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4780" r:id="rId2"/>
  </p:sldMasterIdLst>
  <p:notesMasterIdLst>
    <p:notesMasterId r:id="rId154"/>
  </p:notesMasterIdLst>
  <p:handoutMasterIdLst>
    <p:handoutMasterId r:id="rId155"/>
  </p:handoutMasterIdLst>
  <p:sldIdLst>
    <p:sldId id="2970" r:id="rId3"/>
    <p:sldId id="3335" r:id="rId4"/>
    <p:sldId id="3336" r:id="rId5"/>
    <p:sldId id="3337" r:id="rId6"/>
    <p:sldId id="3258" r:id="rId7"/>
    <p:sldId id="3269" r:id="rId8"/>
    <p:sldId id="1935" r:id="rId9"/>
    <p:sldId id="1600" r:id="rId10"/>
    <p:sldId id="3290" r:id="rId11"/>
    <p:sldId id="1949" r:id="rId12"/>
    <p:sldId id="3297" r:id="rId13"/>
    <p:sldId id="3292" r:id="rId14"/>
    <p:sldId id="3293" r:id="rId15"/>
    <p:sldId id="3291" r:id="rId16"/>
    <p:sldId id="3294" r:id="rId17"/>
    <p:sldId id="3275" r:id="rId18"/>
    <p:sldId id="2979" r:id="rId19"/>
    <p:sldId id="2980" r:id="rId20"/>
    <p:sldId id="2974" r:id="rId21"/>
    <p:sldId id="2975" r:id="rId22"/>
    <p:sldId id="3296" r:id="rId23"/>
    <p:sldId id="1571" r:id="rId24"/>
    <p:sldId id="937" r:id="rId25"/>
    <p:sldId id="2982" r:id="rId26"/>
    <p:sldId id="2983" r:id="rId27"/>
    <p:sldId id="2984" r:id="rId28"/>
    <p:sldId id="2977" r:id="rId29"/>
    <p:sldId id="3278" r:id="rId30"/>
    <p:sldId id="3289" r:id="rId31"/>
    <p:sldId id="2990" r:id="rId32"/>
    <p:sldId id="2991" r:id="rId33"/>
    <p:sldId id="2992" r:id="rId34"/>
    <p:sldId id="2993" r:id="rId35"/>
    <p:sldId id="2994" r:id="rId36"/>
    <p:sldId id="3295" r:id="rId37"/>
    <p:sldId id="3326" r:id="rId38"/>
    <p:sldId id="3329" r:id="rId39"/>
    <p:sldId id="3328" r:id="rId40"/>
    <p:sldId id="3330" r:id="rId41"/>
    <p:sldId id="3279" r:id="rId42"/>
    <p:sldId id="2943" r:id="rId43"/>
    <p:sldId id="2995" r:id="rId44"/>
    <p:sldId id="2996" r:id="rId45"/>
    <p:sldId id="3280" r:id="rId46"/>
    <p:sldId id="3281" r:id="rId47"/>
    <p:sldId id="2997" r:id="rId48"/>
    <p:sldId id="2998" r:id="rId49"/>
    <p:sldId id="3283" r:id="rId50"/>
    <p:sldId id="3333" r:id="rId51"/>
    <p:sldId id="3285" r:id="rId52"/>
    <p:sldId id="3304" r:id="rId53"/>
    <p:sldId id="3306" r:id="rId54"/>
    <p:sldId id="3305" r:id="rId55"/>
    <p:sldId id="3307" r:id="rId56"/>
    <p:sldId id="3286" r:id="rId57"/>
    <p:sldId id="3301" r:id="rId58"/>
    <p:sldId id="3010" r:id="rId59"/>
    <p:sldId id="3287" r:id="rId60"/>
    <p:sldId id="3300" r:id="rId61"/>
    <p:sldId id="3004" r:id="rId62"/>
    <p:sldId id="3005" r:id="rId63"/>
    <p:sldId id="3006" r:id="rId64"/>
    <p:sldId id="3007" r:id="rId65"/>
    <p:sldId id="3008" r:id="rId66"/>
    <p:sldId id="3009" r:id="rId67"/>
    <p:sldId id="3282" r:id="rId68"/>
    <p:sldId id="2999" r:id="rId69"/>
    <p:sldId id="3000" r:id="rId70"/>
    <p:sldId id="3001" r:id="rId71"/>
    <p:sldId id="3002" r:id="rId72"/>
    <p:sldId id="3277" r:id="rId73"/>
    <p:sldId id="2985" r:id="rId74"/>
    <p:sldId id="3013" r:id="rId75"/>
    <p:sldId id="3014" r:id="rId76"/>
    <p:sldId id="3015" r:id="rId77"/>
    <p:sldId id="2987" r:id="rId78"/>
    <p:sldId id="3332" r:id="rId79"/>
    <p:sldId id="3303" r:id="rId80"/>
    <p:sldId id="3016" r:id="rId81"/>
    <p:sldId id="3017" r:id="rId82"/>
    <p:sldId id="2989" r:id="rId83"/>
    <p:sldId id="3302" r:id="rId84"/>
    <p:sldId id="3334" r:id="rId85"/>
    <p:sldId id="3298" r:id="rId86"/>
    <p:sldId id="3019" r:id="rId87"/>
    <p:sldId id="3077" r:id="rId88"/>
    <p:sldId id="3020" r:id="rId89"/>
    <p:sldId id="3021" r:id="rId90"/>
    <p:sldId id="3022" r:id="rId91"/>
    <p:sldId id="3023" r:id="rId92"/>
    <p:sldId id="1717" r:id="rId93"/>
    <p:sldId id="3024" r:id="rId94"/>
    <p:sldId id="3299" r:id="rId95"/>
    <p:sldId id="3026" r:id="rId96"/>
    <p:sldId id="3027" r:id="rId97"/>
    <p:sldId id="3069" r:id="rId98"/>
    <p:sldId id="3028" r:id="rId99"/>
    <p:sldId id="3313" r:id="rId100"/>
    <p:sldId id="3315" r:id="rId101"/>
    <p:sldId id="3314" r:id="rId102"/>
    <p:sldId id="3316" r:id="rId103"/>
    <p:sldId id="3317" r:id="rId104"/>
    <p:sldId id="3318" r:id="rId105"/>
    <p:sldId id="3319" r:id="rId106"/>
    <p:sldId id="3321" r:id="rId107"/>
    <p:sldId id="3322" r:id="rId108"/>
    <p:sldId id="3323" r:id="rId109"/>
    <p:sldId id="3159" r:id="rId110"/>
    <p:sldId id="3311" r:id="rId111"/>
    <p:sldId id="3029" r:id="rId112"/>
    <p:sldId id="3030" r:id="rId113"/>
    <p:sldId id="3031" r:id="rId114"/>
    <p:sldId id="3032" r:id="rId115"/>
    <p:sldId id="3033" r:id="rId116"/>
    <p:sldId id="3034" r:id="rId117"/>
    <p:sldId id="3035" r:id="rId118"/>
    <p:sldId id="3036" r:id="rId119"/>
    <p:sldId id="3037" r:id="rId120"/>
    <p:sldId id="3038" r:id="rId121"/>
    <p:sldId id="3039" r:id="rId122"/>
    <p:sldId id="3040" r:id="rId123"/>
    <p:sldId id="3041" r:id="rId124"/>
    <p:sldId id="3042" r:id="rId125"/>
    <p:sldId id="3043" r:id="rId126"/>
    <p:sldId id="3044" r:id="rId127"/>
    <p:sldId id="3045" r:id="rId128"/>
    <p:sldId id="3046" r:id="rId129"/>
    <p:sldId id="3048" r:id="rId130"/>
    <p:sldId id="3049" r:id="rId131"/>
    <p:sldId id="3310" r:id="rId132"/>
    <p:sldId id="3078" r:id="rId133"/>
    <p:sldId id="3073" r:id="rId134"/>
    <p:sldId id="3074" r:id="rId135"/>
    <p:sldId id="3050" r:id="rId136"/>
    <p:sldId id="3051" r:id="rId137"/>
    <p:sldId id="3052" r:id="rId138"/>
    <p:sldId id="3312" r:id="rId139"/>
    <p:sldId id="3072" r:id="rId140"/>
    <p:sldId id="3054" r:id="rId141"/>
    <p:sldId id="3324" r:id="rId142"/>
    <p:sldId id="3325" r:id="rId143"/>
    <p:sldId id="405" r:id="rId144"/>
    <p:sldId id="406" r:id="rId145"/>
    <p:sldId id="407" r:id="rId146"/>
    <p:sldId id="408" r:id="rId147"/>
    <p:sldId id="409" r:id="rId148"/>
    <p:sldId id="410" r:id="rId149"/>
    <p:sldId id="411" r:id="rId150"/>
    <p:sldId id="412" r:id="rId151"/>
    <p:sldId id="413" r:id="rId152"/>
    <p:sldId id="414" r:id="rId15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A777C6BA-D2B9-3A4A-96B2-FB25412D897D}">
          <p14:sldIdLst>
            <p14:sldId id="2970"/>
            <p14:sldId id="3335"/>
            <p14:sldId id="3336"/>
            <p14:sldId id="3337"/>
            <p14:sldId id="3258"/>
            <p14:sldId id="3269"/>
          </p14:sldIdLst>
        </p14:section>
        <p14:section name="Introduction to measurement" id="{4E0EF574-2CC3-C74B-9C36-CAE33256C14B}">
          <p14:sldIdLst>
            <p14:sldId id="1935"/>
            <p14:sldId id="1600"/>
            <p14:sldId id="3290"/>
            <p14:sldId id="1949"/>
            <p14:sldId id="3297"/>
            <p14:sldId id="3292"/>
            <p14:sldId id="3293"/>
            <p14:sldId id="3291"/>
            <p14:sldId id="3294"/>
          </p14:sldIdLst>
        </p14:section>
        <p14:section name="Introduction to reliabilty and validity of measurement" id="{523F815A-D3D0-A54C-A55C-003D9FB53A74}">
          <p14:sldIdLst>
            <p14:sldId id="3275"/>
            <p14:sldId id="2979"/>
            <p14:sldId id="2980"/>
          </p14:sldIdLst>
        </p14:section>
        <p14:section name="Justifying measurement" id="{349C8BCD-6861-2443-A5A7-15178588BB3A}">
          <p14:sldIdLst>
            <p14:sldId id="2974"/>
            <p14:sldId id="2975"/>
            <p14:sldId id="3296"/>
            <p14:sldId id="1571"/>
            <p14:sldId id="937"/>
            <p14:sldId id="2982"/>
            <p14:sldId id="2983"/>
            <p14:sldId id="2984"/>
            <p14:sldId id="2977"/>
          </p14:sldIdLst>
        </p14:section>
        <p14:section name="Reliability" id="{954A28A3-0507-7A4A-809B-884EF9E95EDB}">
          <p14:sldIdLst>
            <p14:sldId id="3278"/>
            <p14:sldId id="3289"/>
            <p14:sldId id="2990"/>
            <p14:sldId id="2991"/>
            <p14:sldId id="2992"/>
            <p14:sldId id="2993"/>
            <p14:sldId id="2994"/>
            <p14:sldId id="3295"/>
          </p14:sldIdLst>
        </p14:section>
        <p14:section name="Reliability and other sources of error" id="{CBA2A08C-6D8F-784C-A3C3-34EA813CB36A}">
          <p14:sldIdLst>
            <p14:sldId id="3326"/>
            <p14:sldId id="3329"/>
            <p14:sldId id="3328"/>
            <p14:sldId id="3330"/>
          </p14:sldIdLst>
        </p14:section>
        <p14:section name="Assessing reliability" id="{831B7D22-9E11-0B4B-90B3-6C2C1F4607BD}">
          <p14:sldIdLst>
            <p14:sldId id="3279"/>
            <p14:sldId id="2943"/>
            <p14:sldId id="2995"/>
            <p14:sldId id="2996"/>
            <p14:sldId id="3280"/>
            <p14:sldId id="3281"/>
            <p14:sldId id="2997"/>
            <p14:sldId id="2998"/>
          </p14:sldIdLst>
        </p14:section>
        <p14:section name="Cronbach's alpha" id="{6D7CC973-EE3B-2A42-9EBF-BBE176A78439}">
          <p14:sldIdLst>
            <p14:sldId id="3283"/>
            <p14:sldId id="3333"/>
            <p14:sldId id="3285"/>
            <p14:sldId id="3304"/>
            <p14:sldId id="3306"/>
            <p14:sldId id="3305"/>
            <p14:sldId id="3307"/>
          </p14:sldIdLst>
        </p14:section>
        <p14:section name="Unidimensionality" id="{92ACF838-F480-2B4C-B473-73CD2B1155E9}">
          <p14:sldIdLst>
            <p14:sldId id="3286"/>
            <p14:sldId id="3301"/>
            <p14:sldId id="3010"/>
            <p14:sldId id="3287"/>
          </p14:sldIdLst>
        </p14:section>
        <p14:section name="Generalizability theory" id="{829ECCA4-8B7B-854F-95F5-B2F926A1C05F}">
          <p14:sldIdLst/>
        </p14:section>
        <p14:section name="Classroom example of reliability assesment" id="{3478A7CD-6159-AD46-AB58-F7D2D77FE727}">
          <p14:sldIdLst>
            <p14:sldId id="3300"/>
            <p14:sldId id="3004"/>
            <p14:sldId id="3005"/>
            <p14:sldId id="3006"/>
            <p14:sldId id="3007"/>
            <p14:sldId id="3008"/>
            <p14:sldId id="3009"/>
          </p14:sldIdLst>
        </p14:section>
        <p14:section name="Effects of unreliability" id="{7573B476-82DD-6848-83A5-A567DD6A36D8}">
          <p14:sldIdLst>
            <p14:sldId id="3282"/>
            <p14:sldId id="2999"/>
            <p14:sldId id="3000"/>
            <p14:sldId id="3001"/>
            <p14:sldId id="3002"/>
          </p14:sldIdLst>
        </p14:section>
        <p14:section name="Validity and validation" id="{CC1DCF52-86AA-C145-937E-BAC3BD68A6E2}">
          <p14:sldIdLst>
            <p14:sldId id="3277"/>
            <p14:sldId id="2985"/>
            <p14:sldId id="3013"/>
            <p14:sldId id="3014"/>
            <p14:sldId id="3015"/>
            <p14:sldId id="2987"/>
            <p14:sldId id="3332"/>
            <p14:sldId id="3303"/>
            <p14:sldId id="3016"/>
            <p14:sldId id="3017"/>
            <p14:sldId id="2989"/>
          </p14:sldIdLst>
        </p14:section>
        <p14:section name="Tradeoff between reliability and validity" id="{0FFA60E1-7070-3745-BDF0-0E98B4A8D169}">
          <p14:sldIdLst>
            <p14:sldId id="3302"/>
            <p14:sldId id="3334"/>
          </p14:sldIdLst>
        </p14:section>
        <p14:section name="Common method variance" id="{D626A472-BB90-904B-A8BC-FA2C8463FF5D}">
          <p14:sldIdLst>
            <p14:sldId id="3298"/>
            <p14:sldId id="3019"/>
            <p14:sldId id="3077"/>
            <p14:sldId id="3020"/>
            <p14:sldId id="3021"/>
            <p14:sldId id="3022"/>
            <p14:sldId id="3023"/>
            <p14:sldId id="1717"/>
            <p14:sldId id="3024"/>
          </p14:sldIdLst>
        </p14:section>
        <p14:section name="Summary of measurement" id="{6CF3B913-9FBC-484A-BC7D-905B6B9E1D7E}">
          <p14:sldIdLst>
            <p14:sldId id="3299"/>
            <p14:sldId id="3026"/>
          </p14:sldIdLst>
        </p14:section>
        <p14:section name="Factor analyis" id="{A8CF38B5-066C-3444-B4B1-053A7AA2C1CB}">
          <p14:sldIdLst>
            <p14:sldId id="3027"/>
            <p14:sldId id="3069"/>
            <p14:sldId id="3028"/>
            <p14:sldId id="3313"/>
            <p14:sldId id="3315"/>
            <p14:sldId id="3314"/>
            <p14:sldId id="3316"/>
            <p14:sldId id="3317"/>
            <p14:sldId id="3318"/>
            <p14:sldId id="3319"/>
            <p14:sldId id="3321"/>
            <p14:sldId id="3322"/>
          </p14:sldIdLst>
        </p14:section>
        <p14:section name="Principal component analysis" id="{392BB9AD-690B-4749-9975-2FD05FE218DC}">
          <p14:sldIdLst>
            <p14:sldId id="3323"/>
            <p14:sldId id="3159"/>
          </p14:sldIdLst>
        </p14:section>
        <p14:section name="Conceptual example of EFA" id="{4481085A-1509-8842-895B-36E3A656C728}">
          <p14:sldIdLst>
            <p14:sldId id="3311"/>
            <p14:sldId id="3029"/>
            <p14:sldId id="3030"/>
            <p14:sldId id="3031"/>
            <p14:sldId id="3032"/>
            <p14:sldId id="3033"/>
            <p14:sldId id="3034"/>
            <p14:sldId id="3035"/>
            <p14:sldId id="3036"/>
            <p14:sldId id="3037"/>
            <p14:sldId id="3038"/>
          </p14:sldIdLst>
        </p14:section>
        <p14:section name="Empirical example of EFA" id="{E26CF987-4EDC-6E40-B2CA-6AE6FBA1C5A8}">
          <p14:sldIdLst>
            <p14:sldId id="3039"/>
            <p14:sldId id="3040"/>
            <p14:sldId id="3041"/>
            <p14:sldId id="3042"/>
            <p14:sldId id="3043"/>
            <p14:sldId id="3044"/>
            <p14:sldId id="3045"/>
            <p14:sldId id="3046"/>
            <p14:sldId id="3048"/>
            <p14:sldId id="3049"/>
          </p14:sldIdLst>
        </p14:section>
        <p14:section name="Factor rotation" id="{50F20AD7-0349-244D-B723-1A6A5F1F7A46}">
          <p14:sldIdLst>
            <p14:sldId id="3310"/>
            <p14:sldId id="3078"/>
          </p14:sldIdLst>
        </p14:section>
        <p14:section name="Model-based reliability statistics" id="{A78B6A60-BDBA-524C-A82B-969EAB2CD469}">
          <p14:sldIdLst>
            <p14:sldId id="3073"/>
            <p14:sldId id="3074"/>
            <p14:sldId id="3050"/>
            <p14:sldId id="3051"/>
            <p14:sldId id="3052"/>
          </p14:sldIdLst>
        </p14:section>
        <p14:section name="Convergent and discriminant validity" id="{EB1D4405-4EBC-9948-BDA6-934EF2D75AFB}">
          <p14:sldIdLst>
            <p14:sldId id="3312"/>
            <p14:sldId id="3072"/>
            <p14:sldId id="3054"/>
          </p14:sldIdLst>
        </p14:section>
        <p14:section name="Conclusions" id="{D425FE7A-3A8F-4E41-BE24-E7D85618DDF0}">
          <p14:sldIdLst>
            <p14:sldId id="3324"/>
            <p14:sldId id="3325"/>
          </p14:sldIdLst>
        </p14:section>
        <p14:section name="Measurement on Ylirenko" id="{7DA3AECF-A1E7-2D4A-B7AC-5CFAD425019C}">
          <p14:sldIdLst>
            <p14:sldId id="405"/>
            <p14:sldId id="406"/>
            <p14:sldId id="407"/>
            <p14:sldId id="408"/>
            <p14:sldId id="409"/>
            <p14:sldId id="410"/>
            <p14:sldId id="411"/>
            <p14:sldId id="412"/>
            <p14:sldId id="413"/>
            <p14:sldId id="414"/>
          </p14:sldIdLst>
        </p14:section>
      </p14:sectionLst>
    </p:ext>
    <p:ext uri="{EFAFB233-063F-42B5-8137-9DF3F51BA10A}">
      <p15:sldGuideLst xmlns:p15="http://schemas.microsoft.com/office/powerpoint/2012/main">
        <p15:guide id="1" orient="horz">
          <p15:clr>
            <a:srgbClr val="A4A3A4"/>
          </p15:clr>
        </p15:guide>
        <p15:guide id="2" pos="43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kko Rönkkö"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EF3340"/>
    <a:srgbClr val="FFCD00"/>
    <a:srgbClr val="FFCF06"/>
    <a:srgbClr val="F8C704"/>
    <a:srgbClr val="EFC002"/>
    <a:srgbClr val="00A8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015" autoAdjust="0"/>
    <p:restoredTop sz="87275" autoAdjust="0"/>
  </p:normalViewPr>
  <p:slideViewPr>
    <p:cSldViewPr snapToGrid="0" snapToObjects="1">
      <p:cViewPr varScale="1">
        <p:scale>
          <a:sx n="76" d="100"/>
          <a:sy n="76" d="100"/>
        </p:scale>
        <p:origin x="1480" y="200"/>
      </p:cViewPr>
      <p:guideLst>
        <p:guide orient="horz"/>
        <p:guide pos="436"/>
      </p:guideLst>
    </p:cSldViewPr>
  </p:slideViewPr>
  <p:notesTextViewPr>
    <p:cViewPr>
      <p:scale>
        <a:sx n="100" d="100"/>
        <a:sy n="100" d="100"/>
      </p:scale>
      <p:origin x="0" y="0"/>
    </p:cViewPr>
  </p:notesTextViewPr>
  <p:sorterViewPr>
    <p:cViewPr varScale="1">
      <p:scale>
        <a:sx n="100" d="100"/>
        <a:sy n="100" d="100"/>
      </p:scale>
      <p:origin x="0" y="37720"/>
    </p:cViewPr>
  </p:sorterViewPr>
  <p:notesViewPr>
    <p:cSldViewPr snapToGrid="0" snapToObjects="1">
      <p:cViewPr varScale="1">
        <p:scale>
          <a:sx n="107" d="100"/>
          <a:sy n="107" d="100"/>
        </p:scale>
        <p:origin x="-530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theme" Target="theme/theme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tableStyles" Target="tableStyle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handoutMaster" Target="handoutMasters/handoutMaster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commentAuthors" Target="commentAuthor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notesMaster" Target="notesMasters/notesMaster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39D04D9-2D90-E741-8C77-A958108973E5}" type="datetimeFigureOut">
              <a:rPr lang="en-US"/>
              <a:pPr>
                <a:defRPr/>
              </a:pPr>
              <a:t>2/6/19</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81337A6-C487-9645-B543-6BBD05A1D191}" type="slidenum">
              <a:rPr lang="fi-FI"/>
              <a:pPr>
                <a:defRPr/>
              </a:pPr>
              <a:t>‹#›</a:t>
            </a:fld>
            <a:endParaRPr lang="fi-FI"/>
          </a:p>
        </p:txBody>
      </p:sp>
    </p:spTree>
    <p:extLst>
      <p:ext uri="{BB962C8B-B14F-4D97-AF65-F5344CB8AC3E}">
        <p14:creationId xmlns:p14="http://schemas.microsoft.com/office/powerpoint/2010/main" val="38245393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fi-FI"/>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FE7B0BA-8FA8-3A4A-9820-CF1299A8B616}" type="datetime1">
              <a:rPr lang="fi-FI"/>
              <a:pPr>
                <a:defRPr/>
              </a:pPr>
              <a:t>6.2.2019</a:t>
            </a:fld>
            <a:endParaRPr lang="fi-FI"/>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66A5FF2-0573-2649-A39A-26FA52E05379}" type="slidenum">
              <a:rPr lang="fi-FI"/>
              <a:pPr>
                <a:defRPr/>
              </a:pPr>
              <a:t>‹#›</a:t>
            </a:fld>
            <a:endParaRPr lang="fi-FI"/>
          </a:p>
        </p:txBody>
      </p:sp>
    </p:spTree>
    <p:extLst>
      <p:ext uri="{BB962C8B-B14F-4D97-AF65-F5344CB8AC3E}">
        <p14:creationId xmlns:p14="http://schemas.microsoft.com/office/powerpoint/2010/main" val="30972913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2B714-2967-574B-8B85-03E8B291DB72}" type="slidenum">
              <a:rPr lang="fi-FI" smtClean="0"/>
              <a:pPr/>
              <a:t>1</a:t>
            </a:fld>
            <a:endParaRPr lang="fi-FI"/>
          </a:p>
        </p:txBody>
      </p:sp>
    </p:spTree>
    <p:extLst>
      <p:ext uri="{BB962C8B-B14F-4D97-AF65-F5344CB8AC3E}">
        <p14:creationId xmlns:p14="http://schemas.microsoft.com/office/powerpoint/2010/main" val="1191282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39</a:t>
            </a:fld>
            <a:endParaRPr lang="fi-FI"/>
          </a:p>
        </p:txBody>
      </p:sp>
    </p:spTree>
    <p:extLst>
      <p:ext uri="{BB962C8B-B14F-4D97-AF65-F5344CB8AC3E}">
        <p14:creationId xmlns:p14="http://schemas.microsoft.com/office/powerpoint/2010/main" val="295650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43</a:t>
            </a:fld>
            <a:endParaRPr lang="fi-FI"/>
          </a:p>
        </p:txBody>
      </p:sp>
    </p:spTree>
    <p:extLst>
      <p:ext uri="{BB962C8B-B14F-4D97-AF65-F5344CB8AC3E}">
        <p14:creationId xmlns:p14="http://schemas.microsoft.com/office/powerpoint/2010/main" val="274978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44</a:t>
            </a:fld>
            <a:endParaRPr lang="fi-FI"/>
          </a:p>
        </p:txBody>
      </p:sp>
    </p:spTree>
    <p:extLst>
      <p:ext uri="{BB962C8B-B14F-4D97-AF65-F5344CB8AC3E}">
        <p14:creationId xmlns:p14="http://schemas.microsoft.com/office/powerpoint/2010/main" val="3082847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46</a:t>
            </a:fld>
            <a:endParaRPr lang="fi-FI"/>
          </a:p>
        </p:txBody>
      </p:sp>
    </p:spTree>
    <p:extLst>
      <p:ext uri="{BB962C8B-B14F-4D97-AF65-F5344CB8AC3E}">
        <p14:creationId xmlns:p14="http://schemas.microsoft.com/office/powerpoint/2010/main" val="562596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49</a:t>
            </a:fld>
            <a:endParaRPr lang="fi-FI"/>
          </a:p>
        </p:txBody>
      </p:sp>
    </p:spTree>
    <p:extLst>
      <p:ext uri="{BB962C8B-B14F-4D97-AF65-F5344CB8AC3E}">
        <p14:creationId xmlns:p14="http://schemas.microsoft.com/office/powerpoint/2010/main" val="1764753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library(psych)</a:t>
            </a:r>
          </a:p>
          <a:p>
            <a:endParaRPr lang="en-US" dirty="0"/>
          </a:p>
          <a:p>
            <a:r>
              <a:rPr lang="en-US" dirty="0"/>
              <a:t>S &lt;- matrix(0,6,6)</a:t>
            </a:r>
          </a:p>
          <a:p>
            <a:r>
              <a:rPr lang="en-US" dirty="0"/>
              <a:t>S[1:3,1:3] &lt;- .8</a:t>
            </a:r>
          </a:p>
          <a:p>
            <a:r>
              <a:rPr lang="en-US" dirty="0"/>
              <a:t>S[4:6,4:6] &lt;- .8</a:t>
            </a:r>
          </a:p>
          <a:p>
            <a:r>
              <a:rPr lang="en-US" dirty="0" err="1"/>
              <a:t>diag</a:t>
            </a:r>
            <a:r>
              <a:rPr lang="en-US" dirty="0"/>
              <a:t>(S) &lt;- 1</a:t>
            </a:r>
          </a:p>
          <a:p>
            <a:r>
              <a:rPr lang="en-US" dirty="0" err="1"/>
              <a:t>rownames</a:t>
            </a:r>
            <a:r>
              <a:rPr lang="en-US" dirty="0"/>
              <a:t>(S) &lt;- </a:t>
            </a:r>
            <a:r>
              <a:rPr lang="en-US" dirty="0" err="1"/>
              <a:t>colnames</a:t>
            </a:r>
            <a:r>
              <a:rPr lang="en-US" dirty="0"/>
              <a:t>(S) &lt;- 1:6</a:t>
            </a:r>
          </a:p>
          <a:p>
            <a:endParaRPr lang="en-US" dirty="0"/>
          </a:p>
          <a:p>
            <a:r>
              <a:rPr lang="en-US" dirty="0"/>
              <a:t>alpha(S)</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50</a:t>
            </a:fld>
            <a:endParaRPr lang="fi-FI"/>
          </a:p>
        </p:txBody>
      </p:sp>
    </p:spTree>
    <p:extLst>
      <p:ext uri="{BB962C8B-B14F-4D97-AF65-F5344CB8AC3E}">
        <p14:creationId xmlns:p14="http://schemas.microsoft.com/office/powerpoint/2010/main" val="2044973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54</a:t>
            </a:fld>
            <a:endParaRPr lang="fi-FI"/>
          </a:p>
        </p:txBody>
      </p:sp>
    </p:spTree>
    <p:extLst>
      <p:ext uri="{BB962C8B-B14F-4D97-AF65-F5344CB8AC3E}">
        <p14:creationId xmlns:p14="http://schemas.microsoft.com/office/powerpoint/2010/main" val="491259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Image </a:t>
            </a:r>
            <a:r>
              <a:rPr lang="fi-FI" dirty="0" err="1"/>
              <a:t>from</a:t>
            </a:r>
            <a:r>
              <a:rPr lang="fi-FI" dirty="0"/>
              <a:t> </a:t>
            </a:r>
            <a:r>
              <a:rPr lang="fi-FI" dirty="0" err="1"/>
              <a:t>https</a:t>
            </a:r>
            <a:r>
              <a:rPr lang="fi-FI" dirty="0"/>
              <a:t>://</a:t>
            </a:r>
            <a:r>
              <a:rPr lang="fi-FI" dirty="0" err="1"/>
              <a:t>www.slideshare.net</a:t>
            </a:r>
            <a:r>
              <a:rPr lang="fi-FI" dirty="0"/>
              <a:t>/</a:t>
            </a:r>
            <a:r>
              <a:rPr lang="fi-FI" dirty="0" err="1"/>
              <a:t>MarkMcGinley</a:t>
            </a:r>
            <a:r>
              <a:rPr lang="fi-FI" dirty="0"/>
              <a:t>/</a:t>
            </a:r>
            <a:r>
              <a:rPr lang="fi-FI" dirty="0" err="1"/>
              <a:t>mbea-activity-frequency-distributions</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57</a:t>
            </a:fld>
            <a:endParaRPr lang="fi-FI"/>
          </a:p>
        </p:txBody>
      </p:sp>
    </p:spTree>
    <p:extLst>
      <p:ext uri="{BB962C8B-B14F-4D97-AF65-F5344CB8AC3E}">
        <p14:creationId xmlns:p14="http://schemas.microsoft.com/office/powerpoint/2010/main" val="132821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61</a:t>
            </a:fld>
            <a:endParaRPr lang="fi-FI"/>
          </a:p>
        </p:txBody>
      </p:sp>
    </p:spTree>
    <p:extLst>
      <p:ext uri="{BB962C8B-B14F-4D97-AF65-F5344CB8AC3E}">
        <p14:creationId xmlns:p14="http://schemas.microsoft.com/office/powerpoint/2010/main" val="149425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library(psych)</a:t>
            </a:r>
          </a:p>
          <a:p>
            <a:endParaRPr lang="en-US" dirty="0"/>
          </a:p>
          <a:p>
            <a:r>
              <a:rPr lang="en-US" dirty="0"/>
              <a:t>S &lt;- matrix(0,6,6)</a:t>
            </a:r>
          </a:p>
          <a:p>
            <a:r>
              <a:rPr lang="en-US" dirty="0"/>
              <a:t>S[1:3,1:3] &lt;- .8</a:t>
            </a:r>
          </a:p>
          <a:p>
            <a:r>
              <a:rPr lang="en-US" dirty="0"/>
              <a:t>S[4:6,4:6] &lt;- .8</a:t>
            </a:r>
          </a:p>
          <a:p>
            <a:r>
              <a:rPr lang="en-US" dirty="0" err="1"/>
              <a:t>diag</a:t>
            </a:r>
            <a:r>
              <a:rPr lang="en-US" dirty="0"/>
              <a:t>(S) &lt;- 1</a:t>
            </a:r>
          </a:p>
          <a:p>
            <a:r>
              <a:rPr lang="en-US" dirty="0" err="1"/>
              <a:t>rownames</a:t>
            </a:r>
            <a:r>
              <a:rPr lang="en-US" dirty="0"/>
              <a:t>(S) &lt;- </a:t>
            </a:r>
            <a:r>
              <a:rPr lang="en-US" dirty="0" err="1"/>
              <a:t>colnames</a:t>
            </a:r>
            <a:r>
              <a:rPr lang="en-US" dirty="0"/>
              <a:t>(S) &lt;- 1:6</a:t>
            </a:r>
          </a:p>
          <a:p>
            <a:endParaRPr lang="en-US" dirty="0"/>
          </a:p>
          <a:p>
            <a:r>
              <a:rPr lang="en-US" dirty="0"/>
              <a:t>alpha(S)</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64</a:t>
            </a:fld>
            <a:endParaRPr lang="fi-FI"/>
          </a:p>
        </p:txBody>
      </p:sp>
    </p:spTree>
    <p:extLst>
      <p:ext uri="{BB962C8B-B14F-4D97-AF65-F5344CB8AC3E}">
        <p14:creationId xmlns:p14="http://schemas.microsoft.com/office/powerpoint/2010/main" val="1024073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process is not linear</a:t>
            </a:r>
          </a:p>
          <a:p>
            <a:r>
              <a:rPr lang="en-US" dirty="0"/>
              <a:t>Page 78 BRM </a:t>
            </a:r>
            <a:r>
              <a:rPr lang="en-US" dirty="0" err="1"/>
              <a:t>Bryman</a:t>
            </a:r>
            <a:r>
              <a:rPr lang="en-US" dirty="0"/>
              <a:t> and Bell 3</a:t>
            </a:r>
            <a:r>
              <a:rPr lang="en-US" baseline="30000" dirty="0"/>
              <a:t>rd</a:t>
            </a:r>
            <a:r>
              <a:rPr lang="en-US" dirty="0"/>
              <a:t> edition</a:t>
            </a:r>
          </a:p>
          <a:p>
            <a:endParaRPr lang="en-US" dirty="0"/>
          </a:p>
        </p:txBody>
      </p:sp>
      <p:sp>
        <p:nvSpPr>
          <p:cNvPr id="4" name="Slide Number Placeholder 3"/>
          <p:cNvSpPr>
            <a:spLocks noGrp="1"/>
          </p:cNvSpPr>
          <p:nvPr>
            <p:ph type="sldNum" sz="quarter" idx="10"/>
          </p:nvPr>
        </p:nvSpPr>
        <p:spPr/>
        <p:txBody>
          <a:bodyPr/>
          <a:lstStyle/>
          <a:p>
            <a:fld id="{7A02B714-2967-574B-8B85-03E8B291DB72}" type="slidenum">
              <a:rPr lang="fi-FI" smtClean="0"/>
              <a:pPr/>
              <a:t>8</a:t>
            </a:fld>
            <a:endParaRPr lang="fi-FI"/>
          </a:p>
        </p:txBody>
      </p:sp>
    </p:spTree>
    <p:extLst>
      <p:ext uri="{BB962C8B-B14F-4D97-AF65-F5344CB8AC3E}">
        <p14:creationId xmlns:p14="http://schemas.microsoft.com/office/powerpoint/2010/main" val="843384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R code for the plots</a:t>
            </a:r>
          </a:p>
          <a:p>
            <a:endParaRPr lang="en-US" dirty="0"/>
          </a:p>
          <a:p>
            <a:r>
              <a:rPr lang="en-US" dirty="0"/>
              <a:t>library(ggplot2)</a:t>
            </a:r>
          </a:p>
          <a:p>
            <a:r>
              <a:rPr lang="en-US" dirty="0"/>
              <a:t>library(</a:t>
            </a:r>
            <a:r>
              <a:rPr lang="en-US" dirty="0" err="1"/>
              <a:t>gridExtra</a:t>
            </a:r>
            <a:r>
              <a:rPr lang="en-US" dirty="0"/>
              <a:t>)</a:t>
            </a:r>
          </a:p>
          <a:p>
            <a:r>
              <a:rPr lang="en-US" dirty="0"/>
              <a:t>library(MASS)</a:t>
            </a:r>
          </a:p>
          <a:p>
            <a:endParaRPr lang="en-US" dirty="0"/>
          </a:p>
          <a:p>
            <a:r>
              <a:rPr lang="en-US" dirty="0"/>
              <a:t>SAMPLE &lt;- 200</a:t>
            </a:r>
          </a:p>
          <a:p>
            <a:endParaRPr lang="en-US" dirty="0"/>
          </a:p>
          <a:p>
            <a:r>
              <a:rPr lang="en-US" dirty="0" err="1"/>
              <a:t>dat_no_error</a:t>
            </a:r>
            <a:r>
              <a:rPr lang="en-US" dirty="0"/>
              <a:t> &lt;- </a:t>
            </a:r>
            <a:r>
              <a:rPr lang="en-US" dirty="0" err="1"/>
              <a:t>as.data.frame</a:t>
            </a:r>
            <a:r>
              <a:rPr lang="en-US" dirty="0"/>
              <a:t>(</a:t>
            </a:r>
            <a:r>
              <a:rPr lang="en-US" dirty="0" err="1"/>
              <a:t>mvrnorm</a:t>
            </a:r>
            <a:r>
              <a:rPr lang="en-US" dirty="0"/>
              <a:t>(SAMPLE ,rep(5,2),matrix(c(1,.5,0.5,1), </a:t>
            </a:r>
            <a:r>
              <a:rPr lang="en-US" dirty="0" err="1"/>
              <a:t>ncol</a:t>
            </a:r>
            <a:r>
              <a:rPr lang="en-US" dirty="0"/>
              <a:t> =2)))</a:t>
            </a:r>
          </a:p>
          <a:p>
            <a:r>
              <a:rPr lang="en-US" dirty="0"/>
              <a:t>error1 &lt;- </a:t>
            </a:r>
            <a:r>
              <a:rPr lang="en-US" dirty="0" err="1"/>
              <a:t>rnorm</a:t>
            </a:r>
            <a:r>
              <a:rPr lang="en-US" dirty="0"/>
              <a:t>(SAMPLE)</a:t>
            </a:r>
          </a:p>
          <a:p>
            <a:r>
              <a:rPr lang="en-US" dirty="0"/>
              <a:t>error2 &lt;- </a:t>
            </a:r>
            <a:r>
              <a:rPr lang="en-US" dirty="0" err="1"/>
              <a:t>rnorm</a:t>
            </a:r>
            <a:r>
              <a:rPr lang="en-US" dirty="0"/>
              <a:t>(SAMPLE)</a:t>
            </a:r>
          </a:p>
          <a:p>
            <a:endParaRPr lang="en-US" dirty="0"/>
          </a:p>
          <a:p>
            <a:r>
              <a:rPr lang="en-US" dirty="0" err="1"/>
              <a:t>colnames</a:t>
            </a:r>
            <a:r>
              <a:rPr lang="en-US" dirty="0"/>
              <a:t>(</a:t>
            </a:r>
            <a:r>
              <a:rPr lang="en-US" dirty="0" err="1"/>
              <a:t>dat_no_error</a:t>
            </a:r>
            <a:r>
              <a:rPr lang="en-US" dirty="0"/>
              <a:t>) &lt;- c("</a:t>
            </a:r>
            <a:r>
              <a:rPr lang="en-US" dirty="0" err="1"/>
              <a:t>x","y</a:t>
            </a:r>
            <a:r>
              <a:rPr lang="en-US" dirty="0"/>
              <a:t>")</a:t>
            </a:r>
          </a:p>
          <a:p>
            <a:endParaRPr lang="en-US" dirty="0"/>
          </a:p>
          <a:p>
            <a:r>
              <a:rPr lang="en-US" dirty="0"/>
              <a:t>for(plot in 1:3){</a:t>
            </a:r>
          </a:p>
          <a:p>
            <a:r>
              <a:rPr lang="en-US" dirty="0"/>
              <a:t>  if(plot ==1 ) </a:t>
            </a:r>
            <a:r>
              <a:rPr lang="en-US" dirty="0" err="1"/>
              <a:t>dat</a:t>
            </a:r>
            <a:r>
              <a:rPr lang="en-US" dirty="0"/>
              <a:t> &lt;- </a:t>
            </a:r>
            <a:r>
              <a:rPr lang="en-US" dirty="0" err="1"/>
              <a:t>dat_no_error</a:t>
            </a:r>
            <a:endParaRPr lang="en-US" dirty="0"/>
          </a:p>
          <a:p>
            <a:r>
              <a:rPr lang="en-US" dirty="0"/>
              <a:t>  else if(plot == 2){</a:t>
            </a:r>
          </a:p>
          <a:p>
            <a:r>
              <a:rPr lang="en-US" dirty="0"/>
              <a:t>    </a:t>
            </a:r>
            <a:r>
              <a:rPr lang="en-US" dirty="0" err="1"/>
              <a:t>dat</a:t>
            </a:r>
            <a:r>
              <a:rPr lang="en-US" dirty="0"/>
              <a:t>[,1] &lt;- </a:t>
            </a:r>
            <a:r>
              <a:rPr lang="en-US" dirty="0" err="1"/>
              <a:t>dat_no_error</a:t>
            </a:r>
            <a:r>
              <a:rPr lang="en-US" dirty="0"/>
              <a:t>[,1] + error1</a:t>
            </a:r>
          </a:p>
          <a:p>
            <a:r>
              <a:rPr lang="en-US" dirty="0"/>
              <a:t>    </a:t>
            </a:r>
            <a:r>
              <a:rPr lang="en-US" dirty="0" err="1"/>
              <a:t>dat</a:t>
            </a:r>
            <a:r>
              <a:rPr lang="en-US" dirty="0"/>
              <a:t>[,2] &lt;- </a:t>
            </a:r>
            <a:r>
              <a:rPr lang="en-US" dirty="0" err="1"/>
              <a:t>dat_no_error</a:t>
            </a:r>
            <a:r>
              <a:rPr lang="en-US" dirty="0"/>
              <a:t>[,2] + error2</a:t>
            </a:r>
          </a:p>
          <a:p>
            <a:r>
              <a:rPr lang="en-US" dirty="0"/>
              <a:t>  }</a:t>
            </a:r>
          </a:p>
          <a:p>
            <a:r>
              <a:rPr lang="en-US" dirty="0"/>
              <a:t>  else if(plot == 3){</a:t>
            </a:r>
          </a:p>
          <a:p>
            <a:r>
              <a:rPr lang="en-US" dirty="0"/>
              <a:t>    </a:t>
            </a:r>
            <a:r>
              <a:rPr lang="en-US" dirty="0" err="1"/>
              <a:t>dat</a:t>
            </a:r>
            <a:r>
              <a:rPr lang="en-US" dirty="0"/>
              <a:t>[,2] &lt;- </a:t>
            </a:r>
            <a:r>
              <a:rPr lang="en-US" dirty="0" err="1"/>
              <a:t>dat_no_error</a:t>
            </a:r>
            <a:r>
              <a:rPr lang="en-US" dirty="0"/>
              <a:t>[,2] + error1</a:t>
            </a:r>
          </a:p>
          <a:p>
            <a:r>
              <a:rPr lang="en-US" dirty="0"/>
              <a:t>  }</a:t>
            </a:r>
          </a:p>
          <a:p>
            <a:r>
              <a:rPr lang="en-US" dirty="0"/>
              <a:t>  </a:t>
            </a:r>
          </a:p>
          <a:p>
            <a:r>
              <a:rPr lang="en-US" dirty="0"/>
              <a:t>  print(</a:t>
            </a:r>
            <a:r>
              <a:rPr lang="en-US" dirty="0" err="1"/>
              <a:t>ggplot</a:t>
            </a:r>
            <a:r>
              <a:rPr lang="en-US" dirty="0"/>
              <a:t>(</a:t>
            </a:r>
            <a:r>
              <a:rPr lang="en-US" dirty="0" err="1"/>
              <a:t>dat</a:t>
            </a:r>
            <a:r>
              <a:rPr lang="en-US" dirty="0"/>
              <a:t>, </a:t>
            </a:r>
            <a:r>
              <a:rPr lang="en-US" dirty="0" err="1"/>
              <a:t>aes</a:t>
            </a:r>
            <a:r>
              <a:rPr lang="en-US" dirty="0"/>
              <a:t>(x=x, y=y)) +</a:t>
            </a:r>
          </a:p>
          <a:p>
            <a:r>
              <a:rPr lang="en-US" dirty="0"/>
              <a:t>          </a:t>
            </a:r>
            <a:r>
              <a:rPr lang="en-US" dirty="0" err="1"/>
              <a:t>geom_point</a:t>
            </a:r>
            <a:r>
              <a:rPr lang="en-US" dirty="0"/>
              <a:t>(shape=1) +    # Use hollow circles</a:t>
            </a:r>
          </a:p>
          <a:p>
            <a:r>
              <a:rPr lang="en-US" dirty="0"/>
              <a:t>          </a:t>
            </a:r>
            <a:r>
              <a:rPr lang="en-US" dirty="0" err="1"/>
              <a:t>geom_smooth</a:t>
            </a:r>
            <a:r>
              <a:rPr lang="en-US" dirty="0"/>
              <a:t>(method=lm,   # Add linear regression line</a:t>
            </a:r>
          </a:p>
          <a:p>
            <a:r>
              <a:rPr lang="en-US" dirty="0"/>
              <a:t>                      se=FALSE) +    # Don't add shaded confidence region</a:t>
            </a:r>
          </a:p>
          <a:p>
            <a:r>
              <a:rPr lang="en-US" dirty="0"/>
              <a:t>          theme(</a:t>
            </a:r>
            <a:r>
              <a:rPr lang="en-US" dirty="0" err="1"/>
              <a:t>axis.ticks</a:t>
            </a:r>
            <a:r>
              <a:rPr lang="en-US" dirty="0"/>
              <a:t> = </a:t>
            </a:r>
            <a:r>
              <a:rPr lang="en-US" dirty="0" err="1"/>
              <a:t>element_blank</a:t>
            </a:r>
            <a:r>
              <a:rPr lang="en-US" dirty="0"/>
              <a:t>(), </a:t>
            </a:r>
            <a:r>
              <a:rPr lang="en-US" dirty="0" err="1"/>
              <a:t>axis.text</a:t>
            </a:r>
            <a:r>
              <a:rPr lang="en-US" dirty="0"/>
              <a:t> = </a:t>
            </a:r>
            <a:r>
              <a:rPr lang="en-US" dirty="0" err="1"/>
              <a:t>element_blank</a:t>
            </a:r>
            <a:r>
              <a:rPr lang="en-US" dirty="0"/>
              <a:t>()))</a:t>
            </a:r>
          </a:p>
          <a:p>
            <a:endParaRPr lang="en-US" dirty="0"/>
          </a:p>
          <a:p>
            <a:r>
              <a:rPr lang="en-US" dirty="0"/>
              <a:t>  print(</a:t>
            </a:r>
            <a:r>
              <a:rPr lang="en-US" dirty="0" err="1"/>
              <a:t>cor</a:t>
            </a:r>
            <a:r>
              <a:rPr lang="en-US" dirty="0"/>
              <a:t>(</a:t>
            </a:r>
            <a:r>
              <a:rPr lang="en-US" dirty="0" err="1"/>
              <a:t>dat</a:t>
            </a:r>
            <a:r>
              <a:rPr lang="en-US" dirty="0"/>
              <a:t>[,1],</a:t>
            </a:r>
            <a:r>
              <a:rPr lang="en-US" dirty="0" err="1"/>
              <a:t>dat</a:t>
            </a:r>
            <a:r>
              <a:rPr lang="en-US" dirty="0"/>
              <a:t>[,2]))</a:t>
            </a:r>
          </a:p>
          <a:p>
            <a:r>
              <a:rPr lang="en-US" dirty="0"/>
              <a:t>}</a:t>
            </a:r>
          </a:p>
          <a:p>
            <a:r>
              <a:rPr lang="en-US" dirty="0"/>
              <a:t>          </a:t>
            </a:r>
          </a:p>
          <a:p>
            <a:r>
              <a:rPr lang="en-US" dirty="0"/>
              <a:t> </a:t>
            </a:r>
          </a:p>
        </p:txBody>
      </p:sp>
      <p:sp>
        <p:nvSpPr>
          <p:cNvPr id="4" name="Slide Number Placeholder 3"/>
          <p:cNvSpPr>
            <a:spLocks noGrp="1"/>
          </p:cNvSpPr>
          <p:nvPr>
            <p:ph type="sldNum" sz="quarter" idx="10"/>
          </p:nvPr>
        </p:nvSpPr>
        <p:spPr/>
        <p:txBody>
          <a:bodyPr/>
          <a:lstStyle/>
          <a:p>
            <a:fld id="{ABA776C5-0312-5C4E-917A-3C22296ECCA7}" type="slidenum">
              <a:rPr lang="fi-FI" smtClean="0"/>
              <a:pPr/>
              <a:t>67</a:t>
            </a:fld>
            <a:endParaRPr lang="fi-FI"/>
          </a:p>
        </p:txBody>
      </p:sp>
    </p:spTree>
    <p:extLst>
      <p:ext uri="{BB962C8B-B14F-4D97-AF65-F5344CB8AC3E}">
        <p14:creationId xmlns:p14="http://schemas.microsoft.com/office/powerpoint/2010/main" val="819169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69</a:t>
            </a:fld>
            <a:endParaRPr lang="fi-FI"/>
          </a:p>
        </p:txBody>
      </p:sp>
    </p:spTree>
    <p:extLst>
      <p:ext uri="{BB962C8B-B14F-4D97-AF65-F5344CB8AC3E}">
        <p14:creationId xmlns:p14="http://schemas.microsoft.com/office/powerpoint/2010/main" val="1868205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72</a:t>
            </a:fld>
            <a:endParaRPr lang="fi-FI"/>
          </a:p>
        </p:txBody>
      </p:sp>
    </p:spTree>
    <p:extLst>
      <p:ext uri="{BB962C8B-B14F-4D97-AF65-F5344CB8AC3E}">
        <p14:creationId xmlns:p14="http://schemas.microsoft.com/office/powerpoint/2010/main" val="3072345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73</a:t>
            </a:fld>
            <a:endParaRPr lang="fi-FI"/>
          </a:p>
        </p:txBody>
      </p:sp>
    </p:spTree>
    <p:extLst>
      <p:ext uri="{BB962C8B-B14F-4D97-AF65-F5344CB8AC3E}">
        <p14:creationId xmlns:p14="http://schemas.microsoft.com/office/powerpoint/2010/main" val="1094858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br>
              <a:rPr lang="en-US" dirty="0"/>
            </a:br>
            <a:r>
              <a:rPr lang="en-US" dirty="0"/>
              <a:t>“In some highly developed theories, like the ones in physics, one could at least begin to consider this account because they are restrictive enough to single out one particular theoretical term, which is the only one that has all the right relations. In psychology, such an account does not work because there is a general lack of detailed theory. We do have loosely specified ideas on how largely undefined attributes relate to each other under limited sets of circumstances, but this is not enough. The typical network in psychology is in terms of </a:t>
            </a:r>
            <a:r>
              <a:rPr lang="en-US" i="1" dirty="0"/>
              <a:t>higher </a:t>
            </a:r>
            <a:r>
              <a:rPr lang="en-US" dirty="0"/>
              <a:t>and </a:t>
            </a:r>
            <a:r>
              <a:rPr lang="en-US" i="1" dirty="0"/>
              <a:t>lower </a:t>
            </a:r>
            <a:r>
              <a:rPr lang="en-US" dirty="0"/>
              <a:t>correlations between attributes. Such a loose network is unrestrictive and can be satisfied by an indefinite number of attributes besides the intended one. That this is not just an academic point but a decisive argument against using a descriptive, </a:t>
            </a:r>
            <a:r>
              <a:rPr lang="en-US" dirty="0" err="1"/>
              <a:t>nonreferential</a:t>
            </a:r>
            <a:r>
              <a:rPr lang="en-US" dirty="0"/>
              <a:t> account can be immediately seen by considering the intelligence example discussed above. One does not get anywhere by saying that “intelligence is whatever is positively related to general knowledge and negatively to criminal behavior” because there are too many theoretical terms that will satisfy this description and many of them will evidently not be the same as intelligence. Few, if any, theoretical terms in psychology can be unambiguously identified in this way. Thus, this theory will not be able to single out theoretical terms by merely describing where they stand in a </a:t>
            </a:r>
            <a:r>
              <a:rPr lang="en-US" dirty="0" err="1"/>
              <a:t>nomological</a:t>
            </a:r>
            <a:r>
              <a:rPr lang="en-US" dirty="0"/>
              <a:t> network. Cronbach and </a:t>
            </a:r>
            <a:r>
              <a:rPr lang="en-US" dirty="0" err="1"/>
              <a:t>Meehl</a:t>
            </a:r>
            <a:r>
              <a:rPr lang="en-US" dirty="0"/>
              <a:t> (1955) did discuss the problem that </a:t>
            </a:r>
            <a:r>
              <a:rPr lang="en-US" dirty="0" err="1"/>
              <a:t>nomological</a:t>
            </a:r>
            <a:r>
              <a:rPr lang="en-US" dirty="0"/>
              <a:t> networks are incomplete and vague in psychology, but they”</a:t>
            </a:r>
          </a:p>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74</a:t>
            </a:fld>
            <a:endParaRPr lang="fi-FI"/>
          </a:p>
        </p:txBody>
      </p:sp>
    </p:spTree>
    <p:extLst>
      <p:ext uri="{BB962C8B-B14F-4D97-AF65-F5344CB8AC3E}">
        <p14:creationId xmlns:p14="http://schemas.microsoft.com/office/powerpoint/2010/main" val="1265959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75</a:t>
            </a:fld>
            <a:endParaRPr lang="fi-FI"/>
          </a:p>
        </p:txBody>
      </p:sp>
    </p:spTree>
    <p:extLst>
      <p:ext uri="{BB962C8B-B14F-4D97-AF65-F5344CB8AC3E}">
        <p14:creationId xmlns:p14="http://schemas.microsoft.com/office/powerpoint/2010/main" val="963589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Empi</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77</a:t>
            </a:fld>
            <a:endParaRPr lang="fi-FI"/>
          </a:p>
        </p:txBody>
      </p:sp>
    </p:spTree>
    <p:extLst>
      <p:ext uri="{BB962C8B-B14F-4D97-AF65-F5344CB8AC3E}">
        <p14:creationId xmlns:p14="http://schemas.microsoft.com/office/powerpoint/2010/main" val="1376075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78</a:t>
            </a:fld>
            <a:endParaRPr lang="fi-FI"/>
          </a:p>
        </p:txBody>
      </p:sp>
    </p:spTree>
    <p:extLst>
      <p:ext uri="{BB962C8B-B14F-4D97-AF65-F5344CB8AC3E}">
        <p14:creationId xmlns:p14="http://schemas.microsoft.com/office/powerpoint/2010/main" val="2398701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501" eaLnBrk="0" hangingPunct="0">
              <a:defRPr sz="2400">
                <a:solidFill>
                  <a:schemeClr val="tx1"/>
                </a:solidFill>
                <a:latin typeface="Verdana" charset="0"/>
                <a:ea typeface="ＭＳ Ｐゴシック" charset="0"/>
                <a:cs typeface="Arial" charset="0"/>
              </a:defRPr>
            </a:lvl1pPr>
            <a:lvl2pPr marL="749042" indent="-288093" defTabSz="931501" eaLnBrk="0" hangingPunct="0">
              <a:defRPr sz="2400">
                <a:solidFill>
                  <a:schemeClr val="tx1"/>
                </a:solidFill>
                <a:latin typeface="Verdana" charset="0"/>
                <a:ea typeface="Arial" charset="0"/>
                <a:cs typeface="Arial" charset="0"/>
              </a:defRPr>
            </a:lvl2pPr>
            <a:lvl3pPr marL="1152373" indent="-230475" defTabSz="931501" eaLnBrk="0" hangingPunct="0">
              <a:defRPr sz="2400">
                <a:solidFill>
                  <a:schemeClr val="tx1"/>
                </a:solidFill>
                <a:latin typeface="Verdana" charset="0"/>
                <a:ea typeface="Arial" charset="0"/>
                <a:cs typeface="Arial" charset="0"/>
              </a:defRPr>
            </a:lvl3pPr>
            <a:lvl4pPr marL="1613322" indent="-230475" defTabSz="931501" eaLnBrk="0" hangingPunct="0">
              <a:defRPr sz="2400">
                <a:solidFill>
                  <a:schemeClr val="tx1"/>
                </a:solidFill>
                <a:latin typeface="Verdana" charset="0"/>
                <a:ea typeface="Arial" charset="0"/>
                <a:cs typeface="Arial" charset="0"/>
              </a:defRPr>
            </a:lvl4pPr>
            <a:lvl5pPr marL="2074271" indent="-230475" defTabSz="931501" eaLnBrk="0" hangingPunct="0">
              <a:defRPr sz="2400">
                <a:solidFill>
                  <a:schemeClr val="tx1"/>
                </a:solidFill>
                <a:latin typeface="Verdana" charset="0"/>
                <a:ea typeface="Arial" charset="0"/>
                <a:cs typeface="Arial" charset="0"/>
              </a:defRPr>
            </a:lvl5pPr>
            <a:lvl6pPr marL="2535220" indent="-230475" defTabSz="931501" eaLnBrk="0" fontAlgn="base" hangingPunct="0">
              <a:spcBef>
                <a:spcPct val="0"/>
              </a:spcBef>
              <a:spcAft>
                <a:spcPct val="0"/>
              </a:spcAft>
              <a:defRPr sz="2400">
                <a:solidFill>
                  <a:schemeClr val="tx1"/>
                </a:solidFill>
                <a:latin typeface="Verdana" charset="0"/>
                <a:ea typeface="Arial" charset="0"/>
                <a:cs typeface="Arial" charset="0"/>
              </a:defRPr>
            </a:lvl6pPr>
            <a:lvl7pPr marL="2996169" indent="-230475" defTabSz="931501" eaLnBrk="0" fontAlgn="base" hangingPunct="0">
              <a:spcBef>
                <a:spcPct val="0"/>
              </a:spcBef>
              <a:spcAft>
                <a:spcPct val="0"/>
              </a:spcAft>
              <a:defRPr sz="2400">
                <a:solidFill>
                  <a:schemeClr val="tx1"/>
                </a:solidFill>
                <a:latin typeface="Verdana" charset="0"/>
                <a:ea typeface="Arial" charset="0"/>
                <a:cs typeface="Arial" charset="0"/>
              </a:defRPr>
            </a:lvl7pPr>
            <a:lvl8pPr marL="3457118" indent="-230475" defTabSz="931501" eaLnBrk="0" fontAlgn="base" hangingPunct="0">
              <a:spcBef>
                <a:spcPct val="0"/>
              </a:spcBef>
              <a:spcAft>
                <a:spcPct val="0"/>
              </a:spcAft>
              <a:defRPr sz="2400">
                <a:solidFill>
                  <a:schemeClr val="tx1"/>
                </a:solidFill>
                <a:latin typeface="Verdana" charset="0"/>
                <a:ea typeface="Arial" charset="0"/>
                <a:cs typeface="Arial" charset="0"/>
              </a:defRPr>
            </a:lvl8pPr>
            <a:lvl9pPr marL="3918067" indent="-230475" defTabSz="931501" eaLnBrk="0" fontAlgn="base" hangingPunct="0">
              <a:spcBef>
                <a:spcPct val="0"/>
              </a:spcBef>
              <a:spcAft>
                <a:spcPct val="0"/>
              </a:spcAft>
              <a:defRPr sz="2400">
                <a:solidFill>
                  <a:schemeClr val="tx1"/>
                </a:solidFill>
                <a:latin typeface="Verdana" charset="0"/>
                <a:ea typeface="Arial" charset="0"/>
                <a:cs typeface="Arial" charset="0"/>
              </a:defRPr>
            </a:lvl9pPr>
          </a:lstStyle>
          <a:p>
            <a:pPr eaLnBrk="1" hangingPunct="1"/>
            <a:fld id="{4650BEB4-82D0-9948-81AE-A80FE4B2A4EC}" type="slidenum">
              <a:rPr lang="en-US" sz="1200">
                <a:latin typeface="Times New Roman" charset="0"/>
              </a:rPr>
              <a:pPr eaLnBrk="1" hangingPunct="1"/>
              <a:t>79</a:t>
            </a:fld>
            <a:endParaRPr lang="en-US" sz="1200">
              <a:latin typeface="Times New Roman" charset="0"/>
            </a:endParaRPr>
          </a:p>
        </p:txBody>
      </p:sp>
      <p:sp>
        <p:nvSpPr>
          <p:cNvPr id="134147" name="Rectangle 2"/>
          <p:cNvSpPr>
            <a:spLocks noGrp="1" noRot="1" noChangeAspect="1" noChangeArrowheads="1" noTextEdit="1"/>
          </p:cNvSpPr>
          <p:nvPr>
            <p:ph type="sldImg"/>
          </p:nvPr>
        </p:nvSpPr>
        <p:spPr>
          <a:xfrm>
            <a:off x="1143000" y="684213"/>
            <a:ext cx="4572000" cy="3429000"/>
          </a:xfrm>
          <a:ln/>
        </p:spPr>
      </p:sp>
      <p:sp>
        <p:nvSpPr>
          <p:cNvPr id="134148" name="Rectangle 3"/>
          <p:cNvSpPr>
            <a:spLocks noGrp="1" noChangeArrowheads="1"/>
          </p:cNvSpPr>
          <p:nvPr>
            <p:ph type="body" idx="1"/>
          </p:nvPr>
        </p:nvSpPr>
        <p:spPr>
          <a:xfrm>
            <a:off x="913646" y="4342222"/>
            <a:ext cx="5030709" cy="4116862"/>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1595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83</a:t>
            </a:fld>
            <a:endParaRPr lang="fi-FI"/>
          </a:p>
        </p:txBody>
      </p:sp>
    </p:spTree>
    <p:extLst>
      <p:ext uri="{BB962C8B-B14F-4D97-AF65-F5344CB8AC3E}">
        <p14:creationId xmlns:p14="http://schemas.microsoft.com/office/powerpoint/2010/main" val="4089009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17</a:t>
            </a:fld>
            <a:endParaRPr lang="fi-FI"/>
          </a:p>
        </p:txBody>
      </p:sp>
    </p:spTree>
    <p:extLst>
      <p:ext uri="{BB962C8B-B14F-4D97-AF65-F5344CB8AC3E}">
        <p14:creationId xmlns:p14="http://schemas.microsoft.com/office/powerpoint/2010/main" val="1827559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85</a:t>
            </a:fld>
            <a:endParaRPr lang="fi-FI"/>
          </a:p>
        </p:txBody>
      </p:sp>
    </p:spTree>
    <p:extLst>
      <p:ext uri="{BB962C8B-B14F-4D97-AF65-F5344CB8AC3E}">
        <p14:creationId xmlns:p14="http://schemas.microsoft.com/office/powerpoint/2010/main" val="1968513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86</a:t>
            </a:fld>
            <a:endParaRPr lang="fi-FI"/>
          </a:p>
        </p:txBody>
      </p:sp>
    </p:spTree>
    <p:extLst>
      <p:ext uri="{BB962C8B-B14F-4D97-AF65-F5344CB8AC3E}">
        <p14:creationId xmlns:p14="http://schemas.microsoft.com/office/powerpoint/2010/main" val="1387212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R code for the plots</a:t>
            </a:r>
          </a:p>
          <a:p>
            <a:endParaRPr lang="en-US" dirty="0"/>
          </a:p>
          <a:p>
            <a:r>
              <a:rPr lang="en-US" dirty="0"/>
              <a:t>library(ggplot2)</a:t>
            </a:r>
          </a:p>
          <a:p>
            <a:r>
              <a:rPr lang="en-US" dirty="0"/>
              <a:t>library(</a:t>
            </a:r>
            <a:r>
              <a:rPr lang="en-US" dirty="0" err="1"/>
              <a:t>gridExtra</a:t>
            </a:r>
            <a:r>
              <a:rPr lang="en-US" dirty="0"/>
              <a:t>)</a:t>
            </a:r>
          </a:p>
          <a:p>
            <a:r>
              <a:rPr lang="en-US" dirty="0"/>
              <a:t>library(MASS)</a:t>
            </a:r>
          </a:p>
          <a:p>
            <a:endParaRPr lang="en-US" dirty="0"/>
          </a:p>
          <a:p>
            <a:r>
              <a:rPr lang="en-US" dirty="0"/>
              <a:t>SAMPLE &lt;- 200</a:t>
            </a:r>
          </a:p>
          <a:p>
            <a:endParaRPr lang="en-US" dirty="0"/>
          </a:p>
          <a:p>
            <a:r>
              <a:rPr lang="en-US" dirty="0" err="1"/>
              <a:t>dat_no_error</a:t>
            </a:r>
            <a:r>
              <a:rPr lang="en-US" dirty="0"/>
              <a:t> &lt;- </a:t>
            </a:r>
            <a:r>
              <a:rPr lang="en-US" dirty="0" err="1"/>
              <a:t>as.data.frame</a:t>
            </a:r>
            <a:r>
              <a:rPr lang="en-US" dirty="0"/>
              <a:t>(</a:t>
            </a:r>
            <a:r>
              <a:rPr lang="en-US" dirty="0" err="1"/>
              <a:t>mvrnorm</a:t>
            </a:r>
            <a:r>
              <a:rPr lang="en-US" dirty="0"/>
              <a:t>(SAMPLE ,rep(5,2),matrix(c(1,.5,0.5,1), </a:t>
            </a:r>
            <a:r>
              <a:rPr lang="en-US" dirty="0" err="1"/>
              <a:t>ncol</a:t>
            </a:r>
            <a:r>
              <a:rPr lang="en-US" dirty="0"/>
              <a:t> =2)))</a:t>
            </a:r>
          </a:p>
          <a:p>
            <a:r>
              <a:rPr lang="en-US" dirty="0"/>
              <a:t>error1 &lt;- </a:t>
            </a:r>
            <a:r>
              <a:rPr lang="en-US" dirty="0" err="1"/>
              <a:t>rnorm</a:t>
            </a:r>
            <a:r>
              <a:rPr lang="en-US" dirty="0"/>
              <a:t>(SAMPLE)</a:t>
            </a:r>
          </a:p>
          <a:p>
            <a:r>
              <a:rPr lang="en-US" dirty="0"/>
              <a:t>error2 &lt;- </a:t>
            </a:r>
            <a:r>
              <a:rPr lang="en-US" dirty="0" err="1"/>
              <a:t>rnorm</a:t>
            </a:r>
            <a:r>
              <a:rPr lang="en-US" dirty="0"/>
              <a:t>(SAMPLE)</a:t>
            </a:r>
          </a:p>
          <a:p>
            <a:endParaRPr lang="en-US" dirty="0"/>
          </a:p>
          <a:p>
            <a:r>
              <a:rPr lang="en-US" dirty="0" err="1"/>
              <a:t>colnames</a:t>
            </a:r>
            <a:r>
              <a:rPr lang="en-US" dirty="0"/>
              <a:t>(</a:t>
            </a:r>
            <a:r>
              <a:rPr lang="en-US" dirty="0" err="1"/>
              <a:t>dat_no_error</a:t>
            </a:r>
            <a:r>
              <a:rPr lang="en-US" dirty="0"/>
              <a:t>) &lt;- c("</a:t>
            </a:r>
            <a:r>
              <a:rPr lang="en-US" dirty="0" err="1"/>
              <a:t>x","y</a:t>
            </a:r>
            <a:r>
              <a:rPr lang="en-US" dirty="0"/>
              <a:t>")</a:t>
            </a:r>
          </a:p>
          <a:p>
            <a:endParaRPr lang="en-US" dirty="0"/>
          </a:p>
          <a:p>
            <a:r>
              <a:rPr lang="en-US" dirty="0"/>
              <a:t>for(plot in 1:3){</a:t>
            </a:r>
          </a:p>
          <a:p>
            <a:r>
              <a:rPr lang="en-US" dirty="0"/>
              <a:t>  if(plot ==1 ) </a:t>
            </a:r>
            <a:r>
              <a:rPr lang="en-US" dirty="0" err="1"/>
              <a:t>dat</a:t>
            </a:r>
            <a:r>
              <a:rPr lang="en-US" dirty="0"/>
              <a:t> &lt;- </a:t>
            </a:r>
            <a:r>
              <a:rPr lang="en-US" dirty="0" err="1"/>
              <a:t>dat_no_error</a:t>
            </a:r>
            <a:endParaRPr lang="en-US" dirty="0"/>
          </a:p>
          <a:p>
            <a:r>
              <a:rPr lang="en-US" dirty="0"/>
              <a:t>  else if(plot == 2){</a:t>
            </a:r>
          </a:p>
          <a:p>
            <a:r>
              <a:rPr lang="en-US" dirty="0"/>
              <a:t>    </a:t>
            </a:r>
            <a:r>
              <a:rPr lang="en-US" dirty="0" err="1"/>
              <a:t>dat</a:t>
            </a:r>
            <a:r>
              <a:rPr lang="en-US" dirty="0"/>
              <a:t>[,1] &lt;- </a:t>
            </a:r>
            <a:r>
              <a:rPr lang="en-US" dirty="0" err="1"/>
              <a:t>dat_no_error</a:t>
            </a:r>
            <a:r>
              <a:rPr lang="en-US" dirty="0"/>
              <a:t>[,1] + error1</a:t>
            </a:r>
          </a:p>
          <a:p>
            <a:r>
              <a:rPr lang="en-US" dirty="0"/>
              <a:t>    </a:t>
            </a:r>
            <a:r>
              <a:rPr lang="en-US" dirty="0" err="1"/>
              <a:t>dat</a:t>
            </a:r>
            <a:r>
              <a:rPr lang="en-US" dirty="0"/>
              <a:t>[,2] &lt;- </a:t>
            </a:r>
            <a:r>
              <a:rPr lang="en-US" dirty="0" err="1"/>
              <a:t>dat_no_error</a:t>
            </a:r>
            <a:r>
              <a:rPr lang="en-US" dirty="0"/>
              <a:t>[,2] + error2</a:t>
            </a:r>
          </a:p>
          <a:p>
            <a:r>
              <a:rPr lang="en-US" dirty="0"/>
              <a:t>  }</a:t>
            </a:r>
          </a:p>
          <a:p>
            <a:r>
              <a:rPr lang="en-US" dirty="0"/>
              <a:t>  else if(plot == 3){</a:t>
            </a:r>
          </a:p>
          <a:p>
            <a:r>
              <a:rPr lang="en-US" dirty="0"/>
              <a:t>    </a:t>
            </a:r>
            <a:r>
              <a:rPr lang="en-US" dirty="0" err="1"/>
              <a:t>dat</a:t>
            </a:r>
            <a:r>
              <a:rPr lang="en-US" dirty="0"/>
              <a:t>[,2] &lt;- </a:t>
            </a:r>
            <a:r>
              <a:rPr lang="en-US" dirty="0" err="1"/>
              <a:t>dat_no_error</a:t>
            </a:r>
            <a:r>
              <a:rPr lang="en-US" dirty="0"/>
              <a:t>[,2] + error1</a:t>
            </a:r>
          </a:p>
          <a:p>
            <a:r>
              <a:rPr lang="en-US" dirty="0"/>
              <a:t>  }</a:t>
            </a:r>
          </a:p>
          <a:p>
            <a:r>
              <a:rPr lang="en-US" dirty="0"/>
              <a:t>  </a:t>
            </a:r>
          </a:p>
          <a:p>
            <a:r>
              <a:rPr lang="en-US" dirty="0"/>
              <a:t>  print(</a:t>
            </a:r>
            <a:r>
              <a:rPr lang="en-US" dirty="0" err="1"/>
              <a:t>ggplot</a:t>
            </a:r>
            <a:r>
              <a:rPr lang="en-US" dirty="0"/>
              <a:t>(</a:t>
            </a:r>
            <a:r>
              <a:rPr lang="en-US" dirty="0" err="1"/>
              <a:t>dat</a:t>
            </a:r>
            <a:r>
              <a:rPr lang="en-US" dirty="0"/>
              <a:t>, </a:t>
            </a:r>
            <a:r>
              <a:rPr lang="en-US" dirty="0" err="1"/>
              <a:t>aes</a:t>
            </a:r>
            <a:r>
              <a:rPr lang="en-US" dirty="0"/>
              <a:t>(x=x, y=y)) +</a:t>
            </a:r>
          </a:p>
          <a:p>
            <a:r>
              <a:rPr lang="en-US" dirty="0"/>
              <a:t>          </a:t>
            </a:r>
            <a:r>
              <a:rPr lang="en-US" dirty="0" err="1"/>
              <a:t>geom_point</a:t>
            </a:r>
            <a:r>
              <a:rPr lang="en-US" dirty="0"/>
              <a:t>(shape=1) +    # Use hollow circles</a:t>
            </a:r>
          </a:p>
          <a:p>
            <a:r>
              <a:rPr lang="en-US" dirty="0"/>
              <a:t>          </a:t>
            </a:r>
            <a:r>
              <a:rPr lang="en-US" dirty="0" err="1"/>
              <a:t>geom_smooth</a:t>
            </a:r>
            <a:r>
              <a:rPr lang="en-US" dirty="0"/>
              <a:t>(method=lm,   # Add linear regression line</a:t>
            </a:r>
          </a:p>
          <a:p>
            <a:r>
              <a:rPr lang="en-US" dirty="0"/>
              <a:t>                      se=FALSE) +    # Don't add shaded confidence region</a:t>
            </a:r>
          </a:p>
          <a:p>
            <a:r>
              <a:rPr lang="en-US" dirty="0"/>
              <a:t>          theme(</a:t>
            </a:r>
            <a:r>
              <a:rPr lang="en-US" dirty="0" err="1"/>
              <a:t>axis.ticks</a:t>
            </a:r>
            <a:r>
              <a:rPr lang="en-US" dirty="0"/>
              <a:t> = </a:t>
            </a:r>
            <a:r>
              <a:rPr lang="en-US" dirty="0" err="1"/>
              <a:t>element_blank</a:t>
            </a:r>
            <a:r>
              <a:rPr lang="en-US" dirty="0"/>
              <a:t>(), </a:t>
            </a:r>
            <a:r>
              <a:rPr lang="en-US" dirty="0" err="1"/>
              <a:t>axis.text</a:t>
            </a:r>
            <a:r>
              <a:rPr lang="en-US" dirty="0"/>
              <a:t> = </a:t>
            </a:r>
            <a:r>
              <a:rPr lang="en-US" dirty="0" err="1"/>
              <a:t>element_blank</a:t>
            </a:r>
            <a:r>
              <a:rPr lang="en-US" dirty="0"/>
              <a:t>()))</a:t>
            </a:r>
          </a:p>
          <a:p>
            <a:endParaRPr lang="en-US" dirty="0"/>
          </a:p>
          <a:p>
            <a:r>
              <a:rPr lang="en-US" dirty="0"/>
              <a:t>  print(</a:t>
            </a:r>
            <a:r>
              <a:rPr lang="en-US" dirty="0" err="1"/>
              <a:t>cor</a:t>
            </a:r>
            <a:r>
              <a:rPr lang="en-US" dirty="0"/>
              <a:t>(</a:t>
            </a:r>
            <a:r>
              <a:rPr lang="en-US" dirty="0" err="1"/>
              <a:t>dat</a:t>
            </a:r>
            <a:r>
              <a:rPr lang="en-US" dirty="0"/>
              <a:t>[,1],</a:t>
            </a:r>
            <a:r>
              <a:rPr lang="en-US" dirty="0" err="1"/>
              <a:t>dat</a:t>
            </a:r>
            <a:r>
              <a:rPr lang="en-US" dirty="0"/>
              <a:t>[,2]))</a:t>
            </a:r>
          </a:p>
          <a:p>
            <a:r>
              <a:rPr lang="en-US" dirty="0"/>
              <a:t>}</a:t>
            </a:r>
          </a:p>
          <a:p>
            <a:r>
              <a:rPr lang="en-US" dirty="0"/>
              <a:t>          </a:t>
            </a:r>
          </a:p>
          <a:p>
            <a:r>
              <a:rPr lang="en-US" dirty="0"/>
              <a:t> </a:t>
            </a:r>
          </a:p>
        </p:txBody>
      </p:sp>
      <p:sp>
        <p:nvSpPr>
          <p:cNvPr id="4" name="Slide Number Placeholder 3"/>
          <p:cNvSpPr>
            <a:spLocks noGrp="1"/>
          </p:cNvSpPr>
          <p:nvPr>
            <p:ph type="sldNum" sz="quarter" idx="10"/>
          </p:nvPr>
        </p:nvSpPr>
        <p:spPr/>
        <p:txBody>
          <a:bodyPr/>
          <a:lstStyle/>
          <a:p>
            <a:fld id="{ABA776C5-0312-5C4E-917A-3C22296ECCA7}" type="slidenum">
              <a:rPr lang="fi-FI" smtClean="0"/>
              <a:pPr/>
              <a:t>90</a:t>
            </a:fld>
            <a:endParaRPr lang="fi-FI"/>
          </a:p>
        </p:txBody>
      </p:sp>
    </p:spTree>
    <p:extLst>
      <p:ext uri="{BB962C8B-B14F-4D97-AF65-F5344CB8AC3E}">
        <p14:creationId xmlns:p14="http://schemas.microsoft.com/office/powerpoint/2010/main" val="106115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94</a:t>
            </a:fld>
            <a:endParaRPr lang="fi-FI"/>
          </a:p>
        </p:txBody>
      </p:sp>
    </p:spTree>
    <p:extLst>
      <p:ext uri="{BB962C8B-B14F-4D97-AF65-F5344CB8AC3E}">
        <p14:creationId xmlns:p14="http://schemas.microsoft.com/office/powerpoint/2010/main" val="789932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fi-FI" dirty="0" err="1"/>
              <a:t>library</a:t>
            </a:r>
            <a:r>
              <a:rPr lang="fi-FI" dirty="0"/>
              <a:t>(ade4)</a:t>
            </a:r>
          </a:p>
          <a:p>
            <a:r>
              <a:rPr lang="fi-FI" dirty="0" err="1"/>
              <a:t>library</a:t>
            </a:r>
            <a:r>
              <a:rPr lang="fi-FI" dirty="0"/>
              <a:t>(</a:t>
            </a:r>
            <a:r>
              <a:rPr lang="fi-FI" dirty="0" err="1"/>
              <a:t>psych</a:t>
            </a:r>
            <a:r>
              <a:rPr lang="fi-FI" dirty="0"/>
              <a:t>)</a:t>
            </a:r>
          </a:p>
          <a:p>
            <a:r>
              <a:rPr lang="fi-FI" dirty="0"/>
              <a:t>data(</a:t>
            </a:r>
            <a:r>
              <a:rPr lang="fi-FI" dirty="0" err="1"/>
              <a:t>olympic</a:t>
            </a:r>
            <a:r>
              <a:rPr lang="fi-FI" dirty="0"/>
              <a:t>)</a:t>
            </a:r>
          </a:p>
          <a:p>
            <a:endParaRPr lang="fi-FI" dirty="0"/>
          </a:p>
          <a:p>
            <a:r>
              <a:rPr lang="fi-FI" dirty="0" err="1"/>
              <a:t>olympic$tab</a:t>
            </a:r>
            <a:endParaRPr lang="fi-FI" dirty="0"/>
          </a:p>
          <a:p>
            <a:endParaRPr lang="fi-FI" dirty="0"/>
          </a:p>
          <a:p>
            <a:r>
              <a:rPr lang="fi-FI" dirty="0" err="1"/>
              <a:t>fa</a:t>
            </a:r>
            <a:r>
              <a:rPr lang="fi-FI" dirty="0"/>
              <a:t>(</a:t>
            </a:r>
            <a:r>
              <a:rPr lang="fi-FI" dirty="0" err="1"/>
              <a:t>olympic$tab</a:t>
            </a:r>
            <a:r>
              <a:rPr lang="fi-FI" dirty="0"/>
              <a:t>, </a:t>
            </a:r>
            <a:r>
              <a:rPr lang="fi-FI" dirty="0" err="1"/>
              <a:t>nfactors</a:t>
            </a:r>
            <a:r>
              <a:rPr lang="fi-FI" dirty="0"/>
              <a:t> = 2, </a:t>
            </a:r>
            <a:r>
              <a:rPr lang="fi-FI" dirty="0" err="1"/>
              <a:t>rotate</a:t>
            </a:r>
            <a:r>
              <a:rPr lang="fi-FI" dirty="0"/>
              <a:t> = "</a:t>
            </a:r>
            <a:r>
              <a:rPr lang="fi-FI" dirty="0" err="1"/>
              <a:t>none</a:t>
            </a:r>
            <a:r>
              <a:rPr lang="fi-FI" dirty="0"/>
              <a:t>")</a:t>
            </a:r>
          </a:p>
          <a:p>
            <a:endParaRPr lang="fi-FI" dirty="0"/>
          </a:p>
          <a:p>
            <a:r>
              <a:rPr lang="fi-FI" dirty="0" err="1"/>
              <a:t>olympic$tab</a:t>
            </a:r>
            <a:r>
              <a:rPr lang="fi-FI" dirty="0"/>
              <a:t>[,c(1,5,6,10)] &lt;- -</a:t>
            </a:r>
            <a:r>
              <a:rPr lang="fi-FI" dirty="0" err="1"/>
              <a:t>olympic$tab</a:t>
            </a:r>
            <a:r>
              <a:rPr lang="fi-FI" dirty="0"/>
              <a:t>[,c(1,5,6,10)]</a:t>
            </a:r>
          </a:p>
          <a:p>
            <a:endParaRPr lang="fi-FI" dirty="0"/>
          </a:p>
          <a:p>
            <a:r>
              <a:rPr lang="fi-FI" dirty="0" err="1"/>
              <a:t>fa</a:t>
            </a:r>
            <a:r>
              <a:rPr lang="fi-FI" dirty="0"/>
              <a:t>(</a:t>
            </a:r>
            <a:r>
              <a:rPr lang="fi-FI" dirty="0" err="1"/>
              <a:t>olympic$tab</a:t>
            </a:r>
            <a:r>
              <a:rPr lang="fi-FI" dirty="0"/>
              <a:t>, </a:t>
            </a:r>
            <a:r>
              <a:rPr lang="fi-FI" dirty="0" err="1"/>
              <a:t>nfactors</a:t>
            </a:r>
            <a:r>
              <a:rPr lang="fi-FI" dirty="0"/>
              <a:t> = 2, </a:t>
            </a:r>
            <a:r>
              <a:rPr lang="fi-FI" dirty="0" err="1"/>
              <a:t>rotate</a:t>
            </a:r>
            <a:r>
              <a:rPr lang="fi-FI" dirty="0"/>
              <a:t> = "</a:t>
            </a:r>
            <a:r>
              <a:rPr lang="fi-FI" dirty="0" err="1"/>
              <a:t>none</a:t>
            </a:r>
            <a:r>
              <a:rPr lang="fi-FI" dirty="0"/>
              <a:t>")</a:t>
            </a:r>
          </a:p>
          <a:p>
            <a:endParaRPr lang="fi-FI" dirty="0"/>
          </a:p>
          <a:p>
            <a:r>
              <a:rPr lang="fi-FI" dirty="0" err="1"/>
              <a:t>fa</a:t>
            </a:r>
            <a:r>
              <a:rPr lang="fi-FI" dirty="0"/>
              <a:t>(</a:t>
            </a:r>
            <a:r>
              <a:rPr lang="fi-FI" dirty="0" err="1"/>
              <a:t>olympic$tab</a:t>
            </a:r>
            <a:r>
              <a:rPr lang="fi-FI" dirty="0"/>
              <a:t>, </a:t>
            </a:r>
            <a:r>
              <a:rPr lang="fi-FI" dirty="0" err="1"/>
              <a:t>nfactors</a:t>
            </a:r>
            <a:r>
              <a:rPr lang="fi-FI" dirty="0"/>
              <a:t> = 2, </a:t>
            </a:r>
            <a:r>
              <a:rPr lang="fi-FI" dirty="0" err="1"/>
              <a:t>rotate</a:t>
            </a:r>
            <a:r>
              <a:rPr lang="fi-FI" dirty="0"/>
              <a:t> = "</a:t>
            </a:r>
            <a:r>
              <a:rPr lang="fi-FI" dirty="0" err="1"/>
              <a:t>oblimin</a:t>
            </a:r>
            <a:r>
              <a:rPr lang="fi-FI" dirty="0"/>
              <a:t>")</a:t>
            </a:r>
          </a:p>
          <a:p>
            <a:endParaRPr lang="fi-FI" dirty="0"/>
          </a:p>
          <a:p>
            <a:r>
              <a:rPr lang="fi-FI" dirty="0" err="1"/>
              <a:t>fa</a:t>
            </a:r>
            <a:r>
              <a:rPr lang="fi-FI" dirty="0"/>
              <a:t>(</a:t>
            </a:r>
            <a:r>
              <a:rPr lang="fi-FI" dirty="0" err="1"/>
              <a:t>olympic$tab</a:t>
            </a:r>
            <a:r>
              <a:rPr lang="fi-FI" dirty="0"/>
              <a:t>, </a:t>
            </a:r>
            <a:r>
              <a:rPr lang="fi-FI" dirty="0" err="1"/>
              <a:t>nfactors</a:t>
            </a:r>
            <a:r>
              <a:rPr lang="fi-FI" dirty="0"/>
              <a:t> = 3, </a:t>
            </a:r>
            <a:r>
              <a:rPr lang="fi-FI" dirty="0" err="1"/>
              <a:t>rotate</a:t>
            </a:r>
            <a:r>
              <a:rPr lang="fi-FI" dirty="0"/>
              <a:t> = "</a:t>
            </a:r>
            <a:r>
              <a:rPr lang="fi-FI" dirty="0" err="1"/>
              <a:t>oblimin</a:t>
            </a:r>
            <a:r>
              <a:rPr lang="fi-FI" dirty="0"/>
              <a:t>")</a:t>
            </a:r>
          </a:p>
          <a:p>
            <a:endParaRPr lang="fi-FI" dirty="0"/>
          </a:p>
          <a:p>
            <a:r>
              <a:rPr lang="fi-FI" dirty="0" err="1"/>
              <a:t>fa</a:t>
            </a:r>
            <a:r>
              <a:rPr lang="fi-FI" dirty="0"/>
              <a:t>(</a:t>
            </a:r>
            <a:r>
              <a:rPr lang="fi-FI" dirty="0" err="1"/>
              <a:t>olympic$tab</a:t>
            </a:r>
            <a:r>
              <a:rPr lang="fi-FI" dirty="0"/>
              <a:t>, </a:t>
            </a:r>
            <a:r>
              <a:rPr lang="fi-FI" dirty="0" err="1"/>
              <a:t>nfactors</a:t>
            </a:r>
            <a:r>
              <a:rPr lang="fi-FI" dirty="0"/>
              <a:t> = 4, </a:t>
            </a:r>
            <a:r>
              <a:rPr lang="fi-FI" dirty="0" err="1"/>
              <a:t>rotate</a:t>
            </a:r>
            <a:r>
              <a:rPr lang="fi-FI" dirty="0"/>
              <a:t> = "</a:t>
            </a:r>
            <a:r>
              <a:rPr lang="fi-FI" dirty="0" err="1"/>
              <a:t>oblimin</a:t>
            </a:r>
            <a:r>
              <a:rPr lang="fi-FI" dirty="0"/>
              <a:t>")</a:t>
            </a:r>
          </a:p>
          <a:p>
            <a:endParaRPr lang="fi-FI" dirty="0"/>
          </a:p>
          <a:p>
            <a:r>
              <a:rPr lang="fi-FI" dirty="0" err="1"/>
              <a:t>lowerCor</a:t>
            </a:r>
            <a:r>
              <a:rPr lang="fi-FI" dirty="0"/>
              <a:t>(</a:t>
            </a:r>
            <a:r>
              <a:rPr lang="fi-FI" dirty="0" err="1"/>
              <a:t>olympic$tab</a:t>
            </a:r>
            <a:r>
              <a:rPr lang="fi-FI" dirty="0"/>
              <a:t>[,c(1,6,5,10,2,8,9,7,3,4)])</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99</a:t>
            </a:fld>
            <a:endParaRPr lang="fi-FI"/>
          </a:p>
        </p:txBody>
      </p:sp>
    </p:spTree>
    <p:extLst>
      <p:ext uri="{BB962C8B-B14F-4D97-AF65-F5344CB8AC3E}">
        <p14:creationId xmlns:p14="http://schemas.microsoft.com/office/powerpoint/2010/main" val="1058386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117</a:t>
            </a:fld>
            <a:endParaRPr lang="fi-FI"/>
          </a:p>
        </p:txBody>
      </p:sp>
    </p:spTree>
    <p:extLst>
      <p:ext uri="{BB962C8B-B14F-4D97-AF65-F5344CB8AC3E}">
        <p14:creationId xmlns:p14="http://schemas.microsoft.com/office/powerpoint/2010/main" val="10979503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0" dirty="0">
                <a:latin typeface="Courier"/>
                <a:cs typeface="Courier"/>
              </a:rPr>
              <a:t>library(psych)</a:t>
            </a:r>
          </a:p>
          <a:p>
            <a:r>
              <a:rPr lang="en-US" sz="1200" b="0" dirty="0">
                <a:latin typeface="Courier"/>
                <a:cs typeface="Courier"/>
              </a:rPr>
              <a:t>library(</a:t>
            </a:r>
            <a:r>
              <a:rPr lang="en-US" sz="1200" b="0" dirty="0" err="1">
                <a:latin typeface="Courier"/>
                <a:cs typeface="Courier"/>
              </a:rPr>
              <a:t>lavaan</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parseMatrixFromString</a:t>
            </a:r>
            <a:r>
              <a:rPr lang="en-US" sz="1200" b="0" dirty="0">
                <a:latin typeface="Courier"/>
                <a:cs typeface="Courier"/>
              </a:rPr>
              <a:t> &lt;- function(</a:t>
            </a:r>
            <a:r>
              <a:rPr lang="en-US" sz="1200" b="0" dirty="0" err="1">
                <a:latin typeface="Courier"/>
                <a:cs typeface="Courier"/>
              </a:rPr>
              <a:t>tableString</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ret &lt;- NULL</a:t>
            </a:r>
          </a:p>
          <a:p>
            <a:r>
              <a:rPr lang="en-US" sz="1200" b="0" dirty="0">
                <a:latin typeface="Courier"/>
                <a:cs typeface="Courier"/>
              </a:rPr>
              <a:t>  rows &lt;- </a:t>
            </a:r>
            <a:r>
              <a:rPr lang="en-US" sz="1200" b="0" dirty="0" err="1">
                <a:latin typeface="Courier"/>
                <a:cs typeface="Courier"/>
              </a:rPr>
              <a:t>strsplit</a:t>
            </a:r>
            <a:r>
              <a:rPr lang="en-US" sz="1200" b="0" dirty="0">
                <a:latin typeface="Courier"/>
                <a:cs typeface="Courier"/>
              </a:rPr>
              <a:t>(</a:t>
            </a:r>
            <a:r>
              <a:rPr lang="en-US" sz="1200" b="0" dirty="0" err="1">
                <a:latin typeface="Courier"/>
                <a:cs typeface="Courier"/>
              </a:rPr>
              <a:t>tableString</a:t>
            </a:r>
            <a:r>
              <a:rPr lang="en-US" sz="1200" b="0" dirty="0">
                <a:latin typeface="Courier"/>
                <a:cs typeface="Courier"/>
              </a:rPr>
              <a:t>, "\n")[[1]]</a:t>
            </a:r>
          </a:p>
          <a:p>
            <a:r>
              <a:rPr lang="en-US" sz="1200" b="0" dirty="0">
                <a:latin typeface="Courier"/>
                <a:cs typeface="Courier"/>
              </a:rPr>
              <a:t>  </a:t>
            </a:r>
          </a:p>
          <a:p>
            <a:r>
              <a:rPr lang="en-US" sz="1200" b="0" dirty="0">
                <a:latin typeface="Courier"/>
                <a:cs typeface="Courier"/>
              </a:rPr>
              <a:t>  for(row in rows){</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NULL</a:t>
            </a:r>
          </a:p>
          <a:p>
            <a:r>
              <a:rPr lang="en-US" sz="1200" b="0" dirty="0">
                <a:latin typeface="Courier"/>
                <a:cs typeface="Courier"/>
              </a:rPr>
              <a:t>    </a:t>
            </a:r>
          </a:p>
          <a:p>
            <a:r>
              <a:rPr lang="en-US" sz="1200" b="0" dirty="0">
                <a:latin typeface="Courier"/>
                <a:cs typeface="Courier"/>
              </a:rPr>
              <a:t>    cells &lt;- </a:t>
            </a:r>
            <a:r>
              <a:rPr lang="en-US" sz="1200" b="0" dirty="0" err="1">
                <a:latin typeface="Courier"/>
                <a:cs typeface="Courier"/>
              </a:rPr>
              <a:t>strsplit</a:t>
            </a:r>
            <a:r>
              <a:rPr lang="en-US" sz="1200" b="0" dirty="0">
                <a:latin typeface="Courier"/>
                <a:cs typeface="Courier"/>
              </a:rPr>
              <a:t>(row," ")[[1]]</a:t>
            </a:r>
          </a:p>
          <a:p>
            <a:r>
              <a:rPr lang="en-US" sz="1200" b="0" dirty="0">
                <a:latin typeface="Courier"/>
                <a:cs typeface="Courier"/>
              </a:rPr>
              <a:t>    for(cell in cells){</a:t>
            </a:r>
          </a:p>
          <a:p>
            <a:r>
              <a:rPr lang="en-US" sz="1200" b="0" dirty="0">
                <a:latin typeface="Courier"/>
                <a:cs typeface="Courier"/>
              </a:rPr>
              <a:t>      </a:t>
            </a:r>
          </a:p>
          <a:p>
            <a:r>
              <a:rPr lang="en-US" sz="1200" b="0" dirty="0">
                <a:latin typeface="Courier"/>
                <a:cs typeface="Courier"/>
              </a:rPr>
              <a:t>      #Skip </a:t>
            </a:r>
            <a:r>
              <a:rPr lang="en-US" sz="1200" b="0" dirty="0" err="1">
                <a:latin typeface="Courier"/>
                <a:cs typeface="Courier"/>
              </a:rPr>
              <a:t>spacs</a:t>
            </a:r>
            <a:endParaRPr lang="en-US" sz="1200" b="0" dirty="0">
              <a:latin typeface="Courier"/>
              <a:cs typeface="Courier"/>
            </a:endParaRPr>
          </a:p>
          <a:p>
            <a:r>
              <a:rPr lang="en-US" sz="1200" b="0" dirty="0">
                <a:latin typeface="Courier"/>
                <a:cs typeface="Courier"/>
              </a:rPr>
              <a:t>      if(cell != ""){</a:t>
            </a:r>
          </a:p>
          <a:p>
            <a:r>
              <a:rPr lang="en-US" sz="1200" b="0" dirty="0">
                <a:latin typeface="Courier"/>
                <a:cs typeface="Courier"/>
              </a:rPr>
              <a:t>        </a:t>
            </a:r>
            <a:r>
              <a:rPr lang="en-US" sz="1200" b="0" dirty="0" err="1">
                <a:latin typeface="Courier"/>
                <a:cs typeface="Courier"/>
              </a:rPr>
              <a:t>containsNumbers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("[0-9]", cell)</a:t>
            </a:r>
          </a:p>
          <a:p>
            <a:r>
              <a:rPr lang="en-US" sz="1200" b="0" dirty="0">
                <a:latin typeface="Courier"/>
                <a:cs typeface="Courier"/>
              </a:rPr>
              <a:t>        </a:t>
            </a:r>
            <a:r>
              <a:rPr lang="en-US" sz="1200" b="0" dirty="0" err="1">
                <a:latin typeface="Courier"/>
                <a:cs typeface="Courier"/>
              </a:rPr>
              <a:t>containsLetters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("[A-</a:t>
            </a:r>
            <a:r>
              <a:rPr lang="en-US" sz="1200" b="0" dirty="0" err="1">
                <a:latin typeface="Courier"/>
                <a:cs typeface="Courier"/>
              </a:rPr>
              <a:t>Za</a:t>
            </a:r>
            <a:r>
              <a:rPr lang="en-US" sz="1200" b="0" dirty="0">
                <a:latin typeface="Courier"/>
                <a:cs typeface="Courier"/>
              </a:rPr>
              <a:t>-z]", cell)</a:t>
            </a:r>
          </a:p>
          <a:p>
            <a:r>
              <a:rPr lang="en-US" sz="1200" b="0" dirty="0">
                <a:latin typeface="Courier"/>
                <a:cs typeface="Courier"/>
              </a:rPr>
              <a:t>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 Do nothing</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containsLetters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cell</a:t>
            </a:r>
          </a:p>
          <a:p>
            <a:r>
              <a:rPr lang="en-US" sz="1200" b="0" dirty="0">
                <a:latin typeface="Courier"/>
                <a:cs typeface="Courier"/>
              </a:rPr>
              <a:t>        } </a:t>
            </a:r>
          </a:p>
          <a:p>
            <a:r>
              <a:rPr lang="en-US" sz="1200" b="0" dirty="0">
                <a:latin typeface="Courier"/>
                <a:cs typeface="Courier"/>
              </a:rPr>
              <a:t>        # Still part of row name</a:t>
            </a:r>
          </a:p>
          <a:p>
            <a:r>
              <a:rPr lang="en-US" sz="1200" b="0" dirty="0">
                <a:latin typeface="Courier"/>
                <a:cs typeface="Courier"/>
              </a:rPr>
              <a:t>        else if(length(</a:t>
            </a:r>
            <a:r>
              <a:rPr lang="en-US" sz="1200" b="0" dirty="0" err="1">
                <a:latin typeface="Courier"/>
                <a:cs typeface="Courier"/>
              </a:rPr>
              <a:t>rowContent</a:t>
            </a:r>
            <a:r>
              <a:rPr lang="en-US" sz="1200" b="0" dirty="0">
                <a:latin typeface="Courier"/>
                <a:cs typeface="Courier"/>
              </a:rPr>
              <a:t>) == 0 &amp;&amp; !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paste(</a:t>
            </a:r>
            <a:r>
              <a:rPr lang="en-US" sz="1200" b="0" dirty="0" err="1">
                <a:latin typeface="Courier"/>
                <a:cs typeface="Courier"/>
              </a:rPr>
              <a:t>rowName</a:t>
            </a:r>
            <a:r>
              <a:rPr lang="en-US" sz="1200" b="0" dirty="0">
                <a:latin typeface="Courier"/>
                <a:cs typeface="Courier"/>
              </a:rPr>
              <a:t>, cell)</a:t>
            </a:r>
          </a:p>
          <a:p>
            <a:r>
              <a:rPr lang="en-US" sz="1200" b="0" dirty="0">
                <a:latin typeface="Courier"/>
                <a:cs typeface="Courier"/>
              </a:rPr>
              <a:t>        }</a:t>
            </a:r>
          </a:p>
          <a:p>
            <a:r>
              <a:rPr lang="en-US" sz="1200" b="0" dirty="0">
                <a:latin typeface="Courier"/>
                <a:cs typeface="Courier"/>
              </a:rPr>
              <a:t>        # Must be content</a:t>
            </a:r>
          </a:p>
          <a:p>
            <a:r>
              <a:rPr lang="en-US" sz="1200" b="0" dirty="0">
                <a:latin typeface="Courier"/>
                <a:cs typeface="Courier"/>
              </a:rPr>
              <a:t>        else if(! </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as.numeric</a:t>
            </a:r>
            <a:r>
              <a:rPr lang="en-US" sz="1200" b="0" dirty="0">
                <a:latin typeface="Courier"/>
                <a:cs typeface="Courier"/>
              </a:rPr>
              <a:t>(</a:t>
            </a:r>
            <a:r>
              <a:rPr lang="en-US" sz="1200" b="0" dirty="0" err="1">
                <a:latin typeface="Courier"/>
                <a:cs typeface="Courier"/>
              </a:rPr>
              <a:t>gsub</a:t>
            </a:r>
            <a:r>
              <a:rPr lang="en-US" sz="1200" b="0" dirty="0">
                <a:latin typeface="Courier"/>
                <a:cs typeface="Courier"/>
              </a:rPr>
              <a:t>("[^0-9.-]","",cell)))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 Other cases that are ignored.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(ret)) ret &lt;- matrix(</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nrow</a:t>
            </a:r>
            <a:r>
              <a:rPr lang="en-US" sz="1200" b="0" dirty="0">
                <a:latin typeface="Courier"/>
                <a:cs typeface="Courier"/>
              </a:rPr>
              <a:t>=1)</a:t>
            </a:r>
          </a:p>
          <a:p>
            <a:r>
              <a:rPr lang="en-US" sz="1200" b="0" dirty="0">
                <a:latin typeface="Courier"/>
                <a:cs typeface="Courier"/>
              </a:rPr>
              <a:t>    else{</a:t>
            </a:r>
          </a:p>
          <a:p>
            <a:r>
              <a:rPr lang="en-US" sz="1200" b="0" dirty="0">
                <a:latin typeface="Courier"/>
                <a:cs typeface="Courier"/>
              </a:rPr>
              <a:t>      while(</a:t>
            </a:r>
            <a:r>
              <a:rPr lang="en-US" sz="1200" b="0" dirty="0" err="1">
                <a:latin typeface="Courier"/>
                <a:cs typeface="Courier"/>
              </a:rPr>
              <a:t>ncol</a:t>
            </a:r>
            <a:r>
              <a:rPr lang="en-US" sz="1200" b="0" dirty="0">
                <a:latin typeface="Courier"/>
                <a:cs typeface="Courier"/>
              </a:rPr>
              <a:t>(ret) &lt; length(</a:t>
            </a:r>
            <a:r>
              <a:rPr lang="en-US" sz="1200" b="0" dirty="0" err="1">
                <a:latin typeface="Courier"/>
                <a:cs typeface="Courier"/>
              </a:rPr>
              <a:t>rowContent</a:t>
            </a:r>
            <a:r>
              <a:rPr lang="en-US" sz="1200" b="0" dirty="0">
                <a:latin typeface="Courier"/>
                <a:cs typeface="Courier"/>
              </a:rPr>
              <a:t>)) ret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ret,NA</a:t>
            </a:r>
            <a:r>
              <a:rPr lang="en-US" sz="1200" b="0" dirty="0">
                <a:latin typeface="Courier"/>
                <a:cs typeface="Courier"/>
              </a:rPr>
              <a:t>)</a:t>
            </a:r>
          </a:p>
          <a:p>
            <a:r>
              <a:rPr lang="en-US" sz="1200" b="0" dirty="0">
                <a:latin typeface="Courier"/>
                <a:cs typeface="Courier"/>
              </a:rPr>
              <a:t>      ret &lt;- </a:t>
            </a:r>
            <a:r>
              <a:rPr lang="en-US" sz="1200" b="0" dirty="0" err="1">
                <a:latin typeface="Courier"/>
                <a:cs typeface="Courier"/>
              </a:rPr>
              <a:t>rbind</a:t>
            </a:r>
            <a:r>
              <a:rPr lang="en-US" sz="1200" b="0" dirty="0">
                <a:latin typeface="Courier"/>
                <a:cs typeface="Courier"/>
              </a:rPr>
              <a:t>(</a:t>
            </a:r>
            <a:r>
              <a:rPr lang="en-US" sz="1200" b="0" dirty="0" err="1">
                <a:latin typeface="Courier"/>
                <a:cs typeface="Courier"/>
              </a:rPr>
              <a:t>ret,rowContent</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rownames</a:t>
            </a:r>
            <a:r>
              <a:rPr lang="en-US" sz="1200" b="0" dirty="0">
                <a:latin typeface="Courier"/>
                <a:cs typeface="Courier"/>
              </a:rPr>
              <a:t>(ret)[</a:t>
            </a:r>
            <a:r>
              <a:rPr lang="en-US" sz="1200" b="0" dirty="0" err="1">
                <a:latin typeface="Courier"/>
                <a:cs typeface="Courier"/>
              </a:rPr>
              <a:t>nrow</a:t>
            </a:r>
            <a:r>
              <a:rPr lang="en-US" sz="1200" b="0" dirty="0">
                <a:latin typeface="Courier"/>
                <a:cs typeface="Courier"/>
              </a:rPr>
              <a:t>(ret)] &lt;- </a:t>
            </a:r>
            <a:r>
              <a:rPr lang="en-US" sz="1200" b="0" dirty="0" err="1">
                <a:latin typeface="Courier"/>
                <a:cs typeface="Courier"/>
              </a:rPr>
              <a:t>gsub</a:t>
            </a:r>
            <a:r>
              <a:rPr lang="en-US" sz="1200" b="0" dirty="0">
                <a:latin typeface="Courier"/>
                <a:cs typeface="Courier"/>
              </a:rPr>
              <a:t>("^_+","", </a:t>
            </a:r>
            <a:r>
              <a:rPr lang="en-US" sz="1200" b="0" dirty="0" err="1">
                <a:latin typeface="Courier"/>
                <a:cs typeface="Courier"/>
              </a:rPr>
              <a:t>gsub</a:t>
            </a:r>
            <a:r>
              <a:rPr lang="en-US" sz="1200" b="0" dirty="0">
                <a:latin typeface="Courier"/>
                <a:cs typeface="Courier"/>
              </a:rPr>
              <a:t>(" ","_", </a:t>
            </a:r>
            <a:r>
              <a:rPr lang="en-US" sz="1200" b="0" dirty="0" err="1">
                <a:latin typeface="Courier"/>
                <a:cs typeface="Courier"/>
              </a:rPr>
              <a:t>gsub</a:t>
            </a:r>
            <a:r>
              <a:rPr lang="en-US" sz="1200" b="0" dirty="0">
                <a:latin typeface="Courier"/>
                <a:cs typeface="Courier"/>
              </a:rPr>
              <a:t>("[^A-Za-z0-9 _]", "", </a:t>
            </a:r>
            <a:r>
              <a:rPr lang="en-US" sz="1200" b="0" dirty="0" err="1">
                <a:latin typeface="Courier"/>
                <a:cs typeface="Courier"/>
              </a:rPr>
              <a:t>rowName</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return(ret)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correlationMatrixFromLowerTriangleOfMatrix</a:t>
            </a:r>
            <a:r>
              <a:rPr lang="en-US" sz="1200" b="0" dirty="0">
                <a:latin typeface="Courier"/>
                <a:cs typeface="Courier"/>
              </a:rPr>
              <a:t> &lt;- function(x){</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x</a:t>
            </a:r>
          </a:p>
          <a:p>
            <a:r>
              <a:rPr lang="en-US" sz="1200" b="0" dirty="0">
                <a:latin typeface="Courier"/>
                <a:cs typeface="Courier"/>
              </a:rPr>
              <a:t>  </a:t>
            </a:r>
          </a:p>
          <a:p>
            <a:r>
              <a:rPr lang="en-US" sz="1200" b="0" dirty="0">
                <a:latin typeface="Courier"/>
                <a:cs typeface="Courier"/>
              </a:rPr>
              <a:t>  # The last column of correlation matrix can be missing</a:t>
            </a:r>
          </a:p>
          <a:p>
            <a:r>
              <a:rPr lang="en-US" sz="1200" b="0" dirty="0">
                <a:latin typeface="Courier"/>
                <a:cs typeface="Courier"/>
              </a:rPr>
              <a:t>  if(</a:t>
            </a:r>
            <a:r>
              <a:rPr lang="en-US" sz="1200" b="0" dirty="0" err="1">
                <a:latin typeface="Courier"/>
                <a:cs typeface="Courier"/>
              </a:rPr>
              <a:t>ncol</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nrow</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correlationMatrix,NA</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t(</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diag</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&lt;- 1</a:t>
            </a:r>
          </a:p>
          <a:p>
            <a:r>
              <a:rPr lang="en-US" sz="1200" b="0" dirty="0">
                <a:latin typeface="Courier"/>
                <a:cs typeface="Courier"/>
              </a:rPr>
              <a:t>  </a:t>
            </a:r>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table1 &lt;- "1. Horizontal norms of information exchange (HG1) 2.35 1.28 -0.90</a:t>
            </a:r>
          </a:p>
          <a:p>
            <a:r>
              <a:rPr lang="en-US" sz="1200" b="0" dirty="0">
                <a:latin typeface="Courier"/>
                <a:cs typeface="Courier"/>
              </a:rPr>
              <a:t>2. Horizontal norms of assistance (HG2) 2.38 1.24 -0.79 .80</a:t>
            </a:r>
          </a:p>
          <a:p>
            <a:r>
              <a:rPr lang="en-US" sz="1200" b="0" dirty="0">
                <a:latin typeface="Courier"/>
                <a:cs typeface="Courier"/>
              </a:rPr>
              <a:t>3. Horizontal norms of fair sharing (HG3) 2.38 1.27 -1.02 .80 .83</a:t>
            </a:r>
          </a:p>
          <a:p>
            <a:r>
              <a:rPr lang="en-US" sz="1200" b="0" dirty="0">
                <a:latin typeface="Courier"/>
                <a:cs typeface="Courier"/>
              </a:rPr>
              <a:t>4. Vertical norms of information exchange (VG1) 2.75 1.09 -0.72 .35 .37 .35</a:t>
            </a:r>
          </a:p>
          <a:p>
            <a:r>
              <a:rPr lang="en-US" sz="1200" b="0" dirty="0">
                <a:latin typeface="Courier"/>
                <a:cs typeface="Courier"/>
              </a:rPr>
              <a:t>5. Vertical norms of assistance (VG2) 2.77 1.09 -0.68 .36 .35 .34 .73</a:t>
            </a:r>
          </a:p>
          <a:p>
            <a:r>
              <a:rPr lang="en-US" sz="1200" b="0" dirty="0">
                <a:latin typeface="Courier"/>
                <a:cs typeface="Courier"/>
              </a:rPr>
              <a:t>6. Vertical norms of fair sharing (VG3) 2.72 1.07 -0.81 .35 .33 .32 .75 .72</a:t>
            </a:r>
          </a:p>
          <a:p>
            <a:r>
              <a:rPr lang="en-US" sz="1200" b="0" dirty="0">
                <a:latin typeface="Courier"/>
                <a:cs typeface="Courier"/>
              </a:rPr>
              <a:t>7. Manufacturing productivity (INN1) 13.98 7.94 -0.67 .10 .11 .10 .28 .21 .26</a:t>
            </a:r>
          </a:p>
          <a:p>
            <a:r>
              <a:rPr lang="en-US" sz="1200" b="0" dirty="0">
                <a:latin typeface="Courier"/>
                <a:cs typeface="Courier"/>
              </a:rPr>
              <a:t>8. Percentage of revenues from new products (INN2) 15.67 8.11 -0.25 .20 .22 .26 .04 .16 .06 .15</a:t>
            </a:r>
          </a:p>
          <a:p>
            <a:r>
              <a:rPr lang="en-US" sz="1200" b="0" dirty="0">
                <a:latin typeface="Courier"/>
                <a:cs typeface="Courier"/>
              </a:rPr>
              <a:t>9. Percentage of new products in catalogue (INN3) 15.72 8.07 -0.30 .19 .19 .24 .04 .15 .08 .13 .97</a:t>
            </a:r>
          </a:p>
          <a:p>
            <a:r>
              <a:rPr lang="en-US" sz="1200" b="0" dirty="0">
                <a:latin typeface="Courier"/>
                <a:cs typeface="Courier"/>
              </a:rPr>
              <a:t>10. Collective sourcing for contacting international customers (CS1) 2.33 1.00 -0.73 .15 .17 .20 .05 .12 .17 .09 .05 .04</a:t>
            </a:r>
          </a:p>
          <a:p>
            <a:r>
              <a:rPr lang="en-US" sz="1200" b="0" dirty="0">
                <a:latin typeface="Courier"/>
                <a:cs typeface="Courier"/>
              </a:rPr>
              <a:t>11. Collective sourcing for coordinating international fairs (CS2) 2.32 1.02 -0.60 .09 .13 .16 -.03 .09 .08 .09 .01 .00 .72</a:t>
            </a:r>
          </a:p>
          <a:p>
            <a:r>
              <a:rPr lang="en-US" sz="1200" b="0" dirty="0">
                <a:latin typeface="Courier"/>
                <a:cs typeface="Courier"/>
              </a:rPr>
              <a:t>12. Collective sourcing for promotion of country brand (CS3) 2.32 1.02 -0.58 .12 .14 .17 .03 .08 .05 .13 .02 .00 .67 .68</a:t>
            </a:r>
          </a:p>
          <a:p>
            <a:r>
              <a:rPr lang="en-US" sz="1200" b="0" dirty="0">
                <a:latin typeface="Courier"/>
                <a:cs typeface="Courier"/>
              </a:rPr>
              <a:t>13. Percentage of exported products (AG1) 18.63 11.30 0.99 .19 .18 .13 .16 .19 .14 .28 .14 .11 .22 .21 .24</a:t>
            </a:r>
          </a:p>
          <a:p>
            <a:r>
              <a:rPr lang="en-US" sz="1200" b="0" dirty="0">
                <a:latin typeface="Courier"/>
                <a:cs typeface="Courier"/>
              </a:rPr>
              <a:t>14. Firm size: Sales in USD (SIZ1) 5.49 0.52 -0.77 .01 .07 .05 .12 .15 .15 .07 -.01 -.03 .13 .09 .12 .17</a:t>
            </a:r>
          </a:p>
          <a:p>
            <a:r>
              <a:rPr lang="en-US" sz="1200" b="0" dirty="0">
                <a:latin typeface="Courier"/>
                <a:cs typeface="Courier"/>
              </a:rPr>
              <a:t>15. Firm size: Employees (SIZ2) 1.16 0.23 -0.64 -.02 .02 .00 .07 .10 .06 .05 -.05 -.06 .08 .07 .07 .17 .89</a:t>
            </a:r>
          </a:p>
          <a:p>
            <a:r>
              <a:rPr lang="en-US" sz="1200" b="0" dirty="0">
                <a:latin typeface="Courier"/>
                <a:cs typeface="Courier"/>
              </a:rPr>
              <a:t>16. Competitive pressure (COMP1) 2.36 1.68 -1.26 .11 .05 .04 -.05 -.02 -.01 -.03 -.01 .00 .00 -.04 .02 .18 -.11 -.13</a:t>
            </a:r>
          </a:p>
          <a:p>
            <a:r>
              <a:rPr lang="en-US" sz="1200" b="0" dirty="0">
                <a:latin typeface="Courier"/>
                <a:cs typeface="Courier"/>
              </a:rPr>
              <a:t>17. Exporters more competitive (EO1) 2.42 1.45 -1.15 .04 .01 .01 .07 .03 -.04 .03 -.01 .00 -.02 .03 .08 .28 -.12 -.11 .27</a:t>
            </a:r>
          </a:p>
          <a:p>
            <a:r>
              <a:rPr lang="en-US" sz="1200" b="0" dirty="0">
                <a:latin typeface="Courier"/>
                <a:cs typeface="Courier"/>
              </a:rPr>
              <a:t>18. Exporters more protected from recession (EO2) 2.44 1.52 -1.05 .03 -.01 .00 .04 .00 -.06 .01 -.03 -.01 .02 .04 .08 .16 -.14 -.13 .27 .86</a:t>
            </a:r>
          </a:p>
          <a:p>
            <a:r>
              <a:rPr lang="en-US" sz="1200" b="0" dirty="0">
                <a:latin typeface="Courier"/>
                <a:cs typeface="Courier"/>
              </a:rPr>
              <a:t>19. Investments in JIT (INV1) 2.29 1.29 -0.09 -.01 -.10 -.03 -.03 .02 -.01 .33 .27 .26 -.10 -.11 -.05 .15 .02 .05 .06 .00 -.02</a:t>
            </a:r>
          </a:p>
          <a:p>
            <a:r>
              <a:rPr lang="en-US" sz="1200" b="0" dirty="0">
                <a:latin typeface="Courier"/>
                <a:cs typeface="Courier"/>
              </a:rPr>
              <a:t>20. Investments in IT (INV2) 2.39 1.24 -0.79 .00 -.07 -.03 -.01 .01 -.01 .28 .20 .20 -.13 -.135 -.04 .11 -.04 .01 -.03 -.01 -.02 .78</a:t>
            </a:r>
          </a:p>
          <a:p>
            <a:r>
              <a:rPr lang="en-US" sz="1200" b="0" dirty="0">
                <a:latin typeface="Courier"/>
                <a:cs typeface="Courier"/>
              </a:rPr>
              <a:t>21. Investments in TQM (INV3) 2.37 1.31 -1.02 -.02 -.11 -.03 -.03 .01 -.03 .20 .21 .20 -.09 -.13 -.12 .00 -.04 .01 -.03 -.06 -.05 .75 .59"</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parseMatrixFromString</a:t>
            </a:r>
            <a:r>
              <a:rPr lang="en-US" sz="1200" b="0" dirty="0">
                <a:latin typeface="Courier"/>
                <a:cs typeface="Courier"/>
              </a:rPr>
              <a:t>(table1)</a:t>
            </a:r>
          </a:p>
          <a:p>
            <a:r>
              <a:rPr lang="en-US" sz="1200" b="0" dirty="0" err="1">
                <a:latin typeface="Courier"/>
                <a:cs typeface="Courier"/>
              </a:rPr>
              <a:t>sds</a:t>
            </a:r>
            <a:r>
              <a:rPr lang="en-US" sz="1200" b="0" dirty="0">
                <a:latin typeface="Courier"/>
                <a:cs typeface="Courier"/>
              </a:rPr>
              <a:t> &lt;- correlations[,3]</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correlationMatrixFromLowerTriangleOfMatrix</a:t>
            </a:r>
            <a:r>
              <a:rPr lang="en-US" sz="1200" b="0" dirty="0">
                <a:latin typeface="Courier"/>
                <a:cs typeface="Courier"/>
              </a:rPr>
              <a:t>(correlations[,-(1:4)])</a:t>
            </a:r>
          </a:p>
          <a:p>
            <a:r>
              <a:rPr lang="en-US" sz="1200" b="0" dirty="0" err="1">
                <a:latin typeface="Courier"/>
                <a:cs typeface="Courier"/>
              </a:rPr>
              <a:t>covariances</a:t>
            </a:r>
            <a:r>
              <a:rPr lang="en-US" sz="1200" b="0" dirty="0">
                <a:latin typeface="Courier"/>
                <a:cs typeface="Courier"/>
              </a:rPr>
              <a:t> &lt;- cor2cov(</a:t>
            </a:r>
            <a:r>
              <a:rPr lang="en-US" sz="1200" b="0" dirty="0" err="1">
                <a:latin typeface="Courier"/>
                <a:cs typeface="Courier"/>
              </a:rPr>
              <a:t>correlations,sds,rownames</a:t>
            </a:r>
            <a:r>
              <a:rPr lang="en-US" sz="1200" b="0" dirty="0">
                <a:latin typeface="Courier"/>
                <a:cs typeface="Courier"/>
              </a:rPr>
              <a:t>(correlations))</a:t>
            </a:r>
          </a:p>
          <a:p>
            <a:r>
              <a:rPr lang="en-US" sz="1200" b="0" dirty="0">
                <a:latin typeface="Courier"/>
                <a:cs typeface="Courier"/>
              </a:rPr>
              <a:t>  </a:t>
            </a:r>
          </a:p>
          <a:p>
            <a:r>
              <a:rPr lang="en-US" sz="1200" b="0" dirty="0" err="1">
                <a:latin typeface="Courier"/>
                <a:cs typeface="Courier"/>
              </a:rPr>
              <a:t>numericQuestions</a:t>
            </a:r>
            <a:r>
              <a:rPr lang="en-US" sz="1200" b="0" dirty="0">
                <a:latin typeface="Courier"/>
                <a:cs typeface="Courier"/>
              </a:rPr>
              <a:t> &lt;- c("</a:t>
            </a:r>
            <a:r>
              <a:rPr lang="en-US" sz="1200" b="0" dirty="0" err="1">
                <a:latin typeface="Courier"/>
                <a:cs typeface="Courier"/>
              </a:rPr>
              <a:t>Manufacturing_productivity</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Percentage_of_revenues_from_new_products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Percentage_of_new_products_in_catalogue</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Percentage_of_exported_products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Firm_size_Sales_in_USD</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Firm_size_Employees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Competitive_pressure</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Do a factor analysis on scale variables</a:t>
            </a:r>
          </a:p>
          <a:p>
            <a:r>
              <a:rPr lang="en-US" sz="1200" b="0" dirty="0">
                <a:latin typeface="Courier"/>
                <a:cs typeface="Courier"/>
              </a:rPr>
              <a:t>indices &lt;- - which(</a:t>
            </a:r>
            <a:r>
              <a:rPr lang="en-US" sz="1200" b="0" dirty="0" err="1">
                <a:latin typeface="Courier"/>
                <a:cs typeface="Courier"/>
              </a:rPr>
              <a:t>colnames</a:t>
            </a:r>
            <a:r>
              <a:rPr lang="en-US" sz="1200" b="0" dirty="0">
                <a:latin typeface="Courier"/>
                <a:cs typeface="Courier"/>
              </a:rPr>
              <a:t>(correlations) %in% </a:t>
            </a:r>
            <a:r>
              <a:rPr lang="en-US" sz="1200" b="0" dirty="0" err="1">
                <a:latin typeface="Courier"/>
                <a:cs typeface="Courier"/>
              </a:rPr>
              <a:t>numericQuestions</a:t>
            </a:r>
            <a:r>
              <a:rPr lang="en-US" sz="1200" b="0" dirty="0">
                <a:latin typeface="Courier"/>
                <a:cs typeface="Courier"/>
              </a:rPr>
              <a:t>)</a:t>
            </a:r>
          </a:p>
          <a:p>
            <a:r>
              <a:rPr lang="en-US" sz="1200" b="0" dirty="0" err="1">
                <a:latin typeface="Courier"/>
                <a:cs typeface="Courier"/>
              </a:rPr>
              <a:t>correlationsScales</a:t>
            </a:r>
            <a:r>
              <a:rPr lang="en-US" sz="1200" b="0" dirty="0">
                <a:latin typeface="Courier"/>
                <a:cs typeface="Courier"/>
              </a:rPr>
              <a:t> &lt;- correlations[indices, indices]</a:t>
            </a:r>
          </a:p>
          <a:p>
            <a:endParaRPr lang="en-US" sz="1200" b="0" dirty="0">
              <a:latin typeface="Courier"/>
              <a:cs typeface="Courier"/>
            </a:endParaRPr>
          </a:p>
          <a:p>
            <a:r>
              <a:rPr lang="en-US" sz="1200" b="0" dirty="0" err="1">
                <a:latin typeface="Courier"/>
                <a:cs typeface="Courier"/>
              </a:rPr>
              <a:t>pca</a:t>
            </a:r>
            <a:r>
              <a:rPr lang="en-US" sz="1200" b="0" dirty="0">
                <a:latin typeface="Courier"/>
                <a:cs typeface="Courier"/>
              </a:rPr>
              <a:t> &lt;- </a:t>
            </a:r>
            <a:r>
              <a:rPr lang="en-US" sz="1200" b="0" dirty="0" err="1">
                <a:latin typeface="Courier"/>
                <a:cs typeface="Courier"/>
              </a:rPr>
              <a:t>princomp</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cor</a:t>
            </a:r>
            <a:r>
              <a:rPr lang="en-US" sz="1200" b="0" dirty="0">
                <a:latin typeface="Courier"/>
                <a:cs typeface="Courier"/>
              </a:rPr>
              <a:t> = TRUE)</a:t>
            </a:r>
          </a:p>
          <a:p>
            <a:r>
              <a:rPr lang="en-US" sz="1200" b="0" dirty="0">
                <a:latin typeface="Courier"/>
                <a:cs typeface="Courier"/>
              </a:rPr>
              <a:t>plot(</a:t>
            </a:r>
            <a:r>
              <a:rPr lang="en-US" sz="1200" b="0" dirty="0" err="1">
                <a:latin typeface="Courier"/>
                <a:cs typeface="Courier"/>
              </a:rPr>
              <a:t>pca,type</a:t>
            </a:r>
            <a:r>
              <a:rPr lang="en-US" sz="1200" b="0" dirty="0">
                <a:latin typeface="Courier"/>
                <a:cs typeface="Courier"/>
              </a:rPr>
              <a:t>="lines")</a:t>
            </a:r>
          </a:p>
          <a:p>
            <a:endParaRPr lang="en-US" sz="1200" b="0" dirty="0">
              <a:latin typeface="Courier"/>
              <a:cs typeface="Courier"/>
            </a:endParaRP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"none")</a:t>
            </a: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a:t>
            </a:r>
            <a:r>
              <a:rPr lang="en-US" sz="1200" b="0" dirty="0" err="1">
                <a:latin typeface="Courier"/>
                <a:cs typeface="Courier"/>
              </a:rPr>
              <a:t>oblimin</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REPLICATE THE MODELS</a:t>
            </a:r>
          </a:p>
          <a:p>
            <a:endParaRPr lang="en-US" sz="1200" b="0" dirty="0">
              <a:latin typeface="Courier"/>
              <a:cs typeface="Courier"/>
            </a:endParaRPr>
          </a:p>
          <a:p>
            <a:r>
              <a:rPr lang="en-US" sz="1200" b="0" dirty="0" err="1">
                <a:latin typeface="Courier"/>
                <a:cs typeface="Courier"/>
              </a:rPr>
              <a:t>LVDefinitions</a:t>
            </a:r>
            <a:r>
              <a:rPr lang="en-US" sz="1200" b="0" dirty="0">
                <a:latin typeface="Courier"/>
                <a:cs typeface="Courier"/>
              </a:rPr>
              <a:t> &lt;- "HORIZONTAL =~ </a:t>
            </a:r>
            <a:r>
              <a:rPr lang="en-US" sz="1200" b="0" dirty="0" err="1">
                <a:latin typeface="Courier"/>
                <a:cs typeface="Courier"/>
              </a:rPr>
              <a:t>Horizontal_norms_of_information_exchange</a:t>
            </a:r>
            <a:r>
              <a:rPr lang="en-US" sz="1200" b="0" dirty="0">
                <a:latin typeface="Courier"/>
                <a:cs typeface="Courier"/>
              </a:rPr>
              <a:t> + </a:t>
            </a:r>
            <a:r>
              <a:rPr lang="en-US" sz="1200" b="0" dirty="0" err="1">
                <a:latin typeface="Courier"/>
                <a:cs typeface="Courier"/>
              </a:rPr>
              <a:t>Horizontal_norms_of_assistance</a:t>
            </a:r>
            <a:r>
              <a:rPr lang="en-US" sz="1200" b="0" dirty="0">
                <a:latin typeface="Courier"/>
                <a:cs typeface="Courier"/>
              </a:rPr>
              <a:t> + </a:t>
            </a:r>
            <a:r>
              <a:rPr lang="en-US" sz="1200" b="0" dirty="0" err="1">
                <a:latin typeface="Courier"/>
                <a:cs typeface="Courier"/>
              </a:rPr>
              <a:t>Horizontal_norms_of_fair_sharing</a:t>
            </a:r>
            <a:endParaRPr lang="en-US" sz="1200" b="0" dirty="0">
              <a:latin typeface="Courier"/>
              <a:cs typeface="Courier"/>
            </a:endParaRPr>
          </a:p>
          <a:p>
            <a:r>
              <a:rPr lang="en-US" sz="1200" b="0" dirty="0">
                <a:latin typeface="Courier"/>
                <a:cs typeface="Courier"/>
              </a:rPr>
              <a:t>VERTICAL =~ </a:t>
            </a:r>
            <a:r>
              <a:rPr lang="en-US" sz="1200" b="0" dirty="0" err="1">
                <a:latin typeface="Courier"/>
                <a:cs typeface="Courier"/>
              </a:rPr>
              <a:t>Vertical_norms_of_information_exchange</a:t>
            </a:r>
            <a:r>
              <a:rPr lang="en-US" sz="1200" b="0" dirty="0">
                <a:latin typeface="Courier"/>
                <a:cs typeface="Courier"/>
              </a:rPr>
              <a:t> + </a:t>
            </a:r>
            <a:r>
              <a:rPr lang="en-US" sz="1200" b="0" dirty="0" err="1">
                <a:latin typeface="Courier"/>
                <a:cs typeface="Courier"/>
              </a:rPr>
              <a:t>Vertical_norms_of_assistance</a:t>
            </a:r>
            <a:r>
              <a:rPr lang="en-US" sz="1200" b="0" dirty="0">
                <a:latin typeface="Courier"/>
                <a:cs typeface="Courier"/>
              </a:rPr>
              <a:t> + </a:t>
            </a:r>
            <a:r>
              <a:rPr lang="en-US" sz="1200" b="0" dirty="0" err="1">
                <a:latin typeface="Courier"/>
                <a:cs typeface="Courier"/>
              </a:rPr>
              <a:t>Vertical_norms_of_fair_sharing</a:t>
            </a:r>
            <a:r>
              <a:rPr lang="en-US" sz="1200" b="0" dirty="0">
                <a:latin typeface="Courier"/>
                <a:cs typeface="Courier"/>
              </a:rPr>
              <a:t> </a:t>
            </a:r>
          </a:p>
          <a:p>
            <a:r>
              <a:rPr lang="en-US" sz="1200" b="0" dirty="0">
                <a:latin typeface="Courier"/>
                <a:cs typeface="Courier"/>
              </a:rPr>
              <a:t>MFG_PRODUCTIVITY =~ </a:t>
            </a:r>
            <a:r>
              <a:rPr lang="en-US" sz="1200" b="0" dirty="0" err="1">
                <a:latin typeface="Courier"/>
                <a:cs typeface="Courier"/>
              </a:rPr>
              <a:t>Manufacturing_productivity</a:t>
            </a:r>
            <a:endParaRPr lang="en-US" sz="1200" b="0" dirty="0">
              <a:latin typeface="Courier"/>
              <a:cs typeface="Courier"/>
            </a:endParaRPr>
          </a:p>
          <a:p>
            <a:r>
              <a:rPr lang="en-US" sz="1200" b="0" dirty="0">
                <a:latin typeface="Courier"/>
                <a:cs typeface="Courier"/>
              </a:rPr>
              <a:t>INNOVATION =~ </a:t>
            </a:r>
            <a:r>
              <a:rPr lang="en-US" sz="1200" b="0" dirty="0" err="1">
                <a:latin typeface="Courier"/>
                <a:cs typeface="Courier"/>
              </a:rPr>
              <a:t>Percentage_of_revenues_from_new_products</a:t>
            </a:r>
            <a:r>
              <a:rPr lang="en-US" sz="1200" b="0" dirty="0">
                <a:latin typeface="Courier"/>
                <a:cs typeface="Courier"/>
              </a:rPr>
              <a:t> + </a:t>
            </a:r>
            <a:r>
              <a:rPr lang="en-US" sz="1200" b="0" dirty="0" err="1">
                <a:latin typeface="Courier"/>
                <a:cs typeface="Courier"/>
              </a:rPr>
              <a:t>Percentage_of_new_products_in_catalogue</a:t>
            </a:r>
            <a:endParaRPr lang="en-US" sz="1200" b="0" dirty="0">
              <a:latin typeface="Courier"/>
              <a:cs typeface="Courier"/>
            </a:endParaRPr>
          </a:p>
          <a:p>
            <a:r>
              <a:rPr lang="en-US" sz="1200" b="0" dirty="0">
                <a:latin typeface="Courier"/>
                <a:cs typeface="Courier"/>
              </a:rPr>
              <a:t>COLLECTIVE_SOURCING =~ </a:t>
            </a:r>
            <a:r>
              <a:rPr lang="en-US" sz="1200" b="0" dirty="0" err="1">
                <a:latin typeface="Courier"/>
                <a:cs typeface="Courier"/>
              </a:rPr>
              <a:t>Collective_sourcing_for_contacting_international_customers</a:t>
            </a:r>
            <a:r>
              <a:rPr lang="en-US" sz="1200" b="0" dirty="0">
                <a:latin typeface="Courier"/>
                <a:cs typeface="Courier"/>
              </a:rPr>
              <a:t> + </a:t>
            </a:r>
            <a:r>
              <a:rPr lang="en-US" sz="1200" b="0" dirty="0" err="1">
                <a:latin typeface="Courier"/>
                <a:cs typeface="Courier"/>
              </a:rPr>
              <a:t>Collective_sourcing_for_coordinating_international_fairs</a:t>
            </a:r>
            <a:r>
              <a:rPr lang="en-US" sz="1200" b="0" dirty="0">
                <a:latin typeface="Courier"/>
                <a:cs typeface="Courier"/>
              </a:rPr>
              <a:t> + </a:t>
            </a:r>
            <a:r>
              <a:rPr lang="en-US" sz="1200" b="0" dirty="0" err="1">
                <a:latin typeface="Courier"/>
                <a:cs typeface="Courier"/>
              </a:rPr>
              <a:t>Collective_sourcing_for_promotion_of_country_brand</a:t>
            </a:r>
            <a:r>
              <a:rPr lang="en-US" sz="1200" b="0" dirty="0">
                <a:latin typeface="Courier"/>
                <a:cs typeface="Courier"/>
              </a:rPr>
              <a:t> </a:t>
            </a:r>
          </a:p>
          <a:p>
            <a:r>
              <a:rPr lang="en-US" sz="1200" b="0" dirty="0">
                <a:latin typeface="Courier"/>
                <a:cs typeface="Courier"/>
              </a:rPr>
              <a:t>GLOBAL_MARKETS =~ </a:t>
            </a:r>
            <a:r>
              <a:rPr lang="en-US" sz="1200" b="0" dirty="0" err="1">
                <a:latin typeface="Courier"/>
                <a:cs typeface="Courier"/>
              </a:rPr>
              <a:t>Percentage_of_exported_products</a:t>
            </a:r>
            <a:r>
              <a:rPr lang="en-US" sz="1200" b="0" dirty="0">
                <a:latin typeface="Courier"/>
                <a:cs typeface="Courier"/>
              </a:rPr>
              <a:t> </a:t>
            </a:r>
          </a:p>
          <a:p>
            <a:r>
              <a:rPr lang="en-US" sz="1200" b="0" dirty="0">
                <a:latin typeface="Courier"/>
                <a:cs typeface="Courier"/>
              </a:rPr>
              <a:t>FIRM_SIZE =~ </a:t>
            </a:r>
            <a:r>
              <a:rPr lang="en-US" sz="1200" b="0" dirty="0" err="1">
                <a:latin typeface="Courier"/>
                <a:cs typeface="Courier"/>
              </a:rPr>
              <a:t>Firm_size_Sales_in_USD</a:t>
            </a:r>
            <a:r>
              <a:rPr lang="en-US" sz="1200" b="0" dirty="0">
                <a:latin typeface="Courier"/>
                <a:cs typeface="Courier"/>
              </a:rPr>
              <a:t> + </a:t>
            </a:r>
            <a:r>
              <a:rPr lang="en-US" sz="1200" b="0" dirty="0" err="1">
                <a:latin typeface="Courier"/>
                <a:cs typeface="Courier"/>
              </a:rPr>
              <a:t>Firm_size_Employees</a:t>
            </a:r>
            <a:endParaRPr lang="en-US" sz="1200" b="0" dirty="0">
              <a:latin typeface="Courier"/>
              <a:cs typeface="Courier"/>
            </a:endParaRPr>
          </a:p>
          <a:p>
            <a:r>
              <a:rPr lang="en-US" sz="1200" b="0" dirty="0">
                <a:latin typeface="Courier"/>
                <a:cs typeface="Courier"/>
              </a:rPr>
              <a:t>COMPETITION =~ </a:t>
            </a:r>
            <a:r>
              <a:rPr lang="en-US" sz="1200" b="0" dirty="0" err="1">
                <a:latin typeface="Courier"/>
                <a:cs typeface="Courier"/>
              </a:rPr>
              <a:t>Competitive_pressure</a:t>
            </a:r>
            <a:r>
              <a:rPr lang="en-US" sz="1200" b="0" dirty="0">
                <a:latin typeface="Courier"/>
                <a:cs typeface="Courier"/>
              </a:rPr>
              <a:t> </a:t>
            </a:r>
          </a:p>
          <a:p>
            <a:r>
              <a:rPr lang="en-US" sz="1200" b="0" dirty="0">
                <a:latin typeface="Courier"/>
                <a:cs typeface="Courier"/>
              </a:rPr>
              <a:t>EXPORT_ORIENTATION =~ </a:t>
            </a:r>
            <a:r>
              <a:rPr lang="en-US" sz="1200" b="0" dirty="0" err="1">
                <a:latin typeface="Courier"/>
                <a:cs typeface="Courier"/>
              </a:rPr>
              <a:t>Exporters_more_competitive</a:t>
            </a:r>
            <a:r>
              <a:rPr lang="en-US" sz="1200" b="0" dirty="0">
                <a:latin typeface="Courier"/>
                <a:cs typeface="Courier"/>
              </a:rPr>
              <a:t> + </a:t>
            </a:r>
            <a:r>
              <a:rPr lang="en-US" sz="1200" b="0" dirty="0" err="1">
                <a:latin typeface="Courier"/>
                <a:cs typeface="Courier"/>
              </a:rPr>
              <a:t>Exporters_more_protected_from_recession</a:t>
            </a:r>
            <a:r>
              <a:rPr lang="en-US" sz="1200" b="0" dirty="0">
                <a:latin typeface="Courier"/>
                <a:cs typeface="Courier"/>
              </a:rPr>
              <a:t> </a:t>
            </a:r>
          </a:p>
          <a:p>
            <a:r>
              <a:rPr lang="en-US" sz="1200" b="0" dirty="0">
                <a:latin typeface="Courier"/>
                <a:cs typeface="Courier"/>
              </a:rPr>
              <a:t>INVESTMENT =~ </a:t>
            </a:r>
            <a:r>
              <a:rPr lang="en-US" sz="1200" b="0" dirty="0" err="1">
                <a:latin typeface="Courier"/>
                <a:cs typeface="Courier"/>
              </a:rPr>
              <a:t>Investments_in_JIT</a:t>
            </a:r>
            <a:r>
              <a:rPr lang="en-US" sz="1200" b="0" dirty="0">
                <a:latin typeface="Courier"/>
                <a:cs typeface="Courier"/>
              </a:rPr>
              <a:t> + </a:t>
            </a:r>
            <a:r>
              <a:rPr lang="en-US" sz="1200" b="0" dirty="0" err="1">
                <a:latin typeface="Courier"/>
                <a:cs typeface="Courier"/>
              </a:rPr>
              <a:t>Investments_in_IT</a:t>
            </a:r>
            <a:r>
              <a:rPr lang="en-US" sz="1200" b="0" dirty="0">
                <a:latin typeface="Courier"/>
                <a:cs typeface="Courier"/>
              </a:rPr>
              <a:t> + </a:t>
            </a:r>
            <a:r>
              <a:rPr lang="en-US" sz="1200" b="0" dirty="0" err="1">
                <a:latin typeface="Courier"/>
                <a:cs typeface="Courier"/>
              </a:rPr>
              <a:t>Investments_in_TQM</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NextBestConstrainedModel</a:t>
            </a:r>
            <a:r>
              <a:rPr lang="en-US" sz="1200" b="0" dirty="0">
                <a:latin typeface="Courier"/>
                <a:cs typeface="Courier"/>
              </a:rPr>
              <a:t> &lt;- 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HORIZONTAL ~ INVESTMENT</a:t>
            </a:r>
          </a:p>
          <a:p>
            <a:r>
              <a:rPr lang="en-US" sz="1200" b="0" dirty="0">
                <a:latin typeface="Courier"/>
                <a:cs typeface="Courier"/>
              </a:rPr>
              <a:t>VERTICAL ~ INVESTMENT</a:t>
            </a:r>
          </a:p>
          <a:p>
            <a:r>
              <a:rPr lang="en-US" sz="1200" b="0" dirty="0">
                <a:latin typeface="Courier"/>
                <a:cs typeface="Courier"/>
              </a:rPr>
              <a:t>COLLECTIVE_SOURCING ~ HORIZONTAL + COMPETITION + FIRM_SIZE + INVESTMENT + EXPORT_ORIENTATION</a:t>
            </a:r>
          </a:p>
          <a:p>
            <a:r>
              <a:rPr lang="en-US" sz="1200" b="0" dirty="0">
                <a:latin typeface="Courier"/>
                <a:cs typeface="Courier"/>
              </a:rPr>
              <a:t>MFG_PRODUCTIVITY ~ VERTICAL + FIRM_SIZE + COMPETITION + INVESTMENT</a:t>
            </a:r>
          </a:p>
          <a:p>
            <a:r>
              <a:rPr lang="en-US" sz="1200" b="0" dirty="0">
                <a:latin typeface="Courier"/>
                <a:cs typeface="Courier"/>
              </a:rPr>
              <a:t>INNOVATION ~ VERTICAL + COMPETITION + INVESTMENT + FIRM_SIZE</a:t>
            </a:r>
          </a:p>
          <a:p>
            <a:r>
              <a:rPr lang="en-US" sz="1200" b="0" dirty="0">
                <a:latin typeface="Courier"/>
                <a:cs typeface="Courier"/>
              </a:rPr>
              <a:t>GLOBAL_MARKETS ~ COLLECTIVE_SOURCING + MFG_PRODUCTIVITY + INNOVATION + FIRM_SIZE + COMPETITION + EXPORT_ORIENTATION</a:t>
            </a:r>
          </a:p>
          <a:p>
            <a:endParaRPr lang="en-US" sz="1200" b="0" dirty="0">
              <a:latin typeface="Courier"/>
              <a:cs typeface="Courier"/>
            </a:endParaRPr>
          </a:p>
          <a:p>
            <a:r>
              <a:rPr lang="en-US" sz="1200" b="0" dirty="0">
                <a:latin typeface="Courier"/>
                <a:cs typeface="Courier"/>
              </a:rPr>
              <a:t># For some weird reason COMPETITION is constrained to be uncorrelated with other exogenous LVs</a:t>
            </a:r>
          </a:p>
          <a:p>
            <a:endParaRPr lang="en-US" sz="1200" b="0" dirty="0">
              <a:latin typeface="Courier"/>
              <a:cs typeface="Courier"/>
            </a:endParaRPr>
          </a:p>
          <a:p>
            <a:r>
              <a:rPr lang="en-US" sz="1200" b="0" dirty="0">
                <a:latin typeface="Courier"/>
                <a:cs typeface="Courier"/>
              </a:rPr>
              <a:t>COMPETITION ~~ 0*FIRM_SIZE</a:t>
            </a:r>
          </a:p>
          <a:p>
            <a:r>
              <a:rPr lang="en-US" sz="1200" b="0" dirty="0">
                <a:latin typeface="Courier"/>
                <a:cs typeface="Courier"/>
              </a:rPr>
              <a:t>COMPETITION ~~ 0*EXPORT_ORIENTATION</a:t>
            </a:r>
          </a:p>
          <a:p>
            <a:r>
              <a:rPr lang="en-US" sz="1200" b="0" dirty="0">
                <a:latin typeface="Courier"/>
                <a:cs typeface="Courier"/>
              </a:rPr>
              <a:t>COMPETITION ~~ 0*INVESTMENT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TheoreticalModel</a:t>
            </a:r>
            <a:r>
              <a:rPr lang="en-US" sz="1200" b="0" dirty="0">
                <a:latin typeface="Courier"/>
                <a:cs typeface="Courier"/>
              </a:rPr>
              <a:t> &lt;- paste(</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INNOVATION ~ HORIZONTAL")</a:t>
            </a:r>
          </a:p>
          <a:p>
            <a:endParaRPr lang="en-US" sz="1200" b="0" dirty="0">
              <a:latin typeface="Courier"/>
              <a:cs typeface="Courier"/>
            </a:endParaRPr>
          </a:p>
          <a:p>
            <a:r>
              <a:rPr lang="en-US" sz="1200" b="0" dirty="0" err="1">
                <a:latin typeface="Courier"/>
                <a:cs typeface="Courier"/>
              </a:rPr>
              <a:t>NextBestUnconstrainedModel</a:t>
            </a:r>
            <a:r>
              <a:rPr lang="en-US" sz="1200" b="0" dirty="0">
                <a:latin typeface="Courier"/>
                <a:cs typeface="Courier"/>
              </a:rPr>
              <a:t> &lt;- paste(</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MFG_PRODUCTIVITY ~ HORIZONTAL</a:t>
            </a:r>
          </a:p>
          <a:p>
            <a:r>
              <a:rPr lang="en-US" sz="1200" b="0" dirty="0">
                <a:latin typeface="Courier"/>
                <a:cs typeface="Courier"/>
              </a:rPr>
              <a:t>                          COLLECTIVE_SOURCING ~ VERTICAL")</a:t>
            </a:r>
          </a:p>
          <a:p>
            <a:endParaRPr lang="en-US" sz="1200" b="0" dirty="0">
              <a:latin typeface="Courier"/>
              <a:cs typeface="Courier"/>
            </a:endParaRPr>
          </a:p>
          <a:p>
            <a:r>
              <a:rPr lang="en-US" sz="1200" b="0" dirty="0" err="1">
                <a:latin typeface="Courier"/>
                <a:cs typeface="Courier"/>
              </a:rPr>
              <a:t>BestModel</a:t>
            </a:r>
            <a:r>
              <a:rPr lang="en-US" sz="1200" b="0" dirty="0">
                <a:latin typeface="Courier"/>
                <a:cs typeface="Courier"/>
              </a:rPr>
              <a:t> &lt;- paste(sub("COMPETITION ~~ 0*FIRM_SIZE</a:t>
            </a:r>
          </a:p>
          <a:p>
            <a:r>
              <a:rPr lang="en-US" sz="1200" b="0" dirty="0">
                <a:latin typeface="Courier"/>
                <a:cs typeface="Courier"/>
              </a:rPr>
              <a:t>COMPETITION ~~ 0*</a:t>
            </a:r>
            <a:r>
              <a:rPr lang="en-US" sz="1200" b="0" dirty="0" err="1">
                <a:latin typeface="Courier"/>
                <a:cs typeface="Courier"/>
              </a:rPr>
              <a:t>EXPORT_ORIENTATION","",sub</a:t>
            </a:r>
            <a:r>
              <a:rPr lang="en-US" sz="1200" b="0" dirty="0">
                <a:latin typeface="Courier"/>
                <a:cs typeface="Courier"/>
              </a:rPr>
              <a:t>("INNOVATION ~ VERTICAL +","INNOVATION ~",</a:t>
            </a:r>
            <a:r>
              <a:rPr lang="en-US" sz="1200" b="0" dirty="0" err="1">
                <a:latin typeface="Courier"/>
                <a:cs typeface="Courier"/>
              </a:rPr>
              <a:t>TheoreticalModel</a:t>
            </a:r>
            <a:r>
              <a:rPr lang="en-US" sz="1200" b="0" dirty="0">
                <a:latin typeface="Courier"/>
                <a:cs typeface="Courier"/>
              </a:rPr>
              <a:t>, fixed = TRUE),fixed = TRUE),"</a:t>
            </a:r>
          </a:p>
          <a:p>
            <a:r>
              <a:rPr lang="en-US" sz="1200" b="0" dirty="0">
                <a:latin typeface="Courier"/>
                <a:cs typeface="Courier"/>
              </a:rPr>
              <a:t>                   HORIZONTAL ~~ VERTICAL</a:t>
            </a:r>
          </a:p>
          <a:p>
            <a:r>
              <a:rPr lang="en-US" sz="1200" b="0" dirty="0">
                <a:latin typeface="Courier"/>
                <a:cs typeface="Courier"/>
              </a:rPr>
              <a:t>                   HORIZONTAL ~~ COMPETITION</a:t>
            </a:r>
          </a:p>
          <a:p>
            <a:r>
              <a:rPr lang="en-US" sz="1200" b="0" dirty="0">
                <a:latin typeface="Courier"/>
                <a:cs typeface="Courier"/>
              </a:rPr>
              <a:t>                   VERTICAL ~~ COMPETITION</a:t>
            </a:r>
          </a:p>
          <a:p>
            <a:r>
              <a:rPr lang="en-US" sz="1200" b="0" dirty="0">
                <a:latin typeface="Courier"/>
                <a:cs typeface="Courier"/>
              </a:rPr>
              <a:t>                   COLLECTIVE_SOURCING ~~ MFG_PRODUCTIVITY</a:t>
            </a:r>
          </a:p>
          <a:p>
            <a:r>
              <a:rPr lang="en-US" sz="1200" b="0" dirty="0">
                <a:latin typeface="Courier"/>
                <a:cs typeface="Courier"/>
              </a:rPr>
              <a:t>                   COLLECTIVE_SOURCING ~~ INNOVATION</a:t>
            </a:r>
          </a:p>
          <a:p>
            <a:r>
              <a:rPr lang="en-US" sz="1200" b="0" dirty="0">
                <a:latin typeface="Courier"/>
                <a:cs typeface="Courier"/>
              </a:rPr>
              <a:t>                   MFG_PRODUCTIVITY ~~ INNOVATION</a:t>
            </a:r>
          </a:p>
          <a:p>
            <a:r>
              <a:rPr lang="en-US" sz="1200" b="0" dirty="0">
                <a:latin typeface="Courier"/>
                <a:cs typeface="Courier"/>
              </a:rPr>
              <a:t>                   " </a:t>
            </a:r>
          </a:p>
          <a:p>
            <a:r>
              <a:rPr lang="en-US" sz="1200" b="0" dirty="0">
                <a:latin typeface="Courier"/>
                <a:cs typeface="Courier"/>
              </a:rPr>
              <a:t>  )</a:t>
            </a:r>
          </a:p>
          <a:p>
            <a:endParaRPr lang="en-US" sz="1200" b="0" dirty="0">
              <a:latin typeface="Courier"/>
              <a:cs typeface="Courier"/>
            </a:endParaRPr>
          </a:p>
          <a:p>
            <a:r>
              <a:rPr lang="en-US" sz="1200" b="0" dirty="0">
                <a:latin typeface="Courier"/>
                <a:cs typeface="Courier"/>
              </a:rPr>
              <a:t>Null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 orthogonal = TRUE,</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r>
              <a:rPr lang="en-US" sz="1200" b="0" dirty="0">
                <a:latin typeface="Courier"/>
                <a:cs typeface="Courier"/>
              </a:rPr>
              <a:t>Measurement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Theoretical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Next_best_constrained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Next_best_unconstrained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NextBestUnconstrainedModel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Best_model</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BestModel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fitIndices</a:t>
            </a:r>
            <a:r>
              <a:rPr lang="en-US" sz="1200" b="0" dirty="0">
                <a:latin typeface="Courier"/>
                <a:cs typeface="Courier"/>
              </a:rPr>
              <a:t> &lt;- list(</a:t>
            </a:r>
            <a:r>
              <a:rPr lang="en-US" sz="1200" b="0" dirty="0" err="1">
                <a:latin typeface="Courier"/>
                <a:cs typeface="Courier"/>
              </a:rPr>
              <a:t>chisq</a:t>
            </a:r>
            <a:r>
              <a:rPr lang="en-US" sz="1200" b="0" dirty="0">
                <a:latin typeface="Courier"/>
                <a:cs typeface="Courier"/>
              </a:rPr>
              <a:t>="Chi-Square", </a:t>
            </a:r>
            <a:r>
              <a:rPr lang="en-US" sz="1200" b="0" dirty="0" err="1">
                <a:latin typeface="Courier"/>
                <a:cs typeface="Courier"/>
              </a:rPr>
              <a:t>df</a:t>
            </a:r>
            <a:r>
              <a:rPr lang="en-US" sz="1200" b="0" dirty="0">
                <a:latin typeface="Courier"/>
                <a:cs typeface="Courier"/>
              </a:rPr>
              <a:t>="</a:t>
            </a:r>
            <a:r>
              <a:rPr lang="en-US" sz="1200" b="0" dirty="0" err="1">
                <a:latin typeface="Courier"/>
                <a:cs typeface="Courier"/>
              </a:rPr>
              <a:t>df</a:t>
            </a:r>
            <a:r>
              <a:rPr lang="en-US" sz="1200" b="0" dirty="0">
                <a:latin typeface="Courier"/>
                <a:cs typeface="Courier"/>
              </a:rPr>
              <a:t>", </a:t>
            </a:r>
            <a:r>
              <a:rPr lang="en-US" sz="1200" b="0" dirty="0" err="1">
                <a:latin typeface="Courier"/>
                <a:cs typeface="Courier"/>
              </a:rPr>
              <a:t>pvalue</a:t>
            </a:r>
            <a:r>
              <a:rPr lang="en-US" sz="1200" b="0" dirty="0">
                <a:latin typeface="Courier"/>
                <a:cs typeface="Courier"/>
              </a:rPr>
              <a:t>="Probability", </a:t>
            </a:r>
            <a:r>
              <a:rPr lang="en-US" sz="1200" b="0" dirty="0" err="1">
                <a:latin typeface="Courier"/>
                <a:cs typeface="Courier"/>
              </a:rPr>
              <a:t>gfi</a:t>
            </a:r>
            <a:r>
              <a:rPr lang="en-US" sz="1200" b="0" dirty="0">
                <a:latin typeface="Courier"/>
                <a:cs typeface="Courier"/>
              </a:rPr>
              <a:t>="GFI", </a:t>
            </a:r>
            <a:r>
              <a:rPr lang="en-US" sz="1200" b="0" dirty="0" err="1">
                <a:latin typeface="Courier"/>
                <a:cs typeface="Courier"/>
              </a:rPr>
              <a:t>nfi</a:t>
            </a:r>
            <a:r>
              <a:rPr lang="en-US" sz="1200" b="0" dirty="0">
                <a:latin typeface="Courier"/>
                <a:cs typeface="Courier"/>
              </a:rPr>
              <a:t>="NFI", </a:t>
            </a:r>
            <a:r>
              <a:rPr lang="en-US" sz="1200" b="0" dirty="0" err="1">
                <a:latin typeface="Courier"/>
                <a:cs typeface="Courier"/>
              </a:rPr>
              <a:t>nnfi</a:t>
            </a:r>
            <a:r>
              <a:rPr lang="en-US" sz="1200" b="0" dirty="0">
                <a:latin typeface="Courier"/>
                <a:cs typeface="Courier"/>
              </a:rPr>
              <a:t>="NNFI",</a:t>
            </a:r>
          </a:p>
          <a:p>
            <a:r>
              <a:rPr lang="en-US" sz="1200" b="0" dirty="0">
                <a:latin typeface="Courier"/>
                <a:cs typeface="Courier"/>
              </a:rPr>
              <a:t>     </a:t>
            </a:r>
            <a:r>
              <a:rPr lang="en-US" sz="1200" b="0" dirty="0" err="1">
                <a:latin typeface="Courier"/>
                <a:cs typeface="Courier"/>
              </a:rPr>
              <a:t>cfi</a:t>
            </a:r>
            <a:r>
              <a:rPr lang="en-US" sz="1200" b="0" dirty="0">
                <a:latin typeface="Courier"/>
                <a:cs typeface="Courier"/>
              </a:rPr>
              <a:t>="CFI", </a:t>
            </a:r>
            <a:r>
              <a:rPr lang="en-US" sz="1200" b="0" dirty="0" err="1">
                <a:latin typeface="Courier"/>
                <a:cs typeface="Courier"/>
              </a:rPr>
              <a:t>rmsea</a:t>
            </a:r>
            <a:r>
              <a:rPr lang="en-US" sz="1200" b="0" dirty="0">
                <a:latin typeface="Courier"/>
                <a:cs typeface="Courier"/>
              </a:rPr>
              <a:t>="RMSEA", </a:t>
            </a:r>
            <a:r>
              <a:rPr lang="en-US" sz="1200" b="0" dirty="0" err="1">
                <a:latin typeface="Courier"/>
                <a:cs typeface="Courier"/>
              </a:rPr>
              <a:t>aic</a:t>
            </a:r>
            <a:r>
              <a:rPr lang="en-US" sz="1200" b="0" dirty="0">
                <a:latin typeface="Courier"/>
                <a:cs typeface="Courier"/>
              </a:rPr>
              <a:t>="AIC", </a:t>
            </a:r>
            <a:r>
              <a:rPr lang="en-US" sz="1200" b="0" dirty="0" err="1">
                <a:latin typeface="Courier"/>
                <a:cs typeface="Courier"/>
              </a:rPr>
              <a:t>bic</a:t>
            </a:r>
            <a:r>
              <a:rPr lang="en-US" sz="1200" b="0" dirty="0">
                <a:latin typeface="Courier"/>
                <a:cs typeface="Courier"/>
              </a:rPr>
              <a:t>="BIC")</a:t>
            </a:r>
          </a:p>
          <a:p>
            <a:endParaRPr lang="en-US" sz="1200" b="0" dirty="0">
              <a:latin typeface="Courier"/>
              <a:cs typeface="Courier"/>
            </a:endParaRPr>
          </a:p>
          <a:p>
            <a:r>
              <a:rPr lang="en-US" sz="1200" b="0" dirty="0">
                <a:latin typeface="Courier"/>
                <a:cs typeface="Courier"/>
              </a:rPr>
              <a:t>models &lt;- list(Null=Null, Measurement=Measurement, Theoretical=Theoretical, </a:t>
            </a:r>
            <a:r>
              <a:rPr lang="en-US" sz="1200" b="0" dirty="0" err="1">
                <a:latin typeface="Courier"/>
                <a:cs typeface="Courier"/>
              </a:rPr>
              <a:t>Next_best_constrained</a:t>
            </a:r>
            <a:r>
              <a:rPr lang="en-US" sz="1200" b="0" dirty="0">
                <a:latin typeface="Courier"/>
                <a:cs typeface="Courier"/>
              </a:rPr>
              <a:t>=</a:t>
            </a:r>
            <a:r>
              <a:rPr lang="en-US" sz="1200" b="0" dirty="0" err="1">
                <a:latin typeface="Courier"/>
                <a:cs typeface="Courier"/>
              </a:rPr>
              <a:t>Next_best_constrained</a:t>
            </a:r>
            <a:r>
              <a:rPr lang="en-US" sz="1200" b="0" dirty="0">
                <a:latin typeface="Courier"/>
                <a:cs typeface="Courier"/>
              </a:rPr>
              <a:t>, </a:t>
            </a:r>
            <a:r>
              <a:rPr lang="en-US" sz="1200" b="0" dirty="0" err="1">
                <a:latin typeface="Courier"/>
                <a:cs typeface="Courier"/>
              </a:rPr>
              <a:t>Next_best_unconstrained</a:t>
            </a:r>
            <a:r>
              <a:rPr lang="en-US" sz="1200" b="0" dirty="0">
                <a:latin typeface="Courier"/>
                <a:cs typeface="Courier"/>
              </a:rPr>
              <a:t>=</a:t>
            </a:r>
            <a:r>
              <a:rPr lang="en-US" sz="1200" b="0" dirty="0" err="1">
                <a:latin typeface="Courier"/>
                <a:cs typeface="Courier"/>
              </a:rPr>
              <a:t>Next_best_unconstrained</a:t>
            </a:r>
            <a:r>
              <a:rPr lang="en-US" sz="1200" b="0" dirty="0">
                <a:latin typeface="Courier"/>
                <a:cs typeface="Courier"/>
              </a:rPr>
              <a:t>, </a:t>
            </a:r>
            <a:r>
              <a:rPr lang="en-US" sz="1200" b="0" dirty="0" err="1">
                <a:latin typeface="Courier"/>
                <a:cs typeface="Courier"/>
              </a:rPr>
              <a:t>Best_model</a:t>
            </a:r>
            <a:r>
              <a:rPr lang="en-US" sz="1200" b="0" dirty="0">
                <a:latin typeface="Courier"/>
                <a:cs typeface="Courier"/>
              </a:rPr>
              <a:t>=</a:t>
            </a:r>
            <a:r>
              <a:rPr lang="en-US" sz="1200" b="0" dirty="0" err="1">
                <a:latin typeface="Courier"/>
                <a:cs typeface="Courier"/>
              </a:rPr>
              <a:t>Best_model</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sapply</a:t>
            </a:r>
            <a:r>
              <a:rPr lang="en-US" sz="1200" b="0" dirty="0">
                <a:latin typeface="Courier"/>
                <a:cs typeface="Courier"/>
              </a:rPr>
              <a:t>(models, function(fit){</a:t>
            </a:r>
          </a:p>
          <a:p>
            <a:r>
              <a:rPr lang="en-US" sz="1200" b="0" dirty="0">
                <a:latin typeface="Courier"/>
                <a:cs typeface="Courier"/>
              </a:rPr>
              <a:t>  </a:t>
            </a:r>
            <a:r>
              <a:rPr lang="en-US" sz="1200" b="0" dirty="0" err="1">
                <a:latin typeface="Courier"/>
                <a:cs typeface="Courier"/>
              </a:rPr>
              <a:t>fitMeasures</a:t>
            </a:r>
            <a:r>
              <a:rPr lang="en-US" sz="1200" b="0" dirty="0">
                <a:latin typeface="Courier"/>
                <a:cs typeface="Courier"/>
              </a:rPr>
              <a:t>(fit)[names(</a:t>
            </a:r>
            <a:r>
              <a:rPr lang="en-US" sz="1200" b="0" dirty="0" err="1">
                <a:latin typeface="Courier"/>
                <a:cs typeface="Courier"/>
              </a:rPr>
              <a:t>fitIndices</a:t>
            </a:r>
            <a:r>
              <a:rPr lang="en-US" sz="1200" b="0" dirty="0">
                <a:latin typeface="Courier"/>
                <a:cs typeface="Courier"/>
              </a:rPr>
              <a: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t(</a:t>
            </a:r>
            <a:r>
              <a:rPr lang="en-US" sz="1200" b="0" dirty="0" err="1">
                <a:latin typeface="Courier"/>
                <a:cs typeface="Courier"/>
              </a:rPr>
              <a:t>fitTable</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unlist</a:t>
            </a:r>
            <a:r>
              <a:rPr lang="en-US" sz="1200" b="0" dirty="0">
                <a:latin typeface="Courier"/>
                <a:cs typeface="Courier"/>
              </a:rPr>
              <a:t>(</a:t>
            </a:r>
            <a:r>
              <a:rPr lang="en-US" sz="1200" b="0" dirty="0" err="1">
                <a:latin typeface="Courier"/>
                <a:cs typeface="Courier"/>
              </a:rPr>
              <a:t>fitIndices</a:t>
            </a:r>
            <a:r>
              <a:rPr lang="en-US" sz="1200" b="0" dirty="0">
                <a:latin typeface="Courier"/>
                <a:cs typeface="Courier"/>
              </a:rPr>
              <a:t>)</a:t>
            </a:r>
          </a:p>
          <a:p>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names(models)</a:t>
            </a:r>
          </a:p>
          <a:p>
            <a:endParaRPr lang="en-US" sz="1200" b="0" dirty="0">
              <a:latin typeface="Courier"/>
              <a:cs typeface="Courier"/>
            </a:endParaRPr>
          </a:p>
          <a:p>
            <a:r>
              <a:rPr lang="en-US" sz="1200" b="0" dirty="0" err="1">
                <a:latin typeface="Courier"/>
                <a:cs typeface="Courier"/>
              </a:rPr>
              <a:t>fitTable</a:t>
            </a:r>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mis</a:t>
            </a:r>
            <a:r>
              <a:rPr lang="en-US" sz="1200" b="0" dirty="0">
                <a:latin typeface="Courier"/>
                <a:cs typeface="Courier"/>
              </a:rPr>
              <a:t> &lt;- inspect(</a:t>
            </a:r>
            <a:r>
              <a:rPr lang="en-US" sz="1200" b="0" dirty="0" err="1">
                <a:latin typeface="Courier"/>
                <a:cs typeface="Courier"/>
              </a:rPr>
              <a:t>Theoretical,"mi</a:t>
            </a:r>
            <a:r>
              <a:rPr lang="en-US" sz="1200" b="0" dirty="0">
                <a:latin typeface="Courier"/>
                <a:cs typeface="Courier"/>
              </a:rPr>
              <a:t>")</a:t>
            </a:r>
          </a:p>
          <a:p>
            <a:r>
              <a:rPr lang="en-US" sz="1200" b="0" dirty="0" err="1">
                <a:latin typeface="Courier"/>
                <a:cs typeface="Courier"/>
              </a:rPr>
              <a:t>mis</a:t>
            </a:r>
            <a:r>
              <a:rPr lang="en-US" sz="1200" b="0" dirty="0">
                <a:latin typeface="Courier"/>
                <a:cs typeface="Courier"/>
              </a:rPr>
              <a:t>[order(- </a:t>
            </a:r>
            <a:r>
              <a:rPr lang="en-US" sz="1200" b="0" dirty="0" err="1">
                <a:latin typeface="Courier"/>
                <a:cs typeface="Courier"/>
              </a:rPr>
              <a:t>mis$mi</a:t>
            </a:r>
            <a:r>
              <a:rPr lang="en-US" sz="1200" b="0" dirty="0">
                <a:latin typeface="Courier"/>
                <a:cs typeface="Courier"/>
              </a:rPr>
              <a:t>),1:10]</a:t>
            </a:r>
          </a:p>
          <a:p>
            <a:endParaRPr lang="en-US" sz="1200" b="0" dirty="0">
              <a:latin typeface="Courier"/>
              <a:cs typeface="Courier"/>
            </a:endParaRPr>
          </a:p>
          <a:p>
            <a:r>
              <a:rPr lang="en-US" sz="1200" b="0" dirty="0">
                <a:latin typeface="Courier"/>
                <a:cs typeface="Courier"/>
              </a:rPr>
              <a:t># Are HORIZONTAL and VERTICAL discriminant valid</a:t>
            </a:r>
          </a:p>
          <a:p>
            <a:endParaRPr lang="en-US" sz="1200" b="0" dirty="0">
              <a:latin typeface="Courier"/>
              <a:cs typeface="Courier"/>
            </a:endParaRPr>
          </a:p>
          <a:p>
            <a:r>
              <a:rPr lang="en-US" sz="1200" b="0" dirty="0">
                <a:latin typeface="Courier"/>
                <a:cs typeface="Courier"/>
              </a:rPr>
              <a:t>discriminantValidity1 &lt;- </a:t>
            </a:r>
            <a:r>
              <a:rPr lang="en-US" sz="1200" b="0" dirty="0" err="1">
                <a:latin typeface="Courier"/>
                <a:cs typeface="Courier"/>
              </a:rPr>
              <a:t>cfa</a:t>
            </a:r>
            <a:r>
              <a:rPr lang="en-US" sz="1200" b="0" dirty="0">
                <a:latin typeface="Courier"/>
                <a:cs typeface="Courier"/>
              </a:rPr>
              <a:t>(paste(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HORIZONTAL ~~ 1*VERTICAL"),</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a:t>
            </a:r>
            <a:r>
              <a:rPr lang="en-US" sz="1200" b="0" dirty="0" err="1">
                <a:latin typeface="Courier"/>
                <a:cs typeface="Courier"/>
              </a:rPr>
              <a:t>covariances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          </a:t>
            </a:r>
            <a:r>
              <a:rPr lang="en-US" sz="1200" b="0" dirty="0" err="1">
                <a:latin typeface="Courier"/>
                <a:cs typeface="Courier"/>
              </a:rPr>
              <a:t>std.lv</a:t>
            </a:r>
            <a:r>
              <a:rPr lang="en-US" sz="1200" b="0" dirty="0">
                <a:latin typeface="Courier"/>
                <a:cs typeface="Courier"/>
              </a:rPr>
              <a:t> = TRUE)</a:t>
            </a:r>
          </a:p>
          <a:p>
            <a:endParaRPr lang="en-US" sz="1200" b="0" dirty="0">
              <a:latin typeface="Courier"/>
              <a:cs typeface="Courier"/>
            </a:endParaRPr>
          </a:p>
          <a:p>
            <a:endParaRPr lang="en-US" sz="1200" b="0" dirty="0">
              <a:latin typeface="Courier"/>
              <a:cs typeface="Courier"/>
            </a:endParaRP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124</a:t>
            </a:fld>
            <a:endParaRPr lang="fi-FI"/>
          </a:p>
        </p:txBody>
      </p:sp>
    </p:spTree>
    <p:extLst>
      <p:ext uri="{BB962C8B-B14F-4D97-AF65-F5344CB8AC3E}">
        <p14:creationId xmlns:p14="http://schemas.microsoft.com/office/powerpoint/2010/main" val="5508864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0" dirty="0">
                <a:latin typeface="Courier"/>
                <a:cs typeface="Courier"/>
              </a:rPr>
              <a:t>library(psych)</a:t>
            </a:r>
          </a:p>
          <a:p>
            <a:r>
              <a:rPr lang="en-US" sz="1200" b="0" dirty="0">
                <a:latin typeface="Courier"/>
                <a:cs typeface="Courier"/>
              </a:rPr>
              <a:t>library(</a:t>
            </a:r>
            <a:r>
              <a:rPr lang="en-US" sz="1200" b="0" dirty="0" err="1">
                <a:latin typeface="Courier"/>
                <a:cs typeface="Courier"/>
              </a:rPr>
              <a:t>lavaan</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parseMatrixFromString</a:t>
            </a:r>
            <a:r>
              <a:rPr lang="en-US" sz="1200" b="0" dirty="0">
                <a:latin typeface="Courier"/>
                <a:cs typeface="Courier"/>
              </a:rPr>
              <a:t> &lt;- function(</a:t>
            </a:r>
            <a:r>
              <a:rPr lang="en-US" sz="1200" b="0" dirty="0" err="1">
                <a:latin typeface="Courier"/>
                <a:cs typeface="Courier"/>
              </a:rPr>
              <a:t>tableString</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ret &lt;- NULL</a:t>
            </a:r>
          </a:p>
          <a:p>
            <a:r>
              <a:rPr lang="en-US" sz="1200" b="0" dirty="0">
                <a:latin typeface="Courier"/>
                <a:cs typeface="Courier"/>
              </a:rPr>
              <a:t>  rows &lt;- </a:t>
            </a:r>
            <a:r>
              <a:rPr lang="en-US" sz="1200" b="0" dirty="0" err="1">
                <a:latin typeface="Courier"/>
                <a:cs typeface="Courier"/>
              </a:rPr>
              <a:t>strsplit</a:t>
            </a:r>
            <a:r>
              <a:rPr lang="en-US" sz="1200" b="0" dirty="0">
                <a:latin typeface="Courier"/>
                <a:cs typeface="Courier"/>
              </a:rPr>
              <a:t>(</a:t>
            </a:r>
            <a:r>
              <a:rPr lang="en-US" sz="1200" b="0" dirty="0" err="1">
                <a:latin typeface="Courier"/>
                <a:cs typeface="Courier"/>
              </a:rPr>
              <a:t>tableString</a:t>
            </a:r>
            <a:r>
              <a:rPr lang="en-US" sz="1200" b="0" dirty="0">
                <a:latin typeface="Courier"/>
                <a:cs typeface="Courier"/>
              </a:rPr>
              <a:t>, "\n")[[1]]</a:t>
            </a:r>
          </a:p>
          <a:p>
            <a:r>
              <a:rPr lang="en-US" sz="1200" b="0" dirty="0">
                <a:latin typeface="Courier"/>
                <a:cs typeface="Courier"/>
              </a:rPr>
              <a:t>  </a:t>
            </a:r>
          </a:p>
          <a:p>
            <a:r>
              <a:rPr lang="en-US" sz="1200" b="0" dirty="0">
                <a:latin typeface="Courier"/>
                <a:cs typeface="Courier"/>
              </a:rPr>
              <a:t>  for(row in rows){</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NULL</a:t>
            </a:r>
          </a:p>
          <a:p>
            <a:r>
              <a:rPr lang="en-US" sz="1200" b="0" dirty="0">
                <a:latin typeface="Courier"/>
                <a:cs typeface="Courier"/>
              </a:rPr>
              <a:t>    </a:t>
            </a:r>
          </a:p>
          <a:p>
            <a:r>
              <a:rPr lang="en-US" sz="1200" b="0" dirty="0">
                <a:latin typeface="Courier"/>
                <a:cs typeface="Courier"/>
              </a:rPr>
              <a:t>    cells &lt;- </a:t>
            </a:r>
            <a:r>
              <a:rPr lang="en-US" sz="1200" b="0" dirty="0" err="1">
                <a:latin typeface="Courier"/>
                <a:cs typeface="Courier"/>
              </a:rPr>
              <a:t>strsplit</a:t>
            </a:r>
            <a:r>
              <a:rPr lang="en-US" sz="1200" b="0" dirty="0">
                <a:latin typeface="Courier"/>
                <a:cs typeface="Courier"/>
              </a:rPr>
              <a:t>(row," ")[[1]]</a:t>
            </a:r>
          </a:p>
          <a:p>
            <a:r>
              <a:rPr lang="en-US" sz="1200" b="0" dirty="0">
                <a:latin typeface="Courier"/>
                <a:cs typeface="Courier"/>
              </a:rPr>
              <a:t>    for(cell in cells){</a:t>
            </a:r>
          </a:p>
          <a:p>
            <a:r>
              <a:rPr lang="en-US" sz="1200" b="0" dirty="0">
                <a:latin typeface="Courier"/>
                <a:cs typeface="Courier"/>
              </a:rPr>
              <a:t>      </a:t>
            </a:r>
          </a:p>
          <a:p>
            <a:r>
              <a:rPr lang="en-US" sz="1200" b="0" dirty="0">
                <a:latin typeface="Courier"/>
                <a:cs typeface="Courier"/>
              </a:rPr>
              <a:t>      #Skip </a:t>
            </a:r>
            <a:r>
              <a:rPr lang="en-US" sz="1200" b="0" dirty="0" err="1">
                <a:latin typeface="Courier"/>
                <a:cs typeface="Courier"/>
              </a:rPr>
              <a:t>spacs</a:t>
            </a:r>
            <a:endParaRPr lang="en-US" sz="1200" b="0" dirty="0">
              <a:latin typeface="Courier"/>
              <a:cs typeface="Courier"/>
            </a:endParaRPr>
          </a:p>
          <a:p>
            <a:r>
              <a:rPr lang="en-US" sz="1200" b="0" dirty="0">
                <a:latin typeface="Courier"/>
                <a:cs typeface="Courier"/>
              </a:rPr>
              <a:t>      if(cell != ""){</a:t>
            </a:r>
          </a:p>
          <a:p>
            <a:r>
              <a:rPr lang="en-US" sz="1200" b="0" dirty="0">
                <a:latin typeface="Courier"/>
                <a:cs typeface="Courier"/>
              </a:rPr>
              <a:t>        </a:t>
            </a:r>
            <a:r>
              <a:rPr lang="en-US" sz="1200" b="0" dirty="0" err="1">
                <a:latin typeface="Courier"/>
                <a:cs typeface="Courier"/>
              </a:rPr>
              <a:t>containsNumbers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("[0-9]", cell)</a:t>
            </a:r>
          </a:p>
          <a:p>
            <a:r>
              <a:rPr lang="en-US" sz="1200" b="0" dirty="0">
                <a:latin typeface="Courier"/>
                <a:cs typeface="Courier"/>
              </a:rPr>
              <a:t>        </a:t>
            </a:r>
            <a:r>
              <a:rPr lang="en-US" sz="1200" b="0" dirty="0" err="1">
                <a:latin typeface="Courier"/>
                <a:cs typeface="Courier"/>
              </a:rPr>
              <a:t>containsLetters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("[A-</a:t>
            </a:r>
            <a:r>
              <a:rPr lang="en-US" sz="1200" b="0" dirty="0" err="1">
                <a:latin typeface="Courier"/>
                <a:cs typeface="Courier"/>
              </a:rPr>
              <a:t>Za</a:t>
            </a:r>
            <a:r>
              <a:rPr lang="en-US" sz="1200" b="0" dirty="0">
                <a:latin typeface="Courier"/>
                <a:cs typeface="Courier"/>
              </a:rPr>
              <a:t>-z]", cell)</a:t>
            </a:r>
          </a:p>
          <a:p>
            <a:r>
              <a:rPr lang="en-US" sz="1200" b="0" dirty="0">
                <a:latin typeface="Courier"/>
                <a:cs typeface="Courier"/>
              </a:rPr>
              <a:t>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 Do nothing</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containsLetters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cell</a:t>
            </a:r>
          </a:p>
          <a:p>
            <a:r>
              <a:rPr lang="en-US" sz="1200" b="0" dirty="0">
                <a:latin typeface="Courier"/>
                <a:cs typeface="Courier"/>
              </a:rPr>
              <a:t>        } </a:t>
            </a:r>
          </a:p>
          <a:p>
            <a:r>
              <a:rPr lang="en-US" sz="1200" b="0" dirty="0">
                <a:latin typeface="Courier"/>
                <a:cs typeface="Courier"/>
              </a:rPr>
              <a:t>        # Still part of row name</a:t>
            </a:r>
          </a:p>
          <a:p>
            <a:r>
              <a:rPr lang="en-US" sz="1200" b="0" dirty="0">
                <a:latin typeface="Courier"/>
                <a:cs typeface="Courier"/>
              </a:rPr>
              <a:t>        else if(length(</a:t>
            </a:r>
            <a:r>
              <a:rPr lang="en-US" sz="1200" b="0" dirty="0" err="1">
                <a:latin typeface="Courier"/>
                <a:cs typeface="Courier"/>
              </a:rPr>
              <a:t>rowContent</a:t>
            </a:r>
            <a:r>
              <a:rPr lang="en-US" sz="1200" b="0" dirty="0">
                <a:latin typeface="Courier"/>
                <a:cs typeface="Courier"/>
              </a:rPr>
              <a:t>) == 0 &amp;&amp; !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paste(</a:t>
            </a:r>
            <a:r>
              <a:rPr lang="en-US" sz="1200" b="0" dirty="0" err="1">
                <a:latin typeface="Courier"/>
                <a:cs typeface="Courier"/>
              </a:rPr>
              <a:t>rowName</a:t>
            </a:r>
            <a:r>
              <a:rPr lang="en-US" sz="1200" b="0" dirty="0">
                <a:latin typeface="Courier"/>
                <a:cs typeface="Courier"/>
              </a:rPr>
              <a:t>, cell)</a:t>
            </a:r>
          </a:p>
          <a:p>
            <a:r>
              <a:rPr lang="en-US" sz="1200" b="0" dirty="0">
                <a:latin typeface="Courier"/>
                <a:cs typeface="Courier"/>
              </a:rPr>
              <a:t>        }</a:t>
            </a:r>
          </a:p>
          <a:p>
            <a:r>
              <a:rPr lang="en-US" sz="1200" b="0" dirty="0">
                <a:latin typeface="Courier"/>
                <a:cs typeface="Courier"/>
              </a:rPr>
              <a:t>        # Must be content</a:t>
            </a:r>
          </a:p>
          <a:p>
            <a:r>
              <a:rPr lang="en-US" sz="1200" b="0" dirty="0">
                <a:latin typeface="Courier"/>
                <a:cs typeface="Courier"/>
              </a:rPr>
              <a:t>        else if(! </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as.numeric</a:t>
            </a:r>
            <a:r>
              <a:rPr lang="en-US" sz="1200" b="0" dirty="0">
                <a:latin typeface="Courier"/>
                <a:cs typeface="Courier"/>
              </a:rPr>
              <a:t>(</a:t>
            </a:r>
            <a:r>
              <a:rPr lang="en-US" sz="1200" b="0" dirty="0" err="1">
                <a:latin typeface="Courier"/>
                <a:cs typeface="Courier"/>
              </a:rPr>
              <a:t>gsub</a:t>
            </a:r>
            <a:r>
              <a:rPr lang="en-US" sz="1200" b="0" dirty="0">
                <a:latin typeface="Courier"/>
                <a:cs typeface="Courier"/>
              </a:rPr>
              <a:t>("[^0-9.-]","",cell)))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 Other cases that are ignored.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(ret)) ret &lt;- matrix(</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nrow</a:t>
            </a:r>
            <a:r>
              <a:rPr lang="en-US" sz="1200" b="0" dirty="0">
                <a:latin typeface="Courier"/>
                <a:cs typeface="Courier"/>
              </a:rPr>
              <a:t>=1)</a:t>
            </a:r>
          </a:p>
          <a:p>
            <a:r>
              <a:rPr lang="en-US" sz="1200" b="0" dirty="0">
                <a:latin typeface="Courier"/>
                <a:cs typeface="Courier"/>
              </a:rPr>
              <a:t>    else{</a:t>
            </a:r>
          </a:p>
          <a:p>
            <a:r>
              <a:rPr lang="en-US" sz="1200" b="0" dirty="0">
                <a:latin typeface="Courier"/>
                <a:cs typeface="Courier"/>
              </a:rPr>
              <a:t>      while(</a:t>
            </a:r>
            <a:r>
              <a:rPr lang="en-US" sz="1200" b="0" dirty="0" err="1">
                <a:latin typeface="Courier"/>
                <a:cs typeface="Courier"/>
              </a:rPr>
              <a:t>ncol</a:t>
            </a:r>
            <a:r>
              <a:rPr lang="en-US" sz="1200" b="0" dirty="0">
                <a:latin typeface="Courier"/>
                <a:cs typeface="Courier"/>
              </a:rPr>
              <a:t>(ret) &lt; length(</a:t>
            </a:r>
            <a:r>
              <a:rPr lang="en-US" sz="1200" b="0" dirty="0" err="1">
                <a:latin typeface="Courier"/>
                <a:cs typeface="Courier"/>
              </a:rPr>
              <a:t>rowContent</a:t>
            </a:r>
            <a:r>
              <a:rPr lang="en-US" sz="1200" b="0" dirty="0">
                <a:latin typeface="Courier"/>
                <a:cs typeface="Courier"/>
              </a:rPr>
              <a:t>)) ret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ret,NA</a:t>
            </a:r>
            <a:r>
              <a:rPr lang="en-US" sz="1200" b="0" dirty="0">
                <a:latin typeface="Courier"/>
                <a:cs typeface="Courier"/>
              </a:rPr>
              <a:t>)</a:t>
            </a:r>
          </a:p>
          <a:p>
            <a:r>
              <a:rPr lang="en-US" sz="1200" b="0" dirty="0">
                <a:latin typeface="Courier"/>
                <a:cs typeface="Courier"/>
              </a:rPr>
              <a:t>      ret &lt;- </a:t>
            </a:r>
            <a:r>
              <a:rPr lang="en-US" sz="1200" b="0" dirty="0" err="1">
                <a:latin typeface="Courier"/>
                <a:cs typeface="Courier"/>
              </a:rPr>
              <a:t>rbind</a:t>
            </a:r>
            <a:r>
              <a:rPr lang="en-US" sz="1200" b="0" dirty="0">
                <a:latin typeface="Courier"/>
                <a:cs typeface="Courier"/>
              </a:rPr>
              <a:t>(</a:t>
            </a:r>
            <a:r>
              <a:rPr lang="en-US" sz="1200" b="0" dirty="0" err="1">
                <a:latin typeface="Courier"/>
                <a:cs typeface="Courier"/>
              </a:rPr>
              <a:t>ret,rowContent</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rownames</a:t>
            </a:r>
            <a:r>
              <a:rPr lang="en-US" sz="1200" b="0" dirty="0">
                <a:latin typeface="Courier"/>
                <a:cs typeface="Courier"/>
              </a:rPr>
              <a:t>(ret)[</a:t>
            </a:r>
            <a:r>
              <a:rPr lang="en-US" sz="1200" b="0" dirty="0" err="1">
                <a:latin typeface="Courier"/>
                <a:cs typeface="Courier"/>
              </a:rPr>
              <a:t>nrow</a:t>
            </a:r>
            <a:r>
              <a:rPr lang="en-US" sz="1200" b="0" dirty="0">
                <a:latin typeface="Courier"/>
                <a:cs typeface="Courier"/>
              </a:rPr>
              <a:t>(ret)] &lt;- </a:t>
            </a:r>
            <a:r>
              <a:rPr lang="en-US" sz="1200" b="0" dirty="0" err="1">
                <a:latin typeface="Courier"/>
                <a:cs typeface="Courier"/>
              </a:rPr>
              <a:t>gsub</a:t>
            </a:r>
            <a:r>
              <a:rPr lang="en-US" sz="1200" b="0" dirty="0">
                <a:latin typeface="Courier"/>
                <a:cs typeface="Courier"/>
              </a:rPr>
              <a:t>("^_+","", </a:t>
            </a:r>
            <a:r>
              <a:rPr lang="en-US" sz="1200" b="0" dirty="0" err="1">
                <a:latin typeface="Courier"/>
                <a:cs typeface="Courier"/>
              </a:rPr>
              <a:t>gsub</a:t>
            </a:r>
            <a:r>
              <a:rPr lang="en-US" sz="1200" b="0" dirty="0">
                <a:latin typeface="Courier"/>
                <a:cs typeface="Courier"/>
              </a:rPr>
              <a:t>(" ","_", </a:t>
            </a:r>
            <a:r>
              <a:rPr lang="en-US" sz="1200" b="0" dirty="0" err="1">
                <a:latin typeface="Courier"/>
                <a:cs typeface="Courier"/>
              </a:rPr>
              <a:t>gsub</a:t>
            </a:r>
            <a:r>
              <a:rPr lang="en-US" sz="1200" b="0" dirty="0">
                <a:latin typeface="Courier"/>
                <a:cs typeface="Courier"/>
              </a:rPr>
              <a:t>("[^A-Za-z0-9 _]", "", </a:t>
            </a:r>
            <a:r>
              <a:rPr lang="en-US" sz="1200" b="0" dirty="0" err="1">
                <a:latin typeface="Courier"/>
                <a:cs typeface="Courier"/>
              </a:rPr>
              <a:t>rowName</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return(ret)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correlationMatrixFromLowerTriangleOfMatrix</a:t>
            </a:r>
            <a:r>
              <a:rPr lang="en-US" sz="1200" b="0" dirty="0">
                <a:latin typeface="Courier"/>
                <a:cs typeface="Courier"/>
              </a:rPr>
              <a:t> &lt;- function(x){</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x</a:t>
            </a:r>
          </a:p>
          <a:p>
            <a:r>
              <a:rPr lang="en-US" sz="1200" b="0" dirty="0">
                <a:latin typeface="Courier"/>
                <a:cs typeface="Courier"/>
              </a:rPr>
              <a:t>  </a:t>
            </a:r>
          </a:p>
          <a:p>
            <a:r>
              <a:rPr lang="en-US" sz="1200" b="0" dirty="0">
                <a:latin typeface="Courier"/>
                <a:cs typeface="Courier"/>
              </a:rPr>
              <a:t>  # The last column of correlation matrix can be missing</a:t>
            </a:r>
          </a:p>
          <a:p>
            <a:r>
              <a:rPr lang="en-US" sz="1200" b="0" dirty="0">
                <a:latin typeface="Courier"/>
                <a:cs typeface="Courier"/>
              </a:rPr>
              <a:t>  if(</a:t>
            </a:r>
            <a:r>
              <a:rPr lang="en-US" sz="1200" b="0" dirty="0" err="1">
                <a:latin typeface="Courier"/>
                <a:cs typeface="Courier"/>
              </a:rPr>
              <a:t>ncol</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nrow</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correlationMatrix,NA</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t(</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diag</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&lt;- 1</a:t>
            </a:r>
          </a:p>
          <a:p>
            <a:r>
              <a:rPr lang="en-US" sz="1200" b="0" dirty="0">
                <a:latin typeface="Courier"/>
                <a:cs typeface="Courier"/>
              </a:rPr>
              <a:t>  </a:t>
            </a:r>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table1 &lt;- "1. Horizontal norms of information exchange (HG1) 2.35 1.28 -0.90</a:t>
            </a:r>
          </a:p>
          <a:p>
            <a:r>
              <a:rPr lang="en-US" sz="1200" b="0" dirty="0">
                <a:latin typeface="Courier"/>
                <a:cs typeface="Courier"/>
              </a:rPr>
              <a:t>2. Horizontal norms of assistance (HG2) 2.38 1.24 -0.79 .80</a:t>
            </a:r>
          </a:p>
          <a:p>
            <a:r>
              <a:rPr lang="en-US" sz="1200" b="0" dirty="0">
                <a:latin typeface="Courier"/>
                <a:cs typeface="Courier"/>
              </a:rPr>
              <a:t>3. Horizontal norms of fair sharing (HG3) 2.38 1.27 -1.02 .80 .83</a:t>
            </a:r>
          </a:p>
          <a:p>
            <a:r>
              <a:rPr lang="en-US" sz="1200" b="0" dirty="0">
                <a:latin typeface="Courier"/>
                <a:cs typeface="Courier"/>
              </a:rPr>
              <a:t>4. Vertical norms of information exchange (VG1) 2.75 1.09 -0.72 .35 .37 .35</a:t>
            </a:r>
          </a:p>
          <a:p>
            <a:r>
              <a:rPr lang="en-US" sz="1200" b="0" dirty="0">
                <a:latin typeface="Courier"/>
                <a:cs typeface="Courier"/>
              </a:rPr>
              <a:t>5. Vertical norms of assistance (VG2) 2.77 1.09 -0.68 .36 .35 .34 .73</a:t>
            </a:r>
          </a:p>
          <a:p>
            <a:r>
              <a:rPr lang="en-US" sz="1200" b="0" dirty="0">
                <a:latin typeface="Courier"/>
                <a:cs typeface="Courier"/>
              </a:rPr>
              <a:t>6. Vertical norms of fair sharing (VG3) 2.72 1.07 -0.81 .35 .33 .32 .75 .72</a:t>
            </a:r>
          </a:p>
          <a:p>
            <a:r>
              <a:rPr lang="en-US" sz="1200" b="0" dirty="0">
                <a:latin typeface="Courier"/>
                <a:cs typeface="Courier"/>
              </a:rPr>
              <a:t>7. Manufacturing productivity (INN1) 13.98 7.94 -0.67 .10 .11 .10 .28 .21 .26</a:t>
            </a:r>
          </a:p>
          <a:p>
            <a:r>
              <a:rPr lang="en-US" sz="1200" b="0" dirty="0">
                <a:latin typeface="Courier"/>
                <a:cs typeface="Courier"/>
              </a:rPr>
              <a:t>8. Percentage of revenues from new products (INN2) 15.67 8.11 -0.25 .20 .22 .26 .04 .16 .06 .15</a:t>
            </a:r>
          </a:p>
          <a:p>
            <a:r>
              <a:rPr lang="en-US" sz="1200" b="0" dirty="0">
                <a:latin typeface="Courier"/>
                <a:cs typeface="Courier"/>
              </a:rPr>
              <a:t>9. Percentage of new products in catalogue (INN3) 15.72 8.07 -0.30 .19 .19 .24 .04 .15 .08 .13 .97</a:t>
            </a:r>
          </a:p>
          <a:p>
            <a:r>
              <a:rPr lang="en-US" sz="1200" b="0" dirty="0">
                <a:latin typeface="Courier"/>
                <a:cs typeface="Courier"/>
              </a:rPr>
              <a:t>10. Collective sourcing for contacting international customers (CS1) 2.33 1.00 -0.73 .15 .17 .20 .05 .12 .17 .09 .05 .04</a:t>
            </a:r>
          </a:p>
          <a:p>
            <a:r>
              <a:rPr lang="en-US" sz="1200" b="0" dirty="0">
                <a:latin typeface="Courier"/>
                <a:cs typeface="Courier"/>
              </a:rPr>
              <a:t>11. Collective sourcing for coordinating international fairs (CS2) 2.32 1.02 -0.60 .09 .13 .16 -.03 .09 .08 .09 .01 .00 .72</a:t>
            </a:r>
          </a:p>
          <a:p>
            <a:r>
              <a:rPr lang="en-US" sz="1200" b="0" dirty="0">
                <a:latin typeface="Courier"/>
                <a:cs typeface="Courier"/>
              </a:rPr>
              <a:t>12. Collective sourcing for promotion of country brand (CS3) 2.32 1.02 -0.58 .12 .14 .17 .03 .08 .05 .13 .02 .00 .67 .68</a:t>
            </a:r>
          </a:p>
          <a:p>
            <a:r>
              <a:rPr lang="en-US" sz="1200" b="0" dirty="0">
                <a:latin typeface="Courier"/>
                <a:cs typeface="Courier"/>
              </a:rPr>
              <a:t>13. Percentage of exported products (AG1) 18.63 11.30 0.99 .19 .18 .13 .16 .19 .14 .28 .14 .11 .22 .21 .24</a:t>
            </a:r>
          </a:p>
          <a:p>
            <a:r>
              <a:rPr lang="en-US" sz="1200" b="0" dirty="0">
                <a:latin typeface="Courier"/>
                <a:cs typeface="Courier"/>
              </a:rPr>
              <a:t>14. Firm size: Sales in USD (SIZ1) 5.49 0.52 -0.77 .01 .07 .05 .12 .15 .15 .07 -.01 -.03 .13 .09 .12 .17</a:t>
            </a:r>
          </a:p>
          <a:p>
            <a:r>
              <a:rPr lang="en-US" sz="1200" b="0" dirty="0">
                <a:latin typeface="Courier"/>
                <a:cs typeface="Courier"/>
              </a:rPr>
              <a:t>15. Firm size: Employees (SIZ2) 1.16 0.23 -0.64 -.02 .02 .00 .07 .10 .06 .05 -.05 -.06 .08 .07 .07 .17 .89</a:t>
            </a:r>
          </a:p>
          <a:p>
            <a:r>
              <a:rPr lang="en-US" sz="1200" b="0" dirty="0">
                <a:latin typeface="Courier"/>
                <a:cs typeface="Courier"/>
              </a:rPr>
              <a:t>16. Competitive pressure (COMP1) 2.36 1.68 -1.26 .11 .05 .04 -.05 -.02 -.01 -.03 -.01 .00 .00 -.04 .02 .18 -.11 -.13</a:t>
            </a:r>
          </a:p>
          <a:p>
            <a:r>
              <a:rPr lang="en-US" sz="1200" b="0" dirty="0">
                <a:latin typeface="Courier"/>
                <a:cs typeface="Courier"/>
              </a:rPr>
              <a:t>17. Exporters more competitive (EO1) 2.42 1.45 -1.15 .04 .01 .01 .07 .03 -.04 .03 -.01 .00 -.02 .03 .08 .28 -.12 -.11 .27</a:t>
            </a:r>
          </a:p>
          <a:p>
            <a:r>
              <a:rPr lang="en-US" sz="1200" b="0" dirty="0">
                <a:latin typeface="Courier"/>
                <a:cs typeface="Courier"/>
              </a:rPr>
              <a:t>18. Exporters more protected from recession (EO2) 2.44 1.52 -1.05 .03 -.01 .00 .04 .00 -.06 .01 -.03 -.01 .02 .04 .08 .16 -.14 -.13 .27 .86</a:t>
            </a:r>
          </a:p>
          <a:p>
            <a:r>
              <a:rPr lang="en-US" sz="1200" b="0" dirty="0">
                <a:latin typeface="Courier"/>
                <a:cs typeface="Courier"/>
              </a:rPr>
              <a:t>19. Investments in JIT (INV1) 2.29 1.29 -0.09 -.01 -.10 -.03 -.03 .02 -.01 .33 .27 .26 -.10 -.11 -.05 .15 .02 .05 .06 .00 -.02</a:t>
            </a:r>
          </a:p>
          <a:p>
            <a:r>
              <a:rPr lang="en-US" sz="1200" b="0" dirty="0">
                <a:latin typeface="Courier"/>
                <a:cs typeface="Courier"/>
              </a:rPr>
              <a:t>20. Investments in IT (INV2) 2.39 1.24 -0.79 .00 -.07 -.03 -.01 .01 -.01 .28 .20 .20 -.13 -.135 -.04 .11 -.04 .01 -.03 -.01 -.02 .78</a:t>
            </a:r>
          </a:p>
          <a:p>
            <a:r>
              <a:rPr lang="en-US" sz="1200" b="0" dirty="0">
                <a:latin typeface="Courier"/>
                <a:cs typeface="Courier"/>
              </a:rPr>
              <a:t>21. Investments in TQM (INV3) 2.37 1.31 -1.02 -.02 -.11 -.03 -.03 .01 -.03 .20 .21 .20 -.09 -.13 -.12 .00 -.04 .01 -.03 -.06 -.05 .75 .59"</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parseMatrixFromString</a:t>
            </a:r>
            <a:r>
              <a:rPr lang="en-US" sz="1200" b="0" dirty="0">
                <a:latin typeface="Courier"/>
                <a:cs typeface="Courier"/>
              </a:rPr>
              <a:t>(table1)</a:t>
            </a:r>
          </a:p>
          <a:p>
            <a:r>
              <a:rPr lang="en-US" sz="1200" b="0" dirty="0" err="1">
                <a:latin typeface="Courier"/>
                <a:cs typeface="Courier"/>
              </a:rPr>
              <a:t>sds</a:t>
            </a:r>
            <a:r>
              <a:rPr lang="en-US" sz="1200" b="0" dirty="0">
                <a:latin typeface="Courier"/>
                <a:cs typeface="Courier"/>
              </a:rPr>
              <a:t> &lt;- correlations[,3]</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correlationMatrixFromLowerTriangleOfMatrix</a:t>
            </a:r>
            <a:r>
              <a:rPr lang="en-US" sz="1200" b="0" dirty="0">
                <a:latin typeface="Courier"/>
                <a:cs typeface="Courier"/>
              </a:rPr>
              <a:t>(correlations[,-(1:4)])</a:t>
            </a:r>
          </a:p>
          <a:p>
            <a:r>
              <a:rPr lang="en-US" sz="1200" b="0" dirty="0" err="1">
                <a:latin typeface="Courier"/>
                <a:cs typeface="Courier"/>
              </a:rPr>
              <a:t>covariances</a:t>
            </a:r>
            <a:r>
              <a:rPr lang="en-US" sz="1200" b="0" dirty="0">
                <a:latin typeface="Courier"/>
                <a:cs typeface="Courier"/>
              </a:rPr>
              <a:t> &lt;- cor2cov(</a:t>
            </a:r>
            <a:r>
              <a:rPr lang="en-US" sz="1200" b="0" dirty="0" err="1">
                <a:latin typeface="Courier"/>
                <a:cs typeface="Courier"/>
              </a:rPr>
              <a:t>correlations,sds,rownames</a:t>
            </a:r>
            <a:r>
              <a:rPr lang="en-US" sz="1200" b="0" dirty="0">
                <a:latin typeface="Courier"/>
                <a:cs typeface="Courier"/>
              </a:rPr>
              <a:t>(correlations))</a:t>
            </a:r>
          </a:p>
          <a:p>
            <a:r>
              <a:rPr lang="en-US" sz="1200" b="0" dirty="0">
                <a:latin typeface="Courier"/>
                <a:cs typeface="Courier"/>
              </a:rPr>
              <a:t>  </a:t>
            </a:r>
          </a:p>
          <a:p>
            <a:r>
              <a:rPr lang="en-US" sz="1200" b="0" dirty="0" err="1">
                <a:latin typeface="Courier"/>
                <a:cs typeface="Courier"/>
              </a:rPr>
              <a:t>numericQuestions</a:t>
            </a:r>
            <a:r>
              <a:rPr lang="en-US" sz="1200" b="0" dirty="0">
                <a:latin typeface="Courier"/>
                <a:cs typeface="Courier"/>
              </a:rPr>
              <a:t> &lt;- c("</a:t>
            </a:r>
            <a:r>
              <a:rPr lang="en-US" sz="1200" b="0" dirty="0" err="1">
                <a:latin typeface="Courier"/>
                <a:cs typeface="Courier"/>
              </a:rPr>
              <a:t>Manufacturing_productivity</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Percentage_of_revenues_from_new_products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Percentage_of_new_products_in_catalogue</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Percentage_of_exported_products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Firm_size_Sales_in_USD</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Firm_size_Employees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Competitive_pressure</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Do a factor analysis on scale variables</a:t>
            </a:r>
          </a:p>
          <a:p>
            <a:r>
              <a:rPr lang="en-US" sz="1200" b="0" dirty="0">
                <a:latin typeface="Courier"/>
                <a:cs typeface="Courier"/>
              </a:rPr>
              <a:t>indices &lt;- - which(</a:t>
            </a:r>
            <a:r>
              <a:rPr lang="en-US" sz="1200" b="0" dirty="0" err="1">
                <a:latin typeface="Courier"/>
                <a:cs typeface="Courier"/>
              </a:rPr>
              <a:t>colnames</a:t>
            </a:r>
            <a:r>
              <a:rPr lang="en-US" sz="1200" b="0" dirty="0">
                <a:latin typeface="Courier"/>
                <a:cs typeface="Courier"/>
              </a:rPr>
              <a:t>(correlations) %in% </a:t>
            </a:r>
            <a:r>
              <a:rPr lang="en-US" sz="1200" b="0" dirty="0" err="1">
                <a:latin typeface="Courier"/>
                <a:cs typeface="Courier"/>
              </a:rPr>
              <a:t>numericQuestions</a:t>
            </a:r>
            <a:r>
              <a:rPr lang="en-US" sz="1200" b="0" dirty="0">
                <a:latin typeface="Courier"/>
                <a:cs typeface="Courier"/>
              </a:rPr>
              <a:t>)</a:t>
            </a:r>
          </a:p>
          <a:p>
            <a:r>
              <a:rPr lang="en-US" sz="1200" b="0" dirty="0" err="1">
                <a:latin typeface="Courier"/>
                <a:cs typeface="Courier"/>
              </a:rPr>
              <a:t>correlationsScales</a:t>
            </a:r>
            <a:r>
              <a:rPr lang="en-US" sz="1200" b="0" dirty="0">
                <a:latin typeface="Courier"/>
                <a:cs typeface="Courier"/>
              </a:rPr>
              <a:t> &lt;- correlations[indices, indices]</a:t>
            </a:r>
          </a:p>
          <a:p>
            <a:endParaRPr lang="en-US" sz="1200" b="0" dirty="0">
              <a:latin typeface="Courier"/>
              <a:cs typeface="Courier"/>
            </a:endParaRPr>
          </a:p>
          <a:p>
            <a:r>
              <a:rPr lang="en-US" sz="1200" b="0" dirty="0" err="1">
                <a:latin typeface="Courier"/>
                <a:cs typeface="Courier"/>
              </a:rPr>
              <a:t>pca</a:t>
            </a:r>
            <a:r>
              <a:rPr lang="en-US" sz="1200" b="0" dirty="0">
                <a:latin typeface="Courier"/>
                <a:cs typeface="Courier"/>
              </a:rPr>
              <a:t> &lt;- </a:t>
            </a:r>
            <a:r>
              <a:rPr lang="en-US" sz="1200" b="0" dirty="0" err="1">
                <a:latin typeface="Courier"/>
                <a:cs typeface="Courier"/>
              </a:rPr>
              <a:t>princomp</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cor</a:t>
            </a:r>
            <a:r>
              <a:rPr lang="en-US" sz="1200" b="0" dirty="0">
                <a:latin typeface="Courier"/>
                <a:cs typeface="Courier"/>
              </a:rPr>
              <a:t> = TRUE)</a:t>
            </a:r>
          </a:p>
          <a:p>
            <a:r>
              <a:rPr lang="en-US" sz="1200" b="0" dirty="0">
                <a:latin typeface="Courier"/>
                <a:cs typeface="Courier"/>
              </a:rPr>
              <a:t>plot(</a:t>
            </a:r>
            <a:r>
              <a:rPr lang="en-US" sz="1200" b="0" dirty="0" err="1">
                <a:latin typeface="Courier"/>
                <a:cs typeface="Courier"/>
              </a:rPr>
              <a:t>pca,type</a:t>
            </a:r>
            <a:r>
              <a:rPr lang="en-US" sz="1200" b="0" dirty="0">
                <a:latin typeface="Courier"/>
                <a:cs typeface="Courier"/>
              </a:rPr>
              <a:t>="lines")</a:t>
            </a:r>
          </a:p>
          <a:p>
            <a:endParaRPr lang="en-US" sz="1200" b="0" dirty="0">
              <a:latin typeface="Courier"/>
              <a:cs typeface="Courier"/>
            </a:endParaRP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"none")</a:t>
            </a: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a:t>
            </a:r>
            <a:r>
              <a:rPr lang="en-US" sz="1200" b="0" dirty="0" err="1">
                <a:latin typeface="Courier"/>
                <a:cs typeface="Courier"/>
              </a:rPr>
              <a:t>oblimin</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REPLICATE THE MODELS</a:t>
            </a:r>
          </a:p>
          <a:p>
            <a:endParaRPr lang="en-US" sz="1200" b="0" dirty="0">
              <a:latin typeface="Courier"/>
              <a:cs typeface="Courier"/>
            </a:endParaRPr>
          </a:p>
          <a:p>
            <a:r>
              <a:rPr lang="en-US" sz="1200" b="0" dirty="0" err="1">
                <a:latin typeface="Courier"/>
                <a:cs typeface="Courier"/>
              </a:rPr>
              <a:t>LVDefinitions</a:t>
            </a:r>
            <a:r>
              <a:rPr lang="en-US" sz="1200" b="0" dirty="0">
                <a:latin typeface="Courier"/>
                <a:cs typeface="Courier"/>
              </a:rPr>
              <a:t> &lt;- "HORIZONTAL =~ </a:t>
            </a:r>
            <a:r>
              <a:rPr lang="en-US" sz="1200" b="0" dirty="0" err="1">
                <a:latin typeface="Courier"/>
                <a:cs typeface="Courier"/>
              </a:rPr>
              <a:t>Horizontal_norms_of_information_exchange</a:t>
            </a:r>
            <a:r>
              <a:rPr lang="en-US" sz="1200" b="0" dirty="0">
                <a:latin typeface="Courier"/>
                <a:cs typeface="Courier"/>
              </a:rPr>
              <a:t> + </a:t>
            </a:r>
            <a:r>
              <a:rPr lang="en-US" sz="1200" b="0" dirty="0" err="1">
                <a:latin typeface="Courier"/>
                <a:cs typeface="Courier"/>
              </a:rPr>
              <a:t>Horizontal_norms_of_assistance</a:t>
            </a:r>
            <a:r>
              <a:rPr lang="en-US" sz="1200" b="0" dirty="0">
                <a:latin typeface="Courier"/>
                <a:cs typeface="Courier"/>
              </a:rPr>
              <a:t> + </a:t>
            </a:r>
            <a:r>
              <a:rPr lang="en-US" sz="1200" b="0" dirty="0" err="1">
                <a:latin typeface="Courier"/>
                <a:cs typeface="Courier"/>
              </a:rPr>
              <a:t>Horizontal_norms_of_fair_sharing</a:t>
            </a:r>
            <a:endParaRPr lang="en-US" sz="1200" b="0" dirty="0">
              <a:latin typeface="Courier"/>
              <a:cs typeface="Courier"/>
            </a:endParaRPr>
          </a:p>
          <a:p>
            <a:r>
              <a:rPr lang="en-US" sz="1200" b="0" dirty="0">
                <a:latin typeface="Courier"/>
                <a:cs typeface="Courier"/>
              </a:rPr>
              <a:t>VERTICAL =~ </a:t>
            </a:r>
            <a:r>
              <a:rPr lang="en-US" sz="1200" b="0" dirty="0" err="1">
                <a:latin typeface="Courier"/>
                <a:cs typeface="Courier"/>
              </a:rPr>
              <a:t>Vertical_norms_of_information_exchange</a:t>
            </a:r>
            <a:r>
              <a:rPr lang="en-US" sz="1200" b="0" dirty="0">
                <a:latin typeface="Courier"/>
                <a:cs typeface="Courier"/>
              </a:rPr>
              <a:t> + </a:t>
            </a:r>
            <a:r>
              <a:rPr lang="en-US" sz="1200" b="0" dirty="0" err="1">
                <a:latin typeface="Courier"/>
                <a:cs typeface="Courier"/>
              </a:rPr>
              <a:t>Vertical_norms_of_assistance</a:t>
            </a:r>
            <a:r>
              <a:rPr lang="en-US" sz="1200" b="0" dirty="0">
                <a:latin typeface="Courier"/>
                <a:cs typeface="Courier"/>
              </a:rPr>
              <a:t> + </a:t>
            </a:r>
            <a:r>
              <a:rPr lang="en-US" sz="1200" b="0" dirty="0" err="1">
                <a:latin typeface="Courier"/>
                <a:cs typeface="Courier"/>
              </a:rPr>
              <a:t>Vertical_norms_of_fair_sharing</a:t>
            </a:r>
            <a:r>
              <a:rPr lang="en-US" sz="1200" b="0" dirty="0">
                <a:latin typeface="Courier"/>
                <a:cs typeface="Courier"/>
              </a:rPr>
              <a:t> </a:t>
            </a:r>
          </a:p>
          <a:p>
            <a:r>
              <a:rPr lang="en-US" sz="1200" b="0" dirty="0">
                <a:latin typeface="Courier"/>
                <a:cs typeface="Courier"/>
              </a:rPr>
              <a:t>MFG_PRODUCTIVITY =~ </a:t>
            </a:r>
            <a:r>
              <a:rPr lang="en-US" sz="1200" b="0" dirty="0" err="1">
                <a:latin typeface="Courier"/>
                <a:cs typeface="Courier"/>
              </a:rPr>
              <a:t>Manufacturing_productivity</a:t>
            </a:r>
            <a:endParaRPr lang="en-US" sz="1200" b="0" dirty="0">
              <a:latin typeface="Courier"/>
              <a:cs typeface="Courier"/>
            </a:endParaRPr>
          </a:p>
          <a:p>
            <a:r>
              <a:rPr lang="en-US" sz="1200" b="0" dirty="0">
                <a:latin typeface="Courier"/>
                <a:cs typeface="Courier"/>
              </a:rPr>
              <a:t>INNOVATION =~ </a:t>
            </a:r>
            <a:r>
              <a:rPr lang="en-US" sz="1200" b="0" dirty="0" err="1">
                <a:latin typeface="Courier"/>
                <a:cs typeface="Courier"/>
              </a:rPr>
              <a:t>Percentage_of_revenues_from_new_products</a:t>
            </a:r>
            <a:r>
              <a:rPr lang="en-US" sz="1200" b="0" dirty="0">
                <a:latin typeface="Courier"/>
                <a:cs typeface="Courier"/>
              </a:rPr>
              <a:t> + </a:t>
            </a:r>
            <a:r>
              <a:rPr lang="en-US" sz="1200" b="0" dirty="0" err="1">
                <a:latin typeface="Courier"/>
                <a:cs typeface="Courier"/>
              </a:rPr>
              <a:t>Percentage_of_new_products_in_catalogue</a:t>
            </a:r>
            <a:endParaRPr lang="en-US" sz="1200" b="0" dirty="0">
              <a:latin typeface="Courier"/>
              <a:cs typeface="Courier"/>
            </a:endParaRPr>
          </a:p>
          <a:p>
            <a:r>
              <a:rPr lang="en-US" sz="1200" b="0" dirty="0">
                <a:latin typeface="Courier"/>
                <a:cs typeface="Courier"/>
              </a:rPr>
              <a:t>COLLECTIVE_SOURCING =~ </a:t>
            </a:r>
            <a:r>
              <a:rPr lang="en-US" sz="1200" b="0" dirty="0" err="1">
                <a:latin typeface="Courier"/>
                <a:cs typeface="Courier"/>
              </a:rPr>
              <a:t>Collective_sourcing_for_contacting_international_customers</a:t>
            </a:r>
            <a:r>
              <a:rPr lang="en-US" sz="1200" b="0" dirty="0">
                <a:latin typeface="Courier"/>
                <a:cs typeface="Courier"/>
              </a:rPr>
              <a:t> + </a:t>
            </a:r>
            <a:r>
              <a:rPr lang="en-US" sz="1200" b="0" dirty="0" err="1">
                <a:latin typeface="Courier"/>
                <a:cs typeface="Courier"/>
              </a:rPr>
              <a:t>Collective_sourcing_for_coordinating_international_fairs</a:t>
            </a:r>
            <a:r>
              <a:rPr lang="en-US" sz="1200" b="0" dirty="0">
                <a:latin typeface="Courier"/>
                <a:cs typeface="Courier"/>
              </a:rPr>
              <a:t> + </a:t>
            </a:r>
            <a:r>
              <a:rPr lang="en-US" sz="1200" b="0" dirty="0" err="1">
                <a:latin typeface="Courier"/>
                <a:cs typeface="Courier"/>
              </a:rPr>
              <a:t>Collective_sourcing_for_promotion_of_country_brand</a:t>
            </a:r>
            <a:r>
              <a:rPr lang="en-US" sz="1200" b="0" dirty="0">
                <a:latin typeface="Courier"/>
                <a:cs typeface="Courier"/>
              </a:rPr>
              <a:t> </a:t>
            </a:r>
          </a:p>
          <a:p>
            <a:r>
              <a:rPr lang="en-US" sz="1200" b="0" dirty="0">
                <a:latin typeface="Courier"/>
                <a:cs typeface="Courier"/>
              </a:rPr>
              <a:t>GLOBAL_MARKETS =~ </a:t>
            </a:r>
            <a:r>
              <a:rPr lang="en-US" sz="1200" b="0" dirty="0" err="1">
                <a:latin typeface="Courier"/>
                <a:cs typeface="Courier"/>
              </a:rPr>
              <a:t>Percentage_of_exported_products</a:t>
            </a:r>
            <a:r>
              <a:rPr lang="en-US" sz="1200" b="0" dirty="0">
                <a:latin typeface="Courier"/>
                <a:cs typeface="Courier"/>
              </a:rPr>
              <a:t> </a:t>
            </a:r>
          </a:p>
          <a:p>
            <a:r>
              <a:rPr lang="en-US" sz="1200" b="0" dirty="0">
                <a:latin typeface="Courier"/>
                <a:cs typeface="Courier"/>
              </a:rPr>
              <a:t>FIRM_SIZE =~ </a:t>
            </a:r>
            <a:r>
              <a:rPr lang="en-US" sz="1200" b="0" dirty="0" err="1">
                <a:latin typeface="Courier"/>
                <a:cs typeface="Courier"/>
              </a:rPr>
              <a:t>Firm_size_Sales_in_USD</a:t>
            </a:r>
            <a:r>
              <a:rPr lang="en-US" sz="1200" b="0" dirty="0">
                <a:latin typeface="Courier"/>
                <a:cs typeface="Courier"/>
              </a:rPr>
              <a:t> + </a:t>
            </a:r>
            <a:r>
              <a:rPr lang="en-US" sz="1200" b="0" dirty="0" err="1">
                <a:latin typeface="Courier"/>
                <a:cs typeface="Courier"/>
              </a:rPr>
              <a:t>Firm_size_Employees</a:t>
            </a:r>
            <a:endParaRPr lang="en-US" sz="1200" b="0" dirty="0">
              <a:latin typeface="Courier"/>
              <a:cs typeface="Courier"/>
            </a:endParaRPr>
          </a:p>
          <a:p>
            <a:r>
              <a:rPr lang="en-US" sz="1200" b="0" dirty="0">
                <a:latin typeface="Courier"/>
                <a:cs typeface="Courier"/>
              </a:rPr>
              <a:t>COMPETITION =~ </a:t>
            </a:r>
            <a:r>
              <a:rPr lang="en-US" sz="1200" b="0" dirty="0" err="1">
                <a:latin typeface="Courier"/>
                <a:cs typeface="Courier"/>
              </a:rPr>
              <a:t>Competitive_pressure</a:t>
            </a:r>
            <a:r>
              <a:rPr lang="en-US" sz="1200" b="0" dirty="0">
                <a:latin typeface="Courier"/>
                <a:cs typeface="Courier"/>
              </a:rPr>
              <a:t> </a:t>
            </a:r>
          </a:p>
          <a:p>
            <a:r>
              <a:rPr lang="en-US" sz="1200" b="0" dirty="0">
                <a:latin typeface="Courier"/>
                <a:cs typeface="Courier"/>
              </a:rPr>
              <a:t>EXPORT_ORIENTATION =~ </a:t>
            </a:r>
            <a:r>
              <a:rPr lang="en-US" sz="1200" b="0" dirty="0" err="1">
                <a:latin typeface="Courier"/>
                <a:cs typeface="Courier"/>
              </a:rPr>
              <a:t>Exporters_more_competitive</a:t>
            </a:r>
            <a:r>
              <a:rPr lang="en-US" sz="1200" b="0" dirty="0">
                <a:latin typeface="Courier"/>
                <a:cs typeface="Courier"/>
              </a:rPr>
              <a:t> + </a:t>
            </a:r>
            <a:r>
              <a:rPr lang="en-US" sz="1200" b="0" dirty="0" err="1">
                <a:latin typeface="Courier"/>
                <a:cs typeface="Courier"/>
              </a:rPr>
              <a:t>Exporters_more_protected_from_recession</a:t>
            </a:r>
            <a:r>
              <a:rPr lang="en-US" sz="1200" b="0" dirty="0">
                <a:latin typeface="Courier"/>
                <a:cs typeface="Courier"/>
              </a:rPr>
              <a:t> </a:t>
            </a:r>
          </a:p>
          <a:p>
            <a:r>
              <a:rPr lang="en-US" sz="1200" b="0" dirty="0">
                <a:latin typeface="Courier"/>
                <a:cs typeface="Courier"/>
              </a:rPr>
              <a:t>INVESTMENT =~ </a:t>
            </a:r>
            <a:r>
              <a:rPr lang="en-US" sz="1200" b="0" dirty="0" err="1">
                <a:latin typeface="Courier"/>
                <a:cs typeface="Courier"/>
              </a:rPr>
              <a:t>Investments_in_JIT</a:t>
            </a:r>
            <a:r>
              <a:rPr lang="en-US" sz="1200" b="0" dirty="0">
                <a:latin typeface="Courier"/>
                <a:cs typeface="Courier"/>
              </a:rPr>
              <a:t> + </a:t>
            </a:r>
            <a:r>
              <a:rPr lang="en-US" sz="1200" b="0" dirty="0" err="1">
                <a:latin typeface="Courier"/>
                <a:cs typeface="Courier"/>
              </a:rPr>
              <a:t>Investments_in_IT</a:t>
            </a:r>
            <a:r>
              <a:rPr lang="en-US" sz="1200" b="0" dirty="0">
                <a:latin typeface="Courier"/>
                <a:cs typeface="Courier"/>
              </a:rPr>
              <a:t> + </a:t>
            </a:r>
            <a:r>
              <a:rPr lang="en-US" sz="1200" b="0" dirty="0" err="1">
                <a:latin typeface="Courier"/>
                <a:cs typeface="Courier"/>
              </a:rPr>
              <a:t>Investments_in_TQM</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NextBestConstrainedModel</a:t>
            </a:r>
            <a:r>
              <a:rPr lang="en-US" sz="1200" b="0" dirty="0">
                <a:latin typeface="Courier"/>
                <a:cs typeface="Courier"/>
              </a:rPr>
              <a:t> &lt;- 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HORIZONTAL ~ INVESTMENT</a:t>
            </a:r>
          </a:p>
          <a:p>
            <a:r>
              <a:rPr lang="en-US" sz="1200" b="0" dirty="0">
                <a:latin typeface="Courier"/>
                <a:cs typeface="Courier"/>
              </a:rPr>
              <a:t>VERTICAL ~ INVESTMENT</a:t>
            </a:r>
          </a:p>
          <a:p>
            <a:r>
              <a:rPr lang="en-US" sz="1200" b="0" dirty="0">
                <a:latin typeface="Courier"/>
                <a:cs typeface="Courier"/>
              </a:rPr>
              <a:t>COLLECTIVE_SOURCING ~ HORIZONTAL + COMPETITION + FIRM_SIZE + INVESTMENT + EXPORT_ORIENTATION</a:t>
            </a:r>
          </a:p>
          <a:p>
            <a:r>
              <a:rPr lang="en-US" sz="1200" b="0" dirty="0">
                <a:latin typeface="Courier"/>
                <a:cs typeface="Courier"/>
              </a:rPr>
              <a:t>MFG_PRODUCTIVITY ~ VERTICAL + FIRM_SIZE + COMPETITION + INVESTMENT</a:t>
            </a:r>
          </a:p>
          <a:p>
            <a:r>
              <a:rPr lang="en-US" sz="1200" b="0" dirty="0">
                <a:latin typeface="Courier"/>
                <a:cs typeface="Courier"/>
              </a:rPr>
              <a:t>INNOVATION ~ VERTICAL + COMPETITION + INVESTMENT + FIRM_SIZE</a:t>
            </a:r>
          </a:p>
          <a:p>
            <a:r>
              <a:rPr lang="en-US" sz="1200" b="0" dirty="0">
                <a:latin typeface="Courier"/>
                <a:cs typeface="Courier"/>
              </a:rPr>
              <a:t>GLOBAL_MARKETS ~ COLLECTIVE_SOURCING + MFG_PRODUCTIVITY + INNOVATION + FIRM_SIZE + COMPETITION + EXPORT_ORIENTATION</a:t>
            </a:r>
          </a:p>
          <a:p>
            <a:endParaRPr lang="en-US" sz="1200" b="0" dirty="0">
              <a:latin typeface="Courier"/>
              <a:cs typeface="Courier"/>
            </a:endParaRPr>
          </a:p>
          <a:p>
            <a:r>
              <a:rPr lang="en-US" sz="1200" b="0" dirty="0">
                <a:latin typeface="Courier"/>
                <a:cs typeface="Courier"/>
              </a:rPr>
              <a:t># For some weird reason COMPETITION is constrained to be uncorrelated with other exogenous LVs</a:t>
            </a:r>
          </a:p>
          <a:p>
            <a:endParaRPr lang="en-US" sz="1200" b="0" dirty="0">
              <a:latin typeface="Courier"/>
              <a:cs typeface="Courier"/>
            </a:endParaRPr>
          </a:p>
          <a:p>
            <a:r>
              <a:rPr lang="en-US" sz="1200" b="0" dirty="0">
                <a:latin typeface="Courier"/>
                <a:cs typeface="Courier"/>
              </a:rPr>
              <a:t>COMPETITION ~~ 0*FIRM_SIZE</a:t>
            </a:r>
          </a:p>
          <a:p>
            <a:r>
              <a:rPr lang="en-US" sz="1200" b="0" dirty="0">
                <a:latin typeface="Courier"/>
                <a:cs typeface="Courier"/>
              </a:rPr>
              <a:t>COMPETITION ~~ 0*EXPORT_ORIENTATION</a:t>
            </a:r>
          </a:p>
          <a:p>
            <a:r>
              <a:rPr lang="en-US" sz="1200" b="0" dirty="0">
                <a:latin typeface="Courier"/>
                <a:cs typeface="Courier"/>
              </a:rPr>
              <a:t>COMPETITION ~~ 0*INVESTMENT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TheoreticalModel</a:t>
            </a:r>
            <a:r>
              <a:rPr lang="en-US" sz="1200" b="0" dirty="0">
                <a:latin typeface="Courier"/>
                <a:cs typeface="Courier"/>
              </a:rPr>
              <a:t> &lt;- paste(</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INNOVATION ~ HORIZONTAL")</a:t>
            </a:r>
          </a:p>
          <a:p>
            <a:endParaRPr lang="en-US" sz="1200" b="0" dirty="0">
              <a:latin typeface="Courier"/>
              <a:cs typeface="Courier"/>
            </a:endParaRPr>
          </a:p>
          <a:p>
            <a:r>
              <a:rPr lang="en-US" sz="1200" b="0" dirty="0" err="1">
                <a:latin typeface="Courier"/>
                <a:cs typeface="Courier"/>
              </a:rPr>
              <a:t>NextBestUnconstrainedModel</a:t>
            </a:r>
            <a:r>
              <a:rPr lang="en-US" sz="1200" b="0" dirty="0">
                <a:latin typeface="Courier"/>
                <a:cs typeface="Courier"/>
              </a:rPr>
              <a:t> &lt;- paste(</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MFG_PRODUCTIVITY ~ HORIZONTAL</a:t>
            </a:r>
          </a:p>
          <a:p>
            <a:r>
              <a:rPr lang="en-US" sz="1200" b="0" dirty="0">
                <a:latin typeface="Courier"/>
                <a:cs typeface="Courier"/>
              </a:rPr>
              <a:t>                          COLLECTIVE_SOURCING ~ VERTICAL")</a:t>
            </a:r>
          </a:p>
          <a:p>
            <a:endParaRPr lang="en-US" sz="1200" b="0" dirty="0">
              <a:latin typeface="Courier"/>
              <a:cs typeface="Courier"/>
            </a:endParaRPr>
          </a:p>
          <a:p>
            <a:r>
              <a:rPr lang="en-US" sz="1200" b="0" dirty="0" err="1">
                <a:latin typeface="Courier"/>
                <a:cs typeface="Courier"/>
              </a:rPr>
              <a:t>BestModel</a:t>
            </a:r>
            <a:r>
              <a:rPr lang="en-US" sz="1200" b="0" dirty="0">
                <a:latin typeface="Courier"/>
                <a:cs typeface="Courier"/>
              </a:rPr>
              <a:t> &lt;- paste(sub("COMPETITION ~~ 0*FIRM_SIZE</a:t>
            </a:r>
          </a:p>
          <a:p>
            <a:r>
              <a:rPr lang="en-US" sz="1200" b="0" dirty="0">
                <a:latin typeface="Courier"/>
                <a:cs typeface="Courier"/>
              </a:rPr>
              <a:t>COMPETITION ~~ 0*</a:t>
            </a:r>
            <a:r>
              <a:rPr lang="en-US" sz="1200" b="0" dirty="0" err="1">
                <a:latin typeface="Courier"/>
                <a:cs typeface="Courier"/>
              </a:rPr>
              <a:t>EXPORT_ORIENTATION","",sub</a:t>
            </a:r>
            <a:r>
              <a:rPr lang="en-US" sz="1200" b="0" dirty="0">
                <a:latin typeface="Courier"/>
                <a:cs typeface="Courier"/>
              </a:rPr>
              <a:t>("INNOVATION ~ VERTICAL +","INNOVATION ~",</a:t>
            </a:r>
            <a:r>
              <a:rPr lang="en-US" sz="1200" b="0" dirty="0" err="1">
                <a:latin typeface="Courier"/>
                <a:cs typeface="Courier"/>
              </a:rPr>
              <a:t>TheoreticalModel</a:t>
            </a:r>
            <a:r>
              <a:rPr lang="en-US" sz="1200" b="0" dirty="0">
                <a:latin typeface="Courier"/>
                <a:cs typeface="Courier"/>
              </a:rPr>
              <a:t>, fixed = TRUE),fixed = TRUE),"</a:t>
            </a:r>
          </a:p>
          <a:p>
            <a:r>
              <a:rPr lang="en-US" sz="1200" b="0" dirty="0">
                <a:latin typeface="Courier"/>
                <a:cs typeface="Courier"/>
              </a:rPr>
              <a:t>                   HORIZONTAL ~~ VERTICAL</a:t>
            </a:r>
          </a:p>
          <a:p>
            <a:r>
              <a:rPr lang="en-US" sz="1200" b="0" dirty="0">
                <a:latin typeface="Courier"/>
                <a:cs typeface="Courier"/>
              </a:rPr>
              <a:t>                   HORIZONTAL ~~ COMPETITION</a:t>
            </a:r>
          </a:p>
          <a:p>
            <a:r>
              <a:rPr lang="en-US" sz="1200" b="0" dirty="0">
                <a:latin typeface="Courier"/>
                <a:cs typeface="Courier"/>
              </a:rPr>
              <a:t>                   VERTICAL ~~ COMPETITION</a:t>
            </a:r>
          </a:p>
          <a:p>
            <a:r>
              <a:rPr lang="en-US" sz="1200" b="0" dirty="0">
                <a:latin typeface="Courier"/>
                <a:cs typeface="Courier"/>
              </a:rPr>
              <a:t>                   COLLECTIVE_SOURCING ~~ MFG_PRODUCTIVITY</a:t>
            </a:r>
          </a:p>
          <a:p>
            <a:r>
              <a:rPr lang="en-US" sz="1200" b="0" dirty="0">
                <a:latin typeface="Courier"/>
                <a:cs typeface="Courier"/>
              </a:rPr>
              <a:t>                   COLLECTIVE_SOURCING ~~ INNOVATION</a:t>
            </a:r>
          </a:p>
          <a:p>
            <a:r>
              <a:rPr lang="en-US" sz="1200" b="0" dirty="0">
                <a:latin typeface="Courier"/>
                <a:cs typeface="Courier"/>
              </a:rPr>
              <a:t>                   MFG_PRODUCTIVITY ~~ INNOVATION</a:t>
            </a:r>
          </a:p>
          <a:p>
            <a:r>
              <a:rPr lang="en-US" sz="1200" b="0" dirty="0">
                <a:latin typeface="Courier"/>
                <a:cs typeface="Courier"/>
              </a:rPr>
              <a:t>                   " </a:t>
            </a:r>
          </a:p>
          <a:p>
            <a:r>
              <a:rPr lang="en-US" sz="1200" b="0" dirty="0">
                <a:latin typeface="Courier"/>
                <a:cs typeface="Courier"/>
              </a:rPr>
              <a:t>  )</a:t>
            </a:r>
          </a:p>
          <a:p>
            <a:endParaRPr lang="en-US" sz="1200" b="0" dirty="0">
              <a:latin typeface="Courier"/>
              <a:cs typeface="Courier"/>
            </a:endParaRPr>
          </a:p>
          <a:p>
            <a:r>
              <a:rPr lang="en-US" sz="1200" b="0" dirty="0">
                <a:latin typeface="Courier"/>
                <a:cs typeface="Courier"/>
              </a:rPr>
              <a:t>Null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 orthogonal = TRUE,</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r>
              <a:rPr lang="en-US" sz="1200" b="0" dirty="0">
                <a:latin typeface="Courier"/>
                <a:cs typeface="Courier"/>
              </a:rPr>
              <a:t>Measurement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Theoretical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Next_best_constrained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Next_best_unconstrained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NextBestUnconstrainedModel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Best_model</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BestModel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fitIndices</a:t>
            </a:r>
            <a:r>
              <a:rPr lang="en-US" sz="1200" b="0" dirty="0">
                <a:latin typeface="Courier"/>
                <a:cs typeface="Courier"/>
              </a:rPr>
              <a:t> &lt;- list(</a:t>
            </a:r>
            <a:r>
              <a:rPr lang="en-US" sz="1200" b="0" dirty="0" err="1">
                <a:latin typeface="Courier"/>
                <a:cs typeface="Courier"/>
              </a:rPr>
              <a:t>chisq</a:t>
            </a:r>
            <a:r>
              <a:rPr lang="en-US" sz="1200" b="0" dirty="0">
                <a:latin typeface="Courier"/>
                <a:cs typeface="Courier"/>
              </a:rPr>
              <a:t>="Chi-Square", </a:t>
            </a:r>
            <a:r>
              <a:rPr lang="en-US" sz="1200" b="0" dirty="0" err="1">
                <a:latin typeface="Courier"/>
                <a:cs typeface="Courier"/>
              </a:rPr>
              <a:t>df</a:t>
            </a:r>
            <a:r>
              <a:rPr lang="en-US" sz="1200" b="0" dirty="0">
                <a:latin typeface="Courier"/>
                <a:cs typeface="Courier"/>
              </a:rPr>
              <a:t>="</a:t>
            </a:r>
            <a:r>
              <a:rPr lang="en-US" sz="1200" b="0" dirty="0" err="1">
                <a:latin typeface="Courier"/>
                <a:cs typeface="Courier"/>
              </a:rPr>
              <a:t>df</a:t>
            </a:r>
            <a:r>
              <a:rPr lang="en-US" sz="1200" b="0" dirty="0">
                <a:latin typeface="Courier"/>
                <a:cs typeface="Courier"/>
              </a:rPr>
              <a:t>", </a:t>
            </a:r>
            <a:r>
              <a:rPr lang="en-US" sz="1200" b="0" dirty="0" err="1">
                <a:latin typeface="Courier"/>
                <a:cs typeface="Courier"/>
              </a:rPr>
              <a:t>pvalue</a:t>
            </a:r>
            <a:r>
              <a:rPr lang="en-US" sz="1200" b="0" dirty="0">
                <a:latin typeface="Courier"/>
                <a:cs typeface="Courier"/>
              </a:rPr>
              <a:t>="Probability", </a:t>
            </a:r>
            <a:r>
              <a:rPr lang="en-US" sz="1200" b="0" dirty="0" err="1">
                <a:latin typeface="Courier"/>
                <a:cs typeface="Courier"/>
              </a:rPr>
              <a:t>gfi</a:t>
            </a:r>
            <a:r>
              <a:rPr lang="en-US" sz="1200" b="0" dirty="0">
                <a:latin typeface="Courier"/>
                <a:cs typeface="Courier"/>
              </a:rPr>
              <a:t>="GFI", </a:t>
            </a:r>
            <a:r>
              <a:rPr lang="en-US" sz="1200" b="0" dirty="0" err="1">
                <a:latin typeface="Courier"/>
                <a:cs typeface="Courier"/>
              </a:rPr>
              <a:t>nfi</a:t>
            </a:r>
            <a:r>
              <a:rPr lang="en-US" sz="1200" b="0" dirty="0">
                <a:latin typeface="Courier"/>
                <a:cs typeface="Courier"/>
              </a:rPr>
              <a:t>="NFI", </a:t>
            </a:r>
            <a:r>
              <a:rPr lang="en-US" sz="1200" b="0" dirty="0" err="1">
                <a:latin typeface="Courier"/>
                <a:cs typeface="Courier"/>
              </a:rPr>
              <a:t>nnfi</a:t>
            </a:r>
            <a:r>
              <a:rPr lang="en-US" sz="1200" b="0" dirty="0">
                <a:latin typeface="Courier"/>
                <a:cs typeface="Courier"/>
              </a:rPr>
              <a:t>="NNFI",</a:t>
            </a:r>
          </a:p>
          <a:p>
            <a:r>
              <a:rPr lang="en-US" sz="1200" b="0" dirty="0">
                <a:latin typeface="Courier"/>
                <a:cs typeface="Courier"/>
              </a:rPr>
              <a:t>     </a:t>
            </a:r>
            <a:r>
              <a:rPr lang="en-US" sz="1200" b="0" dirty="0" err="1">
                <a:latin typeface="Courier"/>
                <a:cs typeface="Courier"/>
              </a:rPr>
              <a:t>cfi</a:t>
            </a:r>
            <a:r>
              <a:rPr lang="en-US" sz="1200" b="0" dirty="0">
                <a:latin typeface="Courier"/>
                <a:cs typeface="Courier"/>
              </a:rPr>
              <a:t>="CFI", </a:t>
            </a:r>
            <a:r>
              <a:rPr lang="en-US" sz="1200" b="0" dirty="0" err="1">
                <a:latin typeface="Courier"/>
                <a:cs typeface="Courier"/>
              </a:rPr>
              <a:t>rmsea</a:t>
            </a:r>
            <a:r>
              <a:rPr lang="en-US" sz="1200" b="0" dirty="0">
                <a:latin typeface="Courier"/>
                <a:cs typeface="Courier"/>
              </a:rPr>
              <a:t>="RMSEA", </a:t>
            </a:r>
            <a:r>
              <a:rPr lang="en-US" sz="1200" b="0" dirty="0" err="1">
                <a:latin typeface="Courier"/>
                <a:cs typeface="Courier"/>
              </a:rPr>
              <a:t>aic</a:t>
            </a:r>
            <a:r>
              <a:rPr lang="en-US" sz="1200" b="0" dirty="0">
                <a:latin typeface="Courier"/>
                <a:cs typeface="Courier"/>
              </a:rPr>
              <a:t>="AIC", </a:t>
            </a:r>
            <a:r>
              <a:rPr lang="en-US" sz="1200" b="0" dirty="0" err="1">
                <a:latin typeface="Courier"/>
                <a:cs typeface="Courier"/>
              </a:rPr>
              <a:t>bic</a:t>
            </a:r>
            <a:r>
              <a:rPr lang="en-US" sz="1200" b="0" dirty="0">
                <a:latin typeface="Courier"/>
                <a:cs typeface="Courier"/>
              </a:rPr>
              <a:t>="BIC")</a:t>
            </a:r>
          </a:p>
          <a:p>
            <a:endParaRPr lang="en-US" sz="1200" b="0" dirty="0">
              <a:latin typeface="Courier"/>
              <a:cs typeface="Courier"/>
            </a:endParaRPr>
          </a:p>
          <a:p>
            <a:r>
              <a:rPr lang="en-US" sz="1200" b="0" dirty="0">
                <a:latin typeface="Courier"/>
                <a:cs typeface="Courier"/>
              </a:rPr>
              <a:t>models &lt;- list(Null=Null, Measurement=Measurement, Theoretical=Theoretical, </a:t>
            </a:r>
            <a:r>
              <a:rPr lang="en-US" sz="1200" b="0" dirty="0" err="1">
                <a:latin typeface="Courier"/>
                <a:cs typeface="Courier"/>
              </a:rPr>
              <a:t>Next_best_constrained</a:t>
            </a:r>
            <a:r>
              <a:rPr lang="en-US" sz="1200" b="0" dirty="0">
                <a:latin typeface="Courier"/>
                <a:cs typeface="Courier"/>
              </a:rPr>
              <a:t>=</a:t>
            </a:r>
            <a:r>
              <a:rPr lang="en-US" sz="1200" b="0" dirty="0" err="1">
                <a:latin typeface="Courier"/>
                <a:cs typeface="Courier"/>
              </a:rPr>
              <a:t>Next_best_constrained</a:t>
            </a:r>
            <a:r>
              <a:rPr lang="en-US" sz="1200" b="0" dirty="0">
                <a:latin typeface="Courier"/>
                <a:cs typeface="Courier"/>
              </a:rPr>
              <a:t>, </a:t>
            </a:r>
            <a:r>
              <a:rPr lang="en-US" sz="1200" b="0" dirty="0" err="1">
                <a:latin typeface="Courier"/>
                <a:cs typeface="Courier"/>
              </a:rPr>
              <a:t>Next_best_unconstrained</a:t>
            </a:r>
            <a:r>
              <a:rPr lang="en-US" sz="1200" b="0" dirty="0">
                <a:latin typeface="Courier"/>
                <a:cs typeface="Courier"/>
              </a:rPr>
              <a:t>=</a:t>
            </a:r>
            <a:r>
              <a:rPr lang="en-US" sz="1200" b="0" dirty="0" err="1">
                <a:latin typeface="Courier"/>
                <a:cs typeface="Courier"/>
              </a:rPr>
              <a:t>Next_best_unconstrained</a:t>
            </a:r>
            <a:r>
              <a:rPr lang="en-US" sz="1200" b="0" dirty="0">
                <a:latin typeface="Courier"/>
                <a:cs typeface="Courier"/>
              </a:rPr>
              <a:t>, </a:t>
            </a:r>
            <a:r>
              <a:rPr lang="en-US" sz="1200" b="0" dirty="0" err="1">
                <a:latin typeface="Courier"/>
                <a:cs typeface="Courier"/>
              </a:rPr>
              <a:t>Best_model</a:t>
            </a:r>
            <a:r>
              <a:rPr lang="en-US" sz="1200" b="0" dirty="0">
                <a:latin typeface="Courier"/>
                <a:cs typeface="Courier"/>
              </a:rPr>
              <a:t>=</a:t>
            </a:r>
            <a:r>
              <a:rPr lang="en-US" sz="1200" b="0" dirty="0" err="1">
                <a:latin typeface="Courier"/>
                <a:cs typeface="Courier"/>
              </a:rPr>
              <a:t>Best_model</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sapply</a:t>
            </a:r>
            <a:r>
              <a:rPr lang="en-US" sz="1200" b="0" dirty="0">
                <a:latin typeface="Courier"/>
                <a:cs typeface="Courier"/>
              </a:rPr>
              <a:t>(models, function(fit){</a:t>
            </a:r>
          </a:p>
          <a:p>
            <a:r>
              <a:rPr lang="en-US" sz="1200" b="0" dirty="0">
                <a:latin typeface="Courier"/>
                <a:cs typeface="Courier"/>
              </a:rPr>
              <a:t>  </a:t>
            </a:r>
            <a:r>
              <a:rPr lang="en-US" sz="1200" b="0" dirty="0" err="1">
                <a:latin typeface="Courier"/>
                <a:cs typeface="Courier"/>
              </a:rPr>
              <a:t>fitMeasures</a:t>
            </a:r>
            <a:r>
              <a:rPr lang="en-US" sz="1200" b="0" dirty="0">
                <a:latin typeface="Courier"/>
                <a:cs typeface="Courier"/>
              </a:rPr>
              <a:t>(fit)[names(</a:t>
            </a:r>
            <a:r>
              <a:rPr lang="en-US" sz="1200" b="0" dirty="0" err="1">
                <a:latin typeface="Courier"/>
                <a:cs typeface="Courier"/>
              </a:rPr>
              <a:t>fitIndices</a:t>
            </a:r>
            <a:r>
              <a:rPr lang="en-US" sz="1200" b="0" dirty="0">
                <a:latin typeface="Courier"/>
                <a:cs typeface="Courier"/>
              </a:rPr>
              <a: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t(</a:t>
            </a:r>
            <a:r>
              <a:rPr lang="en-US" sz="1200" b="0" dirty="0" err="1">
                <a:latin typeface="Courier"/>
                <a:cs typeface="Courier"/>
              </a:rPr>
              <a:t>fitTable</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unlist</a:t>
            </a:r>
            <a:r>
              <a:rPr lang="en-US" sz="1200" b="0" dirty="0">
                <a:latin typeface="Courier"/>
                <a:cs typeface="Courier"/>
              </a:rPr>
              <a:t>(</a:t>
            </a:r>
            <a:r>
              <a:rPr lang="en-US" sz="1200" b="0" dirty="0" err="1">
                <a:latin typeface="Courier"/>
                <a:cs typeface="Courier"/>
              </a:rPr>
              <a:t>fitIndices</a:t>
            </a:r>
            <a:r>
              <a:rPr lang="en-US" sz="1200" b="0" dirty="0">
                <a:latin typeface="Courier"/>
                <a:cs typeface="Courier"/>
              </a:rPr>
              <a:t>)</a:t>
            </a:r>
          </a:p>
          <a:p>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names(models)</a:t>
            </a:r>
          </a:p>
          <a:p>
            <a:endParaRPr lang="en-US" sz="1200" b="0" dirty="0">
              <a:latin typeface="Courier"/>
              <a:cs typeface="Courier"/>
            </a:endParaRPr>
          </a:p>
          <a:p>
            <a:r>
              <a:rPr lang="en-US" sz="1200" b="0" dirty="0" err="1">
                <a:latin typeface="Courier"/>
                <a:cs typeface="Courier"/>
              </a:rPr>
              <a:t>fitTable</a:t>
            </a:r>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mis</a:t>
            </a:r>
            <a:r>
              <a:rPr lang="en-US" sz="1200" b="0" dirty="0">
                <a:latin typeface="Courier"/>
                <a:cs typeface="Courier"/>
              </a:rPr>
              <a:t> &lt;- inspect(</a:t>
            </a:r>
            <a:r>
              <a:rPr lang="en-US" sz="1200" b="0" dirty="0" err="1">
                <a:latin typeface="Courier"/>
                <a:cs typeface="Courier"/>
              </a:rPr>
              <a:t>Theoretical,"mi</a:t>
            </a:r>
            <a:r>
              <a:rPr lang="en-US" sz="1200" b="0" dirty="0">
                <a:latin typeface="Courier"/>
                <a:cs typeface="Courier"/>
              </a:rPr>
              <a:t>")</a:t>
            </a:r>
          </a:p>
          <a:p>
            <a:r>
              <a:rPr lang="en-US" sz="1200" b="0" dirty="0" err="1">
                <a:latin typeface="Courier"/>
                <a:cs typeface="Courier"/>
              </a:rPr>
              <a:t>mis</a:t>
            </a:r>
            <a:r>
              <a:rPr lang="en-US" sz="1200" b="0" dirty="0">
                <a:latin typeface="Courier"/>
                <a:cs typeface="Courier"/>
              </a:rPr>
              <a:t>[order(- </a:t>
            </a:r>
            <a:r>
              <a:rPr lang="en-US" sz="1200" b="0" dirty="0" err="1">
                <a:latin typeface="Courier"/>
                <a:cs typeface="Courier"/>
              </a:rPr>
              <a:t>mis$mi</a:t>
            </a:r>
            <a:r>
              <a:rPr lang="en-US" sz="1200" b="0" dirty="0">
                <a:latin typeface="Courier"/>
                <a:cs typeface="Courier"/>
              </a:rPr>
              <a:t>),1:10]</a:t>
            </a:r>
          </a:p>
          <a:p>
            <a:endParaRPr lang="en-US" sz="1200" b="0" dirty="0">
              <a:latin typeface="Courier"/>
              <a:cs typeface="Courier"/>
            </a:endParaRPr>
          </a:p>
          <a:p>
            <a:r>
              <a:rPr lang="en-US" sz="1200" b="0" dirty="0">
                <a:latin typeface="Courier"/>
                <a:cs typeface="Courier"/>
              </a:rPr>
              <a:t># Are HORIZONTAL and VERTICAL discriminant valid</a:t>
            </a:r>
          </a:p>
          <a:p>
            <a:endParaRPr lang="en-US" sz="1200" b="0" dirty="0">
              <a:latin typeface="Courier"/>
              <a:cs typeface="Courier"/>
            </a:endParaRPr>
          </a:p>
          <a:p>
            <a:r>
              <a:rPr lang="en-US" sz="1200" b="0" dirty="0">
                <a:latin typeface="Courier"/>
                <a:cs typeface="Courier"/>
              </a:rPr>
              <a:t>discriminantValidity1 &lt;- </a:t>
            </a:r>
            <a:r>
              <a:rPr lang="en-US" sz="1200" b="0" dirty="0" err="1">
                <a:latin typeface="Courier"/>
                <a:cs typeface="Courier"/>
              </a:rPr>
              <a:t>cfa</a:t>
            </a:r>
            <a:r>
              <a:rPr lang="en-US" sz="1200" b="0" dirty="0">
                <a:latin typeface="Courier"/>
                <a:cs typeface="Courier"/>
              </a:rPr>
              <a:t>(paste(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HORIZONTAL ~~ 1*VERTICAL"),</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a:t>
            </a:r>
            <a:r>
              <a:rPr lang="en-US" sz="1200" b="0" dirty="0" err="1">
                <a:latin typeface="Courier"/>
                <a:cs typeface="Courier"/>
              </a:rPr>
              <a:t>covariances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          </a:t>
            </a:r>
            <a:r>
              <a:rPr lang="en-US" sz="1200" b="0" dirty="0" err="1">
                <a:latin typeface="Courier"/>
                <a:cs typeface="Courier"/>
              </a:rPr>
              <a:t>std.lv</a:t>
            </a:r>
            <a:r>
              <a:rPr lang="en-US" sz="1200" b="0" dirty="0">
                <a:latin typeface="Courier"/>
                <a:cs typeface="Courier"/>
              </a:rPr>
              <a:t> = TRUE)</a:t>
            </a:r>
          </a:p>
          <a:p>
            <a:endParaRPr lang="en-US" sz="1200" b="0" dirty="0">
              <a:latin typeface="Courier"/>
              <a:cs typeface="Courier"/>
            </a:endParaRPr>
          </a:p>
          <a:p>
            <a:endParaRPr lang="en-US" sz="1200" b="0" dirty="0">
              <a:latin typeface="Courier"/>
              <a:cs typeface="Courier"/>
            </a:endParaRP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125</a:t>
            </a:fld>
            <a:endParaRPr lang="fi-FI"/>
          </a:p>
        </p:txBody>
      </p:sp>
    </p:spTree>
    <p:extLst>
      <p:ext uri="{BB962C8B-B14F-4D97-AF65-F5344CB8AC3E}">
        <p14:creationId xmlns:p14="http://schemas.microsoft.com/office/powerpoint/2010/main" val="889308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0" dirty="0">
                <a:latin typeface="Courier"/>
                <a:cs typeface="Courier"/>
              </a:rPr>
              <a:t>library(psych)</a:t>
            </a:r>
          </a:p>
          <a:p>
            <a:r>
              <a:rPr lang="en-US" sz="1200" b="0" dirty="0">
                <a:latin typeface="Courier"/>
                <a:cs typeface="Courier"/>
              </a:rPr>
              <a:t>library(</a:t>
            </a:r>
            <a:r>
              <a:rPr lang="en-US" sz="1200" b="0" dirty="0" err="1">
                <a:latin typeface="Courier"/>
                <a:cs typeface="Courier"/>
              </a:rPr>
              <a:t>lavaan</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parseMatrixFromString</a:t>
            </a:r>
            <a:r>
              <a:rPr lang="en-US" sz="1200" b="0" dirty="0">
                <a:latin typeface="Courier"/>
                <a:cs typeface="Courier"/>
              </a:rPr>
              <a:t> &lt;- function(</a:t>
            </a:r>
            <a:r>
              <a:rPr lang="en-US" sz="1200" b="0" dirty="0" err="1">
                <a:latin typeface="Courier"/>
                <a:cs typeface="Courier"/>
              </a:rPr>
              <a:t>tableString</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ret &lt;- NULL</a:t>
            </a:r>
          </a:p>
          <a:p>
            <a:r>
              <a:rPr lang="en-US" sz="1200" b="0" dirty="0">
                <a:latin typeface="Courier"/>
                <a:cs typeface="Courier"/>
              </a:rPr>
              <a:t>  rows &lt;- </a:t>
            </a:r>
            <a:r>
              <a:rPr lang="en-US" sz="1200" b="0" dirty="0" err="1">
                <a:latin typeface="Courier"/>
                <a:cs typeface="Courier"/>
              </a:rPr>
              <a:t>strsplit</a:t>
            </a:r>
            <a:r>
              <a:rPr lang="en-US" sz="1200" b="0" dirty="0">
                <a:latin typeface="Courier"/>
                <a:cs typeface="Courier"/>
              </a:rPr>
              <a:t>(</a:t>
            </a:r>
            <a:r>
              <a:rPr lang="en-US" sz="1200" b="0" dirty="0" err="1">
                <a:latin typeface="Courier"/>
                <a:cs typeface="Courier"/>
              </a:rPr>
              <a:t>tableString</a:t>
            </a:r>
            <a:r>
              <a:rPr lang="en-US" sz="1200" b="0" dirty="0">
                <a:latin typeface="Courier"/>
                <a:cs typeface="Courier"/>
              </a:rPr>
              <a:t>, "\n")[[1]]</a:t>
            </a:r>
          </a:p>
          <a:p>
            <a:r>
              <a:rPr lang="en-US" sz="1200" b="0" dirty="0">
                <a:latin typeface="Courier"/>
                <a:cs typeface="Courier"/>
              </a:rPr>
              <a:t>  </a:t>
            </a:r>
          </a:p>
          <a:p>
            <a:r>
              <a:rPr lang="en-US" sz="1200" b="0" dirty="0">
                <a:latin typeface="Courier"/>
                <a:cs typeface="Courier"/>
              </a:rPr>
              <a:t>  for(row in rows){</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NULL</a:t>
            </a:r>
          </a:p>
          <a:p>
            <a:r>
              <a:rPr lang="en-US" sz="1200" b="0" dirty="0">
                <a:latin typeface="Courier"/>
                <a:cs typeface="Courier"/>
              </a:rPr>
              <a:t>    </a:t>
            </a:r>
          </a:p>
          <a:p>
            <a:r>
              <a:rPr lang="en-US" sz="1200" b="0" dirty="0">
                <a:latin typeface="Courier"/>
                <a:cs typeface="Courier"/>
              </a:rPr>
              <a:t>    cells &lt;- </a:t>
            </a:r>
            <a:r>
              <a:rPr lang="en-US" sz="1200" b="0" dirty="0" err="1">
                <a:latin typeface="Courier"/>
                <a:cs typeface="Courier"/>
              </a:rPr>
              <a:t>strsplit</a:t>
            </a:r>
            <a:r>
              <a:rPr lang="en-US" sz="1200" b="0" dirty="0">
                <a:latin typeface="Courier"/>
                <a:cs typeface="Courier"/>
              </a:rPr>
              <a:t>(row," ")[[1]]</a:t>
            </a:r>
          </a:p>
          <a:p>
            <a:r>
              <a:rPr lang="en-US" sz="1200" b="0" dirty="0">
                <a:latin typeface="Courier"/>
                <a:cs typeface="Courier"/>
              </a:rPr>
              <a:t>    for(cell in cells){</a:t>
            </a:r>
          </a:p>
          <a:p>
            <a:r>
              <a:rPr lang="en-US" sz="1200" b="0" dirty="0">
                <a:latin typeface="Courier"/>
                <a:cs typeface="Courier"/>
              </a:rPr>
              <a:t>      </a:t>
            </a:r>
          </a:p>
          <a:p>
            <a:r>
              <a:rPr lang="en-US" sz="1200" b="0" dirty="0">
                <a:latin typeface="Courier"/>
                <a:cs typeface="Courier"/>
              </a:rPr>
              <a:t>      #Skip </a:t>
            </a:r>
            <a:r>
              <a:rPr lang="en-US" sz="1200" b="0" dirty="0" err="1">
                <a:latin typeface="Courier"/>
                <a:cs typeface="Courier"/>
              </a:rPr>
              <a:t>spacs</a:t>
            </a:r>
            <a:endParaRPr lang="en-US" sz="1200" b="0" dirty="0">
              <a:latin typeface="Courier"/>
              <a:cs typeface="Courier"/>
            </a:endParaRPr>
          </a:p>
          <a:p>
            <a:r>
              <a:rPr lang="en-US" sz="1200" b="0" dirty="0">
                <a:latin typeface="Courier"/>
                <a:cs typeface="Courier"/>
              </a:rPr>
              <a:t>      if(cell != ""){</a:t>
            </a:r>
          </a:p>
          <a:p>
            <a:r>
              <a:rPr lang="en-US" sz="1200" b="0" dirty="0">
                <a:latin typeface="Courier"/>
                <a:cs typeface="Courier"/>
              </a:rPr>
              <a:t>        </a:t>
            </a:r>
            <a:r>
              <a:rPr lang="en-US" sz="1200" b="0" dirty="0" err="1">
                <a:latin typeface="Courier"/>
                <a:cs typeface="Courier"/>
              </a:rPr>
              <a:t>containsNumbers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("[0-9]", cell)</a:t>
            </a:r>
          </a:p>
          <a:p>
            <a:r>
              <a:rPr lang="en-US" sz="1200" b="0" dirty="0">
                <a:latin typeface="Courier"/>
                <a:cs typeface="Courier"/>
              </a:rPr>
              <a:t>        </a:t>
            </a:r>
            <a:r>
              <a:rPr lang="en-US" sz="1200" b="0" dirty="0" err="1">
                <a:latin typeface="Courier"/>
                <a:cs typeface="Courier"/>
              </a:rPr>
              <a:t>containsLetters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("[A-</a:t>
            </a:r>
            <a:r>
              <a:rPr lang="en-US" sz="1200" b="0" dirty="0" err="1">
                <a:latin typeface="Courier"/>
                <a:cs typeface="Courier"/>
              </a:rPr>
              <a:t>Za</a:t>
            </a:r>
            <a:r>
              <a:rPr lang="en-US" sz="1200" b="0" dirty="0">
                <a:latin typeface="Courier"/>
                <a:cs typeface="Courier"/>
              </a:rPr>
              <a:t>-z]", cell)</a:t>
            </a:r>
          </a:p>
          <a:p>
            <a:r>
              <a:rPr lang="en-US" sz="1200" b="0" dirty="0">
                <a:latin typeface="Courier"/>
                <a:cs typeface="Courier"/>
              </a:rPr>
              <a:t>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 Do nothing</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containsLetters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cell</a:t>
            </a:r>
          </a:p>
          <a:p>
            <a:r>
              <a:rPr lang="en-US" sz="1200" b="0" dirty="0">
                <a:latin typeface="Courier"/>
                <a:cs typeface="Courier"/>
              </a:rPr>
              <a:t>        } </a:t>
            </a:r>
          </a:p>
          <a:p>
            <a:r>
              <a:rPr lang="en-US" sz="1200" b="0" dirty="0">
                <a:latin typeface="Courier"/>
                <a:cs typeface="Courier"/>
              </a:rPr>
              <a:t>        # Still part of row name</a:t>
            </a:r>
          </a:p>
          <a:p>
            <a:r>
              <a:rPr lang="en-US" sz="1200" b="0" dirty="0">
                <a:latin typeface="Courier"/>
                <a:cs typeface="Courier"/>
              </a:rPr>
              <a:t>        else if(length(</a:t>
            </a:r>
            <a:r>
              <a:rPr lang="en-US" sz="1200" b="0" dirty="0" err="1">
                <a:latin typeface="Courier"/>
                <a:cs typeface="Courier"/>
              </a:rPr>
              <a:t>rowContent</a:t>
            </a:r>
            <a:r>
              <a:rPr lang="en-US" sz="1200" b="0" dirty="0">
                <a:latin typeface="Courier"/>
                <a:cs typeface="Courier"/>
              </a:rPr>
              <a:t>) == 0 &amp;&amp; !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paste(</a:t>
            </a:r>
            <a:r>
              <a:rPr lang="en-US" sz="1200" b="0" dirty="0" err="1">
                <a:latin typeface="Courier"/>
                <a:cs typeface="Courier"/>
              </a:rPr>
              <a:t>rowName</a:t>
            </a:r>
            <a:r>
              <a:rPr lang="en-US" sz="1200" b="0" dirty="0">
                <a:latin typeface="Courier"/>
                <a:cs typeface="Courier"/>
              </a:rPr>
              <a:t>, cell)</a:t>
            </a:r>
          </a:p>
          <a:p>
            <a:r>
              <a:rPr lang="en-US" sz="1200" b="0" dirty="0">
                <a:latin typeface="Courier"/>
                <a:cs typeface="Courier"/>
              </a:rPr>
              <a:t>        }</a:t>
            </a:r>
          </a:p>
          <a:p>
            <a:r>
              <a:rPr lang="en-US" sz="1200" b="0" dirty="0">
                <a:latin typeface="Courier"/>
                <a:cs typeface="Courier"/>
              </a:rPr>
              <a:t>        # Must be content</a:t>
            </a:r>
          </a:p>
          <a:p>
            <a:r>
              <a:rPr lang="en-US" sz="1200" b="0" dirty="0">
                <a:latin typeface="Courier"/>
                <a:cs typeface="Courier"/>
              </a:rPr>
              <a:t>        else if(! </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as.numeric</a:t>
            </a:r>
            <a:r>
              <a:rPr lang="en-US" sz="1200" b="0" dirty="0">
                <a:latin typeface="Courier"/>
                <a:cs typeface="Courier"/>
              </a:rPr>
              <a:t>(</a:t>
            </a:r>
            <a:r>
              <a:rPr lang="en-US" sz="1200" b="0" dirty="0" err="1">
                <a:latin typeface="Courier"/>
                <a:cs typeface="Courier"/>
              </a:rPr>
              <a:t>gsub</a:t>
            </a:r>
            <a:r>
              <a:rPr lang="en-US" sz="1200" b="0" dirty="0">
                <a:latin typeface="Courier"/>
                <a:cs typeface="Courier"/>
              </a:rPr>
              <a:t>("[^0-9.-]","",cell)))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 Other cases that are ignored.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(ret)) ret &lt;- matrix(</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nrow</a:t>
            </a:r>
            <a:r>
              <a:rPr lang="en-US" sz="1200" b="0" dirty="0">
                <a:latin typeface="Courier"/>
                <a:cs typeface="Courier"/>
              </a:rPr>
              <a:t>=1)</a:t>
            </a:r>
          </a:p>
          <a:p>
            <a:r>
              <a:rPr lang="en-US" sz="1200" b="0" dirty="0">
                <a:latin typeface="Courier"/>
                <a:cs typeface="Courier"/>
              </a:rPr>
              <a:t>    else{</a:t>
            </a:r>
          </a:p>
          <a:p>
            <a:r>
              <a:rPr lang="en-US" sz="1200" b="0" dirty="0">
                <a:latin typeface="Courier"/>
                <a:cs typeface="Courier"/>
              </a:rPr>
              <a:t>      while(</a:t>
            </a:r>
            <a:r>
              <a:rPr lang="en-US" sz="1200" b="0" dirty="0" err="1">
                <a:latin typeface="Courier"/>
                <a:cs typeface="Courier"/>
              </a:rPr>
              <a:t>ncol</a:t>
            </a:r>
            <a:r>
              <a:rPr lang="en-US" sz="1200" b="0" dirty="0">
                <a:latin typeface="Courier"/>
                <a:cs typeface="Courier"/>
              </a:rPr>
              <a:t>(ret) &lt; length(</a:t>
            </a:r>
            <a:r>
              <a:rPr lang="en-US" sz="1200" b="0" dirty="0" err="1">
                <a:latin typeface="Courier"/>
                <a:cs typeface="Courier"/>
              </a:rPr>
              <a:t>rowContent</a:t>
            </a:r>
            <a:r>
              <a:rPr lang="en-US" sz="1200" b="0" dirty="0">
                <a:latin typeface="Courier"/>
                <a:cs typeface="Courier"/>
              </a:rPr>
              <a:t>)) ret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ret,NA</a:t>
            </a:r>
            <a:r>
              <a:rPr lang="en-US" sz="1200" b="0" dirty="0">
                <a:latin typeface="Courier"/>
                <a:cs typeface="Courier"/>
              </a:rPr>
              <a:t>)</a:t>
            </a:r>
          </a:p>
          <a:p>
            <a:r>
              <a:rPr lang="en-US" sz="1200" b="0" dirty="0">
                <a:latin typeface="Courier"/>
                <a:cs typeface="Courier"/>
              </a:rPr>
              <a:t>      ret &lt;- </a:t>
            </a:r>
            <a:r>
              <a:rPr lang="en-US" sz="1200" b="0" dirty="0" err="1">
                <a:latin typeface="Courier"/>
                <a:cs typeface="Courier"/>
              </a:rPr>
              <a:t>rbind</a:t>
            </a:r>
            <a:r>
              <a:rPr lang="en-US" sz="1200" b="0" dirty="0">
                <a:latin typeface="Courier"/>
                <a:cs typeface="Courier"/>
              </a:rPr>
              <a:t>(</a:t>
            </a:r>
            <a:r>
              <a:rPr lang="en-US" sz="1200" b="0" dirty="0" err="1">
                <a:latin typeface="Courier"/>
                <a:cs typeface="Courier"/>
              </a:rPr>
              <a:t>ret,rowContent</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rownames</a:t>
            </a:r>
            <a:r>
              <a:rPr lang="en-US" sz="1200" b="0" dirty="0">
                <a:latin typeface="Courier"/>
                <a:cs typeface="Courier"/>
              </a:rPr>
              <a:t>(ret)[</a:t>
            </a:r>
            <a:r>
              <a:rPr lang="en-US" sz="1200" b="0" dirty="0" err="1">
                <a:latin typeface="Courier"/>
                <a:cs typeface="Courier"/>
              </a:rPr>
              <a:t>nrow</a:t>
            </a:r>
            <a:r>
              <a:rPr lang="en-US" sz="1200" b="0" dirty="0">
                <a:latin typeface="Courier"/>
                <a:cs typeface="Courier"/>
              </a:rPr>
              <a:t>(ret)] &lt;- </a:t>
            </a:r>
            <a:r>
              <a:rPr lang="en-US" sz="1200" b="0" dirty="0" err="1">
                <a:latin typeface="Courier"/>
                <a:cs typeface="Courier"/>
              </a:rPr>
              <a:t>gsub</a:t>
            </a:r>
            <a:r>
              <a:rPr lang="en-US" sz="1200" b="0" dirty="0">
                <a:latin typeface="Courier"/>
                <a:cs typeface="Courier"/>
              </a:rPr>
              <a:t>("^_+","", </a:t>
            </a:r>
            <a:r>
              <a:rPr lang="en-US" sz="1200" b="0" dirty="0" err="1">
                <a:latin typeface="Courier"/>
                <a:cs typeface="Courier"/>
              </a:rPr>
              <a:t>gsub</a:t>
            </a:r>
            <a:r>
              <a:rPr lang="en-US" sz="1200" b="0" dirty="0">
                <a:latin typeface="Courier"/>
                <a:cs typeface="Courier"/>
              </a:rPr>
              <a:t>(" ","_", </a:t>
            </a:r>
            <a:r>
              <a:rPr lang="en-US" sz="1200" b="0" dirty="0" err="1">
                <a:latin typeface="Courier"/>
                <a:cs typeface="Courier"/>
              </a:rPr>
              <a:t>gsub</a:t>
            </a:r>
            <a:r>
              <a:rPr lang="en-US" sz="1200" b="0" dirty="0">
                <a:latin typeface="Courier"/>
                <a:cs typeface="Courier"/>
              </a:rPr>
              <a:t>("[^A-Za-z0-9 _]", "", </a:t>
            </a:r>
            <a:r>
              <a:rPr lang="en-US" sz="1200" b="0" dirty="0" err="1">
                <a:latin typeface="Courier"/>
                <a:cs typeface="Courier"/>
              </a:rPr>
              <a:t>rowName</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return(ret)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correlationMatrixFromLowerTriangleOfMatrix</a:t>
            </a:r>
            <a:r>
              <a:rPr lang="en-US" sz="1200" b="0" dirty="0">
                <a:latin typeface="Courier"/>
                <a:cs typeface="Courier"/>
              </a:rPr>
              <a:t> &lt;- function(x){</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x</a:t>
            </a:r>
          </a:p>
          <a:p>
            <a:r>
              <a:rPr lang="en-US" sz="1200" b="0" dirty="0">
                <a:latin typeface="Courier"/>
                <a:cs typeface="Courier"/>
              </a:rPr>
              <a:t>  </a:t>
            </a:r>
          </a:p>
          <a:p>
            <a:r>
              <a:rPr lang="en-US" sz="1200" b="0" dirty="0">
                <a:latin typeface="Courier"/>
                <a:cs typeface="Courier"/>
              </a:rPr>
              <a:t>  # The last column of correlation matrix can be missing</a:t>
            </a:r>
          </a:p>
          <a:p>
            <a:r>
              <a:rPr lang="en-US" sz="1200" b="0" dirty="0">
                <a:latin typeface="Courier"/>
                <a:cs typeface="Courier"/>
              </a:rPr>
              <a:t>  if(</a:t>
            </a:r>
            <a:r>
              <a:rPr lang="en-US" sz="1200" b="0" dirty="0" err="1">
                <a:latin typeface="Courier"/>
                <a:cs typeface="Courier"/>
              </a:rPr>
              <a:t>ncol</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nrow</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correlationMatrix,NA</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t(</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diag</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&lt;- 1</a:t>
            </a:r>
          </a:p>
          <a:p>
            <a:r>
              <a:rPr lang="en-US" sz="1200" b="0" dirty="0">
                <a:latin typeface="Courier"/>
                <a:cs typeface="Courier"/>
              </a:rPr>
              <a:t>  </a:t>
            </a:r>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table1 &lt;- "1. Horizontal norms of information exchange (HG1) 2.35 1.28 -0.90</a:t>
            </a:r>
          </a:p>
          <a:p>
            <a:r>
              <a:rPr lang="en-US" sz="1200" b="0" dirty="0">
                <a:latin typeface="Courier"/>
                <a:cs typeface="Courier"/>
              </a:rPr>
              <a:t>2. Horizontal norms of assistance (HG2) 2.38 1.24 -0.79 .80</a:t>
            </a:r>
          </a:p>
          <a:p>
            <a:r>
              <a:rPr lang="en-US" sz="1200" b="0" dirty="0">
                <a:latin typeface="Courier"/>
                <a:cs typeface="Courier"/>
              </a:rPr>
              <a:t>3. Horizontal norms of fair sharing (HG3) 2.38 1.27 -1.02 .80 .83</a:t>
            </a:r>
          </a:p>
          <a:p>
            <a:r>
              <a:rPr lang="en-US" sz="1200" b="0" dirty="0">
                <a:latin typeface="Courier"/>
                <a:cs typeface="Courier"/>
              </a:rPr>
              <a:t>4. Vertical norms of information exchange (VG1) 2.75 1.09 -0.72 .35 .37 .35</a:t>
            </a:r>
          </a:p>
          <a:p>
            <a:r>
              <a:rPr lang="en-US" sz="1200" b="0" dirty="0">
                <a:latin typeface="Courier"/>
                <a:cs typeface="Courier"/>
              </a:rPr>
              <a:t>5. Vertical norms of assistance (VG2) 2.77 1.09 -0.68 .36 .35 .34 .73</a:t>
            </a:r>
          </a:p>
          <a:p>
            <a:r>
              <a:rPr lang="en-US" sz="1200" b="0" dirty="0">
                <a:latin typeface="Courier"/>
                <a:cs typeface="Courier"/>
              </a:rPr>
              <a:t>6. Vertical norms of fair sharing (VG3) 2.72 1.07 -0.81 .35 .33 .32 .75 .72</a:t>
            </a:r>
          </a:p>
          <a:p>
            <a:r>
              <a:rPr lang="en-US" sz="1200" b="0" dirty="0">
                <a:latin typeface="Courier"/>
                <a:cs typeface="Courier"/>
              </a:rPr>
              <a:t>7. Manufacturing productivity (INN1) 13.98 7.94 -0.67 .10 .11 .10 .28 .21 .26</a:t>
            </a:r>
          </a:p>
          <a:p>
            <a:r>
              <a:rPr lang="en-US" sz="1200" b="0" dirty="0">
                <a:latin typeface="Courier"/>
                <a:cs typeface="Courier"/>
              </a:rPr>
              <a:t>8. Percentage of revenues from new products (INN2) 15.67 8.11 -0.25 .20 .22 .26 .04 .16 .06 .15</a:t>
            </a:r>
          </a:p>
          <a:p>
            <a:r>
              <a:rPr lang="en-US" sz="1200" b="0" dirty="0">
                <a:latin typeface="Courier"/>
                <a:cs typeface="Courier"/>
              </a:rPr>
              <a:t>9. Percentage of new products in catalogue (INN3) 15.72 8.07 -0.30 .19 .19 .24 .04 .15 .08 .13 .97</a:t>
            </a:r>
          </a:p>
          <a:p>
            <a:r>
              <a:rPr lang="en-US" sz="1200" b="0" dirty="0">
                <a:latin typeface="Courier"/>
                <a:cs typeface="Courier"/>
              </a:rPr>
              <a:t>10. Collective sourcing for contacting international customers (CS1) 2.33 1.00 -0.73 .15 .17 .20 .05 .12 .17 .09 .05 .04</a:t>
            </a:r>
          </a:p>
          <a:p>
            <a:r>
              <a:rPr lang="en-US" sz="1200" b="0" dirty="0">
                <a:latin typeface="Courier"/>
                <a:cs typeface="Courier"/>
              </a:rPr>
              <a:t>11. Collective sourcing for coordinating international fairs (CS2) 2.32 1.02 -0.60 .09 .13 .16 -.03 .09 .08 .09 .01 .00 .72</a:t>
            </a:r>
          </a:p>
          <a:p>
            <a:r>
              <a:rPr lang="en-US" sz="1200" b="0" dirty="0">
                <a:latin typeface="Courier"/>
                <a:cs typeface="Courier"/>
              </a:rPr>
              <a:t>12. Collective sourcing for promotion of country brand (CS3) 2.32 1.02 -0.58 .12 .14 .17 .03 .08 .05 .13 .02 .00 .67 .68</a:t>
            </a:r>
          </a:p>
          <a:p>
            <a:r>
              <a:rPr lang="en-US" sz="1200" b="0" dirty="0">
                <a:latin typeface="Courier"/>
                <a:cs typeface="Courier"/>
              </a:rPr>
              <a:t>13. Percentage of exported products (AG1) 18.63 11.30 0.99 .19 .18 .13 .16 .19 .14 .28 .14 .11 .22 .21 .24</a:t>
            </a:r>
          </a:p>
          <a:p>
            <a:r>
              <a:rPr lang="en-US" sz="1200" b="0" dirty="0">
                <a:latin typeface="Courier"/>
                <a:cs typeface="Courier"/>
              </a:rPr>
              <a:t>14. Firm size: Sales in USD (SIZ1) 5.49 0.52 -0.77 .01 .07 .05 .12 .15 .15 .07 -.01 -.03 .13 .09 .12 .17</a:t>
            </a:r>
          </a:p>
          <a:p>
            <a:r>
              <a:rPr lang="en-US" sz="1200" b="0" dirty="0">
                <a:latin typeface="Courier"/>
                <a:cs typeface="Courier"/>
              </a:rPr>
              <a:t>15. Firm size: Employees (SIZ2) 1.16 0.23 -0.64 -.02 .02 .00 .07 .10 .06 .05 -.05 -.06 .08 .07 .07 .17 .89</a:t>
            </a:r>
          </a:p>
          <a:p>
            <a:r>
              <a:rPr lang="en-US" sz="1200" b="0" dirty="0">
                <a:latin typeface="Courier"/>
                <a:cs typeface="Courier"/>
              </a:rPr>
              <a:t>16. Competitive pressure (COMP1) 2.36 1.68 -1.26 .11 .05 .04 -.05 -.02 -.01 -.03 -.01 .00 .00 -.04 .02 .18 -.11 -.13</a:t>
            </a:r>
          </a:p>
          <a:p>
            <a:r>
              <a:rPr lang="en-US" sz="1200" b="0" dirty="0">
                <a:latin typeface="Courier"/>
                <a:cs typeface="Courier"/>
              </a:rPr>
              <a:t>17. Exporters more competitive (EO1) 2.42 1.45 -1.15 .04 .01 .01 .07 .03 -.04 .03 -.01 .00 -.02 .03 .08 .28 -.12 -.11 .27</a:t>
            </a:r>
          </a:p>
          <a:p>
            <a:r>
              <a:rPr lang="en-US" sz="1200" b="0" dirty="0">
                <a:latin typeface="Courier"/>
                <a:cs typeface="Courier"/>
              </a:rPr>
              <a:t>18. Exporters more protected from recession (EO2) 2.44 1.52 -1.05 .03 -.01 .00 .04 .00 -.06 .01 -.03 -.01 .02 .04 .08 .16 -.14 -.13 .27 .86</a:t>
            </a:r>
          </a:p>
          <a:p>
            <a:r>
              <a:rPr lang="en-US" sz="1200" b="0" dirty="0">
                <a:latin typeface="Courier"/>
                <a:cs typeface="Courier"/>
              </a:rPr>
              <a:t>19. Investments in JIT (INV1) 2.29 1.29 -0.09 -.01 -.10 -.03 -.03 .02 -.01 .33 .27 .26 -.10 -.11 -.05 .15 .02 .05 .06 .00 -.02</a:t>
            </a:r>
          </a:p>
          <a:p>
            <a:r>
              <a:rPr lang="en-US" sz="1200" b="0" dirty="0">
                <a:latin typeface="Courier"/>
                <a:cs typeface="Courier"/>
              </a:rPr>
              <a:t>20. Investments in IT (INV2) 2.39 1.24 -0.79 .00 -.07 -.03 -.01 .01 -.01 .28 .20 .20 -.13 -.135 -.04 .11 -.04 .01 -.03 -.01 -.02 .78</a:t>
            </a:r>
          </a:p>
          <a:p>
            <a:r>
              <a:rPr lang="en-US" sz="1200" b="0" dirty="0">
                <a:latin typeface="Courier"/>
                <a:cs typeface="Courier"/>
              </a:rPr>
              <a:t>21. Investments in TQM (INV3) 2.37 1.31 -1.02 -.02 -.11 -.03 -.03 .01 -.03 .20 .21 .20 -.09 -.13 -.12 .00 -.04 .01 -.03 -.06 -.05 .75 .59"</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parseMatrixFromString</a:t>
            </a:r>
            <a:r>
              <a:rPr lang="en-US" sz="1200" b="0" dirty="0">
                <a:latin typeface="Courier"/>
                <a:cs typeface="Courier"/>
              </a:rPr>
              <a:t>(table1)</a:t>
            </a:r>
          </a:p>
          <a:p>
            <a:r>
              <a:rPr lang="en-US" sz="1200" b="0" dirty="0" err="1">
                <a:latin typeface="Courier"/>
                <a:cs typeface="Courier"/>
              </a:rPr>
              <a:t>sds</a:t>
            </a:r>
            <a:r>
              <a:rPr lang="en-US" sz="1200" b="0" dirty="0">
                <a:latin typeface="Courier"/>
                <a:cs typeface="Courier"/>
              </a:rPr>
              <a:t> &lt;- correlations[,3]</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correlationMatrixFromLowerTriangleOfMatrix</a:t>
            </a:r>
            <a:r>
              <a:rPr lang="en-US" sz="1200" b="0" dirty="0">
                <a:latin typeface="Courier"/>
                <a:cs typeface="Courier"/>
              </a:rPr>
              <a:t>(correlations[,-(1:4)])</a:t>
            </a:r>
          </a:p>
          <a:p>
            <a:r>
              <a:rPr lang="en-US" sz="1200" b="0" dirty="0" err="1">
                <a:latin typeface="Courier"/>
                <a:cs typeface="Courier"/>
              </a:rPr>
              <a:t>covariances</a:t>
            </a:r>
            <a:r>
              <a:rPr lang="en-US" sz="1200" b="0" dirty="0">
                <a:latin typeface="Courier"/>
                <a:cs typeface="Courier"/>
              </a:rPr>
              <a:t> &lt;- cor2cov(</a:t>
            </a:r>
            <a:r>
              <a:rPr lang="en-US" sz="1200" b="0" dirty="0" err="1">
                <a:latin typeface="Courier"/>
                <a:cs typeface="Courier"/>
              </a:rPr>
              <a:t>correlations,sds,rownames</a:t>
            </a:r>
            <a:r>
              <a:rPr lang="en-US" sz="1200" b="0" dirty="0">
                <a:latin typeface="Courier"/>
                <a:cs typeface="Courier"/>
              </a:rPr>
              <a:t>(correlations))</a:t>
            </a:r>
          </a:p>
          <a:p>
            <a:r>
              <a:rPr lang="en-US" sz="1200" b="0" dirty="0">
                <a:latin typeface="Courier"/>
                <a:cs typeface="Courier"/>
              </a:rPr>
              <a:t>  </a:t>
            </a:r>
          </a:p>
          <a:p>
            <a:r>
              <a:rPr lang="en-US" sz="1200" b="0" dirty="0" err="1">
                <a:latin typeface="Courier"/>
                <a:cs typeface="Courier"/>
              </a:rPr>
              <a:t>numericQuestions</a:t>
            </a:r>
            <a:r>
              <a:rPr lang="en-US" sz="1200" b="0" dirty="0">
                <a:latin typeface="Courier"/>
                <a:cs typeface="Courier"/>
              </a:rPr>
              <a:t> &lt;- c("</a:t>
            </a:r>
            <a:r>
              <a:rPr lang="en-US" sz="1200" b="0" dirty="0" err="1">
                <a:latin typeface="Courier"/>
                <a:cs typeface="Courier"/>
              </a:rPr>
              <a:t>Manufacturing_productivity</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Percentage_of_revenues_from_new_products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Percentage_of_new_products_in_catalogue</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Percentage_of_exported_products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Firm_size_Sales_in_USD</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Firm_size_Employees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Competitive_pressure</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Do a factor analysis on scale variables</a:t>
            </a:r>
          </a:p>
          <a:p>
            <a:r>
              <a:rPr lang="en-US" sz="1200" b="0" dirty="0">
                <a:latin typeface="Courier"/>
                <a:cs typeface="Courier"/>
              </a:rPr>
              <a:t>indices &lt;- - which(</a:t>
            </a:r>
            <a:r>
              <a:rPr lang="en-US" sz="1200" b="0" dirty="0" err="1">
                <a:latin typeface="Courier"/>
                <a:cs typeface="Courier"/>
              </a:rPr>
              <a:t>colnames</a:t>
            </a:r>
            <a:r>
              <a:rPr lang="en-US" sz="1200" b="0" dirty="0">
                <a:latin typeface="Courier"/>
                <a:cs typeface="Courier"/>
              </a:rPr>
              <a:t>(correlations) %in% </a:t>
            </a:r>
            <a:r>
              <a:rPr lang="en-US" sz="1200" b="0" dirty="0" err="1">
                <a:latin typeface="Courier"/>
                <a:cs typeface="Courier"/>
              </a:rPr>
              <a:t>numericQuestions</a:t>
            </a:r>
            <a:r>
              <a:rPr lang="en-US" sz="1200" b="0" dirty="0">
                <a:latin typeface="Courier"/>
                <a:cs typeface="Courier"/>
              </a:rPr>
              <a:t>)</a:t>
            </a:r>
          </a:p>
          <a:p>
            <a:r>
              <a:rPr lang="en-US" sz="1200" b="0" dirty="0" err="1">
                <a:latin typeface="Courier"/>
                <a:cs typeface="Courier"/>
              </a:rPr>
              <a:t>correlationsScales</a:t>
            </a:r>
            <a:r>
              <a:rPr lang="en-US" sz="1200" b="0" dirty="0">
                <a:latin typeface="Courier"/>
                <a:cs typeface="Courier"/>
              </a:rPr>
              <a:t> &lt;- correlations[indices, indices]</a:t>
            </a:r>
          </a:p>
          <a:p>
            <a:endParaRPr lang="en-US" sz="1200" b="0" dirty="0">
              <a:latin typeface="Courier"/>
              <a:cs typeface="Courier"/>
            </a:endParaRPr>
          </a:p>
          <a:p>
            <a:r>
              <a:rPr lang="en-US" sz="1200" b="0" dirty="0" err="1">
                <a:latin typeface="Courier"/>
                <a:cs typeface="Courier"/>
              </a:rPr>
              <a:t>pca</a:t>
            </a:r>
            <a:r>
              <a:rPr lang="en-US" sz="1200" b="0" dirty="0">
                <a:latin typeface="Courier"/>
                <a:cs typeface="Courier"/>
              </a:rPr>
              <a:t> &lt;- </a:t>
            </a:r>
            <a:r>
              <a:rPr lang="en-US" sz="1200" b="0" dirty="0" err="1">
                <a:latin typeface="Courier"/>
                <a:cs typeface="Courier"/>
              </a:rPr>
              <a:t>princomp</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cor</a:t>
            </a:r>
            <a:r>
              <a:rPr lang="en-US" sz="1200" b="0" dirty="0">
                <a:latin typeface="Courier"/>
                <a:cs typeface="Courier"/>
              </a:rPr>
              <a:t> = TRUE)</a:t>
            </a:r>
          </a:p>
          <a:p>
            <a:r>
              <a:rPr lang="en-US" sz="1200" b="0" dirty="0">
                <a:latin typeface="Courier"/>
                <a:cs typeface="Courier"/>
              </a:rPr>
              <a:t>plot(</a:t>
            </a:r>
            <a:r>
              <a:rPr lang="en-US" sz="1200" b="0" dirty="0" err="1">
                <a:latin typeface="Courier"/>
                <a:cs typeface="Courier"/>
              </a:rPr>
              <a:t>pca,type</a:t>
            </a:r>
            <a:r>
              <a:rPr lang="en-US" sz="1200" b="0" dirty="0">
                <a:latin typeface="Courier"/>
                <a:cs typeface="Courier"/>
              </a:rPr>
              <a:t>="lines")</a:t>
            </a:r>
          </a:p>
          <a:p>
            <a:endParaRPr lang="en-US" sz="1200" b="0" dirty="0">
              <a:latin typeface="Courier"/>
              <a:cs typeface="Courier"/>
            </a:endParaRP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"none")</a:t>
            </a: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a:t>
            </a:r>
            <a:r>
              <a:rPr lang="en-US" sz="1200" b="0" dirty="0" err="1">
                <a:latin typeface="Courier"/>
                <a:cs typeface="Courier"/>
              </a:rPr>
              <a:t>oblimin</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REPLICATE THE MODELS</a:t>
            </a:r>
          </a:p>
          <a:p>
            <a:endParaRPr lang="en-US" sz="1200" b="0" dirty="0">
              <a:latin typeface="Courier"/>
              <a:cs typeface="Courier"/>
            </a:endParaRPr>
          </a:p>
          <a:p>
            <a:r>
              <a:rPr lang="en-US" sz="1200" b="0" dirty="0" err="1">
                <a:latin typeface="Courier"/>
                <a:cs typeface="Courier"/>
              </a:rPr>
              <a:t>LVDefinitions</a:t>
            </a:r>
            <a:r>
              <a:rPr lang="en-US" sz="1200" b="0" dirty="0">
                <a:latin typeface="Courier"/>
                <a:cs typeface="Courier"/>
              </a:rPr>
              <a:t> &lt;- "HORIZONTAL =~ </a:t>
            </a:r>
            <a:r>
              <a:rPr lang="en-US" sz="1200" b="0" dirty="0" err="1">
                <a:latin typeface="Courier"/>
                <a:cs typeface="Courier"/>
              </a:rPr>
              <a:t>Horizontal_norms_of_information_exchange</a:t>
            </a:r>
            <a:r>
              <a:rPr lang="en-US" sz="1200" b="0" dirty="0">
                <a:latin typeface="Courier"/>
                <a:cs typeface="Courier"/>
              </a:rPr>
              <a:t> + </a:t>
            </a:r>
            <a:r>
              <a:rPr lang="en-US" sz="1200" b="0" dirty="0" err="1">
                <a:latin typeface="Courier"/>
                <a:cs typeface="Courier"/>
              </a:rPr>
              <a:t>Horizontal_norms_of_assistance</a:t>
            </a:r>
            <a:r>
              <a:rPr lang="en-US" sz="1200" b="0" dirty="0">
                <a:latin typeface="Courier"/>
                <a:cs typeface="Courier"/>
              </a:rPr>
              <a:t> + </a:t>
            </a:r>
            <a:r>
              <a:rPr lang="en-US" sz="1200" b="0" dirty="0" err="1">
                <a:latin typeface="Courier"/>
                <a:cs typeface="Courier"/>
              </a:rPr>
              <a:t>Horizontal_norms_of_fair_sharing</a:t>
            </a:r>
            <a:endParaRPr lang="en-US" sz="1200" b="0" dirty="0">
              <a:latin typeface="Courier"/>
              <a:cs typeface="Courier"/>
            </a:endParaRPr>
          </a:p>
          <a:p>
            <a:r>
              <a:rPr lang="en-US" sz="1200" b="0" dirty="0">
                <a:latin typeface="Courier"/>
                <a:cs typeface="Courier"/>
              </a:rPr>
              <a:t>VERTICAL =~ </a:t>
            </a:r>
            <a:r>
              <a:rPr lang="en-US" sz="1200" b="0" dirty="0" err="1">
                <a:latin typeface="Courier"/>
                <a:cs typeface="Courier"/>
              </a:rPr>
              <a:t>Vertical_norms_of_information_exchange</a:t>
            </a:r>
            <a:r>
              <a:rPr lang="en-US" sz="1200" b="0" dirty="0">
                <a:latin typeface="Courier"/>
                <a:cs typeface="Courier"/>
              </a:rPr>
              <a:t> + </a:t>
            </a:r>
            <a:r>
              <a:rPr lang="en-US" sz="1200" b="0" dirty="0" err="1">
                <a:latin typeface="Courier"/>
                <a:cs typeface="Courier"/>
              </a:rPr>
              <a:t>Vertical_norms_of_assistance</a:t>
            </a:r>
            <a:r>
              <a:rPr lang="en-US" sz="1200" b="0" dirty="0">
                <a:latin typeface="Courier"/>
                <a:cs typeface="Courier"/>
              </a:rPr>
              <a:t> + </a:t>
            </a:r>
            <a:r>
              <a:rPr lang="en-US" sz="1200" b="0" dirty="0" err="1">
                <a:latin typeface="Courier"/>
                <a:cs typeface="Courier"/>
              </a:rPr>
              <a:t>Vertical_norms_of_fair_sharing</a:t>
            </a:r>
            <a:r>
              <a:rPr lang="en-US" sz="1200" b="0" dirty="0">
                <a:latin typeface="Courier"/>
                <a:cs typeface="Courier"/>
              </a:rPr>
              <a:t> </a:t>
            </a:r>
          </a:p>
          <a:p>
            <a:r>
              <a:rPr lang="en-US" sz="1200" b="0" dirty="0">
                <a:latin typeface="Courier"/>
                <a:cs typeface="Courier"/>
              </a:rPr>
              <a:t>MFG_PRODUCTIVITY =~ </a:t>
            </a:r>
            <a:r>
              <a:rPr lang="en-US" sz="1200" b="0" dirty="0" err="1">
                <a:latin typeface="Courier"/>
                <a:cs typeface="Courier"/>
              </a:rPr>
              <a:t>Manufacturing_productivity</a:t>
            </a:r>
            <a:endParaRPr lang="en-US" sz="1200" b="0" dirty="0">
              <a:latin typeface="Courier"/>
              <a:cs typeface="Courier"/>
            </a:endParaRPr>
          </a:p>
          <a:p>
            <a:r>
              <a:rPr lang="en-US" sz="1200" b="0" dirty="0">
                <a:latin typeface="Courier"/>
                <a:cs typeface="Courier"/>
              </a:rPr>
              <a:t>INNOVATION =~ </a:t>
            </a:r>
            <a:r>
              <a:rPr lang="en-US" sz="1200" b="0" dirty="0" err="1">
                <a:latin typeface="Courier"/>
                <a:cs typeface="Courier"/>
              </a:rPr>
              <a:t>Percentage_of_revenues_from_new_products</a:t>
            </a:r>
            <a:r>
              <a:rPr lang="en-US" sz="1200" b="0" dirty="0">
                <a:latin typeface="Courier"/>
                <a:cs typeface="Courier"/>
              </a:rPr>
              <a:t> + </a:t>
            </a:r>
            <a:r>
              <a:rPr lang="en-US" sz="1200" b="0" dirty="0" err="1">
                <a:latin typeface="Courier"/>
                <a:cs typeface="Courier"/>
              </a:rPr>
              <a:t>Percentage_of_new_products_in_catalogue</a:t>
            </a:r>
            <a:endParaRPr lang="en-US" sz="1200" b="0" dirty="0">
              <a:latin typeface="Courier"/>
              <a:cs typeface="Courier"/>
            </a:endParaRPr>
          </a:p>
          <a:p>
            <a:r>
              <a:rPr lang="en-US" sz="1200" b="0" dirty="0">
                <a:latin typeface="Courier"/>
                <a:cs typeface="Courier"/>
              </a:rPr>
              <a:t>COLLECTIVE_SOURCING =~ </a:t>
            </a:r>
            <a:r>
              <a:rPr lang="en-US" sz="1200" b="0" dirty="0" err="1">
                <a:latin typeface="Courier"/>
                <a:cs typeface="Courier"/>
              </a:rPr>
              <a:t>Collective_sourcing_for_contacting_international_customers</a:t>
            </a:r>
            <a:r>
              <a:rPr lang="en-US" sz="1200" b="0" dirty="0">
                <a:latin typeface="Courier"/>
                <a:cs typeface="Courier"/>
              </a:rPr>
              <a:t> + </a:t>
            </a:r>
            <a:r>
              <a:rPr lang="en-US" sz="1200" b="0" dirty="0" err="1">
                <a:latin typeface="Courier"/>
                <a:cs typeface="Courier"/>
              </a:rPr>
              <a:t>Collective_sourcing_for_coordinating_international_fairs</a:t>
            </a:r>
            <a:r>
              <a:rPr lang="en-US" sz="1200" b="0" dirty="0">
                <a:latin typeface="Courier"/>
                <a:cs typeface="Courier"/>
              </a:rPr>
              <a:t> + </a:t>
            </a:r>
            <a:r>
              <a:rPr lang="en-US" sz="1200" b="0" dirty="0" err="1">
                <a:latin typeface="Courier"/>
                <a:cs typeface="Courier"/>
              </a:rPr>
              <a:t>Collective_sourcing_for_promotion_of_country_brand</a:t>
            </a:r>
            <a:r>
              <a:rPr lang="en-US" sz="1200" b="0" dirty="0">
                <a:latin typeface="Courier"/>
                <a:cs typeface="Courier"/>
              </a:rPr>
              <a:t> </a:t>
            </a:r>
          </a:p>
          <a:p>
            <a:r>
              <a:rPr lang="en-US" sz="1200" b="0" dirty="0">
                <a:latin typeface="Courier"/>
                <a:cs typeface="Courier"/>
              </a:rPr>
              <a:t>GLOBAL_MARKETS =~ </a:t>
            </a:r>
            <a:r>
              <a:rPr lang="en-US" sz="1200" b="0" dirty="0" err="1">
                <a:latin typeface="Courier"/>
                <a:cs typeface="Courier"/>
              </a:rPr>
              <a:t>Percentage_of_exported_products</a:t>
            </a:r>
            <a:r>
              <a:rPr lang="en-US" sz="1200" b="0" dirty="0">
                <a:latin typeface="Courier"/>
                <a:cs typeface="Courier"/>
              </a:rPr>
              <a:t> </a:t>
            </a:r>
          </a:p>
          <a:p>
            <a:r>
              <a:rPr lang="en-US" sz="1200" b="0" dirty="0">
                <a:latin typeface="Courier"/>
                <a:cs typeface="Courier"/>
              </a:rPr>
              <a:t>FIRM_SIZE =~ </a:t>
            </a:r>
            <a:r>
              <a:rPr lang="en-US" sz="1200" b="0" dirty="0" err="1">
                <a:latin typeface="Courier"/>
                <a:cs typeface="Courier"/>
              </a:rPr>
              <a:t>Firm_size_Sales_in_USD</a:t>
            </a:r>
            <a:r>
              <a:rPr lang="en-US" sz="1200" b="0" dirty="0">
                <a:latin typeface="Courier"/>
                <a:cs typeface="Courier"/>
              </a:rPr>
              <a:t> + </a:t>
            </a:r>
            <a:r>
              <a:rPr lang="en-US" sz="1200" b="0" dirty="0" err="1">
                <a:latin typeface="Courier"/>
                <a:cs typeface="Courier"/>
              </a:rPr>
              <a:t>Firm_size_Employees</a:t>
            </a:r>
            <a:endParaRPr lang="en-US" sz="1200" b="0" dirty="0">
              <a:latin typeface="Courier"/>
              <a:cs typeface="Courier"/>
            </a:endParaRPr>
          </a:p>
          <a:p>
            <a:r>
              <a:rPr lang="en-US" sz="1200" b="0" dirty="0">
                <a:latin typeface="Courier"/>
                <a:cs typeface="Courier"/>
              </a:rPr>
              <a:t>COMPETITION =~ </a:t>
            </a:r>
            <a:r>
              <a:rPr lang="en-US" sz="1200" b="0" dirty="0" err="1">
                <a:latin typeface="Courier"/>
                <a:cs typeface="Courier"/>
              </a:rPr>
              <a:t>Competitive_pressure</a:t>
            </a:r>
            <a:r>
              <a:rPr lang="en-US" sz="1200" b="0" dirty="0">
                <a:latin typeface="Courier"/>
                <a:cs typeface="Courier"/>
              </a:rPr>
              <a:t> </a:t>
            </a:r>
          </a:p>
          <a:p>
            <a:r>
              <a:rPr lang="en-US" sz="1200" b="0" dirty="0">
                <a:latin typeface="Courier"/>
                <a:cs typeface="Courier"/>
              </a:rPr>
              <a:t>EXPORT_ORIENTATION =~ </a:t>
            </a:r>
            <a:r>
              <a:rPr lang="en-US" sz="1200" b="0" dirty="0" err="1">
                <a:latin typeface="Courier"/>
                <a:cs typeface="Courier"/>
              </a:rPr>
              <a:t>Exporters_more_competitive</a:t>
            </a:r>
            <a:r>
              <a:rPr lang="en-US" sz="1200" b="0" dirty="0">
                <a:latin typeface="Courier"/>
                <a:cs typeface="Courier"/>
              </a:rPr>
              <a:t> + </a:t>
            </a:r>
            <a:r>
              <a:rPr lang="en-US" sz="1200" b="0" dirty="0" err="1">
                <a:latin typeface="Courier"/>
                <a:cs typeface="Courier"/>
              </a:rPr>
              <a:t>Exporters_more_protected_from_recession</a:t>
            </a:r>
            <a:r>
              <a:rPr lang="en-US" sz="1200" b="0" dirty="0">
                <a:latin typeface="Courier"/>
                <a:cs typeface="Courier"/>
              </a:rPr>
              <a:t> </a:t>
            </a:r>
          </a:p>
          <a:p>
            <a:r>
              <a:rPr lang="en-US" sz="1200" b="0" dirty="0">
                <a:latin typeface="Courier"/>
                <a:cs typeface="Courier"/>
              </a:rPr>
              <a:t>INVESTMENT =~ </a:t>
            </a:r>
            <a:r>
              <a:rPr lang="en-US" sz="1200" b="0" dirty="0" err="1">
                <a:latin typeface="Courier"/>
                <a:cs typeface="Courier"/>
              </a:rPr>
              <a:t>Investments_in_JIT</a:t>
            </a:r>
            <a:r>
              <a:rPr lang="en-US" sz="1200" b="0" dirty="0">
                <a:latin typeface="Courier"/>
                <a:cs typeface="Courier"/>
              </a:rPr>
              <a:t> + </a:t>
            </a:r>
            <a:r>
              <a:rPr lang="en-US" sz="1200" b="0" dirty="0" err="1">
                <a:latin typeface="Courier"/>
                <a:cs typeface="Courier"/>
              </a:rPr>
              <a:t>Investments_in_IT</a:t>
            </a:r>
            <a:r>
              <a:rPr lang="en-US" sz="1200" b="0" dirty="0">
                <a:latin typeface="Courier"/>
                <a:cs typeface="Courier"/>
              </a:rPr>
              <a:t> + </a:t>
            </a:r>
            <a:r>
              <a:rPr lang="en-US" sz="1200" b="0" dirty="0" err="1">
                <a:latin typeface="Courier"/>
                <a:cs typeface="Courier"/>
              </a:rPr>
              <a:t>Investments_in_TQM</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NextBestConstrainedModel</a:t>
            </a:r>
            <a:r>
              <a:rPr lang="en-US" sz="1200" b="0" dirty="0">
                <a:latin typeface="Courier"/>
                <a:cs typeface="Courier"/>
              </a:rPr>
              <a:t> &lt;- 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HORIZONTAL ~ INVESTMENT</a:t>
            </a:r>
          </a:p>
          <a:p>
            <a:r>
              <a:rPr lang="en-US" sz="1200" b="0" dirty="0">
                <a:latin typeface="Courier"/>
                <a:cs typeface="Courier"/>
              </a:rPr>
              <a:t>VERTICAL ~ INVESTMENT</a:t>
            </a:r>
          </a:p>
          <a:p>
            <a:r>
              <a:rPr lang="en-US" sz="1200" b="0" dirty="0">
                <a:latin typeface="Courier"/>
                <a:cs typeface="Courier"/>
              </a:rPr>
              <a:t>COLLECTIVE_SOURCING ~ HORIZONTAL + COMPETITION + FIRM_SIZE + INVESTMENT + EXPORT_ORIENTATION</a:t>
            </a:r>
          </a:p>
          <a:p>
            <a:r>
              <a:rPr lang="en-US" sz="1200" b="0" dirty="0">
                <a:latin typeface="Courier"/>
                <a:cs typeface="Courier"/>
              </a:rPr>
              <a:t>MFG_PRODUCTIVITY ~ VERTICAL + FIRM_SIZE + COMPETITION + INVESTMENT</a:t>
            </a:r>
          </a:p>
          <a:p>
            <a:r>
              <a:rPr lang="en-US" sz="1200" b="0" dirty="0">
                <a:latin typeface="Courier"/>
                <a:cs typeface="Courier"/>
              </a:rPr>
              <a:t>INNOVATION ~ VERTICAL + COMPETITION + INVESTMENT + FIRM_SIZE</a:t>
            </a:r>
          </a:p>
          <a:p>
            <a:r>
              <a:rPr lang="en-US" sz="1200" b="0" dirty="0">
                <a:latin typeface="Courier"/>
                <a:cs typeface="Courier"/>
              </a:rPr>
              <a:t>GLOBAL_MARKETS ~ COLLECTIVE_SOURCING + MFG_PRODUCTIVITY + INNOVATION + FIRM_SIZE + COMPETITION + EXPORT_ORIENTATION</a:t>
            </a:r>
          </a:p>
          <a:p>
            <a:endParaRPr lang="en-US" sz="1200" b="0" dirty="0">
              <a:latin typeface="Courier"/>
              <a:cs typeface="Courier"/>
            </a:endParaRPr>
          </a:p>
          <a:p>
            <a:r>
              <a:rPr lang="en-US" sz="1200" b="0" dirty="0">
                <a:latin typeface="Courier"/>
                <a:cs typeface="Courier"/>
              </a:rPr>
              <a:t># For some weird reason COMPETITION is constrained to be uncorrelated with other exogenous LVs</a:t>
            </a:r>
          </a:p>
          <a:p>
            <a:endParaRPr lang="en-US" sz="1200" b="0" dirty="0">
              <a:latin typeface="Courier"/>
              <a:cs typeface="Courier"/>
            </a:endParaRPr>
          </a:p>
          <a:p>
            <a:r>
              <a:rPr lang="en-US" sz="1200" b="0" dirty="0">
                <a:latin typeface="Courier"/>
                <a:cs typeface="Courier"/>
              </a:rPr>
              <a:t>COMPETITION ~~ 0*FIRM_SIZE</a:t>
            </a:r>
          </a:p>
          <a:p>
            <a:r>
              <a:rPr lang="en-US" sz="1200" b="0" dirty="0">
                <a:latin typeface="Courier"/>
                <a:cs typeface="Courier"/>
              </a:rPr>
              <a:t>COMPETITION ~~ 0*EXPORT_ORIENTATION</a:t>
            </a:r>
          </a:p>
          <a:p>
            <a:r>
              <a:rPr lang="en-US" sz="1200" b="0" dirty="0">
                <a:latin typeface="Courier"/>
                <a:cs typeface="Courier"/>
              </a:rPr>
              <a:t>COMPETITION ~~ 0*INVESTMENT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TheoreticalModel</a:t>
            </a:r>
            <a:r>
              <a:rPr lang="en-US" sz="1200" b="0" dirty="0">
                <a:latin typeface="Courier"/>
                <a:cs typeface="Courier"/>
              </a:rPr>
              <a:t> &lt;- paste(</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INNOVATION ~ HORIZONTAL")</a:t>
            </a:r>
          </a:p>
          <a:p>
            <a:endParaRPr lang="en-US" sz="1200" b="0" dirty="0">
              <a:latin typeface="Courier"/>
              <a:cs typeface="Courier"/>
            </a:endParaRPr>
          </a:p>
          <a:p>
            <a:r>
              <a:rPr lang="en-US" sz="1200" b="0" dirty="0" err="1">
                <a:latin typeface="Courier"/>
                <a:cs typeface="Courier"/>
              </a:rPr>
              <a:t>NextBestUnconstrainedModel</a:t>
            </a:r>
            <a:r>
              <a:rPr lang="en-US" sz="1200" b="0" dirty="0">
                <a:latin typeface="Courier"/>
                <a:cs typeface="Courier"/>
              </a:rPr>
              <a:t> &lt;- paste(</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MFG_PRODUCTIVITY ~ HORIZONTAL</a:t>
            </a:r>
          </a:p>
          <a:p>
            <a:r>
              <a:rPr lang="en-US" sz="1200" b="0" dirty="0">
                <a:latin typeface="Courier"/>
                <a:cs typeface="Courier"/>
              </a:rPr>
              <a:t>                          COLLECTIVE_SOURCING ~ VERTICAL")</a:t>
            </a:r>
          </a:p>
          <a:p>
            <a:endParaRPr lang="en-US" sz="1200" b="0" dirty="0">
              <a:latin typeface="Courier"/>
              <a:cs typeface="Courier"/>
            </a:endParaRPr>
          </a:p>
          <a:p>
            <a:r>
              <a:rPr lang="en-US" sz="1200" b="0" dirty="0" err="1">
                <a:latin typeface="Courier"/>
                <a:cs typeface="Courier"/>
              </a:rPr>
              <a:t>BestModel</a:t>
            </a:r>
            <a:r>
              <a:rPr lang="en-US" sz="1200" b="0" dirty="0">
                <a:latin typeface="Courier"/>
                <a:cs typeface="Courier"/>
              </a:rPr>
              <a:t> &lt;- paste(sub("COMPETITION ~~ 0*FIRM_SIZE</a:t>
            </a:r>
          </a:p>
          <a:p>
            <a:r>
              <a:rPr lang="en-US" sz="1200" b="0" dirty="0">
                <a:latin typeface="Courier"/>
                <a:cs typeface="Courier"/>
              </a:rPr>
              <a:t>COMPETITION ~~ 0*</a:t>
            </a:r>
            <a:r>
              <a:rPr lang="en-US" sz="1200" b="0" dirty="0" err="1">
                <a:latin typeface="Courier"/>
                <a:cs typeface="Courier"/>
              </a:rPr>
              <a:t>EXPORT_ORIENTATION","",sub</a:t>
            </a:r>
            <a:r>
              <a:rPr lang="en-US" sz="1200" b="0" dirty="0">
                <a:latin typeface="Courier"/>
                <a:cs typeface="Courier"/>
              </a:rPr>
              <a:t>("INNOVATION ~ VERTICAL +","INNOVATION ~",</a:t>
            </a:r>
            <a:r>
              <a:rPr lang="en-US" sz="1200" b="0" dirty="0" err="1">
                <a:latin typeface="Courier"/>
                <a:cs typeface="Courier"/>
              </a:rPr>
              <a:t>TheoreticalModel</a:t>
            </a:r>
            <a:r>
              <a:rPr lang="en-US" sz="1200" b="0" dirty="0">
                <a:latin typeface="Courier"/>
                <a:cs typeface="Courier"/>
              </a:rPr>
              <a:t>, fixed = TRUE),fixed = TRUE),"</a:t>
            </a:r>
          </a:p>
          <a:p>
            <a:r>
              <a:rPr lang="en-US" sz="1200" b="0" dirty="0">
                <a:latin typeface="Courier"/>
                <a:cs typeface="Courier"/>
              </a:rPr>
              <a:t>                   HORIZONTAL ~~ VERTICAL</a:t>
            </a:r>
          </a:p>
          <a:p>
            <a:r>
              <a:rPr lang="en-US" sz="1200" b="0" dirty="0">
                <a:latin typeface="Courier"/>
                <a:cs typeface="Courier"/>
              </a:rPr>
              <a:t>                   HORIZONTAL ~~ COMPETITION</a:t>
            </a:r>
          </a:p>
          <a:p>
            <a:r>
              <a:rPr lang="en-US" sz="1200" b="0" dirty="0">
                <a:latin typeface="Courier"/>
                <a:cs typeface="Courier"/>
              </a:rPr>
              <a:t>                   VERTICAL ~~ COMPETITION</a:t>
            </a:r>
          </a:p>
          <a:p>
            <a:r>
              <a:rPr lang="en-US" sz="1200" b="0" dirty="0">
                <a:latin typeface="Courier"/>
                <a:cs typeface="Courier"/>
              </a:rPr>
              <a:t>                   COLLECTIVE_SOURCING ~~ MFG_PRODUCTIVITY</a:t>
            </a:r>
          </a:p>
          <a:p>
            <a:r>
              <a:rPr lang="en-US" sz="1200" b="0" dirty="0">
                <a:latin typeface="Courier"/>
                <a:cs typeface="Courier"/>
              </a:rPr>
              <a:t>                   COLLECTIVE_SOURCING ~~ INNOVATION</a:t>
            </a:r>
          </a:p>
          <a:p>
            <a:r>
              <a:rPr lang="en-US" sz="1200" b="0" dirty="0">
                <a:latin typeface="Courier"/>
                <a:cs typeface="Courier"/>
              </a:rPr>
              <a:t>                   MFG_PRODUCTIVITY ~~ INNOVATION</a:t>
            </a:r>
          </a:p>
          <a:p>
            <a:r>
              <a:rPr lang="en-US" sz="1200" b="0" dirty="0">
                <a:latin typeface="Courier"/>
                <a:cs typeface="Courier"/>
              </a:rPr>
              <a:t>                   " </a:t>
            </a:r>
          </a:p>
          <a:p>
            <a:r>
              <a:rPr lang="en-US" sz="1200" b="0" dirty="0">
                <a:latin typeface="Courier"/>
                <a:cs typeface="Courier"/>
              </a:rPr>
              <a:t>  )</a:t>
            </a:r>
          </a:p>
          <a:p>
            <a:endParaRPr lang="en-US" sz="1200" b="0" dirty="0">
              <a:latin typeface="Courier"/>
              <a:cs typeface="Courier"/>
            </a:endParaRPr>
          </a:p>
          <a:p>
            <a:r>
              <a:rPr lang="en-US" sz="1200" b="0" dirty="0">
                <a:latin typeface="Courier"/>
                <a:cs typeface="Courier"/>
              </a:rPr>
              <a:t>Null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 orthogonal = TRUE,</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r>
              <a:rPr lang="en-US" sz="1200" b="0" dirty="0">
                <a:latin typeface="Courier"/>
                <a:cs typeface="Courier"/>
              </a:rPr>
              <a:t>Measurement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Theoretical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Next_best_constrained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Next_best_unconstrained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NextBestUnconstrainedModel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Best_model</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BestModel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fitIndices</a:t>
            </a:r>
            <a:r>
              <a:rPr lang="en-US" sz="1200" b="0" dirty="0">
                <a:latin typeface="Courier"/>
                <a:cs typeface="Courier"/>
              </a:rPr>
              <a:t> &lt;- list(</a:t>
            </a:r>
            <a:r>
              <a:rPr lang="en-US" sz="1200" b="0" dirty="0" err="1">
                <a:latin typeface="Courier"/>
                <a:cs typeface="Courier"/>
              </a:rPr>
              <a:t>chisq</a:t>
            </a:r>
            <a:r>
              <a:rPr lang="en-US" sz="1200" b="0" dirty="0">
                <a:latin typeface="Courier"/>
                <a:cs typeface="Courier"/>
              </a:rPr>
              <a:t>="Chi-Square", </a:t>
            </a:r>
            <a:r>
              <a:rPr lang="en-US" sz="1200" b="0" dirty="0" err="1">
                <a:latin typeface="Courier"/>
                <a:cs typeface="Courier"/>
              </a:rPr>
              <a:t>df</a:t>
            </a:r>
            <a:r>
              <a:rPr lang="en-US" sz="1200" b="0" dirty="0">
                <a:latin typeface="Courier"/>
                <a:cs typeface="Courier"/>
              </a:rPr>
              <a:t>="</a:t>
            </a:r>
            <a:r>
              <a:rPr lang="en-US" sz="1200" b="0" dirty="0" err="1">
                <a:latin typeface="Courier"/>
                <a:cs typeface="Courier"/>
              </a:rPr>
              <a:t>df</a:t>
            </a:r>
            <a:r>
              <a:rPr lang="en-US" sz="1200" b="0" dirty="0">
                <a:latin typeface="Courier"/>
                <a:cs typeface="Courier"/>
              </a:rPr>
              <a:t>", </a:t>
            </a:r>
            <a:r>
              <a:rPr lang="en-US" sz="1200" b="0" dirty="0" err="1">
                <a:latin typeface="Courier"/>
                <a:cs typeface="Courier"/>
              </a:rPr>
              <a:t>pvalue</a:t>
            </a:r>
            <a:r>
              <a:rPr lang="en-US" sz="1200" b="0" dirty="0">
                <a:latin typeface="Courier"/>
                <a:cs typeface="Courier"/>
              </a:rPr>
              <a:t>="Probability", </a:t>
            </a:r>
            <a:r>
              <a:rPr lang="en-US" sz="1200" b="0" dirty="0" err="1">
                <a:latin typeface="Courier"/>
                <a:cs typeface="Courier"/>
              </a:rPr>
              <a:t>gfi</a:t>
            </a:r>
            <a:r>
              <a:rPr lang="en-US" sz="1200" b="0" dirty="0">
                <a:latin typeface="Courier"/>
                <a:cs typeface="Courier"/>
              </a:rPr>
              <a:t>="GFI", </a:t>
            </a:r>
            <a:r>
              <a:rPr lang="en-US" sz="1200" b="0" dirty="0" err="1">
                <a:latin typeface="Courier"/>
                <a:cs typeface="Courier"/>
              </a:rPr>
              <a:t>nfi</a:t>
            </a:r>
            <a:r>
              <a:rPr lang="en-US" sz="1200" b="0" dirty="0">
                <a:latin typeface="Courier"/>
                <a:cs typeface="Courier"/>
              </a:rPr>
              <a:t>="NFI", </a:t>
            </a:r>
            <a:r>
              <a:rPr lang="en-US" sz="1200" b="0" dirty="0" err="1">
                <a:latin typeface="Courier"/>
                <a:cs typeface="Courier"/>
              </a:rPr>
              <a:t>nnfi</a:t>
            </a:r>
            <a:r>
              <a:rPr lang="en-US" sz="1200" b="0" dirty="0">
                <a:latin typeface="Courier"/>
                <a:cs typeface="Courier"/>
              </a:rPr>
              <a:t>="NNFI",</a:t>
            </a:r>
          </a:p>
          <a:p>
            <a:r>
              <a:rPr lang="en-US" sz="1200" b="0" dirty="0">
                <a:latin typeface="Courier"/>
                <a:cs typeface="Courier"/>
              </a:rPr>
              <a:t>     </a:t>
            </a:r>
            <a:r>
              <a:rPr lang="en-US" sz="1200" b="0" dirty="0" err="1">
                <a:latin typeface="Courier"/>
                <a:cs typeface="Courier"/>
              </a:rPr>
              <a:t>cfi</a:t>
            </a:r>
            <a:r>
              <a:rPr lang="en-US" sz="1200" b="0" dirty="0">
                <a:latin typeface="Courier"/>
                <a:cs typeface="Courier"/>
              </a:rPr>
              <a:t>="CFI", </a:t>
            </a:r>
            <a:r>
              <a:rPr lang="en-US" sz="1200" b="0" dirty="0" err="1">
                <a:latin typeface="Courier"/>
                <a:cs typeface="Courier"/>
              </a:rPr>
              <a:t>rmsea</a:t>
            </a:r>
            <a:r>
              <a:rPr lang="en-US" sz="1200" b="0" dirty="0">
                <a:latin typeface="Courier"/>
                <a:cs typeface="Courier"/>
              </a:rPr>
              <a:t>="RMSEA", </a:t>
            </a:r>
            <a:r>
              <a:rPr lang="en-US" sz="1200" b="0" dirty="0" err="1">
                <a:latin typeface="Courier"/>
                <a:cs typeface="Courier"/>
              </a:rPr>
              <a:t>aic</a:t>
            </a:r>
            <a:r>
              <a:rPr lang="en-US" sz="1200" b="0" dirty="0">
                <a:latin typeface="Courier"/>
                <a:cs typeface="Courier"/>
              </a:rPr>
              <a:t>="AIC", </a:t>
            </a:r>
            <a:r>
              <a:rPr lang="en-US" sz="1200" b="0" dirty="0" err="1">
                <a:latin typeface="Courier"/>
                <a:cs typeface="Courier"/>
              </a:rPr>
              <a:t>bic</a:t>
            </a:r>
            <a:r>
              <a:rPr lang="en-US" sz="1200" b="0" dirty="0">
                <a:latin typeface="Courier"/>
                <a:cs typeface="Courier"/>
              </a:rPr>
              <a:t>="BIC")</a:t>
            </a:r>
          </a:p>
          <a:p>
            <a:endParaRPr lang="en-US" sz="1200" b="0" dirty="0">
              <a:latin typeface="Courier"/>
              <a:cs typeface="Courier"/>
            </a:endParaRPr>
          </a:p>
          <a:p>
            <a:r>
              <a:rPr lang="en-US" sz="1200" b="0" dirty="0">
                <a:latin typeface="Courier"/>
                <a:cs typeface="Courier"/>
              </a:rPr>
              <a:t>models &lt;- list(Null=Null, Measurement=Measurement, Theoretical=Theoretical, </a:t>
            </a:r>
            <a:r>
              <a:rPr lang="en-US" sz="1200" b="0" dirty="0" err="1">
                <a:latin typeface="Courier"/>
                <a:cs typeface="Courier"/>
              </a:rPr>
              <a:t>Next_best_constrained</a:t>
            </a:r>
            <a:r>
              <a:rPr lang="en-US" sz="1200" b="0" dirty="0">
                <a:latin typeface="Courier"/>
                <a:cs typeface="Courier"/>
              </a:rPr>
              <a:t>=</a:t>
            </a:r>
            <a:r>
              <a:rPr lang="en-US" sz="1200" b="0" dirty="0" err="1">
                <a:latin typeface="Courier"/>
                <a:cs typeface="Courier"/>
              </a:rPr>
              <a:t>Next_best_constrained</a:t>
            </a:r>
            <a:r>
              <a:rPr lang="en-US" sz="1200" b="0" dirty="0">
                <a:latin typeface="Courier"/>
                <a:cs typeface="Courier"/>
              </a:rPr>
              <a:t>, </a:t>
            </a:r>
            <a:r>
              <a:rPr lang="en-US" sz="1200" b="0" dirty="0" err="1">
                <a:latin typeface="Courier"/>
                <a:cs typeface="Courier"/>
              </a:rPr>
              <a:t>Next_best_unconstrained</a:t>
            </a:r>
            <a:r>
              <a:rPr lang="en-US" sz="1200" b="0" dirty="0">
                <a:latin typeface="Courier"/>
                <a:cs typeface="Courier"/>
              </a:rPr>
              <a:t>=</a:t>
            </a:r>
            <a:r>
              <a:rPr lang="en-US" sz="1200" b="0" dirty="0" err="1">
                <a:latin typeface="Courier"/>
                <a:cs typeface="Courier"/>
              </a:rPr>
              <a:t>Next_best_unconstrained</a:t>
            </a:r>
            <a:r>
              <a:rPr lang="en-US" sz="1200" b="0" dirty="0">
                <a:latin typeface="Courier"/>
                <a:cs typeface="Courier"/>
              </a:rPr>
              <a:t>, </a:t>
            </a:r>
            <a:r>
              <a:rPr lang="en-US" sz="1200" b="0" dirty="0" err="1">
                <a:latin typeface="Courier"/>
                <a:cs typeface="Courier"/>
              </a:rPr>
              <a:t>Best_model</a:t>
            </a:r>
            <a:r>
              <a:rPr lang="en-US" sz="1200" b="0" dirty="0">
                <a:latin typeface="Courier"/>
                <a:cs typeface="Courier"/>
              </a:rPr>
              <a:t>=</a:t>
            </a:r>
            <a:r>
              <a:rPr lang="en-US" sz="1200" b="0" dirty="0" err="1">
                <a:latin typeface="Courier"/>
                <a:cs typeface="Courier"/>
              </a:rPr>
              <a:t>Best_model</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sapply</a:t>
            </a:r>
            <a:r>
              <a:rPr lang="en-US" sz="1200" b="0" dirty="0">
                <a:latin typeface="Courier"/>
                <a:cs typeface="Courier"/>
              </a:rPr>
              <a:t>(models, function(fit){</a:t>
            </a:r>
          </a:p>
          <a:p>
            <a:r>
              <a:rPr lang="en-US" sz="1200" b="0" dirty="0">
                <a:latin typeface="Courier"/>
                <a:cs typeface="Courier"/>
              </a:rPr>
              <a:t>  </a:t>
            </a:r>
            <a:r>
              <a:rPr lang="en-US" sz="1200" b="0" dirty="0" err="1">
                <a:latin typeface="Courier"/>
                <a:cs typeface="Courier"/>
              </a:rPr>
              <a:t>fitMeasures</a:t>
            </a:r>
            <a:r>
              <a:rPr lang="en-US" sz="1200" b="0" dirty="0">
                <a:latin typeface="Courier"/>
                <a:cs typeface="Courier"/>
              </a:rPr>
              <a:t>(fit)[names(</a:t>
            </a:r>
            <a:r>
              <a:rPr lang="en-US" sz="1200" b="0" dirty="0" err="1">
                <a:latin typeface="Courier"/>
                <a:cs typeface="Courier"/>
              </a:rPr>
              <a:t>fitIndices</a:t>
            </a:r>
            <a:r>
              <a:rPr lang="en-US" sz="1200" b="0" dirty="0">
                <a:latin typeface="Courier"/>
                <a:cs typeface="Courier"/>
              </a:rPr>
              <a: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t(</a:t>
            </a:r>
            <a:r>
              <a:rPr lang="en-US" sz="1200" b="0" dirty="0" err="1">
                <a:latin typeface="Courier"/>
                <a:cs typeface="Courier"/>
              </a:rPr>
              <a:t>fitTable</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unlist</a:t>
            </a:r>
            <a:r>
              <a:rPr lang="en-US" sz="1200" b="0" dirty="0">
                <a:latin typeface="Courier"/>
                <a:cs typeface="Courier"/>
              </a:rPr>
              <a:t>(</a:t>
            </a:r>
            <a:r>
              <a:rPr lang="en-US" sz="1200" b="0" dirty="0" err="1">
                <a:latin typeface="Courier"/>
                <a:cs typeface="Courier"/>
              </a:rPr>
              <a:t>fitIndices</a:t>
            </a:r>
            <a:r>
              <a:rPr lang="en-US" sz="1200" b="0" dirty="0">
                <a:latin typeface="Courier"/>
                <a:cs typeface="Courier"/>
              </a:rPr>
              <a:t>)</a:t>
            </a:r>
          </a:p>
          <a:p>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names(models)</a:t>
            </a:r>
          </a:p>
          <a:p>
            <a:endParaRPr lang="en-US" sz="1200" b="0" dirty="0">
              <a:latin typeface="Courier"/>
              <a:cs typeface="Courier"/>
            </a:endParaRPr>
          </a:p>
          <a:p>
            <a:r>
              <a:rPr lang="en-US" sz="1200" b="0" dirty="0" err="1">
                <a:latin typeface="Courier"/>
                <a:cs typeface="Courier"/>
              </a:rPr>
              <a:t>fitTable</a:t>
            </a:r>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mis</a:t>
            </a:r>
            <a:r>
              <a:rPr lang="en-US" sz="1200" b="0" dirty="0">
                <a:latin typeface="Courier"/>
                <a:cs typeface="Courier"/>
              </a:rPr>
              <a:t> &lt;- inspect(</a:t>
            </a:r>
            <a:r>
              <a:rPr lang="en-US" sz="1200" b="0" dirty="0" err="1">
                <a:latin typeface="Courier"/>
                <a:cs typeface="Courier"/>
              </a:rPr>
              <a:t>Theoretical,"mi</a:t>
            </a:r>
            <a:r>
              <a:rPr lang="en-US" sz="1200" b="0" dirty="0">
                <a:latin typeface="Courier"/>
                <a:cs typeface="Courier"/>
              </a:rPr>
              <a:t>")</a:t>
            </a:r>
          </a:p>
          <a:p>
            <a:r>
              <a:rPr lang="en-US" sz="1200" b="0" dirty="0" err="1">
                <a:latin typeface="Courier"/>
                <a:cs typeface="Courier"/>
              </a:rPr>
              <a:t>mis</a:t>
            </a:r>
            <a:r>
              <a:rPr lang="en-US" sz="1200" b="0" dirty="0">
                <a:latin typeface="Courier"/>
                <a:cs typeface="Courier"/>
              </a:rPr>
              <a:t>[order(- </a:t>
            </a:r>
            <a:r>
              <a:rPr lang="en-US" sz="1200" b="0" dirty="0" err="1">
                <a:latin typeface="Courier"/>
                <a:cs typeface="Courier"/>
              </a:rPr>
              <a:t>mis$mi</a:t>
            </a:r>
            <a:r>
              <a:rPr lang="en-US" sz="1200" b="0" dirty="0">
                <a:latin typeface="Courier"/>
                <a:cs typeface="Courier"/>
              </a:rPr>
              <a:t>),1:10]</a:t>
            </a:r>
          </a:p>
          <a:p>
            <a:endParaRPr lang="en-US" sz="1200" b="0" dirty="0">
              <a:latin typeface="Courier"/>
              <a:cs typeface="Courier"/>
            </a:endParaRPr>
          </a:p>
          <a:p>
            <a:r>
              <a:rPr lang="en-US" sz="1200" b="0" dirty="0">
                <a:latin typeface="Courier"/>
                <a:cs typeface="Courier"/>
              </a:rPr>
              <a:t># Are HORIZONTAL and VERTICAL discriminant valid</a:t>
            </a:r>
          </a:p>
          <a:p>
            <a:endParaRPr lang="en-US" sz="1200" b="0" dirty="0">
              <a:latin typeface="Courier"/>
              <a:cs typeface="Courier"/>
            </a:endParaRPr>
          </a:p>
          <a:p>
            <a:r>
              <a:rPr lang="en-US" sz="1200" b="0" dirty="0">
                <a:latin typeface="Courier"/>
                <a:cs typeface="Courier"/>
              </a:rPr>
              <a:t>discriminantValidity1 &lt;- </a:t>
            </a:r>
            <a:r>
              <a:rPr lang="en-US" sz="1200" b="0" dirty="0" err="1">
                <a:latin typeface="Courier"/>
                <a:cs typeface="Courier"/>
              </a:rPr>
              <a:t>cfa</a:t>
            </a:r>
            <a:r>
              <a:rPr lang="en-US" sz="1200" b="0" dirty="0">
                <a:latin typeface="Courier"/>
                <a:cs typeface="Courier"/>
              </a:rPr>
              <a:t>(paste(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HORIZONTAL ~~ 1*VERTICAL"),</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a:t>
            </a:r>
            <a:r>
              <a:rPr lang="en-US" sz="1200" b="0" dirty="0" err="1">
                <a:latin typeface="Courier"/>
                <a:cs typeface="Courier"/>
              </a:rPr>
              <a:t>covariances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          </a:t>
            </a:r>
            <a:r>
              <a:rPr lang="en-US" sz="1200" b="0" dirty="0" err="1">
                <a:latin typeface="Courier"/>
                <a:cs typeface="Courier"/>
              </a:rPr>
              <a:t>std.lv</a:t>
            </a:r>
            <a:r>
              <a:rPr lang="en-US" sz="1200" b="0" dirty="0">
                <a:latin typeface="Courier"/>
                <a:cs typeface="Courier"/>
              </a:rPr>
              <a:t> = TRUE)</a:t>
            </a:r>
          </a:p>
          <a:p>
            <a:endParaRPr lang="en-US" sz="1200" b="0" dirty="0">
              <a:latin typeface="Courier"/>
              <a:cs typeface="Courier"/>
            </a:endParaRPr>
          </a:p>
          <a:p>
            <a:endParaRPr lang="en-US" sz="1200" b="0" dirty="0">
              <a:latin typeface="Courier"/>
              <a:cs typeface="Courier"/>
            </a:endParaRP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126</a:t>
            </a:fld>
            <a:endParaRPr lang="fi-FI"/>
          </a:p>
        </p:txBody>
      </p:sp>
    </p:spTree>
    <p:extLst>
      <p:ext uri="{BB962C8B-B14F-4D97-AF65-F5344CB8AC3E}">
        <p14:creationId xmlns:p14="http://schemas.microsoft.com/office/powerpoint/2010/main" val="1899751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0" dirty="0">
                <a:latin typeface="Courier"/>
                <a:cs typeface="Courier"/>
              </a:rPr>
              <a:t>library(psych)</a:t>
            </a:r>
          </a:p>
          <a:p>
            <a:r>
              <a:rPr lang="en-US" sz="1200" b="0" dirty="0">
                <a:latin typeface="Courier"/>
                <a:cs typeface="Courier"/>
              </a:rPr>
              <a:t>library(</a:t>
            </a:r>
            <a:r>
              <a:rPr lang="en-US" sz="1200" b="0" dirty="0" err="1">
                <a:latin typeface="Courier"/>
                <a:cs typeface="Courier"/>
              </a:rPr>
              <a:t>lavaan</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parseMatrixFromString</a:t>
            </a:r>
            <a:r>
              <a:rPr lang="en-US" sz="1200" b="0" dirty="0">
                <a:latin typeface="Courier"/>
                <a:cs typeface="Courier"/>
              </a:rPr>
              <a:t> &lt;- function(</a:t>
            </a:r>
            <a:r>
              <a:rPr lang="en-US" sz="1200" b="0" dirty="0" err="1">
                <a:latin typeface="Courier"/>
                <a:cs typeface="Courier"/>
              </a:rPr>
              <a:t>tableString</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ret &lt;- NULL</a:t>
            </a:r>
          </a:p>
          <a:p>
            <a:r>
              <a:rPr lang="en-US" sz="1200" b="0" dirty="0">
                <a:latin typeface="Courier"/>
                <a:cs typeface="Courier"/>
              </a:rPr>
              <a:t>  rows &lt;- </a:t>
            </a:r>
            <a:r>
              <a:rPr lang="en-US" sz="1200" b="0" dirty="0" err="1">
                <a:latin typeface="Courier"/>
                <a:cs typeface="Courier"/>
              </a:rPr>
              <a:t>strsplit</a:t>
            </a:r>
            <a:r>
              <a:rPr lang="en-US" sz="1200" b="0" dirty="0">
                <a:latin typeface="Courier"/>
                <a:cs typeface="Courier"/>
              </a:rPr>
              <a:t>(</a:t>
            </a:r>
            <a:r>
              <a:rPr lang="en-US" sz="1200" b="0" dirty="0" err="1">
                <a:latin typeface="Courier"/>
                <a:cs typeface="Courier"/>
              </a:rPr>
              <a:t>tableString</a:t>
            </a:r>
            <a:r>
              <a:rPr lang="en-US" sz="1200" b="0" dirty="0">
                <a:latin typeface="Courier"/>
                <a:cs typeface="Courier"/>
              </a:rPr>
              <a:t>, "\n")[[1]]</a:t>
            </a:r>
          </a:p>
          <a:p>
            <a:r>
              <a:rPr lang="en-US" sz="1200" b="0" dirty="0">
                <a:latin typeface="Courier"/>
                <a:cs typeface="Courier"/>
              </a:rPr>
              <a:t>  </a:t>
            </a:r>
          </a:p>
          <a:p>
            <a:r>
              <a:rPr lang="en-US" sz="1200" b="0" dirty="0">
                <a:latin typeface="Courier"/>
                <a:cs typeface="Courier"/>
              </a:rPr>
              <a:t>  for(row in rows){</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NULL</a:t>
            </a:r>
          </a:p>
          <a:p>
            <a:r>
              <a:rPr lang="en-US" sz="1200" b="0" dirty="0">
                <a:latin typeface="Courier"/>
                <a:cs typeface="Courier"/>
              </a:rPr>
              <a:t>    </a:t>
            </a:r>
          </a:p>
          <a:p>
            <a:r>
              <a:rPr lang="en-US" sz="1200" b="0" dirty="0">
                <a:latin typeface="Courier"/>
                <a:cs typeface="Courier"/>
              </a:rPr>
              <a:t>    cells &lt;- </a:t>
            </a:r>
            <a:r>
              <a:rPr lang="en-US" sz="1200" b="0" dirty="0" err="1">
                <a:latin typeface="Courier"/>
                <a:cs typeface="Courier"/>
              </a:rPr>
              <a:t>strsplit</a:t>
            </a:r>
            <a:r>
              <a:rPr lang="en-US" sz="1200" b="0" dirty="0">
                <a:latin typeface="Courier"/>
                <a:cs typeface="Courier"/>
              </a:rPr>
              <a:t>(row," ")[[1]]</a:t>
            </a:r>
          </a:p>
          <a:p>
            <a:r>
              <a:rPr lang="en-US" sz="1200" b="0" dirty="0">
                <a:latin typeface="Courier"/>
                <a:cs typeface="Courier"/>
              </a:rPr>
              <a:t>    for(cell in cells){</a:t>
            </a:r>
          </a:p>
          <a:p>
            <a:r>
              <a:rPr lang="en-US" sz="1200" b="0" dirty="0">
                <a:latin typeface="Courier"/>
                <a:cs typeface="Courier"/>
              </a:rPr>
              <a:t>      </a:t>
            </a:r>
          </a:p>
          <a:p>
            <a:r>
              <a:rPr lang="en-US" sz="1200" b="0" dirty="0">
                <a:latin typeface="Courier"/>
                <a:cs typeface="Courier"/>
              </a:rPr>
              <a:t>      #Skip </a:t>
            </a:r>
            <a:r>
              <a:rPr lang="en-US" sz="1200" b="0" dirty="0" err="1">
                <a:latin typeface="Courier"/>
                <a:cs typeface="Courier"/>
              </a:rPr>
              <a:t>spacs</a:t>
            </a:r>
            <a:endParaRPr lang="en-US" sz="1200" b="0" dirty="0">
              <a:latin typeface="Courier"/>
              <a:cs typeface="Courier"/>
            </a:endParaRPr>
          </a:p>
          <a:p>
            <a:r>
              <a:rPr lang="en-US" sz="1200" b="0" dirty="0">
                <a:latin typeface="Courier"/>
                <a:cs typeface="Courier"/>
              </a:rPr>
              <a:t>      if(cell != ""){</a:t>
            </a:r>
          </a:p>
          <a:p>
            <a:r>
              <a:rPr lang="en-US" sz="1200" b="0" dirty="0">
                <a:latin typeface="Courier"/>
                <a:cs typeface="Courier"/>
              </a:rPr>
              <a:t>        </a:t>
            </a:r>
            <a:r>
              <a:rPr lang="en-US" sz="1200" b="0" dirty="0" err="1">
                <a:latin typeface="Courier"/>
                <a:cs typeface="Courier"/>
              </a:rPr>
              <a:t>containsNumbers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("[0-9]", cell)</a:t>
            </a:r>
          </a:p>
          <a:p>
            <a:r>
              <a:rPr lang="en-US" sz="1200" b="0" dirty="0">
                <a:latin typeface="Courier"/>
                <a:cs typeface="Courier"/>
              </a:rPr>
              <a:t>        </a:t>
            </a:r>
            <a:r>
              <a:rPr lang="en-US" sz="1200" b="0" dirty="0" err="1">
                <a:latin typeface="Courier"/>
                <a:cs typeface="Courier"/>
              </a:rPr>
              <a:t>containsLetters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("[A-</a:t>
            </a:r>
            <a:r>
              <a:rPr lang="en-US" sz="1200" b="0" dirty="0" err="1">
                <a:latin typeface="Courier"/>
                <a:cs typeface="Courier"/>
              </a:rPr>
              <a:t>Za</a:t>
            </a:r>
            <a:r>
              <a:rPr lang="en-US" sz="1200" b="0" dirty="0">
                <a:latin typeface="Courier"/>
                <a:cs typeface="Courier"/>
              </a:rPr>
              <a:t>-z]", cell)</a:t>
            </a:r>
          </a:p>
          <a:p>
            <a:r>
              <a:rPr lang="en-US" sz="1200" b="0" dirty="0">
                <a:latin typeface="Courier"/>
                <a:cs typeface="Courier"/>
              </a:rPr>
              <a:t>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 Do nothing</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containsLetters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cell</a:t>
            </a:r>
          </a:p>
          <a:p>
            <a:r>
              <a:rPr lang="en-US" sz="1200" b="0" dirty="0">
                <a:latin typeface="Courier"/>
                <a:cs typeface="Courier"/>
              </a:rPr>
              <a:t>        } </a:t>
            </a:r>
          </a:p>
          <a:p>
            <a:r>
              <a:rPr lang="en-US" sz="1200" b="0" dirty="0">
                <a:latin typeface="Courier"/>
                <a:cs typeface="Courier"/>
              </a:rPr>
              <a:t>        # Still part of row name</a:t>
            </a:r>
          </a:p>
          <a:p>
            <a:r>
              <a:rPr lang="en-US" sz="1200" b="0" dirty="0">
                <a:latin typeface="Courier"/>
                <a:cs typeface="Courier"/>
              </a:rPr>
              <a:t>        else if(length(</a:t>
            </a:r>
            <a:r>
              <a:rPr lang="en-US" sz="1200" b="0" dirty="0" err="1">
                <a:latin typeface="Courier"/>
                <a:cs typeface="Courier"/>
              </a:rPr>
              <a:t>rowContent</a:t>
            </a:r>
            <a:r>
              <a:rPr lang="en-US" sz="1200" b="0" dirty="0">
                <a:latin typeface="Courier"/>
                <a:cs typeface="Courier"/>
              </a:rPr>
              <a:t>) == 0 &amp;&amp; !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paste(</a:t>
            </a:r>
            <a:r>
              <a:rPr lang="en-US" sz="1200" b="0" dirty="0" err="1">
                <a:latin typeface="Courier"/>
                <a:cs typeface="Courier"/>
              </a:rPr>
              <a:t>rowName</a:t>
            </a:r>
            <a:r>
              <a:rPr lang="en-US" sz="1200" b="0" dirty="0">
                <a:latin typeface="Courier"/>
                <a:cs typeface="Courier"/>
              </a:rPr>
              <a:t>, cell)</a:t>
            </a:r>
          </a:p>
          <a:p>
            <a:r>
              <a:rPr lang="en-US" sz="1200" b="0" dirty="0">
                <a:latin typeface="Courier"/>
                <a:cs typeface="Courier"/>
              </a:rPr>
              <a:t>        }</a:t>
            </a:r>
          </a:p>
          <a:p>
            <a:r>
              <a:rPr lang="en-US" sz="1200" b="0" dirty="0">
                <a:latin typeface="Courier"/>
                <a:cs typeface="Courier"/>
              </a:rPr>
              <a:t>        # Must be content</a:t>
            </a:r>
          </a:p>
          <a:p>
            <a:r>
              <a:rPr lang="en-US" sz="1200" b="0" dirty="0">
                <a:latin typeface="Courier"/>
                <a:cs typeface="Courier"/>
              </a:rPr>
              <a:t>        else if(! </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as.numeric</a:t>
            </a:r>
            <a:r>
              <a:rPr lang="en-US" sz="1200" b="0" dirty="0">
                <a:latin typeface="Courier"/>
                <a:cs typeface="Courier"/>
              </a:rPr>
              <a:t>(</a:t>
            </a:r>
            <a:r>
              <a:rPr lang="en-US" sz="1200" b="0" dirty="0" err="1">
                <a:latin typeface="Courier"/>
                <a:cs typeface="Courier"/>
              </a:rPr>
              <a:t>gsub</a:t>
            </a:r>
            <a:r>
              <a:rPr lang="en-US" sz="1200" b="0" dirty="0">
                <a:latin typeface="Courier"/>
                <a:cs typeface="Courier"/>
              </a:rPr>
              <a:t>("[^0-9.-]","",cell)))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 Other cases that are ignored.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(ret)) ret &lt;- matrix(</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nrow</a:t>
            </a:r>
            <a:r>
              <a:rPr lang="en-US" sz="1200" b="0" dirty="0">
                <a:latin typeface="Courier"/>
                <a:cs typeface="Courier"/>
              </a:rPr>
              <a:t>=1)</a:t>
            </a:r>
          </a:p>
          <a:p>
            <a:r>
              <a:rPr lang="en-US" sz="1200" b="0" dirty="0">
                <a:latin typeface="Courier"/>
                <a:cs typeface="Courier"/>
              </a:rPr>
              <a:t>    else{</a:t>
            </a:r>
          </a:p>
          <a:p>
            <a:r>
              <a:rPr lang="en-US" sz="1200" b="0" dirty="0">
                <a:latin typeface="Courier"/>
                <a:cs typeface="Courier"/>
              </a:rPr>
              <a:t>      while(</a:t>
            </a:r>
            <a:r>
              <a:rPr lang="en-US" sz="1200" b="0" dirty="0" err="1">
                <a:latin typeface="Courier"/>
                <a:cs typeface="Courier"/>
              </a:rPr>
              <a:t>ncol</a:t>
            </a:r>
            <a:r>
              <a:rPr lang="en-US" sz="1200" b="0" dirty="0">
                <a:latin typeface="Courier"/>
                <a:cs typeface="Courier"/>
              </a:rPr>
              <a:t>(ret) &lt; length(</a:t>
            </a:r>
            <a:r>
              <a:rPr lang="en-US" sz="1200" b="0" dirty="0" err="1">
                <a:latin typeface="Courier"/>
                <a:cs typeface="Courier"/>
              </a:rPr>
              <a:t>rowContent</a:t>
            </a:r>
            <a:r>
              <a:rPr lang="en-US" sz="1200" b="0" dirty="0">
                <a:latin typeface="Courier"/>
                <a:cs typeface="Courier"/>
              </a:rPr>
              <a:t>)) ret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ret,NA</a:t>
            </a:r>
            <a:r>
              <a:rPr lang="en-US" sz="1200" b="0" dirty="0">
                <a:latin typeface="Courier"/>
                <a:cs typeface="Courier"/>
              </a:rPr>
              <a:t>)</a:t>
            </a:r>
          </a:p>
          <a:p>
            <a:r>
              <a:rPr lang="en-US" sz="1200" b="0" dirty="0">
                <a:latin typeface="Courier"/>
                <a:cs typeface="Courier"/>
              </a:rPr>
              <a:t>      ret &lt;- </a:t>
            </a:r>
            <a:r>
              <a:rPr lang="en-US" sz="1200" b="0" dirty="0" err="1">
                <a:latin typeface="Courier"/>
                <a:cs typeface="Courier"/>
              </a:rPr>
              <a:t>rbind</a:t>
            </a:r>
            <a:r>
              <a:rPr lang="en-US" sz="1200" b="0" dirty="0">
                <a:latin typeface="Courier"/>
                <a:cs typeface="Courier"/>
              </a:rPr>
              <a:t>(</a:t>
            </a:r>
            <a:r>
              <a:rPr lang="en-US" sz="1200" b="0" dirty="0" err="1">
                <a:latin typeface="Courier"/>
                <a:cs typeface="Courier"/>
              </a:rPr>
              <a:t>ret,rowContent</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rownames</a:t>
            </a:r>
            <a:r>
              <a:rPr lang="en-US" sz="1200" b="0" dirty="0">
                <a:latin typeface="Courier"/>
                <a:cs typeface="Courier"/>
              </a:rPr>
              <a:t>(ret)[</a:t>
            </a:r>
            <a:r>
              <a:rPr lang="en-US" sz="1200" b="0" dirty="0" err="1">
                <a:latin typeface="Courier"/>
                <a:cs typeface="Courier"/>
              </a:rPr>
              <a:t>nrow</a:t>
            </a:r>
            <a:r>
              <a:rPr lang="en-US" sz="1200" b="0" dirty="0">
                <a:latin typeface="Courier"/>
                <a:cs typeface="Courier"/>
              </a:rPr>
              <a:t>(ret)] &lt;- </a:t>
            </a:r>
            <a:r>
              <a:rPr lang="en-US" sz="1200" b="0" dirty="0" err="1">
                <a:latin typeface="Courier"/>
                <a:cs typeface="Courier"/>
              </a:rPr>
              <a:t>gsub</a:t>
            </a:r>
            <a:r>
              <a:rPr lang="en-US" sz="1200" b="0" dirty="0">
                <a:latin typeface="Courier"/>
                <a:cs typeface="Courier"/>
              </a:rPr>
              <a:t>("^_+","", </a:t>
            </a:r>
            <a:r>
              <a:rPr lang="en-US" sz="1200" b="0" dirty="0" err="1">
                <a:latin typeface="Courier"/>
                <a:cs typeface="Courier"/>
              </a:rPr>
              <a:t>gsub</a:t>
            </a:r>
            <a:r>
              <a:rPr lang="en-US" sz="1200" b="0" dirty="0">
                <a:latin typeface="Courier"/>
                <a:cs typeface="Courier"/>
              </a:rPr>
              <a:t>(" ","_", </a:t>
            </a:r>
            <a:r>
              <a:rPr lang="en-US" sz="1200" b="0" dirty="0" err="1">
                <a:latin typeface="Courier"/>
                <a:cs typeface="Courier"/>
              </a:rPr>
              <a:t>gsub</a:t>
            </a:r>
            <a:r>
              <a:rPr lang="en-US" sz="1200" b="0" dirty="0">
                <a:latin typeface="Courier"/>
                <a:cs typeface="Courier"/>
              </a:rPr>
              <a:t>("[^A-Za-z0-9 _]", "", </a:t>
            </a:r>
            <a:r>
              <a:rPr lang="en-US" sz="1200" b="0" dirty="0" err="1">
                <a:latin typeface="Courier"/>
                <a:cs typeface="Courier"/>
              </a:rPr>
              <a:t>rowName</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return(ret)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correlationMatrixFromLowerTriangleOfMatrix</a:t>
            </a:r>
            <a:r>
              <a:rPr lang="en-US" sz="1200" b="0" dirty="0">
                <a:latin typeface="Courier"/>
                <a:cs typeface="Courier"/>
              </a:rPr>
              <a:t> &lt;- function(x){</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x</a:t>
            </a:r>
          </a:p>
          <a:p>
            <a:r>
              <a:rPr lang="en-US" sz="1200" b="0" dirty="0">
                <a:latin typeface="Courier"/>
                <a:cs typeface="Courier"/>
              </a:rPr>
              <a:t>  </a:t>
            </a:r>
          </a:p>
          <a:p>
            <a:r>
              <a:rPr lang="en-US" sz="1200" b="0" dirty="0">
                <a:latin typeface="Courier"/>
                <a:cs typeface="Courier"/>
              </a:rPr>
              <a:t>  # The last column of correlation matrix can be missing</a:t>
            </a:r>
          </a:p>
          <a:p>
            <a:r>
              <a:rPr lang="en-US" sz="1200" b="0" dirty="0">
                <a:latin typeface="Courier"/>
                <a:cs typeface="Courier"/>
              </a:rPr>
              <a:t>  if(</a:t>
            </a:r>
            <a:r>
              <a:rPr lang="en-US" sz="1200" b="0" dirty="0" err="1">
                <a:latin typeface="Courier"/>
                <a:cs typeface="Courier"/>
              </a:rPr>
              <a:t>ncol</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nrow</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correlationMatrix,NA</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t(</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diag</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&lt;- 1</a:t>
            </a:r>
          </a:p>
          <a:p>
            <a:r>
              <a:rPr lang="en-US" sz="1200" b="0" dirty="0">
                <a:latin typeface="Courier"/>
                <a:cs typeface="Courier"/>
              </a:rPr>
              <a:t>  </a:t>
            </a:r>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table1 &lt;- "1. Horizontal norms of information exchange (HG1) 2.35 1.28 -0.90</a:t>
            </a:r>
          </a:p>
          <a:p>
            <a:r>
              <a:rPr lang="en-US" sz="1200" b="0" dirty="0">
                <a:latin typeface="Courier"/>
                <a:cs typeface="Courier"/>
              </a:rPr>
              <a:t>2. Horizontal norms of assistance (HG2) 2.38 1.24 -0.79 .80</a:t>
            </a:r>
          </a:p>
          <a:p>
            <a:r>
              <a:rPr lang="en-US" sz="1200" b="0" dirty="0">
                <a:latin typeface="Courier"/>
                <a:cs typeface="Courier"/>
              </a:rPr>
              <a:t>3. Horizontal norms of fair sharing (HG3) 2.38 1.27 -1.02 .80 .83</a:t>
            </a:r>
          </a:p>
          <a:p>
            <a:r>
              <a:rPr lang="en-US" sz="1200" b="0" dirty="0">
                <a:latin typeface="Courier"/>
                <a:cs typeface="Courier"/>
              </a:rPr>
              <a:t>4. Vertical norms of information exchange (VG1) 2.75 1.09 -0.72 .35 .37 .35</a:t>
            </a:r>
          </a:p>
          <a:p>
            <a:r>
              <a:rPr lang="en-US" sz="1200" b="0" dirty="0">
                <a:latin typeface="Courier"/>
                <a:cs typeface="Courier"/>
              </a:rPr>
              <a:t>5. Vertical norms of assistance (VG2) 2.77 1.09 -0.68 .36 .35 .34 .73</a:t>
            </a:r>
          </a:p>
          <a:p>
            <a:r>
              <a:rPr lang="en-US" sz="1200" b="0" dirty="0">
                <a:latin typeface="Courier"/>
                <a:cs typeface="Courier"/>
              </a:rPr>
              <a:t>6. Vertical norms of fair sharing (VG3) 2.72 1.07 -0.81 .35 .33 .32 .75 .72</a:t>
            </a:r>
          </a:p>
          <a:p>
            <a:r>
              <a:rPr lang="en-US" sz="1200" b="0" dirty="0">
                <a:latin typeface="Courier"/>
                <a:cs typeface="Courier"/>
              </a:rPr>
              <a:t>7. Manufacturing productivity (INN1) 13.98 7.94 -0.67 .10 .11 .10 .28 .21 .26</a:t>
            </a:r>
          </a:p>
          <a:p>
            <a:r>
              <a:rPr lang="en-US" sz="1200" b="0" dirty="0">
                <a:latin typeface="Courier"/>
                <a:cs typeface="Courier"/>
              </a:rPr>
              <a:t>8. Percentage of revenues from new products (INN2) 15.67 8.11 -0.25 .20 .22 .26 .04 .16 .06 .15</a:t>
            </a:r>
          </a:p>
          <a:p>
            <a:r>
              <a:rPr lang="en-US" sz="1200" b="0" dirty="0">
                <a:latin typeface="Courier"/>
                <a:cs typeface="Courier"/>
              </a:rPr>
              <a:t>9. Percentage of new products in catalogue (INN3) 15.72 8.07 -0.30 .19 .19 .24 .04 .15 .08 .13 .97</a:t>
            </a:r>
          </a:p>
          <a:p>
            <a:r>
              <a:rPr lang="en-US" sz="1200" b="0" dirty="0">
                <a:latin typeface="Courier"/>
                <a:cs typeface="Courier"/>
              </a:rPr>
              <a:t>10. Collective sourcing for contacting international customers (CS1) 2.33 1.00 -0.73 .15 .17 .20 .05 .12 .17 .09 .05 .04</a:t>
            </a:r>
          </a:p>
          <a:p>
            <a:r>
              <a:rPr lang="en-US" sz="1200" b="0" dirty="0">
                <a:latin typeface="Courier"/>
                <a:cs typeface="Courier"/>
              </a:rPr>
              <a:t>11. Collective sourcing for coordinating international fairs (CS2) 2.32 1.02 -0.60 .09 .13 .16 -.03 .09 .08 .09 .01 .00 .72</a:t>
            </a:r>
          </a:p>
          <a:p>
            <a:r>
              <a:rPr lang="en-US" sz="1200" b="0" dirty="0">
                <a:latin typeface="Courier"/>
                <a:cs typeface="Courier"/>
              </a:rPr>
              <a:t>12. Collective sourcing for promotion of country brand (CS3) 2.32 1.02 -0.58 .12 .14 .17 .03 .08 .05 .13 .02 .00 .67 .68</a:t>
            </a:r>
          </a:p>
          <a:p>
            <a:r>
              <a:rPr lang="en-US" sz="1200" b="0" dirty="0">
                <a:latin typeface="Courier"/>
                <a:cs typeface="Courier"/>
              </a:rPr>
              <a:t>13. Percentage of exported products (AG1) 18.63 11.30 0.99 .19 .18 .13 .16 .19 .14 .28 .14 .11 .22 .21 .24</a:t>
            </a:r>
          </a:p>
          <a:p>
            <a:r>
              <a:rPr lang="en-US" sz="1200" b="0" dirty="0">
                <a:latin typeface="Courier"/>
                <a:cs typeface="Courier"/>
              </a:rPr>
              <a:t>14. Firm size: Sales in USD (SIZ1) 5.49 0.52 -0.77 .01 .07 .05 .12 .15 .15 .07 -.01 -.03 .13 .09 .12 .17</a:t>
            </a:r>
          </a:p>
          <a:p>
            <a:r>
              <a:rPr lang="en-US" sz="1200" b="0" dirty="0">
                <a:latin typeface="Courier"/>
                <a:cs typeface="Courier"/>
              </a:rPr>
              <a:t>15. Firm size: Employees (SIZ2) 1.16 0.23 -0.64 -.02 .02 .00 .07 .10 .06 .05 -.05 -.06 .08 .07 .07 .17 .89</a:t>
            </a:r>
          </a:p>
          <a:p>
            <a:r>
              <a:rPr lang="en-US" sz="1200" b="0" dirty="0">
                <a:latin typeface="Courier"/>
                <a:cs typeface="Courier"/>
              </a:rPr>
              <a:t>16. Competitive pressure (COMP1) 2.36 1.68 -1.26 .11 .05 .04 -.05 -.02 -.01 -.03 -.01 .00 .00 -.04 .02 .18 -.11 -.13</a:t>
            </a:r>
          </a:p>
          <a:p>
            <a:r>
              <a:rPr lang="en-US" sz="1200" b="0" dirty="0">
                <a:latin typeface="Courier"/>
                <a:cs typeface="Courier"/>
              </a:rPr>
              <a:t>17. Exporters more competitive (EO1) 2.42 1.45 -1.15 .04 .01 .01 .07 .03 -.04 .03 -.01 .00 -.02 .03 .08 .28 -.12 -.11 .27</a:t>
            </a:r>
          </a:p>
          <a:p>
            <a:r>
              <a:rPr lang="en-US" sz="1200" b="0" dirty="0">
                <a:latin typeface="Courier"/>
                <a:cs typeface="Courier"/>
              </a:rPr>
              <a:t>18. Exporters more protected from recession (EO2) 2.44 1.52 -1.05 .03 -.01 .00 .04 .00 -.06 .01 -.03 -.01 .02 .04 .08 .16 -.14 -.13 .27 .86</a:t>
            </a:r>
          </a:p>
          <a:p>
            <a:r>
              <a:rPr lang="en-US" sz="1200" b="0" dirty="0">
                <a:latin typeface="Courier"/>
                <a:cs typeface="Courier"/>
              </a:rPr>
              <a:t>19. Investments in JIT (INV1) 2.29 1.29 -0.09 -.01 -.10 -.03 -.03 .02 -.01 .33 .27 .26 -.10 -.11 -.05 .15 .02 .05 .06 .00 -.02</a:t>
            </a:r>
          </a:p>
          <a:p>
            <a:r>
              <a:rPr lang="en-US" sz="1200" b="0" dirty="0">
                <a:latin typeface="Courier"/>
                <a:cs typeface="Courier"/>
              </a:rPr>
              <a:t>20. Investments in IT (INV2) 2.39 1.24 -0.79 .00 -.07 -.03 -.01 .01 -.01 .28 .20 .20 -.13 -.135 -.04 .11 -.04 .01 -.03 -.01 -.02 .78</a:t>
            </a:r>
          </a:p>
          <a:p>
            <a:r>
              <a:rPr lang="en-US" sz="1200" b="0" dirty="0">
                <a:latin typeface="Courier"/>
                <a:cs typeface="Courier"/>
              </a:rPr>
              <a:t>21. Investments in TQM (INV3) 2.37 1.31 -1.02 -.02 -.11 -.03 -.03 .01 -.03 .20 .21 .20 -.09 -.13 -.12 .00 -.04 .01 -.03 -.06 -.05 .75 .59"</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parseMatrixFromString</a:t>
            </a:r>
            <a:r>
              <a:rPr lang="en-US" sz="1200" b="0" dirty="0">
                <a:latin typeface="Courier"/>
                <a:cs typeface="Courier"/>
              </a:rPr>
              <a:t>(table1)</a:t>
            </a:r>
          </a:p>
          <a:p>
            <a:r>
              <a:rPr lang="en-US" sz="1200" b="0" dirty="0" err="1">
                <a:latin typeface="Courier"/>
                <a:cs typeface="Courier"/>
              </a:rPr>
              <a:t>sds</a:t>
            </a:r>
            <a:r>
              <a:rPr lang="en-US" sz="1200" b="0" dirty="0">
                <a:latin typeface="Courier"/>
                <a:cs typeface="Courier"/>
              </a:rPr>
              <a:t> &lt;- correlations[,3]</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correlationMatrixFromLowerTriangleOfMatrix</a:t>
            </a:r>
            <a:r>
              <a:rPr lang="en-US" sz="1200" b="0" dirty="0">
                <a:latin typeface="Courier"/>
                <a:cs typeface="Courier"/>
              </a:rPr>
              <a:t>(correlations[,-(1:4)])</a:t>
            </a:r>
          </a:p>
          <a:p>
            <a:r>
              <a:rPr lang="en-US" sz="1200" b="0" dirty="0" err="1">
                <a:latin typeface="Courier"/>
                <a:cs typeface="Courier"/>
              </a:rPr>
              <a:t>covariances</a:t>
            </a:r>
            <a:r>
              <a:rPr lang="en-US" sz="1200" b="0" dirty="0">
                <a:latin typeface="Courier"/>
                <a:cs typeface="Courier"/>
              </a:rPr>
              <a:t> &lt;- cor2cov(</a:t>
            </a:r>
            <a:r>
              <a:rPr lang="en-US" sz="1200" b="0" dirty="0" err="1">
                <a:latin typeface="Courier"/>
                <a:cs typeface="Courier"/>
              </a:rPr>
              <a:t>correlations,sds,rownames</a:t>
            </a:r>
            <a:r>
              <a:rPr lang="en-US" sz="1200" b="0" dirty="0">
                <a:latin typeface="Courier"/>
                <a:cs typeface="Courier"/>
              </a:rPr>
              <a:t>(correlations))</a:t>
            </a:r>
          </a:p>
          <a:p>
            <a:r>
              <a:rPr lang="en-US" sz="1200" b="0" dirty="0">
                <a:latin typeface="Courier"/>
                <a:cs typeface="Courier"/>
              </a:rPr>
              <a:t>  </a:t>
            </a:r>
          </a:p>
          <a:p>
            <a:r>
              <a:rPr lang="en-US" sz="1200" b="0" dirty="0" err="1">
                <a:latin typeface="Courier"/>
                <a:cs typeface="Courier"/>
              </a:rPr>
              <a:t>numericQuestions</a:t>
            </a:r>
            <a:r>
              <a:rPr lang="en-US" sz="1200" b="0" dirty="0">
                <a:latin typeface="Courier"/>
                <a:cs typeface="Courier"/>
              </a:rPr>
              <a:t> &lt;- c("</a:t>
            </a:r>
            <a:r>
              <a:rPr lang="en-US" sz="1200" b="0" dirty="0" err="1">
                <a:latin typeface="Courier"/>
                <a:cs typeface="Courier"/>
              </a:rPr>
              <a:t>Manufacturing_productivity</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Percentage_of_revenues_from_new_products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Percentage_of_new_products_in_catalogue</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Percentage_of_exported_products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Firm_size_Sales_in_USD</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Firm_size_Employees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Competitive_pressure</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Do a factor analysis on scale variables</a:t>
            </a:r>
          </a:p>
          <a:p>
            <a:r>
              <a:rPr lang="en-US" sz="1200" b="0" dirty="0">
                <a:latin typeface="Courier"/>
                <a:cs typeface="Courier"/>
              </a:rPr>
              <a:t>indices &lt;- - which(</a:t>
            </a:r>
            <a:r>
              <a:rPr lang="en-US" sz="1200" b="0" dirty="0" err="1">
                <a:latin typeface="Courier"/>
                <a:cs typeface="Courier"/>
              </a:rPr>
              <a:t>colnames</a:t>
            </a:r>
            <a:r>
              <a:rPr lang="en-US" sz="1200" b="0" dirty="0">
                <a:latin typeface="Courier"/>
                <a:cs typeface="Courier"/>
              </a:rPr>
              <a:t>(correlations) %in% </a:t>
            </a:r>
            <a:r>
              <a:rPr lang="en-US" sz="1200" b="0" dirty="0" err="1">
                <a:latin typeface="Courier"/>
                <a:cs typeface="Courier"/>
              </a:rPr>
              <a:t>numericQuestions</a:t>
            </a:r>
            <a:r>
              <a:rPr lang="en-US" sz="1200" b="0" dirty="0">
                <a:latin typeface="Courier"/>
                <a:cs typeface="Courier"/>
              </a:rPr>
              <a:t>)</a:t>
            </a:r>
          </a:p>
          <a:p>
            <a:r>
              <a:rPr lang="en-US" sz="1200" b="0" dirty="0" err="1">
                <a:latin typeface="Courier"/>
                <a:cs typeface="Courier"/>
              </a:rPr>
              <a:t>correlationsScales</a:t>
            </a:r>
            <a:r>
              <a:rPr lang="en-US" sz="1200" b="0" dirty="0">
                <a:latin typeface="Courier"/>
                <a:cs typeface="Courier"/>
              </a:rPr>
              <a:t> &lt;- correlations[indices, indices]</a:t>
            </a:r>
          </a:p>
          <a:p>
            <a:endParaRPr lang="en-US" sz="1200" b="0" dirty="0">
              <a:latin typeface="Courier"/>
              <a:cs typeface="Courier"/>
            </a:endParaRPr>
          </a:p>
          <a:p>
            <a:r>
              <a:rPr lang="en-US" sz="1200" b="0" dirty="0" err="1">
                <a:latin typeface="Courier"/>
                <a:cs typeface="Courier"/>
              </a:rPr>
              <a:t>pca</a:t>
            </a:r>
            <a:r>
              <a:rPr lang="en-US" sz="1200" b="0" dirty="0">
                <a:latin typeface="Courier"/>
                <a:cs typeface="Courier"/>
              </a:rPr>
              <a:t> &lt;- </a:t>
            </a:r>
            <a:r>
              <a:rPr lang="en-US" sz="1200" b="0" dirty="0" err="1">
                <a:latin typeface="Courier"/>
                <a:cs typeface="Courier"/>
              </a:rPr>
              <a:t>princomp</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cor</a:t>
            </a:r>
            <a:r>
              <a:rPr lang="en-US" sz="1200" b="0" dirty="0">
                <a:latin typeface="Courier"/>
                <a:cs typeface="Courier"/>
              </a:rPr>
              <a:t> = TRUE)</a:t>
            </a:r>
          </a:p>
          <a:p>
            <a:r>
              <a:rPr lang="en-US" sz="1200" b="0" dirty="0">
                <a:latin typeface="Courier"/>
                <a:cs typeface="Courier"/>
              </a:rPr>
              <a:t>plot(</a:t>
            </a:r>
            <a:r>
              <a:rPr lang="en-US" sz="1200" b="0" dirty="0" err="1">
                <a:latin typeface="Courier"/>
                <a:cs typeface="Courier"/>
              </a:rPr>
              <a:t>pca,type</a:t>
            </a:r>
            <a:r>
              <a:rPr lang="en-US" sz="1200" b="0" dirty="0">
                <a:latin typeface="Courier"/>
                <a:cs typeface="Courier"/>
              </a:rPr>
              <a:t>="lines")</a:t>
            </a:r>
          </a:p>
          <a:p>
            <a:endParaRPr lang="en-US" sz="1200" b="0" dirty="0">
              <a:latin typeface="Courier"/>
              <a:cs typeface="Courier"/>
            </a:endParaRP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"none")</a:t>
            </a: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a:t>
            </a:r>
            <a:r>
              <a:rPr lang="en-US" sz="1200" b="0" dirty="0" err="1">
                <a:latin typeface="Courier"/>
                <a:cs typeface="Courier"/>
              </a:rPr>
              <a:t>oblimin</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REPLICATE THE MODELS</a:t>
            </a:r>
          </a:p>
          <a:p>
            <a:endParaRPr lang="en-US" sz="1200" b="0" dirty="0">
              <a:latin typeface="Courier"/>
              <a:cs typeface="Courier"/>
            </a:endParaRPr>
          </a:p>
          <a:p>
            <a:r>
              <a:rPr lang="en-US" sz="1200" b="0" dirty="0" err="1">
                <a:latin typeface="Courier"/>
                <a:cs typeface="Courier"/>
              </a:rPr>
              <a:t>LVDefinitions</a:t>
            </a:r>
            <a:r>
              <a:rPr lang="en-US" sz="1200" b="0" dirty="0">
                <a:latin typeface="Courier"/>
                <a:cs typeface="Courier"/>
              </a:rPr>
              <a:t> &lt;- "HORIZONTAL =~ </a:t>
            </a:r>
            <a:r>
              <a:rPr lang="en-US" sz="1200" b="0" dirty="0" err="1">
                <a:latin typeface="Courier"/>
                <a:cs typeface="Courier"/>
              </a:rPr>
              <a:t>Horizontal_norms_of_information_exchange</a:t>
            </a:r>
            <a:r>
              <a:rPr lang="en-US" sz="1200" b="0" dirty="0">
                <a:latin typeface="Courier"/>
                <a:cs typeface="Courier"/>
              </a:rPr>
              <a:t> + </a:t>
            </a:r>
            <a:r>
              <a:rPr lang="en-US" sz="1200" b="0" dirty="0" err="1">
                <a:latin typeface="Courier"/>
                <a:cs typeface="Courier"/>
              </a:rPr>
              <a:t>Horizontal_norms_of_assistance</a:t>
            </a:r>
            <a:r>
              <a:rPr lang="en-US" sz="1200" b="0" dirty="0">
                <a:latin typeface="Courier"/>
                <a:cs typeface="Courier"/>
              </a:rPr>
              <a:t> + </a:t>
            </a:r>
            <a:r>
              <a:rPr lang="en-US" sz="1200" b="0" dirty="0" err="1">
                <a:latin typeface="Courier"/>
                <a:cs typeface="Courier"/>
              </a:rPr>
              <a:t>Horizontal_norms_of_fair_sharing</a:t>
            </a:r>
            <a:endParaRPr lang="en-US" sz="1200" b="0" dirty="0">
              <a:latin typeface="Courier"/>
              <a:cs typeface="Courier"/>
            </a:endParaRPr>
          </a:p>
          <a:p>
            <a:r>
              <a:rPr lang="en-US" sz="1200" b="0" dirty="0">
                <a:latin typeface="Courier"/>
                <a:cs typeface="Courier"/>
              </a:rPr>
              <a:t>VERTICAL =~ </a:t>
            </a:r>
            <a:r>
              <a:rPr lang="en-US" sz="1200" b="0" dirty="0" err="1">
                <a:latin typeface="Courier"/>
                <a:cs typeface="Courier"/>
              </a:rPr>
              <a:t>Vertical_norms_of_information_exchange</a:t>
            </a:r>
            <a:r>
              <a:rPr lang="en-US" sz="1200" b="0" dirty="0">
                <a:latin typeface="Courier"/>
                <a:cs typeface="Courier"/>
              </a:rPr>
              <a:t> + </a:t>
            </a:r>
            <a:r>
              <a:rPr lang="en-US" sz="1200" b="0" dirty="0" err="1">
                <a:latin typeface="Courier"/>
                <a:cs typeface="Courier"/>
              </a:rPr>
              <a:t>Vertical_norms_of_assistance</a:t>
            </a:r>
            <a:r>
              <a:rPr lang="en-US" sz="1200" b="0" dirty="0">
                <a:latin typeface="Courier"/>
                <a:cs typeface="Courier"/>
              </a:rPr>
              <a:t> + </a:t>
            </a:r>
            <a:r>
              <a:rPr lang="en-US" sz="1200" b="0" dirty="0" err="1">
                <a:latin typeface="Courier"/>
                <a:cs typeface="Courier"/>
              </a:rPr>
              <a:t>Vertical_norms_of_fair_sharing</a:t>
            </a:r>
            <a:r>
              <a:rPr lang="en-US" sz="1200" b="0" dirty="0">
                <a:latin typeface="Courier"/>
                <a:cs typeface="Courier"/>
              </a:rPr>
              <a:t> </a:t>
            </a:r>
          </a:p>
          <a:p>
            <a:r>
              <a:rPr lang="en-US" sz="1200" b="0" dirty="0">
                <a:latin typeface="Courier"/>
                <a:cs typeface="Courier"/>
              </a:rPr>
              <a:t>MFG_PRODUCTIVITY =~ </a:t>
            </a:r>
            <a:r>
              <a:rPr lang="en-US" sz="1200" b="0" dirty="0" err="1">
                <a:latin typeface="Courier"/>
                <a:cs typeface="Courier"/>
              </a:rPr>
              <a:t>Manufacturing_productivity</a:t>
            </a:r>
            <a:endParaRPr lang="en-US" sz="1200" b="0" dirty="0">
              <a:latin typeface="Courier"/>
              <a:cs typeface="Courier"/>
            </a:endParaRPr>
          </a:p>
          <a:p>
            <a:r>
              <a:rPr lang="en-US" sz="1200" b="0" dirty="0">
                <a:latin typeface="Courier"/>
                <a:cs typeface="Courier"/>
              </a:rPr>
              <a:t>INNOVATION =~ </a:t>
            </a:r>
            <a:r>
              <a:rPr lang="en-US" sz="1200" b="0" dirty="0" err="1">
                <a:latin typeface="Courier"/>
                <a:cs typeface="Courier"/>
              </a:rPr>
              <a:t>Percentage_of_revenues_from_new_products</a:t>
            </a:r>
            <a:r>
              <a:rPr lang="en-US" sz="1200" b="0" dirty="0">
                <a:latin typeface="Courier"/>
                <a:cs typeface="Courier"/>
              </a:rPr>
              <a:t> + </a:t>
            </a:r>
            <a:r>
              <a:rPr lang="en-US" sz="1200" b="0" dirty="0" err="1">
                <a:latin typeface="Courier"/>
                <a:cs typeface="Courier"/>
              </a:rPr>
              <a:t>Percentage_of_new_products_in_catalogue</a:t>
            </a:r>
            <a:endParaRPr lang="en-US" sz="1200" b="0" dirty="0">
              <a:latin typeface="Courier"/>
              <a:cs typeface="Courier"/>
            </a:endParaRPr>
          </a:p>
          <a:p>
            <a:r>
              <a:rPr lang="en-US" sz="1200" b="0" dirty="0">
                <a:latin typeface="Courier"/>
                <a:cs typeface="Courier"/>
              </a:rPr>
              <a:t>COLLECTIVE_SOURCING =~ </a:t>
            </a:r>
            <a:r>
              <a:rPr lang="en-US" sz="1200" b="0" dirty="0" err="1">
                <a:latin typeface="Courier"/>
                <a:cs typeface="Courier"/>
              </a:rPr>
              <a:t>Collective_sourcing_for_contacting_international_customers</a:t>
            </a:r>
            <a:r>
              <a:rPr lang="en-US" sz="1200" b="0" dirty="0">
                <a:latin typeface="Courier"/>
                <a:cs typeface="Courier"/>
              </a:rPr>
              <a:t> + </a:t>
            </a:r>
            <a:r>
              <a:rPr lang="en-US" sz="1200" b="0" dirty="0" err="1">
                <a:latin typeface="Courier"/>
                <a:cs typeface="Courier"/>
              </a:rPr>
              <a:t>Collective_sourcing_for_coordinating_international_fairs</a:t>
            </a:r>
            <a:r>
              <a:rPr lang="en-US" sz="1200" b="0" dirty="0">
                <a:latin typeface="Courier"/>
                <a:cs typeface="Courier"/>
              </a:rPr>
              <a:t> + </a:t>
            </a:r>
            <a:r>
              <a:rPr lang="en-US" sz="1200" b="0" dirty="0" err="1">
                <a:latin typeface="Courier"/>
                <a:cs typeface="Courier"/>
              </a:rPr>
              <a:t>Collective_sourcing_for_promotion_of_country_brand</a:t>
            </a:r>
            <a:r>
              <a:rPr lang="en-US" sz="1200" b="0" dirty="0">
                <a:latin typeface="Courier"/>
                <a:cs typeface="Courier"/>
              </a:rPr>
              <a:t> </a:t>
            </a:r>
          </a:p>
          <a:p>
            <a:r>
              <a:rPr lang="en-US" sz="1200" b="0" dirty="0">
                <a:latin typeface="Courier"/>
                <a:cs typeface="Courier"/>
              </a:rPr>
              <a:t>GLOBAL_MARKETS =~ </a:t>
            </a:r>
            <a:r>
              <a:rPr lang="en-US" sz="1200" b="0" dirty="0" err="1">
                <a:latin typeface="Courier"/>
                <a:cs typeface="Courier"/>
              </a:rPr>
              <a:t>Percentage_of_exported_products</a:t>
            </a:r>
            <a:r>
              <a:rPr lang="en-US" sz="1200" b="0" dirty="0">
                <a:latin typeface="Courier"/>
                <a:cs typeface="Courier"/>
              </a:rPr>
              <a:t> </a:t>
            </a:r>
          </a:p>
          <a:p>
            <a:r>
              <a:rPr lang="en-US" sz="1200" b="0" dirty="0">
                <a:latin typeface="Courier"/>
                <a:cs typeface="Courier"/>
              </a:rPr>
              <a:t>FIRM_SIZE =~ </a:t>
            </a:r>
            <a:r>
              <a:rPr lang="en-US" sz="1200" b="0" dirty="0" err="1">
                <a:latin typeface="Courier"/>
                <a:cs typeface="Courier"/>
              </a:rPr>
              <a:t>Firm_size_Sales_in_USD</a:t>
            </a:r>
            <a:r>
              <a:rPr lang="en-US" sz="1200" b="0" dirty="0">
                <a:latin typeface="Courier"/>
                <a:cs typeface="Courier"/>
              </a:rPr>
              <a:t> + </a:t>
            </a:r>
            <a:r>
              <a:rPr lang="en-US" sz="1200" b="0" dirty="0" err="1">
                <a:latin typeface="Courier"/>
                <a:cs typeface="Courier"/>
              </a:rPr>
              <a:t>Firm_size_Employees</a:t>
            </a:r>
            <a:endParaRPr lang="en-US" sz="1200" b="0" dirty="0">
              <a:latin typeface="Courier"/>
              <a:cs typeface="Courier"/>
            </a:endParaRPr>
          </a:p>
          <a:p>
            <a:r>
              <a:rPr lang="en-US" sz="1200" b="0" dirty="0">
                <a:latin typeface="Courier"/>
                <a:cs typeface="Courier"/>
              </a:rPr>
              <a:t>COMPETITION =~ </a:t>
            </a:r>
            <a:r>
              <a:rPr lang="en-US" sz="1200" b="0" dirty="0" err="1">
                <a:latin typeface="Courier"/>
                <a:cs typeface="Courier"/>
              </a:rPr>
              <a:t>Competitive_pressure</a:t>
            </a:r>
            <a:r>
              <a:rPr lang="en-US" sz="1200" b="0" dirty="0">
                <a:latin typeface="Courier"/>
                <a:cs typeface="Courier"/>
              </a:rPr>
              <a:t> </a:t>
            </a:r>
          </a:p>
          <a:p>
            <a:r>
              <a:rPr lang="en-US" sz="1200" b="0" dirty="0">
                <a:latin typeface="Courier"/>
                <a:cs typeface="Courier"/>
              </a:rPr>
              <a:t>EXPORT_ORIENTATION =~ </a:t>
            </a:r>
            <a:r>
              <a:rPr lang="en-US" sz="1200" b="0" dirty="0" err="1">
                <a:latin typeface="Courier"/>
                <a:cs typeface="Courier"/>
              </a:rPr>
              <a:t>Exporters_more_competitive</a:t>
            </a:r>
            <a:r>
              <a:rPr lang="en-US" sz="1200" b="0" dirty="0">
                <a:latin typeface="Courier"/>
                <a:cs typeface="Courier"/>
              </a:rPr>
              <a:t> + </a:t>
            </a:r>
            <a:r>
              <a:rPr lang="en-US" sz="1200" b="0" dirty="0" err="1">
                <a:latin typeface="Courier"/>
                <a:cs typeface="Courier"/>
              </a:rPr>
              <a:t>Exporters_more_protected_from_recession</a:t>
            </a:r>
            <a:r>
              <a:rPr lang="en-US" sz="1200" b="0" dirty="0">
                <a:latin typeface="Courier"/>
                <a:cs typeface="Courier"/>
              </a:rPr>
              <a:t> </a:t>
            </a:r>
          </a:p>
          <a:p>
            <a:r>
              <a:rPr lang="en-US" sz="1200" b="0" dirty="0">
                <a:latin typeface="Courier"/>
                <a:cs typeface="Courier"/>
              </a:rPr>
              <a:t>INVESTMENT =~ </a:t>
            </a:r>
            <a:r>
              <a:rPr lang="en-US" sz="1200" b="0" dirty="0" err="1">
                <a:latin typeface="Courier"/>
                <a:cs typeface="Courier"/>
              </a:rPr>
              <a:t>Investments_in_JIT</a:t>
            </a:r>
            <a:r>
              <a:rPr lang="en-US" sz="1200" b="0" dirty="0">
                <a:latin typeface="Courier"/>
                <a:cs typeface="Courier"/>
              </a:rPr>
              <a:t> + </a:t>
            </a:r>
            <a:r>
              <a:rPr lang="en-US" sz="1200" b="0" dirty="0" err="1">
                <a:latin typeface="Courier"/>
                <a:cs typeface="Courier"/>
              </a:rPr>
              <a:t>Investments_in_IT</a:t>
            </a:r>
            <a:r>
              <a:rPr lang="en-US" sz="1200" b="0" dirty="0">
                <a:latin typeface="Courier"/>
                <a:cs typeface="Courier"/>
              </a:rPr>
              <a:t> + </a:t>
            </a:r>
            <a:r>
              <a:rPr lang="en-US" sz="1200" b="0" dirty="0" err="1">
                <a:latin typeface="Courier"/>
                <a:cs typeface="Courier"/>
              </a:rPr>
              <a:t>Investments_in_TQM</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NextBestConstrainedModel</a:t>
            </a:r>
            <a:r>
              <a:rPr lang="en-US" sz="1200" b="0" dirty="0">
                <a:latin typeface="Courier"/>
                <a:cs typeface="Courier"/>
              </a:rPr>
              <a:t> &lt;- 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HORIZONTAL ~ INVESTMENT</a:t>
            </a:r>
          </a:p>
          <a:p>
            <a:r>
              <a:rPr lang="en-US" sz="1200" b="0" dirty="0">
                <a:latin typeface="Courier"/>
                <a:cs typeface="Courier"/>
              </a:rPr>
              <a:t>VERTICAL ~ INVESTMENT</a:t>
            </a:r>
          </a:p>
          <a:p>
            <a:r>
              <a:rPr lang="en-US" sz="1200" b="0" dirty="0">
                <a:latin typeface="Courier"/>
                <a:cs typeface="Courier"/>
              </a:rPr>
              <a:t>COLLECTIVE_SOURCING ~ HORIZONTAL + COMPETITION + FIRM_SIZE + INVESTMENT + EXPORT_ORIENTATION</a:t>
            </a:r>
          </a:p>
          <a:p>
            <a:r>
              <a:rPr lang="en-US" sz="1200" b="0" dirty="0">
                <a:latin typeface="Courier"/>
                <a:cs typeface="Courier"/>
              </a:rPr>
              <a:t>MFG_PRODUCTIVITY ~ VERTICAL + FIRM_SIZE + COMPETITION + INVESTMENT</a:t>
            </a:r>
          </a:p>
          <a:p>
            <a:r>
              <a:rPr lang="en-US" sz="1200" b="0" dirty="0">
                <a:latin typeface="Courier"/>
                <a:cs typeface="Courier"/>
              </a:rPr>
              <a:t>INNOVATION ~ VERTICAL + COMPETITION + INVESTMENT + FIRM_SIZE</a:t>
            </a:r>
          </a:p>
          <a:p>
            <a:r>
              <a:rPr lang="en-US" sz="1200" b="0" dirty="0">
                <a:latin typeface="Courier"/>
                <a:cs typeface="Courier"/>
              </a:rPr>
              <a:t>GLOBAL_MARKETS ~ COLLECTIVE_SOURCING + MFG_PRODUCTIVITY + INNOVATION + FIRM_SIZE + COMPETITION + EXPORT_ORIENTATION</a:t>
            </a:r>
          </a:p>
          <a:p>
            <a:endParaRPr lang="en-US" sz="1200" b="0" dirty="0">
              <a:latin typeface="Courier"/>
              <a:cs typeface="Courier"/>
            </a:endParaRPr>
          </a:p>
          <a:p>
            <a:r>
              <a:rPr lang="en-US" sz="1200" b="0" dirty="0">
                <a:latin typeface="Courier"/>
                <a:cs typeface="Courier"/>
              </a:rPr>
              <a:t># For some weird reason COMPETITION is constrained to be uncorrelated with other exogenous LVs</a:t>
            </a:r>
          </a:p>
          <a:p>
            <a:endParaRPr lang="en-US" sz="1200" b="0" dirty="0">
              <a:latin typeface="Courier"/>
              <a:cs typeface="Courier"/>
            </a:endParaRPr>
          </a:p>
          <a:p>
            <a:r>
              <a:rPr lang="en-US" sz="1200" b="0" dirty="0">
                <a:latin typeface="Courier"/>
                <a:cs typeface="Courier"/>
              </a:rPr>
              <a:t>COMPETITION ~~ 0*FIRM_SIZE</a:t>
            </a:r>
          </a:p>
          <a:p>
            <a:r>
              <a:rPr lang="en-US" sz="1200" b="0" dirty="0">
                <a:latin typeface="Courier"/>
                <a:cs typeface="Courier"/>
              </a:rPr>
              <a:t>COMPETITION ~~ 0*EXPORT_ORIENTATION</a:t>
            </a:r>
          </a:p>
          <a:p>
            <a:r>
              <a:rPr lang="en-US" sz="1200" b="0" dirty="0">
                <a:latin typeface="Courier"/>
                <a:cs typeface="Courier"/>
              </a:rPr>
              <a:t>COMPETITION ~~ 0*INVESTMENT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TheoreticalModel</a:t>
            </a:r>
            <a:r>
              <a:rPr lang="en-US" sz="1200" b="0" dirty="0">
                <a:latin typeface="Courier"/>
                <a:cs typeface="Courier"/>
              </a:rPr>
              <a:t> &lt;- paste(</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INNOVATION ~ HORIZONTAL")</a:t>
            </a:r>
          </a:p>
          <a:p>
            <a:endParaRPr lang="en-US" sz="1200" b="0" dirty="0">
              <a:latin typeface="Courier"/>
              <a:cs typeface="Courier"/>
            </a:endParaRPr>
          </a:p>
          <a:p>
            <a:r>
              <a:rPr lang="en-US" sz="1200" b="0" dirty="0" err="1">
                <a:latin typeface="Courier"/>
                <a:cs typeface="Courier"/>
              </a:rPr>
              <a:t>NextBestUnconstrainedModel</a:t>
            </a:r>
            <a:r>
              <a:rPr lang="en-US" sz="1200" b="0" dirty="0">
                <a:latin typeface="Courier"/>
                <a:cs typeface="Courier"/>
              </a:rPr>
              <a:t> &lt;- paste(</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MFG_PRODUCTIVITY ~ HORIZONTAL</a:t>
            </a:r>
          </a:p>
          <a:p>
            <a:r>
              <a:rPr lang="en-US" sz="1200" b="0" dirty="0">
                <a:latin typeface="Courier"/>
                <a:cs typeface="Courier"/>
              </a:rPr>
              <a:t>                          COLLECTIVE_SOURCING ~ VERTICAL")</a:t>
            </a:r>
          </a:p>
          <a:p>
            <a:endParaRPr lang="en-US" sz="1200" b="0" dirty="0">
              <a:latin typeface="Courier"/>
              <a:cs typeface="Courier"/>
            </a:endParaRPr>
          </a:p>
          <a:p>
            <a:r>
              <a:rPr lang="en-US" sz="1200" b="0" dirty="0" err="1">
                <a:latin typeface="Courier"/>
                <a:cs typeface="Courier"/>
              </a:rPr>
              <a:t>BestModel</a:t>
            </a:r>
            <a:r>
              <a:rPr lang="en-US" sz="1200" b="0" dirty="0">
                <a:latin typeface="Courier"/>
                <a:cs typeface="Courier"/>
              </a:rPr>
              <a:t> &lt;- paste(sub("COMPETITION ~~ 0*FIRM_SIZE</a:t>
            </a:r>
          </a:p>
          <a:p>
            <a:r>
              <a:rPr lang="en-US" sz="1200" b="0" dirty="0">
                <a:latin typeface="Courier"/>
                <a:cs typeface="Courier"/>
              </a:rPr>
              <a:t>COMPETITION ~~ 0*</a:t>
            </a:r>
            <a:r>
              <a:rPr lang="en-US" sz="1200" b="0" dirty="0" err="1">
                <a:latin typeface="Courier"/>
                <a:cs typeface="Courier"/>
              </a:rPr>
              <a:t>EXPORT_ORIENTATION","",sub</a:t>
            </a:r>
            <a:r>
              <a:rPr lang="en-US" sz="1200" b="0" dirty="0">
                <a:latin typeface="Courier"/>
                <a:cs typeface="Courier"/>
              </a:rPr>
              <a:t>("INNOVATION ~ VERTICAL +","INNOVATION ~",</a:t>
            </a:r>
            <a:r>
              <a:rPr lang="en-US" sz="1200" b="0" dirty="0" err="1">
                <a:latin typeface="Courier"/>
                <a:cs typeface="Courier"/>
              </a:rPr>
              <a:t>TheoreticalModel</a:t>
            </a:r>
            <a:r>
              <a:rPr lang="en-US" sz="1200" b="0" dirty="0">
                <a:latin typeface="Courier"/>
                <a:cs typeface="Courier"/>
              </a:rPr>
              <a:t>, fixed = TRUE),fixed = TRUE),"</a:t>
            </a:r>
          </a:p>
          <a:p>
            <a:r>
              <a:rPr lang="en-US" sz="1200" b="0" dirty="0">
                <a:latin typeface="Courier"/>
                <a:cs typeface="Courier"/>
              </a:rPr>
              <a:t>                   HORIZONTAL ~~ VERTICAL</a:t>
            </a:r>
          </a:p>
          <a:p>
            <a:r>
              <a:rPr lang="en-US" sz="1200" b="0" dirty="0">
                <a:latin typeface="Courier"/>
                <a:cs typeface="Courier"/>
              </a:rPr>
              <a:t>                   HORIZONTAL ~~ COMPETITION</a:t>
            </a:r>
          </a:p>
          <a:p>
            <a:r>
              <a:rPr lang="en-US" sz="1200" b="0" dirty="0">
                <a:latin typeface="Courier"/>
                <a:cs typeface="Courier"/>
              </a:rPr>
              <a:t>                   VERTICAL ~~ COMPETITION</a:t>
            </a:r>
          </a:p>
          <a:p>
            <a:r>
              <a:rPr lang="en-US" sz="1200" b="0" dirty="0">
                <a:latin typeface="Courier"/>
                <a:cs typeface="Courier"/>
              </a:rPr>
              <a:t>                   COLLECTIVE_SOURCING ~~ MFG_PRODUCTIVITY</a:t>
            </a:r>
          </a:p>
          <a:p>
            <a:r>
              <a:rPr lang="en-US" sz="1200" b="0" dirty="0">
                <a:latin typeface="Courier"/>
                <a:cs typeface="Courier"/>
              </a:rPr>
              <a:t>                   COLLECTIVE_SOURCING ~~ INNOVATION</a:t>
            </a:r>
          </a:p>
          <a:p>
            <a:r>
              <a:rPr lang="en-US" sz="1200" b="0" dirty="0">
                <a:latin typeface="Courier"/>
                <a:cs typeface="Courier"/>
              </a:rPr>
              <a:t>                   MFG_PRODUCTIVITY ~~ INNOVATION</a:t>
            </a:r>
          </a:p>
          <a:p>
            <a:r>
              <a:rPr lang="en-US" sz="1200" b="0" dirty="0">
                <a:latin typeface="Courier"/>
                <a:cs typeface="Courier"/>
              </a:rPr>
              <a:t>                   " </a:t>
            </a:r>
          </a:p>
          <a:p>
            <a:r>
              <a:rPr lang="en-US" sz="1200" b="0" dirty="0">
                <a:latin typeface="Courier"/>
                <a:cs typeface="Courier"/>
              </a:rPr>
              <a:t>  )</a:t>
            </a:r>
          </a:p>
          <a:p>
            <a:endParaRPr lang="en-US" sz="1200" b="0" dirty="0">
              <a:latin typeface="Courier"/>
              <a:cs typeface="Courier"/>
            </a:endParaRPr>
          </a:p>
          <a:p>
            <a:r>
              <a:rPr lang="en-US" sz="1200" b="0" dirty="0">
                <a:latin typeface="Courier"/>
                <a:cs typeface="Courier"/>
              </a:rPr>
              <a:t>Null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 orthogonal = TRUE,</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r>
              <a:rPr lang="en-US" sz="1200" b="0" dirty="0">
                <a:latin typeface="Courier"/>
                <a:cs typeface="Courier"/>
              </a:rPr>
              <a:t>Measurement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Theoretical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Next_best_constrained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Next_best_unconstrained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NextBestUnconstrainedModel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Best_model</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BestModel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fitIndices</a:t>
            </a:r>
            <a:r>
              <a:rPr lang="en-US" sz="1200" b="0" dirty="0">
                <a:latin typeface="Courier"/>
                <a:cs typeface="Courier"/>
              </a:rPr>
              <a:t> &lt;- list(</a:t>
            </a:r>
            <a:r>
              <a:rPr lang="en-US" sz="1200" b="0" dirty="0" err="1">
                <a:latin typeface="Courier"/>
                <a:cs typeface="Courier"/>
              </a:rPr>
              <a:t>chisq</a:t>
            </a:r>
            <a:r>
              <a:rPr lang="en-US" sz="1200" b="0" dirty="0">
                <a:latin typeface="Courier"/>
                <a:cs typeface="Courier"/>
              </a:rPr>
              <a:t>="Chi-Square", </a:t>
            </a:r>
            <a:r>
              <a:rPr lang="en-US" sz="1200" b="0" dirty="0" err="1">
                <a:latin typeface="Courier"/>
                <a:cs typeface="Courier"/>
              </a:rPr>
              <a:t>df</a:t>
            </a:r>
            <a:r>
              <a:rPr lang="en-US" sz="1200" b="0" dirty="0">
                <a:latin typeface="Courier"/>
                <a:cs typeface="Courier"/>
              </a:rPr>
              <a:t>="</a:t>
            </a:r>
            <a:r>
              <a:rPr lang="en-US" sz="1200" b="0" dirty="0" err="1">
                <a:latin typeface="Courier"/>
                <a:cs typeface="Courier"/>
              </a:rPr>
              <a:t>df</a:t>
            </a:r>
            <a:r>
              <a:rPr lang="en-US" sz="1200" b="0" dirty="0">
                <a:latin typeface="Courier"/>
                <a:cs typeface="Courier"/>
              </a:rPr>
              <a:t>", </a:t>
            </a:r>
            <a:r>
              <a:rPr lang="en-US" sz="1200" b="0" dirty="0" err="1">
                <a:latin typeface="Courier"/>
                <a:cs typeface="Courier"/>
              </a:rPr>
              <a:t>pvalue</a:t>
            </a:r>
            <a:r>
              <a:rPr lang="en-US" sz="1200" b="0" dirty="0">
                <a:latin typeface="Courier"/>
                <a:cs typeface="Courier"/>
              </a:rPr>
              <a:t>="Probability", </a:t>
            </a:r>
            <a:r>
              <a:rPr lang="en-US" sz="1200" b="0" dirty="0" err="1">
                <a:latin typeface="Courier"/>
                <a:cs typeface="Courier"/>
              </a:rPr>
              <a:t>gfi</a:t>
            </a:r>
            <a:r>
              <a:rPr lang="en-US" sz="1200" b="0" dirty="0">
                <a:latin typeface="Courier"/>
                <a:cs typeface="Courier"/>
              </a:rPr>
              <a:t>="GFI", </a:t>
            </a:r>
            <a:r>
              <a:rPr lang="en-US" sz="1200" b="0" dirty="0" err="1">
                <a:latin typeface="Courier"/>
                <a:cs typeface="Courier"/>
              </a:rPr>
              <a:t>nfi</a:t>
            </a:r>
            <a:r>
              <a:rPr lang="en-US" sz="1200" b="0" dirty="0">
                <a:latin typeface="Courier"/>
                <a:cs typeface="Courier"/>
              </a:rPr>
              <a:t>="NFI", </a:t>
            </a:r>
            <a:r>
              <a:rPr lang="en-US" sz="1200" b="0" dirty="0" err="1">
                <a:latin typeface="Courier"/>
                <a:cs typeface="Courier"/>
              </a:rPr>
              <a:t>nnfi</a:t>
            </a:r>
            <a:r>
              <a:rPr lang="en-US" sz="1200" b="0" dirty="0">
                <a:latin typeface="Courier"/>
                <a:cs typeface="Courier"/>
              </a:rPr>
              <a:t>="NNFI",</a:t>
            </a:r>
          </a:p>
          <a:p>
            <a:r>
              <a:rPr lang="en-US" sz="1200" b="0" dirty="0">
                <a:latin typeface="Courier"/>
                <a:cs typeface="Courier"/>
              </a:rPr>
              <a:t>     </a:t>
            </a:r>
            <a:r>
              <a:rPr lang="en-US" sz="1200" b="0" dirty="0" err="1">
                <a:latin typeface="Courier"/>
                <a:cs typeface="Courier"/>
              </a:rPr>
              <a:t>cfi</a:t>
            </a:r>
            <a:r>
              <a:rPr lang="en-US" sz="1200" b="0" dirty="0">
                <a:latin typeface="Courier"/>
                <a:cs typeface="Courier"/>
              </a:rPr>
              <a:t>="CFI", </a:t>
            </a:r>
            <a:r>
              <a:rPr lang="en-US" sz="1200" b="0" dirty="0" err="1">
                <a:latin typeface="Courier"/>
                <a:cs typeface="Courier"/>
              </a:rPr>
              <a:t>rmsea</a:t>
            </a:r>
            <a:r>
              <a:rPr lang="en-US" sz="1200" b="0" dirty="0">
                <a:latin typeface="Courier"/>
                <a:cs typeface="Courier"/>
              </a:rPr>
              <a:t>="RMSEA", </a:t>
            </a:r>
            <a:r>
              <a:rPr lang="en-US" sz="1200" b="0" dirty="0" err="1">
                <a:latin typeface="Courier"/>
                <a:cs typeface="Courier"/>
              </a:rPr>
              <a:t>aic</a:t>
            </a:r>
            <a:r>
              <a:rPr lang="en-US" sz="1200" b="0" dirty="0">
                <a:latin typeface="Courier"/>
                <a:cs typeface="Courier"/>
              </a:rPr>
              <a:t>="AIC", </a:t>
            </a:r>
            <a:r>
              <a:rPr lang="en-US" sz="1200" b="0" dirty="0" err="1">
                <a:latin typeface="Courier"/>
                <a:cs typeface="Courier"/>
              </a:rPr>
              <a:t>bic</a:t>
            </a:r>
            <a:r>
              <a:rPr lang="en-US" sz="1200" b="0" dirty="0">
                <a:latin typeface="Courier"/>
                <a:cs typeface="Courier"/>
              </a:rPr>
              <a:t>="BIC")</a:t>
            </a:r>
          </a:p>
          <a:p>
            <a:endParaRPr lang="en-US" sz="1200" b="0" dirty="0">
              <a:latin typeface="Courier"/>
              <a:cs typeface="Courier"/>
            </a:endParaRPr>
          </a:p>
          <a:p>
            <a:r>
              <a:rPr lang="en-US" sz="1200" b="0" dirty="0">
                <a:latin typeface="Courier"/>
                <a:cs typeface="Courier"/>
              </a:rPr>
              <a:t>models &lt;- list(Null=Null, Measurement=Measurement, Theoretical=Theoretical, </a:t>
            </a:r>
            <a:r>
              <a:rPr lang="en-US" sz="1200" b="0" dirty="0" err="1">
                <a:latin typeface="Courier"/>
                <a:cs typeface="Courier"/>
              </a:rPr>
              <a:t>Next_best_constrained</a:t>
            </a:r>
            <a:r>
              <a:rPr lang="en-US" sz="1200" b="0" dirty="0">
                <a:latin typeface="Courier"/>
                <a:cs typeface="Courier"/>
              </a:rPr>
              <a:t>=</a:t>
            </a:r>
            <a:r>
              <a:rPr lang="en-US" sz="1200" b="0" dirty="0" err="1">
                <a:latin typeface="Courier"/>
                <a:cs typeface="Courier"/>
              </a:rPr>
              <a:t>Next_best_constrained</a:t>
            </a:r>
            <a:r>
              <a:rPr lang="en-US" sz="1200" b="0" dirty="0">
                <a:latin typeface="Courier"/>
                <a:cs typeface="Courier"/>
              </a:rPr>
              <a:t>, </a:t>
            </a:r>
            <a:r>
              <a:rPr lang="en-US" sz="1200" b="0" dirty="0" err="1">
                <a:latin typeface="Courier"/>
                <a:cs typeface="Courier"/>
              </a:rPr>
              <a:t>Next_best_unconstrained</a:t>
            </a:r>
            <a:r>
              <a:rPr lang="en-US" sz="1200" b="0" dirty="0">
                <a:latin typeface="Courier"/>
                <a:cs typeface="Courier"/>
              </a:rPr>
              <a:t>=</a:t>
            </a:r>
            <a:r>
              <a:rPr lang="en-US" sz="1200" b="0" dirty="0" err="1">
                <a:latin typeface="Courier"/>
                <a:cs typeface="Courier"/>
              </a:rPr>
              <a:t>Next_best_unconstrained</a:t>
            </a:r>
            <a:r>
              <a:rPr lang="en-US" sz="1200" b="0" dirty="0">
                <a:latin typeface="Courier"/>
                <a:cs typeface="Courier"/>
              </a:rPr>
              <a:t>, </a:t>
            </a:r>
            <a:r>
              <a:rPr lang="en-US" sz="1200" b="0" dirty="0" err="1">
                <a:latin typeface="Courier"/>
                <a:cs typeface="Courier"/>
              </a:rPr>
              <a:t>Best_model</a:t>
            </a:r>
            <a:r>
              <a:rPr lang="en-US" sz="1200" b="0" dirty="0">
                <a:latin typeface="Courier"/>
                <a:cs typeface="Courier"/>
              </a:rPr>
              <a:t>=</a:t>
            </a:r>
            <a:r>
              <a:rPr lang="en-US" sz="1200" b="0" dirty="0" err="1">
                <a:latin typeface="Courier"/>
                <a:cs typeface="Courier"/>
              </a:rPr>
              <a:t>Best_model</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sapply</a:t>
            </a:r>
            <a:r>
              <a:rPr lang="en-US" sz="1200" b="0" dirty="0">
                <a:latin typeface="Courier"/>
                <a:cs typeface="Courier"/>
              </a:rPr>
              <a:t>(models, function(fit){</a:t>
            </a:r>
          </a:p>
          <a:p>
            <a:r>
              <a:rPr lang="en-US" sz="1200" b="0" dirty="0">
                <a:latin typeface="Courier"/>
                <a:cs typeface="Courier"/>
              </a:rPr>
              <a:t>  </a:t>
            </a:r>
            <a:r>
              <a:rPr lang="en-US" sz="1200" b="0" dirty="0" err="1">
                <a:latin typeface="Courier"/>
                <a:cs typeface="Courier"/>
              </a:rPr>
              <a:t>fitMeasures</a:t>
            </a:r>
            <a:r>
              <a:rPr lang="en-US" sz="1200" b="0" dirty="0">
                <a:latin typeface="Courier"/>
                <a:cs typeface="Courier"/>
              </a:rPr>
              <a:t>(fit)[names(</a:t>
            </a:r>
            <a:r>
              <a:rPr lang="en-US" sz="1200" b="0" dirty="0" err="1">
                <a:latin typeface="Courier"/>
                <a:cs typeface="Courier"/>
              </a:rPr>
              <a:t>fitIndices</a:t>
            </a:r>
            <a:r>
              <a:rPr lang="en-US" sz="1200" b="0" dirty="0">
                <a:latin typeface="Courier"/>
                <a:cs typeface="Courier"/>
              </a:rPr>
              <a: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t(</a:t>
            </a:r>
            <a:r>
              <a:rPr lang="en-US" sz="1200" b="0" dirty="0" err="1">
                <a:latin typeface="Courier"/>
                <a:cs typeface="Courier"/>
              </a:rPr>
              <a:t>fitTable</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unlist</a:t>
            </a:r>
            <a:r>
              <a:rPr lang="en-US" sz="1200" b="0" dirty="0">
                <a:latin typeface="Courier"/>
                <a:cs typeface="Courier"/>
              </a:rPr>
              <a:t>(</a:t>
            </a:r>
            <a:r>
              <a:rPr lang="en-US" sz="1200" b="0" dirty="0" err="1">
                <a:latin typeface="Courier"/>
                <a:cs typeface="Courier"/>
              </a:rPr>
              <a:t>fitIndices</a:t>
            </a:r>
            <a:r>
              <a:rPr lang="en-US" sz="1200" b="0" dirty="0">
                <a:latin typeface="Courier"/>
                <a:cs typeface="Courier"/>
              </a:rPr>
              <a:t>)</a:t>
            </a:r>
          </a:p>
          <a:p>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names(models)</a:t>
            </a:r>
          </a:p>
          <a:p>
            <a:endParaRPr lang="en-US" sz="1200" b="0" dirty="0">
              <a:latin typeface="Courier"/>
              <a:cs typeface="Courier"/>
            </a:endParaRPr>
          </a:p>
          <a:p>
            <a:r>
              <a:rPr lang="en-US" sz="1200" b="0" dirty="0" err="1">
                <a:latin typeface="Courier"/>
                <a:cs typeface="Courier"/>
              </a:rPr>
              <a:t>fitTable</a:t>
            </a:r>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mis</a:t>
            </a:r>
            <a:r>
              <a:rPr lang="en-US" sz="1200" b="0" dirty="0">
                <a:latin typeface="Courier"/>
                <a:cs typeface="Courier"/>
              </a:rPr>
              <a:t> &lt;- inspect(</a:t>
            </a:r>
            <a:r>
              <a:rPr lang="en-US" sz="1200" b="0" dirty="0" err="1">
                <a:latin typeface="Courier"/>
                <a:cs typeface="Courier"/>
              </a:rPr>
              <a:t>Theoretical,"mi</a:t>
            </a:r>
            <a:r>
              <a:rPr lang="en-US" sz="1200" b="0" dirty="0">
                <a:latin typeface="Courier"/>
                <a:cs typeface="Courier"/>
              </a:rPr>
              <a:t>")</a:t>
            </a:r>
          </a:p>
          <a:p>
            <a:r>
              <a:rPr lang="en-US" sz="1200" b="0" dirty="0" err="1">
                <a:latin typeface="Courier"/>
                <a:cs typeface="Courier"/>
              </a:rPr>
              <a:t>mis</a:t>
            </a:r>
            <a:r>
              <a:rPr lang="en-US" sz="1200" b="0" dirty="0">
                <a:latin typeface="Courier"/>
                <a:cs typeface="Courier"/>
              </a:rPr>
              <a:t>[order(- </a:t>
            </a:r>
            <a:r>
              <a:rPr lang="en-US" sz="1200" b="0" dirty="0" err="1">
                <a:latin typeface="Courier"/>
                <a:cs typeface="Courier"/>
              </a:rPr>
              <a:t>mis$mi</a:t>
            </a:r>
            <a:r>
              <a:rPr lang="en-US" sz="1200" b="0" dirty="0">
                <a:latin typeface="Courier"/>
                <a:cs typeface="Courier"/>
              </a:rPr>
              <a:t>),1:10]</a:t>
            </a:r>
          </a:p>
          <a:p>
            <a:endParaRPr lang="en-US" sz="1200" b="0" dirty="0">
              <a:latin typeface="Courier"/>
              <a:cs typeface="Courier"/>
            </a:endParaRPr>
          </a:p>
          <a:p>
            <a:r>
              <a:rPr lang="en-US" sz="1200" b="0" dirty="0">
                <a:latin typeface="Courier"/>
                <a:cs typeface="Courier"/>
              </a:rPr>
              <a:t># Are HORIZONTAL and VERTICAL discriminant valid</a:t>
            </a:r>
          </a:p>
          <a:p>
            <a:endParaRPr lang="en-US" sz="1200" b="0" dirty="0">
              <a:latin typeface="Courier"/>
              <a:cs typeface="Courier"/>
            </a:endParaRPr>
          </a:p>
          <a:p>
            <a:r>
              <a:rPr lang="en-US" sz="1200" b="0" dirty="0">
                <a:latin typeface="Courier"/>
                <a:cs typeface="Courier"/>
              </a:rPr>
              <a:t>discriminantValidity1 &lt;- </a:t>
            </a:r>
            <a:r>
              <a:rPr lang="en-US" sz="1200" b="0" dirty="0" err="1">
                <a:latin typeface="Courier"/>
                <a:cs typeface="Courier"/>
              </a:rPr>
              <a:t>cfa</a:t>
            </a:r>
            <a:r>
              <a:rPr lang="en-US" sz="1200" b="0" dirty="0">
                <a:latin typeface="Courier"/>
                <a:cs typeface="Courier"/>
              </a:rPr>
              <a:t>(paste(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HORIZONTAL ~~ 1*VERTICAL"),</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a:t>
            </a:r>
            <a:r>
              <a:rPr lang="en-US" sz="1200" b="0" dirty="0" err="1">
                <a:latin typeface="Courier"/>
                <a:cs typeface="Courier"/>
              </a:rPr>
              <a:t>covariances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          </a:t>
            </a:r>
            <a:r>
              <a:rPr lang="en-US" sz="1200" b="0" dirty="0" err="1">
                <a:latin typeface="Courier"/>
                <a:cs typeface="Courier"/>
              </a:rPr>
              <a:t>std.lv</a:t>
            </a:r>
            <a:r>
              <a:rPr lang="en-US" sz="1200" b="0" dirty="0">
                <a:latin typeface="Courier"/>
                <a:cs typeface="Courier"/>
              </a:rPr>
              <a:t> = TRUE)</a:t>
            </a:r>
          </a:p>
          <a:p>
            <a:endParaRPr lang="en-US" sz="1200" b="0" dirty="0">
              <a:latin typeface="Courier"/>
              <a:cs typeface="Courier"/>
            </a:endParaRPr>
          </a:p>
          <a:p>
            <a:endParaRPr lang="en-US" sz="1200" b="0" dirty="0">
              <a:latin typeface="Courier"/>
              <a:cs typeface="Courier"/>
            </a:endParaRP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127</a:t>
            </a:fld>
            <a:endParaRPr lang="fi-FI"/>
          </a:p>
        </p:txBody>
      </p:sp>
    </p:spTree>
    <p:extLst>
      <p:ext uri="{BB962C8B-B14F-4D97-AF65-F5344CB8AC3E}">
        <p14:creationId xmlns:p14="http://schemas.microsoft.com/office/powerpoint/2010/main" val="62081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18</a:t>
            </a:fld>
            <a:endParaRPr lang="fi-FI"/>
          </a:p>
        </p:txBody>
      </p:sp>
    </p:spTree>
    <p:extLst>
      <p:ext uri="{BB962C8B-B14F-4D97-AF65-F5344CB8AC3E}">
        <p14:creationId xmlns:p14="http://schemas.microsoft.com/office/powerpoint/2010/main" val="1525932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0" dirty="0">
                <a:latin typeface="Courier"/>
                <a:cs typeface="Courier"/>
              </a:rPr>
              <a:t>library(psych)</a:t>
            </a:r>
          </a:p>
          <a:p>
            <a:r>
              <a:rPr lang="en-US" sz="1200" b="0" dirty="0">
                <a:latin typeface="Courier"/>
                <a:cs typeface="Courier"/>
              </a:rPr>
              <a:t>library(</a:t>
            </a:r>
            <a:r>
              <a:rPr lang="en-US" sz="1200" b="0" dirty="0" err="1">
                <a:latin typeface="Courier"/>
                <a:cs typeface="Courier"/>
              </a:rPr>
              <a:t>lavaan</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parseMatrixFromString</a:t>
            </a:r>
            <a:r>
              <a:rPr lang="en-US" sz="1200" b="0" dirty="0">
                <a:latin typeface="Courier"/>
                <a:cs typeface="Courier"/>
              </a:rPr>
              <a:t> &lt;- function(</a:t>
            </a:r>
            <a:r>
              <a:rPr lang="en-US" sz="1200" b="0" dirty="0" err="1">
                <a:latin typeface="Courier"/>
                <a:cs typeface="Courier"/>
              </a:rPr>
              <a:t>tableString</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ret &lt;- NULL</a:t>
            </a:r>
          </a:p>
          <a:p>
            <a:r>
              <a:rPr lang="en-US" sz="1200" b="0" dirty="0">
                <a:latin typeface="Courier"/>
                <a:cs typeface="Courier"/>
              </a:rPr>
              <a:t>  rows &lt;- </a:t>
            </a:r>
            <a:r>
              <a:rPr lang="en-US" sz="1200" b="0" dirty="0" err="1">
                <a:latin typeface="Courier"/>
                <a:cs typeface="Courier"/>
              </a:rPr>
              <a:t>strsplit</a:t>
            </a:r>
            <a:r>
              <a:rPr lang="en-US" sz="1200" b="0" dirty="0">
                <a:latin typeface="Courier"/>
                <a:cs typeface="Courier"/>
              </a:rPr>
              <a:t>(</a:t>
            </a:r>
            <a:r>
              <a:rPr lang="en-US" sz="1200" b="0" dirty="0" err="1">
                <a:latin typeface="Courier"/>
                <a:cs typeface="Courier"/>
              </a:rPr>
              <a:t>tableString</a:t>
            </a:r>
            <a:r>
              <a:rPr lang="en-US" sz="1200" b="0" dirty="0">
                <a:latin typeface="Courier"/>
                <a:cs typeface="Courier"/>
              </a:rPr>
              <a:t>, "\n")[[1]]</a:t>
            </a:r>
          </a:p>
          <a:p>
            <a:r>
              <a:rPr lang="en-US" sz="1200" b="0" dirty="0">
                <a:latin typeface="Courier"/>
                <a:cs typeface="Courier"/>
              </a:rPr>
              <a:t>  </a:t>
            </a:r>
          </a:p>
          <a:p>
            <a:r>
              <a:rPr lang="en-US" sz="1200" b="0" dirty="0">
                <a:latin typeface="Courier"/>
                <a:cs typeface="Courier"/>
              </a:rPr>
              <a:t>  for(row in rows){</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NULL</a:t>
            </a:r>
          </a:p>
          <a:p>
            <a:r>
              <a:rPr lang="en-US" sz="1200" b="0" dirty="0">
                <a:latin typeface="Courier"/>
                <a:cs typeface="Courier"/>
              </a:rPr>
              <a:t>    </a:t>
            </a:r>
          </a:p>
          <a:p>
            <a:r>
              <a:rPr lang="en-US" sz="1200" b="0" dirty="0">
                <a:latin typeface="Courier"/>
                <a:cs typeface="Courier"/>
              </a:rPr>
              <a:t>    cells &lt;- </a:t>
            </a:r>
            <a:r>
              <a:rPr lang="en-US" sz="1200" b="0" dirty="0" err="1">
                <a:latin typeface="Courier"/>
                <a:cs typeface="Courier"/>
              </a:rPr>
              <a:t>strsplit</a:t>
            </a:r>
            <a:r>
              <a:rPr lang="en-US" sz="1200" b="0" dirty="0">
                <a:latin typeface="Courier"/>
                <a:cs typeface="Courier"/>
              </a:rPr>
              <a:t>(row," ")[[1]]</a:t>
            </a:r>
          </a:p>
          <a:p>
            <a:r>
              <a:rPr lang="en-US" sz="1200" b="0" dirty="0">
                <a:latin typeface="Courier"/>
                <a:cs typeface="Courier"/>
              </a:rPr>
              <a:t>    for(cell in cells){</a:t>
            </a:r>
          </a:p>
          <a:p>
            <a:r>
              <a:rPr lang="en-US" sz="1200" b="0" dirty="0">
                <a:latin typeface="Courier"/>
                <a:cs typeface="Courier"/>
              </a:rPr>
              <a:t>      </a:t>
            </a:r>
          </a:p>
          <a:p>
            <a:r>
              <a:rPr lang="en-US" sz="1200" b="0" dirty="0">
                <a:latin typeface="Courier"/>
                <a:cs typeface="Courier"/>
              </a:rPr>
              <a:t>      #Skip </a:t>
            </a:r>
            <a:r>
              <a:rPr lang="en-US" sz="1200" b="0" dirty="0" err="1">
                <a:latin typeface="Courier"/>
                <a:cs typeface="Courier"/>
              </a:rPr>
              <a:t>spacs</a:t>
            </a:r>
            <a:endParaRPr lang="en-US" sz="1200" b="0" dirty="0">
              <a:latin typeface="Courier"/>
              <a:cs typeface="Courier"/>
            </a:endParaRPr>
          </a:p>
          <a:p>
            <a:r>
              <a:rPr lang="en-US" sz="1200" b="0" dirty="0">
                <a:latin typeface="Courier"/>
                <a:cs typeface="Courier"/>
              </a:rPr>
              <a:t>      if(cell != ""){</a:t>
            </a:r>
          </a:p>
          <a:p>
            <a:r>
              <a:rPr lang="en-US" sz="1200" b="0" dirty="0">
                <a:latin typeface="Courier"/>
                <a:cs typeface="Courier"/>
              </a:rPr>
              <a:t>        </a:t>
            </a:r>
            <a:r>
              <a:rPr lang="en-US" sz="1200" b="0" dirty="0" err="1">
                <a:latin typeface="Courier"/>
                <a:cs typeface="Courier"/>
              </a:rPr>
              <a:t>containsNumbers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("[0-9]", cell)</a:t>
            </a:r>
          </a:p>
          <a:p>
            <a:r>
              <a:rPr lang="en-US" sz="1200" b="0" dirty="0">
                <a:latin typeface="Courier"/>
                <a:cs typeface="Courier"/>
              </a:rPr>
              <a:t>        </a:t>
            </a:r>
            <a:r>
              <a:rPr lang="en-US" sz="1200" b="0" dirty="0" err="1">
                <a:latin typeface="Courier"/>
                <a:cs typeface="Courier"/>
              </a:rPr>
              <a:t>containsLetters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("[A-</a:t>
            </a:r>
            <a:r>
              <a:rPr lang="en-US" sz="1200" b="0" dirty="0" err="1">
                <a:latin typeface="Courier"/>
                <a:cs typeface="Courier"/>
              </a:rPr>
              <a:t>Za</a:t>
            </a:r>
            <a:r>
              <a:rPr lang="en-US" sz="1200" b="0" dirty="0">
                <a:latin typeface="Courier"/>
                <a:cs typeface="Courier"/>
              </a:rPr>
              <a:t>-z]", cell)</a:t>
            </a:r>
          </a:p>
          <a:p>
            <a:r>
              <a:rPr lang="en-US" sz="1200" b="0" dirty="0">
                <a:latin typeface="Courier"/>
                <a:cs typeface="Courier"/>
              </a:rPr>
              <a:t>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 Do nothing</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containsLetters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cell</a:t>
            </a:r>
          </a:p>
          <a:p>
            <a:r>
              <a:rPr lang="en-US" sz="1200" b="0" dirty="0">
                <a:latin typeface="Courier"/>
                <a:cs typeface="Courier"/>
              </a:rPr>
              <a:t>        } </a:t>
            </a:r>
          </a:p>
          <a:p>
            <a:r>
              <a:rPr lang="en-US" sz="1200" b="0" dirty="0">
                <a:latin typeface="Courier"/>
                <a:cs typeface="Courier"/>
              </a:rPr>
              <a:t>        # Still part of row name</a:t>
            </a:r>
          </a:p>
          <a:p>
            <a:r>
              <a:rPr lang="en-US" sz="1200" b="0" dirty="0">
                <a:latin typeface="Courier"/>
                <a:cs typeface="Courier"/>
              </a:rPr>
              <a:t>        else if(length(</a:t>
            </a:r>
            <a:r>
              <a:rPr lang="en-US" sz="1200" b="0" dirty="0" err="1">
                <a:latin typeface="Courier"/>
                <a:cs typeface="Courier"/>
              </a:rPr>
              <a:t>rowContent</a:t>
            </a:r>
            <a:r>
              <a:rPr lang="en-US" sz="1200" b="0" dirty="0">
                <a:latin typeface="Courier"/>
                <a:cs typeface="Courier"/>
              </a:rPr>
              <a:t>) == 0 &amp;&amp; !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paste(</a:t>
            </a:r>
            <a:r>
              <a:rPr lang="en-US" sz="1200" b="0" dirty="0" err="1">
                <a:latin typeface="Courier"/>
                <a:cs typeface="Courier"/>
              </a:rPr>
              <a:t>rowName</a:t>
            </a:r>
            <a:r>
              <a:rPr lang="en-US" sz="1200" b="0" dirty="0">
                <a:latin typeface="Courier"/>
                <a:cs typeface="Courier"/>
              </a:rPr>
              <a:t>, cell)</a:t>
            </a:r>
          </a:p>
          <a:p>
            <a:r>
              <a:rPr lang="en-US" sz="1200" b="0" dirty="0">
                <a:latin typeface="Courier"/>
                <a:cs typeface="Courier"/>
              </a:rPr>
              <a:t>        }</a:t>
            </a:r>
          </a:p>
          <a:p>
            <a:r>
              <a:rPr lang="en-US" sz="1200" b="0" dirty="0">
                <a:latin typeface="Courier"/>
                <a:cs typeface="Courier"/>
              </a:rPr>
              <a:t>        # Must be content</a:t>
            </a:r>
          </a:p>
          <a:p>
            <a:r>
              <a:rPr lang="en-US" sz="1200" b="0" dirty="0">
                <a:latin typeface="Courier"/>
                <a:cs typeface="Courier"/>
              </a:rPr>
              <a:t>        else if(! </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as.numeric</a:t>
            </a:r>
            <a:r>
              <a:rPr lang="en-US" sz="1200" b="0" dirty="0">
                <a:latin typeface="Courier"/>
                <a:cs typeface="Courier"/>
              </a:rPr>
              <a:t>(</a:t>
            </a:r>
            <a:r>
              <a:rPr lang="en-US" sz="1200" b="0" dirty="0" err="1">
                <a:latin typeface="Courier"/>
                <a:cs typeface="Courier"/>
              </a:rPr>
              <a:t>gsub</a:t>
            </a:r>
            <a:r>
              <a:rPr lang="en-US" sz="1200" b="0" dirty="0">
                <a:latin typeface="Courier"/>
                <a:cs typeface="Courier"/>
              </a:rPr>
              <a:t>("[^0-9.-]","",cell)))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 Other cases that are ignored.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(ret)) ret &lt;- matrix(</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nrow</a:t>
            </a:r>
            <a:r>
              <a:rPr lang="en-US" sz="1200" b="0" dirty="0">
                <a:latin typeface="Courier"/>
                <a:cs typeface="Courier"/>
              </a:rPr>
              <a:t>=1)</a:t>
            </a:r>
          </a:p>
          <a:p>
            <a:r>
              <a:rPr lang="en-US" sz="1200" b="0" dirty="0">
                <a:latin typeface="Courier"/>
                <a:cs typeface="Courier"/>
              </a:rPr>
              <a:t>    else{</a:t>
            </a:r>
          </a:p>
          <a:p>
            <a:r>
              <a:rPr lang="en-US" sz="1200" b="0" dirty="0">
                <a:latin typeface="Courier"/>
                <a:cs typeface="Courier"/>
              </a:rPr>
              <a:t>      while(</a:t>
            </a:r>
            <a:r>
              <a:rPr lang="en-US" sz="1200" b="0" dirty="0" err="1">
                <a:latin typeface="Courier"/>
                <a:cs typeface="Courier"/>
              </a:rPr>
              <a:t>ncol</a:t>
            </a:r>
            <a:r>
              <a:rPr lang="en-US" sz="1200" b="0" dirty="0">
                <a:latin typeface="Courier"/>
                <a:cs typeface="Courier"/>
              </a:rPr>
              <a:t>(ret) &lt; length(</a:t>
            </a:r>
            <a:r>
              <a:rPr lang="en-US" sz="1200" b="0" dirty="0" err="1">
                <a:latin typeface="Courier"/>
                <a:cs typeface="Courier"/>
              </a:rPr>
              <a:t>rowContent</a:t>
            </a:r>
            <a:r>
              <a:rPr lang="en-US" sz="1200" b="0" dirty="0">
                <a:latin typeface="Courier"/>
                <a:cs typeface="Courier"/>
              </a:rPr>
              <a:t>)) ret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ret,NA</a:t>
            </a:r>
            <a:r>
              <a:rPr lang="en-US" sz="1200" b="0" dirty="0">
                <a:latin typeface="Courier"/>
                <a:cs typeface="Courier"/>
              </a:rPr>
              <a:t>)</a:t>
            </a:r>
          </a:p>
          <a:p>
            <a:r>
              <a:rPr lang="en-US" sz="1200" b="0" dirty="0">
                <a:latin typeface="Courier"/>
                <a:cs typeface="Courier"/>
              </a:rPr>
              <a:t>      ret &lt;- </a:t>
            </a:r>
            <a:r>
              <a:rPr lang="en-US" sz="1200" b="0" dirty="0" err="1">
                <a:latin typeface="Courier"/>
                <a:cs typeface="Courier"/>
              </a:rPr>
              <a:t>rbind</a:t>
            </a:r>
            <a:r>
              <a:rPr lang="en-US" sz="1200" b="0" dirty="0">
                <a:latin typeface="Courier"/>
                <a:cs typeface="Courier"/>
              </a:rPr>
              <a:t>(</a:t>
            </a:r>
            <a:r>
              <a:rPr lang="en-US" sz="1200" b="0" dirty="0" err="1">
                <a:latin typeface="Courier"/>
                <a:cs typeface="Courier"/>
              </a:rPr>
              <a:t>ret,rowContent</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rownames</a:t>
            </a:r>
            <a:r>
              <a:rPr lang="en-US" sz="1200" b="0" dirty="0">
                <a:latin typeface="Courier"/>
                <a:cs typeface="Courier"/>
              </a:rPr>
              <a:t>(ret)[</a:t>
            </a:r>
            <a:r>
              <a:rPr lang="en-US" sz="1200" b="0" dirty="0" err="1">
                <a:latin typeface="Courier"/>
                <a:cs typeface="Courier"/>
              </a:rPr>
              <a:t>nrow</a:t>
            </a:r>
            <a:r>
              <a:rPr lang="en-US" sz="1200" b="0" dirty="0">
                <a:latin typeface="Courier"/>
                <a:cs typeface="Courier"/>
              </a:rPr>
              <a:t>(ret)] &lt;- </a:t>
            </a:r>
            <a:r>
              <a:rPr lang="en-US" sz="1200" b="0" dirty="0" err="1">
                <a:latin typeface="Courier"/>
                <a:cs typeface="Courier"/>
              </a:rPr>
              <a:t>gsub</a:t>
            </a:r>
            <a:r>
              <a:rPr lang="en-US" sz="1200" b="0" dirty="0">
                <a:latin typeface="Courier"/>
                <a:cs typeface="Courier"/>
              </a:rPr>
              <a:t>("^_+","", </a:t>
            </a:r>
            <a:r>
              <a:rPr lang="en-US" sz="1200" b="0" dirty="0" err="1">
                <a:latin typeface="Courier"/>
                <a:cs typeface="Courier"/>
              </a:rPr>
              <a:t>gsub</a:t>
            </a:r>
            <a:r>
              <a:rPr lang="en-US" sz="1200" b="0" dirty="0">
                <a:latin typeface="Courier"/>
                <a:cs typeface="Courier"/>
              </a:rPr>
              <a:t>(" ","_", </a:t>
            </a:r>
            <a:r>
              <a:rPr lang="en-US" sz="1200" b="0" dirty="0" err="1">
                <a:latin typeface="Courier"/>
                <a:cs typeface="Courier"/>
              </a:rPr>
              <a:t>gsub</a:t>
            </a:r>
            <a:r>
              <a:rPr lang="en-US" sz="1200" b="0" dirty="0">
                <a:latin typeface="Courier"/>
                <a:cs typeface="Courier"/>
              </a:rPr>
              <a:t>("[^A-Za-z0-9 _]", "", </a:t>
            </a:r>
            <a:r>
              <a:rPr lang="en-US" sz="1200" b="0" dirty="0" err="1">
                <a:latin typeface="Courier"/>
                <a:cs typeface="Courier"/>
              </a:rPr>
              <a:t>rowName</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return(ret)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correlationMatrixFromLowerTriangleOfMatrix</a:t>
            </a:r>
            <a:r>
              <a:rPr lang="en-US" sz="1200" b="0" dirty="0">
                <a:latin typeface="Courier"/>
                <a:cs typeface="Courier"/>
              </a:rPr>
              <a:t> &lt;- function(x){</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x</a:t>
            </a:r>
          </a:p>
          <a:p>
            <a:r>
              <a:rPr lang="en-US" sz="1200" b="0" dirty="0">
                <a:latin typeface="Courier"/>
                <a:cs typeface="Courier"/>
              </a:rPr>
              <a:t>  </a:t>
            </a:r>
          </a:p>
          <a:p>
            <a:r>
              <a:rPr lang="en-US" sz="1200" b="0" dirty="0">
                <a:latin typeface="Courier"/>
                <a:cs typeface="Courier"/>
              </a:rPr>
              <a:t>  # The last column of correlation matrix can be missing</a:t>
            </a:r>
          </a:p>
          <a:p>
            <a:r>
              <a:rPr lang="en-US" sz="1200" b="0" dirty="0">
                <a:latin typeface="Courier"/>
                <a:cs typeface="Courier"/>
              </a:rPr>
              <a:t>  if(</a:t>
            </a:r>
            <a:r>
              <a:rPr lang="en-US" sz="1200" b="0" dirty="0" err="1">
                <a:latin typeface="Courier"/>
                <a:cs typeface="Courier"/>
              </a:rPr>
              <a:t>ncol</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nrow</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correlationMatrix,NA</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t(</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diag</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&lt;- 1</a:t>
            </a:r>
          </a:p>
          <a:p>
            <a:r>
              <a:rPr lang="en-US" sz="1200" b="0" dirty="0">
                <a:latin typeface="Courier"/>
                <a:cs typeface="Courier"/>
              </a:rPr>
              <a:t>  </a:t>
            </a:r>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table1 &lt;- "1. Horizontal norms of information exchange (HG1) 2.35 1.28 -0.90</a:t>
            </a:r>
          </a:p>
          <a:p>
            <a:r>
              <a:rPr lang="en-US" sz="1200" b="0" dirty="0">
                <a:latin typeface="Courier"/>
                <a:cs typeface="Courier"/>
              </a:rPr>
              <a:t>2. Horizontal norms of assistance (HG2) 2.38 1.24 -0.79 .80</a:t>
            </a:r>
          </a:p>
          <a:p>
            <a:r>
              <a:rPr lang="en-US" sz="1200" b="0" dirty="0">
                <a:latin typeface="Courier"/>
                <a:cs typeface="Courier"/>
              </a:rPr>
              <a:t>3. Horizontal norms of fair sharing (HG3) 2.38 1.27 -1.02 .80 .83</a:t>
            </a:r>
          </a:p>
          <a:p>
            <a:r>
              <a:rPr lang="en-US" sz="1200" b="0" dirty="0">
                <a:latin typeface="Courier"/>
                <a:cs typeface="Courier"/>
              </a:rPr>
              <a:t>4. Vertical norms of information exchange (VG1) 2.75 1.09 -0.72 .35 .37 .35</a:t>
            </a:r>
          </a:p>
          <a:p>
            <a:r>
              <a:rPr lang="en-US" sz="1200" b="0" dirty="0">
                <a:latin typeface="Courier"/>
                <a:cs typeface="Courier"/>
              </a:rPr>
              <a:t>5. Vertical norms of assistance (VG2) 2.77 1.09 -0.68 .36 .35 .34 .73</a:t>
            </a:r>
          </a:p>
          <a:p>
            <a:r>
              <a:rPr lang="en-US" sz="1200" b="0" dirty="0">
                <a:latin typeface="Courier"/>
                <a:cs typeface="Courier"/>
              </a:rPr>
              <a:t>6. Vertical norms of fair sharing (VG3) 2.72 1.07 -0.81 .35 .33 .32 .75 .72</a:t>
            </a:r>
          </a:p>
          <a:p>
            <a:r>
              <a:rPr lang="en-US" sz="1200" b="0" dirty="0">
                <a:latin typeface="Courier"/>
                <a:cs typeface="Courier"/>
              </a:rPr>
              <a:t>7. Manufacturing productivity (INN1) 13.98 7.94 -0.67 .10 .11 .10 .28 .21 .26</a:t>
            </a:r>
          </a:p>
          <a:p>
            <a:r>
              <a:rPr lang="en-US" sz="1200" b="0" dirty="0">
                <a:latin typeface="Courier"/>
                <a:cs typeface="Courier"/>
              </a:rPr>
              <a:t>8. Percentage of revenues from new products (INN2) 15.67 8.11 -0.25 .20 .22 .26 .04 .16 .06 .15</a:t>
            </a:r>
          </a:p>
          <a:p>
            <a:r>
              <a:rPr lang="en-US" sz="1200" b="0" dirty="0">
                <a:latin typeface="Courier"/>
                <a:cs typeface="Courier"/>
              </a:rPr>
              <a:t>9. Percentage of new products in catalogue (INN3) 15.72 8.07 -0.30 .19 .19 .24 .04 .15 .08 .13 .97</a:t>
            </a:r>
          </a:p>
          <a:p>
            <a:r>
              <a:rPr lang="en-US" sz="1200" b="0" dirty="0">
                <a:latin typeface="Courier"/>
                <a:cs typeface="Courier"/>
              </a:rPr>
              <a:t>10. Collective sourcing for contacting international customers (CS1) 2.33 1.00 -0.73 .15 .17 .20 .05 .12 .17 .09 .05 .04</a:t>
            </a:r>
          </a:p>
          <a:p>
            <a:r>
              <a:rPr lang="en-US" sz="1200" b="0" dirty="0">
                <a:latin typeface="Courier"/>
                <a:cs typeface="Courier"/>
              </a:rPr>
              <a:t>11. Collective sourcing for coordinating international fairs (CS2) 2.32 1.02 -0.60 .09 .13 .16 -.03 .09 .08 .09 .01 .00 .72</a:t>
            </a:r>
          </a:p>
          <a:p>
            <a:r>
              <a:rPr lang="en-US" sz="1200" b="0" dirty="0">
                <a:latin typeface="Courier"/>
                <a:cs typeface="Courier"/>
              </a:rPr>
              <a:t>12. Collective sourcing for promotion of country brand (CS3) 2.32 1.02 -0.58 .12 .14 .17 .03 .08 .05 .13 .02 .00 .67 .68</a:t>
            </a:r>
          </a:p>
          <a:p>
            <a:r>
              <a:rPr lang="en-US" sz="1200" b="0" dirty="0">
                <a:latin typeface="Courier"/>
                <a:cs typeface="Courier"/>
              </a:rPr>
              <a:t>13. Percentage of exported products (AG1) 18.63 11.30 0.99 .19 .18 .13 .16 .19 .14 .28 .14 .11 .22 .21 .24</a:t>
            </a:r>
          </a:p>
          <a:p>
            <a:r>
              <a:rPr lang="en-US" sz="1200" b="0" dirty="0">
                <a:latin typeface="Courier"/>
                <a:cs typeface="Courier"/>
              </a:rPr>
              <a:t>14. Firm size: Sales in USD (SIZ1) 5.49 0.52 -0.77 .01 .07 .05 .12 .15 .15 .07 -.01 -.03 .13 .09 .12 .17</a:t>
            </a:r>
          </a:p>
          <a:p>
            <a:r>
              <a:rPr lang="en-US" sz="1200" b="0" dirty="0">
                <a:latin typeface="Courier"/>
                <a:cs typeface="Courier"/>
              </a:rPr>
              <a:t>15. Firm size: Employees (SIZ2) 1.16 0.23 -0.64 -.02 .02 .00 .07 .10 .06 .05 -.05 -.06 .08 .07 .07 .17 .89</a:t>
            </a:r>
          </a:p>
          <a:p>
            <a:r>
              <a:rPr lang="en-US" sz="1200" b="0" dirty="0">
                <a:latin typeface="Courier"/>
                <a:cs typeface="Courier"/>
              </a:rPr>
              <a:t>16. Competitive pressure (COMP1) 2.36 1.68 -1.26 .11 .05 .04 -.05 -.02 -.01 -.03 -.01 .00 .00 -.04 .02 .18 -.11 -.13</a:t>
            </a:r>
          </a:p>
          <a:p>
            <a:r>
              <a:rPr lang="en-US" sz="1200" b="0" dirty="0">
                <a:latin typeface="Courier"/>
                <a:cs typeface="Courier"/>
              </a:rPr>
              <a:t>17. Exporters more competitive (EO1) 2.42 1.45 -1.15 .04 .01 .01 .07 .03 -.04 .03 -.01 .00 -.02 .03 .08 .28 -.12 -.11 .27</a:t>
            </a:r>
          </a:p>
          <a:p>
            <a:r>
              <a:rPr lang="en-US" sz="1200" b="0" dirty="0">
                <a:latin typeface="Courier"/>
                <a:cs typeface="Courier"/>
              </a:rPr>
              <a:t>18. Exporters more protected from recession (EO2) 2.44 1.52 -1.05 .03 -.01 .00 .04 .00 -.06 .01 -.03 -.01 .02 .04 .08 .16 -.14 -.13 .27 .86</a:t>
            </a:r>
          </a:p>
          <a:p>
            <a:r>
              <a:rPr lang="en-US" sz="1200" b="0" dirty="0">
                <a:latin typeface="Courier"/>
                <a:cs typeface="Courier"/>
              </a:rPr>
              <a:t>19. Investments in JIT (INV1) 2.29 1.29 -0.09 -.01 -.10 -.03 -.03 .02 -.01 .33 .27 .26 -.10 -.11 -.05 .15 .02 .05 .06 .00 -.02</a:t>
            </a:r>
          </a:p>
          <a:p>
            <a:r>
              <a:rPr lang="en-US" sz="1200" b="0" dirty="0">
                <a:latin typeface="Courier"/>
                <a:cs typeface="Courier"/>
              </a:rPr>
              <a:t>20. Investments in IT (INV2) 2.39 1.24 -0.79 .00 -.07 -.03 -.01 .01 -.01 .28 .20 .20 -.13 -.135 -.04 .11 -.04 .01 -.03 -.01 -.02 .78</a:t>
            </a:r>
          </a:p>
          <a:p>
            <a:r>
              <a:rPr lang="en-US" sz="1200" b="0" dirty="0">
                <a:latin typeface="Courier"/>
                <a:cs typeface="Courier"/>
              </a:rPr>
              <a:t>21. Investments in TQM (INV3) 2.37 1.31 -1.02 -.02 -.11 -.03 -.03 .01 -.03 .20 .21 .20 -.09 -.13 -.12 .00 -.04 .01 -.03 -.06 -.05 .75 .59"</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parseMatrixFromString</a:t>
            </a:r>
            <a:r>
              <a:rPr lang="en-US" sz="1200" b="0" dirty="0">
                <a:latin typeface="Courier"/>
                <a:cs typeface="Courier"/>
              </a:rPr>
              <a:t>(table1)</a:t>
            </a:r>
          </a:p>
          <a:p>
            <a:r>
              <a:rPr lang="en-US" sz="1200" b="0" dirty="0" err="1">
                <a:latin typeface="Courier"/>
                <a:cs typeface="Courier"/>
              </a:rPr>
              <a:t>sds</a:t>
            </a:r>
            <a:r>
              <a:rPr lang="en-US" sz="1200" b="0" dirty="0">
                <a:latin typeface="Courier"/>
                <a:cs typeface="Courier"/>
              </a:rPr>
              <a:t> &lt;- correlations[,3]</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correlationMatrixFromLowerTriangleOfMatrix</a:t>
            </a:r>
            <a:r>
              <a:rPr lang="en-US" sz="1200" b="0" dirty="0">
                <a:latin typeface="Courier"/>
                <a:cs typeface="Courier"/>
              </a:rPr>
              <a:t>(correlations[,-(1:4)])</a:t>
            </a:r>
          </a:p>
          <a:p>
            <a:r>
              <a:rPr lang="en-US" sz="1200" b="0" dirty="0" err="1">
                <a:latin typeface="Courier"/>
                <a:cs typeface="Courier"/>
              </a:rPr>
              <a:t>covariances</a:t>
            </a:r>
            <a:r>
              <a:rPr lang="en-US" sz="1200" b="0" dirty="0">
                <a:latin typeface="Courier"/>
                <a:cs typeface="Courier"/>
              </a:rPr>
              <a:t> &lt;- cor2cov(</a:t>
            </a:r>
            <a:r>
              <a:rPr lang="en-US" sz="1200" b="0" dirty="0" err="1">
                <a:latin typeface="Courier"/>
                <a:cs typeface="Courier"/>
              </a:rPr>
              <a:t>correlations,sds,rownames</a:t>
            </a:r>
            <a:r>
              <a:rPr lang="en-US" sz="1200" b="0" dirty="0">
                <a:latin typeface="Courier"/>
                <a:cs typeface="Courier"/>
              </a:rPr>
              <a:t>(correlations))</a:t>
            </a:r>
          </a:p>
          <a:p>
            <a:r>
              <a:rPr lang="en-US" sz="1200" b="0" dirty="0">
                <a:latin typeface="Courier"/>
                <a:cs typeface="Courier"/>
              </a:rPr>
              <a:t>  </a:t>
            </a:r>
          </a:p>
          <a:p>
            <a:r>
              <a:rPr lang="en-US" sz="1200" b="0" dirty="0" err="1">
                <a:latin typeface="Courier"/>
                <a:cs typeface="Courier"/>
              </a:rPr>
              <a:t>numericQuestions</a:t>
            </a:r>
            <a:r>
              <a:rPr lang="en-US" sz="1200" b="0" dirty="0">
                <a:latin typeface="Courier"/>
                <a:cs typeface="Courier"/>
              </a:rPr>
              <a:t> &lt;- c("</a:t>
            </a:r>
            <a:r>
              <a:rPr lang="en-US" sz="1200" b="0" dirty="0" err="1">
                <a:latin typeface="Courier"/>
                <a:cs typeface="Courier"/>
              </a:rPr>
              <a:t>Manufacturing_productivity</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Percentage_of_revenues_from_new_products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Percentage_of_new_products_in_catalogue</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Percentage_of_exported_products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Firm_size_Sales_in_USD</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Firm_size_Employees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Competitive_pressure</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Do a factor analysis on scale variables</a:t>
            </a:r>
          </a:p>
          <a:p>
            <a:r>
              <a:rPr lang="en-US" sz="1200" b="0" dirty="0">
                <a:latin typeface="Courier"/>
                <a:cs typeface="Courier"/>
              </a:rPr>
              <a:t>indices &lt;- - which(</a:t>
            </a:r>
            <a:r>
              <a:rPr lang="en-US" sz="1200" b="0" dirty="0" err="1">
                <a:latin typeface="Courier"/>
                <a:cs typeface="Courier"/>
              </a:rPr>
              <a:t>colnames</a:t>
            </a:r>
            <a:r>
              <a:rPr lang="en-US" sz="1200" b="0" dirty="0">
                <a:latin typeface="Courier"/>
                <a:cs typeface="Courier"/>
              </a:rPr>
              <a:t>(correlations) %in% </a:t>
            </a:r>
            <a:r>
              <a:rPr lang="en-US" sz="1200" b="0" dirty="0" err="1">
                <a:latin typeface="Courier"/>
                <a:cs typeface="Courier"/>
              </a:rPr>
              <a:t>numericQuestions</a:t>
            </a:r>
            <a:r>
              <a:rPr lang="en-US" sz="1200" b="0" dirty="0">
                <a:latin typeface="Courier"/>
                <a:cs typeface="Courier"/>
              </a:rPr>
              <a:t>)</a:t>
            </a:r>
          </a:p>
          <a:p>
            <a:r>
              <a:rPr lang="en-US" sz="1200" b="0" dirty="0" err="1">
                <a:latin typeface="Courier"/>
                <a:cs typeface="Courier"/>
              </a:rPr>
              <a:t>correlationsScales</a:t>
            </a:r>
            <a:r>
              <a:rPr lang="en-US" sz="1200" b="0" dirty="0">
                <a:latin typeface="Courier"/>
                <a:cs typeface="Courier"/>
              </a:rPr>
              <a:t> &lt;- correlations[indices, indices]</a:t>
            </a:r>
          </a:p>
          <a:p>
            <a:endParaRPr lang="en-US" sz="1200" b="0" dirty="0">
              <a:latin typeface="Courier"/>
              <a:cs typeface="Courier"/>
            </a:endParaRPr>
          </a:p>
          <a:p>
            <a:r>
              <a:rPr lang="en-US" sz="1200" b="0" dirty="0" err="1">
                <a:latin typeface="Courier"/>
                <a:cs typeface="Courier"/>
              </a:rPr>
              <a:t>pca</a:t>
            </a:r>
            <a:r>
              <a:rPr lang="en-US" sz="1200" b="0" dirty="0">
                <a:latin typeface="Courier"/>
                <a:cs typeface="Courier"/>
              </a:rPr>
              <a:t> &lt;- </a:t>
            </a:r>
            <a:r>
              <a:rPr lang="en-US" sz="1200" b="0" dirty="0" err="1">
                <a:latin typeface="Courier"/>
                <a:cs typeface="Courier"/>
              </a:rPr>
              <a:t>princomp</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cor</a:t>
            </a:r>
            <a:r>
              <a:rPr lang="en-US" sz="1200" b="0" dirty="0">
                <a:latin typeface="Courier"/>
                <a:cs typeface="Courier"/>
              </a:rPr>
              <a:t> = TRUE)</a:t>
            </a:r>
          </a:p>
          <a:p>
            <a:r>
              <a:rPr lang="en-US" sz="1200" b="0" dirty="0">
                <a:latin typeface="Courier"/>
                <a:cs typeface="Courier"/>
              </a:rPr>
              <a:t>plot(</a:t>
            </a:r>
            <a:r>
              <a:rPr lang="en-US" sz="1200" b="0" dirty="0" err="1">
                <a:latin typeface="Courier"/>
                <a:cs typeface="Courier"/>
              </a:rPr>
              <a:t>pca,type</a:t>
            </a:r>
            <a:r>
              <a:rPr lang="en-US" sz="1200" b="0" dirty="0">
                <a:latin typeface="Courier"/>
                <a:cs typeface="Courier"/>
              </a:rPr>
              <a:t>="lines")</a:t>
            </a:r>
          </a:p>
          <a:p>
            <a:endParaRPr lang="en-US" sz="1200" b="0" dirty="0">
              <a:latin typeface="Courier"/>
              <a:cs typeface="Courier"/>
            </a:endParaRP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"none")</a:t>
            </a: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a:t>
            </a:r>
            <a:r>
              <a:rPr lang="en-US" sz="1200" b="0" dirty="0" err="1">
                <a:latin typeface="Courier"/>
                <a:cs typeface="Courier"/>
              </a:rPr>
              <a:t>oblimin</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REPLICATE THE MODELS</a:t>
            </a:r>
          </a:p>
          <a:p>
            <a:endParaRPr lang="en-US" sz="1200" b="0" dirty="0">
              <a:latin typeface="Courier"/>
              <a:cs typeface="Courier"/>
            </a:endParaRPr>
          </a:p>
          <a:p>
            <a:r>
              <a:rPr lang="en-US" sz="1200" b="0" dirty="0" err="1">
                <a:latin typeface="Courier"/>
                <a:cs typeface="Courier"/>
              </a:rPr>
              <a:t>LVDefinitions</a:t>
            </a:r>
            <a:r>
              <a:rPr lang="en-US" sz="1200" b="0" dirty="0">
                <a:latin typeface="Courier"/>
                <a:cs typeface="Courier"/>
              </a:rPr>
              <a:t> &lt;- "HORIZONTAL =~ </a:t>
            </a:r>
            <a:r>
              <a:rPr lang="en-US" sz="1200" b="0" dirty="0" err="1">
                <a:latin typeface="Courier"/>
                <a:cs typeface="Courier"/>
              </a:rPr>
              <a:t>Horizontal_norms_of_information_exchange</a:t>
            </a:r>
            <a:r>
              <a:rPr lang="en-US" sz="1200" b="0" dirty="0">
                <a:latin typeface="Courier"/>
                <a:cs typeface="Courier"/>
              </a:rPr>
              <a:t> + </a:t>
            </a:r>
            <a:r>
              <a:rPr lang="en-US" sz="1200" b="0" dirty="0" err="1">
                <a:latin typeface="Courier"/>
                <a:cs typeface="Courier"/>
              </a:rPr>
              <a:t>Horizontal_norms_of_assistance</a:t>
            </a:r>
            <a:r>
              <a:rPr lang="en-US" sz="1200" b="0" dirty="0">
                <a:latin typeface="Courier"/>
                <a:cs typeface="Courier"/>
              </a:rPr>
              <a:t> + </a:t>
            </a:r>
            <a:r>
              <a:rPr lang="en-US" sz="1200" b="0" dirty="0" err="1">
                <a:latin typeface="Courier"/>
                <a:cs typeface="Courier"/>
              </a:rPr>
              <a:t>Horizontal_norms_of_fair_sharing</a:t>
            </a:r>
            <a:endParaRPr lang="en-US" sz="1200" b="0" dirty="0">
              <a:latin typeface="Courier"/>
              <a:cs typeface="Courier"/>
            </a:endParaRPr>
          </a:p>
          <a:p>
            <a:r>
              <a:rPr lang="en-US" sz="1200" b="0" dirty="0">
                <a:latin typeface="Courier"/>
                <a:cs typeface="Courier"/>
              </a:rPr>
              <a:t>VERTICAL =~ </a:t>
            </a:r>
            <a:r>
              <a:rPr lang="en-US" sz="1200" b="0" dirty="0" err="1">
                <a:latin typeface="Courier"/>
                <a:cs typeface="Courier"/>
              </a:rPr>
              <a:t>Vertical_norms_of_information_exchange</a:t>
            </a:r>
            <a:r>
              <a:rPr lang="en-US" sz="1200" b="0" dirty="0">
                <a:latin typeface="Courier"/>
                <a:cs typeface="Courier"/>
              </a:rPr>
              <a:t> + </a:t>
            </a:r>
            <a:r>
              <a:rPr lang="en-US" sz="1200" b="0" dirty="0" err="1">
                <a:latin typeface="Courier"/>
                <a:cs typeface="Courier"/>
              </a:rPr>
              <a:t>Vertical_norms_of_assistance</a:t>
            </a:r>
            <a:r>
              <a:rPr lang="en-US" sz="1200" b="0" dirty="0">
                <a:latin typeface="Courier"/>
                <a:cs typeface="Courier"/>
              </a:rPr>
              <a:t> + </a:t>
            </a:r>
            <a:r>
              <a:rPr lang="en-US" sz="1200" b="0" dirty="0" err="1">
                <a:latin typeface="Courier"/>
                <a:cs typeface="Courier"/>
              </a:rPr>
              <a:t>Vertical_norms_of_fair_sharing</a:t>
            </a:r>
            <a:r>
              <a:rPr lang="en-US" sz="1200" b="0" dirty="0">
                <a:latin typeface="Courier"/>
                <a:cs typeface="Courier"/>
              </a:rPr>
              <a:t> </a:t>
            </a:r>
          </a:p>
          <a:p>
            <a:r>
              <a:rPr lang="en-US" sz="1200" b="0" dirty="0">
                <a:latin typeface="Courier"/>
                <a:cs typeface="Courier"/>
              </a:rPr>
              <a:t>MFG_PRODUCTIVITY =~ </a:t>
            </a:r>
            <a:r>
              <a:rPr lang="en-US" sz="1200" b="0" dirty="0" err="1">
                <a:latin typeface="Courier"/>
                <a:cs typeface="Courier"/>
              </a:rPr>
              <a:t>Manufacturing_productivity</a:t>
            </a:r>
            <a:endParaRPr lang="en-US" sz="1200" b="0" dirty="0">
              <a:latin typeface="Courier"/>
              <a:cs typeface="Courier"/>
            </a:endParaRPr>
          </a:p>
          <a:p>
            <a:r>
              <a:rPr lang="en-US" sz="1200" b="0" dirty="0">
                <a:latin typeface="Courier"/>
                <a:cs typeface="Courier"/>
              </a:rPr>
              <a:t>INNOVATION =~ </a:t>
            </a:r>
            <a:r>
              <a:rPr lang="en-US" sz="1200" b="0" dirty="0" err="1">
                <a:latin typeface="Courier"/>
                <a:cs typeface="Courier"/>
              </a:rPr>
              <a:t>Percentage_of_revenues_from_new_products</a:t>
            </a:r>
            <a:r>
              <a:rPr lang="en-US" sz="1200" b="0" dirty="0">
                <a:latin typeface="Courier"/>
                <a:cs typeface="Courier"/>
              </a:rPr>
              <a:t> + </a:t>
            </a:r>
            <a:r>
              <a:rPr lang="en-US" sz="1200" b="0" dirty="0" err="1">
                <a:latin typeface="Courier"/>
                <a:cs typeface="Courier"/>
              </a:rPr>
              <a:t>Percentage_of_new_products_in_catalogue</a:t>
            </a:r>
            <a:endParaRPr lang="en-US" sz="1200" b="0" dirty="0">
              <a:latin typeface="Courier"/>
              <a:cs typeface="Courier"/>
            </a:endParaRPr>
          </a:p>
          <a:p>
            <a:r>
              <a:rPr lang="en-US" sz="1200" b="0" dirty="0">
                <a:latin typeface="Courier"/>
                <a:cs typeface="Courier"/>
              </a:rPr>
              <a:t>COLLECTIVE_SOURCING =~ </a:t>
            </a:r>
            <a:r>
              <a:rPr lang="en-US" sz="1200" b="0" dirty="0" err="1">
                <a:latin typeface="Courier"/>
                <a:cs typeface="Courier"/>
              </a:rPr>
              <a:t>Collective_sourcing_for_contacting_international_customers</a:t>
            </a:r>
            <a:r>
              <a:rPr lang="en-US" sz="1200" b="0" dirty="0">
                <a:latin typeface="Courier"/>
                <a:cs typeface="Courier"/>
              </a:rPr>
              <a:t> + </a:t>
            </a:r>
            <a:r>
              <a:rPr lang="en-US" sz="1200" b="0" dirty="0" err="1">
                <a:latin typeface="Courier"/>
                <a:cs typeface="Courier"/>
              </a:rPr>
              <a:t>Collective_sourcing_for_coordinating_international_fairs</a:t>
            </a:r>
            <a:r>
              <a:rPr lang="en-US" sz="1200" b="0" dirty="0">
                <a:latin typeface="Courier"/>
                <a:cs typeface="Courier"/>
              </a:rPr>
              <a:t> + </a:t>
            </a:r>
            <a:r>
              <a:rPr lang="en-US" sz="1200" b="0" dirty="0" err="1">
                <a:latin typeface="Courier"/>
                <a:cs typeface="Courier"/>
              </a:rPr>
              <a:t>Collective_sourcing_for_promotion_of_country_brand</a:t>
            </a:r>
            <a:r>
              <a:rPr lang="en-US" sz="1200" b="0" dirty="0">
                <a:latin typeface="Courier"/>
                <a:cs typeface="Courier"/>
              </a:rPr>
              <a:t> </a:t>
            </a:r>
          </a:p>
          <a:p>
            <a:r>
              <a:rPr lang="en-US" sz="1200" b="0" dirty="0">
                <a:latin typeface="Courier"/>
                <a:cs typeface="Courier"/>
              </a:rPr>
              <a:t>GLOBAL_MARKETS =~ </a:t>
            </a:r>
            <a:r>
              <a:rPr lang="en-US" sz="1200" b="0" dirty="0" err="1">
                <a:latin typeface="Courier"/>
                <a:cs typeface="Courier"/>
              </a:rPr>
              <a:t>Percentage_of_exported_products</a:t>
            </a:r>
            <a:r>
              <a:rPr lang="en-US" sz="1200" b="0" dirty="0">
                <a:latin typeface="Courier"/>
                <a:cs typeface="Courier"/>
              </a:rPr>
              <a:t> </a:t>
            </a:r>
          </a:p>
          <a:p>
            <a:r>
              <a:rPr lang="en-US" sz="1200" b="0" dirty="0">
                <a:latin typeface="Courier"/>
                <a:cs typeface="Courier"/>
              </a:rPr>
              <a:t>FIRM_SIZE =~ </a:t>
            </a:r>
            <a:r>
              <a:rPr lang="en-US" sz="1200" b="0" dirty="0" err="1">
                <a:latin typeface="Courier"/>
                <a:cs typeface="Courier"/>
              </a:rPr>
              <a:t>Firm_size_Sales_in_USD</a:t>
            </a:r>
            <a:r>
              <a:rPr lang="en-US" sz="1200" b="0" dirty="0">
                <a:latin typeface="Courier"/>
                <a:cs typeface="Courier"/>
              </a:rPr>
              <a:t> + </a:t>
            </a:r>
            <a:r>
              <a:rPr lang="en-US" sz="1200" b="0" dirty="0" err="1">
                <a:latin typeface="Courier"/>
                <a:cs typeface="Courier"/>
              </a:rPr>
              <a:t>Firm_size_Employees</a:t>
            </a:r>
            <a:endParaRPr lang="en-US" sz="1200" b="0" dirty="0">
              <a:latin typeface="Courier"/>
              <a:cs typeface="Courier"/>
            </a:endParaRPr>
          </a:p>
          <a:p>
            <a:r>
              <a:rPr lang="en-US" sz="1200" b="0" dirty="0">
                <a:latin typeface="Courier"/>
                <a:cs typeface="Courier"/>
              </a:rPr>
              <a:t>COMPETITION =~ </a:t>
            </a:r>
            <a:r>
              <a:rPr lang="en-US" sz="1200" b="0" dirty="0" err="1">
                <a:latin typeface="Courier"/>
                <a:cs typeface="Courier"/>
              </a:rPr>
              <a:t>Competitive_pressure</a:t>
            </a:r>
            <a:r>
              <a:rPr lang="en-US" sz="1200" b="0" dirty="0">
                <a:latin typeface="Courier"/>
                <a:cs typeface="Courier"/>
              </a:rPr>
              <a:t> </a:t>
            </a:r>
          </a:p>
          <a:p>
            <a:r>
              <a:rPr lang="en-US" sz="1200" b="0" dirty="0">
                <a:latin typeface="Courier"/>
                <a:cs typeface="Courier"/>
              </a:rPr>
              <a:t>EXPORT_ORIENTATION =~ </a:t>
            </a:r>
            <a:r>
              <a:rPr lang="en-US" sz="1200" b="0" dirty="0" err="1">
                <a:latin typeface="Courier"/>
                <a:cs typeface="Courier"/>
              </a:rPr>
              <a:t>Exporters_more_competitive</a:t>
            </a:r>
            <a:r>
              <a:rPr lang="en-US" sz="1200" b="0" dirty="0">
                <a:latin typeface="Courier"/>
                <a:cs typeface="Courier"/>
              </a:rPr>
              <a:t> + </a:t>
            </a:r>
            <a:r>
              <a:rPr lang="en-US" sz="1200" b="0" dirty="0" err="1">
                <a:latin typeface="Courier"/>
                <a:cs typeface="Courier"/>
              </a:rPr>
              <a:t>Exporters_more_protected_from_recession</a:t>
            </a:r>
            <a:r>
              <a:rPr lang="en-US" sz="1200" b="0" dirty="0">
                <a:latin typeface="Courier"/>
                <a:cs typeface="Courier"/>
              </a:rPr>
              <a:t> </a:t>
            </a:r>
          </a:p>
          <a:p>
            <a:r>
              <a:rPr lang="en-US" sz="1200" b="0" dirty="0">
                <a:latin typeface="Courier"/>
                <a:cs typeface="Courier"/>
              </a:rPr>
              <a:t>INVESTMENT =~ </a:t>
            </a:r>
            <a:r>
              <a:rPr lang="en-US" sz="1200" b="0" dirty="0" err="1">
                <a:latin typeface="Courier"/>
                <a:cs typeface="Courier"/>
              </a:rPr>
              <a:t>Investments_in_JIT</a:t>
            </a:r>
            <a:r>
              <a:rPr lang="en-US" sz="1200" b="0" dirty="0">
                <a:latin typeface="Courier"/>
                <a:cs typeface="Courier"/>
              </a:rPr>
              <a:t> + </a:t>
            </a:r>
            <a:r>
              <a:rPr lang="en-US" sz="1200" b="0" dirty="0" err="1">
                <a:latin typeface="Courier"/>
                <a:cs typeface="Courier"/>
              </a:rPr>
              <a:t>Investments_in_IT</a:t>
            </a:r>
            <a:r>
              <a:rPr lang="en-US" sz="1200" b="0" dirty="0">
                <a:latin typeface="Courier"/>
                <a:cs typeface="Courier"/>
              </a:rPr>
              <a:t> + </a:t>
            </a:r>
            <a:r>
              <a:rPr lang="en-US" sz="1200" b="0" dirty="0" err="1">
                <a:latin typeface="Courier"/>
                <a:cs typeface="Courier"/>
              </a:rPr>
              <a:t>Investments_in_TQM</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NextBestConstrainedModel</a:t>
            </a:r>
            <a:r>
              <a:rPr lang="en-US" sz="1200" b="0" dirty="0">
                <a:latin typeface="Courier"/>
                <a:cs typeface="Courier"/>
              </a:rPr>
              <a:t> &lt;- 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HORIZONTAL ~ INVESTMENT</a:t>
            </a:r>
          </a:p>
          <a:p>
            <a:r>
              <a:rPr lang="en-US" sz="1200" b="0" dirty="0">
                <a:latin typeface="Courier"/>
                <a:cs typeface="Courier"/>
              </a:rPr>
              <a:t>VERTICAL ~ INVESTMENT</a:t>
            </a:r>
          </a:p>
          <a:p>
            <a:r>
              <a:rPr lang="en-US" sz="1200" b="0" dirty="0">
                <a:latin typeface="Courier"/>
                <a:cs typeface="Courier"/>
              </a:rPr>
              <a:t>COLLECTIVE_SOURCING ~ HORIZONTAL + COMPETITION + FIRM_SIZE + INVESTMENT + EXPORT_ORIENTATION</a:t>
            </a:r>
          </a:p>
          <a:p>
            <a:r>
              <a:rPr lang="en-US" sz="1200" b="0" dirty="0">
                <a:latin typeface="Courier"/>
                <a:cs typeface="Courier"/>
              </a:rPr>
              <a:t>MFG_PRODUCTIVITY ~ VERTICAL + FIRM_SIZE + COMPETITION + INVESTMENT</a:t>
            </a:r>
          </a:p>
          <a:p>
            <a:r>
              <a:rPr lang="en-US" sz="1200" b="0" dirty="0">
                <a:latin typeface="Courier"/>
                <a:cs typeface="Courier"/>
              </a:rPr>
              <a:t>INNOVATION ~ VERTICAL + COMPETITION + INVESTMENT + FIRM_SIZE</a:t>
            </a:r>
          </a:p>
          <a:p>
            <a:r>
              <a:rPr lang="en-US" sz="1200" b="0" dirty="0">
                <a:latin typeface="Courier"/>
                <a:cs typeface="Courier"/>
              </a:rPr>
              <a:t>GLOBAL_MARKETS ~ COLLECTIVE_SOURCING + MFG_PRODUCTIVITY + INNOVATION + FIRM_SIZE + COMPETITION + EXPORT_ORIENTATION</a:t>
            </a:r>
          </a:p>
          <a:p>
            <a:endParaRPr lang="en-US" sz="1200" b="0" dirty="0">
              <a:latin typeface="Courier"/>
              <a:cs typeface="Courier"/>
            </a:endParaRPr>
          </a:p>
          <a:p>
            <a:r>
              <a:rPr lang="en-US" sz="1200" b="0" dirty="0">
                <a:latin typeface="Courier"/>
                <a:cs typeface="Courier"/>
              </a:rPr>
              <a:t># For some weird reason COMPETITION is constrained to be uncorrelated with other exogenous LVs</a:t>
            </a:r>
          </a:p>
          <a:p>
            <a:endParaRPr lang="en-US" sz="1200" b="0" dirty="0">
              <a:latin typeface="Courier"/>
              <a:cs typeface="Courier"/>
            </a:endParaRPr>
          </a:p>
          <a:p>
            <a:r>
              <a:rPr lang="en-US" sz="1200" b="0" dirty="0">
                <a:latin typeface="Courier"/>
                <a:cs typeface="Courier"/>
              </a:rPr>
              <a:t>COMPETITION ~~ 0*FIRM_SIZE</a:t>
            </a:r>
          </a:p>
          <a:p>
            <a:r>
              <a:rPr lang="en-US" sz="1200" b="0" dirty="0">
                <a:latin typeface="Courier"/>
                <a:cs typeface="Courier"/>
              </a:rPr>
              <a:t>COMPETITION ~~ 0*EXPORT_ORIENTATION</a:t>
            </a:r>
          </a:p>
          <a:p>
            <a:r>
              <a:rPr lang="en-US" sz="1200" b="0" dirty="0">
                <a:latin typeface="Courier"/>
                <a:cs typeface="Courier"/>
              </a:rPr>
              <a:t>COMPETITION ~~ 0*INVESTMENT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TheoreticalModel</a:t>
            </a:r>
            <a:r>
              <a:rPr lang="en-US" sz="1200" b="0" dirty="0">
                <a:latin typeface="Courier"/>
                <a:cs typeface="Courier"/>
              </a:rPr>
              <a:t> &lt;- paste(</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INNOVATION ~ HORIZONTAL")</a:t>
            </a:r>
          </a:p>
          <a:p>
            <a:endParaRPr lang="en-US" sz="1200" b="0" dirty="0">
              <a:latin typeface="Courier"/>
              <a:cs typeface="Courier"/>
            </a:endParaRPr>
          </a:p>
          <a:p>
            <a:r>
              <a:rPr lang="en-US" sz="1200" b="0" dirty="0" err="1">
                <a:latin typeface="Courier"/>
                <a:cs typeface="Courier"/>
              </a:rPr>
              <a:t>NextBestUnconstrainedModel</a:t>
            </a:r>
            <a:r>
              <a:rPr lang="en-US" sz="1200" b="0" dirty="0">
                <a:latin typeface="Courier"/>
                <a:cs typeface="Courier"/>
              </a:rPr>
              <a:t> &lt;- paste(</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MFG_PRODUCTIVITY ~ HORIZONTAL</a:t>
            </a:r>
          </a:p>
          <a:p>
            <a:r>
              <a:rPr lang="en-US" sz="1200" b="0" dirty="0">
                <a:latin typeface="Courier"/>
                <a:cs typeface="Courier"/>
              </a:rPr>
              <a:t>                          COLLECTIVE_SOURCING ~ VERTICAL")</a:t>
            </a:r>
          </a:p>
          <a:p>
            <a:endParaRPr lang="en-US" sz="1200" b="0" dirty="0">
              <a:latin typeface="Courier"/>
              <a:cs typeface="Courier"/>
            </a:endParaRPr>
          </a:p>
          <a:p>
            <a:r>
              <a:rPr lang="en-US" sz="1200" b="0" dirty="0" err="1">
                <a:latin typeface="Courier"/>
                <a:cs typeface="Courier"/>
              </a:rPr>
              <a:t>BestModel</a:t>
            </a:r>
            <a:r>
              <a:rPr lang="en-US" sz="1200" b="0" dirty="0">
                <a:latin typeface="Courier"/>
                <a:cs typeface="Courier"/>
              </a:rPr>
              <a:t> &lt;- paste(sub("COMPETITION ~~ 0*FIRM_SIZE</a:t>
            </a:r>
          </a:p>
          <a:p>
            <a:r>
              <a:rPr lang="en-US" sz="1200" b="0" dirty="0">
                <a:latin typeface="Courier"/>
                <a:cs typeface="Courier"/>
              </a:rPr>
              <a:t>COMPETITION ~~ 0*</a:t>
            </a:r>
            <a:r>
              <a:rPr lang="en-US" sz="1200" b="0" dirty="0" err="1">
                <a:latin typeface="Courier"/>
                <a:cs typeface="Courier"/>
              </a:rPr>
              <a:t>EXPORT_ORIENTATION","",sub</a:t>
            </a:r>
            <a:r>
              <a:rPr lang="en-US" sz="1200" b="0" dirty="0">
                <a:latin typeface="Courier"/>
                <a:cs typeface="Courier"/>
              </a:rPr>
              <a:t>("INNOVATION ~ VERTICAL +","INNOVATION ~",</a:t>
            </a:r>
            <a:r>
              <a:rPr lang="en-US" sz="1200" b="0" dirty="0" err="1">
                <a:latin typeface="Courier"/>
                <a:cs typeface="Courier"/>
              </a:rPr>
              <a:t>TheoreticalModel</a:t>
            </a:r>
            <a:r>
              <a:rPr lang="en-US" sz="1200" b="0" dirty="0">
                <a:latin typeface="Courier"/>
                <a:cs typeface="Courier"/>
              </a:rPr>
              <a:t>, fixed = TRUE),fixed = TRUE),"</a:t>
            </a:r>
          </a:p>
          <a:p>
            <a:r>
              <a:rPr lang="en-US" sz="1200" b="0" dirty="0">
                <a:latin typeface="Courier"/>
                <a:cs typeface="Courier"/>
              </a:rPr>
              <a:t>                   HORIZONTAL ~~ VERTICAL</a:t>
            </a:r>
          </a:p>
          <a:p>
            <a:r>
              <a:rPr lang="en-US" sz="1200" b="0" dirty="0">
                <a:latin typeface="Courier"/>
                <a:cs typeface="Courier"/>
              </a:rPr>
              <a:t>                   HORIZONTAL ~~ COMPETITION</a:t>
            </a:r>
          </a:p>
          <a:p>
            <a:r>
              <a:rPr lang="en-US" sz="1200" b="0" dirty="0">
                <a:latin typeface="Courier"/>
                <a:cs typeface="Courier"/>
              </a:rPr>
              <a:t>                   VERTICAL ~~ COMPETITION</a:t>
            </a:r>
          </a:p>
          <a:p>
            <a:r>
              <a:rPr lang="en-US" sz="1200" b="0" dirty="0">
                <a:latin typeface="Courier"/>
                <a:cs typeface="Courier"/>
              </a:rPr>
              <a:t>                   COLLECTIVE_SOURCING ~~ MFG_PRODUCTIVITY</a:t>
            </a:r>
          </a:p>
          <a:p>
            <a:r>
              <a:rPr lang="en-US" sz="1200" b="0" dirty="0">
                <a:latin typeface="Courier"/>
                <a:cs typeface="Courier"/>
              </a:rPr>
              <a:t>                   COLLECTIVE_SOURCING ~~ INNOVATION</a:t>
            </a:r>
          </a:p>
          <a:p>
            <a:r>
              <a:rPr lang="en-US" sz="1200" b="0" dirty="0">
                <a:latin typeface="Courier"/>
                <a:cs typeface="Courier"/>
              </a:rPr>
              <a:t>                   MFG_PRODUCTIVITY ~~ INNOVATION</a:t>
            </a:r>
          </a:p>
          <a:p>
            <a:r>
              <a:rPr lang="en-US" sz="1200" b="0" dirty="0">
                <a:latin typeface="Courier"/>
                <a:cs typeface="Courier"/>
              </a:rPr>
              <a:t>                   " </a:t>
            </a:r>
          </a:p>
          <a:p>
            <a:r>
              <a:rPr lang="en-US" sz="1200" b="0" dirty="0">
                <a:latin typeface="Courier"/>
                <a:cs typeface="Courier"/>
              </a:rPr>
              <a:t>  )</a:t>
            </a:r>
          </a:p>
          <a:p>
            <a:endParaRPr lang="en-US" sz="1200" b="0" dirty="0">
              <a:latin typeface="Courier"/>
              <a:cs typeface="Courier"/>
            </a:endParaRPr>
          </a:p>
          <a:p>
            <a:r>
              <a:rPr lang="en-US" sz="1200" b="0" dirty="0">
                <a:latin typeface="Courier"/>
                <a:cs typeface="Courier"/>
              </a:rPr>
              <a:t>Null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 orthogonal = TRUE,</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r>
              <a:rPr lang="en-US" sz="1200" b="0" dirty="0">
                <a:latin typeface="Courier"/>
                <a:cs typeface="Courier"/>
              </a:rPr>
              <a:t>Measurement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Theoretical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Next_best_constrained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Next_best_unconstrained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NextBestUnconstrainedModel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Best_model</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BestModel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fitIndices</a:t>
            </a:r>
            <a:r>
              <a:rPr lang="en-US" sz="1200" b="0" dirty="0">
                <a:latin typeface="Courier"/>
                <a:cs typeface="Courier"/>
              </a:rPr>
              <a:t> &lt;- list(</a:t>
            </a:r>
            <a:r>
              <a:rPr lang="en-US" sz="1200" b="0" dirty="0" err="1">
                <a:latin typeface="Courier"/>
                <a:cs typeface="Courier"/>
              </a:rPr>
              <a:t>chisq</a:t>
            </a:r>
            <a:r>
              <a:rPr lang="en-US" sz="1200" b="0" dirty="0">
                <a:latin typeface="Courier"/>
                <a:cs typeface="Courier"/>
              </a:rPr>
              <a:t>="Chi-Square", </a:t>
            </a:r>
            <a:r>
              <a:rPr lang="en-US" sz="1200" b="0" dirty="0" err="1">
                <a:latin typeface="Courier"/>
                <a:cs typeface="Courier"/>
              </a:rPr>
              <a:t>df</a:t>
            </a:r>
            <a:r>
              <a:rPr lang="en-US" sz="1200" b="0" dirty="0">
                <a:latin typeface="Courier"/>
                <a:cs typeface="Courier"/>
              </a:rPr>
              <a:t>="</a:t>
            </a:r>
            <a:r>
              <a:rPr lang="en-US" sz="1200" b="0" dirty="0" err="1">
                <a:latin typeface="Courier"/>
                <a:cs typeface="Courier"/>
              </a:rPr>
              <a:t>df</a:t>
            </a:r>
            <a:r>
              <a:rPr lang="en-US" sz="1200" b="0" dirty="0">
                <a:latin typeface="Courier"/>
                <a:cs typeface="Courier"/>
              </a:rPr>
              <a:t>", </a:t>
            </a:r>
            <a:r>
              <a:rPr lang="en-US" sz="1200" b="0" dirty="0" err="1">
                <a:latin typeface="Courier"/>
                <a:cs typeface="Courier"/>
              </a:rPr>
              <a:t>pvalue</a:t>
            </a:r>
            <a:r>
              <a:rPr lang="en-US" sz="1200" b="0" dirty="0">
                <a:latin typeface="Courier"/>
                <a:cs typeface="Courier"/>
              </a:rPr>
              <a:t>="Probability", </a:t>
            </a:r>
            <a:r>
              <a:rPr lang="en-US" sz="1200" b="0" dirty="0" err="1">
                <a:latin typeface="Courier"/>
                <a:cs typeface="Courier"/>
              </a:rPr>
              <a:t>gfi</a:t>
            </a:r>
            <a:r>
              <a:rPr lang="en-US" sz="1200" b="0" dirty="0">
                <a:latin typeface="Courier"/>
                <a:cs typeface="Courier"/>
              </a:rPr>
              <a:t>="GFI", </a:t>
            </a:r>
            <a:r>
              <a:rPr lang="en-US" sz="1200" b="0" dirty="0" err="1">
                <a:latin typeface="Courier"/>
                <a:cs typeface="Courier"/>
              </a:rPr>
              <a:t>nfi</a:t>
            </a:r>
            <a:r>
              <a:rPr lang="en-US" sz="1200" b="0" dirty="0">
                <a:latin typeface="Courier"/>
                <a:cs typeface="Courier"/>
              </a:rPr>
              <a:t>="NFI", </a:t>
            </a:r>
            <a:r>
              <a:rPr lang="en-US" sz="1200" b="0" dirty="0" err="1">
                <a:latin typeface="Courier"/>
                <a:cs typeface="Courier"/>
              </a:rPr>
              <a:t>nnfi</a:t>
            </a:r>
            <a:r>
              <a:rPr lang="en-US" sz="1200" b="0" dirty="0">
                <a:latin typeface="Courier"/>
                <a:cs typeface="Courier"/>
              </a:rPr>
              <a:t>="NNFI",</a:t>
            </a:r>
          </a:p>
          <a:p>
            <a:r>
              <a:rPr lang="en-US" sz="1200" b="0" dirty="0">
                <a:latin typeface="Courier"/>
                <a:cs typeface="Courier"/>
              </a:rPr>
              <a:t>     </a:t>
            </a:r>
            <a:r>
              <a:rPr lang="en-US" sz="1200" b="0" dirty="0" err="1">
                <a:latin typeface="Courier"/>
                <a:cs typeface="Courier"/>
              </a:rPr>
              <a:t>cfi</a:t>
            </a:r>
            <a:r>
              <a:rPr lang="en-US" sz="1200" b="0" dirty="0">
                <a:latin typeface="Courier"/>
                <a:cs typeface="Courier"/>
              </a:rPr>
              <a:t>="CFI", </a:t>
            </a:r>
            <a:r>
              <a:rPr lang="en-US" sz="1200" b="0" dirty="0" err="1">
                <a:latin typeface="Courier"/>
                <a:cs typeface="Courier"/>
              </a:rPr>
              <a:t>rmsea</a:t>
            </a:r>
            <a:r>
              <a:rPr lang="en-US" sz="1200" b="0" dirty="0">
                <a:latin typeface="Courier"/>
                <a:cs typeface="Courier"/>
              </a:rPr>
              <a:t>="RMSEA", </a:t>
            </a:r>
            <a:r>
              <a:rPr lang="en-US" sz="1200" b="0" dirty="0" err="1">
                <a:latin typeface="Courier"/>
                <a:cs typeface="Courier"/>
              </a:rPr>
              <a:t>aic</a:t>
            </a:r>
            <a:r>
              <a:rPr lang="en-US" sz="1200" b="0" dirty="0">
                <a:latin typeface="Courier"/>
                <a:cs typeface="Courier"/>
              </a:rPr>
              <a:t>="AIC", </a:t>
            </a:r>
            <a:r>
              <a:rPr lang="en-US" sz="1200" b="0" dirty="0" err="1">
                <a:latin typeface="Courier"/>
                <a:cs typeface="Courier"/>
              </a:rPr>
              <a:t>bic</a:t>
            </a:r>
            <a:r>
              <a:rPr lang="en-US" sz="1200" b="0" dirty="0">
                <a:latin typeface="Courier"/>
                <a:cs typeface="Courier"/>
              </a:rPr>
              <a:t>="BIC")</a:t>
            </a:r>
          </a:p>
          <a:p>
            <a:endParaRPr lang="en-US" sz="1200" b="0" dirty="0">
              <a:latin typeface="Courier"/>
              <a:cs typeface="Courier"/>
            </a:endParaRPr>
          </a:p>
          <a:p>
            <a:r>
              <a:rPr lang="en-US" sz="1200" b="0" dirty="0">
                <a:latin typeface="Courier"/>
                <a:cs typeface="Courier"/>
              </a:rPr>
              <a:t>models &lt;- list(Null=Null, Measurement=Measurement, Theoretical=Theoretical, </a:t>
            </a:r>
            <a:r>
              <a:rPr lang="en-US" sz="1200" b="0" dirty="0" err="1">
                <a:latin typeface="Courier"/>
                <a:cs typeface="Courier"/>
              </a:rPr>
              <a:t>Next_best_constrained</a:t>
            </a:r>
            <a:r>
              <a:rPr lang="en-US" sz="1200" b="0" dirty="0">
                <a:latin typeface="Courier"/>
                <a:cs typeface="Courier"/>
              </a:rPr>
              <a:t>=</a:t>
            </a:r>
            <a:r>
              <a:rPr lang="en-US" sz="1200" b="0" dirty="0" err="1">
                <a:latin typeface="Courier"/>
                <a:cs typeface="Courier"/>
              </a:rPr>
              <a:t>Next_best_constrained</a:t>
            </a:r>
            <a:r>
              <a:rPr lang="en-US" sz="1200" b="0" dirty="0">
                <a:latin typeface="Courier"/>
                <a:cs typeface="Courier"/>
              </a:rPr>
              <a:t>, </a:t>
            </a:r>
            <a:r>
              <a:rPr lang="en-US" sz="1200" b="0" dirty="0" err="1">
                <a:latin typeface="Courier"/>
                <a:cs typeface="Courier"/>
              </a:rPr>
              <a:t>Next_best_unconstrained</a:t>
            </a:r>
            <a:r>
              <a:rPr lang="en-US" sz="1200" b="0" dirty="0">
                <a:latin typeface="Courier"/>
                <a:cs typeface="Courier"/>
              </a:rPr>
              <a:t>=</a:t>
            </a:r>
            <a:r>
              <a:rPr lang="en-US" sz="1200" b="0" dirty="0" err="1">
                <a:latin typeface="Courier"/>
                <a:cs typeface="Courier"/>
              </a:rPr>
              <a:t>Next_best_unconstrained</a:t>
            </a:r>
            <a:r>
              <a:rPr lang="en-US" sz="1200" b="0" dirty="0">
                <a:latin typeface="Courier"/>
                <a:cs typeface="Courier"/>
              </a:rPr>
              <a:t>, </a:t>
            </a:r>
            <a:r>
              <a:rPr lang="en-US" sz="1200" b="0" dirty="0" err="1">
                <a:latin typeface="Courier"/>
                <a:cs typeface="Courier"/>
              </a:rPr>
              <a:t>Best_model</a:t>
            </a:r>
            <a:r>
              <a:rPr lang="en-US" sz="1200" b="0" dirty="0">
                <a:latin typeface="Courier"/>
                <a:cs typeface="Courier"/>
              </a:rPr>
              <a:t>=</a:t>
            </a:r>
            <a:r>
              <a:rPr lang="en-US" sz="1200" b="0" dirty="0" err="1">
                <a:latin typeface="Courier"/>
                <a:cs typeface="Courier"/>
              </a:rPr>
              <a:t>Best_model</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sapply</a:t>
            </a:r>
            <a:r>
              <a:rPr lang="en-US" sz="1200" b="0" dirty="0">
                <a:latin typeface="Courier"/>
                <a:cs typeface="Courier"/>
              </a:rPr>
              <a:t>(models, function(fit){</a:t>
            </a:r>
          </a:p>
          <a:p>
            <a:r>
              <a:rPr lang="en-US" sz="1200" b="0" dirty="0">
                <a:latin typeface="Courier"/>
                <a:cs typeface="Courier"/>
              </a:rPr>
              <a:t>  </a:t>
            </a:r>
            <a:r>
              <a:rPr lang="en-US" sz="1200" b="0" dirty="0" err="1">
                <a:latin typeface="Courier"/>
                <a:cs typeface="Courier"/>
              </a:rPr>
              <a:t>fitMeasures</a:t>
            </a:r>
            <a:r>
              <a:rPr lang="en-US" sz="1200" b="0" dirty="0">
                <a:latin typeface="Courier"/>
                <a:cs typeface="Courier"/>
              </a:rPr>
              <a:t>(fit)[names(</a:t>
            </a:r>
            <a:r>
              <a:rPr lang="en-US" sz="1200" b="0" dirty="0" err="1">
                <a:latin typeface="Courier"/>
                <a:cs typeface="Courier"/>
              </a:rPr>
              <a:t>fitIndices</a:t>
            </a:r>
            <a:r>
              <a:rPr lang="en-US" sz="1200" b="0" dirty="0">
                <a:latin typeface="Courier"/>
                <a:cs typeface="Courier"/>
              </a:rPr>
              <a: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t(</a:t>
            </a:r>
            <a:r>
              <a:rPr lang="en-US" sz="1200" b="0" dirty="0" err="1">
                <a:latin typeface="Courier"/>
                <a:cs typeface="Courier"/>
              </a:rPr>
              <a:t>fitTable</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unlist</a:t>
            </a:r>
            <a:r>
              <a:rPr lang="en-US" sz="1200" b="0" dirty="0">
                <a:latin typeface="Courier"/>
                <a:cs typeface="Courier"/>
              </a:rPr>
              <a:t>(</a:t>
            </a:r>
            <a:r>
              <a:rPr lang="en-US" sz="1200" b="0" dirty="0" err="1">
                <a:latin typeface="Courier"/>
                <a:cs typeface="Courier"/>
              </a:rPr>
              <a:t>fitIndices</a:t>
            </a:r>
            <a:r>
              <a:rPr lang="en-US" sz="1200" b="0" dirty="0">
                <a:latin typeface="Courier"/>
                <a:cs typeface="Courier"/>
              </a:rPr>
              <a:t>)</a:t>
            </a:r>
          </a:p>
          <a:p>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names(models)</a:t>
            </a:r>
          </a:p>
          <a:p>
            <a:endParaRPr lang="en-US" sz="1200" b="0" dirty="0">
              <a:latin typeface="Courier"/>
              <a:cs typeface="Courier"/>
            </a:endParaRPr>
          </a:p>
          <a:p>
            <a:r>
              <a:rPr lang="en-US" sz="1200" b="0" dirty="0" err="1">
                <a:latin typeface="Courier"/>
                <a:cs typeface="Courier"/>
              </a:rPr>
              <a:t>fitTable</a:t>
            </a:r>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mis</a:t>
            </a:r>
            <a:r>
              <a:rPr lang="en-US" sz="1200" b="0" dirty="0">
                <a:latin typeface="Courier"/>
                <a:cs typeface="Courier"/>
              </a:rPr>
              <a:t> &lt;- inspect(</a:t>
            </a:r>
            <a:r>
              <a:rPr lang="en-US" sz="1200" b="0" dirty="0" err="1">
                <a:latin typeface="Courier"/>
                <a:cs typeface="Courier"/>
              </a:rPr>
              <a:t>Theoretical,"mi</a:t>
            </a:r>
            <a:r>
              <a:rPr lang="en-US" sz="1200" b="0" dirty="0">
                <a:latin typeface="Courier"/>
                <a:cs typeface="Courier"/>
              </a:rPr>
              <a:t>")</a:t>
            </a:r>
          </a:p>
          <a:p>
            <a:r>
              <a:rPr lang="en-US" sz="1200" b="0" dirty="0" err="1">
                <a:latin typeface="Courier"/>
                <a:cs typeface="Courier"/>
              </a:rPr>
              <a:t>mis</a:t>
            </a:r>
            <a:r>
              <a:rPr lang="en-US" sz="1200" b="0" dirty="0">
                <a:latin typeface="Courier"/>
                <a:cs typeface="Courier"/>
              </a:rPr>
              <a:t>[order(- </a:t>
            </a:r>
            <a:r>
              <a:rPr lang="en-US" sz="1200" b="0" dirty="0" err="1">
                <a:latin typeface="Courier"/>
                <a:cs typeface="Courier"/>
              </a:rPr>
              <a:t>mis$mi</a:t>
            </a:r>
            <a:r>
              <a:rPr lang="en-US" sz="1200" b="0" dirty="0">
                <a:latin typeface="Courier"/>
                <a:cs typeface="Courier"/>
              </a:rPr>
              <a:t>),1:10]</a:t>
            </a:r>
          </a:p>
          <a:p>
            <a:endParaRPr lang="en-US" sz="1200" b="0" dirty="0">
              <a:latin typeface="Courier"/>
              <a:cs typeface="Courier"/>
            </a:endParaRPr>
          </a:p>
          <a:p>
            <a:r>
              <a:rPr lang="en-US" sz="1200" b="0" dirty="0">
                <a:latin typeface="Courier"/>
                <a:cs typeface="Courier"/>
              </a:rPr>
              <a:t># Are HORIZONTAL and VERTICAL discriminant valid</a:t>
            </a:r>
          </a:p>
          <a:p>
            <a:endParaRPr lang="en-US" sz="1200" b="0" dirty="0">
              <a:latin typeface="Courier"/>
              <a:cs typeface="Courier"/>
            </a:endParaRPr>
          </a:p>
          <a:p>
            <a:r>
              <a:rPr lang="en-US" sz="1200" b="0" dirty="0">
                <a:latin typeface="Courier"/>
                <a:cs typeface="Courier"/>
              </a:rPr>
              <a:t>discriminantValidity1 &lt;- </a:t>
            </a:r>
            <a:r>
              <a:rPr lang="en-US" sz="1200" b="0" dirty="0" err="1">
                <a:latin typeface="Courier"/>
                <a:cs typeface="Courier"/>
              </a:rPr>
              <a:t>cfa</a:t>
            </a:r>
            <a:r>
              <a:rPr lang="en-US" sz="1200" b="0" dirty="0">
                <a:latin typeface="Courier"/>
                <a:cs typeface="Courier"/>
              </a:rPr>
              <a:t>(paste(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HORIZONTAL ~~ 1*VERTICAL"),</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a:t>
            </a:r>
            <a:r>
              <a:rPr lang="en-US" sz="1200" b="0" dirty="0" err="1">
                <a:latin typeface="Courier"/>
                <a:cs typeface="Courier"/>
              </a:rPr>
              <a:t>covariances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          </a:t>
            </a:r>
            <a:r>
              <a:rPr lang="en-US" sz="1200" b="0" dirty="0" err="1">
                <a:latin typeface="Courier"/>
                <a:cs typeface="Courier"/>
              </a:rPr>
              <a:t>std.lv</a:t>
            </a:r>
            <a:r>
              <a:rPr lang="en-US" sz="1200" b="0" dirty="0">
                <a:latin typeface="Courier"/>
                <a:cs typeface="Courier"/>
              </a:rPr>
              <a:t> = TRUE)</a:t>
            </a:r>
          </a:p>
          <a:p>
            <a:endParaRPr lang="en-US" sz="1200" b="0" dirty="0">
              <a:latin typeface="Courier"/>
              <a:cs typeface="Courier"/>
            </a:endParaRPr>
          </a:p>
          <a:p>
            <a:endParaRPr lang="en-US" sz="1200" b="0" dirty="0">
              <a:latin typeface="Courier"/>
              <a:cs typeface="Courier"/>
            </a:endParaRP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128</a:t>
            </a:fld>
            <a:endParaRPr lang="fi-FI"/>
          </a:p>
        </p:txBody>
      </p:sp>
    </p:spTree>
    <p:extLst>
      <p:ext uri="{BB962C8B-B14F-4D97-AF65-F5344CB8AC3E}">
        <p14:creationId xmlns:p14="http://schemas.microsoft.com/office/powerpoint/2010/main" val="331673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library(psych</a:t>
            </a:r>
            <a:r>
              <a:rPr lang="fi-FI" dirty="0"/>
              <a:t>)</a:t>
            </a:r>
          </a:p>
          <a:p>
            <a:r>
              <a:rPr lang="fi-FI" dirty="0"/>
              <a:t>set.seed(1)</a:t>
            </a:r>
          </a:p>
          <a:p>
            <a:endParaRPr lang="fi-FI" dirty="0"/>
          </a:p>
          <a:p>
            <a:r>
              <a:rPr lang="fi-FI" dirty="0"/>
              <a:t>data &lt;- matrix(0,6,2)</a:t>
            </a:r>
          </a:p>
          <a:p>
            <a:endParaRPr lang="fi-FI" dirty="0"/>
          </a:p>
          <a:p>
            <a:r>
              <a:rPr lang="fi-FI" dirty="0"/>
              <a:t>data[1:3,1] &lt;- 1 + rnorm(3,sd = .2)</a:t>
            </a:r>
          </a:p>
          <a:p>
            <a:r>
              <a:rPr lang="fi-FI" dirty="0"/>
              <a:t>data[1:3,2] &lt;- .2 + rnorm(3,sd = .2)</a:t>
            </a:r>
          </a:p>
          <a:p>
            <a:r>
              <a:rPr lang="fi-FI" dirty="0"/>
              <a:t>data[4:6,1] &lt;- .3 + rnorm(3,sd = .2)</a:t>
            </a:r>
          </a:p>
          <a:p>
            <a:r>
              <a:rPr lang="fi-FI" dirty="0"/>
              <a:t>data[4:6,2] &lt;- -1 + rnorm(3,sd = .2)</a:t>
            </a:r>
          </a:p>
          <a:p>
            <a:endParaRPr lang="fi-FI" dirty="0"/>
          </a:p>
          <a:p>
            <a:r>
              <a:rPr lang="fi-FI" dirty="0"/>
              <a:t>plot(data[,1],data[,2],</a:t>
            </a:r>
          </a:p>
          <a:p>
            <a:r>
              <a:rPr lang="fi-FI" dirty="0"/>
              <a:t>     </a:t>
            </a:r>
            <a:r>
              <a:rPr lang="fi-FI" dirty="0" err="1"/>
              <a:t>xlab</a:t>
            </a:r>
            <a:r>
              <a:rPr lang="fi-FI" dirty="0"/>
              <a:t> = "Person 1", </a:t>
            </a:r>
            <a:r>
              <a:rPr lang="fi-FI" dirty="0" err="1"/>
              <a:t>ylab</a:t>
            </a:r>
            <a:r>
              <a:rPr lang="fi-FI" dirty="0"/>
              <a:t> = "Person 2", </a:t>
            </a:r>
          </a:p>
          <a:p>
            <a:r>
              <a:rPr lang="fi-FI" dirty="0"/>
              <a:t>     </a:t>
            </a:r>
            <a:r>
              <a:rPr lang="fi-FI" dirty="0" err="1"/>
              <a:t>xlim</a:t>
            </a:r>
            <a:r>
              <a:rPr lang="fi-FI" dirty="0"/>
              <a:t> = c(-1.5, 1.5), </a:t>
            </a:r>
            <a:r>
              <a:rPr lang="fi-FI" dirty="0" err="1"/>
              <a:t>ylim</a:t>
            </a:r>
            <a:r>
              <a:rPr lang="fi-FI" dirty="0"/>
              <a:t> = c(-1.5, 1.5))</a:t>
            </a:r>
          </a:p>
          <a:p>
            <a:r>
              <a:rPr lang="fi-FI" dirty="0"/>
              <a:t>abline(h=0)</a:t>
            </a:r>
          </a:p>
          <a:p>
            <a:r>
              <a:rPr lang="fi-FI" dirty="0"/>
              <a:t>abline(v=0)</a:t>
            </a:r>
          </a:p>
          <a:p>
            <a:endParaRPr lang="fi-FI" dirty="0"/>
          </a:p>
          <a:p>
            <a:r>
              <a:rPr lang="fi-FI" dirty="0"/>
              <a:t>text(data[,1],data[,2], labels=paste("Item",1:6), </a:t>
            </a:r>
            <a:r>
              <a:rPr lang="fi-FI" dirty="0" err="1"/>
              <a:t>pos</a:t>
            </a:r>
            <a:r>
              <a:rPr lang="fi-FI" dirty="0"/>
              <a:t> = 4)</a:t>
            </a:r>
          </a:p>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131</a:t>
            </a:fld>
            <a:endParaRPr lang="fi-FI"/>
          </a:p>
        </p:txBody>
      </p:sp>
    </p:spTree>
    <p:extLst>
      <p:ext uri="{BB962C8B-B14F-4D97-AF65-F5344CB8AC3E}">
        <p14:creationId xmlns:p14="http://schemas.microsoft.com/office/powerpoint/2010/main" val="5656665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0" dirty="0">
                <a:latin typeface="Courier"/>
                <a:cs typeface="Courier"/>
              </a:rPr>
              <a:t>library(psych)</a:t>
            </a:r>
          </a:p>
          <a:p>
            <a:r>
              <a:rPr lang="en-US" sz="1200" b="0" dirty="0">
                <a:latin typeface="Courier"/>
                <a:cs typeface="Courier"/>
              </a:rPr>
              <a:t>library(</a:t>
            </a:r>
            <a:r>
              <a:rPr lang="en-US" sz="1200" b="0" dirty="0" err="1">
                <a:latin typeface="Courier"/>
                <a:cs typeface="Courier"/>
              </a:rPr>
              <a:t>lavaan</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parseMatrixFromString</a:t>
            </a:r>
            <a:r>
              <a:rPr lang="en-US" sz="1200" b="0" dirty="0">
                <a:latin typeface="Courier"/>
                <a:cs typeface="Courier"/>
              </a:rPr>
              <a:t> &lt;- function(</a:t>
            </a:r>
            <a:r>
              <a:rPr lang="en-US" sz="1200" b="0" dirty="0" err="1">
                <a:latin typeface="Courier"/>
                <a:cs typeface="Courier"/>
              </a:rPr>
              <a:t>tableString</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ret &lt;- NULL</a:t>
            </a:r>
          </a:p>
          <a:p>
            <a:r>
              <a:rPr lang="en-US" sz="1200" b="0" dirty="0">
                <a:latin typeface="Courier"/>
                <a:cs typeface="Courier"/>
              </a:rPr>
              <a:t>  rows &lt;- </a:t>
            </a:r>
            <a:r>
              <a:rPr lang="en-US" sz="1200" b="0" dirty="0" err="1">
                <a:latin typeface="Courier"/>
                <a:cs typeface="Courier"/>
              </a:rPr>
              <a:t>strsplit</a:t>
            </a:r>
            <a:r>
              <a:rPr lang="en-US" sz="1200" b="0" dirty="0">
                <a:latin typeface="Courier"/>
                <a:cs typeface="Courier"/>
              </a:rPr>
              <a:t>(</a:t>
            </a:r>
            <a:r>
              <a:rPr lang="en-US" sz="1200" b="0" dirty="0" err="1">
                <a:latin typeface="Courier"/>
                <a:cs typeface="Courier"/>
              </a:rPr>
              <a:t>tableString</a:t>
            </a:r>
            <a:r>
              <a:rPr lang="en-US" sz="1200" b="0" dirty="0">
                <a:latin typeface="Courier"/>
                <a:cs typeface="Courier"/>
              </a:rPr>
              <a:t>, "\n")[[1]]</a:t>
            </a:r>
          </a:p>
          <a:p>
            <a:r>
              <a:rPr lang="en-US" sz="1200" b="0" dirty="0">
                <a:latin typeface="Courier"/>
                <a:cs typeface="Courier"/>
              </a:rPr>
              <a:t>  </a:t>
            </a:r>
          </a:p>
          <a:p>
            <a:r>
              <a:rPr lang="en-US" sz="1200" b="0" dirty="0">
                <a:latin typeface="Courier"/>
                <a:cs typeface="Courier"/>
              </a:rPr>
              <a:t>  for(row in rows){</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NULL</a:t>
            </a:r>
          </a:p>
          <a:p>
            <a:r>
              <a:rPr lang="en-US" sz="1200" b="0" dirty="0">
                <a:latin typeface="Courier"/>
                <a:cs typeface="Courier"/>
              </a:rPr>
              <a:t>    </a:t>
            </a:r>
          </a:p>
          <a:p>
            <a:r>
              <a:rPr lang="en-US" sz="1200" b="0" dirty="0">
                <a:latin typeface="Courier"/>
                <a:cs typeface="Courier"/>
              </a:rPr>
              <a:t>    cells &lt;- </a:t>
            </a:r>
            <a:r>
              <a:rPr lang="en-US" sz="1200" b="0" dirty="0" err="1">
                <a:latin typeface="Courier"/>
                <a:cs typeface="Courier"/>
              </a:rPr>
              <a:t>strsplit</a:t>
            </a:r>
            <a:r>
              <a:rPr lang="en-US" sz="1200" b="0" dirty="0">
                <a:latin typeface="Courier"/>
                <a:cs typeface="Courier"/>
              </a:rPr>
              <a:t>(row," ")[[1]]</a:t>
            </a:r>
          </a:p>
          <a:p>
            <a:r>
              <a:rPr lang="en-US" sz="1200" b="0" dirty="0">
                <a:latin typeface="Courier"/>
                <a:cs typeface="Courier"/>
              </a:rPr>
              <a:t>    for(cell in cells){</a:t>
            </a:r>
          </a:p>
          <a:p>
            <a:r>
              <a:rPr lang="en-US" sz="1200" b="0" dirty="0">
                <a:latin typeface="Courier"/>
                <a:cs typeface="Courier"/>
              </a:rPr>
              <a:t>      </a:t>
            </a:r>
          </a:p>
          <a:p>
            <a:r>
              <a:rPr lang="en-US" sz="1200" b="0" dirty="0">
                <a:latin typeface="Courier"/>
                <a:cs typeface="Courier"/>
              </a:rPr>
              <a:t>      #Skip </a:t>
            </a:r>
            <a:r>
              <a:rPr lang="en-US" sz="1200" b="0" dirty="0" err="1">
                <a:latin typeface="Courier"/>
                <a:cs typeface="Courier"/>
              </a:rPr>
              <a:t>spacs</a:t>
            </a:r>
            <a:endParaRPr lang="en-US" sz="1200" b="0" dirty="0">
              <a:latin typeface="Courier"/>
              <a:cs typeface="Courier"/>
            </a:endParaRPr>
          </a:p>
          <a:p>
            <a:r>
              <a:rPr lang="en-US" sz="1200" b="0" dirty="0">
                <a:latin typeface="Courier"/>
                <a:cs typeface="Courier"/>
              </a:rPr>
              <a:t>      if(cell != ""){</a:t>
            </a:r>
          </a:p>
          <a:p>
            <a:r>
              <a:rPr lang="en-US" sz="1200" b="0" dirty="0">
                <a:latin typeface="Courier"/>
                <a:cs typeface="Courier"/>
              </a:rPr>
              <a:t>        </a:t>
            </a:r>
            <a:r>
              <a:rPr lang="en-US" sz="1200" b="0" dirty="0" err="1">
                <a:latin typeface="Courier"/>
                <a:cs typeface="Courier"/>
              </a:rPr>
              <a:t>containsNumbers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("[0-9]", cell)</a:t>
            </a:r>
          </a:p>
          <a:p>
            <a:r>
              <a:rPr lang="en-US" sz="1200" b="0" dirty="0">
                <a:latin typeface="Courier"/>
                <a:cs typeface="Courier"/>
              </a:rPr>
              <a:t>        </a:t>
            </a:r>
            <a:r>
              <a:rPr lang="en-US" sz="1200" b="0" dirty="0" err="1">
                <a:latin typeface="Courier"/>
                <a:cs typeface="Courier"/>
              </a:rPr>
              <a:t>containsLetters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("[A-</a:t>
            </a:r>
            <a:r>
              <a:rPr lang="en-US" sz="1200" b="0" dirty="0" err="1">
                <a:latin typeface="Courier"/>
                <a:cs typeface="Courier"/>
              </a:rPr>
              <a:t>Za</a:t>
            </a:r>
            <a:r>
              <a:rPr lang="en-US" sz="1200" b="0" dirty="0">
                <a:latin typeface="Courier"/>
                <a:cs typeface="Courier"/>
              </a:rPr>
              <a:t>-z]", cell)</a:t>
            </a:r>
          </a:p>
          <a:p>
            <a:r>
              <a:rPr lang="en-US" sz="1200" b="0" dirty="0">
                <a:latin typeface="Courier"/>
                <a:cs typeface="Courier"/>
              </a:rPr>
              <a:t>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 Do nothing</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containsLetters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cell</a:t>
            </a:r>
          </a:p>
          <a:p>
            <a:r>
              <a:rPr lang="en-US" sz="1200" b="0" dirty="0">
                <a:latin typeface="Courier"/>
                <a:cs typeface="Courier"/>
              </a:rPr>
              <a:t>        } </a:t>
            </a:r>
          </a:p>
          <a:p>
            <a:r>
              <a:rPr lang="en-US" sz="1200" b="0" dirty="0">
                <a:latin typeface="Courier"/>
                <a:cs typeface="Courier"/>
              </a:rPr>
              <a:t>        # Still part of row name</a:t>
            </a:r>
          </a:p>
          <a:p>
            <a:r>
              <a:rPr lang="en-US" sz="1200" b="0" dirty="0">
                <a:latin typeface="Courier"/>
                <a:cs typeface="Courier"/>
              </a:rPr>
              <a:t>        else if(length(</a:t>
            </a:r>
            <a:r>
              <a:rPr lang="en-US" sz="1200" b="0" dirty="0" err="1">
                <a:latin typeface="Courier"/>
                <a:cs typeface="Courier"/>
              </a:rPr>
              <a:t>rowContent</a:t>
            </a:r>
            <a:r>
              <a:rPr lang="en-US" sz="1200" b="0" dirty="0">
                <a:latin typeface="Courier"/>
                <a:cs typeface="Courier"/>
              </a:rPr>
              <a:t>) == 0 &amp;&amp; !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paste(</a:t>
            </a:r>
            <a:r>
              <a:rPr lang="en-US" sz="1200" b="0" dirty="0" err="1">
                <a:latin typeface="Courier"/>
                <a:cs typeface="Courier"/>
              </a:rPr>
              <a:t>rowName</a:t>
            </a:r>
            <a:r>
              <a:rPr lang="en-US" sz="1200" b="0" dirty="0">
                <a:latin typeface="Courier"/>
                <a:cs typeface="Courier"/>
              </a:rPr>
              <a:t>, cell)</a:t>
            </a:r>
          </a:p>
          <a:p>
            <a:r>
              <a:rPr lang="en-US" sz="1200" b="0" dirty="0">
                <a:latin typeface="Courier"/>
                <a:cs typeface="Courier"/>
              </a:rPr>
              <a:t>        }</a:t>
            </a:r>
          </a:p>
          <a:p>
            <a:r>
              <a:rPr lang="en-US" sz="1200" b="0" dirty="0">
                <a:latin typeface="Courier"/>
                <a:cs typeface="Courier"/>
              </a:rPr>
              <a:t>        # Must be content</a:t>
            </a:r>
          </a:p>
          <a:p>
            <a:r>
              <a:rPr lang="en-US" sz="1200" b="0" dirty="0">
                <a:latin typeface="Courier"/>
                <a:cs typeface="Courier"/>
              </a:rPr>
              <a:t>        else if(! </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as.numeric</a:t>
            </a:r>
            <a:r>
              <a:rPr lang="en-US" sz="1200" b="0" dirty="0">
                <a:latin typeface="Courier"/>
                <a:cs typeface="Courier"/>
              </a:rPr>
              <a:t>(</a:t>
            </a:r>
            <a:r>
              <a:rPr lang="en-US" sz="1200" b="0" dirty="0" err="1">
                <a:latin typeface="Courier"/>
                <a:cs typeface="Courier"/>
              </a:rPr>
              <a:t>gsub</a:t>
            </a:r>
            <a:r>
              <a:rPr lang="en-US" sz="1200" b="0" dirty="0">
                <a:latin typeface="Courier"/>
                <a:cs typeface="Courier"/>
              </a:rPr>
              <a:t>("[^0-9.-]","",cell)))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 Other cases that are ignored.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(ret)) ret &lt;- matrix(</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nrow</a:t>
            </a:r>
            <a:r>
              <a:rPr lang="en-US" sz="1200" b="0" dirty="0">
                <a:latin typeface="Courier"/>
                <a:cs typeface="Courier"/>
              </a:rPr>
              <a:t>=1)</a:t>
            </a:r>
          </a:p>
          <a:p>
            <a:r>
              <a:rPr lang="en-US" sz="1200" b="0" dirty="0">
                <a:latin typeface="Courier"/>
                <a:cs typeface="Courier"/>
              </a:rPr>
              <a:t>    else{</a:t>
            </a:r>
          </a:p>
          <a:p>
            <a:r>
              <a:rPr lang="en-US" sz="1200" b="0" dirty="0">
                <a:latin typeface="Courier"/>
                <a:cs typeface="Courier"/>
              </a:rPr>
              <a:t>      while(</a:t>
            </a:r>
            <a:r>
              <a:rPr lang="en-US" sz="1200" b="0" dirty="0" err="1">
                <a:latin typeface="Courier"/>
                <a:cs typeface="Courier"/>
              </a:rPr>
              <a:t>ncol</a:t>
            </a:r>
            <a:r>
              <a:rPr lang="en-US" sz="1200" b="0" dirty="0">
                <a:latin typeface="Courier"/>
                <a:cs typeface="Courier"/>
              </a:rPr>
              <a:t>(ret) &lt; length(</a:t>
            </a:r>
            <a:r>
              <a:rPr lang="en-US" sz="1200" b="0" dirty="0" err="1">
                <a:latin typeface="Courier"/>
                <a:cs typeface="Courier"/>
              </a:rPr>
              <a:t>rowContent</a:t>
            </a:r>
            <a:r>
              <a:rPr lang="en-US" sz="1200" b="0" dirty="0">
                <a:latin typeface="Courier"/>
                <a:cs typeface="Courier"/>
              </a:rPr>
              <a:t>)) ret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ret,NA</a:t>
            </a:r>
            <a:r>
              <a:rPr lang="en-US" sz="1200" b="0" dirty="0">
                <a:latin typeface="Courier"/>
                <a:cs typeface="Courier"/>
              </a:rPr>
              <a:t>)</a:t>
            </a:r>
          </a:p>
          <a:p>
            <a:r>
              <a:rPr lang="en-US" sz="1200" b="0" dirty="0">
                <a:latin typeface="Courier"/>
                <a:cs typeface="Courier"/>
              </a:rPr>
              <a:t>      ret &lt;- </a:t>
            </a:r>
            <a:r>
              <a:rPr lang="en-US" sz="1200" b="0" dirty="0" err="1">
                <a:latin typeface="Courier"/>
                <a:cs typeface="Courier"/>
              </a:rPr>
              <a:t>rbind</a:t>
            </a:r>
            <a:r>
              <a:rPr lang="en-US" sz="1200" b="0" dirty="0">
                <a:latin typeface="Courier"/>
                <a:cs typeface="Courier"/>
              </a:rPr>
              <a:t>(</a:t>
            </a:r>
            <a:r>
              <a:rPr lang="en-US" sz="1200" b="0" dirty="0" err="1">
                <a:latin typeface="Courier"/>
                <a:cs typeface="Courier"/>
              </a:rPr>
              <a:t>ret,rowContent</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rownames</a:t>
            </a:r>
            <a:r>
              <a:rPr lang="en-US" sz="1200" b="0" dirty="0">
                <a:latin typeface="Courier"/>
                <a:cs typeface="Courier"/>
              </a:rPr>
              <a:t>(ret)[</a:t>
            </a:r>
            <a:r>
              <a:rPr lang="en-US" sz="1200" b="0" dirty="0" err="1">
                <a:latin typeface="Courier"/>
                <a:cs typeface="Courier"/>
              </a:rPr>
              <a:t>nrow</a:t>
            </a:r>
            <a:r>
              <a:rPr lang="en-US" sz="1200" b="0" dirty="0">
                <a:latin typeface="Courier"/>
                <a:cs typeface="Courier"/>
              </a:rPr>
              <a:t>(ret)] &lt;- </a:t>
            </a:r>
            <a:r>
              <a:rPr lang="en-US" sz="1200" b="0" dirty="0" err="1">
                <a:latin typeface="Courier"/>
                <a:cs typeface="Courier"/>
              </a:rPr>
              <a:t>gsub</a:t>
            </a:r>
            <a:r>
              <a:rPr lang="en-US" sz="1200" b="0" dirty="0">
                <a:latin typeface="Courier"/>
                <a:cs typeface="Courier"/>
              </a:rPr>
              <a:t>("^_+","", </a:t>
            </a:r>
            <a:r>
              <a:rPr lang="en-US" sz="1200" b="0" dirty="0" err="1">
                <a:latin typeface="Courier"/>
                <a:cs typeface="Courier"/>
              </a:rPr>
              <a:t>gsub</a:t>
            </a:r>
            <a:r>
              <a:rPr lang="en-US" sz="1200" b="0" dirty="0">
                <a:latin typeface="Courier"/>
                <a:cs typeface="Courier"/>
              </a:rPr>
              <a:t>(" ","_", </a:t>
            </a:r>
            <a:r>
              <a:rPr lang="en-US" sz="1200" b="0" dirty="0" err="1">
                <a:latin typeface="Courier"/>
                <a:cs typeface="Courier"/>
              </a:rPr>
              <a:t>gsub</a:t>
            </a:r>
            <a:r>
              <a:rPr lang="en-US" sz="1200" b="0" dirty="0">
                <a:latin typeface="Courier"/>
                <a:cs typeface="Courier"/>
              </a:rPr>
              <a:t>("[^A-Za-z0-9 _]", "", </a:t>
            </a:r>
            <a:r>
              <a:rPr lang="en-US" sz="1200" b="0" dirty="0" err="1">
                <a:latin typeface="Courier"/>
                <a:cs typeface="Courier"/>
              </a:rPr>
              <a:t>rowName</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return(ret)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correlationMatrixFromLowerTriangleOfMatrix</a:t>
            </a:r>
            <a:r>
              <a:rPr lang="en-US" sz="1200" b="0" dirty="0">
                <a:latin typeface="Courier"/>
                <a:cs typeface="Courier"/>
              </a:rPr>
              <a:t> &lt;- function(x){</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x</a:t>
            </a:r>
          </a:p>
          <a:p>
            <a:r>
              <a:rPr lang="en-US" sz="1200" b="0" dirty="0">
                <a:latin typeface="Courier"/>
                <a:cs typeface="Courier"/>
              </a:rPr>
              <a:t>  </a:t>
            </a:r>
          </a:p>
          <a:p>
            <a:r>
              <a:rPr lang="en-US" sz="1200" b="0" dirty="0">
                <a:latin typeface="Courier"/>
                <a:cs typeface="Courier"/>
              </a:rPr>
              <a:t>  # The last column of correlation matrix can be missing</a:t>
            </a:r>
          </a:p>
          <a:p>
            <a:r>
              <a:rPr lang="en-US" sz="1200" b="0" dirty="0">
                <a:latin typeface="Courier"/>
                <a:cs typeface="Courier"/>
              </a:rPr>
              <a:t>  if(</a:t>
            </a:r>
            <a:r>
              <a:rPr lang="en-US" sz="1200" b="0" dirty="0" err="1">
                <a:latin typeface="Courier"/>
                <a:cs typeface="Courier"/>
              </a:rPr>
              <a:t>ncol</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nrow</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correlationMatrix,NA</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t(</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diag</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&lt;- 1</a:t>
            </a:r>
          </a:p>
          <a:p>
            <a:r>
              <a:rPr lang="en-US" sz="1200" b="0" dirty="0">
                <a:latin typeface="Courier"/>
                <a:cs typeface="Courier"/>
              </a:rPr>
              <a:t>  </a:t>
            </a:r>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table1 &lt;- "1. Horizontal norms of information exchange (HG1) 2.35 1.28 -0.90</a:t>
            </a:r>
          </a:p>
          <a:p>
            <a:r>
              <a:rPr lang="en-US" sz="1200" b="0" dirty="0">
                <a:latin typeface="Courier"/>
                <a:cs typeface="Courier"/>
              </a:rPr>
              <a:t>2. Horizontal norms of assistance (HG2) 2.38 1.24 -0.79 .80</a:t>
            </a:r>
          </a:p>
          <a:p>
            <a:r>
              <a:rPr lang="en-US" sz="1200" b="0" dirty="0">
                <a:latin typeface="Courier"/>
                <a:cs typeface="Courier"/>
              </a:rPr>
              <a:t>3. Horizontal norms of fair sharing (HG3) 2.38 1.27 -1.02 .80 .83</a:t>
            </a:r>
          </a:p>
          <a:p>
            <a:r>
              <a:rPr lang="en-US" sz="1200" b="0" dirty="0">
                <a:latin typeface="Courier"/>
                <a:cs typeface="Courier"/>
              </a:rPr>
              <a:t>4. Vertical norms of information exchange (VG1) 2.75 1.09 -0.72 .35 .37 .35</a:t>
            </a:r>
          </a:p>
          <a:p>
            <a:r>
              <a:rPr lang="en-US" sz="1200" b="0" dirty="0">
                <a:latin typeface="Courier"/>
                <a:cs typeface="Courier"/>
              </a:rPr>
              <a:t>5. Vertical norms of assistance (VG2) 2.77 1.09 -0.68 .36 .35 .34 .73</a:t>
            </a:r>
          </a:p>
          <a:p>
            <a:r>
              <a:rPr lang="en-US" sz="1200" b="0" dirty="0">
                <a:latin typeface="Courier"/>
                <a:cs typeface="Courier"/>
              </a:rPr>
              <a:t>6. Vertical norms of fair sharing (VG3) 2.72 1.07 -0.81 .35 .33 .32 .75 .72</a:t>
            </a:r>
          </a:p>
          <a:p>
            <a:r>
              <a:rPr lang="en-US" sz="1200" b="0" dirty="0">
                <a:latin typeface="Courier"/>
                <a:cs typeface="Courier"/>
              </a:rPr>
              <a:t>7. Manufacturing productivity (INN1) 13.98 7.94 -0.67 .10 .11 .10 .28 .21 .26</a:t>
            </a:r>
          </a:p>
          <a:p>
            <a:r>
              <a:rPr lang="en-US" sz="1200" b="0" dirty="0">
                <a:latin typeface="Courier"/>
                <a:cs typeface="Courier"/>
              </a:rPr>
              <a:t>8. Percentage of revenues from new products (INN2) 15.67 8.11 -0.25 .20 .22 .26 .04 .16 .06 .15</a:t>
            </a:r>
          </a:p>
          <a:p>
            <a:r>
              <a:rPr lang="en-US" sz="1200" b="0" dirty="0">
                <a:latin typeface="Courier"/>
                <a:cs typeface="Courier"/>
              </a:rPr>
              <a:t>9. Percentage of new products in catalogue (INN3) 15.72 8.07 -0.30 .19 .19 .24 .04 .15 .08 .13 .97</a:t>
            </a:r>
          </a:p>
          <a:p>
            <a:r>
              <a:rPr lang="en-US" sz="1200" b="0" dirty="0">
                <a:latin typeface="Courier"/>
                <a:cs typeface="Courier"/>
              </a:rPr>
              <a:t>10. Collective sourcing for contacting international customers (CS1) 2.33 1.00 -0.73 .15 .17 .20 .05 .12 .17 .09 .05 .04</a:t>
            </a:r>
          </a:p>
          <a:p>
            <a:r>
              <a:rPr lang="en-US" sz="1200" b="0" dirty="0">
                <a:latin typeface="Courier"/>
                <a:cs typeface="Courier"/>
              </a:rPr>
              <a:t>11. Collective sourcing for coordinating international fairs (CS2) 2.32 1.02 -0.60 .09 .13 .16 -.03 .09 .08 .09 .01 .00 .72</a:t>
            </a:r>
          </a:p>
          <a:p>
            <a:r>
              <a:rPr lang="en-US" sz="1200" b="0" dirty="0">
                <a:latin typeface="Courier"/>
                <a:cs typeface="Courier"/>
              </a:rPr>
              <a:t>12. Collective sourcing for promotion of country brand (CS3) 2.32 1.02 -0.58 .12 .14 .17 .03 .08 .05 .13 .02 .00 .67 .68</a:t>
            </a:r>
          </a:p>
          <a:p>
            <a:r>
              <a:rPr lang="en-US" sz="1200" b="0" dirty="0">
                <a:latin typeface="Courier"/>
                <a:cs typeface="Courier"/>
              </a:rPr>
              <a:t>13. Percentage of exported products (AG1) 18.63 11.30 0.99 .19 .18 .13 .16 .19 .14 .28 .14 .11 .22 .21 .24</a:t>
            </a:r>
          </a:p>
          <a:p>
            <a:r>
              <a:rPr lang="en-US" sz="1200" b="0" dirty="0">
                <a:latin typeface="Courier"/>
                <a:cs typeface="Courier"/>
              </a:rPr>
              <a:t>14. Firm size: Sales in USD (SIZ1) 5.49 0.52 -0.77 .01 .07 .05 .12 .15 .15 .07 -.01 -.03 .13 .09 .12 .17</a:t>
            </a:r>
          </a:p>
          <a:p>
            <a:r>
              <a:rPr lang="en-US" sz="1200" b="0" dirty="0">
                <a:latin typeface="Courier"/>
                <a:cs typeface="Courier"/>
              </a:rPr>
              <a:t>15. Firm size: Employees (SIZ2) 1.16 0.23 -0.64 -.02 .02 .00 .07 .10 .06 .05 -.05 -.06 .08 .07 .07 .17 .89</a:t>
            </a:r>
          </a:p>
          <a:p>
            <a:r>
              <a:rPr lang="en-US" sz="1200" b="0" dirty="0">
                <a:latin typeface="Courier"/>
                <a:cs typeface="Courier"/>
              </a:rPr>
              <a:t>16. Competitive pressure (COMP1) 2.36 1.68 -1.26 .11 .05 .04 -.05 -.02 -.01 -.03 -.01 .00 .00 -.04 .02 .18 -.11 -.13</a:t>
            </a:r>
          </a:p>
          <a:p>
            <a:r>
              <a:rPr lang="en-US" sz="1200" b="0" dirty="0">
                <a:latin typeface="Courier"/>
                <a:cs typeface="Courier"/>
              </a:rPr>
              <a:t>17. Exporters more competitive (EO1) 2.42 1.45 -1.15 .04 .01 .01 .07 .03 -.04 .03 -.01 .00 -.02 .03 .08 .28 -.12 -.11 .27</a:t>
            </a:r>
          </a:p>
          <a:p>
            <a:r>
              <a:rPr lang="en-US" sz="1200" b="0" dirty="0">
                <a:latin typeface="Courier"/>
                <a:cs typeface="Courier"/>
              </a:rPr>
              <a:t>18. Exporters more protected from recession (EO2) 2.44 1.52 -1.05 .03 -.01 .00 .04 .00 -.06 .01 -.03 -.01 .02 .04 .08 .16 -.14 -.13 .27 .86</a:t>
            </a:r>
          </a:p>
          <a:p>
            <a:r>
              <a:rPr lang="en-US" sz="1200" b="0" dirty="0">
                <a:latin typeface="Courier"/>
                <a:cs typeface="Courier"/>
              </a:rPr>
              <a:t>19. Investments in JIT (INV1) 2.29 1.29 -0.09 -.01 -.10 -.03 -.03 .02 -.01 .33 .27 .26 -.10 -.11 -.05 .15 .02 .05 .06 .00 -.02</a:t>
            </a:r>
          </a:p>
          <a:p>
            <a:r>
              <a:rPr lang="en-US" sz="1200" b="0" dirty="0">
                <a:latin typeface="Courier"/>
                <a:cs typeface="Courier"/>
              </a:rPr>
              <a:t>20. Investments in IT (INV2) 2.39 1.24 -0.79 .00 -.07 -.03 -.01 .01 -.01 .28 .20 .20 -.13 -.135 -.04 .11 -.04 .01 -.03 -.01 -.02 .78</a:t>
            </a:r>
          </a:p>
          <a:p>
            <a:r>
              <a:rPr lang="en-US" sz="1200" b="0" dirty="0">
                <a:latin typeface="Courier"/>
                <a:cs typeface="Courier"/>
              </a:rPr>
              <a:t>21. Investments in TQM (INV3) 2.37 1.31 -1.02 -.02 -.11 -.03 -.03 .01 -.03 .20 .21 .20 -.09 -.13 -.12 .00 -.04 .01 -.03 -.06 -.05 .75 .59"</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parseMatrixFromString</a:t>
            </a:r>
            <a:r>
              <a:rPr lang="en-US" sz="1200" b="0" dirty="0">
                <a:latin typeface="Courier"/>
                <a:cs typeface="Courier"/>
              </a:rPr>
              <a:t>(table1)</a:t>
            </a:r>
          </a:p>
          <a:p>
            <a:r>
              <a:rPr lang="en-US" sz="1200" b="0" dirty="0" err="1">
                <a:latin typeface="Courier"/>
                <a:cs typeface="Courier"/>
              </a:rPr>
              <a:t>sds</a:t>
            </a:r>
            <a:r>
              <a:rPr lang="en-US" sz="1200" b="0" dirty="0">
                <a:latin typeface="Courier"/>
                <a:cs typeface="Courier"/>
              </a:rPr>
              <a:t> &lt;- correlations[,3]</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correlationMatrixFromLowerTriangleOfMatrix</a:t>
            </a:r>
            <a:r>
              <a:rPr lang="en-US" sz="1200" b="0" dirty="0">
                <a:latin typeface="Courier"/>
                <a:cs typeface="Courier"/>
              </a:rPr>
              <a:t>(correlations[,-(1:4)])</a:t>
            </a:r>
          </a:p>
          <a:p>
            <a:r>
              <a:rPr lang="en-US" sz="1200" b="0" dirty="0" err="1">
                <a:latin typeface="Courier"/>
                <a:cs typeface="Courier"/>
              </a:rPr>
              <a:t>covariances</a:t>
            </a:r>
            <a:r>
              <a:rPr lang="en-US" sz="1200" b="0" dirty="0">
                <a:latin typeface="Courier"/>
                <a:cs typeface="Courier"/>
              </a:rPr>
              <a:t> &lt;- cor2cov(</a:t>
            </a:r>
            <a:r>
              <a:rPr lang="en-US" sz="1200" b="0" dirty="0" err="1">
                <a:latin typeface="Courier"/>
                <a:cs typeface="Courier"/>
              </a:rPr>
              <a:t>correlations,sds,rownames</a:t>
            </a:r>
            <a:r>
              <a:rPr lang="en-US" sz="1200" b="0" dirty="0">
                <a:latin typeface="Courier"/>
                <a:cs typeface="Courier"/>
              </a:rPr>
              <a:t>(correlations))</a:t>
            </a:r>
          </a:p>
          <a:p>
            <a:r>
              <a:rPr lang="en-US" sz="1200" b="0" dirty="0">
                <a:latin typeface="Courier"/>
                <a:cs typeface="Courier"/>
              </a:rPr>
              <a:t>  </a:t>
            </a:r>
          </a:p>
          <a:p>
            <a:r>
              <a:rPr lang="en-US" sz="1200" b="0" dirty="0" err="1">
                <a:latin typeface="Courier"/>
                <a:cs typeface="Courier"/>
              </a:rPr>
              <a:t>numericQuestions</a:t>
            </a:r>
            <a:r>
              <a:rPr lang="en-US" sz="1200" b="0" dirty="0">
                <a:latin typeface="Courier"/>
                <a:cs typeface="Courier"/>
              </a:rPr>
              <a:t> &lt;- c("</a:t>
            </a:r>
            <a:r>
              <a:rPr lang="en-US" sz="1200" b="0" dirty="0" err="1">
                <a:latin typeface="Courier"/>
                <a:cs typeface="Courier"/>
              </a:rPr>
              <a:t>Manufacturing_productivity</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Percentage_of_revenues_from_new_products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Percentage_of_new_products_in_catalogue</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Percentage_of_exported_products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Firm_size_Sales_in_USD</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Firm_size_Employees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Competitive_pressure</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Do a factor analysis on scale variables</a:t>
            </a:r>
          </a:p>
          <a:p>
            <a:r>
              <a:rPr lang="en-US" sz="1200" b="0" dirty="0">
                <a:latin typeface="Courier"/>
                <a:cs typeface="Courier"/>
              </a:rPr>
              <a:t>indices &lt;- - which(</a:t>
            </a:r>
            <a:r>
              <a:rPr lang="en-US" sz="1200" b="0" dirty="0" err="1">
                <a:latin typeface="Courier"/>
                <a:cs typeface="Courier"/>
              </a:rPr>
              <a:t>colnames</a:t>
            </a:r>
            <a:r>
              <a:rPr lang="en-US" sz="1200" b="0" dirty="0">
                <a:latin typeface="Courier"/>
                <a:cs typeface="Courier"/>
              </a:rPr>
              <a:t>(correlations) %in% </a:t>
            </a:r>
            <a:r>
              <a:rPr lang="en-US" sz="1200" b="0" dirty="0" err="1">
                <a:latin typeface="Courier"/>
                <a:cs typeface="Courier"/>
              </a:rPr>
              <a:t>numericQuestions</a:t>
            </a:r>
            <a:r>
              <a:rPr lang="en-US" sz="1200" b="0" dirty="0">
                <a:latin typeface="Courier"/>
                <a:cs typeface="Courier"/>
              </a:rPr>
              <a:t>)</a:t>
            </a:r>
          </a:p>
          <a:p>
            <a:r>
              <a:rPr lang="en-US" sz="1200" b="0" dirty="0" err="1">
                <a:latin typeface="Courier"/>
                <a:cs typeface="Courier"/>
              </a:rPr>
              <a:t>correlationsScales</a:t>
            </a:r>
            <a:r>
              <a:rPr lang="en-US" sz="1200" b="0" dirty="0">
                <a:latin typeface="Courier"/>
                <a:cs typeface="Courier"/>
              </a:rPr>
              <a:t> &lt;- correlations[indices, indices]</a:t>
            </a:r>
          </a:p>
          <a:p>
            <a:endParaRPr lang="en-US" sz="1200" b="0" dirty="0">
              <a:latin typeface="Courier"/>
              <a:cs typeface="Courier"/>
            </a:endParaRPr>
          </a:p>
          <a:p>
            <a:r>
              <a:rPr lang="en-US" sz="1200" b="0" dirty="0" err="1">
                <a:latin typeface="Courier"/>
                <a:cs typeface="Courier"/>
              </a:rPr>
              <a:t>pca</a:t>
            </a:r>
            <a:r>
              <a:rPr lang="en-US" sz="1200" b="0" dirty="0">
                <a:latin typeface="Courier"/>
                <a:cs typeface="Courier"/>
              </a:rPr>
              <a:t> &lt;- </a:t>
            </a:r>
            <a:r>
              <a:rPr lang="en-US" sz="1200" b="0" dirty="0" err="1">
                <a:latin typeface="Courier"/>
                <a:cs typeface="Courier"/>
              </a:rPr>
              <a:t>princomp</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cor</a:t>
            </a:r>
            <a:r>
              <a:rPr lang="en-US" sz="1200" b="0" dirty="0">
                <a:latin typeface="Courier"/>
                <a:cs typeface="Courier"/>
              </a:rPr>
              <a:t> = TRUE)</a:t>
            </a:r>
          </a:p>
          <a:p>
            <a:r>
              <a:rPr lang="en-US" sz="1200" b="0" dirty="0">
                <a:latin typeface="Courier"/>
                <a:cs typeface="Courier"/>
              </a:rPr>
              <a:t>plot(</a:t>
            </a:r>
            <a:r>
              <a:rPr lang="en-US" sz="1200" b="0" dirty="0" err="1">
                <a:latin typeface="Courier"/>
                <a:cs typeface="Courier"/>
              </a:rPr>
              <a:t>pca,type</a:t>
            </a:r>
            <a:r>
              <a:rPr lang="en-US" sz="1200" b="0" dirty="0">
                <a:latin typeface="Courier"/>
                <a:cs typeface="Courier"/>
              </a:rPr>
              <a:t>="lines")</a:t>
            </a:r>
          </a:p>
          <a:p>
            <a:endParaRPr lang="en-US" sz="1200" b="0" dirty="0">
              <a:latin typeface="Courier"/>
              <a:cs typeface="Courier"/>
            </a:endParaRP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"none")</a:t>
            </a: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a:t>
            </a:r>
            <a:r>
              <a:rPr lang="en-US" sz="1200" b="0" dirty="0" err="1">
                <a:latin typeface="Courier"/>
                <a:cs typeface="Courier"/>
              </a:rPr>
              <a:t>oblimin</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REPLICATE THE MODELS</a:t>
            </a:r>
          </a:p>
          <a:p>
            <a:endParaRPr lang="en-US" sz="1200" b="0" dirty="0">
              <a:latin typeface="Courier"/>
              <a:cs typeface="Courier"/>
            </a:endParaRPr>
          </a:p>
          <a:p>
            <a:r>
              <a:rPr lang="en-US" sz="1200" b="0" dirty="0" err="1">
                <a:latin typeface="Courier"/>
                <a:cs typeface="Courier"/>
              </a:rPr>
              <a:t>LVDefinitions</a:t>
            </a:r>
            <a:r>
              <a:rPr lang="en-US" sz="1200" b="0" dirty="0">
                <a:latin typeface="Courier"/>
                <a:cs typeface="Courier"/>
              </a:rPr>
              <a:t> &lt;- "HORIZONTAL =~ </a:t>
            </a:r>
            <a:r>
              <a:rPr lang="en-US" sz="1200" b="0" dirty="0" err="1">
                <a:latin typeface="Courier"/>
                <a:cs typeface="Courier"/>
              </a:rPr>
              <a:t>Horizontal_norms_of_information_exchange</a:t>
            </a:r>
            <a:r>
              <a:rPr lang="en-US" sz="1200" b="0" dirty="0">
                <a:latin typeface="Courier"/>
                <a:cs typeface="Courier"/>
              </a:rPr>
              <a:t> + </a:t>
            </a:r>
            <a:r>
              <a:rPr lang="en-US" sz="1200" b="0" dirty="0" err="1">
                <a:latin typeface="Courier"/>
                <a:cs typeface="Courier"/>
              </a:rPr>
              <a:t>Horizontal_norms_of_assistance</a:t>
            </a:r>
            <a:r>
              <a:rPr lang="en-US" sz="1200" b="0" dirty="0">
                <a:latin typeface="Courier"/>
                <a:cs typeface="Courier"/>
              </a:rPr>
              <a:t> + </a:t>
            </a:r>
            <a:r>
              <a:rPr lang="en-US" sz="1200" b="0" dirty="0" err="1">
                <a:latin typeface="Courier"/>
                <a:cs typeface="Courier"/>
              </a:rPr>
              <a:t>Horizontal_norms_of_fair_sharing</a:t>
            </a:r>
            <a:endParaRPr lang="en-US" sz="1200" b="0" dirty="0">
              <a:latin typeface="Courier"/>
              <a:cs typeface="Courier"/>
            </a:endParaRPr>
          </a:p>
          <a:p>
            <a:r>
              <a:rPr lang="en-US" sz="1200" b="0" dirty="0">
                <a:latin typeface="Courier"/>
                <a:cs typeface="Courier"/>
              </a:rPr>
              <a:t>VERTICAL =~ </a:t>
            </a:r>
            <a:r>
              <a:rPr lang="en-US" sz="1200" b="0" dirty="0" err="1">
                <a:latin typeface="Courier"/>
                <a:cs typeface="Courier"/>
              </a:rPr>
              <a:t>Vertical_norms_of_information_exchange</a:t>
            </a:r>
            <a:r>
              <a:rPr lang="en-US" sz="1200" b="0" dirty="0">
                <a:latin typeface="Courier"/>
                <a:cs typeface="Courier"/>
              </a:rPr>
              <a:t> + </a:t>
            </a:r>
            <a:r>
              <a:rPr lang="en-US" sz="1200" b="0" dirty="0" err="1">
                <a:latin typeface="Courier"/>
                <a:cs typeface="Courier"/>
              </a:rPr>
              <a:t>Vertical_norms_of_assistance</a:t>
            </a:r>
            <a:r>
              <a:rPr lang="en-US" sz="1200" b="0" dirty="0">
                <a:latin typeface="Courier"/>
                <a:cs typeface="Courier"/>
              </a:rPr>
              <a:t> + </a:t>
            </a:r>
            <a:r>
              <a:rPr lang="en-US" sz="1200" b="0" dirty="0" err="1">
                <a:latin typeface="Courier"/>
                <a:cs typeface="Courier"/>
              </a:rPr>
              <a:t>Vertical_norms_of_fair_sharing</a:t>
            </a:r>
            <a:r>
              <a:rPr lang="en-US" sz="1200" b="0" dirty="0">
                <a:latin typeface="Courier"/>
                <a:cs typeface="Courier"/>
              </a:rPr>
              <a:t> </a:t>
            </a:r>
          </a:p>
          <a:p>
            <a:r>
              <a:rPr lang="en-US" sz="1200" b="0" dirty="0">
                <a:latin typeface="Courier"/>
                <a:cs typeface="Courier"/>
              </a:rPr>
              <a:t>MFG_PRODUCTIVITY =~ </a:t>
            </a:r>
            <a:r>
              <a:rPr lang="en-US" sz="1200" b="0" dirty="0" err="1">
                <a:latin typeface="Courier"/>
                <a:cs typeface="Courier"/>
              </a:rPr>
              <a:t>Manufacturing_productivity</a:t>
            </a:r>
            <a:endParaRPr lang="en-US" sz="1200" b="0" dirty="0">
              <a:latin typeface="Courier"/>
              <a:cs typeface="Courier"/>
            </a:endParaRPr>
          </a:p>
          <a:p>
            <a:r>
              <a:rPr lang="en-US" sz="1200" b="0" dirty="0">
                <a:latin typeface="Courier"/>
                <a:cs typeface="Courier"/>
              </a:rPr>
              <a:t>INNOVATION =~ </a:t>
            </a:r>
            <a:r>
              <a:rPr lang="en-US" sz="1200" b="0" dirty="0" err="1">
                <a:latin typeface="Courier"/>
                <a:cs typeface="Courier"/>
              </a:rPr>
              <a:t>Percentage_of_revenues_from_new_products</a:t>
            </a:r>
            <a:r>
              <a:rPr lang="en-US" sz="1200" b="0" dirty="0">
                <a:latin typeface="Courier"/>
                <a:cs typeface="Courier"/>
              </a:rPr>
              <a:t> + </a:t>
            </a:r>
            <a:r>
              <a:rPr lang="en-US" sz="1200" b="0" dirty="0" err="1">
                <a:latin typeface="Courier"/>
                <a:cs typeface="Courier"/>
              </a:rPr>
              <a:t>Percentage_of_new_products_in_catalogue</a:t>
            </a:r>
            <a:endParaRPr lang="en-US" sz="1200" b="0" dirty="0">
              <a:latin typeface="Courier"/>
              <a:cs typeface="Courier"/>
            </a:endParaRPr>
          </a:p>
          <a:p>
            <a:r>
              <a:rPr lang="en-US" sz="1200" b="0" dirty="0">
                <a:latin typeface="Courier"/>
                <a:cs typeface="Courier"/>
              </a:rPr>
              <a:t>COLLECTIVE_SOURCING =~ </a:t>
            </a:r>
            <a:r>
              <a:rPr lang="en-US" sz="1200" b="0" dirty="0" err="1">
                <a:latin typeface="Courier"/>
                <a:cs typeface="Courier"/>
              </a:rPr>
              <a:t>Collective_sourcing_for_contacting_international_customers</a:t>
            </a:r>
            <a:r>
              <a:rPr lang="en-US" sz="1200" b="0" dirty="0">
                <a:latin typeface="Courier"/>
                <a:cs typeface="Courier"/>
              </a:rPr>
              <a:t> + </a:t>
            </a:r>
            <a:r>
              <a:rPr lang="en-US" sz="1200" b="0" dirty="0" err="1">
                <a:latin typeface="Courier"/>
                <a:cs typeface="Courier"/>
              </a:rPr>
              <a:t>Collective_sourcing_for_coordinating_international_fairs</a:t>
            </a:r>
            <a:r>
              <a:rPr lang="en-US" sz="1200" b="0" dirty="0">
                <a:latin typeface="Courier"/>
                <a:cs typeface="Courier"/>
              </a:rPr>
              <a:t> + </a:t>
            </a:r>
            <a:r>
              <a:rPr lang="en-US" sz="1200" b="0" dirty="0" err="1">
                <a:latin typeface="Courier"/>
                <a:cs typeface="Courier"/>
              </a:rPr>
              <a:t>Collective_sourcing_for_promotion_of_country_brand</a:t>
            </a:r>
            <a:r>
              <a:rPr lang="en-US" sz="1200" b="0" dirty="0">
                <a:latin typeface="Courier"/>
                <a:cs typeface="Courier"/>
              </a:rPr>
              <a:t> </a:t>
            </a:r>
          </a:p>
          <a:p>
            <a:r>
              <a:rPr lang="en-US" sz="1200" b="0" dirty="0">
                <a:latin typeface="Courier"/>
                <a:cs typeface="Courier"/>
              </a:rPr>
              <a:t>GLOBAL_MARKETS =~ </a:t>
            </a:r>
            <a:r>
              <a:rPr lang="en-US" sz="1200" b="0" dirty="0" err="1">
                <a:latin typeface="Courier"/>
                <a:cs typeface="Courier"/>
              </a:rPr>
              <a:t>Percentage_of_exported_products</a:t>
            </a:r>
            <a:r>
              <a:rPr lang="en-US" sz="1200" b="0" dirty="0">
                <a:latin typeface="Courier"/>
                <a:cs typeface="Courier"/>
              </a:rPr>
              <a:t> </a:t>
            </a:r>
          </a:p>
          <a:p>
            <a:r>
              <a:rPr lang="en-US" sz="1200" b="0" dirty="0">
                <a:latin typeface="Courier"/>
                <a:cs typeface="Courier"/>
              </a:rPr>
              <a:t>FIRM_SIZE =~ </a:t>
            </a:r>
            <a:r>
              <a:rPr lang="en-US" sz="1200" b="0" dirty="0" err="1">
                <a:latin typeface="Courier"/>
                <a:cs typeface="Courier"/>
              </a:rPr>
              <a:t>Firm_size_Sales_in_USD</a:t>
            </a:r>
            <a:r>
              <a:rPr lang="en-US" sz="1200" b="0" dirty="0">
                <a:latin typeface="Courier"/>
                <a:cs typeface="Courier"/>
              </a:rPr>
              <a:t> + </a:t>
            </a:r>
            <a:r>
              <a:rPr lang="en-US" sz="1200" b="0" dirty="0" err="1">
                <a:latin typeface="Courier"/>
                <a:cs typeface="Courier"/>
              </a:rPr>
              <a:t>Firm_size_Employees</a:t>
            </a:r>
            <a:endParaRPr lang="en-US" sz="1200" b="0" dirty="0">
              <a:latin typeface="Courier"/>
              <a:cs typeface="Courier"/>
            </a:endParaRPr>
          </a:p>
          <a:p>
            <a:r>
              <a:rPr lang="en-US" sz="1200" b="0" dirty="0">
                <a:latin typeface="Courier"/>
                <a:cs typeface="Courier"/>
              </a:rPr>
              <a:t>COMPETITION =~ </a:t>
            </a:r>
            <a:r>
              <a:rPr lang="en-US" sz="1200" b="0" dirty="0" err="1">
                <a:latin typeface="Courier"/>
                <a:cs typeface="Courier"/>
              </a:rPr>
              <a:t>Competitive_pressure</a:t>
            </a:r>
            <a:r>
              <a:rPr lang="en-US" sz="1200" b="0" dirty="0">
                <a:latin typeface="Courier"/>
                <a:cs typeface="Courier"/>
              </a:rPr>
              <a:t> </a:t>
            </a:r>
          </a:p>
          <a:p>
            <a:r>
              <a:rPr lang="en-US" sz="1200" b="0" dirty="0">
                <a:latin typeface="Courier"/>
                <a:cs typeface="Courier"/>
              </a:rPr>
              <a:t>EXPORT_ORIENTATION =~ </a:t>
            </a:r>
            <a:r>
              <a:rPr lang="en-US" sz="1200" b="0" dirty="0" err="1">
                <a:latin typeface="Courier"/>
                <a:cs typeface="Courier"/>
              </a:rPr>
              <a:t>Exporters_more_competitive</a:t>
            </a:r>
            <a:r>
              <a:rPr lang="en-US" sz="1200" b="0" dirty="0">
                <a:latin typeface="Courier"/>
                <a:cs typeface="Courier"/>
              </a:rPr>
              <a:t> + </a:t>
            </a:r>
            <a:r>
              <a:rPr lang="en-US" sz="1200" b="0" dirty="0" err="1">
                <a:latin typeface="Courier"/>
                <a:cs typeface="Courier"/>
              </a:rPr>
              <a:t>Exporters_more_protected_from_recession</a:t>
            </a:r>
            <a:r>
              <a:rPr lang="en-US" sz="1200" b="0" dirty="0">
                <a:latin typeface="Courier"/>
                <a:cs typeface="Courier"/>
              </a:rPr>
              <a:t> </a:t>
            </a:r>
          </a:p>
          <a:p>
            <a:r>
              <a:rPr lang="en-US" sz="1200" b="0" dirty="0">
                <a:latin typeface="Courier"/>
                <a:cs typeface="Courier"/>
              </a:rPr>
              <a:t>INVESTMENT =~ </a:t>
            </a:r>
            <a:r>
              <a:rPr lang="en-US" sz="1200" b="0" dirty="0" err="1">
                <a:latin typeface="Courier"/>
                <a:cs typeface="Courier"/>
              </a:rPr>
              <a:t>Investments_in_JIT</a:t>
            </a:r>
            <a:r>
              <a:rPr lang="en-US" sz="1200" b="0" dirty="0">
                <a:latin typeface="Courier"/>
                <a:cs typeface="Courier"/>
              </a:rPr>
              <a:t> + </a:t>
            </a:r>
            <a:r>
              <a:rPr lang="en-US" sz="1200" b="0" dirty="0" err="1">
                <a:latin typeface="Courier"/>
                <a:cs typeface="Courier"/>
              </a:rPr>
              <a:t>Investments_in_IT</a:t>
            </a:r>
            <a:r>
              <a:rPr lang="en-US" sz="1200" b="0" dirty="0">
                <a:latin typeface="Courier"/>
                <a:cs typeface="Courier"/>
              </a:rPr>
              <a:t> + </a:t>
            </a:r>
            <a:r>
              <a:rPr lang="en-US" sz="1200" b="0" dirty="0" err="1">
                <a:latin typeface="Courier"/>
                <a:cs typeface="Courier"/>
              </a:rPr>
              <a:t>Investments_in_TQM</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NextBestConstrainedModel</a:t>
            </a:r>
            <a:r>
              <a:rPr lang="en-US" sz="1200" b="0" dirty="0">
                <a:latin typeface="Courier"/>
                <a:cs typeface="Courier"/>
              </a:rPr>
              <a:t> &lt;- 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HORIZONTAL ~ INVESTMENT</a:t>
            </a:r>
          </a:p>
          <a:p>
            <a:r>
              <a:rPr lang="en-US" sz="1200" b="0" dirty="0">
                <a:latin typeface="Courier"/>
                <a:cs typeface="Courier"/>
              </a:rPr>
              <a:t>VERTICAL ~ INVESTMENT</a:t>
            </a:r>
          </a:p>
          <a:p>
            <a:r>
              <a:rPr lang="en-US" sz="1200" b="0" dirty="0">
                <a:latin typeface="Courier"/>
                <a:cs typeface="Courier"/>
              </a:rPr>
              <a:t>COLLECTIVE_SOURCING ~ HORIZONTAL + COMPETITION + FIRM_SIZE + INVESTMENT + EXPORT_ORIENTATION</a:t>
            </a:r>
          </a:p>
          <a:p>
            <a:r>
              <a:rPr lang="en-US" sz="1200" b="0" dirty="0">
                <a:latin typeface="Courier"/>
                <a:cs typeface="Courier"/>
              </a:rPr>
              <a:t>MFG_PRODUCTIVITY ~ VERTICAL + FIRM_SIZE + COMPETITION + INVESTMENT</a:t>
            </a:r>
          </a:p>
          <a:p>
            <a:r>
              <a:rPr lang="en-US" sz="1200" b="0" dirty="0">
                <a:latin typeface="Courier"/>
                <a:cs typeface="Courier"/>
              </a:rPr>
              <a:t>INNOVATION ~ VERTICAL + COMPETITION + INVESTMENT + FIRM_SIZE</a:t>
            </a:r>
          </a:p>
          <a:p>
            <a:r>
              <a:rPr lang="en-US" sz="1200" b="0" dirty="0">
                <a:latin typeface="Courier"/>
                <a:cs typeface="Courier"/>
              </a:rPr>
              <a:t>GLOBAL_MARKETS ~ COLLECTIVE_SOURCING + MFG_PRODUCTIVITY + INNOVATION + FIRM_SIZE + COMPETITION + EXPORT_ORIENTATION</a:t>
            </a:r>
          </a:p>
          <a:p>
            <a:endParaRPr lang="en-US" sz="1200" b="0" dirty="0">
              <a:latin typeface="Courier"/>
              <a:cs typeface="Courier"/>
            </a:endParaRPr>
          </a:p>
          <a:p>
            <a:r>
              <a:rPr lang="en-US" sz="1200" b="0" dirty="0">
                <a:latin typeface="Courier"/>
                <a:cs typeface="Courier"/>
              </a:rPr>
              <a:t># For some weird reason COMPETITION is constrained to be uncorrelated with other exogenous LVs</a:t>
            </a:r>
          </a:p>
          <a:p>
            <a:endParaRPr lang="en-US" sz="1200" b="0" dirty="0">
              <a:latin typeface="Courier"/>
              <a:cs typeface="Courier"/>
            </a:endParaRPr>
          </a:p>
          <a:p>
            <a:r>
              <a:rPr lang="en-US" sz="1200" b="0" dirty="0">
                <a:latin typeface="Courier"/>
                <a:cs typeface="Courier"/>
              </a:rPr>
              <a:t>COMPETITION ~~ 0*FIRM_SIZE</a:t>
            </a:r>
          </a:p>
          <a:p>
            <a:r>
              <a:rPr lang="en-US" sz="1200" b="0" dirty="0">
                <a:latin typeface="Courier"/>
                <a:cs typeface="Courier"/>
              </a:rPr>
              <a:t>COMPETITION ~~ 0*EXPORT_ORIENTATION</a:t>
            </a:r>
          </a:p>
          <a:p>
            <a:r>
              <a:rPr lang="en-US" sz="1200" b="0" dirty="0">
                <a:latin typeface="Courier"/>
                <a:cs typeface="Courier"/>
              </a:rPr>
              <a:t>COMPETITION ~~ 0*INVESTMENT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TheoreticalModel</a:t>
            </a:r>
            <a:r>
              <a:rPr lang="en-US" sz="1200" b="0" dirty="0">
                <a:latin typeface="Courier"/>
                <a:cs typeface="Courier"/>
              </a:rPr>
              <a:t> &lt;- paste(</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INNOVATION ~ HORIZONTAL")</a:t>
            </a:r>
          </a:p>
          <a:p>
            <a:endParaRPr lang="en-US" sz="1200" b="0" dirty="0">
              <a:latin typeface="Courier"/>
              <a:cs typeface="Courier"/>
            </a:endParaRPr>
          </a:p>
          <a:p>
            <a:r>
              <a:rPr lang="en-US" sz="1200" b="0" dirty="0" err="1">
                <a:latin typeface="Courier"/>
                <a:cs typeface="Courier"/>
              </a:rPr>
              <a:t>NextBestUnconstrainedModel</a:t>
            </a:r>
            <a:r>
              <a:rPr lang="en-US" sz="1200" b="0" dirty="0">
                <a:latin typeface="Courier"/>
                <a:cs typeface="Courier"/>
              </a:rPr>
              <a:t> &lt;- paste(</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MFG_PRODUCTIVITY ~ HORIZONTAL</a:t>
            </a:r>
          </a:p>
          <a:p>
            <a:r>
              <a:rPr lang="en-US" sz="1200" b="0" dirty="0">
                <a:latin typeface="Courier"/>
                <a:cs typeface="Courier"/>
              </a:rPr>
              <a:t>                          COLLECTIVE_SOURCING ~ VERTICAL")</a:t>
            </a:r>
          </a:p>
          <a:p>
            <a:endParaRPr lang="en-US" sz="1200" b="0" dirty="0">
              <a:latin typeface="Courier"/>
              <a:cs typeface="Courier"/>
            </a:endParaRPr>
          </a:p>
          <a:p>
            <a:r>
              <a:rPr lang="en-US" sz="1200" b="0" dirty="0" err="1">
                <a:latin typeface="Courier"/>
                <a:cs typeface="Courier"/>
              </a:rPr>
              <a:t>BestModel</a:t>
            </a:r>
            <a:r>
              <a:rPr lang="en-US" sz="1200" b="0" dirty="0">
                <a:latin typeface="Courier"/>
                <a:cs typeface="Courier"/>
              </a:rPr>
              <a:t> &lt;- paste(sub("COMPETITION ~~ 0*FIRM_SIZE</a:t>
            </a:r>
          </a:p>
          <a:p>
            <a:r>
              <a:rPr lang="en-US" sz="1200" b="0" dirty="0">
                <a:latin typeface="Courier"/>
                <a:cs typeface="Courier"/>
              </a:rPr>
              <a:t>COMPETITION ~~ 0*</a:t>
            </a:r>
            <a:r>
              <a:rPr lang="en-US" sz="1200" b="0" dirty="0" err="1">
                <a:latin typeface="Courier"/>
                <a:cs typeface="Courier"/>
              </a:rPr>
              <a:t>EXPORT_ORIENTATION","",sub</a:t>
            </a:r>
            <a:r>
              <a:rPr lang="en-US" sz="1200" b="0" dirty="0">
                <a:latin typeface="Courier"/>
                <a:cs typeface="Courier"/>
              </a:rPr>
              <a:t>("INNOVATION ~ VERTICAL +","INNOVATION ~",</a:t>
            </a:r>
            <a:r>
              <a:rPr lang="en-US" sz="1200" b="0" dirty="0" err="1">
                <a:latin typeface="Courier"/>
                <a:cs typeface="Courier"/>
              </a:rPr>
              <a:t>TheoreticalModel</a:t>
            </a:r>
            <a:r>
              <a:rPr lang="en-US" sz="1200" b="0" dirty="0">
                <a:latin typeface="Courier"/>
                <a:cs typeface="Courier"/>
              </a:rPr>
              <a:t>, fixed = TRUE),fixed = TRUE),"</a:t>
            </a:r>
          </a:p>
          <a:p>
            <a:r>
              <a:rPr lang="en-US" sz="1200" b="0" dirty="0">
                <a:latin typeface="Courier"/>
                <a:cs typeface="Courier"/>
              </a:rPr>
              <a:t>                   HORIZONTAL ~~ VERTICAL</a:t>
            </a:r>
          </a:p>
          <a:p>
            <a:r>
              <a:rPr lang="en-US" sz="1200" b="0" dirty="0">
                <a:latin typeface="Courier"/>
                <a:cs typeface="Courier"/>
              </a:rPr>
              <a:t>                   HORIZONTAL ~~ COMPETITION</a:t>
            </a:r>
          </a:p>
          <a:p>
            <a:r>
              <a:rPr lang="en-US" sz="1200" b="0" dirty="0">
                <a:latin typeface="Courier"/>
                <a:cs typeface="Courier"/>
              </a:rPr>
              <a:t>                   VERTICAL ~~ COMPETITION</a:t>
            </a:r>
          </a:p>
          <a:p>
            <a:r>
              <a:rPr lang="en-US" sz="1200" b="0" dirty="0">
                <a:latin typeface="Courier"/>
                <a:cs typeface="Courier"/>
              </a:rPr>
              <a:t>                   COLLECTIVE_SOURCING ~~ MFG_PRODUCTIVITY</a:t>
            </a:r>
          </a:p>
          <a:p>
            <a:r>
              <a:rPr lang="en-US" sz="1200" b="0" dirty="0">
                <a:latin typeface="Courier"/>
                <a:cs typeface="Courier"/>
              </a:rPr>
              <a:t>                   COLLECTIVE_SOURCING ~~ INNOVATION</a:t>
            </a:r>
          </a:p>
          <a:p>
            <a:r>
              <a:rPr lang="en-US" sz="1200" b="0" dirty="0">
                <a:latin typeface="Courier"/>
                <a:cs typeface="Courier"/>
              </a:rPr>
              <a:t>                   MFG_PRODUCTIVITY ~~ INNOVATION</a:t>
            </a:r>
          </a:p>
          <a:p>
            <a:r>
              <a:rPr lang="en-US" sz="1200" b="0" dirty="0">
                <a:latin typeface="Courier"/>
                <a:cs typeface="Courier"/>
              </a:rPr>
              <a:t>                   " </a:t>
            </a:r>
          </a:p>
          <a:p>
            <a:r>
              <a:rPr lang="en-US" sz="1200" b="0" dirty="0">
                <a:latin typeface="Courier"/>
                <a:cs typeface="Courier"/>
              </a:rPr>
              <a:t>  )</a:t>
            </a:r>
          </a:p>
          <a:p>
            <a:endParaRPr lang="en-US" sz="1200" b="0" dirty="0">
              <a:latin typeface="Courier"/>
              <a:cs typeface="Courier"/>
            </a:endParaRPr>
          </a:p>
          <a:p>
            <a:r>
              <a:rPr lang="en-US" sz="1200" b="0" dirty="0">
                <a:latin typeface="Courier"/>
                <a:cs typeface="Courier"/>
              </a:rPr>
              <a:t>Null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 orthogonal = TRUE,</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r>
              <a:rPr lang="en-US" sz="1200" b="0" dirty="0">
                <a:latin typeface="Courier"/>
                <a:cs typeface="Courier"/>
              </a:rPr>
              <a:t>Measurement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Theoretical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Next_best_constrained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Next_best_unconstrained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NextBestUnconstrainedModel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Best_model</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BestModel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fitIndices</a:t>
            </a:r>
            <a:r>
              <a:rPr lang="en-US" sz="1200" b="0" dirty="0">
                <a:latin typeface="Courier"/>
                <a:cs typeface="Courier"/>
              </a:rPr>
              <a:t> &lt;- list(</a:t>
            </a:r>
            <a:r>
              <a:rPr lang="en-US" sz="1200" b="0" dirty="0" err="1">
                <a:latin typeface="Courier"/>
                <a:cs typeface="Courier"/>
              </a:rPr>
              <a:t>chisq</a:t>
            </a:r>
            <a:r>
              <a:rPr lang="en-US" sz="1200" b="0" dirty="0">
                <a:latin typeface="Courier"/>
                <a:cs typeface="Courier"/>
              </a:rPr>
              <a:t>="Chi-Square", </a:t>
            </a:r>
            <a:r>
              <a:rPr lang="en-US" sz="1200" b="0" dirty="0" err="1">
                <a:latin typeface="Courier"/>
                <a:cs typeface="Courier"/>
              </a:rPr>
              <a:t>df</a:t>
            </a:r>
            <a:r>
              <a:rPr lang="en-US" sz="1200" b="0" dirty="0">
                <a:latin typeface="Courier"/>
                <a:cs typeface="Courier"/>
              </a:rPr>
              <a:t>="</a:t>
            </a:r>
            <a:r>
              <a:rPr lang="en-US" sz="1200" b="0" dirty="0" err="1">
                <a:latin typeface="Courier"/>
                <a:cs typeface="Courier"/>
              </a:rPr>
              <a:t>df</a:t>
            </a:r>
            <a:r>
              <a:rPr lang="en-US" sz="1200" b="0" dirty="0">
                <a:latin typeface="Courier"/>
                <a:cs typeface="Courier"/>
              </a:rPr>
              <a:t>", </a:t>
            </a:r>
            <a:r>
              <a:rPr lang="en-US" sz="1200" b="0" dirty="0" err="1">
                <a:latin typeface="Courier"/>
                <a:cs typeface="Courier"/>
              </a:rPr>
              <a:t>pvalue</a:t>
            </a:r>
            <a:r>
              <a:rPr lang="en-US" sz="1200" b="0" dirty="0">
                <a:latin typeface="Courier"/>
                <a:cs typeface="Courier"/>
              </a:rPr>
              <a:t>="Probability", </a:t>
            </a:r>
            <a:r>
              <a:rPr lang="en-US" sz="1200" b="0" dirty="0" err="1">
                <a:latin typeface="Courier"/>
                <a:cs typeface="Courier"/>
              </a:rPr>
              <a:t>gfi</a:t>
            </a:r>
            <a:r>
              <a:rPr lang="en-US" sz="1200" b="0" dirty="0">
                <a:latin typeface="Courier"/>
                <a:cs typeface="Courier"/>
              </a:rPr>
              <a:t>="GFI", </a:t>
            </a:r>
            <a:r>
              <a:rPr lang="en-US" sz="1200" b="0" dirty="0" err="1">
                <a:latin typeface="Courier"/>
                <a:cs typeface="Courier"/>
              </a:rPr>
              <a:t>nfi</a:t>
            </a:r>
            <a:r>
              <a:rPr lang="en-US" sz="1200" b="0" dirty="0">
                <a:latin typeface="Courier"/>
                <a:cs typeface="Courier"/>
              </a:rPr>
              <a:t>="NFI", </a:t>
            </a:r>
            <a:r>
              <a:rPr lang="en-US" sz="1200" b="0" dirty="0" err="1">
                <a:latin typeface="Courier"/>
                <a:cs typeface="Courier"/>
              </a:rPr>
              <a:t>nnfi</a:t>
            </a:r>
            <a:r>
              <a:rPr lang="en-US" sz="1200" b="0" dirty="0">
                <a:latin typeface="Courier"/>
                <a:cs typeface="Courier"/>
              </a:rPr>
              <a:t>="NNFI",</a:t>
            </a:r>
          </a:p>
          <a:p>
            <a:r>
              <a:rPr lang="en-US" sz="1200" b="0" dirty="0">
                <a:latin typeface="Courier"/>
                <a:cs typeface="Courier"/>
              </a:rPr>
              <a:t>     </a:t>
            </a:r>
            <a:r>
              <a:rPr lang="en-US" sz="1200" b="0" dirty="0" err="1">
                <a:latin typeface="Courier"/>
                <a:cs typeface="Courier"/>
              </a:rPr>
              <a:t>cfi</a:t>
            </a:r>
            <a:r>
              <a:rPr lang="en-US" sz="1200" b="0" dirty="0">
                <a:latin typeface="Courier"/>
                <a:cs typeface="Courier"/>
              </a:rPr>
              <a:t>="CFI", </a:t>
            </a:r>
            <a:r>
              <a:rPr lang="en-US" sz="1200" b="0" dirty="0" err="1">
                <a:latin typeface="Courier"/>
                <a:cs typeface="Courier"/>
              </a:rPr>
              <a:t>rmsea</a:t>
            </a:r>
            <a:r>
              <a:rPr lang="en-US" sz="1200" b="0" dirty="0">
                <a:latin typeface="Courier"/>
                <a:cs typeface="Courier"/>
              </a:rPr>
              <a:t>="RMSEA", </a:t>
            </a:r>
            <a:r>
              <a:rPr lang="en-US" sz="1200" b="0" dirty="0" err="1">
                <a:latin typeface="Courier"/>
                <a:cs typeface="Courier"/>
              </a:rPr>
              <a:t>aic</a:t>
            </a:r>
            <a:r>
              <a:rPr lang="en-US" sz="1200" b="0" dirty="0">
                <a:latin typeface="Courier"/>
                <a:cs typeface="Courier"/>
              </a:rPr>
              <a:t>="AIC", </a:t>
            </a:r>
            <a:r>
              <a:rPr lang="en-US" sz="1200" b="0" dirty="0" err="1">
                <a:latin typeface="Courier"/>
                <a:cs typeface="Courier"/>
              </a:rPr>
              <a:t>bic</a:t>
            </a:r>
            <a:r>
              <a:rPr lang="en-US" sz="1200" b="0" dirty="0">
                <a:latin typeface="Courier"/>
                <a:cs typeface="Courier"/>
              </a:rPr>
              <a:t>="BIC")</a:t>
            </a:r>
          </a:p>
          <a:p>
            <a:endParaRPr lang="en-US" sz="1200" b="0" dirty="0">
              <a:latin typeface="Courier"/>
              <a:cs typeface="Courier"/>
            </a:endParaRPr>
          </a:p>
          <a:p>
            <a:r>
              <a:rPr lang="en-US" sz="1200" b="0" dirty="0">
                <a:latin typeface="Courier"/>
                <a:cs typeface="Courier"/>
              </a:rPr>
              <a:t>models &lt;- list(Null=Null, Measurement=Measurement, Theoretical=Theoretical, </a:t>
            </a:r>
            <a:r>
              <a:rPr lang="en-US" sz="1200" b="0" dirty="0" err="1">
                <a:latin typeface="Courier"/>
                <a:cs typeface="Courier"/>
              </a:rPr>
              <a:t>Next_best_constrained</a:t>
            </a:r>
            <a:r>
              <a:rPr lang="en-US" sz="1200" b="0" dirty="0">
                <a:latin typeface="Courier"/>
                <a:cs typeface="Courier"/>
              </a:rPr>
              <a:t>=</a:t>
            </a:r>
            <a:r>
              <a:rPr lang="en-US" sz="1200" b="0" dirty="0" err="1">
                <a:latin typeface="Courier"/>
                <a:cs typeface="Courier"/>
              </a:rPr>
              <a:t>Next_best_constrained</a:t>
            </a:r>
            <a:r>
              <a:rPr lang="en-US" sz="1200" b="0" dirty="0">
                <a:latin typeface="Courier"/>
                <a:cs typeface="Courier"/>
              </a:rPr>
              <a:t>, </a:t>
            </a:r>
            <a:r>
              <a:rPr lang="en-US" sz="1200" b="0" dirty="0" err="1">
                <a:latin typeface="Courier"/>
                <a:cs typeface="Courier"/>
              </a:rPr>
              <a:t>Next_best_unconstrained</a:t>
            </a:r>
            <a:r>
              <a:rPr lang="en-US" sz="1200" b="0" dirty="0">
                <a:latin typeface="Courier"/>
                <a:cs typeface="Courier"/>
              </a:rPr>
              <a:t>=</a:t>
            </a:r>
            <a:r>
              <a:rPr lang="en-US" sz="1200" b="0" dirty="0" err="1">
                <a:latin typeface="Courier"/>
                <a:cs typeface="Courier"/>
              </a:rPr>
              <a:t>Next_best_unconstrained</a:t>
            </a:r>
            <a:r>
              <a:rPr lang="en-US" sz="1200" b="0" dirty="0">
                <a:latin typeface="Courier"/>
                <a:cs typeface="Courier"/>
              </a:rPr>
              <a:t>, </a:t>
            </a:r>
            <a:r>
              <a:rPr lang="en-US" sz="1200" b="0" dirty="0" err="1">
                <a:latin typeface="Courier"/>
                <a:cs typeface="Courier"/>
              </a:rPr>
              <a:t>Best_model</a:t>
            </a:r>
            <a:r>
              <a:rPr lang="en-US" sz="1200" b="0" dirty="0">
                <a:latin typeface="Courier"/>
                <a:cs typeface="Courier"/>
              </a:rPr>
              <a:t>=</a:t>
            </a:r>
            <a:r>
              <a:rPr lang="en-US" sz="1200" b="0" dirty="0" err="1">
                <a:latin typeface="Courier"/>
                <a:cs typeface="Courier"/>
              </a:rPr>
              <a:t>Best_model</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sapply</a:t>
            </a:r>
            <a:r>
              <a:rPr lang="en-US" sz="1200" b="0" dirty="0">
                <a:latin typeface="Courier"/>
                <a:cs typeface="Courier"/>
              </a:rPr>
              <a:t>(models, function(fit){</a:t>
            </a:r>
          </a:p>
          <a:p>
            <a:r>
              <a:rPr lang="en-US" sz="1200" b="0" dirty="0">
                <a:latin typeface="Courier"/>
                <a:cs typeface="Courier"/>
              </a:rPr>
              <a:t>  </a:t>
            </a:r>
            <a:r>
              <a:rPr lang="en-US" sz="1200" b="0" dirty="0" err="1">
                <a:latin typeface="Courier"/>
                <a:cs typeface="Courier"/>
              </a:rPr>
              <a:t>fitMeasures</a:t>
            </a:r>
            <a:r>
              <a:rPr lang="en-US" sz="1200" b="0" dirty="0">
                <a:latin typeface="Courier"/>
                <a:cs typeface="Courier"/>
              </a:rPr>
              <a:t>(fit)[names(</a:t>
            </a:r>
            <a:r>
              <a:rPr lang="en-US" sz="1200" b="0" dirty="0" err="1">
                <a:latin typeface="Courier"/>
                <a:cs typeface="Courier"/>
              </a:rPr>
              <a:t>fitIndices</a:t>
            </a:r>
            <a:r>
              <a:rPr lang="en-US" sz="1200" b="0" dirty="0">
                <a:latin typeface="Courier"/>
                <a:cs typeface="Courier"/>
              </a:rPr>
              <a: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t(</a:t>
            </a:r>
            <a:r>
              <a:rPr lang="en-US" sz="1200" b="0" dirty="0" err="1">
                <a:latin typeface="Courier"/>
                <a:cs typeface="Courier"/>
              </a:rPr>
              <a:t>fitTable</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unlist</a:t>
            </a:r>
            <a:r>
              <a:rPr lang="en-US" sz="1200" b="0" dirty="0">
                <a:latin typeface="Courier"/>
                <a:cs typeface="Courier"/>
              </a:rPr>
              <a:t>(</a:t>
            </a:r>
            <a:r>
              <a:rPr lang="en-US" sz="1200" b="0" dirty="0" err="1">
                <a:latin typeface="Courier"/>
                <a:cs typeface="Courier"/>
              </a:rPr>
              <a:t>fitIndices</a:t>
            </a:r>
            <a:r>
              <a:rPr lang="en-US" sz="1200" b="0" dirty="0">
                <a:latin typeface="Courier"/>
                <a:cs typeface="Courier"/>
              </a:rPr>
              <a:t>)</a:t>
            </a:r>
          </a:p>
          <a:p>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names(models)</a:t>
            </a:r>
          </a:p>
          <a:p>
            <a:endParaRPr lang="en-US" sz="1200" b="0" dirty="0">
              <a:latin typeface="Courier"/>
              <a:cs typeface="Courier"/>
            </a:endParaRPr>
          </a:p>
          <a:p>
            <a:r>
              <a:rPr lang="en-US" sz="1200" b="0" dirty="0" err="1">
                <a:latin typeface="Courier"/>
                <a:cs typeface="Courier"/>
              </a:rPr>
              <a:t>fitTable</a:t>
            </a:r>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mis</a:t>
            </a:r>
            <a:r>
              <a:rPr lang="en-US" sz="1200" b="0" dirty="0">
                <a:latin typeface="Courier"/>
                <a:cs typeface="Courier"/>
              </a:rPr>
              <a:t> &lt;- inspect(</a:t>
            </a:r>
            <a:r>
              <a:rPr lang="en-US" sz="1200" b="0" dirty="0" err="1">
                <a:latin typeface="Courier"/>
                <a:cs typeface="Courier"/>
              </a:rPr>
              <a:t>Theoretical,"mi</a:t>
            </a:r>
            <a:r>
              <a:rPr lang="en-US" sz="1200" b="0" dirty="0">
                <a:latin typeface="Courier"/>
                <a:cs typeface="Courier"/>
              </a:rPr>
              <a:t>")</a:t>
            </a:r>
          </a:p>
          <a:p>
            <a:r>
              <a:rPr lang="en-US" sz="1200" b="0" dirty="0" err="1">
                <a:latin typeface="Courier"/>
                <a:cs typeface="Courier"/>
              </a:rPr>
              <a:t>mis</a:t>
            </a:r>
            <a:r>
              <a:rPr lang="en-US" sz="1200" b="0" dirty="0">
                <a:latin typeface="Courier"/>
                <a:cs typeface="Courier"/>
              </a:rPr>
              <a:t>[order(- </a:t>
            </a:r>
            <a:r>
              <a:rPr lang="en-US" sz="1200" b="0" dirty="0" err="1">
                <a:latin typeface="Courier"/>
                <a:cs typeface="Courier"/>
              </a:rPr>
              <a:t>mis$mi</a:t>
            </a:r>
            <a:r>
              <a:rPr lang="en-US" sz="1200" b="0" dirty="0">
                <a:latin typeface="Courier"/>
                <a:cs typeface="Courier"/>
              </a:rPr>
              <a:t>),1:10]</a:t>
            </a:r>
          </a:p>
          <a:p>
            <a:endParaRPr lang="en-US" sz="1200" b="0" dirty="0">
              <a:latin typeface="Courier"/>
              <a:cs typeface="Courier"/>
            </a:endParaRPr>
          </a:p>
          <a:p>
            <a:r>
              <a:rPr lang="en-US" sz="1200" b="0" dirty="0">
                <a:latin typeface="Courier"/>
                <a:cs typeface="Courier"/>
              </a:rPr>
              <a:t># Are HORIZONTAL and VERTICAL discriminant valid</a:t>
            </a:r>
          </a:p>
          <a:p>
            <a:endParaRPr lang="en-US" sz="1200" b="0" dirty="0">
              <a:latin typeface="Courier"/>
              <a:cs typeface="Courier"/>
            </a:endParaRPr>
          </a:p>
          <a:p>
            <a:r>
              <a:rPr lang="en-US" sz="1200" b="0" dirty="0">
                <a:latin typeface="Courier"/>
                <a:cs typeface="Courier"/>
              </a:rPr>
              <a:t>discriminantValidity1 &lt;- </a:t>
            </a:r>
            <a:r>
              <a:rPr lang="en-US" sz="1200" b="0" dirty="0" err="1">
                <a:latin typeface="Courier"/>
                <a:cs typeface="Courier"/>
              </a:rPr>
              <a:t>cfa</a:t>
            </a:r>
            <a:r>
              <a:rPr lang="en-US" sz="1200" b="0" dirty="0">
                <a:latin typeface="Courier"/>
                <a:cs typeface="Courier"/>
              </a:rPr>
              <a:t>(paste(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HORIZONTAL ~~ 1*VERTICAL"),</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a:t>
            </a:r>
            <a:r>
              <a:rPr lang="en-US" sz="1200" b="0" dirty="0" err="1">
                <a:latin typeface="Courier"/>
                <a:cs typeface="Courier"/>
              </a:rPr>
              <a:t>covariances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          </a:t>
            </a:r>
            <a:r>
              <a:rPr lang="en-US" sz="1200" b="0" dirty="0" err="1">
                <a:latin typeface="Courier"/>
                <a:cs typeface="Courier"/>
              </a:rPr>
              <a:t>std.lv</a:t>
            </a:r>
            <a:r>
              <a:rPr lang="en-US" sz="1200" b="0" dirty="0">
                <a:latin typeface="Courier"/>
                <a:cs typeface="Courier"/>
              </a:rPr>
              <a:t> = TRUE)</a:t>
            </a:r>
          </a:p>
          <a:p>
            <a:endParaRPr lang="en-US" sz="1200" b="0" dirty="0">
              <a:latin typeface="Courier"/>
              <a:cs typeface="Courier"/>
            </a:endParaRPr>
          </a:p>
          <a:p>
            <a:endParaRPr lang="en-US" sz="1200" b="0" dirty="0">
              <a:latin typeface="Courier"/>
              <a:cs typeface="Courier"/>
            </a:endParaRP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135</a:t>
            </a:fld>
            <a:endParaRPr lang="fi-FI"/>
          </a:p>
        </p:txBody>
      </p:sp>
    </p:spTree>
    <p:extLst>
      <p:ext uri="{BB962C8B-B14F-4D97-AF65-F5344CB8AC3E}">
        <p14:creationId xmlns:p14="http://schemas.microsoft.com/office/powerpoint/2010/main" val="658472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138</a:t>
            </a:fld>
            <a:endParaRPr lang="fi-FI"/>
          </a:p>
        </p:txBody>
      </p:sp>
    </p:spTree>
    <p:extLst>
      <p:ext uri="{BB962C8B-B14F-4D97-AF65-F5344CB8AC3E}">
        <p14:creationId xmlns:p14="http://schemas.microsoft.com/office/powerpoint/2010/main" val="11173043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139</a:t>
            </a:fld>
            <a:endParaRPr lang="fi-FI"/>
          </a:p>
        </p:txBody>
      </p:sp>
    </p:spTree>
    <p:extLst>
      <p:ext uri="{BB962C8B-B14F-4D97-AF65-F5344CB8AC3E}">
        <p14:creationId xmlns:p14="http://schemas.microsoft.com/office/powerpoint/2010/main" val="1042893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145</a:t>
            </a:fld>
            <a:endParaRPr lang="fi-FI"/>
          </a:p>
        </p:txBody>
      </p:sp>
    </p:spTree>
    <p:extLst>
      <p:ext uri="{BB962C8B-B14F-4D97-AF65-F5344CB8AC3E}">
        <p14:creationId xmlns:p14="http://schemas.microsoft.com/office/powerpoint/2010/main" val="6951501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151</a:t>
            </a:fld>
            <a:endParaRPr lang="fi-FI"/>
          </a:p>
        </p:txBody>
      </p:sp>
    </p:spTree>
    <p:extLst>
      <p:ext uri="{BB962C8B-B14F-4D97-AF65-F5344CB8AC3E}">
        <p14:creationId xmlns:p14="http://schemas.microsoft.com/office/powerpoint/2010/main" val="785149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A776C5-0312-5C4E-917A-3C22296ECCA7}" type="slidenum">
              <a:rPr lang="fi-FI" smtClean="0"/>
              <a:pPr/>
              <a:t>22</a:t>
            </a:fld>
            <a:endParaRPr lang="fi-FI"/>
          </a:p>
        </p:txBody>
      </p:sp>
    </p:spTree>
    <p:extLst>
      <p:ext uri="{BB962C8B-B14F-4D97-AF65-F5344CB8AC3E}">
        <p14:creationId xmlns:p14="http://schemas.microsoft.com/office/powerpoint/2010/main" val="441136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err="1"/>
              <a:t>How</a:t>
            </a:r>
            <a:r>
              <a:rPr lang="sv-SE" dirty="0"/>
              <a:t> </a:t>
            </a:r>
            <a:r>
              <a:rPr lang="sv-SE" dirty="0" err="1"/>
              <a:t>about</a:t>
            </a:r>
            <a:r>
              <a:rPr lang="sv-SE" dirty="0"/>
              <a:t> your</a:t>
            </a:r>
            <a:r>
              <a:rPr lang="sv-SE" baseline="0" dirty="0"/>
              <a:t> </a:t>
            </a:r>
            <a:r>
              <a:rPr lang="sv-SE" baseline="0" dirty="0" err="1"/>
              <a:t>empirical</a:t>
            </a:r>
            <a:r>
              <a:rPr lang="sv-SE" baseline="0" dirty="0"/>
              <a:t> research? </a:t>
            </a:r>
            <a:r>
              <a:rPr lang="sv-SE" baseline="0" dirty="0" err="1"/>
              <a:t>What</a:t>
            </a:r>
            <a:r>
              <a:rPr lang="sv-SE" baseline="0" dirty="0"/>
              <a:t> are the </a:t>
            </a:r>
            <a:r>
              <a:rPr lang="sv-SE" baseline="0" dirty="0" err="1"/>
              <a:t>theoretical</a:t>
            </a:r>
            <a:r>
              <a:rPr lang="sv-SE" baseline="0" dirty="0"/>
              <a:t> </a:t>
            </a:r>
            <a:r>
              <a:rPr lang="sv-SE" baseline="0" dirty="0" err="1"/>
              <a:t>concepts</a:t>
            </a:r>
            <a:r>
              <a:rPr lang="sv-SE" baseline="0" dirty="0"/>
              <a:t> you </a:t>
            </a:r>
            <a:r>
              <a:rPr lang="sv-SE" baseline="0" dirty="0" err="1"/>
              <a:t>have</a:t>
            </a:r>
            <a:r>
              <a:rPr lang="sv-SE" baseline="0" dirty="0"/>
              <a:t>? </a:t>
            </a:r>
            <a:r>
              <a:rPr lang="sv-SE" baseline="0" dirty="0" err="1"/>
              <a:t>What</a:t>
            </a:r>
            <a:r>
              <a:rPr lang="sv-SE" baseline="0" dirty="0"/>
              <a:t> are your </a:t>
            </a:r>
            <a:r>
              <a:rPr lang="sv-SE" baseline="0" dirty="0" err="1"/>
              <a:t>empirical</a:t>
            </a:r>
            <a:r>
              <a:rPr lang="sv-SE" baseline="0" dirty="0"/>
              <a:t> </a:t>
            </a:r>
            <a:r>
              <a:rPr lang="sv-SE" baseline="0" dirty="0" err="1"/>
              <a:t>concepts</a:t>
            </a:r>
            <a:r>
              <a:rPr lang="sv-SE" baseline="0" dirty="0"/>
              <a:t>? </a:t>
            </a:r>
            <a:r>
              <a:rPr lang="sv-SE" baseline="0" dirty="0" err="1"/>
              <a:t>What</a:t>
            </a:r>
            <a:r>
              <a:rPr lang="sv-SE" baseline="0" dirty="0"/>
              <a:t> </a:t>
            </a:r>
            <a:r>
              <a:rPr lang="sv-SE" baseline="0" dirty="0" err="1"/>
              <a:t>would</a:t>
            </a:r>
            <a:r>
              <a:rPr lang="sv-SE" baseline="0" dirty="0"/>
              <a:t> be the </a:t>
            </a:r>
            <a:r>
              <a:rPr lang="sv-SE" baseline="0" dirty="0" err="1"/>
              <a:t>measurement</a:t>
            </a:r>
            <a:r>
              <a:rPr lang="sv-SE" baseline="0" dirty="0"/>
              <a:t> </a:t>
            </a:r>
            <a:r>
              <a:rPr lang="sv-SE" baseline="0" dirty="0" err="1"/>
              <a:t>result</a:t>
            </a:r>
            <a:r>
              <a:rPr lang="sv-SE" baseline="0" dirty="0"/>
              <a:t>?</a:t>
            </a:r>
            <a:endParaRPr lang="en-US" dirty="0"/>
          </a:p>
        </p:txBody>
      </p:sp>
      <p:sp>
        <p:nvSpPr>
          <p:cNvPr id="4" name="Slide Number Placeholder 3"/>
          <p:cNvSpPr>
            <a:spLocks noGrp="1"/>
          </p:cNvSpPr>
          <p:nvPr>
            <p:ph type="sldNum" sz="quarter" idx="10"/>
          </p:nvPr>
        </p:nvSpPr>
        <p:spPr/>
        <p:txBody>
          <a:bodyPr/>
          <a:lstStyle/>
          <a:p>
            <a:fld id="{55D55954-C548-43F7-915A-71C5D9F600B4}" type="slidenum">
              <a:rPr lang="en-US" smtClean="0"/>
              <a:pPr/>
              <a:t>23</a:t>
            </a:fld>
            <a:endParaRPr lang="en-US"/>
          </a:p>
        </p:txBody>
      </p:sp>
    </p:spTree>
    <p:extLst>
      <p:ext uri="{BB962C8B-B14F-4D97-AF65-F5344CB8AC3E}">
        <p14:creationId xmlns:p14="http://schemas.microsoft.com/office/powerpoint/2010/main" val="835651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501" eaLnBrk="0" hangingPunct="0">
              <a:defRPr sz="2400">
                <a:solidFill>
                  <a:schemeClr val="tx1"/>
                </a:solidFill>
                <a:latin typeface="Verdana" charset="0"/>
                <a:ea typeface="ＭＳ Ｐゴシック" charset="0"/>
                <a:cs typeface="Arial" charset="0"/>
              </a:defRPr>
            </a:lvl1pPr>
            <a:lvl2pPr marL="749042" indent="-288093" defTabSz="931501" eaLnBrk="0" hangingPunct="0">
              <a:defRPr sz="2400">
                <a:solidFill>
                  <a:schemeClr val="tx1"/>
                </a:solidFill>
                <a:latin typeface="Verdana" charset="0"/>
                <a:ea typeface="Arial" charset="0"/>
                <a:cs typeface="Arial" charset="0"/>
              </a:defRPr>
            </a:lvl2pPr>
            <a:lvl3pPr marL="1152373" indent="-230475" defTabSz="931501" eaLnBrk="0" hangingPunct="0">
              <a:defRPr sz="2400">
                <a:solidFill>
                  <a:schemeClr val="tx1"/>
                </a:solidFill>
                <a:latin typeface="Verdana" charset="0"/>
                <a:ea typeface="Arial" charset="0"/>
                <a:cs typeface="Arial" charset="0"/>
              </a:defRPr>
            </a:lvl3pPr>
            <a:lvl4pPr marL="1613322" indent="-230475" defTabSz="931501" eaLnBrk="0" hangingPunct="0">
              <a:defRPr sz="2400">
                <a:solidFill>
                  <a:schemeClr val="tx1"/>
                </a:solidFill>
                <a:latin typeface="Verdana" charset="0"/>
                <a:ea typeface="Arial" charset="0"/>
                <a:cs typeface="Arial" charset="0"/>
              </a:defRPr>
            </a:lvl4pPr>
            <a:lvl5pPr marL="2074271" indent="-230475" defTabSz="931501" eaLnBrk="0" hangingPunct="0">
              <a:defRPr sz="2400">
                <a:solidFill>
                  <a:schemeClr val="tx1"/>
                </a:solidFill>
                <a:latin typeface="Verdana" charset="0"/>
                <a:ea typeface="Arial" charset="0"/>
                <a:cs typeface="Arial" charset="0"/>
              </a:defRPr>
            </a:lvl5pPr>
            <a:lvl6pPr marL="2535220" indent="-230475" defTabSz="931501" eaLnBrk="0" fontAlgn="base" hangingPunct="0">
              <a:spcBef>
                <a:spcPct val="0"/>
              </a:spcBef>
              <a:spcAft>
                <a:spcPct val="0"/>
              </a:spcAft>
              <a:defRPr sz="2400">
                <a:solidFill>
                  <a:schemeClr val="tx1"/>
                </a:solidFill>
                <a:latin typeface="Verdana" charset="0"/>
                <a:ea typeface="Arial" charset="0"/>
                <a:cs typeface="Arial" charset="0"/>
              </a:defRPr>
            </a:lvl6pPr>
            <a:lvl7pPr marL="2996169" indent="-230475" defTabSz="931501" eaLnBrk="0" fontAlgn="base" hangingPunct="0">
              <a:spcBef>
                <a:spcPct val="0"/>
              </a:spcBef>
              <a:spcAft>
                <a:spcPct val="0"/>
              </a:spcAft>
              <a:defRPr sz="2400">
                <a:solidFill>
                  <a:schemeClr val="tx1"/>
                </a:solidFill>
                <a:latin typeface="Verdana" charset="0"/>
                <a:ea typeface="Arial" charset="0"/>
                <a:cs typeface="Arial" charset="0"/>
              </a:defRPr>
            </a:lvl7pPr>
            <a:lvl8pPr marL="3457118" indent="-230475" defTabSz="931501" eaLnBrk="0" fontAlgn="base" hangingPunct="0">
              <a:spcBef>
                <a:spcPct val="0"/>
              </a:spcBef>
              <a:spcAft>
                <a:spcPct val="0"/>
              </a:spcAft>
              <a:defRPr sz="2400">
                <a:solidFill>
                  <a:schemeClr val="tx1"/>
                </a:solidFill>
                <a:latin typeface="Verdana" charset="0"/>
                <a:ea typeface="Arial" charset="0"/>
                <a:cs typeface="Arial" charset="0"/>
              </a:defRPr>
            </a:lvl8pPr>
            <a:lvl9pPr marL="3918067" indent="-230475" defTabSz="931501" eaLnBrk="0" fontAlgn="base" hangingPunct="0">
              <a:spcBef>
                <a:spcPct val="0"/>
              </a:spcBef>
              <a:spcAft>
                <a:spcPct val="0"/>
              </a:spcAft>
              <a:defRPr sz="2400">
                <a:solidFill>
                  <a:schemeClr val="tx1"/>
                </a:solidFill>
                <a:latin typeface="Verdana" charset="0"/>
                <a:ea typeface="Arial" charset="0"/>
                <a:cs typeface="Arial" charset="0"/>
              </a:defRPr>
            </a:lvl9pPr>
          </a:lstStyle>
          <a:p>
            <a:pPr eaLnBrk="1" hangingPunct="1"/>
            <a:fld id="{4650BEB4-82D0-9948-81AE-A80FE4B2A4EC}" type="slidenum">
              <a:rPr lang="en-US" sz="1200">
                <a:latin typeface="Times New Roman" charset="0"/>
              </a:rPr>
              <a:pPr eaLnBrk="1" hangingPunct="1"/>
              <a:t>31</a:t>
            </a:fld>
            <a:endParaRPr lang="en-US" sz="1200">
              <a:latin typeface="Times New Roman" charset="0"/>
            </a:endParaRPr>
          </a:p>
        </p:txBody>
      </p:sp>
      <p:sp>
        <p:nvSpPr>
          <p:cNvPr id="134147" name="Rectangle 2"/>
          <p:cNvSpPr>
            <a:spLocks noGrp="1" noRot="1" noChangeAspect="1" noChangeArrowheads="1" noTextEdit="1"/>
          </p:cNvSpPr>
          <p:nvPr>
            <p:ph type="sldImg"/>
          </p:nvPr>
        </p:nvSpPr>
        <p:spPr>
          <a:xfrm>
            <a:off x="1143000" y="684213"/>
            <a:ext cx="4572000" cy="3429000"/>
          </a:xfrm>
          <a:ln/>
        </p:spPr>
      </p:sp>
      <p:sp>
        <p:nvSpPr>
          <p:cNvPr id="134148" name="Rectangle 3"/>
          <p:cNvSpPr>
            <a:spLocks noGrp="1" noChangeArrowheads="1"/>
          </p:cNvSpPr>
          <p:nvPr>
            <p:ph type="body" idx="1"/>
          </p:nvPr>
        </p:nvSpPr>
        <p:spPr>
          <a:xfrm>
            <a:off x="913646" y="4342222"/>
            <a:ext cx="5030709" cy="4116862"/>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78004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501" eaLnBrk="0" hangingPunct="0">
              <a:defRPr sz="2400">
                <a:solidFill>
                  <a:schemeClr val="tx1"/>
                </a:solidFill>
                <a:latin typeface="Verdana" charset="0"/>
                <a:ea typeface="ＭＳ Ｐゴシック" charset="0"/>
                <a:cs typeface="Arial" charset="0"/>
              </a:defRPr>
            </a:lvl1pPr>
            <a:lvl2pPr marL="749042" indent="-288093" defTabSz="931501" eaLnBrk="0" hangingPunct="0">
              <a:defRPr sz="2400">
                <a:solidFill>
                  <a:schemeClr val="tx1"/>
                </a:solidFill>
                <a:latin typeface="Verdana" charset="0"/>
                <a:ea typeface="Arial" charset="0"/>
                <a:cs typeface="Arial" charset="0"/>
              </a:defRPr>
            </a:lvl2pPr>
            <a:lvl3pPr marL="1152373" indent="-230475" defTabSz="931501" eaLnBrk="0" hangingPunct="0">
              <a:defRPr sz="2400">
                <a:solidFill>
                  <a:schemeClr val="tx1"/>
                </a:solidFill>
                <a:latin typeface="Verdana" charset="0"/>
                <a:ea typeface="Arial" charset="0"/>
                <a:cs typeface="Arial" charset="0"/>
              </a:defRPr>
            </a:lvl3pPr>
            <a:lvl4pPr marL="1613322" indent="-230475" defTabSz="931501" eaLnBrk="0" hangingPunct="0">
              <a:defRPr sz="2400">
                <a:solidFill>
                  <a:schemeClr val="tx1"/>
                </a:solidFill>
                <a:latin typeface="Verdana" charset="0"/>
                <a:ea typeface="Arial" charset="0"/>
                <a:cs typeface="Arial" charset="0"/>
              </a:defRPr>
            </a:lvl4pPr>
            <a:lvl5pPr marL="2074271" indent="-230475" defTabSz="931501" eaLnBrk="0" hangingPunct="0">
              <a:defRPr sz="2400">
                <a:solidFill>
                  <a:schemeClr val="tx1"/>
                </a:solidFill>
                <a:latin typeface="Verdana" charset="0"/>
                <a:ea typeface="Arial" charset="0"/>
                <a:cs typeface="Arial" charset="0"/>
              </a:defRPr>
            </a:lvl5pPr>
            <a:lvl6pPr marL="2535220" indent="-230475" defTabSz="931501" eaLnBrk="0" fontAlgn="base" hangingPunct="0">
              <a:spcBef>
                <a:spcPct val="0"/>
              </a:spcBef>
              <a:spcAft>
                <a:spcPct val="0"/>
              </a:spcAft>
              <a:defRPr sz="2400">
                <a:solidFill>
                  <a:schemeClr val="tx1"/>
                </a:solidFill>
                <a:latin typeface="Verdana" charset="0"/>
                <a:ea typeface="Arial" charset="0"/>
                <a:cs typeface="Arial" charset="0"/>
              </a:defRPr>
            </a:lvl6pPr>
            <a:lvl7pPr marL="2996169" indent="-230475" defTabSz="931501" eaLnBrk="0" fontAlgn="base" hangingPunct="0">
              <a:spcBef>
                <a:spcPct val="0"/>
              </a:spcBef>
              <a:spcAft>
                <a:spcPct val="0"/>
              </a:spcAft>
              <a:defRPr sz="2400">
                <a:solidFill>
                  <a:schemeClr val="tx1"/>
                </a:solidFill>
                <a:latin typeface="Verdana" charset="0"/>
                <a:ea typeface="Arial" charset="0"/>
                <a:cs typeface="Arial" charset="0"/>
              </a:defRPr>
            </a:lvl7pPr>
            <a:lvl8pPr marL="3457118" indent="-230475" defTabSz="931501" eaLnBrk="0" fontAlgn="base" hangingPunct="0">
              <a:spcBef>
                <a:spcPct val="0"/>
              </a:spcBef>
              <a:spcAft>
                <a:spcPct val="0"/>
              </a:spcAft>
              <a:defRPr sz="2400">
                <a:solidFill>
                  <a:schemeClr val="tx1"/>
                </a:solidFill>
                <a:latin typeface="Verdana" charset="0"/>
                <a:ea typeface="Arial" charset="0"/>
                <a:cs typeface="Arial" charset="0"/>
              </a:defRPr>
            </a:lvl8pPr>
            <a:lvl9pPr marL="3918067" indent="-230475" defTabSz="931501" eaLnBrk="0" fontAlgn="base" hangingPunct="0">
              <a:spcBef>
                <a:spcPct val="0"/>
              </a:spcBef>
              <a:spcAft>
                <a:spcPct val="0"/>
              </a:spcAft>
              <a:defRPr sz="2400">
                <a:solidFill>
                  <a:schemeClr val="tx1"/>
                </a:solidFill>
                <a:latin typeface="Verdana" charset="0"/>
                <a:ea typeface="Arial" charset="0"/>
                <a:cs typeface="Arial" charset="0"/>
              </a:defRPr>
            </a:lvl9pPr>
          </a:lstStyle>
          <a:p>
            <a:pPr eaLnBrk="1" hangingPunct="1"/>
            <a:fld id="{4650BEB4-82D0-9948-81AE-A80FE4B2A4EC}" type="slidenum">
              <a:rPr lang="en-US" sz="1200">
                <a:latin typeface="Times New Roman" charset="0"/>
              </a:rPr>
              <a:pPr eaLnBrk="1" hangingPunct="1"/>
              <a:t>32</a:t>
            </a:fld>
            <a:endParaRPr lang="en-US" sz="1200">
              <a:latin typeface="Times New Roman" charset="0"/>
            </a:endParaRPr>
          </a:p>
        </p:txBody>
      </p:sp>
      <p:sp>
        <p:nvSpPr>
          <p:cNvPr id="134147" name="Rectangle 2"/>
          <p:cNvSpPr>
            <a:spLocks noGrp="1" noRot="1" noChangeAspect="1" noChangeArrowheads="1" noTextEdit="1"/>
          </p:cNvSpPr>
          <p:nvPr>
            <p:ph type="sldImg"/>
          </p:nvPr>
        </p:nvSpPr>
        <p:spPr>
          <a:xfrm>
            <a:off x="1143000" y="684213"/>
            <a:ext cx="4572000" cy="3429000"/>
          </a:xfrm>
          <a:ln/>
        </p:spPr>
      </p:sp>
      <p:sp>
        <p:nvSpPr>
          <p:cNvPr id="134148" name="Rectangle 3"/>
          <p:cNvSpPr>
            <a:spLocks noGrp="1" noChangeArrowheads="1"/>
          </p:cNvSpPr>
          <p:nvPr>
            <p:ph type="body" idx="1"/>
          </p:nvPr>
        </p:nvSpPr>
        <p:spPr>
          <a:xfrm>
            <a:off x="913646" y="4342222"/>
            <a:ext cx="5030709" cy="4116862"/>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21662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501" eaLnBrk="0" hangingPunct="0">
              <a:defRPr sz="2400">
                <a:solidFill>
                  <a:schemeClr val="tx1"/>
                </a:solidFill>
                <a:latin typeface="Verdana" charset="0"/>
                <a:ea typeface="ＭＳ Ｐゴシック" charset="0"/>
                <a:cs typeface="Arial" charset="0"/>
              </a:defRPr>
            </a:lvl1pPr>
            <a:lvl2pPr marL="749042" indent="-288093" defTabSz="931501" eaLnBrk="0" hangingPunct="0">
              <a:defRPr sz="2400">
                <a:solidFill>
                  <a:schemeClr val="tx1"/>
                </a:solidFill>
                <a:latin typeface="Verdana" charset="0"/>
                <a:ea typeface="Arial" charset="0"/>
                <a:cs typeface="Arial" charset="0"/>
              </a:defRPr>
            </a:lvl2pPr>
            <a:lvl3pPr marL="1152373" indent="-230475" defTabSz="931501" eaLnBrk="0" hangingPunct="0">
              <a:defRPr sz="2400">
                <a:solidFill>
                  <a:schemeClr val="tx1"/>
                </a:solidFill>
                <a:latin typeface="Verdana" charset="0"/>
                <a:ea typeface="Arial" charset="0"/>
                <a:cs typeface="Arial" charset="0"/>
              </a:defRPr>
            </a:lvl3pPr>
            <a:lvl4pPr marL="1613322" indent="-230475" defTabSz="931501" eaLnBrk="0" hangingPunct="0">
              <a:defRPr sz="2400">
                <a:solidFill>
                  <a:schemeClr val="tx1"/>
                </a:solidFill>
                <a:latin typeface="Verdana" charset="0"/>
                <a:ea typeface="Arial" charset="0"/>
                <a:cs typeface="Arial" charset="0"/>
              </a:defRPr>
            </a:lvl4pPr>
            <a:lvl5pPr marL="2074271" indent="-230475" defTabSz="931501" eaLnBrk="0" hangingPunct="0">
              <a:defRPr sz="2400">
                <a:solidFill>
                  <a:schemeClr val="tx1"/>
                </a:solidFill>
                <a:latin typeface="Verdana" charset="0"/>
                <a:ea typeface="Arial" charset="0"/>
                <a:cs typeface="Arial" charset="0"/>
              </a:defRPr>
            </a:lvl5pPr>
            <a:lvl6pPr marL="2535220" indent="-230475" defTabSz="931501" eaLnBrk="0" fontAlgn="base" hangingPunct="0">
              <a:spcBef>
                <a:spcPct val="0"/>
              </a:spcBef>
              <a:spcAft>
                <a:spcPct val="0"/>
              </a:spcAft>
              <a:defRPr sz="2400">
                <a:solidFill>
                  <a:schemeClr val="tx1"/>
                </a:solidFill>
                <a:latin typeface="Verdana" charset="0"/>
                <a:ea typeface="Arial" charset="0"/>
                <a:cs typeface="Arial" charset="0"/>
              </a:defRPr>
            </a:lvl6pPr>
            <a:lvl7pPr marL="2996169" indent="-230475" defTabSz="931501" eaLnBrk="0" fontAlgn="base" hangingPunct="0">
              <a:spcBef>
                <a:spcPct val="0"/>
              </a:spcBef>
              <a:spcAft>
                <a:spcPct val="0"/>
              </a:spcAft>
              <a:defRPr sz="2400">
                <a:solidFill>
                  <a:schemeClr val="tx1"/>
                </a:solidFill>
                <a:latin typeface="Verdana" charset="0"/>
                <a:ea typeface="Arial" charset="0"/>
                <a:cs typeface="Arial" charset="0"/>
              </a:defRPr>
            </a:lvl7pPr>
            <a:lvl8pPr marL="3457118" indent="-230475" defTabSz="931501" eaLnBrk="0" fontAlgn="base" hangingPunct="0">
              <a:spcBef>
                <a:spcPct val="0"/>
              </a:spcBef>
              <a:spcAft>
                <a:spcPct val="0"/>
              </a:spcAft>
              <a:defRPr sz="2400">
                <a:solidFill>
                  <a:schemeClr val="tx1"/>
                </a:solidFill>
                <a:latin typeface="Verdana" charset="0"/>
                <a:ea typeface="Arial" charset="0"/>
                <a:cs typeface="Arial" charset="0"/>
              </a:defRPr>
            </a:lvl8pPr>
            <a:lvl9pPr marL="3918067" indent="-230475" defTabSz="931501" eaLnBrk="0" fontAlgn="base" hangingPunct="0">
              <a:spcBef>
                <a:spcPct val="0"/>
              </a:spcBef>
              <a:spcAft>
                <a:spcPct val="0"/>
              </a:spcAft>
              <a:defRPr sz="2400">
                <a:solidFill>
                  <a:schemeClr val="tx1"/>
                </a:solidFill>
                <a:latin typeface="Verdana" charset="0"/>
                <a:ea typeface="Arial" charset="0"/>
                <a:cs typeface="Arial" charset="0"/>
              </a:defRPr>
            </a:lvl9pPr>
          </a:lstStyle>
          <a:p>
            <a:pPr eaLnBrk="1" hangingPunct="1"/>
            <a:fld id="{4650BEB4-82D0-9948-81AE-A80FE4B2A4EC}" type="slidenum">
              <a:rPr lang="en-US" sz="1200">
                <a:latin typeface="Times New Roman" charset="0"/>
              </a:rPr>
              <a:pPr eaLnBrk="1" hangingPunct="1"/>
              <a:t>34</a:t>
            </a:fld>
            <a:endParaRPr lang="en-US" sz="1200">
              <a:latin typeface="Times New Roman" charset="0"/>
            </a:endParaRPr>
          </a:p>
        </p:txBody>
      </p:sp>
      <p:sp>
        <p:nvSpPr>
          <p:cNvPr id="134147" name="Rectangle 2"/>
          <p:cNvSpPr>
            <a:spLocks noGrp="1" noRot="1" noChangeAspect="1" noChangeArrowheads="1" noTextEdit="1"/>
          </p:cNvSpPr>
          <p:nvPr>
            <p:ph type="sldImg"/>
          </p:nvPr>
        </p:nvSpPr>
        <p:spPr>
          <a:xfrm>
            <a:off x="1143000" y="684213"/>
            <a:ext cx="4572000" cy="3429000"/>
          </a:xfrm>
          <a:ln/>
        </p:spPr>
      </p:sp>
      <p:sp>
        <p:nvSpPr>
          <p:cNvPr id="134148" name="Rectangle 3"/>
          <p:cNvSpPr>
            <a:spLocks noGrp="1" noChangeArrowheads="1"/>
          </p:cNvSpPr>
          <p:nvPr>
            <p:ph type="body" idx="1"/>
          </p:nvPr>
        </p:nvSpPr>
        <p:spPr>
          <a:xfrm>
            <a:off x="913646" y="4342222"/>
            <a:ext cx="5030709" cy="4116862"/>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129798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80" cy="2049795"/>
          </a:xfrm>
          <a:prstGeom prst="rect">
            <a:avLst/>
          </a:prstGeom>
        </p:spPr>
      </p:pic>
    </p:spTree>
    <p:extLst>
      <p:ext uri="{BB962C8B-B14F-4D97-AF65-F5344CB8AC3E}">
        <p14:creationId xmlns:p14="http://schemas.microsoft.com/office/powerpoint/2010/main" val="4071106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52D43-1622-1145-95DC-32D32E7CFE3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B8F8C80-5BEF-4B42-860A-F651A9DFF95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40E78ADA-BD1A-8241-A064-6D83373DC655}"/>
              </a:ext>
            </a:extLst>
          </p:cNvPr>
          <p:cNvSpPr>
            <a:spLocks noGrp="1"/>
          </p:cNvSpPr>
          <p:nvPr>
            <p:ph type="dt" sz="half" idx="10"/>
          </p:nvPr>
        </p:nvSpPr>
        <p:spPr/>
        <p:txBody>
          <a:bodyPr/>
          <a:lstStyle/>
          <a:p>
            <a:fld id="{F057BC46-7723-7E4E-8DB1-CB11FCB6AB59}" type="datetime1">
              <a:rPr lang="fi-FI" smtClean="0"/>
              <a:t>6.2.2019</a:t>
            </a:fld>
            <a:endParaRPr lang="en-US" dirty="0"/>
          </a:p>
        </p:txBody>
      </p:sp>
      <p:sp>
        <p:nvSpPr>
          <p:cNvPr id="5" name="Footer Placeholder 4">
            <a:extLst>
              <a:ext uri="{FF2B5EF4-FFF2-40B4-BE49-F238E27FC236}">
                <a16:creationId xmlns:a16="http://schemas.microsoft.com/office/drawing/2014/main" id="{0809A62F-06E3-0145-8A1C-183A7E595F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A0B51B-5D86-3E48-80DE-5863191A20B9}"/>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3264051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5E41E-6CAD-8A45-9022-36952E53D5C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9E50F378-8849-4C45-8FCE-6FF2F3C94B1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9358B5-C3BD-3644-902B-B6743ED77CB7}"/>
              </a:ext>
            </a:extLst>
          </p:cNvPr>
          <p:cNvSpPr>
            <a:spLocks noGrp="1"/>
          </p:cNvSpPr>
          <p:nvPr>
            <p:ph type="dt" sz="half" idx="10"/>
          </p:nvPr>
        </p:nvSpPr>
        <p:spPr/>
        <p:txBody>
          <a:bodyPr/>
          <a:lstStyle/>
          <a:p>
            <a:fld id="{6784A6A1-4D71-E748-A0F2-34D3AF560C5A}" type="datetime1">
              <a:rPr lang="fi-FI" smtClean="0"/>
              <a:t>6.2.2019</a:t>
            </a:fld>
            <a:endParaRPr lang="en-US" dirty="0"/>
          </a:p>
        </p:txBody>
      </p:sp>
      <p:sp>
        <p:nvSpPr>
          <p:cNvPr id="5" name="Footer Placeholder 4">
            <a:extLst>
              <a:ext uri="{FF2B5EF4-FFF2-40B4-BE49-F238E27FC236}">
                <a16:creationId xmlns:a16="http://schemas.microsoft.com/office/drawing/2014/main" id="{657E3E05-6AC3-D946-BBFA-65D84A09D4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E67F14-F960-C142-86D5-5D847668D1CC}"/>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2439706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9A2E-90A8-9B40-A063-F3A17E3DE952}"/>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5B3A704E-274B-984E-9E4D-6AE595E1E07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AC162353-BF88-0F42-AB7F-BB3342D0F78E}"/>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573FAC04-BF9B-1A4F-B3B0-1D20D55160CD}"/>
              </a:ext>
            </a:extLst>
          </p:cNvPr>
          <p:cNvSpPr>
            <a:spLocks noGrp="1"/>
          </p:cNvSpPr>
          <p:nvPr>
            <p:ph type="dt" sz="half" idx="10"/>
          </p:nvPr>
        </p:nvSpPr>
        <p:spPr/>
        <p:txBody>
          <a:bodyPr/>
          <a:lstStyle/>
          <a:p>
            <a:fld id="{0DC3EA4D-FA54-5A45-A3F6-378FC3273B5E}" type="datetime1">
              <a:rPr lang="fi-FI" smtClean="0"/>
              <a:t>6.2.2019</a:t>
            </a:fld>
            <a:endParaRPr lang="en-US" dirty="0"/>
          </a:p>
        </p:txBody>
      </p:sp>
      <p:sp>
        <p:nvSpPr>
          <p:cNvPr id="6" name="Footer Placeholder 5">
            <a:extLst>
              <a:ext uri="{FF2B5EF4-FFF2-40B4-BE49-F238E27FC236}">
                <a16:creationId xmlns:a16="http://schemas.microsoft.com/office/drawing/2014/main" id="{3B304743-47B0-CE4A-9D40-CE7CE74F02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2B501EC-532E-DC45-89F8-F7A98592B9DE}"/>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1013162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37168-B33E-D64C-9913-CFC0CB7E1140}"/>
              </a:ext>
            </a:extLst>
          </p:cNvPr>
          <p:cNvSpPr>
            <a:spLocks noGrp="1"/>
          </p:cNvSpPr>
          <p:nvPr>
            <p:ph type="title"/>
          </p:nvPr>
        </p:nvSpPr>
        <p:spPr>
          <a:xfrm>
            <a:off x="629841" y="365126"/>
            <a:ext cx="78867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41A71F3D-D467-0F42-AE5B-6075EDAA359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8F5146E-20B7-624A-BA45-216A732AFD9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AB707210-DF82-F94A-9193-02B9165B04F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9B8D18D-A562-DB49-B93B-8FDA5313AEC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7C9F5571-AF21-BF40-806A-0B50FC51FE52}"/>
              </a:ext>
            </a:extLst>
          </p:cNvPr>
          <p:cNvSpPr>
            <a:spLocks noGrp="1"/>
          </p:cNvSpPr>
          <p:nvPr>
            <p:ph type="dt" sz="half" idx="10"/>
          </p:nvPr>
        </p:nvSpPr>
        <p:spPr/>
        <p:txBody>
          <a:bodyPr/>
          <a:lstStyle/>
          <a:p>
            <a:fld id="{06452C2B-D24F-6D45-82BD-886B560F3D7C}" type="datetime1">
              <a:rPr lang="fi-FI" smtClean="0"/>
              <a:t>6.2.2019</a:t>
            </a:fld>
            <a:endParaRPr lang="en-US" dirty="0"/>
          </a:p>
        </p:txBody>
      </p:sp>
      <p:sp>
        <p:nvSpPr>
          <p:cNvPr id="8" name="Footer Placeholder 7">
            <a:extLst>
              <a:ext uri="{FF2B5EF4-FFF2-40B4-BE49-F238E27FC236}">
                <a16:creationId xmlns:a16="http://schemas.microsoft.com/office/drawing/2014/main" id="{CDB02168-2669-A440-B364-09C3833EB01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081E01E-AFAD-464A-921F-145163B9EF55}"/>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2420037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B6D94-A593-5D4E-A615-D1AD3098188C}"/>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B084E7B2-0F67-9C47-BE7B-37141E7EDC3F}"/>
              </a:ext>
            </a:extLst>
          </p:cNvPr>
          <p:cNvSpPr>
            <a:spLocks noGrp="1"/>
          </p:cNvSpPr>
          <p:nvPr>
            <p:ph type="dt" sz="half" idx="10"/>
          </p:nvPr>
        </p:nvSpPr>
        <p:spPr/>
        <p:txBody>
          <a:bodyPr/>
          <a:lstStyle/>
          <a:p>
            <a:fld id="{8A8A0E17-6D0C-6048-B2F6-3DEDF56C6473}" type="datetime1">
              <a:rPr lang="fi-FI" smtClean="0"/>
              <a:t>6.2.2019</a:t>
            </a:fld>
            <a:endParaRPr lang="en-US" dirty="0"/>
          </a:p>
        </p:txBody>
      </p:sp>
      <p:sp>
        <p:nvSpPr>
          <p:cNvPr id="4" name="Footer Placeholder 3">
            <a:extLst>
              <a:ext uri="{FF2B5EF4-FFF2-40B4-BE49-F238E27FC236}">
                <a16:creationId xmlns:a16="http://schemas.microsoft.com/office/drawing/2014/main" id="{718A642E-81C1-2244-939A-8D0258B3E9B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5856975-3E53-0740-9159-E3CF161F5CA6}"/>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4172871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F6F1B8-042B-FA4F-A52C-B9CE288470C5}"/>
              </a:ext>
            </a:extLst>
          </p:cNvPr>
          <p:cNvSpPr>
            <a:spLocks noGrp="1"/>
          </p:cNvSpPr>
          <p:nvPr>
            <p:ph type="dt" sz="half" idx="10"/>
          </p:nvPr>
        </p:nvSpPr>
        <p:spPr/>
        <p:txBody>
          <a:bodyPr/>
          <a:lstStyle/>
          <a:p>
            <a:fld id="{56002DAF-61FE-F243-AA86-79FFEA268EE1}" type="datetime1">
              <a:rPr lang="fi-FI" smtClean="0"/>
              <a:t>6.2.2019</a:t>
            </a:fld>
            <a:endParaRPr lang="en-US" dirty="0"/>
          </a:p>
        </p:txBody>
      </p:sp>
      <p:sp>
        <p:nvSpPr>
          <p:cNvPr id="3" name="Footer Placeholder 2">
            <a:extLst>
              <a:ext uri="{FF2B5EF4-FFF2-40B4-BE49-F238E27FC236}">
                <a16:creationId xmlns:a16="http://schemas.microsoft.com/office/drawing/2014/main" id="{18D5D0B8-740C-D648-A113-7BD96ADA508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23BB4A0-237F-D747-8826-1C1CEDF44D01}"/>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2697248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45B9-A8B9-1A47-A343-C3EF20C57B8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47E77BD6-67C8-D442-8CD3-AC3F1A4C133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19BBA596-AD39-EA43-8BA5-810E323B118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71A5625-1F40-D843-A473-1A9918531D96}"/>
              </a:ext>
            </a:extLst>
          </p:cNvPr>
          <p:cNvSpPr>
            <a:spLocks noGrp="1"/>
          </p:cNvSpPr>
          <p:nvPr>
            <p:ph type="dt" sz="half" idx="10"/>
          </p:nvPr>
        </p:nvSpPr>
        <p:spPr/>
        <p:txBody>
          <a:bodyPr/>
          <a:lstStyle/>
          <a:p>
            <a:fld id="{8A98EA9D-0BE5-1C48-93F5-2444ABB47D1D}" type="datetime1">
              <a:rPr lang="fi-FI" smtClean="0"/>
              <a:t>6.2.2019</a:t>
            </a:fld>
            <a:endParaRPr lang="en-US" dirty="0"/>
          </a:p>
        </p:txBody>
      </p:sp>
      <p:sp>
        <p:nvSpPr>
          <p:cNvPr id="6" name="Footer Placeholder 5">
            <a:extLst>
              <a:ext uri="{FF2B5EF4-FFF2-40B4-BE49-F238E27FC236}">
                <a16:creationId xmlns:a16="http://schemas.microsoft.com/office/drawing/2014/main" id="{A01ABFD8-E28B-AA45-98A3-760C7E5FB5F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3FC7AA-EE90-C340-ADBF-FD755ABC83E7}"/>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1695388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E3036-7C7D-DF4F-AFE3-10993EB68FD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98FE5418-B36E-C441-9DF3-42D654D93AF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xt Placeholder 3">
            <a:extLst>
              <a:ext uri="{FF2B5EF4-FFF2-40B4-BE49-F238E27FC236}">
                <a16:creationId xmlns:a16="http://schemas.microsoft.com/office/drawing/2014/main" id="{6EA13015-0727-0C48-96DD-0E15DF31950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1757D5C-0C57-BD41-BC5C-328410034587}"/>
              </a:ext>
            </a:extLst>
          </p:cNvPr>
          <p:cNvSpPr>
            <a:spLocks noGrp="1"/>
          </p:cNvSpPr>
          <p:nvPr>
            <p:ph type="dt" sz="half" idx="10"/>
          </p:nvPr>
        </p:nvSpPr>
        <p:spPr/>
        <p:txBody>
          <a:bodyPr/>
          <a:lstStyle/>
          <a:p>
            <a:fld id="{0935A581-3ADB-E348-BFFD-FDF1B2FA9269}" type="datetime1">
              <a:rPr lang="fi-FI" smtClean="0"/>
              <a:t>6.2.2019</a:t>
            </a:fld>
            <a:endParaRPr lang="en-US" dirty="0"/>
          </a:p>
        </p:txBody>
      </p:sp>
      <p:sp>
        <p:nvSpPr>
          <p:cNvPr id="6" name="Footer Placeholder 5">
            <a:extLst>
              <a:ext uri="{FF2B5EF4-FFF2-40B4-BE49-F238E27FC236}">
                <a16:creationId xmlns:a16="http://schemas.microsoft.com/office/drawing/2014/main" id="{420C38C4-1C0C-D24F-9311-F82721C0D01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0A8584-C5CE-AF4A-BD4F-3D5969D2692E}"/>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250829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E0C8-78D6-C74C-9C9F-2F3C76614618}"/>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1E25945B-3A30-5843-A22D-CCF94EEEE1C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F24DB53-BE3B-C244-BEF5-C5EC716AFE94}"/>
              </a:ext>
            </a:extLst>
          </p:cNvPr>
          <p:cNvSpPr>
            <a:spLocks noGrp="1"/>
          </p:cNvSpPr>
          <p:nvPr>
            <p:ph type="dt" sz="half" idx="10"/>
          </p:nvPr>
        </p:nvSpPr>
        <p:spPr/>
        <p:txBody>
          <a:bodyPr/>
          <a:lstStyle/>
          <a:p>
            <a:fld id="{9DFC091A-794A-FA4A-87CC-D3D61DC8AD5E}" type="datetime1">
              <a:rPr lang="fi-FI" smtClean="0"/>
              <a:t>6.2.2019</a:t>
            </a:fld>
            <a:endParaRPr lang="en-US" dirty="0"/>
          </a:p>
        </p:txBody>
      </p:sp>
      <p:sp>
        <p:nvSpPr>
          <p:cNvPr id="5" name="Footer Placeholder 4">
            <a:extLst>
              <a:ext uri="{FF2B5EF4-FFF2-40B4-BE49-F238E27FC236}">
                <a16:creationId xmlns:a16="http://schemas.microsoft.com/office/drawing/2014/main" id="{41C1D825-6723-974D-9AA6-AE453127D8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23C288-D62F-BB41-AE72-6C11A52207E8}"/>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3806453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3DE8BC-0328-444C-A8DC-4ABF1B2633D6}"/>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9451207A-992D-5248-83A6-EC4146960FE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E84C7668-7CE4-8F49-A12B-0A54B0058336}"/>
              </a:ext>
            </a:extLst>
          </p:cNvPr>
          <p:cNvSpPr>
            <a:spLocks noGrp="1"/>
          </p:cNvSpPr>
          <p:nvPr>
            <p:ph type="dt" sz="half" idx="10"/>
          </p:nvPr>
        </p:nvSpPr>
        <p:spPr/>
        <p:txBody>
          <a:bodyPr/>
          <a:lstStyle/>
          <a:p>
            <a:fld id="{E9E8492B-4AB1-CB44-BC45-B4AC05D851CB}" type="datetime1">
              <a:rPr lang="fi-FI" smtClean="0"/>
              <a:t>6.2.2019</a:t>
            </a:fld>
            <a:endParaRPr lang="en-US" dirty="0"/>
          </a:p>
        </p:txBody>
      </p:sp>
      <p:sp>
        <p:nvSpPr>
          <p:cNvPr id="5" name="Footer Placeholder 4">
            <a:extLst>
              <a:ext uri="{FF2B5EF4-FFF2-40B4-BE49-F238E27FC236}">
                <a16:creationId xmlns:a16="http://schemas.microsoft.com/office/drawing/2014/main" id="{50A82836-2755-8649-8FF5-86BB37F386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A98861-418B-5541-BAA6-4B6F8E1591C1}"/>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621712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Tree>
    <p:extLst>
      <p:ext uri="{BB962C8B-B14F-4D97-AF65-F5344CB8AC3E}">
        <p14:creationId xmlns:p14="http://schemas.microsoft.com/office/powerpoint/2010/main" val="2719399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Otsikkodia">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2249742" y="4216845"/>
            <a:ext cx="5508612" cy="1084363"/>
          </a:xfrm>
        </p:spPr>
        <p:txBody>
          <a:bodyPr>
            <a:normAutofit/>
          </a:bodyPr>
          <a:lstStyle>
            <a:lvl1pPr marL="0" indent="0" algn="ctr">
              <a:buFont typeface="Wingdings" pitchFamily="2" charset="2"/>
              <a:buNone/>
              <a:defRPr sz="2800">
                <a:solidFill>
                  <a:schemeClr val="bg2">
                    <a:lumMod val="75000"/>
                  </a:schemeClr>
                </a:solidFill>
                <a:latin typeface="Palatino" pitchFamily="18" charset="0"/>
              </a:defRPr>
            </a:lvl1pPr>
          </a:lstStyle>
          <a:p>
            <a:r>
              <a:rPr lang="en-US"/>
              <a:t>Click to edit Master subtitle style</a:t>
            </a:r>
            <a:endParaRPr lang="en-US" dirty="0"/>
          </a:p>
        </p:txBody>
      </p:sp>
      <p:sp>
        <p:nvSpPr>
          <p:cNvPr id="3074" name="Rectangle 2"/>
          <p:cNvSpPr>
            <a:spLocks noGrp="1" noChangeArrowheads="1"/>
          </p:cNvSpPr>
          <p:nvPr>
            <p:ph type="ctrTitle"/>
          </p:nvPr>
        </p:nvSpPr>
        <p:spPr>
          <a:xfrm>
            <a:off x="1403648" y="2492896"/>
            <a:ext cx="7200800" cy="1470025"/>
          </a:xfrm>
        </p:spPr>
        <p:txBody>
          <a:bodyPr>
            <a:normAutofit/>
          </a:bodyPr>
          <a:lstStyle>
            <a:lvl1pPr algn="ctr">
              <a:tabLst>
                <a:tab pos="6008688" algn="l"/>
                <a:tab pos="6096000" algn="l"/>
              </a:tabLst>
              <a:defRPr sz="4400" b="0" cap="all" baseline="0">
                <a:solidFill>
                  <a:srgbClr val="606060"/>
                </a:solidFill>
                <a:latin typeface="Palatino" pitchFamily="18" charset="0"/>
              </a:defRPr>
            </a:lvl1pPr>
          </a:lstStyle>
          <a:p>
            <a:r>
              <a:rPr lang="en-US"/>
              <a:t>Click to edit Master title style</a:t>
            </a:r>
            <a:endParaRPr lang="en-US" dirty="0"/>
          </a:p>
        </p:txBody>
      </p:sp>
      <p:sp>
        <p:nvSpPr>
          <p:cNvPr id="3076" name="Rectangle 4"/>
          <p:cNvSpPr>
            <a:spLocks noGrp="1" noChangeArrowheads="1"/>
          </p:cNvSpPr>
          <p:nvPr>
            <p:ph type="dt" sz="half" idx="2"/>
          </p:nvPr>
        </p:nvSpPr>
        <p:spPr>
          <a:xfrm>
            <a:off x="1043608" y="6381328"/>
            <a:ext cx="2474912" cy="476250"/>
          </a:xfrm>
        </p:spPr>
        <p:txBody>
          <a:bodyPr/>
          <a:lstStyle>
            <a:lvl1pPr>
              <a:defRPr>
                <a:latin typeface="Palatino" pitchFamily="18" charset="0"/>
              </a:defRPr>
            </a:lvl1pPr>
          </a:lstStyle>
          <a:p>
            <a:fld id="{F33BE834-0112-D745-93AD-537EE3588AC8}" type="datetime1">
              <a:rPr lang="fi-FI" smtClean="0"/>
              <a:t>6.2.2019</a:t>
            </a:fld>
            <a:endParaRPr lang="en-US" dirty="0"/>
          </a:p>
        </p:txBody>
      </p:sp>
    </p:spTree>
    <p:extLst>
      <p:ext uri="{BB962C8B-B14F-4D97-AF65-F5344CB8AC3E}">
        <p14:creationId xmlns:p14="http://schemas.microsoft.com/office/powerpoint/2010/main" val="424908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solidFill>
                  <a:schemeClr val="tx1"/>
                </a:solidFill>
              </a:defRPr>
            </a:lvl1pPr>
          </a:lstStyle>
          <a:p>
            <a:r>
              <a:rPr lang="en-US"/>
              <a:t>Click to edit Master title style</a:t>
            </a:r>
            <a:endParaRPr lang="fi-FI" dirty="0"/>
          </a:p>
        </p:txBody>
      </p:sp>
      <p:sp>
        <p:nvSpPr>
          <p:cNvPr id="3" name="Sisällön paikkamerkki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p:cNvSpPr>
            <a:spLocks noGrp="1"/>
          </p:cNvSpPr>
          <p:nvPr>
            <p:ph type="dt" sz="half" idx="10"/>
          </p:nvPr>
        </p:nvSpPr>
        <p:spPr/>
        <p:txBody>
          <a:bodyPr/>
          <a:lstStyle>
            <a:lvl1pPr>
              <a:defRPr/>
            </a:lvl1pPr>
          </a:lstStyle>
          <a:p>
            <a:fld id="{461E4370-6B23-1D45-AFEE-CB12AB657FE1}" type="datetime1">
              <a:rPr lang="fi-FI" smtClean="0"/>
              <a:t>6.2.2019</a:t>
            </a:fld>
            <a:endParaRPr lang="en-US" dirty="0"/>
          </a:p>
        </p:txBody>
      </p:sp>
      <p:sp>
        <p:nvSpPr>
          <p:cNvPr id="5" name="Alatunnisteen paikkamerkki 4"/>
          <p:cNvSpPr>
            <a:spLocks noGrp="1"/>
          </p:cNvSpPr>
          <p:nvPr>
            <p:ph type="ftr" sz="quarter" idx="11"/>
          </p:nvPr>
        </p:nvSpPr>
        <p:spPr/>
        <p:txBody>
          <a:bodyPr/>
          <a:lstStyle>
            <a:lvl1pPr>
              <a:defRPr/>
            </a:lvl1pPr>
          </a:lstStyle>
          <a:p>
            <a:endParaRPr lang="en-US" dirty="0"/>
          </a:p>
        </p:txBody>
      </p:sp>
      <p:sp>
        <p:nvSpPr>
          <p:cNvPr id="6" name="Dian numeron paikkamerkki 5"/>
          <p:cNvSpPr>
            <a:spLocks noGrp="1"/>
          </p:cNvSpPr>
          <p:nvPr>
            <p:ph type="sldNum" sz="quarter" idx="12"/>
          </p:nvPr>
        </p:nvSpPr>
        <p:spPr/>
        <p:txBody>
          <a:bodyPr/>
          <a:lstStyle>
            <a:lvl1pPr>
              <a:defRPr/>
            </a:lvl1pPr>
          </a:lstStyle>
          <a:p>
            <a:fld id="{42539CD2-6DAE-4FF3-A212-C677906F8B49}" type="slidenum">
              <a:rPr lang="en-US"/>
              <a:pPr/>
              <a:t>‹#›</a:t>
            </a:fld>
            <a:endParaRPr lang="en-US" dirty="0"/>
          </a:p>
        </p:txBody>
      </p:sp>
    </p:spTree>
    <p:extLst>
      <p:ext uri="{BB962C8B-B14F-4D97-AF65-F5344CB8AC3E}">
        <p14:creationId xmlns:p14="http://schemas.microsoft.com/office/powerpoint/2010/main" val="2341149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2449208" cy="1115564"/>
          </a:xfrm>
          <a:prstGeom prst="rect">
            <a:avLst/>
          </a:prstGeom>
        </p:spPr>
      </p:pic>
    </p:spTree>
    <p:extLst>
      <p:ext uri="{BB962C8B-B14F-4D97-AF65-F5344CB8AC3E}">
        <p14:creationId xmlns:p14="http://schemas.microsoft.com/office/powerpoint/2010/main" val="893723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fld id="{ECC6FC16-4D6C-3A4A-82BE-0CA715E00FDC}" type="datetime1">
              <a:rPr lang="fi-FI" smtClean="0"/>
              <a:t>6.2.2019</a:t>
            </a:fld>
            <a:endParaRPr lang="fi-FI"/>
          </a:p>
        </p:txBody>
      </p:sp>
      <p:sp>
        <p:nvSpPr>
          <p:cNvPr id="8" name="Footer Placeholder 11"/>
          <p:cNvSpPr>
            <a:spLocks noGrp="1"/>
          </p:cNvSpPr>
          <p:nvPr>
            <p:ph type="ftr" sz="quarter" idx="20"/>
          </p:nvPr>
        </p:nvSpPr>
        <p:spPr/>
        <p:txBody>
          <a:bodyPr/>
          <a:lstStyle>
            <a:lvl1pPr>
              <a:defRPr/>
            </a:lvl1pPr>
          </a:lstStyle>
          <a:p>
            <a:endParaRPr lang="fi-FI"/>
          </a:p>
        </p:txBody>
      </p:sp>
      <p:sp>
        <p:nvSpPr>
          <p:cNvPr id="9" name="Slide Number Placeholder 12"/>
          <p:cNvSpPr>
            <a:spLocks noGrp="1"/>
          </p:cNvSpPr>
          <p:nvPr>
            <p:ph type="sldNum" sz="quarter" idx="21"/>
          </p:nvPr>
        </p:nvSpPr>
        <p:spPr>
          <a:xfrm>
            <a:off x="6457950" y="6356351"/>
            <a:ext cx="2057400" cy="365125"/>
          </a:xfrm>
          <a:prstGeom prst="rect">
            <a:avLst/>
          </a:prstGeom>
        </p:spPr>
        <p:txBody>
          <a:bodyPr/>
          <a:lstStyle>
            <a:lvl1pPr>
              <a:defRPr/>
            </a:lvl1pPr>
          </a:lstStyle>
          <a:p>
            <a:fld id="{F43C8559-B180-324C-97D2-EFA41FAA3DBE}" type="slidenum">
              <a:rPr lang="fi-FI" smtClean="0"/>
              <a:pPr/>
              <a:t>‹#›</a:t>
            </a:fld>
            <a:endParaRPr lang="fi-FI"/>
          </a:p>
        </p:txBody>
      </p:sp>
    </p:spTree>
    <p:extLst>
      <p:ext uri="{BB962C8B-B14F-4D97-AF65-F5344CB8AC3E}">
        <p14:creationId xmlns:p14="http://schemas.microsoft.com/office/powerpoint/2010/main" val="2381482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Tree>
    <p:extLst>
      <p:ext uri="{BB962C8B-B14F-4D97-AF65-F5344CB8AC3E}">
        <p14:creationId xmlns:p14="http://schemas.microsoft.com/office/powerpoint/2010/main" val="3743218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2449209" cy="1115564"/>
          </a:xfrm>
          <a:prstGeom prst="rect">
            <a:avLst/>
          </a:prstGeom>
        </p:spPr>
      </p:pic>
    </p:spTree>
    <p:extLst>
      <p:ext uri="{BB962C8B-B14F-4D97-AF65-F5344CB8AC3E}">
        <p14:creationId xmlns:p14="http://schemas.microsoft.com/office/powerpoint/2010/main" val="183687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298" y="5634638"/>
            <a:ext cx="2382106" cy="1115564"/>
          </a:xfrm>
          <a:prstGeom prst="rect">
            <a:avLst/>
          </a:prstGeom>
        </p:spPr>
      </p:pic>
    </p:spTree>
    <p:extLst>
      <p:ext uri="{BB962C8B-B14F-4D97-AF65-F5344CB8AC3E}">
        <p14:creationId xmlns:p14="http://schemas.microsoft.com/office/powerpoint/2010/main" val="1598148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232" y="5659053"/>
            <a:ext cx="2382106" cy="1066734"/>
          </a:xfrm>
          <a:prstGeom prst="rect">
            <a:avLst/>
          </a:prstGeom>
        </p:spPr>
      </p:pic>
    </p:spTree>
    <p:extLst>
      <p:ext uri="{BB962C8B-B14F-4D97-AF65-F5344CB8AC3E}">
        <p14:creationId xmlns:p14="http://schemas.microsoft.com/office/powerpoint/2010/main" val="3668316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2449208" cy="1115564"/>
          </a:xfrm>
          <a:prstGeom prst="rect">
            <a:avLst/>
          </a:prstGeom>
        </p:spPr>
      </p:pic>
    </p:spTree>
    <p:extLst>
      <p:ext uri="{BB962C8B-B14F-4D97-AF65-F5344CB8AC3E}">
        <p14:creationId xmlns:p14="http://schemas.microsoft.com/office/powerpoint/2010/main" val="3810708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2449208" cy="1115564"/>
          </a:xfrm>
          <a:prstGeom prst="rect">
            <a:avLst/>
          </a:prstGeom>
        </p:spPr>
      </p:pic>
    </p:spTree>
    <p:extLst>
      <p:ext uri="{BB962C8B-B14F-4D97-AF65-F5344CB8AC3E}">
        <p14:creationId xmlns:p14="http://schemas.microsoft.com/office/powerpoint/2010/main" val="2820082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2F6E2-892C-7B49-9C24-98B344E5A19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i-FI"/>
          </a:p>
        </p:txBody>
      </p:sp>
      <p:sp>
        <p:nvSpPr>
          <p:cNvPr id="3" name="Subtitle 2">
            <a:extLst>
              <a:ext uri="{FF2B5EF4-FFF2-40B4-BE49-F238E27FC236}">
                <a16:creationId xmlns:a16="http://schemas.microsoft.com/office/drawing/2014/main" id="{3DA02ABE-85D4-AD4E-B0E7-60F159E6B89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33A62C7D-CAC2-0847-A536-1FB5CBF07E67}"/>
              </a:ext>
            </a:extLst>
          </p:cNvPr>
          <p:cNvSpPr>
            <a:spLocks noGrp="1"/>
          </p:cNvSpPr>
          <p:nvPr>
            <p:ph type="dt" sz="half" idx="10"/>
          </p:nvPr>
        </p:nvSpPr>
        <p:spPr/>
        <p:txBody>
          <a:bodyPr/>
          <a:lstStyle/>
          <a:p>
            <a:fld id="{9A8BA74B-2712-EB41-95C7-83DD5E3EE482}" type="datetime1">
              <a:rPr lang="fi-FI" smtClean="0"/>
              <a:t>6.2.2019</a:t>
            </a:fld>
            <a:endParaRPr lang="en-US" dirty="0"/>
          </a:p>
        </p:txBody>
      </p:sp>
      <p:sp>
        <p:nvSpPr>
          <p:cNvPr id="5" name="Footer Placeholder 4">
            <a:extLst>
              <a:ext uri="{FF2B5EF4-FFF2-40B4-BE49-F238E27FC236}">
                <a16:creationId xmlns:a16="http://schemas.microsoft.com/office/drawing/2014/main" id="{F4FADEBC-A94E-9642-951E-1D54704DAC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7DC779-653E-4645-8364-D26013269497}"/>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975226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9" r:id="rId4"/>
    <p:sldLayoutId id="2147484760" r:id="rId5"/>
    <p:sldLayoutId id="2147484761" r:id="rId6"/>
    <p:sldLayoutId id="2147484762" r:id="rId7"/>
    <p:sldLayoutId id="2147484765" r:id="rId8"/>
  </p:sldLayoutIdLst>
  <p:hf sldNum="0"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29FE8B-4D22-0A44-BD66-B2F918A7405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7C88E3BC-AEF7-4849-81BF-DC190CA1711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B8C5FC4F-562E-3F48-9994-22774034751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68D1BF-88A5-4F44-8268-8F06910775A8}" type="datetime1">
              <a:rPr lang="fi-FI" smtClean="0"/>
              <a:t>6.2.2019</a:t>
            </a:fld>
            <a:endParaRPr lang="fi-FI"/>
          </a:p>
        </p:txBody>
      </p:sp>
      <p:sp>
        <p:nvSpPr>
          <p:cNvPr id="5" name="Footer Placeholder 4">
            <a:extLst>
              <a:ext uri="{FF2B5EF4-FFF2-40B4-BE49-F238E27FC236}">
                <a16:creationId xmlns:a16="http://schemas.microsoft.com/office/drawing/2014/main" id="{B2ED29A5-512F-344B-8BAE-BF0E77AED7A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1B116B49-0EB2-5A43-BF3F-F4374A06F8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69C36B-7024-F042-A96F-50016EC4F7FB}" type="slidenum">
              <a:rPr lang="fi-FI" smtClean="0"/>
              <a:t>‹#›</a:t>
            </a:fld>
            <a:endParaRPr lang="fi-FI"/>
          </a:p>
        </p:txBody>
      </p:sp>
    </p:spTree>
    <p:extLst>
      <p:ext uri="{BB962C8B-B14F-4D97-AF65-F5344CB8AC3E}">
        <p14:creationId xmlns:p14="http://schemas.microsoft.com/office/powerpoint/2010/main" val="1774652052"/>
      </p:ext>
    </p:extLst>
  </p:cSld>
  <p:clrMap bg1="lt1" tx1="dk1" bg2="lt2" tx2="dk2" accent1="accent1" accent2="accent2" accent3="accent3" accent4="accent4" accent5="accent5" accent6="accent6" hlink="hlink" folHlink="folHlink"/>
  <p:sldLayoutIdLst>
    <p:sldLayoutId id="2147484781" r:id="rId1"/>
    <p:sldLayoutId id="2147484782" r:id="rId2"/>
    <p:sldLayoutId id="2147484783" r:id="rId3"/>
    <p:sldLayoutId id="2147484784" r:id="rId4"/>
    <p:sldLayoutId id="2147484785" r:id="rId5"/>
    <p:sldLayoutId id="2147484786" r:id="rId6"/>
    <p:sldLayoutId id="2147484787" r:id="rId7"/>
    <p:sldLayoutId id="2147484788" r:id="rId8"/>
    <p:sldLayoutId id="2147484789" r:id="rId9"/>
    <p:sldLayoutId id="2147484790" r:id="rId10"/>
    <p:sldLayoutId id="2147484791" r:id="rId11"/>
    <p:sldLayoutId id="2147484792" r:id="rId12"/>
    <p:sldLayoutId id="2147484793" r:id="rId13"/>
    <p:sldLayoutId id="2147484794" r:id="rId14"/>
    <p:sldLayoutId id="2147484795" r:id="rId1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4.xml"/><Relationship Id="rId4" Type="http://schemas.openxmlformats.org/officeDocument/2006/relationships/hyperlink" Target="http://doi.org/10.1002/smj.183"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29.em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4.xml"/><Relationship Id="rId4" Type="http://schemas.openxmlformats.org/officeDocument/2006/relationships/hyperlink" Target="http://doi.org/10.1002/smj.183" TargetMode="External"/></Relationships>
</file>

<file path=ppt/slides/_rels/slide13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hyperlink" Target="https://doi.org/10.1037/a0030767" TargetMode="External"/><Relationship Id="rId2" Type="http://schemas.openxmlformats.org/officeDocument/2006/relationships/hyperlink" Target="https://doi.org/10.1177/1094428114555994" TargetMode="External"/><Relationship Id="rId1" Type="http://schemas.openxmlformats.org/officeDocument/2006/relationships/slideLayout" Target="../slideLayouts/slideLayout21.xml"/><Relationship Id="rId4" Type="http://schemas.openxmlformats.org/officeDocument/2006/relationships/hyperlink" Target="http://dx.doi.org/10.1037/met0000144"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4.xml"/><Relationship Id="rId1" Type="http://schemas.openxmlformats.org/officeDocument/2006/relationships/slideLayout" Target="../slideLayouts/slideLayout21.xml"/><Relationship Id="rId5" Type="http://schemas.openxmlformats.org/officeDocument/2006/relationships/hyperlink" Target="https://doi.org/10.1177/1094428115598239" TargetMode="External"/><Relationship Id="rId4" Type="http://schemas.openxmlformats.org/officeDocument/2006/relationships/hyperlink" Target="https://doi.org/10.1177/1094428110392383"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6.xml"/><Relationship Id="rId1" Type="http://schemas.openxmlformats.org/officeDocument/2006/relationships/slideLayout" Target="../slideLayouts/slideLayout21.xml"/><Relationship Id="rId4" Type="http://schemas.openxmlformats.org/officeDocument/2006/relationships/hyperlink" Target="https://doi.org/10.1177/1094428110392383"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image" Target="../media/image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hyperlink" Target="http://doi.org/10.1016/S0272-6963(15)00056-X" TargetMode="External"/><Relationship Id="rId2" Type="http://schemas.openxmlformats.org/officeDocument/2006/relationships/image" Target="../media/image13.emf"/><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6.emf"/></Relationships>
</file>

<file path=ppt/slides/_rels/slide4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emf"/></Relationships>
</file>

<file path=ppt/slides/_rels/slide4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hyperlink" Target="https://doi.org/10.1177/1094428114555994" TargetMode="Externa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hyperlink" Target="https://doi.org/10.1037/met0000176" TargetMode="External"/><Relationship Id="rId2" Type="http://schemas.openxmlformats.org/officeDocument/2006/relationships/hyperlink" Target="http://dx.doi.org/10.1037/met0000144" TargetMode="External"/><Relationship Id="rId1" Type="http://schemas.openxmlformats.org/officeDocument/2006/relationships/slideLayout" Target="../slideLayouts/slideLayout21.xml"/><Relationship Id="rId4" Type="http://schemas.openxmlformats.org/officeDocument/2006/relationships/image" Target="../media/image18.(null)"/></Relationships>
</file>

<file path=ppt/slides/_rels/slide54.xml.rels><?xml version="1.0" encoding="UTF-8" standalone="yes"?>
<Relationships xmlns="http://schemas.openxmlformats.org/package/2006/relationships"><Relationship Id="rId3" Type="http://schemas.openxmlformats.org/officeDocument/2006/relationships/image" Target="../media/image19.(null)"/><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hyperlink" Target="https://doi.org/10.1037/a0030767" TargetMode="External"/><Relationship Id="rId4" Type="http://schemas.openxmlformats.org/officeDocument/2006/relationships/hyperlink" Target="https://doi.org/10.1177/1094428114555994"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0.(nul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3.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24.(nul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hyperlink" Target="https://doi.org/10.1177/1094428114555994"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29.emf"/></Relationships>
</file>

<file path=ppt/slides/_rels/slide8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34.emf"/><Relationship Id="rId4" Type="http://schemas.openxmlformats.org/officeDocument/2006/relationships/image" Target="../media/image23.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b="1" dirty="0"/>
              <a:t>Mikko Rönkkö</a:t>
            </a:r>
          </a:p>
          <a:p>
            <a:endParaRPr lang="en-US" dirty="0"/>
          </a:p>
        </p:txBody>
      </p:sp>
      <p:sp>
        <p:nvSpPr>
          <p:cNvPr id="13" name="Title 12"/>
          <p:cNvSpPr>
            <a:spLocks noGrp="1"/>
          </p:cNvSpPr>
          <p:nvPr>
            <p:ph type="ctrTitle"/>
          </p:nvPr>
        </p:nvSpPr>
        <p:spPr/>
        <p:txBody>
          <a:bodyPr>
            <a:noAutofit/>
          </a:bodyPr>
          <a:lstStyle/>
          <a:p>
            <a:r>
              <a:rPr lang="en-US" sz="3600" dirty="0"/>
              <a:t>TU-L0020 Statistical research methods</a:t>
            </a:r>
          </a:p>
        </p:txBody>
      </p:sp>
    </p:spTree>
    <p:extLst>
      <p:ext uri="{BB962C8B-B14F-4D97-AF65-F5344CB8AC3E}">
        <p14:creationId xmlns:p14="http://schemas.microsoft.com/office/powerpoint/2010/main" val="1142618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dirty="0"/>
              <a:t>Four main designs</a:t>
            </a:r>
          </a:p>
        </p:txBody>
      </p:sp>
      <p:sp>
        <p:nvSpPr>
          <p:cNvPr id="8" name="TextBox 7"/>
          <p:cNvSpPr txBox="1"/>
          <p:nvPr/>
        </p:nvSpPr>
        <p:spPr>
          <a:xfrm>
            <a:off x="628650" y="6550223"/>
            <a:ext cx="9056380" cy="307777"/>
          </a:xfrm>
          <a:prstGeom prst="rect">
            <a:avLst/>
          </a:prstGeom>
          <a:noFill/>
        </p:spPr>
        <p:txBody>
          <a:bodyPr wrap="square" lIns="0" tIns="0" rIns="0" bIns="0" rtlCol="0">
            <a:spAutoFit/>
          </a:bodyPr>
          <a:lstStyle/>
          <a:p>
            <a:r>
              <a:rPr lang="en-US" sz="1000" dirty="0"/>
              <a:t>Singleton, R. A. J., &amp; Straits, B. C. (2005). </a:t>
            </a:r>
            <a:r>
              <a:rPr lang="en-US" sz="1000" i="1" dirty="0"/>
              <a:t>Approaches to Social Research</a:t>
            </a:r>
            <a:r>
              <a:rPr lang="en-US" sz="1000" dirty="0"/>
              <a:t> (4th ed.). New York: Oxford University Press. (p. 450)</a:t>
            </a:r>
          </a:p>
          <a:p>
            <a:endParaRPr lang="en-US" sz="1000" b="1" dirty="0"/>
          </a:p>
        </p:txBody>
      </p:sp>
      <p:graphicFrame>
        <p:nvGraphicFramePr>
          <p:cNvPr id="4" name="Content Placeholder 3">
            <a:extLst>
              <a:ext uri="{FF2B5EF4-FFF2-40B4-BE49-F238E27FC236}">
                <a16:creationId xmlns:a16="http://schemas.microsoft.com/office/drawing/2014/main" id="{D468254F-5B3C-B340-936C-492621BC427F}"/>
              </a:ext>
            </a:extLst>
          </p:cNvPr>
          <p:cNvGraphicFramePr>
            <a:graphicFrameLocks noGrp="1"/>
          </p:cNvGraphicFramePr>
          <p:nvPr>
            <p:ph idx="1"/>
            <p:extLst/>
          </p:nvPr>
        </p:nvGraphicFramePr>
        <p:xfrm>
          <a:off x="628650" y="1507990"/>
          <a:ext cx="7886701" cy="4935220"/>
        </p:xfrm>
        <a:graphic>
          <a:graphicData uri="http://schemas.openxmlformats.org/drawingml/2006/table">
            <a:tbl>
              <a:tblPr firstRow="1" bandRow="1">
                <a:tableStyleId>{5C22544A-7EE6-4342-B048-85BDC9FD1C3A}</a:tableStyleId>
              </a:tblPr>
              <a:tblGrid>
                <a:gridCol w="3510213">
                  <a:extLst>
                    <a:ext uri="{9D8B030D-6E8A-4147-A177-3AD203B41FA5}">
                      <a16:colId xmlns:a16="http://schemas.microsoft.com/office/drawing/2014/main" val="1773250214"/>
                    </a:ext>
                  </a:extLst>
                </a:gridCol>
                <a:gridCol w="1094122">
                  <a:extLst>
                    <a:ext uri="{9D8B030D-6E8A-4147-A177-3AD203B41FA5}">
                      <a16:colId xmlns:a16="http://schemas.microsoft.com/office/drawing/2014/main" val="1638222874"/>
                    </a:ext>
                  </a:extLst>
                </a:gridCol>
                <a:gridCol w="1094122">
                  <a:extLst>
                    <a:ext uri="{9D8B030D-6E8A-4147-A177-3AD203B41FA5}">
                      <a16:colId xmlns:a16="http://schemas.microsoft.com/office/drawing/2014/main" val="4125531165"/>
                    </a:ext>
                  </a:extLst>
                </a:gridCol>
                <a:gridCol w="1094122">
                  <a:extLst>
                    <a:ext uri="{9D8B030D-6E8A-4147-A177-3AD203B41FA5}">
                      <a16:colId xmlns:a16="http://schemas.microsoft.com/office/drawing/2014/main" val="2940065814"/>
                    </a:ext>
                  </a:extLst>
                </a:gridCol>
                <a:gridCol w="1094122">
                  <a:extLst>
                    <a:ext uri="{9D8B030D-6E8A-4147-A177-3AD203B41FA5}">
                      <a16:colId xmlns:a16="http://schemas.microsoft.com/office/drawing/2014/main" val="3185289145"/>
                    </a:ext>
                  </a:extLst>
                </a:gridCol>
              </a:tblGrid>
              <a:tr h="370840">
                <a:tc>
                  <a:txBody>
                    <a:bodyPr/>
                    <a:lstStyle/>
                    <a:p>
                      <a:r>
                        <a:rPr lang="fi-FI" dirty="0" err="1"/>
                        <a:t>Limitation</a:t>
                      </a:r>
                      <a:r>
                        <a:rPr lang="fi-FI" dirty="0"/>
                        <a:t> / </a:t>
                      </a:r>
                      <a:r>
                        <a:rPr lang="fi-FI" dirty="0" err="1"/>
                        <a:t>source</a:t>
                      </a:r>
                      <a:r>
                        <a:rPr lang="fi-FI" dirty="0"/>
                        <a:t> of </a:t>
                      </a:r>
                      <a:r>
                        <a:rPr lang="fi-FI" dirty="0" err="1"/>
                        <a:t>error</a:t>
                      </a:r>
                      <a:endParaRPr lang="fi-FI" dirty="0"/>
                    </a:p>
                  </a:txBody>
                  <a:tcPr/>
                </a:tc>
                <a:tc>
                  <a:txBody>
                    <a:bodyPr/>
                    <a:lstStyle/>
                    <a:p>
                      <a:r>
                        <a:rPr lang="fi-FI" sz="1400" b="1" dirty="0" err="1"/>
                        <a:t>Laboratory</a:t>
                      </a:r>
                      <a:r>
                        <a:rPr lang="fi-FI" sz="1400" b="1" dirty="0"/>
                        <a:t> </a:t>
                      </a:r>
                      <a:r>
                        <a:rPr lang="fi-FI" sz="1400" b="1" dirty="0" err="1"/>
                        <a:t>experiment</a:t>
                      </a:r>
                      <a:endParaRPr lang="fi-FI" sz="1400" b="1" dirty="0"/>
                    </a:p>
                  </a:txBody>
                  <a:tcPr/>
                </a:tc>
                <a:tc>
                  <a:txBody>
                    <a:bodyPr/>
                    <a:lstStyle/>
                    <a:p>
                      <a:r>
                        <a:rPr lang="fi-FI" sz="1400" b="1" dirty="0" err="1"/>
                        <a:t>Survey</a:t>
                      </a:r>
                      <a:endParaRPr lang="fi-FI" sz="1400" b="1" dirty="0"/>
                    </a:p>
                  </a:txBody>
                  <a:tcPr/>
                </a:tc>
                <a:tc>
                  <a:txBody>
                    <a:bodyPr/>
                    <a:lstStyle/>
                    <a:p>
                      <a:r>
                        <a:rPr lang="fi-FI" sz="1400" b="1" dirty="0" err="1"/>
                        <a:t>Field</a:t>
                      </a:r>
                      <a:r>
                        <a:rPr lang="fi-FI" sz="1400" b="1" dirty="0"/>
                        <a:t> </a:t>
                      </a:r>
                      <a:r>
                        <a:rPr lang="fi-FI" sz="1400" b="1" dirty="0" err="1"/>
                        <a:t>research</a:t>
                      </a:r>
                      <a:endParaRPr lang="fi-FI" sz="1400" b="1" dirty="0"/>
                    </a:p>
                  </a:txBody>
                  <a:tcPr/>
                </a:tc>
                <a:tc>
                  <a:txBody>
                    <a:bodyPr/>
                    <a:lstStyle/>
                    <a:p>
                      <a:r>
                        <a:rPr lang="fi-FI" sz="1400" b="1" dirty="0" err="1"/>
                        <a:t>Archival</a:t>
                      </a:r>
                      <a:r>
                        <a:rPr lang="fi-FI" sz="1400" b="1" dirty="0"/>
                        <a:t> </a:t>
                      </a:r>
                      <a:r>
                        <a:rPr lang="fi-FI" sz="1400" b="1" dirty="0" err="1"/>
                        <a:t>records</a:t>
                      </a:r>
                      <a:endParaRPr lang="fi-FI" sz="1400" b="1" dirty="0"/>
                    </a:p>
                  </a:txBody>
                  <a:tcPr/>
                </a:tc>
                <a:extLst>
                  <a:ext uri="{0D108BD9-81ED-4DB2-BD59-A6C34878D82A}">
                    <a16:rowId xmlns:a16="http://schemas.microsoft.com/office/drawing/2014/main" val="3312819282"/>
                  </a:ext>
                </a:extLst>
              </a:tr>
              <a:tr h="370840">
                <a:tc>
                  <a:txBody>
                    <a:bodyPr/>
                    <a:lstStyle/>
                    <a:p>
                      <a:r>
                        <a:rPr lang="fi-FI" sz="1350" b="1" i="1" kern="1200" dirty="0">
                          <a:solidFill>
                            <a:schemeClr val="dk1"/>
                          </a:solidFill>
                          <a:effectLst/>
                          <a:latin typeface="+mn-lt"/>
                          <a:ea typeface="+mn-ea"/>
                          <a:cs typeface="+mn-cs"/>
                        </a:rPr>
                        <a:t>Content </a:t>
                      </a:r>
                      <a:r>
                        <a:rPr lang="fi-FI" sz="1350" b="1" i="1" kern="1200" dirty="0" err="1">
                          <a:solidFill>
                            <a:schemeClr val="dk1"/>
                          </a:solidFill>
                          <a:effectLst/>
                          <a:latin typeface="+mn-lt"/>
                          <a:ea typeface="+mn-ea"/>
                          <a:cs typeface="+mn-cs"/>
                        </a:rPr>
                        <a:t>restrictions</a:t>
                      </a:r>
                      <a:r>
                        <a:rPr lang="fi-FI" sz="1350" b="1" i="1" kern="1200" dirty="0">
                          <a:solidFill>
                            <a:schemeClr val="dk1"/>
                          </a:solidFill>
                          <a:effectLst/>
                          <a:latin typeface="+mn-lt"/>
                          <a:ea typeface="+mn-ea"/>
                          <a:cs typeface="+mn-cs"/>
                        </a:rPr>
                        <a:t>: </a:t>
                      </a:r>
                      <a:endParaRPr lang="fi-FI" b="1" dirty="0"/>
                    </a:p>
                    <a:p>
                      <a:r>
                        <a:rPr lang="fi-FI" sz="1350" kern="1200" dirty="0" err="1">
                          <a:solidFill>
                            <a:schemeClr val="dk1"/>
                          </a:solidFill>
                          <a:effectLst/>
                          <a:latin typeface="+mn-lt"/>
                          <a:ea typeface="+mn-ea"/>
                          <a:cs typeface="+mn-cs"/>
                        </a:rPr>
                        <a:t>What</a:t>
                      </a:r>
                      <a:r>
                        <a:rPr lang="fi-FI" sz="1350" kern="1200" dirty="0">
                          <a:solidFill>
                            <a:schemeClr val="dk1"/>
                          </a:solidFill>
                          <a:effectLst/>
                          <a:latin typeface="+mn-lt"/>
                          <a:ea typeface="+mn-ea"/>
                          <a:cs typeface="+mn-cs"/>
                        </a:rPr>
                        <a:t> is and is </a:t>
                      </a:r>
                      <a:r>
                        <a:rPr lang="fi-FI" sz="1350" kern="1200" dirty="0" err="1">
                          <a:solidFill>
                            <a:schemeClr val="dk1"/>
                          </a:solidFill>
                          <a:effectLst/>
                          <a:latin typeface="+mn-lt"/>
                          <a:ea typeface="+mn-ea"/>
                          <a:cs typeface="+mn-cs"/>
                        </a:rPr>
                        <a:t>not</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feasible</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or</a:t>
                      </a:r>
                      <a:br>
                        <a:rPr lang="fi-FI" sz="1350" kern="1200" dirty="0">
                          <a:solidFill>
                            <a:schemeClr val="dk1"/>
                          </a:solidFill>
                          <a:effectLst/>
                          <a:latin typeface="+mn-lt"/>
                          <a:ea typeface="+mn-ea"/>
                          <a:cs typeface="+mn-cs"/>
                        </a:rPr>
                      </a:br>
                      <a:r>
                        <a:rPr lang="fi-FI" sz="1350" kern="1200" dirty="0" err="1">
                          <a:solidFill>
                            <a:schemeClr val="dk1"/>
                          </a:solidFill>
                          <a:effectLst/>
                          <a:latin typeface="+mn-lt"/>
                          <a:ea typeface="+mn-ea"/>
                          <a:cs typeface="+mn-cs"/>
                        </a:rPr>
                        <a:t>practical</a:t>
                      </a:r>
                      <a:r>
                        <a:rPr lang="fi-FI" sz="1350" kern="1200" dirty="0">
                          <a:solidFill>
                            <a:schemeClr val="dk1"/>
                          </a:solidFill>
                          <a:effectLst/>
                          <a:latin typeface="+mn-lt"/>
                          <a:ea typeface="+mn-ea"/>
                          <a:cs typeface="+mn-cs"/>
                        </a:rPr>
                        <a:t> to </a:t>
                      </a:r>
                      <a:r>
                        <a:rPr lang="fi-FI" sz="1350" kern="1200" dirty="0" err="1">
                          <a:solidFill>
                            <a:schemeClr val="dk1"/>
                          </a:solidFill>
                          <a:effectLst/>
                          <a:latin typeface="+mn-lt"/>
                          <a:ea typeface="+mn-ea"/>
                          <a:cs typeface="+mn-cs"/>
                        </a:rPr>
                        <a:t>study</a:t>
                      </a:r>
                      <a:r>
                        <a:rPr lang="fi-FI" sz="1350" kern="1200" dirty="0">
                          <a:solidFill>
                            <a:schemeClr val="dk1"/>
                          </a:solidFill>
                          <a:effectLst/>
                          <a:latin typeface="+mn-lt"/>
                          <a:ea typeface="+mn-ea"/>
                          <a:cs typeface="+mn-cs"/>
                        </a:rPr>
                        <a:t> </a:t>
                      </a:r>
                      <a:endParaRPr lang="fi-FI" dirty="0"/>
                    </a:p>
                  </a:txBody>
                  <a:tcPr/>
                </a:tc>
                <a:tc>
                  <a:txBody>
                    <a:bodyPr/>
                    <a:lstStyle/>
                    <a:p>
                      <a:r>
                        <a:rPr lang="fi-FI" sz="1400" b="1" dirty="0"/>
                        <a:t>H</a:t>
                      </a:r>
                    </a:p>
                  </a:txBody>
                  <a:tcPr/>
                </a:tc>
                <a:tc>
                  <a:txBody>
                    <a:bodyPr/>
                    <a:lstStyle/>
                    <a:p>
                      <a:r>
                        <a:rPr lang="fi-FI" sz="1400" b="1" dirty="0"/>
                        <a:t>M</a:t>
                      </a:r>
                    </a:p>
                  </a:txBody>
                  <a:tcPr/>
                </a:tc>
                <a:tc>
                  <a:txBody>
                    <a:bodyPr/>
                    <a:lstStyle/>
                    <a:p>
                      <a:r>
                        <a:rPr lang="fi-FI" sz="1400" b="1" dirty="0"/>
                        <a:t>M</a:t>
                      </a:r>
                    </a:p>
                  </a:txBody>
                  <a:tcPr/>
                </a:tc>
                <a:tc>
                  <a:txBody>
                    <a:bodyPr/>
                    <a:lstStyle/>
                    <a:p>
                      <a:r>
                        <a:rPr lang="fi-FI" sz="1400" b="1" dirty="0"/>
                        <a:t>H</a:t>
                      </a:r>
                    </a:p>
                  </a:txBody>
                  <a:tcPr/>
                </a:tc>
                <a:extLst>
                  <a:ext uri="{0D108BD9-81ED-4DB2-BD59-A6C34878D82A}">
                    <a16:rowId xmlns:a16="http://schemas.microsoft.com/office/drawing/2014/main" val="1531329913"/>
                  </a:ext>
                </a:extLst>
              </a:tr>
              <a:tr h="370840">
                <a:tc>
                  <a:txBody>
                    <a:bodyPr/>
                    <a:lstStyle/>
                    <a:p>
                      <a:r>
                        <a:rPr lang="fi-FI" sz="1350" b="1" i="1" kern="1200" dirty="0" err="1">
                          <a:solidFill>
                            <a:schemeClr val="dk1"/>
                          </a:solidFill>
                          <a:effectLst/>
                          <a:latin typeface="+mn-lt"/>
                          <a:ea typeface="+mn-ea"/>
                          <a:cs typeface="+mn-cs"/>
                        </a:rPr>
                        <a:t>Internal</a:t>
                      </a:r>
                      <a:r>
                        <a:rPr lang="fi-FI" sz="1350" b="1" i="1" kern="1200" dirty="0">
                          <a:solidFill>
                            <a:schemeClr val="dk1"/>
                          </a:solidFill>
                          <a:effectLst/>
                          <a:latin typeface="+mn-lt"/>
                          <a:ea typeface="+mn-ea"/>
                          <a:cs typeface="+mn-cs"/>
                        </a:rPr>
                        <a:t> </a:t>
                      </a:r>
                      <a:r>
                        <a:rPr lang="fi-FI" sz="1350" b="1" i="1" kern="1200" dirty="0" err="1">
                          <a:solidFill>
                            <a:schemeClr val="dk1"/>
                          </a:solidFill>
                          <a:effectLst/>
                          <a:latin typeface="+mn-lt"/>
                          <a:ea typeface="+mn-ea"/>
                          <a:cs typeface="+mn-cs"/>
                        </a:rPr>
                        <a:t>invalidity</a:t>
                      </a:r>
                      <a:r>
                        <a:rPr lang="fi-FI" sz="1350" b="1" i="1" kern="1200" dirty="0">
                          <a:solidFill>
                            <a:schemeClr val="dk1"/>
                          </a:solidFill>
                          <a:effectLst/>
                          <a:latin typeface="+mn-lt"/>
                          <a:ea typeface="+mn-ea"/>
                          <a:cs typeface="+mn-cs"/>
                        </a:rPr>
                        <a:t>: </a:t>
                      </a:r>
                      <a:endParaRPr lang="fi-FI" b="1" dirty="0"/>
                    </a:p>
                    <a:p>
                      <a:r>
                        <a:rPr lang="fi-FI" sz="1350" kern="1200" dirty="0" err="1">
                          <a:solidFill>
                            <a:schemeClr val="dk1"/>
                          </a:solidFill>
                          <a:effectLst/>
                          <a:latin typeface="+mn-lt"/>
                          <a:ea typeface="+mn-ea"/>
                          <a:cs typeface="+mn-cs"/>
                        </a:rPr>
                        <a:t>Lack</a:t>
                      </a:r>
                      <a:r>
                        <a:rPr lang="fi-FI" sz="1350" kern="1200" dirty="0">
                          <a:solidFill>
                            <a:schemeClr val="dk1"/>
                          </a:solidFill>
                          <a:effectLst/>
                          <a:latin typeface="+mn-lt"/>
                          <a:ea typeface="+mn-ea"/>
                          <a:cs typeface="+mn-cs"/>
                        </a:rPr>
                        <a:t> of </a:t>
                      </a:r>
                      <a:r>
                        <a:rPr lang="fi-FI" sz="1350" kern="1200" dirty="0" err="1">
                          <a:solidFill>
                            <a:schemeClr val="dk1"/>
                          </a:solidFill>
                          <a:effectLst/>
                          <a:latin typeface="+mn-lt"/>
                          <a:ea typeface="+mn-ea"/>
                          <a:cs typeface="+mn-cs"/>
                        </a:rPr>
                        <a:t>control</a:t>
                      </a:r>
                      <a:r>
                        <a:rPr lang="fi-FI" sz="1350" kern="1200" dirty="0">
                          <a:solidFill>
                            <a:schemeClr val="dk1"/>
                          </a:solidFill>
                          <a:effectLst/>
                          <a:latin typeface="+mn-lt"/>
                          <a:ea typeface="+mn-ea"/>
                          <a:cs typeface="+mn-cs"/>
                        </a:rPr>
                        <a:t> for </a:t>
                      </a:r>
                      <a:r>
                        <a:rPr lang="fi-FI" sz="1350" kern="1200" dirty="0" err="1">
                          <a:solidFill>
                            <a:schemeClr val="dk1"/>
                          </a:solidFill>
                          <a:effectLst/>
                          <a:latin typeface="+mn-lt"/>
                          <a:ea typeface="+mn-ea"/>
                          <a:cs typeface="+mn-cs"/>
                        </a:rPr>
                        <a:t>extraneous</a:t>
                      </a:r>
                      <a:br>
                        <a:rPr lang="fi-FI" sz="1350" kern="1200" dirty="0">
                          <a:solidFill>
                            <a:schemeClr val="dk1"/>
                          </a:solidFill>
                          <a:effectLst/>
                          <a:latin typeface="+mn-lt"/>
                          <a:ea typeface="+mn-ea"/>
                          <a:cs typeface="+mn-cs"/>
                        </a:rPr>
                      </a:br>
                      <a:r>
                        <a:rPr lang="fi-FI" sz="1350" kern="1200" dirty="0" err="1">
                          <a:solidFill>
                            <a:schemeClr val="dk1"/>
                          </a:solidFill>
                          <a:effectLst/>
                          <a:latin typeface="+mn-lt"/>
                          <a:ea typeface="+mn-ea"/>
                          <a:cs typeface="+mn-cs"/>
                        </a:rPr>
                        <a:t>variables</a:t>
                      </a:r>
                      <a:r>
                        <a:rPr lang="fi-FI" sz="1350" kern="1200" dirty="0">
                          <a:solidFill>
                            <a:schemeClr val="dk1"/>
                          </a:solidFill>
                          <a:effectLst/>
                          <a:latin typeface="+mn-lt"/>
                          <a:ea typeface="+mn-ea"/>
                          <a:cs typeface="+mn-cs"/>
                        </a:rPr>
                        <a:t> </a:t>
                      </a:r>
                      <a:endParaRPr lang="fi-FI" dirty="0"/>
                    </a:p>
                  </a:txBody>
                  <a:tcPr/>
                </a:tc>
                <a:tc>
                  <a:txBody>
                    <a:bodyPr/>
                    <a:lstStyle/>
                    <a:p>
                      <a:r>
                        <a:rPr lang="fi-FI" dirty="0"/>
                        <a:t>L</a:t>
                      </a:r>
                    </a:p>
                  </a:txBody>
                  <a:tcPr/>
                </a:tc>
                <a:tc>
                  <a:txBody>
                    <a:bodyPr/>
                    <a:lstStyle/>
                    <a:p>
                      <a:r>
                        <a:rPr lang="fi-FI" dirty="0"/>
                        <a:t>M</a:t>
                      </a:r>
                    </a:p>
                  </a:txBody>
                  <a:tcPr/>
                </a:tc>
                <a:tc>
                  <a:txBody>
                    <a:bodyPr/>
                    <a:lstStyle/>
                    <a:p>
                      <a:r>
                        <a:rPr lang="fi-FI" dirty="0"/>
                        <a:t>H</a:t>
                      </a:r>
                    </a:p>
                  </a:txBody>
                  <a:tcPr/>
                </a:tc>
                <a:tc>
                  <a:txBody>
                    <a:bodyPr/>
                    <a:lstStyle/>
                    <a:p>
                      <a:r>
                        <a:rPr lang="fi-FI" dirty="0"/>
                        <a:t>M</a:t>
                      </a:r>
                    </a:p>
                  </a:txBody>
                  <a:tcPr/>
                </a:tc>
                <a:extLst>
                  <a:ext uri="{0D108BD9-81ED-4DB2-BD59-A6C34878D82A}">
                    <a16:rowId xmlns:a16="http://schemas.microsoft.com/office/drawing/2014/main" val="1806165977"/>
                  </a:ext>
                </a:extLst>
              </a:tr>
              <a:tr h="370840">
                <a:tc>
                  <a:txBody>
                    <a:bodyPr/>
                    <a:lstStyle/>
                    <a:p>
                      <a:r>
                        <a:rPr lang="fi-FI" sz="1350" b="1" i="1" kern="1200" dirty="0" err="1">
                          <a:solidFill>
                            <a:schemeClr val="dk1"/>
                          </a:solidFill>
                          <a:effectLst/>
                          <a:latin typeface="+mn-lt"/>
                          <a:ea typeface="+mn-ea"/>
                          <a:cs typeface="+mn-cs"/>
                        </a:rPr>
                        <a:t>Measurement</a:t>
                      </a:r>
                      <a:r>
                        <a:rPr lang="fi-FI" sz="1350" b="1" i="1" kern="1200" dirty="0">
                          <a:solidFill>
                            <a:schemeClr val="dk1"/>
                          </a:solidFill>
                          <a:effectLst/>
                          <a:latin typeface="+mn-lt"/>
                          <a:ea typeface="+mn-ea"/>
                          <a:cs typeface="+mn-cs"/>
                        </a:rPr>
                        <a:t> </a:t>
                      </a:r>
                      <a:r>
                        <a:rPr lang="fi-FI" sz="1350" b="1" i="1" kern="1200" dirty="0" err="1">
                          <a:solidFill>
                            <a:schemeClr val="dk1"/>
                          </a:solidFill>
                          <a:effectLst/>
                          <a:latin typeface="+mn-lt"/>
                          <a:ea typeface="+mn-ea"/>
                          <a:cs typeface="+mn-cs"/>
                        </a:rPr>
                        <a:t>difficulty</a:t>
                      </a:r>
                      <a:r>
                        <a:rPr lang="fi-FI" sz="1350" b="1" i="1" kern="1200" dirty="0">
                          <a:solidFill>
                            <a:schemeClr val="dk1"/>
                          </a:solidFill>
                          <a:effectLst/>
                          <a:latin typeface="+mn-lt"/>
                          <a:ea typeface="+mn-ea"/>
                          <a:cs typeface="+mn-cs"/>
                        </a:rPr>
                        <a:t>: </a:t>
                      </a:r>
                      <a:endParaRPr lang="fi-FI" b="1" dirty="0"/>
                    </a:p>
                    <a:p>
                      <a:r>
                        <a:rPr lang="fi-FI" sz="1350" kern="1200" dirty="0" err="1">
                          <a:solidFill>
                            <a:schemeClr val="dk1"/>
                          </a:solidFill>
                          <a:effectLst/>
                          <a:latin typeface="+mn-lt"/>
                          <a:ea typeface="+mn-ea"/>
                          <a:cs typeface="+mn-cs"/>
                        </a:rPr>
                        <a:t>Lack</a:t>
                      </a:r>
                      <a:r>
                        <a:rPr lang="fi-FI" sz="1350" kern="1200" dirty="0">
                          <a:solidFill>
                            <a:schemeClr val="dk1"/>
                          </a:solidFill>
                          <a:effectLst/>
                          <a:latin typeface="+mn-lt"/>
                          <a:ea typeface="+mn-ea"/>
                          <a:cs typeface="+mn-cs"/>
                        </a:rPr>
                        <a:t> of </a:t>
                      </a:r>
                      <a:r>
                        <a:rPr lang="fi-FI" sz="1350" kern="1200" dirty="0" err="1">
                          <a:solidFill>
                            <a:schemeClr val="dk1"/>
                          </a:solidFill>
                          <a:effectLst/>
                          <a:latin typeface="+mn-lt"/>
                          <a:ea typeface="+mn-ea"/>
                          <a:cs typeface="+mn-cs"/>
                        </a:rPr>
                        <a:t>ability</a:t>
                      </a:r>
                      <a:r>
                        <a:rPr lang="fi-FI" sz="1350" kern="1200" dirty="0">
                          <a:solidFill>
                            <a:schemeClr val="dk1"/>
                          </a:solidFill>
                          <a:effectLst/>
                          <a:latin typeface="+mn-lt"/>
                          <a:ea typeface="+mn-ea"/>
                          <a:cs typeface="+mn-cs"/>
                        </a:rPr>
                        <a:t> to </a:t>
                      </a:r>
                      <a:r>
                        <a:rPr lang="fi-FI" sz="1350" kern="1200" dirty="0" err="1">
                          <a:solidFill>
                            <a:schemeClr val="dk1"/>
                          </a:solidFill>
                          <a:effectLst/>
                          <a:latin typeface="+mn-lt"/>
                          <a:ea typeface="+mn-ea"/>
                          <a:cs typeface="+mn-cs"/>
                        </a:rPr>
                        <a:t>measure</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or</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perform</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checks</a:t>
                      </a:r>
                      <a:r>
                        <a:rPr lang="fi-FI" sz="1350" kern="1200" dirty="0">
                          <a:solidFill>
                            <a:schemeClr val="dk1"/>
                          </a:solidFill>
                          <a:effectLst/>
                          <a:latin typeface="+mn-lt"/>
                          <a:ea typeface="+mn-ea"/>
                          <a:cs typeface="+mn-cs"/>
                        </a:rPr>
                        <a:t> on</a:t>
                      </a:r>
                      <a:br>
                        <a:rPr lang="fi-FI" sz="1350" kern="1200" dirty="0">
                          <a:solidFill>
                            <a:schemeClr val="dk1"/>
                          </a:solidFill>
                          <a:effectLst/>
                          <a:latin typeface="+mn-lt"/>
                          <a:ea typeface="+mn-ea"/>
                          <a:cs typeface="+mn-cs"/>
                        </a:rPr>
                      </a:br>
                      <a:r>
                        <a:rPr lang="fi-FI" sz="1350" kern="1200" dirty="0" err="1">
                          <a:solidFill>
                            <a:schemeClr val="dk1"/>
                          </a:solidFill>
                          <a:effectLst/>
                          <a:latin typeface="+mn-lt"/>
                          <a:ea typeface="+mn-ea"/>
                          <a:cs typeface="+mn-cs"/>
                        </a:rPr>
                        <a:t>reliability</a:t>
                      </a:r>
                      <a:r>
                        <a:rPr lang="fi-FI" sz="1350" kern="1200" dirty="0">
                          <a:solidFill>
                            <a:schemeClr val="dk1"/>
                          </a:solidFill>
                          <a:effectLst/>
                          <a:latin typeface="+mn-lt"/>
                          <a:ea typeface="+mn-ea"/>
                          <a:cs typeface="+mn-cs"/>
                        </a:rPr>
                        <a:t> and </a:t>
                      </a:r>
                      <a:r>
                        <a:rPr lang="fi-FI" sz="1350" kern="1200" dirty="0" err="1">
                          <a:solidFill>
                            <a:schemeClr val="dk1"/>
                          </a:solidFill>
                          <a:effectLst/>
                          <a:latin typeface="+mn-lt"/>
                          <a:ea typeface="+mn-ea"/>
                          <a:cs typeface="+mn-cs"/>
                        </a:rPr>
                        <a:t>validity</a:t>
                      </a:r>
                      <a:r>
                        <a:rPr lang="fi-FI" sz="1350" kern="1200" dirty="0">
                          <a:solidFill>
                            <a:schemeClr val="dk1"/>
                          </a:solidFill>
                          <a:effectLst/>
                          <a:latin typeface="+mn-lt"/>
                          <a:ea typeface="+mn-ea"/>
                          <a:cs typeface="+mn-cs"/>
                        </a:rPr>
                        <a:t> </a:t>
                      </a:r>
                      <a:endParaRPr lang="fi-FI" dirty="0"/>
                    </a:p>
                  </a:txBody>
                  <a:tcPr/>
                </a:tc>
                <a:tc>
                  <a:txBody>
                    <a:bodyPr/>
                    <a:lstStyle/>
                    <a:p>
                      <a:r>
                        <a:rPr lang="fi-FI" dirty="0"/>
                        <a:t>L</a:t>
                      </a:r>
                    </a:p>
                  </a:txBody>
                  <a:tcPr/>
                </a:tc>
                <a:tc>
                  <a:txBody>
                    <a:bodyPr/>
                    <a:lstStyle/>
                    <a:p>
                      <a:r>
                        <a:rPr lang="fi-FI" dirty="0"/>
                        <a:t>L</a:t>
                      </a:r>
                    </a:p>
                  </a:txBody>
                  <a:tcPr/>
                </a:tc>
                <a:tc>
                  <a:txBody>
                    <a:bodyPr/>
                    <a:lstStyle/>
                    <a:p>
                      <a:r>
                        <a:rPr lang="fi-FI" dirty="0"/>
                        <a:t>H</a:t>
                      </a:r>
                    </a:p>
                  </a:txBody>
                  <a:tcPr/>
                </a:tc>
                <a:tc>
                  <a:txBody>
                    <a:bodyPr/>
                    <a:lstStyle/>
                    <a:p>
                      <a:r>
                        <a:rPr lang="fi-FI" dirty="0"/>
                        <a:t>M</a:t>
                      </a:r>
                    </a:p>
                  </a:txBody>
                  <a:tcPr/>
                </a:tc>
                <a:extLst>
                  <a:ext uri="{0D108BD9-81ED-4DB2-BD59-A6C34878D82A}">
                    <a16:rowId xmlns:a16="http://schemas.microsoft.com/office/drawing/2014/main" val="2662692921"/>
                  </a:ext>
                </a:extLst>
              </a:tr>
              <a:tr h="370840">
                <a:tc>
                  <a:txBody>
                    <a:bodyPr/>
                    <a:lstStyle/>
                    <a:p>
                      <a:r>
                        <a:rPr lang="fi-FI" sz="1350" b="1" i="1" kern="1200" dirty="0" err="1">
                          <a:solidFill>
                            <a:schemeClr val="dk1"/>
                          </a:solidFill>
                          <a:effectLst/>
                          <a:latin typeface="+mn-lt"/>
                          <a:ea typeface="+mn-ea"/>
                          <a:cs typeface="+mn-cs"/>
                        </a:rPr>
                        <a:t>Reactive</a:t>
                      </a:r>
                      <a:r>
                        <a:rPr lang="fi-FI" sz="1350" b="1" i="1" kern="1200" dirty="0">
                          <a:solidFill>
                            <a:schemeClr val="dk1"/>
                          </a:solidFill>
                          <a:effectLst/>
                          <a:latin typeface="+mn-lt"/>
                          <a:ea typeface="+mn-ea"/>
                          <a:cs typeface="+mn-cs"/>
                        </a:rPr>
                        <a:t> </a:t>
                      </a:r>
                      <a:r>
                        <a:rPr lang="fi-FI" sz="1350" b="1" i="1" kern="1200" dirty="0" err="1">
                          <a:solidFill>
                            <a:schemeClr val="dk1"/>
                          </a:solidFill>
                          <a:effectLst/>
                          <a:latin typeface="+mn-lt"/>
                          <a:ea typeface="+mn-ea"/>
                          <a:cs typeface="+mn-cs"/>
                        </a:rPr>
                        <a:t>measurement</a:t>
                      </a:r>
                      <a:r>
                        <a:rPr lang="fi-FI" sz="1350" b="1" i="1" kern="1200" dirty="0">
                          <a:solidFill>
                            <a:schemeClr val="dk1"/>
                          </a:solidFill>
                          <a:effectLst/>
                          <a:latin typeface="+mn-lt"/>
                          <a:ea typeface="+mn-ea"/>
                          <a:cs typeface="+mn-cs"/>
                        </a:rPr>
                        <a:t>: </a:t>
                      </a:r>
                      <a:endParaRPr lang="fi-FI" b="1" dirty="0"/>
                    </a:p>
                    <a:p>
                      <a:r>
                        <a:rPr lang="fi-FI" sz="1350" kern="1200" dirty="0" err="1">
                          <a:solidFill>
                            <a:schemeClr val="dk1"/>
                          </a:solidFill>
                          <a:effectLst/>
                          <a:latin typeface="+mn-lt"/>
                          <a:ea typeface="+mn-ea"/>
                          <a:cs typeface="+mn-cs"/>
                        </a:rPr>
                        <a:t>Effects</a:t>
                      </a:r>
                      <a:r>
                        <a:rPr lang="fi-FI" sz="1350" kern="1200" dirty="0">
                          <a:solidFill>
                            <a:schemeClr val="dk1"/>
                          </a:solidFill>
                          <a:effectLst/>
                          <a:latin typeface="+mn-lt"/>
                          <a:ea typeface="+mn-ea"/>
                          <a:cs typeface="+mn-cs"/>
                        </a:rPr>
                        <a:t> of </a:t>
                      </a:r>
                      <a:r>
                        <a:rPr lang="fi-FI" sz="1350" kern="1200" dirty="0" err="1">
                          <a:solidFill>
                            <a:schemeClr val="dk1"/>
                          </a:solidFill>
                          <a:effectLst/>
                          <a:latin typeface="+mn-lt"/>
                          <a:ea typeface="+mn-ea"/>
                          <a:cs typeface="+mn-cs"/>
                        </a:rPr>
                        <a:t>awareness</a:t>
                      </a:r>
                      <a:r>
                        <a:rPr lang="fi-FI" sz="1350" kern="1200" dirty="0">
                          <a:solidFill>
                            <a:schemeClr val="dk1"/>
                          </a:solidFill>
                          <a:effectLst/>
                          <a:latin typeface="+mn-lt"/>
                          <a:ea typeface="+mn-ea"/>
                          <a:cs typeface="+mn-cs"/>
                        </a:rPr>
                        <a:t> of </a:t>
                      </a:r>
                      <a:r>
                        <a:rPr lang="fi-FI" sz="1350" kern="1200" dirty="0" err="1">
                          <a:solidFill>
                            <a:schemeClr val="dk1"/>
                          </a:solidFill>
                          <a:effectLst/>
                          <a:latin typeface="+mn-lt"/>
                          <a:ea typeface="+mn-ea"/>
                          <a:cs typeface="+mn-cs"/>
                        </a:rPr>
                        <a:t>being</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tested</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or</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observed</a:t>
                      </a:r>
                      <a:r>
                        <a:rPr lang="fi-FI" sz="1350" kern="1200" dirty="0">
                          <a:solidFill>
                            <a:schemeClr val="dk1"/>
                          </a:solidFill>
                          <a:effectLst/>
                          <a:latin typeface="+mn-lt"/>
                          <a:ea typeface="+mn-ea"/>
                          <a:cs typeface="+mn-cs"/>
                        </a:rPr>
                        <a:t> </a:t>
                      </a:r>
                      <a:endParaRPr lang="fi-FI" dirty="0"/>
                    </a:p>
                  </a:txBody>
                  <a:tcPr/>
                </a:tc>
                <a:tc>
                  <a:txBody>
                    <a:bodyPr/>
                    <a:lstStyle/>
                    <a:p>
                      <a:r>
                        <a:rPr lang="fi-FI" dirty="0"/>
                        <a:t>H</a:t>
                      </a:r>
                    </a:p>
                  </a:txBody>
                  <a:tcPr/>
                </a:tc>
                <a:tc>
                  <a:txBody>
                    <a:bodyPr/>
                    <a:lstStyle/>
                    <a:p>
                      <a:r>
                        <a:rPr lang="fi-FI" dirty="0"/>
                        <a:t>H</a:t>
                      </a:r>
                    </a:p>
                  </a:txBody>
                  <a:tcPr/>
                </a:tc>
                <a:tc>
                  <a:txBody>
                    <a:bodyPr/>
                    <a:lstStyle/>
                    <a:p>
                      <a:r>
                        <a:rPr lang="fi-FI" dirty="0"/>
                        <a:t>M</a:t>
                      </a:r>
                    </a:p>
                  </a:txBody>
                  <a:tcPr/>
                </a:tc>
                <a:tc>
                  <a:txBody>
                    <a:bodyPr/>
                    <a:lstStyle/>
                    <a:p>
                      <a:r>
                        <a:rPr lang="fi-FI" dirty="0"/>
                        <a:t>L</a:t>
                      </a:r>
                    </a:p>
                  </a:txBody>
                  <a:tcPr/>
                </a:tc>
                <a:extLst>
                  <a:ext uri="{0D108BD9-81ED-4DB2-BD59-A6C34878D82A}">
                    <a16:rowId xmlns:a16="http://schemas.microsoft.com/office/drawing/2014/main" val="3886508069"/>
                  </a:ext>
                </a:extLst>
              </a:tr>
              <a:tr h="370840">
                <a:tc>
                  <a:txBody>
                    <a:bodyPr/>
                    <a:lstStyle/>
                    <a:p>
                      <a:r>
                        <a:rPr lang="fi-FI" sz="1350" b="1" i="1" kern="1200" dirty="0" err="1">
                          <a:solidFill>
                            <a:schemeClr val="dk1"/>
                          </a:solidFill>
                          <a:effectLst/>
                          <a:latin typeface="+mn-lt"/>
                          <a:ea typeface="+mn-ea"/>
                          <a:cs typeface="+mn-cs"/>
                        </a:rPr>
                        <a:t>Investigator</a:t>
                      </a:r>
                      <a:r>
                        <a:rPr lang="fi-FI" sz="1350" b="1" i="1" kern="1200" dirty="0">
                          <a:solidFill>
                            <a:schemeClr val="dk1"/>
                          </a:solidFill>
                          <a:effectLst/>
                          <a:latin typeface="+mn-lt"/>
                          <a:ea typeface="+mn-ea"/>
                          <a:cs typeface="+mn-cs"/>
                        </a:rPr>
                        <a:t> </a:t>
                      </a:r>
                      <a:r>
                        <a:rPr lang="fi-FI" sz="1350" b="1" i="1" kern="1200" dirty="0" err="1">
                          <a:solidFill>
                            <a:schemeClr val="dk1"/>
                          </a:solidFill>
                          <a:effectLst/>
                          <a:latin typeface="+mn-lt"/>
                          <a:ea typeface="+mn-ea"/>
                          <a:cs typeface="+mn-cs"/>
                        </a:rPr>
                        <a:t>error</a:t>
                      </a:r>
                      <a:r>
                        <a:rPr lang="fi-FI" sz="1350" b="1" i="1" kern="1200" dirty="0">
                          <a:solidFill>
                            <a:schemeClr val="dk1"/>
                          </a:solidFill>
                          <a:effectLst/>
                          <a:latin typeface="+mn-lt"/>
                          <a:ea typeface="+mn-ea"/>
                          <a:cs typeface="+mn-cs"/>
                        </a:rPr>
                        <a:t>: </a:t>
                      </a:r>
                      <a:endParaRPr lang="fi-FI" b="1" dirty="0"/>
                    </a:p>
                    <a:p>
                      <a:r>
                        <a:rPr lang="fi-FI" sz="1350" kern="1200" dirty="0" err="1">
                          <a:solidFill>
                            <a:schemeClr val="dk1"/>
                          </a:solidFill>
                          <a:effectLst/>
                          <a:latin typeface="+mn-lt"/>
                          <a:ea typeface="+mn-ea"/>
                          <a:cs typeface="+mn-cs"/>
                        </a:rPr>
                        <a:t>Effects</a:t>
                      </a:r>
                      <a:r>
                        <a:rPr lang="fi-FI" sz="1350" kern="1200" dirty="0">
                          <a:solidFill>
                            <a:schemeClr val="dk1"/>
                          </a:solidFill>
                          <a:effectLst/>
                          <a:latin typeface="+mn-lt"/>
                          <a:ea typeface="+mn-ea"/>
                          <a:cs typeface="+mn-cs"/>
                        </a:rPr>
                        <a:t> of </a:t>
                      </a:r>
                      <a:r>
                        <a:rPr lang="fi-FI" sz="1350" kern="1200" dirty="0" err="1">
                          <a:solidFill>
                            <a:schemeClr val="dk1"/>
                          </a:solidFill>
                          <a:effectLst/>
                          <a:latin typeface="+mn-lt"/>
                          <a:ea typeface="+mn-ea"/>
                          <a:cs typeface="+mn-cs"/>
                        </a:rPr>
                        <a:t>researcher</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characteristics</a:t>
                      </a:r>
                      <a:r>
                        <a:rPr lang="fi-FI" sz="1350" kern="1200" dirty="0">
                          <a:solidFill>
                            <a:schemeClr val="dk1"/>
                          </a:solidFill>
                          <a:effectLst/>
                          <a:latin typeface="+mn-lt"/>
                          <a:ea typeface="+mn-ea"/>
                          <a:cs typeface="+mn-cs"/>
                        </a:rPr>
                        <a:t> and </a:t>
                      </a:r>
                      <a:r>
                        <a:rPr lang="fi-FI" sz="1350" kern="1200" dirty="0" err="1">
                          <a:solidFill>
                            <a:schemeClr val="dk1"/>
                          </a:solidFill>
                          <a:effectLst/>
                          <a:latin typeface="+mn-lt"/>
                          <a:ea typeface="+mn-ea"/>
                          <a:cs typeface="+mn-cs"/>
                        </a:rPr>
                        <a:t>behavior</a:t>
                      </a:r>
                      <a:r>
                        <a:rPr lang="fi-FI" sz="1350" kern="1200" dirty="0">
                          <a:solidFill>
                            <a:schemeClr val="dk1"/>
                          </a:solidFill>
                          <a:effectLst/>
                          <a:latin typeface="+mn-lt"/>
                          <a:ea typeface="+mn-ea"/>
                          <a:cs typeface="+mn-cs"/>
                        </a:rPr>
                        <a:t> </a:t>
                      </a:r>
                      <a:endParaRPr lang="fi-FI" dirty="0"/>
                    </a:p>
                  </a:txBody>
                  <a:tcPr/>
                </a:tc>
                <a:tc>
                  <a:txBody>
                    <a:bodyPr/>
                    <a:lstStyle/>
                    <a:p>
                      <a:r>
                        <a:rPr lang="fi-FI" dirty="0"/>
                        <a:t>H</a:t>
                      </a:r>
                    </a:p>
                  </a:txBody>
                  <a:tcPr/>
                </a:tc>
                <a:tc>
                  <a:txBody>
                    <a:bodyPr/>
                    <a:lstStyle/>
                    <a:p>
                      <a:r>
                        <a:rPr lang="fi-FI" dirty="0"/>
                        <a:t>H</a:t>
                      </a:r>
                    </a:p>
                  </a:txBody>
                  <a:tcPr/>
                </a:tc>
                <a:tc>
                  <a:txBody>
                    <a:bodyPr/>
                    <a:lstStyle/>
                    <a:p>
                      <a:r>
                        <a:rPr lang="fi-FI" dirty="0"/>
                        <a:t>M</a:t>
                      </a:r>
                    </a:p>
                  </a:txBody>
                  <a:tcPr/>
                </a:tc>
                <a:tc>
                  <a:txBody>
                    <a:bodyPr/>
                    <a:lstStyle/>
                    <a:p>
                      <a:r>
                        <a:rPr lang="fi-FI" dirty="0"/>
                        <a:t>L</a:t>
                      </a:r>
                    </a:p>
                  </a:txBody>
                  <a:tcPr/>
                </a:tc>
                <a:extLst>
                  <a:ext uri="{0D108BD9-81ED-4DB2-BD59-A6C34878D82A}">
                    <a16:rowId xmlns:a16="http://schemas.microsoft.com/office/drawing/2014/main" val="288907569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350" b="1" i="1" kern="1200" dirty="0" err="1">
                          <a:solidFill>
                            <a:schemeClr val="dk1"/>
                          </a:solidFill>
                          <a:effectLst/>
                          <a:latin typeface="+mn-lt"/>
                          <a:ea typeface="+mn-ea"/>
                          <a:cs typeface="+mn-cs"/>
                        </a:rPr>
                        <a:t>Sampling</a:t>
                      </a:r>
                      <a:r>
                        <a:rPr lang="fi-FI" sz="1350" b="1" i="1" kern="1200" dirty="0">
                          <a:solidFill>
                            <a:schemeClr val="dk1"/>
                          </a:solidFill>
                          <a:effectLst/>
                          <a:latin typeface="+mn-lt"/>
                          <a:ea typeface="+mn-ea"/>
                          <a:cs typeface="+mn-cs"/>
                        </a:rPr>
                        <a:t> </a:t>
                      </a:r>
                      <a:r>
                        <a:rPr lang="fi-FI" sz="1350" b="1" i="1" kern="1200" dirty="0" err="1">
                          <a:solidFill>
                            <a:schemeClr val="dk1"/>
                          </a:solidFill>
                          <a:effectLst/>
                          <a:latin typeface="+mn-lt"/>
                          <a:ea typeface="+mn-ea"/>
                          <a:cs typeface="+mn-cs"/>
                        </a:rPr>
                        <a:t>error</a:t>
                      </a:r>
                      <a:r>
                        <a:rPr lang="fi-FI" sz="1350" b="1" i="1" kern="1200" dirty="0">
                          <a:solidFill>
                            <a:schemeClr val="dk1"/>
                          </a:solidFill>
                          <a:effectLst/>
                          <a:latin typeface="+mn-lt"/>
                          <a:ea typeface="+mn-ea"/>
                          <a:cs typeface="+mn-cs"/>
                        </a:rPr>
                        <a:t> and </a:t>
                      </a:r>
                      <a:r>
                        <a:rPr lang="fi-FI" sz="1350" b="1" i="1" kern="1200" dirty="0" err="1">
                          <a:solidFill>
                            <a:schemeClr val="dk1"/>
                          </a:solidFill>
                          <a:effectLst/>
                          <a:latin typeface="+mn-lt"/>
                          <a:ea typeface="+mn-ea"/>
                          <a:cs typeface="+mn-cs"/>
                        </a:rPr>
                        <a:t>bias</a:t>
                      </a:r>
                      <a:r>
                        <a:rPr lang="fi-FI" sz="1350" b="1" i="1" kern="1200" dirty="0">
                          <a:solidFill>
                            <a:schemeClr val="dk1"/>
                          </a:solidFill>
                          <a:effectLst/>
                          <a:latin typeface="+mn-lt"/>
                          <a:ea typeface="+mn-ea"/>
                          <a:cs typeface="+mn-cs"/>
                        </a:rPr>
                        <a:t> </a:t>
                      </a:r>
                      <a:endParaRPr lang="fi-FI" b="1" dirty="0"/>
                    </a:p>
                    <a:p>
                      <a:endParaRPr lang="fi-FI" dirty="0"/>
                    </a:p>
                  </a:txBody>
                  <a:tcPr/>
                </a:tc>
                <a:tc>
                  <a:txBody>
                    <a:bodyPr/>
                    <a:lstStyle/>
                    <a:p>
                      <a:r>
                        <a:rPr lang="fi-FI" dirty="0"/>
                        <a:t>H</a:t>
                      </a:r>
                    </a:p>
                  </a:txBody>
                  <a:tcPr/>
                </a:tc>
                <a:tc>
                  <a:txBody>
                    <a:bodyPr/>
                    <a:lstStyle/>
                    <a:p>
                      <a:r>
                        <a:rPr lang="fi-FI" dirty="0"/>
                        <a:t>L</a:t>
                      </a:r>
                    </a:p>
                  </a:txBody>
                  <a:tcPr/>
                </a:tc>
                <a:tc>
                  <a:txBody>
                    <a:bodyPr/>
                    <a:lstStyle/>
                    <a:p>
                      <a:r>
                        <a:rPr lang="fi-FI" dirty="0"/>
                        <a:t>H</a:t>
                      </a:r>
                    </a:p>
                  </a:txBody>
                  <a:tcPr/>
                </a:tc>
                <a:tc>
                  <a:txBody>
                    <a:bodyPr/>
                    <a:lstStyle/>
                    <a:p>
                      <a:r>
                        <a:rPr lang="fi-FI" dirty="0"/>
                        <a:t>M</a:t>
                      </a:r>
                    </a:p>
                  </a:txBody>
                  <a:tcPr/>
                </a:tc>
                <a:extLst>
                  <a:ext uri="{0D108BD9-81ED-4DB2-BD59-A6C34878D82A}">
                    <a16:rowId xmlns:a16="http://schemas.microsoft.com/office/drawing/2014/main" val="2136718743"/>
                  </a:ext>
                </a:extLst>
              </a:tr>
              <a:tr h="370840">
                <a:tc>
                  <a:txBody>
                    <a:bodyPr/>
                    <a:lstStyle/>
                    <a:p>
                      <a:r>
                        <a:rPr lang="fi-FI" b="1" i="1" dirty="0" err="1"/>
                        <a:t>Inability</a:t>
                      </a:r>
                      <a:r>
                        <a:rPr lang="fi-FI" b="1" i="1" dirty="0"/>
                        <a:t> </a:t>
                      </a:r>
                      <a:r>
                        <a:rPr lang="fi-FI" b="1" i="1" dirty="0" err="1"/>
                        <a:t>replicate</a:t>
                      </a:r>
                      <a:endParaRPr lang="fi-FI" b="1" i="1" dirty="0"/>
                    </a:p>
                  </a:txBody>
                  <a:tcPr/>
                </a:tc>
                <a:tc>
                  <a:txBody>
                    <a:bodyPr/>
                    <a:lstStyle/>
                    <a:p>
                      <a:r>
                        <a:rPr lang="fi-FI" dirty="0"/>
                        <a:t>L</a:t>
                      </a:r>
                    </a:p>
                  </a:txBody>
                  <a:tcPr/>
                </a:tc>
                <a:tc>
                  <a:txBody>
                    <a:bodyPr/>
                    <a:lstStyle/>
                    <a:p>
                      <a:r>
                        <a:rPr lang="fi-FI" dirty="0"/>
                        <a:t>L</a:t>
                      </a:r>
                    </a:p>
                  </a:txBody>
                  <a:tcPr/>
                </a:tc>
                <a:tc>
                  <a:txBody>
                    <a:bodyPr/>
                    <a:lstStyle/>
                    <a:p>
                      <a:r>
                        <a:rPr lang="fi-FI" dirty="0"/>
                        <a:t>H</a:t>
                      </a:r>
                    </a:p>
                  </a:txBody>
                  <a:tcPr/>
                </a:tc>
                <a:tc>
                  <a:txBody>
                    <a:bodyPr/>
                    <a:lstStyle/>
                    <a:p>
                      <a:r>
                        <a:rPr lang="fi-FI" dirty="0"/>
                        <a:t>M</a:t>
                      </a:r>
                    </a:p>
                  </a:txBody>
                  <a:tcPr/>
                </a:tc>
                <a:extLst>
                  <a:ext uri="{0D108BD9-81ED-4DB2-BD59-A6C34878D82A}">
                    <a16:rowId xmlns:a16="http://schemas.microsoft.com/office/drawing/2014/main" val="1545035305"/>
                  </a:ext>
                </a:extLst>
              </a:tr>
            </a:tbl>
          </a:graphicData>
        </a:graphic>
      </p:graphicFrame>
      <p:sp>
        <p:nvSpPr>
          <p:cNvPr id="5" name="Rectangle 4">
            <a:extLst>
              <a:ext uri="{FF2B5EF4-FFF2-40B4-BE49-F238E27FC236}">
                <a16:creationId xmlns:a16="http://schemas.microsoft.com/office/drawing/2014/main" id="{0C6FD56E-CF26-0449-A4A7-35BD3C8116B7}"/>
              </a:ext>
            </a:extLst>
          </p:cNvPr>
          <p:cNvSpPr/>
          <p:nvPr/>
        </p:nvSpPr>
        <p:spPr>
          <a:xfrm>
            <a:off x="4109986" y="1138135"/>
            <a:ext cx="4405363" cy="33729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err="1"/>
              <a:t>Vulnerability</a:t>
            </a:r>
            <a:endParaRPr lang="fi-FI" sz="1400" b="1" dirty="0"/>
          </a:p>
        </p:txBody>
      </p:sp>
      <p:cxnSp>
        <p:nvCxnSpPr>
          <p:cNvPr id="9" name="Straight Connector 8">
            <a:extLst>
              <a:ext uri="{FF2B5EF4-FFF2-40B4-BE49-F238E27FC236}">
                <a16:creationId xmlns:a16="http://schemas.microsoft.com/office/drawing/2014/main" id="{F7B6C6E1-9950-024E-84F6-8C57F846972A}"/>
              </a:ext>
            </a:extLst>
          </p:cNvPr>
          <p:cNvCxnSpPr>
            <a:cxnSpLocks/>
          </p:cNvCxnSpPr>
          <p:nvPr/>
        </p:nvCxnSpPr>
        <p:spPr>
          <a:xfrm>
            <a:off x="4215384" y="1565605"/>
            <a:ext cx="978408" cy="382067"/>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6A43563-F82C-7348-9745-4EA9CAAEA01A}"/>
              </a:ext>
            </a:extLst>
          </p:cNvPr>
          <p:cNvCxnSpPr>
            <a:cxnSpLocks/>
          </p:cNvCxnSpPr>
          <p:nvPr/>
        </p:nvCxnSpPr>
        <p:spPr>
          <a:xfrm flipV="1">
            <a:off x="4215384" y="1565606"/>
            <a:ext cx="978408" cy="382066"/>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07D2802B-DC1E-E04B-98CA-B452F8732407}"/>
              </a:ext>
            </a:extLst>
          </p:cNvPr>
          <p:cNvSpPr txBox="1"/>
          <p:nvPr/>
        </p:nvSpPr>
        <p:spPr>
          <a:xfrm>
            <a:off x="3877834" y="498766"/>
            <a:ext cx="1493000" cy="369332"/>
          </a:xfrm>
          <a:prstGeom prst="rect">
            <a:avLst/>
          </a:prstGeom>
          <a:noFill/>
        </p:spPr>
        <p:txBody>
          <a:bodyPr wrap="square" lIns="0" tIns="0" rIns="0" bIns="0" rtlCol="0">
            <a:spAutoFit/>
          </a:bodyPr>
          <a:lstStyle/>
          <a:p>
            <a:r>
              <a:rPr lang="en-US" sz="1200" b="1" dirty="0">
                <a:solidFill>
                  <a:srgbClr val="FF0000"/>
                </a:solidFill>
              </a:rPr>
              <a:t>Manipulation, not measurement</a:t>
            </a:r>
          </a:p>
        </p:txBody>
      </p:sp>
      <p:sp>
        <p:nvSpPr>
          <p:cNvPr id="17" name="TextBox 16">
            <a:extLst>
              <a:ext uri="{FF2B5EF4-FFF2-40B4-BE49-F238E27FC236}">
                <a16:creationId xmlns:a16="http://schemas.microsoft.com/office/drawing/2014/main" id="{2E5FD575-907E-5A43-B8E1-FF36DCBCB48E}"/>
              </a:ext>
            </a:extLst>
          </p:cNvPr>
          <p:cNvSpPr txBox="1"/>
          <p:nvPr/>
        </p:nvSpPr>
        <p:spPr>
          <a:xfrm>
            <a:off x="5288539" y="499923"/>
            <a:ext cx="941832" cy="553998"/>
          </a:xfrm>
          <a:prstGeom prst="rect">
            <a:avLst/>
          </a:prstGeom>
          <a:noFill/>
        </p:spPr>
        <p:txBody>
          <a:bodyPr wrap="square" lIns="0" tIns="0" rIns="0" bIns="0" rtlCol="0">
            <a:spAutoFit/>
          </a:bodyPr>
          <a:lstStyle/>
          <a:p>
            <a:r>
              <a:rPr lang="en-US" sz="1200" b="1" dirty="0">
                <a:solidFill>
                  <a:srgbClr val="FF0000"/>
                </a:solidFill>
              </a:rPr>
              <a:t>Subjects provide the numbers</a:t>
            </a:r>
          </a:p>
        </p:txBody>
      </p:sp>
      <p:sp>
        <p:nvSpPr>
          <p:cNvPr id="18" name="TextBox 17">
            <a:extLst>
              <a:ext uri="{FF2B5EF4-FFF2-40B4-BE49-F238E27FC236}">
                <a16:creationId xmlns:a16="http://schemas.microsoft.com/office/drawing/2014/main" id="{9CD8E4D2-188E-F84E-93C6-A46BF964FF68}"/>
              </a:ext>
            </a:extLst>
          </p:cNvPr>
          <p:cNvSpPr txBox="1"/>
          <p:nvPr/>
        </p:nvSpPr>
        <p:spPr>
          <a:xfrm>
            <a:off x="6425554" y="499923"/>
            <a:ext cx="711969" cy="553998"/>
          </a:xfrm>
          <a:prstGeom prst="rect">
            <a:avLst/>
          </a:prstGeom>
          <a:noFill/>
        </p:spPr>
        <p:txBody>
          <a:bodyPr wrap="square" lIns="0" tIns="0" rIns="0" bIns="0" rtlCol="0">
            <a:spAutoFit/>
          </a:bodyPr>
          <a:lstStyle/>
          <a:p>
            <a:r>
              <a:rPr lang="en-US" sz="1200" b="1" dirty="0">
                <a:solidFill>
                  <a:srgbClr val="FF0000"/>
                </a:solidFill>
              </a:rPr>
              <a:t>We rate the subjects</a:t>
            </a:r>
          </a:p>
        </p:txBody>
      </p:sp>
      <p:sp>
        <p:nvSpPr>
          <p:cNvPr id="19" name="TextBox 18">
            <a:extLst>
              <a:ext uri="{FF2B5EF4-FFF2-40B4-BE49-F238E27FC236}">
                <a16:creationId xmlns:a16="http://schemas.microsoft.com/office/drawing/2014/main" id="{148A5438-D0B9-094B-914D-095EFDC0FFE5}"/>
              </a:ext>
            </a:extLst>
          </p:cNvPr>
          <p:cNvSpPr txBox="1"/>
          <p:nvPr/>
        </p:nvSpPr>
        <p:spPr>
          <a:xfrm>
            <a:off x="7499268" y="498766"/>
            <a:ext cx="1075030" cy="553998"/>
          </a:xfrm>
          <a:prstGeom prst="rect">
            <a:avLst/>
          </a:prstGeom>
          <a:noFill/>
        </p:spPr>
        <p:txBody>
          <a:bodyPr wrap="square" lIns="0" tIns="0" rIns="0" bIns="0" rtlCol="0">
            <a:spAutoFit/>
          </a:bodyPr>
          <a:lstStyle/>
          <a:p>
            <a:r>
              <a:rPr lang="en-US" sz="1200" b="1" dirty="0">
                <a:solidFill>
                  <a:srgbClr val="FF0000"/>
                </a:solidFill>
              </a:rPr>
              <a:t>Someone else provides the numbers</a:t>
            </a:r>
          </a:p>
        </p:txBody>
      </p:sp>
    </p:spTree>
    <p:extLst>
      <p:ext uri="{BB962C8B-B14F-4D97-AF65-F5344CB8AC3E}">
        <p14:creationId xmlns:p14="http://schemas.microsoft.com/office/powerpoint/2010/main" val="251813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3BCC-0F8C-F247-97D0-45BBD0A55F20}"/>
              </a:ext>
            </a:extLst>
          </p:cNvPr>
          <p:cNvSpPr>
            <a:spLocks noGrp="1"/>
          </p:cNvSpPr>
          <p:nvPr>
            <p:ph type="title"/>
          </p:nvPr>
        </p:nvSpPr>
        <p:spPr/>
        <p:txBody>
          <a:bodyPr/>
          <a:lstStyle/>
          <a:p>
            <a:r>
              <a:rPr lang="fi-FI" dirty="0"/>
              <a:t>EFA </a:t>
            </a:r>
            <a:r>
              <a:rPr lang="fi-FI" dirty="0" err="1"/>
              <a:t>results</a:t>
            </a:r>
            <a:r>
              <a:rPr lang="fi-FI" dirty="0"/>
              <a:t>, </a:t>
            </a:r>
            <a:r>
              <a:rPr lang="fi-FI" dirty="0" err="1"/>
              <a:t>two</a:t>
            </a:r>
            <a:r>
              <a:rPr lang="fi-FI" dirty="0"/>
              <a:t> </a:t>
            </a:r>
            <a:r>
              <a:rPr lang="fi-FI" dirty="0" err="1"/>
              <a:t>factors</a:t>
            </a:r>
            <a:endParaRPr lang="fi-FI" dirty="0"/>
          </a:p>
        </p:txBody>
      </p:sp>
      <p:sp>
        <p:nvSpPr>
          <p:cNvPr id="3" name="Content Placeholder 2">
            <a:extLst>
              <a:ext uri="{FF2B5EF4-FFF2-40B4-BE49-F238E27FC236}">
                <a16:creationId xmlns:a16="http://schemas.microsoft.com/office/drawing/2014/main" id="{E9925221-2379-8B46-8E08-2CABB8BFB4C9}"/>
              </a:ext>
            </a:extLst>
          </p:cNvPr>
          <p:cNvSpPr>
            <a:spLocks noGrp="1"/>
          </p:cNvSpPr>
          <p:nvPr>
            <p:ph idx="1"/>
          </p:nvPr>
        </p:nvSpPr>
        <p:spPr/>
        <p:txBody>
          <a:bodyPr>
            <a:normAutofit fontScale="85000" lnSpcReduction="20000"/>
          </a:bodyPr>
          <a:lstStyle/>
          <a:p>
            <a:pPr marL="0" indent="0">
              <a:buNone/>
            </a:pPr>
            <a:r>
              <a:rPr lang="fi-FI" dirty="0" err="1">
                <a:latin typeface="Courier New" panose="02070309020205020404" pitchFamily="49" charset="0"/>
                <a:cs typeface="Courier New" panose="02070309020205020404" pitchFamily="49" charset="0"/>
              </a:rPr>
              <a:t>Factor</a:t>
            </a:r>
            <a:r>
              <a:rPr lang="fi-FI" dirty="0">
                <a:latin typeface="Courier New" panose="02070309020205020404" pitchFamily="49" charset="0"/>
                <a:cs typeface="Courier New" panose="02070309020205020404" pitchFamily="49" charset="0"/>
              </a:rPr>
              <a:t> Analysis </a:t>
            </a:r>
            <a:r>
              <a:rPr lang="fi-FI" dirty="0" err="1">
                <a:latin typeface="Courier New" panose="02070309020205020404" pitchFamily="49" charset="0"/>
                <a:cs typeface="Courier New" panose="02070309020205020404" pitchFamily="49" charset="0"/>
              </a:rPr>
              <a:t>using</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method</a:t>
            </a:r>
            <a:r>
              <a:rPr lang="fi-FI" dirty="0">
                <a:latin typeface="Courier New" panose="02070309020205020404" pitchFamily="49" charset="0"/>
                <a:cs typeface="Courier New" panose="02070309020205020404" pitchFamily="49" charset="0"/>
              </a:rPr>
              <a:t> =  </a:t>
            </a:r>
            <a:r>
              <a:rPr lang="fi-FI" dirty="0" err="1">
                <a:latin typeface="Courier New" panose="02070309020205020404" pitchFamily="49" charset="0"/>
                <a:cs typeface="Courier New" panose="02070309020205020404" pitchFamily="49" charset="0"/>
              </a:rPr>
              <a:t>minres</a:t>
            </a:r>
            <a:endParaRPr lang="fi-FI" dirty="0">
              <a:latin typeface="Courier New" panose="02070309020205020404" pitchFamily="49" charset="0"/>
              <a:cs typeface="Courier New" panose="02070309020205020404" pitchFamily="49" charset="0"/>
            </a:endParaRPr>
          </a:p>
          <a:p>
            <a:pPr marL="0" indent="0">
              <a:buNone/>
            </a:pPr>
            <a:r>
              <a:rPr lang="fi-FI" dirty="0">
                <a:latin typeface="Courier New" panose="02070309020205020404" pitchFamily="49" charset="0"/>
                <a:cs typeface="Courier New" panose="02070309020205020404" pitchFamily="49" charset="0"/>
              </a:rPr>
              <a:t>Call: </a:t>
            </a:r>
            <a:r>
              <a:rPr lang="fi-FI" dirty="0" err="1">
                <a:latin typeface="Courier New" panose="02070309020205020404" pitchFamily="49" charset="0"/>
                <a:cs typeface="Courier New" panose="02070309020205020404" pitchFamily="49" charset="0"/>
              </a:rPr>
              <a:t>fa</a:t>
            </a:r>
            <a:r>
              <a:rPr lang="fi-FI" dirty="0">
                <a:latin typeface="Courier New" panose="02070309020205020404" pitchFamily="49" charset="0"/>
                <a:cs typeface="Courier New" panose="02070309020205020404" pitchFamily="49" charset="0"/>
              </a:rPr>
              <a:t>(r = </a:t>
            </a:r>
            <a:r>
              <a:rPr lang="fi-FI" dirty="0" err="1">
                <a:latin typeface="Courier New" panose="02070309020205020404" pitchFamily="49" charset="0"/>
                <a:cs typeface="Courier New" panose="02070309020205020404" pitchFamily="49" charset="0"/>
              </a:rPr>
              <a:t>olympic$tab</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nfactors</a:t>
            </a:r>
            <a:r>
              <a:rPr lang="fi-FI" dirty="0">
                <a:latin typeface="Courier New" panose="02070309020205020404" pitchFamily="49" charset="0"/>
                <a:cs typeface="Courier New" panose="02070309020205020404" pitchFamily="49" charset="0"/>
              </a:rPr>
              <a:t> = 2, </a:t>
            </a:r>
            <a:r>
              <a:rPr lang="fi-FI" dirty="0" err="1">
                <a:latin typeface="Courier New" panose="02070309020205020404" pitchFamily="49" charset="0"/>
                <a:cs typeface="Courier New" panose="02070309020205020404" pitchFamily="49" charset="0"/>
              </a:rPr>
              <a:t>rotate</a:t>
            </a:r>
            <a:r>
              <a:rPr lang="fi-FI" dirty="0">
                <a:latin typeface="Courier New" panose="02070309020205020404" pitchFamily="49" charset="0"/>
                <a:cs typeface="Courier New" panose="02070309020205020404" pitchFamily="49" charset="0"/>
              </a:rPr>
              <a:t> = "</a:t>
            </a:r>
            <a:r>
              <a:rPr lang="fi-FI" dirty="0" err="1">
                <a:latin typeface="Courier New" panose="02070309020205020404" pitchFamily="49" charset="0"/>
                <a:cs typeface="Courier New" panose="02070309020205020404" pitchFamily="49" charset="0"/>
              </a:rPr>
              <a:t>none</a:t>
            </a:r>
            <a:r>
              <a:rPr lang="fi-FI" dirty="0">
                <a:latin typeface="Courier New" panose="02070309020205020404" pitchFamily="49" charset="0"/>
                <a:cs typeface="Courier New" panose="02070309020205020404" pitchFamily="49" charset="0"/>
              </a:rPr>
              <a:t>")</a:t>
            </a:r>
          </a:p>
          <a:p>
            <a:pPr marL="0" indent="0">
              <a:buNone/>
            </a:pPr>
            <a:r>
              <a:rPr lang="fi-FI" dirty="0" err="1">
                <a:latin typeface="Courier New" panose="02070309020205020404" pitchFamily="49" charset="0"/>
                <a:cs typeface="Courier New" panose="02070309020205020404" pitchFamily="49" charset="0"/>
              </a:rPr>
              <a:t>Standardized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loadings</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pattern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based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upon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correlation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endParaRPr lang="fi-FI" dirty="0">
              <a:latin typeface="Courier New" panose="02070309020205020404" pitchFamily="49" charset="0"/>
              <a:cs typeface="Courier New" panose="02070309020205020404" pitchFamily="49" charset="0"/>
            </a:endParaRPr>
          </a:p>
          <a:p>
            <a:pPr marL="0" indent="0">
              <a:buNone/>
            </a:pPr>
            <a:r>
              <a:rPr lang="fi-FI" b="1" dirty="0">
                <a:latin typeface="Courier New" panose="02070309020205020404" pitchFamily="49" charset="0"/>
                <a:cs typeface="Courier New" panose="02070309020205020404" pitchFamily="49" charset="0"/>
              </a:rPr>
              <a:t>       MR1   MR2    h2    u2 com</a:t>
            </a:r>
          </a:p>
          <a:p>
            <a:pPr marL="0" indent="0">
              <a:buNone/>
            </a:pPr>
            <a:r>
              <a:rPr lang="fi-FI" b="1" dirty="0">
                <a:latin typeface="Courier New" panose="02070309020205020404" pitchFamily="49" charset="0"/>
                <a:cs typeface="Courier New" panose="02070309020205020404" pitchFamily="49" charset="0"/>
              </a:rPr>
              <a:t>100  -0.71  0.26 0.575 0.425 1.3</a:t>
            </a:r>
          </a:p>
          <a:p>
            <a:pPr marL="0" indent="0">
              <a:buNone/>
            </a:pPr>
            <a:r>
              <a:rPr lang="fi-FI" b="1" dirty="0">
                <a:latin typeface="Courier New" panose="02070309020205020404" pitchFamily="49" charset="0"/>
                <a:cs typeface="Courier New" panose="02070309020205020404" pitchFamily="49" charset="0"/>
              </a:rPr>
              <a:t>long  0.65 -0.25 0.484 0.516 1.3</a:t>
            </a:r>
          </a:p>
          <a:p>
            <a:pPr marL="0" indent="0">
              <a:buNone/>
            </a:pPr>
            <a:r>
              <a:rPr lang="fi-FI" b="1" dirty="0" err="1">
                <a:latin typeface="Courier New" panose="02070309020205020404" pitchFamily="49" charset="0"/>
                <a:cs typeface="Courier New" panose="02070309020205020404" pitchFamily="49" charset="0"/>
              </a:rPr>
              <a:t>poid</a:t>
            </a:r>
            <a:r>
              <a:rPr lang="fi-FI" b="1" dirty="0">
                <a:latin typeface="Courier New" panose="02070309020205020404" pitchFamily="49" charset="0"/>
                <a:cs typeface="Courier New" panose="02070309020205020404" pitchFamily="49" charset="0"/>
              </a:rPr>
              <a:t>  0.56  0.79 0.945 0.055 1.8</a:t>
            </a:r>
          </a:p>
          <a:p>
            <a:pPr marL="0" indent="0">
              <a:buNone/>
            </a:pPr>
            <a:r>
              <a:rPr lang="fi-FI" b="1" dirty="0">
                <a:latin typeface="Courier New" panose="02070309020205020404" pitchFamily="49" charset="0"/>
                <a:cs typeface="Courier New" panose="02070309020205020404" pitchFamily="49" charset="0"/>
              </a:rPr>
              <a:t>haut  0.31  0.01 0.094 0.906 1.0</a:t>
            </a:r>
          </a:p>
          <a:p>
            <a:pPr marL="0" indent="0">
              <a:buNone/>
            </a:pPr>
            <a:r>
              <a:rPr lang="fi-FI" b="1" dirty="0">
                <a:latin typeface="Courier New" panose="02070309020205020404" pitchFamily="49" charset="0"/>
                <a:cs typeface="Courier New" panose="02070309020205020404" pitchFamily="49" charset="0"/>
              </a:rPr>
              <a:t>400  -0.63  0.58 0.728 0.272 2.0</a:t>
            </a:r>
          </a:p>
          <a:p>
            <a:pPr marL="0" indent="0">
              <a:buNone/>
            </a:pPr>
            <a:r>
              <a:rPr lang="fi-FI" b="1" dirty="0">
                <a:latin typeface="Courier New" panose="02070309020205020404" pitchFamily="49" charset="0"/>
                <a:cs typeface="Courier New" panose="02070309020205020404" pitchFamily="49" charset="0"/>
              </a:rPr>
              <a:t>110  -0.75  0.15 0.579 0.421 1.1</a:t>
            </a:r>
          </a:p>
          <a:p>
            <a:pPr marL="0" indent="0">
              <a:buNone/>
            </a:pPr>
            <a:r>
              <a:rPr lang="fi-FI" b="1" dirty="0" err="1">
                <a:latin typeface="Courier New" panose="02070309020205020404" pitchFamily="49" charset="0"/>
                <a:cs typeface="Courier New" panose="02070309020205020404" pitchFamily="49" charset="0"/>
              </a:rPr>
              <a:t>disq</a:t>
            </a:r>
            <a:r>
              <a:rPr lang="fi-FI" b="1" dirty="0">
                <a:latin typeface="Courier New" panose="02070309020205020404" pitchFamily="49" charset="0"/>
                <a:cs typeface="Courier New" panose="02070309020205020404" pitchFamily="49" charset="0"/>
              </a:rPr>
              <a:t>  0.35  0.75 0.689 0.311 1.4</a:t>
            </a:r>
          </a:p>
          <a:p>
            <a:pPr marL="0" indent="0">
              <a:buNone/>
            </a:pPr>
            <a:r>
              <a:rPr lang="fi-FI" b="1" dirty="0" err="1">
                <a:latin typeface="Courier New" panose="02070309020205020404" pitchFamily="49" charset="0"/>
                <a:cs typeface="Courier New" panose="02070309020205020404" pitchFamily="49" charset="0"/>
              </a:rPr>
              <a:t>perc</a:t>
            </a:r>
            <a:r>
              <a:rPr lang="fi-FI" b="1" dirty="0">
                <a:latin typeface="Courier New" panose="02070309020205020404" pitchFamily="49" charset="0"/>
                <a:cs typeface="Courier New" panose="02070309020205020404" pitchFamily="49" charset="0"/>
              </a:rPr>
              <a:t>  0.65  0.17 0.445 0.555 1.1</a:t>
            </a:r>
          </a:p>
          <a:p>
            <a:pPr marL="0" indent="0">
              <a:buNone/>
            </a:pPr>
            <a:r>
              <a:rPr lang="fi-FI" b="1" dirty="0" err="1">
                <a:latin typeface="Courier New" panose="02070309020205020404" pitchFamily="49" charset="0"/>
                <a:cs typeface="Courier New" panose="02070309020205020404" pitchFamily="49" charset="0"/>
              </a:rPr>
              <a:t>jave</a:t>
            </a:r>
            <a:r>
              <a:rPr lang="fi-FI" b="1" dirty="0">
                <a:latin typeface="Courier New" panose="02070309020205020404" pitchFamily="49" charset="0"/>
                <a:cs typeface="Courier New" panose="02070309020205020404" pitchFamily="49" charset="0"/>
              </a:rPr>
              <a:t>  0.30  0.47 0.309 0.691 1.7</a:t>
            </a:r>
          </a:p>
          <a:p>
            <a:pPr marL="0" indent="0">
              <a:buNone/>
            </a:pPr>
            <a:r>
              <a:rPr lang="fi-FI" b="1" dirty="0">
                <a:latin typeface="Courier New" panose="02070309020205020404" pitchFamily="49" charset="0"/>
                <a:cs typeface="Courier New" panose="02070309020205020404" pitchFamily="49" charset="0"/>
              </a:rPr>
              <a:t>1500 -0.25  0.58 0.401 0.599 1.4</a:t>
            </a:r>
          </a:p>
          <a:p>
            <a:pPr marL="0" indent="0">
              <a:buNone/>
            </a:pPr>
            <a:endParaRPr lang="fi-FI"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5064510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3BCC-0F8C-F247-97D0-45BBD0A55F20}"/>
              </a:ext>
            </a:extLst>
          </p:cNvPr>
          <p:cNvSpPr>
            <a:spLocks noGrp="1"/>
          </p:cNvSpPr>
          <p:nvPr>
            <p:ph type="title"/>
          </p:nvPr>
        </p:nvSpPr>
        <p:spPr/>
        <p:txBody>
          <a:bodyPr/>
          <a:lstStyle/>
          <a:p>
            <a:r>
              <a:rPr lang="fi-FI" dirty="0"/>
              <a:t>EFA </a:t>
            </a:r>
            <a:r>
              <a:rPr lang="fi-FI" dirty="0" err="1"/>
              <a:t>results</a:t>
            </a:r>
            <a:r>
              <a:rPr lang="fi-FI" dirty="0"/>
              <a:t>, </a:t>
            </a:r>
            <a:r>
              <a:rPr lang="fi-FI" dirty="0" err="1"/>
              <a:t>two</a:t>
            </a:r>
            <a:r>
              <a:rPr lang="fi-FI" dirty="0"/>
              <a:t> </a:t>
            </a:r>
            <a:r>
              <a:rPr lang="fi-FI" dirty="0" err="1"/>
              <a:t>factors</a:t>
            </a:r>
            <a:endParaRPr lang="fi-FI" dirty="0"/>
          </a:p>
        </p:txBody>
      </p:sp>
      <p:sp>
        <p:nvSpPr>
          <p:cNvPr id="3" name="Content Placeholder 2">
            <a:extLst>
              <a:ext uri="{FF2B5EF4-FFF2-40B4-BE49-F238E27FC236}">
                <a16:creationId xmlns:a16="http://schemas.microsoft.com/office/drawing/2014/main" id="{E9925221-2379-8B46-8E08-2CABB8BFB4C9}"/>
              </a:ext>
            </a:extLst>
          </p:cNvPr>
          <p:cNvSpPr>
            <a:spLocks noGrp="1"/>
          </p:cNvSpPr>
          <p:nvPr>
            <p:ph idx="1"/>
          </p:nvPr>
        </p:nvSpPr>
        <p:spPr/>
        <p:txBody>
          <a:bodyPr>
            <a:normAutofit fontScale="85000" lnSpcReduction="20000"/>
          </a:bodyPr>
          <a:lstStyle/>
          <a:p>
            <a:pPr marL="0" indent="0">
              <a:buNone/>
            </a:pPr>
            <a:r>
              <a:rPr lang="fi-FI" dirty="0" err="1">
                <a:latin typeface="Courier New" panose="02070309020205020404" pitchFamily="49" charset="0"/>
                <a:cs typeface="Courier New" panose="02070309020205020404" pitchFamily="49" charset="0"/>
              </a:rPr>
              <a:t>Factor</a:t>
            </a:r>
            <a:r>
              <a:rPr lang="fi-FI" dirty="0">
                <a:latin typeface="Courier New" panose="02070309020205020404" pitchFamily="49" charset="0"/>
                <a:cs typeface="Courier New" panose="02070309020205020404" pitchFamily="49" charset="0"/>
              </a:rPr>
              <a:t> Analysis </a:t>
            </a:r>
            <a:r>
              <a:rPr lang="fi-FI" dirty="0" err="1">
                <a:latin typeface="Courier New" panose="02070309020205020404" pitchFamily="49" charset="0"/>
                <a:cs typeface="Courier New" panose="02070309020205020404" pitchFamily="49" charset="0"/>
              </a:rPr>
              <a:t>using</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method</a:t>
            </a:r>
            <a:r>
              <a:rPr lang="fi-FI" dirty="0">
                <a:latin typeface="Courier New" panose="02070309020205020404" pitchFamily="49" charset="0"/>
                <a:cs typeface="Courier New" panose="02070309020205020404" pitchFamily="49" charset="0"/>
              </a:rPr>
              <a:t> =  </a:t>
            </a:r>
            <a:r>
              <a:rPr lang="fi-FI" dirty="0" err="1">
                <a:latin typeface="Courier New" panose="02070309020205020404" pitchFamily="49" charset="0"/>
                <a:cs typeface="Courier New" panose="02070309020205020404" pitchFamily="49" charset="0"/>
              </a:rPr>
              <a:t>minres</a:t>
            </a:r>
            <a:endParaRPr lang="fi-FI" dirty="0">
              <a:latin typeface="Courier New" panose="02070309020205020404" pitchFamily="49" charset="0"/>
              <a:cs typeface="Courier New" panose="02070309020205020404" pitchFamily="49" charset="0"/>
            </a:endParaRPr>
          </a:p>
          <a:p>
            <a:pPr marL="0" indent="0">
              <a:buNone/>
            </a:pPr>
            <a:r>
              <a:rPr lang="fi-FI" dirty="0">
                <a:latin typeface="Courier New" panose="02070309020205020404" pitchFamily="49" charset="0"/>
                <a:cs typeface="Courier New" panose="02070309020205020404" pitchFamily="49" charset="0"/>
              </a:rPr>
              <a:t>Call: </a:t>
            </a:r>
            <a:r>
              <a:rPr lang="fi-FI" dirty="0" err="1">
                <a:latin typeface="Courier New" panose="02070309020205020404" pitchFamily="49" charset="0"/>
                <a:cs typeface="Courier New" panose="02070309020205020404" pitchFamily="49" charset="0"/>
              </a:rPr>
              <a:t>fa</a:t>
            </a:r>
            <a:r>
              <a:rPr lang="fi-FI" dirty="0">
                <a:latin typeface="Courier New" panose="02070309020205020404" pitchFamily="49" charset="0"/>
                <a:cs typeface="Courier New" panose="02070309020205020404" pitchFamily="49" charset="0"/>
              </a:rPr>
              <a:t>(r = </a:t>
            </a:r>
            <a:r>
              <a:rPr lang="fi-FI" dirty="0" err="1">
                <a:latin typeface="Courier New" panose="02070309020205020404" pitchFamily="49" charset="0"/>
                <a:cs typeface="Courier New" panose="02070309020205020404" pitchFamily="49" charset="0"/>
              </a:rPr>
              <a:t>olympic$tab</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nfactors</a:t>
            </a:r>
            <a:r>
              <a:rPr lang="fi-FI" dirty="0">
                <a:latin typeface="Courier New" panose="02070309020205020404" pitchFamily="49" charset="0"/>
                <a:cs typeface="Courier New" panose="02070309020205020404" pitchFamily="49" charset="0"/>
              </a:rPr>
              <a:t> = 2, </a:t>
            </a:r>
            <a:r>
              <a:rPr lang="fi-FI" dirty="0" err="1">
                <a:latin typeface="Courier New" panose="02070309020205020404" pitchFamily="49" charset="0"/>
                <a:cs typeface="Courier New" panose="02070309020205020404" pitchFamily="49" charset="0"/>
              </a:rPr>
              <a:t>rotate</a:t>
            </a:r>
            <a:r>
              <a:rPr lang="fi-FI" dirty="0">
                <a:latin typeface="Courier New" panose="02070309020205020404" pitchFamily="49" charset="0"/>
                <a:cs typeface="Courier New" panose="02070309020205020404" pitchFamily="49" charset="0"/>
              </a:rPr>
              <a:t> = "</a:t>
            </a:r>
            <a:r>
              <a:rPr lang="fi-FI" dirty="0" err="1">
                <a:latin typeface="Courier New" panose="02070309020205020404" pitchFamily="49" charset="0"/>
                <a:cs typeface="Courier New" panose="02070309020205020404" pitchFamily="49" charset="0"/>
              </a:rPr>
              <a:t>none</a:t>
            </a:r>
            <a:r>
              <a:rPr lang="fi-FI" dirty="0">
                <a:latin typeface="Courier New" panose="02070309020205020404" pitchFamily="49" charset="0"/>
                <a:cs typeface="Courier New" panose="02070309020205020404" pitchFamily="49" charset="0"/>
              </a:rPr>
              <a:t>")</a:t>
            </a:r>
          </a:p>
          <a:p>
            <a:pPr marL="0" indent="0">
              <a:buNone/>
            </a:pPr>
            <a:r>
              <a:rPr lang="fi-FI" dirty="0" err="1">
                <a:latin typeface="Courier New" panose="02070309020205020404" pitchFamily="49" charset="0"/>
                <a:cs typeface="Courier New" panose="02070309020205020404" pitchFamily="49" charset="0"/>
              </a:rPr>
              <a:t>Standardized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loadings</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pattern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based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upon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correlation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endParaRPr lang="fi-FI" dirty="0">
              <a:latin typeface="Courier New" panose="02070309020205020404" pitchFamily="49" charset="0"/>
              <a:cs typeface="Courier New" panose="02070309020205020404" pitchFamily="49" charset="0"/>
            </a:endParaRPr>
          </a:p>
          <a:p>
            <a:pPr marL="0" indent="0">
              <a:buNone/>
            </a:pPr>
            <a:r>
              <a:rPr lang="fi-FI" b="1" dirty="0">
                <a:latin typeface="Courier New" panose="02070309020205020404" pitchFamily="49" charset="0"/>
                <a:cs typeface="Courier New" panose="02070309020205020404" pitchFamily="49" charset="0"/>
              </a:rPr>
              <a:t>      MR1   MR2    h2    u2 com</a:t>
            </a:r>
          </a:p>
          <a:p>
            <a:pPr marL="0" indent="0">
              <a:buNone/>
            </a:pPr>
            <a:r>
              <a:rPr lang="fi-FI" b="1" dirty="0">
                <a:latin typeface="Courier New" panose="02070309020205020404" pitchFamily="49" charset="0"/>
                <a:cs typeface="Courier New" panose="02070309020205020404" pitchFamily="49" charset="0"/>
              </a:rPr>
              <a:t>100  0.71 -0.26 0.575 0.425 1.3</a:t>
            </a:r>
          </a:p>
          <a:p>
            <a:pPr marL="0" indent="0">
              <a:buNone/>
            </a:pPr>
            <a:r>
              <a:rPr lang="fi-FI" b="1" dirty="0">
                <a:latin typeface="Courier New" panose="02070309020205020404" pitchFamily="49" charset="0"/>
                <a:cs typeface="Courier New" panose="02070309020205020404" pitchFamily="49" charset="0"/>
              </a:rPr>
              <a:t>long 0.65 -0.25 0.484 0.516 1.3</a:t>
            </a:r>
          </a:p>
          <a:p>
            <a:pPr marL="0" indent="0">
              <a:buNone/>
            </a:pPr>
            <a:r>
              <a:rPr lang="fi-FI" b="1" dirty="0" err="1">
                <a:latin typeface="Courier New" panose="02070309020205020404" pitchFamily="49" charset="0"/>
                <a:cs typeface="Courier New" panose="02070309020205020404" pitchFamily="49" charset="0"/>
              </a:rPr>
              <a:t>poid</a:t>
            </a:r>
            <a:r>
              <a:rPr lang="fi-FI" b="1" dirty="0">
                <a:latin typeface="Courier New" panose="02070309020205020404" pitchFamily="49" charset="0"/>
                <a:cs typeface="Courier New" panose="02070309020205020404" pitchFamily="49" charset="0"/>
              </a:rPr>
              <a:t> 0.56  0.79 0.945 0.055 1.8</a:t>
            </a:r>
          </a:p>
          <a:p>
            <a:pPr marL="0" indent="0">
              <a:buNone/>
            </a:pPr>
            <a:r>
              <a:rPr lang="fi-FI" b="1" dirty="0">
                <a:latin typeface="Courier New" panose="02070309020205020404" pitchFamily="49" charset="0"/>
                <a:cs typeface="Courier New" panose="02070309020205020404" pitchFamily="49" charset="0"/>
              </a:rPr>
              <a:t>haut 0.31  0.01 0.094 0.906 1.0</a:t>
            </a:r>
          </a:p>
          <a:p>
            <a:pPr marL="0" indent="0">
              <a:buNone/>
            </a:pPr>
            <a:r>
              <a:rPr lang="fi-FI" b="1" dirty="0">
                <a:latin typeface="Courier New" panose="02070309020205020404" pitchFamily="49" charset="0"/>
                <a:cs typeface="Courier New" panose="02070309020205020404" pitchFamily="49" charset="0"/>
              </a:rPr>
              <a:t>400  0.63 -0.58 0.728 0.272 2.0</a:t>
            </a:r>
          </a:p>
          <a:p>
            <a:pPr marL="0" indent="0">
              <a:buNone/>
            </a:pPr>
            <a:r>
              <a:rPr lang="fi-FI" b="1" dirty="0">
                <a:latin typeface="Courier New" panose="02070309020205020404" pitchFamily="49" charset="0"/>
                <a:cs typeface="Courier New" panose="02070309020205020404" pitchFamily="49" charset="0"/>
              </a:rPr>
              <a:t>110  0.75 -0.15 0.579 0.421 1.1</a:t>
            </a:r>
          </a:p>
          <a:p>
            <a:pPr marL="0" indent="0">
              <a:buNone/>
            </a:pPr>
            <a:r>
              <a:rPr lang="fi-FI" b="1" dirty="0" err="1">
                <a:latin typeface="Courier New" panose="02070309020205020404" pitchFamily="49" charset="0"/>
                <a:cs typeface="Courier New" panose="02070309020205020404" pitchFamily="49" charset="0"/>
              </a:rPr>
              <a:t>disq</a:t>
            </a:r>
            <a:r>
              <a:rPr lang="fi-FI" b="1" dirty="0">
                <a:latin typeface="Courier New" panose="02070309020205020404" pitchFamily="49" charset="0"/>
                <a:cs typeface="Courier New" panose="02070309020205020404" pitchFamily="49" charset="0"/>
              </a:rPr>
              <a:t> 0.35  0.75 0.689 0.311 1.4</a:t>
            </a:r>
          </a:p>
          <a:p>
            <a:pPr marL="0" indent="0">
              <a:buNone/>
            </a:pPr>
            <a:r>
              <a:rPr lang="fi-FI" b="1" dirty="0" err="1">
                <a:latin typeface="Courier New" panose="02070309020205020404" pitchFamily="49" charset="0"/>
                <a:cs typeface="Courier New" panose="02070309020205020404" pitchFamily="49" charset="0"/>
              </a:rPr>
              <a:t>perc</a:t>
            </a:r>
            <a:r>
              <a:rPr lang="fi-FI" b="1" dirty="0">
                <a:latin typeface="Courier New" panose="02070309020205020404" pitchFamily="49" charset="0"/>
                <a:cs typeface="Courier New" panose="02070309020205020404" pitchFamily="49" charset="0"/>
              </a:rPr>
              <a:t> 0.65  0.17 0.445 0.555 1.1</a:t>
            </a:r>
          </a:p>
          <a:p>
            <a:pPr marL="0" indent="0">
              <a:buNone/>
            </a:pPr>
            <a:r>
              <a:rPr lang="fi-FI" b="1" dirty="0" err="1">
                <a:latin typeface="Courier New" panose="02070309020205020404" pitchFamily="49" charset="0"/>
                <a:cs typeface="Courier New" panose="02070309020205020404" pitchFamily="49" charset="0"/>
              </a:rPr>
              <a:t>jave</a:t>
            </a:r>
            <a:r>
              <a:rPr lang="fi-FI" b="1" dirty="0">
                <a:latin typeface="Courier New" panose="02070309020205020404" pitchFamily="49" charset="0"/>
                <a:cs typeface="Courier New" panose="02070309020205020404" pitchFamily="49" charset="0"/>
              </a:rPr>
              <a:t> 0.30  0.47 0.309 0.691 1.7</a:t>
            </a:r>
          </a:p>
          <a:p>
            <a:pPr marL="0" indent="0">
              <a:buNone/>
            </a:pPr>
            <a:r>
              <a:rPr lang="fi-FI" b="1" dirty="0">
                <a:latin typeface="Courier New" panose="02070309020205020404" pitchFamily="49" charset="0"/>
                <a:cs typeface="Courier New" panose="02070309020205020404" pitchFamily="49" charset="0"/>
              </a:rPr>
              <a:t>1500 0.25 -0.58 0.401 0.599 1.4</a:t>
            </a:r>
          </a:p>
        </p:txBody>
      </p:sp>
    </p:spTree>
    <p:extLst>
      <p:ext uri="{BB962C8B-B14F-4D97-AF65-F5344CB8AC3E}">
        <p14:creationId xmlns:p14="http://schemas.microsoft.com/office/powerpoint/2010/main" val="23923357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3BCC-0F8C-F247-97D0-45BBD0A55F20}"/>
              </a:ext>
            </a:extLst>
          </p:cNvPr>
          <p:cNvSpPr>
            <a:spLocks noGrp="1"/>
          </p:cNvSpPr>
          <p:nvPr>
            <p:ph type="title"/>
          </p:nvPr>
        </p:nvSpPr>
        <p:spPr/>
        <p:txBody>
          <a:bodyPr/>
          <a:lstStyle/>
          <a:p>
            <a:r>
              <a:rPr lang="fi-FI" dirty="0"/>
              <a:t>EFA </a:t>
            </a:r>
            <a:r>
              <a:rPr lang="fi-FI" dirty="0" err="1"/>
              <a:t>results</a:t>
            </a:r>
            <a:r>
              <a:rPr lang="fi-FI" dirty="0"/>
              <a:t>, </a:t>
            </a:r>
            <a:r>
              <a:rPr lang="fi-FI" dirty="0" err="1"/>
              <a:t>two</a:t>
            </a:r>
            <a:r>
              <a:rPr lang="fi-FI" dirty="0"/>
              <a:t> </a:t>
            </a:r>
            <a:r>
              <a:rPr lang="fi-FI" dirty="0" err="1"/>
              <a:t>rotated</a:t>
            </a:r>
            <a:r>
              <a:rPr lang="fi-FI" dirty="0"/>
              <a:t> </a:t>
            </a:r>
            <a:r>
              <a:rPr lang="fi-FI" dirty="0" err="1"/>
              <a:t>factors</a:t>
            </a:r>
            <a:endParaRPr lang="fi-FI" dirty="0"/>
          </a:p>
        </p:txBody>
      </p:sp>
      <p:sp>
        <p:nvSpPr>
          <p:cNvPr id="3" name="Content Placeholder 2">
            <a:extLst>
              <a:ext uri="{FF2B5EF4-FFF2-40B4-BE49-F238E27FC236}">
                <a16:creationId xmlns:a16="http://schemas.microsoft.com/office/drawing/2014/main" id="{E9925221-2379-8B46-8E08-2CABB8BFB4C9}"/>
              </a:ext>
            </a:extLst>
          </p:cNvPr>
          <p:cNvSpPr>
            <a:spLocks noGrp="1"/>
          </p:cNvSpPr>
          <p:nvPr>
            <p:ph idx="1"/>
          </p:nvPr>
        </p:nvSpPr>
        <p:spPr/>
        <p:txBody>
          <a:bodyPr>
            <a:normAutofit fontScale="85000" lnSpcReduction="20000"/>
          </a:bodyPr>
          <a:lstStyle/>
          <a:p>
            <a:pPr marL="0" indent="0">
              <a:buNone/>
            </a:pPr>
            <a:r>
              <a:rPr lang="fi-FI" dirty="0" err="1">
                <a:latin typeface="Courier New" panose="02070309020205020404" pitchFamily="49" charset="0"/>
                <a:cs typeface="Courier New" panose="02070309020205020404" pitchFamily="49" charset="0"/>
              </a:rPr>
              <a:t>Factor</a:t>
            </a:r>
            <a:r>
              <a:rPr lang="fi-FI" dirty="0">
                <a:latin typeface="Courier New" panose="02070309020205020404" pitchFamily="49" charset="0"/>
                <a:cs typeface="Courier New" panose="02070309020205020404" pitchFamily="49" charset="0"/>
              </a:rPr>
              <a:t> Analysis </a:t>
            </a:r>
            <a:r>
              <a:rPr lang="fi-FI" dirty="0" err="1">
                <a:latin typeface="Courier New" panose="02070309020205020404" pitchFamily="49" charset="0"/>
                <a:cs typeface="Courier New" panose="02070309020205020404" pitchFamily="49" charset="0"/>
              </a:rPr>
              <a:t>using</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method</a:t>
            </a:r>
            <a:r>
              <a:rPr lang="fi-FI" dirty="0">
                <a:latin typeface="Courier New" panose="02070309020205020404" pitchFamily="49" charset="0"/>
                <a:cs typeface="Courier New" panose="02070309020205020404" pitchFamily="49" charset="0"/>
              </a:rPr>
              <a:t> =  </a:t>
            </a:r>
            <a:r>
              <a:rPr lang="fi-FI" dirty="0" err="1">
                <a:latin typeface="Courier New" panose="02070309020205020404" pitchFamily="49" charset="0"/>
                <a:cs typeface="Courier New" panose="02070309020205020404" pitchFamily="49" charset="0"/>
              </a:rPr>
              <a:t>minres</a:t>
            </a:r>
            <a:endParaRPr lang="fi-FI" dirty="0">
              <a:latin typeface="Courier New" panose="02070309020205020404" pitchFamily="49" charset="0"/>
              <a:cs typeface="Courier New" panose="02070309020205020404" pitchFamily="49" charset="0"/>
            </a:endParaRPr>
          </a:p>
          <a:p>
            <a:pPr marL="0" indent="0">
              <a:buNone/>
            </a:pPr>
            <a:r>
              <a:rPr lang="fi-FI" dirty="0">
                <a:latin typeface="Courier New" panose="02070309020205020404" pitchFamily="49" charset="0"/>
                <a:cs typeface="Courier New" panose="02070309020205020404" pitchFamily="49" charset="0"/>
              </a:rPr>
              <a:t>Call: </a:t>
            </a:r>
            <a:r>
              <a:rPr lang="fi-FI" dirty="0" err="1">
                <a:latin typeface="Courier New" panose="02070309020205020404" pitchFamily="49" charset="0"/>
                <a:cs typeface="Courier New" panose="02070309020205020404" pitchFamily="49" charset="0"/>
              </a:rPr>
              <a:t>fa</a:t>
            </a:r>
            <a:r>
              <a:rPr lang="fi-FI" dirty="0">
                <a:latin typeface="Courier New" panose="02070309020205020404" pitchFamily="49" charset="0"/>
                <a:cs typeface="Courier New" panose="02070309020205020404" pitchFamily="49" charset="0"/>
              </a:rPr>
              <a:t>(r = </a:t>
            </a:r>
            <a:r>
              <a:rPr lang="fi-FI" dirty="0" err="1">
                <a:latin typeface="Courier New" panose="02070309020205020404" pitchFamily="49" charset="0"/>
                <a:cs typeface="Courier New" panose="02070309020205020404" pitchFamily="49" charset="0"/>
              </a:rPr>
              <a:t>olympic$tab</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nfactors</a:t>
            </a:r>
            <a:r>
              <a:rPr lang="fi-FI" dirty="0">
                <a:latin typeface="Courier New" panose="02070309020205020404" pitchFamily="49" charset="0"/>
                <a:cs typeface="Courier New" panose="02070309020205020404" pitchFamily="49" charset="0"/>
              </a:rPr>
              <a:t> = 2)</a:t>
            </a:r>
          </a:p>
          <a:p>
            <a:pPr marL="0" indent="0">
              <a:buNone/>
            </a:pPr>
            <a:r>
              <a:rPr lang="fi-FI" dirty="0" err="1">
                <a:latin typeface="Courier New" panose="02070309020205020404" pitchFamily="49" charset="0"/>
                <a:cs typeface="Courier New" panose="02070309020205020404" pitchFamily="49" charset="0"/>
              </a:rPr>
              <a:t>Standardized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loadings</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pattern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based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upon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correlation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endParaRPr lang="fi-FI" dirty="0">
              <a:latin typeface="Courier New" panose="02070309020205020404" pitchFamily="49" charset="0"/>
              <a:cs typeface="Courier New" panose="02070309020205020404" pitchFamily="49" charset="0"/>
            </a:endParaRPr>
          </a:p>
          <a:p>
            <a:pPr marL="0" indent="0">
              <a:buNone/>
            </a:pPr>
            <a:r>
              <a:rPr lang="fi-FI" b="1" dirty="0">
                <a:latin typeface="Courier New" panose="02070309020205020404" pitchFamily="49" charset="0"/>
                <a:cs typeface="Courier New" panose="02070309020205020404" pitchFamily="49" charset="0"/>
              </a:rPr>
              <a:t>       MR1   MR2    h2    u2 com</a:t>
            </a:r>
          </a:p>
          <a:p>
            <a:pPr marL="0" indent="0">
              <a:buNone/>
            </a:pPr>
            <a:r>
              <a:rPr lang="fi-FI" b="1" dirty="0">
                <a:latin typeface="Courier New" panose="02070309020205020404" pitchFamily="49" charset="0"/>
                <a:cs typeface="Courier New" panose="02070309020205020404" pitchFamily="49" charset="0"/>
              </a:rPr>
              <a:t>100   0.74  0.11 0.575 0.425 1.0</a:t>
            </a:r>
          </a:p>
          <a:p>
            <a:pPr marL="0" indent="0">
              <a:buNone/>
            </a:pPr>
            <a:r>
              <a:rPr lang="fi-FI" b="1" dirty="0">
                <a:latin typeface="Courier New" panose="02070309020205020404" pitchFamily="49" charset="0"/>
                <a:cs typeface="Courier New" panose="02070309020205020404" pitchFamily="49" charset="0"/>
              </a:rPr>
              <a:t>long  0.68  0.08 0.484 0.516 1.0</a:t>
            </a:r>
          </a:p>
          <a:p>
            <a:pPr marL="0" indent="0">
              <a:buNone/>
            </a:pPr>
            <a:r>
              <a:rPr lang="fi-FI" b="1" dirty="0" err="1">
                <a:latin typeface="Courier New" panose="02070309020205020404" pitchFamily="49" charset="0"/>
                <a:cs typeface="Courier New" panose="02070309020205020404" pitchFamily="49" charset="0"/>
              </a:rPr>
              <a:t>poid</a:t>
            </a:r>
            <a:r>
              <a:rPr lang="fi-FI" b="1" dirty="0">
                <a:latin typeface="Courier New" panose="02070309020205020404" pitchFamily="49" charset="0"/>
                <a:cs typeface="Courier New" panose="02070309020205020404" pitchFamily="49" charset="0"/>
              </a:rPr>
              <a:t>  0.06  0.97 0.945 0.055 1.0</a:t>
            </a:r>
          </a:p>
          <a:p>
            <a:pPr marL="0" indent="0">
              <a:buNone/>
            </a:pPr>
            <a:r>
              <a:rPr lang="fi-FI" b="1" dirty="0">
                <a:latin typeface="Courier New" panose="02070309020205020404" pitchFamily="49" charset="0"/>
                <a:cs typeface="Courier New" panose="02070309020205020404" pitchFamily="49" charset="0"/>
              </a:rPr>
              <a:t>haut  0.25  0.16 0.094 0.906 1.7</a:t>
            </a:r>
          </a:p>
          <a:p>
            <a:pPr marL="0" indent="0">
              <a:buNone/>
            </a:pPr>
            <a:r>
              <a:rPr lang="fi-FI" b="1" dirty="0">
                <a:latin typeface="Courier New" panose="02070309020205020404" pitchFamily="49" charset="0"/>
                <a:cs typeface="Courier New" panose="02070309020205020404" pitchFamily="49" charset="0"/>
              </a:rPr>
              <a:t>400   0.84 -0.22 0.728 0.272 1.1</a:t>
            </a:r>
          </a:p>
          <a:p>
            <a:pPr marL="0" indent="0">
              <a:buNone/>
            </a:pPr>
            <a:r>
              <a:rPr lang="fi-FI" b="1" dirty="0">
                <a:latin typeface="Courier New" panose="02070309020205020404" pitchFamily="49" charset="0"/>
                <a:cs typeface="Courier New" panose="02070309020205020404" pitchFamily="49" charset="0"/>
              </a:rPr>
              <a:t>110   0.71  0.22 0.579 0.421 1.2</a:t>
            </a:r>
          </a:p>
          <a:p>
            <a:pPr marL="0" indent="0">
              <a:buNone/>
            </a:pPr>
            <a:r>
              <a:rPr lang="fi-FI" b="1" dirty="0" err="1">
                <a:latin typeface="Courier New" panose="02070309020205020404" pitchFamily="49" charset="0"/>
                <a:cs typeface="Courier New" panose="02070309020205020404" pitchFamily="49" charset="0"/>
              </a:rPr>
              <a:t>disq</a:t>
            </a:r>
            <a:r>
              <a:rPr lang="fi-FI" b="1" dirty="0">
                <a:latin typeface="Courier New" panose="02070309020205020404" pitchFamily="49" charset="0"/>
                <a:cs typeface="Courier New" panose="02070309020205020404" pitchFamily="49" charset="0"/>
              </a:rPr>
              <a:t> -0.10  0.83 0.689 0.311 1.0</a:t>
            </a:r>
          </a:p>
          <a:p>
            <a:pPr marL="0" indent="0">
              <a:buNone/>
            </a:pPr>
            <a:r>
              <a:rPr lang="fi-FI" b="1" dirty="0" err="1">
                <a:latin typeface="Courier New" panose="02070309020205020404" pitchFamily="49" charset="0"/>
                <a:cs typeface="Courier New" panose="02070309020205020404" pitchFamily="49" charset="0"/>
              </a:rPr>
              <a:t>perc</a:t>
            </a:r>
            <a:r>
              <a:rPr lang="fi-FI" b="1" dirty="0">
                <a:latin typeface="Courier New" panose="02070309020205020404" pitchFamily="49" charset="0"/>
                <a:cs typeface="Courier New" panose="02070309020205020404" pitchFamily="49" charset="0"/>
              </a:rPr>
              <a:t>  0.46  0.45 0.445 0.555 2.0</a:t>
            </a:r>
          </a:p>
          <a:p>
            <a:pPr marL="0" indent="0">
              <a:buNone/>
            </a:pPr>
            <a:r>
              <a:rPr lang="fi-FI" b="1" dirty="0" err="1">
                <a:latin typeface="Courier New" panose="02070309020205020404" pitchFamily="49" charset="0"/>
                <a:cs typeface="Courier New" panose="02070309020205020404" pitchFamily="49" charset="0"/>
              </a:rPr>
              <a:t>jave</a:t>
            </a:r>
            <a:r>
              <a:rPr lang="fi-FI" b="1" dirty="0">
                <a:latin typeface="Courier New" panose="02070309020205020404" pitchFamily="49" charset="0"/>
                <a:cs typeface="Courier New" panose="02070309020205020404" pitchFamily="49" charset="0"/>
              </a:rPr>
              <a:t>  0.01  0.56 0.309 0.691 1.0</a:t>
            </a:r>
          </a:p>
          <a:p>
            <a:pPr marL="0" indent="0">
              <a:buNone/>
            </a:pPr>
            <a:r>
              <a:rPr lang="fi-FI" b="1" dirty="0">
                <a:latin typeface="Courier New" panose="02070309020205020404" pitchFamily="49" charset="0"/>
                <a:cs typeface="Courier New" panose="02070309020205020404" pitchFamily="49" charset="0"/>
              </a:rPr>
              <a:t>1500  0.52 -0.40 0.401 0.599 1.9</a:t>
            </a:r>
          </a:p>
        </p:txBody>
      </p:sp>
    </p:spTree>
    <p:extLst>
      <p:ext uri="{BB962C8B-B14F-4D97-AF65-F5344CB8AC3E}">
        <p14:creationId xmlns:p14="http://schemas.microsoft.com/office/powerpoint/2010/main" val="6915855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3BCC-0F8C-F247-97D0-45BBD0A55F20}"/>
              </a:ext>
            </a:extLst>
          </p:cNvPr>
          <p:cNvSpPr>
            <a:spLocks noGrp="1"/>
          </p:cNvSpPr>
          <p:nvPr>
            <p:ph type="title"/>
          </p:nvPr>
        </p:nvSpPr>
        <p:spPr/>
        <p:txBody>
          <a:bodyPr/>
          <a:lstStyle/>
          <a:p>
            <a:r>
              <a:rPr lang="fi-FI" dirty="0"/>
              <a:t>EFA </a:t>
            </a:r>
            <a:r>
              <a:rPr lang="fi-FI" dirty="0" err="1"/>
              <a:t>results</a:t>
            </a:r>
            <a:r>
              <a:rPr lang="fi-FI" dirty="0"/>
              <a:t>, </a:t>
            </a:r>
            <a:r>
              <a:rPr lang="fi-FI" dirty="0" err="1"/>
              <a:t>two</a:t>
            </a:r>
            <a:r>
              <a:rPr lang="fi-FI" dirty="0"/>
              <a:t> </a:t>
            </a:r>
            <a:r>
              <a:rPr lang="fi-FI" dirty="0" err="1"/>
              <a:t>rotated</a:t>
            </a:r>
            <a:r>
              <a:rPr lang="fi-FI" dirty="0"/>
              <a:t> </a:t>
            </a:r>
            <a:r>
              <a:rPr lang="fi-FI" dirty="0" err="1"/>
              <a:t>factors</a:t>
            </a:r>
            <a:endParaRPr lang="fi-FI" dirty="0"/>
          </a:p>
        </p:txBody>
      </p:sp>
      <p:sp>
        <p:nvSpPr>
          <p:cNvPr id="3" name="Content Placeholder 2">
            <a:extLst>
              <a:ext uri="{FF2B5EF4-FFF2-40B4-BE49-F238E27FC236}">
                <a16:creationId xmlns:a16="http://schemas.microsoft.com/office/drawing/2014/main" id="{E9925221-2379-8B46-8E08-2CABB8BFB4C9}"/>
              </a:ext>
            </a:extLst>
          </p:cNvPr>
          <p:cNvSpPr>
            <a:spLocks noGrp="1"/>
          </p:cNvSpPr>
          <p:nvPr>
            <p:ph idx="1"/>
          </p:nvPr>
        </p:nvSpPr>
        <p:spPr/>
        <p:txBody>
          <a:bodyPr>
            <a:normAutofit fontScale="85000" lnSpcReduction="20000"/>
          </a:bodyPr>
          <a:lstStyle/>
          <a:p>
            <a:pPr marL="0" indent="0">
              <a:buNone/>
            </a:pPr>
            <a:r>
              <a:rPr lang="fi-FI" dirty="0" err="1">
                <a:latin typeface="Courier New" panose="02070309020205020404" pitchFamily="49" charset="0"/>
                <a:cs typeface="Courier New" panose="02070309020205020404" pitchFamily="49" charset="0"/>
              </a:rPr>
              <a:t>Factor</a:t>
            </a:r>
            <a:r>
              <a:rPr lang="fi-FI" dirty="0">
                <a:latin typeface="Courier New" panose="02070309020205020404" pitchFamily="49" charset="0"/>
                <a:cs typeface="Courier New" panose="02070309020205020404" pitchFamily="49" charset="0"/>
              </a:rPr>
              <a:t> Analysis </a:t>
            </a:r>
            <a:r>
              <a:rPr lang="fi-FI" dirty="0" err="1">
                <a:latin typeface="Courier New" panose="02070309020205020404" pitchFamily="49" charset="0"/>
                <a:cs typeface="Courier New" panose="02070309020205020404" pitchFamily="49" charset="0"/>
              </a:rPr>
              <a:t>using</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method</a:t>
            </a:r>
            <a:r>
              <a:rPr lang="fi-FI" dirty="0">
                <a:latin typeface="Courier New" panose="02070309020205020404" pitchFamily="49" charset="0"/>
                <a:cs typeface="Courier New" panose="02070309020205020404" pitchFamily="49" charset="0"/>
              </a:rPr>
              <a:t> =  </a:t>
            </a:r>
            <a:r>
              <a:rPr lang="fi-FI" dirty="0" err="1">
                <a:latin typeface="Courier New" panose="02070309020205020404" pitchFamily="49" charset="0"/>
                <a:cs typeface="Courier New" panose="02070309020205020404" pitchFamily="49" charset="0"/>
              </a:rPr>
              <a:t>minres</a:t>
            </a:r>
            <a:endParaRPr lang="fi-FI" dirty="0">
              <a:latin typeface="Courier New" panose="02070309020205020404" pitchFamily="49" charset="0"/>
              <a:cs typeface="Courier New" panose="02070309020205020404" pitchFamily="49" charset="0"/>
            </a:endParaRPr>
          </a:p>
          <a:p>
            <a:pPr marL="0" indent="0">
              <a:buNone/>
            </a:pPr>
            <a:r>
              <a:rPr lang="fi-FI" dirty="0">
                <a:latin typeface="Courier New" panose="02070309020205020404" pitchFamily="49" charset="0"/>
                <a:cs typeface="Courier New" panose="02070309020205020404" pitchFamily="49" charset="0"/>
              </a:rPr>
              <a:t>Call: </a:t>
            </a:r>
            <a:r>
              <a:rPr lang="fi-FI" dirty="0" err="1">
                <a:latin typeface="Courier New" panose="02070309020205020404" pitchFamily="49" charset="0"/>
                <a:cs typeface="Courier New" panose="02070309020205020404" pitchFamily="49" charset="0"/>
              </a:rPr>
              <a:t>fa</a:t>
            </a:r>
            <a:r>
              <a:rPr lang="fi-FI" dirty="0">
                <a:latin typeface="Courier New" panose="02070309020205020404" pitchFamily="49" charset="0"/>
                <a:cs typeface="Courier New" panose="02070309020205020404" pitchFamily="49" charset="0"/>
              </a:rPr>
              <a:t>(r = </a:t>
            </a:r>
            <a:r>
              <a:rPr lang="fi-FI" dirty="0" err="1">
                <a:latin typeface="Courier New" panose="02070309020205020404" pitchFamily="49" charset="0"/>
                <a:cs typeface="Courier New" panose="02070309020205020404" pitchFamily="49" charset="0"/>
              </a:rPr>
              <a:t>olympic$tab</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nfactors</a:t>
            </a:r>
            <a:r>
              <a:rPr lang="fi-FI" dirty="0">
                <a:latin typeface="Courier New" panose="02070309020205020404" pitchFamily="49" charset="0"/>
                <a:cs typeface="Courier New" panose="02070309020205020404" pitchFamily="49" charset="0"/>
              </a:rPr>
              <a:t> = 2)</a:t>
            </a:r>
          </a:p>
          <a:p>
            <a:pPr marL="0" indent="0">
              <a:buNone/>
            </a:pPr>
            <a:r>
              <a:rPr lang="fi-FI" dirty="0" err="1">
                <a:latin typeface="Courier New" panose="02070309020205020404" pitchFamily="49" charset="0"/>
                <a:cs typeface="Courier New" panose="02070309020205020404" pitchFamily="49" charset="0"/>
              </a:rPr>
              <a:t>Standardized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loadings</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pattern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based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upon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correlation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endParaRPr lang="fi-FI" dirty="0">
              <a:latin typeface="Courier New" panose="02070309020205020404" pitchFamily="49" charset="0"/>
              <a:cs typeface="Courier New" panose="02070309020205020404" pitchFamily="49" charset="0"/>
            </a:endParaRPr>
          </a:p>
          <a:p>
            <a:pPr marL="0" indent="0">
              <a:buNone/>
            </a:pPr>
            <a:r>
              <a:rPr lang="fi-FI" b="1" dirty="0">
                <a:latin typeface="Courier New" panose="02070309020205020404" pitchFamily="49" charset="0"/>
                <a:cs typeface="Courier New" panose="02070309020205020404" pitchFamily="49" charset="0"/>
              </a:rPr>
              <a:t>       MR1   MR2    h2    u2 com</a:t>
            </a:r>
          </a:p>
          <a:p>
            <a:pPr marL="0" indent="0">
              <a:buNone/>
            </a:pPr>
            <a:r>
              <a:rPr lang="fi-FI" b="1" dirty="0">
                <a:latin typeface="Courier New" panose="02070309020205020404" pitchFamily="49" charset="0"/>
                <a:cs typeface="Courier New" panose="02070309020205020404" pitchFamily="49" charset="0"/>
              </a:rPr>
              <a:t>400   0.84 -0.22 0.728 0.272 1.1</a:t>
            </a:r>
          </a:p>
          <a:p>
            <a:pPr marL="0" indent="0">
              <a:buNone/>
            </a:pPr>
            <a:r>
              <a:rPr lang="fi-FI" b="1" dirty="0">
                <a:latin typeface="Courier New" panose="02070309020205020404" pitchFamily="49" charset="0"/>
                <a:cs typeface="Courier New" panose="02070309020205020404" pitchFamily="49" charset="0"/>
              </a:rPr>
              <a:t>100   0.74  0.11 0.575 0.425 1.0</a:t>
            </a:r>
          </a:p>
          <a:p>
            <a:pPr marL="0" indent="0">
              <a:buNone/>
            </a:pPr>
            <a:r>
              <a:rPr lang="fi-FI" b="1" dirty="0">
                <a:latin typeface="Courier New" panose="02070309020205020404" pitchFamily="49" charset="0"/>
                <a:cs typeface="Courier New" panose="02070309020205020404" pitchFamily="49" charset="0"/>
              </a:rPr>
              <a:t>110   0.71  0.22 0.579 0.421 1.2</a:t>
            </a:r>
          </a:p>
          <a:p>
            <a:pPr marL="0" indent="0">
              <a:buNone/>
            </a:pPr>
            <a:r>
              <a:rPr lang="fi-FI" b="1" dirty="0">
                <a:latin typeface="Courier New" panose="02070309020205020404" pitchFamily="49" charset="0"/>
                <a:cs typeface="Courier New" panose="02070309020205020404" pitchFamily="49" charset="0"/>
              </a:rPr>
              <a:t>long  0.68  0.08 0.484 0.516 1.0</a:t>
            </a:r>
          </a:p>
          <a:p>
            <a:pPr marL="0" indent="0">
              <a:buNone/>
            </a:pPr>
            <a:r>
              <a:rPr lang="fi-FI" b="1" dirty="0">
                <a:latin typeface="Courier New" panose="02070309020205020404" pitchFamily="49" charset="0"/>
                <a:cs typeface="Courier New" panose="02070309020205020404" pitchFamily="49" charset="0"/>
              </a:rPr>
              <a:t>1500  0.52 -0.40 0.401 0.599 1.9</a:t>
            </a:r>
          </a:p>
          <a:p>
            <a:pPr marL="0" indent="0">
              <a:buNone/>
            </a:pPr>
            <a:r>
              <a:rPr lang="fi-FI" b="1" dirty="0" err="1">
                <a:latin typeface="Courier New" panose="02070309020205020404" pitchFamily="49" charset="0"/>
                <a:cs typeface="Courier New" panose="02070309020205020404" pitchFamily="49" charset="0"/>
              </a:rPr>
              <a:t>perc</a:t>
            </a:r>
            <a:r>
              <a:rPr lang="fi-FI" b="1" dirty="0">
                <a:latin typeface="Courier New" panose="02070309020205020404" pitchFamily="49" charset="0"/>
                <a:cs typeface="Courier New" panose="02070309020205020404" pitchFamily="49" charset="0"/>
              </a:rPr>
              <a:t>  0.46  0.45 0.445 0.555 2.0</a:t>
            </a:r>
          </a:p>
          <a:p>
            <a:pPr marL="0" indent="0">
              <a:buNone/>
            </a:pPr>
            <a:r>
              <a:rPr lang="fi-FI" b="1" dirty="0">
                <a:latin typeface="Courier New" panose="02070309020205020404" pitchFamily="49" charset="0"/>
                <a:cs typeface="Courier New" panose="02070309020205020404" pitchFamily="49" charset="0"/>
              </a:rPr>
              <a:t>haut  0.25  0.16 0.094 0.906 1.7</a:t>
            </a:r>
          </a:p>
          <a:p>
            <a:pPr marL="0" indent="0">
              <a:buNone/>
            </a:pPr>
            <a:r>
              <a:rPr lang="fi-FI" b="1" dirty="0" err="1">
                <a:latin typeface="Courier New" panose="02070309020205020404" pitchFamily="49" charset="0"/>
                <a:cs typeface="Courier New" panose="02070309020205020404" pitchFamily="49" charset="0"/>
              </a:rPr>
              <a:t>poid</a:t>
            </a:r>
            <a:r>
              <a:rPr lang="fi-FI" b="1" dirty="0">
                <a:latin typeface="Courier New" panose="02070309020205020404" pitchFamily="49" charset="0"/>
                <a:cs typeface="Courier New" panose="02070309020205020404" pitchFamily="49" charset="0"/>
              </a:rPr>
              <a:t>  0.06  0.97 0.945 0.055 1.0</a:t>
            </a:r>
          </a:p>
          <a:p>
            <a:pPr marL="0" indent="0">
              <a:buNone/>
            </a:pPr>
            <a:r>
              <a:rPr lang="fi-FI" b="1" dirty="0" err="1">
                <a:latin typeface="Courier New" panose="02070309020205020404" pitchFamily="49" charset="0"/>
                <a:cs typeface="Courier New" panose="02070309020205020404" pitchFamily="49" charset="0"/>
              </a:rPr>
              <a:t>jave</a:t>
            </a:r>
            <a:r>
              <a:rPr lang="fi-FI" b="1" dirty="0">
                <a:latin typeface="Courier New" panose="02070309020205020404" pitchFamily="49" charset="0"/>
                <a:cs typeface="Courier New" panose="02070309020205020404" pitchFamily="49" charset="0"/>
              </a:rPr>
              <a:t>  0.01  0.56 0.309 0.691 1.0</a:t>
            </a:r>
          </a:p>
          <a:p>
            <a:pPr marL="0" indent="0">
              <a:buNone/>
            </a:pPr>
            <a:r>
              <a:rPr lang="fi-FI" b="1" dirty="0" err="1">
                <a:latin typeface="Courier New" panose="02070309020205020404" pitchFamily="49" charset="0"/>
                <a:cs typeface="Courier New" panose="02070309020205020404" pitchFamily="49" charset="0"/>
              </a:rPr>
              <a:t>disq</a:t>
            </a:r>
            <a:r>
              <a:rPr lang="fi-FI" b="1" dirty="0">
                <a:latin typeface="Courier New" panose="02070309020205020404" pitchFamily="49" charset="0"/>
                <a:cs typeface="Courier New" panose="02070309020205020404" pitchFamily="49" charset="0"/>
              </a:rPr>
              <a:t> -0.10  0.83 0.689 0.311 1.0</a:t>
            </a:r>
          </a:p>
        </p:txBody>
      </p:sp>
      <p:sp>
        <p:nvSpPr>
          <p:cNvPr id="4" name="TextBox 3">
            <a:extLst>
              <a:ext uri="{FF2B5EF4-FFF2-40B4-BE49-F238E27FC236}">
                <a16:creationId xmlns:a16="http://schemas.microsoft.com/office/drawing/2014/main" id="{FB7F35DA-DC02-1F41-B333-70DAA3629385}"/>
              </a:ext>
            </a:extLst>
          </p:cNvPr>
          <p:cNvSpPr txBox="1"/>
          <p:nvPr/>
        </p:nvSpPr>
        <p:spPr>
          <a:xfrm>
            <a:off x="850438" y="6158010"/>
            <a:ext cx="1041952" cy="307777"/>
          </a:xfrm>
          <a:prstGeom prst="rect">
            <a:avLst/>
          </a:prstGeom>
          <a:noFill/>
        </p:spPr>
        <p:txBody>
          <a:bodyPr wrap="none" lIns="0" tIns="0" rIns="0" bIns="0" rtlCol="0">
            <a:spAutoFit/>
          </a:bodyPr>
          <a:lstStyle/>
          <a:p>
            <a:r>
              <a:rPr lang="en-US" sz="2000" b="1" dirty="0">
                <a:solidFill>
                  <a:srgbClr val="EF3340"/>
                </a:solidFill>
              </a:rPr>
              <a:t>Running</a:t>
            </a:r>
          </a:p>
        </p:txBody>
      </p:sp>
      <p:sp>
        <p:nvSpPr>
          <p:cNvPr id="5" name="TextBox 4">
            <a:extLst>
              <a:ext uri="{FF2B5EF4-FFF2-40B4-BE49-F238E27FC236}">
                <a16:creationId xmlns:a16="http://schemas.microsoft.com/office/drawing/2014/main" id="{A8781EDF-8EAD-6D46-A8AA-8F81025C7687}"/>
              </a:ext>
            </a:extLst>
          </p:cNvPr>
          <p:cNvSpPr txBox="1"/>
          <p:nvPr/>
        </p:nvSpPr>
        <p:spPr>
          <a:xfrm>
            <a:off x="2319574" y="6158009"/>
            <a:ext cx="1426673" cy="615553"/>
          </a:xfrm>
          <a:prstGeom prst="rect">
            <a:avLst/>
          </a:prstGeom>
          <a:noFill/>
        </p:spPr>
        <p:txBody>
          <a:bodyPr wrap="none" lIns="0" tIns="0" rIns="0" bIns="0" rtlCol="0">
            <a:spAutoFit/>
          </a:bodyPr>
          <a:lstStyle/>
          <a:p>
            <a:r>
              <a:rPr lang="en-US" sz="2000" b="1" dirty="0">
                <a:solidFill>
                  <a:srgbClr val="EF3340"/>
                </a:solidFill>
              </a:rPr>
              <a:t>Upper body</a:t>
            </a:r>
            <a:br>
              <a:rPr lang="en-US" sz="2000" b="1" dirty="0">
                <a:solidFill>
                  <a:srgbClr val="EF3340"/>
                </a:solidFill>
              </a:rPr>
            </a:br>
            <a:r>
              <a:rPr lang="en-US" sz="2000" b="1" dirty="0">
                <a:solidFill>
                  <a:srgbClr val="EF3340"/>
                </a:solidFill>
              </a:rPr>
              <a:t>strength</a:t>
            </a:r>
          </a:p>
        </p:txBody>
      </p:sp>
    </p:spTree>
    <p:extLst>
      <p:ext uri="{BB962C8B-B14F-4D97-AF65-F5344CB8AC3E}">
        <p14:creationId xmlns:p14="http://schemas.microsoft.com/office/powerpoint/2010/main" val="357395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3BCC-0F8C-F247-97D0-45BBD0A55F20}"/>
              </a:ext>
            </a:extLst>
          </p:cNvPr>
          <p:cNvSpPr>
            <a:spLocks noGrp="1"/>
          </p:cNvSpPr>
          <p:nvPr>
            <p:ph type="title"/>
          </p:nvPr>
        </p:nvSpPr>
        <p:spPr/>
        <p:txBody>
          <a:bodyPr/>
          <a:lstStyle/>
          <a:p>
            <a:r>
              <a:rPr lang="fi-FI" dirty="0"/>
              <a:t>EFA </a:t>
            </a:r>
            <a:r>
              <a:rPr lang="fi-FI" dirty="0" err="1"/>
              <a:t>results</a:t>
            </a:r>
            <a:r>
              <a:rPr lang="fi-FI" dirty="0"/>
              <a:t>, </a:t>
            </a:r>
            <a:r>
              <a:rPr lang="fi-FI" dirty="0" err="1"/>
              <a:t>three</a:t>
            </a:r>
            <a:r>
              <a:rPr lang="fi-FI" dirty="0"/>
              <a:t> </a:t>
            </a:r>
            <a:r>
              <a:rPr lang="fi-FI" dirty="0" err="1"/>
              <a:t>rotated</a:t>
            </a:r>
            <a:r>
              <a:rPr lang="fi-FI" dirty="0"/>
              <a:t> </a:t>
            </a:r>
            <a:r>
              <a:rPr lang="fi-FI" dirty="0" err="1"/>
              <a:t>factors</a:t>
            </a:r>
            <a:endParaRPr lang="fi-FI" dirty="0"/>
          </a:p>
        </p:txBody>
      </p:sp>
      <p:sp>
        <p:nvSpPr>
          <p:cNvPr id="3" name="Content Placeholder 2">
            <a:extLst>
              <a:ext uri="{FF2B5EF4-FFF2-40B4-BE49-F238E27FC236}">
                <a16:creationId xmlns:a16="http://schemas.microsoft.com/office/drawing/2014/main" id="{E9925221-2379-8B46-8E08-2CABB8BFB4C9}"/>
              </a:ext>
            </a:extLst>
          </p:cNvPr>
          <p:cNvSpPr>
            <a:spLocks noGrp="1"/>
          </p:cNvSpPr>
          <p:nvPr>
            <p:ph idx="1"/>
          </p:nvPr>
        </p:nvSpPr>
        <p:spPr/>
        <p:txBody>
          <a:bodyPr>
            <a:normAutofit fontScale="85000" lnSpcReduction="20000"/>
          </a:bodyPr>
          <a:lstStyle/>
          <a:p>
            <a:pPr marL="0" indent="0">
              <a:buNone/>
            </a:pPr>
            <a:r>
              <a:rPr lang="fi-FI" dirty="0" err="1">
                <a:latin typeface="Courier New" panose="02070309020205020404" pitchFamily="49" charset="0"/>
                <a:cs typeface="Courier New" panose="02070309020205020404" pitchFamily="49" charset="0"/>
              </a:rPr>
              <a:t>Factor</a:t>
            </a:r>
            <a:r>
              <a:rPr lang="fi-FI" dirty="0">
                <a:latin typeface="Courier New" panose="02070309020205020404" pitchFamily="49" charset="0"/>
                <a:cs typeface="Courier New" panose="02070309020205020404" pitchFamily="49" charset="0"/>
              </a:rPr>
              <a:t> Analysis </a:t>
            </a:r>
            <a:r>
              <a:rPr lang="fi-FI" dirty="0" err="1">
                <a:latin typeface="Courier New" panose="02070309020205020404" pitchFamily="49" charset="0"/>
                <a:cs typeface="Courier New" panose="02070309020205020404" pitchFamily="49" charset="0"/>
              </a:rPr>
              <a:t>using</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method</a:t>
            </a:r>
            <a:r>
              <a:rPr lang="fi-FI" dirty="0">
                <a:latin typeface="Courier New" panose="02070309020205020404" pitchFamily="49" charset="0"/>
                <a:cs typeface="Courier New" panose="02070309020205020404" pitchFamily="49" charset="0"/>
              </a:rPr>
              <a:t> =  </a:t>
            </a:r>
            <a:r>
              <a:rPr lang="fi-FI" dirty="0" err="1">
                <a:latin typeface="Courier New" panose="02070309020205020404" pitchFamily="49" charset="0"/>
                <a:cs typeface="Courier New" panose="02070309020205020404" pitchFamily="49" charset="0"/>
              </a:rPr>
              <a:t>minres</a:t>
            </a:r>
            <a:endParaRPr lang="fi-FI" dirty="0">
              <a:latin typeface="Courier New" panose="02070309020205020404" pitchFamily="49" charset="0"/>
              <a:cs typeface="Courier New" panose="02070309020205020404" pitchFamily="49" charset="0"/>
            </a:endParaRPr>
          </a:p>
          <a:p>
            <a:pPr marL="0" indent="0">
              <a:buNone/>
            </a:pPr>
            <a:r>
              <a:rPr lang="fi-FI" dirty="0">
                <a:latin typeface="Courier New" panose="02070309020205020404" pitchFamily="49" charset="0"/>
                <a:cs typeface="Courier New" panose="02070309020205020404" pitchFamily="49" charset="0"/>
              </a:rPr>
              <a:t>Call: </a:t>
            </a:r>
            <a:r>
              <a:rPr lang="fi-FI" dirty="0" err="1">
                <a:latin typeface="Courier New" panose="02070309020205020404" pitchFamily="49" charset="0"/>
                <a:cs typeface="Courier New" panose="02070309020205020404" pitchFamily="49" charset="0"/>
              </a:rPr>
              <a:t>fa</a:t>
            </a:r>
            <a:r>
              <a:rPr lang="fi-FI" dirty="0">
                <a:latin typeface="Courier New" panose="02070309020205020404" pitchFamily="49" charset="0"/>
                <a:cs typeface="Courier New" panose="02070309020205020404" pitchFamily="49" charset="0"/>
              </a:rPr>
              <a:t>(r = </a:t>
            </a:r>
            <a:r>
              <a:rPr lang="fi-FI" dirty="0" err="1">
                <a:latin typeface="Courier New" panose="02070309020205020404" pitchFamily="49" charset="0"/>
                <a:cs typeface="Courier New" panose="02070309020205020404" pitchFamily="49" charset="0"/>
              </a:rPr>
              <a:t>olympic$tab</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nfactors</a:t>
            </a:r>
            <a:r>
              <a:rPr lang="fi-FI" dirty="0">
                <a:latin typeface="Courier New" panose="02070309020205020404" pitchFamily="49" charset="0"/>
                <a:cs typeface="Courier New" panose="02070309020205020404" pitchFamily="49" charset="0"/>
              </a:rPr>
              <a:t> = 3)</a:t>
            </a:r>
          </a:p>
          <a:p>
            <a:pPr marL="0" indent="0">
              <a:buNone/>
            </a:pPr>
            <a:r>
              <a:rPr lang="fi-FI" dirty="0" err="1">
                <a:latin typeface="Courier New" panose="02070309020205020404" pitchFamily="49" charset="0"/>
                <a:cs typeface="Courier New" panose="02070309020205020404" pitchFamily="49" charset="0"/>
              </a:rPr>
              <a:t>Standardized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loadings</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pattern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based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upon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correlation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endParaRPr lang="fi-FI" dirty="0">
              <a:latin typeface="Courier New" panose="02070309020205020404" pitchFamily="49" charset="0"/>
              <a:cs typeface="Courier New" panose="02070309020205020404" pitchFamily="49" charset="0"/>
            </a:endParaRPr>
          </a:p>
          <a:p>
            <a:pPr marL="0" indent="0">
              <a:buNone/>
            </a:pPr>
            <a:r>
              <a:rPr lang="fi-FI" b="1" dirty="0">
                <a:latin typeface="Courier New" panose="02070309020205020404" pitchFamily="49" charset="0"/>
                <a:cs typeface="Courier New" panose="02070309020205020404" pitchFamily="49" charset="0"/>
              </a:rPr>
              <a:t>       MR1   MR2   MR3    h2    u2 com</a:t>
            </a:r>
          </a:p>
          <a:p>
            <a:pPr marL="0" indent="0">
              <a:buNone/>
            </a:pPr>
            <a:r>
              <a:rPr lang="fi-FI" b="1" dirty="0">
                <a:latin typeface="Courier New" panose="02070309020205020404" pitchFamily="49" charset="0"/>
                <a:cs typeface="Courier New" panose="02070309020205020404" pitchFamily="49" charset="0"/>
              </a:rPr>
              <a:t>110   0.91  0.01 -0.13 0.764 0.236 1.0</a:t>
            </a:r>
          </a:p>
          <a:p>
            <a:pPr marL="0" indent="0">
              <a:buNone/>
            </a:pPr>
            <a:r>
              <a:rPr lang="fi-FI" b="1" dirty="0">
                <a:latin typeface="Courier New" panose="02070309020205020404" pitchFamily="49" charset="0"/>
                <a:cs typeface="Courier New" panose="02070309020205020404" pitchFamily="49" charset="0"/>
              </a:rPr>
              <a:t>100   0.73  0.03  0.10 0.590 0.410 1.0</a:t>
            </a:r>
          </a:p>
          <a:p>
            <a:pPr marL="0" indent="0">
              <a:buNone/>
            </a:pPr>
            <a:r>
              <a:rPr lang="fi-FI" b="1" dirty="0">
                <a:latin typeface="Courier New" panose="02070309020205020404" pitchFamily="49" charset="0"/>
                <a:cs typeface="Courier New" panose="02070309020205020404" pitchFamily="49" charset="0"/>
              </a:rPr>
              <a:t>400   0.62 -0.16  0.36 0.686 0.314 1.8</a:t>
            </a:r>
          </a:p>
          <a:p>
            <a:pPr marL="0" indent="0">
              <a:buNone/>
            </a:pPr>
            <a:r>
              <a:rPr lang="fi-FI" b="1" dirty="0" err="1">
                <a:latin typeface="Courier New" panose="02070309020205020404" pitchFamily="49" charset="0"/>
                <a:cs typeface="Courier New" panose="02070309020205020404" pitchFamily="49" charset="0"/>
              </a:rPr>
              <a:t>perc</a:t>
            </a:r>
            <a:r>
              <a:rPr lang="fi-FI" b="1" dirty="0">
                <a:latin typeface="Courier New" panose="02070309020205020404" pitchFamily="49" charset="0"/>
                <a:cs typeface="Courier New" panose="02070309020205020404" pitchFamily="49" charset="0"/>
              </a:rPr>
              <a:t>  0.48  0.38  0.01 0.444 0.556 1.9</a:t>
            </a:r>
          </a:p>
          <a:p>
            <a:pPr marL="0" indent="0">
              <a:buNone/>
            </a:pPr>
            <a:r>
              <a:rPr lang="fi-FI" b="1" dirty="0">
                <a:latin typeface="Courier New" panose="02070309020205020404" pitchFamily="49" charset="0"/>
                <a:cs typeface="Courier New" panose="02070309020205020404" pitchFamily="49" charset="0"/>
              </a:rPr>
              <a:t>long  0.45  0.19  0.38 0.493 0.507 2.3</a:t>
            </a:r>
          </a:p>
          <a:p>
            <a:pPr marL="0" indent="0">
              <a:buNone/>
            </a:pPr>
            <a:r>
              <a:rPr lang="fi-FI" b="1" dirty="0">
                <a:latin typeface="Courier New" panose="02070309020205020404" pitchFamily="49" charset="0"/>
                <a:cs typeface="Courier New" panose="02070309020205020404" pitchFamily="49" charset="0"/>
              </a:rPr>
              <a:t>haut  0.21  0.16  0.09 0.094 0.906 2.3</a:t>
            </a:r>
          </a:p>
          <a:p>
            <a:pPr marL="0" indent="0">
              <a:buNone/>
            </a:pPr>
            <a:r>
              <a:rPr lang="fi-FI" b="1" dirty="0" err="1">
                <a:latin typeface="Courier New" panose="02070309020205020404" pitchFamily="49" charset="0"/>
                <a:cs typeface="Courier New" panose="02070309020205020404" pitchFamily="49" charset="0"/>
              </a:rPr>
              <a:t>poid</a:t>
            </a:r>
            <a:r>
              <a:rPr lang="fi-FI" b="1" dirty="0">
                <a:latin typeface="Courier New" panose="02070309020205020404" pitchFamily="49" charset="0"/>
                <a:cs typeface="Courier New" panose="02070309020205020404" pitchFamily="49" charset="0"/>
              </a:rPr>
              <a:t>  0.06  0.95 -0.03 0.953 0.047 1.0</a:t>
            </a:r>
          </a:p>
          <a:p>
            <a:pPr marL="0" indent="0">
              <a:buNone/>
            </a:pPr>
            <a:r>
              <a:rPr lang="fi-FI" b="1" dirty="0" err="1">
                <a:latin typeface="Courier New" panose="02070309020205020404" pitchFamily="49" charset="0"/>
                <a:cs typeface="Courier New" panose="02070309020205020404" pitchFamily="49" charset="0"/>
              </a:rPr>
              <a:t>disq</a:t>
            </a:r>
            <a:r>
              <a:rPr lang="fi-FI" b="1" dirty="0">
                <a:latin typeface="Courier New" panose="02070309020205020404" pitchFamily="49" charset="0"/>
                <a:cs typeface="Courier New" panose="02070309020205020404" pitchFamily="49" charset="0"/>
              </a:rPr>
              <a:t>  0.00  0.75 -0.17 0.662 0.338 1.1</a:t>
            </a:r>
          </a:p>
          <a:p>
            <a:pPr marL="0" indent="0">
              <a:buNone/>
            </a:pPr>
            <a:r>
              <a:rPr lang="fi-FI" b="1" dirty="0">
                <a:latin typeface="Courier New" panose="02070309020205020404" pitchFamily="49" charset="0"/>
                <a:cs typeface="Courier New" panose="02070309020205020404" pitchFamily="49" charset="0"/>
              </a:rPr>
              <a:t>1500  0.00 -0.06  0.89 0.827 0.173 1.0</a:t>
            </a:r>
          </a:p>
          <a:p>
            <a:pPr marL="0" indent="0">
              <a:buNone/>
            </a:pPr>
            <a:r>
              <a:rPr lang="fi-FI" b="1" dirty="0" err="1">
                <a:latin typeface="Courier New" panose="02070309020205020404" pitchFamily="49" charset="0"/>
                <a:cs typeface="Courier New" panose="02070309020205020404" pitchFamily="49" charset="0"/>
              </a:rPr>
              <a:t>jave</a:t>
            </a:r>
            <a:r>
              <a:rPr lang="fi-FI" b="1" dirty="0">
                <a:latin typeface="Courier New" panose="02070309020205020404" pitchFamily="49" charset="0"/>
                <a:cs typeface="Courier New" panose="02070309020205020404" pitchFamily="49" charset="0"/>
              </a:rPr>
              <a:t> -0.15  0.71  0.20 0.420 0.580 1.2</a:t>
            </a:r>
          </a:p>
        </p:txBody>
      </p:sp>
      <p:sp>
        <p:nvSpPr>
          <p:cNvPr id="4" name="TextBox 3">
            <a:extLst>
              <a:ext uri="{FF2B5EF4-FFF2-40B4-BE49-F238E27FC236}">
                <a16:creationId xmlns:a16="http://schemas.microsoft.com/office/drawing/2014/main" id="{C582ADFC-3C53-8D43-A032-64A7DB223F0E}"/>
              </a:ext>
            </a:extLst>
          </p:cNvPr>
          <p:cNvSpPr txBox="1"/>
          <p:nvPr/>
        </p:nvSpPr>
        <p:spPr>
          <a:xfrm>
            <a:off x="850438" y="6158010"/>
            <a:ext cx="1041952" cy="615553"/>
          </a:xfrm>
          <a:prstGeom prst="rect">
            <a:avLst/>
          </a:prstGeom>
          <a:noFill/>
        </p:spPr>
        <p:txBody>
          <a:bodyPr wrap="none" lIns="0" tIns="0" rIns="0" bIns="0" rtlCol="0">
            <a:spAutoFit/>
          </a:bodyPr>
          <a:lstStyle/>
          <a:p>
            <a:r>
              <a:rPr lang="en-US" sz="2000" b="1" dirty="0">
                <a:solidFill>
                  <a:srgbClr val="EF3340"/>
                </a:solidFill>
              </a:rPr>
              <a:t>Running</a:t>
            </a:r>
            <a:br>
              <a:rPr lang="en-US" sz="2000" b="1" dirty="0">
                <a:solidFill>
                  <a:srgbClr val="EF3340"/>
                </a:solidFill>
              </a:rPr>
            </a:br>
            <a:r>
              <a:rPr lang="en-US" sz="2000" b="1" dirty="0">
                <a:solidFill>
                  <a:srgbClr val="EF3340"/>
                </a:solidFill>
              </a:rPr>
              <a:t>speed</a:t>
            </a:r>
          </a:p>
        </p:txBody>
      </p:sp>
      <p:sp>
        <p:nvSpPr>
          <p:cNvPr id="5" name="TextBox 4">
            <a:extLst>
              <a:ext uri="{FF2B5EF4-FFF2-40B4-BE49-F238E27FC236}">
                <a16:creationId xmlns:a16="http://schemas.microsoft.com/office/drawing/2014/main" id="{B42D6A29-AD79-6745-A659-8DC631BDA9B8}"/>
              </a:ext>
            </a:extLst>
          </p:cNvPr>
          <p:cNvSpPr txBox="1"/>
          <p:nvPr/>
        </p:nvSpPr>
        <p:spPr>
          <a:xfrm>
            <a:off x="2114178" y="6158009"/>
            <a:ext cx="1426673" cy="615553"/>
          </a:xfrm>
          <a:prstGeom prst="rect">
            <a:avLst/>
          </a:prstGeom>
          <a:noFill/>
        </p:spPr>
        <p:txBody>
          <a:bodyPr wrap="none" lIns="0" tIns="0" rIns="0" bIns="0" rtlCol="0">
            <a:spAutoFit/>
          </a:bodyPr>
          <a:lstStyle/>
          <a:p>
            <a:r>
              <a:rPr lang="en-US" sz="2000" b="1" dirty="0">
                <a:solidFill>
                  <a:srgbClr val="EF3340"/>
                </a:solidFill>
              </a:rPr>
              <a:t>Upper body</a:t>
            </a:r>
            <a:br>
              <a:rPr lang="en-US" sz="2000" b="1" dirty="0">
                <a:solidFill>
                  <a:srgbClr val="EF3340"/>
                </a:solidFill>
              </a:rPr>
            </a:br>
            <a:r>
              <a:rPr lang="en-US" sz="2000" b="1" dirty="0">
                <a:solidFill>
                  <a:srgbClr val="EF3340"/>
                </a:solidFill>
              </a:rPr>
              <a:t>strength</a:t>
            </a:r>
          </a:p>
        </p:txBody>
      </p:sp>
      <p:sp>
        <p:nvSpPr>
          <p:cNvPr id="6" name="TextBox 5">
            <a:extLst>
              <a:ext uri="{FF2B5EF4-FFF2-40B4-BE49-F238E27FC236}">
                <a16:creationId xmlns:a16="http://schemas.microsoft.com/office/drawing/2014/main" id="{7A7A4A49-A780-5546-82D1-572A05A3824C}"/>
              </a:ext>
            </a:extLst>
          </p:cNvPr>
          <p:cNvSpPr txBox="1"/>
          <p:nvPr/>
        </p:nvSpPr>
        <p:spPr>
          <a:xfrm>
            <a:off x="3666303" y="6158008"/>
            <a:ext cx="1041952" cy="615553"/>
          </a:xfrm>
          <a:prstGeom prst="rect">
            <a:avLst/>
          </a:prstGeom>
          <a:noFill/>
        </p:spPr>
        <p:txBody>
          <a:bodyPr wrap="none" lIns="0" tIns="0" rIns="0" bIns="0" rtlCol="0">
            <a:spAutoFit/>
          </a:bodyPr>
          <a:lstStyle/>
          <a:p>
            <a:r>
              <a:rPr lang="en-US" sz="2000" b="1" dirty="0">
                <a:solidFill>
                  <a:srgbClr val="EF3340"/>
                </a:solidFill>
              </a:rPr>
              <a:t>Running</a:t>
            </a:r>
            <a:br>
              <a:rPr lang="en-US" sz="2000" b="1" dirty="0">
                <a:solidFill>
                  <a:srgbClr val="EF3340"/>
                </a:solidFill>
              </a:rPr>
            </a:br>
            <a:r>
              <a:rPr lang="en-US" sz="2000" b="1" dirty="0">
                <a:solidFill>
                  <a:srgbClr val="EF3340"/>
                </a:solidFill>
              </a:rPr>
              <a:t>stamina</a:t>
            </a:r>
          </a:p>
        </p:txBody>
      </p:sp>
    </p:spTree>
    <p:extLst>
      <p:ext uri="{BB962C8B-B14F-4D97-AF65-F5344CB8AC3E}">
        <p14:creationId xmlns:p14="http://schemas.microsoft.com/office/powerpoint/2010/main" val="181844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3BCC-0F8C-F247-97D0-45BBD0A55F20}"/>
              </a:ext>
            </a:extLst>
          </p:cNvPr>
          <p:cNvSpPr>
            <a:spLocks noGrp="1"/>
          </p:cNvSpPr>
          <p:nvPr>
            <p:ph type="title"/>
          </p:nvPr>
        </p:nvSpPr>
        <p:spPr/>
        <p:txBody>
          <a:bodyPr/>
          <a:lstStyle/>
          <a:p>
            <a:r>
              <a:rPr lang="fi-FI" dirty="0"/>
              <a:t>EFA </a:t>
            </a:r>
            <a:r>
              <a:rPr lang="fi-FI" dirty="0" err="1"/>
              <a:t>results</a:t>
            </a:r>
            <a:r>
              <a:rPr lang="fi-FI" dirty="0"/>
              <a:t>, </a:t>
            </a:r>
            <a:r>
              <a:rPr lang="fi-FI" dirty="0" err="1"/>
              <a:t>four</a:t>
            </a:r>
            <a:r>
              <a:rPr lang="fi-FI" dirty="0"/>
              <a:t> </a:t>
            </a:r>
            <a:r>
              <a:rPr lang="fi-FI" dirty="0" err="1"/>
              <a:t>rotated</a:t>
            </a:r>
            <a:r>
              <a:rPr lang="fi-FI" dirty="0"/>
              <a:t> </a:t>
            </a:r>
            <a:r>
              <a:rPr lang="fi-FI" dirty="0" err="1"/>
              <a:t>factors</a:t>
            </a:r>
            <a:endParaRPr lang="fi-FI" dirty="0"/>
          </a:p>
        </p:txBody>
      </p:sp>
      <p:sp>
        <p:nvSpPr>
          <p:cNvPr id="3" name="Content Placeholder 2">
            <a:extLst>
              <a:ext uri="{FF2B5EF4-FFF2-40B4-BE49-F238E27FC236}">
                <a16:creationId xmlns:a16="http://schemas.microsoft.com/office/drawing/2014/main" id="{E9925221-2379-8B46-8E08-2CABB8BFB4C9}"/>
              </a:ext>
            </a:extLst>
          </p:cNvPr>
          <p:cNvSpPr>
            <a:spLocks noGrp="1"/>
          </p:cNvSpPr>
          <p:nvPr>
            <p:ph idx="1"/>
          </p:nvPr>
        </p:nvSpPr>
        <p:spPr>
          <a:xfrm>
            <a:off x="628650" y="1806669"/>
            <a:ext cx="7886700" cy="4351338"/>
          </a:xfrm>
        </p:spPr>
        <p:txBody>
          <a:bodyPr>
            <a:normAutofit fontScale="85000" lnSpcReduction="20000"/>
          </a:bodyPr>
          <a:lstStyle/>
          <a:p>
            <a:pPr marL="0" indent="0">
              <a:buNone/>
            </a:pPr>
            <a:r>
              <a:rPr lang="fi-FI" dirty="0" err="1">
                <a:latin typeface="Courier New" panose="02070309020205020404" pitchFamily="49" charset="0"/>
                <a:cs typeface="Courier New" panose="02070309020205020404" pitchFamily="49" charset="0"/>
              </a:rPr>
              <a:t>Factor</a:t>
            </a:r>
            <a:r>
              <a:rPr lang="fi-FI" dirty="0">
                <a:latin typeface="Courier New" panose="02070309020205020404" pitchFamily="49" charset="0"/>
                <a:cs typeface="Courier New" panose="02070309020205020404" pitchFamily="49" charset="0"/>
              </a:rPr>
              <a:t> Analysis </a:t>
            </a:r>
            <a:r>
              <a:rPr lang="fi-FI" dirty="0" err="1">
                <a:latin typeface="Courier New" panose="02070309020205020404" pitchFamily="49" charset="0"/>
                <a:cs typeface="Courier New" panose="02070309020205020404" pitchFamily="49" charset="0"/>
              </a:rPr>
              <a:t>using</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method</a:t>
            </a:r>
            <a:r>
              <a:rPr lang="fi-FI" dirty="0">
                <a:latin typeface="Courier New" panose="02070309020205020404" pitchFamily="49" charset="0"/>
                <a:cs typeface="Courier New" panose="02070309020205020404" pitchFamily="49" charset="0"/>
              </a:rPr>
              <a:t> =  </a:t>
            </a:r>
            <a:r>
              <a:rPr lang="fi-FI" dirty="0" err="1">
                <a:latin typeface="Courier New" panose="02070309020205020404" pitchFamily="49" charset="0"/>
                <a:cs typeface="Courier New" panose="02070309020205020404" pitchFamily="49" charset="0"/>
              </a:rPr>
              <a:t>minres</a:t>
            </a:r>
            <a:endParaRPr lang="fi-FI" dirty="0">
              <a:latin typeface="Courier New" panose="02070309020205020404" pitchFamily="49" charset="0"/>
              <a:cs typeface="Courier New" panose="02070309020205020404" pitchFamily="49" charset="0"/>
            </a:endParaRPr>
          </a:p>
          <a:p>
            <a:pPr marL="0" indent="0">
              <a:buNone/>
            </a:pPr>
            <a:r>
              <a:rPr lang="fi-FI" dirty="0">
                <a:latin typeface="Courier New" panose="02070309020205020404" pitchFamily="49" charset="0"/>
                <a:cs typeface="Courier New" panose="02070309020205020404" pitchFamily="49" charset="0"/>
              </a:rPr>
              <a:t>Call: </a:t>
            </a:r>
            <a:r>
              <a:rPr lang="fi-FI" dirty="0" err="1">
                <a:latin typeface="Courier New" panose="02070309020205020404" pitchFamily="49" charset="0"/>
                <a:cs typeface="Courier New" panose="02070309020205020404" pitchFamily="49" charset="0"/>
              </a:rPr>
              <a:t>fa</a:t>
            </a:r>
            <a:r>
              <a:rPr lang="fi-FI" dirty="0">
                <a:latin typeface="Courier New" panose="02070309020205020404" pitchFamily="49" charset="0"/>
                <a:cs typeface="Courier New" panose="02070309020205020404" pitchFamily="49" charset="0"/>
              </a:rPr>
              <a:t>(r = </a:t>
            </a:r>
            <a:r>
              <a:rPr lang="fi-FI" dirty="0" err="1">
                <a:latin typeface="Courier New" panose="02070309020205020404" pitchFamily="49" charset="0"/>
                <a:cs typeface="Courier New" panose="02070309020205020404" pitchFamily="49" charset="0"/>
              </a:rPr>
              <a:t>olympic$tab</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nfactors</a:t>
            </a:r>
            <a:r>
              <a:rPr lang="fi-FI" dirty="0">
                <a:latin typeface="Courier New" panose="02070309020205020404" pitchFamily="49" charset="0"/>
                <a:cs typeface="Courier New" panose="02070309020205020404" pitchFamily="49" charset="0"/>
              </a:rPr>
              <a:t> = 4)</a:t>
            </a:r>
          </a:p>
          <a:p>
            <a:pPr marL="0" indent="0">
              <a:buNone/>
            </a:pPr>
            <a:r>
              <a:rPr lang="fi-FI" dirty="0" err="1">
                <a:latin typeface="Courier New" panose="02070309020205020404" pitchFamily="49" charset="0"/>
                <a:cs typeface="Courier New" panose="02070309020205020404" pitchFamily="49" charset="0"/>
              </a:rPr>
              <a:t>Standardized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loadings</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pattern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based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upon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correlation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endParaRPr lang="fi-FI" dirty="0">
              <a:latin typeface="Courier New" panose="02070309020205020404" pitchFamily="49" charset="0"/>
              <a:cs typeface="Courier New" panose="02070309020205020404" pitchFamily="49" charset="0"/>
            </a:endParaRPr>
          </a:p>
          <a:p>
            <a:pPr marL="0" indent="0">
              <a:buNone/>
            </a:pPr>
            <a:r>
              <a:rPr lang="fi-FI" b="1" dirty="0">
                <a:latin typeface="Courier New" panose="02070309020205020404" pitchFamily="49" charset="0"/>
                <a:cs typeface="Courier New" panose="02070309020205020404" pitchFamily="49" charset="0"/>
              </a:rPr>
              <a:t>       MR1   MR2   MR4   MR3   h2     u2 com</a:t>
            </a:r>
          </a:p>
          <a:p>
            <a:pPr marL="0" indent="0">
              <a:buNone/>
            </a:pPr>
            <a:r>
              <a:rPr lang="fi-FI" b="1" dirty="0">
                <a:latin typeface="Courier New" panose="02070309020205020404" pitchFamily="49" charset="0"/>
                <a:cs typeface="Courier New" panose="02070309020205020404" pitchFamily="49" charset="0"/>
              </a:rPr>
              <a:t>100   0.76  0.05  0.07 -0.05 0.62 0.3838 1.0</a:t>
            </a:r>
          </a:p>
          <a:p>
            <a:pPr marL="0" indent="0">
              <a:buNone/>
            </a:pPr>
            <a:r>
              <a:rPr lang="fi-FI" b="1" dirty="0">
                <a:latin typeface="Courier New" panose="02070309020205020404" pitchFamily="49" charset="0"/>
                <a:cs typeface="Courier New" panose="02070309020205020404" pitchFamily="49" charset="0"/>
              </a:rPr>
              <a:t>110   0.86  0.01 -0.16  0.11 0.74 0.2624 1.1</a:t>
            </a:r>
          </a:p>
          <a:p>
            <a:pPr marL="0" indent="0">
              <a:buNone/>
            </a:pPr>
            <a:r>
              <a:rPr lang="fi-FI" b="1" dirty="0">
                <a:latin typeface="Courier New" panose="02070309020205020404" pitchFamily="49" charset="0"/>
                <a:cs typeface="Courier New" panose="02070309020205020404" pitchFamily="49" charset="0"/>
              </a:rPr>
              <a:t>400   0.67 -0.13  0.35 -0.08 0.73 0.2749 1.6</a:t>
            </a:r>
          </a:p>
          <a:p>
            <a:pPr marL="0" indent="0">
              <a:buNone/>
            </a:pPr>
            <a:r>
              <a:rPr lang="fi-FI" b="1" dirty="0">
                <a:latin typeface="Courier New" panose="02070309020205020404" pitchFamily="49" charset="0"/>
                <a:cs typeface="Courier New" panose="02070309020205020404" pitchFamily="49" charset="0"/>
              </a:rPr>
              <a:t>long  0.44  0.16  0.34  0.12 0.48 0.5184 2.4</a:t>
            </a:r>
          </a:p>
          <a:p>
            <a:pPr marL="0" indent="0">
              <a:buNone/>
            </a:pPr>
            <a:r>
              <a:rPr lang="fi-FI" b="1" dirty="0">
                <a:latin typeface="Courier New" panose="02070309020205020404" pitchFamily="49" charset="0"/>
                <a:cs typeface="Courier New" panose="02070309020205020404" pitchFamily="49" charset="0"/>
              </a:rPr>
              <a:t>haut  0.01 -0.01  0.02  1.00 1.00 0.0047 1.0</a:t>
            </a:r>
          </a:p>
          <a:p>
            <a:pPr marL="0" indent="0">
              <a:buNone/>
            </a:pPr>
            <a:r>
              <a:rPr lang="fi-FI" b="1" dirty="0" err="1">
                <a:latin typeface="Courier New" panose="02070309020205020404" pitchFamily="49" charset="0"/>
                <a:cs typeface="Courier New" panose="02070309020205020404" pitchFamily="49" charset="0"/>
              </a:rPr>
              <a:t>poid</a:t>
            </a:r>
            <a:r>
              <a:rPr lang="fi-FI" b="1" dirty="0">
                <a:latin typeface="Courier New" panose="02070309020205020404" pitchFamily="49" charset="0"/>
                <a:cs typeface="Courier New" panose="02070309020205020404" pitchFamily="49" charset="0"/>
              </a:rPr>
              <a:t>  0.06  0.99 -0.02 -0.04 1.00 0.0020 1.0</a:t>
            </a:r>
          </a:p>
          <a:p>
            <a:pPr marL="0" indent="0">
              <a:buNone/>
            </a:pPr>
            <a:r>
              <a:rPr lang="fi-FI" b="1" dirty="0" err="1">
                <a:latin typeface="Courier New" panose="02070309020205020404" pitchFamily="49" charset="0"/>
                <a:cs typeface="Courier New" panose="02070309020205020404" pitchFamily="49" charset="0"/>
              </a:rPr>
              <a:t>disq</a:t>
            </a:r>
            <a:r>
              <a:rPr lang="fi-FI" b="1" dirty="0">
                <a:latin typeface="Courier New" panose="02070309020205020404" pitchFamily="49" charset="0"/>
                <a:cs typeface="Courier New" panose="02070309020205020404" pitchFamily="49" charset="0"/>
              </a:rPr>
              <a:t> -0.02  0.73 -0.17  0.05 0.65 0.3484 1.1</a:t>
            </a:r>
          </a:p>
          <a:p>
            <a:pPr marL="0" indent="0">
              <a:buNone/>
            </a:pPr>
            <a:r>
              <a:rPr lang="fi-FI" b="1" dirty="0" err="1">
                <a:latin typeface="Courier New" panose="02070309020205020404" pitchFamily="49" charset="0"/>
                <a:cs typeface="Courier New" panose="02070309020205020404" pitchFamily="49" charset="0"/>
              </a:rPr>
              <a:t>perc</a:t>
            </a:r>
            <a:r>
              <a:rPr lang="fi-FI" b="1" dirty="0">
                <a:latin typeface="Courier New" panose="02070309020205020404" pitchFamily="49" charset="0"/>
                <a:cs typeface="Courier New" panose="02070309020205020404" pitchFamily="49" charset="0"/>
              </a:rPr>
              <a:t>  0.47  0.37 -0.01  0.05 0.44 0.5605 1.9</a:t>
            </a:r>
          </a:p>
          <a:p>
            <a:pPr marL="0" indent="0">
              <a:buNone/>
            </a:pPr>
            <a:r>
              <a:rPr lang="fi-FI" b="1" dirty="0">
                <a:latin typeface="Courier New" panose="02070309020205020404" pitchFamily="49" charset="0"/>
                <a:cs typeface="Courier New" panose="02070309020205020404" pitchFamily="49" charset="0"/>
              </a:rPr>
              <a:t>1500  0.01 -0.05  0.90  0.04 0.85 0.1545 1.0</a:t>
            </a:r>
          </a:p>
          <a:p>
            <a:pPr marL="0" indent="0">
              <a:buNone/>
            </a:pPr>
            <a:r>
              <a:rPr lang="fi-FI" b="1" dirty="0" err="1">
                <a:latin typeface="Courier New" panose="02070309020205020404" pitchFamily="49" charset="0"/>
                <a:cs typeface="Courier New" panose="02070309020205020404" pitchFamily="49" charset="0"/>
              </a:rPr>
              <a:t>jave</a:t>
            </a:r>
            <a:r>
              <a:rPr lang="fi-FI" b="1" dirty="0">
                <a:latin typeface="Courier New" panose="02070309020205020404" pitchFamily="49" charset="0"/>
                <a:cs typeface="Courier New" panose="02070309020205020404" pitchFamily="49" charset="0"/>
              </a:rPr>
              <a:t> -0.15  0.69  0.19  0.04 0.41 0.5929 1.3</a:t>
            </a:r>
          </a:p>
        </p:txBody>
      </p:sp>
      <p:sp>
        <p:nvSpPr>
          <p:cNvPr id="4" name="TextBox 3">
            <a:extLst>
              <a:ext uri="{FF2B5EF4-FFF2-40B4-BE49-F238E27FC236}">
                <a16:creationId xmlns:a16="http://schemas.microsoft.com/office/drawing/2014/main" id="{C582ADFC-3C53-8D43-A032-64A7DB223F0E}"/>
              </a:ext>
            </a:extLst>
          </p:cNvPr>
          <p:cNvSpPr txBox="1"/>
          <p:nvPr/>
        </p:nvSpPr>
        <p:spPr>
          <a:xfrm>
            <a:off x="795574" y="6158010"/>
            <a:ext cx="1041952" cy="615553"/>
          </a:xfrm>
          <a:prstGeom prst="rect">
            <a:avLst/>
          </a:prstGeom>
          <a:noFill/>
        </p:spPr>
        <p:txBody>
          <a:bodyPr wrap="none" lIns="0" tIns="0" rIns="0" bIns="0" rtlCol="0">
            <a:spAutoFit/>
          </a:bodyPr>
          <a:lstStyle/>
          <a:p>
            <a:r>
              <a:rPr lang="en-US" sz="2000" b="1" dirty="0">
                <a:solidFill>
                  <a:srgbClr val="EF3340"/>
                </a:solidFill>
              </a:rPr>
              <a:t>Running</a:t>
            </a:r>
            <a:br>
              <a:rPr lang="en-US" sz="2000" b="1" dirty="0">
                <a:solidFill>
                  <a:srgbClr val="EF3340"/>
                </a:solidFill>
              </a:rPr>
            </a:br>
            <a:r>
              <a:rPr lang="en-US" sz="2000" b="1" dirty="0">
                <a:solidFill>
                  <a:srgbClr val="EF3340"/>
                </a:solidFill>
              </a:rPr>
              <a:t>speed</a:t>
            </a:r>
          </a:p>
        </p:txBody>
      </p:sp>
      <p:sp>
        <p:nvSpPr>
          <p:cNvPr id="5" name="TextBox 4">
            <a:extLst>
              <a:ext uri="{FF2B5EF4-FFF2-40B4-BE49-F238E27FC236}">
                <a16:creationId xmlns:a16="http://schemas.microsoft.com/office/drawing/2014/main" id="{B42D6A29-AD79-6745-A659-8DC631BDA9B8}"/>
              </a:ext>
            </a:extLst>
          </p:cNvPr>
          <p:cNvSpPr txBox="1"/>
          <p:nvPr/>
        </p:nvSpPr>
        <p:spPr>
          <a:xfrm>
            <a:off x="2059314" y="6158009"/>
            <a:ext cx="1426673" cy="615553"/>
          </a:xfrm>
          <a:prstGeom prst="rect">
            <a:avLst/>
          </a:prstGeom>
          <a:noFill/>
        </p:spPr>
        <p:txBody>
          <a:bodyPr wrap="none" lIns="0" tIns="0" rIns="0" bIns="0" rtlCol="0">
            <a:spAutoFit/>
          </a:bodyPr>
          <a:lstStyle/>
          <a:p>
            <a:r>
              <a:rPr lang="en-US" sz="2000" b="1" dirty="0">
                <a:solidFill>
                  <a:srgbClr val="EF3340"/>
                </a:solidFill>
              </a:rPr>
              <a:t>Upper body</a:t>
            </a:r>
            <a:br>
              <a:rPr lang="en-US" sz="2000" b="1" dirty="0">
                <a:solidFill>
                  <a:srgbClr val="EF3340"/>
                </a:solidFill>
              </a:rPr>
            </a:br>
            <a:r>
              <a:rPr lang="en-US" sz="2000" b="1" dirty="0">
                <a:solidFill>
                  <a:srgbClr val="EF3340"/>
                </a:solidFill>
              </a:rPr>
              <a:t>strength</a:t>
            </a:r>
          </a:p>
        </p:txBody>
      </p:sp>
      <p:sp>
        <p:nvSpPr>
          <p:cNvPr id="6" name="TextBox 5">
            <a:extLst>
              <a:ext uri="{FF2B5EF4-FFF2-40B4-BE49-F238E27FC236}">
                <a16:creationId xmlns:a16="http://schemas.microsoft.com/office/drawing/2014/main" id="{7A7A4A49-A780-5546-82D1-572A05A3824C}"/>
              </a:ext>
            </a:extLst>
          </p:cNvPr>
          <p:cNvSpPr txBox="1"/>
          <p:nvPr/>
        </p:nvSpPr>
        <p:spPr>
          <a:xfrm>
            <a:off x="3611439" y="6158008"/>
            <a:ext cx="1041952" cy="615553"/>
          </a:xfrm>
          <a:prstGeom prst="rect">
            <a:avLst/>
          </a:prstGeom>
          <a:noFill/>
        </p:spPr>
        <p:txBody>
          <a:bodyPr wrap="none" lIns="0" tIns="0" rIns="0" bIns="0" rtlCol="0">
            <a:spAutoFit/>
          </a:bodyPr>
          <a:lstStyle/>
          <a:p>
            <a:r>
              <a:rPr lang="en-US" sz="2000" b="1" dirty="0">
                <a:solidFill>
                  <a:srgbClr val="EF3340"/>
                </a:solidFill>
              </a:rPr>
              <a:t>Running</a:t>
            </a:r>
            <a:br>
              <a:rPr lang="en-US" sz="2000" b="1" dirty="0">
                <a:solidFill>
                  <a:srgbClr val="EF3340"/>
                </a:solidFill>
              </a:rPr>
            </a:br>
            <a:r>
              <a:rPr lang="en-US" sz="2000" b="1" dirty="0">
                <a:solidFill>
                  <a:srgbClr val="EF3340"/>
                </a:solidFill>
              </a:rPr>
              <a:t>stamina</a:t>
            </a:r>
          </a:p>
        </p:txBody>
      </p:sp>
      <p:sp>
        <p:nvSpPr>
          <p:cNvPr id="7" name="TextBox 6">
            <a:extLst>
              <a:ext uri="{FF2B5EF4-FFF2-40B4-BE49-F238E27FC236}">
                <a16:creationId xmlns:a16="http://schemas.microsoft.com/office/drawing/2014/main" id="{637C5149-32B4-514A-9F54-EC97CDD50168}"/>
              </a:ext>
            </a:extLst>
          </p:cNvPr>
          <p:cNvSpPr txBox="1"/>
          <p:nvPr/>
        </p:nvSpPr>
        <p:spPr>
          <a:xfrm>
            <a:off x="4778843" y="6158007"/>
            <a:ext cx="612347" cy="615553"/>
          </a:xfrm>
          <a:prstGeom prst="rect">
            <a:avLst/>
          </a:prstGeom>
          <a:noFill/>
        </p:spPr>
        <p:txBody>
          <a:bodyPr wrap="none" lIns="0" tIns="0" rIns="0" bIns="0" rtlCol="0">
            <a:spAutoFit/>
          </a:bodyPr>
          <a:lstStyle/>
          <a:p>
            <a:r>
              <a:rPr lang="en-US" sz="2000" b="1" dirty="0">
                <a:solidFill>
                  <a:srgbClr val="EF3340"/>
                </a:solidFill>
              </a:rPr>
              <a:t>High</a:t>
            </a:r>
          </a:p>
          <a:p>
            <a:r>
              <a:rPr lang="en-US" sz="2000" b="1" dirty="0">
                <a:solidFill>
                  <a:srgbClr val="EF3340"/>
                </a:solidFill>
              </a:rPr>
              <a:t>jump</a:t>
            </a:r>
          </a:p>
        </p:txBody>
      </p:sp>
    </p:spTree>
    <p:extLst>
      <p:ext uri="{BB962C8B-B14F-4D97-AF65-F5344CB8AC3E}">
        <p14:creationId xmlns:p14="http://schemas.microsoft.com/office/powerpoint/2010/main" val="150499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91FE-80C4-0B46-92DC-107846339A49}"/>
              </a:ext>
            </a:extLst>
          </p:cNvPr>
          <p:cNvSpPr>
            <a:spLocks noGrp="1"/>
          </p:cNvSpPr>
          <p:nvPr>
            <p:ph type="title"/>
          </p:nvPr>
        </p:nvSpPr>
        <p:spPr/>
        <p:txBody>
          <a:bodyPr/>
          <a:lstStyle/>
          <a:p>
            <a:r>
              <a:rPr lang="fi-FI" dirty="0" err="1"/>
              <a:t>Factor</a:t>
            </a:r>
            <a:r>
              <a:rPr lang="fi-FI" dirty="0"/>
              <a:t> </a:t>
            </a:r>
            <a:r>
              <a:rPr lang="fi-FI" dirty="0" err="1"/>
              <a:t>analysis</a:t>
            </a:r>
            <a:r>
              <a:rPr lang="fi-FI" dirty="0"/>
              <a:t> and </a:t>
            </a:r>
            <a:r>
              <a:rPr lang="fi-FI" dirty="0" err="1"/>
              <a:t>correlation</a:t>
            </a:r>
            <a:r>
              <a:rPr lang="fi-FI" dirty="0"/>
              <a:t> </a:t>
            </a:r>
            <a:r>
              <a:rPr lang="fi-FI" dirty="0" err="1"/>
              <a:t>matrix</a:t>
            </a:r>
            <a:endParaRPr lang="fi-FI" dirty="0"/>
          </a:p>
        </p:txBody>
      </p:sp>
      <p:sp>
        <p:nvSpPr>
          <p:cNvPr id="3" name="Content Placeholder 2">
            <a:extLst>
              <a:ext uri="{FF2B5EF4-FFF2-40B4-BE49-F238E27FC236}">
                <a16:creationId xmlns:a16="http://schemas.microsoft.com/office/drawing/2014/main" id="{9A10D880-63E3-0E4C-BB1D-5BF793B49B88}"/>
              </a:ext>
            </a:extLst>
          </p:cNvPr>
          <p:cNvSpPr>
            <a:spLocks noGrp="1"/>
          </p:cNvSpPr>
          <p:nvPr>
            <p:ph idx="1"/>
          </p:nvPr>
        </p:nvSpPr>
        <p:spPr>
          <a:xfrm>
            <a:off x="116586" y="1690688"/>
            <a:ext cx="9027414" cy="4828983"/>
          </a:xfrm>
        </p:spPr>
        <p:txBody>
          <a:bodyPr>
            <a:normAutofit/>
          </a:bodyPr>
          <a:lstStyle/>
          <a:p>
            <a:pPr marL="0" indent="0">
              <a:buNone/>
            </a:pPr>
            <a:r>
              <a:rPr lang="fi-FI" sz="1600" b="1" dirty="0">
                <a:latin typeface="Courier New" panose="02070309020205020404" pitchFamily="49" charset="0"/>
                <a:cs typeface="Courier New" panose="02070309020205020404" pitchFamily="49" charset="0"/>
              </a:rPr>
              <a:t>       100   110   400   long  1500  </a:t>
            </a:r>
            <a:r>
              <a:rPr lang="fi-FI" sz="1600" b="1" dirty="0" err="1">
                <a:latin typeface="Courier New" panose="02070309020205020404" pitchFamily="49" charset="0"/>
                <a:cs typeface="Courier New" panose="02070309020205020404" pitchFamily="49" charset="0"/>
              </a:rPr>
              <a:t>perc</a:t>
            </a:r>
            <a:r>
              <a:rPr lang="fi-FI" sz="1600" b="1" dirty="0">
                <a:latin typeface="Courier New" panose="02070309020205020404" pitchFamily="49" charset="0"/>
                <a:cs typeface="Courier New" panose="02070309020205020404" pitchFamily="49" charset="0"/>
              </a:rPr>
              <a:t>  </a:t>
            </a:r>
            <a:r>
              <a:rPr lang="fi-FI" sz="1600" b="1" dirty="0" err="1">
                <a:latin typeface="Courier New" panose="02070309020205020404" pitchFamily="49" charset="0"/>
                <a:cs typeface="Courier New" panose="02070309020205020404" pitchFamily="49" charset="0"/>
              </a:rPr>
              <a:t>jave</a:t>
            </a:r>
            <a:r>
              <a:rPr lang="fi-FI" sz="1600" b="1" dirty="0">
                <a:latin typeface="Courier New" panose="02070309020205020404" pitchFamily="49" charset="0"/>
                <a:cs typeface="Courier New" panose="02070309020205020404" pitchFamily="49" charset="0"/>
              </a:rPr>
              <a:t>  </a:t>
            </a:r>
            <a:r>
              <a:rPr lang="fi-FI" sz="1600" b="1" dirty="0" err="1">
                <a:latin typeface="Courier New" panose="02070309020205020404" pitchFamily="49" charset="0"/>
                <a:cs typeface="Courier New" panose="02070309020205020404" pitchFamily="49" charset="0"/>
              </a:rPr>
              <a:t>disq</a:t>
            </a:r>
            <a:r>
              <a:rPr lang="fi-FI" sz="1600" b="1" dirty="0">
                <a:latin typeface="Courier New" panose="02070309020205020404" pitchFamily="49" charset="0"/>
                <a:cs typeface="Courier New" panose="02070309020205020404" pitchFamily="49" charset="0"/>
              </a:rPr>
              <a:t>  </a:t>
            </a:r>
            <a:r>
              <a:rPr lang="fi-FI" sz="1600" b="1" dirty="0" err="1">
                <a:latin typeface="Courier New" panose="02070309020205020404" pitchFamily="49" charset="0"/>
                <a:cs typeface="Courier New" panose="02070309020205020404" pitchFamily="49" charset="0"/>
              </a:rPr>
              <a:t>poid</a:t>
            </a:r>
            <a:r>
              <a:rPr lang="fi-FI" sz="1600" b="1" dirty="0">
                <a:latin typeface="Courier New" panose="02070309020205020404" pitchFamily="49" charset="0"/>
                <a:cs typeface="Courier New" panose="02070309020205020404" pitchFamily="49" charset="0"/>
              </a:rPr>
              <a:t>  haut </a:t>
            </a:r>
          </a:p>
          <a:p>
            <a:pPr marL="0" indent="0">
              <a:buNone/>
            </a:pPr>
            <a:r>
              <a:rPr lang="fi-FI" sz="1600" b="1" dirty="0">
                <a:latin typeface="Courier New" panose="02070309020205020404" pitchFamily="49" charset="0"/>
                <a:cs typeface="Courier New" panose="02070309020205020404" pitchFamily="49" charset="0"/>
              </a:rPr>
              <a:t>100   1.00                                                      </a:t>
            </a:r>
          </a:p>
          <a:p>
            <a:pPr marL="0" indent="0">
              <a:buNone/>
            </a:pPr>
            <a:r>
              <a:rPr lang="fi-FI" sz="1600" b="1" dirty="0">
                <a:latin typeface="Courier New" panose="02070309020205020404" pitchFamily="49" charset="0"/>
                <a:cs typeface="Courier New" panose="02070309020205020404" pitchFamily="49" charset="0"/>
              </a:rPr>
              <a:t>110   0.64  1.00                                                </a:t>
            </a:r>
          </a:p>
          <a:p>
            <a:pPr marL="0" indent="0">
              <a:buNone/>
            </a:pPr>
            <a:r>
              <a:rPr lang="fi-FI" sz="1600" b="1" dirty="0">
                <a:latin typeface="Courier New" panose="02070309020205020404" pitchFamily="49" charset="0"/>
                <a:cs typeface="Courier New" panose="02070309020205020404" pitchFamily="49" charset="0"/>
              </a:rPr>
              <a:t>400   0.61  0.55  1.00                                          </a:t>
            </a:r>
          </a:p>
          <a:p>
            <a:pPr marL="0" indent="0">
              <a:buNone/>
            </a:pPr>
            <a:r>
              <a:rPr lang="fi-FI" sz="1600" b="1" dirty="0">
                <a:latin typeface="Courier New" panose="02070309020205020404" pitchFamily="49" charset="0"/>
                <a:cs typeface="Courier New" panose="02070309020205020404" pitchFamily="49" charset="0"/>
              </a:rPr>
              <a:t>long  0.54  0.48  0.52  1.00                                    </a:t>
            </a:r>
          </a:p>
          <a:p>
            <a:pPr marL="0" indent="0">
              <a:buNone/>
            </a:pPr>
            <a:r>
              <a:rPr lang="fi-FI" sz="1600" b="1" dirty="0">
                <a:latin typeface="Courier New" panose="02070309020205020404" pitchFamily="49" charset="0"/>
                <a:cs typeface="Courier New" panose="02070309020205020404" pitchFamily="49" charset="0"/>
              </a:rPr>
              <a:t>1500  0.26  0.14  0.59  0.40  1.00                              </a:t>
            </a:r>
          </a:p>
          <a:p>
            <a:pPr marL="0" indent="0">
              <a:buNone/>
            </a:pPr>
            <a:r>
              <a:rPr lang="fi-FI" sz="1600" b="1" dirty="0" err="1">
                <a:latin typeface="Courier New" panose="02070309020205020404" pitchFamily="49" charset="0"/>
                <a:cs typeface="Courier New" panose="02070309020205020404" pitchFamily="49" charset="0"/>
              </a:rPr>
              <a:t>perc</a:t>
            </a:r>
            <a:r>
              <a:rPr lang="fi-FI" sz="1600" b="1" dirty="0">
                <a:latin typeface="Courier New" panose="02070309020205020404" pitchFamily="49" charset="0"/>
                <a:cs typeface="Courier New" panose="02070309020205020404" pitchFamily="49" charset="0"/>
              </a:rPr>
              <a:t>  0.39  0.52  0.32  0.35  0.03  1.00                        </a:t>
            </a:r>
          </a:p>
          <a:p>
            <a:pPr marL="0" indent="0">
              <a:buNone/>
            </a:pPr>
            <a:r>
              <a:rPr lang="fi-FI" sz="1600" b="1" dirty="0" err="1">
                <a:latin typeface="Courier New" panose="02070309020205020404" pitchFamily="49" charset="0"/>
                <a:cs typeface="Courier New" panose="02070309020205020404" pitchFamily="49" charset="0"/>
              </a:rPr>
              <a:t>jave</a:t>
            </a:r>
            <a:r>
              <a:rPr lang="fi-FI" sz="1600" b="1" dirty="0">
                <a:latin typeface="Courier New" panose="02070309020205020404" pitchFamily="49" charset="0"/>
                <a:cs typeface="Courier New" panose="02070309020205020404" pitchFamily="49" charset="0"/>
              </a:rPr>
              <a:t>  0.06  0.06 -0.12  0.18 -0.10  0.27  1.00                  </a:t>
            </a:r>
          </a:p>
          <a:p>
            <a:pPr marL="0" indent="0">
              <a:buNone/>
            </a:pPr>
            <a:r>
              <a:rPr lang="fi-FI" sz="1600" b="1" dirty="0" err="1">
                <a:latin typeface="Courier New" panose="02070309020205020404" pitchFamily="49" charset="0"/>
                <a:cs typeface="Courier New" panose="02070309020205020404" pitchFamily="49" charset="0"/>
              </a:rPr>
              <a:t>disq</a:t>
            </a:r>
            <a:r>
              <a:rPr lang="fi-FI" sz="1600" b="1" dirty="0">
                <a:latin typeface="Courier New" panose="02070309020205020404" pitchFamily="49" charset="0"/>
                <a:cs typeface="Courier New" panose="02070309020205020404" pitchFamily="49" charset="0"/>
              </a:rPr>
              <a:t>  0.05  0.11 -0.14  0.04 -0.40  0.34  0.44  1.00            </a:t>
            </a:r>
          </a:p>
          <a:p>
            <a:pPr marL="0" indent="0">
              <a:buNone/>
            </a:pPr>
            <a:r>
              <a:rPr lang="fi-FI" sz="1600" b="1" dirty="0" err="1">
                <a:latin typeface="Courier New" panose="02070309020205020404" pitchFamily="49" charset="0"/>
                <a:cs typeface="Courier New" panose="02070309020205020404" pitchFamily="49" charset="0"/>
              </a:rPr>
              <a:t>poid</a:t>
            </a:r>
            <a:r>
              <a:rPr lang="fi-FI" sz="1600" b="1" dirty="0">
                <a:latin typeface="Courier New" panose="02070309020205020404" pitchFamily="49" charset="0"/>
                <a:cs typeface="Courier New" panose="02070309020205020404" pitchFamily="49" charset="0"/>
              </a:rPr>
              <a:t>  0.21  0.30 -0.09  0.14 -0.27  0.48  0.60  0.81  1.00      </a:t>
            </a:r>
          </a:p>
          <a:p>
            <a:pPr marL="0" indent="0">
              <a:buNone/>
            </a:pPr>
            <a:r>
              <a:rPr lang="fi-FI" sz="1600" b="1" dirty="0">
                <a:latin typeface="Courier New" panose="02070309020205020404" pitchFamily="49" charset="0"/>
                <a:cs typeface="Courier New" panose="02070309020205020404" pitchFamily="49" charset="0"/>
              </a:rPr>
              <a:t>haut  0.15  0.31  0.09  0.27  0.11  0.21  0.12  0.15  0.12  1.00</a:t>
            </a:r>
          </a:p>
        </p:txBody>
      </p:sp>
      <p:sp>
        <p:nvSpPr>
          <p:cNvPr id="5" name="Rectangle 4">
            <a:extLst>
              <a:ext uri="{FF2B5EF4-FFF2-40B4-BE49-F238E27FC236}">
                <a16:creationId xmlns:a16="http://schemas.microsoft.com/office/drawing/2014/main" id="{7FAAC9C1-6F35-C144-ACB1-9B7B67035087}"/>
              </a:ext>
            </a:extLst>
          </p:cNvPr>
          <p:cNvSpPr/>
          <p:nvPr/>
        </p:nvSpPr>
        <p:spPr>
          <a:xfrm>
            <a:off x="936540" y="2062646"/>
            <a:ext cx="2757636" cy="1192618"/>
          </a:xfrm>
          <a:prstGeom prst="rect">
            <a:avLst/>
          </a:prstGeom>
          <a:no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sp>
        <p:nvSpPr>
          <p:cNvPr id="6" name="TextBox 5">
            <a:extLst>
              <a:ext uri="{FF2B5EF4-FFF2-40B4-BE49-F238E27FC236}">
                <a16:creationId xmlns:a16="http://schemas.microsoft.com/office/drawing/2014/main" id="{E332DF94-3EB8-7246-B7FF-4D204635915A}"/>
              </a:ext>
            </a:extLst>
          </p:cNvPr>
          <p:cNvSpPr txBox="1"/>
          <p:nvPr/>
        </p:nvSpPr>
        <p:spPr>
          <a:xfrm>
            <a:off x="1478016" y="1415002"/>
            <a:ext cx="2636940" cy="307777"/>
          </a:xfrm>
          <a:prstGeom prst="rect">
            <a:avLst/>
          </a:prstGeom>
          <a:noFill/>
        </p:spPr>
        <p:txBody>
          <a:bodyPr wrap="none" lIns="0" tIns="0" rIns="0" bIns="0" rtlCol="0">
            <a:spAutoFit/>
          </a:bodyPr>
          <a:lstStyle/>
          <a:p>
            <a:r>
              <a:rPr lang="en-US" sz="2000" b="1" dirty="0">
                <a:solidFill>
                  <a:srgbClr val="FF0000"/>
                </a:solidFill>
              </a:rPr>
              <a:t>Running speed factor</a:t>
            </a:r>
          </a:p>
        </p:txBody>
      </p:sp>
      <p:sp>
        <p:nvSpPr>
          <p:cNvPr id="7" name="Rectangle 6">
            <a:extLst>
              <a:ext uri="{FF2B5EF4-FFF2-40B4-BE49-F238E27FC236}">
                <a16:creationId xmlns:a16="http://schemas.microsoft.com/office/drawing/2014/main" id="{696E8388-91F5-8D45-B5A8-7122B20AE041}"/>
              </a:ext>
            </a:extLst>
          </p:cNvPr>
          <p:cNvSpPr/>
          <p:nvPr/>
        </p:nvSpPr>
        <p:spPr>
          <a:xfrm>
            <a:off x="4514130" y="3586646"/>
            <a:ext cx="2810214" cy="1296250"/>
          </a:xfrm>
          <a:prstGeom prst="rect">
            <a:avLst/>
          </a:prstGeom>
          <a:no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sp>
        <p:nvSpPr>
          <p:cNvPr id="8" name="TextBox 7">
            <a:extLst>
              <a:ext uri="{FF2B5EF4-FFF2-40B4-BE49-F238E27FC236}">
                <a16:creationId xmlns:a16="http://schemas.microsoft.com/office/drawing/2014/main" id="{F6E76F83-09CA-1C42-B634-34CDC96CB9B6}"/>
              </a:ext>
            </a:extLst>
          </p:cNvPr>
          <p:cNvSpPr txBox="1"/>
          <p:nvPr/>
        </p:nvSpPr>
        <p:spPr>
          <a:xfrm>
            <a:off x="7472287" y="3797402"/>
            <a:ext cx="1890037" cy="923330"/>
          </a:xfrm>
          <a:prstGeom prst="rect">
            <a:avLst/>
          </a:prstGeom>
          <a:noFill/>
        </p:spPr>
        <p:txBody>
          <a:bodyPr wrap="square" lIns="0" tIns="0" rIns="0" bIns="0" rtlCol="0">
            <a:spAutoFit/>
          </a:bodyPr>
          <a:lstStyle/>
          <a:p>
            <a:r>
              <a:rPr lang="en-US" sz="2000" b="1" dirty="0">
                <a:solidFill>
                  <a:srgbClr val="FF0000"/>
                </a:solidFill>
              </a:rPr>
              <a:t>Upper body strength</a:t>
            </a:r>
            <a:br>
              <a:rPr lang="en-US" sz="2000" b="1" dirty="0">
                <a:solidFill>
                  <a:srgbClr val="FF0000"/>
                </a:solidFill>
              </a:rPr>
            </a:br>
            <a:r>
              <a:rPr lang="en-US" sz="2000" b="1" dirty="0">
                <a:solidFill>
                  <a:srgbClr val="FF0000"/>
                </a:solidFill>
              </a:rPr>
              <a:t>factor</a:t>
            </a:r>
          </a:p>
        </p:txBody>
      </p:sp>
      <p:sp>
        <p:nvSpPr>
          <p:cNvPr id="9" name="Rectangle 8">
            <a:extLst>
              <a:ext uri="{FF2B5EF4-FFF2-40B4-BE49-F238E27FC236}">
                <a16:creationId xmlns:a16="http://schemas.microsoft.com/office/drawing/2014/main" id="{CDB3F059-12CC-0242-BD27-5D73051A394A}"/>
              </a:ext>
            </a:extLst>
          </p:cNvPr>
          <p:cNvSpPr/>
          <p:nvPr/>
        </p:nvSpPr>
        <p:spPr>
          <a:xfrm>
            <a:off x="2363041" y="2658955"/>
            <a:ext cx="2003146" cy="936176"/>
          </a:xfrm>
          <a:prstGeom prst="rect">
            <a:avLst/>
          </a:prstGeom>
          <a:no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sp>
        <p:nvSpPr>
          <p:cNvPr id="10" name="TextBox 9">
            <a:extLst>
              <a:ext uri="{FF2B5EF4-FFF2-40B4-BE49-F238E27FC236}">
                <a16:creationId xmlns:a16="http://schemas.microsoft.com/office/drawing/2014/main" id="{64017DE6-E698-304F-ABFF-0FA262C70318}"/>
              </a:ext>
            </a:extLst>
          </p:cNvPr>
          <p:cNvSpPr txBox="1"/>
          <p:nvPr/>
        </p:nvSpPr>
        <p:spPr>
          <a:xfrm>
            <a:off x="4529050" y="2511490"/>
            <a:ext cx="1890037" cy="615553"/>
          </a:xfrm>
          <a:prstGeom prst="rect">
            <a:avLst/>
          </a:prstGeom>
          <a:noFill/>
        </p:spPr>
        <p:txBody>
          <a:bodyPr wrap="square" lIns="0" tIns="0" rIns="0" bIns="0" rtlCol="0">
            <a:spAutoFit/>
          </a:bodyPr>
          <a:lstStyle/>
          <a:p>
            <a:r>
              <a:rPr lang="en-US" sz="2000" b="1" dirty="0">
                <a:solidFill>
                  <a:srgbClr val="FF0000"/>
                </a:solidFill>
              </a:rPr>
              <a:t>Running stamina factor</a:t>
            </a:r>
          </a:p>
        </p:txBody>
      </p:sp>
      <p:sp>
        <p:nvSpPr>
          <p:cNvPr id="11" name="Rectangle 10">
            <a:extLst>
              <a:ext uri="{FF2B5EF4-FFF2-40B4-BE49-F238E27FC236}">
                <a16:creationId xmlns:a16="http://schemas.microsoft.com/office/drawing/2014/main" id="{95B534A2-9CEE-A548-9FBF-188F96B86BF8}"/>
              </a:ext>
            </a:extLst>
          </p:cNvPr>
          <p:cNvSpPr/>
          <p:nvPr/>
        </p:nvSpPr>
        <p:spPr>
          <a:xfrm>
            <a:off x="119356" y="4919267"/>
            <a:ext cx="8238260" cy="250242"/>
          </a:xfrm>
          <a:prstGeom prst="rect">
            <a:avLst/>
          </a:prstGeom>
          <a:no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sp>
        <p:nvSpPr>
          <p:cNvPr id="12" name="TextBox 11">
            <a:extLst>
              <a:ext uri="{FF2B5EF4-FFF2-40B4-BE49-F238E27FC236}">
                <a16:creationId xmlns:a16="http://schemas.microsoft.com/office/drawing/2014/main" id="{04771845-7BCC-9D46-82C2-0732330B5DC5}"/>
              </a:ext>
            </a:extLst>
          </p:cNvPr>
          <p:cNvSpPr txBox="1"/>
          <p:nvPr/>
        </p:nvSpPr>
        <p:spPr>
          <a:xfrm>
            <a:off x="936540" y="5368044"/>
            <a:ext cx="2519892" cy="307777"/>
          </a:xfrm>
          <a:prstGeom prst="rect">
            <a:avLst/>
          </a:prstGeom>
          <a:noFill/>
        </p:spPr>
        <p:txBody>
          <a:bodyPr wrap="square" lIns="0" tIns="0" rIns="0" bIns="0" rtlCol="0">
            <a:spAutoFit/>
          </a:bodyPr>
          <a:lstStyle/>
          <a:p>
            <a:r>
              <a:rPr lang="en-US" sz="2000" b="1" dirty="0">
                <a:solidFill>
                  <a:srgbClr val="FF0000"/>
                </a:solidFill>
              </a:rPr>
              <a:t>High jump is unique</a:t>
            </a:r>
          </a:p>
        </p:txBody>
      </p:sp>
    </p:spTree>
    <p:extLst>
      <p:ext uri="{BB962C8B-B14F-4D97-AF65-F5344CB8AC3E}">
        <p14:creationId xmlns:p14="http://schemas.microsoft.com/office/powerpoint/2010/main" val="93781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0C149E-9049-2B4B-82D5-863F1B8CFDB4}"/>
              </a:ext>
            </a:extLst>
          </p:cNvPr>
          <p:cNvSpPr>
            <a:spLocks noGrp="1"/>
          </p:cNvSpPr>
          <p:nvPr>
            <p:ph type="title"/>
          </p:nvPr>
        </p:nvSpPr>
        <p:spPr>
          <a:xfrm>
            <a:off x="623888" y="1709739"/>
            <a:ext cx="4935664" cy="2852737"/>
          </a:xfrm>
        </p:spPr>
        <p:txBody>
          <a:bodyPr/>
          <a:lstStyle/>
          <a:p>
            <a:r>
              <a:rPr lang="fi-FI" dirty="0" err="1"/>
              <a:t>Principal</a:t>
            </a:r>
            <a:r>
              <a:rPr lang="fi-FI" dirty="0"/>
              <a:t> </a:t>
            </a:r>
            <a:r>
              <a:rPr lang="fi-FI" dirty="0" err="1"/>
              <a:t>component</a:t>
            </a:r>
            <a:r>
              <a:rPr lang="fi-FI" dirty="0"/>
              <a:t> </a:t>
            </a:r>
            <a:r>
              <a:rPr lang="fi-FI" dirty="0" err="1"/>
              <a:t>analysis</a:t>
            </a:r>
            <a:endParaRPr lang="fi-FI" dirty="0"/>
          </a:p>
        </p:txBody>
      </p:sp>
      <p:sp>
        <p:nvSpPr>
          <p:cNvPr id="6" name="Text Placeholder 5">
            <a:extLst>
              <a:ext uri="{FF2B5EF4-FFF2-40B4-BE49-F238E27FC236}">
                <a16:creationId xmlns:a16="http://schemas.microsoft.com/office/drawing/2014/main" id="{A1D311FA-02ED-0A4C-8B49-90DAB76D63BA}"/>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0206459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Principal component analysis</a:t>
            </a:r>
          </a:p>
        </p:txBody>
      </p:sp>
      <p:sp>
        <p:nvSpPr>
          <p:cNvPr id="3" name="Content Placeholder 2"/>
          <p:cNvSpPr>
            <a:spLocks noGrp="1"/>
          </p:cNvSpPr>
          <p:nvPr>
            <p:ph sz="half" idx="1"/>
          </p:nvPr>
        </p:nvSpPr>
        <p:spPr/>
        <p:txBody>
          <a:bodyPr>
            <a:normAutofit/>
          </a:bodyPr>
          <a:lstStyle/>
          <a:p>
            <a:r>
              <a:rPr lang="en-US" dirty="0"/>
              <a:t>Data reduction technique</a:t>
            </a:r>
          </a:p>
          <a:p>
            <a:pPr marL="342900" indent="-342900">
              <a:buFont typeface="Arial"/>
              <a:buChar char="•"/>
            </a:pPr>
            <a:r>
              <a:rPr lang="en-US" dirty="0"/>
              <a:t>No model that is estimated</a:t>
            </a:r>
          </a:p>
          <a:p>
            <a:pPr marL="342900" indent="-342900">
              <a:buFont typeface="Arial"/>
              <a:buChar char="•"/>
            </a:pPr>
            <a:r>
              <a:rPr lang="en-US" dirty="0"/>
              <a:t>Finds a linear combination of data that maximally explains the variables, including errors</a:t>
            </a:r>
          </a:p>
          <a:p>
            <a:pPr algn="ctr"/>
            <a:endParaRPr lang="en-US" dirty="0"/>
          </a:p>
        </p:txBody>
      </p:sp>
      <p:pic>
        <p:nvPicPr>
          <p:cNvPr id="10" name="Picture 9" descr="Screen Shot 2014-03-05 at 10.38.41.png"/>
          <p:cNvPicPr>
            <a:picLocks noChangeAspect="1"/>
          </p:cNvPicPr>
          <p:nvPr/>
        </p:nvPicPr>
        <p:blipFill rotWithShape="1">
          <a:blip r:embed="rId2">
            <a:extLst>
              <a:ext uri="{28A0092B-C50C-407E-A947-70E740481C1C}">
                <a14:useLocalDpi xmlns:a14="http://schemas.microsoft.com/office/drawing/2010/main" val="0"/>
              </a:ext>
            </a:extLst>
          </a:blip>
          <a:srcRect l="77505" t="14458" r="975" b="50849"/>
          <a:stretch/>
        </p:blipFill>
        <p:spPr>
          <a:xfrm>
            <a:off x="4311759" y="2180702"/>
            <a:ext cx="3158135" cy="2038388"/>
          </a:xfrm>
          <a:prstGeom prst="rect">
            <a:avLst/>
          </a:prstGeom>
        </p:spPr>
      </p:pic>
      <p:pic>
        <p:nvPicPr>
          <p:cNvPr id="11" name="Picture 10" descr="Screen Shot 2014-03-05 at 10.39.21.png"/>
          <p:cNvPicPr>
            <a:picLocks noChangeAspect="1"/>
          </p:cNvPicPr>
          <p:nvPr/>
        </p:nvPicPr>
        <p:blipFill rotWithShape="1">
          <a:blip r:embed="rId3">
            <a:extLst>
              <a:ext uri="{28A0092B-C50C-407E-A947-70E740481C1C}">
                <a14:useLocalDpi xmlns:a14="http://schemas.microsoft.com/office/drawing/2010/main" val="0"/>
              </a:ext>
            </a:extLst>
          </a:blip>
          <a:srcRect l="83849" t="8324" r="975" b="47643"/>
          <a:stretch/>
        </p:blipFill>
        <p:spPr>
          <a:xfrm>
            <a:off x="4914416" y="4026068"/>
            <a:ext cx="2155911" cy="2229069"/>
          </a:xfrm>
          <a:prstGeom prst="rect">
            <a:avLst/>
          </a:prstGeom>
        </p:spPr>
      </p:pic>
      <p:sp>
        <p:nvSpPr>
          <p:cNvPr id="14" name="Rectangle 13"/>
          <p:cNvSpPr/>
          <p:nvPr/>
        </p:nvSpPr>
        <p:spPr>
          <a:xfrm>
            <a:off x="5295494" y="4315925"/>
            <a:ext cx="1019157" cy="141119"/>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6" name="TextBox 5"/>
          <p:cNvSpPr txBox="1"/>
          <p:nvPr/>
        </p:nvSpPr>
        <p:spPr>
          <a:xfrm>
            <a:off x="4311759" y="1695386"/>
            <a:ext cx="4546642" cy="307777"/>
          </a:xfrm>
          <a:prstGeom prst="rect">
            <a:avLst/>
          </a:prstGeom>
          <a:noFill/>
        </p:spPr>
        <p:txBody>
          <a:bodyPr wrap="none" lIns="0" tIns="0" rIns="0" bIns="0" rtlCol="0">
            <a:spAutoFit/>
          </a:bodyPr>
          <a:lstStyle/>
          <a:p>
            <a:r>
              <a:rPr lang="en-US" sz="2000" b="1" dirty="0"/>
              <a:t>The default “factor analysis” in SPSS</a:t>
            </a:r>
          </a:p>
        </p:txBody>
      </p:sp>
      <p:sp>
        <p:nvSpPr>
          <p:cNvPr id="13" name="TextBox 12"/>
          <p:cNvSpPr txBox="1"/>
          <p:nvPr/>
        </p:nvSpPr>
        <p:spPr>
          <a:xfrm>
            <a:off x="628651" y="6282927"/>
            <a:ext cx="6841243" cy="307777"/>
          </a:xfrm>
          <a:prstGeom prst="rect">
            <a:avLst/>
          </a:prstGeom>
          <a:noFill/>
        </p:spPr>
        <p:txBody>
          <a:bodyPr wrap="square" lIns="0" tIns="0" rIns="0" bIns="0" rtlCol="0">
            <a:spAutoFit/>
          </a:bodyPr>
          <a:lstStyle/>
          <a:p>
            <a:r>
              <a:rPr lang="en-US" sz="1000" dirty="0" err="1"/>
              <a:t>Widaman</a:t>
            </a:r>
            <a:r>
              <a:rPr lang="en-US" sz="1000" dirty="0"/>
              <a:t>, K. F. (1993). Common Factor Analysis Versus Principal Component Analysis: Differential Bias in Representing Model Parameters? </a:t>
            </a:r>
            <a:r>
              <a:rPr lang="en-US" sz="1000" i="1" dirty="0"/>
              <a:t>Multivariate Behavioral Research</a:t>
            </a:r>
            <a:r>
              <a:rPr lang="en-US" sz="1000" dirty="0"/>
              <a:t>, </a:t>
            </a:r>
            <a:r>
              <a:rPr lang="en-US" sz="1000" i="1" dirty="0"/>
              <a:t>28</a:t>
            </a:r>
            <a:r>
              <a:rPr lang="en-US" sz="1000" dirty="0"/>
              <a:t>(3), 263–311. http://</a:t>
            </a:r>
            <a:r>
              <a:rPr lang="en-US" sz="1000" dirty="0" err="1"/>
              <a:t>doi.org</a:t>
            </a:r>
            <a:r>
              <a:rPr lang="en-US" sz="1000" dirty="0"/>
              <a:t>/10.1207/s15327906mbr2803_1</a:t>
            </a:r>
            <a:endParaRPr lang="en-US" sz="1000" dirty="0">
              <a:effectLst/>
            </a:endParaRPr>
          </a:p>
        </p:txBody>
      </p:sp>
      <p:sp>
        <p:nvSpPr>
          <p:cNvPr id="7" name="TextBox 6"/>
          <p:cNvSpPr txBox="1"/>
          <p:nvPr/>
        </p:nvSpPr>
        <p:spPr>
          <a:xfrm>
            <a:off x="2120910" y="4674387"/>
            <a:ext cx="1928362" cy="307777"/>
          </a:xfrm>
          <a:prstGeom prst="rect">
            <a:avLst/>
          </a:prstGeom>
          <a:noFill/>
        </p:spPr>
        <p:txBody>
          <a:bodyPr wrap="none" lIns="0" tIns="0" rIns="0" bIns="0" rtlCol="0">
            <a:spAutoFit/>
          </a:bodyPr>
          <a:lstStyle/>
          <a:p>
            <a:r>
              <a:rPr lang="en-US" sz="2000" b="1" dirty="0">
                <a:solidFill>
                  <a:srgbClr val="EF3340"/>
                </a:solidFill>
              </a:rPr>
              <a:t>Do not use PCA</a:t>
            </a:r>
          </a:p>
        </p:txBody>
      </p:sp>
      <p:sp>
        <p:nvSpPr>
          <p:cNvPr id="16" name="U-Turn Arrow 15">
            <a:extLst>
              <a:ext uri="{FF2B5EF4-FFF2-40B4-BE49-F238E27FC236}">
                <a16:creationId xmlns:a16="http://schemas.microsoft.com/office/drawing/2014/main" id="{61CC4A64-9FE7-7E4D-9AB6-B5B8D2616EEE}"/>
              </a:ext>
            </a:extLst>
          </p:cNvPr>
          <p:cNvSpPr/>
          <p:nvPr/>
        </p:nvSpPr>
        <p:spPr>
          <a:xfrm rot="5400000">
            <a:off x="6510293" y="3422170"/>
            <a:ext cx="2099733" cy="474134"/>
          </a:xfrm>
          <a:prstGeom prst="uturnArrow">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Tree>
    <p:extLst>
      <p:ext uri="{BB962C8B-B14F-4D97-AF65-F5344CB8AC3E}">
        <p14:creationId xmlns:p14="http://schemas.microsoft.com/office/powerpoint/2010/main" val="137929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7" grpId="0"/>
      <p:bldP spid="1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54D01A-8FC2-F643-8936-EC0EF25BC523}"/>
              </a:ext>
            </a:extLst>
          </p:cNvPr>
          <p:cNvSpPr>
            <a:spLocks noGrp="1"/>
          </p:cNvSpPr>
          <p:nvPr>
            <p:ph type="title"/>
          </p:nvPr>
        </p:nvSpPr>
        <p:spPr/>
        <p:txBody>
          <a:bodyPr/>
          <a:lstStyle/>
          <a:p>
            <a:r>
              <a:rPr lang="fi-FI" dirty="0" err="1"/>
              <a:t>Conceptual</a:t>
            </a:r>
            <a:r>
              <a:rPr lang="fi-FI" dirty="0"/>
              <a:t> </a:t>
            </a:r>
            <a:r>
              <a:rPr lang="fi-FI" dirty="0" err="1"/>
              <a:t>explanation</a:t>
            </a:r>
            <a:r>
              <a:rPr lang="fi-FI" dirty="0"/>
              <a:t> of </a:t>
            </a:r>
            <a:r>
              <a:rPr lang="fi-FI" dirty="0" err="1"/>
              <a:t>exploratory</a:t>
            </a:r>
            <a:r>
              <a:rPr lang="fi-FI" dirty="0"/>
              <a:t> </a:t>
            </a:r>
            <a:r>
              <a:rPr lang="fi-FI" dirty="0" err="1"/>
              <a:t>factor</a:t>
            </a:r>
            <a:r>
              <a:rPr lang="fi-FI" dirty="0"/>
              <a:t> </a:t>
            </a:r>
            <a:r>
              <a:rPr lang="fi-FI" dirty="0" err="1"/>
              <a:t>analysis</a:t>
            </a:r>
            <a:endParaRPr lang="fi-FI" dirty="0"/>
          </a:p>
        </p:txBody>
      </p:sp>
      <p:sp>
        <p:nvSpPr>
          <p:cNvPr id="5" name="Text Placeholder 4">
            <a:extLst>
              <a:ext uri="{FF2B5EF4-FFF2-40B4-BE49-F238E27FC236}">
                <a16:creationId xmlns:a16="http://schemas.microsoft.com/office/drawing/2014/main" id="{A34EE23D-4F33-FB43-A100-C5BE80BE5CFC}"/>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4171742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175A-D31F-314C-9520-3DC79841952B}"/>
              </a:ext>
            </a:extLst>
          </p:cNvPr>
          <p:cNvSpPr>
            <a:spLocks noGrp="1"/>
          </p:cNvSpPr>
          <p:nvPr>
            <p:ph type="title"/>
          </p:nvPr>
        </p:nvSpPr>
        <p:spPr/>
        <p:txBody>
          <a:bodyPr/>
          <a:lstStyle/>
          <a:p>
            <a:r>
              <a:rPr lang="fi-FI" dirty="0" err="1"/>
              <a:t>Latent</a:t>
            </a:r>
            <a:r>
              <a:rPr lang="fi-FI" dirty="0"/>
              <a:t> and </a:t>
            </a:r>
            <a:r>
              <a:rPr lang="fi-FI" dirty="0" err="1"/>
              <a:t>observed</a:t>
            </a:r>
            <a:r>
              <a:rPr lang="fi-FI" dirty="0"/>
              <a:t> </a:t>
            </a:r>
            <a:r>
              <a:rPr lang="fi-FI" dirty="0" err="1"/>
              <a:t>variables</a:t>
            </a:r>
            <a:endParaRPr lang="fi-FI" dirty="0"/>
          </a:p>
        </p:txBody>
      </p:sp>
      <p:sp>
        <p:nvSpPr>
          <p:cNvPr id="8" name="Text Placeholder 7">
            <a:extLst>
              <a:ext uri="{FF2B5EF4-FFF2-40B4-BE49-F238E27FC236}">
                <a16:creationId xmlns:a16="http://schemas.microsoft.com/office/drawing/2014/main" id="{59DFDDE7-419D-B246-9D28-1408FAA8AD6A}"/>
              </a:ext>
            </a:extLst>
          </p:cNvPr>
          <p:cNvSpPr>
            <a:spLocks noGrp="1"/>
          </p:cNvSpPr>
          <p:nvPr>
            <p:ph type="body" idx="1"/>
          </p:nvPr>
        </p:nvSpPr>
        <p:spPr/>
        <p:txBody>
          <a:bodyPr/>
          <a:lstStyle/>
          <a:p>
            <a:r>
              <a:rPr lang="fi-FI" dirty="0" err="1"/>
              <a:t>Latent</a:t>
            </a:r>
            <a:r>
              <a:rPr lang="fi-FI" dirty="0"/>
              <a:t> </a:t>
            </a:r>
            <a:r>
              <a:rPr lang="fi-FI" dirty="0" err="1"/>
              <a:t>variables</a:t>
            </a:r>
            <a:endParaRPr lang="fi-FI" dirty="0"/>
          </a:p>
        </p:txBody>
      </p:sp>
      <p:sp>
        <p:nvSpPr>
          <p:cNvPr id="9" name="Content Placeholder 8">
            <a:extLst>
              <a:ext uri="{FF2B5EF4-FFF2-40B4-BE49-F238E27FC236}">
                <a16:creationId xmlns:a16="http://schemas.microsoft.com/office/drawing/2014/main" id="{C7C16F91-E533-5849-A137-A929A34DC395}"/>
              </a:ext>
            </a:extLst>
          </p:cNvPr>
          <p:cNvSpPr>
            <a:spLocks noGrp="1"/>
          </p:cNvSpPr>
          <p:nvPr>
            <p:ph sz="half" idx="2"/>
          </p:nvPr>
        </p:nvSpPr>
        <p:spPr>
          <a:xfrm>
            <a:off x="629842" y="2505075"/>
            <a:ext cx="3868340" cy="3684588"/>
          </a:xfrm>
        </p:spPr>
        <p:txBody>
          <a:bodyPr/>
          <a:lstStyle/>
          <a:p>
            <a:r>
              <a:rPr lang="fi-FI" dirty="0"/>
              <a:t>A </a:t>
            </a:r>
            <a:r>
              <a:rPr lang="fi-FI" dirty="0" err="1"/>
              <a:t>variable</a:t>
            </a:r>
            <a:r>
              <a:rPr lang="fi-FI" dirty="0"/>
              <a:t> </a:t>
            </a:r>
            <a:r>
              <a:rPr lang="fi-FI" dirty="0" err="1"/>
              <a:t>that</a:t>
            </a:r>
            <a:r>
              <a:rPr lang="fi-FI" dirty="0"/>
              <a:t> </a:t>
            </a:r>
            <a:r>
              <a:rPr lang="fi-FI" dirty="0" err="1"/>
              <a:t>does</a:t>
            </a:r>
            <a:r>
              <a:rPr lang="fi-FI" dirty="0"/>
              <a:t> </a:t>
            </a:r>
            <a:r>
              <a:rPr lang="fi-FI" dirty="0" err="1"/>
              <a:t>not</a:t>
            </a:r>
            <a:r>
              <a:rPr lang="fi-FI" dirty="0"/>
              <a:t> </a:t>
            </a:r>
            <a:r>
              <a:rPr lang="fi-FI" dirty="0" err="1"/>
              <a:t>have</a:t>
            </a:r>
            <a:r>
              <a:rPr lang="fi-FI" dirty="0"/>
              <a:t> </a:t>
            </a:r>
            <a:r>
              <a:rPr lang="fi-FI" dirty="0" err="1"/>
              <a:t>known</a:t>
            </a:r>
            <a:r>
              <a:rPr lang="fi-FI" dirty="0"/>
              <a:t> case </a:t>
            </a:r>
            <a:r>
              <a:rPr lang="fi-FI" dirty="0" err="1"/>
              <a:t>values</a:t>
            </a:r>
            <a:endParaRPr lang="fi-FI" dirty="0"/>
          </a:p>
          <a:p>
            <a:pPr marL="0" indent="0">
              <a:buNone/>
            </a:pPr>
            <a:r>
              <a:rPr lang="fi-FI" dirty="0"/>
              <a:t>(</a:t>
            </a:r>
            <a:r>
              <a:rPr lang="fi-FI" dirty="0" err="1"/>
              <a:t>The</a:t>
            </a:r>
            <a:r>
              <a:rPr lang="fi-FI" dirty="0"/>
              <a:t> case </a:t>
            </a:r>
            <a:r>
              <a:rPr lang="fi-FI" dirty="0" err="1"/>
              <a:t>values</a:t>
            </a:r>
            <a:r>
              <a:rPr lang="fi-FI" dirty="0"/>
              <a:t> </a:t>
            </a:r>
            <a:r>
              <a:rPr lang="fi-FI" dirty="0" err="1"/>
              <a:t>can</a:t>
            </a:r>
            <a:r>
              <a:rPr lang="fi-FI" dirty="0"/>
              <a:t> </a:t>
            </a:r>
            <a:r>
              <a:rPr lang="fi-FI" dirty="0" err="1"/>
              <a:t>be</a:t>
            </a:r>
            <a:r>
              <a:rPr lang="fi-FI" dirty="0"/>
              <a:t> </a:t>
            </a:r>
            <a:r>
              <a:rPr lang="fi-FI" dirty="0" err="1"/>
              <a:t>estimated</a:t>
            </a:r>
            <a:r>
              <a:rPr lang="fi-FI" dirty="0"/>
              <a:t>, </a:t>
            </a:r>
            <a:r>
              <a:rPr lang="fi-FI" dirty="0" err="1"/>
              <a:t>but</a:t>
            </a:r>
            <a:r>
              <a:rPr lang="fi-FI" dirty="0"/>
              <a:t> </a:t>
            </a:r>
            <a:r>
              <a:rPr lang="fi-FI" dirty="0" err="1"/>
              <a:t>only</a:t>
            </a:r>
            <a:r>
              <a:rPr lang="fi-FI" dirty="0"/>
              <a:t> </a:t>
            </a:r>
            <a:r>
              <a:rPr lang="fi-FI" dirty="0" err="1"/>
              <a:t>imperfectly</a:t>
            </a:r>
            <a:r>
              <a:rPr lang="fi-FI" dirty="0"/>
              <a:t>)</a:t>
            </a:r>
          </a:p>
        </p:txBody>
      </p:sp>
      <p:sp>
        <p:nvSpPr>
          <p:cNvPr id="10" name="Text Placeholder 9">
            <a:extLst>
              <a:ext uri="{FF2B5EF4-FFF2-40B4-BE49-F238E27FC236}">
                <a16:creationId xmlns:a16="http://schemas.microsoft.com/office/drawing/2014/main" id="{69AAA92A-E312-464F-BF5C-154699EB30B2}"/>
              </a:ext>
            </a:extLst>
          </p:cNvPr>
          <p:cNvSpPr>
            <a:spLocks noGrp="1"/>
          </p:cNvSpPr>
          <p:nvPr>
            <p:ph type="body" sz="quarter" idx="3"/>
          </p:nvPr>
        </p:nvSpPr>
        <p:spPr/>
        <p:txBody>
          <a:bodyPr/>
          <a:lstStyle/>
          <a:p>
            <a:r>
              <a:rPr lang="fi-FI" dirty="0" err="1"/>
              <a:t>Observed</a:t>
            </a:r>
            <a:r>
              <a:rPr lang="fi-FI" dirty="0"/>
              <a:t> </a:t>
            </a:r>
            <a:r>
              <a:rPr lang="fi-FI" dirty="0" err="1"/>
              <a:t>variable</a:t>
            </a:r>
            <a:endParaRPr lang="fi-FI" dirty="0"/>
          </a:p>
        </p:txBody>
      </p:sp>
      <p:sp>
        <p:nvSpPr>
          <p:cNvPr id="11" name="Content Placeholder 10">
            <a:extLst>
              <a:ext uri="{FF2B5EF4-FFF2-40B4-BE49-F238E27FC236}">
                <a16:creationId xmlns:a16="http://schemas.microsoft.com/office/drawing/2014/main" id="{14C6D1DB-1B00-2447-B6DC-DEBAD391BB22}"/>
              </a:ext>
            </a:extLst>
          </p:cNvPr>
          <p:cNvSpPr>
            <a:spLocks noGrp="1"/>
          </p:cNvSpPr>
          <p:nvPr>
            <p:ph sz="quarter" idx="4"/>
          </p:nvPr>
        </p:nvSpPr>
        <p:spPr/>
        <p:txBody>
          <a:bodyPr/>
          <a:lstStyle/>
          <a:p>
            <a:r>
              <a:rPr lang="fi-FI" dirty="0" err="1"/>
              <a:t>Any</a:t>
            </a:r>
            <a:r>
              <a:rPr lang="fi-FI" dirty="0"/>
              <a:t> </a:t>
            </a:r>
            <a:r>
              <a:rPr lang="fi-FI" dirty="0" err="1"/>
              <a:t>variable</a:t>
            </a:r>
            <a:r>
              <a:rPr lang="fi-FI" dirty="0"/>
              <a:t> </a:t>
            </a:r>
            <a:r>
              <a:rPr lang="fi-FI" dirty="0" err="1"/>
              <a:t>that</a:t>
            </a:r>
            <a:r>
              <a:rPr lang="fi-FI" dirty="0"/>
              <a:t> </a:t>
            </a:r>
            <a:r>
              <a:rPr lang="fi-FI" dirty="0" err="1"/>
              <a:t>has</a:t>
            </a:r>
            <a:r>
              <a:rPr lang="fi-FI" dirty="0"/>
              <a:t> case </a:t>
            </a:r>
            <a:r>
              <a:rPr lang="fi-FI" dirty="0" err="1"/>
              <a:t>values</a:t>
            </a:r>
            <a:endParaRPr lang="fi-FI" dirty="0"/>
          </a:p>
          <a:p>
            <a:r>
              <a:rPr lang="fi-FI" dirty="0" err="1"/>
              <a:t>Indicator</a:t>
            </a:r>
            <a:r>
              <a:rPr lang="fi-FI" dirty="0"/>
              <a:t>, </a:t>
            </a:r>
            <a:r>
              <a:rPr lang="fi-FI" dirty="0" err="1"/>
              <a:t>manifest</a:t>
            </a:r>
            <a:r>
              <a:rPr lang="fi-FI" dirty="0"/>
              <a:t> </a:t>
            </a:r>
            <a:r>
              <a:rPr lang="fi-FI" dirty="0" err="1"/>
              <a:t>variable</a:t>
            </a:r>
            <a:endParaRPr lang="fi-FI" dirty="0"/>
          </a:p>
        </p:txBody>
      </p:sp>
      <p:sp>
        <p:nvSpPr>
          <p:cNvPr id="7" name="Oval 6">
            <a:extLst>
              <a:ext uri="{FF2B5EF4-FFF2-40B4-BE49-F238E27FC236}">
                <a16:creationId xmlns:a16="http://schemas.microsoft.com/office/drawing/2014/main" id="{C5228D01-C7F0-6147-933A-F0F07527FCA1}"/>
              </a:ext>
            </a:extLst>
          </p:cNvPr>
          <p:cNvSpPr/>
          <p:nvPr/>
        </p:nvSpPr>
        <p:spPr>
          <a:xfrm>
            <a:off x="760643" y="4075104"/>
            <a:ext cx="1281390" cy="1143951"/>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12" name="Rectangle 11">
            <a:extLst>
              <a:ext uri="{FF2B5EF4-FFF2-40B4-BE49-F238E27FC236}">
                <a16:creationId xmlns:a16="http://schemas.microsoft.com/office/drawing/2014/main" id="{947537E0-F2D2-C34E-9B1A-665718963B9C}"/>
              </a:ext>
            </a:extLst>
          </p:cNvPr>
          <p:cNvSpPr/>
          <p:nvPr/>
        </p:nvSpPr>
        <p:spPr>
          <a:xfrm>
            <a:off x="4765946" y="4075104"/>
            <a:ext cx="1298448" cy="114395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a1</a:t>
            </a:r>
            <a:endParaRPr lang="en-US" baseline="-25000" dirty="0"/>
          </a:p>
        </p:txBody>
      </p:sp>
    </p:spTree>
    <p:extLst>
      <p:ext uri="{BB962C8B-B14F-4D97-AF65-F5344CB8AC3E}">
        <p14:creationId xmlns:p14="http://schemas.microsoft.com/office/powerpoint/2010/main" val="23832822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1"/>
          <p:cNvSpPr txBox="1">
            <a:spLocks noChangeArrowheads="1"/>
          </p:cNvSpPr>
          <p:nvPr/>
        </p:nvSpPr>
        <p:spPr bwMode="auto">
          <a:xfrm>
            <a:off x="1106487" y="4795528"/>
            <a:ext cx="71405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construct			Random error</a:t>
            </a:r>
          </a:p>
          <a:p>
            <a:pPr eaLnBrk="1" hangingPunct="1"/>
            <a:endParaRPr lang="en-US" sz="1800" dirty="0"/>
          </a:p>
          <a:p>
            <a:pPr eaLnBrk="1" hangingPunct="1"/>
            <a:r>
              <a:rPr lang="en-US" sz="1800" dirty="0"/>
              <a:t>Indicator specific variance</a:t>
            </a:r>
          </a:p>
        </p:txBody>
      </p:sp>
      <p:sp>
        <p:nvSpPr>
          <p:cNvPr id="18435"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Data as variance components</a:t>
            </a:r>
          </a:p>
        </p:txBody>
      </p:sp>
      <p:sp>
        <p:nvSpPr>
          <p:cNvPr id="7" name="Rectangle 6"/>
          <p:cNvSpPr/>
          <p:nvPr/>
        </p:nvSpPr>
        <p:spPr>
          <a:xfrm>
            <a:off x="628650"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96373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37978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7910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132512"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5469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40" name="Oval 39"/>
          <p:cNvSpPr/>
          <p:nvPr/>
        </p:nvSpPr>
        <p:spPr>
          <a:xfrm>
            <a:off x="48450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4903787" y="4795528"/>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191250"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6136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6667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2012950"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4353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6" name="Oval 55"/>
          <p:cNvSpPr/>
          <p:nvPr/>
        </p:nvSpPr>
        <p:spPr>
          <a:xfrm>
            <a:off x="773112" y="479552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7" name="Oval 56"/>
          <p:cNvSpPr/>
          <p:nvPr/>
        </p:nvSpPr>
        <p:spPr>
          <a:xfrm>
            <a:off x="666750"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319212"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2019300"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670175"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3452812" y="3088965"/>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4105275" y="308896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4840287" y="3088965"/>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5492750"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6192837" y="310007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843712" y="310007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7627937"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8278812"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503862" y="3512828"/>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850062" y="3512828"/>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270875" y="3512828"/>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325562" y="3512828"/>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2671762" y="3512828"/>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4092575" y="3512828"/>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9" name="Oval 78"/>
          <p:cNvSpPr/>
          <p:nvPr/>
        </p:nvSpPr>
        <p:spPr>
          <a:xfrm>
            <a:off x="773112" y="533210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Tree>
    <p:extLst>
      <p:ext uri="{BB962C8B-B14F-4D97-AF65-F5344CB8AC3E}">
        <p14:creationId xmlns:p14="http://schemas.microsoft.com/office/powerpoint/2010/main" val="9965727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1"/>
          <p:cNvSpPr txBox="1">
            <a:spLocks noChangeArrowheads="1"/>
          </p:cNvSpPr>
          <p:nvPr/>
        </p:nvSpPr>
        <p:spPr bwMode="auto">
          <a:xfrm>
            <a:off x="1106487" y="4795528"/>
            <a:ext cx="71405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factor  			Random error</a:t>
            </a:r>
          </a:p>
          <a:p>
            <a:pPr eaLnBrk="1" hangingPunct="1"/>
            <a:endParaRPr lang="en-US" sz="1800" dirty="0"/>
          </a:p>
          <a:p>
            <a:pPr eaLnBrk="1" hangingPunct="1"/>
            <a:r>
              <a:rPr lang="en-US" sz="1800" dirty="0"/>
              <a:t>Indicator specific variance</a:t>
            </a:r>
          </a:p>
        </p:txBody>
      </p:sp>
      <p:sp>
        <p:nvSpPr>
          <p:cNvPr id="6" name="Oval 5"/>
          <p:cNvSpPr/>
          <p:nvPr/>
        </p:nvSpPr>
        <p:spPr>
          <a:xfrm>
            <a:off x="3366608" y="1439552"/>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
        <p:nvSpPr>
          <p:cNvPr id="7" name="Rectangle 6"/>
          <p:cNvSpPr/>
          <p:nvPr/>
        </p:nvSpPr>
        <p:spPr>
          <a:xfrm>
            <a:off x="628650"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96373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37978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7910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132512"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5469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cxnSp>
        <p:nvCxnSpPr>
          <p:cNvPr id="14" name="Straight Arrow Connector 13"/>
          <p:cNvCxnSpPr>
            <a:stCxn id="6" idx="3"/>
            <a:endCxn id="7" idx="0"/>
          </p:cNvCxnSpPr>
          <p:nvPr/>
        </p:nvCxnSpPr>
        <p:spPr>
          <a:xfrm flipH="1">
            <a:off x="1180306" y="2321667"/>
            <a:ext cx="2542235"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8" idx="0"/>
          </p:cNvCxnSpPr>
          <p:nvPr/>
        </p:nvCxnSpPr>
        <p:spPr>
          <a:xfrm flipH="1">
            <a:off x="2517775" y="2321667"/>
            <a:ext cx="120476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4"/>
            <a:endCxn id="9" idx="0"/>
          </p:cNvCxnSpPr>
          <p:nvPr/>
        </p:nvCxnSpPr>
        <p:spPr>
          <a:xfrm flipH="1">
            <a:off x="3933825" y="2473014"/>
            <a:ext cx="64801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6" idx="4"/>
            <a:endCxn id="10" idx="0"/>
          </p:cNvCxnSpPr>
          <p:nvPr/>
        </p:nvCxnSpPr>
        <p:spPr>
          <a:xfrm>
            <a:off x="4581839" y="2473014"/>
            <a:ext cx="76327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6" idx="5"/>
            <a:endCxn id="11" idx="0"/>
          </p:cNvCxnSpPr>
          <p:nvPr/>
        </p:nvCxnSpPr>
        <p:spPr>
          <a:xfrm>
            <a:off x="5441137" y="2321667"/>
            <a:ext cx="1243032"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6" idx="5"/>
            <a:endCxn id="12" idx="0"/>
          </p:cNvCxnSpPr>
          <p:nvPr/>
        </p:nvCxnSpPr>
        <p:spPr>
          <a:xfrm>
            <a:off x="5441137" y="2321667"/>
            <a:ext cx="265987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85248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1087437" y="4039878"/>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19233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426493" y="4040672"/>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613150" y="413195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845718" y="4037497"/>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010150" y="414782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241925" y="4044640"/>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3611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94474" y="4038291"/>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7835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8013699" y="4036703"/>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467" name="TextBox 44"/>
          <p:cNvSpPr txBox="1">
            <a:spLocks noChangeArrowheads="1"/>
          </p:cNvSpPr>
          <p:nvPr/>
        </p:nvSpPr>
        <p:spPr bwMode="auto">
          <a:xfrm>
            <a:off x="1000125" y="2473015"/>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68" name="TextBox 45"/>
          <p:cNvSpPr txBox="1">
            <a:spLocks noChangeArrowheads="1"/>
          </p:cNvSpPr>
          <p:nvPr/>
        </p:nvSpPr>
        <p:spPr bwMode="auto">
          <a:xfrm>
            <a:off x="2318543" y="2520640"/>
            <a:ext cx="350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69" name="TextBox 46"/>
          <p:cNvSpPr txBox="1">
            <a:spLocks noChangeArrowheads="1"/>
          </p:cNvSpPr>
          <p:nvPr/>
        </p:nvSpPr>
        <p:spPr bwMode="auto">
          <a:xfrm>
            <a:off x="3616012" y="2538103"/>
            <a:ext cx="352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0" name="TextBox 47"/>
          <p:cNvSpPr txBox="1">
            <a:spLocks noChangeArrowheads="1"/>
          </p:cNvSpPr>
          <p:nvPr/>
        </p:nvSpPr>
        <p:spPr bwMode="auto">
          <a:xfrm>
            <a:off x="5106987" y="2538103"/>
            <a:ext cx="3508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1" name="TextBox 48"/>
          <p:cNvSpPr txBox="1">
            <a:spLocks noChangeArrowheads="1"/>
          </p:cNvSpPr>
          <p:nvPr/>
        </p:nvSpPr>
        <p:spPr bwMode="auto">
          <a:xfrm>
            <a:off x="6752897" y="2538103"/>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72" name="TextBox 49"/>
          <p:cNvSpPr txBox="1">
            <a:spLocks noChangeArrowheads="1"/>
          </p:cNvSpPr>
          <p:nvPr/>
        </p:nvSpPr>
        <p:spPr bwMode="auto">
          <a:xfrm>
            <a:off x="7607299" y="2539691"/>
            <a:ext cx="3524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48450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4903787" y="4795528"/>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191250"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6136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6667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2012950"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4353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6" name="Oval 55"/>
          <p:cNvSpPr/>
          <p:nvPr/>
        </p:nvSpPr>
        <p:spPr>
          <a:xfrm>
            <a:off x="773112" y="479552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7" name="Oval 56"/>
          <p:cNvSpPr/>
          <p:nvPr/>
        </p:nvSpPr>
        <p:spPr>
          <a:xfrm>
            <a:off x="666750"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319212"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2019300"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670175"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3452812" y="3088965"/>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4105275" y="308896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4840287" y="3088965"/>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5492750"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6192837" y="310007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843712" y="310007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7627937"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8278812"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503862" y="3512828"/>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850062" y="3512828"/>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270875" y="3512828"/>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325562" y="3512828"/>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2671762" y="3512828"/>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4092575" y="3512828"/>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9" name="Oval 78"/>
          <p:cNvSpPr/>
          <p:nvPr/>
        </p:nvSpPr>
        <p:spPr>
          <a:xfrm>
            <a:off x="773112" y="533210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62" name="Title 1"/>
          <p:cNvSpPr>
            <a:spLocks noGrp="1"/>
          </p:cNvSpPr>
          <p:nvPr>
            <p:ph type="title"/>
          </p:nvPr>
        </p:nvSpPr>
        <p:spPr/>
        <p:txBody>
          <a:bodyPr>
            <a:normAutofit/>
          </a:bodyPr>
          <a:lstStyle/>
          <a:p>
            <a:pPr eaLnBrk="1" hangingPunct="1"/>
            <a:r>
              <a:rPr lang="en-US" dirty="0">
                <a:latin typeface="Arial" charset="0"/>
                <a:ea typeface="ＭＳ Ｐゴシック" charset="0"/>
                <a:cs typeface="ＭＳ Ｐゴシック" charset="0"/>
              </a:rPr>
              <a:t>Explain the data with an underlying factor</a:t>
            </a:r>
          </a:p>
        </p:txBody>
      </p:sp>
    </p:spTree>
    <p:extLst>
      <p:ext uri="{BB962C8B-B14F-4D97-AF65-F5344CB8AC3E}">
        <p14:creationId xmlns:p14="http://schemas.microsoft.com/office/powerpoint/2010/main" val="11728933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 analysis model</a:t>
            </a:r>
          </a:p>
        </p:txBody>
      </p:sp>
      <p:sp>
        <p:nvSpPr>
          <p:cNvPr id="70" name="Content Placeholder 2"/>
          <p:cNvSpPr>
            <a:spLocks noGrp="1"/>
          </p:cNvSpPr>
          <p:nvPr>
            <p:ph idx="1"/>
          </p:nvPr>
        </p:nvSpPr>
        <p:spPr>
          <a:xfrm>
            <a:off x="541017" y="2549275"/>
            <a:ext cx="8085599" cy="3831557"/>
          </a:xfrm>
          <a:prstGeom prst="rect">
            <a:avLst/>
          </a:prstGeom>
        </p:spPr>
        <p:txBody>
          <a:bodyPr/>
          <a:lstStyle/>
          <a:p>
            <a:pPr marL="0" indent="0">
              <a:buNone/>
            </a:pPr>
            <a:r>
              <a:rPr lang="en-US" b="0" i="1" dirty="0"/>
              <a:t>a1 = λ</a:t>
            </a:r>
            <a:r>
              <a:rPr lang="en-US" b="0" i="1" baseline="-25000" dirty="0"/>
              <a:t>1</a:t>
            </a:r>
            <a:r>
              <a:rPr lang="en-US" b="0" i="1" dirty="0"/>
              <a:t>Factor</a:t>
            </a:r>
            <a:r>
              <a:rPr lang="en-US" b="0" i="1" baseline="-25000" dirty="0"/>
              <a:t> </a:t>
            </a:r>
            <a:r>
              <a:rPr lang="en-US" b="0" i="1" dirty="0"/>
              <a:t>+ e</a:t>
            </a:r>
            <a:r>
              <a:rPr lang="en-US" b="0" i="1" baseline="-25000" dirty="0"/>
              <a:t>1</a:t>
            </a:r>
          </a:p>
          <a:p>
            <a:pPr marL="0" indent="0">
              <a:buNone/>
            </a:pPr>
            <a:r>
              <a:rPr lang="en-US" b="0" i="1" dirty="0"/>
              <a:t>a2 = λ</a:t>
            </a:r>
            <a:r>
              <a:rPr lang="en-US" b="0" i="1" baseline="-25000" dirty="0"/>
              <a:t>2</a:t>
            </a:r>
            <a:r>
              <a:rPr lang="en-US" b="0" i="1" dirty="0"/>
              <a:t>Factor</a:t>
            </a:r>
            <a:r>
              <a:rPr lang="en-US" b="0" i="1" baseline="-25000" dirty="0"/>
              <a:t> </a:t>
            </a:r>
            <a:r>
              <a:rPr lang="en-US" b="0" i="1" dirty="0"/>
              <a:t>+ e</a:t>
            </a:r>
            <a:r>
              <a:rPr lang="en-US" b="0" i="1" baseline="-25000" dirty="0"/>
              <a:t>2</a:t>
            </a:r>
          </a:p>
          <a:p>
            <a:pPr marL="0" indent="0">
              <a:buNone/>
            </a:pPr>
            <a:r>
              <a:rPr lang="en-US" b="0" i="1" dirty="0"/>
              <a:t>a3 = λ</a:t>
            </a:r>
            <a:r>
              <a:rPr lang="en-US" b="0" i="1" baseline="-25000" dirty="0"/>
              <a:t>3</a:t>
            </a:r>
            <a:r>
              <a:rPr lang="en-US" b="0" i="1" dirty="0"/>
              <a:t>Factor</a:t>
            </a:r>
            <a:r>
              <a:rPr lang="en-US" b="0" i="1" baseline="-25000" dirty="0"/>
              <a:t> </a:t>
            </a:r>
            <a:r>
              <a:rPr lang="en-US" b="0" i="1" dirty="0"/>
              <a:t>+ e</a:t>
            </a:r>
            <a:r>
              <a:rPr lang="en-US" b="0" i="1" baseline="-25000" dirty="0"/>
              <a:t>3</a:t>
            </a:r>
          </a:p>
          <a:p>
            <a:pPr marL="0" indent="0">
              <a:buNone/>
            </a:pPr>
            <a:r>
              <a:rPr lang="en-US" b="0" i="1" dirty="0"/>
              <a:t>b1 = λ</a:t>
            </a:r>
            <a:r>
              <a:rPr lang="en-US" b="0" i="1" baseline="-25000" dirty="0"/>
              <a:t>4</a:t>
            </a:r>
            <a:r>
              <a:rPr lang="en-US" b="0" i="1" dirty="0"/>
              <a:t>Factor</a:t>
            </a:r>
            <a:r>
              <a:rPr lang="en-US" b="0" i="1" baseline="-25000" dirty="0"/>
              <a:t> </a:t>
            </a:r>
            <a:r>
              <a:rPr lang="en-US" b="0" i="1" dirty="0"/>
              <a:t>+ e</a:t>
            </a:r>
            <a:r>
              <a:rPr lang="en-US" b="0" i="1" baseline="-25000" dirty="0"/>
              <a:t>4</a:t>
            </a:r>
          </a:p>
          <a:p>
            <a:pPr marL="0" indent="0">
              <a:buNone/>
            </a:pPr>
            <a:r>
              <a:rPr lang="en-US" b="0" i="1" dirty="0"/>
              <a:t>b2 = λ</a:t>
            </a:r>
            <a:r>
              <a:rPr lang="en-US" b="0" i="1" baseline="-25000" dirty="0"/>
              <a:t>5</a:t>
            </a:r>
            <a:r>
              <a:rPr lang="en-US" b="0" i="1" dirty="0"/>
              <a:t>Factor</a:t>
            </a:r>
            <a:r>
              <a:rPr lang="en-US" b="0" i="1" baseline="-25000" dirty="0"/>
              <a:t> </a:t>
            </a:r>
            <a:r>
              <a:rPr lang="en-US" b="0" i="1" dirty="0"/>
              <a:t>+ e</a:t>
            </a:r>
            <a:r>
              <a:rPr lang="en-US" b="0" i="1" baseline="-25000" dirty="0"/>
              <a:t>5</a:t>
            </a:r>
          </a:p>
          <a:p>
            <a:pPr marL="0" indent="0">
              <a:buNone/>
            </a:pPr>
            <a:r>
              <a:rPr lang="en-US" b="0" i="1" dirty="0"/>
              <a:t>b3 = λ</a:t>
            </a:r>
            <a:r>
              <a:rPr lang="en-US" b="0" i="1" baseline="-25000" dirty="0"/>
              <a:t>6</a:t>
            </a:r>
            <a:r>
              <a:rPr lang="en-US" b="0" i="1" dirty="0"/>
              <a:t>Factor</a:t>
            </a:r>
            <a:r>
              <a:rPr lang="en-US" b="0" i="1" baseline="-25000" dirty="0"/>
              <a:t> </a:t>
            </a:r>
            <a:r>
              <a:rPr lang="en-US" b="0" i="1" dirty="0"/>
              <a:t>+ e</a:t>
            </a:r>
            <a:r>
              <a:rPr lang="en-US" b="0" i="1" baseline="-25000" dirty="0"/>
              <a:t>6</a:t>
            </a:r>
          </a:p>
          <a:p>
            <a:endParaRPr lang="en-US" b="0" i="1" baseline="-25000" dirty="0"/>
          </a:p>
          <a:p>
            <a:endParaRPr lang="en-US" b="0" i="1" dirty="0"/>
          </a:p>
          <a:p>
            <a:endParaRPr lang="en-US" b="0" i="1" dirty="0"/>
          </a:p>
          <a:p>
            <a:endParaRPr lang="en-US" b="0" i="1" dirty="0"/>
          </a:p>
          <a:p>
            <a:endParaRPr lang="en-US" dirty="0"/>
          </a:p>
        </p:txBody>
      </p:sp>
      <p:grpSp>
        <p:nvGrpSpPr>
          <p:cNvPr id="66" name="Group 65"/>
          <p:cNvGrpSpPr/>
          <p:nvPr/>
        </p:nvGrpSpPr>
        <p:grpSpPr>
          <a:xfrm>
            <a:off x="3932517" y="2628677"/>
            <a:ext cx="4090504" cy="2888555"/>
            <a:chOff x="534988" y="1439552"/>
            <a:chExt cx="8026400" cy="3168651"/>
          </a:xfrm>
        </p:grpSpPr>
        <p:sp>
          <p:nvSpPr>
            <p:cNvPr id="8" name="Oval 7"/>
            <p:cNvSpPr/>
            <p:nvPr/>
          </p:nvSpPr>
          <p:spPr>
            <a:xfrm>
              <a:off x="3272946" y="1439552"/>
              <a:ext cx="2430461"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
          <p:nvSpPr>
            <p:cNvPr id="9" name="Rectangle 8"/>
            <p:cNvSpPr/>
            <p:nvPr/>
          </p:nvSpPr>
          <p:spPr>
            <a:xfrm>
              <a:off x="534988"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10" name="Rectangle 9"/>
            <p:cNvSpPr/>
            <p:nvPr/>
          </p:nvSpPr>
          <p:spPr>
            <a:xfrm>
              <a:off x="18700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11" name="Rectangle 10"/>
            <p:cNvSpPr/>
            <p:nvPr/>
          </p:nvSpPr>
          <p:spPr>
            <a:xfrm>
              <a:off x="328612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2" name="Rectangle 11"/>
            <p:cNvSpPr/>
            <p:nvPr/>
          </p:nvSpPr>
          <p:spPr>
            <a:xfrm>
              <a:off x="4697413"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3" name="Rectangle 12"/>
            <p:cNvSpPr/>
            <p:nvPr/>
          </p:nvSpPr>
          <p:spPr>
            <a:xfrm>
              <a:off x="6038850"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4" name="Rectangle 13"/>
            <p:cNvSpPr/>
            <p:nvPr/>
          </p:nvSpPr>
          <p:spPr>
            <a:xfrm>
              <a:off x="7453313"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cxnSp>
          <p:nvCxnSpPr>
            <p:cNvPr id="15" name="Straight Arrow Connector 14"/>
            <p:cNvCxnSpPr>
              <a:stCxn id="8" idx="3"/>
              <a:endCxn id="9" idx="0"/>
            </p:cNvCxnSpPr>
            <p:nvPr/>
          </p:nvCxnSpPr>
          <p:spPr>
            <a:xfrm flipH="1">
              <a:off x="1086644" y="2321667"/>
              <a:ext cx="2542235"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3"/>
              <a:endCxn id="10" idx="0"/>
            </p:cNvCxnSpPr>
            <p:nvPr/>
          </p:nvCxnSpPr>
          <p:spPr>
            <a:xfrm flipH="1">
              <a:off x="2424113" y="2321667"/>
              <a:ext cx="120476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8" idx="4"/>
              <a:endCxn id="11" idx="0"/>
            </p:cNvCxnSpPr>
            <p:nvPr/>
          </p:nvCxnSpPr>
          <p:spPr>
            <a:xfrm flipH="1">
              <a:off x="3840163" y="2473014"/>
              <a:ext cx="64801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8" idx="4"/>
              <a:endCxn id="12" idx="0"/>
            </p:cNvCxnSpPr>
            <p:nvPr/>
          </p:nvCxnSpPr>
          <p:spPr>
            <a:xfrm>
              <a:off x="4488177" y="2473014"/>
              <a:ext cx="76327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8" idx="5"/>
              <a:endCxn id="13" idx="0"/>
            </p:cNvCxnSpPr>
            <p:nvPr/>
          </p:nvCxnSpPr>
          <p:spPr>
            <a:xfrm>
              <a:off x="5347475" y="2321667"/>
              <a:ext cx="1243032"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8" idx="5"/>
              <a:endCxn id="14" idx="0"/>
            </p:cNvCxnSpPr>
            <p:nvPr/>
          </p:nvCxnSpPr>
          <p:spPr>
            <a:xfrm>
              <a:off x="5347475" y="2321667"/>
              <a:ext cx="265987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758825"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9" idx="2"/>
            </p:cNvCxnSpPr>
            <p:nvPr/>
          </p:nvCxnSpPr>
          <p:spPr>
            <a:xfrm rot="5400000" flipH="1" flipV="1">
              <a:off x="993775" y="4039878"/>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098675"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10" idx="2"/>
            </p:cNvCxnSpPr>
            <p:nvPr/>
          </p:nvCxnSpPr>
          <p:spPr>
            <a:xfrm rot="16200000" flipV="1">
              <a:off x="2332831" y="4040672"/>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519488" y="413195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11" idx="2"/>
            </p:cNvCxnSpPr>
            <p:nvPr/>
          </p:nvCxnSpPr>
          <p:spPr>
            <a:xfrm rot="16200000" flipV="1">
              <a:off x="3752056" y="4037497"/>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4916488" y="414782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2" idx="2"/>
            </p:cNvCxnSpPr>
            <p:nvPr/>
          </p:nvCxnSpPr>
          <p:spPr>
            <a:xfrm rot="5400000" flipH="1" flipV="1">
              <a:off x="5148263" y="4044640"/>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267450"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3" idx="2"/>
            </p:cNvCxnSpPr>
            <p:nvPr/>
          </p:nvCxnSpPr>
          <p:spPr>
            <a:xfrm rot="16200000" flipV="1">
              <a:off x="6500812" y="4038291"/>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689850"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4" idx="2"/>
            </p:cNvCxnSpPr>
            <p:nvPr/>
          </p:nvCxnSpPr>
          <p:spPr>
            <a:xfrm rot="16200000" flipV="1">
              <a:off x="7920037" y="4036703"/>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 name="TextBox 44"/>
            <p:cNvSpPr txBox="1">
              <a:spLocks noChangeArrowheads="1"/>
            </p:cNvSpPr>
            <p:nvPr/>
          </p:nvSpPr>
          <p:spPr bwMode="auto">
            <a:xfrm>
              <a:off x="906463" y="2473015"/>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34" name="TextBox 45"/>
            <p:cNvSpPr txBox="1">
              <a:spLocks noChangeArrowheads="1"/>
            </p:cNvSpPr>
            <p:nvPr/>
          </p:nvSpPr>
          <p:spPr bwMode="auto">
            <a:xfrm>
              <a:off x="2224881" y="2520640"/>
              <a:ext cx="350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35" name="TextBox 46"/>
            <p:cNvSpPr txBox="1">
              <a:spLocks noChangeArrowheads="1"/>
            </p:cNvSpPr>
            <p:nvPr/>
          </p:nvSpPr>
          <p:spPr bwMode="auto">
            <a:xfrm>
              <a:off x="3522350" y="2538103"/>
              <a:ext cx="352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36" name="TextBox 47"/>
            <p:cNvSpPr txBox="1">
              <a:spLocks noChangeArrowheads="1"/>
            </p:cNvSpPr>
            <p:nvPr/>
          </p:nvSpPr>
          <p:spPr bwMode="auto">
            <a:xfrm>
              <a:off x="5013325" y="2538103"/>
              <a:ext cx="3508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37" name="TextBox 48"/>
            <p:cNvSpPr txBox="1">
              <a:spLocks noChangeArrowheads="1"/>
            </p:cNvSpPr>
            <p:nvPr/>
          </p:nvSpPr>
          <p:spPr bwMode="auto">
            <a:xfrm>
              <a:off x="6659235" y="2538103"/>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38" name="TextBox 49"/>
            <p:cNvSpPr txBox="1">
              <a:spLocks noChangeArrowheads="1"/>
            </p:cNvSpPr>
            <p:nvPr/>
          </p:nvSpPr>
          <p:spPr bwMode="auto">
            <a:xfrm>
              <a:off x="7513637" y="2539691"/>
              <a:ext cx="3524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39" name="Oval 38"/>
            <p:cNvSpPr/>
            <p:nvPr/>
          </p:nvSpPr>
          <p:spPr>
            <a:xfrm>
              <a:off x="4751388"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6097588"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2" name="Oval 41"/>
            <p:cNvSpPr/>
            <p:nvPr/>
          </p:nvSpPr>
          <p:spPr>
            <a:xfrm>
              <a:off x="7519988"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573088"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4" name="Oval 43"/>
            <p:cNvSpPr/>
            <p:nvPr/>
          </p:nvSpPr>
          <p:spPr>
            <a:xfrm>
              <a:off x="1919288"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5" name="Oval 44"/>
            <p:cNvSpPr/>
            <p:nvPr/>
          </p:nvSpPr>
          <p:spPr>
            <a:xfrm>
              <a:off x="3341688"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47" name="Oval 46"/>
            <p:cNvSpPr/>
            <p:nvPr/>
          </p:nvSpPr>
          <p:spPr>
            <a:xfrm>
              <a:off x="573088"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48" name="Oval 47"/>
            <p:cNvSpPr/>
            <p:nvPr/>
          </p:nvSpPr>
          <p:spPr>
            <a:xfrm>
              <a:off x="1225550"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49" name="Oval 48"/>
            <p:cNvSpPr/>
            <p:nvPr/>
          </p:nvSpPr>
          <p:spPr>
            <a:xfrm>
              <a:off x="1925638"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0" name="Oval 49"/>
            <p:cNvSpPr/>
            <p:nvPr/>
          </p:nvSpPr>
          <p:spPr>
            <a:xfrm>
              <a:off x="2576513"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1" name="Oval 50"/>
            <p:cNvSpPr/>
            <p:nvPr/>
          </p:nvSpPr>
          <p:spPr>
            <a:xfrm>
              <a:off x="3359150" y="3088965"/>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2" name="Oval 51"/>
            <p:cNvSpPr/>
            <p:nvPr/>
          </p:nvSpPr>
          <p:spPr>
            <a:xfrm>
              <a:off x="4011613" y="308896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3" name="Oval 52"/>
            <p:cNvSpPr/>
            <p:nvPr/>
          </p:nvSpPr>
          <p:spPr>
            <a:xfrm>
              <a:off x="4746625" y="3088965"/>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54" name="Oval 53"/>
            <p:cNvSpPr/>
            <p:nvPr/>
          </p:nvSpPr>
          <p:spPr>
            <a:xfrm>
              <a:off x="5399088"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55" name="Oval 54"/>
            <p:cNvSpPr/>
            <p:nvPr/>
          </p:nvSpPr>
          <p:spPr>
            <a:xfrm>
              <a:off x="6099175" y="310007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56" name="Oval 55"/>
            <p:cNvSpPr/>
            <p:nvPr/>
          </p:nvSpPr>
          <p:spPr>
            <a:xfrm>
              <a:off x="6750050" y="310007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57" name="Oval 56"/>
            <p:cNvSpPr/>
            <p:nvPr/>
          </p:nvSpPr>
          <p:spPr>
            <a:xfrm>
              <a:off x="7534275"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58" name="Oval 57"/>
            <p:cNvSpPr/>
            <p:nvPr/>
          </p:nvSpPr>
          <p:spPr>
            <a:xfrm>
              <a:off x="8185150"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59" name="Oval 58"/>
            <p:cNvSpPr/>
            <p:nvPr/>
          </p:nvSpPr>
          <p:spPr>
            <a:xfrm>
              <a:off x="5410200" y="3512828"/>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60" name="Oval 59"/>
            <p:cNvSpPr/>
            <p:nvPr/>
          </p:nvSpPr>
          <p:spPr>
            <a:xfrm>
              <a:off x="6756400" y="3512828"/>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61" name="Oval 60"/>
            <p:cNvSpPr/>
            <p:nvPr/>
          </p:nvSpPr>
          <p:spPr>
            <a:xfrm>
              <a:off x="8177213" y="3512828"/>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62" name="Oval 61"/>
            <p:cNvSpPr/>
            <p:nvPr/>
          </p:nvSpPr>
          <p:spPr>
            <a:xfrm>
              <a:off x="1231900" y="3512828"/>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63" name="Oval 62"/>
            <p:cNvSpPr/>
            <p:nvPr/>
          </p:nvSpPr>
          <p:spPr>
            <a:xfrm>
              <a:off x="2578100" y="3512828"/>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64" name="Oval 63"/>
            <p:cNvSpPr/>
            <p:nvPr/>
          </p:nvSpPr>
          <p:spPr>
            <a:xfrm>
              <a:off x="3998913" y="3512828"/>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grpSp>
      <p:sp>
        <p:nvSpPr>
          <p:cNvPr id="73" name="TextBox 72"/>
          <p:cNvSpPr txBox="1"/>
          <p:nvPr/>
        </p:nvSpPr>
        <p:spPr>
          <a:xfrm>
            <a:off x="414455" y="6485635"/>
            <a:ext cx="7496919" cy="307777"/>
          </a:xfrm>
          <a:prstGeom prst="rect">
            <a:avLst/>
          </a:prstGeom>
          <a:noFill/>
        </p:spPr>
        <p:txBody>
          <a:bodyPr wrap="none" lIns="0" tIns="0" rIns="0" bIns="0" rtlCol="0">
            <a:spAutoFit/>
          </a:bodyPr>
          <a:lstStyle/>
          <a:p>
            <a:r>
              <a:rPr lang="en-US" sz="2000" b="1" dirty="0">
                <a:solidFill>
                  <a:srgbClr val="EF3340"/>
                </a:solidFill>
              </a:rPr>
              <a:t>Means are typically not modeled and are ignored in the slides</a:t>
            </a:r>
          </a:p>
        </p:txBody>
      </p:sp>
      <p:sp>
        <p:nvSpPr>
          <p:cNvPr id="71" name="Rectangle 70"/>
          <p:cNvSpPr/>
          <p:nvPr/>
        </p:nvSpPr>
        <p:spPr>
          <a:xfrm>
            <a:off x="1138355" y="2592798"/>
            <a:ext cx="278965" cy="256562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72" name="Rectangle 71"/>
          <p:cNvSpPr/>
          <p:nvPr/>
        </p:nvSpPr>
        <p:spPr>
          <a:xfrm>
            <a:off x="2244665" y="2583974"/>
            <a:ext cx="526486" cy="256562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74" name="TextBox 73"/>
          <p:cNvSpPr txBox="1"/>
          <p:nvPr/>
        </p:nvSpPr>
        <p:spPr>
          <a:xfrm>
            <a:off x="523248" y="1699513"/>
            <a:ext cx="1054475" cy="615553"/>
          </a:xfrm>
          <a:prstGeom prst="rect">
            <a:avLst/>
          </a:prstGeom>
          <a:noFill/>
        </p:spPr>
        <p:txBody>
          <a:bodyPr wrap="none" lIns="0" tIns="0" rIns="0" bIns="0" rtlCol="0">
            <a:spAutoFit/>
          </a:bodyPr>
          <a:lstStyle/>
          <a:p>
            <a:r>
              <a:rPr lang="en-US" sz="2000" b="1" dirty="0">
                <a:solidFill>
                  <a:srgbClr val="EF3340"/>
                </a:solidFill>
              </a:rPr>
              <a:t>Factor</a:t>
            </a:r>
          </a:p>
          <a:p>
            <a:r>
              <a:rPr lang="en-US" sz="2000" b="1" dirty="0">
                <a:solidFill>
                  <a:srgbClr val="EF3340"/>
                </a:solidFill>
              </a:rPr>
              <a:t>loadings</a:t>
            </a:r>
          </a:p>
        </p:txBody>
      </p:sp>
      <p:sp>
        <p:nvSpPr>
          <p:cNvPr id="75" name="TextBox 74"/>
          <p:cNvSpPr txBox="1"/>
          <p:nvPr/>
        </p:nvSpPr>
        <p:spPr>
          <a:xfrm>
            <a:off x="2082668" y="1734212"/>
            <a:ext cx="1425170" cy="615553"/>
          </a:xfrm>
          <a:prstGeom prst="rect">
            <a:avLst/>
          </a:prstGeom>
          <a:noFill/>
        </p:spPr>
        <p:txBody>
          <a:bodyPr wrap="none" lIns="0" tIns="0" rIns="0" bIns="0" rtlCol="0">
            <a:spAutoFit/>
          </a:bodyPr>
          <a:lstStyle/>
          <a:p>
            <a:r>
              <a:rPr lang="en-US" sz="2000" b="1" dirty="0">
                <a:solidFill>
                  <a:srgbClr val="EF3340"/>
                </a:solidFill>
              </a:rPr>
              <a:t>Item</a:t>
            </a:r>
          </a:p>
          <a:p>
            <a:r>
              <a:rPr lang="en-US" sz="2000" b="1" dirty="0">
                <a:solidFill>
                  <a:srgbClr val="EF3340"/>
                </a:solidFill>
              </a:rPr>
              <a:t>uniqueness</a:t>
            </a:r>
          </a:p>
        </p:txBody>
      </p:sp>
    </p:spTree>
    <p:extLst>
      <p:ext uri="{BB962C8B-B14F-4D97-AF65-F5344CB8AC3E}">
        <p14:creationId xmlns:p14="http://schemas.microsoft.com/office/powerpoint/2010/main" val="106613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4" grpId="0"/>
      <p:bldP spid="7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modeling strategies</a:t>
            </a:r>
          </a:p>
        </p:txBody>
      </p:sp>
      <p:sp>
        <p:nvSpPr>
          <p:cNvPr id="6" name="Content Placeholder 5"/>
          <p:cNvSpPr>
            <a:spLocks noGrp="1"/>
          </p:cNvSpPr>
          <p:nvPr>
            <p:ph sz="half" idx="1"/>
          </p:nvPr>
        </p:nvSpPr>
        <p:spPr/>
        <p:txBody>
          <a:bodyPr>
            <a:normAutofit/>
          </a:bodyPr>
          <a:lstStyle/>
          <a:p>
            <a:pPr marL="0" indent="0">
              <a:buNone/>
            </a:pPr>
            <a:r>
              <a:rPr lang="en-US" dirty="0"/>
              <a:t>Exploratory factor analysis (EFA)</a:t>
            </a:r>
          </a:p>
          <a:p>
            <a:pPr marL="457200" indent="-457200">
              <a:buFont typeface="+mj-lt"/>
              <a:buAutoNum type="arabicPeriod"/>
            </a:pPr>
            <a:r>
              <a:rPr lang="en-US" dirty="0"/>
              <a:t>Estimate a model with one factor explaining all indicators</a:t>
            </a:r>
          </a:p>
          <a:p>
            <a:pPr marL="457200" indent="-457200">
              <a:buFont typeface="+mj-lt"/>
              <a:buAutoNum type="arabicPeriod"/>
            </a:pPr>
            <a:r>
              <a:rPr lang="en-US" dirty="0"/>
              <a:t>Remove the variance explained by this factor from the data</a:t>
            </a:r>
          </a:p>
          <a:p>
            <a:pPr marL="457200" indent="-457200">
              <a:buFont typeface="Arial"/>
              <a:buChar char="•"/>
            </a:pPr>
            <a:r>
              <a:rPr lang="en-US" dirty="0"/>
              <a:t>Repeat 1 and 2 until you have the number of factors you want to have</a:t>
            </a:r>
          </a:p>
          <a:p>
            <a:pPr marL="342900" indent="-342900">
              <a:buFont typeface="Arial"/>
              <a:buChar char="•"/>
            </a:pPr>
            <a:endParaRPr lang="en-US" dirty="0"/>
          </a:p>
        </p:txBody>
      </p:sp>
      <p:sp>
        <p:nvSpPr>
          <p:cNvPr id="7" name="Content Placeholder 6"/>
          <p:cNvSpPr>
            <a:spLocks noGrp="1"/>
          </p:cNvSpPr>
          <p:nvPr>
            <p:ph sz="half" idx="2"/>
          </p:nvPr>
        </p:nvSpPr>
        <p:spPr/>
        <p:txBody>
          <a:bodyPr>
            <a:normAutofit/>
          </a:bodyPr>
          <a:lstStyle/>
          <a:p>
            <a:pPr marL="0" indent="0">
              <a:buNone/>
            </a:pPr>
            <a:r>
              <a:rPr lang="en-US" dirty="0"/>
              <a:t>Confirmatory factor analysis (CFA)</a:t>
            </a:r>
          </a:p>
          <a:p>
            <a:pPr marL="342900" indent="-342900">
              <a:buFont typeface="Arial"/>
              <a:buChar char="•"/>
            </a:pPr>
            <a:r>
              <a:rPr lang="en-US" dirty="0"/>
              <a:t>Specify a factor structure yourself and estimate the model</a:t>
            </a:r>
          </a:p>
        </p:txBody>
      </p:sp>
    </p:spTree>
    <p:extLst>
      <p:ext uri="{BB962C8B-B14F-4D97-AF65-F5344CB8AC3E}">
        <p14:creationId xmlns:p14="http://schemas.microsoft.com/office/powerpoint/2010/main" val="21191981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1"/>
          <p:cNvSpPr txBox="1">
            <a:spLocks noChangeArrowheads="1"/>
          </p:cNvSpPr>
          <p:nvPr/>
        </p:nvSpPr>
        <p:spPr bwMode="auto">
          <a:xfrm>
            <a:off x="1106487" y="4795528"/>
            <a:ext cx="71405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factor   			Random error</a:t>
            </a:r>
          </a:p>
          <a:p>
            <a:pPr eaLnBrk="1" hangingPunct="1"/>
            <a:endParaRPr lang="en-US" sz="1800" dirty="0"/>
          </a:p>
          <a:p>
            <a:pPr eaLnBrk="1" hangingPunct="1"/>
            <a:r>
              <a:rPr lang="en-US" sz="1800" dirty="0"/>
              <a:t>Indicator specific variance</a:t>
            </a:r>
          </a:p>
        </p:txBody>
      </p:sp>
      <p:sp>
        <p:nvSpPr>
          <p:cNvPr id="7" name="Rectangle 6"/>
          <p:cNvSpPr/>
          <p:nvPr/>
        </p:nvSpPr>
        <p:spPr>
          <a:xfrm>
            <a:off x="628650"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96373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37978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7910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132512"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5469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21" name="Oval 20"/>
          <p:cNvSpPr/>
          <p:nvPr/>
        </p:nvSpPr>
        <p:spPr>
          <a:xfrm>
            <a:off x="85248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1087437" y="4039878"/>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19233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426493" y="4040672"/>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613150" y="413195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845718" y="4037497"/>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010150" y="414782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241925" y="4044640"/>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3611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94474" y="4038291"/>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7835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8013699" y="4036703"/>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Oval 39"/>
          <p:cNvSpPr/>
          <p:nvPr/>
        </p:nvSpPr>
        <p:spPr>
          <a:xfrm>
            <a:off x="48450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4903787" y="4795528"/>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191250"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6136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6667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2012950"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4353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6" name="Oval 55"/>
          <p:cNvSpPr/>
          <p:nvPr/>
        </p:nvSpPr>
        <p:spPr>
          <a:xfrm>
            <a:off x="773112" y="479552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7" name="Oval 56"/>
          <p:cNvSpPr/>
          <p:nvPr/>
        </p:nvSpPr>
        <p:spPr>
          <a:xfrm>
            <a:off x="666750"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319212"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2019300"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670175"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3452812" y="3088965"/>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4105275" y="308896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4840287" y="3088965"/>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5492750"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6192837" y="310007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843712" y="310007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7627937"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8278812"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503862" y="3512828"/>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850062" y="3512828"/>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270875" y="3512828"/>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325562" y="3512828"/>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2671762" y="3512828"/>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4092575" y="3512828"/>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9" name="Oval 78"/>
          <p:cNvSpPr/>
          <p:nvPr/>
        </p:nvSpPr>
        <p:spPr>
          <a:xfrm>
            <a:off x="773112" y="533210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62"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Conceptual example of EFA</a:t>
            </a:r>
          </a:p>
        </p:txBody>
      </p:sp>
    </p:spTree>
    <p:extLst>
      <p:ext uri="{BB962C8B-B14F-4D97-AF65-F5344CB8AC3E}">
        <p14:creationId xmlns:p14="http://schemas.microsoft.com/office/powerpoint/2010/main" val="13468198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1"/>
          <p:cNvSpPr txBox="1">
            <a:spLocks noChangeArrowheads="1"/>
          </p:cNvSpPr>
          <p:nvPr/>
        </p:nvSpPr>
        <p:spPr bwMode="auto">
          <a:xfrm>
            <a:off x="1106487" y="4795528"/>
            <a:ext cx="71405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construct			Random error</a:t>
            </a:r>
          </a:p>
          <a:p>
            <a:pPr eaLnBrk="1" hangingPunct="1"/>
            <a:endParaRPr lang="en-US" sz="1800" dirty="0"/>
          </a:p>
          <a:p>
            <a:pPr eaLnBrk="1" hangingPunct="1"/>
            <a:r>
              <a:rPr lang="en-US" sz="1800" dirty="0"/>
              <a:t>Indicator specific variance</a:t>
            </a:r>
          </a:p>
        </p:txBody>
      </p:sp>
      <p:sp>
        <p:nvSpPr>
          <p:cNvPr id="6" name="Oval 5"/>
          <p:cNvSpPr/>
          <p:nvPr/>
        </p:nvSpPr>
        <p:spPr>
          <a:xfrm>
            <a:off x="3366608" y="1439552"/>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
        <p:nvSpPr>
          <p:cNvPr id="7" name="Rectangle 6"/>
          <p:cNvSpPr/>
          <p:nvPr/>
        </p:nvSpPr>
        <p:spPr>
          <a:xfrm>
            <a:off x="628650"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96373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37978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7910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132512"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5469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cxnSp>
        <p:nvCxnSpPr>
          <p:cNvPr id="14" name="Straight Arrow Connector 13"/>
          <p:cNvCxnSpPr>
            <a:stCxn id="6" idx="3"/>
            <a:endCxn id="7" idx="0"/>
          </p:cNvCxnSpPr>
          <p:nvPr/>
        </p:nvCxnSpPr>
        <p:spPr>
          <a:xfrm flipH="1">
            <a:off x="1180306" y="2321667"/>
            <a:ext cx="2542235"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8" idx="0"/>
          </p:cNvCxnSpPr>
          <p:nvPr/>
        </p:nvCxnSpPr>
        <p:spPr>
          <a:xfrm flipH="1">
            <a:off x="2517775" y="2321667"/>
            <a:ext cx="120476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4"/>
            <a:endCxn id="9" idx="0"/>
          </p:cNvCxnSpPr>
          <p:nvPr/>
        </p:nvCxnSpPr>
        <p:spPr>
          <a:xfrm flipH="1">
            <a:off x="3933825" y="2473014"/>
            <a:ext cx="64801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6" idx="4"/>
            <a:endCxn id="10" idx="0"/>
          </p:cNvCxnSpPr>
          <p:nvPr/>
        </p:nvCxnSpPr>
        <p:spPr>
          <a:xfrm>
            <a:off x="4581839" y="2473014"/>
            <a:ext cx="76327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6" idx="5"/>
            <a:endCxn id="11" idx="0"/>
          </p:cNvCxnSpPr>
          <p:nvPr/>
        </p:nvCxnSpPr>
        <p:spPr>
          <a:xfrm>
            <a:off x="5441137" y="2321667"/>
            <a:ext cx="1243032"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6" idx="5"/>
            <a:endCxn id="12" idx="0"/>
          </p:cNvCxnSpPr>
          <p:nvPr/>
        </p:nvCxnSpPr>
        <p:spPr>
          <a:xfrm>
            <a:off x="5441137" y="2321667"/>
            <a:ext cx="265987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85248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1087437" y="4039878"/>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19233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426493" y="4040672"/>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613150" y="413195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845718" y="4037497"/>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010150" y="414782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241925" y="4044640"/>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3611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94474" y="4038291"/>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7835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8013699" y="4036703"/>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467" name="TextBox 44"/>
          <p:cNvSpPr txBox="1">
            <a:spLocks noChangeArrowheads="1"/>
          </p:cNvSpPr>
          <p:nvPr/>
        </p:nvSpPr>
        <p:spPr bwMode="auto">
          <a:xfrm>
            <a:off x="1000125" y="2473015"/>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68" name="TextBox 45"/>
          <p:cNvSpPr txBox="1">
            <a:spLocks noChangeArrowheads="1"/>
          </p:cNvSpPr>
          <p:nvPr/>
        </p:nvSpPr>
        <p:spPr bwMode="auto">
          <a:xfrm>
            <a:off x="2318543" y="2520640"/>
            <a:ext cx="350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69" name="TextBox 46"/>
          <p:cNvSpPr txBox="1">
            <a:spLocks noChangeArrowheads="1"/>
          </p:cNvSpPr>
          <p:nvPr/>
        </p:nvSpPr>
        <p:spPr bwMode="auto">
          <a:xfrm>
            <a:off x="3616012" y="2538103"/>
            <a:ext cx="352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0" name="TextBox 47"/>
          <p:cNvSpPr txBox="1">
            <a:spLocks noChangeArrowheads="1"/>
          </p:cNvSpPr>
          <p:nvPr/>
        </p:nvSpPr>
        <p:spPr bwMode="auto">
          <a:xfrm>
            <a:off x="5106987" y="2538103"/>
            <a:ext cx="3508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1" name="TextBox 48"/>
          <p:cNvSpPr txBox="1">
            <a:spLocks noChangeArrowheads="1"/>
          </p:cNvSpPr>
          <p:nvPr/>
        </p:nvSpPr>
        <p:spPr bwMode="auto">
          <a:xfrm>
            <a:off x="6752897" y="2538103"/>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72" name="TextBox 49"/>
          <p:cNvSpPr txBox="1">
            <a:spLocks noChangeArrowheads="1"/>
          </p:cNvSpPr>
          <p:nvPr/>
        </p:nvSpPr>
        <p:spPr bwMode="auto">
          <a:xfrm>
            <a:off x="7607299" y="2539691"/>
            <a:ext cx="3524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48450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4903787" y="4795528"/>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191250"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6136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6667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2012950"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4353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6" name="Oval 55"/>
          <p:cNvSpPr/>
          <p:nvPr/>
        </p:nvSpPr>
        <p:spPr>
          <a:xfrm>
            <a:off x="773112" y="479552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7" name="Oval 56"/>
          <p:cNvSpPr/>
          <p:nvPr/>
        </p:nvSpPr>
        <p:spPr>
          <a:xfrm>
            <a:off x="666750"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319212"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2019300"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670175"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3452812" y="3088965"/>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4105275" y="308896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4840287" y="3088965"/>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5492750"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6192837" y="310007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843712" y="310007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7627937"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8278812"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503862" y="3512828"/>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850062" y="3512828"/>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270875" y="3512828"/>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325562" y="3512828"/>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2671762" y="3512828"/>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4092575" y="3512828"/>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9" name="Oval 78"/>
          <p:cNvSpPr/>
          <p:nvPr/>
        </p:nvSpPr>
        <p:spPr>
          <a:xfrm>
            <a:off x="773112" y="533210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62"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Conceptual example of EFA</a:t>
            </a:r>
          </a:p>
        </p:txBody>
      </p:sp>
    </p:spTree>
    <p:extLst>
      <p:ext uri="{BB962C8B-B14F-4D97-AF65-F5344CB8AC3E}">
        <p14:creationId xmlns:p14="http://schemas.microsoft.com/office/powerpoint/2010/main" val="15239325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1"/>
          <p:cNvSpPr txBox="1">
            <a:spLocks noChangeArrowheads="1"/>
          </p:cNvSpPr>
          <p:nvPr/>
        </p:nvSpPr>
        <p:spPr bwMode="auto">
          <a:xfrm>
            <a:off x="1106487" y="4795528"/>
            <a:ext cx="71405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factor   			Random error</a:t>
            </a:r>
          </a:p>
          <a:p>
            <a:pPr eaLnBrk="1" hangingPunct="1"/>
            <a:endParaRPr lang="en-US" sz="1800" dirty="0"/>
          </a:p>
          <a:p>
            <a:pPr eaLnBrk="1" hangingPunct="1"/>
            <a:r>
              <a:rPr lang="en-US" sz="1800" dirty="0"/>
              <a:t>Indicator specific variance</a:t>
            </a:r>
          </a:p>
        </p:txBody>
      </p:sp>
      <p:sp>
        <p:nvSpPr>
          <p:cNvPr id="6" name="Oval 5"/>
          <p:cNvSpPr/>
          <p:nvPr/>
        </p:nvSpPr>
        <p:spPr>
          <a:xfrm>
            <a:off x="3366608" y="1439552"/>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
        <p:nvSpPr>
          <p:cNvPr id="7" name="Rectangle 6"/>
          <p:cNvSpPr/>
          <p:nvPr/>
        </p:nvSpPr>
        <p:spPr>
          <a:xfrm>
            <a:off x="628650"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96373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37978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7910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132512"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5469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cxnSp>
        <p:nvCxnSpPr>
          <p:cNvPr id="14" name="Straight Arrow Connector 13"/>
          <p:cNvCxnSpPr>
            <a:stCxn id="6" idx="3"/>
            <a:endCxn id="7" idx="0"/>
          </p:cNvCxnSpPr>
          <p:nvPr/>
        </p:nvCxnSpPr>
        <p:spPr>
          <a:xfrm flipH="1">
            <a:off x="1180306" y="2321667"/>
            <a:ext cx="2542235"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8" idx="0"/>
          </p:cNvCxnSpPr>
          <p:nvPr/>
        </p:nvCxnSpPr>
        <p:spPr>
          <a:xfrm flipH="1">
            <a:off x="2517775" y="2321667"/>
            <a:ext cx="120476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4"/>
            <a:endCxn id="9" idx="0"/>
          </p:cNvCxnSpPr>
          <p:nvPr/>
        </p:nvCxnSpPr>
        <p:spPr>
          <a:xfrm flipH="1">
            <a:off x="3933825" y="2473014"/>
            <a:ext cx="64801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6" idx="4"/>
            <a:endCxn id="10" idx="0"/>
          </p:cNvCxnSpPr>
          <p:nvPr/>
        </p:nvCxnSpPr>
        <p:spPr>
          <a:xfrm>
            <a:off x="4581839" y="2473014"/>
            <a:ext cx="76327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6" idx="5"/>
            <a:endCxn id="11" idx="0"/>
          </p:cNvCxnSpPr>
          <p:nvPr/>
        </p:nvCxnSpPr>
        <p:spPr>
          <a:xfrm>
            <a:off x="5441137" y="2321667"/>
            <a:ext cx="1243032"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6" idx="5"/>
            <a:endCxn id="12" idx="0"/>
          </p:cNvCxnSpPr>
          <p:nvPr/>
        </p:nvCxnSpPr>
        <p:spPr>
          <a:xfrm>
            <a:off x="5441137" y="2321667"/>
            <a:ext cx="265987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85248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1087437" y="4039878"/>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19233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426493" y="4040672"/>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613150" y="413195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845718" y="4037497"/>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010150" y="414782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241925" y="4044640"/>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3611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94474" y="4038291"/>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7835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8013699" y="4036703"/>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467" name="TextBox 44"/>
          <p:cNvSpPr txBox="1">
            <a:spLocks noChangeArrowheads="1"/>
          </p:cNvSpPr>
          <p:nvPr/>
        </p:nvSpPr>
        <p:spPr bwMode="auto">
          <a:xfrm>
            <a:off x="1000125" y="2473015"/>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68" name="TextBox 45"/>
          <p:cNvSpPr txBox="1">
            <a:spLocks noChangeArrowheads="1"/>
          </p:cNvSpPr>
          <p:nvPr/>
        </p:nvSpPr>
        <p:spPr bwMode="auto">
          <a:xfrm>
            <a:off x="2318543" y="2520640"/>
            <a:ext cx="350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69" name="TextBox 46"/>
          <p:cNvSpPr txBox="1">
            <a:spLocks noChangeArrowheads="1"/>
          </p:cNvSpPr>
          <p:nvPr/>
        </p:nvSpPr>
        <p:spPr bwMode="auto">
          <a:xfrm>
            <a:off x="3616012" y="2538103"/>
            <a:ext cx="352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0" name="TextBox 47"/>
          <p:cNvSpPr txBox="1">
            <a:spLocks noChangeArrowheads="1"/>
          </p:cNvSpPr>
          <p:nvPr/>
        </p:nvSpPr>
        <p:spPr bwMode="auto">
          <a:xfrm>
            <a:off x="5106987" y="2538103"/>
            <a:ext cx="3508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1" name="TextBox 48"/>
          <p:cNvSpPr txBox="1">
            <a:spLocks noChangeArrowheads="1"/>
          </p:cNvSpPr>
          <p:nvPr/>
        </p:nvSpPr>
        <p:spPr bwMode="auto">
          <a:xfrm>
            <a:off x="6752897" y="2538103"/>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72" name="TextBox 49"/>
          <p:cNvSpPr txBox="1">
            <a:spLocks noChangeArrowheads="1"/>
          </p:cNvSpPr>
          <p:nvPr/>
        </p:nvSpPr>
        <p:spPr bwMode="auto">
          <a:xfrm>
            <a:off x="7607299" y="2539691"/>
            <a:ext cx="3524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4845050" y="4362141"/>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4903787" y="4795528"/>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191250" y="4362141"/>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613650" y="4362141"/>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666750" y="4147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2012950" y="4147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435350" y="4147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6" name="Oval 55"/>
          <p:cNvSpPr/>
          <p:nvPr/>
        </p:nvSpPr>
        <p:spPr>
          <a:xfrm>
            <a:off x="773112" y="479552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7" name="Oval 56"/>
          <p:cNvSpPr/>
          <p:nvPr/>
        </p:nvSpPr>
        <p:spPr>
          <a:xfrm>
            <a:off x="3635062" y="174063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4092575" y="1546166"/>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3978547" y="2084077"/>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4270544" y="2012715"/>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4529206" y="1546166"/>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4791075" y="1933516"/>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4840287" y="3938278"/>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5492750" y="3938278"/>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6192837" y="3949391"/>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843712" y="3949391"/>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7627937" y="3938278"/>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8278812" y="3938278"/>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503862" y="4362141"/>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850062" y="4362141"/>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270875" y="4362141"/>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325562" y="4147828"/>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2671762" y="4147828"/>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4092575" y="4147828"/>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9" name="Oval 78"/>
          <p:cNvSpPr/>
          <p:nvPr/>
        </p:nvSpPr>
        <p:spPr>
          <a:xfrm>
            <a:off x="773112" y="533210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62"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Conceptual example of EFA</a:t>
            </a:r>
          </a:p>
        </p:txBody>
      </p:sp>
    </p:spTree>
    <p:extLst>
      <p:ext uri="{BB962C8B-B14F-4D97-AF65-F5344CB8AC3E}">
        <p14:creationId xmlns:p14="http://schemas.microsoft.com/office/powerpoint/2010/main" val="18438390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1"/>
          <p:cNvSpPr txBox="1">
            <a:spLocks noChangeArrowheads="1"/>
          </p:cNvSpPr>
          <p:nvPr/>
        </p:nvSpPr>
        <p:spPr bwMode="auto">
          <a:xfrm>
            <a:off x="1106487" y="4795528"/>
            <a:ext cx="71405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factor   			Random error</a:t>
            </a:r>
          </a:p>
          <a:p>
            <a:pPr eaLnBrk="1" hangingPunct="1"/>
            <a:endParaRPr lang="en-US" sz="1800" dirty="0"/>
          </a:p>
          <a:p>
            <a:pPr eaLnBrk="1" hangingPunct="1"/>
            <a:r>
              <a:rPr lang="en-US" sz="1800" dirty="0"/>
              <a:t>Indicator specific variance</a:t>
            </a:r>
          </a:p>
        </p:txBody>
      </p:sp>
      <p:sp>
        <p:nvSpPr>
          <p:cNvPr id="6" name="Oval 5"/>
          <p:cNvSpPr/>
          <p:nvPr/>
        </p:nvSpPr>
        <p:spPr>
          <a:xfrm>
            <a:off x="3366608" y="1439552"/>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
        <p:nvSpPr>
          <p:cNvPr id="7" name="Rectangle 6"/>
          <p:cNvSpPr/>
          <p:nvPr/>
        </p:nvSpPr>
        <p:spPr>
          <a:xfrm>
            <a:off x="628650"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96373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37978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7910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132512"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5469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cxnSp>
        <p:nvCxnSpPr>
          <p:cNvPr id="14" name="Straight Arrow Connector 13"/>
          <p:cNvCxnSpPr>
            <a:stCxn id="6" idx="3"/>
            <a:endCxn id="7" idx="0"/>
          </p:cNvCxnSpPr>
          <p:nvPr/>
        </p:nvCxnSpPr>
        <p:spPr>
          <a:xfrm flipH="1">
            <a:off x="1180306" y="2321667"/>
            <a:ext cx="2542235"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8" idx="0"/>
          </p:cNvCxnSpPr>
          <p:nvPr/>
        </p:nvCxnSpPr>
        <p:spPr>
          <a:xfrm flipH="1">
            <a:off x="2517775" y="2321667"/>
            <a:ext cx="120476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4"/>
            <a:endCxn id="9" idx="0"/>
          </p:cNvCxnSpPr>
          <p:nvPr/>
        </p:nvCxnSpPr>
        <p:spPr>
          <a:xfrm flipH="1">
            <a:off x="3933825" y="2473014"/>
            <a:ext cx="64801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6" idx="4"/>
            <a:endCxn id="10" idx="0"/>
          </p:cNvCxnSpPr>
          <p:nvPr/>
        </p:nvCxnSpPr>
        <p:spPr>
          <a:xfrm>
            <a:off x="4581839" y="2473014"/>
            <a:ext cx="76327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6" idx="5"/>
            <a:endCxn id="11" idx="0"/>
          </p:cNvCxnSpPr>
          <p:nvPr/>
        </p:nvCxnSpPr>
        <p:spPr>
          <a:xfrm>
            <a:off x="5441137" y="2321667"/>
            <a:ext cx="1243032"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6" idx="5"/>
            <a:endCxn id="12" idx="0"/>
          </p:cNvCxnSpPr>
          <p:nvPr/>
        </p:nvCxnSpPr>
        <p:spPr>
          <a:xfrm>
            <a:off x="5441137" y="2321667"/>
            <a:ext cx="265987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85248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1087437" y="4039878"/>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19233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426493" y="4040672"/>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613150" y="413195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845718" y="4037497"/>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010150" y="414782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241925" y="4044640"/>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3611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94474" y="4038291"/>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7835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8013699" y="4036703"/>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467" name="TextBox 44"/>
          <p:cNvSpPr txBox="1">
            <a:spLocks noChangeArrowheads="1"/>
          </p:cNvSpPr>
          <p:nvPr/>
        </p:nvSpPr>
        <p:spPr bwMode="auto">
          <a:xfrm>
            <a:off x="1000125" y="2473015"/>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68" name="TextBox 45"/>
          <p:cNvSpPr txBox="1">
            <a:spLocks noChangeArrowheads="1"/>
          </p:cNvSpPr>
          <p:nvPr/>
        </p:nvSpPr>
        <p:spPr bwMode="auto">
          <a:xfrm>
            <a:off x="2318543" y="2520640"/>
            <a:ext cx="350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69" name="TextBox 46"/>
          <p:cNvSpPr txBox="1">
            <a:spLocks noChangeArrowheads="1"/>
          </p:cNvSpPr>
          <p:nvPr/>
        </p:nvSpPr>
        <p:spPr bwMode="auto">
          <a:xfrm>
            <a:off x="3616012" y="2538103"/>
            <a:ext cx="352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0" name="TextBox 47"/>
          <p:cNvSpPr txBox="1">
            <a:spLocks noChangeArrowheads="1"/>
          </p:cNvSpPr>
          <p:nvPr/>
        </p:nvSpPr>
        <p:spPr bwMode="auto">
          <a:xfrm>
            <a:off x="5106987" y="2538103"/>
            <a:ext cx="3508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1" name="TextBox 48"/>
          <p:cNvSpPr txBox="1">
            <a:spLocks noChangeArrowheads="1"/>
          </p:cNvSpPr>
          <p:nvPr/>
        </p:nvSpPr>
        <p:spPr bwMode="auto">
          <a:xfrm>
            <a:off x="6752897" y="2538103"/>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72" name="TextBox 49"/>
          <p:cNvSpPr txBox="1">
            <a:spLocks noChangeArrowheads="1"/>
          </p:cNvSpPr>
          <p:nvPr/>
        </p:nvSpPr>
        <p:spPr bwMode="auto">
          <a:xfrm>
            <a:off x="7607299" y="2539691"/>
            <a:ext cx="3524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4845050" y="3508297"/>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4903787" y="4795528"/>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191250" y="3508297"/>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613650" y="3508297"/>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666750" y="3293984"/>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54" name="Oval 53"/>
          <p:cNvSpPr/>
          <p:nvPr/>
        </p:nvSpPr>
        <p:spPr>
          <a:xfrm>
            <a:off x="2012950" y="3293984"/>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435350" y="3293984"/>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56" name="Oval 55"/>
          <p:cNvSpPr/>
          <p:nvPr/>
        </p:nvSpPr>
        <p:spPr>
          <a:xfrm>
            <a:off x="773112" y="479552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7" name="Oval 56"/>
          <p:cNvSpPr/>
          <p:nvPr/>
        </p:nvSpPr>
        <p:spPr>
          <a:xfrm>
            <a:off x="7129676" y="27428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7587189" y="79816"/>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7473161" y="617727"/>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A</a:t>
            </a:r>
          </a:p>
        </p:txBody>
      </p:sp>
      <p:sp>
        <p:nvSpPr>
          <p:cNvPr id="64" name="Oval 63"/>
          <p:cNvSpPr/>
          <p:nvPr/>
        </p:nvSpPr>
        <p:spPr>
          <a:xfrm>
            <a:off x="7765158" y="546365"/>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A</a:t>
            </a:r>
          </a:p>
        </p:txBody>
      </p:sp>
      <p:sp>
        <p:nvSpPr>
          <p:cNvPr id="65" name="Oval 64"/>
          <p:cNvSpPr/>
          <p:nvPr/>
        </p:nvSpPr>
        <p:spPr>
          <a:xfrm>
            <a:off x="8023820" y="79816"/>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8285689" y="467166"/>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4840287" y="3084434"/>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5492750" y="3084434"/>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6192837" y="3095547"/>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843712" y="3095547"/>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7627937" y="3084434"/>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8278812" y="3084434"/>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503862" y="3508297"/>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850062" y="3508297"/>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270875" y="3508297"/>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325562" y="3293984"/>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q</a:t>
            </a:r>
          </a:p>
        </p:txBody>
      </p:sp>
      <p:sp>
        <p:nvSpPr>
          <p:cNvPr id="77" name="Oval 76"/>
          <p:cNvSpPr/>
          <p:nvPr/>
        </p:nvSpPr>
        <p:spPr>
          <a:xfrm>
            <a:off x="2671762" y="3293984"/>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4092575" y="3293984"/>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9" name="Oval 78"/>
          <p:cNvSpPr/>
          <p:nvPr/>
        </p:nvSpPr>
        <p:spPr>
          <a:xfrm>
            <a:off x="773112" y="533210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62"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Conceptual example of EFA</a:t>
            </a:r>
          </a:p>
        </p:txBody>
      </p:sp>
      <p:sp>
        <p:nvSpPr>
          <p:cNvPr id="80" name="Oval 79"/>
          <p:cNvSpPr/>
          <p:nvPr/>
        </p:nvSpPr>
        <p:spPr>
          <a:xfrm>
            <a:off x="6638132" y="20666"/>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Tree>
    <p:extLst>
      <p:ext uri="{BB962C8B-B14F-4D97-AF65-F5344CB8AC3E}">
        <p14:creationId xmlns:p14="http://schemas.microsoft.com/office/powerpoint/2010/main" val="12146770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1"/>
          <p:cNvSpPr txBox="1">
            <a:spLocks noChangeArrowheads="1"/>
          </p:cNvSpPr>
          <p:nvPr/>
        </p:nvSpPr>
        <p:spPr bwMode="auto">
          <a:xfrm>
            <a:off x="1106487" y="4795528"/>
            <a:ext cx="71405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construct			Random error</a:t>
            </a:r>
          </a:p>
          <a:p>
            <a:pPr eaLnBrk="1" hangingPunct="1"/>
            <a:endParaRPr lang="en-US" sz="1800" dirty="0"/>
          </a:p>
          <a:p>
            <a:pPr eaLnBrk="1" hangingPunct="1"/>
            <a:r>
              <a:rPr lang="en-US" sz="1800" dirty="0"/>
              <a:t>Indicator specific variance</a:t>
            </a:r>
          </a:p>
        </p:txBody>
      </p:sp>
      <p:sp>
        <p:nvSpPr>
          <p:cNvPr id="6" name="Oval 5"/>
          <p:cNvSpPr/>
          <p:nvPr/>
        </p:nvSpPr>
        <p:spPr>
          <a:xfrm>
            <a:off x="3366608" y="1439552"/>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
        <p:nvSpPr>
          <p:cNvPr id="7" name="Rectangle 6"/>
          <p:cNvSpPr/>
          <p:nvPr/>
        </p:nvSpPr>
        <p:spPr>
          <a:xfrm>
            <a:off x="628650"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96373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37978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7910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132512"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5469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cxnSp>
        <p:nvCxnSpPr>
          <p:cNvPr id="14" name="Straight Arrow Connector 13"/>
          <p:cNvCxnSpPr>
            <a:stCxn id="6" idx="3"/>
            <a:endCxn id="7" idx="0"/>
          </p:cNvCxnSpPr>
          <p:nvPr/>
        </p:nvCxnSpPr>
        <p:spPr>
          <a:xfrm flipH="1">
            <a:off x="1180306" y="2321667"/>
            <a:ext cx="2542235"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8" idx="0"/>
          </p:cNvCxnSpPr>
          <p:nvPr/>
        </p:nvCxnSpPr>
        <p:spPr>
          <a:xfrm flipH="1">
            <a:off x="2517775" y="2321667"/>
            <a:ext cx="120476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4"/>
            <a:endCxn id="9" idx="0"/>
          </p:cNvCxnSpPr>
          <p:nvPr/>
        </p:nvCxnSpPr>
        <p:spPr>
          <a:xfrm flipH="1">
            <a:off x="3933825" y="2473014"/>
            <a:ext cx="64801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6" idx="4"/>
            <a:endCxn id="10" idx="0"/>
          </p:cNvCxnSpPr>
          <p:nvPr/>
        </p:nvCxnSpPr>
        <p:spPr>
          <a:xfrm>
            <a:off x="4581839" y="2473014"/>
            <a:ext cx="76327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6" idx="5"/>
            <a:endCxn id="11" idx="0"/>
          </p:cNvCxnSpPr>
          <p:nvPr/>
        </p:nvCxnSpPr>
        <p:spPr>
          <a:xfrm>
            <a:off x="5441137" y="2321667"/>
            <a:ext cx="1243032"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6" idx="5"/>
            <a:endCxn id="12" idx="0"/>
          </p:cNvCxnSpPr>
          <p:nvPr/>
        </p:nvCxnSpPr>
        <p:spPr>
          <a:xfrm>
            <a:off x="5441137" y="2321667"/>
            <a:ext cx="265987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85248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1087437" y="4039878"/>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19233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426493" y="4040672"/>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613150" y="413195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845718" y="4037497"/>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010150" y="414782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241925" y="4044640"/>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3611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94474" y="4038291"/>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7835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8013699" y="4036703"/>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467" name="TextBox 44"/>
          <p:cNvSpPr txBox="1">
            <a:spLocks noChangeArrowheads="1"/>
          </p:cNvSpPr>
          <p:nvPr/>
        </p:nvSpPr>
        <p:spPr bwMode="auto">
          <a:xfrm>
            <a:off x="1000125" y="2473015"/>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68" name="TextBox 45"/>
          <p:cNvSpPr txBox="1">
            <a:spLocks noChangeArrowheads="1"/>
          </p:cNvSpPr>
          <p:nvPr/>
        </p:nvSpPr>
        <p:spPr bwMode="auto">
          <a:xfrm>
            <a:off x="2318543" y="2520640"/>
            <a:ext cx="350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69" name="TextBox 46"/>
          <p:cNvSpPr txBox="1">
            <a:spLocks noChangeArrowheads="1"/>
          </p:cNvSpPr>
          <p:nvPr/>
        </p:nvSpPr>
        <p:spPr bwMode="auto">
          <a:xfrm>
            <a:off x="3616012" y="2538103"/>
            <a:ext cx="352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0" name="TextBox 47"/>
          <p:cNvSpPr txBox="1">
            <a:spLocks noChangeArrowheads="1"/>
          </p:cNvSpPr>
          <p:nvPr/>
        </p:nvSpPr>
        <p:spPr bwMode="auto">
          <a:xfrm>
            <a:off x="5106987" y="2538103"/>
            <a:ext cx="3508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1" name="TextBox 48"/>
          <p:cNvSpPr txBox="1">
            <a:spLocks noChangeArrowheads="1"/>
          </p:cNvSpPr>
          <p:nvPr/>
        </p:nvSpPr>
        <p:spPr bwMode="auto">
          <a:xfrm>
            <a:off x="6752897" y="2538103"/>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72" name="TextBox 49"/>
          <p:cNvSpPr txBox="1">
            <a:spLocks noChangeArrowheads="1"/>
          </p:cNvSpPr>
          <p:nvPr/>
        </p:nvSpPr>
        <p:spPr bwMode="auto">
          <a:xfrm>
            <a:off x="7607299" y="2539691"/>
            <a:ext cx="3524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4845050" y="413195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4903787" y="4795528"/>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191250" y="4131953"/>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613650" y="413195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673099" y="4147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54" name="Oval 53"/>
          <p:cNvSpPr/>
          <p:nvPr/>
        </p:nvSpPr>
        <p:spPr>
          <a:xfrm>
            <a:off x="2019299" y="4147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441699" y="4147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56" name="Oval 55"/>
          <p:cNvSpPr/>
          <p:nvPr/>
        </p:nvSpPr>
        <p:spPr>
          <a:xfrm>
            <a:off x="773112" y="479552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7" name="Oval 56"/>
          <p:cNvSpPr/>
          <p:nvPr/>
        </p:nvSpPr>
        <p:spPr>
          <a:xfrm>
            <a:off x="7129676" y="27428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7587189" y="79816"/>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7473161" y="617727"/>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A</a:t>
            </a:r>
          </a:p>
        </p:txBody>
      </p:sp>
      <p:sp>
        <p:nvSpPr>
          <p:cNvPr id="64" name="Oval 63"/>
          <p:cNvSpPr/>
          <p:nvPr/>
        </p:nvSpPr>
        <p:spPr>
          <a:xfrm>
            <a:off x="7765158" y="546365"/>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A</a:t>
            </a:r>
          </a:p>
        </p:txBody>
      </p:sp>
      <p:sp>
        <p:nvSpPr>
          <p:cNvPr id="65" name="Oval 64"/>
          <p:cNvSpPr/>
          <p:nvPr/>
        </p:nvSpPr>
        <p:spPr>
          <a:xfrm>
            <a:off x="8023820" y="79816"/>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8285689" y="467166"/>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3705156" y="1762201"/>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B</a:t>
            </a:r>
          </a:p>
        </p:txBody>
      </p:sp>
      <p:sp>
        <p:nvSpPr>
          <p:cNvPr id="68" name="Oval 67"/>
          <p:cNvSpPr/>
          <p:nvPr/>
        </p:nvSpPr>
        <p:spPr>
          <a:xfrm>
            <a:off x="4502754" y="1576798"/>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4321174" y="208407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B</a:t>
            </a:r>
          </a:p>
        </p:txBody>
      </p:sp>
      <p:sp>
        <p:nvSpPr>
          <p:cNvPr id="70" name="Oval 69"/>
          <p:cNvSpPr/>
          <p:nvPr/>
        </p:nvSpPr>
        <p:spPr>
          <a:xfrm>
            <a:off x="5095362" y="1695141"/>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4940299" y="2084078"/>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4066609" y="1576798"/>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503862" y="4131953"/>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850062" y="4131953"/>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270875" y="4131953"/>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331911" y="4147828"/>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q</a:t>
            </a:r>
          </a:p>
        </p:txBody>
      </p:sp>
      <p:sp>
        <p:nvSpPr>
          <p:cNvPr id="77" name="Oval 76"/>
          <p:cNvSpPr/>
          <p:nvPr/>
        </p:nvSpPr>
        <p:spPr>
          <a:xfrm>
            <a:off x="2678111" y="4147828"/>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4098924" y="4147828"/>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9" name="Oval 78"/>
          <p:cNvSpPr/>
          <p:nvPr/>
        </p:nvSpPr>
        <p:spPr>
          <a:xfrm>
            <a:off x="773112" y="533210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62"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Conceptual example of EFA</a:t>
            </a:r>
          </a:p>
        </p:txBody>
      </p:sp>
      <p:sp>
        <p:nvSpPr>
          <p:cNvPr id="80" name="Oval 79"/>
          <p:cNvSpPr/>
          <p:nvPr/>
        </p:nvSpPr>
        <p:spPr>
          <a:xfrm>
            <a:off x="6638132" y="20666"/>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Tree>
    <p:extLst>
      <p:ext uri="{BB962C8B-B14F-4D97-AF65-F5344CB8AC3E}">
        <p14:creationId xmlns:p14="http://schemas.microsoft.com/office/powerpoint/2010/main" val="20712138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1"/>
          <p:cNvSpPr txBox="1">
            <a:spLocks noChangeArrowheads="1"/>
          </p:cNvSpPr>
          <p:nvPr/>
        </p:nvSpPr>
        <p:spPr bwMode="auto">
          <a:xfrm>
            <a:off x="1112987" y="4795528"/>
            <a:ext cx="71405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construct			Random error</a:t>
            </a:r>
          </a:p>
          <a:p>
            <a:pPr eaLnBrk="1" hangingPunct="1"/>
            <a:endParaRPr lang="en-US" sz="1800" dirty="0"/>
          </a:p>
          <a:p>
            <a:pPr eaLnBrk="1" hangingPunct="1"/>
            <a:r>
              <a:rPr lang="en-US" sz="1800" dirty="0"/>
              <a:t>Indicator specific variance</a:t>
            </a:r>
          </a:p>
        </p:txBody>
      </p:sp>
      <p:sp>
        <p:nvSpPr>
          <p:cNvPr id="6" name="Oval 5"/>
          <p:cNvSpPr/>
          <p:nvPr/>
        </p:nvSpPr>
        <p:spPr>
          <a:xfrm>
            <a:off x="6638132" y="1217857"/>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
        <p:nvSpPr>
          <p:cNvPr id="7" name="Rectangle 6"/>
          <p:cNvSpPr/>
          <p:nvPr/>
        </p:nvSpPr>
        <p:spPr>
          <a:xfrm>
            <a:off x="635150"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97023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38628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7975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139012"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5534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21" name="Oval 20"/>
          <p:cNvSpPr/>
          <p:nvPr/>
        </p:nvSpPr>
        <p:spPr>
          <a:xfrm>
            <a:off x="85898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1093937" y="4039878"/>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19883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432993" y="4040672"/>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619650" y="413195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852218" y="4037497"/>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016650" y="414782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248425" y="4044640"/>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3676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600974" y="4038291"/>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7900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8020199" y="4036703"/>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Oval 39"/>
          <p:cNvSpPr/>
          <p:nvPr/>
        </p:nvSpPr>
        <p:spPr>
          <a:xfrm>
            <a:off x="4851550" y="330554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4910287" y="4795528"/>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197750" y="330554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620150" y="330554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679599" y="332142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54" name="Oval 53"/>
          <p:cNvSpPr/>
          <p:nvPr/>
        </p:nvSpPr>
        <p:spPr>
          <a:xfrm>
            <a:off x="2025799" y="3321423"/>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448199" y="332142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56" name="Oval 55"/>
          <p:cNvSpPr/>
          <p:nvPr/>
        </p:nvSpPr>
        <p:spPr>
          <a:xfrm>
            <a:off x="779612" y="479552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7" name="Oval 56"/>
          <p:cNvSpPr/>
          <p:nvPr/>
        </p:nvSpPr>
        <p:spPr>
          <a:xfrm>
            <a:off x="7129676" y="27428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7587189" y="79816"/>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7473161" y="617727"/>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A</a:t>
            </a:r>
          </a:p>
        </p:txBody>
      </p:sp>
      <p:sp>
        <p:nvSpPr>
          <p:cNvPr id="64" name="Oval 63"/>
          <p:cNvSpPr/>
          <p:nvPr/>
        </p:nvSpPr>
        <p:spPr>
          <a:xfrm>
            <a:off x="7765158" y="546365"/>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A</a:t>
            </a:r>
          </a:p>
        </p:txBody>
      </p:sp>
      <p:sp>
        <p:nvSpPr>
          <p:cNvPr id="65" name="Oval 64"/>
          <p:cNvSpPr/>
          <p:nvPr/>
        </p:nvSpPr>
        <p:spPr>
          <a:xfrm>
            <a:off x="8023820" y="79816"/>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8285689" y="467166"/>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6976680" y="1540506"/>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B</a:t>
            </a:r>
          </a:p>
        </p:txBody>
      </p:sp>
      <p:sp>
        <p:nvSpPr>
          <p:cNvPr id="68" name="Oval 67"/>
          <p:cNvSpPr/>
          <p:nvPr/>
        </p:nvSpPr>
        <p:spPr>
          <a:xfrm>
            <a:off x="7774278" y="1355103"/>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7592698" y="1862383"/>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B</a:t>
            </a:r>
          </a:p>
        </p:txBody>
      </p:sp>
      <p:sp>
        <p:nvSpPr>
          <p:cNvPr id="70" name="Oval 69"/>
          <p:cNvSpPr/>
          <p:nvPr/>
        </p:nvSpPr>
        <p:spPr>
          <a:xfrm>
            <a:off x="8366886" y="1473446"/>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8211823" y="1862383"/>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7338133" y="1355103"/>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510362" y="3305548"/>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856562" y="3305548"/>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277375" y="3305548"/>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338411" y="332142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q</a:t>
            </a:r>
          </a:p>
        </p:txBody>
      </p:sp>
      <p:sp>
        <p:nvSpPr>
          <p:cNvPr id="77" name="Oval 76"/>
          <p:cNvSpPr/>
          <p:nvPr/>
        </p:nvSpPr>
        <p:spPr>
          <a:xfrm>
            <a:off x="2684611" y="3321423"/>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4105424" y="3321423"/>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9" name="Oval 78"/>
          <p:cNvSpPr/>
          <p:nvPr/>
        </p:nvSpPr>
        <p:spPr>
          <a:xfrm>
            <a:off x="779612" y="533210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62"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Conceptual example of EFA</a:t>
            </a:r>
          </a:p>
        </p:txBody>
      </p:sp>
      <p:sp>
        <p:nvSpPr>
          <p:cNvPr id="80" name="Oval 79"/>
          <p:cNvSpPr/>
          <p:nvPr/>
        </p:nvSpPr>
        <p:spPr>
          <a:xfrm>
            <a:off x="6638132" y="33884"/>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
        <p:nvSpPr>
          <p:cNvPr id="81" name="TextBox 80"/>
          <p:cNvSpPr txBox="1"/>
          <p:nvPr/>
        </p:nvSpPr>
        <p:spPr>
          <a:xfrm>
            <a:off x="1085850" y="1591246"/>
            <a:ext cx="4594923" cy="923330"/>
          </a:xfrm>
          <a:prstGeom prst="rect">
            <a:avLst/>
          </a:prstGeom>
          <a:noFill/>
        </p:spPr>
        <p:txBody>
          <a:bodyPr wrap="square" lIns="0" tIns="0" rIns="0" bIns="0" rtlCol="0">
            <a:spAutoFit/>
          </a:bodyPr>
          <a:lstStyle/>
          <a:p>
            <a:r>
              <a:rPr lang="en-US" sz="2000" b="1" dirty="0">
                <a:solidFill>
                  <a:srgbClr val="EF3340"/>
                </a:solidFill>
              </a:rPr>
              <a:t>At this point the remaining indicators are uncorrelated and factor analysis stops</a:t>
            </a:r>
          </a:p>
        </p:txBody>
      </p:sp>
    </p:spTree>
    <p:extLst>
      <p:ext uri="{BB962C8B-B14F-4D97-AF65-F5344CB8AC3E}">
        <p14:creationId xmlns:p14="http://schemas.microsoft.com/office/powerpoint/2010/main" val="181813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CCD3-3D8E-8745-8C9D-62F3ADDEEE8C}"/>
              </a:ext>
            </a:extLst>
          </p:cNvPr>
          <p:cNvSpPr>
            <a:spLocks noGrp="1"/>
          </p:cNvSpPr>
          <p:nvPr>
            <p:ph type="title"/>
          </p:nvPr>
        </p:nvSpPr>
        <p:spPr/>
        <p:txBody>
          <a:bodyPr/>
          <a:lstStyle/>
          <a:p>
            <a:r>
              <a:rPr lang="fi-FI" dirty="0" err="1"/>
              <a:t>Concepts</a:t>
            </a:r>
            <a:r>
              <a:rPr lang="fi-FI" dirty="0"/>
              <a:t>, </a:t>
            </a:r>
            <a:r>
              <a:rPr lang="fi-FI" dirty="0" err="1"/>
              <a:t>constructs</a:t>
            </a:r>
            <a:r>
              <a:rPr lang="fi-FI" dirty="0"/>
              <a:t>, and </a:t>
            </a:r>
            <a:r>
              <a:rPr lang="fi-FI" dirty="0" err="1"/>
              <a:t>measures</a:t>
            </a:r>
            <a:endParaRPr lang="fi-FI" dirty="0"/>
          </a:p>
        </p:txBody>
      </p:sp>
      <p:graphicFrame>
        <p:nvGraphicFramePr>
          <p:cNvPr id="4" name="Content Placeholder 3">
            <a:extLst>
              <a:ext uri="{FF2B5EF4-FFF2-40B4-BE49-F238E27FC236}">
                <a16:creationId xmlns:a16="http://schemas.microsoft.com/office/drawing/2014/main" id="{C1D13AA4-9B5F-8846-96AB-294B8F9AA3C3}"/>
              </a:ext>
            </a:extLst>
          </p:cNvPr>
          <p:cNvGraphicFramePr>
            <a:graphicFrameLocks noGrp="1"/>
          </p:cNvGraphicFramePr>
          <p:nvPr>
            <p:ph idx="1"/>
            <p:extLst>
              <p:ext uri="{D42A27DB-BD31-4B8C-83A1-F6EECF244321}">
                <p14:modId xmlns:p14="http://schemas.microsoft.com/office/powerpoint/2010/main" val="1551425392"/>
              </p:ext>
            </p:extLst>
          </p:nvPr>
        </p:nvGraphicFramePr>
        <p:xfrm>
          <a:off x="628650" y="1825625"/>
          <a:ext cx="7070598" cy="3754120"/>
        </p:xfrm>
        <a:graphic>
          <a:graphicData uri="http://schemas.openxmlformats.org/drawingml/2006/table">
            <a:tbl>
              <a:tblPr firstRow="1" bandRow="1">
                <a:tableStyleId>{5C22544A-7EE6-4342-B048-85BDC9FD1C3A}</a:tableStyleId>
              </a:tblPr>
              <a:tblGrid>
                <a:gridCol w="2356866">
                  <a:extLst>
                    <a:ext uri="{9D8B030D-6E8A-4147-A177-3AD203B41FA5}">
                      <a16:colId xmlns:a16="http://schemas.microsoft.com/office/drawing/2014/main" val="2543394931"/>
                    </a:ext>
                  </a:extLst>
                </a:gridCol>
                <a:gridCol w="2356866">
                  <a:extLst>
                    <a:ext uri="{9D8B030D-6E8A-4147-A177-3AD203B41FA5}">
                      <a16:colId xmlns:a16="http://schemas.microsoft.com/office/drawing/2014/main" val="2500755425"/>
                    </a:ext>
                  </a:extLst>
                </a:gridCol>
                <a:gridCol w="2356866">
                  <a:extLst>
                    <a:ext uri="{9D8B030D-6E8A-4147-A177-3AD203B41FA5}">
                      <a16:colId xmlns:a16="http://schemas.microsoft.com/office/drawing/2014/main" val="1230307557"/>
                    </a:ext>
                  </a:extLst>
                </a:gridCol>
              </a:tblGrid>
              <a:tr h="370840">
                <a:tc>
                  <a:txBody>
                    <a:bodyPr/>
                    <a:lstStyle/>
                    <a:p>
                      <a:r>
                        <a:rPr lang="fi-FI" sz="1800" dirty="0" err="1"/>
                        <a:t>Concept</a:t>
                      </a:r>
                      <a:endParaRPr lang="fi-FI" sz="1800" dirty="0"/>
                    </a:p>
                  </a:txBody>
                  <a:tcPr/>
                </a:tc>
                <a:tc>
                  <a:txBody>
                    <a:bodyPr/>
                    <a:lstStyle/>
                    <a:p>
                      <a:r>
                        <a:rPr lang="fi-FI" sz="1800" dirty="0" err="1"/>
                        <a:t>Construct</a:t>
                      </a:r>
                      <a:endParaRPr lang="fi-FI" sz="1800" dirty="0"/>
                    </a:p>
                  </a:txBody>
                  <a:tcPr/>
                </a:tc>
                <a:tc>
                  <a:txBody>
                    <a:bodyPr/>
                    <a:lstStyle/>
                    <a:p>
                      <a:r>
                        <a:rPr lang="fi-FI" sz="1800" dirty="0" err="1"/>
                        <a:t>Measure</a:t>
                      </a:r>
                      <a:endParaRPr lang="fi-FI" sz="1800" dirty="0"/>
                    </a:p>
                  </a:txBody>
                  <a:tcPr/>
                </a:tc>
                <a:extLst>
                  <a:ext uri="{0D108BD9-81ED-4DB2-BD59-A6C34878D82A}">
                    <a16:rowId xmlns:a16="http://schemas.microsoft.com/office/drawing/2014/main" val="1236997780"/>
                  </a:ext>
                </a:extLst>
              </a:tr>
              <a:tr h="370840">
                <a:tc>
                  <a:txBody>
                    <a:bodyPr/>
                    <a:lstStyle/>
                    <a:p>
                      <a:pPr marL="285750" indent="-285750">
                        <a:buFont typeface="Arial" panose="020B0604020202020204" pitchFamily="34" charset="0"/>
                        <a:buChar char="•"/>
                      </a:pPr>
                      <a:r>
                        <a:rPr lang="fi-FI" sz="1800" dirty="0" err="1"/>
                        <a:t>Reference</a:t>
                      </a:r>
                      <a:r>
                        <a:rPr lang="fi-FI" sz="1800" dirty="0"/>
                        <a:t> and </a:t>
                      </a:r>
                      <a:r>
                        <a:rPr lang="fi-FI" sz="1800" dirty="0" err="1"/>
                        <a:t>meaning</a:t>
                      </a:r>
                      <a:endParaRPr lang="fi-FI" sz="1800" dirty="0"/>
                    </a:p>
                    <a:p>
                      <a:pPr marL="285750" indent="-285750">
                        <a:buFont typeface="Arial" panose="020B0604020202020204" pitchFamily="34" charset="0"/>
                        <a:buChar char="•"/>
                      </a:pPr>
                      <a:r>
                        <a:rPr lang="fi-FI" sz="1800" dirty="0"/>
                        <a:t>Definition</a:t>
                      </a:r>
                    </a:p>
                    <a:p>
                      <a:pPr marL="285750" indent="-285750">
                        <a:buFont typeface="Arial" panose="020B0604020202020204" pitchFamily="34" charset="0"/>
                        <a:buChar char="•"/>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r>
                        <a:rPr lang="fi-FI" sz="1800" dirty="0" err="1"/>
                        <a:t>Examples</a:t>
                      </a:r>
                      <a:r>
                        <a:rPr lang="fi-FI" sz="1800" dirty="0"/>
                        <a:t>:</a:t>
                      </a:r>
                    </a:p>
                    <a:p>
                      <a:pPr marL="285750" indent="-285750">
                        <a:buFont typeface="Arial" panose="020B0604020202020204" pitchFamily="34" charset="0"/>
                        <a:buChar char="•"/>
                      </a:pPr>
                      <a:r>
                        <a:rPr lang="fi-FI" sz="1800" dirty="0"/>
                        <a:t>Person</a:t>
                      </a:r>
                    </a:p>
                    <a:p>
                      <a:pPr marL="285750" indent="-285750">
                        <a:buFont typeface="Arial" panose="020B0604020202020204" pitchFamily="34" charset="0"/>
                        <a:buChar char="•"/>
                      </a:pPr>
                      <a:r>
                        <a:rPr lang="fi-FI" sz="1800" dirty="0"/>
                        <a:t>Rock</a:t>
                      </a:r>
                    </a:p>
                  </a:txBody>
                  <a:tcPr/>
                </a:tc>
                <a:tc>
                  <a:txBody>
                    <a:bodyPr/>
                    <a:lstStyle/>
                    <a:p>
                      <a:pPr marL="285750" indent="-285750">
                        <a:buFont typeface="Arial" panose="020B0604020202020204" pitchFamily="34" charset="0"/>
                        <a:buChar char="•"/>
                      </a:pPr>
                      <a:r>
                        <a:rPr lang="fi-FI" sz="1800" dirty="0" err="1"/>
                        <a:t>Conceptual</a:t>
                      </a:r>
                      <a:r>
                        <a:rPr lang="fi-FI" sz="1800" dirty="0"/>
                        <a:t> </a:t>
                      </a:r>
                      <a:r>
                        <a:rPr lang="fi-FI" sz="1800" dirty="0" err="1"/>
                        <a:t>variable</a:t>
                      </a:r>
                      <a:br>
                        <a:rPr lang="fi-FI" sz="1800" dirty="0"/>
                      </a:br>
                      <a:r>
                        <a:rPr lang="fi-FI" sz="1800" dirty="0"/>
                        <a:t>(i.e. a </a:t>
                      </a:r>
                      <a:r>
                        <a:rPr lang="fi-FI" sz="1800" dirty="0" err="1"/>
                        <a:t>concept</a:t>
                      </a:r>
                      <a:r>
                        <a:rPr lang="fi-FI" sz="1800" dirty="0"/>
                        <a:t> </a:t>
                      </a:r>
                      <a:r>
                        <a:rPr lang="fi-FI" sz="1800" dirty="0" err="1"/>
                        <a:t>that</a:t>
                      </a:r>
                      <a:r>
                        <a:rPr lang="fi-FI" sz="1800" dirty="0"/>
                        <a:t> is </a:t>
                      </a:r>
                      <a:r>
                        <a:rPr lang="fi-FI" sz="1800" dirty="0" err="1"/>
                        <a:t>variable</a:t>
                      </a:r>
                      <a:r>
                        <a:rPr lang="fi-FI" sz="1800" dirty="0"/>
                        <a:t>)</a:t>
                      </a:r>
                    </a:p>
                    <a:p>
                      <a:pPr marL="285750" indent="-285750">
                        <a:buFont typeface="Arial" panose="020B0604020202020204" pitchFamily="34" charset="0"/>
                        <a:buChar char="•"/>
                      </a:pPr>
                      <a:r>
                        <a:rPr lang="fi-FI" sz="1800" dirty="0"/>
                        <a:t>Can </a:t>
                      </a:r>
                      <a:r>
                        <a:rPr lang="fi-FI" sz="1800" dirty="0" err="1"/>
                        <a:t>have</a:t>
                      </a:r>
                      <a:r>
                        <a:rPr lang="fi-FI" sz="1800" dirty="0"/>
                        <a:t> </a:t>
                      </a:r>
                      <a:r>
                        <a:rPr lang="fi-FI" sz="1800" dirty="0" err="1"/>
                        <a:t>dimensions</a:t>
                      </a:r>
                      <a:endParaRPr lang="fi-FI" sz="1800" dirty="0"/>
                    </a:p>
                    <a:p>
                      <a:pPr marL="285750" indent="-285750">
                        <a:buFont typeface="Arial" panose="020B0604020202020204" pitchFamily="34" charset="0"/>
                        <a:buChar char="•"/>
                      </a:pPr>
                      <a:r>
                        <a:rPr lang="fi-FI" sz="1800" dirty="0" err="1"/>
                        <a:t>Latent</a:t>
                      </a:r>
                      <a:r>
                        <a:rPr lang="fi-FI" sz="1800" dirty="0"/>
                        <a:t> </a:t>
                      </a:r>
                      <a:r>
                        <a:rPr lang="fi-FI" sz="1800" dirty="0" err="1"/>
                        <a:t>variable</a:t>
                      </a:r>
                      <a:endParaRPr lang="fi-FI" sz="1800" dirty="0"/>
                    </a:p>
                    <a:p>
                      <a:endParaRPr lang="fi-FI" sz="1800" dirty="0"/>
                    </a:p>
                    <a:p>
                      <a:r>
                        <a:rPr lang="fi-FI" sz="1800" dirty="0" err="1"/>
                        <a:t>Examples</a:t>
                      </a:r>
                      <a:r>
                        <a:rPr lang="fi-FI" sz="1800" dirty="0"/>
                        <a:t>:</a:t>
                      </a:r>
                    </a:p>
                    <a:p>
                      <a:pPr marL="285750" indent="-285750">
                        <a:buFont typeface="Arial" panose="020B0604020202020204" pitchFamily="34" charset="0"/>
                        <a:buChar char="•"/>
                      </a:pPr>
                      <a:r>
                        <a:rPr lang="fi-FI" sz="1800" dirty="0" err="1"/>
                        <a:t>Intelligence</a:t>
                      </a:r>
                      <a:endParaRPr lang="fi-FI" sz="1800" dirty="0"/>
                    </a:p>
                    <a:p>
                      <a:pPr marL="285750" indent="-285750">
                        <a:buFont typeface="Arial" panose="020B0604020202020204" pitchFamily="34" charset="0"/>
                        <a:buChar char="•"/>
                      </a:pPr>
                      <a:r>
                        <a:rPr lang="fi-FI" sz="1800" dirty="0" err="1"/>
                        <a:t>Innovativeness</a:t>
                      </a:r>
                      <a:endParaRPr lang="fi-FI" sz="1800" dirty="0"/>
                    </a:p>
                    <a:p>
                      <a:pPr marL="285750" indent="-285750">
                        <a:buFont typeface="Arial" panose="020B0604020202020204" pitchFamily="34" charset="0"/>
                        <a:buChar char="•"/>
                      </a:pPr>
                      <a:endParaRPr lang="fi-FI" sz="1800" dirty="0"/>
                    </a:p>
                  </a:txBody>
                  <a:tcPr/>
                </a:tc>
                <a:tc>
                  <a:txBody>
                    <a:bodyPr/>
                    <a:lstStyle/>
                    <a:p>
                      <a:pPr marL="285750" indent="-285750">
                        <a:buFont typeface="Arial" panose="020B0604020202020204" pitchFamily="34" charset="0"/>
                        <a:buChar char="•"/>
                      </a:pPr>
                      <a:r>
                        <a:rPr lang="fi-FI" sz="1800" dirty="0" err="1"/>
                        <a:t>Observable</a:t>
                      </a:r>
                      <a:r>
                        <a:rPr lang="fi-FI" sz="1800" dirty="0"/>
                        <a:t> </a:t>
                      </a:r>
                      <a:r>
                        <a:rPr lang="fi-FI" sz="1800" dirty="0" err="1"/>
                        <a:t>variable</a:t>
                      </a:r>
                      <a:endParaRPr lang="fi-FI" sz="1800" dirty="0"/>
                    </a:p>
                    <a:p>
                      <a:pPr marL="285750" indent="-285750">
                        <a:buFont typeface="Arial" panose="020B0604020202020204" pitchFamily="34" charset="0"/>
                        <a:buChar char="•"/>
                      </a:pPr>
                      <a:r>
                        <a:rPr lang="fi-FI" sz="1800" dirty="0" err="1"/>
                        <a:t>Quantifies</a:t>
                      </a:r>
                      <a:r>
                        <a:rPr lang="fi-FI" sz="1800" dirty="0"/>
                        <a:t> </a:t>
                      </a:r>
                      <a:r>
                        <a:rPr lang="fi-FI" sz="1800" dirty="0" err="1"/>
                        <a:t>one</a:t>
                      </a:r>
                      <a:r>
                        <a:rPr lang="fi-FI" sz="1800" dirty="0"/>
                        <a:t> dimension of a </a:t>
                      </a:r>
                      <a:r>
                        <a:rPr lang="fi-FI" sz="1800" dirty="0" err="1"/>
                        <a:t>construct</a:t>
                      </a:r>
                      <a:endParaRPr lang="fi-FI" sz="1800" dirty="0"/>
                    </a:p>
                    <a:p>
                      <a:pPr marL="285750" indent="-285750">
                        <a:buFont typeface="Arial" panose="020B0604020202020204" pitchFamily="34" charset="0"/>
                        <a:buChar char="•"/>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r>
                        <a:rPr lang="fi-FI" sz="1800" dirty="0" err="1"/>
                        <a:t>Examples</a:t>
                      </a:r>
                      <a:r>
                        <a:rPr lang="fi-FI" sz="1800" dirty="0"/>
                        <a:t>:</a:t>
                      </a:r>
                    </a:p>
                    <a:p>
                      <a:pPr marL="285750" indent="-285750">
                        <a:buFont typeface="Arial" panose="020B0604020202020204" pitchFamily="34" charset="0"/>
                        <a:buChar char="•"/>
                      </a:pPr>
                      <a:r>
                        <a:rPr lang="fi-FI" sz="1800" dirty="0"/>
                        <a:t>IQ </a:t>
                      </a:r>
                      <a:r>
                        <a:rPr lang="fi-FI" sz="1800" dirty="0" err="1"/>
                        <a:t>test</a:t>
                      </a:r>
                      <a:r>
                        <a:rPr lang="fi-FI" sz="1800" dirty="0"/>
                        <a:t> </a:t>
                      </a:r>
                      <a:r>
                        <a:rPr lang="fi-FI" sz="1800" dirty="0" err="1"/>
                        <a:t>scores</a:t>
                      </a:r>
                      <a:endParaRPr lang="fi-FI" sz="1800" dirty="0"/>
                    </a:p>
                    <a:p>
                      <a:pPr marL="285750" indent="-285750">
                        <a:buFont typeface="Arial" panose="020B0604020202020204" pitchFamily="34" charset="0"/>
                        <a:buChar char="•"/>
                      </a:pPr>
                      <a:r>
                        <a:rPr lang="fi-FI" sz="1800" dirty="0"/>
                        <a:t>Reading on a </a:t>
                      </a:r>
                      <a:r>
                        <a:rPr lang="fi-FI" sz="1800" dirty="0" err="1"/>
                        <a:t>mercury</a:t>
                      </a:r>
                      <a:r>
                        <a:rPr lang="fi-FI" sz="1800" dirty="0"/>
                        <a:t> </a:t>
                      </a:r>
                      <a:r>
                        <a:rPr lang="fi-FI" sz="1800" dirty="0" err="1"/>
                        <a:t>column</a:t>
                      </a:r>
                      <a:r>
                        <a:rPr lang="fi-FI" sz="1800" dirty="0"/>
                        <a:t> </a:t>
                      </a:r>
                      <a:r>
                        <a:rPr lang="fi-FI" sz="1800" dirty="0" err="1"/>
                        <a:t>thermometer</a:t>
                      </a:r>
                      <a:endParaRPr lang="fi-FI" sz="1800" dirty="0"/>
                    </a:p>
                  </a:txBody>
                  <a:tcPr/>
                </a:tc>
                <a:extLst>
                  <a:ext uri="{0D108BD9-81ED-4DB2-BD59-A6C34878D82A}">
                    <a16:rowId xmlns:a16="http://schemas.microsoft.com/office/drawing/2014/main" val="2903247376"/>
                  </a:ext>
                </a:extLst>
              </a:tr>
            </a:tbl>
          </a:graphicData>
        </a:graphic>
      </p:graphicFrame>
      <p:sp>
        <p:nvSpPr>
          <p:cNvPr id="8" name="Suorakulmio 14">
            <a:extLst>
              <a:ext uri="{FF2B5EF4-FFF2-40B4-BE49-F238E27FC236}">
                <a16:creationId xmlns:a16="http://schemas.microsoft.com/office/drawing/2014/main" id="{4448159B-11B0-C14C-875A-4575772B9BD0}"/>
              </a:ext>
            </a:extLst>
          </p:cNvPr>
          <p:cNvSpPr/>
          <p:nvPr/>
        </p:nvSpPr>
        <p:spPr>
          <a:xfrm>
            <a:off x="628650" y="6175539"/>
            <a:ext cx="6403086" cy="400110"/>
          </a:xfrm>
          <a:prstGeom prst="rect">
            <a:avLst/>
          </a:prstGeom>
        </p:spPr>
        <p:txBody>
          <a:bodyPr wrap="square">
            <a:spAutoFit/>
          </a:bodyPr>
          <a:lstStyle/>
          <a:p>
            <a:r>
              <a:rPr lang="fi-FI" sz="1000" dirty="0" err="1"/>
              <a:t>Chang</a:t>
            </a:r>
            <a:r>
              <a:rPr lang="fi-FI" sz="1000" dirty="0"/>
              <a:t>, H., &amp; </a:t>
            </a:r>
            <a:r>
              <a:rPr lang="fi-FI" sz="1000" dirty="0" err="1"/>
              <a:t>Cartwright</a:t>
            </a:r>
            <a:r>
              <a:rPr lang="fi-FI" sz="1000" dirty="0"/>
              <a:t>, N. (2010). </a:t>
            </a:r>
            <a:r>
              <a:rPr lang="fi-FI" sz="1000" dirty="0" err="1"/>
              <a:t>Measurement</a:t>
            </a:r>
            <a:r>
              <a:rPr lang="fi-FI" sz="1000" dirty="0"/>
              <a:t>. In S. </a:t>
            </a:r>
            <a:r>
              <a:rPr lang="fi-FI" sz="1000" dirty="0" err="1"/>
              <a:t>Psillos</a:t>
            </a:r>
            <a:r>
              <a:rPr lang="fi-FI" sz="1000" dirty="0"/>
              <a:t> &amp; M. </a:t>
            </a:r>
            <a:r>
              <a:rPr lang="fi-FI" sz="1000" dirty="0" err="1"/>
              <a:t>Curd</a:t>
            </a:r>
            <a:r>
              <a:rPr lang="fi-FI" sz="1000" dirty="0"/>
              <a:t> (</a:t>
            </a:r>
            <a:r>
              <a:rPr lang="fi-FI" sz="1000" dirty="0" err="1"/>
              <a:t>Eds</a:t>
            </a:r>
            <a:r>
              <a:rPr lang="fi-FI" sz="1000" dirty="0"/>
              <a:t>.), </a:t>
            </a:r>
            <a:r>
              <a:rPr lang="fi-FI" sz="1000" i="1" dirty="0" err="1"/>
              <a:t>The</a:t>
            </a:r>
            <a:r>
              <a:rPr lang="fi-FI" sz="1000" i="1" dirty="0"/>
              <a:t> </a:t>
            </a:r>
            <a:r>
              <a:rPr lang="fi-FI" sz="1000" i="1" dirty="0" err="1"/>
              <a:t>Routledge</a:t>
            </a:r>
            <a:r>
              <a:rPr lang="fi-FI" sz="1000" i="1" dirty="0"/>
              <a:t> </a:t>
            </a:r>
            <a:r>
              <a:rPr lang="fi-FI" sz="1000" i="1" dirty="0" err="1"/>
              <a:t>companion</a:t>
            </a:r>
            <a:r>
              <a:rPr lang="fi-FI" sz="1000" i="1" dirty="0"/>
              <a:t> to </a:t>
            </a:r>
            <a:r>
              <a:rPr lang="fi-FI" sz="1000" i="1" dirty="0" err="1"/>
              <a:t>philosophy</a:t>
            </a:r>
            <a:r>
              <a:rPr lang="fi-FI" sz="1000" i="1" dirty="0"/>
              <a:t> of science</a:t>
            </a:r>
            <a:r>
              <a:rPr lang="fi-FI" sz="1000" dirty="0"/>
              <a:t> (1. </a:t>
            </a:r>
            <a:r>
              <a:rPr lang="fi-FI" sz="1000" dirty="0" err="1"/>
              <a:t>publ</a:t>
            </a:r>
            <a:r>
              <a:rPr lang="fi-FI" sz="1000" dirty="0"/>
              <a:t>. in </a:t>
            </a:r>
            <a:r>
              <a:rPr lang="fi-FI" sz="1000" dirty="0" err="1"/>
              <a:t>paperback</a:t>
            </a:r>
            <a:r>
              <a:rPr lang="fi-FI" sz="1000" dirty="0"/>
              <a:t>, </a:t>
            </a:r>
            <a:r>
              <a:rPr lang="fi-FI" sz="1000" dirty="0" err="1"/>
              <a:t>pp</a:t>
            </a:r>
            <a:r>
              <a:rPr lang="fi-FI" sz="1000" dirty="0"/>
              <a:t>. 367–375). London: </a:t>
            </a:r>
            <a:r>
              <a:rPr lang="fi-FI" sz="1000" dirty="0" err="1"/>
              <a:t>Routledge</a:t>
            </a:r>
            <a:r>
              <a:rPr lang="fi-FI" sz="1000" dirty="0"/>
              <a:t>.</a:t>
            </a:r>
            <a:endParaRPr lang="fi-FI" sz="1000" dirty="0">
              <a:effectLst/>
            </a:endParaRPr>
          </a:p>
        </p:txBody>
      </p:sp>
    </p:spTree>
    <p:extLst>
      <p:ext uri="{BB962C8B-B14F-4D97-AF65-F5344CB8AC3E}">
        <p14:creationId xmlns:p14="http://schemas.microsoft.com/office/powerpoint/2010/main" val="38777356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Exploratory factor</a:t>
            </a:r>
            <a:br>
              <a:rPr lang="en-US" dirty="0"/>
            </a:br>
            <a:r>
              <a:rPr lang="en-US" dirty="0"/>
              <a:t>analysis example</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0212947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err="1"/>
              <a:t>Mesquita</a:t>
            </a:r>
            <a:r>
              <a:rPr lang="en-US" dirty="0"/>
              <a:t> &amp; </a:t>
            </a:r>
            <a:r>
              <a:rPr lang="en-US" dirty="0" err="1"/>
              <a:t>Lazzarini</a:t>
            </a:r>
            <a:r>
              <a:rPr lang="en-US" dirty="0"/>
              <a:t>, 2008</a:t>
            </a:r>
          </a:p>
        </p:txBody>
      </p:sp>
      <p:sp>
        <p:nvSpPr>
          <p:cNvPr id="2" name="Content Placeholder 1">
            <a:extLst>
              <a:ext uri="{FF2B5EF4-FFF2-40B4-BE49-F238E27FC236}">
                <a16:creationId xmlns:a16="http://schemas.microsoft.com/office/drawing/2014/main" id="{E94792DC-D9BD-F048-8C24-297681DF2009}"/>
              </a:ext>
            </a:extLst>
          </p:cNvPr>
          <p:cNvSpPr>
            <a:spLocks noGrp="1"/>
          </p:cNvSpPr>
          <p:nvPr>
            <p:ph sz="half" idx="2"/>
          </p:nvPr>
        </p:nvSpPr>
        <p:spPr/>
        <p:txBody>
          <a:bodyPr/>
          <a:lstStyle/>
          <a:p>
            <a:r>
              <a:rPr lang="en-US" dirty="0"/>
              <a:t>The paper reports a correlation matrix of the data, so we will next do an EFA with that data</a:t>
            </a:r>
          </a:p>
          <a:p>
            <a:endParaRPr lang="fi-FI" dirty="0"/>
          </a:p>
        </p:txBody>
      </p:sp>
      <p:pic>
        <p:nvPicPr>
          <p:cNvPr id="5" name="Picture 4" descr="Mesquita_Lazzarini_2008_HORIZONTAL AND VERTICAL RELATIONSHIPS IN DEVELOPING ECONOMIES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66" y="1690688"/>
            <a:ext cx="3854584" cy="5022641"/>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69337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3826" y="718829"/>
            <a:ext cx="948638" cy="719446"/>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33351" y="2948126"/>
            <a:ext cx="948638" cy="1192131"/>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23826" y="4957474"/>
            <a:ext cx="948638" cy="494818"/>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23826" y="5446960"/>
            <a:ext cx="948638" cy="629989"/>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23826" y="1473365"/>
            <a:ext cx="948638" cy="692247"/>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Content Placeholder 6" descr="Mesquita_Lazzarini_2008_HORIZONTAL AND VERTICAL RELATIONSHIPS IN DEVELOPING ECONOMIES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5179" t="8425" r="5376" b="5662"/>
          <a:stretch/>
        </p:blipFill>
        <p:spPr>
          <a:xfrm>
            <a:off x="17050" y="47764"/>
            <a:ext cx="9126950" cy="6727992"/>
          </a:xfrm>
          <a:noFill/>
        </p:spPr>
      </p:pic>
      <p:sp>
        <p:nvSpPr>
          <p:cNvPr id="10" name="TextBox 9"/>
          <p:cNvSpPr txBox="1"/>
          <p:nvPr/>
        </p:nvSpPr>
        <p:spPr>
          <a:xfrm>
            <a:off x="1295401" y="6151761"/>
            <a:ext cx="4229099" cy="615553"/>
          </a:xfrm>
          <a:prstGeom prst="rect">
            <a:avLst/>
          </a:prstGeom>
          <a:noFill/>
        </p:spPr>
        <p:txBody>
          <a:bodyPr wrap="square" lIns="0" tIns="0" rIns="0" bIns="0" rtlCol="0">
            <a:spAutoFit/>
          </a:bodyPr>
          <a:lstStyle/>
          <a:p>
            <a:r>
              <a:rPr lang="en-US" sz="2000" b="1" dirty="0">
                <a:solidFill>
                  <a:srgbClr val="EF3340"/>
                </a:solidFill>
              </a:rPr>
              <a:t>We will use all questions that were asked on a rating scale (1-7) </a:t>
            </a:r>
          </a:p>
        </p:txBody>
      </p:sp>
      <p:sp>
        <p:nvSpPr>
          <p:cNvPr id="3" name="Rectangle 2"/>
          <p:cNvSpPr/>
          <p:nvPr/>
        </p:nvSpPr>
        <p:spPr>
          <a:xfrm>
            <a:off x="1189918" y="729902"/>
            <a:ext cx="7186773" cy="3970318"/>
          </a:xfrm>
          <a:prstGeom prst="rect">
            <a:avLst/>
          </a:prstGeom>
          <a:solidFill>
            <a:schemeClr val="bg1"/>
          </a:solidFill>
        </p:spPr>
        <p:txBody>
          <a:bodyPr wrap="square">
            <a:spAutoFit/>
          </a:bodyPr>
          <a:lstStyle/>
          <a:p>
            <a:r>
              <a:rPr lang="en-US" dirty="0"/>
              <a:t>1. Horizontal norms of information exchange (HG1)</a:t>
            </a:r>
          </a:p>
          <a:p>
            <a:r>
              <a:rPr lang="en-US" dirty="0"/>
              <a:t>2. Horizontal norms of assistance (HG2)</a:t>
            </a:r>
          </a:p>
          <a:p>
            <a:r>
              <a:rPr lang="en-US" dirty="0"/>
              <a:t>3. Horizontal norms of fair sharing (HG3) </a:t>
            </a:r>
          </a:p>
          <a:p>
            <a:r>
              <a:rPr lang="en-US" dirty="0"/>
              <a:t>4. Vertical norms of information exchange (VG1)</a:t>
            </a:r>
          </a:p>
          <a:p>
            <a:r>
              <a:rPr lang="en-US" dirty="0"/>
              <a:t>5. Vertical norms of assistance (VG2)</a:t>
            </a:r>
          </a:p>
          <a:p>
            <a:r>
              <a:rPr lang="en-US" dirty="0"/>
              <a:t>6. Vertical norms of fair sharing (VG3)</a:t>
            </a:r>
          </a:p>
          <a:p>
            <a:r>
              <a:rPr lang="en-US" dirty="0"/>
              <a:t>10. Collective sourcing for contacting international customers (CS1)</a:t>
            </a:r>
          </a:p>
          <a:p>
            <a:r>
              <a:rPr lang="en-US" dirty="0"/>
              <a:t>11. Collective sourcing for coordinating international fairs (CS2)</a:t>
            </a:r>
          </a:p>
          <a:p>
            <a:r>
              <a:rPr lang="en-US" dirty="0"/>
              <a:t>12. Collective sourcing for promotion of country brand (CS3)</a:t>
            </a:r>
          </a:p>
          <a:p>
            <a:r>
              <a:rPr lang="en-US" dirty="0"/>
              <a:t>17. Exporters more competitive (EO1)</a:t>
            </a:r>
          </a:p>
          <a:p>
            <a:r>
              <a:rPr lang="en-US" dirty="0"/>
              <a:t>18. Exporters more protected from recession (EO2)</a:t>
            </a:r>
          </a:p>
          <a:p>
            <a:r>
              <a:rPr lang="en-US" dirty="0"/>
              <a:t>19. Investments in JIT (INV1)</a:t>
            </a:r>
          </a:p>
          <a:p>
            <a:r>
              <a:rPr lang="en-US" dirty="0"/>
              <a:t>20. Investments in IT (INV2)</a:t>
            </a:r>
          </a:p>
          <a:p>
            <a:r>
              <a:rPr lang="en-US" dirty="0"/>
              <a:t>21. Investments in TQM (INV3)</a:t>
            </a:r>
          </a:p>
        </p:txBody>
      </p:sp>
    </p:spTree>
    <p:extLst>
      <p:ext uri="{BB962C8B-B14F-4D97-AF65-F5344CB8AC3E}">
        <p14:creationId xmlns:p14="http://schemas.microsoft.com/office/powerpoint/2010/main" val="145949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factors: Scree plot</a:t>
            </a:r>
          </a:p>
        </p:txBody>
      </p:sp>
      <p:pic>
        <p:nvPicPr>
          <p:cNvPr id="8" name="Content Placeholder 7" descr="Scree.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8098" t="12556" r="-8098" b="15104"/>
          <a:stretch/>
        </p:blipFill>
        <p:spPr>
          <a:xfrm>
            <a:off x="-20129" y="2292350"/>
            <a:ext cx="8085137" cy="3371850"/>
          </a:xfrm>
        </p:spPr>
      </p:pic>
      <p:cxnSp>
        <p:nvCxnSpPr>
          <p:cNvPr id="9" name="Straight Connector 8"/>
          <p:cNvCxnSpPr>
            <a:cxnSpLocks/>
          </p:cNvCxnSpPr>
          <p:nvPr/>
        </p:nvCxnSpPr>
        <p:spPr>
          <a:xfrm flipH="1">
            <a:off x="3856579" y="4826074"/>
            <a:ext cx="486821" cy="428227"/>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456757" y="4351959"/>
            <a:ext cx="2780635" cy="492443"/>
          </a:xfrm>
          <a:prstGeom prst="rect">
            <a:avLst/>
          </a:prstGeom>
          <a:noFill/>
        </p:spPr>
        <p:txBody>
          <a:bodyPr wrap="square" lIns="0" tIns="0" rIns="0" bIns="0" rtlCol="0">
            <a:spAutoFit/>
          </a:bodyPr>
          <a:lstStyle/>
          <a:p>
            <a:r>
              <a:rPr lang="en-US" sz="1600" b="1" dirty="0">
                <a:solidFill>
                  <a:srgbClr val="EF3340"/>
                </a:solidFill>
              </a:rPr>
              <a:t>A clear pivot indicates a good number of factors</a:t>
            </a:r>
          </a:p>
        </p:txBody>
      </p:sp>
      <p:sp>
        <p:nvSpPr>
          <p:cNvPr id="13" name="TextBox 12"/>
          <p:cNvSpPr txBox="1"/>
          <p:nvPr/>
        </p:nvSpPr>
        <p:spPr>
          <a:xfrm>
            <a:off x="3427156" y="2577923"/>
            <a:ext cx="2780635" cy="738664"/>
          </a:xfrm>
          <a:prstGeom prst="rect">
            <a:avLst/>
          </a:prstGeom>
          <a:noFill/>
        </p:spPr>
        <p:txBody>
          <a:bodyPr wrap="square" lIns="0" tIns="0" rIns="0" bIns="0" rtlCol="0">
            <a:spAutoFit/>
          </a:bodyPr>
          <a:lstStyle/>
          <a:p>
            <a:r>
              <a:rPr lang="en-US" sz="1600" b="1" dirty="0">
                <a:solidFill>
                  <a:srgbClr val="EF3340"/>
                </a:solidFill>
              </a:rPr>
              <a:t>How many “variable’s worth of variance” each component explains</a:t>
            </a:r>
          </a:p>
        </p:txBody>
      </p:sp>
      <p:cxnSp>
        <p:nvCxnSpPr>
          <p:cNvPr id="16" name="Straight Connector 15"/>
          <p:cNvCxnSpPr/>
          <p:nvPr/>
        </p:nvCxnSpPr>
        <p:spPr>
          <a:xfrm flipH="1">
            <a:off x="3492678" y="4351959"/>
            <a:ext cx="600179" cy="347956"/>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092857" y="3487136"/>
            <a:ext cx="2780635" cy="738664"/>
          </a:xfrm>
          <a:prstGeom prst="rect">
            <a:avLst/>
          </a:prstGeom>
          <a:noFill/>
        </p:spPr>
        <p:txBody>
          <a:bodyPr wrap="square" lIns="0" tIns="0" rIns="0" bIns="0" rtlCol="0">
            <a:spAutoFit/>
          </a:bodyPr>
          <a:lstStyle/>
          <a:p>
            <a:r>
              <a:rPr lang="en-US" sz="1600" b="1" dirty="0">
                <a:solidFill>
                  <a:srgbClr val="EF3340"/>
                </a:solidFill>
              </a:rPr>
              <a:t>The number of components with value &gt; 1 is a good number of factors</a:t>
            </a:r>
          </a:p>
        </p:txBody>
      </p:sp>
      <p:sp>
        <p:nvSpPr>
          <p:cNvPr id="19" name="TextBox 18"/>
          <p:cNvSpPr txBox="1"/>
          <p:nvPr/>
        </p:nvSpPr>
        <p:spPr>
          <a:xfrm>
            <a:off x="910385" y="6298761"/>
            <a:ext cx="6490540" cy="169277"/>
          </a:xfrm>
          <a:prstGeom prst="rect">
            <a:avLst/>
          </a:prstGeom>
          <a:noFill/>
        </p:spPr>
        <p:txBody>
          <a:bodyPr wrap="square" lIns="0" tIns="0" rIns="0" bIns="0" rtlCol="0">
            <a:spAutoFit/>
          </a:bodyPr>
          <a:lstStyle/>
          <a:p>
            <a:r>
              <a:rPr lang="en-US" sz="1100" b="1" dirty="0"/>
              <a:t>Constructing scree plots is probably the only valid use of PCA when assessing measurement</a:t>
            </a:r>
          </a:p>
        </p:txBody>
      </p:sp>
      <p:sp>
        <p:nvSpPr>
          <p:cNvPr id="12" name="TextBox 11"/>
          <p:cNvSpPr txBox="1"/>
          <p:nvPr/>
        </p:nvSpPr>
        <p:spPr>
          <a:xfrm>
            <a:off x="5483174" y="1706359"/>
            <a:ext cx="2780635" cy="492443"/>
          </a:xfrm>
          <a:prstGeom prst="rect">
            <a:avLst/>
          </a:prstGeom>
          <a:noFill/>
        </p:spPr>
        <p:txBody>
          <a:bodyPr wrap="square" lIns="0" tIns="0" rIns="0" bIns="0" rtlCol="0">
            <a:spAutoFit/>
          </a:bodyPr>
          <a:lstStyle/>
          <a:p>
            <a:r>
              <a:rPr lang="en-US" sz="1600" b="1" u="sng" dirty="0">
                <a:solidFill>
                  <a:srgbClr val="EF3340"/>
                </a:solidFill>
              </a:rPr>
              <a:t>The best rule is to follow your theory!</a:t>
            </a:r>
          </a:p>
        </p:txBody>
      </p:sp>
    </p:spTree>
    <p:extLst>
      <p:ext uri="{BB962C8B-B14F-4D97-AF65-F5344CB8AC3E}">
        <p14:creationId xmlns:p14="http://schemas.microsoft.com/office/powerpoint/2010/main" val="115028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95732" y="38150"/>
            <a:ext cx="9144000"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70" dirty="0">
                <a:latin typeface="Courier"/>
                <a:cs typeface="Courier"/>
              </a:rPr>
              <a:t>&gt; </a:t>
            </a:r>
            <a:r>
              <a:rPr lang="en-US" sz="1070" dirty="0" err="1">
                <a:latin typeface="Courier"/>
                <a:cs typeface="Courier"/>
              </a:rPr>
              <a:t>fa</a:t>
            </a:r>
            <a:r>
              <a:rPr lang="en-US" sz="1070" dirty="0">
                <a:latin typeface="Courier"/>
                <a:cs typeface="Courier"/>
              </a:rPr>
              <a:t>(</a:t>
            </a:r>
            <a:r>
              <a:rPr lang="en-US" sz="1070" dirty="0" err="1">
                <a:latin typeface="Courier"/>
                <a:cs typeface="Courier"/>
              </a:rPr>
              <a:t>correlationsScales</a:t>
            </a:r>
            <a:r>
              <a:rPr lang="en-US" sz="1070" dirty="0">
                <a:latin typeface="Courier"/>
                <a:cs typeface="Courier"/>
              </a:rPr>
              <a:t>, </a:t>
            </a:r>
            <a:r>
              <a:rPr lang="en-US" sz="1070" dirty="0" err="1">
                <a:latin typeface="Courier"/>
                <a:cs typeface="Courier"/>
              </a:rPr>
              <a:t>nfactors</a:t>
            </a:r>
            <a:r>
              <a:rPr lang="en-US" sz="1070" dirty="0">
                <a:latin typeface="Courier"/>
                <a:cs typeface="Courier"/>
              </a:rPr>
              <a:t> = 5, rotate = "none")</a:t>
            </a:r>
          </a:p>
          <a:p>
            <a:r>
              <a:rPr lang="en-US" sz="1070" b="0" dirty="0">
                <a:latin typeface="Courier"/>
                <a:cs typeface="Courier"/>
              </a:rPr>
              <a:t>Factor Analysis using method =  </a:t>
            </a:r>
            <a:r>
              <a:rPr lang="en-US" sz="1070" b="0" dirty="0" err="1">
                <a:latin typeface="Courier"/>
                <a:cs typeface="Courier"/>
              </a:rPr>
              <a:t>minres</a:t>
            </a:r>
            <a:endParaRPr lang="en-US" sz="1070" b="0" dirty="0">
              <a:latin typeface="Courier"/>
              <a:cs typeface="Courier"/>
            </a:endParaRPr>
          </a:p>
          <a:p>
            <a:r>
              <a:rPr lang="en-US" sz="1070" b="0" dirty="0">
                <a:latin typeface="Courier"/>
                <a:cs typeface="Courier"/>
              </a:rPr>
              <a:t>Call: </a:t>
            </a:r>
            <a:r>
              <a:rPr lang="en-US" sz="1070" b="0" dirty="0" err="1">
                <a:latin typeface="Courier"/>
                <a:cs typeface="Courier"/>
              </a:rPr>
              <a:t>fa</a:t>
            </a:r>
            <a:r>
              <a:rPr lang="en-US" sz="1070" b="0" dirty="0">
                <a:latin typeface="Courier"/>
                <a:cs typeface="Courier"/>
              </a:rPr>
              <a:t>(r = </a:t>
            </a:r>
            <a:r>
              <a:rPr lang="en-US" sz="1070" b="0" dirty="0" err="1">
                <a:latin typeface="Courier"/>
                <a:cs typeface="Courier"/>
              </a:rPr>
              <a:t>correlationsScales</a:t>
            </a:r>
            <a:r>
              <a:rPr lang="en-US" sz="1070" b="0" dirty="0">
                <a:latin typeface="Courier"/>
                <a:cs typeface="Courier"/>
              </a:rPr>
              <a:t>, </a:t>
            </a:r>
            <a:r>
              <a:rPr lang="en-US" sz="1070" b="0" dirty="0" err="1">
                <a:latin typeface="Courier"/>
                <a:cs typeface="Courier"/>
              </a:rPr>
              <a:t>nfactors</a:t>
            </a:r>
            <a:r>
              <a:rPr lang="en-US" sz="1070" b="0" dirty="0">
                <a:latin typeface="Courier"/>
                <a:cs typeface="Courier"/>
              </a:rPr>
              <a:t> = 5, rotate = "none")</a:t>
            </a:r>
          </a:p>
          <a:p>
            <a:r>
              <a:rPr lang="en-US" sz="1070" b="0" dirty="0">
                <a:latin typeface="Courier"/>
                <a:cs typeface="Courier"/>
              </a:rPr>
              <a:t>Standardized loadings (pattern matrix) based upon correlation matrix</a:t>
            </a:r>
          </a:p>
          <a:p>
            <a:r>
              <a:rPr lang="en-US" sz="1070" b="0" dirty="0">
                <a:latin typeface="Courier"/>
                <a:cs typeface="Courier"/>
              </a:rPr>
              <a:t>                                                             MR3   MR2   MR4   MR1   MR5   h2     u2 com</a:t>
            </a:r>
          </a:p>
          <a:p>
            <a:r>
              <a:rPr lang="en-US" sz="1070" b="0" dirty="0" err="1">
                <a:latin typeface="Courier"/>
                <a:cs typeface="Courier"/>
              </a:rPr>
              <a:t>Horizontal_norms_of_information_exchange</a:t>
            </a:r>
            <a:r>
              <a:rPr lang="en-US" sz="1070" b="0" dirty="0">
                <a:latin typeface="Courier"/>
                <a:cs typeface="Courier"/>
              </a:rPr>
              <a:t>                    0.82 -0.01 -0.02  0.04 -0.31 0.77 0.2253 1.3</a:t>
            </a:r>
          </a:p>
          <a:p>
            <a:r>
              <a:rPr lang="en-US" sz="1070" b="0" dirty="0" err="1">
                <a:latin typeface="Courier"/>
                <a:cs typeface="Courier"/>
              </a:rPr>
              <a:t>Horizontal_norms_of_assistance</a:t>
            </a:r>
            <a:r>
              <a:rPr lang="en-US" sz="1070" b="0" dirty="0">
                <a:latin typeface="Courier"/>
                <a:cs typeface="Courier"/>
              </a:rPr>
              <a:t>                              0.85 -0.11  0.00  0.01 -0.33 0.84 0.1639 1.3</a:t>
            </a:r>
          </a:p>
          <a:p>
            <a:r>
              <a:rPr lang="en-US" sz="1070" b="0" dirty="0" err="1">
                <a:latin typeface="Courier"/>
                <a:cs typeface="Courier"/>
              </a:rPr>
              <a:t>Horizontal_norms_of_fair_sharing</a:t>
            </a:r>
            <a:r>
              <a:rPr lang="en-US" sz="1070" b="0" dirty="0">
                <a:latin typeface="Courier"/>
                <a:cs typeface="Courier"/>
              </a:rPr>
              <a:t>                            0.85 -0.04  0.05  0.01 -0.33 0.83 0.1680 1.3</a:t>
            </a:r>
          </a:p>
          <a:p>
            <a:r>
              <a:rPr lang="en-US" sz="1070" b="0" dirty="0" err="1">
                <a:latin typeface="Courier"/>
                <a:cs typeface="Courier"/>
              </a:rPr>
              <a:t>Vertical_norms_of_information_exchange</a:t>
            </a:r>
            <a:r>
              <a:rPr lang="en-US" sz="1070" b="0" dirty="0">
                <a:latin typeface="Courier"/>
                <a:cs typeface="Courier"/>
              </a:rPr>
              <a:t>                      0.62 -0.03 -0.36  0.07  0.50 0.78 0.2242 2.6</a:t>
            </a:r>
          </a:p>
          <a:p>
            <a:r>
              <a:rPr lang="en-US" sz="1070" b="0" dirty="0" err="1">
                <a:latin typeface="Courier"/>
                <a:cs typeface="Courier"/>
              </a:rPr>
              <a:t>Vertical_norms_of_assistance</a:t>
            </a:r>
            <a:r>
              <a:rPr lang="en-US" sz="1070" b="0" dirty="0">
                <a:latin typeface="Courier"/>
                <a:cs typeface="Courier"/>
              </a:rPr>
              <a:t>                                0.61  0.02 -0.24  0.03  0.51 0.70 0.3023 2.3</a:t>
            </a:r>
          </a:p>
          <a:p>
            <a:r>
              <a:rPr lang="en-US" sz="1070" b="0" dirty="0" err="1">
                <a:latin typeface="Courier"/>
                <a:cs typeface="Courier"/>
              </a:rPr>
              <a:t>Vertical_norms_of_fair_sharing</a:t>
            </a:r>
            <a:r>
              <a:rPr lang="en-US" sz="1070" b="0" dirty="0">
                <a:latin typeface="Courier"/>
                <a:cs typeface="Courier"/>
              </a:rPr>
              <a:t>                              0.61 -0.01 -0.25 -0.04  0.56 0.75 0.2462 2.3</a:t>
            </a:r>
          </a:p>
          <a:p>
            <a:r>
              <a:rPr lang="en-US" sz="1070" b="0" dirty="0" err="1">
                <a:latin typeface="Courier"/>
                <a:cs typeface="Courier"/>
              </a:rPr>
              <a:t>Collective_sourcing_for_contacting_international_customers</a:t>
            </a:r>
            <a:r>
              <a:rPr lang="en-US" sz="1070" b="0" dirty="0">
                <a:latin typeface="Courier"/>
                <a:cs typeface="Courier"/>
              </a:rPr>
              <a:t>  0.29 -0.11  0.74 -0.02  0.28 0.72 0.2803 1.7</a:t>
            </a:r>
          </a:p>
          <a:p>
            <a:r>
              <a:rPr lang="en-US" sz="1070" b="0" dirty="0" err="1">
                <a:latin typeface="Courier"/>
                <a:cs typeface="Courier"/>
              </a:rPr>
              <a:t>Collective_sourcing_for_coordinating_international_fairs</a:t>
            </a:r>
            <a:r>
              <a:rPr lang="en-US" sz="1070" b="0" dirty="0">
                <a:latin typeface="Courier"/>
                <a:cs typeface="Courier"/>
              </a:rPr>
              <a:t>    0.23 -0.12  0.78  0.03  0.25 0.74 0.2614 1.4</a:t>
            </a:r>
          </a:p>
          <a:p>
            <a:r>
              <a:rPr lang="en-US" sz="1070" b="0" dirty="0" err="1">
                <a:latin typeface="Courier"/>
                <a:cs typeface="Courier"/>
              </a:rPr>
              <a:t>Collective_sourcing_for_promotion_of_country_brand</a:t>
            </a:r>
            <a:r>
              <a:rPr lang="en-US" sz="1070" b="0" dirty="0">
                <a:latin typeface="Courier"/>
                <a:cs typeface="Courier"/>
              </a:rPr>
              <a:t>          0.24 -0.05  0.72  0.08  0.22 0.63 0.3695 1.5</a:t>
            </a:r>
          </a:p>
          <a:p>
            <a:r>
              <a:rPr lang="en-US" sz="1070" b="0" dirty="0" err="1">
                <a:latin typeface="Courier"/>
                <a:cs typeface="Courier"/>
              </a:rPr>
              <a:t>Exporters_more_competitive</a:t>
            </a:r>
            <a:r>
              <a:rPr lang="en-US" sz="1070" b="0" dirty="0">
                <a:latin typeface="Courier"/>
                <a:cs typeface="Courier"/>
              </a:rPr>
              <a:t>                                  0.00  0.01  0.00  1.00  0.00 1.00 0.0050 1.0</a:t>
            </a:r>
          </a:p>
          <a:p>
            <a:r>
              <a:rPr lang="en-US" sz="1070" b="0" dirty="0" err="1">
                <a:latin typeface="Courier"/>
                <a:cs typeface="Courier"/>
              </a:rPr>
              <a:t>Exporters_more_protected_from_recession</a:t>
            </a:r>
            <a:r>
              <a:rPr lang="en-US" sz="1070" b="0" dirty="0">
                <a:latin typeface="Courier"/>
                <a:cs typeface="Courier"/>
              </a:rPr>
              <a:t>                    -0.02 -0.01  0.03  0.86 -0.01 0.75 0.2549 1.0</a:t>
            </a:r>
          </a:p>
          <a:p>
            <a:r>
              <a:rPr lang="en-US" sz="1070" b="0" dirty="0" err="1">
                <a:latin typeface="Courier"/>
                <a:cs typeface="Courier"/>
              </a:rPr>
              <a:t>Investments_in_JIT</a:t>
            </a:r>
            <a:r>
              <a:rPr lang="en-US" sz="1070" b="0" dirty="0">
                <a:latin typeface="Courier"/>
                <a:cs typeface="Courier"/>
              </a:rPr>
              <a:t>                                          0.01  1.00  0.00 -0.01  0.00 0.99 0.0056 1.0</a:t>
            </a:r>
          </a:p>
          <a:p>
            <a:r>
              <a:rPr lang="en-US" sz="1070" b="0" dirty="0" err="1">
                <a:latin typeface="Courier"/>
                <a:cs typeface="Courier"/>
              </a:rPr>
              <a:t>Investments_in_IT</a:t>
            </a:r>
            <a:r>
              <a:rPr lang="en-US" sz="1070" b="0" dirty="0">
                <a:latin typeface="Courier"/>
                <a:cs typeface="Courier"/>
              </a:rPr>
              <a:t>                                           0.00  0.78 -0.04 -0.02 -0.02 0.61 0.3858 1.0</a:t>
            </a:r>
          </a:p>
          <a:p>
            <a:r>
              <a:rPr lang="en-US" sz="1070" b="0" dirty="0" err="1">
                <a:latin typeface="Courier"/>
                <a:cs typeface="Courier"/>
              </a:rPr>
              <a:t>Investments_in_TQM</a:t>
            </a:r>
            <a:r>
              <a:rPr lang="en-US" sz="1070" b="0" dirty="0">
                <a:latin typeface="Courier"/>
                <a:cs typeface="Courier"/>
              </a:rPr>
              <a:t>                                         -0.02  0.75 -0.04 -0.07 -0.01 0.57 0.4280 1.0</a:t>
            </a:r>
          </a:p>
          <a:p>
            <a:endParaRPr lang="en-US" sz="1070" b="0" dirty="0">
              <a:latin typeface="Courier"/>
              <a:cs typeface="Courier"/>
            </a:endParaRPr>
          </a:p>
          <a:p>
            <a:r>
              <a:rPr lang="en-US" sz="1070" b="0" dirty="0">
                <a:latin typeface="Courier"/>
                <a:cs typeface="Courier"/>
              </a:rPr>
              <a:t>                       MR3  MR2  MR4  MR1  MR5</a:t>
            </a:r>
          </a:p>
          <a:p>
            <a:r>
              <a:rPr lang="en-US" sz="1070" b="0" dirty="0">
                <a:latin typeface="Courier"/>
                <a:cs typeface="Courier"/>
              </a:rPr>
              <a:t>SS loadings           3.45 2.21 1.94 1.76 1.32</a:t>
            </a:r>
          </a:p>
          <a:p>
            <a:r>
              <a:rPr lang="en-US" sz="1070" b="0" dirty="0">
                <a:latin typeface="Courier"/>
                <a:cs typeface="Courier"/>
              </a:rPr>
              <a:t>Proportion </a:t>
            </a:r>
            <a:r>
              <a:rPr lang="en-US" sz="1070" b="0" dirty="0" err="1">
                <a:latin typeface="Courier"/>
                <a:cs typeface="Courier"/>
              </a:rPr>
              <a:t>Var</a:t>
            </a:r>
            <a:r>
              <a:rPr lang="en-US" sz="1070" b="0" dirty="0">
                <a:latin typeface="Courier"/>
                <a:cs typeface="Courier"/>
              </a:rPr>
              <a:t>        0.25 0.16 0.14 0.13 0.09</a:t>
            </a:r>
          </a:p>
          <a:p>
            <a:r>
              <a:rPr lang="en-US" sz="1070" b="0" dirty="0">
                <a:latin typeface="Courier"/>
                <a:cs typeface="Courier"/>
              </a:rPr>
              <a:t>Cumulative </a:t>
            </a:r>
            <a:r>
              <a:rPr lang="en-US" sz="1070" b="0" dirty="0" err="1">
                <a:latin typeface="Courier"/>
                <a:cs typeface="Courier"/>
              </a:rPr>
              <a:t>Var</a:t>
            </a:r>
            <a:r>
              <a:rPr lang="en-US" sz="1070" b="0" dirty="0">
                <a:latin typeface="Courier"/>
                <a:cs typeface="Courier"/>
              </a:rPr>
              <a:t>        0.25 0.40 0.54 0.67 0.76</a:t>
            </a:r>
          </a:p>
          <a:p>
            <a:r>
              <a:rPr lang="en-US" sz="1070" b="0" dirty="0">
                <a:latin typeface="Courier"/>
                <a:cs typeface="Courier"/>
              </a:rPr>
              <a:t>Proportion Explained  0.32 0.21 0.18 0.16 0.12</a:t>
            </a:r>
          </a:p>
          <a:p>
            <a:r>
              <a:rPr lang="en-US" sz="1070" b="0" dirty="0">
                <a:latin typeface="Courier"/>
                <a:cs typeface="Courier"/>
              </a:rPr>
              <a:t>Cumulative Proportion 0.32 0.53 0.71 0.88 1.00</a:t>
            </a:r>
          </a:p>
          <a:p>
            <a:endParaRPr lang="en-US" sz="1070" b="0" dirty="0">
              <a:latin typeface="Courier"/>
              <a:cs typeface="Courier"/>
            </a:endParaRPr>
          </a:p>
          <a:p>
            <a:r>
              <a:rPr lang="en-US" sz="1070" b="0" dirty="0">
                <a:latin typeface="Courier"/>
                <a:cs typeface="Courier"/>
              </a:rPr>
              <a:t>Mean item complexity =  1.5</a:t>
            </a:r>
          </a:p>
          <a:p>
            <a:r>
              <a:rPr lang="en-US" sz="1070" b="0" dirty="0">
                <a:latin typeface="Courier"/>
                <a:cs typeface="Courier"/>
              </a:rPr>
              <a:t>Test of the hypothesis that 5 factors are sufficient.</a:t>
            </a:r>
          </a:p>
          <a:p>
            <a:endParaRPr lang="en-US" sz="1070" b="0" dirty="0">
              <a:latin typeface="Courier"/>
              <a:cs typeface="Courier"/>
            </a:endParaRPr>
          </a:p>
          <a:p>
            <a:r>
              <a:rPr lang="en-US" sz="1070" b="0" dirty="0">
                <a:latin typeface="Courier"/>
                <a:cs typeface="Courier"/>
              </a:rPr>
              <a:t>The degrees of freedom for the null model are  91  and the objective function was  9.21</a:t>
            </a:r>
          </a:p>
          <a:p>
            <a:r>
              <a:rPr lang="en-US" sz="1070" b="0" dirty="0">
                <a:latin typeface="Courier"/>
                <a:cs typeface="Courier"/>
              </a:rPr>
              <a:t>The degrees of freedom for the model are 31  and the objective function was  0.11 </a:t>
            </a:r>
          </a:p>
          <a:p>
            <a:endParaRPr lang="en-US" sz="1070" b="0" dirty="0">
              <a:latin typeface="Courier"/>
              <a:cs typeface="Courier"/>
            </a:endParaRPr>
          </a:p>
          <a:p>
            <a:r>
              <a:rPr lang="en-US" sz="1070" b="0" dirty="0">
                <a:latin typeface="Courier"/>
                <a:cs typeface="Courier"/>
              </a:rPr>
              <a:t>The root mean square of the residuals (RMSR) is  0.01 </a:t>
            </a:r>
          </a:p>
          <a:p>
            <a:r>
              <a:rPr lang="en-US" sz="1070" b="0" dirty="0">
                <a:latin typeface="Courier"/>
                <a:cs typeface="Courier"/>
              </a:rPr>
              <a:t>The </a:t>
            </a:r>
            <a:r>
              <a:rPr lang="en-US" sz="1070" b="0" dirty="0" err="1">
                <a:latin typeface="Courier"/>
                <a:cs typeface="Courier"/>
              </a:rPr>
              <a:t>df</a:t>
            </a:r>
            <a:r>
              <a:rPr lang="en-US" sz="1070" b="0" dirty="0">
                <a:latin typeface="Courier"/>
                <a:cs typeface="Courier"/>
              </a:rPr>
              <a:t> corrected root mean square of the residuals is  0.02 </a:t>
            </a:r>
          </a:p>
          <a:p>
            <a:endParaRPr lang="en-US" sz="1070" b="0" dirty="0">
              <a:latin typeface="Courier"/>
              <a:cs typeface="Courier"/>
            </a:endParaRPr>
          </a:p>
        </p:txBody>
      </p:sp>
      <p:sp>
        <p:nvSpPr>
          <p:cNvPr id="13" name="Rectangle 12"/>
          <p:cNvSpPr/>
          <p:nvPr/>
        </p:nvSpPr>
        <p:spPr>
          <a:xfrm>
            <a:off x="208758" y="652417"/>
            <a:ext cx="8935242" cy="325339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Factor loadings</a:t>
            </a:r>
          </a:p>
        </p:txBody>
      </p:sp>
      <p:sp>
        <p:nvSpPr>
          <p:cNvPr id="18" name="Rectangle 17"/>
          <p:cNvSpPr/>
          <p:nvPr/>
        </p:nvSpPr>
        <p:spPr>
          <a:xfrm>
            <a:off x="208758" y="3943521"/>
            <a:ext cx="8935242" cy="133963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Explained variance</a:t>
            </a:r>
          </a:p>
        </p:txBody>
      </p:sp>
      <p:sp>
        <p:nvSpPr>
          <p:cNvPr id="19" name="Rectangle 18"/>
          <p:cNvSpPr/>
          <p:nvPr/>
        </p:nvSpPr>
        <p:spPr>
          <a:xfrm>
            <a:off x="208758" y="5339915"/>
            <a:ext cx="8935242" cy="1490624"/>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Model quality statistics</a:t>
            </a:r>
          </a:p>
        </p:txBody>
      </p:sp>
    </p:spTree>
    <p:extLst>
      <p:ext uri="{BB962C8B-B14F-4D97-AF65-F5344CB8AC3E}">
        <p14:creationId xmlns:p14="http://schemas.microsoft.com/office/powerpoint/2010/main" val="48071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95732" y="38150"/>
            <a:ext cx="9144000"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70" dirty="0">
                <a:solidFill>
                  <a:schemeClr val="bg2">
                    <a:lumMod val="40000"/>
                    <a:lumOff val="60000"/>
                  </a:schemeClr>
                </a:solidFill>
                <a:latin typeface="Courier"/>
                <a:cs typeface="Courier"/>
              </a:rPr>
              <a:t>&gt; </a:t>
            </a:r>
            <a:r>
              <a:rPr lang="en-US" sz="1070" dirty="0" err="1">
                <a:solidFill>
                  <a:schemeClr val="bg2">
                    <a:lumMod val="40000"/>
                    <a:lumOff val="60000"/>
                  </a:schemeClr>
                </a:solidFill>
                <a:latin typeface="Courier"/>
                <a:cs typeface="Courier"/>
              </a:rPr>
              <a:t>fa</a:t>
            </a:r>
            <a:r>
              <a:rPr lang="en-US" sz="1070" dirty="0">
                <a:solidFill>
                  <a:schemeClr val="bg2">
                    <a:lumMod val="40000"/>
                    <a:lumOff val="60000"/>
                  </a:schemeClr>
                </a:solidFill>
                <a:latin typeface="Courier"/>
                <a:cs typeface="Courier"/>
              </a:rPr>
              <a:t>(</a:t>
            </a:r>
            <a:r>
              <a:rPr lang="en-US" sz="1070" dirty="0" err="1">
                <a:solidFill>
                  <a:schemeClr val="bg2">
                    <a:lumMod val="40000"/>
                    <a:lumOff val="60000"/>
                  </a:schemeClr>
                </a:solidFill>
                <a:latin typeface="Courier"/>
                <a:cs typeface="Courier"/>
              </a:rPr>
              <a:t>correlationsScales</a:t>
            </a:r>
            <a:r>
              <a:rPr lang="en-US" sz="1070" dirty="0">
                <a:solidFill>
                  <a:schemeClr val="bg2">
                    <a:lumMod val="40000"/>
                    <a:lumOff val="60000"/>
                  </a:schemeClr>
                </a:solidFill>
                <a:latin typeface="Courier"/>
                <a:cs typeface="Courier"/>
              </a:rPr>
              <a:t>, </a:t>
            </a:r>
            <a:r>
              <a:rPr lang="en-US" sz="1070" dirty="0" err="1">
                <a:solidFill>
                  <a:schemeClr val="bg2">
                    <a:lumMod val="40000"/>
                    <a:lumOff val="60000"/>
                  </a:schemeClr>
                </a:solidFill>
                <a:latin typeface="Courier"/>
                <a:cs typeface="Courier"/>
              </a:rPr>
              <a:t>nfactors</a:t>
            </a:r>
            <a:r>
              <a:rPr lang="en-US" sz="1070" dirty="0">
                <a:solidFill>
                  <a:schemeClr val="bg2">
                    <a:lumMod val="40000"/>
                    <a:lumOff val="60000"/>
                  </a:schemeClr>
                </a:solidFill>
                <a:latin typeface="Courier"/>
                <a:cs typeface="Courier"/>
              </a:rPr>
              <a:t> = 5, rotate = "none")</a:t>
            </a:r>
          </a:p>
          <a:p>
            <a:r>
              <a:rPr lang="en-US" sz="1070" b="0" dirty="0">
                <a:solidFill>
                  <a:schemeClr val="bg2">
                    <a:lumMod val="40000"/>
                    <a:lumOff val="60000"/>
                  </a:schemeClr>
                </a:solidFill>
                <a:latin typeface="Courier"/>
                <a:cs typeface="Courier"/>
              </a:rPr>
              <a:t>Factor Analysis using method =  </a:t>
            </a:r>
            <a:r>
              <a:rPr lang="en-US" sz="1070" b="0" dirty="0" err="1">
                <a:solidFill>
                  <a:schemeClr val="bg2">
                    <a:lumMod val="40000"/>
                    <a:lumOff val="60000"/>
                  </a:schemeClr>
                </a:solidFill>
                <a:latin typeface="Courier"/>
                <a:cs typeface="Courier"/>
              </a:rPr>
              <a:t>minres</a:t>
            </a:r>
            <a:endParaRPr lang="en-US" sz="1070" b="0" dirty="0">
              <a:solidFill>
                <a:schemeClr val="bg2">
                  <a:lumMod val="40000"/>
                  <a:lumOff val="60000"/>
                </a:schemeClr>
              </a:solidFill>
              <a:latin typeface="Courier"/>
              <a:cs typeface="Courier"/>
            </a:endParaRPr>
          </a:p>
          <a:p>
            <a:r>
              <a:rPr lang="en-US" sz="1070" b="0" dirty="0">
                <a:solidFill>
                  <a:schemeClr val="bg2">
                    <a:lumMod val="40000"/>
                    <a:lumOff val="60000"/>
                  </a:schemeClr>
                </a:solidFill>
                <a:latin typeface="Courier"/>
                <a:cs typeface="Courier"/>
              </a:rPr>
              <a:t>Call: </a:t>
            </a:r>
            <a:r>
              <a:rPr lang="en-US" sz="1070" b="0" dirty="0" err="1">
                <a:solidFill>
                  <a:schemeClr val="bg2">
                    <a:lumMod val="40000"/>
                    <a:lumOff val="60000"/>
                  </a:schemeClr>
                </a:solidFill>
                <a:latin typeface="Courier"/>
                <a:cs typeface="Courier"/>
              </a:rPr>
              <a:t>fa</a:t>
            </a:r>
            <a:r>
              <a:rPr lang="en-US" sz="1070" b="0" dirty="0">
                <a:solidFill>
                  <a:schemeClr val="bg2">
                    <a:lumMod val="40000"/>
                    <a:lumOff val="60000"/>
                  </a:schemeClr>
                </a:solidFill>
                <a:latin typeface="Courier"/>
                <a:cs typeface="Courier"/>
              </a:rPr>
              <a:t>(r = </a:t>
            </a:r>
            <a:r>
              <a:rPr lang="en-US" sz="1070" b="0" dirty="0" err="1">
                <a:solidFill>
                  <a:schemeClr val="bg2">
                    <a:lumMod val="40000"/>
                    <a:lumOff val="60000"/>
                  </a:schemeClr>
                </a:solidFill>
                <a:latin typeface="Courier"/>
                <a:cs typeface="Courier"/>
              </a:rPr>
              <a:t>correlationsScales</a:t>
            </a:r>
            <a:r>
              <a:rPr lang="en-US" sz="1070" b="0" dirty="0">
                <a:solidFill>
                  <a:schemeClr val="bg2">
                    <a:lumMod val="40000"/>
                    <a:lumOff val="60000"/>
                  </a:schemeClr>
                </a:solidFill>
                <a:latin typeface="Courier"/>
                <a:cs typeface="Courier"/>
              </a:rPr>
              <a:t>, </a:t>
            </a:r>
            <a:r>
              <a:rPr lang="en-US" sz="1070" b="0" dirty="0" err="1">
                <a:solidFill>
                  <a:schemeClr val="bg2">
                    <a:lumMod val="40000"/>
                    <a:lumOff val="60000"/>
                  </a:schemeClr>
                </a:solidFill>
                <a:latin typeface="Courier"/>
                <a:cs typeface="Courier"/>
              </a:rPr>
              <a:t>nfactors</a:t>
            </a:r>
            <a:r>
              <a:rPr lang="en-US" sz="1070" b="0" dirty="0">
                <a:solidFill>
                  <a:schemeClr val="bg2">
                    <a:lumMod val="40000"/>
                    <a:lumOff val="60000"/>
                  </a:schemeClr>
                </a:solidFill>
                <a:latin typeface="Courier"/>
                <a:cs typeface="Courier"/>
              </a:rPr>
              <a:t> = 5, rotate = "none")</a:t>
            </a:r>
          </a:p>
          <a:p>
            <a:r>
              <a:rPr lang="en-US" sz="1070" b="0" dirty="0">
                <a:latin typeface="Courier"/>
                <a:cs typeface="Courier"/>
              </a:rPr>
              <a:t>Standardized loadings (pattern matrix) based upon correlation matrix</a:t>
            </a:r>
          </a:p>
          <a:p>
            <a:r>
              <a:rPr lang="en-US" sz="1070" b="0" dirty="0">
                <a:latin typeface="Courier"/>
                <a:cs typeface="Courier"/>
              </a:rPr>
              <a:t>                                                             MR3   MR2   MR4   MR1   MR5   h2     u2 com</a:t>
            </a:r>
          </a:p>
          <a:p>
            <a:r>
              <a:rPr lang="en-US" sz="1070" b="0" dirty="0" err="1">
                <a:latin typeface="Courier"/>
                <a:cs typeface="Courier"/>
              </a:rPr>
              <a:t>Horizontal_norms_of_information_exchange</a:t>
            </a:r>
            <a:r>
              <a:rPr lang="en-US" sz="1070" b="0" dirty="0">
                <a:latin typeface="Courier"/>
                <a:cs typeface="Courier"/>
              </a:rPr>
              <a:t>                    0.82 -0.01 -0.02  0.04 -0.31 0.77 0.2253 1.3</a:t>
            </a:r>
          </a:p>
          <a:p>
            <a:r>
              <a:rPr lang="en-US" sz="1070" b="0" dirty="0" err="1">
                <a:latin typeface="Courier"/>
                <a:cs typeface="Courier"/>
              </a:rPr>
              <a:t>Horizontal_norms_of_assistance</a:t>
            </a:r>
            <a:r>
              <a:rPr lang="en-US" sz="1070" b="0" dirty="0">
                <a:latin typeface="Courier"/>
                <a:cs typeface="Courier"/>
              </a:rPr>
              <a:t>                              0.85 -0.11  0.00  0.01 -0.33 0.84 0.1639 1.3</a:t>
            </a:r>
          </a:p>
          <a:p>
            <a:r>
              <a:rPr lang="en-US" sz="1070" b="0" dirty="0" err="1">
                <a:latin typeface="Courier"/>
                <a:cs typeface="Courier"/>
              </a:rPr>
              <a:t>Horizontal_norms_of_fair_sharing</a:t>
            </a:r>
            <a:r>
              <a:rPr lang="en-US" sz="1070" b="0" dirty="0">
                <a:latin typeface="Courier"/>
                <a:cs typeface="Courier"/>
              </a:rPr>
              <a:t>                            0.85 -0.04  0.05  0.01 -0.33 0.83 0.1680 1.3</a:t>
            </a:r>
          </a:p>
          <a:p>
            <a:r>
              <a:rPr lang="en-US" sz="1070" b="0" dirty="0" err="1">
                <a:latin typeface="Courier"/>
                <a:cs typeface="Courier"/>
              </a:rPr>
              <a:t>Vertical_norms_of_information_exchange</a:t>
            </a:r>
            <a:r>
              <a:rPr lang="en-US" sz="1070" b="0" dirty="0">
                <a:latin typeface="Courier"/>
                <a:cs typeface="Courier"/>
              </a:rPr>
              <a:t>                      0.62 -0.03 -0.36  0.07  0.50 0.78 0.2242 2.6</a:t>
            </a:r>
          </a:p>
          <a:p>
            <a:r>
              <a:rPr lang="en-US" sz="1070" b="0" dirty="0" err="1">
                <a:latin typeface="Courier"/>
                <a:cs typeface="Courier"/>
              </a:rPr>
              <a:t>Vertical_norms_of_assistance</a:t>
            </a:r>
            <a:r>
              <a:rPr lang="en-US" sz="1070" b="0" dirty="0">
                <a:latin typeface="Courier"/>
                <a:cs typeface="Courier"/>
              </a:rPr>
              <a:t>                                0.61  0.02 -0.24  0.03  0.51 0.70 0.3023 2.3</a:t>
            </a:r>
          </a:p>
          <a:p>
            <a:r>
              <a:rPr lang="en-US" sz="1070" b="0" dirty="0" err="1">
                <a:latin typeface="Courier"/>
                <a:cs typeface="Courier"/>
              </a:rPr>
              <a:t>Vertical_norms_of_fair_sharing</a:t>
            </a:r>
            <a:r>
              <a:rPr lang="en-US" sz="1070" b="0" dirty="0">
                <a:latin typeface="Courier"/>
                <a:cs typeface="Courier"/>
              </a:rPr>
              <a:t>                              0.61 -0.01 -0.25 -0.04  0.56 0.75 0.2462 2.3</a:t>
            </a:r>
          </a:p>
          <a:p>
            <a:r>
              <a:rPr lang="en-US" sz="1070" b="0" dirty="0" err="1">
                <a:latin typeface="Courier"/>
                <a:cs typeface="Courier"/>
              </a:rPr>
              <a:t>Collective_sourcing_for_contacting_international_customers</a:t>
            </a:r>
            <a:r>
              <a:rPr lang="en-US" sz="1070" b="0" dirty="0">
                <a:latin typeface="Courier"/>
                <a:cs typeface="Courier"/>
              </a:rPr>
              <a:t>  0.29 -0.11  0.74 -0.02  0.28 0.72 0.2803 1.7</a:t>
            </a:r>
          </a:p>
          <a:p>
            <a:r>
              <a:rPr lang="en-US" sz="1070" b="0" dirty="0" err="1">
                <a:latin typeface="Courier"/>
                <a:cs typeface="Courier"/>
              </a:rPr>
              <a:t>Collective_sourcing_for_coordinating_international_fairs</a:t>
            </a:r>
            <a:r>
              <a:rPr lang="en-US" sz="1070" b="0" dirty="0">
                <a:latin typeface="Courier"/>
                <a:cs typeface="Courier"/>
              </a:rPr>
              <a:t>    0.23 -0.12  0.78  0.03  0.25 0.74 0.2614 1.4</a:t>
            </a:r>
          </a:p>
          <a:p>
            <a:r>
              <a:rPr lang="en-US" sz="1070" b="0" dirty="0" err="1">
                <a:latin typeface="Courier"/>
                <a:cs typeface="Courier"/>
              </a:rPr>
              <a:t>Collective_sourcing_for_promotion_of_country_brand</a:t>
            </a:r>
            <a:r>
              <a:rPr lang="en-US" sz="1070" b="0" dirty="0">
                <a:latin typeface="Courier"/>
                <a:cs typeface="Courier"/>
              </a:rPr>
              <a:t>          0.24 -0.05  0.72  0.08  0.22 0.63 0.3695 1.5</a:t>
            </a:r>
          </a:p>
          <a:p>
            <a:r>
              <a:rPr lang="en-US" sz="1070" b="0" dirty="0" err="1">
                <a:latin typeface="Courier"/>
                <a:cs typeface="Courier"/>
              </a:rPr>
              <a:t>Exporters_more_competitive</a:t>
            </a:r>
            <a:r>
              <a:rPr lang="en-US" sz="1070" b="0" dirty="0">
                <a:latin typeface="Courier"/>
                <a:cs typeface="Courier"/>
              </a:rPr>
              <a:t>                                  0.00  0.01  0.00  1.00  0.00 1.00 0.0050 1.0</a:t>
            </a:r>
          </a:p>
          <a:p>
            <a:r>
              <a:rPr lang="en-US" sz="1070" b="0" dirty="0" err="1">
                <a:latin typeface="Courier"/>
                <a:cs typeface="Courier"/>
              </a:rPr>
              <a:t>Exporters_more_protected_from_recession</a:t>
            </a:r>
            <a:r>
              <a:rPr lang="en-US" sz="1070" b="0" dirty="0">
                <a:latin typeface="Courier"/>
                <a:cs typeface="Courier"/>
              </a:rPr>
              <a:t>                    -0.02 -0.01  0.03  0.86 -0.01 0.75 0.2549 1.0</a:t>
            </a:r>
          </a:p>
          <a:p>
            <a:r>
              <a:rPr lang="en-US" sz="1070" b="0" dirty="0" err="1">
                <a:latin typeface="Courier"/>
                <a:cs typeface="Courier"/>
              </a:rPr>
              <a:t>Investments_in_JIT</a:t>
            </a:r>
            <a:r>
              <a:rPr lang="en-US" sz="1070" b="0" dirty="0">
                <a:latin typeface="Courier"/>
                <a:cs typeface="Courier"/>
              </a:rPr>
              <a:t>                                          0.01  1.00  0.00 -0.01  0.00 0.99 0.0056 1.0</a:t>
            </a:r>
          </a:p>
          <a:p>
            <a:r>
              <a:rPr lang="en-US" sz="1070" b="0" dirty="0" err="1">
                <a:latin typeface="Courier"/>
                <a:cs typeface="Courier"/>
              </a:rPr>
              <a:t>Investments_in_IT</a:t>
            </a:r>
            <a:r>
              <a:rPr lang="en-US" sz="1070" b="0" dirty="0">
                <a:latin typeface="Courier"/>
                <a:cs typeface="Courier"/>
              </a:rPr>
              <a:t>                                           0.00  0.78 -0.04 -0.02 -0.02 0.61 0.3858 1.0</a:t>
            </a:r>
          </a:p>
          <a:p>
            <a:r>
              <a:rPr lang="en-US" sz="1070" b="0" dirty="0" err="1">
                <a:latin typeface="Courier"/>
                <a:cs typeface="Courier"/>
              </a:rPr>
              <a:t>Investments_in_TQM</a:t>
            </a:r>
            <a:r>
              <a:rPr lang="en-US" sz="1070" b="0" dirty="0">
                <a:latin typeface="Courier"/>
                <a:cs typeface="Courier"/>
              </a:rPr>
              <a:t>                                         -0.02  0.75 -0.04 -0.07 -0.01 0.57 0.4280 1.0</a:t>
            </a:r>
          </a:p>
          <a:p>
            <a:endParaRPr lang="en-US" sz="1070" b="0" dirty="0">
              <a:latin typeface="Courier"/>
              <a:cs typeface="Courier"/>
            </a:endParaRPr>
          </a:p>
          <a:p>
            <a:r>
              <a:rPr lang="en-US" sz="1070" b="0" dirty="0">
                <a:latin typeface="Courier"/>
                <a:cs typeface="Courier"/>
              </a:rPr>
              <a:t>                      </a:t>
            </a:r>
            <a:r>
              <a:rPr lang="en-US" sz="1070" b="0" dirty="0">
                <a:solidFill>
                  <a:schemeClr val="bg2">
                    <a:lumMod val="40000"/>
                    <a:lumOff val="60000"/>
                  </a:schemeClr>
                </a:solidFill>
                <a:latin typeface="Courier"/>
                <a:cs typeface="Courier"/>
              </a:rPr>
              <a:t> MR3  MR2  MR4  MR1  MR5</a:t>
            </a:r>
          </a:p>
          <a:p>
            <a:r>
              <a:rPr lang="en-US" sz="1070" b="0" dirty="0">
                <a:solidFill>
                  <a:schemeClr val="bg2">
                    <a:lumMod val="40000"/>
                    <a:lumOff val="60000"/>
                  </a:schemeClr>
                </a:solidFill>
                <a:latin typeface="Courier"/>
                <a:cs typeface="Courier"/>
              </a:rPr>
              <a:t>SS loadings           3.45 2.21 1.94 1.76 1.32</a:t>
            </a:r>
          </a:p>
          <a:p>
            <a:r>
              <a:rPr lang="en-US" sz="1070" b="0" dirty="0">
                <a:solidFill>
                  <a:schemeClr val="bg2">
                    <a:lumMod val="40000"/>
                    <a:lumOff val="60000"/>
                  </a:schemeClr>
                </a:solidFill>
                <a:latin typeface="Courier"/>
                <a:cs typeface="Courier"/>
              </a:rPr>
              <a:t>Proportion </a:t>
            </a:r>
            <a:r>
              <a:rPr lang="en-US" sz="1070" b="0" dirty="0" err="1">
                <a:solidFill>
                  <a:schemeClr val="bg2">
                    <a:lumMod val="40000"/>
                    <a:lumOff val="60000"/>
                  </a:schemeClr>
                </a:solidFill>
                <a:latin typeface="Courier"/>
                <a:cs typeface="Courier"/>
              </a:rPr>
              <a:t>Var</a:t>
            </a:r>
            <a:r>
              <a:rPr lang="en-US" sz="1070" b="0" dirty="0">
                <a:solidFill>
                  <a:schemeClr val="bg2">
                    <a:lumMod val="40000"/>
                    <a:lumOff val="60000"/>
                  </a:schemeClr>
                </a:solidFill>
                <a:latin typeface="Courier"/>
                <a:cs typeface="Courier"/>
              </a:rPr>
              <a:t>        0.25 0.16 0.14 0.13 0.09</a:t>
            </a:r>
          </a:p>
          <a:p>
            <a:r>
              <a:rPr lang="en-US" sz="1070" b="0" dirty="0">
                <a:solidFill>
                  <a:schemeClr val="bg2">
                    <a:lumMod val="40000"/>
                    <a:lumOff val="60000"/>
                  </a:schemeClr>
                </a:solidFill>
                <a:latin typeface="Courier"/>
                <a:cs typeface="Courier"/>
              </a:rPr>
              <a:t>Cumulative </a:t>
            </a:r>
            <a:r>
              <a:rPr lang="en-US" sz="1070" b="0" dirty="0" err="1">
                <a:solidFill>
                  <a:schemeClr val="bg2">
                    <a:lumMod val="40000"/>
                    <a:lumOff val="60000"/>
                  </a:schemeClr>
                </a:solidFill>
                <a:latin typeface="Courier"/>
                <a:cs typeface="Courier"/>
              </a:rPr>
              <a:t>Var</a:t>
            </a:r>
            <a:r>
              <a:rPr lang="en-US" sz="1070" b="0" dirty="0">
                <a:solidFill>
                  <a:schemeClr val="bg2">
                    <a:lumMod val="40000"/>
                    <a:lumOff val="60000"/>
                  </a:schemeClr>
                </a:solidFill>
                <a:latin typeface="Courier"/>
                <a:cs typeface="Courier"/>
              </a:rPr>
              <a:t>        0.25 0.40 0.54 0.67 0.76</a:t>
            </a:r>
          </a:p>
          <a:p>
            <a:r>
              <a:rPr lang="en-US" sz="1070" b="0" dirty="0">
                <a:solidFill>
                  <a:schemeClr val="bg2">
                    <a:lumMod val="40000"/>
                    <a:lumOff val="60000"/>
                  </a:schemeClr>
                </a:solidFill>
                <a:latin typeface="Courier"/>
                <a:cs typeface="Courier"/>
              </a:rPr>
              <a:t>Proportion Explained  0.32 0.21 0.18 0.16 0.12</a:t>
            </a:r>
          </a:p>
          <a:p>
            <a:r>
              <a:rPr lang="en-US" sz="1070" b="0" dirty="0">
                <a:solidFill>
                  <a:schemeClr val="bg2">
                    <a:lumMod val="40000"/>
                    <a:lumOff val="60000"/>
                  </a:schemeClr>
                </a:solidFill>
                <a:latin typeface="Courier"/>
                <a:cs typeface="Courier"/>
              </a:rPr>
              <a:t>Cumulative Proportion 0.32 0.53 0.71 0.88 1.00</a:t>
            </a:r>
          </a:p>
          <a:p>
            <a:endParaRPr lang="en-US" sz="1070" b="0" dirty="0">
              <a:solidFill>
                <a:schemeClr val="bg2">
                  <a:lumMod val="40000"/>
                  <a:lumOff val="60000"/>
                </a:schemeClr>
              </a:solidFill>
              <a:latin typeface="Courier"/>
              <a:cs typeface="Courier"/>
            </a:endParaRPr>
          </a:p>
          <a:p>
            <a:r>
              <a:rPr lang="en-US" sz="1070" b="0" dirty="0">
                <a:solidFill>
                  <a:schemeClr val="bg2">
                    <a:lumMod val="40000"/>
                    <a:lumOff val="60000"/>
                  </a:schemeClr>
                </a:solidFill>
                <a:latin typeface="Courier"/>
                <a:cs typeface="Courier"/>
              </a:rPr>
              <a:t>Mean item complexity =  1.5</a:t>
            </a:r>
          </a:p>
          <a:p>
            <a:r>
              <a:rPr lang="en-US" sz="1070" b="0" dirty="0">
                <a:solidFill>
                  <a:schemeClr val="bg2">
                    <a:lumMod val="40000"/>
                    <a:lumOff val="60000"/>
                  </a:schemeClr>
                </a:solidFill>
                <a:latin typeface="Courier"/>
                <a:cs typeface="Courier"/>
              </a:rPr>
              <a:t>Test of the hypothesis that 5 factors are sufficient.</a:t>
            </a:r>
          </a:p>
          <a:p>
            <a:endParaRPr lang="en-US" sz="1070" b="0" dirty="0">
              <a:solidFill>
                <a:schemeClr val="bg2">
                  <a:lumMod val="40000"/>
                  <a:lumOff val="60000"/>
                </a:schemeClr>
              </a:solidFill>
              <a:latin typeface="Courier"/>
              <a:cs typeface="Courier"/>
            </a:endParaRPr>
          </a:p>
          <a:p>
            <a:r>
              <a:rPr lang="en-US" sz="1070" b="0" dirty="0">
                <a:solidFill>
                  <a:schemeClr val="bg2">
                    <a:lumMod val="40000"/>
                    <a:lumOff val="60000"/>
                  </a:schemeClr>
                </a:solidFill>
                <a:latin typeface="Courier"/>
                <a:cs typeface="Courier"/>
              </a:rPr>
              <a:t>The degrees of freedom for the null model are  91  and the objective function was  9.21</a:t>
            </a:r>
          </a:p>
          <a:p>
            <a:r>
              <a:rPr lang="en-US" sz="1070" b="0" dirty="0">
                <a:solidFill>
                  <a:schemeClr val="bg2">
                    <a:lumMod val="40000"/>
                    <a:lumOff val="60000"/>
                  </a:schemeClr>
                </a:solidFill>
                <a:latin typeface="Courier"/>
                <a:cs typeface="Courier"/>
              </a:rPr>
              <a:t>The degrees of freedom for the model are 31  and the objective function was  0.11 </a:t>
            </a:r>
          </a:p>
          <a:p>
            <a:endParaRPr lang="en-US" sz="1070" b="0" dirty="0">
              <a:solidFill>
                <a:schemeClr val="bg2">
                  <a:lumMod val="40000"/>
                  <a:lumOff val="60000"/>
                </a:schemeClr>
              </a:solidFill>
              <a:latin typeface="Courier"/>
              <a:cs typeface="Courier"/>
            </a:endParaRPr>
          </a:p>
          <a:p>
            <a:r>
              <a:rPr lang="en-US" sz="1070" b="0" dirty="0">
                <a:solidFill>
                  <a:schemeClr val="bg2">
                    <a:lumMod val="40000"/>
                    <a:lumOff val="60000"/>
                  </a:schemeClr>
                </a:solidFill>
                <a:latin typeface="Courier"/>
                <a:cs typeface="Courier"/>
              </a:rPr>
              <a:t>The root mean square of the residuals (RMSR) is  0.01 </a:t>
            </a:r>
          </a:p>
          <a:p>
            <a:r>
              <a:rPr lang="en-US" sz="1070" b="0" dirty="0">
                <a:solidFill>
                  <a:schemeClr val="bg2">
                    <a:lumMod val="40000"/>
                    <a:lumOff val="60000"/>
                  </a:schemeClr>
                </a:solidFill>
                <a:latin typeface="Courier"/>
                <a:cs typeface="Courier"/>
              </a:rPr>
              <a:t>The </a:t>
            </a:r>
            <a:r>
              <a:rPr lang="en-US" sz="1070" b="0" dirty="0" err="1">
                <a:solidFill>
                  <a:schemeClr val="bg2">
                    <a:lumMod val="40000"/>
                    <a:lumOff val="60000"/>
                  </a:schemeClr>
                </a:solidFill>
                <a:latin typeface="Courier"/>
                <a:cs typeface="Courier"/>
              </a:rPr>
              <a:t>df</a:t>
            </a:r>
            <a:r>
              <a:rPr lang="en-US" sz="1070" b="0" dirty="0">
                <a:solidFill>
                  <a:schemeClr val="bg2">
                    <a:lumMod val="40000"/>
                    <a:lumOff val="60000"/>
                  </a:schemeClr>
                </a:solidFill>
                <a:latin typeface="Courier"/>
                <a:cs typeface="Courier"/>
              </a:rPr>
              <a:t> corrected root mean square of the residuals is  0.02 </a:t>
            </a:r>
          </a:p>
          <a:p>
            <a:endParaRPr lang="en-US" sz="1070" b="0" dirty="0">
              <a:latin typeface="Courier"/>
              <a:cs typeface="Courier"/>
            </a:endParaRPr>
          </a:p>
        </p:txBody>
      </p:sp>
      <p:sp>
        <p:nvSpPr>
          <p:cNvPr id="9" name="TextBox 8"/>
          <p:cNvSpPr txBox="1"/>
          <p:nvPr/>
        </p:nvSpPr>
        <p:spPr>
          <a:xfrm>
            <a:off x="5126174" y="4338101"/>
            <a:ext cx="2780635" cy="1477328"/>
          </a:xfrm>
          <a:prstGeom prst="rect">
            <a:avLst/>
          </a:prstGeom>
          <a:noFill/>
        </p:spPr>
        <p:txBody>
          <a:bodyPr wrap="square" lIns="0" tIns="0" rIns="0" bIns="0" rtlCol="0">
            <a:spAutoFit/>
          </a:bodyPr>
          <a:lstStyle/>
          <a:p>
            <a:r>
              <a:rPr lang="en-US" sz="1600" b="1" dirty="0">
                <a:solidFill>
                  <a:srgbClr val="EF3340"/>
                </a:solidFill>
              </a:rPr>
              <a:t>Factor loadings</a:t>
            </a:r>
          </a:p>
          <a:p>
            <a:pPr marL="285750" indent="-285750">
              <a:buFont typeface="Arial"/>
              <a:buChar char="•"/>
            </a:pPr>
            <a:r>
              <a:rPr lang="en-US" sz="1600" b="1" dirty="0">
                <a:solidFill>
                  <a:srgbClr val="EF3340"/>
                </a:solidFill>
              </a:rPr>
              <a:t>Regression of items on factors</a:t>
            </a:r>
          </a:p>
          <a:p>
            <a:pPr marL="285750" indent="-285750">
              <a:buFont typeface="Arial"/>
              <a:buChar char="•"/>
            </a:pPr>
            <a:r>
              <a:rPr lang="en-US" sz="1600" b="1" dirty="0">
                <a:solidFill>
                  <a:srgbClr val="EF3340"/>
                </a:solidFill>
              </a:rPr>
              <a:t>Because the factors are uncorrelated, these equal correlations</a:t>
            </a:r>
          </a:p>
        </p:txBody>
      </p:sp>
      <p:cxnSp>
        <p:nvCxnSpPr>
          <p:cNvPr id="11" name="Straight Connector 10"/>
          <p:cNvCxnSpPr/>
          <p:nvPr/>
        </p:nvCxnSpPr>
        <p:spPr>
          <a:xfrm>
            <a:off x="7637346" y="366761"/>
            <a:ext cx="0" cy="387860"/>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324797" y="676330"/>
            <a:ext cx="0" cy="214025"/>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936370" y="118143"/>
            <a:ext cx="1388427" cy="246221"/>
          </a:xfrm>
          <a:prstGeom prst="rect">
            <a:avLst/>
          </a:prstGeom>
          <a:noFill/>
        </p:spPr>
        <p:txBody>
          <a:bodyPr wrap="square" lIns="0" tIns="0" rIns="0" bIns="0" rtlCol="0">
            <a:spAutoFit/>
          </a:bodyPr>
          <a:lstStyle/>
          <a:p>
            <a:r>
              <a:rPr lang="en-US" sz="1600" b="1" dirty="0">
                <a:solidFill>
                  <a:srgbClr val="EF3340"/>
                </a:solidFill>
              </a:rPr>
              <a:t>Communality</a:t>
            </a:r>
          </a:p>
        </p:txBody>
      </p:sp>
      <p:sp>
        <p:nvSpPr>
          <p:cNvPr id="16" name="TextBox 15"/>
          <p:cNvSpPr txBox="1"/>
          <p:nvPr/>
        </p:nvSpPr>
        <p:spPr>
          <a:xfrm>
            <a:off x="7876403" y="430109"/>
            <a:ext cx="1154464" cy="246221"/>
          </a:xfrm>
          <a:prstGeom prst="rect">
            <a:avLst/>
          </a:prstGeom>
          <a:noFill/>
        </p:spPr>
        <p:txBody>
          <a:bodyPr wrap="square" lIns="0" tIns="0" rIns="0" bIns="0" rtlCol="0">
            <a:spAutoFit/>
          </a:bodyPr>
          <a:lstStyle/>
          <a:p>
            <a:r>
              <a:rPr lang="en-US" sz="1600" b="1" dirty="0">
                <a:solidFill>
                  <a:srgbClr val="EF3340"/>
                </a:solidFill>
              </a:rPr>
              <a:t>Uniqueness</a:t>
            </a:r>
          </a:p>
        </p:txBody>
      </p:sp>
    </p:spTree>
    <p:extLst>
      <p:ext uri="{BB962C8B-B14F-4D97-AF65-F5344CB8AC3E}">
        <p14:creationId xmlns:p14="http://schemas.microsoft.com/office/powerpoint/2010/main" val="94659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95732" y="38150"/>
            <a:ext cx="9144000"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70" dirty="0">
                <a:solidFill>
                  <a:srgbClr val="D3D1CD"/>
                </a:solidFill>
                <a:latin typeface="Courier"/>
                <a:cs typeface="Courier"/>
              </a:rPr>
              <a:t>&gt; </a:t>
            </a:r>
            <a:r>
              <a:rPr lang="en-US" sz="1070" dirty="0" err="1">
                <a:solidFill>
                  <a:srgbClr val="D3D1CD"/>
                </a:solidFill>
                <a:latin typeface="Courier"/>
                <a:cs typeface="Courier"/>
              </a:rPr>
              <a:t>fa</a:t>
            </a:r>
            <a:r>
              <a:rPr lang="en-US" sz="1070" dirty="0">
                <a:solidFill>
                  <a:srgbClr val="D3D1CD"/>
                </a:solidFill>
                <a:latin typeface="Courier"/>
                <a:cs typeface="Courier"/>
              </a:rPr>
              <a:t>(</a:t>
            </a:r>
            <a:r>
              <a:rPr lang="en-US" sz="1070" dirty="0" err="1">
                <a:solidFill>
                  <a:srgbClr val="D3D1CD"/>
                </a:solidFill>
                <a:latin typeface="Courier"/>
                <a:cs typeface="Courier"/>
              </a:rPr>
              <a:t>correlationsScales</a:t>
            </a:r>
            <a:r>
              <a:rPr lang="en-US" sz="1070" dirty="0">
                <a:solidFill>
                  <a:srgbClr val="D3D1CD"/>
                </a:solidFill>
                <a:latin typeface="Courier"/>
                <a:cs typeface="Courier"/>
              </a:rPr>
              <a:t>, </a:t>
            </a:r>
            <a:r>
              <a:rPr lang="en-US" sz="1070" dirty="0" err="1">
                <a:solidFill>
                  <a:srgbClr val="D3D1CD"/>
                </a:solidFill>
                <a:latin typeface="Courier"/>
                <a:cs typeface="Courier"/>
              </a:rPr>
              <a:t>nfactors</a:t>
            </a:r>
            <a:r>
              <a:rPr lang="en-US" sz="1070" dirty="0">
                <a:solidFill>
                  <a:srgbClr val="D3D1CD"/>
                </a:solidFill>
                <a:latin typeface="Courier"/>
                <a:cs typeface="Courier"/>
              </a:rPr>
              <a:t> = 5, rotate = "none")</a:t>
            </a:r>
          </a:p>
          <a:p>
            <a:r>
              <a:rPr lang="en-US" sz="1070" b="0" dirty="0">
                <a:solidFill>
                  <a:srgbClr val="D3D1CD"/>
                </a:solidFill>
                <a:latin typeface="Courier"/>
                <a:cs typeface="Courier"/>
              </a:rPr>
              <a:t>Factor Analysis using method =  </a:t>
            </a:r>
            <a:r>
              <a:rPr lang="en-US" sz="1070" b="0" dirty="0" err="1">
                <a:solidFill>
                  <a:srgbClr val="D3D1CD"/>
                </a:solidFill>
                <a:latin typeface="Courier"/>
                <a:cs typeface="Courier"/>
              </a:rPr>
              <a:t>minres</a:t>
            </a:r>
            <a:endParaRPr lang="en-US" sz="1070" b="0" dirty="0">
              <a:solidFill>
                <a:srgbClr val="D3D1CD"/>
              </a:solidFill>
              <a:latin typeface="Courier"/>
              <a:cs typeface="Courier"/>
            </a:endParaRPr>
          </a:p>
          <a:p>
            <a:r>
              <a:rPr lang="en-US" sz="1070" b="0" dirty="0">
                <a:solidFill>
                  <a:srgbClr val="D3D1CD"/>
                </a:solidFill>
                <a:latin typeface="Courier"/>
                <a:cs typeface="Courier"/>
              </a:rPr>
              <a:t>Call: </a:t>
            </a:r>
            <a:r>
              <a:rPr lang="en-US" sz="1070" b="0" dirty="0" err="1">
                <a:solidFill>
                  <a:srgbClr val="D3D1CD"/>
                </a:solidFill>
                <a:latin typeface="Courier"/>
                <a:cs typeface="Courier"/>
              </a:rPr>
              <a:t>fa</a:t>
            </a:r>
            <a:r>
              <a:rPr lang="en-US" sz="1070" b="0" dirty="0">
                <a:solidFill>
                  <a:srgbClr val="D3D1CD"/>
                </a:solidFill>
                <a:latin typeface="Courier"/>
                <a:cs typeface="Courier"/>
              </a:rPr>
              <a:t>(r = </a:t>
            </a:r>
            <a:r>
              <a:rPr lang="en-US" sz="1070" b="0" dirty="0" err="1">
                <a:solidFill>
                  <a:srgbClr val="D3D1CD"/>
                </a:solidFill>
                <a:latin typeface="Courier"/>
                <a:cs typeface="Courier"/>
              </a:rPr>
              <a:t>correlationsScales</a:t>
            </a:r>
            <a:r>
              <a:rPr lang="en-US" sz="1070" b="0" dirty="0">
                <a:solidFill>
                  <a:srgbClr val="D3D1CD"/>
                </a:solidFill>
                <a:latin typeface="Courier"/>
                <a:cs typeface="Courier"/>
              </a:rPr>
              <a:t>, </a:t>
            </a:r>
            <a:r>
              <a:rPr lang="en-US" sz="1070" b="0" dirty="0" err="1">
                <a:solidFill>
                  <a:srgbClr val="D3D1CD"/>
                </a:solidFill>
                <a:latin typeface="Courier"/>
                <a:cs typeface="Courier"/>
              </a:rPr>
              <a:t>nfactors</a:t>
            </a:r>
            <a:r>
              <a:rPr lang="en-US" sz="1070" b="0" dirty="0">
                <a:solidFill>
                  <a:srgbClr val="D3D1CD"/>
                </a:solidFill>
                <a:latin typeface="Courier"/>
                <a:cs typeface="Courier"/>
              </a:rPr>
              <a:t> = 5, rotate = "none")</a:t>
            </a:r>
          </a:p>
          <a:p>
            <a:r>
              <a:rPr lang="en-US" sz="1070" b="0" dirty="0">
                <a:solidFill>
                  <a:srgbClr val="D3D1CD"/>
                </a:solidFill>
                <a:latin typeface="Courier"/>
                <a:cs typeface="Courier"/>
              </a:rPr>
              <a:t>Standardized loadings (pattern matrix) based upon correlation matrix</a:t>
            </a:r>
          </a:p>
          <a:p>
            <a:r>
              <a:rPr lang="en-US" sz="1070" b="0" dirty="0">
                <a:solidFill>
                  <a:srgbClr val="D3D1CD"/>
                </a:solidFill>
                <a:latin typeface="Courier"/>
                <a:cs typeface="Courier"/>
              </a:rPr>
              <a:t>                                                             MR3   MR2   MR4   MR1   MR5   h2     u2 com</a:t>
            </a:r>
          </a:p>
          <a:p>
            <a:r>
              <a:rPr lang="en-US" sz="1070" b="0" dirty="0" err="1">
                <a:solidFill>
                  <a:srgbClr val="D3D1CD"/>
                </a:solidFill>
                <a:latin typeface="Courier"/>
                <a:cs typeface="Courier"/>
              </a:rPr>
              <a:t>Horizontal_norms_of_information_exchange</a:t>
            </a:r>
            <a:r>
              <a:rPr lang="en-US" sz="1070" b="0" dirty="0">
                <a:solidFill>
                  <a:srgbClr val="D3D1CD"/>
                </a:solidFill>
                <a:latin typeface="Courier"/>
                <a:cs typeface="Courier"/>
              </a:rPr>
              <a:t>                    0.82 -0.01 -0.02  0.04 -0.31 0.77 0.2253 1.3</a:t>
            </a:r>
          </a:p>
          <a:p>
            <a:r>
              <a:rPr lang="en-US" sz="1070" b="0" dirty="0" err="1">
                <a:solidFill>
                  <a:srgbClr val="D3D1CD"/>
                </a:solidFill>
                <a:latin typeface="Courier"/>
                <a:cs typeface="Courier"/>
              </a:rPr>
              <a:t>Horizontal_norms_of_assistance</a:t>
            </a:r>
            <a:r>
              <a:rPr lang="en-US" sz="1070" b="0" dirty="0">
                <a:solidFill>
                  <a:srgbClr val="D3D1CD"/>
                </a:solidFill>
                <a:latin typeface="Courier"/>
                <a:cs typeface="Courier"/>
              </a:rPr>
              <a:t>                              0.85 -0.11  0.00  0.01 -0.33 0.84 0.1639 1.3</a:t>
            </a:r>
          </a:p>
          <a:p>
            <a:r>
              <a:rPr lang="en-US" sz="1070" b="0" dirty="0" err="1">
                <a:solidFill>
                  <a:srgbClr val="D3D1CD"/>
                </a:solidFill>
                <a:latin typeface="Courier"/>
                <a:cs typeface="Courier"/>
              </a:rPr>
              <a:t>Horizontal_norms_of_fair_sharing</a:t>
            </a:r>
            <a:r>
              <a:rPr lang="en-US" sz="1070" b="0" dirty="0">
                <a:solidFill>
                  <a:srgbClr val="D3D1CD"/>
                </a:solidFill>
                <a:latin typeface="Courier"/>
                <a:cs typeface="Courier"/>
              </a:rPr>
              <a:t>                            0.85 -0.04  0.05  0.01 -0.33 0.83 0.1680 1.3</a:t>
            </a:r>
          </a:p>
          <a:p>
            <a:r>
              <a:rPr lang="en-US" sz="1070" b="0" dirty="0" err="1">
                <a:solidFill>
                  <a:srgbClr val="D3D1CD"/>
                </a:solidFill>
                <a:latin typeface="Courier"/>
                <a:cs typeface="Courier"/>
              </a:rPr>
              <a:t>Vertical_norms_of_information_exchange</a:t>
            </a:r>
            <a:r>
              <a:rPr lang="en-US" sz="1070" b="0" dirty="0">
                <a:solidFill>
                  <a:srgbClr val="D3D1CD"/>
                </a:solidFill>
                <a:latin typeface="Courier"/>
                <a:cs typeface="Courier"/>
              </a:rPr>
              <a:t>                      0.62 -0.03 -0.36  0.07  0.50 0.78 0.2242 2.6</a:t>
            </a:r>
          </a:p>
          <a:p>
            <a:r>
              <a:rPr lang="en-US" sz="1070" b="0" dirty="0" err="1">
                <a:solidFill>
                  <a:srgbClr val="D3D1CD"/>
                </a:solidFill>
                <a:latin typeface="Courier"/>
                <a:cs typeface="Courier"/>
              </a:rPr>
              <a:t>Vertical_norms_of_assistance</a:t>
            </a:r>
            <a:r>
              <a:rPr lang="en-US" sz="1070" b="0" dirty="0">
                <a:solidFill>
                  <a:srgbClr val="D3D1CD"/>
                </a:solidFill>
                <a:latin typeface="Courier"/>
                <a:cs typeface="Courier"/>
              </a:rPr>
              <a:t>                                0.61  0.02 -0.24  0.03  0.51 0.70 0.3023 2.3</a:t>
            </a:r>
          </a:p>
          <a:p>
            <a:r>
              <a:rPr lang="en-US" sz="1070" b="0" dirty="0" err="1">
                <a:solidFill>
                  <a:srgbClr val="D3D1CD"/>
                </a:solidFill>
                <a:latin typeface="Courier"/>
                <a:cs typeface="Courier"/>
              </a:rPr>
              <a:t>Vertical_norms_of_fair_sharing</a:t>
            </a:r>
            <a:r>
              <a:rPr lang="en-US" sz="1070" b="0" dirty="0">
                <a:solidFill>
                  <a:srgbClr val="D3D1CD"/>
                </a:solidFill>
                <a:latin typeface="Courier"/>
                <a:cs typeface="Courier"/>
              </a:rPr>
              <a:t>                              0.61 -0.01 -0.25 -0.04  0.56 0.75 0.2462 2.3</a:t>
            </a:r>
          </a:p>
          <a:p>
            <a:r>
              <a:rPr lang="en-US" sz="1070" b="0" dirty="0" err="1">
                <a:solidFill>
                  <a:srgbClr val="D3D1CD"/>
                </a:solidFill>
                <a:latin typeface="Courier"/>
                <a:cs typeface="Courier"/>
              </a:rPr>
              <a:t>Collective_sourcing_for_contacting_international_customers</a:t>
            </a:r>
            <a:r>
              <a:rPr lang="en-US" sz="1070" b="0" dirty="0">
                <a:solidFill>
                  <a:srgbClr val="D3D1CD"/>
                </a:solidFill>
                <a:latin typeface="Courier"/>
                <a:cs typeface="Courier"/>
              </a:rPr>
              <a:t>  0.29 -0.11  0.74 -0.02  0.28 0.72 0.2803 1.7</a:t>
            </a:r>
          </a:p>
          <a:p>
            <a:r>
              <a:rPr lang="en-US" sz="1070" b="0" dirty="0" err="1">
                <a:solidFill>
                  <a:srgbClr val="D3D1CD"/>
                </a:solidFill>
                <a:latin typeface="Courier"/>
                <a:cs typeface="Courier"/>
              </a:rPr>
              <a:t>Collective_sourcing_for_coordinating_international_fairs</a:t>
            </a:r>
            <a:r>
              <a:rPr lang="en-US" sz="1070" b="0" dirty="0">
                <a:solidFill>
                  <a:srgbClr val="D3D1CD"/>
                </a:solidFill>
                <a:latin typeface="Courier"/>
                <a:cs typeface="Courier"/>
              </a:rPr>
              <a:t>    0.23 -0.12  0.78  0.03  0.25 0.74 0.2614 1.4</a:t>
            </a:r>
          </a:p>
          <a:p>
            <a:r>
              <a:rPr lang="en-US" sz="1070" b="0" dirty="0" err="1">
                <a:solidFill>
                  <a:srgbClr val="D3D1CD"/>
                </a:solidFill>
                <a:latin typeface="Courier"/>
                <a:cs typeface="Courier"/>
              </a:rPr>
              <a:t>Collective_sourcing_for_promotion_of_country_brand</a:t>
            </a:r>
            <a:r>
              <a:rPr lang="en-US" sz="1070" b="0" dirty="0">
                <a:solidFill>
                  <a:srgbClr val="D3D1CD"/>
                </a:solidFill>
                <a:latin typeface="Courier"/>
                <a:cs typeface="Courier"/>
              </a:rPr>
              <a:t>          0.24 -0.05  0.72  0.08  0.22 0.63 0.3695 1.5</a:t>
            </a:r>
          </a:p>
          <a:p>
            <a:r>
              <a:rPr lang="en-US" sz="1070" b="0" dirty="0" err="1">
                <a:solidFill>
                  <a:srgbClr val="D3D1CD"/>
                </a:solidFill>
                <a:latin typeface="Courier"/>
                <a:cs typeface="Courier"/>
              </a:rPr>
              <a:t>Exporters_more_competitive</a:t>
            </a:r>
            <a:r>
              <a:rPr lang="en-US" sz="1070" b="0" dirty="0">
                <a:solidFill>
                  <a:srgbClr val="D3D1CD"/>
                </a:solidFill>
                <a:latin typeface="Courier"/>
                <a:cs typeface="Courier"/>
              </a:rPr>
              <a:t>                                  0.00  0.01  0.00  1.00  0.00 1.00 0.0050 1.0</a:t>
            </a:r>
          </a:p>
          <a:p>
            <a:r>
              <a:rPr lang="en-US" sz="1070" b="0" dirty="0" err="1">
                <a:solidFill>
                  <a:srgbClr val="D3D1CD"/>
                </a:solidFill>
                <a:latin typeface="Courier"/>
                <a:cs typeface="Courier"/>
              </a:rPr>
              <a:t>Exporters_more_protected_from_recession</a:t>
            </a:r>
            <a:r>
              <a:rPr lang="en-US" sz="1070" b="0" dirty="0">
                <a:solidFill>
                  <a:srgbClr val="D3D1CD"/>
                </a:solidFill>
                <a:latin typeface="Courier"/>
                <a:cs typeface="Courier"/>
              </a:rPr>
              <a:t>                    -0.02 -0.01  0.03  0.86 -0.01 </a:t>
            </a:r>
            <a:r>
              <a:rPr lang="en-US" sz="1070" b="0" dirty="0">
                <a:solidFill>
                  <a:schemeClr val="bg2">
                    <a:lumMod val="40000"/>
                    <a:lumOff val="60000"/>
                  </a:schemeClr>
                </a:solidFill>
                <a:latin typeface="Courier"/>
                <a:cs typeface="Courier"/>
              </a:rPr>
              <a:t>0.75 0.2549 1.0</a:t>
            </a:r>
          </a:p>
          <a:p>
            <a:r>
              <a:rPr lang="en-US" sz="1070" b="0" dirty="0" err="1">
                <a:solidFill>
                  <a:schemeClr val="bg2">
                    <a:lumMod val="40000"/>
                    <a:lumOff val="60000"/>
                  </a:schemeClr>
                </a:solidFill>
                <a:latin typeface="Courier"/>
                <a:cs typeface="Courier"/>
              </a:rPr>
              <a:t>Investments_in_JIT</a:t>
            </a:r>
            <a:r>
              <a:rPr lang="en-US" sz="1070" b="0" dirty="0">
                <a:solidFill>
                  <a:schemeClr val="bg2">
                    <a:lumMod val="40000"/>
                    <a:lumOff val="60000"/>
                  </a:schemeClr>
                </a:solidFill>
                <a:latin typeface="Courier"/>
                <a:cs typeface="Courier"/>
              </a:rPr>
              <a:t>                                          0.01  1.00  0.00 -0.01  0.00 0.99 0.0056 1.0</a:t>
            </a:r>
          </a:p>
          <a:p>
            <a:r>
              <a:rPr lang="en-US" sz="1070" b="0" dirty="0" err="1">
                <a:solidFill>
                  <a:schemeClr val="bg2">
                    <a:lumMod val="40000"/>
                    <a:lumOff val="60000"/>
                  </a:schemeClr>
                </a:solidFill>
                <a:latin typeface="Courier"/>
                <a:cs typeface="Courier"/>
              </a:rPr>
              <a:t>Investments_in_IT</a:t>
            </a:r>
            <a:r>
              <a:rPr lang="en-US" sz="1070" b="0" dirty="0">
                <a:solidFill>
                  <a:schemeClr val="bg2">
                    <a:lumMod val="40000"/>
                    <a:lumOff val="60000"/>
                  </a:schemeClr>
                </a:solidFill>
                <a:latin typeface="Courier"/>
                <a:cs typeface="Courier"/>
              </a:rPr>
              <a:t>                                           0.00  0.78 -0.04 -0.02 -0.02 0.61 0.3858 1.0</a:t>
            </a:r>
          </a:p>
          <a:p>
            <a:r>
              <a:rPr lang="en-US" sz="1070" b="0" dirty="0" err="1">
                <a:solidFill>
                  <a:schemeClr val="bg2">
                    <a:lumMod val="40000"/>
                    <a:lumOff val="60000"/>
                  </a:schemeClr>
                </a:solidFill>
                <a:latin typeface="Courier"/>
                <a:cs typeface="Courier"/>
              </a:rPr>
              <a:t>Investments_in_TQM</a:t>
            </a:r>
            <a:r>
              <a:rPr lang="en-US" sz="1070" b="0" dirty="0">
                <a:solidFill>
                  <a:schemeClr val="bg2">
                    <a:lumMod val="40000"/>
                    <a:lumOff val="60000"/>
                  </a:schemeClr>
                </a:solidFill>
                <a:latin typeface="Courier"/>
                <a:cs typeface="Courier"/>
              </a:rPr>
              <a:t>                                         -0.02  0.75 -0.04 -0.07 -0.01 0.57 0.4280 1.0</a:t>
            </a:r>
          </a:p>
          <a:p>
            <a:endParaRPr lang="en-US" sz="1070" b="0" dirty="0">
              <a:latin typeface="Courier"/>
              <a:cs typeface="Courier"/>
            </a:endParaRPr>
          </a:p>
          <a:p>
            <a:r>
              <a:rPr lang="en-US" sz="1070" b="0" dirty="0">
                <a:latin typeface="Courier"/>
                <a:cs typeface="Courier"/>
              </a:rPr>
              <a:t>                       MR3  MR2  MR4  MR1  MR5</a:t>
            </a:r>
          </a:p>
          <a:p>
            <a:r>
              <a:rPr lang="en-US" sz="1070" b="0" dirty="0">
                <a:latin typeface="Courier"/>
                <a:cs typeface="Courier"/>
              </a:rPr>
              <a:t>SS loadings           3.45 2.21 1.94 1.76 1.32</a:t>
            </a:r>
          </a:p>
          <a:p>
            <a:r>
              <a:rPr lang="en-US" sz="1070" b="0" dirty="0">
                <a:latin typeface="Courier"/>
                <a:cs typeface="Courier"/>
              </a:rPr>
              <a:t>Proportion </a:t>
            </a:r>
            <a:r>
              <a:rPr lang="en-US" sz="1070" b="0" dirty="0" err="1">
                <a:latin typeface="Courier"/>
                <a:cs typeface="Courier"/>
              </a:rPr>
              <a:t>Var</a:t>
            </a:r>
            <a:r>
              <a:rPr lang="en-US" sz="1070" b="0" dirty="0">
                <a:latin typeface="Courier"/>
                <a:cs typeface="Courier"/>
              </a:rPr>
              <a:t>        0.25 0.16 0.14 0.13 0.09</a:t>
            </a:r>
          </a:p>
          <a:p>
            <a:r>
              <a:rPr lang="en-US" sz="1070" b="0" dirty="0">
                <a:latin typeface="Courier"/>
                <a:cs typeface="Courier"/>
              </a:rPr>
              <a:t>Cumulative </a:t>
            </a:r>
            <a:r>
              <a:rPr lang="en-US" sz="1070" b="0" dirty="0" err="1">
                <a:latin typeface="Courier"/>
                <a:cs typeface="Courier"/>
              </a:rPr>
              <a:t>Var</a:t>
            </a:r>
            <a:r>
              <a:rPr lang="en-US" sz="1070" b="0" dirty="0">
                <a:latin typeface="Courier"/>
                <a:cs typeface="Courier"/>
              </a:rPr>
              <a:t>        0.25 0.40 0.54 0.67 0.76</a:t>
            </a:r>
          </a:p>
          <a:p>
            <a:r>
              <a:rPr lang="en-US" sz="1070" b="0" dirty="0">
                <a:latin typeface="Courier"/>
                <a:cs typeface="Courier"/>
              </a:rPr>
              <a:t>Proportion Explained  0.32 0.21 0.18 0.16 0.12</a:t>
            </a:r>
          </a:p>
          <a:p>
            <a:r>
              <a:rPr lang="en-US" sz="1070" b="0" dirty="0">
                <a:latin typeface="Courier"/>
                <a:cs typeface="Courier"/>
              </a:rPr>
              <a:t>Cumulative Proportion 0.32 0.53 0.71 0.88 1.00</a:t>
            </a:r>
          </a:p>
          <a:p>
            <a:endParaRPr lang="en-US" sz="1070" b="0" dirty="0">
              <a:solidFill>
                <a:schemeClr val="bg2">
                  <a:lumMod val="40000"/>
                  <a:lumOff val="60000"/>
                </a:schemeClr>
              </a:solidFill>
              <a:latin typeface="Courier"/>
              <a:cs typeface="Courier"/>
            </a:endParaRPr>
          </a:p>
          <a:p>
            <a:r>
              <a:rPr lang="en-US" sz="1070" b="0" dirty="0">
                <a:solidFill>
                  <a:schemeClr val="bg2">
                    <a:lumMod val="40000"/>
                    <a:lumOff val="60000"/>
                  </a:schemeClr>
                </a:solidFill>
                <a:latin typeface="Courier"/>
                <a:cs typeface="Courier"/>
              </a:rPr>
              <a:t>Mean item complexity =  1.5</a:t>
            </a:r>
          </a:p>
          <a:p>
            <a:r>
              <a:rPr lang="en-US" sz="1070" b="0" dirty="0">
                <a:solidFill>
                  <a:schemeClr val="bg2">
                    <a:lumMod val="40000"/>
                    <a:lumOff val="60000"/>
                  </a:schemeClr>
                </a:solidFill>
                <a:latin typeface="Courier"/>
                <a:cs typeface="Courier"/>
              </a:rPr>
              <a:t>Test of the hypothesis that 5 factors are sufficient.</a:t>
            </a:r>
          </a:p>
          <a:p>
            <a:endParaRPr lang="en-US" sz="1070" b="0" dirty="0">
              <a:solidFill>
                <a:schemeClr val="bg2">
                  <a:lumMod val="40000"/>
                  <a:lumOff val="60000"/>
                </a:schemeClr>
              </a:solidFill>
              <a:latin typeface="Courier"/>
              <a:cs typeface="Courier"/>
            </a:endParaRPr>
          </a:p>
          <a:p>
            <a:r>
              <a:rPr lang="en-US" sz="1070" b="0" dirty="0">
                <a:solidFill>
                  <a:schemeClr val="bg2">
                    <a:lumMod val="40000"/>
                    <a:lumOff val="60000"/>
                  </a:schemeClr>
                </a:solidFill>
                <a:latin typeface="Courier"/>
                <a:cs typeface="Courier"/>
              </a:rPr>
              <a:t>The degrees of freedom for the null model are  91  and the objective function was  9.21</a:t>
            </a:r>
          </a:p>
          <a:p>
            <a:r>
              <a:rPr lang="en-US" sz="1070" b="0" dirty="0">
                <a:solidFill>
                  <a:schemeClr val="bg2">
                    <a:lumMod val="40000"/>
                    <a:lumOff val="60000"/>
                  </a:schemeClr>
                </a:solidFill>
                <a:latin typeface="Courier"/>
                <a:cs typeface="Courier"/>
              </a:rPr>
              <a:t>The degrees of freedom for the model are 31  and the objective function was  0.11 </a:t>
            </a:r>
          </a:p>
          <a:p>
            <a:endParaRPr lang="en-US" sz="1070" b="0" dirty="0">
              <a:solidFill>
                <a:schemeClr val="bg2">
                  <a:lumMod val="40000"/>
                  <a:lumOff val="60000"/>
                </a:schemeClr>
              </a:solidFill>
              <a:latin typeface="Courier"/>
              <a:cs typeface="Courier"/>
            </a:endParaRPr>
          </a:p>
          <a:p>
            <a:r>
              <a:rPr lang="en-US" sz="1070" b="0" dirty="0">
                <a:solidFill>
                  <a:schemeClr val="bg2">
                    <a:lumMod val="40000"/>
                    <a:lumOff val="60000"/>
                  </a:schemeClr>
                </a:solidFill>
                <a:latin typeface="Courier"/>
                <a:cs typeface="Courier"/>
              </a:rPr>
              <a:t>The root mean square of the residuals (RMSR) is  0.01 </a:t>
            </a:r>
          </a:p>
          <a:p>
            <a:r>
              <a:rPr lang="en-US" sz="1070" b="0" dirty="0">
                <a:solidFill>
                  <a:schemeClr val="bg2">
                    <a:lumMod val="40000"/>
                    <a:lumOff val="60000"/>
                  </a:schemeClr>
                </a:solidFill>
                <a:latin typeface="Courier"/>
                <a:cs typeface="Courier"/>
              </a:rPr>
              <a:t>The </a:t>
            </a:r>
            <a:r>
              <a:rPr lang="en-US" sz="1070" b="0" dirty="0" err="1">
                <a:solidFill>
                  <a:schemeClr val="bg2">
                    <a:lumMod val="40000"/>
                    <a:lumOff val="60000"/>
                  </a:schemeClr>
                </a:solidFill>
                <a:latin typeface="Courier"/>
                <a:cs typeface="Courier"/>
              </a:rPr>
              <a:t>df</a:t>
            </a:r>
            <a:r>
              <a:rPr lang="en-US" sz="1070" b="0" dirty="0">
                <a:solidFill>
                  <a:schemeClr val="bg2">
                    <a:lumMod val="40000"/>
                    <a:lumOff val="60000"/>
                  </a:schemeClr>
                </a:solidFill>
                <a:latin typeface="Courier"/>
                <a:cs typeface="Courier"/>
              </a:rPr>
              <a:t> corrected root mean square of the residuals is  0.02 </a:t>
            </a:r>
          </a:p>
          <a:p>
            <a:endParaRPr lang="en-US" sz="1070" b="0" dirty="0">
              <a:latin typeface="Courier"/>
              <a:cs typeface="Courier"/>
            </a:endParaRPr>
          </a:p>
        </p:txBody>
      </p:sp>
      <p:sp>
        <p:nvSpPr>
          <p:cNvPr id="9" name="TextBox 8"/>
          <p:cNvSpPr txBox="1"/>
          <p:nvPr/>
        </p:nvSpPr>
        <p:spPr>
          <a:xfrm>
            <a:off x="4621677" y="4106625"/>
            <a:ext cx="3084943" cy="1231106"/>
          </a:xfrm>
          <a:prstGeom prst="rect">
            <a:avLst/>
          </a:prstGeom>
          <a:noFill/>
        </p:spPr>
        <p:txBody>
          <a:bodyPr wrap="square" lIns="0" tIns="0" rIns="0" bIns="0" rtlCol="0">
            <a:spAutoFit/>
          </a:bodyPr>
          <a:lstStyle/>
          <a:p>
            <a:r>
              <a:rPr lang="en-US" sz="1600" b="1" dirty="0">
                <a:solidFill>
                  <a:srgbClr val="EF3340"/>
                </a:solidFill>
              </a:rPr>
              <a:t>These are usually interpreted as Harman’s single factor test. If one factor dominates others, that indicates a method variance problem.</a:t>
            </a:r>
          </a:p>
        </p:txBody>
      </p:sp>
    </p:spTree>
    <p:extLst>
      <p:ext uri="{BB962C8B-B14F-4D97-AF65-F5344CB8AC3E}">
        <p14:creationId xmlns:p14="http://schemas.microsoft.com/office/powerpoint/2010/main" val="12098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the loadings</a:t>
            </a:r>
          </a:p>
        </p:txBody>
      </p:sp>
      <p:sp>
        <p:nvSpPr>
          <p:cNvPr id="6" name="Content Placeholder 2"/>
          <p:cNvSpPr txBox="1">
            <a:spLocks/>
          </p:cNvSpPr>
          <p:nvPr/>
        </p:nvSpPr>
        <p:spPr>
          <a:xfrm>
            <a:off x="883343" y="1492266"/>
            <a:ext cx="8264068" cy="4108433"/>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b="0" dirty="0">
                <a:latin typeface="Courier"/>
                <a:cs typeface="Courier"/>
              </a:rPr>
              <a:t>                                                              MR3    MR2    MR4    MR1    MR5   </a:t>
            </a:r>
          </a:p>
          <a:p>
            <a:r>
              <a:rPr lang="en-US" sz="1100" b="0" dirty="0" err="1">
                <a:latin typeface="Courier"/>
                <a:cs typeface="Courier"/>
              </a:rPr>
              <a:t>Horizontal_norms_of_information_exchange</a:t>
            </a:r>
            <a:r>
              <a:rPr lang="en-US" sz="1100" b="0" dirty="0">
                <a:latin typeface="Courier"/>
                <a:cs typeface="Courier"/>
              </a:rPr>
              <a:t>                    0.824                      -0.306</a:t>
            </a:r>
          </a:p>
          <a:p>
            <a:r>
              <a:rPr lang="en-US" sz="1100" b="0" dirty="0" err="1">
                <a:latin typeface="Courier"/>
                <a:cs typeface="Courier"/>
              </a:rPr>
              <a:t>Horizontal_norms_of_assistance</a:t>
            </a:r>
            <a:r>
              <a:rPr lang="en-US" sz="1100" b="0" dirty="0">
                <a:latin typeface="Courier"/>
                <a:cs typeface="Courier"/>
              </a:rPr>
              <a:t>                              0.848 -0.106               -0.326</a:t>
            </a:r>
          </a:p>
          <a:p>
            <a:r>
              <a:rPr lang="en-US" sz="1100" b="0" dirty="0" err="1">
                <a:latin typeface="Courier"/>
                <a:cs typeface="Courier"/>
              </a:rPr>
              <a:t>Horizontal_norms_of_fair_sharing</a:t>
            </a:r>
            <a:r>
              <a:rPr lang="en-US" sz="1100" b="0" dirty="0">
                <a:latin typeface="Courier"/>
                <a:cs typeface="Courier"/>
              </a:rPr>
              <a:t>                            0.849                      -0.326</a:t>
            </a:r>
          </a:p>
          <a:p>
            <a:r>
              <a:rPr lang="en-US" sz="1100" b="0" dirty="0" err="1">
                <a:latin typeface="Courier"/>
                <a:cs typeface="Courier"/>
              </a:rPr>
              <a:t>Vertical_norms_of_information_exchange</a:t>
            </a:r>
            <a:r>
              <a:rPr lang="en-US" sz="1100" b="0" dirty="0">
                <a:latin typeface="Courier"/>
                <a:cs typeface="Courier"/>
              </a:rPr>
              <a:t>                      0.620        -0.363         0.504</a:t>
            </a:r>
          </a:p>
          <a:p>
            <a:r>
              <a:rPr lang="en-US" sz="1100" b="0" dirty="0" err="1">
                <a:latin typeface="Courier"/>
                <a:cs typeface="Courier"/>
              </a:rPr>
              <a:t>Vertical_norms_of_assistance</a:t>
            </a:r>
            <a:r>
              <a:rPr lang="en-US" sz="1100" b="0" dirty="0">
                <a:latin typeface="Courier"/>
                <a:cs typeface="Courier"/>
              </a:rPr>
              <a:t>                                0.614        -0.244         0.510</a:t>
            </a:r>
          </a:p>
          <a:p>
            <a:r>
              <a:rPr lang="en-US" sz="1100" b="0" dirty="0" err="1">
                <a:latin typeface="Courier"/>
                <a:cs typeface="Courier"/>
              </a:rPr>
              <a:t>Vertical_norms_of_fair_sharing</a:t>
            </a:r>
            <a:r>
              <a:rPr lang="en-US" sz="1100" b="0" dirty="0">
                <a:latin typeface="Courier"/>
                <a:cs typeface="Courier"/>
              </a:rPr>
              <a:t>                              0.612        -0.253         0.560</a:t>
            </a:r>
          </a:p>
          <a:p>
            <a:r>
              <a:rPr lang="en-US" sz="1100" b="0" dirty="0" err="1">
                <a:latin typeface="Courier"/>
                <a:cs typeface="Courier"/>
              </a:rPr>
              <a:t>Collective_sourcing_for_contacting_international_customers</a:t>
            </a:r>
            <a:r>
              <a:rPr lang="en-US" sz="1100" b="0" dirty="0">
                <a:latin typeface="Courier"/>
                <a:cs typeface="Courier"/>
              </a:rPr>
              <a:t>  0.294 -0.106  0.739         0.276</a:t>
            </a:r>
          </a:p>
          <a:p>
            <a:r>
              <a:rPr lang="en-US" sz="1100" b="0" dirty="0" err="1">
                <a:latin typeface="Courier"/>
                <a:cs typeface="Courier"/>
              </a:rPr>
              <a:t>Collective_sourcing_for_coordinating_international_fairs</a:t>
            </a:r>
            <a:r>
              <a:rPr lang="en-US" sz="1100" b="0" dirty="0">
                <a:latin typeface="Courier"/>
                <a:cs typeface="Courier"/>
              </a:rPr>
              <a:t>    0.226 -0.115  0.783         0.245</a:t>
            </a:r>
          </a:p>
          <a:p>
            <a:r>
              <a:rPr lang="en-US" sz="1100" b="0" dirty="0" err="1">
                <a:latin typeface="Courier"/>
                <a:cs typeface="Courier"/>
              </a:rPr>
              <a:t>Collective_sourcing_for_promotion_of_country_brand</a:t>
            </a:r>
            <a:r>
              <a:rPr lang="en-US" sz="1100" b="0" dirty="0">
                <a:latin typeface="Courier"/>
                <a:cs typeface="Courier"/>
              </a:rPr>
              <a:t>          0.237         0.720         0.215</a:t>
            </a:r>
          </a:p>
          <a:p>
            <a:r>
              <a:rPr lang="en-US" sz="1100" b="0" dirty="0" err="1">
                <a:latin typeface="Courier"/>
                <a:cs typeface="Courier"/>
              </a:rPr>
              <a:t>Exporters_more_competitive</a:t>
            </a:r>
            <a:r>
              <a:rPr lang="en-US" sz="1100" b="0" dirty="0">
                <a:latin typeface="Courier"/>
                <a:cs typeface="Courier"/>
              </a:rPr>
              <a:t>                                                       0.997       </a:t>
            </a:r>
          </a:p>
          <a:p>
            <a:r>
              <a:rPr lang="en-US" sz="1100" b="0" dirty="0" err="1">
                <a:latin typeface="Courier"/>
                <a:cs typeface="Courier"/>
              </a:rPr>
              <a:t>Exporters_more_protected_from_recession</a:t>
            </a:r>
            <a:r>
              <a:rPr lang="en-US" sz="1100" b="0" dirty="0">
                <a:latin typeface="Courier"/>
                <a:cs typeface="Courier"/>
              </a:rPr>
              <a:t>                                          0.862       </a:t>
            </a:r>
          </a:p>
          <a:p>
            <a:r>
              <a:rPr lang="en-US" sz="1100" b="0" dirty="0" err="1">
                <a:latin typeface="Courier"/>
                <a:cs typeface="Courier"/>
              </a:rPr>
              <a:t>Investments_in_JIT</a:t>
            </a:r>
            <a:r>
              <a:rPr lang="en-US" sz="1100" b="0" dirty="0">
                <a:latin typeface="Courier"/>
                <a:cs typeface="Courier"/>
              </a:rPr>
              <a:t>                                                 0.997                     </a:t>
            </a:r>
          </a:p>
          <a:p>
            <a:r>
              <a:rPr lang="en-US" sz="1100" b="0" dirty="0" err="1">
                <a:latin typeface="Courier"/>
                <a:cs typeface="Courier"/>
              </a:rPr>
              <a:t>Investments_in_IT</a:t>
            </a:r>
            <a:r>
              <a:rPr lang="en-US" sz="1100" b="0" dirty="0">
                <a:latin typeface="Courier"/>
                <a:cs typeface="Courier"/>
              </a:rPr>
              <a:t>                                                  0.782                     </a:t>
            </a:r>
          </a:p>
          <a:p>
            <a:r>
              <a:rPr lang="en-US" sz="1100" b="0" dirty="0" err="1">
                <a:latin typeface="Courier"/>
                <a:cs typeface="Courier"/>
              </a:rPr>
              <a:t>Investments_in_TQM</a:t>
            </a:r>
            <a:r>
              <a:rPr lang="en-US" sz="1100" b="0" dirty="0">
                <a:latin typeface="Courier"/>
                <a:cs typeface="Courier"/>
              </a:rPr>
              <a:t>                                                 0.752 </a:t>
            </a:r>
          </a:p>
          <a:p>
            <a:endParaRPr lang="en-US" sz="1100" b="0" dirty="0">
              <a:latin typeface="Courier"/>
              <a:cs typeface="Courier"/>
            </a:endParaRPr>
          </a:p>
          <a:p>
            <a:r>
              <a:rPr lang="en-US" sz="1100" b="0" dirty="0">
                <a:latin typeface="Courier"/>
                <a:cs typeface="Courier"/>
              </a:rPr>
              <a:t>			 MR3   MR2   MR4   MR1   MR5</a:t>
            </a:r>
          </a:p>
          <a:p>
            <a:r>
              <a:rPr lang="en-US" sz="1100" b="0" dirty="0">
                <a:latin typeface="Courier"/>
                <a:cs typeface="Courier"/>
              </a:rPr>
              <a:t>SS loadings    3.447 2.213 1.940 1.761 1.318</a:t>
            </a:r>
          </a:p>
          <a:p>
            <a:r>
              <a:rPr lang="en-US" sz="1100" b="0" dirty="0">
                <a:latin typeface="Courier"/>
                <a:cs typeface="Courier"/>
              </a:rPr>
              <a:t>Proportion </a:t>
            </a:r>
            <a:r>
              <a:rPr lang="en-US" sz="1100" b="0" dirty="0" err="1">
                <a:latin typeface="Courier"/>
                <a:cs typeface="Courier"/>
              </a:rPr>
              <a:t>Var</a:t>
            </a:r>
            <a:r>
              <a:rPr lang="en-US" sz="1100" b="0" dirty="0">
                <a:latin typeface="Courier"/>
                <a:cs typeface="Courier"/>
              </a:rPr>
              <a:t> 0.246 0.158 0.139 0.126 0.094</a:t>
            </a:r>
          </a:p>
          <a:p>
            <a:r>
              <a:rPr lang="en-US" sz="1100" b="0" dirty="0">
                <a:latin typeface="Courier"/>
                <a:cs typeface="Courier"/>
              </a:rPr>
              <a:t>Cumulative </a:t>
            </a:r>
            <a:r>
              <a:rPr lang="en-US" sz="1100" b="0" dirty="0" err="1">
                <a:latin typeface="Courier"/>
                <a:cs typeface="Courier"/>
              </a:rPr>
              <a:t>Var</a:t>
            </a:r>
            <a:r>
              <a:rPr lang="en-US" sz="1100" b="0" dirty="0">
                <a:latin typeface="Courier"/>
                <a:cs typeface="Courier"/>
              </a:rPr>
              <a:t> 0.246 0.404 0.543 0.669 0.763</a:t>
            </a:r>
          </a:p>
        </p:txBody>
      </p:sp>
      <p:sp>
        <p:nvSpPr>
          <p:cNvPr id="8" name="TextBox 7"/>
          <p:cNvSpPr txBox="1"/>
          <p:nvPr/>
        </p:nvSpPr>
        <p:spPr>
          <a:xfrm>
            <a:off x="2479704" y="5805170"/>
            <a:ext cx="5261709" cy="984885"/>
          </a:xfrm>
          <a:prstGeom prst="rect">
            <a:avLst/>
          </a:prstGeom>
          <a:noFill/>
        </p:spPr>
        <p:txBody>
          <a:bodyPr wrap="square" lIns="0" tIns="0" rIns="0" bIns="0" rtlCol="0">
            <a:spAutoFit/>
          </a:bodyPr>
          <a:lstStyle/>
          <a:p>
            <a:r>
              <a:rPr lang="en-US" sz="1600" b="1" dirty="0">
                <a:solidFill>
                  <a:srgbClr val="EF3340"/>
                </a:solidFill>
              </a:rPr>
              <a:t>The loadings should arrange nicely on the constructs, but do not.</a:t>
            </a:r>
          </a:p>
          <a:p>
            <a:endParaRPr lang="en-US" sz="1600" b="1" dirty="0">
              <a:solidFill>
                <a:srgbClr val="EF3340"/>
              </a:solidFill>
            </a:endParaRPr>
          </a:p>
          <a:p>
            <a:r>
              <a:rPr lang="en-US" sz="1600" b="1" dirty="0">
                <a:solidFill>
                  <a:srgbClr val="EF3340"/>
                </a:solidFill>
              </a:rPr>
              <a:t>The factors are also uncorrelated</a:t>
            </a:r>
          </a:p>
        </p:txBody>
      </p:sp>
    </p:spTree>
    <p:extLst>
      <p:ext uri="{BB962C8B-B14F-4D97-AF65-F5344CB8AC3E}">
        <p14:creationId xmlns:p14="http://schemas.microsoft.com/office/powerpoint/2010/main" val="34323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factor rotation</a:t>
            </a:r>
          </a:p>
        </p:txBody>
      </p:sp>
      <p:sp>
        <p:nvSpPr>
          <p:cNvPr id="6" name="Content Placeholder 2"/>
          <p:cNvSpPr txBox="1">
            <a:spLocks/>
          </p:cNvSpPr>
          <p:nvPr/>
        </p:nvSpPr>
        <p:spPr>
          <a:xfrm>
            <a:off x="896043" y="1492266"/>
            <a:ext cx="8264068" cy="4312903"/>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b="0" dirty="0">
                <a:latin typeface="Courier"/>
                <a:cs typeface="Courier"/>
              </a:rPr>
              <a:t>Loadings:</a:t>
            </a:r>
          </a:p>
          <a:p>
            <a:r>
              <a:rPr lang="en-US" sz="1100" b="0" dirty="0">
                <a:latin typeface="Courier"/>
                <a:cs typeface="Courier"/>
              </a:rPr>
              <a:t>                                                           MR3    MR5    MR2    MR4    MR1   </a:t>
            </a:r>
          </a:p>
          <a:p>
            <a:r>
              <a:rPr lang="en-US" sz="1100" b="0" dirty="0" err="1">
                <a:latin typeface="Courier"/>
                <a:cs typeface="Courier"/>
              </a:rPr>
              <a:t>Horizontal_norms_of_information_exchange</a:t>
            </a:r>
            <a:r>
              <a:rPr lang="en-US" sz="1100" b="0" dirty="0">
                <a:latin typeface="Courier"/>
                <a:cs typeface="Courier"/>
              </a:rPr>
              <a:t>                    0.875                            </a:t>
            </a:r>
          </a:p>
          <a:p>
            <a:r>
              <a:rPr lang="en-US" sz="1100" b="0" dirty="0" err="1">
                <a:latin typeface="Courier"/>
                <a:cs typeface="Courier"/>
              </a:rPr>
              <a:t>Horizontal_norms_of_assistance</a:t>
            </a:r>
            <a:r>
              <a:rPr lang="en-US" sz="1100" b="0" dirty="0">
                <a:latin typeface="Courier"/>
                <a:cs typeface="Courier"/>
              </a:rPr>
              <a:t>                              0.911                            </a:t>
            </a:r>
          </a:p>
          <a:p>
            <a:r>
              <a:rPr lang="en-US" sz="1100" b="0" dirty="0" err="1">
                <a:latin typeface="Courier"/>
                <a:cs typeface="Courier"/>
              </a:rPr>
              <a:t>Horizontal_norms_of_fair_sharing</a:t>
            </a:r>
            <a:r>
              <a:rPr lang="en-US" sz="1100" b="0" dirty="0">
                <a:latin typeface="Courier"/>
                <a:cs typeface="Courier"/>
              </a:rPr>
              <a:t>                            0.913                            </a:t>
            </a:r>
          </a:p>
          <a:p>
            <a:r>
              <a:rPr lang="en-US" sz="1100" b="0" dirty="0" err="1">
                <a:latin typeface="Courier"/>
                <a:cs typeface="Courier"/>
              </a:rPr>
              <a:t>Vertical_norms_of_information_exchange</a:t>
            </a:r>
            <a:r>
              <a:rPr lang="en-US" sz="1100" b="0" dirty="0">
                <a:latin typeface="Courier"/>
                <a:cs typeface="Courier"/>
              </a:rPr>
              <a:t>                             0.872                     </a:t>
            </a:r>
          </a:p>
          <a:p>
            <a:r>
              <a:rPr lang="en-US" sz="1100" b="0" dirty="0" err="1">
                <a:latin typeface="Courier"/>
                <a:cs typeface="Courier"/>
              </a:rPr>
              <a:t>Vertical_norms_of_assistance</a:t>
            </a:r>
            <a:r>
              <a:rPr lang="en-US" sz="1100" b="0" dirty="0">
                <a:latin typeface="Courier"/>
                <a:cs typeface="Courier"/>
              </a:rPr>
              <a:t>                                       0.823                     </a:t>
            </a:r>
          </a:p>
          <a:p>
            <a:r>
              <a:rPr lang="en-US" sz="1100" b="0" dirty="0" err="1">
                <a:latin typeface="Courier"/>
                <a:cs typeface="Courier"/>
              </a:rPr>
              <a:t>Vertical_norms_of_fair_sharing</a:t>
            </a:r>
            <a:r>
              <a:rPr lang="en-US" sz="1100" b="0" dirty="0">
                <a:latin typeface="Courier"/>
                <a:cs typeface="Courier"/>
              </a:rPr>
              <a:t>                                     0.873                     </a:t>
            </a:r>
          </a:p>
          <a:p>
            <a:r>
              <a:rPr lang="en-US" sz="1100" b="0" dirty="0" err="1">
                <a:latin typeface="Courier"/>
                <a:cs typeface="Courier"/>
              </a:rPr>
              <a:t>Collective_sourcing_for_contacting_international_customers</a:t>
            </a:r>
            <a:r>
              <a:rPr lang="en-US" sz="1100" b="0" dirty="0">
                <a:latin typeface="Courier"/>
                <a:cs typeface="Courier"/>
              </a:rPr>
              <a:t>                       0.839       </a:t>
            </a:r>
          </a:p>
          <a:p>
            <a:r>
              <a:rPr lang="en-US" sz="1100" b="0" dirty="0" err="1">
                <a:latin typeface="Courier"/>
                <a:cs typeface="Courier"/>
              </a:rPr>
              <a:t>Collective_sourcing_for_coordinating_international_fairs</a:t>
            </a:r>
            <a:r>
              <a:rPr lang="en-US" sz="1100" b="0" dirty="0">
                <a:latin typeface="Courier"/>
                <a:cs typeface="Courier"/>
              </a:rPr>
              <a:t>                         0.860       </a:t>
            </a:r>
          </a:p>
          <a:p>
            <a:r>
              <a:rPr lang="en-US" sz="1100" b="0" dirty="0" err="1">
                <a:latin typeface="Courier"/>
                <a:cs typeface="Courier"/>
              </a:rPr>
              <a:t>Collective_sourcing_for_promotion_of_country_brand</a:t>
            </a:r>
            <a:r>
              <a:rPr lang="en-US" sz="1100" b="0" dirty="0">
                <a:latin typeface="Courier"/>
                <a:cs typeface="Courier"/>
              </a:rPr>
              <a:t>                               0.792       </a:t>
            </a:r>
          </a:p>
          <a:p>
            <a:r>
              <a:rPr lang="en-US" sz="1100" b="0" dirty="0" err="1">
                <a:latin typeface="Courier"/>
                <a:cs typeface="Courier"/>
              </a:rPr>
              <a:t>Exporters_more_competitive</a:t>
            </a:r>
            <a:r>
              <a:rPr lang="en-US" sz="1100" b="0" dirty="0">
                <a:latin typeface="Courier"/>
                <a:cs typeface="Courier"/>
              </a:rPr>
              <a:t>                                                              0.998</a:t>
            </a:r>
          </a:p>
          <a:p>
            <a:r>
              <a:rPr lang="en-US" sz="1100" b="0" dirty="0" err="1">
                <a:latin typeface="Courier"/>
                <a:cs typeface="Courier"/>
              </a:rPr>
              <a:t>Exporters_more_protected_from_recession</a:t>
            </a:r>
            <a:r>
              <a:rPr lang="en-US" sz="1100" b="0" dirty="0">
                <a:latin typeface="Courier"/>
                <a:cs typeface="Courier"/>
              </a:rPr>
              <a:t>                                                 0.862</a:t>
            </a:r>
          </a:p>
          <a:p>
            <a:r>
              <a:rPr lang="en-US" sz="1100" b="0" dirty="0" err="1">
                <a:latin typeface="Courier"/>
                <a:cs typeface="Courier"/>
              </a:rPr>
              <a:t>Investments_in_JIT</a:t>
            </a:r>
            <a:r>
              <a:rPr lang="en-US" sz="1100" b="0" dirty="0">
                <a:latin typeface="Courier"/>
                <a:cs typeface="Courier"/>
              </a:rPr>
              <a:t>                                                        1.000              </a:t>
            </a:r>
          </a:p>
          <a:p>
            <a:r>
              <a:rPr lang="en-US" sz="1100" b="0" dirty="0" err="1">
                <a:latin typeface="Courier"/>
                <a:cs typeface="Courier"/>
              </a:rPr>
              <a:t>Investments_in_IT</a:t>
            </a:r>
            <a:r>
              <a:rPr lang="en-US" sz="1100" b="0" dirty="0">
                <a:latin typeface="Courier"/>
                <a:cs typeface="Courier"/>
              </a:rPr>
              <a:t>                                                         0.780              </a:t>
            </a:r>
          </a:p>
          <a:p>
            <a:r>
              <a:rPr lang="en-US" sz="1100" b="0" dirty="0" err="1">
                <a:latin typeface="Courier"/>
                <a:cs typeface="Courier"/>
              </a:rPr>
              <a:t>Investments_in_TQM</a:t>
            </a:r>
            <a:r>
              <a:rPr lang="en-US" sz="1100" b="0" dirty="0">
                <a:latin typeface="Courier"/>
                <a:cs typeface="Courier"/>
              </a:rPr>
              <a:t>                                                        0.748              </a:t>
            </a:r>
          </a:p>
          <a:p>
            <a:endParaRPr lang="en-US" sz="1100" b="0" dirty="0">
              <a:latin typeface="Courier"/>
              <a:cs typeface="Courier"/>
            </a:endParaRPr>
          </a:p>
          <a:p>
            <a:r>
              <a:rPr lang="en-US" sz="1100" b="0" dirty="0">
                <a:latin typeface="Courier"/>
                <a:cs typeface="Courier"/>
              </a:rPr>
              <a:t>                 MR3   MR5   MR2   MR4   MR1</a:t>
            </a:r>
          </a:p>
          <a:p>
            <a:r>
              <a:rPr lang="en-US" sz="1100" b="0" dirty="0">
                <a:latin typeface="Courier"/>
                <a:cs typeface="Courier"/>
              </a:rPr>
              <a:t>SS loadings    2.432 2.203 2.177 2.086 1.753</a:t>
            </a:r>
          </a:p>
          <a:p>
            <a:r>
              <a:rPr lang="en-US" sz="1100" b="0" dirty="0">
                <a:latin typeface="Courier"/>
                <a:cs typeface="Courier"/>
              </a:rPr>
              <a:t>Proportion </a:t>
            </a:r>
            <a:r>
              <a:rPr lang="en-US" sz="1100" b="0" dirty="0" err="1">
                <a:latin typeface="Courier"/>
                <a:cs typeface="Courier"/>
              </a:rPr>
              <a:t>Var</a:t>
            </a:r>
            <a:r>
              <a:rPr lang="en-US" sz="1100" b="0" dirty="0">
                <a:latin typeface="Courier"/>
                <a:cs typeface="Courier"/>
              </a:rPr>
              <a:t> 0.174 0.157 0.155 0.149 0.125</a:t>
            </a:r>
          </a:p>
          <a:p>
            <a:r>
              <a:rPr lang="en-US" sz="1100" b="0" dirty="0">
                <a:latin typeface="Courier"/>
                <a:cs typeface="Courier"/>
              </a:rPr>
              <a:t>Cumulative </a:t>
            </a:r>
            <a:r>
              <a:rPr lang="en-US" sz="1100" b="0" dirty="0" err="1">
                <a:latin typeface="Courier"/>
                <a:cs typeface="Courier"/>
              </a:rPr>
              <a:t>Var</a:t>
            </a:r>
            <a:r>
              <a:rPr lang="en-US" sz="1100" b="0" dirty="0">
                <a:latin typeface="Courier"/>
                <a:cs typeface="Courier"/>
              </a:rPr>
              <a:t> 0.174 0.331 0.487 0.636 0.761</a:t>
            </a:r>
          </a:p>
        </p:txBody>
      </p:sp>
      <p:sp>
        <p:nvSpPr>
          <p:cNvPr id="8" name="TextBox 7"/>
          <p:cNvSpPr txBox="1"/>
          <p:nvPr/>
        </p:nvSpPr>
        <p:spPr>
          <a:xfrm>
            <a:off x="2479704" y="5805170"/>
            <a:ext cx="5592241" cy="984885"/>
          </a:xfrm>
          <a:prstGeom prst="rect">
            <a:avLst/>
          </a:prstGeom>
          <a:noFill/>
        </p:spPr>
        <p:txBody>
          <a:bodyPr wrap="square" lIns="0" tIns="0" rIns="0" bIns="0" rtlCol="0">
            <a:spAutoFit/>
          </a:bodyPr>
          <a:lstStyle/>
          <a:p>
            <a:r>
              <a:rPr lang="en-US" sz="1600" b="1" dirty="0">
                <a:solidFill>
                  <a:srgbClr val="EF3340"/>
                </a:solidFill>
              </a:rPr>
              <a:t>Reorient the factors so that low loadings become lower and high loadings larger</a:t>
            </a:r>
          </a:p>
          <a:p>
            <a:endParaRPr lang="en-US" sz="1600" b="1" dirty="0">
              <a:solidFill>
                <a:srgbClr val="EF3340"/>
              </a:solidFill>
            </a:endParaRPr>
          </a:p>
          <a:p>
            <a:r>
              <a:rPr lang="en-US" sz="1600" b="1" dirty="0">
                <a:solidFill>
                  <a:srgbClr val="EF3340"/>
                </a:solidFill>
              </a:rPr>
              <a:t>Also makes the explained variance more equal</a:t>
            </a:r>
          </a:p>
        </p:txBody>
      </p:sp>
    </p:spTree>
    <p:extLst>
      <p:ext uri="{BB962C8B-B14F-4D97-AF65-F5344CB8AC3E}">
        <p14:creationId xmlns:p14="http://schemas.microsoft.com/office/powerpoint/2010/main" val="18633358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Assessing</a:t>
            </a:r>
            <a:br>
              <a:rPr lang="en-US" dirty="0"/>
            </a:br>
            <a:r>
              <a:rPr lang="en-US" dirty="0"/>
              <a:t>the results</a:t>
            </a:r>
          </a:p>
        </p:txBody>
      </p:sp>
      <p:pic>
        <p:nvPicPr>
          <p:cNvPr id="6" name="Content Placeholder 5" descr="Yli-Renko et al_2001_Social capital, knowledge acquisition, and knowledge exploitation in young techn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9629" t="16170" r="49853" b="52599"/>
          <a:stretch/>
        </p:blipFill>
        <p:spPr>
          <a:xfrm>
            <a:off x="5326063" y="131763"/>
            <a:ext cx="3817937" cy="3987800"/>
          </a:xfrm>
        </p:spPr>
      </p:pic>
      <p:pic>
        <p:nvPicPr>
          <p:cNvPr id="7" name="Picture 6" descr="Yli-Renko et al_2001_Social capital, knowledge acquisition, and knowledge exploitation in young techn (dragged).pdf"/>
          <p:cNvPicPr>
            <a:picLocks noChangeAspect="1"/>
          </p:cNvPicPr>
          <p:nvPr/>
        </p:nvPicPr>
        <p:blipFill rotWithShape="1">
          <a:blip r:embed="rId3">
            <a:extLst>
              <a:ext uri="{28A0092B-C50C-407E-A947-70E740481C1C}">
                <a14:useLocalDpi xmlns:a14="http://schemas.microsoft.com/office/drawing/2010/main" val="0"/>
              </a:ext>
            </a:extLst>
          </a:blip>
          <a:srcRect l="10262" t="15647" r="6388" b="50072"/>
          <a:stretch/>
        </p:blipFill>
        <p:spPr>
          <a:xfrm>
            <a:off x="34702" y="4046379"/>
            <a:ext cx="9081995" cy="2757022"/>
          </a:xfrm>
          <a:prstGeom prst="rect">
            <a:avLst/>
          </a:prstGeom>
        </p:spPr>
      </p:pic>
      <p:sp>
        <p:nvSpPr>
          <p:cNvPr id="9" name="TextBox 8"/>
          <p:cNvSpPr txBox="1"/>
          <p:nvPr/>
        </p:nvSpPr>
        <p:spPr>
          <a:xfrm>
            <a:off x="1056499" y="3145950"/>
            <a:ext cx="4038796" cy="769441"/>
          </a:xfrm>
          <a:prstGeom prst="rect">
            <a:avLst/>
          </a:prstGeom>
          <a:noFill/>
        </p:spPr>
        <p:txBody>
          <a:bodyPr wrap="square" lIns="0" tIns="0" rIns="0" bIns="0" rtlCol="0">
            <a:spAutoFit/>
          </a:bodyPr>
          <a:lstStyle/>
          <a:p>
            <a:r>
              <a:rPr lang="en-US" sz="1000" dirty="0" err="1"/>
              <a:t>Yli-Renko</a:t>
            </a:r>
            <a:r>
              <a:rPr lang="en-US" sz="1000" dirty="0"/>
              <a:t>, H., </a:t>
            </a:r>
            <a:r>
              <a:rPr lang="en-US" sz="1000" dirty="0" err="1"/>
              <a:t>Autio</a:t>
            </a:r>
            <a:r>
              <a:rPr lang="en-US" sz="1000" dirty="0"/>
              <a:t>, E., &amp; </a:t>
            </a:r>
            <a:r>
              <a:rPr lang="en-US" sz="1000" dirty="0" err="1"/>
              <a:t>Sapienza</a:t>
            </a:r>
            <a:r>
              <a:rPr lang="en-US" sz="1000" dirty="0"/>
              <a:t>, H. J. (2001). Social capital, knowledge acquisition, and knowledge exploitation in young technology-based firms. </a:t>
            </a:r>
            <a:r>
              <a:rPr lang="en-US" sz="1000" i="1" dirty="0"/>
              <a:t>Strategic Management Journal</a:t>
            </a:r>
            <a:r>
              <a:rPr lang="en-US" sz="1000" dirty="0"/>
              <a:t>, </a:t>
            </a:r>
            <a:r>
              <a:rPr lang="en-US" sz="1000" i="1" dirty="0"/>
              <a:t>22</a:t>
            </a:r>
            <a:r>
              <a:rPr lang="en-US" sz="1000" dirty="0"/>
              <a:t>(6-7), 587–613. </a:t>
            </a:r>
            <a:r>
              <a:rPr lang="en-US" sz="1000" dirty="0">
                <a:hlinkClick r:id="rId4"/>
              </a:rPr>
              <a:t>http://doi.org/10.1002/smj.183</a:t>
            </a:r>
            <a:r>
              <a:rPr lang="en-US" sz="1000" dirty="0"/>
              <a:t> p. 598, 602 </a:t>
            </a:r>
          </a:p>
          <a:p>
            <a:endParaRPr lang="en-US" sz="1000" b="1" dirty="0"/>
          </a:p>
        </p:txBody>
      </p:sp>
      <p:sp>
        <p:nvSpPr>
          <p:cNvPr id="10" name="Rectangle 9"/>
          <p:cNvSpPr/>
          <p:nvPr/>
        </p:nvSpPr>
        <p:spPr>
          <a:xfrm>
            <a:off x="5457657" y="4309748"/>
            <a:ext cx="809287" cy="2543189"/>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1" name="Rectangle 10"/>
          <p:cNvSpPr/>
          <p:nvPr/>
        </p:nvSpPr>
        <p:spPr>
          <a:xfrm>
            <a:off x="4341327" y="4314810"/>
            <a:ext cx="809287" cy="2543189"/>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4" name="Rectangle 13"/>
          <p:cNvSpPr/>
          <p:nvPr/>
        </p:nvSpPr>
        <p:spPr>
          <a:xfrm>
            <a:off x="5759356" y="2124364"/>
            <a:ext cx="3249751" cy="152400"/>
          </a:xfrm>
          <a:prstGeom prst="rect">
            <a:avLst/>
          </a:prstGeom>
          <a:solidFill>
            <a:srgbClr val="FFFF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359239" y="2276764"/>
            <a:ext cx="400117" cy="228600"/>
          </a:xfrm>
          <a:prstGeom prst="rect">
            <a:avLst/>
          </a:prstGeom>
          <a:solidFill>
            <a:srgbClr val="FFFF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446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CCD3-3D8E-8745-8C9D-62F3ADDEEE8C}"/>
              </a:ext>
            </a:extLst>
          </p:cNvPr>
          <p:cNvSpPr>
            <a:spLocks noGrp="1"/>
          </p:cNvSpPr>
          <p:nvPr>
            <p:ph type="title"/>
          </p:nvPr>
        </p:nvSpPr>
        <p:spPr/>
        <p:txBody>
          <a:bodyPr/>
          <a:lstStyle/>
          <a:p>
            <a:r>
              <a:rPr lang="fi-FI" dirty="0" err="1"/>
              <a:t>Realism</a:t>
            </a:r>
            <a:r>
              <a:rPr lang="fi-FI" dirty="0"/>
              <a:t> and </a:t>
            </a:r>
            <a:r>
              <a:rPr lang="fi-FI" dirty="0" err="1"/>
              <a:t>nominalism</a:t>
            </a:r>
            <a:endParaRPr lang="fi-FI" dirty="0"/>
          </a:p>
        </p:txBody>
      </p:sp>
      <p:graphicFrame>
        <p:nvGraphicFramePr>
          <p:cNvPr id="4" name="Content Placeholder 3">
            <a:extLst>
              <a:ext uri="{FF2B5EF4-FFF2-40B4-BE49-F238E27FC236}">
                <a16:creationId xmlns:a16="http://schemas.microsoft.com/office/drawing/2014/main" id="{C1D13AA4-9B5F-8846-96AB-294B8F9AA3C3}"/>
              </a:ext>
            </a:extLst>
          </p:cNvPr>
          <p:cNvGraphicFramePr>
            <a:graphicFrameLocks noGrp="1"/>
          </p:cNvGraphicFramePr>
          <p:nvPr>
            <p:ph idx="1"/>
            <p:extLst>
              <p:ext uri="{D42A27DB-BD31-4B8C-83A1-F6EECF244321}">
                <p14:modId xmlns:p14="http://schemas.microsoft.com/office/powerpoint/2010/main" val="3530946737"/>
              </p:ext>
            </p:extLst>
          </p:nvPr>
        </p:nvGraphicFramePr>
        <p:xfrm>
          <a:off x="628650" y="1825625"/>
          <a:ext cx="7070598" cy="3754120"/>
        </p:xfrm>
        <a:graphic>
          <a:graphicData uri="http://schemas.openxmlformats.org/drawingml/2006/table">
            <a:tbl>
              <a:tblPr firstRow="1" bandRow="1">
                <a:tableStyleId>{5C22544A-7EE6-4342-B048-85BDC9FD1C3A}</a:tableStyleId>
              </a:tblPr>
              <a:tblGrid>
                <a:gridCol w="2356866">
                  <a:extLst>
                    <a:ext uri="{9D8B030D-6E8A-4147-A177-3AD203B41FA5}">
                      <a16:colId xmlns:a16="http://schemas.microsoft.com/office/drawing/2014/main" val="2543394931"/>
                    </a:ext>
                  </a:extLst>
                </a:gridCol>
                <a:gridCol w="2356866">
                  <a:extLst>
                    <a:ext uri="{9D8B030D-6E8A-4147-A177-3AD203B41FA5}">
                      <a16:colId xmlns:a16="http://schemas.microsoft.com/office/drawing/2014/main" val="2500755425"/>
                    </a:ext>
                  </a:extLst>
                </a:gridCol>
                <a:gridCol w="2356866">
                  <a:extLst>
                    <a:ext uri="{9D8B030D-6E8A-4147-A177-3AD203B41FA5}">
                      <a16:colId xmlns:a16="http://schemas.microsoft.com/office/drawing/2014/main" val="1230307557"/>
                    </a:ext>
                  </a:extLst>
                </a:gridCol>
              </a:tblGrid>
              <a:tr h="370840">
                <a:tc>
                  <a:txBody>
                    <a:bodyPr/>
                    <a:lstStyle/>
                    <a:p>
                      <a:r>
                        <a:rPr lang="fi-FI" sz="1800" dirty="0" err="1"/>
                        <a:t>Concept</a:t>
                      </a:r>
                      <a:endParaRPr lang="fi-FI" sz="1800" dirty="0"/>
                    </a:p>
                  </a:txBody>
                  <a:tcPr/>
                </a:tc>
                <a:tc>
                  <a:txBody>
                    <a:bodyPr/>
                    <a:lstStyle/>
                    <a:p>
                      <a:r>
                        <a:rPr lang="fi-FI" sz="1800" dirty="0" err="1"/>
                        <a:t>Construct</a:t>
                      </a:r>
                      <a:endParaRPr lang="fi-FI" sz="1800" dirty="0"/>
                    </a:p>
                  </a:txBody>
                  <a:tcPr/>
                </a:tc>
                <a:tc>
                  <a:txBody>
                    <a:bodyPr/>
                    <a:lstStyle/>
                    <a:p>
                      <a:r>
                        <a:rPr lang="fi-FI" sz="1800" dirty="0" err="1"/>
                        <a:t>Measure</a:t>
                      </a:r>
                      <a:endParaRPr lang="fi-FI" sz="1800" dirty="0"/>
                    </a:p>
                  </a:txBody>
                  <a:tcPr/>
                </a:tc>
                <a:extLst>
                  <a:ext uri="{0D108BD9-81ED-4DB2-BD59-A6C34878D82A}">
                    <a16:rowId xmlns:a16="http://schemas.microsoft.com/office/drawing/2014/main" val="1236997780"/>
                  </a:ext>
                </a:extLst>
              </a:tr>
              <a:tr h="370840">
                <a:tc>
                  <a:txBody>
                    <a:bodyPr/>
                    <a:lstStyle/>
                    <a:p>
                      <a:pPr marL="285750" indent="-285750">
                        <a:buFont typeface="Arial" panose="020B0604020202020204" pitchFamily="34" charset="0"/>
                        <a:buChar char="•"/>
                      </a:pPr>
                      <a:r>
                        <a:rPr lang="fi-FI" sz="1800" dirty="0" err="1"/>
                        <a:t>Reference</a:t>
                      </a:r>
                      <a:r>
                        <a:rPr lang="fi-FI" sz="1800" dirty="0"/>
                        <a:t> and </a:t>
                      </a:r>
                      <a:r>
                        <a:rPr lang="fi-FI" sz="1800" dirty="0" err="1"/>
                        <a:t>meaning</a:t>
                      </a:r>
                      <a:endParaRPr lang="fi-FI" sz="1800" dirty="0"/>
                    </a:p>
                    <a:p>
                      <a:pPr marL="285750" indent="-285750">
                        <a:buFont typeface="Arial" panose="020B0604020202020204" pitchFamily="34" charset="0"/>
                        <a:buChar char="•"/>
                      </a:pPr>
                      <a:r>
                        <a:rPr lang="fi-FI" sz="1800" dirty="0"/>
                        <a:t>Definition</a:t>
                      </a:r>
                    </a:p>
                    <a:p>
                      <a:pPr marL="285750" indent="-285750">
                        <a:buFont typeface="Arial" panose="020B0604020202020204" pitchFamily="34" charset="0"/>
                        <a:buChar char="•"/>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r>
                        <a:rPr lang="fi-FI" sz="1800" dirty="0" err="1"/>
                        <a:t>Examples</a:t>
                      </a:r>
                      <a:r>
                        <a:rPr lang="fi-FI" sz="1800" dirty="0"/>
                        <a:t>:</a:t>
                      </a:r>
                    </a:p>
                    <a:p>
                      <a:pPr marL="285750" indent="-285750">
                        <a:buFont typeface="Arial" panose="020B0604020202020204" pitchFamily="34" charset="0"/>
                        <a:buChar char="•"/>
                      </a:pPr>
                      <a:r>
                        <a:rPr lang="fi-FI" sz="1800" dirty="0"/>
                        <a:t>Person</a:t>
                      </a:r>
                    </a:p>
                    <a:p>
                      <a:pPr marL="285750" indent="-285750">
                        <a:buFont typeface="Arial" panose="020B0604020202020204" pitchFamily="34" charset="0"/>
                        <a:buChar char="•"/>
                      </a:pPr>
                      <a:r>
                        <a:rPr lang="fi-FI" sz="1800" dirty="0"/>
                        <a:t>Rock</a:t>
                      </a:r>
                    </a:p>
                  </a:txBody>
                  <a:tcPr/>
                </a:tc>
                <a:tc>
                  <a:txBody>
                    <a:bodyPr/>
                    <a:lstStyle/>
                    <a:p>
                      <a:pPr marL="285750" indent="-285750">
                        <a:buFont typeface="Arial" panose="020B0604020202020204" pitchFamily="34" charset="0"/>
                        <a:buChar char="•"/>
                      </a:pPr>
                      <a:r>
                        <a:rPr lang="fi-FI" sz="1800" dirty="0" err="1"/>
                        <a:t>Conceptual</a:t>
                      </a:r>
                      <a:r>
                        <a:rPr lang="fi-FI" sz="1800" dirty="0"/>
                        <a:t> </a:t>
                      </a:r>
                      <a:r>
                        <a:rPr lang="fi-FI" sz="1800" dirty="0" err="1"/>
                        <a:t>variable</a:t>
                      </a:r>
                      <a:br>
                        <a:rPr lang="fi-FI" sz="1800" dirty="0"/>
                      </a:br>
                      <a:r>
                        <a:rPr lang="fi-FI" sz="1800" dirty="0"/>
                        <a:t>(i.e. a </a:t>
                      </a:r>
                      <a:r>
                        <a:rPr lang="fi-FI" sz="1800" dirty="0" err="1"/>
                        <a:t>concept</a:t>
                      </a:r>
                      <a:r>
                        <a:rPr lang="fi-FI" sz="1800" dirty="0"/>
                        <a:t> </a:t>
                      </a:r>
                      <a:r>
                        <a:rPr lang="fi-FI" sz="1800" dirty="0" err="1"/>
                        <a:t>that</a:t>
                      </a:r>
                      <a:r>
                        <a:rPr lang="fi-FI" sz="1800" dirty="0"/>
                        <a:t> is </a:t>
                      </a:r>
                      <a:r>
                        <a:rPr lang="fi-FI" sz="1800" dirty="0" err="1"/>
                        <a:t>variable</a:t>
                      </a:r>
                      <a:r>
                        <a:rPr lang="fi-FI" sz="1800" dirty="0"/>
                        <a:t>)</a:t>
                      </a:r>
                    </a:p>
                    <a:p>
                      <a:pPr marL="285750" indent="-285750">
                        <a:buFont typeface="Arial" panose="020B0604020202020204" pitchFamily="34" charset="0"/>
                        <a:buChar char="•"/>
                      </a:pPr>
                      <a:r>
                        <a:rPr lang="fi-FI" sz="1800" dirty="0"/>
                        <a:t>Can </a:t>
                      </a:r>
                      <a:r>
                        <a:rPr lang="fi-FI" sz="1800" dirty="0" err="1"/>
                        <a:t>have</a:t>
                      </a:r>
                      <a:r>
                        <a:rPr lang="fi-FI" sz="1800" dirty="0"/>
                        <a:t> </a:t>
                      </a:r>
                      <a:r>
                        <a:rPr lang="fi-FI" sz="1800" dirty="0" err="1"/>
                        <a:t>dimensions</a:t>
                      </a:r>
                      <a:endParaRPr lang="fi-FI" sz="1800" dirty="0"/>
                    </a:p>
                    <a:p>
                      <a:pPr marL="285750" indent="-285750">
                        <a:buFont typeface="Arial" panose="020B0604020202020204" pitchFamily="34" charset="0"/>
                        <a:buChar char="•"/>
                      </a:pPr>
                      <a:r>
                        <a:rPr lang="fi-FI" sz="1800" dirty="0" err="1"/>
                        <a:t>Latent</a:t>
                      </a:r>
                      <a:endParaRPr lang="fi-FI" sz="1800" dirty="0"/>
                    </a:p>
                    <a:p>
                      <a:endParaRPr lang="fi-FI" sz="1800" dirty="0"/>
                    </a:p>
                    <a:p>
                      <a:r>
                        <a:rPr lang="fi-FI" sz="1800" dirty="0" err="1"/>
                        <a:t>Examples</a:t>
                      </a:r>
                      <a:r>
                        <a:rPr lang="fi-FI" sz="1800" dirty="0"/>
                        <a:t>:</a:t>
                      </a:r>
                    </a:p>
                    <a:p>
                      <a:pPr marL="285750" indent="-285750">
                        <a:buFont typeface="Arial" panose="020B0604020202020204" pitchFamily="34" charset="0"/>
                        <a:buChar char="•"/>
                      </a:pPr>
                      <a:r>
                        <a:rPr lang="fi-FI" sz="1800" dirty="0" err="1"/>
                        <a:t>Intelligence</a:t>
                      </a:r>
                      <a:endParaRPr lang="fi-FI" sz="1800" dirty="0"/>
                    </a:p>
                    <a:p>
                      <a:pPr marL="285750" indent="-285750">
                        <a:buFont typeface="Arial" panose="020B0604020202020204" pitchFamily="34" charset="0"/>
                        <a:buChar char="•"/>
                      </a:pPr>
                      <a:r>
                        <a:rPr lang="fi-FI" sz="1800" dirty="0" err="1"/>
                        <a:t>Innovativeness</a:t>
                      </a:r>
                      <a:endParaRPr lang="fi-FI" sz="1800" dirty="0"/>
                    </a:p>
                    <a:p>
                      <a:pPr marL="285750" indent="-285750">
                        <a:buFont typeface="Arial" panose="020B0604020202020204" pitchFamily="34" charset="0"/>
                        <a:buChar char="•"/>
                      </a:pPr>
                      <a:endParaRPr lang="fi-FI" sz="1800" dirty="0"/>
                    </a:p>
                  </a:txBody>
                  <a:tcPr/>
                </a:tc>
                <a:tc>
                  <a:txBody>
                    <a:bodyPr/>
                    <a:lstStyle/>
                    <a:p>
                      <a:pPr marL="285750" indent="-285750">
                        <a:buFont typeface="Arial" panose="020B0604020202020204" pitchFamily="34" charset="0"/>
                        <a:buChar char="•"/>
                      </a:pPr>
                      <a:r>
                        <a:rPr lang="fi-FI" sz="1800" dirty="0" err="1"/>
                        <a:t>Observable</a:t>
                      </a:r>
                      <a:r>
                        <a:rPr lang="fi-FI" sz="1800" dirty="0"/>
                        <a:t> </a:t>
                      </a:r>
                      <a:r>
                        <a:rPr lang="fi-FI" sz="1800" dirty="0" err="1"/>
                        <a:t>variable</a:t>
                      </a:r>
                      <a:endParaRPr lang="fi-FI" sz="1800" dirty="0"/>
                    </a:p>
                    <a:p>
                      <a:pPr marL="285750" indent="-285750">
                        <a:buFont typeface="Arial" panose="020B0604020202020204" pitchFamily="34" charset="0"/>
                        <a:buChar char="•"/>
                      </a:pPr>
                      <a:r>
                        <a:rPr lang="fi-FI" sz="1800" dirty="0" err="1"/>
                        <a:t>Quantifies</a:t>
                      </a:r>
                      <a:r>
                        <a:rPr lang="fi-FI" sz="1800" dirty="0"/>
                        <a:t> </a:t>
                      </a:r>
                      <a:r>
                        <a:rPr lang="fi-FI" sz="1800" dirty="0" err="1"/>
                        <a:t>one</a:t>
                      </a:r>
                      <a:r>
                        <a:rPr lang="fi-FI" sz="1800" dirty="0"/>
                        <a:t> dimension of a </a:t>
                      </a:r>
                      <a:r>
                        <a:rPr lang="fi-FI" sz="1800" dirty="0" err="1"/>
                        <a:t>construct</a:t>
                      </a:r>
                      <a:endParaRPr lang="fi-FI" sz="1800" dirty="0"/>
                    </a:p>
                    <a:p>
                      <a:pPr marL="285750" indent="-285750">
                        <a:buFont typeface="Arial" panose="020B0604020202020204" pitchFamily="34" charset="0"/>
                        <a:buChar char="•"/>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r>
                        <a:rPr lang="fi-FI" sz="1800" dirty="0" err="1"/>
                        <a:t>Examples</a:t>
                      </a:r>
                      <a:r>
                        <a:rPr lang="fi-FI" sz="1800" dirty="0"/>
                        <a:t>:</a:t>
                      </a:r>
                    </a:p>
                    <a:p>
                      <a:pPr marL="285750" indent="-285750">
                        <a:buFont typeface="Arial" panose="020B0604020202020204" pitchFamily="34" charset="0"/>
                        <a:buChar char="•"/>
                      </a:pPr>
                      <a:r>
                        <a:rPr lang="fi-FI" sz="1800" dirty="0"/>
                        <a:t>IQ </a:t>
                      </a:r>
                      <a:r>
                        <a:rPr lang="fi-FI" sz="1800" dirty="0" err="1"/>
                        <a:t>test</a:t>
                      </a:r>
                      <a:r>
                        <a:rPr lang="fi-FI" sz="1800" dirty="0"/>
                        <a:t> </a:t>
                      </a:r>
                      <a:r>
                        <a:rPr lang="fi-FI" sz="1800" dirty="0" err="1"/>
                        <a:t>scores</a:t>
                      </a:r>
                      <a:endParaRPr lang="fi-FI" sz="1800" dirty="0"/>
                    </a:p>
                    <a:p>
                      <a:pPr marL="285750" indent="-285750">
                        <a:buFont typeface="Arial" panose="020B0604020202020204" pitchFamily="34" charset="0"/>
                        <a:buChar char="•"/>
                      </a:pPr>
                      <a:r>
                        <a:rPr lang="fi-FI" sz="1800" dirty="0"/>
                        <a:t>Reading on a </a:t>
                      </a:r>
                      <a:r>
                        <a:rPr lang="fi-FI" sz="1800" dirty="0" err="1"/>
                        <a:t>mercury</a:t>
                      </a:r>
                      <a:r>
                        <a:rPr lang="fi-FI" sz="1800" dirty="0"/>
                        <a:t> </a:t>
                      </a:r>
                      <a:r>
                        <a:rPr lang="fi-FI" sz="1800" dirty="0" err="1"/>
                        <a:t>column</a:t>
                      </a:r>
                      <a:r>
                        <a:rPr lang="fi-FI" sz="1800" dirty="0"/>
                        <a:t> </a:t>
                      </a:r>
                      <a:r>
                        <a:rPr lang="fi-FI" sz="1800" dirty="0" err="1"/>
                        <a:t>thermometer</a:t>
                      </a:r>
                      <a:endParaRPr lang="fi-FI" sz="1800" dirty="0"/>
                    </a:p>
                  </a:txBody>
                  <a:tcPr/>
                </a:tc>
                <a:extLst>
                  <a:ext uri="{0D108BD9-81ED-4DB2-BD59-A6C34878D82A}">
                    <a16:rowId xmlns:a16="http://schemas.microsoft.com/office/drawing/2014/main" val="2903247376"/>
                  </a:ext>
                </a:extLst>
              </a:tr>
            </a:tbl>
          </a:graphicData>
        </a:graphic>
      </p:graphicFrame>
      <p:sp>
        <p:nvSpPr>
          <p:cNvPr id="6" name="TextBox 5">
            <a:extLst>
              <a:ext uri="{FF2B5EF4-FFF2-40B4-BE49-F238E27FC236}">
                <a16:creationId xmlns:a16="http://schemas.microsoft.com/office/drawing/2014/main" id="{D84ECC9A-5F79-1943-B08F-9776C245CC4E}"/>
              </a:ext>
            </a:extLst>
          </p:cNvPr>
          <p:cNvSpPr txBox="1"/>
          <p:nvPr/>
        </p:nvSpPr>
        <p:spPr>
          <a:xfrm>
            <a:off x="628650" y="5588570"/>
            <a:ext cx="7070598" cy="1200329"/>
          </a:xfrm>
          <a:prstGeom prst="rect">
            <a:avLst/>
          </a:prstGeom>
          <a:noFill/>
        </p:spPr>
        <p:txBody>
          <a:bodyPr wrap="square" rtlCol="0">
            <a:spAutoFit/>
          </a:bodyPr>
          <a:lstStyle/>
          <a:p>
            <a:r>
              <a:rPr lang="fi-FI" dirty="0" err="1"/>
              <a:t>Nominalism</a:t>
            </a:r>
            <a:r>
              <a:rPr lang="fi-FI" dirty="0"/>
              <a:t>: </a:t>
            </a:r>
            <a:r>
              <a:rPr lang="fi-FI" dirty="0" err="1"/>
              <a:t>Measure</a:t>
            </a:r>
            <a:r>
              <a:rPr lang="fi-FI" dirty="0"/>
              <a:t> </a:t>
            </a:r>
            <a:r>
              <a:rPr lang="fi-FI" dirty="0" err="1"/>
              <a:t>defines</a:t>
            </a:r>
            <a:r>
              <a:rPr lang="fi-FI" dirty="0"/>
              <a:t> a </a:t>
            </a:r>
            <a:r>
              <a:rPr lang="fi-FI" dirty="0" err="1"/>
              <a:t>concept</a:t>
            </a:r>
            <a:r>
              <a:rPr lang="fi-FI" dirty="0"/>
              <a:t> (</a:t>
            </a:r>
            <a:r>
              <a:rPr lang="fi-FI" dirty="0" err="1"/>
              <a:t>operationalism</a:t>
            </a:r>
            <a:r>
              <a:rPr lang="fi-FI" dirty="0"/>
              <a:t>) </a:t>
            </a:r>
          </a:p>
          <a:p>
            <a:r>
              <a:rPr lang="fi-FI" dirty="0" err="1"/>
              <a:t>Realism</a:t>
            </a:r>
            <a:r>
              <a:rPr lang="fi-FI" dirty="0"/>
              <a:t>:       </a:t>
            </a:r>
            <a:r>
              <a:rPr lang="fi-FI" dirty="0" err="1"/>
              <a:t>Concepts</a:t>
            </a:r>
            <a:r>
              <a:rPr lang="fi-FI" dirty="0"/>
              <a:t> (</a:t>
            </a:r>
            <a:r>
              <a:rPr lang="fi-FI" dirty="0" err="1"/>
              <a:t>or</a:t>
            </a:r>
            <a:r>
              <a:rPr lang="fi-FI" dirty="0"/>
              <a:t> </a:t>
            </a:r>
            <a:r>
              <a:rPr lang="fi-FI" dirty="0" err="1"/>
              <a:t>their</a:t>
            </a:r>
            <a:r>
              <a:rPr lang="fi-FI" dirty="0"/>
              <a:t> </a:t>
            </a:r>
            <a:r>
              <a:rPr lang="fi-FI" dirty="0" err="1"/>
              <a:t>referents</a:t>
            </a:r>
            <a:r>
              <a:rPr lang="fi-FI" dirty="0"/>
              <a:t>) </a:t>
            </a:r>
            <a:r>
              <a:rPr lang="fi-FI" dirty="0" err="1"/>
              <a:t>exists</a:t>
            </a:r>
            <a:r>
              <a:rPr lang="fi-FI" dirty="0"/>
              <a:t> </a:t>
            </a:r>
            <a:r>
              <a:rPr lang="fi-FI" dirty="0" err="1"/>
              <a:t>independent</a:t>
            </a:r>
            <a:r>
              <a:rPr lang="fi-FI" dirty="0"/>
              <a:t> of 			       </a:t>
            </a:r>
            <a:r>
              <a:rPr lang="fi-FI" dirty="0" err="1"/>
              <a:t>measurement</a:t>
            </a:r>
            <a:r>
              <a:rPr lang="fi-FI" dirty="0"/>
              <a:t> and </a:t>
            </a:r>
            <a:r>
              <a:rPr lang="fi-FI" dirty="0" err="1"/>
              <a:t>the</a:t>
            </a:r>
            <a:r>
              <a:rPr lang="fi-FI" dirty="0"/>
              <a:t> </a:t>
            </a:r>
            <a:r>
              <a:rPr lang="fi-FI" dirty="0" err="1"/>
              <a:t>purpose</a:t>
            </a:r>
            <a:r>
              <a:rPr lang="fi-FI" dirty="0"/>
              <a:t> of </a:t>
            </a:r>
            <a:r>
              <a:rPr lang="fi-FI" dirty="0" err="1"/>
              <a:t>measurement</a:t>
            </a:r>
            <a:r>
              <a:rPr lang="fi-FI" dirty="0"/>
              <a:t> is to</a:t>
            </a:r>
          </a:p>
          <a:p>
            <a:r>
              <a:rPr lang="fi-FI" dirty="0"/>
              <a:t>                     </a:t>
            </a:r>
            <a:r>
              <a:rPr lang="fi-FI" dirty="0" err="1"/>
              <a:t>discover</a:t>
            </a:r>
            <a:r>
              <a:rPr lang="fi-FI" dirty="0"/>
              <a:t> </a:t>
            </a:r>
            <a:r>
              <a:rPr lang="fi-FI" dirty="0" err="1"/>
              <a:t>its</a:t>
            </a:r>
            <a:r>
              <a:rPr lang="fi-FI" dirty="0"/>
              <a:t> </a:t>
            </a:r>
            <a:r>
              <a:rPr lang="fi-FI" dirty="0" err="1"/>
              <a:t>true</a:t>
            </a:r>
            <a:r>
              <a:rPr lang="fi-FI" dirty="0"/>
              <a:t> </a:t>
            </a:r>
            <a:r>
              <a:rPr lang="fi-FI" dirty="0" err="1"/>
              <a:t>values</a:t>
            </a:r>
            <a:endParaRPr lang="fi-FI" dirty="0"/>
          </a:p>
        </p:txBody>
      </p:sp>
    </p:spTree>
    <p:extLst>
      <p:ext uri="{BB962C8B-B14F-4D97-AF65-F5344CB8AC3E}">
        <p14:creationId xmlns:p14="http://schemas.microsoft.com/office/powerpoint/2010/main" val="37589724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2740A-0D11-784A-AC37-4A8582A31DA7}"/>
              </a:ext>
            </a:extLst>
          </p:cNvPr>
          <p:cNvSpPr>
            <a:spLocks noGrp="1"/>
          </p:cNvSpPr>
          <p:nvPr>
            <p:ph type="title"/>
          </p:nvPr>
        </p:nvSpPr>
        <p:spPr>
          <a:xfrm>
            <a:off x="623888" y="1709739"/>
            <a:ext cx="5438584" cy="2852737"/>
          </a:xfrm>
        </p:spPr>
        <p:txBody>
          <a:bodyPr/>
          <a:lstStyle/>
          <a:p>
            <a:r>
              <a:rPr lang="fi-FI" dirty="0" err="1"/>
              <a:t>Factor</a:t>
            </a:r>
            <a:r>
              <a:rPr lang="fi-FI" dirty="0"/>
              <a:t> </a:t>
            </a:r>
            <a:r>
              <a:rPr lang="fi-FI" dirty="0" err="1"/>
              <a:t>rotation</a:t>
            </a:r>
            <a:r>
              <a:rPr lang="fi-FI" dirty="0"/>
              <a:t> </a:t>
            </a:r>
            <a:r>
              <a:rPr lang="fi-FI" dirty="0" err="1"/>
              <a:t>after</a:t>
            </a:r>
            <a:r>
              <a:rPr lang="fi-FI" dirty="0"/>
              <a:t> </a:t>
            </a:r>
            <a:r>
              <a:rPr lang="fi-FI" dirty="0" err="1"/>
              <a:t>exploratory</a:t>
            </a:r>
            <a:r>
              <a:rPr lang="fi-FI" dirty="0"/>
              <a:t> </a:t>
            </a:r>
            <a:r>
              <a:rPr lang="fi-FI" dirty="0" err="1"/>
              <a:t>factor</a:t>
            </a:r>
            <a:r>
              <a:rPr lang="fi-FI" dirty="0"/>
              <a:t> </a:t>
            </a:r>
            <a:r>
              <a:rPr lang="fi-FI" dirty="0" err="1"/>
              <a:t>analysis</a:t>
            </a:r>
            <a:endParaRPr lang="fi-FI" dirty="0"/>
          </a:p>
        </p:txBody>
      </p:sp>
      <p:sp>
        <p:nvSpPr>
          <p:cNvPr id="3" name="Text Placeholder 2">
            <a:extLst>
              <a:ext uri="{FF2B5EF4-FFF2-40B4-BE49-F238E27FC236}">
                <a16:creationId xmlns:a16="http://schemas.microsoft.com/office/drawing/2014/main" id="{3D19E6B0-91AF-BC42-9145-E7A1044439C1}"/>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9231205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 rotation </a:t>
            </a:r>
          </a:p>
        </p:txBody>
      </p:sp>
      <p:sp>
        <p:nvSpPr>
          <p:cNvPr id="9" name="Content Placeholder 8"/>
          <p:cNvSpPr>
            <a:spLocks noGrp="1"/>
          </p:cNvSpPr>
          <p:nvPr>
            <p:ph sz="half" idx="1"/>
          </p:nvPr>
        </p:nvSpPr>
        <p:spPr/>
        <p:txBody>
          <a:bodyPr>
            <a:normAutofit/>
          </a:bodyPr>
          <a:lstStyle/>
          <a:p>
            <a:r>
              <a:rPr lang="en-US" dirty="0"/>
              <a:t>Reorient the factors so that low loadings become lower and high loadings larger</a:t>
            </a:r>
          </a:p>
          <a:p>
            <a:endParaRPr lang="en-US" dirty="0"/>
          </a:p>
          <a:p>
            <a:r>
              <a:rPr lang="en-US" dirty="0"/>
              <a:t>Also makes the explained variance more equal</a:t>
            </a:r>
          </a:p>
          <a:p>
            <a:endParaRPr lang="en-US" dirty="0"/>
          </a:p>
          <a:p>
            <a:r>
              <a:rPr lang="en-US" dirty="0"/>
              <a:t>Orthogonal (e.g. </a:t>
            </a:r>
            <a:r>
              <a:rPr lang="en-US" dirty="0" err="1"/>
              <a:t>Varimax</a:t>
            </a:r>
            <a:r>
              <a:rPr lang="en-US" dirty="0"/>
              <a:t>) or oblique (e.g. </a:t>
            </a:r>
            <a:r>
              <a:rPr lang="en-US" dirty="0" err="1"/>
              <a:t>Oblimin</a:t>
            </a:r>
            <a:r>
              <a:rPr lang="en-US" dirty="0"/>
              <a:t>, </a:t>
            </a:r>
            <a:r>
              <a:rPr lang="en-US" dirty="0" err="1"/>
              <a:t>Promax</a:t>
            </a:r>
            <a:r>
              <a:rPr lang="en-US" dirty="0"/>
              <a:t>)</a:t>
            </a:r>
          </a:p>
          <a:p>
            <a:endParaRPr lang="en-US" dirty="0"/>
          </a:p>
        </p:txBody>
      </p:sp>
      <p:pic>
        <p:nvPicPr>
          <p:cNvPr id="20" name="Content Placeholder 19" descr="Rplot10.pd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62475" y="2010569"/>
            <a:ext cx="3886200" cy="3886200"/>
          </a:xfrm>
        </p:spPr>
      </p:pic>
      <p:cxnSp>
        <p:nvCxnSpPr>
          <p:cNvPr id="18" name="Straight Arrow Connector 17"/>
          <p:cNvCxnSpPr/>
          <p:nvPr/>
        </p:nvCxnSpPr>
        <p:spPr>
          <a:xfrm>
            <a:off x="4627869" y="3277447"/>
            <a:ext cx="3957458" cy="1202266"/>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6074960" y="2126450"/>
            <a:ext cx="1104900" cy="3471334"/>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rot="1110762">
            <a:off x="6667630" y="3635342"/>
            <a:ext cx="279400" cy="28980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5" name="Group 54"/>
          <p:cNvGrpSpPr/>
          <p:nvPr/>
        </p:nvGrpSpPr>
        <p:grpSpPr>
          <a:xfrm rot="2802562">
            <a:off x="4650120" y="2125629"/>
            <a:ext cx="3957458" cy="3471334"/>
            <a:chOff x="4716642" y="1638770"/>
            <a:chExt cx="3957458" cy="3471334"/>
          </a:xfrm>
        </p:grpSpPr>
        <p:cxnSp>
          <p:nvCxnSpPr>
            <p:cNvPr id="52" name="Straight Arrow Connector 51"/>
            <p:cNvCxnSpPr/>
            <p:nvPr/>
          </p:nvCxnSpPr>
          <p:spPr>
            <a:xfrm>
              <a:off x="4716642" y="2789767"/>
              <a:ext cx="3957458" cy="1202266"/>
            </a:xfrm>
            <a:prstGeom prst="straightConnector1">
              <a:avLst/>
            </a:prstGeom>
            <a:ln>
              <a:solidFill>
                <a:schemeClr val="tx2"/>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6163733" y="1638770"/>
              <a:ext cx="1104900" cy="3471334"/>
            </a:xfrm>
            <a:prstGeom prst="straightConnector1">
              <a:avLst/>
            </a:prstGeom>
            <a:ln>
              <a:solidFill>
                <a:schemeClr val="tx2"/>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rot="1110762">
              <a:off x="6756403" y="3147662"/>
              <a:ext cx="279400" cy="289804"/>
            </a:xfrm>
            <a:prstGeom prst="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7" name="Straight Arrow Connector 56"/>
          <p:cNvCxnSpPr/>
          <p:nvPr/>
        </p:nvCxnSpPr>
        <p:spPr>
          <a:xfrm flipV="1">
            <a:off x="4931960" y="3395981"/>
            <a:ext cx="3653367" cy="884766"/>
          </a:xfrm>
          <a:prstGeom prst="straightConnector1">
            <a:avLst/>
          </a:prstGeom>
          <a:ln>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621994" y="2083647"/>
            <a:ext cx="1972733" cy="3547533"/>
          </a:xfrm>
          <a:prstGeom prst="straightConnector1">
            <a:avLst/>
          </a:prstGeom>
          <a:ln>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72" name="Arc 71"/>
          <p:cNvSpPr/>
          <p:nvPr/>
        </p:nvSpPr>
        <p:spPr>
          <a:xfrm>
            <a:off x="6261228" y="3552613"/>
            <a:ext cx="711883" cy="656167"/>
          </a:xfrm>
          <a:prstGeom prst="arc">
            <a:avLst>
              <a:gd name="adj1" fmla="val 20648877"/>
              <a:gd name="adj2" fmla="val 3612598"/>
            </a:avLst>
          </a:prstGeom>
          <a:ln>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4" name="Straight Connector 73"/>
          <p:cNvCxnSpPr/>
          <p:nvPr/>
        </p:nvCxnSpPr>
        <p:spPr>
          <a:xfrm>
            <a:off x="871450" y="4435621"/>
            <a:ext cx="3327191" cy="358231"/>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871450" y="4435621"/>
            <a:ext cx="3327191" cy="358231"/>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628650" y="5584071"/>
            <a:ext cx="5592241" cy="492443"/>
          </a:xfrm>
          <a:prstGeom prst="rect">
            <a:avLst/>
          </a:prstGeom>
          <a:noFill/>
        </p:spPr>
        <p:txBody>
          <a:bodyPr wrap="square" lIns="0" tIns="0" rIns="0" bIns="0" rtlCol="0">
            <a:spAutoFit/>
          </a:bodyPr>
          <a:lstStyle/>
          <a:p>
            <a:r>
              <a:rPr lang="en-US" sz="1600" b="1" dirty="0">
                <a:solidFill>
                  <a:srgbClr val="EF3340"/>
                </a:solidFill>
              </a:rPr>
              <a:t>Rule of thumb: Always use </a:t>
            </a:r>
            <a:r>
              <a:rPr lang="en-US" sz="1600" b="1" dirty="0" err="1">
                <a:solidFill>
                  <a:srgbClr val="EF3340"/>
                </a:solidFill>
              </a:rPr>
              <a:t>Oblimin</a:t>
            </a:r>
            <a:r>
              <a:rPr lang="en-US" sz="1600" b="1" dirty="0">
                <a:solidFill>
                  <a:srgbClr val="EF3340"/>
                </a:solidFill>
              </a:rPr>
              <a:t> rotation</a:t>
            </a:r>
          </a:p>
          <a:p>
            <a:r>
              <a:rPr lang="en-US" sz="1600" b="1" dirty="0">
                <a:solidFill>
                  <a:srgbClr val="EF3340"/>
                </a:solidFill>
              </a:rPr>
              <a:t>Corollary: Never use </a:t>
            </a:r>
            <a:r>
              <a:rPr lang="en-US" sz="1600" b="1" dirty="0" err="1">
                <a:solidFill>
                  <a:srgbClr val="EF3340"/>
                </a:solidFill>
              </a:rPr>
              <a:t>Varimax</a:t>
            </a:r>
            <a:r>
              <a:rPr lang="en-US" sz="1600" b="1" dirty="0">
                <a:solidFill>
                  <a:srgbClr val="EF3340"/>
                </a:solidFill>
              </a:rPr>
              <a:t> rotation (often the default)</a:t>
            </a:r>
          </a:p>
        </p:txBody>
      </p:sp>
      <p:sp>
        <p:nvSpPr>
          <p:cNvPr id="21" name="Rectangle 20"/>
          <p:cNvSpPr/>
          <p:nvPr/>
        </p:nvSpPr>
        <p:spPr>
          <a:xfrm>
            <a:off x="4455977" y="1789981"/>
            <a:ext cx="3955258" cy="285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67611" y="4036334"/>
            <a:ext cx="906803" cy="226607"/>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517179" y="4236885"/>
            <a:ext cx="3768810" cy="198736"/>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535467" y="4357980"/>
            <a:ext cx="2437644" cy="245971"/>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7277" t="70210" r="50132" b="6032"/>
          <a:stretch/>
        </p:blipFill>
        <p:spPr>
          <a:xfrm>
            <a:off x="4455977" y="1789980"/>
            <a:ext cx="3955258" cy="2855171"/>
          </a:xfrm>
          <a:prstGeom prst="rect">
            <a:avLst/>
          </a:prstGeom>
          <a:ln>
            <a:solidFill>
              <a:schemeClr val="tx1"/>
            </a:solidFill>
          </a:ln>
        </p:spPr>
      </p:pic>
      <p:sp>
        <p:nvSpPr>
          <p:cNvPr id="26" name="TextBox 25">
            <a:extLst>
              <a:ext uri="{FF2B5EF4-FFF2-40B4-BE49-F238E27FC236}">
                <a16:creationId xmlns:a16="http://schemas.microsoft.com/office/drawing/2014/main" id="{900DC4EA-75A0-4647-88A9-23F85C34AE15}"/>
              </a:ext>
            </a:extLst>
          </p:cNvPr>
          <p:cNvSpPr txBox="1"/>
          <p:nvPr/>
        </p:nvSpPr>
        <p:spPr>
          <a:xfrm>
            <a:off x="531969" y="6359785"/>
            <a:ext cx="5688922" cy="461665"/>
          </a:xfrm>
          <a:prstGeom prst="rect">
            <a:avLst/>
          </a:prstGeom>
          <a:noFill/>
        </p:spPr>
        <p:txBody>
          <a:bodyPr wrap="square" lIns="0" tIns="0" rIns="0" bIns="0" rtlCol="0">
            <a:spAutoFit/>
          </a:bodyPr>
          <a:lstStyle/>
          <a:p>
            <a:r>
              <a:rPr lang="en-US" sz="1000" dirty="0"/>
              <a:t>Uncertainty in E-Government Services: The Mediating and Moderating Roles of Transparency and Trust. </a:t>
            </a:r>
            <a:r>
              <a:rPr lang="en-US" sz="1000" i="1" dirty="0"/>
              <a:t>Information Systems Research</a:t>
            </a:r>
            <a:r>
              <a:rPr lang="en-US" sz="1000" dirty="0"/>
              <a:t>, </a:t>
            </a:r>
            <a:r>
              <a:rPr lang="en-US" sz="1000" i="1" dirty="0"/>
              <a:t>27</a:t>
            </a:r>
            <a:r>
              <a:rPr lang="en-US" sz="1000" dirty="0"/>
              <a:t>(1), 87–111. https://</a:t>
            </a:r>
            <a:r>
              <a:rPr lang="en-US" sz="1000" dirty="0" err="1"/>
              <a:t>doi.org</a:t>
            </a:r>
            <a:r>
              <a:rPr lang="en-US" sz="1000" dirty="0"/>
              <a:t>/10.1287/isre.2015.0612</a:t>
            </a:r>
          </a:p>
          <a:p>
            <a:r>
              <a:rPr lang="en-US" sz="1000" dirty="0"/>
              <a:t>.</a:t>
            </a:r>
            <a:endParaRPr lang="en-US" sz="1000" dirty="0">
              <a:effectLst/>
            </a:endParaRPr>
          </a:p>
        </p:txBody>
      </p:sp>
    </p:spTree>
    <p:extLst>
      <p:ext uri="{BB962C8B-B14F-4D97-AF65-F5344CB8AC3E}">
        <p14:creationId xmlns:p14="http://schemas.microsoft.com/office/powerpoint/2010/main" val="37416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2" grpId="0" animBg="1"/>
      <p:bldP spid="81" grpId="0"/>
      <p:bldP spid="21" grpId="0" animBg="1"/>
      <p:bldP spid="22" grpId="0" animBg="1"/>
      <p:bldP spid="23" grpId="0" animBg="1"/>
      <p:bldP spid="2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6380416" cy="2852737"/>
          </a:xfrm>
        </p:spPr>
        <p:txBody>
          <a:bodyPr/>
          <a:lstStyle/>
          <a:p>
            <a:r>
              <a:rPr lang="en-US" dirty="0"/>
              <a:t>Composite reliability and average variance extracted</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5001341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Assessing</a:t>
            </a:r>
            <a:br>
              <a:rPr lang="en-US" dirty="0"/>
            </a:br>
            <a:r>
              <a:rPr lang="en-US" dirty="0"/>
              <a:t>the results</a:t>
            </a:r>
          </a:p>
        </p:txBody>
      </p:sp>
      <p:pic>
        <p:nvPicPr>
          <p:cNvPr id="6" name="Content Placeholder 5" descr="Yli-Renko et al_2001_Social capital, knowledge acquisition, and knowledge exploitation in young techn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9629" t="16170" r="49853" b="52599"/>
          <a:stretch/>
        </p:blipFill>
        <p:spPr>
          <a:xfrm>
            <a:off x="5326063" y="131763"/>
            <a:ext cx="3817937" cy="3987800"/>
          </a:xfrm>
        </p:spPr>
      </p:pic>
      <p:pic>
        <p:nvPicPr>
          <p:cNvPr id="7" name="Picture 6" descr="Yli-Renko et al_2001_Social capital, knowledge acquisition, and knowledge exploitation in young techn (dragged).pdf"/>
          <p:cNvPicPr>
            <a:picLocks noChangeAspect="1"/>
          </p:cNvPicPr>
          <p:nvPr/>
        </p:nvPicPr>
        <p:blipFill rotWithShape="1">
          <a:blip r:embed="rId3">
            <a:extLst>
              <a:ext uri="{28A0092B-C50C-407E-A947-70E740481C1C}">
                <a14:useLocalDpi xmlns:a14="http://schemas.microsoft.com/office/drawing/2010/main" val="0"/>
              </a:ext>
            </a:extLst>
          </a:blip>
          <a:srcRect l="10262" t="15647" r="6388" b="50072"/>
          <a:stretch/>
        </p:blipFill>
        <p:spPr>
          <a:xfrm>
            <a:off x="34702" y="4046379"/>
            <a:ext cx="9081995" cy="2757022"/>
          </a:xfrm>
          <a:prstGeom prst="rect">
            <a:avLst/>
          </a:prstGeom>
        </p:spPr>
      </p:pic>
      <p:sp>
        <p:nvSpPr>
          <p:cNvPr id="9" name="TextBox 8"/>
          <p:cNvSpPr txBox="1"/>
          <p:nvPr/>
        </p:nvSpPr>
        <p:spPr>
          <a:xfrm>
            <a:off x="1056499" y="3145950"/>
            <a:ext cx="4038796" cy="769441"/>
          </a:xfrm>
          <a:prstGeom prst="rect">
            <a:avLst/>
          </a:prstGeom>
          <a:noFill/>
        </p:spPr>
        <p:txBody>
          <a:bodyPr wrap="square" lIns="0" tIns="0" rIns="0" bIns="0" rtlCol="0">
            <a:spAutoFit/>
          </a:bodyPr>
          <a:lstStyle/>
          <a:p>
            <a:r>
              <a:rPr lang="en-US" sz="1000" dirty="0" err="1"/>
              <a:t>Yli-Renko</a:t>
            </a:r>
            <a:r>
              <a:rPr lang="en-US" sz="1000" dirty="0"/>
              <a:t>, H., </a:t>
            </a:r>
            <a:r>
              <a:rPr lang="en-US" sz="1000" dirty="0" err="1"/>
              <a:t>Autio</a:t>
            </a:r>
            <a:r>
              <a:rPr lang="en-US" sz="1000" dirty="0"/>
              <a:t>, E., &amp; </a:t>
            </a:r>
            <a:r>
              <a:rPr lang="en-US" sz="1000" dirty="0" err="1"/>
              <a:t>Sapienza</a:t>
            </a:r>
            <a:r>
              <a:rPr lang="en-US" sz="1000" dirty="0"/>
              <a:t>, H. J. (2001). Social capital, knowledge acquisition, and knowledge exploitation in young technology-based firms. </a:t>
            </a:r>
            <a:r>
              <a:rPr lang="en-US" sz="1000" i="1" dirty="0"/>
              <a:t>Strategic Management Journal</a:t>
            </a:r>
            <a:r>
              <a:rPr lang="en-US" sz="1000" dirty="0"/>
              <a:t>, </a:t>
            </a:r>
            <a:r>
              <a:rPr lang="en-US" sz="1000" i="1" dirty="0"/>
              <a:t>22</a:t>
            </a:r>
            <a:r>
              <a:rPr lang="en-US" sz="1000" dirty="0"/>
              <a:t>(6-7), 587–613. </a:t>
            </a:r>
            <a:r>
              <a:rPr lang="en-US" sz="1000" dirty="0">
                <a:hlinkClick r:id="rId4"/>
              </a:rPr>
              <a:t>http://doi.org/10.1002/smj.183</a:t>
            </a:r>
            <a:r>
              <a:rPr lang="en-US" sz="1000" dirty="0"/>
              <a:t> p. 598, 602 </a:t>
            </a:r>
          </a:p>
          <a:p>
            <a:endParaRPr lang="en-US" sz="1000" b="1" dirty="0"/>
          </a:p>
        </p:txBody>
      </p:sp>
      <p:sp>
        <p:nvSpPr>
          <p:cNvPr id="10" name="Rectangle 9"/>
          <p:cNvSpPr/>
          <p:nvPr/>
        </p:nvSpPr>
        <p:spPr>
          <a:xfrm>
            <a:off x="5457657" y="4309748"/>
            <a:ext cx="809287" cy="2543189"/>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1" name="Rectangle 10"/>
          <p:cNvSpPr/>
          <p:nvPr/>
        </p:nvSpPr>
        <p:spPr>
          <a:xfrm>
            <a:off x="4341327" y="4314810"/>
            <a:ext cx="809287" cy="2543189"/>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2" name="Rectangle 11"/>
          <p:cNvSpPr/>
          <p:nvPr/>
        </p:nvSpPr>
        <p:spPr>
          <a:xfrm>
            <a:off x="6766834" y="4314811"/>
            <a:ext cx="809287" cy="2543189"/>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3" name="Rectangle 12"/>
          <p:cNvSpPr/>
          <p:nvPr/>
        </p:nvSpPr>
        <p:spPr>
          <a:xfrm>
            <a:off x="7875075" y="4298320"/>
            <a:ext cx="1092475" cy="250508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4" name="Rectangle 13"/>
          <p:cNvSpPr/>
          <p:nvPr/>
        </p:nvSpPr>
        <p:spPr>
          <a:xfrm>
            <a:off x="5759356" y="2124364"/>
            <a:ext cx="3249751" cy="152400"/>
          </a:xfrm>
          <a:prstGeom prst="rect">
            <a:avLst/>
          </a:prstGeom>
          <a:solidFill>
            <a:srgbClr val="FFFF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359239" y="2276764"/>
            <a:ext cx="400117" cy="228600"/>
          </a:xfrm>
          <a:prstGeom prst="rect">
            <a:avLst/>
          </a:prstGeom>
          <a:solidFill>
            <a:srgbClr val="FFFF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371939" y="2687962"/>
            <a:ext cx="3649868" cy="426553"/>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359238" y="3114515"/>
            <a:ext cx="1114379" cy="207481"/>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542726" y="3114514"/>
            <a:ext cx="2466381" cy="207481"/>
          </a:xfrm>
          <a:prstGeom prst="rect">
            <a:avLst/>
          </a:prstGeom>
          <a:solidFill>
            <a:srgbClr val="FFFF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359238" y="3321995"/>
            <a:ext cx="3649869" cy="180823"/>
          </a:xfrm>
          <a:prstGeom prst="rect">
            <a:avLst/>
          </a:prstGeom>
          <a:solidFill>
            <a:srgbClr val="FFFF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395732" y="3502818"/>
            <a:ext cx="2466381" cy="194153"/>
          </a:xfrm>
          <a:prstGeom prst="rect">
            <a:avLst/>
          </a:prstGeom>
          <a:solidFill>
            <a:srgbClr val="FFFF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359238" y="3713347"/>
            <a:ext cx="3649868" cy="202044"/>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862113" y="3543269"/>
            <a:ext cx="1146993" cy="171594"/>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5327417" y="3915391"/>
            <a:ext cx="1566417" cy="171594"/>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16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20" grpId="0" animBg="1"/>
      <p:bldP spid="21" grpId="0" animBg="1"/>
      <p:bldP spid="22" grpId="0" animBg="1"/>
      <p:bldP spid="25" grpId="0" animBg="1"/>
      <p:bldP spid="26" grpId="0" animBg="1"/>
      <p:bldP spid="2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Composite reliability and Average Variance Extracted</a:t>
            </a:r>
          </a:p>
        </p:txBody>
      </p:sp>
      <p:sp>
        <p:nvSpPr>
          <p:cNvPr id="3" name="Content Placeholder 2"/>
          <p:cNvSpPr>
            <a:spLocks noGrp="1"/>
          </p:cNvSpPr>
          <p:nvPr>
            <p:ph idx="1"/>
          </p:nvPr>
        </p:nvSpPr>
        <p:spPr>
          <a:xfrm>
            <a:off x="628650" y="1825625"/>
            <a:ext cx="6787134" cy="4351338"/>
          </a:xfrm>
        </p:spPr>
        <p:txBody>
          <a:bodyPr>
            <a:normAutofit/>
          </a:bodyPr>
          <a:lstStyle/>
          <a:p>
            <a:pPr marL="0" indent="0">
              <a:buNone/>
            </a:pPr>
            <a:r>
              <a:rPr lang="en-US" dirty="0"/>
              <a:t>Composite reliability (coefficient </a:t>
            </a:r>
            <a:r>
              <a:rPr lang="el-GR" dirty="0"/>
              <a:t>Ω</a:t>
            </a:r>
            <a:r>
              <a:rPr lang="en-US" dirty="0"/>
              <a:t>)</a:t>
            </a:r>
          </a:p>
          <a:p>
            <a:pPr marL="342900" indent="-342900">
              <a:buFont typeface="Arial"/>
              <a:buChar char="•"/>
            </a:pPr>
            <a:r>
              <a:rPr lang="en-US" dirty="0"/>
              <a:t>Share of construct variance of total variance in composite</a:t>
            </a:r>
          </a:p>
          <a:p>
            <a:pPr marL="342900" indent="-342900">
              <a:buFont typeface="Arial"/>
              <a:buChar char="•"/>
            </a:pPr>
            <a:endParaRPr lang="en-US" dirty="0"/>
          </a:p>
          <a:p>
            <a:pPr marL="342900" indent="-342900">
              <a:buFont typeface="Arial"/>
              <a:buChar char="•"/>
            </a:pPr>
            <a:endParaRPr lang="en-US" dirty="0"/>
          </a:p>
          <a:p>
            <a:pPr marL="342900" indent="-342900">
              <a:buFont typeface="Arial"/>
              <a:buChar char="•"/>
            </a:pPr>
            <a:endParaRPr lang="en-US" dirty="0"/>
          </a:p>
          <a:p>
            <a:endParaRPr lang="en-US" dirty="0"/>
          </a:p>
          <a:p>
            <a:endParaRPr lang="en-US" dirty="0"/>
          </a:p>
          <a:p>
            <a:pPr marL="0" indent="0">
              <a:buNone/>
            </a:pPr>
            <a:endParaRPr lang="en-US" dirty="0"/>
          </a:p>
          <a:p>
            <a:pPr marL="0" indent="0">
              <a:buNone/>
            </a:pPr>
            <a:r>
              <a:rPr lang="en-US" dirty="0"/>
              <a:t>Average variance extracted</a:t>
            </a:r>
          </a:p>
          <a:p>
            <a:pPr marL="342900" indent="-342900">
              <a:buFont typeface="Arial"/>
              <a:buChar char="•"/>
            </a:pPr>
            <a:r>
              <a:rPr lang="en-US" dirty="0"/>
              <a:t>Approximately the average of estimated indicator reliability</a:t>
            </a:r>
          </a:p>
        </p:txBody>
      </p:sp>
      <p:pic>
        <p:nvPicPr>
          <p:cNvPr id="6" name="Content Placeholder 10" descr="Aguirre-Urreta et al. - 2013 - Measurement of Composite Reliability in Research U (dragged).pdf"/>
          <p:cNvPicPr>
            <a:picLocks noChangeAspect="1"/>
          </p:cNvPicPr>
          <p:nvPr/>
        </p:nvPicPr>
        <p:blipFill rotWithShape="1">
          <a:blip r:embed="rId2">
            <a:extLst>
              <a:ext uri="{28A0092B-C50C-407E-A947-70E740481C1C}">
                <a14:useLocalDpi xmlns:a14="http://schemas.microsoft.com/office/drawing/2010/main" val="0"/>
              </a:ext>
            </a:extLst>
          </a:blip>
          <a:srcRect l="52537" t="73345" r="27572" b="21841"/>
          <a:stretch/>
        </p:blipFill>
        <p:spPr>
          <a:xfrm>
            <a:off x="1928158" y="3236394"/>
            <a:ext cx="4232563" cy="1325883"/>
          </a:xfrm>
          <a:prstGeom prst="rect">
            <a:avLst/>
          </a:prstGeom>
        </p:spPr>
      </p:pic>
      <p:sp>
        <p:nvSpPr>
          <p:cNvPr id="7" name="TextBox 6"/>
          <p:cNvSpPr txBox="1"/>
          <p:nvPr/>
        </p:nvSpPr>
        <p:spPr>
          <a:xfrm>
            <a:off x="628650" y="6158010"/>
            <a:ext cx="7632849" cy="307777"/>
          </a:xfrm>
          <a:prstGeom prst="rect">
            <a:avLst/>
          </a:prstGeom>
          <a:noFill/>
        </p:spPr>
        <p:txBody>
          <a:bodyPr wrap="square" lIns="0" tIns="0" rIns="0" bIns="0" rtlCol="0">
            <a:spAutoFit/>
          </a:bodyPr>
          <a:lstStyle/>
          <a:p>
            <a:r>
              <a:rPr lang="en-US" sz="1000" dirty="0"/>
              <a:t>Peterson, R. A., &amp; Kim, Y. (2013). On the relationship between coefficient alpha and composite reliability. </a:t>
            </a:r>
            <a:r>
              <a:rPr lang="en-US" sz="1000" i="1" dirty="0"/>
              <a:t>The Journal of Applied Psychology</a:t>
            </a:r>
            <a:r>
              <a:rPr lang="en-US" sz="1000" dirty="0"/>
              <a:t>, </a:t>
            </a:r>
            <a:r>
              <a:rPr lang="en-US" sz="1000" i="1" dirty="0"/>
              <a:t>98</a:t>
            </a:r>
            <a:r>
              <a:rPr lang="en-US" sz="1000" dirty="0"/>
              <a:t>(1), 194–198. http://</a:t>
            </a:r>
            <a:r>
              <a:rPr lang="en-US" sz="1000" dirty="0" err="1"/>
              <a:t>doi.org</a:t>
            </a:r>
            <a:r>
              <a:rPr lang="en-US" sz="1000" dirty="0"/>
              <a:t>/10.1037/a0030767</a:t>
            </a:r>
            <a:endParaRPr lang="en-US" sz="1000" dirty="0">
              <a:effectLst/>
            </a:endParaRPr>
          </a:p>
        </p:txBody>
      </p:sp>
    </p:spTree>
    <p:extLst>
      <p:ext uri="{BB962C8B-B14F-4D97-AF65-F5344CB8AC3E}">
        <p14:creationId xmlns:p14="http://schemas.microsoft.com/office/powerpoint/2010/main" val="6855356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Composite reliability and Average Variance Extracted</a:t>
            </a:r>
          </a:p>
        </p:txBody>
      </p:sp>
      <p:sp>
        <p:nvSpPr>
          <p:cNvPr id="6" name="Content Placeholder 2"/>
          <p:cNvSpPr txBox="1">
            <a:spLocks/>
          </p:cNvSpPr>
          <p:nvPr/>
        </p:nvSpPr>
        <p:spPr>
          <a:xfrm>
            <a:off x="489643" y="1492266"/>
            <a:ext cx="8264068" cy="4413233"/>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b="0" dirty="0">
                <a:latin typeface="Courier"/>
                <a:cs typeface="Courier"/>
              </a:rPr>
              <a:t>Loadings:</a:t>
            </a:r>
          </a:p>
          <a:p>
            <a:r>
              <a:rPr lang="en-US" sz="1100" b="0" dirty="0">
                <a:latin typeface="Courier"/>
                <a:cs typeface="Courier"/>
              </a:rPr>
              <a:t>                                                           MR3    MR5    MR2    MR4    MR1   </a:t>
            </a:r>
          </a:p>
          <a:p>
            <a:r>
              <a:rPr lang="en-US" sz="1100" b="0" dirty="0" err="1">
                <a:latin typeface="Courier"/>
                <a:cs typeface="Courier"/>
              </a:rPr>
              <a:t>Horizontal_norms_of_information_exchange</a:t>
            </a:r>
            <a:r>
              <a:rPr lang="en-US" sz="1100" b="0" dirty="0">
                <a:latin typeface="Courier"/>
                <a:cs typeface="Courier"/>
              </a:rPr>
              <a:t>                    0.875                            </a:t>
            </a:r>
          </a:p>
          <a:p>
            <a:r>
              <a:rPr lang="en-US" sz="1100" b="0" dirty="0" err="1">
                <a:latin typeface="Courier"/>
                <a:cs typeface="Courier"/>
              </a:rPr>
              <a:t>Horizontal_norms_of_assistance</a:t>
            </a:r>
            <a:r>
              <a:rPr lang="en-US" sz="1100" b="0" dirty="0">
                <a:latin typeface="Courier"/>
                <a:cs typeface="Courier"/>
              </a:rPr>
              <a:t>                              0.911                            </a:t>
            </a:r>
          </a:p>
          <a:p>
            <a:r>
              <a:rPr lang="en-US" sz="1100" b="0" dirty="0" err="1">
                <a:latin typeface="Courier"/>
                <a:cs typeface="Courier"/>
              </a:rPr>
              <a:t>Horizontal_norms_of_fair_sharing</a:t>
            </a:r>
            <a:r>
              <a:rPr lang="en-US" sz="1100" b="0" dirty="0">
                <a:latin typeface="Courier"/>
                <a:cs typeface="Courier"/>
              </a:rPr>
              <a:t>                            0.913                            </a:t>
            </a:r>
          </a:p>
          <a:p>
            <a:r>
              <a:rPr lang="en-US" sz="1100" b="0" dirty="0" err="1">
                <a:latin typeface="Courier"/>
                <a:cs typeface="Courier"/>
              </a:rPr>
              <a:t>Vertical_norms_of_information_exchange</a:t>
            </a:r>
            <a:r>
              <a:rPr lang="en-US" sz="1100" b="0" dirty="0">
                <a:latin typeface="Courier"/>
                <a:cs typeface="Courier"/>
              </a:rPr>
              <a:t>                             0.872                     </a:t>
            </a:r>
          </a:p>
          <a:p>
            <a:r>
              <a:rPr lang="en-US" sz="1100" b="0" dirty="0" err="1">
                <a:latin typeface="Courier"/>
                <a:cs typeface="Courier"/>
              </a:rPr>
              <a:t>Vertical_norms_of_assistance</a:t>
            </a:r>
            <a:r>
              <a:rPr lang="en-US" sz="1100" b="0" dirty="0">
                <a:latin typeface="Courier"/>
                <a:cs typeface="Courier"/>
              </a:rPr>
              <a:t>                                       0.823                     </a:t>
            </a:r>
          </a:p>
          <a:p>
            <a:r>
              <a:rPr lang="en-US" sz="1100" b="0" dirty="0" err="1">
                <a:latin typeface="Courier"/>
                <a:cs typeface="Courier"/>
              </a:rPr>
              <a:t>Vertical_norms_of_fair_sharing</a:t>
            </a:r>
            <a:r>
              <a:rPr lang="en-US" sz="1100" b="0" dirty="0">
                <a:latin typeface="Courier"/>
                <a:cs typeface="Courier"/>
              </a:rPr>
              <a:t>                                     0.873                     </a:t>
            </a:r>
          </a:p>
          <a:p>
            <a:r>
              <a:rPr lang="en-US" sz="1100" b="0" dirty="0" err="1">
                <a:latin typeface="Courier"/>
                <a:cs typeface="Courier"/>
              </a:rPr>
              <a:t>Collective_sourcing_for_contacting_international_customers</a:t>
            </a:r>
            <a:r>
              <a:rPr lang="en-US" sz="1100" b="0" dirty="0">
                <a:latin typeface="Courier"/>
                <a:cs typeface="Courier"/>
              </a:rPr>
              <a:t>                       0.839       </a:t>
            </a:r>
          </a:p>
          <a:p>
            <a:r>
              <a:rPr lang="en-US" sz="1100" b="0" dirty="0" err="1">
                <a:latin typeface="Courier"/>
                <a:cs typeface="Courier"/>
              </a:rPr>
              <a:t>Collective_sourcing_for_coordinating_international_fairs</a:t>
            </a:r>
            <a:r>
              <a:rPr lang="en-US" sz="1100" b="0" dirty="0">
                <a:latin typeface="Courier"/>
                <a:cs typeface="Courier"/>
              </a:rPr>
              <a:t>                         0.860       </a:t>
            </a:r>
          </a:p>
          <a:p>
            <a:r>
              <a:rPr lang="en-US" sz="1100" b="0" dirty="0" err="1">
                <a:latin typeface="Courier"/>
                <a:cs typeface="Courier"/>
              </a:rPr>
              <a:t>Collective_sourcing_for_promotion_of_country_brand</a:t>
            </a:r>
            <a:r>
              <a:rPr lang="en-US" sz="1100" b="0" dirty="0">
                <a:latin typeface="Courier"/>
                <a:cs typeface="Courier"/>
              </a:rPr>
              <a:t>                               0.792       </a:t>
            </a:r>
          </a:p>
          <a:p>
            <a:r>
              <a:rPr lang="en-US" sz="1100" b="0" dirty="0" err="1">
                <a:latin typeface="Courier"/>
                <a:cs typeface="Courier"/>
              </a:rPr>
              <a:t>Exporters_more_competitive</a:t>
            </a:r>
            <a:r>
              <a:rPr lang="en-US" sz="1100" b="0" dirty="0">
                <a:latin typeface="Courier"/>
                <a:cs typeface="Courier"/>
              </a:rPr>
              <a:t>                                                              0.998</a:t>
            </a:r>
          </a:p>
          <a:p>
            <a:r>
              <a:rPr lang="en-US" sz="1100" b="0" dirty="0" err="1">
                <a:latin typeface="Courier"/>
                <a:cs typeface="Courier"/>
              </a:rPr>
              <a:t>Exporters_more_protected_from_recession</a:t>
            </a:r>
            <a:r>
              <a:rPr lang="en-US" sz="1100" b="0" dirty="0">
                <a:latin typeface="Courier"/>
                <a:cs typeface="Courier"/>
              </a:rPr>
              <a:t>                                                 0.862</a:t>
            </a:r>
          </a:p>
          <a:p>
            <a:r>
              <a:rPr lang="en-US" sz="1100" b="0" dirty="0" err="1">
                <a:latin typeface="Courier"/>
                <a:cs typeface="Courier"/>
              </a:rPr>
              <a:t>Investments_in_JIT</a:t>
            </a:r>
            <a:r>
              <a:rPr lang="en-US" sz="1100" b="0" dirty="0">
                <a:latin typeface="Courier"/>
                <a:cs typeface="Courier"/>
              </a:rPr>
              <a:t>                                                        1.000              </a:t>
            </a:r>
          </a:p>
          <a:p>
            <a:r>
              <a:rPr lang="en-US" sz="1100" b="0" dirty="0" err="1">
                <a:latin typeface="Courier"/>
                <a:cs typeface="Courier"/>
              </a:rPr>
              <a:t>Investments_in_IT</a:t>
            </a:r>
            <a:r>
              <a:rPr lang="en-US" sz="1100" b="0" dirty="0">
                <a:latin typeface="Courier"/>
                <a:cs typeface="Courier"/>
              </a:rPr>
              <a:t>                                                         0.780              </a:t>
            </a:r>
          </a:p>
          <a:p>
            <a:r>
              <a:rPr lang="en-US" sz="1100" b="0" dirty="0" err="1">
                <a:latin typeface="Courier"/>
                <a:cs typeface="Courier"/>
              </a:rPr>
              <a:t>Investments_in_TQM</a:t>
            </a:r>
            <a:r>
              <a:rPr lang="en-US" sz="1100" b="0" dirty="0">
                <a:latin typeface="Courier"/>
                <a:cs typeface="Courier"/>
              </a:rPr>
              <a:t>                                                        0.748              </a:t>
            </a:r>
          </a:p>
          <a:p>
            <a:endParaRPr lang="en-US" sz="1100" b="0" dirty="0">
              <a:latin typeface="Courier"/>
              <a:cs typeface="Courier"/>
            </a:endParaRPr>
          </a:p>
          <a:p>
            <a:r>
              <a:rPr lang="en-US" sz="1100" b="0" dirty="0">
                <a:latin typeface="Courier"/>
                <a:cs typeface="Courier"/>
              </a:rPr>
              <a:t>                 MR3   MR5   MR2   MR4   MR1</a:t>
            </a:r>
          </a:p>
          <a:p>
            <a:r>
              <a:rPr lang="en-US" sz="1100" b="0" dirty="0">
                <a:latin typeface="Courier"/>
                <a:cs typeface="Courier"/>
              </a:rPr>
              <a:t>SS loadings    2.432 2.203 2.177 2.086 1.753</a:t>
            </a:r>
          </a:p>
          <a:p>
            <a:r>
              <a:rPr lang="en-US" sz="1100" b="0" dirty="0">
                <a:latin typeface="Courier"/>
                <a:cs typeface="Courier"/>
              </a:rPr>
              <a:t>Proportion </a:t>
            </a:r>
            <a:r>
              <a:rPr lang="en-US" sz="1100" b="0" dirty="0" err="1">
                <a:latin typeface="Courier"/>
                <a:cs typeface="Courier"/>
              </a:rPr>
              <a:t>Var</a:t>
            </a:r>
            <a:r>
              <a:rPr lang="en-US" sz="1100" b="0" dirty="0">
                <a:latin typeface="Courier"/>
                <a:cs typeface="Courier"/>
              </a:rPr>
              <a:t> 0.174 0.157 0.155 0.149 0.125			</a:t>
            </a:r>
          </a:p>
          <a:p>
            <a:r>
              <a:rPr lang="en-US" sz="1100" b="0" dirty="0">
                <a:latin typeface="Courier"/>
                <a:cs typeface="Courier"/>
              </a:rPr>
              <a:t>Cumulative </a:t>
            </a:r>
            <a:r>
              <a:rPr lang="en-US" sz="1100" b="0" dirty="0" err="1">
                <a:latin typeface="Courier"/>
                <a:cs typeface="Courier"/>
              </a:rPr>
              <a:t>Var</a:t>
            </a:r>
            <a:r>
              <a:rPr lang="en-US" sz="1100" b="0" dirty="0">
                <a:latin typeface="Courier"/>
                <a:cs typeface="Courier"/>
              </a:rPr>
              <a:t> 0.174 0.331 0.487 0.636 0.761</a:t>
            </a:r>
          </a:p>
        </p:txBody>
      </p:sp>
      <p:sp>
        <p:nvSpPr>
          <p:cNvPr id="9" name="TextBox 8"/>
          <p:cNvSpPr txBox="1"/>
          <p:nvPr/>
        </p:nvSpPr>
        <p:spPr>
          <a:xfrm>
            <a:off x="4505615" y="4811663"/>
            <a:ext cx="3155930" cy="738664"/>
          </a:xfrm>
          <a:prstGeom prst="rect">
            <a:avLst/>
          </a:prstGeom>
          <a:noFill/>
        </p:spPr>
        <p:txBody>
          <a:bodyPr wrap="square" lIns="0" tIns="0" rIns="0" bIns="0" rtlCol="0">
            <a:spAutoFit/>
          </a:bodyPr>
          <a:lstStyle/>
          <a:p>
            <a:r>
              <a:rPr lang="en-US" sz="1600" b="1" dirty="0">
                <a:solidFill>
                  <a:srgbClr val="EF3340"/>
                </a:solidFill>
              </a:rPr>
              <a:t>AVE = (0.875</a:t>
            </a:r>
            <a:r>
              <a:rPr lang="en-US" sz="1600" b="1" baseline="30000" dirty="0">
                <a:solidFill>
                  <a:srgbClr val="EF3340"/>
                </a:solidFill>
              </a:rPr>
              <a:t>2</a:t>
            </a:r>
            <a:r>
              <a:rPr lang="en-US" sz="1600" b="1" dirty="0">
                <a:solidFill>
                  <a:srgbClr val="EF3340"/>
                </a:solidFill>
              </a:rPr>
              <a:t> + 0.911</a:t>
            </a:r>
            <a:r>
              <a:rPr lang="en-US" sz="1600" b="1" baseline="30000" dirty="0">
                <a:solidFill>
                  <a:srgbClr val="EF3340"/>
                </a:solidFill>
              </a:rPr>
              <a:t>2 </a:t>
            </a:r>
            <a:r>
              <a:rPr lang="en-US" sz="1600" b="1" dirty="0">
                <a:solidFill>
                  <a:srgbClr val="EF3340"/>
                </a:solidFill>
              </a:rPr>
              <a:t>+ 0.913</a:t>
            </a:r>
            <a:r>
              <a:rPr lang="en-US" sz="1600" b="1" baseline="30000" dirty="0">
                <a:solidFill>
                  <a:srgbClr val="EF3340"/>
                </a:solidFill>
              </a:rPr>
              <a:t>2</a:t>
            </a:r>
            <a:r>
              <a:rPr lang="en-US" sz="1600" b="1" dirty="0">
                <a:solidFill>
                  <a:srgbClr val="EF3340"/>
                </a:solidFill>
              </a:rPr>
              <a:t>)/3</a:t>
            </a:r>
          </a:p>
          <a:p>
            <a:r>
              <a:rPr lang="en-US" sz="1600" b="1" dirty="0">
                <a:solidFill>
                  <a:srgbClr val="EF3340"/>
                </a:solidFill>
              </a:rPr>
              <a:t>        = 0.810</a:t>
            </a:r>
          </a:p>
          <a:p>
            <a:endParaRPr lang="en-US" sz="1600" b="1" dirty="0">
              <a:solidFill>
                <a:srgbClr val="EF3340"/>
              </a:solidFill>
            </a:endParaRPr>
          </a:p>
        </p:txBody>
      </p:sp>
      <p:sp>
        <p:nvSpPr>
          <p:cNvPr id="10" name="TextBox 9"/>
          <p:cNvSpPr txBox="1"/>
          <p:nvPr/>
        </p:nvSpPr>
        <p:spPr>
          <a:xfrm>
            <a:off x="4505615" y="5537552"/>
            <a:ext cx="3911588" cy="1231106"/>
          </a:xfrm>
          <a:prstGeom prst="rect">
            <a:avLst/>
          </a:prstGeom>
          <a:noFill/>
        </p:spPr>
        <p:txBody>
          <a:bodyPr wrap="square" lIns="0" tIns="0" rIns="0" bIns="0" rtlCol="0">
            <a:spAutoFit/>
          </a:bodyPr>
          <a:lstStyle/>
          <a:p>
            <a:r>
              <a:rPr lang="en-US" sz="1600" b="1" dirty="0">
                <a:solidFill>
                  <a:srgbClr val="EF3340"/>
                </a:solidFill>
              </a:rPr>
              <a:t>CR  = (0.875 + 0.911 + 0.913)</a:t>
            </a:r>
            <a:r>
              <a:rPr lang="en-US" sz="1600" b="1" baseline="30000" dirty="0">
                <a:solidFill>
                  <a:srgbClr val="EF3340"/>
                </a:solidFill>
              </a:rPr>
              <a:t>2</a:t>
            </a:r>
            <a:r>
              <a:rPr lang="en-US" sz="1600" b="1" dirty="0">
                <a:solidFill>
                  <a:srgbClr val="EF3340"/>
                </a:solidFill>
              </a:rPr>
              <a:t>/ </a:t>
            </a:r>
            <a:br>
              <a:rPr lang="en-US" sz="1600" b="1" dirty="0">
                <a:solidFill>
                  <a:srgbClr val="EF3340"/>
                </a:solidFill>
              </a:rPr>
            </a:br>
            <a:r>
              <a:rPr lang="en-US" sz="1600" b="1" dirty="0">
                <a:solidFill>
                  <a:srgbClr val="EF3340"/>
                </a:solidFill>
              </a:rPr>
              <a:t>          ((0.875 + 0.911 + 0.913)</a:t>
            </a:r>
            <a:r>
              <a:rPr lang="en-US" sz="1600" b="1" baseline="30000" dirty="0">
                <a:solidFill>
                  <a:srgbClr val="EF3340"/>
                </a:solidFill>
              </a:rPr>
              <a:t>2</a:t>
            </a:r>
            <a:r>
              <a:rPr lang="en-US" sz="1600" b="1" dirty="0">
                <a:solidFill>
                  <a:srgbClr val="EF3340"/>
                </a:solidFill>
              </a:rPr>
              <a:t> + </a:t>
            </a:r>
            <a:br>
              <a:rPr lang="en-US" sz="1600" b="1" dirty="0">
                <a:solidFill>
                  <a:srgbClr val="EF3340"/>
                </a:solidFill>
              </a:rPr>
            </a:br>
            <a:r>
              <a:rPr lang="en-US" sz="1600" b="1" dirty="0">
                <a:solidFill>
                  <a:srgbClr val="EF3340"/>
                </a:solidFill>
              </a:rPr>
              <a:t>          (1-0.875</a:t>
            </a:r>
            <a:r>
              <a:rPr lang="en-US" sz="1600" b="1" baseline="30000" dirty="0">
                <a:solidFill>
                  <a:srgbClr val="EF3340"/>
                </a:solidFill>
              </a:rPr>
              <a:t>2</a:t>
            </a:r>
            <a:r>
              <a:rPr lang="en-US" sz="1600" b="1" dirty="0">
                <a:solidFill>
                  <a:srgbClr val="EF3340"/>
                </a:solidFill>
              </a:rPr>
              <a:t> + 1-0.911</a:t>
            </a:r>
            <a:r>
              <a:rPr lang="en-US" sz="1600" b="1" baseline="30000" dirty="0">
                <a:solidFill>
                  <a:srgbClr val="EF3340"/>
                </a:solidFill>
              </a:rPr>
              <a:t>2</a:t>
            </a:r>
            <a:r>
              <a:rPr lang="en-US" sz="1600" b="1" dirty="0">
                <a:solidFill>
                  <a:srgbClr val="EF3340"/>
                </a:solidFill>
              </a:rPr>
              <a:t> + 1-0.913</a:t>
            </a:r>
            <a:r>
              <a:rPr lang="en-US" sz="1600" b="1" baseline="30000" dirty="0">
                <a:solidFill>
                  <a:srgbClr val="EF3340"/>
                </a:solidFill>
              </a:rPr>
              <a:t>2</a:t>
            </a:r>
            <a:r>
              <a:rPr lang="en-US" sz="1600" b="1" dirty="0">
                <a:solidFill>
                  <a:srgbClr val="EF3340"/>
                </a:solidFill>
              </a:rPr>
              <a:t>)) </a:t>
            </a:r>
          </a:p>
          <a:p>
            <a:r>
              <a:rPr lang="en-US" sz="1600" b="1" dirty="0">
                <a:solidFill>
                  <a:srgbClr val="EF3340"/>
                </a:solidFill>
              </a:rPr>
              <a:t>        = 0.927</a:t>
            </a:r>
          </a:p>
          <a:p>
            <a:endParaRPr lang="en-US" sz="1600" b="1" dirty="0">
              <a:solidFill>
                <a:srgbClr val="EF3340"/>
              </a:solidFill>
            </a:endParaRPr>
          </a:p>
        </p:txBody>
      </p:sp>
      <p:sp>
        <p:nvSpPr>
          <p:cNvPr id="14" name="Rectangle 13"/>
          <p:cNvSpPr/>
          <p:nvPr/>
        </p:nvSpPr>
        <p:spPr>
          <a:xfrm>
            <a:off x="5384070" y="1685675"/>
            <a:ext cx="627893" cy="88591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Tree>
    <p:extLst>
      <p:ext uri="{BB962C8B-B14F-4D97-AF65-F5344CB8AC3E}">
        <p14:creationId xmlns:p14="http://schemas.microsoft.com/office/powerpoint/2010/main" val="54716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Composite reliability and coefficient alpha</a:t>
            </a:r>
            <a:endParaRPr lang="en-US" sz="2400" dirty="0"/>
          </a:p>
        </p:txBody>
      </p:sp>
      <p:sp>
        <p:nvSpPr>
          <p:cNvPr id="3" name="Content Placeholder 2"/>
          <p:cNvSpPr>
            <a:spLocks noGrp="1"/>
          </p:cNvSpPr>
          <p:nvPr>
            <p:ph idx="1"/>
          </p:nvPr>
        </p:nvSpPr>
        <p:spPr/>
        <p:txBody>
          <a:bodyPr/>
          <a:lstStyle/>
          <a:p>
            <a:r>
              <a:rPr lang="en-US" sz="2400" dirty="0"/>
              <a:t>“</a:t>
            </a:r>
            <a:r>
              <a:rPr lang="en-US" sz="2400" i="1" dirty="0"/>
              <a:t>Alpha </a:t>
            </a:r>
            <a:r>
              <a:rPr lang="en-US" sz="2400" dirty="0"/>
              <a:t>is defined as the proportion of a scale's total variance that is attributable to a common source, presumably the true score of a latent variable underlying the items.”  (</a:t>
            </a:r>
            <a:r>
              <a:rPr lang="en-US" sz="2400" dirty="0" err="1"/>
              <a:t>DeVellis</a:t>
            </a:r>
            <a:r>
              <a:rPr lang="en-US" sz="2400" dirty="0"/>
              <a:t>, 2003 p. 31)</a:t>
            </a:r>
          </a:p>
          <a:p>
            <a:endParaRPr lang="en-US" dirty="0"/>
          </a:p>
          <a:p>
            <a:r>
              <a:rPr lang="en-US" dirty="0"/>
              <a:t>Composite reliability is very similar, but makes less assumptions</a:t>
            </a:r>
          </a:p>
          <a:p>
            <a:endParaRPr lang="en-US" dirty="0"/>
          </a:p>
          <a:p>
            <a:r>
              <a:rPr lang="en-US" dirty="0"/>
              <a:t>Commonly used cutoff 0.7</a:t>
            </a:r>
          </a:p>
          <a:p>
            <a:endParaRPr lang="en-US" sz="1600" dirty="0"/>
          </a:p>
          <a:p>
            <a:endParaRPr lang="en-US" sz="1600" dirty="0"/>
          </a:p>
          <a:p>
            <a:endParaRPr lang="en-US" dirty="0"/>
          </a:p>
        </p:txBody>
      </p:sp>
      <p:sp>
        <p:nvSpPr>
          <p:cNvPr id="8" name="Rectangle 7"/>
          <p:cNvSpPr/>
          <p:nvPr/>
        </p:nvSpPr>
        <p:spPr>
          <a:xfrm>
            <a:off x="5580119" y="4344690"/>
            <a:ext cx="4051300" cy="1477328"/>
          </a:xfrm>
          <a:prstGeom prst="rect">
            <a:avLst/>
          </a:prstGeom>
        </p:spPr>
        <p:txBody>
          <a:bodyPr wrap="square">
            <a:spAutoFit/>
          </a:bodyPr>
          <a:lstStyle/>
          <a:p>
            <a:r>
              <a:rPr lang="en-US" b="1" dirty="0">
                <a:solidFill>
                  <a:srgbClr val="EF3340"/>
                </a:solidFill>
              </a:rPr>
              <a:t>Both rely on </a:t>
            </a:r>
            <a:r>
              <a:rPr lang="en-US" b="1" dirty="0" err="1">
                <a:solidFill>
                  <a:srgbClr val="EF3340"/>
                </a:solidFill>
              </a:rPr>
              <a:t>unidimensionality</a:t>
            </a:r>
            <a:r>
              <a:rPr lang="en-US" b="1" dirty="0">
                <a:solidFill>
                  <a:srgbClr val="EF3340"/>
                </a:solidFill>
              </a:rPr>
              <a:t> assumption!</a:t>
            </a:r>
          </a:p>
          <a:p>
            <a:endParaRPr lang="en-US" b="1" dirty="0">
              <a:solidFill>
                <a:srgbClr val="EF3340"/>
              </a:solidFill>
            </a:endParaRPr>
          </a:p>
          <a:p>
            <a:r>
              <a:rPr lang="en-US" b="1" dirty="0">
                <a:solidFill>
                  <a:srgbClr val="EF3340"/>
                </a:solidFill>
              </a:rPr>
              <a:t>Neither provide a test of this assumption!</a:t>
            </a:r>
          </a:p>
        </p:txBody>
      </p:sp>
      <p:sp>
        <p:nvSpPr>
          <p:cNvPr id="6" name="TextBox 5">
            <a:extLst>
              <a:ext uri="{FF2B5EF4-FFF2-40B4-BE49-F238E27FC236}">
                <a16:creationId xmlns:a16="http://schemas.microsoft.com/office/drawing/2014/main" id="{CBF527F4-250B-A847-BFFD-345FD0D14D94}"/>
              </a:ext>
            </a:extLst>
          </p:cNvPr>
          <p:cNvSpPr txBox="1"/>
          <p:nvPr/>
        </p:nvSpPr>
        <p:spPr>
          <a:xfrm>
            <a:off x="628651" y="5913990"/>
            <a:ext cx="5799582" cy="1384995"/>
          </a:xfrm>
          <a:prstGeom prst="rect">
            <a:avLst/>
          </a:prstGeom>
          <a:noFill/>
        </p:spPr>
        <p:txBody>
          <a:bodyPr wrap="square" lIns="0" tIns="0" rIns="0" bIns="0" rtlCol="0">
            <a:spAutoFit/>
          </a:bodyPr>
          <a:lstStyle/>
          <a:p>
            <a:r>
              <a:rPr lang="fi-FI" sz="1000" dirty="0" err="1"/>
              <a:t>Cho</a:t>
            </a:r>
            <a:r>
              <a:rPr lang="fi-FI" sz="1000" dirty="0"/>
              <a:t>, E., &amp; Kim, S. (2015). </a:t>
            </a:r>
            <a:r>
              <a:rPr lang="fi-FI" sz="1000" dirty="0" err="1"/>
              <a:t>Cronbach’s</a:t>
            </a:r>
            <a:r>
              <a:rPr lang="fi-FI" sz="1000" dirty="0"/>
              <a:t> </a:t>
            </a:r>
            <a:r>
              <a:rPr lang="fi-FI" sz="1000" dirty="0" err="1"/>
              <a:t>Coefficient</a:t>
            </a:r>
            <a:r>
              <a:rPr lang="fi-FI" sz="1000" dirty="0"/>
              <a:t> Alpha </a:t>
            </a:r>
            <a:r>
              <a:rPr lang="fi-FI" sz="1000" dirty="0" err="1"/>
              <a:t>Well</a:t>
            </a:r>
            <a:r>
              <a:rPr lang="fi-FI" sz="1000" dirty="0"/>
              <a:t> </a:t>
            </a:r>
            <a:r>
              <a:rPr lang="fi-FI" sz="1000" dirty="0" err="1"/>
              <a:t>Known</a:t>
            </a:r>
            <a:r>
              <a:rPr lang="fi-FI" sz="1000" dirty="0"/>
              <a:t> </a:t>
            </a:r>
            <a:r>
              <a:rPr lang="fi-FI" sz="1000" dirty="0" err="1"/>
              <a:t>but</a:t>
            </a:r>
            <a:r>
              <a:rPr lang="fi-FI" sz="1000" dirty="0"/>
              <a:t> </a:t>
            </a:r>
            <a:r>
              <a:rPr lang="fi-FI" sz="1000" dirty="0" err="1"/>
              <a:t>Poorly</a:t>
            </a:r>
            <a:r>
              <a:rPr lang="fi-FI" sz="1000" dirty="0"/>
              <a:t> </a:t>
            </a:r>
            <a:r>
              <a:rPr lang="fi-FI" sz="1000" dirty="0" err="1"/>
              <a:t>Understood</a:t>
            </a:r>
            <a:r>
              <a:rPr lang="fi-FI" sz="1000" dirty="0"/>
              <a:t>. </a:t>
            </a:r>
            <a:r>
              <a:rPr lang="fi-FI" sz="1000" i="1" dirty="0" err="1"/>
              <a:t>Organizational</a:t>
            </a:r>
            <a:r>
              <a:rPr lang="fi-FI" sz="1000" i="1" dirty="0"/>
              <a:t> </a:t>
            </a:r>
            <a:r>
              <a:rPr lang="fi-FI" sz="1000" i="1" dirty="0" err="1"/>
              <a:t>Research</a:t>
            </a:r>
            <a:r>
              <a:rPr lang="fi-FI" sz="1000" i="1" dirty="0"/>
              <a:t> </a:t>
            </a:r>
            <a:r>
              <a:rPr lang="fi-FI" sz="1000" i="1" dirty="0" err="1"/>
              <a:t>Methods</a:t>
            </a:r>
            <a:r>
              <a:rPr lang="fi-FI" sz="1000" dirty="0"/>
              <a:t>, </a:t>
            </a:r>
            <a:r>
              <a:rPr lang="fi-FI" sz="1000" i="1" dirty="0"/>
              <a:t>18</a:t>
            </a:r>
            <a:r>
              <a:rPr lang="fi-FI" sz="1000" dirty="0"/>
              <a:t>(2), 207–230. </a:t>
            </a:r>
            <a:r>
              <a:rPr lang="fi-FI" sz="1000" dirty="0">
                <a:hlinkClick r:id="rId2"/>
              </a:rPr>
              <a:t>https://doi.org/10.1177/1094428114555994</a:t>
            </a:r>
            <a:endParaRPr lang="fi-FI" sz="1000" dirty="0"/>
          </a:p>
          <a:p>
            <a:r>
              <a:rPr lang="fi-FI" sz="1000" dirty="0" err="1"/>
              <a:t>Peterson</a:t>
            </a:r>
            <a:r>
              <a:rPr lang="fi-FI" sz="1000" dirty="0"/>
              <a:t>, R. A., &amp; Kim, Y. (2013). On </a:t>
            </a:r>
            <a:r>
              <a:rPr lang="fi-FI" sz="1000" dirty="0" err="1"/>
              <a:t>the</a:t>
            </a:r>
            <a:r>
              <a:rPr lang="fi-FI" sz="1000" dirty="0"/>
              <a:t> </a:t>
            </a:r>
            <a:r>
              <a:rPr lang="fi-FI" sz="1000" dirty="0" err="1"/>
              <a:t>relationship</a:t>
            </a:r>
            <a:r>
              <a:rPr lang="fi-FI" sz="1000" dirty="0"/>
              <a:t> </a:t>
            </a:r>
            <a:r>
              <a:rPr lang="fi-FI" sz="1000" dirty="0" err="1"/>
              <a:t>between</a:t>
            </a:r>
            <a:r>
              <a:rPr lang="fi-FI" sz="1000" dirty="0"/>
              <a:t> </a:t>
            </a:r>
            <a:r>
              <a:rPr lang="fi-FI" sz="1000" dirty="0" err="1"/>
              <a:t>coefficient</a:t>
            </a:r>
            <a:r>
              <a:rPr lang="fi-FI" sz="1000" dirty="0"/>
              <a:t> alpha and </a:t>
            </a:r>
            <a:r>
              <a:rPr lang="fi-FI" sz="1000" dirty="0" err="1"/>
              <a:t>composite</a:t>
            </a:r>
            <a:r>
              <a:rPr lang="fi-FI" sz="1000" dirty="0"/>
              <a:t> </a:t>
            </a:r>
            <a:r>
              <a:rPr lang="fi-FI" sz="1000" dirty="0" err="1"/>
              <a:t>reliability</a:t>
            </a:r>
            <a:r>
              <a:rPr lang="fi-FI" sz="1000" dirty="0"/>
              <a:t>. </a:t>
            </a:r>
            <a:r>
              <a:rPr lang="fi-FI" sz="1000" i="1" dirty="0" err="1"/>
              <a:t>The</a:t>
            </a:r>
            <a:r>
              <a:rPr lang="fi-FI" sz="1000" i="1" dirty="0"/>
              <a:t> Journal of </a:t>
            </a:r>
            <a:r>
              <a:rPr lang="fi-FI" sz="1000" i="1" dirty="0" err="1"/>
              <a:t>Applied</a:t>
            </a:r>
            <a:r>
              <a:rPr lang="fi-FI" sz="1000" i="1" dirty="0"/>
              <a:t> </a:t>
            </a:r>
            <a:r>
              <a:rPr lang="fi-FI" sz="1000" i="1" dirty="0" err="1"/>
              <a:t>Psychology</a:t>
            </a:r>
            <a:r>
              <a:rPr lang="fi-FI" sz="1000" dirty="0"/>
              <a:t>, </a:t>
            </a:r>
            <a:r>
              <a:rPr lang="fi-FI" sz="1000" i="1" dirty="0"/>
              <a:t>98</a:t>
            </a:r>
            <a:r>
              <a:rPr lang="fi-FI" sz="1000" dirty="0"/>
              <a:t>(1), 194–198. </a:t>
            </a:r>
            <a:r>
              <a:rPr lang="fi-FI" sz="1000" dirty="0">
                <a:hlinkClick r:id="rId3"/>
              </a:rPr>
              <a:t>https://doi.org/10.1037/a0030767</a:t>
            </a:r>
            <a:endParaRPr lang="fi-FI" sz="1000" dirty="0"/>
          </a:p>
          <a:p>
            <a:r>
              <a:rPr lang="en-US" sz="1000" dirty="0" err="1"/>
              <a:t>McNeish</a:t>
            </a:r>
            <a:r>
              <a:rPr lang="en-US" sz="1000" dirty="0"/>
              <a:t>, D. (2017). Thanks Coefficient Alpha, We’ll Take It From Here</a:t>
            </a:r>
            <a:r>
              <a:rPr lang="en-US" sz="1000" i="1" dirty="0"/>
              <a:t>. Psychological Methods</a:t>
            </a:r>
            <a:r>
              <a:rPr lang="en-US" sz="1000" dirty="0"/>
              <a:t>. </a:t>
            </a:r>
            <a:r>
              <a:rPr lang="en-US" sz="1000" dirty="0">
                <a:hlinkClick r:id="rId4"/>
              </a:rPr>
              <a:t>http://dx.doi.org/10.1037/met0000144</a:t>
            </a:r>
            <a:endParaRPr lang="en-US" sz="1000" dirty="0"/>
          </a:p>
          <a:p>
            <a:endParaRPr lang="fi-FI" sz="1000" dirty="0"/>
          </a:p>
          <a:p>
            <a:endParaRPr lang="fi-FI" sz="1000" dirty="0"/>
          </a:p>
          <a:p>
            <a:endParaRPr lang="en-US" sz="1000" b="1" dirty="0"/>
          </a:p>
        </p:txBody>
      </p:sp>
    </p:spTree>
    <p:extLst>
      <p:ext uri="{BB962C8B-B14F-4D97-AF65-F5344CB8AC3E}">
        <p14:creationId xmlns:p14="http://schemas.microsoft.com/office/powerpoint/2010/main" val="96163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A7E7D6-42A5-B94D-A2DE-E22BAEA8B246}"/>
              </a:ext>
            </a:extLst>
          </p:cNvPr>
          <p:cNvSpPr>
            <a:spLocks noGrp="1"/>
          </p:cNvSpPr>
          <p:nvPr>
            <p:ph type="title"/>
          </p:nvPr>
        </p:nvSpPr>
        <p:spPr>
          <a:xfrm>
            <a:off x="623888" y="1709739"/>
            <a:ext cx="4835080" cy="2852737"/>
          </a:xfrm>
        </p:spPr>
        <p:txBody>
          <a:bodyPr/>
          <a:lstStyle/>
          <a:p>
            <a:r>
              <a:rPr lang="fi-FI" dirty="0" err="1"/>
              <a:t>Convergent</a:t>
            </a:r>
            <a:r>
              <a:rPr lang="fi-FI" dirty="0"/>
              <a:t> and </a:t>
            </a:r>
            <a:r>
              <a:rPr lang="fi-FI" dirty="0" err="1"/>
              <a:t>discriminant</a:t>
            </a:r>
            <a:r>
              <a:rPr lang="fi-FI" dirty="0"/>
              <a:t> </a:t>
            </a:r>
            <a:r>
              <a:rPr lang="fi-FI" dirty="0" err="1"/>
              <a:t>validity</a:t>
            </a:r>
            <a:endParaRPr lang="fi-FI" dirty="0"/>
          </a:p>
        </p:txBody>
      </p:sp>
      <p:sp>
        <p:nvSpPr>
          <p:cNvPr id="6" name="Text Placeholder 5">
            <a:extLst>
              <a:ext uri="{FF2B5EF4-FFF2-40B4-BE49-F238E27FC236}">
                <a16:creationId xmlns:a16="http://schemas.microsoft.com/office/drawing/2014/main" id="{F7CFD317-B23E-1042-901E-D3CB462F9006}"/>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5979846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Convergent and discriminant validity</a:t>
            </a:r>
          </a:p>
        </p:txBody>
      </p:sp>
      <p:sp>
        <p:nvSpPr>
          <p:cNvPr id="3" name="Content Placeholder 2">
            <a:extLst>
              <a:ext uri="{FF2B5EF4-FFF2-40B4-BE49-F238E27FC236}">
                <a16:creationId xmlns:a16="http://schemas.microsoft.com/office/drawing/2014/main" id="{0DB6B3A0-8D27-3446-9F90-542C93CF7C5C}"/>
              </a:ext>
            </a:extLst>
          </p:cNvPr>
          <p:cNvSpPr>
            <a:spLocks noGrp="1"/>
          </p:cNvSpPr>
          <p:nvPr>
            <p:ph sz="half" idx="2"/>
          </p:nvPr>
        </p:nvSpPr>
        <p:spPr>
          <a:xfrm>
            <a:off x="4629150" y="1825625"/>
            <a:ext cx="3886200" cy="4351338"/>
          </a:xfrm>
        </p:spPr>
        <p:txBody>
          <a:bodyPr>
            <a:normAutofit fontScale="92500" lnSpcReduction="10000"/>
          </a:bodyPr>
          <a:lstStyle/>
          <a:p>
            <a:r>
              <a:rPr lang="en-US" dirty="0"/>
              <a:t>Introduced by </a:t>
            </a:r>
            <a:r>
              <a:rPr lang="en-US" dirty="0" err="1"/>
              <a:t>Campbel</a:t>
            </a:r>
            <a:r>
              <a:rPr lang="en-US" dirty="0"/>
              <a:t> and Fiske (1959)</a:t>
            </a:r>
          </a:p>
          <a:p>
            <a:pPr lvl="1"/>
            <a:r>
              <a:rPr lang="en-US" dirty="0"/>
              <a:t>No definition </a:t>
            </a:r>
          </a:p>
          <a:p>
            <a:pPr lvl="1"/>
            <a:r>
              <a:rPr lang="en-US" dirty="0"/>
              <a:t>Empirical tests using MTMM correlations</a:t>
            </a:r>
          </a:p>
          <a:p>
            <a:pPr lvl="1"/>
            <a:r>
              <a:rPr lang="en-US" dirty="0"/>
              <a:t>Convergent validity is refers to whether indicators that are supposed to measure the same thing correlate</a:t>
            </a:r>
          </a:p>
          <a:p>
            <a:pPr lvl="1"/>
            <a:r>
              <a:rPr lang="en-US" dirty="0"/>
              <a:t>Discriminant validity refers to whether indicators that measure different things do not correlate too strongly</a:t>
            </a:r>
          </a:p>
          <a:p>
            <a:r>
              <a:rPr lang="fi-FI" dirty="0" err="1"/>
              <a:t>Current</a:t>
            </a:r>
            <a:r>
              <a:rPr lang="fi-FI" dirty="0"/>
              <a:t> </a:t>
            </a:r>
            <a:r>
              <a:rPr lang="fi-FI" dirty="0" err="1"/>
              <a:t>practice</a:t>
            </a:r>
            <a:endParaRPr lang="fi-FI" dirty="0"/>
          </a:p>
          <a:p>
            <a:pPr lvl="1"/>
            <a:r>
              <a:rPr lang="fi-FI" dirty="0" err="1"/>
              <a:t>Convergent</a:t>
            </a:r>
            <a:r>
              <a:rPr lang="fi-FI" dirty="0"/>
              <a:t> </a:t>
            </a:r>
            <a:r>
              <a:rPr lang="fi-FI" dirty="0" err="1"/>
              <a:t>validity</a:t>
            </a:r>
            <a:r>
              <a:rPr lang="fi-FI" dirty="0"/>
              <a:t>: </a:t>
            </a:r>
            <a:r>
              <a:rPr lang="fi-FI" dirty="0" err="1"/>
              <a:t>indicators</a:t>
            </a:r>
            <a:r>
              <a:rPr lang="fi-FI" dirty="0"/>
              <a:t> </a:t>
            </a:r>
            <a:r>
              <a:rPr lang="fi-FI" dirty="0" err="1"/>
              <a:t>measure</a:t>
            </a:r>
            <a:r>
              <a:rPr lang="fi-FI" dirty="0"/>
              <a:t> </a:t>
            </a:r>
            <a:r>
              <a:rPr lang="fi-FI" dirty="0" err="1"/>
              <a:t>the</a:t>
            </a:r>
            <a:r>
              <a:rPr lang="fi-FI" dirty="0"/>
              <a:t> </a:t>
            </a:r>
            <a:r>
              <a:rPr lang="fi-FI" dirty="0" err="1"/>
              <a:t>same</a:t>
            </a:r>
            <a:r>
              <a:rPr lang="fi-FI" dirty="0"/>
              <a:t> </a:t>
            </a:r>
            <a:r>
              <a:rPr lang="fi-FI" dirty="0" err="1"/>
              <a:t>constructs</a:t>
            </a:r>
            <a:endParaRPr lang="fi-FI" dirty="0"/>
          </a:p>
          <a:p>
            <a:pPr lvl="1"/>
            <a:r>
              <a:rPr lang="fi-FI" dirty="0" err="1"/>
              <a:t>Discriminant</a:t>
            </a:r>
            <a:r>
              <a:rPr lang="fi-FI" dirty="0"/>
              <a:t> </a:t>
            </a:r>
            <a:r>
              <a:rPr lang="fi-FI" dirty="0" err="1"/>
              <a:t>validity</a:t>
            </a:r>
            <a:r>
              <a:rPr lang="fi-FI" dirty="0"/>
              <a:t>: </a:t>
            </a:r>
            <a:r>
              <a:rPr lang="fi-FI" dirty="0" err="1"/>
              <a:t>two</a:t>
            </a:r>
            <a:r>
              <a:rPr lang="fi-FI" dirty="0"/>
              <a:t> </a:t>
            </a:r>
            <a:r>
              <a:rPr lang="fi-FI" dirty="0" err="1"/>
              <a:t>scales</a:t>
            </a:r>
            <a:r>
              <a:rPr lang="fi-FI" dirty="0"/>
              <a:t> </a:t>
            </a:r>
            <a:r>
              <a:rPr lang="fi-FI" dirty="0" err="1"/>
              <a:t>measure</a:t>
            </a:r>
            <a:r>
              <a:rPr lang="fi-FI" dirty="0"/>
              <a:t> </a:t>
            </a:r>
            <a:r>
              <a:rPr lang="fi-FI" dirty="0" err="1"/>
              <a:t>distinct</a:t>
            </a:r>
            <a:r>
              <a:rPr lang="fi-FI" dirty="0"/>
              <a:t> </a:t>
            </a:r>
            <a:r>
              <a:rPr lang="fi-FI" dirty="0" err="1"/>
              <a:t>constructs</a:t>
            </a:r>
            <a:endParaRPr lang="fi-FI" dirty="0"/>
          </a:p>
        </p:txBody>
      </p:sp>
      <p:sp>
        <p:nvSpPr>
          <p:cNvPr id="7" name="Rectangle 6"/>
          <p:cNvSpPr/>
          <p:nvPr/>
        </p:nvSpPr>
        <p:spPr>
          <a:xfrm>
            <a:off x="2398276" y="5106161"/>
            <a:ext cx="1935980" cy="226607"/>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26252" y="5308935"/>
            <a:ext cx="1604300" cy="245971"/>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7277" t="70210" r="50132" b="6108"/>
          <a:stretch/>
        </p:blipFill>
        <p:spPr>
          <a:xfrm>
            <a:off x="531828" y="1844824"/>
            <a:ext cx="3955258" cy="2846048"/>
          </a:xfrm>
          <a:prstGeom prst="rect">
            <a:avLst/>
          </a:prstGeom>
          <a:ln>
            <a:solidFill>
              <a:schemeClr val="tx1"/>
            </a:solidFill>
          </a:ln>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49747" t="8638" r="7662" b="81927"/>
          <a:stretch/>
        </p:blipFill>
        <p:spPr>
          <a:xfrm>
            <a:off x="520253" y="4742665"/>
            <a:ext cx="3955258" cy="1133856"/>
          </a:xfrm>
          <a:prstGeom prst="rect">
            <a:avLst/>
          </a:prstGeom>
          <a:ln>
            <a:solidFill>
              <a:schemeClr val="tx1"/>
            </a:solidFill>
          </a:ln>
        </p:spPr>
      </p:pic>
      <p:sp>
        <p:nvSpPr>
          <p:cNvPr id="13" name="TextBox 12">
            <a:extLst>
              <a:ext uri="{FF2B5EF4-FFF2-40B4-BE49-F238E27FC236}">
                <a16:creationId xmlns:a16="http://schemas.microsoft.com/office/drawing/2014/main" id="{06FD1B83-F3BB-634A-B638-8A09621F11AA}"/>
              </a:ext>
            </a:extLst>
          </p:cNvPr>
          <p:cNvSpPr txBox="1"/>
          <p:nvPr/>
        </p:nvSpPr>
        <p:spPr>
          <a:xfrm>
            <a:off x="520253" y="6358512"/>
            <a:ext cx="6593779" cy="769441"/>
          </a:xfrm>
          <a:prstGeom prst="rect">
            <a:avLst/>
          </a:prstGeom>
          <a:noFill/>
        </p:spPr>
        <p:txBody>
          <a:bodyPr wrap="square" lIns="0" tIns="0" rIns="0" bIns="0" rtlCol="0">
            <a:spAutoFit/>
          </a:bodyPr>
          <a:lstStyle/>
          <a:p>
            <a:r>
              <a:rPr lang="fi-FI" sz="1000" dirty="0"/>
              <a:t>Rönkkö, M., &amp; </a:t>
            </a:r>
            <a:r>
              <a:rPr lang="fi-FI" sz="1000" dirty="0" err="1"/>
              <a:t>Cho</a:t>
            </a:r>
            <a:r>
              <a:rPr lang="fi-FI" sz="1000" dirty="0"/>
              <a:t>, E. (2018). </a:t>
            </a:r>
            <a:r>
              <a:rPr lang="fi-FI" sz="1000" dirty="0" err="1"/>
              <a:t>Discriminant</a:t>
            </a:r>
            <a:r>
              <a:rPr lang="fi-FI" sz="1000" dirty="0"/>
              <a:t> </a:t>
            </a:r>
            <a:r>
              <a:rPr lang="fi-FI" sz="1000" dirty="0" err="1"/>
              <a:t>validity</a:t>
            </a:r>
            <a:r>
              <a:rPr lang="fi-FI" sz="1000" dirty="0"/>
              <a:t>: A </a:t>
            </a:r>
            <a:r>
              <a:rPr lang="fi-FI" sz="1000" dirty="0" err="1"/>
              <a:t>synthesis</a:t>
            </a:r>
            <a:r>
              <a:rPr lang="fi-FI" sz="1000" dirty="0"/>
              <a:t> of </a:t>
            </a:r>
            <a:r>
              <a:rPr lang="fi-FI" sz="1000" dirty="0" err="1"/>
              <a:t>definitions</a:t>
            </a:r>
            <a:r>
              <a:rPr lang="fi-FI" sz="1000" dirty="0"/>
              <a:t> and a </a:t>
            </a:r>
            <a:r>
              <a:rPr lang="fi-FI" sz="1000" dirty="0" err="1"/>
              <a:t>test</a:t>
            </a:r>
            <a:r>
              <a:rPr lang="fi-FI" sz="1000" dirty="0"/>
              <a:t> of </a:t>
            </a:r>
            <a:r>
              <a:rPr lang="fi-FI" sz="1000" dirty="0" err="1"/>
              <a:t>techniques</a:t>
            </a:r>
            <a:r>
              <a:rPr lang="fi-FI" sz="1000" dirty="0"/>
              <a:t>. </a:t>
            </a:r>
            <a:r>
              <a:rPr lang="fi-FI" sz="1000" i="1" dirty="0" err="1"/>
              <a:t>Working</a:t>
            </a:r>
            <a:r>
              <a:rPr lang="fi-FI" sz="1000" i="1" dirty="0"/>
              <a:t> </a:t>
            </a:r>
            <a:r>
              <a:rPr lang="fi-FI" sz="1000" i="1" dirty="0" err="1"/>
              <a:t>paper</a:t>
            </a:r>
            <a:endParaRPr lang="fi-FI" sz="1000" i="1" dirty="0"/>
          </a:p>
          <a:p>
            <a:r>
              <a:rPr lang="fi-FI" sz="1000" dirty="0"/>
              <a:t>Campbell, D. T., &amp; </a:t>
            </a:r>
            <a:r>
              <a:rPr lang="fi-FI" sz="1000" dirty="0" err="1"/>
              <a:t>Fiske</a:t>
            </a:r>
            <a:r>
              <a:rPr lang="fi-FI" sz="1000" dirty="0"/>
              <a:t>, D. W. (1959). </a:t>
            </a:r>
            <a:r>
              <a:rPr lang="fi-FI" sz="1000" dirty="0" err="1"/>
              <a:t>Convergent</a:t>
            </a:r>
            <a:r>
              <a:rPr lang="fi-FI" sz="1000" dirty="0"/>
              <a:t> and </a:t>
            </a:r>
            <a:r>
              <a:rPr lang="fi-FI" sz="1000" dirty="0" err="1"/>
              <a:t>discriminant</a:t>
            </a:r>
            <a:r>
              <a:rPr lang="fi-FI" sz="1000" dirty="0"/>
              <a:t> </a:t>
            </a:r>
            <a:r>
              <a:rPr lang="fi-FI" sz="1000" dirty="0" err="1"/>
              <a:t>validation</a:t>
            </a:r>
            <a:r>
              <a:rPr lang="fi-FI" sz="1000" dirty="0"/>
              <a:t> </a:t>
            </a:r>
            <a:r>
              <a:rPr lang="fi-FI" sz="1000" dirty="0" err="1"/>
              <a:t>by</a:t>
            </a:r>
            <a:r>
              <a:rPr lang="fi-FI" sz="1000" dirty="0"/>
              <a:t> </a:t>
            </a:r>
            <a:r>
              <a:rPr lang="fi-FI" sz="1000" dirty="0" err="1"/>
              <a:t>the</a:t>
            </a:r>
            <a:r>
              <a:rPr lang="fi-FI" sz="1000" dirty="0"/>
              <a:t> </a:t>
            </a:r>
            <a:r>
              <a:rPr lang="fi-FI" sz="1000" dirty="0" err="1"/>
              <a:t>multitrait-multimethod</a:t>
            </a:r>
            <a:r>
              <a:rPr lang="fi-FI" sz="1000" dirty="0"/>
              <a:t> </a:t>
            </a:r>
            <a:r>
              <a:rPr lang="fi-FI" sz="1000" dirty="0" err="1"/>
              <a:t>matrix</a:t>
            </a:r>
            <a:r>
              <a:rPr lang="fi-FI" sz="1000" dirty="0"/>
              <a:t>. </a:t>
            </a:r>
            <a:r>
              <a:rPr lang="fi-FI" sz="1000" i="1" dirty="0" err="1"/>
              <a:t>Psychological</a:t>
            </a:r>
            <a:r>
              <a:rPr lang="fi-FI" sz="1000" i="1" dirty="0"/>
              <a:t> Bulletin</a:t>
            </a:r>
            <a:r>
              <a:rPr lang="fi-FI" sz="1000" dirty="0"/>
              <a:t>, </a:t>
            </a:r>
            <a:r>
              <a:rPr lang="fi-FI" sz="1000" i="1" dirty="0"/>
              <a:t>56</a:t>
            </a:r>
            <a:r>
              <a:rPr lang="fi-FI" sz="1000" dirty="0"/>
              <a:t>(2), 81–105.</a:t>
            </a:r>
          </a:p>
          <a:p>
            <a:endParaRPr lang="fi-FI" sz="1000" i="1" dirty="0"/>
          </a:p>
          <a:p>
            <a:endParaRPr lang="en-US" sz="1000" b="1" dirty="0"/>
          </a:p>
        </p:txBody>
      </p:sp>
    </p:spTree>
    <p:extLst>
      <p:ext uri="{BB962C8B-B14F-4D97-AF65-F5344CB8AC3E}">
        <p14:creationId xmlns:p14="http://schemas.microsoft.com/office/powerpoint/2010/main" val="139675498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8095" y="5009678"/>
            <a:ext cx="4626972" cy="1879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20111" y="5197643"/>
            <a:ext cx="7632849" cy="228599"/>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876336" y="5452798"/>
            <a:ext cx="6276623" cy="21407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20111" y="5674618"/>
            <a:ext cx="4118303" cy="263705"/>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20111" y="5481124"/>
            <a:ext cx="532893" cy="18575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a:t>Used very inconsistently</a:t>
            </a:r>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7584" t="13692" r="8309" b="54729"/>
          <a:stretch/>
        </p:blipFill>
        <p:spPr>
          <a:xfrm>
            <a:off x="333808" y="1613204"/>
            <a:ext cx="7819152" cy="4270238"/>
          </a:xfrm>
          <a:ln>
            <a:solidFill>
              <a:schemeClr val="tx1"/>
            </a:solidFill>
          </a:ln>
        </p:spPr>
      </p:pic>
      <p:sp>
        <p:nvSpPr>
          <p:cNvPr id="4" name="TextBox 3"/>
          <p:cNvSpPr txBox="1"/>
          <p:nvPr/>
        </p:nvSpPr>
        <p:spPr>
          <a:xfrm>
            <a:off x="333808" y="6031234"/>
            <a:ext cx="7765877" cy="1231106"/>
          </a:xfrm>
          <a:prstGeom prst="rect">
            <a:avLst/>
          </a:prstGeom>
          <a:noFill/>
        </p:spPr>
        <p:txBody>
          <a:bodyPr wrap="square" lIns="0" tIns="0" rIns="0" bIns="0" rtlCol="0">
            <a:spAutoFit/>
          </a:bodyPr>
          <a:lstStyle/>
          <a:p>
            <a:r>
              <a:rPr lang="en-US" sz="1000" dirty="0"/>
              <a:t>Carlson, K. D., &amp; </a:t>
            </a:r>
            <a:r>
              <a:rPr lang="en-US" sz="1000" dirty="0" err="1"/>
              <a:t>Herdman</a:t>
            </a:r>
            <a:r>
              <a:rPr lang="en-US" sz="1000" dirty="0"/>
              <a:t>, A. O. (2012). Understanding the Impact of Convergent Validity on Research Results. </a:t>
            </a:r>
            <a:r>
              <a:rPr lang="en-US" sz="1000" i="1" dirty="0"/>
              <a:t>Organizational Research Methods</a:t>
            </a:r>
            <a:r>
              <a:rPr lang="en-US" sz="1000" dirty="0"/>
              <a:t>, </a:t>
            </a:r>
            <a:r>
              <a:rPr lang="en-US" sz="1000" i="1" dirty="0"/>
              <a:t>15</a:t>
            </a:r>
            <a:r>
              <a:rPr lang="en-US" sz="1000" dirty="0"/>
              <a:t>(1), 17–32. </a:t>
            </a:r>
            <a:r>
              <a:rPr lang="en-US" sz="1000" dirty="0">
                <a:hlinkClick r:id="rId4"/>
              </a:rPr>
              <a:t>https://doi.org/10.1177/1094428110392383</a:t>
            </a:r>
            <a:endParaRPr lang="en-US" sz="1000" dirty="0"/>
          </a:p>
          <a:p>
            <a:r>
              <a:rPr lang="en-US" sz="1000" dirty="0"/>
              <a:t>Shaffer, J. A., </a:t>
            </a:r>
            <a:r>
              <a:rPr lang="en-US" sz="1000" dirty="0" err="1"/>
              <a:t>DeGeest</a:t>
            </a:r>
            <a:r>
              <a:rPr lang="en-US" sz="1000" dirty="0"/>
              <a:t>, D., &amp; Li, A. (2015). Tackling the Problem of Construct Proliferation A Guide to Assessing the Discriminant Validity of Conceptually Related Constructs. </a:t>
            </a:r>
            <a:r>
              <a:rPr lang="en-US" sz="1000" i="1" dirty="0"/>
              <a:t>Organizational Research Methods</a:t>
            </a:r>
            <a:r>
              <a:rPr lang="en-US" sz="1000" dirty="0"/>
              <a:t>, 1094428115598239. </a:t>
            </a:r>
            <a:r>
              <a:rPr lang="en-US" sz="1000" dirty="0">
                <a:hlinkClick r:id="rId5"/>
              </a:rPr>
              <a:t>https://doi.org/10.1177/1094428115598239</a:t>
            </a:r>
            <a:endParaRPr lang="en-US" sz="1000" dirty="0"/>
          </a:p>
          <a:p>
            <a:r>
              <a:rPr lang="fi-FI" sz="1000" dirty="0"/>
              <a:t>Rönkkö, M., &amp; </a:t>
            </a:r>
            <a:r>
              <a:rPr lang="fi-FI" sz="1000" dirty="0" err="1"/>
              <a:t>Cho</a:t>
            </a:r>
            <a:r>
              <a:rPr lang="fi-FI" sz="1000" dirty="0"/>
              <a:t>, E. (2018). </a:t>
            </a:r>
            <a:r>
              <a:rPr lang="fi-FI" sz="1000" dirty="0" err="1"/>
              <a:t>Discriminant</a:t>
            </a:r>
            <a:r>
              <a:rPr lang="fi-FI" sz="1000" dirty="0"/>
              <a:t> </a:t>
            </a:r>
            <a:r>
              <a:rPr lang="fi-FI" sz="1000" dirty="0" err="1"/>
              <a:t>validity</a:t>
            </a:r>
            <a:r>
              <a:rPr lang="fi-FI" sz="1000" dirty="0"/>
              <a:t>: A </a:t>
            </a:r>
            <a:r>
              <a:rPr lang="fi-FI" sz="1000" dirty="0" err="1"/>
              <a:t>synthesis</a:t>
            </a:r>
            <a:r>
              <a:rPr lang="fi-FI" sz="1000" dirty="0"/>
              <a:t> of </a:t>
            </a:r>
            <a:r>
              <a:rPr lang="fi-FI" sz="1000" dirty="0" err="1"/>
              <a:t>definitions</a:t>
            </a:r>
            <a:r>
              <a:rPr lang="fi-FI" sz="1000" dirty="0"/>
              <a:t> and a </a:t>
            </a:r>
            <a:r>
              <a:rPr lang="fi-FI" sz="1000" dirty="0" err="1"/>
              <a:t>test</a:t>
            </a:r>
            <a:r>
              <a:rPr lang="fi-FI" sz="1000" dirty="0"/>
              <a:t> of </a:t>
            </a:r>
            <a:r>
              <a:rPr lang="fi-FI" sz="1000" dirty="0" err="1"/>
              <a:t>techniques</a:t>
            </a:r>
            <a:r>
              <a:rPr lang="fi-FI" sz="1000" dirty="0"/>
              <a:t>. </a:t>
            </a:r>
            <a:r>
              <a:rPr lang="fi-FI" sz="1000" i="1" dirty="0" err="1"/>
              <a:t>Working</a:t>
            </a:r>
            <a:r>
              <a:rPr lang="fi-FI" sz="1000" i="1" dirty="0"/>
              <a:t> </a:t>
            </a:r>
            <a:r>
              <a:rPr lang="fi-FI" sz="1000" i="1" dirty="0" err="1"/>
              <a:t>paper</a:t>
            </a:r>
            <a:endParaRPr lang="fi-FI" sz="1000" i="1" dirty="0"/>
          </a:p>
          <a:p>
            <a:endParaRPr lang="en-US" sz="1000" dirty="0"/>
          </a:p>
          <a:p>
            <a:endParaRPr lang="en-US" sz="1000" dirty="0"/>
          </a:p>
          <a:p>
            <a:endParaRPr lang="en-US" sz="1000" dirty="0">
              <a:effectLst/>
            </a:endParaRPr>
          </a:p>
        </p:txBody>
      </p:sp>
    </p:spTree>
    <p:extLst>
      <p:ext uri="{BB962C8B-B14F-4D97-AF65-F5344CB8AC3E}">
        <p14:creationId xmlns:p14="http://schemas.microsoft.com/office/powerpoint/2010/main" val="104946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CCD3-3D8E-8745-8C9D-62F3ADDEEE8C}"/>
              </a:ext>
            </a:extLst>
          </p:cNvPr>
          <p:cNvSpPr>
            <a:spLocks noGrp="1"/>
          </p:cNvSpPr>
          <p:nvPr>
            <p:ph type="title"/>
          </p:nvPr>
        </p:nvSpPr>
        <p:spPr/>
        <p:txBody>
          <a:bodyPr/>
          <a:lstStyle/>
          <a:p>
            <a:r>
              <a:rPr lang="fi-FI" dirty="0"/>
              <a:t>Proxy and </a:t>
            </a:r>
            <a:r>
              <a:rPr lang="fi-FI" dirty="0" err="1"/>
              <a:t>naive</a:t>
            </a:r>
            <a:r>
              <a:rPr lang="fi-FI" dirty="0"/>
              <a:t> </a:t>
            </a:r>
            <a:r>
              <a:rPr lang="fi-FI" dirty="0" err="1"/>
              <a:t>realism</a:t>
            </a:r>
            <a:endParaRPr lang="fi-FI" dirty="0"/>
          </a:p>
        </p:txBody>
      </p:sp>
      <p:graphicFrame>
        <p:nvGraphicFramePr>
          <p:cNvPr id="4" name="Content Placeholder 3">
            <a:extLst>
              <a:ext uri="{FF2B5EF4-FFF2-40B4-BE49-F238E27FC236}">
                <a16:creationId xmlns:a16="http://schemas.microsoft.com/office/drawing/2014/main" id="{C1D13AA4-9B5F-8846-96AB-294B8F9AA3C3}"/>
              </a:ext>
            </a:extLst>
          </p:cNvPr>
          <p:cNvGraphicFramePr>
            <a:graphicFrameLocks noGrp="1"/>
          </p:cNvGraphicFramePr>
          <p:nvPr>
            <p:ph idx="1"/>
            <p:extLst>
              <p:ext uri="{D42A27DB-BD31-4B8C-83A1-F6EECF244321}">
                <p14:modId xmlns:p14="http://schemas.microsoft.com/office/powerpoint/2010/main" val="154587796"/>
              </p:ext>
            </p:extLst>
          </p:nvPr>
        </p:nvGraphicFramePr>
        <p:xfrm>
          <a:off x="628650" y="1825625"/>
          <a:ext cx="7070598" cy="3754120"/>
        </p:xfrm>
        <a:graphic>
          <a:graphicData uri="http://schemas.openxmlformats.org/drawingml/2006/table">
            <a:tbl>
              <a:tblPr firstRow="1" bandRow="1">
                <a:tableStyleId>{5C22544A-7EE6-4342-B048-85BDC9FD1C3A}</a:tableStyleId>
              </a:tblPr>
              <a:tblGrid>
                <a:gridCol w="2356866">
                  <a:extLst>
                    <a:ext uri="{9D8B030D-6E8A-4147-A177-3AD203B41FA5}">
                      <a16:colId xmlns:a16="http://schemas.microsoft.com/office/drawing/2014/main" val="2543394931"/>
                    </a:ext>
                  </a:extLst>
                </a:gridCol>
                <a:gridCol w="2356866">
                  <a:extLst>
                    <a:ext uri="{9D8B030D-6E8A-4147-A177-3AD203B41FA5}">
                      <a16:colId xmlns:a16="http://schemas.microsoft.com/office/drawing/2014/main" val="2500755425"/>
                    </a:ext>
                  </a:extLst>
                </a:gridCol>
                <a:gridCol w="2356866">
                  <a:extLst>
                    <a:ext uri="{9D8B030D-6E8A-4147-A177-3AD203B41FA5}">
                      <a16:colId xmlns:a16="http://schemas.microsoft.com/office/drawing/2014/main" val="1230307557"/>
                    </a:ext>
                  </a:extLst>
                </a:gridCol>
              </a:tblGrid>
              <a:tr h="370840">
                <a:tc>
                  <a:txBody>
                    <a:bodyPr/>
                    <a:lstStyle/>
                    <a:p>
                      <a:r>
                        <a:rPr lang="fi-FI" sz="1800" dirty="0" err="1"/>
                        <a:t>Concept</a:t>
                      </a:r>
                      <a:endParaRPr lang="fi-FI" sz="1800" dirty="0"/>
                    </a:p>
                  </a:txBody>
                  <a:tcPr/>
                </a:tc>
                <a:tc>
                  <a:txBody>
                    <a:bodyPr/>
                    <a:lstStyle/>
                    <a:p>
                      <a:r>
                        <a:rPr lang="fi-FI" sz="1800" dirty="0" err="1"/>
                        <a:t>Construct</a:t>
                      </a:r>
                      <a:endParaRPr lang="fi-FI" sz="1800" dirty="0"/>
                    </a:p>
                  </a:txBody>
                  <a:tcPr/>
                </a:tc>
                <a:tc>
                  <a:txBody>
                    <a:bodyPr/>
                    <a:lstStyle/>
                    <a:p>
                      <a:r>
                        <a:rPr lang="fi-FI" sz="1800" dirty="0" err="1"/>
                        <a:t>Measure</a:t>
                      </a:r>
                      <a:endParaRPr lang="fi-FI" sz="1800" dirty="0"/>
                    </a:p>
                  </a:txBody>
                  <a:tcPr/>
                </a:tc>
                <a:extLst>
                  <a:ext uri="{0D108BD9-81ED-4DB2-BD59-A6C34878D82A}">
                    <a16:rowId xmlns:a16="http://schemas.microsoft.com/office/drawing/2014/main" val="1236997780"/>
                  </a:ext>
                </a:extLst>
              </a:tr>
              <a:tr h="370840">
                <a:tc>
                  <a:txBody>
                    <a:bodyPr/>
                    <a:lstStyle/>
                    <a:p>
                      <a:pPr marL="285750" indent="-285750">
                        <a:buFont typeface="Arial" panose="020B0604020202020204" pitchFamily="34" charset="0"/>
                        <a:buChar char="•"/>
                      </a:pPr>
                      <a:r>
                        <a:rPr lang="fi-FI" sz="1800" dirty="0" err="1"/>
                        <a:t>Reference</a:t>
                      </a:r>
                      <a:r>
                        <a:rPr lang="fi-FI" sz="1800" dirty="0"/>
                        <a:t> and </a:t>
                      </a:r>
                      <a:r>
                        <a:rPr lang="fi-FI" sz="1800" dirty="0" err="1"/>
                        <a:t>meaning</a:t>
                      </a:r>
                      <a:endParaRPr lang="fi-FI" sz="1800" dirty="0"/>
                    </a:p>
                    <a:p>
                      <a:pPr marL="285750" indent="-285750">
                        <a:buFont typeface="Arial" panose="020B0604020202020204" pitchFamily="34" charset="0"/>
                        <a:buChar char="•"/>
                      </a:pPr>
                      <a:r>
                        <a:rPr lang="fi-FI" sz="1800" dirty="0"/>
                        <a:t>Definition</a:t>
                      </a:r>
                    </a:p>
                    <a:p>
                      <a:pPr marL="285750" indent="-285750">
                        <a:buFont typeface="Arial" panose="020B0604020202020204" pitchFamily="34" charset="0"/>
                        <a:buChar char="•"/>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r>
                        <a:rPr lang="fi-FI" sz="1800" dirty="0" err="1"/>
                        <a:t>Examples</a:t>
                      </a:r>
                      <a:r>
                        <a:rPr lang="fi-FI" sz="1800" dirty="0"/>
                        <a:t>:</a:t>
                      </a:r>
                    </a:p>
                    <a:p>
                      <a:pPr marL="285750" indent="-285750">
                        <a:buFont typeface="Arial" panose="020B0604020202020204" pitchFamily="34" charset="0"/>
                        <a:buChar char="•"/>
                      </a:pPr>
                      <a:r>
                        <a:rPr lang="fi-FI" sz="1800" dirty="0"/>
                        <a:t>Person</a:t>
                      </a:r>
                    </a:p>
                    <a:p>
                      <a:pPr marL="285750" indent="-285750">
                        <a:buFont typeface="Arial" panose="020B0604020202020204" pitchFamily="34" charset="0"/>
                        <a:buChar char="•"/>
                      </a:pPr>
                      <a:r>
                        <a:rPr lang="fi-FI" sz="1800" dirty="0"/>
                        <a:t>Rock</a:t>
                      </a:r>
                    </a:p>
                  </a:txBody>
                  <a:tcPr/>
                </a:tc>
                <a:tc>
                  <a:txBody>
                    <a:bodyPr/>
                    <a:lstStyle/>
                    <a:p>
                      <a:pPr marL="285750" indent="-285750">
                        <a:buFont typeface="Arial" panose="020B0604020202020204" pitchFamily="34" charset="0"/>
                        <a:buChar char="•"/>
                      </a:pPr>
                      <a:r>
                        <a:rPr lang="fi-FI" sz="1800" dirty="0" err="1"/>
                        <a:t>Conceptual</a:t>
                      </a:r>
                      <a:r>
                        <a:rPr lang="fi-FI" sz="1800" dirty="0"/>
                        <a:t> </a:t>
                      </a:r>
                      <a:r>
                        <a:rPr lang="fi-FI" sz="1800" dirty="0" err="1"/>
                        <a:t>variable</a:t>
                      </a:r>
                      <a:br>
                        <a:rPr lang="fi-FI" sz="1800" dirty="0"/>
                      </a:br>
                      <a:r>
                        <a:rPr lang="fi-FI" sz="1800" dirty="0"/>
                        <a:t>(i.e. a </a:t>
                      </a:r>
                      <a:r>
                        <a:rPr lang="fi-FI" sz="1800" dirty="0" err="1"/>
                        <a:t>concept</a:t>
                      </a:r>
                      <a:r>
                        <a:rPr lang="fi-FI" sz="1800" dirty="0"/>
                        <a:t> </a:t>
                      </a:r>
                      <a:r>
                        <a:rPr lang="fi-FI" sz="1800" dirty="0" err="1"/>
                        <a:t>that</a:t>
                      </a:r>
                      <a:r>
                        <a:rPr lang="fi-FI" sz="1800" dirty="0"/>
                        <a:t> is </a:t>
                      </a:r>
                      <a:r>
                        <a:rPr lang="fi-FI" sz="1800" dirty="0" err="1"/>
                        <a:t>variable</a:t>
                      </a:r>
                      <a:r>
                        <a:rPr lang="fi-FI" sz="1800" dirty="0"/>
                        <a:t>)</a:t>
                      </a:r>
                    </a:p>
                    <a:p>
                      <a:pPr marL="285750" indent="-285750">
                        <a:buFont typeface="Arial" panose="020B0604020202020204" pitchFamily="34" charset="0"/>
                        <a:buChar char="•"/>
                      </a:pPr>
                      <a:r>
                        <a:rPr lang="fi-FI" sz="1800" dirty="0"/>
                        <a:t>Can </a:t>
                      </a:r>
                      <a:r>
                        <a:rPr lang="fi-FI" sz="1800" dirty="0" err="1"/>
                        <a:t>have</a:t>
                      </a:r>
                      <a:r>
                        <a:rPr lang="fi-FI" sz="1800" dirty="0"/>
                        <a:t> </a:t>
                      </a:r>
                      <a:r>
                        <a:rPr lang="fi-FI" sz="1800" dirty="0" err="1"/>
                        <a:t>dimensions</a:t>
                      </a:r>
                      <a:endParaRPr lang="fi-FI" sz="1800" dirty="0"/>
                    </a:p>
                    <a:p>
                      <a:pPr marL="285750" indent="-285750">
                        <a:buFont typeface="Arial" panose="020B0604020202020204" pitchFamily="34" charset="0"/>
                        <a:buChar char="•"/>
                      </a:pPr>
                      <a:r>
                        <a:rPr lang="fi-FI" sz="1800" dirty="0" err="1"/>
                        <a:t>Latent</a:t>
                      </a:r>
                      <a:endParaRPr lang="fi-FI" sz="1800" dirty="0"/>
                    </a:p>
                    <a:p>
                      <a:endParaRPr lang="fi-FI" sz="1800" dirty="0"/>
                    </a:p>
                    <a:p>
                      <a:r>
                        <a:rPr lang="fi-FI" sz="1800" dirty="0" err="1"/>
                        <a:t>Examples</a:t>
                      </a:r>
                      <a:r>
                        <a:rPr lang="fi-FI" sz="1800" dirty="0"/>
                        <a:t>:</a:t>
                      </a:r>
                    </a:p>
                    <a:p>
                      <a:pPr marL="285750" indent="-285750">
                        <a:buFont typeface="Arial" panose="020B0604020202020204" pitchFamily="34" charset="0"/>
                        <a:buChar char="•"/>
                      </a:pPr>
                      <a:r>
                        <a:rPr lang="fi-FI" sz="1800" dirty="0" err="1"/>
                        <a:t>Intelligence</a:t>
                      </a:r>
                      <a:endParaRPr lang="fi-FI" sz="1800" dirty="0"/>
                    </a:p>
                    <a:p>
                      <a:pPr marL="285750" indent="-285750">
                        <a:buFont typeface="Arial" panose="020B0604020202020204" pitchFamily="34" charset="0"/>
                        <a:buChar char="•"/>
                      </a:pPr>
                      <a:r>
                        <a:rPr lang="fi-FI" sz="1800" dirty="0" err="1"/>
                        <a:t>Innovativeness</a:t>
                      </a:r>
                      <a:endParaRPr lang="fi-FI" sz="1800" dirty="0"/>
                    </a:p>
                    <a:p>
                      <a:pPr marL="285750" indent="-285750">
                        <a:buFont typeface="Arial" panose="020B0604020202020204" pitchFamily="34" charset="0"/>
                        <a:buChar char="•"/>
                      </a:pPr>
                      <a:endParaRPr lang="fi-FI" sz="1800" dirty="0"/>
                    </a:p>
                  </a:txBody>
                  <a:tcPr/>
                </a:tc>
                <a:tc>
                  <a:txBody>
                    <a:bodyPr/>
                    <a:lstStyle/>
                    <a:p>
                      <a:pPr marL="285750" indent="-285750">
                        <a:buFont typeface="Arial" panose="020B0604020202020204" pitchFamily="34" charset="0"/>
                        <a:buChar char="•"/>
                      </a:pPr>
                      <a:r>
                        <a:rPr lang="fi-FI" sz="1800" dirty="0" err="1"/>
                        <a:t>Observable</a:t>
                      </a:r>
                      <a:r>
                        <a:rPr lang="fi-FI" sz="1800" dirty="0"/>
                        <a:t> </a:t>
                      </a:r>
                      <a:r>
                        <a:rPr lang="fi-FI" sz="1800" dirty="0" err="1"/>
                        <a:t>variable</a:t>
                      </a:r>
                      <a:endParaRPr lang="fi-FI" sz="1800" dirty="0"/>
                    </a:p>
                    <a:p>
                      <a:pPr marL="285750" indent="-285750">
                        <a:buFont typeface="Arial" panose="020B0604020202020204" pitchFamily="34" charset="0"/>
                        <a:buChar char="•"/>
                      </a:pPr>
                      <a:r>
                        <a:rPr lang="fi-FI" sz="1800" dirty="0" err="1"/>
                        <a:t>Quantifies</a:t>
                      </a:r>
                      <a:r>
                        <a:rPr lang="fi-FI" sz="1800" dirty="0"/>
                        <a:t> </a:t>
                      </a:r>
                      <a:r>
                        <a:rPr lang="fi-FI" sz="1800" dirty="0" err="1"/>
                        <a:t>one</a:t>
                      </a:r>
                      <a:r>
                        <a:rPr lang="fi-FI" sz="1800" dirty="0"/>
                        <a:t> dimension of a </a:t>
                      </a:r>
                      <a:r>
                        <a:rPr lang="fi-FI" sz="1800" dirty="0" err="1"/>
                        <a:t>construct</a:t>
                      </a:r>
                      <a:endParaRPr lang="fi-FI" sz="1800" dirty="0"/>
                    </a:p>
                    <a:p>
                      <a:pPr marL="285750" indent="-285750">
                        <a:buFont typeface="Arial" panose="020B0604020202020204" pitchFamily="34" charset="0"/>
                        <a:buChar char="•"/>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r>
                        <a:rPr lang="fi-FI" sz="1800" dirty="0" err="1"/>
                        <a:t>Examples</a:t>
                      </a:r>
                      <a:r>
                        <a:rPr lang="fi-FI" sz="1800" dirty="0"/>
                        <a:t>:</a:t>
                      </a:r>
                    </a:p>
                    <a:p>
                      <a:pPr marL="285750" indent="-285750">
                        <a:buFont typeface="Arial" panose="020B0604020202020204" pitchFamily="34" charset="0"/>
                        <a:buChar char="•"/>
                      </a:pPr>
                      <a:r>
                        <a:rPr lang="fi-FI" sz="1800" dirty="0"/>
                        <a:t>IQ </a:t>
                      </a:r>
                      <a:r>
                        <a:rPr lang="fi-FI" sz="1800" dirty="0" err="1"/>
                        <a:t>test</a:t>
                      </a:r>
                      <a:r>
                        <a:rPr lang="fi-FI" sz="1800" dirty="0"/>
                        <a:t> </a:t>
                      </a:r>
                      <a:r>
                        <a:rPr lang="fi-FI" sz="1800" dirty="0" err="1"/>
                        <a:t>scores</a:t>
                      </a:r>
                      <a:endParaRPr lang="fi-FI" sz="1800" dirty="0"/>
                    </a:p>
                    <a:p>
                      <a:pPr marL="285750" indent="-285750">
                        <a:buFont typeface="Arial" panose="020B0604020202020204" pitchFamily="34" charset="0"/>
                        <a:buChar char="•"/>
                      </a:pPr>
                      <a:r>
                        <a:rPr lang="fi-FI" sz="1800" dirty="0"/>
                        <a:t>Reading on a </a:t>
                      </a:r>
                      <a:r>
                        <a:rPr lang="fi-FI" sz="1800" dirty="0" err="1"/>
                        <a:t>mercury</a:t>
                      </a:r>
                      <a:r>
                        <a:rPr lang="fi-FI" sz="1800" dirty="0"/>
                        <a:t> </a:t>
                      </a:r>
                      <a:r>
                        <a:rPr lang="fi-FI" sz="1800" dirty="0" err="1"/>
                        <a:t>column</a:t>
                      </a:r>
                      <a:r>
                        <a:rPr lang="fi-FI" sz="1800" dirty="0"/>
                        <a:t> </a:t>
                      </a:r>
                      <a:r>
                        <a:rPr lang="fi-FI" sz="1800" dirty="0" err="1"/>
                        <a:t>thermometer</a:t>
                      </a:r>
                      <a:endParaRPr lang="fi-FI" sz="1800" dirty="0"/>
                    </a:p>
                  </a:txBody>
                  <a:tcPr/>
                </a:tc>
                <a:extLst>
                  <a:ext uri="{0D108BD9-81ED-4DB2-BD59-A6C34878D82A}">
                    <a16:rowId xmlns:a16="http://schemas.microsoft.com/office/drawing/2014/main" val="2903247376"/>
                  </a:ext>
                </a:extLst>
              </a:tr>
            </a:tbl>
          </a:graphicData>
        </a:graphic>
      </p:graphicFrame>
      <p:sp>
        <p:nvSpPr>
          <p:cNvPr id="8" name="Suorakulmio 14">
            <a:extLst>
              <a:ext uri="{FF2B5EF4-FFF2-40B4-BE49-F238E27FC236}">
                <a16:creationId xmlns:a16="http://schemas.microsoft.com/office/drawing/2014/main" id="{4448159B-11B0-C14C-875A-4575772B9BD0}"/>
              </a:ext>
            </a:extLst>
          </p:cNvPr>
          <p:cNvSpPr/>
          <p:nvPr/>
        </p:nvSpPr>
        <p:spPr>
          <a:xfrm>
            <a:off x="628650" y="6175539"/>
            <a:ext cx="6403086" cy="400110"/>
          </a:xfrm>
          <a:prstGeom prst="rect">
            <a:avLst/>
          </a:prstGeom>
        </p:spPr>
        <p:txBody>
          <a:bodyPr wrap="square">
            <a:spAutoFit/>
          </a:bodyPr>
          <a:lstStyle/>
          <a:p>
            <a:r>
              <a:rPr lang="fi-FI" sz="1000" dirty="0" err="1"/>
              <a:t>Chang</a:t>
            </a:r>
            <a:r>
              <a:rPr lang="fi-FI" sz="1000" dirty="0"/>
              <a:t>, H., &amp; </a:t>
            </a:r>
            <a:r>
              <a:rPr lang="fi-FI" sz="1000" dirty="0" err="1"/>
              <a:t>Cartwright</a:t>
            </a:r>
            <a:r>
              <a:rPr lang="fi-FI" sz="1000" dirty="0"/>
              <a:t>, N. (2010). </a:t>
            </a:r>
            <a:r>
              <a:rPr lang="fi-FI" sz="1000" dirty="0" err="1"/>
              <a:t>Measurement</a:t>
            </a:r>
            <a:r>
              <a:rPr lang="fi-FI" sz="1000" dirty="0"/>
              <a:t>. In S. </a:t>
            </a:r>
            <a:r>
              <a:rPr lang="fi-FI" sz="1000" dirty="0" err="1"/>
              <a:t>Psillos</a:t>
            </a:r>
            <a:r>
              <a:rPr lang="fi-FI" sz="1000" dirty="0"/>
              <a:t> &amp; M. </a:t>
            </a:r>
            <a:r>
              <a:rPr lang="fi-FI" sz="1000" dirty="0" err="1"/>
              <a:t>Curd</a:t>
            </a:r>
            <a:r>
              <a:rPr lang="fi-FI" sz="1000" dirty="0"/>
              <a:t> (</a:t>
            </a:r>
            <a:r>
              <a:rPr lang="fi-FI" sz="1000" dirty="0" err="1"/>
              <a:t>Eds</a:t>
            </a:r>
            <a:r>
              <a:rPr lang="fi-FI" sz="1000" dirty="0"/>
              <a:t>.), </a:t>
            </a:r>
            <a:r>
              <a:rPr lang="fi-FI" sz="1000" i="1" dirty="0" err="1"/>
              <a:t>The</a:t>
            </a:r>
            <a:r>
              <a:rPr lang="fi-FI" sz="1000" i="1" dirty="0"/>
              <a:t> </a:t>
            </a:r>
            <a:r>
              <a:rPr lang="fi-FI" sz="1000" i="1" dirty="0" err="1"/>
              <a:t>Routledge</a:t>
            </a:r>
            <a:r>
              <a:rPr lang="fi-FI" sz="1000" i="1" dirty="0"/>
              <a:t> </a:t>
            </a:r>
            <a:r>
              <a:rPr lang="fi-FI" sz="1000" i="1" dirty="0" err="1"/>
              <a:t>companion</a:t>
            </a:r>
            <a:r>
              <a:rPr lang="fi-FI" sz="1000" i="1" dirty="0"/>
              <a:t> to </a:t>
            </a:r>
            <a:r>
              <a:rPr lang="fi-FI" sz="1000" i="1" dirty="0" err="1"/>
              <a:t>philosophy</a:t>
            </a:r>
            <a:r>
              <a:rPr lang="fi-FI" sz="1000" i="1" dirty="0"/>
              <a:t> of science</a:t>
            </a:r>
            <a:r>
              <a:rPr lang="fi-FI" sz="1000" dirty="0"/>
              <a:t> (1. </a:t>
            </a:r>
            <a:r>
              <a:rPr lang="fi-FI" sz="1000" dirty="0" err="1"/>
              <a:t>publ</a:t>
            </a:r>
            <a:r>
              <a:rPr lang="fi-FI" sz="1000" dirty="0"/>
              <a:t>. in </a:t>
            </a:r>
            <a:r>
              <a:rPr lang="fi-FI" sz="1000" dirty="0" err="1"/>
              <a:t>paperback</a:t>
            </a:r>
            <a:r>
              <a:rPr lang="fi-FI" sz="1000" dirty="0"/>
              <a:t>, </a:t>
            </a:r>
            <a:r>
              <a:rPr lang="fi-FI" sz="1000" dirty="0" err="1"/>
              <a:t>pp</a:t>
            </a:r>
            <a:r>
              <a:rPr lang="fi-FI" sz="1000" dirty="0"/>
              <a:t>. 367–375). London: </a:t>
            </a:r>
            <a:r>
              <a:rPr lang="fi-FI" sz="1000" dirty="0" err="1"/>
              <a:t>Routledge</a:t>
            </a:r>
            <a:r>
              <a:rPr lang="fi-FI" sz="1000" dirty="0"/>
              <a:t>.</a:t>
            </a:r>
            <a:endParaRPr lang="fi-FI" sz="1000" dirty="0">
              <a:effectLst/>
            </a:endParaRPr>
          </a:p>
        </p:txBody>
      </p:sp>
      <p:sp>
        <p:nvSpPr>
          <p:cNvPr id="15" name="U-Turn Arrow 14">
            <a:extLst>
              <a:ext uri="{FF2B5EF4-FFF2-40B4-BE49-F238E27FC236}">
                <a16:creationId xmlns:a16="http://schemas.microsoft.com/office/drawing/2014/main" id="{45AAF02B-2F95-A141-B514-260B915DFBB2}"/>
              </a:ext>
            </a:extLst>
          </p:cNvPr>
          <p:cNvSpPr/>
          <p:nvPr/>
        </p:nvSpPr>
        <p:spPr>
          <a:xfrm rot="10800000">
            <a:off x="4163948" y="5572948"/>
            <a:ext cx="2200275" cy="35236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 name="TextBox 15">
            <a:extLst>
              <a:ext uri="{FF2B5EF4-FFF2-40B4-BE49-F238E27FC236}">
                <a16:creationId xmlns:a16="http://schemas.microsoft.com/office/drawing/2014/main" id="{91A430FF-5696-E741-A002-4DC1D2F1EA49}"/>
              </a:ext>
            </a:extLst>
          </p:cNvPr>
          <p:cNvSpPr txBox="1"/>
          <p:nvPr/>
        </p:nvSpPr>
        <p:spPr>
          <a:xfrm>
            <a:off x="4940807" y="5893192"/>
            <a:ext cx="774571" cy="369332"/>
          </a:xfrm>
          <a:prstGeom prst="rect">
            <a:avLst/>
          </a:prstGeom>
          <a:noFill/>
        </p:spPr>
        <p:txBody>
          <a:bodyPr wrap="none" rtlCol="0">
            <a:spAutoFit/>
          </a:bodyPr>
          <a:lstStyle/>
          <a:p>
            <a:r>
              <a:rPr lang="fi-FI" dirty="0"/>
              <a:t>Proxy</a:t>
            </a:r>
          </a:p>
        </p:txBody>
      </p:sp>
    </p:spTree>
    <p:extLst>
      <p:ext uri="{BB962C8B-B14F-4D97-AF65-F5344CB8AC3E}">
        <p14:creationId xmlns:p14="http://schemas.microsoft.com/office/powerpoint/2010/main" val="431232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176CFE-B10D-4240-BCAB-4DD04993A975}"/>
              </a:ext>
            </a:extLst>
          </p:cNvPr>
          <p:cNvSpPr>
            <a:spLocks noGrp="1"/>
          </p:cNvSpPr>
          <p:nvPr>
            <p:ph type="title"/>
          </p:nvPr>
        </p:nvSpPr>
        <p:spPr/>
        <p:txBody>
          <a:bodyPr/>
          <a:lstStyle/>
          <a:p>
            <a:r>
              <a:rPr lang="fi-FI" dirty="0" err="1"/>
              <a:t>Conclusions</a:t>
            </a:r>
            <a:endParaRPr lang="fi-FI" dirty="0"/>
          </a:p>
        </p:txBody>
      </p:sp>
      <p:sp>
        <p:nvSpPr>
          <p:cNvPr id="5" name="Text Placeholder 4">
            <a:extLst>
              <a:ext uri="{FF2B5EF4-FFF2-40B4-BE49-F238E27FC236}">
                <a16:creationId xmlns:a16="http://schemas.microsoft.com/office/drawing/2014/main" id="{AB499FF9-92CF-8744-9A19-EA6F26458647}"/>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89198022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Learning diary questions for this week</a:t>
            </a:r>
          </a:p>
        </p:txBody>
      </p:sp>
      <p:sp>
        <p:nvSpPr>
          <p:cNvPr id="3" name="Content Placeholder 2"/>
          <p:cNvSpPr>
            <a:spLocks noGrp="1"/>
          </p:cNvSpPr>
          <p:nvPr>
            <p:ph idx="1"/>
          </p:nvPr>
        </p:nvSpPr>
        <p:spPr/>
        <p:txBody>
          <a:bodyPr>
            <a:normAutofit fontScale="92500" lnSpcReduction="20000"/>
          </a:bodyPr>
          <a:lstStyle/>
          <a:p>
            <a:r>
              <a:rPr lang="en-US" dirty="0"/>
              <a:t>What is a statistical model and an estimator? What are the characteristics of good estimators? What kind of assumptions estimators can make and why it is important to test these?</a:t>
            </a:r>
          </a:p>
          <a:p>
            <a:r>
              <a:rPr lang="en-US" dirty="0"/>
              <a:t>Explain the concept of reliability based on classical test theory. Explain the two different ways that reliability is commonly assessed in management research.</a:t>
            </a:r>
          </a:p>
          <a:p>
            <a:r>
              <a:rPr lang="en-US" dirty="0"/>
              <a:t>What specifically does coefficient alpha quantify? What assumptions are required for consistency of coefficient alpha and how these assumptions can be assessed in research?</a:t>
            </a:r>
          </a:p>
          <a:p>
            <a:r>
              <a:rPr lang="en-US" dirty="0"/>
              <a:t>What is the difference between predictive validity, content validity, and construct validity. Are these complementary or competing ideas?</a:t>
            </a:r>
          </a:p>
          <a:p>
            <a:r>
              <a:rPr lang="en-US" dirty="0"/>
              <a:t>Explain the latent variable model of validity.</a:t>
            </a:r>
          </a:p>
          <a:p>
            <a:r>
              <a:rPr lang="en-US" dirty="0"/>
              <a:t>What is the idea of factor analysis? What is the purpose of using factor analysis in management research?</a:t>
            </a:r>
          </a:p>
          <a:p>
            <a:r>
              <a:rPr lang="en-US" dirty="0"/>
              <a:t>What is common method variance? Give one example of a scenario where and how common method variance could be a problem.</a:t>
            </a:r>
          </a:p>
        </p:txBody>
      </p:sp>
    </p:spTree>
    <p:extLst>
      <p:ext uri="{BB962C8B-B14F-4D97-AF65-F5344CB8AC3E}">
        <p14:creationId xmlns:p14="http://schemas.microsoft.com/office/powerpoint/2010/main" val="286634820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Reliability and construct  validity in </a:t>
            </a:r>
            <a:r>
              <a:rPr lang="en-US" dirty="0" err="1"/>
              <a:t>Yli-Renko</a:t>
            </a:r>
            <a:r>
              <a:rPr lang="en-US" dirty="0"/>
              <a:t> et al. 2001</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60889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idx="4294967295"/>
          </p:nvPr>
        </p:nvSpPr>
        <p:spPr>
          <a:xfrm>
            <a:off x="1058863" y="428625"/>
            <a:ext cx="8085137" cy="1195388"/>
          </a:xfrm>
        </p:spPr>
        <p:txBody>
          <a:bodyPr/>
          <a:lstStyle/>
          <a:p>
            <a:r>
              <a:rPr lang="en-US" dirty="0"/>
              <a:t>A closer look at </a:t>
            </a:r>
            <a:r>
              <a:rPr lang="en-US" dirty="0" err="1"/>
              <a:t>Yli-Renko</a:t>
            </a:r>
            <a:r>
              <a:rPr lang="en-US" dirty="0"/>
              <a:t> et al 2001</a:t>
            </a:r>
          </a:p>
        </p:txBody>
      </p:sp>
      <p:pic>
        <p:nvPicPr>
          <p:cNvPr id="9" name="Content Placeholder 10" descr="Yli-Renko et al_2001_Social capital, knowledge acquisition, and knowledge exploitation in young techn (dragged).pdf"/>
          <p:cNvPicPr>
            <a:picLocks noChangeAspect="1"/>
          </p:cNvPicPr>
          <p:nvPr/>
        </p:nvPicPr>
        <p:blipFill rotWithShape="1">
          <a:blip r:embed="rId2">
            <a:extLst>
              <a:ext uri="{28A0092B-C50C-407E-A947-70E740481C1C}">
                <a14:useLocalDpi xmlns:a14="http://schemas.microsoft.com/office/drawing/2010/main" val="0"/>
              </a:ext>
            </a:extLst>
          </a:blip>
          <a:srcRect l="9246" t="25758" r="49911" b="46145"/>
          <a:stretch/>
        </p:blipFill>
        <p:spPr>
          <a:xfrm>
            <a:off x="5914417" y="1862292"/>
            <a:ext cx="3119537" cy="2907920"/>
          </a:xfrm>
          <a:prstGeom prst="rect">
            <a:avLst/>
          </a:prstGeom>
        </p:spPr>
      </p:pic>
      <p:pic>
        <p:nvPicPr>
          <p:cNvPr id="13" name="Content Placeholder 7" descr="Yli-Renko et al_2001_Social capital, knowledge acquisition, and knowledge exploitation in young techn (dragged).pdf"/>
          <p:cNvPicPr>
            <a:picLocks noChangeAspect="1"/>
          </p:cNvPicPr>
          <p:nvPr/>
        </p:nvPicPr>
        <p:blipFill rotWithShape="1">
          <a:blip r:embed="rId3">
            <a:extLst>
              <a:ext uri="{28A0092B-C50C-407E-A947-70E740481C1C}">
                <a14:useLocalDpi xmlns:a14="http://schemas.microsoft.com/office/drawing/2010/main" val="0"/>
              </a:ext>
            </a:extLst>
          </a:blip>
          <a:srcRect l="9304" t="6717" r="9932" b="67771"/>
          <a:stretch/>
        </p:blipFill>
        <p:spPr>
          <a:xfrm>
            <a:off x="447160" y="2186026"/>
            <a:ext cx="5370801" cy="2298912"/>
          </a:xfrm>
          <a:prstGeom prst="rect">
            <a:avLst/>
          </a:prstGeom>
        </p:spPr>
      </p:pic>
      <p:sp>
        <p:nvSpPr>
          <p:cNvPr id="15" name="Content Placeholder 6"/>
          <p:cNvSpPr txBox="1">
            <a:spLocks/>
          </p:cNvSpPr>
          <p:nvPr/>
        </p:nvSpPr>
        <p:spPr>
          <a:xfrm>
            <a:off x="905210" y="5309376"/>
            <a:ext cx="7955380" cy="914797"/>
          </a:xfrm>
          <a:prstGeom prst="rect">
            <a:avLst/>
          </a:prstGeom>
        </p:spPr>
        <p:txBody>
          <a:bodyPr vert="horz" lIns="0" tIns="0" rIns="0" bIns="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What kind of techniques do the authors use to argue reliability and construct validity?</a:t>
            </a:r>
          </a:p>
        </p:txBody>
      </p:sp>
      <p:sp>
        <p:nvSpPr>
          <p:cNvPr id="16" name="Rectangle 15"/>
          <p:cNvSpPr/>
          <p:nvPr/>
        </p:nvSpPr>
        <p:spPr>
          <a:xfrm>
            <a:off x="7892991" y="2442035"/>
            <a:ext cx="763821" cy="192242"/>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47385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Reliability and validity</a:t>
            </a:r>
          </a:p>
        </p:txBody>
      </p:sp>
      <p:pic>
        <p:nvPicPr>
          <p:cNvPr id="26" name="Content Placeholder 6" descr="Yli-Renko et al_2001_Social capital, knowledge acquisition, and knowledge exploitation in young techn (dragged).pdf"/>
          <p:cNvPicPr>
            <a:picLocks noChangeAspect="1"/>
          </p:cNvPicPr>
          <p:nvPr/>
        </p:nvPicPr>
        <p:blipFill rotWithShape="1">
          <a:blip r:embed="rId2">
            <a:extLst>
              <a:ext uri="{28A0092B-C50C-407E-A947-70E740481C1C}">
                <a14:useLocalDpi xmlns:a14="http://schemas.microsoft.com/office/drawing/2010/main" val="0"/>
              </a:ext>
            </a:extLst>
          </a:blip>
          <a:srcRect l="50000" t="7184" r="8464" b="84147"/>
          <a:stretch/>
        </p:blipFill>
        <p:spPr>
          <a:xfrm>
            <a:off x="2678764" y="3954312"/>
            <a:ext cx="3386671" cy="957817"/>
          </a:xfrm>
          <a:prstGeom prst="rect">
            <a:avLst/>
          </a:prstGeom>
        </p:spPr>
      </p:pic>
      <p:pic>
        <p:nvPicPr>
          <p:cNvPr id="27" name="Content Placeholder 6" descr="Yli-Renko et al_2001_Social capital, knowledge acquisition, and knowledge exploitation in young techn (dragged).pdf"/>
          <p:cNvPicPr>
            <a:picLocks noChangeAspect="1"/>
          </p:cNvPicPr>
          <p:nvPr/>
        </p:nvPicPr>
        <p:blipFill rotWithShape="1">
          <a:blip r:embed="rId2">
            <a:extLst>
              <a:ext uri="{28A0092B-C50C-407E-A947-70E740481C1C}">
                <a14:useLocalDpi xmlns:a14="http://schemas.microsoft.com/office/drawing/2010/main" val="0"/>
              </a:ext>
            </a:extLst>
          </a:blip>
          <a:srcRect l="9707" t="69690" r="48757" b="10255"/>
          <a:stretch/>
        </p:blipFill>
        <p:spPr>
          <a:xfrm>
            <a:off x="2683735" y="1824610"/>
            <a:ext cx="3386672" cy="2215828"/>
          </a:xfrm>
          <a:prstGeom prst="rect">
            <a:avLst/>
          </a:prstGeom>
        </p:spPr>
      </p:pic>
      <p:sp>
        <p:nvSpPr>
          <p:cNvPr id="28" name="Rectangle 27"/>
          <p:cNvSpPr/>
          <p:nvPr/>
        </p:nvSpPr>
        <p:spPr>
          <a:xfrm>
            <a:off x="3379592" y="2317485"/>
            <a:ext cx="2613479" cy="205767"/>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683735" y="2514553"/>
            <a:ext cx="3309336" cy="965579"/>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678765" y="3480132"/>
            <a:ext cx="1992178" cy="205767"/>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4670943" y="3480132"/>
            <a:ext cx="1235146" cy="205767"/>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2678763" y="3685899"/>
            <a:ext cx="3227325" cy="354539"/>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683735" y="4031739"/>
            <a:ext cx="1378334" cy="205767"/>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062069" y="4049707"/>
            <a:ext cx="1844020" cy="187800"/>
          </a:xfrm>
          <a:prstGeom prst="rect">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2678763" y="4229377"/>
            <a:ext cx="3227326" cy="187800"/>
          </a:xfrm>
          <a:prstGeom prst="rect">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2678763" y="4417177"/>
            <a:ext cx="700829" cy="152400"/>
          </a:xfrm>
          <a:prstGeom prst="rect">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379592" y="4399175"/>
            <a:ext cx="2526496" cy="187800"/>
          </a:xfrm>
          <a:prstGeom prst="rect">
            <a:avLst/>
          </a:prstGeom>
          <a:solidFill>
            <a:schemeClr val="accent5">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2678762" y="4578276"/>
            <a:ext cx="3227325" cy="187800"/>
          </a:xfrm>
          <a:prstGeom prst="rect">
            <a:avLst/>
          </a:prstGeom>
          <a:solidFill>
            <a:schemeClr val="accent5">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2678763" y="4766076"/>
            <a:ext cx="2296618" cy="187800"/>
          </a:xfrm>
          <a:prstGeom prst="rect">
            <a:avLst/>
          </a:prstGeom>
          <a:solidFill>
            <a:schemeClr val="accent5">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6239445" y="2279803"/>
            <a:ext cx="1954275" cy="1200329"/>
          </a:xfrm>
          <a:prstGeom prst="rect">
            <a:avLst/>
          </a:prstGeom>
        </p:spPr>
        <p:txBody>
          <a:bodyPr wrap="square">
            <a:spAutoFit/>
          </a:bodyPr>
          <a:lstStyle/>
          <a:p>
            <a:r>
              <a:rPr lang="en-US" b="1" dirty="0">
                <a:solidFill>
                  <a:srgbClr val="EF3340"/>
                </a:solidFill>
              </a:rPr>
              <a:t>Is this evidence of reliability or validity?</a:t>
            </a:r>
          </a:p>
          <a:p>
            <a:endParaRPr lang="en-US" b="1" dirty="0">
              <a:solidFill>
                <a:srgbClr val="EF3340"/>
              </a:solidFill>
            </a:endParaRPr>
          </a:p>
        </p:txBody>
      </p:sp>
      <p:sp>
        <p:nvSpPr>
          <p:cNvPr id="41" name="Rectangle 40"/>
          <p:cNvSpPr/>
          <p:nvPr/>
        </p:nvSpPr>
        <p:spPr>
          <a:xfrm>
            <a:off x="807591" y="3565747"/>
            <a:ext cx="1758384" cy="923330"/>
          </a:xfrm>
          <a:prstGeom prst="rect">
            <a:avLst/>
          </a:prstGeom>
        </p:spPr>
        <p:txBody>
          <a:bodyPr wrap="square">
            <a:spAutoFit/>
          </a:bodyPr>
          <a:lstStyle/>
          <a:p>
            <a:r>
              <a:rPr lang="en-US" b="1" dirty="0">
                <a:solidFill>
                  <a:srgbClr val="EF3340"/>
                </a:solidFill>
              </a:rPr>
              <a:t>How about this?</a:t>
            </a:r>
          </a:p>
          <a:p>
            <a:endParaRPr lang="en-US" b="1" dirty="0">
              <a:solidFill>
                <a:srgbClr val="EF3340"/>
              </a:solidFill>
            </a:endParaRPr>
          </a:p>
        </p:txBody>
      </p:sp>
      <p:sp>
        <p:nvSpPr>
          <p:cNvPr id="42" name="Rectangle 41"/>
          <p:cNvSpPr/>
          <p:nvPr/>
        </p:nvSpPr>
        <p:spPr>
          <a:xfrm>
            <a:off x="6132242" y="4076009"/>
            <a:ext cx="1365620" cy="646331"/>
          </a:xfrm>
          <a:prstGeom prst="rect">
            <a:avLst/>
          </a:prstGeom>
        </p:spPr>
        <p:txBody>
          <a:bodyPr wrap="square">
            <a:spAutoFit/>
          </a:bodyPr>
          <a:lstStyle/>
          <a:p>
            <a:r>
              <a:rPr lang="en-US" b="1" dirty="0">
                <a:solidFill>
                  <a:srgbClr val="EF3340"/>
                </a:solidFill>
              </a:rPr>
              <a:t>Or this?</a:t>
            </a:r>
          </a:p>
          <a:p>
            <a:endParaRPr lang="en-US" b="1" dirty="0">
              <a:solidFill>
                <a:srgbClr val="EF3340"/>
              </a:solidFill>
            </a:endParaRPr>
          </a:p>
        </p:txBody>
      </p:sp>
      <p:sp>
        <p:nvSpPr>
          <p:cNvPr id="43" name="Rectangle 42"/>
          <p:cNvSpPr/>
          <p:nvPr/>
        </p:nvSpPr>
        <p:spPr>
          <a:xfrm>
            <a:off x="1200355" y="4569577"/>
            <a:ext cx="1365620" cy="646331"/>
          </a:xfrm>
          <a:prstGeom prst="rect">
            <a:avLst/>
          </a:prstGeom>
        </p:spPr>
        <p:txBody>
          <a:bodyPr wrap="square">
            <a:spAutoFit/>
          </a:bodyPr>
          <a:lstStyle/>
          <a:p>
            <a:r>
              <a:rPr lang="en-US" b="1" dirty="0">
                <a:solidFill>
                  <a:srgbClr val="EF3340"/>
                </a:solidFill>
              </a:rPr>
              <a:t>Or this?</a:t>
            </a:r>
          </a:p>
          <a:p>
            <a:endParaRPr lang="en-US" b="1" dirty="0">
              <a:solidFill>
                <a:srgbClr val="EF3340"/>
              </a:solidFill>
            </a:endParaRPr>
          </a:p>
        </p:txBody>
      </p:sp>
    </p:spTree>
    <p:extLst>
      <p:ext uri="{BB962C8B-B14F-4D97-AF65-F5344CB8AC3E}">
        <p14:creationId xmlns:p14="http://schemas.microsoft.com/office/powerpoint/2010/main" val="304217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p:bldP spid="41" grpId="0"/>
      <p:bldP spid="42"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method variance</a:t>
            </a:r>
          </a:p>
        </p:txBody>
      </p:sp>
      <p:pic>
        <p:nvPicPr>
          <p:cNvPr id="19" name="Content Placeholder 6" descr="Yli-Renko et al_2001_Social capital, knowledge acquisition, and knowledge exploitation in young techn (dragged).pdf"/>
          <p:cNvPicPr>
            <a:picLocks noChangeAspect="1"/>
          </p:cNvPicPr>
          <p:nvPr/>
        </p:nvPicPr>
        <p:blipFill rotWithShape="1">
          <a:blip r:embed="rId3">
            <a:extLst>
              <a:ext uri="{28A0092B-C50C-407E-A947-70E740481C1C}">
                <a14:useLocalDpi xmlns:a14="http://schemas.microsoft.com/office/drawing/2010/main" val="0"/>
              </a:ext>
            </a:extLst>
          </a:blip>
          <a:srcRect l="50583" t="15713" r="9722" b="43240"/>
          <a:stretch/>
        </p:blipFill>
        <p:spPr>
          <a:xfrm>
            <a:off x="496504" y="1280708"/>
            <a:ext cx="3704729" cy="5191105"/>
          </a:xfrm>
          <a:prstGeom prst="rect">
            <a:avLst/>
          </a:prstGeom>
        </p:spPr>
      </p:pic>
      <p:sp>
        <p:nvSpPr>
          <p:cNvPr id="20" name="Content Placeholder 3"/>
          <p:cNvSpPr txBox="1">
            <a:spLocks/>
          </p:cNvSpPr>
          <p:nvPr/>
        </p:nvSpPr>
        <p:spPr>
          <a:xfrm>
            <a:off x="4637521" y="1685675"/>
            <a:ext cx="3988079" cy="3831557"/>
          </a:xfrm>
          <a:prstGeom prst="rect">
            <a:avLst/>
          </a:prstGeom>
        </p:spPr>
        <p:txBody>
          <a:bodyPr/>
          <a:lstStyle>
            <a:lvl1pPr marL="342900" indent="-342900" algn="l" rtl="0" eaLnBrk="1" fontAlgn="base" hangingPunct="1">
              <a:spcBef>
                <a:spcPct val="20000"/>
              </a:spcBef>
              <a:spcAft>
                <a:spcPct val="0"/>
              </a:spcAft>
              <a:buClr>
                <a:srgbClr val="C85300"/>
              </a:buClr>
              <a:buSzPct val="85000"/>
              <a:buFont typeface="Wingdings" panose="05000000000000000000"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defTabSz="914400"/>
            <a:r>
              <a:rPr lang="en-US" kern="0"/>
              <a:t>What is common method variance?</a:t>
            </a:r>
            <a:endParaRPr lang="en-US" kern="0" dirty="0"/>
          </a:p>
        </p:txBody>
      </p:sp>
      <p:sp>
        <p:nvSpPr>
          <p:cNvPr id="21" name="Rectangle 20"/>
          <p:cNvSpPr/>
          <p:nvPr/>
        </p:nvSpPr>
        <p:spPr>
          <a:xfrm>
            <a:off x="2866398" y="2882914"/>
            <a:ext cx="1378331" cy="205767"/>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92132" y="3088681"/>
            <a:ext cx="799524" cy="205767"/>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128941" y="2716534"/>
            <a:ext cx="2230844" cy="1048546"/>
            <a:chOff x="610282" y="3940472"/>
            <a:chExt cx="2230844" cy="1048546"/>
          </a:xfrm>
        </p:grpSpPr>
        <p:sp>
          <p:nvSpPr>
            <p:cNvPr id="24" name="Rectangle 23"/>
            <p:cNvSpPr/>
            <p:nvPr/>
          </p:nvSpPr>
          <p:spPr>
            <a:xfrm>
              <a:off x="638367" y="3940472"/>
              <a:ext cx="2202759" cy="369332"/>
            </a:xfrm>
            <a:prstGeom prst="rect">
              <a:avLst/>
            </a:prstGeom>
          </p:spPr>
          <p:txBody>
            <a:bodyPr wrap="none">
              <a:spAutoFit/>
            </a:bodyPr>
            <a:lstStyle/>
            <a:p>
              <a:pPr algn="ctr"/>
              <a:r>
                <a:rPr lang="en-US" dirty="0">
                  <a:solidFill>
                    <a:srgbClr val="006600"/>
                  </a:solidFill>
                </a:rPr>
                <a:t>X</a:t>
              </a:r>
              <a:r>
                <a:rPr lang="en-US" baseline="-25000" dirty="0">
                  <a:solidFill>
                    <a:srgbClr val="006600"/>
                  </a:solidFill>
                </a:rPr>
                <a:t>1i</a:t>
              </a:r>
              <a:r>
                <a:rPr lang="en-US" dirty="0">
                  <a:solidFill>
                    <a:srgbClr val="006600"/>
                  </a:solidFill>
                </a:rPr>
                <a:t> = </a:t>
              </a:r>
              <a:r>
                <a:rPr lang="en-US" dirty="0" err="1">
                  <a:solidFill>
                    <a:srgbClr val="0000FF"/>
                  </a:solidFill>
                </a:rPr>
                <a:t>T</a:t>
              </a:r>
              <a:r>
                <a:rPr lang="en-US" baseline="-25000" dirty="0" err="1">
                  <a:solidFill>
                    <a:srgbClr val="0000FF"/>
                  </a:solidFill>
                </a:rPr>
                <a:t>innov.i</a:t>
              </a:r>
              <a:r>
                <a:rPr lang="en-US" dirty="0">
                  <a:solidFill>
                    <a:srgbClr val="006600"/>
                  </a:solidFill>
                </a:rPr>
                <a:t> + </a:t>
              </a:r>
              <a:r>
                <a:rPr lang="en-US" dirty="0">
                  <a:solidFill>
                    <a:srgbClr val="FF9900"/>
                  </a:solidFill>
                </a:rPr>
                <a:t>S</a:t>
              </a:r>
              <a:r>
                <a:rPr lang="en-US" baseline="-25000" dirty="0">
                  <a:solidFill>
                    <a:srgbClr val="FF9900"/>
                  </a:solidFill>
                </a:rPr>
                <a:t>i</a:t>
              </a:r>
              <a:r>
                <a:rPr lang="en-US" dirty="0">
                  <a:solidFill>
                    <a:srgbClr val="006600"/>
                  </a:solidFill>
                </a:rPr>
                <a:t> + </a:t>
              </a:r>
              <a:r>
                <a:rPr lang="en-US" dirty="0" err="1"/>
                <a:t>e</a:t>
              </a:r>
              <a:r>
                <a:rPr lang="en-US" baseline="-25000" dirty="0" err="1"/>
                <a:t>ji</a:t>
              </a:r>
              <a:endParaRPr lang="en-US" baseline="-25000" dirty="0"/>
            </a:p>
          </p:txBody>
        </p:sp>
        <p:sp>
          <p:nvSpPr>
            <p:cNvPr id="25" name="Rectangle 24"/>
            <p:cNvSpPr/>
            <p:nvPr/>
          </p:nvSpPr>
          <p:spPr>
            <a:xfrm>
              <a:off x="610282" y="4619686"/>
              <a:ext cx="2149822" cy="369332"/>
            </a:xfrm>
            <a:prstGeom prst="rect">
              <a:avLst/>
            </a:prstGeom>
          </p:spPr>
          <p:txBody>
            <a:bodyPr wrap="none">
              <a:spAutoFit/>
            </a:bodyPr>
            <a:lstStyle/>
            <a:p>
              <a:pPr algn="ctr"/>
              <a:r>
                <a:rPr lang="en-US" dirty="0">
                  <a:solidFill>
                    <a:srgbClr val="006600"/>
                  </a:solidFill>
                </a:rPr>
                <a:t>X</a:t>
              </a:r>
              <a:r>
                <a:rPr lang="en-US" baseline="-25000" dirty="0">
                  <a:solidFill>
                    <a:srgbClr val="006600"/>
                  </a:solidFill>
                </a:rPr>
                <a:t>3i</a:t>
              </a:r>
              <a:r>
                <a:rPr lang="en-US" dirty="0">
                  <a:solidFill>
                    <a:srgbClr val="006600"/>
                  </a:solidFill>
                </a:rPr>
                <a:t> = </a:t>
              </a:r>
              <a:r>
                <a:rPr lang="en-US" dirty="0" err="1">
                  <a:solidFill>
                    <a:srgbClr val="0000FF"/>
                  </a:solidFill>
                </a:rPr>
                <a:t>T</a:t>
              </a:r>
              <a:r>
                <a:rPr lang="en-US" baseline="-25000" dirty="0" err="1">
                  <a:solidFill>
                    <a:srgbClr val="0000FF"/>
                  </a:solidFill>
                </a:rPr>
                <a:t>succ.i</a:t>
              </a:r>
              <a:r>
                <a:rPr lang="en-US" dirty="0">
                  <a:solidFill>
                    <a:srgbClr val="006600"/>
                  </a:solidFill>
                </a:rPr>
                <a:t> + </a:t>
              </a:r>
              <a:r>
                <a:rPr lang="en-US" dirty="0">
                  <a:solidFill>
                    <a:srgbClr val="FF9900"/>
                  </a:solidFill>
                </a:rPr>
                <a:t>S</a:t>
              </a:r>
              <a:r>
                <a:rPr lang="en-US" baseline="-25000" dirty="0">
                  <a:solidFill>
                    <a:srgbClr val="FF9900"/>
                  </a:solidFill>
                </a:rPr>
                <a:t>i</a:t>
              </a:r>
              <a:r>
                <a:rPr lang="en-US" dirty="0">
                  <a:solidFill>
                    <a:srgbClr val="006600"/>
                  </a:solidFill>
                </a:rPr>
                <a:t> + </a:t>
              </a:r>
              <a:r>
                <a:rPr lang="en-US" dirty="0" err="1"/>
                <a:t>e</a:t>
              </a:r>
              <a:r>
                <a:rPr lang="en-US" baseline="-25000" dirty="0" err="1"/>
                <a:t>ji</a:t>
              </a:r>
              <a:endParaRPr lang="en-US" baseline="-25000" dirty="0"/>
            </a:p>
          </p:txBody>
        </p:sp>
        <p:grpSp>
          <p:nvGrpSpPr>
            <p:cNvPr id="26" name="Group 25"/>
            <p:cNvGrpSpPr/>
            <p:nvPr/>
          </p:nvGrpSpPr>
          <p:grpSpPr>
            <a:xfrm>
              <a:off x="1110011" y="4395753"/>
              <a:ext cx="45719" cy="193885"/>
              <a:chOff x="3175952" y="4746706"/>
              <a:chExt cx="45719" cy="193885"/>
            </a:xfrm>
          </p:grpSpPr>
          <p:sp>
            <p:nvSpPr>
              <p:cNvPr id="27" name="Oval 26"/>
              <p:cNvSpPr/>
              <p:nvPr/>
            </p:nvSpPr>
            <p:spPr>
              <a:xfrm>
                <a:off x="3175952" y="4746706"/>
                <a:ext cx="45719" cy="4571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175952" y="4818106"/>
                <a:ext cx="45719" cy="4571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3175952" y="4894872"/>
                <a:ext cx="45719" cy="4571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0" name="Rectangle 29"/>
          <p:cNvSpPr/>
          <p:nvPr/>
        </p:nvSpPr>
        <p:spPr>
          <a:xfrm>
            <a:off x="4635333" y="3909440"/>
            <a:ext cx="3776133" cy="1015663"/>
          </a:xfrm>
          <a:prstGeom prst="rect">
            <a:avLst/>
          </a:prstGeom>
        </p:spPr>
        <p:txBody>
          <a:bodyPr wrap="square">
            <a:spAutoFit/>
          </a:bodyPr>
          <a:lstStyle/>
          <a:p>
            <a:r>
              <a:rPr lang="en-US" dirty="0">
                <a:solidFill>
                  <a:srgbClr val="FF9900"/>
                </a:solidFill>
              </a:rPr>
              <a:t>S</a:t>
            </a:r>
            <a:r>
              <a:rPr lang="en-US" baseline="-15000" dirty="0">
                <a:solidFill>
                  <a:srgbClr val="FF9900"/>
                </a:solidFill>
              </a:rPr>
              <a:t>i</a:t>
            </a:r>
            <a:r>
              <a:rPr lang="en-US" dirty="0"/>
              <a:t>  </a:t>
            </a:r>
            <a:r>
              <a:rPr lang="en-US" sz="1400" b="1" dirty="0"/>
              <a:t>= person tends to respond to surveys in a particular way</a:t>
            </a:r>
          </a:p>
          <a:p>
            <a:r>
              <a:rPr lang="en-US" sz="1400" b="1" dirty="0"/>
              <a:t>(a correlated error)</a:t>
            </a:r>
          </a:p>
          <a:p>
            <a:endParaRPr lang="en-US" sz="1400" b="1" dirty="0"/>
          </a:p>
        </p:txBody>
      </p:sp>
      <p:sp>
        <p:nvSpPr>
          <p:cNvPr id="31" name="TextBox 30"/>
          <p:cNvSpPr txBox="1"/>
          <p:nvPr/>
        </p:nvSpPr>
        <p:spPr>
          <a:xfrm>
            <a:off x="4409996" y="5861383"/>
            <a:ext cx="3374909" cy="769441"/>
          </a:xfrm>
          <a:prstGeom prst="rect">
            <a:avLst/>
          </a:prstGeom>
          <a:noFill/>
        </p:spPr>
        <p:txBody>
          <a:bodyPr wrap="square" lIns="0" tIns="0" rIns="0" bIns="0" rtlCol="0">
            <a:spAutoFit/>
          </a:bodyPr>
          <a:lstStyle/>
          <a:p>
            <a:r>
              <a:rPr lang="en-US" sz="1000" dirty="0" err="1"/>
              <a:t>Podsakoff</a:t>
            </a:r>
            <a:r>
              <a:rPr lang="en-US" sz="1000" dirty="0"/>
              <a:t>, P. M., </a:t>
            </a:r>
            <a:r>
              <a:rPr lang="en-US" sz="1000" dirty="0" err="1"/>
              <a:t>MacKenzie</a:t>
            </a:r>
            <a:r>
              <a:rPr lang="en-US" sz="1000" dirty="0"/>
              <a:t>, S. B., Lee, J.-Y., &amp; </a:t>
            </a:r>
            <a:r>
              <a:rPr lang="en-US" sz="1000" dirty="0" err="1"/>
              <a:t>Podsakoff</a:t>
            </a:r>
            <a:r>
              <a:rPr lang="en-US" sz="1000" dirty="0"/>
              <a:t>, N. P. (2003). Common Method Biases in Behavioral Research: A Critical Review of the Literature and Recommended Remedies. </a:t>
            </a:r>
            <a:r>
              <a:rPr lang="en-US" sz="1000" i="1" dirty="0"/>
              <a:t>Journal of Applied Psychology</a:t>
            </a:r>
            <a:r>
              <a:rPr lang="en-US" sz="1000" dirty="0"/>
              <a:t>, </a:t>
            </a:r>
            <a:r>
              <a:rPr lang="en-US" sz="1000" i="1" dirty="0"/>
              <a:t>88</a:t>
            </a:r>
            <a:r>
              <a:rPr lang="en-US" sz="1000" dirty="0"/>
              <a:t>(5), 879–903.</a:t>
            </a:r>
            <a:endParaRPr lang="en-US" sz="1000" dirty="0">
              <a:effectLst/>
            </a:endParaRPr>
          </a:p>
        </p:txBody>
      </p:sp>
    </p:spTree>
    <p:extLst>
      <p:ext uri="{BB962C8B-B14F-4D97-AF65-F5344CB8AC3E}">
        <p14:creationId xmlns:p14="http://schemas.microsoft.com/office/powerpoint/2010/main" val="419123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0"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1187623" y="470204"/>
            <a:ext cx="3781419" cy="1143000"/>
          </a:xfrm>
        </p:spPr>
        <p:txBody>
          <a:bodyPr/>
          <a:lstStyle/>
          <a:p>
            <a:pPr algn="l"/>
            <a:r>
              <a:rPr lang="en-US"/>
              <a:t>Data triangulation</a:t>
            </a:r>
          </a:p>
        </p:txBody>
      </p:sp>
      <p:pic>
        <p:nvPicPr>
          <p:cNvPr id="21" name="Content Placeholder 6" descr="Yli-Renko et al_2001_Social capital, knowledge acquisition, and knowledge exploitation in young techn (dragged).pdf"/>
          <p:cNvPicPr>
            <a:picLocks noChangeAspect="1"/>
          </p:cNvPicPr>
          <p:nvPr/>
        </p:nvPicPr>
        <p:blipFill rotWithShape="1">
          <a:blip r:embed="rId2">
            <a:extLst>
              <a:ext uri="{28A0092B-C50C-407E-A947-70E740481C1C}">
                <a14:useLocalDpi xmlns:a14="http://schemas.microsoft.com/office/drawing/2010/main" val="0"/>
              </a:ext>
            </a:extLst>
          </a:blip>
          <a:srcRect l="50000" t="56759" r="8777" b="8916"/>
          <a:stretch/>
        </p:blipFill>
        <p:spPr>
          <a:xfrm>
            <a:off x="5249152" y="113084"/>
            <a:ext cx="3310648" cy="3735624"/>
          </a:xfrm>
          <a:prstGeom prst="rect">
            <a:avLst/>
          </a:prstGeom>
        </p:spPr>
      </p:pic>
      <p:pic>
        <p:nvPicPr>
          <p:cNvPr id="22" name="Content Placeholder 7" descr="Yli-Renko et al_2001_Social capital, knowledge acquisition, and knowledge exploitation in young techn (dragged).pdf"/>
          <p:cNvPicPr>
            <a:picLocks noChangeAspect="1"/>
          </p:cNvPicPr>
          <p:nvPr/>
        </p:nvPicPr>
        <p:blipFill rotWithShape="1">
          <a:blip r:embed="rId3">
            <a:extLst>
              <a:ext uri="{28A0092B-C50C-407E-A947-70E740481C1C}">
                <a14:useLocalDpi xmlns:a14="http://schemas.microsoft.com/office/drawing/2010/main" val="0"/>
              </a:ext>
            </a:extLst>
          </a:blip>
          <a:srcRect l="9241" t="7789" r="50845" b="62994"/>
          <a:stretch/>
        </p:blipFill>
        <p:spPr>
          <a:xfrm>
            <a:off x="5249152" y="3678307"/>
            <a:ext cx="3205551" cy="3179693"/>
          </a:xfrm>
          <a:prstGeom prst="rect">
            <a:avLst/>
          </a:prstGeom>
        </p:spPr>
      </p:pic>
      <p:sp>
        <p:nvSpPr>
          <p:cNvPr id="23" name="Rectangle 22"/>
          <p:cNvSpPr/>
          <p:nvPr/>
        </p:nvSpPr>
        <p:spPr>
          <a:xfrm>
            <a:off x="5910773" y="278116"/>
            <a:ext cx="2082887" cy="205767"/>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924592" y="4858259"/>
            <a:ext cx="530112" cy="205767"/>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249152" y="5064026"/>
            <a:ext cx="3310648" cy="346694"/>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249151" y="5403284"/>
            <a:ext cx="661621" cy="205767"/>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2637554" y="1479501"/>
            <a:ext cx="1954275" cy="1200329"/>
          </a:xfrm>
          <a:prstGeom prst="rect">
            <a:avLst/>
          </a:prstGeom>
        </p:spPr>
        <p:txBody>
          <a:bodyPr wrap="square">
            <a:spAutoFit/>
          </a:bodyPr>
          <a:lstStyle/>
          <a:p>
            <a:r>
              <a:rPr lang="en-US" b="1" dirty="0">
                <a:solidFill>
                  <a:srgbClr val="EF3340"/>
                </a:solidFill>
              </a:rPr>
              <a:t>Is this evidence of reliability or validity?</a:t>
            </a:r>
          </a:p>
          <a:p>
            <a:endParaRPr lang="en-US" b="1" dirty="0">
              <a:solidFill>
                <a:srgbClr val="EF3340"/>
              </a:solidFill>
            </a:endParaRPr>
          </a:p>
        </p:txBody>
      </p:sp>
      <p:sp>
        <p:nvSpPr>
          <p:cNvPr id="28" name="Content Placeholder 2"/>
          <p:cNvSpPr txBox="1">
            <a:spLocks/>
          </p:cNvSpPr>
          <p:nvPr/>
        </p:nvSpPr>
        <p:spPr>
          <a:xfrm>
            <a:off x="1038267" y="2546126"/>
            <a:ext cx="4209225" cy="1907186"/>
          </a:xfrm>
          <a:prstGeom prst="rect">
            <a:avLst/>
          </a:prstGeom>
        </p:spPr>
        <p:txBody>
          <a:bodyPr vert="horz" lIns="0" tIns="0" rIns="0" bIns="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Test-retest reliability</a:t>
            </a:r>
          </a:p>
          <a:p>
            <a:pPr marL="342900" indent="-342900">
              <a:buFont typeface="Arial"/>
              <a:buChar char="•"/>
            </a:pPr>
            <a:r>
              <a:rPr lang="en-US" dirty="0"/>
              <a:t>Assume that the measured trait is stable</a:t>
            </a:r>
          </a:p>
          <a:p>
            <a:pPr marL="342900" indent="-342900">
              <a:buFont typeface="Arial"/>
              <a:buChar char="•"/>
            </a:pPr>
            <a:r>
              <a:rPr lang="en-US" dirty="0"/>
              <a:t>The correlation between two repeated measures is an unbiased estimate of mean reliability</a:t>
            </a:r>
          </a:p>
          <a:p>
            <a:endParaRPr lang="en-US" dirty="0"/>
          </a:p>
          <a:p>
            <a:endParaRPr lang="en-US" dirty="0"/>
          </a:p>
        </p:txBody>
      </p:sp>
      <p:sp>
        <p:nvSpPr>
          <p:cNvPr id="29" name="Rectangle 28"/>
          <p:cNvSpPr/>
          <p:nvPr/>
        </p:nvSpPr>
        <p:spPr>
          <a:xfrm>
            <a:off x="2705220" y="5268153"/>
            <a:ext cx="1954275" cy="923330"/>
          </a:xfrm>
          <a:prstGeom prst="rect">
            <a:avLst/>
          </a:prstGeom>
        </p:spPr>
        <p:txBody>
          <a:bodyPr wrap="square">
            <a:spAutoFit/>
          </a:bodyPr>
          <a:lstStyle/>
          <a:p>
            <a:r>
              <a:rPr lang="en-US" b="1" dirty="0">
                <a:solidFill>
                  <a:srgbClr val="EF3340"/>
                </a:solidFill>
              </a:rPr>
              <a:t>Is this evidence of reliability?</a:t>
            </a:r>
          </a:p>
          <a:p>
            <a:endParaRPr lang="en-US" b="1" dirty="0">
              <a:solidFill>
                <a:srgbClr val="EF3340"/>
              </a:solidFill>
            </a:endParaRPr>
          </a:p>
        </p:txBody>
      </p:sp>
    </p:spTree>
    <p:extLst>
      <p:ext uri="{BB962C8B-B14F-4D97-AF65-F5344CB8AC3E}">
        <p14:creationId xmlns:p14="http://schemas.microsoft.com/office/powerpoint/2010/main" val="148244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p:bldP spid="28" grpId="0"/>
      <p:bldP spid="2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l"/>
            <a:r>
              <a:rPr lang="en-US" dirty="0"/>
              <a:t>More validity</a:t>
            </a:r>
          </a:p>
        </p:txBody>
      </p:sp>
      <p:pic>
        <p:nvPicPr>
          <p:cNvPr id="10" name="Content Placeholder 9" descr="Yli-Renko et al_2001_Social capital, knowledge acquisition, and knowledge exploitation in young techn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7592" t="52895" r="49870" b="9560"/>
          <a:stretch/>
        </p:blipFill>
        <p:spPr>
          <a:xfrm>
            <a:off x="5524500" y="1136650"/>
            <a:ext cx="3619500" cy="4329113"/>
          </a:xfrm>
        </p:spPr>
      </p:pic>
      <p:sp>
        <p:nvSpPr>
          <p:cNvPr id="11" name="Rectangle 10"/>
          <p:cNvSpPr/>
          <p:nvPr/>
        </p:nvSpPr>
        <p:spPr>
          <a:xfrm>
            <a:off x="6707978" y="3436600"/>
            <a:ext cx="1252543" cy="205767"/>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111743" y="3081682"/>
            <a:ext cx="3176192" cy="2308324"/>
          </a:xfrm>
          <a:prstGeom prst="rect">
            <a:avLst/>
          </a:prstGeom>
        </p:spPr>
        <p:txBody>
          <a:bodyPr wrap="square">
            <a:spAutoFit/>
          </a:bodyPr>
          <a:lstStyle/>
          <a:p>
            <a:r>
              <a:rPr lang="en-US" b="1" dirty="0">
                <a:solidFill>
                  <a:srgbClr val="EF3340"/>
                </a:solidFill>
              </a:rPr>
              <a:t>What does this mean?</a:t>
            </a:r>
          </a:p>
          <a:p>
            <a:endParaRPr lang="en-US" b="1" dirty="0">
              <a:solidFill>
                <a:srgbClr val="EF3340"/>
              </a:solidFill>
            </a:endParaRPr>
          </a:p>
          <a:p>
            <a:r>
              <a:rPr lang="en-US" b="1" dirty="0">
                <a:solidFill>
                  <a:srgbClr val="EF3340"/>
                </a:solidFill>
              </a:rPr>
              <a:t>Is this a measure of validity?</a:t>
            </a:r>
          </a:p>
          <a:p>
            <a:endParaRPr lang="en-US" b="1" dirty="0">
              <a:solidFill>
                <a:srgbClr val="EF3340"/>
              </a:solidFill>
            </a:endParaRPr>
          </a:p>
          <a:p>
            <a:r>
              <a:rPr lang="en-US" b="1" dirty="0">
                <a:solidFill>
                  <a:srgbClr val="EF3340"/>
                </a:solidFill>
              </a:rPr>
              <a:t>(This is an instance of criterion related validity)</a:t>
            </a:r>
          </a:p>
          <a:p>
            <a:endParaRPr lang="en-US" b="1" dirty="0">
              <a:solidFill>
                <a:srgbClr val="EF3340"/>
              </a:solidFill>
            </a:endParaRPr>
          </a:p>
        </p:txBody>
      </p:sp>
    </p:spTree>
    <p:extLst>
      <p:ext uri="{BB962C8B-B14F-4D97-AF65-F5344CB8AC3E}">
        <p14:creationId xmlns:p14="http://schemas.microsoft.com/office/powerpoint/2010/main" val="345193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More validity</a:t>
            </a:r>
          </a:p>
        </p:txBody>
      </p:sp>
      <p:pic>
        <p:nvPicPr>
          <p:cNvPr id="7" name="Content Placeholder 6" descr="Yli-Renko et al_2001_Social capital, knowledge acquisition, and knowledge exploitation in young techn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49911" t="37926" r="9521" b="9399"/>
          <a:stretch/>
        </p:blipFill>
        <p:spPr>
          <a:xfrm>
            <a:off x="5076320" y="317500"/>
            <a:ext cx="3562350" cy="6269038"/>
          </a:xfrm>
        </p:spPr>
      </p:pic>
      <p:sp>
        <p:nvSpPr>
          <p:cNvPr id="8" name="Rectangle 7"/>
          <p:cNvSpPr/>
          <p:nvPr/>
        </p:nvSpPr>
        <p:spPr>
          <a:xfrm>
            <a:off x="6975970" y="3507731"/>
            <a:ext cx="974199" cy="205767"/>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233518" y="2733725"/>
            <a:ext cx="3176192" cy="1200329"/>
          </a:xfrm>
          <a:prstGeom prst="rect">
            <a:avLst/>
          </a:prstGeom>
        </p:spPr>
        <p:txBody>
          <a:bodyPr wrap="square">
            <a:spAutoFit/>
          </a:bodyPr>
          <a:lstStyle/>
          <a:p>
            <a:r>
              <a:rPr lang="en-US" b="1" dirty="0">
                <a:solidFill>
                  <a:srgbClr val="EF3340"/>
                </a:solidFill>
              </a:rPr>
              <a:t>What does this mean?</a:t>
            </a:r>
          </a:p>
          <a:p>
            <a:endParaRPr lang="en-US" b="1" dirty="0">
              <a:solidFill>
                <a:srgbClr val="EF3340"/>
              </a:solidFill>
            </a:endParaRPr>
          </a:p>
          <a:p>
            <a:r>
              <a:rPr lang="en-US" b="1" dirty="0">
                <a:solidFill>
                  <a:srgbClr val="EF3340"/>
                </a:solidFill>
              </a:rPr>
              <a:t>Did they actually present evidence of face validity?</a:t>
            </a:r>
          </a:p>
        </p:txBody>
      </p:sp>
      <p:sp>
        <p:nvSpPr>
          <p:cNvPr id="11" name="Rectangle 10"/>
          <p:cNvSpPr/>
          <p:nvPr/>
        </p:nvSpPr>
        <p:spPr>
          <a:xfrm>
            <a:off x="6532360" y="3728287"/>
            <a:ext cx="2027439" cy="205767"/>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062362" y="3916656"/>
            <a:ext cx="3497437" cy="173120"/>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079761" y="4083563"/>
            <a:ext cx="3497437" cy="173120"/>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832680" y="4256683"/>
            <a:ext cx="1954275" cy="1200329"/>
          </a:xfrm>
          <a:prstGeom prst="rect">
            <a:avLst/>
          </a:prstGeom>
        </p:spPr>
        <p:txBody>
          <a:bodyPr wrap="square">
            <a:spAutoFit/>
          </a:bodyPr>
          <a:lstStyle/>
          <a:p>
            <a:r>
              <a:rPr lang="en-US" b="1" dirty="0">
                <a:solidFill>
                  <a:srgbClr val="EF3340"/>
                </a:solidFill>
              </a:rPr>
              <a:t>Is this evidence of reliability or validity?</a:t>
            </a:r>
          </a:p>
          <a:p>
            <a:endParaRPr lang="en-US" b="1" dirty="0">
              <a:solidFill>
                <a:srgbClr val="EF3340"/>
              </a:solidFill>
            </a:endParaRPr>
          </a:p>
        </p:txBody>
      </p:sp>
    </p:spTree>
    <p:extLst>
      <p:ext uri="{BB962C8B-B14F-4D97-AF65-F5344CB8AC3E}">
        <p14:creationId xmlns:p14="http://schemas.microsoft.com/office/powerpoint/2010/main" val="288494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Still more validity</a:t>
            </a:r>
          </a:p>
        </p:txBody>
      </p:sp>
      <p:pic>
        <p:nvPicPr>
          <p:cNvPr id="7" name="Content Placeholder 6" descr="Yli-Renko et al_2001_Social capital, knowledge acquisition, and knowledge exploitation in young techn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7462" t="7145" r="50000" b="40828"/>
          <a:stretch/>
        </p:blipFill>
        <p:spPr>
          <a:xfrm>
            <a:off x="4985251" y="523875"/>
            <a:ext cx="3749675" cy="6213475"/>
          </a:xfrm>
        </p:spPr>
      </p:pic>
      <p:sp>
        <p:nvSpPr>
          <p:cNvPr id="8" name="Rectangle 7"/>
          <p:cNvSpPr/>
          <p:nvPr/>
        </p:nvSpPr>
        <p:spPr>
          <a:xfrm>
            <a:off x="6906384" y="784974"/>
            <a:ext cx="1719216" cy="205767"/>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249554" y="990741"/>
            <a:ext cx="3376045" cy="152400"/>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218361" y="1143141"/>
            <a:ext cx="2183821" cy="228600"/>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613842" y="1662432"/>
            <a:ext cx="1954275" cy="1200329"/>
          </a:xfrm>
          <a:prstGeom prst="rect">
            <a:avLst/>
          </a:prstGeom>
        </p:spPr>
        <p:txBody>
          <a:bodyPr wrap="square">
            <a:spAutoFit/>
          </a:bodyPr>
          <a:lstStyle/>
          <a:p>
            <a:r>
              <a:rPr lang="en-US" b="1" dirty="0">
                <a:solidFill>
                  <a:srgbClr val="EF3340"/>
                </a:solidFill>
              </a:rPr>
              <a:t>Is this evidence of reliability or validity?</a:t>
            </a:r>
          </a:p>
          <a:p>
            <a:endParaRPr lang="en-US" b="1" dirty="0">
              <a:solidFill>
                <a:srgbClr val="EF3340"/>
              </a:solidFill>
            </a:endParaRPr>
          </a:p>
        </p:txBody>
      </p:sp>
      <p:sp>
        <p:nvSpPr>
          <p:cNvPr id="12" name="Rectangle 11"/>
          <p:cNvSpPr/>
          <p:nvPr/>
        </p:nvSpPr>
        <p:spPr>
          <a:xfrm>
            <a:off x="5660834" y="3237825"/>
            <a:ext cx="1254248" cy="228600"/>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613842" y="3860907"/>
            <a:ext cx="1954275" cy="923330"/>
          </a:xfrm>
          <a:prstGeom prst="rect">
            <a:avLst/>
          </a:prstGeom>
        </p:spPr>
        <p:txBody>
          <a:bodyPr wrap="square">
            <a:spAutoFit/>
          </a:bodyPr>
          <a:lstStyle/>
          <a:p>
            <a:r>
              <a:rPr lang="en-US" b="1" dirty="0">
                <a:solidFill>
                  <a:srgbClr val="EF3340"/>
                </a:solidFill>
              </a:rPr>
              <a:t>External validity?</a:t>
            </a:r>
          </a:p>
          <a:p>
            <a:endParaRPr lang="en-US" b="1" dirty="0">
              <a:solidFill>
                <a:srgbClr val="EF3340"/>
              </a:solidFill>
            </a:endParaRPr>
          </a:p>
        </p:txBody>
      </p:sp>
    </p:spTree>
    <p:extLst>
      <p:ext uri="{BB962C8B-B14F-4D97-AF65-F5344CB8AC3E}">
        <p14:creationId xmlns:p14="http://schemas.microsoft.com/office/powerpoint/2010/main" val="360977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7BD00-A7E4-A140-94CB-C7DD160948CB}"/>
              </a:ext>
            </a:extLst>
          </p:cNvPr>
          <p:cNvSpPr>
            <a:spLocks noGrp="1"/>
          </p:cNvSpPr>
          <p:nvPr>
            <p:ph type="title"/>
          </p:nvPr>
        </p:nvSpPr>
        <p:spPr/>
        <p:txBody>
          <a:bodyPr/>
          <a:lstStyle/>
          <a:p>
            <a:r>
              <a:rPr lang="fi-FI" dirty="0" err="1"/>
              <a:t>Summary</a:t>
            </a:r>
            <a:r>
              <a:rPr lang="fi-FI" dirty="0"/>
              <a:t> of </a:t>
            </a:r>
            <a:r>
              <a:rPr lang="fi-FI" dirty="0" err="1"/>
              <a:t>measurement</a:t>
            </a:r>
            <a:r>
              <a:rPr lang="fi-FI" dirty="0"/>
              <a:t> in </a:t>
            </a:r>
            <a:r>
              <a:rPr lang="fi-FI" dirty="0" err="1"/>
              <a:t>social</a:t>
            </a:r>
            <a:r>
              <a:rPr lang="fi-FI" dirty="0"/>
              <a:t> </a:t>
            </a:r>
            <a:r>
              <a:rPr lang="fi-FI" dirty="0" err="1"/>
              <a:t>sciences</a:t>
            </a:r>
            <a:endParaRPr lang="fi-FI" dirty="0"/>
          </a:p>
        </p:txBody>
      </p:sp>
      <p:sp>
        <p:nvSpPr>
          <p:cNvPr id="6" name="Text Placeholder 5">
            <a:extLst>
              <a:ext uri="{FF2B5EF4-FFF2-40B4-BE49-F238E27FC236}">
                <a16:creationId xmlns:a16="http://schemas.microsoft.com/office/drawing/2014/main" id="{F55CEE20-C5B2-B74D-9DC9-88F4237FD717}"/>
              </a:ext>
            </a:extLst>
          </p:cNvPr>
          <p:cNvSpPr>
            <a:spLocks noGrp="1"/>
          </p:cNvSpPr>
          <p:nvPr>
            <p:ph type="body" idx="1"/>
          </p:nvPr>
        </p:nvSpPr>
        <p:spPr/>
        <p:txBody>
          <a:bodyPr/>
          <a:lstStyle/>
          <a:p>
            <a:r>
              <a:rPr lang="fi-FI" dirty="0" err="1"/>
              <a:t>Constructs</a:t>
            </a:r>
            <a:endParaRPr lang="fi-FI" dirty="0"/>
          </a:p>
        </p:txBody>
      </p:sp>
      <p:sp>
        <p:nvSpPr>
          <p:cNvPr id="7" name="Content Placeholder 6">
            <a:extLst>
              <a:ext uri="{FF2B5EF4-FFF2-40B4-BE49-F238E27FC236}">
                <a16:creationId xmlns:a16="http://schemas.microsoft.com/office/drawing/2014/main" id="{70639DE0-A205-2941-A031-1BC1F04916DA}"/>
              </a:ext>
            </a:extLst>
          </p:cNvPr>
          <p:cNvSpPr>
            <a:spLocks noGrp="1"/>
          </p:cNvSpPr>
          <p:nvPr>
            <p:ph sz="half" idx="2"/>
          </p:nvPr>
        </p:nvSpPr>
        <p:spPr/>
        <p:txBody>
          <a:bodyPr/>
          <a:lstStyle/>
          <a:p>
            <a:r>
              <a:rPr lang="fi-FI" dirty="0" err="1"/>
              <a:t>Concept</a:t>
            </a:r>
            <a:endParaRPr lang="fi-FI" dirty="0"/>
          </a:p>
          <a:p>
            <a:pPr lvl="1"/>
            <a:r>
              <a:rPr lang="fi-FI" dirty="0" err="1"/>
              <a:t>Labels</a:t>
            </a:r>
            <a:r>
              <a:rPr lang="fi-FI" dirty="0"/>
              <a:t> </a:t>
            </a:r>
            <a:r>
              <a:rPr lang="fi-FI" dirty="0" err="1"/>
              <a:t>that</a:t>
            </a:r>
            <a:r>
              <a:rPr lang="fi-FI" dirty="0"/>
              <a:t> </a:t>
            </a:r>
            <a:r>
              <a:rPr lang="fi-FI" dirty="0" err="1"/>
              <a:t>refer</a:t>
            </a:r>
            <a:r>
              <a:rPr lang="fi-FI" dirty="0"/>
              <a:t> to </a:t>
            </a:r>
            <a:r>
              <a:rPr lang="fi-FI" dirty="0" err="1"/>
              <a:t>real</a:t>
            </a:r>
            <a:r>
              <a:rPr lang="fi-FI" dirty="0"/>
              <a:t> </a:t>
            </a:r>
            <a:r>
              <a:rPr lang="fi-FI" dirty="0" err="1"/>
              <a:t>entities</a:t>
            </a:r>
            <a:endParaRPr lang="fi-FI" dirty="0"/>
          </a:p>
          <a:p>
            <a:pPr lvl="1"/>
            <a:r>
              <a:rPr lang="fi-FI" dirty="0" err="1"/>
              <a:t>Reference</a:t>
            </a:r>
            <a:r>
              <a:rPr lang="fi-FI" dirty="0"/>
              <a:t> and </a:t>
            </a:r>
            <a:r>
              <a:rPr lang="fi-FI" dirty="0" err="1"/>
              <a:t>meaning</a:t>
            </a:r>
            <a:endParaRPr lang="fi-FI" dirty="0"/>
          </a:p>
          <a:p>
            <a:pPr lvl="1"/>
            <a:r>
              <a:rPr lang="fi-FI" dirty="0"/>
              <a:t>Definition</a:t>
            </a:r>
          </a:p>
          <a:p>
            <a:r>
              <a:rPr lang="fi-FI" dirty="0" err="1"/>
              <a:t>Latent</a:t>
            </a:r>
            <a:r>
              <a:rPr lang="fi-FI" dirty="0"/>
              <a:t> </a:t>
            </a:r>
            <a:r>
              <a:rPr lang="fi-FI" dirty="0" err="1"/>
              <a:t>variable</a:t>
            </a:r>
            <a:endParaRPr lang="fi-FI" dirty="0"/>
          </a:p>
          <a:p>
            <a:pPr lvl="1"/>
            <a:r>
              <a:rPr lang="fi-FI" dirty="0" err="1"/>
              <a:t>Subjects</a:t>
            </a:r>
            <a:r>
              <a:rPr lang="fi-FI" dirty="0"/>
              <a:t> </a:t>
            </a:r>
            <a:r>
              <a:rPr lang="fi-FI" dirty="0" err="1"/>
              <a:t>vary</a:t>
            </a:r>
            <a:r>
              <a:rPr lang="fi-FI" dirty="0"/>
              <a:t> on </a:t>
            </a:r>
            <a:r>
              <a:rPr lang="fi-FI" dirty="0" err="1"/>
              <a:t>constructs</a:t>
            </a:r>
            <a:r>
              <a:rPr lang="fi-FI" dirty="0"/>
              <a:t> (</a:t>
            </a:r>
            <a:r>
              <a:rPr lang="fi-FI" dirty="0" err="1"/>
              <a:t>some</a:t>
            </a:r>
            <a:r>
              <a:rPr lang="fi-FI" dirty="0"/>
              <a:t> </a:t>
            </a:r>
            <a:r>
              <a:rPr lang="fi-FI" dirty="0" err="1"/>
              <a:t>persons</a:t>
            </a:r>
            <a:r>
              <a:rPr lang="fi-FI" dirty="0"/>
              <a:t> </a:t>
            </a:r>
            <a:r>
              <a:rPr lang="fi-FI" dirty="0" err="1"/>
              <a:t>are</a:t>
            </a:r>
            <a:r>
              <a:rPr lang="fi-FI" dirty="0"/>
              <a:t> </a:t>
            </a:r>
            <a:r>
              <a:rPr lang="fi-FI" dirty="0" err="1"/>
              <a:t>more</a:t>
            </a:r>
            <a:r>
              <a:rPr lang="fi-FI" dirty="0"/>
              <a:t> </a:t>
            </a:r>
            <a:r>
              <a:rPr lang="fi-FI" dirty="0" err="1"/>
              <a:t>intelligent</a:t>
            </a:r>
            <a:r>
              <a:rPr lang="fi-FI" dirty="0"/>
              <a:t> </a:t>
            </a:r>
            <a:r>
              <a:rPr lang="fi-FI" dirty="0" err="1"/>
              <a:t>than</a:t>
            </a:r>
            <a:r>
              <a:rPr lang="fi-FI" dirty="0"/>
              <a:t> </a:t>
            </a:r>
            <a:r>
              <a:rPr lang="fi-FI" dirty="0" err="1"/>
              <a:t>others</a:t>
            </a:r>
            <a:r>
              <a:rPr lang="fi-FI" dirty="0"/>
              <a:t>)</a:t>
            </a:r>
          </a:p>
          <a:p>
            <a:pPr lvl="1"/>
            <a:r>
              <a:rPr lang="fi-FI" dirty="0" err="1"/>
              <a:t>Cannot</a:t>
            </a:r>
            <a:r>
              <a:rPr lang="fi-FI" dirty="0"/>
              <a:t> </a:t>
            </a:r>
            <a:r>
              <a:rPr lang="fi-FI" dirty="0" err="1"/>
              <a:t>be</a:t>
            </a:r>
            <a:r>
              <a:rPr lang="fi-FI" dirty="0"/>
              <a:t> </a:t>
            </a:r>
            <a:r>
              <a:rPr lang="fi-FI" dirty="0" err="1"/>
              <a:t>observed</a:t>
            </a:r>
            <a:r>
              <a:rPr lang="fi-FI" dirty="0"/>
              <a:t> </a:t>
            </a:r>
            <a:r>
              <a:rPr lang="fi-FI" dirty="0" err="1"/>
              <a:t>directly</a:t>
            </a:r>
            <a:endParaRPr lang="fi-FI" dirty="0"/>
          </a:p>
          <a:p>
            <a:r>
              <a:rPr lang="fi-FI" dirty="0" err="1"/>
              <a:t>Theoretical</a:t>
            </a:r>
            <a:r>
              <a:rPr lang="fi-FI" dirty="0"/>
              <a:t> </a:t>
            </a:r>
            <a:r>
              <a:rPr lang="fi-FI" dirty="0" err="1"/>
              <a:t>concept</a:t>
            </a:r>
            <a:endParaRPr lang="fi-FI" dirty="0"/>
          </a:p>
        </p:txBody>
      </p:sp>
      <p:sp>
        <p:nvSpPr>
          <p:cNvPr id="8" name="Text Placeholder 7">
            <a:extLst>
              <a:ext uri="{FF2B5EF4-FFF2-40B4-BE49-F238E27FC236}">
                <a16:creationId xmlns:a16="http://schemas.microsoft.com/office/drawing/2014/main" id="{1CA7CCE8-68D5-3C4F-A8B2-6C014B2FF308}"/>
              </a:ext>
            </a:extLst>
          </p:cNvPr>
          <p:cNvSpPr>
            <a:spLocks noGrp="1"/>
          </p:cNvSpPr>
          <p:nvPr>
            <p:ph type="body" sz="quarter" idx="3"/>
          </p:nvPr>
        </p:nvSpPr>
        <p:spPr/>
        <p:txBody>
          <a:bodyPr/>
          <a:lstStyle/>
          <a:p>
            <a:r>
              <a:rPr lang="fi-FI" dirty="0" err="1"/>
              <a:t>Measures</a:t>
            </a:r>
            <a:endParaRPr lang="fi-FI" dirty="0"/>
          </a:p>
        </p:txBody>
      </p:sp>
      <p:sp>
        <p:nvSpPr>
          <p:cNvPr id="9" name="Content Placeholder 8">
            <a:extLst>
              <a:ext uri="{FF2B5EF4-FFF2-40B4-BE49-F238E27FC236}">
                <a16:creationId xmlns:a16="http://schemas.microsoft.com/office/drawing/2014/main" id="{A6EDA631-2135-424C-BFE7-F785FA654B74}"/>
              </a:ext>
            </a:extLst>
          </p:cNvPr>
          <p:cNvSpPr>
            <a:spLocks noGrp="1"/>
          </p:cNvSpPr>
          <p:nvPr>
            <p:ph sz="quarter" idx="4"/>
          </p:nvPr>
        </p:nvSpPr>
        <p:spPr>
          <a:xfrm>
            <a:off x="4629151" y="2505075"/>
            <a:ext cx="3509010" cy="3684588"/>
          </a:xfrm>
        </p:spPr>
        <p:txBody>
          <a:bodyPr/>
          <a:lstStyle/>
          <a:p>
            <a:r>
              <a:rPr lang="fi-FI" dirty="0" err="1"/>
              <a:t>Observed</a:t>
            </a:r>
            <a:r>
              <a:rPr lang="fi-FI" dirty="0"/>
              <a:t> </a:t>
            </a:r>
            <a:r>
              <a:rPr lang="fi-FI" dirty="0" err="1"/>
              <a:t>variable</a:t>
            </a:r>
            <a:endParaRPr lang="fi-FI" dirty="0"/>
          </a:p>
          <a:p>
            <a:pPr lvl="1"/>
            <a:r>
              <a:rPr lang="fi-FI" dirty="0" err="1"/>
              <a:t>Specific</a:t>
            </a:r>
            <a:r>
              <a:rPr lang="fi-FI" dirty="0"/>
              <a:t> </a:t>
            </a:r>
            <a:r>
              <a:rPr lang="fi-FI" dirty="0" err="1"/>
              <a:t>number</a:t>
            </a:r>
            <a:r>
              <a:rPr lang="fi-FI" dirty="0"/>
              <a:t> for </a:t>
            </a:r>
            <a:r>
              <a:rPr lang="fi-FI" dirty="0" err="1"/>
              <a:t>each</a:t>
            </a:r>
            <a:r>
              <a:rPr lang="fi-FI" dirty="0"/>
              <a:t> </a:t>
            </a:r>
            <a:r>
              <a:rPr lang="fi-FI" dirty="0" err="1"/>
              <a:t>subject</a:t>
            </a:r>
            <a:r>
              <a:rPr lang="fi-FI" dirty="0"/>
              <a:t> </a:t>
            </a:r>
            <a:r>
              <a:rPr lang="fi-FI" dirty="0" err="1"/>
              <a:t>or</a:t>
            </a:r>
            <a:r>
              <a:rPr lang="fi-FI" dirty="0"/>
              <a:t> case</a:t>
            </a:r>
          </a:p>
          <a:p>
            <a:r>
              <a:rPr lang="fi-FI" dirty="0"/>
              <a:t> </a:t>
            </a:r>
            <a:r>
              <a:rPr lang="fi-FI" dirty="0" err="1"/>
              <a:t>Measurement</a:t>
            </a:r>
            <a:r>
              <a:rPr lang="fi-FI" dirty="0"/>
              <a:t> </a:t>
            </a:r>
            <a:r>
              <a:rPr lang="fi-FI" dirty="0" err="1"/>
              <a:t>theory</a:t>
            </a:r>
            <a:endParaRPr lang="fi-FI" dirty="0"/>
          </a:p>
          <a:p>
            <a:pPr lvl="1"/>
            <a:r>
              <a:rPr lang="fi-FI" dirty="0" err="1"/>
              <a:t>Variation</a:t>
            </a:r>
            <a:r>
              <a:rPr lang="fi-FI" dirty="0"/>
              <a:t> in </a:t>
            </a:r>
            <a:r>
              <a:rPr lang="fi-FI" dirty="0" err="1"/>
              <a:t>concept</a:t>
            </a:r>
            <a:r>
              <a:rPr lang="fi-FI" dirty="0"/>
              <a:t> </a:t>
            </a:r>
            <a:r>
              <a:rPr lang="fi-FI" dirty="0" err="1"/>
              <a:t>causes</a:t>
            </a:r>
            <a:r>
              <a:rPr lang="fi-FI" dirty="0"/>
              <a:t> </a:t>
            </a:r>
            <a:r>
              <a:rPr lang="fi-FI" dirty="0" err="1"/>
              <a:t>variation</a:t>
            </a:r>
            <a:r>
              <a:rPr lang="fi-FI" dirty="0"/>
              <a:t> in </a:t>
            </a:r>
            <a:r>
              <a:rPr lang="fi-FI" dirty="0" err="1"/>
              <a:t>measures</a:t>
            </a:r>
            <a:endParaRPr lang="fi-FI" dirty="0"/>
          </a:p>
          <a:p>
            <a:pPr lvl="1"/>
            <a:r>
              <a:rPr lang="fi-FI" dirty="0" err="1"/>
              <a:t>Examples</a:t>
            </a:r>
            <a:r>
              <a:rPr lang="fi-FI" dirty="0"/>
              <a:t>:</a:t>
            </a:r>
          </a:p>
          <a:p>
            <a:pPr lvl="2"/>
            <a:r>
              <a:rPr lang="fi-FI" dirty="0" err="1"/>
              <a:t>Persons</a:t>
            </a:r>
            <a:r>
              <a:rPr lang="fi-FI" dirty="0"/>
              <a:t>’ IQ </a:t>
            </a:r>
            <a:r>
              <a:rPr lang="fi-FI" dirty="0" err="1"/>
              <a:t>scores</a:t>
            </a:r>
            <a:r>
              <a:rPr lang="fi-FI" dirty="0"/>
              <a:t> </a:t>
            </a:r>
            <a:r>
              <a:rPr lang="fi-FI" dirty="0" err="1"/>
              <a:t>differ</a:t>
            </a:r>
            <a:r>
              <a:rPr lang="fi-FI" dirty="0"/>
              <a:t> </a:t>
            </a:r>
            <a:r>
              <a:rPr lang="fi-FI" dirty="0" err="1"/>
              <a:t>because</a:t>
            </a:r>
            <a:r>
              <a:rPr lang="fi-FI" dirty="0"/>
              <a:t> </a:t>
            </a:r>
            <a:r>
              <a:rPr lang="fi-FI" dirty="0" err="1"/>
              <a:t>their</a:t>
            </a:r>
            <a:r>
              <a:rPr lang="fi-FI" dirty="0"/>
              <a:t> </a:t>
            </a:r>
            <a:r>
              <a:rPr lang="fi-FI" dirty="0" err="1"/>
              <a:t>intelligence</a:t>
            </a:r>
            <a:r>
              <a:rPr lang="fi-FI" dirty="0"/>
              <a:t> </a:t>
            </a:r>
            <a:r>
              <a:rPr lang="fi-FI" dirty="0" err="1"/>
              <a:t>differs</a:t>
            </a:r>
            <a:endParaRPr lang="fi-FI" dirty="0"/>
          </a:p>
          <a:p>
            <a:pPr lvl="2"/>
            <a:r>
              <a:rPr lang="fi-FI" dirty="0" err="1"/>
              <a:t>Thermometer</a:t>
            </a:r>
            <a:r>
              <a:rPr lang="fi-FI" dirty="0"/>
              <a:t> </a:t>
            </a:r>
            <a:r>
              <a:rPr lang="fi-FI" dirty="0" err="1"/>
              <a:t>changes</a:t>
            </a:r>
            <a:r>
              <a:rPr lang="fi-FI" dirty="0"/>
              <a:t> </a:t>
            </a:r>
            <a:r>
              <a:rPr lang="fi-FI" dirty="0" err="1"/>
              <a:t>its</a:t>
            </a:r>
            <a:r>
              <a:rPr lang="fi-FI" dirty="0"/>
              <a:t> </a:t>
            </a:r>
            <a:r>
              <a:rPr lang="fi-FI" dirty="0" err="1"/>
              <a:t>value</a:t>
            </a:r>
            <a:r>
              <a:rPr lang="fi-FI" dirty="0"/>
              <a:t> </a:t>
            </a:r>
            <a:r>
              <a:rPr lang="fi-FI" dirty="0" err="1"/>
              <a:t>because</a:t>
            </a:r>
            <a:r>
              <a:rPr lang="fi-FI" dirty="0"/>
              <a:t> </a:t>
            </a:r>
            <a:r>
              <a:rPr lang="fi-FI" dirty="0" err="1"/>
              <a:t>the</a:t>
            </a:r>
            <a:r>
              <a:rPr lang="fi-FI" dirty="0"/>
              <a:t> </a:t>
            </a:r>
            <a:r>
              <a:rPr lang="fi-FI" dirty="0" err="1"/>
              <a:t>temperature</a:t>
            </a:r>
            <a:r>
              <a:rPr lang="fi-FI" dirty="0"/>
              <a:t> </a:t>
            </a:r>
            <a:r>
              <a:rPr lang="fi-FI" dirty="0" err="1"/>
              <a:t>changes</a:t>
            </a:r>
            <a:r>
              <a:rPr lang="fi-FI" dirty="0"/>
              <a:t> </a:t>
            </a:r>
          </a:p>
          <a:p>
            <a:pPr lvl="1"/>
            <a:endParaRPr lang="fi-FI" dirty="0"/>
          </a:p>
        </p:txBody>
      </p:sp>
    </p:spTree>
    <p:extLst>
      <p:ext uri="{BB962C8B-B14F-4D97-AF65-F5344CB8AC3E}">
        <p14:creationId xmlns:p14="http://schemas.microsoft.com/office/powerpoint/2010/main" val="4702480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Last slide on</a:t>
            </a:r>
            <a:br>
              <a:rPr lang="en-US" dirty="0"/>
            </a:br>
            <a:r>
              <a:rPr lang="en-US" dirty="0"/>
              <a:t> validity</a:t>
            </a:r>
          </a:p>
        </p:txBody>
      </p:sp>
      <p:pic>
        <p:nvPicPr>
          <p:cNvPr id="7" name="Content Placeholder 6" descr="Yli-Renko et al_2001_Social capital, knowledge acquisition, and knowledge exploitation in young techn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9344" t="13595" r="49216" b="30353"/>
          <a:stretch/>
        </p:blipFill>
        <p:spPr>
          <a:xfrm>
            <a:off x="5011235" y="0"/>
            <a:ext cx="3627437" cy="6648450"/>
          </a:xfrm>
        </p:spPr>
      </p:pic>
      <p:sp>
        <p:nvSpPr>
          <p:cNvPr id="9" name="Rectangle 8"/>
          <p:cNvSpPr/>
          <p:nvPr/>
        </p:nvSpPr>
        <p:spPr>
          <a:xfrm>
            <a:off x="5462480" y="2124365"/>
            <a:ext cx="3061771" cy="228600"/>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062363" y="2276765"/>
            <a:ext cx="400117" cy="228600"/>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902693" y="1596118"/>
            <a:ext cx="3176192" cy="2031325"/>
          </a:xfrm>
          <a:prstGeom prst="rect">
            <a:avLst/>
          </a:prstGeom>
        </p:spPr>
        <p:txBody>
          <a:bodyPr wrap="square">
            <a:spAutoFit/>
          </a:bodyPr>
          <a:lstStyle/>
          <a:p>
            <a:r>
              <a:rPr lang="en-US" b="1" dirty="0">
                <a:solidFill>
                  <a:srgbClr val="EF3340"/>
                </a:solidFill>
              </a:rPr>
              <a:t>What does this mean?</a:t>
            </a:r>
          </a:p>
          <a:p>
            <a:endParaRPr lang="en-US" b="1" dirty="0">
              <a:solidFill>
                <a:srgbClr val="EF3340"/>
              </a:solidFill>
            </a:endParaRPr>
          </a:p>
          <a:p>
            <a:r>
              <a:rPr lang="en-US" b="1" dirty="0">
                <a:solidFill>
                  <a:srgbClr val="EF3340"/>
                </a:solidFill>
              </a:rPr>
              <a:t>Factor loading is regression of an item on a factor.</a:t>
            </a:r>
          </a:p>
          <a:p>
            <a:endParaRPr lang="en-US" b="1" dirty="0">
              <a:solidFill>
                <a:srgbClr val="EF3340"/>
              </a:solidFill>
            </a:endParaRPr>
          </a:p>
          <a:p>
            <a:r>
              <a:rPr lang="en-US" b="1" dirty="0">
                <a:solidFill>
                  <a:srgbClr val="EF3340"/>
                </a:solidFill>
              </a:rPr>
              <a:t>0.57</a:t>
            </a:r>
            <a:r>
              <a:rPr lang="en-US" b="1" baseline="30000" dirty="0">
                <a:solidFill>
                  <a:srgbClr val="EF3340"/>
                </a:solidFill>
              </a:rPr>
              <a:t>2 </a:t>
            </a:r>
            <a:r>
              <a:rPr lang="en-US" b="1" dirty="0">
                <a:solidFill>
                  <a:srgbClr val="EF3340"/>
                </a:solidFill>
              </a:rPr>
              <a:t>= 0.3249</a:t>
            </a:r>
          </a:p>
        </p:txBody>
      </p:sp>
      <p:sp>
        <p:nvSpPr>
          <p:cNvPr id="13" name="Rectangle 12"/>
          <p:cNvSpPr/>
          <p:nvPr/>
        </p:nvSpPr>
        <p:spPr>
          <a:xfrm>
            <a:off x="5062363" y="2687963"/>
            <a:ext cx="3461888" cy="732000"/>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062363" y="3419963"/>
            <a:ext cx="2392008" cy="207481"/>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676112" y="3151922"/>
            <a:ext cx="1954275" cy="1200329"/>
          </a:xfrm>
          <a:prstGeom prst="rect">
            <a:avLst/>
          </a:prstGeom>
        </p:spPr>
        <p:txBody>
          <a:bodyPr wrap="square">
            <a:spAutoFit/>
          </a:bodyPr>
          <a:lstStyle/>
          <a:p>
            <a:r>
              <a:rPr lang="en-US" b="1" dirty="0">
                <a:solidFill>
                  <a:srgbClr val="EF3340"/>
                </a:solidFill>
              </a:rPr>
              <a:t>Is this evidence of reliability or validity?</a:t>
            </a:r>
          </a:p>
          <a:p>
            <a:endParaRPr lang="en-US" b="1" dirty="0">
              <a:solidFill>
                <a:srgbClr val="EF3340"/>
              </a:solidFill>
            </a:endParaRPr>
          </a:p>
        </p:txBody>
      </p:sp>
      <p:sp>
        <p:nvSpPr>
          <p:cNvPr id="16" name="Rectangle 15"/>
          <p:cNvSpPr/>
          <p:nvPr/>
        </p:nvSpPr>
        <p:spPr>
          <a:xfrm>
            <a:off x="7454371" y="3419962"/>
            <a:ext cx="1069880" cy="207481"/>
          </a:xfrm>
          <a:prstGeom prst="rect">
            <a:avLst/>
          </a:prstGeom>
          <a:solidFill>
            <a:schemeClr val="accent5">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062362" y="3627444"/>
            <a:ext cx="3398069" cy="233604"/>
          </a:xfrm>
          <a:prstGeom prst="rect">
            <a:avLst/>
          </a:prstGeom>
          <a:solidFill>
            <a:schemeClr val="accent5">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062362" y="3851083"/>
            <a:ext cx="1643963" cy="167812"/>
          </a:xfrm>
          <a:prstGeom prst="rect">
            <a:avLst/>
          </a:prstGeom>
          <a:solidFill>
            <a:schemeClr val="accent5">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071060" y="4352251"/>
            <a:ext cx="1504791" cy="228600"/>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945472" y="4796353"/>
            <a:ext cx="1954275" cy="923330"/>
          </a:xfrm>
          <a:prstGeom prst="rect">
            <a:avLst/>
          </a:prstGeom>
        </p:spPr>
        <p:txBody>
          <a:bodyPr wrap="square">
            <a:spAutoFit/>
          </a:bodyPr>
          <a:lstStyle/>
          <a:p>
            <a:r>
              <a:rPr lang="en-US" b="1" dirty="0">
                <a:solidFill>
                  <a:srgbClr val="EF3340"/>
                </a:solidFill>
              </a:rPr>
              <a:t>What does this mean?</a:t>
            </a:r>
          </a:p>
          <a:p>
            <a:endParaRPr lang="en-US" b="1" dirty="0">
              <a:solidFill>
                <a:srgbClr val="EF3340"/>
              </a:solidFill>
            </a:endParaRPr>
          </a:p>
        </p:txBody>
      </p:sp>
      <p:sp>
        <p:nvSpPr>
          <p:cNvPr id="22" name="Rectangle 21"/>
          <p:cNvSpPr/>
          <p:nvPr/>
        </p:nvSpPr>
        <p:spPr>
          <a:xfrm>
            <a:off x="7120809" y="5304950"/>
            <a:ext cx="1504791" cy="228600"/>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945472" y="5872083"/>
            <a:ext cx="1954275" cy="923330"/>
          </a:xfrm>
          <a:prstGeom prst="rect">
            <a:avLst/>
          </a:prstGeom>
        </p:spPr>
        <p:txBody>
          <a:bodyPr wrap="square">
            <a:spAutoFit/>
          </a:bodyPr>
          <a:lstStyle/>
          <a:p>
            <a:r>
              <a:rPr lang="en-US" b="1" dirty="0">
                <a:solidFill>
                  <a:srgbClr val="EF3340"/>
                </a:solidFill>
              </a:rPr>
              <a:t>What does this mean?</a:t>
            </a:r>
          </a:p>
          <a:p>
            <a:endParaRPr lang="en-US" b="1" dirty="0">
              <a:solidFill>
                <a:srgbClr val="EF3340"/>
              </a:solidFill>
            </a:endParaRPr>
          </a:p>
        </p:txBody>
      </p:sp>
    </p:spTree>
    <p:extLst>
      <p:ext uri="{BB962C8B-B14F-4D97-AF65-F5344CB8AC3E}">
        <p14:creationId xmlns:p14="http://schemas.microsoft.com/office/powerpoint/2010/main" val="96134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p:bldP spid="16" grpId="0" animBg="1"/>
      <p:bldP spid="17" grpId="0" animBg="1"/>
      <p:bldP spid="18" grpId="0" animBg="1"/>
      <p:bldP spid="20" grpId="0" animBg="1"/>
      <p:bldP spid="21" grpId="0"/>
      <p:bldP spid="22" grpId="0" animBg="1"/>
      <p:bldP spid="23"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75607" y="5009678"/>
            <a:ext cx="4626972" cy="1879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187623" y="5197643"/>
            <a:ext cx="7632849" cy="228599"/>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543848" y="5452798"/>
            <a:ext cx="6276623" cy="21407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187623" y="5674618"/>
            <a:ext cx="4118303" cy="263705"/>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187623" y="5481124"/>
            <a:ext cx="532893" cy="18575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a:t>Used very inconsistently</a:t>
            </a:r>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7584" t="13692" r="8309" b="54729"/>
          <a:stretch/>
        </p:blipFill>
        <p:spPr>
          <a:xfrm>
            <a:off x="1001320" y="1613204"/>
            <a:ext cx="7819152" cy="4270238"/>
          </a:xfrm>
          <a:ln>
            <a:solidFill>
              <a:schemeClr val="tx1"/>
            </a:solidFill>
          </a:ln>
        </p:spPr>
      </p:pic>
      <p:sp>
        <p:nvSpPr>
          <p:cNvPr id="4" name="TextBox 3"/>
          <p:cNvSpPr txBox="1"/>
          <p:nvPr/>
        </p:nvSpPr>
        <p:spPr>
          <a:xfrm>
            <a:off x="1187623" y="6217616"/>
            <a:ext cx="7765877" cy="923330"/>
          </a:xfrm>
          <a:prstGeom prst="rect">
            <a:avLst/>
          </a:prstGeom>
          <a:noFill/>
        </p:spPr>
        <p:txBody>
          <a:bodyPr wrap="square" lIns="0" tIns="0" rIns="0" bIns="0" rtlCol="0">
            <a:spAutoFit/>
          </a:bodyPr>
          <a:lstStyle/>
          <a:p>
            <a:r>
              <a:rPr lang="en-US" sz="1000" dirty="0"/>
              <a:t>Carlson, K. D., &amp; </a:t>
            </a:r>
            <a:r>
              <a:rPr lang="en-US" sz="1000" dirty="0" err="1"/>
              <a:t>Herdman</a:t>
            </a:r>
            <a:r>
              <a:rPr lang="en-US" sz="1000" dirty="0"/>
              <a:t>, A. O. (2012). Understanding the Impact of Convergent Validity on Research Results. </a:t>
            </a:r>
            <a:r>
              <a:rPr lang="en-US" sz="1000" i="1" dirty="0"/>
              <a:t>Organizational Research Methods</a:t>
            </a:r>
            <a:r>
              <a:rPr lang="en-US" sz="1000" dirty="0"/>
              <a:t>, </a:t>
            </a:r>
            <a:r>
              <a:rPr lang="en-US" sz="1000" i="1" dirty="0"/>
              <a:t>15</a:t>
            </a:r>
            <a:r>
              <a:rPr lang="en-US" sz="1000" dirty="0"/>
              <a:t>(1), 17–32. </a:t>
            </a:r>
            <a:r>
              <a:rPr lang="en-US" sz="1000" dirty="0">
                <a:hlinkClick r:id="rId4"/>
              </a:rPr>
              <a:t>https://doi.org/10.1177/1094428110392383</a:t>
            </a:r>
            <a:endParaRPr lang="en-US" sz="1000" dirty="0"/>
          </a:p>
          <a:p>
            <a:r>
              <a:rPr lang="en-US" sz="1000" dirty="0"/>
              <a:t>Shaffer, J. A., </a:t>
            </a:r>
            <a:r>
              <a:rPr lang="en-US" sz="1000" dirty="0" err="1"/>
              <a:t>DeGeest</a:t>
            </a:r>
            <a:r>
              <a:rPr lang="en-US" sz="1000" dirty="0"/>
              <a:t>, D., &amp; Li, A. (2015). Tackling the Problem of Construct Proliferation A Guide to Assessing the Discriminant Validity of Conceptually Related Constructs. </a:t>
            </a:r>
            <a:r>
              <a:rPr lang="en-US" sz="1000" i="1" dirty="0"/>
              <a:t>Organizational Research Methods</a:t>
            </a:r>
            <a:r>
              <a:rPr lang="en-US" sz="1000" dirty="0"/>
              <a:t>, 1094428115598239. https://</a:t>
            </a:r>
            <a:r>
              <a:rPr lang="en-US" sz="1000" dirty="0" err="1"/>
              <a:t>doi.org</a:t>
            </a:r>
            <a:r>
              <a:rPr lang="en-US" sz="1000" dirty="0"/>
              <a:t>/10.1177/1094428115598239</a:t>
            </a:r>
          </a:p>
          <a:p>
            <a:endParaRPr lang="en-US" sz="1000" dirty="0"/>
          </a:p>
          <a:p>
            <a:endParaRPr lang="en-US" sz="1000" dirty="0">
              <a:effectLst/>
            </a:endParaRPr>
          </a:p>
        </p:txBody>
      </p:sp>
    </p:spTree>
    <p:extLst>
      <p:ext uri="{BB962C8B-B14F-4D97-AF65-F5344CB8AC3E}">
        <p14:creationId xmlns:p14="http://schemas.microsoft.com/office/powerpoint/2010/main" val="112785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3888" y="1709739"/>
            <a:ext cx="6764464" cy="2852737"/>
          </a:xfrm>
        </p:spPr>
        <p:txBody>
          <a:bodyPr/>
          <a:lstStyle/>
          <a:p>
            <a:r>
              <a:rPr lang="en-US" dirty="0"/>
              <a:t>Introduction to reliability and validity of measurement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92016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dirty="0">
                <a:ea typeface="ＭＳ Ｐゴシック" charset="0"/>
                <a:cs typeface="ＭＳ Ｐゴシック" charset="0"/>
              </a:rPr>
              <a:t>Reliability and validity</a:t>
            </a:r>
          </a:p>
        </p:txBody>
      </p:sp>
      <p:sp>
        <p:nvSpPr>
          <p:cNvPr id="86019" name="Content Placeholder 2"/>
          <p:cNvSpPr>
            <a:spLocks noGrp="1"/>
          </p:cNvSpPr>
          <p:nvPr>
            <p:ph idx="1"/>
          </p:nvPr>
        </p:nvSpPr>
        <p:spPr/>
        <p:txBody>
          <a:bodyPr>
            <a:normAutofit/>
          </a:bodyPr>
          <a:lstStyle/>
          <a:p>
            <a:pPr eaLnBrk="1" hangingPunct="1"/>
            <a:r>
              <a:rPr lang="en-US" sz="2000" dirty="0">
                <a:latin typeface="Tahoma" charset="0"/>
                <a:ea typeface="ＭＳ Ｐゴシック" charset="0"/>
                <a:cs typeface="ＭＳ Ｐゴシック" charset="0"/>
              </a:rPr>
              <a:t>Reliability</a:t>
            </a:r>
          </a:p>
          <a:p>
            <a:pPr lvl="1" eaLnBrk="1" hangingPunct="1"/>
            <a:r>
              <a:rPr lang="en-US" sz="1800" dirty="0">
                <a:latin typeface="Tahoma" charset="0"/>
                <a:ea typeface="ＭＳ Ｐゴシック" charset="0"/>
              </a:rPr>
              <a:t>If you do the measurement again, will you get the same result</a:t>
            </a:r>
          </a:p>
          <a:p>
            <a:pPr eaLnBrk="1" hangingPunct="1"/>
            <a:r>
              <a:rPr lang="en-US" sz="2000" dirty="0">
                <a:latin typeface="Tahoma" charset="0"/>
                <a:ea typeface="ＭＳ Ｐゴシック" charset="0"/>
                <a:cs typeface="ＭＳ Ｐゴシック" charset="0"/>
              </a:rPr>
              <a:t>Measurement validity</a:t>
            </a:r>
          </a:p>
          <a:p>
            <a:pPr lvl="1" eaLnBrk="1" hangingPunct="1"/>
            <a:r>
              <a:rPr lang="en-US" sz="1800" dirty="0">
                <a:latin typeface="Tahoma" charset="0"/>
                <a:ea typeface="ＭＳ Ｐゴシック" charset="0"/>
              </a:rPr>
              <a:t>Do the measures that you use for a construct actually measure that construct</a:t>
            </a:r>
          </a:p>
          <a:p>
            <a:r>
              <a:rPr lang="en-US" sz="2000" dirty="0">
                <a:latin typeface="Tahoma" charset="0"/>
              </a:rPr>
              <a:t>Statistical conclusion validity</a:t>
            </a:r>
          </a:p>
          <a:p>
            <a:pPr lvl="1"/>
            <a:r>
              <a:rPr lang="en-US" sz="1800" b="0" dirty="0">
                <a:latin typeface="Tahoma" charset="0"/>
              </a:rPr>
              <a:t>Is our inference about population level association correct</a:t>
            </a:r>
            <a:endParaRPr lang="en-US" sz="1800" dirty="0">
              <a:latin typeface="Tahoma" charset="0"/>
            </a:endParaRPr>
          </a:p>
          <a:p>
            <a:pPr eaLnBrk="1" hangingPunct="1"/>
            <a:r>
              <a:rPr lang="en-US" sz="2000" dirty="0">
                <a:latin typeface="Tahoma" charset="0"/>
                <a:cs typeface="ＭＳ Ｐゴシック" charset="0"/>
              </a:rPr>
              <a:t>Internal validity</a:t>
            </a:r>
          </a:p>
          <a:p>
            <a:pPr lvl="1" eaLnBrk="1" hangingPunct="1"/>
            <a:r>
              <a:rPr lang="en-US" sz="1800" dirty="0">
                <a:latin typeface="Tahoma" charset="0"/>
                <a:ea typeface="ＭＳ Ｐゴシック" charset="0"/>
              </a:rPr>
              <a:t>Are the relationships in your theory correct</a:t>
            </a:r>
          </a:p>
          <a:p>
            <a:pPr eaLnBrk="1" hangingPunct="1"/>
            <a:r>
              <a:rPr lang="en-US" sz="2000" dirty="0">
                <a:latin typeface="Tahoma" charset="0"/>
                <a:ea typeface="ＭＳ Ｐゴシック" charset="0"/>
                <a:cs typeface="ＭＳ Ｐゴシック" charset="0"/>
              </a:rPr>
              <a:t>External validity</a:t>
            </a:r>
          </a:p>
          <a:p>
            <a:pPr lvl="1" eaLnBrk="1" hangingPunct="1"/>
            <a:r>
              <a:rPr lang="en-US" sz="1800" dirty="0">
                <a:latin typeface="Tahoma" charset="0"/>
                <a:ea typeface="ＭＳ Ｐゴシック" charset="0"/>
              </a:rPr>
              <a:t>Are your results generalizable to other populations</a:t>
            </a:r>
          </a:p>
        </p:txBody>
      </p:sp>
      <p:sp>
        <p:nvSpPr>
          <p:cNvPr id="3" name="TextBox 2"/>
          <p:cNvSpPr txBox="1"/>
          <p:nvPr/>
        </p:nvSpPr>
        <p:spPr>
          <a:xfrm>
            <a:off x="7461622" y="1151539"/>
            <a:ext cx="1978515" cy="923330"/>
          </a:xfrm>
          <a:prstGeom prst="rect">
            <a:avLst/>
          </a:prstGeom>
          <a:noFill/>
        </p:spPr>
        <p:txBody>
          <a:bodyPr wrap="square" lIns="0" tIns="0" rIns="0" bIns="0" rtlCol="0">
            <a:spAutoFit/>
          </a:bodyPr>
          <a:lstStyle/>
          <a:p>
            <a:r>
              <a:rPr lang="en-US" sz="2000" b="1" dirty="0">
                <a:solidFill>
                  <a:srgbClr val="FF0000"/>
                </a:solidFill>
              </a:rPr>
              <a:t>The two key qualities of measurement</a:t>
            </a:r>
          </a:p>
        </p:txBody>
      </p:sp>
      <p:sp>
        <p:nvSpPr>
          <p:cNvPr id="4" name="Left Arrow 3"/>
          <p:cNvSpPr/>
          <p:nvPr/>
        </p:nvSpPr>
        <p:spPr>
          <a:xfrm>
            <a:off x="6458724" y="1827010"/>
            <a:ext cx="926698" cy="320373"/>
          </a:xfrm>
          <a:prstGeom prst="lef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a:off x="6458724" y="2537100"/>
            <a:ext cx="926698" cy="320373"/>
          </a:xfrm>
          <a:prstGeom prst="lef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96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normAutofit/>
          </a:bodyPr>
          <a:lstStyle/>
          <a:p>
            <a:pPr eaLnBrk="1" hangingPunct="1"/>
            <a:r>
              <a:rPr lang="en-US" dirty="0">
                <a:ea typeface="ＭＳ Ｐゴシック" charset="0"/>
                <a:cs typeface="ＭＳ Ｐゴシック" charset="0"/>
              </a:rPr>
              <a:t>Reliability and measurement validity…</a:t>
            </a:r>
          </a:p>
        </p:txBody>
      </p:sp>
      <p:grpSp>
        <p:nvGrpSpPr>
          <p:cNvPr id="87046" name="Group 10"/>
          <p:cNvGrpSpPr>
            <a:grpSpLocks/>
          </p:cNvGrpSpPr>
          <p:nvPr/>
        </p:nvGrpSpPr>
        <p:grpSpPr bwMode="auto">
          <a:xfrm>
            <a:off x="863600" y="2420620"/>
            <a:ext cx="3136900" cy="2997200"/>
            <a:chOff x="825500" y="2336800"/>
            <a:chExt cx="3136900" cy="2997200"/>
          </a:xfrm>
        </p:grpSpPr>
        <p:sp>
          <p:nvSpPr>
            <p:cNvPr id="87063" name="Oval 6"/>
            <p:cNvSpPr>
              <a:spLocks noChangeArrowheads="1"/>
            </p:cNvSpPr>
            <p:nvPr/>
          </p:nvSpPr>
          <p:spPr bwMode="auto">
            <a:xfrm>
              <a:off x="825500" y="2336800"/>
              <a:ext cx="3136900" cy="2997200"/>
            </a:xfrm>
            <a:prstGeom prst="ellipse">
              <a:avLst/>
            </a:prstGeom>
            <a:solidFill>
              <a:schemeClr val="accent1"/>
            </a:solidFill>
            <a:ln w="9525">
              <a:solidFill>
                <a:schemeClr val="tx1"/>
              </a:solidFill>
              <a:round/>
              <a:headEnd/>
              <a:tailEnd/>
            </a:ln>
          </p:spPr>
          <p:txBody>
            <a:bodyPr wrap="none"/>
            <a:lstStyle/>
            <a:p>
              <a:endParaRPr lang="en-US"/>
            </a:p>
          </p:txBody>
        </p:sp>
        <p:sp>
          <p:nvSpPr>
            <p:cNvPr id="87064" name="Oval 7"/>
            <p:cNvSpPr>
              <a:spLocks noChangeArrowheads="1"/>
            </p:cNvSpPr>
            <p:nvPr/>
          </p:nvSpPr>
          <p:spPr bwMode="auto">
            <a:xfrm>
              <a:off x="1219200" y="2654300"/>
              <a:ext cx="2374900" cy="2374900"/>
            </a:xfrm>
            <a:prstGeom prst="ellipse">
              <a:avLst/>
            </a:prstGeom>
            <a:solidFill>
              <a:schemeClr val="accent1"/>
            </a:solidFill>
            <a:ln w="9525">
              <a:solidFill>
                <a:schemeClr val="tx1"/>
              </a:solidFill>
              <a:round/>
              <a:headEnd/>
              <a:tailEnd/>
            </a:ln>
          </p:spPr>
          <p:txBody>
            <a:bodyPr wrap="none"/>
            <a:lstStyle/>
            <a:p>
              <a:endParaRPr lang="en-US"/>
            </a:p>
          </p:txBody>
        </p:sp>
        <p:sp>
          <p:nvSpPr>
            <p:cNvPr id="87065" name="Oval 8"/>
            <p:cNvSpPr>
              <a:spLocks noChangeArrowheads="1"/>
            </p:cNvSpPr>
            <p:nvPr/>
          </p:nvSpPr>
          <p:spPr bwMode="auto">
            <a:xfrm>
              <a:off x="1625600" y="3022600"/>
              <a:ext cx="1600200" cy="1638300"/>
            </a:xfrm>
            <a:prstGeom prst="ellipse">
              <a:avLst/>
            </a:prstGeom>
            <a:solidFill>
              <a:schemeClr val="accent1"/>
            </a:solidFill>
            <a:ln w="9525">
              <a:solidFill>
                <a:schemeClr val="tx1"/>
              </a:solidFill>
              <a:round/>
              <a:headEnd/>
              <a:tailEnd/>
            </a:ln>
          </p:spPr>
          <p:txBody>
            <a:bodyPr wrap="none"/>
            <a:lstStyle/>
            <a:p>
              <a:endParaRPr lang="en-US"/>
            </a:p>
          </p:txBody>
        </p:sp>
        <p:sp>
          <p:nvSpPr>
            <p:cNvPr id="87066" name="Oval 9"/>
            <p:cNvSpPr>
              <a:spLocks noChangeArrowheads="1"/>
            </p:cNvSpPr>
            <p:nvPr/>
          </p:nvSpPr>
          <p:spPr bwMode="auto">
            <a:xfrm>
              <a:off x="2006600" y="3454400"/>
              <a:ext cx="838200" cy="838200"/>
            </a:xfrm>
            <a:prstGeom prst="ellipse">
              <a:avLst/>
            </a:prstGeom>
            <a:solidFill>
              <a:schemeClr val="accent1"/>
            </a:solidFill>
            <a:ln w="9525">
              <a:solidFill>
                <a:schemeClr val="tx1"/>
              </a:solidFill>
              <a:round/>
              <a:headEnd/>
              <a:tailEnd/>
            </a:ln>
          </p:spPr>
          <p:txBody>
            <a:bodyPr wrap="none"/>
            <a:lstStyle/>
            <a:p>
              <a:endParaRPr lang="en-US"/>
            </a:p>
          </p:txBody>
        </p:sp>
      </p:grpSp>
      <p:grpSp>
        <p:nvGrpSpPr>
          <p:cNvPr id="87047" name="Group 11"/>
          <p:cNvGrpSpPr>
            <a:grpSpLocks/>
          </p:cNvGrpSpPr>
          <p:nvPr/>
        </p:nvGrpSpPr>
        <p:grpSpPr bwMode="auto">
          <a:xfrm>
            <a:off x="4418584" y="2484120"/>
            <a:ext cx="3136900" cy="2997200"/>
            <a:chOff x="825500" y="2336800"/>
            <a:chExt cx="3136900" cy="2997200"/>
          </a:xfrm>
        </p:grpSpPr>
        <p:sp>
          <p:nvSpPr>
            <p:cNvPr id="87059" name="Oval 12"/>
            <p:cNvSpPr>
              <a:spLocks noChangeArrowheads="1"/>
            </p:cNvSpPr>
            <p:nvPr/>
          </p:nvSpPr>
          <p:spPr bwMode="auto">
            <a:xfrm>
              <a:off x="825500" y="2336800"/>
              <a:ext cx="3136900" cy="2997200"/>
            </a:xfrm>
            <a:prstGeom prst="ellipse">
              <a:avLst/>
            </a:prstGeom>
            <a:solidFill>
              <a:schemeClr val="accent1"/>
            </a:solidFill>
            <a:ln w="9525">
              <a:solidFill>
                <a:schemeClr val="tx1"/>
              </a:solidFill>
              <a:round/>
              <a:headEnd/>
              <a:tailEnd/>
            </a:ln>
          </p:spPr>
          <p:txBody>
            <a:bodyPr wrap="none"/>
            <a:lstStyle/>
            <a:p>
              <a:endParaRPr lang="en-US"/>
            </a:p>
          </p:txBody>
        </p:sp>
        <p:sp>
          <p:nvSpPr>
            <p:cNvPr id="87060" name="Oval 13"/>
            <p:cNvSpPr>
              <a:spLocks noChangeArrowheads="1"/>
            </p:cNvSpPr>
            <p:nvPr/>
          </p:nvSpPr>
          <p:spPr bwMode="auto">
            <a:xfrm>
              <a:off x="1219200" y="2654300"/>
              <a:ext cx="2374900" cy="2374900"/>
            </a:xfrm>
            <a:prstGeom prst="ellipse">
              <a:avLst/>
            </a:prstGeom>
            <a:solidFill>
              <a:schemeClr val="accent1"/>
            </a:solidFill>
            <a:ln w="9525">
              <a:solidFill>
                <a:schemeClr val="tx1"/>
              </a:solidFill>
              <a:round/>
              <a:headEnd/>
              <a:tailEnd/>
            </a:ln>
          </p:spPr>
          <p:txBody>
            <a:bodyPr wrap="none"/>
            <a:lstStyle/>
            <a:p>
              <a:endParaRPr lang="en-US"/>
            </a:p>
          </p:txBody>
        </p:sp>
        <p:sp>
          <p:nvSpPr>
            <p:cNvPr id="87061" name="Oval 14"/>
            <p:cNvSpPr>
              <a:spLocks noChangeArrowheads="1"/>
            </p:cNvSpPr>
            <p:nvPr/>
          </p:nvSpPr>
          <p:spPr bwMode="auto">
            <a:xfrm>
              <a:off x="1625600" y="3022600"/>
              <a:ext cx="1600200" cy="1638300"/>
            </a:xfrm>
            <a:prstGeom prst="ellipse">
              <a:avLst/>
            </a:prstGeom>
            <a:solidFill>
              <a:schemeClr val="accent1"/>
            </a:solidFill>
            <a:ln w="9525">
              <a:solidFill>
                <a:schemeClr val="tx1"/>
              </a:solidFill>
              <a:round/>
              <a:headEnd/>
              <a:tailEnd/>
            </a:ln>
          </p:spPr>
          <p:txBody>
            <a:bodyPr wrap="none"/>
            <a:lstStyle/>
            <a:p>
              <a:endParaRPr lang="en-US"/>
            </a:p>
          </p:txBody>
        </p:sp>
        <p:sp>
          <p:nvSpPr>
            <p:cNvPr id="87062" name="Oval 15"/>
            <p:cNvSpPr>
              <a:spLocks noChangeArrowheads="1"/>
            </p:cNvSpPr>
            <p:nvPr/>
          </p:nvSpPr>
          <p:spPr bwMode="auto">
            <a:xfrm>
              <a:off x="2006600" y="3454400"/>
              <a:ext cx="838200" cy="838200"/>
            </a:xfrm>
            <a:prstGeom prst="ellipse">
              <a:avLst/>
            </a:prstGeom>
            <a:solidFill>
              <a:schemeClr val="accent1"/>
            </a:solidFill>
            <a:ln w="9525">
              <a:solidFill>
                <a:schemeClr val="tx1"/>
              </a:solidFill>
              <a:round/>
              <a:headEnd/>
              <a:tailEnd/>
            </a:ln>
          </p:spPr>
          <p:txBody>
            <a:bodyPr wrap="none"/>
            <a:lstStyle/>
            <a:p>
              <a:endParaRPr lang="en-US"/>
            </a:p>
          </p:txBody>
        </p:sp>
      </p:grpSp>
      <p:sp>
        <p:nvSpPr>
          <p:cNvPr id="87048" name="Oval 16"/>
          <p:cNvSpPr>
            <a:spLocks noChangeArrowheads="1"/>
          </p:cNvSpPr>
          <p:nvPr/>
        </p:nvSpPr>
        <p:spPr bwMode="auto">
          <a:xfrm>
            <a:off x="5180584" y="318262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49" name="Oval 17"/>
          <p:cNvSpPr>
            <a:spLocks noChangeArrowheads="1"/>
          </p:cNvSpPr>
          <p:nvPr/>
        </p:nvSpPr>
        <p:spPr bwMode="auto">
          <a:xfrm>
            <a:off x="5752084" y="474472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50" name="Oval 18"/>
          <p:cNvSpPr>
            <a:spLocks noChangeArrowheads="1"/>
          </p:cNvSpPr>
          <p:nvPr/>
        </p:nvSpPr>
        <p:spPr bwMode="auto">
          <a:xfrm>
            <a:off x="5917184" y="362712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51" name="Oval 19"/>
          <p:cNvSpPr>
            <a:spLocks noChangeArrowheads="1"/>
          </p:cNvSpPr>
          <p:nvPr/>
        </p:nvSpPr>
        <p:spPr bwMode="auto">
          <a:xfrm>
            <a:off x="6679184" y="333502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52" name="Oval 20"/>
          <p:cNvSpPr>
            <a:spLocks noChangeArrowheads="1"/>
          </p:cNvSpPr>
          <p:nvPr/>
        </p:nvSpPr>
        <p:spPr bwMode="auto">
          <a:xfrm>
            <a:off x="6691884" y="433832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53" name="Oval 21"/>
          <p:cNvSpPr>
            <a:spLocks noChangeArrowheads="1"/>
          </p:cNvSpPr>
          <p:nvPr/>
        </p:nvSpPr>
        <p:spPr bwMode="auto">
          <a:xfrm>
            <a:off x="3352800" y="316992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54" name="Oval 23"/>
          <p:cNvSpPr>
            <a:spLocks noChangeArrowheads="1"/>
          </p:cNvSpPr>
          <p:nvPr/>
        </p:nvSpPr>
        <p:spPr bwMode="auto">
          <a:xfrm>
            <a:off x="3543300" y="3347720"/>
            <a:ext cx="144463" cy="144463"/>
          </a:xfrm>
          <a:prstGeom prst="ellipse">
            <a:avLst/>
          </a:prstGeom>
          <a:solidFill>
            <a:schemeClr val="tx1"/>
          </a:solidFill>
          <a:ln w="9525">
            <a:solidFill>
              <a:schemeClr val="tx1"/>
            </a:solidFill>
            <a:round/>
            <a:headEnd/>
            <a:tailEnd/>
          </a:ln>
        </p:spPr>
        <p:txBody>
          <a:bodyPr wrap="none"/>
          <a:lstStyle/>
          <a:p>
            <a:endParaRPr lang="en-US" b="1"/>
          </a:p>
        </p:txBody>
      </p:sp>
      <p:sp>
        <p:nvSpPr>
          <p:cNvPr id="87055" name="Oval 24"/>
          <p:cNvSpPr>
            <a:spLocks noChangeArrowheads="1"/>
          </p:cNvSpPr>
          <p:nvPr/>
        </p:nvSpPr>
        <p:spPr bwMode="auto">
          <a:xfrm>
            <a:off x="3263900" y="337312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56" name="Oval 25"/>
          <p:cNvSpPr>
            <a:spLocks noChangeArrowheads="1"/>
          </p:cNvSpPr>
          <p:nvPr/>
        </p:nvSpPr>
        <p:spPr bwMode="auto">
          <a:xfrm>
            <a:off x="3505200" y="295402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57" name="Oval 26"/>
          <p:cNvSpPr>
            <a:spLocks noChangeArrowheads="1"/>
          </p:cNvSpPr>
          <p:nvPr/>
        </p:nvSpPr>
        <p:spPr bwMode="auto">
          <a:xfrm>
            <a:off x="3175000" y="305562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58" name="TextBox 27"/>
          <p:cNvSpPr txBox="1">
            <a:spLocks noChangeArrowheads="1"/>
          </p:cNvSpPr>
          <p:nvPr/>
        </p:nvSpPr>
        <p:spPr bwMode="auto">
          <a:xfrm>
            <a:off x="698500" y="1506220"/>
            <a:ext cx="695735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Arial" charset="0"/>
              </a:defRPr>
            </a:lvl1pPr>
            <a:lvl2pPr marL="742950" indent="-285750" eaLnBrk="0" hangingPunct="0">
              <a:defRPr sz="2400">
                <a:solidFill>
                  <a:schemeClr val="tx1"/>
                </a:solidFill>
                <a:latin typeface="Verdana" charset="0"/>
                <a:ea typeface="Arial" charset="0"/>
                <a:cs typeface="Arial" charset="0"/>
              </a:defRPr>
            </a:lvl2pPr>
            <a:lvl3pPr marL="1143000" indent="-228600" eaLnBrk="0" hangingPunct="0">
              <a:defRPr sz="2400">
                <a:solidFill>
                  <a:schemeClr val="tx1"/>
                </a:solidFill>
                <a:latin typeface="Verdana" charset="0"/>
                <a:ea typeface="Arial" charset="0"/>
                <a:cs typeface="Arial" charset="0"/>
              </a:defRPr>
            </a:lvl3pPr>
            <a:lvl4pPr marL="1600200" indent="-228600" eaLnBrk="0" hangingPunct="0">
              <a:defRPr sz="2400">
                <a:solidFill>
                  <a:schemeClr val="tx1"/>
                </a:solidFill>
                <a:latin typeface="Verdana" charset="0"/>
                <a:ea typeface="Arial" charset="0"/>
                <a:cs typeface="Arial" charset="0"/>
              </a:defRPr>
            </a:lvl4pPr>
            <a:lvl5pPr marL="2057400" indent="-228600" eaLnBrk="0" hangingPunct="0">
              <a:defRPr sz="2400">
                <a:solidFill>
                  <a:schemeClr val="tx1"/>
                </a:solidFill>
                <a:latin typeface="Verdana" charset="0"/>
                <a:ea typeface="Arial" charset="0"/>
                <a:cs typeface="Arial" charset="0"/>
              </a:defRPr>
            </a:lvl5pPr>
            <a:lvl6pPr marL="2514600" indent="-228600" eaLnBrk="0" fontAlgn="base" hangingPunct="0">
              <a:spcBef>
                <a:spcPct val="0"/>
              </a:spcBef>
              <a:spcAft>
                <a:spcPct val="0"/>
              </a:spcAft>
              <a:defRPr sz="2400">
                <a:solidFill>
                  <a:schemeClr val="tx1"/>
                </a:solidFill>
                <a:latin typeface="Verdana" charset="0"/>
                <a:ea typeface="Arial" charset="0"/>
                <a:cs typeface="Arial" charset="0"/>
              </a:defRPr>
            </a:lvl6pPr>
            <a:lvl7pPr marL="2971800" indent="-228600" eaLnBrk="0" fontAlgn="base" hangingPunct="0">
              <a:spcBef>
                <a:spcPct val="0"/>
              </a:spcBef>
              <a:spcAft>
                <a:spcPct val="0"/>
              </a:spcAft>
              <a:defRPr sz="2400">
                <a:solidFill>
                  <a:schemeClr val="tx1"/>
                </a:solidFill>
                <a:latin typeface="Verdana" charset="0"/>
                <a:ea typeface="Arial" charset="0"/>
                <a:cs typeface="Arial" charset="0"/>
              </a:defRPr>
            </a:lvl7pPr>
            <a:lvl8pPr marL="3429000" indent="-228600" eaLnBrk="0" fontAlgn="base" hangingPunct="0">
              <a:spcBef>
                <a:spcPct val="0"/>
              </a:spcBef>
              <a:spcAft>
                <a:spcPct val="0"/>
              </a:spcAft>
              <a:defRPr sz="2400">
                <a:solidFill>
                  <a:schemeClr val="tx1"/>
                </a:solidFill>
                <a:latin typeface="Verdana" charset="0"/>
                <a:ea typeface="Arial" charset="0"/>
                <a:cs typeface="Arial" charset="0"/>
              </a:defRPr>
            </a:lvl8pPr>
            <a:lvl9pPr marL="3886200" indent="-228600" eaLnBrk="0" fontAlgn="base" hangingPunct="0">
              <a:spcBef>
                <a:spcPct val="0"/>
              </a:spcBef>
              <a:spcAft>
                <a:spcPct val="0"/>
              </a:spcAft>
              <a:defRPr sz="2400">
                <a:solidFill>
                  <a:schemeClr val="tx1"/>
                </a:solidFill>
                <a:latin typeface="Verdana" charset="0"/>
                <a:ea typeface="Arial" charset="0"/>
                <a:cs typeface="Arial" charset="0"/>
              </a:defRPr>
            </a:lvl9pPr>
          </a:lstStyle>
          <a:p>
            <a:pPr eaLnBrk="1" hangingPunct="1"/>
            <a:r>
              <a:rPr lang="en-US" dirty="0">
                <a:latin typeface="+mn-lt"/>
              </a:rPr>
              <a:t>…are like </a:t>
            </a:r>
          </a:p>
          <a:p>
            <a:pPr eaLnBrk="1" hangingPunct="1"/>
            <a:r>
              <a:rPr lang="en-US" dirty="0">
                <a:latin typeface="+mn-lt"/>
              </a:rPr>
              <a:t>		  precision 		    and 			accuracy</a:t>
            </a:r>
          </a:p>
        </p:txBody>
      </p:sp>
    </p:spTree>
    <p:extLst>
      <p:ext uri="{BB962C8B-B14F-4D97-AF65-F5344CB8AC3E}">
        <p14:creationId xmlns:p14="http://schemas.microsoft.com/office/powerpoint/2010/main" val="339711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Link between theory</a:t>
            </a:r>
            <a:br>
              <a:rPr lang="en-US" dirty="0"/>
            </a:br>
            <a:r>
              <a:rPr lang="en-US" dirty="0"/>
              <a:t>and data</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59910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A85CC-199A-6A4D-A3FB-C355D929D6D3}"/>
              </a:ext>
            </a:extLst>
          </p:cNvPr>
          <p:cNvSpPr>
            <a:spLocks noGrp="1"/>
          </p:cNvSpPr>
          <p:nvPr>
            <p:ph type="title"/>
          </p:nvPr>
        </p:nvSpPr>
        <p:spPr/>
        <p:txBody>
          <a:bodyPr/>
          <a:lstStyle/>
          <a:p>
            <a:r>
              <a:rPr lang="fi-FI" dirty="0" err="1"/>
              <a:t>What</a:t>
            </a:r>
            <a:r>
              <a:rPr lang="fi-FI" dirty="0"/>
              <a:t> is </a:t>
            </a:r>
            <a:r>
              <a:rPr lang="fi-FI" dirty="0" err="1"/>
              <a:t>measurement</a:t>
            </a:r>
            <a:endParaRPr lang="fi-FI" dirty="0"/>
          </a:p>
        </p:txBody>
      </p:sp>
      <p:sp>
        <p:nvSpPr>
          <p:cNvPr id="4" name="Text Placeholder 3">
            <a:extLst>
              <a:ext uri="{FF2B5EF4-FFF2-40B4-BE49-F238E27FC236}">
                <a16:creationId xmlns:a16="http://schemas.microsoft.com/office/drawing/2014/main" id="{D966527C-A25A-974C-B7B0-92F94DCA501F}"/>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874737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 between theory and data</a:t>
            </a:r>
          </a:p>
        </p:txBody>
      </p:sp>
      <p:sp>
        <p:nvSpPr>
          <p:cNvPr id="6" name="Rectangle 5"/>
          <p:cNvSpPr/>
          <p:nvPr/>
        </p:nvSpPr>
        <p:spPr>
          <a:xfrm>
            <a:off x="6883400" y="2718585"/>
            <a:ext cx="1676400" cy="152242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Data</a:t>
            </a:r>
            <a:endParaRPr lang="en-US" baseline="-25000" dirty="0"/>
          </a:p>
        </p:txBody>
      </p:sp>
      <p:sp>
        <p:nvSpPr>
          <p:cNvPr id="10" name="Diamond 9"/>
          <p:cNvSpPr/>
          <p:nvPr/>
        </p:nvSpPr>
        <p:spPr>
          <a:xfrm>
            <a:off x="540001" y="2628900"/>
            <a:ext cx="2723899" cy="1701799"/>
          </a:xfrm>
          <a:prstGeom prst="diamon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Theoretical concept</a:t>
            </a:r>
          </a:p>
        </p:txBody>
      </p:sp>
      <p:cxnSp>
        <p:nvCxnSpPr>
          <p:cNvPr id="11" name="Straight Arrow Connector 10"/>
          <p:cNvCxnSpPr>
            <a:stCxn id="10" idx="3"/>
            <a:endCxn id="6" idx="1"/>
          </p:cNvCxnSpPr>
          <p:nvPr/>
        </p:nvCxnSpPr>
        <p:spPr>
          <a:xfrm flipV="1">
            <a:off x="3263900" y="3479799"/>
            <a:ext cx="3619500" cy="1"/>
          </a:xfrm>
          <a:prstGeom prst="straightConnector1">
            <a:avLst/>
          </a:prstGeom>
          <a:ln w="508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720653" y="2828117"/>
            <a:ext cx="626674" cy="1231106"/>
          </a:xfrm>
          <a:prstGeom prst="rect">
            <a:avLst/>
          </a:prstGeom>
          <a:solidFill>
            <a:schemeClr val="bg1"/>
          </a:solidFill>
        </p:spPr>
        <p:txBody>
          <a:bodyPr wrap="none" lIns="0" tIns="0" rIns="0" bIns="0" rtlCol="0">
            <a:spAutoFit/>
          </a:bodyPr>
          <a:lstStyle/>
          <a:p>
            <a:r>
              <a:rPr lang="en-US" sz="8000" b="1" dirty="0"/>
              <a:t>?</a:t>
            </a:r>
          </a:p>
        </p:txBody>
      </p:sp>
    </p:spTree>
    <p:extLst>
      <p:ext uri="{BB962C8B-B14F-4D97-AF65-F5344CB8AC3E}">
        <p14:creationId xmlns:p14="http://schemas.microsoft.com/office/powerpoint/2010/main" val="534333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 between theory and data</a:t>
            </a:r>
          </a:p>
        </p:txBody>
      </p:sp>
      <p:sp>
        <p:nvSpPr>
          <p:cNvPr id="3" name="Content Placeholder 2"/>
          <p:cNvSpPr>
            <a:spLocks noGrp="1"/>
          </p:cNvSpPr>
          <p:nvPr>
            <p:ph idx="1"/>
          </p:nvPr>
        </p:nvSpPr>
        <p:spPr/>
        <p:txBody>
          <a:bodyPr/>
          <a:lstStyle/>
          <a:p>
            <a:endParaRPr lang="en-US" dirty="0"/>
          </a:p>
        </p:txBody>
      </p:sp>
      <p:sp>
        <p:nvSpPr>
          <p:cNvPr id="6" name="Rectangle 5"/>
          <p:cNvSpPr/>
          <p:nvPr/>
        </p:nvSpPr>
        <p:spPr>
          <a:xfrm>
            <a:off x="6883400" y="2718585"/>
            <a:ext cx="1676400" cy="152242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Measurement result</a:t>
            </a:r>
            <a:endParaRPr lang="en-US" baseline="-25000" dirty="0"/>
          </a:p>
        </p:txBody>
      </p:sp>
      <p:sp>
        <p:nvSpPr>
          <p:cNvPr id="7" name="Oval 6"/>
          <p:cNvSpPr/>
          <p:nvPr/>
        </p:nvSpPr>
        <p:spPr>
          <a:xfrm>
            <a:off x="4151810" y="2636036"/>
            <a:ext cx="1843680" cy="1687526"/>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Empirical concept</a:t>
            </a:r>
          </a:p>
        </p:txBody>
      </p:sp>
      <p:cxnSp>
        <p:nvCxnSpPr>
          <p:cNvPr id="8" name="Straight Arrow Connector 7"/>
          <p:cNvCxnSpPr>
            <a:stCxn id="7" idx="6"/>
            <a:endCxn id="6" idx="1"/>
          </p:cNvCxnSpPr>
          <p:nvPr/>
        </p:nvCxnSpPr>
        <p:spPr>
          <a:xfrm>
            <a:off x="5995490" y="3479799"/>
            <a:ext cx="887910"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0" name="Diamond 9"/>
          <p:cNvSpPr/>
          <p:nvPr/>
        </p:nvSpPr>
        <p:spPr>
          <a:xfrm>
            <a:off x="540001" y="2628900"/>
            <a:ext cx="2723899" cy="1701799"/>
          </a:xfrm>
          <a:prstGeom prst="diamon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Theoretical concept</a:t>
            </a:r>
          </a:p>
        </p:txBody>
      </p:sp>
      <p:cxnSp>
        <p:nvCxnSpPr>
          <p:cNvPr id="11" name="Straight Arrow Connector 10"/>
          <p:cNvCxnSpPr>
            <a:stCxn id="10" idx="3"/>
            <a:endCxn id="7" idx="2"/>
          </p:cNvCxnSpPr>
          <p:nvPr/>
        </p:nvCxnSpPr>
        <p:spPr>
          <a:xfrm flipV="1">
            <a:off x="3263900" y="3479799"/>
            <a:ext cx="887910" cy="1"/>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4892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orakulmio 14"/>
          <p:cNvSpPr/>
          <p:nvPr/>
        </p:nvSpPr>
        <p:spPr>
          <a:xfrm>
            <a:off x="3261933" y="6257835"/>
            <a:ext cx="5732788" cy="400110"/>
          </a:xfrm>
          <a:prstGeom prst="rect">
            <a:avLst/>
          </a:prstGeom>
        </p:spPr>
        <p:txBody>
          <a:bodyPr wrap="square">
            <a:spAutoFit/>
          </a:bodyPr>
          <a:lstStyle/>
          <a:p>
            <a:r>
              <a:rPr lang="en-US" sz="1000" dirty="0" err="1"/>
              <a:t>Ketokivi</a:t>
            </a:r>
            <a:r>
              <a:rPr lang="en-US" sz="1000" dirty="0"/>
              <a:t>, M., 2009. </a:t>
            </a:r>
            <a:r>
              <a:rPr lang="en-US" sz="1000" i="1" dirty="0" err="1"/>
              <a:t>Tilastollinen</a:t>
            </a:r>
            <a:r>
              <a:rPr lang="en-US" sz="1000" i="1" dirty="0"/>
              <a:t> </a:t>
            </a:r>
            <a:r>
              <a:rPr lang="en-US" sz="1000" i="1" dirty="0" err="1"/>
              <a:t>päättely</a:t>
            </a:r>
            <a:r>
              <a:rPr lang="en-US" sz="1000" i="1" dirty="0"/>
              <a:t> </a:t>
            </a:r>
            <a:r>
              <a:rPr lang="en-US" sz="1000" i="1" dirty="0" err="1"/>
              <a:t>tieteellisenä</a:t>
            </a:r>
            <a:r>
              <a:rPr lang="en-US" sz="1000" i="1" dirty="0"/>
              <a:t> </a:t>
            </a:r>
            <a:r>
              <a:rPr lang="en-US" sz="1000" i="1" dirty="0" err="1"/>
              <a:t>argumenttina</a:t>
            </a:r>
            <a:r>
              <a:rPr lang="en-US" sz="1000" dirty="0"/>
              <a:t>, </a:t>
            </a:r>
            <a:r>
              <a:rPr lang="en-US" sz="1000" dirty="0" err="1"/>
              <a:t>Gaudeamus</a:t>
            </a:r>
            <a:r>
              <a:rPr lang="en-US" sz="1000" dirty="0"/>
              <a:t>. </a:t>
            </a:r>
          </a:p>
          <a:p>
            <a:r>
              <a:rPr lang="fi-FI" sz="1000" dirty="0"/>
              <a:t>Kotiranta, A., Kovalainen, A. &amp; Rouvinen, P., 2007. Naisjohtoiset yritykset muita kannattavampia?</a:t>
            </a:r>
            <a:endParaRPr lang="en-US" sz="1000" dirty="0"/>
          </a:p>
        </p:txBody>
      </p:sp>
      <p:pic>
        <p:nvPicPr>
          <p:cNvPr id="8" name="Picture 2"/>
          <p:cNvPicPr>
            <a:picLocks noChangeAspect="1" noChangeArrowheads="1"/>
          </p:cNvPicPr>
          <p:nvPr/>
        </p:nvPicPr>
        <p:blipFill>
          <a:blip r:embed="rId3" cstate="print"/>
          <a:srcRect/>
          <a:stretch>
            <a:fillRect/>
          </a:stretch>
        </p:blipFill>
        <p:spPr bwMode="auto">
          <a:xfrm>
            <a:off x="1273632" y="2297332"/>
            <a:ext cx="4964410" cy="952630"/>
          </a:xfrm>
          <a:prstGeom prst="rect">
            <a:avLst/>
          </a:prstGeom>
          <a:noFill/>
          <a:ln w="9525">
            <a:noFill/>
            <a:miter lim="800000"/>
            <a:headEnd/>
            <a:tailEnd/>
          </a:ln>
          <a:effectLst/>
        </p:spPr>
      </p:pic>
      <p:sp>
        <p:nvSpPr>
          <p:cNvPr id="9" name="Tekstikehys 4"/>
          <p:cNvSpPr txBox="1"/>
          <p:nvPr/>
        </p:nvSpPr>
        <p:spPr>
          <a:xfrm>
            <a:off x="6352880" y="2177123"/>
            <a:ext cx="1742785" cy="1200329"/>
          </a:xfrm>
          <a:prstGeom prst="rect">
            <a:avLst/>
          </a:prstGeom>
          <a:noFill/>
        </p:spPr>
        <p:txBody>
          <a:bodyPr wrap="none" rtlCol="0">
            <a:spAutoFit/>
          </a:bodyPr>
          <a:lstStyle/>
          <a:p>
            <a:r>
              <a:rPr lang="en-US" sz="7200" dirty="0">
                <a:latin typeface="Adobe Heiti Std R" pitchFamily="34" charset="-128"/>
                <a:ea typeface="Adobe Heiti Std R" pitchFamily="34" charset="-128"/>
              </a:rPr>
              <a:t>500</a:t>
            </a:r>
          </a:p>
        </p:txBody>
      </p:sp>
      <p:sp>
        <p:nvSpPr>
          <p:cNvPr id="10" name="Tekstikehys 5"/>
          <p:cNvSpPr txBox="1"/>
          <p:nvPr/>
        </p:nvSpPr>
        <p:spPr>
          <a:xfrm>
            <a:off x="1398921" y="3521468"/>
            <a:ext cx="1863011" cy="707886"/>
          </a:xfrm>
          <a:prstGeom prst="rect">
            <a:avLst/>
          </a:prstGeom>
          <a:noFill/>
        </p:spPr>
        <p:txBody>
          <a:bodyPr wrap="none" rtlCol="0">
            <a:spAutoFit/>
          </a:bodyPr>
          <a:lstStyle/>
          <a:p>
            <a:r>
              <a:rPr lang="en-US" sz="4000" dirty="0"/>
              <a:t>in 2005:</a:t>
            </a:r>
          </a:p>
        </p:txBody>
      </p:sp>
      <p:sp>
        <p:nvSpPr>
          <p:cNvPr id="11" name="Tekstikehys 6"/>
          <p:cNvSpPr txBox="1"/>
          <p:nvPr/>
        </p:nvSpPr>
        <p:spPr>
          <a:xfrm>
            <a:off x="3199121" y="3533662"/>
            <a:ext cx="4968552" cy="707886"/>
          </a:xfrm>
          <a:prstGeom prst="rect">
            <a:avLst/>
          </a:prstGeom>
          <a:noFill/>
        </p:spPr>
        <p:txBody>
          <a:bodyPr wrap="square" rtlCol="0">
            <a:spAutoFit/>
          </a:bodyPr>
          <a:lstStyle/>
          <a:p>
            <a:r>
              <a:rPr lang="en-US" sz="2000" dirty="0"/>
              <a:t>Average </a:t>
            </a:r>
            <a:r>
              <a:rPr lang="en-US" sz="2000" b="1" dirty="0"/>
              <a:t>ROA</a:t>
            </a:r>
            <a:r>
              <a:rPr lang="en-US" sz="2000" dirty="0"/>
              <a:t> was 4.7 percentage points higher in firms who had female CEO </a:t>
            </a:r>
          </a:p>
        </p:txBody>
      </p:sp>
      <p:sp>
        <p:nvSpPr>
          <p:cNvPr id="2" name="Rectangle 1"/>
          <p:cNvSpPr/>
          <p:nvPr/>
        </p:nvSpPr>
        <p:spPr>
          <a:xfrm>
            <a:off x="1432692" y="4954239"/>
            <a:ext cx="6662973" cy="64170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Naming a woman as a CEO causes </a:t>
            </a:r>
            <a:r>
              <a:rPr lang="en-US" dirty="0" err="1"/>
              <a:t>profitablity</a:t>
            </a:r>
            <a:r>
              <a:rPr lang="en-US" dirty="0"/>
              <a:t> to increase?</a:t>
            </a:r>
          </a:p>
        </p:txBody>
      </p:sp>
    </p:spTree>
    <p:extLst>
      <p:ext uri="{BB962C8B-B14F-4D97-AF65-F5344CB8AC3E}">
        <p14:creationId xmlns:p14="http://schemas.microsoft.com/office/powerpoint/2010/main" val="1141687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7115" y="6374958"/>
            <a:ext cx="7081549" cy="461665"/>
          </a:xfrm>
          <a:prstGeom prst="rect">
            <a:avLst/>
          </a:prstGeom>
        </p:spPr>
        <p:txBody>
          <a:bodyPr wrap="square">
            <a:spAutoFit/>
          </a:bodyPr>
          <a:lstStyle/>
          <a:p>
            <a:r>
              <a:rPr lang="en-US" sz="800" dirty="0" err="1">
                <a:solidFill>
                  <a:srgbClr val="000000"/>
                </a:solidFill>
              </a:rPr>
              <a:t>Ketokivi</a:t>
            </a:r>
            <a:r>
              <a:rPr lang="en-US" sz="800" dirty="0">
                <a:solidFill>
                  <a:srgbClr val="000000"/>
                </a:solidFill>
              </a:rPr>
              <a:t>, M., 2009. </a:t>
            </a:r>
            <a:r>
              <a:rPr lang="en-US" sz="800" i="1" dirty="0" err="1">
                <a:solidFill>
                  <a:srgbClr val="000000"/>
                </a:solidFill>
              </a:rPr>
              <a:t>Tilastollinen</a:t>
            </a:r>
            <a:r>
              <a:rPr lang="en-US" sz="800" i="1" dirty="0">
                <a:solidFill>
                  <a:srgbClr val="000000"/>
                </a:solidFill>
              </a:rPr>
              <a:t> </a:t>
            </a:r>
            <a:r>
              <a:rPr lang="en-US" sz="800" i="1" dirty="0" err="1">
                <a:solidFill>
                  <a:srgbClr val="000000"/>
                </a:solidFill>
              </a:rPr>
              <a:t>päättely</a:t>
            </a:r>
            <a:r>
              <a:rPr lang="en-US" sz="800" i="1" dirty="0">
                <a:solidFill>
                  <a:srgbClr val="000000"/>
                </a:solidFill>
              </a:rPr>
              <a:t> </a:t>
            </a:r>
            <a:r>
              <a:rPr lang="en-US" sz="800" i="1" dirty="0" err="1">
                <a:solidFill>
                  <a:srgbClr val="000000"/>
                </a:solidFill>
              </a:rPr>
              <a:t>tieteellisenä</a:t>
            </a:r>
            <a:r>
              <a:rPr lang="en-US" sz="800" i="1" dirty="0">
                <a:solidFill>
                  <a:srgbClr val="000000"/>
                </a:solidFill>
              </a:rPr>
              <a:t> </a:t>
            </a:r>
            <a:r>
              <a:rPr lang="en-US" sz="800" i="1" dirty="0" err="1">
                <a:solidFill>
                  <a:srgbClr val="000000"/>
                </a:solidFill>
              </a:rPr>
              <a:t>argumenttina</a:t>
            </a:r>
            <a:r>
              <a:rPr lang="en-US" sz="800" dirty="0">
                <a:solidFill>
                  <a:srgbClr val="000000"/>
                </a:solidFill>
              </a:rPr>
              <a:t>, </a:t>
            </a:r>
            <a:r>
              <a:rPr lang="en-US" sz="800" dirty="0" err="1">
                <a:solidFill>
                  <a:srgbClr val="000000"/>
                </a:solidFill>
              </a:rPr>
              <a:t>Gaudeamus</a:t>
            </a:r>
            <a:r>
              <a:rPr lang="en-US" sz="800" dirty="0">
                <a:solidFill>
                  <a:srgbClr val="000000"/>
                </a:solidFill>
              </a:rPr>
              <a:t>. (Chapter 2)</a:t>
            </a:r>
          </a:p>
          <a:p>
            <a:r>
              <a:rPr lang="en-US" sz="800" dirty="0" err="1">
                <a:solidFill>
                  <a:srgbClr val="000000"/>
                </a:solidFill>
              </a:rPr>
              <a:t>Bagozzi</a:t>
            </a:r>
            <a:r>
              <a:rPr lang="en-US" sz="800" dirty="0">
                <a:solidFill>
                  <a:srgbClr val="000000"/>
                </a:solidFill>
              </a:rPr>
              <a:t>, R.P. &amp; Phillips, L.W., 1982. Representing and testing organizational theories: A holistic construal. </a:t>
            </a:r>
            <a:r>
              <a:rPr lang="en-US" sz="800" i="1" dirty="0">
                <a:solidFill>
                  <a:srgbClr val="000000"/>
                </a:solidFill>
              </a:rPr>
              <a:t>Administrative Science Quarterly</a:t>
            </a:r>
            <a:r>
              <a:rPr lang="en-US" sz="800" dirty="0">
                <a:solidFill>
                  <a:srgbClr val="000000"/>
                </a:solidFill>
              </a:rPr>
              <a:t>, 459-489</a:t>
            </a:r>
          </a:p>
          <a:p>
            <a:r>
              <a:rPr lang="en-US" sz="800" dirty="0">
                <a:solidFill>
                  <a:srgbClr val="000000"/>
                </a:solidFill>
              </a:rPr>
              <a:t>Bacharach, S.B., 1989. Organizational Theories: Some Criteria for Evaluation. </a:t>
            </a:r>
            <a:r>
              <a:rPr lang="en-US" sz="800" i="1" dirty="0">
                <a:solidFill>
                  <a:srgbClr val="000000"/>
                </a:solidFill>
              </a:rPr>
              <a:t>The Academy of Management Review</a:t>
            </a:r>
            <a:r>
              <a:rPr lang="en-US" sz="800" dirty="0">
                <a:solidFill>
                  <a:srgbClr val="000000"/>
                </a:solidFill>
              </a:rPr>
              <a:t>, 14(4), 496-515. </a:t>
            </a:r>
            <a:endParaRPr lang="pl-PL" sz="800" dirty="0">
              <a:solidFill>
                <a:srgbClr val="000000"/>
              </a:solidFill>
            </a:endParaRPr>
          </a:p>
        </p:txBody>
      </p:sp>
      <p:sp>
        <p:nvSpPr>
          <p:cNvPr id="5" name="TextBox 4"/>
          <p:cNvSpPr txBox="1"/>
          <p:nvPr/>
        </p:nvSpPr>
        <p:spPr>
          <a:xfrm>
            <a:off x="1321794" y="2535466"/>
            <a:ext cx="1140994" cy="489227"/>
          </a:xfrm>
          <a:prstGeom prst="rect">
            <a:avLst/>
          </a:prstGeom>
          <a:solidFill>
            <a:schemeClr val="bg1">
              <a:alpha val="67000"/>
            </a:schemeClr>
          </a:solidFill>
        </p:spPr>
        <p:txBody>
          <a:bodyPr wrap="square" rtlCol="0">
            <a:spAutoFit/>
          </a:bodyPr>
          <a:lstStyle/>
          <a:p>
            <a:r>
              <a:rPr lang="en-US" sz="1400" dirty="0"/>
              <a:t>theoretical concept T1</a:t>
            </a:r>
          </a:p>
        </p:txBody>
      </p:sp>
      <p:sp>
        <p:nvSpPr>
          <p:cNvPr id="6" name="TextBox 5"/>
          <p:cNvSpPr txBox="1"/>
          <p:nvPr/>
        </p:nvSpPr>
        <p:spPr>
          <a:xfrm>
            <a:off x="5188502" y="2533907"/>
            <a:ext cx="1140994" cy="489227"/>
          </a:xfrm>
          <a:prstGeom prst="rect">
            <a:avLst/>
          </a:prstGeom>
          <a:solidFill>
            <a:schemeClr val="bg1">
              <a:alpha val="67000"/>
            </a:schemeClr>
          </a:solidFill>
        </p:spPr>
        <p:txBody>
          <a:bodyPr wrap="square" rtlCol="0">
            <a:spAutoFit/>
          </a:bodyPr>
          <a:lstStyle/>
          <a:p>
            <a:r>
              <a:rPr lang="en-US" sz="1400" dirty="0"/>
              <a:t>theoretical concept T2</a:t>
            </a:r>
          </a:p>
        </p:txBody>
      </p:sp>
      <p:sp>
        <p:nvSpPr>
          <p:cNvPr id="7" name="TextBox 6"/>
          <p:cNvSpPr txBox="1"/>
          <p:nvPr/>
        </p:nvSpPr>
        <p:spPr>
          <a:xfrm>
            <a:off x="5188502" y="3955321"/>
            <a:ext cx="1140994" cy="489227"/>
          </a:xfrm>
          <a:prstGeom prst="rect">
            <a:avLst/>
          </a:prstGeom>
          <a:solidFill>
            <a:schemeClr val="bg1">
              <a:alpha val="67000"/>
            </a:schemeClr>
          </a:solidFill>
        </p:spPr>
        <p:txBody>
          <a:bodyPr wrap="square" rtlCol="0">
            <a:spAutoFit/>
          </a:bodyPr>
          <a:lstStyle/>
          <a:p>
            <a:r>
              <a:rPr lang="en-US" sz="1400" dirty="0"/>
              <a:t>empirical concept E2</a:t>
            </a:r>
          </a:p>
        </p:txBody>
      </p:sp>
      <p:sp>
        <p:nvSpPr>
          <p:cNvPr id="8" name="TextBox 7"/>
          <p:cNvSpPr txBox="1"/>
          <p:nvPr/>
        </p:nvSpPr>
        <p:spPr>
          <a:xfrm>
            <a:off x="1385186" y="3953760"/>
            <a:ext cx="1140994" cy="489227"/>
          </a:xfrm>
          <a:prstGeom prst="rect">
            <a:avLst/>
          </a:prstGeom>
          <a:solidFill>
            <a:schemeClr val="bg1">
              <a:alpha val="67000"/>
            </a:schemeClr>
          </a:solidFill>
        </p:spPr>
        <p:txBody>
          <a:bodyPr wrap="square" rtlCol="0">
            <a:spAutoFit/>
          </a:bodyPr>
          <a:lstStyle/>
          <a:p>
            <a:r>
              <a:rPr lang="en-US" sz="1400" dirty="0"/>
              <a:t>empirical concept E1</a:t>
            </a:r>
          </a:p>
        </p:txBody>
      </p:sp>
      <p:sp>
        <p:nvSpPr>
          <p:cNvPr id="9" name="TextBox 8"/>
          <p:cNvSpPr txBox="1"/>
          <p:nvPr/>
        </p:nvSpPr>
        <p:spPr>
          <a:xfrm>
            <a:off x="3286843" y="3889223"/>
            <a:ext cx="1140994" cy="287782"/>
          </a:xfrm>
          <a:prstGeom prst="rect">
            <a:avLst/>
          </a:prstGeom>
          <a:solidFill>
            <a:schemeClr val="bg1">
              <a:alpha val="67000"/>
            </a:schemeClr>
          </a:solidFill>
        </p:spPr>
        <p:txBody>
          <a:bodyPr wrap="square" rtlCol="0">
            <a:spAutoFit/>
          </a:bodyPr>
          <a:lstStyle/>
          <a:p>
            <a:r>
              <a:rPr lang="en-US" sz="1400" dirty="0"/>
              <a:t>hypothesis</a:t>
            </a:r>
          </a:p>
        </p:txBody>
      </p:sp>
      <p:sp>
        <p:nvSpPr>
          <p:cNvPr id="10" name="TextBox 9"/>
          <p:cNvSpPr txBox="1"/>
          <p:nvPr/>
        </p:nvSpPr>
        <p:spPr>
          <a:xfrm>
            <a:off x="3286843" y="2404828"/>
            <a:ext cx="1140994" cy="287782"/>
          </a:xfrm>
          <a:prstGeom prst="rect">
            <a:avLst/>
          </a:prstGeom>
          <a:solidFill>
            <a:schemeClr val="bg1">
              <a:alpha val="67000"/>
            </a:schemeClr>
          </a:solidFill>
        </p:spPr>
        <p:txBody>
          <a:bodyPr wrap="square" rtlCol="0">
            <a:spAutoFit/>
          </a:bodyPr>
          <a:lstStyle/>
          <a:p>
            <a:r>
              <a:rPr lang="en-US" sz="1400" dirty="0"/>
              <a:t>proposition</a:t>
            </a:r>
          </a:p>
        </p:txBody>
      </p:sp>
      <p:sp>
        <p:nvSpPr>
          <p:cNvPr id="13" name="TextBox 12"/>
          <p:cNvSpPr txBox="1"/>
          <p:nvPr/>
        </p:nvSpPr>
        <p:spPr>
          <a:xfrm>
            <a:off x="3024047" y="4792765"/>
            <a:ext cx="1317384" cy="523220"/>
          </a:xfrm>
          <a:prstGeom prst="rect">
            <a:avLst/>
          </a:prstGeom>
          <a:solidFill>
            <a:schemeClr val="bg1">
              <a:alpha val="67000"/>
            </a:schemeClr>
          </a:solidFill>
        </p:spPr>
        <p:txBody>
          <a:bodyPr wrap="square" rtlCol="0">
            <a:spAutoFit/>
          </a:bodyPr>
          <a:lstStyle/>
          <a:p>
            <a:pPr algn="ctr"/>
            <a:r>
              <a:rPr lang="en-US" sz="1400" dirty="0"/>
              <a:t>statistical association</a:t>
            </a:r>
          </a:p>
        </p:txBody>
      </p:sp>
      <p:sp>
        <p:nvSpPr>
          <p:cNvPr id="14" name="Rectangle 13"/>
          <p:cNvSpPr/>
          <p:nvPr/>
        </p:nvSpPr>
        <p:spPr>
          <a:xfrm>
            <a:off x="1160383" y="5291380"/>
            <a:ext cx="1496965" cy="244614"/>
          </a:xfrm>
          <a:prstGeom prst="rect">
            <a:avLst/>
          </a:prstGeom>
          <a:solidFill>
            <a:schemeClr val="bg1">
              <a:alpha val="67000"/>
            </a:schemeClr>
          </a:solidFill>
        </p:spPr>
        <p:txBody>
          <a:bodyPr wrap="none">
            <a:spAutoFit/>
          </a:bodyPr>
          <a:lstStyle/>
          <a:p>
            <a:r>
              <a:rPr lang="en-US" sz="1100" dirty="0"/>
              <a:t>measuring result M1</a:t>
            </a:r>
          </a:p>
        </p:txBody>
      </p:sp>
      <p:sp>
        <p:nvSpPr>
          <p:cNvPr id="15" name="Rectangle 14"/>
          <p:cNvSpPr/>
          <p:nvPr/>
        </p:nvSpPr>
        <p:spPr>
          <a:xfrm>
            <a:off x="4998335" y="5291380"/>
            <a:ext cx="1496965" cy="244614"/>
          </a:xfrm>
          <a:prstGeom prst="rect">
            <a:avLst/>
          </a:prstGeom>
          <a:solidFill>
            <a:schemeClr val="bg1">
              <a:alpha val="67000"/>
            </a:schemeClr>
          </a:solidFill>
        </p:spPr>
        <p:txBody>
          <a:bodyPr wrap="none">
            <a:spAutoFit/>
          </a:bodyPr>
          <a:lstStyle/>
          <a:p>
            <a:r>
              <a:rPr lang="en-US" sz="1100" dirty="0"/>
              <a:t>measuring result M2</a:t>
            </a:r>
          </a:p>
        </p:txBody>
      </p:sp>
      <p:sp>
        <p:nvSpPr>
          <p:cNvPr id="2" name="Title 1"/>
          <p:cNvSpPr>
            <a:spLocks noGrp="1"/>
          </p:cNvSpPr>
          <p:nvPr>
            <p:ph type="title"/>
          </p:nvPr>
        </p:nvSpPr>
        <p:spPr/>
        <p:txBody>
          <a:bodyPr>
            <a:normAutofit/>
          </a:bodyPr>
          <a:lstStyle/>
          <a:p>
            <a:r>
              <a:rPr lang="en-US" dirty="0"/>
              <a:t>Proposition, hypothesis, measurement</a:t>
            </a:r>
          </a:p>
        </p:txBody>
      </p:sp>
      <p:sp>
        <p:nvSpPr>
          <p:cNvPr id="4" name="Rectangle 3"/>
          <p:cNvSpPr/>
          <p:nvPr/>
        </p:nvSpPr>
        <p:spPr>
          <a:xfrm>
            <a:off x="571500" y="2303438"/>
            <a:ext cx="6489700" cy="965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71500" y="3770605"/>
            <a:ext cx="6489700" cy="965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96900" y="4975126"/>
            <a:ext cx="6489700" cy="965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Curved Connector 16"/>
          <p:cNvCxnSpPr>
            <a:stCxn id="4" idx="3"/>
            <a:endCxn id="21" idx="3"/>
          </p:cNvCxnSpPr>
          <p:nvPr/>
        </p:nvCxnSpPr>
        <p:spPr>
          <a:xfrm>
            <a:off x="7061200" y="2786038"/>
            <a:ext cx="12700" cy="1467167"/>
          </a:xfrm>
          <a:prstGeom prst="curvedConnector3">
            <a:avLst>
              <a:gd name="adj1" fmla="val 2600000"/>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Curved Connector 28"/>
          <p:cNvCxnSpPr>
            <a:stCxn id="21" idx="3"/>
            <a:endCxn id="22" idx="3"/>
          </p:cNvCxnSpPr>
          <p:nvPr/>
        </p:nvCxnSpPr>
        <p:spPr>
          <a:xfrm>
            <a:off x="7061200" y="4253205"/>
            <a:ext cx="25400" cy="1204521"/>
          </a:xfrm>
          <a:prstGeom prst="curvedConnector3">
            <a:avLst>
              <a:gd name="adj1" fmla="val 1000000"/>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rot="16200000">
            <a:off x="7129952" y="4023116"/>
            <a:ext cx="1253849" cy="307777"/>
          </a:xfrm>
          <a:prstGeom prst="rect">
            <a:avLst/>
          </a:prstGeom>
          <a:noFill/>
        </p:spPr>
        <p:txBody>
          <a:bodyPr wrap="none" lIns="0" tIns="0" rIns="0" bIns="0" rtlCol="0">
            <a:spAutoFit/>
          </a:bodyPr>
          <a:lstStyle/>
          <a:p>
            <a:r>
              <a:rPr lang="en-US" sz="2000" b="1" dirty="0"/>
              <a:t>Deduction</a:t>
            </a:r>
          </a:p>
        </p:txBody>
      </p:sp>
      <p:sp>
        <p:nvSpPr>
          <p:cNvPr id="18" name="Diamond 17">
            <a:extLst>
              <a:ext uri="{FF2B5EF4-FFF2-40B4-BE49-F238E27FC236}">
                <a16:creationId xmlns:a16="http://schemas.microsoft.com/office/drawing/2014/main" id="{0E24574E-752F-B240-B2CD-6B1327EEE2B3}"/>
              </a:ext>
            </a:extLst>
          </p:cNvPr>
          <p:cNvSpPr/>
          <p:nvPr/>
        </p:nvSpPr>
        <p:spPr>
          <a:xfrm>
            <a:off x="815975" y="2293913"/>
            <a:ext cx="2198547" cy="965200"/>
          </a:xfrm>
          <a:prstGeom prst="diamond">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Diamond 29">
            <a:extLst>
              <a:ext uri="{FF2B5EF4-FFF2-40B4-BE49-F238E27FC236}">
                <a16:creationId xmlns:a16="http://schemas.microsoft.com/office/drawing/2014/main" id="{6B92CFBE-A0EC-6343-B9EB-EBB5E1C1185C}"/>
              </a:ext>
            </a:extLst>
          </p:cNvPr>
          <p:cNvSpPr/>
          <p:nvPr/>
        </p:nvSpPr>
        <p:spPr>
          <a:xfrm>
            <a:off x="4654550" y="2293913"/>
            <a:ext cx="2198547" cy="965200"/>
          </a:xfrm>
          <a:prstGeom prst="diamond">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Oval 18">
            <a:extLst>
              <a:ext uri="{FF2B5EF4-FFF2-40B4-BE49-F238E27FC236}">
                <a16:creationId xmlns:a16="http://schemas.microsoft.com/office/drawing/2014/main" id="{D7B68BB9-EE4E-3240-BD97-02E367881EDB}"/>
              </a:ext>
            </a:extLst>
          </p:cNvPr>
          <p:cNvSpPr/>
          <p:nvPr/>
        </p:nvSpPr>
        <p:spPr>
          <a:xfrm>
            <a:off x="1067181" y="3818230"/>
            <a:ext cx="1714500" cy="84902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Oval 31">
            <a:extLst>
              <a:ext uri="{FF2B5EF4-FFF2-40B4-BE49-F238E27FC236}">
                <a16:creationId xmlns:a16="http://schemas.microsoft.com/office/drawing/2014/main" id="{C716688B-7A7D-AF44-B72E-DD4072ED3DAF}"/>
              </a:ext>
            </a:extLst>
          </p:cNvPr>
          <p:cNvSpPr/>
          <p:nvPr/>
        </p:nvSpPr>
        <p:spPr>
          <a:xfrm>
            <a:off x="4896231" y="3808705"/>
            <a:ext cx="1714500" cy="84902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19">
            <a:extLst>
              <a:ext uri="{FF2B5EF4-FFF2-40B4-BE49-F238E27FC236}">
                <a16:creationId xmlns:a16="http://schemas.microsoft.com/office/drawing/2014/main" id="{498F9E7E-B1AD-8C44-A9C3-7AA8446F9411}"/>
              </a:ext>
            </a:extLst>
          </p:cNvPr>
          <p:cNvSpPr/>
          <p:nvPr/>
        </p:nvSpPr>
        <p:spPr>
          <a:xfrm>
            <a:off x="1177486" y="5191125"/>
            <a:ext cx="1498912" cy="4614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Rectangle 33">
            <a:extLst>
              <a:ext uri="{FF2B5EF4-FFF2-40B4-BE49-F238E27FC236}">
                <a16:creationId xmlns:a16="http://schemas.microsoft.com/office/drawing/2014/main" id="{D7314ADF-DC2F-634D-824A-623350910E39}"/>
              </a:ext>
            </a:extLst>
          </p:cNvPr>
          <p:cNvSpPr/>
          <p:nvPr/>
        </p:nvSpPr>
        <p:spPr>
          <a:xfrm>
            <a:off x="5004367" y="5168780"/>
            <a:ext cx="1498912" cy="4614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24" name="Straight Arrow Connector 23">
            <a:extLst>
              <a:ext uri="{FF2B5EF4-FFF2-40B4-BE49-F238E27FC236}">
                <a16:creationId xmlns:a16="http://schemas.microsoft.com/office/drawing/2014/main" id="{9A517E8A-914A-C644-8477-AF775A41DA94}"/>
              </a:ext>
            </a:extLst>
          </p:cNvPr>
          <p:cNvCxnSpPr>
            <a:stCxn id="18" idx="3"/>
          </p:cNvCxnSpPr>
          <p:nvPr/>
        </p:nvCxnSpPr>
        <p:spPr>
          <a:xfrm>
            <a:off x="3014522" y="2776513"/>
            <a:ext cx="164002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FC55C04-669C-2849-A1DA-B4CC387523F0}"/>
              </a:ext>
            </a:extLst>
          </p:cNvPr>
          <p:cNvCxnSpPr>
            <a:cxnSpLocks/>
            <a:endCxn id="32" idx="2"/>
          </p:cNvCxnSpPr>
          <p:nvPr/>
        </p:nvCxnSpPr>
        <p:spPr>
          <a:xfrm>
            <a:off x="2797334" y="4233215"/>
            <a:ext cx="209889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8AF091B-F09B-1742-ACF7-03AB96F7D9BC}"/>
              </a:ext>
            </a:extLst>
          </p:cNvPr>
          <p:cNvCxnSpPr>
            <a:cxnSpLocks/>
            <a:endCxn id="34" idx="1"/>
          </p:cNvCxnSpPr>
          <p:nvPr/>
        </p:nvCxnSpPr>
        <p:spPr>
          <a:xfrm flipV="1">
            <a:off x="2666873" y="5399490"/>
            <a:ext cx="2337494" cy="87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3F1FDE1-EFA7-6947-A476-4CFBFBEFBE65}"/>
              </a:ext>
            </a:extLst>
          </p:cNvPr>
          <p:cNvCxnSpPr>
            <a:stCxn id="18" idx="2"/>
            <a:endCxn id="19" idx="0"/>
          </p:cNvCxnSpPr>
          <p:nvPr/>
        </p:nvCxnSpPr>
        <p:spPr>
          <a:xfrm>
            <a:off x="1915249" y="3259113"/>
            <a:ext cx="9182" cy="559117"/>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297EB72-C99C-324C-BB01-D9D8C1C03525}"/>
              </a:ext>
            </a:extLst>
          </p:cNvPr>
          <p:cNvCxnSpPr>
            <a:cxnSpLocks/>
            <a:stCxn id="30" idx="2"/>
            <a:endCxn id="32" idx="0"/>
          </p:cNvCxnSpPr>
          <p:nvPr/>
        </p:nvCxnSpPr>
        <p:spPr>
          <a:xfrm flipH="1">
            <a:off x="5753481" y="3259113"/>
            <a:ext cx="343" cy="549592"/>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B210875-FB40-E549-88BD-71734F1B6776}"/>
              </a:ext>
            </a:extLst>
          </p:cNvPr>
          <p:cNvCxnSpPr>
            <a:cxnSpLocks/>
            <a:stCxn id="19" idx="4"/>
            <a:endCxn id="20" idx="0"/>
          </p:cNvCxnSpPr>
          <p:nvPr/>
        </p:nvCxnSpPr>
        <p:spPr>
          <a:xfrm>
            <a:off x="1924431" y="4667250"/>
            <a:ext cx="2511" cy="523875"/>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D2E7B8C-4862-FA45-8605-C37968C27025}"/>
              </a:ext>
            </a:extLst>
          </p:cNvPr>
          <p:cNvCxnSpPr>
            <a:cxnSpLocks/>
            <a:stCxn id="32" idx="4"/>
            <a:endCxn id="34" idx="0"/>
          </p:cNvCxnSpPr>
          <p:nvPr/>
        </p:nvCxnSpPr>
        <p:spPr>
          <a:xfrm>
            <a:off x="5753481" y="4657725"/>
            <a:ext cx="342" cy="511055"/>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DA378A-D694-7146-827E-055335ADD51F}"/>
              </a:ext>
            </a:extLst>
          </p:cNvPr>
          <p:cNvSpPr/>
          <p:nvPr/>
        </p:nvSpPr>
        <p:spPr>
          <a:xfrm>
            <a:off x="626364" y="2385734"/>
            <a:ext cx="6489700" cy="965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CE60176-4B3E-5744-B7E3-B16AA196FB5A}"/>
              </a:ext>
            </a:extLst>
          </p:cNvPr>
          <p:cNvSpPr/>
          <p:nvPr/>
        </p:nvSpPr>
        <p:spPr>
          <a:xfrm>
            <a:off x="626364" y="3852901"/>
            <a:ext cx="6489700" cy="965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05DB25F-0C03-764E-9BFC-7F471591C9AD}"/>
              </a:ext>
            </a:extLst>
          </p:cNvPr>
          <p:cNvSpPr/>
          <p:nvPr/>
        </p:nvSpPr>
        <p:spPr>
          <a:xfrm>
            <a:off x="651764" y="5057422"/>
            <a:ext cx="6489700" cy="965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E0755679-FD52-E349-A9D9-0D8450C6ED67}"/>
              </a:ext>
            </a:extLst>
          </p:cNvPr>
          <p:cNvSpPr txBox="1"/>
          <p:nvPr/>
        </p:nvSpPr>
        <p:spPr>
          <a:xfrm>
            <a:off x="2858973" y="4362606"/>
            <a:ext cx="2055187" cy="492443"/>
          </a:xfrm>
          <a:prstGeom prst="rect">
            <a:avLst/>
          </a:prstGeom>
          <a:noFill/>
        </p:spPr>
        <p:txBody>
          <a:bodyPr wrap="square" lIns="0" tIns="0" rIns="0" bIns="0" rtlCol="0">
            <a:spAutoFit/>
          </a:bodyPr>
          <a:lstStyle/>
          <a:p>
            <a:r>
              <a:rPr lang="en-US" sz="1600" b="1" dirty="0">
                <a:solidFill>
                  <a:srgbClr val="EF3340"/>
                </a:solidFill>
              </a:rPr>
              <a:t>How do we justify these relationships</a:t>
            </a:r>
          </a:p>
        </p:txBody>
      </p:sp>
      <p:cxnSp>
        <p:nvCxnSpPr>
          <p:cNvPr id="52" name="Straight Connector 51">
            <a:extLst>
              <a:ext uri="{FF2B5EF4-FFF2-40B4-BE49-F238E27FC236}">
                <a16:creationId xmlns:a16="http://schemas.microsoft.com/office/drawing/2014/main" id="{3139B372-3123-E94D-9F4F-A767B85ABFC7}"/>
              </a:ext>
            </a:extLst>
          </p:cNvPr>
          <p:cNvCxnSpPr/>
          <p:nvPr/>
        </p:nvCxnSpPr>
        <p:spPr>
          <a:xfrm flipH="1" flipV="1">
            <a:off x="2293040" y="3614088"/>
            <a:ext cx="737821" cy="703125"/>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A79A746A-6792-FC41-9BFF-C4082B700003}"/>
              </a:ext>
            </a:extLst>
          </p:cNvPr>
          <p:cNvCxnSpPr/>
          <p:nvPr/>
        </p:nvCxnSpPr>
        <p:spPr>
          <a:xfrm flipV="1">
            <a:off x="4606139" y="3614090"/>
            <a:ext cx="974704" cy="703124"/>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543828B6-587A-7649-A765-4B090F3880E6}"/>
              </a:ext>
            </a:extLst>
          </p:cNvPr>
          <p:cNvCxnSpPr/>
          <p:nvPr/>
        </p:nvCxnSpPr>
        <p:spPr>
          <a:xfrm flipH="1">
            <a:off x="2261534" y="4712837"/>
            <a:ext cx="597439" cy="261753"/>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1EE445A7-2B85-A244-A2AC-A997B42C481E}"/>
              </a:ext>
            </a:extLst>
          </p:cNvPr>
          <p:cNvCxnSpPr/>
          <p:nvPr/>
        </p:nvCxnSpPr>
        <p:spPr>
          <a:xfrm>
            <a:off x="4805865" y="4712837"/>
            <a:ext cx="774978" cy="326297"/>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B1CB49A8-56DC-A84A-981F-05AEBEED2D78}"/>
              </a:ext>
            </a:extLst>
          </p:cNvPr>
          <p:cNvSpPr txBox="1"/>
          <p:nvPr/>
        </p:nvSpPr>
        <p:spPr>
          <a:xfrm>
            <a:off x="63544" y="1920949"/>
            <a:ext cx="1482778" cy="307777"/>
          </a:xfrm>
          <a:prstGeom prst="rect">
            <a:avLst/>
          </a:prstGeom>
          <a:noFill/>
        </p:spPr>
        <p:txBody>
          <a:bodyPr wrap="none" lIns="0" tIns="0" rIns="0" bIns="0" rtlCol="0">
            <a:spAutoFit/>
          </a:bodyPr>
          <a:lstStyle/>
          <a:p>
            <a:r>
              <a:rPr lang="en-US" sz="2000" b="1" dirty="0">
                <a:solidFill>
                  <a:srgbClr val="FF0000"/>
                </a:solidFill>
              </a:rPr>
              <a:t>CEO gender</a:t>
            </a:r>
          </a:p>
        </p:txBody>
      </p:sp>
      <p:sp>
        <p:nvSpPr>
          <p:cNvPr id="59" name="TextBox 58">
            <a:extLst>
              <a:ext uri="{FF2B5EF4-FFF2-40B4-BE49-F238E27FC236}">
                <a16:creationId xmlns:a16="http://schemas.microsoft.com/office/drawing/2014/main" id="{78D27C51-1439-2544-93AF-F5E390A41422}"/>
              </a:ext>
            </a:extLst>
          </p:cNvPr>
          <p:cNvSpPr txBox="1"/>
          <p:nvPr/>
        </p:nvSpPr>
        <p:spPr>
          <a:xfrm>
            <a:off x="63544" y="3229441"/>
            <a:ext cx="1439497" cy="923330"/>
          </a:xfrm>
          <a:prstGeom prst="rect">
            <a:avLst/>
          </a:prstGeom>
          <a:noFill/>
        </p:spPr>
        <p:txBody>
          <a:bodyPr wrap="none" lIns="0" tIns="0" rIns="0" bIns="0" rtlCol="0">
            <a:spAutoFit/>
          </a:bodyPr>
          <a:lstStyle/>
          <a:p>
            <a:r>
              <a:rPr lang="en-US" sz="2000" b="1" dirty="0">
                <a:solidFill>
                  <a:srgbClr val="FF0000"/>
                </a:solidFill>
              </a:rPr>
              <a:t>CEOs name</a:t>
            </a:r>
            <a:br>
              <a:rPr lang="en-US" sz="2000" b="1" dirty="0">
                <a:solidFill>
                  <a:srgbClr val="FF0000"/>
                </a:solidFill>
              </a:rPr>
            </a:br>
            <a:r>
              <a:rPr lang="en-US" sz="2000" b="1" dirty="0">
                <a:solidFill>
                  <a:srgbClr val="FF0000"/>
                </a:solidFill>
              </a:rPr>
              <a:t>is a man’s</a:t>
            </a:r>
            <a:br>
              <a:rPr lang="en-US" sz="2000" b="1" dirty="0">
                <a:solidFill>
                  <a:srgbClr val="FF0000"/>
                </a:solidFill>
              </a:rPr>
            </a:br>
            <a:r>
              <a:rPr lang="en-US" sz="2000" b="1" dirty="0">
                <a:solidFill>
                  <a:srgbClr val="FF0000"/>
                </a:solidFill>
              </a:rPr>
              <a:t>name</a:t>
            </a:r>
          </a:p>
        </p:txBody>
      </p:sp>
      <p:sp>
        <p:nvSpPr>
          <p:cNvPr id="60" name="TextBox 59">
            <a:extLst>
              <a:ext uri="{FF2B5EF4-FFF2-40B4-BE49-F238E27FC236}">
                <a16:creationId xmlns:a16="http://schemas.microsoft.com/office/drawing/2014/main" id="{8A7C15DD-8679-8B49-8680-51D66B28F73F}"/>
              </a:ext>
            </a:extLst>
          </p:cNvPr>
          <p:cNvSpPr txBox="1"/>
          <p:nvPr/>
        </p:nvSpPr>
        <p:spPr>
          <a:xfrm>
            <a:off x="63544" y="4365877"/>
            <a:ext cx="1224694" cy="1231106"/>
          </a:xfrm>
          <a:prstGeom prst="rect">
            <a:avLst/>
          </a:prstGeom>
          <a:noFill/>
        </p:spPr>
        <p:txBody>
          <a:bodyPr wrap="none" lIns="0" tIns="0" rIns="0" bIns="0" rtlCol="0">
            <a:spAutoFit/>
          </a:bodyPr>
          <a:lstStyle/>
          <a:p>
            <a:r>
              <a:rPr lang="en-US" sz="2000" b="1" dirty="0">
                <a:solidFill>
                  <a:srgbClr val="FF0000"/>
                </a:solidFill>
              </a:rPr>
              <a:t>Names of </a:t>
            </a:r>
            <a:br>
              <a:rPr lang="en-US" sz="2000" b="1" dirty="0">
                <a:solidFill>
                  <a:srgbClr val="FF0000"/>
                </a:solidFill>
              </a:rPr>
            </a:br>
            <a:r>
              <a:rPr lang="en-US" sz="2000" b="1" dirty="0">
                <a:solidFill>
                  <a:srgbClr val="FF0000"/>
                </a:solidFill>
              </a:rPr>
              <a:t>CEOs of </a:t>
            </a:r>
            <a:br>
              <a:rPr lang="en-US" sz="2000" b="1" dirty="0">
                <a:solidFill>
                  <a:srgbClr val="FF0000"/>
                </a:solidFill>
              </a:rPr>
            </a:br>
            <a:r>
              <a:rPr lang="en-US" sz="2000" b="1" dirty="0">
                <a:solidFill>
                  <a:srgbClr val="FF0000"/>
                </a:solidFill>
              </a:rPr>
              <a:t>specific </a:t>
            </a:r>
            <a:br>
              <a:rPr lang="en-US" sz="2000" b="1" dirty="0">
                <a:solidFill>
                  <a:srgbClr val="FF0000"/>
                </a:solidFill>
              </a:rPr>
            </a:br>
            <a:r>
              <a:rPr lang="en-US" sz="2000" b="1" dirty="0">
                <a:solidFill>
                  <a:srgbClr val="FF0000"/>
                </a:solidFill>
              </a:rPr>
              <a:t>firms</a:t>
            </a:r>
          </a:p>
        </p:txBody>
      </p:sp>
      <p:sp>
        <p:nvSpPr>
          <p:cNvPr id="61" name="TextBox 60">
            <a:extLst>
              <a:ext uri="{FF2B5EF4-FFF2-40B4-BE49-F238E27FC236}">
                <a16:creationId xmlns:a16="http://schemas.microsoft.com/office/drawing/2014/main" id="{FE975FD4-7F97-A647-9FC8-A04B9167D7A7}"/>
              </a:ext>
            </a:extLst>
          </p:cNvPr>
          <p:cNvSpPr txBox="1"/>
          <p:nvPr/>
        </p:nvSpPr>
        <p:spPr>
          <a:xfrm>
            <a:off x="6703803" y="2059971"/>
            <a:ext cx="1568063" cy="307777"/>
          </a:xfrm>
          <a:prstGeom prst="rect">
            <a:avLst/>
          </a:prstGeom>
          <a:noFill/>
        </p:spPr>
        <p:txBody>
          <a:bodyPr wrap="none" lIns="0" tIns="0" rIns="0" bIns="0" rtlCol="0">
            <a:spAutoFit/>
          </a:bodyPr>
          <a:lstStyle/>
          <a:p>
            <a:r>
              <a:rPr lang="en-US" sz="2000" b="1" dirty="0">
                <a:solidFill>
                  <a:srgbClr val="FF0000"/>
                </a:solidFill>
              </a:rPr>
              <a:t>Performance</a:t>
            </a:r>
          </a:p>
        </p:txBody>
      </p:sp>
      <p:sp>
        <p:nvSpPr>
          <p:cNvPr id="62" name="TextBox 61">
            <a:extLst>
              <a:ext uri="{FF2B5EF4-FFF2-40B4-BE49-F238E27FC236}">
                <a16:creationId xmlns:a16="http://schemas.microsoft.com/office/drawing/2014/main" id="{D97D6363-DCC3-064B-8765-4B34EAF3FB57}"/>
              </a:ext>
            </a:extLst>
          </p:cNvPr>
          <p:cNvSpPr txBox="1"/>
          <p:nvPr/>
        </p:nvSpPr>
        <p:spPr>
          <a:xfrm>
            <a:off x="6703803" y="3368463"/>
            <a:ext cx="560425" cy="307777"/>
          </a:xfrm>
          <a:prstGeom prst="rect">
            <a:avLst/>
          </a:prstGeom>
          <a:noFill/>
        </p:spPr>
        <p:txBody>
          <a:bodyPr wrap="none" lIns="0" tIns="0" rIns="0" bIns="0" rtlCol="0">
            <a:spAutoFit/>
          </a:bodyPr>
          <a:lstStyle/>
          <a:p>
            <a:r>
              <a:rPr lang="en-US" sz="2000" b="1" dirty="0">
                <a:solidFill>
                  <a:srgbClr val="FF0000"/>
                </a:solidFill>
              </a:rPr>
              <a:t>ROA</a:t>
            </a:r>
          </a:p>
        </p:txBody>
      </p:sp>
      <p:sp>
        <p:nvSpPr>
          <p:cNvPr id="63" name="TextBox 62">
            <a:extLst>
              <a:ext uri="{FF2B5EF4-FFF2-40B4-BE49-F238E27FC236}">
                <a16:creationId xmlns:a16="http://schemas.microsoft.com/office/drawing/2014/main" id="{F3C5E536-740E-7444-A7D4-996064C871AD}"/>
              </a:ext>
            </a:extLst>
          </p:cNvPr>
          <p:cNvSpPr txBox="1"/>
          <p:nvPr/>
        </p:nvSpPr>
        <p:spPr>
          <a:xfrm>
            <a:off x="6703803" y="4504899"/>
            <a:ext cx="955164" cy="1231106"/>
          </a:xfrm>
          <a:prstGeom prst="rect">
            <a:avLst/>
          </a:prstGeom>
          <a:noFill/>
        </p:spPr>
        <p:txBody>
          <a:bodyPr wrap="none" lIns="0" tIns="0" rIns="0" bIns="0" rtlCol="0">
            <a:spAutoFit/>
          </a:bodyPr>
          <a:lstStyle/>
          <a:p>
            <a:r>
              <a:rPr lang="en-US" sz="2000" b="1" dirty="0">
                <a:solidFill>
                  <a:srgbClr val="FF0000"/>
                </a:solidFill>
              </a:rPr>
              <a:t>ROA</a:t>
            </a:r>
            <a:br>
              <a:rPr lang="en-US" sz="2000" b="1" dirty="0">
                <a:solidFill>
                  <a:srgbClr val="FF0000"/>
                </a:solidFill>
              </a:rPr>
            </a:br>
            <a:r>
              <a:rPr lang="en-US" sz="2000" b="1" dirty="0">
                <a:solidFill>
                  <a:srgbClr val="FF0000"/>
                </a:solidFill>
              </a:rPr>
              <a:t>data for</a:t>
            </a:r>
            <a:br>
              <a:rPr lang="en-US" sz="2000" b="1" dirty="0">
                <a:solidFill>
                  <a:srgbClr val="FF0000"/>
                </a:solidFill>
              </a:rPr>
            </a:br>
            <a:r>
              <a:rPr lang="en-US" sz="2000" b="1" dirty="0">
                <a:solidFill>
                  <a:srgbClr val="FF0000"/>
                </a:solidFill>
              </a:rPr>
              <a:t>specific</a:t>
            </a:r>
          </a:p>
          <a:p>
            <a:r>
              <a:rPr lang="en-US" sz="2000" b="1" dirty="0">
                <a:solidFill>
                  <a:srgbClr val="FF0000"/>
                </a:solidFill>
              </a:rPr>
              <a:t>firms</a:t>
            </a:r>
          </a:p>
        </p:txBody>
      </p:sp>
    </p:spTree>
    <p:extLst>
      <p:ext uri="{BB962C8B-B14F-4D97-AF65-F5344CB8AC3E}">
        <p14:creationId xmlns:p14="http://schemas.microsoft.com/office/powerpoint/2010/main" val="103400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8" grpId="0"/>
      <p:bldP spid="59" grpId="0"/>
      <p:bldP spid="60" grpId="0"/>
      <p:bldP spid="61" grpId="0"/>
      <p:bldP spid="62" grpId="0"/>
      <p:bldP spid="63"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 between theory and data</a:t>
            </a:r>
          </a:p>
        </p:txBody>
      </p:sp>
      <p:sp>
        <p:nvSpPr>
          <p:cNvPr id="3" name="Content Placeholder 2"/>
          <p:cNvSpPr>
            <a:spLocks noGrp="1"/>
          </p:cNvSpPr>
          <p:nvPr>
            <p:ph idx="1"/>
          </p:nvPr>
        </p:nvSpPr>
        <p:spPr/>
        <p:txBody>
          <a:bodyPr/>
          <a:lstStyle/>
          <a:p>
            <a:endParaRPr lang="en-US"/>
          </a:p>
        </p:txBody>
      </p:sp>
      <p:sp>
        <p:nvSpPr>
          <p:cNvPr id="6" name="Rectangle 5"/>
          <p:cNvSpPr/>
          <p:nvPr/>
        </p:nvSpPr>
        <p:spPr>
          <a:xfrm>
            <a:off x="6883400" y="2718585"/>
            <a:ext cx="1676400" cy="152242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Measurement result</a:t>
            </a:r>
            <a:endParaRPr lang="en-US" baseline="-25000" dirty="0"/>
          </a:p>
        </p:txBody>
      </p:sp>
      <p:sp>
        <p:nvSpPr>
          <p:cNvPr id="7" name="Oval 6"/>
          <p:cNvSpPr/>
          <p:nvPr/>
        </p:nvSpPr>
        <p:spPr>
          <a:xfrm>
            <a:off x="4151810" y="2636036"/>
            <a:ext cx="1843680" cy="1687526"/>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Empirical concept</a:t>
            </a:r>
          </a:p>
        </p:txBody>
      </p:sp>
      <p:cxnSp>
        <p:nvCxnSpPr>
          <p:cNvPr id="8" name="Straight Arrow Connector 7"/>
          <p:cNvCxnSpPr>
            <a:stCxn id="7" idx="6"/>
            <a:endCxn id="6" idx="1"/>
          </p:cNvCxnSpPr>
          <p:nvPr/>
        </p:nvCxnSpPr>
        <p:spPr>
          <a:xfrm>
            <a:off x="5995490" y="3479799"/>
            <a:ext cx="887910"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0" name="Diamond 9"/>
          <p:cNvSpPr/>
          <p:nvPr/>
        </p:nvSpPr>
        <p:spPr>
          <a:xfrm>
            <a:off x="540001" y="2628900"/>
            <a:ext cx="2723899" cy="1701799"/>
          </a:xfrm>
          <a:prstGeom prst="diamon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Theoretical concept</a:t>
            </a:r>
          </a:p>
        </p:txBody>
      </p:sp>
      <p:cxnSp>
        <p:nvCxnSpPr>
          <p:cNvPr id="11" name="Straight Arrow Connector 10"/>
          <p:cNvCxnSpPr>
            <a:stCxn id="10" idx="3"/>
            <a:endCxn id="7" idx="2"/>
          </p:cNvCxnSpPr>
          <p:nvPr/>
        </p:nvCxnSpPr>
        <p:spPr>
          <a:xfrm flipV="1">
            <a:off x="3263900" y="3479799"/>
            <a:ext cx="887910" cy="1"/>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476079" y="1207466"/>
            <a:ext cx="3159921" cy="369332"/>
          </a:xfrm>
          <a:prstGeom prst="rect">
            <a:avLst/>
          </a:prstGeom>
          <a:noFill/>
        </p:spPr>
        <p:txBody>
          <a:bodyPr wrap="square" lIns="0" tIns="0" rIns="0" bIns="0" rtlCol="0">
            <a:spAutoFit/>
          </a:bodyPr>
          <a:lstStyle/>
          <a:p>
            <a:r>
              <a:rPr lang="en-US" sz="2400" b="1" dirty="0">
                <a:solidFill>
                  <a:srgbClr val="EF3340"/>
                </a:solidFill>
              </a:rPr>
              <a:t> Where is reliability?</a:t>
            </a:r>
          </a:p>
        </p:txBody>
      </p:sp>
      <p:sp>
        <p:nvSpPr>
          <p:cNvPr id="34" name="TextBox 33"/>
          <p:cNvSpPr txBox="1"/>
          <p:nvPr/>
        </p:nvSpPr>
        <p:spPr>
          <a:xfrm>
            <a:off x="5465679" y="1910878"/>
            <a:ext cx="3159921" cy="369332"/>
          </a:xfrm>
          <a:prstGeom prst="rect">
            <a:avLst/>
          </a:prstGeom>
          <a:noFill/>
        </p:spPr>
        <p:txBody>
          <a:bodyPr wrap="square" lIns="0" tIns="0" rIns="0" bIns="0" rtlCol="0">
            <a:spAutoFit/>
          </a:bodyPr>
          <a:lstStyle/>
          <a:p>
            <a:r>
              <a:rPr lang="en-US" sz="2400" b="1" dirty="0">
                <a:solidFill>
                  <a:srgbClr val="EF3340"/>
                </a:solidFill>
              </a:rPr>
              <a:t> Where is validity?</a:t>
            </a:r>
          </a:p>
        </p:txBody>
      </p:sp>
    </p:spTree>
    <p:extLst>
      <p:ext uri="{BB962C8B-B14F-4D97-AF65-F5344CB8AC3E}">
        <p14:creationId xmlns:p14="http://schemas.microsoft.com/office/powerpoint/2010/main" val="1556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Firm performance</a:t>
            </a:r>
          </a:p>
        </p:txBody>
      </p:sp>
      <p:sp>
        <p:nvSpPr>
          <p:cNvPr id="6" name="Rectangle 5"/>
          <p:cNvSpPr/>
          <p:nvPr/>
        </p:nvSpPr>
        <p:spPr>
          <a:xfrm>
            <a:off x="6883400" y="2718585"/>
            <a:ext cx="1676400" cy="152242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Sample of accounting data, including ROA</a:t>
            </a:r>
            <a:endParaRPr lang="en-US" baseline="-25000" dirty="0"/>
          </a:p>
        </p:txBody>
      </p:sp>
      <p:sp>
        <p:nvSpPr>
          <p:cNvPr id="7" name="Oval 6"/>
          <p:cNvSpPr/>
          <p:nvPr/>
        </p:nvSpPr>
        <p:spPr>
          <a:xfrm>
            <a:off x="4151810" y="2636036"/>
            <a:ext cx="1843680" cy="1687526"/>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Return on assets</a:t>
            </a:r>
          </a:p>
        </p:txBody>
      </p:sp>
      <p:cxnSp>
        <p:nvCxnSpPr>
          <p:cNvPr id="8" name="Straight Arrow Connector 7"/>
          <p:cNvCxnSpPr>
            <a:stCxn id="7" idx="6"/>
            <a:endCxn id="6" idx="1"/>
          </p:cNvCxnSpPr>
          <p:nvPr/>
        </p:nvCxnSpPr>
        <p:spPr>
          <a:xfrm>
            <a:off x="5995490" y="3479799"/>
            <a:ext cx="887910"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0" name="Diamond 9"/>
          <p:cNvSpPr/>
          <p:nvPr/>
        </p:nvSpPr>
        <p:spPr>
          <a:xfrm>
            <a:off x="540001" y="2628900"/>
            <a:ext cx="2723899" cy="1701799"/>
          </a:xfrm>
          <a:prstGeom prst="diamon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algn="ctr"/>
            <a:r>
              <a:rPr lang="en-US" dirty="0"/>
              <a:t>Firm performance</a:t>
            </a:r>
          </a:p>
        </p:txBody>
      </p:sp>
      <p:cxnSp>
        <p:nvCxnSpPr>
          <p:cNvPr id="11" name="Straight Arrow Connector 10"/>
          <p:cNvCxnSpPr>
            <a:stCxn id="10" idx="3"/>
            <a:endCxn id="7" idx="2"/>
          </p:cNvCxnSpPr>
          <p:nvPr/>
        </p:nvCxnSpPr>
        <p:spPr>
          <a:xfrm flipV="1">
            <a:off x="3263900" y="3479799"/>
            <a:ext cx="887910" cy="1"/>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661013" y="2201319"/>
            <a:ext cx="3159921" cy="369332"/>
          </a:xfrm>
          <a:prstGeom prst="rect">
            <a:avLst/>
          </a:prstGeom>
          <a:noFill/>
        </p:spPr>
        <p:txBody>
          <a:bodyPr wrap="square" lIns="0" tIns="0" rIns="0" bIns="0" rtlCol="0">
            <a:spAutoFit/>
          </a:bodyPr>
          <a:lstStyle/>
          <a:p>
            <a:r>
              <a:rPr lang="en-US" sz="2400" b="1" dirty="0">
                <a:solidFill>
                  <a:srgbClr val="EF3340"/>
                </a:solidFill>
              </a:rPr>
              <a:t>Reliability</a:t>
            </a:r>
          </a:p>
        </p:txBody>
      </p:sp>
      <p:sp>
        <p:nvSpPr>
          <p:cNvPr id="34" name="TextBox 33"/>
          <p:cNvSpPr txBox="1"/>
          <p:nvPr/>
        </p:nvSpPr>
        <p:spPr>
          <a:xfrm>
            <a:off x="3112898" y="2202332"/>
            <a:ext cx="3159921" cy="369332"/>
          </a:xfrm>
          <a:prstGeom prst="rect">
            <a:avLst/>
          </a:prstGeom>
          <a:noFill/>
        </p:spPr>
        <p:txBody>
          <a:bodyPr wrap="square" lIns="0" tIns="0" rIns="0" bIns="0" rtlCol="0">
            <a:spAutoFit/>
          </a:bodyPr>
          <a:lstStyle/>
          <a:p>
            <a:r>
              <a:rPr lang="en-US" sz="2400" b="1" dirty="0">
                <a:solidFill>
                  <a:srgbClr val="EF3340"/>
                </a:solidFill>
              </a:rPr>
              <a:t>Validity</a:t>
            </a:r>
          </a:p>
        </p:txBody>
      </p:sp>
    </p:spTree>
    <p:extLst>
      <p:ext uri="{BB962C8B-B14F-4D97-AF65-F5344CB8AC3E}">
        <p14:creationId xmlns:p14="http://schemas.microsoft.com/office/powerpoint/2010/main" val="177395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 between theory and data</a:t>
            </a:r>
          </a:p>
        </p:txBody>
      </p:sp>
      <p:sp>
        <p:nvSpPr>
          <p:cNvPr id="4" name="Content Placeholder 3"/>
          <p:cNvSpPr>
            <a:spLocks noGrp="1"/>
          </p:cNvSpPr>
          <p:nvPr>
            <p:ph idx="1"/>
          </p:nvPr>
        </p:nvSpPr>
        <p:spPr>
          <a:xfrm>
            <a:off x="628650" y="1825625"/>
            <a:ext cx="7886700" cy="4351338"/>
          </a:xfrm>
        </p:spPr>
        <p:txBody>
          <a:bodyPr/>
          <a:lstStyle/>
          <a:p>
            <a:endParaRPr lang="en-US"/>
          </a:p>
        </p:txBody>
      </p:sp>
      <p:sp>
        <p:nvSpPr>
          <p:cNvPr id="6" name="Rectangle 5"/>
          <p:cNvSpPr/>
          <p:nvPr/>
        </p:nvSpPr>
        <p:spPr>
          <a:xfrm>
            <a:off x="6883400" y="2718585"/>
            <a:ext cx="1676400" cy="152242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Measurement result</a:t>
            </a:r>
            <a:endParaRPr lang="en-US" baseline="-25000" dirty="0"/>
          </a:p>
        </p:txBody>
      </p:sp>
      <p:sp>
        <p:nvSpPr>
          <p:cNvPr id="7" name="Oval 6"/>
          <p:cNvSpPr/>
          <p:nvPr/>
        </p:nvSpPr>
        <p:spPr>
          <a:xfrm>
            <a:off x="4151810" y="2636036"/>
            <a:ext cx="1843680" cy="1687526"/>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Empirical concept</a:t>
            </a:r>
          </a:p>
        </p:txBody>
      </p:sp>
      <p:cxnSp>
        <p:nvCxnSpPr>
          <p:cNvPr id="8" name="Straight Arrow Connector 7"/>
          <p:cNvCxnSpPr>
            <a:stCxn id="7" idx="6"/>
            <a:endCxn id="6" idx="1"/>
          </p:cNvCxnSpPr>
          <p:nvPr/>
        </p:nvCxnSpPr>
        <p:spPr>
          <a:xfrm>
            <a:off x="5995490" y="3479799"/>
            <a:ext cx="887910"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0" name="Diamond 9"/>
          <p:cNvSpPr/>
          <p:nvPr/>
        </p:nvSpPr>
        <p:spPr>
          <a:xfrm>
            <a:off x="540001" y="2628900"/>
            <a:ext cx="2723899" cy="1701799"/>
          </a:xfrm>
          <a:prstGeom prst="diamon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Theoretical concept</a:t>
            </a:r>
          </a:p>
        </p:txBody>
      </p:sp>
      <p:cxnSp>
        <p:nvCxnSpPr>
          <p:cNvPr id="11" name="Straight Arrow Connector 10"/>
          <p:cNvCxnSpPr>
            <a:stCxn id="10" idx="3"/>
            <a:endCxn id="7" idx="2"/>
          </p:cNvCxnSpPr>
          <p:nvPr/>
        </p:nvCxnSpPr>
        <p:spPr>
          <a:xfrm flipV="1">
            <a:off x="3263900" y="3479799"/>
            <a:ext cx="887910" cy="1"/>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2908300" y="2832885"/>
            <a:ext cx="1574800" cy="1269213"/>
          </a:xfrm>
          <a:prstGeom prst="ellipse">
            <a:avLst/>
          </a:prstGeom>
          <a:noFill/>
          <a:ln w="38100">
            <a:solidFill>
              <a:schemeClr val="accent5"/>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p:cNvSpPr/>
          <p:nvPr/>
        </p:nvSpPr>
        <p:spPr>
          <a:xfrm>
            <a:off x="5676900" y="2820183"/>
            <a:ext cx="1574800" cy="1269213"/>
          </a:xfrm>
          <a:prstGeom prst="ellipse">
            <a:avLst/>
          </a:prstGeom>
          <a:noFill/>
          <a:ln w="38100">
            <a:solidFill>
              <a:schemeClr val="accent5"/>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5676900" y="1783878"/>
            <a:ext cx="1747921" cy="738664"/>
          </a:xfrm>
          <a:prstGeom prst="rect">
            <a:avLst/>
          </a:prstGeom>
          <a:noFill/>
        </p:spPr>
        <p:txBody>
          <a:bodyPr wrap="square" lIns="0" tIns="0" rIns="0" bIns="0" rtlCol="0">
            <a:spAutoFit/>
          </a:bodyPr>
          <a:lstStyle/>
          <a:p>
            <a:pPr algn="ctr"/>
            <a:r>
              <a:rPr lang="en-US" sz="2400" b="1" dirty="0">
                <a:solidFill>
                  <a:srgbClr val="EF3340"/>
                </a:solidFill>
              </a:rPr>
              <a:t>“Statistical problem”</a:t>
            </a:r>
          </a:p>
        </p:txBody>
      </p:sp>
      <p:sp>
        <p:nvSpPr>
          <p:cNvPr id="15" name="TextBox 14"/>
          <p:cNvSpPr txBox="1"/>
          <p:nvPr/>
        </p:nvSpPr>
        <p:spPr>
          <a:xfrm>
            <a:off x="2633579" y="1247133"/>
            <a:ext cx="2205121" cy="1477328"/>
          </a:xfrm>
          <a:prstGeom prst="rect">
            <a:avLst/>
          </a:prstGeom>
          <a:noFill/>
        </p:spPr>
        <p:txBody>
          <a:bodyPr wrap="square" lIns="0" tIns="0" rIns="0" bIns="0" rtlCol="0">
            <a:spAutoFit/>
          </a:bodyPr>
          <a:lstStyle/>
          <a:p>
            <a:pPr algn="ctr"/>
            <a:r>
              <a:rPr lang="en-US" sz="2400" b="1" dirty="0">
                <a:solidFill>
                  <a:srgbClr val="EF3340"/>
                </a:solidFill>
              </a:rPr>
              <a:t>“Theoretical and philosophical problem”</a:t>
            </a:r>
          </a:p>
        </p:txBody>
      </p:sp>
      <p:sp>
        <p:nvSpPr>
          <p:cNvPr id="16" name="TextBox 15"/>
          <p:cNvSpPr txBox="1"/>
          <p:nvPr/>
        </p:nvSpPr>
        <p:spPr>
          <a:xfrm>
            <a:off x="995279" y="4615662"/>
            <a:ext cx="5303921" cy="1107995"/>
          </a:xfrm>
          <a:prstGeom prst="rect">
            <a:avLst/>
          </a:prstGeom>
          <a:noFill/>
        </p:spPr>
        <p:txBody>
          <a:bodyPr wrap="square" lIns="0" tIns="0" rIns="0" bIns="0" rtlCol="0">
            <a:spAutoFit/>
          </a:bodyPr>
          <a:lstStyle/>
          <a:p>
            <a:pPr algn="ctr"/>
            <a:r>
              <a:rPr lang="en-US" sz="2400" b="1" dirty="0">
                <a:solidFill>
                  <a:srgbClr val="EF3340"/>
                </a:solidFill>
              </a:rPr>
              <a:t>Most researchers simply assume that the empirical concept is equal with the theoretical concept</a:t>
            </a:r>
          </a:p>
        </p:txBody>
      </p:sp>
    </p:spTree>
    <p:extLst>
      <p:ext uri="{BB962C8B-B14F-4D97-AF65-F5344CB8AC3E}">
        <p14:creationId xmlns:p14="http://schemas.microsoft.com/office/powerpoint/2010/main" val="134666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from </a:t>
            </a:r>
            <a:r>
              <a:rPr lang="en-US" dirty="0" err="1"/>
              <a:t>Deephouse</a:t>
            </a:r>
            <a:r>
              <a:rPr lang="en-US" dirty="0"/>
              <a:t> 1999</a:t>
            </a:r>
          </a:p>
        </p:txBody>
      </p:sp>
      <p:graphicFrame>
        <p:nvGraphicFramePr>
          <p:cNvPr id="8" name="Content Placeholder 7"/>
          <p:cNvGraphicFramePr>
            <a:graphicFrameLocks noGrp="1"/>
          </p:cNvGraphicFramePr>
          <p:nvPr>
            <p:ph idx="1"/>
            <p:extLst/>
          </p:nvPr>
        </p:nvGraphicFramePr>
        <p:xfrm>
          <a:off x="628650" y="1825625"/>
          <a:ext cx="7886700" cy="4577080"/>
        </p:xfrm>
        <a:graphic>
          <a:graphicData uri="http://schemas.openxmlformats.org/drawingml/2006/table">
            <a:tbl>
              <a:tblPr firstRow="1" bandRow="1">
                <a:tableStyleId>{21E4AEA4-8DFA-4A89-87EB-49C32662AFE0}</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370840">
                <a:tc>
                  <a:txBody>
                    <a:bodyPr/>
                    <a:lstStyle/>
                    <a:p>
                      <a:r>
                        <a:rPr lang="en-US" dirty="0"/>
                        <a:t>Proposition</a:t>
                      </a:r>
                    </a:p>
                  </a:txBody>
                  <a:tcPr marL="89196" marR="89196"/>
                </a:tc>
                <a:tc>
                  <a:txBody>
                    <a:bodyPr/>
                    <a:lstStyle/>
                    <a:p>
                      <a:r>
                        <a:rPr lang="en-US" dirty="0"/>
                        <a:t>Hypothesis</a:t>
                      </a:r>
                    </a:p>
                  </a:txBody>
                  <a:tcPr marL="89196" marR="89196"/>
                </a:tc>
                <a:tc>
                  <a:txBody>
                    <a:bodyPr/>
                    <a:lstStyle/>
                    <a:p>
                      <a:r>
                        <a:rPr lang="en-US" dirty="0"/>
                        <a:t>Test  with data</a:t>
                      </a:r>
                    </a:p>
                  </a:txBody>
                  <a:tcPr marL="89196" marR="89196"/>
                </a:tc>
                <a:extLst>
                  <a:ext uri="{0D108BD9-81ED-4DB2-BD59-A6C34878D82A}">
                    <a16:rowId xmlns:a16="http://schemas.microsoft.com/office/drawing/2014/main" val="10000"/>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i="1" kern="1200" dirty="0">
                          <a:solidFill>
                            <a:schemeClr val="tx1">
                              <a:lumMod val="50000"/>
                              <a:lumOff val="50000"/>
                            </a:schemeClr>
                          </a:solidFill>
                          <a:effectLst/>
                          <a:latin typeface="+mn-lt"/>
                          <a:ea typeface="+mn-ea"/>
                          <a:cs typeface="+mn-cs"/>
                        </a:rPr>
                        <a:t>Less strategic similarity increases performance </a:t>
                      </a:r>
                      <a:endParaRPr lang="en-US" dirty="0">
                        <a:solidFill>
                          <a:schemeClr val="tx1">
                            <a:lumMod val="50000"/>
                            <a:lumOff val="50000"/>
                          </a:schemeClr>
                        </a:solidFill>
                      </a:endParaRPr>
                    </a:p>
                  </a:txBody>
                  <a:tcPr marL="89196" marR="8919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i="1" kern="1200" dirty="0">
                          <a:solidFill>
                            <a:schemeClr val="tx1">
                              <a:lumMod val="50000"/>
                              <a:lumOff val="50000"/>
                            </a:schemeClr>
                          </a:solidFill>
                          <a:effectLst/>
                          <a:latin typeface="+mn-lt"/>
                          <a:ea typeface="+mn-ea"/>
                          <a:cs typeface="+mn-cs"/>
                        </a:rPr>
                        <a:t>There is a positive relationship between strategic deviation and relative ROA </a:t>
                      </a:r>
                      <a:endParaRPr lang="en-US" dirty="0">
                        <a:solidFill>
                          <a:schemeClr val="tx1">
                            <a:lumMod val="50000"/>
                            <a:lumOff val="50000"/>
                          </a:schemeClr>
                        </a:solidFill>
                      </a:endParaRPr>
                    </a:p>
                  </a:txBody>
                  <a:tcPr marL="89196" marR="89196"/>
                </a:tc>
                <a:tc rowSpan="3">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Call Reports data by U.S. </a:t>
                      </a:r>
                      <a:r>
                        <a:rPr lang="en-US" sz="1800" kern="1200" dirty="0" err="1">
                          <a:solidFill>
                            <a:schemeClr val="dk1"/>
                          </a:solidFill>
                          <a:effectLst/>
                          <a:latin typeface="+mn-lt"/>
                          <a:ea typeface="+mn-ea"/>
                          <a:cs typeface="+mn-cs"/>
                        </a:rPr>
                        <a:t>govrnmt</a:t>
                      </a:r>
                      <a:r>
                        <a:rPr lang="en-US" sz="1800" kern="1200" dirty="0">
                          <a:solidFill>
                            <a:schemeClr val="dk1"/>
                          </a:solidFill>
                          <a:effectLst/>
                          <a:latin typeface="+mn-lt"/>
                          <a:ea typeface="+mn-ea"/>
                          <a:cs typeface="+mn-cs"/>
                        </a:rPr>
                        <a:t> 1985-92</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Strategic </a:t>
                      </a:r>
                      <a:r>
                        <a:rPr lang="en-US" sz="1800" kern="1200" dirty="0" err="1">
                          <a:solidFill>
                            <a:schemeClr val="dk1"/>
                          </a:solidFill>
                          <a:effectLst/>
                          <a:latin typeface="+mn-lt"/>
                          <a:ea typeface="+mn-ea"/>
                          <a:cs typeface="+mn-cs"/>
                        </a:rPr>
                        <a:t>Dev</a:t>
                      </a:r>
                      <a:r>
                        <a:rPr lang="en-US" sz="1800" kern="1200" baseline="0" dirty="0">
                          <a:solidFill>
                            <a:schemeClr val="dk1"/>
                          </a:solidFill>
                          <a:effectLst/>
                          <a:latin typeface="+mn-lt"/>
                          <a:ea typeface="+mn-ea"/>
                          <a:cs typeface="+mn-cs"/>
                        </a:rPr>
                        <a:t> = </a:t>
                      </a:r>
                      <a:br>
                        <a:rPr lang="en-US" sz="1800" kern="1200" baseline="0" dirty="0">
                          <a:solidFill>
                            <a:schemeClr val="dk1"/>
                          </a:solidFill>
                          <a:effectLst/>
                          <a:latin typeface="+mn-lt"/>
                          <a:ea typeface="+mn-ea"/>
                          <a:cs typeface="+mn-cs"/>
                        </a:rPr>
                      </a:br>
                      <a:endParaRPr lang="en-US" dirty="0"/>
                    </a:p>
                    <a:p>
                      <a:br>
                        <a:rPr lang="en-US" dirty="0"/>
                      </a:br>
                      <a:endParaRPr lang="en-US" dirty="0"/>
                    </a:p>
                    <a:p>
                      <a:r>
                        <a:rPr lang="en-US" sz="1800" kern="1200" dirty="0">
                          <a:solidFill>
                            <a:schemeClr val="dk1"/>
                          </a:solidFill>
                          <a:effectLst/>
                          <a:latin typeface="+mn-lt"/>
                          <a:ea typeface="+mn-ea"/>
                          <a:cs typeface="+mn-cs"/>
                        </a:rPr>
                        <a:t>Regression analysis:</a:t>
                      </a:r>
                    </a:p>
                    <a:p>
                      <a:r>
                        <a:rPr lang="en-US" sz="1800" kern="1200" dirty="0">
                          <a:solidFill>
                            <a:schemeClr val="dk1"/>
                          </a:solidFill>
                          <a:effectLst/>
                          <a:latin typeface="+mn-lt"/>
                          <a:ea typeface="+mn-ea"/>
                          <a:cs typeface="+mn-cs"/>
                        </a:rPr>
                        <a:t>Relative ROA = </a:t>
                      </a:r>
                      <a:r>
                        <a:rPr lang="en-US" sz="1800" i="1" kern="1200" dirty="0">
                          <a:solidFill>
                            <a:schemeClr val="dk1"/>
                          </a:solidFill>
                          <a:effectLst/>
                          <a:latin typeface="+mn-lt"/>
                          <a:ea typeface="+mn-ea"/>
                          <a:cs typeface="+mn-cs"/>
                        </a:rPr>
                        <a:t>b</a:t>
                      </a:r>
                      <a:r>
                        <a:rPr lang="en-US" sz="1800" i="1" kern="1200" baseline="-25000" dirty="0">
                          <a:solidFill>
                            <a:schemeClr val="dk1"/>
                          </a:solidFill>
                          <a:effectLst/>
                          <a:latin typeface="+mn-lt"/>
                          <a:ea typeface="+mn-ea"/>
                          <a:cs typeface="+mn-cs"/>
                        </a:rPr>
                        <a:t>0</a:t>
                      </a:r>
                      <a:r>
                        <a:rPr lang="en-US" sz="1800" i="1" kern="120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 </a:t>
                      </a:r>
                      <a:br>
                        <a:rPr lang="en-US" sz="1800" kern="1200" dirty="0">
                          <a:solidFill>
                            <a:schemeClr val="dk1"/>
                          </a:solidFill>
                          <a:effectLst/>
                          <a:latin typeface="+mn-lt"/>
                          <a:ea typeface="+mn-ea"/>
                          <a:cs typeface="+mn-cs"/>
                        </a:rPr>
                      </a:br>
                      <a:r>
                        <a:rPr lang="en-US" sz="1800" i="1" kern="1200" dirty="0">
                          <a:solidFill>
                            <a:schemeClr val="dk1"/>
                          </a:solidFill>
                          <a:effectLst/>
                          <a:latin typeface="+mn-lt"/>
                          <a:ea typeface="+mn-ea"/>
                          <a:cs typeface="+mn-cs"/>
                        </a:rPr>
                        <a:t>b</a:t>
                      </a:r>
                      <a:r>
                        <a:rPr lang="en-US" sz="1800" i="1" kern="1200" baseline="-25000" dirty="0">
                          <a:solidFill>
                            <a:schemeClr val="dk1"/>
                          </a:solidFill>
                          <a:effectLst/>
                          <a:latin typeface="+mn-lt"/>
                          <a:ea typeface="+mn-ea"/>
                          <a:cs typeface="+mn-cs"/>
                        </a:rPr>
                        <a:t>1</a:t>
                      </a:r>
                      <a:r>
                        <a:rPr lang="en-US" sz="1800" i="1" kern="120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 Strategic Dev.</a:t>
                      </a:r>
                      <a:r>
                        <a:rPr lang="en-US" sz="1800" kern="1200" baseline="30000" dirty="0">
                          <a:solidFill>
                            <a:schemeClr val="dk1"/>
                          </a:solidFill>
                          <a:effectLst/>
                          <a:latin typeface="+mn-lt"/>
                          <a:ea typeface="+mn-ea"/>
                          <a:cs typeface="+mn-cs"/>
                        </a:rPr>
                        <a:t>2</a:t>
                      </a:r>
                      <a:r>
                        <a:rPr lang="en-US" sz="1800" kern="1200" baseline="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a:t>
                      </a:r>
                      <a:br>
                        <a:rPr lang="en-US" sz="1800" kern="1200" dirty="0">
                          <a:solidFill>
                            <a:schemeClr val="dk1"/>
                          </a:solidFill>
                          <a:effectLst/>
                          <a:latin typeface="+mn-lt"/>
                          <a:ea typeface="+mn-ea"/>
                          <a:cs typeface="+mn-cs"/>
                        </a:rPr>
                      </a:br>
                      <a:r>
                        <a:rPr lang="en-US" sz="1800" i="1" kern="1200" dirty="0">
                          <a:solidFill>
                            <a:schemeClr val="dk1"/>
                          </a:solidFill>
                          <a:effectLst/>
                          <a:latin typeface="+mn-lt"/>
                          <a:ea typeface="+mn-ea"/>
                          <a:cs typeface="+mn-cs"/>
                        </a:rPr>
                        <a:t>b</a:t>
                      </a:r>
                      <a:r>
                        <a:rPr lang="en-US" sz="1800" kern="1200" baseline="-25000" dirty="0">
                          <a:solidFill>
                            <a:schemeClr val="dk1"/>
                          </a:solidFill>
                          <a:effectLst/>
                          <a:latin typeface="+mn-lt"/>
                          <a:ea typeface="+mn-ea"/>
                          <a:cs typeface="+mn-cs"/>
                        </a:rPr>
                        <a:t>2</a:t>
                      </a:r>
                      <a:r>
                        <a:rPr lang="en-US" sz="1800" kern="1200" baseline="0" dirty="0">
                          <a:solidFill>
                            <a:schemeClr val="dk1"/>
                          </a:solidFill>
                          <a:effectLst/>
                          <a:latin typeface="+mn-lt"/>
                          <a:ea typeface="+mn-ea"/>
                          <a:cs typeface="+mn-cs"/>
                        </a:rPr>
                        <a:t> * </a:t>
                      </a:r>
                      <a:r>
                        <a:rPr lang="en-US" sz="1800" kern="1200" dirty="0">
                          <a:solidFill>
                            <a:schemeClr val="dk1"/>
                          </a:solidFill>
                          <a:effectLst/>
                          <a:latin typeface="+mn-lt"/>
                          <a:ea typeface="+mn-ea"/>
                          <a:cs typeface="+mn-cs"/>
                        </a:rPr>
                        <a:t>Strategic Dev</a:t>
                      </a:r>
                      <a:r>
                        <a:rPr lang="en-US" sz="1800" kern="1200" baseline="0" dirty="0">
                          <a:solidFill>
                            <a:schemeClr val="dk1"/>
                          </a:solidFill>
                          <a:effectLst/>
                          <a:latin typeface="+mn-lt"/>
                          <a:ea typeface="+mn-ea"/>
                          <a:cs typeface="+mn-cs"/>
                        </a:rPr>
                        <a:t>. +</a:t>
                      </a:r>
                      <a:br>
                        <a:rPr lang="en-US" sz="1800" i="1" kern="1200" dirty="0">
                          <a:solidFill>
                            <a:schemeClr val="dk1"/>
                          </a:solidFill>
                          <a:effectLst/>
                          <a:latin typeface="+mn-lt"/>
                          <a:ea typeface="+mn-ea"/>
                          <a:cs typeface="+mn-cs"/>
                        </a:rPr>
                      </a:br>
                      <a:r>
                        <a:rPr lang="en-US" sz="1800" i="1" kern="1200" dirty="0">
                          <a:solidFill>
                            <a:schemeClr val="dk1"/>
                          </a:solidFill>
                          <a:effectLst/>
                          <a:latin typeface="+mn-lt"/>
                          <a:ea typeface="+mn-ea"/>
                          <a:cs typeface="+mn-cs"/>
                        </a:rPr>
                        <a:t>b</a:t>
                      </a:r>
                      <a:r>
                        <a:rPr lang="en-US" sz="1800" kern="1200" baseline="-25000" dirty="0">
                          <a:solidFill>
                            <a:schemeClr val="dk1"/>
                          </a:solidFill>
                          <a:effectLst/>
                          <a:latin typeface="+mn-lt"/>
                          <a:ea typeface="+mn-ea"/>
                          <a:cs typeface="+mn-cs"/>
                        </a:rPr>
                        <a:t>3</a:t>
                      </a:r>
                      <a:r>
                        <a:rPr lang="en-US" sz="1800" kern="1200" dirty="0">
                          <a:solidFill>
                            <a:schemeClr val="dk1"/>
                          </a:solidFill>
                          <a:effectLst/>
                          <a:latin typeface="+mn-lt"/>
                          <a:ea typeface="+mn-ea"/>
                          <a:cs typeface="+mn-cs"/>
                        </a:rPr>
                        <a:t> * Market Share +</a:t>
                      </a:r>
                    </a:p>
                    <a:p>
                      <a:r>
                        <a:rPr lang="en-US" sz="1800" i="1" kern="1200" dirty="0">
                          <a:solidFill>
                            <a:schemeClr val="dk1"/>
                          </a:solidFill>
                          <a:effectLst/>
                          <a:latin typeface="+mn-lt"/>
                          <a:ea typeface="+mn-ea"/>
                          <a:cs typeface="+mn-cs"/>
                        </a:rPr>
                        <a:t>b</a:t>
                      </a:r>
                      <a:r>
                        <a:rPr lang="en-US" sz="1800" kern="1200" baseline="-25000" dirty="0">
                          <a:solidFill>
                            <a:schemeClr val="dk1"/>
                          </a:solidFill>
                          <a:effectLst/>
                          <a:latin typeface="+mn-lt"/>
                          <a:ea typeface="+mn-ea"/>
                          <a:cs typeface="+mn-cs"/>
                        </a:rPr>
                        <a:t>4</a:t>
                      </a:r>
                      <a:r>
                        <a:rPr lang="en-US" sz="1800" kern="1200" dirty="0">
                          <a:solidFill>
                            <a:schemeClr val="dk1"/>
                          </a:solidFill>
                          <a:effectLst/>
                          <a:latin typeface="+mn-lt"/>
                          <a:ea typeface="+mn-ea"/>
                          <a:cs typeface="+mn-cs"/>
                        </a:rPr>
                        <a:t> * Total Exp. Ratio</a:t>
                      </a:r>
                      <a:r>
                        <a:rPr lang="en-US" sz="1800" i="1" kern="120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 </a:t>
                      </a:r>
                      <a:br>
                        <a:rPr lang="en-US" sz="1800" kern="1200" dirty="0">
                          <a:solidFill>
                            <a:schemeClr val="dk1"/>
                          </a:solidFill>
                          <a:effectLst/>
                          <a:latin typeface="+mn-lt"/>
                          <a:ea typeface="+mn-ea"/>
                          <a:cs typeface="+mn-cs"/>
                        </a:rPr>
                      </a:br>
                      <a:r>
                        <a:rPr lang="en-US" sz="1800" i="1" kern="1200" dirty="0">
                          <a:solidFill>
                            <a:schemeClr val="dk1"/>
                          </a:solidFill>
                          <a:effectLst/>
                          <a:latin typeface="+mn-lt"/>
                          <a:ea typeface="+mn-ea"/>
                          <a:cs typeface="+mn-cs"/>
                        </a:rPr>
                        <a:t>b</a:t>
                      </a:r>
                      <a:r>
                        <a:rPr lang="en-US" sz="1800" kern="1200" baseline="-25000" dirty="0">
                          <a:solidFill>
                            <a:schemeClr val="dk1"/>
                          </a:solidFill>
                          <a:effectLst/>
                          <a:latin typeface="+mn-lt"/>
                          <a:ea typeface="+mn-ea"/>
                          <a:cs typeface="+mn-cs"/>
                        </a:rPr>
                        <a:t>5</a:t>
                      </a:r>
                      <a:r>
                        <a:rPr lang="en-US" sz="1800" kern="1200" dirty="0">
                          <a:solidFill>
                            <a:schemeClr val="dk1"/>
                          </a:solidFill>
                          <a:effectLst/>
                          <a:latin typeface="+mn-lt"/>
                          <a:ea typeface="+mn-ea"/>
                          <a:cs typeface="+mn-cs"/>
                        </a:rPr>
                        <a:t> * Real </a:t>
                      </a:r>
                      <a:r>
                        <a:rPr lang="en-US" sz="1800" kern="1200" dirty="0" err="1">
                          <a:solidFill>
                            <a:schemeClr val="dk1"/>
                          </a:solidFill>
                          <a:effectLst/>
                          <a:latin typeface="+mn-lt"/>
                          <a:ea typeface="+mn-ea"/>
                          <a:cs typeface="+mn-cs"/>
                        </a:rPr>
                        <a:t>Mkt</a:t>
                      </a:r>
                      <a:r>
                        <a:rPr lang="en-US" sz="1800" kern="1200" dirty="0">
                          <a:solidFill>
                            <a:schemeClr val="dk1"/>
                          </a:solidFill>
                          <a:effectLst/>
                          <a:latin typeface="+mn-lt"/>
                          <a:ea typeface="+mn-ea"/>
                          <a:cs typeface="+mn-cs"/>
                        </a:rPr>
                        <a:t> Growth</a:t>
                      </a:r>
                      <a:r>
                        <a:rPr lang="en-US" sz="1800" i="1" kern="1200" dirty="0">
                          <a:solidFill>
                            <a:schemeClr val="dk1"/>
                          </a:solidFill>
                          <a:effectLst/>
                          <a:latin typeface="+mn-lt"/>
                          <a:ea typeface="+mn-ea"/>
                          <a:cs typeface="+mn-cs"/>
                        </a:rPr>
                        <a:t> +</a:t>
                      </a:r>
                      <a:br>
                        <a:rPr lang="en-US" sz="1800" i="1" kern="1200" dirty="0">
                          <a:solidFill>
                            <a:schemeClr val="dk1"/>
                          </a:solidFill>
                          <a:effectLst/>
                          <a:latin typeface="+mn-lt"/>
                          <a:ea typeface="+mn-ea"/>
                          <a:cs typeface="+mn-cs"/>
                        </a:rPr>
                      </a:br>
                      <a:r>
                        <a:rPr lang="en-US" sz="1800" i="1" kern="1200" dirty="0">
                          <a:solidFill>
                            <a:schemeClr val="dk1"/>
                          </a:solidFill>
                          <a:effectLst/>
                          <a:latin typeface="+mn-lt"/>
                          <a:ea typeface="+mn-ea"/>
                          <a:cs typeface="+mn-cs"/>
                        </a:rPr>
                        <a:t>b</a:t>
                      </a:r>
                      <a:r>
                        <a:rPr lang="en-US" sz="1800" kern="1200" baseline="-25000" dirty="0">
                          <a:solidFill>
                            <a:schemeClr val="dk1"/>
                          </a:solidFill>
                          <a:effectLst/>
                          <a:latin typeface="+mn-lt"/>
                          <a:ea typeface="+mn-ea"/>
                          <a:cs typeface="+mn-cs"/>
                        </a:rPr>
                        <a:t>6</a:t>
                      </a:r>
                      <a:r>
                        <a:rPr lang="en-US" sz="1800" kern="1200" dirty="0">
                          <a:solidFill>
                            <a:schemeClr val="dk1"/>
                          </a:solidFill>
                          <a:effectLst/>
                          <a:latin typeface="+mn-lt"/>
                          <a:ea typeface="+mn-ea"/>
                          <a:cs typeface="+mn-cs"/>
                        </a:rPr>
                        <a:t> * Relative ROA</a:t>
                      </a:r>
                      <a:r>
                        <a:rPr lang="en-US" sz="1800" i="1" kern="1200" baseline="-25000" dirty="0">
                          <a:solidFill>
                            <a:schemeClr val="dk1"/>
                          </a:solidFill>
                          <a:effectLst/>
                          <a:latin typeface="+mn-lt"/>
                          <a:ea typeface="+mn-ea"/>
                          <a:cs typeface="+mn-cs"/>
                        </a:rPr>
                        <a:t>t</a:t>
                      </a:r>
                      <a:r>
                        <a:rPr lang="en-US" sz="1800" kern="1200" baseline="-25000" dirty="0">
                          <a:solidFill>
                            <a:schemeClr val="dk1"/>
                          </a:solidFill>
                          <a:effectLst/>
                          <a:latin typeface="+mn-lt"/>
                          <a:ea typeface="+mn-ea"/>
                          <a:cs typeface="+mn-cs"/>
                        </a:rPr>
                        <a:t>−1</a:t>
                      </a:r>
                      <a:r>
                        <a:rPr lang="en-US" sz="1800" kern="1200" dirty="0">
                          <a:solidFill>
                            <a:schemeClr val="dk1"/>
                          </a:solidFill>
                          <a:effectLst/>
                          <a:latin typeface="+mn-lt"/>
                          <a:ea typeface="+mn-ea"/>
                          <a:cs typeface="+mn-cs"/>
                        </a:rPr>
                        <a:t> + </a:t>
                      </a:r>
                      <a:r>
                        <a:rPr lang="en-US" sz="1800" i="1" kern="1200" dirty="0">
                          <a:solidFill>
                            <a:schemeClr val="dk1"/>
                          </a:solidFill>
                          <a:effectLst/>
                          <a:latin typeface="+mn-lt"/>
                          <a:ea typeface="+mn-ea"/>
                          <a:cs typeface="+mn-cs"/>
                        </a:rPr>
                        <a:t>e </a:t>
                      </a:r>
                      <a:endParaRPr lang="en-US" dirty="0"/>
                    </a:p>
                    <a:p>
                      <a:endParaRPr lang="en-US" dirty="0"/>
                    </a:p>
                  </a:txBody>
                  <a:tcPr marL="89196" marR="89196"/>
                </a:tc>
                <a:extLst>
                  <a:ext uri="{0D108BD9-81ED-4DB2-BD59-A6C34878D82A}">
                    <a16:rowId xmlns:a16="http://schemas.microsoft.com/office/drawing/2014/main" val="10001"/>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i="1" kern="1200" dirty="0">
                          <a:solidFill>
                            <a:schemeClr val="tx1">
                              <a:lumMod val="50000"/>
                              <a:lumOff val="50000"/>
                            </a:schemeClr>
                          </a:solidFill>
                          <a:effectLst/>
                          <a:latin typeface="+mn-lt"/>
                          <a:ea typeface="+mn-ea"/>
                          <a:cs typeface="+mn-cs"/>
                        </a:rPr>
                        <a:t>Greater strategic similarity increases performance</a:t>
                      </a:r>
                      <a:endParaRPr lang="en-US" dirty="0">
                        <a:solidFill>
                          <a:schemeClr val="tx1">
                            <a:lumMod val="50000"/>
                            <a:lumOff val="50000"/>
                          </a:schemeClr>
                        </a:solidFill>
                      </a:endParaRPr>
                    </a:p>
                  </a:txBody>
                  <a:tcPr marL="89196" marR="8919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i="1" kern="1200" dirty="0">
                          <a:solidFill>
                            <a:schemeClr val="tx1">
                              <a:lumMod val="50000"/>
                              <a:lumOff val="50000"/>
                            </a:schemeClr>
                          </a:solidFill>
                          <a:effectLst/>
                          <a:latin typeface="+mn-lt"/>
                          <a:ea typeface="+mn-ea"/>
                          <a:cs typeface="+mn-cs"/>
                        </a:rPr>
                        <a:t>There is a negative relationship between strategic deviation and relative ROA</a:t>
                      </a:r>
                      <a:endParaRPr lang="en-US" dirty="0">
                        <a:solidFill>
                          <a:schemeClr val="tx1">
                            <a:lumMod val="50000"/>
                            <a:lumOff val="50000"/>
                          </a:schemeClr>
                        </a:solidFill>
                      </a:endParaRPr>
                    </a:p>
                  </a:txBody>
                  <a:tcPr marL="89196" marR="89196"/>
                </a:tc>
                <a:tc vMerge="1">
                  <a:txBody>
                    <a:bodyPr/>
                    <a:lstStyle/>
                    <a:p>
                      <a:endParaRPr lang="en-US" dirty="0"/>
                    </a:p>
                  </a:txBody>
                  <a:tcPr/>
                </a:tc>
                <a:extLst>
                  <a:ext uri="{0D108BD9-81ED-4DB2-BD59-A6C34878D82A}">
                    <a16:rowId xmlns:a16="http://schemas.microsoft.com/office/drawing/2014/main" val="10002"/>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i="1" kern="1200" dirty="0">
                          <a:solidFill>
                            <a:schemeClr val="dk1"/>
                          </a:solidFill>
                          <a:effectLst/>
                          <a:latin typeface="+mn-lt"/>
                          <a:ea typeface="+mn-ea"/>
                          <a:cs typeface="+mn-cs"/>
                        </a:rPr>
                        <a:t>Moderate amounts of </a:t>
                      </a:r>
                      <a:r>
                        <a:rPr lang="en-US" sz="1800" b="1" i="1" u="sng" kern="1200" dirty="0">
                          <a:solidFill>
                            <a:schemeClr val="dk1"/>
                          </a:solidFill>
                          <a:effectLst/>
                          <a:latin typeface="+mn-lt"/>
                          <a:ea typeface="+mn-ea"/>
                          <a:cs typeface="+mn-cs"/>
                        </a:rPr>
                        <a:t>strategic similarity </a:t>
                      </a:r>
                      <a:r>
                        <a:rPr lang="en-US" sz="1800" b="1" i="1" kern="1200" dirty="0">
                          <a:solidFill>
                            <a:schemeClr val="dk1"/>
                          </a:solidFill>
                          <a:effectLst/>
                          <a:latin typeface="+mn-lt"/>
                          <a:ea typeface="+mn-ea"/>
                          <a:cs typeface="+mn-cs"/>
                        </a:rPr>
                        <a:t>increase </a:t>
                      </a:r>
                      <a:r>
                        <a:rPr lang="en-US" sz="1800" b="1" i="1" u="sng" kern="1200" dirty="0">
                          <a:solidFill>
                            <a:schemeClr val="dk1"/>
                          </a:solidFill>
                          <a:effectLst/>
                          <a:latin typeface="+mn-lt"/>
                          <a:ea typeface="+mn-ea"/>
                          <a:cs typeface="+mn-cs"/>
                        </a:rPr>
                        <a:t>performance</a:t>
                      </a:r>
                      <a:endParaRPr lang="en-US" b="1" u="sng" dirty="0"/>
                    </a:p>
                  </a:txBody>
                  <a:tcPr marL="89196" marR="8919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i="1" kern="1200" dirty="0">
                          <a:solidFill>
                            <a:schemeClr val="dk1"/>
                          </a:solidFill>
                          <a:effectLst/>
                          <a:latin typeface="+mn-lt"/>
                          <a:ea typeface="+mn-ea"/>
                          <a:cs typeface="+mn-cs"/>
                        </a:rPr>
                        <a:t>There is a curvilinear, concave down relationship between </a:t>
                      </a:r>
                      <a:r>
                        <a:rPr lang="en-US" sz="1800" b="1" i="1" kern="1200" dirty="0">
                          <a:solidFill>
                            <a:srgbClr val="FF0000"/>
                          </a:solidFill>
                          <a:effectLst/>
                          <a:latin typeface="+mn-lt"/>
                          <a:ea typeface="+mn-ea"/>
                          <a:cs typeface="+mn-cs"/>
                        </a:rPr>
                        <a:t>a variable called</a:t>
                      </a:r>
                      <a:r>
                        <a:rPr lang="en-US" sz="1800" b="1" i="1" kern="1200" dirty="0">
                          <a:solidFill>
                            <a:schemeClr val="dk1"/>
                          </a:solidFill>
                          <a:effectLst/>
                          <a:latin typeface="+mn-lt"/>
                          <a:ea typeface="+mn-ea"/>
                          <a:cs typeface="+mn-cs"/>
                        </a:rPr>
                        <a:t> </a:t>
                      </a:r>
                      <a:r>
                        <a:rPr lang="en-US" sz="1800" b="1" i="1" kern="1200" dirty="0">
                          <a:solidFill>
                            <a:srgbClr val="FF0000"/>
                          </a:solidFill>
                          <a:effectLst/>
                          <a:latin typeface="+mn-lt"/>
                          <a:ea typeface="+mn-ea"/>
                          <a:cs typeface="+mn-cs"/>
                        </a:rPr>
                        <a:t>“</a:t>
                      </a:r>
                      <a:r>
                        <a:rPr lang="en-US" sz="1800" b="1" i="1" u="sng" kern="1200" dirty="0">
                          <a:solidFill>
                            <a:schemeClr val="dk1"/>
                          </a:solidFill>
                          <a:effectLst/>
                          <a:latin typeface="+mn-lt"/>
                          <a:ea typeface="+mn-ea"/>
                          <a:cs typeface="+mn-cs"/>
                        </a:rPr>
                        <a:t>strategic deviation</a:t>
                      </a:r>
                      <a:r>
                        <a:rPr lang="en-US" sz="1800" b="1" i="1" u="none" kern="1200" dirty="0">
                          <a:solidFill>
                            <a:srgbClr val="FF0000"/>
                          </a:solidFill>
                          <a:effectLst/>
                          <a:latin typeface="+mn-lt"/>
                          <a:ea typeface="+mn-ea"/>
                          <a:cs typeface="+mn-cs"/>
                        </a:rPr>
                        <a:t>”</a:t>
                      </a:r>
                      <a:r>
                        <a:rPr lang="en-US" sz="1800" b="1" i="1" u="none" kern="1200" dirty="0">
                          <a:solidFill>
                            <a:schemeClr val="dk1"/>
                          </a:solidFill>
                          <a:effectLst/>
                          <a:latin typeface="+mn-lt"/>
                          <a:ea typeface="+mn-ea"/>
                          <a:cs typeface="+mn-cs"/>
                        </a:rPr>
                        <a:t> </a:t>
                      </a:r>
                      <a:r>
                        <a:rPr lang="en-US" sz="1800" b="1" i="1" kern="1200" dirty="0">
                          <a:solidFill>
                            <a:schemeClr val="dk1"/>
                          </a:solidFill>
                          <a:effectLst/>
                          <a:latin typeface="+mn-lt"/>
                          <a:ea typeface="+mn-ea"/>
                          <a:cs typeface="+mn-cs"/>
                        </a:rPr>
                        <a:t>and </a:t>
                      </a:r>
                      <a:r>
                        <a:rPr lang="en-US" sz="1800" b="1" i="1" u="sng" kern="1200" dirty="0">
                          <a:solidFill>
                            <a:schemeClr val="dk1"/>
                          </a:solidFill>
                          <a:effectLst/>
                          <a:latin typeface="+mn-lt"/>
                          <a:ea typeface="+mn-ea"/>
                          <a:cs typeface="+mn-cs"/>
                        </a:rPr>
                        <a:t>relative ROA </a:t>
                      </a:r>
                      <a:endParaRPr lang="en-US" b="1" u="sng" dirty="0"/>
                    </a:p>
                  </a:txBody>
                  <a:tcPr marL="89196" marR="89196"/>
                </a:tc>
                <a:tc vMerge="1">
                  <a:txBody>
                    <a:bodyPr/>
                    <a:lstStyle/>
                    <a:p>
                      <a:endParaRPr lang="en-US"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698747" y="6655260"/>
            <a:ext cx="7754691" cy="123111"/>
          </a:xfrm>
          <a:prstGeom prst="rect">
            <a:avLst/>
          </a:prstGeom>
          <a:noFill/>
        </p:spPr>
        <p:txBody>
          <a:bodyPr wrap="square" lIns="0" tIns="0" rIns="0" bIns="0" rtlCol="0">
            <a:spAutoFit/>
          </a:bodyPr>
          <a:lstStyle/>
          <a:p>
            <a:r>
              <a:rPr lang="en-US" sz="800" dirty="0" err="1"/>
              <a:t>Deephouse</a:t>
            </a:r>
            <a:r>
              <a:rPr lang="en-US" sz="800" dirty="0"/>
              <a:t>, D. L. (1999). To be different, or to be the same? It’s a question (and theory) of strategic balance. </a:t>
            </a:r>
            <a:r>
              <a:rPr lang="en-US" sz="800" i="1" dirty="0"/>
              <a:t>Strategic Management Journal</a:t>
            </a:r>
            <a:r>
              <a:rPr lang="en-US" sz="800" dirty="0"/>
              <a:t>, </a:t>
            </a:r>
            <a:r>
              <a:rPr lang="en-US" sz="800" i="1" dirty="0"/>
              <a:t>20</a:t>
            </a:r>
            <a:r>
              <a:rPr lang="en-US" sz="800" dirty="0"/>
              <a:t>(2), 147–166.</a:t>
            </a:r>
            <a:endParaRPr lang="en-US" sz="800" b="1" dirty="0"/>
          </a:p>
        </p:txBody>
      </p:sp>
      <p:graphicFrame>
        <p:nvGraphicFramePr>
          <p:cNvPr id="9" name="Object 8"/>
          <p:cNvGraphicFramePr>
            <a:graphicFrameLocks noChangeAspect="1"/>
          </p:cNvGraphicFramePr>
          <p:nvPr>
            <p:extLst/>
          </p:nvPr>
        </p:nvGraphicFramePr>
        <p:xfrm>
          <a:off x="4514849" y="3346450"/>
          <a:ext cx="2803525" cy="534988"/>
        </p:xfrm>
        <a:graphic>
          <a:graphicData uri="http://schemas.openxmlformats.org/presentationml/2006/ole">
            <mc:AlternateContent xmlns:mc="http://schemas.openxmlformats.org/markup-compatibility/2006">
              <mc:Choice xmlns:v="urn:schemas-microsoft-com:vml" Requires="v">
                <p:oleObj spid="_x0000_s1290" name="Equation" r:id="rId3" imgW="114300" imgH="165100" progId="Equation.3">
                  <p:embed/>
                </p:oleObj>
              </mc:Choice>
              <mc:Fallback>
                <p:oleObj name="Equation" r:id="rId3" imgW="114300" imgH="165100" progId="Equation.3">
                  <p:embed/>
                  <p:pic>
                    <p:nvPicPr>
                      <p:cNvPr id="0" name=""/>
                      <p:cNvPicPr/>
                      <p:nvPr/>
                    </p:nvPicPr>
                    <p:blipFill>
                      <a:blip r:embed="rId4"/>
                      <a:stretch>
                        <a:fillRect/>
                      </a:stretch>
                    </p:blipFill>
                    <p:spPr>
                      <a:xfrm>
                        <a:off x="4514849" y="3346450"/>
                        <a:ext cx="2803525" cy="534988"/>
                      </a:xfrm>
                      <a:prstGeom prst="rect">
                        <a:avLst/>
                      </a:prstGeom>
                    </p:spPr>
                  </p:pic>
                </p:oleObj>
              </mc:Fallback>
            </mc:AlternateContent>
          </a:graphicData>
        </a:graphic>
      </p:graphicFrame>
      <p:graphicFrame>
        <p:nvGraphicFramePr>
          <p:cNvPr id="10" name="Object 9"/>
          <p:cNvGraphicFramePr>
            <a:graphicFrameLocks noChangeAspect="1"/>
          </p:cNvGraphicFramePr>
          <p:nvPr>
            <p:extLst/>
          </p:nvPr>
        </p:nvGraphicFramePr>
        <p:xfrm>
          <a:off x="6013450" y="3117849"/>
          <a:ext cx="2439988" cy="744403"/>
        </p:xfrm>
        <a:graphic>
          <a:graphicData uri="http://schemas.openxmlformats.org/presentationml/2006/ole">
            <mc:AlternateContent xmlns:mc="http://schemas.openxmlformats.org/markup-compatibility/2006">
              <mc:Choice xmlns:v="urn:schemas-microsoft-com:vml" Requires="v">
                <p:oleObj spid="_x0000_s1291" name="Equation" r:id="rId5" imgW="1498600" imgH="457200" progId="Equation.3">
                  <p:embed/>
                </p:oleObj>
              </mc:Choice>
              <mc:Fallback>
                <p:oleObj name="Equation" r:id="rId5" imgW="1498600" imgH="457200" progId="Equation.3">
                  <p:embed/>
                  <p:pic>
                    <p:nvPicPr>
                      <p:cNvPr id="0" name=""/>
                      <p:cNvPicPr/>
                      <p:nvPr/>
                    </p:nvPicPr>
                    <p:blipFill>
                      <a:blip r:embed="rId6"/>
                      <a:stretch>
                        <a:fillRect/>
                      </a:stretch>
                    </p:blipFill>
                    <p:spPr>
                      <a:xfrm>
                        <a:off x="6013450" y="3117849"/>
                        <a:ext cx="2439988" cy="744403"/>
                      </a:xfrm>
                      <a:prstGeom prst="rect">
                        <a:avLst/>
                      </a:prstGeom>
                    </p:spPr>
                  </p:pic>
                </p:oleObj>
              </mc:Fallback>
            </mc:AlternateContent>
          </a:graphicData>
        </a:graphic>
      </p:graphicFrame>
      <p:sp>
        <p:nvSpPr>
          <p:cNvPr id="7" name="TextBox 6"/>
          <p:cNvSpPr txBox="1"/>
          <p:nvPr/>
        </p:nvSpPr>
        <p:spPr>
          <a:xfrm>
            <a:off x="784472" y="5883885"/>
            <a:ext cx="2269026" cy="738664"/>
          </a:xfrm>
          <a:prstGeom prst="rect">
            <a:avLst/>
          </a:prstGeom>
          <a:noFill/>
        </p:spPr>
        <p:txBody>
          <a:bodyPr wrap="square" lIns="0" tIns="0" rIns="0" bIns="0" rtlCol="0">
            <a:spAutoFit/>
          </a:bodyPr>
          <a:lstStyle/>
          <a:p>
            <a:r>
              <a:rPr lang="en-US" sz="1600" b="1" dirty="0">
                <a:solidFill>
                  <a:srgbClr val="EF3340"/>
                </a:solidFill>
              </a:rPr>
              <a:t>How do we justify that the variable measures the construct</a:t>
            </a:r>
          </a:p>
        </p:txBody>
      </p:sp>
      <p:cxnSp>
        <p:nvCxnSpPr>
          <p:cNvPr id="11" name="Straight Connector 10"/>
          <p:cNvCxnSpPr>
            <a:cxnSpLocks/>
          </p:cNvCxnSpPr>
          <p:nvPr/>
        </p:nvCxnSpPr>
        <p:spPr>
          <a:xfrm flipV="1">
            <a:off x="1619489" y="5444821"/>
            <a:ext cx="0" cy="439064"/>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cxnSpLocks/>
          </p:cNvCxnSpPr>
          <p:nvPr/>
        </p:nvCxnSpPr>
        <p:spPr>
          <a:xfrm flipV="1">
            <a:off x="2743200" y="5615397"/>
            <a:ext cx="466120" cy="268488"/>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610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3888" y="1709739"/>
            <a:ext cx="5045392" cy="2852737"/>
          </a:xfrm>
        </p:spPr>
        <p:txBody>
          <a:bodyPr/>
          <a:lstStyle/>
          <a:p>
            <a:r>
              <a:rPr lang="en-US" dirty="0"/>
              <a:t>Classical test theory and reliability</a:t>
            </a:r>
          </a:p>
        </p:txBody>
      </p:sp>
      <p:sp>
        <p:nvSpPr>
          <p:cNvPr id="2" name="Text Placeholder 1">
            <a:extLst>
              <a:ext uri="{FF2B5EF4-FFF2-40B4-BE49-F238E27FC236}">
                <a16:creationId xmlns:a16="http://schemas.microsoft.com/office/drawing/2014/main" id="{408943FC-5C26-E84F-91B2-084BEAFEC659}"/>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725425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9445A6-64D4-964E-8BF5-0B2F573DFDE9}"/>
              </a:ext>
            </a:extLst>
          </p:cNvPr>
          <p:cNvSpPr>
            <a:spLocks noGrp="1"/>
          </p:cNvSpPr>
          <p:nvPr>
            <p:ph type="title"/>
          </p:nvPr>
        </p:nvSpPr>
        <p:spPr/>
        <p:txBody>
          <a:bodyPr/>
          <a:lstStyle/>
          <a:p>
            <a:r>
              <a:rPr lang="fi-FI" dirty="0" err="1"/>
              <a:t>Reliability</a:t>
            </a:r>
            <a:r>
              <a:rPr lang="fi-FI" dirty="0"/>
              <a:t>, </a:t>
            </a:r>
            <a:r>
              <a:rPr lang="fi-FI" dirty="0" err="1"/>
              <a:t>bathroom</a:t>
            </a:r>
            <a:r>
              <a:rPr lang="fi-FI" dirty="0"/>
              <a:t> </a:t>
            </a:r>
            <a:r>
              <a:rPr lang="fi-FI" dirty="0" err="1"/>
              <a:t>scale</a:t>
            </a:r>
            <a:r>
              <a:rPr lang="fi-FI" dirty="0"/>
              <a:t> </a:t>
            </a:r>
            <a:r>
              <a:rPr lang="fi-FI" dirty="0" err="1"/>
              <a:t>measure</a:t>
            </a:r>
            <a:endParaRPr lang="fi-FI" dirty="0"/>
          </a:p>
        </p:txBody>
      </p:sp>
      <p:graphicFrame>
        <p:nvGraphicFramePr>
          <p:cNvPr id="8" name="Content Placeholder 7">
            <a:extLst>
              <a:ext uri="{FF2B5EF4-FFF2-40B4-BE49-F238E27FC236}">
                <a16:creationId xmlns:a16="http://schemas.microsoft.com/office/drawing/2014/main" id="{D9B86A8C-2E78-6449-B9C6-F694BA9A2D5B}"/>
              </a:ext>
            </a:extLst>
          </p:cNvPr>
          <p:cNvGraphicFramePr>
            <a:graphicFrameLocks noGrp="1"/>
          </p:cNvGraphicFramePr>
          <p:nvPr>
            <p:ph idx="1"/>
            <p:extLst>
              <p:ext uri="{D42A27DB-BD31-4B8C-83A1-F6EECF244321}">
                <p14:modId xmlns:p14="http://schemas.microsoft.com/office/powerpoint/2010/main" val="2378932947"/>
              </p:ext>
            </p:extLst>
          </p:nvPr>
        </p:nvGraphicFramePr>
        <p:xfrm>
          <a:off x="628650" y="1798193"/>
          <a:ext cx="6092192" cy="4348480"/>
        </p:xfrm>
        <a:graphic>
          <a:graphicData uri="http://schemas.openxmlformats.org/drawingml/2006/table">
            <a:tbl>
              <a:tblPr firstRow="1" bandRow="1">
                <a:tableStyleId>{5C22544A-7EE6-4342-B048-85BDC9FD1C3A}</a:tableStyleId>
              </a:tblPr>
              <a:tblGrid>
                <a:gridCol w="1523048">
                  <a:extLst>
                    <a:ext uri="{9D8B030D-6E8A-4147-A177-3AD203B41FA5}">
                      <a16:colId xmlns:a16="http://schemas.microsoft.com/office/drawing/2014/main" val="1901039697"/>
                    </a:ext>
                  </a:extLst>
                </a:gridCol>
                <a:gridCol w="1523048">
                  <a:extLst>
                    <a:ext uri="{9D8B030D-6E8A-4147-A177-3AD203B41FA5}">
                      <a16:colId xmlns:a16="http://schemas.microsoft.com/office/drawing/2014/main" val="768965841"/>
                    </a:ext>
                  </a:extLst>
                </a:gridCol>
                <a:gridCol w="1523048">
                  <a:extLst>
                    <a:ext uri="{9D8B030D-6E8A-4147-A177-3AD203B41FA5}">
                      <a16:colId xmlns:a16="http://schemas.microsoft.com/office/drawing/2014/main" val="3876993030"/>
                    </a:ext>
                  </a:extLst>
                </a:gridCol>
                <a:gridCol w="1523048">
                  <a:extLst>
                    <a:ext uri="{9D8B030D-6E8A-4147-A177-3AD203B41FA5}">
                      <a16:colId xmlns:a16="http://schemas.microsoft.com/office/drawing/2014/main" val="1085699828"/>
                    </a:ext>
                  </a:extLst>
                </a:gridCol>
              </a:tblGrid>
              <a:tr h="370840">
                <a:tc>
                  <a:txBody>
                    <a:bodyPr/>
                    <a:lstStyle/>
                    <a:p>
                      <a:r>
                        <a:rPr lang="fi-FI" sz="1800" dirty="0"/>
                        <a:t>Person </a:t>
                      </a:r>
                      <a:r>
                        <a:rPr lang="fi-FI" sz="1800" dirty="0" err="1"/>
                        <a:t>number</a:t>
                      </a:r>
                      <a:endParaRPr lang="fi-FI" sz="1800" dirty="0"/>
                    </a:p>
                  </a:txBody>
                  <a:tcPr/>
                </a:tc>
                <a:tc>
                  <a:txBody>
                    <a:bodyPr/>
                    <a:lstStyle/>
                    <a:p>
                      <a:r>
                        <a:rPr lang="fi-FI" sz="1800" dirty="0" err="1"/>
                        <a:t>Measurement</a:t>
                      </a:r>
                      <a:r>
                        <a:rPr lang="fi-FI" sz="1800" dirty="0"/>
                        <a:t> </a:t>
                      </a:r>
                      <a:r>
                        <a:rPr lang="fi-FI" sz="1800" dirty="0" err="1"/>
                        <a:t>number</a:t>
                      </a:r>
                      <a:endParaRPr lang="fi-FI" sz="1800" dirty="0"/>
                    </a:p>
                  </a:txBody>
                  <a:tcPr/>
                </a:tc>
                <a:tc>
                  <a:txBody>
                    <a:bodyPr/>
                    <a:lstStyle/>
                    <a:p>
                      <a:r>
                        <a:rPr lang="fi-FI" sz="1800" dirty="0"/>
                        <a:t>Real </a:t>
                      </a:r>
                      <a:r>
                        <a:rPr lang="fi-FI" sz="1800" dirty="0" err="1"/>
                        <a:t>weight</a:t>
                      </a:r>
                      <a:endParaRPr lang="fi-FI" sz="1800" dirty="0"/>
                    </a:p>
                  </a:txBody>
                  <a:tcPr/>
                </a:tc>
                <a:tc>
                  <a:txBody>
                    <a:bodyPr/>
                    <a:lstStyle/>
                    <a:p>
                      <a:r>
                        <a:rPr lang="fi-FI" sz="1800" dirty="0" err="1"/>
                        <a:t>Bathroom</a:t>
                      </a:r>
                      <a:r>
                        <a:rPr lang="fi-FI" sz="1800" dirty="0"/>
                        <a:t> </a:t>
                      </a:r>
                      <a:r>
                        <a:rPr lang="fi-FI" sz="1800" dirty="0" err="1"/>
                        <a:t>scale</a:t>
                      </a:r>
                      <a:r>
                        <a:rPr lang="fi-FI" sz="1800" dirty="0"/>
                        <a:t> </a:t>
                      </a:r>
                      <a:r>
                        <a:rPr lang="fi-FI" sz="1800" dirty="0" err="1"/>
                        <a:t>reading</a:t>
                      </a:r>
                      <a:endParaRPr lang="fi-FI" sz="1800" dirty="0"/>
                    </a:p>
                  </a:txBody>
                  <a:tcPr/>
                </a:tc>
                <a:extLst>
                  <a:ext uri="{0D108BD9-81ED-4DB2-BD59-A6C34878D82A}">
                    <a16:rowId xmlns:a16="http://schemas.microsoft.com/office/drawing/2014/main" val="3988434560"/>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60.3</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41078858"/>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60.3</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79333230"/>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60.3</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56896429"/>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72.5</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9781630"/>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72.5</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07949299"/>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72.5</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64505047"/>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71035189"/>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92496009"/>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43470979"/>
                  </a:ext>
                </a:extLst>
              </a:tr>
              <a:tr h="370840">
                <a:tc>
                  <a:txBody>
                    <a:bodyPr/>
                    <a:lstStyle/>
                    <a:p>
                      <a:pP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Variance</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endParaRPr lang="fi-FI" sz="1800">
                        <a:effectLst/>
                        <a:latin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8.19</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8.39</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68418015"/>
                  </a:ext>
                </a:extLst>
              </a:tr>
            </a:tbl>
          </a:graphicData>
        </a:graphic>
      </p:graphicFrame>
    </p:spTree>
    <p:extLst>
      <p:ext uri="{BB962C8B-B14F-4D97-AF65-F5344CB8AC3E}">
        <p14:creationId xmlns:p14="http://schemas.microsoft.com/office/powerpoint/2010/main" val="3848066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42C74-D258-534A-9A38-6CBDB017601F}"/>
              </a:ext>
            </a:extLst>
          </p:cNvPr>
          <p:cNvSpPr>
            <a:spLocks noGrp="1"/>
          </p:cNvSpPr>
          <p:nvPr>
            <p:ph type="title"/>
          </p:nvPr>
        </p:nvSpPr>
        <p:spPr/>
        <p:txBody>
          <a:bodyPr/>
          <a:lstStyle/>
          <a:p>
            <a:r>
              <a:rPr lang="fi-FI" dirty="0" err="1"/>
              <a:t>What</a:t>
            </a:r>
            <a:r>
              <a:rPr lang="fi-FI" dirty="0"/>
              <a:t> is </a:t>
            </a:r>
            <a:r>
              <a:rPr lang="fi-FI" dirty="0" err="1"/>
              <a:t>construct</a:t>
            </a:r>
            <a:endParaRPr lang="fi-FI" dirty="0"/>
          </a:p>
        </p:txBody>
      </p:sp>
      <p:sp>
        <p:nvSpPr>
          <p:cNvPr id="3" name="Text Placeholder 2">
            <a:extLst>
              <a:ext uri="{FF2B5EF4-FFF2-40B4-BE49-F238E27FC236}">
                <a16:creationId xmlns:a16="http://schemas.microsoft.com/office/drawing/2014/main" id="{3FE2AD48-8D99-6D4A-9DC0-C6874CAEBEAC}"/>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901363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Classical Test Theory and Reliability</a:t>
            </a:r>
          </a:p>
        </p:txBody>
      </p:sp>
      <p:sp>
        <p:nvSpPr>
          <p:cNvPr id="5" name="TextBox 4"/>
          <p:cNvSpPr txBox="1"/>
          <p:nvPr/>
        </p:nvSpPr>
        <p:spPr>
          <a:xfrm>
            <a:off x="2243931" y="2291160"/>
            <a:ext cx="2476422" cy="307777"/>
          </a:xfrm>
          <a:prstGeom prst="rect">
            <a:avLst/>
          </a:prstGeom>
          <a:noFill/>
        </p:spPr>
        <p:txBody>
          <a:bodyPr wrap="square" lIns="0" tIns="0" rIns="0" bIns="0" rtlCol="0">
            <a:spAutoFit/>
          </a:bodyPr>
          <a:lstStyle/>
          <a:p>
            <a:r>
              <a:rPr lang="en-US" sz="2000" b="1" dirty="0">
                <a:solidFill>
                  <a:srgbClr val="FF0000"/>
                </a:solidFill>
              </a:rPr>
              <a:t>What is reliability?</a:t>
            </a:r>
          </a:p>
        </p:txBody>
      </p:sp>
      <p:sp>
        <p:nvSpPr>
          <p:cNvPr id="6" name="TextBox 5"/>
          <p:cNvSpPr txBox="1"/>
          <p:nvPr/>
        </p:nvSpPr>
        <p:spPr>
          <a:xfrm>
            <a:off x="2243930" y="2906713"/>
            <a:ext cx="3394869" cy="615553"/>
          </a:xfrm>
          <a:prstGeom prst="rect">
            <a:avLst/>
          </a:prstGeom>
          <a:noFill/>
        </p:spPr>
        <p:txBody>
          <a:bodyPr wrap="square" lIns="0" tIns="0" rIns="0" bIns="0" rtlCol="0">
            <a:spAutoFit/>
          </a:bodyPr>
          <a:lstStyle/>
          <a:p>
            <a:r>
              <a:rPr lang="en-US" sz="2000" b="1" dirty="0">
                <a:solidFill>
                  <a:srgbClr val="FF0000"/>
                </a:solidFill>
              </a:rPr>
              <a:t>What does it mean if </a:t>
            </a:r>
            <a:r>
              <a:rPr lang="en-US" sz="2000" b="1">
                <a:solidFill>
                  <a:srgbClr val="FF0000"/>
                </a:solidFill>
              </a:rPr>
              <a:t>a variable has 80% reliability?</a:t>
            </a:r>
            <a:endParaRPr lang="en-US" sz="2000" b="1" dirty="0">
              <a:solidFill>
                <a:srgbClr val="FF0000"/>
              </a:solidFill>
            </a:endParaRPr>
          </a:p>
        </p:txBody>
      </p:sp>
    </p:spTree>
    <p:extLst>
      <p:ext uri="{BB962C8B-B14F-4D97-AF65-F5344CB8AC3E}">
        <p14:creationId xmlns:p14="http://schemas.microsoft.com/office/powerpoint/2010/main" val="30383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4"/>
          <p:cNvSpPr>
            <a:spLocks noGrp="1"/>
          </p:cNvSpPr>
          <p:nvPr>
            <p:ph type="title"/>
          </p:nvPr>
        </p:nvSpPr>
        <p:spPr/>
        <p:txBody>
          <a:bodyPr/>
          <a:lstStyle/>
          <a:p>
            <a:r>
              <a:rPr lang="en-US" dirty="0"/>
              <a:t>Classical test theory</a:t>
            </a:r>
            <a:endParaRPr lang="en-US" dirty="0">
              <a:ea typeface="ＭＳ Ｐゴシック" charset="0"/>
              <a:cs typeface="ＭＳ Ｐゴシック" charset="0"/>
            </a:endParaRPr>
          </a:p>
        </p:txBody>
      </p:sp>
      <p:sp>
        <p:nvSpPr>
          <p:cNvPr id="3" name="Content Placeholder 2"/>
          <p:cNvSpPr>
            <a:spLocks noGrp="1"/>
          </p:cNvSpPr>
          <p:nvPr>
            <p:ph sz="half" idx="1"/>
          </p:nvPr>
        </p:nvSpPr>
        <p:spPr/>
        <p:txBody>
          <a:bodyPr>
            <a:normAutofit/>
          </a:bodyPr>
          <a:lstStyle/>
          <a:p>
            <a:pPr marL="0" indent="0" algn="ctr">
              <a:spcBef>
                <a:spcPct val="50000"/>
              </a:spcBef>
              <a:buNone/>
            </a:pPr>
            <a:r>
              <a:rPr lang="en-US" sz="4800" dirty="0">
                <a:solidFill>
                  <a:srgbClr val="006600"/>
                </a:solidFill>
              </a:rPr>
              <a:t>X</a:t>
            </a:r>
            <a:r>
              <a:rPr lang="en-US" sz="4800" baseline="-25000" dirty="0">
                <a:solidFill>
                  <a:srgbClr val="006600"/>
                </a:solidFill>
              </a:rPr>
              <a:t>i</a:t>
            </a:r>
            <a:r>
              <a:rPr lang="en-US" sz="4800" dirty="0">
                <a:solidFill>
                  <a:srgbClr val="006600"/>
                </a:solidFill>
              </a:rPr>
              <a:t> </a:t>
            </a:r>
            <a:r>
              <a:rPr lang="en-US" sz="4000" dirty="0">
                <a:solidFill>
                  <a:srgbClr val="006600"/>
                </a:solidFill>
              </a:rPr>
              <a:t>=</a:t>
            </a:r>
            <a:r>
              <a:rPr lang="en-US" sz="4800" dirty="0">
                <a:solidFill>
                  <a:srgbClr val="006600"/>
                </a:solidFill>
              </a:rPr>
              <a:t> </a:t>
            </a:r>
            <a:r>
              <a:rPr lang="en-US" sz="4800" dirty="0">
                <a:solidFill>
                  <a:srgbClr val="0000FF"/>
                </a:solidFill>
              </a:rPr>
              <a:t>T</a:t>
            </a:r>
            <a:r>
              <a:rPr lang="en-US" sz="4800" baseline="-25000" dirty="0">
                <a:solidFill>
                  <a:srgbClr val="0000FF"/>
                </a:solidFill>
              </a:rPr>
              <a:t>i</a:t>
            </a:r>
            <a:r>
              <a:rPr lang="en-US" sz="4800" dirty="0">
                <a:solidFill>
                  <a:srgbClr val="006600"/>
                </a:solidFill>
              </a:rPr>
              <a:t> </a:t>
            </a:r>
            <a:r>
              <a:rPr lang="en-US" sz="4000" dirty="0">
                <a:solidFill>
                  <a:srgbClr val="006600"/>
                </a:solidFill>
              </a:rPr>
              <a:t>+</a:t>
            </a:r>
            <a:r>
              <a:rPr lang="en-US" sz="4800" dirty="0">
                <a:solidFill>
                  <a:srgbClr val="006600"/>
                </a:solidFill>
              </a:rPr>
              <a:t> </a:t>
            </a:r>
            <a:r>
              <a:rPr lang="en-US" sz="4800" dirty="0" err="1"/>
              <a:t>e</a:t>
            </a:r>
            <a:r>
              <a:rPr lang="en-US" sz="4800" baseline="-25000" dirty="0" err="1"/>
              <a:t>i</a:t>
            </a:r>
            <a:endParaRPr lang="en-US" sz="4800" baseline="-25000" dirty="0"/>
          </a:p>
          <a:p>
            <a:pPr marL="0" indent="0">
              <a:buNone/>
            </a:pPr>
            <a:endParaRPr lang="en-US" sz="3200" dirty="0"/>
          </a:p>
          <a:p>
            <a:pPr marL="0" indent="0">
              <a:buNone/>
            </a:pPr>
            <a:r>
              <a:rPr lang="en-US" sz="2400" dirty="0"/>
              <a:t>Where, </a:t>
            </a:r>
          </a:p>
          <a:p>
            <a:pPr marL="0" indent="0">
              <a:buNone/>
            </a:pPr>
            <a:r>
              <a:rPr lang="en-US" sz="2400" dirty="0">
                <a:solidFill>
                  <a:srgbClr val="006600"/>
                </a:solidFill>
              </a:rPr>
              <a:t>X</a:t>
            </a:r>
            <a:r>
              <a:rPr lang="en-US" sz="2400" baseline="-15000" dirty="0">
                <a:solidFill>
                  <a:srgbClr val="006600"/>
                </a:solidFill>
              </a:rPr>
              <a:t>i</a:t>
            </a:r>
            <a:r>
              <a:rPr lang="en-US" sz="2400" dirty="0"/>
              <a:t> is a person</a:t>
            </a:r>
            <a:r>
              <a:rPr lang="ja-JP" altLang="en-US" sz="2400" dirty="0"/>
              <a:t>’</a:t>
            </a:r>
            <a:r>
              <a:rPr lang="en-US" sz="2400" dirty="0"/>
              <a:t>s observed score on an item,</a:t>
            </a:r>
          </a:p>
          <a:p>
            <a:pPr marL="0" indent="0">
              <a:buNone/>
            </a:pPr>
            <a:r>
              <a:rPr lang="en-US" sz="2400" dirty="0">
                <a:solidFill>
                  <a:srgbClr val="0000FF"/>
                </a:solidFill>
              </a:rPr>
              <a:t>T</a:t>
            </a:r>
            <a:r>
              <a:rPr lang="en-US" sz="2400" baseline="-15000" dirty="0">
                <a:solidFill>
                  <a:srgbClr val="0000FF"/>
                </a:solidFill>
              </a:rPr>
              <a:t>i</a:t>
            </a:r>
            <a:r>
              <a:rPr lang="en-US" sz="2400" dirty="0">
                <a:solidFill>
                  <a:srgbClr val="0000FF"/>
                </a:solidFill>
              </a:rPr>
              <a:t> </a:t>
            </a:r>
            <a:r>
              <a:rPr lang="en-US" sz="2400" dirty="0"/>
              <a:t>is the “true score”,</a:t>
            </a:r>
          </a:p>
          <a:p>
            <a:pPr marL="0" indent="0">
              <a:buNone/>
            </a:pPr>
            <a:r>
              <a:rPr lang="en-US" sz="2400" dirty="0" err="1"/>
              <a:t>e</a:t>
            </a:r>
            <a:r>
              <a:rPr lang="en-US" sz="2400" baseline="-15000" dirty="0" err="1"/>
              <a:t>i</a:t>
            </a:r>
            <a:r>
              <a:rPr lang="en-US" sz="2400" dirty="0"/>
              <a:t> is random error, or noise.</a:t>
            </a:r>
          </a:p>
          <a:p>
            <a:endParaRPr lang="en-US" sz="2400" dirty="0"/>
          </a:p>
          <a:p>
            <a:endParaRPr lang="en-US" sz="2400" dirty="0"/>
          </a:p>
          <a:p>
            <a:endParaRPr lang="en-US" dirty="0"/>
          </a:p>
        </p:txBody>
      </p:sp>
      <p:sp>
        <p:nvSpPr>
          <p:cNvPr id="88068" name="Rectangle 2"/>
          <p:cNvSpPr>
            <a:spLocks noChangeArrowheads="1"/>
          </p:cNvSpPr>
          <p:nvPr/>
        </p:nvSpPr>
        <p:spPr bwMode="auto">
          <a:xfrm>
            <a:off x="381000" y="76200"/>
            <a:ext cx="8382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
        <p:nvSpPr>
          <p:cNvPr id="12" name="Rectangle 11"/>
          <p:cNvSpPr/>
          <p:nvPr/>
        </p:nvSpPr>
        <p:spPr>
          <a:xfrm>
            <a:off x="6489700" y="2882008"/>
            <a:ext cx="1003300" cy="8416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x</a:t>
            </a:r>
            <a:endParaRPr lang="en-US" sz="2400" baseline="-25000" dirty="0"/>
          </a:p>
        </p:txBody>
      </p:sp>
      <p:cxnSp>
        <p:nvCxnSpPr>
          <p:cNvPr id="13" name="Straight Arrow Connector 12"/>
          <p:cNvCxnSpPr>
            <a:stCxn id="14" idx="3"/>
            <a:endCxn id="12" idx="3"/>
          </p:cNvCxnSpPr>
          <p:nvPr/>
        </p:nvCxnSpPr>
        <p:spPr>
          <a:xfrm flipH="1">
            <a:off x="7493000" y="2776933"/>
            <a:ext cx="540482" cy="5258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7911040" y="2078839"/>
            <a:ext cx="836083" cy="81786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a:t>
            </a:r>
          </a:p>
        </p:txBody>
      </p:sp>
      <p:sp>
        <p:nvSpPr>
          <p:cNvPr id="16" name="Oval 15"/>
          <p:cNvSpPr/>
          <p:nvPr/>
        </p:nvSpPr>
        <p:spPr>
          <a:xfrm>
            <a:off x="5295899" y="2896707"/>
            <a:ext cx="836083" cy="81786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a:t>
            </a:r>
          </a:p>
        </p:txBody>
      </p:sp>
      <p:cxnSp>
        <p:nvCxnSpPr>
          <p:cNvPr id="18" name="Straight Arrow Connector 17"/>
          <p:cNvCxnSpPr>
            <a:stCxn id="16" idx="6"/>
            <a:endCxn id="12" idx="1"/>
          </p:cNvCxnSpPr>
          <p:nvPr/>
        </p:nvCxnSpPr>
        <p:spPr>
          <a:xfrm flipV="1">
            <a:off x="6131982" y="3302821"/>
            <a:ext cx="357718" cy="28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490629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4"/>
          <p:cNvSpPr>
            <a:spLocks noGrp="1"/>
          </p:cNvSpPr>
          <p:nvPr>
            <p:ph type="title"/>
          </p:nvPr>
        </p:nvSpPr>
        <p:spPr/>
        <p:txBody>
          <a:bodyPr/>
          <a:lstStyle/>
          <a:p>
            <a:r>
              <a:rPr lang="en-US" dirty="0"/>
              <a:t>Reliability</a:t>
            </a:r>
            <a:endParaRPr lang="en-US" dirty="0">
              <a:ea typeface="ＭＳ Ｐゴシック" charset="0"/>
              <a:cs typeface="ＭＳ Ｐゴシック" charset="0"/>
            </a:endParaRPr>
          </a:p>
        </p:txBody>
      </p:sp>
      <p:sp>
        <p:nvSpPr>
          <p:cNvPr id="3" name="Content Placeholder 2"/>
          <p:cNvSpPr>
            <a:spLocks noGrp="1"/>
          </p:cNvSpPr>
          <p:nvPr>
            <p:ph sz="half" idx="1"/>
          </p:nvPr>
        </p:nvSpPr>
        <p:spPr/>
        <p:txBody>
          <a:bodyPr>
            <a:normAutofit/>
          </a:bodyPr>
          <a:lstStyle/>
          <a:p>
            <a:pPr marL="0" indent="0" algn="ctr">
              <a:spcBef>
                <a:spcPct val="50000"/>
              </a:spcBef>
              <a:buNone/>
            </a:pPr>
            <a:r>
              <a:rPr lang="en-US" sz="4800" dirty="0">
                <a:solidFill>
                  <a:srgbClr val="006600"/>
                </a:solidFill>
              </a:rPr>
              <a:t>X</a:t>
            </a:r>
            <a:r>
              <a:rPr lang="en-US" sz="4800" baseline="-25000" dirty="0">
                <a:solidFill>
                  <a:srgbClr val="006600"/>
                </a:solidFill>
              </a:rPr>
              <a:t>i</a:t>
            </a:r>
            <a:r>
              <a:rPr lang="en-US" sz="4800" dirty="0">
                <a:solidFill>
                  <a:srgbClr val="006600"/>
                </a:solidFill>
              </a:rPr>
              <a:t> </a:t>
            </a:r>
            <a:r>
              <a:rPr lang="en-US" sz="4000" dirty="0">
                <a:solidFill>
                  <a:srgbClr val="006600"/>
                </a:solidFill>
              </a:rPr>
              <a:t>=</a:t>
            </a:r>
            <a:r>
              <a:rPr lang="en-US" sz="4800" dirty="0">
                <a:solidFill>
                  <a:srgbClr val="006600"/>
                </a:solidFill>
              </a:rPr>
              <a:t> </a:t>
            </a:r>
            <a:r>
              <a:rPr lang="en-US" sz="4800" dirty="0">
                <a:solidFill>
                  <a:srgbClr val="0000FF"/>
                </a:solidFill>
              </a:rPr>
              <a:t>T</a:t>
            </a:r>
            <a:r>
              <a:rPr lang="en-US" sz="4800" baseline="-25000" dirty="0">
                <a:solidFill>
                  <a:srgbClr val="0000FF"/>
                </a:solidFill>
              </a:rPr>
              <a:t>i</a:t>
            </a:r>
            <a:r>
              <a:rPr lang="en-US" sz="4800" dirty="0">
                <a:solidFill>
                  <a:srgbClr val="006600"/>
                </a:solidFill>
              </a:rPr>
              <a:t> </a:t>
            </a:r>
            <a:r>
              <a:rPr lang="en-US" sz="4000" dirty="0">
                <a:solidFill>
                  <a:srgbClr val="006600"/>
                </a:solidFill>
              </a:rPr>
              <a:t>+</a:t>
            </a:r>
            <a:r>
              <a:rPr lang="en-US" sz="4800" dirty="0">
                <a:solidFill>
                  <a:srgbClr val="006600"/>
                </a:solidFill>
              </a:rPr>
              <a:t> </a:t>
            </a:r>
            <a:r>
              <a:rPr lang="en-US" sz="4800" dirty="0" err="1"/>
              <a:t>e</a:t>
            </a:r>
            <a:r>
              <a:rPr lang="en-US" sz="4800" baseline="-25000" dirty="0" err="1"/>
              <a:t>i</a:t>
            </a:r>
            <a:endParaRPr lang="en-US" sz="4800" baseline="-25000" dirty="0"/>
          </a:p>
          <a:p>
            <a:pPr marL="0" indent="0">
              <a:buNone/>
            </a:pPr>
            <a:endParaRPr lang="en-US" sz="3200" dirty="0"/>
          </a:p>
          <a:p>
            <a:pPr marL="0" indent="0">
              <a:buNone/>
            </a:pPr>
            <a:r>
              <a:rPr lang="en-US" sz="2400" dirty="0"/>
              <a:t>Where, </a:t>
            </a:r>
          </a:p>
          <a:p>
            <a:pPr marL="0" indent="0">
              <a:buNone/>
            </a:pPr>
            <a:r>
              <a:rPr lang="en-US" sz="2400" dirty="0">
                <a:solidFill>
                  <a:srgbClr val="006600"/>
                </a:solidFill>
              </a:rPr>
              <a:t>X</a:t>
            </a:r>
            <a:r>
              <a:rPr lang="en-US" sz="2400" baseline="-15000" dirty="0">
                <a:solidFill>
                  <a:srgbClr val="006600"/>
                </a:solidFill>
              </a:rPr>
              <a:t>i</a:t>
            </a:r>
            <a:r>
              <a:rPr lang="en-US" sz="2400" dirty="0"/>
              <a:t> is a person</a:t>
            </a:r>
            <a:r>
              <a:rPr lang="ja-JP" altLang="en-US" sz="2400" dirty="0"/>
              <a:t>’</a:t>
            </a:r>
            <a:r>
              <a:rPr lang="en-US" sz="2400" dirty="0"/>
              <a:t>s observed score on an item,</a:t>
            </a:r>
          </a:p>
          <a:p>
            <a:pPr marL="0" indent="0">
              <a:buNone/>
            </a:pPr>
            <a:r>
              <a:rPr lang="en-US" sz="2400" dirty="0">
                <a:solidFill>
                  <a:srgbClr val="0000FF"/>
                </a:solidFill>
              </a:rPr>
              <a:t>T</a:t>
            </a:r>
            <a:r>
              <a:rPr lang="en-US" sz="2400" baseline="-15000" dirty="0">
                <a:solidFill>
                  <a:srgbClr val="0000FF"/>
                </a:solidFill>
              </a:rPr>
              <a:t>i</a:t>
            </a:r>
            <a:r>
              <a:rPr lang="en-US" sz="2400" dirty="0">
                <a:solidFill>
                  <a:srgbClr val="0000FF"/>
                </a:solidFill>
              </a:rPr>
              <a:t> </a:t>
            </a:r>
            <a:r>
              <a:rPr lang="en-US" sz="2400" dirty="0"/>
              <a:t>is the “true score”,</a:t>
            </a:r>
          </a:p>
          <a:p>
            <a:pPr marL="0" indent="0">
              <a:buNone/>
            </a:pPr>
            <a:r>
              <a:rPr lang="en-US" sz="2400" dirty="0" err="1"/>
              <a:t>e</a:t>
            </a:r>
            <a:r>
              <a:rPr lang="en-US" sz="2400" baseline="-15000" dirty="0" err="1"/>
              <a:t>i</a:t>
            </a:r>
            <a:r>
              <a:rPr lang="en-US" sz="2400" dirty="0"/>
              <a:t> is random error, or noise.</a:t>
            </a:r>
          </a:p>
          <a:p>
            <a:endParaRPr lang="en-US" sz="2400" dirty="0"/>
          </a:p>
          <a:p>
            <a:endParaRPr lang="en-US" sz="2400" dirty="0"/>
          </a:p>
          <a:p>
            <a:endParaRPr lang="en-US" dirty="0"/>
          </a:p>
        </p:txBody>
      </p:sp>
      <p:sp>
        <p:nvSpPr>
          <p:cNvPr id="2" name="Content Placeholder 1"/>
          <p:cNvSpPr>
            <a:spLocks noGrp="1"/>
          </p:cNvSpPr>
          <p:nvPr>
            <p:ph sz="half" idx="2"/>
          </p:nvPr>
        </p:nvSpPr>
        <p:spPr/>
        <p:txBody>
          <a:bodyPr>
            <a:normAutofit/>
          </a:bodyPr>
          <a:lstStyle/>
          <a:p>
            <a:pPr marL="0" indent="0">
              <a:buNone/>
            </a:pPr>
            <a:r>
              <a:rPr lang="en-US" dirty="0"/>
              <a:t>Reliability is the </a:t>
            </a:r>
            <a:r>
              <a:rPr lang="en-US" dirty="0">
                <a:solidFill>
                  <a:srgbClr val="FF0000"/>
                </a:solidFill>
              </a:rPr>
              <a:t>squared correlation </a:t>
            </a:r>
            <a:r>
              <a:rPr lang="en-US" dirty="0"/>
              <a:t>between </a:t>
            </a:r>
            <a:r>
              <a:rPr lang="en-US" sz="2000" dirty="0">
                <a:solidFill>
                  <a:srgbClr val="006600"/>
                </a:solidFill>
              </a:rPr>
              <a:t>X </a:t>
            </a:r>
            <a:r>
              <a:rPr lang="en-US" sz="2000" dirty="0"/>
              <a:t>and </a:t>
            </a:r>
            <a:r>
              <a:rPr lang="en-US" sz="2000" dirty="0">
                <a:solidFill>
                  <a:srgbClr val="0000FF"/>
                </a:solidFill>
              </a:rPr>
              <a:t>T</a:t>
            </a:r>
            <a:endParaRPr lang="en-US" sz="2000" baseline="-15000" dirty="0">
              <a:solidFill>
                <a:srgbClr val="0000FF"/>
              </a:solidFill>
            </a:endParaRPr>
          </a:p>
          <a:p>
            <a:pPr marL="342900" indent="-342900">
              <a:buFont typeface="Arial"/>
              <a:buChar char="•"/>
            </a:pPr>
            <a:r>
              <a:rPr lang="en-US" dirty="0"/>
              <a:t>R</a:t>
            </a:r>
            <a:r>
              <a:rPr lang="en-US" baseline="30000" dirty="0"/>
              <a:t>2 </a:t>
            </a:r>
            <a:r>
              <a:rPr lang="en-US" dirty="0"/>
              <a:t>of regression of </a:t>
            </a:r>
            <a:r>
              <a:rPr lang="en-US" dirty="0">
                <a:solidFill>
                  <a:srgbClr val="006600"/>
                </a:solidFill>
              </a:rPr>
              <a:t>X </a:t>
            </a:r>
            <a:r>
              <a:rPr lang="en-US" dirty="0"/>
              <a:t>on </a:t>
            </a:r>
            <a:r>
              <a:rPr lang="en-US" dirty="0">
                <a:solidFill>
                  <a:srgbClr val="0000FF"/>
                </a:solidFill>
              </a:rPr>
              <a:t>T</a:t>
            </a:r>
            <a:endParaRPr lang="en-US" baseline="-15000" dirty="0">
              <a:solidFill>
                <a:srgbClr val="0000FF"/>
              </a:solidFill>
            </a:endParaRPr>
          </a:p>
          <a:p>
            <a:pPr marL="342900" indent="-342900">
              <a:buFont typeface="Arial"/>
              <a:buChar char="•"/>
            </a:pPr>
            <a:r>
              <a:rPr lang="en-US" dirty="0"/>
              <a:t>1 – </a:t>
            </a:r>
            <a:r>
              <a:rPr lang="en-US" dirty="0" err="1"/>
              <a:t>var</a:t>
            </a:r>
            <a:r>
              <a:rPr lang="en-US" dirty="0"/>
              <a:t>(</a:t>
            </a:r>
            <a:r>
              <a:rPr lang="en-US" sz="2400" dirty="0"/>
              <a:t>e</a:t>
            </a:r>
            <a:r>
              <a:rPr lang="en-US" dirty="0"/>
              <a:t>)</a:t>
            </a:r>
          </a:p>
          <a:p>
            <a:pPr marL="342900" indent="-342900">
              <a:buFont typeface="Arial"/>
              <a:buChar char="•"/>
            </a:pPr>
            <a:r>
              <a:rPr lang="en-US" dirty="0"/>
              <a:t>Share of variance of </a:t>
            </a:r>
            <a:r>
              <a:rPr lang="en-US" dirty="0">
                <a:solidFill>
                  <a:srgbClr val="006600"/>
                </a:solidFill>
              </a:rPr>
              <a:t>X</a:t>
            </a:r>
            <a:r>
              <a:rPr lang="en-US" baseline="-15000" dirty="0">
                <a:solidFill>
                  <a:srgbClr val="006600"/>
                </a:solidFill>
              </a:rPr>
              <a:t> </a:t>
            </a:r>
            <a:r>
              <a:rPr lang="en-US" dirty="0"/>
              <a:t>that can be attributed to </a:t>
            </a:r>
            <a:r>
              <a:rPr lang="en-US" dirty="0">
                <a:solidFill>
                  <a:srgbClr val="0000FF"/>
                </a:solidFill>
              </a:rPr>
              <a:t>T</a:t>
            </a:r>
            <a:endParaRPr lang="en-US" baseline="-15000" dirty="0">
              <a:solidFill>
                <a:srgbClr val="0000FF"/>
              </a:solidFill>
            </a:endParaRPr>
          </a:p>
          <a:p>
            <a:pPr marL="342900" indent="-342900">
              <a:buFont typeface="Arial"/>
              <a:buChar char="•"/>
            </a:pPr>
            <a:endParaRPr lang="en-US" dirty="0"/>
          </a:p>
        </p:txBody>
      </p:sp>
      <p:sp>
        <p:nvSpPr>
          <p:cNvPr id="88068" name="Rectangle 2"/>
          <p:cNvSpPr>
            <a:spLocks noChangeArrowheads="1"/>
          </p:cNvSpPr>
          <p:nvPr/>
        </p:nvSpPr>
        <p:spPr bwMode="auto">
          <a:xfrm>
            <a:off x="381000" y="76200"/>
            <a:ext cx="8382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
        <p:nvSpPr>
          <p:cNvPr id="6" name="TextBox 5"/>
          <p:cNvSpPr txBox="1"/>
          <p:nvPr/>
        </p:nvSpPr>
        <p:spPr>
          <a:xfrm>
            <a:off x="5603079" y="480290"/>
            <a:ext cx="3159921" cy="369332"/>
          </a:xfrm>
          <a:prstGeom prst="rect">
            <a:avLst/>
          </a:prstGeom>
          <a:noFill/>
        </p:spPr>
        <p:txBody>
          <a:bodyPr wrap="square" lIns="0" tIns="0" rIns="0" bIns="0" rtlCol="0">
            <a:spAutoFit/>
          </a:bodyPr>
          <a:lstStyle/>
          <a:p>
            <a:r>
              <a:rPr lang="en-US" sz="2400" b="1" dirty="0">
                <a:solidFill>
                  <a:srgbClr val="EF3340"/>
                </a:solidFill>
              </a:rPr>
              <a:t> Where is validity?</a:t>
            </a:r>
          </a:p>
        </p:txBody>
      </p:sp>
    </p:spTree>
    <p:extLst>
      <p:ext uri="{BB962C8B-B14F-4D97-AF65-F5344CB8AC3E}">
        <p14:creationId xmlns:p14="http://schemas.microsoft.com/office/powerpoint/2010/main" val="489797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Shot 2015-03-23 at 14.31.40.png"/>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t="19987" b="191"/>
          <a:stretch/>
        </p:blipFill>
        <p:spPr>
          <a:xfrm>
            <a:off x="210551" y="719075"/>
            <a:ext cx="7433410" cy="3248924"/>
          </a:xfrm>
          <a:ln>
            <a:solidFill>
              <a:schemeClr val="tx1"/>
            </a:solidFill>
          </a:ln>
          <a:effectLst>
            <a:outerShdw blurRad="50800" dist="38100" dir="2700000" algn="tl" rotWithShape="0">
              <a:srgbClr val="000000">
                <a:alpha val="43000"/>
              </a:srgbClr>
            </a:outerShdw>
          </a:effectLst>
        </p:spPr>
      </p:pic>
      <p:sp>
        <p:nvSpPr>
          <p:cNvPr id="10" name="TextBox 9"/>
          <p:cNvSpPr txBox="1"/>
          <p:nvPr/>
        </p:nvSpPr>
        <p:spPr>
          <a:xfrm>
            <a:off x="292846" y="6430374"/>
            <a:ext cx="7598426" cy="153888"/>
          </a:xfrm>
          <a:prstGeom prst="rect">
            <a:avLst/>
          </a:prstGeom>
          <a:noFill/>
        </p:spPr>
        <p:txBody>
          <a:bodyPr wrap="square" lIns="0" tIns="0" rIns="0" bIns="0" rtlCol="0">
            <a:spAutoFit/>
          </a:bodyPr>
          <a:lstStyle/>
          <a:p>
            <a:r>
              <a:rPr lang="en-US" sz="1000" dirty="0" err="1"/>
              <a:t>Borsboom</a:t>
            </a:r>
            <a:r>
              <a:rPr lang="en-US" sz="1000" dirty="0"/>
              <a:t>, D. (2005). </a:t>
            </a:r>
            <a:r>
              <a:rPr lang="en-US" sz="1000" i="1" dirty="0"/>
              <a:t>Measuring the Mind: Conceptual Issues in Contemporary Psychometrics</a:t>
            </a:r>
            <a:r>
              <a:rPr lang="en-US" sz="1000" dirty="0"/>
              <a:t>. Cambridge University Press. (p. 32, 35)</a:t>
            </a:r>
            <a:endParaRPr lang="en-US" sz="1000" dirty="0">
              <a:effectLst/>
            </a:endParaRPr>
          </a:p>
        </p:txBody>
      </p:sp>
      <p:pic>
        <p:nvPicPr>
          <p:cNvPr id="12" name="Picture 11" descr="Screen Shot 2015-03-23 at 14.37.18.png"/>
          <p:cNvPicPr>
            <a:picLocks noChangeAspect="1"/>
          </p:cNvPicPr>
          <p:nvPr/>
        </p:nvPicPr>
        <p:blipFill rotWithShape="1">
          <a:blip r:embed="rId3">
            <a:extLst>
              <a:ext uri="{28A0092B-C50C-407E-A947-70E740481C1C}">
                <a14:useLocalDpi xmlns:a14="http://schemas.microsoft.com/office/drawing/2010/main" val="0"/>
              </a:ext>
            </a:extLst>
          </a:blip>
          <a:srcRect l="-3096" t="21139" r="-2190"/>
          <a:stretch/>
        </p:blipFill>
        <p:spPr>
          <a:xfrm>
            <a:off x="210550" y="4383537"/>
            <a:ext cx="7433834" cy="1611940"/>
          </a:xfrm>
          <a:prstGeom prst="rect">
            <a:avLst/>
          </a:prstGeom>
          <a:ln>
            <a:solidFill>
              <a:schemeClr val="tx1"/>
            </a:solidFill>
          </a:ln>
        </p:spPr>
      </p:pic>
    </p:spTree>
    <p:extLst>
      <p:ext uri="{BB962C8B-B14F-4D97-AF65-F5344CB8AC3E}">
        <p14:creationId xmlns:p14="http://schemas.microsoft.com/office/powerpoint/2010/main" val="214496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4"/>
          <p:cNvSpPr>
            <a:spLocks noGrp="1"/>
          </p:cNvSpPr>
          <p:nvPr>
            <p:ph type="title"/>
          </p:nvPr>
        </p:nvSpPr>
        <p:spPr/>
        <p:txBody>
          <a:bodyPr/>
          <a:lstStyle/>
          <a:p>
            <a:r>
              <a:rPr lang="en-US" dirty="0"/>
              <a:t>Problems in classical test theory</a:t>
            </a:r>
            <a:endParaRPr lang="en-US" dirty="0">
              <a:ea typeface="ＭＳ Ｐゴシック" charset="0"/>
              <a:cs typeface="ＭＳ Ｐゴシック" charset="0"/>
            </a:endParaRPr>
          </a:p>
        </p:txBody>
      </p:sp>
      <p:sp>
        <p:nvSpPr>
          <p:cNvPr id="3" name="Content Placeholder 2"/>
          <p:cNvSpPr>
            <a:spLocks noGrp="1"/>
          </p:cNvSpPr>
          <p:nvPr>
            <p:ph sz="half" idx="1"/>
          </p:nvPr>
        </p:nvSpPr>
        <p:spPr/>
        <p:txBody>
          <a:bodyPr>
            <a:normAutofit/>
          </a:bodyPr>
          <a:lstStyle/>
          <a:p>
            <a:pPr marL="0" indent="0" algn="ctr">
              <a:spcBef>
                <a:spcPct val="50000"/>
              </a:spcBef>
              <a:buNone/>
            </a:pPr>
            <a:r>
              <a:rPr lang="en-US" sz="4800" dirty="0">
                <a:solidFill>
                  <a:srgbClr val="006600"/>
                </a:solidFill>
              </a:rPr>
              <a:t>X</a:t>
            </a:r>
            <a:r>
              <a:rPr lang="en-US" sz="4800" baseline="-25000" dirty="0">
                <a:solidFill>
                  <a:srgbClr val="006600"/>
                </a:solidFill>
              </a:rPr>
              <a:t>i</a:t>
            </a:r>
            <a:r>
              <a:rPr lang="en-US" sz="4800" dirty="0">
                <a:solidFill>
                  <a:srgbClr val="006600"/>
                </a:solidFill>
              </a:rPr>
              <a:t> </a:t>
            </a:r>
            <a:r>
              <a:rPr lang="en-US" sz="4000" dirty="0">
                <a:solidFill>
                  <a:srgbClr val="006600"/>
                </a:solidFill>
              </a:rPr>
              <a:t>=</a:t>
            </a:r>
            <a:r>
              <a:rPr lang="en-US" sz="4800" dirty="0">
                <a:solidFill>
                  <a:srgbClr val="006600"/>
                </a:solidFill>
              </a:rPr>
              <a:t> </a:t>
            </a:r>
            <a:r>
              <a:rPr lang="en-US" sz="4800" dirty="0">
                <a:solidFill>
                  <a:srgbClr val="0000FF"/>
                </a:solidFill>
              </a:rPr>
              <a:t>T</a:t>
            </a:r>
            <a:r>
              <a:rPr lang="en-US" sz="4800" baseline="-25000" dirty="0">
                <a:solidFill>
                  <a:srgbClr val="0000FF"/>
                </a:solidFill>
              </a:rPr>
              <a:t>i</a:t>
            </a:r>
            <a:r>
              <a:rPr lang="en-US" sz="4800" dirty="0">
                <a:solidFill>
                  <a:srgbClr val="006600"/>
                </a:solidFill>
              </a:rPr>
              <a:t> </a:t>
            </a:r>
            <a:r>
              <a:rPr lang="en-US" sz="4000" dirty="0">
                <a:solidFill>
                  <a:srgbClr val="006600"/>
                </a:solidFill>
              </a:rPr>
              <a:t>+</a:t>
            </a:r>
            <a:r>
              <a:rPr lang="en-US" sz="4800" dirty="0">
                <a:solidFill>
                  <a:srgbClr val="006600"/>
                </a:solidFill>
              </a:rPr>
              <a:t> </a:t>
            </a:r>
            <a:r>
              <a:rPr lang="en-US" sz="4800" dirty="0" err="1"/>
              <a:t>e</a:t>
            </a:r>
            <a:r>
              <a:rPr lang="en-US" sz="4800" baseline="-25000" dirty="0" err="1"/>
              <a:t>i</a:t>
            </a:r>
            <a:endParaRPr lang="en-US" sz="4800" baseline="-25000" dirty="0"/>
          </a:p>
          <a:p>
            <a:pPr marL="0" indent="0">
              <a:buNone/>
            </a:pPr>
            <a:endParaRPr lang="en-US" sz="3200" dirty="0"/>
          </a:p>
          <a:p>
            <a:pPr marL="0" indent="0">
              <a:buNone/>
            </a:pPr>
            <a:r>
              <a:rPr lang="en-US" sz="2400" dirty="0"/>
              <a:t>Where, </a:t>
            </a:r>
          </a:p>
          <a:p>
            <a:pPr marL="0" indent="0">
              <a:buNone/>
            </a:pPr>
            <a:r>
              <a:rPr lang="en-US" sz="2400" dirty="0">
                <a:solidFill>
                  <a:srgbClr val="006600"/>
                </a:solidFill>
              </a:rPr>
              <a:t>X</a:t>
            </a:r>
            <a:r>
              <a:rPr lang="en-US" sz="2400" baseline="-15000" dirty="0">
                <a:solidFill>
                  <a:srgbClr val="006600"/>
                </a:solidFill>
              </a:rPr>
              <a:t>i</a:t>
            </a:r>
            <a:r>
              <a:rPr lang="en-US" sz="2400" dirty="0"/>
              <a:t> is a person</a:t>
            </a:r>
            <a:r>
              <a:rPr lang="ja-JP" altLang="en-US" sz="2400" dirty="0"/>
              <a:t>’</a:t>
            </a:r>
            <a:r>
              <a:rPr lang="en-US" sz="2400" dirty="0"/>
              <a:t>s observed score on an item,</a:t>
            </a:r>
          </a:p>
          <a:p>
            <a:pPr marL="0" indent="0">
              <a:buNone/>
            </a:pPr>
            <a:r>
              <a:rPr lang="en-US" sz="2400" dirty="0">
                <a:solidFill>
                  <a:srgbClr val="0000FF"/>
                </a:solidFill>
              </a:rPr>
              <a:t>T</a:t>
            </a:r>
            <a:r>
              <a:rPr lang="en-US" sz="2400" baseline="-15000" dirty="0">
                <a:solidFill>
                  <a:srgbClr val="0000FF"/>
                </a:solidFill>
              </a:rPr>
              <a:t>i</a:t>
            </a:r>
            <a:r>
              <a:rPr lang="en-US" sz="2400" dirty="0">
                <a:solidFill>
                  <a:srgbClr val="0000FF"/>
                </a:solidFill>
              </a:rPr>
              <a:t> </a:t>
            </a:r>
            <a:r>
              <a:rPr lang="en-US" sz="2400" dirty="0"/>
              <a:t>is the 'true' score (i.e., what we hope to measure),</a:t>
            </a:r>
          </a:p>
          <a:p>
            <a:pPr marL="0" indent="0">
              <a:buNone/>
            </a:pPr>
            <a:r>
              <a:rPr lang="en-US" sz="2400" dirty="0" err="1"/>
              <a:t>e</a:t>
            </a:r>
            <a:r>
              <a:rPr lang="en-US" sz="2400" baseline="-15000" dirty="0" err="1"/>
              <a:t>i</a:t>
            </a:r>
            <a:r>
              <a:rPr lang="en-US" sz="2400" dirty="0"/>
              <a:t> is random error, or noise.</a:t>
            </a:r>
          </a:p>
          <a:p>
            <a:endParaRPr lang="en-US" sz="2400" dirty="0"/>
          </a:p>
          <a:p>
            <a:endParaRPr lang="en-US" sz="2400" dirty="0"/>
          </a:p>
          <a:p>
            <a:endParaRPr lang="en-US" dirty="0"/>
          </a:p>
        </p:txBody>
      </p:sp>
      <p:sp>
        <p:nvSpPr>
          <p:cNvPr id="2" name="Content Placeholder 1"/>
          <p:cNvSpPr>
            <a:spLocks noGrp="1"/>
          </p:cNvSpPr>
          <p:nvPr>
            <p:ph sz="half" idx="2"/>
          </p:nvPr>
        </p:nvSpPr>
        <p:spPr/>
        <p:txBody>
          <a:bodyPr>
            <a:normAutofit/>
          </a:bodyPr>
          <a:lstStyle/>
          <a:p>
            <a:pPr marL="0" indent="0">
              <a:buNone/>
            </a:pPr>
            <a:r>
              <a:rPr lang="en-US" dirty="0"/>
              <a:t>Problems:</a:t>
            </a:r>
          </a:p>
          <a:p>
            <a:pPr marL="457200" indent="-457200">
              <a:buFont typeface="+mj-lt"/>
              <a:buAutoNum type="arabicPeriod"/>
            </a:pPr>
            <a:r>
              <a:rPr lang="en-US" dirty="0"/>
              <a:t>Assumes that errors are purely random</a:t>
            </a:r>
          </a:p>
          <a:p>
            <a:pPr marL="457200" indent="-457200">
              <a:buFont typeface="+mj-lt"/>
              <a:buAutoNum type="arabicPeriod"/>
            </a:pPr>
            <a:r>
              <a:rPr lang="en-US" dirty="0"/>
              <a:t>Does not address validity</a:t>
            </a:r>
          </a:p>
          <a:p>
            <a:pPr marL="457200" indent="-457200">
              <a:buFont typeface="+mj-lt"/>
              <a:buAutoNum type="arabicPeriod"/>
            </a:pPr>
            <a:endParaRPr lang="en-US" dirty="0"/>
          </a:p>
          <a:p>
            <a:pPr marL="0" indent="0">
              <a:buNone/>
            </a:pPr>
            <a:r>
              <a:rPr lang="en-US" dirty="0"/>
              <a:t>If T is simply the part of X that is not random variation, what exactly is T </a:t>
            </a:r>
          </a:p>
        </p:txBody>
      </p:sp>
      <p:sp>
        <p:nvSpPr>
          <p:cNvPr id="88068" name="Rectangle 2"/>
          <p:cNvSpPr>
            <a:spLocks noChangeArrowheads="1"/>
          </p:cNvSpPr>
          <p:nvPr/>
        </p:nvSpPr>
        <p:spPr bwMode="auto">
          <a:xfrm>
            <a:off x="381000" y="76200"/>
            <a:ext cx="8382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Tree>
    <p:extLst>
      <p:ext uri="{BB962C8B-B14F-4D97-AF65-F5344CB8AC3E}">
        <p14:creationId xmlns:p14="http://schemas.microsoft.com/office/powerpoint/2010/main" val="567343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9445A6-64D4-964E-8BF5-0B2F573DFDE9}"/>
              </a:ext>
            </a:extLst>
          </p:cNvPr>
          <p:cNvSpPr>
            <a:spLocks noGrp="1"/>
          </p:cNvSpPr>
          <p:nvPr>
            <p:ph type="title"/>
          </p:nvPr>
        </p:nvSpPr>
        <p:spPr/>
        <p:txBody>
          <a:bodyPr/>
          <a:lstStyle/>
          <a:p>
            <a:r>
              <a:rPr lang="fi-FI" dirty="0" err="1"/>
              <a:t>Reliability</a:t>
            </a:r>
            <a:r>
              <a:rPr lang="fi-FI" dirty="0"/>
              <a:t> is a </a:t>
            </a:r>
            <a:r>
              <a:rPr lang="fi-FI" dirty="0" err="1"/>
              <a:t>sample</a:t>
            </a:r>
            <a:r>
              <a:rPr lang="fi-FI" dirty="0"/>
              <a:t> </a:t>
            </a:r>
            <a:r>
              <a:rPr lang="fi-FI" dirty="0" err="1"/>
              <a:t>specific</a:t>
            </a:r>
            <a:r>
              <a:rPr lang="fi-FI" dirty="0"/>
              <a:t> </a:t>
            </a:r>
            <a:r>
              <a:rPr lang="fi-FI" dirty="0" err="1"/>
              <a:t>quantity</a:t>
            </a:r>
            <a:endParaRPr lang="fi-FI" dirty="0"/>
          </a:p>
        </p:txBody>
      </p:sp>
      <p:graphicFrame>
        <p:nvGraphicFramePr>
          <p:cNvPr id="8" name="Content Placeholder 7">
            <a:extLst>
              <a:ext uri="{FF2B5EF4-FFF2-40B4-BE49-F238E27FC236}">
                <a16:creationId xmlns:a16="http://schemas.microsoft.com/office/drawing/2014/main" id="{D9B86A8C-2E78-6449-B9C6-F694BA9A2D5B}"/>
              </a:ext>
            </a:extLst>
          </p:cNvPr>
          <p:cNvGraphicFramePr>
            <a:graphicFrameLocks noGrp="1"/>
          </p:cNvGraphicFramePr>
          <p:nvPr>
            <p:ph sz="half" idx="1"/>
            <p:extLst>
              <p:ext uri="{D42A27DB-BD31-4B8C-83A1-F6EECF244321}">
                <p14:modId xmlns:p14="http://schemas.microsoft.com/office/powerpoint/2010/main" val="653507969"/>
              </p:ext>
            </p:extLst>
          </p:nvPr>
        </p:nvGraphicFramePr>
        <p:xfrm>
          <a:off x="144018" y="1834769"/>
          <a:ext cx="3886484" cy="4439920"/>
        </p:xfrm>
        <a:graphic>
          <a:graphicData uri="http://schemas.openxmlformats.org/drawingml/2006/table">
            <a:tbl>
              <a:tblPr firstRow="1" bandRow="1">
                <a:tableStyleId>{5C22544A-7EE6-4342-B048-85BDC9FD1C3A}</a:tableStyleId>
              </a:tblPr>
              <a:tblGrid>
                <a:gridCol w="971621">
                  <a:extLst>
                    <a:ext uri="{9D8B030D-6E8A-4147-A177-3AD203B41FA5}">
                      <a16:colId xmlns:a16="http://schemas.microsoft.com/office/drawing/2014/main" val="1901039697"/>
                    </a:ext>
                  </a:extLst>
                </a:gridCol>
                <a:gridCol w="971621">
                  <a:extLst>
                    <a:ext uri="{9D8B030D-6E8A-4147-A177-3AD203B41FA5}">
                      <a16:colId xmlns:a16="http://schemas.microsoft.com/office/drawing/2014/main" val="768965841"/>
                    </a:ext>
                  </a:extLst>
                </a:gridCol>
                <a:gridCol w="971621">
                  <a:extLst>
                    <a:ext uri="{9D8B030D-6E8A-4147-A177-3AD203B41FA5}">
                      <a16:colId xmlns:a16="http://schemas.microsoft.com/office/drawing/2014/main" val="3876993030"/>
                    </a:ext>
                  </a:extLst>
                </a:gridCol>
                <a:gridCol w="971621">
                  <a:extLst>
                    <a:ext uri="{9D8B030D-6E8A-4147-A177-3AD203B41FA5}">
                      <a16:colId xmlns:a16="http://schemas.microsoft.com/office/drawing/2014/main" val="1085699828"/>
                    </a:ext>
                  </a:extLst>
                </a:gridCol>
              </a:tblGrid>
              <a:tr h="370840">
                <a:tc>
                  <a:txBody>
                    <a:bodyPr/>
                    <a:lstStyle/>
                    <a:p>
                      <a:r>
                        <a:rPr lang="fi-FI" sz="1400" dirty="0"/>
                        <a:t>Person </a:t>
                      </a:r>
                      <a:r>
                        <a:rPr lang="fi-FI" sz="1400" dirty="0" err="1"/>
                        <a:t>number</a:t>
                      </a:r>
                      <a:endParaRPr lang="fi-FI" sz="1400" dirty="0"/>
                    </a:p>
                  </a:txBody>
                  <a:tcPr marL="81606" marR="81606"/>
                </a:tc>
                <a:tc>
                  <a:txBody>
                    <a:bodyPr/>
                    <a:lstStyle/>
                    <a:p>
                      <a:r>
                        <a:rPr lang="fi-FI" sz="1400" dirty="0" err="1"/>
                        <a:t>Measure-ment</a:t>
                      </a:r>
                      <a:r>
                        <a:rPr lang="fi-FI" sz="1400" dirty="0"/>
                        <a:t> </a:t>
                      </a:r>
                      <a:r>
                        <a:rPr lang="fi-FI" sz="1400" dirty="0" err="1"/>
                        <a:t>number</a:t>
                      </a:r>
                      <a:endParaRPr lang="fi-FI" sz="1400" dirty="0"/>
                    </a:p>
                  </a:txBody>
                  <a:tcPr marL="81606" marR="81606"/>
                </a:tc>
                <a:tc>
                  <a:txBody>
                    <a:bodyPr/>
                    <a:lstStyle/>
                    <a:p>
                      <a:r>
                        <a:rPr lang="fi-FI" sz="1400" dirty="0"/>
                        <a:t>Real </a:t>
                      </a:r>
                      <a:r>
                        <a:rPr lang="fi-FI" sz="1400" dirty="0" err="1"/>
                        <a:t>weight</a:t>
                      </a:r>
                      <a:endParaRPr lang="fi-FI" sz="1400" dirty="0"/>
                    </a:p>
                  </a:txBody>
                  <a:tcPr marL="81606" marR="81606"/>
                </a:tc>
                <a:tc>
                  <a:txBody>
                    <a:bodyPr/>
                    <a:lstStyle/>
                    <a:p>
                      <a:r>
                        <a:rPr lang="fi-FI" sz="1400" dirty="0" err="1"/>
                        <a:t>Bathroom</a:t>
                      </a:r>
                      <a:r>
                        <a:rPr lang="fi-FI" sz="1400" dirty="0"/>
                        <a:t> </a:t>
                      </a:r>
                      <a:r>
                        <a:rPr lang="fi-FI" sz="1400" dirty="0" err="1"/>
                        <a:t>scale</a:t>
                      </a:r>
                      <a:r>
                        <a:rPr lang="fi-FI" sz="1400" dirty="0"/>
                        <a:t> </a:t>
                      </a:r>
                      <a:r>
                        <a:rPr lang="fi-FI" sz="1400" dirty="0" err="1"/>
                        <a:t>reading</a:t>
                      </a:r>
                      <a:endParaRPr lang="fi-FI" sz="1400" dirty="0"/>
                    </a:p>
                  </a:txBody>
                  <a:tcPr marL="81606" marR="81606"/>
                </a:tc>
                <a:extLst>
                  <a:ext uri="{0D108BD9-81ED-4DB2-BD59-A6C34878D82A}">
                    <a16:rowId xmlns:a16="http://schemas.microsoft.com/office/drawing/2014/main" val="3988434560"/>
                  </a:ext>
                </a:extLst>
              </a:tr>
              <a:tr h="370840">
                <a:tc>
                  <a:txBody>
                    <a:bodyPr/>
                    <a:lstStyle/>
                    <a:p>
                      <a:pPr algn="r">
                        <a:spcAft>
                          <a:spcPts val="0"/>
                        </a:spcAft>
                      </a:pPr>
                      <a:r>
                        <a:rPr lang="fi-FI"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60.3</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extLst>
                  <a:ext uri="{0D108BD9-81ED-4DB2-BD59-A6C34878D82A}">
                    <a16:rowId xmlns:a16="http://schemas.microsoft.com/office/drawing/2014/main" val="4241078858"/>
                  </a:ext>
                </a:extLst>
              </a:tr>
              <a:tr h="370840">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60.3</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extLst>
                  <a:ext uri="{0D108BD9-81ED-4DB2-BD59-A6C34878D82A}">
                    <a16:rowId xmlns:a16="http://schemas.microsoft.com/office/drawing/2014/main" val="3979333230"/>
                  </a:ext>
                </a:extLst>
              </a:tr>
              <a:tr h="370840">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60.3</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extLst>
                  <a:ext uri="{0D108BD9-81ED-4DB2-BD59-A6C34878D82A}">
                    <a16:rowId xmlns:a16="http://schemas.microsoft.com/office/drawing/2014/main" val="856896429"/>
                  </a:ext>
                </a:extLst>
              </a:tr>
              <a:tr h="370840">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72.5</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extLst>
                  <a:ext uri="{0D108BD9-81ED-4DB2-BD59-A6C34878D82A}">
                    <a16:rowId xmlns:a16="http://schemas.microsoft.com/office/drawing/2014/main" val="119781630"/>
                  </a:ext>
                </a:extLst>
              </a:tr>
              <a:tr h="370840">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72.5</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extLst>
                  <a:ext uri="{0D108BD9-81ED-4DB2-BD59-A6C34878D82A}">
                    <a16:rowId xmlns:a16="http://schemas.microsoft.com/office/drawing/2014/main" val="607949299"/>
                  </a:ext>
                </a:extLst>
              </a:tr>
              <a:tr h="370840">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72.5</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extLst>
                  <a:ext uri="{0D108BD9-81ED-4DB2-BD59-A6C34878D82A}">
                    <a16:rowId xmlns:a16="http://schemas.microsoft.com/office/drawing/2014/main" val="2764505047"/>
                  </a:ext>
                </a:extLst>
              </a:tr>
              <a:tr h="370840">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80.2</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extLst>
                  <a:ext uri="{0D108BD9-81ED-4DB2-BD59-A6C34878D82A}">
                    <a16:rowId xmlns:a16="http://schemas.microsoft.com/office/drawing/2014/main" val="1071035189"/>
                  </a:ext>
                </a:extLst>
              </a:tr>
              <a:tr h="370840">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80.2</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extLst>
                  <a:ext uri="{0D108BD9-81ED-4DB2-BD59-A6C34878D82A}">
                    <a16:rowId xmlns:a16="http://schemas.microsoft.com/office/drawing/2014/main" val="892496009"/>
                  </a:ext>
                </a:extLst>
              </a:tr>
              <a:tr h="370840">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80.2</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extLst>
                  <a:ext uri="{0D108BD9-81ED-4DB2-BD59-A6C34878D82A}">
                    <a16:rowId xmlns:a16="http://schemas.microsoft.com/office/drawing/2014/main" val="1843470979"/>
                  </a:ext>
                </a:extLst>
              </a:tr>
              <a:tr h="370840">
                <a:tc>
                  <a:txBody>
                    <a:bodyPr/>
                    <a:lstStyle/>
                    <a:p>
                      <a:pP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Variance</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endParaRPr lang="fi-FI" sz="1400">
                        <a:effectLst/>
                        <a:latin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8.19</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tc>
                  <a:txBody>
                    <a:bodyPr/>
                    <a:lstStyle/>
                    <a:p>
                      <a:pPr algn="r">
                        <a:spcAft>
                          <a:spcPts val="0"/>
                        </a:spcAft>
                      </a:pPr>
                      <a:r>
                        <a:rPr lang="fi-FI"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8.39</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tc>
                <a:extLst>
                  <a:ext uri="{0D108BD9-81ED-4DB2-BD59-A6C34878D82A}">
                    <a16:rowId xmlns:a16="http://schemas.microsoft.com/office/drawing/2014/main" val="2468418015"/>
                  </a:ext>
                </a:extLst>
              </a:tr>
            </a:tbl>
          </a:graphicData>
        </a:graphic>
      </p:graphicFrame>
      <p:graphicFrame>
        <p:nvGraphicFramePr>
          <p:cNvPr id="4" name="Content Placeholder 3">
            <a:extLst>
              <a:ext uri="{FF2B5EF4-FFF2-40B4-BE49-F238E27FC236}">
                <a16:creationId xmlns:a16="http://schemas.microsoft.com/office/drawing/2014/main" id="{4B06FEF4-E441-B347-9099-81C20D2CAEE9}"/>
              </a:ext>
            </a:extLst>
          </p:cNvPr>
          <p:cNvGraphicFramePr>
            <a:graphicFrameLocks noGrp="1"/>
          </p:cNvGraphicFramePr>
          <p:nvPr>
            <p:ph sz="half" idx="2"/>
            <p:extLst>
              <p:ext uri="{D42A27DB-BD31-4B8C-83A1-F6EECF244321}">
                <p14:modId xmlns:p14="http://schemas.microsoft.com/office/powerpoint/2010/main" val="1384820194"/>
              </p:ext>
            </p:extLst>
          </p:nvPr>
        </p:nvGraphicFramePr>
        <p:xfrm>
          <a:off x="4144518" y="1834769"/>
          <a:ext cx="3886200" cy="4439920"/>
        </p:xfrm>
        <a:graphic>
          <a:graphicData uri="http://schemas.openxmlformats.org/drawingml/2006/table">
            <a:tbl>
              <a:tblPr firstRow="1" bandRow="1">
                <a:tableStyleId>{5C22544A-7EE6-4342-B048-85BDC9FD1C3A}</a:tableStyleId>
              </a:tblPr>
              <a:tblGrid>
                <a:gridCol w="971550">
                  <a:extLst>
                    <a:ext uri="{9D8B030D-6E8A-4147-A177-3AD203B41FA5}">
                      <a16:colId xmlns:a16="http://schemas.microsoft.com/office/drawing/2014/main" val="2174126041"/>
                    </a:ext>
                  </a:extLst>
                </a:gridCol>
                <a:gridCol w="971550">
                  <a:extLst>
                    <a:ext uri="{9D8B030D-6E8A-4147-A177-3AD203B41FA5}">
                      <a16:colId xmlns:a16="http://schemas.microsoft.com/office/drawing/2014/main" val="609908868"/>
                    </a:ext>
                  </a:extLst>
                </a:gridCol>
                <a:gridCol w="971550">
                  <a:extLst>
                    <a:ext uri="{9D8B030D-6E8A-4147-A177-3AD203B41FA5}">
                      <a16:colId xmlns:a16="http://schemas.microsoft.com/office/drawing/2014/main" val="249389135"/>
                    </a:ext>
                  </a:extLst>
                </a:gridCol>
                <a:gridCol w="971550">
                  <a:extLst>
                    <a:ext uri="{9D8B030D-6E8A-4147-A177-3AD203B41FA5}">
                      <a16:colId xmlns:a16="http://schemas.microsoft.com/office/drawing/2014/main" val="3466624294"/>
                    </a:ext>
                  </a:extLst>
                </a:gridCol>
              </a:tblGrid>
              <a:tr h="370840">
                <a:tc>
                  <a:txBody>
                    <a:bodyPr/>
                    <a:lstStyle/>
                    <a:p>
                      <a:r>
                        <a:rPr lang="fi-FI" sz="1400" dirty="0"/>
                        <a:t>Person </a:t>
                      </a:r>
                      <a:r>
                        <a:rPr lang="fi-FI" sz="1400" dirty="0" err="1"/>
                        <a:t>number</a:t>
                      </a:r>
                      <a:endParaRPr lang="fi-FI" sz="1400" dirty="0"/>
                    </a:p>
                  </a:txBody>
                  <a:tcPr marL="81606" marR="81606"/>
                </a:tc>
                <a:tc>
                  <a:txBody>
                    <a:bodyPr/>
                    <a:lstStyle/>
                    <a:p>
                      <a:r>
                        <a:rPr lang="fi-FI" sz="1400" dirty="0" err="1"/>
                        <a:t>Measure-ment</a:t>
                      </a:r>
                      <a:r>
                        <a:rPr lang="fi-FI" sz="1400" dirty="0"/>
                        <a:t> </a:t>
                      </a:r>
                      <a:r>
                        <a:rPr lang="fi-FI" sz="1400" dirty="0" err="1"/>
                        <a:t>number</a:t>
                      </a:r>
                      <a:endParaRPr lang="fi-FI" sz="1400" dirty="0"/>
                    </a:p>
                  </a:txBody>
                  <a:tcPr marL="81606" marR="81606"/>
                </a:tc>
                <a:tc>
                  <a:txBody>
                    <a:bodyPr/>
                    <a:lstStyle/>
                    <a:p>
                      <a:r>
                        <a:rPr lang="fi-FI" sz="1400" dirty="0"/>
                        <a:t>Real </a:t>
                      </a:r>
                      <a:r>
                        <a:rPr lang="fi-FI" sz="1400" dirty="0" err="1"/>
                        <a:t>weight</a:t>
                      </a:r>
                      <a:endParaRPr lang="fi-FI" sz="1400" dirty="0"/>
                    </a:p>
                  </a:txBody>
                  <a:tcPr marL="81606" marR="81606"/>
                </a:tc>
                <a:tc>
                  <a:txBody>
                    <a:bodyPr/>
                    <a:lstStyle/>
                    <a:p>
                      <a:r>
                        <a:rPr lang="fi-FI" sz="1400" dirty="0" err="1"/>
                        <a:t>Bathroom</a:t>
                      </a:r>
                      <a:r>
                        <a:rPr lang="fi-FI" sz="1400" dirty="0"/>
                        <a:t> </a:t>
                      </a:r>
                      <a:r>
                        <a:rPr lang="fi-FI" sz="1400" dirty="0" err="1"/>
                        <a:t>scale</a:t>
                      </a:r>
                      <a:r>
                        <a:rPr lang="fi-FI" sz="1400" dirty="0"/>
                        <a:t> </a:t>
                      </a:r>
                      <a:r>
                        <a:rPr lang="fi-FI" sz="1400" dirty="0" err="1"/>
                        <a:t>reading</a:t>
                      </a:r>
                      <a:endParaRPr lang="fi-FI" sz="1400" dirty="0"/>
                    </a:p>
                  </a:txBody>
                  <a:tcPr marL="81606" marR="81606"/>
                </a:tc>
                <a:extLst>
                  <a:ext uri="{0D108BD9-81ED-4DB2-BD59-A6C34878D82A}">
                    <a16:rowId xmlns:a16="http://schemas.microsoft.com/office/drawing/2014/main" val="572433961"/>
                  </a:ext>
                </a:extLst>
              </a:tr>
              <a:tr h="370840">
                <a:tc>
                  <a:txBody>
                    <a:bodyPr/>
                    <a:lstStyle/>
                    <a:p>
                      <a:pPr algn="r">
                        <a:spcAft>
                          <a:spcPts val="0"/>
                        </a:spcAft>
                      </a:pPr>
                      <a:r>
                        <a:rPr lang="fi-FI"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fi-FI"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72.5</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74</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964645351"/>
                  </a:ext>
                </a:extLst>
              </a:tr>
              <a:tr h="370840">
                <a:tc>
                  <a:txBody>
                    <a:bodyPr/>
                    <a:lstStyle/>
                    <a:p>
                      <a:pPr algn="r">
                        <a:spcAft>
                          <a:spcPts val="0"/>
                        </a:spcAft>
                      </a:pPr>
                      <a:r>
                        <a:rPr lang="fi-FI"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fi-FI"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72.5</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73</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784398985"/>
                  </a:ext>
                </a:extLst>
              </a:tr>
              <a:tr h="370840">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72.5</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262892860"/>
                  </a:ext>
                </a:extLst>
              </a:tr>
              <a:tr h="370840">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fi-FI"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72.5</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87231890"/>
                  </a:ext>
                </a:extLst>
              </a:tr>
              <a:tr h="370840">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72.5</a:t>
                      </a:r>
                      <a:endParaRPr lang="fi-FI"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102891880"/>
                  </a:ext>
                </a:extLst>
              </a:tr>
              <a:tr h="370840">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72.5</a:t>
                      </a:r>
                      <a:endParaRPr lang="fi-FI"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29362094"/>
                  </a:ext>
                </a:extLst>
              </a:tr>
              <a:tr h="370840">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72.5</a:t>
                      </a:r>
                      <a:endParaRPr lang="fi-FI"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73</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474879481"/>
                  </a:ext>
                </a:extLst>
              </a:tr>
              <a:tr h="370840">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72.5</a:t>
                      </a:r>
                      <a:endParaRPr lang="fi-FI"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73</a:t>
                      </a:r>
                      <a:endParaRPr lang="fi-FI"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084169087"/>
                  </a:ext>
                </a:extLst>
              </a:tr>
              <a:tr h="370840">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72.5</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73</a:t>
                      </a:r>
                      <a:endParaRPr lang="fi-FI"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422502232"/>
                  </a:ext>
                </a:extLst>
              </a:tr>
              <a:tr h="370840">
                <a:tc>
                  <a:txBody>
                    <a:bodyPr/>
                    <a:lstStyle/>
                    <a:p>
                      <a:pP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Variance</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endParaRPr lang="fi-FI" sz="1400">
                        <a:effectLst/>
                        <a:latin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fi-FI"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fi-FI"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0.67</a:t>
                      </a:r>
                      <a:endParaRPr lang="fi-FI"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02126849"/>
                  </a:ext>
                </a:extLst>
              </a:tr>
            </a:tbl>
          </a:graphicData>
        </a:graphic>
      </p:graphicFrame>
      <p:sp>
        <p:nvSpPr>
          <p:cNvPr id="2" name="TextBox 1">
            <a:extLst>
              <a:ext uri="{FF2B5EF4-FFF2-40B4-BE49-F238E27FC236}">
                <a16:creationId xmlns:a16="http://schemas.microsoft.com/office/drawing/2014/main" id="{C91A81F1-DBD8-9C40-879F-15FA8E28B262}"/>
              </a:ext>
            </a:extLst>
          </p:cNvPr>
          <p:cNvSpPr txBox="1"/>
          <p:nvPr/>
        </p:nvSpPr>
        <p:spPr>
          <a:xfrm>
            <a:off x="73152" y="6345936"/>
            <a:ext cx="2973891" cy="369332"/>
          </a:xfrm>
          <a:prstGeom prst="rect">
            <a:avLst/>
          </a:prstGeom>
          <a:noFill/>
        </p:spPr>
        <p:txBody>
          <a:bodyPr wrap="none" rtlCol="0">
            <a:spAutoFit/>
          </a:bodyPr>
          <a:lstStyle/>
          <a:p>
            <a:r>
              <a:rPr lang="fi-FI" dirty="0" err="1"/>
              <a:t>Reliability</a:t>
            </a:r>
            <a:r>
              <a:rPr lang="fi-FI" dirty="0"/>
              <a:t>: 8.19/8.39 = 0.98</a:t>
            </a:r>
          </a:p>
        </p:txBody>
      </p:sp>
      <p:sp>
        <p:nvSpPr>
          <p:cNvPr id="7" name="TextBox 6">
            <a:extLst>
              <a:ext uri="{FF2B5EF4-FFF2-40B4-BE49-F238E27FC236}">
                <a16:creationId xmlns:a16="http://schemas.microsoft.com/office/drawing/2014/main" id="{A2AC7AFF-EB34-5143-A0A9-08E8C0A2D9A7}"/>
              </a:ext>
            </a:extLst>
          </p:cNvPr>
          <p:cNvSpPr txBox="1"/>
          <p:nvPr/>
        </p:nvSpPr>
        <p:spPr>
          <a:xfrm>
            <a:off x="4087368" y="6345936"/>
            <a:ext cx="2332690" cy="369332"/>
          </a:xfrm>
          <a:prstGeom prst="rect">
            <a:avLst/>
          </a:prstGeom>
          <a:noFill/>
        </p:spPr>
        <p:txBody>
          <a:bodyPr wrap="none" rtlCol="0">
            <a:spAutoFit/>
          </a:bodyPr>
          <a:lstStyle/>
          <a:p>
            <a:r>
              <a:rPr lang="fi-FI" dirty="0" err="1"/>
              <a:t>Reliability</a:t>
            </a:r>
            <a:r>
              <a:rPr lang="fi-FI" dirty="0"/>
              <a:t>: 0/0.67 = 0</a:t>
            </a:r>
          </a:p>
        </p:txBody>
      </p:sp>
    </p:spTree>
    <p:extLst>
      <p:ext uri="{BB962C8B-B14F-4D97-AF65-F5344CB8AC3E}">
        <p14:creationId xmlns:p14="http://schemas.microsoft.com/office/powerpoint/2010/main" val="286619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2D98DD-7213-384E-BFA9-5D8CE82CF22D}"/>
              </a:ext>
            </a:extLst>
          </p:cNvPr>
          <p:cNvSpPr>
            <a:spLocks noGrp="1"/>
          </p:cNvSpPr>
          <p:nvPr>
            <p:ph type="title"/>
          </p:nvPr>
        </p:nvSpPr>
        <p:spPr/>
        <p:txBody>
          <a:bodyPr/>
          <a:lstStyle/>
          <a:p>
            <a:r>
              <a:rPr lang="fi-FI" dirty="0" err="1"/>
              <a:t>Reliability</a:t>
            </a:r>
            <a:r>
              <a:rPr lang="fi-FI" dirty="0"/>
              <a:t> and </a:t>
            </a:r>
            <a:r>
              <a:rPr lang="fi-FI" dirty="0" err="1"/>
              <a:t>other</a:t>
            </a:r>
            <a:br>
              <a:rPr lang="fi-FI" dirty="0"/>
            </a:br>
            <a:r>
              <a:rPr lang="fi-FI" dirty="0" err="1"/>
              <a:t>sources</a:t>
            </a:r>
            <a:r>
              <a:rPr lang="fi-FI" dirty="0"/>
              <a:t> of </a:t>
            </a:r>
            <a:r>
              <a:rPr lang="fi-FI" dirty="0" err="1"/>
              <a:t>error</a:t>
            </a:r>
            <a:endParaRPr lang="fi-FI" dirty="0"/>
          </a:p>
        </p:txBody>
      </p:sp>
      <p:sp>
        <p:nvSpPr>
          <p:cNvPr id="6" name="Text Placeholder 5">
            <a:extLst>
              <a:ext uri="{FF2B5EF4-FFF2-40B4-BE49-F238E27FC236}">
                <a16:creationId xmlns:a16="http://schemas.microsoft.com/office/drawing/2014/main" id="{B5C4B30C-A418-064B-9F5E-13D6622FAA7A}"/>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561973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7BD18F-19B7-5945-89AB-D68A8435B215}"/>
              </a:ext>
            </a:extLst>
          </p:cNvPr>
          <p:cNvSpPr>
            <a:spLocks noGrp="1"/>
          </p:cNvSpPr>
          <p:nvPr>
            <p:ph type="title"/>
          </p:nvPr>
        </p:nvSpPr>
        <p:spPr/>
        <p:txBody>
          <a:bodyPr/>
          <a:lstStyle/>
          <a:p>
            <a:r>
              <a:rPr lang="fi-FI" dirty="0" err="1"/>
              <a:t>Reliability</a:t>
            </a:r>
            <a:r>
              <a:rPr lang="fi-FI" dirty="0"/>
              <a:t> and </a:t>
            </a:r>
            <a:r>
              <a:rPr lang="fi-FI" dirty="0" err="1"/>
              <a:t>sampling</a:t>
            </a:r>
            <a:r>
              <a:rPr lang="fi-FI" dirty="0"/>
              <a:t> </a:t>
            </a:r>
            <a:r>
              <a:rPr lang="fi-FI" dirty="0" err="1"/>
              <a:t>error</a:t>
            </a:r>
            <a:endParaRPr lang="fi-FI" dirty="0"/>
          </a:p>
        </p:txBody>
      </p:sp>
      <p:graphicFrame>
        <p:nvGraphicFramePr>
          <p:cNvPr id="11" name="Content Placeholder 10">
            <a:extLst>
              <a:ext uri="{FF2B5EF4-FFF2-40B4-BE49-F238E27FC236}">
                <a16:creationId xmlns:a16="http://schemas.microsoft.com/office/drawing/2014/main" id="{AB9F28A8-381A-454E-B9E4-D2F072AAC38A}"/>
              </a:ext>
            </a:extLst>
          </p:cNvPr>
          <p:cNvGraphicFramePr>
            <a:graphicFrameLocks noGrp="1"/>
          </p:cNvGraphicFramePr>
          <p:nvPr>
            <p:ph idx="1"/>
            <p:extLst>
              <p:ext uri="{D42A27DB-BD31-4B8C-83A1-F6EECF244321}">
                <p14:modId xmlns:p14="http://schemas.microsoft.com/office/powerpoint/2010/main" val="561427841"/>
              </p:ext>
            </p:extLst>
          </p:nvPr>
        </p:nvGraphicFramePr>
        <p:xfrm>
          <a:off x="628650" y="1825625"/>
          <a:ext cx="7355855" cy="4537469"/>
        </p:xfrm>
        <a:graphic>
          <a:graphicData uri="http://schemas.openxmlformats.org/drawingml/2006/table">
            <a:tbl>
              <a:tblPr firstRow="1" bandRow="1">
                <a:tableStyleId>{5C22544A-7EE6-4342-B048-85BDC9FD1C3A}</a:tableStyleId>
              </a:tblPr>
              <a:tblGrid>
                <a:gridCol w="1398113">
                  <a:extLst>
                    <a:ext uri="{9D8B030D-6E8A-4147-A177-3AD203B41FA5}">
                      <a16:colId xmlns:a16="http://schemas.microsoft.com/office/drawing/2014/main" val="839109063"/>
                    </a:ext>
                  </a:extLst>
                </a:gridCol>
                <a:gridCol w="2978871">
                  <a:extLst>
                    <a:ext uri="{9D8B030D-6E8A-4147-A177-3AD203B41FA5}">
                      <a16:colId xmlns:a16="http://schemas.microsoft.com/office/drawing/2014/main" val="4189499909"/>
                    </a:ext>
                  </a:extLst>
                </a:gridCol>
                <a:gridCol w="2978871">
                  <a:extLst>
                    <a:ext uri="{9D8B030D-6E8A-4147-A177-3AD203B41FA5}">
                      <a16:colId xmlns:a16="http://schemas.microsoft.com/office/drawing/2014/main" val="274759597"/>
                    </a:ext>
                  </a:extLst>
                </a:gridCol>
              </a:tblGrid>
              <a:tr h="524937">
                <a:tc>
                  <a:txBody>
                    <a:bodyPr/>
                    <a:lstStyle/>
                    <a:p>
                      <a:endParaRPr lang="fi-FI" sz="1600" dirty="0"/>
                    </a:p>
                  </a:txBody>
                  <a:tcPr/>
                </a:tc>
                <a:tc>
                  <a:txBody>
                    <a:bodyPr/>
                    <a:lstStyle/>
                    <a:p>
                      <a:r>
                        <a:rPr lang="fi-FI" sz="1600" dirty="0" err="1"/>
                        <a:t>Reliability</a:t>
                      </a:r>
                      <a:endParaRPr lang="fi-FI" sz="1600" dirty="0"/>
                    </a:p>
                  </a:txBody>
                  <a:tcPr/>
                </a:tc>
                <a:tc>
                  <a:txBody>
                    <a:bodyPr/>
                    <a:lstStyle/>
                    <a:p>
                      <a:r>
                        <a:rPr lang="fi-FI" sz="1600" dirty="0" err="1"/>
                        <a:t>Sampling</a:t>
                      </a:r>
                      <a:r>
                        <a:rPr lang="fi-FI" sz="1600" dirty="0"/>
                        <a:t> </a:t>
                      </a:r>
                      <a:r>
                        <a:rPr lang="fi-FI" sz="1600" dirty="0" err="1"/>
                        <a:t>error</a:t>
                      </a:r>
                      <a:endParaRPr lang="fi-FI" sz="1600" dirty="0"/>
                    </a:p>
                  </a:txBody>
                  <a:tcPr/>
                </a:tc>
                <a:extLst>
                  <a:ext uri="{0D108BD9-81ED-4DB2-BD59-A6C34878D82A}">
                    <a16:rowId xmlns:a16="http://schemas.microsoft.com/office/drawing/2014/main" val="3590109100"/>
                  </a:ext>
                </a:extLst>
              </a:tr>
              <a:tr h="711901">
                <a:tc>
                  <a:txBody>
                    <a:bodyPr/>
                    <a:lstStyle/>
                    <a:p>
                      <a:r>
                        <a:rPr lang="fi-FI" sz="1600" dirty="0"/>
                        <a:t>Focus</a:t>
                      </a:r>
                    </a:p>
                  </a:txBody>
                  <a:tcPr/>
                </a:tc>
                <a:tc>
                  <a:txBody>
                    <a:bodyPr/>
                    <a:lstStyle/>
                    <a:p>
                      <a:r>
                        <a:rPr lang="fi-FI" sz="1600" dirty="0" err="1"/>
                        <a:t>Measures</a:t>
                      </a:r>
                      <a:r>
                        <a:rPr lang="fi-FI" sz="1600" dirty="0"/>
                        <a:t> of </a:t>
                      </a:r>
                      <a:r>
                        <a:rPr lang="fi-FI" sz="1600" dirty="0" err="1"/>
                        <a:t>individuals</a:t>
                      </a:r>
                      <a:endParaRPr lang="fi-FI" sz="1600" dirty="0"/>
                    </a:p>
                  </a:txBody>
                  <a:tcPr/>
                </a:tc>
                <a:tc>
                  <a:txBody>
                    <a:bodyPr/>
                    <a:lstStyle/>
                    <a:p>
                      <a:r>
                        <a:rPr lang="fi-FI" sz="1600" dirty="0"/>
                        <a:t>Composition of </a:t>
                      </a:r>
                      <a:r>
                        <a:rPr lang="fi-FI" sz="1600" dirty="0" err="1"/>
                        <a:t>the</a:t>
                      </a:r>
                      <a:r>
                        <a:rPr lang="fi-FI" sz="1600" dirty="0"/>
                        <a:t> </a:t>
                      </a:r>
                      <a:r>
                        <a:rPr lang="fi-FI" sz="1600" dirty="0" err="1"/>
                        <a:t>sample</a:t>
                      </a:r>
                      <a:r>
                        <a:rPr lang="fi-FI" sz="1600" dirty="0"/>
                        <a:t> </a:t>
                      </a:r>
                      <a:r>
                        <a:rPr lang="fi-FI" sz="1600" dirty="0" err="1"/>
                        <a:t>containing</a:t>
                      </a:r>
                      <a:r>
                        <a:rPr lang="fi-FI" sz="1600" dirty="0"/>
                        <a:t> </a:t>
                      </a:r>
                      <a:r>
                        <a:rPr lang="fi-FI" sz="1600" dirty="0" err="1"/>
                        <a:t>multiple</a:t>
                      </a:r>
                      <a:r>
                        <a:rPr lang="fi-FI" sz="1600" dirty="0"/>
                        <a:t> </a:t>
                      </a:r>
                      <a:r>
                        <a:rPr lang="fi-FI" sz="1600" dirty="0" err="1"/>
                        <a:t>individuals</a:t>
                      </a:r>
                      <a:endParaRPr lang="fi-FI" sz="1600" dirty="0"/>
                    </a:p>
                  </a:txBody>
                  <a:tcPr/>
                </a:tc>
                <a:extLst>
                  <a:ext uri="{0D108BD9-81ED-4DB2-BD59-A6C34878D82A}">
                    <a16:rowId xmlns:a16="http://schemas.microsoft.com/office/drawing/2014/main" val="3702369106"/>
                  </a:ext>
                </a:extLst>
              </a:tr>
              <a:tr h="1294365">
                <a:tc>
                  <a:txBody>
                    <a:bodyPr/>
                    <a:lstStyle/>
                    <a:p>
                      <a:r>
                        <a:rPr lang="fi-FI" sz="1600" dirty="0"/>
                        <a:t>Definition</a:t>
                      </a:r>
                    </a:p>
                  </a:txBody>
                  <a:tcPr/>
                </a:tc>
                <a:tc>
                  <a:txBody>
                    <a:bodyPr/>
                    <a:lstStyle/>
                    <a:p>
                      <a:r>
                        <a:rPr lang="fi-FI" sz="1600" dirty="0"/>
                        <a:t>How </a:t>
                      </a:r>
                      <a:r>
                        <a:rPr lang="fi-FI" sz="1600" dirty="0" err="1"/>
                        <a:t>much</a:t>
                      </a:r>
                      <a:r>
                        <a:rPr lang="fi-FI" sz="1600" dirty="0"/>
                        <a:t> a </a:t>
                      </a:r>
                      <a:r>
                        <a:rPr lang="fi-FI" sz="1600" dirty="0" err="1"/>
                        <a:t>measure</a:t>
                      </a:r>
                      <a:r>
                        <a:rPr lang="fi-FI" sz="1600" dirty="0"/>
                        <a:t> of a </a:t>
                      </a:r>
                      <a:r>
                        <a:rPr lang="fi-FI" sz="1600" dirty="0" err="1"/>
                        <a:t>trait</a:t>
                      </a:r>
                      <a:r>
                        <a:rPr lang="fi-FI" sz="1600" dirty="0"/>
                        <a:t> of an </a:t>
                      </a:r>
                      <a:r>
                        <a:rPr lang="fi-FI" sz="1600" dirty="0" err="1"/>
                        <a:t>individual</a:t>
                      </a:r>
                      <a:r>
                        <a:rPr lang="fi-FI" sz="1600" dirty="0"/>
                        <a:t> </a:t>
                      </a:r>
                      <a:r>
                        <a:rPr lang="fi-FI" sz="1600" dirty="0" err="1"/>
                        <a:t>varies</a:t>
                      </a:r>
                      <a:r>
                        <a:rPr lang="fi-FI" sz="1600" dirty="0"/>
                        <a:t> </a:t>
                      </a:r>
                      <a:r>
                        <a:rPr lang="fi-FI" sz="1600" dirty="0" err="1"/>
                        <a:t>over</a:t>
                      </a:r>
                      <a:r>
                        <a:rPr lang="fi-FI" sz="1600" dirty="0"/>
                        <a:t> </a:t>
                      </a:r>
                      <a:r>
                        <a:rPr lang="fi-FI" sz="1600" dirty="0" err="1"/>
                        <a:t>measurement</a:t>
                      </a:r>
                      <a:r>
                        <a:rPr lang="fi-FI" sz="1600" dirty="0"/>
                        <a:t> </a:t>
                      </a:r>
                      <a:r>
                        <a:rPr lang="fi-FI" sz="1600" dirty="0" err="1"/>
                        <a:t>occasions</a:t>
                      </a:r>
                      <a:endParaRPr lang="fi-FI" sz="1600" dirty="0"/>
                    </a:p>
                  </a:txBody>
                  <a:tcPr/>
                </a:tc>
                <a:tc>
                  <a:txBody>
                    <a:bodyPr/>
                    <a:lstStyle/>
                    <a:p>
                      <a:r>
                        <a:rPr lang="fi-FI" sz="1600" dirty="0"/>
                        <a:t>How </a:t>
                      </a:r>
                      <a:r>
                        <a:rPr lang="fi-FI" sz="1600" dirty="0" err="1"/>
                        <a:t>much</a:t>
                      </a:r>
                      <a:r>
                        <a:rPr lang="fi-FI" sz="1600" dirty="0"/>
                        <a:t> a </a:t>
                      </a:r>
                      <a:r>
                        <a:rPr lang="fi-FI" sz="1600" dirty="0" err="1"/>
                        <a:t>statistical</a:t>
                      </a:r>
                      <a:r>
                        <a:rPr lang="fi-FI" sz="1600" dirty="0"/>
                        <a:t> </a:t>
                      </a:r>
                      <a:r>
                        <a:rPr lang="fi-FI" sz="1600" dirty="0" err="1"/>
                        <a:t>estimate</a:t>
                      </a:r>
                      <a:r>
                        <a:rPr lang="fi-FI" sz="1600" dirty="0"/>
                        <a:t> </a:t>
                      </a:r>
                      <a:r>
                        <a:rPr lang="fi-FI" sz="1600" dirty="0" err="1"/>
                        <a:t>varies</a:t>
                      </a:r>
                      <a:r>
                        <a:rPr lang="fi-FI" sz="1600" dirty="0"/>
                        <a:t> </a:t>
                      </a:r>
                      <a:r>
                        <a:rPr lang="fi-FI" sz="1600" dirty="0" err="1"/>
                        <a:t>over</a:t>
                      </a:r>
                      <a:r>
                        <a:rPr lang="fi-FI" sz="1600" dirty="0"/>
                        <a:t> </a:t>
                      </a:r>
                      <a:r>
                        <a:rPr lang="fi-FI" sz="1600" dirty="0" err="1"/>
                        <a:t>repeated</a:t>
                      </a:r>
                      <a:r>
                        <a:rPr lang="fi-FI" sz="1600" dirty="0"/>
                        <a:t> </a:t>
                      </a:r>
                      <a:r>
                        <a:rPr lang="fi-FI" sz="1600" dirty="0" err="1"/>
                        <a:t>samples</a:t>
                      </a:r>
                      <a:r>
                        <a:rPr lang="fi-FI" sz="1600" dirty="0"/>
                        <a:t> </a:t>
                      </a:r>
                      <a:r>
                        <a:rPr lang="fi-FI" sz="1600" dirty="0" err="1"/>
                        <a:t>because</a:t>
                      </a:r>
                      <a:r>
                        <a:rPr lang="fi-FI" sz="1600" dirty="0"/>
                        <a:t> </a:t>
                      </a:r>
                      <a:r>
                        <a:rPr lang="fi-FI" sz="1600" dirty="0" err="1"/>
                        <a:t>different</a:t>
                      </a:r>
                      <a:r>
                        <a:rPr lang="fi-FI" sz="1600" dirty="0"/>
                        <a:t> </a:t>
                      </a:r>
                      <a:r>
                        <a:rPr lang="fi-FI" sz="1600" dirty="0" err="1"/>
                        <a:t>samples</a:t>
                      </a:r>
                      <a:r>
                        <a:rPr lang="fi-FI" sz="1600" dirty="0"/>
                        <a:t> </a:t>
                      </a:r>
                      <a:r>
                        <a:rPr lang="fi-FI" sz="1600" dirty="0" err="1"/>
                        <a:t>contain</a:t>
                      </a:r>
                      <a:r>
                        <a:rPr lang="fi-FI" sz="1600" dirty="0"/>
                        <a:t> </a:t>
                      </a:r>
                      <a:r>
                        <a:rPr lang="fi-FI" sz="1600" dirty="0" err="1"/>
                        <a:t>different</a:t>
                      </a:r>
                      <a:r>
                        <a:rPr lang="fi-FI" sz="1600" dirty="0"/>
                        <a:t> </a:t>
                      </a:r>
                      <a:r>
                        <a:rPr lang="fi-FI" sz="1600" dirty="0" err="1"/>
                        <a:t>individuals</a:t>
                      </a:r>
                      <a:endParaRPr lang="fi-FI" sz="1600" dirty="0"/>
                    </a:p>
                  </a:txBody>
                  <a:tcPr/>
                </a:tc>
                <a:extLst>
                  <a:ext uri="{0D108BD9-81ED-4DB2-BD59-A6C34878D82A}">
                    <a16:rowId xmlns:a16="http://schemas.microsoft.com/office/drawing/2014/main" val="2817890582"/>
                  </a:ext>
                </a:extLst>
              </a:tr>
              <a:tr h="1003133">
                <a:tc>
                  <a:txBody>
                    <a:bodyPr/>
                    <a:lstStyle/>
                    <a:p>
                      <a:r>
                        <a:rPr lang="fi-FI" sz="1600" dirty="0" err="1"/>
                        <a:t>Causes</a:t>
                      </a:r>
                      <a:endParaRPr lang="fi-FI" sz="1600" dirty="0"/>
                    </a:p>
                  </a:txBody>
                  <a:tcPr/>
                </a:tc>
                <a:tc>
                  <a:txBody>
                    <a:bodyPr/>
                    <a:lstStyle/>
                    <a:p>
                      <a:r>
                        <a:rPr lang="fi-FI" sz="1600" dirty="0" err="1"/>
                        <a:t>The</a:t>
                      </a:r>
                      <a:r>
                        <a:rPr lang="fi-FI" sz="1600" dirty="0"/>
                        <a:t> </a:t>
                      </a:r>
                      <a:r>
                        <a:rPr lang="fi-FI" sz="1600" dirty="0" err="1"/>
                        <a:t>quality</a:t>
                      </a:r>
                      <a:r>
                        <a:rPr lang="fi-FI" sz="1600" dirty="0"/>
                        <a:t> of </a:t>
                      </a:r>
                      <a:r>
                        <a:rPr lang="fi-FI" sz="1600" dirty="0" err="1"/>
                        <a:t>the</a:t>
                      </a:r>
                      <a:r>
                        <a:rPr lang="fi-FI" sz="1600" dirty="0"/>
                        <a:t> </a:t>
                      </a:r>
                      <a:r>
                        <a:rPr lang="fi-FI" sz="1600" dirty="0" err="1"/>
                        <a:t>measurement</a:t>
                      </a:r>
                      <a:r>
                        <a:rPr lang="fi-FI" sz="1600" dirty="0"/>
                        <a:t> </a:t>
                      </a:r>
                      <a:r>
                        <a:rPr lang="fi-FI" sz="1600" dirty="0" err="1"/>
                        <a:t>instrument</a:t>
                      </a:r>
                      <a:endParaRPr lang="fi-FI" sz="1600" dirty="0"/>
                    </a:p>
                  </a:txBody>
                  <a:tcPr/>
                </a:tc>
                <a:tc>
                  <a:txBody>
                    <a:bodyPr/>
                    <a:lstStyle/>
                    <a:p>
                      <a:r>
                        <a:rPr lang="fi-FI" sz="1600" dirty="0" err="1"/>
                        <a:t>Assuming</a:t>
                      </a:r>
                      <a:r>
                        <a:rPr lang="fi-FI" sz="1600" dirty="0"/>
                        <a:t> a </a:t>
                      </a:r>
                      <a:r>
                        <a:rPr lang="fi-FI" sz="1600" dirty="0" err="1"/>
                        <a:t>random</a:t>
                      </a:r>
                      <a:r>
                        <a:rPr lang="fi-FI" sz="1600" dirty="0"/>
                        <a:t> </a:t>
                      </a:r>
                      <a:r>
                        <a:rPr lang="fi-FI" sz="1600" dirty="0" err="1"/>
                        <a:t>sample</a:t>
                      </a:r>
                      <a:r>
                        <a:rPr lang="fi-FI" sz="1600" dirty="0"/>
                        <a:t>: </a:t>
                      </a:r>
                      <a:r>
                        <a:rPr lang="fi-FI" sz="1600" dirty="0" err="1"/>
                        <a:t>Sample</a:t>
                      </a:r>
                      <a:r>
                        <a:rPr lang="fi-FI" sz="1600" dirty="0"/>
                        <a:t> </a:t>
                      </a:r>
                      <a:r>
                        <a:rPr lang="fi-FI" sz="1600" dirty="0" err="1"/>
                        <a:t>size</a:t>
                      </a:r>
                      <a:r>
                        <a:rPr lang="fi-FI" sz="1600" dirty="0"/>
                        <a:t> and </a:t>
                      </a:r>
                      <a:r>
                        <a:rPr lang="fi-FI" sz="1600" dirty="0" err="1"/>
                        <a:t>population</a:t>
                      </a:r>
                      <a:r>
                        <a:rPr lang="fi-FI" sz="1600" dirty="0"/>
                        <a:t> </a:t>
                      </a:r>
                      <a:r>
                        <a:rPr lang="fi-FI" sz="1600" dirty="0" err="1"/>
                        <a:t>heterogeneity</a:t>
                      </a:r>
                      <a:r>
                        <a:rPr lang="fi-FI" sz="1600" dirty="0"/>
                        <a:t>. </a:t>
                      </a:r>
                    </a:p>
                  </a:txBody>
                  <a:tcPr/>
                </a:tc>
                <a:extLst>
                  <a:ext uri="{0D108BD9-81ED-4DB2-BD59-A6C34878D82A}">
                    <a16:rowId xmlns:a16="http://schemas.microsoft.com/office/drawing/2014/main" val="3732611888"/>
                  </a:ext>
                </a:extLst>
              </a:tr>
              <a:tr h="1003133">
                <a:tc>
                  <a:txBody>
                    <a:bodyPr/>
                    <a:lstStyle/>
                    <a:p>
                      <a:r>
                        <a:rPr lang="fi-FI" sz="1600" dirty="0" err="1"/>
                        <a:t>Consequences</a:t>
                      </a:r>
                      <a:endParaRPr lang="fi-FI" sz="1600" dirty="0"/>
                    </a:p>
                  </a:txBody>
                  <a:tcPr/>
                </a:tc>
                <a:tc>
                  <a:txBody>
                    <a:bodyPr/>
                    <a:lstStyle/>
                    <a:p>
                      <a:r>
                        <a:rPr lang="fi-FI" sz="1600" dirty="0" err="1"/>
                        <a:t>Bias</a:t>
                      </a:r>
                      <a:r>
                        <a:rPr lang="fi-FI" sz="1600" dirty="0"/>
                        <a:t> and </a:t>
                      </a:r>
                      <a:r>
                        <a:rPr lang="fi-FI" sz="1600" dirty="0" err="1"/>
                        <a:t>inconsistency</a:t>
                      </a:r>
                      <a:r>
                        <a:rPr lang="fi-FI" sz="1600" dirty="0"/>
                        <a:t> of </a:t>
                      </a:r>
                      <a:r>
                        <a:rPr lang="fi-FI" sz="1600" dirty="0" err="1"/>
                        <a:t>estimates</a:t>
                      </a:r>
                      <a:r>
                        <a:rPr lang="fi-FI" sz="1600" dirty="0"/>
                        <a:t> (</a:t>
                      </a:r>
                      <a:r>
                        <a:rPr lang="fi-FI" sz="1600" dirty="0" err="1"/>
                        <a:t>unless</a:t>
                      </a:r>
                      <a:r>
                        <a:rPr lang="fi-FI" sz="1600" dirty="0"/>
                        <a:t> </a:t>
                      </a:r>
                      <a:r>
                        <a:rPr lang="fi-FI" sz="1600" dirty="0" err="1"/>
                        <a:t>measurement</a:t>
                      </a:r>
                      <a:r>
                        <a:rPr lang="fi-FI" sz="1600" dirty="0"/>
                        <a:t> </a:t>
                      </a:r>
                      <a:r>
                        <a:rPr lang="fi-FI" sz="1600" dirty="0" err="1"/>
                        <a:t>error</a:t>
                      </a:r>
                      <a:r>
                        <a:rPr lang="fi-FI" sz="1600" dirty="0"/>
                        <a:t> </a:t>
                      </a:r>
                      <a:r>
                        <a:rPr lang="fi-FI" sz="1600" dirty="0" err="1"/>
                        <a:t>models</a:t>
                      </a:r>
                      <a:r>
                        <a:rPr lang="fi-FI" sz="1600" dirty="0"/>
                        <a:t> </a:t>
                      </a:r>
                      <a:r>
                        <a:rPr lang="fi-FI" sz="1600" dirty="0" err="1"/>
                        <a:t>used</a:t>
                      </a:r>
                      <a:r>
                        <a:rPr lang="fi-FI" sz="1600" dirty="0"/>
                        <a:t>)</a:t>
                      </a:r>
                    </a:p>
                  </a:txBody>
                  <a:tcPr/>
                </a:tc>
                <a:tc>
                  <a:txBody>
                    <a:bodyPr/>
                    <a:lstStyle/>
                    <a:p>
                      <a:r>
                        <a:rPr lang="fi-FI" sz="1600" dirty="0" err="1"/>
                        <a:t>Reduced</a:t>
                      </a:r>
                      <a:r>
                        <a:rPr lang="fi-FI" sz="1600" dirty="0"/>
                        <a:t> </a:t>
                      </a:r>
                      <a:r>
                        <a:rPr lang="fi-FI" sz="1600" dirty="0" err="1"/>
                        <a:t>efficiency</a:t>
                      </a:r>
                      <a:endParaRPr lang="fi-FI" sz="1600" dirty="0"/>
                    </a:p>
                  </a:txBody>
                  <a:tcPr/>
                </a:tc>
                <a:extLst>
                  <a:ext uri="{0D108BD9-81ED-4DB2-BD59-A6C34878D82A}">
                    <a16:rowId xmlns:a16="http://schemas.microsoft.com/office/drawing/2014/main" val="1181284519"/>
                  </a:ext>
                </a:extLst>
              </a:tr>
            </a:tbl>
          </a:graphicData>
        </a:graphic>
      </p:graphicFrame>
    </p:spTree>
    <p:extLst>
      <p:ext uri="{BB962C8B-B14F-4D97-AF65-F5344CB8AC3E}">
        <p14:creationId xmlns:p14="http://schemas.microsoft.com/office/powerpoint/2010/main" val="1669448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9445A6-64D4-964E-8BF5-0B2F573DFDE9}"/>
              </a:ext>
            </a:extLst>
          </p:cNvPr>
          <p:cNvSpPr>
            <a:spLocks noGrp="1"/>
          </p:cNvSpPr>
          <p:nvPr>
            <p:ph type="title"/>
          </p:nvPr>
        </p:nvSpPr>
        <p:spPr/>
        <p:txBody>
          <a:bodyPr/>
          <a:lstStyle/>
          <a:p>
            <a:r>
              <a:rPr lang="fi-FI" dirty="0" err="1"/>
              <a:t>Reliability</a:t>
            </a:r>
            <a:r>
              <a:rPr lang="fi-FI" dirty="0"/>
              <a:t>, </a:t>
            </a:r>
            <a:r>
              <a:rPr lang="fi-FI" dirty="0" err="1"/>
              <a:t>bathroom</a:t>
            </a:r>
            <a:r>
              <a:rPr lang="fi-FI" dirty="0"/>
              <a:t> </a:t>
            </a:r>
            <a:r>
              <a:rPr lang="fi-FI" dirty="0" err="1"/>
              <a:t>scale</a:t>
            </a:r>
            <a:r>
              <a:rPr lang="fi-FI" dirty="0"/>
              <a:t> </a:t>
            </a:r>
            <a:r>
              <a:rPr lang="fi-FI" dirty="0" err="1"/>
              <a:t>measure</a:t>
            </a:r>
            <a:endParaRPr lang="fi-FI" dirty="0"/>
          </a:p>
        </p:txBody>
      </p:sp>
      <p:graphicFrame>
        <p:nvGraphicFramePr>
          <p:cNvPr id="8" name="Content Placeholder 7">
            <a:extLst>
              <a:ext uri="{FF2B5EF4-FFF2-40B4-BE49-F238E27FC236}">
                <a16:creationId xmlns:a16="http://schemas.microsoft.com/office/drawing/2014/main" id="{D9B86A8C-2E78-6449-B9C6-F694BA9A2D5B}"/>
              </a:ext>
            </a:extLst>
          </p:cNvPr>
          <p:cNvGraphicFramePr>
            <a:graphicFrameLocks noGrp="1"/>
          </p:cNvGraphicFramePr>
          <p:nvPr>
            <p:ph idx="1"/>
            <p:extLst/>
          </p:nvPr>
        </p:nvGraphicFramePr>
        <p:xfrm>
          <a:off x="628650" y="1798193"/>
          <a:ext cx="6092192" cy="4348480"/>
        </p:xfrm>
        <a:graphic>
          <a:graphicData uri="http://schemas.openxmlformats.org/drawingml/2006/table">
            <a:tbl>
              <a:tblPr firstRow="1" bandRow="1">
                <a:tableStyleId>{5C22544A-7EE6-4342-B048-85BDC9FD1C3A}</a:tableStyleId>
              </a:tblPr>
              <a:tblGrid>
                <a:gridCol w="1523048">
                  <a:extLst>
                    <a:ext uri="{9D8B030D-6E8A-4147-A177-3AD203B41FA5}">
                      <a16:colId xmlns:a16="http://schemas.microsoft.com/office/drawing/2014/main" val="1901039697"/>
                    </a:ext>
                  </a:extLst>
                </a:gridCol>
                <a:gridCol w="1523048">
                  <a:extLst>
                    <a:ext uri="{9D8B030D-6E8A-4147-A177-3AD203B41FA5}">
                      <a16:colId xmlns:a16="http://schemas.microsoft.com/office/drawing/2014/main" val="768965841"/>
                    </a:ext>
                  </a:extLst>
                </a:gridCol>
                <a:gridCol w="1523048">
                  <a:extLst>
                    <a:ext uri="{9D8B030D-6E8A-4147-A177-3AD203B41FA5}">
                      <a16:colId xmlns:a16="http://schemas.microsoft.com/office/drawing/2014/main" val="3876993030"/>
                    </a:ext>
                  </a:extLst>
                </a:gridCol>
                <a:gridCol w="1523048">
                  <a:extLst>
                    <a:ext uri="{9D8B030D-6E8A-4147-A177-3AD203B41FA5}">
                      <a16:colId xmlns:a16="http://schemas.microsoft.com/office/drawing/2014/main" val="1085699828"/>
                    </a:ext>
                  </a:extLst>
                </a:gridCol>
              </a:tblGrid>
              <a:tr h="370840">
                <a:tc>
                  <a:txBody>
                    <a:bodyPr/>
                    <a:lstStyle/>
                    <a:p>
                      <a:r>
                        <a:rPr lang="fi-FI" sz="1800" dirty="0"/>
                        <a:t>Person </a:t>
                      </a:r>
                      <a:r>
                        <a:rPr lang="fi-FI" sz="1800" dirty="0" err="1"/>
                        <a:t>number</a:t>
                      </a:r>
                      <a:endParaRPr lang="fi-FI" sz="1800" dirty="0"/>
                    </a:p>
                  </a:txBody>
                  <a:tcPr/>
                </a:tc>
                <a:tc>
                  <a:txBody>
                    <a:bodyPr/>
                    <a:lstStyle/>
                    <a:p>
                      <a:r>
                        <a:rPr lang="fi-FI" sz="1800" dirty="0" err="1"/>
                        <a:t>Measurement</a:t>
                      </a:r>
                      <a:r>
                        <a:rPr lang="fi-FI" sz="1800" dirty="0"/>
                        <a:t> </a:t>
                      </a:r>
                      <a:r>
                        <a:rPr lang="fi-FI" sz="1800" dirty="0" err="1"/>
                        <a:t>number</a:t>
                      </a:r>
                      <a:endParaRPr lang="fi-FI" sz="1800" dirty="0"/>
                    </a:p>
                  </a:txBody>
                  <a:tcPr/>
                </a:tc>
                <a:tc>
                  <a:txBody>
                    <a:bodyPr/>
                    <a:lstStyle/>
                    <a:p>
                      <a:r>
                        <a:rPr lang="fi-FI" sz="1800" dirty="0"/>
                        <a:t>Real </a:t>
                      </a:r>
                      <a:r>
                        <a:rPr lang="fi-FI" sz="1800" dirty="0" err="1"/>
                        <a:t>weight</a:t>
                      </a:r>
                      <a:endParaRPr lang="fi-FI" sz="1800" dirty="0"/>
                    </a:p>
                  </a:txBody>
                  <a:tcPr/>
                </a:tc>
                <a:tc>
                  <a:txBody>
                    <a:bodyPr/>
                    <a:lstStyle/>
                    <a:p>
                      <a:r>
                        <a:rPr lang="fi-FI" sz="1800" dirty="0" err="1"/>
                        <a:t>Bathroom</a:t>
                      </a:r>
                      <a:r>
                        <a:rPr lang="fi-FI" sz="1800" dirty="0"/>
                        <a:t> </a:t>
                      </a:r>
                      <a:r>
                        <a:rPr lang="fi-FI" sz="1800" dirty="0" err="1"/>
                        <a:t>scale</a:t>
                      </a:r>
                      <a:r>
                        <a:rPr lang="fi-FI" sz="1800" dirty="0"/>
                        <a:t> </a:t>
                      </a:r>
                      <a:r>
                        <a:rPr lang="fi-FI" sz="1800" dirty="0" err="1"/>
                        <a:t>reading</a:t>
                      </a:r>
                      <a:endParaRPr lang="fi-FI" sz="1800" dirty="0"/>
                    </a:p>
                  </a:txBody>
                  <a:tcPr/>
                </a:tc>
                <a:extLst>
                  <a:ext uri="{0D108BD9-81ED-4DB2-BD59-A6C34878D82A}">
                    <a16:rowId xmlns:a16="http://schemas.microsoft.com/office/drawing/2014/main" val="3988434560"/>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60.3</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41078858"/>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60.3</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79333230"/>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60.3</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56896429"/>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72.5</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9781630"/>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72.5</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07949299"/>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72.5</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64505047"/>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71035189"/>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92496009"/>
                  </a:ext>
                </a:extLst>
              </a:tr>
              <a:tr h="370840">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80.2</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43470979"/>
                  </a:ext>
                </a:extLst>
              </a:tr>
              <a:tr h="370840">
                <a:tc>
                  <a:txBody>
                    <a:bodyPr/>
                    <a:lstStyle/>
                    <a:p>
                      <a:pP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Variance</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endParaRPr lang="fi-FI" sz="1800">
                        <a:effectLst/>
                        <a:latin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8.19</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spcAft>
                          <a:spcPts val="0"/>
                        </a:spcAft>
                      </a:pPr>
                      <a:r>
                        <a:rPr lang="fi-FI"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8.39</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68418015"/>
                  </a:ext>
                </a:extLst>
              </a:tr>
            </a:tbl>
          </a:graphicData>
        </a:graphic>
      </p:graphicFrame>
      <p:sp>
        <p:nvSpPr>
          <p:cNvPr id="4" name="TextBox 3">
            <a:extLst>
              <a:ext uri="{FF2B5EF4-FFF2-40B4-BE49-F238E27FC236}">
                <a16:creationId xmlns:a16="http://schemas.microsoft.com/office/drawing/2014/main" id="{FF391670-B0E4-7844-A8BE-CC047EEC419C}"/>
              </a:ext>
            </a:extLst>
          </p:cNvPr>
          <p:cNvSpPr txBox="1"/>
          <p:nvPr/>
        </p:nvSpPr>
        <p:spPr>
          <a:xfrm>
            <a:off x="628650" y="1251998"/>
            <a:ext cx="3783094" cy="492443"/>
          </a:xfrm>
          <a:prstGeom prst="rect">
            <a:avLst/>
          </a:prstGeom>
          <a:noFill/>
        </p:spPr>
        <p:txBody>
          <a:bodyPr wrap="square" lIns="0" tIns="0" rIns="0" bIns="0" rtlCol="0">
            <a:spAutoFit/>
          </a:bodyPr>
          <a:lstStyle/>
          <a:p>
            <a:r>
              <a:rPr lang="en-US" sz="1600" b="1" dirty="0">
                <a:solidFill>
                  <a:srgbClr val="EF3340"/>
                </a:solidFill>
              </a:rPr>
              <a:t>Sampling error: how closely the sample corresponds to the population</a:t>
            </a:r>
          </a:p>
        </p:txBody>
      </p:sp>
      <p:sp>
        <p:nvSpPr>
          <p:cNvPr id="5" name="TextBox 4">
            <a:extLst>
              <a:ext uri="{FF2B5EF4-FFF2-40B4-BE49-F238E27FC236}">
                <a16:creationId xmlns:a16="http://schemas.microsoft.com/office/drawing/2014/main" id="{DFA4BF20-DB0D-CA41-86EC-099168336892}"/>
              </a:ext>
            </a:extLst>
          </p:cNvPr>
          <p:cNvSpPr txBox="1"/>
          <p:nvPr/>
        </p:nvSpPr>
        <p:spPr>
          <a:xfrm>
            <a:off x="4613951" y="1251997"/>
            <a:ext cx="4213781" cy="492443"/>
          </a:xfrm>
          <a:prstGeom prst="rect">
            <a:avLst/>
          </a:prstGeom>
          <a:noFill/>
        </p:spPr>
        <p:txBody>
          <a:bodyPr wrap="square" lIns="0" tIns="0" rIns="0" bIns="0" rtlCol="0">
            <a:spAutoFit/>
          </a:bodyPr>
          <a:lstStyle/>
          <a:p>
            <a:r>
              <a:rPr lang="en-US" sz="1600" b="1" dirty="0">
                <a:solidFill>
                  <a:srgbClr val="EF3340"/>
                </a:solidFill>
              </a:rPr>
              <a:t>Reliability: how closely the observed values correspond to the real values*</a:t>
            </a:r>
          </a:p>
        </p:txBody>
      </p:sp>
      <p:cxnSp>
        <p:nvCxnSpPr>
          <p:cNvPr id="9" name="Straight Connector 8">
            <a:extLst>
              <a:ext uri="{FF2B5EF4-FFF2-40B4-BE49-F238E27FC236}">
                <a16:creationId xmlns:a16="http://schemas.microsoft.com/office/drawing/2014/main" id="{F323BECE-1052-A143-AF99-BA48CD776604}"/>
              </a:ext>
            </a:extLst>
          </p:cNvPr>
          <p:cNvCxnSpPr>
            <a:cxnSpLocks/>
          </p:cNvCxnSpPr>
          <p:nvPr/>
        </p:nvCxnSpPr>
        <p:spPr>
          <a:xfrm>
            <a:off x="3627612" y="1798193"/>
            <a:ext cx="301658" cy="246221"/>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FB806E4-3683-0C46-B71B-24D91753E8B4}"/>
              </a:ext>
            </a:extLst>
          </p:cNvPr>
          <p:cNvSpPr txBox="1"/>
          <p:nvPr/>
        </p:nvSpPr>
        <p:spPr>
          <a:xfrm>
            <a:off x="596272" y="6504495"/>
            <a:ext cx="1923925" cy="276999"/>
          </a:xfrm>
          <a:prstGeom prst="rect">
            <a:avLst/>
          </a:prstGeom>
          <a:noFill/>
        </p:spPr>
        <p:txBody>
          <a:bodyPr wrap="none" rtlCol="0">
            <a:spAutoFit/>
          </a:bodyPr>
          <a:lstStyle/>
          <a:p>
            <a:r>
              <a:rPr lang="fi-FI" sz="1200" dirty="0"/>
              <a:t>*</a:t>
            </a:r>
            <a:r>
              <a:rPr lang="fi-FI" sz="1200" dirty="0" err="1"/>
              <a:t>assuming</a:t>
            </a:r>
            <a:r>
              <a:rPr lang="fi-FI" sz="1200" dirty="0"/>
              <a:t> </a:t>
            </a:r>
            <a:r>
              <a:rPr lang="fi-FI" sz="1200" dirty="0" err="1"/>
              <a:t>perfect</a:t>
            </a:r>
            <a:r>
              <a:rPr lang="fi-FI" sz="1200" dirty="0"/>
              <a:t> </a:t>
            </a:r>
            <a:r>
              <a:rPr lang="fi-FI" sz="1200" dirty="0" err="1"/>
              <a:t>validity</a:t>
            </a:r>
            <a:endParaRPr lang="fi-FI" sz="1200" dirty="0"/>
          </a:p>
        </p:txBody>
      </p:sp>
      <p:cxnSp>
        <p:nvCxnSpPr>
          <p:cNvPr id="11" name="Straight Connector 10">
            <a:extLst>
              <a:ext uri="{FF2B5EF4-FFF2-40B4-BE49-F238E27FC236}">
                <a16:creationId xmlns:a16="http://schemas.microsoft.com/office/drawing/2014/main" id="{5D0D5F36-0186-BF4A-B0C0-31BDB1BA6371}"/>
              </a:ext>
            </a:extLst>
          </p:cNvPr>
          <p:cNvCxnSpPr>
            <a:cxnSpLocks/>
          </p:cNvCxnSpPr>
          <p:nvPr/>
        </p:nvCxnSpPr>
        <p:spPr>
          <a:xfrm flipH="1">
            <a:off x="5005496" y="1744440"/>
            <a:ext cx="168731" cy="353725"/>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E3754A7-F135-5C4C-8F12-729BCFE570B0}"/>
              </a:ext>
            </a:extLst>
          </p:cNvPr>
          <p:cNvCxnSpPr>
            <a:cxnSpLocks/>
          </p:cNvCxnSpPr>
          <p:nvPr/>
        </p:nvCxnSpPr>
        <p:spPr>
          <a:xfrm flipH="1">
            <a:off x="6361535" y="1762091"/>
            <a:ext cx="1" cy="336074"/>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394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dirty="0">
                <a:ea typeface="ＭＳ Ｐゴシック" charset="0"/>
                <a:cs typeface="ＭＳ Ｐゴシック" charset="0"/>
              </a:rPr>
              <a:t>Reliability, statistical conclusion validity, and external validity</a:t>
            </a:r>
          </a:p>
        </p:txBody>
      </p:sp>
      <p:sp>
        <p:nvSpPr>
          <p:cNvPr id="86019" name="Content Placeholder 2"/>
          <p:cNvSpPr>
            <a:spLocks noGrp="1"/>
          </p:cNvSpPr>
          <p:nvPr>
            <p:ph idx="1"/>
          </p:nvPr>
        </p:nvSpPr>
        <p:spPr>
          <a:xfrm>
            <a:off x="628650" y="1825625"/>
            <a:ext cx="5885272" cy="4351338"/>
          </a:xfrm>
        </p:spPr>
        <p:txBody>
          <a:bodyPr>
            <a:normAutofit/>
          </a:bodyPr>
          <a:lstStyle/>
          <a:p>
            <a:pPr eaLnBrk="1" hangingPunct="1"/>
            <a:r>
              <a:rPr lang="en-US" sz="2000" dirty="0">
                <a:latin typeface="Tahoma" charset="0"/>
                <a:ea typeface="ＭＳ Ｐゴシック" charset="0"/>
                <a:cs typeface="ＭＳ Ｐゴシック" charset="0"/>
              </a:rPr>
              <a:t>Reliability</a:t>
            </a:r>
          </a:p>
          <a:p>
            <a:pPr lvl="1" eaLnBrk="1" hangingPunct="1"/>
            <a:r>
              <a:rPr lang="en-US" sz="1800" dirty="0">
                <a:latin typeface="Tahoma" charset="0"/>
                <a:ea typeface="ＭＳ Ｐゴシック" charset="0"/>
              </a:rPr>
              <a:t>If you do the measurement again, will you get the same result</a:t>
            </a:r>
          </a:p>
          <a:p>
            <a:pPr eaLnBrk="1" hangingPunct="1"/>
            <a:r>
              <a:rPr lang="en-US" sz="2000" dirty="0">
                <a:latin typeface="Tahoma" charset="0"/>
                <a:ea typeface="ＭＳ Ｐゴシック" charset="0"/>
                <a:cs typeface="ＭＳ Ｐゴシック" charset="0"/>
              </a:rPr>
              <a:t>Measurement validity</a:t>
            </a:r>
          </a:p>
          <a:p>
            <a:pPr lvl="1" eaLnBrk="1" hangingPunct="1"/>
            <a:r>
              <a:rPr lang="en-US" sz="1800" dirty="0">
                <a:latin typeface="Tahoma" charset="0"/>
                <a:ea typeface="ＭＳ Ｐゴシック" charset="0"/>
              </a:rPr>
              <a:t>Do the measures that you use for a construct actually measure that construct</a:t>
            </a:r>
          </a:p>
          <a:p>
            <a:r>
              <a:rPr lang="en-US" sz="2000" dirty="0">
                <a:latin typeface="Tahoma" charset="0"/>
              </a:rPr>
              <a:t>Statistical conclusion validity</a:t>
            </a:r>
          </a:p>
          <a:p>
            <a:pPr lvl="1"/>
            <a:r>
              <a:rPr lang="en-US" sz="1800" b="0" dirty="0">
                <a:latin typeface="Tahoma" charset="0"/>
              </a:rPr>
              <a:t>Is our inference about population level association correct</a:t>
            </a:r>
            <a:endParaRPr lang="en-US" sz="1800" dirty="0">
              <a:latin typeface="Tahoma" charset="0"/>
            </a:endParaRPr>
          </a:p>
          <a:p>
            <a:pPr eaLnBrk="1" hangingPunct="1"/>
            <a:r>
              <a:rPr lang="en-US" sz="2000" dirty="0">
                <a:latin typeface="Tahoma" charset="0"/>
                <a:cs typeface="ＭＳ Ｐゴシック" charset="0"/>
              </a:rPr>
              <a:t>Internal validity</a:t>
            </a:r>
          </a:p>
          <a:p>
            <a:pPr lvl="1" eaLnBrk="1" hangingPunct="1"/>
            <a:r>
              <a:rPr lang="en-US" sz="1800" dirty="0">
                <a:latin typeface="Tahoma" charset="0"/>
                <a:ea typeface="ＭＳ Ｐゴシック" charset="0"/>
              </a:rPr>
              <a:t>Are the relationships in your theory correct</a:t>
            </a:r>
          </a:p>
          <a:p>
            <a:pPr eaLnBrk="1" hangingPunct="1"/>
            <a:r>
              <a:rPr lang="en-US" sz="2000" dirty="0">
                <a:latin typeface="Tahoma" charset="0"/>
                <a:ea typeface="ＭＳ Ｐゴシック" charset="0"/>
                <a:cs typeface="ＭＳ Ｐゴシック" charset="0"/>
              </a:rPr>
              <a:t>External validity</a:t>
            </a:r>
          </a:p>
          <a:p>
            <a:pPr lvl="1" eaLnBrk="1" hangingPunct="1"/>
            <a:r>
              <a:rPr lang="en-US" sz="1800" dirty="0">
                <a:latin typeface="Tahoma" charset="0"/>
                <a:ea typeface="ＭＳ Ｐゴシック" charset="0"/>
              </a:rPr>
              <a:t>Are your results generalizable to other populations</a:t>
            </a:r>
          </a:p>
        </p:txBody>
      </p:sp>
      <p:sp>
        <p:nvSpPr>
          <p:cNvPr id="7" name="TextBox 6">
            <a:extLst>
              <a:ext uri="{FF2B5EF4-FFF2-40B4-BE49-F238E27FC236}">
                <a16:creationId xmlns:a16="http://schemas.microsoft.com/office/drawing/2014/main" id="{2F0E3CAB-349C-0E47-90EA-7A9902C1192E}"/>
              </a:ext>
            </a:extLst>
          </p:cNvPr>
          <p:cNvSpPr txBox="1"/>
          <p:nvPr/>
        </p:nvSpPr>
        <p:spPr>
          <a:xfrm>
            <a:off x="6997591" y="2044414"/>
            <a:ext cx="1673876" cy="492443"/>
          </a:xfrm>
          <a:prstGeom prst="rect">
            <a:avLst/>
          </a:prstGeom>
          <a:noFill/>
        </p:spPr>
        <p:txBody>
          <a:bodyPr wrap="square" lIns="0" tIns="0" rIns="0" bIns="0" rtlCol="0">
            <a:spAutoFit/>
          </a:bodyPr>
          <a:lstStyle/>
          <a:p>
            <a:r>
              <a:rPr lang="en-US" sz="1600" b="1" dirty="0">
                <a:solidFill>
                  <a:srgbClr val="EF3340"/>
                </a:solidFill>
              </a:rPr>
              <a:t>Same sample measured again</a:t>
            </a:r>
          </a:p>
        </p:txBody>
      </p:sp>
      <p:cxnSp>
        <p:nvCxnSpPr>
          <p:cNvPr id="8" name="Straight Connector 7">
            <a:extLst>
              <a:ext uri="{FF2B5EF4-FFF2-40B4-BE49-F238E27FC236}">
                <a16:creationId xmlns:a16="http://schemas.microsoft.com/office/drawing/2014/main" id="{1E0218E2-A842-2143-B535-F53C143DF70B}"/>
              </a:ext>
            </a:extLst>
          </p:cNvPr>
          <p:cNvCxnSpPr>
            <a:cxnSpLocks/>
          </p:cNvCxnSpPr>
          <p:nvPr/>
        </p:nvCxnSpPr>
        <p:spPr>
          <a:xfrm flipH="1">
            <a:off x="6446228" y="2308286"/>
            <a:ext cx="435340" cy="0"/>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270D73B-CE2D-0B4D-B054-992454391086}"/>
              </a:ext>
            </a:extLst>
          </p:cNvPr>
          <p:cNvSpPr txBox="1"/>
          <p:nvPr/>
        </p:nvSpPr>
        <p:spPr>
          <a:xfrm>
            <a:off x="6997591" y="3853467"/>
            <a:ext cx="1673876" cy="738664"/>
          </a:xfrm>
          <a:prstGeom prst="rect">
            <a:avLst/>
          </a:prstGeom>
          <a:noFill/>
        </p:spPr>
        <p:txBody>
          <a:bodyPr wrap="square" lIns="0" tIns="0" rIns="0" bIns="0" rtlCol="0">
            <a:spAutoFit/>
          </a:bodyPr>
          <a:lstStyle/>
          <a:p>
            <a:r>
              <a:rPr lang="en-US" sz="1600" b="1" dirty="0">
                <a:solidFill>
                  <a:srgbClr val="EF3340"/>
                </a:solidFill>
              </a:rPr>
              <a:t>New sample from the same population</a:t>
            </a:r>
          </a:p>
        </p:txBody>
      </p:sp>
      <p:cxnSp>
        <p:nvCxnSpPr>
          <p:cNvPr id="12" name="Straight Connector 11">
            <a:extLst>
              <a:ext uri="{FF2B5EF4-FFF2-40B4-BE49-F238E27FC236}">
                <a16:creationId xmlns:a16="http://schemas.microsoft.com/office/drawing/2014/main" id="{4393254E-9EDD-4E41-8860-6C29E022CA16}"/>
              </a:ext>
            </a:extLst>
          </p:cNvPr>
          <p:cNvCxnSpPr>
            <a:cxnSpLocks/>
          </p:cNvCxnSpPr>
          <p:nvPr/>
        </p:nvCxnSpPr>
        <p:spPr>
          <a:xfrm flipH="1">
            <a:off x="6446228" y="4117339"/>
            <a:ext cx="435340" cy="0"/>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BF71AFF-0555-3B49-AAC6-1F43116603CE}"/>
              </a:ext>
            </a:extLst>
          </p:cNvPr>
          <p:cNvSpPr txBox="1"/>
          <p:nvPr/>
        </p:nvSpPr>
        <p:spPr>
          <a:xfrm>
            <a:off x="6997591" y="5523142"/>
            <a:ext cx="1673876" cy="246221"/>
          </a:xfrm>
          <a:prstGeom prst="rect">
            <a:avLst/>
          </a:prstGeom>
          <a:noFill/>
        </p:spPr>
        <p:txBody>
          <a:bodyPr wrap="square" lIns="0" tIns="0" rIns="0" bIns="0" rtlCol="0">
            <a:spAutoFit/>
          </a:bodyPr>
          <a:lstStyle/>
          <a:p>
            <a:r>
              <a:rPr lang="en-US" sz="1600" b="1" dirty="0">
                <a:solidFill>
                  <a:srgbClr val="EF3340"/>
                </a:solidFill>
              </a:rPr>
              <a:t>New population</a:t>
            </a:r>
          </a:p>
        </p:txBody>
      </p:sp>
      <p:cxnSp>
        <p:nvCxnSpPr>
          <p:cNvPr id="14" name="Straight Connector 13">
            <a:extLst>
              <a:ext uri="{FF2B5EF4-FFF2-40B4-BE49-F238E27FC236}">
                <a16:creationId xmlns:a16="http://schemas.microsoft.com/office/drawing/2014/main" id="{76BFB693-4772-8949-B3E1-27F6F8E72F7E}"/>
              </a:ext>
            </a:extLst>
          </p:cNvPr>
          <p:cNvCxnSpPr>
            <a:cxnSpLocks/>
          </p:cNvCxnSpPr>
          <p:nvPr/>
        </p:nvCxnSpPr>
        <p:spPr>
          <a:xfrm flipH="1">
            <a:off x="6446228" y="5702171"/>
            <a:ext cx="435340" cy="0"/>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22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54FAAF-847E-EA4B-A027-8317C1F75777}"/>
              </a:ext>
            </a:extLst>
          </p:cNvPr>
          <p:cNvSpPr>
            <a:spLocks noGrp="1"/>
          </p:cNvSpPr>
          <p:nvPr>
            <p:ph type="title"/>
          </p:nvPr>
        </p:nvSpPr>
        <p:spPr/>
        <p:txBody>
          <a:bodyPr/>
          <a:lstStyle/>
          <a:p>
            <a:r>
              <a:rPr lang="fi-FI" dirty="0" err="1"/>
              <a:t>What</a:t>
            </a:r>
            <a:r>
              <a:rPr lang="fi-FI" dirty="0"/>
              <a:t> is </a:t>
            </a:r>
            <a:r>
              <a:rPr lang="fi-FI" dirty="0" err="1"/>
              <a:t>construct</a:t>
            </a:r>
            <a:endParaRPr lang="fi-FI" dirty="0"/>
          </a:p>
        </p:txBody>
      </p:sp>
      <p:sp>
        <p:nvSpPr>
          <p:cNvPr id="5" name="Content Placeholder 4">
            <a:extLst>
              <a:ext uri="{FF2B5EF4-FFF2-40B4-BE49-F238E27FC236}">
                <a16:creationId xmlns:a16="http://schemas.microsoft.com/office/drawing/2014/main" id="{2A19F46B-AD69-CB46-8540-32613E83802D}"/>
              </a:ext>
            </a:extLst>
          </p:cNvPr>
          <p:cNvSpPr>
            <a:spLocks noGrp="1"/>
          </p:cNvSpPr>
          <p:nvPr>
            <p:ph idx="1"/>
          </p:nvPr>
        </p:nvSpPr>
        <p:spPr/>
        <p:txBody>
          <a:bodyPr/>
          <a:lstStyle/>
          <a:p>
            <a:pPr lvl="0"/>
            <a:r>
              <a:rPr lang="en-US" dirty="0"/>
              <a:t>Are constructs the same as concepts?</a:t>
            </a:r>
            <a:endParaRPr lang="fi-FI" dirty="0"/>
          </a:p>
          <a:p>
            <a:pPr lvl="0"/>
            <a:r>
              <a:rPr lang="en-US" dirty="0"/>
              <a:t>Can constructs have dimensions?</a:t>
            </a:r>
            <a:endParaRPr lang="fi-FI" dirty="0"/>
          </a:p>
          <a:p>
            <a:pPr lvl="0"/>
            <a:r>
              <a:rPr lang="en-US" dirty="0"/>
              <a:t>Are constructs real?</a:t>
            </a:r>
            <a:endParaRPr lang="fi-FI" dirty="0"/>
          </a:p>
          <a:p>
            <a:pPr lvl="0"/>
            <a:r>
              <a:rPr lang="en-US" dirty="0"/>
              <a:t>What does it mean for something to be real?</a:t>
            </a:r>
            <a:endParaRPr lang="fi-FI" dirty="0"/>
          </a:p>
          <a:p>
            <a:pPr marL="0" indent="0">
              <a:buNone/>
            </a:pPr>
            <a:endParaRPr lang="fi-FI" dirty="0"/>
          </a:p>
        </p:txBody>
      </p:sp>
    </p:spTree>
    <p:extLst>
      <p:ext uri="{BB962C8B-B14F-4D97-AF65-F5344CB8AC3E}">
        <p14:creationId xmlns:p14="http://schemas.microsoft.com/office/powerpoint/2010/main" val="194016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01DFD7-5231-BB48-98C7-0EEF119D60EA}"/>
              </a:ext>
            </a:extLst>
          </p:cNvPr>
          <p:cNvSpPr>
            <a:spLocks noGrp="1"/>
          </p:cNvSpPr>
          <p:nvPr>
            <p:ph type="title"/>
          </p:nvPr>
        </p:nvSpPr>
        <p:spPr/>
        <p:txBody>
          <a:bodyPr/>
          <a:lstStyle/>
          <a:p>
            <a:r>
              <a:rPr lang="fi-FI" dirty="0" err="1"/>
              <a:t>Assessing</a:t>
            </a:r>
            <a:r>
              <a:rPr lang="fi-FI" dirty="0"/>
              <a:t> </a:t>
            </a:r>
            <a:r>
              <a:rPr lang="fi-FI" dirty="0" err="1"/>
              <a:t>reliability</a:t>
            </a:r>
            <a:endParaRPr lang="fi-FI" dirty="0"/>
          </a:p>
        </p:txBody>
      </p:sp>
      <p:sp>
        <p:nvSpPr>
          <p:cNvPr id="8" name="Text Placeholder 7">
            <a:extLst>
              <a:ext uri="{FF2B5EF4-FFF2-40B4-BE49-F238E27FC236}">
                <a16:creationId xmlns:a16="http://schemas.microsoft.com/office/drawing/2014/main" id="{511451DA-A1A2-7640-B118-579F2D03AFD3}"/>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372693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Rules of thumb</a:t>
            </a:r>
          </a:p>
        </p:txBody>
      </p:sp>
      <p:pic>
        <p:nvPicPr>
          <p:cNvPr id="8" name="Picture 7" descr="Ketokivi_Guide_2015_Notes from the editors (dragged).pdf"/>
          <p:cNvPicPr>
            <a:picLocks noChangeAspect="1"/>
          </p:cNvPicPr>
          <p:nvPr/>
        </p:nvPicPr>
        <p:blipFill rotWithShape="1">
          <a:blip r:embed="rId2">
            <a:extLst>
              <a:ext uri="{28A0092B-C50C-407E-A947-70E740481C1C}">
                <a14:useLocalDpi xmlns:a14="http://schemas.microsoft.com/office/drawing/2010/main" val="0"/>
              </a:ext>
            </a:extLst>
          </a:blip>
          <a:srcRect t="42387" r="51491" b="37997"/>
          <a:stretch/>
        </p:blipFill>
        <p:spPr>
          <a:xfrm>
            <a:off x="0" y="1528179"/>
            <a:ext cx="7241577" cy="3907721"/>
          </a:xfrm>
          <a:prstGeom prst="rect">
            <a:avLst/>
          </a:prstGeom>
        </p:spPr>
      </p:pic>
      <p:sp>
        <p:nvSpPr>
          <p:cNvPr id="9" name="Suorakulmio 14"/>
          <p:cNvSpPr/>
          <p:nvPr/>
        </p:nvSpPr>
        <p:spPr>
          <a:xfrm>
            <a:off x="628650" y="6175539"/>
            <a:ext cx="6403086" cy="400110"/>
          </a:xfrm>
          <a:prstGeom prst="rect">
            <a:avLst/>
          </a:prstGeom>
        </p:spPr>
        <p:txBody>
          <a:bodyPr wrap="square">
            <a:spAutoFit/>
          </a:bodyPr>
          <a:lstStyle/>
          <a:p>
            <a:r>
              <a:rPr lang="en-US" sz="1000" dirty="0" err="1"/>
              <a:t>Ketokivi</a:t>
            </a:r>
            <a:r>
              <a:rPr lang="en-US" sz="1000" dirty="0"/>
              <a:t>, M., &amp; Guide, D. (2015). Notes from the editors: Redefining some methodological criteria for the journal. </a:t>
            </a:r>
            <a:r>
              <a:rPr lang="en-US" sz="1000" i="1" dirty="0"/>
              <a:t>Journal of Operations Management</a:t>
            </a:r>
            <a:r>
              <a:rPr lang="en-US" sz="1000" dirty="0"/>
              <a:t>, </a:t>
            </a:r>
            <a:r>
              <a:rPr lang="en-US" sz="1000" i="1" dirty="0"/>
              <a:t>37</a:t>
            </a:r>
            <a:r>
              <a:rPr lang="en-US" sz="1000" dirty="0"/>
              <a:t>, v–viii. </a:t>
            </a:r>
            <a:r>
              <a:rPr lang="en-US" sz="1000" dirty="0">
                <a:hlinkClick r:id="rId3"/>
              </a:rPr>
              <a:t>http://doi.org/10.1016/S0272-6963(15)00056-X</a:t>
            </a:r>
            <a:r>
              <a:rPr lang="en-US" sz="1000" dirty="0"/>
              <a:t> (p. vi)xx</a:t>
            </a:r>
            <a:endParaRPr lang="en-US" sz="1000" dirty="0">
              <a:effectLst/>
            </a:endParaRPr>
          </a:p>
        </p:txBody>
      </p:sp>
    </p:spTree>
    <p:extLst>
      <p:ext uri="{BB962C8B-B14F-4D97-AF65-F5344CB8AC3E}">
        <p14:creationId xmlns:p14="http://schemas.microsoft.com/office/powerpoint/2010/main" val="1369379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Parallel tests</a:t>
            </a:r>
          </a:p>
        </p:txBody>
      </p:sp>
      <p:pic>
        <p:nvPicPr>
          <p:cNvPr id="7" name="Picture 6" descr="Screen Shot 2015-03-23 at 13.49.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247" y="1804603"/>
            <a:ext cx="8085599" cy="1969913"/>
          </a:xfrm>
          <a:prstGeom prst="rect">
            <a:avLst/>
          </a:prstGeom>
          <a:ln>
            <a:solidFill>
              <a:schemeClr val="tx1"/>
            </a:solidFill>
          </a:ln>
          <a:effectLst>
            <a:outerShdw blurRad="50800" dist="38100" dir="2700000" algn="tl" rotWithShape="0">
              <a:srgbClr val="000000">
                <a:alpha val="43000"/>
              </a:srgbClr>
            </a:outerShdw>
          </a:effectLst>
        </p:spPr>
      </p:pic>
      <p:sp>
        <p:nvSpPr>
          <p:cNvPr id="8" name="TextBox 7"/>
          <p:cNvSpPr txBox="1"/>
          <p:nvPr/>
        </p:nvSpPr>
        <p:spPr>
          <a:xfrm>
            <a:off x="3746500" y="6470005"/>
            <a:ext cx="4114800" cy="307777"/>
          </a:xfrm>
          <a:prstGeom prst="rect">
            <a:avLst/>
          </a:prstGeom>
          <a:noFill/>
        </p:spPr>
        <p:txBody>
          <a:bodyPr wrap="square" lIns="0" tIns="0" rIns="0" bIns="0" rtlCol="0">
            <a:spAutoFit/>
          </a:bodyPr>
          <a:lstStyle/>
          <a:p>
            <a:r>
              <a:rPr lang="en-US" sz="1000" dirty="0" err="1"/>
              <a:t>Borsboom</a:t>
            </a:r>
            <a:r>
              <a:rPr lang="en-US" sz="1000" dirty="0"/>
              <a:t>, D. (2005). </a:t>
            </a:r>
            <a:r>
              <a:rPr lang="en-US" sz="1000" i="1" dirty="0"/>
              <a:t>Measuring the Mind: Conceptual Issues in Contemporary Psychometrics</a:t>
            </a:r>
            <a:r>
              <a:rPr lang="en-US" sz="1000" dirty="0"/>
              <a:t>. Cambridge University Press. (p. 17)</a:t>
            </a:r>
            <a:endParaRPr lang="en-US" sz="1000" dirty="0">
              <a:effectLst/>
            </a:endParaRPr>
          </a:p>
        </p:txBody>
      </p:sp>
      <p:sp>
        <p:nvSpPr>
          <p:cNvPr id="9" name="TextBox 8"/>
          <p:cNvSpPr txBox="1"/>
          <p:nvPr/>
        </p:nvSpPr>
        <p:spPr>
          <a:xfrm>
            <a:off x="779379" y="4207215"/>
            <a:ext cx="7630321" cy="369332"/>
          </a:xfrm>
          <a:prstGeom prst="rect">
            <a:avLst/>
          </a:prstGeom>
          <a:noFill/>
        </p:spPr>
        <p:txBody>
          <a:bodyPr wrap="square" lIns="0" tIns="0" rIns="0" bIns="0" rtlCol="0">
            <a:spAutoFit/>
          </a:bodyPr>
          <a:lstStyle/>
          <a:p>
            <a:pPr algn="ctr"/>
            <a:r>
              <a:rPr lang="en-US" sz="2400" b="1" dirty="0">
                <a:solidFill>
                  <a:srgbClr val="EF3340"/>
                </a:solidFill>
              </a:rPr>
              <a:t>This is a counterfactual argument</a:t>
            </a:r>
            <a:endParaRPr lang="en-US" sz="2400" b="1" i="1" dirty="0">
              <a:solidFill>
                <a:srgbClr val="EF3340"/>
              </a:solidFill>
            </a:endParaRPr>
          </a:p>
        </p:txBody>
      </p:sp>
      <p:sp>
        <p:nvSpPr>
          <p:cNvPr id="10" name="TextBox 9"/>
          <p:cNvSpPr txBox="1"/>
          <p:nvPr/>
        </p:nvSpPr>
        <p:spPr>
          <a:xfrm>
            <a:off x="1073401" y="4975631"/>
            <a:ext cx="8085599" cy="923330"/>
          </a:xfrm>
          <a:prstGeom prst="rect">
            <a:avLst/>
          </a:prstGeom>
          <a:noFill/>
        </p:spPr>
        <p:txBody>
          <a:bodyPr wrap="square" lIns="0" tIns="0" rIns="0" bIns="0" rtlCol="0">
            <a:spAutoFit/>
          </a:bodyPr>
          <a:lstStyle/>
          <a:p>
            <a:r>
              <a:rPr lang="en-US" sz="2000" b="1" dirty="0">
                <a:solidFill>
                  <a:srgbClr val="EF3340"/>
                </a:solidFill>
              </a:rPr>
              <a:t>Workarounds:</a:t>
            </a:r>
          </a:p>
          <a:p>
            <a:pPr marL="457200" indent="-457200">
              <a:buFont typeface="+mj-lt"/>
              <a:buAutoNum type="arabicPeriod"/>
            </a:pPr>
            <a:r>
              <a:rPr lang="en-US" sz="2000" b="1" dirty="0">
                <a:solidFill>
                  <a:srgbClr val="EF3340"/>
                </a:solidFill>
              </a:rPr>
              <a:t>Assume that actual replications of measurement are parallel</a:t>
            </a:r>
          </a:p>
          <a:p>
            <a:pPr marL="457200" indent="-457200">
              <a:buFont typeface="+mj-lt"/>
              <a:buAutoNum type="arabicPeriod"/>
            </a:pPr>
            <a:r>
              <a:rPr lang="en-US" sz="2000" b="1" dirty="0">
                <a:solidFill>
                  <a:srgbClr val="EF3340"/>
                </a:solidFill>
              </a:rPr>
              <a:t>Assume that distinct measurements are parallel</a:t>
            </a:r>
          </a:p>
        </p:txBody>
      </p:sp>
    </p:spTree>
    <p:extLst>
      <p:ext uri="{BB962C8B-B14F-4D97-AF65-F5344CB8AC3E}">
        <p14:creationId xmlns:p14="http://schemas.microsoft.com/office/powerpoint/2010/main" val="165309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Test-retest reliability</a:t>
            </a:r>
          </a:p>
        </p:txBody>
      </p:sp>
      <p:sp>
        <p:nvSpPr>
          <p:cNvPr id="11" name="Content Placeholder 10"/>
          <p:cNvSpPr>
            <a:spLocks noGrp="1"/>
          </p:cNvSpPr>
          <p:nvPr>
            <p:ph sz="half" idx="1"/>
          </p:nvPr>
        </p:nvSpPr>
        <p:spPr/>
        <p:txBody>
          <a:bodyPr>
            <a:normAutofit/>
          </a:bodyPr>
          <a:lstStyle/>
          <a:p>
            <a:r>
              <a:rPr lang="en-US" dirty="0"/>
              <a:t>Repeat the measurement many times</a:t>
            </a:r>
          </a:p>
          <a:p>
            <a:endParaRPr lang="en-US" dirty="0"/>
          </a:p>
          <a:p>
            <a:r>
              <a:rPr lang="en-US" dirty="0"/>
              <a:t>Assumes that the trait does not change</a:t>
            </a:r>
          </a:p>
          <a:p>
            <a:endParaRPr lang="en-US" dirty="0"/>
          </a:p>
          <a:p>
            <a:r>
              <a:rPr lang="en-US" dirty="0"/>
              <a:t>Assumes that errors are independent</a:t>
            </a:r>
          </a:p>
          <a:p>
            <a:endParaRPr lang="en-US" dirty="0"/>
          </a:p>
        </p:txBody>
      </p:sp>
      <p:sp>
        <p:nvSpPr>
          <p:cNvPr id="4" name="Content Placeholder 3"/>
          <p:cNvSpPr>
            <a:spLocks noGrp="1"/>
          </p:cNvSpPr>
          <p:nvPr>
            <p:ph sz="half" idx="2"/>
          </p:nvPr>
        </p:nvSpPr>
        <p:spPr/>
        <p:txBody>
          <a:bodyPr>
            <a:normAutofit/>
          </a:bodyPr>
          <a:lstStyle/>
          <a:p>
            <a:r>
              <a:rPr lang="en-US" dirty="0"/>
              <a:t>Example: Measure the weights of a wiggling child many times</a:t>
            </a:r>
          </a:p>
          <a:p>
            <a:endParaRPr lang="en-US" dirty="0"/>
          </a:p>
          <a:p>
            <a:r>
              <a:rPr lang="en-US" dirty="0"/>
              <a:t>If the measures are repeated in matter of seconds, the true weight does not change</a:t>
            </a:r>
          </a:p>
        </p:txBody>
      </p:sp>
    </p:spTree>
    <p:extLst>
      <p:ext uri="{BB962C8B-B14F-4D97-AF65-F5344CB8AC3E}">
        <p14:creationId xmlns:p14="http://schemas.microsoft.com/office/powerpoint/2010/main" val="1614430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Test-retest reliability in management research</a:t>
            </a:r>
          </a:p>
        </p:txBody>
      </p:sp>
      <p:sp>
        <p:nvSpPr>
          <p:cNvPr id="11" name="Content Placeholder 10"/>
          <p:cNvSpPr>
            <a:spLocks noGrp="1"/>
          </p:cNvSpPr>
          <p:nvPr>
            <p:ph sz="half" idx="1"/>
          </p:nvPr>
        </p:nvSpPr>
        <p:spPr/>
        <p:txBody>
          <a:bodyPr>
            <a:normAutofit/>
          </a:bodyPr>
          <a:lstStyle/>
          <a:p>
            <a:r>
              <a:rPr lang="en-US" dirty="0"/>
              <a:t>Repeat the measurement many times</a:t>
            </a:r>
          </a:p>
          <a:p>
            <a:endParaRPr lang="en-US" dirty="0"/>
          </a:p>
          <a:p>
            <a:r>
              <a:rPr lang="en-US" dirty="0"/>
              <a:t>Assumes that the trait does not change</a:t>
            </a:r>
          </a:p>
          <a:p>
            <a:endParaRPr lang="en-US" dirty="0"/>
          </a:p>
          <a:p>
            <a:r>
              <a:rPr lang="en-US" dirty="0"/>
              <a:t>Assumes that errors are independent</a:t>
            </a:r>
          </a:p>
        </p:txBody>
      </p:sp>
      <p:pic>
        <p:nvPicPr>
          <p:cNvPr id="12" name="Content Placeholder 6" descr="Yli-Renko et al_2001_Social capital, knowledge acquisition, and knowledge exploitation in young techn (dragged).pdf"/>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0000" t="68022" r="8777" b="8916"/>
          <a:stretch/>
        </p:blipFill>
        <p:spPr>
          <a:xfrm>
            <a:off x="4713191" y="1560848"/>
            <a:ext cx="4349194" cy="3297175"/>
          </a:xfrm>
          <a:prstGeom prst="rect">
            <a:avLst/>
          </a:prstGeom>
        </p:spPr>
      </p:pic>
      <p:pic>
        <p:nvPicPr>
          <p:cNvPr id="19" name="Content Placeholder 7" descr="Yli-Renko et al_2001_Social capital, knowledge acquisition, and knowledge exploitation in young techn (dragged).pdf"/>
          <p:cNvPicPr>
            <a:picLocks noGrp="1" noChangeAspect="1"/>
          </p:cNvPicPr>
          <p:nvPr>
            <p:ph sz="quarter" idx="4294967295"/>
          </p:nvPr>
        </p:nvPicPr>
        <p:blipFill rotWithShape="1">
          <a:blip r:embed="rId4">
            <a:extLst>
              <a:ext uri="{28A0092B-C50C-407E-A947-70E740481C1C}">
                <a14:useLocalDpi xmlns:a14="http://schemas.microsoft.com/office/drawing/2010/main" val="0"/>
              </a:ext>
            </a:extLst>
          </a:blip>
          <a:srcRect l="9241" t="7789" r="50845" b="82544"/>
          <a:stretch/>
        </p:blipFill>
        <p:spPr>
          <a:xfrm>
            <a:off x="4685475" y="4632325"/>
            <a:ext cx="4211637" cy="1382713"/>
          </a:xfrm>
        </p:spPr>
      </p:pic>
      <p:sp>
        <p:nvSpPr>
          <p:cNvPr id="16" name="TextBox 15"/>
          <p:cNvSpPr txBox="1"/>
          <p:nvPr/>
        </p:nvSpPr>
        <p:spPr>
          <a:xfrm>
            <a:off x="986134" y="6339699"/>
            <a:ext cx="7916566" cy="307777"/>
          </a:xfrm>
          <a:prstGeom prst="rect">
            <a:avLst/>
          </a:prstGeom>
          <a:noFill/>
        </p:spPr>
        <p:txBody>
          <a:bodyPr wrap="square" lIns="0" tIns="0" rIns="0" bIns="0" rtlCol="0">
            <a:spAutoFit/>
          </a:bodyPr>
          <a:lstStyle/>
          <a:p>
            <a:r>
              <a:rPr lang="en-US" sz="1000" dirty="0" err="1"/>
              <a:t>Yli-Renko</a:t>
            </a:r>
            <a:r>
              <a:rPr lang="en-US" sz="1000" dirty="0"/>
              <a:t>, H., </a:t>
            </a:r>
            <a:r>
              <a:rPr lang="en-US" sz="1000" dirty="0" err="1"/>
              <a:t>Autio</a:t>
            </a:r>
            <a:r>
              <a:rPr lang="en-US" sz="1000" dirty="0"/>
              <a:t>, E., &amp; </a:t>
            </a:r>
            <a:r>
              <a:rPr lang="en-US" sz="1000" dirty="0" err="1"/>
              <a:t>Sapienza</a:t>
            </a:r>
            <a:r>
              <a:rPr lang="en-US" sz="1000" dirty="0"/>
              <a:t>, H. J. (2001). Social capital, knowledge acquisition, and knowledge exploitation in young technology-based firms. </a:t>
            </a:r>
            <a:r>
              <a:rPr lang="en-US" sz="1000" i="1" dirty="0"/>
              <a:t>Strategic Management Journal</a:t>
            </a:r>
            <a:r>
              <a:rPr lang="en-US" sz="1000" dirty="0"/>
              <a:t>, </a:t>
            </a:r>
            <a:r>
              <a:rPr lang="en-US" sz="1000" i="1" dirty="0"/>
              <a:t>22</a:t>
            </a:r>
            <a:r>
              <a:rPr lang="en-US" sz="1000" dirty="0"/>
              <a:t>(6-7), 587–613. http://</a:t>
            </a:r>
            <a:r>
              <a:rPr lang="en-US" sz="1000" dirty="0" err="1"/>
              <a:t>doi.org</a:t>
            </a:r>
            <a:r>
              <a:rPr lang="en-US" sz="1000" dirty="0"/>
              <a:t>/10.1002/smj.183 (pp. 596-597)</a:t>
            </a:r>
            <a:endParaRPr lang="en-US" sz="1000" dirty="0">
              <a:effectLst/>
            </a:endParaRPr>
          </a:p>
        </p:txBody>
      </p:sp>
      <p:sp>
        <p:nvSpPr>
          <p:cNvPr id="20" name="Rectangle 19"/>
          <p:cNvSpPr/>
          <p:nvPr/>
        </p:nvSpPr>
        <p:spPr>
          <a:xfrm>
            <a:off x="4811591" y="1500132"/>
            <a:ext cx="3377003" cy="2756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524212" y="5799487"/>
            <a:ext cx="2409893" cy="217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818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xample.pdf"/>
          <p:cNvPicPr>
            <a:picLocks noChangeAspect="1"/>
          </p:cNvPicPr>
          <p:nvPr/>
        </p:nvPicPr>
        <p:blipFill rotWithShape="1">
          <a:blip r:embed="rId2">
            <a:extLst>
              <a:ext uri="{28A0092B-C50C-407E-A947-70E740481C1C}">
                <a14:useLocalDpi xmlns:a14="http://schemas.microsoft.com/office/drawing/2010/main" val="0"/>
              </a:ext>
            </a:extLst>
          </a:blip>
          <a:srcRect l="3854" t="3841" b="78888"/>
          <a:stretch/>
        </p:blipFill>
        <p:spPr>
          <a:xfrm>
            <a:off x="302622" y="533700"/>
            <a:ext cx="9054264" cy="2301548"/>
          </a:xfrm>
          <a:prstGeom prst="rect">
            <a:avLst/>
          </a:prstGeom>
          <a:solidFill>
            <a:schemeClr val="bg1"/>
          </a:solidFill>
        </p:spPr>
      </p:pic>
      <p:sp>
        <p:nvSpPr>
          <p:cNvPr id="2" name="Title 1"/>
          <p:cNvSpPr>
            <a:spLocks noGrp="1"/>
          </p:cNvSpPr>
          <p:nvPr>
            <p:ph type="title"/>
          </p:nvPr>
        </p:nvSpPr>
        <p:spPr/>
        <p:txBody>
          <a:bodyPr/>
          <a:lstStyle/>
          <a:p>
            <a:r>
              <a:rPr lang="en-US" dirty="0"/>
              <a:t>Distinct tests</a:t>
            </a:r>
          </a:p>
        </p:txBody>
      </p:sp>
      <p:sp>
        <p:nvSpPr>
          <p:cNvPr id="7" name="Content Placeholder 6"/>
          <p:cNvSpPr>
            <a:spLocks noGrp="1"/>
          </p:cNvSpPr>
          <p:nvPr>
            <p:ph sz="quarter" idx="4294967295"/>
          </p:nvPr>
        </p:nvSpPr>
        <p:spPr>
          <a:xfrm>
            <a:off x="628650" y="3516503"/>
            <a:ext cx="5789993" cy="1421257"/>
          </a:xfrm>
        </p:spPr>
        <p:txBody>
          <a:bodyPr>
            <a:normAutofit/>
          </a:bodyPr>
          <a:lstStyle/>
          <a:p>
            <a:r>
              <a:rPr lang="en-US" dirty="0"/>
              <a:t>Internal consistency method</a:t>
            </a:r>
          </a:p>
          <a:p>
            <a:r>
              <a:rPr lang="en-US" dirty="0"/>
              <a:t>Alternate forms method</a:t>
            </a:r>
          </a:p>
          <a:p>
            <a:r>
              <a:rPr lang="en-US" dirty="0"/>
              <a:t>Split-halves method</a:t>
            </a:r>
          </a:p>
        </p:txBody>
      </p:sp>
      <p:sp>
        <p:nvSpPr>
          <p:cNvPr id="5" name="TextBox 4">
            <a:extLst>
              <a:ext uri="{FF2B5EF4-FFF2-40B4-BE49-F238E27FC236}">
                <a16:creationId xmlns:a16="http://schemas.microsoft.com/office/drawing/2014/main" id="{BBACCE15-609D-C94C-AEC2-D573A2D9D8F5}"/>
              </a:ext>
            </a:extLst>
          </p:cNvPr>
          <p:cNvSpPr txBox="1"/>
          <p:nvPr/>
        </p:nvSpPr>
        <p:spPr>
          <a:xfrm>
            <a:off x="628650" y="4880351"/>
            <a:ext cx="6440571" cy="1846659"/>
          </a:xfrm>
          <a:prstGeom prst="rect">
            <a:avLst/>
          </a:prstGeom>
          <a:noFill/>
        </p:spPr>
        <p:txBody>
          <a:bodyPr wrap="square" lIns="0" tIns="0" rIns="0" bIns="0" rtlCol="0">
            <a:spAutoFit/>
          </a:bodyPr>
          <a:lstStyle/>
          <a:p>
            <a:r>
              <a:rPr lang="en-US" sz="2400" b="1" dirty="0">
                <a:solidFill>
                  <a:srgbClr val="EF3340"/>
                </a:solidFill>
              </a:rPr>
              <a:t>Important that the tests are distinct!</a:t>
            </a:r>
          </a:p>
          <a:p>
            <a:pPr marL="457200" indent="-457200">
              <a:buFont typeface="+mj-lt"/>
              <a:buAutoNum type="arabicPeriod"/>
            </a:pPr>
            <a:r>
              <a:rPr lang="en-US" sz="2400" b="1" i="1" dirty="0">
                <a:solidFill>
                  <a:srgbClr val="EF3340"/>
                </a:solidFill>
              </a:rPr>
              <a:t>Our firm is very innovative</a:t>
            </a:r>
          </a:p>
          <a:p>
            <a:pPr marL="457200" indent="-457200">
              <a:buFont typeface="+mj-lt"/>
              <a:buAutoNum type="arabicPeriod"/>
            </a:pPr>
            <a:r>
              <a:rPr lang="en-US" sz="2400" b="1" i="1" dirty="0">
                <a:solidFill>
                  <a:srgbClr val="EF3340"/>
                </a:solidFill>
              </a:rPr>
              <a:t>Our company is very innovative</a:t>
            </a:r>
          </a:p>
          <a:p>
            <a:pPr marL="457200" indent="-457200">
              <a:buFont typeface="+mj-lt"/>
              <a:buAutoNum type="arabicPeriod"/>
            </a:pPr>
            <a:r>
              <a:rPr lang="en-US" sz="2400" b="1" i="1" dirty="0">
                <a:solidFill>
                  <a:srgbClr val="EF3340"/>
                </a:solidFill>
              </a:rPr>
              <a:t>Our business organization is very innovative</a:t>
            </a:r>
          </a:p>
        </p:txBody>
      </p:sp>
    </p:spTree>
    <p:extLst>
      <p:ext uri="{BB962C8B-B14F-4D97-AF65-F5344CB8AC3E}">
        <p14:creationId xmlns:p14="http://schemas.microsoft.com/office/powerpoint/2010/main" val="226524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Test-retest reliability in management research</a:t>
            </a:r>
          </a:p>
        </p:txBody>
      </p:sp>
      <p:sp>
        <p:nvSpPr>
          <p:cNvPr id="11" name="Content Placeholder 10"/>
          <p:cNvSpPr>
            <a:spLocks noGrp="1"/>
          </p:cNvSpPr>
          <p:nvPr>
            <p:ph sz="half" idx="1"/>
          </p:nvPr>
        </p:nvSpPr>
        <p:spPr/>
        <p:txBody>
          <a:bodyPr>
            <a:normAutofit/>
          </a:bodyPr>
          <a:lstStyle/>
          <a:p>
            <a:r>
              <a:rPr lang="en-US" dirty="0"/>
              <a:t>Repeat the measurement many times</a:t>
            </a:r>
          </a:p>
          <a:p>
            <a:endParaRPr lang="en-US" dirty="0"/>
          </a:p>
          <a:p>
            <a:r>
              <a:rPr lang="en-US" dirty="0"/>
              <a:t>Assumes that the trait does not change</a:t>
            </a:r>
          </a:p>
          <a:p>
            <a:endParaRPr lang="en-US" dirty="0"/>
          </a:p>
          <a:p>
            <a:r>
              <a:rPr lang="en-US" dirty="0"/>
              <a:t>Assumes that errors are independent</a:t>
            </a:r>
          </a:p>
        </p:txBody>
      </p:sp>
      <p:pic>
        <p:nvPicPr>
          <p:cNvPr id="12" name="Content Placeholder 6" descr="Yli-Renko et al_2001_Social capital, knowledge acquisition, and knowledge exploitation in young techn (dragged).pdf"/>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0000" t="68022" r="8777" b="8916"/>
          <a:stretch/>
        </p:blipFill>
        <p:spPr>
          <a:xfrm>
            <a:off x="4713191" y="1560848"/>
            <a:ext cx="4349194" cy="3297175"/>
          </a:xfrm>
          <a:prstGeom prst="rect">
            <a:avLst/>
          </a:prstGeom>
        </p:spPr>
      </p:pic>
      <p:pic>
        <p:nvPicPr>
          <p:cNvPr id="19" name="Content Placeholder 7" descr="Yli-Renko et al_2001_Social capital, knowledge acquisition, and knowledge exploitation in young techn (dragged).pdf"/>
          <p:cNvPicPr>
            <a:picLocks noGrp="1" noChangeAspect="1"/>
          </p:cNvPicPr>
          <p:nvPr>
            <p:ph sz="quarter" idx="4294967295"/>
          </p:nvPr>
        </p:nvPicPr>
        <p:blipFill rotWithShape="1">
          <a:blip r:embed="rId4">
            <a:extLst>
              <a:ext uri="{28A0092B-C50C-407E-A947-70E740481C1C}">
                <a14:useLocalDpi xmlns:a14="http://schemas.microsoft.com/office/drawing/2010/main" val="0"/>
              </a:ext>
            </a:extLst>
          </a:blip>
          <a:srcRect l="9241" t="7789" r="50845" b="82544"/>
          <a:stretch/>
        </p:blipFill>
        <p:spPr>
          <a:xfrm>
            <a:off x="4932363" y="4632325"/>
            <a:ext cx="4211637" cy="1382713"/>
          </a:xfrm>
        </p:spPr>
      </p:pic>
      <p:sp>
        <p:nvSpPr>
          <p:cNvPr id="15" name="TextBox 14"/>
          <p:cNvSpPr txBox="1"/>
          <p:nvPr/>
        </p:nvSpPr>
        <p:spPr>
          <a:xfrm>
            <a:off x="1195341" y="5895715"/>
            <a:ext cx="3336037" cy="369332"/>
          </a:xfrm>
          <a:prstGeom prst="rect">
            <a:avLst/>
          </a:prstGeom>
          <a:noFill/>
        </p:spPr>
        <p:txBody>
          <a:bodyPr wrap="square" lIns="0" tIns="0" rIns="0" bIns="0" rtlCol="0">
            <a:spAutoFit/>
          </a:bodyPr>
          <a:lstStyle/>
          <a:p>
            <a:pPr algn="ctr"/>
            <a:r>
              <a:rPr lang="en-US" sz="2400" b="1">
                <a:solidFill>
                  <a:srgbClr val="EF3340"/>
                </a:solidFill>
              </a:rPr>
              <a:t>Any problems?</a:t>
            </a:r>
            <a:endParaRPr lang="en-US" sz="2400" b="1" i="1" dirty="0">
              <a:solidFill>
                <a:srgbClr val="EF3340"/>
              </a:solidFill>
            </a:endParaRPr>
          </a:p>
        </p:txBody>
      </p:sp>
      <p:sp>
        <p:nvSpPr>
          <p:cNvPr id="16" name="TextBox 15"/>
          <p:cNvSpPr txBox="1"/>
          <p:nvPr/>
        </p:nvSpPr>
        <p:spPr>
          <a:xfrm>
            <a:off x="986134" y="6339699"/>
            <a:ext cx="7916566" cy="307777"/>
          </a:xfrm>
          <a:prstGeom prst="rect">
            <a:avLst/>
          </a:prstGeom>
          <a:noFill/>
        </p:spPr>
        <p:txBody>
          <a:bodyPr wrap="square" lIns="0" tIns="0" rIns="0" bIns="0" rtlCol="0">
            <a:spAutoFit/>
          </a:bodyPr>
          <a:lstStyle/>
          <a:p>
            <a:r>
              <a:rPr lang="en-US" sz="1000" dirty="0" err="1"/>
              <a:t>Yli-Renko</a:t>
            </a:r>
            <a:r>
              <a:rPr lang="en-US" sz="1000" dirty="0"/>
              <a:t>, H., </a:t>
            </a:r>
            <a:r>
              <a:rPr lang="en-US" sz="1000" dirty="0" err="1"/>
              <a:t>Autio</a:t>
            </a:r>
            <a:r>
              <a:rPr lang="en-US" sz="1000" dirty="0"/>
              <a:t>, E., &amp; </a:t>
            </a:r>
            <a:r>
              <a:rPr lang="en-US" sz="1000" dirty="0" err="1"/>
              <a:t>Sapienza</a:t>
            </a:r>
            <a:r>
              <a:rPr lang="en-US" sz="1000" dirty="0"/>
              <a:t>, H. J. (2001). Social capital, knowledge acquisition, and knowledge exploitation in young technology-based firms. </a:t>
            </a:r>
            <a:r>
              <a:rPr lang="en-US" sz="1000" i="1" dirty="0"/>
              <a:t>Strategic Management Journal</a:t>
            </a:r>
            <a:r>
              <a:rPr lang="en-US" sz="1000" dirty="0"/>
              <a:t>, </a:t>
            </a:r>
            <a:r>
              <a:rPr lang="en-US" sz="1000" i="1" dirty="0"/>
              <a:t>22</a:t>
            </a:r>
            <a:r>
              <a:rPr lang="en-US" sz="1000" dirty="0"/>
              <a:t>(6-7), 587–613. http://</a:t>
            </a:r>
            <a:r>
              <a:rPr lang="en-US" sz="1000" dirty="0" err="1"/>
              <a:t>doi.org</a:t>
            </a:r>
            <a:r>
              <a:rPr lang="en-US" sz="1000" dirty="0"/>
              <a:t>/10.1002/smj.183 (pp. 596-597)</a:t>
            </a:r>
            <a:endParaRPr lang="en-US" sz="1000" dirty="0">
              <a:effectLst/>
            </a:endParaRPr>
          </a:p>
        </p:txBody>
      </p:sp>
      <p:sp>
        <p:nvSpPr>
          <p:cNvPr id="20" name="Rectangle 19"/>
          <p:cNvSpPr/>
          <p:nvPr/>
        </p:nvSpPr>
        <p:spPr>
          <a:xfrm>
            <a:off x="4811591" y="1500132"/>
            <a:ext cx="3377003" cy="2756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524212" y="5799487"/>
            <a:ext cx="2409893" cy="217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9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example.pdf"/>
          <p:cNvPicPr>
            <a:picLocks noChangeAspect="1"/>
          </p:cNvPicPr>
          <p:nvPr/>
        </p:nvPicPr>
        <p:blipFill rotWithShape="1">
          <a:blip r:embed="rId2">
            <a:extLst>
              <a:ext uri="{28A0092B-C50C-407E-A947-70E740481C1C}">
                <a14:useLocalDpi xmlns:a14="http://schemas.microsoft.com/office/drawing/2010/main" val="0"/>
              </a:ext>
            </a:extLst>
          </a:blip>
          <a:srcRect l="3854" t="3841" b="78888"/>
          <a:stretch/>
        </p:blipFill>
        <p:spPr>
          <a:xfrm>
            <a:off x="302622" y="533700"/>
            <a:ext cx="9054264" cy="2301548"/>
          </a:xfrm>
          <a:prstGeom prst="rect">
            <a:avLst/>
          </a:prstGeom>
          <a:solidFill>
            <a:schemeClr val="bg1"/>
          </a:solidFill>
        </p:spPr>
      </p:pic>
      <p:sp>
        <p:nvSpPr>
          <p:cNvPr id="2" name="Title 1"/>
          <p:cNvSpPr>
            <a:spLocks noGrp="1"/>
          </p:cNvSpPr>
          <p:nvPr>
            <p:ph type="title"/>
          </p:nvPr>
        </p:nvSpPr>
        <p:spPr/>
        <p:txBody>
          <a:bodyPr/>
          <a:lstStyle/>
          <a:p>
            <a:r>
              <a:rPr lang="en-US" dirty="0"/>
              <a:t>Distinct tests</a:t>
            </a:r>
          </a:p>
        </p:txBody>
      </p:sp>
      <p:sp>
        <p:nvSpPr>
          <p:cNvPr id="7" name="Content Placeholder 6"/>
          <p:cNvSpPr>
            <a:spLocks noGrp="1"/>
          </p:cNvSpPr>
          <p:nvPr>
            <p:ph sz="quarter" idx="4294967295"/>
          </p:nvPr>
        </p:nvSpPr>
        <p:spPr>
          <a:xfrm>
            <a:off x="1058863" y="3406775"/>
            <a:ext cx="8085137" cy="777875"/>
          </a:xfrm>
        </p:spPr>
        <p:txBody>
          <a:bodyPr>
            <a:normAutofit/>
          </a:bodyPr>
          <a:lstStyle/>
          <a:p>
            <a:r>
              <a:rPr lang="en-US" dirty="0"/>
              <a:t>Parallel test method, Split-halves method, Internal consistency method</a:t>
            </a:r>
          </a:p>
        </p:txBody>
      </p:sp>
      <p:sp>
        <p:nvSpPr>
          <p:cNvPr id="10" name="TextBox 9"/>
          <p:cNvSpPr txBox="1"/>
          <p:nvPr/>
        </p:nvSpPr>
        <p:spPr>
          <a:xfrm>
            <a:off x="1742651" y="4826160"/>
            <a:ext cx="5749767" cy="369332"/>
          </a:xfrm>
          <a:prstGeom prst="rect">
            <a:avLst/>
          </a:prstGeom>
          <a:noFill/>
        </p:spPr>
        <p:txBody>
          <a:bodyPr wrap="square" lIns="0" tIns="0" rIns="0" bIns="0" rtlCol="0">
            <a:spAutoFit/>
          </a:bodyPr>
          <a:lstStyle/>
          <a:p>
            <a:pPr algn="ctr"/>
            <a:r>
              <a:rPr lang="en-US" sz="2400" b="1" dirty="0">
                <a:solidFill>
                  <a:srgbClr val="EF3340"/>
                </a:solidFill>
              </a:rPr>
              <a:t>What kind of problems do you note?</a:t>
            </a:r>
            <a:endParaRPr lang="en-US" sz="2400" b="1" i="1" dirty="0">
              <a:solidFill>
                <a:srgbClr val="EF3340"/>
              </a:solidFill>
            </a:endParaRPr>
          </a:p>
        </p:txBody>
      </p:sp>
    </p:spTree>
    <p:extLst>
      <p:ext uri="{BB962C8B-B14F-4D97-AF65-F5344CB8AC3E}">
        <p14:creationId xmlns:p14="http://schemas.microsoft.com/office/powerpoint/2010/main" val="19632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55DFF7-F844-DD47-963F-955B3F272DEC}"/>
              </a:ext>
            </a:extLst>
          </p:cNvPr>
          <p:cNvSpPr>
            <a:spLocks noGrp="1"/>
          </p:cNvSpPr>
          <p:nvPr>
            <p:ph type="title"/>
          </p:nvPr>
        </p:nvSpPr>
        <p:spPr>
          <a:xfrm>
            <a:off x="623888" y="1709739"/>
            <a:ext cx="5834062" cy="2852737"/>
          </a:xfrm>
        </p:spPr>
        <p:txBody>
          <a:bodyPr/>
          <a:lstStyle/>
          <a:p>
            <a:r>
              <a:rPr lang="fi-FI" dirty="0" err="1"/>
              <a:t>Coefficient</a:t>
            </a:r>
            <a:r>
              <a:rPr lang="fi-FI" dirty="0"/>
              <a:t> alpha (”</a:t>
            </a:r>
            <a:r>
              <a:rPr lang="fi-FI" dirty="0" err="1"/>
              <a:t>Cronbach’s</a:t>
            </a:r>
            <a:r>
              <a:rPr lang="fi-FI" dirty="0"/>
              <a:t> alpha”)</a:t>
            </a:r>
            <a:br>
              <a:rPr lang="fi-FI" dirty="0"/>
            </a:br>
            <a:r>
              <a:rPr lang="fi-FI" dirty="0" err="1"/>
              <a:t>or</a:t>
            </a:r>
            <a:r>
              <a:rPr lang="fi-FI" dirty="0"/>
              <a:t> tau-</a:t>
            </a:r>
            <a:r>
              <a:rPr lang="fi-FI" dirty="0" err="1"/>
              <a:t>equivalent</a:t>
            </a:r>
            <a:r>
              <a:rPr lang="fi-FI" dirty="0"/>
              <a:t> </a:t>
            </a:r>
            <a:r>
              <a:rPr lang="fi-FI" dirty="0" err="1"/>
              <a:t>reliability</a:t>
            </a:r>
            <a:endParaRPr lang="fi-FI" dirty="0"/>
          </a:p>
        </p:txBody>
      </p:sp>
      <p:sp>
        <p:nvSpPr>
          <p:cNvPr id="7" name="Text Placeholder 6">
            <a:extLst>
              <a:ext uri="{FF2B5EF4-FFF2-40B4-BE49-F238E27FC236}">
                <a16:creationId xmlns:a16="http://schemas.microsoft.com/office/drawing/2014/main" id="{79F72CF7-3ED0-FF46-BDDD-0C8800951A56}"/>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0310540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alpha</a:t>
            </a:r>
            <a:endParaRPr lang="en-US" sz="2400" dirty="0"/>
          </a:p>
        </p:txBody>
      </p:sp>
      <p:sp>
        <p:nvSpPr>
          <p:cNvPr id="3" name="Content Placeholder 2"/>
          <p:cNvSpPr>
            <a:spLocks noGrp="1"/>
          </p:cNvSpPr>
          <p:nvPr>
            <p:ph idx="1"/>
          </p:nvPr>
        </p:nvSpPr>
        <p:spPr>
          <a:xfrm>
            <a:off x="628650" y="1825625"/>
            <a:ext cx="6867525" cy="4351338"/>
          </a:xfrm>
        </p:spPr>
        <p:txBody>
          <a:bodyPr/>
          <a:lstStyle/>
          <a:p>
            <a:endParaRPr lang="en-US" sz="2400" dirty="0"/>
          </a:p>
          <a:p>
            <a:pPr marL="285750" indent="-285750">
              <a:buFont typeface="Arial"/>
              <a:buChar char="•"/>
            </a:pPr>
            <a:r>
              <a:rPr lang="en-US" sz="2400" dirty="0"/>
              <a:t>Internal consistency reliability</a:t>
            </a:r>
          </a:p>
          <a:p>
            <a:pPr marL="285750" indent="-285750">
              <a:buFont typeface="Arial"/>
              <a:buChar char="•"/>
            </a:pPr>
            <a:r>
              <a:rPr lang="en-US" sz="2400" dirty="0"/>
              <a:t>“</a:t>
            </a:r>
            <a:r>
              <a:rPr lang="en-US" sz="2400" i="1" dirty="0"/>
              <a:t>Alpha </a:t>
            </a:r>
            <a:r>
              <a:rPr lang="en-US" sz="2400" dirty="0"/>
              <a:t>is defined as the proportion of a scale's total variance that is attributable to a common source, presumably the true score of a latent variable underlying the items.”  (</a:t>
            </a:r>
            <a:r>
              <a:rPr lang="en-US" sz="2400" dirty="0" err="1"/>
              <a:t>DeVellis</a:t>
            </a:r>
            <a:r>
              <a:rPr lang="en-US" sz="2400" dirty="0"/>
              <a:t>, 2003 p. 31)</a:t>
            </a:r>
          </a:p>
          <a:p>
            <a:pPr marL="285750" indent="-285750">
              <a:buFont typeface="Arial"/>
              <a:buChar char="•"/>
            </a:pPr>
            <a:r>
              <a:rPr lang="en-US" sz="2400" dirty="0"/>
              <a:t>Calculated from a correlation or covariance matrix of the indicators</a:t>
            </a:r>
          </a:p>
          <a:p>
            <a:pPr marL="285750" indent="-285750">
              <a:buFont typeface="Arial"/>
              <a:buChar char="•"/>
            </a:pPr>
            <a:endParaRPr lang="en-US" sz="2400" dirty="0"/>
          </a:p>
          <a:p>
            <a:endParaRPr lang="en-US" sz="2400" dirty="0"/>
          </a:p>
          <a:p>
            <a:endParaRPr lang="en-US" dirty="0"/>
          </a:p>
          <a:p>
            <a:endParaRPr lang="en-US" dirty="0"/>
          </a:p>
          <a:p>
            <a:endParaRPr lang="en-US" sz="1600" dirty="0"/>
          </a:p>
          <a:p>
            <a:endParaRPr lang="en-US" sz="1600" dirty="0"/>
          </a:p>
          <a:p>
            <a:endParaRPr lang="en-US" dirty="0"/>
          </a:p>
        </p:txBody>
      </p:sp>
      <p:sp>
        <p:nvSpPr>
          <p:cNvPr id="5" name="TextBox 4">
            <a:extLst>
              <a:ext uri="{FF2B5EF4-FFF2-40B4-BE49-F238E27FC236}">
                <a16:creationId xmlns:a16="http://schemas.microsoft.com/office/drawing/2014/main" id="{38DEE1D2-AEB8-5745-8DEB-A94FBB42987B}"/>
              </a:ext>
            </a:extLst>
          </p:cNvPr>
          <p:cNvSpPr txBox="1"/>
          <p:nvPr/>
        </p:nvSpPr>
        <p:spPr>
          <a:xfrm>
            <a:off x="728663" y="6311898"/>
            <a:ext cx="7500937" cy="307777"/>
          </a:xfrm>
          <a:prstGeom prst="rect">
            <a:avLst/>
          </a:prstGeom>
          <a:noFill/>
        </p:spPr>
        <p:txBody>
          <a:bodyPr wrap="square" lIns="0" tIns="0" rIns="0" bIns="0" rtlCol="0">
            <a:spAutoFit/>
          </a:bodyPr>
          <a:lstStyle/>
          <a:p>
            <a:r>
              <a:rPr lang="en-US" sz="1000" dirty="0" err="1"/>
              <a:t>DeVellis</a:t>
            </a:r>
            <a:r>
              <a:rPr lang="en-US" sz="1000" dirty="0"/>
              <a:t>, R. F. (2003). </a:t>
            </a:r>
            <a:r>
              <a:rPr lang="en-US" sz="1000" i="1" dirty="0"/>
              <a:t>Scale Development: Theory and Applications</a:t>
            </a:r>
            <a:r>
              <a:rPr lang="en-US" sz="1000" dirty="0"/>
              <a:t> (2nd ed.). SAGE Publications.</a:t>
            </a:r>
          </a:p>
          <a:p>
            <a:endParaRPr lang="en-US" sz="1000" b="1" dirty="0"/>
          </a:p>
        </p:txBody>
      </p:sp>
    </p:spTree>
    <p:extLst>
      <p:ext uri="{BB962C8B-B14F-4D97-AF65-F5344CB8AC3E}">
        <p14:creationId xmlns:p14="http://schemas.microsoft.com/office/powerpoint/2010/main" val="4107657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r>
              <a:rPr lang="en-US" dirty="0">
                <a:ea typeface="ＭＳ Ｐゴシック" charset="0"/>
                <a:cs typeface="ＭＳ Ｐゴシック" charset="0"/>
              </a:rPr>
              <a:t>Introduction to measurement</a:t>
            </a:r>
          </a:p>
        </p:txBody>
      </p:sp>
      <p:sp>
        <p:nvSpPr>
          <p:cNvPr id="83971" name="Content Placeholder 2"/>
          <p:cNvSpPr>
            <a:spLocks noGrp="1"/>
          </p:cNvSpPr>
          <p:nvPr>
            <p:ph idx="1"/>
          </p:nvPr>
        </p:nvSpPr>
        <p:spPr/>
        <p:txBody>
          <a:bodyPr/>
          <a:lstStyle/>
          <a:p>
            <a:pPr eaLnBrk="1" hangingPunct="1"/>
            <a:r>
              <a:rPr lang="en-US" dirty="0">
                <a:latin typeface="+mn-lt"/>
                <a:ea typeface="ＭＳ Ｐゴシック" charset="0"/>
                <a:cs typeface="ＭＳ Ｐゴシック" charset="0"/>
              </a:rPr>
              <a:t>Question: How do you measure a concept (construct) that you cannot observe directly</a:t>
            </a:r>
          </a:p>
        </p:txBody>
      </p:sp>
      <p:sp>
        <p:nvSpPr>
          <p:cNvPr id="4" name="Text Box 16"/>
          <p:cNvSpPr txBox="1">
            <a:spLocks noChangeArrowheads="1"/>
          </p:cNvSpPr>
          <p:nvPr/>
        </p:nvSpPr>
        <p:spPr bwMode="auto">
          <a:xfrm>
            <a:off x="1447799" y="2908300"/>
            <a:ext cx="7166391" cy="1077218"/>
          </a:xfrm>
          <a:prstGeom prst="rect">
            <a:avLst/>
          </a:prstGeom>
          <a:noFill/>
          <a:ln w="9525">
            <a:noFill/>
            <a:miter lim="800000"/>
            <a:headEnd/>
            <a:tailEnd/>
          </a:ln>
        </p:spPr>
        <p:txBody>
          <a:bodyPr wrap="square">
            <a:spAutoFit/>
          </a:bodyPr>
          <a:lstStyle/>
          <a:p>
            <a:r>
              <a:rPr lang="en-US" sz="3200" dirty="0">
                <a:solidFill>
                  <a:srgbClr val="000000"/>
                </a:solidFill>
              </a:rPr>
              <a:t>How to capture company’s Innovativeness?</a:t>
            </a:r>
          </a:p>
        </p:txBody>
      </p:sp>
      <p:sp>
        <p:nvSpPr>
          <p:cNvPr id="5" name="Rectangle 4"/>
          <p:cNvSpPr/>
          <p:nvPr/>
        </p:nvSpPr>
        <p:spPr>
          <a:xfrm>
            <a:off x="1986642" y="5059864"/>
            <a:ext cx="6034809" cy="1161853"/>
          </a:xfrm>
          <a:prstGeom prst="rect">
            <a:avLst/>
          </a:prstGeom>
          <a:solidFill>
            <a:schemeClr val="accent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THINK 2 MINUTES IN GROUPS OF 3-5 PEOPLE </a:t>
            </a:r>
            <a:r>
              <a:rPr lang="en-US" sz="1600" dirty="0"/>
              <a:t>(TRY TO COME UP WITH AS MANY WAYS AS POSSIBLE AND BE PREPARED TO CONVINCE OTHER GROUPS THAT ONE OF IDEAS IS THE BEST OPTION)</a:t>
            </a:r>
            <a:endParaRPr lang="en-US" dirty="0"/>
          </a:p>
        </p:txBody>
      </p:sp>
    </p:spTree>
    <p:extLst>
      <p:ext uri="{BB962C8B-B14F-4D97-AF65-F5344CB8AC3E}">
        <p14:creationId xmlns:p14="http://schemas.microsoft.com/office/powerpoint/2010/main" val="20111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internal consistency?</a:t>
            </a:r>
          </a:p>
        </p:txBody>
      </p:sp>
      <p:graphicFrame>
        <p:nvGraphicFramePr>
          <p:cNvPr id="7" name="Table 6"/>
          <p:cNvGraphicFramePr>
            <a:graphicFrameLocks noGrp="1"/>
          </p:cNvGraphicFramePr>
          <p:nvPr>
            <p:extLst>
              <p:ext uri="{D42A27DB-BD31-4B8C-83A1-F6EECF244321}">
                <p14:modId xmlns:p14="http://schemas.microsoft.com/office/powerpoint/2010/main" val="2767429837"/>
              </p:ext>
            </p:extLst>
          </p:nvPr>
        </p:nvGraphicFramePr>
        <p:xfrm>
          <a:off x="628650" y="2173495"/>
          <a:ext cx="7718172" cy="3080924"/>
        </p:xfrm>
        <a:graphic>
          <a:graphicData uri="http://schemas.openxmlformats.org/drawingml/2006/table">
            <a:tbl>
              <a:tblPr/>
              <a:tblGrid>
                <a:gridCol w="1102596">
                  <a:extLst>
                    <a:ext uri="{9D8B030D-6E8A-4147-A177-3AD203B41FA5}">
                      <a16:colId xmlns:a16="http://schemas.microsoft.com/office/drawing/2014/main" val="20000"/>
                    </a:ext>
                  </a:extLst>
                </a:gridCol>
                <a:gridCol w="1102596">
                  <a:extLst>
                    <a:ext uri="{9D8B030D-6E8A-4147-A177-3AD203B41FA5}">
                      <a16:colId xmlns:a16="http://schemas.microsoft.com/office/drawing/2014/main" val="20001"/>
                    </a:ext>
                  </a:extLst>
                </a:gridCol>
                <a:gridCol w="1102596">
                  <a:extLst>
                    <a:ext uri="{9D8B030D-6E8A-4147-A177-3AD203B41FA5}">
                      <a16:colId xmlns:a16="http://schemas.microsoft.com/office/drawing/2014/main" val="20002"/>
                    </a:ext>
                  </a:extLst>
                </a:gridCol>
                <a:gridCol w="1102596">
                  <a:extLst>
                    <a:ext uri="{9D8B030D-6E8A-4147-A177-3AD203B41FA5}">
                      <a16:colId xmlns:a16="http://schemas.microsoft.com/office/drawing/2014/main" val="20003"/>
                    </a:ext>
                  </a:extLst>
                </a:gridCol>
                <a:gridCol w="1102596">
                  <a:extLst>
                    <a:ext uri="{9D8B030D-6E8A-4147-A177-3AD203B41FA5}">
                      <a16:colId xmlns:a16="http://schemas.microsoft.com/office/drawing/2014/main" val="20004"/>
                    </a:ext>
                  </a:extLst>
                </a:gridCol>
                <a:gridCol w="1102596">
                  <a:extLst>
                    <a:ext uri="{9D8B030D-6E8A-4147-A177-3AD203B41FA5}">
                      <a16:colId xmlns:a16="http://schemas.microsoft.com/office/drawing/2014/main" val="20005"/>
                    </a:ext>
                  </a:extLst>
                </a:gridCol>
                <a:gridCol w="1102596">
                  <a:extLst>
                    <a:ext uri="{9D8B030D-6E8A-4147-A177-3AD203B41FA5}">
                      <a16:colId xmlns:a16="http://schemas.microsoft.com/office/drawing/2014/main" val="20006"/>
                    </a:ext>
                  </a:extLst>
                </a:gridCol>
              </a:tblGrid>
              <a:tr h="440132">
                <a:tc>
                  <a:txBody>
                    <a:bodyPr/>
                    <a:lstStyle/>
                    <a:p>
                      <a:pPr algn="l" fontAlgn="b"/>
                      <a:endParaRPr lang="en-US" sz="2800" b="0" i="0" u="none" strike="noStrike" dirty="0">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X1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is-IS" sz="2800" b="0" i="0" u="none" strike="noStrike" dirty="0">
                          <a:solidFill>
                            <a:srgbClr val="000000"/>
                          </a:solidFill>
                          <a:effectLst/>
                          <a:latin typeface="Calibri" charset="0"/>
                        </a:rPr>
                        <a:t>X2</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X3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X4</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X5</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X6</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40132">
                <a:tc>
                  <a:txBody>
                    <a:bodyPr/>
                    <a:lstStyle/>
                    <a:p>
                      <a:pPr algn="r" fontAlgn="b"/>
                      <a:r>
                        <a:rPr lang="en-US" sz="2800" b="0" i="0" u="none" strike="noStrike" dirty="0">
                          <a:solidFill>
                            <a:srgbClr val="000000"/>
                          </a:solidFill>
                          <a:effectLst/>
                          <a:latin typeface="Calibri" charset="0"/>
                        </a:rPr>
                        <a:t>X1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dirty="0">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dirty="0">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40132">
                <a:tc>
                  <a:txBody>
                    <a:bodyPr/>
                    <a:lstStyle/>
                    <a:p>
                      <a:pPr algn="r" fontAlgn="b"/>
                      <a:r>
                        <a:rPr lang="is-IS" sz="2800" b="0" i="0" u="none" strike="noStrike" dirty="0">
                          <a:solidFill>
                            <a:srgbClr val="000000"/>
                          </a:solidFill>
                          <a:effectLst/>
                          <a:latin typeface="Calibri" charset="0"/>
                        </a:rPr>
                        <a:t>X2</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dirty="0">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40132">
                <a:tc>
                  <a:txBody>
                    <a:bodyPr/>
                    <a:lstStyle/>
                    <a:p>
                      <a:pPr algn="r" fontAlgn="b"/>
                      <a:r>
                        <a:rPr lang="en-US" sz="2800" b="0" i="0" u="none" strike="noStrike" dirty="0">
                          <a:solidFill>
                            <a:srgbClr val="000000"/>
                          </a:solidFill>
                          <a:effectLst/>
                          <a:latin typeface="Calibri" charset="0"/>
                        </a:rPr>
                        <a:t>X3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dirty="0">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40132">
                <a:tc>
                  <a:txBody>
                    <a:bodyPr/>
                    <a:lstStyle/>
                    <a:p>
                      <a:pPr algn="r" fontAlgn="b"/>
                      <a:r>
                        <a:rPr lang="en-US" sz="2800" b="0" i="0" u="none" strike="noStrike" dirty="0">
                          <a:solidFill>
                            <a:srgbClr val="000000"/>
                          </a:solidFill>
                          <a:effectLst/>
                          <a:latin typeface="Calibri" charset="0"/>
                        </a:rPr>
                        <a:t>X4</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40132">
                <a:tc>
                  <a:txBody>
                    <a:bodyPr/>
                    <a:lstStyle/>
                    <a:p>
                      <a:pPr algn="r" fontAlgn="b"/>
                      <a:r>
                        <a:rPr lang="en-US" sz="2800" b="0" i="0" u="none" strike="noStrike" dirty="0">
                          <a:solidFill>
                            <a:srgbClr val="000000"/>
                          </a:solidFill>
                          <a:effectLst/>
                          <a:latin typeface="Calibri" charset="0"/>
                        </a:rPr>
                        <a:t>X5</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dirty="0">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40132">
                <a:tc>
                  <a:txBody>
                    <a:bodyPr/>
                    <a:lstStyle/>
                    <a:p>
                      <a:pPr algn="r" fontAlgn="b"/>
                      <a:r>
                        <a:rPr lang="en-US" sz="2800" b="0" i="0" u="none" strike="noStrike" dirty="0">
                          <a:solidFill>
                            <a:srgbClr val="000000"/>
                          </a:solidFill>
                          <a:effectLst/>
                          <a:latin typeface="Calibri" charset="0"/>
                        </a:rPr>
                        <a:t>X6</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dirty="0">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dirty="0">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9" name="TextBox 8"/>
          <p:cNvSpPr txBox="1"/>
          <p:nvPr/>
        </p:nvSpPr>
        <p:spPr>
          <a:xfrm>
            <a:off x="628650" y="5442148"/>
            <a:ext cx="2789353" cy="307777"/>
          </a:xfrm>
          <a:prstGeom prst="rect">
            <a:avLst/>
          </a:prstGeom>
          <a:noFill/>
        </p:spPr>
        <p:txBody>
          <a:bodyPr wrap="none" lIns="0" tIns="0" rIns="0" bIns="0" rtlCol="0">
            <a:spAutoFit/>
          </a:bodyPr>
          <a:lstStyle/>
          <a:p>
            <a:r>
              <a:rPr lang="en-US" sz="2000" b="1" dirty="0"/>
              <a:t>Cronbach’s alpha = 0.7</a:t>
            </a:r>
          </a:p>
        </p:txBody>
      </p:sp>
    </p:spTree>
    <p:extLst>
      <p:ext uri="{BB962C8B-B14F-4D97-AF65-F5344CB8AC3E}">
        <p14:creationId xmlns:p14="http://schemas.microsoft.com/office/powerpoint/2010/main" val="2841654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alpha</a:t>
            </a:r>
            <a:endParaRPr lang="en-US" sz="2400" dirty="0"/>
          </a:p>
        </p:txBody>
      </p:sp>
      <p:sp>
        <p:nvSpPr>
          <p:cNvPr id="3" name="Content Placeholder 2"/>
          <p:cNvSpPr>
            <a:spLocks noGrp="1"/>
          </p:cNvSpPr>
          <p:nvPr>
            <p:ph idx="1"/>
          </p:nvPr>
        </p:nvSpPr>
        <p:spPr/>
        <p:txBody>
          <a:bodyPr/>
          <a:lstStyle/>
          <a:p>
            <a:endParaRPr lang="en-US" sz="2400" dirty="0"/>
          </a:p>
          <a:p>
            <a:pPr marL="285750" indent="-285750">
              <a:buFont typeface="Arial"/>
              <a:buChar char="•"/>
            </a:pPr>
            <a:r>
              <a:rPr lang="en-US" sz="2400" dirty="0"/>
              <a:t>“</a:t>
            </a:r>
            <a:r>
              <a:rPr lang="en-US" sz="2400" i="1" dirty="0"/>
              <a:t>Alpha </a:t>
            </a:r>
            <a:r>
              <a:rPr lang="en-US" sz="2400" dirty="0"/>
              <a:t>is defined as the proportion of a scale's total variance that is attributable to a common source, presumably the true score of a latent variable underlying the items.”  (</a:t>
            </a:r>
            <a:r>
              <a:rPr lang="en-US" sz="2400" dirty="0" err="1"/>
              <a:t>DeVellis</a:t>
            </a:r>
            <a:r>
              <a:rPr lang="en-US" sz="2400" dirty="0"/>
              <a:t>, 2003 p. 31)</a:t>
            </a:r>
          </a:p>
          <a:p>
            <a:pPr marL="285750" indent="-285750">
              <a:buFont typeface="Arial"/>
              <a:buChar char="•"/>
            </a:pPr>
            <a:endParaRPr lang="en-US" sz="2400" dirty="0"/>
          </a:p>
          <a:p>
            <a:pPr marL="285750" indent="-285750">
              <a:buFont typeface="Arial"/>
              <a:buChar char="•"/>
            </a:pPr>
            <a:r>
              <a:rPr lang="en-US" sz="2400" dirty="0"/>
              <a:t>Calculated from a correlation or covariance matrix of the indicators</a:t>
            </a:r>
          </a:p>
          <a:p>
            <a:endParaRPr lang="en-US" sz="2400" dirty="0"/>
          </a:p>
          <a:p>
            <a:endParaRPr lang="en-US" dirty="0"/>
          </a:p>
          <a:p>
            <a:endParaRPr lang="en-US" dirty="0"/>
          </a:p>
          <a:p>
            <a:endParaRPr lang="en-US" sz="1600" dirty="0"/>
          </a:p>
          <a:p>
            <a:endParaRPr lang="en-US" sz="1600" dirty="0"/>
          </a:p>
          <a:p>
            <a:endParaRPr lang="en-US" dirty="0"/>
          </a:p>
        </p:txBody>
      </p:sp>
      <p:sp>
        <p:nvSpPr>
          <p:cNvPr id="7" name="TextBox 6"/>
          <p:cNvSpPr txBox="1"/>
          <p:nvPr/>
        </p:nvSpPr>
        <p:spPr>
          <a:xfrm>
            <a:off x="728663" y="6311898"/>
            <a:ext cx="7500937" cy="307777"/>
          </a:xfrm>
          <a:prstGeom prst="rect">
            <a:avLst/>
          </a:prstGeom>
          <a:noFill/>
        </p:spPr>
        <p:txBody>
          <a:bodyPr wrap="square" lIns="0" tIns="0" rIns="0" bIns="0" rtlCol="0">
            <a:spAutoFit/>
          </a:bodyPr>
          <a:lstStyle/>
          <a:p>
            <a:r>
              <a:rPr lang="en-US" sz="1000" dirty="0" err="1"/>
              <a:t>DeVellis</a:t>
            </a:r>
            <a:r>
              <a:rPr lang="en-US" sz="1000" dirty="0"/>
              <a:t>, R. F. (2003). </a:t>
            </a:r>
            <a:r>
              <a:rPr lang="en-US" sz="1000" i="1" dirty="0"/>
              <a:t>Scale Development: Theory and Applications</a:t>
            </a:r>
            <a:r>
              <a:rPr lang="en-US" sz="1000" dirty="0"/>
              <a:t> (2nd ed.). SAGE Publications.</a:t>
            </a:r>
          </a:p>
          <a:p>
            <a:endParaRPr lang="en-US" sz="1000" b="1" dirty="0"/>
          </a:p>
        </p:txBody>
      </p:sp>
      <p:sp>
        <p:nvSpPr>
          <p:cNvPr id="8" name="Rectangle 7"/>
          <p:cNvSpPr/>
          <p:nvPr/>
        </p:nvSpPr>
        <p:spPr>
          <a:xfrm>
            <a:off x="728663" y="5023756"/>
            <a:ext cx="6085535" cy="923330"/>
          </a:xfrm>
          <a:prstGeom prst="rect">
            <a:avLst/>
          </a:prstGeom>
        </p:spPr>
        <p:txBody>
          <a:bodyPr wrap="square">
            <a:spAutoFit/>
          </a:bodyPr>
          <a:lstStyle/>
          <a:p>
            <a:r>
              <a:rPr lang="en-US" b="1" dirty="0">
                <a:solidFill>
                  <a:srgbClr val="EF3340"/>
                </a:solidFill>
              </a:rPr>
              <a:t>Relies on classical test theory assumptions!</a:t>
            </a:r>
          </a:p>
          <a:p>
            <a:endParaRPr lang="en-US" b="1" dirty="0">
              <a:solidFill>
                <a:srgbClr val="EF3340"/>
              </a:solidFill>
            </a:endParaRPr>
          </a:p>
          <a:p>
            <a:r>
              <a:rPr lang="en-US" b="1" dirty="0">
                <a:solidFill>
                  <a:srgbClr val="EF3340"/>
                </a:solidFill>
              </a:rPr>
              <a:t>Does not provides a test of these assumptions!</a:t>
            </a:r>
          </a:p>
        </p:txBody>
      </p:sp>
    </p:spTree>
    <p:extLst>
      <p:ext uri="{BB962C8B-B14F-4D97-AF65-F5344CB8AC3E}">
        <p14:creationId xmlns:p14="http://schemas.microsoft.com/office/powerpoint/2010/main" val="2700211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0675B-38F5-D04B-BFDE-EC47D5C6D43D}"/>
              </a:ext>
            </a:extLst>
          </p:cNvPr>
          <p:cNvSpPr>
            <a:spLocks noGrp="1"/>
          </p:cNvSpPr>
          <p:nvPr>
            <p:ph type="title"/>
          </p:nvPr>
        </p:nvSpPr>
        <p:spPr/>
        <p:txBody>
          <a:bodyPr/>
          <a:lstStyle/>
          <a:p>
            <a:r>
              <a:rPr lang="fi-FI" dirty="0" err="1"/>
              <a:t>Common</a:t>
            </a:r>
            <a:r>
              <a:rPr lang="fi-FI" dirty="0"/>
              <a:t> </a:t>
            </a:r>
            <a:r>
              <a:rPr lang="fi-FI" dirty="0" err="1"/>
              <a:t>misconceptions</a:t>
            </a:r>
            <a:r>
              <a:rPr lang="fi-FI" dirty="0"/>
              <a:t> </a:t>
            </a:r>
            <a:r>
              <a:rPr lang="fi-FI" dirty="0" err="1"/>
              <a:t>about</a:t>
            </a:r>
            <a:r>
              <a:rPr lang="fi-FI" dirty="0"/>
              <a:t> alpha</a:t>
            </a:r>
          </a:p>
        </p:txBody>
      </p:sp>
      <p:sp>
        <p:nvSpPr>
          <p:cNvPr id="3" name="Content Placeholder 2">
            <a:extLst>
              <a:ext uri="{FF2B5EF4-FFF2-40B4-BE49-F238E27FC236}">
                <a16:creationId xmlns:a16="http://schemas.microsoft.com/office/drawing/2014/main" id="{845781E9-1223-5E4E-BAD2-380DE561873A}"/>
              </a:ext>
            </a:extLst>
          </p:cNvPr>
          <p:cNvSpPr>
            <a:spLocks noGrp="1"/>
          </p:cNvSpPr>
          <p:nvPr>
            <p:ph idx="1"/>
          </p:nvPr>
        </p:nvSpPr>
        <p:spPr/>
        <p:txBody>
          <a:bodyPr/>
          <a:lstStyle/>
          <a:p>
            <a:r>
              <a:rPr lang="fi-FI" dirty="0"/>
              <a:t>Alpha </a:t>
            </a:r>
            <a:r>
              <a:rPr lang="fi-FI" dirty="0" err="1"/>
              <a:t>was</a:t>
            </a:r>
            <a:r>
              <a:rPr lang="fi-FI" dirty="0"/>
              <a:t> </a:t>
            </a:r>
            <a:r>
              <a:rPr lang="fi-FI" dirty="0" err="1"/>
              <a:t>first</a:t>
            </a:r>
            <a:r>
              <a:rPr lang="fi-FI" dirty="0"/>
              <a:t> </a:t>
            </a:r>
            <a:r>
              <a:rPr lang="fi-FI" dirty="0" err="1"/>
              <a:t>developed</a:t>
            </a:r>
            <a:r>
              <a:rPr lang="fi-FI" dirty="0"/>
              <a:t> </a:t>
            </a:r>
            <a:r>
              <a:rPr lang="fi-FI" dirty="0" err="1"/>
              <a:t>by</a:t>
            </a:r>
            <a:r>
              <a:rPr lang="fi-FI" dirty="0"/>
              <a:t> Cronbach</a:t>
            </a:r>
          </a:p>
          <a:p>
            <a:r>
              <a:rPr lang="fi-FI" dirty="0"/>
              <a:t>Alpha </a:t>
            </a:r>
            <a:r>
              <a:rPr lang="fi-FI" dirty="0" err="1"/>
              <a:t>equals</a:t>
            </a:r>
            <a:r>
              <a:rPr lang="fi-FI" dirty="0"/>
              <a:t> </a:t>
            </a:r>
            <a:r>
              <a:rPr lang="fi-FI" dirty="0" err="1"/>
              <a:t>reliability</a:t>
            </a:r>
            <a:endParaRPr lang="fi-FI" dirty="0"/>
          </a:p>
          <a:p>
            <a:r>
              <a:rPr lang="fi-FI" dirty="0" err="1"/>
              <a:t>Reliability</a:t>
            </a:r>
            <a:r>
              <a:rPr lang="fi-FI" dirty="0"/>
              <a:t> </a:t>
            </a:r>
            <a:r>
              <a:rPr lang="fi-FI" dirty="0" err="1"/>
              <a:t>will</a:t>
            </a:r>
            <a:r>
              <a:rPr lang="fi-FI" dirty="0"/>
              <a:t> </a:t>
            </a:r>
            <a:r>
              <a:rPr lang="fi-FI" dirty="0" err="1"/>
              <a:t>always</a:t>
            </a:r>
            <a:r>
              <a:rPr lang="fi-FI" dirty="0"/>
              <a:t> </a:t>
            </a:r>
            <a:r>
              <a:rPr lang="fi-FI" dirty="0" err="1"/>
              <a:t>be</a:t>
            </a:r>
            <a:r>
              <a:rPr lang="fi-FI" dirty="0"/>
              <a:t> </a:t>
            </a:r>
            <a:r>
              <a:rPr lang="fi-FI" dirty="0" err="1"/>
              <a:t>improved</a:t>
            </a:r>
            <a:r>
              <a:rPr lang="fi-FI" dirty="0"/>
              <a:t> </a:t>
            </a:r>
            <a:r>
              <a:rPr lang="fi-FI" dirty="0" err="1"/>
              <a:t>by</a:t>
            </a:r>
            <a:r>
              <a:rPr lang="fi-FI" dirty="0"/>
              <a:t> </a:t>
            </a:r>
            <a:r>
              <a:rPr lang="fi-FI" dirty="0" err="1"/>
              <a:t>beleting</a:t>
            </a:r>
            <a:r>
              <a:rPr lang="fi-FI" dirty="0"/>
              <a:t> </a:t>
            </a:r>
            <a:r>
              <a:rPr lang="fi-FI" dirty="0" err="1"/>
              <a:t>items</a:t>
            </a:r>
            <a:r>
              <a:rPr lang="fi-FI" dirty="0"/>
              <a:t> </a:t>
            </a:r>
            <a:r>
              <a:rPr lang="fi-FI" dirty="0" err="1"/>
              <a:t>using</a:t>
            </a:r>
            <a:r>
              <a:rPr lang="fi-FI" dirty="0"/>
              <a:t> ‘‘Alpha </a:t>
            </a:r>
            <a:r>
              <a:rPr lang="fi-FI" dirty="0" err="1"/>
              <a:t>if</a:t>
            </a:r>
            <a:r>
              <a:rPr lang="fi-FI" dirty="0"/>
              <a:t> </a:t>
            </a:r>
            <a:r>
              <a:rPr lang="fi-FI" dirty="0" err="1"/>
              <a:t>item</a:t>
            </a:r>
            <a:r>
              <a:rPr lang="fi-FI" dirty="0"/>
              <a:t> </a:t>
            </a:r>
            <a:r>
              <a:rPr lang="fi-FI" dirty="0" err="1"/>
              <a:t>deleted</a:t>
            </a:r>
            <a:r>
              <a:rPr lang="fi-FI" dirty="0"/>
              <a:t>’’</a:t>
            </a:r>
          </a:p>
          <a:p>
            <a:r>
              <a:rPr lang="fi-FI" dirty="0"/>
              <a:t>Alpha </a:t>
            </a:r>
            <a:r>
              <a:rPr lang="fi-FI" dirty="0" err="1"/>
              <a:t>should</a:t>
            </a:r>
            <a:r>
              <a:rPr lang="fi-FI" dirty="0"/>
              <a:t> </a:t>
            </a:r>
            <a:r>
              <a:rPr lang="fi-FI" dirty="0" err="1"/>
              <a:t>be</a:t>
            </a:r>
            <a:r>
              <a:rPr lang="fi-FI" dirty="0"/>
              <a:t> </a:t>
            </a:r>
            <a:r>
              <a:rPr lang="fi-FI" dirty="0" err="1"/>
              <a:t>greater</a:t>
            </a:r>
            <a:r>
              <a:rPr lang="fi-FI" dirty="0"/>
              <a:t> </a:t>
            </a:r>
            <a:r>
              <a:rPr lang="fi-FI" dirty="0" err="1"/>
              <a:t>than</a:t>
            </a:r>
            <a:r>
              <a:rPr lang="fi-FI" dirty="0"/>
              <a:t> </a:t>
            </a:r>
            <a:r>
              <a:rPr lang="fi-FI" dirty="0" err="1"/>
              <a:t>or</a:t>
            </a:r>
            <a:r>
              <a:rPr lang="fi-FI" dirty="0"/>
              <a:t> </a:t>
            </a:r>
            <a:r>
              <a:rPr lang="fi-FI" dirty="0" err="1"/>
              <a:t>equal</a:t>
            </a:r>
            <a:r>
              <a:rPr lang="fi-FI" dirty="0"/>
              <a:t> to .7 (</a:t>
            </a:r>
            <a:r>
              <a:rPr lang="fi-FI" dirty="0" err="1"/>
              <a:t>or</a:t>
            </a:r>
            <a:r>
              <a:rPr lang="fi-FI" dirty="0"/>
              <a:t>, </a:t>
            </a:r>
            <a:r>
              <a:rPr lang="fi-FI" dirty="0" err="1"/>
              <a:t>alternatively</a:t>
            </a:r>
            <a:r>
              <a:rPr lang="fi-FI" dirty="0"/>
              <a:t>, .8)</a:t>
            </a:r>
          </a:p>
          <a:p>
            <a:r>
              <a:rPr lang="fi-FI" dirty="0"/>
              <a:t>Alpha is </a:t>
            </a:r>
            <a:r>
              <a:rPr lang="fi-FI" dirty="0" err="1"/>
              <a:t>the</a:t>
            </a:r>
            <a:r>
              <a:rPr lang="fi-FI" dirty="0"/>
              <a:t> </a:t>
            </a:r>
            <a:r>
              <a:rPr lang="fi-FI" dirty="0" err="1"/>
              <a:t>best</a:t>
            </a:r>
            <a:r>
              <a:rPr lang="fi-FI" dirty="0"/>
              <a:t> </a:t>
            </a:r>
            <a:r>
              <a:rPr lang="fi-FI" dirty="0" err="1"/>
              <a:t>choice</a:t>
            </a:r>
            <a:r>
              <a:rPr lang="fi-FI" dirty="0"/>
              <a:t> </a:t>
            </a:r>
            <a:r>
              <a:rPr lang="fi-FI" dirty="0" err="1"/>
              <a:t>among</a:t>
            </a:r>
            <a:r>
              <a:rPr lang="fi-FI" dirty="0"/>
              <a:t> </a:t>
            </a:r>
            <a:r>
              <a:rPr lang="fi-FI" dirty="0" err="1"/>
              <a:t>all</a:t>
            </a:r>
            <a:r>
              <a:rPr lang="fi-FI" dirty="0"/>
              <a:t> </a:t>
            </a:r>
            <a:r>
              <a:rPr lang="fi-FI" dirty="0" err="1"/>
              <a:t>published</a:t>
            </a:r>
            <a:r>
              <a:rPr lang="fi-FI" dirty="0"/>
              <a:t> </a:t>
            </a:r>
            <a:r>
              <a:rPr lang="fi-FI" dirty="0" err="1"/>
              <a:t>reliability</a:t>
            </a:r>
            <a:r>
              <a:rPr lang="fi-FI" dirty="0"/>
              <a:t> </a:t>
            </a:r>
            <a:r>
              <a:rPr lang="fi-FI" dirty="0" err="1"/>
              <a:t>coefficients</a:t>
            </a:r>
            <a:r>
              <a:rPr lang="fi-FI" dirty="0"/>
              <a:t> </a:t>
            </a:r>
          </a:p>
          <a:p>
            <a:pPr marL="0" indent="0">
              <a:buNone/>
            </a:pPr>
            <a:endParaRPr lang="fi-FI" dirty="0"/>
          </a:p>
          <a:p>
            <a:endParaRPr lang="fi-FI" dirty="0"/>
          </a:p>
          <a:p>
            <a:endParaRPr lang="fi-FI" dirty="0"/>
          </a:p>
        </p:txBody>
      </p:sp>
      <p:sp>
        <p:nvSpPr>
          <p:cNvPr id="4" name="TextBox 3">
            <a:extLst>
              <a:ext uri="{FF2B5EF4-FFF2-40B4-BE49-F238E27FC236}">
                <a16:creationId xmlns:a16="http://schemas.microsoft.com/office/drawing/2014/main" id="{3D113B0C-B13C-2D4C-B6C9-826DDE8DD260}"/>
              </a:ext>
            </a:extLst>
          </p:cNvPr>
          <p:cNvSpPr txBox="1"/>
          <p:nvPr/>
        </p:nvSpPr>
        <p:spPr>
          <a:xfrm>
            <a:off x="728664" y="6311898"/>
            <a:ext cx="5577544" cy="461665"/>
          </a:xfrm>
          <a:prstGeom prst="rect">
            <a:avLst/>
          </a:prstGeom>
          <a:noFill/>
        </p:spPr>
        <p:txBody>
          <a:bodyPr wrap="square" lIns="0" tIns="0" rIns="0" bIns="0" rtlCol="0">
            <a:spAutoFit/>
          </a:bodyPr>
          <a:lstStyle/>
          <a:p>
            <a:r>
              <a:rPr lang="fi-FI" sz="1000" dirty="0" err="1"/>
              <a:t>Cho</a:t>
            </a:r>
            <a:r>
              <a:rPr lang="fi-FI" sz="1000" dirty="0"/>
              <a:t>, E., &amp; Kim, S. (2015). </a:t>
            </a:r>
            <a:r>
              <a:rPr lang="fi-FI" sz="1000" dirty="0" err="1"/>
              <a:t>Cronbach’s</a:t>
            </a:r>
            <a:r>
              <a:rPr lang="fi-FI" sz="1000" dirty="0"/>
              <a:t> </a:t>
            </a:r>
            <a:r>
              <a:rPr lang="fi-FI" sz="1000" dirty="0" err="1"/>
              <a:t>Coefficient</a:t>
            </a:r>
            <a:r>
              <a:rPr lang="fi-FI" sz="1000" dirty="0"/>
              <a:t> Alpha </a:t>
            </a:r>
            <a:r>
              <a:rPr lang="fi-FI" sz="1000" dirty="0" err="1"/>
              <a:t>Well</a:t>
            </a:r>
            <a:r>
              <a:rPr lang="fi-FI" sz="1000" dirty="0"/>
              <a:t> </a:t>
            </a:r>
            <a:r>
              <a:rPr lang="fi-FI" sz="1000" dirty="0" err="1"/>
              <a:t>Known</a:t>
            </a:r>
            <a:r>
              <a:rPr lang="fi-FI" sz="1000" dirty="0"/>
              <a:t> </a:t>
            </a:r>
            <a:r>
              <a:rPr lang="fi-FI" sz="1000" dirty="0" err="1"/>
              <a:t>but</a:t>
            </a:r>
            <a:r>
              <a:rPr lang="fi-FI" sz="1000" dirty="0"/>
              <a:t> </a:t>
            </a:r>
            <a:r>
              <a:rPr lang="fi-FI" sz="1000" dirty="0" err="1"/>
              <a:t>Poorly</a:t>
            </a:r>
            <a:r>
              <a:rPr lang="fi-FI" sz="1000" dirty="0"/>
              <a:t> </a:t>
            </a:r>
            <a:r>
              <a:rPr lang="fi-FI" sz="1000" dirty="0" err="1"/>
              <a:t>Understood</a:t>
            </a:r>
            <a:r>
              <a:rPr lang="fi-FI" sz="1000" dirty="0"/>
              <a:t>. </a:t>
            </a:r>
            <a:r>
              <a:rPr lang="fi-FI" sz="1000" i="1" dirty="0" err="1"/>
              <a:t>Organizational</a:t>
            </a:r>
            <a:r>
              <a:rPr lang="fi-FI" sz="1000" i="1" dirty="0"/>
              <a:t> </a:t>
            </a:r>
            <a:r>
              <a:rPr lang="fi-FI" sz="1000" i="1" dirty="0" err="1"/>
              <a:t>Research</a:t>
            </a:r>
            <a:r>
              <a:rPr lang="fi-FI" sz="1000" i="1" dirty="0"/>
              <a:t> </a:t>
            </a:r>
            <a:r>
              <a:rPr lang="fi-FI" sz="1000" i="1" dirty="0" err="1"/>
              <a:t>Methods</a:t>
            </a:r>
            <a:r>
              <a:rPr lang="fi-FI" sz="1000" dirty="0"/>
              <a:t>, </a:t>
            </a:r>
            <a:r>
              <a:rPr lang="fi-FI" sz="1000" i="1" dirty="0"/>
              <a:t>18</a:t>
            </a:r>
            <a:r>
              <a:rPr lang="fi-FI" sz="1000" dirty="0"/>
              <a:t>(2), 207–230. </a:t>
            </a:r>
            <a:r>
              <a:rPr lang="fi-FI" sz="1000" dirty="0">
                <a:hlinkClick r:id="rId2"/>
              </a:rPr>
              <a:t>https://doi.org/10.1177/1094428114555994</a:t>
            </a:r>
            <a:endParaRPr lang="fi-FI" sz="1000" dirty="0"/>
          </a:p>
          <a:p>
            <a:endParaRPr lang="en-US" sz="1000" b="1" dirty="0"/>
          </a:p>
        </p:txBody>
      </p:sp>
    </p:spTree>
    <p:extLst>
      <p:ext uri="{BB962C8B-B14F-4D97-AF65-F5344CB8AC3E}">
        <p14:creationId xmlns:p14="http://schemas.microsoft.com/office/powerpoint/2010/main" val="328290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7F94F1-473D-D640-A130-6C5D4D30BD7B}"/>
              </a:ext>
            </a:extLst>
          </p:cNvPr>
          <p:cNvSpPr txBox="1"/>
          <p:nvPr/>
        </p:nvSpPr>
        <p:spPr>
          <a:xfrm>
            <a:off x="728663" y="6233221"/>
            <a:ext cx="7500937" cy="769441"/>
          </a:xfrm>
          <a:prstGeom prst="rect">
            <a:avLst/>
          </a:prstGeom>
          <a:noFill/>
        </p:spPr>
        <p:txBody>
          <a:bodyPr wrap="square" lIns="0" tIns="0" rIns="0" bIns="0" rtlCol="0">
            <a:spAutoFit/>
          </a:bodyPr>
          <a:lstStyle/>
          <a:p>
            <a:r>
              <a:rPr lang="en-US" sz="1000" dirty="0" err="1"/>
              <a:t>McNeish</a:t>
            </a:r>
            <a:r>
              <a:rPr lang="en-US" sz="1000" dirty="0"/>
              <a:t>, D. (2017, May 29). Thanks Coefficient Alpha, We’ll Take It From Here</a:t>
            </a:r>
            <a:r>
              <a:rPr lang="en-US" sz="1000" i="1" dirty="0"/>
              <a:t>. Psychological Methods</a:t>
            </a:r>
            <a:r>
              <a:rPr lang="en-US" sz="1000" dirty="0"/>
              <a:t>. </a:t>
            </a:r>
            <a:r>
              <a:rPr lang="en-US" sz="1000" dirty="0">
                <a:hlinkClick r:id="rId2"/>
              </a:rPr>
              <a:t>http://dx.doi.org/10.1037/met0000144</a:t>
            </a:r>
            <a:endParaRPr lang="en-US" sz="1000" dirty="0"/>
          </a:p>
          <a:p>
            <a:r>
              <a:rPr lang="fi-FI" sz="1000" dirty="0" err="1"/>
              <a:t>Aguirre-Urreta</a:t>
            </a:r>
            <a:r>
              <a:rPr lang="fi-FI" sz="1000" dirty="0"/>
              <a:t>, M. I., Rönkkö, M., &amp; </a:t>
            </a:r>
            <a:r>
              <a:rPr lang="fi-FI" sz="1000" dirty="0" err="1"/>
              <a:t>McIntosh</a:t>
            </a:r>
            <a:r>
              <a:rPr lang="fi-FI" sz="1000" dirty="0"/>
              <a:t>, C. N. (2018). A </a:t>
            </a:r>
            <a:r>
              <a:rPr lang="fi-FI" sz="1000" dirty="0" err="1"/>
              <a:t>cautionary</a:t>
            </a:r>
            <a:r>
              <a:rPr lang="fi-FI" sz="1000" dirty="0"/>
              <a:t> </a:t>
            </a:r>
            <a:r>
              <a:rPr lang="fi-FI" sz="1000" dirty="0" err="1"/>
              <a:t>note</a:t>
            </a:r>
            <a:r>
              <a:rPr lang="fi-FI" sz="1000" dirty="0"/>
              <a:t> on </a:t>
            </a:r>
            <a:r>
              <a:rPr lang="fi-FI" sz="1000" dirty="0" err="1"/>
              <a:t>the</a:t>
            </a:r>
            <a:r>
              <a:rPr lang="fi-FI" sz="1000" dirty="0"/>
              <a:t> </a:t>
            </a:r>
            <a:r>
              <a:rPr lang="fi-FI" sz="1000" dirty="0" err="1"/>
              <a:t>finite</a:t>
            </a:r>
            <a:r>
              <a:rPr lang="fi-FI" sz="1000" dirty="0"/>
              <a:t> </a:t>
            </a:r>
            <a:r>
              <a:rPr lang="fi-FI" sz="1000" dirty="0" err="1"/>
              <a:t>sample</a:t>
            </a:r>
            <a:r>
              <a:rPr lang="fi-FI" sz="1000" dirty="0"/>
              <a:t> </a:t>
            </a:r>
            <a:r>
              <a:rPr lang="fi-FI" sz="1000" dirty="0" err="1"/>
              <a:t>behavior</a:t>
            </a:r>
            <a:r>
              <a:rPr lang="fi-FI" sz="1000" dirty="0"/>
              <a:t> of </a:t>
            </a:r>
            <a:r>
              <a:rPr lang="fi-FI" sz="1000" dirty="0" err="1"/>
              <a:t>maximal</a:t>
            </a:r>
            <a:r>
              <a:rPr lang="fi-FI" sz="1000" dirty="0"/>
              <a:t> </a:t>
            </a:r>
            <a:r>
              <a:rPr lang="fi-FI" sz="1000" dirty="0" err="1"/>
              <a:t>reliability</a:t>
            </a:r>
            <a:r>
              <a:rPr lang="fi-FI" sz="1000" dirty="0"/>
              <a:t>. </a:t>
            </a:r>
            <a:r>
              <a:rPr lang="fi-FI" sz="1000" i="1" dirty="0" err="1"/>
              <a:t>Psychological</a:t>
            </a:r>
            <a:r>
              <a:rPr lang="fi-FI" sz="1000" i="1" dirty="0"/>
              <a:t> </a:t>
            </a:r>
            <a:r>
              <a:rPr lang="fi-FI" sz="1000" i="1" dirty="0" err="1"/>
              <a:t>Methods</a:t>
            </a:r>
            <a:r>
              <a:rPr lang="fi-FI" sz="1000" dirty="0"/>
              <a:t>. </a:t>
            </a:r>
            <a:r>
              <a:rPr lang="fi-FI" sz="1000" dirty="0">
                <a:hlinkClick r:id="rId3"/>
              </a:rPr>
              <a:t>https://doi.org/10.1037/met0000176</a:t>
            </a:r>
            <a:r>
              <a:rPr lang="fi-FI" sz="1000" dirty="0"/>
              <a:t> (</a:t>
            </a:r>
            <a:r>
              <a:rPr lang="fi-FI" sz="1000" dirty="0" err="1"/>
              <a:t>discussion</a:t>
            </a:r>
            <a:r>
              <a:rPr lang="fi-FI" sz="1000" dirty="0"/>
              <a:t> </a:t>
            </a:r>
            <a:r>
              <a:rPr lang="fi-FI" sz="1000" dirty="0" err="1"/>
              <a:t>about</a:t>
            </a:r>
            <a:r>
              <a:rPr lang="fi-FI" sz="1000" dirty="0"/>
              <a:t> </a:t>
            </a:r>
            <a:r>
              <a:rPr lang="fi-FI" sz="1000" dirty="0" err="1"/>
              <a:t>coefficient</a:t>
            </a:r>
            <a:r>
              <a:rPr lang="fi-FI" sz="1000" dirty="0"/>
              <a:t> H)</a:t>
            </a:r>
          </a:p>
          <a:p>
            <a:endParaRPr lang="en-US" sz="1000" b="1" dirty="0"/>
          </a:p>
        </p:txBody>
      </p:sp>
      <p:pic>
        <p:nvPicPr>
          <p:cNvPr id="6" name="Picture 5">
            <a:extLst>
              <a:ext uri="{FF2B5EF4-FFF2-40B4-BE49-F238E27FC236}">
                <a16:creationId xmlns:a16="http://schemas.microsoft.com/office/drawing/2014/main" id="{A140338C-8CD8-C641-872F-28939F91A6D7}"/>
              </a:ext>
            </a:extLst>
          </p:cNvPr>
          <p:cNvPicPr>
            <a:picLocks noChangeAspect="1"/>
          </p:cNvPicPr>
          <p:nvPr/>
        </p:nvPicPr>
        <p:blipFill rotWithShape="1">
          <a:blip r:embed="rId4"/>
          <a:srcRect l="7702" t="28812" r="7292" b="17284"/>
          <a:stretch/>
        </p:blipFill>
        <p:spPr>
          <a:xfrm>
            <a:off x="728663" y="113507"/>
            <a:ext cx="7238178" cy="6119714"/>
          </a:xfrm>
          <a:prstGeom prst="rect">
            <a:avLst/>
          </a:prstGeom>
        </p:spPr>
      </p:pic>
    </p:spTree>
    <p:extLst>
      <p:ext uri="{BB962C8B-B14F-4D97-AF65-F5344CB8AC3E}">
        <p14:creationId xmlns:p14="http://schemas.microsoft.com/office/powerpoint/2010/main" val="18387445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AE5DF-6248-4B44-8BF1-7324C94C5A9E}"/>
              </a:ext>
            </a:extLst>
          </p:cNvPr>
          <p:cNvSpPr>
            <a:spLocks noGrp="1"/>
          </p:cNvSpPr>
          <p:nvPr>
            <p:ph type="title"/>
          </p:nvPr>
        </p:nvSpPr>
        <p:spPr/>
        <p:txBody>
          <a:bodyPr/>
          <a:lstStyle/>
          <a:p>
            <a:r>
              <a:rPr lang="fi-FI" dirty="0" err="1"/>
              <a:t>Choosing</a:t>
            </a:r>
            <a:r>
              <a:rPr lang="fi-FI" dirty="0"/>
              <a:t> a </a:t>
            </a:r>
            <a:r>
              <a:rPr lang="fi-FI" dirty="0" err="1"/>
              <a:t>reliability</a:t>
            </a:r>
            <a:r>
              <a:rPr lang="fi-FI" dirty="0"/>
              <a:t> </a:t>
            </a:r>
            <a:r>
              <a:rPr lang="fi-FI" dirty="0" err="1"/>
              <a:t>coefficient</a:t>
            </a:r>
            <a:endParaRPr lang="fi-FI" dirty="0"/>
          </a:p>
        </p:txBody>
      </p:sp>
      <p:pic>
        <p:nvPicPr>
          <p:cNvPr id="5" name="Content Placeholder 4">
            <a:extLst>
              <a:ext uri="{FF2B5EF4-FFF2-40B4-BE49-F238E27FC236}">
                <a16:creationId xmlns:a16="http://schemas.microsoft.com/office/drawing/2014/main" id="{9009386D-2458-2F49-8644-684143F6ABCB}"/>
              </a:ext>
            </a:extLst>
          </p:cNvPr>
          <p:cNvPicPr>
            <a:picLocks noGrp="1" noChangeAspect="1"/>
          </p:cNvPicPr>
          <p:nvPr>
            <p:ph idx="1"/>
          </p:nvPr>
        </p:nvPicPr>
        <p:blipFill rotWithShape="1">
          <a:blip r:embed="rId3"/>
          <a:srcRect l="20925" t="9735" r="20488" b="62812"/>
          <a:stretch/>
        </p:blipFill>
        <p:spPr>
          <a:xfrm>
            <a:off x="728664" y="1396006"/>
            <a:ext cx="6518384" cy="4442925"/>
          </a:xfrm>
        </p:spPr>
      </p:pic>
      <p:sp>
        <p:nvSpPr>
          <p:cNvPr id="8" name="TextBox 7">
            <a:extLst>
              <a:ext uri="{FF2B5EF4-FFF2-40B4-BE49-F238E27FC236}">
                <a16:creationId xmlns:a16="http://schemas.microsoft.com/office/drawing/2014/main" id="{B2933A05-ADB3-5C40-90F6-B226D06602CC}"/>
              </a:ext>
            </a:extLst>
          </p:cNvPr>
          <p:cNvSpPr txBox="1"/>
          <p:nvPr/>
        </p:nvSpPr>
        <p:spPr>
          <a:xfrm>
            <a:off x="728663" y="6096870"/>
            <a:ext cx="5640605" cy="1077218"/>
          </a:xfrm>
          <a:prstGeom prst="rect">
            <a:avLst/>
          </a:prstGeom>
          <a:noFill/>
        </p:spPr>
        <p:txBody>
          <a:bodyPr wrap="square" lIns="0" tIns="0" rIns="0" bIns="0" rtlCol="0">
            <a:spAutoFit/>
          </a:bodyPr>
          <a:lstStyle/>
          <a:p>
            <a:r>
              <a:rPr lang="fi-FI" sz="1000" dirty="0" err="1"/>
              <a:t>Cho</a:t>
            </a:r>
            <a:r>
              <a:rPr lang="fi-FI" sz="1000" dirty="0"/>
              <a:t>, E., &amp; Kim, S. (2015). </a:t>
            </a:r>
            <a:r>
              <a:rPr lang="fi-FI" sz="1000" dirty="0" err="1"/>
              <a:t>Cronbach’s</a:t>
            </a:r>
            <a:r>
              <a:rPr lang="fi-FI" sz="1000" dirty="0"/>
              <a:t> </a:t>
            </a:r>
            <a:r>
              <a:rPr lang="fi-FI" sz="1000" dirty="0" err="1"/>
              <a:t>Coefficient</a:t>
            </a:r>
            <a:r>
              <a:rPr lang="fi-FI" sz="1000" dirty="0"/>
              <a:t> Alpha </a:t>
            </a:r>
            <a:r>
              <a:rPr lang="fi-FI" sz="1000" dirty="0" err="1"/>
              <a:t>Well</a:t>
            </a:r>
            <a:r>
              <a:rPr lang="fi-FI" sz="1000" dirty="0"/>
              <a:t> </a:t>
            </a:r>
            <a:r>
              <a:rPr lang="fi-FI" sz="1000" dirty="0" err="1"/>
              <a:t>Known</a:t>
            </a:r>
            <a:r>
              <a:rPr lang="fi-FI" sz="1000" dirty="0"/>
              <a:t> </a:t>
            </a:r>
            <a:r>
              <a:rPr lang="fi-FI" sz="1000" dirty="0" err="1"/>
              <a:t>but</a:t>
            </a:r>
            <a:r>
              <a:rPr lang="fi-FI" sz="1000" dirty="0"/>
              <a:t> </a:t>
            </a:r>
            <a:r>
              <a:rPr lang="fi-FI" sz="1000" dirty="0" err="1"/>
              <a:t>Poorly</a:t>
            </a:r>
            <a:r>
              <a:rPr lang="fi-FI" sz="1000" dirty="0"/>
              <a:t> </a:t>
            </a:r>
            <a:r>
              <a:rPr lang="fi-FI" sz="1000" dirty="0" err="1"/>
              <a:t>Understood</a:t>
            </a:r>
            <a:r>
              <a:rPr lang="fi-FI" sz="1000" dirty="0"/>
              <a:t>. </a:t>
            </a:r>
            <a:r>
              <a:rPr lang="fi-FI" sz="1000" i="1" dirty="0" err="1"/>
              <a:t>Organizational</a:t>
            </a:r>
            <a:r>
              <a:rPr lang="fi-FI" sz="1000" i="1" dirty="0"/>
              <a:t> </a:t>
            </a:r>
            <a:r>
              <a:rPr lang="fi-FI" sz="1000" i="1" dirty="0" err="1"/>
              <a:t>Research</a:t>
            </a:r>
            <a:r>
              <a:rPr lang="fi-FI" sz="1000" i="1" dirty="0"/>
              <a:t> </a:t>
            </a:r>
            <a:r>
              <a:rPr lang="fi-FI" sz="1000" i="1" dirty="0" err="1"/>
              <a:t>Methods</a:t>
            </a:r>
            <a:r>
              <a:rPr lang="fi-FI" sz="1000" dirty="0"/>
              <a:t>, </a:t>
            </a:r>
            <a:r>
              <a:rPr lang="fi-FI" sz="1000" i="1" dirty="0"/>
              <a:t>18</a:t>
            </a:r>
            <a:r>
              <a:rPr lang="fi-FI" sz="1000" dirty="0"/>
              <a:t>(2), 207–230. </a:t>
            </a:r>
            <a:r>
              <a:rPr lang="fi-FI" sz="1000" dirty="0">
                <a:hlinkClick r:id="rId4"/>
              </a:rPr>
              <a:t>https://doi.org/10.1177/1094428114555994</a:t>
            </a:r>
            <a:endParaRPr lang="fi-FI" sz="1000" dirty="0"/>
          </a:p>
          <a:p>
            <a:r>
              <a:rPr lang="fi-FI" sz="1000" dirty="0" err="1"/>
              <a:t>Peterson</a:t>
            </a:r>
            <a:r>
              <a:rPr lang="fi-FI" sz="1000" dirty="0"/>
              <a:t>, R. A., &amp; Kim, Y. (2013). On </a:t>
            </a:r>
            <a:r>
              <a:rPr lang="fi-FI" sz="1000" dirty="0" err="1"/>
              <a:t>the</a:t>
            </a:r>
            <a:r>
              <a:rPr lang="fi-FI" sz="1000" dirty="0"/>
              <a:t> </a:t>
            </a:r>
            <a:r>
              <a:rPr lang="fi-FI" sz="1000" dirty="0" err="1"/>
              <a:t>relationship</a:t>
            </a:r>
            <a:r>
              <a:rPr lang="fi-FI" sz="1000" dirty="0"/>
              <a:t> </a:t>
            </a:r>
            <a:r>
              <a:rPr lang="fi-FI" sz="1000" dirty="0" err="1"/>
              <a:t>between</a:t>
            </a:r>
            <a:r>
              <a:rPr lang="fi-FI" sz="1000" dirty="0"/>
              <a:t> </a:t>
            </a:r>
            <a:r>
              <a:rPr lang="fi-FI" sz="1000" dirty="0" err="1"/>
              <a:t>coefficient</a:t>
            </a:r>
            <a:r>
              <a:rPr lang="fi-FI" sz="1000" dirty="0"/>
              <a:t> alpha and </a:t>
            </a:r>
            <a:r>
              <a:rPr lang="fi-FI" sz="1000" dirty="0" err="1"/>
              <a:t>composite</a:t>
            </a:r>
            <a:r>
              <a:rPr lang="fi-FI" sz="1000" dirty="0"/>
              <a:t> </a:t>
            </a:r>
            <a:r>
              <a:rPr lang="fi-FI" sz="1000" dirty="0" err="1"/>
              <a:t>reliability</a:t>
            </a:r>
            <a:r>
              <a:rPr lang="fi-FI" sz="1000" dirty="0"/>
              <a:t>. </a:t>
            </a:r>
            <a:r>
              <a:rPr lang="fi-FI" sz="1000" i="1" dirty="0" err="1"/>
              <a:t>The</a:t>
            </a:r>
            <a:r>
              <a:rPr lang="fi-FI" sz="1000" i="1" dirty="0"/>
              <a:t> Journal of </a:t>
            </a:r>
            <a:r>
              <a:rPr lang="fi-FI" sz="1000" i="1" dirty="0" err="1"/>
              <a:t>Applied</a:t>
            </a:r>
            <a:r>
              <a:rPr lang="fi-FI" sz="1000" i="1" dirty="0"/>
              <a:t> </a:t>
            </a:r>
            <a:r>
              <a:rPr lang="fi-FI" sz="1000" i="1" dirty="0" err="1"/>
              <a:t>Psychology</a:t>
            </a:r>
            <a:r>
              <a:rPr lang="fi-FI" sz="1000" dirty="0"/>
              <a:t>, </a:t>
            </a:r>
            <a:r>
              <a:rPr lang="fi-FI" sz="1000" i="1" dirty="0"/>
              <a:t>98</a:t>
            </a:r>
            <a:r>
              <a:rPr lang="fi-FI" sz="1000" dirty="0"/>
              <a:t>(1), 194–198. </a:t>
            </a:r>
            <a:r>
              <a:rPr lang="fi-FI" sz="1000" dirty="0">
                <a:hlinkClick r:id="rId5"/>
              </a:rPr>
              <a:t>https://doi.org/10.1037/a0030767</a:t>
            </a:r>
            <a:endParaRPr lang="fi-FI" sz="1000" dirty="0"/>
          </a:p>
          <a:p>
            <a:endParaRPr lang="fi-FI" sz="1000" dirty="0"/>
          </a:p>
          <a:p>
            <a:endParaRPr lang="fi-FI" sz="1000" dirty="0"/>
          </a:p>
          <a:p>
            <a:endParaRPr lang="en-US" sz="1000" b="1" dirty="0"/>
          </a:p>
        </p:txBody>
      </p:sp>
      <p:pic>
        <p:nvPicPr>
          <p:cNvPr id="9" name="Content Placeholder 4">
            <a:extLst>
              <a:ext uri="{FF2B5EF4-FFF2-40B4-BE49-F238E27FC236}">
                <a16:creationId xmlns:a16="http://schemas.microsoft.com/office/drawing/2014/main" id="{B0B62B48-3B62-424B-9C49-A6C9AC03B754}"/>
              </a:ext>
            </a:extLst>
          </p:cNvPr>
          <p:cNvPicPr>
            <a:picLocks noChangeAspect="1"/>
          </p:cNvPicPr>
          <p:nvPr/>
        </p:nvPicPr>
        <p:blipFill rotWithShape="1">
          <a:blip r:embed="rId3"/>
          <a:srcRect l="7839" t="37701" r="43044" b="59882"/>
          <a:stretch/>
        </p:blipFill>
        <p:spPr>
          <a:xfrm>
            <a:off x="628650" y="5838931"/>
            <a:ext cx="4405702" cy="315311"/>
          </a:xfrm>
          <a:prstGeom prst="rect">
            <a:avLst/>
          </a:prstGeom>
        </p:spPr>
      </p:pic>
    </p:spTree>
    <p:extLst>
      <p:ext uri="{BB962C8B-B14F-4D97-AF65-F5344CB8AC3E}">
        <p14:creationId xmlns:p14="http://schemas.microsoft.com/office/powerpoint/2010/main" val="13320599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72E352-9637-7049-AFF4-74FBA749D707}"/>
              </a:ext>
            </a:extLst>
          </p:cNvPr>
          <p:cNvSpPr>
            <a:spLocks noGrp="1"/>
          </p:cNvSpPr>
          <p:nvPr>
            <p:ph type="title"/>
          </p:nvPr>
        </p:nvSpPr>
        <p:spPr/>
        <p:txBody>
          <a:bodyPr/>
          <a:lstStyle/>
          <a:p>
            <a:r>
              <a:rPr lang="fi-FI" dirty="0" err="1"/>
              <a:t>Unidimensionality</a:t>
            </a:r>
            <a:endParaRPr lang="fi-FI" dirty="0"/>
          </a:p>
        </p:txBody>
      </p:sp>
      <p:sp>
        <p:nvSpPr>
          <p:cNvPr id="6" name="Text Placeholder 5">
            <a:extLst>
              <a:ext uri="{FF2B5EF4-FFF2-40B4-BE49-F238E27FC236}">
                <a16:creationId xmlns:a16="http://schemas.microsoft.com/office/drawing/2014/main" id="{E9FD3FAE-5B33-7641-9E8D-DB869B4AC97E}"/>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905867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Unidimensionality</a:t>
            </a:r>
            <a:endParaRPr lang="en-US" dirty="0"/>
          </a:p>
        </p:txBody>
      </p:sp>
      <p:sp>
        <p:nvSpPr>
          <p:cNvPr id="22" name="Content Placeholder 21">
            <a:extLst>
              <a:ext uri="{FF2B5EF4-FFF2-40B4-BE49-F238E27FC236}">
                <a16:creationId xmlns:a16="http://schemas.microsoft.com/office/drawing/2014/main" id="{6E3EBE7C-CA8E-EE47-8A69-F83B388027F5}"/>
              </a:ext>
            </a:extLst>
          </p:cNvPr>
          <p:cNvSpPr>
            <a:spLocks noGrp="1"/>
          </p:cNvSpPr>
          <p:nvPr>
            <p:ph sz="half" idx="1"/>
          </p:nvPr>
        </p:nvSpPr>
        <p:spPr/>
        <p:txBody>
          <a:bodyPr/>
          <a:lstStyle/>
          <a:p>
            <a:r>
              <a:rPr lang="fi-FI" dirty="0" err="1"/>
              <a:t>The</a:t>
            </a:r>
            <a:r>
              <a:rPr lang="fi-FI" dirty="0"/>
              <a:t> </a:t>
            </a:r>
            <a:r>
              <a:rPr lang="fi-FI" dirty="0" err="1"/>
              <a:t>construct</a:t>
            </a:r>
            <a:r>
              <a:rPr lang="fi-FI" dirty="0"/>
              <a:t> </a:t>
            </a:r>
            <a:r>
              <a:rPr lang="fi-FI" dirty="0" err="1"/>
              <a:t>can</a:t>
            </a:r>
            <a:r>
              <a:rPr lang="fi-FI" dirty="0"/>
              <a:t> </a:t>
            </a:r>
            <a:r>
              <a:rPr lang="fi-FI" dirty="0" err="1"/>
              <a:t>be</a:t>
            </a:r>
            <a:r>
              <a:rPr lang="fi-FI" dirty="0"/>
              <a:t> </a:t>
            </a:r>
            <a:r>
              <a:rPr lang="fi-FI" dirty="0" err="1"/>
              <a:t>summarized</a:t>
            </a:r>
            <a:r>
              <a:rPr lang="fi-FI" dirty="0"/>
              <a:t> </a:t>
            </a:r>
            <a:r>
              <a:rPr lang="fi-FI" dirty="0" err="1"/>
              <a:t>by</a:t>
            </a:r>
            <a:r>
              <a:rPr lang="fi-FI" dirty="0"/>
              <a:t> a single </a:t>
            </a:r>
            <a:r>
              <a:rPr lang="fi-FI" dirty="0" err="1"/>
              <a:t>number</a:t>
            </a:r>
            <a:endParaRPr lang="fi-FI" dirty="0"/>
          </a:p>
          <a:p>
            <a:endParaRPr lang="fi-FI" dirty="0"/>
          </a:p>
          <a:p>
            <a:r>
              <a:rPr lang="fi-FI" dirty="0" err="1"/>
              <a:t>The</a:t>
            </a:r>
            <a:r>
              <a:rPr lang="fi-FI" dirty="0"/>
              <a:t> </a:t>
            </a:r>
            <a:r>
              <a:rPr lang="fi-FI" dirty="0" err="1"/>
              <a:t>variables</a:t>
            </a:r>
            <a:r>
              <a:rPr lang="fi-FI" dirty="0"/>
              <a:t> </a:t>
            </a:r>
            <a:r>
              <a:rPr lang="fi-FI" dirty="0" err="1"/>
              <a:t>measure</a:t>
            </a:r>
            <a:r>
              <a:rPr lang="fi-FI" dirty="0"/>
              <a:t> </a:t>
            </a:r>
            <a:r>
              <a:rPr lang="fi-FI" dirty="0" err="1"/>
              <a:t>the</a:t>
            </a:r>
            <a:r>
              <a:rPr lang="fi-FI" dirty="0"/>
              <a:t> </a:t>
            </a:r>
            <a:r>
              <a:rPr lang="fi-FI" dirty="0" err="1"/>
              <a:t>same</a:t>
            </a:r>
            <a:r>
              <a:rPr lang="fi-FI" dirty="0"/>
              <a:t> </a:t>
            </a:r>
            <a:r>
              <a:rPr lang="fi-FI" dirty="0" err="1"/>
              <a:t>thing</a:t>
            </a:r>
            <a:endParaRPr lang="fi-FI" dirty="0"/>
          </a:p>
          <a:p>
            <a:pPr lvl="1"/>
            <a:r>
              <a:rPr lang="fi-FI" dirty="0"/>
              <a:t>x1 = T + e1</a:t>
            </a:r>
          </a:p>
          <a:p>
            <a:pPr lvl="1"/>
            <a:r>
              <a:rPr lang="fi-FI" dirty="0"/>
              <a:t>x2 = T + e2</a:t>
            </a:r>
          </a:p>
          <a:p>
            <a:pPr lvl="1"/>
            <a:r>
              <a:rPr lang="fi-FI" dirty="0"/>
              <a:t>x3 = T + e3</a:t>
            </a:r>
          </a:p>
          <a:p>
            <a:pPr lvl="1"/>
            <a:endParaRPr lang="fi-FI" dirty="0"/>
          </a:p>
        </p:txBody>
      </p:sp>
      <p:sp>
        <p:nvSpPr>
          <p:cNvPr id="5" name="Oval 4"/>
          <p:cNvSpPr/>
          <p:nvPr/>
        </p:nvSpPr>
        <p:spPr bwMode="auto">
          <a:xfrm>
            <a:off x="4793061" y="3629417"/>
            <a:ext cx="806132" cy="766126"/>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T</a:t>
            </a:r>
            <a:endParaRPr kumimoji="0" lang="en-US" sz="2400" b="0" i="0" u="none" strike="noStrike" cap="none" normalizeH="0" baseline="0" dirty="0">
              <a:ln>
                <a:noFill/>
              </a:ln>
              <a:solidFill>
                <a:srgbClr val="FFFFFF"/>
              </a:solidFill>
              <a:effectLst/>
              <a:latin typeface="Verdana" pitchFamily="34" charset="0"/>
            </a:endParaRPr>
          </a:p>
        </p:txBody>
      </p:sp>
      <p:sp>
        <p:nvSpPr>
          <p:cNvPr id="6" name="Rectangle 5"/>
          <p:cNvSpPr/>
          <p:nvPr/>
        </p:nvSpPr>
        <p:spPr bwMode="auto">
          <a:xfrm>
            <a:off x="6116983" y="303323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x1</a:t>
            </a:r>
            <a:endParaRPr kumimoji="0" lang="en-US" sz="2400" b="0" i="0" u="none" strike="noStrike" cap="none" normalizeH="0" baseline="0" dirty="0">
              <a:ln>
                <a:noFill/>
              </a:ln>
              <a:solidFill>
                <a:srgbClr val="FFFFFF"/>
              </a:solidFill>
              <a:effectLst/>
              <a:latin typeface="Verdana" pitchFamily="34" charset="0"/>
            </a:endParaRPr>
          </a:p>
        </p:txBody>
      </p:sp>
      <p:sp>
        <p:nvSpPr>
          <p:cNvPr id="7" name="Rectangle 6"/>
          <p:cNvSpPr/>
          <p:nvPr/>
        </p:nvSpPr>
        <p:spPr bwMode="auto">
          <a:xfrm>
            <a:off x="6109526" y="378948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x2</a:t>
            </a:r>
            <a:endParaRPr kumimoji="0" lang="en-US" sz="2400" b="0" i="0" u="none" strike="noStrike" cap="none" normalizeH="0" baseline="0" dirty="0">
              <a:ln>
                <a:noFill/>
              </a:ln>
              <a:solidFill>
                <a:srgbClr val="FFFFFF"/>
              </a:solidFill>
              <a:effectLst/>
              <a:latin typeface="Verdana" pitchFamily="34" charset="0"/>
            </a:endParaRPr>
          </a:p>
        </p:txBody>
      </p:sp>
      <p:sp>
        <p:nvSpPr>
          <p:cNvPr id="8" name="Rectangle 7"/>
          <p:cNvSpPr/>
          <p:nvPr/>
        </p:nvSpPr>
        <p:spPr bwMode="auto">
          <a:xfrm>
            <a:off x="6110951" y="4501362"/>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x3</a:t>
            </a:r>
            <a:endParaRPr kumimoji="0" lang="en-US" sz="2400" b="0" i="0" u="none" strike="noStrike" cap="none" normalizeH="0" baseline="0" dirty="0">
              <a:ln>
                <a:noFill/>
              </a:ln>
              <a:solidFill>
                <a:srgbClr val="FFFFFF"/>
              </a:solidFill>
              <a:effectLst/>
              <a:latin typeface="Verdana" pitchFamily="34" charset="0"/>
            </a:endParaRPr>
          </a:p>
        </p:txBody>
      </p:sp>
      <p:sp>
        <p:nvSpPr>
          <p:cNvPr id="9" name="Oval 8"/>
          <p:cNvSpPr/>
          <p:nvPr/>
        </p:nvSpPr>
        <p:spPr bwMode="auto">
          <a:xfrm>
            <a:off x="7292391" y="3090703"/>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e1</a:t>
            </a:r>
          </a:p>
        </p:txBody>
      </p:sp>
      <p:sp>
        <p:nvSpPr>
          <p:cNvPr id="10" name="Oval 9"/>
          <p:cNvSpPr/>
          <p:nvPr/>
        </p:nvSpPr>
        <p:spPr bwMode="auto">
          <a:xfrm>
            <a:off x="7301273" y="4547111"/>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e3</a:t>
            </a:r>
          </a:p>
        </p:txBody>
      </p:sp>
      <p:sp>
        <p:nvSpPr>
          <p:cNvPr id="11" name="Oval 10"/>
          <p:cNvSpPr/>
          <p:nvPr/>
        </p:nvSpPr>
        <p:spPr bwMode="auto">
          <a:xfrm>
            <a:off x="7302697" y="3855859"/>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e2</a:t>
            </a:r>
          </a:p>
        </p:txBody>
      </p:sp>
      <p:cxnSp>
        <p:nvCxnSpPr>
          <p:cNvPr id="12" name="Straight Arrow Connector 11"/>
          <p:cNvCxnSpPr>
            <a:stCxn id="11" idx="2"/>
            <a:endCxn id="7" idx="3"/>
          </p:cNvCxnSpPr>
          <p:nvPr/>
        </p:nvCxnSpPr>
        <p:spPr bwMode="auto">
          <a:xfrm rot="10800000">
            <a:off x="6892327" y="4057058"/>
            <a:ext cx="410370" cy="646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3" name="Straight Arrow Connector 12"/>
          <p:cNvCxnSpPr>
            <a:stCxn id="9" idx="2"/>
            <a:endCxn id="6" idx="3"/>
          </p:cNvCxnSpPr>
          <p:nvPr/>
        </p:nvCxnSpPr>
        <p:spPr bwMode="auto">
          <a:xfrm rot="10800000" flipV="1">
            <a:off x="6899785" y="3298370"/>
            <a:ext cx="392607" cy="243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4" name="Straight Arrow Connector 13"/>
          <p:cNvCxnSpPr>
            <a:stCxn id="10" idx="2"/>
            <a:endCxn id="8" idx="3"/>
          </p:cNvCxnSpPr>
          <p:nvPr/>
        </p:nvCxnSpPr>
        <p:spPr bwMode="auto">
          <a:xfrm rot="10800000" flipV="1">
            <a:off x="6893753" y="4754777"/>
            <a:ext cx="407521" cy="14155"/>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5" name="Straight Arrow Connector 14"/>
          <p:cNvCxnSpPr>
            <a:stCxn id="5" idx="5"/>
            <a:endCxn id="8" idx="1"/>
          </p:cNvCxnSpPr>
          <p:nvPr/>
        </p:nvCxnSpPr>
        <p:spPr bwMode="auto">
          <a:xfrm rot="16200000" flipH="1">
            <a:off x="5553251" y="4211232"/>
            <a:ext cx="485587" cy="629813"/>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6" name="Straight Arrow Connector 15"/>
          <p:cNvCxnSpPr>
            <a:stCxn id="5" idx="6"/>
            <a:endCxn id="7" idx="1"/>
          </p:cNvCxnSpPr>
          <p:nvPr/>
        </p:nvCxnSpPr>
        <p:spPr bwMode="auto">
          <a:xfrm>
            <a:off x="5599193" y="4012480"/>
            <a:ext cx="510333" cy="4457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7" name="Straight Arrow Connector 16"/>
          <p:cNvCxnSpPr>
            <a:stCxn id="5" idx="7"/>
            <a:endCxn id="6" idx="1"/>
          </p:cNvCxnSpPr>
          <p:nvPr/>
        </p:nvCxnSpPr>
        <p:spPr bwMode="auto">
          <a:xfrm rot="5400000" flipH="1" flipV="1">
            <a:off x="5578657" y="3203289"/>
            <a:ext cx="440806" cy="635845"/>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Tree>
    <p:extLst>
      <p:ext uri="{BB962C8B-B14F-4D97-AF65-F5344CB8AC3E}">
        <p14:creationId xmlns:p14="http://schemas.microsoft.com/office/powerpoint/2010/main" val="228397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is </a:t>
            </a:r>
            <a:r>
              <a:rPr lang="en-US" dirty="0" err="1"/>
              <a:t>unidimensionality</a:t>
            </a:r>
            <a:r>
              <a:rPr lang="en-US" dirty="0"/>
              <a:t> important?	</a:t>
            </a:r>
          </a:p>
        </p:txBody>
      </p:sp>
      <p:sp>
        <p:nvSpPr>
          <p:cNvPr id="5" name="Content Placeholder 4"/>
          <p:cNvSpPr>
            <a:spLocks noGrp="1"/>
          </p:cNvSpPr>
          <p:nvPr>
            <p:ph sz="half" idx="1"/>
          </p:nvPr>
        </p:nvSpPr>
        <p:spPr/>
        <p:txBody>
          <a:bodyPr/>
          <a:lstStyle/>
          <a:p>
            <a:r>
              <a:rPr lang="en-US" dirty="0"/>
              <a:t>Person’s size = height (in cm) +</a:t>
            </a:r>
            <a:br>
              <a:rPr lang="en-US" dirty="0"/>
            </a:br>
            <a:r>
              <a:rPr lang="en-US" dirty="0"/>
              <a:t>		       weight (in kg)</a:t>
            </a:r>
          </a:p>
          <a:p>
            <a:endParaRPr lang="en-US" dirty="0"/>
          </a:p>
          <a:p>
            <a:r>
              <a:rPr lang="en-US" dirty="0"/>
              <a:t>Tall and skinny vs. short and fat: which one is bigger? </a:t>
            </a:r>
          </a:p>
          <a:p>
            <a:endParaRPr lang="en-US" dirty="0"/>
          </a:p>
          <a:p>
            <a:r>
              <a:rPr lang="en-US" dirty="0"/>
              <a:t>My size is about 250, what does it tell about me?</a:t>
            </a:r>
          </a:p>
          <a:p>
            <a:endParaRPr lang="en-US" dirty="0"/>
          </a:p>
          <a:p>
            <a:r>
              <a:rPr lang="en-US" dirty="0"/>
              <a:t>Height and weight have different causes and consequences</a:t>
            </a:r>
          </a:p>
          <a:p>
            <a:pPr marL="0" indent="0">
              <a:buNone/>
            </a:pPr>
            <a:endParaRPr lang="en-US" dirty="0"/>
          </a:p>
        </p:txBody>
      </p:sp>
      <p:pic>
        <p:nvPicPr>
          <p:cNvPr id="3" name="Picture 2">
            <a:extLst>
              <a:ext uri="{FF2B5EF4-FFF2-40B4-BE49-F238E27FC236}">
                <a16:creationId xmlns:a16="http://schemas.microsoft.com/office/drawing/2014/main" id="{4B425E81-CBBB-044A-A8E8-D98B578B65EA}"/>
              </a:ext>
            </a:extLst>
          </p:cNvPr>
          <p:cNvPicPr>
            <a:picLocks noChangeAspect="1"/>
          </p:cNvPicPr>
          <p:nvPr/>
        </p:nvPicPr>
        <p:blipFill rotWithShape="1">
          <a:blip r:embed="rId3"/>
          <a:srcRect l="29158" t="26621" r="32210" b="5825"/>
          <a:stretch/>
        </p:blipFill>
        <p:spPr>
          <a:xfrm>
            <a:off x="4572000" y="1825625"/>
            <a:ext cx="2901382" cy="3805238"/>
          </a:xfrm>
          <a:prstGeom prst="rect">
            <a:avLst/>
          </a:prstGeom>
        </p:spPr>
      </p:pic>
    </p:spTree>
    <p:extLst>
      <p:ext uri="{BB962C8B-B14F-4D97-AF65-F5344CB8AC3E}">
        <p14:creationId xmlns:p14="http://schemas.microsoft.com/office/powerpoint/2010/main" val="6235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CB46C4-425E-B643-9FED-BC6AAA6CDB40}"/>
              </a:ext>
            </a:extLst>
          </p:cNvPr>
          <p:cNvSpPr>
            <a:spLocks noGrp="1"/>
          </p:cNvSpPr>
          <p:nvPr>
            <p:ph type="title"/>
          </p:nvPr>
        </p:nvSpPr>
        <p:spPr/>
        <p:txBody>
          <a:bodyPr/>
          <a:lstStyle/>
          <a:p>
            <a:endParaRPr lang="fi-FI"/>
          </a:p>
        </p:txBody>
      </p:sp>
      <p:sp>
        <p:nvSpPr>
          <p:cNvPr id="7" name="Content Placeholder 6">
            <a:extLst>
              <a:ext uri="{FF2B5EF4-FFF2-40B4-BE49-F238E27FC236}">
                <a16:creationId xmlns:a16="http://schemas.microsoft.com/office/drawing/2014/main" id="{86D5E87C-7CAB-AB44-A47A-79D8C0F75D96}"/>
              </a:ext>
            </a:extLst>
          </p:cNvPr>
          <p:cNvSpPr>
            <a:spLocks noGrp="1"/>
          </p:cNvSpPr>
          <p:nvPr>
            <p:ph idx="1"/>
          </p:nvPr>
        </p:nvSpPr>
        <p:spPr/>
        <p:txBody>
          <a:bodyPr/>
          <a:lstStyle/>
          <a:p>
            <a:r>
              <a:rPr lang="en-US" sz="2400" dirty="0"/>
              <a:t>Index, scale, emergent variable</a:t>
            </a:r>
          </a:p>
          <a:p>
            <a:pPr marL="0" indent="0">
              <a:buNone/>
            </a:pPr>
            <a:endParaRPr lang="en-US" sz="2400" dirty="0"/>
          </a:p>
          <a:p>
            <a:r>
              <a:rPr lang="en-US" sz="2400" dirty="0" err="1"/>
              <a:t>DeVellis</a:t>
            </a:r>
            <a:r>
              <a:rPr lang="en-US" sz="2400" dirty="0"/>
              <a:t>, R. F. (2003). </a:t>
            </a:r>
            <a:r>
              <a:rPr lang="en-US" sz="2400" i="1" dirty="0"/>
              <a:t>Scale Development: Theory and Applications</a:t>
            </a:r>
            <a:r>
              <a:rPr lang="en-US" sz="2400" dirty="0"/>
              <a:t> (2nd ed.). SAGE Publications.</a:t>
            </a:r>
            <a:r>
              <a:rPr lang="fi-FI" sz="2400" dirty="0"/>
              <a:t> </a:t>
            </a:r>
            <a:r>
              <a:rPr lang="fi-FI" sz="2400" dirty="0" err="1"/>
              <a:t>Pp</a:t>
            </a:r>
            <a:r>
              <a:rPr lang="fi-FI" sz="2400" dirty="0"/>
              <a:t>. 8-12</a:t>
            </a:r>
            <a:endParaRPr lang="en-US" sz="2400" dirty="0"/>
          </a:p>
        </p:txBody>
      </p:sp>
    </p:spTree>
    <p:extLst>
      <p:ext uri="{BB962C8B-B14F-4D97-AF65-F5344CB8AC3E}">
        <p14:creationId xmlns:p14="http://schemas.microsoft.com/office/powerpoint/2010/main" val="4183308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6EAD72-E06D-4B43-857F-E5B6961AFB83}"/>
              </a:ext>
            </a:extLst>
          </p:cNvPr>
          <p:cNvSpPr>
            <a:spLocks noGrp="1"/>
          </p:cNvSpPr>
          <p:nvPr>
            <p:ph type="title"/>
          </p:nvPr>
        </p:nvSpPr>
        <p:spPr/>
        <p:txBody>
          <a:bodyPr/>
          <a:lstStyle/>
          <a:p>
            <a:r>
              <a:rPr lang="fi-FI" dirty="0" err="1"/>
              <a:t>Example</a:t>
            </a:r>
            <a:r>
              <a:rPr lang="fi-FI" dirty="0"/>
              <a:t> of </a:t>
            </a:r>
            <a:r>
              <a:rPr lang="fi-FI" dirty="0" err="1"/>
              <a:t>reliability</a:t>
            </a:r>
            <a:r>
              <a:rPr lang="fi-FI" dirty="0"/>
              <a:t> </a:t>
            </a:r>
            <a:r>
              <a:rPr lang="fi-FI" dirty="0" err="1"/>
              <a:t>assessment</a:t>
            </a:r>
            <a:endParaRPr lang="fi-FI" dirty="0"/>
          </a:p>
        </p:txBody>
      </p:sp>
      <p:sp>
        <p:nvSpPr>
          <p:cNvPr id="5" name="Text Placeholder 4">
            <a:extLst>
              <a:ext uri="{FF2B5EF4-FFF2-40B4-BE49-F238E27FC236}">
                <a16:creationId xmlns:a16="http://schemas.microsoft.com/office/drawing/2014/main" id="{67539895-0F8F-C848-B343-2239FD06E0F1}"/>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632642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Learning diary questions for this week</a:t>
            </a:r>
          </a:p>
        </p:txBody>
      </p:sp>
      <p:sp>
        <p:nvSpPr>
          <p:cNvPr id="3" name="Content Placeholder 2"/>
          <p:cNvSpPr>
            <a:spLocks noGrp="1"/>
          </p:cNvSpPr>
          <p:nvPr>
            <p:ph idx="1"/>
          </p:nvPr>
        </p:nvSpPr>
        <p:spPr/>
        <p:txBody>
          <a:bodyPr>
            <a:normAutofit fontScale="92500" lnSpcReduction="20000"/>
          </a:bodyPr>
          <a:lstStyle/>
          <a:p>
            <a:r>
              <a:rPr lang="en-US" dirty="0"/>
              <a:t>What is a statistical model and an estimator? What are the characteristics of good estimators? What kind of assumptions estimators can make and why it is important to test these?</a:t>
            </a:r>
          </a:p>
          <a:p>
            <a:r>
              <a:rPr lang="en-US" dirty="0"/>
              <a:t>Explain the concept of reliability based on classical test theory. Explain the two different ways that reliability is commonly assessed in management research.</a:t>
            </a:r>
          </a:p>
          <a:p>
            <a:r>
              <a:rPr lang="en-US" dirty="0"/>
              <a:t>What specifically does coefficient alpha quantify? What assumptions are required for consistency of coefficient alpha and how these assumptions can be assessed in research?</a:t>
            </a:r>
          </a:p>
          <a:p>
            <a:r>
              <a:rPr lang="en-US" dirty="0"/>
              <a:t>What is the difference between predictive validity, content validity, and construct validity. Are these complementary or competing ideas?</a:t>
            </a:r>
          </a:p>
          <a:p>
            <a:r>
              <a:rPr lang="en-US" dirty="0"/>
              <a:t>Explain the latent variable model of validity.</a:t>
            </a:r>
          </a:p>
          <a:p>
            <a:r>
              <a:rPr lang="en-US" dirty="0"/>
              <a:t>What is the idea of factor analysis? What is the purpose of using factor analysis in management research?</a:t>
            </a:r>
          </a:p>
          <a:p>
            <a:r>
              <a:rPr lang="en-US" dirty="0"/>
              <a:t>What is common method variance? Give one example of a scenario where and how common method variance could be a problem.</a:t>
            </a:r>
          </a:p>
        </p:txBody>
      </p:sp>
    </p:spTree>
    <p:extLst>
      <p:ext uri="{BB962C8B-B14F-4D97-AF65-F5344CB8AC3E}">
        <p14:creationId xmlns:p14="http://schemas.microsoft.com/office/powerpoint/2010/main" val="20367894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810" y="360946"/>
            <a:ext cx="8762569" cy="7062215"/>
          </a:xfrm>
        </p:spPr>
      </p:pic>
    </p:spTree>
    <p:extLst>
      <p:ext uri="{BB962C8B-B14F-4D97-AF65-F5344CB8AC3E}">
        <p14:creationId xmlns:p14="http://schemas.microsoft.com/office/powerpoint/2010/main" val="1933007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Example of alpha</a:t>
            </a:r>
          </a:p>
        </p:txBody>
      </p:sp>
      <p:sp>
        <p:nvSpPr>
          <p:cNvPr id="8" name="Content Placeholder 7"/>
          <p:cNvSpPr>
            <a:spLocks noGrp="1"/>
          </p:cNvSpPr>
          <p:nvPr>
            <p:ph idx="1"/>
          </p:nvPr>
        </p:nvSpPr>
        <p:spPr/>
        <p:txBody>
          <a:bodyPr>
            <a:normAutofit/>
          </a:bodyPr>
          <a:lstStyle/>
          <a:p>
            <a:pPr marL="0" lvl="1" indent="0" fontAlgn="auto">
              <a:spcBef>
                <a:spcPts val="0"/>
              </a:spcBef>
              <a:spcAft>
                <a:spcPts val="0"/>
              </a:spcAft>
              <a:buNone/>
            </a:pPr>
            <a:r>
              <a:rPr lang="en-US" dirty="0">
                <a:latin typeface="Courier New" charset="0"/>
                <a:ea typeface="Courier New" charset="0"/>
                <a:cs typeface="Courier New" charset="0"/>
              </a:rPr>
              <a:t>. alpha </a:t>
            </a:r>
            <a:r>
              <a:rPr lang="en-US" dirty="0" err="1">
                <a:latin typeface="Courier New" charset="0"/>
                <a:ea typeface="Courier New" charset="0"/>
                <a:cs typeface="Courier New" charset="0"/>
              </a:rPr>
              <a:t>catsdogs</a:t>
            </a:r>
            <a:r>
              <a:rPr lang="en-US" dirty="0">
                <a:latin typeface="Courier New" charset="0"/>
                <a:ea typeface="Courier New" charset="0"/>
                <a:cs typeface="Courier New" charset="0"/>
              </a:rPr>
              <a:t> height age, </a:t>
            </a:r>
            <a:r>
              <a:rPr lang="en-US" dirty="0" err="1">
                <a:latin typeface="Courier New" charset="0"/>
                <a:ea typeface="Courier New" charset="0"/>
                <a:cs typeface="Courier New" charset="0"/>
              </a:rPr>
              <a:t>std</a:t>
            </a:r>
            <a:endParaRPr lang="en-US" dirty="0">
              <a:latin typeface="Courier New" charset="0"/>
              <a:ea typeface="Courier New" charset="0"/>
              <a:cs typeface="Courier New" charset="0"/>
            </a:endParaRPr>
          </a:p>
          <a:p>
            <a:pPr marL="0" lvl="1" indent="0" fontAlgn="auto">
              <a:spcBef>
                <a:spcPts val="0"/>
              </a:spcBef>
              <a:spcAft>
                <a:spcPts val="0"/>
              </a:spcAft>
              <a:buNone/>
            </a:pPr>
            <a:endParaRPr lang="en-US" dirty="0">
              <a:latin typeface="Courier New" charset="0"/>
              <a:ea typeface="Courier New" charset="0"/>
              <a:cs typeface="Courier New" charset="0"/>
            </a:endParaRPr>
          </a:p>
          <a:p>
            <a:pPr marL="0" lvl="1" indent="0" fontAlgn="auto">
              <a:spcBef>
                <a:spcPts val="0"/>
              </a:spcBef>
              <a:spcAft>
                <a:spcPts val="0"/>
              </a:spcAft>
              <a:buNone/>
            </a:pPr>
            <a:r>
              <a:rPr lang="en-US" dirty="0">
                <a:latin typeface="Courier New" charset="0"/>
                <a:ea typeface="Courier New" charset="0"/>
                <a:cs typeface="Courier New" charset="0"/>
              </a:rPr>
              <a:t>Test scale = mean(standardized items)</a:t>
            </a:r>
          </a:p>
          <a:p>
            <a:pPr marL="0" lvl="1" indent="0" fontAlgn="auto">
              <a:spcBef>
                <a:spcPts val="0"/>
              </a:spcBef>
              <a:spcAft>
                <a:spcPts val="0"/>
              </a:spcAft>
              <a:buNone/>
            </a:pPr>
            <a:r>
              <a:rPr lang="en-US" dirty="0">
                <a:latin typeface="Courier New" charset="0"/>
                <a:ea typeface="Courier New" charset="0"/>
                <a:cs typeface="Courier New" charset="0"/>
              </a:rPr>
              <a:t>Reversed item:  age</a:t>
            </a:r>
          </a:p>
          <a:p>
            <a:pPr marL="0" lvl="1" indent="0" fontAlgn="auto">
              <a:spcBef>
                <a:spcPts val="0"/>
              </a:spcBef>
              <a:spcAft>
                <a:spcPts val="0"/>
              </a:spcAft>
              <a:buNone/>
            </a:pPr>
            <a:endParaRPr lang="en-US" dirty="0">
              <a:latin typeface="Courier New" charset="0"/>
              <a:ea typeface="Courier New" charset="0"/>
              <a:cs typeface="Courier New" charset="0"/>
            </a:endParaRPr>
          </a:p>
          <a:p>
            <a:pPr marL="0" lvl="1" indent="0" fontAlgn="auto">
              <a:spcBef>
                <a:spcPts val="0"/>
              </a:spcBef>
              <a:spcAft>
                <a:spcPts val="0"/>
              </a:spcAft>
              <a:buNone/>
            </a:pPr>
            <a:r>
              <a:rPr lang="en-US" dirty="0">
                <a:latin typeface="Courier New" charset="0"/>
                <a:ea typeface="Courier New" charset="0"/>
                <a:cs typeface="Courier New" charset="0"/>
              </a:rPr>
              <a:t>Average </a:t>
            </a:r>
            <a:r>
              <a:rPr lang="en-US" dirty="0" err="1">
                <a:latin typeface="Courier New" charset="0"/>
                <a:ea typeface="Courier New" charset="0"/>
                <a:cs typeface="Courier New" charset="0"/>
              </a:rPr>
              <a:t>interitem</a:t>
            </a:r>
            <a:r>
              <a:rPr lang="en-US" dirty="0">
                <a:latin typeface="Courier New" charset="0"/>
                <a:ea typeface="Courier New" charset="0"/>
                <a:cs typeface="Courier New" charset="0"/>
              </a:rPr>
              <a:t> correlation:      0.0652</a:t>
            </a:r>
          </a:p>
          <a:p>
            <a:pPr marL="0" lvl="1" indent="0" fontAlgn="auto">
              <a:spcBef>
                <a:spcPts val="0"/>
              </a:spcBef>
              <a:spcAft>
                <a:spcPts val="0"/>
              </a:spcAft>
              <a:buNone/>
            </a:pPr>
            <a:r>
              <a:rPr lang="en-US" dirty="0">
                <a:latin typeface="Courier New" charset="0"/>
                <a:ea typeface="Courier New" charset="0"/>
                <a:cs typeface="Courier New" charset="0"/>
              </a:rPr>
              <a:t>Number of items in the scale:            3</a:t>
            </a:r>
          </a:p>
          <a:p>
            <a:pPr marL="0" lvl="1" indent="0" fontAlgn="auto">
              <a:spcBef>
                <a:spcPts val="0"/>
              </a:spcBef>
              <a:spcAft>
                <a:spcPts val="0"/>
              </a:spcAft>
              <a:buNone/>
            </a:pPr>
            <a:r>
              <a:rPr lang="en-US" dirty="0">
                <a:latin typeface="Courier New" charset="0"/>
                <a:ea typeface="Courier New" charset="0"/>
                <a:cs typeface="Courier New" charset="0"/>
              </a:rPr>
              <a:t>Scale reliability coefficient:      0.1730</a:t>
            </a:r>
          </a:p>
        </p:txBody>
      </p:sp>
      <p:sp>
        <p:nvSpPr>
          <p:cNvPr id="7" name="Rectangle 6"/>
          <p:cNvSpPr/>
          <p:nvPr/>
        </p:nvSpPr>
        <p:spPr>
          <a:xfrm>
            <a:off x="5325030" y="3550913"/>
            <a:ext cx="1137045" cy="340620"/>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9" name="TextBox 8"/>
          <p:cNvSpPr txBox="1"/>
          <p:nvPr/>
        </p:nvSpPr>
        <p:spPr>
          <a:xfrm>
            <a:off x="4641304" y="4134137"/>
            <a:ext cx="2504496" cy="738664"/>
          </a:xfrm>
          <a:prstGeom prst="rect">
            <a:avLst/>
          </a:prstGeom>
          <a:noFill/>
        </p:spPr>
        <p:txBody>
          <a:bodyPr wrap="square" lIns="0" tIns="0" rIns="0" bIns="0" rtlCol="0">
            <a:spAutoFit/>
          </a:bodyPr>
          <a:lstStyle/>
          <a:p>
            <a:pPr algn="ctr"/>
            <a:r>
              <a:rPr lang="en-US" sz="2400" b="1" dirty="0">
                <a:solidFill>
                  <a:srgbClr val="EF3340"/>
                </a:solidFill>
              </a:rPr>
              <a:t>What does </a:t>
            </a:r>
            <a:r>
              <a:rPr lang="en-US" sz="2400" b="1">
                <a:solidFill>
                  <a:srgbClr val="EF3340"/>
                </a:solidFill>
              </a:rPr>
              <a:t>this statistic tell us?</a:t>
            </a:r>
            <a:endParaRPr lang="en-US" sz="2400" b="1" i="1" dirty="0">
              <a:solidFill>
                <a:srgbClr val="EF3340"/>
              </a:solidFill>
            </a:endParaRPr>
          </a:p>
        </p:txBody>
      </p:sp>
      <p:sp>
        <p:nvSpPr>
          <p:cNvPr id="10" name="TextBox 9"/>
          <p:cNvSpPr txBox="1"/>
          <p:nvPr/>
        </p:nvSpPr>
        <p:spPr>
          <a:xfrm>
            <a:off x="4593178" y="5115406"/>
            <a:ext cx="2504496" cy="738664"/>
          </a:xfrm>
          <a:prstGeom prst="rect">
            <a:avLst/>
          </a:prstGeom>
          <a:noFill/>
        </p:spPr>
        <p:txBody>
          <a:bodyPr wrap="square" lIns="0" tIns="0" rIns="0" bIns="0" rtlCol="0">
            <a:spAutoFit/>
          </a:bodyPr>
          <a:lstStyle/>
          <a:p>
            <a:pPr algn="ctr"/>
            <a:r>
              <a:rPr lang="en-US" sz="2400" b="1" dirty="0">
                <a:solidFill>
                  <a:srgbClr val="EF3340"/>
                </a:solidFill>
              </a:rPr>
              <a:t>Reliability of what?</a:t>
            </a:r>
            <a:endParaRPr lang="en-US" sz="2400" b="1" i="1" dirty="0">
              <a:solidFill>
                <a:srgbClr val="EF3340"/>
              </a:solidFill>
            </a:endParaRPr>
          </a:p>
        </p:txBody>
      </p:sp>
    </p:spTree>
    <p:extLst>
      <p:ext uri="{BB962C8B-B14F-4D97-AF65-F5344CB8AC3E}">
        <p14:creationId xmlns:p14="http://schemas.microsoft.com/office/powerpoint/2010/main" val="92329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about test-retest?</a:t>
            </a:r>
          </a:p>
        </p:txBody>
      </p:sp>
      <p:sp>
        <p:nvSpPr>
          <p:cNvPr id="3" name="Content Placeholder 2"/>
          <p:cNvSpPr>
            <a:spLocks noGrp="1"/>
          </p:cNvSpPr>
          <p:nvPr>
            <p:ph idx="1"/>
          </p:nvPr>
        </p:nvSpPr>
        <p:spPr>
          <a:xfrm>
            <a:off x="12032" y="1757667"/>
            <a:ext cx="9360568" cy="4464050"/>
          </a:xfrm>
          <a:solidFill>
            <a:schemeClr val="bg1"/>
          </a:solidFill>
        </p:spPr>
        <p:txBody>
          <a:bodyPr>
            <a:noAutofit/>
          </a:bodyPr>
          <a:lstStyle/>
          <a:p>
            <a:pPr marL="0" indent="0">
              <a:buNone/>
            </a:pPr>
            <a:r>
              <a:rPr lang="en-GB" sz="1350" dirty="0">
                <a:latin typeface="Courier New" charset="0"/>
                <a:ea typeface="Courier New" charset="0"/>
                <a:cs typeface="Courier New" charset="0"/>
              </a:rPr>
              <a:t>. </a:t>
            </a:r>
            <a:r>
              <a:rPr lang="en-GB" sz="1350" dirty="0" err="1">
                <a:latin typeface="Courier New" charset="0"/>
                <a:ea typeface="Courier New" charset="0"/>
                <a:cs typeface="Courier New" charset="0"/>
              </a:rPr>
              <a:t>cor</a:t>
            </a:r>
            <a:r>
              <a:rPr lang="en-GB" sz="1350" dirty="0">
                <a:latin typeface="Courier New" charset="0"/>
                <a:ea typeface="Courier New" charset="0"/>
                <a:cs typeface="Courier New" charset="0"/>
              </a:rPr>
              <a:t> sum1 sum2 catsdogs1 catsdogs2 height1 height2 age1 age2</a:t>
            </a:r>
          </a:p>
          <a:p>
            <a:pPr marL="0" indent="0">
              <a:buNone/>
            </a:pPr>
            <a:r>
              <a:rPr lang="en-GB" sz="1350" dirty="0">
                <a:latin typeface="Courier New" charset="0"/>
                <a:ea typeface="Courier New" charset="0"/>
                <a:cs typeface="Courier New" charset="0"/>
              </a:rPr>
              <a:t>(</a:t>
            </a:r>
            <a:r>
              <a:rPr lang="en-GB" sz="1350" dirty="0" err="1">
                <a:latin typeface="Courier New" charset="0"/>
                <a:ea typeface="Courier New" charset="0"/>
                <a:cs typeface="Courier New" charset="0"/>
              </a:rPr>
              <a:t>obs</a:t>
            </a:r>
            <a:r>
              <a:rPr lang="en-GB" sz="1350" dirty="0">
                <a:latin typeface="Courier New" charset="0"/>
                <a:ea typeface="Courier New" charset="0"/>
                <a:cs typeface="Courier New" charset="0"/>
              </a:rPr>
              <a:t>=6)</a:t>
            </a:r>
          </a:p>
          <a:p>
            <a:pPr marL="0" indent="0">
              <a:buNone/>
            </a:pPr>
            <a:r>
              <a:rPr lang="en-GB" sz="1350" dirty="0">
                <a:latin typeface="Courier New" charset="0"/>
                <a:ea typeface="Courier New" charset="0"/>
                <a:cs typeface="Courier New" charset="0"/>
              </a:rPr>
              <a:t> </a:t>
            </a:r>
          </a:p>
          <a:p>
            <a:pPr marL="0" indent="0">
              <a:buNone/>
            </a:pPr>
            <a:r>
              <a:rPr lang="en-GB" sz="1350" dirty="0">
                <a:latin typeface="Courier New" charset="0"/>
                <a:ea typeface="Courier New" charset="0"/>
                <a:cs typeface="Courier New" charset="0"/>
              </a:rPr>
              <a:t>             |     sum1     sum2 catsdo~1 catsdo~2  height1  height2     age1     age2</a:t>
            </a:r>
          </a:p>
          <a:p>
            <a:pPr marL="0" indent="0">
              <a:buNone/>
            </a:pPr>
            <a:r>
              <a:rPr lang="en-GB" sz="1350" dirty="0">
                <a:latin typeface="Courier New" charset="0"/>
                <a:ea typeface="Courier New" charset="0"/>
                <a:cs typeface="Courier New" charset="0"/>
              </a:rPr>
              <a:t>-------------+------------------------------------------------------------------------</a:t>
            </a:r>
          </a:p>
          <a:p>
            <a:pPr marL="0" indent="0">
              <a:buNone/>
            </a:pPr>
            <a:r>
              <a:rPr lang="en-GB" sz="1350" dirty="0">
                <a:latin typeface="Courier New" charset="0"/>
                <a:ea typeface="Courier New" charset="0"/>
                <a:cs typeface="Courier New" charset="0"/>
              </a:rPr>
              <a:t>        sum1 |   1.0000</a:t>
            </a:r>
          </a:p>
          <a:p>
            <a:pPr marL="0" indent="0">
              <a:buNone/>
            </a:pPr>
            <a:r>
              <a:rPr lang="en-GB" sz="1350" dirty="0">
                <a:latin typeface="Courier New" charset="0"/>
                <a:ea typeface="Courier New" charset="0"/>
                <a:cs typeface="Courier New" charset="0"/>
              </a:rPr>
              <a:t>        sum2 |   0.9661   1.0000</a:t>
            </a:r>
          </a:p>
          <a:p>
            <a:pPr marL="0" indent="0">
              <a:buNone/>
            </a:pPr>
            <a:r>
              <a:rPr lang="en-GB" sz="1350" dirty="0">
                <a:latin typeface="Courier New" charset="0"/>
                <a:ea typeface="Courier New" charset="0"/>
                <a:cs typeface="Courier New" charset="0"/>
              </a:rPr>
              <a:t>   catsdogs1 |   0.9404   0.9258   1.0000</a:t>
            </a:r>
          </a:p>
          <a:p>
            <a:pPr marL="0" indent="0">
              <a:buNone/>
            </a:pPr>
            <a:r>
              <a:rPr lang="en-GB" sz="1350" dirty="0">
                <a:latin typeface="Courier New" charset="0"/>
                <a:ea typeface="Courier New" charset="0"/>
                <a:cs typeface="Courier New" charset="0"/>
              </a:rPr>
              <a:t>   catsdogs2 |   0.8302   0.9384   0.8718   1.0000</a:t>
            </a:r>
          </a:p>
          <a:p>
            <a:pPr marL="0" indent="0">
              <a:buNone/>
            </a:pPr>
            <a:r>
              <a:rPr lang="en-GB" sz="1350" dirty="0">
                <a:latin typeface="Courier New" charset="0"/>
                <a:ea typeface="Courier New" charset="0"/>
                <a:cs typeface="Courier New" charset="0"/>
              </a:rPr>
              <a:t>     height1 |   0.6668   0.6585   0.5064   0.5514   1.0000</a:t>
            </a:r>
          </a:p>
          <a:p>
            <a:pPr marL="0" indent="0">
              <a:buNone/>
            </a:pPr>
            <a:r>
              <a:rPr lang="en-GB" sz="1350" dirty="0">
                <a:latin typeface="Courier New" charset="0"/>
                <a:ea typeface="Courier New" charset="0"/>
                <a:cs typeface="Courier New" charset="0"/>
              </a:rPr>
              <a:t>     height2 |   0.6673   0.6741   0.5162   0.5844   0.9977   1.0000</a:t>
            </a:r>
          </a:p>
          <a:p>
            <a:pPr marL="0" indent="0">
              <a:buNone/>
            </a:pPr>
            <a:r>
              <a:rPr lang="en-GB" sz="1350" dirty="0">
                <a:latin typeface="Courier New" charset="0"/>
                <a:ea typeface="Courier New" charset="0"/>
                <a:cs typeface="Courier New" charset="0"/>
              </a:rPr>
              <a:t>        age1 |  -0.4041  -0.3600  -0.4667  -0.2793   0.3967   0.3991   1.0000</a:t>
            </a:r>
          </a:p>
          <a:p>
            <a:pPr marL="0" indent="0">
              <a:buNone/>
            </a:pPr>
            <a:r>
              <a:rPr lang="en-GB" sz="1350" dirty="0">
                <a:latin typeface="Courier New" charset="0"/>
                <a:ea typeface="Courier New" charset="0"/>
                <a:cs typeface="Courier New" charset="0"/>
              </a:rPr>
              <a:t>        age2 |  -0.4041  -0.3600  -0.4667  -0.2793   0.3967   0.3991   1.0000   1.0000</a:t>
            </a:r>
          </a:p>
          <a:p>
            <a:pPr marL="0" indent="0">
              <a:buNone/>
            </a:pPr>
            <a:r>
              <a:rPr lang="en-GB" sz="1350" dirty="0">
                <a:latin typeface="Courier New" charset="0"/>
                <a:ea typeface="Courier New" charset="0"/>
                <a:cs typeface="Courier New" charset="0"/>
              </a:rPr>
              <a:t> </a:t>
            </a:r>
          </a:p>
          <a:p>
            <a:pPr marL="0" indent="0">
              <a:buNone/>
            </a:pPr>
            <a:endParaRPr lang="en-US" sz="1350" dirty="0">
              <a:latin typeface="Courier New" charset="0"/>
              <a:ea typeface="Courier New" charset="0"/>
              <a:cs typeface="Courier New" charset="0"/>
            </a:endParaRPr>
          </a:p>
        </p:txBody>
      </p:sp>
      <p:sp>
        <p:nvSpPr>
          <p:cNvPr id="6" name="TextBox 5"/>
          <p:cNvSpPr txBox="1"/>
          <p:nvPr/>
        </p:nvSpPr>
        <p:spPr>
          <a:xfrm>
            <a:off x="826177" y="6221717"/>
            <a:ext cx="3589412" cy="369332"/>
          </a:xfrm>
          <a:prstGeom prst="rect">
            <a:avLst/>
          </a:prstGeom>
          <a:noFill/>
        </p:spPr>
        <p:txBody>
          <a:bodyPr wrap="square" lIns="0" tIns="0" rIns="0" bIns="0" rtlCol="0">
            <a:spAutoFit/>
          </a:bodyPr>
          <a:lstStyle/>
          <a:p>
            <a:pPr algn="ctr"/>
            <a:r>
              <a:rPr lang="en-US" sz="2400" b="1">
                <a:solidFill>
                  <a:srgbClr val="EF3340"/>
                </a:solidFill>
              </a:rPr>
              <a:t>But alpha was 0.17?</a:t>
            </a:r>
            <a:endParaRPr lang="en-US" sz="2400" b="1" i="1" dirty="0">
              <a:solidFill>
                <a:srgbClr val="EF3340"/>
              </a:solidFill>
            </a:endParaRPr>
          </a:p>
        </p:txBody>
      </p:sp>
    </p:spTree>
    <p:extLst>
      <p:ext uri="{BB962C8B-B14F-4D97-AF65-F5344CB8AC3E}">
        <p14:creationId xmlns:p14="http://schemas.microsoft.com/office/powerpoint/2010/main" val="99160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alpha</a:t>
            </a:r>
            <a:endParaRPr lang="en-US" sz="2400" dirty="0"/>
          </a:p>
        </p:txBody>
      </p:sp>
      <p:sp>
        <p:nvSpPr>
          <p:cNvPr id="3" name="Content Placeholder 2"/>
          <p:cNvSpPr>
            <a:spLocks noGrp="1"/>
          </p:cNvSpPr>
          <p:nvPr>
            <p:ph idx="1"/>
          </p:nvPr>
        </p:nvSpPr>
        <p:spPr/>
        <p:txBody>
          <a:bodyPr/>
          <a:lstStyle/>
          <a:p>
            <a:endParaRPr lang="en-US" sz="2400" dirty="0"/>
          </a:p>
          <a:p>
            <a:pPr marL="285750" indent="-285750">
              <a:buFont typeface="Arial"/>
              <a:buChar char="•"/>
            </a:pPr>
            <a:r>
              <a:rPr lang="en-US" sz="2400" dirty="0"/>
              <a:t>“</a:t>
            </a:r>
            <a:r>
              <a:rPr lang="en-US" sz="2400" i="1" dirty="0"/>
              <a:t>Alpha </a:t>
            </a:r>
            <a:r>
              <a:rPr lang="en-US" sz="2400" dirty="0"/>
              <a:t>is defined as the proportion of a scale's total variance that is attributable to a common source, presumably the true score of a latent variable underlying the items.”  (</a:t>
            </a:r>
            <a:r>
              <a:rPr lang="en-US" sz="2400" dirty="0" err="1"/>
              <a:t>DeVellis</a:t>
            </a:r>
            <a:r>
              <a:rPr lang="en-US" sz="2400" dirty="0"/>
              <a:t>, 2003 p. 31)</a:t>
            </a:r>
          </a:p>
          <a:p>
            <a:pPr marL="285750" indent="-285750">
              <a:buFont typeface="Arial"/>
              <a:buChar char="•"/>
            </a:pPr>
            <a:endParaRPr lang="en-US" sz="2400" dirty="0"/>
          </a:p>
          <a:p>
            <a:pPr marL="285750" indent="-285750">
              <a:buFont typeface="Arial"/>
              <a:buChar char="•"/>
            </a:pPr>
            <a:r>
              <a:rPr lang="en-US" sz="2400" dirty="0"/>
              <a:t>Calculated from a correlation matrix of the indicators</a:t>
            </a:r>
          </a:p>
          <a:p>
            <a:endParaRPr lang="en-US" sz="2400" dirty="0"/>
          </a:p>
          <a:p>
            <a:endParaRPr lang="en-US" dirty="0"/>
          </a:p>
          <a:p>
            <a:endParaRPr lang="en-US" dirty="0"/>
          </a:p>
          <a:p>
            <a:endParaRPr lang="en-US" sz="1600" dirty="0"/>
          </a:p>
          <a:p>
            <a:endParaRPr lang="en-US" sz="1600" dirty="0"/>
          </a:p>
          <a:p>
            <a:endParaRPr lang="en-US" dirty="0"/>
          </a:p>
        </p:txBody>
      </p:sp>
      <p:sp>
        <p:nvSpPr>
          <p:cNvPr id="7" name="TextBox 6"/>
          <p:cNvSpPr txBox="1"/>
          <p:nvPr/>
        </p:nvSpPr>
        <p:spPr>
          <a:xfrm>
            <a:off x="3044247" y="5976316"/>
            <a:ext cx="4728153" cy="923330"/>
          </a:xfrm>
          <a:prstGeom prst="rect">
            <a:avLst/>
          </a:prstGeom>
          <a:noFill/>
        </p:spPr>
        <p:txBody>
          <a:bodyPr wrap="square" lIns="0" tIns="0" rIns="0" bIns="0" rtlCol="0">
            <a:spAutoFit/>
          </a:bodyPr>
          <a:lstStyle/>
          <a:p>
            <a:r>
              <a:rPr lang="en-US" sz="1000" dirty="0" err="1"/>
              <a:t>DeVellis</a:t>
            </a:r>
            <a:r>
              <a:rPr lang="en-US" sz="1000" dirty="0"/>
              <a:t>, R. F. (2003). </a:t>
            </a:r>
            <a:r>
              <a:rPr lang="en-US" sz="1000" i="1" dirty="0"/>
              <a:t>Scale Development: Theory and Applications</a:t>
            </a:r>
            <a:r>
              <a:rPr lang="en-US" sz="1000" dirty="0"/>
              <a:t> (2nd ed.). SAGE Publications.</a:t>
            </a:r>
          </a:p>
          <a:p>
            <a:r>
              <a:rPr lang="en-US" sz="1000" dirty="0"/>
              <a:t>Peterson, R. A., &amp; Kim, Y. (2013). On the relationship between coefficient alpha and composite reliability. </a:t>
            </a:r>
            <a:r>
              <a:rPr lang="en-US" sz="1000" i="1" dirty="0"/>
              <a:t>The Journal of Applied Psychology</a:t>
            </a:r>
            <a:r>
              <a:rPr lang="en-US" sz="1000" dirty="0"/>
              <a:t>, </a:t>
            </a:r>
            <a:r>
              <a:rPr lang="en-US" sz="1000" i="1" dirty="0"/>
              <a:t>98</a:t>
            </a:r>
            <a:r>
              <a:rPr lang="en-US" sz="1000" dirty="0"/>
              <a:t>(1), 194–198. doi:10.1037/a0030767</a:t>
            </a:r>
          </a:p>
          <a:p>
            <a:endParaRPr lang="en-US" sz="1000" b="1" dirty="0"/>
          </a:p>
        </p:txBody>
      </p:sp>
      <p:sp>
        <p:nvSpPr>
          <p:cNvPr id="8" name="Rectangle 7"/>
          <p:cNvSpPr/>
          <p:nvPr/>
        </p:nvSpPr>
        <p:spPr>
          <a:xfrm>
            <a:off x="1187623" y="4706593"/>
            <a:ext cx="4051300" cy="1477328"/>
          </a:xfrm>
          <a:prstGeom prst="rect">
            <a:avLst/>
          </a:prstGeom>
        </p:spPr>
        <p:txBody>
          <a:bodyPr wrap="square">
            <a:spAutoFit/>
          </a:bodyPr>
          <a:lstStyle/>
          <a:p>
            <a:r>
              <a:rPr lang="en-US" b="1" dirty="0">
                <a:solidFill>
                  <a:srgbClr val="EF3340"/>
                </a:solidFill>
              </a:rPr>
              <a:t>Relies on classical test theory assumptions!</a:t>
            </a:r>
          </a:p>
          <a:p>
            <a:endParaRPr lang="en-US" b="1" dirty="0">
              <a:solidFill>
                <a:srgbClr val="EF3340"/>
              </a:solidFill>
            </a:endParaRPr>
          </a:p>
          <a:p>
            <a:r>
              <a:rPr lang="en-US" b="1" dirty="0">
                <a:solidFill>
                  <a:srgbClr val="EF3340"/>
                </a:solidFill>
              </a:rPr>
              <a:t>Does not provides a test of these assumptions!</a:t>
            </a:r>
          </a:p>
        </p:txBody>
      </p:sp>
    </p:spTree>
    <p:extLst>
      <p:ext uri="{BB962C8B-B14F-4D97-AF65-F5344CB8AC3E}">
        <p14:creationId xmlns:p14="http://schemas.microsoft.com/office/powerpoint/2010/main" val="149423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internal consistency?</a:t>
            </a:r>
          </a:p>
        </p:txBody>
      </p:sp>
      <p:graphicFrame>
        <p:nvGraphicFramePr>
          <p:cNvPr id="7" name="Table 6"/>
          <p:cNvGraphicFramePr>
            <a:graphicFrameLocks noGrp="1"/>
          </p:cNvGraphicFramePr>
          <p:nvPr>
            <p:extLst/>
          </p:nvPr>
        </p:nvGraphicFramePr>
        <p:xfrm>
          <a:off x="997201" y="2270538"/>
          <a:ext cx="7718172" cy="3080924"/>
        </p:xfrm>
        <a:graphic>
          <a:graphicData uri="http://schemas.openxmlformats.org/drawingml/2006/table">
            <a:tbl>
              <a:tblPr/>
              <a:tblGrid>
                <a:gridCol w="1102596">
                  <a:extLst>
                    <a:ext uri="{9D8B030D-6E8A-4147-A177-3AD203B41FA5}">
                      <a16:colId xmlns:a16="http://schemas.microsoft.com/office/drawing/2014/main" val="20000"/>
                    </a:ext>
                  </a:extLst>
                </a:gridCol>
                <a:gridCol w="1102596">
                  <a:extLst>
                    <a:ext uri="{9D8B030D-6E8A-4147-A177-3AD203B41FA5}">
                      <a16:colId xmlns:a16="http://schemas.microsoft.com/office/drawing/2014/main" val="20001"/>
                    </a:ext>
                  </a:extLst>
                </a:gridCol>
                <a:gridCol w="1102596">
                  <a:extLst>
                    <a:ext uri="{9D8B030D-6E8A-4147-A177-3AD203B41FA5}">
                      <a16:colId xmlns:a16="http://schemas.microsoft.com/office/drawing/2014/main" val="20002"/>
                    </a:ext>
                  </a:extLst>
                </a:gridCol>
                <a:gridCol w="1102596">
                  <a:extLst>
                    <a:ext uri="{9D8B030D-6E8A-4147-A177-3AD203B41FA5}">
                      <a16:colId xmlns:a16="http://schemas.microsoft.com/office/drawing/2014/main" val="20003"/>
                    </a:ext>
                  </a:extLst>
                </a:gridCol>
                <a:gridCol w="1102596">
                  <a:extLst>
                    <a:ext uri="{9D8B030D-6E8A-4147-A177-3AD203B41FA5}">
                      <a16:colId xmlns:a16="http://schemas.microsoft.com/office/drawing/2014/main" val="20004"/>
                    </a:ext>
                  </a:extLst>
                </a:gridCol>
                <a:gridCol w="1102596">
                  <a:extLst>
                    <a:ext uri="{9D8B030D-6E8A-4147-A177-3AD203B41FA5}">
                      <a16:colId xmlns:a16="http://schemas.microsoft.com/office/drawing/2014/main" val="20005"/>
                    </a:ext>
                  </a:extLst>
                </a:gridCol>
                <a:gridCol w="1102596">
                  <a:extLst>
                    <a:ext uri="{9D8B030D-6E8A-4147-A177-3AD203B41FA5}">
                      <a16:colId xmlns:a16="http://schemas.microsoft.com/office/drawing/2014/main" val="20006"/>
                    </a:ext>
                  </a:extLst>
                </a:gridCol>
              </a:tblGrid>
              <a:tr h="440132">
                <a:tc>
                  <a:txBody>
                    <a:bodyPr/>
                    <a:lstStyle/>
                    <a:p>
                      <a:pPr algn="l" fontAlgn="b"/>
                      <a:endParaRPr lang="en-US" sz="2800" b="0" i="0" u="none" strike="noStrike" dirty="0">
                        <a:solidFill>
                          <a:srgbClr val="00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X1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is-IS" sz="2800" b="0" i="0" u="none" strike="noStrike" dirty="0">
                          <a:solidFill>
                            <a:srgbClr val="000000"/>
                          </a:solidFill>
                          <a:effectLst/>
                          <a:latin typeface="Calibri" charset="0"/>
                        </a:rPr>
                        <a:t>X2</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X3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X4</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X5</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X6</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40132">
                <a:tc>
                  <a:txBody>
                    <a:bodyPr/>
                    <a:lstStyle/>
                    <a:p>
                      <a:pPr algn="r" fontAlgn="b"/>
                      <a:r>
                        <a:rPr lang="en-US" sz="2800" b="0" i="0" u="none" strike="noStrike" dirty="0">
                          <a:solidFill>
                            <a:srgbClr val="000000"/>
                          </a:solidFill>
                          <a:effectLst/>
                          <a:latin typeface="Calibri" charset="0"/>
                        </a:rPr>
                        <a:t>X1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dirty="0">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dirty="0">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40132">
                <a:tc>
                  <a:txBody>
                    <a:bodyPr/>
                    <a:lstStyle/>
                    <a:p>
                      <a:pPr algn="r" fontAlgn="b"/>
                      <a:r>
                        <a:rPr lang="is-IS" sz="2800" b="0" i="0" u="none" strike="noStrike" dirty="0">
                          <a:solidFill>
                            <a:srgbClr val="000000"/>
                          </a:solidFill>
                          <a:effectLst/>
                          <a:latin typeface="Calibri" charset="0"/>
                        </a:rPr>
                        <a:t>X2</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dirty="0">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40132">
                <a:tc>
                  <a:txBody>
                    <a:bodyPr/>
                    <a:lstStyle/>
                    <a:p>
                      <a:pPr algn="r" fontAlgn="b"/>
                      <a:r>
                        <a:rPr lang="en-US" sz="2800" b="0" i="0" u="none" strike="noStrike" dirty="0">
                          <a:solidFill>
                            <a:srgbClr val="000000"/>
                          </a:solidFill>
                          <a:effectLst/>
                          <a:latin typeface="Calibri" charset="0"/>
                        </a:rPr>
                        <a:t>X3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dirty="0">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40132">
                <a:tc>
                  <a:txBody>
                    <a:bodyPr/>
                    <a:lstStyle/>
                    <a:p>
                      <a:pPr algn="r" fontAlgn="b"/>
                      <a:r>
                        <a:rPr lang="en-US" sz="2800" b="0" i="0" u="none" strike="noStrike" dirty="0">
                          <a:solidFill>
                            <a:srgbClr val="000000"/>
                          </a:solidFill>
                          <a:effectLst/>
                          <a:latin typeface="Calibri" charset="0"/>
                        </a:rPr>
                        <a:t>X4</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40132">
                <a:tc>
                  <a:txBody>
                    <a:bodyPr/>
                    <a:lstStyle/>
                    <a:p>
                      <a:pPr algn="r" fontAlgn="b"/>
                      <a:r>
                        <a:rPr lang="en-US" sz="2800" b="0" i="0" u="none" strike="noStrike" dirty="0">
                          <a:solidFill>
                            <a:srgbClr val="000000"/>
                          </a:solidFill>
                          <a:effectLst/>
                          <a:latin typeface="Calibri" charset="0"/>
                        </a:rPr>
                        <a:t>X5</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dirty="0">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40132">
                <a:tc>
                  <a:txBody>
                    <a:bodyPr/>
                    <a:lstStyle/>
                    <a:p>
                      <a:pPr algn="r" fontAlgn="b"/>
                      <a:r>
                        <a:rPr lang="en-US" sz="2800" b="0" i="0" u="none" strike="noStrike" dirty="0">
                          <a:solidFill>
                            <a:srgbClr val="000000"/>
                          </a:solidFill>
                          <a:effectLst/>
                          <a:latin typeface="Calibri" charset="0"/>
                        </a:rPr>
                        <a:t>X6</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charset="0"/>
                        </a:rPr>
                        <a:t>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dirty="0">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2800" b="0" i="0" u="none" strike="noStrike" dirty="0">
                          <a:solidFill>
                            <a:srgbClr val="000000"/>
                          </a:solidFill>
                          <a:effectLst/>
                          <a:latin typeface="Calibri" charset="0"/>
                        </a:rPr>
                        <a:t>0.8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charset="0"/>
                        </a:rPr>
                        <a:t>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9" name="TextBox 8"/>
          <p:cNvSpPr txBox="1"/>
          <p:nvPr/>
        </p:nvSpPr>
        <p:spPr>
          <a:xfrm>
            <a:off x="997201" y="5737225"/>
            <a:ext cx="2789353" cy="307777"/>
          </a:xfrm>
          <a:prstGeom prst="rect">
            <a:avLst/>
          </a:prstGeom>
          <a:noFill/>
        </p:spPr>
        <p:txBody>
          <a:bodyPr wrap="none" lIns="0" tIns="0" rIns="0" bIns="0" rtlCol="0">
            <a:spAutoFit/>
          </a:bodyPr>
          <a:lstStyle/>
          <a:p>
            <a:r>
              <a:rPr lang="en-US" sz="2000" b="1" dirty="0"/>
              <a:t>Cronbach’s alpha = 0.7</a:t>
            </a:r>
          </a:p>
        </p:txBody>
      </p:sp>
    </p:spTree>
    <p:extLst>
      <p:ext uri="{BB962C8B-B14F-4D97-AF65-F5344CB8AC3E}">
        <p14:creationId xmlns:p14="http://schemas.microsoft.com/office/powerpoint/2010/main" val="953120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consistency</a:t>
            </a:r>
          </a:p>
        </p:txBody>
      </p:sp>
      <p:sp>
        <p:nvSpPr>
          <p:cNvPr id="3" name="Content Placeholder 2"/>
          <p:cNvSpPr>
            <a:spLocks noGrp="1"/>
          </p:cNvSpPr>
          <p:nvPr>
            <p:ph idx="1"/>
          </p:nvPr>
        </p:nvSpPr>
        <p:spPr>
          <a:xfrm>
            <a:off x="12032" y="1757667"/>
            <a:ext cx="9360568" cy="4464050"/>
          </a:xfrm>
          <a:solidFill>
            <a:schemeClr val="bg1"/>
          </a:solidFill>
        </p:spPr>
        <p:txBody>
          <a:bodyPr>
            <a:noAutofit/>
          </a:bodyPr>
          <a:lstStyle/>
          <a:p>
            <a:pPr marL="0" indent="0">
              <a:buNone/>
            </a:pPr>
            <a:r>
              <a:rPr lang="en-GB" sz="2800" dirty="0">
                <a:latin typeface="Courier New" charset="0"/>
                <a:ea typeface="Courier New" charset="0"/>
                <a:cs typeface="Courier New" charset="0"/>
              </a:rPr>
              <a:t>. </a:t>
            </a:r>
            <a:r>
              <a:rPr lang="en-GB" sz="2800" dirty="0" err="1">
                <a:latin typeface="Courier New" charset="0"/>
                <a:ea typeface="Courier New" charset="0"/>
                <a:cs typeface="Courier New" charset="0"/>
              </a:rPr>
              <a:t>cor</a:t>
            </a:r>
            <a:r>
              <a:rPr lang="en-GB" sz="2800" dirty="0">
                <a:latin typeface="Courier New" charset="0"/>
                <a:ea typeface="Courier New" charset="0"/>
                <a:cs typeface="Courier New" charset="0"/>
              </a:rPr>
              <a:t> catsdogs1 height1 age1</a:t>
            </a:r>
          </a:p>
          <a:p>
            <a:pPr marL="0" indent="0">
              <a:buNone/>
            </a:pPr>
            <a:r>
              <a:rPr lang="en-GB" sz="2800" dirty="0">
                <a:latin typeface="Courier New" charset="0"/>
                <a:ea typeface="Courier New" charset="0"/>
                <a:cs typeface="Courier New" charset="0"/>
              </a:rPr>
              <a:t>(</a:t>
            </a:r>
            <a:r>
              <a:rPr lang="en-GB" sz="2800" dirty="0" err="1">
                <a:latin typeface="Courier New" charset="0"/>
                <a:ea typeface="Courier New" charset="0"/>
                <a:cs typeface="Courier New" charset="0"/>
              </a:rPr>
              <a:t>obs</a:t>
            </a:r>
            <a:r>
              <a:rPr lang="en-GB" sz="2800" dirty="0">
                <a:latin typeface="Courier New" charset="0"/>
                <a:ea typeface="Courier New" charset="0"/>
                <a:cs typeface="Courier New" charset="0"/>
              </a:rPr>
              <a:t>=35)</a:t>
            </a:r>
          </a:p>
          <a:p>
            <a:pPr marL="0" indent="0">
              <a:buNone/>
            </a:pPr>
            <a:r>
              <a:rPr lang="en-GB" sz="2800" dirty="0">
                <a:latin typeface="Courier New" charset="0"/>
                <a:ea typeface="Courier New" charset="0"/>
                <a:cs typeface="Courier New" charset="0"/>
              </a:rPr>
              <a:t> </a:t>
            </a:r>
          </a:p>
          <a:p>
            <a:pPr marL="0" indent="0">
              <a:buNone/>
            </a:pPr>
            <a:r>
              <a:rPr lang="en-GB" sz="2800" dirty="0">
                <a:latin typeface="Courier New" charset="0"/>
                <a:ea typeface="Courier New" charset="0"/>
                <a:cs typeface="Courier New" charset="0"/>
              </a:rPr>
              <a:t>             | catsdo~1  height1     age1</a:t>
            </a:r>
          </a:p>
          <a:p>
            <a:pPr marL="0" indent="0">
              <a:buNone/>
            </a:pPr>
            <a:r>
              <a:rPr lang="en-GB" sz="2800" dirty="0">
                <a:latin typeface="Courier New" charset="0"/>
                <a:ea typeface="Courier New" charset="0"/>
                <a:cs typeface="Courier New" charset="0"/>
              </a:rPr>
              <a:t>-------------+---------------------------</a:t>
            </a:r>
          </a:p>
          <a:p>
            <a:pPr marL="0" indent="0">
              <a:buNone/>
            </a:pPr>
            <a:r>
              <a:rPr lang="en-GB" sz="2800" dirty="0">
                <a:latin typeface="Courier New" charset="0"/>
                <a:ea typeface="Courier New" charset="0"/>
                <a:cs typeface="Courier New" charset="0"/>
              </a:rPr>
              <a:t>   catsdogs1 |   1.0000</a:t>
            </a:r>
          </a:p>
          <a:p>
            <a:pPr marL="0" indent="0">
              <a:buNone/>
            </a:pPr>
            <a:r>
              <a:rPr lang="en-GB" sz="2800" dirty="0">
                <a:latin typeface="Courier New" charset="0"/>
                <a:ea typeface="Courier New" charset="0"/>
                <a:cs typeface="Courier New" charset="0"/>
              </a:rPr>
              <a:t>     height1 |   0.0353   1.0000</a:t>
            </a:r>
          </a:p>
          <a:p>
            <a:pPr marL="0" indent="0">
              <a:buNone/>
            </a:pPr>
            <a:r>
              <a:rPr lang="en-GB" sz="2800" dirty="0">
                <a:latin typeface="Courier New" charset="0"/>
                <a:ea typeface="Courier New" charset="0"/>
                <a:cs typeface="Courier New" charset="0"/>
              </a:rPr>
              <a:t>        age1 |   0.0548  -0.1309   1.0000</a:t>
            </a:r>
          </a:p>
          <a:p>
            <a:pPr marL="0" indent="0">
              <a:buNone/>
            </a:pPr>
            <a:r>
              <a:rPr lang="en-GB" sz="1400" dirty="0">
                <a:latin typeface="Courier New" charset="0"/>
                <a:ea typeface="Courier New" charset="0"/>
                <a:cs typeface="Courier New" charset="0"/>
              </a:rPr>
              <a:t> </a:t>
            </a:r>
          </a:p>
        </p:txBody>
      </p:sp>
    </p:spTree>
    <p:extLst>
      <p:ext uri="{BB962C8B-B14F-4D97-AF65-F5344CB8AC3E}">
        <p14:creationId xmlns:p14="http://schemas.microsoft.com/office/powerpoint/2010/main" val="16711489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091E98-281F-7F41-BEAF-88E27E5A50B1}"/>
              </a:ext>
            </a:extLst>
          </p:cNvPr>
          <p:cNvSpPr>
            <a:spLocks noGrp="1"/>
          </p:cNvSpPr>
          <p:nvPr>
            <p:ph type="title"/>
          </p:nvPr>
        </p:nvSpPr>
        <p:spPr>
          <a:xfrm>
            <a:off x="623888" y="1709739"/>
            <a:ext cx="4862512" cy="2852737"/>
          </a:xfrm>
        </p:spPr>
        <p:txBody>
          <a:bodyPr/>
          <a:lstStyle/>
          <a:p>
            <a:r>
              <a:rPr lang="fi-FI" dirty="0" err="1"/>
              <a:t>Effects</a:t>
            </a:r>
            <a:r>
              <a:rPr lang="fi-FI" dirty="0"/>
              <a:t> of </a:t>
            </a:r>
            <a:r>
              <a:rPr lang="fi-FI" dirty="0" err="1"/>
              <a:t>random</a:t>
            </a:r>
            <a:r>
              <a:rPr lang="fi-FI" dirty="0"/>
              <a:t> </a:t>
            </a:r>
            <a:r>
              <a:rPr lang="fi-FI" dirty="0" err="1"/>
              <a:t>measurement</a:t>
            </a:r>
            <a:r>
              <a:rPr lang="fi-FI" dirty="0"/>
              <a:t> </a:t>
            </a:r>
            <a:r>
              <a:rPr lang="fi-FI" dirty="0" err="1"/>
              <a:t>error</a:t>
            </a:r>
            <a:endParaRPr lang="fi-FI" dirty="0"/>
          </a:p>
        </p:txBody>
      </p:sp>
      <p:sp>
        <p:nvSpPr>
          <p:cNvPr id="6" name="Text Placeholder 5">
            <a:extLst>
              <a:ext uri="{FF2B5EF4-FFF2-40B4-BE49-F238E27FC236}">
                <a16:creationId xmlns:a16="http://schemas.microsoft.com/office/drawing/2014/main" id="{5E201A9B-092E-F14C-946A-279D222AB2DA}"/>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41576441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random measurement error</a:t>
            </a:r>
          </a:p>
        </p:txBody>
      </p:sp>
      <p:sp>
        <p:nvSpPr>
          <p:cNvPr id="35" name="Rectangle 34"/>
          <p:cNvSpPr/>
          <p:nvPr/>
        </p:nvSpPr>
        <p:spPr>
          <a:xfrm>
            <a:off x="2506345" y="2719019"/>
            <a:ext cx="407558" cy="3601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p>
        </p:txBody>
      </p:sp>
      <p:sp>
        <p:nvSpPr>
          <p:cNvPr id="36" name="Oval 35"/>
          <p:cNvSpPr/>
          <p:nvPr/>
        </p:nvSpPr>
        <p:spPr>
          <a:xfrm>
            <a:off x="2506345" y="2003484"/>
            <a:ext cx="407558" cy="40752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p>
        </p:txBody>
      </p:sp>
      <p:cxnSp>
        <p:nvCxnSpPr>
          <p:cNvPr id="37" name="Straight Arrow Connector 36"/>
          <p:cNvCxnSpPr>
            <a:stCxn id="39" idx="4"/>
            <a:endCxn id="38" idx="0"/>
          </p:cNvCxnSpPr>
          <p:nvPr/>
        </p:nvCxnSpPr>
        <p:spPr>
          <a:xfrm>
            <a:off x="2710124" y="2411007"/>
            <a:ext cx="0" cy="3080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3312734" y="2719019"/>
            <a:ext cx="407558" cy="3601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p>
        </p:txBody>
      </p:sp>
      <p:sp>
        <p:nvSpPr>
          <p:cNvPr id="39" name="Oval 38"/>
          <p:cNvSpPr/>
          <p:nvPr/>
        </p:nvSpPr>
        <p:spPr>
          <a:xfrm>
            <a:off x="3312734" y="2003484"/>
            <a:ext cx="407558" cy="40752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p>
        </p:txBody>
      </p:sp>
      <p:cxnSp>
        <p:nvCxnSpPr>
          <p:cNvPr id="40" name="Straight Arrow Connector 39"/>
          <p:cNvCxnSpPr>
            <a:stCxn id="50" idx="4"/>
            <a:endCxn id="42" idx="0"/>
          </p:cNvCxnSpPr>
          <p:nvPr/>
        </p:nvCxnSpPr>
        <p:spPr>
          <a:xfrm>
            <a:off x="3516513" y="2411007"/>
            <a:ext cx="0" cy="3080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Curved Connector 40"/>
          <p:cNvCxnSpPr>
            <a:stCxn id="39" idx="7"/>
            <a:endCxn id="50" idx="1"/>
          </p:cNvCxnSpPr>
          <p:nvPr/>
        </p:nvCxnSpPr>
        <p:spPr>
          <a:xfrm rot="5400000" flipH="1" flipV="1">
            <a:off x="3113318" y="1804064"/>
            <a:ext cx="12700" cy="518201"/>
          </a:xfrm>
          <a:prstGeom prst="curvedConnector3">
            <a:avLst>
              <a:gd name="adj1" fmla="val 1449039"/>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5179921" y="2687781"/>
            <a:ext cx="407558" cy="3601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p>
        </p:txBody>
      </p:sp>
      <p:sp>
        <p:nvSpPr>
          <p:cNvPr id="50" name="Oval 49"/>
          <p:cNvSpPr/>
          <p:nvPr/>
        </p:nvSpPr>
        <p:spPr>
          <a:xfrm>
            <a:off x="5179921" y="1972246"/>
            <a:ext cx="407558" cy="40752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p>
        </p:txBody>
      </p:sp>
      <p:cxnSp>
        <p:nvCxnSpPr>
          <p:cNvPr id="51" name="Straight Arrow Connector 50"/>
          <p:cNvCxnSpPr>
            <a:stCxn id="61" idx="4"/>
            <a:endCxn id="59" idx="0"/>
          </p:cNvCxnSpPr>
          <p:nvPr/>
        </p:nvCxnSpPr>
        <p:spPr>
          <a:xfrm>
            <a:off x="5383700" y="2379769"/>
            <a:ext cx="0" cy="3080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5986310" y="2687781"/>
            <a:ext cx="407558" cy="3601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p>
        </p:txBody>
      </p:sp>
      <p:sp>
        <p:nvSpPr>
          <p:cNvPr id="55" name="Oval 54"/>
          <p:cNvSpPr/>
          <p:nvPr/>
        </p:nvSpPr>
        <p:spPr>
          <a:xfrm>
            <a:off x="5986310" y="1972246"/>
            <a:ext cx="407558" cy="40752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p>
        </p:txBody>
      </p:sp>
      <p:cxnSp>
        <p:nvCxnSpPr>
          <p:cNvPr id="56" name="Straight Arrow Connector 55"/>
          <p:cNvCxnSpPr>
            <a:stCxn id="64" idx="4"/>
            <a:endCxn id="63" idx="0"/>
          </p:cNvCxnSpPr>
          <p:nvPr/>
        </p:nvCxnSpPr>
        <p:spPr>
          <a:xfrm>
            <a:off x="6190089" y="2379769"/>
            <a:ext cx="0" cy="3080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Curved Connector 58"/>
          <p:cNvCxnSpPr>
            <a:stCxn id="61" idx="7"/>
            <a:endCxn id="64" idx="1"/>
          </p:cNvCxnSpPr>
          <p:nvPr/>
        </p:nvCxnSpPr>
        <p:spPr>
          <a:xfrm rot="5400000" flipH="1" flipV="1">
            <a:off x="5786894" y="1772826"/>
            <a:ext cx="12700" cy="518201"/>
          </a:xfrm>
          <a:prstGeom prst="curvedConnector3">
            <a:avLst>
              <a:gd name="adj1" fmla="val 1449039"/>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1" name="Oval 60"/>
          <p:cNvSpPr/>
          <p:nvPr/>
        </p:nvSpPr>
        <p:spPr>
          <a:xfrm>
            <a:off x="5179921" y="3279741"/>
            <a:ext cx="407558" cy="40752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sp>
        <p:nvSpPr>
          <p:cNvPr id="62" name="Oval 61"/>
          <p:cNvSpPr/>
          <p:nvPr/>
        </p:nvSpPr>
        <p:spPr>
          <a:xfrm>
            <a:off x="5986310" y="3279741"/>
            <a:ext cx="407558" cy="40752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cxnSp>
        <p:nvCxnSpPr>
          <p:cNvPr id="63" name="Straight Arrow Connector 62"/>
          <p:cNvCxnSpPr>
            <a:stCxn id="74" idx="0"/>
            <a:endCxn id="59" idx="2"/>
          </p:cNvCxnSpPr>
          <p:nvPr/>
        </p:nvCxnSpPr>
        <p:spPr>
          <a:xfrm flipV="1">
            <a:off x="5383700" y="3047918"/>
            <a:ext cx="0" cy="23182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75" idx="0"/>
            <a:endCxn id="63" idx="2"/>
          </p:cNvCxnSpPr>
          <p:nvPr/>
        </p:nvCxnSpPr>
        <p:spPr>
          <a:xfrm flipV="1">
            <a:off x="6190089" y="3047918"/>
            <a:ext cx="0" cy="23182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961415" y="2502216"/>
            <a:ext cx="9020785" cy="18954"/>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961415" y="3175867"/>
            <a:ext cx="9020785" cy="18954"/>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961415" y="1886663"/>
            <a:ext cx="1568625" cy="492443"/>
          </a:xfrm>
          <a:prstGeom prst="rect">
            <a:avLst/>
          </a:prstGeom>
          <a:noFill/>
        </p:spPr>
        <p:txBody>
          <a:bodyPr wrap="square" lIns="0" tIns="0" rIns="0" bIns="0" rtlCol="0">
            <a:spAutoFit/>
          </a:bodyPr>
          <a:lstStyle/>
          <a:p>
            <a:r>
              <a:rPr lang="en-US" sz="1600" b="1" dirty="0"/>
              <a:t>Unobserved concepts</a:t>
            </a:r>
          </a:p>
        </p:txBody>
      </p:sp>
      <p:sp>
        <p:nvSpPr>
          <p:cNvPr id="68" name="TextBox 67"/>
          <p:cNvSpPr txBox="1"/>
          <p:nvPr/>
        </p:nvSpPr>
        <p:spPr>
          <a:xfrm>
            <a:off x="961415" y="2560314"/>
            <a:ext cx="1568625" cy="492443"/>
          </a:xfrm>
          <a:prstGeom prst="rect">
            <a:avLst/>
          </a:prstGeom>
          <a:noFill/>
        </p:spPr>
        <p:txBody>
          <a:bodyPr wrap="square" lIns="0" tIns="0" rIns="0" bIns="0" rtlCol="0">
            <a:spAutoFit/>
          </a:bodyPr>
          <a:lstStyle/>
          <a:p>
            <a:r>
              <a:rPr lang="en-US" sz="1600" b="1" dirty="0"/>
              <a:t>Observed</a:t>
            </a:r>
          </a:p>
          <a:p>
            <a:r>
              <a:rPr lang="en-US" sz="1600" b="1" dirty="0"/>
              <a:t>data</a:t>
            </a:r>
          </a:p>
        </p:txBody>
      </p:sp>
      <p:sp>
        <p:nvSpPr>
          <p:cNvPr id="69" name="TextBox 68"/>
          <p:cNvSpPr txBox="1"/>
          <p:nvPr/>
        </p:nvSpPr>
        <p:spPr>
          <a:xfrm>
            <a:off x="961415" y="3194821"/>
            <a:ext cx="1568625" cy="492443"/>
          </a:xfrm>
          <a:prstGeom prst="rect">
            <a:avLst/>
          </a:prstGeom>
          <a:noFill/>
        </p:spPr>
        <p:txBody>
          <a:bodyPr wrap="square" lIns="0" tIns="0" rIns="0" bIns="0" rtlCol="0">
            <a:spAutoFit/>
          </a:bodyPr>
          <a:lstStyle/>
          <a:p>
            <a:r>
              <a:rPr lang="en-US" sz="1600" b="1" dirty="0"/>
              <a:t>Measurement error</a:t>
            </a:r>
          </a:p>
        </p:txBody>
      </p:sp>
      <p:sp>
        <p:nvSpPr>
          <p:cNvPr id="70" name="TextBox 69"/>
          <p:cNvSpPr txBox="1"/>
          <p:nvPr/>
        </p:nvSpPr>
        <p:spPr>
          <a:xfrm>
            <a:off x="2331000" y="1604314"/>
            <a:ext cx="1565257" cy="184666"/>
          </a:xfrm>
          <a:prstGeom prst="rect">
            <a:avLst/>
          </a:prstGeom>
          <a:noFill/>
        </p:spPr>
        <p:txBody>
          <a:bodyPr wrap="none" lIns="0" tIns="0" rIns="0" bIns="0" rtlCol="0">
            <a:spAutoFit/>
          </a:bodyPr>
          <a:lstStyle/>
          <a:p>
            <a:r>
              <a:rPr lang="en-US" sz="1200" b="1" dirty="0"/>
              <a:t>Perfect measurement</a:t>
            </a:r>
          </a:p>
        </p:txBody>
      </p:sp>
      <p:sp>
        <p:nvSpPr>
          <p:cNvPr id="71" name="TextBox 70"/>
          <p:cNvSpPr txBox="1"/>
          <p:nvPr/>
        </p:nvSpPr>
        <p:spPr>
          <a:xfrm>
            <a:off x="4758147" y="1604314"/>
            <a:ext cx="2061036" cy="184666"/>
          </a:xfrm>
          <a:prstGeom prst="rect">
            <a:avLst/>
          </a:prstGeom>
          <a:noFill/>
        </p:spPr>
        <p:txBody>
          <a:bodyPr wrap="none" lIns="0" tIns="0" rIns="0" bIns="0" rtlCol="0">
            <a:spAutoFit/>
          </a:bodyPr>
          <a:lstStyle/>
          <a:p>
            <a:r>
              <a:rPr lang="en-US" sz="1200" b="1" dirty="0"/>
              <a:t>Random measurement error</a:t>
            </a:r>
          </a:p>
        </p:txBody>
      </p:sp>
      <p:pic>
        <p:nvPicPr>
          <p:cNvPr id="72" name="Picture 71" descr="Rplot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727" y="4047012"/>
            <a:ext cx="2479040" cy="2260600"/>
          </a:xfrm>
          <a:prstGeom prst="rect">
            <a:avLst/>
          </a:prstGeom>
        </p:spPr>
      </p:pic>
      <p:pic>
        <p:nvPicPr>
          <p:cNvPr id="73" name="Picture 72" descr="Rplot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6849" y="4047012"/>
            <a:ext cx="2479040" cy="2260600"/>
          </a:xfrm>
          <a:prstGeom prst="rect">
            <a:avLst/>
          </a:prstGeom>
        </p:spPr>
      </p:pic>
      <p:sp>
        <p:nvSpPr>
          <p:cNvPr id="74" name="TextBox 73"/>
          <p:cNvSpPr txBox="1"/>
          <p:nvPr/>
        </p:nvSpPr>
        <p:spPr>
          <a:xfrm>
            <a:off x="2155656" y="4179695"/>
            <a:ext cx="1033937" cy="307777"/>
          </a:xfrm>
          <a:prstGeom prst="rect">
            <a:avLst/>
          </a:prstGeom>
          <a:noFill/>
        </p:spPr>
        <p:txBody>
          <a:bodyPr wrap="none" lIns="0" tIns="0" rIns="0" bIns="0" rtlCol="0">
            <a:spAutoFit/>
          </a:bodyPr>
          <a:lstStyle/>
          <a:p>
            <a:r>
              <a:rPr lang="en-US" sz="2000" b="1" dirty="0"/>
              <a:t>r = 0.502</a:t>
            </a:r>
          </a:p>
        </p:txBody>
      </p:sp>
      <p:sp>
        <p:nvSpPr>
          <p:cNvPr id="75" name="TextBox 74"/>
          <p:cNvSpPr txBox="1"/>
          <p:nvPr/>
        </p:nvSpPr>
        <p:spPr>
          <a:xfrm>
            <a:off x="4758147" y="4178206"/>
            <a:ext cx="1033937" cy="307777"/>
          </a:xfrm>
          <a:prstGeom prst="rect">
            <a:avLst/>
          </a:prstGeom>
          <a:noFill/>
        </p:spPr>
        <p:txBody>
          <a:bodyPr wrap="none" lIns="0" tIns="0" rIns="0" bIns="0" rtlCol="0">
            <a:spAutoFit/>
          </a:bodyPr>
          <a:lstStyle/>
          <a:p>
            <a:r>
              <a:rPr lang="en-US" sz="2000" b="1" dirty="0"/>
              <a:t>r = 0.292</a:t>
            </a:r>
          </a:p>
        </p:txBody>
      </p:sp>
      <p:sp>
        <p:nvSpPr>
          <p:cNvPr id="76" name="Text Box 4"/>
          <p:cNvSpPr txBox="1">
            <a:spLocks noChangeArrowheads="1"/>
          </p:cNvSpPr>
          <p:nvPr/>
        </p:nvSpPr>
        <p:spPr bwMode="auto">
          <a:xfrm>
            <a:off x="4635843" y="6576446"/>
            <a:ext cx="4418231" cy="246221"/>
          </a:xfrm>
          <a:prstGeom prst="rect">
            <a:avLst/>
          </a:prstGeom>
          <a:noFill/>
          <a:ln w="9525">
            <a:noFill/>
            <a:miter lim="800000"/>
            <a:headEnd/>
            <a:tailEnd/>
          </a:ln>
          <a:effectLst/>
        </p:spPr>
        <p:txBody>
          <a:bodyPr wrap="square">
            <a:spAutoFit/>
          </a:bodyPr>
          <a:lstStyle/>
          <a:p>
            <a:r>
              <a:rPr lang="en-US" sz="1000" dirty="0"/>
              <a:t>Variances of error term(s) e and latent variables X and Y are equal</a:t>
            </a:r>
          </a:p>
        </p:txBody>
      </p:sp>
    </p:spTree>
    <p:extLst>
      <p:ext uri="{BB962C8B-B14F-4D97-AF65-F5344CB8AC3E}">
        <p14:creationId xmlns:p14="http://schemas.microsoft.com/office/powerpoint/2010/main" val="107014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0" grpId="0" animBg="1"/>
      <p:bldP spid="52" grpId="0" animBg="1"/>
      <p:bldP spid="55" grpId="0" animBg="1"/>
      <p:bldP spid="61" grpId="0" animBg="1"/>
      <p:bldP spid="62" grpId="0" animBg="1"/>
      <p:bldP spid="71" grpId="0"/>
      <p:bldP spid="7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can one reduce measurement error?</a:t>
            </a:r>
          </a:p>
        </p:txBody>
      </p:sp>
      <p:sp>
        <p:nvSpPr>
          <p:cNvPr id="3" name="Content Placeholder 2"/>
          <p:cNvSpPr>
            <a:spLocks noGrp="1"/>
          </p:cNvSpPr>
          <p:nvPr>
            <p:ph sz="half" idx="1"/>
          </p:nvPr>
        </p:nvSpPr>
        <p:spPr/>
        <p:txBody>
          <a:bodyPr>
            <a:normAutofit/>
          </a:bodyPr>
          <a:lstStyle/>
          <a:p>
            <a:pPr marL="0" indent="0">
              <a:buNone/>
            </a:pPr>
            <a:r>
              <a:rPr lang="en-US" dirty="0"/>
              <a:t>Triangulation: Multiple, independent measures</a:t>
            </a:r>
          </a:p>
          <a:p>
            <a:pPr marL="342900" indent="-342900">
              <a:buFont typeface="Arial"/>
              <a:buChar char="•"/>
            </a:pPr>
            <a:r>
              <a:rPr lang="en-US" dirty="0"/>
              <a:t>Combination of multiple measures as a composite measure (scale)</a:t>
            </a:r>
          </a:p>
          <a:p>
            <a:pPr marL="342900" indent="-342900">
              <a:buFont typeface="Arial"/>
              <a:buChar char="•"/>
            </a:pPr>
            <a:r>
              <a:rPr lang="en-US" dirty="0"/>
              <a:t>The degree to which the multiple measures are correlated can be used to assess reliability</a:t>
            </a:r>
          </a:p>
          <a:p>
            <a:endParaRPr lang="en-US" dirty="0"/>
          </a:p>
          <a:p>
            <a:endParaRPr lang="en-US" dirty="0"/>
          </a:p>
        </p:txBody>
      </p:sp>
      <p:sp>
        <p:nvSpPr>
          <p:cNvPr id="4" name="Text Box 4"/>
          <p:cNvSpPr txBox="1">
            <a:spLocks noChangeArrowheads="1"/>
          </p:cNvSpPr>
          <p:nvPr/>
        </p:nvSpPr>
        <p:spPr bwMode="auto">
          <a:xfrm>
            <a:off x="5083126" y="2089789"/>
            <a:ext cx="3737346" cy="358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Arial" charset="0"/>
              </a:defRPr>
            </a:lvl1pPr>
            <a:lvl2pPr marL="742950" indent="-285750" eaLnBrk="0" hangingPunct="0">
              <a:defRPr sz="2400">
                <a:solidFill>
                  <a:schemeClr val="tx1"/>
                </a:solidFill>
                <a:latin typeface="Verdana" charset="0"/>
                <a:ea typeface="Arial" charset="0"/>
                <a:cs typeface="Arial" charset="0"/>
              </a:defRPr>
            </a:lvl2pPr>
            <a:lvl3pPr marL="1143000" indent="-228600" eaLnBrk="0" hangingPunct="0">
              <a:defRPr sz="2400">
                <a:solidFill>
                  <a:schemeClr val="tx1"/>
                </a:solidFill>
                <a:latin typeface="Verdana" charset="0"/>
                <a:ea typeface="Arial" charset="0"/>
                <a:cs typeface="Arial" charset="0"/>
              </a:defRPr>
            </a:lvl3pPr>
            <a:lvl4pPr marL="1600200" indent="-228600" eaLnBrk="0" hangingPunct="0">
              <a:defRPr sz="2400">
                <a:solidFill>
                  <a:schemeClr val="tx1"/>
                </a:solidFill>
                <a:latin typeface="Verdana" charset="0"/>
                <a:ea typeface="Arial" charset="0"/>
                <a:cs typeface="Arial" charset="0"/>
              </a:defRPr>
            </a:lvl4pPr>
            <a:lvl5pPr marL="2057400" indent="-228600" eaLnBrk="0" hangingPunct="0">
              <a:defRPr sz="2400">
                <a:solidFill>
                  <a:schemeClr val="tx1"/>
                </a:solidFill>
                <a:latin typeface="Verdana" charset="0"/>
                <a:ea typeface="Arial" charset="0"/>
                <a:cs typeface="Arial" charset="0"/>
              </a:defRPr>
            </a:lvl5pPr>
            <a:lvl6pPr marL="2514600" indent="-228600" eaLnBrk="0" fontAlgn="base" hangingPunct="0">
              <a:spcBef>
                <a:spcPct val="0"/>
              </a:spcBef>
              <a:spcAft>
                <a:spcPct val="0"/>
              </a:spcAft>
              <a:defRPr sz="2400">
                <a:solidFill>
                  <a:schemeClr val="tx1"/>
                </a:solidFill>
                <a:latin typeface="Verdana" charset="0"/>
                <a:ea typeface="Arial" charset="0"/>
                <a:cs typeface="Arial" charset="0"/>
              </a:defRPr>
            </a:lvl6pPr>
            <a:lvl7pPr marL="2971800" indent="-228600" eaLnBrk="0" fontAlgn="base" hangingPunct="0">
              <a:spcBef>
                <a:spcPct val="0"/>
              </a:spcBef>
              <a:spcAft>
                <a:spcPct val="0"/>
              </a:spcAft>
              <a:defRPr sz="2400">
                <a:solidFill>
                  <a:schemeClr val="tx1"/>
                </a:solidFill>
                <a:latin typeface="Verdana" charset="0"/>
                <a:ea typeface="Arial" charset="0"/>
                <a:cs typeface="Arial" charset="0"/>
              </a:defRPr>
            </a:lvl7pPr>
            <a:lvl8pPr marL="3429000" indent="-228600" eaLnBrk="0" fontAlgn="base" hangingPunct="0">
              <a:spcBef>
                <a:spcPct val="0"/>
              </a:spcBef>
              <a:spcAft>
                <a:spcPct val="0"/>
              </a:spcAft>
              <a:defRPr sz="2400">
                <a:solidFill>
                  <a:schemeClr val="tx1"/>
                </a:solidFill>
                <a:latin typeface="Verdana" charset="0"/>
                <a:ea typeface="Arial" charset="0"/>
                <a:cs typeface="Arial" charset="0"/>
              </a:defRPr>
            </a:lvl8pPr>
            <a:lvl9pPr marL="3886200" indent="-228600" eaLnBrk="0" fontAlgn="base" hangingPunct="0">
              <a:spcBef>
                <a:spcPct val="0"/>
              </a:spcBef>
              <a:spcAft>
                <a:spcPct val="0"/>
              </a:spcAft>
              <a:defRPr sz="2400">
                <a:solidFill>
                  <a:schemeClr val="tx1"/>
                </a:solidFill>
                <a:latin typeface="Verdana" charset="0"/>
                <a:ea typeface="Arial" charset="0"/>
                <a:cs typeface="Arial" charset="0"/>
              </a:defRPr>
            </a:lvl9pPr>
          </a:lstStyle>
          <a:p>
            <a:pPr algn="ctr" eaLnBrk="1" hangingPunct="1"/>
            <a:r>
              <a:rPr lang="en-US" sz="2800" dirty="0">
                <a:solidFill>
                  <a:srgbClr val="006600"/>
                </a:solidFill>
              </a:rPr>
              <a:t>X</a:t>
            </a:r>
            <a:r>
              <a:rPr lang="en-US" sz="2800" baseline="-25000" dirty="0">
                <a:solidFill>
                  <a:srgbClr val="006600"/>
                </a:solidFill>
              </a:rPr>
              <a:t>1i</a:t>
            </a:r>
            <a:r>
              <a:rPr lang="en-US" sz="2800" dirty="0">
                <a:solidFill>
                  <a:srgbClr val="006600"/>
                </a:solidFill>
              </a:rPr>
              <a:t> = </a:t>
            </a:r>
            <a:r>
              <a:rPr lang="en-US" sz="2800" dirty="0">
                <a:solidFill>
                  <a:srgbClr val="0000FF"/>
                </a:solidFill>
              </a:rPr>
              <a:t>T</a:t>
            </a:r>
            <a:r>
              <a:rPr lang="en-US" sz="2800" baseline="-25000" dirty="0">
                <a:solidFill>
                  <a:srgbClr val="0000FF"/>
                </a:solidFill>
              </a:rPr>
              <a:t>i</a:t>
            </a:r>
            <a:r>
              <a:rPr lang="en-US" sz="2800" dirty="0">
                <a:solidFill>
                  <a:srgbClr val="006600"/>
                </a:solidFill>
              </a:rPr>
              <a:t> + </a:t>
            </a:r>
            <a:r>
              <a:rPr lang="en-US" sz="2800" dirty="0"/>
              <a:t>e</a:t>
            </a:r>
            <a:r>
              <a:rPr lang="en-US" sz="2800" baseline="-25000" dirty="0"/>
              <a:t>1i</a:t>
            </a:r>
          </a:p>
          <a:p>
            <a:pPr algn="ctr" eaLnBrk="1" hangingPunct="1"/>
            <a:r>
              <a:rPr lang="en-US" sz="2800" dirty="0">
                <a:solidFill>
                  <a:srgbClr val="006600"/>
                </a:solidFill>
              </a:rPr>
              <a:t>X</a:t>
            </a:r>
            <a:r>
              <a:rPr lang="en-US" sz="2800" baseline="-25000" dirty="0">
                <a:solidFill>
                  <a:srgbClr val="006600"/>
                </a:solidFill>
              </a:rPr>
              <a:t>2i</a:t>
            </a:r>
            <a:r>
              <a:rPr lang="en-US" sz="2800" dirty="0">
                <a:solidFill>
                  <a:srgbClr val="006600"/>
                </a:solidFill>
              </a:rPr>
              <a:t> = </a:t>
            </a:r>
            <a:r>
              <a:rPr lang="en-US" sz="2800" dirty="0">
                <a:solidFill>
                  <a:srgbClr val="0000FF"/>
                </a:solidFill>
              </a:rPr>
              <a:t>T</a:t>
            </a:r>
            <a:r>
              <a:rPr lang="en-US" sz="2800" baseline="-25000" dirty="0">
                <a:solidFill>
                  <a:srgbClr val="0000FF"/>
                </a:solidFill>
              </a:rPr>
              <a:t>i</a:t>
            </a:r>
            <a:r>
              <a:rPr lang="en-US" sz="2800" dirty="0">
                <a:solidFill>
                  <a:srgbClr val="006600"/>
                </a:solidFill>
              </a:rPr>
              <a:t> + </a:t>
            </a:r>
            <a:r>
              <a:rPr lang="en-US" sz="2800" dirty="0"/>
              <a:t>e</a:t>
            </a:r>
            <a:r>
              <a:rPr lang="en-US" sz="2800" baseline="-25000" dirty="0"/>
              <a:t>2i</a:t>
            </a:r>
          </a:p>
          <a:p>
            <a:pPr algn="ctr" eaLnBrk="1" hangingPunct="1"/>
            <a:r>
              <a:rPr lang="en-US" sz="2800" dirty="0">
                <a:solidFill>
                  <a:srgbClr val="006600"/>
                </a:solidFill>
              </a:rPr>
              <a:t>X</a:t>
            </a:r>
            <a:r>
              <a:rPr lang="en-US" sz="2800" baseline="-25000" dirty="0">
                <a:solidFill>
                  <a:srgbClr val="006600"/>
                </a:solidFill>
              </a:rPr>
              <a:t>3i</a:t>
            </a:r>
            <a:r>
              <a:rPr lang="en-US" sz="2800" dirty="0">
                <a:solidFill>
                  <a:srgbClr val="006600"/>
                </a:solidFill>
              </a:rPr>
              <a:t> = </a:t>
            </a:r>
            <a:r>
              <a:rPr lang="en-US" sz="2800" dirty="0">
                <a:solidFill>
                  <a:srgbClr val="0000FF"/>
                </a:solidFill>
              </a:rPr>
              <a:t>T</a:t>
            </a:r>
            <a:r>
              <a:rPr lang="en-US" sz="2800" baseline="-25000" dirty="0">
                <a:solidFill>
                  <a:srgbClr val="0000FF"/>
                </a:solidFill>
              </a:rPr>
              <a:t>i</a:t>
            </a:r>
            <a:r>
              <a:rPr lang="en-US" sz="2800" dirty="0">
                <a:solidFill>
                  <a:srgbClr val="006600"/>
                </a:solidFill>
              </a:rPr>
              <a:t> + </a:t>
            </a:r>
            <a:r>
              <a:rPr lang="en-US" sz="2800" dirty="0"/>
              <a:t>e</a:t>
            </a:r>
            <a:r>
              <a:rPr lang="en-US" sz="2800" baseline="-25000" dirty="0"/>
              <a:t>3i</a:t>
            </a:r>
          </a:p>
          <a:p>
            <a:pPr eaLnBrk="1" hangingPunct="1"/>
            <a:br>
              <a:rPr lang="en-US" sz="2800" baseline="-25000" dirty="0"/>
            </a:br>
            <a:endParaRPr lang="en-US" sz="2800" dirty="0">
              <a:latin typeface="+mn-lt"/>
            </a:endParaRPr>
          </a:p>
          <a:p>
            <a:pPr eaLnBrk="1" hangingPunct="1"/>
            <a:r>
              <a:rPr lang="en-US" sz="1600" dirty="0">
                <a:latin typeface="+mn-lt"/>
              </a:rPr>
              <a:t>Where, </a:t>
            </a:r>
          </a:p>
          <a:p>
            <a:pPr eaLnBrk="1" hangingPunct="1"/>
            <a:r>
              <a:rPr lang="en-US" sz="1600" dirty="0">
                <a:solidFill>
                  <a:srgbClr val="006600"/>
                </a:solidFill>
                <a:latin typeface="+mn-lt"/>
              </a:rPr>
              <a:t>X</a:t>
            </a:r>
            <a:r>
              <a:rPr lang="en-US" sz="1600" baseline="-15000" dirty="0">
                <a:solidFill>
                  <a:srgbClr val="006600"/>
                </a:solidFill>
                <a:latin typeface="+mn-lt"/>
              </a:rPr>
              <a:t>i</a:t>
            </a:r>
            <a:r>
              <a:rPr lang="en-US" sz="1600" dirty="0">
                <a:latin typeface="+mn-lt"/>
              </a:rPr>
              <a:t> is a person</a:t>
            </a:r>
            <a:r>
              <a:rPr lang="ja-JP" altLang="en-US" sz="1600" dirty="0">
                <a:latin typeface="+mn-lt"/>
              </a:rPr>
              <a:t>’</a:t>
            </a:r>
            <a:r>
              <a:rPr lang="en-US" sz="1600" dirty="0">
                <a:latin typeface="+mn-lt"/>
              </a:rPr>
              <a:t>s observed score on an item,</a:t>
            </a:r>
          </a:p>
          <a:p>
            <a:pPr eaLnBrk="1" hangingPunct="1"/>
            <a:r>
              <a:rPr lang="en-US" sz="1600" dirty="0">
                <a:solidFill>
                  <a:srgbClr val="0000FF"/>
                </a:solidFill>
                <a:latin typeface="+mn-lt"/>
              </a:rPr>
              <a:t>T</a:t>
            </a:r>
            <a:r>
              <a:rPr lang="en-US" sz="1600" baseline="-15000" dirty="0">
                <a:solidFill>
                  <a:srgbClr val="0000FF"/>
                </a:solidFill>
                <a:latin typeface="+mn-lt"/>
              </a:rPr>
              <a:t>i</a:t>
            </a:r>
            <a:r>
              <a:rPr lang="en-US" sz="1600" dirty="0">
                <a:solidFill>
                  <a:srgbClr val="0000FF"/>
                </a:solidFill>
                <a:latin typeface="+mn-lt"/>
              </a:rPr>
              <a:t> </a:t>
            </a:r>
            <a:r>
              <a:rPr lang="en-US" sz="1600" dirty="0">
                <a:latin typeface="+mn-lt"/>
              </a:rPr>
              <a:t>is the 'true' score (i.e., what we hope to measure),</a:t>
            </a:r>
          </a:p>
          <a:p>
            <a:pPr eaLnBrk="1" hangingPunct="1"/>
            <a:r>
              <a:rPr lang="en-US" sz="1600" dirty="0" err="1">
                <a:latin typeface="+mn-lt"/>
              </a:rPr>
              <a:t>e</a:t>
            </a:r>
            <a:r>
              <a:rPr lang="en-US" sz="1600" baseline="-15000" dirty="0" err="1">
                <a:latin typeface="+mn-lt"/>
              </a:rPr>
              <a:t>i</a:t>
            </a:r>
            <a:r>
              <a:rPr lang="en-US" sz="1600" dirty="0">
                <a:latin typeface="+mn-lt"/>
              </a:rPr>
              <a:t> is random error, or noise.</a:t>
            </a:r>
          </a:p>
        </p:txBody>
      </p:sp>
      <p:sp>
        <p:nvSpPr>
          <p:cNvPr id="6" name="Text Box 4"/>
          <p:cNvSpPr txBox="1">
            <a:spLocks noChangeArrowheads="1"/>
          </p:cNvSpPr>
          <p:nvPr/>
        </p:nvSpPr>
        <p:spPr bwMode="auto">
          <a:xfrm>
            <a:off x="3398440" y="6247833"/>
            <a:ext cx="5558606" cy="400110"/>
          </a:xfrm>
          <a:prstGeom prst="rect">
            <a:avLst/>
          </a:prstGeom>
          <a:noFill/>
          <a:ln w="9525">
            <a:noFill/>
            <a:miter lim="800000"/>
            <a:headEnd/>
            <a:tailEnd/>
          </a:ln>
          <a:effectLst/>
        </p:spPr>
        <p:txBody>
          <a:bodyPr wrap="square">
            <a:spAutoFit/>
          </a:bodyPr>
          <a:lstStyle/>
          <a:p>
            <a:r>
              <a:rPr lang="en-US" sz="1000" dirty="0"/>
              <a:t>Singleton, R.A.J. &amp; Straits, B.C., 2005. </a:t>
            </a:r>
            <a:r>
              <a:rPr lang="en-US" sz="1000" i="1" dirty="0"/>
              <a:t>Approaches to Social Research</a:t>
            </a:r>
            <a:r>
              <a:rPr lang="en-US" sz="1000" dirty="0"/>
              <a:t> 4th ed., New York: Oxford University Press, pp. 121-123  </a:t>
            </a:r>
          </a:p>
        </p:txBody>
      </p:sp>
    </p:spTree>
    <p:extLst>
      <p:ext uri="{BB962C8B-B14F-4D97-AF65-F5344CB8AC3E}">
        <p14:creationId xmlns:p14="http://schemas.microsoft.com/office/powerpoint/2010/main" val="2720416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normAutofit/>
          </a:bodyPr>
          <a:lstStyle/>
          <a:p>
            <a:pPr eaLnBrk="1" hangingPunct="1"/>
            <a:r>
              <a:rPr lang="en-US" dirty="0">
                <a:ea typeface="ＭＳ Ｐゴシック" charset="0"/>
                <a:cs typeface="ＭＳ Ｐゴシック" charset="0"/>
              </a:rPr>
              <a:t>Reliability and measurement validity…</a:t>
            </a:r>
          </a:p>
        </p:txBody>
      </p:sp>
      <p:grpSp>
        <p:nvGrpSpPr>
          <p:cNvPr id="87046" name="Group 10"/>
          <p:cNvGrpSpPr>
            <a:grpSpLocks/>
          </p:cNvGrpSpPr>
          <p:nvPr/>
        </p:nvGrpSpPr>
        <p:grpSpPr bwMode="auto">
          <a:xfrm>
            <a:off x="863600" y="2146300"/>
            <a:ext cx="3136900" cy="2997200"/>
            <a:chOff x="825500" y="2336800"/>
            <a:chExt cx="3136900" cy="2997200"/>
          </a:xfrm>
        </p:grpSpPr>
        <p:sp>
          <p:nvSpPr>
            <p:cNvPr id="87063" name="Oval 6"/>
            <p:cNvSpPr>
              <a:spLocks noChangeArrowheads="1"/>
            </p:cNvSpPr>
            <p:nvPr/>
          </p:nvSpPr>
          <p:spPr bwMode="auto">
            <a:xfrm>
              <a:off x="825500" y="2336800"/>
              <a:ext cx="3136900" cy="2997200"/>
            </a:xfrm>
            <a:prstGeom prst="ellipse">
              <a:avLst/>
            </a:prstGeom>
            <a:solidFill>
              <a:schemeClr val="accent1"/>
            </a:solidFill>
            <a:ln w="9525">
              <a:solidFill>
                <a:schemeClr val="tx1"/>
              </a:solidFill>
              <a:round/>
              <a:headEnd/>
              <a:tailEnd/>
            </a:ln>
          </p:spPr>
          <p:txBody>
            <a:bodyPr wrap="none"/>
            <a:lstStyle/>
            <a:p>
              <a:endParaRPr lang="en-US"/>
            </a:p>
          </p:txBody>
        </p:sp>
        <p:sp>
          <p:nvSpPr>
            <p:cNvPr id="87064" name="Oval 7"/>
            <p:cNvSpPr>
              <a:spLocks noChangeArrowheads="1"/>
            </p:cNvSpPr>
            <p:nvPr/>
          </p:nvSpPr>
          <p:spPr bwMode="auto">
            <a:xfrm>
              <a:off x="1219200" y="2654300"/>
              <a:ext cx="2374900" cy="2374900"/>
            </a:xfrm>
            <a:prstGeom prst="ellipse">
              <a:avLst/>
            </a:prstGeom>
            <a:solidFill>
              <a:schemeClr val="accent1"/>
            </a:solidFill>
            <a:ln w="9525">
              <a:solidFill>
                <a:schemeClr val="tx1"/>
              </a:solidFill>
              <a:round/>
              <a:headEnd/>
              <a:tailEnd/>
            </a:ln>
          </p:spPr>
          <p:txBody>
            <a:bodyPr wrap="none"/>
            <a:lstStyle/>
            <a:p>
              <a:endParaRPr lang="en-US"/>
            </a:p>
          </p:txBody>
        </p:sp>
        <p:sp>
          <p:nvSpPr>
            <p:cNvPr id="87065" name="Oval 8"/>
            <p:cNvSpPr>
              <a:spLocks noChangeArrowheads="1"/>
            </p:cNvSpPr>
            <p:nvPr/>
          </p:nvSpPr>
          <p:spPr bwMode="auto">
            <a:xfrm>
              <a:off x="1625600" y="3022600"/>
              <a:ext cx="1600200" cy="1638300"/>
            </a:xfrm>
            <a:prstGeom prst="ellipse">
              <a:avLst/>
            </a:prstGeom>
            <a:solidFill>
              <a:schemeClr val="accent1"/>
            </a:solidFill>
            <a:ln w="9525">
              <a:solidFill>
                <a:schemeClr val="tx1"/>
              </a:solidFill>
              <a:round/>
              <a:headEnd/>
              <a:tailEnd/>
            </a:ln>
          </p:spPr>
          <p:txBody>
            <a:bodyPr wrap="none"/>
            <a:lstStyle/>
            <a:p>
              <a:endParaRPr lang="en-US"/>
            </a:p>
          </p:txBody>
        </p:sp>
        <p:sp>
          <p:nvSpPr>
            <p:cNvPr id="87066" name="Oval 9"/>
            <p:cNvSpPr>
              <a:spLocks noChangeArrowheads="1"/>
            </p:cNvSpPr>
            <p:nvPr/>
          </p:nvSpPr>
          <p:spPr bwMode="auto">
            <a:xfrm>
              <a:off x="2006600" y="3454400"/>
              <a:ext cx="838200" cy="838200"/>
            </a:xfrm>
            <a:prstGeom prst="ellipse">
              <a:avLst/>
            </a:prstGeom>
            <a:solidFill>
              <a:schemeClr val="accent1"/>
            </a:solidFill>
            <a:ln w="9525">
              <a:solidFill>
                <a:schemeClr val="tx1"/>
              </a:solidFill>
              <a:round/>
              <a:headEnd/>
              <a:tailEnd/>
            </a:ln>
          </p:spPr>
          <p:txBody>
            <a:bodyPr wrap="none"/>
            <a:lstStyle/>
            <a:p>
              <a:endParaRPr lang="en-US"/>
            </a:p>
          </p:txBody>
        </p:sp>
      </p:grpSp>
      <p:grpSp>
        <p:nvGrpSpPr>
          <p:cNvPr id="87047" name="Group 11"/>
          <p:cNvGrpSpPr>
            <a:grpSpLocks/>
          </p:cNvGrpSpPr>
          <p:nvPr/>
        </p:nvGrpSpPr>
        <p:grpSpPr bwMode="auto">
          <a:xfrm>
            <a:off x="5232400" y="2209800"/>
            <a:ext cx="3136900" cy="2997200"/>
            <a:chOff x="825500" y="2336800"/>
            <a:chExt cx="3136900" cy="2997200"/>
          </a:xfrm>
        </p:grpSpPr>
        <p:sp>
          <p:nvSpPr>
            <p:cNvPr id="87059" name="Oval 12"/>
            <p:cNvSpPr>
              <a:spLocks noChangeArrowheads="1"/>
            </p:cNvSpPr>
            <p:nvPr/>
          </p:nvSpPr>
          <p:spPr bwMode="auto">
            <a:xfrm>
              <a:off x="825500" y="2336800"/>
              <a:ext cx="3136900" cy="2997200"/>
            </a:xfrm>
            <a:prstGeom prst="ellipse">
              <a:avLst/>
            </a:prstGeom>
            <a:solidFill>
              <a:schemeClr val="accent1"/>
            </a:solidFill>
            <a:ln w="9525">
              <a:solidFill>
                <a:schemeClr val="tx1"/>
              </a:solidFill>
              <a:round/>
              <a:headEnd/>
              <a:tailEnd/>
            </a:ln>
          </p:spPr>
          <p:txBody>
            <a:bodyPr wrap="none"/>
            <a:lstStyle/>
            <a:p>
              <a:endParaRPr lang="en-US"/>
            </a:p>
          </p:txBody>
        </p:sp>
        <p:sp>
          <p:nvSpPr>
            <p:cNvPr id="87060" name="Oval 13"/>
            <p:cNvSpPr>
              <a:spLocks noChangeArrowheads="1"/>
            </p:cNvSpPr>
            <p:nvPr/>
          </p:nvSpPr>
          <p:spPr bwMode="auto">
            <a:xfrm>
              <a:off x="1219200" y="2654300"/>
              <a:ext cx="2374900" cy="2374900"/>
            </a:xfrm>
            <a:prstGeom prst="ellipse">
              <a:avLst/>
            </a:prstGeom>
            <a:solidFill>
              <a:schemeClr val="accent1"/>
            </a:solidFill>
            <a:ln w="9525">
              <a:solidFill>
                <a:schemeClr val="tx1"/>
              </a:solidFill>
              <a:round/>
              <a:headEnd/>
              <a:tailEnd/>
            </a:ln>
          </p:spPr>
          <p:txBody>
            <a:bodyPr wrap="none"/>
            <a:lstStyle/>
            <a:p>
              <a:endParaRPr lang="en-US"/>
            </a:p>
          </p:txBody>
        </p:sp>
        <p:sp>
          <p:nvSpPr>
            <p:cNvPr id="87061" name="Oval 14"/>
            <p:cNvSpPr>
              <a:spLocks noChangeArrowheads="1"/>
            </p:cNvSpPr>
            <p:nvPr/>
          </p:nvSpPr>
          <p:spPr bwMode="auto">
            <a:xfrm>
              <a:off x="1625600" y="3022600"/>
              <a:ext cx="1600200" cy="1638300"/>
            </a:xfrm>
            <a:prstGeom prst="ellipse">
              <a:avLst/>
            </a:prstGeom>
            <a:solidFill>
              <a:schemeClr val="accent1"/>
            </a:solidFill>
            <a:ln w="9525">
              <a:solidFill>
                <a:schemeClr val="tx1"/>
              </a:solidFill>
              <a:round/>
              <a:headEnd/>
              <a:tailEnd/>
            </a:ln>
          </p:spPr>
          <p:txBody>
            <a:bodyPr wrap="none"/>
            <a:lstStyle/>
            <a:p>
              <a:endParaRPr lang="en-US"/>
            </a:p>
          </p:txBody>
        </p:sp>
        <p:sp>
          <p:nvSpPr>
            <p:cNvPr id="87062" name="Oval 15"/>
            <p:cNvSpPr>
              <a:spLocks noChangeArrowheads="1"/>
            </p:cNvSpPr>
            <p:nvPr/>
          </p:nvSpPr>
          <p:spPr bwMode="auto">
            <a:xfrm>
              <a:off x="2006600" y="3454400"/>
              <a:ext cx="838200" cy="838200"/>
            </a:xfrm>
            <a:prstGeom prst="ellipse">
              <a:avLst/>
            </a:prstGeom>
            <a:solidFill>
              <a:schemeClr val="accent1"/>
            </a:solidFill>
            <a:ln w="9525">
              <a:solidFill>
                <a:schemeClr val="tx1"/>
              </a:solidFill>
              <a:round/>
              <a:headEnd/>
              <a:tailEnd/>
            </a:ln>
          </p:spPr>
          <p:txBody>
            <a:bodyPr wrap="none"/>
            <a:lstStyle/>
            <a:p>
              <a:endParaRPr lang="en-US"/>
            </a:p>
          </p:txBody>
        </p:sp>
      </p:grpSp>
      <p:sp>
        <p:nvSpPr>
          <p:cNvPr id="87048" name="Oval 16"/>
          <p:cNvSpPr>
            <a:spLocks noChangeArrowheads="1"/>
          </p:cNvSpPr>
          <p:nvPr/>
        </p:nvSpPr>
        <p:spPr bwMode="auto">
          <a:xfrm>
            <a:off x="5994400" y="290830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49" name="Oval 17"/>
          <p:cNvSpPr>
            <a:spLocks noChangeArrowheads="1"/>
          </p:cNvSpPr>
          <p:nvPr/>
        </p:nvSpPr>
        <p:spPr bwMode="auto">
          <a:xfrm>
            <a:off x="6565900" y="447040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50" name="Oval 18"/>
          <p:cNvSpPr>
            <a:spLocks noChangeArrowheads="1"/>
          </p:cNvSpPr>
          <p:nvPr/>
        </p:nvSpPr>
        <p:spPr bwMode="auto">
          <a:xfrm>
            <a:off x="6731000" y="335280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51" name="Oval 19"/>
          <p:cNvSpPr>
            <a:spLocks noChangeArrowheads="1"/>
          </p:cNvSpPr>
          <p:nvPr/>
        </p:nvSpPr>
        <p:spPr bwMode="auto">
          <a:xfrm>
            <a:off x="7493000" y="306070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52" name="Oval 20"/>
          <p:cNvSpPr>
            <a:spLocks noChangeArrowheads="1"/>
          </p:cNvSpPr>
          <p:nvPr/>
        </p:nvSpPr>
        <p:spPr bwMode="auto">
          <a:xfrm>
            <a:off x="7505700" y="406400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53" name="Oval 21"/>
          <p:cNvSpPr>
            <a:spLocks noChangeArrowheads="1"/>
          </p:cNvSpPr>
          <p:nvPr/>
        </p:nvSpPr>
        <p:spPr bwMode="auto">
          <a:xfrm>
            <a:off x="3352800" y="289560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54" name="Oval 23"/>
          <p:cNvSpPr>
            <a:spLocks noChangeArrowheads="1"/>
          </p:cNvSpPr>
          <p:nvPr/>
        </p:nvSpPr>
        <p:spPr bwMode="auto">
          <a:xfrm>
            <a:off x="3543300" y="3073400"/>
            <a:ext cx="144463" cy="144463"/>
          </a:xfrm>
          <a:prstGeom prst="ellipse">
            <a:avLst/>
          </a:prstGeom>
          <a:solidFill>
            <a:schemeClr val="tx1"/>
          </a:solidFill>
          <a:ln w="9525">
            <a:solidFill>
              <a:schemeClr val="tx1"/>
            </a:solidFill>
            <a:round/>
            <a:headEnd/>
            <a:tailEnd/>
          </a:ln>
        </p:spPr>
        <p:txBody>
          <a:bodyPr wrap="none"/>
          <a:lstStyle/>
          <a:p>
            <a:endParaRPr lang="en-US" b="1"/>
          </a:p>
        </p:txBody>
      </p:sp>
      <p:sp>
        <p:nvSpPr>
          <p:cNvPr id="87055" name="Oval 24"/>
          <p:cNvSpPr>
            <a:spLocks noChangeArrowheads="1"/>
          </p:cNvSpPr>
          <p:nvPr/>
        </p:nvSpPr>
        <p:spPr bwMode="auto">
          <a:xfrm>
            <a:off x="3263900" y="309880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56" name="Oval 25"/>
          <p:cNvSpPr>
            <a:spLocks noChangeArrowheads="1"/>
          </p:cNvSpPr>
          <p:nvPr/>
        </p:nvSpPr>
        <p:spPr bwMode="auto">
          <a:xfrm>
            <a:off x="3505200" y="267970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57" name="Oval 26"/>
          <p:cNvSpPr>
            <a:spLocks noChangeArrowheads="1"/>
          </p:cNvSpPr>
          <p:nvPr/>
        </p:nvSpPr>
        <p:spPr bwMode="auto">
          <a:xfrm>
            <a:off x="3175000" y="278130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87058" name="TextBox 27"/>
          <p:cNvSpPr txBox="1">
            <a:spLocks noChangeArrowheads="1"/>
          </p:cNvSpPr>
          <p:nvPr/>
        </p:nvSpPr>
        <p:spPr bwMode="auto">
          <a:xfrm>
            <a:off x="698500" y="1231900"/>
            <a:ext cx="695735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Arial" charset="0"/>
              </a:defRPr>
            </a:lvl1pPr>
            <a:lvl2pPr marL="742950" indent="-285750" eaLnBrk="0" hangingPunct="0">
              <a:defRPr sz="2400">
                <a:solidFill>
                  <a:schemeClr val="tx1"/>
                </a:solidFill>
                <a:latin typeface="Verdana" charset="0"/>
                <a:ea typeface="Arial" charset="0"/>
                <a:cs typeface="Arial" charset="0"/>
              </a:defRPr>
            </a:lvl2pPr>
            <a:lvl3pPr marL="1143000" indent="-228600" eaLnBrk="0" hangingPunct="0">
              <a:defRPr sz="2400">
                <a:solidFill>
                  <a:schemeClr val="tx1"/>
                </a:solidFill>
                <a:latin typeface="Verdana" charset="0"/>
                <a:ea typeface="Arial" charset="0"/>
                <a:cs typeface="Arial" charset="0"/>
              </a:defRPr>
            </a:lvl3pPr>
            <a:lvl4pPr marL="1600200" indent="-228600" eaLnBrk="0" hangingPunct="0">
              <a:defRPr sz="2400">
                <a:solidFill>
                  <a:schemeClr val="tx1"/>
                </a:solidFill>
                <a:latin typeface="Verdana" charset="0"/>
                <a:ea typeface="Arial" charset="0"/>
                <a:cs typeface="Arial" charset="0"/>
              </a:defRPr>
            </a:lvl4pPr>
            <a:lvl5pPr marL="2057400" indent="-228600" eaLnBrk="0" hangingPunct="0">
              <a:defRPr sz="2400">
                <a:solidFill>
                  <a:schemeClr val="tx1"/>
                </a:solidFill>
                <a:latin typeface="Verdana" charset="0"/>
                <a:ea typeface="Arial" charset="0"/>
                <a:cs typeface="Arial" charset="0"/>
              </a:defRPr>
            </a:lvl5pPr>
            <a:lvl6pPr marL="2514600" indent="-228600" eaLnBrk="0" fontAlgn="base" hangingPunct="0">
              <a:spcBef>
                <a:spcPct val="0"/>
              </a:spcBef>
              <a:spcAft>
                <a:spcPct val="0"/>
              </a:spcAft>
              <a:defRPr sz="2400">
                <a:solidFill>
                  <a:schemeClr val="tx1"/>
                </a:solidFill>
                <a:latin typeface="Verdana" charset="0"/>
                <a:ea typeface="Arial" charset="0"/>
                <a:cs typeface="Arial" charset="0"/>
              </a:defRPr>
            </a:lvl6pPr>
            <a:lvl7pPr marL="2971800" indent="-228600" eaLnBrk="0" fontAlgn="base" hangingPunct="0">
              <a:spcBef>
                <a:spcPct val="0"/>
              </a:spcBef>
              <a:spcAft>
                <a:spcPct val="0"/>
              </a:spcAft>
              <a:defRPr sz="2400">
                <a:solidFill>
                  <a:schemeClr val="tx1"/>
                </a:solidFill>
                <a:latin typeface="Verdana" charset="0"/>
                <a:ea typeface="Arial" charset="0"/>
                <a:cs typeface="Arial" charset="0"/>
              </a:defRPr>
            </a:lvl7pPr>
            <a:lvl8pPr marL="3429000" indent="-228600" eaLnBrk="0" fontAlgn="base" hangingPunct="0">
              <a:spcBef>
                <a:spcPct val="0"/>
              </a:spcBef>
              <a:spcAft>
                <a:spcPct val="0"/>
              </a:spcAft>
              <a:defRPr sz="2400">
                <a:solidFill>
                  <a:schemeClr val="tx1"/>
                </a:solidFill>
                <a:latin typeface="Verdana" charset="0"/>
                <a:ea typeface="Arial" charset="0"/>
                <a:cs typeface="Arial" charset="0"/>
              </a:defRPr>
            </a:lvl8pPr>
            <a:lvl9pPr marL="3886200" indent="-228600" eaLnBrk="0" fontAlgn="base" hangingPunct="0">
              <a:spcBef>
                <a:spcPct val="0"/>
              </a:spcBef>
              <a:spcAft>
                <a:spcPct val="0"/>
              </a:spcAft>
              <a:defRPr sz="2400">
                <a:solidFill>
                  <a:schemeClr val="tx1"/>
                </a:solidFill>
                <a:latin typeface="Verdana" charset="0"/>
                <a:ea typeface="Arial" charset="0"/>
                <a:cs typeface="Arial" charset="0"/>
              </a:defRPr>
            </a:lvl9pPr>
          </a:lstStyle>
          <a:p>
            <a:pPr eaLnBrk="1" hangingPunct="1"/>
            <a:r>
              <a:rPr lang="en-US" dirty="0">
                <a:latin typeface="+mn-lt"/>
              </a:rPr>
              <a:t>…are like </a:t>
            </a:r>
          </a:p>
          <a:p>
            <a:pPr eaLnBrk="1" hangingPunct="1"/>
            <a:r>
              <a:rPr lang="en-US" dirty="0">
                <a:latin typeface="+mn-lt"/>
              </a:rPr>
              <a:t>		  precision 		    and 			accuracy</a:t>
            </a:r>
          </a:p>
        </p:txBody>
      </p:sp>
      <p:sp>
        <p:nvSpPr>
          <p:cNvPr id="24" name="Oval 16"/>
          <p:cNvSpPr>
            <a:spLocks noChangeArrowheads="1"/>
          </p:cNvSpPr>
          <p:nvPr/>
        </p:nvSpPr>
        <p:spPr bwMode="auto">
          <a:xfrm>
            <a:off x="6752154" y="3497993"/>
            <a:ext cx="208656" cy="219551"/>
          </a:xfrm>
          <a:prstGeom prst="ellipse">
            <a:avLst/>
          </a:prstGeom>
          <a:solidFill>
            <a:srgbClr val="FF0000"/>
          </a:solidFill>
          <a:ln w="9525">
            <a:solidFill>
              <a:srgbClr val="FF0000"/>
            </a:solidFill>
            <a:round/>
            <a:headEnd/>
            <a:tailEnd/>
          </a:ln>
        </p:spPr>
        <p:txBody>
          <a:bodyPr wrap="none"/>
          <a:lstStyle/>
          <a:p>
            <a:endParaRPr lang="en-US"/>
          </a:p>
        </p:txBody>
      </p:sp>
      <p:cxnSp>
        <p:nvCxnSpPr>
          <p:cNvPr id="3" name="Straight Arrow Connector 2"/>
          <p:cNvCxnSpPr/>
          <p:nvPr/>
        </p:nvCxnSpPr>
        <p:spPr>
          <a:xfrm>
            <a:off x="6159500" y="3098800"/>
            <a:ext cx="502662" cy="41018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7019131" y="3251565"/>
            <a:ext cx="382986" cy="25742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7029648" y="3708400"/>
            <a:ext cx="439937" cy="35560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6723876" y="3796566"/>
            <a:ext cx="76974" cy="614303"/>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615531" y="4756547"/>
            <a:ext cx="2476422" cy="1231106"/>
          </a:xfrm>
          <a:prstGeom prst="rect">
            <a:avLst/>
          </a:prstGeom>
          <a:noFill/>
        </p:spPr>
        <p:txBody>
          <a:bodyPr wrap="square" lIns="0" tIns="0" rIns="0" bIns="0" rtlCol="0">
            <a:spAutoFit/>
          </a:bodyPr>
          <a:lstStyle/>
          <a:p>
            <a:r>
              <a:rPr lang="en-US" sz="2000" b="1" dirty="0">
                <a:solidFill>
                  <a:srgbClr val="FF0000"/>
                </a:solidFill>
              </a:rPr>
              <a:t>Reliability can be improved by taking an average of multiple measures</a:t>
            </a:r>
          </a:p>
        </p:txBody>
      </p:sp>
    </p:spTree>
    <p:extLst>
      <p:ext uri="{BB962C8B-B14F-4D97-AF65-F5344CB8AC3E}">
        <p14:creationId xmlns:p14="http://schemas.microsoft.com/office/powerpoint/2010/main" val="21183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Introduction to </a:t>
            </a:r>
            <a:br>
              <a:rPr lang="en-US" dirty="0"/>
            </a:br>
            <a:r>
              <a:rPr lang="en-US" dirty="0"/>
              <a:t>measurement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245194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xample.pdf"/>
          <p:cNvPicPr>
            <a:picLocks noChangeAspect="1"/>
          </p:cNvPicPr>
          <p:nvPr/>
        </p:nvPicPr>
        <p:blipFill rotWithShape="1">
          <a:blip r:embed="rId2">
            <a:extLst>
              <a:ext uri="{28A0092B-C50C-407E-A947-70E740481C1C}">
                <a14:useLocalDpi xmlns:a14="http://schemas.microsoft.com/office/drawing/2010/main" val="0"/>
              </a:ext>
            </a:extLst>
          </a:blip>
          <a:srcRect l="3854" t="3841" b="78888"/>
          <a:stretch/>
        </p:blipFill>
        <p:spPr>
          <a:xfrm>
            <a:off x="302622" y="533700"/>
            <a:ext cx="9054264" cy="2301548"/>
          </a:xfrm>
          <a:prstGeom prst="rect">
            <a:avLst/>
          </a:prstGeom>
          <a:solidFill>
            <a:schemeClr val="bg1"/>
          </a:solidFill>
        </p:spPr>
      </p:pic>
      <p:sp>
        <p:nvSpPr>
          <p:cNvPr id="4" name="Title 3"/>
          <p:cNvSpPr>
            <a:spLocks noGrp="1"/>
          </p:cNvSpPr>
          <p:nvPr>
            <p:ph type="title"/>
          </p:nvPr>
        </p:nvSpPr>
        <p:spPr/>
        <p:txBody>
          <a:bodyPr/>
          <a:lstStyle/>
          <a:p>
            <a:r>
              <a:rPr lang="en-US" dirty="0"/>
              <a:t>Composite measures</a:t>
            </a:r>
          </a:p>
        </p:txBody>
      </p:sp>
      <p:sp>
        <p:nvSpPr>
          <p:cNvPr id="8" name="Content Placeholder 7"/>
          <p:cNvSpPr>
            <a:spLocks noGrp="1"/>
          </p:cNvSpPr>
          <p:nvPr>
            <p:ph sz="quarter" idx="4294967295"/>
          </p:nvPr>
        </p:nvSpPr>
        <p:spPr>
          <a:xfrm>
            <a:off x="1058863" y="3303588"/>
            <a:ext cx="8085137" cy="2468562"/>
          </a:xfrm>
        </p:spPr>
        <p:txBody>
          <a:bodyPr>
            <a:normAutofit/>
          </a:bodyPr>
          <a:lstStyle/>
          <a:p>
            <a:pPr marL="0" indent="0">
              <a:buNone/>
            </a:pPr>
            <a:r>
              <a:rPr lang="en-US" dirty="0"/>
              <a:t>Summed scale</a:t>
            </a:r>
          </a:p>
          <a:p>
            <a:pPr marL="342900" indent="-342900">
              <a:buFont typeface="Arial"/>
              <a:buChar char="•"/>
            </a:pPr>
            <a:r>
              <a:rPr lang="en-US" dirty="0"/>
              <a:t>Innovation score = I</a:t>
            </a:r>
            <a:r>
              <a:rPr lang="en-US" baseline="-25000" dirty="0"/>
              <a:t>1</a:t>
            </a:r>
            <a:r>
              <a:rPr lang="en-US" dirty="0"/>
              <a:t> + I</a:t>
            </a:r>
            <a:r>
              <a:rPr lang="en-US" baseline="-25000" dirty="0"/>
              <a:t>2</a:t>
            </a:r>
            <a:r>
              <a:rPr lang="en-US" dirty="0"/>
              <a:t> + I</a:t>
            </a:r>
            <a:r>
              <a:rPr lang="en-US" baseline="-25000" dirty="0"/>
              <a:t>3</a:t>
            </a:r>
          </a:p>
          <a:p>
            <a:pPr marL="342900" indent="-342900">
              <a:buFont typeface="Arial"/>
              <a:buChar char="•"/>
            </a:pPr>
            <a:endParaRPr lang="en-US" dirty="0"/>
          </a:p>
          <a:p>
            <a:pPr marL="0" indent="0">
              <a:buNone/>
            </a:pPr>
            <a:r>
              <a:rPr lang="en-US" b="0" i="1" dirty="0"/>
              <a:t>It would be possible to weight the indicators based on their reliabilities, but even in theory the advantage of doing so is very small</a:t>
            </a:r>
          </a:p>
          <a:p>
            <a:endParaRPr lang="en-US" dirty="0"/>
          </a:p>
          <a:p>
            <a:pPr marL="342900" indent="-342900">
              <a:buFont typeface="Arial"/>
              <a:buChar char="•"/>
            </a:pPr>
            <a:endParaRPr lang="en-US" baseline="-25000" dirty="0"/>
          </a:p>
          <a:p>
            <a:endParaRPr lang="en-US" baseline="-25000" dirty="0"/>
          </a:p>
          <a:p>
            <a:endParaRPr lang="en-US" dirty="0"/>
          </a:p>
        </p:txBody>
      </p:sp>
      <p:sp>
        <p:nvSpPr>
          <p:cNvPr id="2" name="TextBox 1"/>
          <p:cNvSpPr txBox="1"/>
          <p:nvPr/>
        </p:nvSpPr>
        <p:spPr>
          <a:xfrm>
            <a:off x="961478" y="6497016"/>
            <a:ext cx="8085137" cy="461665"/>
          </a:xfrm>
          <a:prstGeom prst="rect">
            <a:avLst/>
          </a:prstGeom>
          <a:noFill/>
        </p:spPr>
        <p:txBody>
          <a:bodyPr wrap="square" lIns="0" tIns="0" rIns="0" bIns="0" rtlCol="0">
            <a:spAutoFit/>
          </a:bodyPr>
          <a:lstStyle/>
          <a:p>
            <a:r>
              <a:rPr lang="en-US" sz="1000" dirty="0" err="1"/>
              <a:t>Bobko</a:t>
            </a:r>
            <a:r>
              <a:rPr lang="en-US" sz="1000" dirty="0"/>
              <a:t>, P., Roth, P. L., &amp; Buster, M. A. (2007). The Usefulness of Unit Weights in Creating Composite Scores A Literature Review, Application to Content Validity, and Meta-Analysis. </a:t>
            </a:r>
            <a:r>
              <a:rPr lang="en-US" sz="1000" i="1" dirty="0"/>
              <a:t>Organizational Research Methods</a:t>
            </a:r>
            <a:r>
              <a:rPr lang="en-US" sz="1000" dirty="0"/>
              <a:t>, </a:t>
            </a:r>
            <a:r>
              <a:rPr lang="en-US" sz="1000" i="1" dirty="0"/>
              <a:t>10</a:t>
            </a:r>
            <a:r>
              <a:rPr lang="en-US" sz="1000" dirty="0"/>
              <a:t>(4), 689–709. doi:10.1177/1094428106294734</a:t>
            </a:r>
          </a:p>
          <a:p>
            <a:endParaRPr lang="en-US" sz="1000" b="1" dirty="0"/>
          </a:p>
        </p:txBody>
      </p:sp>
      <p:sp>
        <p:nvSpPr>
          <p:cNvPr id="7" name="TextBox 6"/>
          <p:cNvSpPr txBox="1"/>
          <p:nvPr/>
        </p:nvSpPr>
        <p:spPr>
          <a:xfrm>
            <a:off x="8718758" y="2080847"/>
            <a:ext cx="116447" cy="646331"/>
          </a:xfrm>
          <a:prstGeom prst="rect">
            <a:avLst/>
          </a:prstGeom>
          <a:noFill/>
        </p:spPr>
        <p:txBody>
          <a:bodyPr wrap="none" lIns="0" tIns="0" rIns="0" bIns="0" rtlCol="0">
            <a:spAutoFit/>
          </a:bodyPr>
          <a:lstStyle/>
          <a:p>
            <a:r>
              <a:rPr lang="en-US" sz="1400" b="1" dirty="0"/>
              <a:t>I</a:t>
            </a:r>
            <a:r>
              <a:rPr lang="en-US" sz="1400" b="1" baseline="-25000" dirty="0"/>
              <a:t>1</a:t>
            </a:r>
          </a:p>
          <a:p>
            <a:r>
              <a:rPr lang="en-US" sz="1400" b="1" dirty="0"/>
              <a:t>I</a:t>
            </a:r>
            <a:r>
              <a:rPr lang="en-US" sz="1400" b="1" baseline="-25000" dirty="0"/>
              <a:t>2</a:t>
            </a:r>
          </a:p>
          <a:p>
            <a:r>
              <a:rPr lang="en-US" sz="1400" b="1" dirty="0"/>
              <a:t>I</a:t>
            </a:r>
            <a:r>
              <a:rPr lang="en-US" sz="1400" b="1" baseline="-25000" dirty="0"/>
              <a:t>3</a:t>
            </a:r>
          </a:p>
        </p:txBody>
      </p:sp>
    </p:spTree>
    <p:extLst>
      <p:ext uri="{BB962C8B-B14F-4D97-AF65-F5344CB8AC3E}">
        <p14:creationId xmlns:p14="http://schemas.microsoft.com/office/powerpoint/2010/main" val="5731164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EA39A6-F652-7D4A-82CD-43B48DE92D89}"/>
              </a:ext>
            </a:extLst>
          </p:cNvPr>
          <p:cNvSpPr>
            <a:spLocks noGrp="1"/>
          </p:cNvSpPr>
          <p:nvPr>
            <p:ph type="title"/>
          </p:nvPr>
        </p:nvSpPr>
        <p:spPr>
          <a:xfrm>
            <a:off x="623888" y="1709739"/>
            <a:ext cx="5200840" cy="2852737"/>
          </a:xfrm>
        </p:spPr>
        <p:txBody>
          <a:bodyPr/>
          <a:lstStyle/>
          <a:p>
            <a:r>
              <a:rPr lang="fi-FI" dirty="0" err="1"/>
              <a:t>Measurement</a:t>
            </a:r>
            <a:r>
              <a:rPr lang="fi-FI" dirty="0"/>
              <a:t> </a:t>
            </a:r>
            <a:r>
              <a:rPr lang="fi-FI" dirty="0" err="1"/>
              <a:t>validity</a:t>
            </a:r>
            <a:r>
              <a:rPr lang="fi-FI" dirty="0"/>
              <a:t> and </a:t>
            </a:r>
            <a:r>
              <a:rPr lang="fi-FI" dirty="0" err="1"/>
              <a:t>validation</a:t>
            </a:r>
            <a:endParaRPr lang="fi-FI" dirty="0"/>
          </a:p>
        </p:txBody>
      </p:sp>
      <p:sp>
        <p:nvSpPr>
          <p:cNvPr id="8" name="Text Placeholder 7">
            <a:extLst>
              <a:ext uri="{FF2B5EF4-FFF2-40B4-BE49-F238E27FC236}">
                <a16:creationId xmlns:a16="http://schemas.microsoft.com/office/drawing/2014/main" id="{A176D0ED-5C2F-394B-895C-DB1B13FB9CEF}"/>
              </a:ext>
            </a:extLst>
          </p:cNvPr>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32590651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measurement validity?</a:t>
            </a:r>
          </a:p>
        </p:txBody>
      </p:sp>
      <p:sp>
        <p:nvSpPr>
          <p:cNvPr id="7" name="Content Placeholder 6"/>
          <p:cNvSpPr>
            <a:spLocks noGrp="1"/>
          </p:cNvSpPr>
          <p:nvPr>
            <p:ph sz="half" idx="1"/>
          </p:nvPr>
        </p:nvSpPr>
        <p:spPr/>
        <p:txBody>
          <a:bodyPr>
            <a:normAutofit/>
          </a:bodyPr>
          <a:lstStyle/>
          <a:p>
            <a:r>
              <a:rPr lang="en-US" dirty="0"/>
              <a:t>Face validity</a:t>
            </a:r>
          </a:p>
          <a:p>
            <a:endParaRPr lang="en-US" dirty="0"/>
          </a:p>
          <a:p>
            <a:r>
              <a:rPr lang="en-US" dirty="0"/>
              <a:t>Content validity</a:t>
            </a:r>
          </a:p>
          <a:p>
            <a:endParaRPr lang="en-US" dirty="0"/>
          </a:p>
          <a:p>
            <a:r>
              <a:rPr lang="en-US" dirty="0"/>
              <a:t>Convergent validity</a:t>
            </a:r>
          </a:p>
          <a:p>
            <a:endParaRPr lang="en-US" dirty="0"/>
          </a:p>
          <a:p>
            <a:r>
              <a:rPr lang="en-US" dirty="0"/>
              <a:t>Discriminant validity</a:t>
            </a:r>
          </a:p>
          <a:p>
            <a:endParaRPr lang="en-US" dirty="0"/>
          </a:p>
          <a:p>
            <a:r>
              <a:rPr lang="en-US" dirty="0" err="1"/>
              <a:t>Nomological</a:t>
            </a:r>
            <a:r>
              <a:rPr lang="en-US" dirty="0"/>
              <a:t> validity</a:t>
            </a:r>
          </a:p>
          <a:p>
            <a:endParaRPr lang="en-US" dirty="0"/>
          </a:p>
        </p:txBody>
      </p:sp>
      <p:sp>
        <p:nvSpPr>
          <p:cNvPr id="8" name="Content Placeholder 7"/>
          <p:cNvSpPr>
            <a:spLocks noGrp="1"/>
          </p:cNvSpPr>
          <p:nvPr>
            <p:ph sz="half" idx="2"/>
          </p:nvPr>
        </p:nvSpPr>
        <p:spPr/>
        <p:txBody>
          <a:bodyPr>
            <a:normAutofit/>
          </a:bodyPr>
          <a:lstStyle/>
          <a:p>
            <a:r>
              <a:rPr lang="en-US" dirty="0"/>
              <a:t>Criterion (related) validity</a:t>
            </a:r>
          </a:p>
          <a:p>
            <a:endParaRPr lang="en-US" dirty="0"/>
          </a:p>
          <a:p>
            <a:r>
              <a:rPr lang="en-US" dirty="0"/>
              <a:t>Concurrent validity</a:t>
            </a:r>
          </a:p>
          <a:p>
            <a:endParaRPr lang="en-US" dirty="0"/>
          </a:p>
          <a:p>
            <a:r>
              <a:rPr lang="en-US" dirty="0"/>
              <a:t>Trait validity</a:t>
            </a:r>
          </a:p>
          <a:p>
            <a:endParaRPr lang="en-US" dirty="0"/>
          </a:p>
          <a:p>
            <a:r>
              <a:rPr lang="en-US" dirty="0"/>
              <a:t>Predictive validity</a:t>
            </a:r>
          </a:p>
          <a:p>
            <a:endParaRPr lang="en-US" dirty="0"/>
          </a:p>
          <a:p>
            <a:r>
              <a:rPr lang="en-US" dirty="0"/>
              <a:t>etc.</a:t>
            </a:r>
          </a:p>
          <a:p>
            <a:endParaRPr lang="en-US" dirty="0"/>
          </a:p>
          <a:p>
            <a:endParaRPr lang="en-US" dirty="0"/>
          </a:p>
          <a:p>
            <a:endParaRPr lang="en-US" dirty="0"/>
          </a:p>
        </p:txBody>
      </p:sp>
      <p:sp>
        <p:nvSpPr>
          <p:cNvPr id="9" name="TextBox 8"/>
          <p:cNvSpPr txBox="1"/>
          <p:nvPr/>
        </p:nvSpPr>
        <p:spPr>
          <a:xfrm>
            <a:off x="628650" y="6228297"/>
            <a:ext cx="7232650" cy="769441"/>
          </a:xfrm>
          <a:prstGeom prst="rect">
            <a:avLst/>
          </a:prstGeom>
          <a:noFill/>
        </p:spPr>
        <p:txBody>
          <a:bodyPr wrap="square" lIns="0" tIns="0" rIns="0" bIns="0" rtlCol="0">
            <a:spAutoFit/>
          </a:bodyPr>
          <a:lstStyle/>
          <a:p>
            <a:r>
              <a:rPr lang="en-US" sz="1000" dirty="0"/>
              <a:t>Markus, K. A., &amp; </a:t>
            </a:r>
            <a:r>
              <a:rPr lang="en-US" sz="1000" dirty="0" err="1"/>
              <a:t>Borsboom</a:t>
            </a:r>
            <a:r>
              <a:rPr lang="en-US" sz="1000" dirty="0"/>
              <a:t>, D. (2013). Frontiers in test validity theory: measurement, causation and meaning. New York, N.Y.: Psychology Press. (pp 32-33)</a:t>
            </a:r>
            <a:br>
              <a:rPr lang="en-US" sz="1000" dirty="0"/>
            </a:br>
            <a:r>
              <a:rPr lang="en-US" sz="1000" dirty="0" err="1"/>
              <a:t>Borsboom</a:t>
            </a:r>
            <a:r>
              <a:rPr lang="en-US" sz="1000" dirty="0"/>
              <a:t>, D., </a:t>
            </a:r>
            <a:r>
              <a:rPr lang="en-US" sz="1000" dirty="0" err="1"/>
              <a:t>Mellenbergh</a:t>
            </a:r>
            <a:r>
              <a:rPr lang="en-US" sz="1000" dirty="0"/>
              <a:t>, G. J., &amp; van </a:t>
            </a:r>
            <a:r>
              <a:rPr lang="en-US" sz="1000" dirty="0" err="1"/>
              <a:t>Heerden</a:t>
            </a:r>
            <a:r>
              <a:rPr lang="en-US" sz="1000" dirty="0"/>
              <a:t>, J. (2004). The concept of validity. </a:t>
            </a:r>
            <a:r>
              <a:rPr lang="en-US" sz="1000" i="1" dirty="0"/>
              <a:t>Psychological Review</a:t>
            </a:r>
            <a:r>
              <a:rPr lang="en-US" sz="1000" dirty="0"/>
              <a:t>, </a:t>
            </a:r>
            <a:r>
              <a:rPr lang="en-US" sz="1000" i="1" dirty="0"/>
              <a:t>111</a:t>
            </a:r>
            <a:r>
              <a:rPr lang="en-US" sz="1000" dirty="0"/>
              <a:t>(4), 1061-1971. p.1063</a:t>
            </a:r>
          </a:p>
          <a:p>
            <a:endParaRPr lang="en-US" sz="1000" dirty="0"/>
          </a:p>
        </p:txBody>
      </p:sp>
      <p:sp>
        <p:nvSpPr>
          <p:cNvPr id="6" name="TextBox 5">
            <a:extLst>
              <a:ext uri="{FF2B5EF4-FFF2-40B4-BE49-F238E27FC236}">
                <a16:creationId xmlns:a16="http://schemas.microsoft.com/office/drawing/2014/main" id="{2424A38F-E297-7141-B998-003EEE4A1045}"/>
              </a:ext>
            </a:extLst>
          </p:cNvPr>
          <p:cNvSpPr txBox="1"/>
          <p:nvPr/>
        </p:nvSpPr>
        <p:spPr>
          <a:xfrm>
            <a:off x="716213" y="5704400"/>
            <a:ext cx="2762967" cy="307777"/>
          </a:xfrm>
          <a:prstGeom prst="rect">
            <a:avLst/>
          </a:prstGeom>
          <a:noFill/>
        </p:spPr>
        <p:txBody>
          <a:bodyPr wrap="square" lIns="0" tIns="0" rIns="0" bIns="0" rtlCol="0">
            <a:spAutoFit/>
          </a:bodyPr>
          <a:lstStyle/>
          <a:p>
            <a:r>
              <a:rPr lang="en-US" sz="2000" b="1" dirty="0">
                <a:solidFill>
                  <a:srgbClr val="FF0000"/>
                </a:solidFill>
              </a:rPr>
              <a:t>Validity vs. validation</a:t>
            </a:r>
          </a:p>
        </p:txBody>
      </p:sp>
      <p:pic>
        <p:nvPicPr>
          <p:cNvPr id="4" name="Picture 3">
            <a:extLst>
              <a:ext uri="{FF2B5EF4-FFF2-40B4-BE49-F238E27FC236}">
                <a16:creationId xmlns:a16="http://schemas.microsoft.com/office/drawing/2014/main" id="{73A90BB6-C96C-D245-9D3A-7ECE8CC26688}"/>
              </a:ext>
            </a:extLst>
          </p:cNvPr>
          <p:cNvPicPr>
            <a:picLocks noChangeAspect="1"/>
          </p:cNvPicPr>
          <p:nvPr/>
        </p:nvPicPr>
        <p:blipFill rotWithShape="1">
          <a:blip r:embed="rId3"/>
          <a:srcRect l="7507" t="53915" r="50910" b="19629"/>
          <a:stretch/>
        </p:blipFill>
        <p:spPr>
          <a:xfrm>
            <a:off x="628650" y="1280495"/>
            <a:ext cx="5660638" cy="4801874"/>
          </a:xfrm>
          <a:prstGeom prst="rect">
            <a:avLst/>
          </a:prstGeom>
          <a:solidFill>
            <a:schemeClr val="bg1"/>
          </a:solidFill>
          <a:ln>
            <a:solidFill>
              <a:schemeClr val="tx1"/>
            </a:solidFill>
          </a:ln>
        </p:spPr>
      </p:pic>
    </p:spTree>
    <p:extLst>
      <p:ext uri="{BB962C8B-B14F-4D97-AF65-F5344CB8AC3E}">
        <p14:creationId xmlns:p14="http://schemas.microsoft.com/office/powerpoint/2010/main" val="111031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“Types of validity”</a:t>
            </a:r>
          </a:p>
        </p:txBody>
      </p:sp>
      <p:sp>
        <p:nvSpPr>
          <p:cNvPr id="6" name="Cloud 5"/>
          <p:cNvSpPr/>
          <p:nvPr/>
        </p:nvSpPr>
        <p:spPr>
          <a:xfrm>
            <a:off x="924167" y="3182764"/>
            <a:ext cx="2244773" cy="1368401"/>
          </a:xfrm>
          <a:prstGeom prst="clou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Content validity</a:t>
            </a:r>
          </a:p>
        </p:txBody>
      </p:sp>
      <p:sp>
        <p:nvSpPr>
          <p:cNvPr id="7" name="Cloud 6"/>
          <p:cNvSpPr/>
          <p:nvPr/>
        </p:nvSpPr>
        <p:spPr>
          <a:xfrm>
            <a:off x="4798752" y="2518580"/>
            <a:ext cx="2244773" cy="1368401"/>
          </a:xfrm>
          <a:prstGeom prst="clou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Predictive</a:t>
            </a:r>
          </a:p>
          <a:p>
            <a:pPr algn="ctr"/>
            <a:r>
              <a:rPr lang="en-US" dirty="0"/>
              <a:t>validity</a:t>
            </a:r>
          </a:p>
        </p:txBody>
      </p:sp>
      <p:sp>
        <p:nvSpPr>
          <p:cNvPr id="8" name="Cloud 7"/>
          <p:cNvSpPr/>
          <p:nvPr/>
        </p:nvSpPr>
        <p:spPr>
          <a:xfrm>
            <a:off x="4729834" y="4768074"/>
            <a:ext cx="2244773" cy="1368401"/>
          </a:xfrm>
          <a:prstGeom prst="clou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Construct</a:t>
            </a:r>
          </a:p>
          <a:p>
            <a:pPr algn="ctr"/>
            <a:r>
              <a:rPr lang="en-US" dirty="0"/>
              <a:t>validity</a:t>
            </a:r>
          </a:p>
        </p:txBody>
      </p:sp>
      <p:sp>
        <p:nvSpPr>
          <p:cNvPr id="9" name="TextBox 8"/>
          <p:cNvSpPr txBox="1"/>
          <p:nvPr/>
        </p:nvSpPr>
        <p:spPr>
          <a:xfrm>
            <a:off x="315922" y="5071797"/>
            <a:ext cx="3818465" cy="1477328"/>
          </a:xfrm>
          <a:prstGeom prst="rect">
            <a:avLst/>
          </a:prstGeom>
          <a:noFill/>
        </p:spPr>
        <p:txBody>
          <a:bodyPr wrap="square" lIns="0" tIns="0" rIns="0" bIns="0" rtlCol="0">
            <a:spAutoFit/>
          </a:bodyPr>
          <a:lstStyle/>
          <a:p>
            <a:pPr algn="ctr"/>
            <a:r>
              <a:rPr lang="en-US" sz="2400" b="1" dirty="0">
                <a:solidFill>
                  <a:srgbClr val="EF3340"/>
                </a:solidFill>
              </a:rPr>
              <a:t>Are these different facets of the same thing or completely different things?</a:t>
            </a:r>
            <a:endParaRPr lang="en-US" sz="2400" b="1" i="1" dirty="0">
              <a:solidFill>
                <a:srgbClr val="EF3340"/>
              </a:solidFill>
            </a:endParaRPr>
          </a:p>
        </p:txBody>
      </p:sp>
      <p:sp>
        <p:nvSpPr>
          <p:cNvPr id="10" name="TextBox 9"/>
          <p:cNvSpPr txBox="1"/>
          <p:nvPr/>
        </p:nvSpPr>
        <p:spPr>
          <a:xfrm>
            <a:off x="137320" y="2183784"/>
            <a:ext cx="3818465" cy="738664"/>
          </a:xfrm>
          <a:prstGeom prst="rect">
            <a:avLst/>
          </a:prstGeom>
          <a:noFill/>
        </p:spPr>
        <p:txBody>
          <a:bodyPr wrap="square" lIns="0" tIns="0" rIns="0" bIns="0" rtlCol="0">
            <a:spAutoFit/>
          </a:bodyPr>
          <a:lstStyle/>
          <a:p>
            <a:pPr algn="ctr"/>
            <a:r>
              <a:rPr lang="en-US" sz="2400" b="1">
                <a:solidFill>
                  <a:srgbClr val="EF3340"/>
                </a:solidFill>
              </a:rPr>
              <a:t>Implies multidimensionality</a:t>
            </a:r>
            <a:endParaRPr lang="en-US" sz="2400" b="1" i="1" dirty="0">
              <a:solidFill>
                <a:srgbClr val="EF3340"/>
              </a:solidFill>
            </a:endParaRPr>
          </a:p>
        </p:txBody>
      </p:sp>
      <p:sp>
        <p:nvSpPr>
          <p:cNvPr id="11" name="TextBox 10"/>
          <p:cNvSpPr txBox="1"/>
          <p:nvPr/>
        </p:nvSpPr>
        <p:spPr>
          <a:xfrm>
            <a:off x="4134387" y="1722022"/>
            <a:ext cx="3818465" cy="738664"/>
          </a:xfrm>
          <a:prstGeom prst="rect">
            <a:avLst/>
          </a:prstGeom>
          <a:noFill/>
        </p:spPr>
        <p:txBody>
          <a:bodyPr wrap="square" lIns="0" tIns="0" rIns="0" bIns="0" rtlCol="0">
            <a:spAutoFit/>
          </a:bodyPr>
          <a:lstStyle/>
          <a:p>
            <a:pPr algn="ctr"/>
            <a:r>
              <a:rPr lang="en-US" sz="2400" b="1" dirty="0">
                <a:solidFill>
                  <a:srgbClr val="EF3340"/>
                </a:solidFill>
              </a:rPr>
              <a:t>Prediction is </a:t>
            </a:r>
            <a:r>
              <a:rPr lang="en-US" sz="2400" b="1">
                <a:solidFill>
                  <a:srgbClr val="EF3340"/>
                </a:solidFill>
              </a:rPr>
              <a:t>not measurement</a:t>
            </a:r>
            <a:endParaRPr lang="en-US" sz="2400" b="1" i="1" dirty="0">
              <a:solidFill>
                <a:srgbClr val="EF3340"/>
              </a:solidFill>
            </a:endParaRPr>
          </a:p>
        </p:txBody>
      </p:sp>
      <p:sp>
        <p:nvSpPr>
          <p:cNvPr id="13" name="TextBox 12"/>
          <p:cNvSpPr txBox="1"/>
          <p:nvPr/>
        </p:nvSpPr>
        <p:spPr>
          <a:xfrm>
            <a:off x="4459914" y="4015122"/>
            <a:ext cx="2922448" cy="738664"/>
          </a:xfrm>
          <a:prstGeom prst="rect">
            <a:avLst/>
          </a:prstGeom>
          <a:noFill/>
        </p:spPr>
        <p:txBody>
          <a:bodyPr wrap="square" lIns="0" tIns="0" rIns="0" bIns="0" rtlCol="0">
            <a:spAutoFit/>
          </a:bodyPr>
          <a:lstStyle/>
          <a:p>
            <a:pPr algn="ctr"/>
            <a:r>
              <a:rPr lang="en-US" sz="2400" b="1">
                <a:solidFill>
                  <a:srgbClr val="EF3340"/>
                </a:solidFill>
              </a:rPr>
              <a:t>Construct measurement</a:t>
            </a:r>
            <a:endParaRPr lang="en-US" sz="2400" b="1" i="1" dirty="0">
              <a:solidFill>
                <a:srgbClr val="EF3340"/>
              </a:solidFill>
            </a:endParaRPr>
          </a:p>
        </p:txBody>
      </p:sp>
    </p:spTree>
    <p:extLst>
      <p:ext uri="{BB962C8B-B14F-4D97-AF65-F5344CB8AC3E}">
        <p14:creationId xmlns:p14="http://schemas.microsoft.com/office/powerpoint/2010/main" val="209452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 validity</a:t>
            </a:r>
          </a:p>
        </p:txBody>
      </p:sp>
      <p:sp>
        <p:nvSpPr>
          <p:cNvPr id="7" name="TextBox 6"/>
          <p:cNvSpPr txBox="1"/>
          <p:nvPr/>
        </p:nvSpPr>
        <p:spPr>
          <a:xfrm>
            <a:off x="269312" y="6458858"/>
            <a:ext cx="8246038" cy="153888"/>
          </a:xfrm>
          <a:prstGeom prst="rect">
            <a:avLst/>
          </a:prstGeom>
          <a:noFill/>
        </p:spPr>
        <p:txBody>
          <a:bodyPr wrap="square" lIns="0" tIns="0" rIns="0" bIns="0" rtlCol="0">
            <a:spAutoFit/>
          </a:bodyPr>
          <a:lstStyle/>
          <a:p>
            <a:r>
              <a:rPr lang="en-US" sz="1000" dirty="0" err="1"/>
              <a:t>Borsboom</a:t>
            </a:r>
            <a:r>
              <a:rPr lang="en-US" sz="1000" dirty="0"/>
              <a:t>, D., </a:t>
            </a:r>
            <a:r>
              <a:rPr lang="en-US" sz="1000" dirty="0" err="1"/>
              <a:t>Mellenbergh</a:t>
            </a:r>
            <a:r>
              <a:rPr lang="en-US" sz="1000" dirty="0"/>
              <a:t>, G. J., &amp; van </a:t>
            </a:r>
            <a:r>
              <a:rPr lang="en-US" sz="1000" dirty="0" err="1"/>
              <a:t>Heerden</a:t>
            </a:r>
            <a:r>
              <a:rPr lang="en-US" sz="1000" dirty="0"/>
              <a:t>, J. (2004). The concept of validity. </a:t>
            </a:r>
            <a:r>
              <a:rPr lang="en-US" sz="1000" i="1" dirty="0"/>
              <a:t>Psychological Review</a:t>
            </a:r>
            <a:r>
              <a:rPr lang="en-US" sz="1000" dirty="0"/>
              <a:t>, </a:t>
            </a:r>
            <a:r>
              <a:rPr lang="en-US" sz="1000" i="1" dirty="0"/>
              <a:t>111</a:t>
            </a:r>
            <a:r>
              <a:rPr lang="en-US" sz="1000" dirty="0"/>
              <a:t>(4), 1061-1971. p.1064</a:t>
            </a:r>
            <a:endParaRPr lang="en-US" sz="1000" dirty="0">
              <a:effectLst/>
            </a:endParaRPr>
          </a:p>
        </p:txBody>
      </p:sp>
      <p:sp>
        <p:nvSpPr>
          <p:cNvPr id="8" name="Rectangle 7"/>
          <p:cNvSpPr/>
          <p:nvPr/>
        </p:nvSpPr>
        <p:spPr>
          <a:xfrm>
            <a:off x="5988390" y="2150927"/>
            <a:ext cx="1676400" cy="10637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t>
            </a:r>
            <a:endParaRPr lang="en-US" baseline="-25000" dirty="0"/>
          </a:p>
        </p:txBody>
      </p:sp>
      <p:sp>
        <p:nvSpPr>
          <p:cNvPr id="9" name="Diamond 8"/>
          <p:cNvSpPr/>
          <p:nvPr/>
        </p:nvSpPr>
        <p:spPr>
          <a:xfrm>
            <a:off x="1362134" y="2150926"/>
            <a:ext cx="2274637" cy="1085849"/>
          </a:xfrm>
          <a:prstGeom prst="diamon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err="1"/>
              <a:t>Intelli</a:t>
            </a:r>
            <a:r>
              <a:rPr lang="en-US" dirty="0"/>
              <a:t>-</a:t>
            </a:r>
            <a:br>
              <a:rPr lang="en-US" dirty="0"/>
            </a:br>
            <a:r>
              <a:rPr lang="en-US" dirty="0" err="1"/>
              <a:t>gence</a:t>
            </a:r>
            <a:endParaRPr lang="en-US" dirty="0"/>
          </a:p>
        </p:txBody>
      </p:sp>
      <p:sp>
        <p:nvSpPr>
          <p:cNvPr id="12" name="Diamond 11"/>
          <p:cNvSpPr/>
          <p:nvPr/>
        </p:nvSpPr>
        <p:spPr>
          <a:xfrm>
            <a:off x="127435" y="3781432"/>
            <a:ext cx="2274637" cy="1085849"/>
          </a:xfrm>
          <a:prstGeom prst="diamon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t>General</a:t>
            </a:r>
            <a:br>
              <a:rPr lang="en-US"/>
            </a:br>
            <a:r>
              <a:rPr lang="en-US"/>
              <a:t>knowledge</a:t>
            </a:r>
            <a:endParaRPr lang="en-US" dirty="0"/>
          </a:p>
        </p:txBody>
      </p:sp>
      <p:sp>
        <p:nvSpPr>
          <p:cNvPr id="13" name="Diamond 12"/>
          <p:cNvSpPr/>
          <p:nvPr/>
        </p:nvSpPr>
        <p:spPr>
          <a:xfrm>
            <a:off x="2642333" y="3769520"/>
            <a:ext cx="2274637" cy="1085849"/>
          </a:xfrm>
          <a:prstGeom prst="diamon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t>Criminal</a:t>
            </a:r>
            <a:br>
              <a:rPr lang="en-US" dirty="0"/>
            </a:br>
            <a:r>
              <a:rPr lang="en-US" dirty="0"/>
              <a:t>behavior</a:t>
            </a:r>
          </a:p>
        </p:txBody>
      </p:sp>
      <p:cxnSp>
        <p:nvCxnSpPr>
          <p:cNvPr id="15" name="Straight Arrow Connector 14"/>
          <p:cNvCxnSpPr>
            <a:stCxn id="9" idx="2"/>
          </p:cNvCxnSpPr>
          <p:nvPr/>
        </p:nvCxnSpPr>
        <p:spPr>
          <a:xfrm>
            <a:off x="2499453" y="3236775"/>
            <a:ext cx="754611" cy="749433"/>
          </a:xfrm>
          <a:prstGeom prst="straightConnector1">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2"/>
          </p:cNvCxnSpPr>
          <p:nvPr/>
        </p:nvCxnSpPr>
        <p:spPr>
          <a:xfrm flipH="1">
            <a:off x="1825314" y="3236775"/>
            <a:ext cx="674139" cy="749433"/>
          </a:xfrm>
          <a:prstGeom prst="straightConnector1">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938764" y="3244253"/>
            <a:ext cx="149080" cy="307777"/>
          </a:xfrm>
          <a:prstGeom prst="rect">
            <a:avLst/>
          </a:prstGeom>
          <a:noFill/>
        </p:spPr>
        <p:txBody>
          <a:bodyPr wrap="none" lIns="0" tIns="0" rIns="0" bIns="0" rtlCol="0">
            <a:spAutoFit/>
          </a:bodyPr>
          <a:lstStyle/>
          <a:p>
            <a:r>
              <a:rPr lang="en-US" sz="2000" b="1" dirty="0"/>
              <a:t>+</a:t>
            </a:r>
          </a:p>
        </p:txBody>
      </p:sp>
      <p:sp>
        <p:nvSpPr>
          <p:cNvPr id="20" name="TextBox 19"/>
          <p:cNvSpPr txBox="1"/>
          <p:nvPr/>
        </p:nvSpPr>
        <p:spPr>
          <a:xfrm>
            <a:off x="2989681" y="3238668"/>
            <a:ext cx="84960" cy="307777"/>
          </a:xfrm>
          <a:prstGeom prst="rect">
            <a:avLst/>
          </a:prstGeom>
          <a:noFill/>
        </p:spPr>
        <p:txBody>
          <a:bodyPr wrap="none" lIns="0" tIns="0" rIns="0" bIns="0" rtlCol="0">
            <a:spAutoFit/>
          </a:bodyPr>
          <a:lstStyle/>
          <a:p>
            <a:r>
              <a:rPr lang="en-US" sz="2000" b="1" dirty="0"/>
              <a:t>-</a:t>
            </a:r>
          </a:p>
        </p:txBody>
      </p:sp>
      <p:sp>
        <p:nvSpPr>
          <p:cNvPr id="21" name="Rectangle 20"/>
          <p:cNvSpPr/>
          <p:nvPr/>
        </p:nvSpPr>
        <p:spPr bwMode="auto">
          <a:xfrm>
            <a:off x="53664" y="1576798"/>
            <a:ext cx="4986338" cy="4152490"/>
          </a:xfrm>
          <a:prstGeom prst="rect">
            <a:avLst/>
          </a:prstGeom>
          <a:noFill/>
          <a:ln w="25400">
            <a:solidFill>
              <a:schemeClr val="tx1"/>
            </a:solidFill>
            <a:prstDash val="dash"/>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sp>
        <p:nvSpPr>
          <p:cNvPr id="22" name="TextBox 21"/>
          <p:cNvSpPr txBox="1"/>
          <p:nvPr/>
        </p:nvSpPr>
        <p:spPr>
          <a:xfrm>
            <a:off x="1284295" y="1589253"/>
            <a:ext cx="2592056" cy="307777"/>
          </a:xfrm>
          <a:prstGeom prst="rect">
            <a:avLst/>
          </a:prstGeom>
          <a:noFill/>
        </p:spPr>
        <p:txBody>
          <a:bodyPr wrap="none" lIns="0" tIns="0" rIns="0" bIns="0" rtlCol="0">
            <a:spAutoFit/>
          </a:bodyPr>
          <a:lstStyle/>
          <a:p>
            <a:r>
              <a:rPr lang="en-US" sz="2000" b="1" dirty="0" err="1"/>
              <a:t>Nomological</a:t>
            </a:r>
            <a:r>
              <a:rPr lang="en-US" sz="2000" b="1" dirty="0"/>
              <a:t> network</a:t>
            </a:r>
          </a:p>
        </p:txBody>
      </p:sp>
      <p:cxnSp>
        <p:nvCxnSpPr>
          <p:cNvPr id="23" name="Straight Arrow Connector 22"/>
          <p:cNvCxnSpPr/>
          <p:nvPr/>
        </p:nvCxnSpPr>
        <p:spPr>
          <a:xfrm>
            <a:off x="6826590" y="3193911"/>
            <a:ext cx="754611" cy="749433"/>
          </a:xfrm>
          <a:prstGeom prst="straightConnector1">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6152451" y="3193911"/>
            <a:ext cx="674139" cy="749433"/>
          </a:xfrm>
          <a:prstGeom prst="straightConnector1">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265901" y="3201389"/>
            <a:ext cx="149080" cy="307777"/>
          </a:xfrm>
          <a:prstGeom prst="rect">
            <a:avLst/>
          </a:prstGeom>
          <a:noFill/>
        </p:spPr>
        <p:txBody>
          <a:bodyPr wrap="none" lIns="0" tIns="0" rIns="0" bIns="0" rtlCol="0">
            <a:spAutoFit/>
          </a:bodyPr>
          <a:lstStyle/>
          <a:p>
            <a:r>
              <a:rPr lang="en-US" sz="2000" b="1" dirty="0"/>
              <a:t>+</a:t>
            </a:r>
          </a:p>
        </p:txBody>
      </p:sp>
      <p:sp>
        <p:nvSpPr>
          <p:cNvPr id="26" name="TextBox 25"/>
          <p:cNvSpPr txBox="1"/>
          <p:nvPr/>
        </p:nvSpPr>
        <p:spPr>
          <a:xfrm>
            <a:off x="7316818" y="3195804"/>
            <a:ext cx="84960" cy="307777"/>
          </a:xfrm>
          <a:prstGeom prst="rect">
            <a:avLst/>
          </a:prstGeom>
          <a:noFill/>
        </p:spPr>
        <p:txBody>
          <a:bodyPr wrap="none" lIns="0" tIns="0" rIns="0" bIns="0" rtlCol="0">
            <a:spAutoFit/>
          </a:bodyPr>
          <a:lstStyle/>
          <a:p>
            <a:r>
              <a:rPr lang="en-US" sz="2000" b="1" dirty="0"/>
              <a:t>-</a:t>
            </a:r>
          </a:p>
        </p:txBody>
      </p:sp>
      <p:sp>
        <p:nvSpPr>
          <p:cNvPr id="27" name="Rectangle 26"/>
          <p:cNvSpPr/>
          <p:nvPr/>
        </p:nvSpPr>
        <p:spPr>
          <a:xfrm>
            <a:off x="5137833" y="3969353"/>
            <a:ext cx="1676400" cy="115920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General knowledge examination</a:t>
            </a:r>
            <a:br>
              <a:rPr lang="en-US"/>
            </a:br>
            <a:r>
              <a:rPr lang="en-US"/>
              <a:t>score</a:t>
            </a:r>
            <a:endParaRPr lang="en-US" baseline="-25000" dirty="0"/>
          </a:p>
        </p:txBody>
      </p:sp>
      <p:sp>
        <p:nvSpPr>
          <p:cNvPr id="28" name="Rectangle 27"/>
          <p:cNvSpPr/>
          <p:nvPr/>
        </p:nvSpPr>
        <p:spPr>
          <a:xfrm>
            <a:off x="7011253" y="3959594"/>
            <a:ext cx="1676400" cy="115920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Length of</a:t>
            </a:r>
            <a:br>
              <a:rPr lang="en-US" dirty="0"/>
            </a:br>
            <a:r>
              <a:rPr lang="en-US" dirty="0"/>
              <a:t>criminal</a:t>
            </a:r>
            <a:br>
              <a:rPr lang="en-US" dirty="0"/>
            </a:br>
            <a:r>
              <a:rPr lang="en-US" dirty="0"/>
              <a:t>record</a:t>
            </a:r>
            <a:endParaRPr lang="en-US" baseline="-25000" dirty="0"/>
          </a:p>
        </p:txBody>
      </p:sp>
    </p:spTree>
    <p:extLst>
      <p:ext uri="{BB962C8B-B14F-4D97-AF65-F5344CB8AC3E}">
        <p14:creationId xmlns:p14="http://schemas.microsoft.com/office/powerpoint/2010/main" val="16528212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 between theory and data</a:t>
            </a:r>
          </a:p>
        </p:txBody>
      </p:sp>
      <p:sp>
        <p:nvSpPr>
          <p:cNvPr id="6" name="Rectangle 5"/>
          <p:cNvSpPr/>
          <p:nvPr/>
        </p:nvSpPr>
        <p:spPr>
          <a:xfrm>
            <a:off x="6548865" y="4226492"/>
            <a:ext cx="1676400" cy="152242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Data</a:t>
            </a:r>
            <a:endParaRPr lang="en-US" baseline="-25000" dirty="0"/>
          </a:p>
        </p:txBody>
      </p:sp>
      <p:sp>
        <p:nvSpPr>
          <p:cNvPr id="10" name="Diamond 9"/>
          <p:cNvSpPr/>
          <p:nvPr/>
        </p:nvSpPr>
        <p:spPr>
          <a:xfrm>
            <a:off x="205466" y="4136807"/>
            <a:ext cx="2723899" cy="1701799"/>
          </a:xfrm>
          <a:prstGeom prst="diamon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Theoretical concept</a:t>
            </a:r>
          </a:p>
        </p:txBody>
      </p:sp>
      <p:cxnSp>
        <p:nvCxnSpPr>
          <p:cNvPr id="11" name="Straight Arrow Connector 10"/>
          <p:cNvCxnSpPr>
            <a:stCxn id="10" idx="3"/>
            <a:endCxn id="6" idx="1"/>
          </p:cNvCxnSpPr>
          <p:nvPr/>
        </p:nvCxnSpPr>
        <p:spPr>
          <a:xfrm flipV="1">
            <a:off x="2929365" y="4987706"/>
            <a:ext cx="3619500" cy="1"/>
          </a:xfrm>
          <a:prstGeom prst="straightConnector1">
            <a:avLst/>
          </a:prstGeom>
          <a:ln w="508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386118" y="4336024"/>
            <a:ext cx="626674" cy="1231106"/>
          </a:xfrm>
          <a:prstGeom prst="rect">
            <a:avLst/>
          </a:prstGeom>
          <a:solidFill>
            <a:schemeClr val="bg1"/>
          </a:solidFill>
        </p:spPr>
        <p:txBody>
          <a:bodyPr wrap="none" lIns="0" tIns="0" rIns="0" bIns="0" rtlCol="0">
            <a:spAutoFit/>
          </a:bodyPr>
          <a:lstStyle/>
          <a:p>
            <a:r>
              <a:rPr lang="en-US" sz="8000" b="1" dirty="0"/>
              <a:t>?</a:t>
            </a:r>
          </a:p>
        </p:txBody>
      </p:sp>
      <p:sp>
        <p:nvSpPr>
          <p:cNvPr id="9" name="Cloud 8"/>
          <p:cNvSpPr/>
          <p:nvPr/>
        </p:nvSpPr>
        <p:spPr>
          <a:xfrm>
            <a:off x="648301" y="1486211"/>
            <a:ext cx="2244773" cy="1368401"/>
          </a:xfrm>
          <a:prstGeom prst="clou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Content validity</a:t>
            </a:r>
          </a:p>
        </p:txBody>
      </p:sp>
      <p:sp>
        <p:nvSpPr>
          <p:cNvPr id="13" name="Cloud 12"/>
          <p:cNvSpPr/>
          <p:nvPr/>
        </p:nvSpPr>
        <p:spPr>
          <a:xfrm>
            <a:off x="3419872" y="1486211"/>
            <a:ext cx="2244773" cy="1368401"/>
          </a:xfrm>
          <a:prstGeom prst="clou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Predictive</a:t>
            </a:r>
          </a:p>
          <a:p>
            <a:pPr algn="ctr"/>
            <a:r>
              <a:rPr lang="en-US" dirty="0"/>
              <a:t>validity</a:t>
            </a:r>
          </a:p>
        </p:txBody>
      </p:sp>
      <p:sp>
        <p:nvSpPr>
          <p:cNvPr id="14" name="Cloud 13"/>
          <p:cNvSpPr/>
          <p:nvPr/>
        </p:nvSpPr>
        <p:spPr>
          <a:xfrm>
            <a:off x="6402335" y="1834747"/>
            <a:ext cx="2244773" cy="1368401"/>
          </a:xfrm>
          <a:prstGeom prst="clou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Construct</a:t>
            </a:r>
          </a:p>
          <a:p>
            <a:pPr algn="ctr"/>
            <a:r>
              <a:rPr lang="en-US" dirty="0"/>
              <a:t>validity</a:t>
            </a:r>
          </a:p>
        </p:txBody>
      </p:sp>
      <p:sp>
        <p:nvSpPr>
          <p:cNvPr id="15" name="TextBox 14"/>
          <p:cNvSpPr txBox="1"/>
          <p:nvPr/>
        </p:nvSpPr>
        <p:spPr>
          <a:xfrm>
            <a:off x="444844" y="3384429"/>
            <a:ext cx="7630321" cy="738664"/>
          </a:xfrm>
          <a:prstGeom prst="rect">
            <a:avLst/>
          </a:prstGeom>
          <a:noFill/>
        </p:spPr>
        <p:txBody>
          <a:bodyPr wrap="square" lIns="0" tIns="0" rIns="0" bIns="0" rtlCol="0">
            <a:spAutoFit/>
          </a:bodyPr>
          <a:lstStyle/>
          <a:p>
            <a:pPr algn="ctr"/>
            <a:r>
              <a:rPr lang="en-US" sz="2400" b="1" dirty="0">
                <a:solidFill>
                  <a:srgbClr val="EF3340"/>
                </a:solidFill>
              </a:rPr>
              <a:t>How are the validity concepts related to the relationship between theory and data?</a:t>
            </a:r>
            <a:endParaRPr lang="en-US" sz="2400" b="1" i="1" dirty="0">
              <a:solidFill>
                <a:srgbClr val="EF3340"/>
              </a:solidFill>
            </a:endParaRPr>
          </a:p>
        </p:txBody>
      </p:sp>
    </p:spTree>
    <p:extLst>
      <p:ext uri="{BB962C8B-B14F-4D97-AF65-F5344CB8AC3E}">
        <p14:creationId xmlns:p14="http://schemas.microsoft.com/office/powerpoint/2010/main" val="18638845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validity</a:t>
            </a:r>
          </a:p>
        </p:txBody>
      </p:sp>
      <p:sp>
        <p:nvSpPr>
          <p:cNvPr id="13" name="Content Placeholder 12"/>
          <p:cNvSpPr>
            <a:spLocks noGrp="1"/>
          </p:cNvSpPr>
          <p:nvPr>
            <p:ph idx="1"/>
          </p:nvPr>
        </p:nvSpPr>
        <p:spPr>
          <a:xfrm>
            <a:off x="628650" y="1825625"/>
            <a:ext cx="7886700" cy="4351338"/>
          </a:xfrm>
        </p:spPr>
        <p:txBody>
          <a:bodyPr/>
          <a:lstStyle/>
          <a:p>
            <a:pPr marL="0" indent="0">
              <a:buNone/>
            </a:pPr>
            <a:r>
              <a:rPr lang="en-US" dirty="0"/>
              <a:t>“a test is valid for measuring </a:t>
            </a:r>
            <a:r>
              <a:rPr lang="en-US" dirty="0">
                <a:solidFill>
                  <a:srgbClr val="FF0000"/>
                </a:solidFill>
              </a:rPr>
              <a:t>an attribute </a:t>
            </a:r>
            <a:r>
              <a:rPr lang="en-US" dirty="0"/>
              <a:t>if and only if (a) the attribute exists and (b) variations in the attribute causally produce variations in the outcomes of the measurement procedure.“ </a:t>
            </a:r>
            <a:r>
              <a:rPr lang="en-US" sz="2000" dirty="0"/>
              <a:t>(</a:t>
            </a:r>
            <a:r>
              <a:rPr lang="en-US" sz="2000" dirty="0" err="1"/>
              <a:t>Borsboom</a:t>
            </a:r>
            <a:r>
              <a:rPr lang="en-US" sz="2000" dirty="0"/>
              <a:t>, </a:t>
            </a:r>
            <a:r>
              <a:rPr lang="en-US" sz="2000" dirty="0" err="1"/>
              <a:t>Mellenbergh</a:t>
            </a:r>
            <a:r>
              <a:rPr lang="en-US" sz="2000" dirty="0"/>
              <a:t>, &amp; van </a:t>
            </a:r>
            <a:r>
              <a:rPr lang="en-US" sz="2000" dirty="0" err="1"/>
              <a:t>Heerden</a:t>
            </a:r>
            <a:r>
              <a:rPr lang="en-US" sz="2000" dirty="0"/>
              <a:t>, 2004, p. 1061)</a:t>
            </a:r>
          </a:p>
          <a:p>
            <a:endParaRPr lang="en-US" dirty="0"/>
          </a:p>
        </p:txBody>
      </p:sp>
      <p:sp>
        <p:nvSpPr>
          <p:cNvPr id="14" name="Rectangle 13"/>
          <p:cNvSpPr/>
          <p:nvPr/>
        </p:nvSpPr>
        <p:spPr>
          <a:xfrm>
            <a:off x="3755422" y="3902131"/>
            <a:ext cx="1611884" cy="15985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t>Observed data</a:t>
            </a:r>
            <a:endParaRPr lang="en-US" sz="2400" baseline="-25000" dirty="0"/>
          </a:p>
        </p:txBody>
      </p:sp>
      <p:cxnSp>
        <p:nvCxnSpPr>
          <p:cNvPr id="15" name="Straight Arrow Connector 14"/>
          <p:cNvCxnSpPr/>
          <p:nvPr/>
        </p:nvCxnSpPr>
        <p:spPr>
          <a:xfrm flipH="1">
            <a:off x="5367306" y="4701407"/>
            <a:ext cx="77523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6142538" y="3793154"/>
            <a:ext cx="2174792" cy="181650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sz="2400" dirty="0"/>
              <a:t>Measurement</a:t>
            </a:r>
            <a:br>
              <a:rPr lang="en-US" sz="2400" dirty="0"/>
            </a:br>
            <a:r>
              <a:rPr lang="en-US" sz="2400" dirty="0"/>
              <a:t>error</a:t>
            </a:r>
          </a:p>
        </p:txBody>
      </p:sp>
      <p:cxnSp>
        <p:nvCxnSpPr>
          <p:cNvPr id="18" name="Straight Arrow Connector 17"/>
          <p:cNvCxnSpPr/>
          <p:nvPr/>
        </p:nvCxnSpPr>
        <p:spPr>
          <a:xfrm>
            <a:off x="2780220" y="4701407"/>
            <a:ext cx="97520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605428" y="3793154"/>
            <a:ext cx="2174792" cy="1816505"/>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t>Construct</a:t>
            </a:r>
            <a:endParaRPr lang="en-US" sz="2400" dirty="0"/>
          </a:p>
        </p:txBody>
      </p:sp>
      <p:sp>
        <p:nvSpPr>
          <p:cNvPr id="11" name="TextBox 10"/>
          <p:cNvSpPr txBox="1"/>
          <p:nvPr/>
        </p:nvSpPr>
        <p:spPr>
          <a:xfrm>
            <a:off x="628650" y="6534464"/>
            <a:ext cx="7188200" cy="153888"/>
          </a:xfrm>
          <a:prstGeom prst="rect">
            <a:avLst/>
          </a:prstGeom>
          <a:noFill/>
        </p:spPr>
        <p:txBody>
          <a:bodyPr wrap="square" lIns="0" tIns="0" rIns="0" bIns="0" rtlCol="0">
            <a:spAutoFit/>
          </a:bodyPr>
          <a:lstStyle/>
          <a:p>
            <a:r>
              <a:rPr lang="en-US" sz="1000" dirty="0" err="1"/>
              <a:t>Borsboom</a:t>
            </a:r>
            <a:r>
              <a:rPr lang="en-US" sz="1000" dirty="0"/>
              <a:t>, D., </a:t>
            </a:r>
            <a:r>
              <a:rPr lang="en-US" sz="1000" dirty="0" err="1"/>
              <a:t>Mellenbergh</a:t>
            </a:r>
            <a:r>
              <a:rPr lang="en-US" sz="1000" dirty="0"/>
              <a:t>, G. J., &amp; van </a:t>
            </a:r>
            <a:r>
              <a:rPr lang="en-US" sz="1000" dirty="0" err="1"/>
              <a:t>Heerden</a:t>
            </a:r>
            <a:r>
              <a:rPr lang="en-US" sz="1000" dirty="0"/>
              <a:t>, J. (2004). The concept of validity. </a:t>
            </a:r>
            <a:r>
              <a:rPr lang="en-US" sz="1000" i="1" dirty="0"/>
              <a:t>Psychological Review</a:t>
            </a:r>
            <a:r>
              <a:rPr lang="en-US" sz="1000" dirty="0"/>
              <a:t>, </a:t>
            </a:r>
            <a:r>
              <a:rPr lang="en-US" sz="1000" i="1" dirty="0"/>
              <a:t>111</a:t>
            </a:r>
            <a:r>
              <a:rPr lang="en-US" sz="1000" dirty="0"/>
              <a:t>(4), 1061-1071.</a:t>
            </a:r>
            <a:endParaRPr lang="en-US" sz="1000" dirty="0">
              <a:effectLst/>
            </a:endParaRPr>
          </a:p>
        </p:txBody>
      </p:sp>
      <p:sp>
        <p:nvSpPr>
          <p:cNvPr id="12" name="TextBox 11"/>
          <p:cNvSpPr txBox="1"/>
          <p:nvPr/>
        </p:nvSpPr>
        <p:spPr>
          <a:xfrm>
            <a:off x="605428" y="5626213"/>
            <a:ext cx="7630321" cy="738664"/>
          </a:xfrm>
          <a:prstGeom prst="rect">
            <a:avLst/>
          </a:prstGeom>
          <a:noFill/>
        </p:spPr>
        <p:txBody>
          <a:bodyPr wrap="square" lIns="0" tIns="0" rIns="0" bIns="0" rtlCol="0">
            <a:spAutoFit/>
          </a:bodyPr>
          <a:lstStyle/>
          <a:p>
            <a:pPr algn="ctr"/>
            <a:r>
              <a:rPr lang="en-US" sz="2400" b="1" dirty="0">
                <a:solidFill>
                  <a:srgbClr val="EF3340"/>
                </a:solidFill>
              </a:rPr>
              <a:t>Measurement validity is a simple concept. The process of showing validity – </a:t>
            </a:r>
            <a:r>
              <a:rPr lang="en-US" sz="2400" b="1" i="1" dirty="0">
                <a:solidFill>
                  <a:srgbClr val="EF3340"/>
                </a:solidFill>
              </a:rPr>
              <a:t>validation – </a:t>
            </a:r>
            <a:r>
              <a:rPr lang="en-US" sz="2400" b="1" dirty="0">
                <a:solidFill>
                  <a:srgbClr val="EF3340"/>
                </a:solidFill>
              </a:rPr>
              <a:t>is difficult</a:t>
            </a:r>
            <a:endParaRPr lang="en-US" sz="2400" b="1" i="1" dirty="0">
              <a:solidFill>
                <a:srgbClr val="EF3340"/>
              </a:solidFill>
            </a:endParaRPr>
          </a:p>
        </p:txBody>
      </p:sp>
    </p:spTree>
    <p:extLst>
      <p:ext uri="{BB962C8B-B14F-4D97-AF65-F5344CB8AC3E}">
        <p14:creationId xmlns:p14="http://schemas.microsoft.com/office/powerpoint/2010/main" val="34320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237E5B-38B0-C340-A2B0-9651113A43EC}"/>
              </a:ext>
            </a:extLst>
          </p:cNvPr>
          <p:cNvSpPr>
            <a:spLocks noGrp="1"/>
          </p:cNvSpPr>
          <p:nvPr>
            <p:ph type="title"/>
          </p:nvPr>
        </p:nvSpPr>
        <p:spPr/>
        <p:txBody>
          <a:bodyPr/>
          <a:lstStyle/>
          <a:p>
            <a:r>
              <a:rPr lang="fi-FI" dirty="0" err="1"/>
              <a:t>Comparison</a:t>
            </a:r>
            <a:r>
              <a:rPr lang="fi-FI" dirty="0"/>
              <a:t> </a:t>
            </a:r>
            <a:r>
              <a:rPr lang="fi-FI" dirty="0" err="1"/>
              <a:t>between</a:t>
            </a:r>
            <a:r>
              <a:rPr lang="fi-FI" dirty="0"/>
              <a:t> </a:t>
            </a:r>
            <a:r>
              <a:rPr lang="fi-FI" dirty="0" err="1"/>
              <a:t>latent</a:t>
            </a:r>
            <a:r>
              <a:rPr lang="fi-FI" dirty="0"/>
              <a:t> </a:t>
            </a:r>
            <a:r>
              <a:rPr lang="fi-FI" dirty="0" err="1"/>
              <a:t>variable</a:t>
            </a:r>
            <a:r>
              <a:rPr lang="fi-FI" dirty="0"/>
              <a:t> </a:t>
            </a:r>
            <a:r>
              <a:rPr lang="fi-FI" dirty="0" err="1"/>
              <a:t>model</a:t>
            </a:r>
            <a:r>
              <a:rPr lang="fi-FI" dirty="0"/>
              <a:t> for </a:t>
            </a:r>
            <a:r>
              <a:rPr lang="fi-FI" dirty="0" err="1"/>
              <a:t>validity</a:t>
            </a:r>
            <a:r>
              <a:rPr lang="fi-FI" dirty="0"/>
              <a:t> and </a:t>
            </a:r>
            <a:r>
              <a:rPr lang="fi-FI" dirty="0" err="1"/>
              <a:t>construct</a:t>
            </a:r>
            <a:r>
              <a:rPr lang="fi-FI" dirty="0"/>
              <a:t> </a:t>
            </a:r>
            <a:r>
              <a:rPr lang="fi-FI" dirty="0" err="1"/>
              <a:t>validity</a:t>
            </a:r>
            <a:endParaRPr lang="fi-FI" dirty="0"/>
          </a:p>
        </p:txBody>
      </p:sp>
      <p:graphicFrame>
        <p:nvGraphicFramePr>
          <p:cNvPr id="9" name="Content Placeholder 8">
            <a:extLst>
              <a:ext uri="{FF2B5EF4-FFF2-40B4-BE49-F238E27FC236}">
                <a16:creationId xmlns:a16="http://schemas.microsoft.com/office/drawing/2014/main" id="{62C19547-12B3-AD4E-9A63-6162CD0CFD46}"/>
              </a:ext>
            </a:extLst>
          </p:cNvPr>
          <p:cNvGraphicFramePr>
            <a:graphicFrameLocks noGrp="1"/>
          </p:cNvGraphicFramePr>
          <p:nvPr>
            <p:ph idx="1"/>
            <p:extLst>
              <p:ext uri="{D42A27DB-BD31-4B8C-83A1-F6EECF244321}">
                <p14:modId xmlns:p14="http://schemas.microsoft.com/office/powerpoint/2010/main" val="503015981"/>
              </p:ext>
            </p:extLst>
          </p:nvPr>
        </p:nvGraphicFramePr>
        <p:xfrm>
          <a:off x="628650" y="1825625"/>
          <a:ext cx="7886701" cy="4211320"/>
        </p:xfrm>
        <a:graphic>
          <a:graphicData uri="http://schemas.openxmlformats.org/drawingml/2006/table">
            <a:tbl>
              <a:tblPr firstRow="1" bandRow="1">
                <a:tableStyleId>{5C22544A-7EE6-4342-B048-85BDC9FD1C3A}</a:tableStyleId>
              </a:tblPr>
              <a:tblGrid>
                <a:gridCol w="1445477">
                  <a:extLst>
                    <a:ext uri="{9D8B030D-6E8A-4147-A177-3AD203B41FA5}">
                      <a16:colId xmlns:a16="http://schemas.microsoft.com/office/drawing/2014/main" val="1254970535"/>
                    </a:ext>
                  </a:extLst>
                </a:gridCol>
                <a:gridCol w="3220612">
                  <a:extLst>
                    <a:ext uri="{9D8B030D-6E8A-4147-A177-3AD203B41FA5}">
                      <a16:colId xmlns:a16="http://schemas.microsoft.com/office/drawing/2014/main" val="1894753588"/>
                    </a:ext>
                  </a:extLst>
                </a:gridCol>
                <a:gridCol w="3220612">
                  <a:extLst>
                    <a:ext uri="{9D8B030D-6E8A-4147-A177-3AD203B41FA5}">
                      <a16:colId xmlns:a16="http://schemas.microsoft.com/office/drawing/2014/main" val="1987364464"/>
                    </a:ext>
                  </a:extLst>
                </a:gridCol>
              </a:tblGrid>
              <a:tr h="370840">
                <a:tc>
                  <a:txBody>
                    <a:bodyPr/>
                    <a:lstStyle/>
                    <a:p>
                      <a:endParaRPr lang="fi-FI" sz="1800" dirty="0"/>
                    </a:p>
                  </a:txBody>
                  <a:tcPr/>
                </a:tc>
                <a:tc>
                  <a:txBody>
                    <a:bodyPr/>
                    <a:lstStyle/>
                    <a:p>
                      <a:r>
                        <a:rPr lang="fi-FI" sz="1800" dirty="0" err="1"/>
                        <a:t>Construct</a:t>
                      </a:r>
                      <a:r>
                        <a:rPr lang="fi-FI" sz="1800" dirty="0"/>
                        <a:t> </a:t>
                      </a:r>
                      <a:r>
                        <a:rPr lang="fi-FI" sz="1800" dirty="0" err="1"/>
                        <a:t>validity</a:t>
                      </a:r>
                      <a:endParaRPr lang="fi-FI" sz="1800" dirty="0"/>
                    </a:p>
                  </a:txBody>
                  <a:tcPr/>
                </a:tc>
                <a:tc>
                  <a:txBody>
                    <a:bodyPr/>
                    <a:lstStyle/>
                    <a:p>
                      <a:r>
                        <a:rPr lang="fi-FI" sz="1800" dirty="0" err="1"/>
                        <a:t>Latent</a:t>
                      </a:r>
                      <a:r>
                        <a:rPr lang="fi-FI" sz="1800" dirty="0"/>
                        <a:t> </a:t>
                      </a:r>
                      <a:r>
                        <a:rPr lang="fi-FI" sz="1800" dirty="0" err="1"/>
                        <a:t>variable</a:t>
                      </a:r>
                      <a:r>
                        <a:rPr lang="fi-FI" sz="1800" dirty="0"/>
                        <a:t> </a:t>
                      </a:r>
                      <a:r>
                        <a:rPr lang="fi-FI" sz="1800" dirty="0" err="1"/>
                        <a:t>theory</a:t>
                      </a:r>
                      <a:endParaRPr lang="fi-FI" sz="1800" dirty="0"/>
                    </a:p>
                  </a:txBody>
                  <a:tcPr/>
                </a:tc>
                <a:extLst>
                  <a:ext uri="{0D108BD9-81ED-4DB2-BD59-A6C34878D82A}">
                    <a16:rowId xmlns:a16="http://schemas.microsoft.com/office/drawing/2014/main" val="2530190519"/>
                  </a:ext>
                </a:extLst>
              </a:tr>
              <a:tr h="370840">
                <a:tc>
                  <a:txBody>
                    <a:bodyPr/>
                    <a:lstStyle/>
                    <a:p>
                      <a:r>
                        <a:rPr lang="fi-FI" sz="1800" dirty="0" err="1"/>
                        <a:t>Philosophical</a:t>
                      </a:r>
                      <a:r>
                        <a:rPr lang="fi-FI" sz="1800" dirty="0"/>
                        <a:t> </a:t>
                      </a:r>
                      <a:r>
                        <a:rPr lang="fi-FI" sz="1800" dirty="0" err="1"/>
                        <a:t>focus</a:t>
                      </a:r>
                      <a:endParaRPr lang="fi-FI" sz="1800" dirty="0"/>
                    </a:p>
                  </a:txBody>
                  <a:tcPr/>
                </a:tc>
                <a:tc>
                  <a:txBody>
                    <a:bodyPr/>
                    <a:lstStyle/>
                    <a:p>
                      <a:r>
                        <a:rPr lang="fi-FI" sz="1800" dirty="0" err="1"/>
                        <a:t>Epistemology</a:t>
                      </a:r>
                      <a:endParaRPr lang="fi-FI" sz="1800" dirty="0"/>
                    </a:p>
                    <a:p>
                      <a:pPr marL="285750" indent="-285750">
                        <a:buFont typeface="Arial" panose="020B0604020202020204" pitchFamily="34" charset="0"/>
                        <a:buChar char="•"/>
                      </a:pPr>
                      <a:r>
                        <a:rPr lang="fi-FI" sz="1800" dirty="0" err="1"/>
                        <a:t>Relationships</a:t>
                      </a:r>
                      <a:r>
                        <a:rPr lang="fi-FI" sz="1800" dirty="0"/>
                        <a:t> </a:t>
                      </a:r>
                      <a:r>
                        <a:rPr lang="fi-FI" sz="1800" dirty="0" err="1"/>
                        <a:t>between</a:t>
                      </a:r>
                      <a:r>
                        <a:rPr lang="fi-FI" sz="1800" dirty="0"/>
                        <a:t> </a:t>
                      </a:r>
                      <a:r>
                        <a:rPr lang="fi-FI" sz="1800" dirty="0" err="1"/>
                        <a:t>measures</a:t>
                      </a:r>
                      <a:r>
                        <a:rPr lang="fi-FI" sz="1800" dirty="0"/>
                        <a:t> </a:t>
                      </a:r>
                      <a:r>
                        <a:rPr lang="fi-FI" sz="1800" dirty="0" err="1"/>
                        <a:t>allow</a:t>
                      </a:r>
                      <a:r>
                        <a:rPr lang="fi-FI" sz="1800" dirty="0"/>
                        <a:t> us to </a:t>
                      </a:r>
                      <a:r>
                        <a:rPr lang="fi-FI" sz="1800" dirty="0" err="1"/>
                        <a:t>learn</a:t>
                      </a:r>
                      <a:r>
                        <a:rPr lang="fi-FI" sz="1800" dirty="0"/>
                        <a:t> </a:t>
                      </a:r>
                      <a:r>
                        <a:rPr lang="fi-FI" sz="1800" dirty="0" err="1"/>
                        <a:t>about</a:t>
                      </a:r>
                      <a:r>
                        <a:rPr lang="fi-FI" sz="1800" dirty="0"/>
                        <a:t> </a:t>
                      </a:r>
                      <a:r>
                        <a:rPr lang="fi-FI" sz="1800" dirty="0" err="1"/>
                        <a:t>relationships</a:t>
                      </a:r>
                      <a:r>
                        <a:rPr lang="fi-FI" sz="1800" dirty="0"/>
                        <a:t> </a:t>
                      </a:r>
                      <a:r>
                        <a:rPr lang="fi-FI" sz="1800" dirty="0" err="1"/>
                        <a:t>between</a:t>
                      </a:r>
                      <a:r>
                        <a:rPr lang="fi-FI" sz="1800" dirty="0"/>
                        <a:t> </a:t>
                      </a:r>
                      <a:r>
                        <a:rPr lang="fi-FI" sz="1800" dirty="0" err="1"/>
                        <a:t>constructs</a:t>
                      </a:r>
                      <a:endParaRPr lang="fi-FI" sz="1800" dirty="0"/>
                    </a:p>
                  </a:txBody>
                  <a:tcPr/>
                </a:tc>
                <a:tc>
                  <a:txBody>
                    <a:bodyPr/>
                    <a:lstStyle/>
                    <a:p>
                      <a:r>
                        <a:rPr lang="fi-FI" sz="1800" dirty="0" err="1"/>
                        <a:t>Ontology</a:t>
                      </a:r>
                      <a:endParaRPr lang="fi-FI" sz="1800" dirty="0"/>
                    </a:p>
                    <a:p>
                      <a:pPr marL="285750" indent="-285750">
                        <a:buFont typeface="Arial" panose="020B0604020202020204" pitchFamily="34" charset="0"/>
                        <a:buChar char="•"/>
                      </a:pPr>
                      <a:r>
                        <a:rPr lang="fi-FI" sz="1800" dirty="0" err="1"/>
                        <a:t>Construct</a:t>
                      </a:r>
                      <a:r>
                        <a:rPr lang="fi-FI" sz="1800" dirty="0"/>
                        <a:t> </a:t>
                      </a:r>
                      <a:r>
                        <a:rPr lang="fi-FI" sz="1800" dirty="0" err="1"/>
                        <a:t>exists</a:t>
                      </a:r>
                      <a:r>
                        <a:rPr lang="fi-FI" sz="1800" dirty="0"/>
                        <a:t> and </a:t>
                      </a:r>
                      <a:r>
                        <a:rPr lang="fi-FI" sz="1800" dirty="0" err="1"/>
                        <a:t>causally</a:t>
                      </a:r>
                      <a:r>
                        <a:rPr lang="fi-FI" sz="1800" dirty="0"/>
                        <a:t> </a:t>
                      </a:r>
                      <a:r>
                        <a:rPr lang="fi-FI" sz="1800" dirty="0" err="1"/>
                        <a:t>affects</a:t>
                      </a:r>
                      <a:r>
                        <a:rPr lang="fi-FI" sz="1800" dirty="0"/>
                        <a:t> </a:t>
                      </a:r>
                      <a:r>
                        <a:rPr lang="fi-FI" sz="1800" dirty="0" err="1"/>
                        <a:t>the</a:t>
                      </a:r>
                      <a:r>
                        <a:rPr lang="fi-FI" sz="1800" dirty="0"/>
                        <a:t> </a:t>
                      </a:r>
                      <a:r>
                        <a:rPr lang="fi-FI" sz="1800" dirty="0" err="1"/>
                        <a:t>outcome</a:t>
                      </a:r>
                      <a:r>
                        <a:rPr lang="fi-FI" sz="1800" dirty="0"/>
                        <a:t> of </a:t>
                      </a:r>
                      <a:r>
                        <a:rPr lang="fi-FI" sz="1800" dirty="0" err="1"/>
                        <a:t>the</a:t>
                      </a:r>
                      <a:r>
                        <a:rPr lang="fi-FI" sz="1800" dirty="0"/>
                        <a:t> </a:t>
                      </a:r>
                      <a:r>
                        <a:rPr lang="fi-FI" sz="1800" dirty="0" err="1"/>
                        <a:t>measurement</a:t>
                      </a:r>
                      <a:r>
                        <a:rPr lang="fi-FI" sz="1800" dirty="0"/>
                        <a:t> </a:t>
                      </a:r>
                      <a:r>
                        <a:rPr lang="fi-FI" sz="1800" dirty="0" err="1"/>
                        <a:t>process</a:t>
                      </a:r>
                      <a:endParaRPr lang="fi-FI" sz="1800" dirty="0"/>
                    </a:p>
                  </a:txBody>
                  <a:tcPr/>
                </a:tc>
                <a:extLst>
                  <a:ext uri="{0D108BD9-81ED-4DB2-BD59-A6C34878D82A}">
                    <a16:rowId xmlns:a16="http://schemas.microsoft.com/office/drawing/2014/main" val="705768712"/>
                  </a:ext>
                </a:extLst>
              </a:tr>
              <a:tr h="370840">
                <a:tc>
                  <a:txBody>
                    <a:bodyPr/>
                    <a:lstStyle/>
                    <a:p>
                      <a:r>
                        <a:rPr lang="fi-FI" sz="1800" dirty="0" err="1"/>
                        <a:t>Conceptual</a:t>
                      </a:r>
                      <a:r>
                        <a:rPr lang="fi-FI" sz="1800" dirty="0"/>
                        <a:t> </a:t>
                      </a:r>
                      <a:r>
                        <a:rPr lang="fi-FI" sz="1800" dirty="0" err="1"/>
                        <a:t>focus</a:t>
                      </a:r>
                      <a:endParaRPr lang="fi-FI" sz="1800" dirty="0"/>
                    </a:p>
                  </a:txBody>
                  <a:tcPr/>
                </a:tc>
                <a:tc>
                  <a:txBody>
                    <a:bodyPr/>
                    <a:lstStyle/>
                    <a:p>
                      <a:r>
                        <a:rPr lang="fi-FI" sz="1800" dirty="0" err="1"/>
                        <a:t>Meaning</a:t>
                      </a:r>
                      <a:endParaRPr lang="fi-FI" sz="1800" dirty="0"/>
                    </a:p>
                    <a:p>
                      <a:pPr marL="285750" indent="-285750">
                        <a:buFont typeface="Arial" panose="020B0604020202020204" pitchFamily="34" charset="0"/>
                        <a:buChar char="•"/>
                      </a:pPr>
                      <a:r>
                        <a:rPr lang="fi-FI" sz="1800" dirty="0" err="1"/>
                        <a:t>Nomological</a:t>
                      </a:r>
                      <a:r>
                        <a:rPr lang="fi-FI" sz="1800" dirty="0"/>
                        <a:t> </a:t>
                      </a:r>
                      <a:r>
                        <a:rPr lang="fi-FI" sz="1800" dirty="0" err="1"/>
                        <a:t>network</a:t>
                      </a:r>
                      <a:r>
                        <a:rPr lang="fi-FI" sz="1800" dirty="0"/>
                        <a:t> and </a:t>
                      </a:r>
                      <a:r>
                        <a:rPr lang="fi-FI" sz="1800" dirty="0" err="1"/>
                        <a:t>how</a:t>
                      </a:r>
                      <a:r>
                        <a:rPr lang="fi-FI" sz="1800" dirty="0"/>
                        <a:t> </a:t>
                      </a:r>
                      <a:r>
                        <a:rPr lang="fi-FI" sz="1800" dirty="0" err="1"/>
                        <a:t>measure</a:t>
                      </a:r>
                      <a:r>
                        <a:rPr lang="fi-FI" sz="1800" dirty="0"/>
                        <a:t> </a:t>
                      </a:r>
                      <a:r>
                        <a:rPr lang="fi-FI" sz="1800" dirty="0" err="1"/>
                        <a:t>behaves</a:t>
                      </a:r>
                      <a:endParaRPr lang="fi-FI" sz="1800" dirty="0"/>
                    </a:p>
                  </a:txBody>
                  <a:tcPr/>
                </a:tc>
                <a:tc>
                  <a:txBody>
                    <a:bodyPr/>
                    <a:lstStyle/>
                    <a:p>
                      <a:r>
                        <a:rPr lang="fi-FI" sz="1800" dirty="0" err="1"/>
                        <a:t>Reference</a:t>
                      </a:r>
                      <a:endParaRPr lang="fi-FI" sz="1800" dirty="0"/>
                    </a:p>
                    <a:p>
                      <a:pPr marL="285750" indent="-285750">
                        <a:buFont typeface="Arial" panose="020B0604020202020204" pitchFamily="34" charset="0"/>
                        <a:buChar char="•"/>
                      </a:pPr>
                      <a:r>
                        <a:rPr lang="fi-FI" sz="1800" dirty="0" err="1"/>
                        <a:t>Measure</a:t>
                      </a:r>
                      <a:r>
                        <a:rPr lang="fi-FI" sz="1800" dirty="0"/>
                        <a:t> </a:t>
                      </a:r>
                      <a:r>
                        <a:rPr lang="fi-FI" sz="1800" dirty="0" err="1"/>
                        <a:t>must</a:t>
                      </a:r>
                      <a:r>
                        <a:rPr lang="fi-FI" sz="1800" dirty="0"/>
                        <a:t> </a:t>
                      </a:r>
                      <a:r>
                        <a:rPr lang="fi-FI" sz="1800" dirty="0" err="1"/>
                        <a:t>refer</a:t>
                      </a:r>
                      <a:r>
                        <a:rPr lang="fi-FI" sz="1800" dirty="0"/>
                        <a:t> to a </a:t>
                      </a:r>
                      <a:r>
                        <a:rPr lang="fi-FI" sz="1800" dirty="0" err="1"/>
                        <a:t>real</a:t>
                      </a:r>
                      <a:r>
                        <a:rPr lang="fi-FI" sz="1800" dirty="0"/>
                        <a:t> </a:t>
                      </a:r>
                      <a:r>
                        <a:rPr lang="fi-FI" sz="1800" dirty="0" err="1"/>
                        <a:t>construct</a:t>
                      </a:r>
                      <a:r>
                        <a:rPr lang="fi-FI" sz="1800" dirty="0"/>
                        <a:t> and </a:t>
                      </a:r>
                      <a:r>
                        <a:rPr lang="fi-FI" sz="1800" dirty="0" err="1"/>
                        <a:t>be</a:t>
                      </a:r>
                      <a:r>
                        <a:rPr lang="fi-FI" sz="1800" dirty="0"/>
                        <a:t> </a:t>
                      </a:r>
                      <a:r>
                        <a:rPr lang="fi-FI" sz="1800" dirty="0" err="1"/>
                        <a:t>sensitive</a:t>
                      </a:r>
                      <a:r>
                        <a:rPr lang="fi-FI" sz="1800" dirty="0"/>
                        <a:t> to </a:t>
                      </a:r>
                      <a:r>
                        <a:rPr lang="fi-FI" sz="1800" dirty="0" err="1"/>
                        <a:t>its</a:t>
                      </a:r>
                      <a:r>
                        <a:rPr lang="fi-FI" sz="1800" dirty="0"/>
                        <a:t> </a:t>
                      </a:r>
                      <a:r>
                        <a:rPr lang="fi-FI" sz="1800" dirty="0" err="1"/>
                        <a:t>variations</a:t>
                      </a:r>
                      <a:endParaRPr lang="fi-FI" sz="1800" dirty="0"/>
                    </a:p>
                  </a:txBody>
                  <a:tcPr/>
                </a:tc>
                <a:extLst>
                  <a:ext uri="{0D108BD9-81ED-4DB2-BD59-A6C34878D82A}">
                    <a16:rowId xmlns:a16="http://schemas.microsoft.com/office/drawing/2014/main" val="2563600148"/>
                  </a:ext>
                </a:extLst>
              </a:tr>
              <a:tr h="370840">
                <a:tc>
                  <a:txBody>
                    <a:bodyPr/>
                    <a:lstStyle/>
                    <a:p>
                      <a:r>
                        <a:rPr lang="fi-FI" sz="1800" dirty="0" err="1"/>
                        <a:t>Empirical</a:t>
                      </a:r>
                      <a:r>
                        <a:rPr lang="fi-FI" sz="1800" dirty="0"/>
                        <a:t> </a:t>
                      </a:r>
                      <a:r>
                        <a:rPr lang="fi-FI" sz="1800" dirty="0" err="1"/>
                        <a:t>focus</a:t>
                      </a:r>
                      <a:endParaRPr lang="fi-FI" sz="1800" dirty="0"/>
                    </a:p>
                  </a:txBody>
                  <a:tcPr/>
                </a:tc>
                <a:tc>
                  <a:txBody>
                    <a:bodyPr/>
                    <a:lstStyle/>
                    <a:p>
                      <a:r>
                        <a:rPr lang="fi-FI" sz="1800" dirty="0" err="1"/>
                        <a:t>Correlation</a:t>
                      </a:r>
                      <a:endParaRPr lang="fi-FI" sz="1800" dirty="0"/>
                    </a:p>
                    <a:p>
                      <a:pPr marL="285750" indent="-285750">
                        <a:buFont typeface="Arial" panose="020B0604020202020204" pitchFamily="34" charset="0"/>
                        <a:buChar char="•"/>
                      </a:pPr>
                      <a:r>
                        <a:rPr lang="fi-FI" sz="1800" dirty="0" err="1"/>
                        <a:t>Whether</a:t>
                      </a:r>
                      <a:r>
                        <a:rPr lang="fi-FI" sz="1800" dirty="0"/>
                        <a:t> </a:t>
                      </a:r>
                      <a:r>
                        <a:rPr lang="fi-FI" sz="1800" dirty="0" err="1"/>
                        <a:t>correlations</a:t>
                      </a:r>
                      <a:r>
                        <a:rPr lang="fi-FI" sz="1800" dirty="0"/>
                        <a:t> </a:t>
                      </a:r>
                      <a:r>
                        <a:rPr lang="fi-FI" sz="1800" dirty="0" err="1"/>
                        <a:t>between</a:t>
                      </a:r>
                      <a:r>
                        <a:rPr lang="fi-FI" sz="1800" dirty="0"/>
                        <a:t> </a:t>
                      </a:r>
                      <a:r>
                        <a:rPr lang="fi-FI" sz="1800" dirty="0" err="1"/>
                        <a:t>measures</a:t>
                      </a:r>
                      <a:r>
                        <a:rPr lang="fi-FI" sz="1800" dirty="0"/>
                        <a:t> </a:t>
                      </a:r>
                      <a:r>
                        <a:rPr lang="fi-FI" sz="1800" dirty="0" err="1"/>
                        <a:t>match</a:t>
                      </a:r>
                      <a:r>
                        <a:rPr lang="fi-FI" sz="1800" dirty="0"/>
                        <a:t> </a:t>
                      </a:r>
                      <a:r>
                        <a:rPr lang="fi-FI" sz="1800" dirty="0" err="1"/>
                        <a:t>theoretical</a:t>
                      </a:r>
                      <a:r>
                        <a:rPr lang="fi-FI" sz="1800" dirty="0"/>
                        <a:t> </a:t>
                      </a:r>
                      <a:r>
                        <a:rPr lang="fi-FI" sz="1800" dirty="0" err="1"/>
                        <a:t>expectations</a:t>
                      </a:r>
                      <a:endParaRPr lang="fi-FI" sz="1800" dirty="0"/>
                    </a:p>
                  </a:txBody>
                  <a:tcPr/>
                </a:tc>
                <a:tc>
                  <a:txBody>
                    <a:bodyPr/>
                    <a:lstStyle/>
                    <a:p>
                      <a:r>
                        <a:rPr lang="fi-FI" sz="1800" dirty="0" err="1"/>
                        <a:t>Causality</a:t>
                      </a:r>
                      <a:endParaRPr lang="fi-FI" sz="1800" dirty="0"/>
                    </a:p>
                    <a:p>
                      <a:pPr marL="285750" indent="-285750">
                        <a:buFont typeface="Arial" panose="020B0604020202020204" pitchFamily="34" charset="0"/>
                        <a:buChar char="•"/>
                      </a:pPr>
                      <a:r>
                        <a:rPr lang="fi-FI" sz="1800" dirty="0" err="1"/>
                        <a:t>Validation</a:t>
                      </a:r>
                      <a:r>
                        <a:rPr lang="fi-FI" sz="1800" dirty="0"/>
                        <a:t> is </a:t>
                      </a:r>
                      <a:r>
                        <a:rPr lang="fi-FI" sz="1800" dirty="0" err="1"/>
                        <a:t>not</a:t>
                      </a:r>
                      <a:r>
                        <a:rPr lang="fi-FI" sz="1800" dirty="0"/>
                        <a:t> a </a:t>
                      </a:r>
                      <a:r>
                        <a:rPr lang="fi-FI" sz="1800" dirty="0" err="1"/>
                        <a:t>methodological</a:t>
                      </a:r>
                      <a:r>
                        <a:rPr lang="fi-FI" sz="1800" dirty="0"/>
                        <a:t> </a:t>
                      </a:r>
                      <a:r>
                        <a:rPr lang="fi-FI" sz="1800" dirty="0" err="1"/>
                        <a:t>but</a:t>
                      </a:r>
                      <a:r>
                        <a:rPr lang="fi-FI" sz="1800" dirty="0"/>
                        <a:t> a </a:t>
                      </a:r>
                      <a:r>
                        <a:rPr lang="fi-FI" sz="1800" dirty="0" err="1"/>
                        <a:t>substantive</a:t>
                      </a:r>
                      <a:r>
                        <a:rPr lang="fi-FI" sz="1800" dirty="0"/>
                        <a:t> </a:t>
                      </a:r>
                      <a:r>
                        <a:rPr lang="fi-FI" sz="1800" dirty="0" err="1"/>
                        <a:t>problem</a:t>
                      </a:r>
                      <a:endParaRPr lang="fi-FI" sz="1800" dirty="0"/>
                    </a:p>
                  </a:txBody>
                  <a:tcPr/>
                </a:tc>
                <a:extLst>
                  <a:ext uri="{0D108BD9-81ED-4DB2-BD59-A6C34878D82A}">
                    <a16:rowId xmlns:a16="http://schemas.microsoft.com/office/drawing/2014/main" val="518780280"/>
                  </a:ext>
                </a:extLst>
              </a:tr>
            </a:tbl>
          </a:graphicData>
        </a:graphic>
      </p:graphicFrame>
      <p:sp>
        <p:nvSpPr>
          <p:cNvPr id="5" name="TextBox 4">
            <a:extLst>
              <a:ext uri="{FF2B5EF4-FFF2-40B4-BE49-F238E27FC236}">
                <a16:creationId xmlns:a16="http://schemas.microsoft.com/office/drawing/2014/main" id="{3253916E-B398-754A-8D30-D906E3F1485D}"/>
              </a:ext>
            </a:extLst>
          </p:cNvPr>
          <p:cNvSpPr txBox="1"/>
          <p:nvPr/>
        </p:nvSpPr>
        <p:spPr>
          <a:xfrm>
            <a:off x="628650" y="6036945"/>
            <a:ext cx="7886700" cy="1107996"/>
          </a:xfrm>
          <a:prstGeom prst="rect">
            <a:avLst/>
          </a:prstGeom>
          <a:noFill/>
        </p:spPr>
        <p:txBody>
          <a:bodyPr wrap="square" rtlCol="0">
            <a:spAutoFit/>
          </a:bodyPr>
          <a:lstStyle/>
          <a:p>
            <a:r>
              <a:rPr lang="fi-FI" sz="1600" dirty="0"/>
              <a:t>“</a:t>
            </a:r>
            <a:r>
              <a:rPr lang="fi-FI" sz="1600" dirty="0" err="1"/>
              <a:t>Validity</a:t>
            </a:r>
            <a:r>
              <a:rPr lang="fi-FI" sz="1600" dirty="0"/>
              <a:t> is an </a:t>
            </a:r>
            <a:r>
              <a:rPr lang="fi-FI" sz="1600" dirty="0" err="1"/>
              <a:t>integrated</a:t>
            </a:r>
            <a:r>
              <a:rPr lang="fi-FI" sz="1600" dirty="0"/>
              <a:t> </a:t>
            </a:r>
            <a:r>
              <a:rPr lang="fi-FI" sz="1600" dirty="0" err="1"/>
              <a:t>evaluative</a:t>
            </a:r>
            <a:r>
              <a:rPr lang="fi-FI" sz="1600" dirty="0"/>
              <a:t> </a:t>
            </a:r>
            <a:r>
              <a:rPr lang="fi-FI" sz="1600" dirty="0" err="1"/>
              <a:t>judgement</a:t>
            </a:r>
            <a:r>
              <a:rPr lang="fi-FI" sz="1600" dirty="0"/>
              <a:t> of </a:t>
            </a:r>
            <a:r>
              <a:rPr lang="fi-FI" sz="1600" dirty="0" err="1"/>
              <a:t>the</a:t>
            </a:r>
            <a:r>
              <a:rPr lang="fi-FI" sz="1600" dirty="0"/>
              <a:t> </a:t>
            </a:r>
            <a:r>
              <a:rPr lang="fi-FI" sz="1600" dirty="0" err="1"/>
              <a:t>degree</a:t>
            </a:r>
            <a:r>
              <a:rPr lang="fi-FI" sz="1600" dirty="0"/>
              <a:t> to </a:t>
            </a:r>
            <a:r>
              <a:rPr lang="fi-FI" sz="1600" dirty="0" err="1"/>
              <a:t>which</a:t>
            </a:r>
            <a:r>
              <a:rPr lang="fi-FI" sz="1600" dirty="0"/>
              <a:t> </a:t>
            </a:r>
            <a:r>
              <a:rPr lang="fi-FI" sz="1600" dirty="0" err="1"/>
              <a:t>empirical</a:t>
            </a:r>
            <a:r>
              <a:rPr lang="fi-FI" sz="1600" dirty="0"/>
              <a:t> </a:t>
            </a:r>
            <a:r>
              <a:rPr lang="fi-FI" sz="1600" dirty="0" err="1"/>
              <a:t>evidence</a:t>
            </a:r>
            <a:r>
              <a:rPr lang="fi-FI" sz="1600" dirty="0"/>
              <a:t> and </a:t>
            </a:r>
            <a:r>
              <a:rPr lang="fi-FI" sz="1600" dirty="0" err="1"/>
              <a:t>theoretical</a:t>
            </a:r>
            <a:r>
              <a:rPr lang="fi-FI" sz="1600" dirty="0"/>
              <a:t> </a:t>
            </a:r>
            <a:r>
              <a:rPr lang="fi-FI" sz="1600" dirty="0" err="1"/>
              <a:t>rationales</a:t>
            </a:r>
            <a:r>
              <a:rPr lang="fi-FI" sz="1600" dirty="0"/>
              <a:t> </a:t>
            </a:r>
            <a:r>
              <a:rPr lang="fi-FI" sz="1600" dirty="0" err="1"/>
              <a:t>support</a:t>
            </a:r>
            <a:r>
              <a:rPr lang="fi-FI" sz="1600" dirty="0"/>
              <a:t> </a:t>
            </a:r>
            <a:r>
              <a:rPr lang="fi-FI" sz="1600" dirty="0" err="1"/>
              <a:t>the</a:t>
            </a:r>
            <a:r>
              <a:rPr lang="fi-FI" sz="1600" dirty="0"/>
              <a:t> </a:t>
            </a:r>
            <a:r>
              <a:rPr lang="fi-FI" sz="1600" i="1" dirty="0" err="1"/>
              <a:t>adequacy</a:t>
            </a:r>
            <a:r>
              <a:rPr lang="fi-FI" sz="1600" i="1" dirty="0"/>
              <a:t> </a:t>
            </a:r>
            <a:r>
              <a:rPr lang="fi-FI" sz="1600" dirty="0"/>
              <a:t>and </a:t>
            </a:r>
            <a:r>
              <a:rPr lang="fi-FI" sz="1600" i="1" dirty="0" err="1"/>
              <a:t>appropriateness</a:t>
            </a:r>
            <a:r>
              <a:rPr lang="fi-FI" sz="1600" i="1" dirty="0"/>
              <a:t> </a:t>
            </a:r>
            <a:r>
              <a:rPr lang="fi-FI" sz="1600" dirty="0"/>
              <a:t>of </a:t>
            </a:r>
            <a:r>
              <a:rPr lang="fi-FI" sz="1600" i="1" dirty="0" err="1"/>
              <a:t>inferences</a:t>
            </a:r>
            <a:r>
              <a:rPr lang="fi-FI" sz="1600" i="1" dirty="0"/>
              <a:t> </a:t>
            </a:r>
            <a:r>
              <a:rPr lang="fi-FI" sz="1600" dirty="0"/>
              <a:t>and </a:t>
            </a:r>
            <a:r>
              <a:rPr lang="fi-FI" sz="1600" i="1" dirty="0" err="1"/>
              <a:t>actions</a:t>
            </a:r>
            <a:r>
              <a:rPr lang="fi-FI" sz="1600" i="1" dirty="0"/>
              <a:t> </a:t>
            </a:r>
            <a:r>
              <a:rPr lang="fi-FI" sz="1600" dirty="0" err="1"/>
              <a:t>based</a:t>
            </a:r>
            <a:r>
              <a:rPr lang="fi-FI" sz="1600" dirty="0"/>
              <a:t> on </a:t>
            </a:r>
            <a:r>
              <a:rPr lang="fi-FI" sz="1600" dirty="0" err="1"/>
              <a:t>test</a:t>
            </a:r>
            <a:r>
              <a:rPr lang="fi-FI" sz="1600" dirty="0"/>
              <a:t> </a:t>
            </a:r>
            <a:r>
              <a:rPr lang="fi-FI" sz="1600" dirty="0" err="1"/>
              <a:t>scores</a:t>
            </a:r>
            <a:r>
              <a:rPr lang="fi-FI" sz="1600" dirty="0"/>
              <a:t>” (</a:t>
            </a:r>
            <a:r>
              <a:rPr lang="fi-FI" sz="1600" dirty="0" err="1"/>
              <a:t>Messick</a:t>
            </a:r>
            <a:r>
              <a:rPr lang="fi-FI" sz="1600" dirty="0"/>
              <a:t>, 1989, p. 13). </a:t>
            </a:r>
          </a:p>
          <a:p>
            <a:endParaRPr lang="fi-FI" sz="1600" dirty="0"/>
          </a:p>
        </p:txBody>
      </p:sp>
    </p:spTree>
    <p:extLst>
      <p:ext uri="{BB962C8B-B14F-4D97-AF65-F5344CB8AC3E}">
        <p14:creationId xmlns:p14="http://schemas.microsoft.com/office/powerpoint/2010/main" val="197225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237E5B-38B0-C340-A2B0-9651113A43EC}"/>
              </a:ext>
            </a:extLst>
          </p:cNvPr>
          <p:cNvSpPr>
            <a:spLocks noGrp="1"/>
          </p:cNvSpPr>
          <p:nvPr>
            <p:ph type="title"/>
          </p:nvPr>
        </p:nvSpPr>
        <p:spPr/>
        <p:txBody>
          <a:bodyPr/>
          <a:lstStyle/>
          <a:p>
            <a:r>
              <a:rPr lang="fi-FI" dirty="0" err="1"/>
              <a:t>Comparison</a:t>
            </a:r>
            <a:r>
              <a:rPr lang="fi-FI" dirty="0"/>
              <a:t> </a:t>
            </a:r>
            <a:r>
              <a:rPr lang="fi-FI" dirty="0" err="1"/>
              <a:t>between</a:t>
            </a:r>
            <a:r>
              <a:rPr lang="fi-FI" dirty="0"/>
              <a:t> </a:t>
            </a:r>
            <a:r>
              <a:rPr lang="fi-FI" dirty="0" err="1"/>
              <a:t>latent</a:t>
            </a:r>
            <a:r>
              <a:rPr lang="fi-FI" dirty="0"/>
              <a:t> </a:t>
            </a:r>
            <a:r>
              <a:rPr lang="fi-FI" dirty="0" err="1"/>
              <a:t>variable</a:t>
            </a:r>
            <a:r>
              <a:rPr lang="fi-FI" dirty="0"/>
              <a:t> </a:t>
            </a:r>
            <a:r>
              <a:rPr lang="fi-FI" dirty="0" err="1"/>
              <a:t>model</a:t>
            </a:r>
            <a:r>
              <a:rPr lang="fi-FI" dirty="0"/>
              <a:t> for </a:t>
            </a:r>
            <a:r>
              <a:rPr lang="fi-FI" dirty="0" err="1"/>
              <a:t>validity</a:t>
            </a:r>
            <a:r>
              <a:rPr lang="fi-FI" dirty="0"/>
              <a:t> and </a:t>
            </a:r>
            <a:r>
              <a:rPr lang="fi-FI" dirty="0" err="1"/>
              <a:t>classical</a:t>
            </a:r>
            <a:r>
              <a:rPr lang="fi-FI" dirty="0"/>
              <a:t> </a:t>
            </a:r>
            <a:r>
              <a:rPr lang="fi-FI" dirty="0" err="1"/>
              <a:t>test</a:t>
            </a:r>
            <a:r>
              <a:rPr lang="fi-FI" dirty="0"/>
              <a:t> </a:t>
            </a:r>
            <a:r>
              <a:rPr lang="fi-FI" dirty="0" err="1"/>
              <a:t>theory</a:t>
            </a:r>
            <a:endParaRPr lang="fi-FI" dirty="0"/>
          </a:p>
        </p:txBody>
      </p:sp>
      <p:graphicFrame>
        <p:nvGraphicFramePr>
          <p:cNvPr id="9" name="Content Placeholder 8">
            <a:extLst>
              <a:ext uri="{FF2B5EF4-FFF2-40B4-BE49-F238E27FC236}">
                <a16:creationId xmlns:a16="http://schemas.microsoft.com/office/drawing/2014/main" id="{62C19547-12B3-AD4E-9A63-6162CD0CFD46}"/>
              </a:ext>
            </a:extLst>
          </p:cNvPr>
          <p:cNvGraphicFramePr>
            <a:graphicFrameLocks noGrp="1"/>
          </p:cNvGraphicFramePr>
          <p:nvPr>
            <p:ph idx="1"/>
            <p:extLst>
              <p:ext uri="{D42A27DB-BD31-4B8C-83A1-F6EECF244321}">
                <p14:modId xmlns:p14="http://schemas.microsoft.com/office/powerpoint/2010/main" val="1871214949"/>
              </p:ext>
            </p:extLst>
          </p:nvPr>
        </p:nvGraphicFramePr>
        <p:xfrm>
          <a:off x="628650" y="1825625"/>
          <a:ext cx="7886700" cy="4495800"/>
        </p:xfrm>
        <a:graphic>
          <a:graphicData uri="http://schemas.openxmlformats.org/drawingml/2006/table">
            <a:tbl>
              <a:tblPr firstRow="1" bandRow="1">
                <a:tableStyleId>{5C22544A-7EE6-4342-B048-85BDC9FD1C3A}</a:tableStyleId>
              </a:tblPr>
              <a:tblGrid>
                <a:gridCol w="2013966">
                  <a:extLst>
                    <a:ext uri="{9D8B030D-6E8A-4147-A177-3AD203B41FA5}">
                      <a16:colId xmlns:a16="http://schemas.microsoft.com/office/drawing/2014/main" val="1254970535"/>
                    </a:ext>
                  </a:extLst>
                </a:gridCol>
                <a:gridCol w="3044952">
                  <a:extLst>
                    <a:ext uri="{9D8B030D-6E8A-4147-A177-3AD203B41FA5}">
                      <a16:colId xmlns:a16="http://schemas.microsoft.com/office/drawing/2014/main" val="1894753588"/>
                    </a:ext>
                  </a:extLst>
                </a:gridCol>
                <a:gridCol w="2827782">
                  <a:extLst>
                    <a:ext uri="{9D8B030D-6E8A-4147-A177-3AD203B41FA5}">
                      <a16:colId xmlns:a16="http://schemas.microsoft.com/office/drawing/2014/main" val="1987364464"/>
                    </a:ext>
                  </a:extLst>
                </a:gridCol>
              </a:tblGrid>
              <a:tr h="370840">
                <a:tc>
                  <a:txBody>
                    <a:bodyPr/>
                    <a:lstStyle/>
                    <a:p>
                      <a:endParaRPr lang="fi-FI" sz="1800" dirty="0"/>
                    </a:p>
                  </a:txBody>
                  <a:tcPr/>
                </a:tc>
                <a:tc>
                  <a:txBody>
                    <a:bodyPr/>
                    <a:lstStyle/>
                    <a:p>
                      <a:r>
                        <a:rPr lang="fi-FI" sz="1800" dirty="0" err="1"/>
                        <a:t>Classical</a:t>
                      </a:r>
                      <a:r>
                        <a:rPr lang="fi-FI" sz="1800" dirty="0"/>
                        <a:t> </a:t>
                      </a:r>
                      <a:r>
                        <a:rPr lang="fi-FI" sz="1800" dirty="0" err="1"/>
                        <a:t>test</a:t>
                      </a:r>
                      <a:r>
                        <a:rPr lang="fi-FI" sz="1800" dirty="0"/>
                        <a:t> </a:t>
                      </a:r>
                      <a:r>
                        <a:rPr lang="fi-FI" sz="1800" dirty="0" err="1"/>
                        <a:t>theory</a:t>
                      </a:r>
                      <a:endParaRPr lang="fi-FI" sz="1800" dirty="0"/>
                    </a:p>
                  </a:txBody>
                  <a:tcPr/>
                </a:tc>
                <a:tc>
                  <a:txBody>
                    <a:bodyPr/>
                    <a:lstStyle/>
                    <a:p>
                      <a:r>
                        <a:rPr lang="fi-FI" sz="1800" dirty="0" err="1"/>
                        <a:t>Latent</a:t>
                      </a:r>
                      <a:r>
                        <a:rPr lang="fi-FI" sz="1800" dirty="0"/>
                        <a:t> </a:t>
                      </a:r>
                      <a:r>
                        <a:rPr lang="fi-FI" sz="1800" dirty="0" err="1"/>
                        <a:t>variable</a:t>
                      </a:r>
                      <a:r>
                        <a:rPr lang="fi-FI" sz="1800" dirty="0"/>
                        <a:t> </a:t>
                      </a:r>
                      <a:r>
                        <a:rPr lang="fi-FI" sz="1800" dirty="0" err="1"/>
                        <a:t>theory</a:t>
                      </a:r>
                      <a:endParaRPr lang="fi-FI" sz="1800" dirty="0"/>
                    </a:p>
                  </a:txBody>
                  <a:tcPr/>
                </a:tc>
                <a:extLst>
                  <a:ext uri="{0D108BD9-81ED-4DB2-BD59-A6C34878D82A}">
                    <a16:rowId xmlns:a16="http://schemas.microsoft.com/office/drawing/2014/main" val="2530190519"/>
                  </a:ext>
                </a:extLst>
              </a:tr>
              <a:tr h="370840">
                <a:tc>
                  <a:txBody>
                    <a:bodyPr/>
                    <a:lstStyle/>
                    <a:p>
                      <a:r>
                        <a:rPr lang="fi-FI" sz="1800" dirty="0"/>
                        <a:t>Domain</a:t>
                      </a:r>
                    </a:p>
                  </a:txBody>
                  <a:tcPr/>
                </a:tc>
                <a:tc>
                  <a:txBody>
                    <a:bodyPr/>
                    <a:lstStyle/>
                    <a:p>
                      <a:r>
                        <a:rPr lang="fi-FI" sz="1800" dirty="0" err="1"/>
                        <a:t>Psychometric</a:t>
                      </a:r>
                      <a:r>
                        <a:rPr lang="fi-FI" sz="1800" dirty="0"/>
                        <a:t> </a:t>
                      </a:r>
                      <a:r>
                        <a:rPr lang="fi-FI" sz="1800" dirty="0" err="1"/>
                        <a:t>model</a:t>
                      </a:r>
                      <a:endParaRPr lang="fi-FI" sz="1800" dirty="0"/>
                    </a:p>
                  </a:txBody>
                  <a:tcPr/>
                </a:tc>
                <a:tc>
                  <a:txBody>
                    <a:bodyPr/>
                    <a:lstStyle/>
                    <a:p>
                      <a:r>
                        <a:rPr lang="fi-FI" sz="1800" dirty="0" err="1"/>
                        <a:t>Measurement</a:t>
                      </a:r>
                      <a:r>
                        <a:rPr lang="fi-FI" sz="1800" dirty="0"/>
                        <a:t> </a:t>
                      </a:r>
                      <a:r>
                        <a:rPr lang="fi-FI" sz="1800" dirty="0" err="1"/>
                        <a:t>theory</a:t>
                      </a:r>
                      <a:endParaRPr lang="fi-FI" sz="1800" dirty="0"/>
                    </a:p>
                  </a:txBody>
                  <a:tcPr/>
                </a:tc>
                <a:extLst>
                  <a:ext uri="{0D108BD9-81ED-4DB2-BD59-A6C34878D82A}">
                    <a16:rowId xmlns:a16="http://schemas.microsoft.com/office/drawing/2014/main" val="705768712"/>
                  </a:ext>
                </a:extLst>
              </a:tr>
              <a:tr h="370840">
                <a:tc>
                  <a:txBody>
                    <a:bodyPr/>
                    <a:lstStyle/>
                    <a:p>
                      <a:r>
                        <a:rPr lang="fi-FI" sz="1800" dirty="0" err="1"/>
                        <a:t>Ontology</a:t>
                      </a:r>
                      <a:endParaRPr lang="fi-FI" sz="1800" dirty="0"/>
                    </a:p>
                  </a:txBody>
                  <a:tcPr/>
                </a:tc>
                <a:tc>
                  <a:txBody>
                    <a:bodyPr/>
                    <a:lstStyle/>
                    <a:p>
                      <a:r>
                        <a:rPr lang="fi-FI" sz="1800" dirty="0"/>
                        <a:t>N/A</a:t>
                      </a:r>
                    </a:p>
                  </a:txBody>
                  <a:tcPr/>
                </a:tc>
                <a:tc>
                  <a:txBody>
                    <a:bodyPr/>
                    <a:lstStyle/>
                    <a:p>
                      <a:r>
                        <a:rPr lang="fi-FI" sz="1800" dirty="0" err="1"/>
                        <a:t>Realist</a:t>
                      </a:r>
                      <a:endParaRPr lang="fi-FI" sz="1800" dirty="0"/>
                    </a:p>
                  </a:txBody>
                  <a:tcPr/>
                </a:tc>
                <a:extLst>
                  <a:ext uri="{0D108BD9-81ED-4DB2-BD59-A6C34878D82A}">
                    <a16:rowId xmlns:a16="http://schemas.microsoft.com/office/drawing/2014/main" val="2563600148"/>
                  </a:ext>
                </a:extLst>
              </a:tr>
              <a:tr h="370840">
                <a:tc>
                  <a:txBody>
                    <a:bodyPr/>
                    <a:lstStyle/>
                    <a:p>
                      <a:r>
                        <a:rPr lang="fi-FI" sz="1800" dirty="0"/>
                        <a:t>Main </a:t>
                      </a:r>
                      <a:r>
                        <a:rPr lang="fi-FI" sz="1800" dirty="0" err="1"/>
                        <a:t>concern</a:t>
                      </a:r>
                      <a:endParaRPr lang="fi-FI" sz="1800" dirty="0"/>
                    </a:p>
                  </a:txBody>
                  <a:tcPr/>
                </a:tc>
                <a:tc>
                  <a:txBody>
                    <a:bodyPr/>
                    <a:lstStyle/>
                    <a:p>
                      <a:r>
                        <a:rPr lang="fi-FI" sz="1800" dirty="0" err="1"/>
                        <a:t>Reliability</a:t>
                      </a:r>
                      <a:r>
                        <a:rPr lang="fi-FI" sz="1800" dirty="0"/>
                        <a:t>, </a:t>
                      </a:r>
                      <a:r>
                        <a:rPr lang="fi-FI" sz="1800" dirty="0" err="1"/>
                        <a:t>true</a:t>
                      </a:r>
                      <a:r>
                        <a:rPr lang="fi-FI" sz="1800" dirty="0"/>
                        <a:t> </a:t>
                      </a:r>
                      <a:r>
                        <a:rPr lang="fi-FI" sz="1800" dirty="0" err="1"/>
                        <a:t>score</a:t>
                      </a:r>
                      <a:endParaRPr lang="fi-FI" sz="1800" dirty="0"/>
                    </a:p>
                  </a:txBody>
                  <a:tcPr/>
                </a:tc>
                <a:tc>
                  <a:txBody>
                    <a:bodyPr/>
                    <a:lstStyle/>
                    <a:p>
                      <a:r>
                        <a:rPr lang="fi-FI" sz="1800" dirty="0" err="1"/>
                        <a:t>Validity</a:t>
                      </a:r>
                      <a:r>
                        <a:rPr lang="fi-FI" sz="1800" dirty="0"/>
                        <a:t>, </a:t>
                      </a:r>
                      <a:r>
                        <a:rPr lang="fi-FI" sz="1800" dirty="0" err="1"/>
                        <a:t>construct</a:t>
                      </a:r>
                      <a:r>
                        <a:rPr lang="fi-FI" sz="1800" dirty="0"/>
                        <a:t> </a:t>
                      </a:r>
                      <a:r>
                        <a:rPr lang="fi-FI" sz="1800" dirty="0" err="1"/>
                        <a:t>measurement</a:t>
                      </a:r>
                      <a:endParaRPr lang="fi-FI" sz="1800" dirty="0"/>
                    </a:p>
                  </a:txBody>
                  <a:tcPr/>
                </a:tc>
                <a:extLst>
                  <a:ext uri="{0D108BD9-81ED-4DB2-BD59-A6C34878D82A}">
                    <a16:rowId xmlns:a16="http://schemas.microsoft.com/office/drawing/2014/main" val="518780280"/>
                  </a:ext>
                </a:extLst>
              </a:tr>
              <a:tr h="370840">
                <a:tc>
                  <a:txBody>
                    <a:bodyPr/>
                    <a:lstStyle/>
                    <a:p>
                      <a:r>
                        <a:rPr lang="fi-FI" sz="1800" dirty="0" err="1"/>
                        <a:t>Observed</a:t>
                      </a:r>
                      <a:r>
                        <a:rPr lang="fi-FI" sz="1800" dirty="0"/>
                        <a:t> </a:t>
                      </a:r>
                      <a:r>
                        <a:rPr lang="fi-FI" sz="1800" dirty="0" err="1"/>
                        <a:t>scores</a:t>
                      </a:r>
                      <a:endParaRPr lang="fi-FI" sz="1800" dirty="0"/>
                    </a:p>
                  </a:txBody>
                  <a:tcPr/>
                </a:tc>
                <a:tc>
                  <a:txBody>
                    <a:bodyPr/>
                    <a:lstStyle/>
                    <a:p>
                      <a:r>
                        <a:rPr lang="fi-FI" sz="1800" dirty="0"/>
                        <a:t>x = t + e</a:t>
                      </a:r>
                    </a:p>
                    <a:p>
                      <a:r>
                        <a:rPr lang="fi-FI" sz="1800" dirty="0" err="1"/>
                        <a:t>deterministic</a:t>
                      </a:r>
                      <a:r>
                        <a:rPr lang="fi-FI" sz="1800" dirty="0"/>
                        <a:t>, </a:t>
                      </a:r>
                      <a:r>
                        <a:rPr lang="fi-FI" sz="1800" dirty="0" err="1"/>
                        <a:t>linear</a:t>
                      </a:r>
                      <a:r>
                        <a:rPr lang="fi-FI" sz="1800" dirty="0"/>
                        <a:t> association</a:t>
                      </a:r>
                    </a:p>
                  </a:txBody>
                  <a:tcPr/>
                </a:tc>
                <a:tc>
                  <a:txBody>
                    <a:bodyPr/>
                    <a:lstStyle/>
                    <a:p>
                      <a:r>
                        <a:rPr lang="fi-FI" sz="1800" dirty="0" err="1"/>
                        <a:t>Var</a:t>
                      </a:r>
                      <a:r>
                        <a:rPr lang="fi-FI" sz="1800" dirty="0"/>
                        <a:t>(c) =&gt; </a:t>
                      </a:r>
                      <a:r>
                        <a:rPr lang="fi-FI" sz="1800" dirty="0" err="1"/>
                        <a:t>Var</a:t>
                      </a:r>
                      <a:r>
                        <a:rPr lang="fi-FI" sz="1800" dirty="0"/>
                        <a:t>(x)</a:t>
                      </a:r>
                    </a:p>
                    <a:p>
                      <a:r>
                        <a:rPr lang="fi-FI" sz="1800" dirty="0" err="1"/>
                        <a:t>statistical</a:t>
                      </a:r>
                      <a:r>
                        <a:rPr lang="fi-FI" sz="1800" dirty="0"/>
                        <a:t>, </a:t>
                      </a:r>
                      <a:r>
                        <a:rPr lang="fi-FI" sz="1800" dirty="0" err="1"/>
                        <a:t>not</a:t>
                      </a:r>
                      <a:r>
                        <a:rPr lang="fi-FI" sz="1800" dirty="0"/>
                        <a:t> </a:t>
                      </a:r>
                      <a:r>
                        <a:rPr lang="fi-FI" sz="1800" dirty="0" err="1"/>
                        <a:t>necessarily</a:t>
                      </a:r>
                      <a:r>
                        <a:rPr lang="fi-FI" sz="1800" dirty="0"/>
                        <a:t> </a:t>
                      </a:r>
                      <a:r>
                        <a:rPr lang="fi-FI" sz="1800" dirty="0" err="1"/>
                        <a:t>linear</a:t>
                      </a:r>
                      <a:r>
                        <a:rPr lang="fi-FI" sz="1800" dirty="0"/>
                        <a:t> association</a:t>
                      </a:r>
                    </a:p>
                  </a:txBody>
                  <a:tcPr/>
                </a:tc>
                <a:extLst>
                  <a:ext uri="{0D108BD9-81ED-4DB2-BD59-A6C34878D82A}">
                    <a16:rowId xmlns:a16="http://schemas.microsoft.com/office/drawing/2014/main" val="840283334"/>
                  </a:ext>
                </a:extLst>
              </a:tr>
              <a:tr h="370840">
                <a:tc>
                  <a:txBody>
                    <a:bodyPr/>
                    <a:lstStyle/>
                    <a:p>
                      <a:r>
                        <a:rPr lang="fi-FI" sz="1800" dirty="0" err="1"/>
                        <a:t>True</a:t>
                      </a:r>
                      <a:r>
                        <a:rPr lang="fi-FI" sz="1800" dirty="0"/>
                        <a:t> </a:t>
                      </a:r>
                      <a:r>
                        <a:rPr lang="fi-FI" sz="1800" dirty="0" err="1"/>
                        <a:t>score</a:t>
                      </a:r>
                      <a:r>
                        <a:rPr lang="fi-FI" sz="1800" dirty="0"/>
                        <a:t> / </a:t>
                      </a:r>
                      <a:r>
                        <a:rPr lang="fi-FI" sz="1800" dirty="0" err="1"/>
                        <a:t>construct</a:t>
                      </a:r>
                      <a:r>
                        <a:rPr lang="fi-FI" sz="1800" dirty="0"/>
                        <a:t> </a:t>
                      </a:r>
                      <a:r>
                        <a:rPr lang="fi-FI" sz="1800" dirty="0" err="1"/>
                        <a:t>influence</a:t>
                      </a:r>
                      <a:endParaRPr lang="fi-FI" sz="1800" dirty="0"/>
                    </a:p>
                  </a:txBody>
                  <a:tcPr/>
                </a:tc>
                <a:tc>
                  <a:txBody>
                    <a:bodyPr/>
                    <a:lstStyle/>
                    <a:p>
                      <a:r>
                        <a:rPr lang="fi-FI" sz="1800" dirty="0" err="1"/>
                        <a:t>Indicators</a:t>
                      </a:r>
                      <a:r>
                        <a:rPr lang="fi-FI" sz="1800" dirty="0"/>
                        <a:t> </a:t>
                      </a:r>
                      <a:r>
                        <a:rPr lang="fi-FI" sz="1800" dirty="0" err="1"/>
                        <a:t>share</a:t>
                      </a:r>
                      <a:r>
                        <a:rPr lang="fi-FI" sz="1800" dirty="0"/>
                        <a:t> </a:t>
                      </a:r>
                      <a:r>
                        <a:rPr lang="fi-FI" sz="1800" dirty="0" err="1"/>
                        <a:t>the</a:t>
                      </a:r>
                      <a:r>
                        <a:rPr lang="fi-FI" sz="1800" dirty="0"/>
                        <a:t> </a:t>
                      </a:r>
                      <a:r>
                        <a:rPr lang="fi-FI" sz="1800" dirty="0" err="1"/>
                        <a:t>true</a:t>
                      </a:r>
                      <a:r>
                        <a:rPr lang="fi-FI" sz="1800" dirty="0"/>
                        <a:t> </a:t>
                      </a:r>
                      <a:r>
                        <a:rPr lang="fi-FI" sz="1800" dirty="0" err="1"/>
                        <a:t>score</a:t>
                      </a:r>
                      <a:r>
                        <a:rPr lang="fi-FI" sz="1800" dirty="0"/>
                        <a:t> </a:t>
                      </a:r>
                      <a:r>
                        <a:rPr lang="fi-FI" sz="1800" dirty="0" err="1"/>
                        <a:t>variance</a:t>
                      </a:r>
                      <a:r>
                        <a:rPr lang="fi-FI" sz="1800" dirty="0"/>
                        <a:t> (tau </a:t>
                      </a:r>
                      <a:r>
                        <a:rPr lang="fi-FI" sz="1800" dirty="0" err="1"/>
                        <a:t>equivalence</a:t>
                      </a:r>
                      <a:r>
                        <a:rPr lang="fi-FI" sz="1800" dirty="0"/>
                        <a:t>)</a:t>
                      </a:r>
                    </a:p>
                  </a:txBody>
                  <a:tcPr/>
                </a:tc>
                <a:tc>
                  <a:txBody>
                    <a:bodyPr/>
                    <a:lstStyle/>
                    <a:p>
                      <a:r>
                        <a:rPr lang="fi-FI" sz="1800" dirty="0" err="1"/>
                        <a:t>Different</a:t>
                      </a:r>
                      <a:r>
                        <a:rPr lang="fi-FI" sz="1800" dirty="0"/>
                        <a:t> </a:t>
                      </a:r>
                      <a:r>
                        <a:rPr lang="fi-FI" sz="1800" dirty="0" err="1"/>
                        <a:t>indicators</a:t>
                      </a:r>
                      <a:r>
                        <a:rPr lang="fi-FI" sz="1800" dirty="0"/>
                        <a:t> </a:t>
                      </a:r>
                      <a:r>
                        <a:rPr lang="fi-FI" sz="1800" dirty="0" err="1"/>
                        <a:t>may</a:t>
                      </a:r>
                      <a:r>
                        <a:rPr lang="fi-FI" sz="1800" dirty="0"/>
                        <a:t> </a:t>
                      </a:r>
                      <a:r>
                        <a:rPr lang="fi-FI" sz="1800" dirty="0" err="1"/>
                        <a:t>depend</a:t>
                      </a:r>
                      <a:r>
                        <a:rPr lang="fi-FI" sz="1800" dirty="0"/>
                        <a:t> </a:t>
                      </a:r>
                      <a:r>
                        <a:rPr lang="fi-FI" sz="1800" dirty="0" err="1"/>
                        <a:t>differently</a:t>
                      </a:r>
                      <a:r>
                        <a:rPr lang="fi-FI" sz="1800" dirty="0"/>
                        <a:t> on </a:t>
                      </a:r>
                      <a:r>
                        <a:rPr lang="fi-FI" sz="1800" dirty="0" err="1"/>
                        <a:t>the</a:t>
                      </a:r>
                      <a:r>
                        <a:rPr lang="fi-FI" sz="1800" dirty="0"/>
                        <a:t> </a:t>
                      </a:r>
                      <a:r>
                        <a:rPr lang="fi-FI" sz="1800" dirty="0" err="1"/>
                        <a:t>construct</a:t>
                      </a:r>
                      <a:endParaRPr lang="fi-FI" sz="1800" dirty="0"/>
                    </a:p>
                  </a:txBody>
                  <a:tcPr/>
                </a:tc>
                <a:extLst>
                  <a:ext uri="{0D108BD9-81ED-4DB2-BD59-A6C34878D82A}">
                    <a16:rowId xmlns:a16="http://schemas.microsoft.com/office/drawing/2014/main" val="2259636205"/>
                  </a:ext>
                </a:extLst>
              </a:tr>
              <a:tr h="370840">
                <a:tc>
                  <a:txBody>
                    <a:bodyPr/>
                    <a:lstStyle/>
                    <a:p>
                      <a:r>
                        <a:rPr lang="fi-FI" sz="1800" dirty="0" err="1"/>
                        <a:t>Measurement</a:t>
                      </a:r>
                      <a:r>
                        <a:rPr lang="fi-FI" sz="1800" dirty="0"/>
                        <a:t> </a:t>
                      </a:r>
                      <a:r>
                        <a:rPr lang="fi-FI" sz="1800" dirty="0" err="1"/>
                        <a:t>error</a:t>
                      </a:r>
                      <a:endParaRPr lang="fi-FI" sz="1800" dirty="0"/>
                    </a:p>
                  </a:txBody>
                  <a:tcPr/>
                </a:tc>
                <a:tc>
                  <a:txBody>
                    <a:bodyPr/>
                    <a:lstStyle/>
                    <a:p>
                      <a:r>
                        <a:rPr lang="fi-FI" sz="1800" dirty="0" err="1"/>
                        <a:t>Random</a:t>
                      </a:r>
                      <a:r>
                        <a:rPr lang="fi-FI" sz="1800" dirty="0"/>
                        <a:t> </a:t>
                      </a:r>
                      <a:r>
                        <a:rPr lang="fi-FI" sz="1800" dirty="0" err="1"/>
                        <a:t>noise</a:t>
                      </a:r>
                      <a:r>
                        <a:rPr lang="fi-FI" sz="1800" dirty="0"/>
                        <a:t>, </a:t>
                      </a:r>
                      <a:r>
                        <a:rPr lang="fi-FI" sz="1800" dirty="0" err="1"/>
                        <a:t>indepent</a:t>
                      </a:r>
                      <a:r>
                        <a:rPr lang="fi-FI" sz="1800" dirty="0"/>
                        <a:t> </a:t>
                      </a:r>
                      <a:r>
                        <a:rPr lang="fi-FI" sz="1800" dirty="0" err="1"/>
                        <a:t>between</a:t>
                      </a:r>
                      <a:r>
                        <a:rPr lang="fi-FI" sz="1800" dirty="0"/>
                        <a:t> </a:t>
                      </a:r>
                      <a:r>
                        <a:rPr lang="fi-FI" sz="1800" dirty="0" err="1"/>
                        <a:t>items</a:t>
                      </a:r>
                      <a:endParaRPr lang="fi-FI" sz="1800" dirty="0"/>
                    </a:p>
                  </a:txBody>
                  <a:tcPr/>
                </a:tc>
                <a:tc>
                  <a:txBody>
                    <a:bodyPr/>
                    <a:lstStyle/>
                    <a:p>
                      <a:r>
                        <a:rPr lang="fi-FI" sz="1800" dirty="0" err="1"/>
                        <a:t>Random</a:t>
                      </a:r>
                      <a:r>
                        <a:rPr lang="fi-FI" sz="1800" dirty="0"/>
                        <a:t> and </a:t>
                      </a:r>
                      <a:r>
                        <a:rPr lang="fi-FI" sz="1800" dirty="0" err="1"/>
                        <a:t>systematic</a:t>
                      </a:r>
                      <a:r>
                        <a:rPr lang="fi-FI" sz="1800" dirty="0"/>
                        <a:t> </a:t>
                      </a:r>
                      <a:r>
                        <a:rPr lang="fi-FI" sz="1800" dirty="0" err="1"/>
                        <a:t>errors</a:t>
                      </a:r>
                      <a:r>
                        <a:rPr lang="fi-FI" sz="1800" dirty="0"/>
                        <a:t>, </a:t>
                      </a:r>
                      <a:r>
                        <a:rPr lang="fi-FI" sz="1800" dirty="0" err="1"/>
                        <a:t>different</a:t>
                      </a:r>
                      <a:r>
                        <a:rPr lang="fi-FI" sz="1800" dirty="0"/>
                        <a:t> </a:t>
                      </a:r>
                      <a:r>
                        <a:rPr lang="fi-FI" sz="1800" dirty="0" err="1"/>
                        <a:t>causal</a:t>
                      </a:r>
                      <a:r>
                        <a:rPr lang="fi-FI" sz="1800" dirty="0"/>
                        <a:t> </a:t>
                      </a:r>
                      <a:r>
                        <a:rPr lang="fi-FI" sz="1800" dirty="0" err="1"/>
                        <a:t>influences</a:t>
                      </a:r>
                      <a:r>
                        <a:rPr lang="fi-FI" sz="1800" dirty="0"/>
                        <a:t> to </a:t>
                      </a:r>
                      <a:r>
                        <a:rPr lang="fi-FI" sz="1800" dirty="0" err="1"/>
                        <a:t>measures</a:t>
                      </a:r>
                      <a:endParaRPr lang="fi-FI" sz="1800" dirty="0"/>
                    </a:p>
                  </a:txBody>
                  <a:tcPr/>
                </a:tc>
                <a:extLst>
                  <a:ext uri="{0D108BD9-81ED-4DB2-BD59-A6C34878D82A}">
                    <a16:rowId xmlns:a16="http://schemas.microsoft.com/office/drawing/2014/main" val="1461024432"/>
                  </a:ext>
                </a:extLst>
              </a:tr>
            </a:tbl>
          </a:graphicData>
        </a:graphic>
      </p:graphicFrame>
    </p:spTree>
    <p:extLst>
      <p:ext uri="{BB962C8B-B14F-4D97-AF65-F5344CB8AC3E}">
        <p14:creationId xmlns:p14="http://schemas.microsoft.com/office/powerpoint/2010/main" val="35881351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4"/>
          <p:cNvSpPr>
            <a:spLocks noGrp="1"/>
          </p:cNvSpPr>
          <p:nvPr>
            <p:ph type="title"/>
          </p:nvPr>
        </p:nvSpPr>
        <p:spPr/>
        <p:txBody>
          <a:bodyPr>
            <a:normAutofit/>
          </a:bodyPr>
          <a:lstStyle/>
          <a:p>
            <a:r>
              <a:rPr lang="en-US" dirty="0"/>
              <a:t>Example of a latent variable model of validity</a:t>
            </a:r>
            <a:endParaRPr lang="en-US" dirty="0">
              <a:ea typeface="ＭＳ Ｐゴシック" charset="0"/>
              <a:cs typeface="ＭＳ Ｐゴシック" charset="0"/>
            </a:endParaRPr>
          </a:p>
        </p:txBody>
      </p:sp>
      <p:sp>
        <p:nvSpPr>
          <p:cNvPr id="3" name="Content Placeholder 2"/>
          <p:cNvSpPr>
            <a:spLocks noGrp="1"/>
          </p:cNvSpPr>
          <p:nvPr>
            <p:ph sz="quarter" idx="4294967295"/>
          </p:nvPr>
        </p:nvSpPr>
        <p:spPr>
          <a:xfrm>
            <a:off x="1058863" y="2447925"/>
            <a:ext cx="8085137" cy="3830638"/>
          </a:xfrm>
        </p:spPr>
        <p:txBody>
          <a:bodyPr/>
          <a:lstStyle/>
          <a:p>
            <a:pPr marL="0" indent="0" algn="ctr">
              <a:spcBef>
                <a:spcPct val="50000"/>
              </a:spcBef>
              <a:buNone/>
            </a:pPr>
            <a:r>
              <a:rPr lang="en-US" sz="4800" dirty="0">
                <a:solidFill>
                  <a:srgbClr val="006600"/>
                </a:solidFill>
              </a:rPr>
              <a:t>X</a:t>
            </a:r>
            <a:r>
              <a:rPr lang="en-US" sz="4800" baseline="-25000" dirty="0">
                <a:solidFill>
                  <a:srgbClr val="006600"/>
                </a:solidFill>
              </a:rPr>
              <a:t>i</a:t>
            </a:r>
            <a:r>
              <a:rPr lang="en-US" sz="4800" dirty="0">
                <a:solidFill>
                  <a:srgbClr val="006600"/>
                </a:solidFill>
              </a:rPr>
              <a:t> </a:t>
            </a:r>
            <a:r>
              <a:rPr lang="en-US" sz="4000" dirty="0">
                <a:solidFill>
                  <a:srgbClr val="006600"/>
                </a:solidFill>
              </a:rPr>
              <a:t>=</a:t>
            </a:r>
            <a:r>
              <a:rPr lang="en-US" sz="4800" dirty="0">
                <a:solidFill>
                  <a:srgbClr val="006600"/>
                </a:solidFill>
              </a:rPr>
              <a:t> </a:t>
            </a:r>
            <a:r>
              <a:rPr lang="en-US" sz="4800" dirty="0">
                <a:solidFill>
                  <a:srgbClr val="0000FF"/>
                </a:solidFill>
              </a:rPr>
              <a:t>T</a:t>
            </a:r>
            <a:r>
              <a:rPr lang="en-US" sz="4800" baseline="-25000" dirty="0">
                <a:solidFill>
                  <a:srgbClr val="0000FF"/>
                </a:solidFill>
              </a:rPr>
              <a:t>i</a:t>
            </a:r>
            <a:r>
              <a:rPr lang="en-US" sz="4800" dirty="0">
                <a:solidFill>
                  <a:srgbClr val="006600"/>
                </a:solidFill>
              </a:rPr>
              <a:t> </a:t>
            </a:r>
            <a:r>
              <a:rPr lang="en-US" sz="4000" dirty="0">
                <a:solidFill>
                  <a:srgbClr val="006600"/>
                </a:solidFill>
              </a:rPr>
              <a:t>+</a:t>
            </a:r>
            <a:r>
              <a:rPr lang="en-US" sz="4800" dirty="0">
                <a:solidFill>
                  <a:srgbClr val="006600"/>
                </a:solidFill>
              </a:rPr>
              <a:t> </a:t>
            </a:r>
            <a:r>
              <a:rPr lang="en-US" sz="4800" dirty="0">
                <a:solidFill>
                  <a:srgbClr val="FF9900"/>
                </a:solidFill>
              </a:rPr>
              <a:t>S</a:t>
            </a:r>
            <a:r>
              <a:rPr lang="en-US" sz="4800" baseline="-25000" dirty="0">
                <a:solidFill>
                  <a:srgbClr val="FF9900"/>
                </a:solidFill>
              </a:rPr>
              <a:t>i</a:t>
            </a:r>
            <a:r>
              <a:rPr lang="en-US" sz="4800" dirty="0">
                <a:solidFill>
                  <a:srgbClr val="006600"/>
                </a:solidFill>
              </a:rPr>
              <a:t> </a:t>
            </a:r>
            <a:r>
              <a:rPr lang="en-US" sz="4000" dirty="0">
                <a:solidFill>
                  <a:srgbClr val="006600"/>
                </a:solidFill>
              </a:rPr>
              <a:t>+</a:t>
            </a:r>
            <a:r>
              <a:rPr lang="en-US" sz="4800" dirty="0">
                <a:solidFill>
                  <a:srgbClr val="006600"/>
                </a:solidFill>
              </a:rPr>
              <a:t> </a:t>
            </a:r>
            <a:r>
              <a:rPr lang="en-US" sz="4800" dirty="0" err="1"/>
              <a:t>e</a:t>
            </a:r>
            <a:r>
              <a:rPr lang="en-US" sz="4800" baseline="-25000" dirty="0" err="1"/>
              <a:t>i</a:t>
            </a:r>
            <a:endParaRPr lang="en-US" sz="4800" baseline="-25000" dirty="0"/>
          </a:p>
          <a:p>
            <a:endParaRPr lang="en-US" sz="3200" dirty="0"/>
          </a:p>
          <a:p>
            <a:pPr marL="0" indent="0">
              <a:buNone/>
            </a:pPr>
            <a:r>
              <a:rPr lang="en-US" sz="2400" dirty="0"/>
              <a:t>Where, </a:t>
            </a:r>
          </a:p>
          <a:p>
            <a:pPr marL="0" indent="0">
              <a:buNone/>
            </a:pPr>
            <a:r>
              <a:rPr lang="en-US" sz="2400" dirty="0">
                <a:solidFill>
                  <a:srgbClr val="006600"/>
                </a:solidFill>
              </a:rPr>
              <a:t>X</a:t>
            </a:r>
            <a:r>
              <a:rPr lang="en-US" sz="2400" baseline="-15000" dirty="0">
                <a:solidFill>
                  <a:srgbClr val="006600"/>
                </a:solidFill>
              </a:rPr>
              <a:t>i</a:t>
            </a:r>
            <a:r>
              <a:rPr lang="en-US" sz="2400" dirty="0"/>
              <a:t> is a person</a:t>
            </a:r>
            <a:r>
              <a:rPr lang="ja-JP" altLang="en-US" sz="2400" dirty="0"/>
              <a:t>’</a:t>
            </a:r>
            <a:r>
              <a:rPr lang="en-US" sz="2400" dirty="0"/>
              <a:t>s observed score on an item,</a:t>
            </a:r>
          </a:p>
          <a:p>
            <a:pPr marL="0" indent="0">
              <a:buNone/>
            </a:pPr>
            <a:r>
              <a:rPr lang="en-US" sz="2400" dirty="0">
                <a:solidFill>
                  <a:srgbClr val="0000FF"/>
                </a:solidFill>
              </a:rPr>
              <a:t>T</a:t>
            </a:r>
            <a:r>
              <a:rPr lang="en-US" sz="2400" baseline="-15000" dirty="0">
                <a:solidFill>
                  <a:srgbClr val="0000FF"/>
                </a:solidFill>
              </a:rPr>
              <a:t>i</a:t>
            </a:r>
            <a:r>
              <a:rPr lang="en-US" sz="2400" dirty="0">
                <a:solidFill>
                  <a:srgbClr val="0000FF"/>
                </a:solidFill>
              </a:rPr>
              <a:t> </a:t>
            </a:r>
            <a:r>
              <a:rPr lang="en-US" sz="2400" dirty="0"/>
              <a:t>is the 'true' score (i.e., what we hope to measure),</a:t>
            </a:r>
          </a:p>
          <a:p>
            <a:pPr marL="0" indent="0">
              <a:buNone/>
            </a:pPr>
            <a:r>
              <a:rPr lang="en-US" sz="2400" dirty="0">
                <a:solidFill>
                  <a:srgbClr val="FF9900"/>
                </a:solidFill>
              </a:rPr>
              <a:t>S</a:t>
            </a:r>
            <a:r>
              <a:rPr lang="en-US" sz="2400" baseline="-15000" dirty="0">
                <a:solidFill>
                  <a:srgbClr val="FF9900"/>
                </a:solidFill>
              </a:rPr>
              <a:t>i</a:t>
            </a:r>
            <a:r>
              <a:rPr lang="en-US" sz="2400" dirty="0"/>
              <a:t> is the measure-specific, yet reliable, component, and</a:t>
            </a:r>
          </a:p>
          <a:p>
            <a:pPr marL="0" indent="0">
              <a:buNone/>
            </a:pPr>
            <a:r>
              <a:rPr lang="en-US" sz="2400" dirty="0" err="1"/>
              <a:t>e</a:t>
            </a:r>
            <a:r>
              <a:rPr lang="en-US" sz="2400" baseline="-15000" dirty="0" err="1"/>
              <a:t>i</a:t>
            </a:r>
            <a:r>
              <a:rPr lang="en-US" sz="2400" dirty="0"/>
              <a:t> is random error, or noise.</a:t>
            </a:r>
          </a:p>
          <a:p>
            <a:endParaRPr lang="en-US" sz="2400" dirty="0"/>
          </a:p>
          <a:p>
            <a:endParaRPr lang="en-US" sz="2400" dirty="0"/>
          </a:p>
          <a:p>
            <a:endParaRPr lang="en-US" dirty="0"/>
          </a:p>
        </p:txBody>
      </p:sp>
      <p:sp>
        <p:nvSpPr>
          <p:cNvPr id="88068" name="Rectangle 2"/>
          <p:cNvSpPr>
            <a:spLocks noChangeArrowheads="1"/>
          </p:cNvSpPr>
          <p:nvPr/>
        </p:nvSpPr>
        <p:spPr bwMode="auto">
          <a:xfrm>
            <a:off x="381000" y="76200"/>
            <a:ext cx="8382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
        <p:nvSpPr>
          <p:cNvPr id="8" name="Up Arrow Callout 5"/>
          <p:cNvSpPr>
            <a:spLocks noChangeArrowheads="1"/>
          </p:cNvSpPr>
          <p:nvPr/>
        </p:nvSpPr>
        <p:spPr bwMode="auto">
          <a:xfrm>
            <a:off x="5829300" y="3281363"/>
            <a:ext cx="1866900" cy="922337"/>
          </a:xfrm>
          <a:prstGeom prst="upArrowCallout">
            <a:avLst>
              <a:gd name="adj1" fmla="val 25005"/>
              <a:gd name="adj2" fmla="val 25005"/>
              <a:gd name="adj3" fmla="val 25000"/>
              <a:gd name="adj4" fmla="val 64977"/>
            </a:avLst>
          </a:prstGeom>
          <a:solidFill>
            <a:schemeClr val="accent1"/>
          </a:solidFill>
          <a:ln w="9525">
            <a:solidFill>
              <a:schemeClr val="tx1"/>
            </a:solidFill>
            <a:round/>
            <a:headEnd/>
            <a:tailEnd/>
          </a:ln>
        </p:spPr>
        <p:txBody>
          <a:bodyPr wrap="none" anchor="ctr" anchorCtr="0"/>
          <a:lstStyle/>
          <a:p>
            <a:pPr algn="ctr"/>
            <a:r>
              <a:rPr lang="en-US" dirty="0"/>
              <a:t>Error in reliability</a:t>
            </a:r>
          </a:p>
        </p:txBody>
      </p:sp>
      <p:sp>
        <p:nvSpPr>
          <p:cNvPr id="9" name="Down Arrow Callout 6"/>
          <p:cNvSpPr>
            <a:spLocks noChangeArrowheads="1"/>
          </p:cNvSpPr>
          <p:nvPr/>
        </p:nvSpPr>
        <p:spPr bwMode="auto">
          <a:xfrm>
            <a:off x="4529138" y="1644650"/>
            <a:ext cx="2128837" cy="850900"/>
          </a:xfrm>
          <a:prstGeom prst="downArrowCallout">
            <a:avLst>
              <a:gd name="adj1" fmla="val 25007"/>
              <a:gd name="adj2" fmla="val 25007"/>
              <a:gd name="adj3" fmla="val 25000"/>
              <a:gd name="adj4" fmla="val 64977"/>
            </a:avLst>
          </a:prstGeom>
          <a:solidFill>
            <a:schemeClr val="accent1"/>
          </a:solidFill>
          <a:ln w="9525">
            <a:solidFill>
              <a:schemeClr val="tx1"/>
            </a:solidFill>
            <a:round/>
            <a:headEnd/>
            <a:tailEnd/>
          </a:ln>
        </p:spPr>
        <p:txBody>
          <a:bodyPr anchor="ctr" anchorCtr="0"/>
          <a:lstStyle/>
          <a:p>
            <a:pPr algn="ctr"/>
            <a:r>
              <a:rPr lang="en-US" dirty="0"/>
              <a:t>Error in validity?</a:t>
            </a:r>
          </a:p>
        </p:txBody>
      </p:sp>
    </p:spTree>
    <p:extLst>
      <p:ext uri="{BB962C8B-B14F-4D97-AF65-F5344CB8AC3E}">
        <p14:creationId xmlns:p14="http://schemas.microsoft.com/office/powerpoint/2010/main" val="86657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Process</a:t>
            </a:r>
          </a:p>
        </p:txBody>
      </p:sp>
      <p:sp>
        <p:nvSpPr>
          <p:cNvPr id="13" name="Rectangle 12"/>
          <p:cNvSpPr/>
          <p:nvPr/>
        </p:nvSpPr>
        <p:spPr>
          <a:xfrm>
            <a:off x="1472177" y="1774723"/>
            <a:ext cx="413669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0. Research Topic</a:t>
            </a:r>
          </a:p>
        </p:txBody>
      </p:sp>
      <p:sp>
        <p:nvSpPr>
          <p:cNvPr id="14" name="Rectangle 13"/>
          <p:cNvSpPr/>
          <p:nvPr/>
        </p:nvSpPr>
        <p:spPr>
          <a:xfrm>
            <a:off x="1492248" y="2530571"/>
            <a:ext cx="409821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1. Formulation Research Question</a:t>
            </a:r>
          </a:p>
        </p:txBody>
      </p:sp>
      <p:sp>
        <p:nvSpPr>
          <p:cNvPr id="15" name="Rectangle 14"/>
          <p:cNvSpPr/>
          <p:nvPr/>
        </p:nvSpPr>
        <p:spPr>
          <a:xfrm>
            <a:off x="1491416" y="3298770"/>
            <a:ext cx="409821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2. Preparation of the research design</a:t>
            </a:r>
          </a:p>
        </p:txBody>
      </p:sp>
      <p:sp>
        <p:nvSpPr>
          <p:cNvPr id="16" name="Rectangle 15"/>
          <p:cNvSpPr/>
          <p:nvPr/>
        </p:nvSpPr>
        <p:spPr>
          <a:xfrm>
            <a:off x="2241791" y="4836570"/>
            <a:ext cx="2770614"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5. Data Collection</a:t>
            </a:r>
          </a:p>
        </p:txBody>
      </p:sp>
      <p:sp>
        <p:nvSpPr>
          <p:cNvPr id="17" name="Rectangle 16"/>
          <p:cNvSpPr/>
          <p:nvPr/>
        </p:nvSpPr>
        <p:spPr>
          <a:xfrm>
            <a:off x="787205" y="4069548"/>
            <a:ext cx="1900291"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3. Measurement</a:t>
            </a:r>
          </a:p>
        </p:txBody>
      </p:sp>
      <p:sp>
        <p:nvSpPr>
          <p:cNvPr id="18" name="Rectangle 17"/>
          <p:cNvSpPr/>
          <p:nvPr/>
        </p:nvSpPr>
        <p:spPr>
          <a:xfrm>
            <a:off x="4369138" y="4038847"/>
            <a:ext cx="1900291"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4. Sampling</a:t>
            </a:r>
          </a:p>
        </p:txBody>
      </p:sp>
      <p:sp>
        <p:nvSpPr>
          <p:cNvPr id="20" name="Rectangle 19"/>
          <p:cNvSpPr/>
          <p:nvPr/>
        </p:nvSpPr>
        <p:spPr>
          <a:xfrm>
            <a:off x="2241791" y="5505522"/>
            <a:ext cx="2770614"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6. Data processing</a:t>
            </a:r>
          </a:p>
        </p:txBody>
      </p:sp>
      <p:sp>
        <p:nvSpPr>
          <p:cNvPr id="21" name="Rectangle 20"/>
          <p:cNvSpPr/>
          <p:nvPr/>
        </p:nvSpPr>
        <p:spPr>
          <a:xfrm>
            <a:off x="1741550" y="6233808"/>
            <a:ext cx="3790356"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7. Data analysis and interpretation</a:t>
            </a:r>
          </a:p>
        </p:txBody>
      </p:sp>
      <p:cxnSp>
        <p:nvCxnSpPr>
          <p:cNvPr id="23" name="Straight Arrow Connector 22"/>
          <p:cNvCxnSpPr>
            <a:stCxn id="13" idx="2"/>
            <a:endCxn id="14" idx="0"/>
          </p:cNvCxnSpPr>
          <p:nvPr/>
        </p:nvCxnSpPr>
        <p:spPr>
          <a:xfrm>
            <a:off x="3540522" y="2094990"/>
            <a:ext cx="831" cy="43558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4" idx="2"/>
            <a:endCxn id="15" idx="0"/>
          </p:cNvCxnSpPr>
          <p:nvPr/>
        </p:nvCxnSpPr>
        <p:spPr>
          <a:xfrm flipH="1">
            <a:off x="3540521" y="2850838"/>
            <a:ext cx="832" cy="44793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5" idx="2"/>
            <a:endCxn id="17" idx="0"/>
          </p:cNvCxnSpPr>
          <p:nvPr/>
        </p:nvCxnSpPr>
        <p:spPr>
          <a:xfrm flipH="1">
            <a:off x="1737351" y="3619037"/>
            <a:ext cx="1803170" cy="45051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5" idx="2"/>
          </p:cNvCxnSpPr>
          <p:nvPr/>
        </p:nvCxnSpPr>
        <p:spPr>
          <a:xfrm>
            <a:off x="3540521" y="3619037"/>
            <a:ext cx="1778763" cy="41981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endCxn id="16" idx="0"/>
          </p:cNvCxnSpPr>
          <p:nvPr/>
        </p:nvCxnSpPr>
        <p:spPr>
          <a:xfrm flipH="1">
            <a:off x="3627098" y="4359114"/>
            <a:ext cx="2152386" cy="47745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16" idx="0"/>
          </p:cNvCxnSpPr>
          <p:nvPr/>
        </p:nvCxnSpPr>
        <p:spPr>
          <a:xfrm>
            <a:off x="2050281" y="4389815"/>
            <a:ext cx="1576817" cy="44675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6" idx="2"/>
            <a:endCxn id="20" idx="0"/>
          </p:cNvCxnSpPr>
          <p:nvPr/>
        </p:nvCxnSpPr>
        <p:spPr>
          <a:xfrm>
            <a:off x="3627098" y="5156837"/>
            <a:ext cx="0" cy="34868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20" idx="2"/>
            <a:endCxn id="21" idx="0"/>
          </p:cNvCxnSpPr>
          <p:nvPr/>
        </p:nvCxnSpPr>
        <p:spPr>
          <a:xfrm>
            <a:off x="3627098" y="5825789"/>
            <a:ext cx="9630" cy="40801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695748" y="1678598"/>
            <a:ext cx="5702004" cy="3597490"/>
          </a:xfrm>
          <a:prstGeom prst="rect">
            <a:avLst/>
          </a:prstGeom>
          <a:no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sp>
        <p:nvSpPr>
          <p:cNvPr id="24" name="TextBox 23"/>
          <p:cNvSpPr txBox="1"/>
          <p:nvPr/>
        </p:nvSpPr>
        <p:spPr>
          <a:xfrm>
            <a:off x="6849829" y="1543338"/>
            <a:ext cx="1665521" cy="1538883"/>
          </a:xfrm>
          <a:prstGeom prst="rect">
            <a:avLst/>
          </a:prstGeom>
          <a:noFill/>
        </p:spPr>
        <p:txBody>
          <a:bodyPr wrap="none" lIns="0" tIns="0" rIns="0" bIns="0" rtlCol="0">
            <a:spAutoFit/>
          </a:bodyPr>
          <a:lstStyle/>
          <a:p>
            <a:r>
              <a:rPr lang="en-US" sz="2000" b="1" dirty="0">
                <a:solidFill>
                  <a:srgbClr val="FF0000"/>
                </a:solidFill>
              </a:rPr>
              <a:t>The quality of</a:t>
            </a:r>
            <a:br>
              <a:rPr lang="en-US" sz="2000" b="1" dirty="0">
                <a:solidFill>
                  <a:srgbClr val="FF0000"/>
                </a:solidFill>
              </a:rPr>
            </a:br>
            <a:r>
              <a:rPr lang="en-US" sz="2000" b="1" dirty="0">
                <a:solidFill>
                  <a:srgbClr val="FF0000"/>
                </a:solidFill>
              </a:rPr>
              <a:t>the study is</a:t>
            </a:r>
            <a:br>
              <a:rPr lang="en-US" sz="2000" b="1" dirty="0">
                <a:solidFill>
                  <a:srgbClr val="FF0000"/>
                </a:solidFill>
              </a:rPr>
            </a:br>
            <a:r>
              <a:rPr lang="en-US" sz="2000" b="1" dirty="0">
                <a:solidFill>
                  <a:srgbClr val="FF0000"/>
                </a:solidFill>
              </a:rPr>
              <a:t>mostly</a:t>
            </a:r>
          </a:p>
          <a:p>
            <a:r>
              <a:rPr lang="en-US" sz="2000" b="1" dirty="0">
                <a:solidFill>
                  <a:srgbClr val="FF0000"/>
                </a:solidFill>
              </a:rPr>
              <a:t>determined </a:t>
            </a:r>
            <a:br>
              <a:rPr lang="en-US" sz="2000" b="1" dirty="0">
                <a:solidFill>
                  <a:srgbClr val="FF0000"/>
                </a:solidFill>
              </a:rPr>
            </a:br>
            <a:r>
              <a:rPr lang="en-US" sz="2000" b="1" dirty="0">
                <a:solidFill>
                  <a:srgbClr val="FF0000"/>
                </a:solidFill>
              </a:rPr>
              <a:t>here</a:t>
            </a:r>
          </a:p>
        </p:txBody>
      </p:sp>
      <p:sp>
        <p:nvSpPr>
          <p:cNvPr id="26" name="TextBox 25">
            <a:extLst>
              <a:ext uri="{FF2B5EF4-FFF2-40B4-BE49-F238E27FC236}">
                <a16:creationId xmlns:a16="http://schemas.microsoft.com/office/drawing/2014/main" id="{0F232CF9-A733-6141-A24D-183BECF8199A}"/>
              </a:ext>
            </a:extLst>
          </p:cNvPr>
          <p:cNvSpPr txBox="1"/>
          <p:nvPr/>
        </p:nvSpPr>
        <p:spPr>
          <a:xfrm>
            <a:off x="692700" y="6661029"/>
            <a:ext cx="9056380" cy="153888"/>
          </a:xfrm>
          <a:prstGeom prst="rect">
            <a:avLst/>
          </a:prstGeom>
          <a:noFill/>
        </p:spPr>
        <p:txBody>
          <a:bodyPr wrap="square" lIns="0" tIns="0" rIns="0" bIns="0" rtlCol="0">
            <a:spAutoFit/>
          </a:bodyPr>
          <a:lstStyle/>
          <a:p>
            <a:r>
              <a:rPr lang="en-US" sz="1000" dirty="0"/>
              <a:t>Singleton, R. A. J., &amp; Straits, B. C. (2005). </a:t>
            </a:r>
            <a:r>
              <a:rPr lang="en-US" sz="1000" i="1" dirty="0"/>
              <a:t>Approaches to Social Research</a:t>
            </a:r>
            <a:r>
              <a:rPr lang="en-US" sz="1000" dirty="0"/>
              <a:t> (4th ed.). New York: Oxford University Press</a:t>
            </a:r>
            <a:endParaRPr lang="en-US" sz="1000" b="1" dirty="0"/>
          </a:p>
        </p:txBody>
      </p:sp>
    </p:spTree>
    <p:extLst>
      <p:ext uri="{BB962C8B-B14F-4D97-AF65-F5344CB8AC3E}">
        <p14:creationId xmlns:p14="http://schemas.microsoft.com/office/powerpoint/2010/main" val="192882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measurement validity</a:t>
            </a:r>
          </a:p>
        </p:txBody>
      </p:sp>
      <p:sp>
        <p:nvSpPr>
          <p:cNvPr id="3" name="Content Placeholder 2"/>
          <p:cNvSpPr>
            <a:spLocks noGrp="1"/>
          </p:cNvSpPr>
          <p:nvPr>
            <p:ph sz="half" idx="1"/>
          </p:nvPr>
        </p:nvSpPr>
        <p:spPr/>
        <p:txBody>
          <a:bodyPr>
            <a:normAutofit/>
          </a:bodyPr>
          <a:lstStyle/>
          <a:p>
            <a:r>
              <a:rPr lang="en-US" sz="2000" dirty="0"/>
              <a:t>No general proof for measurement validity exists:</a:t>
            </a:r>
          </a:p>
          <a:p>
            <a:pPr marL="457200" indent="-457200">
              <a:buFont typeface="+mj-lt"/>
              <a:buAutoNum type="arabicPeriod"/>
            </a:pPr>
            <a:r>
              <a:rPr lang="en-US" sz="2000" dirty="0"/>
              <a:t>If multiple measures correlate, they may measure the same thing</a:t>
            </a:r>
          </a:p>
          <a:p>
            <a:pPr marL="694800" lvl="1" indent="-457200"/>
            <a:r>
              <a:rPr lang="en-US" sz="1800" dirty="0"/>
              <a:t>But we do not know what the thing is</a:t>
            </a:r>
          </a:p>
          <a:p>
            <a:pPr marL="694800" lvl="1" indent="-457200"/>
            <a:r>
              <a:rPr lang="en-US" sz="1800" dirty="0"/>
              <a:t>And they may correlate for some other reason (</a:t>
            </a:r>
            <a:r>
              <a:rPr lang="en-US" sz="1800" dirty="0" err="1"/>
              <a:t>endogeneity</a:t>
            </a:r>
            <a:r>
              <a:rPr lang="en-US" sz="1800" dirty="0"/>
              <a:t>)</a:t>
            </a:r>
          </a:p>
          <a:p>
            <a:pPr marL="457200" indent="-457200">
              <a:buFont typeface="+mj-lt"/>
              <a:buAutoNum type="arabicPeriod"/>
            </a:pPr>
            <a:r>
              <a:rPr lang="en-US" sz="2000" dirty="0"/>
              <a:t>If a measure behaves as expected in relation to other measures, it may be valid</a:t>
            </a:r>
          </a:p>
          <a:p>
            <a:pPr marL="342900" indent="-342900">
              <a:buFont typeface="Arial"/>
              <a:buChar char="•"/>
            </a:pPr>
            <a:endParaRPr lang="en-US" sz="2000" dirty="0"/>
          </a:p>
        </p:txBody>
      </p:sp>
      <p:sp>
        <p:nvSpPr>
          <p:cNvPr id="4" name="Content Placeholder 3"/>
          <p:cNvSpPr>
            <a:spLocks noGrp="1"/>
          </p:cNvSpPr>
          <p:nvPr>
            <p:ph sz="half" idx="2"/>
          </p:nvPr>
        </p:nvSpPr>
        <p:spPr/>
        <p:txBody>
          <a:bodyPr/>
          <a:lstStyle/>
          <a:p>
            <a:r>
              <a:rPr lang="en-US" dirty="0"/>
              <a:t>Common factor model</a:t>
            </a:r>
          </a:p>
        </p:txBody>
      </p:sp>
      <p:sp>
        <p:nvSpPr>
          <p:cNvPr id="5" name="Oval 4"/>
          <p:cNvSpPr/>
          <p:nvPr/>
        </p:nvSpPr>
        <p:spPr bwMode="auto">
          <a:xfrm>
            <a:off x="4793061" y="3629417"/>
            <a:ext cx="806132" cy="766126"/>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T</a:t>
            </a:r>
            <a:endParaRPr kumimoji="0" lang="en-US" sz="2400" b="0" i="0" u="none" strike="noStrike" cap="none" normalizeH="0" baseline="0" dirty="0">
              <a:ln>
                <a:noFill/>
              </a:ln>
              <a:solidFill>
                <a:srgbClr val="FFFFFF"/>
              </a:solidFill>
              <a:effectLst/>
              <a:latin typeface="Verdana" pitchFamily="34" charset="0"/>
            </a:endParaRPr>
          </a:p>
        </p:txBody>
      </p:sp>
      <p:sp>
        <p:nvSpPr>
          <p:cNvPr id="6" name="Rectangle 5"/>
          <p:cNvSpPr/>
          <p:nvPr/>
        </p:nvSpPr>
        <p:spPr bwMode="auto">
          <a:xfrm>
            <a:off x="6116983" y="303323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x1</a:t>
            </a:r>
            <a:endParaRPr kumimoji="0" lang="en-US" sz="2400" b="0" i="0" u="none" strike="noStrike" cap="none" normalizeH="0" baseline="0" dirty="0">
              <a:ln>
                <a:noFill/>
              </a:ln>
              <a:solidFill>
                <a:srgbClr val="FFFFFF"/>
              </a:solidFill>
              <a:effectLst/>
              <a:latin typeface="Verdana" pitchFamily="34" charset="0"/>
            </a:endParaRPr>
          </a:p>
        </p:txBody>
      </p:sp>
      <p:sp>
        <p:nvSpPr>
          <p:cNvPr id="7" name="Rectangle 6"/>
          <p:cNvSpPr/>
          <p:nvPr/>
        </p:nvSpPr>
        <p:spPr bwMode="auto">
          <a:xfrm>
            <a:off x="6109526" y="378948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x2</a:t>
            </a:r>
            <a:endParaRPr kumimoji="0" lang="en-US" sz="2400" b="0" i="0" u="none" strike="noStrike" cap="none" normalizeH="0" baseline="0" dirty="0">
              <a:ln>
                <a:noFill/>
              </a:ln>
              <a:solidFill>
                <a:srgbClr val="FFFFFF"/>
              </a:solidFill>
              <a:effectLst/>
              <a:latin typeface="Verdana" pitchFamily="34" charset="0"/>
            </a:endParaRPr>
          </a:p>
        </p:txBody>
      </p:sp>
      <p:sp>
        <p:nvSpPr>
          <p:cNvPr id="8" name="Rectangle 7"/>
          <p:cNvSpPr/>
          <p:nvPr/>
        </p:nvSpPr>
        <p:spPr bwMode="auto">
          <a:xfrm>
            <a:off x="6110951" y="4501362"/>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x3</a:t>
            </a:r>
            <a:endParaRPr kumimoji="0" lang="en-US" sz="2400" b="0" i="0" u="none" strike="noStrike" cap="none" normalizeH="0" baseline="0" dirty="0">
              <a:ln>
                <a:noFill/>
              </a:ln>
              <a:solidFill>
                <a:srgbClr val="FFFFFF"/>
              </a:solidFill>
              <a:effectLst/>
              <a:latin typeface="Verdana" pitchFamily="34" charset="0"/>
            </a:endParaRPr>
          </a:p>
        </p:txBody>
      </p:sp>
      <p:sp>
        <p:nvSpPr>
          <p:cNvPr id="9" name="Oval 8"/>
          <p:cNvSpPr/>
          <p:nvPr/>
        </p:nvSpPr>
        <p:spPr bwMode="auto">
          <a:xfrm>
            <a:off x="7292391" y="3090703"/>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FFFF"/>
                </a:solidFill>
                <a:effectLst/>
                <a:latin typeface="Verdana" pitchFamily="34" charset="0"/>
              </a:rPr>
              <a:t>e</a:t>
            </a:r>
            <a:endParaRPr kumimoji="0" lang="en-US" sz="2400" b="0" i="0" u="none" strike="noStrike" cap="none" normalizeH="0" baseline="0" dirty="0">
              <a:ln>
                <a:noFill/>
              </a:ln>
              <a:solidFill>
                <a:srgbClr val="FFFFFF"/>
              </a:solidFill>
              <a:effectLst/>
              <a:latin typeface="Verdana" pitchFamily="34" charset="0"/>
            </a:endParaRPr>
          </a:p>
        </p:txBody>
      </p:sp>
      <p:sp>
        <p:nvSpPr>
          <p:cNvPr id="10" name="Oval 9"/>
          <p:cNvSpPr/>
          <p:nvPr/>
        </p:nvSpPr>
        <p:spPr bwMode="auto">
          <a:xfrm>
            <a:off x="7301273" y="4547111"/>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FFFF"/>
                </a:solidFill>
                <a:effectLst/>
                <a:latin typeface="Verdana" pitchFamily="34" charset="0"/>
              </a:rPr>
              <a:t>e</a:t>
            </a:r>
            <a:endParaRPr kumimoji="0" lang="en-US" sz="2400" b="0" i="0" u="none" strike="noStrike" cap="none" normalizeH="0" baseline="0" dirty="0">
              <a:ln>
                <a:noFill/>
              </a:ln>
              <a:solidFill>
                <a:srgbClr val="FFFFFF"/>
              </a:solidFill>
              <a:effectLst/>
              <a:latin typeface="Verdana" pitchFamily="34" charset="0"/>
            </a:endParaRPr>
          </a:p>
        </p:txBody>
      </p:sp>
      <p:sp>
        <p:nvSpPr>
          <p:cNvPr id="11" name="Oval 10"/>
          <p:cNvSpPr/>
          <p:nvPr/>
        </p:nvSpPr>
        <p:spPr bwMode="auto">
          <a:xfrm>
            <a:off x="7302697" y="3855859"/>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FFFF"/>
                </a:solidFill>
                <a:effectLst/>
                <a:latin typeface="Verdana" pitchFamily="34" charset="0"/>
              </a:rPr>
              <a:t>e</a:t>
            </a:r>
            <a:endParaRPr kumimoji="0" lang="en-US" sz="2400" b="0" i="0" u="none" strike="noStrike" cap="none" normalizeH="0" baseline="0" dirty="0">
              <a:ln>
                <a:noFill/>
              </a:ln>
              <a:solidFill>
                <a:srgbClr val="FFFFFF"/>
              </a:solidFill>
              <a:effectLst/>
              <a:latin typeface="Verdana" pitchFamily="34" charset="0"/>
            </a:endParaRPr>
          </a:p>
        </p:txBody>
      </p:sp>
      <p:cxnSp>
        <p:nvCxnSpPr>
          <p:cNvPr id="12" name="Straight Arrow Connector 11"/>
          <p:cNvCxnSpPr>
            <a:stCxn id="11" idx="2"/>
            <a:endCxn id="7" idx="3"/>
          </p:cNvCxnSpPr>
          <p:nvPr/>
        </p:nvCxnSpPr>
        <p:spPr bwMode="auto">
          <a:xfrm rot="10800000">
            <a:off x="6892327" y="4057058"/>
            <a:ext cx="410370" cy="646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3" name="Straight Arrow Connector 12"/>
          <p:cNvCxnSpPr>
            <a:stCxn id="9" idx="2"/>
            <a:endCxn id="6" idx="3"/>
          </p:cNvCxnSpPr>
          <p:nvPr/>
        </p:nvCxnSpPr>
        <p:spPr bwMode="auto">
          <a:xfrm rot="10800000" flipV="1">
            <a:off x="6899785" y="3298370"/>
            <a:ext cx="392607" cy="243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4" name="Straight Arrow Connector 13"/>
          <p:cNvCxnSpPr>
            <a:stCxn id="10" idx="2"/>
            <a:endCxn id="8" idx="3"/>
          </p:cNvCxnSpPr>
          <p:nvPr/>
        </p:nvCxnSpPr>
        <p:spPr bwMode="auto">
          <a:xfrm rot="10800000" flipV="1">
            <a:off x="6893753" y="4754777"/>
            <a:ext cx="407521" cy="14155"/>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5" name="Straight Arrow Connector 14"/>
          <p:cNvCxnSpPr>
            <a:stCxn id="5" idx="5"/>
            <a:endCxn id="8" idx="1"/>
          </p:cNvCxnSpPr>
          <p:nvPr/>
        </p:nvCxnSpPr>
        <p:spPr bwMode="auto">
          <a:xfrm rot="16200000" flipH="1">
            <a:off x="5553251" y="4211232"/>
            <a:ext cx="485587" cy="629813"/>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6" name="Straight Arrow Connector 15"/>
          <p:cNvCxnSpPr>
            <a:stCxn id="5" idx="6"/>
            <a:endCxn id="7" idx="1"/>
          </p:cNvCxnSpPr>
          <p:nvPr/>
        </p:nvCxnSpPr>
        <p:spPr bwMode="auto">
          <a:xfrm>
            <a:off x="5599193" y="4012480"/>
            <a:ext cx="510333" cy="4457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7" name="Straight Arrow Connector 16"/>
          <p:cNvCxnSpPr>
            <a:stCxn id="5" idx="7"/>
            <a:endCxn id="6" idx="1"/>
          </p:cNvCxnSpPr>
          <p:nvPr/>
        </p:nvCxnSpPr>
        <p:spPr bwMode="auto">
          <a:xfrm rot="5400000" flipH="1" flipV="1">
            <a:off x="5578657" y="3203289"/>
            <a:ext cx="440806" cy="635845"/>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Tree>
    <p:extLst>
      <p:ext uri="{BB962C8B-B14F-4D97-AF65-F5344CB8AC3E}">
        <p14:creationId xmlns:p14="http://schemas.microsoft.com/office/powerpoint/2010/main" val="97566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P spid="7" grpId="0" animBg="1"/>
      <p:bldP spid="8" grpId="0" animBg="1"/>
      <p:bldP spid="9" grpId="0" animBg="1"/>
      <p:bldP spid="10"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 complex topic</a:t>
            </a:r>
          </a:p>
        </p:txBody>
      </p:sp>
      <p:sp>
        <p:nvSpPr>
          <p:cNvPr id="6" name="Content Placeholder 5"/>
          <p:cNvSpPr>
            <a:spLocks noGrp="1"/>
          </p:cNvSpPr>
          <p:nvPr>
            <p:ph sz="half" idx="1"/>
          </p:nvPr>
        </p:nvSpPr>
        <p:spPr/>
        <p:txBody>
          <a:bodyPr>
            <a:normAutofit/>
          </a:bodyPr>
          <a:lstStyle/>
          <a:p>
            <a:r>
              <a:rPr lang="en-US" dirty="0" err="1"/>
              <a:t>Borsboom</a:t>
            </a:r>
            <a:r>
              <a:rPr lang="en-US" dirty="0"/>
              <a:t>, D. (2005). </a:t>
            </a:r>
            <a:r>
              <a:rPr lang="en-US" i="1" dirty="0"/>
              <a:t>Measuring the Mind: Conceptual Issues in Contemporary Psychometrics</a:t>
            </a:r>
            <a:r>
              <a:rPr lang="en-US" dirty="0"/>
              <a:t>. Cambridge University Press.</a:t>
            </a:r>
          </a:p>
          <a:p>
            <a:endParaRPr lang="en-US" dirty="0"/>
          </a:p>
          <a:p>
            <a:r>
              <a:rPr lang="en-US" dirty="0"/>
              <a:t>Markus, K. A., &amp; </a:t>
            </a:r>
            <a:r>
              <a:rPr lang="en-US" dirty="0" err="1"/>
              <a:t>Borsboom</a:t>
            </a:r>
            <a:r>
              <a:rPr lang="en-US" dirty="0"/>
              <a:t>, D. (2013). </a:t>
            </a:r>
            <a:r>
              <a:rPr lang="en-US" i="1" dirty="0"/>
              <a:t>Frontiers in test validity theory: measurement, causation and meaning</a:t>
            </a:r>
            <a:r>
              <a:rPr lang="en-US" dirty="0"/>
              <a:t>. New York, N.Y.: Psychology Press. </a:t>
            </a:r>
          </a:p>
          <a:p>
            <a:endParaRPr lang="en-US" dirty="0"/>
          </a:p>
        </p:txBody>
      </p:sp>
      <p:pic>
        <p:nvPicPr>
          <p:cNvPr id="10" name="Content Placeholder 7" descr="Screen Shot 2014-03-25 at 8.24.27 .png"/>
          <p:cNvPicPr>
            <a:picLocks noGrp="1" noChangeAspect="1"/>
          </p:cNvPicPr>
          <p:nvPr>
            <p:ph sz="half" idx="2"/>
          </p:nvPr>
        </p:nvPicPr>
        <p:blipFill>
          <a:blip r:embed="rId2">
            <a:extLst>
              <a:ext uri="{28A0092B-C50C-407E-A947-70E740481C1C}">
                <a14:useLocalDpi xmlns:a14="http://schemas.microsoft.com/office/drawing/2010/main" val="0"/>
              </a:ext>
            </a:extLst>
          </a:blip>
          <a:srcRect l="-30335" r="-30335"/>
          <a:stretch>
            <a:fillRect/>
          </a:stretch>
        </p:blipFill>
        <p:spPr>
          <a:xfrm>
            <a:off x="4138255" y="2883909"/>
            <a:ext cx="3988079" cy="3831557"/>
          </a:xfrm>
          <a:prstGeom prst="rect">
            <a:avLst/>
          </a:prstGeom>
          <a:effectLst>
            <a:outerShdw blurRad="50800" dist="38100" dir="2700000" algn="tl" rotWithShape="0">
              <a:srgbClr val="000000">
                <a:alpha val="43000"/>
              </a:srgbClr>
            </a:outerShdw>
          </a:effectLst>
        </p:spPr>
      </p:pic>
      <p:pic>
        <p:nvPicPr>
          <p:cNvPr id="9" name="Picture 8" descr="6637978051111199041948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3697" y="751260"/>
            <a:ext cx="2331720" cy="3657600"/>
          </a:xfrm>
          <a:prstGeom prst="rect">
            <a:avLst/>
          </a:prstGeom>
        </p:spPr>
      </p:pic>
    </p:spTree>
    <p:extLst>
      <p:ext uri="{BB962C8B-B14F-4D97-AF65-F5344CB8AC3E}">
        <p14:creationId xmlns:p14="http://schemas.microsoft.com/office/powerpoint/2010/main" val="9169183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28DB77-D910-FF48-9EAD-AE64E3AE515B}"/>
              </a:ext>
            </a:extLst>
          </p:cNvPr>
          <p:cNvSpPr>
            <a:spLocks noGrp="1"/>
          </p:cNvSpPr>
          <p:nvPr>
            <p:ph type="title"/>
          </p:nvPr>
        </p:nvSpPr>
        <p:spPr/>
        <p:txBody>
          <a:bodyPr/>
          <a:lstStyle/>
          <a:p>
            <a:r>
              <a:rPr lang="fi-FI" dirty="0" err="1"/>
              <a:t>Reliability</a:t>
            </a:r>
            <a:r>
              <a:rPr lang="fi-FI" dirty="0"/>
              <a:t> </a:t>
            </a:r>
            <a:r>
              <a:rPr lang="fi-FI" dirty="0" err="1"/>
              <a:t>statistics</a:t>
            </a:r>
            <a:r>
              <a:rPr lang="fi-FI" dirty="0"/>
              <a:t>, </a:t>
            </a:r>
            <a:br>
              <a:rPr lang="fi-FI" dirty="0"/>
            </a:br>
            <a:r>
              <a:rPr lang="fi-FI" dirty="0" err="1"/>
              <a:t>reliability</a:t>
            </a:r>
            <a:r>
              <a:rPr lang="fi-FI" dirty="0"/>
              <a:t>, and </a:t>
            </a:r>
            <a:r>
              <a:rPr lang="fi-FI" dirty="0" err="1"/>
              <a:t>validity</a:t>
            </a:r>
            <a:endParaRPr lang="fi-FI" dirty="0"/>
          </a:p>
        </p:txBody>
      </p:sp>
      <p:sp>
        <p:nvSpPr>
          <p:cNvPr id="4" name="Text Placeholder 3">
            <a:extLst>
              <a:ext uri="{FF2B5EF4-FFF2-40B4-BE49-F238E27FC236}">
                <a16:creationId xmlns:a16="http://schemas.microsoft.com/office/drawing/2014/main" id="{15F1FC50-E4F2-064C-B02E-832FA16A1586}"/>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0243237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trade-off between reliability and validity?</a:t>
            </a:r>
          </a:p>
        </p:txBody>
      </p:sp>
      <p:grpSp>
        <p:nvGrpSpPr>
          <p:cNvPr id="11" name="Group 11"/>
          <p:cNvGrpSpPr>
            <a:grpSpLocks/>
          </p:cNvGrpSpPr>
          <p:nvPr/>
        </p:nvGrpSpPr>
        <p:grpSpPr bwMode="auto">
          <a:xfrm>
            <a:off x="698500" y="2209800"/>
            <a:ext cx="3136900" cy="2997200"/>
            <a:chOff x="825500" y="2336800"/>
            <a:chExt cx="3136900" cy="2997200"/>
          </a:xfrm>
        </p:grpSpPr>
        <p:sp>
          <p:nvSpPr>
            <p:cNvPr id="12" name="Oval 12"/>
            <p:cNvSpPr>
              <a:spLocks noChangeArrowheads="1"/>
            </p:cNvSpPr>
            <p:nvPr/>
          </p:nvSpPr>
          <p:spPr bwMode="auto">
            <a:xfrm>
              <a:off x="825500" y="2336800"/>
              <a:ext cx="3136900" cy="2997200"/>
            </a:xfrm>
            <a:prstGeom prst="ellipse">
              <a:avLst/>
            </a:prstGeom>
            <a:solidFill>
              <a:schemeClr val="accent1"/>
            </a:solidFill>
            <a:ln w="9525">
              <a:solidFill>
                <a:schemeClr val="tx1"/>
              </a:solidFill>
              <a:round/>
              <a:headEnd/>
              <a:tailEnd/>
            </a:ln>
          </p:spPr>
          <p:txBody>
            <a:bodyPr wrap="none"/>
            <a:lstStyle/>
            <a:p>
              <a:endParaRPr lang="en-US"/>
            </a:p>
          </p:txBody>
        </p:sp>
        <p:sp>
          <p:nvSpPr>
            <p:cNvPr id="13" name="Oval 13"/>
            <p:cNvSpPr>
              <a:spLocks noChangeArrowheads="1"/>
            </p:cNvSpPr>
            <p:nvPr/>
          </p:nvSpPr>
          <p:spPr bwMode="auto">
            <a:xfrm>
              <a:off x="1219200" y="2644775"/>
              <a:ext cx="2374900" cy="2374900"/>
            </a:xfrm>
            <a:prstGeom prst="ellipse">
              <a:avLst/>
            </a:prstGeom>
            <a:solidFill>
              <a:schemeClr val="accent1"/>
            </a:solidFill>
            <a:ln w="9525">
              <a:solidFill>
                <a:schemeClr val="tx1"/>
              </a:solidFill>
              <a:round/>
              <a:headEnd/>
              <a:tailEnd/>
            </a:ln>
          </p:spPr>
          <p:txBody>
            <a:bodyPr wrap="none"/>
            <a:lstStyle/>
            <a:p>
              <a:endParaRPr lang="en-US"/>
            </a:p>
          </p:txBody>
        </p:sp>
        <p:sp>
          <p:nvSpPr>
            <p:cNvPr id="14" name="Oval 14"/>
            <p:cNvSpPr>
              <a:spLocks noChangeArrowheads="1"/>
            </p:cNvSpPr>
            <p:nvPr/>
          </p:nvSpPr>
          <p:spPr bwMode="auto">
            <a:xfrm>
              <a:off x="1625600" y="3022600"/>
              <a:ext cx="1600200" cy="1638300"/>
            </a:xfrm>
            <a:prstGeom prst="ellipse">
              <a:avLst/>
            </a:prstGeom>
            <a:solidFill>
              <a:schemeClr val="accent1"/>
            </a:solidFill>
            <a:ln w="9525">
              <a:solidFill>
                <a:schemeClr val="tx1"/>
              </a:solidFill>
              <a:round/>
              <a:headEnd/>
              <a:tailEnd/>
            </a:ln>
          </p:spPr>
          <p:txBody>
            <a:bodyPr wrap="none"/>
            <a:lstStyle/>
            <a:p>
              <a:endParaRPr lang="en-US"/>
            </a:p>
          </p:txBody>
        </p:sp>
        <p:sp>
          <p:nvSpPr>
            <p:cNvPr id="15" name="Oval 15"/>
            <p:cNvSpPr>
              <a:spLocks noChangeArrowheads="1"/>
            </p:cNvSpPr>
            <p:nvPr/>
          </p:nvSpPr>
          <p:spPr bwMode="auto">
            <a:xfrm>
              <a:off x="2006600" y="3454400"/>
              <a:ext cx="838200" cy="838200"/>
            </a:xfrm>
            <a:prstGeom prst="ellipse">
              <a:avLst/>
            </a:prstGeom>
            <a:solidFill>
              <a:schemeClr val="accent1"/>
            </a:solidFill>
            <a:ln w="9525">
              <a:solidFill>
                <a:schemeClr val="tx1"/>
              </a:solidFill>
              <a:round/>
              <a:headEnd/>
              <a:tailEnd/>
            </a:ln>
          </p:spPr>
          <p:txBody>
            <a:bodyPr wrap="none"/>
            <a:lstStyle/>
            <a:p>
              <a:endParaRPr lang="en-US"/>
            </a:p>
          </p:txBody>
        </p:sp>
      </p:grpSp>
      <p:sp>
        <p:nvSpPr>
          <p:cNvPr id="16" name="Oval 16"/>
          <p:cNvSpPr>
            <a:spLocks noChangeArrowheads="1"/>
          </p:cNvSpPr>
          <p:nvPr/>
        </p:nvSpPr>
        <p:spPr bwMode="auto">
          <a:xfrm>
            <a:off x="1460500" y="290830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17" name="Oval 17"/>
          <p:cNvSpPr>
            <a:spLocks noChangeArrowheads="1"/>
          </p:cNvSpPr>
          <p:nvPr/>
        </p:nvSpPr>
        <p:spPr bwMode="auto">
          <a:xfrm>
            <a:off x="2032000" y="447040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18" name="Oval 18"/>
          <p:cNvSpPr>
            <a:spLocks noChangeArrowheads="1"/>
          </p:cNvSpPr>
          <p:nvPr/>
        </p:nvSpPr>
        <p:spPr bwMode="auto">
          <a:xfrm>
            <a:off x="1854200" y="325120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19" name="Oval 19"/>
          <p:cNvSpPr>
            <a:spLocks noChangeArrowheads="1"/>
          </p:cNvSpPr>
          <p:nvPr/>
        </p:nvSpPr>
        <p:spPr bwMode="auto">
          <a:xfrm>
            <a:off x="2387600" y="299720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20" name="Oval 20"/>
          <p:cNvSpPr>
            <a:spLocks noChangeArrowheads="1"/>
          </p:cNvSpPr>
          <p:nvPr/>
        </p:nvSpPr>
        <p:spPr bwMode="auto">
          <a:xfrm>
            <a:off x="2971800" y="4064000"/>
            <a:ext cx="144463" cy="144463"/>
          </a:xfrm>
          <a:prstGeom prst="ellipse">
            <a:avLst/>
          </a:prstGeom>
          <a:solidFill>
            <a:schemeClr val="tx1"/>
          </a:solidFill>
          <a:ln w="9525">
            <a:solidFill>
              <a:schemeClr val="tx1"/>
            </a:solidFill>
            <a:round/>
            <a:headEnd/>
            <a:tailEnd/>
          </a:ln>
        </p:spPr>
        <p:txBody>
          <a:bodyPr wrap="none"/>
          <a:lstStyle/>
          <a:p>
            <a:endParaRPr lang="en-US"/>
          </a:p>
        </p:txBody>
      </p:sp>
      <p:sp>
        <p:nvSpPr>
          <p:cNvPr id="30" name="Oval 17"/>
          <p:cNvSpPr>
            <a:spLocks noChangeArrowheads="1"/>
          </p:cNvSpPr>
          <p:nvPr/>
        </p:nvSpPr>
        <p:spPr bwMode="auto">
          <a:xfrm>
            <a:off x="2032000" y="4476750"/>
            <a:ext cx="144463" cy="144463"/>
          </a:xfrm>
          <a:prstGeom prst="ellipse">
            <a:avLst/>
          </a:prstGeom>
          <a:solidFill>
            <a:schemeClr val="tx1">
              <a:alpha val="30000"/>
            </a:schemeClr>
          </a:solidFill>
          <a:ln w="9525">
            <a:noFill/>
            <a:round/>
            <a:headEnd/>
            <a:tailEnd/>
          </a:ln>
        </p:spPr>
        <p:txBody>
          <a:bodyPr wrap="none"/>
          <a:lstStyle/>
          <a:p>
            <a:endParaRPr lang="en-US"/>
          </a:p>
        </p:txBody>
      </p:sp>
      <p:sp>
        <p:nvSpPr>
          <p:cNvPr id="31" name="Oval 20"/>
          <p:cNvSpPr>
            <a:spLocks noChangeArrowheads="1"/>
          </p:cNvSpPr>
          <p:nvPr/>
        </p:nvSpPr>
        <p:spPr bwMode="auto">
          <a:xfrm>
            <a:off x="2971800" y="4070350"/>
            <a:ext cx="144463" cy="144463"/>
          </a:xfrm>
          <a:prstGeom prst="ellipse">
            <a:avLst/>
          </a:prstGeom>
          <a:solidFill>
            <a:schemeClr val="tx1">
              <a:alpha val="30000"/>
            </a:schemeClr>
          </a:solidFill>
          <a:ln w="9525">
            <a:noFill/>
            <a:round/>
            <a:headEnd/>
            <a:tailEnd/>
          </a:ln>
        </p:spPr>
        <p:txBody>
          <a:bodyPr wrap="none"/>
          <a:lstStyle/>
          <a:p>
            <a:endParaRPr lang="en-US"/>
          </a:p>
        </p:txBody>
      </p:sp>
      <p:sp>
        <p:nvSpPr>
          <p:cNvPr id="36" name="Rectangle 35"/>
          <p:cNvSpPr/>
          <p:nvPr/>
        </p:nvSpPr>
        <p:spPr>
          <a:xfrm>
            <a:off x="4508500" y="3798113"/>
            <a:ext cx="4006850" cy="1631216"/>
          </a:xfrm>
          <a:prstGeom prst="rect">
            <a:avLst/>
          </a:prstGeom>
        </p:spPr>
        <p:txBody>
          <a:bodyPr wrap="square">
            <a:spAutoFit/>
          </a:bodyPr>
          <a:lstStyle/>
          <a:p>
            <a:pPr>
              <a:spcAft>
                <a:spcPts val="600"/>
              </a:spcAft>
            </a:pPr>
            <a:r>
              <a:rPr lang="en-US" b="1" dirty="0">
                <a:solidFill>
                  <a:srgbClr val="EF3340"/>
                </a:solidFill>
              </a:rPr>
              <a:t>Is a high correlation of these three items an indication of reliability?</a:t>
            </a:r>
          </a:p>
          <a:p>
            <a:pPr>
              <a:spcAft>
                <a:spcPts val="600"/>
              </a:spcAft>
            </a:pPr>
            <a:r>
              <a:rPr lang="en-US" b="1" dirty="0">
                <a:solidFill>
                  <a:srgbClr val="EF3340"/>
                </a:solidFill>
              </a:rPr>
              <a:t>If not, what then?</a:t>
            </a:r>
          </a:p>
          <a:p>
            <a:pPr>
              <a:spcAft>
                <a:spcPts val="600"/>
              </a:spcAft>
            </a:pPr>
            <a:r>
              <a:rPr lang="en-US" b="1" dirty="0">
                <a:solidFill>
                  <a:srgbClr val="EF3340"/>
                </a:solidFill>
              </a:rPr>
              <a:t>And what does the scale measure anyway?</a:t>
            </a:r>
          </a:p>
        </p:txBody>
      </p:sp>
      <p:sp>
        <p:nvSpPr>
          <p:cNvPr id="21" name="TextBox 20">
            <a:extLst>
              <a:ext uri="{FF2B5EF4-FFF2-40B4-BE49-F238E27FC236}">
                <a16:creationId xmlns:a16="http://schemas.microsoft.com/office/drawing/2014/main" id="{30F14C4A-C716-9947-AF86-563792790D2C}"/>
              </a:ext>
            </a:extLst>
          </p:cNvPr>
          <p:cNvSpPr txBox="1"/>
          <p:nvPr/>
        </p:nvSpPr>
        <p:spPr>
          <a:xfrm>
            <a:off x="728664" y="6181596"/>
            <a:ext cx="7148510" cy="923330"/>
          </a:xfrm>
          <a:prstGeom prst="rect">
            <a:avLst/>
          </a:prstGeom>
          <a:noFill/>
        </p:spPr>
        <p:txBody>
          <a:bodyPr wrap="square" lIns="0" tIns="0" rIns="0" bIns="0" rtlCol="0">
            <a:spAutoFit/>
          </a:bodyPr>
          <a:lstStyle/>
          <a:p>
            <a:r>
              <a:rPr lang="fi-FI" sz="1000" dirty="0" err="1"/>
              <a:t>Cho</a:t>
            </a:r>
            <a:r>
              <a:rPr lang="fi-FI" sz="1000" dirty="0"/>
              <a:t>, E., &amp; Kim, S. (2015). </a:t>
            </a:r>
            <a:r>
              <a:rPr lang="fi-FI" sz="1000" dirty="0" err="1"/>
              <a:t>Cronbach’s</a:t>
            </a:r>
            <a:r>
              <a:rPr lang="fi-FI" sz="1000" dirty="0"/>
              <a:t> </a:t>
            </a:r>
            <a:r>
              <a:rPr lang="fi-FI" sz="1000" dirty="0" err="1"/>
              <a:t>Coefficient</a:t>
            </a:r>
            <a:r>
              <a:rPr lang="fi-FI" sz="1000" dirty="0"/>
              <a:t> Alpha </a:t>
            </a:r>
            <a:r>
              <a:rPr lang="fi-FI" sz="1000" dirty="0" err="1"/>
              <a:t>Well</a:t>
            </a:r>
            <a:r>
              <a:rPr lang="fi-FI" sz="1000" dirty="0"/>
              <a:t> </a:t>
            </a:r>
            <a:r>
              <a:rPr lang="fi-FI" sz="1000" dirty="0" err="1"/>
              <a:t>Known</a:t>
            </a:r>
            <a:r>
              <a:rPr lang="fi-FI" sz="1000" dirty="0"/>
              <a:t> </a:t>
            </a:r>
            <a:r>
              <a:rPr lang="fi-FI" sz="1000" dirty="0" err="1"/>
              <a:t>but</a:t>
            </a:r>
            <a:r>
              <a:rPr lang="fi-FI" sz="1000" dirty="0"/>
              <a:t> </a:t>
            </a:r>
            <a:r>
              <a:rPr lang="fi-FI" sz="1000" dirty="0" err="1"/>
              <a:t>Poorly</a:t>
            </a:r>
            <a:r>
              <a:rPr lang="fi-FI" sz="1000" dirty="0"/>
              <a:t> </a:t>
            </a:r>
            <a:r>
              <a:rPr lang="fi-FI" sz="1000" dirty="0" err="1"/>
              <a:t>Understood</a:t>
            </a:r>
            <a:r>
              <a:rPr lang="fi-FI" sz="1000" dirty="0"/>
              <a:t>. </a:t>
            </a:r>
            <a:r>
              <a:rPr lang="fi-FI" sz="1000" i="1" dirty="0" err="1"/>
              <a:t>Organizational</a:t>
            </a:r>
            <a:r>
              <a:rPr lang="fi-FI" sz="1000" i="1" dirty="0"/>
              <a:t> </a:t>
            </a:r>
            <a:r>
              <a:rPr lang="fi-FI" sz="1000" i="1" dirty="0" err="1"/>
              <a:t>Research</a:t>
            </a:r>
            <a:r>
              <a:rPr lang="fi-FI" sz="1000" i="1" dirty="0"/>
              <a:t> </a:t>
            </a:r>
            <a:r>
              <a:rPr lang="fi-FI" sz="1000" i="1" dirty="0" err="1"/>
              <a:t>Methods</a:t>
            </a:r>
            <a:r>
              <a:rPr lang="fi-FI" sz="1000" dirty="0"/>
              <a:t>, </a:t>
            </a:r>
            <a:r>
              <a:rPr lang="fi-FI" sz="1000" i="1" dirty="0"/>
              <a:t>18</a:t>
            </a:r>
            <a:r>
              <a:rPr lang="fi-FI" sz="1000" dirty="0"/>
              <a:t>(2), 207–230. </a:t>
            </a:r>
            <a:r>
              <a:rPr lang="fi-FI" sz="1000" dirty="0">
                <a:hlinkClick r:id="rId3"/>
              </a:rPr>
              <a:t>https://doi.org/10.1177/1094428114555994</a:t>
            </a:r>
            <a:endParaRPr lang="fi-FI" sz="1000" dirty="0"/>
          </a:p>
          <a:p>
            <a:r>
              <a:rPr lang="fi-FI" sz="1000" dirty="0"/>
              <a:t>Little, T. D., </a:t>
            </a:r>
            <a:r>
              <a:rPr lang="fi-FI" sz="1000" dirty="0" err="1"/>
              <a:t>Lindenberger</a:t>
            </a:r>
            <a:r>
              <a:rPr lang="fi-FI" sz="1000" dirty="0"/>
              <a:t>, U., &amp; </a:t>
            </a:r>
            <a:r>
              <a:rPr lang="fi-FI" sz="1000" dirty="0" err="1"/>
              <a:t>Nesselroade</a:t>
            </a:r>
            <a:r>
              <a:rPr lang="fi-FI" sz="1000" dirty="0"/>
              <a:t>, J. R. (1999). On </a:t>
            </a:r>
            <a:r>
              <a:rPr lang="fi-FI" sz="1000" dirty="0" err="1"/>
              <a:t>selecting</a:t>
            </a:r>
            <a:r>
              <a:rPr lang="fi-FI" sz="1000" dirty="0"/>
              <a:t> </a:t>
            </a:r>
            <a:r>
              <a:rPr lang="fi-FI" sz="1000" dirty="0" err="1"/>
              <a:t>indicators</a:t>
            </a:r>
            <a:r>
              <a:rPr lang="fi-FI" sz="1000" dirty="0"/>
              <a:t> for </a:t>
            </a:r>
            <a:r>
              <a:rPr lang="fi-FI" sz="1000" dirty="0" err="1"/>
              <a:t>multivariate</a:t>
            </a:r>
            <a:r>
              <a:rPr lang="fi-FI" sz="1000" dirty="0"/>
              <a:t> </a:t>
            </a:r>
            <a:r>
              <a:rPr lang="fi-FI" sz="1000" dirty="0" err="1"/>
              <a:t>measurement</a:t>
            </a:r>
            <a:r>
              <a:rPr lang="fi-FI" sz="1000" dirty="0"/>
              <a:t> and </a:t>
            </a:r>
            <a:r>
              <a:rPr lang="fi-FI" sz="1000" dirty="0" err="1"/>
              <a:t>modeling</a:t>
            </a:r>
            <a:r>
              <a:rPr lang="fi-FI" sz="1000" dirty="0"/>
              <a:t> </a:t>
            </a:r>
            <a:r>
              <a:rPr lang="fi-FI" sz="1000" dirty="0" err="1"/>
              <a:t>with</a:t>
            </a:r>
            <a:r>
              <a:rPr lang="fi-FI" sz="1000" dirty="0"/>
              <a:t> </a:t>
            </a:r>
            <a:r>
              <a:rPr lang="fi-FI" sz="1000" dirty="0" err="1"/>
              <a:t>latent</a:t>
            </a:r>
            <a:r>
              <a:rPr lang="fi-FI" sz="1000" dirty="0"/>
              <a:t> </a:t>
            </a:r>
            <a:r>
              <a:rPr lang="fi-FI" sz="1000" dirty="0" err="1"/>
              <a:t>variables</a:t>
            </a:r>
            <a:r>
              <a:rPr lang="fi-FI" sz="1000" dirty="0"/>
              <a:t>: </a:t>
            </a:r>
            <a:r>
              <a:rPr lang="fi-FI" sz="1000" dirty="0" err="1"/>
              <a:t>When</a:t>
            </a:r>
            <a:r>
              <a:rPr lang="fi-FI" sz="1000" dirty="0"/>
              <a:t> ”</a:t>
            </a:r>
            <a:r>
              <a:rPr lang="fi-FI" sz="1000" dirty="0" err="1"/>
              <a:t>good</a:t>
            </a:r>
            <a:r>
              <a:rPr lang="fi-FI" sz="1000" dirty="0"/>
              <a:t>” </a:t>
            </a:r>
            <a:r>
              <a:rPr lang="fi-FI" sz="1000" dirty="0" err="1"/>
              <a:t>indicators</a:t>
            </a:r>
            <a:r>
              <a:rPr lang="fi-FI" sz="1000" dirty="0"/>
              <a:t> </a:t>
            </a:r>
            <a:r>
              <a:rPr lang="fi-FI" sz="1000" dirty="0" err="1"/>
              <a:t>are</a:t>
            </a:r>
            <a:r>
              <a:rPr lang="fi-FI" sz="1000" dirty="0"/>
              <a:t> </a:t>
            </a:r>
            <a:r>
              <a:rPr lang="fi-FI" sz="1000" dirty="0" err="1"/>
              <a:t>bad</a:t>
            </a:r>
            <a:r>
              <a:rPr lang="fi-FI" sz="1000" dirty="0"/>
              <a:t> and ”</a:t>
            </a:r>
            <a:r>
              <a:rPr lang="fi-FI" sz="1000" dirty="0" err="1"/>
              <a:t>bad</a:t>
            </a:r>
            <a:r>
              <a:rPr lang="fi-FI" sz="1000" dirty="0"/>
              <a:t>” </a:t>
            </a:r>
            <a:r>
              <a:rPr lang="fi-FI" sz="1000" dirty="0" err="1"/>
              <a:t>indicators</a:t>
            </a:r>
            <a:r>
              <a:rPr lang="fi-FI" sz="1000" dirty="0"/>
              <a:t> </a:t>
            </a:r>
            <a:r>
              <a:rPr lang="fi-FI" sz="1000" dirty="0" err="1"/>
              <a:t>are</a:t>
            </a:r>
            <a:r>
              <a:rPr lang="fi-FI" sz="1000" dirty="0"/>
              <a:t> </a:t>
            </a:r>
            <a:r>
              <a:rPr lang="fi-FI" sz="1000" dirty="0" err="1"/>
              <a:t>good</a:t>
            </a:r>
            <a:r>
              <a:rPr lang="fi-FI" sz="1000" dirty="0"/>
              <a:t>. </a:t>
            </a:r>
            <a:r>
              <a:rPr lang="fi-FI" sz="1000" i="1" dirty="0" err="1"/>
              <a:t>Psychological</a:t>
            </a:r>
            <a:r>
              <a:rPr lang="fi-FI" sz="1000" i="1" dirty="0"/>
              <a:t> </a:t>
            </a:r>
            <a:r>
              <a:rPr lang="fi-FI" sz="1000" i="1" dirty="0" err="1"/>
              <a:t>Methods</a:t>
            </a:r>
            <a:r>
              <a:rPr lang="fi-FI" sz="1000" dirty="0"/>
              <a:t>, </a:t>
            </a:r>
            <a:r>
              <a:rPr lang="fi-FI" sz="1000" i="1" dirty="0"/>
              <a:t>4</a:t>
            </a:r>
            <a:r>
              <a:rPr lang="fi-FI" sz="1000" dirty="0"/>
              <a:t>, 192–211.</a:t>
            </a:r>
          </a:p>
          <a:p>
            <a:endParaRPr lang="fi-FI" sz="1000" dirty="0"/>
          </a:p>
          <a:p>
            <a:endParaRPr lang="en-US" sz="1000" b="1" dirty="0"/>
          </a:p>
        </p:txBody>
      </p:sp>
      <p:sp>
        <p:nvSpPr>
          <p:cNvPr id="3" name="TextBox 2">
            <a:extLst>
              <a:ext uri="{FF2B5EF4-FFF2-40B4-BE49-F238E27FC236}">
                <a16:creationId xmlns:a16="http://schemas.microsoft.com/office/drawing/2014/main" id="{E96B8407-46DC-BA40-9D5B-E534677A7336}"/>
              </a:ext>
            </a:extLst>
          </p:cNvPr>
          <p:cNvSpPr txBox="1"/>
          <p:nvPr/>
        </p:nvSpPr>
        <p:spPr>
          <a:xfrm>
            <a:off x="627887" y="5534620"/>
            <a:ext cx="7249287" cy="923330"/>
          </a:xfrm>
          <a:prstGeom prst="rect">
            <a:avLst/>
          </a:prstGeom>
          <a:noFill/>
        </p:spPr>
        <p:txBody>
          <a:bodyPr wrap="square" rtlCol="0">
            <a:spAutoFit/>
          </a:bodyPr>
          <a:lstStyle/>
          <a:p>
            <a:r>
              <a:rPr lang="fi-FI" dirty="0" err="1"/>
              <a:t>Common</a:t>
            </a:r>
            <a:r>
              <a:rPr lang="fi-FI" dirty="0"/>
              <a:t> </a:t>
            </a:r>
            <a:r>
              <a:rPr lang="fi-FI" dirty="0" err="1"/>
              <a:t>misconception</a:t>
            </a:r>
            <a:r>
              <a:rPr lang="fi-FI" dirty="0"/>
              <a:t>: </a:t>
            </a:r>
            <a:r>
              <a:rPr lang="fi-FI" dirty="0" err="1"/>
              <a:t>Reliability</a:t>
            </a:r>
            <a:r>
              <a:rPr lang="fi-FI" dirty="0"/>
              <a:t> </a:t>
            </a:r>
            <a:r>
              <a:rPr lang="fi-FI" dirty="0" err="1"/>
              <a:t>will</a:t>
            </a:r>
            <a:r>
              <a:rPr lang="fi-FI" dirty="0"/>
              <a:t> </a:t>
            </a:r>
            <a:r>
              <a:rPr lang="fi-FI" dirty="0" err="1"/>
              <a:t>always</a:t>
            </a:r>
            <a:r>
              <a:rPr lang="fi-FI" dirty="0"/>
              <a:t> </a:t>
            </a:r>
            <a:r>
              <a:rPr lang="fi-FI" dirty="0" err="1"/>
              <a:t>be</a:t>
            </a:r>
            <a:r>
              <a:rPr lang="fi-FI" dirty="0"/>
              <a:t> </a:t>
            </a:r>
            <a:r>
              <a:rPr lang="fi-FI" dirty="0" err="1"/>
              <a:t>improved</a:t>
            </a:r>
            <a:r>
              <a:rPr lang="fi-FI" dirty="0"/>
              <a:t> </a:t>
            </a:r>
            <a:r>
              <a:rPr lang="fi-FI" dirty="0" err="1"/>
              <a:t>by</a:t>
            </a:r>
            <a:r>
              <a:rPr lang="fi-FI" dirty="0"/>
              <a:t> </a:t>
            </a:r>
            <a:r>
              <a:rPr lang="fi-FI" dirty="0" err="1"/>
              <a:t>beleting</a:t>
            </a:r>
            <a:r>
              <a:rPr lang="fi-FI" dirty="0"/>
              <a:t> </a:t>
            </a:r>
            <a:r>
              <a:rPr lang="fi-FI" dirty="0" err="1"/>
              <a:t>items</a:t>
            </a:r>
            <a:r>
              <a:rPr lang="fi-FI" dirty="0"/>
              <a:t> </a:t>
            </a:r>
            <a:r>
              <a:rPr lang="fi-FI" dirty="0" err="1"/>
              <a:t>using</a:t>
            </a:r>
            <a:r>
              <a:rPr lang="fi-FI" dirty="0"/>
              <a:t> ‘‘Alpha </a:t>
            </a:r>
            <a:r>
              <a:rPr lang="fi-FI" dirty="0" err="1"/>
              <a:t>if</a:t>
            </a:r>
            <a:r>
              <a:rPr lang="fi-FI" dirty="0"/>
              <a:t> </a:t>
            </a:r>
            <a:r>
              <a:rPr lang="fi-FI" dirty="0" err="1"/>
              <a:t>item</a:t>
            </a:r>
            <a:r>
              <a:rPr lang="fi-FI" dirty="0"/>
              <a:t> </a:t>
            </a:r>
            <a:r>
              <a:rPr lang="fi-FI" dirty="0" err="1"/>
              <a:t>deleted</a:t>
            </a:r>
            <a:r>
              <a:rPr lang="fi-FI" dirty="0"/>
              <a:t>’’</a:t>
            </a:r>
          </a:p>
          <a:p>
            <a:endParaRPr lang="fi-FI" dirty="0"/>
          </a:p>
        </p:txBody>
      </p:sp>
      <p:sp>
        <p:nvSpPr>
          <p:cNvPr id="4" name="Oval 3">
            <a:extLst>
              <a:ext uri="{FF2B5EF4-FFF2-40B4-BE49-F238E27FC236}">
                <a16:creationId xmlns:a16="http://schemas.microsoft.com/office/drawing/2014/main" id="{9A14399C-0260-D347-A1D4-88086349BAFE}"/>
              </a:ext>
            </a:extLst>
          </p:cNvPr>
          <p:cNvSpPr/>
          <p:nvPr/>
        </p:nvSpPr>
        <p:spPr>
          <a:xfrm>
            <a:off x="1123950" y="2591916"/>
            <a:ext cx="2160000" cy="2160000"/>
          </a:xfrm>
          <a:prstGeom prst="ellipse">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Oval 21">
            <a:extLst>
              <a:ext uri="{FF2B5EF4-FFF2-40B4-BE49-F238E27FC236}">
                <a16:creationId xmlns:a16="http://schemas.microsoft.com/office/drawing/2014/main" id="{77FF5EA5-04BA-4A48-B961-0CCB02BAAAB9}"/>
              </a:ext>
            </a:extLst>
          </p:cNvPr>
          <p:cNvSpPr/>
          <p:nvPr/>
        </p:nvSpPr>
        <p:spPr>
          <a:xfrm>
            <a:off x="1381125" y="2468091"/>
            <a:ext cx="1152000" cy="1152000"/>
          </a:xfrm>
          <a:prstGeom prst="ellipse">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3" name="Content Placeholder 34" descr="Screen Shot 2014-03-26 at 12.10.55.png">
            <a:extLst>
              <a:ext uri="{FF2B5EF4-FFF2-40B4-BE49-F238E27FC236}">
                <a16:creationId xmlns:a16="http://schemas.microsoft.com/office/drawing/2014/main" id="{6B87DCB0-117A-8440-A967-368474435FC6}"/>
              </a:ext>
            </a:extLst>
          </p:cNvPr>
          <p:cNvPicPr>
            <a:picLocks noChangeAspect="1"/>
          </p:cNvPicPr>
          <p:nvPr/>
        </p:nvPicPr>
        <p:blipFill>
          <a:blip r:embed="rId4">
            <a:extLst>
              <a:ext uri="{28A0092B-C50C-407E-A947-70E740481C1C}">
                <a14:useLocalDpi xmlns:a14="http://schemas.microsoft.com/office/drawing/2010/main" val="0"/>
              </a:ext>
            </a:extLst>
          </a:blip>
          <a:srcRect t="-1056" b="-1056"/>
          <a:stretch>
            <a:fillRect/>
          </a:stretch>
        </p:blipFill>
        <p:spPr>
          <a:xfrm>
            <a:off x="4214813" y="1473200"/>
            <a:ext cx="4929187" cy="2108200"/>
          </a:xfrm>
          <a:prstGeom prst="rect">
            <a:avLst/>
          </a:prstGeom>
        </p:spPr>
      </p:pic>
      <p:sp>
        <p:nvSpPr>
          <p:cNvPr id="5" name="TextBox 4">
            <a:extLst>
              <a:ext uri="{FF2B5EF4-FFF2-40B4-BE49-F238E27FC236}">
                <a16:creationId xmlns:a16="http://schemas.microsoft.com/office/drawing/2014/main" id="{F4BAD34C-7CC2-9641-9D6B-613CB3ADDBAD}"/>
              </a:ext>
            </a:extLst>
          </p:cNvPr>
          <p:cNvSpPr txBox="1"/>
          <p:nvPr/>
        </p:nvSpPr>
        <p:spPr>
          <a:xfrm>
            <a:off x="4048018" y="1541124"/>
            <a:ext cx="184731" cy="369332"/>
          </a:xfrm>
          <a:prstGeom prst="rect">
            <a:avLst/>
          </a:prstGeom>
          <a:noFill/>
        </p:spPr>
        <p:txBody>
          <a:bodyPr wrap="none" rtlCol="0">
            <a:spAutoFit/>
          </a:bodyPr>
          <a:lstStyle/>
          <a:p>
            <a:endParaRPr lang="fi-FI"/>
          </a:p>
        </p:txBody>
      </p:sp>
    </p:spTree>
    <p:extLst>
      <p:ext uri="{BB962C8B-B14F-4D97-AF65-F5344CB8AC3E}">
        <p14:creationId xmlns:p14="http://schemas.microsoft.com/office/powerpoint/2010/main" val="428209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0" presetClass="exit" presetSubtype="0" fill="hold" grpId="0" nodeType="withEffect">
                                  <p:stCondLst>
                                    <p:cond delay="0"/>
                                  </p:stCondLst>
                                  <p:childTnLst>
                                    <p:animEffect transition="out" filter="fad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3" grpId="0"/>
      <p:bldP spid="4" grpId="0" animBg="1"/>
      <p:bldP spid="2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C66CDC-F239-424D-BB37-B7DFBFD47B0C}"/>
              </a:ext>
            </a:extLst>
          </p:cNvPr>
          <p:cNvSpPr>
            <a:spLocks noGrp="1"/>
          </p:cNvSpPr>
          <p:nvPr>
            <p:ph type="title"/>
          </p:nvPr>
        </p:nvSpPr>
        <p:spPr>
          <a:xfrm>
            <a:off x="623888" y="1709739"/>
            <a:ext cx="6153984" cy="2852737"/>
          </a:xfrm>
        </p:spPr>
        <p:txBody>
          <a:bodyPr/>
          <a:lstStyle/>
          <a:p>
            <a:r>
              <a:rPr lang="fi-FI" dirty="0" err="1"/>
              <a:t>Systematic</a:t>
            </a:r>
            <a:r>
              <a:rPr lang="fi-FI" dirty="0"/>
              <a:t> </a:t>
            </a:r>
            <a:r>
              <a:rPr lang="fi-FI" dirty="0" err="1"/>
              <a:t>measurement</a:t>
            </a:r>
            <a:r>
              <a:rPr lang="fi-FI" dirty="0"/>
              <a:t> </a:t>
            </a:r>
            <a:r>
              <a:rPr lang="fi-FI" dirty="0" err="1"/>
              <a:t>error</a:t>
            </a:r>
            <a:r>
              <a:rPr lang="fi-FI" dirty="0"/>
              <a:t> and </a:t>
            </a:r>
            <a:r>
              <a:rPr lang="fi-FI" dirty="0" err="1"/>
              <a:t>common</a:t>
            </a:r>
            <a:r>
              <a:rPr lang="fi-FI" dirty="0"/>
              <a:t> </a:t>
            </a:r>
            <a:r>
              <a:rPr lang="fi-FI" dirty="0" err="1"/>
              <a:t>method</a:t>
            </a:r>
            <a:r>
              <a:rPr lang="fi-FI" dirty="0"/>
              <a:t> </a:t>
            </a:r>
            <a:r>
              <a:rPr lang="fi-FI" dirty="0" err="1"/>
              <a:t>variance</a:t>
            </a:r>
            <a:endParaRPr lang="fi-FI" dirty="0"/>
          </a:p>
        </p:txBody>
      </p:sp>
      <p:sp>
        <p:nvSpPr>
          <p:cNvPr id="4" name="Text Placeholder 3">
            <a:extLst>
              <a:ext uri="{FF2B5EF4-FFF2-40B4-BE49-F238E27FC236}">
                <a16:creationId xmlns:a16="http://schemas.microsoft.com/office/drawing/2014/main" id="{B0CCFF9F-862D-F744-A0AA-78734372EACF}"/>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413510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pic>
        <p:nvPicPr>
          <p:cNvPr id="6" name="Picture 5" descr="example.pdf"/>
          <p:cNvPicPr>
            <a:picLocks noChangeAspect="1"/>
          </p:cNvPicPr>
          <p:nvPr/>
        </p:nvPicPr>
        <p:blipFill rotWithShape="1">
          <a:blip r:embed="rId3">
            <a:extLst>
              <a:ext uri="{28A0092B-C50C-407E-A947-70E740481C1C}">
                <a14:useLocalDpi xmlns:a14="http://schemas.microsoft.com/office/drawing/2010/main" val="0"/>
              </a:ext>
            </a:extLst>
          </a:blip>
          <a:srcRect l="3854" t="3841" b="71193"/>
          <a:stretch/>
        </p:blipFill>
        <p:spPr>
          <a:xfrm>
            <a:off x="1475097" y="723900"/>
            <a:ext cx="7843980" cy="2882313"/>
          </a:xfrm>
          <a:prstGeom prst="rect">
            <a:avLst/>
          </a:prstGeom>
        </p:spPr>
      </p:pic>
      <p:sp>
        <p:nvSpPr>
          <p:cNvPr id="79" name="TextBox 78"/>
          <p:cNvSpPr txBox="1"/>
          <p:nvPr/>
        </p:nvSpPr>
        <p:spPr>
          <a:xfrm>
            <a:off x="948519" y="1948680"/>
            <a:ext cx="792105" cy="923330"/>
          </a:xfrm>
          <a:prstGeom prst="rect">
            <a:avLst/>
          </a:prstGeom>
          <a:noFill/>
        </p:spPr>
        <p:txBody>
          <a:bodyPr wrap="square" lIns="0" tIns="0" rIns="0" bIns="0" rtlCol="0">
            <a:spAutoFit/>
          </a:bodyPr>
          <a:lstStyle/>
          <a:p>
            <a:r>
              <a:rPr lang="en-US" sz="2000" b="1" dirty="0" err="1"/>
              <a:t>Innoa-tive</a:t>
            </a:r>
            <a:r>
              <a:rPr lang="en-US" sz="2000" b="1" dirty="0"/>
              <a:t>-</a:t>
            </a:r>
            <a:br>
              <a:rPr lang="en-US" sz="2000" b="1" dirty="0"/>
            </a:br>
            <a:r>
              <a:rPr lang="en-US" sz="2000" b="1" dirty="0"/>
              <a:t>ness</a:t>
            </a:r>
          </a:p>
        </p:txBody>
      </p:sp>
      <p:sp>
        <p:nvSpPr>
          <p:cNvPr id="80" name="TextBox 79"/>
          <p:cNvSpPr txBox="1"/>
          <p:nvPr/>
        </p:nvSpPr>
        <p:spPr>
          <a:xfrm>
            <a:off x="948519" y="2911088"/>
            <a:ext cx="570669" cy="615553"/>
          </a:xfrm>
          <a:prstGeom prst="rect">
            <a:avLst/>
          </a:prstGeom>
          <a:noFill/>
        </p:spPr>
        <p:txBody>
          <a:bodyPr wrap="none" lIns="0" tIns="0" rIns="0" bIns="0" rtlCol="0">
            <a:spAutoFit/>
          </a:bodyPr>
          <a:lstStyle/>
          <a:p>
            <a:r>
              <a:rPr lang="en-US" sz="2000" b="1" dirty="0" err="1"/>
              <a:t>Suc</a:t>
            </a:r>
            <a:r>
              <a:rPr lang="en-US" sz="2000" b="1" dirty="0"/>
              <a:t>-</a:t>
            </a:r>
            <a:br>
              <a:rPr lang="en-US" sz="2000" b="1" dirty="0"/>
            </a:br>
            <a:r>
              <a:rPr lang="en-US" sz="2000" b="1" dirty="0" err="1"/>
              <a:t>cess</a:t>
            </a:r>
            <a:endParaRPr lang="en-US" sz="2000" b="1" dirty="0"/>
          </a:p>
        </p:txBody>
      </p:sp>
      <p:sp>
        <p:nvSpPr>
          <p:cNvPr id="81" name="TextBox 80"/>
          <p:cNvSpPr txBox="1"/>
          <p:nvPr/>
        </p:nvSpPr>
        <p:spPr>
          <a:xfrm>
            <a:off x="8769558" y="2004647"/>
            <a:ext cx="186316" cy="1508105"/>
          </a:xfrm>
          <a:prstGeom prst="rect">
            <a:avLst/>
          </a:prstGeom>
          <a:noFill/>
        </p:spPr>
        <p:txBody>
          <a:bodyPr wrap="none" lIns="0" tIns="0" rIns="0" bIns="0" rtlCol="0">
            <a:spAutoFit/>
          </a:bodyPr>
          <a:lstStyle/>
          <a:p>
            <a:r>
              <a:rPr lang="en-US" sz="1400" b="1" dirty="0"/>
              <a:t>I</a:t>
            </a:r>
            <a:r>
              <a:rPr lang="en-US" sz="1400" b="1" baseline="-25000" dirty="0"/>
              <a:t>1</a:t>
            </a:r>
          </a:p>
          <a:p>
            <a:r>
              <a:rPr lang="en-US" sz="1400" b="1" dirty="0"/>
              <a:t>I</a:t>
            </a:r>
            <a:r>
              <a:rPr lang="en-US" sz="1400" b="1" baseline="-25000" dirty="0"/>
              <a:t>2</a:t>
            </a:r>
          </a:p>
          <a:p>
            <a:r>
              <a:rPr lang="en-US" sz="1400" b="1" dirty="0"/>
              <a:t>I</a:t>
            </a:r>
            <a:r>
              <a:rPr lang="en-US" sz="1400" b="1" baseline="-25000" dirty="0"/>
              <a:t>3</a:t>
            </a:r>
          </a:p>
          <a:p>
            <a:endParaRPr lang="en-US" sz="1400" b="1" dirty="0"/>
          </a:p>
          <a:p>
            <a:r>
              <a:rPr lang="en-US" sz="1400" b="1" dirty="0"/>
              <a:t>S</a:t>
            </a:r>
            <a:r>
              <a:rPr lang="en-US" sz="1400" b="1" baseline="-25000" dirty="0"/>
              <a:t>1</a:t>
            </a:r>
          </a:p>
          <a:p>
            <a:r>
              <a:rPr lang="en-US" sz="1400" b="1" dirty="0"/>
              <a:t>S</a:t>
            </a:r>
            <a:r>
              <a:rPr lang="en-US" sz="1400" b="1" baseline="-25000" dirty="0"/>
              <a:t>2</a:t>
            </a:r>
          </a:p>
          <a:p>
            <a:r>
              <a:rPr lang="en-US" sz="1400" b="1" dirty="0"/>
              <a:t>S</a:t>
            </a:r>
            <a:r>
              <a:rPr lang="en-US" sz="1400" b="1" baseline="-25000" dirty="0"/>
              <a:t>3</a:t>
            </a:r>
          </a:p>
        </p:txBody>
      </p:sp>
      <p:sp>
        <p:nvSpPr>
          <p:cNvPr id="86" name="TextBox 85"/>
          <p:cNvSpPr txBox="1"/>
          <p:nvPr/>
        </p:nvSpPr>
        <p:spPr>
          <a:xfrm>
            <a:off x="1087064" y="3960918"/>
            <a:ext cx="3414082" cy="2154436"/>
          </a:xfrm>
          <a:prstGeom prst="rect">
            <a:avLst/>
          </a:prstGeom>
          <a:noFill/>
        </p:spPr>
        <p:txBody>
          <a:bodyPr wrap="none" lIns="0" tIns="0" rIns="0" bIns="0" rtlCol="0">
            <a:spAutoFit/>
          </a:bodyPr>
          <a:lstStyle/>
          <a:p>
            <a:r>
              <a:rPr lang="en-US" sz="1400" b="1" dirty="0"/>
              <a:t>We find:  </a:t>
            </a:r>
            <a:r>
              <a:rPr lang="en-US" sz="1400" b="1" dirty="0" err="1"/>
              <a:t>Cor</a:t>
            </a:r>
            <a:r>
              <a:rPr lang="en-US" sz="1400" b="1" dirty="0"/>
              <a:t>(I</a:t>
            </a:r>
            <a:r>
              <a:rPr lang="en-US" sz="1400" b="1" baseline="-25000" dirty="0"/>
              <a:t>1, </a:t>
            </a:r>
            <a:r>
              <a:rPr lang="en-US" sz="1400" b="1" dirty="0"/>
              <a:t>+ I</a:t>
            </a:r>
            <a:r>
              <a:rPr lang="en-US" sz="1400" b="1" baseline="-25000" dirty="0"/>
              <a:t>2, </a:t>
            </a:r>
            <a:r>
              <a:rPr lang="en-US" sz="1400" b="1" dirty="0"/>
              <a:t>+ I</a:t>
            </a:r>
            <a:r>
              <a:rPr lang="en-US" sz="1400" b="1" baseline="-25000" dirty="0"/>
              <a:t>3</a:t>
            </a:r>
            <a:r>
              <a:rPr lang="en-US" sz="1400" b="1" dirty="0"/>
              <a:t>, S</a:t>
            </a:r>
            <a:r>
              <a:rPr lang="en-US" sz="1400" b="1" baseline="-25000" dirty="0"/>
              <a:t>1 </a:t>
            </a:r>
            <a:r>
              <a:rPr lang="en-US" sz="1400" b="1" dirty="0"/>
              <a:t>+ S</a:t>
            </a:r>
            <a:r>
              <a:rPr lang="en-US" sz="1400" b="1" baseline="-25000" dirty="0"/>
              <a:t>2 </a:t>
            </a:r>
            <a:r>
              <a:rPr lang="en-US" sz="1400" b="1" dirty="0"/>
              <a:t>+ S</a:t>
            </a:r>
            <a:r>
              <a:rPr lang="en-US" sz="1400" b="1" baseline="-25000" dirty="0"/>
              <a:t>3</a:t>
            </a:r>
            <a:r>
              <a:rPr lang="en-US" sz="1400" b="1" dirty="0"/>
              <a:t>) = .3</a:t>
            </a:r>
          </a:p>
          <a:p>
            <a:endParaRPr lang="en-US" sz="1400" b="1" dirty="0"/>
          </a:p>
          <a:p>
            <a:endParaRPr lang="en-US" sz="1400" b="1" dirty="0"/>
          </a:p>
          <a:p>
            <a:endParaRPr lang="en-US" sz="1400" b="1" dirty="0"/>
          </a:p>
          <a:p>
            <a:endParaRPr lang="en-US" sz="1400" b="1" dirty="0"/>
          </a:p>
          <a:p>
            <a:endParaRPr lang="en-US" sz="1400" b="1" dirty="0"/>
          </a:p>
          <a:p>
            <a:endParaRPr lang="en-US" sz="1400" b="1" dirty="0"/>
          </a:p>
          <a:p>
            <a:endParaRPr lang="en-US" sz="1400" b="1" dirty="0"/>
          </a:p>
          <a:p>
            <a:r>
              <a:rPr lang="en-US" sz="1400" b="1" dirty="0"/>
              <a:t>Therefore innovativeness and success</a:t>
            </a:r>
            <a:br>
              <a:rPr lang="en-US" sz="1400" b="1" dirty="0"/>
            </a:br>
            <a:r>
              <a:rPr lang="en-US" sz="1400" b="1" dirty="0"/>
              <a:t>must be associated</a:t>
            </a:r>
          </a:p>
        </p:txBody>
      </p:sp>
      <p:grpSp>
        <p:nvGrpSpPr>
          <p:cNvPr id="96" name="Group 95"/>
          <p:cNvGrpSpPr/>
          <p:nvPr/>
        </p:nvGrpSpPr>
        <p:grpSpPr>
          <a:xfrm>
            <a:off x="1107444" y="4346872"/>
            <a:ext cx="2226561" cy="1048546"/>
            <a:chOff x="586744" y="3940472"/>
            <a:chExt cx="2226561" cy="1048546"/>
          </a:xfrm>
        </p:grpSpPr>
        <p:sp>
          <p:nvSpPr>
            <p:cNvPr id="87" name="Rectangle 86"/>
            <p:cNvSpPr/>
            <p:nvPr/>
          </p:nvSpPr>
          <p:spPr>
            <a:xfrm>
              <a:off x="666188" y="3940472"/>
              <a:ext cx="2147117" cy="369332"/>
            </a:xfrm>
            <a:prstGeom prst="rect">
              <a:avLst/>
            </a:prstGeom>
          </p:spPr>
          <p:txBody>
            <a:bodyPr wrap="none">
              <a:spAutoFit/>
            </a:bodyPr>
            <a:lstStyle/>
            <a:p>
              <a:pPr algn="ctr"/>
              <a:r>
                <a:rPr lang="en-US" dirty="0">
                  <a:solidFill>
                    <a:srgbClr val="006600"/>
                  </a:solidFill>
                </a:rPr>
                <a:t>I</a:t>
              </a:r>
              <a:r>
                <a:rPr lang="en-US" baseline="-25000" dirty="0">
                  <a:solidFill>
                    <a:srgbClr val="006600"/>
                  </a:solidFill>
                </a:rPr>
                <a:t>1i</a:t>
              </a:r>
              <a:r>
                <a:rPr lang="en-US" dirty="0">
                  <a:solidFill>
                    <a:srgbClr val="006600"/>
                  </a:solidFill>
                </a:rPr>
                <a:t> = </a:t>
              </a:r>
              <a:r>
                <a:rPr lang="en-US" dirty="0" err="1">
                  <a:solidFill>
                    <a:srgbClr val="0000FF"/>
                  </a:solidFill>
                </a:rPr>
                <a:t>T</a:t>
              </a:r>
              <a:r>
                <a:rPr lang="en-US" baseline="-25000" dirty="0" err="1">
                  <a:solidFill>
                    <a:srgbClr val="0000FF"/>
                  </a:solidFill>
                </a:rPr>
                <a:t>innov.i</a:t>
              </a:r>
              <a:r>
                <a:rPr lang="en-US" dirty="0">
                  <a:solidFill>
                    <a:srgbClr val="006600"/>
                  </a:solidFill>
                </a:rPr>
                <a:t> + </a:t>
              </a:r>
              <a:r>
                <a:rPr lang="en-US" dirty="0" err="1">
                  <a:solidFill>
                    <a:srgbClr val="FF9900"/>
                  </a:solidFill>
                </a:rPr>
                <a:t>S</a:t>
              </a:r>
              <a:r>
                <a:rPr lang="en-US" baseline="-25000" dirty="0" err="1">
                  <a:solidFill>
                    <a:srgbClr val="FF9900"/>
                  </a:solidFill>
                </a:rPr>
                <a:t>ji</a:t>
              </a:r>
              <a:r>
                <a:rPr lang="en-US" dirty="0">
                  <a:solidFill>
                    <a:srgbClr val="006600"/>
                  </a:solidFill>
                </a:rPr>
                <a:t> + </a:t>
              </a:r>
              <a:r>
                <a:rPr lang="en-US" dirty="0" err="1"/>
                <a:t>e</a:t>
              </a:r>
              <a:r>
                <a:rPr lang="en-US" baseline="-25000" dirty="0" err="1"/>
                <a:t>ji</a:t>
              </a:r>
              <a:endParaRPr lang="en-US" baseline="-25000" dirty="0"/>
            </a:p>
          </p:txBody>
        </p:sp>
        <p:sp>
          <p:nvSpPr>
            <p:cNvPr id="88" name="Rectangle 87"/>
            <p:cNvSpPr/>
            <p:nvPr/>
          </p:nvSpPr>
          <p:spPr>
            <a:xfrm>
              <a:off x="586744" y="4619686"/>
              <a:ext cx="2196898" cy="369332"/>
            </a:xfrm>
            <a:prstGeom prst="rect">
              <a:avLst/>
            </a:prstGeom>
          </p:spPr>
          <p:txBody>
            <a:bodyPr wrap="none">
              <a:spAutoFit/>
            </a:bodyPr>
            <a:lstStyle/>
            <a:p>
              <a:pPr algn="ctr"/>
              <a:r>
                <a:rPr lang="en-US" dirty="0">
                  <a:solidFill>
                    <a:srgbClr val="006600"/>
                  </a:solidFill>
                </a:rPr>
                <a:t>S</a:t>
              </a:r>
              <a:r>
                <a:rPr lang="en-US" baseline="-25000" dirty="0">
                  <a:solidFill>
                    <a:srgbClr val="006600"/>
                  </a:solidFill>
                </a:rPr>
                <a:t>3i</a:t>
              </a:r>
              <a:r>
                <a:rPr lang="en-US" dirty="0">
                  <a:solidFill>
                    <a:srgbClr val="006600"/>
                  </a:solidFill>
                </a:rPr>
                <a:t> = </a:t>
              </a:r>
              <a:r>
                <a:rPr lang="en-US" dirty="0" err="1">
                  <a:solidFill>
                    <a:srgbClr val="0000FF"/>
                  </a:solidFill>
                </a:rPr>
                <a:t>T</a:t>
              </a:r>
              <a:r>
                <a:rPr lang="en-US" baseline="-25000" dirty="0" err="1">
                  <a:solidFill>
                    <a:srgbClr val="0000FF"/>
                  </a:solidFill>
                </a:rPr>
                <a:t>succ.i</a:t>
              </a:r>
              <a:r>
                <a:rPr lang="en-US" dirty="0">
                  <a:solidFill>
                    <a:srgbClr val="006600"/>
                  </a:solidFill>
                </a:rPr>
                <a:t> + </a:t>
              </a:r>
              <a:r>
                <a:rPr lang="en-US" dirty="0" err="1">
                  <a:solidFill>
                    <a:srgbClr val="FF9900"/>
                  </a:solidFill>
                </a:rPr>
                <a:t>S</a:t>
              </a:r>
              <a:r>
                <a:rPr lang="en-US" baseline="-25000" dirty="0" err="1">
                  <a:solidFill>
                    <a:srgbClr val="FF9900"/>
                  </a:solidFill>
                </a:rPr>
                <a:t>ji</a:t>
              </a:r>
              <a:r>
                <a:rPr lang="en-US" dirty="0">
                  <a:solidFill>
                    <a:srgbClr val="006600"/>
                  </a:solidFill>
                </a:rPr>
                <a:t> + </a:t>
              </a:r>
              <a:r>
                <a:rPr lang="en-US" dirty="0" err="1"/>
                <a:t>e</a:t>
              </a:r>
              <a:r>
                <a:rPr lang="en-US" baseline="-25000" dirty="0" err="1"/>
                <a:t>ji</a:t>
              </a:r>
              <a:endParaRPr lang="en-US" baseline="-25000" dirty="0"/>
            </a:p>
          </p:txBody>
        </p:sp>
        <p:grpSp>
          <p:nvGrpSpPr>
            <p:cNvPr id="95" name="Group 94"/>
            <p:cNvGrpSpPr/>
            <p:nvPr/>
          </p:nvGrpSpPr>
          <p:grpSpPr>
            <a:xfrm>
              <a:off x="1110011" y="4395753"/>
              <a:ext cx="45719" cy="193885"/>
              <a:chOff x="3175952" y="4746706"/>
              <a:chExt cx="45719" cy="193885"/>
            </a:xfrm>
          </p:grpSpPr>
          <p:sp>
            <p:nvSpPr>
              <p:cNvPr id="89" name="Oval 88"/>
              <p:cNvSpPr/>
              <p:nvPr/>
            </p:nvSpPr>
            <p:spPr>
              <a:xfrm>
                <a:off x="3175952" y="4746706"/>
                <a:ext cx="45719" cy="4571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3175952" y="4818106"/>
                <a:ext cx="45719" cy="4571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3175952" y="4894872"/>
                <a:ext cx="45719" cy="4571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99" name="TextBox 98"/>
          <p:cNvSpPr txBox="1"/>
          <p:nvPr/>
        </p:nvSpPr>
        <p:spPr>
          <a:xfrm>
            <a:off x="4572000" y="4570873"/>
            <a:ext cx="692497" cy="553998"/>
          </a:xfrm>
          <a:prstGeom prst="rect">
            <a:avLst/>
          </a:prstGeom>
          <a:noFill/>
        </p:spPr>
        <p:txBody>
          <a:bodyPr wrap="none" lIns="0" tIns="0" rIns="0" bIns="0" rtlCol="0">
            <a:spAutoFit/>
          </a:bodyPr>
          <a:lstStyle/>
          <a:p>
            <a:r>
              <a:rPr lang="en-US" sz="3600" b="1" dirty="0"/>
              <a:t>OR</a:t>
            </a:r>
          </a:p>
        </p:txBody>
      </p:sp>
      <p:grpSp>
        <p:nvGrpSpPr>
          <p:cNvPr id="100" name="Group 99"/>
          <p:cNvGrpSpPr/>
          <p:nvPr/>
        </p:nvGrpSpPr>
        <p:grpSpPr>
          <a:xfrm>
            <a:off x="5901949" y="4349280"/>
            <a:ext cx="2179485" cy="1048546"/>
            <a:chOff x="610282" y="3940472"/>
            <a:chExt cx="2179485" cy="1048546"/>
          </a:xfrm>
        </p:grpSpPr>
        <p:sp>
          <p:nvSpPr>
            <p:cNvPr id="101" name="Rectangle 100"/>
            <p:cNvSpPr/>
            <p:nvPr/>
          </p:nvSpPr>
          <p:spPr>
            <a:xfrm>
              <a:off x="689725" y="3940472"/>
              <a:ext cx="2100042" cy="369332"/>
            </a:xfrm>
            <a:prstGeom prst="rect">
              <a:avLst/>
            </a:prstGeom>
          </p:spPr>
          <p:txBody>
            <a:bodyPr wrap="none">
              <a:spAutoFit/>
            </a:bodyPr>
            <a:lstStyle/>
            <a:p>
              <a:pPr algn="ctr"/>
              <a:r>
                <a:rPr lang="en-US" dirty="0">
                  <a:solidFill>
                    <a:srgbClr val="006600"/>
                  </a:solidFill>
                </a:rPr>
                <a:t>I</a:t>
              </a:r>
              <a:r>
                <a:rPr lang="en-US" baseline="-25000" dirty="0">
                  <a:solidFill>
                    <a:srgbClr val="006600"/>
                  </a:solidFill>
                </a:rPr>
                <a:t>1i</a:t>
              </a:r>
              <a:r>
                <a:rPr lang="en-US" dirty="0">
                  <a:solidFill>
                    <a:srgbClr val="006600"/>
                  </a:solidFill>
                </a:rPr>
                <a:t> = </a:t>
              </a:r>
              <a:r>
                <a:rPr lang="en-US" dirty="0" err="1">
                  <a:solidFill>
                    <a:srgbClr val="0000FF"/>
                  </a:solidFill>
                </a:rPr>
                <a:t>T</a:t>
              </a:r>
              <a:r>
                <a:rPr lang="en-US" baseline="-25000" dirty="0" err="1">
                  <a:solidFill>
                    <a:srgbClr val="0000FF"/>
                  </a:solidFill>
                </a:rPr>
                <a:t>innov.i</a:t>
              </a:r>
              <a:r>
                <a:rPr lang="en-US" dirty="0">
                  <a:solidFill>
                    <a:srgbClr val="006600"/>
                  </a:solidFill>
                </a:rPr>
                <a:t> + </a:t>
              </a:r>
              <a:r>
                <a:rPr lang="en-US" dirty="0">
                  <a:solidFill>
                    <a:srgbClr val="FF9900"/>
                  </a:solidFill>
                </a:rPr>
                <a:t>S</a:t>
              </a:r>
              <a:r>
                <a:rPr lang="en-US" baseline="-25000" dirty="0">
                  <a:solidFill>
                    <a:srgbClr val="FF9900"/>
                  </a:solidFill>
                </a:rPr>
                <a:t>i</a:t>
              </a:r>
              <a:r>
                <a:rPr lang="en-US" dirty="0">
                  <a:solidFill>
                    <a:srgbClr val="006600"/>
                  </a:solidFill>
                </a:rPr>
                <a:t> + </a:t>
              </a:r>
              <a:r>
                <a:rPr lang="en-US" dirty="0" err="1"/>
                <a:t>e</a:t>
              </a:r>
              <a:r>
                <a:rPr lang="en-US" baseline="-25000" dirty="0" err="1"/>
                <a:t>ji</a:t>
              </a:r>
              <a:endParaRPr lang="en-US" baseline="-25000" dirty="0"/>
            </a:p>
          </p:txBody>
        </p:sp>
        <p:sp>
          <p:nvSpPr>
            <p:cNvPr id="102" name="Rectangle 101"/>
            <p:cNvSpPr/>
            <p:nvPr/>
          </p:nvSpPr>
          <p:spPr>
            <a:xfrm>
              <a:off x="610282" y="4619686"/>
              <a:ext cx="2149822" cy="369332"/>
            </a:xfrm>
            <a:prstGeom prst="rect">
              <a:avLst/>
            </a:prstGeom>
          </p:spPr>
          <p:txBody>
            <a:bodyPr wrap="none">
              <a:spAutoFit/>
            </a:bodyPr>
            <a:lstStyle/>
            <a:p>
              <a:pPr algn="ctr"/>
              <a:r>
                <a:rPr lang="en-US" dirty="0">
                  <a:solidFill>
                    <a:srgbClr val="006600"/>
                  </a:solidFill>
                </a:rPr>
                <a:t>S</a:t>
              </a:r>
              <a:r>
                <a:rPr lang="en-US" baseline="-25000" dirty="0">
                  <a:solidFill>
                    <a:srgbClr val="006600"/>
                  </a:solidFill>
                </a:rPr>
                <a:t>3i</a:t>
              </a:r>
              <a:r>
                <a:rPr lang="en-US" dirty="0">
                  <a:solidFill>
                    <a:srgbClr val="006600"/>
                  </a:solidFill>
                </a:rPr>
                <a:t> = </a:t>
              </a:r>
              <a:r>
                <a:rPr lang="en-US" dirty="0" err="1">
                  <a:solidFill>
                    <a:srgbClr val="0000FF"/>
                  </a:solidFill>
                </a:rPr>
                <a:t>T</a:t>
              </a:r>
              <a:r>
                <a:rPr lang="en-US" baseline="-25000" dirty="0" err="1">
                  <a:solidFill>
                    <a:srgbClr val="0000FF"/>
                  </a:solidFill>
                </a:rPr>
                <a:t>succ.i</a:t>
              </a:r>
              <a:r>
                <a:rPr lang="en-US" dirty="0">
                  <a:solidFill>
                    <a:srgbClr val="006600"/>
                  </a:solidFill>
                </a:rPr>
                <a:t> + </a:t>
              </a:r>
              <a:r>
                <a:rPr lang="en-US" dirty="0">
                  <a:solidFill>
                    <a:srgbClr val="FF9900"/>
                  </a:solidFill>
                </a:rPr>
                <a:t>S</a:t>
              </a:r>
              <a:r>
                <a:rPr lang="en-US" baseline="-25000" dirty="0">
                  <a:solidFill>
                    <a:srgbClr val="FF9900"/>
                  </a:solidFill>
                </a:rPr>
                <a:t>i</a:t>
              </a:r>
              <a:r>
                <a:rPr lang="en-US" dirty="0">
                  <a:solidFill>
                    <a:srgbClr val="006600"/>
                  </a:solidFill>
                </a:rPr>
                <a:t> + </a:t>
              </a:r>
              <a:r>
                <a:rPr lang="en-US" dirty="0" err="1"/>
                <a:t>e</a:t>
              </a:r>
              <a:r>
                <a:rPr lang="en-US" baseline="-25000" dirty="0" err="1"/>
                <a:t>ji</a:t>
              </a:r>
              <a:endParaRPr lang="en-US" baseline="-25000" dirty="0"/>
            </a:p>
          </p:txBody>
        </p:sp>
        <p:grpSp>
          <p:nvGrpSpPr>
            <p:cNvPr id="103" name="Group 102"/>
            <p:cNvGrpSpPr/>
            <p:nvPr/>
          </p:nvGrpSpPr>
          <p:grpSpPr>
            <a:xfrm>
              <a:off x="1110011" y="4395753"/>
              <a:ext cx="45719" cy="193885"/>
              <a:chOff x="3175952" y="4746706"/>
              <a:chExt cx="45719" cy="193885"/>
            </a:xfrm>
          </p:grpSpPr>
          <p:sp>
            <p:nvSpPr>
              <p:cNvPr id="104" name="Oval 103"/>
              <p:cNvSpPr/>
              <p:nvPr/>
            </p:nvSpPr>
            <p:spPr>
              <a:xfrm>
                <a:off x="3175952" y="4746706"/>
                <a:ext cx="45719" cy="4571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3175952" y="4818106"/>
                <a:ext cx="45719" cy="4571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3175952" y="4894872"/>
                <a:ext cx="45719" cy="4571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07" name="Rectangle 106"/>
          <p:cNvSpPr/>
          <p:nvPr/>
        </p:nvSpPr>
        <p:spPr>
          <a:xfrm>
            <a:off x="5408341" y="5542186"/>
            <a:ext cx="3776133" cy="1015663"/>
          </a:xfrm>
          <a:prstGeom prst="rect">
            <a:avLst/>
          </a:prstGeom>
        </p:spPr>
        <p:txBody>
          <a:bodyPr wrap="square">
            <a:spAutoFit/>
          </a:bodyPr>
          <a:lstStyle/>
          <a:p>
            <a:r>
              <a:rPr lang="en-US" dirty="0">
                <a:solidFill>
                  <a:srgbClr val="FF9900"/>
                </a:solidFill>
              </a:rPr>
              <a:t>S</a:t>
            </a:r>
            <a:r>
              <a:rPr lang="en-US" baseline="-15000" dirty="0">
                <a:solidFill>
                  <a:srgbClr val="FF9900"/>
                </a:solidFill>
              </a:rPr>
              <a:t>i</a:t>
            </a:r>
            <a:r>
              <a:rPr lang="en-US" dirty="0"/>
              <a:t>  </a:t>
            </a:r>
            <a:r>
              <a:rPr lang="en-US" sz="1400" b="1" dirty="0"/>
              <a:t>= thinks positively about the company, general tendency how person responds </a:t>
            </a:r>
            <a:br>
              <a:rPr lang="en-US" sz="1400" b="1" dirty="0"/>
            </a:br>
            <a:r>
              <a:rPr lang="en-US" sz="1400" b="1" dirty="0"/>
              <a:t>(a correlated error)</a:t>
            </a:r>
          </a:p>
          <a:p>
            <a:endParaRPr lang="en-US" sz="1400" b="1" dirty="0"/>
          </a:p>
        </p:txBody>
      </p:sp>
    </p:spTree>
    <p:extLst>
      <p:ext uri="{BB962C8B-B14F-4D97-AF65-F5344CB8AC3E}">
        <p14:creationId xmlns:p14="http://schemas.microsoft.com/office/powerpoint/2010/main" val="18819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P spid="86" grpId="0"/>
      <p:bldP spid="99" grpId="0"/>
      <p:bldP spid="10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Alternative explanations: Systematic error</a:t>
            </a:r>
          </a:p>
        </p:txBody>
      </p:sp>
      <p:pic>
        <p:nvPicPr>
          <p:cNvPr id="10" name="Content Placeholder 3"/>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6696" t="8445" r="50009" b="67405"/>
          <a:stretch/>
        </p:blipFill>
        <p:spPr>
          <a:xfrm>
            <a:off x="494579" y="1863524"/>
            <a:ext cx="4040822" cy="2916821"/>
          </a:xfrm>
          <a:solidFill>
            <a:schemeClr val="bg1"/>
          </a:solidFill>
          <a:ln>
            <a:solidFill>
              <a:schemeClr val="tx1"/>
            </a:solidFill>
          </a:ln>
        </p:spPr>
      </p:pic>
      <p:sp>
        <p:nvSpPr>
          <p:cNvPr id="2" name="Content Placeholder 1"/>
          <p:cNvSpPr>
            <a:spLocks noGrp="1"/>
          </p:cNvSpPr>
          <p:nvPr>
            <p:ph sz="half" idx="2"/>
          </p:nvPr>
        </p:nvSpPr>
        <p:spPr/>
        <p:txBody>
          <a:bodyPr>
            <a:normAutofit/>
          </a:bodyPr>
          <a:lstStyle/>
          <a:p>
            <a:r>
              <a:rPr lang="en-US" dirty="0"/>
              <a:t>Why do indicators Accuracy 1 and Completeness 1 correlate</a:t>
            </a:r>
          </a:p>
          <a:p>
            <a:pPr lvl="1"/>
            <a:r>
              <a:rPr lang="en-US" dirty="0"/>
              <a:t>They measure correlated constructs</a:t>
            </a:r>
          </a:p>
          <a:p>
            <a:pPr lvl="1"/>
            <a:r>
              <a:rPr lang="en-US" dirty="0"/>
              <a:t>Both measure hostility toward government</a:t>
            </a:r>
          </a:p>
          <a:p>
            <a:pPr lvl="1"/>
            <a:r>
              <a:rPr lang="en-US" dirty="0"/>
              <a:t>Both measure how much the informant likes to answer “5 agree” over “1 disagree”</a:t>
            </a:r>
          </a:p>
        </p:txBody>
      </p:sp>
      <p:sp>
        <p:nvSpPr>
          <p:cNvPr id="25" name="Rectangle 24"/>
          <p:cNvSpPr/>
          <p:nvPr/>
        </p:nvSpPr>
        <p:spPr>
          <a:xfrm>
            <a:off x="1821856" y="5189573"/>
            <a:ext cx="1744304" cy="245971"/>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49747" t="17955" r="7662" b="66029"/>
          <a:stretch/>
        </p:blipFill>
        <p:spPr>
          <a:xfrm>
            <a:off x="580143" y="5189572"/>
            <a:ext cx="3955258" cy="1924459"/>
          </a:xfrm>
          <a:prstGeom prst="rect">
            <a:avLst/>
          </a:prstGeom>
          <a:ln>
            <a:solidFill>
              <a:schemeClr val="tx1"/>
            </a:solidFill>
          </a:ln>
        </p:spPr>
      </p:pic>
      <p:sp>
        <p:nvSpPr>
          <p:cNvPr id="8" name="TextBox 7"/>
          <p:cNvSpPr txBox="1"/>
          <p:nvPr/>
        </p:nvSpPr>
        <p:spPr>
          <a:xfrm>
            <a:off x="4800600" y="6311899"/>
            <a:ext cx="3784909" cy="615553"/>
          </a:xfrm>
          <a:prstGeom prst="rect">
            <a:avLst/>
          </a:prstGeom>
          <a:noFill/>
        </p:spPr>
        <p:txBody>
          <a:bodyPr wrap="square" lIns="0" tIns="0" rIns="0" bIns="0" rtlCol="0">
            <a:spAutoFit/>
          </a:bodyPr>
          <a:lstStyle/>
          <a:p>
            <a:r>
              <a:rPr lang="en-US" sz="1000" dirty="0"/>
              <a:t>Uncertainty in E-Government Services: The Mediating and Moderating Roles of Transparency and Trust. </a:t>
            </a:r>
            <a:r>
              <a:rPr lang="en-US" sz="1000" i="1" dirty="0"/>
              <a:t>Information Systems Research</a:t>
            </a:r>
            <a:r>
              <a:rPr lang="en-US" sz="1000" dirty="0"/>
              <a:t>, </a:t>
            </a:r>
            <a:r>
              <a:rPr lang="en-US" sz="1000" i="1" dirty="0"/>
              <a:t>27</a:t>
            </a:r>
            <a:r>
              <a:rPr lang="en-US" sz="1000" dirty="0"/>
              <a:t>(1), 87–111. https://</a:t>
            </a:r>
            <a:r>
              <a:rPr lang="en-US" sz="1000" dirty="0" err="1"/>
              <a:t>doi.org</a:t>
            </a:r>
            <a:r>
              <a:rPr lang="en-US" sz="1000" dirty="0"/>
              <a:t>/10.1287/isre.2015.0612</a:t>
            </a:r>
          </a:p>
          <a:p>
            <a:r>
              <a:rPr lang="en-US" sz="1000" dirty="0"/>
              <a:t>.</a:t>
            </a:r>
            <a:endParaRPr lang="en-US" sz="1000" dirty="0">
              <a:effectLst/>
            </a:endParaRPr>
          </a:p>
        </p:txBody>
      </p:sp>
    </p:spTree>
    <p:extLst>
      <p:ext uri="{BB962C8B-B14F-4D97-AF65-F5344CB8AC3E}">
        <p14:creationId xmlns:p14="http://schemas.microsoft.com/office/powerpoint/2010/main" val="7367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05210" y="5788629"/>
            <a:ext cx="2087245" cy="689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a:t>Common method variance</a:t>
            </a:r>
          </a:p>
        </p:txBody>
      </p:sp>
      <p:sp>
        <p:nvSpPr>
          <p:cNvPr id="4" name="TextBox 3"/>
          <p:cNvSpPr txBox="1"/>
          <p:nvPr/>
        </p:nvSpPr>
        <p:spPr>
          <a:xfrm>
            <a:off x="510388" y="6477752"/>
            <a:ext cx="7852884" cy="615553"/>
          </a:xfrm>
          <a:prstGeom prst="rect">
            <a:avLst/>
          </a:prstGeom>
          <a:noFill/>
        </p:spPr>
        <p:txBody>
          <a:bodyPr wrap="square" lIns="0" tIns="0" rIns="0" bIns="0" rtlCol="0">
            <a:spAutoFit/>
          </a:bodyPr>
          <a:lstStyle/>
          <a:p>
            <a:r>
              <a:rPr lang="en-US" sz="1000" dirty="0" err="1"/>
              <a:t>Podsakoff</a:t>
            </a:r>
            <a:r>
              <a:rPr lang="en-US" sz="1000" dirty="0"/>
              <a:t>, P. M., </a:t>
            </a:r>
            <a:r>
              <a:rPr lang="en-US" sz="1000" dirty="0" err="1"/>
              <a:t>MacKenzie</a:t>
            </a:r>
            <a:r>
              <a:rPr lang="en-US" sz="1000" dirty="0"/>
              <a:t>, S. B., Lee, J.-Y., &amp; </a:t>
            </a:r>
            <a:r>
              <a:rPr lang="en-US" sz="1000" dirty="0" err="1"/>
              <a:t>Podsakoff</a:t>
            </a:r>
            <a:r>
              <a:rPr lang="en-US" sz="1000" dirty="0"/>
              <a:t>, N. P. (2003). Common Method Biases in Behavioral Research: A Critical Review of the Literature and Recommended Remedies. </a:t>
            </a:r>
            <a:r>
              <a:rPr lang="en-US" sz="1000" i="1" dirty="0"/>
              <a:t>Journal of Applied Psychology</a:t>
            </a:r>
            <a:r>
              <a:rPr lang="en-US" sz="1000" dirty="0"/>
              <a:t>, </a:t>
            </a:r>
            <a:r>
              <a:rPr lang="en-US" sz="1000" i="1" dirty="0"/>
              <a:t>88</a:t>
            </a:r>
            <a:r>
              <a:rPr lang="en-US" sz="1000" dirty="0"/>
              <a:t>(5), 879–903.</a:t>
            </a:r>
          </a:p>
          <a:p>
            <a:endParaRPr lang="en-US" sz="1000" dirty="0"/>
          </a:p>
          <a:p>
            <a:endParaRPr lang="en-US" sz="1000" dirty="0">
              <a:effectLst/>
            </a:endParaRPr>
          </a:p>
        </p:txBody>
      </p:sp>
      <p:pic>
        <p:nvPicPr>
          <p:cNvPr id="9" name="Picture 8" descr="Podsakoff et al_2003_Common Method Biases in Behavioral Research (dragged).pdf"/>
          <p:cNvPicPr>
            <a:picLocks noChangeAspect="1"/>
          </p:cNvPicPr>
          <p:nvPr/>
        </p:nvPicPr>
        <p:blipFill rotWithShape="1">
          <a:blip r:embed="rId2">
            <a:extLst>
              <a:ext uri="{28A0092B-C50C-407E-A947-70E740481C1C}">
                <a14:useLocalDpi xmlns:a14="http://schemas.microsoft.com/office/drawing/2010/main" val="0"/>
              </a:ext>
            </a:extLst>
          </a:blip>
          <a:srcRect l="7545" t="9578" r="7411" b="52737"/>
          <a:stretch/>
        </p:blipFill>
        <p:spPr>
          <a:xfrm>
            <a:off x="343504" y="1260245"/>
            <a:ext cx="8476968" cy="5008615"/>
          </a:xfrm>
          <a:prstGeom prst="rect">
            <a:avLst/>
          </a:prstGeom>
          <a:solidFill>
            <a:schemeClr val="bg1"/>
          </a:solidFill>
        </p:spPr>
      </p:pic>
    </p:spTree>
    <p:extLst>
      <p:ext uri="{BB962C8B-B14F-4D97-AF65-F5344CB8AC3E}">
        <p14:creationId xmlns:p14="http://schemas.microsoft.com/office/powerpoint/2010/main" val="6719674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Common method variance, cont.</a:t>
            </a:r>
          </a:p>
        </p:txBody>
      </p:sp>
      <p:grpSp>
        <p:nvGrpSpPr>
          <p:cNvPr id="2" name="Group 1"/>
          <p:cNvGrpSpPr/>
          <p:nvPr/>
        </p:nvGrpSpPr>
        <p:grpSpPr>
          <a:xfrm>
            <a:off x="457610" y="1637014"/>
            <a:ext cx="8476968" cy="4542682"/>
            <a:chOff x="508410" y="1535414"/>
            <a:chExt cx="8476968" cy="4542682"/>
          </a:xfrm>
        </p:grpSpPr>
        <p:pic>
          <p:nvPicPr>
            <p:cNvPr id="9" name="Picture 8" descr="Podsakoff et al_2003_Common Method Biases in Behavioral Research (dragged).pdf"/>
            <p:cNvPicPr>
              <a:picLocks noChangeAspect="1"/>
            </p:cNvPicPr>
            <p:nvPr/>
          </p:nvPicPr>
          <p:blipFill rotWithShape="1">
            <a:blip r:embed="rId2">
              <a:extLst>
                <a:ext uri="{28A0092B-C50C-407E-A947-70E740481C1C}">
                  <a14:useLocalDpi xmlns:a14="http://schemas.microsoft.com/office/drawing/2010/main" val="0"/>
                </a:ext>
              </a:extLst>
            </a:blip>
            <a:srcRect l="7545" t="9578" r="7411" b="84895"/>
            <a:stretch/>
          </p:blipFill>
          <p:spPr>
            <a:xfrm>
              <a:off x="508410" y="1535414"/>
              <a:ext cx="8476968" cy="734617"/>
            </a:xfrm>
            <a:prstGeom prst="rect">
              <a:avLst/>
            </a:prstGeom>
            <a:solidFill>
              <a:schemeClr val="bg1"/>
            </a:solidFill>
          </p:spPr>
        </p:pic>
        <p:pic>
          <p:nvPicPr>
            <p:cNvPr id="7" name="Picture 6" descr="Podsakoff et al_2003_Common Method Biases in Behavioral Research (dragged).pdf"/>
            <p:cNvPicPr>
              <a:picLocks noChangeAspect="1"/>
            </p:cNvPicPr>
            <p:nvPr/>
          </p:nvPicPr>
          <p:blipFill rotWithShape="1">
            <a:blip r:embed="rId3">
              <a:extLst>
                <a:ext uri="{28A0092B-C50C-407E-A947-70E740481C1C}">
                  <a14:useLocalDpi xmlns:a14="http://schemas.microsoft.com/office/drawing/2010/main" val="0"/>
                </a:ext>
              </a:extLst>
            </a:blip>
            <a:srcRect l="7546" t="47350" r="7409" b="23998"/>
            <a:stretch/>
          </p:blipFill>
          <p:spPr>
            <a:xfrm>
              <a:off x="508410" y="2270031"/>
              <a:ext cx="8476968" cy="3808065"/>
            </a:xfrm>
            <a:prstGeom prst="rect">
              <a:avLst/>
            </a:prstGeom>
            <a:solidFill>
              <a:schemeClr val="bg1"/>
            </a:solidFill>
          </p:spPr>
        </p:pic>
      </p:grpSp>
      <p:sp>
        <p:nvSpPr>
          <p:cNvPr id="10" name="TextBox 9">
            <a:extLst>
              <a:ext uri="{FF2B5EF4-FFF2-40B4-BE49-F238E27FC236}">
                <a16:creationId xmlns:a16="http://schemas.microsoft.com/office/drawing/2014/main" id="{355225D8-2BD6-B741-BFDB-884E32035C95}"/>
              </a:ext>
            </a:extLst>
          </p:cNvPr>
          <p:cNvSpPr txBox="1"/>
          <p:nvPr/>
        </p:nvSpPr>
        <p:spPr>
          <a:xfrm>
            <a:off x="510388" y="6477752"/>
            <a:ext cx="7852884" cy="615553"/>
          </a:xfrm>
          <a:prstGeom prst="rect">
            <a:avLst/>
          </a:prstGeom>
          <a:noFill/>
        </p:spPr>
        <p:txBody>
          <a:bodyPr wrap="square" lIns="0" tIns="0" rIns="0" bIns="0" rtlCol="0">
            <a:spAutoFit/>
          </a:bodyPr>
          <a:lstStyle/>
          <a:p>
            <a:r>
              <a:rPr lang="en-US" sz="1000" dirty="0" err="1"/>
              <a:t>Podsakoff</a:t>
            </a:r>
            <a:r>
              <a:rPr lang="en-US" sz="1000" dirty="0"/>
              <a:t>, P. M., </a:t>
            </a:r>
            <a:r>
              <a:rPr lang="en-US" sz="1000" dirty="0" err="1"/>
              <a:t>MacKenzie</a:t>
            </a:r>
            <a:r>
              <a:rPr lang="en-US" sz="1000" dirty="0"/>
              <a:t>, S. B., Lee, J.-Y., &amp; </a:t>
            </a:r>
            <a:r>
              <a:rPr lang="en-US" sz="1000" dirty="0" err="1"/>
              <a:t>Podsakoff</a:t>
            </a:r>
            <a:r>
              <a:rPr lang="en-US" sz="1000" dirty="0"/>
              <a:t>, N. P. (2003). Common Method Biases in Behavioral Research: A Critical Review of the Literature and Recommended Remedies. </a:t>
            </a:r>
            <a:r>
              <a:rPr lang="en-US" sz="1000" i="1" dirty="0"/>
              <a:t>Journal of Applied Psychology</a:t>
            </a:r>
            <a:r>
              <a:rPr lang="en-US" sz="1000" dirty="0"/>
              <a:t>, </a:t>
            </a:r>
            <a:r>
              <a:rPr lang="en-US" sz="1000" i="1" dirty="0"/>
              <a:t>88</a:t>
            </a:r>
            <a:r>
              <a:rPr lang="en-US" sz="1000" dirty="0"/>
              <a:t>(5), 879–903.</a:t>
            </a:r>
          </a:p>
          <a:p>
            <a:endParaRPr lang="en-US" sz="1000" dirty="0"/>
          </a:p>
          <a:p>
            <a:endParaRPr lang="en-US" sz="1000" dirty="0">
              <a:effectLst/>
            </a:endParaRPr>
          </a:p>
        </p:txBody>
      </p:sp>
    </p:spTree>
    <p:extLst>
      <p:ext uri="{BB962C8B-B14F-4D97-AF65-F5344CB8AC3E}">
        <p14:creationId xmlns:p14="http://schemas.microsoft.com/office/powerpoint/2010/main" val="1404493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big of a problem is CMV?</a:t>
            </a:r>
          </a:p>
        </p:txBody>
      </p:sp>
      <p:sp>
        <p:nvSpPr>
          <p:cNvPr id="11" name="TextBox 10"/>
          <p:cNvSpPr txBox="1"/>
          <p:nvPr/>
        </p:nvSpPr>
        <p:spPr>
          <a:xfrm>
            <a:off x="253675" y="6276594"/>
            <a:ext cx="8085598" cy="461665"/>
          </a:xfrm>
          <a:prstGeom prst="rect">
            <a:avLst/>
          </a:prstGeom>
          <a:noFill/>
        </p:spPr>
        <p:txBody>
          <a:bodyPr wrap="square" lIns="0" tIns="0" rIns="0" bIns="0" rtlCol="0">
            <a:spAutoFit/>
          </a:bodyPr>
          <a:lstStyle/>
          <a:p>
            <a:r>
              <a:rPr lang="en-US" sz="1000" dirty="0" err="1"/>
              <a:t>Podsakoff</a:t>
            </a:r>
            <a:r>
              <a:rPr lang="en-US" sz="1000" dirty="0"/>
              <a:t>, P. M., </a:t>
            </a:r>
            <a:r>
              <a:rPr lang="en-US" sz="1000" dirty="0" err="1"/>
              <a:t>MacKenzie</a:t>
            </a:r>
            <a:r>
              <a:rPr lang="en-US" sz="1000" dirty="0"/>
              <a:t>, S. B., &amp; </a:t>
            </a:r>
            <a:r>
              <a:rPr lang="en-US" sz="1000" dirty="0" err="1"/>
              <a:t>Podsakoff</a:t>
            </a:r>
            <a:r>
              <a:rPr lang="en-US" sz="1000" dirty="0"/>
              <a:t>, N. P. (2012). Sources of Method Bias in Social Science Research and Recommendations on How to Control It. </a:t>
            </a:r>
            <a:r>
              <a:rPr lang="en-US" sz="1000" i="1" dirty="0"/>
              <a:t>Annual Review of Psychology</a:t>
            </a:r>
            <a:r>
              <a:rPr lang="en-US" sz="1000" dirty="0"/>
              <a:t>, </a:t>
            </a:r>
            <a:r>
              <a:rPr lang="en-US" sz="1000" i="1" dirty="0"/>
              <a:t>63</a:t>
            </a:r>
            <a:r>
              <a:rPr lang="en-US" sz="1000" dirty="0"/>
              <a:t>(1), 539–569. http://</a:t>
            </a:r>
            <a:r>
              <a:rPr lang="en-US" sz="1000" dirty="0" err="1"/>
              <a:t>doi.org</a:t>
            </a:r>
            <a:r>
              <a:rPr lang="en-US" sz="1000" dirty="0"/>
              <a:t>/10.1146/annurev-psych-120710-100452</a:t>
            </a:r>
          </a:p>
          <a:p>
            <a:endParaRPr lang="en-US" sz="1000" dirty="0">
              <a:effectLst/>
            </a:endParaRPr>
          </a:p>
        </p:txBody>
      </p:sp>
      <p:pic>
        <p:nvPicPr>
          <p:cNvPr id="12" name="Picture 11" descr="Podsakoff et al_2012_Sources of Method Bias in Social Science Research and Recommendations on How to (dragged).pdf"/>
          <p:cNvPicPr>
            <a:picLocks noChangeAspect="1"/>
          </p:cNvPicPr>
          <p:nvPr/>
        </p:nvPicPr>
        <p:blipFill rotWithShape="1">
          <a:blip r:embed="rId2">
            <a:extLst>
              <a:ext uri="{28A0092B-C50C-407E-A947-70E740481C1C}">
                <a14:useLocalDpi xmlns:a14="http://schemas.microsoft.com/office/drawing/2010/main" val="0"/>
              </a:ext>
            </a:extLst>
          </a:blip>
          <a:srcRect l="5416" t="5555" r="7190" b="67127"/>
          <a:stretch/>
        </p:blipFill>
        <p:spPr>
          <a:xfrm>
            <a:off x="253675" y="2213963"/>
            <a:ext cx="8085598" cy="3127114"/>
          </a:xfrm>
          <a:prstGeom prst="rect">
            <a:avLst/>
          </a:prstGeom>
        </p:spPr>
      </p:pic>
    </p:spTree>
    <p:extLst>
      <p:ext uri="{BB962C8B-B14F-4D97-AF65-F5344CB8AC3E}">
        <p14:creationId xmlns:p14="http://schemas.microsoft.com/office/powerpoint/2010/main" val="448268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CCD3-3D8E-8745-8C9D-62F3ADDEEE8C}"/>
              </a:ext>
            </a:extLst>
          </p:cNvPr>
          <p:cNvSpPr>
            <a:spLocks noGrp="1"/>
          </p:cNvSpPr>
          <p:nvPr>
            <p:ph type="title"/>
          </p:nvPr>
        </p:nvSpPr>
        <p:spPr/>
        <p:txBody>
          <a:bodyPr/>
          <a:lstStyle/>
          <a:p>
            <a:r>
              <a:rPr lang="fi-FI" dirty="0" err="1"/>
              <a:t>Measurement</a:t>
            </a:r>
            <a:r>
              <a:rPr lang="fi-FI" dirty="0"/>
              <a:t> is </a:t>
            </a:r>
            <a:r>
              <a:rPr lang="fi-FI" dirty="0" err="1"/>
              <a:t>about</a:t>
            </a:r>
            <a:r>
              <a:rPr lang="fi-FI" dirty="0"/>
              <a:t> </a:t>
            </a:r>
            <a:r>
              <a:rPr lang="fi-FI" dirty="0" err="1"/>
              <a:t>assigning</a:t>
            </a:r>
            <a:r>
              <a:rPr lang="fi-FI" dirty="0"/>
              <a:t> </a:t>
            </a:r>
            <a:r>
              <a:rPr lang="fi-FI" dirty="0" err="1"/>
              <a:t>numbers</a:t>
            </a:r>
            <a:endParaRPr lang="fi-FI" dirty="0"/>
          </a:p>
        </p:txBody>
      </p:sp>
      <p:sp>
        <p:nvSpPr>
          <p:cNvPr id="3" name="Content Placeholder 2">
            <a:extLst>
              <a:ext uri="{FF2B5EF4-FFF2-40B4-BE49-F238E27FC236}">
                <a16:creationId xmlns:a16="http://schemas.microsoft.com/office/drawing/2014/main" id="{A9528FBE-A90B-BA42-88F5-1819E13C8F78}"/>
              </a:ext>
            </a:extLst>
          </p:cNvPr>
          <p:cNvSpPr>
            <a:spLocks noGrp="1"/>
          </p:cNvSpPr>
          <p:nvPr>
            <p:ph idx="1"/>
          </p:nvPr>
        </p:nvSpPr>
        <p:spPr/>
        <p:txBody>
          <a:bodyPr/>
          <a:lstStyle/>
          <a:p>
            <a:r>
              <a:rPr lang="fi-FI" dirty="0" err="1"/>
              <a:t>Examples</a:t>
            </a:r>
            <a:r>
              <a:rPr lang="fi-FI" dirty="0"/>
              <a:t>:</a:t>
            </a:r>
          </a:p>
          <a:p>
            <a:pPr lvl="1"/>
            <a:r>
              <a:rPr lang="fi-FI" dirty="0" err="1"/>
              <a:t>Height</a:t>
            </a:r>
            <a:r>
              <a:rPr lang="fi-FI" dirty="0"/>
              <a:t> of a person</a:t>
            </a:r>
          </a:p>
          <a:p>
            <a:pPr lvl="1"/>
            <a:r>
              <a:rPr lang="fi-FI" dirty="0" err="1"/>
              <a:t>Temperature</a:t>
            </a:r>
            <a:r>
              <a:rPr lang="fi-FI" dirty="0"/>
              <a:t> outside</a:t>
            </a:r>
          </a:p>
          <a:p>
            <a:pPr lvl="1"/>
            <a:r>
              <a:rPr lang="fi-FI" dirty="0" err="1"/>
              <a:t>Intelligence</a:t>
            </a:r>
            <a:r>
              <a:rPr lang="fi-FI" dirty="0"/>
              <a:t> of a person</a:t>
            </a:r>
          </a:p>
          <a:p>
            <a:pPr lvl="1"/>
            <a:r>
              <a:rPr lang="fi-FI" dirty="0" err="1"/>
              <a:t>Innovativeness</a:t>
            </a:r>
            <a:r>
              <a:rPr lang="fi-FI" dirty="0"/>
              <a:t> of a </a:t>
            </a:r>
            <a:r>
              <a:rPr lang="fi-FI" dirty="0" err="1"/>
              <a:t>company</a:t>
            </a:r>
            <a:endParaRPr lang="fi-FI" dirty="0"/>
          </a:p>
          <a:p>
            <a:pPr lvl="1"/>
            <a:endParaRPr lang="fi-FI" dirty="0"/>
          </a:p>
          <a:p>
            <a:pPr lvl="1"/>
            <a:endParaRPr lang="fi-FI" dirty="0"/>
          </a:p>
          <a:p>
            <a:pPr lvl="1"/>
            <a:endParaRPr lang="fi-FI" dirty="0"/>
          </a:p>
          <a:p>
            <a:r>
              <a:rPr lang="fi-FI" dirty="0"/>
              <a:t>Key </a:t>
            </a:r>
            <a:r>
              <a:rPr lang="fi-FI" dirty="0" err="1"/>
              <a:t>questions</a:t>
            </a:r>
            <a:r>
              <a:rPr lang="fi-FI" dirty="0"/>
              <a:t>:</a:t>
            </a:r>
          </a:p>
          <a:p>
            <a:pPr lvl="1"/>
            <a:r>
              <a:rPr lang="fi-FI" dirty="0"/>
              <a:t>How </a:t>
            </a:r>
            <a:r>
              <a:rPr lang="fi-FI" dirty="0" err="1"/>
              <a:t>do</a:t>
            </a:r>
            <a:r>
              <a:rPr lang="fi-FI" dirty="0"/>
              <a:t> </a:t>
            </a:r>
            <a:r>
              <a:rPr lang="fi-FI" dirty="0" err="1"/>
              <a:t>we</a:t>
            </a:r>
            <a:r>
              <a:rPr lang="fi-FI" dirty="0"/>
              <a:t> </a:t>
            </a:r>
            <a:r>
              <a:rPr lang="fi-FI" dirty="0" err="1"/>
              <a:t>assign</a:t>
            </a:r>
            <a:r>
              <a:rPr lang="fi-FI" dirty="0"/>
              <a:t> </a:t>
            </a:r>
            <a:r>
              <a:rPr lang="fi-FI" dirty="0" err="1"/>
              <a:t>numbers</a:t>
            </a:r>
            <a:r>
              <a:rPr lang="fi-FI" dirty="0"/>
              <a:t>?</a:t>
            </a:r>
          </a:p>
          <a:p>
            <a:pPr lvl="1"/>
            <a:r>
              <a:rPr lang="fi-FI" dirty="0" err="1"/>
              <a:t>What</a:t>
            </a:r>
            <a:r>
              <a:rPr lang="fi-FI" dirty="0"/>
              <a:t> </a:t>
            </a:r>
            <a:r>
              <a:rPr lang="fi-FI" dirty="0" err="1"/>
              <a:t>do</a:t>
            </a:r>
            <a:r>
              <a:rPr lang="fi-FI" dirty="0"/>
              <a:t> </a:t>
            </a:r>
            <a:r>
              <a:rPr lang="fi-FI" dirty="0" err="1"/>
              <a:t>the</a:t>
            </a:r>
            <a:r>
              <a:rPr lang="fi-FI" dirty="0"/>
              <a:t> </a:t>
            </a:r>
            <a:r>
              <a:rPr lang="fi-FI" dirty="0" err="1"/>
              <a:t>numbers</a:t>
            </a:r>
            <a:r>
              <a:rPr lang="fi-FI" dirty="0"/>
              <a:t> </a:t>
            </a:r>
            <a:r>
              <a:rPr lang="fi-FI" dirty="0" err="1"/>
              <a:t>tell</a:t>
            </a:r>
            <a:r>
              <a:rPr lang="fi-FI" dirty="0"/>
              <a:t> us?</a:t>
            </a:r>
          </a:p>
          <a:p>
            <a:pPr lvl="1"/>
            <a:r>
              <a:rPr lang="fi-FI" dirty="0"/>
              <a:t>How </a:t>
            </a:r>
            <a:r>
              <a:rPr lang="fi-FI" dirty="0" err="1"/>
              <a:t>do</a:t>
            </a:r>
            <a:r>
              <a:rPr lang="fi-FI" dirty="0"/>
              <a:t> </a:t>
            </a:r>
            <a:r>
              <a:rPr lang="fi-FI" dirty="0" err="1"/>
              <a:t>we</a:t>
            </a:r>
            <a:r>
              <a:rPr lang="fi-FI" dirty="0"/>
              <a:t> </a:t>
            </a:r>
            <a:r>
              <a:rPr lang="fi-FI" dirty="0" err="1"/>
              <a:t>justify</a:t>
            </a:r>
            <a:r>
              <a:rPr lang="fi-FI" dirty="0"/>
              <a:t> </a:t>
            </a:r>
            <a:r>
              <a:rPr lang="fi-FI" dirty="0" err="1"/>
              <a:t>the</a:t>
            </a:r>
            <a:r>
              <a:rPr lang="fi-FI" dirty="0"/>
              <a:t> </a:t>
            </a:r>
            <a:r>
              <a:rPr lang="fi-FI" dirty="0" err="1"/>
              <a:t>way</a:t>
            </a:r>
            <a:r>
              <a:rPr lang="fi-FI" dirty="0"/>
              <a:t> </a:t>
            </a:r>
            <a:r>
              <a:rPr lang="fi-FI" dirty="0" err="1"/>
              <a:t>we</a:t>
            </a:r>
            <a:r>
              <a:rPr lang="fi-FI" dirty="0"/>
              <a:t> </a:t>
            </a:r>
            <a:r>
              <a:rPr lang="fi-FI" dirty="0" err="1"/>
              <a:t>assign</a:t>
            </a:r>
            <a:r>
              <a:rPr lang="fi-FI" dirty="0"/>
              <a:t> </a:t>
            </a:r>
            <a:r>
              <a:rPr lang="fi-FI" dirty="0" err="1"/>
              <a:t>numbers</a:t>
            </a:r>
            <a:r>
              <a:rPr lang="fi-FI" dirty="0"/>
              <a:t>?</a:t>
            </a:r>
          </a:p>
        </p:txBody>
      </p:sp>
      <p:sp>
        <p:nvSpPr>
          <p:cNvPr id="6" name="TextBox 5">
            <a:extLst>
              <a:ext uri="{FF2B5EF4-FFF2-40B4-BE49-F238E27FC236}">
                <a16:creationId xmlns:a16="http://schemas.microsoft.com/office/drawing/2014/main" id="{47347DD3-DAB0-2D4C-B8D6-1BD68A5905F1}"/>
              </a:ext>
            </a:extLst>
          </p:cNvPr>
          <p:cNvSpPr txBox="1"/>
          <p:nvPr/>
        </p:nvSpPr>
        <p:spPr>
          <a:xfrm>
            <a:off x="5587102" y="2497921"/>
            <a:ext cx="1978515" cy="307777"/>
          </a:xfrm>
          <a:prstGeom prst="rect">
            <a:avLst/>
          </a:prstGeom>
          <a:noFill/>
        </p:spPr>
        <p:txBody>
          <a:bodyPr wrap="square" lIns="0" tIns="0" rIns="0" bIns="0" rtlCol="0">
            <a:spAutoFit/>
          </a:bodyPr>
          <a:lstStyle/>
          <a:p>
            <a:r>
              <a:rPr lang="en-US" sz="2000" b="1" dirty="0">
                <a:solidFill>
                  <a:srgbClr val="FF0000"/>
                </a:solidFill>
              </a:rPr>
              <a:t>Variables</a:t>
            </a:r>
          </a:p>
        </p:txBody>
      </p:sp>
      <p:sp>
        <p:nvSpPr>
          <p:cNvPr id="7" name="Left Arrow 6">
            <a:extLst>
              <a:ext uri="{FF2B5EF4-FFF2-40B4-BE49-F238E27FC236}">
                <a16:creationId xmlns:a16="http://schemas.microsoft.com/office/drawing/2014/main" id="{B7A44871-8BC1-D94C-8665-8839185A09E8}"/>
              </a:ext>
            </a:extLst>
          </p:cNvPr>
          <p:cNvSpPr/>
          <p:nvPr/>
        </p:nvSpPr>
        <p:spPr>
          <a:xfrm>
            <a:off x="4373892" y="2501096"/>
            <a:ext cx="926698" cy="320373"/>
          </a:xfrm>
          <a:prstGeom prst="lef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orakulmio 14">
            <a:extLst>
              <a:ext uri="{FF2B5EF4-FFF2-40B4-BE49-F238E27FC236}">
                <a16:creationId xmlns:a16="http://schemas.microsoft.com/office/drawing/2014/main" id="{4448159B-11B0-C14C-875A-4575772B9BD0}"/>
              </a:ext>
            </a:extLst>
          </p:cNvPr>
          <p:cNvSpPr/>
          <p:nvPr/>
        </p:nvSpPr>
        <p:spPr>
          <a:xfrm>
            <a:off x="628650" y="6324368"/>
            <a:ext cx="6403086" cy="400110"/>
          </a:xfrm>
          <a:prstGeom prst="rect">
            <a:avLst/>
          </a:prstGeom>
        </p:spPr>
        <p:txBody>
          <a:bodyPr wrap="square">
            <a:spAutoFit/>
          </a:bodyPr>
          <a:lstStyle/>
          <a:p>
            <a:r>
              <a:rPr lang="fi-FI" sz="1000" dirty="0" err="1"/>
              <a:t>Chang</a:t>
            </a:r>
            <a:r>
              <a:rPr lang="fi-FI" sz="1000" dirty="0"/>
              <a:t>, H., &amp; </a:t>
            </a:r>
            <a:r>
              <a:rPr lang="fi-FI" sz="1000" dirty="0" err="1"/>
              <a:t>Cartwright</a:t>
            </a:r>
            <a:r>
              <a:rPr lang="fi-FI" sz="1000" dirty="0"/>
              <a:t>, N. (2010). </a:t>
            </a:r>
            <a:r>
              <a:rPr lang="fi-FI" sz="1000" dirty="0" err="1"/>
              <a:t>Measurement</a:t>
            </a:r>
            <a:r>
              <a:rPr lang="fi-FI" sz="1000" dirty="0"/>
              <a:t>. In S. </a:t>
            </a:r>
            <a:r>
              <a:rPr lang="fi-FI" sz="1000" dirty="0" err="1"/>
              <a:t>Psillos</a:t>
            </a:r>
            <a:r>
              <a:rPr lang="fi-FI" sz="1000" dirty="0"/>
              <a:t> &amp; M. </a:t>
            </a:r>
            <a:r>
              <a:rPr lang="fi-FI" sz="1000" dirty="0" err="1"/>
              <a:t>Curd</a:t>
            </a:r>
            <a:r>
              <a:rPr lang="fi-FI" sz="1000" dirty="0"/>
              <a:t> (</a:t>
            </a:r>
            <a:r>
              <a:rPr lang="fi-FI" sz="1000" dirty="0" err="1"/>
              <a:t>Eds</a:t>
            </a:r>
            <a:r>
              <a:rPr lang="fi-FI" sz="1000" dirty="0"/>
              <a:t>.), </a:t>
            </a:r>
            <a:r>
              <a:rPr lang="fi-FI" sz="1000" i="1" dirty="0" err="1"/>
              <a:t>The</a:t>
            </a:r>
            <a:r>
              <a:rPr lang="fi-FI" sz="1000" i="1" dirty="0"/>
              <a:t> </a:t>
            </a:r>
            <a:r>
              <a:rPr lang="fi-FI" sz="1000" i="1" dirty="0" err="1"/>
              <a:t>Routledge</a:t>
            </a:r>
            <a:r>
              <a:rPr lang="fi-FI" sz="1000" i="1" dirty="0"/>
              <a:t> </a:t>
            </a:r>
            <a:r>
              <a:rPr lang="fi-FI" sz="1000" i="1" dirty="0" err="1"/>
              <a:t>companion</a:t>
            </a:r>
            <a:r>
              <a:rPr lang="fi-FI" sz="1000" i="1" dirty="0"/>
              <a:t> to </a:t>
            </a:r>
            <a:r>
              <a:rPr lang="fi-FI" sz="1000" i="1" dirty="0" err="1"/>
              <a:t>philosophy</a:t>
            </a:r>
            <a:r>
              <a:rPr lang="fi-FI" sz="1000" i="1" dirty="0"/>
              <a:t> of science</a:t>
            </a:r>
            <a:r>
              <a:rPr lang="fi-FI" sz="1000" dirty="0"/>
              <a:t> (1. </a:t>
            </a:r>
            <a:r>
              <a:rPr lang="fi-FI" sz="1000" dirty="0" err="1"/>
              <a:t>publ</a:t>
            </a:r>
            <a:r>
              <a:rPr lang="fi-FI" sz="1000" dirty="0"/>
              <a:t>. in </a:t>
            </a:r>
            <a:r>
              <a:rPr lang="fi-FI" sz="1000" dirty="0" err="1"/>
              <a:t>paperback</a:t>
            </a:r>
            <a:r>
              <a:rPr lang="fi-FI" sz="1000" dirty="0"/>
              <a:t>, </a:t>
            </a:r>
            <a:r>
              <a:rPr lang="fi-FI" sz="1000" dirty="0" err="1"/>
              <a:t>pp</a:t>
            </a:r>
            <a:r>
              <a:rPr lang="fi-FI" sz="1000" dirty="0"/>
              <a:t>. 367–375). London: </a:t>
            </a:r>
            <a:r>
              <a:rPr lang="fi-FI" sz="1000" dirty="0" err="1"/>
              <a:t>Routledge</a:t>
            </a:r>
            <a:r>
              <a:rPr lang="fi-FI" sz="1000" dirty="0"/>
              <a:t>.</a:t>
            </a:r>
            <a:endParaRPr lang="fi-FI" sz="1000" dirty="0">
              <a:effectLst/>
            </a:endParaRPr>
          </a:p>
        </p:txBody>
      </p:sp>
    </p:spTree>
    <p:extLst>
      <p:ext uri="{BB962C8B-B14F-4D97-AF65-F5344CB8AC3E}">
        <p14:creationId xmlns:p14="http://schemas.microsoft.com/office/powerpoint/2010/main" val="59978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 of systematic measurement error</a:t>
            </a:r>
          </a:p>
        </p:txBody>
      </p:sp>
      <p:sp>
        <p:nvSpPr>
          <p:cNvPr id="35" name="Rectangle 34"/>
          <p:cNvSpPr/>
          <p:nvPr/>
        </p:nvSpPr>
        <p:spPr>
          <a:xfrm>
            <a:off x="2506345" y="2719019"/>
            <a:ext cx="407558" cy="3601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p>
        </p:txBody>
      </p:sp>
      <p:sp>
        <p:nvSpPr>
          <p:cNvPr id="36" name="Oval 35"/>
          <p:cNvSpPr/>
          <p:nvPr/>
        </p:nvSpPr>
        <p:spPr>
          <a:xfrm>
            <a:off x="2506345" y="2003484"/>
            <a:ext cx="407558" cy="40752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p>
        </p:txBody>
      </p:sp>
      <p:cxnSp>
        <p:nvCxnSpPr>
          <p:cNvPr id="37" name="Straight Arrow Connector 36"/>
          <p:cNvCxnSpPr>
            <a:stCxn id="39" idx="4"/>
            <a:endCxn id="38" idx="0"/>
          </p:cNvCxnSpPr>
          <p:nvPr/>
        </p:nvCxnSpPr>
        <p:spPr>
          <a:xfrm>
            <a:off x="2710124" y="2411007"/>
            <a:ext cx="0" cy="3080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3312734" y="2719019"/>
            <a:ext cx="407558" cy="3601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p>
        </p:txBody>
      </p:sp>
      <p:sp>
        <p:nvSpPr>
          <p:cNvPr id="39" name="Oval 38"/>
          <p:cNvSpPr/>
          <p:nvPr/>
        </p:nvSpPr>
        <p:spPr>
          <a:xfrm>
            <a:off x="3312734" y="2003484"/>
            <a:ext cx="407558" cy="40752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p>
        </p:txBody>
      </p:sp>
      <p:cxnSp>
        <p:nvCxnSpPr>
          <p:cNvPr id="40" name="Straight Arrow Connector 39"/>
          <p:cNvCxnSpPr>
            <a:stCxn id="50" idx="4"/>
            <a:endCxn id="42" idx="0"/>
          </p:cNvCxnSpPr>
          <p:nvPr/>
        </p:nvCxnSpPr>
        <p:spPr>
          <a:xfrm>
            <a:off x="5078900" y="2379769"/>
            <a:ext cx="0" cy="3080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4875121" y="2687781"/>
            <a:ext cx="407558" cy="3601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p>
        </p:txBody>
      </p:sp>
      <p:sp>
        <p:nvSpPr>
          <p:cNvPr id="50" name="Oval 49"/>
          <p:cNvSpPr/>
          <p:nvPr/>
        </p:nvSpPr>
        <p:spPr>
          <a:xfrm>
            <a:off x="4875121" y="1972246"/>
            <a:ext cx="407558" cy="40752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p>
        </p:txBody>
      </p:sp>
      <p:cxnSp>
        <p:nvCxnSpPr>
          <p:cNvPr id="51" name="Straight Arrow Connector 50"/>
          <p:cNvCxnSpPr>
            <a:stCxn id="61" idx="4"/>
            <a:endCxn id="59" idx="0"/>
          </p:cNvCxnSpPr>
          <p:nvPr/>
        </p:nvCxnSpPr>
        <p:spPr>
          <a:xfrm>
            <a:off x="5078900" y="2379769"/>
            <a:ext cx="0" cy="3080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5681510" y="2687781"/>
            <a:ext cx="407558" cy="3601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p>
        </p:txBody>
      </p:sp>
      <p:sp>
        <p:nvSpPr>
          <p:cNvPr id="55" name="Oval 54"/>
          <p:cNvSpPr/>
          <p:nvPr/>
        </p:nvSpPr>
        <p:spPr>
          <a:xfrm>
            <a:off x="5681510" y="1972246"/>
            <a:ext cx="407558" cy="40752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p>
        </p:txBody>
      </p:sp>
      <p:cxnSp>
        <p:nvCxnSpPr>
          <p:cNvPr id="56" name="Straight Arrow Connector 55"/>
          <p:cNvCxnSpPr>
            <a:stCxn id="64" idx="4"/>
            <a:endCxn id="63" idx="0"/>
          </p:cNvCxnSpPr>
          <p:nvPr/>
        </p:nvCxnSpPr>
        <p:spPr>
          <a:xfrm>
            <a:off x="5885289" y="2379769"/>
            <a:ext cx="0" cy="3080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Curved Connector 58"/>
          <p:cNvCxnSpPr>
            <a:stCxn id="61" idx="7"/>
            <a:endCxn id="64" idx="1"/>
          </p:cNvCxnSpPr>
          <p:nvPr/>
        </p:nvCxnSpPr>
        <p:spPr>
          <a:xfrm rot="5400000" flipH="1" flipV="1">
            <a:off x="5482094" y="1772826"/>
            <a:ext cx="12700" cy="518201"/>
          </a:xfrm>
          <a:prstGeom prst="curvedConnector3">
            <a:avLst>
              <a:gd name="adj1" fmla="val 1449039"/>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1" name="Oval 60"/>
          <p:cNvSpPr/>
          <p:nvPr/>
        </p:nvSpPr>
        <p:spPr>
          <a:xfrm>
            <a:off x="4875121" y="3279741"/>
            <a:ext cx="407558" cy="40752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sp>
        <p:nvSpPr>
          <p:cNvPr id="62" name="Oval 61"/>
          <p:cNvSpPr/>
          <p:nvPr/>
        </p:nvSpPr>
        <p:spPr>
          <a:xfrm>
            <a:off x="5681510" y="3279741"/>
            <a:ext cx="407558" cy="40752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cxnSp>
        <p:nvCxnSpPr>
          <p:cNvPr id="63" name="Straight Arrow Connector 62"/>
          <p:cNvCxnSpPr>
            <a:endCxn id="59" idx="2"/>
          </p:cNvCxnSpPr>
          <p:nvPr/>
        </p:nvCxnSpPr>
        <p:spPr>
          <a:xfrm flipV="1">
            <a:off x="5078900" y="3047918"/>
            <a:ext cx="0" cy="23182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endCxn id="63" idx="2"/>
          </p:cNvCxnSpPr>
          <p:nvPr/>
        </p:nvCxnSpPr>
        <p:spPr>
          <a:xfrm flipV="1">
            <a:off x="5885289" y="3047918"/>
            <a:ext cx="0" cy="23182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961415" y="2502216"/>
            <a:ext cx="9020785" cy="18954"/>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961415" y="3175867"/>
            <a:ext cx="9020785" cy="18954"/>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961415" y="1886663"/>
            <a:ext cx="1568625" cy="492443"/>
          </a:xfrm>
          <a:prstGeom prst="rect">
            <a:avLst/>
          </a:prstGeom>
          <a:noFill/>
        </p:spPr>
        <p:txBody>
          <a:bodyPr wrap="square" lIns="0" tIns="0" rIns="0" bIns="0" rtlCol="0">
            <a:spAutoFit/>
          </a:bodyPr>
          <a:lstStyle/>
          <a:p>
            <a:r>
              <a:rPr lang="en-US" sz="1600" b="1" dirty="0"/>
              <a:t>Unobserved concepts</a:t>
            </a:r>
          </a:p>
        </p:txBody>
      </p:sp>
      <p:sp>
        <p:nvSpPr>
          <p:cNvPr id="68" name="TextBox 67"/>
          <p:cNvSpPr txBox="1"/>
          <p:nvPr/>
        </p:nvSpPr>
        <p:spPr>
          <a:xfrm>
            <a:off x="961415" y="2560314"/>
            <a:ext cx="1568625" cy="492443"/>
          </a:xfrm>
          <a:prstGeom prst="rect">
            <a:avLst/>
          </a:prstGeom>
          <a:noFill/>
        </p:spPr>
        <p:txBody>
          <a:bodyPr wrap="square" lIns="0" tIns="0" rIns="0" bIns="0" rtlCol="0">
            <a:spAutoFit/>
          </a:bodyPr>
          <a:lstStyle/>
          <a:p>
            <a:r>
              <a:rPr lang="en-US" sz="1600" b="1" dirty="0"/>
              <a:t>Observed</a:t>
            </a:r>
          </a:p>
          <a:p>
            <a:r>
              <a:rPr lang="en-US" sz="1600" b="1" dirty="0"/>
              <a:t>data</a:t>
            </a:r>
          </a:p>
        </p:txBody>
      </p:sp>
      <p:sp>
        <p:nvSpPr>
          <p:cNvPr id="69" name="TextBox 68"/>
          <p:cNvSpPr txBox="1"/>
          <p:nvPr/>
        </p:nvSpPr>
        <p:spPr>
          <a:xfrm>
            <a:off x="961415" y="3194821"/>
            <a:ext cx="1568625" cy="492443"/>
          </a:xfrm>
          <a:prstGeom prst="rect">
            <a:avLst/>
          </a:prstGeom>
          <a:noFill/>
        </p:spPr>
        <p:txBody>
          <a:bodyPr wrap="square" lIns="0" tIns="0" rIns="0" bIns="0" rtlCol="0">
            <a:spAutoFit/>
          </a:bodyPr>
          <a:lstStyle/>
          <a:p>
            <a:r>
              <a:rPr lang="en-US" sz="1600" b="1" dirty="0"/>
              <a:t>Measurement error</a:t>
            </a:r>
          </a:p>
        </p:txBody>
      </p:sp>
      <p:sp>
        <p:nvSpPr>
          <p:cNvPr id="70" name="TextBox 69"/>
          <p:cNvSpPr txBox="1"/>
          <p:nvPr/>
        </p:nvSpPr>
        <p:spPr>
          <a:xfrm>
            <a:off x="2331000" y="1604314"/>
            <a:ext cx="1565257" cy="184666"/>
          </a:xfrm>
          <a:prstGeom prst="rect">
            <a:avLst/>
          </a:prstGeom>
          <a:noFill/>
        </p:spPr>
        <p:txBody>
          <a:bodyPr wrap="none" lIns="0" tIns="0" rIns="0" bIns="0" rtlCol="0">
            <a:spAutoFit/>
          </a:bodyPr>
          <a:lstStyle/>
          <a:p>
            <a:r>
              <a:rPr lang="en-US" sz="1200" b="1" dirty="0"/>
              <a:t>Perfect measurement</a:t>
            </a:r>
          </a:p>
        </p:txBody>
      </p:sp>
      <p:sp>
        <p:nvSpPr>
          <p:cNvPr id="71" name="TextBox 70"/>
          <p:cNvSpPr txBox="1"/>
          <p:nvPr/>
        </p:nvSpPr>
        <p:spPr>
          <a:xfrm>
            <a:off x="4453347" y="1604314"/>
            <a:ext cx="2061036" cy="184666"/>
          </a:xfrm>
          <a:prstGeom prst="rect">
            <a:avLst/>
          </a:prstGeom>
          <a:noFill/>
        </p:spPr>
        <p:txBody>
          <a:bodyPr wrap="none" lIns="0" tIns="0" rIns="0" bIns="0" rtlCol="0">
            <a:spAutoFit/>
          </a:bodyPr>
          <a:lstStyle/>
          <a:p>
            <a:r>
              <a:rPr lang="en-US" sz="1200" b="1" dirty="0"/>
              <a:t>Random measurement error</a:t>
            </a:r>
          </a:p>
        </p:txBody>
      </p:sp>
      <p:sp>
        <p:nvSpPr>
          <p:cNvPr id="33" name="Rectangle 32"/>
          <p:cNvSpPr/>
          <p:nvPr/>
        </p:nvSpPr>
        <p:spPr>
          <a:xfrm>
            <a:off x="7411653" y="2713181"/>
            <a:ext cx="407558" cy="3601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p>
        </p:txBody>
      </p:sp>
      <p:sp>
        <p:nvSpPr>
          <p:cNvPr id="34" name="Oval 33"/>
          <p:cNvSpPr/>
          <p:nvPr/>
        </p:nvSpPr>
        <p:spPr>
          <a:xfrm>
            <a:off x="7411653" y="1997646"/>
            <a:ext cx="407558" cy="40752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p>
        </p:txBody>
      </p:sp>
      <p:cxnSp>
        <p:nvCxnSpPr>
          <p:cNvPr id="43" name="Straight Arrow Connector 42"/>
          <p:cNvCxnSpPr/>
          <p:nvPr/>
        </p:nvCxnSpPr>
        <p:spPr>
          <a:xfrm>
            <a:off x="7615432" y="2405169"/>
            <a:ext cx="0" cy="3080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8218042" y="2713181"/>
            <a:ext cx="407558" cy="3601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p>
        </p:txBody>
      </p:sp>
      <p:sp>
        <p:nvSpPr>
          <p:cNvPr id="45" name="Oval 44"/>
          <p:cNvSpPr/>
          <p:nvPr/>
        </p:nvSpPr>
        <p:spPr>
          <a:xfrm>
            <a:off x="8218042" y="1997646"/>
            <a:ext cx="407558" cy="40752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p>
        </p:txBody>
      </p:sp>
      <p:cxnSp>
        <p:nvCxnSpPr>
          <p:cNvPr id="46" name="Straight Arrow Connector 45"/>
          <p:cNvCxnSpPr/>
          <p:nvPr/>
        </p:nvCxnSpPr>
        <p:spPr>
          <a:xfrm>
            <a:off x="8421821" y="2405169"/>
            <a:ext cx="0" cy="3080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Curved Connector 46"/>
          <p:cNvCxnSpPr/>
          <p:nvPr/>
        </p:nvCxnSpPr>
        <p:spPr>
          <a:xfrm rot="5400000" flipH="1" flipV="1">
            <a:off x="8018626" y="1798226"/>
            <a:ext cx="12700" cy="518201"/>
          </a:xfrm>
          <a:prstGeom prst="curvedConnector3">
            <a:avLst>
              <a:gd name="adj1" fmla="val 1449039"/>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7819211" y="3306274"/>
            <a:ext cx="407558" cy="40752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a:t>
            </a:r>
          </a:p>
        </p:txBody>
      </p:sp>
      <p:cxnSp>
        <p:nvCxnSpPr>
          <p:cNvPr id="49" name="Straight Arrow Connector 48"/>
          <p:cNvCxnSpPr/>
          <p:nvPr/>
        </p:nvCxnSpPr>
        <p:spPr>
          <a:xfrm flipH="1" flipV="1">
            <a:off x="7622421" y="3073318"/>
            <a:ext cx="256475" cy="29263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8167084" y="3073318"/>
            <a:ext cx="261726" cy="29263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6883926" y="1632922"/>
            <a:ext cx="2258130" cy="184666"/>
          </a:xfrm>
          <a:prstGeom prst="rect">
            <a:avLst/>
          </a:prstGeom>
          <a:noFill/>
        </p:spPr>
        <p:txBody>
          <a:bodyPr wrap="none" lIns="0" tIns="0" rIns="0" bIns="0" rtlCol="0">
            <a:spAutoFit/>
          </a:bodyPr>
          <a:lstStyle/>
          <a:p>
            <a:r>
              <a:rPr lang="en-US" sz="1200" b="1" dirty="0"/>
              <a:t>Systematic measurement error</a:t>
            </a:r>
          </a:p>
        </p:txBody>
      </p:sp>
      <p:pic>
        <p:nvPicPr>
          <p:cNvPr id="60" name="Picture 59" descr="Rplot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27" y="4047012"/>
            <a:ext cx="2479040" cy="2260600"/>
          </a:xfrm>
          <a:prstGeom prst="rect">
            <a:avLst/>
          </a:prstGeom>
        </p:spPr>
      </p:pic>
      <p:pic>
        <p:nvPicPr>
          <p:cNvPr id="77" name="Picture 76" descr="Rplot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6449" y="4047012"/>
            <a:ext cx="2479040" cy="2260600"/>
          </a:xfrm>
          <a:prstGeom prst="rect">
            <a:avLst/>
          </a:prstGeom>
        </p:spPr>
      </p:pic>
      <p:sp>
        <p:nvSpPr>
          <p:cNvPr id="78" name="TextBox 77"/>
          <p:cNvSpPr txBox="1"/>
          <p:nvPr/>
        </p:nvSpPr>
        <p:spPr>
          <a:xfrm>
            <a:off x="1495256" y="4179695"/>
            <a:ext cx="1033937" cy="307777"/>
          </a:xfrm>
          <a:prstGeom prst="rect">
            <a:avLst/>
          </a:prstGeom>
          <a:noFill/>
        </p:spPr>
        <p:txBody>
          <a:bodyPr wrap="none" lIns="0" tIns="0" rIns="0" bIns="0" rtlCol="0">
            <a:spAutoFit/>
          </a:bodyPr>
          <a:lstStyle/>
          <a:p>
            <a:r>
              <a:rPr lang="en-US" sz="2000" b="1" dirty="0"/>
              <a:t>r = 0.502</a:t>
            </a:r>
          </a:p>
        </p:txBody>
      </p:sp>
      <p:sp>
        <p:nvSpPr>
          <p:cNvPr id="79" name="TextBox 78"/>
          <p:cNvSpPr txBox="1"/>
          <p:nvPr/>
        </p:nvSpPr>
        <p:spPr>
          <a:xfrm>
            <a:off x="4097747" y="4178206"/>
            <a:ext cx="1033937" cy="307777"/>
          </a:xfrm>
          <a:prstGeom prst="rect">
            <a:avLst/>
          </a:prstGeom>
          <a:noFill/>
        </p:spPr>
        <p:txBody>
          <a:bodyPr wrap="none" lIns="0" tIns="0" rIns="0" bIns="0" rtlCol="0">
            <a:spAutoFit/>
          </a:bodyPr>
          <a:lstStyle/>
          <a:p>
            <a:r>
              <a:rPr lang="en-US" sz="2000" b="1" dirty="0"/>
              <a:t>r = 0.292</a:t>
            </a:r>
          </a:p>
        </p:txBody>
      </p:sp>
      <p:sp>
        <p:nvSpPr>
          <p:cNvPr id="80" name="Text Box 4"/>
          <p:cNvSpPr txBox="1">
            <a:spLocks noChangeArrowheads="1"/>
          </p:cNvSpPr>
          <p:nvPr/>
        </p:nvSpPr>
        <p:spPr bwMode="auto">
          <a:xfrm>
            <a:off x="4704600" y="6579126"/>
            <a:ext cx="4418231" cy="246221"/>
          </a:xfrm>
          <a:prstGeom prst="rect">
            <a:avLst/>
          </a:prstGeom>
          <a:noFill/>
          <a:ln w="9525">
            <a:noFill/>
            <a:miter lim="800000"/>
            <a:headEnd/>
            <a:tailEnd/>
          </a:ln>
          <a:effectLst/>
        </p:spPr>
        <p:txBody>
          <a:bodyPr wrap="square">
            <a:spAutoFit/>
          </a:bodyPr>
          <a:lstStyle/>
          <a:p>
            <a:r>
              <a:rPr lang="en-US" sz="1000" dirty="0"/>
              <a:t>Variances of error term(s) e and latent variables X and Y are equal</a:t>
            </a:r>
          </a:p>
        </p:txBody>
      </p:sp>
      <p:pic>
        <p:nvPicPr>
          <p:cNvPr id="81" name="Picture 80" descr="Rplot3.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1191" y="4081889"/>
            <a:ext cx="2479040" cy="2260600"/>
          </a:xfrm>
          <a:prstGeom prst="rect">
            <a:avLst/>
          </a:prstGeom>
        </p:spPr>
      </p:pic>
      <p:sp>
        <p:nvSpPr>
          <p:cNvPr id="82" name="TextBox 81"/>
          <p:cNvSpPr txBox="1"/>
          <p:nvPr/>
        </p:nvSpPr>
        <p:spPr>
          <a:xfrm>
            <a:off x="6756059" y="4226339"/>
            <a:ext cx="1033937" cy="307777"/>
          </a:xfrm>
          <a:prstGeom prst="rect">
            <a:avLst/>
          </a:prstGeom>
          <a:noFill/>
        </p:spPr>
        <p:txBody>
          <a:bodyPr wrap="none" lIns="0" tIns="0" rIns="0" bIns="0" rtlCol="0">
            <a:spAutoFit/>
          </a:bodyPr>
          <a:lstStyle/>
          <a:p>
            <a:r>
              <a:rPr lang="en-US" sz="2000" b="1" dirty="0"/>
              <a:t>r = 0.773</a:t>
            </a:r>
          </a:p>
        </p:txBody>
      </p:sp>
      <p:cxnSp>
        <p:nvCxnSpPr>
          <p:cNvPr id="83" name="Straight Arrow Connector 82"/>
          <p:cNvCxnSpPr>
            <a:stCxn id="39" idx="4"/>
            <a:endCxn id="38" idx="0"/>
          </p:cNvCxnSpPr>
          <p:nvPr/>
        </p:nvCxnSpPr>
        <p:spPr>
          <a:xfrm>
            <a:off x="3516513" y="2411007"/>
            <a:ext cx="0" cy="3080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4" name="Curved Connector 83"/>
          <p:cNvCxnSpPr/>
          <p:nvPr/>
        </p:nvCxnSpPr>
        <p:spPr>
          <a:xfrm rot="5400000" flipH="1" flipV="1">
            <a:off x="3094018" y="1785526"/>
            <a:ext cx="12700" cy="518201"/>
          </a:xfrm>
          <a:prstGeom prst="curvedConnector3">
            <a:avLst>
              <a:gd name="adj1" fmla="val 1449039"/>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16761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Try to avoid cross-sectional surveys</a:t>
            </a:r>
            <a:endParaRPr lang="en-US" dirty="0"/>
          </a:p>
        </p:txBody>
      </p:sp>
      <p:sp>
        <p:nvSpPr>
          <p:cNvPr id="3" name="Content Placeholder 2"/>
          <p:cNvSpPr>
            <a:spLocks noGrp="1"/>
          </p:cNvSpPr>
          <p:nvPr>
            <p:ph idx="1"/>
          </p:nvPr>
        </p:nvSpPr>
        <p:spPr/>
        <p:txBody>
          <a:bodyPr/>
          <a:lstStyle/>
          <a:p>
            <a:pPr marL="457200" lvl="1" indent="0">
              <a:lnSpc>
                <a:spcPct val="80000"/>
              </a:lnSpc>
              <a:buNone/>
            </a:pPr>
            <a:endParaRPr lang="en-US" sz="2400" dirty="0">
              <a:latin typeface="Calibri" charset="0"/>
            </a:endParaRPr>
          </a:p>
          <a:p>
            <a:pPr marL="457200" lvl="1" indent="0">
              <a:lnSpc>
                <a:spcPct val="80000"/>
              </a:lnSpc>
              <a:buNone/>
            </a:pPr>
            <a:r>
              <a:rPr lang="ja-JP" altLang="en-US" sz="2400" dirty="0">
                <a:latin typeface="Calibri" charset="0"/>
              </a:rPr>
              <a:t>“</a:t>
            </a:r>
            <a:r>
              <a:rPr lang="en-US" sz="2400" i="1" dirty="0">
                <a:latin typeface="Calibri" charset="0"/>
              </a:rPr>
              <a:t>Cross-sectional, single-source, survey-based studies are not encouraged</a:t>
            </a:r>
            <a:r>
              <a:rPr lang="en-US" sz="2400" dirty="0">
                <a:latin typeface="Calibri" charset="0"/>
              </a:rPr>
              <a:t>.</a:t>
            </a:r>
            <a:r>
              <a:rPr lang="ja-JP" altLang="en-US" sz="2400" dirty="0">
                <a:latin typeface="Calibri" charset="0"/>
              </a:rPr>
              <a:t>”</a:t>
            </a:r>
            <a:endParaRPr lang="en-US" sz="2400" dirty="0">
              <a:latin typeface="Calibri" charset="0"/>
            </a:endParaRPr>
          </a:p>
          <a:p>
            <a:pPr marL="457200" lvl="1" indent="0">
              <a:lnSpc>
                <a:spcPct val="80000"/>
              </a:lnSpc>
              <a:buNone/>
            </a:pPr>
            <a:endParaRPr lang="en-US" sz="2400" dirty="0">
              <a:latin typeface="Calibri" charset="0"/>
            </a:endParaRPr>
          </a:p>
          <a:p>
            <a:pPr marL="457200" lvl="1" indent="0">
              <a:lnSpc>
                <a:spcPct val="80000"/>
              </a:lnSpc>
              <a:buNone/>
            </a:pPr>
            <a:r>
              <a:rPr lang="ja-JP" altLang="en-US" sz="2400" dirty="0">
                <a:latin typeface="Calibri" charset="0"/>
              </a:rPr>
              <a:t>“</a:t>
            </a:r>
            <a:r>
              <a:rPr lang="en-US" sz="2400" i="1" dirty="0">
                <a:latin typeface="Calibri" charset="0"/>
              </a:rPr>
              <a:t>Most desk-rejected manuscripts (aside from posing a trivial research question) are single-shot, cross-sectional, self-report survey designs. There are very rare occasions where such a design may be warranted and defensible</a:t>
            </a:r>
            <a:r>
              <a:rPr lang="en-US" sz="2400" dirty="0">
                <a:latin typeface="Calibri" charset="0"/>
              </a:rPr>
              <a:t>. </a:t>
            </a:r>
            <a:r>
              <a:rPr lang="en-US" sz="2400" i="1" dirty="0">
                <a:latin typeface="Calibri" charset="0"/>
              </a:rPr>
              <a:t>In such situations, authors need to make every effort to address the concerns of common source variance (see </a:t>
            </a:r>
            <a:r>
              <a:rPr lang="en-US" sz="2400" i="1" dirty="0" err="1">
                <a:latin typeface="Calibri" charset="0"/>
              </a:rPr>
              <a:t>Podsakoff</a:t>
            </a:r>
            <a:r>
              <a:rPr lang="en-US" sz="2400" i="1" dirty="0">
                <a:latin typeface="Calibri" charset="0"/>
              </a:rPr>
              <a:t>, </a:t>
            </a:r>
            <a:r>
              <a:rPr lang="en-US" sz="2400" i="1" dirty="0" err="1">
                <a:latin typeface="Calibri" charset="0"/>
              </a:rPr>
              <a:t>MacKenzie</a:t>
            </a:r>
            <a:r>
              <a:rPr lang="en-US" sz="2400" i="1" dirty="0">
                <a:latin typeface="Calibri" charset="0"/>
              </a:rPr>
              <a:t>, </a:t>
            </a:r>
            <a:r>
              <a:rPr lang="en-US" sz="2400" i="1" dirty="0" err="1">
                <a:latin typeface="Calibri" charset="0"/>
              </a:rPr>
              <a:t>Podsakoff</a:t>
            </a:r>
            <a:r>
              <a:rPr lang="en-US" sz="2400" i="1" dirty="0">
                <a:latin typeface="Calibri" charset="0"/>
              </a:rPr>
              <a:t>, &amp; Lee, 2003)</a:t>
            </a:r>
            <a:r>
              <a:rPr lang="ja-JP" altLang="en-US" sz="2400" i="1" dirty="0">
                <a:latin typeface="Calibri" charset="0"/>
              </a:rPr>
              <a:t>”</a:t>
            </a:r>
            <a:endParaRPr lang="en-US" sz="2400" i="1" dirty="0">
              <a:latin typeface="Calibri" charset="0"/>
            </a:endParaRPr>
          </a:p>
          <a:p>
            <a:endParaRPr lang="en-US" dirty="0"/>
          </a:p>
        </p:txBody>
      </p:sp>
      <p:sp>
        <p:nvSpPr>
          <p:cNvPr id="6" name="TextBox 5"/>
          <p:cNvSpPr txBox="1"/>
          <p:nvPr/>
        </p:nvSpPr>
        <p:spPr>
          <a:xfrm>
            <a:off x="1224874" y="6550223"/>
            <a:ext cx="6278861" cy="307777"/>
          </a:xfrm>
          <a:prstGeom prst="rect">
            <a:avLst/>
          </a:prstGeom>
          <a:noFill/>
        </p:spPr>
        <p:txBody>
          <a:bodyPr wrap="square" lIns="0" tIns="0" rIns="0" bIns="0" rtlCol="0">
            <a:spAutoFit/>
          </a:bodyPr>
          <a:lstStyle/>
          <a:p>
            <a:r>
              <a:rPr lang="en-US" sz="1000" dirty="0"/>
              <a:t>Kozlowski, S. W. J. (2009). Editorial. </a:t>
            </a:r>
            <a:r>
              <a:rPr lang="en-US" sz="1000" i="1" dirty="0"/>
              <a:t>Journal of Applied Psychology</a:t>
            </a:r>
            <a:r>
              <a:rPr lang="en-US" sz="1000" dirty="0"/>
              <a:t>, </a:t>
            </a:r>
            <a:r>
              <a:rPr lang="en-US" sz="1000" i="1" dirty="0"/>
              <a:t>94</a:t>
            </a:r>
            <a:r>
              <a:rPr lang="en-US" sz="1000" dirty="0"/>
              <a:t>(1), 1–4. doi:10.1037/a0014990</a:t>
            </a:r>
          </a:p>
          <a:p>
            <a:endParaRPr lang="en-US" sz="1000" b="1" dirty="0"/>
          </a:p>
        </p:txBody>
      </p:sp>
    </p:spTree>
    <p:extLst>
      <p:ext uri="{BB962C8B-B14F-4D97-AF65-F5344CB8AC3E}">
        <p14:creationId xmlns:p14="http://schemas.microsoft.com/office/powerpoint/2010/main" val="31209920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Are these reliable and valid measures of innovativeness and success</a:t>
            </a:r>
          </a:p>
        </p:txBody>
      </p:sp>
      <p:pic>
        <p:nvPicPr>
          <p:cNvPr id="6" name="Picture 5" descr="example.pdf"/>
          <p:cNvPicPr>
            <a:picLocks noChangeAspect="1"/>
          </p:cNvPicPr>
          <p:nvPr/>
        </p:nvPicPr>
        <p:blipFill rotWithShape="1">
          <a:blip r:embed="rId2">
            <a:extLst>
              <a:ext uri="{28A0092B-C50C-407E-A947-70E740481C1C}">
                <a14:useLocalDpi xmlns:a14="http://schemas.microsoft.com/office/drawing/2010/main" val="0"/>
              </a:ext>
            </a:extLst>
          </a:blip>
          <a:srcRect l="3854" t="3841" b="71193"/>
          <a:stretch/>
        </p:blipFill>
        <p:spPr>
          <a:xfrm>
            <a:off x="1424297" y="1757227"/>
            <a:ext cx="7843980" cy="2882313"/>
          </a:xfrm>
          <a:prstGeom prst="rect">
            <a:avLst/>
          </a:prstGeom>
        </p:spPr>
      </p:pic>
      <p:sp>
        <p:nvSpPr>
          <p:cNvPr id="79" name="TextBox 78"/>
          <p:cNvSpPr txBox="1"/>
          <p:nvPr/>
        </p:nvSpPr>
        <p:spPr>
          <a:xfrm>
            <a:off x="871595" y="2961774"/>
            <a:ext cx="912109" cy="923330"/>
          </a:xfrm>
          <a:prstGeom prst="rect">
            <a:avLst/>
          </a:prstGeom>
          <a:noFill/>
        </p:spPr>
        <p:txBody>
          <a:bodyPr wrap="none" lIns="0" tIns="0" rIns="0" bIns="0" rtlCol="0">
            <a:spAutoFit/>
          </a:bodyPr>
          <a:lstStyle/>
          <a:p>
            <a:r>
              <a:rPr lang="en-US" sz="2000" b="1" dirty="0" err="1"/>
              <a:t>Innova</a:t>
            </a:r>
            <a:r>
              <a:rPr lang="en-US" sz="2000" b="1" dirty="0"/>
              <a:t>-</a:t>
            </a:r>
            <a:br>
              <a:rPr lang="en-US" sz="2000" b="1" dirty="0"/>
            </a:br>
            <a:r>
              <a:rPr lang="en-US" sz="2000" b="1" dirty="0" err="1"/>
              <a:t>tive</a:t>
            </a:r>
            <a:r>
              <a:rPr lang="en-US" sz="2000" b="1" dirty="0"/>
              <a:t>-</a:t>
            </a:r>
            <a:br>
              <a:rPr lang="en-US" sz="2000" b="1" dirty="0"/>
            </a:br>
            <a:r>
              <a:rPr lang="en-US" sz="2000" b="1" dirty="0"/>
              <a:t>ness</a:t>
            </a:r>
          </a:p>
        </p:txBody>
      </p:sp>
      <p:sp>
        <p:nvSpPr>
          <p:cNvPr id="80" name="TextBox 79"/>
          <p:cNvSpPr txBox="1"/>
          <p:nvPr/>
        </p:nvSpPr>
        <p:spPr>
          <a:xfrm>
            <a:off x="909695" y="3905337"/>
            <a:ext cx="570669" cy="615553"/>
          </a:xfrm>
          <a:prstGeom prst="rect">
            <a:avLst/>
          </a:prstGeom>
          <a:noFill/>
        </p:spPr>
        <p:txBody>
          <a:bodyPr wrap="none" lIns="0" tIns="0" rIns="0" bIns="0" rtlCol="0">
            <a:spAutoFit/>
          </a:bodyPr>
          <a:lstStyle/>
          <a:p>
            <a:r>
              <a:rPr lang="en-US" sz="2000" b="1" dirty="0" err="1"/>
              <a:t>Suc</a:t>
            </a:r>
            <a:r>
              <a:rPr lang="en-US" sz="2000" b="1" dirty="0"/>
              <a:t>-</a:t>
            </a:r>
            <a:br>
              <a:rPr lang="en-US" sz="2000" b="1" dirty="0"/>
            </a:br>
            <a:r>
              <a:rPr lang="en-US" sz="2000" b="1" dirty="0" err="1"/>
              <a:t>cess</a:t>
            </a:r>
            <a:endParaRPr lang="en-US" sz="2000" b="1" dirty="0"/>
          </a:p>
        </p:txBody>
      </p:sp>
      <p:sp>
        <p:nvSpPr>
          <p:cNvPr id="81" name="TextBox 80"/>
          <p:cNvSpPr txBox="1"/>
          <p:nvPr/>
        </p:nvSpPr>
        <p:spPr>
          <a:xfrm>
            <a:off x="8718758" y="3037974"/>
            <a:ext cx="186316" cy="1508105"/>
          </a:xfrm>
          <a:prstGeom prst="rect">
            <a:avLst/>
          </a:prstGeom>
          <a:noFill/>
        </p:spPr>
        <p:txBody>
          <a:bodyPr wrap="none" lIns="0" tIns="0" rIns="0" bIns="0" rtlCol="0">
            <a:spAutoFit/>
          </a:bodyPr>
          <a:lstStyle/>
          <a:p>
            <a:r>
              <a:rPr lang="en-US" sz="1400" b="1" dirty="0"/>
              <a:t>I</a:t>
            </a:r>
            <a:r>
              <a:rPr lang="en-US" sz="1400" b="1" baseline="-25000" dirty="0"/>
              <a:t>1</a:t>
            </a:r>
          </a:p>
          <a:p>
            <a:r>
              <a:rPr lang="en-US" sz="1400" b="1" dirty="0"/>
              <a:t>I</a:t>
            </a:r>
            <a:r>
              <a:rPr lang="en-US" sz="1400" b="1" baseline="-25000" dirty="0"/>
              <a:t>2</a:t>
            </a:r>
          </a:p>
          <a:p>
            <a:r>
              <a:rPr lang="en-US" sz="1400" b="1" dirty="0"/>
              <a:t>I</a:t>
            </a:r>
            <a:r>
              <a:rPr lang="en-US" sz="1400" b="1" baseline="-25000" dirty="0"/>
              <a:t>3</a:t>
            </a:r>
          </a:p>
          <a:p>
            <a:endParaRPr lang="en-US" sz="1400" b="1" dirty="0"/>
          </a:p>
          <a:p>
            <a:r>
              <a:rPr lang="en-US" sz="1400" b="1" dirty="0"/>
              <a:t>S</a:t>
            </a:r>
            <a:r>
              <a:rPr lang="en-US" sz="1400" b="1" baseline="-25000" dirty="0"/>
              <a:t>1</a:t>
            </a:r>
          </a:p>
          <a:p>
            <a:r>
              <a:rPr lang="en-US" sz="1400" b="1" dirty="0"/>
              <a:t>S</a:t>
            </a:r>
            <a:r>
              <a:rPr lang="en-US" sz="1400" b="1" baseline="-25000" dirty="0"/>
              <a:t>2</a:t>
            </a:r>
          </a:p>
          <a:p>
            <a:r>
              <a:rPr lang="en-US" sz="1400" b="1" dirty="0"/>
              <a:t>S</a:t>
            </a:r>
            <a:r>
              <a:rPr lang="en-US" sz="1400" b="1" baseline="-25000" dirty="0"/>
              <a:t>3</a:t>
            </a:r>
          </a:p>
        </p:txBody>
      </p:sp>
      <p:sp>
        <p:nvSpPr>
          <p:cNvPr id="24" name="TextBox 23"/>
          <p:cNvSpPr txBox="1"/>
          <p:nvPr/>
        </p:nvSpPr>
        <p:spPr>
          <a:xfrm>
            <a:off x="2782617" y="4973052"/>
            <a:ext cx="3633557" cy="307777"/>
          </a:xfrm>
          <a:prstGeom prst="rect">
            <a:avLst/>
          </a:prstGeom>
          <a:noFill/>
        </p:spPr>
        <p:txBody>
          <a:bodyPr wrap="none" lIns="0" tIns="0" rIns="0" bIns="0" rtlCol="0">
            <a:spAutoFit/>
          </a:bodyPr>
          <a:lstStyle/>
          <a:p>
            <a:r>
              <a:rPr lang="en-US" sz="2000" b="1" dirty="0">
                <a:solidFill>
                  <a:srgbClr val="FF0000"/>
                </a:solidFill>
              </a:rPr>
              <a:t>How would you improve this?</a:t>
            </a:r>
          </a:p>
        </p:txBody>
      </p:sp>
      <p:sp>
        <p:nvSpPr>
          <p:cNvPr id="9" name="TextBox 8"/>
          <p:cNvSpPr txBox="1"/>
          <p:nvPr/>
        </p:nvSpPr>
        <p:spPr>
          <a:xfrm>
            <a:off x="1656900" y="5420156"/>
            <a:ext cx="6078587" cy="307777"/>
          </a:xfrm>
          <a:prstGeom prst="rect">
            <a:avLst/>
          </a:prstGeom>
          <a:noFill/>
        </p:spPr>
        <p:txBody>
          <a:bodyPr wrap="none" lIns="0" tIns="0" rIns="0" bIns="0" rtlCol="0">
            <a:spAutoFit/>
          </a:bodyPr>
          <a:lstStyle/>
          <a:p>
            <a:r>
              <a:rPr lang="en-US" sz="2000" b="1" dirty="0">
                <a:solidFill>
                  <a:srgbClr val="FF0000"/>
                </a:solidFill>
              </a:rPr>
              <a:t>Wait two years and get the actual accounting data</a:t>
            </a:r>
          </a:p>
        </p:txBody>
      </p:sp>
      <p:cxnSp>
        <p:nvCxnSpPr>
          <p:cNvPr id="5" name="Straight Connector 4"/>
          <p:cNvCxnSpPr/>
          <p:nvPr/>
        </p:nvCxnSpPr>
        <p:spPr>
          <a:xfrm>
            <a:off x="1593602" y="3905337"/>
            <a:ext cx="7311472" cy="568239"/>
          </a:xfrm>
          <a:prstGeom prst="line">
            <a:avLst/>
          </a:prstGeom>
          <a:ln w="63500">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1593602" y="3905338"/>
            <a:ext cx="7311472" cy="568238"/>
          </a:xfrm>
          <a:prstGeom prst="line">
            <a:avLst/>
          </a:prstGeom>
          <a:ln w="63500">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410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8C0366-9877-B045-A997-6A5243E98C61}"/>
              </a:ext>
            </a:extLst>
          </p:cNvPr>
          <p:cNvSpPr>
            <a:spLocks noGrp="1"/>
          </p:cNvSpPr>
          <p:nvPr>
            <p:ph type="title"/>
          </p:nvPr>
        </p:nvSpPr>
        <p:spPr/>
        <p:txBody>
          <a:bodyPr/>
          <a:lstStyle/>
          <a:p>
            <a:r>
              <a:rPr lang="fi-FI" dirty="0" err="1"/>
              <a:t>Summary</a:t>
            </a:r>
            <a:r>
              <a:rPr lang="fi-FI" dirty="0"/>
              <a:t> of </a:t>
            </a:r>
            <a:r>
              <a:rPr lang="fi-FI" dirty="0" err="1"/>
              <a:t>measurement</a:t>
            </a:r>
            <a:endParaRPr lang="fi-FI" dirty="0"/>
          </a:p>
        </p:txBody>
      </p:sp>
      <p:sp>
        <p:nvSpPr>
          <p:cNvPr id="5" name="Text Placeholder 4">
            <a:extLst>
              <a:ext uri="{FF2B5EF4-FFF2-40B4-BE49-F238E27FC236}">
                <a16:creationId xmlns:a16="http://schemas.microsoft.com/office/drawing/2014/main" id="{8701E48A-0C8A-9744-9E5B-F38CA21556D6}"/>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9439696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Summary of measurement</a:t>
            </a:r>
          </a:p>
        </p:txBody>
      </p:sp>
      <p:sp>
        <p:nvSpPr>
          <p:cNvPr id="4" name="Content Placeholder 3"/>
          <p:cNvSpPr>
            <a:spLocks noGrp="1"/>
          </p:cNvSpPr>
          <p:nvPr>
            <p:ph idx="1"/>
          </p:nvPr>
        </p:nvSpPr>
        <p:spPr>
          <a:xfrm>
            <a:off x="628650" y="1825625"/>
            <a:ext cx="6359979" cy="4351338"/>
          </a:xfrm>
        </p:spPr>
        <p:txBody>
          <a:bodyPr>
            <a:normAutofit fontScale="92500" lnSpcReduction="10000"/>
          </a:bodyPr>
          <a:lstStyle/>
          <a:p>
            <a:pPr marL="0" indent="0">
              <a:buNone/>
            </a:pPr>
            <a:r>
              <a:rPr lang="en-US" dirty="0"/>
              <a:t>Important concepts</a:t>
            </a:r>
          </a:p>
          <a:p>
            <a:pPr marL="342900" indent="-342900">
              <a:buFont typeface="Arial"/>
              <a:buChar char="•"/>
            </a:pPr>
            <a:r>
              <a:rPr lang="en-US" dirty="0"/>
              <a:t>Reliability – lack of random error</a:t>
            </a:r>
          </a:p>
          <a:p>
            <a:pPr marL="342900" indent="-342900">
              <a:buFont typeface="Arial"/>
              <a:buChar char="•"/>
            </a:pPr>
            <a:r>
              <a:rPr lang="en-US" dirty="0"/>
              <a:t>Measurement validity – do your variables measure what you say they measure</a:t>
            </a:r>
          </a:p>
          <a:p>
            <a:endParaRPr lang="en-US" dirty="0"/>
          </a:p>
          <a:p>
            <a:pPr marL="0" indent="0">
              <a:buNone/>
            </a:pPr>
            <a:r>
              <a:rPr lang="en-US" dirty="0"/>
              <a:t>Reliability can be demonstrated empirically (with reservations)</a:t>
            </a:r>
          </a:p>
          <a:p>
            <a:pPr marL="342900" indent="-342900">
              <a:buFont typeface="Arial"/>
              <a:buChar char="•"/>
            </a:pPr>
            <a:r>
              <a:rPr lang="en-US" dirty="0"/>
              <a:t>Multiple parallel measures or repeated measures improve reliability</a:t>
            </a:r>
          </a:p>
          <a:p>
            <a:endParaRPr lang="en-US" dirty="0"/>
          </a:p>
          <a:p>
            <a:pPr marL="0" indent="0">
              <a:buNone/>
            </a:pPr>
            <a:r>
              <a:rPr lang="en-US" dirty="0"/>
              <a:t>Demonstrating validity cannot typically be done directly</a:t>
            </a:r>
          </a:p>
          <a:p>
            <a:pPr marL="342900" indent="-342900">
              <a:buFont typeface="Arial"/>
              <a:buChar char="•"/>
            </a:pPr>
            <a:r>
              <a:rPr lang="en-US" dirty="0"/>
              <a:t>We can only show that the data are consistent with our measurement model</a:t>
            </a:r>
          </a:p>
          <a:p>
            <a:pPr marL="342900" indent="-342900">
              <a:buFont typeface="Arial"/>
              <a:buChar char="•"/>
            </a:pPr>
            <a:r>
              <a:rPr lang="en-US" dirty="0"/>
              <a:t>Arguing validity is a causal argument, which cannot be outsourced to methodology</a:t>
            </a:r>
          </a:p>
          <a:p>
            <a:pPr marL="342900" indent="-342900">
              <a:buFont typeface="Arial"/>
              <a:buChar char="•"/>
            </a:pPr>
            <a:endParaRPr lang="en-US" dirty="0"/>
          </a:p>
        </p:txBody>
      </p:sp>
    </p:spTree>
    <p:extLst>
      <p:ext uri="{BB962C8B-B14F-4D97-AF65-F5344CB8AC3E}">
        <p14:creationId xmlns:p14="http://schemas.microsoft.com/office/powerpoint/2010/main" val="18058651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Introduction to </a:t>
            </a:r>
            <a:br>
              <a:rPr lang="en-US" dirty="0"/>
            </a:br>
            <a:r>
              <a:rPr lang="en-US" dirty="0"/>
              <a:t>factor analysis</a:t>
            </a:r>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6517393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968" t="46119" r="7186" b="6162"/>
          <a:stretch/>
        </p:blipFill>
        <p:spPr>
          <a:xfrm>
            <a:off x="618274" y="640080"/>
            <a:ext cx="8525726" cy="6062472"/>
          </a:xfrm>
        </p:spPr>
      </p:pic>
      <p:sp>
        <p:nvSpPr>
          <p:cNvPr id="9" name="TextBox 8"/>
          <p:cNvSpPr txBox="1"/>
          <p:nvPr/>
        </p:nvSpPr>
        <p:spPr>
          <a:xfrm>
            <a:off x="892048" y="332303"/>
            <a:ext cx="3457678" cy="307777"/>
          </a:xfrm>
          <a:prstGeom prst="rect">
            <a:avLst/>
          </a:prstGeom>
          <a:noFill/>
        </p:spPr>
        <p:txBody>
          <a:bodyPr wrap="none" lIns="0" tIns="0" rIns="0" bIns="0" rtlCol="0">
            <a:spAutoFit/>
          </a:bodyPr>
          <a:lstStyle/>
          <a:p>
            <a:r>
              <a:rPr lang="en-US" sz="2000" b="1" dirty="0">
                <a:solidFill>
                  <a:srgbClr val="FF0000"/>
                </a:solidFill>
              </a:rPr>
              <a:t>What does this table tell us?</a:t>
            </a:r>
          </a:p>
        </p:txBody>
      </p:sp>
      <p:sp>
        <p:nvSpPr>
          <p:cNvPr id="8" name="TextBox 7"/>
          <p:cNvSpPr txBox="1"/>
          <p:nvPr/>
        </p:nvSpPr>
        <p:spPr>
          <a:xfrm>
            <a:off x="5907647" y="101471"/>
            <a:ext cx="3236353" cy="769441"/>
          </a:xfrm>
          <a:prstGeom prst="rect">
            <a:avLst/>
          </a:prstGeom>
          <a:noFill/>
        </p:spPr>
        <p:txBody>
          <a:bodyPr wrap="square" lIns="0" tIns="0" rIns="0" bIns="0" rtlCol="0">
            <a:spAutoFit/>
          </a:bodyPr>
          <a:lstStyle/>
          <a:p>
            <a:r>
              <a:rPr lang="en-US" sz="1000"/>
              <a:t>Uncertainty </a:t>
            </a:r>
            <a:r>
              <a:rPr lang="en-US" sz="1000" dirty="0"/>
              <a:t>in E-Government Services: The Mediating and Moderating Roles of Transparency and Trust. </a:t>
            </a:r>
            <a:r>
              <a:rPr lang="en-US" sz="1000" i="1" dirty="0"/>
              <a:t>Information Systems Research</a:t>
            </a:r>
            <a:r>
              <a:rPr lang="en-US" sz="1000" dirty="0"/>
              <a:t>, </a:t>
            </a:r>
            <a:r>
              <a:rPr lang="en-US" sz="1000" i="1" dirty="0"/>
              <a:t>27</a:t>
            </a:r>
            <a:r>
              <a:rPr lang="en-US" sz="1000" dirty="0"/>
              <a:t>(1), 87–111. https://</a:t>
            </a:r>
            <a:r>
              <a:rPr lang="en-US" sz="1000" dirty="0" err="1"/>
              <a:t>doi.org</a:t>
            </a:r>
            <a:r>
              <a:rPr lang="en-US" sz="1000" dirty="0"/>
              <a:t>/10.1287/isre.2015.0612</a:t>
            </a:r>
          </a:p>
          <a:p>
            <a:r>
              <a:rPr lang="en-US" sz="1000" dirty="0"/>
              <a:t>.</a:t>
            </a:r>
            <a:endParaRPr lang="en-US" sz="1000" dirty="0">
              <a:effectLst/>
            </a:endParaRPr>
          </a:p>
        </p:txBody>
      </p:sp>
    </p:spTree>
    <p:extLst>
      <p:ext uri="{BB962C8B-B14F-4D97-AF65-F5344CB8AC3E}">
        <p14:creationId xmlns:p14="http://schemas.microsoft.com/office/powerpoint/2010/main" val="22285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Factor analysis: assessing dimensionality</a:t>
            </a:r>
          </a:p>
        </p:txBody>
      </p:sp>
      <p:sp>
        <p:nvSpPr>
          <p:cNvPr id="4" name="Content Placeholder 3"/>
          <p:cNvSpPr>
            <a:spLocks noGrp="1"/>
          </p:cNvSpPr>
          <p:nvPr>
            <p:ph sz="half" idx="1"/>
          </p:nvPr>
        </p:nvSpPr>
        <p:spPr/>
        <p:txBody>
          <a:bodyPr/>
          <a:lstStyle/>
          <a:p>
            <a:r>
              <a:rPr lang="en-US" dirty="0"/>
              <a:t>Seeks a smaller number of underlying factors that would explain the data</a:t>
            </a:r>
          </a:p>
          <a:p>
            <a:r>
              <a:rPr lang="en-US" dirty="0"/>
              <a:t>Answers the question of what the indicators have in common</a:t>
            </a:r>
          </a:p>
        </p:txBody>
      </p:sp>
      <p:sp>
        <p:nvSpPr>
          <p:cNvPr id="5" name="Content Placeholder 4"/>
          <p:cNvSpPr>
            <a:spLocks noGrp="1"/>
          </p:cNvSpPr>
          <p:nvPr>
            <p:ph sz="half" idx="2"/>
          </p:nvPr>
        </p:nvSpPr>
        <p:spPr/>
        <p:txBody>
          <a:bodyPr/>
          <a:lstStyle/>
          <a:p>
            <a:r>
              <a:rPr lang="en-US" dirty="0"/>
              <a:t>Exploratory vs. confirmatory</a:t>
            </a:r>
          </a:p>
          <a:p>
            <a:pPr lvl="1"/>
            <a:r>
              <a:rPr lang="en-US" dirty="0"/>
              <a:t>EFA: computer discovers the factors</a:t>
            </a:r>
          </a:p>
          <a:p>
            <a:pPr lvl="1"/>
            <a:r>
              <a:rPr lang="en-US" dirty="0"/>
              <a:t>CFA: researcher specifies the factors, which computer then tests</a:t>
            </a:r>
          </a:p>
          <a:p>
            <a:pPr lvl="1"/>
            <a:r>
              <a:rPr lang="en-US" dirty="0"/>
              <a:t>EFA is easier to apply</a:t>
            </a:r>
          </a:p>
          <a:p>
            <a:pPr lvl="1"/>
            <a:endParaRPr lang="en-US" dirty="0"/>
          </a:p>
        </p:txBody>
      </p:sp>
    </p:spTree>
    <p:extLst>
      <p:ext uri="{BB962C8B-B14F-4D97-AF65-F5344CB8AC3E}">
        <p14:creationId xmlns:p14="http://schemas.microsoft.com/office/powerpoint/2010/main" val="16174120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1A0221-21F7-744F-9119-178AD3B5BDCF}"/>
              </a:ext>
            </a:extLst>
          </p:cNvPr>
          <p:cNvPicPr>
            <a:picLocks noChangeAspect="1"/>
          </p:cNvPicPr>
          <p:nvPr/>
        </p:nvPicPr>
        <p:blipFill>
          <a:blip r:embed="rId2"/>
          <a:stretch>
            <a:fillRect/>
          </a:stretch>
        </p:blipFill>
        <p:spPr>
          <a:xfrm>
            <a:off x="-384048" y="-1207901"/>
            <a:ext cx="9445752" cy="13389434"/>
          </a:xfrm>
          <a:prstGeom prst="rect">
            <a:avLst/>
          </a:prstGeom>
        </p:spPr>
      </p:pic>
    </p:spTree>
    <p:extLst>
      <p:ext uri="{BB962C8B-B14F-4D97-AF65-F5344CB8AC3E}">
        <p14:creationId xmlns:p14="http://schemas.microsoft.com/office/powerpoint/2010/main" val="24138919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37BB-3690-FF43-A307-22E54C160A56}"/>
              </a:ext>
            </a:extLst>
          </p:cNvPr>
          <p:cNvSpPr>
            <a:spLocks noGrp="1"/>
          </p:cNvSpPr>
          <p:nvPr>
            <p:ph type="title"/>
          </p:nvPr>
        </p:nvSpPr>
        <p:spPr/>
        <p:txBody>
          <a:bodyPr/>
          <a:lstStyle/>
          <a:p>
            <a:r>
              <a:rPr lang="fi-FI" dirty="0"/>
              <a:t>Decathlon data</a:t>
            </a:r>
          </a:p>
        </p:txBody>
      </p:sp>
      <p:sp>
        <p:nvSpPr>
          <p:cNvPr id="3" name="Content Placeholder 2">
            <a:extLst>
              <a:ext uri="{FF2B5EF4-FFF2-40B4-BE49-F238E27FC236}">
                <a16:creationId xmlns:a16="http://schemas.microsoft.com/office/drawing/2014/main" id="{86F01AB5-4E46-3A4F-86F8-9649C7A3622E}"/>
              </a:ext>
            </a:extLst>
          </p:cNvPr>
          <p:cNvSpPr>
            <a:spLocks noGrp="1"/>
          </p:cNvSpPr>
          <p:nvPr>
            <p:ph idx="1"/>
          </p:nvPr>
        </p:nvSpPr>
        <p:spPr>
          <a:xfrm>
            <a:off x="299466" y="1862201"/>
            <a:ext cx="7886700" cy="5498720"/>
          </a:xfrm>
        </p:spPr>
        <p:txBody>
          <a:bodyPr>
            <a:normAutofit/>
          </a:bodyPr>
          <a:lstStyle/>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     100 long  </a:t>
            </a:r>
            <a:r>
              <a:rPr lang="fi-FI" sz="1600" dirty="0" err="1">
                <a:latin typeface="Courier New" panose="02070309020205020404" pitchFamily="49" charset="0"/>
                <a:cs typeface="Courier New" panose="02070309020205020404" pitchFamily="49" charset="0"/>
              </a:rPr>
              <a:t>poid</a:t>
            </a:r>
            <a:r>
              <a:rPr lang="fi-FI" sz="1600" dirty="0">
                <a:latin typeface="Courier New" panose="02070309020205020404" pitchFamily="49" charset="0"/>
                <a:cs typeface="Courier New" panose="02070309020205020404" pitchFamily="49" charset="0"/>
              </a:rPr>
              <a:t> haut   400   110  </a:t>
            </a:r>
            <a:r>
              <a:rPr lang="fi-FI" sz="1600" dirty="0" err="1">
                <a:latin typeface="Courier New" panose="02070309020205020404" pitchFamily="49" charset="0"/>
                <a:cs typeface="Courier New" panose="02070309020205020404" pitchFamily="49" charset="0"/>
              </a:rPr>
              <a:t>disq</a:t>
            </a:r>
            <a:r>
              <a:rPr lang="fi-FI" sz="1600" dirty="0">
                <a:latin typeface="Courier New" panose="02070309020205020404" pitchFamily="49" charset="0"/>
                <a:cs typeface="Courier New" panose="02070309020205020404" pitchFamily="49" charset="0"/>
              </a:rPr>
              <a:t> </a:t>
            </a:r>
            <a:r>
              <a:rPr lang="fi-FI" sz="1600" dirty="0" err="1">
                <a:latin typeface="Courier New" panose="02070309020205020404" pitchFamily="49" charset="0"/>
                <a:cs typeface="Courier New" panose="02070309020205020404" pitchFamily="49" charset="0"/>
              </a:rPr>
              <a:t>perc</a:t>
            </a:r>
            <a:r>
              <a:rPr lang="fi-FI" sz="1600" dirty="0">
                <a:latin typeface="Courier New" panose="02070309020205020404" pitchFamily="49" charset="0"/>
                <a:cs typeface="Courier New" panose="02070309020205020404" pitchFamily="49" charset="0"/>
              </a:rPr>
              <a:t>  </a:t>
            </a:r>
            <a:r>
              <a:rPr lang="fi-FI" sz="1600" dirty="0" err="1">
                <a:latin typeface="Courier New" panose="02070309020205020404" pitchFamily="49" charset="0"/>
                <a:cs typeface="Courier New" panose="02070309020205020404" pitchFamily="49" charset="0"/>
              </a:rPr>
              <a:t>jave</a:t>
            </a:r>
            <a:r>
              <a:rPr lang="fi-FI" sz="1600" dirty="0">
                <a:latin typeface="Courier New" panose="02070309020205020404" pitchFamily="49" charset="0"/>
                <a:cs typeface="Courier New" panose="02070309020205020404" pitchFamily="49" charset="0"/>
              </a:rPr>
              <a:t>   1500</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1  11.25 7.43 15.48 2.27 48.90 15.13 49.28  4.7 61.32 268.95</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2  10.87 7.45 14.97 1.97 47.71 14.46 44.36  5.1 61.76 273.02</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3  11.18 7.44 14.20 1.97 48.29 14.81 43.66  5.2 64.16 263.20</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4  10.62 7.38 15.02 2.03 49.06 14.72 44.80  4.9 64.04 285.11</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5  11.02 7.43 12.92 1.97 47.44 14.40 41.20  5.2 57.46 256.64</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6  10.83 7.72 13.58 2.12 48.34 14.18 43.06  4.9 52.18 274.07</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7  11.18 7.05 14.12 2.06 49.34 14.39 41.68  5.7 61.60 291.20</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8  11.05 6.95 15.34 2.00 48.21 14.36 41.32  4.8 63.00 265.86</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9  11.15 7.12 14.52 2.03 49.15 14.66 42.36  4.9 66.46 269.62</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10 11.23 7.28 15.25 1.97 48.60 14.76 48.02  5.2 59.48 292.24</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11 10.94 7.45 15.34 1.97 49.94 14.25 41.86  4.8 66.64 295.89</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12 11.18 7.34 14.48 1.94 49.02 15.11 42.76  4.7 65.84 256.74</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13 11.02 7.29 12.92 2.06 48.23 14.94 39.54  5.0 56.80 257.85</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14 10.99 7.37 13.61 1.97 47.83 14.70 43.88  4.3 66.54 268.97</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15 11.03 7.45 14.20 1.97 48.94 15.44 41.66  4.7 64.00 267.48</a:t>
            </a:r>
          </a:p>
        </p:txBody>
      </p:sp>
    </p:spTree>
    <p:extLst>
      <p:ext uri="{BB962C8B-B14F-4D97-AF65-F5344CB8AC3E}">
        <p14:creationId xmlns:p14="http://schemas.microsoft.com/office/powerpoint/2010/main" val="1298530422"/>
      </p:ext>
    </p:extLst>
  </p:cSld>
  <p:clrMapOvr>
    <a:masterClrMapping/>
  </p:clrMapOvr>
</p:sld>
</file>

<file path=ppt/theme/theme1.xml><?xml version="1.0" encoding="utf-8"?>
<a:theme xmlns:a="http://schemas.openxmlformats.org/drawingml/2006/main" name="AALTO_EN">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25400">
          <a:noFill/>
          <a:headEnd type="none" w="med" len="med"/>
          <a:tailEnd type="none" w="med" len="med"/>
        </a:ln>
        <a:effectLst/>
      </a:spPr>
      <a:bodyPr vert="horz" wrap="none" lIns="0" tIns="0" rIns="0" bIns="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dirty="0" smtClean="0">
            <a:solidFill>
              <a:srgbClr val="FFFFFF"/>
            </a:solidFill>
            <a:latin typeface="Verdana" pitchFamily="34" charset="0"/>
          </a:defRPr>
        </a:defPPr>
      </a:lstStyle>
      <a:style>
        <a:lnRef idx="1">
          <a:schemeClr val="accent4"/>
        </a:lnRef>
        <a:fillRef idx="2">
          <a:schemeClr val="accent4"/>
        </a:fillRef>
        <a:effectRef idx="1">
          <a:schemeClr val="accent4"/>
        </a:effectRef>
        <a:fontRef idx="minor">
          <a:schemeClr val="dk1"/>
        </a:fontRef>
      </a:style>
    </a:spDef>
    <a:lnDef>
      <a:spPr>
        <a:ln>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2.xml><?xml version="1.0" encoding="utf-8"?>
<a:theme xmlns:a="http://schemas.openxmlformats.org/drawingml/2006/main" name="Office Theme">
  <a:themeElements>
    <a:clrScheme name="Custom 9">
      <a:dk1>
        <a:srgbClr val="000000"/>
      </a:dk1>
      <a:lt1>
        <a:srgbClr val="FFFFFF"/>
      </a:lt1>
      <a:dk2>
        <a:srgbClr val="44546A"/>
      </a:dk2>
      <a:lt2>
        <a:srgbClr val="E7E6E6"/>
      </a:lt2>
      <a:accent1>
        <a:srgbClr val="4472C4"/>
      </a:accent1>
      <a:accent2>
        <a:srgbClr val="ED7D31"/>
      </a:accent2>
      <a:accent3>
        <a:srgbClr val="3CA542"/>
      </a:accent3>
      <a:accent4>
        <a:srgbClr val="FFC000"/>
      </a:accent4>
      <a:accent5>
        <a:srgbClr val="F4080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129596</TotalTime>
  <Words>23427</Words>
  <Application>Microsoft Macintosh PowerPoint</Application>
  <PresentationFormat>On-screen Show (4:3)</PresentationFormat>
  <Paragraphs>3473</Paragraphs>
  <Slides>151</Slides>
  <Notes>46</Notes>
  <HiddenSlides>6</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151</vt:i4>
      </vt:variant>
    </vt:vector>
  </HeadingPairs>
  <TitlesOfParts>
    <vt:vector size="167" baseType="lpstr">
      <vt:lpstr>Adobe Heiti Std R</vt:lpstr>
      <vt:lpstr>Arial</vt:lpstr>
      <vt:lpstr>Calibri</vt:lpstr>
      <vt:lpstr>Calibri Light</vt:lpstr>
      <vt:lpstr>Courier</vt:lpstr>
      <vt:lpstr>Courier New</vt:lpstr>
      <vt:lpstr>Georgia</vt:lpstr>
      <vt:lpstr>Lucida Grande</vt:lpstr>
      <vt:lpstr>Palatino</vt:lpstr>
      <vt:lpstr>Tahoma</vt:lpstr>
      <vt:lpstr>Times New Roman</vt:lpstr>
      <vt:lpstr>Verdana</vt:lpstr>
      <vt:lpstr>Wingdings</vt:lpstr>
      <vt:lpstr>AALTO_EN</vt:lpstr>
      <vt:lpstr>Office Theme</vt:lpstr>
      <vt:lpstr>Equation</vt:lpstr>
      <vt:lpstr>TU-L0020 Statistical research methods</vt:lpstr>
      <vt:lpstr>What is measurement</vt:lpstr>
      <vt:lpstr>What is construct</vt:lpstr>
      <vt:lpstr>What is construct</vt:lpstr>
      <vt:lpstr>Introduction to measurement</vt:lpstr>
      <vt:lpstr>Learning diary questions for this week</vt:lpstr>
      <vt:lpstr>Introduction to  measurement</vt:lpstr>
      <vt:lpstr>Research Process</vt:lpstr>
      <vt:lpstr>Measurement is about assigning numbers</vt:lpstr>
      <vt:lpstr>Four main designs</vt:lpstr>
      <vt:lpstr>Latent and observed variables</vt:lpstr>
      <vt:lpstr>Concepts, constructs, and measures</vt:lpstr>
      <vt:lpstr>Realism and nominalism</vt:lpstr>
      <vt:lpstr>Proxy and naive realism</vt:lpstr>
      <vt:lpstr>Summary of measurement in social sciences</vt:lpstr>
      <vt:lpstr>Introduction to reliability and validity of measurement</vt:lpstr>
      <vt:lpstr>Reliability and validity</vt:lpstr>
      <vt:lpstr>Reliability and measurement validity…</vt:lpstr>
      <vt:lpstr>Link between theory and data</vt:lpstr>
      <vt:lpstr>Link between theory and data</vt:lpstr>
      <vt:lpstr>Link between theory and data</vt:lpstr>
      <vt:lpstr>PowerPoint Presentation</vt:lpstr>
      <vt:lpstr>Proposition, hypothesis, measurement</vt:lpstr>
      <vt:lpstr>Link between theory and data</vt:lpstr>
      <vt:lpstr>Example: Firm performance</vt:lpstr>
      <vt:lpstr>Link between theory and data</vt:lpstr>
      <vt:lpstr>Example from Deephouse 1999</vt:lpstr>
      <vt:lpstr>Classical test theory and reliability</vt:lpstr>
      <vt:lpstr>Reliability, bathroom scale measure</vt:lpstr>
      <vt:lpstr>Classical Test Theory and Reliability</vt:lpstr>
      <vt:lpstr>Classical test theory</vt:lpstr>
      <vt:lpstr>Reliability</vt:lpstr>
      <vt:lpstr>PowerPoint Presentation</vt:lpstr>
      <vt:lpstr>Problems in classical test theory</vt:lpstr>
      <vt:lpstr>Reliability is a sample specific quantity</vt:lpstr>
      <vt:lpstr>Reliability and other sources of error</vt:lpstr>
      <vt:lpstr>Reliability and sampling error</vt:lpstr>
      <vt:lpstr>Reliability, bathroom scale measure</vt:lpstr>
      <vt:lpstr>Reliability, statistical conclusion validity, and external validity</vt:lpstr>
      <vt:lpstr>Assessing reliability</vt:lpstr>
      <vt:lpstr>Rules of thumb</vt:lpstr>
      <vt:lpstr>Parallel tests</vt:lpstr>
      <vt:lpstr>Test-retest reliability</vt:lpstr>
      <vt:lpstr>Test-retest reliability in management research</vt:lpstr>
      <vt:lpstr>Distinct tests</vt:lpstr>
      <vt:lpstr>Test-retest reliability in management research</vt:lpstr>
      <vt:lpstr>Distinct tests</vt:lpstr>
      <vt:lpstr>Coefficient alpha (”Cronbach’s alpha”) or tau-equivalent reliability</vt:lpstr>
      <vt:lpstr>Coefficient alpha</vt:lpstr>
      <vt:lpstr>What is internal consistency?</vt:lpstr>
      <vt:lpstr>Coefficient alpha</vt:lpstr>
      <vt:lpstr>Common misconceptions about alpha</vt:lpstr>
      <vt:lpstr>PowerPoint Presentation</vt:lpstr>
      <vt:lpstr>Choosing a reliability coefficient</vt:lpstr>
      <vt:lpstr>Unidimensionality</vt:lpstr>
      <vt:lpstr>Unidimensionality</vt:lpstr>
      <vt:lpstr>Why is unidimensionality important? </vt:lpstr>
      <vt:lpstr>PowerPoint Presentation</vt:lpstr>
      <vt:lpstr>Example of reliability assessment</vt:lpstr>
      <vt:lpstr>PowerPoint Presentation</vt:lpstr>
      <vt:lpstr>Example of alpha</vt:lpstr>
      <vt:lpstr>How about test-retest?</vt:lpstr>
      <vt:lpstr>Coefficient alpha</vt:lpstr>
      <vt:lpstr>What is internal consistency?</vt:lpstr>
      <vt:lpstr>Internal consistency</vt:lpstr>
      <vt:lpstr>Effects of random measurement error</vt:lpstr>
      <vt:lpstr>Effect of random measurement error</vt:lpstr>
      <vt:lpstr>How can one reduce measurement error?</vt:lpstr>
      <vt:lpstr>Reliability and measurement validity…</vt:lpstr>
      <vt:lpstr>Composite measures</vt:lpstr>
      <vt:lpstr>Measurement validity and validation</vt:lpstr>
      <vt:lpstr>What is measurement validity?</vt:lpstr>
      <vt:lpstr>“Types of validity”</vt:lpstr>
      <vt:lpstr>Construct validity</vt:lpstr>
      <vt:lpstr>Link between theory and data</vt:lpstr>
      <vt:lpstr>Test validity</vt:lpstr>
      <vt:lpstr>Comparison between latent variable model for validity and construct validity</vt:lpstr>
      <vt:lpstr>Comparison between latent variable model for validity and classical test theory</vt:lpstr>
      <vt:lpstr>Example of a latent variable model of validity</vt:lpstr>
      <vt:lpstr>Summary of measurement validity</vt:lpstr>
      <vt:lpstr>A complex topic</vt:lpstr>
      <vt:lpstr>Reliability statistics,  reliability, and validity</vt:lpstr>
      <vt:lpstr>A trade-off between reliability and validity?</vt:lpstr>
      <vt:lpstr>Systematic measurement error and common method variance</vt:lpstr>
      <vt:lpstr>Example</vt:lpstr>
      <vt:lpstr>Alternative explanations: Systematic error</vt:lpstr>
      <vt:lpstr>Common method variance</vt:lpstr>
      <vt:lpstr>Common method variance, cont.</vt:lpstr>
      <vt:lpstr>How big of a problem is CMV?</vt:lpstr>
      <vt:lpstr>Effect of systematic measurement error</vt:lpstr>
      <vt:lpstr>Try to avoid cross-sectional surveys</vt:lpstr>
      <vt:lpstr>Are these reliable and valid measures of innovativeness and success</vt:lpstr>
      <vt:lpstr>Summary of measurement</vt:lpstr>
      <vt:lpstr>Summary of measurement</vt:lpstr>
      <vt:lpstr>Introduction to  factor analysis</vt:lpstr>
      <vt:lpstr>PowerPoint Presentation</vt:lpstr>
      <vt:lpstr>Factor analysis: assessing dimensionality</vt:lpstr>
      <vt:lpstr>PowerPoint Presentation</vt:lpstr>
      <vt:lpstr>Decathlon data</vt:lpstr>
      <vt:lpstr>EFA results, two factors</vt:lpstr>
      <vt:lpstr>EFA results, two factors</vt:lpstr>
      <vt:lpstr>EFA results, two rotated factors</vt:lpstr>
      <vt:lpstr>EFA results, two rotated factors</vt:lpstr>
      <vt:lpstr>EFA results, three rotated factors</vt:lpstr>
      <vt:lpstr>EFA results, four rotated factors</vt:lpstr>
      <vt:lpstr>Factor analysis and correlation matrix</vt:lpstr>
      <vt:lpstr>Principal component analysis</vt:lpstr>
      <vt:lpstr>Principal component analysis</vt:lpstr>
      <vt:lpstr>Conceptual explanation of exploratory factor analysis</vt:lpstr>
      <vt:lpstr>Data as variance components</vt:lpstr>
      <vt:lpstr>Explain the data with an underlying factor</vt:lpstr>
      <vt:lpstr>Factor analysis model</vt:lpstr>
      <vt:lpstr>Two modeling strategies</vt:lpstr>
      <vt:lpstr>Conceptual example of EFA</vt:lpstr>
      <vt:lpstr>Conceptual example of EFA</vt:lpstr>
      <vt:lpstr>Conceptual example of EFA</vt:lpstr>
      <vt:lpstr>Conceptual example of EFA</vt:lpstr>
      <vt:lpstr>Conceptual example of EFA</vt:lpstr>
      <vt:lpstr>Conceptual example of EFA</vt:lpstr>
      <vt:lpstr>Exploratory factor analysis example</vt:lpstr>
      <vt:lpstr>Mesquita &amp; Lazzarini, 2008</vt:lpstr>
      <vt:lpstr>PowerPoint Presentation</vt:lpstr>
      <vt:lpstr>How many factors: Scree plot</vt:lpstr>
      <vt:lpstr>PowerPoint Presentation</vt:lpstr>
      <vt:lpstr>PowerPoint Presentation</vt:lpstr>
      <vt:lpstr>PowerPoint Presentation</vt:lpstr>
      <vt:lpstr>A closer look at the loadings</vt:lpstr>
      <vt:lpstr>After factor rotation</vt:lpstr>
      <vt:lpstr>Assessing the results</vt:lpstr>
      <vt:lpstr>Factor rotation after exploratory factor analysis</vt:lpstr>
      <vt:lpstr>Factor rotation </vt:lpstr>
      <vt:lpstr>Composite reliability and average variance extracted</vt:lpstr>
      <vt:lpstr>Assessing the results</vt:lpstr>
      <vt:lpstr>Composite reliability and Average Variance Extracted</vt:lpstr>
      <vt:lpstr>Composite reliability and Average Variance Extracted</vt:lpstr>
      <vt:lpstr>Composite reliability and coefficient alpha</vt:lpstr>
      <vt:lpstr>Convergent and discriminant validity</vt:lpstr>
      <vt:lpstr>Convergent and discriminant validity</vt:lpstr>
      <vt:lpstr>Used very inconsistently</vt:lpstr>
      <vt:lpstr>Conclusions</vt:lpstr>
      <vt:lpstr>Learning diary questions for this week</vt:lpstr>
      <vt:lpstr>Reliability and construct  validity in Yli-Renko et al. 2001</vt:lpstr>
      <vt:lpstr>A closer look at Yli-Renko et al 2001</vt:lpstr>
      <vt:lpstr>Reliability and validity</vt:lpstr>
      <vt:lpstr>Common method variance</vt:lpstr>
      <vt:lpstr>Data triangulation</vt:lpstr>
      <vt:lpstr>More validity</vt:lpstr>
      <vt:lpstr>More validity</vt:lpstr>
      <vt:lpstr>Still more validity</vt:lpstr>
      <vt:lpstr>Last slide on  validity</vt:lpstr>
      <vt:lpstr>Used very inconsistently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Aalto Living+</dc:title>
  <dc:creator>TBWA\HELSINKI</dc:creator>
  <cp:lastModifiedBy>Rönkkö, Mikko</cp:lastModifiedBy>
  <cp:revision>1381</cp:revision>
  <cp:lastPrinted>2018-04-23T12:37:54Z</cp:lastPrinted>
  <dcterms:created xsi:type="dcterms:W3CDTF">2012-05-14T17:33:12Z</dcterms:created>
  <dcterms:modified xsi:type="dcterms:W3CDTF">2019-02-07T18:18:11Z</dcterms:modified>
</cp:coreProperties>
</file>