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4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43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KONDITIO</a:t>
            </a:r>
            <a:br>
              <a:rPr lang="fi-FI" dirty="0" smtClean="0"/>
            </a:br>
            <a:r>
              <a:rPr lang="fi-FI" dirty="0" smtClean="0"/>
              <a:t>NAALI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725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Konditionaalin käyttö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latin typeface="+mn-lt"/>
              </a:rPr>
              <a:t>suomen </a:t>
            </a:r>
            <a:r>
              <a:rPr lang="fi-FI" dirty="0" smtClean="0">
                <a:latin typeface="+mn-lt"/>
              </a:rPr>
              <a:t>kielen verbin </a:t>
            </a:r>
            <a:r>
              <a:rPr lang="fi-FI" dirty="0">
                <a:latin typeface="+mn-lt"/>
              </a:rPr>
              <a:t>-isi-muoto (esim. söisin, matkustaisin</a:t>
            </a:r>
            <a:r>
              <a:rPr lang="fi-FI" dirty="0" smtClean="0">
                <a:latin typeface="+mn-lt"/>
              </a:rPr>
              <a:t>), ”jossittelumuoto”</a:t>
            </a:r>
          </a:p>
          <a:p>
            <a:pPr marL="0" indent="0">
              <a:buNone/>
            </a:pPr>
            <a:endParaRPr lang="fi-FI" dirty="0">
              <a:latin typeface="+mn-lt"/>
            </a:endParaRPr>
          </a:p>
          <a:p>
            <a:r>
              <a:rPr lang="fi-FI" dirty="0" smtClean="0">
                <a:latin typeface="+mn-lt"/>
              </a:rPr>
              <a:t>ehtolauseissa </a:t>
            </a:r>
            <a:r>
              <a:rPr lang="fi-FI" dirty="0">
                <a:latin typeface="+mn-lt"/>
              </a:rPr>
              <a:t>ja kohteliaissa </a:t>
            </a:r>
            <a:r>
              <a:rPr lang="fi-FI" dirty="0" smtClean="0">
                <a:latin typeface="+mn-lt"/>
              </a:rPr>
              <a:t>pyynnöissä</a:t>
            </a:r>
          </a:p>
          <a:p>
            <a:endParaRPr lang="fi-FI" dirty="0" smtClean="0">
              <a:latin typeface="+mn-lt"/>
            </a:endParaRPr>
          </a:p>
          <a:p>
            <a:r>
              <a:rPr lang="fi-FI" dirty="0" smtClean="0">
                <a:latin typeface="+mn-lt"/>
              </a:rPr>
              <a:t>Muodostetaan eri tavalla päälauseessa ja </a:t>
            </a:r>
            <a:r>
              <a:rPr lang="fi-FI" dirty="0" err="1" smtClean="0">
                <a:latin typeface="+mn-lt"/>
              </a:rPr>
              <a:t>om</a:t>
            </a:r>
            <a:r>
              <a:rPr lang="fi-FI" dirty="0" smtClean="0">
                <a:latin typeface="+mn-lt"/>
              </a:rPr>
              <a:t>-sivulauseessa</a:t>
            </a:r>
          </a:p>
          <a:p>
            <a:endParaRPr lang="fi-FI" dirty="0">
              <a:latin typeface="+mn-lt"/>
            </a:endParaRPr>
          </a:p>
          <a:p>
            <a:r>
              <a:rPr lang="fi-FI" dirty="0" smtClean="0">
                <a:latin typeface="+mn-lt"/>
              </a:rPr>
              <a:t>Kaksi konditionaalimuotoa; I ja II konditionaali</a:t>
            </a:r>
            <a:endParaRPr lang="fi-FI" dirty="0">
              <a:latin typeface="+mn-lt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6614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 konditionaali - muodostus</a:t>
            </a:r>
            <a:endParaRPr lang="fi-F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1948823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PÄÄLAUSE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OM-SIVULAUSE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 err="1" smtClean="0"/>
                        <a:t>Skulle</a:t>
                      </a:r>
                      <a:r>
                        <a:rPr lang="fi-FI" b="1" dirty="0" smtClean="0"/>
                        <a:t> +</a:t>
                      </a:r>
                      <a:r>
                        <a:rPr lang="fi-FI" b="1" baseline="0" dirty="0" smtClean="0"/>
                        <a:t> perusmuoto (infinitiivi)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smtClean="0"/>
                        <a:t>imperfekti</a:t>
                      </a:r>
                      <a:endParaRPr lang="fi-FI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 err="1" smtClean="0"/>
                        <a:t>Jag</a:t>
                      </a:r>
                      <a:r>
                        <a:rPr lang="fi-FI" b="1" baseline="0" dirty="0" smtClean="0"/>
                        <a:t> </a:t>
                      </a:r>
                      <a:r>
                        <a:rPr lang="fi-FI" b="1" baseline="0" dirty="0" err="1" smtClean="0"/>
                        <a:t>skulle</a:t>
                      </a:r>
                      <a:r>
                        <a:rPr lang="fi-FI" b="1" baseline="0" dirty="0" smtClean="0"/>
                        <a:t> </a:t>
                      </a:r>
                      <a:r>
                        <a:rPr lang="fi-FI" b="1" baseline="0" dirty="0" err="1" smtClean="0"/>
                        <a:t>komma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 smtClean="0"/>
                        <a:t>om</a:t>
                      </a:r>
                      <a:r>
                        <a:rPr lang="fi-FI" b="1" baseline="0" dirty="0" smtClean="0"/>
                        <a:t> </a:t>
                      </a:r>
                      <a:r>
                        <a:rPr lang="fi-FI" b="1" baseline="0" dirty="0" err="1" smtClean="0"/>
                        <a:t>jag</a:t>
                      </a:r>
                      <a:r>
                        <a:rPr lang="fi-FI" b="1" baseline="0" dirty="0" smtClean="0"/>
                        <a:t> </a:t>
                      </a:r>
                      <a:r>
                        <a:rPr lang="fi-FI" b="1" baseline="0" dirty="0" err="1" smtClean="0"/>
                        <a:t>hade</a:t>
                      </a:r>
                      <a:r>
                        <a:rPr lang="fi-FI" b="1" baseline="0" dirty="0" smtClean="0"/>
                        <a:t> </a:t>
                      </a:r>
                      <a:r>
                        <a:rPr lang="fi-FI" b="1" baseline="0" dirty="0" err="1" smtClean="0"/>
                        <a:t>tid</a:t>
                      </a:r>
                      <a:r>
                        <a:rPr lang="fi-FI" b="1" baseline="0" dirty="0" smtClean="0"/>
                        <a:t>.</a:t>
                      </a:r>
                      <a:endParaRPr lang="fi-FI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Tulisin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jos</a:t>
                      </a:r>
                      <a:r>
                        <a:rPr lang="fi-FI" baseline="0" dirty="0" smtClean="0"/>
                        <a:t> minulla olisi aikaa.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285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II Konditionaali - muodostus</a:t>
            </a:r>
            <a:endParaRPr lang="fi-F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2594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PÄÄLAUSE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OM-SIVULAUSE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 err="1" smtClean="0"/>
                        <a:t>skulle</a:t>
                      </a:r>
                      <a:r>
                        <a:rPr lang="fi-FI" b="1" dirty="0" smtClean="0"/>
                        <a:t> + ha + supiini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smtClean="0"/>
                        <a:t>pluskvamperfekti</a:t>
                      </a:r>
                      <a:endParaRPr lang="fi-FI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 err="1" smtClean="0"/>
                        <a:t>Jag</a:t>
                      </a:r>
                      <a:r>
                        <a:rPr lang="fi-FI" b="1" dirty="0" smtClean="0"/>
                        <a:t> </a:t>
                      </a:r>
                      <a:r>
                        <a:rPr lang="fi-FI" b="1" dirty="0" err="1" smtClean="0"/>
                        <a:t>skulle</a:t>
                      </a:r>
                      <a:r>
                        <a:rPr lang="fi-FI" b="1" dirty="0" smtClean="0"/>
                        <a:t> ha </a:t>
                      </a:r>
                      <a:r>
                        <a:rPr lang="fi-FI" b="1" dirty="0" err="1" smtClean="0"/>
                        <a:t>kommit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 smtClean="0"/>
                        <a:t>om</a:t>
                      </a:r>
                      <a:r>
                        <a:rPr lang="fi-FI" b="1" baseline="0" dirty="0" smtClean="0"/>
                        <a:t> </a:t>
                      </a:r>
                      <a:r>
                        <a:rPr lang="fi-FI" b="1" baseline="0" dirty="0" err="1" smtClean="0"/>
                        <a:t>jag</a:t>
                      </a:r>
                      <a:r>
                        <a:rPr lang="fi-FI" b="1" baseline="0" dirty="0" smtClean="0"/>
                        <a:t> </a:t>
                      </a:r>
                      <a:r>
                        <a:rPr lang="fi-FI" b="1" baseline="0" dirty="0" err="1" smtClean="0"/>
                        <a:t>hade</a:t>
                      </a:r>
                      <a:r>
                        <a:rPr lang="fi-FI" b="1" baseline="0" dirty="0" smtClean="0"/>
                        <a:t> </a:t>
                      </a:r>
                      <a:r>
                        <a:rPr lang="fi-FI" b="1" baseline="0" dirty="0" err="1" smtClean="0"/>
                        <a:t>haft</a:t>
                      </a:r>
                      <a:r>
                        <a:rPr lang="fi-FI" b="1" baseline="0" dirty="0" smtClean="0"/>
                        <a:t> </a:t>
                      </a:r>
                      <a:r>
                        <a:rPr lang="fi-FI" b="1" baseline="0" dirty="0" err="1" smtClean="0"/>
                        <a:t>tid</a:t>
                      </a:r>
                      <a:r>
                        <a:rPr lang="fi-FI" b="1" baseline="0" dirty="0" smtClean="0"/>
                        <a:t>.</a:t>
                      </a:r>
                      <a:endParaRPr lang="fi-FI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Olisin</a:t>
                      </a:r>
                      <a:r>
                        <a:rPr lang="fi-FI" baseline="0" dirty="0" smtClean="0"/>
                        <a:t> tullut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jos</a:t>
                      </a:r>
                      <a:r>
                        <a:rPr lang="fi-FI" baseline="0" dirty="0" smtClean="0"/>
                        <a:t> minulla olisi ollut aikaa. 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89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fi-FI" dirty="0" smtClean="0"/>
              <a:t>I ja II konditionaali</a:t>
            </a:r>
            <a:endParaRPr lang="fi-F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00960"/>
              </p:ext>
            </p:extLst>
          </p:nvPr>
        </p:nvGraphicFramePr>
        <p:xfrm>
          <a:off x="457200" y="1124748"/>
          <a:ext cx="8229600" cy="4925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10461">
                <a:tc>
                  <a:txBody>
                    <a:bodyPr/>
                    <a:lstStyle/>
                    <a:p>
                      <a:r>
                        <a:rPr lang="fi-FI" dirty="0" smtClean="0"/>
                        <a:t>PÄÄLAUSE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OM-SIVULAUSE</a:t>
                      </a:r>
                      <a:endParaRPr lang="fi-FI" dirty="0"/>
                    </a:p>
                  </a:txBody>
                  <a:tcPr/>
                </a:tc>
              </a:tr>
              <a:tr h="410461">
                <a:tc>
                  <a:txBody>
                    <a:bodyPr/>
                    <a:lstStyle/>
                    <a:p>
                      <a:r>
                        <a:rPr lang="fi-FI" b="1" dirty="0" err="1" smtClean="0"/>
                        <a:t>Skulle</a:t>
                      </a:r>
                      <a:r>
                        <a:rPr lang="fi-FI" b="1" dirty="0" smtClean="0"/>
                        <a:t> +</a:t>
                      </a:r>
                      <a:r>
                        <a:rPr lang="fi-FI" b="1" baseline="0" dirty="0" smtClean="0"/>
                        <a:t> perusmuoto (infinitiivi)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smtClean="0"/>
                        <a:t>imperfekti</a:t>
                      </a:r>
                      <a:endParaRPr lang="fi-FI" b="1" dirty="0"/>
                    </a:p>
                  </a:txBody>
                  <a:tcPr/>
                </a:tc>
              </a:tr>
              <a:tr h="410461"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</a:tr>
              <a:tr h="410461">
                <a:tc>
                  <a:txBody>
                    <a:bodyPr/>
                    <a:lstStyle/>
                    <a:p>
                      <a:r>
                        <a:rPr lang="fi-FI" b="1" dirty="0" err="1" smtClean="0"/>
                        <a:t>Jag</a:t>
                      </a:r>
                      <a:r>
                        <a:rPr lang="fi-FI" b="1" baseline="0" dirty="0" smtClean="0"/>
                        <a:t> </a:t>
                      </a:r>
                      <a:r>
                        <a:rPr lang="fi-FI" b="1" baseline="0" dirty="0" err="1" smtClean="0"/>
                        <a:t>skulle</a:t>
                      </a:r>
                      <a:r>
                        <a:rPr lang="fi-FI" b="1" baseline="0" dirty="0" smtClean="0"/>
                        <a:t> </a:t>
                      </a:r>
                      <a:r>
                        <a:rPr lang="fi-FI" b="1" baseline="0" dirty="0" err="1" smtClean="0"/>
                        <a:t>komma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 smtClean="0"/>
                        <a:t>om</a:t>
                      </a:r>
                      <a:r>
                        <a:rPr lang="fi-FI" b="1" baseline="0" dirty="0" smtClean="0"/>
                        <a:t> </a:t>
                      </a:r>
                      <a:r>
                        <a:rPr lang="fi-FI" b="1" baseline="0" dirty="0" err="1" smtClean="0"/>
                        <a:t>jag</a:t>
                      </a:r>
                      <a:r>
                        <a:rPr lang="fi-FI" b="1" baseline="0" dirty="0" smtClean="0"/>
                        <a:t> </a:t>
                      </a:r>
                      <a:r>
                        <a:rPr lang="fi-FI" b="1" baseline="0" dirty="0" err="1" smtClean="0"/>
                        <a:t>hade</a:t>
                      </a:r>
                      <a:r>
                        <a:rPr lang="fi-FI" b="1" baseline="0" dirty="0" smtClean="0"/>
                        <a:t> </a:t>
                      </a:r>
                      <a:r>
                        <a:rPr lang="fi-FI" b="1" baseline="0" dirty="0" err="1" smtClean="0"/>
                        <a:t>tid</a:t>
                      </a:r>
                      <a:r>
                        <a:rPr lang="fi-FI" b="1" baseline="0" dirty="0" smtClean="0"/>
                        <a:t>.</a:t>
                      </a:r>
                      <a:endParaRPr lang="fi-FI" b="1" dirty="0"/>
                    </a:p>
                  </a:txBody>
                  <a:tcPr/>
                </a:tc>
              </a:tr>
              <a:tr h="410461">
                <a:tc>
                  <a:txBody>
                    <a:bodyPr/>
                    <a:lstStyle/>
                    <a:p>
                      <a:r>
                        <a:rPr lang="fi-FI" dirty="0" smtClean="0"/>
                        <a:t>Tulisin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jos</a:t>
                      </a:r>
                      <a:r>
                        <a:rPr lang="fi-FI" baseline="0" dirty="0" smtClean="0"/>
                        <a:t> minulla olisi aikaa.</a:t>
                      </a:r>
                      <a:endParaRPr lang="fi-FI" dirty="0"/>
                    </a:p>
                  </a:txBody>
                  <a:tcPr/>
                </a:tc>
              </a:tr>
              <a:tr h="410461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410461">
                <a:tc>
                  <a:txBody>
                    <a:bodyPr/>
                    <a:lstStyle/>
                    <a:p>
                      <a:r>
                        <a:rPr lang="fi-FI" b="1" dirty="0" smtClean="0"/>
                        <a:t>PÄÄLAUSE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smtClean="0"/>
                        <a:t>OM-SIVULAUSE</a:t>
                      </a:r>
                      <a:endParaRPr lang="fi-FI" b="1" dirty="0"/>
                    </a:p>
                  </a:txBody>
                  <a:tcPr/>
                </a:tc>
              </a:tr>
              <a:tr h="410461">
                <a:tc>
                  <a:txBody>
                    <a:bodyPr/>
                    <a:lstStyle/>
                    <a:p>
                      <a:r>
                        <a:rPr lang="fi-FI" b="1" dirty="0" err="1" smtClean="0"/>
                        <a:t>skulle</a:t>
                      </a:r>
                      <a:r>
                        <a:rPr lang="fi-FI" b="1" dirty="0" smtClean="0"/>
                        <a:t> + ha + supiini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smtClean="0"/>
                        <a:t>pluskvamperfekti</a:t>
                      </a:r>
                      <a:endParaRPr lang="fi-FI" b="1" dirty="0"/>
                    </a:p>
                  </a:txBody>
                  <a:tcPr/>
                </a:tc>
              </a:tr>
              <a:tr h="410461"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</a:tr>
              <a:tr h="410461">
                <a:tc>
                  <a:txBody>
                    <a:bodyPr/>
                    <a:lstStyle/>
                    <a:p>
                      <a:r>
                        <a:rPr lang="fi-FI" b="1" dirty="0" err="1" smtClean="0"/>
                        <a:t>Jag</a:t>
                      </a:r>
                      <a:r>
                        <a:rPr lang="fi-FI" b="1" dirty="0" smtClean="0"/>
                        <a:t> </a:t>
                      </a:r>
                      <a:r>
                        <a:rPr lang="fi-FI" b="1" dirty="0" err="1" smtClean="0"/>
                        <a:t>skulle</a:t>
                      </a:r>
                      <a:r>
                        <a:rPr lang="fi-FI" b="1" dirty="0" smtClean="0"/>
                        <a:t> ha </a:t>
                      </a:r>
                      <a:r>
                        <a:rPr lang="fi-FI" b="1" dirty="0" err="1" smtClean="0"/>
                        <a:t>kommit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 smtClean="0"/>
                        <a:t>om</a:t>
                      </a:r>
                      <a:r>
                        <a:rPr lang="fi-FI" b="1" baseline="0" dirty="0" smtClean="0"/>
                        <a:t> </a:t>
                      </a:r>
                      <a:r>
                        <a:rPr lang="fi-FI" b="1" baseline="0" dirty="0" err="1" smtClean="0"/>
                        <a:t>jag</a:t>
                      </a:r>
                      <a:r>
                        <a:rPr lang="fi-FI" b="1" baseline="0" dirty="0" smtClean="0"/>
                        <a:t> </a:t>
                      </a:r>
                      <a:r>
                        <a:rPr lang="fi-FI" b="1" baseline="0" dirty="0" err="1" smtClean="0"/>
                        <a:t>hade</a:t>
                      </a:r>
                      <a:r>
                        <a:rPr lang="fi-FI" b="1" baseline="0" dirty="0" smtClean="0"/>
                        <a:t> </a:t>
                      </a:r>
                      <a:r>
                        <a:rPr lang="fi-FI" b="1" baseline="0" dirty="0" err="1" smtClean="0"/>
                        <a:t>haft</a:t>
                      </a:r>
                      <a:r>
                        <a:rPr lang="fi-FI" b="1" baseline="0" dirty="0" smtClean="0"/>
                        <a:t> </a:t>
                      </a:r>
                      <a:r>
                        <a:rPr lang="fi-FI" b="1" baseline="0" dirty="0" err="1" smtClean="0"/>
                        <a:t>tid</a:t>
                      </a:r>
                      <a:r>
                        <a:rPr lang="fi-FI" b="1" baseline="0" dirty="0" smtClean="0"/>
                        <a:t>.</a:t>
                      </a:r>
                      <a:endParaRPr lang="fi-FI" b="1" dirty="0"/>
                    </a:p>
                  </a:txBody>
                  <a:tcPr/>
                </a:tc>
              </a:tr>
              <a:tr h="410461">
                <a:tc>
                  <a:txBody>
                    <a:bodyPr/>
                    <a:lstStyle/>
                    <a:p>
                      <a:r>
                        <a:rPr lang="fi-FI" dirty="0" smtClean="0"/>
                        <a:t>Olisin</a:t>
                      </a:r>
                      <a:r>
                        <a:rPr lang="fi-FI" baseline="0" dirty="0" smtClean="0"/>
                        <a:t> tullut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jos</a:t>
                      </a:r>
                      <a:r>
                        <a:rPr lang="fi-FI" baseline="0" dirty="0" smtClean="0"/>
                        <a:t> minulla olisi ollut aikaa. </a:t>
                      </a:r>
                      <a:endParaRPr lang="fi-FI" dirty="0"/>
                    </a:p>
                  </a:txBody>
                  <a:tcPr/>
                </a:tc>
              </a:tr>
              <a:tr h="410461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103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433</TotalTime>
  <Words>145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Courier New</vt:lpstr>
      <vt:lpstr>Palatino Linotype</vt:lpstr>
      <vt:lpstr>Executive</vt:lpstr>
      <vt:lpstr>KONDITIO NAALI</vt:lpstr>
      <vt:lpstr>Konditionaalin käyttö</vt:lpstr>
      <vt:lpstr>I konditionaali - muodostus</vt:lpstr>
      <vt:lpstr>II Konditionaali - muodostus</vt:lpstr>
      <vt:lpstr>I ja II konditionaali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S-PASSIIVI</dc:title>
  <dc:creator>Camilla Kåla</dc:creator>
  <cp:lastModifiedBy>Isabella</cp:lastModifiedBy>
  <cp:revision>12</cp:revision>
  <dcterms:created xsi:type="dcterms:W3CDTF">2014-11-24T18:35:15Z</dcterms:created>
  <dcterms:modified xsi:type="dcterms:W3CDTF">2016-03-20T11:16:25Z</dcterms:modified>
</cp:coreProperties>
</file>