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6.xml" ContentType="application/inkml+xml"/>
  <Override PartName="/ppt/ink/ink7.xml" ContentType="application/inkml+xml"/>
  <Override PartName="/ppt/notesSlides/notesSlide15.xml" ContentType="application/vnd.openxmlformats-officedocument.presentationml.notesSlide+xml"/>
  <Override PartName="/ppt/ink/ink8.xml" ContentType="application/inkml+xml"/>
  <Override PartName="/ppt/ink/ink9.xml" ContentType="application/inkml+xml"/>
  <Override PartName="/ppt/ink/ink10.xml" ContentType="application/inkml+xml"/>
  <Override PartName="/ppt/ink/ink1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5"/>
  </p:notesMasterIdLst>
  <p:sldIdLst>
    <p:sldId id="256" r:id="rId2"/>
    <p:sldId id="295" r:id="rId3"/>
    <p:sldId id="288" r:id="rId4"/>
    <p:sldId id="347" r:id="rId5"/>
    <p:sldId id="297" r:id="rId6"/>
    <p:sldId id="298" r:id="rId7"/>
    <p:sldId id="294" r:id="rId8"/>
    <p:sldId id="291" r:id="rId9"/>
    <p:sldId id="309" r:id="rId10"/>
    <p:sldId id="363" r:id="rId11"/>
    <p:sldId id="364" r:id="rId12"/>
    <p:sldId id="301" r:id="rId13"/>
    <p:sldId id="293" r:id="rId14"/>
    <p:sldId id="310" r:id="rId15"/>
    <p:sldId id="304" r:id="rId16"/>
    <p:sldId id="311" r:id="rId17"/>
    <p:sldId id="308" r:id="rId18"/>
    <p:sldId id="305" r:id="rId19"/>
    <p:sldId id="265" r:id="rId20"/>
    <p:sldId id="266" r:id="rId21"/>
    <p:sldId id="268" r:id="rId22"/>
    <p:sldId id="333" r:id="rId23"/>
    <p:sldId id="270" r:id="rId24"/>
    <p:sldId id="271" r:id="rId25"/>
    <p:sldId id="329" r:id="rId26"/>
    <p:sldId id="279" r:id="rId27"/>
    <p:sldId id="330" r:id="rId28"/>
    <p:sldId id="331" r:id="rId29"/>
    <p:sldId id="332" r:id="rId30"/>
    <p:sldId id="348" r:id="rId31"/>
    <p:sldId id="258" r:id="rId32"/>
    <p:sldId id="338" r:id="rId33"/>
    <p:sldId id="340" r:id="rId34"/>
    <p:sldId id="341" r:id="rId35"/>
    <p:sldId id="339" r:id="rId36"/>
    <p:sldId id="273" r:id="rId37"/>
    <p:sldId id="346" r:id="rId38"/>
    <p:sldId id="365" r:id="rId39"/>
    <p:sldId id="287" r:id="rId40"/>
    <p:sldId id="349" r:id="rId41"/>
    <p:sldId id="350" r:id="rId42"/>
    <p:sldId id="351" r:id="rId43"/>
    <p:sldId id="352" r:id="rId44"/>
    <p:sldId id="353" r:id="rId45"/>
    <p:sldId id="354" r:id="rId46"/>
    <p:sldId id="355" r:id="rId47"/>
    <p:sldId id="356" r:id="rId48"/>
    <p:sldId id="359" r:id="rId49"/>
    <p:sldId id="357" r:id="rId50"/>
    <p:sldId id="360" r:id="rId51"/>
    <p:sldId id="361" r:id="rId52"/>
    <p:sldId id="362" r:id="rId53"/>
    <p:sldId id="358"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3CF5"/>
    <a:srgbClr val="FF7800"/>
    <a:srgbClr val="FF7E79"/>
    <a:srgbClr val="FF5A1F"/>
    <a:srgbClr val="BF0949"/>
    <a:srgbClr val="005E44"/>
    <a:srgbClr val="629DBF"/>
    <a:srgbClr val="FF5FA4"/>
    <a:srgbClr val="00F1D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130"/>
    <p:restoredTop sz="93696"/>
  </p:normalViewPr>
  <p:slideViewPr>
    <p:cSldViewPr snapToGrid="0" snapToObjects="1">
      <p:cViewPr varScale="1">
        <p:scale>
          <a:sx n="113" d="100"/>
          <a:sy n="113" d="100"/>
        </p:scale>
        <p:origin x="61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3" Type="http://schemas.openxmlformats.org/officeDocument/2006/relationships/oleObject" Target="file:////Users/ccraven/Desktop/150%20f15,s16,s17,%20f19,%20f20%20&amp;%20f21/lectures%202020-23/data,%20first%20class%20f2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t>Real U.S. GDP in billions of chained 2012 dollars, 1900-2022</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Sheet2!$B$1</c:f>
              <c:strCache>
                <c:ptCount val="1"/>
                <c:pt idx="0">
                  <c:v>Real GDP</c:v>
                </c:pt>
              </c:strCache>
            </c:strRef>
          </c:tx>
          <c:spPr>
            <a:ln w="25400" cap="rnd">
              <a:solidFill>
                <a:srgbClr val="FF0000"/>
              </a:solidFill>
              <a:round/>
              <a:extLst>
                <a:ext uri="{C807C97D-BFC1-408E-A445-0C87EB9F89A2}">
                  <ask:lineSketchStyleProps xmlns:ask="http://schemas.microsoft.com/office/drawing/2018/sketchyshapes">
                    <ask:type>
                      <ask:lineSketchNone/>
                    </ask:type>
                  </ask:lineSketchStyleProps>
                </a:ext>
              </a:extLst>
            </a:ln>
            <a:effectLst/>
          </c:spPr>
          <c:marker>
            <c:symbol val="none"/>
          </c:marker>
          <c:dPt>
            <c:idx val="89"/>
            <c:marker>
              <c:symbol val="none"/>
            </c:marker>
            <c:bubble3D val="0"/>
            <c:extLst>
              <c:ext xmlns:c16="http://schemas.microsoft.com/office/drawing/2014/chart" uri="{C3380CC4-5D6E-409C-BE32-E72D297353CC}">
                <c16:uniqueId val="{00000000-E138-6841-B7D9-F627CAA9059C}"/>
              </c:ext>
            </c:extLst>
          </c:dPt>
          <c:dPt>
            <c:idx val="94"/>
            <c:marker>
              <c:symbol val="none"/>
            </c:marker>
            <c:bubble3D val="0"/>
            <c:spPr>
              <a:ln w="25400" cap="rnd">
                <a:solidFill>
                  <a:srgbClr val="FF0000"/>
                </a:solidFill>
                <a:round/>
                <a:extLst>
                  <a:ext uri="{C807C97D-BFC1-408E-A445-0C87EB9F89A2}">
                    <ask:lineSketchStyleProps xmlns:ask="http://schemas.microsoft.com/office/drawing/2018/sketchyshapes">
                      <ask:type>
                        <ask:lineSketchNone/>
                      </ask:type>
                    </ask:lineSketchStyleProps>
                  </a:ext>
                </a:extLst>
              </a:ln>
              <a:effectLst/>
            </c:spPr>
            <c:extLst>
              <c:ext xmlns:c16="http://schemas.microsoft.com/office/drawing/2014/chart" uri="{C3380CC4-5D6E-409C-BE32-E72D297353CC}">
                <c16:uniqueId val="{00000002-E138-6841-B7D9-F627CAA9059C}"/>
              </c:ext>
            </c:extLst>
          </c:dPt>
          <c:dPt>
            <c:idx val="112"/>
            <c:marker>
              <c:symbol val="none"/>
            </c:marker>
            <c:bubble3D val="0"/>
            <c:spPr>
              <a:ln w="25400" cap="rnd">
                <a:solidFill>
                  <a:srgbClr val="FF0000"/>
                </a:solidFill>
                <a:round/>
                <a:extLst>
                  <a:ext uri="{C807C97D-BFC1-408E-A445-0C87EB9F89A2}">
                    <ask:lineSketchStyleProps xmlns:ask="http://schemas.microsoft.com/office/drawing/2018/sketchyshapes">
                      <ask:type>
                        <ask:lineSketchNone/>
                      </ask:type>
                    </ask:lineSketchStyleProps>
                  </a:ext>
                </a:extLst>
              </a:ln>
              <a:effectLst/>
            </c:spPr>
            <c:extLst>
              <c:ext xmlns:c16="http://schemas.microsoft.com/office/drawing/2014/chart" uri="{C3380CC4-5D6E-409C-BE32-E72D297353CC}">
                <c16:uniqueId val="{00000004-E138-6841-B7D9-F627CAA9059C}"/>
              </c:ext>
            </c:extLst>
          </c:dPt>
          <c:xVal>
            <c:numRef>
              <c:f>Sheet2!$A$2:$A$124</c:f>
              <c:numCache>
                <c:formatCode>General</c:formatCode>
                <c:ptCount val="123"/>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pt idx="114">
                  <c:v>2014</c:v>
                </c:pt>
                <c:pt idx="115">
                  <c:v>2015</c:v>
                </c:pt>
                <c:pt idx="116">
                  <c:v>2016</c:v>
                </c:pt>
                <c:pt idx="117">
                  <c:v>2017</c:v>
                </c:pt>
                <c:pt idx="118">
                  <c:v>2018</c:v>
                </c:pt>
                <c:pt idx="119">
                  <c:v>2019</c:v>
                </c:pt>
                <c:pt idx="120">
                  <c:v>2020</c:v>
                </c:pt>
                <c:pt idx="121">
                  <c:v>2021</c:v>
                </c:pt>
                <c:pt idx="122">
                  <c:v>2022</c:v>
                </c:pt>
              </c:numCache>
            </c:numRef>
          </c:xVal>
          <c:yVal>
            <c:numRef>
              <c:f>Sheet2!$B$2:$B$124</c:f>
              <c:numCache>
                <c:formatCode>General</c:formatCode>
                <c:ptCount val="123"/>
                <c:pt idx="0">
                  <c:v>480</c:v>
                </c:pt>
                <c:pt idx="1">
                  <c:v>505</c:v>
                </c:pt>
                <c:pt idx="2">
                  <c:v>531</c:v>
                </c:pt>
                <c:pt idx="3">
                  <c:v>547</c:v>
                </c:pt>
                <c:pt idx="4">
                  <c:v>527</c:v>
                </c:pt>
                <c:pt idx="5">
                  <c:v>587</c:v>
                </c:pt>
                <c:pt idx="6">
                  <c:v>611</c:v>
                </c:pt>
                <c:pt idx="7">
                  <c:v>626</c:v>
                </c:pt>
                <c:pt idx="8">
                  <c:v>559</c:v>
                </c:pt>
                <c:pt idx="9">
                  <c:v>599</c:v>
                </c:pt>
                <c:pt idx="10">
                  <c:v>606</c:v>
                </c:pt>
                <c:pt idx="11">
                  <c:v>625</c:v>
                </c:pt>
                <c:pt idx="12">
                  <c:v>654</c:v>
                </c:pt>
                <c:pt idx="13">
                  <c:v>680</c:v>
                </c:pt>
                <c:pt idx="14">
                  <c:v>628</c:v>
                </c:pt>
                <c:pt idx="15">
                  <c:v>645</c:v>
                </c:pt>
                <c:pt idx="16">
                  <c:v>735</c:v>
                </c:pt>
                <c:pt idx="17">
                  <c:v>717</c:v>
                </c:pt>
                <c:pt idx="18">
                  <c:v>781</c:v>
                </c:pt>
                <c:pt idx="19">
                  <c:v>788</c:v>
                </c:pt>
                <c:pt idx="20">
                  <c:v>780</c:v>
                </c:pt>
                <c:pt idx="21">
                  <c:v>762</c:v>
                </c:pt>
                <c:pt idx="22">
                  <c:v>805</c:v>
                </c:pt>
                <c:pt idx="23">
                  <c:v>911</c:v>
                </c:pt>
                <c:pt idx="24">
                  <c:v>939</c:v>
                </c:pt>
                <c:pt idx="25">
                  <c:v>961</c:v>
                </c:pt>
                <c:pt idx="26">
                  <c:v>1023</c:v>
                </c:pt>
                <c:pt idx="27">
                  <c:v>1033</c:v>
                </c:pt>
                <c:pt idx="28">
                  <c:v>1045</c:v>
                </c:pt>
                <c:pt idx="29">
                  <c:v>1109</c:v>
                </c:pt>
                <c:pt idx="30">
                  <c:v>1015</c:v>
                </c:pt>
                <c:pt idx="31">
                  <c:v>950</c:v>
                </c:pt>
                <c:pt idx="32">
                  <c:v>828</c:v>
                </c:pt>
                <c:pt idx="33">
                  <c:v>817</c:v>
                </c:pt>
                <c:pt idx="34">
                  <c:v>906</c:v>
                </c:pt>
                <c:pt idx="35">
                  <c:v>986</c:v>
                </c:pt>
                <c:pt idx="36">
                  <c:v>1113</c:v>
                </c:pt>
                <c:pt idx="37">
                  <c:v>1170</c:v>
                </c:pt>
                <c:pt idx="38">
                  <c:v>1132</c:v>
                </c:pt>
                <c:pt idx="39">
                  <c:v>1222</c:v>
                </c:pt>
                <c:pt idx="40">
                  <c:v>1330</c:v>
                </c:pt>
                <c:pt idx="41">
                  <c:v>1566</c:v>
                </c:pt>
                <c:pt idx="42">
                  <c:v>1862</c:v>
                </c:pt>
                <c:pt idx="43">
                  <c:v>2178</c:v>
                </c:pt>
                <c:pt idx="44">
                  <c:v>2352</c:v>
                </c:pt>
                <c:pt idx="45">
                  <c:v>2329</c:v>
                </c:pt>
                <c:pt idx="46">
                  <c:v>2058</c:v>
                </c:pt>
                <c:pt idx="47">
                  <c:v>2035</c:v>
                </c:pt>
                <c:pt idx="48">
                  <c:v>2119</c:v>
                </c:pt>
                <c:pt idx="49">
                  <c:v>2107</c:v>
                </c:pt>
                <c:pt idx="50">
                  <c:v>2290</c:v>
                </c:pt>
                <c:pt idx="51">
                  <c:v>2474</c:v>
                </c:pt>
                <c:pt idx="52">
                  <c:v>2575</c:v>
                </c:pt>
                <c:pt idx="53">
                  <c:v>2696</c:v>
                </c:pt>
                <c:pt idx="54">
                  <c:v>2680</c:v>
                </c:pt>
                <c:pt idx="55">
                  <c:v>2871</c:v>
                </c:pt>
                <c:pt idx="56">
                  <c:v>2932</c:v>
                </c:pt>
                <c:pt idx="57">
                  <c:v>2994</c:v>
                </c:pt>
                <c:pt idx="58">
                  <c:v>2972</c:v>
                </c:pt>
                <c:pt idx="59">
                  <c:v>3178</c:v>
                </c:pt>
                <c:pt idx="60">
                  <c:v>3260</c:v>
                </c:pt>
                <c:pt idx="61">
                  <c:v>3345</c:v>
                </c:pt>
                <c:pt idx="62">
                  <c:v>3548</c:v>
                </c:pt>
                <c:pt idx="63">
                  <c:v>3703</c:v>
                </c:pt>
                <c:pt idx="64">
                  <c:v>3916</c:v>
                </c:pt>
                <c:pt idx="65">
                  <c:v>4171</c:v>
                </c:pt>
                <c:pt idx="66">
                  <c:v>4446</c:v>
                </c:pt>
                <c:pt idx="67">
                  <c:v>4568</c:v>
                </c:pt>
                <c:pt idx="68">
                  <c:v>4792</c:v>
                </c:pt>
                <c:pt idx="69">
                  <c:v>4942</c:v>
                </c:pt>
                <c:pt idx="70">
                  <c:v>4951</c:v>
                </c:pt>
                <c:pt idx="71">
                  <c:v>5114</c:v>
                </c:pt>
                <c:pt idx="72">
                  <c:v>5383</c:v>
                </c:pt>
                <c:pt idx="73">
                  <c:v>5657</c:v>
                </c:pt>
                <c:pt idx="74">
                  <c:v>5645</c:v>
                </c:pt>
                <c:pt idx="75">
                  <c:v>5949</c:v>
                </c:pt>
                <c:pt idx="76">
                  <c:v>6224</c:v>
                </c:pt>
                <c:pt idx="77">
                  <c:v>6568</c:v>
                </c:pt>
                <c:pt idx="78">
                  <c:v>6569</c:v>
                </c:pt>
                <c:pt idx="79">
                  <c:v>6777</c:v>
                </c:pt>
                <c:pt idx="80">
                  <c:v>6759</c:v>
                </c:pt>
                <c:pt idx="81">
                  <c:v>6931</c:v>
                </c:pt>
                <c:pt idx="82">
                  <c:v>6806</c:v>
                </c:pt>
                <c:pt idx="83">
                  <c:v>7118</c:v>
                </c:pt>
                <c:pt idx="84">
                  <c:v>7633</c:v>
                </c:pt>
                <c:pt idx="85">
                  <c:v>7951</c:v>
                </c:pt>
                <c:pt idx="86">
                  <c:v>8226</c:v>
                </c:pt>
                <c:pt idx="87">
                  <c:v>8511</c:v>
                </c:pt>
                <c:pt idx="88">
                  <c:v>8867</c:v>
                </c:pt>
                <c:pt idx="89">
                  <c:v>9192</c:v>
                </c:pt>
                <c:pt idx="90">
                  <c:v>9366</c:v>
                </c:pt>
                <c:pt idx="91">
                  <c:v>9355</c:v>
                </c:pt>
                <c:pt idx="92">
                  <c:v>9685</c:v>
                </c:pt>
                <c:pt idx="93">
                  <c:v>9952</c:v>
                </c:pt>
                <c:pt idx="94">
                  <c:v>10352</c:v>
                </c:pt>
                <c:pt idx="95">
                  <c:v>10630</c:v>
                </c:pt>
                <c:pt idx="96">
                  <c:v>11031</c:v>
                </c:pt>
                <c:pt idx="97">
                  <c:v>11522</c:v>
                </c:pt>
                <c:pt idx="98">
                  <c:v>12038</c:v>
                </c:pt>
                <c:pt idx="99">
                  <c:v>12611</c:v>
                </c:pt>
                <c:pt idx="100">
                  <c:v>13131</c:v>
                </c:pt>
                <c:pt idx="101">
                  <c:v>13262</c:v>
                </c:pt>
                <c:pt idx="102">
                  <c:v>13493</c:v>
                </c:pt>
                <c:pt idx="103">
                  <c:v>13879</c:v>
                </c:pt>
                <c:pt idx="104">
                  <c:v>14406</c:v>
                </c:pt>
                <c:pt idx="105">
                  <c:v>14913</c:v>
                </c:pt>
                <c:pt idx="106">
                  <c:v>15338</c:v>
                </c:pt>
                <c:pt idx="107">
                  <c:v>15626</c:v>
                </c:pt>
                <c:pt idx="108">
                  <c:v>15605</c:v>
                </c:pt>
                <c:pt idx="109">
                  <c:v>15209</c:v>
                </c:pt>
                <c:pt idx="110">
                  <c:v>15599</c:v>
                </c:pt>
                <c:pt idx="111">
                  <c:v>15841</c:v>
                </c:pt>
                <c:pt idx="112">
                  <c:v>16197</c:v>
                </c:pt>
                <c:pt idx="113">
                  <c:v>16495</c:v>
                </c:pt>
                <c:pt idx="114">
                  <c:v>16912</c:v>
                </c:pt>
                <c:pt idx="115">
                  <c:v>17432</c:v>
                </c:pt>
                <c:pt idx="116">
                  <c:v>17731</c:v>
                </c:pt>
                <c:pt idx="117">
                  <c:v>18144</c:v>
                </c:pt>
                <c:pt idx="118">
                  <c:v>18688</c:v>
                </c:pt>
                <c:pt idx="119">
                  <c:v>19092</c:v>
                </c:pt>
                <c:pt idx="120">
                  <c:v>17206</c:v>
                </c:pt>
                <c:pt idx="121">
                  <c:v>18187</c:v>
                </c:pt>
                <c:pt idx="122">
                  <c:v>20200</c:v>
                </c:pt>
              </c:numCache>
            </c:numRef>
          </c:yVal>
          <c:smooth val="1"/>
          <c:extLst>
            <c:ext xmlns:c16="http://schemas.microsoft.com/office/drawing/2014/chart" uri="{C3380CC4-5D6E-409C-BE32-E72D297353CC}">
              <c16:uniqueId val="{00000005-E138-6841-B7D9-F627CAA9059C}"/>
            </c:ext>
          </c:extLst>
        </c:ser>
        <c:dLbls>
          <c:showLegendKey val="0"/>
          <c:showVal val="0"/>
          <c:showCatName val="0"/>
          <c:showSerName val="0"/>
          <c:showPercent val="0"/>
          <c:showBubbleSize val="0"/>
        </c:dLbls>
        <c:axId val="1101559168"/>
        <c:axId val="1140519712"/>
      </c:scatterChart>
      <c:valAx>
        <c:axId val="1101559168"/>
        <c:scaling>
          <c:orientation val="minMax"/>
          <c:max val="2025"/>
          <c:min val="19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40519712"/>
        <c:crosses val="autoZero"/>
        <c:crossBetween val="midCat"/>
        <c:majorUnit val="10"/>
      </c:valAx>
      <c:valAx>
        <c:axId val="1140519712"/>
        <c:scaling>
          <c:orientation val="minMax"/>
          <c:max val="220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101559168"/>
        <c:crosses val="autoZero"/>
        <c:crossBetween val="midCat"/>
        <c:majorUnit val="2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rgbClr val="FF0000"/>
      </a:solidFill>
      <a:round/>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9-10T13:17:07.675"/>
    </inkml:context>
    <inkml:brush xml:id="br0">
      <inkml:brushProperty name="width" value="0.1" units="cm"/>
      <inkml:brushProperty name="height" value="0.6" units="cm"/>
      <inkml:brushProperty name="color" value="#849398"/>
      <inkml:brushProperty name="inkEffects" value="pencil"/>
    </inkml:brush>
  </inkml:definitions>
  <inkml:trace contextRef="#ctx0" brushRef="#br0">0 1 16383,'0'0'0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4T09:07:01.080"/>
    </inkml:context>
    <inkml:brush xml:id="br0">
      <inkml:brushProperty name="width" value="0.1" units="cm"/>
      <inkml:brushProperty name="height" value="0.1" units="cm"/>
      <inkml:brushProperty name="color" value="#FF0066"/>
    </inkml:brush>
  </inkml:definitions>
  <inkml:trace contextRef="#ctx0" brushRef="#br0">0 0 24575,'21'0'0,"1"0"0,25 0 0,-14 0 0,15 0 0,1 8 0,-21-2 0,23 11 0,-32-7 0,7 2 0,-9-3 0,-4-1 0,-1 1 0,1-1 0,-5 0 0,5 0 0,-6 0 0,1 0 0,0 0 0,0 0 0,0 0 0,0-1 0,-4 1 0,3 0 0,-6 0 0,6 0 0,-6 4 0,6 1 0,-6 1 0,3 2 0,-4 2 0,0 1 0,4 3 0,-3-4 0,3 4 0,-4-3 0,0 3 0,0 1 0,0 0 0,0 6 0,0-5 0,0 3 0,0-3 0,0 5 0,0-6 0,0 5 0,0-4 0,0-1 0,0 5 0,0-10 0,0 10 0,0-4 0,0-1 0,0 0 0,0-1 0,0-3 0,0 11 0,0-11 0,0 7 0,0-9 0,0 1 0,0-1 0,0 0 0,0-3 0,0 2 0,0-7 0,0 3 0,0-4 0,0 4 0,0-3 0,0 3 0,0-4 0,0 0 0,0 0 0,0 0 0,4 0 0,3 3 0,6-6 0,0 6 0,3-10 0,-2 6 0,3-6 0,0 3 0,1 0 0,-5-3 0,3 3 0,-7-4 0,4 3 0,-6-2 0,1 3 0,0-4 0,0 0 0,-4 3 0,-1 1 0,-3 3 0,0 1 0,-3-4 0,2 3 0,-6-2 0,3-1 0,2 0 0,6-4 0,4 0 0,3 0 0,-4 0 0,0 0 0,0 0 0,0 0 0,1 0 0,-1 0 0,1-4 0,-1 3 0,1-2 0,0 3 0,-1-4 0,1 3 0,-1-2 0,1 3 0,0 0 0,0 0 0,0 0 0,-1-3 0,1 2 0,0-3 0,-7 7 0,-2 1 0,-11 8 0,3-3 0,-8 8 0,0 4 0,-1-2 0,-12 14 0,11-14 0,-7 7 0,13-9 0,-4 0 0,8-3 0,-8 2 0,8-7 0,-3 3 0,4-4 0,3 0 0,-2 0 0,6 0 0,-6 0 0,6-1 0,-2 1 0,3 0 0,0 0 0,0 0 0,0 0 0,0 4 0,0-3 0,0 15 0,0-13 0,0 13 0,0-11 0,3 1 0,-2 2 0,6-7 0,-6 7 0,3-2 0,-4-1 0,0 3 0,0-3 0,0 1 0,0 2 0,0-7 0,0 7 0,0-7 0,0 8 0,0-8 0,0 7 0,0-7 0,0 7 0,0-7 0,0 8 0,0 4 0,0-2 0,0 6 0,0-7 0,0 4 0,0-3 0,0 3 0,0-4 0,0-1 0,0 6 0,0-5 0,0 5 0,0-10 0,0 3 0,0-2 0,0-1 0,0-1 0,0 0 0,0 0 0,0 1 0,0-1 0,0-4 0,-4 4 0,3-3 0,-3 3 0,0-4 0,3 0 0,-6 0 0,3 0 0,-1-1 0,-2 1 0,3 0 0,-4 0 0,0 0 0,0 0 0,0 0 0,0-4 0,0 3 0,0-2 0,3 2 0,-6 1 0,6 0 0,-3 0 0,1-4 0,7 3 0,-7-3 0,6 3 0,-6-3 0,6 3 0,-6-2 0,3 2 0,-4-2 0,4 1 0,-4-1 0,4-1 0,0 3 0,-3-6 0,6 6 0,-6-6 0,6 2 0,-2-3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4T09:08:42.604"/>
    </inkml:context>
    <inkml:brush xml:id="br0">
      <inkml:brushProperty name="width" value="0.1" units="cm"/>
      <inkml:brushProperty name="height" value="0.1" units="cm"/>
      <inkml:brushProperty name="color" value="#FF0066"/>
    </inkml:brush>
  </inkml:definitions>
  <inkml:trace contextRef="#ctx0" brushRef="#br0">1 1 24575,'20'0'0,"-2"0"0,30 16 0,-25-4 0,41 26 0,-41-17 0,14 9 0,-19-13 0,-1 1 0,1-1 0,-5 1 0,0-5 0,-1 3 0,-3-3 0,4 1 0,-5-2 0,0 0 0,-3-3 0,2 3 0,-6-4 0,2 0 0,1 0 0,-3-1 0,2 6 0,-3-4 0,4 15 0,-3-13 0,3 13 0,-4-15 0,0 7 0,0-3 0,0 0 0,0 4 0,0-4 0,4 4 0,-3 1 0,3-1 0,-4 1 0,0-1 0,4 1 0,-3-1 0,6 1 0,-6-1 0,7 1 0,-7-5 0,7 3 0,-3-3 0,0 5 0,2-5 0,-2 3 0,-1-7 0,4 3 0,-8 1 0,4-4 0,-1 3 0,2-4 0,-1-1 0,3 1 0,-6 0 0,10 4 0,-6-4 0,3 4 0,-1-4 0,-3 0 0,4-1 0,0 1 0,0 0 0,0-3 0,0 2 0,4-6 0,-3 6 0,3-7 0,-4 7 0,4-6 0,-3 6 0,3-6 0,-4 3 0,3-1 0,-2-2 0,2 3 0,-4-4 0,1 0 0,-1 0 0,0 0 0,1 0 0,-1 0 0,0 0 0,1 0 0,3 0 0,-2 0 0,2 0 0,-3-4 0,0 3 0,0-2 0,0 3 0,0 0 0,-1 0 0,1-4 0,0 3 0,0-2 0,0 3 0,0 0 0,0 0 0,-1 0 0,1 0 0,-1 0 0,1 0 0,-1 0 0,1 0 0,-1 0 0,-3 3 0,-4 1 0,-5 3 0,-3 1 0,-8 8 0,6-1 0,-11 6 0,7-8 0,-3 4 0,-6-3 0,4 4 0,-3-4 0,4 3 0,1-8 0,-1 4 0,5-5 0,1 1 0,-1-1 0,8 0 0,-7 0 0,8 4 0,-1 1 0,-3 4 0,7 0 0,-3-4 0,4 3 0,0-2 0,0 3 0,0 0 0,0-3 0,0 7 0,0-7 0,-4 9 0,3-6 0,-3 6 0,4-4 0,0 8 0,-4-3 0,3-1 0,-3 5 0,4-5 0,-5 6 0,4 0 0,-3-5 0,4 3 0,0 4 0,0-5 0,0 4 0,0-17 0,0 4 0,0-4 0,0 0 0,0 4 0,0-8 0,0 7 0,0-3 0,0 5 0,0-5 0,0 3 0,0-3 0,0 5 0,0-5 0,0 4 0,0-4 0,0 4 0,0 4 0,0-3 0,0 3 0,0-3 0,0-1 0,0 1 0,0-1 0,0 1 0,0-1 0,0 1 0,-4-1 0,-1 0 0,0-3 0,-3 2 0,3-3 0,-3 5 0,3-5 0,-3 3 0,-1 1 0,4-3 0,-7 6 0,8-11 0,-1 3 0,-2-4 0,2 0 0,1 0 0,-3 0 0,6 0 0,-7 4 0,4-3 0,-1 3 0,-2-4 0,6 0 0,-6-4 0,6 3 0,-6-6 0,2 6 0,-2-3 0,-1 0 0,0 3 0,-4-2 0,2-1 0,-2 4 0,4-7 0,-4 6 0,3-2 0,-3-1 0,4 3 0,0-6 0,0 6 0,0-6 0,0 3 0,0-4 0,0 0 0,3 3 0,-2-2 0,3 2 0,3-3 0,1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2T19:48:36.381"/>
    </inkml:context>
    <inkml:brush xml:id="br0">
      <inkml:brushProperty name="width" value="0.05" units="cm"/>
      <inkml:brushProperty name="height" value="0.05" units="cm"/>
      <inkml:brushProperty name="color" value="#004F8B"/>
    </inkml:brush>
  </inkml:definitions>
  <inkml:trace contextRef="#ctx0" brushRef="#br0">2847 1 24575,'0'24'0,"-5"2"0,-4 2 0,-7 7 0,-4 1 0,0-1 0,-7 7 0,6-6 0,-12 9 0,12-9 0,-12 7 0,13-12 0,-13 12 0,12-13 0,-11 14 0,6-12 0,-8 11 0,-4-4 0,3 6 0,-9 1 0,4-6 0,-6 4 0,7-10 0,-3-2 0,11-7 0,-4-5 0,6-1 0,0-4 0,6 2 0,-5-6 0,9 1 0,-8-2 0,3 3 0,-5-2 0,0 3 0,0-5 0,1 5 0,-1 1 0,-6 5 0,4 5 0,-18 9 0,8 5 0,-5 2 0,-5 4 0,10-11 0,-11 7 0,7-7 0,5-2 0,4-5 0,6-2 0,-7-2 0,16-8 0,-8 2 0,15-9 0,-3 1 0,-1 0 0,1 0 0,-1 3 0,0-2 0,1 3 0,-1-1 0,1-2 0,-1 2 0,1-3 0,-1 0 0,5-1 0,-4 1 0,4-1 0,-5 1 0,5-1 0,-4 1 0,4-1 0,-12 9 0,5-7 0,-13 19 0,18-18 0,-10 13 0,12-11 0,-5 5 0,1-5 0,-1 4 0,1-4 0,-1 5 0,1-5 0,-1 4 0,0-4 0,1 5 0,-1-5 0,1 4 0,3-4 0,-3 5 0,8-5 0,-4 3 0,5-2 0,-1-1 0,1 3 0,-1-3 0,0 5 0,1-1 0,3-3 0,-3 2 0,3-3 0,-4 5 0,0-1 0,0 1 0,1-5 0,-5-1 0,4 0 0,-4-2 0,1 2 0,3-4 0,-4 1 0,1-1 0,3 0 0,-7 0 0,7 0 0,-12 8 0,7-1 0,-3 5 0,0-2 0,8-1 0,-4 1 0,4 4 0,0-3 0,-5 8 0,4-8 0,0 4 0,3-10 0,6 3 0,-6-7 0,6 3 0,-3-4 0,1 0 0,2 0 0,-6-4 0,6 3 0,-2-3 0,3 4 0,0 0 0,-4 0 0,0 0 0,0-1 0,-4 1 0,8 0 0,-8 4 0,7-3 0,-6 3 0,6-4 0,-6-3 0,6-5 0,-2-4 0,3-8 0,0-1 0,0-10 0,-5-44 0,0 21 0,-1-33 0,-3 37 0,8 0 0,-9 0 0,9 6 0,-8 1 0,8 7 0,-7-1 0,6 0 0,-6 5 0,7 2 0,-3 4 0,0 0 0,3 1 0,-3 4 0,4-4 0,0 8 0,0-3 0,0 4 0,0 0 0,0 0 0,-3 4 0,2 4 0,-2 13 0,3 6 0,0 16 0,0 7 0,0 2 0,0 36 0,0-24 0,0 19 0,0-27 0,0-12 0,0-2 0,0-5 0,0-5 0,0-2 0,0-9 0,0 0 0,0-1 0,0-3 0,0 3 0,0-4 0,0 0 0,4 0 0,-3-1 0,2 6 0,-3-5 0,0 5 0,0-5 0,4-1 0,-4 1 0,4 0 0,-1-4 0,1 3 0,4-3 0,0 9 0,0-1 0,1 5 0,-5-4 0,0-1 0,-4-4 0,4 0 0,-3 0 0,2-7 0,1-5 0,0-9 0,4 0 0,5-3 0,13-2 0,-6 0 0,21-6 0,-16 10 0,16-6 0,1 9 0,8-5 0,7 5 0,-1-1 0,-6 1 0,-2 0 0,-6 6 0,-6-4 0,-2 7 0,-10-6 0,3 7 0,-12-3 0,6 0 0,-12 3 0,3-6 0,-4 6 0,4-3 0,-3 1 0,3 2 0,-4-3 0,0 1 0,0 2 0,-4-6 0,-1 6 0,-3-2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2T19:49:05.050"/>
    </inkml:context>
    <inkml:brush xml:id="br0">
      <inkml:brushProperty name="width" value="0.05" units="cm"/>
      <inkml:brushProperty name="height" value="0.05" units="cm"/>
      <inkml:brushProperty name="color" value="#3776CC"/>
    </inkml:brush>
  </inkml:definitions>
  <inkml:trace contextRef="#ctx0" brushRef="#br0">5321 1 24575,'-29'0'0,"1"0"-9831,-34 11 8341,10-4 1832,-2 9 1,-4 3-343,8-4 0,-2 0 577,-20 8 1,-2 1-578,7-3 0,1 2 0,0 1 0,0 3 0,3 1 0,0 2 0,-3 0 0,1 1 0,6 1 0,2 0 0,-1-4 0,1 0 0,1 4 0,0 0 0,6-4 0,1 1 0,-5 3 0,1 0-95,4-4 1,1-1 94,-24 13 0,-11 10 0,24-19 0,-9 6 5354,9-3-5354,10-11 2561,12 3-2561,2-6 1403,10 3-1403,3-7 352,3 5-352,2-7 0,3 3 0,-3 1 0,8-5 0,-4 3 0,5-7 0,-1 8 0,1-8 0,0 7 0,0-7 0,-5 7 0,4-7 0,-8 4 0,4-1 0,-5-2 0,1 2 0,-6-3 0,4 0 0,-8 1 0,3-1 0,-23 1 0,7-1 0,-14 1 0,12 1 0,0-1 0,0 1 0,6-1 0,2 0 0,-1 0 0,5-1 0,0 5 0,3-4 0,3 7 0,0-2 0,-4-1 0,5 4 0,-6-4 0,0 1 0,-6 4 0,-7-7 0,-27 8 0,1-7 0,-9 3 0,13-10 0,14 4 0,-5-9 0,17 4 0,-9-5 0,22 3 0,-8-2 0,14 3 0,1 0 0,5-3 0,1 2 0,3 1 0,-3 0 0,4 4 0,0-1 0,0-2 0,0 2 0,0-3 0,0 4 0,-4 0 0,3 5 0,-8-4 0,3 8 0,-3-4 0,-6 5 0,-1 1 0,-10 1 0,-2 0 0,-6 1 0,0-5 0,0 3 0,-6-7 0,4 8 0,-4-8 0,12 3 0,-5-5 0,11 0 0,-4 0 0,-1-1 0,10 1 0,-9 0 0,3 7 0,0-6 0,-1 6 0,5-3 0,8-4 0,-9 3 0,5 1 0,-6-4 0,0 4 0,-6-4 0,-1 0 0,-5 1 0,-1-1 0,0 0 0,0-4 0,0 3 0,0-7 0,6 2 0,2-4 0,5 4 0,-3-3 0,12 7 0,0-7 0,12 3 0,4-1 0,-3-2 0,6 6 0,-2-3 0,3 3 0,0-6 0,14-13 0,4-15 0,20-12 0,2-6 0,14-9 0,16-16 0,-9 3 0,8-3 0,-23 18 0,7-1 0,-17 13 0,2-4 0,-19 20 0,-1-3 0,-3 3 0,3-5 0,-7-6 0,3-1 0,1-5 0,-3-1 0,3 0 0,-5 6 0,0 1 0,-1 6 0,0 6 0,0 4 0,-4 3 0,2 7 0,-7 3 0,-4 19 0,-2 7 0,-8 19 0,5-8 0,-1 5 0,0-7 0,5-5 0,-4 3 0,4-8 0,-4 3 0,0-4 0,0-1 0,0 1 0,-4 4 0,3-3 0,-7 3 0,3-4 0,-4-1 0,1 1 0,-1-1 0,1 1 0,-1-1 0,1 1 0,-5-1 0,4 0 0,1-4 0,5-1 0,4-4 0,-1 4 0,5-3 0,-4 7 0,3-7 0,1 8 0,-4-4 0,3 4 0,0 1 0,-3-1 0,4 1 0,-5-5 0,4 3 0,-2-3 0,2 5 0,-8-4 0,3 2 0,-2-7 0,-4 11 0,2-10 0,-3 6 0,0-7 0,8 3 0,-4-3 0,5 3 0,0-4 0,0 0 0,4 0 0,-4 0 0,8 0 0,-8 4 0,7-3 0,-3 3 0,1-4 0,2 4 0,-3-3 0,1 3 0,2-4 0,-3 0 0,4 0 0,-3 3 0,2-2 0,-6 3 0,6-5 0,-6-2 0,6 1 0,-7-5 0,4 6 0,3-6 0,2 2 0,6-3 0,5 0 0,9 8 0,3-2 0,14 12 0,-8-3 0,10 6 0,3 0 0,1 5 0,5-3 0,-4 10 0,-3-11 0,1 5 0,-7-7 0,-1 0 0,-12-2 0,0 0 0,-6-4 0,-4-2 0,0-4 0,-5 0 0,-1 0 0,1 0 0,0 0 0,0 4 0,4 0 0,-3 6 0,3-6 0,-3 5 0,3-8 0,-2 7 0,6-2 0,-2 0 0,-1 2 0,4-6 0,-4 2 0,1 1 0,2-3 0,-6 2 0,2-7 0,-4 2 0,-1-7 0,1 4 0,-4-4 0,0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2T19:51:17.905"/>
    </inkml:context>
    <inkml:brush xml:id="br0">
      <inkml:brushProperty name="width" value="0.05" units="cm"/>
      <inkml:brushProperty name="height" value="0.05" units="cm"/>
      <inkml:brushProperty name="color" value="#00D3D4"/>
    </inkml:brush>
  </inkml:definitions>
  <inkml:trace contextRef="#ctx0" brushRef="#br0">3042 116 24575,'-20'0'0,"-4"0"0,5 0 0,-27-9 0,12 2 0,-21-8 0,-31 0 0,33 3 0,-27 2 0,45 5 0,7 5 0,-1 0 0,0 0 0,5 0 0,-3 0 0,3 0 0,0 0 0,-4 0 0,10 0 0,-10 0 0,9 0 0,-8 0 0,8 0 0,-9 0 0,9 0 0,-3 0 0,4 0 0,-7 0 0,5 0 0,-10-4 0,11-1 0,-3 0 0,4-3 0,0 7 0,1-3 0,-1 4 0,1 0 0,3 0 0,-2 0 0,3 0 0,-5 0 0,0 0 0,1 0 0,-1 0 0,1 0 0,-6 0 0,4 0 0,-16 8 0,9-2 0,-10 8 0,12-9 0,-4 4 0,4-4 0,-4 4 0,-1 1 0,0 0 0,0-1 0,-5 1 0,3 0 0,-3 0 0,-1 4 0,5-3 0,-5 4 0,6-2 0,1-2 0,-14 11 0,10-6 0,-10 3 0,14-1 0,-1-3 0,0 0 0,0 3 0,5-8 0,-3 8 0,3-7 0,0 2 0,-3-3 0,8-2 0,-9 2 0,9-5 0,-3 3 0,4-7 0,1 7 0,-1-7 0,1 6 0,-6-1 0,4 2 0,1 1 0,1 0 0,4-1 0,-5 1 0,-3 3 0,3-2 0,-3 2 0,7-7 0,-2 3 0,7-4 0,-8 1 0,8 2 0,-3-6 0,4 6 0,-4-6 0,3 2 0,-4 1 0,5-4 0,0 7 0,-4-6 0,3 6 0,-3-2 0,0 6 0,-1-2 0,0 3 0,0 5 0,1-2 0,2 7 0,-8 1 0,8 0 0,-8 6 0,7 0 0,-7-1 0,8-4 0,-4 4 0,1-10 0,2 10 0,-2-10 0,4 5 0,0-1 0,0 2 0,-1 5 0,-4-1 0,3 7 0,-8 1 0,7 5 0,-8 8 0,8-6 0,-4 12 0,5-5 0,-1 6 0,1 1 0,5-1 0,1 0 0,-1 1 0,5-1 0,-4 1 0,5-1 0,0 1 0,0-8 0,0 6 0,0-11 0,0 4 0,0-6 0,0-6 0,5 4 0,0-10 0,5 4 0,0-5 0,-1 0 0,5-1 0,0-4 0,5 4 0,-5-10 0,4 10 0,-4-13 0,4 6 0,-1-7 0,1 3 0,4-3 0,-3-1 0,8 0 0,-3-2 0,5 3 0,-1-5 0,7 6 0,-5-5 0,10 5 0,-4-5 0,6 5 0,18 2 0,-19 3 0,18-4 0,-29-2 0,10 0 0,-10-3 0,5 4 0,-1-5 0,-4-1 0,5 1 0,-1 0 0,-4 0 0,11 0 0,-5 0 0,5 1 0,1-6 0,0 5 0,6-9 0,-5 4 0,6-5 0,-1 5 0,-5-4 0,0 4 0,-3-1 0,-10-2 0,4 6 0,-5-7 0,-5 8 0,3-8 0,-8 2 0,8-3 0,-8 0 0,9 0 0,-10 0 0,10 0 0,-5 0 0,6 0 0,6 0 0,-5 0 0,10 0 0,-10 0 0,10 0 0,-9 0 0,9 0 0,-4 0 0,18 0 0,-9 0 0,10-4 0,-19-2 0,4 1 0,-10-4 0,10 8 0,-10-8 0,11 4 0,-5-1 0,0-3 0,4 3 0,-4 1 0,5-5 0,1 9 0,0-8 0,-6 3 0,4 1 0,9-4 0,-4 8 0,3-3 0,-13 4 0,-6 0 0,-1 0 0,1-5 0,0 4 0,5-3 0,-4 4 0,5-4 0,-7 3 0,7-8 0,1 3 0,0-4 0,4 4 0,-4-3 0,6 3 0,6-10 0,-5 9 0,5-12 0,-6 12 0,0-9 0,0 1 0,18-1 0,-14 0 0,15 0 0,-20 1 0,1 4 0,6-5 0,-4 6 0,4 3 0,-6-2 0,-1 3 0,1 0 0,-6-3 0,-2 8 0,-5-7 0,0 7 0,-6-8 0,0 8 0,-6-7 0,9 4 0,-7-5 0,6 0 0,-12 0 0,4 1 0,-4-1 0,4-4 0,-3 4 0,2-4 0,-3 5 0,5-5 0,-1-1 0,-3-3 0,2-1 0,-2 1 0,4-6 0,0-1 0,7-6 0,-5 1 0,5-1 0,-6 1 0,7-7 0,-6 6 0,7-12 0,8-19 0,-10 12 0,11-24 0,-15 29 0,-4-10 0,3 10 0,-8-4 0,3 6 0,-4 0 0,-1 6 0,0-4 0,0 4 0,0 0 0,0-5 0,0 11 0,0-5 0,-5 6 0,4 1 0,-8-1 0,7 5 0,-7 1 0,3 6 0,0-8 0,-3 5 0,2-5 0,-3 11 0,0-2 0,0 2 0,0-3 0,0 4 0,0-4 0,0 4 0,0-5 0,-3 1 0,-2-1 0,-8 0 0,-1 1 0,-3-1 0,-1 1 0,0-1 0,5 1 0,-4-1 0,3 0 0,-3 1 0,-6-1 0,4-5 0,-17-5 0,15 3 0,-10-6 0,8 11 0,3-7 0,-8 6 0,7-7 0,-6 8 0,7-3 0,-2 5 0,4 1 0,0-1 0,1 4 0,-1-2 0,5 6 0,-4-2 0,4 3 0,-4-4 0,-1 4 0,0-4 0,-12-8 0,9 9 0,-9-14 0,12 17 0,-4-9 0,3 8 0,-4-3 0,6 0 0,-1 3 0,1-2 0,3 7 0,-2-3 0,2 3 0,1 0 0,-8-3 0,6 3 0,-7-1 0,4-1 0,0 6 0,-4-3 0,-10 0 0,6-1 0,-9-4 0,11 4 0,-5-4 0,-5 3 0,4-4 0,-5 0 0,0 0 0,-1 0 0,-6 0 0,1-1 0,-1 1 0,0-1 0,0 5 0,0-3 0,6 8 0,-4-9 0,10 9 0,-5-3 0,6 4 0,5 0 0,-16 0 0,18 0 0,-18 0 0,21 0 0,-9 0 0,9 0 0,1 0 0,2 0 0,2 0 0,-3 0 0,3 0 0,-2 0 0,7 0 0,-3 0 0,-1 0 0,4 0 0,-7 0 0,7 0 0,-4 0 0,1 0 0,3 0 0,-3 0 0,0 0 0,3 0 0,-2 0 0,3 0 0,0 3 0,0-2 0,0 6 0,-5-2 0,4 3 0,-3 0 0,4 0 0,-4 0 0,2 4 0,-2-2 0,4 2 0,0-4 0,0 0 0,0-1 0,3 1 0,-2-3 0,6 2 0,-6-7 0,7 4 0,-4-4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2T20:01:03.023"/>
    </inkml:context>
    <inkml:brush xml:id="br0">
      <inkml:brushProperty name="width" value="0.05" units="cm"/>
      <inkml:brushProperty name="height" value="0.05" units="cm"/>
      <inkml:brushProperty name="color" value="#00D3D4"/>
    </inkml:brush>
  </inkml:definitions>
  <inkml:trace contextRef="#ctx0" brushRef="#br0">399 1775 24575,'0'-29'0,"0"-25"0,0 13 0,0-20 0,0 19 0,-5 1 0,4-1 0,-4 6 0,5 1 0,0 6 0,0-5 0,0 3 0,0-9 0,0 10 0,0-11 0,0 5 0,0 0 0,0-4 0,0 10 0,0-5 0,0 0 0,0 5 0,0-4 0,0 5 0,0 0 0,0 0 0,0 0 0,0 5 0,0 2 0,0-1 0,0 5 0,0-1 0,0 3 0,0 7 0,0-8 0,0 4 0,0-5 0,0 1 0,0-1 0,0 1 0,0-6 0,0 4 0,0-3 0,0 4 0,0 0 0,0 1 0,4-1 0,-3 1 0,3-1 0,0 5 0,-3-4 0,2 4 0,-3-5 0,0 1 0,0-1 0,0 1 0,0 3 0,0-2 0,0 3 0,0-1 0,0-2 0,0 2 0,0-7 0,0 3 0,0-3 0,0 7 0,0 2 0,0 4 0,0 0 0,0 0 0,0 0 0,0 0 0,0 1 0,0-1 0,0-6 0,0 4 0,-3-1 0,-6 16 0,-4 5 0,-19 26 0,5-8 0,-13 16 0,8-12 0,1-1 0,-7 1 0,6-5 0,1-3 0,4-5 0,8-5 0,0-1 0,7-5 0,4 0 0,4 0 0,-3 0 0,6 0 0,-6 0 0,6-1 0,-2 1 0,3 0 0,0 0 0,-4 0 0,3 0 0,-2-7 0,3-11 0,4-4 0,0-9 0,9 2 0,-4 2 0,7 3 0,-7 3 0,2 6 0,-3-1 0,-1 0 0,1 0 0,0-4 0,0-1 0,1-5 0,0 1 0,0-1 0,-1 5 0,5-4 0,-4 4 0,3-1 0,-3-2 0,-1 7 0,0-8 0,5 8 0,-4-3 0,3 3 0,-4 1 0,0 0 0,0 4 0,0-3 0,-1 6 0,-2-6 0,2 6 0,-3-6 0,4 6 0,0-6 0,0 2 0,0 1 0,-4-3 0,3 6 0,-2-3 0,2 1 0,4 2 0,-2 1 0,11 5 0,11 9 0,7 2 0,17 12 0,-12-11 0,32 30 0,-27-26 0,35 35 0,-44-32 0,5 5 0,-21-12 0,-10-7 0,-1 2 0,-4-4 0,0 0 0,-4-1 0,3-2 0,-6 2 0,3-3 0,-1 0 0,-2 2 0,6-5 0,-6 6 0,2-6 0,-3 2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3T08:18:21.745"/>
    </inkml:context>
    <inkml:brush xml:id="br0">
      <inkml:brushProperty name="width" value="0.05" units="cm"/>
      <inkml:brushProperty name="height" value="0.05" units="cm"/>
      <inkml:brushProperty name="color" value="#AB008B"/>
    </inkml:brush>
  </inkml:definitions>
  <inkml:trace contextRef="#ctx0" brushRef="#br0">0 1 24575,'35'0'0,"-5"0"0,29 0 0,-19 0 0,15 4 0,-15 2 0,-10 3 0,4 5 0,1-3 0,-5 8 0,5-4 0,-12 3 0,5 1 0,-10-1 0,10 1 0,-9-2 0,-1 2 0,3 11 0,-6-10 0,4 16 0,-7-18 0,-2 10 0,-2-10 0,2 5 0,-1-1 0,0 2 0,-4 5 0,4-1 0,-8 1 0,8 6 0,-8 0 0,3 1 0,1 5 0,-4-11 0,4 4 0,-5-10 0,0-2 0,0-4 0,0-1 0,0 1 0,3-5 0,-2-1 0,3-4 0,-4 0 0,3 0 0,2 0 0,-1 4 0,3-3 0,-2 7 0,3-3 0,1 5 0,3-5 0,-2 4 0,3-4 0,-1 5 0,-2-5 0,2 4 0,0-8 0,-2 3 0,6-3 0,-7-1 0,7 0 0,-7 0 0,8 1 0,1 0 0,1-4 0,8 3 0,-3-7 0,17 8 0,-9-8 0,10 7 0,-14-7 0,-4 4 0,-2-5 0,-8 0 0,-2 3 0,-4-2 0,0 2 0,-1-3 0,-2 4 0,-5-4 0,-4 4 0,-4-4 0,1 0 0,-5 7 0,3-2 0,-7 7 0,7 5 0,-8-2 0,3 7 0,-5 1 0,6-5 0,-5 5 0,8-6 0,-6 1 0,6-5 0,-6 3 0,7-7 0,-3 3 0,7-4 0,-2 0 0,2 0 0,-3 0 0,4 4 0,-3 1 0,6 5 0,-3-1 0,-1 6 0,4 0 0,-3 6 0,4 0 0,0 5 0,0-4 0,0 5 0,0-7 0,0 1 0,0 0 0,0-5 0,0 3 0,0-3 0,0 4 0,0 1 0,0 6 0,0-5 0,0 4 0,0-5 0,0 0 0,0 5 0,0 9 0,0 0 0,4 0 0,-3-2 0,8-11 0,-4 10 0,1-4 0,-2 6 0,-4 6 0,0-5 0,0 5 0,0-6 0,0-6 0,0 4 0,0-10 0,0 5 0,0-11 0,0 3 0,0-8 0,-3 3 0,2 1 0,-7-5 0,-2 23 0,0-15 0,-4 16 0,4-13 0,1-6 0,-1 5 0,1-10 0,0 5 0,-4-6 0,4-3 0,-3-2 0,-1-4 0,4 0 0,-7 1 0,2-1 0,-3 1 0,-1-1 0,5-3 0,-4 3 0,4-7 0,-4 7 0,-1-7 0,-7 6 0,9-6 0,-4 7 0,12-7 0,0 2 0,0-3 0,0 0 0,1 0 0,3 0 0,0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07T09:02:05.089"/>
    </inkml:context>
    <inkml:brush xml:id="br0">
      <inkml:brushProperty name="width" value="0.05" units="cm"/>
      <inkml:brushProperty name="height" value="0.05" units="cm"/>
      <inkml:brushProperty name="color" value="#FF0066"/>
    </inkml:brush>
  </inkml:definitions>
  <inkml:trace contextRef="#ctx0" brushRef="#br0">0 0 24575,'12'0'0,"1"0"0,5 0 0,-4 0 0,3 0 0,-8 0 0,7 0 0,-7 0 0,2 0 0,-2 0 0,-1 0 0,-1 0 0,1 0 0,0 0 0,-1 0 0,1 0 0,-1 0 0,1 0 0,0 0 0,-1 0 0,1 0 0,0 0 0,-1 0 0,2 0 0,-2 0 0,1 0 0,0 0 0,0 0 0,0 0 0,0 0 0,0 0 0,0 0 0,-1 0 0,1 4 0,-1 0 0,1 0 0,-4 3 0,3-7 0,-7 7 0,7-6 0,-6 6 0,6-3 0,-6 4 0,6 0 0,-6 0 0,3 0 0,0 5 0,-3 0 0,3 5 0,0 0 0,-3 0 0,3 0 0,-4 5 0,0-4 0,0 9 0,0-9 0,4 4 0,-3 0 0,3 1 0,-4 1 0,0 3 0,0-4 0,0 5 0,0 1 0,4-6 0,-3 4 0,3-3 0,0-1 0,-3 4 0,3-9 0,0 9 0,-3-9 0,3 10 0,-4-10 0,5 9 0,-4-9 0,3 17 0,0-15 0,-3 10 0,3-13 0,0 0 0,-3 0 0,3 0 0,0 0 0,-3-1 0,7 1 0,-3 0 0,4 0 0,-4 0 0,3 5 0,-2 1 0,3 1 0,1 3 0,-1-4 0,1 13 0,-5-10 0,4 3 0,-4-12 0,0 0 0,3 0 0,-7 0 0,3-4 0,0 2 0,-3-2 0,6-1 0,-6 4 0,7-3 0,-7-1 0,3 4 0,-1-8 0,-2 8 0,3-8 0,0 8 0,-3-8 0,7 8 0,-7-4 0,2 1 0,1 3 0,-3-4 0,3 1 0,0 6 0,-3-5 0,3 2 0,-4-5 0,4-4 0,-3 5 0,2-4 0,-3 3 0,0 1 0,0 0 0,4 5 0,-3 0 0,3 0 0,1 5 0,-4-4 0,3 4 0,1 8 0,-4-10 0,3 10 0,-4-17 0,0 3 0,0-4 0,0 5 0,0 0 0,4 0 0,-3 0 0,3-1 0,-4 1 0,0-4 0,0 3 0,0-4 0,0 1 0,0 3 0,0-8 0,0 8 0,0-4 0,4 5 0,-3 0 0,3 0 0,-4 0 0,0-1 0,3-3 0,-2 3 0,3-8 0,-4 8 0,0-8 0,0 3 0,0-4 0,0 1 0,0-1 0,0 0 0,0 0 0,4 0 0,-4 4 0,4-3 0,-4 8 0,4-8 0,-3 4 0,2-1 0,-3-2 0,0 2 0,0-4 0,0 0 0,0 0 0,0 0 0,0 0 0,0-1 0,0 1 0,0-1 0,0 1 0,3-1 0,-2 1 0,3 0 0,-4-1 0,3 1 0,-2 0 0,2 0 0,-3 0 0,4-4 0,-4 3 0,4-2 0,-4 2 0,0 1 0,0-1 0,0 1 0,0 0 0,0 0 0,0 0 0,0 0 0,0 0 0,0 0 0,0 0 0,0-1 0,0 1 0,3-4 0,-2 3 0,6-7 0,-6 7 0,2-2 0,-3 2 0,-3-2 0,2 2 0,-6-3 0,2 1 0,1 2 0,-7 1 0,6-3 0,-3 5 0,1-5 0,2-1 0,-2 3 0,-1-6 0,0 2 0,3 1 0,-2-3 0,3 2 0,0 1 0,-4-3 0,4 6 0,-4-7 0,4 7 0,-3-6 0,3 6 0,-4-6 0,0 5 0,0-5 0,0 2 0,0-3 0,0 0 0,0 0 0,1 4 0,-1-3 0,0 2 0,0-3 0,0 0 0,0 0 0,1 0 0,-1 0 0,0 0 0,0 0 0,4 4 0,-3-3 0,3 2 0,-4-3 0,0 0 0,-3 0 0,3 0 0,-3 0 0,3 0 0,1 0 0,2-3 0,2 2 0,3-3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4T09:03:26.600"/>
    </inkml:context>
    <inkml:brush xml:id="br0">
      <inkml:brushProperty name="width" value="0.1" units="cm"/>
      <inkml:brushProperty name="height" value="0.1" units="cm"/>
      <inkml:brushProperty name="color" value="#FF0066"/>
    </inkml:brush>
  </inkml:definitions>
  <inkml:trace contextRef="#ctx0" brushRef="#br0">0 1 24575,'25'0'0,"6"0"0,5 0 0,5 0 0,1 0 0,-6 0 0,4 0 0,22 13 0,-20-2 0,13 8 0,-33-5 0,-4-6 0,-1 1 0,0 0 0,-3-1 0,2 1 0,-7-1 0,7 4 0,-7-3 0,8 4 0,-8-5 0,3 4 0,0-2 0,-2 6 0,7-2 0,0 7 0,-3-3 0,2 3 0,-3-4 0,-3 1 0,2-1 0,-3 6 0,4-5 0,-3 5 0,3-1 0,-4-3 0,0 4 0,-4-1 0,3-3 0,-7 8 0,2-8 0,-3 8 0,0-8 0,0 8 0,0-8 0,0 9 0,0-5 0,0 12 0,0-5 0,0 4 0,0 1 0,0 1 0,0 0 0,0 4 0,0-4 0,0 0 0,0 4 0,0-10 0,0 5 0,0-7 0,0 1 0,0-5 0,0 3 0,0-8 0,0-1 0,0-1 0,0-4 0,0 0 0,0-1 0,0 0 0,0 1 0,0 0 0,0-2 0,0-3 0,0 0 0,0 4 0,4-3 0,0 3 0,4-4 0,4 0 0,2 4 0,3-2 0,5 3 0,-3-4 0,9 0 0,-5 1 0,6-5 0,0-1 0,-1 0 0,1-2 0,0 2 0,-6-4 0,8 0 0,-12 0 0,6 0 0,-7 0 0,-5 0 0,-1 0 0,-4 0 0,0 0 0,0 0 0,-1 0 0,-2 3 0,-2 1 0,-3 3 0,0 0 0,0 1 0,0-1 0,0 1 0,-3 0 0,-2-1 0,-3 1 0,-4 0 0,3 0 0,-3 1 0,0-1 0,3 0 0,-8 0 0,4 1 0,-1-1 0,-2 1 0,7-1 0,-8 0 0,4 1 0,0-1 0,-4 1 0,8-1 0,-3 0 0,4 0 0,0 0 0,0 0 0,0 0 0,-1 4 0,5 1 0,-4 0 0,7 3 0,-6-7 0,2 16 0,1-10 0,-4 10 0,7-8 0,-7 1 0,7-1 0,-7 1 0,7-1 0,-3 6 0,4-5 0,0 5 0,0-6 0,0 6 0,0-5 0,0 5 0,0-1 0,0-3 0,0 8 0,0-8 0,0 9 0,4-10 0,-3 10 0,11 3 0,-10-5 0,10 4 0,-11-13 0,7 1 0,-3-1 0,0 1 0,3-1 0,-7 6 0,2-5 0,1 5 0,-3-1 0,7-3 0,-7 8 0,3-3 0,0 5 0,-3 0 0,3-1 0,-4 1 0,0 5 0,0-3 0,0 3 0,0 13 0,0-13 0,0 13 0,0-24 0,0 0 0,-4-6 0,0-3 0,-4-2 0,3-4 0,-2 4 0,2-3 0,-3 3 0,0-4 0,3 0 0,-6 0 0,5 0 0,-6 4 0,4-3 0,-5 8 0,0-8 0,-9 11 0,4-5 0,-4 2 0,5 0 0,-6-7 0,4 3 0,1-5 0,1 1 0,8-1 0,-3 0 0,4 0 0,0-3 0,4-2 0,0-3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4T09:06:39.698"/>
    </inkml:context>
    <inkml:brush xml:id="br0">
      <inkml:brushProperty name="width" value="0.1" units="cm"/>
      <inkml:brushProperty name="height" value="0.1" units="cm"/>
      <inkml:brushProperty name="color" value="#3776CC"/>
    </inkml:brush>
  </inkml:definitions>
  <inkml:trace contextRef="#ctx0" brushRef="#br0">1 1 24575,'24'0'0,"2"0"0,3 8 0,5-1 0,-3 16 0,10-5 0,-10 7 0,9-5 0,-9-1 0,4 7 0,-11-7 0,6 11 0,-11-11 0,11 11 0,-11-11 0,5 10 0,-5-6 0,-5 1 0,4 3 0,-8-3 0,3-1 0,-4 4 0,0-8 0,1 8 0,-1-8 0,0 8 0,0-8 0,-4 9 0,3-10 0,-7 10 0,3-5 0,0 1 0,-4 4 0,4-10 0,1 10 0,-4-10 0,3 5 0,-4-6 0,4 1 0,-3 4 0,3-3 0,0 3 0,-3 1 0,2-4 0,-3 3 0,0 0 0,0-3 0,4 4 0,-3-6 0,3 0 0,-4 1 0,0-1 0,0 1 0,0-1 0,0 1 0,0 4 0,0-3 0,4 3 0,-3-4 0,3-1 0,-4 1 0,0-5 0,0 3 0,0-2 0,0 3 0,0 4 0,0-7 0,0 6 0,0-11 0,3 3 0,-2 0 0,3-3 0,-4 3 0,0-4 0,0 0 0,0 0 0,3-4 0,-2 3 0,6-3 0,-3 4 0,4-4 0,-4 3 0,3-3 0,-3 1 0,4 2 0,0-3 0,0 4 0,0-4 0,0 3 0,-1-2 0,1-1 0,0 3 0,0-3 0,0 1 0,-1-2 0,1-3 0,0 0 0,0 0 0,0 0 0,4 0 0,1 0 0,1 0 0,7 0 0,-7 0 0,5 0 0,-3 0 0,-3 0 0,0 0 0,-1 0 0,-4 0 0,0 0 0,0 0 0,0 0 0,-7 0 0,2 3 0,-10-2 0,3 6 0,-4-6 0,0 6 0,4-2 0,-3 2 0,2-2 0,-3 2 0,0-3 0,0 4 0,0 0 0,0 0 0,4 0 0,-3 0 0,2 0 0,1-1 0,-3 1 0,2 0 0,1 0 0,-3-3 0,6 2 0,-3-3 0,1 4 0,2 0 0,-6 0 0,6-1 0,-6 1 0,6 0 0,-3 0 0,1 0 0,2 0 0,-3 0 0,0 0 0,4 0 0,-4-1 0,0 1 0,4 0 0,-4 0 0,4 0 0,0 0 0,0 0 0,0 0 0,0 4 0,0-3 0,0 7 0,0-7 0,0 8 0,0-4 0,0 4 0,0 1 0,0-1 0,0 8 0,0-5 0,0 5 0,0-8 0,0-3 0,0 2 0,0-3 0,0 5 0,0-1 0,4 1 0,-3-1 0,7 0 0,-4 1 0,1-1 0,3 1 0,-3-5 0,-1 3 0,4-2 0,-3 3 0,-1-4 0,4 4 0,-7-4 0,7 4 0,-7 1 0,7-1 0,-7 1 0,2-1 0,1 1 0,-3-1 0,3 0 0,-4 1 0,0-1 0,0-3 0,0 2 0,0-3 0,0 5 0,0-5 0,0 3 0,0-3 0,0 5 0,0-5 0,0 3 0,0-2 0,0 8 0,0-3 0,0 11 0,0-6 0,-4 3 0,-1 0 0,-4-8 0,-5 8 0,4-8 0,-3 4 0,4-6 0,0 0 0,0 1 0,-4-1 0,4 1 0,-4-5 0,5 3 0,-1-7 0,5 8 0,-4-8 0,4 3 0,-4-4 0,4 0 0,-4 0 0,4 3 0,0-2 0,-4 2 0,8-3 0,-8 0 0,4-4 0,0 3 0,-4-2 0,4 3 0,-4-1 0,-4 6 0,3-4 0,-4 7 0,1-7 0,2 8 0,-7-4 0,7 5 0,-6-5 0,6 4 0,-3-4 0,-3 9 0,5-8 0,-1 2 0,4-8 0,8 0 0,-7-4 0,6 3 0,-3-3 0,-3 4 0,1 0 0,-6 0 0,-4 11 0,2-4 0,-2 5 0,3-7 0,5-6 0,0 1 0,-4 1 0,7-1 0,-7 0 0,8-4 0,0 3 0,-3-6 0,3 6 0,-4-3 0,1 3 0,-1 1 0,0-1 0,0-2 0,0 2 0,0-3 0,0 4 0,0-4 0,4 3 0,-3-6 0,2 6 0,-3-6 0,4 6 0,-3-6 0,6 6 0,-6-6 0,3 6 0,-4-6 0,3 6 0,-2-6 0,3 6 0,-4-7 0,7 4 0,1-4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39B93E-F715-344D-842E-C9DC45DEDE7F}" type="datetimeFigureOut">
              <a:rPr lang="en-US" smtClean="0"/>
              <a:t>2/8/24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F91FAD-5FE1-0049-BE95-95D299B43B1D}" type="slidenum">
              <a:rPr lang="en-US" smtClean="0"/>
              <a:t>‹#›</a:t>
            </a:fld>
            <a:endParaRPr lang="en-US"/>
          </a:p>
        </p:txBody>
      </p:sp>
    </p:spTree>
    <p:extLst>
      <p:ext uri="{BB962C8B-B14F-4D97-AF65-F5344CB8AC3E}">
        <p14:creationId xmlns:p14="http://schemas.microsoft.com/office/powerpoint/2010/main" val="1413820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E9DA1CF0-8A1A-3BE2-98B6-3D80ABF2871E}"/>
              </a:ext>
            </a:extLst>
          </p:cNvPr>
          <p:cNvSpPr>
            <a:spLocks noGrp="1" noRot="1" noChangeAspect="1" noChangeArrowheads="1" noTextEdit="1"/>
          </p:cNvSpPr>
          <p:nvPr>
            <p:ph type="sldImg"/>
          </p:nvPr>
        </p:nvSpPr>
        <p:spPr>
          <a:ln/>
        </p:spPr>
      </p:sp>
      <p:sp>
        <p:nvSpPr>
          <p:cNvPr id="71683" name="Rectangle 3">
            <a:extLst>
              <a:ext uri="{FF2B5EF4-FFF2-40B4-BE49-F238E27FC236}">
                <a16:creationId xmlns:a16="http://schemas.microsoft.com/office/drawing/2014/main" id="{BACBE6C3-A441-A31A-0E78-3434CDF406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D5302679-13D8-1836-96EE-2FA4DD3DF905}"/>
              </a:ext>
            </a:extLst>
          </p:cNvPr>
          <p:cNvSpPr>
            <a:spLocks noGrp="1" noRot="1" noChangeAspect="1" noChangeArrowheads="1" noTextEdit="1"/>
          </p:cNvSpPr>
          <p:nvPr>
            <p:ph type="sldImg"/>
          </p:nvPr>
        </p:nvSpPr>
        <p:spPr>
          <a:ln/>
        </p:spPr>
      </p:sp>
      <p:sp>
        <p:nvSpPr>
          <p:cNvPr id="82947" name="Rectangle 3">
            <a:extLst>
              <a:ext uri="{FF2B5EF4-FFF2-40B4-BE49-F238E27FC236}">
                <a16:creationId xmlns:a16="http://schemas.microsoft.com/office/drawing/2014/main" id="{6398E843-A470-690F-AD80-E75D94A6A3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A4B4CA94-BEAE-69A0-8CD6-1495573E1D0A}"/>
              </a:ext>
            </a:extLst>
          </p:cNvPr>
          <p:cNvSpPr>
            <a:spLocks noGrp="1" noRot="1" noChangeAspect="1" noChangeArrowheads="1" noTextEdit="1"/>
          </p:cNvSpPr>
          <p:nvPr>
            <p:ph type="sldImg"/>
          </p:nvPr>
        </p:nvSpPr>
        <p:spPr>
          <a:ln/>
        </p:spPr>
      </p:sp>
      <p:sp>
        <p:nvSpPr>
          <p:cNvPr id="87043" name="Rectangle 3">
            <a:extLst>
              <a:ext uri="{FF2B5EF4-FFF2-40B4-BE49-F238E27FC236}">
                <a16:creationId xmlns:a16="http://schemas.microsoft.com/office/drawing/2014/main" id="{AEFED332-A4D7-CF30-64C6-6E2891C5639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6F0484CC-2430-F082-CEE8-6264AF42B0C8}"/>
              </a:ext>
            </a:extLst>
          </p:cNvPr>
          <p:cNvSpPr>
            <a:spLocks noGrp="1" noRot="1" noChangeAspect="1" noChangeArrowheads="1" noTextEdit="1"/>
          </p:cNvSpPr>
          <p:nvPr>
            <p:ph type="sldImg"/>
          </p:nvPr>
        </p:nvSpPr>
        <p:spPr>
          <a:ln/>
        </p:spPr>
      </p:sp>
      <p:sp>
        <p:nvSpPr>
          <p:cNvPr id="89091" name="Rectangle 3">
            <a:extLst>
              <a:ext uri="{FF2B5EF4-FFF2-40B4-BE49-F238E27FC236}">
                <a16:creationId xmlns:a16="http://schemas.microsoft.com/office/drawing/2014/main" id="{A00E5399-B3BF-7DFB-9E25-6CFBBB4BD2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CA8178D4-4D9E-4E5D-884C-7B0959D96487}"/>
              </a:ext>
            </a:extLst>
          </p:cNvPr>
          <p:cNvSpPr>
            <a:spLocks noGrp="1" noRot="1" noChangeAspect="1" noChangeArrowheads="1" noTextEdit="1"/>
          </p:cNvSpPr>
          <p:nvPr>
            <p:ph type="sldImg"/>
          </p:nvPr>
        </p:nvSpPr>
        <p:spPr>
          <a:ln/>
        </p:spPr>
      </p:sp>
      <p:sp>
        <p:nvSpPr>
          <p:cNvPr id="93187" name="Rectangle 3">
            <a:extLst>
              <a:ext uri="{FF2B5EF4-FFF2-40B4-BE49-F238E27FC236}">
                <a16:creationId xmlns:a16="http://schemas.microsoft.com/office/drawing/2014/main" id="{553C7265-602A-FA07-90FC-55FADFE309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93A0D79B-6FC5-06D9-7BD5-46FF6190B978}"/>
              </a:ext>
            </a:extLst>
          </p:cNvPr>
          <p:cNvSpPr>
            <a:spLocks noGrp="1" noRot="1" noChangeAspect="1" noChangeArrowheads="1" noTextEdit="1"/>
          </p:cNvSpPr>
          <p:nvPr>
            <p:ph type="sldImg"/>
          </p:nvPr>
        </p:nvSpPr>
        <p:spPr>
          <a:ln/>
        </p:spPr>
      </p:sp>
      <p:sp>
        <p:nvSpPr>
          <p:cNvPr id="112643" name="Rectangle 3">
            <a:extLst>
              <a:ext uri="{FF2B5EF4-FFF2-40B4-BE49-F238E27FC236}">
                <a16:creationId xmlns:a16="http://schemas.microsoft.com/office/drawing/2014/main" id="{D2D167D2-A07C-2EFC-03A7-2C2C18ADE5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72E50568-0A88-3101-F963-A09D107AA765}"/>
              </a:ext>
            </a:extLst>
          </p:cNvPr>
          <p:cNvSpPr>
            <a:spLocks noGrp="1" noRot="1" noChangeAspect="1" noChangeArrowheads="1" noTextEdit="1"/>
          </p:cNvSpPr>
          <p:nvPr>
            <p:ph type="sldImg"/>
          </p:nvPr>
        </p:nvSpPr>
        <p:spPr>
          <a:ln/>
        </p:spPr>
      </p:sp>
      <p:sp>
        <p:nvSpPr>
          <p:cNvPr id="116739" name="Rectangle 3">
            <a:extLst>
              <a:ext uri="{FF2B5EF4-FFF2-40B4-BE49-F238E27FC236}">
                <a16:creationId xmlns:a16="http://schemas.microsoft.com/office/drawing/2014/main" id="{C92DD13B-3EEE-ECC3-C44E-972EA61CD9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7F50895-C3DA-5A98-3519-14011D36675B}"/>
              </a:ext>
            </a:extLst>
          </p:cNvPr>
          <p:cNvSpPr>
            <a:spLocks noGrp="1" noRot="1" noChangeAspect="1" noChangeArrowheads="1" noTextEdit="1"/>
          </p:cNvSpPr>
          <p:nvPr>
            <p:ph type="sldImg"/>
          </p:nvPr>
        </p:nvSpPr>
        <p:spPr>
          <a:ln/>
        </p:spPr>
      </p:sp>
      <p:sp>
        <p:nvSpPr>
          <p:cNvPr id="39939" name="Rectangle 3">
            <a:extLst>
              <a:ext uri="{FF2B5EF4-FFF2-40B4-BE49-F238E27FC236}">
                <a16:creationId xmlns:a16="http://schemas.microsoft.com/office/drawing/2014/main" id="{9027BD85-F168-A847-53B4-A5DC431E12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83BE638-E32C-3AA8-B6FC-A53420A3348A}"/>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EABEA91B-F109-50A1-B8A2-4CB22DFFD5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A2FBF9FD-DA48-AA02-12CC-7417ECE5154F}"/>
              </a:ext>
            </a:extLst>
          </p:cNvPr>
          <p:cNvSpPr>
            <a:spLocks noGrp="1" noRot="1" noChangeAspect="1" noChangeArrowheads="1" noTextEdit="1"/>
          </p:cNvSpPr>
          <p:nvPr>
            <p:ph type="sldImg"/>
          </p:nvPr>
        </p:nvSpPr>
        <p:spPr>
          <a:ln/>
        </p:spPr>
      </p:sp>
      <p:sp>
        <p:nvSpPr>
          <p:cNvPr id="46083" name="Rectangle 3">
            <a:extLst>
              <a:ext uri="{FF2B5EF4-FFF2-40B4-BE49-F238E27FC236}">
                <a16:creationId xmlns:a16="http://schemas.microsoft.com/office/drawing/2014/main" id="{B9EE9F66-35FA-8DA1-D633-8EF93AB6F81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626811DA-97DF-CDBE-31D7-4BD113D5326B}"/>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F087CE4A-CA26-31A2-AE93-1EFAE37435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36F7F76B-A61B-A567-DCAA-C32E12DEF553}"/>
              </a:ext>
            </a:extLst>
          </p:cNvPr>
          <p:cNvSpPr>
            <a:spLocks noGrp="1" noRot="1" noChangeAspect="1" noChangeArrowheads="1" noTextEdit="1"/>
          </p:cNvSpPr>
          <p:nvPr>
            <p:ph type="sldImg"/>
          </p:nvPr>
        </p:nvSpPr>
        <p:spPr>
          <a:ln/>
        </p:spPr>
      </p:sp>
      <p:sp>
        <p:nvSpPr>
          <p:cNvPr id="48131" name="Rectangle 3">
            <a:extLst>
              <a:ext uri="{FF2B5EF4-FFF2-40B4-BE49-F238E27FC236}">
                <a16:creationId xmlns:a16="http://schemas.microsoft.com/office/drawing/2014/main" id="{0C6F2FCB-6887-5200-22A6-1D259771D0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B9A96DD-A82B-714B-40BD-A44C212076F3}"/>
              </a:ext>
            </a:extLst>
          </p:cNvPr>
          <p:cNvSpPr>
            <a:spLocks noGrp="1" noRot="1" noChangeAspect="1" noChangeArrowheads="1" noTextEdit="1"/>
          </p:cNvSpPr>
          <p:nvPr>
            <p:ph type="sldImg"/>
          </p:nvPr>
        </p:nvSpPr>
        <p:spPr>
          <a:ln/>
        </p:spPr>
      </p:sp>
      <p:sp>
        <p:nvSpPr>
          <p:cNvPr id="50179" name="Rectangle 3">
            <a:extLst>
              <a:ext uri="{FF2B5EF4-FFF2-40B4-BE49-F238E27FC236}">
                <a16:creationId xmlns:a16="http://schemas.microsoft.com/office/drawing/2014/main" id="{84F34232-EC79-21DF-DC48-A32098C19B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E64524DD-CBCB-476F-B078-E5E65711A663}"/>
              </a:ext>
            </a:extLst>
          </p:cNvPr>
          <p:cNvSpPr>
            <a:spLocks noGrp="1" noRot="1" noChangeAspect="1" noChangeArrowheads="1" noTextEdit="1"/>
          </p:cNvSpPr>
          <p:nvPr>
            <p:ph type="sldImg"/>
          </p:nvPr>
        </p:nvSpPr>
        <p:spPr>
          <a:ln/>
        </p:spPr>
      </p:sp>
      <p:sp>
        <p:nvSpPr>
          <p:cNvPr id="55299" name="Rectangle 3">
            <a:extLst>
              <a:ext uri="{FF2B5EF4-FFF2-40B4-BE49-F238E27FC236}">
                <a16:creationId xmlns:a16="http://schemas.microsoft.com/office/drawing/2014/main" id="{B3359723-9682-628B-F8B7-EF01921B6E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04A7D33D-7666-D85D-5C08-3707BC1CF545}"/>
              </a:ext>
            </a:extLst>
          </p:cNvPr>
          <p:cNvSpPr>
            <a:spLocks noGrp="1" noRot="1" noChangeAspect="1" noChangeArrowheads="1" noTextEdit="1"/>
          </p:cNvSpPr>
          <p:nvPr>
            <p:ph type="sldImg"/>
          </p:nvPr>
        </p:nvSpPr>
        <p:spPr>
          <a:ln/>
        </p:spPr>
      </p:sp>
      <p:sp>
        <p:nvSpPr>
          <p:cNvPr id="80899" name="Rectangle 3">
            <a:extLst>
              <a:ext uri="{FF2B5EF4-FFF2-40B4-BE49-F238E27FC236}">
                <a16:creationId xmlns:a16="http://schemas.microsoft.com/office/drawing/2014/main" id="{BF242D63-AC04-2F03-C4A8-A9CACBA68B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0386391-2FE9-AC41-9091-0A675B6AF8A6}" type="datetimeFigureOut">
              <a:rPr lang="en-US" smtClean="0"/>
              <a:t>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974878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386391-2FE9-AC41-9091-0A675B6AF8A6}" type="datetimeFigureOut">
              <a:rPr lang="en-US" smtClean="0"/>
              <a:t>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10434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386391-2FE9-AC41-9091-0A675B6AF8A6}" type="datetimeFigureOut">
              <a:rPr lang="en-US" smtClean="0"/>
              <a:t>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3688890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386391-2FE9-AC41-9091-0A675B6AF8A6}" type="datetimeFigureOut">
              <a:rPr lang="en-US" smtClean="0"/>
              <a:t>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315062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386391-2FE9-AC41-9091-0A675B6AF8A6}" type="datetimeFigureOut">
              <a:rPr lang="en-US" smtClean="0"/>
              <a:t>2/8/24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1835943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386391-2FE9-AC41-9091-0A675B6AF8A6}" type="datetimeFigureOut">
              <a:rPr lang="en-US" smtClean="0"/>
              <a:t>2/8/24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1938976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386391-2FE9-AC41-9091-0A675B6AF8A6}" type="datetimeFigureOut">
              <a:rPr lang="en-US" smtClean="0"/>
              <a:t>2/8/24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1171009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386391-2FE9-AC41-9091-0A675B6AF8A6}" type="datetimeFigureOut">
              <a:rPr lang="en-US" smtClean="0"/>
              <a:t>2/8/24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375758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386391-2FE9-AC41-9091-0A675B6AF8A6}" type="datetimeFigureOut">
              <a:rPr lang="en-US" smtClean="0"/>
              <a:t>2/8/24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3662426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386391-2FE9-AC41-9091-0A675B6AF8A6}" type="datetimeFigureOut">
              <a:rPr lang="en-US" smtClean="0"/>
              <a:t>2/8/24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1400518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386391-2FE9-AC41-9091-0A675B6AF8A6}" type="datetimeFigureOut">
              <a:rPr lang="en-US" smtClean="0"/>
              <a:t>2/8/24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91DEF-E08C-234D-BB68-9F6DB5243C79}" type="slidenum">
              <a:rPr lang="en-US" smtClean="0"/>
              <a:t>‹#›</a:t>
            </a:fld>
            <a:endParaRPr lang="en-US"/>
          </a:p>
        </p:txBody>
      </p:sp>
    </p:spTree>
    <p:extLst>
      <p:ext uri="{BB962C8B-B14F-4D97-AF65-F5344CB8AC3E}">
        <p14:creationId xmlns:p14="http://schemas.microsoft.com/office/powerpoint/2010/main" val="2715739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86391-2FE9-AC41-9091-0A675B6AF8A6}" type="datetimeFigureOut">
              <a:rPr lang="en-US" smtClean="0"/>
              <a:t>2/8/24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91DEF-E08C-234D-BB68-9F6DB5243C79}" type="slidenum">
              <a:rPr lang="en-US" smtClean="0"/>
              <a:t>‹#›</a:t>
            </a:fld>
            <a:endParaRPr lang="en-US"/>
          </a:p>
        </p:txBody>
      </p:sp>
    </p:spTree>
    <p:extLst>
      <p:ext uri="{BB962C8B-B14F-4D97-AF65-F5344CB8AC3E}">
        <p14:creationId xmlns:p14="http://schemas.microsoft.com/office/powerpoint/2010/main" val="4055778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2.xml"/><Relationship Id="rId1" Type="http://schemas.openxmlformats.org/officeDocument/2006/relationships/slideLayout" Target="../slideLayouts/slideLayout2.xml"/><Relationship Id="rId6" Type="http://schemas.openxmlformats.org/officeDocument/2006/relationships/customXml" Target="../ink/ink4.xml"/><Relationship Id="rId5" Type="http://schemas.openxmlformats.org/officeDocument/2006/relationships/image" Target="../media/image8.png"/><Relationship Id="rId4" Type="http://schemas.openxmlformats.org/officeDocument/2006/relationships/customXml" Target="../ink/ink3.xml"/><Relationship Id="rId9" Type="http://schemas.openxmlformats.org/officeDocument/2006/relationships/image" Target="../media/image1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customXml" Target="../ink/ink7.xml"/><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customXml" Target="../ink/ink11.xml"/><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customXml" Target="../ink/ink8.xml"/><Relationship Id="rId1" Type="http://schemas.openxmlformats.org/officeDocument/2006/relationships/slideLayout" Target="../slideLayouts/slideLayout2.xml"/><Relationship Id="rId6" Type="http://schemas.openxmlformats.org/officeDocument/2006/relationships/customXml" Target="../ink/ink10.xml"/><Relationship Id="rId5" Type="http://schemas.openxmlformats.org/officeDocument/2006/relationships/image" Target="../media/image90.png"/><Relationship Id="rId4" Type="http://schemas.openxmlformats.org/officeDocument/2006/relationships/customXml" Target="../ink/ink9.xml"/><Relationship Id="rId9" Type="http://schemas.openxmlformats.org/officeDocument/2006/relationships/image" Target="../media/image1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752806"/>
          </a:xfrm>
        </p:spPr>
        <p:txBody>
          <a:bodyPr>
            <a:normAutofit fontScale="90000"/>
          </a:bodyPr>
          <a:lstStyle/>
          <a:p>
            <a:r>
              <a:rPr lang="en-US" sz="4900" dirty="0">
                <a:solidFill>
                  <a:srgbClr val="000090"/>
                </a:solidFill>
              </a:rPr>
              <a:t>Macroeconomics: </a:t>
            </a:r>
            <a:br>
              <a:rPr lang="en-US" sz="4900" dirty="0">
                <a:solidFill>
                  <a:srgbClr val="000090"/>
                </a:solidFill>
              </a:rPr>
            </a:br>
            <a:r>
              <a:rPr lang="en-US" sz="4900" dirty="0">
                <a:solidFill>
                  <a:srgbClr val="000090"/>
                </a:solidFill>
              </a:rPr>
              <a:t>some concepts and context</a:t>
            </a:r>
            <a:br>
              <a:rPr lang="en-US" dirty="0">
                <a:solidFill>
                  <a:srgbClr val="000090"/>
                </a:solidFill>
              </a:rPr>
            </a:br>
            <a:endParaRPr lang="en-US" dirty="0">
              <a:solidFill>
                <a:srgbClr val="000090"/>
              </a:solidFill>
            </a:endParaRPr>
          </a:p>
        </p:txBody>
      </p:sp>
      <p:sp>
        <p:nvSpPr>
          <p:cNvPr id="3" name="Subtitle 2"/>
          <p:cNvSpPr>
            <a:spLocks noGrp="1"/>
          </p:cNvSpPr>
          <p:nvPr>
            <p:ph type="subTitle" idx="1"/>
          </p:nvPr>
        </p:nvSpPr>
        <p:spPr>
          <a:xfrm>
            <a:off x="900545" y="4696692"/>
            <a:ext cx="6871855" cy="1468582"/>
          </a:xfrm>
        </p:spPr>
        <p:txBody>
          <a:bodyPr>
            <a:normAutofit fontScale="92500" lnSpcReduction="10000"/>
          </a:bodyPr>
          <a:lstStyle/>
          <a:p>
            <a:r>
              <a:rPr lang="en-US" dirty="0">
                <a:solidFill>
                  <a:srgbClr val="7030A0"/>
                </a:solidFill>
              </a:rPr>
              <a:t>Classical, neoclassical and Keynesian economics</a:t>
            </a:r>
          </a:p>
          <a:p>
            <a:r>
              <a:rPr lang="en-US" dirty="0">
                <a:solidFill>
                  <a:srgbClr val="7030A0"/>
                </a:solidFill>
              </a:rPr>
              <a:t>Well-being and GDP</a:t>
            </a:r>
          </a:p>
          <a:p>
            <a:endParaRPr lang="en-US" dirty="0">
              <a:solidFill>
                <a:srgbClr val="FF0000"/>
              </a:solidFill>
            </a:endParaRPr>
          </a:p>
        </p:txBody>
      </p:sp>
    </p:spTree>
    <p:extLst>
      <p:ext uri="{BB962C8B-B14F-4D97-AF65-F5344CB8AC3E}">
        <p14:creationId xmlns:p14="http://schemas.microsoft.com/office/powerpoint/2010/main" val="2569100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F0B32-70D9-D0A4-5AB7-192D8490F641}"/>
              </a:ext>
            </a:extLst>
          </p:cNvPr>
          <p:cNvSpPr>
            <a:spLocks noGrp="1"/>
          </p:cNvSpPr>
          <p:nvPr>
            <p:ph type="title"/>
          </p:nvPr>
        </p:nvSpPr>
        <p:spPr/>
        <p:txBody>
          <a:bodyPr/>
          <a:lstStyle/>
          <a:p>
            <a:r>
              <a:rPr lang="en-US" dirty="0"/>
              <a:t>What is “coordination” about?</a:t>
            </a:r>
          </a:p>
        </p:txBody>
      </p:sp>
      <p:sp>
        <p:nvSpPr>
          <p:cNvPr id="3" name="Content Placeholder 2">
            <a:extLst>
              <a:ext uri="{FF2B5EF4-FFF2-40B4-BE49-F238E27FC236}">
                <a16:creationId xmlns:a16="http://schemas.microsoft.com/office/drawing/2014/main" id="{31510E82-F01B-601B-C802-D97A55453EE0}"/>
              </a:ext>
            </a:extLst>
          </p:cNvPr>
          <p:cNvSpPr>
            <a:spLocks noGrp="1"/>
          </p:cNvSpPr>
          <p:nvPr>
            <p:ph idx="1"/>
          </p:nvPr>
        </p:nvSpPr>
        <p:spPr/>
        <p:txBody>
          <a:bodyPr>
            <a:normAutofit lnSpcReduction="10000"/>
          </a:bodyPr>
          <a:lstStyle/>
          <a:p>
            <a:r>
              <a:rPr lang="en-US" dirty="0"/>
              <a:t>It is about what the outcome is in a group situation</a:t>
            </a:r>
          </a:p>
          <a:p>
            <a:r>
              <a:rPr lang="en-US" dirty="0"/>
              <a:t>Individuals with their own agendas encounter one another (in markets, group projects, card factories, </a:t>
            </a:r>
            <a:r>
              <a:rPr lang="en-US" dirty="0" err="1"/>
              <a:t>etc</a:t>
            </a:r>
            <a:r>
              <a:rPr lang="en-US" dirty="0"/>
              <a:t>)</a:t>
            </a:r>
          </a:p>
          <a:p>
            <a:r>
              <a:rPr lang="en-US" dirty="0"/>
              <a:t>Do the encounters turn out smooth &amp; productive?</a:t>
            </a:r>
          </a:p>
          <a:p>
            <a:r>
              <a:rPr lang="en-US" dirty="0"/>
              <a:t>Or at a group level does the situation deteriorate?</a:t>
            </a:r>
          </a:p>
        </p:txBody>
      </p:sp>
    </p:spTree>
    <p:extLst>
      <p:ext uri="{BB962C8B-B14F-4D97-AF65-F5344CB8AC3E}">
        <p14:creationId xmlns:p14="http://schemas.microsoft.com/office/powerpoint/2010/main" val="3821295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6D89F-AA31-4582-A470-68373E3CAC80}"/>
              </a:ext>
            </a:extLst>
          </p:cNvPr>
          <p:cNvSpPr>
            <a:spLocks noGrp="1"/>
          </p:cNvSpPr>
          <p:nvPr>
            <p:ph type="title"/>
          </p:nvPr>
        </p:nvSpPr>
        <p:spPr/>
        <p:txBody>
          <a:bodyPr/>
          <a:lstStyle/>
          <a:p>
            <a:r>
              <a:rPr lang="en-US" dirty="0">
                <a:solidFill>
                  <a:schemeClr val="bg2">
                    <a:lumMod val="50000"/>
                  </a:schemeClr>
                </a:solidFill>
              </a:rPr>
              <a:t>Coordination failure</a:t>
            </a:r>
          </a:p>
        </p:txBody>
      </p:sp>
      <p:sp>
        <p:nvSpPr>
          <p:cNvPr id="3" name="Content Placeholder 2">
            <a:extLst>
              <a:ext uri="{FF2B5EF4-FFF2-40B4-BE49-F238E27FC236}">
                <a16:creationId xmlns:a16="http://schemas.microsoft.com/office/drawing/2014/main" id="{12B42C45-BB2B-8D4D-0072-91471BC7E11A}"/>
              </a:ext>
            </a:extLst>
          </p:cNvPr>
          <p:cNvSpPr>
            <a:spLocks noGrp="1"/>
          </p:cNvSpPr>
          <p:nvPr>
            <p:ph idx="1"/>
          </p:nvPr>
        </p:nvSpPr>
        <p:spPr/>
        <p:txBody>
          <a:bodyPr/>
          <a:lstStyle/>
          <a:p>
            <a:r>
              <a:rPr lang="en-US" dirty="0">
                <a:solidFill>
                  <a:srgbClr val="D53CF5"/>
                </a:solidFill>
              </a:rPr>
              <a:t>An example in the spirit of Keynes:</a:t>
            </a:r>
          </a:p>
          <a:p>
            <a:r>
              <a:rPr lang="en-US" dirty="0"/>
              <a:t>There’s some anxiety about the world situation, so many households start spending less and saving extra: REASONABLE DECISION!</a:t>
            </a:r>
          </a:p>
          <a:p>
            <a:r>
              <a:rPr lang="en-US" dirty="0"/>
              <a:t>That hurts the businesses they shop at</a:t>
            </a:r>
          </a:p>
          <a:p>
            <a:r>
              <a:rPr lang="en-US" dirty="0"/>
              <a:t>The economy shrinks, people lose jobs</a:t>
            </a:r>
          </a:p>
          <a:p>
            <a:r>
              <a:rPr lang="en-US" dirty="0"/>
              <a:t>The worst expectations are fulfilled</a:t>
            </a:r>
          </a:p>
          <a:p>
            <a:r>
              <a:rPr lang="en-US" dirty="0"/>
              <a:t>Systemic (not individual) downturn</a:t>
            </a:r>
          </a:p>
        </p:txBody>
      </p:sp>
    </p:spTree>
    <p:extLst>
      <p:ext uri="{BB962C8B-B14F-4D97-AF65-F5344CB8AC3E}">
        <p14:creationId xmlns:p14="http://schemas.microsoft.com/office/powerpoint/2010/main" val="4010518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516D37-F62D-B243-A187-CE4AD9C1A4CE}"/>
              </a:ext>
            </a:extLst>
          </p:cNvPr>
          <p:cNvSpPr>
            <a:spLocks noGrp="1"/>
          </p:cNvSpPr>
          <p:nvPr>
            <p:ph type="ctrTitle"/>
          </p:nvPr>
        </p:nvSpPr>
        <p:spPr>
          <a:xfrm>
            <a:off x="685800" y="926593"/>
            <a:ext cx="7772400" cy="2673858"/>
          </a:xfrm>
        </p:spPr>
        <p:txBody>
          <a:bodyPr>
            <a:normAutofit/>
          </a:bodyPr>
          <a:lstStyle/>
          <a:p>
            <a:r>
              <a:rPr lang="en-US" dirty="0"/>
              <a:t>Introducing</a:t>
            </a:r>
            <a:br>
              <a:rPr lang="en-US" dirty="0"/>
            </a:br>
            <a:r>
              <a:rPr lang="en-US" sz="5400" dirty="0">
                <a:solidFill>
                  <a:srgbClr val="FFC000"/>
                </a:solidFill>
              </a:rPr>
              <a:t>GDP</a:t>
            </a:r>
          </a:p>
        </p:txBody>
      </p:sp>
      <p:sp>
        <p:nvSpPr>
          <p:cNvPr id="9" name="Subtitle 8">
            <a:extLst>
              <a:ext uri="{FF2B5EF4-FFF2-40B4-BE49-F238E27FC236}">
                <a16:creationId xmlns:a16="http://schemas.microsoft.com/office/drawing/2014/main" id="{833F8E99-1A83-2E4E-9059-199D6C8964C0}"/>
              </a:ext>
            </a:extLst>
          </p:cNvPr>
          <p:cNvSpPr>
            <a:spLocks noGrp="1"/>
          </p:cNvSpPr>
          <p:nvPr>
            <p:ph type="subTitle" idx="1"/>
          </p:nvPr>
        </p:nvSpPr>
        <p:spPr>
          <a:xfrm>
            <a:off x="1371600" y="3852355"/>
            <a:ext cx="6400800" cy="1562793"/>
          </a:xfrm>
        </p:spPr>
        <p:txBody>
          <a:bodyPr>
            <a:normAutofit/>
          </a:bodyPr>
          <a:lstStyle/>
          <a:p>
            <a:r>
              <a:rPr lang="en-US" sz="3900" dirty="0"/>
              <a:t>A macro concept developed </a:t>
            </a:r>
          </a:p>
          <a:p>
            <a:r>
              <a:rPr lang="en-US" sz="3900" dirty="0"/>
              <a:t>in the 1930s</a:t>
            </a:r>
          </a:p>
          <a:p>
            <a:endParaRPr lang="en-US" sz="3300" dirty="0">
              <a:solidFill>
                <a:srgbClr val="FFC000"/>
              </a:solidFill>
            </a:endParaRPr>
          </a:p>
        </p:txBody>
      </p:sp>
    </p:spTree>
    <p:extLst>
      <p:ext uri="{BB962C8B-B14F-4D97-AF65-F5344CB8AC3E}">
        <p14:creationId xmlns:p14="http://schemas.microsoft.com/office/powerpoint/2010/main" val="493527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BDC99-AA36-A246-8EB6-F0B128F83D12}"/>
              </a:ext>
            </a:extLst>
          </p:cNvPr>
          <p:cNvSpPr>
            <a:spLocks noGrp="1"/>
          </p:cNvSpPr>
          <p:nvPr>
            <p:ph type="title"/>
          </p:nvPr>
        </p:nvSpPr>
        <p:spPr/>
        <p:txBody>
          <a:bodyPr/>
          <a:lstStyle/>
          <a:p>
            <a:r>
              <a:rPr lang="en-US" dirty="0"/>
              <a:t>Gross Domestic Product</a:t>
            </a:r>
          </a:p>
        </p:txBody>
      </p:sp>
      <p:sp>
        <p:nvSpPr>
          <p:cNvPr id="3" name="Content Placeholder 2">
            <a:extLst>
              <a:ext uri="{FF2B5EF4-FFF2-40B4-BE49-F238E27FC236}">
                <a16:creationId xmlns:a16="http://schemas.microsoft.com/office/drawing/2014/main" id="{F949FB18-9550-FB43-A15B-4009F5FF227F}"/>
              </a:ext>
            </a:extLst>
          </p:cNvPr>
          <p:cNvSpPr>
            <a:spLocks noGrp="1"/>
          </p:cNvSpPr>
          <p:nvPr>
            <p:ph idx="1"/>
          </p:nvPr>
        </p:nvSpPr>
        <p:spPr/>
        <p:txBody>
          <a:bodyPr>
            <a:normAutofit lnSpcReduction="10000"/>
          </a:bodyPr>
          <a:lstStyle/>
          <a:p>
            <a:r>
              <a:rPr lang="en-US" dirty="0"/>
              <a:t>GDP is the </a:t>
            </a:r>
            <a:r>
              <a:rPr lang="en-US" dirty="0">
                <a:solidFill>
                  <a:srgbClr val="FFC000"/>
                </a:solidFill>
              </a:rPr>
              <a:t>total market value of final goods and services produced </a:t>
            </a:r>
            <a:r>
              <a:rPr lang="en-US" dirty="0"/>
              <a:t>within a country’s borders within a given time period</a:t>
            </a:r>
          </a:p>
          <a:p>
            <a:r>
              <a:rPr lang="en-US" dirty="0">
                <a:solidFill>
                  <a:srgbClr val="FF7800"/>
                </a:solidFill>
              </a:rPr>
              <a:t>U.S. GDP in 2022: $26 trillion (“Nominal GDP”)</a:t>
            </a:r>
          </a:p>
          <a:p>
            <a:r>
              <a:rPr lang="en-US" dirty="0">
                <a:solidFill>
                  <a:srgbClr val="FF7800"/>
                </a:solidFill>
              </a:rPr>
              <a:t>€ area GDP in 2022: €14 trillion</a:t>
            </a:r>
          </a:p>
          <a:p>
            <a:r>
              <a:rPr lang="en-US" dirty="0"/>
              <a:t>“Real GDP” adjusts for inflation (price changes).  Roughly speaking: if prices doubled but production stayed the same, real GDP wouldn’t change</a:t>
            </a:r>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4" name="Ink 3">
                <a:extLst>
                  <a:ext uri="{FF2B5EF4-FFF2-40B4-BE49-F238E27FC236}">
                    <a16:creationId xmlns:a16="http://schemas.microsoft.com/office/drawing/2014/main" id="{DAB40EA3-7C7C-DB4C-8D95-92BBF470E493}"/>
                  </a:ext>
                </a:extLst>
              </p14:cNvPr>
              <p14:cNvContentPartPr/>
              <p14:nvPr/>
            </p14:nvContentPartPr>
            <p14:xfrm>
              <a:off x="4404895" y="959716"/>
              <a:ext cx="360" cy="360"/>
            </p14:xfrm>
          </p:contentPart>
        </mc:Choice>
        <mc:Fallback xmlns="">
          <p:pic>
            <p:nvPicPr>
              <p:cNvPr id="4" name="Ink 3">
                <a:extLst>
                  <a:ext uri="{FF2B5EF4-FFF2-40B4-BE49-F238E27FC236}">
                    <a16:creationId xmlns:a16="http://schemas.microsoft.com/office/drawing/2014/main" id="{DAB40EA3-7C7C-DB4C-8D95-92BBF470E493}"/>
                  </a:ext>
                </a:extLst>
              </p:cNvPr>
              <p:cNvPicPr/>
              <p:nvPr/>
            </p:nvPicPr>
            <p:blipFill>
              <a:blip r:embed="rId3"/>
              <a:stretch>
                <a:fillRect/>
              </a:stretch>
            </p:blipFill>
            <p:spPr>
              <a:xfrm>
                <a:off x="4386895" y="852076"/>
                <a:ext cx="36000" cy="216000"/>
              </a:xfrm>
              <a:prstGeom prst="rect">
                <a:avLst/>
              </a:prstGeom>
            </p:spPr>
          </p:pic>
        </mc:Fallback>
      </mc:AlternateContent>
    </p:spTree>
    <p:extLst>
      <p:ext uri="{BB962C8B-B14F-4D97-AF65-F5344CB8AC3E}">
        <p14:creationId xmlns:p14="http://schemas.microsoft.com/office/powerpoint/2010/main" val="70681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CEA58AEB-8629-8851-5A8B-A12B8BC5D8D5}"/>
              </a:ext>
            </a:extLst>
          </p:cNvPr>
          <p:cNvGraphicFramePr/>
          <p:nvPr>
            <p:extLst>
              <p:ext uri="{D42A27DB-BD31-4B8C-83A1-F6EECF244321}">
                <p14:modId xmlns:p14="http://schemas.microsoft.com/office/powerpoint/2010/main" val="419558613"/>
              </p:ext>
            </p:extLst>
          </p:nvPr>
        </p:nvGraphicFramePr>
        <p:xfrm>
          <a:off x="1590437" y="1071633"/>
          <a:ext cx="5963126" cy="49794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1453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516D37-F62D-B243-A187-CE4AD9C1A4CE}"/>
              </a:ext>
            </a:extLst>
          </p:cNvPr>
          <p:cNvSpPr>
            <a:spLocks noGrp="1"/>
          </p:cNvSpPr>
          <p:nvPr>
            <p:ph type="title"/>
          </p:nvPr>
        </p:nvSpPr>
        <p:spPr/>
        <p:txBody>
          <a:bodyPr>
            <a:normAutofit fontScale="90000"/>
          </a:bodyPr>
          <a:lstStyle/>
          <a:p>
            <a:r>
              <a:rPr lang="en-US" dirty="0"/>
              <a:t>  </a:t>
            </a:r>
            <a:r>
              <a:rPr lang="en-US" dirty="0">
                <a:solidFill>
                  <a:srgbClr val="FF7800"/>
                </a:solidFill>
              </a:rPr>
              <a:t>Well-being</a:t>
            </a:r>
            <a:r>
              <a:rPr lang="en-US" dirty="0">
                <a:solidFill>
                  <a:srgbClr val="00F1DF"/>
                </a:solidFill>
              </a:rPr>
              <a:t> and </a:t>
            </a:r>
            <a:r>
              <a:rPr lang="en-US" dirty="0">
                <a:solidFill>
                  <a:srgbClr val="FFC000"/>
                </a:solidFill>
              </a:rPr>
              <a:t>GDP</a:t>
            </a:r>
            <a:br>
              <a:rPr lang="en-US" dirty="0">
                <a:solidFill>
                  <a:srgbClr val="00F1DF"/>
                </a:solidFill>
              </a:rPr>
            </a:br>
            <a:r>
              <a:rPr lang="en-US" sz="3600" dirty="0">
                <a:solidFill>
                  <a:srgbClr val="00F1DF"/>
                </a:solidFill>
              </a:rPr>
              <a:t>are they twins, cousins, or utterly estranged?</a:t>
            </a:r>
          </a:p>
        </p:txBody>
      </p:sp>
      <p:sp>
        <p:nvSpPr>
          <p:cNvPr id="7" name="Content Placeholder 6">
            <a:extLst>
              <a:ext uri="{FF2B5EF4-FFF2-40B4-BE49-F238E27FC236}">
                <a16:creationId xmlns:a16="http://schemas.microsoft.com/office/drawing/2014/main" id="{F24D3707-165D-9B42-90EA-B16B396370B2}"/>
              </a:ext>
            </a:extLst>
          </p:cNvPr>
          <p:cNvSpPr>
            <a:spLocks noGrp="1"/>
          </p:cNvSpPr>
          <p:nvPr>
            <p:ph idx="1"/>
          </p:nvPr>
        </p:nvSpPr>
        <p:spPr>
          <a:xfrm>
            <a:off x="214489" y="1864895"/>
            <a:ext cx="8658577" cy="4261268"/>
          </a:xfrm>
        </p:spPr>
        <p:txBody>
          <a:bodyPr>
            <a:normAutofit/>
          </a:bodyPr>
          <a:lstStyle/>
          <a:p>
            <a:r>
              <a:rPr lang="en-US" dirty="0"/>
              <a:t>Most definitions of well-being include a good standard of living, and real GDP does okay there</a:t>
            </a:r>
          </a:p>
          <a:p>
            <a:r>
              <a:rPr lang="en-US" dirty="0"/>
              <a:t>But what does it leave out?</a:t>
            </a:r>
          </a:p>
          <a:p>
            <a:pPr lvl="1"/>
            <a:r>
              <a:rPr lang="en-US" dirty="0"/>
              <a:t>Leisure time</a:t>
            </a:r>
          </a:p>
          <a:p>
            <a:pPr lvl="1"/>
            <a:r>
              <a:rPr lang="en-US" dirty="0"/>
              <a:t>Actual happiness</a:t>
            </a:r>
          </a:p>
          <a:p>
            <a:pPr lvl="1"/>
            <a:r>
              <a:rPr lang="en-US" dirty="0"/>
              <a:t>Sustainability </a:t>
            </a:r>
          </a:p>
          <a:p>
            <a:pPr lvl="1"/>
            <a:r>
              <a:rPr lang="en-US" dirty="0"/>
              <a:t>Health, education, balance, security, peace, share values, family, friends, equality, trust, purpose, more </a:t>
            </a:r>
          </a:p>
          <a:p>
            <a:pPr marL="457200" lvl="1" indent="0">
              <a:buNone/>
            </a:pPr>
            <a:endParaRPr lang="en-US" dirty="0"/>
          </a:p>
        </p:txBody>
      </p:sp>
    </p:spTree>
    <p:extLst>
      <p:ext uri="{BB962C8B-B14F-4D97-AF65-F5344CB8AC3E}">
        <p14:creationId xmlns:p14="http://schemas.microsoft.com/office/powerpoint/2010/main" val="611324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8AF2104D-A7B4-B9E0-2A38-0E35B69E8FD5}"/>
              </a:ext>
            </a:extLst>
          </p:cNvPr>
          <p:cNvSpPr>
            <a:spLocks noGrp="1" noChangeArrowheads="1"/>
          </p:cNvSpPr>
          <p:nvPr>
            <p:ph type="title"/>
          </p:nvPr>
        </p:nvSpPr>
        <p:spPr/>
        <p:txBody>
          <a:bodyPr/>
          <a:lstStyle/>
          <a:p>
            <a:pPr eaLnBrk="1" fontAlgn="auto" hangingPunct="1">
              <a:spcAft>
                <a:spcPts val="0"/>
              </a:spcAft>
              <a:defRPr/>
            </a:pPr>
            <a:r>
              <a:rPr lang="en-US" altLang="en-US" sz="3400" dirty="0"/>
              <a:t>Well-being Measures</a:t>
            </a:r>
            <a:endParaRPr lang="en-US" altLang="en-US" sz="3400" dirty="0">
              <a:latin typeface="Tahoma" panose="020B0604030504040204" pitchFamily="34" charset="0"/>
            </a:endParaRPr>
          </a:p>
        </p:txBody>
      </p:sp>
      <p:sp>
        <p:nvSpPr>
          <p:cNvPr id="70659" name="Rectangle 3">
            <a:extLst>
              <a:ext uri="{FF2B5EF4-FFF2-40B4-BE49-F238E27FC236}">
                <a16:creationId xmlns:a16="http://schemas.microsoft.com/office/drawing/2014/main" id="{19CB1CCB-4F65-DB78-4A14-066E4BDEA2B0}"/>
              </a:ext>
            </a:extLst>
          </p:cNvPr>
          <p:cNvSpPr>
            <a:spLocks noGrp="1"/>
          </p:cNvSpPr>
          <p:nvPr>
            <p:ph idx="1"/>
          </p:nvPr>
        </p:nvSpPr>
        <p:spPr>
          <a:xfrm>
            <a:off x="380081" y="1417638"/>
            <a:ext cx="8229600" cy="4525963"/>
          </a:xfrm>
        </p:spPr>
        <p:txBody>
          <a:bodyPr>
            <a:normAutofit lnSpcReduction="10000"/>
          </a:bodyPr>
          <a:lstStyle/>
          <a:p>
            <a:pPr marL="342900" lvl="2" indent="-342900" eaLnBrk="1" hangingPunct="1">
              <a:buFont typeface="Courier New" panose="02070309020205020404" pitchFamily="49" charset="0"/>
              <a:buChar char="o"/>
            </a:pPr>
            <a:r>
              <a:rPr lang="en-US" altLang="en-US" sz="2800" dirty="0">
                <a:solidFill>
                  <a:schemeClr val="accent3">
                    <a:lumMod val="75000"/>
                  </a:schemeClr>
                </a:solidFill>
                <a:ea typeface="ＭＳ Ｐゴシック" panose="020B0600070205080204" pitchFamily="34" charset="-128"/>
                <a:cs typeface="Arial" panose="020B0604020202020204" pitchFamily="34" charset="0"/>
              </a:rPr>
              <a:t>Since 2012 the ONS in the UK has published annual reports on personal well-being in the UK, tracking people’s satisfaction, sense of purpose, and emotions (as well as income and health)</a:t>
            </a:r>
          </a:p>
          <a:p>
            <a:pPr marL="342900" lvl="2" indent="-342900" eaLnBrk="1" hangingPunct="1">
              <a:buFont typeface="Courier New" panose="02070309020205020404" pitchFamily="49" charset="0"/>
              <a:buChar char="o"/>
            </a:pPr>
            <a:r>
              <a:rPr lang="en-US" altLang="en-US" sz="2800" dirty="0">
                <a:solidFill>
                  <a:schemeClr val="accent5">
                    <a:lumMod val="75000"/>
                  </a:schemeClr>
                </a:solidFill>
                <a:ea typeface="ＭＳ Ｐゴシック" panose="020B0600070205080204" pitchFamily="34" charset="-128"/>
                <a:cs typeface="Arial" panose="020B0604020202020204" pitchFamily="34" charset="0"/>
              </a:rPr>
              <a:t>Other broad measures of the standard of living are the U.N.’s Human Development Index (includes education and life expectancy as well as p.c. GDP)</a:t>
            </a:r>
          </a:p>
          <a:p>
            <a:pPr marL="342900" lvl="2" indent="-342900" eaLnBrk="1" hangingPunct="1">
              <a:buFont typeface="Courier New" panose="02070309020205020404" pitchFamily="49" charset="0"/>
              <a:buChar char="o"/>
            </a:pPr>
            <a:r>
              <a:rPr lang="en-US" altLang="en-US" sz="2800" dirty="0">
                <a:solidFill>
                  <a:schemeClr val="accent4">
                    <a:lumMod val="60000"/>
                    <a:lumOff val="40000"/>
                  </a:schemeClr>
                </a:solidFill>
                <a:ea typeface="ＭＳ Ｐゴシック" panose="020B0600070205080204" pitchFamily="34" charset="-128"/>
                <a:cs typeface="Arial" panose="020B0604020202020204" pitchFamily="34" charset="0"/>
              </a:rPr>
              <a:t>The Measure of Economic Welfare</a:t>
            </a:r>
          </a:p>
          <a:p>
            <a:pPr marL="342900" lvl="2" indent="-342900" eaLnBrk="1" hangingPunct="1">
              <a:buFont typeface="Courier New" panose="02070309020205020404" pitchFamily="49" charset="0"/>
              <a:buChar char="o"/>
            </a:pPr>
            <a:r>
              <a:rPr lang="en-US" altLang="en-US" sz="2800" dirty="0">
                <a:solidFill>
                  <a:schemeClr val="accent2">
                    <a:lumMod val="60000"/>
                    <a:lumOff val="40000"/>
                  </a:schemeClr>
                </a:solidFill>
                <a:ea typeface="ＭＳ Ｐゴシック" panose="020B0600070205080204" pitchFamily="34" charset="-128"/>
                <a:cs typeface="Arial" panose="020B0604020202020204" pitchFamily="34" charset="0"/>
              </a:rPr>
              <a:t>The Index of Sustainable Economic Welfare </a:t>
            </a:r>
          </a:p>
          <a:p>
            <a:pPr marL="342900" lvl="2" indent="-342900" eaLnBrk="1" hangingPunct="1">
              <a:buFont typeface="Courier New" panose="02070309020205020404" pitchFamily="49" charset="0"/>
              <a:buChar char="o"/>
            </a:pPr>
            <a:r>
              <a:rPr lang="en-US" altLang="en-US" sz="2800" dirty="0">
                <a:solidFill>
                  <a:schemeClr val="accent4">
                    <a:lumMod val="75000"/>
                  </a:schemeClr>
                </a:solidFill>
                <a:ea typeface="ＭＳ Ｐゴシック" panose="020B0600070205080204" pitchFamily="34" charset="-128"/>
                <a:cs typeface="Arial" panose="020B0604020202020204" pitchFamily="34" charset="0"/>
              </a:rPr>
              <a:t>But GDP continues to dominate in media &amp; policy</a:t>
            </a:r>
          </a:p>
          <a:p>
            <a:pPr marL="342900" lvl="2" indent="-342900" eaLnBrk="1" hangingPunct="1">
              <a:buFont typeface="Courier New" panose="02070309020205020404" pitchFamily="49" charset="0"/>
              <a:buChar char="o"/>
            </a:pPr>
            <a:endParaRPr lang="en-US" altLang="en-US" sz="2200" dirty="0">
              <a:solidFill>
                <a:srgbClr val="629DBF"/>
              </a:solidFill>
              <a:latin typeface="Arial" panose="020B0604020202020204" pitchFamily="34" charset="0"/>
              <a:ea typeface="ＭＳ Ｐゴシック" panose="020B0600070205080204" pitchFamily="34" charset="-128"/>
              <a:cs typeface="Arial" panose="020B0604020202020204" pitchFamily="34" charset="0"/>
            </a:endParaRPr>
          </a:p>
          <a:p>
            <a:pPr marL="708025" lvl="4" indent="-342900" eaLnBrk="1" hangingPunct="1">
              <a:buFont typeface="Courier New" panose="02070309020205020404" pitchFamily="49" charset="0"/>
              <a:buChar char="o"/>
            </a:pPr>
            <a:endParaRPr lang="en-GB" altLang="en-US" sz="1800" dirty="0">
              <a:latin typeface="Arial" panose="020B0604020202020204" pitchFamily="34" charset="0"/>
              <a:ea typeface="ＭＳ Ｐゴシック" panose="020B0600070205080204" pitchFamily="34" charset="-128"/>
              <a:cs typeface="Arial" panose="020B0604020202020204" pitchFamily="34" charset="0"/>
            </a:endParaRPr>
          </a:p>
          <a:p>
            <a:pPr marL="342900" lvl="2" indent="-342900" eaLnBrk="1" hangingPunct="1">
              <a:buFont typeface="Wingdings" panose="05000000000000000000" pitchFamily="2" charset="2"/>
              <a:buChar char="²"/>
            </a:pPr>
            <a:endParaRPr lang="en-GB" altLang="en-US" sz="2400" dirty="0">
              <a:latin typeface="Times New Roman" panose="02020603050405020304" pitchFamily="18" charset="0"/>
              <a:ea typeface="Tahoma" panose="020B0604030504040204" pitchFamily="34" charset="0"/>
              <a:cs typeface="Times New Roman" panose="02020603050405020304" pitchFamily="18" charset="0"/>
            </a:endParaRPr>
          </a:p>
          <a:p>
            <a:pPr eaLnBrk="1" hangingPunct="1"/>
            <a:endParaRPr lang="en-US" altLang="en-US" dirty="0">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DDCCEC-38F0-7D4E-8113-D420067CBAA6}"/>
              </a:ext>
            </a:extLst>
          </p:cNvPr>
          <p:cNvSpPr>
            <a:spLocks noGrp="1"/>
          </p:cNvSpPr>
          <p:nvPr>
            <p:ph type="title"/>
          </p:nvPr>
        </p:nvSpPr>
        <p:spPr/>
        <p:txBody>
          <a:bodyPr/>
          <a:lstStyle/>
          <a:p>
            <a:r>
              <a:rPr lang="en-US" dirty="0"/>
              <a:t>The evolution of GDP as a concept</a:t>
            </a:r>
          </a:p>
        </p:txBody>
      </p:sp>
      <p:sp>
        <p:nvSpPr>
          <p:cNvPr id="6" name="Content Placeholder 5">
            <a:extLst>
              <a:ext uri="{FF2B5EF4-FFF2-40B4-BE49-F238E27FC236}">
                <a16:creationId xmlns:a16="http://schemas.microsoft.com/office/drawing/2014/main" id="{6005CA64-36A2-DC4B-B5DD-722748F7346A}"/>
              </a:ext>
            </a:extLst>
          </p:cNvPr>
          <p:cNvSpPr>
            <a:spLocks noGrp="1"/>
          </p:cNvSpPr>
          <p:nvPr>
            <p:ph idx="1"/>
          </p:nvPr>
        </p:nvSpPr>
        <p:spPr/>
        <p:txBody>
          <a:bodyPr>
            <a:normAutofit/>
          </a:bodyPr>
          <a:lstStyle/>
          <a:p>
            <a:r>
              <a:rPr lang="en-US" dirty="0"/>
              <a:t>GDP: invented so governments could track major events like the Depression</a:t>
            </a:r>
          </a:p>
          <a:p>
            <a:r>
              <a:rPr lang="en-US" dirty="0"/>
              <a:t>Gradually, GDP growth each year came to seem </a:t>
            </a:r>
            <a:r>
              <a:rPr lang="en-US" dirty="0">
                <a:solidFill>
                  <a:srgbClr val="D53CF5"/>
                </a:solidFill>
              </a:rPr>
              <a:t>imperative</a:t>
            </a:r>
          </a:p>
          <a:p>
            <a:r>
              <a:rPr lang="en-US" dirty="0"/>
              <a:t>But a </a:t>
            </a:r>
            <a:r>
              <a:rPr lang="en-US" dirty="0">
                <a:solidFill>
                  <a:srgbClr val="00B0F0"/>
                </a:solidFill>
              </a:rPr>
              <a:t>high</a:t>
            </a:r>
            <a:r>
              <a:rPr lang="en-US" dirty="0"/>
              <a:t> standard of living does not necessarily mean a perpetually </a:t>
            </a:r>
            <a:r>
              <a:rPr lang="en-US" dirty="0">
                <a:solidFill>
                  <a:srgbClr val="FF7800"/>
                </a:solidFill>
              </a:rPr>
              <a:t>increasing</a:t>
            </a:r>
            <a:r>
              <a:rPr lang="en-US" dirty="0"/>
              <a:t> standard of living </a:t>
            </a:r>
          </a:p>
        </p:txBody>
      </p:sp>
    </p:spTree>
    <p:extLst>
      <p:ext uri="{BB962C8B-B14F-4D97-AF65-F5344CB8AC3E}">
        <p14:creationId xmlns:p14="http://schemas.microsoft.com/office/powerpoint/2010/main" val="978310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A8795-B957-434B-BEAB-B164E8F644C2}"/>
              </a:ext>
            </a:extLst>
          </p:cNvPr>
          <p:cNvSpPr>
            <a:spLocks noGrp="1"/>
          </p:cNvSpPr>
          <p:nvPr>
            <p:ph type="title"/>
          </p:nvPr>
        </p:nvSpPr>
        <p:spPr/>
        <p:txBody>
          <a:bodyPr>
            <a:normAutofit fontScale="90000"/>
          </a:bodyPr>
          <a:lstStyle/>
          <a:p>
            <a:r>
              <a:rPr lang="en-US" dirty="0"/>
              <a:t>What happens if there’s 3% real growth forever?</a:t>
            </a:r>
          </a:p>
        </p:txBody>
      </p:sp>
      <p:sp>
        <p:nvSpPr>
          <p:cNvPr id="12" name="Freeform 11">
            <a:extLst>
              <a:ext uri="{FF2B5EF4-FFF2-40B4-BE49-F238E27FC236}">
                <a16:creationId xmlns:a16="http://schemas.microsoft.com/office/drawing/2014/main" id="{A0651AD4-38F6-FF49-83FF-FA15F51C917F}"/>
              </a:ext>
            </a:extLst>
          </p:cNvPr>
          <p:cNvSpPr/>
          <p:nvPr/>
        </p:nvSpPr>
        <p:spPr>
          <a:xfrm>
            <a:off x="3157728" y="1784911"/>
            <a:ext cx="2553546" cy="3957521"/>
          </a:xfrm>
          <a:custGeom>
            <a:avLst/>
            <a:gdLst>
              <a:gd name="connsiteX0" fmla="*/ 0 w 2553546"/>
              <a:gd name="connsiteY0" fmla="*/ 3957521 h 3957521"/>
              <a:gd name="connsiteX1" fmla="*/ 1060704 w 2553546"/>
              <a:gd name="connsiteY1" fmla="*/ 3811217 h 3957521"/>
              <a:gd name="connsiteX2" fmla="*/ 1816608 w 2553546"/>
              <a:gd name="connsiteY2" fmla="*/ 3408881 h 3957521"/>
              <a:gd name="connsiteX3" fmla="*/ 2267712 w 2553546"/>
              <a:gd name="connsiteY3" fmla="*/ 2579825 h 3957521"/>
              <a:gd name="connsiteX4" fmla="*/ 2474976 w 2553546"/>
              <a:gd name="connsiteY4" fmla="*/ 1641041 h 3957521"/>
              <a:gd name="connsiteX5" fmla="*/ 2548128 w 2553546"/>
              <a:gd name="connsiteY5" fmla="*/ 117041 h 3957521"/>
              <a:gd name="connsiteX6" fmla="*/ 2548128 w 2553546"/>
              <a:gd name="connsiteY6" fmla="*/ 104849 h 3957521"/>
              <a:gd name="connsiteX7" fmla="*/ 2548128 w 2553546"/>
              <a:gd name="connsiteY7" fmla="*/ 104849 h 3957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53546" h="3957521">
                <a:moveTo>
                  <a:pt x="0" y="3957521"/>
                </a:moveTo>
                <a:cubicBezTo>
                  <a:pt x="378968" y="3930089"/>
                  <a:pt x="757936" y="3902657"/>
                  <a:pt x="1060704" y="3811217"/>
                </a:cubicBezTo>
                <a:cubicBezTo>
                  <a:pt x="1363472" y="3719777"/>
                  <a:pt x="1615440" y="3614113"/>
                  <a:pt x="1816608" y="3408881"/>
                </a:cubicBezTo>
                <a:cubicBezTo>
                  <a:pt x="2017776" y="3203649"/>
                  <a:pt x="2157984" y="2874465"/>
                  <a:pt x="2267712" y="2579825"/>
                </a:cubicBezTo>
                <a:cubicBezTo>
                  <a:pt x="2377440" y="2285185"/>
                  <a:pt x="2428240" y="2051505"/>
                  <a:pt x="2474976" y="1641041"/>
                </a:cubicBezTo>
                <a:cubicBezTo>
                  <a:pt x="2521712" y="1230577"/>
                  <a:pt x="2535936" y="373073"/>
                  <a:pt x="2548128" y="117041"/>
                </a:cubicBezTo>
                <a:cubicBezTo>
                  <a:pt x="2560320" y="-138991"/>
                  <a:pt x="2548128" y="104849"/>
                  <a:pt x="2548128" y="104849"/>
                </a:cubicBezTo>
                <a:lnTo>
                  <a:pt x="2548128" y="104849"/>
                </a:lnTo>
              </a:path>
            </a:pathLst>
          </a:custGeom>
          <a:noFill/>
          <a:ln w="22225">
            <a:solidFill>
              <a:srgbClr val="FF0000">
                <a:alpha val="99000"/>
              </a:srgb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3" name="TextBox 2">
            <a:extLst>
              <a:ext uri="{FF2B5EF4-FFF2-40B4-BE49-F238E27FC236}">
                <a16:creationId xmlns:a16="http://schemas.microsoft.com/office/drawing/2014/main" id="{DA882381-525D-7AA1-9EFC-8694182808AD}"/>
              </a:ext>
            </a:extLst>
          </p:cNvPr>
          <p:cNvSpPr txBox="1"/>
          <p:nvPr/>
        </p:nvSpPr>
        <p:spPr>
          <a:xfrm>
            <a:off x="5955435" y="4762006"/>
            <a:ext cx="2357291" cy="1200329"/>
          </a:xfrm>
          <a:prstGeom prst="rect">
            <a:avLst/>
          </a:prstGeom>
          <a:noFill/>
        </p:spPr>
        <p:txBody>
          <a:bodyPr wrap="square" rtlCol="0">
            <a:spAutoFit/>
          </a:bodyPr>
          <a:lstStyle/>
          <a:p>
            <a:r>
              <a:rPr lang="en-US" dirty="0">
                <a:solidFill>
                  <a:srgbClr val="FF7E79"/>
                </a:solidFill>
              </a:rPr>
              <a:t>Keynes thought that about now, we would say “we have enough,” and stop growing</a:t>
            </a:r>
          </a:p>
        </p:txBody>
      </p:sp>
    </p:spTree>
    <p:extLst>
      <p:ext uri="{BB962C8B-B14F-4D97-AF65-F5344CB8AC3E}">
        <p14:creationId xmlns:p14="http://schemas.microsoft.com/office/powerpoint/2010/main" val="2797723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028D860-AAEB-39E8-D097-67E0ABF1A707}"/>
              </a:ext>
            </a:extLst>
          </p:cNvPr>
          <p:cNvSpPr>
            <a:spLocks noGrp="1" noChangeArrowheads="1"/>
          </p:cNvSpPr>
          <p:nvPr>
            <p:ph type="title"/>
          </p:nvPr>
        </p:nvSpPr>
        <p:spPr/>
        <p:txBody>
          <a:bodyPr/>
          <a:lstStyle/>
          <a:p>
            <a:pPr eaLnBrk="1" fontAlgn="auto" hangingPunct="1">
              <a:spcAft>
                <a:spcPts val="0"/>
              </a:spcAft>
              <a:defRPr/>
            </a:pPr>
            <a:r>
              <a:rPr lang="en-US" altLang="en-US" dirty="0"/>
              <a:t>GDP is the Market Value….</a:t>
            </a:r>
          </a:p>
        </p:txBody>
      </p:sp>
      <p:sp>
        <p:nvSpPr>
          <p:cNvPr id="38915" name="Rectangle 3">
            <a:extLst>
              <a:ext uri="{FF2B5EF4-FFF2-40B4-BE49-F238E27FC236}">
                <a16:creationId xmlns:a16="http://schemas.microsoft.com/office/drawing/2014/main" id="{2465D422-7241-69D2-E4CE-26DF1B81A404}"/>
              </a:ext>
            </a:extLst>
          </p:cNvPr>
          <p:cNvSpPr>
            <a:spLocks noGrp="1"/>
          </p:cNvSpPr>
          <p:nvPr>
            <p:ph idx="1"/>
          </p:nvPr>
        </p:nvSpPr>
        <p:spPr>
          <a:xfrm>
            <a:off x="822325" y="1846263"/>
            <a:ext cx="7788275" cy="4022725"/>
          </a:xfrm>
        </p:spPr>
        <p:txBody>
          <a:bodyPr>
            <a:normAutofit lnSpcReduction="10000"/>
          </a:bodyPr>
          <a:lstStyle/>
          <a:p>
            <a:pPr eaLnBrk="1" hangingPunct="1"/>
            <a:r>
              <a:rPr lang="en-US" altLang="en-US" sz="2400" dirty="0">
                <a:latin typeface="Arial" panose="020B0604020202020204" pitchFamily="34" charset="0"/>
              </a:rPr>
              <a:t>GDP is the </a:t>
            </a:r>
            <a:r>
              <a:rPr lang="en-US" altLang="en-US" sz="2400" dirty="0">
                <a:solidFill>
                  <a:srgbClr val="0000FF"/>
                </a:solidFill>
                <a:latin typeface="Arial" panose="020B0604020202020204" pitchFamily="34" charset="0"/>
              </a:rPr>
              <a:t>market value </a:t>
            </a:r>
            <a:r>
              <a:rPr lang="en-US" altLang="en-US" sz="2400" dirty="0">
                <a:latin typeface="Arial" panose="020B0604020202020204" pitchFamily="34" charset="0"/>
              </a:rPr>
              <a:t>of </a:t>
            </a:r>
            <a:r>
              <a:rPr lang="en-US" altLang="en-US" sz="2400" dirty="0">
                <a:solidFill>
                  <a:srgbClr val="FF6600"/>
                </a:solidFill>
                <a:latin typeface="Arial" panose="020B0604020202020204" pitchFamily="34" charset="0"/>
              </a:rPr>
              <a:t>all final </a:t>
            </a:r>
            <a:r>
              <a:rPr lang="en-US" altLang="en-US" sz="2400" dirty="0">
                <a:solidFill>
                  <a:srgbClr val="8585E0"/>
                </a:solidFill>
                <a:latin typeface="Arial" panose="020B0604020202020204" pitchFamily="34" charset="0"/>
              </a:rPr>
              <a:t>goods and services</a:t>
            </a:r>
            <a:r>
              <a:rPr lang="en-US" altLang="en-US" sz="2400" dirty="0">
                <a:solidFill>
                  <a:srgbClr val="FF0000"/>
                </a:solidFill>
                <a:latin typeface="Arial" panose="020B0604020202020204" pitchFamily="34" charset="0"/>
              </a:rPr>
              <a:t> </a:t>
            </a:r>
            <a:r>
              <a:rPr lang="en-US" altLang="en-US" sz="2400" dirty="0">
                <a:solidFill>
                  <a:srgbClr val="60C99C"/>
                </a:solidFill>
                <a:latin typeface="Arial" panose="020B0604020202020204" pitchFamily="34" charset="0"/>
              </a:rPr>
              <a:t>produced</a:t>
            </a:r>
            <a:r>
              <a:rPr lang="en-US" altLang="en-US" sz="2400" dirty="0">
                <a:latin typeface="Arial" panose="020B0604020202020204" pitchFamily="34" charset="0"/>
              </a:rPr>
              <a:t> </a:t>
            </a:r>
            <a:r>
              <a:rPr lang="en-US" altLang="en-US" sz="2400" dirty="0">
                <a:solidFill>
                  <a:srgbClr val="FF0000"/>
                </a:solidFill>
                <a:latin typeface="Arial" panose="020B0604020202020204" pitchFamily="34" charset="0"/>
              </a:rPr>
              <a:t>within a country </a:t>
            </a:r>
            <a:r>
              <a:rPr lang="en-US" altLang="en-US" sz="2400" dirty="0">
                <a:latin typeface="Arial" panose="020B0604020202020204" pitchFamily="34" charset="0"/>
              </a:rPr>
              <a:t>in a </a:t>
            </a:r>
            <a:r>
              <a:rPr lang="en-US" altLang="en-US" sz="2400" dirty="0">
                <a:solidFill>
                  <a:srgbClr val="D248D3"/>
                </a:solidFill>
                <a:latin typeface="Arial" panose="020B0604020202020204" pitchFamily="34" charset="0"/>
              </a:rPr>
              <a:t>given period of time</a:t>
            </a:r>
            <a:r>
              <a:rPr lang="en-US" altLang="en-US" sz="2400" dirty="0">
                <a:latin typeface="Arial" panose="020B0604020202020204" pitchFamily="34" charset="0"/>
              </a:rPr>
              <a:t>.</a:t>
            </a:r>
          </a:p>
          <a:p>
            <a:pPr marL="971550" lvl="1" indent="-514350" eaLnBrk="1" hangingPunct="1">
              <a:buFont typeface="Calibri Light" panose="020F0302020204030204" pitchFamily="34" charset="0"/>
              <a:buAutoNum type="arabicParenR"/>
            </a:pPr>
            <a:r>
              <a:rPr lang="en-US" altLang="en-US" dirty="0">
                <a:latin typeface="Arial" panose="020B0604020202020204" pitchFamily="34" charset="0"/>
                <a:ea typeface="ＭＳ Ｐゴシック" panose="020B0600070205080204" pitchFamily="34" charset="-128"/>
              </a:rPr>
              <a:t>“GDP is the </a:t>
            </a:r>
            <a:r>
              <a:rPr lang="en-US" altLang="en-US" dirty="0">
                <a:solidFill>
                  <a:srgbClr val="0000FF"/>
                </a:solidFill>
                <a:latin typeface="Arial" panose="020B0604020202020204" pitchFamily="34" charset="0"/>
                <a:ea typeface="ＭＳ Ｐゴシック" panose="020B0600070205080204" pitchFamily="34" charset="-128"/>
              </a:rPr>
              <a:t>market value…</a:t>
            </a:r>
            <a:r>
              <a:rPr lang="en-US" altLang="en-US" dirty="0">
                <a:latin typeface="Arial" panose="020B0604020202020204" pitchFamily="34" charset="0"/>
                <a:ea typeface="ＭＳ Ｐゴシック" panose="020B0600070205080204" pitchFamily="34" charset="-128"/>
              </a:rPr>
              <a:t>”</a:t>
            </a:r>
          </a:p>
          <a:p>
            <a:pPr lvl="3" eaLnBrk="1" hangingPunct="1"/>
            <a:r>
              <a:rPr lang="en-US" altLang="en-US" sz="1600" dirty="0">
                <a:latin typeface="Arial" panose="020B0604020202020204" pitchFamily="34" charset="0"/>
                <a:ea typeface="ＭＳ Ｐゴシック" panose="020B0600070205080204" pitchFamily="34" charset="-128"/>
              </a:rPr>
              <a:t>Most output is valued at market prices.</a:t>
            </a:r>
          </a:p>
          <a:p>
            <a:pPr marL="971550" lvl="1" indent="-514350" eaLnBrk="1" hangingPunct="1">
              <a:buFont typeface="Calibri Light" panose="020F0302020204030204" pitchFamily="34" charset="0"/>
              <a:buAutoNum type="arabicParenR"/>
            </a:pPr>
            <a:r>
              <a:rPr lang="en-US" altLang="en-US" dirty="0">
                <a:latin typeface="Arial" panose="020B0604020202020204" pitchFamily="34" charset="0"/>
                <a:ea typeface="ＭＳ Ｐゴシック" panose="020B0600070205080204" pitchFamily="34" charset="-128"/>
              </a:rPr>
              <a:t>“</a:t>
            </a:r>
            <a:r>
              <a:rPr lang="en-US" altLang="en-US" dirty="0">
                <a:solidFill>
                  <a:srgbClr val="FF6600"/>
                </a:solidFill>
                <a:latin typeface="Arial" panose="020B0604020202020204" pitchFamily="34" charset="0"/>
                <a:ea typeface="ＭＳ Ｐゴシック" panose="020B0600070205080204" pitchFamily="34" charset="-128"/>
              </a:rPr>
              <a:t>. . . of all final </a:t>
            </a:r>
            <a:r>
              <a:rPr lang="en-US" altLang="en-US" dirty="0">
                <a:latin typeface="Arial" panose="020B0604020202020204" pitchFamily="34" charset="0"/>
                <a:ea typeface="ＭＳ Ｐゴシック" panose="020B0600070205080204" pitchFamily="34" charset="-128"/>
              </a:rPr>
              <a:t>. . .”</a:t>
            </a:r>
          </a:p>
          <a:p>
            <a:pPr lvl="3" eaLnBrk="1" hangingPunct="1"/>
            <a:r>
              <a:rPr lang="en-US" altLang="en-US" sz="1600" dirty="0">
                <a:latin typeface="Arial" panose="020B0604020202020204" pitchFamily="34" charset="0"/>
                <a:ea typeface="ＭＳ Ｐゴシック" panose="020B0600070205080204" pitchFamily="34" charset="-128"/>
              </a:rPr>
              <a:t>It records only the value of final goods, not intermediate goods (inputs): we want to avoid double-counting</a:t>
            </a:r>
          </a:p>
          <a:p>
            <a:pPr marL="971550" lvl="1" indent="-514350" eaLnBrk="1" hangingPunct="1">
              <a:buFont typeface="Calibri Light" panose="020F0302020204030204" pitchFamily="34" charset="0"/>
              <a:buAutoNum type="arabicParenR"/>
            </a:pPr>
            <a:r>
              <a:rPr lang="en-US" altLang="en-US" dirty="0">
                <a:latin typeface="Arial" panose="020B0604020202020204" pitchFamily="34" charset="0"/>
                <a:ea typeface="ＭＳ Ｐゴシック" panose="020B0600070205080204" pitchFamily="34" charset="-128"/>
              </a:rPr>
              <a:t>“</a:t>
            </a:r>
            <a:r>
              <a:rPr lang="en-US" altLang="en-US" dirty="0">
                <a:solidFill>
                  <a:srgbClr val="7878DE"/>
                </a:solidFill>
                <a:latin typeface="Arial" panose="020B0604020202020204" pitchFamily="34" charset="0"/>
                <a:ea typeface="ＭＳ Ｐゴシック" panose="020B0600070205080204" pitchFamily="34" charset="-128"/>
              </a:rPr>
              <a:t>. . . </a:t>
            </a:r>
            <a:r>
              <a:rPr lang="en-US" altLang="en-US" dirty="0">
                <a:solidFill>
                  <a:srgbClr val="8585E0"/>
                </a:solidFill>
                <a:latin typeface="Arial" panose="020B0604020202020204" pitchFamily="34" charset="0"/>
                <a:ea typeface="ＭＳ Ｐゴシック" panose="020B0600070205080204" pitchFamily="34" charset="-128"/>
              </a:rPr>
              <a:t>goods and services </a:t>
            </a:r>
            <a:r>
              <a:rPr lang="en-US" altLang="en-US" dirty="0">
                <a:latin typeface="Arial" panose="020B0604020202020204" pitchFamily="34" charset="0"/>
                <a:ea typeface="ＭＳ Ｐゴシック" panose="020B0600070205080204" pitchFamily="34" charset="-128"/>
              </a:rPr>
              <a:t>. . .”</a:t>
            </a:r>
          </a:p>
          <a:p>
            <a:pPr lvl="3" eaLnBrk="1" hangingPunct="1"/>
            <a:r>
              <a:rPr lang="en-US" altLang="en-US" sz="1600" dirty="0">
                <a:latin typeface="Arial" panose="020B0604020202020204" pitchFamily="34" charset="0"/>
                <a:ea typeface="ＭＳ Ｐゴシック" panose="020B0600070205080204" pitchFamily="34" charset="-128"/>
              </a:rPr>
              <a:t>It includes both tangible goods (food, clothing, cars) and intangible services (haircuts, house cleaning). </a:t>
            </a:r>
          </a:p>
        </p:txBody>
      </p:sp>
      <p:sp>
        <p:nvSpPr>
          <p:cNvPr id="2" name="Footer Placeholder 1">
            <a:extLst>
              <a:ext uri="{FF2B5EF4-FFF2-40B4-BE49-F238E27FC236}">
                <a16:creationId xmlns:a16="http://schemas.microsoft.com/office/drawing/2014/main" id="{CC80F8F9-F7D6-0D56-9F73-73FE93F27411}"/>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EB934-B12A-EB4B-AC0E-023C67D2C9F9}"/>
              </a:ext>
            </a:extLst>
          </p:cNvPr>
          <p:cNvSpPr>
            <a:spLocks noGrp="1"/>
          </p:cNvSpPr>
          <p:nvPr>
            <p:ph type="title"/>
          </p:nvPr>
        </p:nvSpPr>
        <p:spPr>
          <a:xfrm>
            <a:off x="457200" y="399329"/>
            <a:ext cx="8229600" cy="1758655"/>
          </a:xfrm>
        </p:spPr>
        <p:txBody>
          <a:bodyPr>
            <a:normAutofit/>
          </a:bodyPr>
          <a:lstStyle/>
          <a:p>
            <a:r>
              <a:rPr lang="en-US" dirty="0">
                <a:solidFill>
                  <a:srgbClr val="0070C0"/>
                </a:solidFill>
              </a:rPr>
              <a:t>How does macroeconomics fit into the history of economics?</a:t>
            </a:r>
          </a:p>
        </p:txBody>
      </p:sp>
      <p:sp>
        <p:nvSpPr>
          <p:cNvPr id="3" name="Content Placeholder 2">
            <a:extLst>
              <a:ext uri="{FF2B5EF4-FFF2-40B4-BE49-F238E27FC236}">
                <a16:creationId xmlns:a16="http://schemas.microsoft.com/office/drawing/2014/main" id="{3749C459-EB08-7945-BF49-4266C2C1C805}"/>
              </a:ext>
            </a:extLst>
          </p:cNvPr>
          <p:cNvSpPr>
            <a:spLocks noGrp="1"/>
          </p:cNvSpPr>
          <p:nvPr>
            <p:ph idx="1"/>
          </p:nvPr>
        </p:nvSpPr>
        <p:spPr>
          <a:xfrm>
            <a:off x="308758" y="2316480"/>
            <a:ext cx="8562110" cy="4319154"/>
          </a:xfrm>
        </p:spPr>
        <p:txBody>
          <a:bodyPr>
            <a:normAutofit/>
          </a:bodyPr>
          <a:lstStyle/>
          <a:p>
            <a:endParaRPr lang="en-US" dirty="0"/>
          </a:p>
          <a:p>
            <a:endParaRPr lang="en-US" dirty="0"/>
          </a:p>
          <a:p>
            <a:endParaRPr lang="en-US" dirty="0"/>
          </a:p>
          <a:p>
            <a:r>
              <a:rPr lang="en-US" dirty="0"/>
              <a:t>Modern economic analysis started with Adam Smith (a Classical, along with Ricardo </a:t>
            </a:r>
            <a:r>
              <a:rPr lang="en-US" sz="2400" dirty="0"/>
              <a:t>and Marx-</a:t>
            </a:r>
            <a:r>
              <a:rPr lang="en-US" sz="2400" dirty="0" err="1"/>
              <a:t>ish</a:t>
            </a:r>
            <a:r>
              <a:rPr lang="en-US" dirty="0"/>
              <a:t>)</a:t>
            </a:r>
          </a:p>
          <a:p>
            <a:r>
              <a:rPr lang="en-US" dirty="0"/>
              <a:t>His 1776 masterpiece was </a:t>
            </a:r>
            <a:r>
              <a:rPr lang="en-US" i="1" dirty="0"/>
              <a:t>An Inquiry into the Nature and Causes of the Wealth of Nations</a:t>
            </a:r>
          </a:p>
          <a:p>
            <a:endParaRPr lang="en-US" dirty="0"/>
          </a:p>
        </p:txBody>
      </p:sp>
      <p:pic>
        <p:nvPicPr>
          <p:cNvPr id="6" name="Picture 5" descr="A person wearing a suit and tie&#10;&#10;Description automatically generated">
            <a:extLst>
              <a:ext uri="{FF2B5EF4-FFF2-40B4-BE49-F238E27FC236}">
                <a16:creationId xmlns:a16="http://schemas.microsoft.com/office/drawing/2014/main" id="{CD44E9D7-4558-F14F-9235-EC5B3ED5662E}"/>
              </a:ext>
            </a:extLst>
          </p:cNvPr>
          <p:cNvPicPr>
            <a:picLocks noChangeAspect="1"/>
          </p:cNvPicPr>
          <p:nvPr/>
        </p:nvPicPr>
        <p:blipFill>
          <a:blip r:embed="rId2"/>
          <a:stretch>
            <a:fillRect/>
          </a:stretch>
        </p:blipFill>
        <p:spPr>
          <a:xfrm>
            <a:off x="3987800" y="2170176"/>
            <a:ext cx="1168400" cy="1860550"/>
          </a:xfrm>
          <a:prstGeom prst="rect">
            <a:avLst/>
          </a:prstGeom>
        </p:spPr>
      </p:pic>
    </p:spTree>
    <p:extLst>
      <p:ext uri="{BB962C8B-B14F-4D97-AF65-F5344CB8AC3E}">
        <p14:creationId xmlns:p14="http://schemas.microsoft.com/office/powerpoint/2010/main" val="413874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8146E2C-BC47-61BA-51A8-67E31AD99AAD}"/>
              </a:ext>
            </a:extLst>
          </p:cNvPr>
          <p:cNvSpPr>
            <a:spLocks noGrp="1" noChangeArrowheads="1"/>
          </p:cNvSpPr>
          <p:nvPr>
            <p:ph type="title"/>
          </p:nvPr>
        </p:nvSpPr>
        <p:spPr/>
        <p:txBody>
          <a:bodyPr>
            <a:normAutofit/>
          </a:bodyPr>
          <a:lstStyle/>
          <a:p>
            <a:pPr eaLnBrk="1" fontAlgn="auto" hangingPunct="1">
              <a:spcAft>
                <a:spcPts val="0"/>
              </a:spcAft>
              <a:defRPr/>
            </a:pPr>
            <a:r>
              <a:rPr lang="en-US" altLang="en-US" sz="4000" dirty="0"/>
              <a:t>GDP is the Market Value….</a:t>
            </a:r>
          </a:p>
        </p:txBody>
      </p:sp>
      <p:sp>
        <p:nvSpPr>
          <p:cNvPr id="40963" name="Rectangle 3">
            <a:extLst>
              <a:ext uri="{FF2B5EF4-FFF2-40B4-BE49-F238E27FC236}">
                <a16:creationId xmlns:a16="http://schemas.microsoft.com/office/drawing/2014/main" id="{EE84A8EA-492B-FC79-7A8D-F93C3C4571F1}"/>
              </a:ext>
            </a:extLst>
          </p:cNvPr>
          <p:cNvSpPr>
            <a:spLocks noGrp="1"/>
          </p:cNvSpPr>
          <p:nvPr>
            <p:ph idx="1"/>
          </p:nvPr>
        </p:nvSpPr>
        <p:spPr/>
        <p:txBody>
          <a:bodyPr/>
          <a:lstStyle/>
          <a:p>
            <a:pPr marL="457200" lvl="1" indent="0" eaLnBrk="1" hangingPunct="1">
              <a:buNone/>
            </a:pPr>
            <a:r>
              <a:rPr lang="en-US" altLang="en-US" dirty="0">
                <a:latin typeface="Arial" panose="020B0604020202020204" pitchFamily="34" charset="0"/>
                <a:ea typeface="ＭＳ Ｐゴシック" panose="020B0600070205080204" pitchFamily="34" charset="-128"/>
              </a:rPr>
              <a:t>4)  “</a:t>
            </a:r>
            <a:r>
              <a:rPr lang="en-US" altLang="en-US" dirty="0">
                <a:solidFill>
                  <a:srgbClr val="60C99C"/>
                </a:solidFill>
                <a:latin typeface="Arial" panose="020B0604020202020204" pitchFamily="34" charset="0"/>
                <a:ea typeface="ＭＳ Ｐゴシック" panose="020B0600070205080204" pitchFamily="34" charset="-128"/>
              </a:rPr>
              <a:t>. . . produced</a:t>
            </a:r>
            <a:r>
              <a:rPr lang="en-US" altLang="en-US" dirty="0">
                <a:latin typeface="Arial" panose="020B0604020202020204" pitchFamily="34" charset="0"/>
                <a:ea typeface="ＭＳ Ｐゴシック" panose="020B0600070205080204" pitchFamily="34" charset="-128"/>
              </a:rPr>
              <a:t> . . .”</a:t>
            </a:r>
          </a:p>
          <a:p>
            <a:pPr lvl="3" eaLnBrk="1" hangingPunct="1"/>
            <a:r>
              <a:rPr lang="en-US" altLang="en-US" sz="1600" dirty="0">
                <a:latin typeface="Arial" panose="020B0604020202020204" pitchFamily="34" charset="0"/>
                <a:ea typeface="ＭＳ Ｐゴシック" panose="020B0600070205080204" pitchFamily="34" charset="-128"/>
              </a:rPr>
              <a:t>It includes goods and services produced in the period we’re considering, excludes used/vintage goods, old houses, </a:t>
            </a:r>
            <a:r>
              <a:rPr lang="en-US" altLang="en-US" sz="1600" dirty="0" err="1">
                <a:latin typeface="Arial" panose="020B0604020202020204" pitchFamily="34" charset="0"/>
                <a:ea typeface="ＭＳ Ｐゴシック" panose="020B0600070205080204" pitchFamily="34" charset="-128"/>
              </a:rPr>
              <a:t>etc</a:t>
            </a:r>
            <a:endParaRPr lang="en-US" altLang="en-US" sz="1600" dirty="0">
              <a:latin typeface="Arial" panose="020B0604020202020204" pitchFamily="34" charset="0"/>
              <a:ea typeface="ＭＳ Ｐゴシック" panose="020B0600070205080204" pitchFamily="34" charset="-128"/>
            </a:endParaRPr>
          </a:p>
          <a:p>
            <a:pPr marL="457200" lvl="1" indent="0" eaLnBrk="1" hangingPunct="1">
              <a:buNone/>
            </a:pPr>
            <a:r>
              <a:rPr lang="en-US" altLang="en-US" dirty="0">
                <a:latin typeface="Arial" panose="020B0604020202020204" pitchFamily="34" charset="0"/>
                <a:ea typeface="ＭＳ Ｐゴシック" panose="020B0600070205080204" pitchFamily="34" charset="-128"/>
              </a:rPr>
              <a:t>5)  “ </a:t>
            </a:r>
            <a:r>
              <a:rPr lang="en-US" altLang="en-US" dirty="0">
                <a:solidFill>
                  <a:srgbClr val="FF0000"/>
                </a:solidFill>
                <a:latin typeface="Arial" panose="020B0604020202020204" pitchFamily="34" charset="0"/>
                <a:ea typeface="ＭＳ Ｐゴシック" panose="020B0600070205080204" pitchFamily="34" charset="-128"/>
              </a:rPr>
              <a:t>. . . within a country </a:t>
            </a:r>
            <a:r>
              <a:rPr lang="en-US" altLang="en-US" dirty="0">
                <a:latin typeface="Arial" panose="020B0604020202020204" pitchFamily="34" charset="0"/>
                <a:ea typeface="ＭＳ Ｐゴシック" panose="020B0600070205080204" pitchFamily="34" charset="-128"/>
              </a:rPr>
              <a:t>. . .” </a:t>
            </a:r>
          </a:p>
          <a:p>
            <a:pPr lvl="3" eaLnBrk="1" hangingPunct="1"/>
            <a:r>
              <a:rPr lang="en-US" altLang="en-US" sz="1600" dirty="0">
                <a:latin typeface="Arial" panose="020B0604020202020204" pitchFamily="34" charset="0"/>
                <a:ea typeface="ＭＳ Ｐゴシック" panose="020B0600070205080204" pitchFamily="34" charset="-128"/>
              </a:rPr>
              <a:t>It measures the value of production within the geographic confines of a country. We’ll see how to adjust for imported goods </a:t>
            </a:r>
          </a:p>
          <a:p>
            <a:pPr marL="457200" lvl="1" indent="0" eaLnBrk="1" hangingPunct="1">
              <a:buNone/>
            </a:pPr>
            <a:r>
              <a:rPr lang="en-US" altLang="en-US" dirty="0">
                <a:latin typeface="Arial" panose="020B0604020202020204" pitchFamily="34" charset="0"/>
                <a:ea typeface="ＭＳ Ｐゴシック" panose="020B0600070205080204" pitchFamily="34" charset="-128"/>
              </a:rPr>
              <a:t>6)  “</a:t>
            </a:r>
            <a:r>
              <a:rPr lang="en-US" altLang="en-US" dirty="0">
                <a:solidFill>
                  <a:srgbClr val="D248D3"/>
                </a:solidFill>
                <a:latin typeface="Arial" panose="020B0604020202020204" pitchFamily="34" charset="0"/>
                <a:ea typeface="ＭＳ Ｐゴシック" panose="020B0600070205080204" pitchFamily="34" charset="-128"/>
              </a:rPr>
              <a:t>. . . in a given period of time.</a:t>
            </a:r>
            <a:r>
              <a:rPr lang="en-US" altLang="en-US" dirty="0">
                <a:latin typeface="Arial" panose="020B0604020202020204" pitchFamily="34" charset="0"/>
                <a:ea typeface="ＭＳ Ｐゴシック" panose="020B0600070205080204" pitchFamily="34" charset="-128"/>
              </a:rPr>
              <a:t>”</a:t>
            </a:r>
          </a:p>
          <a:p>
            <a:pPr lvl="3" eaLnBrk="1" hangingPunct="1"/>
            <a:r>
              <a:rPr lang="en-US" altLang="en-US" sz="1600" dirty="0">
                <a:latin typeface="Arial" panose="020B0604020202020204" pitchFamily="34" charset="0"/>
                <a:ea typeface="ＭＳ Ｐゴシック" panose="020B0600070205080204" pitchFamily="34" charset="-128"/>
              </a:rPr>
              <a:t>It measures the value of production that takes place within a specific interval of time, usually a year or a quarter (three months). </a:t>
            </a:r>
          </a:p>
          <a:p>
            <a:pPr lvl="2" eaLnBrk="1" hangingPunct="1"/>
            <a:endParaRPr lang="en-US" altLang="en-US" dirty="0">
              <a:latin typeface="Arial" panose="020B0604020202020204" pitchFamily="34" charset="0"/>
              <a:ea typeface="ＭＳ Ｐゴシック" panose="020B0600070205080204" pitchFamily="34" charset="-128"/>
            </a:endParaRPr>
          </a:p>
          <a:p>
            <a:pPr lvl="2" eaLnBrk="1" hangingPunct="1"/>
            <a:endParaRPr lang="en-US" altLang="en-US" dirty="0">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485B91E9-3928-6D56-C185-3DCB624D4F2F}"/>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 </a:t>
            </a:r>
            <a:r>
              <a:rPr lang="en-US"/>
              <a:t>edition </a:t>
            </a:r>
            <a:r>
              <a:rPr lang="en-GB"/>
              <a:t>9781473786981 © Cengage EMEA 2023</a:t>
            </a:r>
          </a:p>
          <a:p>
            <a:pPr>
              <a:defRPr/>
            </a:pP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7B19375B-DF85-96C5-B8D8-BAB5F9345F6A}"/>
              </a:ext>
            </a:extLst>
          </p:cNvPr>
          <p:cNvSpPr>
            <a:spLocks noGrp="1" noChangeArrowheads="1"/>
          </p:cNvSpPr>
          <p:nvPr>
            <p:ph type="title"/>
          </p:nvPr>
        </p:nvSpPr>
        <p:spPr>
          <a:xfrm>
            <a:off x="457200" y="274638"/>
            <a:ext cx="8229600" cy="793998"/>
          </a:xfrm>
        </p:spPr>
        <p:txBody>
          <a:bodyPr>
            <a:normAutofit/>
          </a:bodyPr>
          <a:lstStyle/>
          <a:p>
            <a:pPr eaLnBrk="1" fontAlgn="auto" hangingPunct="1">
              <a:spcAft>
                <a:spcPts val="0"/>
              </a:spcAft>
              <a:defRPr/>
            </a:pPr>
            <a:r>
              <a:rPr lang="en-US" altLang="en-US" sz="4000" dirty="0">
                <a:latin typeface="+mn-lt"/>
              </a:rPr>
              <a:t>More on what is and isn’t counted</a:t>
            </a:r>
          </a:p>
        </p:txBody>
      </p:sp>
      <p:sp>
        <p:nvSpPr>
          <p:cNvPr id="45059" name="Rectangle 3">
            <a:extLst>
              <a:ext uri="{FF2B5EF4-FFF2-40B4-BE49-F238E27FC236}">
                <a16:creationId xmlns:a16="http://schemas.microsoft.com/office/drawing/2014/main" id="{3D5B40D9-EFB5-5474-1509-AFC387F3E236}"/>
              </a:ext>
            </a:extLst>
          </p:cNvPr>
          <p:cNvSpPr>
            <a:spLocks noGrp="1"/>
          </p:cNvSpPr>
          <p:nvPr>
            <p:ph idx="1"/>
          </p:nvPr>
        </p:nvSpPr>
        <p:spPr>
          <a:xfrm>
            <a:off x="457200" y="1311008"/>
            <a:ext cx="8229600" cy="4804784"/>
          </a:xfrm>
        </p:spPr>
        <p:txBody>
          <a:bodyPr>
            <a:normAutofit fontScale="25000" lnSpcReduction="20000"/>
          </a:bodyPr>
          <a:lstStyle/>
          <a:p>
            <a:pPr marL="0" indent="0" eaLnBrk="1" hangingPunct="1">
              <a:buNone/>
            </a:pPr>
            <a:endParaRPr lang="en-US" altLang="en-US" sz="2400" dirty="0">
              <a:latin typeface="Calisto MT" panose="02040603050505030304" pitchFamily="18" charset="77"/>
            </a:endParaRPr>
          </a:p>
          <a:p>
            <a:pPr eaLnBrk="1" hangingPunct="1"/>
            <a:r>
              <a:rPr lang="en-US" altLang="en-US" sz="7400" dirty="0">
                <a:solidFill>
                  <a:srgbClr val="005E44"/>
                </a:solidFill>
                <a:latin typeface="Calisto MT" panose="02040603050505030304" pitchFamily="18" charset="77"/>
              </a:rPr>
              <a:t>Counted in GDP:</a:t>
            </a:r>
          </a:p>
          <a:p>
            <a:pPr lvl="1"/>
            <a:r>
              <a:rPr lang="en-US" altLang="en-US" sz="8000" dirty="0">
                <a:latin typeface="Calisto MT" panose="02040603050505030304" pitchFamily="18" charset="77"/>
              </a:rPr>
              <a:t>Government production, non-profit firm production (but valued at input costs, since most is not sold in markets)</a:t>
            </a:r>
          </a:p>
          <a:p>
            <a:pPr lvl="1"/>
            <a:r>
              <a:rPr lang="en-US" altLang="en-US" sz="8000" dirty="0">
                <a:latin typeface="Calisto MT" panose="02040603050505030304" pitchFamily="18" charset="77"/>
              </a:rPr>
              <a:t>Firms buying/building new capital, such as building an apartment block. Those are final goods.</a:t>
            </a:r>
          </a:p>
          <a:p>
            <a:pPr marL="457200" lvl="1" indent="0">
              <a:buNone/>
            </a:pPr>
            <a:endParaRPr lang="en-US" altLang="en-US" sz="2000" dirty="0">
              <a:latin typeface="Calisto MT" panose="02040603050505030304" pitchFamily="18" charset="77"/>
            </a:endParaRPr>
          </a:p>
          <a:p>
            <a:pPr eaLnBrk="1" hangingPunct="1"/>
            <a:r>
              <a:rPr lang="en-US" altLang="en-US" sz="7400" dirty="0">
                <a:solidFill>
                  <a:srgbClr val="C00000"/>
                </a:solidFill>
                <a:latin typeface="Calisto MT" panose="02040603050505030304" pitchFamily="18" charset="77"/>
              </a:rPr>
              <a:t>Not counted:</a:t>
            </a:r>
          </a:p>
          <a:p>
            <a:pPr lvl="1"/>
            <a:r>
              <a:rPr lang="en-US" altLang="en-US" sz="8000" dirty="0">
                <a:latin typeface="Calisto MT" panose="02040603050505030304" pitchFamily="18" charset="77"/>
                <a:ea typeface="ＭＳ Ｐゴシック" panose="020B0600070205080204" pitchFamily="34" charset="-128"/>
              </a:rPr>
              <a:t>Most items produced and consumed in the household sphere: it’s never sold</a:t>
            </a:r>
            <a:r>
              <a:rPr lang="en-US" altLang="en-US" sz="8000" dirty="0">
                <a:solidFill>
                  <a:srgbClr val="FF7E79"/>
                </a:solidFill>
                <a:latin typeface="Calisto MT" panose="02040603050505030304" pitchFamily="18" charset="77"/>
                <a:ea typeface="ＭＳ Ｐゴシック" panose="020B0600070205080204" pitchFamily="34" charset="-128"/>
              </a:rPr>
              <a:t>*</a:t>
            </a:r>
            <a:endParaRPr lang="en-US" altLang="en-US" sz="8000" dirty="0">
              <a:latin typeface="Calisto MT" panose="02040603050505030304" pitchFamily="18" charset="77"/>
              <a:ea typeface="ＭＳ Ｐゴシック" panose="020B0600070205080204" pitchFamily="34" charset="-128"/>
            </a:endParaRPr>
          </a:p>
          <a:p>
            <a:pPr lvl="1"/>
            <a:r>
              <a:rPr lang="en-US" altLang="en-US" sz="8000" dirty="0">
                <a:latin typeface="Calisto MT" panose="02040603050505030304" pitchFamily="18" charset="77"/>
                <a:ea typeface="ＭＳ Ｐゴシック" panose="020B0600070205080204" pitchFamily="34" charset="-128"/>
              </a:rPr>
              <a:t>Purchases and sales of financial assets such as stocks and bonds: they’re valuable, but they’re not </a:t>
            </a:r>
            <a:r>
              <a:rPr lang="en-US" altLang="en-US" sz="8000" b="1" dirty="0">
                <a:latin typeface="Calisto MT" panose="02040603050505030304" pitchFamily="18" charset="77"/>
                <a:ea typeface="ＭＳ Ｐゴシック" panose="020B0600070205080204" pitchFamily="34" charset="-128"/>
              </a:rPr>
              <a:t>goods and services</a:t>
            </a:r>
          </a:p>
          <a:p>
            <a:pPr lvl="1"/>
            <a:r>
              <a:rPr lang="en-US" altLang="en-US" sz="8000" dirty="0">
                <a:latin typeface="Calisto MT" panose="02040603050505030304" pitchFamily="18" charset="77"/>
                <a:ea typeface="ＭＳ Ｐゴシック" panose="020B0600070205080204" pitchFamily="34" charset="-128"/>
              </a:rPr>
              <a:t>Taxes are not subtracted and transfers (e.g. government pensions) are not added. They both affect household income, but they don’t involve production of goods and services.</a:t>
            </a:r>
          </a:p>
          <a:p>
            <a:pPr lvl="1"/>
            <a:r>
              <a:rPr lang="en-US" altLang="en-US" sz="8000" dirty="0">
                <a:latin typeface="Calisto MT" panose="02040603050505030304" pitchFamily="18" charset="77"/>
                <a:ea typeface="ＭＳ Ｐゴシック" panose="020B0600070205080204" pitchFamily="34" charset="-128"/>
              </a:rPr>
              <a:t>Items produced and sold illicitly, such as illegal drugs</a:t>
            </a:r>
            <a:r>
              <a:rPr lang="en-US" altLang="en-US" sz="8000" dirty="0">
                <a:solidFill>
                  <a:srgbClr val="FF7E79"/>
                </a:solidFill>
                <a:latin typeface="Calisto MT" panose="02040603050505030304" pitchFamily="18" charset="77"/>
                <a:ea typeface="ＭＳ Ｐゴシック" panose="020B0600070205080204" pitchFamily="34" charset="-128"/>
              </a:rPr>
              <a:t>*</a:t>
            </a:r>
          </a:p>
          <a:p>
            <a:pPr marL="457200" lvl="1" indent="0">
              <a:buNone/>
            </a:pPr>
            <a:endParaRPr lang="en-US" altLang="en-US" sz="8000" dirty="0">
              <a:solidFill>
                <a:srgbClr val="FF7E79"/>
              </a:solidFill>
              <a:latin typeface="Calisto MT" panose="02040603050505030304" pitchFamily="18" charset="77"/>
              <a:ea typeface="ＭＳ Ｐゴシック" panose="020B0600070205080204" pitchFamily="34" charset="-128"/>
            </a:endParaRPr>
          </a:p>
          <a:p>
            <a:pPr marL="457200" lvl="1" indent="0">
              <a:buNone/>
            </a:pPr>
            <a:r>
              <a:rPr lang="en-US" altLang="en-US" sz="8000" dirty="0">
                <a:solidFill>
                  <a:srgbClr val="FF7E79"/>
                </a:solidFill>
                <a:latin typeface="Calisto MT" panose="02040603050505030304" pitchFamily="18" charset="77"/>
                <a:ea typeface="ＭＳ Ｐゴシック" panose="020B0600070205080204" pitchFamily="34" charset="-128"/>
              </a:rPr>
              <a:t>*  </a:t>
            </a:r>
            <a:r>
              <a:rPr lang="en-US" altLang="en-US" sz="8000" dirty="0">
                <a:latin typeface="Calisto MT" panose="02040603050505030304" pitchFamily="18" charset="77"/>
                <a:ea typeface="ＭＳ Ｐゴシック" panose="020B0600070205080204" pitchFamily="34" charset="-128"/>
              </a:rPr>
              <a:t>These could be counted, although getting data would be tricky</a:t>
            </a:r>
          </a:p>
          <a:p>
            <a:pPr lvl="1"/>
            <a:endParaRPr lang="en-US" altLang="en-US" sz="6200" dirty="0">
              <a:latin typeface="Calisto MT" panose="02040603050505030304" pitchFamily="18" charset="77"/>
              <a:ea typeface="ＭＳ Ｐゴシック" panose="020B0600070205080204" pitchFamily="34" charset="-128"/>
            </a:endParaRPr>
          </a:p>
          <a:p>
            <a:pPr lvl="1"/>
            <a:endParaRPr lang="en-US" altLang="en-US" sz="2000" dirty="0">
              <a:latin typeface="Calisto MT" panose="02040603050505030304" pitchFamily="18" charset="77"/>
            </a:endParaRPr>
          </a:p>
          <a:p>
            <a:pPr marL="0" indent="0" eaLnBrk="1" hangingPunct="1">
              <a:buNone/>
            </a:pPr>
            <a:endParaRPr lang="en-US" altLang="en-US" sz="2400" dirty="0">
              <a:latin typeface="Arial" panose="020B0604020202020204" pitchFamily="34" charset="0"/>
            </a:endParaRPr>
          </a:p>
          <a:p>
            <a:pPr marL="457200" lvl="1" indent="0" eaLnBrk="1" hangingPunct="1">
              <a:buNone/>
            </a:pPr>
            <a:endParaRPr lang="en-US" altLang="en-US" sz="2400" dirty="0">
              <a:latin typeface="Arial" panose="020B0604020202020204" pitchFamily="34" charset="0"/>
              <a:ea typeface="ＭＳ Ｐゴシック" panose="020B0600070205080204" pitchFamily="34" charset="-128"/>
            </a:endParaRPr>
          </a:p>
          <a:p>
            <a:pPr marL="0" marR="0" indent="0">
              <a:spcBef>
                <a:spcPts val="0"/>
              </a:spcBef>
              <a:spcAft>
                <a:spcPts val="0"/>
              </a:spcAft>
              <a:buNone/>
            </a:pPr>
            <a:r>
              <a:rPr lang="en-US" altLang="en-US" sz="2400" dirty="0">
                <a:latin typeface="Arial" panose="020B0604020202020204" pitchFamily="34" charset="0"/>
                <a:ea typeface="ＭＳ Ｐゴシック" panose="020B0600070205080204" pitchFamily="34" charset="-128"/>
              </a:rPr>
              <a:t>	</a:t>
            </a:r>
            <a:endParaRPr lang="en-US" altLang="en-US" dirty="0">
              <a:latin typeface="Arial" panose="020B0604020202020204" pitchFamily="34" charset="0"/>
              <a:ea typeface="ＭＳ Ｐゴシック" panose="020B0600070205080204" pitchFamily="34" charset="-128"/>
            </a:endParaRPr>
          </a:p>
          <a:p>
            <a:pPr eaLnBrk="1" hangingPunct="1"/>
            <a:endParaRPr lang="en-US" altLang="en-US" dirty="0">
              <a:latin typeface="Arial" panose="020B0604020202020204" pitchFamily="34" charset="0"/>
            </a:endParaRPr>
          </a:p>
        </p:txBody>
      </p:sp>
      <p:sp>
        <p:nvSpPr>
          <p:cNvPr id="2" name="Footer Placeholder 1">
            <a:extLst>
              <a:ext uri="{FF2B5EF4-FFF2-40B4-BE49-F238E27FC236}">
                <a16:creationId xmlns:a16="http://schemas.microsoft.com/office/drawing/2014/main" id="{463ACBA6-11AB-AEC1-28AA-494127A700AE}"/>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9B6E72D7-6F16-3EA6-D22C-3203513E3C30}"/>
              </a:ext>
            </a:extLst>
          </p:cNvPr>
          <p:cNvSpPr>
            <a:spLocks noGrp="1" noChangeArrowheads="1"/>
          </p:cNvSpPr>
          <p:nvPr>
            <p:ph type="title"/>
          </p:nvPr>
        </p:nvSpPr>
        <p:spPr/>
        <p:txBody>
          <a:bodyPr/>
          <a:lstStyle/>
          <a:p>
            <a:pPr eaLnBrk="1" fontAlgn="auto" hangingPunct="1">
              <a:spcAft>
                <a:spcPts val="0"/>
              </a:spcAft>
              <a:defRPr/>
            </a:pPr>
            <a:r>
              <a:rPr lang="en-US" altLang="en-US" dirty="0">
                <a:cs typeface="Calibri" panose="020F0502020204030204" pitchFamily="34" charset="0"/>
              </a:rPr>
              <a:t>What GDP omits to tell us</a:t>
            </a:r>
          </a:p>
        </p:txBody>
      </p:sp>
      <p:sp>
        <p:nvSpPr>
          <p:cNvPr id="68611" name="Rectangle 3">
            <a:extLst>
              <a:ext uri="{FF2B5EF4-FFF2-40B4-BE49-F238E27FC236}">
                <a16:creationId xmlns:a16="http://schemas.microsoft.com/office/drawing/2014/main" id="{C757C328-EF54-3193-DC8D-1AF585DD51A5}"/>
              </a:ext>
            </a:extLst>
          </p:cNvPr>
          <p:cNvSpPr>
            <a:spLocks noGrp="1"/>
          </p:cNvSpPr>
          <p:nvPr>
            <p:ph idx="1"/>
          </p:nvPr>
        </p:nvSpPr>
        <p:spPr/>
        <p:txBody>
          <a:bodyPr/>
          <a:lstStyle/>
          <a:p>
            <a:pPr eaLnBrk="1" hangingPunct="1"/>
            <a:r>
              <a:rPr lang="en-US" altLang="en-US" dirty="0"/>
              <a:t>Some things that contribute to well-being are not included in GDP.</a:t>
            </a:r>
          </a:p>
          <a:p>
            <a:pPr lvl="1" eaLnBrk="1" hangingPunct="1"/>
            <a:r>
              <a:rPr lang="en-US" altLang="en-US" dirty="0">
                <a:ea typeface="ＭＳ Ｐゴシック" panose="020B0600070205080204" pitchFamily="34" charset="-128"/>
              </a:rPr>
              <a:t>The value of leisure</a:t>
            </a:r>
          </a:p>
          <a:p>
            <a:pPr lvl="1" eaLnBrk="1" hangingPunct="1"/>
            <a:r>
              <a:rPr lang="en-US" altLang="en-US" dirty="0">
                <a:ea typeface="ＭＳ Ｐゴシック" panose="020B0600070205080204" pitchFamily="34" charset="-128"/>
              </a:rPr>
              <a:t>The value of a clean environment</a:t>
            </a:r>
          </a:p>
          <a:p>
            <a:pPr lvl="1" eaLnBrk="1" hangingPunct="1"/>
            <a:r>
              <a:rPr lang="en-US" altLang="en-US" dirty="0">
                <a:ea typeface="ＭＳ Ｐゴシック" panose="020B0600070205080204" pitchFamily="34" charset="-128"/>
              </a:rPr>
              <a:t>The distribution of income</a:t>
            </a:r>
          </a:p>
          <a:p>
            <a:pPr lvl="1" eaLnBrk="1" hangingPunct="1"/>
            <a:r>
              <a:rPr lang="en-US" altLang="en-US" dirty="0">
                <a:ea typeface="ＭＳ Ｐゴシック" panose="020B0600070205080204" pitchFamily="34" charset="-128"/>
              </a:rPr>
              <a:t>The value of activity that takes place outside of markets, such as the time parents spend with their children and volunteer work</a:t>
            </a:r>
          </a:p>
        </p:txBody>
      </p:sp>
      <p:sp>
        <p:nvSpPr>
          <p:cNvPr id="2" name="Footer Placeholder 1">
            <a:extLst>
              <a:ext uri="{FF2B5EF4-FFF2-40B4-BE49-F238E27FC236}">
                <a16:creationId xmlns:a16="http://schemas.microsoft.com/office/drawing/2014/main" id="{D4E14CAD-4D24-E42D-3962-2E5234E87E2A}"/>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 </a:t>
            </a:r>
            <a:r>
              <a:rPr lang="en-US"/>
              <a:t>edition </a:t>
            </a:r>
            <a:r>
              <a:rPr lang="en-GB"/>
              <a:t>9781473786981 © Cengage EMEA 2023</a:t>
            </a:r>
          </a:p>
          <a:p>
            <a:pPr>
              <a:defRPr/>
            </a:pP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4BDD7B98-5348-ED73-7905-311B8FBDC81E}"/>
              </a:ext>
            </a:extLst>
          </p:cNvPr>
          <p:cNvSpPr>
            <a:spLocks noGrp="1" noChangeArrowheads="1"/>
          </p:cNvSpPr>
          <p:nvPr>
            <p:ph type="title"/>
          </p:nvPr>
        </p:nvSpPr>
        <p:spPr/>
        <p:txBody>
          <a:bodyPr/>
          <a:lstStyle/>
          <a:p>
            <a:pPr eaLnBrk="1" fontAlgn="auto" hangingPunct="1">
              <a:spcAft>
                <a:spcPts val="0"/>
              </a:spcAft>
              <a:defRPr/>
            </a:pPr>
            <a:r>
              <a:rPr lang="en-US" altLang="en-US" dirty="0"/>
              <a:t>The Components of GDP</a:t>
            </a:r>
            <a:endParaRPr lang="en-US" altLang="en-US" dirty="0">
              <a:latin typeface="Tahoma" panose="020B0604030504040204" pitchFamily="34" charset="0"/>
            </a:endParaRPr>
          </a:p>
        </p:txBody>
      </p:sp>
      <p:sp>
        <p:nvSpPr>
          <p:cNvPr id="47107" name="Rectangle 3">
            <a:extLst>
              <a:ext uri="{FF2B5EF4-FFF2-40B4-BE49-F238E27FC236}">
                <a16:creationId xmlns:a16="http://schemas.microsoft.com/office/drawing/2014/main" id="{63E1500F-E9F8-D946-E2CB-B4864D300EC1}"/>
              </a:ext>
            </a:extLst>
          </p:cNvPr>
          <p:cNvSpPr>
            <a:spLocks noGrp="1"/>
          </p:cNvSpPr>
          <p:nvPr>
            <p:ph idx="1"/>
          </p:nvPr>
        </p:nvSpPr>
        <p:spPr/>
        <p:txBody>
          <a:bodyPr>
            <a:normAutofit fontScale="92500"/>
          </a:bodyPr>
          <a:lstStyle/>
          <a:p>
            <a:pPr eaLnBrk="1" hangingPunct="1"/>
            <a:r>
              <a:rPr lang="en-US" altLang="en-US" dirty="0">
                <a:latin typeface="Arial" panose="020B0604020202020204" pitchFamily="34" charset="0"/>
              </a:rPr>
              <a:t>The inventors of GDP (</a:t>
            </a:r>
            <a:r>
              <a:rPr lang="en-US" altLang="en-US" i="1" dirty="0">
                <a:latin typeface="Arial" panose="020B0604020202020204" pitchFamily="34" charset="0"/>
              </a:rPr>
              <a:t>Y</a:t>
            </a:r>
            <a:r>
              <a:rPr lang="en-US" altLang="en-US" dirty="0">
                <a:latin typeface="Arial" panose="020B0604020202020204" pitchFamily="34" charset="0"/>
              </a:rPr>
              <a:t>) followed Keynesian thinking in categorizing spending  on GDP as</a:t>
            </a:r>
          </a:p>
          <a:p>
            <a:pPr lvl="1"/>
            <a:r>
              <a:rPr lang="en-US" altLang="en-US" dirty="0">
                <a:latin typeface="Arial" panose="020B0604020202020204" pitchFamily="34" charset="0"/>
                <a:ea typeface="ＭＳ Ｐゴシック" panose="020B0600070205080204" pitchFamily="34" charset="-128"/>
              </a:rPr>
              <a:t> Consumption </a:t>
            </a:r>
            <a:r>
              <a:rPr lang="en-US" altLang="en-US" i="1" dirty="0">
                <a:latin typeface="Arial" panose="020B0604020202020204" pitchFamily="34" charset="0"/>
                <a:ea typeface="ＭＳ Ｐゴシック" panose="020B0600070205080204" pitchFamily="34" charset="-128"/>
              </a:rPr>
              <a:t>(C)</a:t>
            </a:r>
            <a:endParaRPr lang="en-US" altLang="en-US" dirty="0">
              <a:latin typeface="Arial" panose="020B0604020202020204" pitchFamily="34" charset="0"/>
              <a:ea typeface="ＭＳ Ｐゴシック" panose="020B0600070205080204" pitchFamily="34" charset="-128"/>
            </a:endParaRPr>
          </a:p>
          <a:p>
            <a:pPr lvl="1" eaLnBrk="1" hangingPunct="1"/>
            <a:r>
              <a:rPr lang="en-US" altLang="en-US" dirty="0">
                <a:latin typeface="Arial" panose="020B0604020202020204" pitchFamily="34" charset="0"/>
                <a:ea typeface="ＭＳ Ｐゴシック" panose="020B0600070205080204" pitchFamily="34" charset="-128"/>
              </a:rPr>
              <a:t> Investment </a:t>
            </a:r>
            <a:r>
              <a:rPr lang="en-US" altLang="en-US" i="1" dirty="0">
                <a:latin typeface="Arial" panose="020B0604020202020204" pitchFamily="34" charset="0"/>
                <a:ea typeface="ＭＳ Ｐゴシック" panose="020B0600070205080204" pitchFamily="34" charset="-128"/>
              </a:rPr>
              <a:t>(I)</a:t>
            </a:r>
            <a:endParaRPr lang="en-US" altLang="en-US" dirty="0">
              <a:latin typeface="Arial" panose="020B0604020202020204" pitchFamily="34" charset="0"/>
              <a:ea typeface="ＭＳ Ｐゴシック" panose="020B0600070205080204" pitchFamily="34" charset="-128"/>
            </a:endParaRPr>
          </a:p>
          <a:p>
            <a:pPr lvl="1" eaLnBrk="1" hangingPunct="1"/>
            <a:r>
              <a:rPr lang="en-US" altLang="en-US" dirty="0">
                <a:latin typeface="Arial" panose="020B0604020202020204" pitchFamily="34" charset="0"/>
                <a:ea typeface="ＭＳ Ｐゴシック" panose="020B0600070205080204" pitchFamily="34" charset="-128"/>
              </a:rPr>
              <a:t> Government Purchases </a:t>
            </a:r>
            <a:r>
              <a:rPr lang="en-US" altLang="en-US" i="1" dirty="0">
                <a:latin typeface="Arial" panose="020B0604020202020204" pitchFamily="34" charset="0"/>
                <a:ea typeface="ＭＳ Ｐゴシック" panose="020B0600070205080204" pitchFamily="34" charset="-128"/>
              </a:rPr>
              <a:t>(G)</a:t>
            </a:r>
            <a:endParaRPr lang="en-US" altLang="en-US" dirty="0">
              <a:latin typeface="Arial" panose="020B0604020202020204" pitchFamily="34" charset="0"/>
              <a:ea typeface="ＭＳ Ｐゴシック" panose="020B0600070205080204" pitchFamily="34" charset="-128"/>
            </a:endParaRPr>
          </a:p>
          <a:p>
            <a:pPr lvl="1" eaLnBrk="1" hangingPunct="1"/>
            <a:r>
              <a:rPr lang="en-US" altLang="en-US" dirty="0">
                <a:latin typeface="Arial" panose="020B0604020202020204" pitchFamily="34" charset="0"/>
                <a:ea typeface="ＭＳ Ｐゴシック" panose="020B0600070205080204" pitchFamily="34" charset="-128"/>
              </a:rPr>
              <a:t> Net Exports </a:t>
            </a:r>
            <a:r>
              <a:rPr lang="en-US" altLang="en-US" i="1" dirty="0">
                <a:latin typeface="Arial" panose="020B0604020202020204" pitchFamily="34" charset="0"/>
                <a:ea typeface="ＭＳ Ｐゴシック" panose="020B0600070205080204" pitchFamily="34" charset="-128"/>
              </a:rPr>
              <a:t>(NX)</a:t>
            </a:r>
            <a:endParaRPr lang="en-US" altLang="en-US" dirty="0">
              <a:latin typeface="Arial" panose="020B0604020202020204" pitchFamily="34" charset="0"/>
              <a:ea typeface="ＭＳ Ｐゴシック" panose="020B0600070205080204" pitchFamily="34" charset="-128"/>
            </a:endParaRPr>
          </a:p>
          <a:p>
            <a:pPr lvl="1"/>
            <a:endParaRPr lang="en-US" altLang="en-US" dirty="0">
              <a:latin typeface="Arial" panose="020B0604020202020204" pitchFamily="34" charset="0"/>
            </a:endParaRPr>
          </a:p>
          <a:p>
            <a:r>
              <a:rPr lang="en-US" altLang="en-US" sz="3200" dirty="0">
                <a:latin typeface="Arial" panose="020B0604020202020204" pitchFamily="34" charset="0"/>
              </a:rPr>
              <a:t>Y ≡ C + I + G + NX</a:t>
            </a:r>
          </a:p>
          <a:p>
            <a:pPr marL="0" indent="0" eaLnBrk="1" hangingPunct="1">
              <a:buNone/>
            </a:pPr>
            <a:r>
              <a:rPr lang="en-US" altLang="en-US" dirty="0">
                <a:latin typeface="Arial" panose="020B0604020202020204" pitchFamily="34" charset="0"/>
              </a:rPr>
              <a:t> </a:t>
            </a:r>
          </a:p>
        </p:txBody>
      </p:sp>
      <p:sp>
        <p:nvSpPr>
          <p:cNvPr id="2" name="Footer Placeholder 1">
            <a:extLst>
              <a:ext uri="{FF2B5EF4-FFF2-40B4-BE49-F238E27FC236}">
                <a16:creationId xmlns:a16="http://schemas.microsoft.com/office/drawing/2014/main" id="{C3308B87-30F1-1F96-6628-94FD46CFDC16}"/>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8A9C650-64C7-C7AA-AEB5-7FFF74A66761}"/>
              </a:ext>
            </a:extLst>
          </p:cNvPr>
          <p:cNvSpPr>
            <a:spLocks noGrp="1" noChangeArrowheads="1"/>
          </p:cNvSpPr>
          <p:nvPr>
            <p:ph type="title"/>
          </p:nvPr>
        </p:nvSpPr>
        <p:spPr>
          <a:xfrm>
            <a:off x="457200" y="274638"/>
            <a:ext cx="8229600" cy="745340"/>
          </a:xfrm>
        </p:spPr>
        <p:txBody>
          <a:bodyPr>
            <a:normAutofit/>
          </a:bodyPr>
          <a:lstStyle/>
          <a:p>
            <a:pPr eaLnBrk="1" fontAlgn="auto" hangingPunct="1">
              <a:spcAft>
                <a:spcPts val="0"/>
              </a:spcAft>
              <a:defRPr/>
            </a:pPr>
            <a:r>
              <a:rPr lang="en-US" altLang="en-US" sz="4000" dirty="0"/>
              <a:t>More on spending categories</a:t>
            </a:r>
            <a:endParaRPr lang="en-US" altLang="en-US" sz="4000" dirty="0">
              <a:latin typeface="Tahoma" panose="020B0604030504040204" pitchFamily="34" charset="0"/>
            </a:endParaRPr>
          </a:p>
        </p:txBody>
      </p:sp>
      <p:sp>
        <p:nvSpPr>
          <p:cNvPr id="45059" name="Rectangle 3">
            <a:extLst>
              <a:ext uri="{FF2B5EF4-FFF2-40B4-BE49-F238E27FC236}">
                <a16:creationId xmlns:a16="http://schemas.microsoft.com/office/drawing/2014/main" id="{8E098888-4CF2-2D5A-A18A-2D8ACA8461DD}"/>
              </a:ext>
            </a:extLst>
          </p:cNvPr>
          <p:cNvSpPr>
            <a:spLocks noGrp="1" noChangeArrowheads="1"/>
          </p:cNvSpPr>
          <p:nvPr>
            <p:ph idx="1"/>
          </p:nvPr>
        </p:nvSpPr>
        <p:spPr>
          <a:xfrm>
            <a:off x="685800" y="1019977"/>
            <a:ext cx="7772400" cy="5116417"/>
          </a:xfrm>
        </p:spPr>
        <p:txBody>
          <a:bodyPr rtlCol="0">
            <a:normAutofit/>
          </a:bodyPr>
          <a:lstStyle/>
          <a:p>
            <a:pPr marL="91440" indent="-91440" eaLnBrk="1" fontAlgn="auto" hangingPunct="1">
              <a:lnSpc>
                <a:spcPct val="120000"/>
              </a:lnSpc>
              <a:spcBef>
                <a:spcPts val="0"/>
              </a:spcBef>
              <a:spcAft>
                <a:spcPts val="600"/>
              </a:spcAft>
              <a:buClr>
                <a:srgbClr val="000000"/>
              </a:buClr>
              <a:defRPr/>
            </a:pPr>
            <a:r>
              <a:rPr lang="en-US" altLang="en-US" sz="1900" i="1" dirty="0">
                <a:solidFill>
                  <a:srgbClr val="555997"/>
                </a:solidFill>
                <a:latin typeface="Arial" panose="020B0604020202020204" pitchFamily="34" charset="0"/>
              </a:rPr>
              <a:t>Consumption</a:t>
            </a:r>
            <a:r>
              <a:rPr lang="en-US" altLang="en-US" sz="1900" i="1" dirty="0">
                <a:solidFill>
                  <a:srgbClr val="25A9A6"/>
                </a:solidFill>
                <a:latin typeface="Arial" panose="020B0604020202020204" pitchFamily="34" charset="0"/>
              </a:rPr>
              <a:t> </a:t>
            </a:r>
            <a:r>
              <a:rPr lang="en-US" altLang="en-US" sz="1900" i="1" dirty="0">
                <a:solidFill>
                  <a:schemeClr val="tx1">
                    <a:lumMod val="75000"/>
                    <a:lumOff val="25000"/>
                  </a:schemeClr>
                </a:solidFill>
                <a:latin typeface="Arial" panose="020B0604020202020204" pitchFamily="34" charset="0"/>
              </a:rPr>
              <a:t>(C)</a:t>
            </a:r>
            <a:r>
              <a:rPr lang="en-US" altLang="en-US" sz="1900" dirty="0">
                <a:solidFill>
                  <a:schemeClr val="tx1">
                    <a:lumMod val="75000"/>
                    <a:lumOff val="25000"/>
                  </a:schemeClr>
                </a:solidFill>
                <a:latin typeface="Arial" panose="020B0604020202020204" pitchFamily="34" charset="0"/>
              </a:rPr>
              <a:t>:</a:t>
            </a:r>
          </a:p>
          <a:p>
            <a:pPr marL="384048" lvl="1" indent="-182880" eaLnBrk="1" fontAlgn="auto" hangingPunct="1">
              <a:lnSpc>
                <a:spcPct val="120000"/>
              </a:lnSpc>
              <a:spcBef>
                <a:spcPts val="0"/>
              </a:spcBef>
              <a:spcAft>
                <a:spcPts val="600"/>
              </a:spcAft>
              <a:defRPr/>
            </a:pPr>
            <a:r>
              <a:rPr lang="en-US" altLang="en-US" sz="1900" dirty="0">
                <a:solidFill>
                  <a:schemeClr val="tx1">
                    <a:lumMod val="75000"/>
                    <a:lumOff val="25000"/>
                  </a:schemeClr>
                </a:solidFill>
                <a:latin typeface="Arial" panose="020B0604020202020204" pitchFamily="34" charset="0"/>
                <a:ea typeface="ＭＳ Ｐゴシック" panose="020B0600070205080204" pitchFamily="34" charset="-128"/>
              </a:rPr>
              <a:t>The spending by households on goods and services, with the exception of purchases of new housing</a:t>
            </a:r>
          </a:p>
          <a:p>
            <a:pPr marL="91440" indent="-91440" eaLnBrk="1" fontAlgn="auto" hangingPunct="1">
              <a:lnSpc>
                <a:spcPct val="120000"/>
              </a:lnSpc>
              <a:spcBef>
                <a:spcPts val="0"/>
              </a:spcBef>
              <a:spcAft>
                <a:spcPts val="600"/>
              </a:spcAft>
              <a:buClr>
                <a:srgbClr val="000000"/>
              </a:buClr>
              <a:defRPr/>
            </a:pPr>
            <a:r>
              <a:rPr lang="en-US" altLang="en-US" sz="1900" i="1" dirty="0">
                <a:solidFill>
                  <a:srgbClr val="555997"/>
                </a:solidFill>
                <a:latin typeface="Arial" panose="020B0604020202020204" pitchFamily="34" charset="0"/>
              </a:rPr>
              <a:t>Investment</a:t>
            </a:r>
            <a:r>
              <a:rPr lang="en-US" altLang="en-US" sz="1900" i="1" dirty="0">
                <a:solidFill>
                  <a:srgbClr val="25A9A6"/>
                </a:solidFill>
                <a:latin typeface="Arial" panose="020B0604020202020204" pitchFamily="34" charset="0"/>
              </a:rPr>
              <a:t> </a:t>
            </a:r>
            <a:r>
              <a:rPr lang="en-US" altLang="en-US" sz="1900" i="1" dirty="0">
                <a:solidFill>
                  <a:schemeClr val="tx1">
                    <a:lumMod val="75000"/>
                    <a:lumOff val="25000"/>
                  </a:schemeClr>
                </a:solidFill>
                <a:latin typeface="Arial" panose="020B0604020202020204" pitchFamily="34" charset="0"/>
              </a:rPr>
              <a:t>(I)</a:t>
            </a:r>
            <a:r>
              <a:rPr lang="en-US" altLang="en-US" sz="1900" dirty="0">
                <a:solidFill>
                  <a:schemeClr val="tx1">
                    <a:lumMod val="75000"/>
                    <a:lumOff val="25000"/>
                  </a:schemeClr>
                </a:solidFill>
                <a:latin typeface="Arial" panose="020B0604020202020204" pitchFamily="34" charset="0"/>
              </a:rPr>
              <a:t>:</a:t>
            </a:r>
          </a:p>
          <a:p>
            <a:pPr marL="384048" lvl="1" indent="-182880" eaLnBrk="1" fontAlgn="auto" hangingPunct="1">
              <a:lnSpc>
                <a:spcPct val="120000"/>
              </a:lnSpc>
              <a:spcBef>
                <a:spcPts val="0"/>
              </a:spcBef>
              <a:spcAft>
                <a:spcPts val="600"/>
              </a:spcAft>
              <a:buClr>
                <a:srgbClr val="000000"/>
              </a:buClr>
              <a:defRPr/>
            </a:pPr>
            <a:r>
              <a:rPr lang="en-US" altLang="en-US" sz="1900" dirty="0">
                <a:solidFill>
                  <a:schemeClr val="tx1">
                    <a:lumMod val="75000"/>
                    <a:lumOff val="25000"/>
                  </a:schemeClr>
                </a:solidFill>
                <a:latin typeface="Arial" panose="020B0604020202020204" pitchFamily="34" charset="0"/>
                <a:ea typeface="ＭＳ Ｐゴシック" panose="020B0600070205080204" pitchFamily="34" charset="-128"/>
              </a:rPr>
              <a:t>The spending on capital equipment, inventories, and structures, mostly done by firms but including new housing by </a:t>
            </a:r>
            <a:r>
              <a:rPr lang="en-US" altLang="en-US" sz="1900" dirty="0" err="1">
                <a:solidFill>
                  <a:schemeClr val="tx1">
                    <a:lumMod val="75000"/>
                    <a:lumOff val="25000"/>
                  </a:schemeClr>
                </a:solidFill>
                <a:latin typeface="Arial" panose="020B0604020202020204" pitchFamily="34" charset="0"/>
                <a:ea typeface="ＭＳ Ｐゴシック" panose="020B0600070205080204" pitchFamily="34" charset="-128"/>
              </a:rPr>
              <a:t>hh</a:t>
            </a:r>
            <a:endParaRPr lang="en-US" altLang="en-US" sz="19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91440" indent="-91440" eaLnBrk="1" fontAlgn="auto" hangingPunct="1">
              <a:lnSpc>
                <a:spcPct val="120000"/>
              </a:lnSpc>
              <a:spcBef>
                <a:spcPts val="0"/>
              </a:spcBef>
              <a:spcAft>
                <a:spcPts val="600"/>
              </a:spcAft>
              <a:buClr>
                <a:srgbClr val="000000"/>
              </a:buClr>
              <a:defRPr/>
            </a:pPr>
            <a:r>
              <a:rPr lang="en-US" altLang="en-US" sz="1900" i="1" dirty="0">
                <a:solidFill>
                  <a:srgbClr val="555997"/>
                </a:solidFill>
                <a:latin typeface="Arial" panose="020B0604020202020204" pitchFamily="34" charset="0"/>
              </a:rPr>
              <a:t>Government Spending </a:t>
            </a:r>
            <a:r>
              <a:rPr lang="en-US" altLang="en-US" sz="1900" i="1" dirty="0">
                <a:solidFill>
                  <a:schemeClr val="tx1">
                    <a:lumMod val="75000"/>
                    <a:lumOff val="25000"/>
                  </a:schemeClr>
                </a:solidFill>
                <a:latin typeface="Arial" panose="020B0604020202020204" pitchFamily="34" charset="0"/>
              </a:rPr>
              <a:t>(G)</a:t>
            </a:r>
            <a:r>
              <a:rPr lang="en-US" altLang="en-US" sz="1900" dirty="0">
                <a:solidFill>
                  <a:schemeClr val="tx1">
                    <a:lumMod val="75000"/>
                    <a:lumOff val="25000"/>
                  </a:schemeClr>
                </a:solidFill>
                <a:latin typeface="Arial" panose="020B0604020202020204" pitchFamily="34" charset="0"/>
              </a:rPr>
              <a:t>:</a:t>
            </a:r>
          </a:p>
          <a:p>
            <a:pPr marL="384048" lvl="1" indent="-182880" eaLnBrk="1" fontAlgn="auto" hangingPunct="1">
              <a:lnSpc>
                <a:spcPct val="120000"/>
              </a:lnSpc>
              <a:spcBef>
                <a:spcPts val="0"/>
              </a:spcBef>
              <a:spcAft>
                <a:spcPts val="600"/>
              </a:spcAft>
              <a:defRPr/>
            </a:pPr>
            <a:r>
              <a:rPr lang="en-US" altLang="en-US" sz="1900" dirty="0">
                <a:solidFill>
                  <a:schemeClr val="tx1">
                    <a:lumMod val="75000"/>
                    <a:lumOff val="25000"/>
                  </a:schemeClr>
                </a:solidFill>
                <a:latin typeface="Arial" panose="020B0604020202020204" pitchFamily="34" charset="0"/>
                <a:ea typeface="ＭＳ Ｐゴシック" panose="020B0600070205080204" pitchFamily="34" charset="-128"/>
              </a:rPr>
              <a:t>The spending on goods and services by local and central governments. Excludes </a:t>
            </a:r>
            <a:r>
              <a:rPr lang="en-US" altLang="en-US" sz="1900" i="1" dirty="0">
                <a:solidFill>
                  <a:srgbClr val="555997"/>
                </a:solidFill>
                <a:latin typeface="Arial" panose="020B0604020202020204" pitchFamily="34" charset="0"/>
                <a:ea typeface="ＭＳ Ｐゴシック" panose="020B0600070205080204" pitchFamily="34" charset="-128"/>
              </a:rPr>
              <a:t>transfer payments: </a:t>
            </a:r>
            <a:r>
              <a:rPr lang="en-US" altLang="en-US" sz="1900" dirty="0">
                <a:latin typeface="Arial" panose="020B0604020202020204" pitchFamily="34" charset="0"/>
                <a:ea typeface="ＭＳ Ｐゴシック" panose="020B0600070205080204" pitchFamily="34" charset="-128"/>
              </a:rPr>
              <a:t>not purchases. </a:t>
            </a:r>
          </a:p>
          <a:p>
            <a:pPr marL="91440" indent="-91440" eaLnBrk="1" fontAlgn="auto" hangingPunct="1">
              <a:buClr>
                <a:srgbClr val="000000"/>
              </a:buClr>
              <a:defRPr/>
            </a:pPr>
            <a:r>
              <a:rPr lang="en-US" altLang="en-US" sz="1800" i="1" dirty="0">
                <a:solidFill>
                  <a:srgbClr val="555997"/>
                </a:solidFill>
                <a:latin typeface="Arial" panose="020B0604020202020204" pitchFamily="34" charset="0"/>
              </a:rPr>
              <a:t>Net Exports or Exports – Imports </a:t>
            </a:r>
            <a:r>
              <a:rPr lang="en-US" altLang="en-US" sz="1800" i="1" dirty="0">
                <a:solidFill>
                  <a:schemeClr val="tx1">
                    <a:lumMod val="75000"/>
                    <a:lumOff val="25000"/>
                  </a:schemeClr>
                </a:solidFill>
                <a:latin typeface="Arial" panose="020B0604020202020204" pitchFamily="34" charset="0"/>
              </a:rPr>
              <a:t>(NX):</a:t>
            </a:r>
          </a:p>
          <a:p>
            <a:pPr marL="491490" lvl="1" indent="-91440">
              <a:buClr>
                <a:srgbClr val="000000"/>
              </a:buClr>
              <a:defRPr/>
            </a:pPr>
            <a:r>
              <a:rPr lang="en-US" altLang="en-US" sz="1800" dirty="0">
                <a:solidFill>
                  <a:schemeClr val="tx1">
                    <a:lumMod val="75000"/>
                    <a:lumOff val="25000"/>
                  </a:schemeClr>
                </a:solidFill>
                <a:latin typeface="Arial" panose="020B0604020202020204" pitchFamily="34" charset="0"/>
              </a:rPr>
              <a:t> Since purchases of imported goods are initially included in C, I and    G, they are subtracted out here</a:t>
            </a:r>
          </a:p>
          <a:p>
            <a:pPr marL="491490" lvl="1" indent="-91440">
              <a:buClr>
                <a:srgbClr val="000000"/>
              </a:buClr>
              <a:defRPr/>
            </a:pPr>
            <a:endParaRPr lang="en-US" altLang="en-US" sz="1400" i="1" dirty="0">
              <a:solidFill>
                <a:schemeClr val="tx1">
                  <a:lumMod val="75000"/>
                  <a:lumOff val="25000"/>
                </a:schemeClr>
              </a:solidFill>
              <a:latin typeface="Arial" panose="020B0604020202020204" pitchFamily="34" charset="0"/>
            </a:endParaRPr>
          </a:p>
          <a:p>
            <a:pPr marL="491490" lvl="1" indent="-91440">
              <a:buClr>
                <a:srgbClr val="000000"/>
              </a:buClr>
              <a:defRPr/>
            </a:pPr>
            <a:endParaRPr lang="en-US" altLang="en-US" sz="1400" i="1" dirty="0">
              <a:solidFill>
                <a:schemeClr val="tx1">
                  <a:lumMod val="75000"/>
                  <a:lumOff val="25000"/>
                </a:schemeClr>
              </a:solidFill>
              <a:latin typeface="Arial" panose="020B0604020202020204" pitchFamily="34" charset="0"/>
            </a:endParaRPr>
          </a:p>
          <a:p>
            <a:pPr marL="201168" lvl="1" indent="0" eaLnBrk="1" fontAlgn="auto" hangingPunct="1">
              <a:lnSpc>
                <a:spcPct val="120000"/>
              </a:lnSpc>
              <a:spcBef>
                <a:spcPts val="0"/>
              </a:spcBef>
              <a:spcAft>
                <a:spcPts val="600"/>
              </a:spcAft>
              <a:buNone/>
              <a:defRPr/>
            </a:pPr>
            <a:endParaRPr lang="en-US" altLang="en-US" sz="19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384048" lvl="1" indent="-182880" eaLnBrk="1" fontAlgn="auto" hangingPunct="1">
              <a:buClr>
                <a:srgbClr val="000000"/>
              </a:buClr>
              <a:defRPr/>
            </a:pPr>
            <a:endParaRPr lang="en-US" altLang="en-US" sz="2400" b="1" dirty="0">
              <a:solidFill>
                <a:srgbClr val="00B050"/>
              </a:solidFill>
              <a:latin typeface="Arial" panose="020B0604020202020204" pitchFamily="34" charset="0"/>
              <a:ea typeface="ＭＳ Ｐゴシック" panose="020B0600070205080204" pitchFamily="34" charset="-128"/>
              <a:cs typeface="Times New Roman" panose="02020603050405020304" pitchFamily="18" charset="0"/>
            </a:endParaRPr>
          </a:p>
          <a:p>
            <a:pPr marL="384048" lvl="1" indent="-182880" eaLnBrk="1" fontAlgn="auto" hangingPunct="1">
              <a:defRPr/>
            </a:pPr>
            <a:endParaRPr lang="en-US" altLang="en-US" dirty="0">
              <a:solidFill>
                <a:schemeClr val="tx1">
                  <a:lumMod val="75000"/>
                  <a:lumOff val="25000"/>
                </a:schemeClr>
              </a:solidFill>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D04D9F07-1B6C-4541-74F4-5D72E0B3FF5E}"/>
              </a:ext>
            </a:extLst>
          </p:cNvPr>
          <p:cNvSpPr>
            <a:spLocks noGrp="1"/>
          </p:cNvSpPr>
          <p:nvPr>
            <p:ph type="ftr" sz="quarter" idx="11"/>
          </p:nvPr>
        </p:nvSpPr>
        <p:spPr/>
        <p:txBody>
          <a:bodyPr/>
          <a:lstStyle/>
          <a:p>
            <a:pPr>
              <a:defRPr/>
            </a:pPr>
            <a:r>
              <a:rPr lang="en-US" dirty="0"/>
              <a:t>For use with Mankiw and Taylor, Economics </a:t>
            </a:r>
            <a:r>
              <a:rPr lang="en-GB" dirty="0"/>
              <a:t>6</a:t>
            </a:r>
            <a:r>
              <a:rPr lang="en-GB" baseline="30000" dirty="0"/>
              <a:t>th</a:t>
            </a:r>
            <a:r>
              <a:rPr lang="en-US" dirty="0"/>
              <a:t> edition </a:t>
            </a:r>
            <a:r>
              <a:rPr lang="en-GB" dirty="0"/>
              <a:t>9781473786981 © Cengage EMEA 2023</a:t>
            </a:r>
          </a:p>
          <a:p>
            <a:pPr>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FB8D5-128A-2DF7-3FAD-5D092A458F0B}"/>
              </a:ext>
            </a:extLst>
          </p:cNvPr>
          <p:cNvSpPr>
            <a:spLocks noGrp="1"/>
          </p:cNvSpPr>
          <p:nvPr>
            <p:ph type="title"/>
          </p:nvPr>
        </p:nvSpPr>
        <p:spPr>
          <a:xfrm>
            <a:off x="685800" y="1219200"/>
            <a:ext cx="7543800" cy="1449388"/>
          </a:xfrm>
        </p:spPr>
        <p:txBody>
          <a:bodyPr/>
          <a:lstStyle/>
          <a:p>
            <a:pPr eaLnBrk="1" hangingPunct="1">
              <a:defRPr/>
            </a:pPr>
            <a:r>
              <a:rPr lang="en-US" altLang="en-US" sz="4800" dirty="0"/>
              <a:t>Real versus Nominal GDP</a:t>
            </a:r>
            <a:endParaRPr lang="en-US" sz="4800" dirty="0"/>
          </a:p>
        </p:txBody>
      </p:sp>
      <p:sp>
        <p:nvSpPr>
          <p:cNvPr id="4" name="Footer Placeholder 3">
            <a:extLst>
              <a:ext uri="{FF2B5EF4-FFF2-40B4-BE49-F238E27FC236}">
                <a16:creationId xmlns:a16="http://schemas.microsoft.com/office/drawing/2014/main" id="{A65644DE-5405-64AD-C13D-9AF4EE8E9EC0}"/>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81AF0110-5EC3-29A1-FCC5-61ECD7129B8A}"/>
              </a:ext>
            </a:extLst>
          </p:cNvPr>
          <p:cNvSpPr>
            <a:spLocks noGrp="1" noChangeArrowheads="1"/>
          </p:cNvSpPr>
          <p:nvPr>
            <p:ph type="title"/>
          </p:nvPr>
        </p:nvSpPr>
        <p:spPr>
          <a:xfrm>
            <a:off x="462708" y="304800"/>
            <a:ext cx="7797055" cy="1449388"/>
          </a:xfrm>
        </p:spPr>
        <p:txBody>
          <a:bodyPr>
            <a:noAutofit/>
          </a:bodyPr>
          <a:lstStyle/>
          <a:p>
            <a:pPr eaLnBrk="1" fontAlgn="auto" hangingPunct="1">
              <a:spcAft>
                <a:spcPts val="0"/>
              </a:spcAft>
              <a:defRPr/>
            </a:pPr>
            <a:r>
              <a:rPr lang="en-US" altLang="en-US" sz="3600" dirty="0">
                <a:solidFill>
                  <a:srgbClr val="FF5FA4"/>
                </a:solidFill>
                <a:latin typeface="+mn-lt"/>
              </a:rPr>
              <a:t>Total spending usually rises from year to year. There are two possible reasons</a:t>
            </a:r>
          </a:p>
        </p:txBody>
      </p:sp>
      <p:sp>
        <p:nvSpPr>
          <p:cNvPr id="49155" name="Rectangle 3">
            <a:extLst>
              <a:ext uri="{FF2B5EF4-FFF2-40B4-BE49-F238E27FC236}">
                <a16:creationId xmlns:a16="http://schemas.microsoft.com/office/drawing/2014/main" id="{541A9061-144B-43B1-66C9-B81B121D8C92}"/>
              </a:ext>
            </a:extLst>
          </p:cNvPr>
          <p:cNvSpPr>
            <a:spLocks noGrp="1" noChangeArrowheads="1"/>
          </p:cNvSpPr>
          <p:nvPr>
            <p:ph idx="1"/>
          </p:nvPr>
        </p:nvSpPr>
        <p:spPr>
          <a:xfrm>
            <a:off x="550843" y="1754188"/>
            <a:ext cx="8212157" cy="4114800"/>
          </a:xfrm>
        </p:spPr>
        <p:txBody>
          <a:bodyPr rtlCol="0">
            <a:normAutofit fontScale="92500" lnSpcReduction="10000"/>
          </a:bodyPr>
          <a:lstStyle/>
          <a:p>
            <a:pPr marL="91440" indent="-91440" eaLnBrk="1" fontAlgn="auto" hangingPunct="1">
              <a:buClr>
                <a:schemeClr val="tx1"/>
              </a:buClr>
              <a:defRPr/>
            </a:pPr>
            <a:r>
              <a:rPr lang="en-US" sz="3000" dirty="0">
                <a:cs typeface="Arial" panose="020B0604020202020204" pitchFamily="34" charset="0"/>
              </a:rPr>
              <a:t>The economy is producing a larger output of goods and services</a:t>
            </a:r>
          </a:p>
          <a:p>
            <a:pPr marL="0" indent="0" algn="ctr" eaLnBrk="1" fontAlgn="auto" hangingPunct="1">
              <a:buClr>
                <a:schemeClr val="tx1"/>
              </a:buClr>
              <a:buNone/>
              <a:defRPr/>
            </a:pPr>
            <a:r>
              <a:rPr lang="en-GB" sz="2600" dirty="0">
                <a:solidFill>
                  <a:srgbClr val="D53CF5"/>
                </a:solidFill>
                <a:cs typeface="Arial" panose="020B0604020202020204" pitchFamily="34" charset="0"/>
              </a:rPr>
              <a:t>and/or</a:t>
            </a:r>
          </a:p>
          <a:p>
            <a:pPr marL="91440" indent="-91440" eaLnBrk="1" fontAlgn="auto" hangingPunct="1">
              <a:buClr>
                <a:schemeClr val="tx1"/>
              </a:buClr>
              <a:defRPr/>
            </a:pPr>
            <a:r>
              <a:rPr lang="en-US" dirty="0">
                <a:cs typeface="Arial" panose="020B0604020202020204" pitchFamily="34" charset="0"/>
              </a:rPr>
              <a:t> </a:t>
            </a:r>
            <a:r>
              <a:rPr lang="en-US" sz="3000" dirty="0">
                <a:cs typeface="Arial" panose="020B0604020202020204" pitchFamily="34" charset="0"/>
              </a:rPr>
              <a:t>Goods and services are selling at higher prices</a:t>
            </a:r>
          </a:p>
          <a:p>
            <a:pPr marL="0" indent="0" eaLnBrk="1" fontAlgn="auto" hangingPunct="1">
              <a:buClr>
                <a:schemeClr val="tx1"/>
              </a:buClr>
              <a:buNone/>
              <a:defRPr/>
            </a:pPr>
            <a:endParaRPr lang="en-GB" sz="3000" dirty="0">
              <a:cs typeface="Arial" panose="020B0604020202020204" pitchFamily="34" charset="0"/>
            </a:endParaRPr>
          </a:p>
          <a:p>
            <a:pPr marL="91440" indent="-91440" eaLnBrk="1" fontAlgn="auto" hangingPunct="1">
              <a:buClr>
                <a:schemeClr val="tx1"/>
              </a:buClr>
              <a:defRPr/>
            </a:pPr>
            <a:r>
              <a:rPr lang="en-US" altLang="en-US" sz="3000" dirty="0">
                <a:solidFill>
                  <a:schemeClr val="tx1"/>
                </a:solidFill>
                <a:cs typeface="Arial" panose="020B0604020202020204" pitchFamily="34" charset="0"/>
              </a:rPr>
              <a:t>It’s useful to separate out those two processes</a:t>
            </a:r>
          </a:p>
          <a:p>
            <a:pPr marL="783690" lvl="2" indent="-379440" eaLnBrk="1" fontAlgn="auto" hangingPunct="1">
              <a:lnSpc>
                <a:spcPct val="110000"/>
              </a:lnSpc>
              <a:defRPr/>
            </a:pPr>
            <a:r>
              <a:rPr lang="en-US" altLang="en-US" sz="1800" i="1" dirty="0">
                <a:solidFill>
                  <a:srgbClr val="555997"/>
                </a:solidFill>
                <a:latin typeface="Arial" panose="020B0604020202020204" pitchFamily="34" charset="0"/>
              </a:rPr>
              <a:t>Real GDP </a:t>
            </a:r>
            <a:r>
              <a:rPr lang="en-US" altLang="en-US" sz="1800" dirty="0">
                <a:solidFill>
                  <a:schemeClr val="tx1">
                    <a:lumMod val="75000"/>
                    <a:lumOff val="25000"/>
                  </a:schemeClr>
                </a:solidFill>
                <a:latin typeface="Arial" panose="020B0604020202020204" pitchFamily="34" charset="0"/>
              </a:rPr>
              <a:t>captures the </a:t>
            </a:r>
            <a:r>
              <a:rPr lang="en-US" altLang="en-US" sz="1800" b="1" dirty="0">
                <a:solidFill>
                  <a:schemeClr val="tx1">
                    <a:lumMod val="75000"/>
                    <a:lumOff val="25000"/>
                  </a:schemeClr>
                </a:solidFill>
                <a:latin typeface="Arial" panose="020B0604020202020204" pitchFamily="34" charset="0"/>
              </a:rPr>
              <a:t>quantity produced</a:t>
            </a:r>
            <a:r>
              <a:rPr lang="en-US" altLang="en-US" sz="1800" dirty="0">
                <a:solidFill>
                  <a:schemeClr val="tx1">
                    <a:lumMod val="75000"/>
                    <a:lumOff val="25000"/>
                  </a:schemeClr>
                </a:solidFill>
                <a:latin typeface="Arial" panose="020B0604020202020204" pitchFamily="34" charset="0"/>
              </a:rPr>
              <a:t> of goods and services over time, while </a:t>
            </a:r>
            <a:r>
              <a:rPr lang="en-US" altLang="en-US" sz="1800" b="1" dirty="0">
                <a:solidFill>
                  <a:schemeClr val="tx1">
                    <a:lumMod val="75000"/>
                    <a:lumOff val="25000"/>
                  </a:schemeClr>
                </a:solidFill>
                <a:latin typeface="Arial" panose="020B0604020202020204" pitchFamily="34" charset="0"/>
              </a:rPr>
              <a:t>ignoring or muting </a:t>
            </a:r>
            <a:r>
              <a:rPr lang="en-US" altLang="en-US" sz="1800" dirty="0">
                <a:solidFill>
                  <a:schemeClr val="tx1">
                    <a:lumMod val="75000"/>
                    <a:lumOff val="25000"/>
                  </a:schemeClr>
                </a:solidFill>
                <a:latin typeface="Arial" panose="020B0604020202020204" pitchFamily="34" charset="0"/>
              </a:rPr>
              <a:t>any changes in prices</a:t>
            </a:r>
          </a:p>
          <a:p>
            <a:pPr marL="783690" lvl="2" indent="-379440" eaLnBrk="1" fontAlgn="auto" hangingPunct="1">
              <a:lnSpc>
                <a:spcPct val="110000"/>
              </a:lnSpc>
              <a:defRPr/>
            </a:pPr>
            <a:r>
              <a:rPr lang="en-US" altLang="en-US" sz="1800" i="1" dirty="0">
                <a:solidFill>
                  <a:srgbClr val="555997"/>
                </a:solidFill>
                <a:latin typeface="Arial" panose="020B0604020202020204" pitchFamily="34" charset="0"/>
              </a:rPr>
              <a:t>Nominal GDP </a:t>
            </a:r>
            <a:r>
              <a:rPr lang="en-US" altLang="en-US" sz="1800" dirty="0">
                <a:solidFill>
                  <a:schemeClr val="tx1">
                    <a:lumMod val="75000"/>
                    <a:lumOff val="25000"/>
                  </a:schemeClr>
                </a:solidFill>
                <a:latin typeface="Arial" panose="020B0604020202020204" pitchFamily="34" charset="0"/>
              </a:rPr>
              <a:t>values the goods and services produced </a:t>
            </a:r>
            <a:r>
              <a:rPr lang="en-US" altLang="en-US" sz="1800" b="1" dirty="0">
                <a:solidFill>
                  <a:schemeClr val="tx1">
                    <a:lumMod val="75000"/>
                    <a:lumOff val="25000"/>
                  </a:schemeClr>
                </a:solidFill>
              </a:rPr>
              <a:t>at current prices</a:t>
            </a:r>
            <a:r>
              <a:rPr lang="en-US" altLang="en-US" sz="1800" dirty="0">
                <a:solidFill>
                  <a:schemeClr val="tx1">
                    <a:lumMod val="75000"/>
                    <a:lumOff val="25000"/>
                  </a:schemeClr>
                </a:solidFill>
                <a:latin typeface="Arial" panose="020B0604020202020204" pitchFamily="34" charset="0"/>
              </a:rPr>
              <a:t>. Calculated by multiplying output by prices</a:t>
            </a:r>
            <a:r>
              <a:rPr lang="en-US" altLang="en-US" dirty="0">
                <a:solidFill>
                  <a:schemeClr val="tx1">
                    <a:lumMod val="75000"/>
                    <a:lumOff val="25000"/>
                  </a:schemeClr>
                </a:solidFill>
                <a:latin typeface="Arial" panose="020B0604020202020204" pitchFamily="34" charset="0"/>
              </a:rPr>
              <a:t>.</a:t>
            </a:r>
          </a:p>
          <a:p>
            <a:pPr marL="383540" lvl="1" indent="-91440" eaLnBrk="1" fontAlgn="auto" hangingPunct="1">
              <a:buClr>
                <a:schemeClr val="tx1"/>
              </a:buClr>
              <a:defRPr/>
            </a:pPr>
            <a:endParaRPr lang="en-US" altLang="en-US" dirty="0">
              <a:solidFill>
                <a:schemeClr val="tx1">
                  <a:lumMod val="75000"/>
                  <a:lumOff val="25000"/>
                </a:schemeClr>
              </a:solidFill>
              <a:latin typeface="Arial" panose="020B0604020202020204" pitchFamily="34" charset="0"/>
            </a:endParaRPr>
          </a:p>
          <a:p>
            <a:pPr marL="91440" indent="-91440" eaLnBrk="1" fontAlgn="auto" hangingPunct="1">
              <a:buClr>
                <a:srgbClr val="000000"/>
              </a:buClr>
              <a:defRPr/>
            </a:pPr>
            <a:endParaRPr lang="en-US" altLang="en-US" i="1" dirty="0">
              <a:solidFill>
                <a:schemeClr val="tx1">
                  <a:lumMod val="75000"/>
                  <a:lumOff val="25000"/>
                </a:schemeClr>
              </a:solidFill>
              <a:latin typeface="Arial" panose="020B0604020202020204" pitchFamily="34" charset="0"/>
            </a:endParaRPr>
          </a:p>
        </p:txBody>
      </p:sp>
      <p:sp>
        <p:nvSpPr>
          <p:cNvPr id="2" name="Footer Placeholder 1">
            <a:extLst>
              <a:ext uri="{FF2B5EF4-FFF2-40B4-BE49-F238E27FC236}">
                <a16:creationId xmlns:a16="http://schemas.microsoft.com/office/drawing/2014/main" id="{DF62F05E-37AF-363B-F121-B9166F3049F9}"/>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08A1-664A-D8CB-D5DF-D00340DD520D}"/>
              </a:ext>
            </a:extLst>
          </p:cNvPr>
          <p:cNvSpPr>
            <a:spLocks noGrp="1"/>
          </p:cNvSpPr>
          <p:nvPr>
            <p:ph type="title"/>
          </p:nvPr>
        </p:nvSpPr>
        <p:spPr/>
        <p:txBody>
          <a:bodyPr>
            <a:normAutofit fontScale="90000"/>
          </a:bodyPr>
          <a:lstStyle/>
          <a:p>
            <a:r>
              <a:rPr lang="en-US" dirty="0">
                <a:solidFill>
                  <a:srgbClr val="629DBF"/>
                </a:solidFill>
                <a:latin typeface="+mn-lt"/>
              </a:rPr>
              <a:t>The old, easy-to-do method of calculating real GDP</a:t>
            </a:r>
          </a:p>
        </p:txBody>
      </p:sp>
      <p:graphicFrame>
        <p:nvGraphicFramePr>
          <p:cNvPr id="4" name="Content Placeholder 3">
            <a:extLst>
              <a:ext uri="{FF2B5EF4-FFF2-40B4-BE49-F238E27FC236}">
                <a16:creationId xmlns:a16="http://schemas.microsoft.com/office/drawing/2014/main" id="{FCFABCA9-2969-C22E-DB1E-F39E50BC50E3}"/>
              </a:ext>
            </a:extLst>
          </p:cNvPr>
          <p:cNvGraphicFramePr>
            <a:graphicFrameLocks noGrp="1"/>
          </p:cNvGraphicFramePr>
          <p:nvPr>
            <p:ph idx="1"/>
            <p:extLst>
              <p:ext uri="{D42A27DB-BD31-4B8C-83A1-F6EECF244321}">
                <p14:modId xmlns:p14="http://schemas.microsoft.com/office/powerpoint/2010/main" val="2624211589"/>
              </p:ext>
            </p:extLst>
          </p:nvPr>
        </p:nvGraphicFramePr>
        <p:xfrm>
          <a:off x="159745" y="2162060"/>
          <a:ext cx="8824510" cy="2194560"/>
        </p:xfrm>
        <a:graphic>
          <a:graphicData uri="http://schemas.openxmlformats.org/drawingml/2006/table">
            <a:tbl>
              <a:tblPr firstRow="1" bandRow="1">
                <a:tableStyleId>{D7AC3CCA-C797-4891-BE02-D94E43425B78}</a:tableStyleId>
              </a:tblPr>
              <a:tblGrid>
                <a:gridCol w="1237335">
                  <a:extLst>
                    <a:ext uri="{9D8B030D-6E8A-4147-A177-3AD203B41FA5}">
                      <a16:colId xmlns:a16="http://schemas.microsoft.com/office/drawing/2014/main" val="753448498"/>
                    </a:ext>
                  </a:extLst>
                </a:gridCol>
                <a:gridCol w="1365707">
                  <a:extLst>
                    <a:ext uri="{9D8B030D-6E8A-4147-A177-3AD203B41FA5}">
                      <a16:colId xmlns:a16="http://schemas.microsoft.com/office/drawing/2014/main" val="2871747811"/>
                    </a:ext>
                  </a:extLst>
                </a:gridCol>
                <a:gridCol w="1219811">
                  <a:extLst>
                    <a:ext uri="{9D8B030D-6E8A-4147-A177-3AD203B41FA5}">
                      <a16:colId xmlns:a16="http://schemas.microsoft.com/office/drawing/2014/main" val="2336779079"/>
                    </a:ext>
                  </a:extLst>
                </a:gridCol>
                <a:gridCol w="1134737">
                  <a:extLst>
                    <a:ext uri="{9D8B030D-6E8A-4147-A177-3AD203B41FA5}">
                      <a16:colId xmlns:a16="http://schemas.microsoft.com/office/drawing/2014/main" val="3364574068"/>
                    </a:ext>
                  </a:extLst>
                </a:gridCol>
                <a:gridCol w="705080">
                  <a:extLst>
                    <a:ext uri="{9D8B030D-6E8A-4147-A177-3AD203B41FA5}">
                      <a16:colId xmlns:a16="http://schemas.microsoft.com/office/drawing/2014/main" val="2554546622"/>
                    </a:ext>
                  </a:extLst>
                </a:gridCol>
                <a:gridCol w="1553378">
                  <a:extLst>
                    <a:ext uri="{9D8B030D-6E8A-4147-A177-3AD203B41FA5}">
                      <a16:colId xmlns:a16="http://schemas.microsoft.com/office/drawing/2014/main" val="3191105865"/>
                    </a:ext>
                  </a:extLst>
                </a:gridCol>
                <a:gridCol w="1608462">
                  <a:extLst>
                    <a:ext uri="{9D8B030D-6E8A-4147-A177-3AD203B41FA5}">
                      <a16:colId xmlns:a16="http://schemas.microsoft.com/office/drawing/2014/main" val="2385628301"/>
                    </a:ext>
                  </a:extLst>
                </a:gridCol>
              </a:tblGrid>
              <a:tr h="370840">
                <a:tc>
                  <a:txBody>
                    <a:bodyPr/>
                    <a:lstStyle/>
                    <a:p>
                      <a:r>
                        <a:rPr lang="en-US" dirty="0"/>
                        <a:t>Year</a:t>
                      </a:r>
                    </a:p>
                  </a:txBody>
                  <a:tcPr/>
                </a:tc>
                <a:tc>
                  <a:txBody>
                    <a:bodyPr/>
                    <a:lstStyle/>
                    <a:p>
                      <a:r>
                        <a:rPr lang="en-US" dirty="0"/>
                        <a:t>Price of apples in €</a:t>
                      </a:r>
                    </a:p>
                  </a:txBody>
                  <a:tcPr/>
                </a:tc>
                <a:tc>
                  <a:txBody>
                    <a:bodyPr/>
                    <a:lstStyle/>
                    <a:p>
                      <a:r>
                        <a:rPr lang="en-US" dirty="0"/>
                        <a:t>Q of apples in kg</a:t>
                      </a:r>
                    </a:p>
                  </a:txBody>
                  <a:tcPr/>
                </a:tc>
                <a:tc>
                  <a:txBody>
                    <a:bodyPr/>
                    <a:lstStyle/>
                    <a:p>
                      <a:r>
                        <a:rPr lang="en-US" dirty="0"/>
                        <a:t>Price of bikes in €</a:t>
                      </a:r>
                    </a:p>
                  </a:txBody>
                  <a:tcPr/>
                </a:tc>
                <a:tc>
                  <a:txBody>
                    <a:bodyPr/>
                    <a:lstStyle/>
                    <a:p>
                      <a:r>
                        <a:rPr lang="en-US" dirty="0"/>
                        <a:t>Q of bikes</a:t>
                      </a:r>
                    </a:p>
                  </a:txBody>
                  <a:tcPr/>
                </a:tc>
                <a:tc>
                  <a:txBody>
                    <a:bodyPr/>
                    <a:lstStyle/>
                    <a:p>
                      <a:r>
                        <a:rPr lang="en-US" dirty="0"/>
                        <a:t>Nominal</a:t>
                      </a:r>
                    </a:p>
                    <a:p>
                      <a:r>
                        <a:rPr lang="en-US" dirty="0"/>
                        <a:t>GDP in</a:t>
                      </a:r>
                    </a:p>
                    <a:p>
                      <a:r>
                        <a:rPr lang="en-US" dirty="0"/>
                        <a:t>current prices</a:t>
                      </a:r>
                    </a:p>
                  </a:txBody>
                  <a:tcPr/>
                </a:tc>
                <a:tc>
                  <a:txBody>
                    <a:bodyPr/>
                    <a:lstStyle/>
                    <a:p>
                      <a:r>
                        <a:rPr lang="en-US" dirty="0"/>
                        <a:t>Real GDP in constant 2022 prices</a:t>
                      </a:r>
                    </a:p>
                  </a:txBody>
                  <a:tcPr/>
                </a:tc>
                <a:extLst>
                  <a:ext uri="{0D108BD9-81ED-4DB2-BD59-A6C34878D82A}">
                    <a16:rowId xmlns:a16="http://schemas.microsoft.com/office/drawing/2014/main" val="745559332"/>
                  </a:ext>
                </a:extLst>
              </a:tr>
              <a:tr h="370840">
                <a:tc>
                  <a:txBody>
                    <a:bodyPr/>
                    <a:lstStyle/>
                    <a:p>
                      <a:r>
                        <a:rPr lang="en-US" dirty="0"/>
                        <a:t>2022</a:t>
                      </a:r>
                    </a:p>
                  </a:txBody>
                  <a:tcPr/>
                </a:tc>
                <a:tc>
                  <a:txBody>
                    <a:bodyPr/>
                    <a:lstStyle/>
                    <a:p>
                      <a:r>
                        <a:rPr lang="en-US" dirty="0"/>
                        <a:t>4</a:t>
                      </a:r>
                    </a:p>
                  </a:txBody>
                  <a:tcPr/>
                </a:tc>
                <a:tc>
                  <a:txBody>
                    <a:bodyPr/>
                    <a:lstStyle/>
                    <a:p>
                      <a:r>
                        <a:rPr lang="en-US" dirty="0"/>
                        <a:t>800</a:t>
                      </a:r>
                    </a:p>
                  </a:txBody>
                  <a:tcPr/>
                </a:tc>
                <a:tc>
                  <a:txBody>
                    <a:bodyPr/>
                    <a:lstStyle/>
                    <a:p>
                      <a:r>
                        <a:rPr lang="en-US" dirty="0"/>
                        <a:t>200</a:t>
                      </a:r>
                    </a:p>
                  </a:txBody>
                  <a:tcPr/>
                </a:tc>
                <a:tc>
                  <a:txBody>
                    <a:bodyPr/>
                    <a:lstStyle/>
                    <a:p>
                      <a:r>
                        <a:rPr lang="en-US" dirty="0"/>
                        <a:t>75</a:t>
                      </a:r>
                    </a:p>
                  </a:txBody>
                  <a:tcPr/>
                </a:tc>
                <a:tc>
                  <a:txBody>
                    <a:bodyPr/>
                    <a:lstStyle/>
                    <a:p>
                      <a:r>
                        <a:rPr lang="en-US" dirty="0"/>
                        <a:t>3200+15000 =</a:t>
                      </a:r>
                    </a:p>
                    <a:p>
                      <a:r>
                        <a:rPr lang="en-US" dirty="0"/>
                        <a:t>18200</a:t>
                      </a:r>
                    </a:p>
                  </a:txBody>
                  <a:tcPr/>
                </a:tc>
                <a:tc>
                  <a:txBody>
                    <a:bodyPr/>
                    <a:lstStyle/>
                    <a:p>
                      <a:r>
                        <a:rPr lang="en-US" dirty="0"/>
                        <a:t>3200 + 15000 =18200</a:t>
                      </a:r>
                    </a:p>
                  </a:txBody>
                  <a:tcPr/>
                </a:tc>
                <a:extLst>
                  <a:ext uri="{0D108BD9-81ED-4DB2-BD59-A6C34878D82A}">
                    <a16:rowId xmlns:a16="http://schemas.microsoft.com/office/drawing/2014/main" val="978438323"/>
                  </a:ext>
                </a:extLst>
              </a:tr>
              <a:tr h="370840">
                <a:tc>
                  <a:txBody>
                    <a:bodyPr/>
                    <a:lstStyle/>
                    <a:p>
                      <a:r>
                        <a:rPr lang="en-US" dirty="0"/>
                        <a:t>2023</a:t>
                      </a:r>
                    </a:p>
                  </a:txBody>
                  <a:tcPr/>
                </a:tc>
                <a:tc>
                  <a:txBody>
                    <a:bodyPr/>
                    <a:lstStyle/>
                    <a:p>
                      <a:r>
                        <a:rPr lang="en-US" dirty="0"/>
                        <a:t>5</a:t>
                      </a:r>
                    </a:p>
                  </a:txBody>
                  <a:tcPr/>
                </a:tc>
                <a:tc>
                  <a:txBody>
                    <a:bodyPr/>
                    <a:lstStyle/>
                    <a:p>
                      <a:r>
                        <a:rPr lang="en-US" dirty="0"/>
                        <a:t>600</a:t>
                      </a:r>
                    </a:p>
                  </a:txBody>
                  <a:tcPr/>
                </a:tc>
                <a:tc>
                  <a:txBody>
                    <a:bodyPr/>
                    <a:lstStyle/>
                    <a:p>
                      <a:r>
                        <a:rPr lang="en-US" dirty="0"/>
                        <a:t>220</a:t>
                      </a:r>
                    </a:p>
                  </a:txBody>
                  <a:tcPr/>
                </a:tc>
                <a:tc>
                  <a:txBody>
                    <a:bodyPr/>
                    <a:lstStyle/>
                    <a:p>
                      <a:r>
                        <a:rPr lang="en-US" dirty="0"/>
                        <a:t>100</a:t>
                      </a:r>
                    </a:p>
                  </a:txBody>
                  <a:tcPr/>
                </a:tc>
                <a:tc>
                  <a:txBody>
                    <a:bodyPr/>
                    <a:lstStyle/>
                    <a:p>
                      <a:r>
                        <a:rPr lang="en-US" dirty="0"/>
                        <a:t>3000 + 22000 = 25000</a:t>
                      </a:r>
                    </a:p>
                  </a:txBody>
                  <a:tcPr/>
                </a:tc>
                <a:tc>
                  <a:txBody>
                    <a:bodyPr/>
                    <a:lstStyle/>
                    <a:p>
                      <a:r>
                        <a:rPr lang="en-US" dirty="0"/>
                        <a:t>2400 + 20000 = 22400</a:t>
                      </a:r>
                    </a:p>
                  </a:txBody>
                  <a:tcPr/>
                </a:tc>
                <a:extLst>
                  <a:ext uri="{0D108BD9-81ED-4DB2-BD59-A6C34878D82A}">
                    <a16:rowId xmlns:a16="http://schemas.microsoft.com/office/drawing/2014/main" val="2842296553"/>
                  </a:ext>
                </a:extLst>
              </a:tr>
            </a:tbl>
          </a:graphicData>
        </a:graphic>
      </p:graphicFrame>
      <p:sp>
        <p:nvSpPr>
          <p:cNvPr id="5" name="TextBox 4">
            <a:extLst>
              <a:ext uri="{FF2B5EF4-FFF2-40B4-BE49-F238E27FC236}">
                <a16:creationId xmlns:a16="http://schemas.microsoft.com/office/drawing/2014/main" id="{12EEE480-F6E9-D207-B6C1-DB0D0F60CAA5}"/>
              </a:ext>
            </a:extLst>
          </p:cNvPr>
          <p:cNvSpPr txBox="1"/>
          <p:nvPr/>
        </p:nvSpPr>
        <p:spPr>
          <a:xfrm>
            <a:off x="1211856" y="4640313"/>
            <a:ext cx="3481330" cy="1200329"/>
          </a:xfrm>
          <a:prstGeom prst="rect">
            <a:avLst/>
          </a:prstGeom>
          <a:noFill/>
        </p:spPr>
        <p:txBody>
          <a:bodyPr wrap="square" rtlCol="0">
            <a:spAutoFit/>
          </a:bodyPr>
          <a:lstStyle/>
          <a:p>
            <a:r>
              <a:rPr lang="en-US" sz="2400" dirty="0">
                <a:solidFill>
                  <a:schemeClr val="accent1">
                    <a:lumMod val="75000"/>
                  </a:schemeClr>
                </a:solidFill>
              </a:rPr>
              <a:t>Nominal GDP: use actual prices from the year in question</a:t>
            </a:r>
          </a:p>
        </p:txBody>
      </p:sp>
      <p:sp>
        <p:nvSpPr>
          <p:cNvPr id="6" name="TextBox 5">
            <a:extLst>
              <a:ext uri="{FF2B5EF4-FFF2-40B4-BE49-F238E27FC236}">
                <a16:creationId xmlns:a16="http://schemas.microsoft.com/office/drawing/2014/main" id="{631A5125-4862-BFD6-1B0C-2A270625721A}"/>
              </a:ext>
            </a:extLst>
          </p:cNvPr>
          <p:cNvSpPr txBox="1"/>
          <p:nvPr/>
        </p:nvSpPr>
        <p:spPr>
          <a:xfrm>
            <a:off x="5591061" y="5229460"/>
            <a:ext cx="3095739" cy="1569660"/>
          </a:xfrm>
          <a:prstGeom prst="rect">
            <a:avLst/>
          </a:prstGeom>
          <a:noFill/>
        </p:spPr>
        <p:txBody>
          <a:bodyPr wrap="square" rtlCol="0">
            <a:spAutoFit/>
          </a:bodyPr>
          <a:lstStyle/>
          <a:p>
            <a:r>
              <a:rPr lang="en-US" sz="2400" dirty="0">
                <a:solidFill>
                  <a:schemeClr val="accent5">
                    <a:lumMod val="75000"/>
                  </a:schemeClr>
                </a:solidFill>
              </a:rPr>
              <a:t>Real GDP: use the BASE YEAR prices (2022) to calculate GDP for ALL years</a:t>
            </a: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C2B0D50A-8AD4-C2B9-6E20-0C93EACE7D1D}"/>
                  </a:ext>
                </a:extLst>
              </p14:cNvPr>
              <p14:cNvContentPartPr/>
              <p14:nvPr/>
            </p14:nvContentPartPr>
            <p14:xfrm>
              <a:off x="7059470" y="4241069"/>
              <a:ext cx="1024920" cy="1035000"/>
            </p14:xfrm>
          </p:contentPart>
        </mc:Choice>
        <mc:Fallback xmlns="">
          <p:pic>
            <p:nvPicPr>
              <p:cNvPr id="7" name="Ink 6">
                <a:extLst>
                  <a:ext uri="{FF2B5EF4-FFF2-40B4-BE49-F238E27FC236}">
                    <a16:creationId xmlns:a16="http://schemas.microsoft.com/office/drawing/2014/main" id="{C2B0D50A-8AD4-C2B9-6E20-0C93EACE7D1D}"/>
                  </a:ext>
                </a:extLst>
              </p:cNvPr>
              <p:cNvPicPr/>
              <p:nvPr/>
            </p:nvPicPr>
            <p:blipFill>
              <a:blip r:embed="rId3"/>
              <a:stretch>
                <a:fillRect/>
              </a:stretch>
            </p:blipFill>
            <p:spPr>
              <a:xfrm>
                <a:off x="7050470" y="4232429"/>
                <a:ext cx="1042560" cy="10526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Ink 7">
                <a:extLst>
                  <a:ext uri="{FF2B5EF4-FFF2-40B4-BE49-F238E27FC236}">
                    <a16:creationId xmlns:a16="http://schemas.microsoft.com/office/drawing/2014/main" id="{45E9EE89-742F-8FC8-083B-26015F32F872}"/>
                  </a:ext>
                </a:extLst>
              </p14:cNvPr>
              <p14:cNvContentPartPr/>
              <p14:nvPr/>
            </p14:nvContentPartPr>
            <p14:xfrm>
              <a:off x="4353350" y="4324949"/>
              <a:ext cx="1915560" cy="1017720"/>
            </p14:xfrm>
          </p:contentPart>
        </mc:Choice>
        <mc:Fallback xmlns="">
          <p:pic>
            <p:nvPicPr>
              <p:cNvPr id="8" name="Ink 7">
                <a:extLst>
                  <a:ext uri="{FF2B5EF4-FFF2-40B4-BE49-F238E27FC236}">
                    <a16:creationId xmlns:a16="http://schemas.microsoft.com/office/drawing/2014/main" id="{45E9EE89-742F-8FC8-083B-26015F32F872}"/>
                  </a:ext>
                </a:extLst>
              </p:cNvPr>
              <p:cNvPicPr/>
              <p:nvPr/>
            </p:nvPicPr>
            <p:blipFill>
              <a:blip r:embed="rId5"/>
              <a:stretch>
                <a:fillRect/>
              </a:stretch>
            </p:blipFill>
            <p:spPr>
              <a:xfrm>
                <a:off x="4344710" y="4316309"/>
                <a:ext cx="1933200" cy="1035360"/>
              </a:xfrm>
              <a:prstGeom prst="rect">
                <a:avLst/>
              </a:prstGeom>
            </p:spPr>
          </p:pic>
        </mc:Fallback>
      </mc:AlternateContent>
      <p:sp>
        <p:nvSpPr>
          <p:cNvPr id="9" name="TextBox 8">
            <a:extLst>
              <a:ext uri="{FF2B5EF4-FFF2-40B4-BE49-F238E27FC236}">
                <a16:creationId xmlns:a16="http://schemas.microsoft.com/office/drawing/2014/main" id="{8586652A-A99E-709C-D74C-E1BAFA7C9D26}"/>
              </a:ext>
            </a:extLst>
          </p:cNvPr>
          <p:cNvSpPr txBox="1"/>
          <p:nvPr/>
        </p:nvSpPr>
        <p:spPr>
          <a:xfrm>
            <a:off x="3082778" y="5840642"/>
            <a:ext cx="1720151" cy="646331"/>
          </a:xfrm>
          <a:prstGeom prst="rect">
            <a:avLst/>
          </a:prstGeom>
          <a:noFill/>
        </p:spPr>
        <p:txBody>
          <a:bodyPr wrap="none" rtlCol="0">
            <a:spAutoFit/>
          </a:bodyPr>
          <a:lstStyle/>
          <a:p>
            <a:r>
              <a:rPr lang="en-US" dirty="0">
                <a:solidFill>
                  <a:schemeClr val="accent5"/>
                </a:solidFill>
              </a:rPr>
              <a:t>In the base year,</a:t>
            </a:r>
          </a:p>
          <a:p>
            <a:r>
              <a:rPr lang="en-US" dirty="0">
                <a:solidFill>
                  <a:schemeClr val="accent5"/>
                </a:solidFill>
              </a:rPr>
              <a:t>Real = Nominal</a:t>
            </a:r>
          </a:p>
        </p:txBody>
      </p:sp>
      <mc:AlternateContent xmlns:mc="http://schemas.openxmlformats.org/markup-compatibility/2006" xmlns:p14="http://schemas.microsoft.com/office/powerpoint/2010/main">
        <mc:Choice Requires="p14">
          <p:contentPart p14:bwMode="auto" r:id="rId6">
            <p14:nvContentPartPr>
              <p14:cNvPr id="12" name="Ink 11">
                <a:extLst>
                  <a:ext uri="{FF2B5EF4-FFF2-40B4-BE49-F238E27FC236}">
                    <a16:creationId xmlns:a16="http://schemas.microsoft.com/office/drawing/2014/main" id="{61C6071B-319A-F31B-28B7-77F6D593BC2D}"/>
                  </a:ext>
                </a:extLst>
              </p14:cNvPr>
              <p14:cNvContentPartPr/>
              <p14:nvPr/>
            </p14:nvContentPartPr>
            <p14:xfrm>
              <a:off x="3009830" y="5687909"/>
              <a:ext cx="1869120" cy="1032840"/>
            </p14:xfrm>
          </p:contentPart>
        </mc:Choice>
        <mc:Fallback xmlns="">
          <p:pic>
            <p:nvPicPr>
              <p:cNvPr id="12" name="Ink 11">
                <a:extLst>
                  <a:ext uri="{FF2B5EF4-FFF2-40B4-BE49-F238E27FC236}">
                    <a16:creationId xmlns:a16="http://schemas.microsoft.com/office/drawing/2014/main" id="{61C6071B-319A-F31B-28B7-77F6D593BC2D}"/>
                  </a:ext>
                </a:extLst>
              </p:cNvPr>
              <p:cNvPicPr/>
              <p:nvPr/>
            </p:nvPicPr>
            <p:blipFill>
              <a:blip r:embed="rId9"/>
              <a:stretch>
                <a:fillRect/>
              </a:stretch>
            </p:blipFill>
            <p:spPr>
              <a:xfrm>
                <a:off x="3000830" y="5679269"/>
                <a:ext cx="1886760" cy="1050480"/>
              </a:xfrm>
              <a:prstGeom prst="rect">
                <a:avLst/>
              </a:prstGeom>
            </p:spPr>
          </p:pic>
        </mc:Fallback>
      </mc:AlternateContent>
    </p:spTree>
    <p:extLst>
      <p:ext uri="{BB962C8B-B14F-4D97-AF65-F5344CB8AC3E}">
        <p14:creationId xmlns:p14="http://schemas.microsoft.com/office/powerpoint/2010/main" val="31942074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D0475-4EA2-157D-92C4-8F8FB675A65D}"/>
              </a:ext>
            </a:extLst>
          </p:cNvPr>
          <p:cNvSpPr>
            <a:spLocks noGrp="1"/>
          </p:cNvSpPr>
          <p:nvPr>
            <p:ph type="title"/>
          </p:nvPr>
        </p:nvSpPr>
        <p:spPr/>
        <p:txBody>
          <a:bodyPr/>
          <a:lstStyle/>
          <a:p>
            <a:r>
              <a:rPr lang="en-US" dirty="0">
                <a:solidFill>
                  <a:srgbClr val="FF7800"/>
                </a:solidFill>
              </a:rPr>
              <a:t>How real GDP is computed now</a:t>
            </a:r>
          </a:p>
        </p:txBody>
      </p:sp>
      <p:sp>
        <p:nvSpPr>
          <p:cNvPr id="3" name="Content Placeholder 2">
            <a:extLst>
              <a:ext uri="{FF2B5EF4-FFF2-40B4-BE49-F238E27FC236}">
                <a16:creationId xmlns:a16="http://schemas.microsoft.com/office/drawing/2014/main" id="{B2E537DC-D2AB-F8E4-DAF0-D03BE8E58A0B}"/>
              </a:ext>
            </a:extLst>
          </p:cNvPr>
          <p:cNvSpPr>
            <a:spLocks noGrp="1"/>
          </p:cNvSpPr>
          <p:nvPr>
            <p:ph idx="1"/>
          </p:nvPr>
        </p:nvSpPr>
        <p:spPr/>
        <p:txBody>
          <a:bodyPr>
            <a:normAutofit lnSpcReduction="10000"/>
          </a:bodyPr>
          <a:lstStyle/>
          <a:p>
            <a:r>
              <a:rPr lang="en-US" dirty="0"/>
              <a:t>Instead of frozen (constant) prices, a moving average of prices is used to calculate real GDP</a:t>
            </a:r>
          </a:p>
          <a:p>
            <a:r>
              <a:rPr lang="en-US" dirty="0"/>
              <a:t>“GDP in 2012 chained prices” (or euros </a:t>
            </a:r>
            <a:r>
              <a:rPr lang="en-US" dirty="0" err="1"/>
              <a:t>etc</a:t>
            </a:r>
            <a:r>
              <a:rPr lang="en-US" dirty="0"/>
              <a:t>)</a:t>
            </a:r>
          </a:p>
          <a:p>
            <a:r>
              <a:rPr lang="en-US" dirty="0"/>
              <a:t>This avoids the problem of prices getting very far away from their current value, which can distort GDP</a:t>
            </a:r>
          </a:p>
          <a:p>
            <a:r>
              <a:rPr lang="en-US" dirty="0"/>
              <a:t>There’s no base year with this method, but statistical series sometimes create one just for old time’s sake</a:t>
            </a:r>
          </a:p>
        </p:txBody>
      </p:sp>
    </p:spTree>
    <p:extLst>
      <p:ext uri="{BB962C8B-B14F-4D97-AF65-F5344CB8AC3E}">
        <p14:creationId xmlns:p14="http://schemas.microsoft.com/office/powerpoint/2010/main" val="2879519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AD491-77FC-34A6-DCFB-707B371BC1DD}"/>
              </a:ext>
            </a:extLst>
          </p:cNvPr>
          <p:cNvSpPr>
            <a:spLocks noGrp="1"/>
          </p:cNvSpPr>
          <p:nvPr>
            <p:ph type="title"/>
          </p:nvPr>
        </p:nvSpPr>
        <p:spPr/>
        <p:txBody>
          <a:bodyPr/>
          <a:lstStyle/>
          <a:p>
            <a:r>
              <a:rPr lang="en-US" dirty="0">
                <a:solidFill>
                  <a:schemeClr val="accent5">
                    <a:lumMod val="75000"/>
                  </a:schemeClr>
                </a:solidFill>
              </a:rPr>
              <a:t>We can look at prices too</a:t>
            </a:r>
          </a:p>
        </p:txBody>
      </p:sp>
      <p:sp>
        <p:nvSpPr>
          <p:cNvPr id="3" name="Content Placeholder 2">
            <a:extLst>
              <a:ext uri="{FF2B5EF4-FFF2-40B4-BE49-F238E27FC236}">
                <a16:creationId xmlns:a16="http://schemas.microsoft.com/office/drawing/2014/main" id="{632E0A8E-9A27-17BD-6789-4E434ED8A678}"/>
              </a:ext>
            </a:extLst>
          </p:cNvPr>
          <p:cNvSpPr>
            <a:spLocks noGrp="1"/>
          </p:cNvSpPr>
          <p:nvPr>
            <p:ph idx="1"/>
          </p:nvPr>
        </p:nvSpPr>
        <p:spPr>
          <a:xfrm>
            <a:off x="297455" y="1600200"/>
            <a:ext cx="8527055" cy="4983162"/>
          </a:xfrm>
        </p:spPr>
        <p:txBody>
          <a:bodyPr/>
          <a:lstStyle/>
          <a:p>
            <a:r>
              <a:rPr lang="en-US" dirty="0"/>
              <a:t>With real GDP, we set aside price changes to focus on quantity changes over time</a:t>
            </a:r>
          </a:p>
          <a:p>
            <a:r>
              <a:rPr lang="en-US" dirty="0"/>
              <a:t>As a by-product we can get a data series that tracks </a:t>
            </a:r>
            <a:r>
              <a:rPr lang="en-US" b="1" dirty="0"/>
              <a:t>prices of GDP</a:t>
            </a:r>
            <a:r>
              <a:rPr lang="en-US" dirty="0"/>
              <a:t>, ignoring quantity changes</a:t>
            </a:r>
          </a:p>
          <a:p>
            <a:r>
              <a:rPr lang="en-US" dirty="0">
                <a:solidFill>
                  <a:srgbClr val="629DBF"/>
                </a:solidFill>
              </a:rPr>
              <a:t>GDP Deflator </a:t>
            </a:r>
            <a:r>
              <a:rPr lang="en-US" dirty="0"/>
              <a:t>≡ </a:t>
            </a:r>
            <a:r>
              <a:rPr lang="en-US" u="sng" dirty="0"/>
              <a:t>Nominal GDP </a:t>
            </a:r>
            <a:r>
              <a:rPr lang="en-US" dirty="0"/>
              <a:t>x 100</a:t>
            </a:r>
          </a:p>
          <a:p>
            <a:pPr marL="0" indent="0">
              <a:buNone/>
            </a:pPr>
            <a:r>
              <a:rPr lang="en-US" dirty="0"/>
              <a:t>						     Real GDP</a:t>
            </a:r>
          </a:p>
          <a:p>
            <a:pPr marL="0" indent="0">
              <a:buNone/>
            </a:pPr>
            <a:endParaRPr lang="en-US" dirty="0"/>
          </a:p>
          <a:p>
            <a:pPr marL="1371600" lvl="3" indent="0">
              <a:buNone/>
            </a:pPr>
            <a:endParaRPr lang="en-US" dirty="0"/>
          </a:p>
        </p:txBody>
      </p:sp>
      <p:sp>
        <p:nvSpPr>
          <p:cNvPr id="4" name="TextBox 3">
            <a:extLst>
              <a:ext uri="{FF2B5EF4-FFF2-40B4-BE49-F238E27FC236}">
                <a16:creationId xmlns:a16="http://schemas.microsoft.com/office/drawing/2014/main" id="{C5249D24-E54F-E162-481D-A45BE57F4CC1}"/>
              </a:ext>
            </a:extLst>
          </p:cNvPr>
          <p:cNvSpPr txBox="1"/>
          <p:nvPr/>
        </p:nvSpPr>
        <p:spPr>
          <a:xfrm>
            <a:off x="616945" y="4927293"/>
            <a:ext cx="3481330" cy="1477328"/>
          </a:xfrm>
          <a:prstGeom prst="rect">
            <a:avLst/>
          </a:prstGeom>
          <a:noFill/>
        </p:spPr>
        <p:txBody>
          <a:bodyPr wrap="square" rtlCol="0">
            <a:spAutoFit/>
          </a:bodyPr>
          <a:lstStyle/>
          <a:p>
            <a:r>
              <a:rPr lang="en-US" dirty="0">
                <a:solidFill>
                  <a:schemeClr val="accent5"/>
                </a:solidFill>
              </a:rPr>
              <a:t>A “price index”: it tracks the average level of prices of goods and services over time.</a:t>
            </a:r>
          </a:p>
          <a:p>
            <a:r>
              <a:rPr lang="en-US" dirty="0">
                <a:solidFill>
                  <a:schemeClr val="accent5"/>
                </a:solidFill>
              </a:rPr>
              <a:t>Like most indexes, it = 100 in the base year</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71929726-141A-0D37-14CF-0451B70D64BD}"/>
                  </a:ext>
                </a:extLst>
              </p14:cNvPr>
              <p14:cNvContentPartPr/>
              <p14:nvPr/>
            </p14:nvContentPartPr>
            <p14:xfrm>
              <a:off x="1780790" y="4287509"/>
              <a:ext cx="336600" cy="639000"/>
            </p14:xfrm>
          </p:contentPart>
        </mc:Choice>
        <mc:Fallback xmlns="">
          <p:pic>
            <p:nvPicPr>
              <p:cNvPr id="5" name="Ink 4">
                <a:extLst>
                  <a:ext uri="{FF2B5EF4-FFF2-40B4-BE49-F238E27FC236}">
                    <a16:creationId xmlns:a16="http://schemas.microsoft.com/office/drawing/2014/main" id="{71929726-141A-0D37-14CF-0451B70D64BD}"/>
                  </a:ext>
                </a:extLst>
              </p:cNvPr>
              <p:cNvPicPr/>
              <p:nvPr/>
            </p:nvPicPr>
            <p:blipFill>
              <a:blip r:embed="rId3"/>
              <a:stretch>
                <a:fillRect/>
              </a:stretch>
            </p:blipFill>
            <p:spPr>
              <a:xfrm>
                <a:off x="1772150" y="4278869"/>
                <a:ext cx="354240" cy="656640"/>
              </a:xfrm>
              <a:prstGeom prst="rect">
                <a:avLst/>
              </a:prstGeom>
            </p:spPr>
          </p:pic>
        </mc:Fallback>
      </mc:AlternateContent>
    </p:spTree>
    <p:extLst>
      <p:ext uri="{BB962C8B-B14F-4D97-AF65-F5344CB8AC3E}">
        <p14:creationId xmlns:p14="http://schemas.microsoft.com/office/powerpoint/2010/main" val="299068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46A9A64-E864-DB46-A6B9-0ECDA82C490D}"/>
              </a:ext>
            </a:extLst>
          </p:cNvPr>
          <p:cNvSpPr/>
          <p:nvPr/>
        </p:nvSpPr>
        <p:spPr>
          <a:xfrm>
            <a:off x="1163782" y="920621"/>
            <a:ext cx="5694218" cy="4278094"/>
          </a:xfrm>
          <a:prstGeom prst="rect">
            <a:avLst/>
          </a:prstGeom>
        </p:spPr>
        <p:txBody>
          <a:bodyPr wrap="square">
            <a:spAutoFit/>
          </a:bodyPr>
          <a:lstStyle/>
          <a:p>
            <a:r>
              <a:rPr lang="en-US" sz="2800" i="1" dirty="0">
                <a:solidFill>
                  <a:srgbClr val="000000"/>
                </a:solidFill>
                <a:latin typeface="adobe-caslon-pro"/>
                <a:ea typeface="Times New Roman" panose="02020603050405020304" pitchFamily="18" charset="0"/>
                <a:cs typeface="Times New Roman" panose="02020603050405020304" pitchFamily="18" charset="0"/>
              </a:rPr>
              <a:t>Adam Smith in The Wealth of Nations:</a:t>
            </a:r>
          </a:p>
          <a:p>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i="1" dirty="0">
                <a:solidFill>
                  <a:srgbClr val="000000"/>
                </a:solidFill>
                <a:latin typeface="adobe-caslon-pro"/>
                <a:ea typeface="Times New Roman" panose="02020603050405020304" pitchFamily="18" charset="0"/>
                <a:cs typeface="Times New Roman" panose="02020603050405020304" pitchFamily="18" charset="0"/>
              </a:rPr>
              <a:t>“It is not from the benevolence of the butcher, the brewer, or the baker, that we expect our dinner, but from their regard to their own interest. We address ourselves, not to their humanity but to their self-love, and never talk to them of our necessities but of their advantages.”</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en-US" sz="1400" dirty="0">
                <a:latin typeface="Calibri" panose="020F0502020204030204" pitchFamily="34" charset="0"/>
                <a:ea typeface="Calibri" panose="020F0502020204030204" pitchFamily="34" charset="0"/>
                <a:cs typeface="Times New Roman" panose="02020603050405020304" pitchFamily="18" charset="0"/>
              </a:rPr>
              <a:t> </a:t>
            </a:r>
          </a:p>
          <a:p>
            <a:r>
              <a:rPr lang="en-US" b="1" i="1" dirty="0">
                <a:solidFill>
                  <a:srgbClr val="000000"/>
                </a:solidFill>
                <a:latin typeface="adobe-caslon-pro"/>
                <a:ea typeface="Times New Roman" panose="02020603050405020304" pitchFamily="18" charset="0"/>
                <a:cs typeface="Times New Roman" panose="02020603050405020304" pitchFamily="18" charset="0"/>
              </a:rPr>
              <a:t>“Every individual... neither intends to promote the public interest, nor knows how much he is promoting it... he intends only his own security</a:t>
            </a:r>
            <a:r>
              <a:rPr lang="en-US" i="1" dirty="0">
                <a:solidFill>
                  <a:srgbClr val="000000"/>
                </a:solidFill>
                <a:latin typeface="adobe-caslon-pro"/>
                <a:ea typeface="Times New Roman" panose="02020603050405020304" pitchFamily="18" charset="0"/>
                <a:cs typeface="Times New Roman" panose="02020603050405020304" pitchFamily="18" charset="0"/>
              </a:rPr>
              <a:t>; and by directing that industry in such a manner as its produce may be of the greatest value, he intends only his own gain, and </a:t>
            </a:r>
            <a:r>
              <a:rPr lang="en-US" b="1" i="1" dirty="0">
                <a:solidFill>
                  <a:srgbClr val="000000"/>
                </a:solidFill>
                <a:latin typeface="adobe-caslon-pro"/>
                <a:ea typeface="Times New Roman" panose="02020603050405020304" pitchFamily="18" charset="0"/>
                <a:cs typeface="Times New Roman" panose="02020603050405020304" pitchFamily="18" charset="0"/>
              </a:rPr>
              <a:t>he is in this, as in many other cases, led by an invisible hand to promote an end which was no part of his intention.”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892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1BC0B-F36B-4497-11BE-AA870009F9C0}"/>
              </a:ext>
            </a:extLst>
          </p:cNvPr>
          <p:cNvSpPr>
            <a:spLocks noGrp="1"/>
          </p:cNvSpPr>
          <p:nvPr>
            <p:ph type="title"/>
          </p:nvPr>
        </p:nvSpPr>
        <p:spPr/>
        <p:txBody>
          <a:bodyPr/>
          <a:lstStyle/>
          <a:p>
            <a:r>
              <a:rPr lang="en-US" dirty="0"/>
              <a:t>GDP and prices exercise</a:t>
            </a:r>
          </a:p>
        </p:txBody>
      </p:sp>
      <p:sp>
        <p:nvSpPr>
          <p:cNvPr id="3" name="Content Placeholder 2">
            <a:extLst>
              <a:ext uri="{FF2B5EF4-FFF2-40B4-BE49-F238E27FC236}">
                <a16:creationId xmlns:a16="http://schemas.microsoft.com/office/drawing/2014/main" id="{1A823F38-53AB-DCB8-4A12-9C32EC636F71}"/>
              </a:ext>
            </a:extLst>
          </p:cNvPr>
          <p:cNvSpPr>
            <a:spLocks noGrp="1"/>
          </p:cNvSpPr>
          <p:nvPr>
            <p:ph idx="1"/>
          </p:nvPr>
        </p:nvSpPr>
        <p:spPr>
          <a:xfrm>
            <a:off x="457200" y="1600200"/>
            <a:ext cx="8229600" cy="4983162"/>
          </a:xfrm>
        </p:spPr>
        <p:txBody>
          <a:bodyPr>
            <a:normAutofit lnSpcReduction="10000"/>
          </a:bodyPr>
          <a:lstStyle/>
          <a:p>
            <a:pPr marL="0" marR="0">
              <a:spcBef>
                <a:spcPts val="0"/>
              </a:spcBef>
              <a:spcAft>
                <a:spcPts val="0"/>
              </a:spcAft>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Suppose a small economy produces only dinners and movies.  In year 1 the economy produces 10 movies, sold for €5 million each, and 500,000 dinners, sold at €8 each.  </a:t>
            </a:r>
          </a:p>
          <a:p>
            <a:pPr marL="0" marR="0" indent="0">
              <a:spcBef>
                <a:spcPts val="0"/>
              </a:spcBef>
              <a:spcAft>
                <a:spcPts val="0"/>
              </a:spcAft>
              <a:buNone/>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In year 2, movie production is 8 and the price is €6 million.  625,000 dinners are sold at €9.60 each.</a:t>
            </a:r>
          </a:p>
          <a:p>
            <a:pPr marL="0" marR="0" indent="0">
              <a:spcBef>
                <a:spcPts val="0"/>
              </a:spcBef>
              <a:spcAft>
                <a:spcPts val="0"/>
              </a:spcAft>
              <a:buNone/>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a.	Calculate nominal GDP for both years. What’s the growth rate?  </a:t>
            </a:r>
          </a:p>
          <a:p>
            <a:pPr marL="0" marR="0">
              <a:spcBef>
                <a:spcPts val="0"/>
              </a:spcBef>
              <a:spcAft>
                <a:spcPts val="0"/>
              </a:spcAft>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b.	Calculate real GDP in constant prices, using year 1 as the base year.  Find the growth rate of real GDP (the % change from year 1 to year 2).</a:t>
            </a:r>
          </a:p>
          <a:p>
            <a:pPr marL="0" marR="0">
              <a:spcBef>
                <a:spcPts val="0"/>
              </a:spcBef>
              <a:spcAft>
                <a:spcPts val="0"/>
              </a:spcAft>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c.	Find the GDP deflator (also called the implicit price deflator) for both years. Find its growth rate (inflation)</a:t>
            </a:r>
          </a:p>
          <a:p>
            <a:pPr marL="0" marR="0">
              <a:spcBef>
                <a:spcPts val="0"/>
              </a:spcBef>
              <a:spcAft>
                <a:spcPts val="0"/>
              </a:spcAft>
            </a:pPr>
            <a:r>
              <a:rPr lang="en-US" sz="2400" dirty="0">
                <a:latin typeface="Calibri" panose="020F0502020204030204" pitchFamily="34" charset="0"/>
                <a:ea typeface="Times New Roman" panose="02020603050405020304" pitchFamily="18" charset="0"/>
                <a:cs typeface="Times New Roman" panose="02020603050405020304" pitchFamily="18" charset="0"/>
              </a:rPr>
              <a:t>Did the economy do well in year 2?</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086064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91DEC6C-99B1-1386-CB73-F9CFD0AB01B8}"/>
              </a:ext>
            </a:extLst>
          </p:cNvPr>
          <p:cNvSpPr>
            <a:spLocks noGrp="1" noChangeArrowheads="1"/>
          </p:cNvSpPr>
          <p:nvPr>
            <p:ph type="title"/>
          </p:nvPr>
        </p:nvSpPr>
        <p:spPr/>
        <p:txBody>
          <a:bodyPr/>
          <a:lstStyle/>
          <a:p>
            <a:pPr eaLnBrk="1" fontAlgn="auto" hangingPunct="1">
              <a:spcAft>
                <a:spcPts val="0"/>
              </a:spcAft>
              <a:defRPr/>
            </a:pPr>
            <a:r>
              <a:rPr lang="en-US" altLang="en-US" dirty="0">
                <a:ea typeface="ＭＳ Ｐゴシック" panose="020B0600070205080204" pitchFamily="34" charset="-128"/>
              </a:rPr>
              <a:t>The Consumer Price(s) Index</a:t>
            </a:r>
            <a:endParaRPr lang="en-US" altLang="en-US" dirty="0">
              <a:latin typeface="Tahoma" panose="020B0604030504040204" pitchFamily="34" charset="0"/>
              <a:ea typeface="ＭＳ Ｐゴシック" panose="020B0600070205080204" pitchFamily="34" charset="-128"/>
            </a:endParaRPr>
          </a:p>
        </p:txBody>
      </p:sp>
      <p:sp>
        <p:nvSpPr>
          <p:cNvPr id="18435" name="Rectangle 3">
            <a:extLst>
              <a:ext uri="{FF2B5EF4-FFF2-40B4-BE49-F238E27FC236}">
                <a16:creationId xmlns:a16="http://schemas.microsoft.com/office/drawing/2014/main" id="{AF7F5E36-BBCC-7494-1822-CF9D9621959D}"/>
              </a:ext>
            </a:extLst>
          </p:cNvPr>
          <p:cNvSpPr>
            <a:spLocks noGrp="1" noChangeArrowheads="1"/>
          </p:cNvSpPr>
          <p:nvPr>
            <p:ph idx="1"/>
          </p:nvPr>
        </p:nvSpPr>
        <p:spPr/>
        <p:txBody>
          <a:bodyPr rtlCol="0">
            <a:normAutofit/>
          </a:bodyPr>
          <a:lstStyle/>
          <a:p>
            <a:pPr marL="342900" lvl="1" indent="-342900" eaLnBrk="1" fontAlgn="auto" hangingPunct="1">
              <a:buFont typeface="Courier New" panose="02070309020205020404" pitchFamily="49" charset="0"/>
              <a:buChar char="o"/>
              <a:defRPr/>
            </a:pPr>
            <a:r>
              <a:rPr lang="en-US" altLang="en-US" sz="2400" dirty="0">
                <a:solidFill>
                  <a:schemeClr val="tx1">
                    <a:lumMod val="75000"/>
                    <a:lumOff val="25000"/>
                  </a:schemeClr>
                </a:solidFill>
                <a:latin typeface="Arial" panose="020B0604020202020204" pitchFamily="34" charset="0"/>
                <a:ea typeface="ＭＳ Ｐゴシック" panose="020B0600070205080204" pitchFamily="34" charset="-128"/>
              </a:rPr>
              <a:t>The </a:t>
            </a:r>
            <a:r>
              <a:rPr lang="en-US" altLang="en-US" sz="2400" i="1" dirty="0">
                <a:solidFill>
                  <a:srgbClr val="555997"/>
                </a:solidFill>
                <a:latin typeface="Arial" panose="020B0604020202020204" pitchFamily="34" charset="0"/>
                <a:ea typeface="ＭＳ Ｐゴシック" panose="020B0600070205080204" pitchFamily="34" charset="-128"/>
              </a:rPr>
              <a:t>consumer price index (CPI)</a:t>
            </a:r>
            <a:r>
              <a:rPr lang="en-US" altLang="en-US" sz="2400" i="1" dirty="0">
                <a:solidFill>
                  <a:srgbClr val="32946A"/>
                </a:solidFill>
                <a:latin typeface="Arial" panose="020B0604020202020204" pitchFamily="34" charset="0"/>
                <a:ea typeface="ＭＳ Ｐゴシック" panose="020B0600070205080204" pitchFamily="34" charset="-128"/>
              </a:rPr>
              <a:t> </a:t>
            </a:r>
            <a:r>
              <a:rPr lang="en-US" altLang="en-US" sz="2400" dirty="0">
                <a:solidFill>
                  <a:schemeClr val="tx1">
                    <a:lumMod val="75000"/>
                    <a:lumOff val="25000"/>
                  </a:schemeClr>
                </a:solidFill>
                <a:latin typeface="Arial" panose="020B0604020202020204" pitchFamily="34" charset="0"/>
                <a:ea typeface="ＭＳ Ｐゴシック" panose="020B0600070205080204" pitchFamily="34" charset="-128"/>
              </a:rPr>
              <a:t>measures the overall cost of the goods and services bought by a typical consumer </a:t>
            </a:r>
          </a:p>
          <a:p>
            <a:pPr marL="742950" lvl="2" indent="-342900" eaLnBrk="1" fontAlgn="auto" hangingPunct="1">
              <a:buFont typeface="Courier New" panose="02070309020205020404" pitchFamily="49" charset="0"/>
              <a:buChar char="o"/>
              <a:defRPr/>
            </a:pPr>
            <a:r>
              <a:rPr lang="en-US" altLang="en-US" sz="2000" dirty="0">
                <a:solidFill>
                  <a:schemeClr val="tx1">
                    <a:lumMod val="75000"/>
                    <a:lumOff val="25000"/>
                  </a:schemeClr>
                </a:solidFill>
                <a:latin typeface="Arial" panose="020B0604020202020204" pitchFamily="34" charset="0"/>
                <a:ea typeface="ＭＳ Ｐゴシック" panose="020B0600070205080204" pitchFamily="34" charset="-128"/>
              </a:rPr>
              <a:t>The Office of National Statistics for UK, Eurostat</a:t>
            </a:r>
            <a:r>
              <a:rPr lang="en-US" altLang="en-US" sz="2000" i="1" dirty="0">
                <a:solidFill>
                  <a:srgbClr val="25A9A6"/>
                </a:solidFill>
                <a:latin typeface="Arial" panose="020B0604020202020204" pitchFamily="34" charset="0"/>
                <a:ea typeface="ＭＳ Ｐゴシック" panose="020B0600070205080204" pitchFamily="34" charset="-128"/>
              </a:rPr>
              <a:t> </a:t>
            </a:r>
            <a:r>
              <a:rPr lang="en-US" altLang="en-US" sz="2000" dirty="0">
                <a:solidFill>
                  <a:schemeClr val="tx1">
                    <a:lumMod val="75000"/>
                    <a:lumOff val="25000"/>
                  </a:schemeClr>
                </a:solidFill>
                <a:latin typeface="Arial" panose="020B0604020202020204" pitchFamily="34" charset="0"/>
                <a:ea typeface="ＭＳ Ｐゴシック" panose="020B0600070205080204" pitchFamily="34" charset="-128"/>
              </a:rPr>
              <a:t>for Europe, and the Bureau of Labor Statistics in US report the CPI each month</a:t>
            </a:r>
          </a:p>
          <a:p>
            <a:pPr marL="742950" lvl="2" indent="-342900" eaLnBrk="1" fontAlgn="auto" hangingPunct="1">
              <a:buFont typeface="Courier New" panose="02070309020205020404" pitchFamily="49" charset="0"/>
              <a:buChar char="o"/>
              <a:defRPr/>
            </a:pPr>
            <a:r>
              <a:rPr lang="en-US" altLang="en-US" sz="2000" dirty="0">
                <a:solidFill>
                  <a:schemeClr val="tx1">
                    <a:lumMod val="75000"/>
                    <a:lumOff val="25000"/>
                  </a:schemeClr>
                </a:solidFill>
                <a:latin typeface="Arial" panose="020B0604020202020204" pitchFamily="34" charset="0"/>
                <a:ea typeface="ＭＳ Ｐゴシック" panose="020B0600070205080204" pitchFamily="34" charset="-128"/>
              </a:rPr>
              <a:t>It is used to monitor changes in consumer prices </a:t>
            </a:r>
            <a:r>
              <a:rPr lang="en-US" altLang="en-US" sz="2000">
                <a:solidFill>
                  <a:schemeClr val="tx1">
                    <a:lumMod val="75000"/>
                    <a:lumOff val="25000"/>
                  </a:schemeClr>
                </a:solidFill>
                <a:latin typeface="Arial" panose="020B0604020202020204" pitchFamily="34" charset="0"/>
                <a:ea typeface="ＭＳ Ｐゴシック" panose="020B0600070205080204" pitchFamily="34" charset="-128"/>
              </a:rPr>
              <a:t>over time</a:t>
            </a:r>
          </a:p>
          <a:p>
            <a:pPr marL="742950" lvl="2" indent="-342900" eaLnBrk="1" fontAlgn="auto" hangingPunct="1">
              <a:buFont typeface="Courier New" panose="02070309020205020404" pitchFamily="49" charset="0"/>
              <a:buChar char="o"/>
              <a:defRPr/>
            </a:pPr>
            <a:endParaRPr lang="en-US" altLang="en-US" sz="2000" dirty="0">
              <a:solidFill>
                <a:schemeClr val="tx1">
                  <a:lumMod val="75000"/>
                  <a:lumOff val="25000"/>
                </a:schemeClr>
              </a:solidFill>
              <a:latin typeface="Arial" panose="020B0604020202020204" pitchFamily="34" charset="0"/>
              <a:ea typeface="ＭＳ Ｐゴシック" panose="020B0600070205080204" pitchFamily="34" charset="-128"/>
            </a:endParaRPr>
          </a:p>
          <a:p>
            <a:pPr marL="342900" lvl="1" indent="-342900" eaLnBrk="1" fontAlgn="auto" hangingPunct="1">
              <a:buFont typeface="Courier New" panose="02070309020205020404" pitchFamily="49" charset="0"/>
              <a:buChar char="o"/>
              <a:defRPr/>
            </a:pPr>
            <a:r>
              <a:rPr lang="en-US" altLang="en-US" sz="2400" dirty="0">
                <a:solidFill>
                  <a:schemeClr val="tx1">
                    <a:lumMod val="75000"/>
                    <a:lumOff val="25000"/>
                  </a:schemeClr>
                </a:solidFill>
                <a:latin typeface="Arial" panose="020B0604020202020204" pitchFamily="34" charset="0"/>
                <a:ea typeface="ＭＳ Ｐゴシック" panose="020B0600070205080204" pitchFamily="34" charset="-128"/>
              </a:rPr>
              <a:t>When the CPI rises, the typical family has to spend more money to maintain the same standard of living</a:t>
            </a:r>
          </a:p>
          <a:p>
            <a:pPr marL="91440" indent="-91440" eaLnBrk="1" fontAlgn="auto" hangingPunct="1">
              <a:buClr>
                <a:srgbClr val="000000"/>
              </a:buClr>
              <a:defRPr/>
            </a:pPr>
            <a:endParaRPr lang="en-US" altLang="en-US" dirty="0">
              <a:solidFill>
                <a:schemeClr val="tx1">
                  <a:lumMod val="75000"/>
                  <a:lumOff val="25000"/>
                </a:schemeClr>
              </a:solidFill>
              <a:latin typeface="Arial" panose="020B0604020202020204" pitchFamily="34" charset="0"/>
              <a:ea typeface="ＭＳ Ｐゴシック" panose="020B0600070205080204" pitchFamily="34" charset="-128"/>
            </a:endParaRPr>
          </a:p>
          <a:p>
            <a:pPr marL="342900" lvl="1" indent="-342900" eaLnBrk="1" fontAlgn="auto" hangingPunct="1">
              <a:defRPr/>
            </a:pPr>
            <a:endParaRPr lang="en-US" altLang="en-US" dirty="0">
              <a:solidFill>
                <a:schemeClr val="tx1">
                  <a:lumMod val="75000"/>
                  <a:lumOff val="25000"/>
                </a:schemeClr>
              </a:solidFill>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AF47E0F8-DBBC-464C-5F78-24BCA23AEBE3}"/>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4808B36-F09B-A3A8-B336-A973056BD789}"/>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altLang="en-US" dirty="0">
                <a:solidFill>
                  <a:srgbClr val="FF7E79"/>
                </a:solidFill>
                <a:ea typeface="ＭＳ Ｐゴシック" panose="020B0600070205080204" pitchFamily="34" charset="-128"/>
              </a:rPr>
              <a:t>How the Consumer Price Index is Calculated</a:t>
            </a:r>
            <a:endParaRPr lang="en-US" altLang="en-US" dirty="0">
              <a:solidFill>
                <a:srgbClr val="FF7E79"/>
              </a:solidFill>
              <a:latin typeface="Tahoma" panose="020B0604030504040204" pitchFamily="34" charset="0"/>
              <a:ea typeface="ＭＳ Ｐゴシック" panose="020B0600070205080204" pitchFamily="34" charset="-128"/>
            </a:endParaRPr>
          </a:p>
        </p:txBody>
      </p:sp>
      <p:sp>
        <p:nvSpPr>
          <p:cNvPr id="81923" name="Rectangle 3">
            <a:extLst>
              <a:ext uri="{FF2B5EF4-FFF2-40B4-BE49-F238E27FC236}">
                <a16:creationId xmlns:a16="http://schemas.microsoft.com/office/drawing/2014/main" id="{B688A03F-7B5A-BC22-CAD3-938E438AA8F1}"/>
              </a:ext>
            </a:extLst>
          </p:cNvPr>
          <p:cNvSpPr>
            <a:spLocks noGrp="1"/>
          </p:cNvSpPr>
          <p:nvPr>
            <p:ph idx="1"/>
          </p:nvPr>
        </p:nvSpPr>
        <p:spPr/>
        <p:txBody>
          <a:bodyPr>
            <a:normAutofit lnSpcReduction="10000"/>
          </a:bodyPr>
          <a:lstStyle/>
          <a:p>
            <a:pPr marL="971550" lvl="1" indent="-514350" eaLnBrk="1" hangingPunct="1">
              <a:buFont typeface="Calibri Light" panose="020F0302020204030204" pitchFamily="34" charset="0"/>
              <a:buAutoNum type="arabicParenR"/>
            </a:pPr>
            <a:r>
              <a:rPr lang="en-US" altLang="en-US" sz="2400" b="1" dirty="0">
                <a:ea typeface="ＭＳ Ｐゴシック" panose="020B0600070205080204" pitchFamily="34" charset="-128"/>
              </a:rPr>
              <a:t>Fix the Basket:</a:t>
            </a:r>
            <a:r>
              <a:rPr lang="en-US" altLang="en-US" sz="2400" dirty="0">
                <a:ea typeface="ＭＳ Ｐゴシック" panose="020B0600070205080204" pitchFamily="34" charset="-128"/>
              </a:rPr>
              <a:t> Determine what goods &amp; services are most important to the typical consumer. Stats agencies conduct regular consumer surveys to set the basket quantities.</a:t>
            </a:r>
          </a:p>
          <a:p>
            <a:pPr marL="971550" lvl="1" indent="-514350" eaLnBrk="1" hangingPunct="1">
              <a:buFont typeface="Calibri Light" panose="020F0302020204030204" pitchFamily="34" charset="0"/>
              <a:buAutoNum type="arabicParenR"/>
            </a:pPr>
            <a:r>
              <a:rPr lang="en-US" altLang="en-US" sz="2400" b="1" dirty="0">
                <a:ea typeface="ＭＳ Ｐゴシック" panose="020B0600070205080204" pitchFamily="34" charset="-128"/>
              </a:rPr>
              <a:t>Find the Prices:</a:t>
            </a:r>
            <a:r>
              <a:rPr lang="en-US" altLang="en-US" sz="2400" dirty="0">
                <a:ea typeface="ＭＳ Ｐゴシック" panose="020B0600070205080204" pitchFamily="34" charset="-128"/>
              </a:rPr>
              <a:t> Find the prices of each of the goods and services in the basket for each point in time (usually monthly).</a:t>
            </a:r>
          </a:p>
          <a:p>
            <a:pPr marL="914400" lvl="1" indent="-514350" eaLnBrk="1" fontAlgn="auto" hangingPunct="1">
              <a:lnSpc>
                <a:spcPct val="120000"/>
              </a:lnSpc>
              <a:spcBef>
                <a:spcPts val="0"/>
              </a:spcBef>
              <a:buFont typeface="+mj-lt"/>
              <a:buAutoNum type="arabicParenR" startAt="3"/>
              <a:defRPr/>
            </a:pPr>
            <a:r>
              <a:rPr lang="en-US" altLang="en-US" sz="2400" b="1" dirty="0">
                <a:solidFill>
                  <a:schemeClr val="tx1">
                    <a:lumMod val="75000"/>
                    <a:lumOff val="25000"/>
                  </a:schemeClr>
                </a:solidFill>
                <a:ea typeface="ＭＳ Ｐゴシック" panose="020B0600070205080204" pitchFamily="34" charset="-128"/>
              </a:rPr>
              <a:t> Add up the Basket’s Cost</a:t>
            </a:r>
            <a:r>
              <a:rPr lang="en-US" altLang="en-US" sz="2400" dirty="0">
                <a:solidFill>
                  <a:schemeClr val="tx1">
                    <a:lumMod val="75000"/>
                    <a:lumOff val="25000"/>
                  </a:schemeClr>
                </a:solidFill>
                <a:ea typeface="ＭＳ Ｐゴシック" panose="020B0600070205080204" pitchFamily="34" charset="-128"/>
              </a:rPr>
              <a:t> </a:t>
            </a:r>
          </a:p>
          <a:p>
            <a:pPr marL="914400" lvl="1" indent="-514350" eaLnBrk="1" fontAlgn="auto" hangingPunct="1">
              <a:lnSpc>
                <a:spcPct val="120000"/>
              </a:lnSpc>
              <a:spcBef>
                <a:spcPts val="0"/>
              </a:spcBef>
              <a:buFont typeface="+mj-lt"/>
              <a:buAutoNum type="arabicParenR" startAt="3"/>
              <a:defRPr/>
            </a:pPr>
            <a:r>
              <a:rPr lang="en-US" altLang="en-US" sz="2400" b="1" dirty="0">
                <a:solidFill>
                  <a:schemeClr val="tx1">
                    <a:lumMod val="75000"/>
                    <a:lumOff val="25000"/>
                  </a:schemeClr>
                </a:solidFill>
                <a:effectLst>
                  <a:outerShdw blurRad="38100" dist="38100" dir="2700000" algn="tl">
                    <a:srgbClr val="FFFFFF"/>
                  </a:outerShdw>
                </a:effectLst>
                <a:ea typeface="ＭＳ Ｐゴシック" panose="020B0600070205080204" pitchFamily="34" charset="-128"/>
              </a:rPr>
              <a:t>Choose a Base Year and Calculate the Index:</a:t>
            </a:r>
          </a:p>
          <a:p>
            <a:pPr marL="1314450" lvl="2" indent="-514350" eaLnBrk="1" fontAlgn="auto" hangingPunct="1">
              <a:lnSpc>
                <a:spcPct val="120000"/>
              </a:lnSpc>
              <a:spcBef>
                <a:spcPts val="0"/>
              </a:spcBef>
              <a:defRPr/>
            </a:pPr>
            <a:r>
              <a:rPr lang="en-US" altLang="en-US" dirty="0">
                <a:solidFill>
                  <a:schemeClr val="tx1">
                    <a:lumMod val="75000"/>
                    <a:lumOff val="25000"/>
                  </a:schemeClr>
                </a:solidFill>
                <a:ea typeface="ＭＳ Ｐゴシック" panose="020B0600070205080204" pitchFamily="34" charset="-128"/>
              </a:rPr>
              <a:t>Designate one year as the base year,  CPI = 100. </a:t>
            </a:r>
          </a:p>
          <a:p>
            <a:pPr marL="1314450" lvl="2" indent="-514350" eaLnBrk="1" fontAlgn="auto" hangingPunct="1">
              <a:lnSpc>
                <a:spcPct val="120000"/>
              </a:lnSpc>
              <a:spcBef>
                <a:spcPts val="0"/>
              </a:spcBef>
              <a:defRPr/>
            </a:pPr>
            <a:r>
              <a:rPr lang="en-US" altLang="en-US" dirty="0">
                <a:solidFill>
                  <a:schemeClr val="tx1">
                    <a:lumMod val="75000"/>
                    <a:lumOff val="25000"/>
                  </a:schemeClr>
                </a:solidFill>
                <a:ea typeface="ＭＳ Ｐゴシック" panose="020B0600070205080204" pitchFamily="34" charset="-128"/>
              </a:rPr>
              <a:t>Divide the cost of the basket in each year by the cost in the base year and multiply by 100.</a:t>
            </a:r>
            <a:endParaRPr lang="en-US" altLang="en-US" dirty="0">
              <a:solidFill>
                <a:schemeClr val="tx1">
                  <a:lumMod val="75000"/>
                  <a:lumOff val="25000"/>
                </a:schemeClr>
              </a:solidFill>
              <a:effectLst>
                <a:outerShdw blurRad="38100" dist="38100" dir="2700000" algn="tl">
                  <a:srgbClr val="FFFFFF"/>
                </a:outerShdw>
              </a:effectLst>
              <a:ea typeface="ＭＳ Ｐゴシック" panose="020B0600070205080204" pitchFamily="34" charset="-128"/>
            </a:endParaRPr>
          </a:p>
          <a:p>
            <a:pPr marL="457200" lvl="1" indent="0" eaLnBrk="1" hangingPunct="1">
              <a:buNone/>
            </a:pPr>
            <a:endParaRPr lang="en-US" altLang="en-US" sz="2000" dirty="0">
              <a:latin typeface="Arial" panose="020B0604020202020204" pitchFamily="34" charset="0"/>
              <a:ea typeface="ＭＳ Ｐゴシック" panose="020B0600070205080204" pitchFamily="34" charset="-128"/>
            </a:endParaRPr>
          </a:p>
          <a:p>
            <a:pPr eaLnBrk="1" hangingPunct="1"/>
            <a:endParaRPr lang="en-US" altLang="en-US" dirty="0">
              <a:latin typeface="Arial" panose="020B0604020202020204" pitchFamily="34" charset="0"/>
              <a:ea typeface="ＭＳ Ｐゴシック" panose="020B0600070205080204" pitchFamily="34" charset="-128"/>
            </a:endParaRPr>
          </a:p>
          <a:p>
            <a:pPr marL="971550" lvl="1" indent="-514350" eaLnBrk="1" hangingPunct="1"/>
            <a:endParaRPr lang="en-US" altLang="en-US" dirty="0">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3D0BED17-63FA-F43A-2BA3-D9C260E8ADC4}"/>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9072442-004E-823D-770D-3AFA9D85D5B7}"/>
              </a:ext>
            </a:extLst>
          </p:cNvPr>
          <p:cNvSpPr>
            <a:spLocks noGrp="1" noChangeArrowheads="1"/>
          </p:cNvSpPr>
          <p:nvPr>
            <p:ph type="title"/>
          </p:nvPr>
        </p:nvSpPr>
        <p:spPr>
          <a:xfrm>
            <a:off x="800100" y="638079"/>
            <a:ext cx="7543800" cy="823912"/>
          </a:xfrm>
        </p:spPr>
        <p:txBody>
          <a:bodyPr>
            <a:noAutofit/>
          </a:bodyPr>
          <a:lstStyle/>
          <a:p>
            <a:pPr eaLnBrk="1" fontAlgn="auto" hangingPunct="1">
              <a:spcAft>
                <a:spcPts val="0"/>
              </a:spcAft>
              <a:defRPr/>
            </a:pPr>
            <a:r>
              <a:rPr lang="en-US" altLang="en-US" sz="3200" dirty="0">
                <a:ea typeface="ＭＳ Ｐゴシック" panose="020B0600070205080204" pitchFamily="34" charset="-128"/>
              </a:rPr>
              <a:t>Calculating the Consumer Price Index and the Inflation Rate: An Example</a:t>
            </a:r>
            <a:endParaRPr lang="en-US" altLang="en-US" sz="3200" dirty="0">
              <a:latin typeface="Tahoma" panose="020B0604030504040204" pitchFamily="34" charset="0"/>
              <a:ea typeface="ＭＳ Ｐゴシック" panose="020B0600070205080204" pitchFamily="34" charset="-128"/>
            </a:endParaRPr>
          </a:p>
        </p:txBody>
      </p:sp>
      <p:sp>
        <p:nvSpPr>
          <p:cNvPr id="86019" name="Rectangle 3">
            <a:extLst>
              <a:ext uri="{FF2B5EF4-FFF2-40B4-BE49-F238E27FC236}">
                <a16:creationId xmlns:a16="http://schemas.microsoft.com/office/drawing/2014/main" id="{21B5364D-930A-4449-67B4-FF333E063235}"/>
              </a:ext>
            </a:extLst>
          </p:cNvPr>
          <p:cNvSpPr>
            <a:spLocks noGrp="1"/>
          </p:cNvSpPr>
          <p:nvPr>
            <p:ph idx="1"/>
          </p:nvPr>
        </p:nvSpPr>
        <p:spPr>
          <a:xfrm>
            <a:off x="822325" y="1738313"/>
            <a:ext cx="7543800" cy="5194300"/>
          </a:xfrm>
        </p:spPr>
        <p:txBody>
          <a:bodyPr/>
          <a:lstStyle/>
          <a:p>
            <a:pPr marL="971550" lvl="1" indent="-514350" eaLnBrk="1" hangingPunct="1">
              <a:buFont typeface="Calibri Light" panose="020F0302020204030204" pitchFamily="34" charset="0"/>
              <a:buAutoNum type="arabicParenR"/>
            </a:pPr>
            <a:r>
              <a:rPr lang="en-US" altLang="en-US" b="1" dirty="0">
                <a:latin typeface="Arial" panose="020B0604020202020204" pitchFamily="34" charset="0"/>
                <a:ea typeface="ＭＳ Ｐゴシック" panose="020B0600070205080204" pitchFamily="34" charset="-128"/>
              </a:rPr>
              <a:t>Fix the Basket:</a:t>
            </a:r>
            <a:r>
              <a:rPr lang="en-US" altLang="en-US" dirty="0">
                <a:latin typeface="Arial" panose="020B0604020202020204" pitchFamily="34" charset="0"/>
                <a:ea typeface="ＭＳ Ｐゴシック" panose="020B0600070205080204" pitchFamily="34" charset="-128"/>
              </a:rPr>
              <a:t> </a:t>
            </a:r>
          </a:p>
          <a:p>
            <a:pPr lvl="4" eaLnBrk="1" hangingPunct="1"/>
            <a:r>
              <a:rPr lang="en-US" altLang="en-US" sz="2000" dirty="0">
                <a:ea typeface="Calibri" panose="020F0502020204030204" pitchFamily="34" charset="0"/>
                <a:cs typeface="Times New Roman" panose="02020603050405020304" pitchFamily="18" charset="0"/>
              </a:rPr>
              <a:t>Example: 4 salads and 2 hamburgers</a:t>
            </a:r>
            <a:endParaRPr lang="en-US" altLang="en-US" dirty="0">
              <a:latin typeface="Arial" panose="020B0604020202020204" pitchFamily="34" charset="0"/>
              <a:ea typeface="ＭＳ Ｐゴシック" panose="020B0600070205080204" pitchFamily="34" charset="-128"/>
            </a:endParaRPr>
          </a:p>
          <a:p>
            <a:pPr marL="971550" lvl="1" indent="-514350" eaLnBrk="1" hangingPunct="1">
              <a:buFont typeface="Calibri Light" panose="020F0302020204030204" pitchFamily="34" charset="0"/>
              <a:buAutoNum type="arabicParenR"/>
            </a:pPr>
            <a:r>
              <a:rPr lang="en-US" altLang="en-US" b="1" dirty="0">
                <a:latin typeface="Arial" panose="020B0604020202020204" pitchFamily="34" charset="0"/>
                <a:ea typeface="ＭＳ Ｐゴシック" panose="020B0600070205080204" pitchFamily="34" charset="-128"/>
              </a:rPr>
              <a:t>Find the Prices:</a:t>
            </a:r>
          </a:p>
          <a:p>
            <a:pPr marL="971550" lvl="1" indent="-514350" eaLnBrk="1" hangingPunct="1">
              <a:buFontTx/>
              <a:buAutoNum type="arabicParenR"/>
            </a:pPr>
            <a:endParaRPr lang="en-US" altLang="en-US" b="1" dirty="0">
              <a:latin typeface="Arial" panose="020B0604020202020204" pitchFamily="34" charset="0"/>
              <a:ea typeface="ＭＳ Ｐゴシック" panose="020B0600070205080204" pitchFamily="34" charset="-128"/>
            </a:endParaRPr>
          </a:p>
          <a:p>
            <a:pPr marL="971550" lvl="1" indent="-514350" eaLnBrk="1" hangingPunct="1">
              <a:buFontTx/>
              <a:buAutoNum type="arabicParenR"/>
            </a:pPr>
            <a:endParaRPr lang="en-US" altLang="en-US" b="1" dirty="0">
              <a:latin typeface="Arial" panose="020B0604020202020204" pitchFamily="34" charset="0"/>
              <a:ea typeface="ＭＳ Ｐゴシック" panose="020B0600070205080204" pitchFamily="34" charset="-128"/>
            </a:endParaRPr>
          </a:p>
          <a:p>
            <a:pPr marL="971550" lvl="1" indent="-514350" eaLnBrk="1" hangingPunct="1">
              <a:buFontTx/>
              <a:buAutoNum type="arabicParenR"/>
            </a:pPr>
            <a:r>
              <a:rPr lang="en-US" altLang="en-US" b="1" dirty="0">
                <a:latin typeface="Arial" panose="020B0604020202020204" pitchFamily="34" charset="0"/>
                <a:ea typeface="ＭＳ Ｐゴシック" panose="020B0600070205080204" pitchFamily="34" charset="-128"/>
              </a:rPr>
              <a:t>Compute the Basket’s Cost:</a:t>
            </a:r>
          </a:p>
          <a:p>
            <a:pPr marL="971550" lvl="1" indent="-514350" eaLnBrk="1" hangingPunct="1">
              <a:buFontTx/>
              <a:buNone/>
            </a:pPr>
            <a:endParaRPr lang="en-US" altLang="en-US" b="1" i="1" dirty="0">
              <a:latin typeface="Arial" panose="020B0604020202020204" pitchFamily="34" charset="0"/>
              <a:ea typeface="ＭＳ Ｐゴシック" panose="020B0600070205080204" pitchFamily="34" charset="-128"/>
            </a:endParaRPr>
          </a:p>
          <a:p>
            <a:pPr marL="971550" lvl="1" indent="-514350" eaLnBrk="1" hangingPunct="1">
              <a:buFontTx/>
              <a:buAutoNum type="circleNumDbPlain" startAt="2"/>
            </a:pPr>
            <a:endParaRPr lang="en-US" altLang="en-US" dirty="0">
              <a:latin typeface="Arial" panose="020B0604020202020204" pitchFamily="34" charset="0"/>
              <a:ea typeface="ＭＳ Ｐゴシック" panose="020B0600070205080204" pitchFamily="34" charset="-128"/>
            </a:endParaRPr>
          </a:p>
          <a:p>
            <a:pPr eaLnBrk="1" hangingPunct="1"/>
            <a:endParaRPr lang="en-US" altLang="en-US" dirty="0">
              <a:latin typeface="Arial" panose="020B0604020202020204" pitchFamily="34" charset="0"/>
              <a:ea typeface="ＭＳ Ｐゴシック" panose="020B0600070205080204" pitchFamily="34" charset="-128"/>
            </a:endParaRPr>
          </a:p>
          <a:p>
            <a:pPr marL="971550" lvl="1" indent="-514350" eaLnBrk="1" hangingPunct="1"/>
            <a:endParaRPr lang="en-US" altLang="en-US" dirty="0">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7FA2CD27-03D5-4502-6915-FF5AEE6E1726}"/>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graphicFrame>
        <p:nvGraphicFramePr>
          <p:cNvPr id="5" name="Table 4">
            <a:extLst>
              <a:ext uri="{FF2B5EF4-FFF2-40B4-BE49-F238E27FC236}">
                <a16:creationId xmlns:a16="http://schemas.microsoft.com/office/drawing/2014/main" id="{083A5ECF-F753-C211-F9EA-FDFEAF97831D}"/>
              </a:ext>
            </a:extLst>
          </p:cNvPr>
          <p:cNvGraphicFramePr>
            <a:graphicFrameLocks noGrp="1"/>
          </p:cNvGraphicFramePr>
          <p:nvPr>
            <p:extLst>
              <p:ext uri="{D42A27DB-BD31-4B8C-83A1-F6EECF244321}">
                <p14:modId xmlns:p14="http://schemas.microsoft.com/office/powerpoint/2010/main" val="1179504670"/>
              </p:ext>
            </p:extLst>
          </p:nvPr>
        </p:nvGraphicFramePr>
        <p:xfrm>
          <a:off x="1981200" y="3200400"/>
          <a:ext cx="4298950" cy="1038224"/>
        </p:xfrm>
        <a:graphic>
          <a:graphicData uri="http://schemas.openxmlformats.org/drawingml/2006/table">
            <a:tbl>
              <a:tblPr firstRow="1" firstCol="1" lastRow="1" lastCol="1" bandRow="1" bandCol="1">
                <a:tableStyleId>{5C22544A-7EE6-4342-B048-85BDC9FD1C3A}</a:tableStyleId>
              </a:tblPr>
              <a:tblGrid>
                <a:gridCol w="728498">
                  <a:extLst>
                    <a:ext uri="{9D8B030D-6E8A-4147-A177-3AD203B41FA5}">
                      <a16:colId xmlns:a16="http://schemas.microsoft.com/office/drawing/2014/main" val="20000"/>
                    </a:ext>
                  </a:extLst>
                </a:gridCol>
                <a:gridCol w="1456997">
                  <a:extLst>
                    <a:ext uri="{9D8B030D-6E8A-4147-A177-3AD203B41FA5}">
                      <a16:colId xmlns:a16="http://schemas.microsoft.com/office/drawing/2014/main" val="20001"/>
                    </a:ext>
                  </a:extLst>
                </a:gridCol>
                <a:gridCol w="2113455">
                  <a:extLst>
                    <a:ext uri="{9D8B030D-6E8A-4147-A177-3AD203B41FA5}">
                      <a16:colId xmlns:a16="http://schemas.microsoft.com/office/drawing/2014/main" val="20002"/>
                    </a:ext>
                  </a:extLst>
                </a:gridCol>
              </a:tblGrid>
              <a:tr h="259556">
                <a:tc>
                  <a:txBody>
                    <a:bodyPr/>
                    <a:lstStyle/>
                    <a:p>
                      <a:pPr marL="134620" algn="l">
                        <a:lnSpc>
                          <a:spcPts val="1200"/>
                        </a:lnSpc>
                        <a:spcAft>
                          <a:spcPts val="0"/>
                        </a:spcAft>
                      </a:pPr>
                      <a:r>
                        <a:rPr lang="en-US" sz="1000" spc="-5" dirty="0">
                          <a:effectLst/>
                        </a:rPr>
                        <a:t>Year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92405" algn="l">
                        <a:lnSpc>
                          <a:spcPts val="1200"/>
                        </a:lnSpc>
                        <a:spcAft>
                          <a:spcPts val="0"/>
                        </a:spcAft>
                      </a:pPr>
                      <a:r>
                        <a:rPr lang="en-US" sz="1000" dirty="0">
                          <a:effectLst/>
                        </a:rPr>
                        <a:t>Price</a:t>
                      </a:r>
                      <a:r>
                        <a:rPr lang="en-US" sz="1000" spc="-40" dirty="0">
                          <a:effectLst/>
                        </a:rPr>
                        <a:t> </a:t>
                      </a:r>
                      <a:r>
                        <a:rPr lang="en-US" sz="1000" spc="-5" dirty="0">
                          <a:effectLst/>
                        </a:rPr>
                        <a:t>of</a:t>
                      </a:r>
                      <a:r>
                        <a:rPr lang="en-US" sz="1000" spc="-20" dirty="0">
                          <a:effectLst/>
                        </a:rPr>
                        <a:t> </a:t>
                      </a:r>
                      <a:r>
                        <a:rPr lang="en-US" sz="1000" spc="-5" dirty="0">
                          <a:effectLst/>
                        </a:rPr>
                        <a:t>Salads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169545" algn="l">
                        <a:lnSpc>
                          <a:spcPts val="1200"/>
                        </a:lnSpc>
                        <a:spcAft>
                          <a:spcPts val="0"/>
                        </a:spcAft>
                      </a:pPr>
                      <a:r>
                        <a:rPr lang="en-US" sz="1000" dirty="0">
                          <a:effectLst/>
                        </a:rPr>
                        <a:t>Price</a:t>
                      </a:r>
                      <a:r>
                        <a:rPr lang="en-US" sz="1000" spc="-60" dirty="0">
                          <a:effectLst/>
                        </a:rPr>
                        <a:t> </a:t>
                      </a:r>
                      <a:r>
                        <a:rPr lang="en-US" sz="1000" spc="-5" dirty="0">
                          <a:effectLst/>
                        </a:rPr>
                        <a:t>of</a:t>
                      </a:r>
                      <a:r>
                        <a:rPr lang="en-US" sz="1000" spc="-45" dirty="0">
                          <a:effectLst/>
                        </a:rPr>
                        <a:t> </a:t>
                      </a:r>
                      <a:r>
                        <a:rPr lang="en-US" sz="1000" spc="-5" dirty="0">
                          <a:effectLst/>
                        </a:rPr>
                        <a:t>Hamburgers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0"/>
                  </a:ext>
                </a:extLst>
              </a:tr>
              <a:tr h="259556">
                <a:tc>
                  <a:txBody>
                    <a:bodyPr/>
                    <a:lstStyle/>
                    <a:p>
                      <a:pPr marL="142240" algn="l">
                        <a:lnSpc>
                          <a:spcPts val="1200"/>
                        </a:lnSpc>
                        <a:spcAft>
                          <a:spcPts val="0"/>
                        </a:spcAft>
                      </a:pPr>
                      <a:r>
                        <a:rPr lang="en-US" sz="1000" spc="-5" dirty="0">
                          <a:effectLst/>
                        </a:rPr>
                        <a:t>2022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ts val="1200"/>
                        </a:lnSpc>
                        <a:spcAft>
                          <a:spcPts val="0"/>
                        </a:spcAft>
                      </a:pPr>
                      <a:r>
                        <a:rPr lang="en-US" sz="1000" spc="-5" dirty="0">
                          <a:effectLst/>
                        </a:rPr>
                        <a:t>€1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1">
                        <a:lumMod val="60000"/>
                        <a:lumOff val="40000"/>
                      </a:schemeClr>
                    </a:solidFill>
                  </a:tcPr>
                </a:tc>
                <a:tc>
                  <a:txBody>
                    <a:bodyPr/>
                    <a:lstStyle/>
                    <a:p>
                      <a:pPr marR="1270" algn="ctr">
                        <a:lnSpc>
                          <a:spcPts val="1200"/>
                        </a:lnSpc>
                        <a:spcAft>
                          <a:spcPts val="0"/>
                        </a:spcAft>
                      </a:pPr>
                      <a:r>
                        <a:rPr lang="en-US" sz="1000" spc="-5" dirty="0">
                          <a:effectLst/>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1">
                        <a:lumMod val="60000"/>
                        <a:lumOff val="40000"/>
                      </a:schemeClr>
                    </a:solidFill>
                  </a:tcPr>
                </a:tc>
                <a:extLst>
                  <a:ext uri="{0D108BD9-81ED-4DB2-BD59-A6C34878D82A}">
                    <a16:rowId xmlns:a16="http://schemas.microsoft.com/office/drawing/2014/main" val="10001"/>
                  </a:ext>
                </a:extLst>
              </a:tr>
              <a:tr h="259556">
                <a:tc>
                  <a:txBody>
                    <a:bodyPr/>
                    <a:lstStyle/>
                    <a:p>
                      <a:pPr marL="142240" algn="l">
                        <a:lnSpc>
                          <a:spcPts val="1200"/>
                        </a:lnSpc>
                        <a:spcAft>
                          <a:spcPts val="0"/>
                        </a:spcAft>
                      </a:pPr>
                      <a:r>
                        <a:rPr lang="en-US" sz="1000" spc="-5" dirty="0">
                          <a:effectLst/>
                        </a:rPr>
                        <a:t>2023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ts val="1200"/>
                        </a:lnSpc>
                        <a:spcAft>
                          <a:spcPts val="0"/>
                        </a:spcAft>
                      </a:pPr>
                      <a:r>
                        <a:rPr lang="en-US" sz="1000" spc="-5" dirty="0">
                          <a:effectLst/>
                        </a:rPr>
                        <a:t>€2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1">
                        <a:lumMod val="60000"/>
                        <a:lumOff val="40000"/>
                      </a:schemeClr>
                    </a:solidFill>
                  </a:tcPr>
                </a:tc>
                <a:tc>
                  <a:txBody>
                    <a:bodyPr/>
                    <a:lstStyle/>
                    <a:p>
                      <a:pPr marR="1270" algn="ctr">
                        <a:lnSpc>
                          <a:spcPts val="1200"/>
                        </a:lnSpc>
                        <a:spcAft>
                          <a:spcPts val="0"/>
                        </a:spcAft>
                      </a:pPr>
                      <a:r>
                        <a:rPr lang="en-US" sz="1000" spc="-5" dirty="0">
                          <a:effectLst/>
                        </a:rPr>
                        <a:t>€3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1">
                        <a:lumMod val="60000"/>
                        <a:lumOff val="40000"/>
                      </a:schemeClr>
                    </a:solidFill>
                  </a:tcPr>
                </a:tc>
                <a:extLst>
                  <a:ext uri="{0D108BD9-81ED-4DB2-BD59-A6C34878D82A}">
                    <a16:rowId xmlns:a16="http://schemas.microsoft.com/office/drawing/2014/main" val="10002"/>
                  </a:ext>
                </a:extLst>
              </a:tr>
              <a:tr h="259556">
                <a:tc>
                  <a:txBody>
                    <a:bodyPr/>
                    <a:lstStyle/>
                    <a:p>
                      <a:pPr marL="142240" algn="l">
                        <a:lnSpc>
                          <a:spcPts val="1200"/>
                        </a:lnSpc>
                        <a:spcAft>
                          <a:spcPts val="0"/>
                        </a:spcAft>
                      </a:pPr>
                      <a:r>
                        <a:rPr lang="en-US" sz="1000" spc="-5" dirty="0">
                          <a:effectLst/>
                        </a:rPr>
                        <a:t>2024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ts val="1200"/>
                        </a:lnSpc>
                        <a:spcAft>
                          <a:spcPts val="0"/>
                        </a:spcAft>
                      </a:pPr>
                      <a:r>
                        <a:rPr lang="en-US" sz="1000" spc="-5" dirty="0">
                          <a:effectLst/>
                        </a:rPr>
                        <a:t>€3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1">
                        <a:lumMod val="60000"/>
                        <a:lumOff val="40000"/>
                      </a:schemeClr>
                    </a:solidFill>
                  </a:tcPr>
                </a:tc>
                <a:tc>
                  <a:txBody>
                    <a:bodyPr/>
                    <a:lstStyle/>
                    <a:p>
                      <a:pPr marR="1270" algn="ctr">
                        <a:lnSpc>
                          <a:spcPts val="1200"/>
                        </a:lnSpc>
                        <a:spcAft>
                          <a:spcPts val="0"/>
                        </a:spcAft>
                      </a:pPr>
                      <a:r>
                        <a:rPr lang="en-US" sz="1000" spc="-5" dirty="0">
                          <a:effectLst/>
                        </a:rPr>
                        <a:t>€4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1">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6" name="Table 5">
            <a:extLst>
              <a:ext uri="{FF2B5EF4-FFF2-40B4-BE49-F238E27FC236}">
                <a16:creationId xmlns:a16="http://schemas.microsoft.com/office/drawing/2014/main" id="{834300AA-4D6D-2F3B-C69B-B442086E7BA2}"/>
              </a:ext>
            </a:extLst>
          </p:cNvPr>
          <p:cNvGraphicFramePr>
            <a:graphicFrameLocks noGrp="1"/>
          </p:cNvGraphicFramePr>
          <p:nvPr/>
        </p:nvGraphicFramePr>
        <p:xfrm>
          <a:off x="2017713" y="4938713"/>
          <a:ext cx="4262437" cy="1081088"/>
        </p:xfrm>
        <a:graphic>
          <a:graphicData uri="http://schemas.openxmlformats.org/drawingml/2006/table">
            <a:tbl>
              <a:tblPr firstRow="1" firstCol="1" bandRow="1" bandCol="1">
                <a:tableStyleId>{5C22544A-7EE6-4342-B048-85BDC9FD1C3A}</a:tableStyleId>
              </a:tblPr>
              <a:tblGrid>
                <a:gridCol w="1495179">
                  <a:extLst>
                    <a:ext uri="{9D8B030D-6E8A-4147-A177-3AD203B41FA5}">
                      <a16:colId xmlns:a16="http://schemas.microsoft.com/office/drawing/2014/main" val="20000"/>
                    </a:ext>
                  </a:extLst>
                </a:gridCol>
                <a:gridCol w="1754747">
                  <a:extLst>
                    <a:ext uri="{9D8B030D-6E8A-4147-A177-3AD203B41FA5}">
                      <a16:colId xmlns:a16="http://schemas.microsoft.com/office/drawing/2014/main" val="20001"/>
                    </a:ext>
                  </a:extLst>
                </a:gridCol>
                <a:gridCol w="1012511">
                  <a:extLst>
                    <a:ext uri="{9D8B030D-6E8A-4147-A177-3AD203B41FA5}">
                      <a16:colId xmlns:a16="http://schemas.microsoft.com/office/drawing/2014/main" val="20002"/>
                    </a:ext>
                  </a:extLst>
                </a:gridCol>
              </a:tblGrid>
              <a:tr h="241655">
                <a:tc>
                  <a:txBody>
                    <a:bodyPr/>
                    <a:lstStyle/>
                    <a:p>
                      <a:pPr>
                        <a:spcBef>
                          <a:spcPts val="60"/>
                        </a:spcBef>
                        <a:spcAft>
                          <a:spcPts val="0"/>
                        </a:spcAft>
                      </a:pPr>
                      <a:r>
                        <a:rPr lang="en-US" sz="900" dirty="0">
                          <a:effectLst/>
                        </a:rPr>
                        <a:t>Year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Bef>
                          <a:spcPts val="60"/>
                        </a:spcBef>
                        <a:spcAft>
                          <a:spcPts val="0"/>
                        </a:spcAft>
                      </a:pPr>
                      <a:r>
                        <a:rPr lang="en-US" sz="900" dirty="0">
                          <a:effectLst/>
                        </a:rPr>
                        <a:t>Calculation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Bef>
                          <a:spcPts val="60"/>
                        </a:spcBef>
                        <a:spcAft>
                          <a:spcPts val="0"/>
                        </a:spcAft>
                      </a:pPr>
                      <a:r>
                        <a:rPr lang="en-US" sz="900" dirty="0">
                          <a:effectLst/>
                        </a:rPr>
                        <a:t>Basket cost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0"/>
                  </a:ext>
                </a:extLst>
              </a:tr>
              <a:tr h="279811">
                <a:tc>
                  <a:txBody>
                    <a:bodyPr/>
                    <a:lstStyle/>
                    <a:p>
                      <a:pPr>
                        <a:spcBef>
                          <a:spcPts val="60"/>
                        </a:spcBef>
                        <a:spcAft>
                          <a:spcPts val="0"/>
                        </a:spcAft>
                      </a:pPr>
                      <a:r>
                        <a:rPr lang="en-US" sz="1100" dirty="0">
                          <a:effectLst/>
                        </a:rPr>
                        <a:t>2022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Bef>
                          <a:spcPts val="60"/>
                        </a:spcBef>
                        <a:spcAft>
                          <a:spcPts val="0"/>
                        </a:spcAft>
                      </a:pPr>
                      <a:r>
                        <a:rPr lang="en-US" sz="1100" dirty="0">
                          <a:effectLst/>
                        </a:rPr>
                        <a:t>(€1</a:t>
                      </a:r>
                      <a:r>
                        <a:rPr lang="en-US" sz="1100" spc="-25" dirty="0">
                          <a:effectLst/>
                        </a:rPr>
                        <a:t> </a:t>
                      </a:r>
                      <a:r>
                        <a:rPr lang="en-US" sz="1100" dirty="0">
                          <a:effectLst/>
                        </a:rPr>
                        <a:t>×</a:t>
                      </a:r>
                      <a:r>
                        <a:rPr lang="en-US" sz="1100" spc="-10" dirty="0">
                          <a:effectLst/>
                        </a:rPr>
                        <a:t> </a:t>
                      </a:r>
                      <a:r>
                        <a:rPr lang="en-US" sz="1100" spc="-5" dirty="0">
                          <a:effectLst/>
                        </a:rPr>
                        <a:t>4)</a:t>
                      </a:r>
                      <a:r>
                        <a:rPr lang="en-US" sz="1100" spc="-20" dirty="0">
                          <a:effectLst/>
                        </a:rPr>
                        <a:t> </a:t>
                      </a:r>
                      <a:r>
                        <a:rPr lang="en-US" sz="1100" dirty="0">
                          <a:effectLst/>
                        </a:rPr>
                        <a:t>+</a:t>
                      </a:r>
                      <a:r>
                        <a:rPr lang="en-US" sz="1100" spc="-5" dirty="0">
                          <a:effectLst/>
                        </a:rPr>
                        <a:t> </a:t>
                      </a:r>
                      <a:r>
                        <a:rPr lang="en-US" sz="1100" dirty="0">
                          <a:effectLst/>
                        </a:rPr>
                        <a:t>(€2</a:t>
                      </a:r>
                      <a:r>
                        <a:rPr lang="en-US" sz="1100" spc="-15" dirty="0">
                          <a:effectLst/>
                        </a:rPr>
                        <a:t> </a:t>
                      </a:r>
                      <a:r>
                        <a:rPr lang="en-US" sz="1100" dirty="0">
                          <a:effectLst/>
                        </a:rPr>
                        <a:t>×</a:t>
                      </a:r>
                      <a:r>
                        <a:rPr lang="en-US" sz="1100" spc="-20" dirty="0">
                          <a:effectLst/>
                        </a:rPr>
                        <a:t> </a:t>
                      </a:r>
                      <a:r>
                        <a:rPr lang="en-US" sz="1100" spc="-5" dirty="0">
                          <a:effectLst/>
                        </a:rPr>
                        <a:t>2)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Bef>
                          <a:spcPts val="60"/>
                        </a:spcBef>
                        <a:spcAft>
                          <a:spcPts val="0"/>
                        </a:spcAft>
                      </a:pPr>
                      <a:r>
                        <a:rPr lang="en-US" sz="1100" dirty="0">
                          <a:effectLst/>
                        </a:rPr>
                        <a:t>€8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1"/>
                  </a:ext>
                </a:extLst>
              </a:tr>
              <a:tr h="279811">
                <a:tc>
                  <a:txBody>
                    <a:bodyPr/>
                    <a:lstStyle/>
                    <a:p>
                      <a:pPr>
                        <a:spcBef>
                          <a:spcPts val="60"/>
                        </a:spcBef>
                        <a:spcAft>
                          <a:spcPts val="0"/>
                        </a:spcAft>
                      </a:pPr>
                      <a:r>
                        <a:rPr lang="en-US" sz="1100" dirty="0">
                          <a:effectLst/>
                        </a:rPr>
                        <a:t>2023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Bef>
                          <a:spcPts val="60"/>
                        </a:spcBef>
                        <a:spcAft>
                          <a:spcPts val="0"/>
                        </a:spcAft>
                      </a:pPr>
                      <a:r>
                        <a:rPr lang="en-US" sz="1100" dirty="0">
                          <a:effectLst/>
                        </a:rPr>
                        <a:t>(€2</a:t>
                      </a:r>
                      <a:r>
                        <a:rPr lang="en-US" sz="1100" spc="-20" dirty="0">
                          <a:effectLst/>
                        </a:rPr>
                        <a:t> </a:t>
                      </a:r>
                      <a:r>
                        <a:rPr lang="en-US" sz="1100" dirty="0">
                          <a:effectLst/>
                        </a:rPr>
                        <a:t>×</a:t>
                      </a:r>
                      <a:r>
                        <a:rPr lang="en-US" sz="1100" spc="-15" dirty="0">
                          <a:effectLst/>
                        </a:rPr>
                        <a:t> </a:t>
                      </a:r>
                      <a:r>
                        <a:rPr lang="en-US" sz="1100" spc="-5" dirty="0">
                          <a:effectLst/>
                        </a:rPr>
                        <a:t>4)</a:t>
                      </a:r>
                      <a:r>
                        <a:rPr lang="en-US" sz="1100" spc="-15" dirty="0">
                          <a:effectLst/>
                        </a:rPr>
                        <a:t> </a:t>
                      </a:r>
                      <a:r>
                        <a:rPr lang="en-US" sz="1100" dirty="0">
                          <a:effectLst/>
                        </a:rPr>
                        <a:t>+</a:t>
                      </a:r>
                      <a:r>
                        <a:rPr lang="en-US" sz="1100" spc="-10" dirty="0">
                          <a:effectLst/>
                        </a:rPr>
                        <a:t> </a:t>
                      </a:r>
                      <a:r>
                        <a:rPr lang="en-US" sz="1100" dirty="0">
                          <a:effectLst/>
                        </a:rPr>
                        <a:t>(€3</a:t>
                      </a:r>
                      <a:r>
                        <a:rPr lang="en-US" sz="1100" spc="-5" dirty="0">
                          <a:effectLst/>
                        </a:rPr>
                        <a:t> </a:t>
                      </a:r>
                      <a:r>
                        <a:rPr lang="en-US" sz="1100" dirty="0">
                          <a:effectLst/>
                        </a:rPr>
                        <a:t>×</a:t>
                      </a:r>
                      <a:r>
                        <a:rPr lang="en-US" sz="1100" spc="-25" dirty="0">
                          <a:effectLst/>
                        </a:rPr>
                        <a:t> </a:t>
                      </a:r>
                      <a:r>
                        <a:rPr lang="en-US" sz="1100" spc="-5" dirty="0">
                          <a:effectLst/>
                        </a:rPr>
                        <a:t>2)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Bef>
                          <a:spcPts val="60"/>
                        </a:spcBef>
                        <a:spcAft>
                          <a:spcPts val="0"/>
                        </a:spcAft>
                      </a:pPr>
                      <a:r>
                        <a:rPr lang="en-US" sz="1100" spc="-5" dirty="0">
                          <a:effectLst/>
                        </a:rPr>
                        <a:t>€14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2"/>
                  </a:ext>
                </a:extLst>
              </a:tr>
              <a:tr h="279811">
                <a:tc>
                  <a:txBody>
                    <a:bodyPr/>
                    <a:lstStyle/>
                    <a:p>
                      <a:pPr>
                        <a:spcBef>
                          <a:spcPts val="60"/>
                        </a:spcBef>
                        <a:spcAft>
                          <a:spcPts val="0"/>
                        </a:spcAft>
                      </a:pPr>
                      <a:r>
                        <a:rPr lang="en-US" sz="1100" dirty="0">
                          <a:effectLst/>
                        </a:rPr>
                        <a:t>2024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Bef>
                          <a:spcPts val="60"/>
                        </a:spcBef>
                        <a:spcAft>
                          <a:spcPts val="0"/>
                        </a:spcAft>
                      </a:pPr>
                      <a:r>
                        <a:rPr lang="en-US" sz="1100" dirty="0">
                          <a:effectLst/>
                        </a:rPr>
                        <a:t>(€3</a:t>
                      </a:r>
                      <a:r>
                        <a:rPr lang="en-US" sz="1100" spc="-20" dirty="0">
                          <a:effectLst/>
                        </a:rPr>
                        <a:t> </a:t>
                      </a:r>
                      <a:r>
                        <a:rPr lang="en-US" sz="1100" dirty="0">
                          <a:effectLst/>
                        </a:rPr>
                        <a:t>×</a:t>
                      </a:r>
                      <a:r>
                        <a:rPr lang="en-US" sz="1100" spc="-15" dirty="0">
                          <a:effectLst/>
                        </a:rPr>
                        <a:t> </a:t>
                      </a:r>
                      <a:r>
                        <a:rPr lang="en-US" sz="1100" spc="-5" dirty="0">
                          <a:effectLst/>
                        </a:rPr>
                        <a:t>4)</a:t>
                      </a:r>
                      <a:r>
                        <a:rPr lang="en-US" sz="1100" spc="-15" dirty="0">
                          <a:effectLst/>
                        </a:rPr>
                        <a:t> </a:t>
                      </a:r>
                      <a:r>
                        <a:rPr lang="en-US" sz="1100" dirty="0">
                          <a:effectLst/>
                        </a:rPr>
                        <a:t>+</a:t>
                      </a:r>
                      <a:r>
                        <a:rPr lang="en-US" sz="1100" spc="-10" dirty="0">
                          <a:effectLst/>
                        </a:rPr>
                        <a:t> </a:t>
                      </a:r>
                      <a:r>
                        <a:rPr lang="en-US" sz="1100" dirty="0">
                          <a:effectLst/>
                        </a:rPr>
                        <a:t>(€4</a:t>
                      </a:r>
                      <a:r>
                        <a:rPr lang="en-US" sz="1100" spc="-10" dirty="0">
                          <a:effectLst/>
                        </a:rPr>
                        <a:t> </a:t>
                      </a:r>
                      <a:r>
                        <a:rPr lang="en-US" sz="1100" dirty="0">
                          <a:effectLst/>
                        </a:rPr>
                        <a:t>×</a:t>
                      </a:r>
                      <a:r>
                        <a:rPr lang="en-US" sz="1100" spc="-25" dirty="0">
                          <a:effectLst/>
                        </a:rPr>
                        <a:t> </a:t>
                      </a:r>
                      <a:r>
                        <a:rPr lang="en-US" sz="1100" spc="-5" dirty="0">
                          <a:effectLst/>
                        </a:rPr>
                        <a:t>2)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Bef>
                          <a:spcPts val="60"/>
                        </a:spcBef>
                        <a:spcAft>
                          <a:spcPts val="0"/>
                        </a:spcAft>
                      </a:pPr>
                      <a:r>
                        <a:rPr lang="en-US" sz="1100" spc="-5" dirty="0">
                          <a:effectLst/>
                        </a:rPr>
                        <a:t>€20.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a:extLst>
              <a:ext uri="{FF2B5EF4-FFF2-40B4-BE49-F238E27FC236}">
                <a16:creationId xmlns:a16="http://schemas.microsoft.com/office/drawing/2014/main" id="{DD543744-2789-0AAB-8BC4-50B56A7FCA71}"/>
              </a:ext>
            </a:extLst>
          </p:cNvPr>
          <p:cNvSpPr>
            <a:spLocks noGrp="1" noChangeArrowheads="1"/>
          </p:cNvSpPr>
          <p:nvPr>
            <p:ph type="title"/>
          </p:nvPr>
        </p:nvSpPr>
        <p:spPr>
          <a:xfrm>
            <a:off x="382588" y="287338"/>
            <a:ext cx="7983537" cy="1225550"/>
          </a:xfrm>
        </p:spPr>
        <p:txBody>
          <a:bodyPr/>
          <a:lstStyle/>
          <a:p>
            <a:pPr eaLnBrk="1" fontAlgn="auto" hangingPunct="1">
              <a:spcAft>
                <a:spcPts val="0"/>
              </a:spcAft>
              <a:defRPr/>
            </a:pPr>
            <a:r>
              <a:rPr lang="en-US" altLang="en-US" sz="3200" dirty="0">
                <a:ea typeface="ＭＳ Ｐゴシック" panose="020B0600070205080204" pitchFamily="34" charset="-128"/>
              </a:rPr>
              <a:t>Calculating the Consumer Prices Index and the Inflation Rate: An Example</a:t>
            </a:r>
            <a:endParaRPr lang="en-US" altLang="en-US" sz="3200" dirty="0">
              <a:latin typeface="Tahoma" panose="020B0604030504040204" pitchFamily="34" charset="0"/>
              <a:ea typeface="ＭＳ Ｐゴシック" panose="020B0600070205080204" pitchFamily="34" charset="-128"/>
            </a:endParaRPr>
          </a:p>
        </p:txBody>
      </p:sp>
      <p:sp>
        <p:nvSpPr>
          <p:cNvPr id="88067" name="Rectangle 3">
            <a:extLst>
              <a:ext uri="{FF2B5EF4-FFF2-40B4-BE49-F238E27FC236}">
                <a16:creationId xmlns:a16="http://schemas.microsoft.com/office/drawing/2014/main" id="{9E063180-5E00-1590-581B-B94CD980C631}"/>
              </a:ext>
            </a:extLst>
          </p:cNvPr>
          <p:cNvSpPr>
            <a:spLocks noGrp="1"/>
          </p:cNvSpPr>
          <p:nvPr>
            <p:ph idx="1"/>
          </p:nvPr>
        </p:nvSpPr>
        <p:spPr>
          <a:xfrm>
            <a:off x="382588" y="1736725"/>
            <a:ext cx="8382000" cy="5194300"/>
          </a:xfrm>
        </p:spPr>
        <p:txBody>
          <a:bodyPr>
            <a:normAutofit/>
          </a:bodyPr>
          <a:lstStyle/>
          <a:p>
            <a:pPr marL="971550" lvl="1" indent="-514350" eaLnBrk="1" hangingPunct="1">
              <a:buFont typeface="Calibri Light" panose="020F0302020204030204" pitchFamily="34" charset="0"/>
              <a:buAutoNum type="arabicParenR" startAt="4"/>
            </a:pPr>
            <a:r>
              <a:rPr lang="en-US" altLang="en-US" b="1" dirty="0">
                <a:latin typeface="Arial" panose="020B0604020202020204" pitchFamily="34" charset="0"/>
                <a:ea typeface="ＭＳ Ｐゴシック" panose="020B0600070205080204" pitchFamily="34" charset="-128"/>
                <a:cs typeface="Arial" panose="020B0604020202020204" pitchFamily="34" charset="0"/>
              </a:rPr>
              <a:t>Choose a base year and compute the index.</a:t>
            </a:r>
          </a:p>
          <a:p>
            <a:pPr marL="971550" lvl="1" indent="-514350" eaLnBrk="1" hangingPunct="1">
              <a:spcBef>
                <a:spcPct val="0"/>
              </a:spcBef>
              <a:spcAft>
                <a:spcPct val="0"/>
              </a:spcAft>
              <a:buFontTx/>
              <a:buNone/>
            </a:pPr>
            <a:r>
              <a:rPr lang="en-US" altLang="en-US" i="1" dirty="0">
                <a:latin typeface="Arial" panose="020B0604020202020204" pitchFamily="34" charset="0"/>
                <a:ea typeface="ＭＳ Ｐゴシック" panose="020B0600070205080204" pitchFamily="34" charset="-128"/>
                <a:cs typeface="Arial" panose="020B0604020202020204" pitchFamily="34" charset="0"/>
              </a:rPr>
              <a:t>	CPI = </a:t>
            </a:r>
            <a:r>
              <a:rPr lang="en-US" altLang="en-US" i="1" u="sng" dirty="0">
                <a:latin typeface="Arial" panose="020B0604020202020204" pitchFamily="34" charset="0"/>
                <a:ea typeface="ＭＳ Ｐゴシック" panose="020B0600070205080204" pitchFamily="34" charset="-128"/>
                <a:cs typeface="Arial" panose="020B0604020202020204" pitchFamily="34" charset="0"/>
              </a:rPr>
              <a:t>cost of basket in current year  </a:t>
            </a:r>
            <a:r>
              <a:rPr lang="en-US" altLang="en-US" i="1" dirty="0">
                <a:latin typeface="Arial" panose="020B0604020202020204" pitchFamily="34" charset="0"/>
                <a:ea typeface="ＭＳ Ｐゴシック" panose="020B0600070205080204" pitchFamily="34" charset="-128"/>
                <a:cs typeface="Arial" panose="020B0604020202020204" pitchFamily="34" charset="0"/>
              </a:rPr>
              <a:t>x 100</a:t>
            </a:r>
          </a:p>
          <a:p>
            <a:pPr marL="971550" lvl="1" indent="-514350" eaLnBrk="1" hangingPunct="1">
              <a:spcBef>
                <a:spcPct val="0"/>
              </a:spcBef>
              <a:spcAft>
                <a:spcPct val="0"/>
              </a:spcAft>
              <a:buFontTx/>
              <a:buNone/>
            </a:pPr>
            <a:r>
              <a:rPr lang="en-US" altLang="en-US" i="1" dirty="0">
                <a:latin typeface="Arial" panose="020B0604020202020204" pitchFamily="34" charset="0"/>
                <a:ea typeface="ＭＳ Ｐゴシック" panose="020B0600070205080204" pitchFamily="34" charset="-128"/>
                <a:cs typeface="Arial" panose="020B0604020202020204" pitchFamily="34" charset="0"/>
              </a:rPr>
              <a:t>	             cost of basket in base year</a:t>
            </a:r>
          </a:p>
          <a:p>
            <a:pPr marL="971550" lvl="1" indent="-514350" eaLnBrk="1" hangingPunct="1">
              <a:spcBef>
                <a:spcPts val="600"/>
              </a:spcBef>
              <a:buFontTx/>
              <a:buNone/>
            </a:pPr>
            <a:endParaRPr lang="en-GB" altLang="en-US" b="1" i="1" dirty="0">
              <a:latin typeface="Arial" panose="020B0604020202020204" pitchFamily="34" charset="0"/>
              <a:ea typeface="ＭＳ Ｐゴシック" panose="020B0600070205080204" pitchFamily="34" charset="-128"/>
              <a:cs typeface="Arial" panose="020B0604020202020204" pitchFamily="34" charset="0"/>
            </a:endParaRPr>
          </a:p>
          <a:p>
            <a:pPr marL="971550" lvl="1" indent="-514350" eaLnBrk="1" hangingPunct="1">
              <a:spcBef>
                <a:spcPts val="600"/>
              </a:spcBef>
              <a:buFontTx/>
              <a:buNone/>
            </a:pPr>
            <a:r>
              <a:rPr lang="en-GB" altLang="en-US" b="1" i="1" dirty="0">
                <a:latin typeface="Arial" panose="020B0604020202020204" pitchFamily="34" charset="0"/>
                <a:ea typeface="ＭＳ Ｐゴシック" panose="020B0600070205080204" pitchFamily="34" charset="-128"/>
                <a:cs typeface="Arial" panose="020B0604020202020204" pitchFamily="34" charset="0"/>
              </a:rPr>
              <a:t> </a:t>
            </a:r>
          </a:p>
          <a:p>
            <a:pPr marL="971550" lvl="1" indent="-514350" eaLnBrk="1" hangingPunct="1">
              <a:spcBef>
                <a:spcPts val="600"/>
              </a:spcBef>
              <a:buFontTx/>
              <a:buNone/>
            </a:pPr>
            <a:endParaRPr lang="en-GB" altLang="en-US" b="1" i="1" dirty="0">
              <a:latin typeface="Arial" panose="020B0604020202020204" pitchFamily="34" charset="0"/>
              <a:ea typeface="ＭＳ Ｐゴシック" panose="020B0600070205080204" pitchFamily="34" charset="-128"/>
              <a:cs typeface="Arial" panose="020B0604020202020204" pitchFamily="34" charset="0"/>
            </a:endParaRPr>
          </a:p>
          <a:p>
            <a:pPr marL="457200" lvl="1" indent="0" eaLnBrk="1" hangingPunct="1">
              <a:buNone/>
            </a:pPr>
            <a:endParaRPr lang="en-US" altLang="en-US" dirty="0">
              <a:latin typeface="Arial" panose="020B0604020202020204" pitchFamily="34" charset="0"/>
              <a:ea typeface="ＭＳ Ｐゴシック" panose="020B0600070205080204" pitchFamily="34" charset="-128"/>
            </a:endParaRPr>
          </a:p>
          <a:p>
            <a:pPr eaLnBrk="1" hangingPunct="1"/>
            <a:endParaRPr lang="en-US" altLang="en-US" dirty="0">
              <a:latin typeface="Arial" panose="020B0604020202020204" pitchFamily="34" charset="0"/>
              <a:ea typeface="ＭＳ Ｐゴシック" panose="020B0600070205080204" pitchFamily="34" charset="-128"/>
            </a:endParaRPr>
          </a:p>
          <a:p>
            <a:pPr marL="971550" lvl="1" indent="-514350" eaLnBrk="1" hangingPunct="1"/>
            <a:endParaRPr lang="en-US" altLang="en-US" dirty="0">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794D9A60-D6A5-64DE-E7B2-165593041D2C}"/>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graphicFrame>
        <p:nvGraphicFramePr>
          <p:cNvPr id="3" name="Table 2">
            <a:extLst>
              <a:ext uri="{FF2B5EF4-FFF2-40B4-BE49-F238E27FC236}">
                <a16:creationId xmlns:a16="http://schemas.microsoft.com/office/drawing/2014/main" id="{8A487D81-C84A-6D4C-5E34-6BEBD2480663}"/>
              </a:ext>
            </a:extLst>
          </p:cNvPr>
          <p:cNvGraphicFramePr>
            <a:graphicFrameLocks noGrp="1"/>
          </p:cNvGraphicFramePr>
          <p:nvPr>
            <p:extLst>
              <p:ext uri="{D42A27DB-BD31-4B8C-83A1-F6EECF244321}">
                <p14:modId xmlns:p14="http://schemas.microsoft.com/office/powerpoint/2010/main" val="815641854"/>
              </p:ext>
            </p:extLst>
          </p:nvPr>
        </p:nvGraphicFramePr>
        <p:xfrm>
          <a:off x="1707825" y="3877118"/>
          <a:ext cx="4724400" cy="1092273"/>
        </p:xfrm>
        <a:graphic>
          <a:graphicData uri="http://schemas.openxmlformats.org/drawingml/2006/table">
            <a:tbl>
              <a:tblPr firstRow="1" firstCol="1" bandRow="1" bandCol="1">
                <a:tableStyleId>{5C22544A-7EE6-4342-B048-85BDC9FD1C3A}</a:tableStyleId>
              </a:tblPr>
              <a:tblGrid>
                <a:gridCol w="1478943">
                  <a:extLst>
                    <a:ext uri="{9D8B030D-6E8A-4147-A177-3AD203B41FA5}">
                      <a16:colId xmlns:a16="http://schemas.microsoft.com/office/drawing/2014/main" val="20000"/>
                    </a:ext>
                  </a:extLst>
                </a:gridCol>
                <a:gridCol w="2257170">
                  <a:extLst>
                    <a:ext uri="{9D8B030D-6E8A-4147-A177-3AD203B41FA5}">
                      <a16:colId xmlns:a16="http://schemas.microsoft.com/office/drawing/2014/main" val="20001"/>
                    </a:ext>
                  </a:extLst>
                </a:gridCol>
                <a:gridCol w="988287">
                  <a:extLst>
                    <a:ext uri="{9D8B030D-6E8A-4147-A177-3AD203B41FA5}">
                      <a16:colId xmlns:a16="http://schemas.microsoft.com/office/drawing/2014/main" val="20002"/>
                    </a:ext>
                  </a:extLst>
                </a:gridCol>
              </a:tblGrid>
              <a:tr h="0">
                <a:tc>
                  <a:txBody>
                    <a:bodyPr/>
                    <a:lstStyle/>
                    <a:p>
                      <a:pPr>
                        <a:spcBef>
                          <a:spcPts val="15"/>
                        </a:spcBef>
                        <a:spcAft>
                          <a:spcPts val="0"/>
                        </a:spcAft>
                      </a:pPr>
                      <a:r>
                        <a:rPr lang="en-US" sz="1000" dirty="0">
                          <a:effectLst/>
                        </a:rPr>
                        <a:t>Year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5"/>
                        </a:spcBef>
                        <a:spcAft>
                          <a:spcPts val="0"/>
                        </a:spcAft>
                      </a:pPr>
                      <a:r>
                        <a:rPr lang="en-US" sz="1000" dirty="0">
                          <a:effectLst/>
                        </a:rPr>
                        <a:t>Calculation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5"/>
                        </a:spcBef>
                        <a:spcAft>
                          <a:spcPts val="0"/>
                        </a:spcAft>
                      </a:pPr>
                      <a:r>
                        <a:rPr lang="en-US" sz="1000" dirty="0">
                          <a:effectLst/>
                        </a:rPr>
                        <a:t>CPI</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84556">
                <a:tc>
                  <a:txBody>
                    <a:bodyPr/>
                    <a:lstStyle/>
                    <a:p>
                      <a:pPr>
                        <a:spcBef>
                          <a:spcPts val="15"/>
                        </a:spcBef>
                        <a:spcAft>
                          <a:spcPts val="0"/>
                        </a:spcAft>
                      </a:pPr>
                      <a:r>
                        <a:rPr lang="en-US" sz="1000" dirty="0">
                          <a:effectLst/>
                        </a:rPr>
                        <a:t>2022 (base year)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5"/>
                        </a:spcBef>
                        <a:spcAft>
                          <a:spcPts val="0"/>
                        </a:spcAft>
                      </a:pPr>
                      <a:r>
                        <a:rPr lang="en-US" sz="1100" dirty="0">
                          <a:effectLst/>
                        </a:rPr>
                        <a:t>(€8)/(€8)</a:t>
                      </a:r>
                      <a:r>
                        <a:rPr lang="en-US" sz="1100" spc="-10" dirty="0">
                          <a:effectLst/>
                        </a:rPr>
                        <a:t> </a:t>
                      </a:r>
                      <a:r>
                        <a:rPr lang="en-US" sz="1100" dirty="0">
                          <a:effectLst/>
                        </a:rPr>
                        <a:t>×</a:t>
                      </a:r>
                      <a:r>
                        <a:rPr lang="en-US" sz="1100" spc="-20" dirty="0">
                          <a:effectLst/>
                        </a:rPr>
                        <a:t> </a:t>
                      </a:r>
                      <a:r>
                        <a:rPr lang="en-US" sz="1100" dirty="0">
                          <a:effectLst/>
                        </a:rPr>
                        <a:t>100</a:t>
                      </a:r>
                      <a:r>
                        <a:rPr lang="en-US" sz="1100" spc="-25"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5"/>
                        </a:spcBef>
                        <a:spcAft>
                          <a:spcPts val="0"/>
                        </a:spcAft>
                      </a:pPr>
                      <a:r>
                        <a:rPr lang="en-US" sz="1000" dirty="0">
                          <a:effectLst/>
                        </a:rPr>
                        <a:t>100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70761">
                <a:tc>
                  <a:txBody>
                    <a:bodyPr/>
                    <a:lstStyle/>
                    <a:p>
                      <a:pPr>
                        <a:spcBef>
                          <a:spcPts val="15"/>
                        </a:spcBef>
                        <a:spcAft>
                          <a:spcPts val="0"/>
                        </a:spcAft>
                      </a:pPr>
                      <a:r>
                        <a:rPr lang="en-US" sz="1000" dirty="0">
                          <a:effectLst/>
                        </a:rPr>
                        <a:t>2023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5"/>
                        </a:spcBef>
                        <a:spcAft>
                          <a:spcPts val="0"/>
                        </a:spcAft>
                      </a:pPr>
                      <a:r>
                        <a:rPr lang="en-US" sz="1100" dirty="0">
                          <a:effectLst/>
                        </a:rPr>
                        <a:t>(€14)/(€8)</a:t>
                      </a:r>
                      <a:r>
                        <a:rPr lang="en-US" sz="1100" spc="-10" dirty="0">
                          <a:effectLst/>
                        </a:rPr>
                        <a:t> </a:t>
                      </a:r>
                      <a:r>
                        <a:rPr lang="en-US" sz="1100" dirty="0">
                          <a:effectLst/>
                        </a:rPr>
                        <a:t>×</a:t>
                      </a:r>
                      <a:r>
                        <a:rPr lang="en-US" sz="1100" spc="-25" dirty="0">
                          <a:effectLst/>
                        </a:rPr>
                        <a:t> </a:t>
                      </a:r>
                      <a:r>
                        <a:rPr lang="en-US" sz="1100" dirty="0">
                          <a:effectLst/>
                        </a:rPr>
                        <a:t>100</a:t>
                      </a:r>
                      <a:r>
                        <a:rPr lang="en-US" sz="1100" spc="-15"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5"/>
                        </a:spcBef>
                        <a:spcAft>
                          <a:spcPts val="0"/>
                        </a:spcAft>
                      </a:pPr>
                      <a:r>
                        <a:rPr lang="en-US" sz="1000" dirty="0">
                          <a:effectLst/>
                        </a:rPr>
                        <a:t>175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84556">
                <a:tc>
                  <a:txBody>
                    <a:bodyPr/>
                    <a:lstStyle/>
                    <a:p>
                      <a:pPr>
                        <a:spcBef>
                          <a:spcPts val="15"/>
                        </a:spcBef>
                        <a:spcAft>
                          <a:spcPts val="0"/>
                        </a:spcAft>
                      </a:pPr>
                      <a:r>
                        <a:rPr lang="en-US" sz="1000" dirty="0">
                          <a:effectLst/>
                        </a:rPr>
                        <a:t>2024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5"/>
                        </a:spcBef>
                        <a:spcAft>
                          <a:spcPts val="0"/>
                        </a:spcAft>
                      </a:pPr>
                      <a:r>
                        <a:rPr lang="en-US" sz="1100" dirty="0">
                          <a:effectLst/>
                        </a:rPr>
                        <a:t>(€20)/(€8)</a:t>
                      </a:r>
                      <a:r>
                        <a:rPr lang="en-US" sz="1100" spc="-10" dirty="0">
                          <a:effectLst/>
                        </a:rPr>
                        <a:t> </a:t>
                      </a:r>
                      <a:r>
                        <a:rPr lang="en-US" sz="1100" dirty="0">
                          <a:effectLst/>
                        </a:rPr>
                        <a:t>×</a:t>
                      </a:r>
                      <a:r>
                        <a:rPr lang="en-US" sz="1100" spc="-25" dirty="0">
                          <a:effectLst/>
                        </a:rPr>
                        <a:t> </a:t>
                      </a:r>
                      <a:r>
                        <a:rPr lang="en-US" sz="1100" dirty="0">
                          <a:effectLst/>
                        </a:rPr>
                        <a:t>100</a:t>
                      </a:r>
                      <a:r>
                        <a:rPr lang="en-US" sz="1100" spc="-15"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5"/>
                        </a:spcBef>
                        <a:spcAft>
                          <a:spcPts val="0"/>
                        </a:spcAft>
                      </a:pPr>
                      <a:r>
                        <a:rPr lang="en-US" sz="1000" dirty="0">
                          <a:effectLst/>
                        </a:rPr>
                        <a:t>250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980EE-6B2A-3B24-1834-2DF15B4710C5}"/>
              </a:ext>
            </a:extLst>
          </p:cNvPr>
          <p:cNvSpPr>
            <a:spLocks noGrp="1"/>
          </p:cNvSpPr>
          <p:nvPr>
            <p:ph type="title"/>
          </p:nvPr>
        </p:nvSpPr>
        <p:spPr/>
        <p:txBody>
          <a:bodyPr/>
          <a:lstStyle/>
          <a:p>
            <a:r>
              <a:rPr lang="en-US" dirty="0">
                <a:solidFill>
                  <a:srgbClr val="FF7800"/>
                </a:solidFill>
              </a:rPr>
              <a:t>Inflation</a:t>
            </a:r>
          </a:p>
        </p:txBody>
      </p:sp>
      <p:sp>
        <p:nvSpPr>
          <p:cNvPr id="3" name="Content Placeholder 2">
            <a:extLst>
              <a:ext uri="{FF2B5EF4-FFF2-40B4-BE49-F238E27FC236}">
                <a16:creationId xmlns:a16="http://schemas.microsoft.com/office/drawing/2014/main" id="{5A505337-74BE-4752-4650-A2282C912633}"/>
              </a:ext>
            </a:extLst>
          </p:cNvPr>
          <p:cNvSpPr>
            <a:spLocks noGrp="1"/>
          </p:cNvSpPr>
          <p:nvPr>
            <p:ph idx="1"/>
          </p:nvPr>
        </p:nvSpPr>
        <p:spPr>
          <a:xfrm>
            <a:off x="308473" y="1600200"/>
            <a:ext cx="8648240" cy="4525963"/>
          </a:xfrm>
        </p:spPr>
        <p:txBody>
          <a:bodyPr>
            <a:normAutofit/>
          </a:bodyPr>
          <a:lstStyle/>
          <a:p>
            <a:r>
              <a:rPr lang="en-US" dirty="0"/>
              <a:t>Inflation is the % change in average prices</a:t>
            </a:r>
          </a:p>
          <a:p>
            <a:r>
              <a:rPr lang="en-US" dirty="0"/>
              <a:t>It can be positive or negative (prices falling)</a:t>
            </a:r>
          </a:p>
          <a:p>
            <a:r>
              <a:rPr lang="en-US" dirty="0"/>
              <a:t>Start with a price index and find its growth rate</a:t>
            </a:r>
          </a:p>
          <a:p>
            <a:pPr marL="457200" lvl="1" indent="0">
              <a:buNone/>
            </a:pPr>
            <a:r>
              <a:rPr lang="en-US" dirty="0"/>
              <a:t>	[(CPI</a:t>
            </a:r>
            <a:r>
              <a:rPr lang="en-US" baseline="-25000" dirty="0"/>
              <a:t>2023 </a:t>
            </a:r>
            <a:r>
              <a:rPr lang="en-US" dirty="0"/>
              <a:t> - CPI</a:t>
            </a:r>
            <a:r>
              <a:rPr lang="en-US" baseline="-25000" dirty="0"/>
              <a:t>2022 </a:t>
            </a:r>
            <a:r>
              <a:rPr lang="en-US" dirty="0"/>
              <a:t>)/CPI</a:t>
            </a:r>
            <a:r>
              <a:rPr lang="en-US" baseline="-25000" dirty="0"/>
              <a:t>2022  </a:t>
            </a:r>
            <a:r>
              <a:rPr lang="en-US" dirty="0"/>
              <a:t> ] x 100</a:t>
            </a:r>
          </a:p>
          <a:p>
            <a:r>
              <a:rPr lang="en-US" dirty="0"/>
              <a:t>The GDP deflator is also a price index--you can also use it to find inflation. Unlike the CPI (consumer goods), the “basket” is all of GDP</a:t>
            </a:r>
          </a:p>
        </p:txBody>
      </p:sp>
    </p:spTree>
    <p:extLst>
      <p:ext uri="{BB962C8B-B14F-4D97-AF65-F5344CB8AC3E}">
        <p14:creationId xmlns:p14="http://schemas.microsoft.com/office/powerpoint/2010/main" val="3605302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3BFEC92B-FF8B-164A-FF97-A0D177E01505}"/>
              </a:ext>
            </a:extLst>
          </p:cNvPr>
          <p:cNvSpPr>
            <a:spLocks noGrp="1" noChangeArrowheads="1"/>
          </p:cNvSpPr>
          <p:nvPr>
            <p:ph type="title"/>
          </p:nvPr>
        </p:nvSpPr>
        <p:spPr/>
        <p:txBody>
          <a:bodyPr>
            <a:normAutofit/>
          </a:bodyPr>
          <a:lstStyle/>
          <a:p>
            <a:pPr eaLnBrk="1" hangingPunct="1"/>
            <a:r>
              <a:rPr lang="en-US" altLang="en-US" sz="3200" dirty="0">
                <a:solidFill>
                  <a:schemeClr val="accent1">
                    <a:lumMod val="75000"/>
                  </a:schemeClr>
                </a:solidFill>
                <a:latin typeface="+mn-lt"/>
                <a:ea typeface="ＭＳ Ｐゴシック" panose="020B0600070205080204" pitchFamily="34" charset="-128"/>
              </a:rPr>
              <a:t>How is the CPI adjusted to deal with the constantly changing economy?</a:t>
            </a:r>
          </a:p>
        </p:txBody>
      </p:sp>
      <p:sp>
        <p:nvSpPr>
          <p:cNvPr id="92163" name="Rectangle 3">
            <a:extLst>
              <a:ext uri="{FF2B5EF4-FFF2-40B4-BE49-F238E27FC236}">
                <a16:creationId xmlns:a16="http://schemas.microsoft.com/office/drawing/2014/main" id="{0D05E700-F173-1104-FDEE-62A09064C9A0}"/>
              </a:ext>
            </a:extLst>
          </p:cNvPr>
          <p:cNvSpPr>
            <a:spLocks noGrp="1"/>
          </p:cNvSpPr>
          <p:nvPr>
            <p:ph idx="1"/>
          </p:nvPr>
        </p:nvSpPr>
        <p:spPr>
          <a:xfrm>
            <a:off x="457200" y="1586430"/>
            <a:ext cx="8229600" cy="4539734"/>
          </a:xfrm>
        </p:spPr>
        <p:txBody>
          <a:bodyPr>
            <a:normAutofit/>
          </a:bodyPr>
          <a:lstStyle/>
          <a:p>
            <a:pPr marL="0" indent="0" eaLnBrk="1" hangingPunct="1">
              <a:buNone/>
            </a:pPr>
            <a:endParaRPr lang="en-US" altLang="en-US" dirty="0">
              <a:latin typeface="Arial" panose="020B0604020202020204" pitchFamily="34" charset="0"/>
              <a:ea typeface="ＭＳ Ｐゴシック" panose="020B0600070205080204" pitchFamily="34" charset="-128"/>
            </a:endParaRPr>
          </a:p>
          <a:p>
            <a:pPr marL="914400" lvl="1" indent="-514350" eaLnBrk="1" hangingPunct="1">
              <a:buFont typeface="Calibri Light" panose="020F0302020204030204" pitchFamily="34" charset="0"/>
              <a:buAutoNum type="arabicParenR"/>
            </a:pPr>
            <a:r>
              <a:rPr lang="en-US" altLang="en-US" dirty="0">
                <a:solidFill>
                  <a:schemeClr val="accent5">
                    <a:lumMod val="75000"/>
                  </a:schemeClr>
                </a:solidFill>
                <a:latin typeface="Arial" panose="020B0604020202020204" pitchFamily="34" charset="0"/>
                <a:ea typeface="ＭＳ Ｐゴシック" panose="020B0600070205080204" pitchFamily="34" charset="-128"/>
              </a:rPr>
              <a:t>The basket of goods is frequently changed to reflect tastes and new products</a:t>
            </a:r>
          </a:p>
          <a:p>
            <a:pPr marL="914400" lvl="1" indent="-514350" eaLnBrk="1" hangingPunct="1">
              <a:buFont typeface="Calibri Light" panose="020F0302020204030204" pitchFamily="34" charset="0"/>
              <a:buAutoNum type="arabicParenR"/>
            </a:pPr>
            <a:r>
              <a:rPr lang="en-US" altLang="en-US" dirty="0">
                <a:solidFill>
                  <a:schemeClr val="accent1">
                    <a:lumMod val="75000"/>
                  </a:schemeClr>
                </a:solidFill>
                <a:latin typeface="Arial" panose="020B0604020202020204" pitchFamily="34" charset="0"/>
                <a:ea typeface="ＭＳ Ｐゴシック" panose="020B0600070205080204" pitchFamily="34" charset="-128"/>
              </a:rPr>
              <a:t>Quality changes, up or down, are factored in</a:t>
            </a:r>
          </a:p>
          <a:p>
            <a:pPr marL="914400" lvl="1" indent="-514350" eaLnBrk="1" hangingPunct="1">
              <a:buFont typeface="Calibri Light" panose="020F0302020204030204" pitchFamily="34" charset="0"/>
              <a:buAutoNum type="arabicParenR"/>
            </a:pPr>
            <a:r>
              <a:rPr lang="en-US" altLang="en-US" dirty="0">
                <a:solidFill>
                  <a:schemeClr val="tx2">
                    <a:lumMod val="60000"/>
                    <a:lumOff val="40000"/>
                  </a:schemeClr>
                </a:solidFill>
                <a:latin typeface="Arial" panose="020B0604020202020204" pitchFamily="34" charset="0"/>
                <a:ea typeface="ＭＳ Ｐゴシック" panose="020B0600070205080204" pitchFamily="34" charset="-128"/>
              </a:rPr>
              <a:t>The basket is </a:t>
            </a:r>
            <a:r>
              <a:rPr lang="en-US" altLang="en-US" b="1" dirty="0">
                <a:solidFill>
                  <a:schemeClr val="tx2">
                    <a:lumMod val="60000"/>
                    <a:lumOff val="40000"/>
                  </a:schemeClr>
                </a:solidFill>
                <a:latin typeface="Arial" panose="020B0604020202020204" pitchFamily="34" charset="0"/>
                <a:ea typeface="ＭＳ Ｐゴシック" panose="020B0600070205080204" pitchFamily="34" charset="-128"/>
              </a:rPr>
              <a:t>not</a:t>
            </a:r>
            <a:r>
              <a:rPr lang="en-US" altLang="en-US" dirty="0">
                <a:solidFill>
                  <a:schemeClr val="tx2">
                    <a:lumMod val="60000"/>
                    <a:lumOff val="40000"/>
                  </a:schemeClr>
                </a:solidFill>
                <a:latin typeface="Arial" panose="020B0604020202020204" pitchFamily="34" charset="0"/>
                <a:ea typeface="ＭＳ Ｐゴシック" panose="020B0600070205080204" pitchFamily="34" charset="-128"/>
              </a:rPr>
              <a:t> adjusted when some goods become more expensive or cheaper—the CPI aims to measure the changing cost of </a:t>
            </a:r>
            <a:r>
              <a:rPr lang="en-US" altLang="en-US" b="1" dirty="0">
                <a:solidFill>
                  <a:schemeClr val="tx2">
                    <a:lumMod val="60000"/>
                    <a:lumOff val="40000"/>
                  </a:schemeClr>
                </a:solidFill>
                <a:latin typeface="Arial" panose="020B0604020202020204" pitchFamily="34" charset="0"/>
                <a:ea typeface="ＭＳ Ｐゴシック" panose="020B0600070205080204" pitchFamily="34" charset="-128"/>
              </a:rPr>
              <a:t>a specific level of consumption</a:t>
            </a:r>
          </a:p>
          <a:p>
            <a:pPr marL="914400" lvl="1" indent="-514350" eaLnBrk="1" hangingPunct="1">
              <a:buFontTx/>
              <a:buAutoNum type="arabicParenR"/>
            </a:pPr>
            <a:endParaRPr lang="en-US" altLang="en-US" dirty="0">
              <a:latin typeface="Arial" panose="020B0604020202020204" pitchFamily="34" charset="0"/>
              <a:ea typeface="ＭＳ Ｐゴシック" panose="020B0600070205080204" pitchFamily="34" charset="-128"/>
            </a:endParaRPr>
          </a:p>
          <a:p>
            <a:pPr eaLnBrk="1" hangingPunct="1"/>
            <a:endParaRPr lang="en-US" altLang="en-US" dirty="0">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73AAD9EB-67ED-0A3C-E835-6E8376F09A25}"/>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7CA369C-ABF9-9A65-7FBA-F16B9695EEA7}"/>
              </a:ext>
            </a:extLst>
          </p:cNvPr>
          <p:cNvSpPr>
            <a:spLocks noGrp="1" noChangeArrowheads="1"/>
          </p:cNvSpPr>
          <p:nvPr>
            <p:ph type="title"/>
          </p:nvPr>
        </p:nvSpPr>
        <p:spPr>
          <a:xfrm>
            <a:off x="457200" y="165691"/>
            <a:ext cx="8229600" cy="1443993"/>
          </a:xfrm>
        </p:spPr>
        <p:txBody>
          <a:bodyPr>
            <a:normAutofit fontScale="90000"/>
          </a:bodyPr>
          <a:lstStyle/>
          <a:p>
            <a:pPr eaLnBrk="1" fontAlgn="auto" hangingPunct="1">
              <a:spcAft>
                <a:spcPts val="0"/>
              </a:spcAft>
              <a:defRPr/>
            </a:pPr>
            <a:r>
              <a:rPr lang="en-US" altLang="en-US" sz="3200" dirty="0">
                <a:ea typeface="ＭＳ Ｐゴシック" panose="020B0600070205080204" pitchFamily="34" charset="-128"/>
              </a:rPr>
              <a:t>“Adjusting for inflation”</a:t>
            </a:r>
            <a:br>
              <a:rPr lang="en-US" altLang="en-US" sz="3200" dirty="0">
                <a:ea typeface="ＭＳ Ｐゴシック" panose="020B0600070205080204" pitchFamily="34" charset="-128"/>
              </a:rPr>
            </a:br>
            <a:r>
              <a:rPr lang="en-US" altLang="en-US" sz="3200" dirty="0">
                <a:ea typeface="ＭＳ Ｐゴシック" panose="020B0600070205080204" pitchFamily="34" charset="-128"/>
              </a:rPr>
              <a:t>Finding a “real” value</a:t>
            </a:r>
            <a:br>
              <a:rPr lang="en-US" altLang="en-US" sz="3200" dirty="0">
                <a:ea typeface="ＭＳ Ｐゴシック" panose="020B0600070205080204" pitchFamily="34" charset="-128"/>
              </a:rPr>
            </a:br>
            <a:r>
              <a:rPr lang="en-US" altLang="en-US" sz="3200" dirty="0">
                <a:ea typeface="ＭＳ Ｐゴシック" panose="020B0600070205080204" pitchFamily="34" charset="-128"/>
              </a:rPr>
              <a:t>Finding changes in “purchasing power”</a:t>
            </a:r>
            <a:endParaRPr lang="en-US" altLang="en-US" sz="3200" dirty="0">
              <a:latin typeface="Tahoma" panose="020B0604030504040204" pitchFamily="34" charset="0"/>
              <a:ea typeface="ＭＳ Ｐゴシック" panose="020B0600070205080204" pitchFamily="34" charset="-128"/>
            </a:endParaRPr>
          </a:p>
        </p:txBody>
      </p:sp>
      <p:sp>
        <p:nvSpPr>
          <p:cNvPr id="111619" name="Rectangle 3">
            <a:extLst>
              <a:ext uri="{FF2B5EF4-FFF2-40B4-BE49-F238E27FC236}">
                <a16:creationId xmlns:a16="http://schemas.microsoft.com/office/drawing/2014/main" id="{EBC19905-7AA6-68D7-732E-5AA9DBF362F2}"/>
              </a:ext>
            </a:extLst>
          </p:cNvPr>
          <p:cNvSpPr>
            <a:spLocks noGrp="1"/>
          </p:cNvSpPr>
          <p:nvPr>
            <p:ph idx="1"/>
          </p:nvPr>
        </p:nvSpPr>
        <p:spPr>
          <a:xfrm>
            <a:off x="198303" y="1609684"/>
            <a:ext cx="8780443" cy="4516480"/>
          </a:xfrm>
        </p:spPr>
        <p:txBody>
          <a:bodyPr>
            <a:normAutofit fontScale="47500" lnSpcReduction="20000"/>
          </a:bodyPr>
          <a:lstStyle/>
          <a:p>
            <a:pPr eaLnBrk="1" hangingPunct="1"/>
            <a:r>
              <a:rPr lang="en-US" altLang="en-US" sz="4200" dirty="0">
                <a:solidFill>
                  <a:schemeClr val="accent2">
                    <a:lumMod val="75000"/>
                  </a:schemeClr>
                </a:solidFill>
                <a:ea typeface="ＭＳ Ｐゴシック" panose="020B0600070205080204" pitchFamily="34" charset="-128"/>
              </a:rPr>
              <a:t>Price indexes allow us to compare prices from many years using a consistent standard</a:t>
            </a:r>
          </a:p>
          <a:p>
            <a:pPr eaLnBrk="1" hangingPunct="1"/>
            <a:r>
              <a:rPr lang="en-US" altLang="en-US" sz="4200" dirty="0">
                <a:solidFill>
                  <a:srgbClr val="7030A0"/>
                </a:solidFill>
                <a:ea typeface="ＭＳ Ｐゴシック" panose="020B0600070205080204" pitchFamily="34" charset="-128"/>
              </a:rPr>
              <a:t>In 1947 UK MPs earned £1,000; in 2022 earned £74,000</a:t>
            </a:r>
          </a:p>
          <a:p>
            <a:pPr eaLnBrk="1" hangingPunct="1"/>
            <a:endParaRPr lang="en-US" altLang="en-US" sz="4200" dirty="0">
              <a:solidFill>
                <a:srgbClr val="7030A0"/>
              </a:solidFill>
              <a:ea typeface="ＭＳ Ｐゴシック" panose="020B0600070205080204" pitchFamily="34" charset="-128"/>
            </a:endParaRPr>
          </a:p>
          <a:p>
            <a:pPr eaLnBrk="1" hangingPunct="1"/>
            <a:r>
              <a:rPr lang="en-US" altLang="en-US" sz="4200" dirty="0">
                <a:ea typeface="ＭＳ Ｐゴシック" panose="020B0600070205080204" pitchFamily="34" charset="-128"/>
              </a:rPr>
              <a:t>To compare, divide both values by price index values for that year and multiply by 100. </a:t>
            </a:r>
            <a:r>
              <a:rPr lang="en-US" altLang="en-US" sz="4200" dirty="0">
                <a:solidFill>
                  <a:schemeClr val="bg2">
                    <a:lumMod val="50000"/>
                  </a:schemeClr>
                </a:solidFill>
                <a:ea typeface="ＭＳ Ｐゴシック" panose="020B0600070205080204" pitchFamily="34" charset="-128"/>
              </a:rPr>
              <a:t>We’re using the RPI here.</a:t>
            </a:r>
          </a:p>
          <a:p>
            <a:pPr eaLnBrk="1" hangingPunct="1"/>
            <a:r>
              <a:rPr lang="en-US" altLang="en-US" sz="4200" dirty="0">
                <a:ea typeface="ＭＳ Ｐゴシック" panose="020B0600070205080204" pitchFamily="34" charset="-128"/>
              </a:rPr>
              <a:t>1947: (£1000/28.9) x 100 = £3460  </a:t>
            </a:r>
            <a:r>
              <a:rPr lang="en-US" altLang="en-US" sz="4200" dirty="0">
                <a:solidFill>
                  <a:schemeClr val="accent2">
                    <a:lumMod val="60000"/>
                    <a:lumOff val="40000"/>
                  </a:schemeClr>
                </a:solidFill>
                <a:ea typeface="ＭＳ Ｐゴシック" panose="020B0600070205080204" pitchFamily="34" charset="-128"/>
              </a:rPr>
              <a:t>(this is in 1987 £)*</a:t>
            </a:r>
          </a:p>
          <a:p>
            <a:pPr eaLnBrk="1" hangingPunct="1"/>
            <a:r>
              <a:rPr lang="en-US" altLang="en-US" sz="4200" dirty="0">
                <a:ea typeface="ＭＳ Ｐゴシック" panose="020B0600070205080204" pitchFamily="34" charset="-128"/>
              </a:rPr>
              <a:t>2022: (£74,000/340.3) x 100 = £21,746 </a:t>
            </a:r>
            <a:r>
              <a:rPr lang="en-US" altLang="en-US" sz="4200" dirty="0">
                <a:solidFill>
                  <a:schemeClr val="accent2">
                    <a:lumMod val="60000"/>
                    <a:lumOff val="40000"/>
                  </a:schemeClr>
                </a:solidFill>
                <a:ea typeface="ＭＳ Ｐゴシック" panose="020B0600070205080204" pitchFamily="34" charset="-128"/>
              </a:rPr>
              <a:t>(also in 1987 £)*</a:t>
            </a:r>
          </a:p>
          <a:p>
            <a:pPr eaLnBrk="1" hangingPunct="1"/>
            <a:endParaRPr lang="en-US" altLang="en-US" sz="4200" dirty="0">
              <a:solidFill>
                <a:schemeClr val="accent2">
                  <a:lumMod val="60000"/>
                  <a:lumOff val="40000"/>
                </a:schemeClr>
              </a:solidFill>
              <a:ea typeface="ＭＳ Ｐゴシック" panose="020B0600070205080204" pitchFamily="34" charset="-128"/>
            </a:endParaRPr>
          </a:p>
          <a:p>
            <a:pPr eaLnBrk="1" hangingPunct="1"/>
            <a:r>
              <a:rPr lang="en-US" altLang="en-US" sz="4200" b="1" dirty="0">
                <a:solidFill>
                  <a:srgbClr val="C00000"/>
                </a:solidFill>
                <a:ea typeface="ＭＳ Ｐゴシック" panose="020B0600070205080204" pitchFamily="34" charset="-128"/>
              </a:rPr>
              <a:t>Real salar</a:t>
            </a:r>
            <a:r>
              <a:rPr lang="en-US" altLang="en-US" sz="4200" dirty="0">
                <a:solidFill>
                  <a:srgbClr val="C00000"/>
                </a:solidFill>
                <a:ea typeface="ＭＳ Ｐゴシック" panose="020B0600070205080204" pitchFamily="34" charset="-128"/>
              </a:rPr>
              <a:t>ies for MPs are 6+ times higher than in 1947</a:t>
            </a:r>
          </a:p>
          <a:p>
            <a:pPr eaLnBrk="1" hangingPunct="1"/>
            <a:r>
              <a:rPr lang="en-US" altLang="en-US" sz="4200" b="1" dirty="0">
                <a:solidFill>
                  <a:srgbClr val="C00000"/>
                </a:solidFill>
                <a:ea typeface="ＭＳ Ｐゴシック" panose="020B0600070205080204" pitchFamily="34" charset="-128"/>
              </a:rPr>
              <a:t>Their salaries rose much FASTER than consumer prices		same thing</a:t>
            </a:r>
          </a:p>
          <a:p>
            <a:pPr eaLnBrk="1" hangingPunct="1"/>
            <a:r>
              <a:rPr lang="en-US" altLang="en-US" sz="4200" dirty="0">
                <a:solidFill>
                  <a:srgbClr val="C00000"/>
                </a:solidFill>
                <a:ea typeface="ＭＳ Ｐゴシック" panose="020B0600070205080204" pitchFamily="34" charset="-128"/>
              </a:rPr>
              <a:t>The purchasing power of their salaries rose</a:t>
            </a:r>
          </a:p>
          <a:p>
            <a:pPr marL="0" indent="0" eaLnBrk="1" hangingPunct="1">
              <a:buNone/>
            </a:pPr>
            <a:endParaRPr lang="en-US" altLang="en-US" sz="3800" dirty="0">
              <a:ea typeface="ＭＳ Ｐゴシック" panose="020B0600070205080204" pitchFamily="34" charset="-128"/>
            </a:endParaRPr>
          </a:p>
          <a:p>
            <a:pPr lvl="1" eaLnBrk="1" hangingPunct="1"/>
            <a:r>
              <a:rPr lang="en-US" altLang="en-US" sz="3800" dirty="0">
                <a:solidFill>
                  <a:schemeClr val="bg2">
                    <a:lumMod val="50000"/>
                  </a:schemeClr>
                </a:solidFill>
                <a:ea typeface="ＭＳ Ｐゴシック" panose="020B0600070205080204" pitchFamily="34" charset="-128"/>
              </a:rPr>
              <a:t>RPI index* in 1947 = 28.9</a:t>
            </a:r>
          </a:p>
          <a:p>
            <a:pPr lvl="1" eaLnBrk="1" hangingPunct="1"/>
            <a:r>
              <a:rPr lang="en-US" altLang="en-US" sz="3800" dirty="0">
                <a:solidFill>
                  <a:schemeClr val="bg2">
                    <a:lumMod val="50000"/>
                  </a:schemeClr>
                </a:solidFill>
                <a:ea typeface="ＭＳ Ｐゴシック" panose="020B0600070205080204" pitchFamily="34" charset="-128"/>
              </a:rPr>
              <a:t>RPI index* in 2022 = 340.3		*January 1987 = 100 (base year)</a:t>
            </a:r>
          </a:p>
          <a:p>
            <a:pPr eaLnBrk="1" hangingPunct="1"/>
            <a:endParaRPr lang="en-US" altLang="en-US" dirty="0">
              <a:latin typeface="Arial" panose="020B0604020202020204" pitchFamily="34" charset="0"/>
              <a:ea typeface="ＭＳ Ｐゴシック" panose="020B0600070205080204" pitchFamily="34" charset="-128"/>
            </a:endParaRPr>
          </a:p>
          <a:p>
            <a:pPr eaLnBrk="1" hangingPunct="1"/>
            <a:endParaRPr lang="en-US" altLang="en-US" dirty="0">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D5A4657E-EFF3-C39E-3C4B-B381178CBB51}"/>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71ED47AD-8C6D-ABEF-B9D4-8831E20D76CD}"/>
                  </a:ext>
                </a:extLst>
              </p14:cNvPr>
              <p14:cNvContentPartPr/>
              <p14:nvPr/>
            </p14:nvContentPartPr>
            <p14:xfrm>
              <a:off x="7292870" y="308807"/>
              <a:ext cx="449640" cy="1157760"/>
            </p14:xfrm>
          </p:contentPart>
        </mc:Choice>
        <mc:Fallback xmlns="">
          <p:pic>
            <p:nvPicPr>
              <p:cNvPr id="3" name="Ink 2">
                <a:extLst>
                  <a:ext uri="{FF2B5EF4-FFF2-40B4-BE49-F238E27FC236}">
                    <a16:creationId xmlns:a16="http://schemas.microsoft.com/office/drawing/2014/main" id="{71ED47AD-8C6D-ABEF-B9D4-8831E20D76CD}"/>
                  </a:ext>
                </a:extLst>
              </p:cNvPr>
              <p:cNvPicPr/>
              <p:nvPr/>
            </p:nvPicPr>
            <p:blipFill>
              <a:blip r:embed="rId4"/>
              <a:stretch>
                <a:fillRect/>
              </a:stretch>
            </p:blipFill>
            <p:spPr>
              <a:xfrm>
                <a:off x="7283870" y="299804"/>
                <a:ext cx="467280" cy="1175405"/>
              </a:xfrm>
              <a:prstGeom prst="rect">
                <a:avLst/>
              </a:prstGeom>
            </p:spPr>
          </p:pic>
        </mc:Fallback>
      </mc:AlternateContent>
      <p:sp>
        <p:nvSpPr>
          <p:cNvPr id="4" name="TextBox 3">
            <a:extLst>
              <a:ext uri="{FF2B5EF4-FFF2-40B4-BE49-F238E27FC236}">
                <a16:creationId xmlns:a16="http://schemas.microsoft.com/office/drawing/2014/main" id="{18866EB2-40DA-D8A5-148E-92EA55C0E1EA}"/>
              </a:ext>
            </a:extLst>
          </p:cNvPr>
          <p:cNvSpPr txBox="1"/>
          <p:nvPr/>
        </p:nvSpPr>
        <p:spPr>
          <a:xfrm>
            <a:off x="7742510" y="567146"/>
            <a:ext cx="1236236" cy="369332"/>
          </a:xfrm>
          <a:prstGeom prst="rect">
            <a:avLst/>
          </a:prstGeom>
          <a:noFill/>
        </p:spPr>
        <p:txBody>
          <a:bodyPr wrap="none" rtlCol="0">
            <a:spAutoFit/>
          </a:bodyPr>
          <a:lstStyle/>
          <a:p>
            <a:r>
              <a:rPr lang="en-US" dirty="0">
                <a:solidFill>
                  <a:schemeClr val="accent2">
                    <a:lumMod val="75000"/>
                  </a:schemeClr>
                </a:solidFill>
              </a:rPr>
              <a:t>Same thing</a:t>
            </a:r>
          </a:p>
        </p:txBody>
      </p:sp>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41664736-BACD-CF8A-F0C2-4CC629B01AE0}"/>
                  </a:ext>
                </a:extLst>
              </p14:cNvPr>
              <p14:cNvContentPartPr/>
              <p14:nvPr/>
            </p14:nvContentPartPr>
            <p14:xfrm>
              <a:off x="6452628" y="4123897"/>
              <a:ext cx="272880" cy="1043640"/>
            </p14:xfrm>
          </p:contentPart>
        </mc:Choice>
        <mc:Fallback xmlns="">
          <p:pic>
            <p:nvPicPr>
              <p:cNvPr id="5" name="Ink 4">
                <a:extLst>
                  <a:ext uri="{FF2B5EF4-FFF2-40B4-BE49-F238E27FC236}">
                    <a16:creationId xmlns:a16="http://schemas.microsoft.com/office/drawing/2014/main" id="{41664736-BACD-CF8A-F0C2-4CC629B01AE0}"/>
                  </a:ext>
                </a:extLst>
              </p:cNvPr>
              <p:cNvPicPr/>
              <p:nvPr/>
            </p:nvPicPr>
            <p:blipFill>
              <a:blip r:embed="rId6"/>
              <a:stretch>
                <a:fillRect/>
              </a:stretch>
            </p:blipFill>
            <p:spPr>
              <a:xfrm>
                <a:off x="6443628" y="4114897"/>
                <a:ext cx="290520" cy="1061280"/>
              </a:xfrm>
              <a:prstGeom prst="rect">
                <a:avLst/>
              </a:prstGeom>
            </p:spPr>
          </p:pic>
        </mc:Fallback>
      </mc:AlternateContent>
    </p:spTree>
  </p:cSld>
  <p:clrMapOvr>
    <a:masterClrMapping/>
  </p:clrMapOvr>
  <p:transition>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EB06-0617-A143-06BD-78C4449F1B00}"/>
              </a:ext>
            </a:extLst>
          </p:cNvPr>
          <p:cNvSpPr>
            <a:spLocks noGrp="1"/>
          </p:cNvSpPr>
          <p:nvPr>
            <p:ph type="title"/>
          </p:nvPr>
        </p:nvSpPr>
        <p:spPr/>
        <p:txBody>
          <a:bodyPr/>
          <a:lstStyle/>
          <a:p>
            <a:r>
              <a:rPr lang="en-US" dirty="0"/>
              <a:t>Deflating History</a:t>
            </a:r>
          </a:p>
        </p:txBody>
      </p:sp>
      <p:sp>
        <p:nvSpPr>
          <p:cNvPr id="3" name="Content Placeholder 2">
            <a:extLst>
              <a:ext uri="{FF2B5EF4-FFF2-40B4-BE49-F238E27FC236}">
                <a16:creationId xmlns:a16="http://schemas.microsoft.com/office/drawing/2014/main" id="{CC876E6A-6C43-D439-5883-0F554015FE6A}"/>
              </a:ext>
            </a:extLst>
          </p:cNvPr>
          <p:cNvSpPr>
            <a:spLocks noGrp="1"/>
          </p:cNvSpPr>
          <p:nvPr>
            <p:ph idx="1"/>
          </p:nvPr>
        </p:nvSpPr>
        <p:spPr/>
        <p:txBody>
          <a:bodyPr/>
          <a:lstStyle/>
          <a:p>
            <a:r>
              <a:rPr lang="en-US" dirty="0"/>
              <a:t>Use the method in the previous slide to adjust your nominal values for inflation</a:t>
            </a:r>
          </a:p>
          <a:p>
            <a:r>
              <a:rPr lang="en-US" dirty="0"/>
              <a:t>Meaning turn them into real or relative values</a:t>
            </a:r>
          </a:p>
          <a:p>
            <a:r>
              <a:rPr lang="en-US" dirty="0"/>
              <a:t>If you have a Finnish item, use the Finnish price index</a:t>
            </a:r>
          </a:p>
          <a:p>
            <a:r>
              <a:rPr lang="en-US" dirty="0"/>
              <a:t>If you have a $ item, use the </a:t>
            </a:r>
            <a:r>
              <a:rPr lang="en-US" dirty="0" err="1"/>
              <a:t>CPIl</a:t>
            </a:r>
            <a:endParaRPr lang="en-US" dirty="0"/>
          </a:p>
        </p:txBody>
      </p:sp>
    </p:spTree>
    <p:extLst>
      <p:ext uri="{BB962C8B-B14F-4D97-AF65-F5344CB8AC3E}">
        <p14:creationId xmlns:p14="http://schemas.microsoft.com/office/powerpoint/2010/main" val="12145702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940CA827-C10D-88CB-F2A6-6B1DCCEEF4C2}"/>
              </a:ext>
            </a:extLst>
          </p:cNvPr>
          <p:cNvSpPr>
            <a:spLocks noGrp="1" noChangeArrowheads="1"/>
          </p:cNvSpPr>
          <p:nvPr>
            <p:ph type="title"/>
          </p:nvPr>
        </p:nvSpPr>
        <p:spPr/>
        <p:txBody>
          <a:bodyPr/>
          <a:lstStyle/>
          <a:p>
            <a:pPr eaLnBrk="1" fontAlgn="auto" hangingPunct="1">
              <a:spcAft>
                <a:spcPts val="0"/>
              </a:spcAft>
              <a:defRPr/>
            </a:pPr>
            <a:r>
              <a:rPr lang="en-US" altLang="en-US" dirty="0">
                <a:solidFill>
                  <a:schemeClr val="accent1">
                    <a:lumMod val="75000"/>
                  </a:schemeClr>
                </a:solidFill>
                <a:ea typeface="ＭＳ Ｐゴシック" panose="020B0600070205080204" pitchFamily="34" charset="-128"/>
              </a:rPr>
              <a:t>Indexation</a:t>
            </a:r>
            <a:endParaRPr lang="en-US" altLang="en-US" dirty="0">
              <a:solidFill>
                <a:schemeClr val="accent1">
                  <a:lumMod val="75000"/>
                </a:schemeClr>
              </a:solidFill>
              <a:latin typeface="Tahoma" panose="020B0604030504040204" pitchFamily="34" charset="0"/>
              <a:ea typeface="ＭＳ Ｐゴシック" panose="020B0600070205080204" pitchFamily="34" charset="-128"/>
            </a:endParaRPr>
          </a:p>
        </p:txBody>
      </p:sp>
      <p:sp>
        <p:nvSpPr>
          <p:cNvPr id="115715" name="Rectangle 3">
            <a:extLst>
              <a:ext uri="{FF2B5EF4-FFF2-40B4-BE49-F238E27FC236}">
                <a16:creationId xmlns:a16="http://schemas.microsoft.com/office/drawing/2014/main" id="{BDF0587D-08FA-8F61-2612-8752FCF7281A}"/>
              </a:ext>
            </a:extLst>
          </p:cNvPr>
          <p:cNvSpPr>
            <a:spLocks noGrp="1"/>
          </p:cNvSpPr>
          <p:nvPr>
            <p:ph idx="1"/>
          </p:nvPr>
        </p:nvSpPr>
        <p:spPr/>
        <p:txBody>
          <a:bodyPr/>
          <a:lstStyle/>
          <a:p>
            <a:pPr eaLnBrk="1" hangingPunct="1">
              <a:buClr>
                <a:srgbClr val="000000"/>
              </a:buClr>
            </a:pPr>
            <a:r>
              <a:rPr lang="en-US" altLang="en-US" sz="2200" dirty="0">
                <a:latin typeface="Arial" panose="020B0604020202020204" pitchFamily="34" charset="0"/>
                <a:ea typeface="ＭＳ Ｐゴシック" panose="020B0600070205080204" pitchFamily="34" charset="-128"/>
              </a:rPr>
              <a:t>When some money amount is automatically corrected for inflation by law or contract, the amount is said to be</a:t>
            </a:r>
            <a:r>
              <a:rPr lang="en-US" altLang="en-US" sz="2200" dirty="0">
                <a:solidFill>
                  <a:srgbClr val="32946A"/>
                </a:solidFill>
                <a:latin typeface="Arial" panose="020B0604020202020204" pitchFamily="34" charset="0"/>
                <a:ea typeface="ＭＳ Ｐゴシック" panose="020B0600070205080204" pitchFamily="34" charset="-128"/>
              </a:rPr>
              <a:t> </a:t>
            </a:r>
            <a:r>
              <a:rPr lang="en-US" altLang="en-US" sz="2200" i="1" dirty="0">
                <a:solidFill>
                  <a:srgbClr val="555997"/>
                </a:solidFill>
                <a:latin typeface="Arial" panose="020B0604020202020204" pitchFamily="34" charset="0"/>
                <a:ea typeface="ＭＳ Ｐゴシック" panose="020B0600070205080204" pitchFamily="34" charset="-128"/>
              </a:rPr>
              <a:t>indexed</a:t>
            </a:r>
            <a:r>
              <a:rPr lang="en-US" altLang="en-US" sz="2200" i="1" dirty="0">
                <a:solidFill>
                  <a:srgbClr val="32946A"/>
                </a:solidFill>
                <a:latin typeface="Arial" panose="020B0604020202020204" pitchFamily="34" charset="0"/>
                <a:ea typeface="ＭＳ Ｐゴシック" panose="020B0600070205080204" pitchFamily="34" charset="-128"/>
              </a:rPr>
              <a:t> </a:t>
            </a:r>
            <a:r>
              <a:rPr lang="en-US" altLang="en-US" sz="2200" dirty="0">
                <a:latin typeface="Arial" panose="020B0604020202020204" pitchFamily="34" charset="0"/>
                <a:ea typeface="ＭＳ Ｐゴシック" panose="020B0600070205080204" pitchFamily="34" charset="-128"/>
              </a:rPr>
              <a:t>for inflation.</a:t>
            </a:r>
          </a:p>
          <a:p>
            <a:pPr lvl="2"/>
            <a:r>
              <a:rPr lang="en-US" altLang="en-US" sz="2000" dirty="0">
                <a:latin typeface="Arial" panose="020B0604020202020204" pitchFamily="34" charset="0"/>
                <a:cs typeface="Arial" panose="020B0604020202020204" pitchFamily="34" charset="0"/>
              </a:rPr>
              <a:t>Many government transfer payment systems use indexation for the benefits. For instance, in the U.S. in 2022, pensioners got a 5.9% raise because the CPI had leapt up.</a:t>
            </a:r>
            <a:endParaRPr lang="en-GB" altLang="en-US" sz="2000" dirty="0">
              <a:latin typeface="Arial" panose="020B0604020202020204" pitchFamily="34" charset="0"/>
              <a:cs typeface="Arial" panose="020B0604020202020204" pitchFamily="34" charset="0"/>
            </a:endParaRPr>
          </a:p>
          <a:p>
            <a:pPr lvl="2" eaLnBrk="1" hangingPunct="1"/>
            <a:r>
              <a:rPr lang="en-US" altLang="en-US" sz="2000" dirty="0">
                <a:latin typeface="Arial" panose="020B0604020202020204" pitchFamily="34" charset="0"/>
                <a:cs typeface="Arial" panose="020B0604020202020204" pitchFamily="34" charset="0"/>
              </a:rPr>
              <a:t>Governments also adjust the tax brackets used for income tax to account for inflation. </a:t>
            </a:r>
          </a:p>
          <a:p>
            <a:pPr lvl="2" eaLnBrk="1" hangingPunct="1"/>
            <a:r>
              <a:rPr lang="en-US" altLang="en-US" sz="2000" dirty="0">
                <a:latin typeface="Arial" panose="020B0604020202020204" pitchFamily="34" charset="0"/>
                <a:cs typeface="Arial" panose="020B0604020202020204" pitchFamily="34" charset="0"/>
              </a:rPr>
              <a:t>There are uses of indexation in the private sector as well. Some contracts between firms and trade unions include Cost-of-Living Allowances (COLAs)—automatic wage adjustments based on the CPI or some other index.</a:t>
            </a:r>
            <a:endParaRPr lang="en-GB" altLang="en-US" sz="2000" dirty="0">
              <a:latin typeface="Arial" panose="020B0604020202020204" pitchFamily="34" charset="0"/>
              <a:cs typeface="Arial" panose="020B0604020202020204" pitchFamily="34" charset="0"/>
            </a:endParaRPr>
          </a:p>
          <a:p>
            <a:pPr eaLnBrk="1" hangingPunct="1">
              <a:buClr>
                <a:srgbClr val="000000"/>
              </a:buClr>
            </a:pPr>
            <a:endParaRPr lang="en-US" altLang="en-US" dirty="0">
              <a:latin typeface="Arial" panose="020B0604020202020204" pitchFamily="34" charset="0"/>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4D0513AD-5FD0-3DA0-0EE8-FD6696A04631}"/>
              </a:ext>
            </a:extLst>
          </p:cNvPr>
          <p:cNvSpPr>
            <a:spLocks noGrp="1"/>
          </p:cNvSpPr>
          <p:nvPr>
            <p:ph type="ftr" sz="quarter" idx="11"/>
          </p:nvPr>
        </p:nvSpPr>
        <p:spPr/>
        <p:txBody>
          <a:bodyPr/>
          <a:lstStyle/>
          <a:p>
            <a:pPr>
              <a:defRPr/>
            </a:pPr>
            <a:r>
              <a:rPr lang="en-US"/>
              <a:t>For use with Mankiw and Taylor, Economics </a:t>
            </a:r>
            <a:r>
              <a:rPr lang="en-GB"/>
              <a:t>6</a:t>
            </a:r>
            <a:r>
              <a:rPr lang="en-GB" baseline="30000"/>
              <a:t>th</a:t>
            </a:r>
            <a:r>
              <a:rPr lang="en-US"/>
              <a:t> edition </a:t>
            </a:r>
            <a:r>
              <a:rPr lang="en-GB"/>
              <a:t>9781473786981 © Cengage EMEA 2023</a:t>
            </a:r>
          </a:p>
          <a:p>
            <a:pPr>
              <a:defRPr/>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5FE24-7D3A-349A-AC9D-5654D69E0743}"/>
              </a:ext>
            </a:extLst>
          </p:cNvPr>
          <p:cNvSpPr>
            <a:spLocks noGrp="1"/>
          </p:cNvSpPr>
          <p:nvPr>
            <p:ph type="title"/>
          </p:nvPr>
        </p:nvSpPr>
        <p:spPr/>
        <p:txBody>
          <a:bodyPr>
            <a:normAutofit fontScale="90000"/>
          </a:bodyPr>
          <a:lstStyle/>
          <a:p>
            <a:r>
              <a:rPr lang="en-US" dirty="0">
                <a:solidFill>
                  <a:srgbClr val="BF0949"/>
                </a:solidFill>
              </a:rPr>
              <a:t>Smith and the Neoclassicals:</a:t>
            </a:r>
            <a:br>
              <a:rPr lang="en-US" dirty="0">
                <a:solidFill>
                  <a:srgbClr val="BF0949"/>
                </a:solidFill>
              </a:rPr>
            </a:br>
            <a:r>
              <a:rPr lang="en-US" dirty="0">
                <a:solidFill>
                  <a:srgbClr val="BF0949"/>
                </a:solidFill>
              </a:rPr>
              <a:t>Market optimists</a:t>
            </a:r>
          </a:p>
        </p:txBody>
      </p:sp>
      <p:sp>
        <p:nvSpPr>
          <p:cNvPr id="3" name="Content Placeholder 2">
            <a:extLst>
              <a:ext uri="{FF2B5EF4-FFF2-40B4-BE49-F238E27FC236}">
                <a16:creationId xmlns:a16="http://schemas.microsoft.com/office/drawing/2014/main" id="{DB3E5243-F58D-6C88-9D55-9BF9E58E525C}"/>
              </a:ext>
            </a:extLst>
          </p:cNvPr>
          <p:cNvSpPr>
            <a:spLocks noGrp="1"/>
          </p:cNvSpPr>
          <p:nvPr>
            <p:ph idx="1"/>
          </p:nvPr>
        </p:nvSpPr>
        <p:spPr>
          <a:xfrm>
            <a:off x="457200" y="2005070"/>
            <a:ext cx="8229600" cy="4121093"/>
          </a:xfrm>
        </p:spPr>
        <p:txBody>
          <a:bodyPr/>
          <a:lstStyle/>
          <a:p>
            <a:r>
              <a:rPr lang="en-US" dirty="0"/>
              <a:t>Markets channel self-interest (via the invisible hand) into high production and consumption, low prices, and innovation</a:t>
            </a:r>
          </a:p>
          <a:p>
            <a:r>
              <a:rPr lang="en-US" dirty="0"/>
              <a:t>As we saw last week, these outcomes are often described as</a:t>
            </a:r>
          </a:p>
          <a:p>
            <a:pPr marL="0" indent="0" algn="ctr">
              <a:buNone/>
            </a:pPr>
            <a:r>
              <a:rPr lang="en-US" sz="4400" dirty="0">
                <a:solidFill>
                  <a:srgbClr val="FF7800"/>
                </a:solidFill>
              </a:rPr>
              <a:t>efficiency.</a:t>
            </a:r>
          </a:p>
          <a:p>
            <a:endParaRPr lang="en-US" dirty="0"/>
          </a:p>
        </p:txBody>
      </p:sp>
    </p:spTree>
    <p:extLst>
      <p:ext uri="{BB962C8B-B14F-4D97-AF65-F5344CB8AC3E}">
        <p14:creationId xmlns:p14="http://schemas.microsoft.com/office/powerpoint/2010/main" val="14022669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ACBEB-B34D-9CE4-220A-5A4E7EF4D98B}"/>
              </a:ext>
            </a:extLst>
          </p:cNvPr>
          <p:cNvSpPr>
            <a:spLocks noGrp="1"/>
          </p:cNvSpPr>
          <p:nvPr>
            <p:ph type="title"/>
          </p:nvPr>
        </p:nvSpPr>
        <p:spPr/>
        <p:txBody>
          <a:bodyPr>
            <a:normAutofit fontScale="90000"/>
          </a:bodyPr>
          <a:lstStyle/>
          <a:p>
            <a:r>
              <a:rPr lang="en-US" dirty="0"/>
              <a:t>Most people have strong feelings about inflation</a:t>
            </a:r>
          </a:p>
        </p:txBody>
      </p:sp>
      <p:sp>
        <p:nvSpPr>
          <p:cNvPr id="3" name="Content Placeholder 2">
            <a:extLst>
              <a:ext uri="{FF2B5EF4-FFF2-40B4-BE49-F238E27FC236}">
                <a16:creationId xmlns:a16="http://schemas.microsoft.com/office/drawing/2014/main" id="{002FE057-7FAB-EA40-80C8-551433482A59}"/>
              </a:ext>
            </a:extLst>
          </p:cNvPr>
          <p:cNvSpPr>
            <a:spLocks noGrp="1"/>
          </p:cNvSpPr>
          <p:nvPr>
            <p:ph idx="1"/>
          </p:nvPr>
        </p:nvSpPr>
        <p:spPr>
          <a:xfrm>
            <a:off x="176271" y="1266940"/>
            <a:ext cx="8648240" cy="5166911"/>
          </a:xfrm>
        </p:spPr>
        <p:txBody>
          <a:bodyPr>
            <a:normAutofit/>
          </a:bodyPr>
          <a:lstStyle/>
          <a:p>
            <a:pPr marL="0" indent="0">
              <a:buNone/>
            </a:pPr>
            <a:endParaRPr lang="en-US" dirty="0"/>
          </a:p>
          <a:p>
            <a:pPr marL="457200" lvl="1" indent="0">
              <a:buNone/>
            </a:pPr>
            <a:endParaRPr lang="en-US" dirty="0"/>
          </a:p>
          <a:p>
            <a:r>
              <a:rPr lang="en-US" dirty="0"/>
              <a:t>“Americans hate inflation.”</a:t>
            </a:r>
          </a:p>
          <a:p>
            <a:pPr lvl="3"/>
            <a:r>
              <a:rPr lang="en-US" dirty="0"/>
              <a:t>German Lopez, NYT 23 January 2024 </a:t>
            </a:r>
          </a:p>
          <a:p>
            <a:r>
              <a:rPr lang="en-US" dirty="0"/>
              <a:t>“When prices rise, it feels like something is taken away from you”</a:t>
            </a:r>
          </a:p>
          <a:p>
            <a:pPr lvl="3"/>
            <a:r>
              <a:rPr lang="en-US" dirty="0"/>
              <a:t>Jeanna </a:t>
            </a:r>
            <a:r>
              <a:rPr lang="en-US" dirty="0" err="1"/>
              <a:t>Smialek</a:t>
            </a:r>
            <a:r>
              <a:rPr lang="en-US" dirty="0"/>
              <a:t>, same column</a:t>
            </a:r>
          </a:p>
          <a:p>
            <a:pPr lvl="3"/>
            <a:endParaRPr lang="en-US" dirty="0"/>
          </a:p>
          <a:p>
            <a:pPr marL="457200" lvl="1" indent="0">
              <a:buNone/>
            </a:pPr>
            <a:endParaRPr lang="en-US" dirty="0"/>
          </a:p>
        </p:txBody>
      </p:sp>
    </p:spTree>
    <p:extLst>
      <p:ext uri="{BB962C8B-B14F-4D97-AF65-F5344CB8AC3E}">
        <p14:creationId xmlns:p14="http://schemas.microsoft.com/office/powerpoint/2010/main" val="4203931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0B35A-349A-F485-8275-037F0ADFD220}"/>
              </a:ext>
            </a:extLst>
          </p:cNvPr>
          <p:cNvSpPr>
            <a:spLocks noGrp="1"/>
          </p:cNvSpPr>
          <p:nvPr>
            <p:ph type="title"/>
          </p:nvPr>
        </p:nvSpPr>
        <p:spPr>
          <a:xfrm>
            <a:off x="457200" y="274638"/>
            <a:ext cx="8229600" cy="1730432"/>
          </a:xfrm>
        </p:spPr>
        <p:txBody>
          <a:bodyPr>
            <a:normAutofit/>
          </a:bodyPr>
          <a:lstStyle/>
          <a:p>
            <a:r>
              <a:rPr lang="en-US" dirty="0">
                <a:solidFill>
                  <a:srgbClr val="FF5A1F"/>
                </a:solidFill>
              </a:rPr>
              <a:t>We all have recent experience with spiking inflation</a:t>
            </a:r>
          </a:p>
        </p:txBody>
      </p:sp>
      <p:sp>
        <p:nvSpPr>
          <p:cNvPr id="3" name="Content Placeholder 2">
            <a:extLst>
              <a:ext uri="{FF2B5EF4-FFF2-40B4-BE49-F238E27FC236}">
                <a16:creationId xmlns:a16="http://schemas.microsoft.com/office/drawing/2014/main" id="{49163381-B0DB-8912-CF24-A848A50470E3}"/>
              </a:ext>
            </a:extLst>
          </p:cNvPr>
          <p:cNvSpPr>
            <a:spLocks noGrp="1"/>
          </p:cNvSpPr>
          <p:nvPr>
            <p:ph idx="1"/>
          </p:nvPr>
        </p:nvSpPr>
        <p:spPr>
          <a:xfrm>
            <a:off x="124179" y="2489812"/>
            <a:ext cx="8722366" cy="3636351"/>
          </a:xfrm>
        </p:spPr>
        <p:txBody>
          <a:bodyPr>
            <a:normAutofit fontScale="92500" lnSpcReduction="10000"/>
          </a:bodyPr>
          <a:lstStyle/>
          <a:p>
            <a:r>
              <a:rPr lang="en-US" dirty="0"/>
              <a:t>In the € area, inflation peaked over 10% in late 2022</a:t>
            </a:r>
          </a:p>
          <a:p>
            <a:r>
              <a:rPr lang="en-US" dirty="0"/>
              <a:t>In the UK, the peak was 9.6% in October 2022</a:t>
            </a:r>
          </a:p>
          <a:p>
            <a:r>
              <a:rPr lang="en-US" dirty="0"/>
              <a:t>In the US, inflation peaked at 9.1% in June 2022</a:t>
            </a:r>
          </a:p>
          <a:p>
            <a:endParaRPr lang="en-US" dirty="0"/>
          </a:p>
          <a:p>
            <a:r>
              <a:rPr lang="en-US" dirty="0">
                <a:solidFill>
                  <a:schemeClr val="accent1">
                    <a:lumMod val="75000"/>
                  </a:schemeClr>
                </a:solidFill>
              </a:rPr>
              <a:t>This was after </a:t>
            </a:r>
            <a:r>
              <a:rPr lang="en-US" b="1" dirty="0">
                <a:solidFill>
                  <a:schemeClr val="accent1">
                    <a:lumMod val="75000"/>
                  </a:schemeClr>
                </a:solidFill>
              </a:rPr>
              <a:t>decades</a:t>
            </a:r>
            <a:r>
              <a:rPr lang="en-US" dirty="0">
                <a:solidFill>
                  <a:schemeClr val="accent1">
                    <a:lumMod val="75000"/>
                  </a:schemeClr>
                </a:solidFill>
              </a:rPr>
              <a:t> of low, stable inflation</a:t>
            </a:r>
          </a:p>
          <a:p>
            <a:r>
              <a:rPr lang="en-US" dirty="0">
                <a:solidFill>
                  <a:schemeClr val="accent1">
                    <a:lumMod val="75000"/>
                  </a:schemeClr>
                </a:solidFill>
              </a:rPr>
              <a:t>Note: </a:t>
            </a:r>
            <a:r>
              <a:rPr lang="en-US" b="1" dirty="0">
                <a:solidFill>
                  <a:schemeClr val="accent1">
                    <a:lumMod val="75000"/>
                  </a:schemeClr>
                </a:solidFill>
              </a:rPr>
              <a:t>Similar</a:t>
            </a:r>
            <a:r>
              <a:rPr lang="en-US" dirty="0">
                <a:solidFill>
                  <a:schemeClr val="accent1">
                    <a:lumMod val="75000"/>
                  </a:schemeClr>
                </a:solidFill>
              </a:rPr>
              <a:t> 2022 inflation with very different government policies</a:t>
            </a:r>
          </a:p>
        </p:txBody>
      </p:sp>
    </p:spTree>
    <p:extLst>
      <p:ext uri="{BB962C8B-B14F-4D97-AF65-F5344CB8AC3E}">
        <p14:creationId xmlns:p14="http://schemas.microsoft.com/office/powerpoint/2010/main" val="35876677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44BF-ED37-8D95-2A8A-00CCC3CE4FBA}"/>
              </a:ext>
            </a:extLst>
          </p:cNvPr>
          <p:cNvSpPr>
            <a:spLocks noGrp="1"/>
          </p:cNvSpPr>
          <p:nvPr>
            <p:ph type="title"/>
          </p:nvPr>
        </p:nvSpPr>
        <p:spPr/>
        <p:txBody>
          <a:bodyPr>
            <a:normAutofit fontScale="90000"/>
          </a:bodyPr>
          <a:lstStyle/>
          <a:p>
            <a:r>
              <a:rPr lang="en-US" dirty="0"/>
              <a:t>What’s the real story with inflation?</a:t>
            </a:r>
          </a:p>
        </p:txBody>
      </p:sp>
      <p:sp>
        <p:nvSpPr>
          <p:cNvPr id="3" name="Content Placeholder 2">
            <a:extLst>
              <a:ext uri="{FF2B5EF4-FFF2-40B4-BE49-F238E27FC236}">
                <a16:creationId xmlns:a16="http://schemas.microsoft.com/office/drawing/2014/main" id="{B43E0710-88A1-E23C-E7A6-42FE691B0196}"/>
              </a:ext>
            </a:extLst>
          </p:cNvPr>
          <p:cNvSpPr>
            <a:spLocks noGrp="1"/>
          </p:cNvSpPr>
          <p:nvPr>
            <p:ph idx="1"/>
          </p:nvPr>
        </p:nvSpPr>
        <p:spPr/>
        <p:txBody>
          <a:bodyPr/>
          <a:lstStyle/>
          <a:p>
            <a:r>
              <a:rPr lang="en-US" dirty="0">
                <a:solidFill>
                  <a:srgbClr val="C00000"/>
                </a:solidFill>
              </a:rPr>
              <a:t>USUALLY in this hemisphere</a:t>
            </a:r>
            <a:r>
              <a:rPr lang="en-US" dirty="0"/>
              <a:t> rising inflation is associated with a strong economy: high GDP, low unemployment</a:t>
            </a:r>
          </a:p>
          <a:p>
            <a:r>
              <a:rPr lang="en-US" dirty="0"/>
              <a:t>Demand for goods is vigorous, pulling up prices</a:t>
            </a:r>
          </a:p>
          <a:p>
            <a:r>
              <a:rPr lang="en-US" dirty="0"/>
              <a:t>Extreme examples: war (especially if the war is outside one’s borders, i.e. US wars since 1865)</a:t>
            </a:r>
          </a:p>
          <a:p>
            <a:r>
              <a:rPr lang="en-US" dirty="0"/>
              <a:t>Inflation can be seen as a coordination failure</a:t>
            </a:r>
          </a:p>
        </p:txBody>
      </p:sp>
    </p:spTree>
    <p:extLst>
      <p:ext uri="{BB962C8B-B14F-4D97-AF65-F5344CB8AC3E}">
        <p14:creationId xmlns:p14="http://schemas.microsoft.com/office/powerpoint/2010/main" val="2250700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82152-2429-3270-C8BB-3DC368CEA740}"/>
              </a:ext>
            </a:extLst>
          </p:cNvPr>
          <p:cNvSpPr>
            <a:spLocks noGrp="1"/>
          </p:cNvSpPr>
          <p:nvPr>
            <p:ph type="title"/>
          </p:nvPr>
        </p:nvSpPr>
        <p:spPr>
          <a:xfrm>
            <a:off x="457200" y="285927"/>
            <a:ext cx="8229600" cy="1143000"/>
          </a:xfrm>
        </p:spPr>
        <p:txBody>
          <a:bodyPr>
            <a:normAutofit fontScale="90000"/>
          </a:bodyPr>
          <a:lstStyle/>
          <a:p>
            <a:r>
              <a:rPr lang="en-US" dirty="0">
                <a:solidFill>
                  <a:srgbClr val="BF0949"/>
                </a:solidFill>
              </a:rPr>
              <a:t>Covid-era inflation was not the usual</a:t>
            </a:r>
          </a:p>
        </p:txBody>
      </p:sp>
      <p:sp>
        <p:nvSpPr>
          <p:cNvPr id="3" name="Content Placeholder 2">
            <a:extLst>
              <a:ext uri="{FF2B5EF4-FFF2-40B4-BE49-F238E27FC236}">
                <a16:creationId xmlns:a16="http://schemas.microsoft.com/office/drawing/2014/main" id="{BBF96C07-1472-F60F-2426-FCBB2C20C760}"/>
              </a:ext>
            </a:extLst>
          </p:cNvPr>
          <p:cNvSpPr>
            <a:spLocks noGrp="1"/>
          </p:cNvSpPr>
          <p:nvPr>
            <p:ph idx="1"/>
          </p:nvPr>
        </p:nvSpPr>
        <p:spPr>
          <a:xfrm>
            <a:off x="457200" y="1600200"/>
            <a:ext cx="8229600" cy="4811617"/>
          </a:xfrm>
        </p:spPr>
        <p:txBody>
          <a:bodyPr>
            <a:normAutofit fontScale="92500"/>
          </a:bodyPr>
          <a:lstStyle/>
          <a:p>
            <a:r>
              <a:rPr lang="en-US" dirty="0"/>
              <a:t>Sharp recession everywhere in 2020	       </a:t>
            </a:r>
            <a:r>
              <a:rPr lang="en-US" sz="2400" b="1" dirty="0"/>
              <a:t>Tendency</a:t>
            </a:r>
            <a:endParaRPr lang="en-US" b="1" dirty="0"/>
          </a:p>
          <a:p>
            <a:pPr lvl="1"/>
            <a:r>
              <a:rPr lang="en-US" dirty="0"/>
              <a:t>GDP ↓ ↓								                 </a:t>
            </a:r>
            <a:r>
              <a:rPr lang="en-US" sz="2000" dirty="0">
                <a:solidFill>
                  <a:schemeClr val="accent1">
                    <a:lumMod val="75000"/>
                  </a:schemeClr>
                </a:solidFill>
              </a:rPr>
              <a:t>inflation ↓</a:t>
            </a:r>
            <a:endParaRPr lang="en-US" dirty="0">
              <a:solidFill>
                <a:schemeClr val="accent1">
                  <a:lumMod val="75000"/>
                </a:schemeClr>
              </a:solidFill>
            </a:endParaRPr>
          </a:p>
          <a:p>
            <a:pPr lvl="1"/>
            <a:r>
              <a:rPr lang="en-US" dirty="0"/>
              <a:t>Unemployment rate ↑ ↑</a:t>
            </a:r>
          </a:p>
          <a:p>
            <a:r>
              <a:rPr lang="en-US" dirty="0"/>
              <a:t>But supply bottlenecks, transport               </a:t>
            </a:r>
            <a:r>
              <a:rPr lang="en-US" sz="2000" dirty="0">
                <a:solidFill>
                  <a:srgbClr val="BF0949"/>
                </a:solidFill>
              </a:rPr>
              <a:t>inflation</a:t>
            </a:r>
            <a:r>
              <a:rPr lang="en-US" sz="2000" dirty="0"/>
              <a:t> </a:t>
            </a:r>
            <a:r>
              <a:rPr lang="en-US" sz="2000" dirty="0">
                <a:solidFill>
                  <a:srgbClr val="BF0949"/>
                </a:solidFill>
              </a:rPr>
              <a:t>↑</a:t>
            </a:r>
            <a:r>
              <a:rPr lang="en-US" sz="2000" dirty="0"/>
              <a:t> </a:t>
            </a:r>
            <a:endParaRPr lang="en-US" dirty="0"/>
          </a:p>
          <a:p>
            <a:pPr marL="0" indent="0">
              <a:buNone/>
            </a:pPr>
            <a:r>
              <a:rPr lang="en-US" dirty="0"/>
              <a:t>problems, China shut down	 </a:t>
            </a:r>
            <a:r>
              <a:rPr lang="en-US" sz="2400" dirty="0"/>
              <a:t>(all rare!)</a:t>
            </a:r>
            <a:r>
              <a:rPr lang="en-US" dirty="0"/>
              <a:t>			  </a:t>
            </a:r>
          </a:p>
          <a:p>
            <a:pPr marL="0" indent="0">
              <a:buNone/>
            </a:pPr>
            <a:r>
              <a:rPr lang="en-US" dirty="0"/>
              <a:t>High spending and low interest		               </a:t>
            </a:r>
            <a:r>
              <a:rPr lang="en-US" sz="2000" dirty="0">
                <a:solidFill>
                  <a:srgbClr val="BF0949"/>
                </a:solidFill>
              </a:rPr>
              <a:t>inflation ↑ </a:t>
            </a:r>
            <a:r>
              <a:rPr lang="en-US" dirty="0"/>
              <a:t>  </a:t>
            </a:r>
          </a:p>
          <a:p>
            <a:pPr marL="0" indent="0">
              <a:buNone/>
            </a:pPr>
            <a:r>
              <a:rPr lang="en-US" dirty="0"/>
              <a:t>rates by governments, </a:t>
            </a:r>
            <a:r>
              <a:rPr lang="en-US" dirty="0" err="1"/>
              <a:t>esp</a:t>
            </a:r>
            <a:r>
              <a:rPr lang="en-US" dirty="0"/>
              <a:t> U.S.						</a:t>
            </a:r>
          </a:p>
          <a:p>
            <a:r>
              <a:rPr lang="en-US" dirty="0"/>
              <a:t>By 2022, unemployment rate v.		          </a:t>
            </a:r>
            <a:r>
              <a:rPr lang="en-US" sz="2000" dirty="0">
                <a:solidFill>
                  <a:srgbClr val="0070C0"/>
                </a:solidFill>
              </a:rPr>
              <a:t>inflation &lt;-&gt;</a:t>
            </a:r>
            <a:endParaRPr lang="en-US" dirty="0">
              <a:solidFill>
                <a:srgbClr val="0070C0"/>
              </a:solidFill>
            </a:endParaRPr>
          </a:p>
          <a:p>
            <a:pPr marL="0" indent="0">
              <a:buNone/>
            </a:pPr>
            <a:r>
              <a:rPr lang="en-US" dirty="0"/>
              <a:t>low in U.S. &amp; U.K. (&lt;4%)							 </a:t>
            </a:r>
          </a:p>
          <a:p>
            <a:pPr marL="0" indent="0">
              <a:buNone/>
            </a:pPr>
            <a:endParaRPr lang="en-US" dirty="0"/>
          </a:p>
          <a:p>
            <a:pPr marL="457200" lvl="1" indent="0">
              <a:buNone/>
            </a:pPr>
            <a:endParaRPr lang="en-US" dirty="0"/>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CE459BB5-EC01-89C8-E8DE-EBB00EA3D0E1}"/>
                  </a:ext>
                </a:extLst>
              </p14:cNvPr>
              <p14:cNvContentPartPr/>
              <p14:nvPr/>
            </p14:nvContentPartPr>
            <p14:xfrm>
              <a:off x="6023824" y="4081680"/>
              <a:ext cx="454680" cy="1176120"/>
            </p14:xfrm>
          </p:contentPart>
        </mc:Choice>
        <mc:Fallback xmlns="">
          <p:pic>
            <p:nvPicPr>
              <p:cNvPr id="5" name="Ink 4">
                <a:extLst>
                  <a:ext uri="{FF2B5EF4-FFF2-40B4-BE49-F238E27FC236}">
                    <a16:creationId xmlns:a16="http://schemas.microsoft.com/office/drawing/2014/main" id="{CE459BB5-EC01-89C8-E8DE-EBB00EA3D0E1}"/>
                  </a:ext>
                </a:extLst>
              </p:cNvPr>
              <p:cNvPicPr/>
              <p:nvPr/>
            </p:nvPicPr>
            <p:blipFill>
              <a:blip r:embed="rId3"/>
              <a:stretch>
                <a:fillRect/>
              </a:stretch>
            </p:blipFill>
            <p:spPr>
              <a:xfrm>
                <a:off x="6005824" y="4064040"/>
                <a:ext cx="490320" cy="12117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EF5B34ED-FF66-2F67-8F65-697A9D67F97B}"/>
                  </a:ext>
                </a:extLst>
              </p14:cNvPr>
              <p14:cNvContentPartPr/>
              <p14:nvPr/>
            </p14:nvContentPartPr>
            <p14:xfrm>
              <a:off x="6494990" y="1671978"/>
              <a:ext cx="365760" cy="1321560"/>
            </p14:xfrm>
          </p:contentPart>
        </mc:Choice>
        <mc:Fallback xmlns="">
          <p:pic>
            <p:nvPicPr>
              <p:cNvPr id="7" name="Ink 6">
                <a:extLst>
                  <a:ext uri="{FF2B5EF4-FFF2-40B4-BE49-F238E27FC236}">
                    <a16:creationId xmlns:a16="http://schemas.microsoft.com/office/drawing/2014/main" id="{EF5B34ED-FF66-2F67-8F65-697A9D67F97B}"/>
                  </a:ext>
                </a:extLst>
              </p:cNvPr>
              <p:cNvPicPr/>
              <p:nvPr/>
            </p:nvPicPr>
            <p:blipFill>
              <a:blip r:embed="rId5"/>
              <a:stretch>
                <a:fillRect/>
              </a:stretch>
            </p:blipFill>
            <p:spPr>
              <a:xfrm>
                <a:off x="6476990" y="1653978"/>
                <a:ext cx="401400" cy="13572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5D5785D1-0610-1653-AFFE-3973549DB863}"/>
                  </a:ext>
                </a:extLst>
              </p14:cNvPr>
              <p14:cNvContentPartPr/>
              <p14:nvPr/>
            </p14:nvContentPartPr>
            <p14:xfrm>
              <a:off x="6545750" y="3153123"/>
              <a:ext cx="315000" cy="903960"/>
            </p14:xfrm>
          </p:contentPart>
        </mc:Choice>
        <mc:Fallback xmlns="">
          <p:pic>
            <p:nvPicPr>
              <p:cNvPr id="8" name="Ink 7">
                <a:extLst>
                  <a:ext uri="{FF2B5EF4-FFF2-40B4-BE49-F238E27FC236}">
                    <a16:creationId xmlns:a16="http://schemas.microsoft.com/office/drawing/2014/main" id="{5D5785D1-0610-1653-AFFE-3973549DB863}"/>
                  </a:ext>
                </a:extLst>
              </p:cNvPr>
              <p:cNvPicPr/>
              <p:nvPr/>
            </p:nvPicPr>
            <p:blipFill>
              <a:blip r:embed="rId7"/>
              <a:stretch>
                <a:fillRect/>
              </a:stretch>
            </p:blipFill>
            <p:spPr>
              <a:xfrm>
                <a:off x="6527750" y="3135123"/>
                <a:ext cx="350640" cy="939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0" name="Ink 9">
                <a:extLst>
                  <a:ext uri="{FF2B5EF4-FFF2-40B4-BE49-F238E27FC236}">
                    <a16:creationId xmlns:a16="http://schemas.microsoft.com/office/drawing/2014/main" id="{1ACC475A-5168-6983-79EB-217EB7448462}"/>
                  </a:ext>
                </a:extLst>
              </p14:cNvPr>
              <p14:cNvContentPartPr/>
              <p14:nvPr/>
            </p14:nvContentPartPr>
            <p14:xfrm>
              <a:off x="6068030" y="5331869"/>
              <a:ext cx="331920" cy="923760"/>
            </p14:xfrm>
          </p:contentPart>
        </mc:Choice>
        <mc:Fallback xmlns="">
          <p:pic>
            <p:nvPicPr>
              <p:cNvPr id="10" name="Ink 9">
                <a:extLst>
                  <a:ext uri="{FF2B5EF4-FFF2-40B4-BE49-F238E27FC236}">
                    <a16:creationId xmlns:a16="http://schemas.microsoft.com/office/drawing/2014/main" id="{1ACC475A-5168-6983-79EB-217EB7448462}"/>
                  </a:ext>
                </a:extLst>
              </p:cNvPr>
              <p:cNvPicPr/>
              <p:nvPr/>
            </p:nvPicPr>
            <p:blipFill>
              <a:blip r:embed="rId9"/>
              <a:stretch>
                <a:fillRect/>
              </a:stretch>
            </p:blipFill>
            <p:spPr>
              <a:xfrm>
                <a:off x="6050390" y="5314229"/>
                <a:ext cx="367560" cy="959400"/>
              </a:xfrm>
              <a:prstGeom prst="rect">
                <a:avLst/>
              </a:prstGeom>
            </p:spPr>
          </p:pic>
        </mc:Fallback>
      </mc:AlternateContent>
    </p:spTree>
    <p:extLst>
      <p:ext uri="{BB962C8B-B14F-4D97-AF65-F5344CB8AC3E}">
        <p14:creationId xmlns:p14="http://schemas.microsoft.com/office/powerpoint/2010/main" val="13449725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E136C-EAD4-4205-2B07-42EE65189FF7}"/>
              </a:ext>
            </a:extLst>
          </p:cNvPr>
          <p:cNvSpPr>
            <a:spLocks noGrp="1"/>
          </p:cNvSpPr>
          <p:nvPr>
            <p:ph type="title"/>
          </p:nvPr>
        </p:nvSpPr>
        <p:spPr/>
        <p:txBody>
          <a:bodyPr/>
          <a:lstStyle/>
          <a:p>
            <a:r>
              <a:rPr lang="en-US" dirty="0"/>
              <a:t>What </a:t>
            </a:r>
            <a:r>
              <a:rPr lang="en-US" sz="4800" dirty="0">
                <a:solidFill>
                  <a:srgbClr val="FF5A1F"/>
                </a:solidFill>
              </a:rPr>
              <a:t>is</a:t>
            </a:r>
            <a:r>
              <a:rPr lang="en-US" dirty="0"/>
              <a:t> the pain of inflation?</a:t>
            </a:r>
          </a:p>
        </p:txBody>
      </p:sp>
      <p:sp>
        <p:nvSpPr>
          <p:cNvPr id="3" name="Content Placeholder 2">
            <a:extLst>
              <a:ext uri="{FF2B5EF4-FFF2-40B4-BE49-F238E27FC236}">
                <a16:creationId xmlns:a16="http://schemas.microsoft.com/office/drawing/2014/main" id="{9F858A25-FE9F-CE8B-D290-10B092A51552}"/>
              </a:ext>
            </a:extLst>
          </p:cNvPr>
          <p:cNvSpPr>
            <a:spLocks noGrp="1"/>
          </p:cNvSpPr>
          <p:nvPr>
            <p:ph idx="1"/>
          </p:nvPr>
        </p:nvSpPr>
        <p:spPr/>
        <p:txBody>
          <a:bodyPr/>
          <a:lstStyle/>
          <a:p>
            <a:r>
              <a:rPr lang="en-US" dirty="0"/>
              <a:t>The most important, misunderstood fact about inflation is that it does not reduce the standard of living of an economy</a:t>
            </a:r>
          </a:p>
          <a:p>
            <a:r>
              <a:rPr lang="en-US" dirty="0"/>
              <a:t>The standard of living is determined by real GDP: the quantity of goods and services available to residents of the nation</a:t>
            </a:r>
          </a:p>
        </p:txBody>
      </p:sp>
    </p:spTree>
    <p:extLst>
      <p:ext uri="{BB962C8B-B14F-4D97-AF65-F5344CB8AC3E}">
        <p14:creationId xmlns:p14="http://schemas.microsoft.com/office/powerpoint/2010/main" val="23476428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EC16D-EE6C-C01C-7FE6-EECDE610C439}"/>
              </a:ext>
            </a:extLst>
          </p:cNvPr>
          <p:cNvSpPr>
            <a:spLocks noGrp="1"/>
          </p:cNvSpPr>
          <p:nvPr>
            <p:ph type="title"/>
          </p:nvPr>
        </p:nvSpPr>
        <p:spPr/>
        <p:txBody>
          <a:bodyPr/>
          <a:lstStyle/>
          <a:p>
            <a:r>
              <a:rPr lang="en-US" dirty="0">
                <a:solidFill>
                  <a:srgbClr val="FF5A1F"/>
                </a:solidFill>
              </a:rPr>
              <a:t>Inflation </a:t>
            </a:r>
            <a:r>
              <a:rPr lang="en-US" dirty="0">
                <a:solidFill>
                  <a:srgbClr val="FF7E79"/>
                </a:solidFill>
              </a:rPr>
              <a:t>redistributes</a:t>
            </a:r>
          </a:p>
        </p:txBody>
      </p:sp>
      <p:sp>
        <p:nvSpPr>
          <p:cNvPr id="3" name="Content Placeholder 2">
            <a:extLst>
              <a:ext uri="{FF2B5EF4-FFF2-40B4-BE49-F238E27FC236}">
                <a16:creationId xmlns:a16="http://schemas.microsoft.com/office/drawing/2014/main" id="{49A1A8F3-7E2E-E8F5-7179-756BC9AA4F47}"/>
              </a:ext>
            </a:extLst>
          </p:cNvPr>
          <p:cNvSpPr>
            <a:spLocks noGrp="1"/>
          </p:cNvSpPr>
          <p:nvPr>
            <p:ph idx="1"/>
          </p:nvPr>
        </p:nvSpPr>
        <p:spPr/>
        <p:txBody>
          <a:bodyPr/>
          <a:lstStyle/>
          <a:p>
            <a:r>
              <a:rPr lang="en-US" dirty="0"/>
              <a:t>Painful for those on the losing end</a:t>
            </a:r>
          </a:p>
          <a:p>
            <a:r>
              <a:rPr lang="en-US" dirty="0"/>
              <a:t>But for every loser, there is a winner</a:t>
            </a:r>
          </a:p>
          <a:p>
            <a:r>
              <a:rPr lang="en-US" dirty="0"/>
              <a:t>Remember: inflation means rising prices…</a:t>
            </a:r>
          </a:p>
          <a:p>
            <a:r>
              <a:rPr lang="en-US" dirty="0"/>
              <a:t>And there’s a buyer &amp; </a:t>
            </a:r>
            <a:r>
              <a:rPr lang="en-US" b="1" dirty="0"/>
              <a:t>seller</a:t>
            </a:r>
            <a:r>
              <a:rPr lang="en-US" dirty="0"/>
              <a:t> for every price</a:t>
            </a:r>
          </a:p>
          <a:p>
            <a:r>
              <a:rPr lang="en-US" dirty="0"/>
              <a:t>SOMEBODY is GETTING those higher prices</a:t>
            </a:r>
          </a:p>
          <a:p>
            <a:r>
              <a:rPr lang="en-US" dirty="0">
                <a:solidFill>
                  <a:srgbClr val="FF7800"/>
                </a:solidFill>
              </a:rPr>
              <a:t>The question is, whose prices are rising fast, and whose are lagging behind?</a:t>
            </a:r>
          </a:p>
        </p:txBody>
      </p:sp>
    </p:spTree>
    <p:extLst>
      <p:ext uri="{BB962C8B-B14F-4D97-AF65-F5344CB8AC3E}">
        <p14:creationId xmlns:p14="http://schemas.microsoft.com/office/powerpoint/2010/main" val="21885722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52FFA-9CE7-C63F-D682-3DBE6D8F1F26}"/>
              </a:ext>
            </a:extLst>
          </p:cNvPr>
          <p:cNvSpPr>
            <a:spLocks noGrp="1"/>
          </p:cNvSpPr>
          <p:nvPr>
            <p:ph type="title"/>
          </p:nvPr>
        </p:nvSpPr>
        <p:spPr/>
        <p:txBody>
          <a:bodyPr/>
          <a:lstStyle/>
          <a:p>
            <a:r>
              <a:rPr lang="en-US" dirty="0">
                <a:solidFill>
                  <a:srgbClr val="FF7E79"/>
                </a:solidFill>
              </a:rPr>
              <a:t>Who wins and who loses?</a:t>
            </a:r>
          </a:p>
        </p:txBody>
      </p:sp>
      <p:sp>
        <p:nvSpPr>
          <p:cNvPr id="3" name="Content Placeholder 2">
            <a:extLst>
              <a:ext uri="{FF2B5EF4-FFF2-40B4-BE49-F238E27FC236}">
                <a16:creationId xmlns:a16="http://schemas.microsoft.com/office/drawing/2014/main" id="{0CA8DE8F-A377-A2B1-A3C1-8E5F7EFC6631}"/>
              </a:ext>
            </a:extLst>
          </p:cNvPr>
          <p:cNvSpPr>
            <a:spLocks noGrp="1"/>
          </p:cNvSpPr>
          <p:nvPr>
            <p:ph idx="1"/>
          </p:nvPr>
        </p:nvSpPr>
        <p:spPr>
          <a:xfrm>
            <a:off x="457200" y="1600200"/>
            <a:ext cx="8229600" cy="4983162"/>
          </a:xfrm>
        </p:spPr>
        <p:txBody>
          <a:bodyPr>
            <a:normAutofit/>
          </a:bodyPr>
          <a:lstStyle/>
          <a:p>
            <a:r>
              <a:rPr lang="en-US" dirty="0"/>
              <a:t>Most people only sell their labor, for a wage </a:t>
            </a:r>
          </a:p>
          <a:p>
            <a:r>
              <a:rPr lang="en-US" dirty="0"/>
              <a:t>For owners of firms, however, income comes from selling goods and services</a:t>
            </a:r>
          </a:p>
          <a:p>
            <a:r>
              <a:rPr lang="en-US" dirty="0"/>
              <a:t>So rising prices </a:t>
            </a:r>
            <a:r>
              <a:rPr lang="en-US" dirty="0">
                <a:solidFill>
                  <a:srgbClr val="FF5A1F"/>
                </a:solidFill>
              </a:rPr>
              <a:t>boost their income</a:t>
            </a:r>
          </a:p>
          <a:p>
            <a:r>
              <a:rPr lang="en-US" dirty="0"/>
              <a:t>True for small business owners and for</a:t>
            </a:r>
          </a:p>
          <a:p>
            <a:pPr marL="0" indent="0">
              <a:buNone/>
            </a:pPr>
            <a:r>
              <a:rPr lang="en-US" dirty="0"/>
              <a:t>    shareholders of corporations</a:t>
            </a:r>
          </a:p>
          <a:p>
            <a:r>
              <a:rPr lang="en-US" dirty="0">
                <a:solidFill>
                  <a:srgbClr val="00B050"/>
                </a:solidFill>
              </a:rPr>
              <a:t>The big question: are wages or prices rising faster?</a:t>
            </a:r>
          </a:p>
          <a:p>
            <a:pPr marL="0" indent="0">
              <a:buNone/>
            </a:pPr>
            <a:endParaRPr lang="en-US" dirty="0"/>
          </a:p>
        </p:txBody>
      </p:sp>
    </p:spTree>
    <p:extLst>
      <p:ext uri="{BB962C8B-B14F-4D97-AF65-F5344CB8AC3E}">
        <p14:creationId xmlns:p14="http://schemas.microsoft.com/office/powerpoint/2010/main" val="33452441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55BF3-03E2-47E6-3B60-F368042DBA62}"/>
              </a:ext>
            </a:extLst>
          </p:cNvPr>
          <p:cNvSpPr>
            <a:spLocks noGrp="1"/>
          </p:cNvSpPr>
          <p:nvPr>
            <p:ph type="title"/>
          </p:nvPr>
        </p:nvSpPr>
        <p:spPr/>
        <p:txBody>
          <a:bodyPr/>
          <a:lstStyle/>
          <a:p>
            <a:r>
              <a:rPr lang="en-US" dirty="0"/>
              <a:t>In the U.S., a complex picture</a:t>
            </a:r>
          </a:p>
        </p:txBody>
      </p:sp>
      <p:sp>
        <p:nvSpPr>
          <p:cNvPr id="3" name="Content Placeholder 2">
            <a:extLst>
              <a:ext uri="{FF2B5EF4-FFF2-40B4-BE49-F238E27FC236}">
                <a16:creationId xmlns:a16="http://schemas.microsoft.com/office/drawing/2014/main" id="{F51D44DC-EFBB-542A-B9BD-2A1A60EC7B29}"/>
              </a:ext>
            </a:extLst>
          </p:cNvPr>
          <p:cNvSpPr>
            <a:spLocks noGrp="1"/>
          </p:cNvSpPr>
          <p:nvPr>
            <p:ph idx="1"/>
          </p:nvPr>
        </p:nvSpPr>
        <p:spPr/>
        <p:txBody>
          <a:bodyPr/>
          <a:lstStyle/>
          <a:p>
            <a:r>
              <a:rPr lang="en-US" dirty="0"/>
              <a:t>In 2022, wages fell behind. Real earnings declined</a:t>
            </a:r>
          </a:p>
          <a:p>
            <a:r>
              <a:rPr lang="en-US" dirty="0"/>
              <a:t>In 2023, real earnings increased overall, about 1%</a:t>
            </a:r>
          </a:p>
          <a:p>
            <a:r>
              <a:rPr lang="en-US" dirty="0"/>
              <a:t>But low-wage workers, young workers, and job-switchers fared well even in 2022</a:t>
            </a:r>
          </a:p>
          <a:p>
            <a:r>
              <a:rPr lang="en-US" dirty="0"/>
              <a:t>“The great resignation” of low-skill workers =&gt; nominal wages ↑ ↑</a:t>
            </a:r>
          </a:p>
        </p:txBody>
      </p:sp>
    </p:spTree>
    <p:extLst>
      <p:ext uri="{BB962C8B-B14F-4D97-AF65-F5344CB8AC3E}">
        <p14:creationId xmlns:p14="http://schemas.microsoft.com/office/powerpoint/2010/main" val="13971093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1A69B-859E-5490-F810-D103E92A2BE5}"/>
              </a:ext>
            </a:extLst>
          </p:cNvPr>
          <p:cNvSpPr>
            <a:spLocks noGrp="1"/>
          </p:cNvSpPr>
          <p:nvPr>
            <p:ph type="title"/>
          </p:nvPr>
        </p:nvSpPr>
        <p:spPr/>
        <p:txBody>
          <a:bodyPr/>
          <a:lstStyle/>
          <a:p>
            <a:r>
              <a:rPr lang="en-US" dirty="0">
                <a:solidFill>
                  <a:schemeClr val="accent1">
                    <a:lumMod val="75000"/>
                  </a:schemeClr>
                </a:solidFill>
              </a:rPr>
              <a:t>2022: real wages/salaries falling</a:t>
            </a:r>
          </a:p>
        </p:txBody>
      </p:sp>
      <p:sp>
        <p:nvSpPr>
          <p:cNvPr id="3" name="Content Placeholder 2">
            <a:extLst>
              <a:ext uri="{FF2B5EF4-FFF2-40B4-BE49-F238E27FC236}">
                <a16:creationId xmlns:a16="http://schemas.microsoft.com/office/drawing/2014/main" id="{F2FCCFDE-4742-3616-6692-D9CC8110F859}"/>
              </a:ext>
            </a:extLst>
          </p:cNvPr>
          <p:cNvSpPr>
            <a:spLocks noGrp="1"/>
          </p:cNvSpPr>
          <p:nvPr>
            <p:ph idx="1"/>
          </p:nvPr>
        </p:nvSpPr>
        <p:spPr/>
        <p:txBody>
          <a:bodyPr>
            <a:normAutofit/>
          </a:bodyPr>
          <a:lstStyle/>
          <a:p>
            <a:r>
              <a:rPr lang="en-US" dirty="0"/>
              <a:t>But real GDP in the US was up 3.4%</a:t>
            </a:r>
          </a:p>
          <a:p>
            <a:r>
              <a:rPr lang="en-US" dirty="0"/>
              <a:t>So where did the income go?</a:t>
            </a:r>
          </a:p>
          <a:p>
            <a:r>
              <a:rPr lang="en-US" dirty="0"/>
              <a:t>If not to wages and salaries, then to interest, rent and profit</a:t>
            </a:r>
          </a:p>
          <a:p>
            <a:r>
              <a:rPr lang="en-US" dirty="0"/>
              <a:t>Interest: ↓ (see next slide)</a:t>
            </a:r>
          </a:p>
          <a:p>
            <a:r>
              <a:rPr lang="en-US" dirty="0"/>
              <a:t>Rental income: ↑ ↑ 28% in $ since 2020</a:t>
            </a:r>
          </a:p>
          <a:p>
            <a:r>
              <a:rPr lang="en-US" dirty="0"/>
              <a:t>Profit income: ↑ ↑ 30% in $ since 2020</a:t>
            </a:r>
          </a:p>
          <a:p>
            <a:pPr marL="0" indent="0">
              <a:buNone/>
            </a:pPr>
            <a:endParaRPr lang="en-US" dirty="0"/>
          </a:p>
        </p:txBody>
      </p:sp>
    </p:spTree>
    <p:extLst>
      <p:ext uri="{BB962C8B-B14F-4D97-AF65-F5344CB8AC3E}">
        <p14:creationId xmlns:p14="http://schemas.microsoft.com/office/powerpoint/2010/main" val="9009273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AA208-B69B-887C-044C-4A19C92E11A0}"/>
              </a:ext>
            </a:extLst>
          </p:cNvPr>
          <p:cNvSpPr>
            <a:spLocks noGrp="1"/>
          </p:cNvSpPr>
          <p:nvPr>
            <p:ph type="title"/>
          </p:nvPr>
        </p:nvSpPr>
        <p:spPr>
          <a:xfrm>
            <a:off x="457200" y="237505"/>
            <a:ext cx="8229600" cy="2101933"/>
          </a:xfrm>
        </p:spPr>
        <p:txBody>
          <a:bodyPr>
            <a:normAutofit fontScale="90000"/>
          </a:bodyPr>
          <a:lstStyle/>
          <a:p>
            <a:r>
              <a:rPr lang="en-US" dirty="0"/>
              <a:t>Interest rates: a key price</a:t>
            </a:r>
            <a:br>
              <a:rPr lang="en-US" dirty="0"/>
            </a:br>
            <a:r>
              <a:rPr lang="en-US" dirty="0"/>
              <a:t>that can fall behind consumer prices</a:t>
            </a:r>
            <a:br>
              <a:rPr lang="en-US" dirty="0"/>
            </a:br>
            <a:r>
              <a:rPr lang="en-US" dirty="0"/>
              <a:t>or race ahead</a:t>
            </a:r>
          </a:p>
        </p:txBody>
      </p:sp>
      <p:sp>
        <p:nvSpPr>
          <p:cNvPr id="3" name="Content Placeholder 2">
            <a:extLst>
              <a:ext uri="{FF2B5EF4-FFF2-40B4-BE49-F238E27FC236}">
                <a16:creationId xmlns:a16="http://schemas.microsoft.com/office/drawing/2014/main" id="{3BE0899D-C87D-D4A0-E919-05AACE8E30F7}"/>
              </a:ext>
            </a:extLst>
          </p:cNvPr>
          <p:cNvSpPr>
            <a:spLocks noGrp="1"/>
          </p:cNvSpPr>
          <p:nvPr>
            <p:ph idx="1"/>
          </p:nvPr>
        </p:nvSpPr>
        <p:spPr>
          <a:xfrm>
            <a:off x="237067" y="2493818"/>
            <a:ext cx="8737600" cy="4215740"/>
          </a:xfrm>
        </p:spPr>
        <p:txBody>
          <a:bodyPr>
            <a:normAutofit fontScale="92500"/>
          </a:bodyPr>
          <a:lstStyle/>
          <a:p>
            <a:r>
              <a:rPr lang="en-US" dirty="0"/>
              <a:t>If inflation jumps up, and interest rates are low</a:t>
            </a:r>
          </a:p>
          <a:p>
            <a:pPr lvl="1"/>
            <a:r>
              <a:rPr lang="en-US" dirty="0"/>
              <a:t>Those GETTING interest payments lose</a:t>
            </a:r>
          </a:p>
          <a:p>
            <a:pPr lvl="1"/>
            <a:r>
              <a:rPr lang="en-US" dirty="0"/>
              <a:t>Those MAKING interest payments win</a:t>
            </a:r>
          </a:p>
          <a:p>
            <a:r>
              <a:rPr lang="en-US" dirty="0"/>
              <a:t>That is, wealth-owners/lenders lose and debtors win</a:t>
            </a:r>
          </a:p>
          <a:p>
            <a:r>
              <a:rPr lang="en-US" dirty="0"/>
              <a:t>REDISTRIBUTION, no overall loss</a:t>
            </a:r>
          </a:p>
          <a:p>
            <a:r>
              <a:rPr lang="en-US" dirty="0"/>
              <a:t>2020-2022: policy cuts to interest rates + rising inflation = falling real interest rates. Debtors win</a:t>
            </a:r>
          </a:p>
          <a:p>
            <a:r>
              <a:rPr lang="en-US" dirty="0"/>
              <a:t>2023: high interest rates. Wealth wins. </a:t>
            </a:r>
          </a:p>
          <a:p>
            <a:endParaRPr lang="en-US" dirty="0"/>
          </a:p>
        </p:txBody>
      </p:sp>
    </p:spTree>
    <p:extLst>
      <p:ext uri="{BB962C8B-B14F-4D97-AF65-F5344CB8AC3E}">
        <p14:creationId xmlns:p14="http://schemas.microsoft.com/office/powerpoint/2010/main" val="1170667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D0141-B38E-4C41-998A-419E2318702F}"/>
              </a:ext>
            </a:extLst>
          </p:cNvPr>
          <p:cNvSpPr>
            <a:spLocks noGrp="1"/>
          </p:cNvSpPr>
          <p:nvPr>
            <p:ph type="title"/>
          </p:nvPr>
        </p:nvSpPr>
        <p:spPr>
          <a:xfrm>
            <a:off x="457200" y="274637"/>
            <a:ext cx="8229600" cy="1782761"/>
          </a:xfrm>
        </p:spPr>
        <p:txBody>
          <a:bodyPr>
            <a:normAutofit/>
          </a:bodyPr>
          <a:lstStyle/>
          <a:p>
            <a:pPr algn="l"/>
            <a:r>
              <a:rPr lang="en-US" dirty="0">
                <a:solidFill>
                  <a:schemeClr val="bg2">
                    <a:lumMod val="50000"/>
                  </a:schemeClr>
                </a:solidFill>
                <a:latin typeface="DIN Condensed" pitchFamily="2" charset="0"/>
              </a:rPr>
              <a:t>A devastating failure of the </a:t>
            </a:r>
            <a:br>
              <a:rPr lang="en-US" dirty="0">
                <a:solidFill>
                  <a:schemeClr val="bg2">
                    <a:lumMod val="50000"/>
                  </a:schemeClr>
                </a:solidFill>
                <a:latin typeface="DIN Condensed" pitchFamily="2" charset="0"/>
              </a:rPr>
            </a:br>
            <a:r>
              <a:rPr lang="en-US" dirty="0">
                <a:solidFill>
                  <a:schemeClr val="bg2">
                    <a:lumMod val="50000"/>
                  </a:schemeClr>
                </a:solidFill>
                <a:latin typeface="DIN Condensed" pitchFamily="2" charset="0"/>
              </a:rPr>
              <a:t>invisible hand</a:t>
            </a:r>
          </a:p>
        </p:txBody>
      </p:sp>
      <p:sp>
        <p:nvSpPr>
          <p:cNvPr id="3" name="Content Placeholder 2">
            <a:extLst>
              <a:ext uri="{FF2B5EF4-FFF2-40B4-BE49-F238E27FC236}">
                <a16:creationId xmlns:a16="http://schemas.microsoft.com/office/drawing/2014/main" id="{CCB2D68A-6560-6B43-A9FB-D61848185746}"/>
              </a:ext>
            </a:extLst>
          </p:cNvPr>
          <p:cNvSpPr>
            <a:spLocks noGrp="1"/>
          </p:cNvSpPr>
          <p:nvPr>
            <p:ph idx="1"/>
          </p:nvPr>
        </p:nvSpPr>
        <p:spPr>
          <a:xfrm>
            <a:off x="457200" y="2057399"/>
            <a:ext cx="8229600" cy="4525963"/>
          </a:xfrm>
        </p:spPr>
        <p:txBody>
          <a:bodyPr/>
          <a:lstStyle/>
          <a:p>
            <a:r>
              <a:rPr lang="en-US" dirty="0">
                <a:solidFill>
                  <a:schemeClr val="accent4">
                    <a:lumMod val="75000"/>
                  </a:schemeClr>
                </a:solidFill>
              </a:rPr>
              <a:t>The 1930s saw a worldwide collapse of production, employment, incomes, and asset markets (wealth) that took decades to recover from.</a:t>
            </a:r>
          </a:p>
          <a:p>
            <a:r>
              <a:rPr lang="en-US" dirty="0">
                <a:solidFill>
                  <a:schemeClr val="accent4">
                    <a:lumMod val="75000"/>
                  </a:schemeClr>
                </a:solidFill>
              </a:rPr>
              <a:t>The Great Depression was the opposite of “efficient”: it represented a colossal waste of human energy and capital resources</a:t>
            </a:r>
          </a:p>
          <a:p>
            <a:pPr marL="0" indent="0">
              <a:buNone/>
            </a:pPr>
            <a:endParaRPr lang="en-US" dirty="0"/>
          </a:p>
        </p:txBody>
      </p:sp>
      <p:pic>
        <p:nvPicPr>
          <p:cNvPr id="5" name="Picture 4" descr="A picture containing text, outdoor, old&#10;&#10;Description automatically generated">
            <a:extLst>
              <a:ext uri="{FF2B5EF4-FFF2-40B4-BE49-F238E27FC236}">
                <a16:creationId xmlns:a16="http://schemas.microsoft.com/office/drawing/2014/main" id="{F4F3EBCC-BB67-3A48-ADD8-6A2DEFA80EF9}"/>
              </a:ext>
            </a:extLst>
          </p:cNvPr>
          <p:cNvPicPr>
            <a:picLocks noChangeAspect="1"/>
          </p:cNvPicPr>
          <p:nvPr/>
        </p:nvPicPr>
        <p:blipFill>
          <a:blip r:embed="rId2"/>
          <a:stretch>
            <a:fillRect/>
          </a:stretch>
        </p:blipFill>
        <p:spPr>
          <a:xfrm>
            <a:off x="5693664" y="347277"/>
            <a:ext cx="2279904" cy="1701160"/>
          </a:xfrm>
          <a:prstGeom prst="rect">
            <a:avLst/>
          </a:prstGeom>
        </p:spPr>
      </p:pic>
    </p:spTree>
    <p:extLst>
      <p:ext uri="{BB962C8B-B14F-4D97-AF65-F5344CB8AC3E}">
        <p14:creationId xmlns:p14="http://schemas.microsoft.com/office/powerpoint/2010/main" val="20677419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49790-1994-A703-84BF-8474B32C142A}"/>
              </a:ext>
            </a:extLst>
          </p:cNvPr>
          <p:cNvSpPr>
            <a:spLocks noGrp="1"/>
          </p:cNvSpPr>
          <p:nvPr>
            <p:ph type="title"/>
          </p:nvPr>
        </p:nvSpPr>
        <p:spPr/>
        <p:txBody>
          <a:bodyPr/>
          <a:lstStyle/>
          <a:p>
            <a:r>
              <a:rPr lang="en-US" dirty="0"/>
              <a:t>What’s the ideal inflation rate?</a:t>
            </a:r>
          </a:p>
        </p:txBody>
      </p:sp>
      <p:sp>
        <p:nvSpPr>
          <p:cNvPr id="3" name="Content Placeholder 2">
            <a:extLst>
              <a:ext uri="{FF2B5EF4-FFF2-40B4-BE49-F238E27FC236}">
                <a16:creationId xmlns:a16="http://schemas.microsoft.com/office/drawing/2014/main" id="{87C87A24-E44E-4B5E-624D-47FAA4F62ABF}"/>
              </a:ext>
            </a:extLst>
          </p:cNvPr>
          <p:cNvSpPr>
            <a:spLocks noGrp="1"/>
          </p:cNvSpPr>
          <p:nvPr>
            <p:ph idx="1"/>
          </p:nvPr>
        </p:nvSpPr>
        <p:spPr/>
        <p:txBody>
          <a:bodyPr/>
          <a:lstStyle/>
          <a:p>
            <a:r>
              <a:rPr lang="en-US" dirty="0"/>
              <a:t>Both the U.S. Central Bank (the Fed) and the European Central Bank have a target of 2%/year (Fed is more flexible)</a:t>
            </a:r>
          </a:p>
          <a:p>
            <a:r>
              <a:rPr lang="en-US" dirty="0"/>
              <a:t>Zero inflation is not seen as desirable</a:t>
            </a:r>
          </a:p>
          <a:p>
            <a:r>
              <a:rPr lang="en-US" dirty="0"/>
              <a:t>With zero inflation, relative price changes are more difficult if prices are sticky downward</a:t>
            </a:r>
          </a:p>
          <a:p>
            <a:r>
              <a:rPr lang="en-US" dirty="0"/>
              <a:t>And it’s too close to DEFLATION</a:t>
            </a:r>
          </a:p>
        </p:txBody>
      </p:sp>
    </p:spTree>
    <p:extLst>
      <p:ext uri="{BB962C8B-B14F-4D97-AF65-F5344CB8AC3E}">
        <p14:creationId xmlns:p14="http://schemas.microsoft.com/office/powerpoint/2010/main" val="24904676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3EFC5-7B5F-F6C1-41B5-86F717D2DB20}"/>
              </a:ext>
            </a:extLst>
          </p:cNvPr>
          <p:cNvSpPr>
            <a:spLocks noGrp="1"/>
          </p:cNvSpPr>
          <p:nvPr>
            <p:ph type="title"/>
          </p:nvPr>
        </p:nvSpPr>
        <p:spPr/>
        <p:txBody>
          <a:bodyPr/>
          <a:lstStyle/>
          <a:p>
            <a:r>
              <a:rPr lang="en-US" dirty="0"/>
              <a:t>Deflation</a:t>
            </a:r>
          </a:p>
        </p:txBody>
      </p:sp>
      <p:sp>
        <p:nvSpPr>
          <p:cNvPr id="3" name="Content Placeholder 2">
            <a:extLst>
              <a:ext uri="{FF2B5EF4-FFF2-40B4-BE49-F238E27FC236}">
                <a16:creationId xmlns:a16="http://schemas.microsoft.com/office/drawing/2014/main" id="{7418EE5A-BFAF-FAEA-07C9-FC84022CE181}"/>
              </a:ext>
            </a:extLst>
          </p:cNvPr>
          <p:cNvSpPr>
            <a:spLocks noGrp="1"/>
          </p:cNvSpPr>
          <p:nvPr>
            <p:ph idx="1"/>
          </p:nvPr>
        </p:nvSpPr>
        <p:spPr/>
        <p:txBody>
          <a:bodyPr>
            <a:normAutofit fontScale="92500" lnSpcReduction="10000"/>
          </a:bodyPr>
          <a:lstStyle/>
          <a:p>
            <a:r>
              <a:rPr lang="en-US" dirty="0"/>
              <a:t>A negative rate of inflation</a:t>
            </a:r>
          </a:p>
          <a:p>
            <a:r>
              <a:rPr lang="en-US" dirty="0"/>
              <a:t>Raises the </a:t>
            </a:r>
            <a:r>
              <a:rPr lang="en-US" dirty="0" err="1"/>
              <a:t>spector</a:t>
            </a:r>
            <a:r>
              <a:rPr lang="en-US" dirty="0"/>
              <a:t> of the Great Depression, when prices fell by ~ 1/3 and real GDP by ~ 1/4</a:t>
            </a:r>
          </a:p>
          <a:p>
            <a:r>
              <a:rPr lang="en-US" dirty="0"/>
              <a:t>Japan has been struggling with deflation and slow growth since 1990s</a:t>
            </a:r>
          </a:p>
          <a:p>
            <a:r>
              <a:rPr lang="en-US" dirty="0"/>
              <a:t>Why is deflation associated with low GDP?</a:t>
            </a:r>
          </a:p>
          <a:p>
            <a:pPr lvl="1"/>
            <a:r>
              <a:rPr lang="en-US" dirty="0"/>
              <a:t>People postpone spending, expecting P declines</a:t>
            </a:r>
          </a:p>
          <a:p>
            <a:pPr lvl="1"/>
            <a:r>
              <a:rPr lang="en-US" dirty="0"/>
              <a:t>Debtors suffer badly and cut spending</a:t>
            </a:r>
          </a:p>
          <a:p>
            <a:pPr lvl="1"/>
            <a:r>
              <a:rPr lang="en-US" dirty="0"/>
              <a:t>Profits can be squeezed as prices falls; stock prices fall; firms may cut investment</a:t>
            </a:r>
          </a:p>
        </p:txBody>
      </p:sp>
    </p:spTree>
    <p:extLst>
      <p:ext uri="{BB962C8B-B14F-4D97-AF65-F5344CB8AC3E}">
        <p14:creationId xmlns:p14="http://schemas.microsoft.com/office/powerpoint/2010/main" val="26253817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B430-17E5-0AC2-E3BB-A9C98CB7AB03}"/>
              </a:ext>
            </a:extLst>
          </p:cNvPr>
          <p:cNvSpPr>
            <a:spLocks noGrp="1"/>
          </p:cNvSpPr>
          <p:nvPr>
            <p:ph type="title"/>
          </p:nvPr>
        </p:nvSpPr>
        <p:spPr/>
        <p:txBody>
          <a:bodyPr/>
          <a:lstStyle/>
          <a:p>
            <a:r>
              <a:rPr lang="en-US" dirty="0"/>
              <a:t>Japan ❤️ inflation</a:t>
            </a:r>
          </a:p>
        </p:txBody>
      </p:sp>
      <p:sp>
        <p:nvSpPr>
          <p:cNvPr id="3" name="Content Placeholder 2">
            <a:extLst>
              <a:ext uri="{FF2B5EF4-FFF2-40B4-BE49-F238E27FC236}">
                <a16:creationId xmlns:a16="http://schemas.microsoft.com/office/drawing/2014/main" id="{EF90FE0A-C200-92CD-AED1-D5DE1878AE7D}"/>
              </a:ext>
            </a:extLst>
          </p:cNvPr>
          <p:cNvSpPr>
            <a:spLocks noGrp="1"/>
          </p:cNvSpPr>
          <p:nvPr>
            <p:ph idx="1"/>
          </p:nvPr>
        </p:nvSpPr>
        <p:spPr/>
        <p:txBody>
          <a:bodyPr>
            <a:normAutofit fontScale="77500" lnSpcReduction="20000"/>
          </a:bodyPr>
          <a:lstStyle/>
          <a:p>
            <a:pPr algn="l" fontAlgn="base"/>
            <a:r>
              <a:rPr lang="en-US" b="0" i="0" dirty="0">
                <a:solidFill>
                  <a:srgbClr val="363636"/>
                </a:solidFill>
                <a:effectLst/>
                <a:latin typeface="nyt-imperial"/>
              </a:rPr>
              <a:t>“’Now Japan has a golden opportunity to completely overcome low economic growth and a deflationary environment that have persisted for a quarter of a century,’ Mr. Kishida said in a video recording.” (PM)</a:t>
            </a:r>
          </a:p>
          <a:p>
            <a:pPr marL="0" indent="0" algn="l" fontAlgn="base">
              <a:buNone/>
            </a:pPr>
            <a:r>
              <a:rPr lang="en-US" b="0" i="0" dirty="0">
                <a:solidFill>
                  <a:srgbClr val="363636"/>
                </a:solidFill>
                <a:effectLst/>
                <a:latin typeface="nyt-imperial"/>
              </a:rPr>
              <a:t> </a:t>
            </a:r>
          </a:p>
          <a:p>
            <a:pPr algn="l" fontAlgn="base"/>
            <a:r>
              <a:rPr lang="en-US" b="0" i="0" dirty="0">
                <a:solidFill>
                  <a:srgbClr val="333333"/>
                </a:solidFill>
                <a:effectLst/>
                <a:latin typeface="nyt-imperial"/>
              </a:rPr>
              <a:t>“Unlike inflation in other parts of the world, rising inflation in Japan has been a sign that things are headed in the right direction, after decades of falling prices and sluggish economic growth dampened appetite among consumers and companies to spend.</a:t>
            </a:r>
          </a:p>
          <a:p>
            <a:pPr algn="l" fontAlgn="base"/>
            <a:br>
              <a:rPr lang="en-US" b="0" i="0" dirty="0">
                <a:solidFill>
                  <a:srgbClr val="333333"/>
                </a:solidFill>
                <a:effectLst/>
                <a:latin typeface="Times"/>
              </a:rPr>
            </a:br>
            <a:endParaRPr lang="en-US" b="0" i="0" dirty="0">
              <a:solidFill>
                <a:srgbClr val="333333"/>
              </a:solidFill>
              <a:effectLst/>
              <a:latin typeface="Times"/>
            </a:endParaRPr>
          </a:p>
          <a:p>
            <a:r>
              <a:rPr lang="en-US" dirty="0"/>
              <a:t>NYT 26 Jan 2024 Joe </a:t>
            </a:r>
            <a:r>
              <a:rPr lang="en-US" dirty="0" err="1"/>
              <a:t>Rennison</a:t>
            </a:r>
            <a:r>
              <a:rPr lang="en-US" dirty="0"/>
              <a:t> &amp; Alexandra </a:t>
            </a:r>
            <a:r>
              <a:rPr lang="en-US" dirty="0" err="1"/>
              <a:t>StevensonJapan</a:t>
            </a:r>
            <a:endParaRPr lang="en-US" dirty="0"/>
          </a:p>
        </p:txBody>
      </p:sp>
    </p:spTree>
    <p:extLst>
      <p:ext uri="{BB962C8B-B14F-4D97-AF65-F5344CB8AC3E}">
        <p14:creationId xmlns:p14="http://schemas.microsoft.com/office/powerpoint/2010/main" val="30371989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23ED-07AD-2834-40A8-FAB890B901A9}"/>
              </a:ext>
            </a:extLst>
          </p:cNvPr>
          <p:cNvSpPr>
            <a:spLocks noGrp="1"/>
          </p:cNvSpPr>
          <p:nvPr>
            <p:ph type="title"/>
          </p:nvPr>
        </p:nvSpPr>
        <p:spPr/>
        <p:txBody>
          <a:bodyPr/>
          <a:lstStyle/>
          <a:p>
            <a:r>
              <a:rPr lang="en-US" dirty="0"/>
              <a:t>Takeaway on inflation</a:t>
            </a:r>
          </a:p>
        </p:txBody>
      </p:sp>
      <p:sp>
        <p:nvSpPr>
          <p:cNvPr id="3" name="Content Placeholder 2">
            <a:extLst>
              <a:ext uri="{FF2B5EF4-FFF2-40B4-BE49-F238E27FC236}">
                <a16:creationId xmlns:a16="http://schemas.microsoft.com/office/drawing/2014/main" id="{0623430D-B64D-5D46-5824-790BADF3C444}"/>
              </a:ext>
            </a:extLst>
          </p:cNvPr>
          <p:cNvSpPr>
            <a:spLocks noGrp="1"/>
          </p:cNvSpPr>
          <p:nvPr>
            <p:ph idx="1"/>
          </p:nvPr>
        </p:nvSpPr>
        <p:spPr/>
        <p:txBody>
          <a:bodyPr>
            <a:normAutofit/>
          </a:bodyPr>
          <a:lstStyle/>
          <a:p>
            <a:r>
              <a:rPr lang="en-US" dirty="0"/>
              <a:t>The standard of living (average material well-being) is determined by real GDP</a:t>
            </a:r>
          </a:p>
          <a:p>
            <a:r>
              <a:rPr lang="en-US" dirty="0"/>
              <a:t>If Real GDP is high, inflation is not hurting the economy AS A WHOLE</a:t>
            </a:r>
          </a:p>
          <a:p>
            <a:r>
              <a:rPr lang="en-US" dirty="0"/>
              <a:t>But redistributions cause real pain</a:t>
            </a:r>
          </a:p>
          <a:p>
            <a:r>
              <a:rPr lang="en-US"/>
              <a:t>COVID era: </a:t>
            </a:r>
            <a:r>
              <a:rPr lang="en-US" dirty="0"/>
              <a:t>wage-earners overall holding on; savers hurting; owners of stocks &amp; real estate benefitting from surging profit &amp; rent</a:t>
            </a:r>
          </a:p>
        </p:txBody>
      </p:sp>
    </p:spTree>
    <p:extLst>
      <p:ext uri="{BB962C8B-B14F-4D97-AF65-F5344CB8AC3E}">
        <p14:creationId xmlns:p14="http://schemas.microsoft.com/office/powerpoint/2010/main" val="235528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FA9E8-7B19-2049-9EEF-7901FC3D5D6E}"/>
              </a:ext>
            </a:extLst>
          </p:cNvPr>
          <p:cNvSpPr>
            <a:spLocks noGrp="1"/>
          </p:cNvSpPr>
          <p:nvPr>
            <p:ph type="title"/>
          </p:nvPr>
        </p:nvSpPr>
        <p:spPr/>
        <p:txBody>
          <a:bodyPr/>
          <a:lstStyle/>
          <a:p>
            <a:r>
              <a:rPr lang="en-US" dirty="0">
                <a:solidFill>
                  <a:srgbClr val="00B0F0"/>
                </a:solidFill>
              </a:rPr>
              <a:t>The Keynesian Revolution</a:t>
            </a:r>
          </a:p>
        </p:txBody>
      </p:sp>
      <p:sp>
        <p:nvSpPr>
          <p:cNvPr id="3" name="Content Placeholder 2">
            <a:extLst>
              <a:ext uri="{FF2B5EF4-FFF2-40B4-BE49-F238E27FC236}">
                <a16:creationId xmlns:a16="http://schemas.microsoft.com/office/drawing/2014/main" id="{D65763B8-3149-CD4F-8914-F8D1BC7AEEC3}"/>
              </a:ext>
            </a:extLst>
          </p:cNvPr>
          <p:cNvSpPr>
            <a:spLocks noGrp="1"/>
          </p:cNvSpPr>
          <p:nvPr>
            <p:ph idx="1"/>
          </p:nvPr>
        </p:nvSpPr>
        <p:spPr/>
        <p:txBody>
          <a:bodyPr/>
          <a:lstStyle/>
          <a:p>
            <a:r>
              <a:rPr lang="en-US" dirty="0"/>
              <a:t>In 1936 John Maynard Keynes (British) published </a:t>
            </a:r>
            <a:r>
              <a:rPr lang="en-US" i="1" dirty="0"/>
              <a:t>The General Theory of Employment, Interest and Money</a:t>
            </a:r>
          </a:p>
          <a:p>
            <a:r>
              <a:rPr lang="en-US" dirty="0"/>
              <a:t>The book marked the invention of </a:t>
            </a:r>
            <a:r>
              <a:rPr lang="en-US" b="1" dirty="0">
                <a:solidFill>
                  <a:srgbClr val="0070C0"/>
                </a:solidFill>
              </a:rPr>
              <a:t>macroeconomics</a:t>
            </a:r>
          </a:p>
          <a:p>
            <a:r>
              <a:rPr lang="en-US" dirty="0"/>
              <a:t>It analyzed the origin of depressions (also called recessions, slumps, crashes, and panics) and proposed solutions</a:t>
            </a:r>
          </a:p>
          <a:p>
            <a:endParaRPr lang="en-US" dirty="0"/>
          </a:p>
        </p:txBody>
      </p:sp>
    </p:spTree>
    <p:extLst>
      <p:ext uri="{BB962C8B-B14F-4D97-AF65-F5344CB8AC3E}">
        <p14:creationId xmlns:p14="http://schemas.microsoft.com/office/powerpoint/2010/main" val="1673808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EF69D-D1FF-D647-8259-E0AF6590957D}"/>
              </a:ext>
            </a:extLst>
          </p:cNvPr>
          <p:cNvSpPr>
            <a:spLocks noGrp="1"/>
          </p:cNvSpPr>
          <p:nvPr>
            <p:ph type="title"/>
          </p:nvPr>
        </p:nvSpPr>
        <p:spPr>
          <a:xfrm>
            <a:off x="457199" y="274638"/>
            <a:ext cx="8556171" cy="2214562"/>
          </a:xfrm>
        </p:spPr>
        <p:txBody>
          <a:bodyPr>
            <a:normAutofit/>
          </a:bodyPr>
          <a:lstStyle/>
          <a:p>
            <a:r>
              <a:rPr lang="en-US" dirty="0">
                <a:solidFill>
                  <a:srgbClr val="005E44"/>
                </a:solidFill>
              </a:rPr>
              <a:t>Macroeconomics emphasizes the importance of </a:t>
            </a:r>
            <a:r>
              <a:rPr lang="en-US" b="1" dirty="0">
                <a:solidFill>
                  <a:srgbClr val="005E44"/>
                </a:solidFill>
              </a:rPr>
              <a:t>demand</a:t>
            </a:r>
            <a:r>
              <a:rPr lang="en-US" dirty="0">
                <a:solidFill>
                  <a:srgbClr val="005E44"/>
                </a:solidFill>
              </a:rPr>
              <a:t> in explaining business cycle ups and downs</a:t>
            </a:r>
          </a:p>
        </p:txBody>
      </p:sp>
      <p:sp>
        <p:nvSpPr>
          <p:cNvPr id="3" name="Content Placeholder 2">
            <a:extLst>
              <a:ext uri="{FF2B5EF4-FFF2-40B4-BE49-F238E27FC236}">
                <a16:creationId xmlns:a16="http://schemas.microsoft.com/office/drawing/2014/main" id="{50D8B0E5-C160-4745-AED4-56CE22176DEB}"/>
              </a:ext>
            </a:extLst>
          </p:cNvPr>
          <p:cNvSpPr>
            <a:spLocks noGrp="1"/>
          </p:cNvSpPr>
          <p:nvPr>
            <p:ph idx="1"/>
          </p:nvPr>
        </p:nvSpPr>
        <p:spPr>
          <a:xfrm>
            <a:off x="457200" y="2590800"/>
            <a:ext cx="8229600" cy="3535363"/>
          </a:xfrm>
        </p:spPr>
        <p:txBody>
          <a:bodyPr>
            <a:normAutofit lnSpcReduction="10000"/>
          </a:bodyPr>
          <a:lstStyle/>
          <a:p>
            <a:r>
              <a:rPr lang="en-US" dirty="0"/>
              <a:t>Demand from consumers, firms (buying capital goods), foreigners and the government</a:t>
            </a:r>
          </a:p>
          <a:p>
            <a:r>
              <a:rPr lang="en-US" dirty="0"/>
              <a:t>In contrast, Classical economics was more supply-oriented</a:t>
            </a:r>
          </a:p>
          <a:p>
            <a:r>
              <a:rPr lang="en-US" dirty="0"/>
              <a:t>Neoclassical economics concerns both supply and demand, but at the scale of the </a:t>
            </a:r>
            <a:r>
              <a:rPr lang="en-US" i="1" dirty="0"/>
              <a:t>individual</a:t>
            </a:r>
            <a:r>
              <a:rPr lang="en-US" dirty="0"/>
              <a:t> (hence ‘micro’ or small)</a:t>
            </a:r>
          </a:p>
        </p:txBody>
      </p:sp>
    </p:spTree>
    <p:extLst>
      <p:ext uri="{BB962C8B-B14F-4D97-AF65-F5344CB8AC3E}">
        <p14:creationId xmlns:p14="http://schemas.microsoft.com/office/powerpoint/2010/main" val="3472854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C0CC943-0634-D648-880E-FAF81CD634F6}"/>
              </a:ext>
            </a:extLst>
          </p:cNvPr>
          <p:cNvSpPr>
            <a:spLocks noGrp="1"/>
          </p:cNvSpPr>
          <p:nvPr>
            <p:ph type="title"/>
          </p:nvPr>
        </p:nvSpPr>
        <p:spPr/>
        <p:txBody>
          <a:bodyPr/>
          <a:lstStyle/>
          <a:p>
            <a:r>
              <a:rPr lang="en-US" dirty="0">
                <a:solidFill>
                  <a:schemeClr val="accent1">
                    <a:lumMod val="75000"/>
                  </a:schemeClr>
                </a:solidFill>
              </a:rPr>
              <a:t>Keynesian Macroeconomics</a:t>
            </a:r>
          </a:p>
        </p:txBody>
      </p:sp>
      <p:sp>
        <p:nvSpPr>
          <p:cNvPr id="6" name="Content Placeholder 5">
            <a:extLst>
              <a:ext uri="{FF2B5EF4-FFF2-40B4-BE49-F238E27FC236}">
                <a16:creationId xmlns:a16="http://schemas.microsoft.com/office/drawing/2014/main" id="{794B9713-23A6-0C4A-BD3F-1CE407BF51AE}"/>
              </a:ext>
            </a:extLst>
          </p:cNvPr>
          <p:cNvSpPr>
            <a:spLocks noGrp="1"/>
          </p:cNvSpPr>
          <p:nvPr>
            <p:ph idx="1"/>
          </p:nvPr>
        </p:nvSpPr>
        <p:spPr>
          <a:xfrm>
            <a:off x="457200" y="2505693"/>
            <a:ext cx="8229600" cy="3620469"/>
          </a:xfrm>
        </p:spPr>
        <p:txBody>
          <a:bodyPr>
            <a:normAutofit lnSpcReduction="10000"/>
          </a:bodyPr>
          <a:lstStyle/>
          <a:p>
            <a:endParaRPr lang="en-US" dirty="0"/>
          </a:p>
          <a:p>
            <a:r>
              <a:rPr lang="en-US" dirty="0"/>
              <a:t>In addition to the focus on </a:t>
            </a:r>
            <a:r>
              <a:rPr lang="en-US" b="1" dirty="0"/>
              <a:t>demand…</a:t>
            </a:r>
            <a:endParaRPr lang="en-US" dirty="0"/>
          </a:p>
          <a:p>
            <a:r>
              <a:rPr lang="en-US" dirty="0"/>
              <a:t>It’s skeptical about the ability of markets to produce </a:t>
            </a:r>
            <a:r>
              <a:rPr lang="en-US" b="1" dirty="0"/>
              <a:t>efficient</a:t>
            </a:r>
            <a:r>
              <a:rPr lang="en-US" dirty="0"/>
              <a:t> outcomes all the time</a:t>
            </a:r>
          </a:p>
          <a:p>
            <a:r>
              <a:rPr lang="en-US" dirty="0"/>
              <a:t>It looks at </a:t>
            </a:r>
            <a:r>
              <a:rPr lang="en-US" b="1" dirty="0"/>
              <a:t>aggregates</a:t>
            </a:r>
            <a:r>
              <a:rPr lang="en-US" dirty="0"/>
              <a:t> such as GDP, the unemployment rate, and the foreign trade balance (hence “macro” or “big”) </a:t>
            </a:r>
          </a:p>
        </p:txBody>
      </p:sp>
      <p:pic>
        <p:nvPicPr>
          <p:cNvPr id="8" name="Picture 7">
            <a:extLst>
              <a:ext uri="{FF2B5EF4-FFF2-40B4-BE49-F238E27FC236}">
                <a16:creationId xmlns:a16="http://schemas.microsoft.com/office/drawing/2014/main" id="{21ABA305-5AA6-0540-88B0-6642FB432E78}"/>
              </a:ext>
            </a:extLst>
          </p:cNvPr>
          <p:cNvPicPr>
            <a:picLocks noChangeAspect="1"/>
          </p:cNvPicPr>
          <p:nvPr/>
        </p:nvPicPr>
        <p:blipFill>
          <a:blip r:embed="rId2"/>
          <a:stretch>
            <a:fillRect/>
          </a:stretch>
        </p:blipFill>
        <p:spPr>
          <a:xfrm>
            <a:off x="3873500" y="1167751"/>
            <a:ext cx="1397000" cy="1447800"/>
          </a:xfrm>
          <a:prstGeom prst="rect">
            <a:avLst/>
          </a:prstGeom>
        </p:spPr>
      </p:pic>
    </p:spTree>
    <p:extLst>
      <p:ext uri="{BB962C8B-B14F-4D97-AF65-F5344CB8AC3E}">
        <p14:creationId xmlns:p14="http://schemas.microsoft.com/office/powerpoint/2010/main" val="3387130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F4A9CF-9CDC-B84F-B3E8-24DB3B226E8D}"/>
              </a:ext>
            </a:extLst>
          </p:cNvPr>
          <p:cNvSpPr>
            <a:spLocks noGrp="1"/>
          </p:cNvSpPr>
          <p:nvPr>
            <p:ph type="title"/>
          </p:nvPr>
        </p:nvSpPr>
        <p:spPr>
          <a:xfrm>
            <a:off x="457200" y="274638"/>
            <a:ext cx="8229600" cy="2005266"/>
          </a:xfrm>
        </p:spPr>
        <p:txBody>
          <a:bodyPr/>
          <a:lstStyle/>
          <a:p>
            <a:r>
              <a:rPr lang="en-US" dirty="0">
                <a:solidFill>
                  <a:srgbClr val="C00000"/>
                </a:solidFill>
              </a:rPr>
              <a:t>Smith</a:t>
            </a:r>
            <a:r>
              <a:rPr lang="en-US" dirty="0"/>
              <a:t> </a:t>
            </a:r>
            <a:r>
              <a:rPr lang="en-US" dirty="0">
                <a:solidFill>
                  <a:schemeClr val="bg2">
                    <a:lumMod val="50000"/>
                  </a:schemeClr>
                </a:solidFill>
              </a:rPr>
              <a:t>&amp;</a:t>
            </a:r>
            <a:r>
              <a:rPr lang="en-US" dirty="0"/>
              <a:t> </a:t>
            </a:r>
            <a:r>
              <a:rPr lang="en-US" dirty="0">
                <a:solidFill>
                  <a:schemeClr val="accent5">
                    <a:lumMod val="75000"/>
                  </a:schemeClr>
                </a:solidFill>
              </a:rPr>
              <a:t>Keynes</a:t>
            </a:r>
          </a:p>
        </p:txBody>
      </p:sp>
      <p:sp>
        <p:nvSpPr>
          <p:cNvPr id="6" name="Content Placeholder 5">
            <a:extLst>
              <a:ext uri="{FF2B5EF4-FFF2-40B4-BE49-F238E27FC236}">
                <a16:creationId xmlns:a16="http://schemas.microsoft.com/office/drawing/2014/main" id="{539CADA8-2645-574D-A642-908C3623E568}"/>
              </a:ext>
            </a:extLst>
          </p:cNvPr>
          <p:cNvSpPr>
            <a:spLocks noGrp="1"/>
          </p:cNvSpPr>
          <p:nvPr>
            <p:ph idx="1"/>
          </p:nvPr>
        </p:nvSpPr>
        <p:spPr>
          <a:xfrm>
            <a:off x="214489" y="2584704"/>
            <a:ext cx="8748889" cy="3541459"/>
          </a:xfrm>
        </p:spPr>
        <p:txBody>
          <a:bodyPr>
            <a:normAutofit fontScale="92500"/>
          </a:bodyPr>
          <a:lstStyle/>
          <a:p>
            <a:r>
              <a:rPr lang="en-US" dirty="0"/>
              <a:t>For Smith, selfishness (a vice) on the individual level leads to a beneficial outcome for the whole system (abundance, </a:t>
            </a:r>
            <a:r>
              <a:rPr lang="en-US" dirty="0">
                <a:solidFill>
                  <a:srgbClr val="C00000"/>
                </a:solidFill>
              </a:rPr>
              <a:t>coordination via invisible hand</a:t>
            </a:r>
            <a:r>
              <a:rPr lang="en-US" dirty="0"/>
              <a:t>)</a:t>
            </a:r>
          </a:p>
          <a:p>
            <a:r>
              <a:rPr lang="en-US" dirty="0"/>
              <a:t>For Keynes, rational behavior (a virtue) on the individual level can sometimes result in </a:t>
            </a:r>
            <a:r>
              <a:rPr lang="en-US" dirty="0">
                <a:solidFill>
                  <a:schemeClr val="accent5">
                    <a:lumMod val="75000"/>
                  </a:schemeClr>
                </a:solidFill>
              </a:rPr>
              <a:t>systemic</a:t>
            </a:r>
            <a:r>
              <a:rPr lang="en-US" dirty="0"/>
              <a:t> failure (recession, inflation, financial crash). </a:t>
            </a:r>
            <a:r>
              <a:rPr lang="en-US" dirty="0">
                <a:solidFill>
                  <a:schemeClr val="accent5">
                    <a:lumMod val="75000"/>
                  </a:schemeClr>
                </a:solidFill>
              </a:rPr>
              <a:t>“Coordination failure”</a:t>
            </a:r>
          </a:p>
        </p:txBody>
      </p:sp>
      <p:pic>
        <p:nvPicPr>
          <p:cNvPr id="8" name="Picture 7" descr="Text&#10;&#10;Description automatically generated">
            <a:extLst>
              <a:ext uri="{FF2B5EF4-FFF2-40B4-BE49-F238E27FC236}">
                <a16:creationId xmlns:a16="http://schemas.microsoft.com/office/drawing/2014/main" id="{98AE876B-5F37-3D4E-A9A8-BD724B42F4D0}"/>
              </a:ext>
            </a:extLst>
          </p:cNvPr>
          <p:cNvPicPr>
            <a:picLocks noChangeAspect="1"/>
          </p:cNvPicPr>
          <p:nvPr/>
        </p:nvPicPr>
        <p:blipFill>
          <a:blip r:embed="rId2"/>
          <a:stretch>
            <a:fillRect/>
          </a:stretch>
        </p:blipFill>
        <p:spPr>
          <a:xfrm>
            <a:off x="1031494" y="527304"/>
            <a:ext cx="1155700" cy="1752600"/>
          </a:xfrm>
          <a:prstGeom prst="rect">
            <a:avLst/>
          </a:prstGeom>
        </p:spPr>
      </p:pic>
      <p:pic>
        <p:nvPicPr>
          <p:cNvPr id="10" name="Picture 9" descr="Text, letter&#10;&#10;Description automatically generated">
            <a:extLst>
              <a:ext uri="{FF2B5EF4-FFF2-40B4-BE49-F238E27FC236}">
                <a16:creationId xmlns:a16="http://schemas.microsoft.com/office/drawing/2014/main" id="{42DAE137-EA5B-654D-9C1A-C97739C24336}"/>
              </a:ext>
            </a:extLst>
          </p:cNvPr>
          <p:cNvPicPr>
            <a:picLocks noChangeAspect="1"/>
          </p:cNvPicPr>
          <p:nvPr/>
        </p:nvPicPr>
        <p:blipFill>
          <a:blip r:embed="rId3"/>
          <a:stretch>
            <a:fillRect/>
          </a:stretch>
        </p:blipFill>
        <p:spPr>
          <a:xfrm>
            <a:off x="6771640" y="637593"/>
            <a:ext cx="1155700" cy="1642311"/>
          </a:xfrm>
          <a:prstGeom prst="rect">
            <a:avLst/>
          </a:prstGeom>
        </p:spPr>
      </p:pic>
    </p:spTree>
    <p:extLst>
      <p:ext uri="{BB962C8B-B14F-4D97-AF65-F5344CB8AC3E}">
        <p14:creationId xmlns:p14="http://schemas.microsoft.com/office/powerpoint/2010/main" val="2543541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6013</TotalTime>
  <Words>4055</Words>
  <Application>Microsoft Macintosh PowerPoint</Application>
  <PresentationFormat>On-screen Show (4:3)</PresentationFormat>
  <Paragraphs>405</Paragraphs>
  <Slides>53</Slides>
  <Notes>15</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53</vt:i4>
      </vt:variant>
    </vt:vector>
  </HeadingPairs>
  <TitlesOfParts>
    <vt:vector size="67" baseType="lpstr">
      <vt:lpstr>ＭＳ Ｐゴシック</vt:lpstr>
      <vt:lpstr>adobe-caslon-pro</vt:lpstr>
      <vt:lpstr>Arial</vt:lpstr>
      <vt:lpstr>Calibri</vt:lpstr>
      <vt:lpstr>Calibri Light</vt:lpstr>
      <vt:lpstr>Calisto MT</vt:lpstr>
      <vt:lpstr>Courier New</vt:lpstr>
      <vt:lpstr>DIN Condensed</vt:lpstr>
      <vt:lpstr>nyt-imperial</vt:lpstr>
      <vt:lpstr>Tahoma</vt:lpstr>
      <vt:lpstr>Times</vt:lpstr>
      <vt:lpstr>Times New Roman</vt:lpstr>
      <vt:lpstr>Wingdings</vt:lpstr>
      <vt:lpstr>Office Theme</vt:lpstr>
      <vt:lpstr>Macroeconomics:  some concepts and context </vt:lpstr>
      <vt:lpstr>How does macroeconomics fit into the history of economics?</vt:lpstr>
      <vt:lpstr>PowerPoint Presentation</vt:lpstr>
      <vt:lpstr>Smith and the Neoclassicals: Market optimists</vt:lpstr>
      <vt:lpstr>A devastating failure of the  invisible hand</vt:lpstr>
      <vt:lpstr>The Keynesian Revolution</vt:lpstr>
      <vt:lpstr>Macroeconomics emphasizes the importance of demand in explaining business cycle ups and downs</vt:lpstr>
      <vt:lpstr>Keynesian Macroeconomics</vt:lpstr>
      <vt:lpstr>Smith &amp; Keynes</vt:lpstr>
      <vt:lpstr>What is “coordination” about?</vt:lpstr>
      <vt:lpstr>Coordination failure</vt:lpstr>
      <vt:lpstr>Introducing GDP</vt:lpstr>
      <vt:lpstr>Gross Domestic Product</vt:lpstr>
      <vt:lpstr>PowerPoint Presentation</vt:lpstr>
      <vt:lpstr>  Well-being and GDP are they twins, cousins, or utterly estranged?</vt:lpstr>
      <vt:lpstr>Well-being Measures</vt:lpstr>
      <vt:lpstr>The evolution of GDP as a concept</vt:lpstr>
      <vt:lpstr>What happens if there’s 3% real growth forever?</vt:lpstr>
      <vt:lpstr>GDP is the Market Value….</vt:lpstr>
      <vt:lpstr>GDP is the Market Value….</vt:lpstr>
      <vt:lpstr>More on what is and isn’t counted</vt:lpstr>
      <vt:lpstr>What GDP omits to tell us</vt:lpstr>
      <vt:lpstr>The Components of GDP</vt:lpstr>
      <vt:lpstr>More on spending categories</vt:lpstr>
      <vt:lpstr>Real versus Nominal GDP</vt:lpstr>
      <vt:lpstr>Total spending usually rises from year to year. There are two possible reasons</vt:lpstr>
      <vt:lpstr>The old, easy-to-do method of calculating real GDP</vt:lpstr>
      <vt:lpstr>How real GDP is computed now</vt:lpstr>
      <vt:lpstr>We can look at prices too</vt:lpstr>
      <vt:lpstr>GDP and prices exercise</vt:lpstr>
      <vt:lpstr>The Consumer Price(s) Index</vt:lpstr>
      <vt:lpstr>How the Consumer Price Index is Calculated</vt:lpstr>
      <vt:lpstr>Calculating the Consumer Price Index and the Inflation Rate: An Example</vt:lpstr>
      <vt:lpstr>Calculating the Consumer Prices Index and the Inflation Rate: An Example</vt:lpstr>
      <vt:lpstr>Inflation</vt:lpstr>
      <vt:lpstr>How is the CPI adjusted to deal with the constantly changing economy?</vt:lpstr>
      <vt:lpstr>“Adjusting for inflation” Finding a “real” value Finding changes in “purchasing power”</vt:lpstr>
      <vt:lpstr>Deflating History</vt:lpstr>
      <vt:lpstr>Indexation</vt:lpstr>
      <vt:lpstr>Most people have strong feelings about inflation</vt:lpstr>
      <vt:lpstr>We all have recent experience with spiking inflation</vt:lpstr>
      <vt:lpstr>What’s the real story with inflation?</vt:lpstr>
      <vt:lpstr>Covid-era inflation was not the usual</vt:lpstr>
      <vt:lpstr>What is the pain of inflation?</vt:lpstr>
      <vt:lpstr>Inflation redistributes</vt:lpstr>
      <vt:lpstr>Who wins and who loses?</vt:lpstr>
      <vt:lpstr>In the U.S., a complex picture</vt:lpstr>
      <vt:lpstr>2022: real wages/salaries falling</vt:lpstr>
      <vt:lpstr>Interest rates: a key price that can fall behind consumer prices or race ahead</vt:lpstr>
      <vt:lpstr>What’s the ideal inflation rate?</vt:lpstr>
      <vt:lpstr>Deflation</vt:lpstr>
      <vt:lpstr>Japan ❤️ inflation</vt:lpstr>
      <vt:lpstr>Takeaway on inflation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Craven , Carolyn L.</dc:creator>
  <cp:lastModifiedBy>Craven, Carolyn</cp:lastModifiedBy>
  <cp:revision>258</cp:revision>
  <cp:lastPrinted>2024-01-24T09:09:29Z</cp:lastPrinted>
  <dcterms:created xsi:type="dcterms:W3CDTF">2017-09-12T18:25:10Z</dcterms:created>
  <dcterms:modified xsi:type="dcterms:W3CDTF">2024-02-08T10:15:21Z</dcterms:modified>
</cp:coreProperties>
</file>