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3"/>
  </p:notesMasterIdLst>
  <p:handoutMasterIdLst>
    <p:handoutMasterId r:id="rId14"/>
  </p:handoutMasterIdLst>
  <p:sldIdLst>
    <p:sldId id="269" r:id="rId2"/>
    <p:sldId id="270" r:id="rId3"/>
    <p:sldId id="282" r:id="rId4"/>
    <p:sldId id="275" r:id="rId5"/>
    <p:sldId id="277" r:id="rId6"/>
    <p:sldId id="276" r:id="rId7"/>
    <p:sldId id="280" r:id="rId8"/>
    <p:sldId id="271" r:id="rId9"/>
    <p:sldId id="281" r:id="rId10"/>
    <p:sldId id="272" r:id="rId11"/>
    <p:sldId id="278" r:id="rId12"/>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15:clr>
            <a:srgbClr val="A4A3A4"/>
          </p15:clr>
        </p15:guide>
        <p15:guide id="2" pos="4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8B4"/>
    <a:srgbClr val="EF3340"/>
    <a:srgbClr val="FFCD00"/>
    <a:srgbClr val="FFCF06"/>
    <a:srgbClr val="F8C704"/>
    <a:srgbClr val="EFC0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9" autoAdjust="0"/>
    <p:restoredTop sz="88737" autoAdjust="0"/>
  </p:normalViewPr>
  <p:slideViewPr>
    <p:cSldViewPr snapToGrid="0" snapToObjects="1">
      <p:cViewPr varScale="1">
        <p:scale>
          <a:sx n="88" d="100"/>
          <a:sy n="88" d="100"/>
        </p:scale>
        <p:origin x="1315" y="67"/>
      </p:cViewPr>
      <p:guideLst>
        <p:guide orient="horz"/>
        <p:guide pos="436"/>
      </p:guideLst>
    </p:cSldViewPr>
  </p:slideViewPr>
  <p:notesTextViewPr>
    <p:cViewPr>
      <p:scale>
        <a:sx n="100" d="100"/>
        <a:sy n="100" d="100"/>
      </p:scale>
      <p:origin x="0" y="0"/>
    </p:cViewPr>
  </p:notesTextViewPr>
  <p:sorterViewPr>
    <p:cViewPr>
      <p:scale>
        <a:sx n="184" d="100"/>
        <a:sy n="18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pPr>
              <a:defRPr/>
            </a:pPr>
            <a:endParaRPr lang="fi-FI"/>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pPr>
              <a:defRPr/>
            </a:pPr>
            <a:fld id="{939D04D9-2D90-E741-8C77-A958108973E5}" type="datetimeFigureOut">
              <a:rPr lang="en-US"/>
              <a:pPr>
                <a:defRPr/>
              </a:pPr>
              <a:t>3/26/2020</a:t>
            </a:fld>
            <a:endParaRPr lang="fi-FI"/>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pPr>
              <a:defRPr/>
            </a:pPr>
            <a:endParaRPr lang="fi-FI"/>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pPr>
              <a:defRPr/>
            </a:pPr>
            <a:fld id="{381337A6-C487-9645-B543-6BBD05A1D191}" type="slidenum">
              <a:rPr lang="fi-FI"/>
              <a:pPr>
                <a:defRPr/>
              </a:pPr>
              <a:t>‹#›</a:t>
            </a:fld>
            <a:endParaRPr lang="fi-FI"/>
          </a:p>
        </p:txBody>
      </p:sp>
    </p:spTree>
    <p:extLst>
      <p:ext uri="{BB962C8B-B14F-4D97-AF65-F5344CB8AC3E}">
        <p14:creationId xmlns:p14="http://schemas.microsoft.com/office/powerpoint/2010/main" val="38245393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ea typeface="ＭＳ Ｐゴシック" charset="-128"/>
                <a:cs typeface="ＭＳ Ｐゴシック" charset="-128"/>
              </a:defRPr>
            </a:lvl1pPr>
          </a:lstStyle>
          <a:p>
            <a:pPr>
              <a:defRPr/>
            </a:pPr>
            <a:endParaRPr lang="fi-FI"/>
          </a:p>
        </p:txBody>
      </p:sp>
      <p:sp>
        <p:nvSpPr>
          <p:cNvPr id="3" name="Date Placeholder 2"/>
          <p:cNvSpPr>
            <a:spLocks noGrp="1"/>
          </p:cNvSpPr>
          <p:nvPr>
            <p:ph type="dt" idx="1"/>
          </p:nvPr>
        </p:nvSpPr>
        <p:spPr>
          <a:xfrm>
            <a:off x="4143587" y="0"/>
            <a:ext cx="3169920" cy="480060"/>
          </a:xfrm>
          <a:prstGeom prst="rect">
            <a:avLst/>
          </a:prstGeom>
        </p:spPr>
        <p:txBody>
          <a:bodyPr vert="horz" wrap="square" lIns="96661" tIns="48331" rIns="96661" bIns="48331" numCol="1" anchor="t" anchorCtr="0" compatLnSpc="1">
            <a:prstTxWarp prst="textNoShape">
              <a:avLst/>
            </a:prstTxWarp>
          </a:bodyPr>
          <a:lstStyle>
            <a:lvl1pPr algn="r">
              <a:defRPr sz="1300"/>
            </a:lvl1pPr>
          </a:lstStyle>
          <a:p>
            <a:pPr>
              <a:defRPr/>
            </a:pPr>
            <a:fld id="{1FE7B0BA-8FA8-3A4A-9820-CF1299A8B616}" type="datetime1">
              <a:rPr lang="fi-FI"/>
              <a:pPr>
                <a:defRPr/>
              </a:pPr>
              <a:t>26.3.2020</a:t>
            </a:fld>
            <a:endParaRPr lang="fi-FI"/>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fi-FI" noProof="0" smtClean="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ea typeface="ＭＳ Ｐゴシック" charset="-128"/>
                <a:cs typeface="ＭＳ Ｐゴシック" charset="-128"/>
              </a:defRPr>
            </a:lvl1pPr>
          </a:lstStyle>
          <a:p>
            <a:pPr>
              <a:defRPr/>
            </a:pPr>
            <a:endParaRPr lang="fi-FI"/>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pPr>
              <a:defRPr/>
            </a:pPr>
            <a:fld id="{D66A5FF2-0573-2649-A39A-26FA52E05379}" type="slidenum">
              <a:rPr lang="fi-FI"/>
              <a:pPr>
                <a:defRPr/>
              </a:pPr>
              <a:t>‹#›</a:t>
            </a:fld>
            <a:endParaRPr lang="fi-FI"/>
          </a:p>
        </p:txBody>
      </p:sp>
    </p:spTree>
    <p:extLst>
      <p:ext uri="{BB962C8B-B14F-4D97-AF65-F5344CB8AC3E}">
        <p14:creationId xmlns:p14="http://schemas.microsoft.com/office/powerpoint/2010/main" val="309729138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Normative</a:t>
            </a:r>
            <a:r>
              <a:rPr lang="en-US" baseline="0" dirty="0" smtClean="0"/>
              <a:t> practices</a:t>
            </a:r>
          </a:p>
          <a:p>
            <a:r>
              <a:rPr lang="en-US" baseline="0" dirty="0" smtClean="0"/>
              <a:t>structure</a:t>
            </a:r>
            <a:endParaRPr lang="en-US" dirty="0"/>
          </a:p>
        </p:txBody>
      </p:sp>
      <p:sp>
        <p:nvSpPr>
          <p:cNvPr id="4" name="Slide Number Placeholder 3"/>
          <p:cNvSpPr>
            <a:spLocks noGrp="1"/>
          </p:cNvSpPr>
          <p:nvPr>
            <p:ph type="sldNum" sz="quarter" idx="10"/>
          </p:nvPr>
        </p:nvSpPr>
        <p:spPr/>
        <p:txBody>
          <a:bodyPr/>
          <a:lstStyle/>
          <a:p>
            <a:pPr>
              <a:defRPr/>
            </a:pPr>
            <a:fld id="{D66A5FF2-0573-2649-A39A-26FA52E05379}" type="slidenum">
              <a:rPr lang="fi-FI" smtClean="0"/>
              <a:pPr>
                <a:defRPr/>
              </a:pPr>
              <a:t>1</a:t>
            </a:fld>
            <a:endParaRPr lang="fi-FI"/>
          </a:p>
        </p:txBody>
      </p:sp>
    </p:spTree>
    <p:extLst>
      <p:ext uri="{BB962C8B-B14F-4D97-AF65-F5344CB8AC3E}">
        <p14:creationId xmlns:p14="http://schemas.microsoft.com/office/powerpoint/2010/main" val="238307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smtClean="0"/>
              <a:t>Kukko-Liedes, V. 2015. Bachelor </a:t>
            </a:r>
            <a:r>
              <a:rPr lang="fi-FI" dirty="0" err="1" smtClean="0"/>
              <a:t>Thesis</a:t>
            </a:r>
            <a:endParaRPr lang="en-GB" dirty="0"/>
          </a:p>
        </p:txBody>
      </p:sp>
      <p:sp>
        <p:nvSpPr>
          <p:cNvPr id="4" name="Slide Number Placeholder 3"/>
          <p:cNvSpPr>
            <a:spLocks noGrp="1"/>
          </p:cNvSpPr>
          <p:nvPr>
            <p:ph type="sldNum" sz="quarter" idx="10"/>
          </p:nvPr>
        </p:nvSpPr>
        <p:spPr/>
        <p:txBody>
          <a:bodyPr/>
          <a:lstStyle/>
          <a:p>
            <a:pPr>
              <a:defRPr/>
            </a:pPr>
            <a:fld id="{D66A5FF2-0573-2649-A39A-26FA52E05379}" type="slidenum">
              <a:rPr lang="fi-FI" smtClean="0"/>
              <a:pPr>
                <a:defRPr/>
              </a:pPr>
              <a:t>2</a:t>
            </a:fld>
            <a:endParaRPr lang="fi-FI"/>
          </a:p>
        </p:txBody>
      </p:sp>
    </p:spTree>
    <p:extLst>
      <p:ext uri="{BB962C8B-B14F-4D97-AF65-F5344CB8AC3E}">
        <p14:creationId xmlns:p14="http://schemas.microsoft.com/office/powerpoint/2010/main" val="380568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smtClean="0"/>
              <a:t>Kukko-Liedes, V. 2015. Bachelor </a:t>
            </a:r>
            <a:r>
              <a:rPr lang="fi-FI" dirty="0" err="1" smtClean="0"/>
              <a:t>Thesis</a:t>
            </a:r>
            <a:endParaRPr lang="en-GB" dirty="0"/>
          </a:p>
        </p:txBody>
      </p:sp>
      <p:sp>
        <p:nvSpPr>
          <p:cNvPr id="4" name="Slide Number Placeholder 3"/>
          <p:cNvSpPr>
            <a:spLocks noGrp="1"/>
          </p:cNvSpPr>
          <p:nvPr>
            <p:ph type="sldNum" sz="quarter" idx="10"/>
          </p:nvPr>
        </p:nvSpPr>
        <p:spPr/>
        <p:txBody>
          <a:bodyPr/>
          <a:lstStyle/>
          <a:p>
            <a:pPr>
              <a:defRPr/>
            </a:pPr>
            <a:fld id="{D66A5FF2-0573-2649-A39A-26FA52E05379}" type="slidenum">
              <a:rPr lang="fi-FI" smtClean="0"/>
              <a:pPr>
                <a:defRPr/>
              </a:pPr>
              <a:t>3</a:t>
            </a:fld>
            <a:endParaRPr lang="fi-FI"/>
          </a:p>
        </p:txBody>
      </p:sp>
    </p:spTree>
    <p:extLst>
      <p:ext uri="{BB962C8B-B14F-4D97-AF65-F5344CB8AC3E}">
        <p14:creationId xmlns:p14="http://schemas.microsoft.com/office/powerpoint/2010/main" val="4152999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mn-lt"/>
                <a:ea typeface="ＭＳ Ｐゴシック" charset="-128"/>
                <a:cs typeface="ＭＳ Ｐゴシック" charset="-128"/>
              </a:rPr>
              <a:t>From: Rashad, A. and </a:t>
            </a:r>
            <a:r>
              <a:rPr lang="en-GB" sz="1200" kern="1200" dirty="0" err="1" smtClean="0">
                <a:solidFill>
                  <a:schemeClr val="tx1"/>
                </a:solidFill>
                <a:effectLst/>
                <a:latin typeface="+mn-lt"/>
                <a:ea typeface="ＭＳ Ｐゴシック" charset="-128"/>
                <a:cs typeface="ＭＳ Ｐゴシック" charset="-128"/>
              </a:rPr>
              <a:t>Seleem</a:t>
            </a:r>
            <a:r>
              <a:rPr lang="en-GB" sz="1200" kern="1200" dirty="0" smtClean="0">
                <a:solidFill>
                  <a:schemeClr val="tx1"/>
                </a:solidFill>
                <a:effectLst/>
                <a:latin typeface="+mn-lt"/>
                <a:ea typeface="ＭＳ Ｐゴシック" charset="-128"/>
                <a:cs typeface="ＭＳ Ｐゴシック" charset="-128"/>
              </a:rPr>
              <a:t>, H. (17 July 2014) “A Study of High Strength Concrete with Moderate Cement Content Incorporating Limestone Powder,” </a:t>
            </a:r>
            <a:r>
              <a:rPr lang="en-GB" sz="1200" i="1" kern="1200" dirty="0" smtClean="0">
                <a:solidFill>
                  <a:schemeClr val="tx1"/>
                </a:solidFill>
                <a:effectLst/>
                <a:latin typeface="+mn-lt"/>
                <a:ea typeface="ＭＳ Ｐゴシック" charset="-128"/>
                <a:cs typeface="ＭＳ Ｐゴシック" charset="-128"/>
              </a:rPr>
              <a:t>Building Research Journal</a:t>
            </a:r>
            <a:r>
              <a:rPr lang="en-GB" sz="1200" kern="1200" dirty="0" smtClean="0">
                <a:solidFill>
                  <a:schemeClr val="tx1"/>
                </a:solidFill>
                <a:effectLst/>
                <a:latin typeface="+mn-lt"/>
                <a:ea typeface="ＭＳ Ｐゴシック" charset="-128"/>
                <a:cs typeface="ＭＳ Ｐゴシック" charset="-128"/>
              </a:rPr>
              <a:t>. 61/1: 43-58. DOI https://doi.org/10.2478/brj-2014-0004</a:t>
            </a:r>
          </a:p>
          <a:p>
            <a:endParaRPr lang="en-GB" dirty="0"/>
          </a:p>
        </p:txBody>
      </p:sp>
      <p:sp>
        <p:nvSpPr>
          <p:cNvPr id="4" name="Slide Number Placeholder 3"/>
          <p:cNvSpPr>
            <a:spLocks noGrp="1"/>
          </p:cNvSpPr>
          <p:nvPr>
            <p:ph type="sldNum" sz="quarter" idx="10"/>
          </p:nvPr>
        </p:nvSpPr>
        <p:spPr/>
        <p:txBody>
          <a:bodyPr/>
          <a:lstStyle/>
          <a:p>
            <a:pPr>
              <a:defRPr/>
            </a:pPr>
            <a:fld id="{D66A5FF2-0573-2649-A39A-26FA52E05379}" type="slidenum">
              <a:rPr lang="fi-FI" smtClean="0"/>
              <a:pPr>
                <a:defRPr/>
              </a:pPr>
              <a:t>4</a:t>
            </a:fld>
            <a:endParaRPr lang="fi-FI"/>
          </a:p>
        </p:txBody>
      </p:sp>
    </p:spTree>
    <p:extLst>
      <p:ext uri="{BB962C8B-B14F-4D97-AF65-F5344CB8AC3E}">
        <p14:creationId xmlns:p14="http://schemas.microsoft.com/office/powerpoint/2010/main" val="1502774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mn-lt"/>
                <a:ea typeface="ＭＳ Ｐゴシック" charset="-128"/>
                <a:cs typeface="ＭＳ Ｐゴシック" charset="-128"/>
              </a:rPr>
              <a:t>From: Rashad, A. and </a:t>
            </a:r>
            <a:r>
              <a:rPr lang="en-GB" sz="1200" kern="1200" dirty="0" err="1" smtClean="0">
                <a:solidFill>
                  <a:schemeClr val="tx1"/>
                </a:solidFill>
                <a:effectLst/>
                <a:latin typeface="+mn-lt"/>
                <a:ea typeface="ＭＳ Ｐゴシック" charset="-128"/>
                <a:cs typeface="ＭＳ Ｐゴシック" charset="-128"/>
              </a:rPr>
              <a:t>Seleem</a:t>
            </a:r>
            <a:r>
              <a:rPr lang="en-GB" sz="1200" kern="1200" dirty="0" smtClean="0">
                <a:solidFill>
                  <a:schemeClr val="tx1"/>
                </a:solidFill>
                <a:effectLst/>
                <a:latin typeface="+mn-lt"/>
                <a:ea typeface="ＭＳ Ｐゴシック" charset="-128"/>
                <a:cs typeface="ＭＳ Ｐゴシック" charset="-128"/>
              </a:rPr>
              <a:t>, H. (17 July 2014) “A Study of High Strength Concrete with Moderate Cement Content Incorporating Limestone Powder,” </a:t>
            </a:r>
            <a:r>
              <a:rPr lang="en-GB" sz="1200" i="1" kern="1200" dirty="0" smtClean="0">
                <a:solidFill>
                  <a:schemeClr val="tx1"/>
                </a:solidFill>
                <a:effectLst/>
                <a:latin typeface="+mn-lt"/>
                <a:ea typeface="ＭＳ Ｐゴシック" charset="-128"/>
                <a:cs typeface="ＭＳ Ｐゴシック" charset="-128"/>
              </a:rPr>
              <a:t>Building Research Journal</a:t>
            </a:r>
            <a:r>
              <a:rPr lang="en-GB" sz="1200" kern="1200" dirty="0" smtClean="0">
                <a:solidFill>
                  <a:schemeClr val="tx1"/>
                </a:solidFill>
                <a:effectLst/>
                <a:latin typeface="+mn-lt"/>
                <a:ea typeface="ＭＳ Ｐゴシック" charset="-128"/>
                <a:cs typeface="ＭＳ Ｐゴシック" charset="-128"/>
              </a:rPr>
              <a:t>. 61/1: 43-58. DOI https://doi.org/10.2478/brj-2014-0004</a:t>
            </a:r>
          </a:p>
          <a:p>
            <a:endParaRPr lang="en-GB" dirty="0"/>
          </a:p>
        </p:txBody>
      </p:sp>
      <p:sp>
        <p:nvSpPr>
          <p:cNvPr id="4" name="Slide Number Placeholder 3"/>
          <p:cNvSpPr>
            <a:spLocks noGrp="1"/>
          </p:cNvSpPr>
          <p:nvPr>
            <p:ph type="sldNum" sz="quarter" idx="10"/>
          </p:nvPr>
        </p:nvSpPr>
        <p:spPr/>
        <p:txBody>
          <a:bodyPr/>
          <a:lstStyle/>
          <a:p>
            <a:pPr>
              <a:defRPr/>
            </a:pPr>
            <a:fld id="{D66A5FF2-0573-2649-A39A-26FA52E05379}" type="slidenum">
              <a:rPr lang="fi-FI" smtClean="0"/>
              <a:pPr>
                <a:defRPr/>
              </a:pPr>
              <a:t>5</a:t>
            </a:fld>
            <a:endParaRPr lang="fi-FI"/>
          </a:p>
        </p:txBody>
      </p:sp>
    </p:spTree>
    <p:extLst>
      <p:ext uri="{BB962C8B-B14F-4D97-AF65-F5344CB8AC3E}">
        <p14:creationId xmlns:p14="http://schemas.microsoft.com/office/powerpoint/2010/main" val="1942046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ＭＳ Ｐゴシック" charset="-128"/>
                <a:cs typeface="ＭＳ Ｐゴシック" charset="-128"/>
              </a:rPr>
              <a:t>S. </a:t>
            </a:r>
            <a:r>
              <a:rPr lang="en-GB" sz="1200" kern="1200" dirty="0" err="1" smtClean="0">
                <a:solidFill>
                  <a:schemeClr val="tx1"/>
                </a:solidFill>
                <a:effectLst/>
                <a:latin typeface="+mn-lt"/>
                <a:ea typeface="ＭＳ Ｐゴシック" charset="-128"/>
                <a:cs typeface="ＭＳ Ｐゴシック" charset="-128"/>
              </a:rPr>
              <a:t>Alsina-Saltarén</a:t>
            </a:r>
            <a:r>
              <a:rPr lang="en-GB" sz="1200" kern="1200" dirty="0" smtClean="0">
                <a:solidFill>
                  <a:schemeClr val="tx1"/>
                </a:solidFill>
                <a:effectLst/>
                <a:latin typeface="+mn-lt"/>
                <a:ea typeface="ＭＳ Ｐゴシック" charset="-128"/>
                <a:cs typeface="ＭＳ Ｐゴシック" charset="-128"/>
              </a:rPr>
              <a:t>, J.L. </a:t>
            </a:r>
            <a:r>
              <a:rPr lang="en-GB" sz="1200" kern="1200" dirty="0" err="1" smtClean="0">
                <a:solidFill>
                  <a:schemeClr val="tx1"/>
                </a:solidFill>
                <a:effectLst/>
                <a:latin typeface="+mn-lt"/>
                <a:ea typeface="ＭＳ Ｐゴシック" charset="-128"/>
                <a:cs typeface="ＭＳ Ｐゴシック" charset="-128"/>
              </a:rPr>
              <a:t>Ponz-Tienda</a:t>
            </a:r>
            <a:r>
              <a:rPr lang="en-GB" sz="1200" kern="1200" dirty="0" smtClean="0">
                <a:solidFill>
                  <a:schemeClr val="tx1"/>
                </a:solidFill>
                <a:effectLst/>
                <a:latin typeface="+mn-lt"/>
                <a:ea typeface="ＭＳ Ｐゴシック" charset="-128"/>
                <a:cs typeface="ＭＳ Ｐゴシック" charset="-128"/>
              </a:rPr>
              <a:t>, L. Gutiérrez-</a:t>
            </a:r>
            <a:r>
              <a:rPr lang="en-GB" sz="1200" kern="1200" dirty="0" err="1" smtClean="0">
                <a:solidFill>
                  <a:schemeClr val="tx1"/>
                </a:solidFill>
                <a:effectLst/>
                <a:latin typeface="+mn-lt"/>
                <a:ea typeface="ＭＳ Ｐゴシック" charset="-128"/>
                <a:cs typeface="ＭＳ Ｐゴシック" charset="-128"/>
              </a:rPr>
              <a:t>Bucheli</a:t>
            </a:r>
            <a:r>
              <a:rPr lang="en-GB" sz="1200" kern="1200" dirty="0" smtClean="0">
                <a:solidFill>
                  <a:schemeClr val="tx1"/>
                </a:solidFill>
                <a:effectLst/>
                <a:latin typeface="+mn-lt"/>
                <a:ea typeface="ＭＳ Ｐゴシック" charset="-128"/>
                <a:cs typeface="ＭＳ Ｐゴシック" charset="-128"/>
              </a:rPr>
              <a:t> and M. Sierra-</a:t>
            </a:r>
            <a:r>
              <a:rPr lang="en-GB" sz="1200" kern="1200" dirty="0" err="1" smtClean="0">
                <a:solidFill>
                  <a:schemeClr val="tx1"/>
                </a:solidFill>
                <a:effectLst/>
                <a:latin typeface="+mn-lt"/>
                <a:ea typeface="ＭＳ Ｐゴシック" charset="-128"/>
                <a:cs typeface="ＭＳ Ｐゴシック" charset="-128"/>
              </a:rPr>
              <a:t>Aparicio</a:t>
            </a:r>
            <a:r>
              <a:rPr lang="en-GB" sz="1200" kern="1200" dirty="0" smtClean="0">
                <a:solidFill>
                  <a:schemeClr val="tx1"/>
                </a:solidFill>
                <a:effectLst/>
                <a:latin typeface="+mn-lt"/>
                <a:ea typeface="ＭＳ Ｐゴシック" charset="-128"/>
                <a:cs typeface="ＭＳ Ｐゴシック" charset="-128"/>
              </a:rPr>
              <a:t>, </a:t>
            </a:r>
          </a:p>
          <a:p>
            <a:r>
              <a:rPr lang="en-GB" sz="1200" kern="1200" dirty="0" smtClean="0">
                <a:solidFill>
                  <a:schemeClr val="tx1"/>
                </a:solidFill>
                <a:effectLst/>
                <a:latin typeface="+mn-lt"/>
                <a:ea typeface="ＭＳ Ｐゴシック" charset="-128"/>
                <a:cs typeface="ＭＳ Ｐゴシック" charset="-128"/>
              </a:rPr>
              <a:t>“Implementation of BIM in infrastructure: the need to address it from the public sector”. </a:t>
            </a:r>
          </a:p>
          <a:p>
            <a:r>
              <a:rPr lang="en-GB" sz="1200" kern="1200" dirty="0" smtClean="0">
                <a:solidFill>
                  <a:schemeClr val="tx1"/>
                </a:solidFill>
                <a:effectLst/>
                <a:latin typeface="+mn-lt"/>
                <a:ea typeface="ＭＳ Ｐゴシック" charset="-128"/>
                <a:cs typeface="ＭＳ Ｐゴシック" charset="-128"/>
              </a:rPr>
              <a:t>Building &amp; Management, vol. 2(3), pp. 62-72, 2018 </a:t>
            </a:r>
          </a:p>
          <a:p>
            <a:r>
              <a:rPr lang="en-GB" sz="1200" kern="1200" dirty="0" smtClean="0">
                <a:solidFill>
                  <a:schemeClr val="tx1"/>
                </a:solidFill>
                <a:effectLst/>
                <a:latin typeface="+mn-lt"/>
                <a:ea typeface="ＭＳ Ｐゴシック" charset="-128"/>
                <a:cs typeface="ＭＳ Ｐゴシック" charset="-128"/>
              </a:rPr>
              <a:t>http://dx.doi.org/10.20868/bma.2018.3.3843</a:t>
            </a:r>
          </a:p>
          <a:p>
            <a:endParaRPr lang="en-GB" dirty="0"/>
          </a:p>
        </p:txBody>
      </p:sp>
      <p:sp>
        <p:nvSpPr>
          <p:cNvPr id="4" name="Slide Number Placeholder 3"/>
          <p:cNvSpPr>
            <a:spLocks noGrp="1"/>
          </p:cNvSpPr>
          <p:nvPr>
            <p:ph type="sldNum" sz="quarter" idx="10"/>
          </p:nvPr>
        </p:nvSpPr>
        <p:spPr/>
        <p:txBody>
          <a:bodyPr/>
          <a:lstStyle/>
          <a:p>
            <a:pPr>
              <a:defRPr/>
            </a:pPr>
            <a:fld id="{D66A5FF2-0573-2649-A39A-26FA52E05379}" type="slidenum">
              <a:rPr lang="fi-FI" smtClean="0"/>
              <a:pPr>
                <a:defRPr/>
              </a:pPr>
              <a:t>6</a:t>
            </a:fld>
            <a:endParaRPr lang="fi-FI"/>
          </a:p>
        </p:txBody>
      </p:sp>
    </p:spTree>
    <p:extLst>
      <p:ext uri="{BB962C8B-B14F-4D97-AF65-F5344CB8AC3E}">
        <p14:creationId xmlns:p14="http://schemas.microsoft.com/office/powerpoint/2010/main" val="2715326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ＭＳ Ｐゴシック" charset="-128"/>
                <a:cs typeface="ＭＳ Ｐゴシック" charset="-128"/>
              </a:rPr>
              <a:t>S. </a:t>
            </a:r>
            <a:r>
              <a:rPr lang="en-GB" sz="1200" kern="1200" dirty="0" err="1" smtClean="0">
                <a:solidFill>
                  <a:schemeClr val="tx1"/>
                </a:solidFill>
                <a:effectLst/>
                <a:latin typeface="+mn-lt"/>
                <a:ea typeface="ＭＳ Ｐゴシック" charset="-128"/>
                <a:cs typeface="ＭＳ Ｐゴシック" charset="-128"/>
              </a:rPr>
              <a:t>Alsina-Saltarén</a:t>
            </a:r>
            <a:r>
              <a:rPr lang="en-GB" sz="1200" kern="1200" dirty="0" smtClean="0">
                <a:solidFill>
                  <a:schemeClr val="tx1"/>
                </a:solidFill>
                <a:effectLst/>
                <a:latin typeface="+mn-lt"/>
                <a:ea typeface="ＭＳ Ｐゴシック" charset="-128"/>
                <a:cs typeface="ＭＳ Ｐゴシック" charset="-128"/>
              </a:rPr>
              <a:t>, J.L. </a:t>
            </a:r>
            <a:r>
              <a:rPr lang="en-GB" sz="1200" kern="1200" dirty="0" err="1" smtClean="0">
                <a:solidFill>
                  <a:schemeClr val="tx1"/>
                </a:solidFill>
                <a:effectLst/>
                <a:latin typeface="+mn-lt"/>
                <a:ea typeface="ＭＳ Ｐゴシック" charset="-128"/>
                <a:cs typeface="ＭＳ Ｐゴシック" charset="-128"/>
              </a:rPr>
              <a:t>Ponz-Tienda</a:t>
            </a:r>
            <a:r>
              <a:rPr lang="en-GB" sz="1200" kern="1200" dirty="0" smtClean="0">
                <a:solidFill>
                  <a:schemeClr val="tx1"/>
                </a:solidFill>
                <a:effectLst/>
                <a:latin typeface="+mn-lt"/>
                <a:ea typeface="ＭＳ Ｐゴシック" charset="-128"/>
                <a:cs typeface="ＭＳ Ｐゴシック" charset="-128"/>
              </a:rPr>
              <a:t>, L. Gutiérrez-</a:t>
            </a:r>
            <a:r>
              <a:rPr lang="en-GB" sz="1200" kern="1200" dirty="0" err="1" smtClean="0">
                <a:solidFill>
                  <a:schemeClr val="tx1"/>
                </a:solidFill>
                <a:effectLst/>
                <a:latin typeface="+mn-lt"/>
                <a:ea typeface="ＭＳ Ｐゴシック" charset="-128"/>
                <a:cs typeface="ＭＳ Ｐゴシック" charset="-128"/>
              </a:rPr>
              <a:t>Bucheli</a:t>
            </a:r>
            <a:r>
              <a:rPr lang="en-GB" sz="1200" kern="1200" dirty="0" smtClean="0">
                <a:solidFill>
                  <a:schemeClr val="tx1"/>
                </a:solidFill>
                <a:effectLst/>
                <a:latin typeface="+mn-lt"/>
                <a:ea typeface="ＭＳ Ｐゴシック" charset="-128"/>
                <a:cs typeface="ＭＳ Ｐゴシック" charset="-128"/>
              </a:rPr>
              <a:t> and M. Sierra-</a:t>
            </a:r>
            <a:r>
              <a:rPr lang="en-GB" sz="1200" kern="1200" dirty="0" err="1" smtClean="0">
                <a:solidFill>
                  <a:schemeClr val="tx1"/>
                </a:solidFill>
                <a:effectLst/>
                <a:latin typeface="+mn-lt"/>
                <a:ea typeface="ＭＳ Ｐゴシック" charset="-128"/>
                <a:cs typeface="ＭＳ Ｐゴシック" charset="-128"/>
              </a:rPr>
              <a:t>Aparicio</a:t>
            </a:r>
            <a:r>
              <a:rPr lang="en-GB" sz="1200" kern="1200" dirty="0" smtClean="0">
                <a:solidFill>
                  <a:schemeClr val="tx1"/>
                </a:solidFill>
                <a:effectLst/>
                <a:latin typeface="+mn-lt"/>
                <a:ea typeface="ＭＳ Ｐゴシック" charset="-128"/>
                <a:cs typeface="ＭＳ Ｐゴシック" charset="-128"/>
              </a:rPr>
              <a:t>, </a:t>
            </a:r>
          </a:p>
          <a:p>
            <a:r>
              <a:rPr lang="en-GB" sz="1200" kern="1200" dirty="0" smtClean="0">
                <a:solidFill>
                  <a:schemeClr val="tx1"/>
                </a:solidFill>
                <a:effectLst/>
                <a:latin typeface="+mn-lt"/>
                <a:ea typeface="ＭＳ Ｐゴシック" charset="-128"/>
                <a:cs typeface="ＭＳ Ｐゴシック" charset="-128"/>
              </a:rPr>
              <a:t>“Implementation of BIM in infrastructure: the need to address it from the public sector”. </a:t>
            </a:r>
          </a:p>
          <a:p>
            <a:r>
              <a:rPr lang="en-GB" sz="1200" kern="1200" dirty="0" smtClean="0">
                <a:solidFill>
                  <a:schemeClr val="tx1"/>
                </a:solidFill>
                <a:effectLst/>
                <a:latin typeface="+mn-lt"/>
                <a:ea typeface="ＭＳ Ｐゴシック" charset="-128"/>
                <a:cs typeface="ＭＳ Ｐゴシック" charset="-128"/>
              </a:rPr>
              <a:t>Building &amp; Management, vol. 2(3), pp. 62-72, 2018 </a:t>
            </a:r>
          </a:p>
          <a:p>
            <a:r>
              <a:rPr lang="en-GB" sz="1200" kern="1200" dirty="0" smtClean="0">
                <a:solidFill>
                  <a:schemeClr val="tx1"/>
                </a:solidFill>
                <a:effectLst/>
                <a:latin typeface="+mn-lt"/>
                <a:ea typeface="ＭＳ Ｐゴシック" charset="-128"/>
                <a:cs typeface="ＭＳ Ｐゴシック" charset="-128"/>
              </a:rPr>
              <a:t>http://dx.doi.org/10.20868/bma.2018.3.3843</a:t>
            </a:r>
          </a:p>
          <a:p>
            <a:endParaRPr lang="fi-FI" sz="1200" kern="1200" dirty="0" smtClean="0">
              <a:solidFill>
                <a:schemeClr val="tx1"/>
              </a:solidFill>
              <a:effectLst/>
              <a:latin typeface="+mn-lt"/>
              <a:ea typeface="ＭＳ Ｐゴシック" charset="-128"/>
              <a:cs typeface="ＭＳ Ｐゴシック" charset="-128"/>
            </a:endParaRPr>
          </a:p>
          <a:p>
            <a:r>
              <a:rPr lang="en-US" sz="1200" kern="1200" dirty="0" smtClean="0">
                <a:solidFill>
                  <a:schemeClr val="tx1"/>
                </a:solidFill>
                <a:effectLst/>
                <a:latin typeface="+mn-lt"/>
                <a:ea typeface="ＭＳ Ｐゴシック" charset="-128"/>
                <a:cs typeface="ＭＳ Ｐゴシック" charset="-128"/>
              </a:rPr>
              <a:t>[12] A. K. D. Wong, F. K. W. Wong y A. Nadeem, «Comparative roles of mayor stakeholders </a:t>
            </a:r>
          </a:p>
          <a:p>
            <a:r>
              <a:rPr lang="en-US" sz="1200" kern="1200" dirty="0" smtClean="0">
                <a:solidFill>
                  <a:schemeClr val="tx1"/>
                </a:solidFill>
                <a:effectLst/>
                <a:latin typeface="+mn-lt"/>
                <a:ea typeface="ＭＳ Ｐゴシック" charset="-128"/>
                <a:cs typeface="ＭＳ Ｐゴシック" charset="-128"/>
              </a:rPr>
              <a:t>for the implementation of BIM in various countries,» Proceedings of the International </a:t>
            </a:r>
          </a:p>
          <a:p>
            <a:r>
              <a:rPr lang="en-US" sz="1200" kern="1200" dirty="0" smtClean="0">
                <a:solidFill>
                  <a:schemeClr val="tx1"/>
                </a:solidFill>
                <a:effectLst/>
                <a:latin typeface="+mn-lt"/>
                <a:ea typeface="ＭＳ Ｐゴシック" charset="-128"/>
                <a:cs typeface="ＭＳ Ｐゴシック" charset="-128"/>
              </a:rPr>
              <a:t>Conference on Changing Roles: New Roles, New Challenges, pp. 5-9, October 2009. </a:t>
            </a:r>
          </a:p>
          <a:p>
            <a:endParaRPr lang="en-GB" sz="1200" kern="1200" dirty="0" smtClean="0">
              <a:solidFill>
                <a:schemeClr val="tx1"/>
              </a:solidFill>
              <a:effectLst/>
              <a:latin typeface="+mn-lt"/>
              <a:ea typeface="ＭＳ Ｐゴシック" charset="-128"/>
              <a:cs typeface="ＭＳ Ｐゴシック" charset="-128"/>
            </a:endParaRPr>
          </a:p>
          <a:p>
            <a:endParaRPr lang="en-GB" dirty="0"/>
          </a:p>
        </p:txBody>
      </p:sp>
      <p:sp>
        <p:nvSpPr>
          <p:cNvPr id="4" name="Slide Number Placeholder 3"/>
          <p:cNvSpPr>
            <a:spLocks noGrp="1"/>
          </p:cNvSpPr>
          <p:nvPr>
            <p:ph type="sldNum" sz="quarter" idx="10"/>
          </p:nvPr>
        </p:nvSpPr>
        <p:spPr/>
        <p:txBody>
          <a:bodyPr/>
          <a:lstStyle/>
          <a:p>
            <a:pPr>
              <a:defRPr/>
            </a:pPr>
            <a:fld id="{D66A5FF2-0573-2649-A39A-26FA52E05379}" type="slidenum">
              <a:rPr lang="fi-FI" smtClean="0"/>
              <a:pPr>
                <a:defRPr/>
              </a:pPr>
              <a:t>7</a:t>
            </a:fld>
            <a:endParaRPr lang="fi-FI"/>
          </a:p>
        </p:txBody>
      </p:sp>
    </p:spTree>
    <p:extLst>
      <p:ext uri="{BB962C8B-B14F-4D97-AF65-F5344CB8AC3E}">
        <p14:creationId xmlns:p14="http://schemas.microsoft.com/office/powerpoint/2010/main" val="1481690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ＭＳ Ｐゴシック" charset="-128"/>
                <a:cs typeface="ＭＳ Ｐゴシック" charset="-128"/>
              </a:rPr>
              <a:t>Lu, Yichen. (2018). Experience goals in designing professional tools: evoking meaningful experiences at work. Doctoral dissertation</a:t>
            </a:r>
            <a:r>
              <a:rPr lang="en-US" sz="1200" b="0" i="1" u="none" strike="noStrike" kern="1200" baseline="0" dirty="0" smtClean="0">
                <a:solidFill>
                  <a:schemeClr val="tx1"/>
                </a:solidFill>
                <a:latin typeface="+mn-lt"/>
                <a:ea typeface="ＭＳ Ｐゴシック" charset="-128"/>
                <a:cs typeface="ＭＳ Ｐゴシック" charset="-128"/>
              </a:rPr>
              <a:t>. </a:t>
            </a:r>
            <a:r>
              <a:rPr lang="fi-FI" dirty="0" err="1" smtClean="0"/>
              <a:t>pp</a:t>
            </a:r>
            <a:r>
              <a:rPr lang="fi-FI" dirty="0" smtClean="0"/>
              <a:t>. 203-4. </a:t>
            </a:r>
            <a:r>
              <a:rPr lang="en-GB" dirty="0" smtClean="0"/>
              <a:t>https://aaltodoc.aalto.fi/handle/123456789/34084</a:t>
            </a:r>
            <a:endParaRPr lang="en-GB" dirty="0"/>
          </a:p>
        </p:txBody>
      </p:sp>
      <p:sp>
        <p:nvSpPr>
          <p:cNvPr id="4" name="Slide Number Placeholder 3"/>
          <p:cNvSpPr>
            <a:spLocks noGrp="1"/>
          </p:cNvSpPr>
          <p:nvPr>
            <p:ph type="sldNum" sz="quarter" idx="10"/>
          </p:nvPr>
        </p:nvSpPr>
        <p:spPr/>
        <p:txBody>
          <a:bodyPr/>
          <a:lstStyle/>
          <a:p>
            <a:pPr>
              <a:defRPr/>
            </a:pPr>
            <a:fld id="{D66A5FF2-0573-2649-A39A-26FA52E05379}" type="slidenum">
              <a:rPr lang="fi-FI" smtClean="0"/>
              <a:pPr>
                <a:defRPr/>
              </a:pPr>
              <a:t>8</a:t>
            </a:fld>
            <a:endParaRPr lang="fi-FI"/>
          </a:p>
        </p:txBody>
      </p:sp>
    </p:spTree>
    <p:extLst>
      <p:ext uri="{BB962C8B-B14F-4D97-AF65-F5344CB8AC3E}">
        <p14:creationId xmlns:p14="http://schemas.microsoft.com/office/powerpoint/2010/main" val="3841910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ＭＳ Ｐゴシック" charset="-128"/>
                <a:cs typeface="ＭＳ Ｐゴシック" charset="-128"/>
              </a:rPr>
              <a:t>Lu, Yichen. (2018). Experience goals in designing professional tools: evoking meaningful experiences at work. Doctoral dissertation</a:t>
            </a:r>
            <a:r>
              <a:rPr lang="en-US" sz="1200" b="0" i="1" u="none" strike="noStrike" kern="1200" baseline="0" dirty="0" smtClean="0">
                <a:solidFill>
                  <a:schemeClr val="tx1"/>
                </a:solidFill>
                <a:latin typeface="+mn-lt"/>
                <a:ea typeface="ＭＳ Ｐゴシック" charset="-128"/>
                <a:cs typeface="ＭＳ Ｐゴシック" charset="-128"/>
              </a:rPr>
              <a:t>. </a:t>
            </a:r>
            <a:r>
              <a:rPr lang="fi-FI" dirty="0" err="1" smtClean="0"/>
              <a:t>pp</a:t>
            </a:r>
            <a:r>
              <a:rPr lang="fi-FI" dirty="0" smtClean="0"/>
              <a:t>. 203-4. </a:t>
            </a:r>
            <a:r>
              <a:rPr lang="en-GB" dirty="0" smtClean="0"/>
              <a:t>https://aaltodoc.aalto.fi/handle/123456789/34084</a:t>
            </a:r>
            <a:endParaRPr lang="en-GB" dirty="0"/>
          </a:p>
        </p:txBody>
      </p:sp>
      <p:sp>
        <p:nvSpPr>
          <p:cNvPr id="4" name="Slide Number Placeholder 3"/>
          <p:cNvSpPr>
            <a:spLocks noGrp="1"/>
          </p:cNvSpPr>
          <p:nvPr>
            <p:ph type="sldNum" sz="quarter" idx="10"/>
          </p:nvPr>
        </p:nvSpPr>
        <p:spPr/>
        <p:txBody>
          <a:bodyPr/>
          <a:lstStyle/>
          <a:p>
            <a:pPr>
              <a:defRPr/>
            </a:pPr>
            <a:fld id="{D66A5FF2-0573-2649-A39A-26FA52E05379}" type="slidenum">
              <a:rPr lang="fi-FI" smtClean="0"/>
              <a:pPr>
                <a:defRPr/>
              </a:pPr>
              <a:t>9</a:t>
            </a:fld>
            <a:endParaRPr lang="fi-FI"/>
          </a:p>
        </p:txBody>
      </p:sp>
    </p:spTree>
    <p:extLst>
      <p:ext uri="{BB962C8B-B14F-4D97-AF65-F5344CB8AC3E}">
        <p14:creationId xmlns:p14="http://schemas.microsoft.com/office/powerpoint/2010/main" val="23035763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Blue">
    <p:bg>
      <p:bgPr>
        <a:solidFill>
          <a:schemeClr val="accent3"/>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80" cy="2049795"/>
          </a:xfrm>
          <a:prstGeom prst="rect">
            <a:avLst/>
          </a:prstGeom>
        </p:spPr>
      </p:pic>
    </p:spTree>
    <p:extLst>
      <p:ext uri="{BB962C8B-B14F-4D97-AF65-F5344CB8AC3E}">
        <p14:creationId xmlns:p14="http://schemas.microsoft.com/office/powerpoint/2010/main" val="40711065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Blue Image">
    <p:spTree>
      <p:nvGrpSpPr>
        <p:cNvPr id="1" name=""/>
        <p:cNvGrpSpPr/>
        <p:nvPr/>
      </p:nvGrpSpPr>
      <p:grpSpPr>
        <a:xfrm>
          <a:off x="0" y="0"/>
          <a:ext cx="0" cy="0"/>
          <a:chOff x="0" y="0"/>
          <a:chExt cx="0" cy="0"/>
        </a:xfrm>
      </p:grpSpPr>
      <p:sp>
        <p:nvSpPr>
          <p:cNvPr id="16" name="Title 1"/>
          <p:cNvSpPr>
            <a:spLocks noGrp="1"/>
          </p:cNvSpPr>
          <p:nvPr>
            <p:ph type="ctrTitle"/>
          </p:nvPr>
        </p:nvSpPr>
        <p:spPr>
          <a:xfrm>
            <a:off x="584310" y="2435535"/>
            <a:ext cx="3319477" cy="3232900"/>
          </a:xfrm>
          <a:prstGeom prst="rect">
            <a:avLst/>
          </a:prstGeom>
        </p:spPr>
        <p:txBody>
          <a:bodyPr lIns="0" tIns="0" rIns="0" bIns="0" anchor="t">
            <a:noAutofit/>
          </a:bodyPr>
          <a:lstStyle>
            <a:lvl1pPr algn="l">
              <a:lnSpc>
                <a:spcPct val="80000"/>
              </a:lnSpc>
              <a:defRPr sz="6000" b="1" spc="-200">
                <a:solidFill>
                  <a:schemeClr val="accent3"/>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584310" y="5884335"/>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smtClean="0"/>
              <a:t>Click icon to add picture</a:t>
            </a:r>
            <a:endParaRPr lang="fi-FI" noProof="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79" cy="2049794"/>
          </a:xfrm>
          <a:prstGeom prst="rect">
            <a:avLst/>
          </a:prstGeom>
        </p:spPr>
      </p:pic>
    </p:spTree>
    <p:extLst>
      <p:ext uri="{BB962C8B-B14F-4D97-AF65-F5344CB8AC3E}">
        <p14:creationId xmlns:p14="http://schemas.microsoft.com/office/powerpoint/2010/main" val="393504598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Red Im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smtClean="0"/>
              <a:t>Click icon to add picture</a:t>
            </a:r>
            <a:endParaRPr lang="fi-FI" noProof="0"/>
          </a:p>
        </p:txBody>
      </p:sp>
      <p:sp>
        <p:nvSpPr>
          <p:cNvPr id="6" name="Title 1"/>
          <p:cNvSpPr>
            <a:spLocks noGrp="1"/>
          </p:cNvSpPr>
          <p:nvPr>
            <p:ph type="ctrTitle"/>
          </p:nvPr>
        </p:nvSpPr>
        <p:spPr>
          <a:xfrm>
            <a:off x="584310" y="2435535"/>
            <a:ext cx="3319477" cy="3232900"/>
          </a:xfrm>
          <a:prstGeom prst="rect">
            <a:avLst/>
          </a:prstGeom>
        </p:spPr>
        <p:txBody>
          <a:bodyPr lIns="0" tIns="0" rIns="0" bIns="0" anchor="t">
            <a:noAutofit/>
          </a:bodyPr>
          <a:lstStyle>
            <a:lvl1pPr algn="l">
              <a:lnSpc>
                <a:spcPct val="80000"/>
              </a:lnSpc>
              <a:defRPr sz="6000" b="1" spc="-200">
                <a:solidFill>
                  <a:schemeClr val="accent5"/>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584310" y="5884335"/>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79" cy="2049794"/>
          </a:xfrm>
          <a:prstGeom prst="rect">
            <a:avLst/>
          </a:prstGeom>
        </p:spPr>
      </p:pic>
    </p:spTree>
    <p:extLst>
      <p:ext uri="{BB962C8B-B14F-4D97-AF65-F5344CB8AC3E}">
        <p14:creationId xmlns:p14="http://schemas.microsoft.com/office/powerpoint/2010/main" val="141884583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Yellow Image">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smtClean="0"/>
              <a:t>Click icon to add picture</a:t>
            </a:r>
            <a:endParaRPr lang="fi-FI" noProof="0"/>
          </a:p>
        </p:txBody>
      </p:sp>
      <p:sp>
        <p:nvSpPr>
          <p:cNvPr id="6" name="Title 1"/>
          <p:cNvSpPr>
            <a:spLocks noGrp="1"/>
          </p:cNvSpPr>
          <p:nvPr>
            <p:ph type="ctrTitle"/>
          </p:nvPr>
        </p:nvSpPr>
        <p:spPr>
          <a:xfrm>
            <a:off x="584310" y="2435535"/>
            <a:ext cx="3319477" cy="3232900"/>
          </a:xfrm>
          <a:prstGeom prst="rect">
            <a:avLst/>
          </a:prstGeom>
        </p:spPr>
        <p:txBody>
          <a:bodyPr lIns="0" tIns="0" rIns="0" bIns="0" anchor="t">
            <a:noAutofit/>
          </a:bodyPr>
          <a:lstStyle>
            <a:lvl1pPr algn="l">
              <a:lnSpc>
                <a:spcPct val="80000"/>
              </a:lnSpc>
              <a:defRPr sz="6000" b="1" spc="-200">
                <a:solidFill>
                  <a:schemeClr val="accent1"/>
                </a:solidFill>
              </a:defRPr>
            </a:lvl1pPr>
          </a:lstStyle>
          <a:p>
            <a:r>
              <a:rPr lang="en-US" smtClean="0"/>
              <a:t>Click to edit Master title style</a:t>
            </a:r>
            <a:endParaRPr lang="en-US" dirty="0"/>
          </a:p>
        </p:txBody>
      </p:sp>
      <p:sp>
        <p:nvSpPr>
          <p:cNvPr id="7" name="Subtitle 2"/>
          <p:cNvSpPr>
            <a:spLocks noGrp="1"/>
          </p:cNvSpPr>
          <p:nvPr>
            <p:ph type="subTitle" idx="1"/>
          </p:nvPr>
        </p:nvSpPr>
        <p:spPr>
          <a:xfrm>
            <a:off x="584310" y="5884335"/>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79" cy="2049794"/>
          </a:xfrm>
          <a:prstGeom prst="rect">
            <a:avLst/>
          </a:prstGeom>
        </p:spPr>
      </p:pic>
    </p:spTree>
    <p:extLst>
      <p:ext uri="{BB962C8B-B14F-4D97-AF65-F5344CB8AC3E}">
        <p14:creationId xmlns:p14="http://schemas.microsoft.com/office/powerpoint/2010/main" val="191656270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Blue">
    <p:bg>
      <p:bgPr>
        <a:solidFill>
          <a:schemeClr val="accent3"/>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615" y="5634638"/>
            <a:ext cx="2449209" cy="1115564"/>
          </a:xfrm>
          <a:prstGeom prst="rect">
            <a:avLst/>
          </a:prstGeom>
        </p:spPr>
      </p:pic>
    </p:spTree>
    <p:extLst>
      <p:ext uri="{BB962C8B-B14F-4D97-AF65-F5344CB8AC3E}">
        <p14:creationId xmlns:p14="http://schemas.microsoft.com/office/powerpoint/2010/main" val="18368757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Red">
    <p:bg>
      <p:bgPr>
        <a:solidFill>
          <a:schemeClr val="accent5"/>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298" y="5634638"/>
            <a:ext cx="2382106" cy="1115564"/>
          </a:xfrm>
          <a:prstGeom prst="rect">
            <a:avLst/>
          </a:prstGeom>
        </p:spPr>
      </p:pic>
    </p:spTree>
    <p:extLst>
      <p:ext uri="{BB962C8B-B14F-4D97-AF65-F5344CB8AC3E}">
        <p14:creationId xmlns:p14="http://schemas.microsoft.com/office/powerpoint/2010/main" val="159814830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Yellow">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1232" y="5659053"/>
            <a:ext cx="2382106" cy="1066734"/>
          </a:xfrm>
          <a:prstGeom prst="rect">
            <a:avLst/>
          </a:prstGeom>
        </p:spPr>
      </p:pic>
    </p:spTree>
    <p:extLst>
      <p:ext uri="{BB962C8B-B14F-4D97-AF65-F5344CB8AC3E}">
        <p14:creationId xmlns:p14="http://schemas.microsoft.com/office/powerpoint/2010/main" val="366831623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Blue">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0" name="Content Placeholder 10"/>
          <p:cNvSpPr>
            <a:spLocks noGrp="1"/>
          </p:cNvSpPr>
          <p:nvPr>
            <p:ph sz="quarter" idx="14"/>
          </p:nvPr>
        </p:nvSpPr>
        <p:spPr>
          <a:xfrm>
            <a:off x="540001" y="1685675"/>
            <a:ext cx="80855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615" y="5634638"/>
            <a:ext cx="2449208" cy="1115564"/>
          </a:xfrm>
          <a:prstGeom prst="rect">
            <a:avLst/>
          </a:prstGeom>
        </p:spPr>
      </p:pic>
    </p:spTree>
    <p:extLst>
      <p:ext uri="{BB962C8B-B14F-4D97-AF65-F5344CB8AC3E}">
        <p14:creationId xmlns:p14="http://schemas.microsoft.com/office/powerpoint/2010/main" val="381070824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Red">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540001" y="1685675"/>
            <a:ext cx="80855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298" y="5634638"/>
            <a:ext cx="2382106" cy="1115563"/>
          </a:xfrm>
          <a:prstGeom prst="rect">
            <a:avLst/>
          </a:prstGeom>
        </p:spPr>
      </p:pic>
    </p:spTree>
    <p:extLst>
      <p:ext uri="{BB962C8B-B14F-4D97-AF65-F5344CB8AC3E}">
        <p14:creationId xmlns:p14="http://schemas.microsoft.com/office/powerpoint/2010/main" val="382281595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Yellow">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540001" y="1685675"/>
            <a:ext cx="80855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Footer Placeholder 8"/>
          <p:cNvSpPr>
            <a:spLocks noGrp="1"/>
          </p:cNvSpPr>
          <p:nvPr>
            <p:ph type="ftr" sz="quarter" idx="16"/>
          </p:nvPr>
        </p:nvSpPr>
        <p:spPr/>
        <p:txBody>
          <a:bodyPr/>
          <a:lstStyle>
            <a:lvl1pPr>
              <a:defRPr/>
            </a:lvl1pPr>
          </a:lstStyle>
          <a:p>
            <a:pPr>
              <a:defRPr/>
            </a:pPr>
            <a:endParaRPr lang="fi-FI"/>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2765" y="5659053"/>
            <a:ext cx="2382105" cy="1066734"/>
          </a:xfrm>
          <a:prstGeom prst="rect">
            <a:avLst/>
          </a:prstGeom>
        </p:spPr>
      </p:pic>
    </p:spTree>
    <p:extLst>
      <p:ext uri="{BB962C8B-B14F-4D97-AF65-F5344CB8AC3E}">
        <p14:creationId xmlns:p14="http://schemas.microsoft.com/office/powerpoint/2010/main" val="64014296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l Blue">
    <p:spTree>
      <p:nvGrpSpPr>
        <p:cNvPr id="1" name=""/>
        <p:cNvGrpSpPr/>
        <p:nvPr/>
      </p:nvGrpSpPr>
      <p:grpSpPr>
        <a:xfrm>
          <a:off x="0" y="0"/>
          <a:ext cx="0" cy="0"/>
          <a:chOff x="0" y="0"/>
          <a:chExt cx="0" cy="0"/>
        </a:xfrm>
      </p:grpSpPr>
      <p:cxnSp>
        <p:nvCxnSpPr>
          <p:cNvPr id="6" name="Straight Connector 5"/>
          <p:cNvCxnSpPr/>
          <p:nvPr userDrawn="1"/>
        </p:nvCxnSpPr>
        <p:spPr>
          <a:xfrm>
            <a:off x="539750" y="5765800"/>
            <a:ext cx="8085138" cy="0"/>
          </a:xfrm>
          <a:prstGeom prst="line">
            <a:avLst/>
          </a:prstGeom>
          <a:ln w="12700"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0" name="Content Placeholder 10"/>
          <p:cNvSpPr>
            <a:spLocks noGrp="1"/>
          </p:cNvSpPr>
          <p:nvPr>
            <p:ph sz="quarter" idx="18"/>
          </p:nvPr>
        </p:nvSpPr>
        <p:spPr>
          <a:xfrm>
            <a:off x="463752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10"/>
          <p:cNvSpPr>
            <a:spLocks noGrp="1"/>
          </p:cNvSpPr>
          <p:nvPr>
            <p:ph type="dt" sz="half" idx="19"/>
          </p:nvPr>
        </p:nvSpPr>
        <p:spPr/>
        <p:txBody>
          <a:bodyPr/>
          <a:lstStyle>
            <a:lvl1pPr>
              <a:defRPr/>
            </a:lvl1pPr>
          </a:lstStyle>
          <a:p>
            <a:pPr>
              <a:defRPr/>
            </a:pPr>
            <a:fld id="{A649A5E8-EE9D-CB41-8F80-274DF3CEAEDA}" type="datetime1">
              <a:rPr lang="fi-FI"/>
              <a:pPr>
                <a:defRPr/>
              </a:pPr>
              <a:t>26.3.2020</a:t>
            </a:fld>
            <a:endParaRPr lang="fi-FI"/>
          </a:p>
        </p:txBody>
      </p:sp>
      <p:sp>
        <p:nvSpPr>
          <p:cNvPr id="8" name="Footer Placeholder 11"/>
          <p:cNvSpPr>
            <a:spLocks noGrp="1"/>
          </p:cNvSpPr>
          <p:nvPr>
            <p:ph type="ftr" sz="quarter" idx="20"/>
          </p:nvPr>
        </p:nvSpPr>
        <p:spPr/>
        <p:txBody>
          <a:bodyPr/>
          <a:lstStyle>
            <a:lvl1pPr>
              <a:defRPr/>
            </a:lvl1pPr>
          </a:lstStyle>
          <a:p>
            <a:pPr>
              <a:defRPr/>
            </a:pPr>
            <a:endParaRPr lang="fi-FI"/>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pPr>
                <a:defRPr/>
              </a:pPr>
              <a:t>‹#›</a:t>
            </a:fld>
            <a:endParaRPr lang="fi-FI"/>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615" y="5634638"/>
            <a:ext cx="2449208" cy="1115564"/>
          </a:xfrm>
          <a:prstGeom prst="rect">
            <a:avLst/>
          </a:prstGeom>
        </p:spPr>
      </p:pic>
    </p:spTree>
    <p:extLst>
      <p:ext uri="{BB962C8B-B14F-4D97-AF65-F5344CB8AC3E}">
        <p14:creationId xmlns:p14="http://schemas.microsoft.com/office/powerpoint/2010/main" val="282008202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Red">
    <p:bg>
      <p:bgPr>
        <a:solidFill>
          <a:schemeClr val="accent5"/>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79" cy="2049795"/>
          </a:xfrm>
          <a:prstGeom prst="rect">
            <a:avLst/>
          </a:prstGeom>
        </p:spPr>
      </p:pic>
    </p:spTree>
    <p:extLst>
      <p:ext uri="{BB962C8B-B14F-4D97-AF65-F5344CB8AC3E}">
        <p14:creationId xmlns:p14="http://schemas.microsoft.com/office/powerpoint/2010/main" val="271939935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 Red">
    <p:spTree>
      <p:nvGrpSpPr>
        <p:cNvPr id="1" name=""/>
        <p:cNvGrpSpPr/>
        <p:nvPr/>
      </p:nvGrpSpPr>
      <p:grpSpPr>
        <a:xfrm>
          <a:off x="0" y="0"/>
          <a:ext cx="0" cy="0"/>
          <a:chOff x="0" y="0"/>
          <a:chExt cx="0" cy="0"/>
        </a:xfrm>
      </p:grpSpPr>
      <p:cxnSp>
        <p:nvCxnSpPr>
          <p:cNvPr id="6" name="Straight Connector 5"/>
          <p:cNvCxnSpPr/>
          <p:nvPr userDrawn="1"/>
        </p:nvCxnSpPr>
        <p:spPr>
          <a:xfrm>
            <a:off x="539750" y="5765800"/>
            <a:ext cx="8085138" cy="0"/>
          </a:xfrm>
          <a:prstGeom prst="line">
            <a:avLst/>
          </a:prstGeom>
          <a:ln w="12700"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1"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2"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15" name="Content Placeholder 10"/>
          <p:cNvSpPr>
            <a:spLocks noGrp="1"/>
          </p:cNvSpPr>
          <p:nvPr>
            <p:ph sz="quarter" idx="18"/>
          </p:nvPr>
        </p:nvSpPr>
        <p:spPr>
          <a:xfrm>
            <a:off x="463752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14"/>
          <p:cNvSpPr>
            <a:spLocks noGrp="1"/>
          </p:cNvSpPr>
          <p:nvPr>
            <p:ph type="dt" sz="half" idx="19"/>
          </p:nvPr>
        </p:nvSpPr>
        <p:spPr/>
        <p:txBody>
          <a:bodyPr/>
          <a:lstStyle>
            <a:lvl1pPr>
              <a:defRPr/>
            </a:lvl1pPr>
          </a:lstStyle>
          <a:p>
            <a:pPr>
              <a:defRPr/>
            </a:pPr>
            <a:fld id="{1F64257C-E009-394F-997B-9AE811492EDD}" type="datetime1">
              <a:rPr lang="fi-FI"/>
              <a:pPr>
                <a:defRPr/>
              </a:pPr>
              <a:t>26.3.2020</a:t>
            </a:fld>
            <a:endParaRPr lang="fi-FI"/>
          </a:p>
        </p:txBody>
      </p:sp>
      <p:sp>
        <p:nvSpPr>
          <p:cNvPr id="8" name="Footer Placeholder 15"/>
          <p:cNvSpPr>
            <a:spLocks noGrp="1"/>
          </p:cNvSpPr>
          <p:nvPr>
            <p:ph type="ftr" sz="quarter" idx="20"/>
          </p:nvPr>
        </p:nvSpPr>
        <p:spPr/>
        <p:txBody>
          <a:bodyPr/>
          <a:lstStyle>
            <a:lvl1pPr>
              <a:defRPr/>
            </a:lvl1pPr>
          </a:lstStyle>
          <a:p>
            <a:pPr>
              <a:defRPr/>
            </a:pPr>
            <a:endParaRPr lang="fi-FI"/>
          </a:p>
        </p:txBody>
      </p:sp>
      <p:sp>
        <p:nvSpPr>
          <p:cNvPr id="9" name="Slide Number Placeholder 16"/>
          <p:cNvSpPr>
            <a:spLocks noGrp="1"/>
          </p:cNvSpPr>
          <p:nvPr>
            <p:ph type="sldNum" sz="quarter" idx="21"/>
          </p:nvPr>
        </p:nvSpPr>
        <p:spPr/>
        <p:txBody>
          <a:bodyPr/>
          <a:lstStyle>
            <a:lvl1pPr>
              <a:defRPr/>
            </a:lvl1pPr>
          </a:lstStyle>
          <a:p>
            <a:pPr>
              <a:defRPr/>
            </a:pPr>
            <a:fld id="{B545180D-9F57-224F-AD9B-D6C47196F0CD}" type="slidenum">
              <a:rPr lang="fi-FI"/>
              <a:pPr>
                <a:defRPr/>
              </a:pPr>
              <a:t>‹#›</a:t>
            </a:fld>
            <a:endParaRPr lang="fi-FI"/>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298" y="5634638"/>
            <a:ext cx="2382106" cy="1115563"/>
          </a:xfrm>
          <a:prstGeom prst="rect">
            <a:avLst/>
          </a:prstGeom>
        </p:spPr>
      </p:pic>
    </p:spTree>
    <p:extLst>
      <p:ext uri="{BB962C8B-B14F-4D97-AF65-F5344CB8AC3E}">
        <p14:creationId xmlns:p14="http://schemas.microsoft.com/office/powerpoint/2010/main" val="383875221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l Yellow">
    <p:spTree>
      <p:nvGrpSpPr>
        <p:cNvPr id="1" name=""/>
        <p:cNvGrpSpPr/>
        <p:nvPr/>
      </p:nvGrpSpPr>
      <p:grpSpPr>
        <a:xfrm>
          <a:off x="0" y="0"/>
          <a:ext cx="0" cy="0"/>
          <a:chOff x="0" y="0"/>
          <a:chExt cx="0" cy="0"/>
        </a:xfrm>
      </p:grpSpPr>
      <p:cxnSp>
        <p:nvCxnSpPr>
          <p:cNvPr id="6" name="Straight Connector 5"/>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12" name="Content Placeholder 10"/>
          <p:cNvSpPr>
            <a:spLocks noGrp="1"/>
          </p:cNvSpPr>
          <p:nvPr>
            <p:ph sz="quarter" idx="18"/>
          </p:nvPr>
        </p:nvSpPr>
        <p:spPr>
          <a:xfrm>
            <a:off x="463752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2"/>
          <p:cNvSpPr>
            <a:spLocks noGrp="1"/>
          </p:cNvSpPr>
          <p:nvPr>
            <p:ph type="dt" sz="half" idx="19"/>
          </p:nvPr>
        </p:nvSpPr>
        <p:spPr/>
        <p:txBody>
          <a:bodyPr/>
          <a:lstStyle>
            <a:lvl1pPr>
              <a:defRPr/>
            </a:lvl1pPr>
          </a:lstStyle>
          <a:p>
            <a:pPr>
              <a:defRPr/>
            </a:pPr>
            <a:fld id="{4EE44533-59DD-8944-8B96-95FFBA80E20B}" type="datetime1">
              <a:rPr lang="fi-FI"/>
              <a:pPr>
                <a:defRPr/>
              </a:pPr>
              <a:t>26.3.2020</a:t>
            </a:fld>
            <a:endParaRPr lang="fi-FI"/>
          </a:p>
        </p:txBody>
      </p:sp>
      <p:sp>
        <p:nvSpPr>
          <p:cNvPr id="8" name="Footer Placeholder 3"/>
          <p:cNvSpPr>
            <a:spLocks noGrp="1"/>
          </p:cNvSpPr>
          <p:nvPr>
            <p:ph type="ftr" sz="quarter" idx="20"/>
          </p:nvPr>
        </p:nvSpPr>
        <p:spPr/>
        <p:txBody>
          <a:bodyPr/>
          <a:lstStyle>
            <a:lvl1pPr>
              <a:defRPr/>
            </a:lvl1pPr>
          </a:lstStyle>
          <a:p>
            <a:pPr>
              <a:defRPr/>
            </a:pPr>
            <a:endParaRPr lang="fi-FI"/>
          </a:p>
        </p:txBody>
      </p:sp>
      <p:sp>
        <p:nvSpPr>
          <p:cNvPr id="9" name="Slide Number Placeholder 13"/>
          <p:cNvSpPr>
            <a:spLocks noGrp="1"/>
          </p:cNvSpPr>
          <p:nvPr>
            <p:ph type="sldNum" sz="quarter" idx="21"/>
          </p:nvPr>
        </p:nvSpPr>
        <p:spPr/>
        <p:txBody>
          <a:bodyPr/>
          <a:lstStyle>
            <a:lvl1pPr>
              <a:defRPr/>
            </a:lvl1pPr>
          </a:lstStyle>
          <a:p>
            <a:pPr>
              <a:defRPr/>
            </a:pPr>
            <a:fld id="{E265D404-ADF5-A94E-82B6-70B84D261D76}" type="slidenum">
              <a:rPr lang="fi-FI"/>
              <a:pPr>
                <a:defRPr/>
              </a:pPr>
              <a:t>‹#›</a:t>
            </a:fld>
            <a:endParaRPr lang="fi-FI"/>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2765" y="5659053"/>
            <a:ext cx="2382105" cy="1066734"/>
          </a:xfrm>
          <a:prstGeom prst="rect">
            <a:avLst/>
          </a:prstGeom>
        </p:spPr>
      </p:pic>
    </p:spTree>
    <p:extLst>
      <p:ext uri="{BB962C8B-B14F-4D97-AF65-F5344CB8AC3E}">
        <p14:creationId xmlns:p14="http://schemas.microsoft.com/office/powerpoint/2010/main" val="414197138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Title Slide Green">
    <p:spTree>
      <p:nvGrpSpPr>
        <p:cNvPr id="1" name=""/>
        <p:cNvGrpSpPr/>
        <p:nvPr/>
      </p:nvGrpSpPr>
      <p:grpSpPr>
        <a:xfrm>
          <a:off x="0" y="0"/>
          <a:ext cx="0" cy="0"/>
          <a:chOff x="0" y="0"/>
          <a:chExt cx="0" cy="0"/>
        </a:xfrm>
      </p:grpSpPr>
      <p:pic>
        <p:nvPicPr>
          <p:cNvPr id="1026" name="Picture 2" descr="Aalto_FI_Perustiet_21_RGB_1"/>
          <p:cNvPicPr>
            <a:picLocks noChangeAspect="1" noChangeArrowheads="1"/>
          </p:cNvPicPr>
          <p:nvPr userDrawn="1"/>
        </p:nvPicPr>
        <p:blipFill>
          <a:blip r:embed="rId2" cstate="print"/>
          <a:srcRect t="2556"/>
          <a:stretch>
            <a:fillRect/>
          </a:stretch>
        </p:blipFill>
        <p:spPr bwMode="auto">
          <a:xfrm>
            <a:off x="7938" y="0"/>
            <a:ext cx="1857375" cy="1936750"/>
          </a:xfrm>
          <a:prstGeom prst="rect">
            <a:avLst/>
          </a:prstGeom>
          <a:noFill/>
        </p:spPr>
      </p:pic>
      <p:sp>
        <p:nvSpPr>
          <p:cNvPr id="8" name="Rectangle 7"/>
          <p:cNvSpPr/>
          <p:nvPr userDrawn="1"/>
        </p:nvSpPr>
        <p:spPr>
          <a:xfrm>
            <a:off x="406800" y="1713600"/>
            <a:ext cx="8326800" cy="3920400"/>
          </a:xfrm>
          <a:prstGeom prst="rect">
            <a:avLst/>
          </a:prstGeom>
          <a:solidFill>
            <a:srgbClr val="009B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2" name="Title 1"/>
          <p:cNvSpPr>
            <a:spLocks noGrp="1"/>
          </p:cNvSpPr>
          <p:nvPr>
            <p:ph type="ctrTitle"/>
          </p:nvPr>
        </p:nvSpPr>
        <p:spPr>
          <a:xfrm>
            <a:off x="572400" y="1771200"/>
            <a:ext cx="7772400" cy="1332000"/>
          </a:xfrm>
          <a:prstGeom prst="rect">
            <a:avLst/>
          </a:prstGeom>
        </p:spPr>
        <p:txBody>
          <a:bodyPr/>
          <a:lstStyle>
            <a:lvl1pPr>
              <a:defRPr sz="4000">
                <a:solidFill>
                  <a:schemeClr val="bg1"/>
                </a:solidFill>
              </a:defRPr>
            </a:lvl1pPr>
          </a:lstStyle>
          <a:p>
            <a:r>
              <a:rPr lang="en-US" noProof="0" smtClean="0"/>
              <a:t>Click to edit Master title style</a:t>
            </a:r>
            <a:endParaRPr lang="fi-FI" noProof="0"/>
          </a:p>
        </p:txBody>
      </p:sp>
      <p:sp>
        <p:nvSpPr>
          <p:cNvPr id="3" name="Subtitle 2"/>
          <p:cNvSpPr>
            <a:spLocks noGrp="1"/>
          </p:cNvSpPr>
          <p:nvPr>
            <p:ph type="subTitle" idx="1"/>
          </p:nvPr>
        </p:nvSpPr>
        <p:spPr>
          <a:xfrm>
            <a:off x="572400" y="3143248"/>
            <a:ext cx="6285600" cy="2340000"/>
          </a:xfrm>
          <a:prstGeom prst="rect">
            <a:avLst/>
          </a:prstGeo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fi-FI" noProof="0"/>
          </a:p>
        </p:txBody>
      </p:sp>
      <p:sp>
        <p:nvSpPr>
          <p:cNvPr id="4" name="Date Placeholder 3"/>
          <p:cNvSpPr>
            <a:spLocks noGrp="1"/>
          </p:cNvSpPr>
          <p:nvPr>
            <p:ph type="dt" sz="half" idx="10"/>
          </p:nvPr>
        </p:nvSpPr>
        <p:spPr>
          <a:xfrm>
            <a:off x="2862000" y="5961600"/>
            <a:ext cx="2026800" cy="176400"/>
          </a:xfrm>
        </p:spPr>
        <p:txBody>
          <a:bodyPr wrap="none" lIns="0" tIns="0" rIns="0" bIns="0"/>
          <a:lstStyle>
            <a:lvl1pPr>
              <a:defRPr sz="1200">
                <a:solidFill>
                  <a:schemeClr val="bg2"/>
                </a:solidFill>
              </a:defRPr>
            </a:lvl1pPr>
          </a:lstStyle>
          <a:p>
            <a:fld id="{DBA86B29-D8EF-4DBC-BC2D-E6AEDE3E70DD}" type="datetime1">
              <a:rPr lang="en-US" noProof="0" smtClean="0"/>
              <a:pPr/>
              <a:t>3/26/2020</a:t>
            </a:fld>
            <a:endParaRPr lang="fi-FI" noProof="0"/>
          </a:p>
        </p:txBody>
      </p:sp>
      <p:sp>
        <p:nvSpPr>
          <p:cNvPr id="10" name="Text Placeholder 9"/>
          <p:cNvSpPr>
            <a:spLocks noGrp="1"/>
          </p:cNvSpPr>
          <p:nvPr>
            <p:ph type="body" sz="quarter" idx="11"/>
          </p:nvPr>
        </p:nvSpPr>
        <p:spPr>
          <a:xfrm>
            <a:off x="5144400" y="5961600"/>
            <a:ext cx="1962000" cy="633600"/>
          </a:xfrm>
          <a:prstGeom prst="rect">
            <a:avLst/>
          </a:prstGeo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3" name="Text Placeholder 9"/>
          <p:cNvSpPr>
            <a:spLocks noGrp="1"/>
          </p:cNvSpPr>
          <p:nvPr>
            <p:ph type="body" sz="quarter" idx="12"/>
          </p:nvPr>
        </p:nvSpPr>
        <p:spPr>
          <a:xfrm>
            <a:off x="7426800" y="5961600"/>
            <a:ext cx="1134000" cy="633600"/>
          </a:xfrm>
          <a:prstGeom prst="rect">
            <a:avLst/>
          </a:prstGeo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4" name="Text Placeholder 9"/>
          <p:cNvSpPr>
            <a:spLocks noGrp="1"/>
          </p:cNvSpPr>
          <p:nvPr>
            <p:ph type="body" sz="quarter" idx="13"/>
          </p:nvPr>
        </p:nvSpPr>
        <p:spPr>
          <a:xfrm>
            <a:off x="2862000" y="6138000"/>
            <a:ext cx="2026800" cy="457200"/>
          </a:xfrm>
          <a:prstGeom prst="rect">
            <a:avLst/>
          </a:prstGeo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5" name="Text Placeholder 9"/>
          <p:cNvSpPr>
            <a:spLocks noGrp="1"/>
          </p:cNvSpPr>
          <p:nvPr>
            <p:ph type="body" sz="quarter" idx="14"/>
          </p:nvPr>
        </p:nvSpPr>
        <p:spPr>
          <a:xfrm>
            <a:off x="572400" y="6138000"/>
            <a:ext cx="2048400" cy="457200"/>
          </a:xfrm>
          <a:prstGeom prst="rect">
            <a:avLst/>
          </a:prstGeo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6" name="Text Placeholder 9"/>
          <p:cNvSpPr>
            <a:spLocks noGrp="1"/>
          </p:cNvSpPr>
          <p:nvPr>
            <p:ph type="body" sz="quarter" idx="15"/>
          </p:nvPr>
        </p:nvSpPr>
        <p:spPr>
          <a:xfrm>
            <a:off x="572400" y="5961600"/>
            <a:ext cx="2048400" cy="176400"/>
          </a:xfrm>
          <a:prstGeom prst="rect">
            <a:avLst/>
          </a:prstGeom>
        </p:spPr>
        <p:txBody>
          <a:bodyPr wrap="none" lIns="0" tIns="0" rIns="0" bIns="0"/>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Tree>
    <p:extLst>
      <p:ext uri="{BB962C8B-B14F-4D97-AF65-F5344CB8AC3E}">
        <p14:creationId xmlns:p14="http://schemas.microsoft.com/office/powerpoint/2010/main" val="30787645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a:xfrm>
            <a:off x="572400" y="489600"/>
            <a:ext cx="7988400" cy="1080000"/>
          </a:xfrm>
          <a:prstGeom prst="rect">
            <a:avLst/>
          </a:prstGeom>
        </p:spPr>
        <p:txBody>
          <a:bodyPr/>
          <a:lstStyle/>
          <a:p>
            <a:r>
              <a:rPr lang="en-US" noProof="0" smtClean="0"/>
              <a:t>Click to edit Master title style</a:t>
            </a:r>
            <a:endParaRPr lang="fi-FI" noProof="0"/>
          </a:p>
        </p:txBody>
      </p:sp>
      <p:sp>
        <p:nvSpPr>
          <p:cNvPr id="3" name="Content Placeholder 2"/>
          <p:cNvSpPr>
            <a:spLocks noGrp="1"/>
          </p:cNvSpPr>
          <p:nvPr>
            <p:ph idx="1"/>
          </p:nvPr>
        </p:nvSpPr>
        <p:spPr>
          <a:xfrm>
            <a:off x="572400" y="1584000"/>
            <a:ext cx="7988400" cy="4136400"/>
          </a:xfrm>
          <a:prstGeom prst="rect">
            <a:avLst/>
          </a:prstGeo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a:p>
        </p:txBody>
      </p:sp>
      <p:sp>
        <p:nvSpPr>
          <p:cNvPr id="4" name="Date Placeholder 3"/>
          <p:cNvSpPr>
            <a:spLocks noGrp="1"/>
          </p:cNvSpPr>
          <p:nvPr>
            <p:ph type="dt" sz="half" idx="10"/>
          </p:nvPr>
        </p:nvSpPr>
        <p:spPr/>
        <p:txBody>
          <a:bodyPr/>
          <a:lstStyle/>
          <a:p>
            <a:fld id="{31C9BAAA-DC1B-49F7-BD70-3EB5E77C19D9}" type="datetime1">
              <a:rPr lang="en-US" noProof="0" smtClean="0"/>
              <a:pPr/>
              <a:t>3/26/2020</a:t>
            </a:fld>
            <a:endParaRPr lang="fi-FI" noProof="0"/>
          </a:p>
        </p:txBody>
      </p:sp>
      <p:sp>
        <p:nvSpPr>
          <p:cNvPr id="5" name="Footer Placeholder 4"/>
          <p:cNvSpPr>
            <a:spLocks noGrp="1"/>
          </p:cNvSpPr>
          <p:nvPr>
            <p:ph type="ftr" sz="quarter" idx="11"/>
          </p:nvPr>
        </p:nvSpPr>
        <p:spPr/>
        <p:txBody>
          <a:bodyPr/>
          <a:lstStyle/>
          <a:p>
            <a:endParaRPr lang="fi-FI" noProof="0"/>
          </a:p>
        </p:txBody>
      </p:sp>
      <p:sp>
        <p:nvSpPr>
          <p:cNvPr id="6" name="Slide Number Placeholder 5"/>
          <p:cNvSpPr>
            <a:spLocks noGrp="1"/>
          </p:cNvSpPr>
          <p:nvPr>
            <p:ph type="sldNum" sz="quarter" idx="12"/>
          </p:nvPr>
        </p:nvSpPr>
        <p:spPr/>
        <p:txBody>
          <a:bodyPr/>
          <a:lstStyle/>
          <a:p>
            <a:fld id="{52384017-E4DF-4A7A-8FA6-2DC68C3EB4D0}" type="slidenum">
              <a:rPr lang="fi-FI" noProof="0" smtClean="0"/>
              <a:pPr/>
              <a:t>‹#›</a:t>
            </a:fld>
            <a:endParaRPr lang="fi-FI" noProof="0"/>
          </a:p>
        </p:txBody>
      </p:sp>
      <p:sp>
        <p:nvSpPr>
          <p:cNvPr id="11" name="Text Placeholder 9"/>
          <p:cNvSpPr>
            <a:spLocks noGrp="1"/>
          </p:cNvSpPr>
          <p:nvPr>
            <p:ph type="body" sz="quarter" idx="13"/>
          </p:nvPr>
        </p:nvSpPr>
        <p:spPr>
          <a:xfrm>
            <a:off x="5144400" y="6145200"/>
            <a:ext cx="1537200" cy="381600"/>
          </a:xfrm>
          <a:prstGeom prst="rect">
            <a:avLst/>
          </a:prstGeo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a:prstGeom prst="rect">
            <a:avLst/>
          </a:prstGeo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extLst>
      <p:ext uri="{BB962C8B-B14F-4D97-AF65-F5344CB8AC3E}">
        <p14:creationId xmlns:p14="http://schemas.microsoft.com/office/powerpoint/2010/main" val="305444930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Subtitle Green">
    <p:spTree>
      <p:nvGrpSpPr>
        <p:cNvPr id="1" name=""/>
        <p:cNvGrpSpPr/>
        <p:nvPr/>
      </p:nvGrpSpPr>
      <p:grpSpPr>
        <a:xfrm>
          <a:off x="0" y="0"/>
          <a:ext cx="0" cy="0"/>
          <a:chOff x="0" y="0"/>
          <a:chExt cx="0" cy="0"/>
        </a:xfrm>
      </p:grpSpPr>
      <p:pic>
        <p:nvPicPr>
          <p:cNvPr id="2050" name="Picture 2" descr="Aalto_FI_Perustiet_13_RGB_1"/>
          <p:cNvPicPr>
            <a:picLocks noChangeAspect="1" noChangeArrowheads="1"/>
          </p:cNvPicPr>
          <p:nvPr userDrawn="1"/>
        </p:nvPicPr>
        <p:blipFill>
          <a:blip r:embed="rId2" cstate="print"/>
          <a:srcRect/>
          <a:stretch>
            <a:fillRect/>
          </a:stretch>
        </p:blipFill>
        <p:spPr bwMode="auto">
          <a:xfrm>
            <a:off x="215900" y="5811838"/>
            <a:ext cx="2170113" cy="1044575"/>
          </a:xfrm>
          <a:prstGeom prst="rect">
            <a:avLst/>
          </a:prstGeom>
          <a:noFill/>
        </p:spPr>
      </p:pic>
      <p:sp>
        <p:nvSpPr>
          <p:cNvPr id="10" name="Rectangle 9"/>
          <p:cNvSpPr/>
          <p:nvPr userDrawn="1"/>
        </p:nvSpPr>
        <p:spPr>
          <a:xfrm>
            <a:off x="406800" y="406800"/>
            <a:ext cx="8326800" cy="5472000"/>
          </a:xfrm>
          <a:prstGeom prst="rect">
            <a:avLst/>
          </a:prstGeom>
          <a:solidFill>
            <a:srgbClr val="009B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2" name="Title 1"/>
          <p:cNvSpPr>
            <a:spLocks noGrp="1"/>
          </p:cNvSpPr>
          <p:nvPr>
            <p:ph type="title"/>
          </p:nvPr>
        </p:nvSpPr>
        <p:spPr>
          <a:xfrm>
            <a:off x="572400" y="547200"/>
            <a:ext cx="7772400" cy="2206800"/>
          </a:xfrm>
          <a:prstGeom prst="rect">
            <a:avLst/>
          </a:prstGeom>
        </p:spPr>
        <p:txBody>
          <a:bodyPr/>
          <a:lstStyle>
            <a:lvl1pPr>
              <a:defRPr>
                <a:solidFill>
                  <a:schemeClr val="bg1"/>
                </a:solidFill>
              </a:defRPr>
            </a:lvl1pPr>
          </a:lstStyle>
          <a:p>
            <a:r>
              <a:rPr lang="en-US" noProof="0" smtClean="0"/>
              <a:t>Click to edit Master title style</a:t>
            </a:r>
            <a:endParaRPr lang="fi-FI" noProof="0"/>
          </a:p>
        </p:txBody>
      </p:sp>
      <p:sp>
        <p:nvSpPr>
          <p:cNvPr id="4" name="Date Placeholder 3"/>
          <p:cNvSpPr>
            <a:spLocks noGrp="1"/>
          </p:cNvSpPr>
          <p:nvPr>
            <p:ph type="dt" sz="half" idx="10"/>
          </p:nvPr>
        </p:nvSpPr>
        <p:spPr/>
        <p:txBody>
          <a:bodyPr/>
          <a:lstStyle/>
          <a:p>
            <a:fld id="{23062CB9-5F79-4C32-958D-F2866C136539}" type="datetime1">
              <a:rPr lang="en-US" noProof="0" smtClean="0"/>
              <a:pPr/>
              <a:t>3/26/2020</a:t>
            </a:fld>
            <a:endParaRPr lang="fi-FI" noProof="0"/>
          </a:p>
        </p:txBody>
      </p:sp>
      <p:sp>
        <p:nvSpPr>
          <p:cNvPr id="5" name="Footer Placeholder 4"/>
          <p:cNvSpPr>
            <a:spLocks noGrp="1"/>
          </p:cNvSpPr>
          <p:nvPr>
            <p:ph type="ftr" sz="quarter" idx="11"/>
          </p:nvPr>
        </p:nvSpPr>
        <p:spPr/>
        <p:txBody>
          <a:bodyPr/>
          <a:lstStyle/>
          <a:p>
            <a:endParaRPr lang="fi-FI" noProof="0"/>
          </a:p>
        </p:txBody>
      </p:sp>
      <p:sp>
        <p:nvSpPr>
          <p:cNvPr id="6" name="Slide Number Placeholder 5"/>
          <p:cNvSpPr>
            <a:spLocks noGrp="1"/>
          </p:cNvSpPr>
          <p:nvPr>
            <p:ph type="sldNum" sz="quarter" idx="12"/>
          </p:nvPr>
        </p:nvSpPr>
        <p:spPr/>
        <p:txBody>
          <a:bodyPr/>
          <a:lstStyle/>
          <a:p>
            <a:fld id="{52384017-E4DF-4A7A-8FA6-2DC68C3EB4D0}" type="slidenum">
              <a:rPr lang="fi-FI" noProof="0" smtClean="0"/>
              <a:pPr/>
              <a:t>‹#›</a:t>
            </a:fld>
            <a:endParaRPr lang="fi-FI" noProof="0"/>
          </a:p>
        </p:txBody>
      </p:sp>
      <p:sp>
        <p:nvSpPr>
          <p:cNvPr id="11" name="Text Placeholder 9"/>
          <p:cNvSpPr>
            <a:spLocks noGrp="1"/>
          </p:cNvSpPr>
          <p:nvPr>
            <p:ph type="body" sz="quarter" idx="13"/>
          </p:nvPr>
        </p:nvSpPr>
        <p:spPr>
          <a:xfrm>
            <a:off x="5144400" y="6145200"/>
            <a:ext cx="1537200" cy="381600"/>
          </a:xfrm>
          <a:prstGeom prst="rect">
            <a:avLst/>
          </a:prstGeo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a:prstGeom prst="rect">
            <a:avLst/>
          </a:prstGeo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extLst>
      <p:ext uri="{BB962C8B-B14F-4D97-AF65-F5344CB8AC3E}">
        <p14:creationId xmlns:p14="http://schemas.microsoft.com/office/powerpoint/2010/main" val="23467835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Yellow">
    <p:bg>
      <p:bgPr>
        <a:solidFill>
          <a:schemeClr val="accent1"/>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79" cy="2049795"/>
          </a:xfrm>
          <a:prstGeom prst="rect">
            <a:avLst/>
          </a:prstGeom>
        </p:spPr>
      </p:pic>
    </p:spTree>
    <p:extLst>
      <p:ext uri="{BB962C8B-B14F-4D97-AF65-F5344CB8AC3E}">
        <p14:creationId xmlns:p14="http://schemas.microsoft.com/office/powerpoint/2010/main" val="37432187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10"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80" cy="2049795"/>
          </a:xfrm>
          <a:prstGeom prst="rect">
            <a:avLst/>
          </a:prstGeom>
        </p:spPr>
      </p:pic>
    </p:spTree>
    <p:extLst>
      <p:ext uri="{BB962C8B-B14F-4D97-AF65-F5344CB8AC3E}">
        <p14:creationId xmlns:p14="http://schemas.microsoft.com/office/powerpoint/2010/main" val="18658278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79" cy="2049795"/>
          </a:xfrm>
          <a:prstGeom prst="rect">
            <a:avLst/>
          </a:prstGeom>
        </p:spPr>
      </p:pic>
    </p:spTree>
    <p:extLst>
      <p:ext uri="{BB962C8B-B14F-4D97-AF65-F5344CB8AC3E}">
        <p14:creationId xmlns:p14="http://schemas.microsoft.com/office/powerpoint/2010/main" val="1188227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79" cy="2049795"/>
          </a:xfrm>
          <a:prstGeom prst="rect">
            <a:avLst/>
          </a:prstGeom>
        </p:spPr>
      </p:pic>
    </p:spTree>
    <p:extLst>
      <p:ext uri="{BB962C8B-B14F-4D97-AF65-F5344CB8AC3E}">
        <p14:creationId xmlns:p14="http://schemas.microsoft.com/office/powerpoint/2010/main" val="5953056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Blue Text">
    <p:spTree>
      <p:nvGrpSpPr>
        <p:cNvPr id="1" name=""/>
        <p:cNvGrpSpPr/>
        <p:nvPr/>
      </p:nvGrpSpPr>
      <p:grpSpPr>
        <a:xfrm>
          <a:off x="0" y="0"/>
          <a:ext cx="0" cy="0"/>
          <a:chOff x="0" y="0"/>
          <a:chExt cx="0" cy="0"/>
        </a:xfrm>
      </p:grpSpPr>
      <p:sp>
        <p:nvSpPr>
          <p:cNvPr id="16"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accent3"/>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79" cy="2049794"/>
          </a:xfrm>
          <a:prstGeom prst="rect">
            <a:avLst/>
          </a:prstGeom>
        </p:spPr>
      </p:pic>
    </p:spTree>
    <p:extLst>
      <p:ext uri="{BB962C8B-B14F-4D97-AF65-F5344CB8AC3E}">
        <p14:creationId xmlns:p14="http://schemas.microsoft.com/office/powerpoint/2010/main" val="112927700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Red Text">
    <p:spTree>
      <p:nvGrpSpPr>
        <p:cNvPr id="1" name=""/>
        <p:cNvGrpSpPr/>
        <p:nvPr/>
      </p:nvGrpSpPr>
      <p:grpSpPr>
        <a:xfrm>
          <a:off x="0" y="0"/>
          <a:ext cx="0" cy="0"/>
          <a:chOff x="0" y="0"/>
          <a:chExt cx="0" cy="0"/>
        </a:xfrm>
      </p:grpSpPr>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accent5"/>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79" cy="2049794"/>
          </a:xfrm>
          <a:prstGeom prst="rect">
            <a:avLst/>
          </a:prstGeom>
        </p:spPr>
      </p:pic>
    </p:spTree>
    <p:extLst>
      <p:ext uri="{BB962C8B-B14F-4D97-AF65-F5344CB8AC3E}">
        <p14:creationId xmlns:p14="http://schemas.microsoft.com/office/powerpoint/2010/main" val="41864649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Yellow Text">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accent1"/>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79" cy="2049794"/>
          </a:xfrm>
          <a:prstGeom prst="rect">
            <a:avLst/>
          </a:prstGeom>
        </p:spPr>
      </p:pic>
    </p:spTree>
    <p:extLst>
      <p:ext uri="{BB962C8B-B14F-4D97-AF65-F5344CB8AC3E}">
        <p14:creationId xmlns:p14="http://schemas.microsoft.com/office/powerpoint/2010/main" val="4760461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dirty="0"/>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4E6C4FC2-043E-0E44-BD9B-2431B69F8AA0}" type="datetime1">
              <a:rPr lang="fi-FI"/>
              <a:pPr>
                <a:defRPr/>
              </a:pPr>
              <a:t>26.3.2020</a:t>
            </a:fld>
            <a:endParaRPr lang="fi-FI"/>
          </a:p>
        </p:txBody>
      </p:sp>
      <p:sp>
        <p:nvSpPr>
          <p:cNvPr id="9" name="Slide Number Placeholder 8"/>
          <p:cNvSpPr>
            <a:spLocks noGrp="1"/>
          </p:cNvSpPr>
          <p:nvPr>
            <p:ph type="sldNum" sz="quarter" idx="4"/>
          </p:nvPr>
        </p:nvSpPr>
        <p:spPr>
          <a:xfrm>
            <a:off x="4940300" y="6297613"/>
            <a:ext cx="3619500" cy="161925"/>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05BCDE0-955E-2A43-932A-046BF80DB991}"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4747" r:id="rId1"/>
    <p:sldLayoutId id="2147484748" r:id="rId2"/>
    <p:sldLayoutId id="2147484749" r:id="rId3"/>
    <p:sldLayoutId id="2147484750" r:id="rId4"/>
    <p:sldLayoutId id="2147484751" r:id="rId5"/>
    <p:sldLayoutId id="2147484752" r:id="rId6"/>
    <p:sldLayoutId id="2147484753" r:id="rId7"/>
    <p:sldLayoutId id="2147484754" r:id="rId8"/>
    <p:sldLayoutId id="2147484755" r:id="rId9"/>
    <p:sldLayoutId id="2147484756" r:id="rId10"/>
    <p:sldLayoutId id="2147484757" r:id="rId11"/>
    <p:sldLayoutId id="2147484758" r:id="rId12"/>
    <p:sldLayoutId id="2147484759" r:id="rId13"/>
    <p:sldLayoutId id="2147484760" r:id="rId14"/>
    <p:sldLayoutId id="2147484761" r:id="rId15"/>
    <p:sldLayoutId id="2147484762" r:id="rId16"/>
    <p:sldLayoutId id="2147484763" r:id="rId17"/>
    <p:sldLayoutId id="2147484764" r:id="rId18"/>
    <p:sldLayoutId id="2147484765" r:id="rId19"/>
    <p:sldLayoutId id="2147484766" r:id="rId20"/>
    <p:sldLayoutId id="2147484767" r:id="rId21"/>
    <p:sldLayoutId id="2147484768" r:id="rId22"/>
    <p:sldLayoutId id="2147484769" r:id="rId23"/>
    <p:sldLayoutId id="2147484770" r:id="rId24"/>
  </p:sldLayoutIdLst>
  <p:timing>
    <p:tnLst>
      <p:par>
        <p:cTn id="1" dur="indefinite" restart="never" nodeType="tmRoot"/>
      </p:par>
    </p:tnLst>
  </p:timing>
  <p:hf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Strategies for </a:t>
            </a:r>
            <a:r>
              <a:rPr lang="en-US" dirty="0"/>
              <a:t>C</a:t>
            </a:r>
            <a:r>
              <a:rPr lang="en-US" dirty="0" smtClean="0"/>
              <a:t>itation Integration</a:t>
            </a:r>
            <a:endParaRPr lang="en-US" dirty="0"/>
          </a:p>
        </p:txBody>
      </p:sp>
    </p:spTree>
    <p:extLst>
      <p:ext uri="{BB962C8B-B14F-4D97-AF65-F5344CB8AC3E}">
        <p14:creationId xmlns:p14="http://schemas.microsoft.com/office/powerpoint/2010/main" val="1255346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3191" y="5612860"/>
            <a:ext cx="8822988" cy="105058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p:txBody>
          <a:bodyPr/>
          <a:lstStyle/>
          <a:p>
            <a:r>
              <a:rPr lang="fi-FI" dirty="0" err="1" smtClean="0"/>
              <a:t>Citation</a:t>
            </a:r>
            <a:r>
              <a:rPr lang="fi-FI" dirty="0" smtClean="0"/>
              <a:t> Sandwich</a:t>
            </a:r>
            <a:endParaRPr lang="en-GB" dirty="0"/>
          </a:p>
        </p:txBody>
      </p:sp>
      <p:sp>
        <p:nvSpPr>
          <p:cNvPr id="3" name="Content Placeholder 2"/>
          <p:cNvSpPr>
            <a:spLocks noGrp="1"/>
          </p:cNvSpPr>
          <p:nvPr>
            <p:ph sz="quarter" idx="14"/>
          </p:nvPr>
        </p:nvSpPr>
        <p:spPr/>
        <p:txBody>
          <a:bodyPr/>
          <a:lstStyle/>
          <a:p>
            <a:pPr marL="457200" indent="-457200">
              <a:buFont typeface="+mj-lt"/>
              <a:buAutoNum type="arabicPeriod"/>
            </a:pPr>
            <a:r>
              <a:rPr lang="fi-FI" dirty="0" err="1" smtClean="0"/>
              <a:t>Introduce</a:t>
            </a:r>
            <a:r>
              <a:rPr lang="fi-FI" dirty="0" smtClean="0"/>
              <a:t> </a:t>
            </a:r>
            <a:r>
              <a:rPr lang="fi-FI" dirty="0" err="1" smtClean="0"/>
              <a:t>the</a:t>
            </a:r>
            <a:r>
              <a:rPr lang="fi-FI" dirty="0" smtClean="0"/>
              <a:t> </a:t>
            </a:r>
            <a:r>
              <a:rPr lang="fi-FI" dirty="0" err="1" smtClean="0"/>
              <a:t>source</a:t>
            </a:r>
            <a:endParaRPr lang="fi-FI" dirty="0" smtClean="0"/>
          </a:p>
          <a:p>
            <a:pPr marL="457200" indent="-457200">
              <a:buFont typeface="Arial" panose="020B0604020202020204" pitchFamily="34" charset="0"/>
              <a:buChar char="•"/>
            </a:pPr>
            <a:r>
              <a:rPr lang="fi-FI" b="0" dirty="0" err="1" smtClean="0"/>
              <a:t>According</a:t>
            </a:r>
            <a:r>
              <a:rPr lang="fi-FI" b="0" dirty="0" smtClean="0"/>
              <a:t> to Smith et al. (2001), …</a:t>
            </a:r>
          </a:p>
          <a:p>
            <a:pPr marL="457200" indent="-457200">
              <a:buFont typeface="Arial" panose="020B0604020202020204" pitchFamily="34" charset="0"/>
              <a:buChar char="•"/>
            </a:pPr>
            <a:r>
              <a:rPr lang="fi-FI" b="0" dirty="0" smtClean="0"/>
              <a:t>Design </a:t>
            </a:r>
            <a:r>
              <a:rPr lang="fi-FI" b="0" dirty="0" err="1" smtClean="0"/>
              <a:t>thinking</a:t>
            </a:r>
            <a:r>
              <a:rPr lang="fi-FI" b="0" dirty="0" smtClean="0"/>
              <a:t> is </a:t>
            </a:r>
            <a:r>
              <a:rPr lang="fi-FI" b="0" dirty="0" err="1" smtClean="0"/>
              <a:t>best</a:t>
            </a:r>
            <a:r>
              <a:rPr lang="fi-FI" b="0" dirty="0" smtClean="0"/>
              <a:t> </a:t>
            </a:r>
            <a:r>
              <a:rPr lang="fi-FI" b="0" dirty="0" err="1" smtClean="0"/>
              <a:t>understood</a:t>
            </a:r>
            <a:r>
              <a:rPr lang="fi-FI" b="0" dirty="0" smtClean="0"/>
              <a:t> as…(Smith 2001).</a:t>
            </a:r>
          </a:p>
          <a:p>
            <a:pPr marL="457200" indent="-457200">
              <a:buFont typeface="+mj-lt"/>
              <a:buAutoNum type="arabicPeriod"/>
            </a:pPr>
            <a:endParaRPr lang="fi-FI" dirty="0"/>
          </a:p>
          <a:p>
            <a:pPr marL="457200" indent="-457200">
              <a:buFont typeface="+mj-lt"/>
              <a:buAutoNum type="arabicPeriod" startAt="2"/>
            </a:pPr>
            <a:r>
              <a:rPr lang="fi-FI" dirty="0" err="1" smtClean="0"/>
              <a:t>Insert</a:t>
            </a:r>
            <a:r>
              <a:rPr lang="fi-FI" dirty="0" smtClean="0"/>
              <a:t> </a:t>
            </a:r>
            <a:r>
              <a:rPr lang="fi-FI" dirty="0" err="1" smtClean="0"/>
              <a:t>the</a:t>
            </a:r>
            <a:r>
              <a:rPr lang="fi-FI" dirty="0" smtClean="0"/>
              <a:t> </a:t>
            </a:r>
            <a:r>
              <a:rPr lang="fi-FI" dirty="0" err="1" smtClean="0"/>
              <a:t>paraphrase</a:t>
            </a:r>
            <a:r>
              <a:rPr lang="fi-FI" dirty="0" smtClean="0"/>
              <a:t>, </a:t>
            </a:r>
            <a:r>
              <a:rPr lang="fi-FI" dirty="0" err="1" smtClean="0"/>
              <a:t>summary</a:t>
            </a:r>
            <a:r>
              <a:rPr lang="fi-FI" dirty="0" smtClean="0"/>
              <a:t> (</a:t>
            </a:r>
            <a:r>
              <a:rPr lang="fi-FI" dirty="0" err="1" smtClean="0"/>
              <a:t>or</a:t>
            </a:r>
            <a:r>
              <a:rPr lang="fi-FI" dirty="0" smtClean="0"/>
              <a:t> in </a:t>
            </a:r>
            <a:r>
              <a:rPr lang="fi-FI" dirty="0" err="1" smtClean="0"/>
              <a:t>rare</a:t>
            </a:r>
            <a:r>
              <a:rPr lang="fi-FI" dirty="0" smtClean="0"/>
              <a:t> </a:t>
            </a:r>
            <a:r>
              <a:rPr lang="fi-FI" dirty="0" err="1" smtClean="0"/>
              <a:t>cases</a:t>
            </a:r>
            <a:r>
              <a:rPr lang="fi-FI" dirty="0" smtClean="0"/>
              <a:t>, </a:t>
            </a:r>
            <a:r>
              <a:rPr lang="fi-FI" dirty="0" err="1" smtClean="0"/>
              <a:t>quote</a:t>
            </a:r>
            <a:r>
              <a:rPr lang="fi-FI" dirty="0" smtClean="0"/>
              <a:t>)</a:t>
            </a:r>
          </a:p>
          <a:p>
            <a:pPr marL="457200" indent="-457200">
              <a:buFont typeface="+mj-lt"/>
              <a:buAutoNum type="arabicPeriod" startAt="2"/>
            </a:pPr>
            <a:endParaRPr lang="fi-FI" dirty="0"/>
          </a:p>
          <a:p>
            <a:pPr marL="457200" indent="-457200">
              <a:buFont typeface="+mj-lt"/>
              <a:buAutoNum type="arabicPeriod" startAt="2"/>
            </a:pPr>
            <a:r>
              <a:rPr lang="fi-FI" dirty="0" err="1" smtClean="0"/>
              <a:t>Contextualize</a:t>
            </a:r>
            <a:r>
              <a:rPr lang="fi-FI" dirty="0" smtClean="0"/>
              <a:t> it!</a:t>
            </a:r>
          </a:p>
          <a:p>
            <a:pPr marL="457200" indent="-457200">
              <a:buFont typeface="Arial" panose="020B0604020202020204" pitchFamily="34" charset="0"/>
              <a:buChar char="•"/>
            </a:pPr>
            <a:r>
              <a:rPr lang="fi-FI" b="0" dirty="0" err="1" smtClean="0"/>
              <a:t>Explain</a:t>
            </a:r>
            <a:r>
              <a:rPr lang="fi-FI" b="0" dirty="0" smtClean="0"/>
              <a:t> it</a:t>
            </a:r>
          </a:p>
          <a:p>
            <a:pPr marL="457200" indent="-457200">
              <a:buFont typeface="Arial" panose="020B0604020202020204" pitchFamily="34" charset="0"/>
              <a:buChar char="•"/>
            </a:pPr>
            <a:r>
              <a:rPr lang="fi-FI" b="0" dirty="0" err="1" smtClean="0"/>
              <a:t>Agree</a:t>
            </a:r>
            <a:r>
              <a:rPr lang="fi-FI" b="0" dirty="0" smtClean="0"/>
              <a:t> / </a:t>
            </a:r>
            <a:r>
              <a:rPr lang="fi-FI" b="0" dirty="0" err="1" smtClean="0"/>
              <a:t>Disagree</a:t>
            </a:r>
            <a:r>
              <a:rPr lang="fi-FI" b="0" dirty="0" smtClean="0"/>
              <a:t> </a:t>
            </a:r>
            <a:r>
              <a:rPr lang="fi-FI" b="0" dirty="0" err="1" smtClean="0"/>
              <a:t>with</a:t>
            </a:r>
            <a:r>
              <a:rPr lang="fi-FI" b="0" dirty="0" smtClean="0"/>
              <a:t> it</a:t>
            </a:r>
          </a:p>
          <a:p>
            <a:pPr marL="457200" indent="-457200">
              <a:buFont typeface="Arial" panose="020B0604020202020204" pitchFamily="34" charset="0"/>
              <a:buChar char="•"/>
            </a:pPr>
            <a:r>
              <a:rPr lang="fi-FI" b="0" dirty="0" err="1" smtClean="0"/>
              <a:t>Contrast</a:t>
            </a:r>
            <a:r>
              <a:rPr lang="fi-FI" b="0" dirty="0" smtClean="0"/>
              <a:t> it </a:t>
            </a:r>
            <a:r>
              <a:rPr lang="fi-FI" b="0" dirty="0" err="1" smtClean="0"/>
              <a:t>with</a:t>
            </a:r>
            <a:r>
              <a:rPr lang="fi-FI" b="0" dirty="0" smtClean="0"/>
              <a:t> </a:t>
            </a:r>
            <a:r>
              <a:rPr lang="fi-FI" b="0" dirty="0" err="1" smtClean="0"/>
              <a:t>another</a:t>
            </a:r>
            <a:r>
              <a:rPr lang="fi-FI" b="0" dirty="0" smtClean="0"/>
              <a:t> </a:t>
            </a:r>
            <a:r>
              <a:rPr lang="fi-FI" b="0" dirty="0" err="1" smtClean="0"/>
              <a:t>source</a:t>
            </a:r>
            <a:r>
              <a:rPr lang="fi-FI" b="0" dirty="0" smtClean="0"/>
              <a:t> </a:t>
            </a:r>
            <a:r>
              <a:rPr lang="fi-FI" b="0" dirty="0" err="1" smtClean="0"/>
              <a:t>or</a:t>
            </a:r>
            <a:r>
              <a:rPr lang="fi-FI" b="0" dirty="0" smtClean="0"/>
              <a:t> idea</a:t>
            </a:r>
          </a:p>
          <a:p>
            <a:pPr marL="457200" indent="-457200">
              <a:buFont typeface="Arial" panose="020B0604020202020204" pitchFamily="34" charset="0"/>
              <a:buChar char="•"/>
            </a:pPr>
            <a:r>
              <a:rPr lang="fi-FI" b="0" dirty="0" smtClean="0"/>
              <a:t>Connect it into </a:t>
            </a:r>
            <a:r>
              <a:rPr lang="fi-FI" b="0" dirty="0" err="1" smtClean="0"/>
              <a:t>your</a:t>
            </a:r>
            <a:r>
              <a:rPr lang="fi-FI" b="0" dirty="0" smtClean="0"/>
              <a:t> </a:t>
            </a:r>
            <a:r>
              <a:rPr lang="fi-FI" b="0" dirty="0" err="1" smtClean="0"/>
              <a:t>argument</a:t>
            </a:r>
            <a:endParaRPr lang="fi-FI" b="0" dirty="0" smtClean="0"/>
          </a:p>
        </p:txBody>
      </p:sp>
    </p:spTree>
    <p:extLst>
      <p:ext uri="{BB962C8B-B14F-4D97-AF65-F5344CB8AC3E}">
        <p14:creationId xmlns:p14="http://schemas.microsoft.com/office/powerpoint/2010/main" val="1583901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Cohesive</a:t>
            </a:r>
            <a:r>
              <a:rPr lang="fi-FI" dirty="0" smtClean="0"/>
              <a:t> ties</a:t>
            </a:r>
            <a:endParaRPr lang="en-GB" dirty="0"/>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fi-FI" dirty="0" err="1" smtClean="0"/>
              <a:t>Reference</a:t>
            </a:r>
            <a:endParaRPr lang="fi-FI" dirty="0" smtClean="0"/>
          </a:p>
          <a:p>
            <a:pPr marL="342900" indent="-342900">
              <a:buFont typeface="Arial" panose="020B0604020202020204" pitchFamily="34" charset="0"/>
              <a:buChar char="•"/>
            </a:pPr>
            <a:r>
              <a:rPr lang="fi-FI" dirty="0" err="1" smtClean="0"/>
              <a:t>Substitution</a:t>
            </a:r>
            <a:endParaRPr lang="fi-FI" dirty="0" smtClean="0"/>
          </a:p>
          <a:p>
            <a:pPr marL="342900" indent="-342900">
              <a:buFont typeface="Arial" panose="020B0604020202020204" pitchFamily="34" charset="0"/>
              <a:buChar char="•"/>
            </a:pPr>
            <a:r>
              <a:rPr lang="fi-FI" dirty="0" err="1" smtClean="0"/>
              <a:t>Ellipsis</a:t>
            </a:r>
            <a:endParaRPr lang="fi-FI" dirty="0" smtClean="0"/>
          </a:p>
          <a:p>
            <a:pPr marL="342900" indent="-342900">
              <a:buFont typeface="Arial" panose="020B0604020202020204" pitchFamily="34" charset="0"/>
              <a:buChar char="•"/>
            </a:pPr>
            <a:r>
              <a:rPr lang="fi-FI" dirty="0" err="1" smtClean="0"/>
              <a:t>Conjunction</a:t>
            </a:r>
            <a:endParaRPr lang="fi-FI" dirty="0" smtClean="0"/>
          </a:p>
          <a:p>
            <a:pPr marL="342900" indent="-342900">
              <a:buFont typeface="Arial" panose="020B0604020202020204" pitchFamily="34" charset="0"/>
              <a:buChar char="•"/>
            </a:pPr>
            <a:r>
              <a:rPr lang="fi-FI" dirty="0" err="1" smtClean="0"/>
              <a:t>Lexical</a:t>
            </a:r>
            <a:r>
              <a:rPr lang="fi-FI" dirty="0" smtClean="0"/>
              <a:t> </a:t>
            </a:r>
            <a:r>
              <a:rPr lang="fi-FI" dirty="0" err="1" smtClean="0"/>
              <a:t>cohesion</a:t>
            </a:r>
            <a:endParaRPr lang="fi-FI" dirty="0" smtClean="0"/>
          </a:p>
          <a:p>
            <a:endParaRPr lang="fi-FI" dirty="0" smtClean="0"/>
          </a:p>
        </p:txBody>
      </p:sp>
    </p:spTree>
    <p:extLst>
      <p:ext uri="{BB962C8B-B14F-4D97-AF65-F5344CB8AC3E}">
        <p14:creationId xmlns:p14="http://schemas.microsoft.com/office/powerpoint/2010/main" val="2503767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6928" y="5710136"/>
            <a:ext cx="8356059" cy="85603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 name="Title 2"/>
          <p:cNvSpPr>
            <a:spLocks noGrp="1"/>
          </p:cNvSpPr>
          <p:nvPr>
            <p:ph type="ctrTitle"/>
          </p:nvPr>
        </p:nvSpPr>
        <p:spPr/>
        <p:txBody>
          <a:bodyPr/>
          <a:lstStyle/>
          <a:p>
            <a:r>
              <a:rPr lang="fi-FI" dirty="0" err="1" smtClean="0"/>
              <a:t>Example</a:t>
            </a:r>
            <a:r>
              <a:rPr lang="fi-FI" dirty="0" smtClean="0"/>
              <a:t> 0</a:t>
            </a:r>
            <a:endParaRPr lang="en-GB" dirty="0"/>
          </a:p>
        </p:txBody>
      </p:sp>
      <p:sp>
        <p:nvSpPr>
          <p:cNvPr id="4" name="Content Placeholder 3"/>
          <p:cNvSpPr>
            <a:spLocks noGrp="1"/>
          </p:cNvSpPr>
          <p:nvPr>
            <p:ph sz="quarter" idx="14"/>
          </p:nvPr>
        </p:nvSpPr>
        <p:spPr>
          <a:xfrm>
            <a:off x="540000" y="1010872"/>
            <a:ext cx="8085599" cy="3831557"/>
          </a:xfrm>
        </p:spPr>
        <p:txBody>
          <a:bodyPr/>
          <a:lstStyle/>
          <a:p>
            <a:pPr>
              <a:lnSpc>
                <a:spcPct val="150000"/>
              </a:lnSpc>
            </a:pPr>
            <a:r>
              <a:rPr lang="en-US" sz="1800" b="0" dirty="0"/>
              <a:t>Additive manufacturing was originally developed to guide product design by </a:t>
            </a:r>
            <a:r>
              <a:rPr lang="en-US" sz="1800" b="0" dirty="0" smtClean="0"/>
              <a:t>providing a </a:t>
            </a:r>
            <a:r>
              <a:rPr lang="en-US" sz="1800" b="0" dirty="0"/>
              <a:t>way to create prototypes directly from digital designs. This method called </a:t>
            </a:r>
            <a:r>
              <a:rPr lang="en-US" sz="1800" b="0" dirty="0" smtClean="0"/>
              <a:t>rapid prototyping </a:t>
            </a:r>
            <a:r>
              <a:rPr lang="en-US" sz="1800" b="0" dirty="0"/>
              <a:t>(RP), as the name implies, consumes less time and resources than </a:t>
            </a:r>
            <a:r>
              <a:rPr lang="en-US" sz="1800" b="0" dirty="0" smtClean="0"/>
              <a:t>most preceding </a:t>
            </a:r>
            <a:r>
              <a:rPr lang="en-US" sz="1800" b="0" dirty="0"/>
              <a:t>techniques. For instance, the manufacturing of an injection mold </a:t>
            </a:r>
            <a:r>
              <a:rPr lang="en-US" sz="1800" b="0" dirty="0" smtClean="0"/>
              <a:t>for prototyping </a:t>
            </a:r>
            <a:r>
              <a:rPr lang="en-US" sz="1800" b="0" dirty="0"/>
              <a:t>purposes would be extremely expensive. However, the part can be </a:t>
            </a:r>
            <a:r>
              <a:rPr lang="en-US" sz="1800" b="0" dirty="0" smtClean="0"/>
              <a:t>created with </a:t>
            </a:r>
            <a:r>
              <a:rPr lang="en-US" sz="1800" b="0" dirty="0"/>
              <a:t>additive manufacturing for a fraction of the cost. Moreover, rapid prototyping </a:t>
            </a:r>
            <a:r>
              <a:rPr lang="en-US" sz="1800" b="0" dirty="0" smtClean="0"/>
              <a:t>is cost </a:t>
            </a:r>
            <a:r>
              <a:rPr lang="en-US" sz="1800" b="0" dirty="0"/>
              <a:t>and time effective when it can substitute handcrafting, CNC manufacturing, </a:t>
            </a:r>
            <a:r>
              <a:rPr lang="en-US" sz="1800" b="0" dirty="0" smtClean="0"/>
              <a:t>or silicon </a:t>
            </a:r>
            <a:r>
              <a:rPr lang="en-US" sz="1800" b="0" dirty="0"/>
              <a:t>molding. The downside when compared to these methods is often poor </a:t>
            </a:r>
            <a:r>
              <a:rPr lang="en-US" sz="1800" b="0" dirty="0" smtClean="0"/>
              <a:t>surface quality </a:t>
            </a:r>
            <a:r>
              <a:rPr lang="en-US" sz="1800" b="0" dirty="0"/>
              <a:t>and inferior dimensional accuracy. However, RP enables fast iterative testing </a:t>
            </a:r>
            <a:r>
              <a:rPr lang="en-US" sz="1800" b="0" dirty="0" smtClean="0"/>
              <a:t>of products </a:t>
            </a:r>
            <a:r>
              <a:rPr lang="en-US" sz="1800" b="0" dirty="0"/>
              <a:t>with a low threshold of prototypes failing expectations. This makes it </a:t>
            </a:r>
            <a:r>
              <a:rPr lang="en-US" sz="1800" b="0" dirty="0" smtClean="0"/>
              <a:t>a superior </a:t>
            </a:r>
            <a:r>
              <a:rPr lang="en-US" sz="1800" b="0" dirty="0"/>
              <a:t>tool in product development and explains why prototyping has been the </a:t>
            </a:r>
            <a:r>
              <a:rPr lang="en-US" sz="1800" b="0" dirty="0" smtClean="0"/>
              <a:t>leading application </a:t>
            </a:r>
            <a:r>
              <a:rPr lang="en-US" sz="1800" b="0" dirty="0"/>
              <a:t>of AM. </a:t>
            </a:r>
            <a:r>
              <a:rPr lang="en-US" sz="1800" b="0" dirty="0" smtClean="0"/>
              <a:t>(</a:t>
            </a:r>
            <a:r>
              <a:rPr lang="en-US" sz="1800" b="0" dirty="0" err="1" smtClean="0"/>
              <a:t>Wohlers</a:t>
            </a:r>
            <a:r>
              <a:rPr lang="en-US" sz="1800" b="0" dirty="0" smtClean="0"/>
              <a:t> </a:t>
            </a:r>
            <a:r>
              <a:rPr lang="en-US" sz="1800" b="0" dirty="0"/>
              <a:t>2013)</a:t>
            </a:r>
            <a:endParaRPr lang="en-GB" sz="1800" dirty="0"/>
          </a:p>
        </p:txBody>
      </p:sp>
      <p:sp>
        <p:nvSpPr>
          <p:cNvPr id="5" name="TextBox 4"/>
          <p:cNvSpPr txBox="1"/>
          <p:nvPr/>
        </p:nvSpPr>
        <p:spPr>
          <a:xfrm>
            <a:off x="5573949" y="6289171"/>
            <a:ext cx="2128788" cy="276999"/>
          </a:xfrm>
          <a:prstGeom prst="rect">
            <a:avLst/>
          </a:prstGeom>
          <a:noFill/>
        </p:spPr>
        <p:txBody>
          <a:bodyPr wrap="none" lIns="0" tIns="0" rIns="0" bIns="0" rtlCol="0">
            <a:spAutoFit/>
          </a:bodyPr>
          <a:lstStyle/>
          <a:p>
            <a:r>
              <a:rPr lang="fi-FI" dirty="0" smtClean="0"/>
              <a:t>(Kukko-Liedes 2015)</a:t>
            </a:r>
          </a:p>
        </p:txBody>
      </p:sp>
    </p:spTree>
    <p:extLst>
      <p:ext uri="{BB962C8B-B14F-4D97-AF65-F5344CB8AC3E}">
        <p14:creationId xmlns:p14="http://schemas.microsoft.com/office/powerpoint/2010/main" val="3096298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6928" y="5710136"/>
            <a:ext cx="8356059" cy="85603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 name="Title 2"/>
          <p:cNvSpPr>
            <a:spLocks noGrp="1"/>
          </p:cNvSpPr>
          <p:nvPr>
            <p:ph type="ctrTitle"/>
          </p:nvPr>
        </p:nvSpPr>
        <p:spPr/>
        <p:txBody>
          <a:bodyPr/>
          <a:lstStyle/>
          <a:p>
            <a:r>
              <a:rPr lang="fi-FI" dirty="0" err="1" smtClean="0"/>
              <a:t>Example</a:t>
            </a:r>
            <a:r>
              <a:rPr lang="fi-FI" dirty="0" smtClean="0"/>
              <a:t> 0</a:t>
            </a:r>
            <a:endParaRPr lang="en-GB" dirty="0"/>
          </a:p>
        </p:txBody>
      </p:sp>
      <p:sp>
        <p:nvSpPr>
          <p:cNvPr id="4" name="Content Placeholder 3"/>
          <p:cNvSpPr>
            <a:spLocks noGrp="1"/>
          </p:cNvSpPr>
          <p:nvPr>
            <p:ph sz="quarter" idx="14"/>
          </p:nvPr>
        </p:nvSpPr>
        <p:spPr>
          <a:xfrm>
            <a:off x="540000" y="1010872"/>
            <a:ext cx="8085599" cy="3831557"/>
          </a:xfrm>
        </p:spPr>
        <p:txBody>
          <a:bodyPr/>
          <a:lstStyle/>
          <a:p>
            <a:pPr>
              <a:lnSpc>
                <a:spcPct val="150000"/>
              </a:lnSpc>
            </a:pPr>
            <a:r>
              <a:rPr lang="en-US" sz="1800" b="0" dirty="0"/>
              <a:t>Additive manufacturing </a:t>
            </a:r>
            <a:r>
              <a:rPr lang="en-US" sz="1800" b="0" dirty="0">
                <a:solidFill>
                  <a:srgbClr val="FF0000"/>
                </a:solidFill>
              </a:rPr>
              <a:t>was originally developed </a:t>
            </a:r>
            <a:r>
              <a:rPr lang="en-US" sz="1800" b="0" dirty="0"/>
              <a:t>to guide product design by </a:t>
            </a:r>
            <a:r>
              <a:rPr lang="en-US" sz="1800" b="0" dirty="0" smtClean="0">
                <a:solidFill>
                  <a:srgbClr val="FF0000"/>
                </a:solidFill>
              </a:rPr>
              <a:t>providing a </a:t>
            </a:r>
            <a:r>
              <a:rPr lang="en-US" sz="1800" b="0" dirty="0">
                <a:solidFill>
                  <a:srgbClr val="FF0000"/>
                </a:solidFill>
              </a:rPr>
              <a:t>way to create prototypes directly from digital designs</a:t>
            </a:r>
            <a:r>
              <a:rPr lang="en-US" sz="1800" b="0" dirty="0"/>
              <a:t>. This method called </a:t>
            </a:r>
            <a:r>
              <a:rPr lang="en-US" sz="1800" b="0" dirty="0" smtClean="0"/>
              <a:t>rapid prototyping </a:t>
            </a:r>
            <a:r>
              <a:rPr lang="en-US" sz="1800" b="0" dirty="0"/>
              <a:t>(RP), </a:t>
            </a:r>
            <a:r>
              <a:rPr lang="en-US" sz="1800" b="0" dirty="0">
                <a:solidFill>
                  <a:srgbClr val="FF0000"/>
                </a:solidFill>
              </a:rPr>
              <a:t>as the name implies, consumes less time and resources than </a:t>
            </a:r>
            <a:r>
              <a:rPr lang="en-US" sz="1800" b="0" dirty="0" smtClean="0">
                <a:solidFill>
                  <a:srgbClr val="FF0000"/>
                </a:solidFill>
              </a:rPr>
              <a:t>most preceding </a:t>
            </a:r>
            <a:r>
              <a:rPr lang="en-US" sz="1800" b="0" dirty="0">
                <a:solidFill>
                  <a:srgbClr val="FF0000"/>
                </a:solidFill>
              </a:rPr>
              <a:t>techniques</a:t>
            </a:r>
            <a:r>
              <a:rPr lang="en-US" sz="1800" b="0" dirty="0"/>
              <a:t>. For </a:t>
            </a:r>
            <a:r>
              <a:rPr lang="en-US" sz="1800" b="0" dirty="0">
                <a:solidFill>
                  <a:srgbClr val="FF0000"/>
                </a:solidFill>
              </a:rPr>
              <a:t>instance</a:t>
            </a:r>
            <a:r>
              <a:rPr lang="en-US" sz="1800" b="0" dirty="0"/>
              <a:t>, the manufacturing of an injection mold </a:t>
            </a:r>
            <a:r>
              <a:rPr lang="en-US" sz="1800" b="0" dirty="0" smtClean="0"/>
              <a:t>for prototyping </a:t>
            </a:r>
            <a:r>
              <a:rPr lang="en-US" sz="1800" b="0" dirty="0"/>
              <a:t>purposes would be extremely expensive. However, the part can be </a:t>
            </a:r>
            <a:r>
              <a:rPr lang="en-US" sz="1800" b="0" dirty="0" smtClean="0"/>
              <a:t>created with </a:t>
            </a:r>
            <a:r>
              <a:rPr lang="en-US" sz="1800" b="0" dirty="0"/>
              <a:t>additive manufacturing for</a:t>
            </a:r>
            <a:r>
              <a:rPr lang="en-US" sz="1800" b="0" dirty="0">
                <a:solidFill>
                  <a:srgbClr val="FF0000"/>
                </a:solidFill>
              </a:rPr>
              <a:t> a fraction of the cost</a:t>
            </a:r>
            <a:r>
              <a:rPr lang="en-US" sz="1800" b="0" dirty="0"/>
              <a:t>. Moreover, rapid prototyping </a:t>
            </a:r>
            <a:r>
              <a:rPr lang="en-US" sz="1800" b="0" dirty="0" smtClean="0"/>
              <a:t>is cost </a:t>
            </a:r>
            <a:r>
              <a:rPr lang="en-US" sz="1800" b="0" dirty="0"/>
              <a:t>and time effective </a:t>
            </a:r>
            <a:r>
              <a:rPr lang="en-US" sz="1800" b="0" dirty="0">
                <a:solidFill>
                  <a:srgbClr val="FF0000"/>
                </a:solidFill>
              </a:rPr>
              <a:t>when it can substitute handcrafting, CNC manufacturing, </a:t>
            </a:r>
            <a:r>
              <a:rPr lang="en-US" sz="1800" b="0" dirty="0" smtClean="0">
                <a:solidFill>
                  <a:srgbClr val="FF0000"/>
                </a:solidFill>
              </a:rPr>
              <a:t>or silicon </a:t>
            </a:r>
            <a:r>
              <a:rPr lang="en-US" sz="1800" b="0" dirty="0">
                <a:solidFill>
                  <a:srgbClr val="FF0000"/>
                </a:solidFill>
              </a:rPr>
              <a:t>molding</a:t>
            </a:r>
            <a:r>
              <a:rPr lang="en-US" sz="1800" b="0" dirty="0"/>
              <a:t>. The </a:t>
            </a:r>
            <a:r>
              <a:rPr lang="en-US" sz="1800" b="0" dirty="0">
                <a:solidFill>
                  <a:srgbClr val="FF0000"/>
                </a:solidFill>
              </a:rPr>
              <a:t>downside when compared to these methods is often poor </a:t>
            </a:r>
            <a:r>
              <a:rPr lang="en-US" sz="1800" b="0" dirty="0" smtClean="0">
                <a:solidFill>
                  <a:srgbClr val="FF0000"/>
                </a:solidFill>
              </a:rPr>
              <a:t>surface quality </a:t>
            </a:r>
            <a:r>
              <a:rPr lang="en-US" sz="1800" b="0" dirty="0">
                <a:solidFill>
                  <a:srgbClr val="FF0000"/>
                </a:solidFill>
              </a:rPr>
              <a:t>and inferior dimensional accuracy</a:t>
            </a:r>
            <a:r>
              <a:rPr lang="en-US" sz="1800" b="0" dirty="0"/>
              <a:t>. However, RP </a:t>
            </a:r>
            <a:r>
              <a:rPr lang="en-US" sz="1800" b="0" dirty="0">
                <a:solidFill>
                  <a:srgbClr val="FF0000"/>
                </a:solidFill>
              </a:rPr>
              <a:t>enables fast iterative testing </a:t>
            </a:r>
            <a:r>
              <a:rPr lang="en-US" sz="1800" b="0" dirty="0" smtClean="0">
                <a:solidFill>
                  <a:srgbClr val="FF0000"/>
                </a:solidFill>
              </a:rPr>
              <a:t>of products </a:t>
            </a:r>
            <a:r>
              <a:rPr lang="en-US" sz="1800" b="0" dirty="0"/>
              <a:t>with </a:t>
            </a:r>
            <a:r>
              <a:rPr lang="en-US" sz="1800" b="0" dirty="0">
                <a:solidFill>
                  <a:srgbClr val="FF0000"/>
                </a:solidFill>
              </a:rPr>
              <a:t>a low threshold of prototypes failing expectations</a:t>
            </a:r>
            <a:r>
              <a:rPr lang="en-US" sz="1800" b="0" dirty="0"/>
              <a:t>. This </a:t>
            </a:r>
            <a:r>
              <a:rPr lang="en-US" sz="1800" b="0" dirty="0">
                <a:solidFill>
                  <a:srgbClr val="FF0000"/>
                </a:solidFill>
              </a:rPr>
              <a:t>makes it </a:t>
            </a:r>
            <a:r>
              <a:rPr lang="en-US" sz="1800" b="0" dirty="0" smtClean="0">
                <a:solidFill>
                  <a:srgbClr val="FF0000"/>
                </a:solidFill>
              </a:rPr>
              <a:t>a superior </a:t>
            </a:r>
            <a:r>
              <a:rPr lang="en-US" sz="1800" b="0" dirty="0">
                <a:solidFill>
                  <a:srgbClr val="FF0000"/>
                </a:solidFill>
              </a:rPr>
              <a:t>tool in product development </a:t>
            </a:r>
            <a:r>
              <a:rPr lang="en-US" sz="1800" b="0" dirty="0"/>
              <a:t>and</a:t>
            </a:r>
            <a:r>
              <a:rPr lang="en-US" sz="1800" b="0" dirty="0">
                <a:solidFill>
                  <a:srgbClr val="FF0000"/>
                </a:solidFill>
              </a:rPr>
              <a:t> explains why prototyping has been the </a:t>
            </a:r>
            <a:r>
              <a:rPr lang="en-US" sz="1800" b="0" dirty="0" smtClean="0">
                <a:solidFill>
                  <a:srgbClr val="FF0000"/>
                </a:solidFill>
              </a:rPr>
              <a:t>leading application </a:t>
            </a:r>
            <a:r>
              <a:rPr lang="en-US" sz="1800" b="0" dirty="0">
                <a:solidFill>
                  <a:srgbClr val="FF0000"/>
                </a:solidFill>
              </a:rPr>
              <a:t>of AM</a:t>
            </a:r>
            <a:r>
              <a:rPr lang="en-US" sz="1800" b="0" dirty="0"/>
              <a:t>. </a:t>
            </a:r>
            <a:r>
              <a:rPr lang="en-US" sz="1800" b="0" dirty="0" smtClean="0"/>
              <a:t>(</a:t>
            </a:r>
            <a:r>
              <a:rPr lang="en-US" sz="1800" b="0" dirty="0" err="1" smtClean="0"/>
              <a:t>Wohlers</a:t>
            </a:r>
            <a:r>
              <a:rPr lang="en-US" sz="1800" b="0" dirty="0" smtClean="0"/>
              <a:t> </a:t>
            </a:r>
            <a:r>
              <a:rPr lang="en-US" sz="1800" b="0" dirty="0"/>
              <a:t>2013)</a:t>
            </a:r>
            <a:endParaRPr lang="en-GB" sz="1800" dirty="0"/>
          </a:p>
        </p:txBody>
      </p:sp>
      <p:sp>
        <p:nvSpPr>
          <p:cNvPr id="5" name="TextBox 4"/>
          <p:cNvSpPr txBox="1"/>
          <p:nvPr/>
        </p:nvSpPr>
        <p:spPr>
          <a:xfrm>
            <a:off x="5573949" y="6289171"/>
            <a:ext cx="2128788" cy="276999"/>
          </a:xfrm>
          <a:prstGeom prst="rect">
            <a:avLst/>
          </a:prstGeom>
          <a:noFill/>
        </p:spPr>
        <p:txBody>
          <a:bodyPr wrap="none" lIns="0" tIns="0" rIns="0" bIns="0" rtlCol="0">
            <a:spAutoFit/>
          </a:bodyPr>
          <a:lstStyle/>
          <a:p>
            <a:r>
              <a:rPr lang="fi-FI" dirty="0" smtClean="0"/>
              <a:t>(Kukko-Liedes 2015)</a:t>
            </a:r>
          </a:p>
        </p:txBody>
      </p:sp>
      <p:sp>
        <p:nvSpPr>
          <p:cNvPr id="7" name="Oval 6"/>
          <p:cNvSpPr/>
          <p:nvPr/>
        </p:nvSpPr>
        <p:spPr>
          <a:xfrm>
            <a:off x="5576999" y="1234132"/>
            <a:ext cx="497465" cy="467854"/>
          </a:xfrm>
          <a:prstGeom prst="ellipse">
            <a:avLst/>
          </a:prstGeom>
          <a:solidFill>
            <a:schemeClr val="bg1"/>
          </a:solidFill>
          <a:ln w="57150">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2800" b="1" dirty="0" smtClean="0">
                <a:solidFill>
                  <a:srgbClr val="7030A0"/>
                </a:solidFill>
              </a:rPr>
              <a:t>1</a:t>
            </a:r>
            <a:endParaRPr lang="en-GB" sz="2800" b="1" dirty="0">
              <a:solidFill>
                <a:srgbClr val="7030A0"/>
              </a:solidFill>
            </a:endParaRPr>
          </a:p>
        </p:txBody>
      </p:sp>
      <p:sp>
        <p:nvSpPr>
          <p:cNvPr id="9" name="Oval 8"/>
          <p:cNvSpPr/>
          <p:nvPr/>
        </p:nvSpPr>
        <p:spPr>
          <a:xfrm>
            <a:off x="8161140" y="1729060"/>
            <a:ext cx="497465" cy="467854"/>
          </a:xfrm>
          <a:prstGeom prst="ellipse">
            <a:avLst/>
          </a:prstGeom>
          <a:solidFill>
            <a:schemeClr val="bg1"/>
          </a:solidFill>
          <a:ln w="57150">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2800" b="1" dirty="0">
                <a:solidFill>
                  <a:srgbClr val="7030A0"/>
                </a:solidFill>
              </a:rPr>
              <a:t>2</a:t>
            </a:r>
            <a:endParaRPr lang="en-GB" sz="2800" b="1" dirty="0">
              <a:solidFill>
                <a:srgbClr val="7030A0"/>
              </a:solidFill>
            </a:endParaRPr>
          </a:p>
        </p:txBody>
      </p:sp>
      <p:sp>
        <p:nvSpPr>
          <p:cNvPr id="10" name="Oval 9"/>
          <p:cNvSpPr/>
          <p:nvPr/>
        </p:nvSpPr>
        <p:spPr>
          <a:xfrm>
            <a:off x="5977278" y="2458796"/>
            <a:ext cx="497465" cy="467854"/>
          </a:xfrm>
          <a:prstGeom prst="ellipse">
            <a:avLst/>
          </a:prstGeom>
          <a:solidFill>
            <a:schemeClr val="bg1"/>
          </a:solidFill>
          <a:ln w="57150">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2800" b="1" dirty="0" smtClean="0">
                <a:solidFill>
                  <a:srgbClr val="7030A0"/>
                </a:solidFill>
              </a:rPr>
              <a:t>3</a:t>
            </a:r>
            <a:endParaRPr lang="en-GB" sz="2800" b="1" dirty="0">
              <a:solidFill>
                <a:srgbClr val="7030A0"/>
              </a:solidFill>
            </a:endParaRPr>
          </a:p>
        </p:txBody>
      </p:sp>
      <p:sp>
        <p:nvSpPr>
          <p:cNvPr id="11" name="Oval 10"/>
          <p:cNvSpPr/>
          <p:nvPr/>
        </p:nvSpPr>
        <p:spPr>
          <a:xfrm>
            <a:off x="8041218" y="2961948"/>
            <a:ext cx="497465" cy="467854"/>
          </a:xfrm>
          <a:prstGeom prst="ellipse">
            <a:avLst/>
          </a:prstGeom>
          <a:solidFill>
            <a:schemeClr val="bg1"/>
          </a:solidFill>
          <a:ln w="57150">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2800" b="1" dirty="0">
                <a:solidFill>
                  <a:srgbClr val="7030A0"/>
                </a:solidFill>
              </a:rPr>
              <a:t>4</a:t>
            </a:r>
            <a:endParaRPr lang="en-GB" sz="2800" b="1" dirty="0">
              <a:solidFill>
                <a:srgbClr val="7030A0"/>
              </a:solidFill>
            </a:endParaRPr>
          </a:p>
        </p:txBody>
      </p:sp>
      <p:sp>
        <p:nvSpPr>
          <p:cNvPr id="12" name="Oval 11"/>
          <p:cNvSpPr/>
          <p:nvPr/>
        </p:nvSpPr>
        <p:spPr>
          <a:xfrm>
            <a:off x="6074464" y="3574721"/>
            <a:ext cx="497465" cy="467854"/>
          </a:xfrm>
          <a:prstGeom prst="ellipse">
            <a:avLst/>
          </a:prstGeom>
          <a:solidFill>
            <a:schemeClr val="bg1"/>
          </a:solidFill>
          <a:ln w="57150">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2800" b="1" dirty="0">
                <a:solidFill>
                  <a:srgbClr val="7030A0"/>
                </a:solidFill>
              </a:rPr>
              <a:t>5</a:t>
            </a:r>
            <a:endParaRPr lang="en-GB" sz="2800" b="1" dirty="0">
              <a:solidFill>
                <a:srgbClr val="7030A0"/>
              </a:solidFill>
            </a:endParaRPr>
          </a:p>
        </p:txBody>
      </p:sp>
      <p:sp>
        <p:nvSpPr>
          <p:cNvPr id="13" name="Oval 12"/>
          <p:cNvSpPr/>
          <p:nvPr/>
        </p:nvSpPr>
        <p:spPr>
          <a:xfrm>
            <a:off x="8041217" y="4194836"/>
            <a:ext cx="497465" cy="467854"/>
          </a:xfrm>
          <a:prstGeom prst="ellipse">
            <a:avLst/>
          </a:prstGeom>
          <a:solidFill>
            <a:schemeClr val="bg1"/>
          </a:solidFill>
          <a:ln w="57150">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2800" b="1" dirty="0">
                <a:solidFill>
                  <a:srgbClr val="7030A0"/>
                </a:solidFill>
              </a:rPr>
              <a:t>6</a:t>
            </a:r>
            <a:endParaRPr lang="en-GB" sz="2800" b="1" dirty="0">
              <a:solidFill>
                <a:srgbClr val="7030A0"/>
              </a:solidFill>
            </a:endParaRPr>
          </a:p>
        </p:txBody>
      </p:sp>
      <p:sp>
        <p:nvSpPr>
          <p:cNvPr id="14" name="Oval 13"/>
          <p:cNvSpPr/>
          <p:nvPr/>
        </p:nvSpPr>
        <p:spPr>
          <a:xfrm>
            <a:off x="8180184" y="4747002"/>
            <a:ext cx="497465" cy="467854"/>
          </a:xfrm>
          <a:prstGeom prst="ellipse">
            <a:avLst/>
          </a:prstGeom>
          <a:solidFill>
            <a:schemeClr val="bg1"/>
          </a:solidFill>
          <a:ln w="57150">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2800" b="1" dirty="0">
                <a:solidFill>
                  <a:srgbClr val="7030A0"/>
                </a:solidFill>
              </a:rPr>
              <a:t>7</a:t>
            </a:r>
            <a:endParaRPr lang="en-GB" sz="2800" b="1" dirty="0">
              <a:solidFill>
                <a:srgbClr val="7030A0"/>
              </a:solidFill>
            </a:endParaRPr>
          </a:p>
        </p:txBody>
      </p:sp>
      <p:sp>
        <p:nvSpPr>
          <p:cNvPr id="15" name="Oval 14"/>
          <p:cNvSpPr/>
          <p:nvPr/>
        </p:nvSpPr>
        <p:spPr>
          <a:xfrm>
            <a:off x="55590" y="5081147"/>
            <a:ext cx="497465" cy="467854"/>
          </a:xfrm>
          <a:prstGeom prst="ellipse">
            <a:avLst/>
          </a:prstGeom>
          <a:solidFill>
            <a:schemeClr val="bg1"/>
          </a:solidFill>
          <a:ln w="57150">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2800" b="1" dirty="0">
                <a:solidFill>
                  <a:srgbClr val="7030A0"/>
                </a:solidFill>
              </a:rPr>
              <a:t>8</a:t>
            </a:r>
            <a:endParaRPr lang="en-GB" sz="2800" b="1" dirty="0">
              <a:solidFill>
                <a:srgbClr val="7030A0"/>
              </a:solidFill>
            </a:endParaRPr>
          </a:p>
        </p:txBody>
      </p:sp>
      <p:sp>
        <p:nvSpPr>
          <p:cNvPr id="16" name="Oval 15"/>
          <p:cNvSpPr/>
          <p:nvPr/>
        </p:nvSpPr>
        <p:spPr>
          <a:xfrm>
            <a:off x="49793" y="5606158"/>
            <a:ext cx="497465" cy="467854"/>
          </a:xfrm>
          <a:prstGeom prst="ellipse">
            <a:avLst/>
          </a:prstGeom>
          <a:solidFill>
            <a:schemeClr val="bg1"/>
          </a:solidFill>
          <a:ln w="57150">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2800" b="1" dirty="0">
                <a:solidFill>
                  <a:srgbClr val="7030A0"/>
                </a:solidFill>
              </a:rPr>
              <a:t>9</a:t>
            </a:r>
            <a:endParaRPr lang="en-GB" sz="2800" b="1" dirty="0">
              <a:solidFill>
                <a:srgbClr val="7030A0"/>
              </a:solidFill>
            </a:endParaRPr>
          </a:p>
        </p:txBody>
      </p:sp>
      <p:sp>
        <p:nvSpPr>
          <p:cNvPr id="17" name="Oval 16"/>
          <p:cNvSpPr/>
          <p:nvPr/>
        </p:nvSpPr>
        <p:spPr>
          <a:xfrm>
            <a:off x="7916779" y="5873988"/>
            <a:ext cx="906208" cy="683420"/>
          </a:xfrm>
          <a:prstGeom prst="ellipse">
            <a:avLst/>
          </a:prstGeom>
          <a:solidFill>
            <a:schemeClr val="bg1"/>
          </a:solidFill>
          <a:ln w="57150">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2800" b="1" dirty="0" smtClean="0">
                <a:solidFill>
                  <a:srgbClr val="7030A0"/>
                </a:solidFill>
              </a:rPr>
              <a:t>10</a:t>
            </a:r>
            <a:endParaRPr lang="en-GB" sz="2800" b="1" dirty="0">
              <a:solidFill>
                <a:srgbClr val="7030A0"/>
              </a:solidFill>
            </a:endParaRPr>
          </a:p>
        </p:txBody>
      </p:sp>
    </p:spTree>
    <p:extLst>
      <p:ext uri="{BB962C8B-B14F-4D97-AF65-F5344CB8AC3E}">
        <p14:creationId xmlns:p14="http://schemas.microsoft.com/office/powerpoint/2010/main" val="3022307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7472" y="5749043"/>
            <a:ext cx="8424154" cy="100194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p:txBody>
          <a:bodyPr/>
          <a:lstStyle/>
          <a:p>
            <a:r>
              <a:rPr lang="fi-FI" dirty="0" err="1" smtClean="0"/>
              <a:t>Example</a:t>
            </a:r>
            <a:r>
              <a:rPr lang="fi-FI" dirty="0" smtClean="0"/>
              <a:t> 1</a:t>
            </a:r>
            <a:endParaRPr lang="en-GB" dirty="0"/>
          </a:p>
        </p:txBody>
      </p:sp>
      <p:sp>
        <p:nvSpPr>
          <p:cNvPr id="3" name="Content Placeholder 2"/>
          <p:cNvSpPr>
            <a:spLocks noGrp="1"/>
          </p:cNvSpPr>
          <p:nvPr>
            <p:ph sz="quarter" idx="14"/>
          </p:nvPr>
        </p:nvSpPr>
        <p:spPr>
          <a:xfrm>
            <a:off x="540000" y="1170109"/>
            <a:ext cx="8085599" cy="3831557"/>
          </a:xfrm>
        </p:spPr>
        <p:txBody>
          <a:bodyPr/>
          <a:lstStyle/>
          <a:p>
            <a:pPr>
              <a:lnSpc>
                <a:spcPct val="150000"/>
              </a:lnSpc>
            </a:pPr>
            <a:r>
              <a:rPr lang="en-US" sz="2000" b="0" dirty="0"/>
              <a:t>Chen and Liu (2004) studied the effect of aggregate size distributions and the </a:t>
            </a:r>
            <a:r>
              <a:rPr lang="en-US" sz="2000" b="0" dirty="0" smtClean="0"/>
              <a:t>volume fraction </a:t>
            </a:r>
            <a:r>
              <a:rPr lang="en-US" sz="2000" b="0" dirty="0"/>
              <a:t>of aggregate on the fracture parameters of concretes with strength 50 – 89 MPa </a:t>
            </a:r>
            <a:r>
              <a:rPr lang="en-US" sz="2000" b="0" dirty="0" smtClean="0"/>
              <a:t>under three-point </a:t>
            </a:r>
            <a:r>
              <a:rPr lang="en-US" sz="2000" b="0" dirty="0"/>
              <a:t>bending test. For this purpose three various maximum aggregate sizes of 10, 15 </a:t>
            </a:r>
            <a:r>
              <a:rPr lang="en-US" sz="2000" b="0" dirty="0" smtClean="0"/>
              <a:t>and 20 </a:t>
            </a:r>
            <a:r>
              <a:rPr lang="en-US" sz="2000" b="0" dirty="0"/>
              <a:t>mm were employed. They also investigated the influence of coarse aggregate </a:t>
            </a:r>
            <a:r>
              <a:rPr lang="en-US" sz="2000" b="0" dirty="0" smtClean="0"/>
              <a:t>volume fraction </a:t>
            </a:r>
            <a:r>
              <a:rPr lang="en-US" sz="2000" b="0" dirty="0"/>
              <a:t>on the fracture parameters of HSC. For this purpose three various volume fraction </a:t>
            </a:r>
            <a:r>
              <a:rPr lang="en-US" sz="2000" b="0" dirty="0" smtClean="0"/>
              <a:t>of aggregates </a:t>
            </a:r>
            <a:r>
              <a:rPr lang="en-US" sz="2000" b="0" dirty="0"/>
              <a:t>named 40 %, 60 % and 80 % were employed. They concluded that HSC with </a:t>
            </a:r>
            <a:r>
              <a:rPr lang="en-US" sz="2000" b="0" dirty="0" smtClean="0"/>
              <a:t>lower brittles </a:t>
            </a:r>
            <a:r>
              <a:rPr lang="en-US" sz="2000" b="0" dirty="0"/>
              <a:t>could be made by aggregate with greater size. The maximum fracture energy </a:t>
            </a:r>
            <a:r>
              <a:rPr lang="en-US" sz="2000" b="0" dirty="0" smtClean="0"/>
              <a:t>and fracture </a:t>
            </a:r>
            <a:r>
              <a:rPr lang="en-US" sz="2000" b="0" dirty="0"/>
              <a:t>toughness were achieved at 60 % of aggregate volume. </a:t>
            </a:r>
            <a:endParaRPr lang="en-GB" sz="2000" dirty="0"/>
          </a:p>
        </p:txBody>
      </p:sp>
      <p:sp>
        <p:nvSpPr>
          <p:cNvPr id="7" name="TextBox 6"/>
          <p:cNvSpPr txBox="1"/>
          <p:nvPr/>
        </p:nvSpPr>
        <p:spPr>
          <a:xfrm>
            <a:off x="5349061" y="6230965"/>
            <a:ext cx="3276538" cy="307777"/>
          </a:xfrm>
          <a:prstGeom prst="rect">
            <a:avLst/>
          </a:prstGeom>
          <a:noFill/>
        </p:spPr>
        <p:txBody>
          <a:bodyPr wrap="none" lIns="0" tIns="0" rIns="0" bIns="0" rtlCol="0">
            <a:spAutoFit/>
          </a:bodyPr>
          <a:lstStyle/>
          <a:p>
            <a:r>
              <a:rPr lang="fi-FI" sz="2000" dirty="0" smtClean="0"/>
              <a:t>(</a:t>
            </a:r>
            <a:r>
              <a:rPr lang="fi-FI" sz="2000" dirty="0" err="1" smtClean="0"/>
              <a:t>Rashad</a:t>
            </a:r>
            <a:r>
              <a:rPr lang="fi-FI" sz="2000" dirty="0" smtClean="0"/>
              <a:t> and </a:t>
            </a:r>
            <a:r>
              <a:rPr lang="fi-FI" sz="2000" dirty="0" err="1" smtClean="0"/>
              <a:t>Seleem</a:t>
            </a:r>
            <a:r>
              <a:rPr lang="fi-FI" sz="2000" dirty="0" smtClean="0"/>
              <a:t>, 2017</a:t>
            </a:r>
            <a:r>
              <a:rPr lang="fi-FI" sz="2000" dirty="0"/>
              <a:t>)</a:t>
            </a:r>
            <a:r>
              <a:rPr lang="fi-FI" sz="2000" dirty="0" smtClean="0"/>
              <a:t> </a:t>
            </a:r>
          </a:p>
        </p:txBody>
      </p:sp>
    </p:spTree>
    <p:extLst>
      <p:ext uri="{BB962C8B-B14F-4D97-AF65-F5344CB8AC3E}">
        <p14:creationId xmlns:p14="http://schemas.microsoft.com/office/powerpoint/2010/main" val="3678958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7472" y="5749043"/>
            <a:ext cx="8424154" cy="100194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p:txBody>
          <a:bodyPr/>
          <a:lstStyle/>
          <a:p>
            <a:r>
              <a:rPr lang="fi-FI" dirty="0" err="1" smtClean="0"/>
              <a:t>Topical</a:t>
            </a:r>
            <a:r>
              <a:rPr lang="fi-FI" dirty="0" smtClean="0"/>
              <a:t> progression</a:t>
            </a:r>
            <a:endParaRPr lang="en-GB" dirty="0"/>
          </a:p>
        </p:txBody>
      </p:sp>
      <p:sp>
        <p:nvSpPr>
          <p:cNvPr id="3" name="Content Placeholder 2"/>
          <p:cNvSpPr>
            <a:spLocks noGrp="1"/>
          </p:cNvSpPr>
          <p:nvPr>
            <p:ph sz="quarter" idx="14"/>
          </p:nvPr>
        </p:nvSpPr>
        <p:spPr>
          <a:xfrm>
            <a:off x="540000" y="1170109"/>
            <a:ext cx="8085599" cy="3831557"/>
          </a:xfrm>
        </p:spPr>
        <p:txBody>
          <a:bodyPr/>
          <a:lstStyle/>
          <a:p>
            <a:pPr>
              <a:lnSpc>
                <a:spcPct val="150000"/>
              </a:lnSpc>
            </a:pPr>
            <a:r>
              <a:rPr lang="en-US" sz="2000" b="0" dirty="0">
                <a:solidFill>
                  <a:srgbClr val="FF0000"/>
                </a:solidFill>
              </a:rPr>
              <a:t>Chen and Liu (2004) </a:t>
            </a:r>
            <a:r>
              <a:rPr lang="en-US" sz="2000" b="0" dirty="0"/>
              <a:t>studied the effect of aggregate size distributions and the </a:t>
            </a:r>
            <a:r>
              <a:rPr lang="en-US" sz="2000" b="0" dirty="0" smtClean="0"/>
              <a:t>volume fraction </a:t>
            </a:r>
            <a:r>
              <a:rPr lang="en-US" sz="2000" b="0" dirty="0"/>
              <a:t>of aggregate on the fracture parameters of concretes with strength 50 – 89 MPa </a:t>
            </a:r>
            <a:r>
              <a:rPr lang="en-US" sz="2000" b="0" dirty="0" smtClean="0"/>
              <a:t>under three-point </a:t>
            </a:r>
            <a:r>
              <a:rPr lang="en-US" sz="2000" b="0" dirty="0"/>
              <a:t>bending test</a:t>
            </a:r>
            <a:r>
              <a:rPr lang="en-US" sz="2000" b="0" dirty="0">
                <a:solidFill>
                  <a:srgbClr val="FF0000"/>
                </a:solidFill>
              </a:rPr>
              <a:t>. For this purpose </a:t>
            </a:r>
            <a:r>
              <a:rPr lang="en-US" sz="2000" b="0" dirty="0"/>
              <a:t>three various maximum aggregate sizes of 10, 15 </a:t>
            </a:r>
            <a:r>
              <a:rPr lang="en-US" sz="2000" b="0" dirty="0" smtClean="0"/>
              <a:t>and 20 </a:t>
            </a:r>
            <a:r>
              <a:rPr lang="en-US" sz="2000" b="0" dirty="0"/>
              <a:t>mm were employed. </a:t>
            </a:r>
            <a:r>
              <a:rPr lang="en-US" sz="2000" b="0" dirty="0">
                <a:solidFill>
                  <a:srgbClr val="FF0000"/>
                </a:solidFill>
              </a:rPr>
              <a:t>They also investigated</a:t>
            </a:r>
            <a:r>
              <a:rPr lang="en-US" sz="2000" b="0" dirty="0"/>
              <a:t> the influence of coarse aggregate </a:t>
            </a:r>
            <a:r>
              <a:rPr lang="en-US" sz="2000" b="0" dirty="0" smtClean="0"/>
              <a:t>volume fraction </a:t>
            </a:r>
            <a:r>
              <a:rPr lang="en-US" sz="2000" b="0" dirty="0"/>
              <a:t>on the fracture parameters of HSC. </a:t>
            </a:r>
            <a:r>
              <a:rPr lang="en-US" sz="2000" b="0" dirty="0">
                <a:solidFill>
                  <a:srgbClr val="FF0000"/>
                </a:solidFill>
              </a:rPr>
              <a:t>For this purpose </a:t>
            </a:r>
            <a:r>
              <a:rPr lang="en-US" sz="2000" b="0" dirty="0"/>
              <a:t>three various volume fraction </a:t>
            </a:r>
            <a:r>
              <a:rPr lang="en-US" sz="2000" b="0" dirty="0" smtClean="0"/>
              <a:t>of aggregates </a:t>
            </a:r>
            <a:r>
              <a:rPr lang="en-US" sz="2000" b="0" dirty="0"/>
              <a:t>named 40 %, 60 % and 80 % were employed. </a:t>
            </a:r>
            <a:r>
              <a:rPr lang="en-US" sz="2000" b="0" dirty="0">
                <a:solidFill>
                  <a:srgbClr val="FF0000"/>
                </a:solidFill>
              </a:rPr>
              <a:t>They concluded </a:t>
            </a:r>
            <a:r>
              <a:rPr lang="en-US" sz="2000" b="0" dirty="0"/>
              <a:t>that HSC with </a:t>
            </a:r>
            <a:r>
              <a:rPr lang="en-US" sz="2000" b="0" dirty="0" smtClean="0"/>
              <a:t>lower brittles </a:t>
            </a:r>
            <a:r>
              <a:rPr lang="en-US" sz="2000" b="0" dirty="0"/>
              <a:t>could be made by aggregate with greater size. The maximum fracture energy </a:t>
            </a:r>
            <a:r>
              <a:rPr lang="en-US" sz="2000" b="0" dirty="0" smtClean="0"/>
              <a:t>and fracture </a:t>
            </a:r>
            <a:r>
              <a:rPr lang="en-US" sz="2000" b="0" dirty="0"/>
              <a:t>toughness were achieved at 60 % of aggregate volume. </a:t>
            </a:r>
            <a:endParaRPr lang="en-GB" sz="2000" dirty="0"/>
          </a:p>
        </p:txBody>
      </p:sp>
      <p:sp>
        <p:nvSpPr>
          <p:cNvPr id="6" name="TextBox 5"/>
          <p:cNvSpPr txBox="1"/>
          <p:nvPr/>
        </p:nvSpPr>
        <p:spPr>
          <a:xfrm>
            <a:off x="5349061" y="6230965"/>
            <a:ext cx="3276538" cy="307777"/>
          </a:xfrm>
          <a:prstGeom prst="rect">
            <a:avLst/>
          </a:prstGeom>
          <a:noFill/>
        </p:spPr>
        <p:txBody>
          <a:bodyPr wrap="none" lIns="0" tIns="0" rIns="0" bIns="0" rtlCol="0">
            <a:spAutoFit/>
          </a:bodyPr>
          <a:lstStyle/>
          <a:p>
            <a:r>
              <a:rPr lang="fi-FI" sz="2000" dirty="0" smtClean="0"/>
              <a:t>(</a:t>
            </a:r>
            <a:r>
              <a:rPr lang="fi-FI" sz="2000" dirty="0" err="1" smtClean="0"/>
              <a:t>Rashad</a:t>
            </a:r>
            <a:r>
              <a:rPr lang="fi-FI" sz="2000" dirty="0" smtClean="0"/>
              <a:t> and </a:t>
            </a:r>
            <a:r>
              <a:rPr lang="fi-FI" sz="2000" dirty="0" err="1" smtClean="0"/>
              <a:t>Seleem</a:t>
            </a:r>
            <a:r>
              <a:rPr lang="fi-FI" sz="2000" dirty="0" smtClean="0"/>
              <a:t>, 2017</a:t>
            </a:r>
            <a:r>
              <a:rPr lang="fi-FI" sz="2000" dirty="0"/>
              <a:t>)</a:t>
            </a:r>
            <a:r>
              <a:rPr lang="fi-FI" sz="2000" dirty="0" smtClean="0"/>
              <a:t> </a:t>
            </a:r>
          </a:p>
        </p:txBody>
      </p:sp>
      <p:sp>
        <p:nvSpPr>
          <p:cNvPr id="5" name="Oval 4"/>
          <p:cNvSpPr/>
          <p:nvPr/>
        </p:nvSpPr>
        <p:spPr>
          <a:xfrm>
            <a:off x="950494" y="2550695"/>
            <a:ext cx="1395663" cy="541421"/>
          </a:xfrm>
          <a:prstGeom prst="ellipse">
            <a:avLst/>
          </a:prstGeom>
          <a:noFill/>
          <a:ln w="57150">
            <a:solidFill>
              <a:srgbClr val="00B0F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7" name="Oval 6"/>
          <p:cNvSpPr/>
          <p:nvPr/>
        </p:nvSpPr>
        <p:spPr>
          <a:xfrm>
            <a:off x="2986392" y="4435813"/>
            <a:ext cx="544749" cy="398834"/>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Oval 7"/>
          <p:cNvSpPr/>
          <p:nvPr/>
        </p:nvSpPr>
        <p:spPr>
          <a:xfrm>
            <a:off x="2701047" y="3059178"/>
            <a:ext cx="544749" cy="398834"/>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Oval 8"/>
          <p:cNvSpPr/>
          <p:nvPr/>
        </p:nvSpPr>
        <p:spPr>
          <a:xfrm>
            <a:off x="3237859" y="2973805"/>
            <a:ext cx="2627920" cy="541421"/>
          </a:xfrm>
          <a:prstGeom prst="ellipse">
            <a:avLst/>
          </a:prstGeom>
          <a:noFill/>
          <a:ln w="57150">
            <a:solidFill>
              <a:srgbClr val="00B0F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0" name="Oval 9"/>
          <p:cNvSpPr/>
          <p:nvPr/>
        </p:nvSpPr>
        <p:spPr>
          <a:xfrm>
            <a:off x="7458281" y="3458012"/>
            <a:ext cx="1293778" cy="541421"/>
          </a:xfrm>
          <a:prstGeom prst="ellipse">
            <a:avLst/>
          </a:prstGeom>
          <a:noFill/>
          <a:ln w="57150">
            <a:solidFill>
              <a:srgbClr val="00B0F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Oval 10"/>
          <p:cNvSpPr/>
          <p:nvPr/>
        </p:nvSpPr>
        <p:spPr>
          <a:xfrm>
            <a:off x="3531141" y="4364519"/>
            <a:ext cx="1906621" cy="541421"/>
          </a:xfrm>
          <a:prstGeom prst="ellipse">
            <a:avLst/>
          </a:prstGeom>
          <a:noFill/>
          <a:ln w="57150">
            <a:solidFill>
              <a:srgbClr val="00B0F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915794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9379" y="5571238"/>
            <a:ext cx="8599251" cy="101167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p:txBody>
          <a:bodyPr/>
          <a:lstStyle/>
          <a:p>
            <a:r>
              <a:rPr lang="fi-FI" dirty="0" err="1" smtClean="0"/>
              <a:t>Example</a:t>
            </a:r>
            <a:r>
              <a:rPr lang="fi-FI" dirty="0" smtClean="0"/>
              <a:t> 2</a:t>
            </a:r>
            <a:endParaRPr lang="en-GB" dirty="0"/>
          </a:p>
        </p:txBody>
      </p:sp>
      <p:sp>
        <p:nvSpPr>
          <p:cNvPr id="3" name="Content Placeholder 2"/>
          <p:cNvSpPr>
            <a:spLocks noGrp="1"/>
          </p:cNvSpPr>
          <p:nvPr>
            <p:ph sz="quarter" idx="14"/>
          </p:nvPr>
        </p:nvSpPr>
        <p:spPr>
          <a:xfrm>
            <a:off x="540000" y="1218748"/>
            <a:ext cx="8085599" cy="3831557"/>
          </a:xfrm>
        </p:spPr>
        <p:txBody>
          <a:bodyPr/>
          <a:lstStyle/>
          <a:p>
            <a:pPr>
              <a:lnSpc>
                <a:spcPct val="150000"/>
              </a:lnSpc>
            </a:pPr>
            <a:r>
              <a:rPr lang="en-US" sz="2000" b="0" dirty="0">
                <a:latin typeface="+mn-lt"/>
              </a:rPr>
              <a:t>Regarding the implementation of BIM, two main actors can be </a:t>
            </a:r>
          </a:p>
          <a:p>
            <a:pPr>
              <a:lnSpc>
                <a:spcPct val="150000"/>
              </a:lnSpc>
            </a:pPr>
            <a:r>
              <a:rPr lang="en-US" sz="2000" b="0" dirty="0">
                <a:latin typeface="+mn-lt"/>
              </a:rPr>
              <a:t>identified: the private sector </a:t>
            </a:r>
            <a:r>
              <a:rPr lang="en-US" sz="2000" b="0" dirty="0" smtClean="0">
                <a:latin typeface="+mn-lt"/>
              </a:rPr>
              <a:t>and </a:t>
            </a:r>
            <a:r>
              <a:rPr lang="en-US" sz="2000" b="0" dirty="0">
                <a:latin typeface="+mn-lt"/>
              </a:rPr>
              <a:t>the public sector [12]. The </a:t>
            </a:r>
            <a:r>
              <a:rPr lang="en-US" sz="2000" b="0" dirty="0" smtClean="0">
                <a:latin typeface="+mn-lt"/>
              </a:rPr>
              <a:t>role </a:t>
            </a:r>
            <a:r>
              <a:rPr lang="en-US" sz="2000" b="0" dirty="0">
                <a:latin typeface="+mn-lt"/>
              </a:rPr>
              <a:t>of the first one is bright </a:t>
            </a:r>
            <a:r>
              <a:rPr lang="en-US" sz="2000" b="0" dirty="0" smtClean="0">
                <a:latin typeface="+mn-lt"/>
              </a:rPr>
              <a:t>and </a:t>
            </a:r>
            <a:r>
              <a:rPr lang="en-US" sz="2000" b="0" dirty="0">
                <a:latin typeface="+mn-lt"/>
              </a:rPr>
              <a:t>widely studied. However, the </a:t>
            </a:r>
            <a:r>
              <a:rPr lang="en-US" sz="2000" b="0" dirty="0" smtClean="0">
                <a:latin typeface="+mn-lt"/>
              </a:rPr>
              <a:t>position </a:t>
            </a:r>
            <a:r>
              <a:rPr lang="en-US" sz="2000" b="0" dirty="0">
                <a:latin typeface="+mn-lt"/>
              </a:rPr>
              <a:t>that the second one </a:t>
            </a:r>
            <a:r>
              <a:rPr lang="en-US" sz="2000" b="0" dirty="0" smtClean="0">
                <a:latin typeface="+mn-lt"/>
              </a:rPr>
              <a:t>must </a:t>
            </a:r>
            <a:r>
              <a:rPr lang="en-US" sz="2000" b="0" dirty="0">
                <a:latin typeface="+mn-lt"/>
              </a:rPr>
              <a:t>play is less common and </a:t>
            </a:r>
            <a:r>
              <a:rPr lang="en-US" sz="2000" b="0" dirty="0" smtClean="0">
                <a:latin typeface="+mn-lt"/>
              </a:rPr>
              <a:t>poorly </a:t>
            </a:r>
            <a:r>
              <a:rPr lang="en-US" sz="2000" b="0" dirty="0">
                <a:latin typeface="+mn-lt"/>
              </a:rPr>
              <a:t>documented. Even though, it can be established that </a:t>
            </a:r>
            <a:r>
              <a:rPr lang="en-US" sz="2000" b="0" dirty="0" smtClean="0">
                <a:latin typeface="+mn-lt"/>
              </a:rPr>
              <a:t>government </a:t>
            </a:r>
            <a:r>
              <a:rPr lang="en-US" sz="2000" b="0" dirty="0">
                <a:latin typeface="+mn-lt"/>
              </a:rPr>
              <a:t>support is a force </a:t>
            </a:r>
            <a:r>
              <a:rPr lang="en-US" sz="2000" b="0" dirty="0" smtClean="0">
                <a:latin typeface="+mn-lt"/>
              </a:rPr>
              <a:t>that </a:t>
            </a:r>
            <a:r>
              <a:rPr lang="en-US" sz="2000" b="0" dirty="0">
                <a:latin typeface="+mn-lt"/>
              </a:rPr>
              <a:t>encourages the use of BIM </a:t>
            </a:r>
            <a:r>
              <a:rPr lang="en-US" sz="2000" b="0" dirty="0" smtClean="0">
                <a:latin typeface="+mn-lt"/>
              </a:rPr>
              <a:t>and </a:t>
            </a:r>
            <a:r>
              <a:rPr lang="en-US" sz="2000" b="0" dirty="0">
                <a:latin typeface="+mn-lt"/>
              </a:rPr>
              <a:t>potentiates its </a:t>
            </a:r>
            <a:r>
              <a:rPr lang="en-US" sz="2000" b="0" dirty="0" smtClean="0">
                <a:latin typeface="+mn-lt"/>
              </a:rPr>
              <a:t>implementation</a:t>
            </a:r>
            <a:r>
              <a:rPr lang="en-US" sz="2000" b="0" dirty="0">
                <a:latin typeface="+mn-lt"/>
              </a:rPr>
              <a:t>. The intervention of the </a:t>
            </a:r>
            <a:r>
              <a:rPr lang="en-US" sz="2000" b="0" dirty="0" smtClean="0">
                <a:latin typeface="+mn-lt"/>
              </a:rPr>
              <a:t>public </a:t>
            </a:r>
            <a:r>
              <a:rPr lang="en-US" sz="2000" b="0" dirty="0">
                <a:latin typeface="+mn-lt"/>
              </a:rPr>
              <a:t>sector generates an environment of acceptance </a:t>
            </a:r>
            <a:r>
              <a:rPr lang="en-US" sz="2000" b="0" dirty="0" smtClean="0">
                <a:latin typeface="+mn-lt"/>
              </a:rPr>
              <a:t>towards </a:t>
            </a:r>
            <a:r>
              <a:rPr lang="en-US" sz="2000" b="0" dirty="0">
                <a:latin typeface="+mn-lt"/>
              </a:rPr>
              <a:t>new technologies since it gives them credibility and </a:t>
            </a:r>
            <a:r>
              <a:rPr lang="en-US" sz="2000" b="0" dirty="0" smtClean="0">
                <a:latin typeface="+mn-lt"/>
              </a:rPr>
              <a:t>also </a:t>
            </a:r>
            <a:r>
              <a:rPr lang="en-US" sz="2000" b="0" dirty="0">
                <a:latin typeface="+mn-lt"/>
              </a:rPr>
              <a:t>a legal or regulatory </a:t>
            </a:r>
            <a:r>
              <a:rPr lang="en-US" sz="2000" b="0" dirty="0" smtClean="0">
                <a:latin typeface="+mn-lt"/>
              </a:rPr>
              <a:t>weight </a:t>
            </a:r>
            <a:r>
              <a:rPr lang="en-US" sz="2000" b="0" dirty="0">
                <a:latin typeface="+mn-lt"/>
              </a:rPr>
              <a:t>[12]. Therefore, the </a:t>
            </a:r>
            <a:r>
              <a:rPr lang="en-US" sz="2000" b="0" dirty="0" smtClean="0">
                <a:latin typeface="+mn-lt"/>
              </a:rPr>
              <a:t>adoption </a:t>
            </a:r>
            <a:r>
              <a:rPr lang="en-US" sz="2000" b="0" dirty="0">
                <a:latin typeface="+mn-lt"/>
              </a:rPr>
              <a:t>of BIM by the industry is streamlined and made </a:t>
            </a:r>
            <a:r>
              <a:rPr lang="en-US" sz="2000" b="0" dirty="0" smtClean="0">
                <a:latin typeface="+mn-lt"/>
              </a:rPr>
              <a:t>more </a:t>
            </a:r>
            <a:r>
              <a:rPr lang="en-US" sz="2000" b="0" dirty="0">
                <a:latin typeface="+mn-lt"/>
              </a:rPr>
              <a:t>effective. </a:t>
            </a:r>
          </a:p>
          <a:p>
            <a:endParaRPr lang="en-GB" b="0" dirty="0">
              <a:latin typeface="+mn-lt"/>
            </a:endParaRPr>
          </a:p>
        </p:txBody>
      </p:sp>
      <p:sp>
        <p:nvSpPr>
          <p:cNvPr id="5" name="TextBox 4"/>
          <p:cNvSpPr txBox="1"/>
          <p:nvPr/>
        </p:nvSpPr>
        <p:spPr>
          <a:xfrm>
            <a:off x="5377915" y="6275138"/>
            <a:ext cx="3247684" cy="307777"/>
          </a:xfrm>
          <a:prstGeom prst="rect">
            <a:avLst/>
          </a:prstGeom>
          <a:noFill/>
        </p:spPr>
        <p:txBody>
          <a:bodyPr wrap="none" lIns="0" tIns="0" rIns="0" bIns="0" rtlCol="0">
            <a:spAutoFit/>
          </a:bodyPr>
          <a:lstStyle/>
          <a:p>
            <a:r>
              <a:rPr lang="fi-FI" sz="2000" dirty="0" smtClean="0"/>
              <a:t>(</a:t>
            </a:r>
            <a:r>
              <a:rPr lang="fi-FI" sz="2000" dirty="0" err="1" smtClean="0"/>
              <a:t>Alsina-Saltarén</a:t>
            </a:r>
            <a:r>
              <a:rPr lang="fi-FI" sz="2000" dirty="0" smtClean="0"/>
              <a:t> et al., 2018)</a:t>
            </a:r>
          </a:p>
        </p:txBody>
      </p:sp>
    </p:spTree>
    <p:extLst>
      <p:ext uri="{BB962C8B-B14F-4D97-AF65-F5344CB8AC3E}">
        <p14:creationId xmlns:p14="http://schemas.microsoft.com/office/powerpoint/2010/main" val="2258851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9379" y="5680953"/>
            <a:ext cx="8599251" cy="101167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p:txBody>
          <a:bodyPr/>
          <a:lstStyle/>
          <a:p>
            <a:r>
              <a:rPr lang="fi-FI" dirty="0" err="1" smtClean="0"/>
              <a:t>Including</a:t>
            </a:r>
            <a:r>
              <a:rPr lang="fi-FI" dirty="0" smtClean="0"/>
              <a:t> </a:t>
            </a:r>
            <a:r>
              <a:rPr lang="fi-FI" dirty="0" err="1" smtClean="0"/>
              <a:t>your</a:t>
            </a:r>
            <a:r>
              <a:rPr lang="fi-FI" dirty="0" smtClean="0"/>
              <a:t> </a:t>
            </a:r>
            <a:r>
              <a:rPr lang="fi-FI" dirty="0" err="1" smtClean="0"/>
              <a:t>voice</a:t>
            </a:r>
            <a:endParaRPr lang="en-GB" dirty="0"/>
          </a:p>
        </p:txBody>
      </p:sp>
      <p:sp>
        <p:nvSpPr>
          <p:cNvPr id="3" name="Content Placeholder 2"/>
          <p:cNvSpPr>
            <a:spLocks noGrp="1"/>
          </p:cNvSpPr>
          <p:nvPr>
            <p:ph sz="quarter" idx="14"/>
          </p:nvPr>
        </p:nvSpPr>
        <p:spPr>
          <a:xfrm>
            <a:off x="540000" y="1218748"/>
            <a:ext cx="8085599" cy="3831557"/>
          </a:xfrm>
        </p:spPr>
        <p:txBody>
          <a:bodyPr/>
          <a:lstStyle/>
          <a:p>
            <a:pPr>
              <a:lnSpc>
                <a:spcPct val="150000"/>
              </a:lnSpc>
            </a:pPr>
            <a:r>
              <a:rPr lang="en-US" sz="2000" b="0" dirty="0">
                <a:latin typeface="+mn-lt"/>
              </a:rPr>
              <a:t>Regarding the implementation of BIM, two main actors can be </a:t>
            </a:r>
          </a:p>
          <a:p>
            <a:pPr>
              <a:lnSpc>
                <a:spcPct val="150000"/>
              </a:lnSpc>
            </a:pPr>
            <a:r>
              <a:rPr lang="en-US" sz="2000" b="0" dirty="0">
                <a:latin typeface="+mn-lt"/>
              </a:rPr>
              <a:t>identified: the private sector </a:t>
            </a:r>
            <a:r>
              <a:rPr lang="en-US" sz="2000" b="0" dirty="0" smtClean="0">
                <a:latin typeface="+mn-lt"/>
              </a:rPr>
              <a:t>and </a:t>
            </a:r>
            <a:r>
              <a:rPr lang="en-US" sz="2000" b="0" dirty="0">
                <a:latin typeface="+mn-lt"/>
              </a:rPr>
              <a:t>the public sector [12]. </a:t>
            </a:r>
            <a:r>
              <a:rPr lang="en-US" sz="2000" b="0" dirty="0">
                <a:solidFill>
                  <a:srgbClr val="FF0000"/>
                </a:solidFill>
                <a:latin typeface="+mn-lt"/>
              </a:rPr>
              <a:t>The </a:t>
            </a:r>
            <a:r>
              <a:rPr lang="en-US" sz="2000" b="0" dirty="0" smtClean="0">
                <a:solidFill>
                  <a:srgbClr val="FF0000"/>
                </a:solidFill>
                <a:latin typeface="+mn-lt"/>
              </a:rPr>
              <a:t>role </a:t>
            </a:r>
            <a:r>
              <a:rPr lang="en-US" sz="2000" b="0" dirty="0">
                <a:solidFill>
                  <a:srgbClr val="FF0000"/>
                </a:solidFill>
                <a:latin typeface="+mn-lt"/>
              </a:rPr>
              <a:t>of the first one is bright </a:t>
            </a:r>
            <a:r>
              <a:rPr lang="en-US" sz="2000" b="0" dirty="0" smtClean="0">
                <a:solidFill>
                  <a:srgbClr val="FF0000"/>
                </a:solidFill>
                <a:latin typeface="+mn-lt"/>
              </a:rPr>
              <a:t>and </a:t>
            </a:r>
            <a:r>
              <a:rPr lang="en-US" sz="2000" b="0" dirty="0">
                <a:solidFill>
                  <a:srgbClr val="FF0000"/>
                </a:solidFill>
                <a:latin typeface="+mn-lt"/>
              </a:rPr>
              <a:t>widely studied. However, the </a:t>
            </a:r>
            <a:r>
              <a:rPr lang="en-US" sz="2000" b="0" dirty="0" smtClean="0">
                <a:solidFill>
                  <a:srgbClr val="FF0000"/>
                </a:solidFill>
                <a:latin typeface="+mn-lt"/>
              </a:rPr>
              <a:t>position </a:t>
            </a:r>
            <a:r>
              <a:rPr lang="en-US" sz="2000" b="0" dirty="0">
                <a:solidFill>
                  <a:srgbClr val="FF0000"/>
                </a:solidFill>
                <a:latin typeface="+mn-lt"/>
              </a:rPr>
              <a:t>that the second one </a:t>
            </a:r>
            <a:r>
              <a:rPr lang="en-US" sz="2000" b="0" dirty="0" smtClean="0">
                <a:solidFill>
                  <a:srgbClr val="FF0000"/>
                </a:solidFill>
                <a:latin typeface="+mn-lt"/>
              </a:rPr>
              <a:t>must </a:t>
            </a:r>
            <a:r>
              <a:rPr lang="en-US" sz="2000" b="0" dirty="0">
                <a:solidFill>
                  <a:srgbClr val="FF0000"/>
                </a:solidFill>
                <a:latin typeface="+mn-lt"/>
              </a:rPr>
              <a:t>play is less common and </a:t>
            </a:r>
            <a:r>
              <a:rPr lang="en-US" sz="2000" b="0" dirty="0" smtClean="0">
                <a:solidFill>
                  <a:srgbClr val="FF0000"/>
                </a:solidFill>
                <a:latin typeface="+mn-lt"/>
              </a:rPr>
              <a:t>poorly </a:t>
            </a:r>
            <a:r>
              <a:rPr lang="en-US" sz="2000" b="0" dirty="0">
                <a:solidFill>
                  <a:srgbClr val="FF0000"/>
                </a:solidFill>
                <a:latin typeface="+mn-lt"/>
              </a:rPr>
              <a:t>documented. Even though, it can be established that </a:t>
            </a:r>
            <a:r>
              <a:rPr lang="en-US" sz="2000" b="0" dirty="0" smtClean="0">
                <a:solidFill>
                  <a:srgbClr val="FF0000"/>
                </a:solidFill>
                <a:latin typeface="+mn-lt"/>
              </a:rPr>
              <a:t>government </a:t>
            </a:r>
            <a:r>
              <a:rPr lang="en-US" sz="2000" b="0" dirty="0">
                <a:solidFill>
                  <a:srgbClr val="FF0000"/>
                </a:solidFill>
                <a:latin typeface="+mn-lt"/>
              </a:rPr>
              <a:t>support is a force </a:t>
            </a:r>
            <a:r>
              <a:rPr lang="en-US" sz="2000" b="0" dirty="0" smtClean="0">
                <a:solidFill>
                  <a:srgbClr val="FF0000"/>
                </a:solidFill>
                <a:latin typeface="+mn-lt"/>
              </a:rPr>
              <a:t>that </a:t>
            </a:r>
            <a:r>
              <a:rPr lang="en-US" sz="2000" b="0" dirty="0">
                <a:solidFill>
                  <a:srgbClr val="FF0000"/>
                </a:solidFill>
                <a:latin typeface="+mn-lt"/>
              </a:rPr>
              <a:t>encourages the use of BIM </a:t>
            </a:r>
            <a:r>
              <a:rPr lang="en-US" sz="2000" b="0" dirty="0" smtClean="0">
                <a:solidFill>
                  <a:srgbClr val="FF0000"/>
                </a:solidFill>
                <a:latin typeface="+mn-lt"/>
              </a:rPr>
              <a:t>and </a:t>
            </a:r>
            <a:r>
              <a:rPr lang="en-US" sz="2000" b="0" dirty="0">
                <a:solidFill>
                  <a:srgbClr val="FF0000"/>
                </a:solidFill>
                <a:latin typeface="+mn-lt"/>
              </a:rPr>
              <a:t>potentiates its </a:t>
            </a:r>
            <a:r>
              <a:rPr lang="en-US" sz="2000" b="0" dirty="0" smtClean="0">
                <a:solidFill>
                  <a:srgbClr val="FF0000"/>
                </a:solidFill>
                <a:latin typeface="+mn-lt"/>
              </a:rPr>
              <a:t>implementation</a:t>
            </a:r>
            <a:r>
              <a:rPr lang="en-US" sz="2000" b="0" dirty="0">
                <a:solidFill>
                  <a:srgbClr val="FF0000"/>
                </a:solidFill>
                <a:latin typeface="+mn-lt"/>
              </a:rPr>
              <a:t>. </a:t>
            </a:r>
            <a:r>
              <a:rPr lang="en-US" sz="2000" b="0" dirty="0">
                <a:latin typeface="+mn-lt"/>
              </a:rPr>
              <a:t>The intervention of the </a:t>
            </a:r>
            <a:r>
              <a:rPr lang="en-US" sz="2000" b="0" dirty="0" smtClean="0">
                <a:latin typeface="+mn-lt"/>
              </a:rPr>
              <a:t>public </a:t>
            </a:r>
            <a:r>
              <a:rPr lang="en-US" sz="2000" b="0" dirty="0">
                <a:latin typeface="+mn-lt"/>
              </a:rPr>
              <a:t>sector generates an environment of acceptance </a:t>
            </a:r>
            <a:r>
              <a:rPr lang="en-US" sz="2000" b="0" dirty="0" smtClean="0">
                <a:latin typeface="+mn-lt"/>
              </a:rPr>
              <a:t>towards </a:t>
            </a:r>
            <a:r>
              <a:rPr lang="en-US" sz="2000" b="0" dirty="0">
                <a:latin typeface="+mn-lt"/>
              </a:rPr>
              <a:t>new technologies since it gives them credibility and </a:t>
            </a:r>
            <a:r>
              <a:rPr lang="en-US" sz="2000" b="0" dirty="0" smtClean="0">
                <a:latin typeface="+mn-lt"/>
              </a:rPr>
              <a:t>also </a:t>
            </a:r>
            <a:r>
              <a:rPr lang="en-US" sz="2000" b="0" dirty="0">
                <a:latin typeface="+mn-lt"/>
              </a:rPr>
              <a:t>a legal or regulatory </a:t>
            </a:r>
            <a:r>
              <a:rPr lang="en-US" sz="2000" b="0" dirty="0" smtClean="0">
                <a:latin typeface="+mn-lt"/>
              </a:rPr>
              <a:t>weight </a:t>
            </a:r>
            <a:r>
              <a:rPr lang="en-US" sz="2000" b="0" dirty="0">
                <a:latin typeface="+mn-lt"/>
              </a:rPr>
              <a:t>[12]. </a:t>
            </a:r>
            <a:r>
              <a:rPr lang="en-US" sz="2000" b="0" dirty="0">
                <a:solidFill>
                  <a:srgbClr val="FF0000"/>
                </a:solidFill>
                <a:latin typeface="+mn-lt"/>
              </a:rPr>
              <a:t>Therefore, the </a:t>
            </a:r>
            <a:r>
              <a:rPr lang="en-US" sz="2000" b="0" dirty="0" smtClean="0">
                <a:solidFill>
                  <a:srgbClr val="FF0000"/>
                </a:solidFill>
                <a:latin typeface="+mn-lt"/>
              </a:rPr>
              <a:t>adoption </a:t>
            </a:r>
            <a:r>
              <a:rPr lang="en-US" sz="2000" b="0" dirty="0">
                <a:solidFill>
                  <a:srgbClr val="FF0000"/>
                </a:solidFill>
                <a:latin typeface="+mn-lt"/>
              </a:rPr>
              <a:t>of BIM by the industry is streamlined and made </a:t>
            </a:r>
            <a:r>
              <a:rPr lang="en-US" sz="2000" b="0" dirty="0" smtClean="0">
                <a:solidFill>
                  <a:srgbClr val="FF0000"/>
                </a:solidFill>
                <a:latin typeface="+mn-lt"/>
              </a:rPr>
              <a:t>more </a:t>
            </a:r>
            <a:r>
              <a:rPr lang="en-US" sz="2000" b="0" dirty="0">
                <a:solidFill>
                  <a:srgbClr val="FF0000"/>
                </a:solidFill>
                <a:latin typeface="+mn-lt"/>
              </a:rPr>
              <a:t>effective. </a:t>
            </a:r>
          </a:p>
          <a:p>
            <a:endParaRPr lang="en-GB" b="0" dirty="0">
              <a:latin typeface="+mn-lt"/>
            </a:endParaRPr>
          </a:p>
        </p:txBody>
      </p:sp>
      <p:sp>
        <p:nvSpPr>
          <p:cNvPr id="5" name="TextBox 4"/>
          <p:cNvSpPr txBox="1"/>
          <p:nvPr/>
        </p:nvSpPr>
        <p:spPr>
          <a:xfrm>
            <a:off x="5377916" y="6032902"/>
            <a:ext cx="3247684" cy="307777"/>
          </a:xfrm>
          <a:prstGeom prst="rect">
            <a:avLst/>
          </a:prstGeom>
          <a:noFill/>
        </p:spPr>
        <p:txBody>
          <a:bodyPr wrap="none" lIns="0" tIns="0" rIns="0" bIns="0" rtlCol="0">
            <a:spAutoFit/>
          </a:bodyPr>
          <a:lstStyle/>
          <a:p>
            <a:r>
              <a:rPr lang="fi-FI" sz="2000" dirty="0" smtClean="0"/>
              <a:t>(</a:t>
            </a:r>
            <a:r>
              <a:rPr lang="fi-FI" sz="2000" dirty="0" err="1" smtClean="0"/>
              <a:t>Alsina-Saltarén</a:t>
            </a:r>
            <a:r>
              <a:rPr lang="fi-FI" sz="2000" dirty="0" smtClean="0"/>
              <a:t> et al., 2018</a:t>
            </a:r>
            <a:r>
              <a:rPr lang="fi-FI" sz="2000" dirty="0"/>
              <a:t>)</a:t>
            </a:r>
            <a:endParaRPr lang="en-GB" sz="2000" dirty="0"/>
          </a:p>
        </p:txBody>
      </p:sp>
    </p:spTree>
    <p:extLst>
      <p:ext uri="{BB962C8B-B14F-4D97-AF65-F5344CB8AC3E}">
        <p14:creationId xmlns:p14="http://schemas.microsoft.com/office/powerpoint/2010/main" val="3411510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0468" y="5622587"/>
            <a:ext cx="8599251" cy="106031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p:txBody>
          <a:bodyPr/>
          <a:lstStyle/>
          <a:p>
            <a:r>
              <a:rPr lang="fi-FI" dirty="0" err="1" smtClean="0"/>
              <a:t>Example</a:t>
            </a:r>
            <a:r>
              <a:rPr lang="fi-FI" dirty="0" smtClean="0"/>
              <a:t> 3</a:t>
            </a:r>
            <a:endParaRPr lang="en-GB" dirty="0"/>
          </a:p>
        </p:txBody>
      </p:sp>
      <p:sp>
        <p:nvSpPr>
          <p:cNvPr id="3" name="Content Placeholder 2"/>
          <p:cNvSpPr>
            <a:spLocks noGrp="1"/>
          </p:cNvSpPr>
          <p:nvPr>
            <p:ph sz="quarter" idx="14"/>
          </p:nvPr>
        </p:nvSpPr>
        <p:spPr>
          <a:xfrm>
            <a:off x="540001" y="1576798"/>
            <a:ext cx="8085599" cy="3831557"/>
          </a:xfrm>
        </p:spPr>
        <p:txBody>
          <a:bodyPr/>
          <a:lstStyle/>
          <a:p>
            <a:r>
              <a:rPr lang="en-US" b="0" dirty="0"/>
              <a:t>Design goals are the focus of the design process and design content. On this point, </a:t>
            </a:r>
            <a:r>
              <a:rPr lang="en-US" b="0" dirty="0" err="1"/>
              <a:t>Erbuomwan</a:t>
            </a:r>
            <a:r>
              <a:rPr lang="en-US" b="0" dirty="0"/>
              <a:t>, </a:t>
            </a:r>
            <a:r>
              <a:rPr lang="en-US" b="0" dirty="0" err="1"/>
              <a:t>Sivaloganathan</a:t>
            </a:r>
            <a:r>
              <a:rPr lang="en-US" b="0" dirty="0"/>
              <a:t>, &amp; </a:t>
            </a:r>
            <a:r>
              <a:rPr lang="en-US" b="0" dirty="0" err="1"/>
              <a:t>Jebb</a:t>
            </a:r>
            <a:r>
              <a:rPr lang="en-US" b="0" dirty="0"/>
              <a:t> (1996) define design goals as the purposes for design actions and decisions taken in each design step. Design goals are commonly not explicit in the beginning, and they can evolve through conceiving, planning, and making in a design process (Buchanan, 2001). In turn, the progressive goals guide the situated choice of design activities and push forward design progress (</a:t>
            </a:r>
            <a:r>
              <a:rPr lang="en-US" b="0" dirty="0" err="1"/>
              <a:t>Mostow</a:t>
            </a:r>
            <a:r>
              <a:rPr lang="en-US" b="0" dirty="0"/>
              <a:t>, 1985). Regardless of the goal-related issues, i.e., how to handle interaction between </a:t>
            </a:r>
          </a:p>
          <a:p>
            <a:r>
              <a:rPr lang="en-US" b="0" dirty="0"/>
              <a:t>2 different goals in a design process (ibid.), discerning desirable goals, and creating conditions to reach them are primarily demanded for the success of design (Friedman, 2003). </a:t>
            </a:r>
            <a:endParaRPr lang="en-GB" dirty="0"/>
          </a:p>
        </p:txBody>
      </p:sp>
      <p:sp>
        <p:nvSpPr>
          <p:cNvPr id="6" name="TextBox 5"/>
          <p:cNvSpPr txBox="1"/>
          <p:nvPr/>
        </p:nvSpPr>
        <p:spPr>
          <a:xfrm>
            <a:off x="7188740" y="5853338"/>
            <a:ext cx="955390" cy="307777"/>
          </a:xfrm>
          <a:prstGeom prst="rect">
            <a:avLst/>
          </a:prstGeom>
          <a:noFill/>
        </p:spPr>
        <p:txBody>
          <a:bodyPr wrap="none" lIns="0" tIns="0" rIns="0" bIns="0" rtlCol="0">
            <a:spAutoFit/>
          </a:bodyPr>
          <a:lstStyle/>
          <a:p>
            <a:r>
              <a:rPr lang="fi-FI" sz="2000" b="1" dirty="0" smtClean="0"/>
              <a:t>Lu 2018</a:t>
            </a:r>
            <a:endParaRPr lang="en-GB" sz="2000" b="1" dirty="0"/>
          </a:p>
        </p:txBody>
      </p:sp>
    </p:spTree>
    <p:extLst>
      <p:ext uri="{BB962C8B-B14F-4D97-AF65-F5344CB8AC3E}">
        <p14:creationId xmlns:p14="http://schemas.microsoft.com/office/powerpoint/2010/main" val="2648022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0468" y="5622587"/>
            <a:ext cx="8599251" cy="106031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p:txBody>
          <a:bodyPr/>
          <a:lstStyle/>
          <a:p>
            <a:r>
              <a:rPr lang="fi-FI" dirty="0" err="1" smtClean="0"/>
              <a:t>Alternating</a:t>
            </a:r>
            <a:r>
              <a:rPr lang="fi-FI" dirty="0" smtClean="0"/>
              <a:t> </a:t>
            </a:r>
            <a:r>
              <a:rPr lang="fi-FI" dirty="0" err="1" smtClean="0"/>
              <a:t>sources</a:t>
            </a:r>
            <a:endParaRPr lang="en-GB" dirty="0"/>
          </a:p>
        </p:txBody>
      </p:sp>
      <p:sp>
        <p:nvSpPr>
          <p:cNvPr id="3" name="Content Placeholder 2"/>
          <p:cNvSpPr>
            <a:spLocks noGrp="1"/>
          </p:cNvSpPr>
          <p:nvPr>
            <p:ph sz="quarter" idx="14"/>
          </p:nvPr>
        </p:nvSpPr>
        <p:spPr>
          <a:xfrm>
            <a:off x="540001" y="1576798"/>
            <a:ext cx="8085599" cy="3831557"/>
          </a:xfrm>
        </p:spPr>
        <p:txBody>
          <a:bodyPr/>
          <a:lstStyle/>
          <a:p>
            <a:r>
              <a:rPr lang="en-US" b="0" dirty="0"/>
              <a:t>Design goals are the focus of the design process and design content. On this point, </a:t>
            </a:r>
            <a:r>
              <a:rPr lang="en-US" b="0" dirty="0" err="1">
                <a:solidFill>
                  <a:srgbClr val="FF0000"/>
                </a:solidFill>
              </a:rPr>
              <a:t>Erbuomwan</a:t>
            </a:r>
            <a:r>
              <a:rPr lang="en-US" b="0" dirty="0">
                <a:solidFill>
                  <a:srgbClr val="FF0000"/>
                </a:solidFill>
              </a:rPr>
              <a:t>, </a:t>
            </a:r>
            <a:r>
              <a:rPr lang="en-US" b="0" dirty="0" err="1">
                <a:solidFill>
                  <a:srgbClr val="FF0000"/>
                </a:solidFill>
              </a:rPr>
              <a:t>Sivaloganathan</a:t>
            </a:r>
            <a:r>
              <a:rPr lang="en-US" b="0" dirty="0">
                <a:solidFill>
                  <a:srgbClr val="FF0000"/>
                </a:solidFill>
              </a:rPr>
              <a:t>, &amp; </a:t>
            </a:r>
            <a:r>
              <a:rPr lang="en-US" b="0" dirty="0" err="1">
                <a:solidFill>
                  <a:srgbClr val="FF0000"/>
                </a:solidFill>
              </a:rPr>
              <a:t>Jebb</a:t>
            </a:r>
            <a:r>
              <a:rPr lang="en-US" b="0" dirty="0">
                <a:solidFill>
                  <a:srgbClr val="FF0000"/>
                </a:solidFill>
              </a:rPr>
              <a:t> (1996) </a:t>
            </a:r>
            <a:r>
              <a:rPr lang="en-US" b="0" dirty="0"/>
              <a:t>define design goals as the purposes for design actions and decisions taken in each design step. Design goals are commonly not explicit in the beginning, and they can evolve through conceiving, planning, and making in a design process </a:t>
            </a:r>
            <a:r>
              <a:rPr lang="en-US" b="0" dirty="0">
                <a:solidFill>
                  <a:srgbClr val="FF0000"/>
                </a:solidFill>
              </a:rPr>
              <a:t>(Buchanan, 2001). </a:t>
            </a:r>
            <a:r>
              <a:rPr lang="en-US" b="0" dirty="0"/>
              <a:t>In turn, the progressive goals guide the situated choice of design activities and push forward design progress </a:t>
            </a:r>
            <a:r>
              <a:rPr lang="en-US" b="0" dirty="0">
                <a:solidFill>
                  <a:srgbClr val="FF0000"/>
                </a:solidFill>
              </a:rPr>
              <a:t>(</a:t>
            </a:r>
            <a:r>
              <a:rPr lang="en-US" b="0" dirty="0" err="1">
                <a:solidFill>
                  <a:srgbClr val="FF0000"/>
                </a:solidFill>
              </a:rPr>
              <a:t>Mostow</a:t>
            </a:r>
            <a:r>
              <a:rPr lang="en-US" b="0" dirty="0">
                <a:solidFill>
                  <a:srgbClr val="FF0000"/>
                </a:solidFill>
              </a:rPr>
              <a:t>, 1985). </a:t>
            </a:r>
            <a:r>
              <a:rPr lang="en-US" b="0" dirty="0"/>
              <a:t>Regardless of the goal-related issues, i.e., how to handle interaction between </a:t>
            </a:r>
          </a:p>
          <a:p>
            <a:r>
              <a:rPr lang="en-US" b="0" dirty="0"/>
              <a:t>2 different goals in a design process </a:t>
            </a:r>
            <a:r>
              <a:rPr lang="en-US" b="0" dirty="0">
                <a:solidFill>
                  <a:srgbClr val="FF0000"/>
                </a:solidFill>
              </a:rPr>
              <a:t>(ibid.), </a:t>
            </a:r>
            <a:r>
              <a:rPr lang="en-US" b="0" dirty="0"/>
              <a:t>discerning desirable goals, and creating conditions to reach them are primarily demanded for the success of design </a:t>
            </a:r>
            <a:r>
              <a:rPr lang="en-US" b="0" dirty="0">
                <a:solidFill>
                  <a:srgbClr val="FF0000"/>
                </a:solidFill>
              </a:rPr>
              <a:t>(Friedman, 2003). </a:t>
            </a:r>
            <a:endParaRPr lang="en-GB" dirty="0">
              <a:solidFill>
                <a:srgbClr val="FF0000"/>
              </a:solidFill>
            </a:endParaRPr>
          </a:p>
        </p:txBody>
      </p:sp>
      <p:sp>
        <p:nvSpPr>
          <p:cNvPr id="6" name="TextBox 5"/>
          <p:cNvSpPr txBox="1"/>
          <p:nvPr/>
        </p:nvSpPr>
        <p:spPr>
          <a:xfrm>
            <a:off x="7188740" y="5853338"/>
            <a:ext cx="955390" cy="307777"/>
          </a:xfrm>
          <a:prstGeom prst="rect">
            <a:avLst/>
          </a:prstGeom>
          <a:noFill/>
        </p:spPr>
        <p:txBody>
          <a:bodyPr wrap="none" lIns="0" tIns="0" rIns="0" bIns="0" rtlCol="0">
            <a:spAutoFit/>
          </a:bodyPr>
          <a:lstStyle/>
          <a:p>
            <a:r>
              <a:rPr lang="fi-FI" sz="2000" b="1" dirty="0" smtClean="0"/>
              <a:t>Lu 2018</a:t>
            </a:r>
            <a:endParaRPr lang="en-GB" sz="2000" b="1" dirty="0"/>
          </a:p>
        </p:txBody>
      </p:sp>
    </p:spTree>
    <p:extLst>
      <p:ext uri="{BB962C8B-B14F-4D97-AF65-F5344CB8AC3E}">
        <p14:creationId xmlns:p14="http://schemas.microsoft.com/office/powerpoint/2010/main" val="2760809172"/>
      </p:ext>
    </p:extLst>
  </p:cSld>
  <p:clrMapOvr>
    <a:masterClrMapping/>
  </p:clrMapOvr>
</p:sld>
</file>

<file path=ppt/theme/theme1.xml><?xml version="1.0" encoding="utf-8"?>
<a:theme xmlns:a="http://schemas.openxmlformats.org/drawingml/2006/main" name="Aalto_University_2013">
  <a:themeElements>
    <a:clrScheme name="Aalto Yliopisto">
      <a:dk1>
        <a:sysClr val="windowText" lastClr="000000"/>
      </a:dk1>
      <a:lt1>
        <a:sysClr val="window" lastClr="FFFFFF"/>
      </a:lt1>
      <a:dk2>
        <a:srgbClr val="1F497D"/>
      </a:dk2>
      <a:lt2>
        <a:srgbClr val="928B81"/>
      </a:lt2>
      <a:accent1>
        <a:srgbClr val="FFCD00"/>
      </a:accent1>
      <a:accent2>
        <a:srgbClr val="009B3A"/>
      </a:accent2>
      <a:accent3>
        <a:srgbClr val="005EB8"/>
      </a:accent3>
      <a:accent4>
        <a:srgbClr val="6639B7"/>
      </a:accent4>
      <a:accent5>
        <a:srgbClr val="EF3340"/>
      </a:accent5>
      <a:accent6>
        <a:srgbClr val="FF79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Aalto_University_2013</Template>
  <TotalTime>1390</TotalTime>
  <Words>1563</Words>
  <Application>Microsoft Office PowerPoint</Application>
  <PresentationFormat>On-screen Show (4:3)</PresentationFormat>
  <Paragraphs>86</Paragraphs>
  <Slides>11</Slides>
  <Notes>9</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ＭＳ Ｐゴシック</vt:lpstr>
      <vt:lpstr>ＭＳ Ｐゴシック</vt:lpstr>
      <vt:lpstr>Arial</vt:lpstr>
      <vt:lpstr>Calibri</vt:lpstr>
      <vt:lpstr>Courier New</vt:lpstr>
      <vt:lpstr>Georgia</vt:lpstr>
      <vt:lpstr>Lucida Grande</vt:lpstr>
      <vt:lpstr>Symbol</vt:lpstr>
      <vt:lpstr>ヒラギノ角ゴ Pro W3</vt:lpstr>
      <vt:lpstr>Aalto_University_2013</vt:lpstr>
      <vt:lpstr>Strategies for Citation Integration</vt:lpstr>
      <vt:lpstr>Example 0</vt:lpstr>
      <vt:lpstr>Example 0</vt:lpstr>
      <vt:lpstr>Example 1</vt:lpstr>
      <vt:lpstr>Topical progression</vt:lpstr>
      <vt:lpstr>Example 2</vt:lpstr>
      <vt:lpstr>Including your voice</vt:lpstr>
      <vt:lpstr>Example 3</vt:lpstr>
      <vt:lpstr>Alternating sources</vt:lpstr>
      <vt:lpstr>Citation Sandwich</vt:lpstr>
      <vt:lpstr>Cohesive ties</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Rontu Heidi</dc:creator>
  <cp:lastModifiedBy>Halpin Malachy</cp:lastModifiedBy>
  <cp:revision>101</cp:revision>
  <cp:lastPrinted>2017-01-16T09:40:43Z</cp:lastPrinted>
  <dcterms:created xsi:type="dcterms:W3CDTF">2013-09-04T08:49:06Z</dcterms:created>
  <dcterms:modified xsi:type="dcterms:W3CDTF">2020-03-26T07:39:06Z</dcterms:modified>
</cp:coreProperties>
</file>