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6" r:id="rId2"/>
  </p:sldMasterIdLst>
  <p:notesMasterIdLst>
    <p:notesMasterId r:id="rId27"/>
  </p:notesMasterIdLst>
  <p:sldIdLst>
    <p:sldId id="318" r:id="rId3"/>
    <p:sldId id="330" r:id="rId4"/>
    <p:sldId id="319" r:id="rId5"/>
    <p:sldId id="320" r:id="rId6"/>
    <p:sldId id="331" r:id="rId7"/>
    <p:sldId id="310" r:id="rId8"/>
    <p:sldId id="326" r:id="rId9"/>
    <p:sldId id="325" r:id="rId10"/>
    <p:sldId id="327" r:id="rId11"/>
    <p:sldId id="309" r:id="rId12"/>
    <p:sldId id="328" r:id="rId13"/>
    <p:sldId id="329" r:id="rId14"/>
    <p:sldId id="324" r:id="rId15"/>
    <p:sldId id="311" r:id="rId16"/>
    <p:sldId id="312" r:id="rId17"/>
    <p:sldId id="322" r:id="rId18"/>
    <p:sldId id="323" r:id="rId19"/>
    <p:sldId id="321" r:id="rId20"/>
    <p:sldId id="308" r:id="rId21"/>
    <p:sldId id="314" r:id="rId22"/>
    <p:sldId id="315" r:id="rId23"/>
    <p:sldId id="316" r:id="rId24"/>
    <p:sldId id="317" r:id="rId25"/>
    <p:sldId id="256" r:id="rId26"/>
  </p:sldIdLst>
  <p:sldSz cx="12192000" cy="6858000"/>
  <p:notesSz cx="6742113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75784" autoAdjust="0"/>
  </p:normalViewPr>
  <p:slideViewPr>
    <p:cSldViewPr snapToGrid="0">
      <p:cViewPr varScale="1">
        <p:scale>
          <a:sx n="63" d="100"/>
          <a:sy n="63" d="100"/>
        </p:scale>
        <p:origin x="11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335B1-F1BE-4AC8-AF9C-C43DD134012B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E4FA1-3CC8-4952-912A-BF83B3151B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210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deley.com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endeley.com/download-mendeley-desktop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E4FA1-3CC8-4952-912A-BF83B3151B2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382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E4FA1-3CC8-4952-912A-BF83B3151B2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494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To </a:t>
            </a:r>
            <a:r>
              <a:rPr lang="fi-FI" dirty="0" err="1"/>
              <a:t>start</a:t>
            </a:r>
            <a:r>
              <a:rPr lang="fi-FI" dirty="0"/>
              <a:t> </a:t>
            </a:r>
            <a:r>
              <a:rPr lang="fi-FI" dirty="0" err="1"/>
              <a:t>Mendely</a:t>
            </a:r>
            <a:r>
              <a:rPr lang="fi-FI" dirty="0"/>
              <a:t> / a </a:t>
            </a:r>
            <a:r>
              <a:rPr lang="fi-FI" dirty="0" err="1"/>
              <a:t>pre</a:t>
            </a:r>
            <a:r>
              <a:rPr lang="fi-FI" dirty="0"/>
              <a:t> </a:t>
            </a:r>
            <a:r>
              <a:rPr lang="fi-FI" dirty="0" err="1"/>
              <a:t>task</a:t>
            </a:r>
            <a:endParaRPr lang="fi-FI" dirty="0"/>
          </a:p>
          <a:p>
            <a:endParaRPr lang="fi-FI" dirty="0"/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      Create a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Mendeley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referencing software account at </a:t>
            </a:r>
            <a:r>
              <a:rPr lang="en-A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https://www.mendeley.com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      Download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Mendeley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Desktop at: </a:t>
            </a:r>
            <a:r>
              <a:rPr lang="en-A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https://www.mendeley.com/download-mendeley-desktop/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      Install the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Mendeley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MS Word Add Inn and Web Importer from the tools menu of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Mendeley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desktop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5)      Create a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Mendeley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 (free public group) and invite your paper co-authors to it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6)      Import all the existing references in your paper to this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Mendeley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 folder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E4FA1-3CC8-4952-912A-BF83B3151B2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880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0069A-D5EE-45E4-8B65-A205C63B1289}" type="slidenum">
              <a:rPr lang="fi-FI" smtClean="0">
                <a:solidFill>
                  <a:srgbClr val="000000"/>
                </a:solidFill>
              </a:rPr>
              <a:pPr/>
              <a:t>6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5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73169-94E0-4ED1-9D5A-87D483760F97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5304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0069A-D5EE-45E4-8B65-A205C63B1289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909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402-F9E7-48BA-8A8C-6B104057E580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669D-F77F-4AF6-9F7D-C4524F42E9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895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402-F9E7-48BA-8A8C-6B104057E580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669D-F77F-4AF6-9F7D-C4524F42E9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929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402-F9E7-48BA-8A8C-6B104057E580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669D-F77F-4AF6-9F7D-C4524F42E9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342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776F-6B3E-4016-9E87-67E1B50EAF0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15.1.2021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1313-9109-4587-9C66-0336FE20194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77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776F-6B3E-4016-9E87-67E1B50EAF0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15.1.2021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1313-9109-4587-9C66-0336FE20194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30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776F-6B3E-4016-9E87-67E1B50EAF0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15.1.2021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1313-9109-4587-9C66-0336FE20194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82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776F-6B3E-4016-9E87-67E1B50EAF0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15.1.2021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1313-9109-4587-9C66-0336FE20194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16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776F-6B3E-4016-9E87-67E1B50EAF0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15.1.2021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1313-9109-4587-9C66-0336FE20194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15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776F-6B3E-4016-9E87-67E1B50EAF0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15.1.2021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1313-9109-4587-9C66-0336FE20194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02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776F-6B3E-4016-9E87-67E1B50EAF0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15.1.2021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1313-9109-4587-9C66-0336FE20194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96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776F-6B3E-4016-9E87-67E1B50EAF0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15.1.2021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1313-9109-4587-9C66-0336FE20194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6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402-F9E7-48BA-8A8C-6B104057E580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669D-F77F-4AF6-9F7D-C4524F42E9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1890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776F-6B3E-4016-9E87-67E1B50EAF0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15.1.2021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1313-9109-4587-9C66-0336FE20194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83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776F-6B3E-4016-9E87-67E1B50EAF0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15.1.2021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1313-9109-4587-9C66-0336FE20194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37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776F-6B3E-4016-9E87-67E1B50EAF0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15.1.2021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1313-9109-4587-9C66-0336FE20194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0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402-F9E7-48BA-8A8C-6B104057E580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669D-F77F-4AF6-9F7D-C4524F42E9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526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402-F9E7-48BA-8A8C-6B104057E580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669D-F77F-4AF6-9F7D-C4524F42E9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317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402-F9E7-48BA-8A8C-6B104057E580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669D-F77F-4AF6-9F7D-C4524F42E9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05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402-F9E7-48BA-8A8C-6B104057E580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669D-F77F-4AF6-9F7D-C4524F42E9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369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402-F9E7-48BA-8A8C-6B104057E580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669D-F77F-4AF6-9F7D-C4524F42E9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920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402-F9E7-48BA-8A8C-6B104057E580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669D-F77F-4AF6-9F7D-C4524F42E9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00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402-F9E7-48BA-8A8C-6B104057E580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669D-F77F-4AF6-9F7D-C4524F42E9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99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5A402-F9E7-48BA-8A8C-6B104057E580}" type="datetimeFigureOut">
              <a:rPr lang="fi-FI" smtClean="0"/>
              <a:t>15.1.2021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3669D-F77F-4AF6-9F7D-C4524F42E9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90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C776F-6B3E-4016-9E87-67E1B50EAF0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15.1.2021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51313-9109-4587-9C66-0336FE20194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6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mendeley.com/" TargetMode="External"/><Relationship Id="rId7" Type="http://schemas.openxmlformats.org/officeDocument/2006/relationships/hyperlink" Target="http://umb.libguides.com/managecit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zotero.org/" TargetMode="External"/><Relationship Id="rId5" Type="http://schemas.openxmlformats.org/officeDocument/2006/relationships/hyperlink" Target="https://www.refworks.com/" TargetMode="External"/><Relationship Id="rId4" Type="http://schemas.openxmlformats.org/officeDocument/2006/relationships/hyperlink" Target="http://libguides.aalto.fi/content.php?pid=642376&amp;sid=5314726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deley.com/research-papers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maria.soderholm@aalto.fi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ndeley.com/import/?_ga=1.218636825.1642728143.1390898289" TargetMode="External"/><Relationship Id="rId3" Type="http://schemas.openxmlformats.org/officeDocument/2006/relationships/hyperlink" Target="http://community.mendeley.com/guides" TargetMode="External"/><Relationship Id="rId7" Type="http://schemas.openxmlformats.org/officeDocument/2006/relationships/hyperlink" Target="https://www.mendeley.com/download-mendeley-desktop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mendeley.com/" TargetMode="External"/><Relationship Id="rId5" Type="http://schemas.openxmlformats.org/officeDocument/2006/relationships/hyperlink" Target="http://libguides.uta.fi/mendeleyopas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researchguides.library.yorku.ca/content.php?pid=308804&amp;sid=2528677" TargetMode="External"/><Relationship Id="rId9" Type="http://schemas.openxmlformats.org/officeDocument/2006/relationships/hyperlink" Target="https://www.mendeley.com/impor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zotero.org/styles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support.mendeley.com/customer/en/portal/articles/168756-installing-and-using-the-word-plugin-in-windows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283070"/>
            <a:ext cx="11708523" cy="55749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tools</a:t>
            </a:r>
            <a:r>
              <a:rPr lang="fi-FI" b="1" dirty="0"/>
              <a:t> </a:t>
            </a:r>
            <a:r>
              <a:rPr lang="fi-FI" b="1" dirty="0" err="1"/>
              <a:t>have</a:t>
            </a:r>
            <a:r>
              <a:rPr lang="fi-FI" b="1" dirty="0"/>
              <a:t> </a:t>
            </a:r>
            <a:r>
              <a:rPr lang="fi-FI" b="1" dirty="0" err="1"/>
              <a:t>some</a:t>
            </a:r>
            <a:r>
              <a:rPr lang="fi-FI" b="1" dirty="0"/>
              <a:t> </a:t>
            </a:r>
            <a:r>
              <a:rPr lang="fi-FI" b="1" dirty="0" err="1"/>
              <a:t>same</a:t>
            </a:r>
            <a:r>
              <a:rPr lang="fi-FI" b="1" dirty="0"/>
              <a:t> </a:t>
            </a:r>
            <a:r>
              <a:rPr lang="fi-FI" b="1" dirty="0" err="1"/>
              <a:t>features</a:t>
            </a:r>
            <a:endParaRPr lang="fi-FI" b="1" dirty="0"/>
          </a:p>
          <a:p>
            <a:r>
              <a:rPr lang="fi-FI" dirty="0" err="1"/>
              <a:t>Manage</a:t>
            </a:r>
            <a:r>
              <a:rPr lang="fi-FI" dirty="0"/>
              <a:t> </a:t>
            </a:r>
            <a:r>
              <a:rPr lang="fi-FI" dirty="0" err="1"/>
              <a:t>references</a:t>
            </a:r>
            <a:r>
              <a:rPr lang="fi-FI" dirty="0"/>
              <a:t> in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system</a:t>
            </a:r>
            <a:r>
              <a:rPr lang="fi-FI" dirty="0"/>
              <a:t>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collect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diverce</a:t>
            </a:r>
            <a:r>
              <a:rPr lang="fi-FI" dirty="0"/>
              <a:t> </a:t>
            </a:r>
            <a:r>
              <a:rPr lang="fi-FI" dirty="0" err="1"/>
              <a:t>channels</a:t>
            </a:r>
            <a:r>
              <a:rPr lang="fi-FI" dirty="0"/>
              <a:t>: </a:t>
            </a:r>
            <a:r>
              <a:rPr lang="fi-FI" dirty="0" err="1"/>
              <a:t>automatically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manually</a:t>
            </a:r>
            <a:endParaRPr lang="fi-FI" dirty="0"/>
          </a:p>
          <a:p>
            <a:r>
              <a:rPr lang="fi-FI" dirty="0" err="1"/>
              <a:t>Choose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citing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diverse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 (</a:t>
            </a:r>
            <a:r>
              <a:rPr lang="fi-FI" dirty="0" err="1"/>
              <a:t>e.g</a:t>
            </a:r>
            <a:r>
              <a:rPr lang="fi-FI" dirty="0"/>
              <a:t>. Harvard, Chicago …) OR </a:t>
            </a:r>
            <a:r>
              <a:rPr lang="fi-FI" dirty="0" err="1"/>
              <a:t>make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.</a:t>
            </a:r>
          </a:p>
          <a:p>
            <a:r>
              <a:rPr lang="fi-FI" dirty="0"/>
              <a:t>”</a:t>
            </a:r>
            <a:r>
              <a:rPr lang="fi-FI" dirty="0" err="1"/>
              <a:t>Plugins</a:t>
            </a:r>
            <a:r>
              <a:rPr lang="fi-FI" dirty="0"/>
              <a:t>” to </a:t>
            </a:r>
            <a:r>
              <a:rPr lang="fi-FI" dirty="0" err="1"/>
              <a:t>add</a:t>
            </a:r>
            <a:r>
              <a:rPr lang="fi-FI" dirty="0"/>
              <a:t> in-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citations</a:t>
            </a:r>
            <a:r>
              <a:rPr lang="fi-FI" dirty="0"/>
              <a:t> and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bibliography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For </a:t>
            </a:r>
            <a:r>
              <a:rPr lang="fi-FI" b="1" dirty="0" err="1"/>
              <a:t>example</a:t>
            </a:r>
            <a:endParaRPr lang="fi-FI" b="1" dirty="0"/>
          </a:p>
          <a:p>
            <a:r>
              <a:rPr lang="fi-FI" dirty="0" err="1"/>
              <a:t>Mendeley</a:t>
            </a:r>
            <a:r>
              <a:rPr lang="fi-FI" dirty="0"/>
              <a:t> – </a:t>
            </a:r>
            <a:r>
              <a:rPr lang="fi-FI" dirty="0">
                <a:hlinkClick r:id="rId3"/>
              </a:rPr>
              <a:t>https://www.mendeley.com/</a:t>
            </a:r>
            <a:r>
              <a:rPr lang="fi-FI" dirty="0"/>
              <a:t>; </a:t>
            </a: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-&gt;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next</a:t>
            </a:r>
            <a:r>
              <a:rPr lang="fi-FI" dirty="0"/>
              <a:t> </a:t>
            </a:r>
            <a:r>
              <a:rPr lang="fi-FI" dirty="0" err="1"/>
              <a:t>slides</a:t>
            </a:r>
            <a:r>
              <a:rPr lang="fi-FI" dirty="0"/>
              <a:t>.</a:t>
            </a:r>
          </a:p>
          <a:p>
            <a:r>
              <a:rPr lang="fi-FI" dirty="0" err="1"/>
              <a:t>RefWorks</a:t>
            </a:r>
            <a:r>
              <a:rPr lang="fi-FI" dirty="0"/>
              <a:t> – </a:t>
            </a:r>
            <a:r>
              <a:rPr lang="fi-FI" dirty="0" err="1"/>
              <a:t>Licence</a:t>
            </a:r>
            <a:r>
              <a:rPr lang="fi-FI" dirty="0"/>
              <a:t> and </a:t>
            </a:r>
            <a:r>
              <a:rPr lang="fi-FI" dirty="0">
                <a:hlinkClick r:id="rId4"/>
              </a:rPr>
              <a:t>help </a:t>
            </a:r>
            <a:r>
              <a:rPr lang="fi-FI" dirty="0"/>
              <a:t>in Aalto - </a:t>
            </a:r>
            <a:r>
              <a:rPr lang="fi-FI" dirty="0">
                <a:hlinkClick r:id="rId5"/>
              </a:rPr>
              <a:t>https://www.refworks.com/</a:t>
            </a:r>
            <a:r>
              <a:rPr lang="fi-FI" dirty="0"/>
              <a:t> </a:t>
            </a:r>
          </a:p>
          <a:p>
            <a:r>
              <a:rPr lang="fi-FI" dirty="0" err="1"/>
              <a:t>Zotero</a:t>
            </a:r>
            <a:r>
              <a:rPr lang="fi-FI" dirty="0"/>
              <a:t> – </a:t>
            </a:r>
            <a:r>
              <a:rPr lang="fi-FI" dirty="0" err="1"/>
              <a:t>Free</a:t>
            </a:r>
            <a:r>
              <a:rPr lang="fi-FI" dirty="0"/>
              <a:t>; </a:t>
            </a:r>
            <a:r>
              <a:rPr lang="fi-FI" dirty="0" err="1"/>
              <a:t>special</a:t>
            </a:r>
            <a:r>
              <a:rPr lang="fi-FI" dirty="0"/>
              <a:t> </a:t>
            </a:r>
            <a:r>
              <a:rPr lang="fi-FI" dirty="0" err="1"/>
              <a:t>features</a:t>
            </a:r>
            <a:r>
              <a:rPr lang="fi-FI" dirty="0"/>
              <a:t>: </a:t>
            </a:r>
            <a:r>
              <a:rPr lang="fi-FI" dirty="0" err="1"/>
              <a:t>web</a:t>
            </a:r>
            <a:r>
              <a:rPr lang="fi-FI" dirty="0"/>
              <a:t> </a:t>
            </a:r>
            <a:r>
              <a:rPr lang="fi-FI" dirty="0" err="1"/>
              <a:t>page</a:t>
            </a:r>
            <a:r>
              <a:rPr lang="fi-FI" dirty="0"/>
              <a:t> </a:t>
            </a:r>
            <a:r>
              <a:rPr lang="fi-FI" dirty="0" err="1"/>
              <a:t>snapshots</a:t>
            </a:r>
            <a:r>
              <a:rPr lang="fi-FI" dirty="0"/>
              <a:t> and </a:t>
            </a:r>
            <a:r>
              <a:rPr lang="fi-FI" dirty="0" err="1"/>
              <a:t>content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diverse</a:t>
            </a:r>
            <a:r>
              <a:rPr lang="fi-FI" dirty="0"/>
              <a:t> </a:t>
            </a:r>
            <a:r>
              <a:rPr lang="fi-FI" dirty="0" err="1"/>
              <a:t>sources</a:t>
            </a:r>
            <a:r>
              <a:rPr lang="fi-FI" dirty="0"/>
              <a:t> - </a:t>
            </a:r>
            <a:r>
              <a:rPr lang="fi-FI" dirty="0">
                <a:hlinkClick r:id="rId6"/>
              </a:rPr>
              <a:t>https://www.zotero.org/</a:t>
            </a:r>
            <a:r>
              <a:rPr lang="fi-FI" dirty="0"/>
              <a:t> </a:t>
            </a:r>
          </a:p>
          <a:p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databases</a:t>
            </a:r>
            <a:r>
              <a:rPr lang="fi-FI" dirty="0"/>
              <a:t> </a:t>
            </a:r>
            <a:r>
              <a:rPr lang="fi-FI" dirty="0" err="1"/>
              <a:t>export</a:t>
            </a:r>
            <a:r>
              <a:rPr lang="fi-FI" dirty="0"/>
              <a:t> </a:t>
            </a:r>
            <a:r>
              <a:rPr lang="fi-FI" dirty="0" err="1"/>
              <a:t>citations</a:t>
            </a:r>
            <a:r>
              <a:rPr lang="fi-FI" dirty="0"/>
              <a:t> </a:t>
            </a:r>
            <a:r>
              <a:rPr lang="fi-FI" dirty="0" err="1"/>
              <a:t>automatically</a:t>
            </a:r>
            <a:r>
              <a:rPr lang="fi-FI" dirty="0"/>
              <a:t> to </a:t>
            </a:r>
            <a:r>
              <a:rPr lang="fi-FI" dirty="0" err="1"/>
              <a:t>RefWorks</a:t>
            </a:r>
            <a:r>
              <a:rPr lang="fi-FI" dirty="0"/>
              <a:t> and </a:t>
            </a:r>
            <a:r>
              <a:rPr lang="fi-FI" dirty="0" err="1"/>
              <a:t>Mendeley</a:t>
            </a:r>
            <a:r>
              <a:rPr lang="fi-FI" dirty="0"/>
              <a:t>. If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there</a:t>
            </a:r>
            <a:r>
              <a:rPr lang="fi-FI" dirty="0"/>
              <a:t> is </a:t>
            </a:r>
            <a:r>
              <a:rPr lang="fi-FI" dirty="0" err="1"/>
              <a:t>almost</a:t>
            </a:r>
            <a:r>
              <a:rPr lang="fi-FI" dirty="0"/>
              <a:t> </a:t>
            </a:r>
            <a:r>
              <a:rPr lang="fi-FI" dirty="0" err="1"/>
              <a:t>always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ways</a:t>
            </a:r>
            <a:r>
              <a:rPr lang="fi-FI" dirty="0"/>
              <a:t> to </a:t>
            </a:r>
            <a:r>
              <a:rPr lang="fi-FI" dirty="0" err="1"/>
              <a:t>export</a:t>
            </a:r>
            <a:r>
              <a:rPr lang="fi-FI" dirty="0"/>
              <a:t> </a:t>
            </a:r>
            <a:r>
              <a:rPr lang="fi-FI" dirty="0" err="1"/>
              <a:t>citations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simultaneously</a:t>
            </a:r>
            <a:r>
              <a:rPr lang="fi-FI" dirty="0"/>
              <a:t>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>
                <a:hlinkClick r:id="rId7"/>
              </a:rPr>
              <a:t>Comparisons</a:t>
            </a:r>
            <a:r>
              <a:rPr lang="fi-FI" dirty="0">
                <a:hlinkClick r:id="rId7"/>
              </a:rPr>
              <a:t> of </a:t>
            </a:r>
            <a:r>
              <a:rPr lang="fi-FI" dirty="0" err="1">
                <a:hlinkClick r:id="rId7"/>
              </a:rPr>
              <a:t>the</a:t>
            </a:r>
            <a:r>
              <a:rPr lang="fi-FI" dirty="0">
                <a:hlinkClick r:id="rId7"/>
              </a:rPr>
              <a:t> </a:t>
            </a:r>
            <a:r>
              <a:rPr lang="fi-FI" dirty="0" err="1">
                <a:hlinkClick r:id="rId7"/>
              </a:rPr>
              <a:t>citatios</a:t>
            </a:r>
            <a:r>
              <a:rPr lang="fi-FI" dirty="0">
                <a:hlinkClick r:id="rId7"/>
              </a:rPr>
              <a:t> management </a:t>
            </a:r>
            <a:r>
              <a:rPr lang="fi-FI" dirty="0" err="1">
                <a:hlinkClick r:id="rId7"/>
              </a:rPr>
              <a:t>tools</a:t>
            </a:r>
            <a:r>
              <a:rPr lang="fi-FI" dirty="0">
                <a:hlinkClick r:id="rId7"/>
              </a:rPr>
              <a:t>. </a:t>
            </a:r>
            <a:endParaRPr lang="fi-FI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1024759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Managing</a:t>
            </a:r>
            <a:r>
              <a:rPr lang="fi-FI" sz="40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40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references</a:t>
            </a:r>
            <a:r>
              <a:rPr lang="fi-FI" sz="4000" b="1" dirty="0">
                <a:solidFill>
                  <a:schemeClr val="bg1"/>
                </a:solidFill>
                <a:latin typeface="Perpetua" panose="02020502060401020303" pitchFamily="18" charset="0"/>
              </a:rPr>
              <a:t> and </a:t>
            </a:r>
            <a:r>
              <a:rPr lang="fi-FI" sz="40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citing</a:t>
            </a:r>
            <a:r>
              <a:rPr lang="fi-FI" sz="4000" b="1" dirty="0">
                <a:solidFill>
                  <a:schemeClr val="bg1"/>
                </a:solidFill>
                <a:latin typeface="Perpetua" panose="02020502060401020303" pitchFamily="18" charset="0"/>
              </a:rPr>
              <a:t> - </a:t>
            </a:r>
            <a:r>
              <a:rPr lang="fi-FI" sz="40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special</a:t>
            </a:r>
            <a:r>
              <a:rPr lang="fi-FI" sz="40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40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tools</a:t>
            </a:r>
            <a:endParaRPr lang="fi-FI" sz="4000" b="1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4CB00-39B1-4CA4-B5D6-A8BE8A0AC2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6107" y="6032817"/>
            <a:ext cx="2025893" cy="7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66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4832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Mendeley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–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Add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the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reference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using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the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DOI-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number</a:t>
            </a:r>
            <a:endParaRPr lang="fi-FI" sz="3200" b="1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sp>
        <p:nvSpPr>
          <p:cNvPr id="7" name="Sisällön paikkamerkki 2"/>
          <p:cNvSpPr txBox="1">
            <a:spLocks/>
          </p:cNvSpPr>
          <p:nvPr/>
        </p:nvSpPr>
        <p:spPr>
          <a:xfrm>
            <a:off x="123846" y="1229358"/>
            <a:ext cx="7101598" cy="3412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000" dirty="0"/>
              <a:t>If </a:t>
            </a: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have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articles</a:t>
            </a:r>
            <a:r>
              <a:rPr lang="fi-FI" sz="2000" dirty="0"/>
              <a:t>’ DOI-</a:t>
            </a:r>
            <a:r>
              <a:rPr lang="fi-FI" sz="2000" dirty="0" err="1"/>
              <a:t>numbers</a:t>
            </a:r>
            <a:r>
              <a:rPr lang="fi-FI" sz="2000" dirty="0"/>
              <a:t> </a:t>
            </a:r>
            <a:r>
              <a:rPr lang="fi-FI" sz="2000" dirty="0" err="1"/>
              <a:t>but</a:t>
            </a:r>
            <a:r>
              <a:rPr lang="fi-FI" sz="2000" dirty="0"/>
              <a:t> </a:t>
            </a:r>
            <a:r>
              <a:rPr lang="fi-FI" sz="2000" dirty="0" err="1"/>
              <a:t>not</a:t>
            </a:r>
            <a:r>
              <a:rPr lang="fi-FI" sz="2000" dirty="0"/>
              <a:t> </a:t>
            </a:r>
            <a:r>
              <a:rPr lang="fi-FI" sz="2000" dirty="0" err="1"/>
              <a:t>yet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references</a:t>
            </a:r>
            <a:r>
              <a:rPr lang="fi-FI" sz="2000" dirty="0"/>
              <a:t> in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Mendely</a:t>
            </a:r>
            <a:r>
              <a:rPr lang="fi-FI" sz="2000" dirty="0"/>
              <a:t>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fi-FI" sz="2000" dirty="0"/>
              <a:t>Open ”</a:t>
            </a:r>
            <a:r>
              <a:rPr lang="fi-FI" sz="2000" dirty="0" err="1"/>
              <a:t>File</a:t>
            </a:r>
            <a:r>
              <a:rPr lang="fi-FI" sz="2000" dirty="0"/>
              <a:t>” -&gt; ”</a:t>
            </a:r>
            <a:r>
              <a:rPr lang="fi-FI" sz="2000" dirty="0" err="1"/>
              <a:t>Add</a:t>
            </a:r>
            <a:r>
              <a:rPr lang="fi-FI" sz="2000" dirty="0"/>
              <a:t> </a:t>
            </a:r>
            <a:r>
              <a:rPr lang="fi-FI" sz="2000" dirty="0" err="1"/>
              <a:t>Entry</a:t>
            </a:r>
            <a:r>
              <a:rPr lang="fi-FI" sz="2000" dirty="0"/>
              <a:t> </a:t>
            </a:r>
            <a:r>
              <a:rPr lang="fi-FI" sz="2000" dirty="0" err="1"/>
              <a:t>Manually</a:t>
            </a:r>
            <a:r>
              <a:rPr lang="fi-FI" sz="2000" dirty="0"/>
              <a:t>”.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fi-FI" sz="2000" dirty="0" err="1"/>
              <a:t>Mendeley</a:t>
            </a:r>
            <a:r>
              <a:rPr lang="fi-FI" sz="2000" dirty="0"/>
              <a:t> </a:t>
            </a:r>
            <a:r>
              <a:rPr lang="fi-FI" sz="2000" dirty="0" err="1"/>
              <a:t>opens</a:t>
            </a:r>
            <a:r>
              <a:rPr lang="fi-FI" sz="2000" dirty="0"/>
              <a:t> a </a:t>
            </a:r>
            <a:r>
              <a:rPr lang="fi-FI" sz="2000" dirty="0" err="1"/>
              <a:t>new</a:t>
            </a:r>
            <a:r>
              <a:rPr lang="fi-FI" sz="2000" dirty="0"/>
              <a:t> </a:t>
            </a:r>
            <a:r>
              <a:rPr lang="fi-FI" sz="2000" dirty="0" err="1"/>
              <a:t>window</a:t>
            </a:r>
            <a:r>
              <a:rPr lang="fi-FI" sz="2000" dirty="0"/>
              <a:t>  for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new</a:t>
            </a:r>
            <a:r>
              <a:rPr lang="fi-FI" sz="2000" dirty="0"/>
              <a:t> </a:t>
            </a:r>
            <a:r>
              <a:rPr lang="fi-FI" sz="2000" dirty="0" err="1"/>
              <a:t>document</a:t>
            </a:r>
            <a:r>
              <a:rPr lang="fi-FI" sz="2000" dirty="0"/>
              <a:t> -&gt; </a:t>
            </a:r>
            <a:r>
              <a:rPr lang="fi-FI" sz="2000" dirty="0" err="1"/>
              <a:t>browse</a:t>
            </a:r>
            <a:r>
              <a:rPr lang="fi-FI" sz="2000" dirty="0"/>
              <a:t> to </a:t>
            </a:r>
            <a:r>
              <a:rPr lang="fi-FI" sz="2000" dirty="0" err="1"/>
              <a:t>the</a:t>
            </a:r>
            <a:r>
              <a:rPr lang="fi-FI" sz="2000" dirty="0"/>
              <a:t> DOI -&gt; copy </a:t>
            </a:r>
            <a:r>
              <a:rPr lang="fi-FI" sz="2000" dirty="0" err="1"/>
              <a:t>the</a:t>
            </a:r>
            <a:r>
              <a:rPr lang="fi-FI" sz="2000" dirty="0"/>
              <a:t> DOI-</a:t>
            </a:r>
            <a:r>
              <a:rPr lang="fi-FI" sz="2000" dirty="0" err="1"/>
              <a:t>number</a:t>
            </a:r>
            <a:r>
              <a:rPr lang="fi-FI" sz="2000" dirty="0"/>
              <a:t> to </a:t>
            </a:r>
            <a:r>
              <a:rPr lang="fi-FI" sz="2000" dirty="0" err="1"/>
              <a:t>the</a:t>
            </a:r>
            <a:r>
              <a:rPr lang="fi-FI" sz="2000" dirty="0"/>
              <a:t> box and </a:t>
            </a:r>
            <a:r>
              <a:rPr lang="fi-FI" sz="2000" dirty="0" err="1"/>
              <a:t>search</a:t>
            </a:r>
            <a:r>
              <a:rPr lang="fi-FI" sz="2000" dirty="0"/>
              <a:t>. </a:t>
            </a:r>
          </a:p>
          <a:p>
            <a:pPr marL="0" indent="0">
              <a:buNone/>
            </a:pPr>
            <a:r>
              <a:rPr lang="fi-FI" sz="2000" dirty="0" err="1"/>
              <a:t>Check</a:t>
            </a:r>
            <a:r>
              <a:rPr lang="fi-FI" sz="2000" dirty="0"/>
              <a:t> </a:t>
            </a:r>
            <a:r>
              <a:rPr lang="fi-FI" sz="2000" dirty="0" err="1"/>
              <a:t>always</a:t>
            </a:r>
            <a:r>
              <a:rPr lang="fi-FI" sz="2000" dirty="0"/>
              <a:t> </a:t>
            </a:r>
            <a:r>
              <a:rPr lang="fi-FI" sz="2000" dirty="0" err="1"/>
              <a:t>thet</a:t>
            </a:r>
            <a:r>
              <a:rPr lang="fi-FI" sz="2000" dirty="0"/>
              <a:t> </a:t>
            </a: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have</a:t>
            </a:r>
            <a:r>
              <a:rPr lang="fi-FI" sz="2000" dirty="0"/>
              <a:t> </a:t>
            </a:r>
            <a:r>
              <a:rPr lang="fi-FI" sz="2000" dirty="0" err="1"/>
              <a:t>retrieved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right</a:t>
            </a:r>
            <a:r>
              <a:rPr lang="fi-FI" sz="2000" dirty="0"/>
              <a:t> </a:t>
            </a:r>
            <a:r>
              <a:rPr lang="fi-FI" sz="2000" dirty="0" err="1"/>
              <a:t>reference</a:t>
            </a:r>
            <a:r>
              <a:rPr lang="fi-FI" sz="2000" dirty="0"/>
              <a:t>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000" dirty="0"/>
              <a:t>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8370277" y="4109405"/>
            <a:ext cx="1301261" cy="509173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xtBox 9"/>
          <p:cNvSpPr txBox="1"/>
          <p:nvPr/>
        </p:nvSpPr>
        <p:spPr>
          <a:xfrm>
            <a:off x="8593337" y="3463074"/>
            <a:ext cx="49903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chemeClr val="accent2"/>
                </a:solidFill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35" y="4030352"/>
            <a:ext cx="4038600" cy="260032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471" y="1772927"/>
            <a:ext cx="3590925" cy="485775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54798" y="3707186"/>
            <a:ext cx="49903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19509" y="2612508"/>
            <a:ext cx="49903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30427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2129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Word and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Mendeley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–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edit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in-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text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citations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67" y="1074057"/>
            <a:ext cx="3686503" cy="563154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fi-FI" dirty="0" err="1"/>
              <a:t>Citation</a:t>
            </a:r>
            <a:r>
              <a:rPr lang="fi-FI" dirty="0"/>
              <a:t> </a:t>
            </a:r>
            <a:r>
              <a:rPr lang="fi-FI" dirty="0" err="1"/>
              <a:t>contains</a:t>
            </a:r>
            <a:r>
              <a:rPr lang="fi-FI" dirty="0"/>
              <a:t> </a:t>
            </a:r>
            <a:r>
              <a:rPr lang="fi-FI" dirty="0" err="1"/>
              <a:t>author</a:t>
            </a:r>
            <a:r>
              <a:rPr lang="fi-FI" dirty="0"/>
              <a:t>, </a:t>
            </a:r>
            <a:r>
              <a:rPr lang="fi-FI" dirty="0" err="1"/>
              <a:t>year</a:t>
            </a:r>
            <a:r>
              <a:rPr lang="fi-FI" dirty="0"/>
              <a:t> and </a:t>
            </a:r>
            <a:r>
              <a:rPr lang="fi-FI" dirty="0" err="1"/>
              <a:t>page</a:t>
            </a:r>
            <a:r>
              <a:rPr lang="fi-FI" dirty="0"/>
              <a:t>.</a:t>
            </a:r>
          </a:p>
          <a:p>
            <a:pPr marL="514350" indent="-514350">
              <a:buAutoNum type="arabicPeriod"/>
            </a:pP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definitions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citations</a:t>
            </a:r>
            <a:r>
              <a:rPr lang="fi-FI" dirty="0"/>
              <a:t>, </a:t>
            </a:r>
            <a:r>
              <a:rPr lang="fi-FI" dirty="0" err="1"/>
              <a:t>here</a:t>
            </a:r>
            <a:r>
              <a:rPr lang="fi-FI" dirty="0"/>
              <a:t> ”for </a:t>
            </a:r>
            <a:r>
              <a:rPr lang="fi-FI" dirty="0" err="1"/>
              <a:t>example</a:t>
            </a:r>
            <a:r>
              <a:rPr lang="fi-FI" dirty="0"/>
              <a:t>” as a </a:t>
            </a:r>
            <a:r>
              <a:rPr lang="fi-FI" dirty="0" err="1"/>
              <a:t>prefix</a:t>
            </a:r>
            <a:r>
              <a:rPr lang="fi-FI" dirty="0"/>
              <a:t>.</a:t>
            </a:r>
          </a:p>
          <a:p>
            <a:pPr marL="514350" indent="-514350">
              <a:buAutoNum type="arabicPeriod"/>
            </a:pP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suffix</a:t>
            </a:r>
            <a:r>
              <a:rPr lang="fi-FI" dirty="0"/>
              <a:t> </a:t>
            </a:r>
            <a:r>
              <a:rPr lang="fi-FI" dirty="0" err="1"/>
              <a:t>informs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there</a:t>
            </a:r>
            <a:r>
              <a:rPr lang="fi-FI" dirty="0"/>
              <a:t> is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citation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Webster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year</a:t>
            </a:r>
            <a:r>
              <a:rPr lang="fi-FI" dirty="0"/>
              <a:t>. </a:t>
            </a:r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3962737" y="1227132"/>
            <a:ext cx="463296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8266" y="3441255"/>
            <a:ext cx="463296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accent6"/>
                </a:solidFill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8" y="999579"/>
            <a:ext cx="4524375" cy="2533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00178" y="4992961"/>
            <a:ext cx="463296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accent6"/>
                </a:solidFill>
              </a:rPr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319" y="1970066"/>
            <a:ext cx="3352859" cy="600512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206" y="3897586"/>
            <a:ext cx="1800225" cy="2190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1048" y="5906327"/>
            <a:ext cx="4184316" cy="642732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988" y="3441255"/>
            <a:ext cx="2276475" cy="2466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3530" y="3599865"/>
            <a:ext cx="2780044" cy="577813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3207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2129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Word and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Mendeley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–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edit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in-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text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citations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67" y="1074057"/>
            <a:ext cx="3980933" cy="5631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If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satisfied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citation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modify</a:t>
            </a:r>
            <a:r>
              <a:rPr lang="fi-FI" dirty="0"/>
              <a:t> it.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Here </a:t>
            </a:r>
            <a:r>
              <a:rPr lang="fi-FI" dirty="0" err="1"/>
              <a:t>the</a:t>
            </a:r>
            <a:r>
              <a:rPr lang="fi-FI" dirty="0"/>
              <a:t> ”p.” is </a:t>
            </a:r>
            <a:r>
              <a:rPr lang="fi-FI" dirty="0" err="1"/>
              <a:t>removed</a:t>
            </a:r>
            <a:r>
              <a:rPr lang="fi-FI" dirty="0"/>
              <a:t> just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deleting</a:t>
            </a:r>
            <a:r>
              <a:rPr lang="fi-FI" dirty="0"/>
              <a:t> it. </a:t>
            </a:r>
            <a:r>
              <a:rPr lang="fi-FI" dirty="0" err="1"/>
              <a:t>Confirm</a:t>
            </a:r>
            <a:r>
              <a:rPr lang="fi-FI" dirty="0"/>
              <a:t> it </a:t>
            </a:r>
            <a:r>
              <a:rPr lang="fi-FI" dirty="0" err="1"/>
              <a:t>by</a:t>
            </a:r>
            <a:r>
              <a:rPr lang="fi-FI" dirty="0"/>
              <a:t> ”</a:t>
            </a:r>
            <a:r>
              <a:rPr lang="fi-FI" dirty="0" err="1"/>
              <a:t>Keep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manual</a:t>
            </a:r>
            <a:r>
              <a:rPr lang="fi-FI" dirty="0"/>
              <a:t> </a:t>
            </a:r>
            <a:r>
              <a:rPr lang="fi-FI" dirty="0" err="1"/>
              <a:t>Edit</a:t>
            </a:r>
            <a:r>
              <a:rPr lang="fi-FI" dirty="0"/>
              <a:t>”.</a:t>
            </a:r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155" y="1704067"/>
            <a:ext cx="72675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11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2129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Word and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Mendeley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–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add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and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edit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bibliography</a:t>
            </a:r>
            <a:endParaRPr lang="fi-FI" sz="3600" b="1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66" y="1074057"/>
            <a:ext cx="5256014" cy="56315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 err="1"/>
              <a:t>Add</a:t>
            </a:r>
            <a:r>
              <a:rPr lang="fi-FI" dirty="0"/>
              <a:t> (1)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bibliography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inserting</a:t>
            </a:r>
            <a:r>
              <a:rPr lang="fi-FI" dirty="0"/>
              <a:t> it.</a:t>
            </a:r>
          </a:p>
          <a:p>
            <a:pPr marL="0" indent="0">
              <a:buNone/>
            </a:pPr>
            <a:endParaRPr lang="fi-FI" sz="800" dirty="0"/>
          </a:p>
          <a:p>
            <a:pPr marL="0" indent="0">
              <a:buNone/>
            </a:pPr>
            <a:r>
              <a:rPr lang="fi-FI" dirty="0" err="1"/>
              <a:t>Remember</a:t>
            </a:r>
            <a:r>
              <a:rPr lang="fi-FI" dirty="0"/>
              <a:t> to </a:t>
            </a:r>
            <a:r>
              <a:rPr lang="fi-FI" dirty="0" err="1"/>
              <a:t>check</a:t>
            </a:r>
            <a:r>
              <a:rPr lang="fi-FI" dirty="0"/>
              <a:t> and </a:t>
            </a:r>
            <a:r>
              <a:rPr lang="fi-FI" dirty="0" err="1"/>
              <a:t>clean</a:t>
            </a:r>
            <a:r>
              <a:rPr lang="fi-FI" dirty="0"/>
              <a:t> </a:t>
            </a:r>
            <a:r>
              <a:rPr lang="fi-FI" b="1" dirty="0" err="1"/>
              <a:t>manually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references</a:t>
            </a:r>
            <a:r>
              <a:rPr lang="fi-FI" dirty="0"/>
              <a:t> to </a:t>
            </a:r>
            <a:r>
              <a:rPr lang="fi-FI" dirty="0" err="1"/>
              <a:t>keep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list</a:t>
            </a:r>
            <a:r>
              <a:rPr lang="fi-FI" dirty="0"/>
              <a:t> </a:t>
            </a:r>
            <a:r>
              <a:rPr lang="fi-FI" dirty="0" err="1"/>
              <a:t>consistent</a:t>
            </a:r>
            <a:r>
              <a:rPr lang="fi-FI" dirty="0"/>
              <a:t>. Just </a:t>
            </a:r>
            <a:r>
              <a:rPr lang="fi-FI" dirty="0" err="1"/>
              <a:t>delete</a:t>
            </a:r>
            <a:r>
              <a:rPr lang="fi-FI" dirty="0"/>
              <a:t> </a:t>
            </a:r>
            <a:r>
              <a:rPr lang="fi-FI" dirty="0" err="1"/>
              <a:t>sections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want</a:t>
            </a:r>
            <a:r>
              <a:rPr lang="fi-FI" dirty="0"/>
              <a:t> to </a:t>
            </a:r>
            <a:r>
              <a:rPr lang="fi-FI" dirty="0" err="1"/>
              <a:t>include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correct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content</a:t>
            </a:r>
            <a:r>
              <a:rPr lang="fi-FI" dirty="0"/>
              <a:t>, 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translate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automatic</a:t>
            </a:r>
            <a:r>
              <a:rPr lang="fi-FI" dirty="0"/>
              <a:t> </a:t>
            </a:r>
            <a:r>
              <a:rPr lang="fi-FI" dirty="0" err="1"/>
              <a:t>texts</a:t>
            </a:r>
            <a:r>
              <a:rPr lang="fi-FI" dirty="0"/>
              <a:t> </a:t>
            </a:r>
            <a:r>
              <a:rPr lang="fi-FI" dirty="0" err="1"/>
              <a:t>like</a:t>
            </a:r>
            <a:r>
              <a:rPr lang="fi-FI" dirty="0"/>
              <a:t> ”</a:t>
            </a:r>
            <a:r>
              <a:rPr lang="fi-FI" dirty="0" err="1"/>
              <a:t>Available</a:t>
            </a:r>
            <a:r>
              <a:rPr lang="fi-FI" dirty="0"/>
              <a:t> at” -&gt; ”Luettavissa” (2).</a:t>
            </a:r>
          </a:p>
          <a:p>
            <a:pPr marL="0" indent="0">
              <a:buNone/>
            </a:pPr>
            <a:r>
              <a:rPr lang="fi-FI" dirty="0"/>
              <a:t> </a:t>
            </a:r>
            <a:endParaRPr lang="fi-FI" sz="900" dirty="0"/>
          </a:p>
          <a:p>
            <a:pPr marL="0" indent="0">
              <a:buNone/>
            </a:pPr>
            <a:r>
              <a:rPr lang="fi-FI" dirty="0" err="1"/>
              <a:t>Permanent</a:t>
            </a:r>
            <a:r>
              <a:rPr lang="fi-FI" dirty="0"/>
              <a:t> </a:t>
            </a:r>
            <a:r>
              <a:rPr lang="fi-FI" dirty="0" err="1"/>
              <a:t>changes</a:t>
            </a:r>
            <a:r>
              <a:rPr lang="fi-FI" dirty="0"/>
              <a:t> (</a:t>
            </a:r>
            <a:r>
              <a:rPr lang="fi-FI" dirty="0" err="1"/>
              <a:t>e.g</a:t>
            </a:r>
            <a:r>
              <a:rPr lang="fi-FI" dirty="0"/>
              <a:t>. to </a:t>
            </a:r>
            <a:r>
              <a:rPr lang="fi-FI" dirty="0" err="1"/>
              <a:t>remove</a:t>
            </a:r>
            <a:r>
              <a:rPr lang="fi-FI" dirty="0"/>
              <a:t> ”</a:t>
            </a:r>
            <a:r>
              <a:rPr lang="fi-FI" dirty="0" err="1"/>
              <a:t>Available</a:t>
            </a:r>
            <a:r>
              <a:rPr lang="fi-FI" dirty="0"/>
              <a:t> at”)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made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Mendely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deleting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content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particular</a:t>
            </a:r>
            <a:r>
              <a:rPr lang="fi-FI" dirty="0"/>
              <a:t> </a:t>
            </a:r>
            <a:r>
              <a:rPr lang="fi-FI" dirty="0" err="1"/>
              <a:t>meta-field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changin</a:t>
            </a:r>
            <a:r>
              <a:rPr lang="fi-FI" dirty="0"/>
              <a:t> </a:t>
            </a:r>
            <a:r>
              <a:rPr lang="fi-FI" dirty="0" err="1"/>
              <a:t>citation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5547680" y="1698591"/>
            <a:ext cx="463296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accent6"/>
                </a:solidFill>
              </a:rPr>
              <a:t>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984" y="1222978"/>
            <a:ext cx="5752419" cy="5333699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132517" y="4766296"/>
            <a:ext cx="463296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accent6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74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5982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Import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references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from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the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ProQuest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to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the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Mendeley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796" y="1215614"/>
            <a:ext cx="6052812" cy="421217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fi-FI" dirty="0"/>
              <a:t>Make a </a:t>
            </a:r>
            <a:r>
              <a:rPr lang="fi-FI" dirty="0" err="1"/>
              <a:t>search</a:t>
            </a:r>
            <a:r>
              <a:rPr lang="fi-FI" dirty="0"/>
              <a:t> (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an </a:t>
            </a:r>
            <a:r>
              <a:rPr lang="fi-FI" dirty="0" err="1"/>
              <a:t>account</a:t>
            </a:r>
            <a:r>
              <a:rPr lang="fi-FI" dirty="0"/>
              <a:t>).</a:t>
            </a:r>
          </a:p>
          <a:p>
            <a:pPr marL="514350" indent="-514350">
              <a:buAutoNum type="arabicPeriod"/>
            </a:pPr>
            <a:r>
              <a:rPr lang="fi-FI" dirty="0" err="1"/>
              <a:t>Choose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relevant</a:t>
            </a:r>
            <a:r>
              <a:rPr lang="fi-FI" dirty="0"/>
              <a:t> </a:t>
            </a:r>
            <a:r>
              <a:rPr lang="fi-FI" dirty="0" err="1"/>
              <a:t>references</a:t>
            </a:r>
            <a:r>
              <a:rPr lang="fi-FI" dirty="0"/>
              <a:t>. If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an </a:t>
            </a:r>
            <a:r>
              <a:rPr lang="fi-FI" dirty="0" err="1"/>
              <a:t>account</a:t>
            </a:r>
            <a:r>
              <a:rPr lang="fi-FI" dirty="0"/>
              <a:t>, </a:t>
            </a:r>
            <a:r>
              <a:rPr lang="fi-FI" dirty="0" err="1"/>
              <a:t>save</a:t>
            </a:r>
            <a:r>
              <a:rPr lang="fi-FI" dirty="0"/>
              <a:t> </a:t>
            </a:r>
            <a:r>
              <a:rPr lang="fi-FI" dirty="0" err="1"/>
              <a:t>them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folder</a:t>
            </a:r>
            <a:r>
              <a:rPr lang="fi-FI" dirty="0"/>
              <a:t>.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folder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future</a:t>
            </a:r>
            <a:r>
              <a:rPr lang="fi-FI" dirty="0"/>
              <a:t>. If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an </a:t>
            </a:r>
            <a:r>
              <a:rPr lang="fi-FI" dirty="0" err="1"/>
              <a:t>account</a:t>
            </a:r>
            <a:r>
              <a:rPr lang="fi-FI" dirty="0"/>
              <a:t> go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next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.</a:t>
            </a:r>
          </a:p>
          <a:p>
            <a:pPr marL="514350" indent="-514350">
              <a:buAutoNum type="arabicPeriod"/>
            </a:pPr>
            <a:r>
              <a:rPr lang="fi-FI" dirty="0"/>
              <a:t>Open </a:t>
            </a:r>
            <a:r>
              <a:rPr lang="fi-FI" dirty="0" err="1"/>
              <a:t>the</a:t>
            </a:r>
            <a:r>
              <a:rPr lang="fi-FI" dirty="0"/>
              <a:t> ”More” and </a:t>
            </a:r>
            <a:r>
              <a:rPr lang="fi-FI" dirty="0" err="1"/>
              <a:t>choose</a:t>
            </a:r>
            <a:r>
              <a:rPr lang="fi-FI" dirty="0"/>
              <a:t> ”</a:t>
            </a:r>
            <a:r>
              <a:rPr lang="fi-FI" dirty="0" err="1"/>
              <a:t>Save</a:t>
            </a:r>
            <a:r>
              <a:rPr lang="fi-FI" dirty="0"/>
              <a:t> to my </a:t>
            </a:r>
            <a:r>
              <a:rPr lang="fi-FI" dirty="0" err="1"/>
              <a:t>research</a:t>
            </a:r>
            <a:r>
              <a:rPr lang="fi-FI" dirty="0"/>
              <a:t>” to </a:t>
            </a:r>
            <a:r>
              <a:rPr lang="fi-FI" dirty="0" err="1"/>
              <a:t>make</a:t>
            </a:r>
            <a:r>
              <a:rPr lang="fi-FI" dirty="0"/>
              <a:t> a </a:t>
            </a:r>
            <a:r>
              <a:rPr lang="fi-FI" dirty="0" err="1"/>
              <a:t>folder</a:t>
            </a:r>
            <a:r>
              <a:rPr lang="fi-FI" dirty="0"/>
              <a:t> for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references</a:t>
            </a:r>
            <a:r>
              <a:rPr lang="fi-FI" dirty="0"/>
              <a:t>. </a:t>
            </a:r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endParaRPr lang="fi-FI" dirty="0"/>
          </a:p>
        </p:txBody>
      </p:sp>
      <p:grpSp>
        <p:nvGrpSpPr>
          <p:cNvPr id="4" name="Group 3"/>
          <p:cNvGrpSpPr/>
          <p:nvPr/>
        </p:nvGrpSpPr>
        <p:grpSpPr>
          <a:xfrm>
            <a:off x="131219" y="1458681"/>
            <a:ext cx="5033999" cy="1601041"/>
            <a:chOff x="266768" y="1165083"/>
            <a:chExt cx="5703094" cy="13552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768" y="1165083"/>
              <a:ext cx="5436326" cy="1355296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411942" y="1196310"/>
              <a:ext cx="557920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3600" b="1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55" y="3262461"/>
            <a:ext cx="4049957" cy="2165324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067909" y="3572421"/>
            <a:ext cx="604846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accent2"/>
                </a:solidFill>
              </a:rPr>
              <a:t>2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140" y="5200820"/>
            <a:ext cx="3165952" cy="1553108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419245" y="5697417"/>
            <a:ext cx="583631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chemeClr val="accent2"/>
                </a:solidFill>
              </a:rPr>
              <a:t>3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987" y="5102331"/>
            <a:ext cx="2097743" cy="16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65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5982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Import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references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from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the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ProQuest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to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the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Mendeley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1" y="1094794"/>
            <a:ext cx="7426838" cy="1762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4. </a:t>
            </a:r>
            <a:r>
              <a:rPr lang="fi-FI" sz="2400" dirty="0" err="1"/>
              <a:t>Choose</a:t>
            </a:r>
            <a:r>
              <a:rPr lang="fi-FI" sz="2400" dirty="0"/>
              <a:t> </a:t>
            </a:r>
            <a:r>
              <a:rPr lang="fi-FI" sz="2400" dirty="0" err="1"/>
              <a:t>references</a:t>
            </a:r>
            <a:r>
              <a:rPr lang="fi-FI" sz="2400" dirty="0"/>
              <a:t> </a:t>
            </a:r>
            <a:r>
              <a:rPr lang="fi-FI" sz="2400" dirty="0" err="1"/>
              <a:t>from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result</a:t>
            </a:r>
            <a:r>
              <a:rPr lang="fi-FI" sz="2400" dirty="0"/>
              <a:t> </a:t>
            </a:r>
            <a:r>
              <a:rPr lang="fi-FI" sz="2400" dirty="0" err="1"/>
              <a:t>list</a:t>
            </a:r>
            <a:r>
              <a:rPr lang="fi-FI" sz="2400" dirty="0"/>
              <a:t> to import </a:t>
            </a:r>
            <a:r>
              <a:rPr lang="fi-FI" sz="2400" dirty="0" err="1"/>
              <a:t>them</a:t>
            </a:r>
            <a:r>
              <a:rPr lang="fi-FI" sz="2400" dirty="0"/>
              <a:t> to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Mendeley</a:t>
            </a:r>
            <a:r>
              <a:rPr lang="fi-FI" sz="2400" dirty="0"/>
              <a:t> (</a:t>
            </a:r>
            <a:r>
              <a:rPr lang="fi-FI" sz="2400" dirty="0" err="1"/>
              <a:t>or</a:t>
            </a:r>
            <a:r>
              <a:rPr lang="fi-FI" sz="2400" dirty="0"/>
              <a:t> </a:t>
            </a:r>
            <a:r>
              <a:rPr lang="fi-FI" sz="2400" dirty="0" err="1"/>
              <a:t>from</a:t>
            </a:r>
            <a:r>
              <a:rPr lang="fi-FI" sz="2400" dirty="0"/>
              <a:t> </a:t>
            </a:r>
            <a:r>
              <a:rPr lang="fi-FI" sz="2400" dirty="0" err="1"/>
              <a:t>your</a:t>
            </a:r>
            <a:r>
              <a:rPr lang="fi-FI" sz="2400" dirty="0"/>
              <a:t> </a:t>
            </a:r>
            <a:r>
              <a:rPr lang="fi-FI" sz="2400" dirty="0" err="1"/>
              <a:t>folder</a:t>
            </a:r>
            <a:r>
              <a:rPr lang="fi-FI" sz="2400" dirty="0"/>
              <a:t>). </a:t>
            </a:r>
          </a:p>
          <a:p>
            <a:pPr marL="0" indent="0">
              <a:buNone/>
            </a:pPr>
            <a:r>
              <a:rPr lang="fi-FI" sz="2400" dirty="0"/>
              <a:t>5. Open </a:t>
            </a:r>
            <a:r>
              <a:rPr lang="fi-FI" sz="2400" dirty="0" err="1"/>
              <a:t>the</a:t>
            </a:r>
            <a:r>
              <a:rPr lang="fi-FI" sz="2400" dirty="0"/>
              <a:t> ”More” to import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references</a:t>
            </a:r>
            <a:r>
              <a:rPr lang="fi-FI" sz="2400" dirty="0"/>
              <a:t> </a:t>
            </a:r>
            <a:r>
              <a:rPr lang="fi-FI" sz="2400" dirty="0" err="1"/>
              <a:t>using</a:t>
            </a:r>
            <a:r>
              <a:rPr lang="fi-FI" sz="2400" dirty="0"/>
              <a:t> RIS-</a:t>
            </a:r>
            <a:r>
              <a:rPr lang="fi-FI" sz="2400" dirty="0" err="1"/>
              <a:t>format</a:t>
            </a:r>
            <a:r>
              <a:rPr lang="fi-FI" sz="2400" dirty="0"/>
              <a:t>. </a:t>
            </a:r>
            <a:r>
              <a:rPr lang="fi-FI" sz="2400" dirty="0" err="1"/>
              <a:t>Save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RIS-</a:t>
            </a:r>
            <a:r>
              <a:rPr lang="fi-FI" sz="2400" dirty="0" err="1"/>
              <a:t>document</a:t>
            </a:r>
            <a:r>
              <a:rPr lang="fi-FI" sz="2400" dirty="0"/>
              <a:t> to </a:t>
            </a:r>
            <a:r>
              <a:rPr lang="fi-FI" sz="2400" dirty="0" err="1"/>
              <a:t>your</a:t>
            </a:r>
            <a:r>
              <a:rPr lang="fi-FI" sz="2400" dirty="0"/>
              <a:t> </a:t>
            </a:r>
            <a:r>
              <a:rPr lang="fi-FI" sz="2400" dirty="0" err="1"/>
              <a:t>computer</a:t>
            </a:r>
            <a:r>
              <a:rPr lang="fi-FI" sz="2400" dirty="0"/>
              <a:t>. </a:t>
            </a:r>
          </a:p>
          <a:p>
            <a:pPr marL="0" indent="0">
              <a:buNone/>
            </a:pPr>
            <a:endParaRPr lang="fi-FI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7" y="1225355"/>
            <a:ext cx="4049957" cy="2165324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49" y="3568217"/>
            <a:ext cx="2773920" cy="1882303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46" y="5628058"/>
            <a:ext cx="3193057" cy="1127858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659" y="2942492"/>
            <a:ext cx="5000915" cy="3915508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4145971" y="4272404"/>
            <a:ext cx="2982942" cy="2527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6. Open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Mendeley</a:t>
            </a:r>
            <a:endParaRPr 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1. Open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File</a:t>
            </a:r>
            <a:r>
              <a:rPr lang="fi-FI" sz="24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2. </a:t>
            </a:r>
            <a:r>
              <a:rPr lang="fi-FI" sz="2400" dirty="0" err="1"/>
              <a:t>Use</a:t>
            </a:r>
            <a:r>
              <a:rPr lang="fi-FI" sz="2400" dirty="0"/>
              <a:t> import.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3. Open </a:t>
            </a:r>
            <a:r>
              <a:rPr lang="fi-FI" sz="2400" dirty="0" err="1"/>
              <a:t>the</a:t>
            </a:r>
            <a:r>
              <a:rPr lang="fi-FI" sz="2400" dirty="0"/>
              <a:t> RIS-</a:t>
            </a:r>
            <a:r>
              <a:rPr lang="fi-FI" sz="2400" dirty="0" err="1"/>
              <a:t>document</a:t>
            </a:r>
            <a:r>
              <a:rPr lang="fi-FI" sz="2400" dirty="0"/>
              <a:t> </a:t>
            </a:r>
            <a:r>
              <a:rPr lang="fi-FI" sz="2400" dirty="0" err="1"/>
              <a:t>using</a:t>
            </a:r>
            <a:r>
              <a:rPr lang="fi-FI" sz="2400" dirty="0"/>
              <a:t> option RIS.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10805" y="1329487"/>
            <a:ext cx="78535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25455" y="5127354"/>
            <a:ext cx="78535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76838" y="3568217"/>
            <a:ext cx="66149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chemeClr val="accent2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77403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430"/>
            <a:ext cx="5800272" cy="307966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4968422" y="0"/>
            <a:ext cx="7223578" cy="708550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Import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references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from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the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WoS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Mendeley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9480" y="493147"/>
            <a:ext cx="262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</a:rPr>
              <a:t>1. </a:t>
            </a:r>
            <a:r>
              <a:rPr lang="fi-FI" sz="2400" b="1" dirty="0" err="1">
                <a:solidFill>
                  <a:schemeClr val="bg1"/>
                </a:solidFill>
              </a:rPr>
              <a:t>Choose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the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Core</a:t>
            </a:r>
            <a:endParaRPr lang="fi-FI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61" y="3507129"/>
            <a:ext cx="9191625" cy="32004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538311" y="1555264"/>
            <a:ext cx="2807949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</a:rPr>
              <a:t>2. </a:t>
            </a:r>
            <a:r>
              <a:rPr lang="fi-FI" sz="2400" b="1" dirty="0" err="1">
                <a:solidFill>
                  <a:schemeClr val="bg1"/>
                </a:solidFill>
              </a:rPr>
              <a:t>Save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the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reference</a:t>
            </a:r>
            <a:r>
              <a:rPr lang="fi-FI" sz="2400" b="1" dirty="0">
                <a:solidFill>
                  <a:schemeClr val="bg1"/>
                </a:solidFill>
              </a:rPr>
              <a:t>(s) </a:t>
            </a:r>
            <a:r>
              <a:rPr lang="fi-FI" sz="2400" b="1" dirty="0" err="1">
                <a:solidFill>
                  <a:schemeClr val="bg1"/>
                </a:solidFill>
              </a:rPr>
              <a:t>using</a:t>
            </a:r>
            <a:r>
              <a:rPr lang="fi-FI" sz="2400" b="1" dirty="0">
                <a:solidFill>
                  <a:schemeClr val="bg1"/>
                </a:solidFill>
              </a:rPr>
              <a:t> ”</a:t>
            </a:r>
            <a:r>
              <a:rPr lang="fi-FI" sz="2400" b="1" dirty="0" err="1">
                <a:solidFill>
                  <a:schemeClr val="bg1"/>
                </a:solidFill>
              </a:rPr>
              <a:t>Other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fle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format</a:t>
            </a:r>
            <a:r>
              <a:rPr lang="fi-FI" sz="2400" b="1" dirty="0">
                <a:solidFill>
                  <a:schemeClr val="bg1"/>
                </a:solidFill>
              </a:rPr>
              <a:t>”</a:t>
            </a:r>
          </a:p>
          <a:p>
            <a:r>
              <a:rPr lang="fi-FI" sz="2400" b="1" dirty="0">
                <a:solidFill>
                  <a:schemeClr val="bg1"/>
                </a:solidFill>
              </a:rPr>
              <a:t>OR </a:t>
            </a:r>
            <a:r>
              <a:rPr lang="fi-FI" sz="2400" b="1" dirty="0" err="1">
                <a:solidFill>
                  <a:schemeClr val="bg1"/>
                </a:solidFill>
              </a:rPr>
              <a:t>you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can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add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the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references</a:t>
            </a:r>
            <a:r>
              <a:rPr lang="fi-FI" sz="2400" b="1" dirty="0">
                <a:solidFill>
                  <a:schemeClr val="bg1"/>
                </a:solidFill>
              </a:rPr>
              <a:t> to ”</a:t>
            </a:r>
            <a:r>
              <a:rPr lang="fi-FI" sz="2400" b="1" dirty="0" err="1">
                <a:solidFill>
                  <a:schemeClr val="bg1"/>
                </a:solidFill>
              </a:rPr>
              <a:t>Marked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list</a:t>
            </a:r>
            <a:r>
              <a:rPr lang="fi-FI" sz="2400" b="1" dirty="0">
                <a:solidFill>
                  <a:schemeClr val="bg1"/>
                </a:solidFill>
              </a:rPr>
              <a:t>” , </a:t>
            </a:r>
            <a:r>
              <a:rPr lang="fi-FI" sz="2400" b="1" dirty="0" err="1">
                <a:solidFill>
                  <a:schemeClr val="bg1"/>
                </a:solidFill>
              </a:rPr>
              <a:t>e.g</a:t>
            </a:r>
            <a:r>
              <a:rPr lang="fi-FI" sz="2400" b="1" dirty="0">
                <a:solidFill>
                  <a:schemeClr val="bg1"/>
                </a:solidFill>
              </a:rPr>
              <a:t>. to </a:t>
            </a:r>
            <a:r>
              <a:rPr lang="fi-FI" sz="2400" b="1" dirty="0" err="1">
                <a:solidFill>
                  <a:schemeClr val="bg1"/>
                </a:solidFill>
              </a:rPr>
              <a:t>collect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more</a:t>
            </a:r>
            <a:r>
              <a:rPr lang="fi-FI" sz="2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865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72912" y="10074"/>
            <a:ext cx="12192000" cy="70855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Import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references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from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the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WoS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Mendeley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063" y="3756932"/>
            <a:ext cx="5667375" cy="29146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404" y="820750"/>
            <a:ext cx="5590268" cy="408025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2" y="3394618"/>
            <a:ext cx="5440816" cy="282237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2912" y="1086294"/>
            <a:ext cx="2807949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</a:rPr>
              <a:t>3. </a:t>
            </a:r>
            <a:r>
              <a:rPr lang="fi-FI" sz="2400" b="1" dirty="0" err="1">
                <a:solidFill>
                  <a:schemeClr val="bg1"/>
                </a:solidFill>
              </a:rPr>
              <a:t>Continue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selecting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the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saving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format</a:t>
            </a:r>
            <a:r>
              <a:rPr lang="fi-FI" sz="2400" b="1" dirty="0">
                <a:solidFill>
                  <a:schemeClr val="bg1"/>
                </a:solidFill>
              </a:rPr>
              <a:t>: </a:t>
            </a:r>
            <a:r>
              <a:rPr lang="fi-FI" sz="2400" b="1" dirty="0" err="1">
                <a:solidFill>
                  <a:schemeClr val="bg1"/>
                </a:solidFill>
              </a:rPr>
              <a:t>choose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first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what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information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you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want</a:t>
            </a:r>
            <a:r>
              <a:rPr lang="fi-FI" sz="2400" b="1" dirty="0">
                <a:solidFill>
                  <a:schemeClr val="bg1"/>
                </a:solidFill>
              </a:rPr>
              <a:t> to </a:t>
            </a:r>
            <a:r>
              <a:rPr lang="fi-FI" sz="2400" b="1" dirty="0" err="1">
                <a:solidFill>
                  <a:schemeClr val="bg1"/>
                </a:solidFill>
              </a:rPr>
              <a:t>save</a:t>
            </a:r>
            <a:r>
              <a:rPr lang="fi-FI" sz="2400" b="1" dirty="0">
                <a:solidFill>
                  <a:schemeClr val="bg1"/>
                </a:solidFill>
              </a:rPr>
              <a:t> and </a:t>
            </a:r>
            <a:r>
              <a:rPr lang="fi-FI" sz="2400" b="1" dirty="0" err="1">
                <a:solidFill>
                  <a:schemeClr val="bg1"/>
                </a:solidFill>
              </a:rPr>
              <a:t>then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format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BibTeX</a:t>
            </a:r>
            <a:r>
              <a:rPr lang="fi-FI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32202" y="963113"/>
            <a:ext cx="3351497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</a:rPr>
              <a:t>4. Open </a:t>
            </a:r>
            <a:r>
              <a:rPr lang="fi-FI" sz="2400" b="1" dirty="0" err="1">
                <a:solidFill>
                  <a:schemeClr val="bg1"/>
                </a:solidFill>
              </a:rPr>
              <a:t>the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BibTeX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file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using</a:t>
            </a:r>
            <a:r>
              <a:rPr lang="fi-FI" sz="2400" b="1" dirty="0">
                <a:solidFill>
                  <a:schemeClr val="bg1"/>
                </a:solidFill>
              </a:rPr>
              <a:t> DESKTOP -&gt; </a:t>
            </a:r>
            <a:r>
              <a:rPr lang="fi-FI" sz="2400" b="1" dirty="0" err="1">
                <a:solidFill>
                  <a:schemeClr val="bg1"/>
                </a:solidFill>
              </a:rPr>
              <a:t>Mendeley</a:t>
            </a:r>
            <a:r>
              <a:rPr lang="fi-FI" sz="2400" b="1" dirty="0">
                <a:solidFill>
                  <a:schemeClr val="bg1"/>
                </a:solidFill>
              </a:rPr>
              <a:t>. </a:t>
            </a:r>
            <a:r>
              <a:rPr lang="fi-FI" sz="2400" b="1" dirty="0" err="1">
                <a:solidFill>
                  <a:schemeClr val="bg1"/>
                </a:solidFill>
              </a:rPr>
              <a:t>The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reference</a:t>
            </a:r>
            <a:r>
              <a:rPr lang="fi-FI" sz="2400" b="1" dirty="0">
                <a:solidFill>
                  <a:schemeClr val="bg1"/>
                </a:solidFill>
              </a:rPr>
              <a:t>(s) in </a:t>
            </a:r>
            <a:r>
              <a:rPr lang="fi-FI" sz="2400" b="1" dirty="0" err="1">
                <a:solidFill>
                  <a:schemeClr val="bg1"/>
                </a:solidFill>
              </a:rPr>
              <a:t>in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the</a:t>
            </a:r>
            <a:r>
              <a:rPr lang="fi-FI" sz="2400" b="1" dirty="0">
                <a:solidFill>
                  <a:schemeClr val="bg1"/>
                </a:solidFill>
              </a:rPr>
              <a:t> ”</a:t>
            </a:r>
            <a:r>
              <a:rPr lang="fi-FI" sz="2400" b="1" dirty="0" err="1">
                <a:solidFill>
                  <a:schemeClr val="bg1"/>
                </a:solidFill>
              </a:rPr>
              <a:t>Recently</a:t>
            </a: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err="1">
                <a:solidFill>
                  <a:schemeClr val="bg1"/>
                </a:solidFill>
              </a:rPr>
              <a:t>added</a:t>
            </a:r>
            <a:r>
              <a:rPr lang="fi-FI" sz="2400" b="1" dirty="0">
                <a:solidFill>
                  <a:schemeClr val="bg1"/>
                </a:solidFill>
              </a:rPr>
              <a:t>” </a:t>
            </a:r>
            <a:r>
              <a:rPr lang="fi-FI" sz="2400" b="1" dirty="0" err="1">
                <a:solidFill>
                  <a:schemeClr val="bg1"/>
                </a:solidFill>
              </a:rPr>
              <a:t>folder</a:t>
            </a:r>
            <a:r>
              <a:rPr lang="fi-FI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Down Arrow 2"/>
          <p:cNvSpPr/>
          <p:nvPr/>
        </p:nvSpPr>
        <p:spPr>
          <a:xfrm rot="1160104">
            <a:off x="8824358" y="4619171"/>
            <a:ext cx="548595" cy="1190172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5811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fi-FI" sz="3600" b="1" dirty="0" err="1">
                <a:solidFill>
                  <a:schemeClr val="bg1"/>
                </a:solidFill>
              </a:rPr>
              <a:t>Add</a:t>
            </a:r>
            <a:r>
              <a:rPr lang="fi-FI" sz="3600" b="1" dirty="0">
                <a:solidFill>
                  <a:schemeClr val="bg1"/>
                </a:solidFill>
              </a:rPr>
              <a:t> </a:t>
            </a:r>
            <a:r>
              <a:rPr lang="fi-FI" sz="3600" b="1" dirty="0" err="1">
                <a:solidFill>
                  <a:schemeClr val="bg1"/>
                </a:solidFill>
              </a:rPr>
              <a:t>the</a:t>
            </a:r>
            <a:r>
              <a:rPr lang="fi-FI" sz="3600" b="1" dirty="0">
                <a:solidFill>
                  <a:schemeClr val="bg1"/>
                </a:solidFill>
              </a:rPr>
              <a:t> </a:t>
            </a:r>
            <a:r>
              <a:rPr lang="fi-FI" sz="3600" b="1" dirty="0" err="1">
                <a:solidFill>
                  <a:schemeClr val="bg1"/>
                </a:solidFill>
              </a:rPr>
              <a:t>file</a:t>
            </a:r>
            <a:r>
              <a:rPr lang="fi-FI" sz="3600" b="1" dirty="0">
                <a:solidFill>
                  <a:schemeClr val="bg1"/>
                </a:solidFill>
              </a:rPr>
              <a:t> (</a:t>
            </a:r>
            <a:r>
              <a:rPr lang="fi-FI" sz="3600" b="1" dirty="0" err="1">
                <a:solidFill>
                  <a:schemeClr val="bg1"/>
                </a:solidFill>
              </a:rPr>
              <a:t>ful</a:t>
            </a:r>
            <a:r>
              <a:rPr lang="fi-FI" sz="3600" b="1" dirty="0">
                <a:solidFill>
                  <a:schemeClr val="bg1"/>
                </a:solidFill>
              </a:rPr>
              <a:t> </a:t>
            </a:r>
            <a:r>
              <a:rPr lang="fi-FI" sz="3600" b="1" dirty="0" err="1">
                <a:solidFill>
                  <a:schemeClr val="bg1"/>
                </a:solidFill>
              </a:rPr>
              <a:t>text</a:t>
            </a:r>
            <a:r>
              <a:rPr lang="fi-FI" sz="3600" b="1" dirty="0">
                <a:solidFill>
                  <a:schemeClr val="bg1"/>
                </a:solidFill>
              </a:rPr>
              <a:t>) and </a:t>
            </a:r>
            <a:r>
              <a:rPr lang="fi-FI" sz="3600" b="1" dirty="0" err="1">
                <a:solidFill>
                  <a:schemeClr val="bg1"/>
                </a:solidFill>
              </a:rPr>
              <a:t>correct</a:t>
            </a:r>
            <a:r>
              <a:rPr lang="fi-FI" sz="3600" b="1" dirty="0">
                <a:solidFill>
                  <a:schemeClr val="bg1"/>
                </a:solidFill>
              </a:rPr>
              <a:t> </a:t>
            </a:r>
            <a:r>
              <a:rPr lang="fi-FI" sz="3600" b="1" dirty="0" err="1">
                <a:solidFill>
                  <a:schemeClr val="bg1"/>
                </a:solidFill>
              </a:rPr>
              <a:t>the</a:t>
            </a:r>
            <a:r>
              <a:rPr lang="fi-FI" sz="3600" b="1" dirty="0">
                <a:solidFill>
                  <a:schemeClr val="bg1"/>
                </a:solidFill>
              </a:rPr>
              <a:t> </a:t>
            </a:r>
            <a:r>
              <a:rPr lang="fi-FI" sz="3600" b="1" dirty="0" err="1">
                <a:solidFill>
                  <a:schemeClr val="bg1"/>
                </a:solidFill>
              </a:rPr>
              <a:t>record</a:t>
            </a:r>
            <a:r>
              <a:rPr lang="fi-FI" sz="3600" b="1" dirty="0">
                <a:solidFill>
                  <a:schemeClr val="bg1"/>
                </a:solidFill>
              </a:rPr>
              <a:t> in </a:t>
            </a:r>
            <a:r>
              <a:rPr lang="fi-FI" sz="3600" b="1" dirty="0" err="1">
                <a:solidFill>
                  <a:schemeClr val="bg1"/>
                </a:solidFill>
              </a:rPr>
              <a:t>Mendeley</a:t>
            </a:r>
            <a:endParaRPr lang="fi-FI" sz="36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758" y="1889430"/>
            <a:ext cx="8588484" cy="39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64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4832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Mendeley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–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add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references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using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community’s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catalogue</a:t>
            </a:r>
            <a:endParaRPr lang="fi-FI" sz="3200" b="1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984" y="3597771"/>
            <a:ext cx="8677097" cy="3260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8901" y="3717660"/>
            <a:ext cx="49903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35986" y="2533065"/>
            <a:ext cx="49903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7" name="Sisällön paikkamerkki 2"/>
          <p:cNvSpPr txBox="1">
            <a:spLocks/>
          </p:cNvSpPr>
          <p:nvPr/>
        </p:nvSpPr>
        <p:spPr>
          <a:xfrm>
            <a:off x="204174" y="995539"/>
            <a:ext cx="8986718" cy="3412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000" dirty="0"/>
              <a:t>If </a:t>
            </a: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have</a:t>
            </a:r>
            <a:r>
              <a:rPr lang="fi-FI" sz="2000" dirty="0"/>
              <a:t> a </a:t>
            </a:r>
            <a:r>
              <a:rPr lang="fi-FI" sz="2000" dirty="0" err="1"/>
              <a:t>reference</a:t>
            </a:r>
            <a:r>
              <a:rPr lang="fi-FI" sz="2000" dirty="0"/>
              <a:t> </a:t>
            </a:r>
            <a:r>
              <a:rPr lang="fi-FI" sz="2000" dirty="0" err="1"/>
              <a:t>list</a:t>
            </a:r>
            <a:r>
              <a:rPr lang="fi-FI" sz="2000" dirty="0"/>
              <a:t> </a:t>
            </a:r>
            <a:r>
              <a:rPr lang="fi-FI" sz="2000" dirty="0" err="1"/>
              <a:t>but</a:t>
            </a:r>
            <a:r>
              <a:rPr lang="fi-FI" sz="2000" dirty="0"/>
              <a:t> </a:t>
            </a:r>
            <a:r>
              <a:rPr lang="fi-FI" sz="2000" dirty="0" err="1"/>
              <a:t>not</a:t>
            </a:r>
            <a:r>
              <a:rPr lang="fi-FI" sz="2000" dirty="0"/>
              <a:t> </a:t>
            </a:r>
            <a:r>
              <a:rPr lang="fi-FI" sz="2000" dirty="0" err="1"/>
              <a:t>yet</a:t>
            </a:r>
            <a:r>
              <a:rPr lang="fi-FI" sz="2000" dirty="0"/>
              <a:t> </a:t>
            </a:r>
            <a:r>
              <a:rPr lang="fi-FI" sz="2000" dirty="0" err="1"/>
              <a:t>imported</a:t>
            </a:r>
            <a:r>
              <a:rPr lang="fi-FI" sz="2000" dirty="0"/>
              <a:t> </a:t>
            </a:r>
            <a:r>
              <a:rPr lang="fi-FI" sz="2000" dirty="0" err="1"/>
              <a:t>them</a:t>
            </a:r>
            <a:r>
              <a:rPr lang="fi-FI" sz="2000" dirty="0"/>
              <a:t> to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Mendeley</a:t>
            </a:r>
            <a:r>
              <a:rPr lang="fi-FI" sz="2000" dirty="0"/>
              <a:t>, </a:t>
            </a:r>
            <a:r>
              <a:rPr lang="fi-FI" sz="2000" dirty="0" err="1"/>
              <a:t>search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catalogue</a:t>
            </a:r>
            <a:r>
              <a:rPr lang="fi-FI" sz="2000" dirty="0"/>
              <a:t> to </a:t>
            </a:r>
            <a:r>
              <a:rPr lang="fi-FI" sz="2000" dirty="0" err="1"/>
              <a:t>pick</a:t>
            </a:r>
            <a:r>
              <a:rPr lang="fi-FI" sz="2000" dirty="0"/>
              <a:t> </a:t>
            </a:r>
            <a:r>
              <a:rPr lang="fi-FI" sz="2000" dirty="0" err="1"/>
              <a:t>them</a:t>
            </a:r>
            <a:r>
              <a:rPr lang="fi-FI" sz="2000" dirty="0"/>
              <a:t> </a:t>
            </a:r>
            <a:r>
              <a:rPr lang="fi-FI" sz="2000" dirty="0" err="1"/>
              <a:t>up</a:t>
            </a:r>
            <a:r>
              <a:rPr lang="fi-FI" sz="2000" dirty="0"/>
              <a:t> to </a:t>
            </a:r>
            <a:r>
              <a:rPr lang="fi-FI" sz="2000" dirty="0" err="1"/>
              <a:t>your</a:t>
            </a:r>
            <a:r>
              <a:rPr lang="fi-FI" sz="2000" dirty="0"/>
              <a:t> </a:t>
            </a:r>
            <a:r>
              <a:rPr lang="fi-FI" sz="2000" dirty="0" err="1"/>
              <a:t>Mendeley</a:t>
            </a:r>
            <a:r>
              <a:rPr lang="fi-FI" sz="2000" dirty="0"/>
              <a:t>  </a:t>
            </a:r>
            <a:r>
              <a:rPr lang="fi-FI" sz="2000" dirty="0" err="1"/>
              <a:t>library</a:t>
            </a:r>
            <a:endParaRPr lang="fi-FI" sz="20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fi-FI" sz="2000" dirty="0"/>
              <a:t>Open </a:t>
            </a:r>
            <a:r>
              <a:rPr lang="fi-FI" sz="2000" dirty="0" err="1"/>
              <a:t>File</a:t>
            </a:r>
            <a:r>
              <a:rPr lang="fi-FI" sz="2000" dirty="0"/>
              <a:t> and </a:t>
            </a:r>
            <a:r>
              <a:rPr lang="fi-FI" sz="2000" dirty="0" err="1"/>
              <a:t>choose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option ”</a:t>
            </a:r>
            <a:r>
              <a:rPr lang="fi-FI" sz="2000" dirty="0" err="1"/>
              <a:t>Literature</a:t>
            </a:r>
            <a:r>
              <a:rPr lang="fi-FI" sz="2000" dirty="0"/>
              <a:t> </a:t>
            </a:r>
            <a:r>
              <a:rPr lang="fi-FI" sz="2000" dirty="0" err="1"/>
              <a:t>search</a:t>
            </a:r>
            <a:r>
              <a:rPr lang="fi-FI" sz="2000" dirty="0"/>
              <a:t>” OR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fi-FI" sz="2000" dirty="0" err="1"/>
              <a:t>Use</a:t>
            </a:r>
            <a:r>
              <a:rPr lang="fi-FI" sz="2000" dirty="0"/>
              <a:t> </a:t>
            </a:r>
            <a:r>
              <a:rPr lang="fi-FI" sz="2000" dirty="0" err="1"/>
              <a:t>directly</a:t>
            </a:r>
            <a:r>
              <a:rPr lang="fi-FI" sz="2000" dirty="0"/>
              <a:t> </a:t>
            </a:r>
            <a:r>
              <a:rPr lang="fi-FI" sz="2000" dirty="0" err="1"/>
              <a:t>Mendeley</a:t>
            </a:r>
            <a:r>
              <a:rPr lang="fi-FI" sz="2000" dirty="0"/>
              <a:t> </a:t>
            </a:r>
            <a:r>
              <a:rPr lang="fi-FI" sz="2000" dirty="0" err="1">
                <a:hlinkClick r:id="rId3"/>
              </a:rPr>
              <a:t>service</a:t>
            </a:r>
            <a:endParaRPr lang="fi-FI" sz="2000" dirty="0"/>
          </a:p>
          <a:p>
            <a:pPr marL="0" indent="0">
              <a:buNone/>
            </a:pPr>
            <a:r>
              <a:rPr lang="fi-FI" sz="2000" dirty="0"/>
              <a:t> </a:t>
            </a:r>
          </a:p>
          <a:p>
            <a:pPr marL="0" indent="0">
              <a:buNone/>
            </a:pPr>
            <a:r>
              <a:rPr lang="fi-FI" sz="2000" dirty="0" err="1"/>
              <a:t>Validate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content</a:t>
            </a:r>
            <a:r>
              <a:rPr lang="fi-FI" sz="2000" dirty="0"/>
              <a:t> </a:t>
            </a: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retriev</a:t>
            </a:r>
            <a:r>
              <a:rPr lang="fi-FI" sz="2000" dirty="0"/>
              <a:t>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000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957" y="1488610"/>
            <a:ext cx="2537680" cy="459525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790688" y="5227885"/>
            <a:ext cx="1194815" cy="490163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210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834" y="1283070"/>
            <a:ext cx="10883481" cy="557493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How to </a:t>
            </a:r>
            <a:r>
              <a:rPr lang="fi-FI" dirty="0" err="1"/>
              <a:t>start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Mendeley</a:t>
            </a:r>
            <a:endParaRPr lang="fi-FI" dirty="0"/>
          </a:p>
          <a:p>
            <a:r>
              <a:rPr lang="fi-FI" dirty="0"/>
              <a:t>Import </a:t>
            </a:r>
            <a:r>
              <a:rPr lang="fi-FI" dirty="0" err="1"/>
              <a:t>references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Scopus</a:t>
            </a:r>
            <a:r>
              <a:rPr lang="fi-FI" dirty="0"/>
              <a:t> </a:t>
            </a:r>
            <a:r>
              <a:rPr lang="fi-FI" dirty="0" err="1"/>
              <a:t>database</a:t>
            </a:r>
            <a:endParaRPr lang="fi-FI" dirty="0"/>
          </a:p>
          <a:p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references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DOI-</a:t>
            </a:r>
            <a:r>
              <a:rPr lang="fi-FI" dirty="0" err="1"/>
              <a:t>number</a:t>
            </a:r>
            <a:endParaRPr lang="fi-FI" dirty="0"/>
          </a:p>
          <a:p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citation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Word and </a:t>
            </a:r>
            <a:r>
              <a:rPr lang="fi-FI" dirty="0" err="1"/>
              <a:t>Mendeley</a:t>
            </a:r>
            <a:endParaRPr lang="fi-FI" dirty="0"/>
          </a:p>
          <a:p>
            <a:r>
              <a:rPr lang="fi-FI" dirty="0"/>
              <a:t>Import </a:t>
            </a:r>
            <a:r>
              <a:rPr lang="fi-FI" dirty="0" err="1"/>
              <a:t>references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Abi-</a:t>
            </a:r>
            <a:r>
              <a:rPr lang="fi-FI" dirty="0" err="1"/>
              <a:t>Inform</a:t>
            </a:r>
            <a:r>
              <a:rPr lang="fi-FI" dirty="0"/>
              <a:t>/</a:t>
            </a:r>
            <a:r>
              <a:rPr lang="fi-FI" dirty="0" err="1"/>
              <a:t>Proquest</a:t>
            </a:r>
            <a:r>
              <a:rPr lang="fi-FI" dirty="0"/>
              <a:t> </a:t>
            </a:r>
            <a:r>
              <a:rPr lang="fi-FI" dirty="0" err="1"/>
              <a:t>database</a:t>
            </a:r>
            <a:endParaRPr lang="fi-FI" dirty="0"/>
          </a:p>
          <a:p>
            <a:r>
              <a:rPr lang="fi-FI" dirty="0"/>
              <a:t>Import </a:t>
            </a:r>
            <a:r>
              <a:rPr lang="fi-FI" dirty="0" err="1"/>
              <a:t>references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Web of Science (</a:t>
            </a:r>
            <a:r>
              <a:rPr lang="fi-FI" dirty="0" err="1"/>
              <a:t>WoS</a:t>
            </a:r>
            <a:r>
              <a:rPr lang="fi-FI" dirty="0"/>
              <a:t>) </a:t>
            </a:r>
            <a:r>
              <a:rPr lang="fi-FI" dirty="0" err="1"/>
              <a:t>database</a:t>
            </a:r>
            <a:endParaRPr lang="fi-FI" dirty="0"/>
          </a:p>
          <a:p>
            <a:r>
              <a:rPr lang="fi-FI" dirty="0"/>
              <a:t>Import PDF-</a:t>
            </a:r>
            <a:r>
              <a:rPr lang="fi-FI" dirty="0" err="1"/>
              <a:t>text</a:t>
            </a:r>
            <a:r>
              <a:rPr lang="fi-FI" dirty="0"/>
              <a:t> </a:t>
            </a:r>
          </a:p>
          <a:p>
            <a:r>
              <a:rPr lang="fi-FI" dirty="0"/>
              <a:t>Import </a:t>
            </a:r>
            <a:r>
              <a:rPr lang="fi-FI" dirty="0" err="1"/>
              <a:t>references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Mendeley</a:t>
            </a:r>
            <a:r>
              <a:rPr lang="fi-FI" dirty="0"/>
              <a:t> </a:t>
            </a:r>
            <a:r>
              <a:rPr lang="fi-FI" dirty="0" err="1"/>
              <a:t>library</a:t>
            </a:r>
            <a:endParaRPr lang="fi-FI" dirty="0"/>
          </a:p>
          <a:p>
            <a:r>
              <a:rPr lang="fi-FI" dirty="0"/>
              <a:t>Import </a:t>
            </a:r>
            <a:r>
              <a:rPr lang="fi-FI" dirty="0" err="1"/>
              <a:t>references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webpages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RIS-</a:t>
            </a:r>
            <a:r>
              <a:rPr lang="fi-FI" dirty="0" err="1"/>
              <a:t>format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1024759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dirty="0">
                <a:solidFill>
                  <a:schemeClr val="bg1"/>
                </a:solidFill>
                <a:latin typeface="Perpetua" panose="02020502060401020303" pitchFamily="18" charset="0"/>
              </a:rPr>
              <a:t>Content </a:t>
            </a:r>
          </a:p>
        </p:txBody>
      </p:sp>
    </p:spTree>
    <p:extLst>
      <p:ext uri="{BB962C8B-B14F-4D97-AF65-F5344CB8AC3E}">
        <p14:creationId xmlns:p14="http://schemas.microsoft.com/office/powerpoint/2010/main" val="1893823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3495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Import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the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reference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from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the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web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page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– Using RIS-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form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-1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58523" y="3146738"/>
            <a:ext cx="4740051" cy="3711262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2040727" y="3560064"/>
            <a:ext cx="5317796" cy="3078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reference</a:t>
            </a:r>
            <a:r>
              <a:rPr lang="fi-FI" sz="2000" dirty="0"/>
              <a:t> is </a:t>
            </a:r>
            <a:r>
              <a:rPr lang="fi-FI" sz="2000" dirty="0" err="1"/>
              <a:t>saved</a:t>
            </a:r>
            <a:r>
              <a:rPr lang="fi-FI" sz="2000" dirty="0"/>
              <a:t> to </a:t>
            </a:r>
            <a:r>
              <a:rPr lang="fi-FI" sz="2000" dirty="0" err="1"/>
              <a:t>your</a:t>
            </a:r>
            <a:r>
              <a:rPr lang="fi-FI" sz="2000" dirty="0"/>
              <a:t> </a:t>
            </a:r>
            <a:r>
              <a:rPr lang="fi-FI" sz="2000" dirty="0" err="1"/>
              <a:t>computer</a:t>
            </a:r>
            <a:r>
              <a:rPr lang="fi-FI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Go to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Mendeley</a:t>
            </a:r>
            <a:r>
              <a:rPr lang="fi-FI" sz="2000" dirty="0"/>
              <a:t> and open </a:t>
            </a:r>
            <a:r>
              <a:rPr lang="fi-FI" sz="2000" dirty="0" err="1"/>
              <a:t>the</a:t>
            </a:r>
            <a:r>
              <a:rPr lang="fi-FI" sz="2000" dirty="0"/>
              <a:t> ”</a:t>
            </a:r>
            <a:r>
              <a:rPr lang="fi-FI" sz="2000" dirty="0" err="1"/>
              <a:t>File</a:t>
            </a:r>
            <a:r>
              <a:rPr lang="fi-FI" sz="2000" dirty="0"/>
              <a:t>” and </a:t>
            </a:r>
            <a:r>
              <a:rPr lang="fi-FI" sz="2000" dirty="0" err="1"/>
              <a:t>then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”Import”.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Import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reference</a:t>
            </a:r>
            <a:r>
              <a:rPr lang="fi-FI" sz="2000" dirty="0"/>
              <a:t> in </a:t>
            </a:r>
            <a:r>
              <a:rPr lang="fi-FI" sz="2000" dirty="0" err="1"/>
              <a:t>the</a:t>
            </a:r>
            <a:r>
              <a:rPr lang="fi-FI" sz="2000" dirty="0"/>
              <a:t> RIS-</a:t>
            </a:r>
            <a:r>
              <a:rPr lang="fi-FI" sz="2000" dirty="0" err="1"/>
              <a:t>form</a:t>
            </a:r>
            <a:r>
              <a:rPr lang="fi-FI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Search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RIS-</a:t>
            </a:r>
            <a:r>
              <a:rPr lang="fi-FI" sz="2000" dirty="0" err="1"/>
              <a:t>file</a:t>
            </a:r>
            <a:r>
              <a:rPr lang="fi-FI" sz="2000" dirty="0"/>
              <a:t> and ”Open” it -&gt;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reference</a:t>
            </a:r>
            <a:r>
              <a:rPr lang="fi-FI" sz="2000" dirty="0"/>
              <a:t> </a:t>
            </a:r>
            <a:r>
              <a:rPr lang="fi-FI" sz="2000" dirty="0" err="1"/>
              <a:t>has</a:t>
            </a:r>
            <a:r>
              <a:rPr lang="fi-FI" sz="2000" dirty="0"/>
              <a:t> </a:t>
            </a:r>
            <a:r>
              <a:rPr lang="fi-FI" sz="2000" dirty="0" err="1"/>
              <a:t>been</a:t>
            </a:r>
            <a:r>
              <a:rPr lang="fi-FI" sz="2000" dirty="0"/>
              <a:t> </a:t>
            </a:r>
            <a:r>
              <a:rPr lang="fi-FI" sz="2000" dirty="0" err="1"/>
              <a:t>importet</a:t>
            </a:r>
            <a:r>
              <a:rPr lang="fi-FI" sz="2000" dirty="0"/>
              <a:t> to </a:t>
            </a:r>
            <a:r>
              <a:rPr lang="fi-FI" sz="2000" dirty="0" err="1"/>
              <a:t>Mendeley</a:t>
            </a:r>
            <a:r>
              <a:rPr lang="fi-FI" sz="2000" dirty="0"/>
              <a:t>.</a:t>
            </a:r>
          </a:p>
          <a:p>
            <a:pPr marL="0" indent="0">
              <a:buNone/>
            </a:pP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can</a:t>
            </a:r>
            <a:r>
              <a:rPr lang="fi-FI" sz="2000" dirty="0"/>
              <a:t> </a:t>
            </a:r>
            <a:r>
              <a:rPr lang="fi-FI" sz="2000" dirty="0" err="1"/>
              <a:t>save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full</a:t>
            </a:r>
            <a:r>
              <a:rPr lang="fi-FI" sz="2000" dirty="0"/>
              <a:t> </a:t>
            </a:r>
            <a:r>
              <a:rPr lang="fi-FI" sz="2000" dirty="0" err="1"/>
              <a:t>text</a:t>
            </a:r>
            <a:r>
              <a:rPr lang="fi-FI" sz="2000" dirty="0"/>
              <a:t> as </a:t>
            </a:r>
            <a:r>
              <a:rPr lang="fi-FI" sz="2000" dirty="0" err="1"/>
              <a:t>well</a:t>
            </a:r>
            <a:r>
              <a:rPr lang="fi-FI" sz="2000" dirty="0"/>
              <a:t>! Open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reference</a:t>
            </a:r>
            <a:r>
              <a:rPr lang="fi-FI" sz="2000" dirty="0"/>
              <a:t> in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Mendeley</a:t>
            </a:r>
            <a:r>
              <a:rPr lang="fi-FI" sz="2000" dirty="0"/>
              <a:t> and look for </a:t>
            </a:r>
            <a:r>
              <a:rPr lang="fi-FI" sz="2000" dirty="0" err="1"/>
              <a:t>the</a:t>
            </a:r>
            <a:r>
              <a:rPr lang="fi-FI" sz="2000" dirty="0"/>
              <a:t> ”</a:t>
            </a:r>
            <a:r>
              <a:rPr lang="fi-FI" sz="2000" dirty="0" err="1"/>
              <a:t>files</a:t>
            </a:r>
            <a:r>
              <a:rPr lang="fi-FI" sz="2000" dirty="0"/>
              <a:t> – </a:t>
            </a:r>
            <a:r>
              <a:rPr lang="fi-FI" sz="2000" dirty="0" err="1"/>
              <a:t>Add</a:t>
            </a:r>
            <a:r>
              <a:rPr lang="fi-FI" sz="2000" dirty="0"/>
              <a:t> </a:t>
            </a:r>
            <a:r>
              <a:rPr lang="fi-FI" sz="2000" dirty="0" err="1"/>
              <a:t>file</a:t>
            </a:r>
            <a:r>
              <a:rPr lang="fi-FI" sz="2000" dirty="0"/>
              <a:t>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806" y="1237781"/>
            <a:ext cx="8334691" cy="1574672"/>
          </a:xfrm>
          <a:prstGeom prst="rect">
            <a:avLst/>
          </a:prstGeom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224405" y="1237780"/>
            <a:ext cx="3011164" cy="2642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Locate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reference</a:t>
            </a:r>
            <a:r>
              <a:rPr lang="fi-FI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reference</a:t>
            </a:r>
            <a:r>
              <a:rPr lang="fi-FI" sz="2000" dirty="0"/>
              <a:t> is in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publishers</a:t>
            </a:r>
            <a:r>
              <a:rPr lang="fi-FI" sz="2000" dirty="0"/>
              <a:t> </a:t>
            </a:r>
            <a:r>
              <a:rPr lang="fi-FI" sz="2000" dirty="0" err="1"/>
              <a:t>page</a:t>
            </a:r>
            <a:r>
              <a:rPr lang="fi-FI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Use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publisher’s</a:t>
            </a:r>
            <a:r>
              <a:rPr lang="fi-FI" sz="2000" dirty="0"/>
              <a:t> </a:t>
            </a:r>
            <a:r>
              <a:rPr lang="fi-FI" sz="2000" dirty="0" err="1"/>
              <a:t>Export-tool</a:t>
            </a:r>
            <a:r>
              <a:rPr lang="fi-FI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Save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reference</a:t>
            </a:r>
            <a:r>
              <a:rPr lang="fi-FI" sz="2000" dirty="0"/>
              <a:t> in </a:t>
            </a:r>
            <a:r>
              <a:rPr lang="fi-FI" sz="2000" dirty="0" err="1"/>
              <a:t>the</a:t>
            </a:r>
            <a:r>
              <a:rPr lang="fi-FI" sz="2000" dirty="0"/>
              <a:t> RIS-</a:t>
            </a:r>
            <a:r>
              <a:rPr lang="fi-FI" sz="2000" dirty="0" err="1"/>
              <a:t>form</a:t>
            </a:r>
            <a:r>
              <a:rPr lang="fi-FI" sz="20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120" y="5279033"/>
            <a:ext cx="1649867" cy="14773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chemeClr val="accent6"/>
                </a:solidFill>
              </a:rPr>
              <a:t>Easier</a:t>
            </a:r>
            <a:r>
              <a:rPr lang="fi-FI" b="1" dirty="0">
                <a:solidFill>
                  <a:schemeClr val="accent6"/>
                </a:solidFill>
              </a:rPr>
              <a:t> to </a:t>
            </a:r>
            <a:r>
              <a:rPr lang="fi-FI" b="1" dirty="0" err="1">
                <a:solidFill>
                  <a:schemeClr val="accent6"/>
                </a:solidFill>
              </a:rPr>
              <a:t>locate</a:t>
            </a:r>
            <a:r>
              <a:rPr lang="fi-FI" b="1" dirty="0">
                <a:solidFill>
                  <a:schemeClr val="accent6"/>
                </a:solidFill>
              </a:rPr>
              <a:t> </a:t>
            </a:r>
            <a:r>
              <a:rPr lang="fi-FI" b="1" dirty="0" err="1">
                <a:solidFill>
                  <a:schemeClr val="accent6"/>
                </a:solidFill>
              </a:rPr>
              <a:t>the</a:t>
            </a:r>
            <a:r>
              <a:rPr lang="fi-FI" b="1" dirty="0">
                <a:solidFill>
                  <a:schemeClr val="accent6"/>
                </a:solidFill>
              </a:rPr>
              <a:t> </a:t>
            </a:r>
            <a:r>
              <a:rPr lang="fi-FI" b="1" dirty="0" err="1">
                <a:solidFill>
                  <a:schemeClr val="accent6"/>
                </a:solidFill>
              </a:rPr>
              <a:t>reference</a:t>
            </a:r>
            <a:r>
              <a:rPr lang="fi-FI" b="1" dirty="0">
                <a:solidFill>
                  <a:schemeClr val="accent6"/>
                </a:solidFill>
              </a:rPr>
              <a:t> in </a:t>
            </a:r>
            <a:r>
              <a:rPr lang="fi-FI" b="1" dirty="0" err="1">
                <a:solidFill>
                  <a:schemeClr val="accent6"/>
                </a:solidFill>
              </a:rPr>
              <a:t>some</a:t>
            </a:r>
            <a:r>
              <a:rPr lang="fi-FI" b="1" dirty="0">
                <a:solidFill>
                  <a:schemeClr val="accent6"/>
                </a:solidFill>
              </a:rPr>
              <a:t> </a:t>
            </a:r>
            <a:r>
              <a:rPr lang="fi-FI" b="1" dirty="0" err="1">
                <a:solidFill>
                  <a:schemeClr val="accent6"/>
                </a:solidFill>
              </a:rPr>
              <a:t>database</a:t>
            </a:r>
            <a:r>
              <a:rPr lang="fi-FI" b="1" dirty="0">
                <a:solidFill>
                  <a:schemeClr val="accent6"/>
                </a:solidFill>
              </a:rPr>
              <a:t> and import </a:t>
            </a:r>
            <a:r>
              <a:rPr lang="fi-FI" b="1" dirty="0" err="1">
                <a:solidFill>
                  <a:schemeClr val="accent6"/>
                </a:solidFill>
              </a:rPr>
              <a:t>there</a:t>
            </a:r>
            <a:r>
              <a:rPr lang="fi-FI" b="1" dirty="0">
                <a:solidFill>
                  <a:schemeClr val="accent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3361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7603" y="1533291"/>
            <a:ext cx="3112412" cy="4234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reference</a:t>
            </a:r>
            <a:r>
              <a:rPr lang="fi-FI" sz="2000" dirty="0"/>
              <a:t> </a:t>
            </a:r>
            <a:r>
              <a:rPr lang="fi-FI" sz="2000" dirty="0" err="1"/>
              <a:t>has</a:t>
            </a:r>
            <a:r>
              <a:rPr lang="fi-FI" sz="2000" dirty="0"/>
              <a:t> </a:t>
            </a:r>
            <a:r>
              <a:rPr lang="fi-FI" sz="2000" dirty="0" err="1"/>
              <a:t>been</a:t>
            </a:r>
            <a:r>
              <a:rPr lang="fi-FI" sz="2000" dirty="0"/>
              <a:t> </a:t>
            </a:r>
            <a:r>
              <a:rPr lang="fi-FI" sz="2000" dirty="0" err="1"/>
              <a:t>located</a:t>
            </a:r>
            <a:r>
              <a:rPr lang="fi-FI" sz="2000" dirty="0"/>
              <a:t>.</a:t>
            </a:r>
          </a:p>
          <a:p>
            <a:pPr marL="0" indent="0">
              <a:buNone/>
            </a:pPr>
            <a:r>
              <a:rPr lang="fi-FI" sz="2000" dirty="0"/>
              <a:t>1. </a:t>
            </a:r>
            <a:r>
              <a:rPr lang="fi-FI" sz="2000" dirty="0" err="1"/>
              <a:t>Use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publisher’s</a:t>
            </a:r>
            <a:r>
              <a:rPr lang="fi-FI" sz="2000" dirty="0"/>
              <a:t> </a:t>
            </a:r>
            <a:r>
              <a:rPr lang="fi-FI" sz="2000" dirty="0" err="1"/>
              <a:t>Export-tool</a:t>
            </a:r>
            <a:r>
              <a:rPr lang="fi-FI" sz="2000" dirty="0"/>
              <a:t>.</a:t>
            </a:r>
          </a:p>
          <a:p>
            <a:pPr marL="0" indent="0">
              <a:buNone/>
            </a:pPr>
            <a:r>
              <a:rPr lang="fi-FI" sz="2000" dirty="0"/>
              <a:t>2.-4. </a:t>
            </a:r>
            <a:r>
              <a:rPr lang="fi-FI" sz="2000" dirty="0" err="1"/>
              <a:t>Save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reference</a:t>
            </a:r>
            <a:r>
              <a:rPr lang="fi-FI" sz="2000" dirty="0"/>
              <a:t> in </a:t>
            </a:r>
            <a:r>
              <a:rPr lang="fi-FI" sz="2000" dirty="0" err="1"/>
              <a:t>the</a:t>
            </a:r>
            <a:r>
              <a:rPr lang="fi-FI" sz="2000" dirty="0"/>
              <a:t> RIS-</a:t>
            </a:r>
            <a:r>
              <a:rPr lang="fi-FI" sz="2000" dirty="0" err="1"/>
              <a:t>form</a:t>
            </a:r>
            <a:r>
              <a:rPr lang="fi-FI" sz="2000" dirty="0"/>
              <a:t>.</a:t>
            </a:r>
          </a:p>
          <a:p>
            <a:pPr marL="0" indent="0">
              <a:buNone/>
            </a:pPr>
            <a:r>
              <a:rPr lang="fi-FI" sz="2000" dirty="0"/>
              <a:t>5.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reference</a:t>
            </a:r>
            <a:r>
              <a:rPr lang="fi-FI" sz="2000" dirty="0"/>
              <a:t> is </a:t>
            </a:r>
            <a:r>
              <a:rPr lang="fi-FI" sz="2000" dirty="0" err="1"/>
              <a:t>saved</a:t>
            </a:r>
            <a:r>
              <a:rPr lang="fi-FI" sz="2000" dirty="0"/>
              <a:t> to </a:t>
            </a:r>
            <a:r>
              <a:rPr lang="fi-FI" sz="2000" dirty="0" err="1"/>
              <a:t>your</a:t>
            </a:r>
            <a:r>
              <a:rPr lang="fi-FI" sz="2000" dirty="0"/>
              <a:t> </a:t>
            </a:r>
            <a:r>
              <a:rPr lang="fi-FI" sz="2000" dirty="0" err="1"/>
              <a:t>computer</a:t>
            </a:r>
            <a:r>
              <a:rPr lang="fi-FI" sz="2000" dirty="0"/>
              <a:t> -&gt; Open </a:t>
            </a:r>
            <a:r>
              <a:rPr lang="fi-FI" sz="2000" dirty="0" err="1"/>
              <a:t>File</a:t>
            </a:r>
            <a:r>
              <a:rPr lang="fi-FI" sz="2000" dirty="0"/>
              <a:t> and </a:t>
            </a:r>
            <a:r>
              <a:rPr lang="fi-FI" sz="2000" dirty="0" err="1"/>
              <a:t>the</a:t>
            </a:r>
            <a:r>
              <a:rPr lang="fi-FI" sz="2000" dirty="0"/>
              <a:t> option Import.</a:t>
            </a:r>
          </a:p>
          <a:p>
            <a:pPr marL="0" indent="0">
              <a:buNone/>
            </a:pPr>
            <a:r>
              <a:rPr lang="fi-FI" sz="2000" dirty="0"/>
              <a:t>Import in </a:t>
            </a:r>
            <a:r>
              <a:rPr lang="fi-FI" sz="2000" dirty="0" err="1"/>
              <a:t>the</a:t>
            </a:r>
            <a:r>
              <a:rPr lang="fi-FI" sz="2000" dirty="0"/>
              <a:t> RIS-</a:t>
            </a:r>
            <a:r>
              <a:rPr lang="fi-FI" sz="2000" dirty="0" err="1"/>
              <a:t>form</a:t>
            </a: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457200" indent="-457200">
              <a:buFont typeface="+mj-lt"/>
              <a:buAutoNum type="arabicPeriod"/>
            </a:pPr>
            <a:endParaRPr lang="fi-FI" sz="2000" dirty="0"/>
          </a:p>
        </p:txBody>
      </p:sp>
      <p:sp>
        <p:nvSpPr>
          <p:cNvPr id="5" name="Otsikko 1"/>
          <p:cNvSpPr txBox="1">
            <a:spLocks/>
          </p:cNvSpPr>
          <p:nvPr/>
        </p:nvSpPr>
        <p:spPr bwMode="auto">
          <a:xfrm>
            <a:off x="0" y="0"/>
            <a:ext cx="12192000" cy="9730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Import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the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reference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from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the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web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page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– Using RIS-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form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-2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975" y="1533291"/>
            <a:ext cx="8462184" cy="37725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541" y="5781065"/>
            <a:ext cx="2516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Olisiko helpompi paikantaa jostain kannasta?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1053144" y="5305887"/>
            <a:ext cx="4105010" cy="1510370"/>
          </a:xfrm>
          <a:prstGeom prst="wedgeEllipseCallout">
            <a:avLst>
              <a:gd name="adj1" fmla="val -67003"/>
              <a:gd name="adj2" fmla="val -3913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1550197" y="5599407"/>
            <a:ext cx="3607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chemeClr val="bg1"/>
                </a:solidFill>
              </a:rPr>
              <a:t>Easier</a:t>
            </a:r>
            <a:r>
              <a:rPr lang="fi-FI" dirty="0">
                <a:solidFill>
                  <a:schemeClr val="bg1"/>
                </a:solidFill>
              </a:rPr>
              <a:t> to </a:t>
            </a:r>
            <a:r>
              <a:rPr lang="fi-FI" dirty="0" err="1">
                <a:solidFill>
                  <a:schemeClr val="bg1"/>
                </a:solidFill>
              </a:rPr>
              <a:t>locate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the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reference</a:t>
            </a:r>
            <a:r>
              <a:rPr lang="fi-FI" dirty="0">
                <a:solidFill>
                  <a:schemeClr val="bg1"/>
                </a:solidFill>
              </a:rPr>
              <a:t> in </a:t>
            </a:r>
            <a:r>
              <a:rPr lang="fi-FI" dirty="0" err="1">
                <a:solidFill>
                  <a:schemeClr val="bg1"/>
                </a:solidFill>
              </a:rPr>
              <a:t>some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database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or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use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Mendeley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options</a:t>
            </a:r>
            <a:r>
              <a:rPr lang="fi-FI" dirty="0">
                <a:solidFill>
                  <a:schemeClr val="bg1"/>
                </a:solidFill>
              </a:rPr>
              <a:t>? </a:t>
            </a:r>
            <a:r>
              <a:rPr lang="fi-FI" dirty="0" err="1">
                <a:solidFill>
                  <a:schemeClr val="bg1"/>
                </a:solidFill>
              </a:rPr>
              <a:t>See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slides</a:t>
            </a:r>
            <a:r>
              <a:rPr lang="fi-FI" dirty="0">
                <a:solidFill>
                  <a:schemeClr val="bg1"/>
                </a:solidFill>
              </a:rPr>
              <a:t> 4 and 5</a:t>
            </a:r>
          </a:p>
        </p:txBody>
      </p:sp>
    </p:spTree>
    <p:extLst>
      <p:ext uri="{BB962C8B-B14F-4D97-AF65-F5344CB8AC3E}">
        <p14:creationId xmlns:p14="http://schemas.microsoft.com/office/powerpoint/2010/main" val="2891733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 noGrp="1"/>
          </p:cNvSpPr>
          <p:nvPr>
            <p:ph type="title"/>
          </p:nvPr>
        </p:nvSpPr>
        <p:spPr bwMode="auto">
          <a:xfrm>
            <a:off x="0" y="1"/>
            <a:ext cx="12192000" cy="10199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References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from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the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Google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Scholar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(GS) to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Mendeley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-1 </a:t>
            </a:r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7502769" y="1107806"/>
            <a:ext cx="4689231" cy="3412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dirty="0" err="1"/>
              <a:t>Check</a:t>
            </a:r>
            <a:r>
              <a:rPr lang="fi-FI" sz="2000" dirty="0"/>
              <a:t> </a:t>
            </a:r>
            <a:r>
              <a:rPr lang="fi-FI" sz="2000" dirty="0" err="1"/>
              <a:t>from</a:t>
            </a:r>
            <a:r>
              <a:rPr lang="fi-FI" sz="2000" dirty="0"/>
              <a:t> GS </a:t>
            </a:r>
            <a:r>
              <a:rPr lang="fi-FI" sz="2000" dirty="0" err="1"/>
              <a:t>Settings</a:t>
            </a:r>
            <a:r>
              <a:rPr lang="fi-FI" sz="2000" dirty="0"/>
              <a:t> </a:t>
            </a:r>
            <a:r>
              <a:rPr lang="fi-FI" sz="2000" dirty="0" err="1"/>
              <a:t>that</a:t>
            </a:r>
            <a:r>
              <a:rPr lang="fi-FI" sz="2000" dirty="0"/>
              <a:t> </a:t>
            </a: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have</a:t>
            </a:r>
            <a:r>
              <a:rPr lang="fi-FI" sz="2000" dirty="0"/>
              <a:t> in </a:t>
            </a:r>
            <a:r>
              <a:rPr lang="fi-FI" sz="2000" dirty="0" err="1"/>
              <a:t>the</a:t>
            </a:r>
            <a:r>
              <a:rPr lang="fi-FI" sz="2000" b="1" dirty="0"/>
              <a:t> </a:t>
            </a:r>
            <a:r>
              <a:rPr lang="fi-FI" sz="2000" dirty="0" err="1"/>
              <a:t>Bibliography</a:t>
            </a:r>
            <a:r>
              <a:rPr lang="fi-FI" sz="2000" dirty="0"/>
              <a:t> </a:t>
            </a:r>
            <a:r>
              <a:rPr lang="fi-FI" sz="2000" dirty="0" err="1"/>
              <a:t>manager</a:t>
            </a:r>
            <a:r>
              <a:rPr lang="fi-FI" sz="2000" dirty="0"/>
              <a:t> </a:t>
            </a:r>
            <a:r>
              <a:rPr lang="fi-FI" sz="2000" dirty="0" err="1"/>
              <a:t>BibTex</a:t>
            </a:r>
            <a:r>
              <a:rPr lang="fi-FI" sz="20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000" dirty="0"/>
              <a:t>If </a:t>
            </a: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have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GS ”My </a:t>
            </a:r>
            <a:r>
              <a:rPr lang="fi-FI" sz="2000" dirty="0" err="1"/>
              <a:t>library-tool</a:t>
            </a:r>
            <a:r>
              <a:rPr lang="fi-FI" sz="2000" dirty="0"/>
              <a:t>” in </a:t>
            </a:r>
            <a:r>
              <a:rPr lang="fi-FI" sz="2000" dirty="0" err="1"/>
              <a:t>use</a:t>
            </a:r>
            <a:r>
              <a:rPr lang="fi-FI" sz="2000" dirty="0"/>
              <a:t>, </a:t>
            </a: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can</a:t>
            </a:r>
            <a:r>
              <a:rPr lang="fi-FI" sz="2000" dirty="0"/>
              <a:t> </a:t>
            </a:r>
            <a:r>
              <a:rPr lang="fi-FI" sz="2000" dirty="0" err="1"/>
              <a:t>collect</a:t>
            </a:r>
            <a:r>
              <a:rPr lang="fi-FI" sz="2000" dirty="0"/>
              <a:t> </a:t>
            </a:r>
            <a:r>
              <a:rPr lang="fi-FI" sz="2000" dirty="0" err="1"/>
              <a:t>references</a:t>
            </a:r>
            <a:r>
              <a:rPr lang="fi-FI" sz="2000" dirty="0"/>
              <a:t> to </a:t>
            </a:r>
            <a:r>
              <a:rPr lang="fi-FI" sz="2000" dirty="0" err="1"/>
              <a:t>your</a:t>
            </a:r>
            <a:r>
              <a:rPr lang="fi-FI" sz="2000" dirty="0"/>
              <a:t> ”My </a:t>
            </a:r>
            <a:r>
              <a:rPr lang="fi-FI" sz="2000" dirty="0" err="1"/>
              <a:t>library</a:t>
            </a:r>
            <a:r>
              <a:rPr lang="fi-FI" sz="2000" dirty="0"/>
              <a:t>” and </a:t>
            </a:r>
            <a:r>
              <a:rPr lang="fi-FI" sz="2000" dirty="0" err="1"/>
              <a:t>then</a:t>
            </a:r>
            <a:r>
              <a:rPr lang="fi-FI" sz="2000" dirty="0"/>
              <a:t> </a:t>
            </a:r>
            <a:r>
              <a:rPr lang="fi-FI" sz="2000" dirty="0" err="1"/>
              <a:t>one</a:t>
            </a:r>
            <a:r>
              <a:rPr lang="fi-FI" sz="2000" dirty="0"/>
              <a:t> </a:t>
            </a:r>
            <a:r>
              <a:rPr lang="fi-FI" sz="2000" dirty="0" err="1"/>
              <a:t>by</a:t>
            </a:r>
            <a:r>
              <a:rPr lang="fi-FI" sz="2000" dirty="0"/>
              <a:t> </a:t>
            </a:r>
            <a:r>
              <a:rPr lang="fi-FI" sz="2000" dirty="0" err="1"/>
              <a:t>one</a:t>
            </a:r>
            <a:r>
              <a:rPr lang="fi-FI" sz="2000" dirty="0"/>
              <a:t> import </a:t>
            </a:r>
            <a:r>
              <a:rPr lang="fi-FI" sz="2000" dirty="0" err="1"/>
              <a:t>them</a:t>
            </a:r>
            <a:r>
              <a:rPr lang="fi-FI" sz="2000" dirty="0"/>
              <a:t> to </a:t>
            </a:r>
            <a:r>
              <a:rPr lang="fi-FI" sz="2000" dirty="0" err="1"/>
              <a:t>Mendeley</a:t>
            </a:r>
            <a:r>
              <a:rPr lang="fi-FI" sz="2000" dirty="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7" y="1430219"/>
            <a:ext cx="7097238" cy="126399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2" y="3104520"/>
            <a:ext cx="4600575" cy="1543050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231" y="3260547"/>
            <a:ext cx="1619250" cy="2695575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080489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 noGrp="1"/>
          </p:cNvSpPr>
          <p:nvPr>
            <p:ph type="title"/>
          </p:nvPr>
        </p:nvSpPr>
        <p:spPr bwMode="auto">
          <a:xfrm>
            <a:off x="0" y="1"/>
            <a:ext cx="12192000" cy="10199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References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from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from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the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Google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Scholar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(GS) to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Mendeley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-2</a:t>
            </a:r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7502769" y="1282544"/>
            <a:ext cx="4689231" cy="2744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dirty="0"/>
              <a:t>1.Make a </a:t>
            </a:r>
            <a:r>
              <a:rPr lang="fi-FI" sz="2000" dirty="0" err="1"/>
              <a:t>search</a:t>
            </a:r>
            <a:r>
              <a:rPr lang="fi-FI" sz="2000" dirty="0"/>
              <a:t> and </a:t>
            </a:r>
            <a:r>
              <a:rPr lang="fi-FI" sz="2000" dirty="0" err="1"/>
              <a:t>use</a:t>
            </a:r>
            <a:r>
              <a:rPr lang="fi-FI" sz="2000" dirty="0"/>
              <a:t> option ”Import in to … </a:t>
            </a:r>
            <a:r>
              <a:rPr lang="fi-FI" sz="2000" dirty="0" err="1"/>
              <a:t>BibTeX</a:t>
            </a:r>
            <a:r>
              <a:rPr lang="fi-FI" sz="2000" dirty="0"/>
              <a:t>”.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000" dirty="0"/>
              <a:t>2.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reference</a:t>
            </a:r>
            <a:r>
              <a:rPr lang="fi-FI" sz="2000" dirty="0"/>
              <a:t> </a:t>
            </a:r>
            <a:r>
              <a:rPr lang="fi-FI" sz="2000" dirty="0" err="1"/>
              <a:t>opens</a:t>
            </a:r>
            <a:r>
              <a:rPr lang="fi-FI" sz="2000" dirty="0"/>
              <a:t> in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BibTeX-form</a:t>
            </a:r>
            <a:r>
              <a:rPr lang="fi-FI" sz="20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000" dirty="0"/>
              <a:t>3. </a:t>
            </a:r>
            <a:r>
              <a:rPr lang="fi-FI" sz="2000" dirty="0" err="1"/>
              <a:t>Save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reference</a:t>
            </a:r>
            <a:r>
              <a:rPr lang="fi-FI" sz="2000" dirty="0"/>
              <a:t> -&gt; ”</a:t>
            </a:r>
            <a:r>
              <a:rPr lang="fi-FI" sz="2000" dirty="0" err="1"/>
              <a:t>Save</a:t>
            </a:r>
            <a:r>
              <a:rPr lang="fi-FI" sz="2000" dirty="0"/>
              <a:t> </a:t>
            </a:r>
            <a:r>
              <a:rPr lang="fi-FI" sz="2000" dirty="0" err="1"/>
              <a:t>page</a:t>
            </a:r>
            <a:r>
              <a:rPr lang="fi-FI" sz="2000" dirty="0"/>
              <a:t>…” to </a:t>
            </a:r>
            <a:r>
              <a:rPr lang="fi-FI" sz="2000" dirty="0" err="1"/>
              <a:t>your</a:t>
            </a:r>
            <a:r>
              <a:rPr lang="fi-FI" sz="2000" dirty="0"/>
              <a:t> </a:t>
            </a:r>
            <a:r>
              <a:rPr lang="fi-FI" sz="2000" dirty="0" err="1"/>
              <a:t>computer</a:t>
            </a:r>
            <a:r>
              <a:rPr lang="fi-FI" sz="20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000" dirty="0"/>
              <a:t>4. Open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Mendeley</a:t>
            </a:r>
            <a:r>
              <a:rPr lang="fi-FI" sz="2000" dirty="0"/>
              <a:t> and import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reference</a:t>
            </a:r>
            <a:r>
              <a:rPr lang="fi-FI" sz="2000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08" y="3021383"/>
            <a:ext cx="2583404" cy="2804403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769" y="4555606"/>
            <a:ext cx="2903472" cy="1714649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26" y="1142975"/>
            <a:ext cx="6904892" cy="1448689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327110" y="1210954"/>
            <a:ext cx="515815" cy="58477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11438" y="3058644"/>
            <a:ext cx="515815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chemeClr val="accent2"/>
                </a:solidFill>
              </a:rPr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3853" y="4574381"/>
            <a:ext cx="2619375" cy="177165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6218415" y="4320040"/>
            <a:ext cx="515815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48333" y="4374671"/>
            <a:ext cx="515815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chemeClr val="accent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74569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Perpetua" panose="02020502060401020303" pitchFamily="18" charset="0"/>
              </a:rPr>
              <a:t>KIITOS!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30638"/>
            <a:ext cx="9144000" cy="1655762"/>
          </a:xfrm>
          <a:solidFill>
            <a:schemeClr val="accent2"/>
          </a:solidFill>
        </p:spPr>
        <p:txBody>
          <a:bodyPr/>
          <a:lstStyle/>
          <a:p>
            <a:pPr>
              <a:defRPr/>
            </a:pPr>
            <a:endParaRPr lang="en-US" b="1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Perpetua" panose="02020502060401020303" pitchFamily="18" charset="0"/>
              </a:rPr>
              <a:t>Do not hesitate to contact:</a:t>
            </a:r>
          </a:p>
          <a:p>
            <a:pPr>
              <a:defRPr/>
            </a:pPr>
            <a:r>
              <a:rPr lang="fi-FI" b="1" dirty="0">
                <a:solidFill>
                  <a:schemeClr val="bg1"/>
                </a:solidFill>
                <a:latin typeface="Perpetua" panose="02020502060401020303" pitchFamily="18" charset="0"/>
              </a:rPr>
              <a:t>Maria Söderholm: </a:t>
            </a:r>
            <a:r>
              <a:rPr lang="fi-FI" dirty="0">
                <a:solidFill>
                  <a:schemeClr val="bg1"/>
                </a:solidFill>
                <a:latin typeface="Perpetua" panose="02020502060401020303" pitchFamily="18" charset="0"/>
                <a:hlinkClick r:id="rId2"/>
              </a:rPr>
              <a:t>maria.soderholm@aalto.fi</a:t>
            </a:r>
            <a:r>
              <a:rPr lang="fi-FI" dirty="0"/>
              <a:t> </a:t>
            </a: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912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31429" cy="890954"/>
          </a:xfrm>
          <a:solidFill>
            <a:schemeClr val="accent6"/>
          </a:solidFill>
        </p:spPr>
        <p:txBody>
          <a:bodyPr/>
          <a:lstStyle/>
          <a:p>
            <a:pPr algn="l"/>
            <a:r>
              <a:rPr lang="fi-FI" b="1" dirty="0" err="1">
                <a:solidFill>
                  <a:schemeClr val="bg1"/>
                </a:solidFill>
                <a:latin typeface="Perpetua" panose="02020502060401020303" pitchFamily="18" charset="0"/>
              </a:rPr>
              <a:t>Mendeley</a:t>
            </a:r>
            <a:endParaRPr lang="fi-FI" b="1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143" y="81228"/>
            <a:ext cx="4443046" cy="52666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dirty="0"/>
              <a:t>Help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guides</a:t>
            </a:r>
            <a:r>
              <a:rPr lang="fi-FI" dirty="0"/>
              <a:t> and video </a:t>
            </a:r>
            <a:r>
              <a:rPr lang="fi-FI" dirty="0" err="1"/>
              <a:t>tutorials</a:t>
            </a:r>
            <a:r>
              <a:rPr lang="fi-FI" dirty="0"/>
              <a:t>: </a:t>
            </a:r>
            <a:r>
              <a:rPr lang="fi-FI" dirty="0">
                <a:hlinkClick r:id="rId3"/>
              </a:rPr>
              <a:t>http://community.mendeley.com/guides</a:t>
            </a:r>
            <a:r>
              <a:rPr lang="fi-FI" dirty="0"/>
              <a:t>  (User </a:t>
            </a:r>
            <a:r>
              <a:rPr lang="fi-FI" dirty="0" err="1"/>
              <a:t>account</a:t>
            </a:r>
            <a:r>
              <a:rPr lang="fi-FI" dirty="0"/>
              <a:t> </a:t>
            </a:r>
            <a:r>
              <a:rPr lang="fi-FI" dirty="0" err="1"/>
              <a:t>needed</a:t>
            </a:r>
            <a:r>
              <a:rPr lang="fi-FI" dirty="0"/>
              <a:t>.))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Some</a:t>
            </a:r>
            <a:r>
              <a:rPr lang="fi-FI" dirty="0"/>
              <a:t> </a:t>
            </a:r>
            <a:r>
              <a:rPr lang="fi-FI" dirty="0" err="1"/>
              <a:t>find</a:t>
            </a:r>
            <a:r>
              <a:rPr lang="fi-FI" dirty="0"/>
              <a:t> </a:t>
            </a:r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guides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easy</a:t>
            </a:r>
            <a:r>
              <a:rPr lang="fi-FI" dirty="0"/>
              <a:t> to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my </a:t>
            </a:r>
            <a:r>
              <a:rPr lang="fi-FI" dirty="0" err="1"/>
              <a:t>slideshow</a:t>
            </a:r>
            <a:r>
              <a:rPr lang="fi-FI" dirty="0"/>
              <a:t> ;)</a:t>
            </a:r>
          </a:p>
          <a:p>
            <a:r>
              <a:rPr lang="fi-FI" dirty="0" err="1"/>
              <a:t>Mendeley-guide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York </a:t>
            </a:r>
            <a:r>
              <a:rPr lang="fi-FI" dirty="0" err="1"/>
              <a:t>University</a:t>
            </a:r>
            <a:r>
              <a:rPr lang="fi-FI" dirty="0"/>
              <a:t> </a:t>
            </a:r>
            <a:r>
              <a:rPr lang="fi-FI" dirty="0">
                <a:hlinkClick r:id="rId4"/>
              </a:rPr>
              <a:t>http://researchguides.library.yorku.ca/content.php?pid=308804&amp;sid=2528677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 err="1"/>
              <a:t>Mendeley</a:t>
            </a:r>
            <a:r>
              <a:rPr lang="fi-FI" dirty="0"/>
              <a:t>-opas Suomeksi Tampereen yliopistosta: </a:t>
            </a:r>
            <a:r>
              <a:rPr lang="fi-FI" dirty="0">
                <a:hlinkClick r:id="rId5"/>
              </a:rPr>
              <a:t>http://libguides.uta.fi/mendeleyopas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1756" y="1118756"/>
            <a:ext cx="6779689" cy="5739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b="1" dirty="0"/>
              <a:t>TO START </a:t>
            </a:r>
            <a:r>
              <a:rPr lang="fi-FI" b="1" dirty="0" err="1"/>
              <a:t>the</a:t>
            </a:r>
            <a:r>
              <a:rPr lang="fi-FI" b="1" dirty="0"/>
              <a:t> MENDELEY / A PRE TASK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Download</a:t>
            </a:r>
            <a:r>
              <a:rPr lang="fi-FI" dirty="0"/>
              <a:t> for </a:t>
            </a:r>
            <a:r>
              <a:rPr lang="fi-FI" dirty="0" err="1"/>
              <a:t>free</a:t>
            </a:r>
            <a:r>
              <a:rPr lang="fi-FI" dirty="0"/>
              <a:t> to </a:t>
            </a:r>
            <a:r>
              <a:rPr lang="fi-FI" dirty="0" err="1"/>
              <a:t>create</a:t>
            </a:r>
            <a:r>
              <a:rPr lang="fi-FI" dirty="0"/>
              <a:t> a </a:t>
            </a:r>
            <a:r>
              <a:rPr lang="fi-FI" dirty="0" err="1"/>
              <a:t>Mendely</a:t>
            </a:r>
            <a:r>
              <a:rPr lang="fi-FI" dirty="0"/>
              <a:t> </a:t>
            </a:r>
            <a:r>
              <a:rPr lang="fi-FI" dirty="0" err="1"/>
              <a:t>account</a:t>
            </a:r>
            <a:r>
              <a:rPr lang="fi-FI" dirty="0"/>
              <a:t> at </a:t>
            </a:r>
            <a:r>
              <a:rPr lang="fi-FI" dirty="0">
                <a:hlinkClick r:id="rId6"/>
              </a:rPr>
              <a:t>https://www.mendeley.com/</a:t>
            </a:r>
            <a:endParaRPr lang="fi-FI" dirty="0"/>
          </a:p>
          <a:p>
            <a:pPr marL="514350" indent="-514350">
              <a:buFont typeface="+mj-lt"/>
              <a:buAutoNum type="arabicPeriod"/>
            </a:pPr>
            <a:endParaRPr lang="fi-FI" sz="1100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Download </a:t>
            </a:r>
            <a:r>
              <a:rPr lang="en-AU" dirty="0" err="1"/>
              <a:t>Mendeley</a:t>
            </a:r>
            <a:r>
              <a:rPr lang="en-AU" dirty="0"/>
              <a:t> Desktop at: </a:t>
            </a:r>
            <a:r>
              <a:rPr lang="en-AU" u="sng" dirty="0">
                <a:hlinkClick r:id="rId7"/>
              </a:rPr>
              <a:t>https://www.mendeley.com/download-mendeley-desktop/</a:t>
            </a:r>
            <a:r>
              <a:rPr lang="en-AU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Adopt</a:t>
            </a:r>
            <a:r>
              <a:rPr lang="fi-FI" dirty="0"/>
              <a:t> </a:t>
            </a:r>
            <a:r>
              <a:rPr lang="fi-FI" dirty="0" err="1">
                <a:hlinkClick r:id="rId8"/>
              </a:rPr>
              <a:t>The</a:t>
            </a:r>
            <a:r>
              <a:rPr lang="fi-FI" dirty="0">
                <a:hlinkClick r:id="rId8"/>
              </a:rPr>
              <a:t> Web </a:t>
            </a:r>
            <a:r>
              <a:rPr lang="fi-FI" dirty="0" err="1">
                <a:hlinkClick r:id="rId8"/>
              </a:rPr>
              <a:t>importer</a:t>
            </a:r>
            <a:r>
              <a:rPr lang="fi-FI" dirty="0"/>
              <a:t> </a:t>
            </a:r>
            <a:r>
              <a:rPr lang="fi-FI" dirty="0" err="1"/>
              <a:t>tool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references</a:t>
            </a:r>
            <a:r>
              <a:rPr lang="fi-FI" dirty="0"/>
              <a:t> </a:t>
            </a:r>
            <a:r>
              <a:rPr lang="fi-FI" dirty="0" err="1"/>
              <a:t>quickly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web</a:t>
            </a:r>
            <a:r>
              <a:rPr lang="fi-FI" dirty="0"/>
              <a:t> </a:t>
            </a:r>
            <a:r>
              <a:rPr lang="fi-FI" dirty="0" err="1"/>
              <a:t>pages</a:t>
            </a:r>
            <a:r>
              <a:rPr lang="fi-FI" dirty="0"/>
              <a:t>: </a:t>
            </a:r>
            <a:r>
              <a:rPr lang="fi-FI" dirty="0">
                <a:hlinkClick r:id="rId9"/>
              </a:rPr>
              <a:t>https://www.mendeley.com/import/</a:t>
            </a:r>
            <a:r>
              <a:rPr lang="fi-FI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fi-FI" sz="1100" dirty="0"/>
          </a:p>
          <a:p>
            <a:pPr marL="514350" indent="-514350">
              <a:buFont typeface="+mj-lt"/>
              <a:buAutoNum type="arabicPeriod"/>
            </a:pPr>
            <a:endParaRPr lang="fi-FI" sz="1100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Install the </a:t>
            </a:r>
            <a:r>
              <a:rPr lang="en-AU" dirty="0" err="1"/>
              <a:t>Mendeley</a:t>
            </a:r>
            <a:r>
              <a:rPr lang="en-AU" dirty="0"/>
              <a:t> MS Word Add Inn from the tools menu of the </a:t>
            </a:r>
            <a:r>
              <a:rPr lang="en-AU" dirty="0" err="1"/>
              <a:t>Mendeley</a:t>
            </a:r>
            <a:r>
              <a:rPr lang="en-AU" dirty="0"/>
              <a:t> desktop</a:t>
            </a:r>
          </a:p>
          <a:p>
            <a:pPr marL="514350" indent="-514350">
              <a:buFont typeface="+mj-lt"/>
              <a:buAutoNum type="arabicPeriod"/>
            </a:pPr>
            <a:endParaRPr lang="fi-FI" sz="1100" dirty="0"/>
          </a:p>
          <a:p>
            <a:pPr marL="514350" indent="-514350">
              <a:buFont typeface="+mj-lt"/>
              <a:buAutoNum type="arabicPeriod"/>
            </a:pPr>
            <a:endParaRPr lang="fi-FI" sz="1100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IF YOU WISH: Create a </a:t>
            </a:r>
            <a:r>
              <a:rPr lang="en-AU" dirty="0" err="1"/>
              <a:t>Mendeley</a:t>
            </a:r>
            <a:r>
              <a:rPr lang="en-AU" dirty="0"/>
              <a:t> group and invite your paper co-authors to it. Go to your account in the web </a:t>
            </a:r>
            <a:r>
              <a:rPr lang="en-AU" sz="5100" b="1" dirty="0"/>
              <a:t>-&gt;</a:t>
            </a:r>
            <a:r>
              <a:rPr lang="en-AU" dirty="0"/>
              <a:t> Create a new group.</a:t>
            </a:r>
          </a:p>
          <a:p>
            <a:pPr marL="514350" indent="-514350">
              <a:buFont typeface="+mj-lt"/>
              <a:buAutoNum type="arabicPeriod"/>
            </a:pPr>
            <a:endParaRPr lang="fi-FI" sz="1100" dirty="0"/>
          </a:p>
          <a:p>
            <a:pPr marL="514350" indent="-514350">
              <a:buFont typeface="+mj-lt"/>
              <a:buAutoNum type="arabicPeriod"/>
            </a:pPr>
            <a:endParaRPr lang="fi-FI" sz="1100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IF YOU WISH: Import (all the existing) references in your paper to this </a:t>
            </a:r>
            <a:r>
              <a:rPr lang="en-AU" dirty="0" err="1"/>
              <a:t>Mendeley</a:t>
            </a:r>
            <a:r>
              <a:rPr lang="en-AU" dirty="0"/>
              <a:t> group folder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5443" y="4880331"/>
            <a:ext cx="20574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7212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l"/>
            <a:r>
              <a:rPr lang="fi-FI" sz="4000" b="1" dirty="0">
                <a:solidFill>
                  <a:schemeClr val="bg1"/>
                </a:solidFill>
                <a:latin typeface="Perpetua" panose="02020502060401020303" pitchFamily="18" charset="0"/>
              </a:rPr>
              <a:t>More </a:t>
            </a:r>
            <a:r>
              <a:rPr lang="fi-FI" sz="40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concrete</a:t>
            </a:r>
            <a:r>
              <a:rPr lang="fi-FI" sz="40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40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instructions</a:t>
            </a:r>
            <a:r>
              <a:rPr lang="fi-FI" sz="4000" b="1" dirty="0">
                <a:solidFill>
                  <a:schemeClr val="bg1"/>
                </a:solidFill>
                <a:latin typeface="Perpetua" panose="02020502060401020303" pitchFamily="18" charset="0"/>
              </a:rPr>
              <a:t> – </a:t>
            </a:r>
            <a:r>
              <a:rPr lang="fi-FI" sz="40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four</a:t>
            </a:r>
            <a:r>
              <a:rPr lang="fi-FI" sz="40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40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steps</a:t>
            </a:r>
            <a:r>
              <a:rPr lang="fi-FI" sz="4000" b="1" dirty="0">
                <a:solidFill>
                  <a:schemeClr val="bg1"/>
                </a:solidFill>
                <a:latin typeface="Perpetua" panose="02020502060401020303" pitchFamily="18" charset="0"/>
              </a:rPr>
              <a:t> to </a:t>
            </a:r>
            <a:r>
              <a:rPr lang="fi-FI" sz="40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get</a:t>
            </a:r>
            <a:r>
              <a:rPr lang="fi-FI" sz="40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40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the</a:t>
            </a:r>
            <a:r>
              <a:rPr lang="fi-FI" sz="40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40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advantages</a:t>
            </a:r>
            <a:endParaRPr lang="fi-FI" sz="4000" b="1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57" y="1856593"/>
            <a:ext cx="2724150" cy="116205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63" y="4189169"/>
            <a:ext cx="3614117" cy="2374531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397" y="4610187"/>
            <a:ext cx="4848225" cy="1609725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9206" y="1727255"/>
            <a:ext cx="3524250" cy="207645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397" y="2431773"/>
            <a:ext cx="3324225" cy="203835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3445" y="4018024"/>
            <a:ext cx="3057525" cy="2857500"/>
          </a:xfrm>
          <a:prstGeom prst="rect">
            <a:avLst/>
          </a:prstGeom>
          <a:ln w="57150">
            <a:solidFill>
              <a:schemeClr val="accent3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2089" y="1146061"/>
            <a:ext cx="180705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Make an </a:t>
            </a:r>
            <a:r>
              <a:rPr lang="fi-FI" b="1" dirty="0" err="1">
                <a:solidFill>
                  <a:schemeClr val="bg1"/>
                </a:solidFill>
              </a:rPr>
              <a:t>account</a:t>
            </a:r>
            <a:r>
              <a:rPr lang="fi-FI" b="1" dirty="0">
                <a:solidFill>
                  <a:schemeClr val="bg1"/>
                </a:solidFill>
              </a:rPr>
              <a:t> for </a:t>
            </a:r>
            <a:r>
              <a:rPr lang="fi-FI" b="1" dirty="0" err="1">
                <a:solidFill>
                  <a:schemeClr val="bg1"/>
                </a:solidFill>
              </a:rPr>
              <a:t>web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services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4928" y="1127091"/>
            <a:ext cx="1798983" cy="12003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chemeClr val="bg1"/>
                </a:solidFill>
              </a:rPr>
              <a:t>Install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the</a:t>
            </a:r>
            <a:r>
              <a:rPr lang="fi-FI" b="1" dirty="0">
                <a:solidFill>
                  <a:schemeClr val="bg1"/>
                </a:solidFill>
              </a:rPr>
              <a:t> Web </a:t>
            </a:r>
            <a:r>
              <a:rPr lang="fi-FI" b="1" dirty="0" err="1">
                <a:solidFill>
                  <a:schemeClr val="bg1"/>
                </a:solidFill>
              </a:rPr>
              <a:t>Importer</a:t>
            </a:r>
            <a:r>
              <a:rPr lang="fi-FI" b="1" dirty="0">
                <a:solidFill>
                  <a:schemeClr val="bg1"/>
                </a:solidFill>
              </a:rPr>
              <a:t> via </a:t>
            </a:r>
            <a:r>
              <a:rPr lang="fi-FI" b="1" dirty="0" err="1">
                <a:solidFill>
                  <a:schemeClr val="bg1"/>
                </a:solidFill>
              </a:rPr>
              <a:t>the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Mendeley</a:t>
            </a:r>
            <a:r>
              <a:rPr lang="fi-FI" b="1" dirty="0">
                <a:solidFill>
                  <a:schemeClr val="bg1"/>
                </a:solidFill>
              </a:rPr>
              <a:t> desktop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522" y="3649573"/>
            <a:ext cx="2482085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chemeClr val="bg1"/>
                </a:solidFill>
              </a:rPr>
              <a:t>Downlaod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the</a:t>
            </a:r>
            <a:r>
              <a:rPr lang="fi-FI" b="1" dirty="0">
                <a:solidFill>
                  <a:schemeClr val="bg1"/>
                </a:solidFill>
              </a:rPr>
              <a:t> desktop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39997" y="933206"/>
            <a:ext cx="3008664" cy="64633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chemeClr val="bg1"/>
                </a:solidFill>
              </a:rPr>
              <a:t>Install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the</a:t>
            </a:r>
            <a:r>
              <a:rPr lang="fi-FI" b="1" dirty="0">
                <a:solidFill>
                  <a:schemeClr val="bg1"/>
                </a:solidFill>
              </a:rPr>
              <a:t> MS Word Plugin via </a:t>
            </a:r>
            <a:r>
              <a:rPr lang="fi-FI" b="1" dirty="0" err="1">
                <a:solidFill>
                  <a:schemeClr val="bg1"/>
                </a:solidFill>
              </a:rPr>
              <a:t>the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Mendeley</a:t>
            </a:r>
            <a:r>
              <a:rPr lang="fi-FI" b="1" dirty="0">
                <a:solidFill>
                  <a:schemeClr val="bg1"/>
                </a:solidFill>
              </a:rPr>
              <a:t> desktop</a:t>
            </a:r>
          </a:p>
        </p:txBody>
      </p:sp>
    </p:spTree>
    <p:extLst>
      <p:ext uri="{BB962C8B-B14F-4D97-AF65-F5344CB8AC3E}">
        <p14:creationId xmlns:p14="http://schemas.microsoft.com/office/powerpoint/2010/main" val="855084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38985"/>
            <a:ext cx="10972800" cy="424839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7212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l"/>
            <a:r>
              <a:rPr lang="fi-FI" sz="4000" dirty="0" err="1">
                <a:solidFill>
                  <a:schemeClr val="bg1"/>
                </a:solidFill>
              </a:rPr>
              <a:t>The</a:t>
            </a:r>
            <a:r>
              <a:rPr lang="fi-FI" sz="4000" dirty="0">
                <a:solidFill>
                  <a:schemeClr val="bg1"/>
                </a:solidFill>
              </a:rPr>
              <a:t> </a:t>
            </a:r>
            <a:r>
              <a:rPr lang="fi-FI" sz="4000" dirty="0" err="1">
                <a:solidFill>
                  <a:schemeClr val="bg1"/>
                </a:solidFill>
              </a:rPr>
              <a:t>Mendeley</a:t>
            </a:r>
            <a:r>
              <a:rPr lang="fi-FI" sz="4000" dirty="0">
                <a:solidFill>
                  <a:schemeClr val="bg1"/>
                </a:solidFill>
              </a:rPr>
              <a:t> Desktop – An </a:t>
            </a:r>
            <a:r>
              <a:rPr lang="fi-FI" sz="4000" dirty="0" err="1">
                <a:solidFill>
                  <a:schemeClr val="bg1"/>
                </a:solidFill>
              </a:rPr>
              <a:t>overview</a:t>
            </a:r>
            <a:endParaRPr lang="fi-FI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28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15430"/>
            <a:ext cx="12192000" cy="70855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Importing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references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from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the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Scopus</a:t>
            </a:r>
            <a:r>
              <a:rPr lang="fi-FI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to </a:t>
            </a:r>
            <a:r>
              <a:rPr lang="fi-FI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Mendeley</a:t>
            </a:r>
            <a:endParaRPr lang="fi-FI" sz="3200" b="1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0945" y="1105552"/>
            <a:ext cx="11677292" cy="216023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200" dirty="0"/>
              <a:t>Make a </a:t>
            </a:r>
            <a:r>
              <a:rPr lang="fi-FI" sz="2200" dirty="0" err="1"/>
              <a:t>search</a:t>
            </a:r>
            <a:r>
              <a:rPr lang="fi-FI" sz="2200" dirty="0"/>
              <a:t> in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Scopus</a:t>
            </a:r>
            <a:r>
              <a:rPr lang="fi-FI" sz="22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dirty="0" err="1"/>
              <a:t>Choose</a:t>
            </a:r>
            <a:r>
              <a:rPr lang="fi-FI" sz="2200" dirty="0"/>
              <a:t> </a:t>
            </a:r>
            <a:r>
              <a:rPr lang="fi-FI" sz="2200" dirty="0" err="1"/>
              <a:t>references</a:t>
            </a:r>
            <a:r>
              <a:rPr lang="fi-FI" sz="2200" dirty="0"/>
              <a:t> </a:t>
            </a:r>
            <a:r>
              <a:rPr lang="fi-FI" sz="2200" dirty="0" err="1"/>
              <a:t>by</a:t>
            </a:r>
            <a:r>
              <a:rPr lang="fi-FI" sz="2200" dirty="0"/>
              <a:t> </a:t>
            </a:r>
            <a:r>
              <a:rPr lang="fi-FI" sz="2200" dirty="0" err="1"/>
              <a:t>ticking</a:t>
            </a:r>
            <a:r>
              <a:rPr lang="fi-FI" sz="2200" dirty="0"/>
              <a:t>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boxes</a:t>
            </a:r>
            <a:r>
              <a:rPr lang="fi-FI" sz="2200" dirty="0"/>
              <a:t> in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front</a:t>
            </a:r>
            <a:r>
              <a:rPr lang="fi-FI" sz="2200" dirty="0"/>
              <a:t> of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references</a:t>
            </a:r>
            <a:r>
              <a:rPr lang="fi-FI" sz="2200" dirty="0"/>
              <a:t> OR </a:t>
            </a:r>
            <a:r>
              <a:rPr lang="fi-FI" sz="2200" dirty="0" err="1"/>
              <a:t>save</a:t>
            </a:r>
            <a:r>
              <a:rPr lang="fi-FI" sz="2200" dirty="0"/>
              <a:t> </a:t>
            </a:r>
            <a:r>
              <a:rPr lang="fi-FI" sz="2200" dirty="0" err="1"/>
              <a:t>relevant</a:t>
            </a:r>
            <a:r>
              <a:rPr lang="fi-FI" sz="2200" dirty="0"/>
              <a:t> </a:t>
            </a:r>
            <a:r>
              <a:rPr lang="fi-FI" sz="2200" dirty="0" err="1"/>
              <a:t>references</a:t>
            </a:r>
            <a:r>
              <a:rPr lang="fi-FI" sz="2200" dirty="0"/>
              <a:t> to </a:t>
            </a:r>
            <a:r>
              <a:rPr lang="fi-FI" sz="2200" dirty="0" err="1"/>
              <a:t>the</a:t>
            </a:r>
            <a:r>
              <a:rPr lang="fi-FI" sz="2200" dirty="0"/>
              <a:t> ”</a:t>
            </a:r>
            <a:r>
              <a:rPr lang="fi-FI" sz="2200" dirty="0" err="1"/>
              <a:t>List</a:t>
            </a:r>
            <a:r>
              <a:rPr lang="fi-FI" sz="2200" dirty="0"/>
              <a:t>”. Go to </a:t>
            </a:r>
            <a:r>
              <a:rPr lang="fi-FI" sz="2200" dirty="0" err="1"/>
              <a:t>the</a:t>
            </a:r>
            <a:r>
              <a:rPr lang="fi-FI" sz="2200" dirty="0"/>
              <a:t> ”</a:t>
            </a:r>
            <a:r>
              <a:rPr lang="fi-FI" sz="2200" dirty="0" err="1"/>
              <a:t>List</a:t>
            </a:r>
            <a:r>
              <a:rPr lang="fi-FI" sz="2200" dirty="0"/>
              <a:t>” and </a:t>
            </a:r>
            <a:r>
              <a:rPr lang="fi-FI" sz="2200" dirty="0" err="1"/>
              <a:t>choose</a:t>
            </a:r>
            <a:r>
              <a:rPr lang="fi-FI" sz="2200" dirty="0"/>
              <a:t>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references</a:t>
            </a:r>
            <a:r>
              <a:rPr lang="fi-FI" sz="2200" dirty="0"/>
              <a:t>. </a:t>
            </a:r>
            <a:r>
              <a:rPr lang="fi-FI" sz="2200" dirty="0" err="1"/>
              <a:t>You</a:t>
            </a:r>
            <a:r>
              <a:rPr lang="fi-FI" sz="2200" dirty="0"/>
              <a:t> </a:t>
            </a:r>
            <a:r>
              <a:rPr lang="fi-FI" sz="2200" dirty="0" err="1"/>
              <a:t>can</a:t>
            </a:r>
            <a:r>
              <a:rPr lang="fi-FI" sz="2200" dirty="0"/>
              <a:t> </a:t>
            </a:r>
            <a:r>
              <a:rPr lang="fi-FI" sz="2200" dirty="0" err="1"/>
              <a:t>continue</a:t>
            </a:r>
            <a:r>
              <a:rPr lang="fi-FI" sz="2200" dirty="0"/>
              <a:t> </a:t>
            </a:r>
            <a:r>
              <a:rPr lang="fi-FI" sz="2200" dirty="0" err="1"/>
              <a:t>adding</a:t>
            </a:r>
            <a:r>
              <a:rPr lang="fi-FI" sz="2200" dirty="0"/>
              <a:t> </a:t>
            </a:r>
            <a:r>
              <a:rPr lang="fi-FI" sz="2200" dirty="0" err="1"/>
              <a:t>references</a:t>
            </a:r>
            <a:r>
              <a:rPr lang="fi-FI" sz="2200" dirty="0"/>
              <a:t> to ”</a:t>
            </a:r>
            <a:r>
              <a:rPr lang="fi-FI" sz="2200" dirty="0" err="1"/>
              <a:t>List</a:t>
            </a:r>
            <a:r>
              <a:rPr lang="fi-FI" sz="2200" dirty="0"/>
              <a:t>”.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18742" y="3044989"/>
            <a:ext cx="7247692" cy="3637181"/>
            <a:chOff x="0" y="2969661"/>
            <a:chExt cx="7247692" cy="363718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405" y="2969661"/>
              <a:ext cx="7023287" cy="363718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24405" y="2969661"/>
              <a:ext cx="499033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3600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3833960"/>
              <a:ext cx="403911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3600" b="1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29467" y="3280586"/>
              <a:ext cx="499033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3600" b="1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52122" y="4302005"/>
              <a:ext cx="499033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3600" b="1" dirty="0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10891" y="5826005"/>
              <a:ext cx="499033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3600" b="1" dirty="0">
                  <a:solidFill>
                    <a:schemeClr val="accent2"/>
                  </a:solidFill>
                </a:rPr>
                <a:t>5</a:t>
              </a:r>
            </a:p>
          </p:txBody>
        </p:sp>
      </p:grpSp>
      <p:sp>
        <p:nvSpPr>
          <p:cNvPr id="13" name="Content Placeholder 5"/>
          <p:cNvSpPr txBox="1">
            <a:spLocks/>
          </p:cNvSpPr>
          <p:nvPr/>
        </p:nvSpPr>
        <p:spPr>
          <a:xfrm>
            <a:off x="210945" y="3503442"/>
            <a:ext cx="4173406" cy="2160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200" dirty="0"/>
              <a:t>3. </a:t>
            </a:r>
            <a:r>
              <a:rPr lang="fi-FI" sz="2200" dirty="0" err="1"/>
              <a:t>Choose</a:t>
            </a:r>
            <a:r>
              <a:rPr lang="fi-FI" sz="2200" dirty="0"/>
              <a:t> </a:t>
            </a:r>
            <a:r>
              <a:rPr lang="fi-FI" sz="2200" dirty="0" err="1"/>
              <a:t>the</a:t>
            </a:r>
            <a:r>
              <a:rPr lang="fi-FI" sz="2200" dirty="0"/>
              <a:t> option to </a:t>
            </a:r>
            <a:r>
              <a:rPr lang="fi-FI" sz="2200" dirty="0" err="1"/>
              <a:t>add</a:t>
            </a:r>
            <a:r>
              <a:rPr lang="fi-FI" sz="2200" dirty="0"/>
              <a:t> </a:t>
            </a:r>
            <a:r>
              <a:rPr lang="fi-FI" sz="2200" dirty="0" err="1"/>
              <a:t>references</a:t>
            </a:r>
            <a:r>
              <a:rPr lang="fi-FI" sz="2200" dirty="0"/>
              <a:t> to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Mendeley</a:t>
            </a:r>
            <a:endParaRPr lang="fi-FI" sz="2200" dirty="0"/>
          </a:p>
          <a:p>
            <a:pPr marL="0" indent="0">
              <a:buNone/>
            </a:pPr>
            <a:r>
              <a:rPr lang="fi-FI" sz="2200" dirty="0"/>
              <a:t>4.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Importer</a:t>
            </a:r>
            <a:r>
              <a:rPr lang="fi-FI" sz="2200" dirty="0"/>
              <a:t> </a:t>
            </a:r>
            <a:r>
              <a:rPr lang="fi-FI" sz="2200" dirty="0" err="1"/>
              <a:t>opens</a:t>
            </a:r>
            <a:r>
              <a:rPr lang="fi-FI" sz="2200" dirty="0"/>
              <a:t>. </a:t>
            </a:r>
            <a:r>
              <a:rPr lang="fi-FI" sz="2200" dirty="0" err="1"/>
              <a:t>Save</a:t>
            </a:r>
            <a:r>
              <a:rPr lang="fi-FI" sz="2200" dirty="0"/>
              <a:t>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references</a:t>
            </a:r>
            <a:r>
              <a:rPr lang="fi-FI" sz="2200" dirty="0"/>
              <a:t> to  </a:t>
            </a:r>
            <a:r>
              <a:rPr lang="fi-FI" sz="2200" dirty="0" err="1"/>
              <a:t>Mendeley</a:t>
            </a:r>
            <a:r>
              <a:rPr lang="fi-FI" sz="2200" dirty="0"/>
              <a:t>.</a:t>
            </a:r>
          </a:p>
          <a:p>
            <a:pPr marL="0" indent="0">
              <a:buNone/>
            </a:pPr>
            <a:r>
              <a:rPr lang="fi-FI" sz="2200" dirty="0"/>
              <a:t>5. </a:t>
            </a:r>
            <a:r>
              <a:rPr lang="fi-FI" sz="2200" dirty="0" err="1"/>
              <a:t>Close</a:t>
            </a:r>
            <a:r>
              <a:rPr lang="fi-FI" sz="2200" dirty="0"/>
              <a:t>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Importer</a:t>
            </a:r>
            <a:r>
              <a:rPr lang="fi-FI" sz="2200" dirty="0"/>
              <a:t> and </a:t>
            </a:r>
            <a:r>
              <a:rPr lang="fi-FI" sz="2200" dirty="0" err="1"/>
              <a:t>you</a:t>
            </a:r>
            <a:r>
              <a:rPr lang="fi-FI" sz="2200" dirty="0"/>
              <a:t> </a:t>
            </a:r>
            <a:r>
              <a:rPr lang="fi-FI" sz="2200" dirty="0" err="1"/>
              <a:t>can</a:t>
            </a:r>
            <a:r>
              <a:rPr lang="fi-FI" sz="2200" dirty="0"/>
              <a:t> </a:t>
            </a:r>
            <a:r>
              <a:rPr lang="fi-FI" sz="2200" dirty="0" err="1"/>
              <a:t>continue</a:t>
            </a:r>
            <a:r>
              <a:rPr lang="fi-FI" sz="2200" dirty="0"/>
              <a:t> to </a:t>
            </a:r>
            <a:r>
              <a:rPr lang="fi-FI" sz="2200" dirty="0" err="1"/>
              <a:t>search</a:t>
            </a:r>
            <a:r>
              <a:rPr lang="fi-FI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844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2129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l"/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Add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citing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styles</a:t>
            </a:r>
            <a:endParaRPr lang="fi-FI" sz="3600" b="1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67" y="1074057"/>
            <a:ext cx="5142741" cy="563154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Go to ”</a:t>
            </a:r>
            <a:r>
              <a:rPr lang="fi-FI" dirty="0" err="1"/>
              <a:t>Citation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” -&gt; Open ”More </a:t>
            </a:r>
            <a:r>
              <a:rPr lang="fi-FI" dirty="0" err="1"/>
              <a:t>styles</a:t>
            </a:r>
            <a:r>
              <a:rPr lang="fi-FI" dirty="0"/>
              <a:t>”.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Open ”</a:t>
            </a:r>
            <a:r>
              <a:rPr lang="fi-FI" dirty="0" err="1"/>
              <a:t>Get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styles</a:t>
            </a:r>
            <a:r>
              <a:rPr lang="fi-FI" dirty="0"/>
              <a:t>” -&gt; </a:t>
            </a:r>
            <a:r>
              <a:rPr lang="fi-FI" dirty="0" err="1"/>
              <a:t>search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Choose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clicking</a:t>
            </a:r>
            <a:r>
              <a:rPr lang="fi-FI" dirty="0"/>
              <a:t> it and </a:t>
            </a:r>
            <a:r>
              <a:rPr lang="fi-FI" dirty="0" err="1"/>
              <a:t>install</a:t>
            </a:r>
            <a:r>
              <a:rPr lang="fi-FI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again</a:t>
            </a:r>
            <a:r>
              <a:rPr lang="fi-FI" dirty="0"/>
              <a:t> to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sz="900" dirty="0"/>
          </a:p>
          <a:p>
            <a:pPr marL="0" indent="0">
              <a:buNone/>
            </a:pP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Zotero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 </a:t>
            </a:r>
            <a:r>
              <a:rPr lang="fi-FI" dirty="0" err="1"/>
              <a:t>repository</a:t>
            </a:r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styles</a:t>
            </a:r>
            <a:r>
              <a:rPr lang="fi-FI" dirty="0"/>
              <a:t> look </a:t>
            </a:r>
            <a:r>
              <a:rPr lang="fi-FI" dirty="0" err="1"/>
              <a:t>like</a:t>
            </a:r>
            <a:r>
              <a:rPr lang="fi-FI" dirty="0"/>
              <a:t>. </a:t>
            </a:r>
            <a:r>
              <a:rPr lang="fi-FI" dirty="0" err="1"/>
              <a:t>Search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: </a:t>
            </a:r>
            <a:r>
              <a:rPr lang="fi-FI" dirty="0">
                <a:hlinkClick r:id="rId2"/>
              </a:rPr>
              <a:t>https://www.zotero.org/styles</a:t>
            </a:r>
            <a:r>
              <a:rPr lang="fi-FI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8884" y="1150797"/>
            <a:ext cx="463296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4294" y="5202527"/>
            <a:ext cx="463296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4294" y="5973289"/>
            <a:ext cx="463296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5114" y="4608782"/>
            <a:ext cx="19013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269" y="136721"/>
            <a:ext cx="4391025" cy="382905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754838" y="4267927"/>
            <a:ext cx="463296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accent6"/>
                </a:solidFill>
              </a:rPr>
              <a:t>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01973" y="4167488"/>
            <a:ext cx="5791200" cy="2554049"/>
            <a:chOff x="5401973" y="4167488"/>
            <a:chExt cx="5791200" cy="255404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1973" y="4167488"/>
              <a:ext cx="5791200" cy="2143125"/>
            </a:xfrm>
            <a:prstGeom prst="rect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12073" y="6073837"/>
              <a:ext cx="1181100" cy="647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828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2129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Word and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Mendeley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–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add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in-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text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citation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15" y="1074058"/>
            <a:ext cx="3686503" cy="37301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Open </a:t>
            </a:r>
            <a:r>
              <a:rPr lang="fi-FI" dirty="0" err="1"/>
              <a:t>the</a:t>
            </a:r>
            <a:r>
              <a:rPr lang="fi-FI" dirty="0"/>
              <a:t> REFERENCES to </a:t>
            </a: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 for </a:t>
            </a:r>
            <a:r>
              <a:rPr lang="fi-FI" dirty="0" err="1">
                <a:hlinkClick r:id="rId2"/>
              </a:rPr>
              <a:t>Mendeley</a:t>
            </a:r>
            <a:r>
              <a:rPr lang="fi-FI" dirty="0">
                <a:hlinkClick r:id="rId2"/>
              </a:rPr>
              <a:t> ”</a:t>
            </a:r>
            <a:r>
              <a:rPr lang="fi-FI" dirty="0" err="1">
                <a:hlinkClick r:id="rId2"/>
              </a:rPr>
              <a:t>plugin</a:t>
            </a:r>
            <a:r>
              <a:rPr lang="fi-FI" dirty="0">
                <a:hlinkClick r:id="rId2"/>
              </a:rPr>
              <a:t>”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Choose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citing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882" y="1117650"/>
            <a:ext cx="8145738" cy="3309206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545618" y="825262"/>
            <a:ext cx="463296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7214" y="1403041"/>
            <a:ext cx="463296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4712" y="2011017"/>
            <a:ext cx="463296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13018" y="4804230"/>
            <a:ext cx="11924602" cy="364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/>
              <a:t>3. </a:t>
            </a:r>
            <a:r>
              <a:rPr lang="fi-FI" dirty="0" err="1"/>
              <a:t>Put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cursor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place</a:t>
            </a:r>
            <a:r>
              <a:rPr lang="fi-FI" dirty="0"/>
              <a:t> of </a:t>
            </a:r>
            <a:r>
              <a:rPr lang="fi-FI" dirty="0" err="1"/>
              <a:t>citation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and </a:t>
            </a:r>
            <a:r>
              <a:rPr lang="fi-FI" dirty="0" err="1"/>
              <a:t>click</a:t>
            </a:r>
            <a:r>
              <a:rPr lang="fi-FI" dirty="0"/>
              <a:t> ”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citation</a:t>
            </a:r>
            <a:r>
              <a:rPr lang="fi-FI" dirty="0"/>
              <a:t>”.</a:t>
            </a:r>
          </a:p>
          <a:p>
            <a:pPr marL="0" indent="0">
              <a:buNone/>
            </a:pPr>
            <a:r>
              <a:rPr lang="fi-FI" dirty="0"/>
              <a:t>4. </a:t>
            </a:r>
            <a:r>
              <a:rPr lang="fi-FI" dirty="0" err="1"/>
              <a:t>Start</a:t>
            </a:r>
            <a:r>
              <a:rPr lang="fi-FI" dirty="0"/>
              <a:t> </a:t>
            </a:r>
            <a:r>
              <a:rPr lang="fi-FI" dirty="0" err="1"/>
              <a:t>typing</a:t>
            </a:r>
            <a:r>
              <a:rPr lang="fi-FI" dirty="0"/>
              <a:t> </a:t>
            </a:r>
            <a:r>
              <a:rPr lang="fi-FI" dirty="0" err="1"/>
              <a:t>author</a:t>
            </a:r>
            <a:r>
              <a:rPr lang="fi-FI" dirty="0"/>
              <a:t> (go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next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….) </a:t>
            </a:r>
          </a:p>
          <a:p>
            <a:pPr marL="514350" indent="-514350">
              <a:buFont typeface="+mj-lt"/>
              <a:buAutoNum type="arabicPeriod"/>
            </a:pPr>
            <a:endParaRPr lang="fi-FI" dirty="0"/>
          </a:p>
        </p:txBody>
      </p:sp>
      <p:sp>
        <p:nvSpPr>
          <p:cNvPr id="19" name="TextBox 18"/>
          <p:cNvSpPr txBox="1"/>
          <p:nvPr/>
        </p:nvSpPr>
        <p:spPr>
          <a:xfrm>
            <a:off x="8916597" y="3121360"/>
            <a:ext cx="463296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accent6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43318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2129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Word and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Mendeley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–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add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in-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text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citation</a:t>
            </a:r>
            <a:r>
              <a:rPr lang="fi-FI" sz="3600" b="1" dirty="0">
                <a:solidFill>
                  <a:schemeClr val="bg1"/>
                </a:solidFill>
                <a:latin typeface="Perpetua" panose="02020502060401020303" pitchFamily="18" charset="0"/>
              </a:rPr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81" y="1786740"/>
            <a:ext cx="5347043" cy="43099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 err="1"/>
              <a:t>Choose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</a:t>
            </a:r>
            <a:r>
              <a:rPr lang="fi-FI" dirty="0" err="1"/>
              <a:t>reference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list</a:t>
            </a:r>
            <a:r>
              <a:rPr lang="fi-FI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reference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box to open </a:t>
            </a:r>
            <a:r>
              <a:rPr lang="fi-FI" dirty="0" err="1"/>
              <a:t>the</a:t>
            </a:r>
            <a:r>
              <a:rPr lang="fi-FI" dirty="0"/>
              <a:t> option to </a:t>
            </a:r>
            <a:r>
              <a:rPr lang="fi-FI" dirty="0" err="1"/>
              <a:t>modify</a:t>
            </a:r>
            <a:r>
              <a:rPr lang="fi-FI" dirty="0"/>
              <a:t> in-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citation</a:t>
            </a:r>
            <a:r>
              <a:rPr lang="fi-FI" dirty="0"/>
              <a:t>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398" y="4799250"/>
            <a:ext cx="2793211" cy="1848647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398" y="1095998"/>
            <a:ext cx="3560144" cy="3313909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334587" y="1450810"/>
            <a:ext cx="463296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4587" y="4779757"/>
            <a:ext cx="463296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accent6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88813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17636</TotalTime>
  <Words>1763</Words>
  <Application>Microsoft Office PowerPoint</Application>
  <PresentationFormat>Widescreen</PresentationFormat>
  <Paragraphs>204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Perpetua</vt:lpstr>
      <vt:lpstr>Office Theme</vt:lpstr>
      <vt:lpstr>9_Office Theme</vt:lpstr>
      <vt:lpstr>PowerPoint Presentation</vt:lpstr>
      <vt:lpstr>PowerPoint Presentation</vt:lpstr>
      <vt:lpstr>Mendeley</vt:lpstr>
      <vt:lpstr>More concrete instructions – four steps to get the advantages</vt:lpstr>
      <vt:lpstr>The Mendeley Desktop – An overview</vt:lpstr>
      <vt:lpstr>Importing references from the Scopus to Mendeley</vt:lpstr>
      <vt:lpstr>Add citing styles</vt:lpstr>
      <vt:lpstr>Word and Mendeley – add in-text citation 1</vt:lpstr>
      <vt:lpstr>Word and Mendeley – add in-text citation 2</vt:lpstr>
      <vt:lpstr>Mendeley– Add the reference using the DOI-number</vt:lpstr>
      <vt:lpstr>Word and Mendeley – edit in-text citations 1</vt:lpstr>
      <vt:lpstr>Word and Mendeley – edit in-text citations 2</vt:lpstr>
      <vt:lpstr>Word and Mendeley – add and edit bibliography</vt:lpstr>
      <vt:lpstr>Import references from the ProQuest to the Mendeley -1</vt:lpstr>
      <vt:lpstr>Import references from the ProQuest to the Mendeley - 2</vt:lpstr>
      <vt:lpstr>Import references from the WoS Mendeley 1</vt:lpstr>
      <vt:lpstr>Import references from the WoS Mendeley 2</vt:lpstr>
      <vt:lpstr>Add the file (ful text) and correct the record in Mendeley</vt:lpstr>
      <vt:lpstr>Mendeley – add references using community’s catalogue</vt:lpstr>
      <vt:lpstr>Import the reference from the web page – Using RIS-form -1 </vt:lpstr>
      <vt:lpstr>PowerPoint Presentation</vt:lpstr>
      <vt:lpstr>References from the Google Scholar (GS) to Mendeley -1 </vt:lpstr>
      <vt:lpstr>References from from the Google Scholar (GS) to Mendeley -2</vt:lpstr>
      <vt:lpstr>KIITOS!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Söderholm Maria</dc:creator>
  <cp:lastModifiedBy>Söderholm Maria</cp:lastModifiedBy>
  <cp:revision>164</cp:revision>
  <cp:lastPrinted>2016-01-26T09:11:20Z</cp:lastPrinted>
  <dcterms:created xsi:type="dcterms:W3CDTF">2015-09-30T09:24:14Z</dcterms:created>
  <dcterms:modified xsi:type="dcterms:W3CDTF">2021-01-15T14:38:56Z</dcterms:modified>
</cp:coreProperties>
</file>