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89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F6F-EAF4-40F8-A99D-FCF011571FC7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0B66F6F-EAF4-40F8-A99D-FCF011571FC7}" type="datetimeFigureOut">
              <a:rPr lang="fi-FI" smtClean="0"/>
              <a:t>2.11.2019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ACB1017-17E1-400F-936F-5CA368A09080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Refleksiiviverbit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99684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1008112"/>
          </a:xfrm>
        </p:spPr>
        <p:txBody>
          <a:bodyPr/>
          <a:lstStyle/>
          <a:p>
            <a:r>
              <a:rPr lang="fi-FI" dirty="0"/>
              <a:t>Refleksiiviverbit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032448"/>
          </a:xfrm>
        </p:spPr>
        <p:txBody>
          <a:bodyPr/>
          <a:lstStyle/>
          <a:p>
            <a:pPr marL="0" lvl="0" indent="0">
              <a:buNone/>
            </a:pPr>
            <a:endParaRPr lang="fi-FI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1">
              <a:buFontTx/>
              <a:buChar char="-"/>
            </a:pPr>
            <a:r>
              <a:rPr lang="fi-FI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Koostuvat kahdesta osasta</a:t>
            </a:r>
          </a:p>
          <a:p>
            <a:pPr lvl="2">
              <a:buFontTx/>
              <a:buChar char="-"/>
            </a:pPr>
            <a:r>
              <a:rPr lang="fi-FI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verbistä</a:t>
            </a:r>
          </a:p>
          <a:p>
            <a:pPr lvl="2">
              <a:buFontTx/>
              <a:buChar char="-"/>
            </a:pPr>
            <a:r>
              <a:rPr lang="fi-FI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refleksiivipronominista</a:t>
            </a:r>
          </a:p>
          <a:p>
            <a:pPr lvl="2">
              <a:buFontTx/>
              <a:buChar char="-"/>
            </a:pPr>
            <a:endParaRPr lang="fi-FI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>
              <a:buNone/>
            </a:pPr>
            <a:endParaRPr lang="fi-FI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2">
              <a:buFontTx/>
              <a:buChar char="-"/>
            </a:pPr>
            <a:endParaRPr lang="fi-FI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2">
              <a:buFontTx/>
              <a:buChar char="-"/>
            </a:pPr>
            <a:endParaRPr lang="fi-FI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635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95536"/>
          </a:xfrm>
        </p:spPr>
        <p:txBody>
          <a:bodyPr/>
          <a:lstStyle/>
          <a:p>
            <a:r>
              <a:rPr lang="fi-FI" dirty="0"/>
              <a:t>Refleksiivipronominit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r>
              <a:rPr lang="fi-FI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- </a:t>
            </a:r>
            <a:r>
              <a:rPr lang="fi-FI" sz="22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Refleksiivipronomini taipuu tekijän mukaan</a:t>
            </a:r>
          </a:p>
          <a:p>
            <a:pPr lvl="1">
              <a:buFontTx/>
              <a:buChar char="-"/>
            </a:pPr>
            <a:endParaRPr lang="fi-FI" sz="22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>
              <a:buNone/>
            </a:pPr>
            <a:r>
              <a:rPr lang="fi-FI" sz="22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- Yksikkö:</a:t>
            </a:r>
          </a:p>
          <a:p>
            <a:pPr marL="457200" lvl="1" indent="0">
              <a:buNone/>
            </a:pPr>
            <a:r>
              <a:rPr lang="fi-FI" sz="22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	- </a:t>
            </a:r>
            <a:r>
              <a:rPr lang="fi-FI" sz="22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jag</a:t>
            </a:r>
            <a:r>
              <a:rPr lang="fi-FI" sz="22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&gt; </a:t>
            </a:r>
            <a:r>
              <a:rPr lang="fi-FI" sz="22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mig</a:t>
            </a:r>
            <a:endParaRPr lang="fi-FI" sz="22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>
              <a:buNone/>
            </a:pPr>
            <a:r>
              <a:rPr lang="fi-FI" sz="22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	- du &gt; </a:t>
            </a:r>
            <a:r>
              <a:rPr lang="fi-FI" sz="22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dig</a:t>
            </a:r>
            <a:endParaRPr lang="fi-FI" sz="22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>
              <a:buNone/>
            </a:pPr>
            <a:r>
              <a:rPr lang="fi-FI" sz="22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	- </a:t>
            </a:r>
            <a:r>
              <a:rPr lang="fi-FI" sz="22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han</a:t>
            </a:r>
            <a:r>
              <a:rPr lang="fi-FI" sz="22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&gt; </a:t>
            </a:r>
            <a:r>
              <a:rPr lang="fi-FI" sz="22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sig</a:t>
            </a:r>
            <a:endParaRPr lang="fi-FI" sz="22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>
              <a:buNone/>
            </a:pPr>
            <a:r>
              <a:rPr lang="fi-FI" sz="22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	- </a:t>
            </a:r>
            <a:r>
              <a:rPr lang="fi-FI" sz="22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hon</a:t>
            </a:r>
            <a:r>
              <a:rPr lang="fi-FI" sz="22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&gt; </a:t>
            </a:r>
            <a:r>
              <a:rPr lang="fi-FI" sz="22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sig</a:t>
            </a:r>
            <a:endParaRPr lang="fi-FI" sz="22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>
              <a:buNone/>
            </a:pPr>
            <a:r>
              <a:rPr lang="fi-FI" sz="22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	- </a:t>
            </a:r>
            <a:r>
              <a:rPr lang="fi-FI" sz="22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den</a:t>
            </a:r>
            <a:r>
              <a:rPr lang="fi-FI" sz="22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/</a:t>
            </a:r>
            <a:r>
              <a:rPr lang="fi-FI" sz="22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det</a:t>
            </a:r>
            <a:r>
              <a:rPr lang="fi-FI" sz="22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&gt; </a:t>
            </a:r>
            <a:r>
              <a:rPr lang="fi-FI" sz="22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sig</a:t>
            </a:r>
            <a:endParaRPr lang="fi-FI" sz="22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>
              <a:buNone/>
            </a:pPr>
            <a:endParaRPr lang="fi-FI" sz="22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1">
              <a:buFontTx/>
              <a:buChar char="-"/>
            </a:pPr>
            <a:r>
              <a:rPr lang="fi-FI" sz="22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Monikko:</a:t>
            </a:r>
          </a:p>
          <a:p>
            <a:pPr marL="457200" lvl="1" indent="0">
              <a:buNone/>
            </a:pPr>
            <a:r>
              <a:rPr lang="fi-FI" sz="22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	- vi &gt; </a:t>
            </a:r>
            <a:r>
              <a:rPr lang="fi-FI" sz="22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oss</a:t>
            </a:r>
            <a:endParaRPr lang="fi-FI" sz="22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>
              <a:buNone/>
            </a:pPr>
            <a:r>
              <a:rPr lang="fi-FI" sz="22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	- </a:t>
            </a:r>
            <a:r>
              <a:rPr lang="fi-FI" sz="22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ni</a:t>
            </a:r>
            <a:r>
              <a:rPr lang="fi-FI" sz="22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&gt; </a:t>
            </a:r>
            <a:r>
              <a:rPr lang="fi-FI" sz="22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er</a:t>
            </a:r>
            <a:endParaRPr lang="fi-FI" sz="22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>
              <a:buNone/>
            </a:pPr>
            <a:r>
              <a:rPr lang="fi-FI" sz="22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	- de &gt; </a:t>
            </a:r>
            <a:r>
              <a:rPr lang="fi-FI" sz="2200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sig</a:t>
            </a:r>
            <a:endParaRPr lang="fi-FI" sz="22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>
              <a:buNone/>
            </a:pPr>
            <a:endParaRPr lang="fi-FI" sz="22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>
              <a:buNone/>
            </a:pPr>
            <a:r>
              <a:rPr lang="fi-FI" sz="22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&gt; Refleksiivipronominit ovat samat kuin pronominien objektimuodot, paitsi yksikön ja monikon 3. muoto</a:t>
            </a:r>
          </a:p>
          <a:p>
            <a:pPr marL="457200" lvl="1" indent="0">
              <a:buNone/>
            </a:pPr>
            <a:endParaRPr lang="fi-FI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>
              <a:buNone/>
            </a:pPr>
            <a:r>
              <a:rPr lang="fi-FI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	-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440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Refleksiiviverbi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i-FI" sz="2000" b="1" dirty="0"/>
          </a:p>
          <a:p>
            <a:pPr marL="457200" lvl="1" indent="0">
              <a:buNone/>
            </a:pPr>
            <a:r>
              <a:rPr lang="fi-FI" sz="2000" b="1" dirty="0"/>
              <a:t>Refleksiiviverbi taipuu normaalisti kaikissa aikamuodoissa</a:t>
            </a:r>
          </a:p>
          <a:p>
            <a:pPr marL="457200" lvl="1" indent="0">
              <a:buNone/>
            </a:pPr>
            <a:endParaRPr lang="fi-FI" sz="2000" b="1" dirty="0"/>
          </a:p>
          <a:p>
            <a:pPr marL="457200" lvl="1" indent="0">
              <a:buNone/>
            </a:pPr>
            <a:r>
              <a:rPr lang="fi-FI" sz="2000" b="1" dirty="0"/>
              <a:t>Esim.</a:t>
            </a:r>
          </a:p>
          <a:p>
            <a:pPr lvl="1">
              <a:buFontTx/>
              <a:buChar char="-"/>
            </a:pPr>
            <a:r>
              <a:rPr lang="fi-FI" sz="2000" b="1" dirty="0" err="1"/>
              <a:t>Jag</a:t>
            </a:r>
            <a:r>
              <a:rPr lang="fi-FI" sz="2000" b="1" dirty="0"/>
              <a:t> </a:t>
            </a:r>
            <a:r>
              <a:rPr lang="fi-FI" sz="2000" b="1" dirty="0" err="1"/>
              <a:t>ska</a:t>
            </a:r>
            <a:r>
              <a:rPr lang="fi-FI" sz="2000" b="1" dirty="0"/>
              <a:t> </a:t>
            </a:r>
            <a:r>
              <a:rPr lang="fi-FI" sz="2000" b="1" dirty="0" err="1"/>
              <a:t>tvätta</a:t>
            </a:r>
            <a:r>
              <a:rPr lang="fi-FI" sz="2000" b="1" dirty="0"/>
              <a:t> </a:t>
            </a:r>
            <a:r>
              <a:rPr lang="fi-FI" sz="2000" b="1" dirty="0" err="1"/>
              <a:t>mig</a:t>
            </a:r>
            <a:r>
              <a:rPr lang="fi-FI" sz="2000" b="1" dirty="0"/>
              <a:t>. (= Minä peseydyn.)</a:t>
            </a:r>
          </a:p>
          <a:p>
            <a:pPr lvl="1">
              <a:buFontTx/>
              <a:buChar char="-"/>
            </a:pPr>
            <a:r>
              <a:rPr lang="fi-FI" sz="2000" b="1" dirty="0" err="1"/>
              <a:t>Jag</a:t>
            </a:r>
            <a:r>
              <a:rPr lang="fi-FI" sz="2000" b="1" dirty="0"/>
              <a:t> </a:t>
            </a:r>
            <a:r>
              <a:rPr lang="fi-FI" sz="2000" b="1" dirty="0" err="1"/>
              <a:t>tvättar</a:t>
            </a:r>
            <a:r>
              <a:rPr lang="fi-FI" sz="2000" b="1" dirty="0"/>
              <a:t> </a:t>
            </a:r>
            <a:r>
              <a:rPr lang="fi-FI" sz="2000" b="1" dirty="0" err="1"/>
              <a:t>mig</a:t>
            </a:r>
            <a:r>
              <a:rPr lang="fi-FI" sz="2000" b="1" dirty="0"/>
              <a:t> </a:t>
            </a:r>
            <a:r>
              <a:rPr lang="fi-FI" sz="2000" b="1" dirty="0" err="1"/>
              <a:t>varje</a:t>
            </a:r>
            <a:r>
              <a:rPr lang="fi-FI" sz="2000" b="1" dirty="0"/>
              <a:t> </a:t>
            </a:r>
            <a:r>
              <a:rPr lang="fi-FI" sz="2000" b="1" dirty="0" err="1"/>
              <a:t>morgon</a:t>
            </a:r>
            <a:r>
              <a:rPr lang="fi-FI" sz="2000" b="1" dirty="0"/>
              <a:t>. (= Minä peseydyn joka aamu.)</a:t>
            </a:r>
          </a:p>
          <a:p>
            <a:pPr lvl="1">
              <a:buFontTx/>
              <a:buChar char="-"/>
            </a:pPr>
            <a:r>
              <a:rPr lang="fi-FI" sz="2000" b="1" dirty="0" err="1"/>
              <a:t>Jag</a:t>
            </a:r>
            <a:r>
              <a:rPr lang="fi-FI" sz="2000" b="1" dirty="0"/>
              <a:t> </a:t>
            </a:r>
            <a:r>
              <a:rPr lang="fi-FI" sz="2000" b="1" dirty="0" err="1"/>
              <a:t>tvättade</a:t>
            </a:r>
            <a:r>
              <a:rPr lang="fi-FI" sz="2000" b="1" dirty="0"/>
              <a:t> </a:t>
            </a:r>
            <a:r>
              <a:rPr lang="fi-FI" sz="2000" b="1" dirty="0" err="1"/>
              <a:t>mig</a:t>
            </a:r>
            <a:r>
              <a:rPr lang="fi-FI" sz="2000" b="1" dirty="0"/>
              <a:t>. (= Minä peseydyin.)</a:t>
            </a:r>
          </a:p>
          <a:p>
            <a:pPr lvl="1">
              <a:buFontTx/>
              <a:buChar char="-"/>
            </a:pPr>
            <a:r>
              <a:rPr lang="fi-FI" sz="2000" b="1" dirty="0" err="1"/>
              <a:t>Jag</a:t>
            </a:r>
            <a:r>
              <a:rPr lang="fi-FI" sz="2000" b="1" dirty="0"/>
              <a:t> </a:t>
            </a:r>
            <a:r>
              <a:rPr lang="fi-FI" sz="2000" b="1" dirty="0" err="1"/>
              <a:t>har</a:t>
            </a:r>
            <a:r>
              <a:rPr lang="fi-FI" sz="2000" b="1" dirty="0"/>
              <a:t> </a:t>
            </a:r>
            <a:r>
              <a:rPr lang="fi-FI" sz="2000" b="1" dirty="0" err="1"/>
              <a:t>tvättat</a:t>
            </a:r>
            <a:r>
              <a:rPr lang="fi-FI" sz="2000" b="1" dirty="0"/>
              <a:t> </a:t>
            </a:r>
            <a:r>
              <a:rPr lang="fi-FI" sz="2000" b="1" dirty="0" err="1"/>
              <a:t>mig</a:t>
            </a:r>
            <a:r>
              <a:rPr lang="fi-FI" sz="2000" b="1" dirty="0"/>
              <a:t>. (= Minä olen peseytynyt</a:t>
            </a:r>
            <a:r>
              <a:rPr lang="fi-FI" sz="2000" b="1" dirty="0">
                <a:sym typeface="Wingdings" panose="05000000000000000000" pitchFamily="2" charset="2"/>
              </a:rPr>
              <a:t>.)</a:t>
            </a:r>
          </a:p>
          <a:p>
            <a:pPr lvl="1">
              <a:buFontTx/>
              <a:buChar char="-"/>
            </a:pPr>
            <a:r>
              <a:rPr lang="fi-FI" sz="2000" b="1" dirty="0" err="1">
                <a:sym typeface="Wingdings" panose="05000000000000000000" pitchFamily="2" charset="2"/>
              </a:rPr>
              <a:t>Jag</a:t>
            </a:r>
            <a:r>
              <a:rPr lang="fi-FI" sz="2000" b="1" dirty="0">
                <a:sym typeface="Wingdings" panose="05000000000000000000" pitchFamily="2" charset="2"/>
              </a:rPr>
              <a:t> </a:t>
            </a:r>
            <a:r>
              <a:rPr lang="fi-FI" sz="2000" b="1" dirty="0" err="1">
                <a:sym typeface="Wingdings" panose="05000000000000000000" pitchFamily="2" charset="2"/>
              </a:rPr>
              <a:t>hade</a:t>
            </a:r>
            <a:r>
              <a:rPr lang="fi-FI" sz="2000" b="1" dirty="0">
                <a:sym typeface="Wingdings" panose="05000000000000000000" pitchFamily="2" charset="2"/>
              </a:rPr>
              <a:t> </a:t>
            </a:r>
            <a:r>
              <a:rPr lang="fi-FI" sz="2000" b="1" dirty="0" err="1">
                <a:sym typeface="Wingdings" panose="05000000000000000000" pitchFamily="2" charset="2"/>
              </a:rPr>
              <a:t>tvättat</a:t>
            </a:r>
            <a:r>
              <a:rPr lang="fi-FI" sz="2000" b="1" dirty="0">
                <a:sym typeface="Wingdings" panose="05000000000000000000" pitchFamily="2" charset="2"/>
              </a:rPr>
              <a:t> </a:t>
            </a:r>
            <a:r>
              <a:rPr lang="fi-FI" sz="2000" b="1" dirty="0" err="1">
                <a:sym typeface="Wingdings" panose="05000000000000000000" pitchFamily="2" charset="2"/>
              </a:rPr>
              <a:t>mig</a:t>
            </a:r>
            <a:r>
              <a:rPr lang="fi-FI" sz="2000" b="1" dirty="0">
                <a:sym typeface="Wingdings" panose="05000000000000000000" pitchFamily="2" charset="2"/>
              </a:rPr>
              <a:t>. (Minä olin peseytynyt.)</a:t>
            </a:r>
            <a:endParaRPr lang="fi-FI" sz="2000" b="1" dirty="0"/>
          </a:p>
        </p:txBody>
      </p:sp>
    </p:spTree>
    <p:extLst>
      <p:ext uri="{BB962C8B-B14F-4D97-AF65-F5344CB8AC3E}">
        <p14:creationId xmlns:p14="http://schemas.microsoft.com/office/powerpoint/2010/main" val="243077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/>
          <a:lstStyle/>
          <a:p>
            <a:r>
              <a:rPr lang="fi-FI" dirty="0"/>
              <a:t>Refleksiiviverbin taivutus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2000" b="1" dirty="0" err="1"/>
              <a:t>skynda</a:t>
            </a:r>
            <a:r>
              <a:rPr lang="fi-FI" sz="2000" b="1" dirty="0"/>
              <a:t> </a:t>
            </a:r>
            <a:r>
              <a:rPr lang="fi-FI" sz="2000" b="1" dirty="0" err="1"/>
              <a:t>sig</a:t>
            </a:r>
            <a:r>
              <a:rPr lang="fi-FI" sz="2000" b="1" dirty="0"/>
              <a:t> - kiirehtiä</a:t>
            </a:r>
          </a:p>
          <a:p>
            <a:pPr marL="0" indent="0">
              <a:buNone/>
            </a:pPr>
            <a:endParaRPr lang="fi-FI" sz="2000" b="1" dirty="0"/>
          </a:p>
          <a:p>
            <a:r>
              <a:rPr lang="fi-FI" sz="2000" b="1" dirty="0" err="1"/>
              <a:t>Jag</a:t>
            </a:r>
            <a:r>
              <a:rPr lang="fi-FI" sz="2000" b="1" dirty="0"/>
              <a:t> </a:t>
            </a:r>
            <a:r>
              <a:rPr lang="fi-FI" sz="2000" b="1" dirty="0" err="1"/>
              <a:t>skyndar</a:t>
            </a:r>
            <a:r>
              <a:rPr lang="fi-FI" sz="2000" b="1" dirty="0"/>
              <a:t> </a:t>
            </a:r>
            <a:r>
              <a:rPr lang="fi-FI" sz="2000" b="1" dirty="0" err="1"/>
              <a:t>mig</a:t>
            </a:r>
            <a:r>
              <a:rPr lang="fi-FI" sz="2000" b="1" dirty="0"/>
              <a:t> -  minä kiirehdin</a:t>
            </a:r>
          </a:p>
          <a:p>
            <a:r>
              <a:rPr lang="fi-FI" sz="2000" b="1" dirty="0"/>
              <a:t>Du </a:t>
            </a:r>
            <a:r>
              <a:rPr lang="fi-FI" sz="2000" b="1" dirty="0" err="1"/>
              <a:t>skyndar</a:t>
            </a:r>
            <a:r>
              <a:rPr lang="fi-FI" sz="2000" b="1" dirty="0"/>
              <a:t> </a:t>
            </a:r>
            <a:r>
              <a:rPr lang="fi-FI" sz="2000" b="1" dirty="0" err="1"/>
              <a:t>dig</a:t>
            </a:r>
            <a:r>
              <a:rPr lang="fi-FI" sz="2000" b="1" dirty="0"/>
              <a:t> – sinä kiirehdit</a:t>
            </a:r>
          </a:p>
          <a:p>
            <a:r>
              <a:rPr lang="fi-FI" sz="2000" b="1" dirty="0" err="1"/>
              <a:t>Hon</a:t>
            </a:r>
            <a:r>
              <a:rPr lang="fi-FI" sz="2000" b="1" dirty="0"/>
              <a:t>/</a:t>
            </a:r>
            <a:r>
              <a:rPr lang="fi-FI" sz="2000" b="1" dirty="0" err="1"/>
              <a:t>han</a:t>
            </a:r>
            <a:r>
              <a:rPr lang="fi-FI" sz="2000" b="1" dirty="0"/>
              <a:t> </a:t>
            </a:r>
            <a:r>
              <a:rPr lang="fi-FI" sz="2000" b="1" dirty="0" err="1"/>
              <a:t>skyndar</a:t>
            </a:r>
            <a:r>
              <a:rPr lang="fi-FI" sz="2000" b="1" dirty="0"/>
              <a:t> </a:t>
            </a:r>
            <a:r>
              <a:rPr lang="fi-FI" sz="2000" b="1" dirty="0" err="1"/>
              <a:t>sig</a:t>
            </a:r>
            <a:r>
              <a:rPr lang="fi-FI" sz="2000" b="1" dirty="0"/>
              <a:t> – hän kiirehtii</a:t>
            </a:r>
          </a:p>
          <a:p>
            <a:endParaRPr lang="fi-FI" sz="2000" b="1" dirty="0"/>
          </a:p>
          <a:p>
            <a:r>
              <a:rPr lang="fi-FI" sz="2000" b="1" dirty="0"/>
              <a:t>Vi </a:t>
            </a:r>
            <a:r>
              <a:rPr lang="fi-FI" sz="2000" b="1" dirty="0" err="1"/>
              <a:t>skyndar</a:t>
            </a:r>
            <a:r>
              <a:rPr lang="fi-FI" sz="2000" b="1" dirty="0"/>
              <a:t> </a:t>
            </a:r>
            <a:r>
              <a:rPr lang="fi-FI" sz="2000" b="1" dirty="0" err="1"/>
              <a:t>oss</a:t>
            </a:r>
            <a:r>
              <a:rPr lang="fi-FI" sz="2000" b="1" dirty="0"/>
              <a:t> – me kiirehdimme</a:t>
            </a:r>
          </a:p>
          <a:p>
            <a:r>
              <a:rPr lang="fi-FI" sz="2000" b="1" dirty="0" err="1"/>
              <a:t>Ni</a:t>
            </a:r>
            <a:r>
              <a:rPr lang="fi-FI" sz="2000" b="1" dirty="0"/>
              <a:t> </a:t>
            </a:r>
            <a:r>
              <a:rPr lang="fi-FI" sz="2000" b="1" dirty="0" err="1"/>
              <a:t>skyndar</a:t>
            </a:r>
            <a:r>
              <a:rPr lang="fi-FI" sz="2000" b="1" dirty="0"/>
              <a:t> </a:t>
            </a:r>
            <a:r>
              <a:rPr lang="fi-FI" sz="2000" b="1" dirty="0" err="1"/>
              <a:t>er</a:t>
            </a:r>
            <a:r>
              <a:rPr lang="fi-FI" sz="2000" b="1" dirty="0"/>
              <a:t> – te kiirehditte</a:t>
            </a:r>
          </a:p>
          <a:p>
            <a:r>
              <a:rPr lang="fi-FI" sz="2000" b="1" dirty="0"/>
              <a:t>De </a:t>
            </a:r>
            <a:r>
              <a:rPr lang="fi-FI" sz="2000" b="1" dirty="0" err="1"/>
              <a:t>skyndar</a:t>
            </a:r>
            <a:r>
              <a:rPr lang="fi-FI" sz="2000" b="1" dirty="0"/>
              <a:t> </a:t>
            </a:r>
            <a:r>
              <a:rPr lang="fi-FI" sz="2000" b="1" dirty="0" err="1"/>
              <a:t>sig</a:t>
            </a:r>
            <a:r>
              <a:rPr lang="fi-FI" sz="2000" b="1" dirty="0"/>
              <a:t> – he kiirehtivät</a:t>
            </a:r>
          </a:p>
          <a:p>
            <a:endParaRPr lang="fi-FI" sz="2000" b="1" dirty="0"/>
          </a:p>
        </p:txBody>
      </p:sp>
    </p:spTree>
    <p:extLst>
      <p:ext uri="{BB962C8B-B14F-4D97-AF65-F5344CB8AC3E}">
        <p14:creationId xmlns:p14="http://schemas.microsoft.com/office/powerpoint/2010/main" val="121122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463</TotalTime>
  <Words>117</Words>
  <Application>Microsoft Office PowerPoint</Application>
  <PresentationFormat>Bildspel på skärmen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Courier New</vt:lpstr>
      <vt:lpstr>Palatino Linotype</vt:lpstr>
      <vt:lpstr>Executive</vt:lpstr>
      <vt:lpstr>Refleksiiviverbit</vt:lpstr>
      <vt:lpstr>Refleksiiviverbit</vt:lpstr>
      <vt:lpstr>Refleksiivipronominit</vt:lpstr>
      <vt:lpstr>Refleksiiviverbi</vt:lpstr>
      <vt:lpstr>Refleksiiviverbin taivutus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Verbit</dc:title>
  <dc:creator>Camilla Kåla</dc:creator>
  <cp:lastModifiedBy>Isabella Fröjdman</cp:lastModifiedBy>
  <cp:revision>18</cp:revision>
  <dcterms:created xsi:type="dcterms:W3CDTF">2014-09-29T06:43:58Z</dcterms:created>
  <dcterms:modified xsi:type="dcterms:W3CDTF">2019-11-02T13:25:34Z</dcterms:modified>
</cp:coreProperties>
</file>