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42.xml" ContentType="application/vnd.openxmlformats-officedocument.presentationml.slide+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notesSlides/notesSlide6.xml" ContentType="application/vnd.openxmlformats-officedocument.presentationml.notesSlide+xml"/>
  <Override PartName="/ppt/slides/slide4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44.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56" r:id="rId1"/>
  </p:sldMasterIdLst>
  <p:notesMasterIdLst>
    <p:notesMasterId r:id="rId49"/>
  </p:notesMasterIdLst>
  <p:handoutMasterIdLst>
    <p:handoutMasterId r:id="rId50"/>
  </p:handoutMasterIdLst>
  <p:sldIdLst>
    <p:sldId id="290" r:id="rId2"/>
    <p:sldId id="342" r:id="rId3"/>
    <p:sldId id="343" r:id="rId4"/>
    <p:sldId id="344" r:id="rId5"/>
    <p:sldId id="345"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1" r:id="rId20"/>
    <p:sldId id="362" r:id="rId21"/>
    <p:sldId id="363" r:id="rId22"/>
    <p:sldId id="364" r:id="rId23"/>
    <p:sldId id="365" r:id="rId24"/>
    <p:sldId id="366" r:id="rId25"/>
    <p:sldId id="367" r:id="rId26"/>
    <p:sldId id="368" r:id="rId27"/>
    <p:sldId id="369" r:id="rId28"/>
    <p:sldId id="370" r:id="rId29"/>
    <p:sldId id="371" r:id="rId30"/>
    <p:sldId id="372" r:id="rId31"/>
    <p:sldId id="373" r:id="rId32"/>
    <p:sldId id="374" r:id="rId33"/>
    <p:sldId id="375" r:id="rId34"/>
    <p:sldId id="377" r:id="rId35"/>
    <p:sldId id="378" r:id="rId36"/>
    <p:sldId id="379" r:id="rId37"/>
    <p:sldId id="380" r:id="rId38"/>
    <p:sldId id="382" r:id="rId39"/>
    <p:sldId id="392" r:id="rId40"/>
    <p:sldId id="393" r:id="rId41"/>
    <p:sldId id="395" r:id="rId42"/>
    <p:sldId id="396" r:id="rId43"/>
    <p:sldId id="397" r:id="rId44"/>
    <p:sldId id="398" r:id="rId45"/>
    <p:sldId id="399" r:id="rId46"/>
    <p:sldId id="401" r:id="rId47"/>
    <p:sldId id="402" r:id="rId48"/>
  </p:sldIdLst>
  <p:sldSz cx="9144000" cy="6858000" type="screen4x3"/>
  <p:notesSz cx="6794500" cy="99314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xmlns:p="http://schemas.openxmlformats.org/presentationml/2006/main" xmlns:r="http://schemas.openxmlformats.org/officeDocument/2006/relationships" xmlns:a="http://schemas.openxmlformats.org/drawingml/2006/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xmlns:mv="urn:schemas-microsoft-com:mac:vml" xmlns:mc="http://schemas.openxmlformats.org/markup-compatibility/2006" xmlns:p="http://schemas.openxmlformats.org/presentationml/2006/main" xmlns:r="http://schemas.openxmlformats.org/officeDocument/2006/relationships" xmlns:a="http://schemas.openxmlformats.org/drawingml/2006/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ED2939"/>
    <a:srgbClr val="0065BD"/>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 xmlns:p15="http://schemas.microsoft.com/office/powerpoint/2012/main" xmlns:mv="urn:schemas-microsoft-com:mac:vml" xmlns:mc="http://schemas.openxmlformats.org/markup-compatibility/2006"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17" autoAdjust="0"/>
    <p:restoredTop sz="94660" autoAdjust="0"/>
  </p:normalViewPr>
  <p:slideViewPr>
    <p:cSldViewPr>
      <p:cViewPr varScale="1">
        <p:scale>
          <a:sx n="156" d="100"/>
          <a:sy n="156" d="100"/>
        </p:scale>
        <p:origin x="-10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408" y="-9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28.1.2019</a:t>
            </a:fld>
            <a:endParaRPr lang="fi-FI"/>
          </a:p>
        </p:txBody>
      </p:sp>
      <p:sp>
        <p:nvSpPr>
          <p:cNvPr id="4" name="Footer Placeholder 3"/>
          <p:cNvSpPr>
            <a:spLocks noGrp="1"/>
          </p:cNvSpPr>
          <p:nvPr>
            <p:ph type="ftr" sz="quarter" idx="2"/>
          </p:nvPr>
        </p:nvSpPr>
        <p:spPr>
          <a:xfrm>
            <a:off x="0" y="9432795"/>
            <a:ext cx="2944899" cy="49691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8063" y="9432795"/>
            <a:ext cx="2944899" cy="49691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8031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28.1.2019</a:t>
            </a:fld>
            <a:endParaRPr lang="fi-FI"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3177" tIns="46589" rIns="93177" bIns="46589" rtlCol="0" anchor="ctr"/>
          <a:lstStyle/>
          <a:p>
            <a:pPr lvl="0"/>
            <a:endParaRPr lang="fi-FI" noProof="0" dirty="0"/>
          </a:p>
        </p:txBody>
      </p:sp>
      <p:sp>
        <p:nvSpPr>
          <p:cNvPr id="5" name="Notes Placeholder 4"/>
          <p:cNvSpPr>
            <a:spLocks noGrp="1"/>
          </p:cNvSpPr>
          <p:nvPr>
            <p:ph type="body" sz="quarter" idx="3"/>
          </p:nvPr>
        </p:nvSpPr>
        <p:spPr>
          <a:xfrm>
            <a:off x="680066" y="4718094"/>
            <a:ext cx="5434369" cy="4468791"/>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0662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xfrm>
            <a:off x="3848063" y="9432795"/>
            <a:ext cx="2944899" cy="49691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434947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8063" y="9432795"/>
            <a:ext cx="2944899" cy="496910"/>
          </a:xfrm>
          <a:prstGeom prst="rect">
            <a:avLst/>
          </a:prstGeom>
          <a:ln/>
        </p:spPr>
        <p:txBody>
          <a:bodyPr/>
          <a:lstStyle/>
          <a:p>
            <a:fld id="{6C7CC45C-13DF-43D9-A9A9-4CC4BB3D4A58}" type="slidenum">
              <a:rPr lang="fi-FI"/>
              <a:pPr/>
              <a:t>3</a:t>
            </a:fld>
            <a:endParaRPr lang="fi-FI"/>
          </a:p>
        </p:txBody>
      </p:sp>
      <p:sp>
        <p:nvSpPr>
          <p:cNvPr id="656386" name="Rectangle 2"/>
          <p:cNvSpPr>
            <a:spLocks noGrp="1" noRot="1" noChangeAspect="1" noChangeArrowheads="1" noTextEdit="1"/>
          </p:cNvSpPr>
          <p:nvPr>
            <p:ph type="sldImg"/>
          </p:nvPr>
        </p:nvSpPr>
        <p:spPr>
          <a:xfrm>
            <a:off x="977900" y="779463"/>
            <a:ext cx="4878388" cy="3660775"/>
          </a:xfrm>
          <a:ln w="12700"/>
        </p:spPr>
      </p:sp>
      <p:sp>
        <p:nvSpPr>
          <p:cNvPr id="656387" name="Rectangle 3"/>
          <p:cNvSpPr>
            <a:spLocks noGrp="1" noChangeArrowheads="1"/>
          </p:cNvSpPr>
          <p:nvPr>
            <p:ph type="body" idx="1"/>
          </p:nvPr>
        </p:nvSpPr>
        <p:spPr>
          <a:xfrm>
            <a:off x="921907" y="4752079"/>
            <a:ext cx="4988769" cy="4442368"/>
          </a:xfrm>
          <a:ln/>
        </p:spPr>
        <p:txBody>
          <a:bodyPr lIns="92824" tIns="46412" rIns="92824" bIns="46412"/>
          <a:lstStyle/>
          <a:p>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6124586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8063" y="9432795"/>
            <a:ext cx="2944899" cy="496910"/>
          </a:xfrm>
          <a:prstGeom prst="rect">
            <a:avLst/>
          </a:prstGeom>
          <a:ln/>
        </p:spPr>
        <p:txBody>
          <a:bodyPr/>
          <a:lstStyle/>
          <a:p>
            <a:fld id="{412C2F7E-A893-49B3-B5D0-4E7A4168C9DE}" type="slidenum">
              <a:rPr lang="fi-FI"/>
              <a:pPr/>
              <a:t>4</a:t>
            </a:fld>
            <a:endParaRPr lang="fi-FI"/>
          </a:p>
        </p:txBody>
      </p:sp>
      <p:sp>
        <p:nvSpPr>
          <p:cNvPr id="659458" name="Rectangle 2"/>
          <p:cNvSpPr>
            <a:spLocks noGrp="1" noRot="1" noChangeAspect="1" noChangeArrowheads="1" noTextEdit="1"/>
          </p:cNvSpPr>
          <p:nvPr>
            <p:ph type="sldImg"/>
          </p:nvPr>
        </p:nvSpPr>
        <p:spPr>
          <a:xfrm>
            <a:off x="977900" y="779463"/>
            <a:ext cx="4878388" cy="3660775"/>
          </a:xfrm>
          <a:ln w="12700"/>
        </p:spPr>
      </p:sp>
      <p:sp>
        <p:nvSpPr>
          <p:cNvPr id="659459" name="Rectangle 3"/>
          <p:cNvSpPr>
            <a:spLocks noGrp="1" noChangeArrowheads="1"/>
          </p:cNvSpPr>
          <p:nvPr>
            <p:ph type="body" idx="1"/>
          </p:nvPr>
        </p:nvSpPr>
        <p:spPr>
          <a:xfrm>
            <a:off x="921907" y="4752079"/>
            <a:ext cx="4988769" cy="4442368"/>
          </a:xfrm>
          <a:ln/>
        </p:spPr>
        <p:txBody>
          <a:bodyPr lIns="92824" tIns="46412" rIns="92824" bIns="46412"/>
          <a:lstStyle/>
          <a:p>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002663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8063" y="9432795"/>
            <a:ext cx="2944899" cy="496910"/>
          </a:xfrm>
          <a:prstGeom prst="rect">
            <a:avLst/>
          </a:prstGeom>
          <a:ln/>
        </p:spPr>
        <p:txBody>
          <a:bodyPr/>
          <a:lstStyle/>
          <a:p>
            <a:fld id="{B5954DF2-B447-4BC7-A0F7-962E3C423492}" type="slidenum">
              <a:rPr lang="fi-FI"/>
              <a:pPr/>
              <a:t>26</a:t>
            </a:fld>
            <a:endParaRPr lang="fi-FI"/>
          </a:p>
        </p:txBody>
      </p:sp>
      <p:sp>
        <p:nvSpPr>
          <p:cNvPr id="669698" name="Rectangle 2"/>
          <p:cNvSpPr>
            <a:spLocks noGrp="1" noRot="1" noChangeAspect="1" noChangeArrowheads="1" noTextEdit="1"/>
          </p:cNvSpPr>
          <p:nvPr>
            <p:ph type="sldImg"/>
          </p:nvPr>
        </p:nvSpPr>
        <p:spPr>
          <a:xfrm>
            <a:off x="977900" y="779463"/>
            <a:ext cx="4878388" cy="3660775"/>
          </a:xfrm>
          <a:ln w="12700"/>
        </p:spPr>
      </p:sp>
      <p:sp>
        <p:nvSpPr>
          <p:cNvPr id="669699" name="Rectangle 3"/>
          <p:cNvSpPr>
            <a:spLocks noGrp="1" noChangeArrowheads="1"/>
          </p:cNvSpPr>
          <p:nvPr>
            <p:ph type="body" idx="1"/>
          </p:nvPr>
        </p:nvSpPr>
        <p:spPr>
          <a:xfrm>
            <a:off x="921907" y="4752079"/>
            <a:ext cx="4988769" cy="4442368"/>
          </a:xfrm>
          <a:ln/>
        </p:spPr>
        <p:txBody>
          <a:bodyPr lIns="92824" tIns="46412" rIns="92824" bIns="46412"/>
          <a:lstStyle/>
          <a:p>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341296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8063" y="9432795"/>
            <a:ext cx="2944899" cy="496910"/>
          </a:xfrm>
          <a:prstGeom prst="rect">
            <a:avLst/>
          </a:prstGeom>
          <a:ln/>
        </p:spPr>
        <p:txBody>
          <a:bodyPr/>
          <a:lstStyle/>
          <a:p>
            <a:fld id="{70E32507-E4EE-4337-A4A2-BD850D08C3E2}" type="slidenum">
              <a:rPr lang="fi-FI"/>
              <a:pPr/>
              <a:t>27</a:t>
            </a:fld>
            <a:endParaRPr lang="fi-FI"/>
          </a:p>
        </p:txBody>
      </p:sp>
      <p:sp>
        <p:nvSpPr>
          <p:cNvPr id="673794" name="Rectangle 2"/>
          <p:cNvSpPr>
            <a:spLocks noGrp="1" noRot="1" noChangeAspect="1" noChangeArrowheads="1" noTextEdit="1"/>
          </p:cNvSpPr>
          <p:nvPr>
            <p:ph type="sldImg"/>
          </p:nvPr>
        </p:nvSpPr>
        <p:spPr>
          <a:xfrm>
            <a:off x="977900" y="779463"/>
            <a:ext cx="4878388" cy="3660775"/>
          </a:xfrm>
          <a:ln w="12700"/>
        </p:spPr>
      </p:sp>
      <p:sp>
        <p:nvSpPr>
          <p:cNvPr id="673795" name="Rectangle 3"/>
          <p:cNvSpPr>
            <a:spLocks noGrp="1" noChangeArrowheads="1"/>
          </p:cNvSpPr>
          <p:nvPr>
            <p:ph type="body" idx="1"/>
          </p:nvPr>
        </p:nvSpPr>
        <p:spPr>
          <a:xfrm>
            <a:off x="921907" y="4752079"/>
            <a:ext cx="4988769" cy="4442368"/>
          </a:xfrm>
          <a:ln/>
        </p:spPr>
        <p:txBody>
          <a:bodyPr lIns="92824" tIns="46412" rIns="92824" bIns="46412"/>
          <a:lstStyle/>
          <a:p>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342050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8063" y="9432795"/>
            <a:ext cx="2944899" cy="496910"/>
          </a:xfrm>
          <a:prstGeom prst="rect">
            <a:avLst/>
          </a:prstGeom>
          <a:ln/>
        </p:spPr>
        <p:txBody>
          <a:bodyPr/>
          <a:lstStyle/>
          <a:p>
            <a:fld id="{72BF15E5-6CB7-48C5-ACA4-72D87C19A62A}" type="slidenum">
              <a:rPr lang="fi-FI"/>
              <a:pPr/>
              <a:t>29</a:t>
            </a:fld>
            <a:endParaRPr lang="fi-FI"/>
          </a:p>
        </p:txBody>
      </p:sp>
      <p:sp>
        <p:nvSpPr>
          <p:cNvPr id="676866" name="Rectangle 2"/>
          <p:cNvSpPr>
            <a:spLocks noGrp="1" noRot="1" noChangeAspect="1" noChangeArrowheads="1" noTextEdit="1"/>
          </p:cNvSpPr>
          <p:nvPr>
            <p:ph type="sldImg"/>
          </p:nvPr>
        </p:nvSpPr>
        <p:spPr>
          <a:xfrm>
            <a:off x="977900" y="779463"/>
            <a:ext cx="4878388" cy="3660775"/>
          </a:xfrm>
          <a:ln w="12700"/>
        </p:spPr>
      </p:sp>
      <p:sp>
        <p:nvSpPr>
          <p:cNvPr id="676867" name="Rectangle 3"/>
          <p:cNvSpPr>
            <a:spLocks noGrp="1" noChangeArrowheads="1"/>
          </p:cNvSpPr>
          <p:nvPr>
            <p:ph type="body" idx="1"/>
          </p:nvPr>
        </p:nvSpPr>
        <p:spPr>
          <a:xfrm>
            <a:off x="921907" y="4752079"/>
            <a:ext cx="4988769" cy="4442368"/>
          </a:xfrm>
          <a:ln/>
        </p:spPr>
        <p:txBody>
          <a:bodyPr lIns="92824" tIns="46412" rIns="92824" bIns="46412"/>
          <a:lstStyle/>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711005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48063" y="9432795"/>
            <a:ext cx="2944899" cy="496910"/>
          </a:xfrm>
          <a:prstGeom prst="rect">
            <a:avLst/>
          </a:prstGeom>
          <a:ln/>
        </p:spPr>
        <p:txBody>
          <a:bodyPr/>
          <a:lstStyle/>
          <a:p>
            <a:fld id="{D82C701D-35AB-4215-8E42-331E858BBF53}" type="slidenum">
              <a:rPr lang="fi-FI"/>
              <a:pPr/>
              <a:t>38</a:t>
            </a:fld>
            <a:endParaRPr lang="fi-FI"/>
          </a:p>
        </p:txBody>
      </p:sp>
      <p:sp>
        <p:nvSpPr>
          <p:cNvPr id="678914" name="Rectangle 2"/>
          <p:cNvSpPr>
            <a:spLocks noGrp="1" noRot="1" noChangeAspect="1" noChangeArrowheads="1" noTextEdit="1"/>
          </p:cNvSpPr>
          <p:nvPr>
            <p:ph type="sldImg"/>
          </p:nvPr>
        </p:nvSpPr>
        <p:spPr>
          <a:xfrm>
            <a:off x="977900" y="779463"/>
            <a:ext cx="4878388" cy="3660775"/>
          </a:xfrm>
          <a:ln w="12700"/>
        </p:spPr>
      </p:sp>
      <p:sp>
        <p:nvSpPr>
          <p:cNvPr id="678915" name="Rectangle 3"/>
          <p:cNvSpPr>
            <a:spLocks noGrp="1" noChangeArrowheads="1"/>
          </p:cNvSpPr>
          <p:nvPr>
            <p:ph type="body" idx="1"/>
          </p:nvPr>
        </p:nvSpPr>
        <p:spPr>
          <a:xfrm>
            <a:off x="921907" y="4752079"/>
            <a:ext cx="4988769" cy="4442368"/>
          </a:xfrm>
          <a:ln/>
        </p:spPr>
        <p:txBody>
          <a:bodyPr lIns="92824" tIns="46412" rIns="92824" bIns="46412"/>
          <a:lstStyle/>
          <a:p>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269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Tyhjä">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0706A6D-1D76-4A87-B852-E0A0CCD78AA8}" type="slidenum">
              <a:rPr lang="fi-FI"/>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219200" y="1447800"/>
            <a:ext cx="3733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105400" y="1447800"/>
            <a:ext cx="3733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lvl1pPr>
              <a:defRPr/>
            </a:lvl1pPr>
          </a:lstStyle>
          <a:p>
            <a:fld id="{A4E17047-1E76-4F20-A89C-C1D4BFF99ABD}" type="datetime1">
              <a:rPr lang="fi-FI" smtClean="0"/>
              <a:pPr/>
              <a:t>28.1.2019</a:t>
            </a:fld>
            <a:endParaRPr lang="fi-FI"/>
          </a:p>
        </p:txBody>
      </p:sp>
      <p:sp>
        <p:nvSpPr>
          <p:cNvPr id="6" name="Alatunnisteen paikkamerkki 5"/>
          <p:cNvSpPr>
            <a:spLocks noGrp="1"/>
          </p:cNvSpPr>
          <p:nvPr>
            <p:ph type="ftr" sz="quarter" idx="11"/>
          </p:nvPr>
        </p:nvSpPr>
        <p:spPr/>
        <p:txBody>
          <a:bodyPr/>
          <a:lstStyle>
            <a:lvl1pPr>
              <a:defRPr/>
            </a:lvl1pPr>
          </a:lstStyle>
          <a:p>
            <a:r>
              <a:rPr lang="fi-FI" smtClean="0"/>
              <a:t>Verohallinto</a:t>
            </a:r>
            <a:endParaRPr lang="fi-FI"/>
          </a:p>
        </p:txBody>
      </p:sp>
      <p:sp>
        <p:nvSpPr>
          <p:cNvPr id="7" name="Dian numeron paikkamerkki 6"/>
          <p:cNvSpPr>
            <a:spLocks noGrp="1"/>
          </p:cNvSpPr>
          <p:nvPr>
            <p:ph type="sldNum" sz="quarter" idx="12"/>
          </p:nvPr>
        </p:nvSpPr>
        <p:spPr/>
        <p:txBody>
          <a:bodyPr/>
          <a:lstStyle>
            <a:lvl1pPr>
              <a:defRPr/>
            </a:lvl1pPr>
          </a:lstStyle>
          <a:p>
            <a:fld id="{2E0DFE84-A053-4395-9939-03492E597007}" type="slidenum">
              <a:rPr lang="fi-FI"/>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3"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 id="2147483670" r:id="rId10"/>
    <p:sldLayoutId id="2147483673" r:id="rId11"/>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dirty="0" smtClean="0"/>
              <a:t>Yritysverotus – Yritystuloa vai </a:t>
            </a:r>
            <a:r>
              <a:rPr lang="fi-FI" sz="3200" dirty="0" smtClean="0"/>
              <a:t>palkkaa</a:t>
            </a:r>
            <a:br>
              <a:rPr lang="fi-FI" sz="3200" dirty="0" smtClean="0"/>
            </a:br>
            <a:r>
              <a:rPr lang="fi-FI" sz="3200" dirty="0" smtClean="0"/>
              <a:t>(vain </a:t>
            </a:r>
            <a:r>
              <a:rPr lang="fi-FI" sz="3200" smtClean="0"/>
              <a:t>olennaisilta osin)</a:t>
            </a:r>
            <a:endParaRPr lang="en-US" sz="3200" dirty="0" smtClean="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smtClean="0">
                <a:solidFill>
                  <a:schemeClr val="tx1"/>
                </a:solidFill>
                <a:latin typeface="Arial" charset="0"/>
              </a:rPr>
              <a:t>OTK / OTM Ilkka Lahti</a:t>
            </a:r>
          </a:p>
          <a:p>
            <a:pPr eaLnBrk="1" hangingPunct="1"/>
            <a:endParaRPr lang="fi-FI" dirty="0" smtClean="0">
              <a:solidFill>
                <a:schemeClr val="tx1"/>
              </a:solidFill>
              <a:latin typeface="Arial" charset="0"/>
            </a:endParaRPr>
          </a:p>
          <a:p>
            <a:pPr eaLnBrk="1" hangingPunct="1"/>
            <a:r>
              <a:rPr lang="fi-FI" dirty="0" smtClean="0">
                <a:solidFill>
                  <a:schemeClr val="tx1"/>
                </a:solidFill>
                <a:latin typeface="Arial" charset="0"/>
              </a:rPr>
              <a:t>2019</a:t>
            </a:r>
            <a:endParaRPr lang="en-US" dirty="0" smtClean="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Otsikko 1"/>
          <p:cNvSpPr>
            <a:spLocks noGrp="1"/>
          </p:cNvSpPr>
          <p:nvPr>
            <p:ph type="title"/>
          </p:nvPr>
        </p:nvSpPr>
        <p:spPr>
          <a:xfrm>
            <a:off x="381000" y="152400"/>
            <a:ext cx="8439150" cy="1143000"/>
          </a:xfrm>
        </p:spPr>
        <p:txBody>
          <a:bodyPr/>
          <a:lstStyle/>
          <a:p>
            <a:r>
              <a:rPr lang="fi-FI" dirty="0" smtClean="0">
                <a:solidFill>
                  <a:srgbClr val="FF0000"/>
                </a:solidFill>
              </a:rPr>
              <a:t>Luento- ja esitelmäpalkkio</a:t>
            </a:r>
            <a:br>
              <a:rPr lang="fi-FI" dirty="0" smtClean="0">
                <a:solidFill>
                  <a:srgbClr val="FF0000"/>
                </a:solidFill>
              </a:rPr>
            </a:br>
            <a:r>
              <a:rPr lang="fi-FI" sz="1800" dirty="0" smtClean="0">
                <a:solidFill>
                  <a:srgbClr val="FF0000"/>
                </a:solidFill>
              </a:rPr>
              <a:t>Yleiset periaatteet</a:t>
            </a:r>
            <a:endParaRPr lang="fi-FI" dirty="0" smtClean="0">
              <a:solidFill>
                <a:srgbClr val="FF0000"/>
              </a:solidFill>
            </a:endParaRPr>
          </a:p>
        </p:txBody>
      </p:sp>
      <p:sp>
        <p:nvSpPr>
          <p:cNvPr id="14339" name="Sisällön paikkamerkki 2"/>
          <p:cNvSpPr>
            <a:spLocks noGrp="1"/>
          </p:cNvSpPr>
          <p:nvPr>
            <p:ph idx="1"/>
          </p:nvPr>
        </p:nvSpPr>
        <p:spPr>
          <a:xfrm>
            <a:off x="1187624" y="1196752"/>
            <a:ext cx="7529264" cy="4572000"/>
          </a:xfrm>
        </p:spPr>
        <p:txBody>
          <a:bodyPr/>
          <a:lstStyle/>
          <a:p>
            <a:r>
              <a:rPr lang="fi-FI" sz="1800" i="1" dirty="0" smtClean="0"/>
              <a:t>Henkilökohtainen</a:t>
            </a:r>
            <a:r>
              <a:rPr lang="fi-FI" sz="1800" dirty="0" smtClean="0"/>
              <a:t> luento- ja esitelmäpalkkio on erikseen </a:t>
            </a:r>
            <a:r>
              <a:rPr lang="fi-FI" sz="1800" dirty="0"/>
              <a:t>säädetty </a:t>
            </a:r>
            <a:r>
              <a:rPr lang="fi-FI" sz="1800" dirty="0" smtClean="0"/>
              <a:t>palkaksi EPL 13 §:ssä</a:t>
            </a:r>
          </a:p>
          <a:p>
            <a:pPr lvl="1"/>
            <a:r>
              <a:rPr lang="fi-FI" sz="1600" dirty="0" smtClean="0"/>
              <a:t>Milloin kyse on henkilökohtaisesta palkkiosta?</a:t>
            </a:r>
          </a:p>
          <a:p>
            <a:pPr lvl="1"/>
            <a:endParaRPr lang="fi-FI" sz="800" dirty="0"/>
          </a:p>
          <a:p>
            <a:r>
              <a:rPr lang="fi-FI" sz="1800" dirty="0" smtClean="0"/>
              <a:t>Luennon ja esitelmän pitää aina </a:t>
            </a:r>
            <a:r>
              <a:rPr lang="fi-FI" sz="1800" dirty="0"/>
              <a:t>joku luonnollinen </a:t>
            </a:r>
            <a:r>
              <a:rPr lang="fi-FI" sz="1800" dirty="0" smtClean="0"/>
              <a:t>henkilö</a:t>
            </a:r>
          </a:p>
          <a:p>
            <a:pPr lvl="1"/>
            <a:r>
              <a:rPr lang="fi-FI" sz="1600" dirty="0" smtClean="0"/>
              <a:t>Hän saattaa kuitenkin työskennellä muun </a:t>
            </a:r>
            <a:r>
              <a:rPr lang="fi-FI" sz="1600" dirty="0"/>
              <a:t>kuin tilaisuuden järjestäjän lukuun</a:t>
            </a:r>
            <a:r>
              <a:rPr lang="fi-FI" sz="1600" dirty="0" smtClean="0"/>
              <a:t>.</a:t>
            </a:r>
          </a:p>
          <a:p>
            <a:pPr lvl="1"/>
            <a:endParaRPr lang="fi-FI" sz="800" dirty="0"/>
          </a:p>
          <a:p>
            <a:r>
              <a:rPr lang="fi-FI" sz="1800" dirty="0"/>
              <a:t>Verotuskäytännössä </a:t>
            </a:r>
            <a:r>
              <a:rPr lang="fi-FI" sz="1800" dirty="0" smtClean="0"/>
              <a:t>palkaksi on katsottu palkkio</a:t>
            </a:r>
          </a:p>
          <a:p>
            <a:pPr lvl="1"/>
            <a:r>
              <a:rPr lang="fi-FI" sz="1600" dirty="0" smtClean="0"/>
              <a:t>yksittäisen luennon pitämisestä,</a:t>
            </a:r>
          </a:p>
          <a:p>
            <a:pPr lvl="1"/>
            <a:r>
              <a:rPr lang="fi-FI" sz="1600" dirty="0" smtClean="0"/>
              <a:t>opettajan viransijaisuudesta </a:t>
            </a:r>
            <a:r>
              <a:rPr lang="fi-FI" sz="1600" u="sng" dirty="0" smtClean="0"/>
              <a:t>sekä</a:t>
            </a:r>
          </a:p>
          <a:p>
            <a:pPr lvl="1"/>
            <a:r>
              <a:rPr lang="fi-FI" sz="1600" dirty="0" smtClean="0"/>
              <a:t>oppilaitoksen </a:t>
            </a:r>
            <a:r>
              <a:rPr lang="fi-FI" sz="1600" dirty="0"/>
              <a:t>vahvistettuun opetussuunnitelmaan ja lukujärjestykseen perustuvasta </a:t>
            </a:r>
            <a:r>
              <a:rPr lang="fi-FI" sz="1600" dirty="0" smtClean="0"/>
              <a:t>koulutuksesta.</a:t>
            </a:r>
          </a:p>
          <a:p>
            <a:pPr lvl="2"/>
            <a:r>
              <a:rPr lang="fi-FI" sz="1500" dirty="0" smtClean="0"/>
              <a:t>Määrättyyn tutkintoon </a:t>
            </a:r>
            <a:r>
              <a:rPr lang="fi-FI" sz="1500" dirty="0"/>
              <a:t>johtava koulutus tapahtuu oppilaitoksen johdon ja valvonnan alaisena. </a:t>
            </a:r>
            <a:endParaRPr lang="fi-FI" sz="1500" dirty="0" smtClean="0"/>
          </a:p>
          <a:p>
            <a:pPr lvl="2"/>
            <a:r>
              <a:rPr lang="fi-FI" sz="1500" dirty="0" smtClean="0"/>
              <a:t>Koulutukseen liittyvä vapaaehtoinen laajentava kurssi </a:t>
            </a:r>
            <a:r>
              <a:rPr lang="fi-FI" sz="1500" dirty="0"/>
              <a:t>tai </a:t>
            </a:r>
            <a:r>
              <a:rPr lang="fi-FI" sz="1500" dirty="0" smtClean="0"/>
              <a:t>luento voi kuitenkin olla jäljempänä käsiteltävä ns. koulutuskokonaisuus.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118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Otsikko 1"/>
          <p:cNvSpPr>
            <a:spLocks noGrp="1"/>
          </p:cNvSpPr>
          <p:nvPr>
            <p:ph type="title"/>
          </p:nvPr>
        </p:nvSpPr>
        <p:spPr>
          <a:xfrm>
            <a:off x="381000" y="152400"/>
            <a:ext cx="8439150" cy="1143000"/>
          </a:xfrm>
        </p:spPr>
        <p:txBody>
          <a:bodyPr/>
          <a:lstStyle/>
          <a:p>
            <a:r>
              <a:rPr lang="fi-FI" dirty="0" smtClean="0">
                <a:solidFill>
                  <a:srgbClr val="FF0000"/>
                </a:solidFill>
              </a:rPr>
              <a:t>Luento- ja esitelmäpalkkio</a:t>
            </a:r>
            <a:br>
              <a:rPr lang="fi-FI" dirty="0" smtClean="0">
                <a:solidFill>
                  <a:srgbClr val="FF0000"/>
                </a:solidFill>
              </a:rPr>
            </a:br>
            <a:r>
              <a:rPr lang="fi-FI" sz="1800" dirty="0" smtClean="0">
                <a:solidFill>
                  <a:srgbClr val="FF0000"/>
                </a:solidFill>
              </a:rPr>
              <a:t>Koulutusalan yritykselle maksettu palkkio</a:t>
            </a:r>
            <a:endParaRPr lang="fi-FI" dirty="0" smtClean="0">
              <a:solidFill>
                <a:srgbClr val="FF0000"/>
              </a:solidFill>
            </a:endParaRPr>
          </a:p>
        </p:txBody>
      </p:sp>
      <p:sp>
        <p:nvSpPr>
          <p:cNvPr id="14339" name="Sisällön paikkamerkki 2"/>
          <p:cNvSpPr>
            <a:spLocks noGrp="1"/>
          </p:cNvSpPr>
          <p:nvPr>
            <p:ph idx="1"/>
          </p:nvPr>
        </p:nvSpPr>
        <p:spPr>
          <a:xfrm>
            <a:off x="1219200" y="1447800"/>
            <a:ext cx="7529264" cy="4572000"/>
          </a:xfrm>
        </p:spPr>
        <p:txBody>
          <a:bodyPr/>
          <a:lstStyle/>
          <a:p>
            <a:r>
              <a:rPr lang="fi-FI" sz="2000" dirty="0" smtClean="0"/>
              <a:t>Luennoitsija saattaa työskennellä koulutus- tai siihen läheisesti liittyvällä alalla pääasiallisesti toimivan yrityksen palveluksessa</a:t>
            </a:r>
          </a:p>
          <a:p>
            <a:pPr lvl="1"/>
            <a:r>
              <a:rPr lang="fi-FI" sz="2000" dirty="0" smtClean="0"/>
              <a:t>Työnantajayritys </a:t>
            </a:r>
            <a:r>
              <a:rPr lang="fi-FI" sz="2000" dirty="0"/>
              <a:t>tunnetaan yleisesti ja sen tiedetään toimivan koulutus- tai muulla vastaavalla alalla päätoimisesti ja yleisesti</a:t>
            </a:r>
            <a:r>
              <a:rPr lang="fi-FI" sz="2000" dirty="0" smtClean="0"/>
              <a:t>.</a:t>
            </a:r>
          </a:p>
          <a:p>
            <a:pPr lvl="1"/>
            <a:r>
              <a:rPr lang="fi-FI" sz="2000" dirty="0" smtClean="0"/>
              <a:t>Palkkiot maksetaan kyseiselle yritykselle.</a:t>
            </a:r>
          </a:p>
          <a:p>
            <a:pPr lvl="1"/>
            <a:endParaRPr lang="fi-FI" sz="1600" dirty="0" smtClean="0"/>
          </a:p>
          <a:p>
            <a:r>
              <a:rPr lang="fi-FI" sz="2000" dirty="0" smtClean="0"/>
              <a:t>Luennoitsijan </a:t>
            </a:r>
            <a:r>
              <a:rPr lang="fi-FI" sz="2000" dirty="0"/>
              <a:t>työnantajayrityksen </a:t>
            </a:r>
            <a:r>
              <a:rPr lang="fi-FI" sz="2000" dirty="0" smtClean="0"/>
              <a:t>saama palkkio katsotaan tällöin yleensä työkorvaukseksi</a:t>
            </a:r>
          </a:p>
          <a:p>
            <a:pPr lvl="1"/>
            <a:endParaRPr lang="fi-FI" sz="14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3066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Otsikko 1"/>
          <p:cNvSpPr>
            <a:spLocks noGrp="1"/>
          </p:cNvSpPr>
          <p:nvPr>
            <p:ph type="title"/>
          </p:nvPr>
        </p:nvSpPr>
        <p:spPr>
          <a:xfrm>
            <a:off x="381000" y="152400"/>
            <a:ext cx="8439150" cy="1143000"/>
          </a:xfrm>
        </p:spPr>
        <p:txBody>
          <a:bodyPr/>
          <a:lstStyle/>
          <a:p>
            <a:r>
              <a:rPr lang="fi-FI" dirty="0" smtClean="0">
                <a:solidFill>
                  <a:srgbClr val="FF0000"/>
                </a:solidFill>
              </a:rPr>
              <a:t>Luento- ja esitelmäpalkkio</a:t>
            </a:r>
            <a:br>
              <a:rPr lang="fi-FI" dirty="0" smtClean="0">
                <a:solidFill>
                  <a:srgbClr val="FF0000"/>
                </a:solidFill>
              </a:rPr>
            </a:br>
            <a:r>
              <a:rPr lang="fi-FI" sz="1800" dirty="0" smtClean="0">
                <a:solidFill>
                  <a:srgbClr val="FF0000"/>
                </a:solidFill>
              </a:rPr>
              <a:t>Kouluttaminen osana laajempaa toimeksiantoa</a:t>
            </a:r>
            <a:endParaRPr lang="fi-FI" dirty="0" smtClean="0">
              <a:solidFill>
                <a:srgbClr val="FF0000"/>
              </a:solidFill>
            </a:endParaRPr>
          </a:p>
        </p:txBody>
      </p:sp>
      <p:sp>
        <p:nvSpPr>
          <p:cNvPr id="14339" name="Sisällön paikkamerkki 2"/>
          <p:cNvSpPr>
            <a:spLocks noGrp="1"/>
          </p:cNvSpPr>
          <p:nvPr>
            <p:ph idx="1"/>
          </p:nvPr>
        </p:nvSpPr>
        <p:spPr>
          <a:xfrm>
            <a:off x="1219200" y="1447800"/>
            <a:ext cx="7529264" cy="4572000"/>
          </a:xfrm>
        </p:spPr>
        <p:txBody>
          <a:bodyPr/>
          <a:lstStyle/>
          <a:p>
            <a:r>
              <a:rPr lang="fi-FI" sz="2000" dirty="0" smtClean="0"/>
              <a:t>Koulutuskokonaisuus</a:t>
            </a:r>
            <a:endParaRPr lang="fi-FI" sz="2000" dirty="0"/>
          </a:p>
          <a:p>
            <a:pPr lvl="1"/>
            <a:r>
              <a:rPr lang="fi-FI" sz="1800" dirty="0"/>
              <a:t>Muuna kuin palkkana pidetään  pelkkää luennointia laajempien koulutuskokonaisuuksien valmistelusta ja pitämisestä maksettuja palkkioita, jos tehtävä ei ole selkeästi tapahtunut toimeksiantajan johdolla ja valvonnassa</a:t>
            </a:r>
            <a:r>
              <a:rPr lang="fi-FI" sz="1800" dirty="0" smtClean="0"/>
              <a:t>.</a:t>
            </a:r>
          </a:p>
          <a:p>
            <a:pPr lvl="1"/>
            <a:r>
              <a:rPr lang="fi-FI" sz="1800" dirty="0" smtClean="0"/>
              <a:t>Esim</a:t>
            </a:r>
            <a:r>
              <a:rPr lang="fi-FI" sz="1800" dirty="0"/>
              <a:t>. ensiapukurssi, jos kurssin pitäjä suunnittelee ohjelman, hankkii tarvikkeet ja toteuttaa </a:t>
            </a:r>
            <a:r>
              <a:rPr lang="fi-FI" sz="1800" dirty="0" smtClean="0"/>
              <a:t>kurssin</a:t>
            </a:r>
          </a:p>
          <a:p>
            <a:pPr lvl="1"/>
            <a:endParaRPr lang="fi-FI" sz="1400" dirty="0"/>
          </a:p>
          <a:p>
            <a:r>
              <a:rPr lang="fi-FI" sz="2000" dirty="0"/>
              <a:t>Kouluttaminen </a:t>
            </a:r>
            <a:r>
              <a:rPr lang="fi-FI" sz="2000" dirty="0" smtClean="0"/>
              <a:t>kokonaistoimeksiannon </a:t>
            </a:r>
            <a:r>
              <a:rPr lang="fi-FI" sz="2000" dirty="0"/>
              <a:t>osana</a:t>
            </a:r>
          </a:p>
          <a:p>
            <a:pPr lvl="1"/>
            <a:r>
              <a:rPr lang="fi-FI" sz="1800" dirty="0"/>
              <a:t>Asiakkaan henkilöstön kouluttaminen voi myös olla osa laajempaa </a:t>
            </a:r>
            <a:r>
              <a:rPr lang="fi-FI" sz="1800" dirty="0" err="1" smtClean="0"/>
              <a:t>konsultointitoimeksiantoa</a:t>
            </a:r>
            <a:endParaRPr lang="fi-FI" sz="1800" dirty="0" smtClean="0"/>
          </a:p>
          <a:p>
            <a:pPr lvl="1"/>
            <a:r>
              <a:rPr lang="fi-FI" sz="1800" dirty="0" smtClean="0"/>
              <a:t>Tilannetta arvioidaan tällöin kokonaisuutena</a:t>
            </a:r>
          </a:p>
          <a:p>
            <a:pPr lvl="1"/>
            <a:r>
              <a:rPr lang="fi-FI" sz="1800" dirty="0" smtClean="0"/>
              <a:t>Maksettu korvaus voi olla työkorvausta</a:t>
            </a:r>
            <a:endParaRPr lang="fi-FI"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4410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Otsikko 1"/>
          <p:cNvSpPr>
            <a:spLocks noGrp="1"/>
          </p:cNvSpPr>
          <p:nvPr>
            <p:ph type="title"/>
          </p:nvPr>
        </p:nvSpPr>
        <p:spPr>
          <a:xfrm>
            <a:off x="381000" y="152400"/>
            <a:ext cx="8439150" cy="1143000"/>
          </a:xfrm>
        </p:spPr>
        <p:txBody>
          <a:bodyPr/>
          <a:lstStyle/>
          <a:p>
            <a:r>
              <a:rPr lang="fi-FI" dirty="0" smtClean="0">
                <a:solidFill>
                  <a:srgbClr val="FF0000"/>
                </a:solidFill>
              </a:rPr>
              <a:t>Luento- ja esitelmäpalkkio</a:t>
            </a:r>
            <a:br>
              <a:rPr lang="fi-FI" dirty="0" smtClean="0">
                <a:solidFill>
                  <a:srgbClr val="FF0000"/>
                </a:solidFill>
              </a:rPr>
            </a:br>
            <a:r>
              <a:rPr lang="fi-FI" sz="1800" dirty="0" smtClean="0">
                <a:solidFill>
                  <a:srgbClr val="FF0000"/>
                </a:solidFill>
              </a:rPr>
              <a:t>Oikeuskäytäntöä</a:t>
            </a:r>
            <a:endParaRPr lang="fi-FI" dirty="0" smtClean="0">
              <a:solidFill>
                <a:srgbClr val="FF0000"/>
              </a:solidFill>
            </a:endParaRPr>
          </a:p>
        </p:txBody>
      </p:sp>
      <p:sp>
        <p:nvSpPr>
          <p:cNvPr id="14339" name="Sisällön paikkamerkki 2"/>
          <p:cNvSpPr>
            <a:spLocks noGrp="1"/>
          </p:cNvSpPr>
          <p:nvPr>
            <p:ph idx="1"/>
          </p:nvPr>
        </p:nvSpPr>
        <p:spPr>
          <a:xfrm>
            <a:off x="1219200" y="1447800"/>
            <a:ext cx="7529264" cy="4572000"/>
          </a:xfrm>
        </p:spPr>
        <p:txBody>
          <a:bodyPr/>
          <a:lstStyle/>
          <a:p>
            <a:r>
              <a:rPr lang="fi-FI" sz="1800" dirty="0" smtClean="0"/>
              <a:t>KHO </a:t>
            </a:r>
            <a:r>
              <a:rPr lang="fi-FI" sz="1800" dirty="0"/>
              <a:t>1999 T </a:t>
            </a:r>
            <a:r>
              <a:rPr lang="fi-FI" sz="1800" dirty="0" smtClean="0"/>
              <a:t>2430 </a:t>
            </a:r>
          </a:p>
          <a:p>
            <a:pPr lvl="1"/>
            <a:r>
              <a:rPr lang="fi-FI" sz="1400" dirty="0"/>
              <a:t>Liikealan erikoisoppilaitos oli tehnyt liiketaloustieteen koulutus- ja </a:t>
            </a:r>
            <a:r>
              <a:rPr lang="fi-FI" sz="1400" dirty="0" smtClean="0"/>
              <a:t>konsultointi-palveluja </a:t>
            </a:r>
            <a:r>
              <a:rPr lang="fi-FI" sz="1400" dirty="0"/>
              <a:t>tuottavan yhtiön kanssa sopimuksen, jonka mukaan yhtiö järjesti oppilaitokselle tämän </a:t>
            </a:r>
            <a:r>
              <a:rPr lang="fi-FI" sz="1400" dirty="0" err="1"/>
              <a:t>toimeksiantamana</a:t>
            </a:r>
            <a:r>
              <a:rPr lang="fi-FI" sz="1400" dirty="0"/>
              <a:t> yritystoiminnan perusteet, yrityssuunnittelu, yritysten ohjaus sekä tuotanto ja logistiikka nimiset liiketalouden kurssit, jotka liittyivät oppilaitoksen järjestämään merkonomin tutkintoon. Koulutustehtävät sisälsivät kurssien opintomateriaalin laadinnan, etätehtävien laadinnan ja tarkastuksen, lähiopetuksen ja puhelinopetuksen. Opetus suoritettiin monimuoto-opetuksena, ja kursseihin liittyvä luento-opetus tapahtui oppilaitoksen tiloissa. </a:t>
            </a:r>
            <a:endParaRPr lang="fi-FI" sz="1400" dirty="0" smtClean="0"/>
          </a:p>
          <a:p>
            <a:pPr lvl="1"/>
            <a:r>
              <a:rPr lang="fi-FI" sz="1400" dirty="0" smtClean="0"/>
              <a:t>Toimeksiannosta </a:t>
            </a:r>
            <a:r>
              <a:rPr lang="fi-FI" sz="1400" dirty="0"/>
              <a:t>suoritettava korvaus maksettiin yhtiölle oppilaitoksen </a:t>
            </a:r>
            <a:r>
              <a:rPr lang="fi-FI" sz="1400" dirty="0" err="1"/>
              <a:t>lukuvuosittain</a:t>
            </a:r>
            <a:r>
              <a:rPr lang="fi-FI" sz="1400" dirty="0"/>
              <a:t> määrittämien perusopetuksen maksuperusteiden mukaan kunkin opintojakson päätyttyä. Kursseihin sisältyvät koulutustehtävät suoritti pääasiassa yhtiön osakas, joka oli koulutukseltaan kauppatieteiden maisteri ja toimi kokopäivätyössä oppilaitoksessa.</a:t>
            </a:r>
          </a:p>
          <a:p>
            <a:pPr lvl="1"/>
            <a:r>
              <a:rPr lang="fi-FI" sz="1400" dirty="0"/>
              <a:t>Korkein hallinto-oikeus katsoi, että oppilaitoksen yhtiölle suorittamat koulutuspalkkiot olivat ennakkoperintälain 13 §:ssä tarkoitettua </a:t>
            </a:r>
            <a:r>
              <a:rPr lang="fi-FI" sz="1400" u="sng" dirty="0">
                <a:solidFill>
                  <a:srgbClr val="FF0000"/>
                </a:solidFill>
              </a:rPr>
              <a:t>palkkaa</a:t>
            </a:r>
            <a:r>
              <a:rPr lang="fi-FI" sz="1400" dirty="0"/>
              <a:t>. </a:t>
            </a:r>
            <a:endParaRPr lang="fi-FI" sz="1400" dirty="0" smtClean="0"/>
          </a:p>
          <a:p>
            <a:pPr lvl="1"/>
            <a:r>
              <a:rPr lang="fi-FI" sz="1400" dirty="0" smtClean="0"/>
              <a:t>Veroasiamiehen </a:t>
            </a:r>
            <a:r>
              <a:rPr lang="fi-FI" sz="1400" dirty="0"/>
              <a:t>valituksesta lääninoikeuden päätös, jossa oli katsottu, että kysymys oli ennakkoperintälain 25 §:n mukaisesta työkorvauksesta, kumottiin. </a:t>
            </a:r>
            <a:endParaRPr lang="fi-FI" sz="1400" dirty="0" smtClean="0"/>
          </a:p>
          <a:p>
            <a:pPr lvl="1"/>
            <a:r>
              <a:rPr lang="fi-FI" sz="1400" dirty="0" smtClean="0"/>
              <a:t>Ennakkoratkaisu </a:t>
            </a:r>
            <a:r>
              <a:rPr lang="fi-FI" sz="1400" dirty="0"/>
              <a:t>ajalle 29.9.1998-31.12.1999</a:t>
            </a:r>
            <a:r>
              <a:rPr lang="fi-FI" sz="1400" dirty="0" smtClean="0"/>
              <a:t>.</a:t>
            </a:r>
            <a:endParaRPr lang="fi-FI"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2295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Otsikko 1"/>
          <p:cNvSpPr>
            <a:spLocks noGrp="1"/>
          </p:cNvSpPr>
          <p:nvPr>
            <p:ph type="title"/>
          </p:nvPr>
        </p:nvSpPr>
        <p:spPr>
          <a:xfrm>
            <a:off x="381000" y="152400"/>
            <a:ext cx="8439150" cy="1143000"/>
          </a:xfrm>
        </p:spPr>
        <p:txBody>
          <a:bodyPr/>
          <a:lstStyle/>
          <a:p>
            <a:r>
              <a:rPr lang="fi-FI" dirty="0" smtClean="0">
                <a:solidFill>
                  <a:srgbClr val="FF0000"/>
                </a:solidFill>
              </a:rPr>
              <a:t>Luento- ja esitelmäpalkkio</a:t>
            </a:r>
            <a:br>
              <a:rPr lang="fi-FI" dirty="0" smtClean="0">
                <a:solidFill>
                  <a:srgbClr val="FF0000"/>
                </a:solidFill>
              </a:rPr>
            </a:br>
            <a:r>
              <a:rPr lang="fi-FI" sz="1800" dirty="0" smtClean="0">
                <a:solidFill>
                  <a:srgbClr val="FF0000"/>
                </a:solidFill>
              </a:rPr>
              <a:t>Oikeuskäytäntöä</a:t>
            </a:r>
            <a:endParaRPr lang="fi-FI" dirty="0" smtClean="0">
              <a:solidFill>
                <a:srgbClr val="FF0000"/>
              </a:solidFill>
            </a:endParaRPr>
          </a:p>
        </p:txBody>
      </p:sp>
      <p:sp>
        <p:nvSpPr>
          <p:cNvPr id="14339" name="Sisällön paikkamerkki 2"/>
          <p:cNvSpPr>
            <a:spLocks noGrp="1"/>
          </p:cNvSpPr>
          <p:nvPr>
            <p:ph idx="1"/>
          </p:nvPr>
        </p:nvSpPr>
        <p:spPr>
          <a:xfrm>
            <a:off x="1219200" y="1447800"/>
            <a:ext cx="7529264" cy="4572000"/>
          </a:xfrm>
        </p:spPr>
        <p:txBody>
          <a:bodyPr/>
          <a:lstStyle/>
          <a:p>
            <a:r>
              <a:rPr lang="fi-FI" sz="1800" dirty="0" smtClean="0"/>
              <a:t>KHO 2004:5 (KHO 2004 T 94)</a:t>
            </a:r>
          </a:p>
          <a:p>
            <a:pPr lvl="1"/>
            <a:r>
              <a:rPr lang="fi-FI" sz="1600" dirty="0"/>
              <a:t>A antoi kieltenopetusta kansalaisopistossa. Hänen opetustuntiensa määrä lukukautena 2000-2001 oli 152 tuntia. Kansalaisopisto maksoi palkkion A:n opetustyöstä ennakkoperintärekisteriin merkitylle X Oy:lle, jonka osakas, toimitusjohtaja ja hallituksen ainoa varsinainen jäsen A oli. Kansalaisopiston vuotuinen opetussuunnitelma muodostui opettajien laatimista opetussuunnitelmista. Myös A:n opetus perustui hänen itsensä laatimaan opetussuunnitelmaan. A:n opetustyöskentely tapahtui opiston toimitiloissa ja laitteilla, eikä se poikennut opistoon normaalissa työsuhteessa olevien opettajien toiminnasta. Näissä oloissa kansalaisopiston X Oy:lle suorittamat opetuspalkkiot eivät olleet ennakkoperintälain 25 §:ssä tarkoitettua työkorvausta vaan ennakkoperintälain 13 §:ssä tarkoitettua </a:t>
            </a:r>
            <a:r>
              <a:rPr lang="fi-FI" sz="1600" u="sng" dirty="0">
                <a:solidFill>
                  <a:srgbClr val="FF0000"/>
                </a:solidFill>
              </a:rPr>
              <a:t>palkkaa</a:t>
            </a:r>
            <a:r>
              <a:rPr lang="fi-FI" sz="1600" dirty="0"/>
              <a:t>, josta oli toimitettava ennakonpidätys ja jonka perusteella oli suoritettava työnantajan sosiaaliturvamaksu. Ennakkoratkaisu vuodelle 2002.</a:t>
            </a:r>
          </a:p>
          <a:p>
            <a:pPr lvl="1"/>
            <a:r>
              <a:rPr lang="fi-FI" sz="1600" dirty="0"/>
              <a:t>Ennakkoperintälaki 13 ja 25 </a:t>
            </a:r>
            <a:r>
              <a:rPr lang="fi-FI" sz="1600" dirty="0" smtClean="0"/>
              <a:t>§</a:t>
            </a:r>
            <a:endParaRPr lang="fi-FI"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798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Otsikko 1"/>
          <p:cNvSpPr>
            <a:spLocks noGrp="1"/>
          </p:cNvSpPr>
          <p:nvPr>
            <p:ph type="title"/>
          </p:nvPr>
        </p:nvSpPr>
        <p:spPr>
          <a:xfrm>
            <a:off x="381000" y="152400"/>
            <a:ext cx="8367713" cy="1143000"/>
          </a:xfrm>
        </p:spPr>
        <p:txBody>
          <a:bodyPr/>
          <a:lstStyle/>
          <a:p>
            <a:r>
              <a:rPr lang="fi-FI" dirty="0">
                <a:solidFill>
                  <a:srgbClr val="FF0000"/>
                </a:solidFill>
              </a:rPr>
              <a:t>Hallintoelimen jäsenen palkkio</a:t>
            </a:r>
            <a:r>
              <a:rPr lang="fi-FI" dirty="0" smtClean="0">
                <a:solidFill>
                  <a:srgbClr val="FF0000"/>
                </a:solidFill>
              </a:rPr>
              <a:t/>
            </a:r>
            <a:br>
              <a:rPr lang="fi-FI" dirty="0" smtClean="0">
                <a:solidFill>
                  <a:srgbClr val="FF0000"/>
                </a:solidFill>
              </a:rPr>
            </a:br>
            <a:endParaRPr lang="fi-FI" dirty="0" smtClean="0">
              <a:solidFill>
                <a:srgbClr val="FF0000"/>
              </a:solidFill>
            </a:endParaRPr>
          </a:p>
        </p:txBody>
      </p:sp>
      <p:sp>
        <p:nvSpPr>
          <p:cNvPr id="125955" name="Sisällön paikkamerkki 2"/>
          <p:cNvSpPr>
            <a:spLocks noGrp="1"/>
          </p:cNvSpPr>
          <p:nvPr>
            <p:ph idx="1"/>
          </p:nvPr>
        </p:nvSpPr>
        <p:spPr/>
        <p:txBody>
          <a:bodyPr/>
          <a:lstStyle/>
          <a:p>
            <a:r>
              <a:rPr lang="fi-FI" sz="2000" dirty="0" smtClean="0"/>
              <a:t>KHO 2011:31 (KHO 2011 T 911)</a:t>
            </a:r>
          </a:p>
          <a:p>
            <a:pPr lvl="1"/>
            <a:r>
              <a:rPr lang="fi-FI" sz="1800" dirty="0" smtClean="0"/>
              <a:t>A työskenteli pääomasijoitustoimintaa harjoittavan X Oy:n palveluksessa. Hänen oli tarkoitus toimia Y Oy:n hallituksessa X Oy:n nimittämänä jäsenenä. Kun otettiin huomioon ennakkoperintälain 13 §:n 1 momentin 2 kohdan säännös sekä osakeyhtiön hallituksen jäsenyyden luonne henkilökohtaisena tehtävänä, jossa voi toimia vain luonnollinen henkilö, palkkio hallituksen jäsenyydestä oli A:n henkilökohtaista </a:t>
            </a:r>
            <a:r>
              <a:rPr lang="fi-FI" sz="1800" u="sng" dirty="0" smtClean="0">
                <a:solidFill>
                  <a:srgbClr val="FF0000"/>
                </a:solidFill>
              </a:rPr>
              <a:t>palkkaa</a:t>
            </a:r>
            <a:r>
              <a:rPr lang="fi-FI" sz="1800" dirty="0" smtClean="0"/>
              <a:t> eikä X Oy:n elinkeinotuloa.</a:t>
            </a:r>
          </a:p>
          <a:p>
            <a:pPr lvl="1"/>
            <a:r>
              <a:rPr lang="fi-FI" sz="1800" dirty="0" smtClean="0"/>
              <a:t>Tuloverolaki </a:t>
            </a:r>
            <a:r>
              <a:rPr lang="fi-FI" sz="1800" dirty="0"/>
              <a:t>61 § 2 </a:t>
            </a:r>
            <a:r>
              <a:rPr lang="fi-FI" sz="1800" dirty="0" smtClean="0"/>
              <a:t>momentti, ennakkoperintälaki </a:t>
            </a:r>
            <a:r>
              <a:rPr lang="fi-FI" sz="1800" dirty="0"/>
              <a:t>13 § 1 momentti 2 </a:t>
            </a:r>
            <a:r>
              <a:rPr lang="fi-FI" sz="1800" dirty="0" smtClean="0"/>
              <a:t>kohta sekä osakeyhtiölaki </a:t>
            </a:r>
            <a:r>
              <a:rPr lang="fi-FI" sz="1800" dirty="0"/>
              <a:t>6 luku 10 § 1 momentti</a:t>
            </a:r>
          </a:p>
          <a:p>
            <a:pPr lvl="2"/>
            <a:endParaRPr lang="fi-FI" sz="1200" dirty="0"/>
          </a:p>
          <a:p>
            <a:pPr lvl="1"/>
            <a:endParaRPr lang="fi-FI" sz="18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3145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Toimitusjohtajan palkkio</a:t>
            </a:r>
            <a:r>
              <a:rPr lang="fi-FI" dirty="0">
                <a:solidFill>
                  <a:srgbClr val="FF0000"/>
                </a:solidFill>
              </a:rPr>
              <a:t/>
            </a:r>
            <a:br>
              <a:rPr lang="fi-FI" dirty="0">
                <a:solidFill>
                  <a:srgbClr val="FF0000"/>
                </a:solidFill>
              </a:rPr>
            </a:br>
            <a:endParaRPr lang="fi-FI" sz="2800" dirty="0">
              <a:solidFill>
                <a:srgbClr val="FF0000"/>
              </a:solidFill>
            </a:endParaRPr>
          </a:p>
        </p:txBody>
      </p:sp>
      <p:sp>
        <p:nvSpPr>
          <p:cNvPr id="3" name="Sisällön paikkamerkki 2"/>
          <p:cNvSpPr>
            <a:spLocks noGrp="1"/>
          </p:cNvSpPr>
          <p:nvPr>
            <p:ph idx="1"/>
          </p:nvPr>
        </p:nvSpPr>
        <p:spPr>
          <a:xfrm>
            <a:off x="683568" y="1196752"/>
            <a:ext cx="8155632" cy="4572000"/>
          </a:xfrm>
        </p:spPr>
        <p:txBody>
          <a:bodyPr/>
          <a:lstStyle/>
          <a:p>
            <a:r>
              <a:rPr lang="fi-FI" sz="2400" dirty="0" smtClean="0"/>
              <a:t>KHO:2013:1 </a:t>
            </a:r>
            <a:r>
              <a:rPr lang="fi-FI" sz="2400" dirty="0"/>
              <a:t>(KHO 8.1.2013 taltio 65). </a:t>
            </a:r>
            <a:endParaRPr lang="fi-FI" sz="2400" dirty="0" smtClean="0"/>
          </a:p>
          <a:p>
            <a:pPr lvl="1"/>
            <a:r>
              <a:rPr lang="fi-FI" sz="1800" dirty="0" smtClean="0"/>
              <a:t>A </a:t>
            </a:r>
            <a:r>
              <a:rPr lang="fi-FI" sz="1800" dirty="0"/>
              <a:t>Oy aikoi solmia määräaikaisen konsulttisopimuksen B Oy:n kanssa. Sopimuksen mukaan B Oy:n omistaja C tuli toimimaan A Oy:n toimitusjohtajana. </a:t>
            </a:r>
            <a:endParaRPr lang="fi-FI" sz="1800" dirty="0" smtClean="0"/>
          </a:p>
          <a:p>
            <a:pPr lvl="1"/>
            <a:r>
              <a:rPr lang="fi-FI" sz="1800" dirty="0" smtClean="0"/>
              <a:t>Korkein </a:t>
            </a:r>
            <a:r>
              <a:rPr lang="fi-FI" sz="1800" dirty="0"/>
              <a:t>hallinto-oikeus katsoi, että konsulttisopimuksen perusteella maksettavaa korvausta oli pidettävä C:n toimitusjohtajan tehtävästä </a:t>
            </a:r>
            <a:r>
              <a:rPr lang="fi-FI" sz="1800" dirty="0" smtClean="0"/>
              <a:t>saamana </a:t>
            </a:r>
            <a:r>
              <a:rPr lang="fi-FI" sz="1800" u="sng" dirty="0" smtClean="0">
                <a:solidFill>
                  <a:srgbClr val="FF0000"/>
                </a:solidFill>
              </a:rPr>
              <a:t>palkkana</a:t>
            </a:r>
            <a:r>
              <a:rPr lang="fi-FI" sz="1800" dirty="0" smtClean="0"/>
              <a:t>, </a:t>
            </a:r>
            <a:r>
              <a:rPr lang="fi-FI" sz="1800" dirty="0"/>
              <a:t>josta A Oy:n oli toimitettava ennakonpidätys ja </a:t>
            </a:r>
            <a:r>
              <a:rPr lang="fi-FI" sz="1800" dirty="0" smtClean="0"/>
              <a:t>suoritettava </a:t>
            </a:r>
            <a:r>
              <a:rPr lang="fi-FI" sz="1800" dirty="0"/>
              <a:t>työnantajan sosiaaliturvamaksu. Ennakkoratkaisu vuoden 2011 loppuun</a:t>
            </a:r>
            <a:r>
              <a:rPr lang="fi-FI" sz="1800" dirty="0" smtClean="0"/>
              <a:t>.</a:t>
            </a:r>
          </a:p>
          <a:p>
            <a:pPr lvl="1"/>
            <a:r>
              <a:rPr lang="fi-FI" sz="1800" dirty="0"/>
              <a:t>Ennakkoperintälaki 13 § 1 momentti 2 </a:t>
            </a:r>
            <a:r>
              <a:rPr lang="fi-FI" sz="1800" dirty="0" smtClean="0"/>
              <a:t>kohta, tuloverolaki </a:t>
            </a:r>
            <a:r>
              <a:rPr lang="fi-FI" sz="1800" dirty="0"/>
              <a:t>61 § 2 </a:t>
            </a:r>
            <a:r>
              <a:rPr lang="fi-FI" sz="1800" dirty="0" smtClean="0"/>
              <a:t>mom.,</a:t>
            </a:r>
            <a:r>
              <a:rPr lang="fi-FI" sz="1800" dirty="0"/>
              <a:t/>
            </a:r>
            <a:br>
              <a:rPr lang="fi-FI" sz="1800" dirty="0"/>
            </a:br>
            <a:r>
              <a:rPr lang="fi-FI" sz="1800" dirty="0" smtClean="0"/>
              <a:t>osakeyhtiölaki </a:t>
            </a:r>
            <a:r>
              <a:rPr lang="fi-FI" sz="1800" dirty="0"/>
              <a:t>6 luku 10 § 1 momentti ja 19 § 1 momentti</a:t>
            </a:r>
            <a:endParaRPr lang="fi-FI" sz="1800" dirty="0" smtClean="0"/>
          </a:p>
          <a:p>
            <a:endParaRPr lang="fi-FI" sz="2000" dirty="0" smtClean="0"/>
          </a:p>
          <a:p>
            <a:r>
              <a:rPr lang="fi-FI" sz="2000" dirty="0" smtClean="0"/>
              <a:t>Ratkaisun </a:t>
            </a:r>
            <a:r>
              <a:rPr lang="fi-FI" sz="2000" dirty="0"/>
              <a:t>jälkeen annettiin Verohallinnon ohje </a:t>
            </a:r>
          </a:p>
          <a:p>
            <a:pPr lvl="1"/>
            <a:r>
              <a:rPr lang="fi-FI" sz="1800" dirty="0"/>
              <a:t>Hallintoelimen jäsenen ja toimitusjohtajan palkkion  verotus (Verohallinnon ohje </a:t>
            </a:r>
            <a:r>
              <a:rPr lang="fi-FI" sz="1800" dirty="0" err="1"/>
              <a:t>dnro</a:t>
            </a:r>
            <a:r>
              <a:rPr lang="fi-FI" sz="1800" dirty="0"/>
              <a:t> </a:t>
            </a:r>
            <a:r>
              <a:rPr lang="fi-FI" sz="1800" dirty="0" smtClean="0"/>
              <a:t>A37/200/2013, 17.6.2013 </a:t>
            </a:r>
            <a:r>
              <a:rPr lang="fi-FI" sz="1800" dirty="0"/>
              <a:t>)</a:t>
            </a:r>
            <a:endParaRPr lang="fi-FI" sz="1800" dirty="0">
              <a:solidFill>
                <a:schemeClr val="accent1"/>
              </a:solidFill>
            </a:endParaRPr>
          </a:p>
          <a:p>
            <a:pPr lvl="1"/>
            <a:endParaRPr lang="fi-FI"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2329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Otsikko 1"/>
          <p:cNvSpPr>
            <a:spLocks noGrp="1"/>
          </p:cNvSpPr>
          <p:nvPr>
            <p:ph type="title"/>
          </p:nvPr>
        </p:nvSpPr>
        <p:spPr>
          <a:xfrm>
            <a:off x="381000" y="152400"/>
            <a:ext cx="8367713" cy="1143000"/>
          </a:xfrm>
        </p:spPr>
        <p:txBody>
          <a:bodyPr/>
          <a:lstStyle/>
          <a:p>
            <a:r>
              <a:rPr lang="fi-FI" dirty="0">
                <a:solidFill>
                  <a:srgbClr val="FF0000"/>
                </a:solidFill>
              </a:rPr>
              <a:t>Hallintoelimen jäsenen </a:t>
            </a:r>
            <a:r>
              <a:rPr lang="fi-FI" dirty="0" smtClean="0">
                <a:solidFill>
                  <a:srgbClr val="FF0000"/>
                </a:solidFill>
              </a:rPr>
              <a:t>ja toimitusjohtajan palkkio</a:t>
            </a:r>
            <a:br>
              <a:rPr lang="fi-FI" dirty="0" smtClean="0">
                <a:solidFill>
                  <a:srgbClr val="FF0000"/>
                </a:solidFill>
              </a:rPr>
            </a:br>
            <a:endParaRPr lang="fi-FI" dirty="0" smtClean="0">
              <a:solidFill>
                <a:srgbClr val="FF0000"/>
              </a:solidFill>
            </a:endParaRPr>
          </a:p>
        </p:txBody>
      </p:sp>
      <p:sp>
        <p:nvSpPr>
          <p:cNvPr id="129027" name="Sisällön paikkamerkki 2"/>
          <p:cNvSpPr>
            <a:spLocks noGrp="1"/>
          </p:cNvSpPr>
          <p:nvPr>
            <p:ph idx="1"/>
          </p:nvPr>
        </p:nvSpPr>
        <p:spPr>
          <a:xfrm>
            <a:off x="827584" y="1340768"/>
            <a:ext cx="8011616" cy="4572000"/>
          </a:xfrm>
        </p:spPr>
        <p:txBody>
          <a:bodyPr/>
          <a:lstStyle/>
          <a:p>
            <a:r>
              <a:rPr lang="fi-FI" sz="2000" dirty="0" smtClean="0"/>
              <a:t>Hallituksen jäsenyydestä maksettu palkkio katsotaan ratkaisun perusteella aina hallitukseen nimetyn luonnollisen henkilön palkkatuloksi</a:t>
            </a:r>
          </a:p>
          <a:p>
            <a:pPr lvl="1"/>
            <a:r>
              <a:rPr lang="fi-FI" sz="1600" dirty="0" smtClean="0"/>
              <a:t>Oikeus- ja verotuskäytännössä oli aikaisemmin hyväksytty, että palkkio voidaan tietyin edellytyksin maksaa hallituksen jäsenen työnantajalle tai tämän omistamalle yhtiölle (näin esim. KHO 1994 B 548 sekä </a:t>
            </a:r>
            <a:r>
              <a:rPr lang="fi-FI" sz="1600" dirty="0" err="1" smtClean="0"/>
              <a:t>Veroh</a:t>
            </a:r>
            <a:r>
              <a:rPr lang="fi-FI" sz="1600" dirty="0" smtClean="0"/>
              <a:t> 2118/31/2004).</a:t>
            </a:r>
          </a:p>
          <a:p>
            <a:pPr lvl="1"/>
            <a:endParaRPr lang="fi-FI" sz="1200" dirty="0" smtClean="0"/>
          </a:p>
          <a:p>
            <a:r>
              <a:rPr lang="fi-FI" sz="2000" dirty="0" smtClean="0"/>
              <a:t>Palkaksi katsotaan korvaus kaikista sellaisista tehtävistä, jotka kuuluvat hallitustyöskentelyyn</a:t>
            </a:r>
          </a:p>
          <a:p>
            <a:pPr lvl="1"/>
            <a:r>
              <a:rPr lang="fi-FI" sz="1600" dirty="0" smtClean="0"/>
              <a:t>Kokonaistoimeksiannossa palkkaa on vähintään se osa toimeksiannosta maksetusta kokonaispalkkiosta, joka perustuu hallitustyöskentelyyn.</a:t>
            </a:r>
          </a:p>
          <a:p>
            <a:pPr lvl="1"/>
            <a:endParaRPr lang="fi-FI" sz="1200" dirty="0" smtClean="0"/>
          </a:p>
          <a:p>
            <a:r>
              <a:rPr lang="fi-FI" sz="2000" dirty="0"/>
              <a:t>Toimitusjohtajan tehtävästä maksettu palkkio katsotaan jatkossa aina toimitusjohtajaksi nimetyn luonnollisen henkilön henkilökohtaiseksi palkkatuloksi</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07930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81000" y="152400"/>
            <a:ext cx="8295456" cy="1143000"/>
          </a:xfrm>
        </p:spPr>
        <p:txBody>
          <a:bodyPr/>
          <a:lstStyle/>
          <a:p>
            <a:r>
              <a:rPr lang="fi-FI" dirty="0" smtClean="0">
                <a:solidFill>
                  <a:srgbClr val="FF0000"/>
                </a:solidFill>
              </a:rPr>
              <a:t>Hallintoelimen jäsenen ja toimitus…</a:t>
            </a:r>
            <a:br>
              <a:rPr lang="fi-FI" dirty="0" smtClean="0">
                <a:solidFill>
                  <a:srgbClr val="FF0000"/>
                </a:solidFill>
              </a:rPr>
            </a:br>
            <a:r>
              <a:rPr lang="fi-FI" sz="1800" dirty="0" smtClean="0">
                <a:solidFill>
                  <a:srgbClr val="FF0000"/>
                </a:solidFill>
              </a:rPr>
              <a:t>Verohallinnon ohjeistus</a:t>
            </a:r>
            <a:endParaRPr lang="fi-FI" sz="1800" dirty="0">
              <a:solidFill>
                <a:srgbClr val="FF0000"/>
              </a:solidFill>
            </a:endParaRPr>
          </a:p>
        </p:txBody>
      </p:sp>
      <p:sp>
        <p:nvSpPr>
          <p:cNvPr id="3" name="Sisällön paikkamerkki 2"/>
          <p:cNvSpPr>
            <a:spLocks noGrp="1"/>
          </p:cNvSpPr>
          <p:nvPr>
            <p:ph idx="1"/>
          </p:nvPr>
        </p:nvSpPr>
        <p:spPr>
          <a:xfrm>
            <a:off x="539552" y="1412776"/>
            <a:ext cx="8352928" cy="4572000"/>
          </a:xfrm>
        </p:spPr>
        <p:txBody>
          <a:bodyPr/>
          <a:lstStyle/>
          <a:p>
            <a:r>
              <a:rPr lang="fi-FI" sz="2000" dirty="0" smtClean="0"/>
              <a:t>Asunto-osakeyhtiö</a:t>
            </a:r>
            <a:endParaRPr lang="fi-FI" sz="1800" dirty="0" smtClean="0"/>
          </a:p>
          <a:p>
            <a:pPr lvl="1"/>
            <a:r>
              <a:rPr lang="fi-FI" sz="2000" dirty="0" smtClean="0"/>
              <a:t>Verotuskäytäntö: isännöitsijän tehtävistä maksetut palkkiot sisältyvät isännöitsijätoimiston kokonaislaskutukseen, jolloin ne ovat isännöitsijätoimiston tuloa. </a:t>
            </a:r>
          </a:p>
          <a:p>
            <a:pPr lvl="1"/>
            <a:r>
              <a:rPr lang="fi-FI" sz="2000" dirty="0" smtClean="0"/>
              <a:t>Tulkinta </a:t>
            </a:r>
            <a:r>
              <a:rPr lang="fi-FI" sz="2000" dirty="0"/>
              <a:t>on lausuttu myös useissa Verohallinnon ohjeissa </a:t>
            </a:r>
            <a:r>
              <a:rPr lang="fi-FI" sz="2000" dirty="0" smtClean="0"/>
              <a:t>(ks. </a:t>
            </a:r>
            <a:r>
              <a:rPr lang="fi-FI" sz="2000" dirty="0"/>
              <a:t>Verohallinnon ohjeet dnro 2118/31/2004 ja dnro 563/32/2011</a:t>
            </a:r>
            <a:r>
              <a:rPr lang="fi-FI" sz="2000" dirty="0" smtClean="0"/>
              <a:t>).</a:t>
            </a:r>
            <a:endParaRPr lang="fi-FI" sz="2000" dirty="0"/>
          </a:p>
          <a:p>
            <a:pPr lvl="1"/>
            <a:r>
              <a:rPr lang="fi-FI" sz="2000" dirty="0"/>
              <a:t>R</a:t>
            </a:r>
            <a:r>
              <a:rPr lang="fi-FI" sz="2000" dirty="0" smtClean="0"/>
              <a:t>atkaisuissa </a:t>
            </a:r>
            <a:r>
              <a:rPr lang="fi-FI" sz="2000" dirty="0"/>
              <a:t>KHO:2011:31 ja 2013:1 ei ole ollut kyse </a:t>
            </a:r>
            <a:r>
              <a:rPr lang="fi-FI" sz="2000" dirty="0" smtClean="0"/>
              <a:t>isännöitsijän tehtävästä maksetun </a:t>
            </a:r>
            <a:r>
              <a:rPr lang="fi-FI" sz="2000" dirty="0"/>
              <a:t>palkkion </a:t>
            </a:r>
            <a:r>
              <a:rPr lang="fi-FI" sz="2000" dirty="0" smtClean="0"/>
              <a:t>verotuksesta</a:t>
            </a:r>
            <a:endParaRPr lang="fi-FI" sz="2000" dirty="0"/>
          </a:p>
          <a:p>
            <a:pPr marL="914400" lvl="2" indent="0">
              <a:buNone/>
            </a:pPr>
            <a:r>
              <a:rPr lang="fi-FI" sz="2000" dirty="0" smtClean="0"/>
              <a:t>=&gt;  </a:t>
            </a:r>
            <a:r>
              <a:rPr lang="fi-FI" sz="2000" dirty="0"/>
              <a:t>ratkaisut eivät aiheuta muutoksia isännöitsijän palkkioiden verotukseen</a:t>
            </a:r>
            <a:r>
              <a:rPr lang="fi-FI" sz="2000" dirty="0" smtClean="0"/>
              <a:t>.</a:t>
            </a:r>
          </a:p>
          <a:p>
            <a:pPr marL="914400" lvl="2" indent="0">
              <a:buNone/>
            </a:pPr>
            <a:r>
              <a:rPr lang="fi-FI" sz="2000" dirty="0" smtClean="0"/>
              <a:t>=&gt; Isännöitsijän </a:t>
            </a:r>
            <a:r>
              <a:rPr lang="fi-FI" sz="2000" dirty="0"/>
              <a:t>tehtävästä maksettu palkkio voi siten jatkossakin olla isännöintiyhtiön </a:t>
            </a:r>
            <a:r>
              <a:rPr lang="fi-FI" sz="2000" dirty="0" smtClean="0"/>
              <a:t>tuloa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8986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6116" name="Rectangle 4"/>
          <p:cNvSpPr>
            <a:spLocks noGrp="1" noChangeArrowheads="1"/>
          </p:cNvSpPr>
          <p:nvPr>
            <p:ph type="title"/>
          </p:nvPr>
        </p:nvSpPr>
        <p:spPr/>
        <p:txBody>
          <a:bodyPr/>
          <a:lstStyle/>
          <a:p>
            <a:r>
              <a:rPr lang="fi-FI" sz="2400" dirty="0">
                <a:solidFill>
                  <a:srgbClr val="FF0000"/>
                </a:solidFill>
              </a:rPr>
              <a:t>Miksi palkka ja työkorvaus on erotettava toisistaan?</a:t>
            </a:r>
            <a:br>
              <a:rPr lang="fi-FI" sz="2400" dirty="0">
                <a:solidFill>
                  <a:srgbClr val="FF0000"/>
                </a:solidFill>
              </a:rPr>
            </a:br>
            <a:endParaRPr lang="en-US" sz="2400" dirty="0">
              <a:solidFill>
                <a:srgbClr val="FF0000"/>
              </a:solidFill>
            </a:endParaRPr>
          </a:p>
        </p:txBody>
      </p:sp>
      <p:sp>
        <p:nvSpPr>
          <p:cNvPr id="346115" name="Rectangle 3"/>
          <p:cNvSpPr>
            <a:spLocks noGrp="1" noChangeArrowheads="1"/>
          </p:cNvSpPr>
          <p:nvPr>
            <p:ph type="body" sz="half" idx="1"/>
          </p:nvPr>
        </p:nvSpPr>
        <p:spPr>
          <a:xfrm>
            <a:off x="467545" y="1124744"/>
            <a:ext cx="4237856" cy="4572000"/>
          </a:xfrm>
        </p:spPr>
        <p:txBody>
          <a:bodyPr/>
          <a:lstStyle/>
          <a:p>
            <a:pPr>
              <a:lnSpc>
                <a:spcPct val="90000"/>
              </a:lnSpc>
              <a:buFontTx/>
              <a:buNone/>
            </a:pPr>
            <a:r>
              <a:rPr lang="fi-FI" sz="1800" dirty="0"/>
              <a:t>Työkorvaus</a:t>
            </a:r>
          </a:p>
          <a:p>
            <a:pPr>
              <a:lnSpc>
                <a:spcPct val="90000"/>
              </a:lnSpc>
            </a:pPr>
            <a:r>
              <a:rPr lang="fi-FI" sz="1800" b="0" dirty="0"/>
              <a:t>Ennakonpidätys vain, jos saaja ei ennakkoperintärekisterissä</a:t>
            </a:r>
          </a:p>
          <a:p>
            <a:pPr>
              <a:lnSpc>
                <a:spcPct val="90000"/>
              </a:lnSpc>
            </a:pPr>
            <a:r>
              <a:rPr lang="fi-FI" sz="1800" b="0" dirty="0" smtClean="0"/>
              <a:t>Vuosi-ilmoittaminen rajoitettua</a:t>
            </a:r>
          </a:p>
          <a:p>
            <a:pPr>
              <a:lnSpc>
                <a:spcPct val="90000"/>
              </a:lnSpc>
            </a:pPr>
            <a:r>
              <a:rPr lang="fi-FI" sz="1800" b="0" dirty="0" smtClean="0"/>
              <a:t>Ei </a:t>
            </a:r>
            <a:r>
              <a:rPr lang="fi-FI" sz="1800" b="0" dirty="0"/>
              <a:t>sivukuluja</a:t>
            </a:r>
          </a:p>
          <a:p>
            <a:pPr>
              <a:lnSpc>
                <a:spcPct val="90000"/>
              </a:lnSpc>
            </a:pPr>
            <a:r>
              <a:rPr lang="fi-FI" sz="1800" b="0" dirty="0"/>
              <a:t>Ei voida maksaa kulukorvauspäätöksen mukaisia verovapaita korvauksia</a:t>
            </a:r>
          </a:p>
          <a:p>
            <a:pPr>
              <a:lnSpc>
                <a:spcPct val="90000"/>
              </a:lnSpc>
            </a:pPr>
            <a:r>
              <a:rPr lang="fi-FI" sz="1800" b="0" dirty="0"/>
              <a:t>Tietyt korvaukset voidaan maksaa ennakonpidätystä toimittamatta</a:t>
            </a:r>
          </a:p>
          <a:p>
            <a:pPr>
              <a:lnSpc>
                <a:spcPct val="90000"/>
              </a:lnSpc>
            </a:pPr>
            <a:r>
              <a:rPr lang="fi-FI" sz="1800" b="0" dirty="0"/>
              <a:t>Ei voida käyttää luontoisetupäätöksen mukaisia luontoisetuarvoja</a:t>
            </a:r>
          </a:p>
          <a:p>
            <a:pPr>
              <a:lnSpc>
                <a:spcPct val="90000"/>
              </a:lnSpc>
            </a:pPr>
            <a:r>
              <a:rPr lang="fi-FI" sz="1800" b="0" dirty="0"/>
              <a:t>Ei voida antaa TVL 69 §:n mukaisia verovapaita </a:t>
            </a:r>
            <a:r>
              <a:rPr lang="fi-FI" sz="1800" b="0" dirty="0" smtClean="0"/>
              <a:t>henkilökuntaetuja</a:t>
            </a:r>
          </a:p>
          <a:p>
            <a:pPr marL="342900" lvl="1" indent="-342900">
              <a:lnSpc>
                <a:spcPct val="90000"/>
              </a:lnSpc>
            </a:pPr>
            <a:r>
              <a:rPr lang="fi-FI" sz="1800" dirty="0" smtClean="0"/>
              <a:t>Jos vähäisen </a:t>
            </a:r>
            <a:r>
              <a:rPr lang="fi-FI" sz="1800" dirty="0"/>
              <a:t>toiminnan raja (8.500 €) ylitetään, työkorvauksesta ALV</a:t>
            </a:r>
          </a:p>
          <a:p>
            <a:pPr>
              <a:lnSpc>
                <a:spcPct val="90000"/>
              </a:lnSpc>
            </a:pPr>
            <a:endParaRPr lang="fi-FI" sz="1800" b="0" dirty="0"/>
          </a:p>
          <a:p>
            <a:pPr>
              <a:lnSpc>
                <a:spcPct val="90000"/>
              </a:lnSpc>
            </a:pPr>
            <a:endParaRPr lang="en-US" sz="1800" dirty="0"/>
          </a:p>
        </p:txBody>
      </p:sp>
      <p:sp>
        <p:nvSpPr>
          <p:cNvPr id="346117" name="Rectangle 5"/>
          <p:cNvSpPr>
            <a:spLocks noGrp="1" noChangeArrowheads="1"/>
          </p:cNvSpPr>
          <p:nvPr>
            <p:ph type="body" sz="half" idx="2"/>
          </p:nvPr>
        </p:nvSpPr>
        <p:spPr>
          <a:xfrm>
            <a:off x="4932041" y="1124744"/>
            <a:ext cx="3877816" cy="4572000"/>
          </a:xfrm>
        </p:spPr>
        <p:txBody>
          <a:bodyPr/>
          <a:lstStyle/>
          <a:p>
            <a:pPr>
              <a:lnSpc>
                <a:spcPct val="90000"/>
              </a:lnSpc>
              <a:buFontTx/>
              <a:buNone/>
            </a:pPr>
            <a:r>
              <a:rPr lang="fi-FI" sz="1800" dirty="0"/>
              <a:t>Palkka</a:t>
            </a:r>
          </a:p>
          <a:p>
            <a:pPr>
              <a:lnSpc>
                <a:spcPct val="90000"/>
              </a:lnSpc>
            </a:pPr>
            <a:r>
              <a:rPr lang="fi-FI" sz="1800" b="0" dirty="0"/>
              <a:t>Aina ennakonpidätys</a:t>
            </a:r>
          </a:p>
          <a:p>
            <a:pPr>
              <a:lnSpc>
                <a:spcPct val="90000"/>
              </a:lnSpc>
            </a:pPr>
            <a:r>
              <a:rPr lang="fi-FI" sz="1800" b="0" dirty="0" smtClean="0"/>
              <a:t>Vuosi-ilmoitus annettava</a:t>
            </a:r>
          </a:p>
          <a:p>
            <a:pPr>
              <a:lnSpc>
                <a:spcPct val="90000"/>
              </a:lnSpc>
            </a:pPr>
            <a:r>
              <a:rPr lang="fi-FI" sz="1800" b="0" dirty="0" smtClean="0"/>
              <a:t>Työnantajan </a:t>
            </a:r>
            <a:r>
              <a:rPr lang="fi-FI" sz="1800" b="0" dirty="0"/>
              <a:t>sivukulut niitä koskevien säännösten mukaan</a:t>
            </a:r>
          </a:p>
          <a:p>
            <a:pPr>
              <a:lnSpc>
                <a:spcPct val="90000"/>
              </a:lnSpc>
            </a:pPr>
            <a:r>
              <a:rPr lang="fi-FI" sz="1800" b="0" dirty="0"/>
              <a:t>Verovapaat matkakustannusten korvaukset </a:t>
            </a:r>
            <a:r>
              <a:rPr lang="fi-FI" sz="1800" b="0" dirty="0" err="1"/>
              <a:t>VH:n</a:t>
            </a:r>
            <a:r>
              <a:rPr lang="fi-FI" sz="1800" b="0" dirty="0"/>
              <a:t> kulukorvauspäätöksen mukaisesti</a:t>
            </a:r>
          </a:p>
          <a:p>
            <a:pPr>
              <a:lnSpc>
                <a:spcPct val="90000"/>
              </a:lnSpc>
            </a:pPr>
            <a:r>
              <a:rPr lang="fi-FI" sz="1800" b="0" dirty="0"/>
              <a:t>Luontoisetujen arvostaminen luontoisetupäätöksen mukaisesti</a:t>
            </a:r>
          </a:p>
          <a:p>
            <a:pPr>
              <a:lnSpc>
                <a:spcPct val="90000"/>
              </a:lnSpc>
            </a:pPr>
            <a:r>
              <a:rPr lang="fi-FI" sz="1800" b="0" dirty="0"/>
              <a:t>Verovapaat henkilökuntaedut TVL 69 §:n mukaisesti</a:t>
            </a:r>
          </a:p>
          <a:p>
            <a:pPr>
              <a:lnSpc>
                <a:spcPct val="90000"/>
              </a:lnSpc>
            </a:pPr>
            <a:r>
              <a:rPr lang="fi-FI" sz="1800" b="0" dirty="0"/>
              <a:t>Palkasta ei arvonlisäveroa</a:t>
            </a:r>
          </a:p>
          <a:p>
            <a:pPr>
              <a:lnSpc>
                <a:spcPct val="90000"/>
              </a:lnSpc>
            </a:pPr>
            <a:endParaRPr lang="en-US" sz="1800" b="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024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1746" name="Rectangle 2"/>
          <p:cNvSpPr>
            <a:spLocks noGrp="1" noChangeArrowheads="1"/>
          </p:cNvSpPr>
          <p:nvPr>
            <p:ph type="title"/>
          </p:nvPr>
        </p:nvSpPr>
        <p:spPr/>
        <p:txBody>
          <a:bodyPr/>
          <a:lstStyle/>
          <a:p>
            <a:r>
              <a:rPr lang="fi-FI" dirty="0">
                <a:solidFill>
                  <a:srgbClr val="FF0000"/>
                </a:solidFill>
              </a:rPr>
              <a:t>Palkan määritelmä (EPL 13 §)</a:t>
            </a:r>
          </a:p>
        </p:txBody>
      </p:sp>
      <p:sp>
        <p:nvSpPr>
          <p:cNvPr id="1311747" name="Rectangle 3"/>
          <p:cNvSpPr>
            <a:spLocks noGrp="1" noChangeArrowheads="1"/>
          </p:cNvSpPr>
          <p:nvPr>
            <p:ph type="body" idx="1"/>
          </p:nvPr>
        </p:nvSpPr>
        <p:spPr>
          <a:xfrm>
            <a:off x="838200" y="1219200"/>
            <a:ext cx="7620000" cy="4572000"/>
          </a:xfrm>
        </p:spPr>
        <p:txBody>
          <a:bodyPr/>
          <a:lstStyle/>
          <a:p>
            <a:pPr>
              <a:lnSpc>
                <a:spcPct val="90000"/>
              </a:lnSpc>
            </a:pPr>
            <a:r>
              <a:rPr lang="fi-FI" sz="2400"/>
              <a:t>Kaikenlainen palkka, palkkio, etuus ja korvaus, joka saadaan </a:t>
            </a:r>
            <a:r>
              <a:rPr lang="fi-FI" sz="2400" i="1"/>
              <a:t>työ- tai virkasuhteessa</a:t>
            </a:r>
            <a:r>
              <a:rPr lang="fi-FI" sz="2400"/>
              <a:t> (1 mom. 1-k.)</a:t>
            </a:r>
          </a:p>
          <a:p>
            <a:pPr lvl="1">
              <a:lnSpc>
                <a:spcPct val="90000"/>
              </a:lnSpc>
            </a:pPr>
            <a:r>
              <a:rPr lang="fi-FI" sz="2000"/>
              <a:t>Virkasuhde yleensä selvä </a:t>
            </a:r>
          </a:p>
          <a:p>
            <a:pPr lvl="1">
              <a:lnSpc>
                <a:spcPct val="90000"/>
              </a:lnSpc>
            </a:pPr>
            <a:r>
              <a:rPr lang="fi-FI" sz="2000"/>
              <a:t>Virkasuhteessa maksettu korvaus katsotaan aina palkaksi</a:t>
            </a:r>
          </a:p>
          <a:p>
            <a:pPr lvl="1">
              <a:lnSpc>
                <a:spcPct val="90000"/>
              </a:lnSpc>
            </a:pPr>
            <a:r>
              <a:rPr lang="fi-FI" sz="2000"/>
              <a:t>Itsenäinen ammatinharjoittaminen (esim. lääkäri)</a:t>
            </a:r>
          </a:p>
          <a:p>
            <a:pPr lvl="1">
              <a:lnSpc>
                <a:spcPct val="90000"/>
              </a:lnSpc>
              <a:buFontTx/>
              <a:buNone/>
            </a:pPr>
            <a:r>
              <a:rPr lang="fi-FI" sz="2000"/>
              <a:t>	-&gt; viran ulkopuolella, ei virassa</a:t>
            </a:r>
          </a:p>
          <a:p>
            <a:pPr lvl="1">
              <a:lnSpc>
                <a:spcPct val="90000"/>
              </a:lnSpc>
              <a:buFontTx/>
              <a:buNone/>
            </a:pPr>
            <a:r>
              <a:rPr lang="fi-FI" sz="2000"/>
              <a:t>	-&gt; ostopalvelut: pääsääntöisesti työkorvaus</a:t>
            </a:r>
          </a:p>
          <a:p>
            <a:pPr lvl="1">
              <a:lnSpc>
                <a:spcPct val="90000"/>
              </a:lnSpc>
            </a:pPr>
            <a:endParaRPr lang="fi-FI" sz="2000"/>
          </a:p>
          <a:p>
            <a:pPr lvl="1">
              <a:lnSpc>
                <a:spcPct val="90000"/>
              </a:lnSpc>
            </a:pPr>
            <a:r>
              <a:rPr lang="fi-FI" sz="2000"/>
              <a:t>Työsuhde määritellään TSL 1 §:ssä</a:t>
            </a:r>
          </a:p>
          <a:p>
            <a:pPr lvl="1">
              <a:lnSpc>
                <a:spcPct val="90000"/>
              </a:lnSpc>
            </a:pPr>
            <a:r>
              <a:rPr lang="fi-FI" sz="2000"/>
              <a:t>Työsopimus syntyy, kun työntekijä sitoutuu tekemään työtä työnantajalle tämän johdon ja valvonnan alaisena vastiketta vastaan </a:t>
            </a:r>
          </a:p>
          <a:p>
            <a:pPr lvl="2">
              <a:lnSpc>
                <a:spcPct val="90000"/>
              </a:lnSpc>
            </a:pPr>
            <a:endParaRPr lang="fi-FI" sz="20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7331016"/>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solidFill>
                  <a:srgbClr val="FF0000"/>
                </a:solidFill>
              </a:rPr>
              <a:t>Työ- tai virkasuhde vai toimeksiantosuhde?</a:t>
            </a:r>
            <a:endParaRPr lang="fi-FI" sz="2800" dirty="0">
              <a:solidFill>
                <a:srgbClr val="FF0000"/>
              </a:solidFill>
            </a:endParaRPr>
          </a:p>
        </p:txBody>
      </p:sp>
      <p:sp>
        <p:nvSpPr>
          <p:cNvPr id="3" name="Sisällön paikkamerkki 2"/>
          <p:cNvSpPr>
            <a:spLocks noGrp="1"/>
          </p:cNvSpPr>
          <p:nvPr>
            <p:ph idx="1"/>
          </p:nvPr>
        </p:nvSpPr>
        <p:spPr>
          <a:xfrm>
            <a:off x="899592" y="1196752"/>
            <a:ext cx="7529264" cy="4572000"/>
          </a:xfrm>
        </p:spPr>
        <p:txBody>
          <a:bodyPr/>
          <a:lstStyle/>
          <a:p>
            <a:r>
              <a:rPr lang="fi-FI" sz="2000" dirty="0"/>
              <a:t>Palkaksi on ennakkoperintälaissa määritelty kaikenlaatuinen </a:t>
            </a:r>
            <a:r>
              <a:rPr lang="fi-FI" sz="2000" u="sng" dirty="0"/>
              <a:t>työ- ja virkasuhteessa</a:t>
            </a:r>
            <a:r>
              <a:rPr lang="fi-FI" sz="2000" dirty="0"/>
              <a:t> saatu palkka, palkkio, etuus ja korvaus</a:t>
            </a:r>
            <a:r>
              <a:rPr lang="fi-FI" sz="2000" dirty="0" smtClean="0"/>
              <a:t>.</a:t>
            </a:r>
          </a:p>
          <a:p>
            <a:pPr lvl="3"/>
            <a:endParaRPr lang="fi-FI" sz="1400" dirty="0"/>
          </a:p>
          <a:p>
            <a:r>
              <a:rPr lang="fi-FI" sz="2000" dirty="0" smtClean="0"/>
              <a:t>Palkan ja työkorvauksen välisen rajanvedon kannalta ratkaisevaa on siten se, muodostuuko työn teettäjän ja suorittajan välille työ- tai virkasuhde vai muu sopimussuhde.</a:t>
            </a:r>
          </a:p>
          <a:p>
            <a:pPr lvl="1"/>
            <a:r>
              <a:rPr lang="fi-FI" sz="2000" dirty="0" smtClean="0"/>
              <a:t>Muuta </a:t>
            </a:r>
            <a:r>
              <a:rPr lang="fi-FI" sz="2000" dirty="0"/>
              <a:t>kuin </a:t>
            </a:r>
            <a:r>
              <a:rPr lang="fi-FI" sz="2000" dirty="0" smtClean="0"/>
              <a:t>työsuhdetta kutsutaan toimeksiantosuhteeksi.</a:t>
            </a:r>
          </a:p>
          <a:p>
            <a:pPr lvl="2"/>
            <a:r>
              <a:rPr lang="fi-FI" sz="2000" dirty="0" smtClean="0"/>
              <a:t>Työn suorittajaa kutsutaan toimeksisaajaksi</a:t>
            </a:r>
          </a:p>
          <a:p>
            <a:pPr lvl="2"/>
            <a:r>
              <a:rPr lang="fi-FI" sz="2000" dirty="0" smtClean="0"/>
              <a:t>Työn teettäjää kutsutaan toimeksiantajaksi</a:t>
            </a:r>
            <a:endParaRPr lang="fi-FI" sz="2000" dirty="0"/>
          </a:p>
          <a:p>
            <a:pPr lvl="3"/>
            <a:endParaRPr lang="fi-FI" sz="1400" dirty="0"/>
          </a:p>
          <a:p>
            <a:r>
              <a:rPr lang="fi-FI" sz="2000" dirty="0" smtClean="0"/>
              <a:t>Osapuolten </a:t>
            </a:r>
            <a:r>
              <a:rPr lang="fi-FI" sz="2000" dirty="0"/>
              <a:t>välisen sopimuksen sisältö ja tarkoitus on lähtökohtana, kun ratkaistaan, onko osapuolten välille syntynyt työsuhde vai toimeksiantosuhde.</a:t>
            </a:r>
            <a:endParaRPr lang="fi-FI" sz="2000" dirty="0" smtClean="0"/>
          </a:p>
          <a:p>
            <a:endParaRPr lang="fi-FI" sz="2400" dirty="0"/>
          </a:p>
          <a:p>
            <a:endParaRPr lang="fi-FI"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6110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81000" y="152400"/>
            <a:ext cx="8295456" cy="1143000"/>
          </a:xfrm>
        </p:spPr>
        <p:txBody>
          <a:bodyPr/>
          <a:lstStyle/>
          <a:p>
            <a:r>
              <a:rPr lang="fi-FI" sz="2800" dirty="0">
                <a:solidFill>
                  <a:srgbClr val="FF0000"/>
                </a:solidFill>
              </a:rPr>
              <a:t>Työ- tai virkasuhde vai toimeksiantosuhde?</a:t>
            </a:r>
            <a:endParaRPr lang="fi-FI" sz="1600" dirty="0">
              <a:solidFill>
                <a:srgbClr val="FF0000"/>
              </a:solidFill>
            </a:endParaRPr>
          </a:p>
        </p:txBody>
      </p:sp>
      <p:sp>
        <p:nvSpPr>
          <p:cNvPr id="3" name="Sisällön paikkamerkki 2"/>
          <p:cNvSpPr>
            <a:spLocks noGrp="1"/>
          </p:cNvSpPr>
          <p:nvPr>
            <p:ph idx="1"/>
          </p:nvPr>
        </p:nvSpPr>
        <p:spPr>
          <a:xfrm>
            <a:off x="1187624" y="1412776"/>
            <a:ext cx="7620000" cy="4572000"/>
          </a:xfrm>
        </p:spPr>
        <p:txBody>
          <a:bodyPr/>
          <a:lstStyle/>
          <a:p>
            <a:r>
              <a:rPr lang="fi-FI" sz="2400" dirty="0" smtClean="0"/>
              <a:t>Työsopimus</a:t>
            </a:r>
          </a:p>
          <a:p>
            <a:pPr lvl="1"/>
            <a:r>
              <a:rPr lang="fi-FI" sz="2000" dirty="0" smtClean="0"/>
              <a:t>Työsuhde syntyy, kun osapuolet ovat siitä sopineet.</a:t>
            </a:r>
          </a:p>
          <a:p>
            <a:pPr lvl="1"/>
            <a:r>
              <a:rPr lang="fi-FI" sz="2000" dirty="0" smtClean="0"/>
              <a:t>Vero-oikeus on pakottavaa oikeutta, joten työsuhde voi verotuksessa </a:t>
            </a:r>
            <a:r>
              <a:rPr lang="fi-FI" sz="2000" dirty="0"/>
              <a:t>syntyä, vaikka </a:t>
            </a:r>
            <a:r>
              <a:rPr lang="fi-FI" sz="2000" dirty="0" smtClean="0"/>
              <a:t>työsuhteesta ei olisi sovittu.</a:t>
            </a:r>
            <a:endParaRPr lang="fi-FI" sz="2000" dirty="0"/>
          </a:p>
          <a:p>
            <a:pPr lvl="2"/>
            <a:r>
              <a:rPr lang="fi-FI" sz="2000" dirty="0"/>
              <a:t>Työn teettäjä ja työn </a:t>
            </a:r>
            <a:r>
              <a:rPr lang="fi-FI" sz="2000" dirty="0" smtClean="0"/>
              <a:t>suorittaja </a:t>
            </a:r>
            <a:r>
              <a:rPr lang="fi-FI" sz="2000" dirty="0"/>
              <a:t>eivät myöskään voi keskenään </a:t>
            </a:r>
            <a:r>
              <a:rPr lang="fi-FI" sz="2000" dirty="0" smtClean="0"/>
              <a:t>vapaasti päättää</a:t>
            </a:r>
            <a:r>
              <a:rPr lang="fi-FI" sz="2000" dirty="0"/>
              <a:t>, että työsuhdetta ei synny.</a:t>
            </a:r>
          </a:p>
          <a:p>
            <a:pPr lvl="1"/>
            <a:r>
              <a:rPr lang="fi-FI" sz="2000" dirty="0" smtClean="0"/>
              <a:t>Työsopimuslain </a:t>
            </a:r>
            <a:r>
              <a:rPr lang="fi-FI" sz="2000" dirty="0"/>
              <a:t>mukaisen työsuhteen syntyminen on aina osoitus myös verotuksellisen työsuhteen muodostumisesta</a:t>
            </a:r>
            <a:r>
              <a:rPr lang="fi-FI" sz="2000" dirty="0" smtClean="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2427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a:solidFill>
                  <a:srgbClr val="FF0000"/>
                </a:solidFill>
              </a:rPr>
              <a:t>Työ- tai virkasuhde vai toimeksiantosuhde?</a:t>
            </a:r>
            <a:endParaRPr lang="fi-FI" sz="1600" dirty="0">
              <a:solidFill>
                <a:srgbClr val="FF0000"/>
              </a:solidFill>
            </a:endParaRPr>
          </a:p>
        </p:txBody>
      </p:sp>
      <p:sp>
        <p:nvSpPr>
          <p:cNvPr id="3" name="Sisällön paikkamerkki 2"/>
          <p:cNvSpPr>
            <a:spLocks noGrp="1"/>
          </p:cNvSpPr>
          <p:nvPr>
            <p:ph idx="1"/>
          </p:nvPr>
        </p:nvSpPr>
        <p:spPr/>
        <p:txBody>
          <a:bodyPr/>
          <a:lstStyle/>
          <a:p>
            <a:r>
              <a:rPr lang="fi-FI" sz="2400" dirty="0" smtClean="0"/>
              <a:t>Toimeksiantosopimus</a:t>
            </a:r>
          </a:p>
          <a:p>
            <a:pPr lvl="1"/>
            <a:r>
              <a:rPr lang="fi-FI" sz="2000" dirty="0" smtClean="0"/>
              <a:t>Kyse on lähtökohtaisesti toimeksiantosuhteesta, </a:t>
            </a:r>
            <a:r>
              <a:rPr lang="fi-FI" sz="2000" dirty="0"/>
              <a:t>jos osapuolet ovat tehneet toimeksiantosopimuksen ja olosuhteet ja osapuolten toiminta muutoinkin tukevat sopimuksen sisältöä. </a:t>
            </a:r>
            <a:endParaRPr lang="fi-FI" sz="2000" dirty="0" smtClean="0"/>
          </a:p>
          <a:p>
            <a:pPr lvl="1"/>
            <a:r>
              <a:rPr lang="fi-FI" sz="2000" dirty="0" smtClean="0"/>
              <a:t>Todelliset työskentelyolosuhteet kuitenkin viime kädessä ratkaisevat sen, onko kysymys työ- vai toimeksiantosuhteesta.</a:t>
            </a:r>
          </a:p>
          <a:p>
            <a:pPr lvl="2"/>
            <a:r>
              <a:rPr lang="fi-FI" sz="2000" dirty="0" smtClean="0"/>
              <a:t>Jos työsuhteen tunnusmerkit täyttävät, työn teettäjän (suorituksen maksaja) ja suorittajan (suorituksen saaja) välille muodostuu verotuksessa työsuhde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1827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81000" y="152400"/>
            <a:ext cx="8295456" cy="1143000"/>
          </a:xfrm>
        </p:spPr>
        <p:txBody>
          <a:bodyPr/>
          <a:lstStyle/>
          <a:p>
            <a:r>
              <a:rPr lang="fi-FI" sz="2800" dirty="0" smtClean="0">
                <a:solidFill>
                  <a:srgbClr val="FF0000"/>
                </a:solidFill>
              </a:rPr>
              <a:t>Muodolliset ja tosiasialliset tunnusmerkit</a:t>
            </a:r>
            <a:endParaRPr lang="fi-FI" sz="2800" dirty="0">
              <a:solidFill>
                <a:srgbClr val="FF0000"/>
              </a:solidFill>
            </a:endParaRPr>
          </a:p>
        </p:txBody>
      </p:sp>
      <p:sp>
        <p:nvSpPr>
          <p:cNvPr id="3" name="Sisällön paikkamerkki 2"/>
          <p:cNvSpPr>
            <a:spLocks noGrp="1"/>
          </p:cNvSpPr>
          <p:nvPr>
            <p:ph idx="1"/>
          </p:nvPr>
        </p:nvSpPr>
        <p:spPr>
          <a:xfrm>
            <a:off x="971600" y="1124744"/>
            <a:ext cx="7620000" cy="4572000"/>
          </a:xfrm>
        </p:spPr>
        <p:txBody>
          <a:bodyPr/>
          <a:lstStyle/>
          <a:p>
            <a:r>
              <a:rPr lang="fi-FI" sz="2400" dirty="0" smtClean="0"/>
              <a:t>Rajaveto työ- ja toimeksiantosuhteen välillä ratkaistaan muodollisten ja tosiasiallisten tunnusmerkkien perusteella</a:t>
            </a:r>
          </a:p>
          <a:p>
            <a:pPr lvl="1"/>
            <a:r>
              <a:rPr lang="fi-FI" sz="2000" u="sng" dirty="0" smtClean="0"/>
              <a:t>Muodolliset </a:t>
            </a:r>
            <a:r>
              <a:rPr lang="fi-FI" sz="2000" u="sng" dirty="0"/>
              <a:t>tunnusmerkit</a:t>
            </a:r>
            <a:r>
              <a:rPr lang="fi-FI" sz="2000" dirty="0"/>
              <a:t> liittyvät erilaisiin yritystoiminnan aloittamiseen ja yrittäjänä toimimiseen liittyvien velvoitteiden täyttämiseen. </a:t>
            </a:r>
            <a:endParaRPr lang="fi-FI" sz="2000" dirty="0" smtClean="0"/>
          </a:p>
          <a:p>
            <a:pPr lvl="1"/>
            <a:r>
              <a:rPr lang="fi-FI" sz="2000" u="sng" dirty="0" smtClean="0"/>
              <a:t>Tosiasialliset </a:t>
            </a:r>
            <a:r>
              <a:rPr lang="fi-FI" sz="2000" u="sng" dirty="0"/>
              <a:t>tunnusmerkit</a:t>
            </a:r>
            <a:r>
              <a:rPr lang="fi-FI" sz="2000" dirty="0"/>
              <a:t> liittyvät maksajan ja saajan välisen sopimussuhteen mukaisten velvoitteiden sisältöön sekä todellisiin työskentelyolosuhteisiin ja ‑ehtoihin</a:t>
            </a:r>
            <a:r>
              <a:rPr lang="fi-FI" sz="2000" dirty="0" smtClean="0"/>
              <a:t>.</a:t>
            </a:r>
          </a:p>
          <a:p>
            <a:pPr lvl="3"/>
            <a:endParaRPr lang="fi-FI" sz="1400" dirty="0"/>
          </a:p>
          <a:p>
            <a:r>
              <a:rPr lang="fi-FI" sz="2400" dirty="0" smtClean="0"/>
              <a:t>Ratkaisu tehdään kokonaisarviointina, jossa otetaan huomioon kaikki käsillä olevat tunnusmerkit.</a:t>
            </a:r>
          </a:p>
          <a:p>
            <a:pPr lvl="1"/>
            <a:r>
              <a:rPr lang="fi-FI" sz="2000" dirty="0" smtClean="0"/>
              <a:t>Tunnusmerkkien keskinäinen painoarvo vaihtelee</a:t>
            </a:r>
            <a:endParaRPr lang="fi-FI" sz="2000" dirty="0"/>
          </a:p>
          <a:p>
            <a:endParaRPr lang="fi-FI"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4622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Tosiasialliset tunnusmerkit</a:t>
            </a:r>
            <a:endParaRPr lang="fi-FI" dirty="0">
              <a:solidFill>
                <a:srgbClr val="FF0000"/>
              </a:solidFill>
            </a:endParaRPr>
          </a:p>
        </p:txBody>
      </p:sp>
      <p:sp>
        <p:nvSpPr>
          <p:cNvPr id="3" name="Sisällön paikkamerkki 2"/>
          <p:cNvSpPr>
            <a:spLocks noGrp="1"/>
          </p:cNvSpPr>
          <p:nvPr>
            <p:ph idx="1"/>
          </p:nvPr>
        </p:nvSpPr>
        <p:spPr>
          <a:xfrm>
            <a:off x="1219200" y="1196752"/>
            <a:ext cx="7620000" cy="4572000"/>
          </a:xfrm>
        </p:spPr>
        <p:txBody>
          <a:bodyPr/>
          <a:lstStyle/>
          <a:p>
            <a:r>
              <a:rPr lang="fi-FI" sz="2000" b="0" dirty="0" smtClean="0"/>
              <a:t>työsopimuksen </a:t>
            </a:r>
            <a:r>
              <a:rPr lang="fi-FI" sz="2000" b="0" dirty="0"/>
              <a:t>tai toimeksiantosopimuksen sisältö </a:t>
            </a:r>
          </a:p>
          <a:p>
            <a:r>
              <a:rPr lang="fi-FI" sz="2000" b="0" dirty="0" smtClean="0"/>
              <a:t>työn </a:t>
            </a:r>
            <a:r>
              <a:rPr lang="fi-FI" sz="2000" b="0" dirty="0"/>
              <a:t>suorittamisen henkilökohtaisuus tai itsenäisyys </a:t>
            </a:r>
          </a:p>
          <a:p>
            <a:r>
              <a:rPr lang="fi-FI" sz="2000" b="0" dirty="0" smtClean="0"/>
              <a:t>työskentely </a:t>
            </a:r>
            <a:r>
              <a:rPr lang="fi-FI" sz="2000" b="0" dirty="0"/>
              <a:t>toisen tai omaan lukuun </a:t>
            </a:r>
          </a:p>
          <a:p>
            <a:r>
              <a:rPr lang="fi-FI" sz="2000" b="0" dirty="0" smtClean="0"/>
              <a:t>työn </a:t>
            </a:r>
            <a:r>
              <a:rPr lang="fi-FI" sz="2000" b="0" dirty="0"/>
              <a:t>johto- ja valvontaoikeus </a:t>
            </a:r>
          </a:p>
          <a:p>
            <a:r>
              <a:rPr lang="fi-FI" sz="2000" b="0" dirty="0" smtClean="0"/>
              <a:t>työvälineet</a:t>
            </a:r>
            <a:r>
              <a:rPr lang="fi-FI" sz="2000" b="0" dirty="0"/>
              <a:t>, tarvikkeet ja materiaalit </a:t>
            </a:r>
          </a:p>
          <a:p>
            <a:r>
              <a:rPr lang="fi-FI" sz="2000" b="0" dirty="0" smtClean="0"/>
              <a:t>työskentelyn </a:t>
            </a:r>
            <a:r>
              <a:rPr lang="fi-FI" sz="2000" b="0" dirty="0"/>
              <a:t>ajankohta </a:t>
            </a:r>
          </a:p>
          <a:p>
            <a:r>
              <a:rPr lang="fi-FI" sz="2000" b="0" dirty="0" smtClean="0"/>
              <a:t>työskentelypaikka </a:t>
            </a:r>
            <a:endParaRPr lang="fi-FI" sz="2000" b="0" dirty="0"/>
          </a:p>
          <a:p>
            <a:r>
              <a:rPr lang="fi-FI" sz="2000" b="0" dirty="0" smtClean="0"/>
              <a:t>vastikkeen </a:t>
            </a:r>
            <a:r>
              <a:rPr lang="fi-FI" sz="2000" b="0" dirty="0"/>
              <a:t>määräytyminen </a:t>
            </a:r>
          </a:p>
          <a:p>
            <a:r>
              <a:rPr lang="fi-FI" sz="2000" b="0" dirty="0" smtClean="0"/>
              <a:t>työn </a:t>
            </a:r>
            <a:r>
              <a:rPr lang="fi-FI" sz="2000" b="0" dirty="0"/>
              <a:t>suorittamisesta aiheutuneiden kustannusten korvaaminen </a:t>
            </a:r>
          </a:p>
          <a:p>
            <a:r>
              <a:rPr lang="fi-FI" sz="2000" b="0" dirty="0" smtClean="0"/>
              <a:t>vastuut</a:t>
            </a:r>
            <a:r>
              <a:rPr lang="fi-FI" sz="2000" b="0" dirty="0"/>
              <a:t>, takuut ja vakuutukset </a:t>
            </a:r>
          </a:p>
          <a:p>
            <a:r>
              <a:rPr lang="fi-FI" sz="2000" b="0" dirty="0" smtClean="0"/>
              <a:t>irtisanomisen </a:t>
            </a:r>
            <a:r>
              <a:rPr lang="fi-FI" sz="2000" b="0" dirty="0"/>
              <a:t>ehdot </a:t>
            </a:r>
          </a:p>
          <a:p>
            <a:r>
              <a:rPr lang="fi-FI" sz="2000" b="0" dirty="0" smtClean="0"/>
              <a:t>toimeksiantojen </a:t>
            </a:r>
            <a:r>
              <a:rPr lang="fi-FI" sz="2000" b="0" dirty="0"/>
              <a:t>rajoittaminen, kilpailukielto ja salassapito </a:t>
            </a:r>
          </a:p>
          <a:p>
            <a:endParaRPr lang="fi-FI"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0070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Muodolliset tunnusmerkit</a:t>
            </a:r>
            <a:endParaRPr lang="fi-FI" dirty="0">
              <a:solidFill>
                <a:srgbClr val="FF0000"/>
              </a:solidFill>
            </a:endParaRPr>
          </a:p>
        </p:txBody>
      </p:sp>
      <p:sp>
        <p:nvSpPr>
          <p:cNvPr id="3" name="Sisällön paikkamerkki 2"/>
          <p:cNvSpPr>
            <a:spLocks noGrp="1"/>
          </p:cNvSpPr>
          <p:nvPr>
            <p:ph idx="1"/>
          </p:nvPr>
        </p:nvSpPr>
        <p:spPr/>
        <p:txBody>
          <a:bodyPr/>
          <a:lstStyle/>
          <a:p>
            <a:endParaRPr lang="fi-FI" sz="2400" b="0" dirty="0"/>
          </a:p>
          <a:p>
            <a:r>
              <a:rPr lang="fi-FI" sz="2400" b="0" dirty="0"/>
              <a:t>sosiaalivakuutukset (eläke-, tapaturma-, </a:t>
            </a:r>
            <a:r>
              <a:rPr lang="fi-FI" sz="2400" b="0" dirty="0" smtClean="0"/>
              <a:t>työttömyys- ja </a:t>
            </a:r>
            <a:r>
              <a:rPr lang="fi-FI" sz="2400" b="0" dirty="0"/>
              <a:t>ryhmähenkivakuutus) </a:t>
            </a:r>
          </a:p>
          <a:p>
            <a:r>
              <a:rPr lang="fi-FI" sz="2400" b="0" dirty="0" smtClean="0"/>
              <a:t>yhtiömuodossa </a:t>
            </a:r>
            <a:r>
              <a:rPr lang="fi-FI" sz="2400" b="0" dirty="0"/>
              <a:t>toimiminen </a:t>
            </a:r>
          </a:p>
          <a:p>
            <a:r>
              <a:rPr lang="fi-FI" sz="2400" b="0" dirty="0" smtClean="0"/>
              <a:t>ennakkoperintärekisteriin </a:t>
            </a:r>
            <a:r>
              <a:rPr lang="fi-FI" sz="2400" b="0" dirty="0"/>
              <a:t>kuuluminen </a:t>
            </a:r>
          </a:p>
          <a:p>
            <a:r>
              <a:rPr lang="fi-FI" sz="2400" b="0" dirty="0" smtClean="0"/>
              <a:t>muihin </a:t>
            </a:r>
            <a:r>
              <a:rPr lang="fi-FI" sz="2400" b="0" dirty="0"/>
              <a:t>rekistereihin kuuluminen </a:t>
            </a:r>
          </a:p>
          <a:p>
            <a:r>
              <a:rPr lang="fi-FI" sz="2400" b="0" dirty="0" smtClean="0"/>
              <a:t>lakisääteisten </a:t>
            </a:r>
            <a:r>
              <a:rPr lang="fi-FI" sz="2400" b="0" dirty="0"/>
              <a:t>ilmoitusten </a:t>
            </a:r>
            <a:r>
              <a:rPr lang="fi-FI" sz="2400" b="0" dirty="0" smtClean="0"/>
              <a:t>tekeminen</a:t>
            </a:r>
          </a:p>
          <a:p>
            <a:r>
              <a:rPr lang="fi-FI" sz="2400" b="0" dirty="0"/>
              <a:t>toimilupa </a:t>
            </a:r>
          </a:p>
          <a:p>
            <a:pPr marL="0" indent="0">
              <a:buNone/>
            </a:pPr>
            <a:r>
              <a:rPr lang="fi-FI" sz="2400" b="0" dirty="0" smtClean="0"/>
              <a:t> </a:t>
            </a:r>
            <a:endParaRPr lang="fi-FI" sz="2400" b="0" dirty="0"/>
          </a:p>
          <a:p>
            <a:endParaRPr lang="fi-FI"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5534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381000" y="152400"/>
            <a:ext cx="8458200" cy="1143000"/>
          </a:xfrm>
          <a:noFill/>
          <a:ln/>
        </p:spPr>
        <p:txBody>
          <a:bodyPr lIns="92075" tIns="46038" rIns="92075" bIns="46038"/>
          <a:lstStyle/>
          <a:p>
            <a:r>
              <a:rPr lang="fi-FI" dirty="0">
                <a:solidFill>
                  <a:srgbClr val="FF0000"/>
                </a:solidFill>
              </a:rPr>
              <a:t>Onko kyse palkasta vai työkorvauksesta?</a:t>
            </a:r>
            <a:br>
              <a:rPr lang="fi-FI" dirty="0">
                <a:solidFill>
                  <a:srgbClr val="FF0000"/>
                </a:solidFill>
              </a:rPr>
            </a:br>
            <a:r>
              <a:rPr lang="fi-FI" sz="2800" dirty="0">
                <a:solidFill>
                  <a:srgbClr val="FF0000"/>
                </a:solidFill>
              </a:rPr>
              <a:t>Työn johto ja valvonta</a:t>
            </a:r>
          </a:p>
        </p:txBody>
      </p:sp>
      <p:sp>
        <p:nvSpPr>
          <p:cNvPr id="668675" name="Rectangle 3"/>
          <p:cNvSpPr>
            <a:spLocks noGrp="1" noChangeArrowheads="1"/>
          </p:cNvSpPr>
          <p:nvPr>
            <p:ph type="body" idx="1"/>
          </p:nvPr>
        </p:nvSpPr>
        <p:spPr>
          <a:xfrm>
            <a:off x="467544" y="1196752"/>
            <a:ext cx="8280920" cy="5029200"/>
          </a:xfrm>
          <a:noFill/>
          <a:ln/>
        </p:spPr>
        <p:txBody>
          <a:bodyPr lIns="92075" tIns="46038" rIns="92075" bIns="46038"/>
          <a:lstStyle/>
          <a:p>
            <a:pPr>
              <a:lnSpc>
                <a:spcPct val="90000"/>
              </a:lnSpc>
            </a:pPr>
            <a:endParaRPr lang="fi-FI" sz="2000" dirty="0" smtClean="0"/>
          </a:p>
          <a:p>
            <a:pPr>
              <a:lnSpc>
                <a:spcPct val="90000"/>
              </a:lnSpc>
            </a:pPr>
            <a:r>
              <a:rPr lang="fi-FI" sz="2000" dirty="0" smtClean="0"/>
              <a:t>Työn </a:t>
            </a:r>
            <a:r>
              <a:rPr lang="fi-FI" sz="2000" dirty="0"/>
              <a:t>johto:</a:t>
            </a:r>
          </a:p>
          <a:p>
            <a:pPr lvl="1">
              <a:lnSpc>
                <a:spcPct val="90000"/>
              </a:lnSpc>
            </a:pPr>
            <a:r>
              <a:rPr lang="fi-FI" sz="2000" dirty="0"/>
              <a:t>T</a:t>
            </a:r>
            <a:r>
              <a:rPr lang="fi-FI" sz="2000" dirty="0" smtClean="0"/>
              <a:t>yönantajalla </a:t>
            </a:r>
            <a:r>
              <a:rPr lang="fi-FI" sz="2000" dirty="0"/>
              <a:t>oikeus </a:t>
            </a:r>
            <a:r>
              <a:rPr lang="fi-FI" sz="2000" dirty="0" smtClean="0"/>
              <a:t>määrätä </a:t>
            </a:r>
          </a:p>
          <a:p>
            <a:pPr lvl="2">
              <a:lnSpc>
                <a:spcPct val="90000"/>
              </a:lnSpc>
            </a:pPr>
            <a:r>
              <a:rPr lang="fi-FI" sz="1800" dirty="0" smtClean="0"/>
              <a:t>mitä</a:t>
            </a:r>
            <a:r>
              <a:rPr lang="fi-FI" sz="1800" dirty="0"/>
              <a:t>, missä, milloin, miten työtä tehdään</a:t>
            </a:r>
          </a:p>
          <a:p>
            <a:pPr lvl="2">
              <a:lnSpc>
                <a:spcPct val="90000"/>
              </a:lnSpc>
            </a:pPr>
            <a:r>
              <a:rPr lang="fi-FI" sz="1800" dirty="0"/>
              <a:t>oikeus riittää </a:t>
            </a:r>
            <a:r>
              <a:rPr lang="fi-FI" sz="1800" dirty="0" smtClean="0"/>
              <a:t>tunnusmerkiksi</a:t>
            </a:r>
            <a:endParaRPr lang="fi-FI" sz="2000" dirty="0"/>
          </a:p>
          <a:p>
            <a:pPr>
              <a:lnSpc>
                <a:spcPct val="90000"/>
              </a:lnSpc>
            </a:pPr>
            <a:endParaRPr lang="fi-FI" sz="2000" dirty="0" smtClean="0"/>
          </a:p>
          <a:p>
            <a:pPr>
              <a:lnSpc>
                <a:spcPct val="90000"/>
              </a:lnSpc>
            </a:pPr>
            <a:r>
              <a:rPr lang="fi-FI" sz="2000" dirty="0" smtClean="0"/>
              <a:t>Työn </a:t>
            </a:r>
            <a:r>
              <a:rPr lang="fi-FI" sz="2000" dirty="0"/>
              <a:t>valvonta:</a:t>
            </a:r>
          </a:p>
          <a:p>
            <a:pPr lvl="1">
              <a:lnSpc>
                <a:spcPct val="90000"/>
              </a:lnSpc>
            </a:pPr>
            <a:r>
              <a:rPr lang="fi-FI" sz="1800" dirty="0"/>
              <a:t>T</a:t>
            </a:r>
            <a:r>
              <a:rPr lang="fi-FI" sz="1800" dirty="0" smtClean="0"/>
              <a:t>yönantajalla </a:t>
            </a:r>
            <a:r>
              <a:rPr lang="fi-FI" sz="1800" dirty="0"/>
              <a:t>oikeus valvoa, että työ tehdään annettujen ohjeiden mukaisesti (ei puutu pelkästään siksi, että työ tehdään työntekijän kotona</a:t>
            </a:r>
            <a:r>
              <a:rPr lang="fi-FI" sz="1800" dirty="0" smtClean="0"/>
              <a:t>)</a:t>
            </a:r>
          </a:p>
          <a:p>
            <a:pPr lvl="1">
              <a:lnSpc>
                <a:spcPct val="90000"/>
              </a:lnSpc>
            </a:pPr>
            <a:r>
              <a:rPr lang="fi-FI" sz="1800" dirty="0" smtClean="0"/>
              <a:t>Oikeutta ei tarvitse käyttää, olemassaolo riittää</a:t>
            </a:r>
          </a:p>
          <a:p>
            <a:pPr lvl="1"/>
            <a:r>
              <a:rPr lang="fi-FI" sz="1800" dirty="0" smtClean="0"/>
              <a:t>Yrittäjä toimii itsenäisesti, toimeksiantaja voi valvoa työn etenemistä ja varmistaa ohjeillaan lopputuloksen</a:t>
            </a:r>
          </a:p>
          <a:p>
            <a:pPr lvl="1"/>
            <a:r>
              <a:rPr lang="fi-FI" sz="1800" dirty="0" smtClean="0"/>
              <a:t>Toimeksiantajalla oikeus vaatia sopimuksen mukaista suoritusta, lisäksi reklamaatio-oikeus vahingosta </a:t>
            </a:r>
            <a:endParaRPr lang="fi-FI" dirty="0" smtClean="0"/>
          </a:p>
          <a:p>
            <a:endParaRPr lang="fi-FI" sz="2000" dirty="0" smtClean="0"/>
          </a:p>
          <a:p>
            <a:pPr>
              <a:buFontTx/>
              <a:buNone/>
            </a:pPr>
            <a:endParaRPr lang="fi-FI" sz="2000" dirty="0" smtClean="0"/>
          </a:p>
          <a:p>
            <a:pPr lvl="1">
              <a:lnSpc>
                <a:spcPct val="90000"/>
              </a:lnSpc>
            </a:pPr>
            <a:endParaRPr lang="fi-FI" sz="1800" dirty="0"/>
          </a:p>
          <a:p>
            <a:pPr>
              <a:lnSpc>
                <a:spcPct val="90000"/>
              </a:lnSpc>
            </a:pPr>
            <a:endParaRPr lang="fi-FI"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6551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a:xfrm>
            <a:off x="381000" y="152400"/>
            <a:ext cx="8305800" cy="1143000"/>
          </a:xfrm>
          <a:noFill/>
          <a:ln/>
        </p:spPr>
        <p:txBody>
          <a:bodyPr lIns="92075" tIns="46038" rIns="92075" bIns="46038"/>
          <a:lstStyle/>
          <a:p>
            <a:r>
              <a:rPr lang="fi-FI" dirty="0">
                <a:solidFill>
                  <a:srgbClr val="FF0000"/>
                </a:solidFill>
              </a:rPr>
              <a:t>Onko kyse palkasta vai työkorvauksesta?</a:t>
            </a:r>
            <a:br>
              <a:rPr lang="fi-FI" dirty="0">
                <a:solidFill>
                  <a:srgbClr val="FF0000"/>
                </a:solidFill>
              </a:rPr>
            </a:br>
            <a:r>
              <a:rPr lang="fi-FI" sz="2800" dirty="0">
                <a:solidFill>
                  <a:srgbClr val="FF0000"/>
                </a:solidFill>
              </a:rPr>
              <a:t>Vastike ja vakuutus</a:t>
            </a:r>
          </a:p>
        </p:txBody>
      </p:sp>
      <p:sp>
        <p:nvSpPr>
          <p:cNvPr id="672771" name="Rectangle 3"/>
          <p:cNvSpPr>
            <a:spLocks noGrp="1" noChangeArrowheads="1"/>
          </p:cNvSpPr>
          <p:nvPr>
            <p:ph type="body" idx="1"/>
          </p:nvPr>
        </p:nvSpPr>
        <p:spPr>
          <a:xfrm>
            <a:off x="609600" y="1600200"/>
            <a:ext cx="7772400" cy="4800600"/>
          </a:xfrm>
          <a:noFill/>
          <a:ln/>
        </p:spPr>
        <p:txBody>
          <a:bodyPr lIns="92075" tIns="46038" rIns="92075" bIns="46038"/>
          <a:lstStyle/>
          <a:p>
            <a:r>
              <a:rPr lang="fi-FI" sz="2000" dirty="0"/>
              <a:t>Vastike:</a:t>
            </a:r>
          </a:p>
          <a:p>
            <a:pPr lvl="1"/>
            <a:r>
              <a:rPr lang="fi-FI" sz="2000" dirty="0"/>
              <a:t>millä perusteella vastike määräytyy (esim. lasku)</a:t>
            </a:r>
          </a:p>
          <a:p>
            <a:pPr lvl="1"/>
            <a:r>
              <a:rPr lang="fi-FI" sz="2000" dirty="0"/>
              <a:t>työsuhteeseen liittyy lakimääräisiä korvauksia, joita yrittäjäsuhteessa ei ole </a:t>
            </a:r>
          </a:p>
          <a:p>
            <a:pPr lvl="2"/>
            <a:r>
              <a:rPr lang="fi-FI" sz="2000" dirty="0"/>
              <a:t>loma- ja sairausajan </a:t>
            </a:r>
            <a:r>
              <a:rPr lang="fi-FI" sz="2000" dirty="0" smtClean="0"/>
              <a:t>palkka</a:t>
            </a:r>
            <a:endParaRPr lang="fi-FI" sz="2000" dirty="0"/>
          </a:p>
          <a:p>
            <a:pPr lvl="2"/>
            <a:r>
              <a:rPr lang="fi-FI" sz="2000" dirty="0"/>
              <a:t>luontois- ja </a:t>
            </a:r>
            <a:r>
              <a:rPr lang="fi-FI" sz="2000" dirty="0" smtClean="0"/>
              <a:t>henkilökuntaedut</a:t>
            </a:r>
            <a:endParaRPr lang="fi-FI" sz="2000" dirty="0"/>
          </a:p>
          <a:p>
            <a:endParaRPr lang="fi-FI" sz="2000" dirty="0"/>
          </a:p>
          <a:p>
            <a:r>
              <a:rPr lang="fi-FI" sz="2000" dirty="0"/>
              <a:t>Vakuutus:</a:t>
            </a:r>
          </a:p>
          <a:p>
            <a:pPr lvl="1"/>
            <a:r>
              <a:rPr lang="fi-FI" sz="2000" dirty="0" smtClean="0"/>
              <a:t>yrittäjä </a:t>
            </a:r>
            <a:r>
              <a:rPr lang="fi-FI" sz="2000" dirty="0"/>
              <a:t>kustantaa vakuutusturvansa </a:t>
            </a:r>
            <a:r>
              <a:rPr lang="fi-FI" sz="2000" dirty="0" smtClean="0"/>
              <a:t>itse (</a:t>
            </a:r>
            <a:r>
              <a:rPr lang="fi-FI" sz="2000" dirty="0" err="1" smtClean="0"/>
              <a:t>yel</a:t>
            </a:r>
            <a:r>
              <a:rPr lang="fi-FI" sz="2000" dirty="0" smtClean="0"/>
              <a:t>, </a:t>
            </a:r>
            <a:r>
              <a:rPr lang="fi-FI" sz="2000" dirty="0" err="1" smtClean="0"/>
              <a:t>myel</a:t>
            </a:r>
            <a:r>
              <a:rPr lang="fi-FI" sz="2000" dirty="0" smtClean="0"/>
              <a:t>) </a:t>
            </a:r>
          </a:p>
          <a:p>
            <a:pPr lvl="1"/>
            <a:r>
              <a:rPr lang="fi-FI" sz="2000" dirty="0" smtClean="0"/>
              <a:t>työsuhteessa työnantaja (</a:t>
            </a:r>
            <a:r>
              <a:rPr lang="fi-FI" sz="2000" dirty="0" err="1" smtClean="0"/>
              <a:t>tyel</a:t>
            </a:r>
            <a:r>
              <a:rPr lang="fi-FI" sz="2000" dirty="0" smtClean="0"/>
              <a:t>)</a:t>
            </a:r>
            <a:endParaRPr lang="fi-FI" sz="2000" dirty="0"/>
          </a:p>
          <a:p>
            <a:pPr>
              <a:buFontTx/>
              <a:buChar char="–"/>
            </a:pPr>
            <a:endParaRPr lang="fi-FI"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8238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a:xfrm>
            <a:off x="381000" y="152400"/>
            <a:ext cx="8382000" cy="1143000"/>
          </a:xfrm>
        </p:spPr>
        <p:txBody>
          <a:bodyPr/>
          <a:lstStyle/>
          <a:p>
            <a:r>
              <a:rPr lang="fi-FI" dirty="0">
                <a:solidFill>
                  <a:srgbClr val="FF0000"/>
                </a:solidFill>
              </a:rPr>
              <a:t>Onko kyse palkasta vai työkorvauksesta?</a:t>
            </a:r>
            <a:br>
              <a:rPr lang="fi-FI" dirty="0">
                <a:solidFill>
                  <a:srgbClr val="FF0000"/>
                </a:solidFill>
              </a:rPr>
            </a:br>
            <a:r>
              <a:rPr lang="fi-FI" sz="2800" dirty="0">
                <a:solidFill>
                  <a:srgbClr val="FF0000"/>
                </a:solidFill>
              </a:rPr>
              <a:t>Välineet ja tarvikkeet</a:t>
            </a:r>
          </a:p>
        </p:txBody>
      </p:sp>
      <p:sp>
        <p:nvSpPr>
          <p:cNvPr id="674819" name="Rectangle 3"/>
          <p:cNvSpPr>
            <a:spLocks noGrp="1" noChangeArrowheads="1"/>
          </p:cNvSpPr>
          <p:nvPr>
            <p:ph type="body" idx="1"/>
          </p:nvPr>
        </p:nvSpPr>
        <p:spPr>
          <a:xfrm>
            <a:off x="323528" y="1447800"/>
            <a:ext cx="8515672" cy="4572000"/>
          </a:xfrm>
        </p:spPr>
        <p:txBody>
          <a:bodyPr/>
          <a:lstStyle/>
          <a:p>
            <a:pPr lvl="1"/>
            <a:endParaRPr lang="fi-FI" sz="2000" b="1" dirty="0" smtClean="0"/>
          </a:p>
          <a:p>
            <a:pPr lvl="1"/>
            <a:r>
              <a:rPr lang="fi-FI" sz="2000" b="1" dirty="0" smtClean="0"/>
              <a:t>Palkkatyö </a:t>
            </a:r>
            <a:r>
              <a:rPr lang="fi-FI" sz="2000" b="1" dirty="0"/>
              <a:t>pääasiassa työnantajan välineillä, yrittäjä käyttää omia välineitä ja tarvikkeitaan</a:t>
            </a:r>
          </a:p>
          <a:p>
            <a:pPr lvl="2"/>
            <a:r>
              <a:rPr lang="fi-FI" sz="1800" dirty="0"/>
              <a:t>Poikkeus: alalle tunnusomaista omat käsityökalut, silti </a:t>
            </a:r>
            <a:r>
              <a:rPr lang="fi-FI" sz="1800" dirty="0" smtClean="0"/>
              <a:t>palkansaaja</a:t>
            </a:r>
            <a:endParaRPr lang="fi-FI" sz="2000" dirty="0"/>
          </a:p>
          <a:p>
            <a:pPr lvl="1"/>
            <a:endParaRPr lang="fi-FI" sz="2000" b="1" dirty="0" smtClean="0"/>
          </a:p>
          <a:p>
            <a:pPr lvl="1"/>
            <a:r>
              <a:rPr lang="fi-FI" sz="2000" b="1" dirty="0" smtClean="0"/>
              <a:t>Yrittäjällä </a:t>
            </a:r>
            <a:r>
              <a:rPr lang="fi-FI" sz="2000" b="1" dirty="0"/>
              <a:t>omat kalliit koneet -&gt; tukee </a:t>
            </a:r>
            <a:r>
              <a:rPr lang="fi-FI" sz="2000" b="1" dirty="0" smtClean="0"/>
              <a:t>yrittäjyyttä</a:t>
            </a:r>
            <a:endParaRPr lang="fi-FI" sz="2000" b="1" dirty="0"/>
          </a:p>
          <a:p>
            <a:pPr lvl="1"/>
            <a:endParaRPr lang="fi-FI" sz="2000" b="1" dirty="0" smtClean="0"/>
          </a:p>
          <a:p>
            <a:pPr lvl="1"/>
            <a:r>
              <a:rPr lang="fi-FI" sz="2000" b="1" dirty="0" smtClean="0"/>
              <a:t>Jos </a:t>
            </a:r>
            <a:r>
              <a:rPr lang="fi-FI" sz="2000" b="1" dirty="0"/>
              <a:t>tarvitaan toimilupa -&gt; yrittäjällä oma, esim. liikennelupa</a:t>
            </a:r>
          </a:p>
          <a:p>
            <a:endParaRPr lang="fi-FI" sz="2400" b="1" dirty="0" smtClean="0"/>
          </a:p>
          <a:p>
            <a:pPr lvl="1"/>
            <a:endParaRPr lang="fi-FI" sz="2000" b="1" dirty="0"/>
          </a:p>
          <a:p>
            <a:endParaRPr lang="fi-FI"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2593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a:noFill/>
          <a:ln/>
        </p:spPr>
        <p:txBody>
          <a:bodyPr lIns="92075" tIns="46038" rIns="92075" bIns="46038"/>
          <a:lstStyle/>
          <a:p>
            <a:r>
              <a:rPr lang="fi-FI" dirty="0" smtClean="0">
                <a:solidFill>
                  <a:srgbClr val="FF0000"/>
                </a:solidFill>
              </a:rPr>
              <a:t>Työsuhteen </a:t>
            </a:r>
            <a:r>
              <a:rPr lang="fi-FI" dirty="0">
                <a:solidFill>
                  <a:srgbClr val="FF0000"/>
                </a:solidFill>
              </a:rPr>
              <a:t>syntymiseen vaikuttavia </a:t>
            </a:r>
            <a:r>
              <a:rPr lang="fi-FI" dirty="0" smtClean="0">
                <a:solidFill>
                  <a:srgbClr val="FF0000"/>
                </a:solidFill>
              </a:rPr>
              <a:t>muita tekijöitä</a:t>
            </a:r>
            <a:endParaRPr lang="fi-FI" dirty="0">
              <a:solidFill>
                <a:srgbClr val="FF0000"/>
              </a:solidFill>
            </a:endParaRPr>
          </a:p>
        </p:txBody>
      </p:sp>
      <p:sp>
        <p:nvSpPr>
          <p:cNvPr id="675843" name="Rectangle 3"/>
          <p:cNvSpPr>
            <a:spLocks noGrp="1" noChangeArrowheads="1"/>
          </p:cNvSpPr>
          <p:nvPr>
            <p:ph type="body" idx="1"/>
          </p:nvPr>
        </p:nvSpPr>
        <p:spPr>
          <a:noFill/>
          <a:ln/>
        </p:spPr>
        <p:txBody>
          <a:bodyPr lIns="92075" tIns="46038" rIns="92075" bIns="46038"/>
          <a:lstStyle/>
          <a:p>
            <a:pPr>
              <a:lnSpc>
                <a:spcPct val="90000"/>
              </a:lnSpc>
            </a:pPr>
            <a:r>
              <a:rPr lang="fi-FI" sz="2000" dirty="0"/>
              <a:t>Työskentelypaikka: </a:t>
            </a:r>
          </a:p>
          <a:p>
            <a:pPr lvl="1">
              <a:lnSpc>
                <a:spcPct val="90000"/>
              </a:lnSpc>
            </a:pPr>
            <a:r>
              <a:rPr lang="fi-FI" sz="1800" dirty="0"/>
              <a:t>pääsääntöisesti työnantaja määrää, missä työ tehdään</a:t>
            </a:r>
          </a:p>
          <a:p>
            <a:pPr lvl="1">
              <a:lnSpc>
                <a:spcPct val="90000"/>
              </a:lnSpc>
            </a:pPr>
            <a:r>
              <a:rPr lang="fi-FI" sz="1800" dirty="0"/>
              <a:t>yrittäjällä omat tilat</a:t>
            </a:r>
          </a:p>
          <a:p>
            <a:pPr lvl="1">
              <a:lnSpc>
                <a:spcPct val="90000"/>
              </a:lnSpc>
            </a:pPr>
            <a:r>
              <a:rPr lang="fi-FI" sz="1800" dirty="0"/>
              <a:t>Ei toimi tietyillä aloilla: rakennusala, koulutus, konsultointi</a:t>
            </a:r>
          </a:p>
          <a:p>
            <a:pPr>
              <a:lnSpc>
                <a:spcPct val="90000"/>
              </a:lnSpc>
            </a:pPr>
            <a:endParaRPr lang="fi-FI" sz="2000" dirty="0" smtClean="0"/>
          </a:p>
          <a:p>
            <a:pPr>
              <a:lnSpc>
                <a:spcPct val="90000"/>
              </a:lnSpc>
            </a:pPr>
            <a:r>
              <a:rPr lang="fi-FI" sz="2000" dirty="0" smtClean="0"/>
              <a:t>Vastuut </a:t>
            </a:r>
            <a:r>
              <a:rPr lang="fi-FI" sz="2000" dirty="0"/>
              <a:t>ja vakuudet:</a:t>
            </a:r>
          </a:p>
          <a:p>
            <a:pPr lvl="1">
              <a:lnSpc>
                <a:spcPct val="90000"/>
              </a:lnSpc>
            </a:pPr>
            <a:r>
              <a:rPr lang="fi-FI" sz="1800" dirty="0"/>
              <a:t>työnantajalla isännänvastuu</a:t>
            </a:r>
          </a:p>
          <a:p>
            <a:pPr lvl="1">
              <a:lnSpc>
                <a:spcPct val="90000"/>
              </a:lnSpc>
            </a:pPr>
            <a:r>
              <a:rPr lang="fi-FI" sz="1800" dirty="0"/>
              <a:t>yrittäjä vastaa työnsä tuloksesta, voi antaa takuita ja vakuuksia</a:t>
            </a:r>
          </a:p>
          <a:p>
            <a:pPr>
              <a:lnSpc>
                <a:spcPct val="90000"/>
              </a:lnSpc>
            </a:pPr>
            <a:endParaRPr lang="fi-FI" sz="2000" dirty="0" smtClean="0"/>
          </a:p>
          <a:p>
            <a:pPr>
              <a:lnSpc>
                <a:spcPct val="90000"/>
              </a:lnSpc>
            </a:pPr>
            <a:r>
              <a:rPr lang="fi-FI" sz="2000" dirty="0" smtClean="0"/>
              <a:t>Vertailu </a:t>
            </a:r>
            <a:r>
              <a:rPr lang="fi-FI" sz="2000" dirty="0"/>
              <a:t>muihin työntekijöihin:</a:t>
            </a:r>
          </a:p>
          <a:p>
            <a:pPr lvl="1">
              <a:lnSpc>
                <a:spcPct val="90000"/>
              </a:lnSpc>
            </a:pPr>
            <a:r>
              <a:rPr lang="fi-FI" sz="1800" dirty="0"/>
              <a:t>tekeekö yrittäjänä pidetty henkilö työtä erilaisissa olosuhteissa ja ehdoilla  kuin palkansaajat</a:t>
            </a:r>
          </a:p>
          <a:p>
            <a:pPr lvl="1">
              <a:lnSpc>
                <a:spcPct val="90000"/>
              </a:lnSpc>
            </a:pPr>
            <a:r>
              <a:rPr lang="fi-FI" sz="1800" dirty="0" err="1"/>
              <a:t>ulkoistaminen</a:t>
            </a:r>
            <a:r>
              <a:rPr lang="fi-FI" sz="1800" dirty="0"/>
              <a:t>: Mikä muuttui???</a:t>
            </a:r>
          </a:p>
          <a:p>
            <a:pPr>
              <a:lnSpc>
                <a:spcPct val="90000"/>
              </a:lnSpc>
              <a:buFontTx/>
              <a:buChar char="–"/>
            </a:pPr>
            <a:endParaRPr lang="fi-FI"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8888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62" name="Rectangle 1026"/>
          <p:cNvSpPr>
            <a:spLocks noGrp="1" noChangeArrowheads="1"/>
          </p:cNvSpPr>
          <p:nvPr>
            <p:ph type="title"/>
          </p:nvPr>
        </p:nvSpPr>
        <p:spPr>
          <a:noFill/>
          <a:ln/>
        </p:spPr>
        <p:txBody>
          <a:bodyPr lIns="92075" tIns="46038" rIns="92075" bIns="46038"/>
          <a:lstStyle/>
          <a:p>
            <a:r>
              <a:rPr lang="fi-FI" dirty="0">
                <a:solidFill>
                  <a:srgbClr val="FF0000"/>
                </a:solidFill>
              </a:rPr>
              <a:t>Palkka (EPL 13 §)</a:t>
            </a:r>
          </a:p>
        </p:txBody>
      </p:sp>
      <p:sp>
        <p:nvSpPr>
          <p:cNvPr id="655363" name="Rectangle 1027"/>
          <p:cNvSpPr>
            <a:spLocks noGrp="1" noChangeArrowheads="1"/>
          </p:cNvSpPr>
          <p:nvPr>
            <p:ph type="body" idx="1"/>
          </p:nvPr>
        </p:nvSpPr>
        <p:spPr>
          <a:xfrm>
            <a:off x="457200" y="1066800"/>
            <a:ext cx="8248650" cy="4156075"/>
          </a:xfrm>
          <a:noFill/>
          <a:ln/>
        </p:spPr>
        <p:txBody>
          <a:bodyPr lIns="92075" tIns="46038" rIns="92075" bIns="46038"/>
          <a:lstStyle/>
          <a:p>
            <a:pPr>
              <a:lnSpc>
                <a:spcPct val="90000"/>
              </a:lnSpc>
              <a:spcBef>
                <a:spcPct val="0"/>
              </a:spcBef>
            </a:pPr>
            <a:r>
              <a:rPr lang="fi-FI" sz="2000"/>
              <a:t>Rahapalkka </a:t>
            </a:r>
          </a:p>
          <a:p>
            <a:pPr>
              <a:lnSpc>
                <a:spcPct val="90000"/>
              </a:lnSpc>
              <a:spcBef>
                <a:spcPct val="0"/>
              </a:spcBef>
            </a:pPr>
            <a:endParaRPr lang="fi-FI" sz="2000"/>
          </a:p>
          <a:p>
            <a:pPr>
              <a:lnSpc>
                <a:spcPct val="90000"/>
              </a:lnSpc>
              <a:spcBef>
                <a:spcPct val="0"/>
              </a:spcBef>
            </a:pPr>
            <a:r>
              <a:rPr lang="fi-FI" sz="2000"/>
              <a:t>Palkkaan luetaan myös EPL 13.3 §:</a:t>
            </a:r>
          </a:p>
          <a:p>
            <a:pPr lvl="1">
              <a:lnSpc>
                <a:spcPct val="90000"/>
              </a:lnSpc>
              <a:spcBef>
                <a:spcPct val="0"/>
              </a:spcBef>
            </a:pPr>
            <a:r>
              <a:rPr lang="fi-FI" sz="1800"/>
              <a:t>luontoisedut </a:t>
            </a:r>
          </a:p>
          <a:p>
            <a:pPr lvl="1">
              <a:lnSpc>
                <a:spcPct val="90000"/>
              </a:lnSpc>
              <a:spcBef>
                <a:spcPct val="0"/>
              </a:spcBef>
            </a:pPr>
            <a:r>
              <a:rPr lang="fi-FI" sz="1800"/>
              <a:t>työsuhdeosakeanti, työsuhdeoptio,</a:t>
            </a:r>
          </a:p>
          <a:p>
            <a:pPr lvl="1">
              <a:lnSpc>
                <a:spcPct val="90000"/>
              </a:lnSpc>
              <a:spcBef>
                <a:spcPct val="0"/>
              </a:spcBef>
            </a:pPr>
            <a:r>
              <a:rPr lang="fi-FI" sz="1800"/>
              <a:t>työsuhdelainan korko, vakuutusmaksut</a:t>
            </a:r>
          </a:p>
          <a:p>
            <a:pPr lvl="1">
              <a:lnSpc>
                <a:spcPct val="90000"/>
              </a:lnSpc>
              <a:spcBef>
                <a:spcPct val="0"/>
              </a:spcBef>
            </a:pPr>
            <a:r>
              <a:rPr lang="fi-FI" sz="1800"/>
              <a:t>henkilökuntaetu, joka ei ole tavanomainen ja kohtuullinen</a:t>
            </a:r>
          </a:p>
          <a:p>
            <a:pPr>
              <a:lnSpc>
                <a:spcPct val="90000"/>
              </a:lnSpc>
              <a:spcBef>
                <a:spcPct val="0"/>
              </a:spcBef>
              <a:buFontTx/>
              <a:buNone/>
            </a:pPr>
            <a:endParaRPr lang="fi-FI" sz="2000" b="0"/>
          </a:p>
          <a:p>
            <a:pPr>
              <a:lnSpc>
                <a:spcPct val="90000"/>
              </a:lnSpc>
              <a:spcBef>
                <a:spcPct val="0"/>
              </a:spcBef>
            </a:pPr>
            <a:r>
              <a:rPr lang="fi-FI" sz="2000"/>
              <a:t>Palkkaa myös EPL 13 § 1 mom. 2-kohdassa mainitut henkilökohtaiset suoritukset</a:t>
            </a:r>
          </a:p>
          <a:p>
            <a:pPr lvl="1">
              <a:lnSpc>
                <a:spcPct val="90000"/>
              </a:lnSpc>
              <a:spcBef>
                <a:spcPct val="0"/>
              </a:spcBef>
            </a:pPr>
            <a:r>
              <a:rPr lang="fi-FI" sz="1800"/>
              <a:t>kokouspalkkio</a:t>
            </a:r>
          </a:p>
          <a:p>
            <a:pPr lvl="1">
              <a:lnSpc>
                <a:spcPct val="90000"/>
              </a:lnSpc>
              <a:spcBef>
                <a:spcPct val="0"/>
              </a:spcBef>
            </a:pPr>
            <a:r>
              <a:rPr lang="fi-FI" sz="1800"/>
              <a:t>hlökohtaista luento- ja esitelmäpalkkio</a:t>
            </a:r>
          </a:p>
          <a:p>
            <a:pPr lvl="1">
              <a:lnSpc>
                <a:spcPct val="90000"/>
              </a:lnSpc>
              <a:spcBef>
                <a:spcPct val="0"/>
              </a:spcBef>
            </a:pPr>
            <a:r>
              <a:rPr lang="fi-FI" sz="1800"/>
              <a:t>palkkio hallintoelimen jäsenyydestä</a:t>
            </a:r>
          </a:p>
          <a:p>
            <a:pPr lvl="1">
              <a:lnSpc>
                <a:spcPct val="90000"/>
              </a:lnSpc>
              <a:spcBef>
                <a:spcPct val="0"/>
              </a:spcBef>
            </a:pPr>
            <a:r>
              <a:rPr lang="fi-FI" sz="1800"/>
              <a:t>toimitusjohtajan palkkio</a:t>
            </a:r>
          </a:p>
          <a:p>
            <a:pPr lvl="1">
              <a:lnSpc>
                <a:spcPct val="90000"/>
              </a:lnSpc>
              <a:spcBef>
                <a:spcPct val="0"/>
              </a:spcBef>
            </a:pPr>
            <a:r>
              <a:rPr lang="fi-FI" sz="1800"/>
              <a:t>ay:n ja ky:n yhtiömiehen palkka</a:t>
            </a:r>
          </a:p>
          <a:p>
            <a:pPr lvl="1">
              <a:lnSpc>
                <a:spcPct val="90000"/>
              </a:lnSpc>
              <a:spcBef>
                <a:spcPct val="0"/>
              </a:spcBef>
            </a:pPr>
            <a:r>
              <a:rPr lang="fi-FI" sz="1800"/>
              <a:t>korvaus luottamustoimesta</a:t>
            </a:r>
          </a:p>
          <a:p>
            <a:pPr lvl="1">
              <a:lnSpc>
                <a:spcPct val="90000"/>
              </a:lnSpc>
              <a:spcBef>
                <a:spcPct val="0"/>
              </a:spcBef>
            </a:pPr>
            <a:endParaRPr lang="fi-FI" sz="1800"/>
          </a:p>
          <a:p>
            <a:pPr>
              <a:lnSpc>
                <a:spcPct val="90000"/>
              </a:lnSpc>
              <a:spcBef>
                <a:spcPct val="0"/>
              </a:spcBef>
              <a:buFontTx/>
              <a:buNone/>
            </a:pPr>
            <a:r>
              <a:rPr lang="fi-FI" sz="2000" b="0"/>
              <a:t>-&gt; katsotaan palkaksi, vaikka työsuhdetta ei syntyisikään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9062398"/>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88640"/>
            <a:ext cx="7772400" cy="1143000"/>
          </a:xfrm>
        </p:spPr>
        <p:txBody>
          <a:bodyPr/>
          <a:lstStyle/>
          <a:p>
            <a:r>
              <a:rPr lang="fi-FI" dirty="0" smtClean="0">
                <a:solidFill>
                  <a:srgbClr val="FF0000"/>
                </a:solidFill>
              </a:rPr>
              <a:t>Muita kokonaisarvioinnissa huomioon otettavia seikkoja</a:t>
            </a:r>
            <a:endParaRPr lang="fi-FI" dirty="0">
              <a:solidFill>
                <a:srgbClr val="FF0000"/>
              </a:solidFill>
            </a:endParaRPr>
          </a:p>
        </p:txBody>
      </p:sp>
      <p:sp>
        <p:nvSpPr>
          <p:cNvPr id="3" name="Sisällön paikkamerkki 2"/>
          <p:cNvSpPr>
            <a:spLocks noGrp="1"/>
          </p:cNvSpPr>
          <p:nvPr>
            <p:ph idx="1"/>
          </p:nvPr>
        </p:nvSpPr>
        <p:spPr>
          <a:xfrm>
            <a:off x="539552" y="1124744"/>
            <a:ext cx="8268072" cy="4572000"/>
          </a:xfrm>
        </p:spPr>
        <p:txBody>
          <a:bodyPr/>
          <a:lstStyle/>
          <a:p>
            <a:endParaRPr lang="fi-FI" sz="2000" dirty="0" smtClean="0"/>
          </a:p>
          <a:p>
            <a:r>
              <a:rPr lang="fi-FI" sz="2000" dirty="0" smtClean="0"/>
              <a:t>Työsuhteen muuttuminen toimeksiantosuhteeksi</a:t>
            </a:r>
          </a:p>
          <a:p>
            <a:pPr lvl="1"/>
            <a:r>
              <a:rPr lang="fi-FI" sz="1800" dirty="0"/>
              <a:t>Sopijapuolten välillä ollut työsuhde ei muutu toimeksiantosuhteeksi pelkällä uudella sopimuksella tai nimikemuutoksella. Myös työnteon ehtojen ja olosuhteiden on oltava työsuhteen muodollisen päättymisen jälkeen sellaiset, että työsuhteen tunnusmerkit eivät enää täyty. </a:t>
            </a:r>
            <a:endParaRPr lang="fi-FI" sz="1800" dirty="0" smtClean="0"/>
          </a:p>
          <a:p>
            <a:endParaRPr lang="fi-FI" sz="2000" dirty="0" smtClean="0"/>
          </a:p>
          <a:p>
            <a:r>
              <a:rPr lang="fi-FI" sz="2000" dirty="0" smtClean="0"/>
              <a:t>Työ- ja toimeksiantosuhde samaan maksajaan</a:t>
            </a:r>
          </a:p>
          <a:p>
            <a:pPr lvl="1"/>
            <a:r>
              <a:rPr lang="fi-FI" sz="1800" dirty="0"/>
              <a:t>Osapuolet eivät voi sopia, että työn teettäjä maksaa osan työn tekemiseen </a:t>
            </a:r>
            <a:r>
              <a:rPr lang="fi-FI" sz="1800" dirty="0" smtClean="0"/>
              <a:t>perustuvasta </a:t>
            </a:r>
            <a:r>
              <a:rPr lang="fi-FI" sz="1800" dirty="0"/>
              <a:t>korvauksesta palkkana ja osan työkorvauksena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5711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332656"/>
            <a:ext cx="8511480" cy="1143000"/>
          </a:xfrm>
        </p:spPr>
        <p:txBody>
          <a:bodyPr/>
          <a:lstStyle/>
          <a:p>
            <a:r>
              <a:rPr lang="fi-FI" sz="2800" dirty="0" smtClean="0">
                <a:solidFill>
                  <a:srgbClr val="FF0000"/>
                </a:solidFill>
              </a:rPr>
              <a:t>Muut huomioon otettava seikat</a:t>
            </a:r>
            <a:endParaRPr lang="fi-FI" sz="2800" dirty="0">
              <a:solidFill>
                <a:srgbClr val="FF0000"/>
              </a:solidFill>
            </a:endParaRPr>
          </a:p>
        </p:txBody>
      </p:sp>
      <p:sp>
        <p:nvSpPr>
          <p:cNvPr id="3" name="Sisällön paikkamerkki 2"/>
          <p:cNvSpPr>
            <a:spLocks noGrp="1"/>
          </p:cNvSpPr>
          <p:nvPr>
            <p:ph idx="1"/>
          </p:nvPr>
        </p:nvSpPr>
        <p:spPr/>
        <p:txBody>
          <a:bodyPr/>
          <a:lstStyle/>
          <a:p>
            <a:r>
              <a:rPr lang="fi-FI" sz="2000" dirty="0" smtClean="0"/>
              <a:t>Kokonaisarvioinnissa </a:t>
            </a:r>
            <a:r>
              <a:rPr lang="fi-FI" sz="2000" dirty="0"/>
              <a:t>voidaan </a:t>
            </a:r>
            <a:r>
              <a:rPr lang="fi-FI" sz="2000" u="sng" dirty="0"/>
              <a:t>maksajan </a:t>
            </a:r>
            <a:r>
              <a:rPr lang="fi-FI" sz="2000" u="sng" dirty="0" smtClean="0"/>
              <a:t>eduksi</a:t>
            </a:r>
            <a:r>
              <a:rPr lang="fi-FI" sz="2000" dirty="0" smtClean="0"/>
              <a:t> </a:t>
            </a:r>
            <a:r>
              <a:rPr lang="fi-FI" sz="2000" dirty="0"/>
              <a:t>aina ottaa huomioon </a:t>
            </a:r>
            <a:r>
              <a:rPr lang="fi-FI" sz="2000" u="sng" dirty="0"/>
              <a:t>toimeksiantosuhdetta puoltavia</a:t>
            </a:r>
            <a:r>
              <a:rPr lang="fi-FI" sz="2000" dirty="0"/>
              <a:t> elinkeinotoiminnan yleisiä tunnusmerkkejä, esimerkiksi:</a:t>
            </a:r>
          </a:p>
          <a:p>
            <a:pPr lvl="1"/>
            <a:r>
              <a:rPr lang="fi-FI" sz="2000" dirty="0"/>
              <a:t>toiminnan laajuus</a:t>
            </a:r>
          </a:p>
          <a:p>
            <a:pPr lvl="1"/>
            <a:r>
              <a:rPr lang="fi-FI" sz="2000" dirty="0"/>
              <a:t>toiminnan yleisyys ja julkisuus</a:t>
            </a:r>
          </a:p>
          <a:p>
            <a:pPr lvl="1"/>
            <a:r>
              <a:rPr lang="fi-FI" sz="2000" dirty="0"/>
              <a:t>toiminnan itsenäisyys</a:t>
            </a:r>
          </a:p>
          <a:p>
            <a:pPr lvl="1"/>
            <a:r>
              <a:rPr lang="fi-FI" sz="2000" dirty="0"/>
              <a:t>liikeorganisaatio</a:t>
            </a:r>
          </a:p>
          <a:p>
            <a:pPr lvl="1"/>
            <a:r>
              <a:rPr lang="fi-FI" sz="2000" dirty="0"/>
              <a:t>taloudellinen riski</a:t>
            </a:r>
          </a:p>
          <a:p>
            <a:pPr lvl="1"/>
            <a:r>
              <a:rPr lang="fi-FI" sz="2000" dirty="0"/>
              <a:t>ansiotarkoitus.</a:t>
            </a:r>
          </a:p>
          <a:p>
            <a:pPr lvl="3"/>
            <a:endParaRPr lang="fi-FI" sz="105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42698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81000" y="152400"/>
            <a:ext cx="8367464" cy="1143000"/>
          </a:xfrm>
        </p:spPr>
        <p:txBody>
          <a:bodyPr/>
          <a:lstStyle/>
          <a:p>
            <a:r>
              <a:rPr lang="fi-FI" dirty="0" smtClean="0">
                <a:solidFill>
                  <a:srgbClr val="FF0000"/>
                </a:solidFill>
              </a:rPr>
              <a:t>Milloin työtä voi tehdä yrittäjänä?</a:t>
            </a:r>
            <a:endParaRPr lang="fi-FI" dirty="0">
              <a:solidFill>
                <a:srgbClr val="FF0000"/>
              </a:solidFill>
            </a:endParaRPr>
          </a:p>
        </p:txBody>
      </p:sp>
      <p:sp>
        <p:nvSpPr>
          <p:cNvPr id="3" name="Sisällön paikkamerkki 2"/>
          <p:cNvSpPr>
            <a:spLocks noGrp="1"/>
          </p:cNvSpPr>
          <p:nvPr>
            <p:ph idx="1"/>
          </p:nvPr>
        </p:nvSpPr>
        <p:spPr>
          <a:xfrm>
            <a:off x="539552" y="1447800"/>
            <a:ext cx="8299648" cy="4572000"/>
          </a:xfrm>
        </p:spPr>
        <p:txBody>
          <a:bodyPr/>
          <a:lstStyle/>
          <a:p>
            <a:pPr lvl="1"/>
            <a:r>
              <a:rPr lang="fi-FI" sz="2000" b="1" dirty="0" smtClean="0"/>
              <a:t>Työn suorittaja työskentelee itsenäisesti ja riippumattomasti  </a:t>
            </a:r>
          </a:p>
          <a:p>
            <a:pPr lvl="1"/>
            <a:r>
              <a:rPr lang="fi-FI" sz="2000" b="1" dirty="0" smtClean="0"/>
              <a:t>Toimeksiantaja ei valvo työtä, vaan hyväksyy tai hylkää lopputuloksen</a:t>
            </a:r>
          </a:p>
          <a:p>
            <a:pPr lvl="2"/>
            <a:r>
              <a:rPr lang="fi-FI" sz="1800" dirty="0" smtClean="0"/>
              <a:t>oltava tilatun mukainen</a:t>
            </a:r>
          </a:p>
          <a:p>
            <a:pPr lvl="2"/>
            <a:r>
              <a:rPr lang="fi-FI" sz="1800" dirty="0" smtClean="0"/>
              <a:t>oikeus vaatia korjaamaan suoritus ilman korvausta</a:t>
            </a:r>
          </a:p>
          <a:p>
            <a:pPr>
              <a:buNone/>
            </a:pPr>
            <a:r>
              <a:rPr lang="fi-FI" sz="2000" dirty="0" smtClean="0"/>
              <a:t>		</a:t>
            </a:r>
            <a:r>
              <a:rPr lang="fi-FI" sz="2000" b="0" i="1" dirty="0" smtClean="0"/>
              <a:t>-&gt; yrittäjä kantaa toiminnastaan taloudellisen riskin</a:t>
            </a:r>
          </a:p>
          <a:p>
            <a:pPr lvl="1"/>
            <a:r>
              <a:rPr lang="fi-FI" sz="2000" b="1" dirty="0" smtClean="0"/>
              <a:t>Omaan ammattitaitoon perustuvat palvelut, joita tarjotaan yleisesti, laajasti ja julkisesti </a:t>
            </a:r>
            <a:endParaRPr lang="fi-FI" sz="1800" b="1" dirty="0" smtClean="0"/>
          </a:p>
          <a:p>
            <a:pPr lvl="2"/>
            <a:r>
              <a:rPr lang="fi-FI" sz="1800" dirty="0" smtClean="0"/>
              <a:t>usein monia toimeksiantoja, vain yhden toimeksiantajan olemassaolo ei kuitenkaan estä yrittäjänä verottamista</a:t>
            </a:r>
            <a:endParaRPr lang="fi-FI" sz="2000" dirty="0" smtClean="0"/>
          </a:p>
          <a:p>
            <a:pPr lvl="1"/>
            <a:r>
              <a:rPr lang="fi-FI" sz="2000" b="1" dirty="0" smtClean="0"/>
              <a:t>Yrittäjyyttä osoittaa myös ilmoittautuminen ennakkoperintärekisteriin, alv-velvolliseksi ja työnantajarekisteriin</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27810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p:txBody>
          <a:bodyPr/>
          <a:lstStyle/>
          <a:p>
            <a:r>
              <a:rPr lang="fi-FI" dirty="0" smtClean="0">
                <a:solidFill>
                  <a:srgbClr val="FF0000"/>
                </a:solidFill>
              </a:rPr>
              <a:t>Esimerkki</a:t>
            </a:r>
            <a:endParaRPr lang="fi-FI" dirty="0">
              <a:solidFill>
                <a:srgbClr val="FF0000"/>
              </a:solidFill>
            </a:endParaRPr>
          </a:p>
        </p:txBody>
      </p:sp>
      <p:sp>
        <p:nvSpPr>
          <p:cNvPr id="679939" name="Rectangle 3"/>
          <p:cNvSpPr>
            <a:spLocks noGrp="1" noChangeArrowheads="1"/>
          </p:cNvSpPr>
          <p:nvPr>
            <p:ph type="body" idx="1"/>
          </p:nvPr>
        </p:nvSpPr>
        <p:spPr/>
        <p:txBody>
          <a:bodyPr/>
          <a:lstStyle/>
          <a:p>
            <a:r>
              <a:rPr lang="fi-FI" sz="2000" dirty="0" smtClean="0"/>
              <a:t>Ravintola-ala </a:t>
            </a:r>
          </a:p>
          <a:p>
            <a:pPr lvl="1"/>
            <a:r>
              <a:rPr lang="fi-FI" sz="1600" dirty="0" smtClean="0"/>
              <a:t>Anniskeluoikeudet </a:t>
            </a:r>
            <a:r>
              <a:rPr lang="fi-FI" sz="1600" dirty="0"/>
              <a:t>ravintolalla, tarjoiluhenkilökunta työsuhteessa</a:t>
            </a:r>
          </a:p>
          <a:p>
            <a:pPr lvl="1"/>
            <a:r>
              <a:rPr lang="fi-FI" sz="1600" dirty="0" smtClean="0"/>
              <a:t>Koko </a:t>
            </a:r>
            <a:r>
              <a:rPr lang="fi-FI" sz="1600" dirty="0"/>
              <a:t>keittiö voidaan </a:t>
            </a:r>
            <a:r>
              <a:rPr lang="fi-FI" sz="1600" dirty="0" err="1"/>
              <a:t>ulkoistaa</a:t>
            </a:r>
            <a:r>
              <a:rPr lang="fi-FI" sz="1600" dirty="0"/>
              <a:t>, ei esim. yhtä kokkia</a:t>
            </a:r>
          </a:p>
          <a:p>
            <a:pPr lvl="1"/>
            <a:r>
              <a:rPr lang="fi-FI" sz="1600" dirty="0" smtClean="0"/>
              <a:t>Vahtimestaripalvelut </a:t>
            </a:r>
            <a:r>
              <a:rPr lang="fi-FI" sz="1600" dirty="0"/>
              <a:t>voidaan </a:t>
            </a:r>
            <a:r>
              <a:rPr lang="fi-FI" sz="1600" dirty="0" err="1"/>
              <a:t>ulkoistaa</a:t>
            </a:r>
            <a:endParaRPr lang="fi-FI" sz="1600" dirty="0"/>
          </a:p>
          <a:p>
            <a:pPr lvl="1"/>
            <a:r>
              <a:rPr lang="fi-FI" sz="1600" dirty="0" smtClean="0"/>
              <a:t>Idea</a:t>
            </a:r>
            <a:r>
              <a:rPr lang="fi-FI" sz="1600" dirty="0"/>
              <a:t>: toimintokokonaisuus, joka voidaan hoitaa itsenäisesti ilman </a:t>
            </a:r>
            <a:r>
              <a:rPr lang="fi-FI" sz="1600" dirty="0" smtClean="0"/>
              <a:t>toisen osapuolen johtoa ja valvontaa</a:t>
            </a:r>
          </a:p>
          <a:p>
            <a:endParaRPr lang="fi-FI" sz="2000" dirty="0" smtClean="0"/>
          </a:p>
          <a:p>
            <a:r>
              <a:rPr lang="fi-FI" sz="2000" dirty="0" smtClean="0"/>
              <a:t>Kuljettajapalveluiden myynti kuljetusyrityksille ja takseille</a:t>
            </a:r>
          </a:p>
          <a:p>
            <a:pPr lvl="1"/>
            <a:r>
              <a:rPr lang="fi-FI" sz="1800" dirty="0" smtClean="0"/>
              <a:t>Yleensä ei omia välineitä</a:t>
            </a:r>
          </a:p>
          <a:p>
            <a:pPr lvl="1"/>
            <a:r>
              <a:rPr lang="fi-FI" sz="1800" dirty="0" smtClean="0"/>
              <a:t>Kuljettajana toimiminen tyypillistä palkkatyötä </a:t>
            </a:r>
          </a:p>
          <a:p>
            <a:pPr lvl="1"/>
            <a:r>
              <a:rPr lang="fi-FI" sz="1800" dirty="0" smtClean="0"/>
              <a:t>Voi olla myös työvoiman vuokrausta</a:t>
            </a:r>
            <a:endParaRPr lang="fi-FI" dirty="0" smtClean="0"/>
          </a:p>
          <a:p>
            <a:endParaRPr lang="fi-FI"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58020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6034" name="Rectangle 2"/>
          <p:cNvSpPr>
            <a:spLocks noGrp="1" noChangeArrowheads="1"/>
          </p:cNvSpPr>
          <p:nvPr>
            <p:ph type="title"/>
          </p:nvPr>
        </p:nvSpPr>
        <p:spPr>
          <a:xfrm>
            <a:off x="381000" y="152400"/>
            <a:ext cx="7772400" cy="762000"/>
          </a:xfrm>
        </p:spPr>
        <p:txBody>
          <a:bodyPr/>
          <a:lstStyle/>
          <a:p>
            <a:r>
              <a:rPr lang="fi-FI" dirty="0" smtClean="0">
                <a:solidFill>
                  <a:srgbClr val="FF0000"/>
                </a:solidFill>
              </a:rPr>
              <a:t>Esimerkki, autokoulun opettaja</a:t>
            </a:r>
            <a:endParaRPr lang="fi-FI" dirty="0">
              <a:solidFill>
                <a:srgbClr val="FF0000"/>
              </a:solidFill>
            </a:endParaRPr>
          </a:p>
        </p:txBody>
      </p:sp>
      <p:sp>
        <p:nvSpPr>
          <p:cNvPr id="1196035" name="Rectangle 3"/>
          <p:cNvSpPr>
            <a:spLocks noGrp="1" noChangeArrowheads="1"/>
          </p:cNvSpPr>
          <p:nvPr>
            <p:ph type="body" idx="1"/>
          </p:nvPr>
        </p:nvSpPr>
        <p:spPr>
          <a:xfrm>
            <a:off x="304800" y="1143000"/>
            <a:ext cx="8458200" cy="4572000"/>
          </a:xfrm>
        </p:spPr>
        <p:txBody>
          <a:bodyPr/>
          <a:lstStyle/>
          <a:p>
            <a:pPr algn="just">
              <a:lnSpc>
                <a:spcPct val="90000"/>
              </a:lnSpc>
            </a:pPr>
            <a:r>
              <a:rPr lang="fi-FI" sz="1600" b="0">
                <a:cs typeface="Arial" charset="0"/>
              </a:rPr>
              <a:t>Nykyisin autokoulun opettajana toimiva henkilö aikoo ryhtyä myymään liikennealan koulutuspalveluja (ml. ajokorttiin tähtäävä koulutus). Koulutuspalveluja on tarkoitus myydä eri autokouluille ja yksityisille henkilöille. Autokouluille suuntautuva palvelu koostuisi teoria- ja ajo-opetuksesta, joka tapahtuisi pääosin opettajan hankkimalla, ajo-opetukseen sopivalla autolla. Osittain toiminta tapahtuisi toimeksiantajien autoilla ja muulla välineistöillä. Teoriaopetus tapahtuisi autokoulujen tiloissa ja niiden laitteilla.</a:t>
            </a:r>
            <a:endParaRPr lang="fi-FI" sz="1600" b="0">
              <a:cs typeface="Times New Roman" charset="0"/>
            </a:endParaRPr>
          </a:p>
          <a:p>
            <a:pPr algn="just">
              <a:lnSpc>
                <a:spcPct val="90000"/>
              </a:lnSpc>
              <a:buFontTx/>
              <a:buNone/>
            </a:pPr>
            <a:endParaRPr lang="fi-FI" sz="1600" b="0">
              <a:cs typeface="Times New Roman" charset="0"/>
            </a:endParaRPr>
          </a:p>
          <a:p>
            <a:pPr algn="just">
              <a:lnSpc>
                <a:spcPct val="90000"/>
              </a:lnSpc>
            </a:pPr>
            <a:r>
              <a:rPr lang="fi-FI" sz="1600" b="0">
                <a:cs typeface="Arial" charset="0"/>
              </a:rPr>
              <a:t>Nykyinen työnantaja olisi yksi koulutuspalveluja ostavista autokouluista. Sopimukset eivät rajoittaisi palvelun myyntiä eri autokouluille. Laskutus autokouluille perustuisi annettuihin opetustunteihin. Jo ajokortin omaaville yksityisille henkilöille annettaisiin mm. ennakoivan ja taloudellisen ajon koulutusta sekä liukkaan kelin ratakoulutusta. Toimintaa harjoitettaisiin aluksi toiminimellä. </a:t>
            </a:r>
            <a:endParaRPr lang="fi-FI" sz="1600" b="0">
              <a:cs typeface="Times New Roman" charset="0"/>
            </a:endParaRPr>
          </a:p>
          <a:p>
            <a:pPr algn="just">
              <a:lnSpc>
                <a:spcPct val="90000"/>
              </a:lnSpc>
              <a:buFontTx/>
              <a:buNone/>
            </a:pPr>
            <a:endParaRPr lang="fi-FI" sz="1600" b="0">
              <a:cs typeface="Times New Roman" charset="0"/>
            </a:endParaRPr>
          </a:p>
          <a:p>
            <a:pPr algn="just">
              <a:lnSpc>
                <a:spcPct val="90000"/>
              </a:lnSpc>
            </a:pPr>
            <a:r>
              <a:rPr lang="fi-FI" sz="1600" b="0">
                <a:cs typeface="Arial" charset="0"/>
              </a:rPr>
              <a:t>Ajokorttiin tähtäävä koulutus on luvanvaraista, mutta tieliikennelain 66 §:ssä säädetyn autokoululuvan myöntämisessä ei ole tarveharkintaa. Lupa myönnetään, jos hakija täyttää ajokorttiasetuksen ehdot. </a:t>
            </a:r>
            <a:endParaRPr lang="fi-FI" sz="1600" b="0">
              <a:cs typeface="Times New Roman" charset="0"/>
            </a:endParaRPr>
          </a:p>
          <a:p>
            <a:pPr algn="just">
              <a:lnSpc>
                <a:spcPct val="90000"/>
              </a:lnSpc>
              <a:buFontTx/>
              <a:buNone/>
            </a:pPr>
            <a:endParaRPr lang="fi-FI" sz="1600" b="0">
              <a:cs typeface="Times New Roman" charset="0"/>
            </a:endParaRPr>
          </a:p>
          <a:p>
            <a:pPr algn="just">
              <a:lnSpc>
                <a:spcPct val="90000"/>
              </a:lnSpc>
            </a:pPr>
            <a:r>
              <a:rPr lang="fi-FI" sz="1600" b="0">
                <a:cs typeface="Arial" charset="0"/>
              </a:rPr>
              <a:t>Katsotaanko autokouluille myytävä palvelu elinkeinotoiminnaksi (työkorvaus) vai onko kyse autokoulujen opettajalle suorittamasta palkasta?</a:t>
            </a:r>
            <a:endParaRPr lang="fi-FI" sz="1600" b="0">
              <a:cs typeface="Times New Roman" charset="0"/>
            </a:endParaRPr>
          </a:p>
          <a:p>
            <a:pPr>
              <a:lnSpc>
                <a:spcPct val="90000"/>
              </a:lnSpc>
            </a:pPr>
            <a:endParaRPr lang="fi-FI" sz="1600" b="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56650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7794" name="Rectangle 2"/>
          <p:cNvSpPr>
            <a:spLocks noGrp="1" noChangeArrowheads="1"/>
          </p:cNvSpPr>
          <p:nvPr>
            <p:ph type="title"/>
          </p:nvPr>
        </p:nvSpPr>
        <p:spPr>
          <a:xfrm>
            <a:off x="323850" y="0"/>
            <a:ext cx="7772400" cy="1143000"/>
          </a:xfrm>
        </p:spPr>
        <p:txBody>
          <a:bodyPr/>
          <a:lstStyle/>
          <a:p>
            <a:r>
              <a:rPr lang="fi-FI" dirty="0">
                <a:solidFill>
                  <a:srgbClr val="FF0000"/>
                </a:solidFill>
              </a:rPr>
              <a:t>Autokoulun opettaja tekemä työ</a:t>
            </a:r>
            <a:br>
              <a:rPr lang="fi-FI" dirty="0">
                <a:solidFill>
                  <a:srgbClr val="FF0000"/>
                </a:solidFill>
              </a:rPr>
            </a:br>
            <a:r>
              <a:rPr lang="fi-FI" sz="2400" dirty="0" smtClean="0">
                <a:solidFill>
                  <a:srgbClr val="FF0000"/>
                </a:solidFill>
              </a:rPr>
              <a:t>Vastaus tehtävään </a:t>
            </a:r>
            <a:endParaRPr lang="fi-FI" sz="2400" dirty="0">
              <a:solidFill>
                <a:srgbClr val="FF0000"/>
              </a:solidFill>
            </a:endParaRPr>
          </a:p>
        </p:txBody>
      </p:sp>
      <p:sp>
        <p:nvSpPr>
          <p:cNvPr id="1697795" name="Rectangle 3"/>
          <p:cNvSpPr>
            <a:spLocks noGrp="1" noChangeArrowheads="1"/>
          </p:cNvSpPr>
          <p:nvPr>
            <p:ph type="body" idx="1"/>
          </p:nvPr>
        </p:nvSpPr>
        <p:spPr>
          <a:xfrm>
            <a:off x="323529" y="981075"/>
            <a:ext cx="8496622" cy="5040313"/>
          </a:xfrm>
        </p:spPr>
        <p:txBody>
          <a:bodyPr/>
          <a:lstStyle/>
          <a:p>
            <a:pPr>
              <a:lnSpc>
                <a:spcPct val="80000"/>
              </a:lnSpc>
            </a:pPr>
            <a:r>
              <a:rPr lang="fi-FI" sz="1600" dirty="0" smtClean="0"/>
              <a:t>Tarkastelun tulee </a:t>
            </a:r>
            <a:r>
              <a:rPr lang="fi-FI" sz="1600" dirty="0"/>
              <a:t>myös lähteä </a:t>
            </a:r>
            <a:r>
              <a:rPr lang="fi-FI" sz="1600" dirty="0" smtClean="0"/>
              <a:t>tosiasiallista olosuhteista </a:t>
            </a:r>
          </a:p>
          <a:p>
            <a:pPr lvl="1">
              <a:lnSpc>
                <a:spcPct val="80000"/>
              </a:lnSpc>
            </a:pPr>
            <a:r>
              <a:rPr lang="fi-FI" sz="1600" dirty="0" smtClean="0"/>
              <a:t>Katsotaanko </a:t>
            </a:r>
            <a:r>
              <a:rPr lang="fi-FI" sz="1600" dirty="0"/>
              <a:t>opettajan työskentelevän työsuhteeseen verrattavissa olosuhteissa vai voidaanko suorituksen katsoa olevan työkorvausta.</a:t>
            </a:r>
          </a:p>
          <a:p>
            <a:pPr>
              <a:lnSpc>
                <a:spcPct val="80000"/>
              </a:lnSpc>
              <a:buFontTx/>
              <a:buNone/>
            </a:pPr>
            <a:r>
              <a:rPr lang="fi-FI" sz="1600" dirty="0" smtClean="0">
                <a:solidFill>
                  <a:srgbClr val="FF0000"/>
                </a:solidFill>
              </a:rPr>
              <a:t>Laitteet </a:t>
            </a:r>
            <a:r>
              <a:rPr lang="fi-FI" sz="1600" dirty="0">
                <a:solidFill>
                  <a:srgbClr val="FF0000"/>
                </a:solidFill>
              </a:rPr>
              <a:t>ja välineet: </a:t>
            </a:r>
          </a:p>
          <a:p>
            <a:pPr>
              <a:lnSpc>
                <a:spcPct val="80000"/>
              </a:lnSpc>
            </a:pPr>
            <a:r>
              <a:rPr lang="fi-FI" sz="1600" dirty="0"/>
              <a:t>Teoriaopetus: toimeksiantajien tiloissa</a:t>
            </a:r>
          </a:p>
          <a:p>
            <a:pPr>
              <a:lnSpc>
                <a:spcPct val="80000"/>
              </a:lnSpc>
            </a:pPr>
            <a:r>
              <a:rPr lang="fi-FI" sz="1600" dirty="0"/>
              <a:t>Ajo-opetus: opettajan omalla autolla (yksityisille annettava opetus) + pääsääntöisesti toimeksiantajien autoilla näiden oppilaille annettava opetus </a:t>
            </a:r>
          </a:p>
          <a:p>
            <a:pPr>
              <a:lnSpc>
                <a:spcPct val="80000"/>
              </a:lnSpc>
            </a:pPr>
            <a:r>
              <a:rPr lang="fi-FI" sz="1600" dirty="0" smtClean="0"/>
              <a:t>Ratkaisusta </a:t>
            </a:r>
            <a:r>
              <a:rPr lang="fi-FI" sz="1600" dirty="0"/>
              <a:t>tekee hankalan se, että opettaja opettaa teoriaopetukset autokoulujen tiloissa, myös entiselle työnantajalleen. Tällä perusteella voisi kääntyä enemmän palkan puolelle.  </a:t>
            </a:r>
            <a:endParaRPr lang="fi-FI" sz="1600" dirty="0" smtClean="0"/>
          </a:p>
          <a:p>
            <a:pPr>
              <a:lnSpc>
                <a:spcPct val="80000"/>
              </a:lnSpc>
            </a:pPr>
            <a:r>
              <a:rPr lang="fi-FI" sz="1600" dirty="0" smtClean="0"/>
              <a:t>Mutta </a:t>
            </a:r>
            <a:r>
              <a:rPr lang="fi-FI" sz="1600" dirty="0"/>
              <a:t>opettajalla on kuitenkin useita toimeksiantajia, hänen laskutuksensa on tuntiperusteinen ja hänellä on oma autokoululupansa. Tulisi huomata, että aloittelevan elinkeinonharjoittajan toiminta saattaa muistuttaa läheisesti työsuhdetta (esim. ei välttämättä omia tiloja ja laitteita, ennen kuin toiminta on vakiintunutta). </a:t>
            </a:r>
            <a:endParaRPr lang="fi-FI" sz="1600" dirty="0" smtClean="0"/>
          </a:p>
          <a:p>
            <a:pPr>
              <a:lnSpc>
                <a:spcPct val="80000"/>
              </a:lnSpc>
            </a:pPr>
            <a:r>
              <a:rPr lang="fi-FI" sz="1600" dirty="0" smtClean="0"/>
              <a:t>Olisi </a:t>
            </a:r>
            <a:r>
              <a:rPr lang="fi-FI" sz="1600" dirty="0"/>
              <a:t>lienee paikallaan tutkia asiaa tarkemmin, mm. sitä, kuka huolehtii vakuutusturvasta (opettaja itse vai autokoulut), mitä vastuun jakautumisesta on sovittu autokoulujen autoja käytettäessä jne. </a:t>
            </a:r>
          </a:p>
          <a:p>
            <a:pPr>
              <a:lnSpc>
                <a:spcPct val="80000"/>
              </a:lnSpc>
            </a:pPr>
            <a:r>
              <a:rPr lang="fi-FI" sz="1600" dirty="0"/>
              <a:t>Verotoimisto </a:t>
            </a:r>
            <a:r>
              <a:rPr lang="fi-FI" sz="1600" dirty="0" smtClean="0"/>
              <a:t>katsoi, </a:t>
            </a:r>
            <a:r>
              <a:rPr lang="fi-FI" sz="1600" dirty="0"/>
              <a:t>että kyseessä on palkka siltä osin kuin työ tehdään </a:t>
            </a:r>
            <a:r>
              <a:rPr lang="fi-FI" sz="1600" dirty="0" smtClean="0"/>
              <a:t>autokouluille</a:t>
            </a:r>
            <a:r>
              <a:rPr lang="fi-FI" sz="1600" dirty="0"/>
              <a:t> </a:t>
            </a:r>
            <a:r>
              <a:rPr lang="fi-FI" sz="1600" dirty="0" smtClean="0"/>
              <a:t>-&gt; VH antoi kaksi kannanottoa (72/40/2010 ja 293/39/2010) -&gt; työkorvausta </a:t>
            </a:r>
            <a:endParaRPr lang="fi-FI" sz="1600" dirty="0"/>
          </a:p>
          <a:p>
            <a:pPr>
              <a:lnSpc>
                <a:spcPct val="80000"/>
              </a:lnSpc>
            </a:pPr>
            <a:r>
              <a:rPr lang="fi-FI" sz="1600" dirty="0"/>
              <a:t>Kyseessä on rajatapaus, johon ratkaisu saattaisi varmistua vasta viime kädessä KHO:ssa, jos sinne asti asia vietäisiin.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0317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5010" name="Rectangle 2"/>
          <p:cNvSpPr>
            <a:spLocks noGrp="1" noChangeArrowheads="1"/>
          </p:cNvSpPr>
          <p:nvPr>
            <p:ph type="title"/>
          </p:nvPr>
        </p:nvSpPr>
        <p:spPr>
          <a:xfrm>
            <a:off x="381000" y="152400"/>
            <a:ext cx="7772400" cy="762000"/>
          </a:xfrm>
        </p:spPr>
        <p:txBody>
          <a:bodyPr/>
          <a:lstStyle/>
          <a:p>
            <a:r>
              <a:rPr lang="fi-FI" dirty="0" smtClean="0">
                <a:solidFill>
                  <a:srgbClr val="FF0000"/>
                </a:solidFill>
              </a:rPr>
              <a:t>Tehtävä </a:t>
            </a:r>
            <a:endParaRPr lang="fi-FI" dirty="0">
              <a:solidFill>
                <a:srgbClr val="FF0000"/>
              </a:solidFill>
            </a:endParaRPr>
          </a:p>
        </p:txBody>
      </p:sp>
      <p:sp>
        <p:nvSpPr>
          <p:cNvPr id="1195011" name="Rectangle 3"/>
          <p:cNvSpPr>
            <a:spLocks noGrp="1" noChangeArrowheads="1"/>
          </p:cNvSpPr>
          <p:nvPr>
            <p:ph type="body" idx="1"/>
          </p:nvPr>
        </p:nvSpPr>
        <p:spPr>
          <a:xfrm>
            <a:off x="762000" y="1295400"/>
            <a:ext cx="7620000" cy="4572000"/>
          </a:xfrm>
        </p:spPr>
        <p:txBody>
          <a:bodyPr/>
          <a:lstStyle/>
          <a:p>
            <a:pPr algn="just"/>
            <a:r>
              <a:rPr lang="fi-FI" sz="2000" b="0" dirty="0">
                <a:cs typeface="Arial" charset="0"/>
              </a:rPr>
              <a:t>Kansalaisopisto järjestää </a:t>
            </a:r>
            <a:r>
              <a:rPr lang="fi-FI" sz="2000" b="0" dirty="0" smtClean="0">
                <a:cs typeface="Arial" charset="0"/>
              </a:rPr>
              <a:t>kuvataidekoulun aikuisopintoja</a:t>
            </a:r>
            <a:r>
              <a:rPr lang="fi-FI" sz="2000" b="0" dirty="0">
                <a:cs typeface="Arial" charset="0"/>
              </a:rPr>
              <a:t>. Taiteen perusopetukseen kuuluu videokuvauksen opetusta. Videokuvausjakso on tilattu X </a:t>
            </a:r>
            <a:r>
              <a:rPr lang="fi-FI" sz="2000" b="0" dirty="0" err="1">
                <a:cs typeface="Arial" charset="0"/>
              </a:rPr>
              <a:t>Oyltä</a:t>
            </a:r>
            <a:r>
              <a:rPr lang="fi-FI" sz="2000" b="0" dirty="0">
                <a:cs typeface="Arial" charset="0"/>
              </a:rPr>
              <a:t>, opettajana toimii NN kyseisestä yhtiöstä. Paikkakunnalla ei ole käytettävissä muita videokuvauksen opettajia. Kurssi kestää yhteensä 30 tuntia ja tuntiveloitukseksi on opettajan kanssa sovittu 50 €/tunti (sis. alv). X Oy antaa kameran sekä kannettavan tietokoneen oppilaiden käyttöön, opetus tapahtuu kansalaisopiston tiloissa. </a:t>
            </a:r>
            <a:endParaRPr lang="fi-FI" sz="2000" b="0" dirty="0">
              <a:cs typeface="Times New Roman" charset="0"/>
            </a:endParaRPr>
          </a:p>
          <a:p>
            <a:pPr algn="just"/>
            <a:endParaRPr lang="fi-FI" sz="2000" b="0" dirty="0">
              <a:cs typeface="Times New Roman" charset="0"/>
            </a:endParaRPr>
          </a:p>
          <a:p>
            <a:r>
              <a:rPr lang="fi-FI" sz="2000" b="0" dirty="0">
                <a:cs typeface="Times New Roman" charset="0"/>
              </a:rPr>
              <a:t>Voidaanko opetusjakso maksaa laskua vastaan X Oy:lle vai onko kyseessä opettajan palkkaa?</a:t>
            </a:r>
            <a:r>
              <a:rPr lang="fi-FI" sz="2000" b="0" dirty="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3044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23850" y="333375"/>
            <a:ext cx="7772400" cy="755650"/>
          </a:xfrm>
        </p:spPr>
        <p:txBody>
          <a:bodyPr/>
          <a:lstStyle/>
          <a:p>
            <a:pPr eaLnBrk="1" hangingPunct="1"/>
            <a:r>
              <a:rPr lang="fi-FI" dirty="0" smtClean="0">
                <a:solidFill>
                  <a:srgbClr val="FF0000"/>
                </a:solidFill>
              </a:rPr>
              <a:t>Opetustyö kansalaisopistossa </a:t>
            </a:r>
            <a:br>
              <a:rPr lang="fi-FI" dirty="0" smtClean="0">
                <a:solidFill>
                  <a:srgbClr val="FF0000"/>
                </a:solidFill>
              </a:rPr>
            </a:br>
            <a:r>
              <a:rPr lang="fi-FI" sz="2400" dirty="0" smtClean="0">
                <a:solidFill>
                  <a:srgbClr val="FF0000"/>
                </a:solidFill>
              </a:rPr>
              <a:t>Vastaus</a:t>
            </a:r>
          </a:p>
        </p:txBody>
      </p:sp>
      <p:sp>
        <p:nvSpPr>
          <p:cNvPr id="10244" name="Rectangle 3"/>
          <p:cNvSpPr>
            <a:spLocks noGrp="1" noChangeArrowheads="1"/>
          </p:cNvSpPr>
          <p:nvPr>
            <p:ph type="body" idx="1"/>
          </p:nvPr>
        </p:nvSpPr>
        <p:spPr>
          <a:xfrm>
            <a:off x="539552" y="1196752"/>
            <a:ext cx="8339336" cy="4572000"/>
          </a:xfrm>
        </p:spPr>
        <p:txBody>
          <a:bodyPr/>
          <a:lstStyle/>
          <a:p>
            <a:pPr eaLnBrk="1" hangingPunct="1">
              <a:lnSpc>
                <a:spcPct val="80000"/>
              </a:lnSpc>
            </a:pPr>
            <a:r>
              <a:rPr lang="fi-FI" sz="2000" b="0" dirty="0" smtClean="0"/>
              <a:t>Kokonaisharkintaa, katsotaanko suoritus opettajan henkilökohtaiseksi EPL 13 § 1 mom. 2-kohdassa tarkoitetuksi palkaksi vai yrityksen saamaksi EPL 25 §:n työkorvaukseksi. </a:t>
            </a:r>
          </a:p>
          <a:p>
            <a:pPr eaLnBrk="1" hangingPunct="1">
              <a:lnSpc>
                <a:spcPct val="80000"/>
              </a:lnSpc>
            </a:pPr>
            <a:r>
              <a:rPr lang="fi-FI" sz="2000" b="0" dirty="0" smtClean="0"/>
              <a:t>Tulisi selvittää, onko X Oy alalla yleisesti toimiva koulutusten järjestäjä. Jos olisi, voitaisiin katsoa jo tällä perusteella työkorvaukseksi. </a:t>
            </a:r>
          </a:p>
          <a:p>
            <a:pPr lvl="1">
              <a:lnSpc>
                <a:spcPct val="80000"/>
              </a:lnSpc>
            </a:pPr>
            <a:r>
              <a:rPr lang="fi-FI" sz="1800" b="0" dirty="0" smtClean="0"/>
              <a:t>Vaikkei yritys olisikaan alalla yleisesti toimiva koulutusten järjestäjä, kyseessä kuitenkin näyttäisi olevan selvästi erillinen koulutuspaketti. </a:t>
            </a:r>
          </a:p>
          <a:p>
            <a:pPr lvl="1">
              <a:lnSpc>
                <a:spcPct val="80000"/>
              </a:lnSpc>
            </a:pPr>
            <a:r>
              <a:rPr lang="fi-FI" sz="1800" b="0" dirty="0" smtClean="0"/>
              <a:t>Lisäksi kun opetuksessa käytettävät laitteet ja välineet tulevat yritykseltä, kallistuisin työkorvauksen puolelle, vaikka opetus tapahtuukin kansalaisopiston tiloissa.  </a:t>
            </a:r>
          </a:p>
          <a:p>
            <a:pPr eaLnBrk="1" hangingPunct="1">
              <a:lnSpc>
                <a:spcPct val="80000"/>
              </a:lnSpc>
            </a:pPr>
            <a:r>
              <a:rPr lang="fi-FI" sz="2000" b="0" dirty="0" err="1" smtClean="0"/>
              <a:t>VH:n</a:t>
            </a:r>
            <a:r>
              <a:rPr lang="fi-FI" sz="2000" b="0" dirty="0" smtClean="0"/>
              <a:t> ohjeen mukaan: </a:t>
            </a:r>
            <a:r>
              <a:rPr lang="fi-FI" sz="2400" b="0" dirty="0" smtClean="0"/>
              <a:t>”</a:t>
            </a:r>
            <a:r>
              <a:rPr lang="fi-FI" sz="2400" b="0" dirty="0"/>
              <a:t> </a:t>
            </a:r>
            <a:r>
              <a:rPr lang="fi-FI" sz="2000" b="0" dirty="0" smtClean="0"/>
              <a:t>Opettajan </a:t>
            </a:r>
            <a:r>
              <a:rPr lang="fi-FI" sz="2000" b="0" dirty="0"/>
              <a:t>viransijaisuudesta ja oppilaitoksen vahvistettuun opetussuunnitelmaan tai lukujärjestykseen perustuvasta koulutuksesta maksettuja </a:t>
            </a:r>
            <a:r>
              <a:rPr lang="fi-FI" sz="2000" b="0" dirty="0" smtClean="0"/>
              <a:t>palkkioita on verotuskäytännössä pidetty palkkana. </a:t>
            </a:r>
            <a:r>
              <a:rPr lang="fi-FI" sz="2000" b="0" dirty="0"/>
              <a:t>Näissä tilanteissa opettaja työskentelee työ- tai virkasuhteessa oppilaitoksen johdon ja valvonnan </a:t>
            </a:r>
            <a:r>
              <a:rPr lang="fi-FI" sz="2000" b="0" dirty="0" smtClean="0"/>
              <a:t>alaisena.</a:t>
            </a:r>
            <a:r>
              <a:rPr lang="fi-FI" sz="2400" b="0" dirty="0" smtClean="0"/>
              <a:t>” </a:t>
            </a:r>
          </a:p>
          <a:p>
            <a:pPr lvl="1">
              <a:lnSpc>
                <a:spcPct val="80000"/>
              </a:lnSpc>
            </a:pPr>
            <a:r>
              <a:rPr lang="fi-FI" sz="1800" b="0" dirty="0" smtClean="0"/>
              <a:t>Kyseisessä tapauksessa kyse on kansalaisopistosta, joten ei edellä tarkoitettu oppilaitos.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32187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467544" y="188640"/>
            <a:ext cx="7772400" cy="1143000"/>
          </a:xfrm>
          <a:noFill/>
          <a:ln/>
        </p:spPr>
        <p:txBody>
          <a:bodyPr lIns="92075" tIns="46038" rIns="92075" bIns="46038"/>
          <a:lstStyle/>
          <a:p>
            <a:r>
              <a:rPr lang="fi-FI" dirty="0">
                <a:solidFill>
                  <a:srgbClr val="FF0000"/>
                </a:solidFill>
              </a:rPr>
              <a:t>Työvoiman vuokraus</a:t>
            </a:r>
          </a:p>
        </p:txBody>
      </p:sp>
      <p:sp>
        <p:nvSpPr>
          <p:cNvPr id="677891" name="Rectangle 3"/>
          <p:cNvSpPr>
            <a:spLocks noGrp="1" noChangeArrowheads="1"/>
          </p:cNvSpPr>
          <p:nvPr>
            <p:ph type="body" idx="1"/>
          </p:nvPr>
        </p:nvSpPr>
        <p:spPr>
          <a:xfrm>
            <a:off x="609600" y="990600"/>
            <a:ext cx="8305800" cy="4724400"/>
          </a:xfrm>
          <a:noFill/>
          <a:ln/>
        </p:spPr>
        <p:txBody>
          <a:bodyPr lIns="92075" tIns="46038" rIns="92075" bIns="46038"/>
          <a:lstStyle/>
          <a:p>
            <a:pPr>
              <a:lnSpc>
                <a:spcPct val="90000"/>
              </a:lnSpc>
            </a:pPr>
            <a:r>
              <a:rPr lang="fi-FI" sz="2000" dirty="0"/>
              <a:t>Kahden yrityksen välinen sopimus, jolla yritys luovuttaa vastiketta vastaan työntekijöitään käyttäjäyrityksen käyttöön</a:t>
            </a:r>
          </a:p>
          <a:p>
            <a:pPr>
              <a:lnSpc>
                <a:spcPct val="90000"/>
              </a:lnSpc>
            </a:pPr>
            <a:endParaRPr lang="fi-FI" sz="2000" dirty="0"/>
          </a:p>
          <a:p>
            <a:pPr>
              <a:lnSpc>
                <a:spcPct val="90000"/>
              </a:lnSpc>
            </a:pPr>
            <a:r>
              <a:rPr lang="fi-FI" sz="2000" dirty="0"/>
              <a:t>Käyttäjäyrityksellä tosiasiallinen työn johto- ja valvontaoikeus (</a:t>
            </a:r>
            <a:r>
              <a:rPr lang="fi-FI" sz="2000" dirty="0" err="1"/>
              <a:t>direktio-oikeus</a:t>
            </a:r>
            <a:r>
              <a:rPr lang="fi-FI" sz="2000" dirty="0"/>
              <a:t>)</a:t>
            </a:r>
          </a:p>
          <a:p>
            <a:pPr lvl="1">
              <a:lnSpc>
                <a:spcPct val="90000"/>
              </a:lnSpc>
            </a:pPr>
            <a:r>
              <a:rPr lang="fi-FI" sz="1800" dirty="0"/>
              <a:t>Työnantaja ei itse toimi ko. työpaikalla eikä vastaa työn lopputuloksesta</a:t>
            </a:r>
          </a:p>
          <a:p>
            <a:pPr lvl="1">
              <a:lnSpc>
                <a:spcPct val="90000"/>
              </a:lnSpc>
            </a:pPr>
            <a:r>
              <a:rPr lang="fi-FI" sz="1800" dirty="0"/>
              <a:t>Työvälineet ja tarvikkeet käyttäjäyritykseltä</a:t>
            </a:r>
          </a:p>
          <a:p>
            <a:pPr lvl="1">
              <a:lnSpc>
                <a:spcPct val="90000"/>
              </a:lnSpc>
            </a:pPr>
            <a:r>
              <a:rPr lang="fi-FI" sz="1800" dirty="0"/>
              <a:t>TA ei yksipuolisesti määrää työntekijöiden lukumäärää tai soveltuvuutta</a:t>
            </a:r>
          </a:p>
          <a:p>
            <a:pPr lvl="1">
              <a:lnSpc>
                <a:spcPct val="90000"/>
              </a:lnSpc>
            </a:pPr>
            <a:endParaRPr lang="fi-FI" sz="1800" dirty="0"/>
          </a:p>
          <a:p>
            <a:pPr>
              <a:lnSpc>
                <a:spcPct val="90000"/>
              </a:lnSpc>
            </a:pPr>
            <a:r>
              <a:rPr lang="fi-FI" sz="2000" dirty="0"/>
              <a:t>Palkansaaja edelleen kuitenkin työsuhteessa vuokralle antaneeseen yritykseen </a:t>
            </a:r>
          </a:p>
          <a:p>
            <a:pPr>
              <a:lnSpc>
                <a:spcPct val="90000"/>
              </a:lnSpc>
            </a:pPr>
            <a:r>
              <a:rPr lang="fi-FI" sz="2000" dirty="0" smtClean="0"/>
              <a:t>Yhden </a:t>
            </a:r>
            <a:r>
              <a:rPr lang="fi-FI" sz="2000" dirty="0"/>
              <a:t>henkilön yritys ei voi olla työvoimaa vuokraava yritys</a:t>
            </a:r>
          </a:p>
          <a:p>
            <a:pPr>
              <a:lnSpc>
                <a:spcPct val="90000"/>
              </a:lnSpc>
            </a:pPr>
            <a:r>
              <a:rPr lang="fi-FI" sz="2000" dirty="0" smtClean="0"/>
              <a:t>Ennakonpidätys </a:t>
            </a:r>
            <a:r>
              <a:rPr lang="fi-FI" sz="2000" dirty="0"/>
              <a:t>maksetusta suorituksesta (”vuokrasta”), jos </a:t>
            </a:r>
            <a:r>
              <a:rPr lang="fi-FI" sz="2000" dirty="0" err="1"/>
              <a:t>vuokralleantajayritys</a:t>
            </a:r>
            <a:r>
              <a:rPr lang="fi-FI" sz="2000" dirty="0"/>
              <a:t> ei ole ennakkoperintärekisterissä</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93238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fi-FI" dirty="0">
                <a:solidFill>
                  <a:srgbClr val="FF0000"/>
                </a:solidFill>
              </a:rPr>
              <a:t>Entiselle työntekijälle maksettu suoritus </a:t>
            </a:r>
          </a:p>
        </p:txBody>
      </p:sp>
      <p:sp>
        <p:nvSpPr>
          <p:cNvPr id="282627" name="Rectangle 3"/>
          <p:cNvSpPr>
            <a:spLocks noGrp="1" noChangeArrowheads="1"/>
          </p:cNvSpPr>
          <p:nvPr>
            <p:ph type="body" idx="1"/>
          </p:nvPr>
        </p:nvSpPr>
        <p:spPr/>
        <p:txBody>
          <a:bodyPr/>
          <a:lstStyle/>
          <a:p>
            <a:pPr>
              <a:buFont typeface="Arial" pitchFamily="34" charset="0"/>
              <a:buChar char="•"/>
            </a:pPr>
            <a:r>
              <a:rPr lang="fi-FI" sz="2000" dirty="0"/>
              <a:t>Kun eläkkeelle siirtynyt työntekijä jatkaa osittain samoissa tehtävissä / ottaa hoitaakseen projektin</a:t>
            </a:r>
          </a:p>
          <a:p>
            <a:pPr>
              <a:buFont typeface="Arial" pitchFamily="34" charset="0"/>
              <a:buChar char="•"/>
            </a:pPr>
            <a:endParaRPr lang="fi-FI" sz="2000" dirty="0"/>
          </a:p>
          <a:p>
            <a:pPr>
              <a:buFont typeface="Arial" pitchFamily="34" charset="0"/>
              <a:buChar char="•"/>
            </a:pPr>
            <a:r>
              <a:rPr lang="fi-FI" sz="2000" dirty="0"/>
              <a:t>Kun työntekijä aloittaa yritystoiminnan ja myy työpalveluita entiselle työnantajalle </a:t>
            </a:r>
          </a:p>
          <a:p>
            <a:pPr>
              <a:buFont typeface="Arial" pitchFamily="34" charset="0"/>
              <a:buChar char="•"/>
            </a:pPr>
            <a:endParaRPr lang="fi-FI" sz="2000" dirty="0"/>
          </a:p>
          <a:p>
            <a:pPr>
              <a:buFont typeface="Arial" pitchFamily="34" charset="0"/>
              <a:buChar char="•"/>
            </a:pPr>
            <a:r>
              <a:rPr lang="fi-FI" sz="2000" dirty="0"/>
              <a:t>Ennakkoperintälain 13 § : palkan määritelmä</a:t>
            </a:r>
          </a:p>
          <a:p>
            <a:pPr lvl="1">
              <a:buFont typeface="Arial" pitchFamily="34" charset="0"/>
              <a:buChar char="•"/>
            </a:pPr>
            <a:r>
              <a:rPr lang="fi-FI" sz="1800" dirty="0"/>
              <a:t>Palkalla tarkoitetaan kaikenlaatuista palkkaa, palkkiota, etuutta ja korvausta joka saadaan työ- tai virkasuhteessa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16562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8434" name="Rectangle 2"/>
          <p:cNvSpPr>
            <a:spLocks noGrp="1" noChangeArrowheads="1"/>
          </p:cNvSpPr>
          <p:nvPr>
            <p:ph type="title"/>
          </p:nvPr>
        </p:nvSpPr>
        <p:spPr>
          <a:noFill/>
          <a:ln/>
        </p:spPr>
        <p:txBody>
          <a:bodyPr lIns="92075" tIns="46038" rIns="92075" bIns="46038"/>
          <a:lstStyle/>
          <a:p>
            <a:r>
              <a:rPr lang="fi-FI" dirty="0">
                <a:solidFill>
                  <a:srgbClr val="FF0000"/>
                </a:solidFill>
              </a:rPr>
              <a:t>Työkorvauksen määritelmä (EPL 25 §)</a:t>
            </a:r>
          </a:p>
        </p:txBody>
      </p:sp>
      <p:sp>
        <p:nvSpPr>
          <p:cNvPr id="658435" name="Rectangle 3"/>
          <p:cNvSpPr>
            <a:spLocks noGrp="1" noChangeArrowheads="1"/>
          </p:cNvSpPr>
          <p:nvPr>
            <p:ph type="body" idx="1"/>
          </p:nvPr>
        </p:nvSpPr>
        <p:spPr>
          <a:xfrm>
            <a:off x="1219200" y="1219200"/>
            <a:ext cx="7620000" cy="4572000"/>
          </a:xfrm>
          <a:noFill/>
          <a:ln/>
        </p:spPr>
        <p:txBody>
          <a:bodyPr lIns="92075" tIns="46038" rIns="92075" bIns="46038"/>
          <a:lstStyle/>
          <a:p>
            <a:pPr>
              <a:lnSpc>
                <a:spcPct val="90000"/>
              </a:lnSpc>
            </a:pPr>
            <a:r>
              <a:rPr lang="fi-FI" sz="2400" dirty="0"/>
              <a:t>Työstä, tehtävästä tai </a:t>
            </a:r>
            <a:r>
              <a:rPr lang="fi-FI" sz="2400" dirty="0" smtClean="0"/>
              <a:t>palveluksesta </a:t>
            </a:r>
            <a:r>
              <a:rPr lang="fi-FI" sz="2400" dirty="0"/>
              <a:t>muuna kuin palkkana maksettava korvaus</a:t>
            </a:r>
          </a:p>
          <a:p>
            <a:pPr>
              <a:lnSpc>
                <a:spcPct val="90000"/>
              </a:lnSpc>
              <a:buFontTx/>
              <a:buNone/>
            </a:pPr>
            <a:endParaRPr lang="fi-FI" dirty="0"/>
          </a:p>
          <a:p>
            <a:pPr>
              <a:lnSpc>
                <a:spcPct val="90000"/>
              </a:lnSpc>
            </a:pPr>
            <a:r>
              <a:rPr lang="fi-FI" sz="2400" dirty="0" err="1"/>
              <a:t>EPL:ssa</a:t>
            </a:r>
            <a:r>
              <a:rPr lang="fi-FI" sz="2400" dirty="0"/>
              <a:t> ei määritellä itsenäisesti työkorvauksen käsitettä, vaan palkan kautta =</a:t>
            </a:r>
            <a:r>
              <a:rPr lang="fi-FI" sz="2400" dirty="0">
                <a:solidFill>
                  <a:srgbClr val="FF9900"/>
                </a:solidFill>
              </a:rPr>
              <a:t> </a:t>
            </a:r>
            <a:r>
              <a:rPr lang="fi-FI" sz="2400" dirty="0">
                <a:solidFill>
                  <a:srgbClr val="FF0000"/>
                </a:solidFill>
              </a:rPr>
              <a:t>palkka ensisijainen</a:t>
            </a:r>
          </a:p>
          <a:p>
            <a:pPr lvl="1">
              <a:lnSpc>
                <a:spcPct val="90000"/>
              </a:lnSpc>
            </a:pPr>
            <a:r>
              <a:rPr lang="fi-FI" sz="2000" dirty="0"/>
              <a:t>liitetään tavallisesti itsenäisenä yrittäjänä toimivan saamaan korvaukseen</a:t>
            </a:r>
          </a:p>
          <a:p>
            <a:pPr lvl="1">
              <a:lnSpc>
                <a:spcPct val="90000"/>
              </a:lnSpc>
            </a:pPr>
            <a:r>
              <a:rPr lang="fi-FI" sz="2000" dirty="0"/>
              <a:t>rajankäynti palkan kanssa vaikeaa</a:t>
            </a:r>
          </a:p>
          <a:p>
            <a:pPr>
              <a:lnSpc>
                <a:spcPct val="90000"/>
              </a:lnSpc>
              <a:buFontTx/>
              <a:buNone/>
            </a:pPr>
            <a:r>
              <a:rPr lang="fi-FI" sz="2400" dirty="0">
                <a:solidFill>
                  <a:schemeClr val="accent2"/>
                </a:solidFill>
              </a:rPr>
              <a:t>	</a:t>
            </a:r>
          </a:p>
          <a:p>
            <a:pPr>
              <a:lnSpc>
                <a:spcPct val="90000"/>
              </a:lnSpc>
            </a:pPr>
            <a:r>
              <a:rPr lang="fi-FI" sz="2400" dirty="0"/>
              <a:t>Käyttökorvaus määritelty EPL 25 §:ssä</a:t>
            </a:r>
          </a:p>
          <a:p>
            <a:pPr lvl="1">
              <a:lnSpc>
                <a:spcPct val="90000"/>
              </a:lnSpc>
            </a:pPr>
            <a:r>
              <a:rPr lang="fi-FI" sz="2000" dirty="0"/>
              <a:t>työkorvauksen luonteinen tekijänoikeuden käyttämisestä maksettava korvaus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6019186"/>
      </p:ext>
    </p:extLst>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fi-FI" dirty="0" smtClean="0">
                <a:solidFill>
                  <a:srgbClr val="FF0000"/>
                </a:solidFill>
              </a:rPr>
              <a:t>Ulkoistaminen / yrittäjäksi </a:t>
            </a:r>
            <a:r>
              <a:rPr lang="fi-FI" dirty="0">
                <a:solidFill>
                  <a:srgbClr val="FF0000"/>
                </a:solidFill>
              </a:rPr>
              <a:t>ryhtynyt työntekijä</a:t>
            </a:r>
          </a:p>
        </p:txBody>
      </p:sp>
      <p:sp>
        <p:nvSpPr>
          <p:cNvPr id="284675" name="Rectangle 3"/>
          <p:cNvSpPr>
            <a:spLocks noGrp="1" noChangeArrowheads="1"/>
          </p:cNvSpPr>
          <p:nvPr>
            <p:ph type="body" idx="1"/>
          </p:nvPr>
        </p:nvSpPr>
        <p:spPr>
          <a:xfrm>
            <a:off x="1187624" y="1556792"/>
            <a:ext cx="7620000" cy="4572000"/>
          </a:xfrm>
        </p:spPr>
        <p:txBody>
          <a:bodyPr/>
          <a:lstStyle/>
          <a:p>
            <a:r>
              <a:rPr lang="fi-FI" sz="2000" dirty="0"/>
              <a:t>Jos ollut työsuhde, ei muut yrittäjäsuhteeksi pelkällä nimenmuutoksella</a:t>
            </a:r>
          </a:p>
          <a:p>
            <a:r>
              <a:rPr lang="fi-FI" sz="2000" dirty="0" smtClean="0"/>
              <a:t>Työnteon </a:t>
            </a:r>
            <a:r>
              <a:rPr lang="fi-FI" sz="2000" dirty="0"/>
              <a:t>ehdoissa ja olosuhteissa täytyy tällöin tapahtua </a:t>
            </a:r>
            <a:r>
              <a:rPr lang="fi-FI" sz="2000" u="sng" dirty="0"/>
              <a:t>todellisia muutoksia</a:t>
            </a:r>
            <a:r>
              <a:rPr lang="fi-FI" sz="2000" dirty="0"/>
              <a:t> siten, että työsuhteen tunnusmerkit eivät enää täyty</a:t>
            </a:r>
          </a:p>
          <a:p>
            <a:pPr lvl="1"/>
            <a:r>
              <a:rPr lang="fi-FI" sz="1800" dirty="0"/>
              <a:t>Tällaisia eivät ole lyhempi työaika tai vain osittaiset työtehtävät</a:t>
            </a:r>
          </a:p>
          <a:p>
            <a:r>
              <a:rPr lang="fi-FI" sz="2000" dirty="0" smtClean="0"/>
              <a:t>Jos </a:t>
            </a:r>
            <a:r>
              <a:rPr lang="fi-FI" sz="2000" dirty="0"/>
              <a:t>työskentelyolosuhteet ovat samanlaisia kuin työsuhteessa olevillakin, suoritus katsotaan helposti palkaksi sopimuksesta riippumatta</a:t>
            </a:r>
          </a:p>
          <a:p>
            <a:r>
              <a:rPr lang="fi-FI" sz="2000" dirty="0" smtClean="0"/>
              <a:t>Edellytetään </a:t>
            </a:r>
            <a:r>
              <a:rPr lang="fi-FI" sz="2000" dirty="0"/>
              <a:t>yleensä useampia toimeksiantajia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22567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Kiinteistönvälittäjän palkkio - </a:t>
            </a:r>
            <a:br>
              <a:rPr lang="fi-FI" dirty="0" smtClean="0">
                <a:solidFill>
                  <a:srgbClr val="FF0000"/>
                </a:solidFill>
              </a:rPr>
            </a:br>
            <a:r>
              <a:rPr lang="fi-FI" dirty="0" smtClean="0">
                <a:solidFill>
                  <a:srgbClr val="FF0000"/>
                </a:solidFill>
              </a:rPr>
              <a:t>yrittäjänä yrityksessä</a:t>
            </a:r>
            <a:endParaRPr lang="fi-FI" dirty="0">
              <a:solidFill>
                <a:srgbClr val="FF0000"/>
              </a:solidFill>
            </a:endParaRPr>
          </a:p>
        </p:txBody>
      </p:sp>
      <p:sp>
        <p:nvSpPr>
          <p:cNvPr id="3" name="Sisällön paikkamerkki 2"/>
          <p:cNvSpPr>
            <a:spLocks noGrp="1"/>
          </p:cNvSpPr>
          <p:nvPr>
            <p:ph idx="1"/>
          </p:nvPr>
        </p:nvSpPr>
        <p:spPr>
          <a:xfrm>
            <a:off x="827584" y="1447800"/>
            <a:ext cx="8136904" cy="4572000"/>
          </a:xfrm>
        </p:spPr>
        <p:txBody>
          <a:bodyPr/>
          <a:lstStyle/>
          <a:p>
            <a:r>
              <a:rPr lang="fi-FI" sz="2400" dirty="0" smtClean="0"/>
              <a:t>Esimerkkitilanne: kiinteistönvälitysketju, jossa välittäjät toimivat itsenäisinä yrittäjinä</a:t>
            </a:r>
          </a:p>
          <a:p>
            <a:pPr lvl="1"/>
            <a:r>
              <a:rPr lang="fi-FI" sz="2000" dirty="0" smtClean="0"/>
              <a:t>Välityssopimukset tehdään ketjun (pääyhtiön) nimissä ja sen lukuun, yrittäjä ei ole rekisteröitynyt kiinteistönvälitysliikkeeksi</a:t>
            </a:r>
          </a:p>
          <a:p>
            <a:pPr lvl="1"/>
            <a:r>
              <a:rPr lang="fi-FI" sz="2000" dirty="0" smtClean="0"/>
              <a:t>Asiakas maksaa välityspalkkion pääyhtiölle, joka tilittää rahat välittäjäyrittäjälle omalla provisiollaan vähennettynä. Usein yrittäjä myös vuokraa toimitilat ja tarvittavat palvelut pääyhtiöltä</a:t>
            </a:r>
          </a:p>
          <a:p>
            <a:pPr lvl="1"/>
            <a:r>
              <a:rPr lang="fi-FI" sz="2000" dirty="0" smtClean="0"/>
              <a:t>Kiinteistönvälitysketjut ovat viime vuosina hakeneet useita ennakkoratkaisuja siitä, onko välittäjälle maksettuja korvauksia pidettävä välittäjän palkkana vai tämän omistamalle yhtiölle maksettuna työkorvauksena. </a:t>
            </a:r>
            <a:r>
              <a:rPr lang="fi-FI" sz="2000" dirty="0" err="1" smtClean="0"/>
              <a:t>HAO:t</a:t>
            </a:r>
            <a:r>
              <a:rPr lang="fi-FI" sz="2000" dirty="0" smtClean="0"/>
              <a:t> ovat antaneet useita julkaisemattomia ratkaisuja, joissa on katsottu, että suoritus on välittäjän palkkaa. </a:t>
            </a:r>
            <a:r>
              <a:rPr lang="fi-FI" dirty="0" smtClean="0"/>
              <a:t>Samoin KHO.</a:t>
            </a:r>
            <a:endParaRPr lang="fi-FI"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29017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Kiinteistönvälittäjän palkkio – </a:t>
            </a:r>
            <a:br>
              <a:rPr lang="fi-FI" dirty="0" smtClean="0">
                <a:solidFill>
                  <a:srgbClr val="FF0000"/>
                </a:solidFill>
              </a:rPr>
            </a:br>
            <a:r>
              <a:rPr lang="fi-FI" dirty="0" smtClean="0">
                <a:solidFill>
                  <a:srgbClr val="FF0000"/>
                </a:solidFill>
              </a:rPr>
              <a:t>yrittäjänä yrityksessä</a:t>
            </a:r>
            <a:endParaRPr lang="fi-FI" dirty="0">
              <a:solidFill>
                <a:srgbClr val="FF0000"/>
              </a:solidFill>
            </a:endParaRPr>
          </a:p>
        </p:txBody>
      </p:sp>
      <p:sp>
        <p:nvSpPr>
          <p:cNvPr id="3" name="Sisällön paikkamerkki 2"/>
          <p:cNvSpPr>
            <a:spLocks noGrp="1"/>
          </p:cNvSpPr>
          <p:nvPr>
            <p:ph idx="1"/>
          </p:nvPr>
        </p:nvSpPr>
        <p:spPr/>
        <p:txBody>
          <a:bodyPr/>
          <a:lstStyle/>
          <a:p>
            <a:pPr marL="0" indent="0">
              <a:buNone/>
            </a:pPr>
            <a:r>
              <a:rPr lang="fi-FI" sz="2400" dirty="0" smtClean="0"/>
              <a:t>Miksi palkkaa?</a:t>
            </a:r>
          </a:p>
          <a:p>
            <a:r>
              <a:rPr lang="fi-FI" sz="2000" b="0" dirty="0" smtClean="0"/>
              <a:t>Kiinteistönvälitystä saa harjoittaa vain sellainen yksityinen elinkeinonharjoittaja tai oikeushenkilö, joka on lain mukaan rekisteröity kiinteistönvälitysliikkeeksi</a:t>
            </a:r>
          </a:p>
          <a:p>
            <a:r>
              <a:rPr lang="fi-FI" sz="2000" b="0" dirty="0" smtClean="0"/>
              <a:t>Kiinteistönvälitysliikkeen vastaavalla hoitajalla on oltava kiinteistönvälittäjäkokeessa osoitettu ammattipätevyys (LKV)</a:t>
            </a:r>
          </a:p>
          <a:p>
            <a:r>
              <a:rPr lang="fi-FI" sz="2000" b="0" dirty="0" smtClean="0"/>
              <a:t>Jos elinkeinonharjoittaja ei ole rekisteröitynyt kiinteistönvälitysliikkeeksi, hän ei voi itsenäisesti harjoittaa kiinteistönvälitystoimintaan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40488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fi-FI" dirty="0">
                <a:solidFill>
                  <a:srgbClr val="FF0000"/>
                </a:solidFill>
              </a:rPr>
              <a:t>Urheilijan palkkio </a:t>
            </a:r>
          </a:p>
        </p:txBody>
      </p:sp>
      <p:sp>
        <p:nvSpPr>
          <p:cNvPr id="278531" name="Rectangle 3"/>
          <p:cNvSpPr>
            <a:spLocks noGrp="1" noChangeArrowheads="1"/>
          </p:cNvSpPr>
          <p:nvPr>
            <p:ph type="body" idx="1"/>
          </p:nvPr>
        </p:nvSpPr>
        <p:spPr/>
        <p:txBody>
          <a:bodyPr/>
          <a:lstStyle/>
          <a:p>
            <a:pPr>
              <a:lnSpc>
                <a:spcPct val="90000"/>
              </a:lnSpc>
            </a:pPr>
            <a:r>
              <a:rPr lang="fi-FI" sz="2000" dirty="0"/>
              <a:t>Veronalaista tuloa TVL 29 §:n nojalla</a:t>
            </a:r>
          </a:p>
          <a:p>
            <a:pPr>
              <a:lnSpc>
                <a:spcPct val="90000"/>
              </a:lnSpc>
            </a:pPr>
            <a:r>
              <a:rPr lang="fi-FI" sz="2000" dirty="0"/>
              <a:t>Joko palkkaa tai työkorvausta tilanteesta riippuen</a:t>
            </a:r>
          </a:p>
          <a:p>
            <a:pPr lvl="1">
              <a:lnSpc>
                <a:spcPct val="90000"/>
              </a:lnSpc>
            </a:pPr>
            <a:r>
              <a:rPr lang="fi-FI" sz="2000" dirty="0"/>
              <a:t>Joukkuelajit =&gt; </a:t>
            </a:r>
          </a:p>
          <a:p>
            <a:pPr lvl="2">
              <a:lnSpc>
                <a:spcPct val="90000"/>
              </a:lnSpc>
            </a:pPr>
            <a:r>
              <a:rPr lang="fi-FI" sz="1800" dirty="0"/>
              <a:t>KHO 1978/4213, ei työsuhdetta, ei palkkaa</a:t>
            </a:r>
          </a:p>
          <a:p>
            <a:pPr lvl="2">
              <a:lnSpc>
                <a:spcPct val="90000"/>
              </a:lnSpc>
            </a:pPr>
            <a:r>
              <a:rPr lang="fi-FI" sz="1800" dirty="0"/>
              <a:t>Jos työsuhteessa (mm. sosiaalilainsäädännön edut) =&gt; palkkaa</a:t>
            </a:r>
          </a:p>
          <a:p>
            <a:pPr lvl="3">
              <a:lnSpc>
                <a:spcPct val="90000"/>
              </a:lnSpc>
            </a:pPr>
            <a:endParaRPr lang="fi-FI" sz="1800" dirty="0"/>
          </a:p>
          <a:p>
            <a:pPr>
              <a:lnSpc>
                <a:spcPct val="90000"/>
              </a:lnSpc>
            </a:pPr>
            <a:r>
              <a:rPr lang="fi-FI" sz="2000" dirty="0"/>
              <a:t>Valmentajat </a:t>
            </a:r>
          </a:p>
          <a:p>
            <a:pPr lvl="1">
              <a:lnSpc>
                <a:spcPct val="90000"/>
              </a:lnSpc>
            </a:pPr>
            <a:r>
              <a:rPr lang="fi-FI" sz="2000" dirty="0"/>
              <a:t>Yleensä työsuhteessa urheiluseuraan =&gt; palkkaa</a:t>
            </a:r>
          </a:p>
          <a:p>
            <a:pPr>
              <a:lnSpc>
                <a:spcPct val="90000"/>
              </a:lnSpc>
            </a:pPr>
            <a:endParaRPr lang="fi-FI" sz="1800" dirty="0"/>
          </a:p>
          <a:p>
            <a:pPr>
              <a:lnSpc>
                <a:spcPct val="90000"/>
              </a:lnSpc>
            </a:pPr>
            <a:r>
              <a:rPr lang="fi-FI" sz="2000" dirty="0"/>
              <a:t>Erotuomarit</a:t>
            </a:r>
          </a:p>
          <a:p>
            <a:pPr lvl="1">
              <a:lnSpc>
                <a:spcPct val="90000"/>
              </a:lnSpc>
            </a:pPr>
            <a:r>
              <a:rPr lang="fi-FI" sz="2000" dirty="0"/>
              <a:t>Itsenäisiä, ei työsuhdetta =&gt; työkorvaus</a:t>
            </a:r>
          </a:p>
          <a:p>
            <a:pPr lvl="1">
              <a:lnSpc>
                <a:spcPct val="90000"/>
              </a:lnSpc>
            </a:pPr>
            <a:endParaRPr lang="fi-FI" dirty="0"/>
          </a:p>
          <a:p>
            <a:pPr>
              <a:lnSpc>
                <a:spcPct val="90000"/>
              </a:lnSpc>
            </a:pPr>
            <a:endParaRPr lang="fi-FI" sz="19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220894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fi-FI" dirty="0">
                <a:solidFill>
                  <a:srgbClr val="FF0000"/>
                </a:solidFill>
              </a:rPr>
              <a:t>Urheilijan tulot sponsorisopimuksista</a:t>
            </a:r>
            <a:r>
              <a:rPr lang="fi-FI" sz="2100" dirty="0">
                <a:solidFill>
                  <a:srgbClr val="FF0000"/>
                </a:solidFill>
              </a:rPr>
              <a:t/>
            </a:r>
            <a:br>
              <a:rPr lang="fi-FI" sz="2100" dirty="0">
                <a:solidFill>
                  <a:srgbClr val="FF0000"/>
                </a:solidFill>
              </a:rPr>
            </a:br>
            <a:endParaRPr lang="fi-FI" sz="2100" dirty="0">
              <a:solidFill>
                <a:srgbClr val="FF0000"/>
              </a:solidFill>
            </a:endParaRPr>
          </a:p>
        </p:txBody>
      </p:sp>
      <p:sp>
        <p:nvSpPr>
          <p:cNvPr id="289795" name="Rectangle 3"/>
          <p:cNvSpPr>
            <a:spLocks noGrp="1" noChangeArrowheads="1"/>
          </p:cNvSpPr>
          <p:nvPr>
            <p:ph type="body" idx="1"/>
          </p:nvPr>
        </p:nvSpPr>
        <p:spPr/>
        <p:txBody>
          <a:bodyPr/>
          <a:lstStyle/>
          <a:p>
            <a:pPr lvl="1"/>
            <a:endParaRPr lang="fi-FI" sz="2000" dirty="0"/>
          </a:p>
          <a:p>
            <a:r>
              <a:rPr lang="fi-FI" sz="2000" b="0" dirty="0"/>
              <a:t>Jos vastikkeellisia (urheilija esiintyy yrityksen tilaisuuksissa) =&gt; </a:t>
            </a:r>
            <a:r>
              <a:rPr lang="fi-FI" sz="2000" b="0" dirty="0" smtClean="0"/>
              <a:t>työkorvausta tai palkkaa</a:t>
            </a:r>
          </a:p>
          <a:p>
            <a:endParaRPr lang="fi-FI" sz="2000" dirty="0" smtClean="0"/>
          </a:p>
          <a:p>
            <a:pPr marL="342900" lvl="1" indent="-342900"/>
            <a:r>
              <a:rPr lang="fi-FI" sz="2000" dirty="0" smtClean="0"/>
              <a:t>Tuote-esittelypalkkio silloin, kun urheilija mainostaa jotain artikkelia voi olla palkkaa tai työkorvausta. Lähtökohtaisesti kuitenkin sponsorisopimuksiin perustuvat palkkiot ovat työkorvausta, jos saaja ei ole työsuhteessa maksajaan</a:t>
            </a:r>
          </a:p>
          <a:p>
            <a:pPr>
              <a:buNone/>
            </a:pPr>
            <a:endParaRPr lang="fi-FI" sz="2000" dirty="0"/>
          </a:p>
          <a:p>
            <a:r>
              <a:rPr lang="fi-FI" sz="2000" b="0" dirty="0" smtClean="0"/>
              <a:t>Mainostilan </a:t>
            </a:r>
            <a:r>
              <a:rPr lang="fi-FI" sz="2000" b="0" dirty="0"/>
              <a:t>luovuttamisesta </a:t>
            </a:r>
            <a:r>
              <a:rPr lang="fi-FI" sz="2000" b="0" dirty="0" smtClean="0"/>
              <a:t>saatu korvaus on joissain tilanteissa katsottu vuokratuloksi </a:t>
            </a:r>
            <a:r>
              <a:rPr lang="fi-FI" sz="2000" b="0" dirty="0"/>
              <a:t>tai </a:t>
            </a:r>
            <a:r>
              <a:rPr lang="fi-FI" sz="2000" b="0" dirty="0" smtClean="0"/>
              <a:t>jopa </a:t>
            </a:r>
            <a:r>
              <a:rPr lang="fi-FI" sz="2000" b="0" dirty="0"/>
              <a:t>kauppahinnaksi</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6704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fi-FI" sz="2800" dirty="0">
                <a:solidFill>
                  <a:srgbClr val="FF0000"/>
                </a:solidFill>
              </a:rPr>
              <a:t>KVL:021/2009</a:t>
            </a:r>
            <a:r>
              <a:rPr lang="fi-FI" sz="2100" dirty="0">
                <a:solidFill>
                  <a:srgbClr val="FF0000"/>
                </a:solidFill>
              </a:rPr>
              <a:t/>
            </a:r>
            <a:br>
              <a:rPr lang="fi-FI" sz="2100" dirty="0">
                <a:solidFill>
                  <a:srgbClr val="FF0000"/>
                </a:solidFill>
              </a:rPr>
            </a:br>
            <a:endParaRPr lang="fi-FI" sz="2100" dirty="0">
              <a:solidFill>
                <a:srgbClr val="FF0000"/>
              </a:solidFill>
            </a:endParaRPr>
          </a:p>
        </p:txBody>
      </p:sp>
      <p:sp>
        <p:nvSpPr>
          <p:cNvPr id="280579" name="Rectangle 3"/>
          <p:cNvSpPr>
            <a:spLocks noGrp="1" noChangeArrowheads="1"/>
          </p:cNvSpPr>
          <p:nvPr>
            <p:ph type="body" idx="1"/>
          </p:nvPr>
        </p:nvSpPr>
        <p:spPr>
          <a:xfrm>
            <a:off x="827584" y="1196752"/>
            <a:ext cx="8052048" cy="4536504"/>
          </a:xfrm>
        </p:spPr>
        <p:txBody>
          <a:bodyPr/>
          <a:lstStyle/>
          <a:p>
            <a:pPr>
              <a:lnSpc>
                <a:spcPct val="80000"/>
              </a:lnSpc>
            </a:pPr>
            <a:r>
              <a:rPr lang="fi-FI" sz="2000" b="0" dirty="0"/>
              <a:t>Kansainvälisellä tasolla yksilölajia harjoittava ammattiurheilija, aikoi perustaa osakeyhtiön kilpailutoiminnan harjoittamista </a:t>
            </a:r>
            <a:r>
              <a:rPr lang="fi-FI" sz="2000" b="0" dirty="0" smtClean="0"/>
              <a:t>varten </a:t>
            </a:r>
            <a:endParaRPr lang="fi-FI" sz="2000" b="0" dirty="0"/>
          </a:p>
          <a:p>
            <a:pPr>
              <a:lnSpc>
                <a:spcPct val="80000"/>
              </a:lnSpc>
            </a:pPr>
            <a:r>
              <a:rPr lang="fi-FI" sz="2000" b="0" dirty="0"/>
              <a:t>Varsinaisen kilpailutoiminnan ohella yhtiö harjoittaisi </a:t>
            </a:r>
            <a:r>
              <a:rPr lang="fi-FI" sz="2000" b="0" dirty="0" smtClean="0"/>
              <a:t>markkinointitoimintaa </a:t>
            </a:r>
            <a:endParaRPr lang="fi-FI" sz="2000" b="0" dirty="0"/>
          </a:p>
          <a:p>
            <a:pPr>
              <a:lnSpc>
                <a:spcPct val="80000"/>
              </a:lnSpc>
            </a:pPr>
            <a:r>
              <a:rPr lang="fi-FI" sz="2000" b="0" dirty="0"/>
              <a:t>Perustettavan yhtiön palveluksessa tulisi olemaan kaikkiaan kolme palkattua urheilutoimintaa avustavaa </a:t>
            </a:r>
            <a:r>
              <a:rPr lang="fi-FI" sz="2000" b="0" dirty="0" smtClean="0"/>
              <a:t>henkilöä</a:t>
            </a:r>
            <a:endParaRPr lang="fi-FI" sz="2000" b="0" dirty="0"/>
          </a:p>
          <a:p>
            <a:pPr>
              <a:lnSpc>
                <a:spcPct val="80000"/>
              </a:lnSpc>
            </a:pPr>
            <a:r>
              <a:rPr lang="fi-FI" sz="2000" b="0" dirty="0"/>
              <a:t>Yhtiön tulojen voitiin arvioida nousevan toiminnan alkuvaiheessa runsaaseen miljoonaan euroon vuodessa; </a:t>
            </a:r>
            <a:r>
              <a:rPr lang="fi-FI" sz="2000" b="0" u="sng" dirty="0"/>
              <a:t>valtaosa tuloista kertyisi </a:t>
            </a:r>
            <a:r>
              <a:rPr lang="fi-FI" sz="2000" b="0" u="sng" dirty="0" smtClean="0"/>
              <a:t>palkintorahoina</a:t>
            </a:r>
            <a:endParaRPr lang="fi-FI" sz="2000" b="0" dirty="0"/>
          </a:p>
          <a:p>
            <a:pPr>
              <a:lnSpc>
                <a:spcPct val="80000"/>
              </a:lnSpc>
            </a:pPr>
            <a:r>
              <a:rPr lang="fi-FI" sz="2000" b="0" dirty="0"/>
              <a:t> Yhtiön toimintaa oli tarkoitus myöhemmin laajentaa muun ohessa urheilulajin opetukseen, tuotemyyntiin ja </a:t>
            </a:r>
            <a:r>
              <a:rPr lang="fi-FI" sz="2000" b="0" dirty="0" smtClean="0"/>
              <a:t>sijoitustoimintaan</a:t>
            </a:r>
            <a:endParaRPr lang="fi-FI" sz="2000" b="0" dirty="0"/>
          </a:p>
          <a:p>
            <a:pPr>
              <a:lnSpc>
                <a:spcPct val="80000"/>
              </a:lnSpc>
            </a:pPr>
            <a:r>
              <a:rPr lang="fi-FI" sz="2000" b="0" dirty="0"/>
              <a:t>Kun otettiin huomioon perustettavan osakeyhtiön toiminnan laajuus ja luonne sekä toimintaan liittyvä taloudellinen riski, toiminnan harjoittamisen osakeyhtiömuodossa katsottiin vastaavan asian varsinaista luonnetta ja tarkoitusta. Edellä mainitut tulot katsottiin verotuksessa osakeyhtiön </a:t>
            </a:r>
            <a:r>
              <a:rPr lang="fi-FI" sz="2000" b="0" dirty="0" smtClean="0"/>
              <a:t>tuloiksi</a:t>
            </a:r>
            <a:r>
              <a:rPr lang="fi-FI" sz="1900" dirty="0"/>
              <a:t/>
            </a:r>
            <a:br>
              <a:rPr lang="fi-FI" sz="1900" dirty="0"/>
            </a:br>
            <a:endParaRPr lang="fi-FI" sz="1900" dirty="0"/>
          </a:p>
          <a:p>
            <a:pPr>
              <a:lnSpc>
                <a:spcPct val="80000"/>
              </a:lnSpc>
            </a:pPr>
            <a:endParaRPr lang="fi-FI" sz="19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44732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332656"/>
            <a:ext cx="8367464" cy="1143000"/>
          </a:xfrm>
        </p:spPr>
        <p:txBody>
          <a:bodyPr/>
          <a:lstStyle/>
          <a:p>
            <a:r>
              <a:rPr lang="fi-FI" dirty="0" smtClean="0">
                <a:solidFill>
                  <a:srgbClr val="FF0000"/>
                </a:solidFill>
              </a:rPr>
              <a:t>Maksajan selonottovelvollisuuden rajaus</a:t>
            </a:r>
            <a:endParaRPr lang="fi-FI" dirty="0">
              <a:solidFill>
                <a:srgbClr val="FF0000"/>
              </a:solidFill>
            </a:endParaRPr>
          </a:p>
        </p:txBody>
      </p:sp>
      <p:sp>
        <p:nvSpPr>
          <p:cNvPr id="3" name="Sisällön paikkamerkki 2"/>
          <p:cNvSpPr>
            <a:spLocks noGrp="1"/>
          </p:cNvSpPr>
          <p:nvPr>
            <p:ph idx="1"/>
          </p:nvPr>
        </p:nvSpPr>
        <p:spPr/>
        <p:txBody>
          <a:bodyPr/>
          <a:lstStyle/>
          <a:p>
            <a:r>
              <a:rPr lang="fi-FI" sz="2000" dirty="0" smtClean="0"/>
              <a:t>Työn </a:t>
            </a:r>
            <a:r>
              <a:rPr lang="fi-FI" sz="2000" dirty="0"/>
              <a:t>teettäjän selonottovelvollisuutta on </a:t>
            </a:r>
            <a:r>
              <a:rPr lang="fi-FI" sz="2000" dirty="0" smtClean="0"/>
              <a:t>rajoitettu ennakkoperintälain 13.2 §:ssä</a:t>
            </a:r>
          </a:p>
          <a:p>
            <a:pPr lvl="1"/>
            <a:r>
              <a:rPr lang="fi-FI" sz="1800" dirty="0" smtClean="0"/>
              <a:t>Harkittaessa </a:t>
            </a:r>
            <a:r>
              <a:rPr lang="fi-FI" sz="1800" dirty="0"/>
              <a:t>sitä, onko korvaus saatu työsuhteessa, ei oteta huomioon sellaisia työn teettäjän ja työn suorittajan välisen </a:t>
            </a:r>
            <a:r>
              <a:rPr lang="fi-FI" sz="1800" dirty="0" smtClean="0"/>
              <a:t>sopimussuhteen </a:t>
            </a:r>
            <a:r>
              <a:rPr lang="fi-FI" sz="1800" dirty="0"/>
              <a:t>ulkopuolisia seikkoja, joita työn teettäjä ei voi havaita. </a:t>
            </a:r>
            <a:endParaRPr lang="fi-FI" sz="1800" dirty="0" smtClean="0"/>
          </a:p>
          <a:p>
            <a:pPr lvl="1"/>
            <a:r>
              <a:rPr lang="fi-FI" sz="1800" dirty="0"/>
              <a:t>Tällaisia seikkoja voivat olla esimerkiksi työn suorittajan toimeksiantajien lukumäärä ja muun toiminnan laajuus.</a:t>
            </a:r>
          </a:p>
          <a:p>
            <a:pPr lvl="2"/>
            <a:r>
              <a:rPr lang="fi-FI" sz="1800" dirty="0" smtClean="0"/>
              <a:t>Elinkeinotoiminnan yleisiä tunnusmerkkejä</a:t>
            </a:r>
            <a:endParaRPr lang="fi-FI" sz="1800" dirty="0"/>
          </a:p>
          <a:p>
            <a:pPr lvl="3"/>
            <a:endParaRPr lang="fi-FI" sz="1200" dirty="0" smtClean="0"/>
          </a:p>
          <a:p>
            <a:r>
              <a:rPr lang="fi-FI" sz="2000" dirty="0" smtClean="0"/>
              <a:t>Tarkoituksena </a:t>
            </a:r>
            <a:r>
              <a:rPr lang="fi-FI" sz="2000" dirty="0"/>
              <a:t>on, että työn teettäjä pystyy maksuhetkellä arvioimaan, onko maksettava suoritus palkkaa vai työkorvausta</a:t>
            </a:r>
            <a:r>
              <a:rPr lang="fi-FI" sz="2000" dirty="0" smtClean="0"/>
              <a:t>.</a:t>
            </a:r>
            <a:endParaRPr lang="fi-FI"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3996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332656"/>
            <a:ext cx="8367464" cy="1143000"/>
          </a:xfrm>
        </p:spPr>
        <p:txBody>
          <a:bodyPr/>
          <a:lstStyle/>
          <a:p>
            <a:r>
              <a:rPr lang="fi-FI" dirty="0" smtClean="0">
                <a:solidFill>
                  <a:srgbClr val="FF0000"/>
                </a:solidFill>
              </a:rPr>
              <a:t>Maksajan selonottovelvollisuuden rajaus</a:t>
            </a:r>
            <a:endParaRPr lang="fi-FI" dirty="0">
              <a:solidFill>
                <a:srgbClr val="FF0000"/>
              </a:solidFill>
            </a:endParaRPr>
          </a:p>
        </p:txBody>
      </p:sp>
      <p:sp>
        <p:nvSpPr>
          <p:cNvPr id="3" name="Sisällön paikkamerkki 2"/>
          <p:cNvSpPr>
            <a:spLocks noGrp="1"/>
          </p:cNvSpPr>
          <p:nvPr>
            <p:ph idx="1"/>
          </p:nvPr>
        </p:nvSpPr>
        <p:spPr>
          <a:xfrm>
            <a:off x="1219200" y="1447800"/>
            <a:ext cx="7529264" cy="4572000"/>
          </a:xfrm>
        </p:spPr>
        <p:txBody>
          <a:bodyPr/>
          <a:lstStyle/>
          <a:p>
            <a:r>
              <a:rPr lang="fi-FI" sz="1800" dirty="0" smtClean="0"/>
              <a:t>Työn </a:t>
            </a:r>
            <a:r>
              <a:rPr lang="fi-FI" sz="1800" dirty="0"/>
              <a:t>teettäjän on tehtävä ratkaisunsa edellä tässä ohjeessa mainittujen työ- tai toimeksiantosuhteen tunnusmerkkien perusteella. </a:t>
            </a:r>
            <a:endParaRPr lang="fi-FI" sz="1800" dirty="0" smtClean="0"/>
          </a:p>
          <a:p>
            <a:pPr lvl="3"/>
            <a:endParaRPr lang="fi-FI" sz="1000" dirty="0" smtClean="0"/>
          </a:p>
          <a:p>
            <a:r>
              <a:rPr lang="fi-FI" sz="1800" dirty="0" smtClean="0"/>
              <a:t>Jos työn teettäjällä </a:t>
            </a:r>
            <a:r>
              <a:rPr lang="fi-FI" sz="1800" dirty="0"/>
              <a:t>on kuitenkin tiedossaan muita </a:t>
            </a:r>
            <a:r>
              <a:rPr lang="fi-FI" sz="1800" dirty="0" smtClean="0"/>
              <a:t>toimeksianto-suhteen </a:t>
            </a:r>
            <a:r>
              <a:rPr lang="fi-FI" sz="1800" dirty="0"/>
              <a:t>muodostumista puoltavia seikkoja, </a:t>
            </a:r>
            <a:r>
              <a:rPr lang="fi-FI" sz="1800" dirty="0" smtClean="0"/>
              <a:t>työn teettäjä </a:t>
            </a:r>
            <a:r>
              <a:rPr lang="fi-FI" sz="1800" dirty="0"/>
              <a:t>voi ottaa myös ne huomioon edukseen.</a:t>
            </a:r>
          </a:p>
          <a:p>
            <a:pPr lvl="3"/>
            <a:endParaRPr lang="fi-FI" sz="1000" dirty="0" smtClean="0"/>
          </a:p>
          <a:p>
            <a:r>
              <a:rPr lang="fi-FI" sz="1800" dirty="0" smtClean="0"/>
              <a:t>Selonottovelvollisuutta </a:t>
            </a:r>
            <a:r>
              <a:rPr lang="fi-FI" sz="1800" dirty="0"/>
              <a:t>rajoittavaa säännöstä ei sovelleta </a:t>
            </a:r>
            <a:r>
              <a:rPr lang="fi-FI" sz="1800" dirty="0" smtClean="0"/>
              <a:t>EPL 13.1 </a:t>
            </a:r>
            <a:r>
              <a:rPr lang="fi-FI" sz="1800" dirty="0"/>
              <a:t>§:n </a:t>
            </a:r>
            <a:r>
              <a:rPr lang="fi-FI" sz="1800" dirty="0" smtClean="0"/>
              <a:t>2 </a:t>
            </a:r>
            <a:r>
              <a:rPr lang="fi-FI" sz="1800" dirty="0"/>
              <a:t>kohdassa tarkoitettuihin suorituksiin (esimerkiksi </a:t>
            </a:r>
            <a:r>
              <a:rPr lang="fi-FI" sz="1800" dirty="0" smtClean="0"/>
              <a:t>henkilökohtainen luentopalkkio ja hallituksen jäsenen palkkio). </a:t>
            </a:r>
          </a:p>
          <a:p>
            <a:pPr lvl="1"/>
            <a:r>
              <a:rPr lang="fi-FI" sz="1800" dirty="0" smtClean="0"/>
              <a:t>Tällaiset </a:t>
            </a:r>
            <a:r>
              <a:rPr lang="fi-FI" sz="1800" dirty="0"/>
              <a:t>suoritukset </a:t>
            </a:r>
            <a:r>
              <a:rPr lang="fi-FI" sz="1800" dirty="0" smtClean="0"/>
              <a:t>ovat aina työn suorittajan </a:t>
            </a:r>
            <a:r>
              <a:rPr lang="fi-FI" sz="1800" dirty="0"/>
              <a:t>palkkaa riippumatta siitä, onko työ tehty työsuhteessa vai ei.</a:t>
            </a:r>
          </a:p>
          <a:p>
            <a:endParaRPr lang="fi-FI" sz="18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2935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7410" name="Rectangle 1026"/>
          <p:cNvSpPr>
            <a:spLocks noGrp="1" noChangeArrowheads="1"/>
          </p:cNvSpPr>
          <p:nvPr>
            <p:ph type="title"/>
          </p:nvPr>
        </p:nvSpPr>
        <p:spPr/>
        <p:txBody>
          <a:bodyPr/>
          <a:lstStyle/>
          <a:p>
            <a:r>
              <a:rPr lang="fi-FI" dirty="0" err="1">
                <a:solidFill>
                  <a:srgbClr val="FF0000"/>
                </a:solidFill>
              </a:rPr>
              <a:t>EPL:ssä</a:t>
            </a:r>
            <a:r>
              <a:rPr lang="fi-FI" dirty="0">
                <a:solidFill>
                  <a:srgbClr val="FF0000"/>
                </a:solidFill>
              </a:rPr>
              <a:t> tarkoitettu työsuhde</a:t>
            </a:r>
          </a:p>
        </p:txBody>
      </p:sp>
      <p:sp>
        <p:nvSpPr>
          <p:cNvPr id="657411" name="Rectangle 1027"/>
          <p:cNvSpPr>
            <a:spLocks noGrp="1" noChangeArrowheads="1"/>
          </p:cNvSpPr>
          <p:nvPr>
            <p:ph type="body" idx="1"/>
          </p:nvPr>
        </p:nvSpPr>
        <p:spPr>
          <a:xfrm>
            <a:off x="609600" y="1219200"/>
            <a:ext cx="8077200" cy="4572000"/>
          </a:xfrm>
        </p:spPr>
        <p:txBody>
          <a:bodyPr/>
          <a:lstStyle/>
          <a:p>
            <a:pPr>
              <a:spcBef>
                <a:spcPct val="0"/>
              </a:spcBef>
            </a:pPr>
            <a:r>
              <a:rPr lang="fi-FI" sz="2400"/>
              <a:t>Palkka sidottu työsuhteessa tehtävään työhön</a:t>
            </a:r>
          </a:p>
          <a:p>
            <a:pPr lvl="1">
              <a:spcBef>
                <a:spcPct val="0"/>
              </a:spcBef>
            </a:pPr>
            <a:r>
              <a:rPr lang="fi-FI" sz="2000"/>
              <a:t>Poikkeuksena  EPL 13 § 1 mom 2 k </a:t>
            </a:r>
          </a:p>
          <a:p>
            <a:pPr>
              <a:spcBef>
                <a:spcPct val="0"/>
              </a:spcBef>
            </a:pPr>
            <a:r>
              <a:rPr lang="fi-FI" sz="2400"/>
              <a:t>Itsenäinen käsitteenä</a:t>
            </a:r>
          </a:p>
          <a:p>
            <a:pPr>
              <a:spcBef>
                <a:spcPct val="0"/>
              </a:spcBef>
            </a:pPr>
            <a:r>
              <a:rPr lang="fi-FI" sz="2400"/>
              <a:t>Hyvin lähellä työoikeudellista työsuhteen käsitettä</a:t>
            </a:r>
          </a:p>
          <a:p>
            <a:pPr lvl="1">
              <a:spcBef>
                <a:spcPct val="0"/>
              </a:spcBef>
            </a:pPr>
            <a:r>
              <a:rPr lang="fi-FI" sz="2000"/>
              <a:t>Erona EPL 13.2 §: ”Harkittaessa sitä, onko korvaus saatu työsuhteessa, ei huomioon oteta sellaisia työn teettäjän ja työn suorittajan välisen sopimussuhteen ulkopuolisia seikkoja, joita työn teettäjä ei voi havaita. Tällaisia seikkoja voivat olla esim. työn suorittajan toimeksiantajien lukumäärä ja muun toiminnan laajuus”  </a:t>
            </a:r>
          </a:p>
          <a:p>
            <a:r>
              <a:rPr lang="fi-FI" sz="2400"/>
              <a:t>Maksajan voitava tietää maksuhetkellä</a:t>
            </a:r>
          </a:p>
          <a:p>
            <a:r>
              <a:rPr lang="fi-FI" sz="2400"/>
              <a:t>Kokonaisarviointi</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613020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2770" name="Rectangle 2"/>
          <p:cNvSpPr>
            <a:spLocks noGrp="1" noChangeArrowheads="1"/>
          </p:cNvSpPr>
          <p:nvPr>
            <p:ph type="title"/>
          </p:nvPr>
        </p:nvSpPr>
        <p:spPr/>
        <p:txBody>
          <a:bodyPr/>
          <a:lstStyle/>
          <a:p>
            <a:r>
              <a:rPr lang="fi-FI" dirty="0">
                <a:solidFill>
                  <a:srgbClr val="FF0000"/>
                </a:solidFill>
              </a:rPr>
              <a:t>Henkilökohtaiset palkkiot</a:t>
            </a:r>
          </a:p>
        </p:txBody>
      </p:sp>
      <p:sp>
        <p:nvSpPr>
          <p:cNvPr id="1312771" name="Rectangle 3"/>
          <p:cNvSpPr>
            <a:spLocks noGrp="1" noChangeArrowheads="1"/>
          </p:cNvSpPr>
          <p:nvPr>
            <p:ph type="body" idx="1"/>
          </p:nvPr>
        </p:nvSpPr>
        <p:spPr/>
        <p:txBody>
          <a:bodyPr/>
          <a:lstStyle/>
          <a:p>
            <a:pPr>
              <a:lnSpc>
                <a:spcPct val="90000"/>
              </a:lnSpc>
            </a:pPr>
            <a:r>
              <a:rPr lang="fi-FI" sz="2400" dirty="0"/>
              <a:t>Palkkaa, vaikkei työsuhdetta</a:t>
            </a:r>
          </a:p>
          <a:p>
            <a:pPr>
              <a:lnSpc>
                <a:spcPct val="90000"/>
              </a:lnSpc>
            </a:pPr>
            <a:endParaRPr lang="fi-FI" sz="2400" dirty="0"/>
          </a:p>
          <a:p>
            <a:pPr lvl="1">
              <a:lnSpc>
                <a:spcPct val="90000"/>
              </a:lnSpc>
            </a:pPr>
            <a:r>
              <a:rPr lang="fi-FI" sz="2000" b="1" dirty="0"/>
              <a:t>kokouspalkkio</a:t>
            </a:r>
          </a:p>
          <a:p>
            <a:pPr lvl="1">
              <a:lnSpc>
                <a:spcPct val="90000"/>
              </a:lnSpc>
            </a:pPr>
            <a:r>
              <a:rPr lang="fi-FI" sz="2000" b="1" dirty="0"/>
              <a:t>henkilökohtainen luento- ja esitelmäpalkkio</a:t>
            </a:r>
          </a:p>
          <a:p>
            <a:pPr lvl="2">
              <a:lnSpc>
                <a:spcPct val="90000"/>
              </a:lnSpc>
            </a:pPr>
            <a:r>
              <a:rPr lang="fi-FI" sz="2000" dirty="0"/>
              <a:t>jos koulutuskokonaisuus tai työnantajana koulutusalan yritys -&gt; työkorvaus</a:t>
            </a:r>
          </a:p>
          <a:p>
            <a:pPr lvl="1">
              <a:lnSpc>
                <a:spcPct val="90000"/>
              </a:lnSpc>
            </a:pPr>
            <a:r>
              <a:rPr lang="fi-FI" sz="2000" b="1" dirty="0"/>
              <a:t>palkkio hallintoelimen jäsenyydestä</a:t>
            </a:r>
          </a:p>
          <a:p>
            <a:pPr lvl="1">
              <a:lnSpc>
                <a:spcPct val="90000"/>
              </a:lnSpc>
            </a:pPr>
            <a:r>
              <a:rPr lang="fi-FI" sz="2000" b="1" dirty="0"/>
              <a:t>toimitusjohtajan palkkio</a:t>
            </a:r>
          </a:p>
          <a:p>
            <a:pPr lvl="2">
              <a:lnSpc>
                <a:spcPct val="90000"/>
              </a:lnSpc>
            </a:pPr>
            <a:r>
              <a:rPr lang="fi-FI" sz="2000" dirty="0"/>
              <a:t>ei työoikeudellisessa työsuhteessa, silti palkkaa</a:t>
            </a:r>
          </a:p>
          <a:p>
            <a:pPr lvl="1">
              <a:lnSpc>
                <a:spcPct val="90000"/>
              </a:lnSpc>
            </a:pPr>
            <a:r>
              <a:rPr lang="fi-FI" sz="2000" b="1" dirty="0" smtClean="0"/>
              <a:t>ay:n </a:t>
            </a:r>
            <a:r>
              <a:rPr lang="fi-FI" sz="2000" b="1" dirty="0"/>
              <a:t>ja </a:t>
            </a:r>
            <a:r>
              <a:rPr lang="fi-FI" sz="2000" b="1" dirty="0" err="1"/>
              <a:t>ky:n</a:t>
            </a:r>
            <a:r>
              <a:rPr lang="fi-FI" sz="2000" b="1" dirty="0"/>
              <a:t> yhtiömiehen nostama palkka</a:t>
            </a:r>
          </a:p>
          <a:p>
            <a:pPr lvl="1">
              <a:lnSpc>
                <a:spcPct val="90000"/>
              </a:lnSpc>
            </a:pPr>
            <a:r>
              <a:rPr lang="fi-FI" sz="2000" b="1" dirty="0"/>
              <a:t>luottamustoimesta saatu korvaus</a:t>
            </a:r>
            <a:endParaRPr lang="fi-FI" dirty="0"/>
          </a:p>
          <a:p>
            <a:pPr>
              <a:lnSpc>
                <a:spcPct val="90000"/>
              </a:lnSpc>
            </a:pP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5087529"/>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3794" name="Rectangle 2"/>
          <p:cNvSpPr>
            <a:spLocks noGrp="1" noChangeArrowheads="1"/>
          </p:cNvSpPr>
          <p:nvPr>
            <p:ph type="title"/>
          </p:nvPr>
        </p:nvSpPr>
        <p:spPr/>
        <p:txBody>
          <a:bodyPr/>
          <a:lstStyle/>
          <a:p>
            <a:r>
              <a:rPr lang="fi-FI" dirty="0">
                <a:solidFill>
                  <a:srgbClr val="FF0000"/>
                </a:solidFill>
              </a:rPr>
              <a:t>Henkilökohtaiset palkkiot</a:t>
            </a:r>
          </a:p>
        </p:txBody>
      </p:sp>
      <p:sp>
        <p:nvSpPr>
          <p:cNvPr id="1313795" name="Rectangle 3"/>
          <p:cNvSpPr>
            <a:spLocks noGrp="1" noChangeArrowheads="1"/>
          </p:cNvSpPr>
          <p:nvPr>
            <p:ph type="body" idx="1"/>
          </p:nvPr>
        </p:nvSpPr>
        <p:spPr/>
        <p:txBody>
          <a:bodyPr/>
          <a:lstStyle/>
          <a:p>
            <a:r>
              <a:rPr lang="fi-FI" sz="2400" dirty="0"/>
              <a:t>Kokouspalkkiot</a:t>
            </a:r>
          </a:p>
          <a:p>
            <a:pPr lvl="1"/>
            <a:r>
              <a:rPr lang="fi-FI" sz="2000" dirty="0"/>
              <a:t>hallintoelimen </a:t>
            </a:r>
            <a:r>
              <a:rPr lang="fi-FI" sz="2000" dirty="0" smtClean="0"/>
              <a:t>jäsenenä, ks. KHO 2011:31</a:t>
            </a:r>
            <a:endParaRPr lang="fi-FI" sz="2000" dirty="0"/>
          </a:p>
          <a:p>
            <a:pPr lvl="1"/>
            <a:r>
              <a:rPr lang="fi-FI" sz="2000" dirty="0"/>
              <a:t>luottamustoimessa</a:t>
            </a:r>
          </a:p>
          <a:p>
            <a:pPr lvl="2"/>
            <a:endParaRPr lang="fi-FI" sz="2000" dirty="0"/>
          </a:p>
          <a:p>
            <a:r>
              <a:rPr lang="fi-FI" sz="2400" dirty="0"/>
              <a:t>Tilintarkastajat</a:t>
            </a:r>
          </a:p>
          <a:p>
            <a:pPr lvl="1"/>
            <a:r>
              <a:rPr lang="fi-FI" sz="2000" dirty="0"/>
              <a:t>sisäinen –&gt; työsuhteessa -&gt; palkkaa</a:t>
            </a:r>
          </a:p>
          <a:p>
            <a:pPr lvl="1"/>
            <a:r>
              <a:rPr lang="fi-FI" sz="2000" dirty="0"/>
              <a:t>ulkopuolinen -&gt; ei työsuhdetta -&gt; työkorvausta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2598844"/>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4818" name="Rectangle 2"/>
          <p:cNvSpPr>
            <a:spLocks noGrp="1" noChangeArrowheads="1"/>
          </p:cNvSpPr>
          <p:nvPr>
            <p:ph type="title"/>
          </p:nvPr>
        </p:nvSpPr>
        <p:spPr>
          <a:xfrm>
            <a:off x="395536" y="404664"/>
            <a:ext cx="8382000" cy="1143000"/>
          </a:xfrm>
        </p:spPr>
        <p:txBody>
          <a:bodyPr/>
          <a:lstStyle/>
          <a:p>
            <a:r>
              <a:rPr lang="fi-FI" dirty="0" smtClean="0">
                <a:solidFill>
                  <a:srgbClr val="FF0000"/>
                </a:solidFill>
              </a:rPr>
              <a:t>Palkkaa, </a:t>
            </a:r>
            <a:r>
              <a:rPr lang="fi-FI" dirty="0">
                <a:solidFill>
                  <a:srgbClr val="FF0000"/>
                </a:solidFill>
              </a:rPr>
              <a:t>mutta ei </a:t>
            </a:r>
            <a:r>
              <a:rPr lang="fi-FI" dirty="0" err="1">
                <a:solidFill>
                  <a:srgbClr val="FF0000"/>
                </a:solidFill>
              </a:rPr>
              <a:t>st-maksun</a:t>
            </a:r>
            <a:r>
              <a:rPr lang="fi-FI" dirty="0">
                <a:solidFill>
                  <a:srgbClr val="FF0000"/>
                </a:solidFill>
              </a:rPr>
              <a:t> alaista </a:t>
            </a:r>
            <a:r>
              <a:rPr lang="fi-FI" dirty="0" smtClean="0">
                <a:solidFill>
                  <a:srgbClr val="FF0000"/>
                </a:solidFill>
              </a:rPr>
              <a:t>tuloa</a:t>
            </a:r>
            <a:endParaRPr lang="fi-FI" dirty="0">
              <a:solidFill>
                <a:srgbClr val="FF0000"/>
              </a:solidFill>
            </a:endParaRPr>
          </a:p>
        </p:txBody>
      </p:sp>
      <p:sp>
        <p:nvSpPr>
          <p:cNvPr id="1314819" name="Rectangle 3"/>
          <p:cNvSpPr>
            <a:spLocks noGrp="1" noChangeArrowheads="1"/>
          </p:cNvSpPr>
          <p:nvPr>
            <p:ph type="body" idx="1"/>
          </p:nvPr>
        </p:nvSpPr>
        <p:spPr/>
        <p:txBody>
          <a:bodyPr/>
          <a:lstStyle/>
          <a:p>
            <a:r>
              <a:rPr lang="fi-FI" sz="2400" dirty="0"/>
              <a:t>Luento- ja esitelmäpalkkio</a:t>
            </a:r>
          </a:p>
          <a:p>
            <a:r>
              <a:rPr lang="fi-FI" sz="2400" dirty="0"/>
              <a:t>Kokouspalkkio</a:t>
            </a:r>
          </a:p>
          <a:p>
            <a:r>
              <a:rPr lang="fi-FI" sz="2400" dirty="0"/>
              <a:t>Hallintoelinten jäsenyydestä saadut palkkiot </a:t>
            </a:r>
          </a:p>
          <a:p>
            <a:pPr lvl="1"/>
            <a:endParaRPr lang="fi-FI" sz="2000" dirty="0"/>
          </a:p>
          <a:p>
            <a:r>
              <a:rPr lang="fi-FI" sz="2400" dirty="0"/>
              <a:t>Edellyttäen, että niistä ei tarvitse maksaa työntekijän </a:t>
            </a:r>
            <a:r>
              <a:rPr lang="fi-FI" sz="2400" dirty="0" smtClean="0"/>
              <a:t>eläkemaksua</a:t>
            </a:r>
          </a:p>
          <a:p>
            <a:pPr>
              <a:buNone/>
            </a:pPr>
            <a:endParaRPr lang="fi-FI" sz="2400" dirty="0"/>
          </a:p>
          <a:p>
            <a:endParaRPr lang="fi-FI"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4279168"/>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315842" name="Group 2"/>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68174236"/>
              </p:ext>
            </p:extLst>
          </p:nvPr>
        </p:nvGraphicFramePr>
        <p:xfrm>
          <a:off x="251520" y="836712"/>
          <a:ext cx="8458200" cy="4981805"/>
        </p:xfrm>
        <a:graphic>
          <a:graphicData uri="http://schemas.openxmlformats.org/drawingml/2006/table">
            <a:tbl>
              <a:tblPr/>
              <a:tblGrid>
                <a:gridCol w="5334000"/>
                <a:gridCol w="1295400"/>
                <a:gridCol w="1828800"/>
              </a:tblGrid>
              <a:tr h="420437">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dirty="0" smtClean="0">
                          <a:ln>
                            <a:noFill/>
                          </a:ln>
                          <a:solidFill>
                            <a:schemeClr val="tx1"/>
                          </a:solidFill>
                          <a:effectLst/>
                          <a:latin typeface="Arial" charset="0"/>
                        </a:rPr>
                        <a:t>Ennakkoperintälaki 13.1 § 2 kohta</a:t>
                      </a:r>
                    </a:p>
                  </a:txBody>
                  <a:tcPr marL="89990" marR="89990" marT="46794" marB="467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St-maksu</a:t>
                      </a:r>
                    </a:p>
                  </a:txBody>
                  <a:tcPr marL="89990" marR="89990" marT="46794" marB="467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Eläkelaki</a:t>
                      </a:r>
                    </a:p>
                  </a:txBody>
                  <a:tcPr marL="89990" marR="89990" marT="46794" marB="46794"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54823">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Luento- ja esitelmäpalkkio – ei työsuhdetta</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EI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Ei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54823">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Luento- ja esitelmäpalkkio työsuhteessa</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Kyllä</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TyEL</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25253">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1" i="1" u="none" strike="noStrike" cap="none" normalizeH="0" baseline="0" smtClean="0">
                          <a:ln>
                            <a:noFill/>
                          </a:ln>
                          <a:solidFill>
                            <a:schemeClr val="tx1"/>
                          </a:solidFill>
                          <a:effectLst/>
                          <a:latin typeface="Arial" charset="0"/>
                        </a:rPr>
                        <a:t>Luento- ja esitelmäpalkkio – ei työsuhdetta</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400" b="0" i="1" u="none" strike="noStrike" cap="none" normalizeH="0" baseline="0" smtClean="0">
                          <a:ln>
                            <a:noFill/>
                          </a:ln>
                          <a:solidFill>
                            <a:schemeClr val="tx1"/>
                          </a:solidFill>
                          <a:effectLst/>
                          <a:latin typeface="Arial" charset="0"/>
                        </a:rPr>
                        <a:t>Kyllä</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400" b="0" i="1" u="none" strike="noStrike" cap="none" normalizeH="0" baseline="0" smtClean="0">
                          <a:ln>
                            <a:noFill/>
                          </a:ln>
                          <a:solidFill>
                            <a:schemeClr val="tx1"/>
                          </a:solidFill>
                          <a:effectLst/>
                          <a:latin typeface="Arial" charset="0"/>
                        </a:rPr>
                        <a:t>VEL, KuEL</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72695">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Kokouspalkkio - yksityinen sektori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Ei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dirty="0" smtClean="0">
                          <a:ln>
                            <a:noFill/>
                          </a:ln>
                          <a:solidFill>
                            <a:schemeClr val="tx1"/>
                          </a:solidFill>
                          <a:effectLst/>
                          <a:latin typeface="Arial" charset="0"/>
                        </a:rPr>
                        <a:t>Ei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544065">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1" i="1" u="none" strike="noStrike" cap="none" normalizeH="0" baseline="0" smtClean="0">
                          <a:ln>
                            <a:noFill/>
                          </a:ln>
                          <a:solidFill>
                            <a:schemeClr val="tx1"/>
                          </a:solidFill>
                          <a:effectLst/>
                          <a:latin typeface="Arial" charset="0"/>
                        </a:rPr>
                        <a:t>Kokouspalkkio - ei työsuhdetta</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400" b="0" i="1" u="none" strike="noStrike" cap="none" normalizeH="0" baseline="0" dirty="0" smtClean="0">
                          <a:ln>
                            <a:noFill/>
                          </a:ln>
                          <a:solidFill>
                            <a:schemeClr val="tx1"/>
                          </a:solidFill>
                          <a:effectLst/>
                          <a:latin typeface="Arial" charset="0"/>
                        </a:rPr>
                        <a:t>Kyllä</a:t>
                      </a:r>
                    </a:p>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400" b="0" i="1" u="none" strike="noStrike" cap="none" normalizeH="0" baseline="0" dirty="0" smtClean="0">
                          <a:ln>
                            <a:noFill/>
                          </a:ln>
                          <a:solidFill>
                            <a:schemeClr val="tx1"/>
                          </a:solidFill>
                          <a:effectLst/>
                          <a:latin typeface="Arial" charset="0"/>
                        </a:rPr>
                        <a:t>Ei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400" b="0" i="1" u="none" strike="noStrike" cap="none" normalizeH="0" baseline="0" dirty="0" smtClean="0">
                          <a:ln>
                            <a:noFill/>
                          </a:ln>
                          <a:solidFill>
                            <a:schemeClr val="tx1"/>
                          </a:solidFill>
                          <a:effectLst/>
                          <a:latin typeface="Arial" charset="0"/>
                        </a:rPr>
                        <a:t>VEL </a:t>
                      </a:r>
                    </a:p>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400" b="0" i="1" u="none" strike="noStrike" cap="none" normalizeH="0" baseline="0" dirty="0" err="1" smtClean="0">
                          <a:ln>
                            <a:noFill/>
                          </a:ln>
                          <a:solidFill>
                            <a:schemeClr val="tx1"/>
                          </a:solidFill>
                          <a:effectLst/>
                          <a:latin typeface="Arial" charset="0"/>
                        </a:rPr>
                        <a:t>KuEL</a:t>
                      </a:r>
                      <a:endParaRPr kumimoji="0" lang="fi-FI" sz="1400" b="0" i="1" u="none" strike="noStrike" cap="none" normalizeH="0" baseline="0" dirty="0" smtClean="0">
                        <a:ln>
                          <a:noFill/>
                        </a:ln>
                        <a:solidFill>
                          <a:schemeClr val="tx1"/>
                        </a:solidFill>
                        <a:effectLst/>
                        <a:latin typeface="Arial" charset="0"/>
                      </a:endParaRP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89636">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Hallituksen jäsenen palkkio</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Ei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Ei</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61915">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TyEL-vakuutetun hallituksen jäsenen palkkio </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Kyllä</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TyEL</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54823">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Toimitusjohtajan palkkio</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Kyllä</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TyEL, YEL</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54823">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AY tai KY - yhtiömiehen nostama palkka</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Kyllä</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YEL</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54823">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smtClean="0">
                          <a:ln>
                            <a:noFill/>
                          </a:ln>
                          <a:solidFill>
                            <a:schemeClr val="tx1"/>
                          </a:solidFill>
                          <a:effectLst/>
                          <a:latin typeface="Arial" charset="0"/>
                        </a:rPr>
                        <a:t>Palkka ky:n äänettömälle yhtiömiehelle </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dirty="0" smtClean="0">
                          <a:ln>
                            <a:noFill/>
                          </a:ln>
                          <a:solidFill>
                            <a:schemeClr val="tx1"/>
                          </a:solidFill>
                          <a:effectLst/>
                          <a:latin typeface="Arial" charset="0"/>
                        </a:rPr>
                        <a:t>Kyllä</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TyEL</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708429">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800" b="1" i="0" u="none" strike="noStrike" cap="none" normalizeH="0" baseline="0" dirty="0" smtClean="0">
                          <a:ln>
                            <a:noFill/>
                          </a:ln>
                          <a:solidFill>
                            <a:schemeClr val="tx1"/>
                          </a:solidFill>
                          <a:effectLst/>
                          <a:latin typeface="Arial" charset="0"/>
                        </a:rPr>
                        <a:t>Luottamustoimesta saatu korvaus</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smtClean="0">
                          <a:ln>
                            <a:noFill/>
                          </a:ln>
                          <a:solidFill>
                            <a:schemeClr val="tx1"/>
                          </a:solidFill>
                          <a:effectLst/>
                          <a:latin typeface="Arial" charset="0"/>
                        </a:rPr>
                        <a:t>Kyllä</a:t>
                      </a: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92188" rtl="0" eaLnBrk="1" fontAlgn="base" latinLnBrk="0" hangingPunct="1">
                        <a:lnSpc>
                          <a:spcPct val="100000"/>
                        </a:lnSpc>
                        <a:spcBef>
                          <a:spcPct val="20000"/>
                        </a:spcBef>
                        <a:spcAft>
                          <a:spcPct val="0"/>
                        </a:spcAft>
                        <a:buClr>
                          <a:srgbClr val="D58B00"/>
                        </a:buClr>
                        <a:buSzTx/>
                        <a:buFontTx/>
                        <a:buNone/>
                        <a:tabLst/>
                      </a:pPr>
                      <a:r>
                        <a:rPr kumimoji="0" lang="fi-FI" sz="1600" b="0" i="0" u="none" strike="noStrike" cap="none" normalizeH="0" baseline="0" dirty="0" smtClean="0">
                          <a:ln>
                            <a:noFill/>
                          </a:ln>
                          <a:solidFill>
                            <a:schemeClr val="tx1"/>
                          </a:solidFill>
                          <a:effectLst/>
                          <a:latin typeface="Arial" charset="0"/>
                        </a:rPr>
                        <a:t>VEL, </a:t>
                      </a:r>
                      <a:r>
                        <a:rPr kumimoji="0" lang="fi-FI" sz="1600" b="0" i="0" u="none" strike="noStrike" cap="none" normalizeH="0" baseline="0" dirty="0" err="1" smtClean="0">
                          <a:ln>
                            <a:noFill/>
                          </a:ln>
                          <a:solidFill>
                            <a:schemeClr val="tx1"/>
                          </a:solidFill>
                          <a:effectLst/>
                          <a:latin typeface="Arial" charset="0"/>
                        </a:rPr>
                        <a:t>KuEL</a:t>
                      </a:r>
                      <a:endParaRPr kumimoji="0" lang="fi-FI" sz="1600" b="0" i="0" u="none" strike="noStrike" cap="none" normalizeH="0" baseline="0" dirty="0" smtClean="0">
                        <a:ln>
                          <a:noFill/>
                        </a:ln>
                        <a:solidFill>
                          <a:schemeClr val="tx1"/>
                        </a:solidFill>
                        <a:effectLst/>
                        <a:latin typeface="Arial" charset="0"/>
                      </a:endParaRPr>
                    </a:p>
                  </a:txBody>
                  <a:tcPr marL="91430" marR="91430"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1315910" name="Text Box 70"/>
          <p:cNvSpPr txBox="1">
            <a:spLocks noChangeArrowheads="1"/>
          </p:cNvSpPr>
          <p:nvPr/>
        </p:nvSpPr>
        <p:spPr bwMode="auto">
          <a:xfrm>
            <a:off x="457200" y="304800"/>
            <a:ext cx="7377638" cy="525401"/>
          </a:xfrm>
          <a:prstGeom prst="rect">
            <a:avLst/>
          </a:prstGeom>
          <a:noFill/>
          <a:ln w="9525">
            <a:noFill/>
            <a:miter lim="800000"/>
            <a:headEnd/>
            <a:tailEnd/>
          </a:ln>
          <a:effectLst/>
        </p:spPr>
        <p:txBody>
          <a:bodyPr wrap="none" lIns="90000" tIns="46800" rIns="90000" bIns="46800">
            <a:spAutoFit/>
          </a:bodyPr>
          <a:lstStyle/>
          <a:p>
            <a:r>
              <a:rPr lang="fi-FI" sz="2800" dirty="0" err="1">
                <a:solidFill>
                  <a:srgbClr val="FF0000"/>
                </a:solidFill>
              </a:rPr>
              <a:t>EPL:ssa</a:t>
            </a:r>
            <a:r>
              <a:rPr lang="fi-FI" sz="2800" dirty="0">
                <a:solidFill>
                  <a:srgbClr val="FF0000"/>
                </a:solidFill>
              </a:rPr>
              <a:t> luetellut henkilökohtaiset suoritukset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9833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TotalTime>
  <Words>3658</Words>
  <Application>Microsoft Macintosh PowerPoint</Application>
  <PresentationFormat>Näytössä katseltava diaesitys (4:3)</PresentationFormat>
  <Paragraphs>438</Paragraphs>
  <Slides>47</Slides>
  <Notes>7</Notes>
  <HiddenSlides>0</HiddenSlides>
  <MMClips>0</MMClips>
  <ScaleCrop>false</ScaleCrop>
  <HeadingPairs>
    <vt:vector size="4" baseType="variant">
      <vt:variant>
        <vt:lpstr>Suunnittelumalli</vt:lpstr>
      </vt:variant>
      <vt:variant>
        <vt:i4>1</vt:i4>
      </vt:variant>
      <vt:variant>
        <vt:lpstr>Dian otsikot</vt:lpstr>
      </vt:variant>
      <vt:variant>
        <vt:i4>47</vt:i4>
      </vt:variant>
    </vt:vector>
  </HeadingPairs>
  <TitlesOfParts>
    <vt:vector size="48" baseType="lpstr">
      <vt:lpstr>aalto_economics</vt:lpstr>
      <vt:lpstr>Yritysverotus – Yritystuloa vai palkkaa (vain olennaisilta osin)</vt:lpstr>
      <vt:lpstr>Palkan määritelmä (EPL 13 §)</vt:lpstr>
      <vt:lpstr>Palkka (EPL 13 §)</vt:lpstr>
      <vt:lpstr>Työkorvauksen määritelmä (EPL 25 §)</vt:lpstr>
      <vt:lpstr>EPL:ssä tarkoitettu työsuhde</vt:lpstr>
      <vt:lpstr>Henkilökohtaiset palkkiot</vt:lpstr>
      <vt:lpstr>Henkilökohtaiset palkkiot</vt:lpstr>
      <vt:lpstr>Palkkaa, mutta ei st-maksun alaista tuloa</vt:lpstr>
      <vt:lpstr>Dia 9</vt:lpstr>
      <vt:lpstr>Luento- ja esitelmäpalkkio Yleiset periaatteet</vt:lpstr>
      <vt:lpstr>Luento- ja esitelmäpalkkio Koulutusalan yritykselle maksettu palkkio</vt:lpstr>
      <vt:lpstr>Luento- ja esitelmäpalkkio Kouluttaminen osana laajempaa toimeksiantoa</vt:lpstr>
      <vt:lpstr>Luento- ja esitelmäpalkkio Oikeuskäytäntöä</vt:lpstr>
      <vt:lpstr>Luento- ja esitelmäpalkkio Oikeuskäytäntöä</vt:lpstr>
      <vt:lpstr>Hallintoelimen jäsenen palkkio </vt:lpstr>
      <vt:lpstr>Toimitusjohtajan palkkio </vt:lpstr>
      <vt:lpstr>Hallintoelimen jäsenen ja toimitusjohtajan palkkio </vt:lpstr>
      <vt:lpstr>Hallintoelimen jäsenen ja toimitus… Verohallinnon ohjeistus</vt:lpstr>
      <vt:lpstr>Miksi palkka ja työkorvaus on erotettava toisistaan? </vt:lpstr>
      <vt:lpstr>Työ- tai virkasuhde vai toimeksiantosuhde?</vt:lpstr>
      <vt:lpstr>Työ- tai virkasuhde vai toimeksiantosuhde?</vt:lpstr>
      <vt:lpstr>Työ- tai virkasuhde vai toimeksiantosuhde?</vt:lpstr>
      <vt:lpstr>Muodolliset ja tosiasialliset tunnusmerkit</vt:lpstr>
      <vt:lpstr>Tosiasialliset tunnusmerkit</vt:lpstr>
      <vt:lpstr>Muodolliset tunnusmerkit</vt:lpstr>
      <vt:lpstr>Onko kyse palkasta vai työkorvauksesta? Työn johto ja valvonta</vt:lpstr>
      <vt:lpstr>Onko kyse palkasta vai työkorvauksesta? Vastike ja vakuutus</vt:lpstr>
      <vt:lpstr>Onko kyse palkasta vai työkorvauksesta? Välineet ja tarvikkeet</vt:lpstr>
      <vt:lpstr>Työsuhteen syntymiseen vaikuttavia muita tekijöitä</vt:lpstr>
      <vt:lpstr>Muita kokonaisarvioinnissa huomioon otettavia seikkoja</vt:lpstr>
      <vt:lpstr>Muut huomioon otettava seikat</vt:lpstr>
      <vt:lpstr>Milloin työtä voi tehdä yrittäjänä?</vt:lpstr>
      <vt:lpstr>Esimerkki</vt:lpstr>
      <vt:lpstr>Esimerkki, autokoulun opettaja</vt:lpstr>
      <vt:lpstr>Autokoulun opettaja tekemä työ Vastaus tehtävään </vt:lpstr>
      <vt:lpstr>Tehtävä </vt:lpstr>
      <vt:lpstr>Opetustyö kansalaisopistossa  Vastaus</vt:lpstr>
      <vt:lpstr>Työvoiman vuokraus</vt:lpstr>
      <vt:lpstr>Entiselle työntekijälle maksettu suoritus </vt:lpstr>
      <vt:lpstr>Ulkoistaminen / yrittäjäksi ryhtynyt työntekijä</vt:lpstr>
      <vt:lpstr>Kiinteistönvälittäjän palkkio -  yrittäjänä yrityksessä</vt:lpstr>
      <vt:lpstr>Kiinteistönvälittäjän palkkio –  yrittäjänä yrityksessä</vt:lpstr>
      <vt:lpstr>Urheilijan palkkio </vt:lpstr>
      <vt:lpstr>Urheilijan tulot sponsorisopimuksista </vt:lpstr>
      <vt:lpstr>KVL:021/2009 </vt:lpstr>
      <vt:lpstr>Maksajan selonottovelvollisuuden rajaus</vt:lpstr>
      <vt:lpstr>Maksajan selonottovelvollisuuden rajaus</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Ilkka Lahti</cp:lastModifiedBy>
  <cp:revision>69</cp:revision>
  <dcterms:created xsi:type="dcterms:W3CDTF">2019-01-28T13:23:16Z</dcterms:created>
  <dcterms:modified xsi:type="dcterms:W3CDTF">2019-01-28T13:24:39Z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