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65" r:id="rId3"/>
    <p:sldId id="282" r:id="rId4"/>
    <p:sldId id="271" r:id="rId5"/>
    <p:sldId id="284" r:id="rId6"/>
    <p:sldId id="262" r:id="rId7"/>
    <p:sldId id="290" r:id="rId8"/>
    <p:sldId id="291" r:id="rId9"/>
    <p:sldId id="266" r:id="rId10"/>
    <p:sldId id="285" r:id="rId11"/>
    <p:sldId id="286" r:id="rId12"/>
    <p:sldId id="287" r:id="rId13"/>
    <p:sldId id="288" r:id="rId14"/>
    <p:sldId id="293" r:id="rId15"/>
    <p:sldId id="294" r:id="rId16"/>
    <p:sldId id="296" r:id="rId17"/>
    <p:sldId id="298" r:id="rId18"/>
    <p:sldId id="295" r:id="rId19"/>
    <p:sldId id="409" r:id="rId20"/>
    <p:sldId id="267" r:id="rId21"/>
    <p:sldId id="268" r:id="rId22"/>
    <p:sldId id="408" r:id="rId23"/>
    <p:sldId id="270" r:id="rId24"/>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7" autoAdjust="0"/>
    <p:restoredTop sz="94660"/>
  </p:normalViewPr>
  <p:slideViewPr>
    <p:cSldViewPr>
      <p:cViewPr varScale="1">
        <p:scale>
          <a:sx n="62" d="100"/>
          <a:sy n="62" d="100"/>
        </p:scale>
        <p:origin x="1532" y="56"/>
      </p:cViewPr>
      <p:guideLst>
        <p:guide orient="horz" pos="2160"/>
        <p:guide pos="2880"/>
      </p:guideLst>
    </p:cSldViewPr>
  </p:slideViewPr>
  <p:notesTextViewPr>
    <p:cViewPr>
      <p:scale>
        <a:sx n="1" d="1"/>
        <a:sy n="1" d="1"/>
      </p:scale>
      <p:origin x="0" y="0"/>
    </p:cViewPr>
  </p:notesTextViewPr>
  <p:sorterViewPr>
    <p:cViewPr>
      <p:scale>
        <a:sx n="110" d="100"/>
        <a:sy n="110" d="100"/>
      </p:scale>
      <p:origin x="0" y="-61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050B96-3437-4806-8338-C337FEFD6E6C}" type="datetimeFigureOut">
              <a:rPr lang="fi-FI" smtClean="0"/>
              <a:t>8.3.2022</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222EDA-865D-4CCC-AD4C-FBFD85E2B02E}" type="slidenum">
              <a:rPr lang="fi-FI" smtClean="0"/>
              <a:t>‹#›</a:t>
            </a:fld>
            <a:endParaRPr lang="fi-FI"/>
          </a:p>
        </p:txBody>
      </p:sp>
    </p:spTree>
    <p:extLst>
      <p:ext uri="{BB962C8B-B14F-4D97-AF65-F5344CB8AC3E}">
        <p14:creationId xmlns:p14="http://schemas.microsoft.com/office/powerpoint/2010/main" val="4055262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601044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DF222EDA-865D-4CCC-AD4C-FBFD85E2B02E}" type="slidenum">
              <a:rPr lang="fi-FI" smtClean="0"/>
              <a:t>9</a:t>
            </a:fld>
            <a:endParaRPr lang="fi-FI"/>
          </a:p>
        </p:txBody>
      </p:sp>
    </p:spTree>
    <p:extLst>
      <p:ext uri="{BB962C8B-B14F-4D97-AF65-F5344CB8AC3E}">
        <p14:creationId xmlns:p14="http://schemas.microsoft.com/office/powerpoint/2010/main" val="1853607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B605DA8A-5216-4F63-A012-E5BD46E625C2}" type="slidenum">
              <a:rPr lang="fi-FI" smtClean="0"/>
              <a:pPr/>
              <a:t>12</a:t>
            </a:fld>
            <a:endParaRPr lang="fi-FI" dirty="0"/>
          </a:p>
        </p:txBody>
      </p:sp>
    </p:spTree>
    <p:extLst>
      <p:ext uri="{BB962C8B-B14F-4D97-AF65-F5344CB8AC3E}">
        <p14:creationId xmlns:p14="http://schemas.microsoft.com/office/powerpoint/2010/main" val="21614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B605DA8A-5216-4F63-A012-E5BD46E625C2}" type="slidenum">
              <a:rPr lang="fi-FI" smtClean="0"/>
              <a:pPr/>
              <a:t>13</a:t>
            </a:fld>
            <a:endParaRPr lang="fi-FI" dirty="0"/>
          </a:p>
        </p:txBody>
      </p:sp>
    </p:spTree>
    <p:extLst>
      <p:ext uri="{BB962C8B-B14F-4D97-AF65-F5344CB8AC3E}">
        <p14:creationId xmlns:p14="http://schemas.microsoft.com/office/powerpoint/2010/main" val="3856940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100" noProof="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3206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i-F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DE201313-53D0-4453-9D50-2E2C019A1666}"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1058238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DE201313-53D0-4453-9D50-2E2C019A1666}"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4059041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DE201313-53D0-4453-9D50-2E2C019A1666}"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2883621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2"/>
          </a:solidFill>
          <a:ln>
            <a:noFill/>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a:normAutofit/>
          </a:bodyPr>
          <a:lstStyle>
            <a:lvl1pPr>
              <a:lnSpc>
                <a:spcPts val="2000"/>
              </a:lnSpc>
              <a:buNone/>
              <a:defRPr sz="1600" b="1"/>
            </a:lvl1pPr>
          </a:lstStyle>
          <a:p>
            <a:pPr lvl="0"/>
            <a:r>
              <a:rPr lang="en-US"/>
              <a:t>Click to edit Master text styles</a:t>
            </a:r>
          </a:p>
        </p:txBody>
      </p:sp>
      <p:sp>
        <p:nvSpPr>
          <p:cNvPr id="7" name="Title 1"/>
          <p:cNvSpPr>
            <a:spLocks noGrp="1"/>
          </p:cNvSpPr>
          <p:nvPr>
            <p:ph type="ctrTitle"/>
          </p:nvPr>
        </p:nvSpPr>
        <p:spPr>
          <a:xfrm>
            <a:off x="572400" y="487740"/>
            <a:ext cx="7772400" cy="900000"/>
          </a:xfrm>
        </p:spPr>
        <p:txBody>
          <a:bodyPr>
            <a:noAutofit/>
          </a:bodyPr>
          <a:lstStyle>
            <a:lvl1pPr algn="l">
              <a:defRPr sz="3200" b="1">
                <a:solidFill>
                  <a:schemeClr val="accent2"/>
                </a:solidFill>
                <a:latin typeface="+mj-lt"/>
              </a:defRPr>
            </a:lvl1pPr>
          </a:lstStyle>
          <a:p>
            <a:r>
              <a:rPr lang="en-US"/>
              <a:t>Click to edit Master title style</a:t>
            </a:r>
            <a:endParaRPr lang="en-US" dirty="0"/>
          </a:p>
        </p:txBody>
      </p:sp>
      <p:sp>
        <p:nvSpPr>
          <p:cNvPr id="13" name="Text Placeholder 13"/>
          <p:cNvSpPr>
            <a:spLocks noGrp="1"/>
          </p:cNvSpPr>
          <p:nvPr>
            <p:ph type="body" sz="quarter" idx="16"/>
          </p:nvPr>
        </p:nvSpPr>
        <p:spPr>
          <a:xfrm>
            <a:off x="5143500" y="6145213"/>
            <a:ext cx="1536700" cy="382645"/>
          </a:xfrm>
        </p:spPr>
        <p:txBody>
          <a:bodyPr/>
          <a:lstStyle>
            <a:lvl1pPr marL="0">
              <a:lnSpc>
                <a:spcPts val="950"/>
              </a:lnSpc>
              <a:spcBef>
                <a:spcPts val="0"/>
              </a:spcBef>
              <a:buNone/>
              <a:defRPr sz="950" b="1">
                <a:solidFill>
                  <a:schemeClr val="bg2"/>
                </a:solidFill>
              </a:defRPr>
            </a:lvl1pPr>
          </a:lstStyle>
          <a:p>
            <a:pPr lvl="0"/>
            <a:r>
              <a:rPr lang="en-US"/>
              <a:t>Click to edit Master text styles</a:t>
            </a:r>
          </a:p>
        </p:txBody>
      </p:sp>
      <p:sp>
        <p:nvSpPr>
          <p:cNvPr id="14" name="Text Placeholder 13"/>
          <p:cNvSpPr>
            <a:spLocks noGrp="1"/>
          </p:cNvSpPr>
          <p:nvPr>
            <p:ph type="body" sz="quarter" idx="17"/>
          </p:nvPr>
        </p:nvSpPr>
        <p:spPr>
          <a:xfrm>
            <a:off x="6859587" y="6145213"/>
            <a:ext cx="1701801" cy="382645"/>
          </a:xfrm>
        </p:spPr>
        <p:txBody>
          <a:bodyPr/>
          <a:lstStyle>
            <a:lvl1pPr marL="0">
              <a:lnSpc>
                <a:spcPts val="950"/>
              </a:lnSpc>
              <a:spcBef>
                <a:spcPts val="0"/>
              </a:spcBef>
              <a:buNone/>
              <a:defRPr sz="950" b="1">
                <a:solidFill>
                  <a:schemeClr val="bg2"/>
                </a:solidFill>
              </a:defRPr>
            </a:lvl1pPr>
          </a:lstStyle>
          <a:p>
            <a:pPr lvl="0"/>
            <a:r>
              <a:rPr lang="en-US"/>
              <a:t>Click to edit Master text styles</a:t>
            </a:r>
          </a:p>
        </p:txBody>
      </p:sp>
      <p:sp>
        <p:nvSpPr>
          <p:cNvPr id="9" name="Footer Placeholder 4"/>
          <p:cNvSpPr>
            <a:spLocks noGrp="1"/>
          </p:cNvSpPr>
          <p:nvPr>
            <p:ph type="ftr" sz="quarter" idx="18"/>
          </p:nvPr>
        </p:nvSpPr>
        <p:spPr>
          <a:xfrm>
            <a:off x="3429000" y="6145213"/>
            <a:ext cx="1544638" cy="127000"/>
          </a:xfrm>
        </p:spPr>
        <p:txBody>
          <a:bodyPr anchor="t"/>
          <a:lstStyle>
            <a:lvl1pPr algn="l">
              <a:defRPr sz="900" b="1"/>
            </a:lvl1pPr>
          </a:lstStyle>
          <a:p>
            <a:pPr>
              <a:defRPr/>
            </a:pPr>
            <a:endParaRPr lang="en-US"/>
          </a:p>
        </p:txBody>
      </p:sp>
      <p:sp>
        <p:nvSpPr>
          <p:cNvPr id="10" name="Date Placeholder 3"/>
          <p:cNvSpPr>
            <a:spLocks noGrp="1"/>
          </p:cNvSpPr>
          <p:nvPr>
            <p:ph type="dt" sz="half" idx="19"/>
          </p:nvPr>
        </p:nvSpPr>
        <p:spPr>
          <a:xfrm>
            <a:off x="3429000" y="6273800"/>
            <a:ext cx="1544638" cy="125413"/>
          </a:xfrm>
        </p:spPr>
        <p:txBody>
          <a:bodyPr anchor="t"/>
          <a:lstStyle>
            <a:lvl1pPr>
              <a:defRPr sz="900" b="1"/>
            </a:lvl1pPr>
          </a:lstStyle>
          <a:p>
            <a:pPr>
              <a:defRPr/>
            </a:pPr>
            <a:fld id="{ADAE8F64-D1EB-48F6-81E6-37A2B6BF706E}" type="datetime1">
              <a:rPr lang="en-US"/>
              <a:pPr>
                <a:defRPr/>
              </a:pPr>
              <a:t>3/8/2022</a:t>
            </a:fld>
            <a:endParaRPr lang="en-US"/>
          </a:p>
        </p:txBody>
      </p:sp>
      <p:sp>
        <p:nvSpPr>
          <p:cNvPr id="11" name="Slide Number Placeholder 5"/>
          <p:cNvSpPr>
            <a:spLocks noGrp="1"/>
          </p:cNvSpPr>
          <p:nvPr>
            <p:ph type="sldNum" sz="quarter" idx="20"/>
          </p:nvPr>
        </p:nvSpPr>
        <p:spPr>
          <a:xfrm>
            <a:off x="3429000" y="6402388"/>
            <a:ext cx="1544638" cy="125412"/>
          </a:xfrm>
        </p:spPr>
        <p:txBody>
          <a:bodyPr anchor="t"/>
          <a:lstStyle>
            <a:lvl1pPr algn="l">
              <a:defRPr sz="900" b="1"/>
            </a:lvl1pPr>
          </a:lstStyle>
          <a:p>
            <a:pPr>
              <a:defRPr/>
            </a:pPr>
            <a:fld id="{C652CF6F-060F-45B3-A163-02B310CEA605}" type="slidenum">
              <a:rPr lang="en-US"/>
              <a:pPr>
                <a:defRPr/>
              </a:pPr>
              <a:t>‹#›</a:t>
            </a:fld>
            <a:endParaRPr lang="en-US"/>
          </a:p>
        </p:txBody>
      </p:sp>
    </p:spTree>
    <p:extLst>
      <p:ext uri="{BB962C8B-B14F-4D97-AF65-F5344CB8AC3E}">
        <p14:creationId xmlns:p14="http://schemas.microsoft.com/office/powerpoint/2010/main" val="2914696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fi-FI" noProof="0"/>
          </a:p>
        </p:txBody>
      </p:sp>
      <p:sp>
        <p:nvSpPr>
          <p:cNvPr id="3" name="Content Placeholder 2"/>
          <p:cNvSpPr>
            <a:spLocks noGrp="1"/>
          </p:cNvSpPr>
          <p:nvPr>
            <p:ph sz="half" idx="1"/>
          </p:nvPr>
        </p:nvSpPr>
        <p:spPr>
          <a:xfrm>
            <a:off x="572400" y="1584000"/>
            <a:ext cx="3924000" cy="4136400"/>
          </a:xfrm>
        </p:spPr>
        <p:txBody>
          <a:bodyPr/>
          <a:lstStyle>
            <a:lvl1pPr>
              <a:defRPr sz="2000"/>
            </a:lvl1pPr>
            <a:lvl2pPr>
              <a:defRPr sz="1800"/>
            </a:lvl2pPr>
            <a:lvl3pPr>
              <a:defRPr sz="1600"/>
            </a:lvl3pPr>
            <a:lvl4pPr>
              <a:defRPr sz="1400"/>
            </a:lvl4pPr>
            <a:lvl5pPr>
              <a:defRPr sz="1200"/>
            </a:lvl5pPr>
            <a:lvl6pPr>
              <a:defRPr sz="1400"/>
            </a:lvl6pPr>
            <a:lvl7pPr>
              <a:defRPr sz="1400"/>
            </a:lvl7pPr>
            <a:lvl8pPr>
              <a:defRPr sz="1400"/>
            </a:lvl8pPr>
            <a:lvl9pPr>
              <a:defRPr sz="1400"/>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fi-FI" noProof="0" dirty="0"/>
          </a:p>
        </p:txBody>
      </p:sp>
      <p:sp>
        <p:nvSpPr>
          <p:cNvPr id="4" name="Content Placeholder 3"/>
          <p:cNvSpPr>
            <a:spLocks noGrp="1"/>
          </p:cNvSpPr>
          <p:nvPr>
            <p:ph sz="half" idx="2"/>
          </p:nvPr>
        </p:nvSpPr>
        <p:spPr>
          <a:xfrm>
            <a:off x="4648200" y="1584000"/>
            <a:ext cx="3924000" cy="4136400"/>
          </a:xfrm>
        </p:spPr>
        <p:txBody>
          <a:bodyPr/>
          <a:lstStyle>
            <a:lvl1pPr>
              <a:defRPr sz="2000"/>
            </a:lvl1pPr>
            <a:lvl2pPr>
              <a:defRPr sz="1800"/>
            </a:lvl2pPr>
            <a:lvl3pPr>
              <a:defRPr sz="1600"/>
            </a:lvl3pPr>
            <a:lvl4pPr>
              <a:defRPr sz="1400"/>
            </a:lvl4pPr>
            <a:lvl5pPr>
              <a:defRPr sz="1200"/>
            </a:lvl5pPr>
            <a:lvl6pPr>
              <a:buNone/>
              <a:defRPr sz="1400"/>
            </a:lvl6pPr>
            <a:lvl7pPr>
              <a:buNone/>
              <a:defRPr sz="1400"/>
            </a:lvl7pPr>
            <a:lvl8pPr>
              <a:buNone/>
              <a:defRPr sz="1400"/>
            </a:lvl8pPr>
            <a:lvl9pPr>
              <a:buNone/>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fi-FI" noProof="0"/>
          </a:p>
        </p:txBody>
      </p:sp>
      <p:sp>
        <p:nvSpPr>
          <p:cNvPr id="6" name="Footer Placeholder 5"/>
          <p:cNvSpPr>
            <a:spLocks noGrp="1"/>
          </p:cNvSpPr>
          <p:nvPr>
            <p:ph type="ftr" sz="quarter" idx="11"/>
          </p:nvPr>
        </p:nvSpPr>
        <p:spPr>
          <a:xfrm>
            <a:off x="2483768" y="5877272"/>
            <a:ext cx="2088232" cy="792088"/>
          </a:xfrm>
        </p:spPr>
        <p:txBody>
          <a:bodyPr/>
          <a:lstStyle>
            <a:lvl1pPr>
              <a:defRPr>
                <a:solidFill>
                  <a:schemeClr val="accent1">
                    <a:lumMod val="50000"/>
                  </a:schemeClr>
                </a:solidFill>
              </a:defRPr>
            </a:lvl1pPr>
          </a:lstStyle>
          <a:p>
            <a:r>
              <a:rPr lang="fi-FI" dirty="0"/>
              <a:t>[Kandityön lyhyt otsikko]</a:t>
            </a:r>
          </a:p>
          <a:p>
            <a:endParaRPr lang="fi-FI" dirty="0"/>
          </a:p>
        </p:txBody>
      </p:sp>
      <p:sp>
        <p:nvSpPr>
          <p:cNvPr id="10" name="Text Placeholder 9"/>
          <p:cNvSpPr>
            <a:spLocks noGrp="1"/>
          </p:cNvSpPr>
          <p:nvPr>
            <p:ph type="body" sz="quarter" idx="13" hasCustomPrompt="1"/>
          </p:nvPr>
        </p:nvSpPr>
        <p:spPr>
          <a:xfrm>
            <a:off x="4716016" y="6165304"/>
            <a:ext cx="2736304" cy="504056"/>
          </a:xfrm>
        </p:spPr>
        <p:txBody>
          <a:bodyPr lIns="0" tIns="0" rIns="0" bIns="0">
            <a:noAutofit/>
          </a:bodyPr>
          <a:lstStyle>
            <a:lvl1pPr marL="0" indent="0">
              <a:lnSpc>
                <a:spcPts val="950"/>
              </a:lnSpc>
              <a:spcBef>
                <a:spcPts val="0"/>
              </a:spcBef>
              <a:buNone/>
              <a:defRPr sz="950" b="1" baseline="0">
                <a:solidFill>
                  <a:schemeClr val="tx2">
                    <a:lumMod val="75000"/>
                  </a:schemeClr>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dirty="0"/>
              <a:t>[</a:t>
            </a:r>
            <a:r>
              <a:rPr lang="en-US" noProof="0" dirty="0" err="1"/>
              <a:t>Alaotsikko</a:t>
            </a:r>
            <a:r>
              <a:rPr lang="en-US" noProof="0" dirty="0"/>
              <a:t>] [</a:t>
            </a:r>
            <a:r>
              <a:rPr lang="en-US" noProof="0" dirty="0" err="1"/>
              <a:t>kalvo</a:t>
            </a:r>
            <a:r>
              <a:rPr lang="en-US" noProof="0" dirty="0"/>
              <a:t> X / Y]</a:t>
            </a:r>
          </a:p>
        </p:txBody>
      </p:sp>
      <p:sp>
        <p:nvSpPr>
          <p:cNvPr id="11" name="Text Placeholder 9"/>
          <p:cNvSpPr>
            <a:spLocks noGrp="1"/>
          </p:cNvSpPr>
          <p:nvPr>
            <p:ph type="body" sz="quarter" idx="14" hasCustomPrompt="1"/>
          </p:nvPr>
        </p:nvSpPr>
        <p:spPr>
          <a:xfrm>
            <a:off x="7668344" y="6165304"/>
            <a:ext cx="892456" cy="504056"/>
          </a:xfrm>
        </p:spPr>
        <p:txBody>
          <a:bodyPr lIns="0" tIns="0" rIns="0" bIns="0">
            <a:noAutofit/>
          </a:bodyPr>
          <a:lstStyle>
            <a:lvl1pPr marL="0" indent="0">
              <a:lnSpc>
                <a:spcPts val="950"/>
              </a:lnSpc>
              <a:spcBef>
                <a:spcPts val="0"/>
              </a:spcBef>
              <a:buNone/>
              <a:defRPr sz="950" b="1" baseline="0">
                <a:solidFill>
                  <a:schemeClr val="tx1"/>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r>
              <a:rPr lang="fi-FI" dirty="0"/>
              <a:t>Kalvo </a:t>
            </a:r>
            <a:fld id="{FC78DD77-AC18-4F9C-8237-29F59FD54460}" type="slidenum">
              <a:rPr lang="fi-FI" smtClean="0"/>
              <a:pPr/>
              <a:t>‹#›</a:t>
            </a:fld>
            <a:r>
              <a:rPr lang="fi-FI" dirty="0"/>
              <a:t> / [Z]</a:t>
            </a:r>
          </a:p>
        </p:txBody>
      </p:sp>
    </p:spTree>
    <p:extLst>
      <p:ext uri="{BB962C8B-B14F-4D97-AF65-F5344CB8AC3E}">
        <p14:creationId xmlns:p14="http://schemas.microsoft.com/office/powerpoint/2010/main" val="1177064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en-US"/>
              <a:t>Click to edit Master title style</a:t>
            </a:r>
            <a:endParaRPr lang="en-US" dirty="0"/>
          </a:p>
        </p:txBody>
      </p:sp>
      <p:sp>
        <p:nvSpPr>
          <p:cNvPr id="10" name="Content Placeholder 10"/>
          <p:cNvSpPr>
            <a:spLocks noGrp="1"/>
          </p:cNvSpPr>
          <p:nvPr>
            <p:ph sz="quarter" idx="14"/>
          </p:nvPr>
        </p:nvSpPr>
        <p:spPr>
          <a:xfrm>
            <a:off x="468314" y="1513934"/>
            <a:ext cx="8207374"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6" name="Date Placeholder 12"/>
          <p:cNvSpPr>
            <a:spLocks noGrp="1"/>
          </p:cNvSpPr>
          <p:nvPr>
            <p:ph type="dt" sz="half" idx="15"/>
          </p:nvPr>
        </p:nvSpPr>
        <p:spPr/>
        <p:txBody>
          <a:bodyPr/>
          <a:lstStyle>
            <a:lvl1pPr>
              <a:defRPr/>
            </a:lvl1pPr>
          </a:lstStyle>
          <a:p>
            <a:pPr>
              <a:defRPr/>
            </a:pPr>
            <a:r>
              <a:rPr lang="fi-FI"/>
              <a:t>15.11.2018</a:t>
            </a:r>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cxnSp>
        <p:nvCxnSpPr>
          <p:cNvPr id="12" name="Straight Connector 4"/>
          <p:cNvCxnSpPr/>
          <p:nvPr userDrawn="1"/>
        </p:nvCxnSpPr>
        <p:spPr>
          <a:xfrm>
            <a:off x="468314" y="5847608"/>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9"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357727" cy="1149120"/>
          </a:xfrm>
          <a:prstGeom prst="rect">
            <a:avLst/>
          </a:prstGeom>
        </p:spPr>
      </p:pic>
    </p:spTree>
    <p:extLst>
      <p:ext uri="{BB962C8B-B14F-4D97-AF65-F5344CB8AC3E}">
        <p14:creationId xmlns:p14="http://schemas.microsoft.com/office/powerpoint/2010/main" val="3890207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 Body slide - 1 wide column">
    <p:spTree>
      <p:nvGrpSpPr>
        <p:cNvPr id="1" name=""/>
        <p:cNvGrpSpPr/>
        <p:nvPr/>
      </p:nvGrpSpPr>
      <p:grpSpPr>
        <a:xfrm>
          <a:off x="0" y="0"/>
          <a:ext cx="0" cy="0"/>
          <a:chOff x="0" y="0"/>
          <a:chExt cx="0" cy="0"/>
        </a:xfrm>
      </p:grpSpPr>
      <p:sp>
        <p:nvSpPr>
          <p:cNvPr id="11" name="Text Placeholder 3"/>
          <p:cNvSpPr>
            <a:spLocks noGrp="1"/>
          </p:cNvSpPr>
          <p:nvPr>
            <p:ph type="body" sz="half" idx="10" hasCustomPrompt="1"/>
          </p:nvPr>
        </p:nvSpPr>
        <p:spPr>
          <a:xfrm>
            <a:off x="292354" y="259137"/>
            <a:ext cx="8492897" cy="1332766"/>
          </a:xfrm>
          <a:prstGeom prst="rect">
            <a:avLst/>
          </a:prstGeom>
        </p:spPr>
        <p:txBody>
          <a:bodyPr lIns="0" tIns="0" rIns="0" bIns="0"/>
          <a:lstStyle>
            <a:lvl1pPr marL="0" indent="0">
              <a:lnSpc>
                <a:spcPct val="100000"/>
              </a:lnSpc>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Body slide title </a:t>
            </a:r>
          </a:p>
        </p:txBody>
      </p:sp>
      <p:sp>
        <p:nvSpPr>
          <p:cNvPr id="13" name="Text Placeholder 3"/>
          <p:cNvSpPr>
            <a:spLocks noGrp="1"/>
          </p:cNvSpPr>
          <p:nvPr>
            <p:ph type="body" sz="half" idx="11" hasCustomPrompt="1"/>
          </p:nvPr>
        </p:nvSpPr>
        <p:spPr>
          <a:xfrm>
            <a:off x="292354" y="1876514"/>
            <a:ext cx="8492897" cy="4065947"/>
          </a:xfrm>
          <a:prstGeom prst="rect">
            <a:avLst/>
          </a:prstGeom>
        </p:spPr>
        <p:txBody>
          <a:bodyPr lIns="0" tIns="0" rIns="0" bIns="0"/>
          <a:lstStyle>
            <a:lvl1pPr marL="0" marR="0" indent="0" algn="l" defTabSz="685733" rtl="0" eaLnBrk="1" fontAlgn="auto" latinLnBrk="0" hangingPunct="1">
              <a:lnSpc>
                <a:spcPct val="100000"/>
              </a:lnSpc>
              <a:spcBef>
                <a:spcPts val="750"/>
              </a:spcBef>
              <a:spcAft>
                <a:spcPts val="0"/>
              </a:spcAft>
              <a:buClrTx/>
              <a:buSzTx/>
              <a:buFont typeface="Arial" panose="020B0604020202020204" pitchFamily="34" charset="0"/>
              <a:buNone/>
              <a:tabLst/>
              <a:defRPr sz="2100" b="1" baseline="0">
                <a:solidFill>
                  <a:schemeClr val="tx1"/>
                </a:solidFill>
              </a:defRPr>
            </a:lvl1pPr>
            <a:lvl2pPr marL="628589" indent="-271437">
              <a:buFont typeface="Arial" panose="020B0604020202020204" pitchFamily="34" charset="0"/>
              <a:buChar char="•"/>
              <a:defRPr sz="2100"/>
            </a:lvl2pPr>
            <a:lvl3pPr marL="804783" indent="-176195">
              <a:buFont typeface="Arial" panose="020B0604020202020204" pitchFamily="34" charset="0"/>
              <a:buChar char="•"/>
              <a:defRPr sz="16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Your text here</a:t>
            </a:r>
          </a:p>
          <a:p>
            <a:pPr lvl="1"/>
            <a:r>
              <a:rPr lang="en-GB" noProof="0"/>
              <a:t>Second level</a:t>
            </a:r>
          </a:p>
          <a:p>
            <a:pPr lvl="2"/>
            <a:r>
              <a:rPr lang="en-GB" noProof="0"/>
              <a:t>Third level</a:t>
            </a:r>
          </a:p>
        </p:txBody>
      </p:sp>
      <p:sp>
        <p:nvSpPr>
          <p:cNvPr id="2" name="Päivämäärän paikkamerkki 1">
            <a:extLst>
              <a:ext uri="{FF2B5EF4-FFF2-40B4-BE49-F238E27FC236}">
                <a16:creationId xmlns:a16="http://schemas.microsoft.com/office/drawing/2014/main" id="{4C366827-B13F-41D2-9BB1-86D6952FE74F}"/>
              </a:ext>
            </a:extLst>
          </p:cNvPr>
          <p:cNvSpPr>
            <a:spLocks noGrp="1"/>
          </p:cNvSpPr>
          <p:nvPr>
            <p:ph type="dt" sz="half" idx="12"/>
          </p:nvPr>
        </p:nvSpPr>
        <p:spPr/>
        <p:txBody>
          <a:bodyPr/>
          <a:lstStyle/>
          <a:p>
            <a:r>
              <a:rPr lang="en-GB" noProof="0"/>
              <a:t>dd.mm.yyyy</a:t>
            </a:r>
          </a:p>
        </p:txBody>
      </p:sp>
      <p:sp>
        <p:nvSpPr>
          <p:cNvPr id="3" name="Alatunnisteen paikkamerkki 2">
            <a:extLst>
              <a:ext uri="{FF2B5EF4-FFF2-40B4-BE49-F238E27FC236}">
                <a16:creationId xmlns:a16="http://schemas.microsoft.com/office/drawing/2014/main" id="{B081CECA-2419-49BC-A865-E26F838DFBF9}"/>
              </a:ext>
            </a:extLst>
          </p:cNvPr>
          <p:cNvSpPr>
            <a:spLocks noGrp="1"/>
          </p:cNvSpPr>
          <p:nvPr>
            <p:ph type="ftr" sz="quarter" idx="13"/>
          </p:nvPr>
        </p:nvSpPr>
        <p:spPr/>
        <p:txBody>
          <a:bodyPr/>
          <a:lstStyle/>
          <a:p>
            <a:r>
              <a:rPr lang="en-GB" noProof="0"/>
              <a:t>Your text here</a:t>
            </a:r>
          </a:p>
        </p:txBody>
      </p:sp>
      <p:sp>
        <p:nvSpPr>
          <p:cNvPr id="4" name="Dian numeron paikkamerkki 3">
            <a:extLst>
              <a:ext uri="{FF2B5EF4-FFF2-40B4-BE49-F238E27FC236}">
                <a16:creationId xmlns:a16="http://schemas.microsoft.com/office/drawing/2014/main" id="{75CA6814-F1E3-4289-929D-E2AEACCAF6C2}"/>
              </a:ext>
            </a:extLst>
          </p:cNvPr>
          <p:cNvSpPr>
            <a:spLocks noGrp="1"/>
          </p:cNvSpPr>
          <p:nvPr>
            <p:ph type="sldNum" sz="quarter" idx="14"/>
          </p:nvPr>
        </p:nvSpPr>
        <p:spPr/>
        <p:txBody>
          <a:bodyPr/>
          <a:lstStyle/>
          <a:p>
            <a:fld id="{28F7F04C-F568-F649-A2AE-EA61C66B69B4}" type="slidenum">
              <a:rPr lang="en-GB" noProof="0" smtClean="0"/>
              <a:pPr/>
              <a:t>‹#›</a:t>
            </a:fld>
            <a:endParaRPr lang="en-GB" noProof="0"/>
          </a:p>
        </p:txBody>
      </p:sp>
      <p:pic>
        <p:nvPicPr>
          <p:cNvPr id="6" name="Kuva 5">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5788092"/>
            <a:ext cx="2100243" cy="1028160"/>
          </a:xfrm>
          <a:prstGeom prst="rect">
            <a:avLst/>
          </a:prstGeom>
        </p:spPr>
      </p:pic>
    </p:spTree>
    <p:extLst>
      <p:ext uri="{BB962C8B-B14F-4D97-AF65-F5344CB8AC3E}">
        <p14:creationId xmlns:p14="http://schemas.microsoft.com/office/powerpoint/2010/main" val="3986300980"/>
      </p:ext>
    </p:extLst>
  </p:cSld>
  <p:clrMapOvr>
    <a:masterClrMapping/>
  </p:clrMapOvr>
  <p:extLst>
    <p:ext uri="{DCECCB84-F9BA-43D5-87BE-67443E8EF086}">
      <p15:sldGuideLst xmlns:p15="http://schemas.microsoft.com/office/powerpoint/2012/main">
        <p15:guide id="4" pos="5534">
          <p15:clr>
            <a:srgbClr val="FBAE40"/>
          </p15:clr>
        </p15:guide>
        <p15:guide id="5" orient="horz" pos="363">
          <p15:clr>
            <a:srgbClr val="FBAE40"/>
          </p15:clr>
        </p15:guide>
        <p15:guide id="6" pos="2795">
          <p15:clr>
            <a:srgbClr val="FBAE40"/>
          </p15:clr>
        </p15:guide>
        <p15:guide id="7" pos="2965">
          <p15:clr>
            <a:srgbClr val="FBAE40"/>
          </p15:clr>
        </p15:guide>
        <p15:guide id="8" orient="horz" pos="341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DE201313-53D0-4453-9D50-2E2C019A1666}"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1946796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201313-53D0-4453-9D50-2E2C019A1666}" type="datetimeFigureOut">
              <a:rPr lang="fi-FI" smtClean="0"/>
              <a:t>8.3.2022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3999777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DE201313-53D0-4453-9D50-2E2C019A1666}" type="datetimeFigureOut">
              <a:rPr lang="fi-FI" smtClean="0"/>
              <a:t>8.3.2022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67136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DE201313-53D0-4453-9D50-2E2C019A1666}" type="datetimeFigureOut">
              <a:rPr lang="fi-FI" smtClean="0"/>
              <a:t>8.3.2022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1464400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DE201313-53D0-4453-9D50-2E2C019A1666}" type="datetimeFigureOut">
              <a:rPr lang="fi-FI" smtClean="0"/>
              <a:t>8.3.2022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232917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01313-53D0-4453-9D50-2E2C019A1666}" type="datetimeFigureOut">
              <a:rPr lang="fi-FI" smtClean="0"/>
              <a:t>8.3.2022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370111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201313-53D0-4453-9D50-2E2C019A1666}" type="datetimeFigureOut">
              <a:rPr lang="fi-FI" smtClean="0"/>
              <a:t>8.3.2022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2803241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201313-53D0-4453-9D50-2E2C019A1666}" type="datetimeFigureOut">
              <a:rPr lang="fi-FI" smtClean="0"/>
              <a:t>8.3.2022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F355BE2F-35C9-44BB-8F14-25EF9F50EE62}" type="slidenum">
              <a:rPr lang="fi-FI" smtClean="0"/>
              <a:t>‹#›</a:t>
            </a:fld>
            <a:endParaRPr lang="fi-FI"/>
          </a:p>
        </p:txBody>
      </p:sp>
    </p:spTree>
    <p:extLst>
      <p:ext uri="{BB962C8B-B14F-4D97-AF65-F5344CB8AC3E}">
        <p14:creationId xmlns:p14="http://schemas.microsoft.com/office/powerpoint/2010/main" val="3345267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201313-53D0-4453-9D50-2E2C019A1666}" type="datetimeFigureOut">
              <a:rPr lang="fi-FI" smtClean="0"/>
              <a:t>8.3.2022</a:t>
            </a:fld>
            <a:endParaRPr lang="fi-F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55BE2F-35C9-44BB-8F14-25EF9F50EE62}" type="slidenum">
              <a:rPr lang="fi-FI" smtClean="0"/>
              <a:t>‹#›</a:t>
            </a:fld>
            <a:endParaRPr lang="fi-FI"/>
          </a:p>
        </p:txBody>
      </p:sp>
    </p:spTree>
    <p:extLst>
      <p:ext uri="{BB962C8B-B14F-4D97-AF65-F5344CB8AC3E}">
        <p14:creationId xmlns:p14="http://schemas.microsoft.com/office/powerpoint/2010/main" val="304067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Fourier_series" TargetMode="External"/><Relationship Id="rId2" Type="http://schemas.openxmlformats.org/officeDocument/2006/relationships/image" Target="../media/image9.gif"/><Relationship Id="rId1" Type="http://schemas.openxmlformats.org/officeDocument/2006/relationships/slideLayout" Target="../slideLayouts/slideLayout12.xml"/><Relationship Id="rId4" Type="http://schemas.openxmlformats.org/officeDocument/2006/relationships/hyperlink" Target="http://en.wikipedia.org/wiki/Fundamental_frequenc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emf"/><Relationship Id="rId5" Type="http://schemas.openxmlformats.org/officeDocument/2006/relationships/oleObject" Target="../embeddings/oleObject2.bin"/><Relationship Id="rId4" Type="http://schemas.openxmlformats.org/officeDocument/2006/relationships/image" Target="../media/image10.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2.wmf"/></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4.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4.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921" y="2133127"/>
            <a:ext cx="8229600" cy="3528121"/>
          </a:xfrm>
        </p:spPr>
        <p:txBody>
          <a:bodyPr>
            <a:normAutofit/>
          </a:bodyPr>
          <a:lstStyle/>
          <a:p>
            <a:pPr algn="ctr">
              <a:buNone/>
            </a:pPr>
            <a:endParaRPr lang="en-US" sz="2200" b="1" dirty="0"/>
          </a:p>
          <a:p>
            <a:pPr algn="ctr">
              <a:buNone/>
            </a:pPr>
            <a:r>
              <a:rPr lang="en-US" sz="2200" b="1" dirty="0">
                <a:solidFill>
                  <a:srgbClr val="00B050"/>
                </a:solidFill>
              </a:rPr>
              <a:t>Photovoltaic Hosting Capacity of</a:t>
            </a:r>
          </a:p>
          <a:p>
            <a:pPr algn="ctr">
              <a:buNone/>
            </a:pPr>
            <a:r>
              <a:rPr lang="en-US" sz="2200" b="1" dirty="0">
                <a:solidFill>
                  <a:srgbClr val="00B050"/>
                </a:solidFill>
              </a:rPr>
              <a:t>Distribution Networks</a:t>
            </a:r>
          </a:p>
          <a:p>
            <a:pPr algn="ctr">
              <a:buNone/>
            </a:pPr>
            <a:endParaRPr lang="fi-FI" sz="2500" b="1" dirty="0">
              <a:solidFill>
                <a:srgbClr val="92D050"/>
              </a:solidFill>
            </a:endParaRPr>
          </a:p>
          <a:p>
            <a:pPr algn="ctr">
              <a:lnSpc>
                <a:spcPct val="90000"/>
              </a:lnSpc>
              <a:buNone/>
            </a:pPr>
            <a:r>
              <a:rPr lang="en-US" sz="2200" b="1" dirty="0">
                <a:solidFill>
                  <a:schemeClr val="accent6"/>
                </a:solidFill>
              </a:rPr>
              <a:t>March 2022</a:t>
            </a:r>
            <a:endParaRPr lang="fi-FI" sz="2200" b="1" dirty="0">
              <a:solidFill>
                <a:schemeClr val="accent6"/>
              </a:solidFill>
            </a:endParaRPr>
          </a:p>
          <a:p>
            <a:pPr algn="ctr">
              <a:lnSpc>
                <a:spcPct val="90000"/>
              </a:lnSpc>
              <a:buNone/>
            </a:pPr>
            <a:r>
              <a:rPr lang="fi-FI" sz="2200" b="1" dirty="0">
                <a:solidFill>
                  <a:schemeClr val="accent6"/>
                </a:solidFill>
              </a:rPr>
              <a:t>Matti Lehtonen</a:t>
            </a:r>
          </a:p>
          <a:p>
            <a:pPr algn="ctr">
              <a:lnSpc>
                <a:spcPct val="90000"/>
              </a:lnSpc>
              <a:buNone/>
            </a:pPr>
            <a:endParaRPr lang="fi-FI" sz="2200" b="1" dirty="0">
              <a:solidFill>
                <a:schemeClr val="accent6"/>
              </a:solidFill>
            </a:endParaRPr>
          </a:p>
        </p:txBody>
      </p:sp>
      <p:pic>
        <p:nvPicPr>
          <p:cNvPr id="14337" name="Picture 1" descr="Aalto_EN_Electr-Eng_21_RGB_2[1]"/>
          <p:cNvPicPr>
            <a:picLocks noChangeAspect="1" noChangeArrowheads="1"/>
          </p:cNvPicPr>
          <p:nvPr/>
        </p:nvPicPr>
        <p:blipFill>
          <a:blip r:embed="rId3" cstate="print"/>
          <a:srcRect/>
          <a:stretch>
            <a:fillRect/>
          </a:stretch>
        </p:blipFill>
        <p:spPr bwMode="auto">
          <a:xfrm>
            <a:off x="979201" y="504668"/>
            <a:ext cx="2008623" cy="1879702"/>
          </a:xfrm>
          <a:prstGeom prst="rect">
            <a:avLst/>
          </a:prstGeom>
          <a:noFill/>
          <a:ln w="9525">
            <a:noFill/>
            <a:miter lim="800000"/>
            <a:headEnd/>
            <a:tailEnd/>
          </a:ln>
        </p:spPr>
      </p:pic>
    </p:spTree>
    <p:extLst>
      <p:ext uri="{BB962C8B-B14F-4D97-AF65-F5344CB8AC3E}">
        <p14:creationId xmlns:p14="http://schemas.microsoft.com/office/powerpoint/2010/main" val="1967706956"/>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hidden">
          <a:xfrm>
            <a:off x="1587026" y="124352"/>
            <a:ext cx="4862512"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fi-FI" sz="2400" dirty="0">
                <a:latin typeface="Lucida Sans Unicode" panose="020B0602030504020204" pitchFamily="34" charset="0"/>
              </a:rPr>
              <a:t>Fast voltage fluctuation (flicker)</a:t>
            </a:r>
          </a:p>
        </p:txBody>
      </p:sp>
      <p:sp>
        <p:nvSpPr>
          <p:cNvPr id="6147" name="Text Box 4"/>
          <p:cNvSpPr txBox="1">
            <a:spLocks noChangeArrowheads="1"/>
          </p:cNvSpPr>
          <p:nvPr/>
        </p:nvSpPr>
        <p:spPr bwMode="hidden">
          <a:xfrm>
            <a:off x="1600200" y="652463"/>
            <a:ext cx="4658946" cy="2618282"/>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600" dirty="0">
                <a:latin typeface="Lucida Sans Unicode" panose="020B0602030504020204" pitchFamily="34" charset="0"/>
              </a:rPr>
              <a:t>Affects especially lighting and hence vision. </a:t>
            </a:r>
          </a:p>
          <a:p>
            <a:pPr>
              <a:spcBef>
                <a:spcPct val="0"/>
              </a:spcBef>
              <a:buFontTx/>
              <a:buNone/>
            </a:pPr>
            <a:r>
              <a:rPr lang="en-US" altLang="fi-FI" sz="1600" dirty="0">
                <a:latin typeface="Lucida Sans Unicode" panose="020B0602030504020204" pitchFamily="34" charset="0"/>
              </a:rPr>
              <a:t>Also electronic equipment may be disturbed.</a:t>
            </a:r>
          </a:p>
          <a:p>
            <a:pPr>
              <a:spcBef>
                <a:spcPct val="0"/>
              </a:spcBef>
              <a:buFontTx/>
              <a:buNone/>
            </a:pPr>
            <a:endParaRPr lang="en-US" altLang="fi-FI" sz="1600" dirty="0">
              <a:latin typeface="Lucida Sans Unicode" panose="020B0602030504020204" pitchFamily="34" charset="0"/>
            </a:endParaRPr>
          </a:p>
          <a:p>
            <a:pPr>
              <a:lnSpc>
                <a:spcPct val="120000"/>
              </a:lnSpc>
              <a:spcBef>
                <a:spcPct val="0"/>
              </a:spcBef>
              <a:buFontTx/>
              <a:buNone/>
            </a:pPr>
            <a:r>
              <a:rPr lang="en-US" altLang="fi-FI" sz="1400" dirty="0">
                <a:latin typeface="Lucida Sans Unicode" panose="020B0602030504020204" pitchFamily="34" charset="0"/>
              </a:rPr>
              <a:t>Fast voltage fluctuation is caused by,</a:t>
            </a:r>
          </a:p>
          <a:p>
            <a:pPr>
              <a:lnSpc>
                <a:spcPct val="120000"/>
              </a:lnSpc>
              <a:spcBef>
                <a:spcPct val="0"/>
              </a:spcBef>
              <a:buFontTx/>
              <a:buNone/>
            </a:pPr>
            <a:r>
              <a:rPr lang="en-US" altLang="fi-FI" sz="1400" dirty="0">
                <a:latin typeface="Lucida Sans Unicode" panose="020B0602030504020204" pitchFamily="34" charset="0"/>
              </a:rPr>
              <a:t>·   control of on-load tap-changer</a:t>
            </a:r>
          </a:p>
          <a:p>
            <a:pPr>
              <a:lnSpc>
                <a:spcPct val="120000"/>
              </a:lnSpc>
              <a:spcBef>
                <a:spcPct val="0"/>
              </a:spcBef>
              <a:buFontTx/>
              <a:buNone/>
            </a:pPr>
            <a:r>
              <a:rPr lang="en-US" altLang="fi-FI" sz="1400" dirty="0">
                <a:latin typeface="Lucida Sans Unicode" panose="020B0602030504020204" pitchFamily="34" charset="0"/>
              </a:rPr>
              <a:t>·   motor starting</a:t>
            </a:r>
          </a:p>
          <a:p>
            <a:pPr>
              <a:lnSpc>
                <a:spcPct val="120000"/>
              </a:lnSpc>
              <a:spcBef>
                <a:spcPct val="0"/>
              </a:spcBef>
              <a:buFontTx/>
              <a:buNone/>
            </a:pPr>
            <a:r>
              <a:rPr lang="en-US" altLang="fi-FI" sz="1400" dirty="0">
                <a:latin typeface="Lucida Sans Unicode" panose="020B0602030504020204" pitchFamily="34" charset="0"/>
              </a:rPr>
              <a:t>·   welding equipment</a:t>
            </a:r>
          </a:p>
          <a:p>
            <a:pPr marL="285750" indent="-285750">
              <a:lnSpc>
                <a:spcPct val="120000"/>
              </a:lnSpc>
              <a:spcBef>
                <a:spcPct val="0"/>
              </a:spcBef>
            </a:pPr>
            <a:r>
              <a:rPr lang="en-US" altLang="fi-FI" sz="1400" dirty="0">
                <a:latin typeface="Lucida Sans Unicode" panose="020B0602030504020204" pitchFamily="34" charset="0"/>
              </a:rPr>
              <a:t>PV variation</a:t>
            </a:r>
          </a:p>
          <a:p>
            <a:pPr>
              <a:spcBef>
                <a:spcPct val="0"/>
              </a:spcBef>
              <a:buFontTx/>
              <a:buNone/>
            </a:pPr>
            <a:endParaRPr lang="en-US" altLang="fi-FI" sz="1600" dirty="0">
              <a:latin typeface="Lucida Sans Unicode" panose="020B0602030504020204" pitchFamily="34" charset="0"/>
            </a:endParaRPr>
          </a:p>
          <a:p>
            <a:pPr>
              <a:spcBef>
                <a:spcPct val="0"/>
              </a:spcBef>
              <a:buFontTx/>
              <a:buNone/>
            </a:pPr>
            <a:r>
              <a:rPr lang="en-US" altLang="fi-FI" sz="1600" dirty="0">
                <a:latin typeface="Lucida Sans Unicode" panose="020B0602030504020204" pitchFamily="34" charset="0"/>
              </a:rPr>
              <a:t>Limits according to CENELEC:</a:t>
            </a:r>
          </a:p>
        </p:txBody>
      </p:sp>
      <p:sp>
        <p:nvSpPr>
          <p:cNvPr id="6149" name="Text Box 7"/>
          <p:cNvSpPr txBox="1">
            <a:spLocks noChangeArrowheads="1"/>
          </p:cNvSpPr>
          <p:nvPr/>
        </p:nvSpPr>
        <p:spPr bwMode="hidden">
          <a:xfrm>
            <a:off x="2895600" y="6583363"/>
            <a:ext cx="3232150" cy="274637"/>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200" b="1">
                <a:latin typeface="Lucida Sans Unicode" panose="020B0602030504020204" pitchFamily="34" charset="0"/>
              </a:rPr>
              <a:t>Voltage %-change /  Changes per minute</a:t>
            </a:r>
          </a:p>
        </p:txBody>
      </p:sp>
      <p:pic>
        <p:nvPicPr>
          <p:cNvPr id="6" name="Picture 2"/>
          <p:cNvPicPr>
            <a:picLocks noChangeAspect="1" noChangeArrowheads="1"/>
          </p:cNvPicPr>
          <p:nvPr/>
        </p:nvPicPr>
        <p:blipFill>
          <a:blip r:embed="rId2" cstate="print"/>
          <a:srcRect/>
          <a:stretch>
            <a:fillRect/>
          </a:stretch>
        </p:blipFill>
        <p:spPr bwMode="auto">
          <a:xfrm>
            <a:off x="1784547" y="3270745"/>
            <a:ext cx="5454256" cy="3170795"/>
          </a:xfrm>
          <a:prstGeom prst="rect">
            <a:avLst/>
          </a:prstGeom>
          <a:noFill/>
          <a:ln w="9525">
            <a:noFill/>
            <a:miter lim="800000"/>
            <a:headEnd/>
            <a:tailEnd/>
          </a:ln>
          <a:effectLst/>
        </p:spPr>
      </p:pic>
    </p:spTree>
    <p:extLst>
      <p:ext uri="{BB962C8B-B14F-4D97-AF65-F5344CB8AC3E}">
        <p14:creationId xmlns:p14="http://schemas.microsoft.com/office/powerpoint/2010/main" val="309365480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2747016" cy="588040"/>
          </a:xfrm>
        </p:spPr>
        <p:txBody>
          <a:bodyPr>
            <a:normAutofit/>
          </a:bodyPr>
          <a:lstStyle/>
          <a:p>
            <a:r>
              <a:rPr lang="fi-FI" sz="3000" b="1" i="1" u="sng" dirty="0" err="1">
                <a:effectLst>
                  <a:outerShdw blurRad="38100" dist="38100" dir="2700000" algn="tl">
                    <a:srgbClr val="000000">
                      <a:alpha val="43137"/>
                    </a:srgbClr>
                  </a:outerShdw>
                </a:effectLst>
                <a:latin typeface="+mn-lt"/>
              </a:rPr>
              <a:t>Flicker</a:t>
            </a:r>
            <a:r>
              <a:rPr lang="fi-FI" sz="3000" b="1" i="1" u="sng" dirty="0">
                <a:effectLst>
                  <a:outerShdw blurRad="38100" dist="38100" dir="2700000" algn="tl">
                    <a:srgbClr val="000000">
                      <a:alpha val="43137"/>
                    </a:srgbClr>
                  </a:outerShdw>
                </a:effectLst>
                <a:latin typeface="+mn-lt"/>
              </a:rPr>
              <a:t> </a:t>
            </a:r>
            <a:r>
              <a:rPr lang="fi-FI" sz="3000" b="1" i="1" u="sng" dirty="0" err="1">
                <a:effectLst>
                  <a:outerShdw blurRad="38100" dist="38100" dir="2700000" algn="tl">
                    <a:srgbClr val="000000">
                      <a:alpha val="43137"/>
                    </a:srgbClr>
                  </a:outerShdw>
                </a:effectLst>
                <a:latin typeface="+mn-lt"/>
              </a:rPr>
              <a:t>limits</a:t>
            </a:r>
            <a:endParaRPr lang="fi-FI" sz="3000" b="1" i="1" u="sng" dirty="0">
              <a:effectLst>
                <a:outerShdw blurRad="38100" dist="38100" dir="2700000" algn="tl">
                  <a:srgbClr val="000000">
                    <a:alpha val="43137"/>
                  </a:srgbClr>
                </a:outerShdw>
              </a:effectLst>
              <a:latin typeface="+mn-l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99592" y="1700808"/>
                <a:ext cx="7489739" cy="3755747"/>
              </a:xfrm>
            </p:spPr>
            <p:txBody>
              <a:bodyPr>
                <a:normAutofit fontScale="77500" lnSpcReduction="20000"/>
              </a:bodyPr>
              <a:lstStyle/>
              <a:p>
                <a:pPr algn="just"/>
                <a:r>
                  <a:rPr lang="en-US" dirty="0"/>
                  <a:t> As defined by </a:t>
                </a:r>
                <a:r>
                  <a:rPr lang="en-US" b="1" dirty="0"/>
                  <a:t>IEEE standard 1453-2004</a:t>
                </a:r>
                <a:r>
                  <a:rPr lang="en-US" dirty="0"/>
                  <a:t>, flicker is the high frequency voltage variations that give rise to the noticeable illumination changes. </a:t>
                </a:r>
              </a:p>
              <a:p>
                <a:pPr algn="just"/>
                <a:r>
                  <a:rPr lang="fi-FI" dirty="0"/>
                  <a:t> </a:t>
                </a:r>
                <a:r>
                  <a:rPr lang="en-US" sz="2400" dirty="0"/>
                  <a:t>Normally characterized by:</a:t>
                </a:r>
                <a:endParaRPr lang="fi-FI" sz="2400" dirty="0"/>
              </a:p>
              <a:p>
                <a:pPr lvl="1" algn="just"/>
                <a:r>
                  <a:rPr lang="en-US" sz="2100" b="1" dirty="0"/>
                  <a:t>Short-term flicker </a:t>
                </a:r>
                <a:r>
                  <a:rPr lang="en-US" sz="2100" dirty="0"/>
                  <a:t>(</a:t>
                </a:r>
                <a14:m>
                  <m:oMath xmlns:m="http://schemas.openxmlformats.org/officeDocument/2006/math">
                    <m:sSub>
                      <m:sSubPr>
                        <m:ctrlPr>
                          <a:rPr lang="fi-FI" sz="2100" i="1">
                            <a:latin typeface="Cambria Math" panose="02040503050406030204" pitchFamily="18" charset="0"/>
                          </a:rPr>
                        </m:ctrlPr>
                      </m:sSubPr>
                      <m:e>
                        <m:r>
                          <a:rPr lang="en-US" sz="2100" i="1">
                            <a:latin typeface="Cambria Math" panose="02040503050406030204" pitchFamily="18" charset="0"/>
                          </a:rPr>
                          <m:t>𝑃</m:t>
                        </m:r>
                      </m:e>
                      <m:sub>
                        <m:r>
                          <a:rPr lang="en-US" sz="2100" i="1">
                            <a:latin typeface="Cambria Math" panose="02040503050406030204" pitchFamily="18" charset="0"/>
                          </a:rPr>
                          <m:t>𝑠𝑡</m:t>
                        </m:r>
                      </m:sub>
                    </m:sSub>
                  </m:oMath>
                </a14:m>
                <a:r>
                  <a:rPr lang="en-US" sz="2100" dirty="0"/>
                  <a:t>) in time period of </a:t>
                </a:r>
                <a:r>
                  <a:rPr lang="en-US" sz="2100" b="1" dirty="0"/>
                  <a:t>10 minutes</a:t>
                </a:r>
                <a:r>
                  <a:rPr lang="en-US" sz="2100" dirty="0"/>
                  <a:t>.</a:t>
                </a:r>
                <a:endParaRPr lang="fi-FI" sz="2100" dirty="0"/>
              </a:p>
              <a:p>
                <a:pPr lvl="1" algn="just"/>
                <a:r>
                  <a:rPr lang="en-US" sz="2100" b="1" dirty="0"/>
                  <a:t>Long-term flicker </a:t>
                </a:r>
                <a:r>
                  <a:rPr lang="en-US" sz="2100" dirty="0"/>
                  <a:t>(</a:t>
                </a:r>
                <a14:m>
                  <m:oMath xmlns:m="http://schemas.openxmlformats.org/officeDocument/2006/math">
                    <m:sSub>
                      <m:sSubPr>
                        <m:ctrlPr>
                          <a:rPr lang="fi-FI" sz="2100" i="1">
                            <a:latin typeface="Cambria Math" panose="02040503050406030204" pitchFamily="18" charset="0"/>
                          </a:rPr>
                        </m:ctrlPr>
                      </m:sSubPr>
                      <m:e>
                        <m:r>
                          <a:rPr lang="en-US" sz="2100" i="1">
                            <a:latin typeface="Cambria Math" panose="02040503050406030204" pitchFamily="18" charset="0"/>
                          </a:rPr>
                          <m:t>𝑃</m:t>
                        </m:r>
                      </m:e>
                      <m:sub>
                        <m:r>
                          <a:rPr lang="en-US" sz="2100" i="1">
                            <a:latin typeface="Cambria Math" panose="02040503050406030204" pitchFamily="18" charset="0"/>
                          </a:rPr>
                          <m:t>𝑙𝑡</m:t>
                        </m:r>
                      </m:sub>
                    </m:sSub>
                  </m:oMath>
                </a14:m>
                <a:r>
                  <a:rPr lang="en-US" sz="2100" dirty="0"/>
                  <a:t>) in time period of </a:t>
                </a:r>
                <a:r>
                  <a:rPr lang="en-US" sz="2100" b="1" dirty="0"/>
                  <a:t>two hours</a:t>
                </a:r>
                <a:r>
                  <a:rPr lang="en-US" sz="2100" dirty="0"/>
                  <a:t>.</a:t>
                </a:r>
              </a:p>
              <a:p>
                <a:pPr algn="just"/>
                <a:r>
                  <a:rPr lang="en-US" dirty="0"/>
                  <a:t>According to standard EN-50160, </a:t>
                </a:r>
                <a14:m>
                  <m:oMath xmlns:m="http://schemas.openxmlformats.org/officeDocument/2006/math">
                    <m:sSub>
                      <m:sSubPr>
                        <m:ctrlPr>
                          <a:rPr lang="fi-FI" b="1" i="1">
                            <a:latin typeface="Cambria Math" panose="02040503050406030204" pitchFamily="18" charset="0"/>
                          </a:rPr>
                        </m:ctrlPr>
                      </m:sSubPr>
                      <m:e>
                        <m:r>
                          <a:rPr lang="en-US" b="1" i="1">
                            <a:latin typeface="Cambria Math" panose="02040503050406030204" pitchFamily="18" charset="0"/>
                          </a:rPr>
                          <m:t>𝑷</m:t>
                        </m:r>
                      </m:e>
                      <m:sub>
                        <m:r>
                          <a:rPr lang="en-US" b="1" i="1">
                            <a:latin typeface="Cambria Math" panose="02040503050406030204" pitchFamily="18" charset="0"/>
                          </a:rPr>
                          <m:t>𝒍𝒕</m:t>
                        </m:r>
                      </m:sub>
                    </m:sSub>
                  </m:oMath>
                </a14:m>
                <a:r>
                  <a:rPr lang="en-US" b="1" dirty="0"/>
                  <a:t> should be below 1 </a:t>
                </a:r>
                <a:r>
                  <a:rPr lang="en-US" dirty="0"/>
                  <a:t>for 95% of the time during one week period.</a:t>
                </a:r>
              </a:p>
              <a:p>
                <a:pPr marL="0" indent="0" algn="just">
                  <a:buNone/>
                </a:pPr>
                <a:endParaRPr lang="en-US" dirty="0"/>
              </a:p>
              <a:p>
                <a:pPr algn="just"/>
                <a:r>
                  <a:rPr lang="en-US" b="1" dirty="0"/>
                  <a:t>German LV guide lines</a:t>
                </a:r>
                <a:r>
                  <a:rPr lang="en-US" dirty="0"/>
                  <a:t>, VDE-AR-N 4105, make the criteria stricter; </a:t>
                </a:r>
                <a14:m>
                  <m:oMath xmlns:m="http://schemas.openxmlformats.org/officeDocument/2006/math">
                    <m:sSub>
                      <m:sSubPr>
                        <m:ctrlPr>
                          <a:rPr lang="fi-FI"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𝑙𝑡</m:t>
                        </m:r>
                      </m:sub>
                    </m:sSub>
                  </m:oMath>
                </a14:m>
                <a:r>
                  <a:rPr lang="en-US" dirty="0"/>
                  <a:t> should be </a:t>
                </a:r>
                <a:r>
                  <a:rPr lang="en-US" b="1" dirty="0"/>
                  <a:t>less than 0.5</a:t>
                </a:r>
                <a:r>
                  <a:rPr lang="en-US" dirty="0"/>
                  <a:t>.</a:t>
                </a:r>
                <a:endParaRPr lang="fi-FI" dirty="0"/>
              </a:p>
              <a:p>
                <a:endParaRPr lang="fi-FI" dirty="0"/>
              </a:p>
              <a:p>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99592" y="1700808"/>
                <a:ext cx="7489739" cy="3755747"/>
              </a:xfrm>
              <a:blipFill>
                <a:blip r:embed="rId2"/>
                <a:stretch>
                  <a:fillRect l="-1221" t="-2922" r="-1303" b="-812"/>
                </a:stretch>
              </a:blipFill>
            </p:spPr>
            <p:txBody>
              <a:bodyPr/>
              <a:lstStyle/>
              <a:p>
                <a:r>
                  <a:rPr lang="fi-FI">
                    <a:noFill/>
                  </a:rPr>
                  <a:t> </a:t>
                </a:r>
              </a:p>
            </p:txBody>
          </p:sp>
        </mc:Fallback>
      </mc:AlternateContent>
    </p:spTree>
    <p:extLst>
      <p:ext uri="{BB962C8B-B14F-4D97-AF65-F5344CB8AC3E}">
        <p14:creationId xmlns:p14="http://schemas.microsoft.com/office/powerpoint/2010/main" val="621496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PV and flicker</a:t>
            </a:r>
            <a:endParaRPr lang="fi-FI" sz="3600" dirty="0"/>
          </a:p>
        </p:txBody>
      </p:sp>
      <p:sp>
        <p:nvSpPr>
          <p:cNvPr id="3" name="Content Placeholder 2"/>
          <p:cNvSpPr>
            <a:spLocks noGrp="1"/>
          </p:cNvSpPr>
          <p:nvPr>
            <p:ph sz="half" idx="1"/>
          </p:nvPr>
        </p:nvSpPr>
        <p:spPr>
          <a:xfrm>
            <a:off x="572400" y="1584000"/>
            <a:ext cx="7744016" cy="4136400"/>
          </a:xfrm>
        </p:spPr>
        <p:txBody>
          <a:bodyPr>
            <a:normAutofit/>
          </a:bodyPr>
          <a:lstStyle/>
          <a:p>
            <a:r>
              <a:rPr lang="fi-FI" sz="2800" dirty="0" err="1"/>
              <a:t>Irradiance</a:t>
            </a:r>
            <a:r>
              <a:rPr lang="fi-FI" sz="2800" dirty="0"/>
              <a:t> </a:t>
            </a:r>
            <a:r>
              <a:rPr lang="fi-FI" sz="2800" dirty="0" err="1"/>
              <a:t>varies</a:t>
            </a:r>
            <a:r>
              <a:rPr lang="fi-FI" sz="2800" dirty="0"/>
              <a:t> </a:t>
            </a:r>
            <a:r>
              <a:rPr lang="fi-FI" sz="2800" dirty="0" err="1"/>
              <a:t>according</a:t>
            </a:r>
            <a:r>
              <a:rPr lang="fi-FI" sz="2800" dirty="0"/>
              <a:t> to </a:t>
            </a:r>
            <a:r>
              <a:rPr lang="fi-FI" sz="2800" dirty="0" err="1"/>
              <a:t>the</a:t>
            </a:r>
            <a:r>
              <a:rPr lang="fi-FI" sz="2800" dirty="0"/>
              <a:t> </a:t>
            </a:r>
            <a:r>
              <a:rPr lang="fi-FI" sz="2800" dirty="0" err="1"/>
              <a:t>cloud</a:t>
            </a:r>
            <a:r>
              <a:rPr lang="fi-FI" sz="2800" dirty="0"/>
              <a:t> </a:t>
            </a:r>
            <a:r>
              <a:rPr lang="fi-FI" sz="2800" dirty="0" err="1"/>
              <a:t>cover</a:t>
            </a:r>
            <a:endParaRPr lang="fi-FI" sz="2800" dirty="0"/>
          </a:p>
          <a:p>
            <a:pPr lvl="1"/>
            <a:r>
              <a:rPr lang="en-US" sz="2600" dirty="0"/>
              <a:t>Cloud enhancement factor (bending of light at edges) increases the output power over nominal</a:t>
            </a:r>
            <a:endParaRPr lang="fi-FI" sz="2800" dirty="0"/>
          </a:p>
          <a:p>
            <a:r>
              <a:rPr lang="fi-FI" sz="2800" dirty="0" err="1"/>
              <a:t>Inverter</a:t>
            </a:r>
            <a:r>
              <a:rPr lang="fi-FI" sz="2800" dirty="0"/>
              <a:t> </a:t>
            </a:r>
            <a:r>
              <a:rPr lang="fi-FI" sz="2800" dirty="0" err="1"/>
              <a:t>operation</a:t>
            </a:r>
            <a:r>
              <a:rPr lang="fi-FI" sz="2800" dirty="0"/>
              <a:t> </a:t>
            </a:r>
            <a:r>
              <a:rPr lang="fi-FI" sz="2800" dirty="0" err="1"/>
              <a:t>may</a:t>
            </a:r>
            <a:r>
              <a:rPr lang="fi-FI" sz="2800" dirty="0"/>
              <a:t> </a:t>
            </a:r>
            <a:r>
              <a:rPr lang="fi-FI" sz="2800" dirty="0" err="1"/>
              <a:t>cause</a:t>
            </a:r>
            <a:r>
              <a:rPr lang="fi-FI" sz="2800" dirty="0"/>
              <a:t> </a:t>
            </a:r>
            <a:r>
              <a:rPr lang="fi-FI" sz="2800" dirty="0" err="1"/>
              <a:t>additional</a:t>
            </a:r>
            <a:r>
              <a:rPr lang="fi-FI" sz="2800" dirty="0"/>
              <a:t> </a:t>
            </a:r>
            <a:r>
              <a:rPr lang="fi-FI" sz="2800" dirty="0" err="1"/>
              <a:t>flicker</a:t>
            </a:r>
            <a:endParaRPr lang="fi-FI" sz="2800" dirty="0"/>
          </a:p>
          <a:p>
            <a:endParaRPr lang="fi-FI" sz="2800" dirty="0"/>
          </a:p>
          <a:p>
            <a:pPr marL="0" indent="0">
              <a:buNone/>
            </a:pPr>
            <a:endParaRPr lang="fi-FI" sz="2800" dirty="0"/>
          </a:p>
        </p:txBody>
      </p:sp>
      <p:grpSp>
        <p:nvGrpSpPr>
          <p:cNvPr id="4" name="Group 4"/>
          <p:cNvGrpSpPr>
            <a:grpSpLocks noChangeAspect="1"/>
          </p:cNvGrpSpPr>
          <p:nvPr/>
        </p:nvGrpSpPr>
        <p:grpSpPr bwMode="auto">
          <a:xfrm>
            <a:off x="503238" y="3860800"/>
            <a:ext cx="8083550" cy="1800225"/>
            <a:chOff x="317" y="2432"/>
            <a:chExt cx="5092" cy="1134"/>
          </a:xfrm>
        </p:grpSpPr>
        <p:sp>
          <p:nvSpPr>
            <p:cNvPr id="5" name="AutoShape 3"/>
            <p:cNvSpPr>
              <a:spLocks noChangeAspect="1" noChangeArrowheads="1" noTextEdit="1"/>
            </p:cNvSpPr>
            <p:nvPr/>
          </p:nvSpPr>
          <p:spPr bwMode="auto">
            <a:xfrm>
              <a:off x="317" y="2432"/>
              <a:ext cx="5092" cy="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Rectangle 5"/>
            <p:cNvSpPr>
              <a:spLocks noChangeArrowheads="1"/>
            </p:cNvSpPr>
            <p:nvPr/>
          </p:nvSpPr>
          <p:spPr bwMode="auto">
            <a:xfrm>
              <a:off x="317" y="2432"/>
              <a:ext cx="5092" cy="1134"/>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 name="Rectangle 6"/>
            <p:cNvSpPr>
              <a:spLocks noChangeArrowheads="1"/>
            </p:cNvSpPr>
            <p:nvPr/>
          </p:nvSpPr>
          <p:spPr bwMode="auto">
            <a:xfrm>
              <a:off x="317" y="2434"/>
              <a:ext cx="5087" cy="1132"/>
            </a:xfrm>
            <a:prstGeom prst="rect">
              <a:avLst/>
            </a:prstGeom>
            <a:solidFill>
              <a:srgbClr val="FFFFFF"/>
            </a:solid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9" name="Rectangle 7"/>
            <p:cNvSpPr>
              <a:spLocks noChangeArrowheads="1"/>
            </p:cNvSpPr>
            <p:nvPr/>
          </p:nvSpPr>
          <p:spPr bwMode="auto">
            <a:xfrm>
              <a:off x="317" y="2434"/>
              <a:ext cx="5087" cy="1132"/>
            </a:xfrm>
            <a:prstGeom prst="rect">
              <a:avLst/>
            </a:prstGeom>
            <a:solidFill>
              <a:srgbClr val="FFFFFF"/>
            </a:solid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10" name="Rectangle 8"/>
            <p:cNvSpPr>
              <a:spLocks noChangeArrowheads="1"/>
            </p:cNvSpPr>
            <p:nvPr/>
          </p:nvSpPr>
          <p:spPr bwMode="auto">
            <a:xfrm>
              <a:off x="979" y="2518"/>
              <a:ext cx="3939" cy="746"/>
            </a:xfrm>
            <a:prstGeom prst="rect">
              <a:avLst/>
            </a:prstGeom>
            <a:solidFill>
              <a:srgbClr val="FFFFFF"/>
            </a:solid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11" name="Line 9"/>
            <p:cNvSpPr>
              <a:spLocks noChangeShapeType="1"/>
            </p:cNvSpPr>
            <p:nvPr/>
          </p:nvSpPr>
          <p:spPr bwMode="auto">
            <a:xfrm>
              <a:off x="979" y="3264"/>
              <a:ext cx="3939"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2" name="Line 10"/>
            <p:cNvSpPr>
              <a:spLocks noChangeShapeType="1"/>
            </p:cNvSpPr>
            <p:nvPr/>
          </p:nvSpPr>
          <p:spPr bwMode="auto">
            <a:xfrm>
              <a:off x="979" y="2518"/>
              <a:ext cx="3939"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3" name="Line 11"/>
            <p:cNvSpPr>
              <a:spLocks noChangeShapeType="1"/>
            </p:cNvSpPr>
            <p:nvPr/>
          </p:nvSpPr>
          <p:spPr bwMode="auto">
            <a:xfrm flipV="1">
              <a:off x="979" y="3224"/>
              <a:ext cx="0" cy="4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4" name="Line 12"/>
            <p:cNvSpPr>
              <a:spLocks noChangeShapeType="1"/>
            </p:cNvSpPr>
            <p:nvPr/>
          </p:nvSpPr>
          <p:spPr bwMode="auto">
            <a:xfrm flipV="1">
              <a:off x="1507" y="3224"/>
              <a:ext cx="0" cy="4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5" name="Line 13"/>
            <p:cNvSpPr>
              <a:spLocks noChangeShapeType="1"/>
            </p:cNvSpPr>
            <p:nvPr/>
          </p:nvSpPr>
          <p:spPr bwMode="auto">
            <a:xfrm flipV="1">
              <a:off x="2036" y="3224"/>
              <a:ext cx="0" cy="4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6" name="Line 14"/>
            <p:cNvSpPr>
              <a:spLocks noChangeShapeType="1"/>
            </p:cNvSpPr>
            <p:nvPr/>
          </p:nvSpPr>
          <p:spPr bwMode="auto">
            <a:xfrm flipV="1">
              <a:off x="2564" y="3224"/>
              <a:ext cx="0" cy="4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7" name="Line 15"/>
            <p:cNvSpPr>
              <a:spLocks noChangeShapeType="1"/>
            </p:cNvSpPr>
            <p:nvPr/>
          </p:nvSpPr>
          <p:spPr bwMode="auto">
            <a:xfrm flipV="1">
              <a:off x="3091" y="3224"/>
              <a:ext cx="0" cy="4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8" name="Line 16"/>
            <p:cNvSpPr>
              <a:spLocks noChangeShapeType="1"/>
            </p:cNvSpPr>
            <p:nvPr/>
          </p:nvSpPr>
          <p:spPr bwMode="auto">
            <a:xfrm flipV="1">
              <a:off x="3619" y="3224"/>
              <a:ext cx="0" cy="4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9" name="Line 17"/>
            <p:cNvSpPr>
              <a:spLocks noChangeShapeType="1"/>
            </p:cNvSpPr>
            <p:nvPr/>
          </p:nvSpPr>
          <p:spPr bwMode="auto">
            <a:xfrm flipV="1">
              <a:off x="4147" y="3224"/>
              <a:ext cx="0" cy="4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0" name="Line 18"/>
            <p:cNvSpPr>
              <a:spLocks noChangeShapeType="1"/>
            </p:cNvSpPr>
            <p:nvPr/>
          </p:nvSpPr>
          <p:spPr bwMode="auto">
            <a:xfrm flipV="1">
              <a:off x="4676" y="3224"/>
              <a:ext cx="0" cy="4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1" name="Line 19"/>
            <p:cNvSpPr>
              <a:spLocks noChangeShapeType="1"/>
            </p:cNvSpPr>
            <p:nvPr/>
          </p:nvSpPr>
          <p:spPr bwMode="auto">
            <a:xfrm>
              <a:off x="979" y="2518"/>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2" name="Line 20"/>
            <p:cNvSpPr>
              <a:spLocks noChangeShapeType="1"/>
            </p:cNvSpPr>
            <p:nvPr/>
          </p:nvSpPr>
          <p:spPr bwMode="auto">
            <a:xfrm>
              <a:off x="1507" y="2518"/>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3" name="Line 21"/>
            <p:cNvSpPr>
              <a:spLocks noChangeShapeType="1"/>
            </p:cNvSpPr>
            <p:nvPr/>
          </p:nvSpPr>
          <p:spPr bwMode="auto">
            <a:xfrm>
              <a:off x="2036" y="2518"/>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4" name="Line 22"/>
            <p:cNvSpPr>
              <a:spLocks noChangeShapeType="1"/>
            </p:cNvSpPr>
            <p:nvPr/>
          </p:nvSpPr>
          <p:spPr bwMode="auto">
            <a:xfrm>
              <a:off x="2564" y="2518"/>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5" name="Line 23"/>
            <p:cNvSpPr>
              <a:spLocks noChangeShapeType="1"/>
            </p:cNvSpPr>
            <p:nvPr/>
          </p:nvSpPr>
          <p:spPr bwMode="auto">
            <a:xfrm>
              <a:off x="3091" y="2518"/>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6" name="Line 24"/>
            <p:cNvSpPr>
              <a:spLocks noChangeShapeType="1"/>
            </p:cNvSpPr>
            <p:nvPr/>
          </p:nvSpPr>
          <p:spPr bwMode="auto">
            <a:xfrm>
              <a:off x="3619" y="2518"/>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7" name="Line 25"/>
            <p:cNvSpPr>
              <a:spLocks noChangeShapeType="1"/>
            </p:cNvSpPr>
            <p:nvPr/>
          </p:nvSpPr>
          <p:spPr bwMode="auto">
            <a:xfrm>
              <a:off x="4147" y="2518"/>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8" name="Line 26"/>
            <p:cNvSpPr>
              <a:spLocks noChangeShapeType="1"/>
            </p:cNvSpPr>
            <p:nvPr/>
          </p:nvSpPr>
          <p:spPr bwMode="auto">
            <a:xfrm>
              <a:off x="4676" y="2518"/>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9" name="Freeform 27"/>
            <p:cNvSpPr>
              <a:spLocks noEditPoints="1"/>
            </p:cNvSpPr>
            <p:nvPr/>
          </p:nvSpPr>
          <p:spPr bwMode="auto">
            <a:xfrm>
              <a:off x="956" y="3333"/>
              <a:ext cx="43" cy="68"/>
            </a:xfrm>
            <a:custGeom>
              <a:avLst/>
              <a:gdLst>
                <a:gd name="T0" fmla="*/ 0 w 43"/>
                <a:gd name="T1" fmla="*/ 34 h 68"/>
                <a:gd name="T2" fmla="*/ 0 w 43"/>
                <a:gd name="T3" fmla="*/ 27 h 68"/>
                <a:gd name="T4" fmla="*/ 0 w 43"/>
                <a:gd name="T5" fmla="*/ 20 h 68"/>
                <a:gd name="T6" fmla="*/ 1 w 43"/>
                <a:gd name="T7" fmla="*/ 14 h 68"/>
                <a:gd name="T8" fmla="*/ 3 w 43"/>
                <a:gd name="T9" fmla="*/ 10 h 68"/>
                <a:gd name="T10" fmla="*/ 6 w 43"/>
                <a:gd name="T11" fmla="*/ 7 h 68"/>
                <a:gd name="T12" fmla="*/ 9 w 43"/>
                <a:gd name="T13" fmla="*/ 3 h 68"/>
                <a:gd name="T14" fmla="*/ 12 w 43"/>
                <a:gd name="T15" fmla="*/ 2 h 68"/>
                <a:gd name="T16" fmla="*/ 17 w 43"/>
                <a:gd name="T17" fmla="*/ 0 h 68"/>
                <a:gd name="T18" fmla="*/ 21 w 43"/>
                <a:gd name="T19" fmla="*/ 0 h 68"/>
                <a:gd name="T20" fmla="*/ 26 w 43"/>
                <a:gd name="T21" fmla="*/ 0 h 68"/>
                <a:gd name="T22" fmla="*/ 31 w 43"/>
                <a:gd name="T23" fmla="*/ 2 h 68"/>
                <a:gd name="T24" fmla="*/ 35 w 43"/>
                <a:gd name="T25" fmla="*/ 5 h 68"/>
                <a:gd name="T26" fmla="*/ 38 w 43"/>
                <a:gd name="T27" fmla="*/ 8 h 68"/>
                <a:gd name="T28" fmla="*/ 40 w 43"/>
                <a:gd name="T29" fmla="*/ 13 h 68"/>
                <a:gd name="T30" fmla="*/ 41 w 43"/>
                <a:gd name="T31" fmla="*/ 17 h 68"/>
                <a:gd name="T32" fmla="*/ 43 w 43"/>
                <a:gd name="T33" fmla="*/ 25 h 68"/>
                <a:gd name="T34" fmla="*/ 43 w 43"/>
                <a:gd name="T35" fmla="*/ 34 h 68"/>
                <a:gd name="T36" fmla="*/ 43 w 43"/>
                <a:gd name="T37" fmla="*/ 42 h 68"/>
                <a:gd name="T38" fmla="*/ 41 w 43"/>
                <a:gd name="T39" fmla="*/ 48 h 68"/>
                <a:gd name="T40" fmla="*/ 40 w 43"/>
                <a:gd name="T41" fmla="*/ 53 h 68"/>
                <a:gd name="T42" fmla="*/ 38 w 43"/>
                <a:gd name="T43" fmla="*/ 57 h 68"/>
                <a:gd name="T44" fmla="*/ 37 w 43"/>
                <a:gd name="T45" fmla="*/ 62 h 68"/>
                <a:gd name="T46" fmla="*/ 34 w 43"/>
                <a:gd name="T47" fmla="*/ 65 h 68"/>
                <a:gd name="T48" fmla="*/ 29 w 43"/>
                <a:gd name="T49" fmla="*/ 67 h 68"/>
                <a:gd name="T50" fmla="*/ 26 w 43"/>
                <a:gd name="T51" fmla="*/ 68 h 68"/>
                <a:gd name="T52" fmla="*/ 21 w 43"/>
                <a:gd name="T53" fmla="*/ 68 h 68"/>
                <a:gd name="T54" fmla="*/ 15 w 43"/>
                <a:gd name="T55" fmla="*/ 67 h 68"/>
                <a:gd name="T56" fmla="*/ 11 w 43"/>
                <a:gd name="T57" fmla="*/ 65 h 68"/>
                <a:gd name="T58" fmla="*/ 6 w 43"/>
                <a:gd name="T59" fmla="*/ 62 h 68"/>
                <a:gd name="T60" fmla="*/ 1 w 43"/>
                <a:gd name="T61" fmla="*/ 50 h 68"/>
                <a:gd name="T62" fmla="*/ 0 w 43"/>
                <a:gd name="T63" fmla="*/ 34 h 68"/>
                <a:gd name="T64" fmla="*/ 8 w 43"/>
                <a:gd name="T65" fmla="*/ 34 h 68"/>
                <a:gd name="T66" fmla="*/ 8 w 43"/>
                <a:gd name="T67" fmla="*/ 42 h 68"/>
                <a:gd name="T68" fmla="*/ 9 w 43"/>
                <a:gd name="T69" fmla="*/ 48 h 68"/>
                <a:gd name="T70" fmla="*/ 11 w 43"/>
                <a:gd name="T71" fmla="*/ 53 h 68"/>
                <a:gd name="T72" fmla="*/ 12 w 43"/>
                <a:gd name="T73" fmla="*/ 56 h 68"/>
                <a:gd name="T74" fmla="*/ 14 w 43"/>
                <a:gd name="T75" fmla="*/ 57 h 68"/>
                <a:gd name="T76" fmla="*/ 17 w 43"/>
                <a:gd name="T77" fmla="*/ 59 h 68"/>
                <a:gd name="T78" fmla="*/ 21 w 43"/>
                <a:gd name="T79" fmla="*/ 60 h 68"/>
                <a:gd name="T80" fmla="*/ 25 w 43"/>
                <a:gd name="T81" fmla="*/ 59 h 68"/>
                <a:gd name="T82" fmla="*/ 28 w 43"/>
                <a:gd name="T83" fmla="*/ 57 h 68"/>
                <a:gd name="T84" fmla="*/ 31 w 43"/>
                <a:gd name="T85" fmla="*/ 56 h 68"/>
                <a:gd name="T86" fmla="*/ 32 w 43"/>
                <a:gd name="T87" fmla="*/ 51 h 68"/>
                <a:gd name="T88" fmla="*/ 34 w 43"/>
                <a:gd name="T89" fmla="*/ 47 h 68"/>
                <a:gd name="T90" fmla="*/ 34 w 43"/>
                <a:gd name="T91" fmla="*/ 42 h 68"/>
                <a:gd name="T92" fmla="*/ 34 w 43"/>
                <a:gd name="T93" fmla="*/ 34 h 68"/>
                <a:gd name="T94" fmla="*/ 34 w 43"/>
                <a:gd name="T95" fmla="*/ 27 h 68"/>
                <a:gd name="T96" fmla="*/ 34 w 43"/>
                <a:gd name="T97" fmla="*/ 20 h 68"/>
                <a:gd name="T98" fmla="*/ 32 w 43"/>
                <a:gd name="T99" fmla="*/ 16 h 68"/>
                <a:gd name="T100" fmla="*/ 31 w 43"/>
                <a:gd name="T101" fmla="*/ 13 h 68"/>
                <a:gd name="T102" fmla="*/ 28 w 43"/>
                <a:gd name="T103" fmla="*/ 10 h 68"/>
                <a:gd name="T104" fmla="*/ 25 w 43"/>
                <a:gd name="T105" fmla="*/ 8 h 68"/>
                <a:gd name="T106" fmla="*/ 21 w 43"/>
                <a:gd name="T107" fmla="*/ 8 h 68"/>
                <a:gd name="T108" fmla="*/ 17 w 43"/>
                <a:gd name="T109" fmla="*/ 8 h 68"/>
                <a:gd name="T110" fmla="*/ 14 w 43"/>
                <a:gd name="T111" fmla="*/ 10 h 68"/>
                <a:gd name="T112" fmla="*/ 12 w 43"/>
                <a:gd name="T113" fmla="*/ 13 h 68"/>
                <a:gd name="T114" fmla="*/ 11 w 43"/>
                <a:gd name="T115" fmla="*/ 16 h 68"/>
                <a:gd name="T116" fmla="*/ 9 w 43"/>
                <a:gd name="T117" fmla="*/ 20 h 68"/>
                <a:gd name="T118" fmla="*/ 8 w 43"/>
                <a:gd name="T119" fmla="*/ 27 h 68"/>
                <a:gd name="T120" fmla="*/ 8 w 43"/>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 h="68">
                  <a:moveTo>
                    <a:pt x="0" y="34"/>
                  </a:moveTo>
                  <a:lnTo>
                    <a:pt x="0" y="27"/>
                  </a:lnTo>
                  <a:lnTo>
                    <a:pt x="0" y="20"/>
                  </a:lnTo>
                  <a:lnTo>
                    <a:pt x="1" y="14"/>
                  </a:lnTo>
                  <a:lnTo>
                    <a:pt x="3" y="10"/>
                  </a:lnTo>
                  <a:lnTo>
                    <a:pt x="6" y="7"/>
                  </a:lnTo>
                  <a:lnTo>
                    <a:pt x="9" y="3"/>
                  </a:lnTo>
                  <a:lnTo>
                    <a:pt x="12" y="2"/>
                  </a:lnTo>
                  <a:lnTo>
                    <a:pt x="17" y="0"/>
                  </a:lnTo>
                  <a:lnTo>
                    <a:pt x="21" y="0"/>
                  </a:lnTo>
                  <a:lnTo>
                    <a:pt x="26" y="0"/>
                  </a:lnTo>
                  <a:lnTo>
                    <a:pt x="31" y="2"/>
                  </a:lnTo>
                  <a:lnTo>
                    <a:pt x="35" y="5"/>
                  </a:lnTo>
                  <a:lnTo>
                    <a:pt x="38" y="8"/>
                  </a:lnTo>
                  <a:lnTo>
                    <a:pt x="40" y="13"/>
                  </a:lnTo>
                  <a:lnTo>
                    <a:pt x="41" y="17"/>
                  </a:lnTo>
                  <a:lnTo>
                    <a:pt x="43" y="25"/>
                  </a:lnTo>
                  <a:lnTo>
                    <a:pt x="43" y="34"/>
                  </a:lnTo>
                  <a:lnTo>
                    <a:pt x="43" y="42"/>
                  </a:lnTo>
                  <a:lnTo>
                    <a:pt x="41" y="48"/>
                  </a:lnTo>
                  <a:lnTo>
                    <a:pt x="40" y="53"/>
                  </a:lnTo>
                  <a:lnTo>
                    <a:pt x="38" y="57"/>
                  </a:lnTo>
                  <a:lnTo>
                    <a:pt x="37" y="62"/>
                  </a:lnTo>
                  <a:lnTo>
                    <a:pt x="34" y="65"/>
                  </a:lnTo>
                  <a:lnTo>
                    <a:pt x="29" y="67"/>
                  </a:lnTo>
                  <a:lnTo>
                    <a:pt x="26" y="68"/>
                  </a:lnTo>
                  <a:lnTo>
                    <a:pt x="21" y="68"/>
                  </a:lnTo>
                  <a:lnTo>
                    <a:pt x="15" y="67"/>
                  </a:lnTo>
                  <a:lnTo>
                    <a:pt x="11" y="65"/>
                  </a:lnTo>
                  <a:lnTo>
                    <a:pt x="6" y="62"/>
                  </a:lnTo>
                  <a:lnTo>
                    <a:pt x="1" y="50"/>
                  </a:lnTo>
                  <a:lnTo>
                    <a:pt x="0" y="34"/>
                  </a:lnTo>
                  <a:close/>
                  <a:moveTo>
                    <a:pt x="8" y="34"/>
                  </a:moveTo>
                  <a:lnTo>
                    <a:pt x="8" y="42"/>
                  </a:lnTo>
                  <a:lnTo>
                    <a:pt x="9" y="48"/>
                  </a:lnTo>
                  <a:lnTo>
                    <a:pt x="11" y="53"/>
                  </a:lnTo>
                  <a:lnTo>
                    <a:pt x="12" y="56"/>
                  </a:lnTo>
                  <a:lnTo>
                    <a:pt x="14" y="57"/>
                  </a:lnTo>
                  <a:lnTo>
                    <a:pt x="17" y="59"/>
                  </a:lnTo>
                  <a:lnTo>
                    <a:pt x="21" y="60"/>
                  </a:lnTo>
                  <a:lnTo>
                    <a:pt x="25" y="59"/>
                  </a:lnTo>
                  <a:lnTo>
                    <a:pt x="28" y="57"/>
                  </a:lnTo>
                  <a:lnTo>
                    <a:pt x="31" y="56"/>
                  </a:lnTo>
                  <a:lnTo>
                    <a:pt x="32" y="51"/>
                  </a:lnTo>
                  <a:lnTo>
                    <a:pt x="34" y="47"/>
                  </a:lnTo>
                  <a:lnTo>
                    <a:pt x="34" y="42"/>
                  </a:lnTo>
                  <a:lnTo>
                    <a:pt x="34" y="34"/>
                  </a:lnTo>
                  <a:lnTo>
                    <a:pt x="34" y="27"/>
                  </a:lnTo>
                  <a:lnTo>
                    <a:pt x="34" y="20"/>
                  </a:lnTo>
                  <a:lnTo>
                    <a:pt x="32" y="16"/>
                  </a:lnTo>
                  <a:lnTo>
                    <a:pt x="31" y="13"/>
                  </a:lnTo>
                  <a:lnTo>
                    <a:pt x="28" y="10"/>
                  </a:lnTo>
                  <a:lnTo>
                    <a:pt x="25" y="8"/>
                  </a:lnTo>
                  <a:lnTo>
                    <a:pt x="21" y="8"/>
                  </a:lnTo>
                  <a:lnTo>
                    <a:pt x="17" y="8"/>
                  </a:lnTo>
                  <a:lnTo>
                    <a:pt x="14" y="10"/>
                  </a:lnTo>
                  <a:lnTo>
                    <a:pt x="12" y="13"/>
                  </a:lnTo>
                  <a:lnTo>
                    <a:pt x="11" y="16"/>
                  </a:lnTo>
                  <a:lnTo>
                    <a:pt x="9" y="20"/>
                  </a:lnTo>
                  <a:lnTo>
                    <a:pt x="8" y="27"/>
                  </a:lnTo>
                  <a:lnTo>
                    <a:pt x="8"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0" name="Freeform 28"/>
            <p:cNvSpPr>
              <a:spLocks/>
            </p:cNvSpPr>
            <p:nvPr/>
          </p:nvSpPr>
          <p:spPr bwMode="auto">
            <a:xfrm>
              <a:off x="1465" y="3333"/>
              <a:ext cx="23" cy="67"/>
            </a:xfrm>
            <a:custGeom>
              <a:avLst/>
              <a:gdLst>
                <a:gd name="T0" fmla="*/ 23 w 23"/>
                <a:gd name="T1" fmla="*/ 67 h 67"/>
                <a:gd name="T2" fmla="*/ 15 w 23"/>
                <a:gd name="T3" fmla="*/ 67 h 67"/>
                <a:gd name="T4" fmla="*/ 15 w 23"/>
                <a:gd name="T5" fmla="*/ 14 h 67"/>
                <a:gd name="T6" fmla="*/ 12 w 23"/>
                <a:gd name="T7" fmla="*/ 17 h 67"/>
                <a:gd name="T8" fmla="*/ 8 w 23"/>
                <a:gd name="T9" fmla="*/ 20 h 67"/>
                <a:gd name="T10" fmla="*/ 3 w 23"/>
                <a:gd name="T11" fmla="*/ 22 h 67"/>
                <a:gd name="T12" fmla="*/ 0 w 23"/>
                <a:gd name="T13" fmla="*/ 25 h 67"/>
                <a:gd name="T14" fmla="*/ 0 w 23"/>
                <a:gd name="T15" fmla="*/ 16 h 67"/>
                <a:gd name="T16" fmla="*/ 6 w 23"/>
                <a:gd name="T17" fmla="*/ 13 h 67"/>
                <a:gd name="T18" fmla="*/ 11 w 23"/>
                <a:gd name="T19" fmla="*/ 8 h 67"/>
                <a:gd name="T20" fmla="*/ 15 w 23"/>
                <a:gd name="T21" fmla="*/ 3 h 67"/>
                <a:gd name="T22" fmla="*/ 19 w 23"/>
                <a:gd name="T23" fmla="*/ 0 h 67"/>
                <a:gd name="T24" fmla="*/ 23 w 23"/>
                <a:gd name="T25" fmla="*/ 0 h 67"/>
                <a:gd name="T26" fmla="*/ 23 w 23"/>
                <a:gd name="T27"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67">
                  <a:moveTo>
                    <a:pt x="23" y="67"/>
                  </a:moveTo>
                  <a:lnTo>
                    <a:pt x="15" y="67"/>
                  </a:lnTo>
                  <a:lnTo>
                    <a:pt x="15" y="14"/>
                  </a:lnTo>
                  <a:lnTo>
                    <a:pt x="12" y="17"/>
                  </a:lnTo>
                  <a:lnTo>
                    <a:pt x="8" y="20"/>
                  </a:lnTo>
                  <a:lnTo>
                    <a:pt x="3" y="22"/>
                  </a:lnTo>
                  <a:lnTo>
                    <a:pt x="0" y="25"/>
                  </a:lnTo>
                  <a:lnTo>
                    <a:pt x="0" y="16"/>
                  </a:lnTo>
                  <a:lnTo>
                    <a:pt x="6" y="13"/>
                  </a:lnTo>
                  <a:lnTo>
                    <a:pt x="11" y="8"/>
                  </a:lnTo>
                  <a:lnTo>
                    <a:pt x="15" y="3"/>
                  </a:lnTo>
                  <a:lnTo>
                    <a:pt x="19" y="0"/>
                  </a:lnTo>
                  <a:lnTo>
                    <a:pt x="23" y="0"/>
                  </a:lnTo>
                  <a:lnTo>
                    <a:pt x="23" y="67"/>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1" name="Freeform 29"/>
            <p:cNvSpPr>
              <a:spLocks noEditPoints="1"/>
            </p:cNvSpPr>
            <p:nvPr/>
          </p:nvSpPr>
          <p:spPr bwMode="auto">
            <a:xfrm>
              <a:off x="1510" y="3333"/>
              <a:ext cx="45" cy="68"/>
            </a:xfrm>
            <a:custGeom>
              <a:avLst/>
              <a:gdLst>
                <a:gd name="T0" fmla="*/ 0 w 45"/>
                <a:gd name="T1" fmla="*/ 34 h 68"/>
                <a:gd name="T2" fmla="*/ 1 w 45"/>
                <a:gd name="T3" fmla="*/ 27 h 68"/>
                <a:gd name="T4" fmla="*/ 1 w 45"/>
                <a:gd name="T5" fmla="*/ 20 h 68"/>
                <a:gd name="T6" fmla="*/ 3 w 45"/>
                <a:gd name="T7" fmla="*/ 14 h 68"/>
                <a:gd name="T8" fmla="*/ 4 w 45"/>
                <a:gd name="T9" fmla="*/ 10 h 68"/>
                <a:gd name="T10" fmla="*/ 7 w 45"/>
                <a:gd name="T11" fmla="*/ 7 h 68"/>
                <a:gd name="T12" fmla="*/ 11 w 45"/>
                <a:gd name="T13" fmla="*/ 3 h 68"/>
                <a:gd name="T14" fmla="*/ 14 w 45"/>
                <a:gd name="T15" fmla="*/ 2 h 68"/>
                <a:gd name="T16" fmla="*/ 18 w 45"/>
                <a:gd name="T17" fmla="*/ 0 h 68"/>
                <a:gd name="T18" fmla="*/ 23 w 45"/>
                <a:gd name="T19" fmla="*/ 0 h 68"/>
                <a:gd name="T20" fmla="*/ 28 w 45"/>
                <a:gd name="T21" fmla="*/ 0 h 68"/>
                <a:gd name="T22" fmla="*/ 32 w 45"/>
                <a:gd name="T23" fmla="*/ 2 h 68"/>
                <a:gd name="T24" fmla="*/ 35 w 45"/>
                <a:gd name="T25" fmla="*/ 5 h 68"/>
                <a:gd name="T26" fmla="*/ 38 w 45"/>
                <a:gd name="T27" fmla="*/ 8 h 68"/>
                <a:gd name="T28" fmla="*/ 41 w 45"/>
                <a:gd name="T29" fmla="*/ 13 h 68"/>
                <a:gd name="T30" fmla="*/ 43 w 45"/>
                <a:gd name="T31" fmla="*/ 17 h 68"/>
                <a:gd name="T32" fmla="*/ 45 w 45"/>
                <a:gd name="T33" fmla="*/ 25 h 68"/>
                <a:gd name="T34" fmla="*/ 45 w 45"/>
                <a:gd name="T35" fmla="*/ 34 h 68"/>
                <a:gd name="T36" fmla="*/ 45 w 45"/>
                <a:gd name="T37" fmla="*/ 42 h 68"/>
                <a:gd name="T38" fmla="*/ 43 w 45"/>
                <a:gd name="T39" fmla="*/ 48 h 68"/>
                <a:gd name="T40" fmla="*/ 41 w 45"/>
                <a:gd name="T41" fmla="*/ 53 h 68"/>
                <a:gd name="T42" fmla="*/ 40 w 45"/>
                <a:gd name="T43" fmla="*/ 57 h 68"/>
                <a:gd name="T44" fmla="*/ 37 w 45"/>
                <a:gd name="T45" fmla="*/ 62 h 68"/>
                <a:gd name="T46" fmla="*/ 35 w 45"/>
                <a:gd name="T47" fmla="*/ 65 h 68"/>
                <a:gd name="T48" fmla="*/ 31 w 45"/>
                <a:gd name="T49" fmla="*/ 67 h 68"/>
                <a:gd name="T50" fmla="*/ 28 w 45"/>
                <a:gd name="T51" fmla="*/ 68 h 68"/>
                <a:gd name="T52" fmla="*/ 23 w 45"/>
                <a:gd name="T53" fmla="*/ 68 h 68"/>
                <a:gd name="T54" fmla="*/ 17 w 45"/>
                <a:gd name="T55" fmla="*/ 67 h 68"/>
                <a:gd name="T56" fmla="*/ 11 w 45"/>
                <a:gd name="T57" fmla="*/ 65 h 68"/>
                <a:gd name="T58" fmla="*/ 7 w 45"/>
                <a:gd name="T59" fmla="*/ 62 h 68"/>
                <a:gd name="T60" fmla="*/ 1 w 45"/>
                <a:gd name="T61" fmla="*/ 50 h 68"/>
                <a:gd name="T62" fmla="*/ 0 w 45"/>
                <a:gd name="T63" fmla="*/ 34 h 68"/>
                <a:gd name="T64" fmla="*/ 9 w 45"/>
                <a:gd name="T65" fmla="*/ 34 h 68"/>
                <a:gd name="T66" fmla="*/ 9 w 45"/>
                <a:gd name="T67" fmla="*/ 42 h 68"/>
                <a:gd name="T68" fmla="*/ 11 w 45"/>
                <a:gd name="T69" fmla="*/ 48 h 68"/>
                <a:gd name="T70" fmla="*/ 11 w 45"/>
                <a:gd name="T71" fmla="*/ 53 h 68"/>
                <a:gd name="T72" fmla="*/ 14 w 45"/>
                <a:gd name="T73" fmla="*/ 56 h 68"/>
                <a:gd name="T74" fmla="*/ 15 w 45"/>
                <a:gd name="T75" fmla="*/ 57 h 68"/>
                <a:gd name="T76" fmla="*/ 18 w 45"/>
                <a:gd name="T77" fmla="*/ 59 h 68"/>
                <a:gd name="T78" fmla="*/ 23 w 45"/>
                <a:gd name="T79" fmla="*/ 60 h 68"/>
                <a:gd name="T80" fmla="*/ 26 w 45"/>
                <a:gd name="T81" fmla="*/ 59 h 68"/>
                <a:gd name="T82" fmla="*/ 29 w 45"/>
                <a:gd name="T83" fmla="*/ 57 h 68"/>
                <a:gd name="T84" fmla="*/ 32 w 45"/>
                <a:gd name="T85" fmla="*/ 56 h 68"/>
                <a:gd name="T86" fmla="*/ 34 w 45"/>
                <a:gd name="T87" fmla="*/ 51 h 68"/>
                <a:gd name="T88" fmla="*/ 35 w 45"/>
                <a:gd name="T89" fmla="*/ 47 h 68"/>
                <a:gd name="T90" fmla="*/ 35 w 45"/>
                <a:gd name="T91" fmla="*/ 42 h 68"/>
                <a:gd name="T92" fmla="*/ 35 w 45"/>
                <a:gd name="T93" fmla="*/ 34 h 68"/>
                <a:gd name="T94" fmla="*/ 35 w 45"/>
                <a:gd name="T95" fmla="*/ 27 h 68"/>
                <a:gd name="T96" fmla="*/ 35 w 45"/>
                <a:gd name="T97" fmla="*/ 20 h 68"/>
                <a:gd name="T98" fmla="*/ 34 w 45"/>
                <a:gd name="T99" fmla="*/ 16 h 68"/>
                <a:gd name="T100" fmla="*/ 32 w 45"/>
                <a:gd name="T101" fmla="*/ 13 h 68"/>
                <a:gd name="T102" fmla="*/ 29 w 45"/>
                <a:gd name="T103" fmla="*/ 10 h 68"/>
                <a:gd name="T104" fmla="*/ 26 w 45"/>
                <a:gd name="T105" fmla="*/ 8 h 68"/>
                <a:gd name="T106" fmla="*/ 23 w 45"/>
                <a:gd name="T107" fmla="*/ 8 h 68"/>
                <a:gd name="T108" fmla="*/ 18 w 45"/>
                <a:gd name="T109" fmla="*/ 8 h 68"/>
                <a:gd name="T110" fmla="*/ 15 w 45"/>
                <a:gd name="T111" fmla="*/ 10 h 68"/>
                <a:gd name="T112" fmla="*/ 14 w 45"/>
                <a:gd name="T113" fmla="*/ 13 h 68"/>
                <a:gd name="T114" fmla="*/ 11 w 45"/>
                <a:gd name="T115" fmla="*/ 16 h 68"/>
                <a:gd name="T116" fmla="*/ 11 w 45"/>
                <a:gd name="T117" fmla="*/ 20 h 68"/>
                <a:gd name="T118" fmla="*/ 9 w 45"/>
                <a:gd name="T119" fmla="*/ 27 h 68"/>
                <a:gd name="T120" fmla="*/ 9 w 45"/>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5" h="68">
                  <a:moveTo>
                    <a:pt x="0" y="34"/>
                  </a:moveTo>
                  <a:lnTo>
                    <a:pt x="1" y="27"/>
                  </a:lnTo>
                  <a:lnTo>
                    <a:pt x="1" y="20"/>
                  </a:lnTo>
                  <a:lnTo>
                    <a:pt x="3" y="14"/>
                  </a:lnTo>
                  <a:lnTo>
                    <a:pt x="4" y="10"/>
                  </a:lnTo>
                  <a:lnTo>
                    <a:pt x="7" y="7"/>
                  </a:lnTo>
                  <a:lnTo>
                    <a:pt x="11" y="3"/>
                  </a:lnTo>
                  <a:lnTo>
                    <a:pt x="14" y="2"/>
                  </a:lnTo>
                  <a:lnTo>
                    <a:pt x="18" y="0"/>
                  </a:lnTo>
                  <a:lnTo>
                    <a:pt x="23" y="0"/>
                  </a:lnTo>
                  <a:lnTo>
                    <a:pt x="28" y="0"/>
                  </a:lnTo>
                  <a:lnTo>
                    <a:pt x="32" y="2"/>
                  </a:lnTo>
                  <a:lnTo>
                    <a:pt x="35" y="5"/>
                  </a:lnTo>
                  <a:lnTo>
                    <a:pt x="38" y="8"/>
                  </a:lnTo>
                  <a:lnTo>
                    <a:pt x="41" y="13"/>
                  </a:lnTo>
                  <a:lnTo>
                    <a:pt x="43" y="17"/>
                  </a:lnTo>
                  <a:lnTo>
                    <a:pt x="45" y="25"/>
                  </a:lnTo>
                  <a:lnTo>
                    <a:pt x="45" y="34"/>
                  </a:lnTo>
                  <a:lnTo>
                    <a:pt x="45" y="42"/>
                  </a:lnTo>
                  <a:lnTo>
                    <a:pt x="43" y="48"/>
                  </a:lnTo>
                  <a:lnTo>
                    <a:pt x="41" y="53"/>
                  </a:lnTo>
                  <a:lnTo>
                    <a:pt x="40" y="57"/>
                  </a:lnTo>
                  <a:lnTo>
                    <a:pt x="37" y="62"/>
                  </a:lnTo>
                  <a:lnTo>
                    <a:pt x="35" y="65"/>
                  </a:lnTo>
                  <a:lnTo>
                    <a:pt x="31" y="67"/>
                  </a:lnTo>
                  <a:lnTo>
                    <a:pt x="28" y="68"/>
                  </a:lnTo>
                  <a:lnTo>
                    <a:pt x="23" y="68"/>
                  </a:lnTo>
                  <a:lnTo>
                    <a:pt x="17" y="67"/>
                  </a:lnTo>
                  <a:lnTo>
                    <a:pt x="11" y="65"/>
                  </a:lnTo>
                  <a:lnTo>
                    <a:pt x="7" y="62"/>
                  </a:lnTo>
                  <a:lnTo>
                    <a:pt x="1" y="50"/>
                  </a:lnTo>
                  <a:lnTo>
                    <a:pt x="0" y="34"/>
                  </a:lnTo>
                  <a:close/>
                  <a:moveTo>
                    <a:pt x="9" y="34"/>
                  </a:moveTo>
                  <a:lnTo>
                    <a:pt x="9" y="42"/>
                  </a:lnTo>
                  <a:lnTo>
                    <a:pt x="11" y="48"/>
                  </a:lnTo>
                  <a:lnTo>
                    <a:pt x="11" y="53"/>
                  </a:lnTo>
                  <a:lnTo>
                    <a:pt x="14" y="56"/>
                  </a:lnTo>
                  <a:lnTo>
                    <a:pt x="15" y="57"/>
                  </a:lnTo>
                  <a:lnTo>
                    <a:pt x="18" y="59"/>
                  </a:lnTo>
                  <a:lnTo>
                    <a:pt x="23" y="60"/>
                  </a:lnTo>
                  <a:lnTo>
                    <a:pt x="26" y="59"/>
                  </a:lnTo>
                  <a:lnTo>
                    <a:pt x="29" y="57"/>
                  </a:lnTo>
                  <a:lnTo>
                    <a:pt x="32" y="56"/>
                  </a:lnTo>
                  <a:lnTo>
                    <a:pt x="34" y="51"/>
                  </a:lnTo>
                  <a:lnTo>
                    <a:pt x="35" y="47"/>
                  </a:lnTo>
                  <a:lnTo>
                    <a:pt x="35" y="42"/>
                  </a:lnTo>
                  <a:lnTo>
                    <a:pt x="35" y="34"/>
                  </a:lnTo>
                  <a:lnTo>
                    <a:pt x="35" y="27"/>
                  </a:lnTo>
                  <a:lnTo>
                    <a:pt x="35" y="20"/>
                  </a:lnTo>
                  <a:lnTo>
                    <a:pt x="34" y="16"/>
                  </a:lnTo>
                  <a:lnTo>
                    <a:pt x="32" y="13"/>
                  </a:lnTo>
                  <a:lnTo>
                    <a:pt x="29" y="10"/>
                  </a:lnTo>
                  <a:lnTo>
                    <a:pt x="26" y="8"/>
                  </a:lnTo>
                  <a:lnTo>
                    <a:pt x="23" y="8"/>
                  </a:lnTo>
                  <a:lnTo>
                    <a:pt x="18" y="8"/>
                  </a:lnTo>
                  <a:lnTo>
                    <a:pt x="15" y="10"/>
                  </a:lnTo>
                  <a:lnTo>
                    <a:pt x="14" y="13"/>
                  </a:lnTo>
                  <a:lnTo>
                    <a:pt x="11" y="16"/>
                  </a:lnTo>
                  <a:lnTo>
                    <a:pt x="11" y="20"/>
                  </a:lnTo>
                  <a:lnTo>
                    <a:pt x="9" y="27"/>
                  </a:lnTo>
                  <a:lnTo>
                    <a:pt x="9"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2" name="Freeform 30"/>
            <p:cNvSpPr>
              <a:spLocks/>
            </p:cNvSpPr>
            <p:nvPr/>
          </p:nvSpPr>
          <p:spPr bwMode="auto">
            <a:xfrm>
              <a:off x="1985" y="3333"/>
              <a:ext cx="45" cy="67"/>
            </a:xfrm>
            <a:custGeom>
              <a:avLst/>
              <a:gdLst>
                <a:gd name="T0" fmla="*/ 45 w 45"/>
                <a:gd name="T1" fmla="*/ 59 h 67"/>
                <a:gd name="T2" fmla="*/ 45 w 45"/>
                <a:gd name="T3" fmla="*/ 67 h 67"/>
                <a:gd name="T4" fmla="*/ 0 w 45"/>
                <a:gd name="T5" fmla="*/ 67 h 67"/>
                <a:gd name="T6" fmla="*/ 2 w 45"/>
                <a:gd name="T7" fmla="*/ 60 h 67"/>
                <a:gd name="T8" fmla="*/ 3 w 45"/>
                <a:gd name="T9" fmla="*/ 56 h 67"/>
                <a:gd name="T10" fmla="*/ 6 w 45"/>
                <a:gd name="T11" fmla="*/ 51 h 67"/>
                <a:gd name="T12" fmla="*/ 11 w 45"/>
                <a:gd name="T13" fmla="*/ 47 h 67"/>
                <a:gd name="T14" fmla="*/ 17 w 45"/>
                <a:gd name="T15" fmla="*/ 42 h 67"/>
                <a:gd name="T16" fmla="*/ 23 w 45"/>
                <a:gd name="T17" fmla="*/ 36 h 67"/>
                <a:gd name="T18" fmla="*/ 28 w 45"/>
                <a:gd name="T19" fmla="*/ 31 h 67"/>
                <a:gd name="T20" fmla="*/ 31 w 45"/>
                <a:gd name="T21" fmla="*/ 28 h 67"/>
                <a:gd name="T22" fmla="*/ 34 w 45"/>
                <a:gd name="T23" fmla="*/ 23 h 67"/>
                <a:gd name="T24" fmla="*/ 34 w 45"/>
                <a:gd name="T25" fmla="*/ 19 h 67"/>
                <a:gd name="T26" fmla="*/ 34 w 45"/>
                <a:gd name="T27" fmla="*/ 14 h 67"/>
                <a:gd name="T28" fmla="*/ 31 w 45"/>
                <a:gd name="T29" fmla="*/ 11 h 67"/>
                <a:gd name="T30" fmla="*/ 28 w 45"/>
                <a:gd name="T31" fmla="*/ 8 h 67"/>
                <a:gd name="T32" fmla="*/ 23 w 45"/>
                <a:gd name="T33" fmla="*/ 8 h 67"/>
                <a:gd name="T34" fmla="*/ 17 w 45"/>
                <a:gd name="T35" fmla="*/ 8 h 67"/>
                <a:gd name="T36" fmla="*/ 14 w 45"/>
                <a:gd name="T37" fmla="*/ 11 h 67"/>
                <a:gd name="T38" fmla="*/ 11 w 45"/>
                <a:gd name="T39" fmla="*/ 14 h 67"/>
                <a:gd name="T40" fmla="*/ 11 w 45"/>
                <a:gd name="T41" fmla="*/ 19 h 67"/>
                <a:gd name="T42" fmla="*/ 2 w 45"/>
                <a:gd name="T43" fmla="*/ 19 h 67"/>
                <a:gd name="T44" fmla="*/ 3 w 45"/>
                <a:gd name="T45" fmla="*/ 13 h 67"/>
                <a:gd name="T46" fmla="*/ 5 w 45"/>
                <a:gd name="T47" fmla="*/ 8 h 67"/>
                <a:gd name="T48" fmla="*/ 8 w 45"/>
                <a:gd name="T49" fmla="*/ 5 h 67"/>
                <a:gd name="T50" fmla="*/ 12 w 45"/>
                <a:gd name="T51" fmla="*/ 2 h 67"/>
                <a:gd name="T52" fmla="*/ 17 w 45"/>
                <a:gd name="T53" fmla="*/ 0 h 67"/>
                <a:gd name="T54" fmla="*/ 23 w 45"/>
                <a:gd name="T55" fmla="*/ 0 h 67"/>
                <a:gd name="T56" fmla="*/ 29 w 45"/>
                <a:gd name="T57" fmla="*/ 0 h 67"/>
                <a:gd name="T58" fmla="*/ 34 w 45"/>
                <a:gd name="T59" fmla="*/ 2 h 67"/>
                <a:gd name="T60" fmla="*/ 39 w 45"/>
                <a:gd name="T61" fmla="*/ 5 h 67"/>
                <a:gd name="T62" fmla="*/ 42 w 45"/>
                <a:gd name="T63" fmla="*/ 8 h 67"/>
                <a:gd name="T64" fmla="*/ 43 w 45"/>
                <a:gd name="T65" fmla="*/ 13 h 67"/>
                <a:gd name="T66" fmla="*/ 43 w 45"/>
                <a:gd name="T67" fmla="*/ 19 h 67"/>
                <a:gd name="T68" fmla="*/ 43 w 45"/>
                <a:gd name="T69" fmla="*/ 22 h 67"/>
                <a:gd name="T70" fmla="*/ 42 w 45"/>
                <a:gd name="T71" fmla="*/ 27 h 67"/>
                <a:gd name="T72" fmla="*/ 40 w 45"/>
                <a:gd name="T73" fmla="*/ 30 h 67"/>
                <a:gd name="T74" fmla="*/ 37 w 45"/>
                <a:gd name="T75" fmla="*/ 34 h 67"/>
                <a:gd name="T76" fmla="*/ 34 w 45"/>
                <a:gd name="T77" fmla="*/ 37 h 67"/>
                <a:gd name="T78" fmla="*/ 31 w 45"/>
                <a:gd name="T79" fmla="*/ 42 h 67"/>
                <a:gd name="T80" fmla="*/ 25 w 45"/>
                <a:gd name="T81" fmla="*/ 45 h 67"/>
                <a:gd name="T82" fmla="*/ 20 w 45"/>
                <a:gd name="T83" fmla="*/ 50 h 67"/>
                <a:gd name="T84" fmla="*/ 17 w 45"/>
                <a:gd name="T85" fmla="*/ 53 h 67"/>
                <a:gd name="T86" fmla="*/ 15 w 45"/>
                <a:gd name="T87" fmla="*/ 54 h 67"/>
                <a:gd name="T88" fmla="*/ 12 w 45"/>
                <a:gd name="T89" fmla="*/ 59 h 67"/>
                <a:gd name="T90" fmla="*/ 45 w 45"/>
                <a:gd name="T91" fmla="*/ 59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5" h="67">
                  <a:moveTo>
                    <a:pt x="45" y="59"/>
                  </a:moveTo>
                  <a:lnTo>
                    <a:pt x="45" y="67"/>
                  </a:lnTo>
                  <a:lnTo>
                    <a:pt x="0" y="67"/>
                  </a:lnTo>
                  <a:lnTo>
                    <a:pt x="2" y="60"/>
                  </a:lnTo>
                  <a:lnTo>
                    <a:pt x="3" y="56"/>
                  </a:lnTo>
                  <a:lnTo>
                    <a:pt x="6" y="51"/>
                  </a:lnTo>
                  <a:lnTo>
                    <a:pt x="11" y="47"/>
                  </a:lnTo>
                  <a:lnTo>
                    <a:pt x="17" y="42"/>
                  </a:lnTo>
                  <a:lnTo>
                    <a:pt x="23" y="36"/>
                  </a:lnTo>
                  <a:lnTo>
                    <a:pt x="28" y="31"/>
                  </a:lnTo>
                  <a:lnTo>
                    <a:pt x="31" y="28"/>
                  </a:lnTo>
                  <a:lnTo>
                    <a:pt x="34" y="23"/>
                  </a:lnTo>
                  <a:lnTo>
                    <a:pt x="34" y="19"/>
                  </a:lnTo>
                  <a:lnTo>
                    <a:pt x="34" y="14"/>
                  </a:lnTo>
                  <a:lnTo>
                    <a:pt x="31" y="11"/>
                  </a:lnTo>
                  <a:lnTo>
                    <a:pt x="28" y="8"/>
                  </a:lnTo>
                  <a:lnTo>
                    <a:pt x="23" y="8"/>
                  </a:lnTo>
                  <a:lnTo>
                    <a:pt x="17" y="8"/>
                  </a:lnTo>
                  <a:lnTo>
                    <a:pt x="14" y="11"/>
                  </a:lnTo>
                  <a:lnTo>
                    <a:pt x="11" y="14"/>
                  </a:lnTo>
                  <a:lnTo>
                    <a:pt x="11" y="19"/>
                  </a:lnTo>
                  <a:lnTo>
                    <a:pt x="2" y="19"/>
                  </a:lnTo>
                  <a:lnTo>
                    <a:pt x="3" y="13"/>
                  </a:lnTo>
                  <a:lnTo>
                    <a:pt x="5" y="8"/>
                  </a:lnTo>
                  <a:lnTo>
                    <a:pt x="8" y="5"/>
                  </a:lnTo>
                  <a:lnTo>
                    <a:pt x="12" y="2"/>
                  </a:lnTo>
                  <a:lnTo>
                    <a:pt x="17" y="0"/>
                  </a:lnTo>
                  <a:lnTo>
                    <a:pt x="23" y="0"/>
                  </a:lnTo>
                  <a:lnTo>
                    <a:pt x="29" y="0"/>
                  </a:lnTo>
                  <a:lnTo>
                    <a:pt x="34" y="2"/>
                  </a:lnTo>
                  <a:lnTo>
                    <a:pt x="39" y="5"/>
                  </a:lnTo>
                  <a:lnTo>
                    <a:pt x="42" y="8"/>
                  </a:lnTo>
                  <a:lnTo>
                    <a:pt x="43" y="13"/>
                  </a:lnTo>
                  <a:lnTo>
                    <a:pt x="43" y="19"/>
                  </a:lnTo>
                  <a:lnTo>
                    <a:pt x="43" y="22"/>
                  </a:lnTo>
                  <a:lnTo>
                    <a:pt x="42" y="27"/>
                  </a:lnTo>
                  <a:lnTo>
                    <a:pt x="40" y="30"/>
                  </a:lnTo>
                  <a:lnTo>
                    <a:pt x="37" y="34"/>
                  </a:lnTo>
                  <a:lnTo>
                    <a:pt x="34" y="37"/>
                  </a:lnTo>
                  <a:lnTo>
                    <a:pt x="31" y="42"/>
                  </a:lnTo>
                  <a:lnTo>
                    <a:pt x="25" y="45"/>
                  </a:lnTo>
                  <a:lnTo>
                    <a:pt x="20" y="50"/>
                  </a:lnTo>
                  <a:lnTo>
                    <a:pt x="17" y="53"/>
                  </a:lnTo>
                  <a:lnTo>
                    <a:pt x="15" y="54"/>
                  </a:lnTo>
                  <a:lnTo>
                    <a:pt x="12" y="59"/>
                  </a:lnTo>
                  <a:lnTo>
                    <a:pt x="45" y="59"/>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3" name="Freeform 31"/>
            <p:cNvSpPr>
              <a:spLocks noEditPoints="1"/>
            </p:cNvSpPr>
            <p:nvPr/>
          </p:nvSpPr>
          <p:spPr bwMode="auto">
            <a:xfrm>
              <a:off x="2039" y="3333"/>
              <a:ext cx="43" cy="68"/>
            </a:xfrm>
            <a:custGeom>
              <a:avLst/>
              <a:gdLst>
                <a:gd name="T0" fmla="*/ 0 w 43"/>
                <a:gd name="T1" fmla="*/ 34 h 68"/>
                <a:gd name="T2" fmla="*/ 0 w 43"/>
                <a:gd name="T3" fmla="*/ 27 h 68"/>
                <a:gd name="T4" fmla="*/ 0 w 43"/>
                <a:gd name="T5" fmla="*/ 20 h 68"/>
                <a:gd name="T6" fmla="*/ 2 w 43"/>
                <a:gd name="T7" fmla="*/ 14 h 68"/>
                <a:gd name="T8" fmla="*/ 3 w 43"/>
                <a:gd name="T9" fmla="*/ 10 h 68"/>
                <a:gd name="T10" fmla="*/ 6 w 43"/>
                <a:gd name="T11" fmla="*/ 7 h 68"/>
                <a:gd name="T12" fmla="*/ 9 w 43"/>
                <a:gd name="T13" fmla="*/ 3 h 68"/>
                <a:gd name="T14" fmla="*/ 12 w 43"/>
                <a:gd name="T15" fmla="*/ 2 h 68"/>
                <a:gd name="T16" fmla="*/ 17 w 43"/>
                <a:gd name="T17" fmla="*/ 0 h 68"/>
                <a:gd name="T18" fmla="*/ 22 w 43"/>
                <a:gd name="T19" fmla="*/ 0 h 68"/>
                <a:gd name="T20" fmla="*/ 26 w 43"/>
                <a:gd name="T21" fmla="*/ 0 h 68"/>
                <a:gd name="T22" fmla="*/ 31 w 43"/>
                <a:gd name="T23" fmla="*/ 2 h 68"/>
                <a:gd name="T24" fmla="*/ 36 w 43"/>
                <a:gd name="T25" fmla="*/ 5 h 68"/>
                <a:gd name="T26" fmla="*/ 39 w 43"/>
                <a:gd name="T27" fmla="*/ 8 h 68"/>
                <a:gd name="T28" fmla="*/ 40 w 43"/>
                <a:gd name="T29" fmla="*/ 13 h 68"/>
                <a:gd name="T30" fmla="*/ 42 w 43"/>
                <a:gd name="T31" fmla="*/ 17 h 68"/>
                <a:gd name="T32" fmla="*/ 43 w 43"/>
                <a:gd name="T33" fmla="*/ 25 h 68"/>
                <a:gd name="T34" fmla="*/ 43 w 43"/>
                <a:gd name="T35" fmla="*/ 34 h 68"/>
                <a:gd name="T36" fmla="*/ 43 w 43"/>
                <a:gd name="T37" fmla="*/ 42 h 68"/>
                <a:gd name="T38" fmla="*/ 42 w 43"/>
                <a:gd name="T39" fmla="*/ 48 h 68"/>
                <a:gd name="T40" fmla="*/ 40 w 43"/>
                <a:gd name="T41" fmla="*/ 53 h 68"/>
                <a:gd name="T42" fmla="*/ 39 w 43"/>
                <a:gd name="T43" fmla="*/ 57 h 68"/>
                <a:gd name="T44" fmla="*/ 37 w 43"/>
                <a:gd name="T45" fmla="*/ 62 h 68"/>
                <a:gd name="T46" fmla="*/ 34 w 43"/>
                <a:gd name="T47" fmla="*/ 65 h 68"/>
                <a:gd name="T48" fmla="*/ 29 w 43"/>
                <a:gd name="T49" fmla="*/ 67 h 68"/>
                <a:gd name="T50" fmla="*/ 26 w 43"/>
                <a:gd name="T51" fmla="*/ 68 h 68"/>
                <a:gd name="T52" fmla="*/ 22 w 43"/>
                <a:gd name="T53" fmla="*/ 68 h 68"/>
                <a:gd name="T54" fmla="*/ 15 w 43"/>
                <a:gd name="T55" fmla="*/ 67 h 68"/>
                <a:gd name="T56" fmla="*/ 11 w 43"/>
                <a:gd name="T57" fmla="*/ 65 h 68"/>
                <a:gd name="T58" fmla="*/ 6 w 43"/>
                <a:gd name="T59" fmla="*/ 62 h 68"/>
                <a:gd name="T60" fmla="*/ 2 w 43"/>
                <a:gd name="T61" fmla="*/ 50 h 68"/>
                <a:gd name="T62" fmla="*/ 0 w 43"/>
                <a:gd name="T63" fmla="*/ 34 h 68"/>
                <a:gd name="T64" fmla="*/ 8 w 43"/>
                <a:gd name="T65" fmla="*/ 34 h 68"/>
                <a:gd name="T66" fmla="*/ 8 w 43"/>
                <a:gd name="T67" fmla="*/ 42 h 68"/>
                <a:gd name="T68" fmla="*/ 9 w 43"/>
                <a:gd name="T69" fmla="*/ 48 h 68"/>
                <a:gd name="T70" fmla="*/ 11 w 43"/>
                <a:gd name="T71" fmla="*/ 53 h 68"/>
                <a:gd name="T72" fmla="*/ 12 w 43"/>
                <a:gd name="T73" fmla="*/ 56 h 68"/>
                <a:gd name="T74" fmla="*/ 14 w 43"/>
                <a:gd name="T75" fmla="*/ 57 h 68"/>
                <a:gd name="T76" fmla="*/ 19 w 43"/>
                <a:gd name="T77" fmla="*/ 59 h 68"/>
                <a:gd name="T78" fmla="*/ 22 w 43"/>
                <a:gd name="T79" fmla="*/ 60 h 68"/>
                <a:gd name="T80" fmla="*/ 25 w 43"/>
                <a:gd name="T81" fmla="*/ 59 h 68"/>
                <a:gd name="T82" fmla="*/ 28 w 43"/>
                <a:gd name="T83" fmla="*/ 57 h 68"/>
                <a:gd name="T84" fmla="*/ 31 w 43"/>
                <a:gd name="T85" fmla="*/ 56 h 68"/>
                <a:gd name="T86" fmla="*/ 32 w 43"/>
                <a:gd name="T87" fmla="*/ 51 h 68"/>
                <a:gd name="T88" fmla="*/ 34 w 43"/>
                <a:gd name="T89" fmla="*/ 47 h 68"/>
                <a:gd name="T90" fmla="*/ 34 w 43"/>
                <a:gd name="T91" fmla="*/ 42 h 68"/>
                <a:gd name="T92" fmla="*/ 34 w 43"/>
                <a:gd name="T93" fmla="*/ 34 h 68"/>
                <a:gd name="T94" fmla="*/ 34 w 43"/>
                <a:gd name="T95" fmla="*/ 27 h 68"/>
                <a:gd name="T96" fmla="*/ 34 w 43"/>
                <a:gd name="T97" fmla="*/ 20 h 68"/>
                <a:gd name="T98" fmla="*/ 32 w 43"/>
                <a:gd name="T99" fmla="*/ 16 h 68"/>
                <a:gd name="T100" fmla="*/ 31 w 43"/>
                <a:gd name="T101" fmla="*/ 13 h 68"/>
                <a:gd name="T102" fmla="*/ 28 w 43"/>
                <a:gd name="T103" fmla="*/ 10 h 68"/>
                <a:gd name="T104" fmla="*/ 25 w 43"/>
                <a:gd name="T105" fmla="*/ 8 h 68"/>
                <a:gd name="T106" fmla="*/ 22 w 43"/>
                <a:gd name="T107" fmla="*/ 8 h 68"/>
                <a:gd name="T108" fmla="*/ 17 w 43"/>
                <a:gd name="T109" fmla="*/ 8 h 68"/>
                <a:gd name="T110" fmla="*/ 14 w 43"/>
                <a:gd name="T111" fmla="*/ 10 h 68"/>
                <a:gd name="T112" fmla="*/ 12 w 43"/>
                <a:gd name="T113" fmla="*/ 13 h 68"/>
                <a:gd name="T114" fmla="*/ 11 w 43"/>
                <a:gd name="T115" fmla="*/ 16 h 68"/>
                <a:gd name="T116" fmla="*/ 9 w 43"/>
                <a:gd name="T117" fmla="*/ 20 h 68"/>
                <a:gd name="T118" fmla="*/ 8 w 43"/>
                <a:gd name="T119" fmla="*/ 27 h 68"/>
                <a:gd name="T120" fmla="*/ 8 w 43"/>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 h="68">
                  <a:moveTo>
                    <a:pt x="0" y="34"/>
                  </a:moveTo>
                  <a:lnTo>
                    <a:pt x="0" y="27"/>
                  </a:lnTo>
                  <a:lnTo>
                    <a:pt x="0" y="20"/>
                  </a:lnTo>
                  <a:lnTo>
                    <a:pt x="2" y="14"/>
                  </a:lnTo>
                  <a:lnTo>
                    <a:pt x="3" y="10"/>
                  </a:lnTo>
                  <a:lnTo>
                    <a:pt x="6" y="7"/>
                  </a:lnTo>
                  <a:lnTo>
                    <a:pt x="9" y="3"/>
                  </a:lnTo>
                  <a:lnTo>
                    <a:pt x="12" y="2"/>
                  </a:lnTo>
                  <a:lnTo>
                    <a:pt x="17" y="0"/>
                  </a:lnTo>
                  <a:lnTo>
                    <a:pt x="22" y="0"/>
                  </a:lnTo>
                  <a:lnTo>
                    <a:pt x="26" y="0"/>
                  </a:lnTo>
                  <a:lnTo>
                    <a:pt x="31" y="2"/>
                  </a:lnTo>
                  <a:lnTo>
                    <a:pt x="36" y="5"/>
                  </a:lnTo>
                  <a:lnTo>
                    <a:pt x="39" y="8"/>
                  </a:lnTo>
                  <a:lnTo>
                    <a:pt x="40" y="13"/>
                  </a:lnTo>
                  <a:lnTo>
                    <a:pt x="42" y="17"/>
                  </a:lnTo>
                  <a:lnTo>
                    <a:pt x="43" y="25"/>
                  </a:lnTo>
                  <a:lnTo>
                    <a:pt x="43" y="34"/>
                  </a:lnTo>
                  <a:lnTo>
                    <a:pt x="43" y="42"/>
                  </a:lnTo>
                  <a:lnTo>
                    <a:pt x="42" y="48"/>
                  </a:lnTo>
                  <a:lnTo>
                    <a:pt x="40" y="53"/>
                  </a:lnTo>
                  <a:lnTo>
                    <a:pt x="39" y="57"/>
                  </a:lnTo>
                  <a:lnTo>
                    <a:pt x="37" y="62"/>
                  </a:lnTo>
                  <a:lnTo>
                    <a:pt x="34" y="65"/>
                  </a:lnTo>
                  <a:lnTo>
                    <a:pt x="29" y="67"/>
                  </a:lnTo>
                  <a:lnTo>
                    <a:pt x="26" y="68"/>
                  </a:lnTo>
                  <a:lnTo>
                    <a:pt x="22" y="68"/>
                  </a:lnTo>
                  <a:lnTo>
                    <a:pt x="15" y="67"/>
                  </a:lnTo>
                  <a:lnTo>
                    <a:pt x="11" y="65"/>
                  </a:lnTo>
                  <a:lnTo>
                    <a:pt x="6" y="62"/>
                  </a:lnTo>
                  <a:lnTo>
                    <a:pt x="2" y="50"/>
                  </a:lnTo>
                  <a:lnTo>
                    <a:pt x="0" y="34"/>
                  </a:lnTo>
                  <a:close/>
                  <a:moveTo>
                    <a:pt x="8" y="34"/>
                  </a:moveTo>
                  <a:lnTo>
                    <a:pt x="8" y="42"/>
                  </a:lnTo>
                  <a:lnTo>
                    <a:pt x="9" y="48"/>
                  </a:lnTo>
                  <a:lnTo>
                    <a:pt x="11" y="53"/>
                  </a:lnTo>
                  <a:lnTo>
                    <a:pt x="12" y="56"/>
                  </a:lnTo>
                  <a:lnTo>
                    <a:pt x="14" y="57"/>
                  </a:lnTo>
                  <a:lnTo>
                    <a:pt x="19" y="59"/>
                  </a:lnTo>
                  <a:lnTo>
                    <a:pt x="22" y="60"/>
                  </a:lnTo>
                  <a:lnTo>
                    <a:pt x="25" y="59"/>
                  </a:lnTo>
                  <a:lnTo>
                    <a:pt x="28" y="57"/>
                  </a:lnTo>
                  <a:lnTo>
                    <a:pt x="31" y="56"/>
                  </a:lnTo>
                  <a:lnTo>
                    <a:pt x="32" y="51"/>
                  </a:lnTo>
                  <a:lnTo>
                    <a:pt x="34" y="47"/>
                  </a:lnTo>
                  <a:lnTo>
                    <a:pt x="34" y="42"/>
                  </a:lnTo>
                  <a:lnTo>
                    <a:pt x="34" y="34"/>
                  </a:lnTo>
                  <a:lnTo>
                    <a:pt x="34" y="27"/>
                  </a:lnTo>
                  <a:lnTo>
                    <a:pt x="34" y="20"/>
                  </a:lnTo>
                  <a:lnTo>
                    <a:pt x="32" y="16"/>
                  </a:lnTo>
                  <a:lnTo>
                    <a:pt x="31" y="13"/>
                  </a:lnTo>
                  <a:lnTo>
                    <a:pt x="28" y="10"/>
                  </a:lnTo>
                  <a:lnTo>
                    <a:pt x="25" y="8"/>
                  </a:lnTo>
                  <a:lnTo>
                    <a:pt x="22" y="8"/>
                  </a:lnTo>
                  <a:lnTo>
                    <a:pt x="17" y="8"/>
                  </a:lnTo>
                  <a:lnTo>
                    <a:pt x="14" y="10"/>
                  </a:lnTo>
                  <a:lnTo>
                    <a:pt x="12" y="13"/>
                  </a:lnTo>
                  <a:lnTo>
                    <a:pt x="11" y="16"/>
                  </a:lnTo>
                  <a:lnTo>
                    <a:pt x="9" y="20"/>
                  </a:lnTo>
                  <a:lnTo>
                    <a:pt x="8" y="27"/>
                  </a:lnTo>
                  <a:lnTo>
                    <a:pt x="8"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4" name="Freeform 32"/>
            <p:cNvSpPr>
              <a:spLocks/>
            </p:cNvSpPr>
            <p:nvPr/>
          </p:nvSpPr>
          <p:spPr bwMode="auto">
            <a:xfrm>
              <a:off x="2514" y="3333"/>
              <a:ext cx="45" cy="68"/>
            </a:xfrm>
            <a:custGeom>
              <a:avLst/>
              <a:gdLst>
                <a:gd name="T0" fmla="*/ 10 w 45"/>
                <a:gd name="T1" fmla="*/ 48 h 68"/>
                <a:gd name="T2" fmla="*/ 14 w 45"/>
                <a:gd name="T3" fmla="*/ 57 h 68"/>
                <a:gd name="T4" fmla="*/ 22 w 45"/>
                <a:gd name="T5" fmla="*/ 60 h 68"/>
                <a:gd name="T6" fmla="*/ 30 w 45"/>
                <a:gd name="T7" fmla="*/ 59 h 68"/>
                <a:gd name="T8" fmla="*/ 34 w 45"/>
                <a:gd name="T9" fmla="*/ 51 h 68"/>
                <a:gd name="T10" fmla="*/ 34 w 45"/>
                <a:gd name="T11" fmla="*/ 42 h 68"/>
                <a:gd name="T12" fmla="*/ 28 w 45"/>
                <a:gd name="T13" fmla="*/ 34 h 68"/>
                <a:gd name="T14" fmla="*/ 20 w 45"/>
                <a:gd name="T15" fmla="*/ 34 h 68"/>
                <a:gd name="T16" fmla="*/ 17 w 45"/>
                <a:gd name="T17" fmla="*/ 27 h 68"/>
                <a:gd name="T18" fmla="*/ 23 w 45"/>
                <a:gd name="T19" fmla="*/ 27 h 68"/>
                <a:gd name="T20" fmla="*/ 30 w 45"/>
                <a:gd name="T21" fmla="*/ 22 h 68"/>
                <a:gd name="T22" fmla="*/ 31 w 45"/>
                <a:gd name="T23" fmla="*/ 17 h 68"/>
                <a:gd name="T24" fmla="*/ 30 w 45"/>
                <a:gd name="T25" fmla="*/ 10 h 68"/>
                <a:gd name="T26" fmla="*/ 22 w 45"/>
                <a:gd name="T27" fmla="*/ 8 h 68"/>
                <a:gd name="T28" fmla="*/ 14 w 45"/>
                <a:gd name="T29" fmla="*/ 10 h 68"/>
                <a:gd name="T30" fmla="*/ 10 w 45"/>
                <a:gd name="T31" fmla="*/ 19 h 68"/>
                <a:gd name="T32" fmla="*/ 3 w 45"/>
                <a:gd name="T33" fmla="*/ 13 h 68"/>
                <a:gd name="T34" fmla="*/ 8 w 45"/>
                <a:gd name="T35" fmla="*/ 5 h 68"/>
                <a:gd name="T36" fmla="*/ 16 w 45"/>
                <a:gd name="T37" fmla="*/ 0 h 68"/>
                <a:gd name="T38" fmla="*/ 27 w 45"/>
                <a:gd name="T39" fmla="*/ 0 h 68"/>
                <a:gd name="T40" fmla="*/ 36 w 45"/>
                <a:gd name="T41" fmla="*/ 5 h 68"/>
                <a:gd name="T42" fmla="*/ 40 w 45"/>
                <a:gd name="T43" fmla="*/ 13 h 68"/>
                <a:gd name="T44" fmla="*/ 40 w 45"/>
                <a:gd name="T45" fmla="*/ 20 h 68"/>
                <a:gd name="T46" fmla="*/ 36 w 45"/>
                <a:gd name="T47" fmla="*/ 28 h 68"/>
                <a:gd name="T48" fmla="*/ 37 w 45"/>
                <a:gd name="T49" fmla="*/ 33 h 68"/>
                <a:gd name="T50" fmla="*/ 43 w 45"/>
                <a:gd name="T51" fmla="*/ 40 h 68"/>
                <a:gd name="T52" fmla="*/ 43 w 45"/>
                <a:gd name="T53" fmla="*/ 53 h 68"/>
                <a:gd name="T54" fmla="*/ 37 w 45"/>
                <a:gd name="T55" fmla="*/ 62 h 68"/>
                <a:gd name="T56" fmla="*/ 28 w 45"/>
                <a:gd name="T57" fmla="*/ 67 h 68"/>
                <a:gd name="T58" fmla="*/ 16 w 45"/>
                <a:gd name="T59" fmla="*/ 68 h 68"/>
                <a:gd name="T60" fmla="*/ 6 w 45"/>
                <a:gd name="T61" fmla="*/ 64 h 68"/>
                <a:gd name="T62" fmla="*/ 2 w 45"/>
                <a:gd name="T63" fmla="*/ 5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68">
                  <a:moveTo>
                    <a:pt x="0" y="50"/>
                  </a:moveTo>
                  <a:lnTo>
                    <a:pt x="10" y="48"/>
                  </a:lnTo>
                  <a:lnTo>
                    <a:pt x="11" y="54"/>
                  </a:lnTo>
                  <a:lnTo>
                    <a:pt x="14" y="57"/>
                  </a:lnTo>
                  <a:lnTo>
                    <a:pt x="17" y="59"/>
                  </a:lnTo>
                  <a:lnTo>
                    <a:pt x="22" y="60"/>
                  </a:lnTo>
                  <a:lnTo>
                    <a:pt x="27" y="60"/>
                  </a:lnTo>
                  <a:lnTo>
                    <a:pt x="30" y="59"/>
                  </a:lnTo>
                  <a:lnTo>
                    <a:pt x="33" y="56"/>
                  </a:lnTo>
                  <a:lnTo>
                    <a:pt x="34" y="51"/>
                  </a:lnTo>
                  <a:lnTo>
                    <a:pt x="36" y="47"/>
                  </a:lnTo>
                  <a:lnTo>
                    <a:pt x="34" y="42"/>
                  </a:lnTo>
                  <a:lnTo>
                    <a:pt x="33" y="37"/>
                  </a:lnTo>
                  <a:lnTo>
                    <a:pt x="28" y="34"/>
                  </a:lnTo>
                  <a:lnTo>
                    <a:pt x="23" y="34"/>
                  </a:lnTo>
                  <a:lnTo>
                    <a:pt x="20" y="34"/>
                  </a:lnTo>
                  <a:lnTo>
                    <a:pt x="17" y="34"/>
                  </a:lnTo>
                  <a:lnTo>
                    <a:pt x="17" y="27"/>
                  </a:lnTo>
                  <a:lnTo>
                    <a:pt x="19" y="27"/>
                  </a:lnTo>
                  <a:lnTo>
                    <a:pt x="23" y="27"/>
                  </a:lnTo>
                  <a:lnTo>
                    <a:pt x="28" y="25"/>
                  </a:lnTo>
                  <a:lnTo>
                    <a:pt x="30" y="22"/>
                  </a:lnTo>
                  <a:lnTo>
                    <a:pt x="31" y="20"/>
                  </a:lnTo>
                  <a:lnTo>
                    <a:pt x="31" y="17"/>
                  </a:lnTo>
                  <a:lnTo>
                    <a:pt x="31" y="13"/>
                  </a:lnTo>
                  <a:lnTo>
                    <a:pt x="30" y="10"/>
                  </a:lnTo>
                  <a:lnTo>
                    <a:pt x="25" y="8"/>
                  </a:lnTo>
                  <a:lnTo>
                    <a:pt x="22" y="8"/>
                  </a:lnTo>
                  <a:lnTo>
                    <a:pt x="17" y="8"/>
                  </a:lnTo>
                  <a:lnTo>
                    <a:pt x="14" y="10"/>
                  </a:lnTo>
                  <a:lnTo>
                    <a:pt x="11" y="14"/>
                  </a:lnTo>
                  <a:lnTo>
                    <a:pt x="10" y="19"/>
                  </a:lnTo>
                  <a:lnTo>
                    <a:pt x="2" y="17"/>
                  </a:lnTo>
                  <a:lnTo>
                    <a:pt x="3" y="13"/>
                  </a:lnTo>
                  <a:lnTo>
                    <a:pt x="5" y="8"/>
                  </a:lnTo>
                  <a:lnTo>
                    <a:pt x="8" y="5"/>
                  </a:lnTo>
                  <a:lnTo>
                    <a:pt x="13" y="2"/>
                  </a:lnTo>
                  <a:lnTo>
                    <a:pt x="16" y="0"/>
                  </a:lnTo>
                  <a:lnTo>
                    <a:pt x="22" y="0"/>
                  </a:lnTo>
                  <a:lnTo>
                    <a:pt x="27" y="0"/>
                  </a:lnTo>
                  <a:lnTo>
                    <a:pt x="31" y="2"/>
                  </a:lnTo>
                  <a:lnTo>
                    <a:pt x="36" y="5"/>
                  </a:lnTo>
                  <a:lnTo>
                    <a:pt x="39" y="8"/>
                  </a:lnTo>
                  <a:lnTo>
                    <a:pt x="40" y="13"/>
                  </a:lnTo>
                  <a:lnTo>
                    <a:pt x="40" y="17"/>
                  </a:lnTo>
                  <a:lnTo>
                    <a:pt x="40" y="20"/>
                  </a:lnTo>
                  <a:lnTo>
                    <a:pt x="39" y="25"/>
                  </a:lnTo>
                  <a:lnTo>
                    <a:pt x="36" y="28"/>
                  </a:lnTo>
                  <a:lnTo>
                    <a:pt x="31" y="30"/>
                  </a:lnTo>
                  <a:lnTo>
                    <a:pt x="37" y="33"/>
                  </a:lnTo>
                  <a:lnTo>
                    <a:pt x="40" y="36"/>
                  </a:lnTo>
                  <a:lnTo>
                    <a:pt x="43" y="40"/>
                  </a:lnTo>
                  <a:lnTo>
                    <a:pt x="45" y="47"/>
                  </a:lnTo>
                  <a:lnTo>
                    <a:pt x="43" y="53"/>
                  </a:lnTo>
                  <a:lnTo>
                    <a:pt x="42" y="57"/>
                  </a:lnTo>
                  <a:lnTo>
                    <a:pt x="37" y="62"/>
                  </a:lnTo>
                  <a:lnTo>
                    <a:pt x="33" y="65"/>
                  </a:lnTo>
                  <a:lnTo>
                    <a:pt x="28" y="67"/>
                  </a:lnTo>
                  <a:lnTo>
                    <a:pt x="22" y="68"/>
                  </a:lnTo>
                  <a:lnTo>
                    <a:pt x="16" y="68"/>
                  </a:lnTo>
                  <a:lnTo>
                    <a:pt x="11" y="65"/>
                  </a:lnTo>
                  <a:lnTo>
                    <a:pt x="6" y="64"/>
                  </a:lnTo>
                  <a:lnTo>
                    <a:pt x="3" y="59"/>
                  </a:lnTo>
                  <a:lnTo>
                    <a:pt x="2" y="54"/>
                  </a:lnTo>
                  <a:lnTo>
                    <a:pt x="0" y="50"/>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5" name="Freeform 33"/>
            <p:cNvSpPr>
              <a:spLocks noEditPoints="1"/>
            </p:cNvSpPr>
            <p:nvPr/>
          </p:nvSpPr>
          <p:spPr bwMode="auto">
            <a:xfrm>
              <a:off x="2567" y="3333"/>
              <a:ext cx="43" cy="68"/>
            </a:xfrm>
            <a:custGeom>
              <a:avLst/>
              <a:gdLst>
                <a:gd name="T0" fmla="*/ 0 w 43"/>
                <a:gd name="T1" fmla="*/ 34 h 68"/>
                <a:gd name="T2" fmla="*/ 0 w 43"/>
                <a:gd name="T3" fmla="*/ 27 h 68"/>
                <a:gd name="T4" fmla="*/ 0 w 43"/>
                <a:gd name="T5" fmla="*/ 20 h 68"/>
                <a:gd name="T6" fmla="*/ 1 w 43"/>
                <a:gd name="T7" fmla="*/ 14 h 68"/>
                <a:gd name="T8" fmla="*/ 4 w 43"/>
                <a:gd name="T9" fmla="*/ 10 h 68"/>
                <a:gd name="T10" fmla="*/ 6 w 43"/>
                <a:gd name="T11" fmla="*/ 7 h 68"/>
                <a:gd name="T12" fmla="*/ 9 w 43"/>
                <a:gd name="T13" fmla="*/ 3 h 68"/>
                <a:gd name="T14" fmla="*/ 12 w 43"/>
                <a:gd name="T15" fmla="*/ 2 h 68"/>
                <a:gd name="T16" fmla="*/ 17 w 43"/>
                <a:gd name="T17" fmla="*/ 0 h 68"/>
                <a:gd name="T18" fmla="*/ 21 w 43"/>
                <a:gd name="T19" fmla="*/ 0 h 68"/>
                <a:gd name="T20" fmla="*/ 26 w 43"/>
                <a:gd name="T21" fmla="*/ 0 h 68"/>
                <a:gd name="T22" fmla="*/ 31 w 43"/>
                <a:gd name="T23" fmla="*/ 2 h 68"/>
                <a:gd name="T24" fmla="*/ 35 w 43"/>
                <a:gd name="T25" fmla="*/ 5 h 68"/>
                <a:gd name="T26" fmla="*/ 38 w 43"/>
                <a:gd name="T27" fmla="*/ 8 h 68"/>
                <a:gd name="T28" fmla="*/ 40 w 43"/>
                <a:gd name="T29" fmla="*/ 13 h 68"/>
                <a:gd name="T30" fmla="*/ 41 w 43"/>
                <a:gd name="T31" fmla="*/ 17 h 68"/>
                <a:gd name="T32" fmla="*/ 43 w 43"/>
                <a:gd name="T33" fmla="*/ 25 h 68"/>
                <a:gd name="T34" fmla="*/ 43 w 43"/>
                <a:gd name="T35" fmla="*/ 34 h 68"/>
                <a:gd name="T36" fmla="*/ 43 w 43"/>
                <a:gd name="T37" fmla="*/ 42 h 68"/>
                <a:gd name="T38" fmla="*/ 43 w 43"/>
                <a:gd name="T39" fmla="*/ 48 h 68"/>
                <a:gd name="T40" fmla="*/ 41 w 43"/>
                <a:gd name="T41" fmla="*/ 53 h 68"/>
                <a:gd name="T42" fmla="*/ 38 w 43"/>
                <a:gd name="T43" fmla="*/ 57 h 68"/>
                <a:gd name="T44" fmla="*/ 37 w 43"/>
                <a:gd name="T45" fmla="*/ 62 h 68"/>
                <a:gd name="T46" fmla="*/ 34 w 43"/>
                <a:gd name="T47" fmla="*/ 65 h 68"/>
                <a:gd name="T48" fmla="*/ 31 w 43"/>
                <a:gd name="T49" fmla="*/ 67 h 68"/>
                <a:gd name="T50" fmla="*/ 26 w 43"/>
                <a:gd name="T51" fmla="*/ 68 h 68"/>
                <a:gd name="T52" fmla="*/ 21 w 43"/>
                <a:gd name="T53" fmla="*/ 68 h 68"/>
                <a:gd name="T54" fmla="*/ 15 w 43"/>
                <a:gd name="T55" fmla="*/ 67 h 68"/>
                <a:gd name="T56" fmla="*/ 11 w 43"/>
                <a:gd name="T57" fmla="*/ 65 h 68"/>
                <a:gd name="T58" fmla="*/ 6 w 43"/>
                <a:gd name="T59" fmla="*/ 62 h 68"/>
                <a:gd name="T60" fmla="*/ 1 w 43"/>
                <a:gd name="T61" fmla="*/ 50 h 68"/>
                <a:gd name="T62" fmla="*/ 0 w 43"/>
                <a:gd name="T63" fmla="*/ 34 h 68"/>
                <a:gd name="T64" fmla="*/ 7 w 43"/>
                <a:gd name="T65" fmla="*/ 34 h 68"/>
                <a:gd name="T66" fmla="*/ 9 w 43"/>
                <a:gd name="T67" fmla="*/ 42 h 68"/>
                <a:gd name="T68" fmla="*/ 9 w 43"/>
                <a:gd name="T69" fmla="*/ 48 h 68"/>
                <a:gd name="T70" fmla="*/ 11 w 43"/>
                <a:gd name="T71" fmla="*/ 53 h 68"/>
                <a:gd name="T72" fmla="*/ 12 w 43"/>
                <a:gd name="T73" fmla="*/ 56 h 68"/>
                <a:gd name="T74" fmla="*/ 15 w 43"/>
                <a:gd name="T75" fmla="*/ 57 h 68"/>
                <a:gd name="T76" fmla="*/ 18 w 43"/>
                <a:gd name="T77" fmla="*/ 59 h 68"/>
                <a:gd name="T78" fmla="*/ 21 w 43"/>
                <a:gd name="T79" fmla="*/ 60 h 68"/>
                <a:gd name="T80" fmla="*/ 24 w 43"/>
                <a:gd name="T81" fmla="*/ 59 h 68"/>
                <a:gd name="T82" fmla="*/ 28 w 43"/>
                <a:gd name="T83" fmla="*/ 57 h 68"/>
                <a:gd name="T84" fmla="*/ 31 w 43"/>
                <a:gd name="T85" fmla="*/ 56 h 68"/>
                <a:gd name="T86" fmla="*/ 32 w 43"/>
                <a:gd name="T87" fmla="*/ 51 h 68"/>
                <a:gd name="T88" fmla="*/ 34 w 43"/>
                <a:gd name="T89" fmla="*/ 47 h 68"/>
                <a:gd name="T90" fmla="*/ 34 w 43"/>
                <a:gd name="T91" fmla="*/ 42 h 68"/>
                <a:gd name="T92" fmla="*/ 35 w 43"/>
                <a:gd name="T93" fmla="*/ 34 h 68"/>
                <a:gd name="T94" fmla="*/ 34 w 43"/>
                <a:gd name="T95" fmla="*/ 27 h 68"/>
                <a:gd name="T96" fmla="*/ 34 w 43"/>
                <a:gd name="T97" fmla="*/ 20 h 68"/>
                <a:gd name="T98" fmla="*/ 32 w 43"/>
                <a:gd name="T99" fmla="*/ 16 h 68"/>
                <a:gd name="T100" fmla="*/ 31 w 43"/>
                <a:gd name="T101" fmla="*/ 13 h 68"/>
                <a:gd name="T102" fmla="*/ 28 w 43"/>
                <a:gd name="T103" fmla="*/ 10 h 68"/>
                <a:gd name="T104" fmla="*/ 24 w 43"/>
                <a:gd name="T105" fmla="*/ 8 h 68"/>
                <a:gd name="T106" fmla="*/ 21 w 43"/>
                <a:gd name="T107" fmla="*/ 8 h 68"/>
                <a:gd name="T108" fmla="*/ 18 w 43"/>
                <a:gd name="T109" fmla="*/ 8 h 68"/>
                <a:gd name="T110" fmla="*/ 15 w 43"/>
                <a:gd name="T111" fmla="*/ 10 h 68"/>
                <a:gd name="T112" fmla="*/ 12 w 43"/>
                <a:gd name="T113" fmla="*/ 13 h 68"/>
                <a:gd name="T114" fmla="*/ 11 w 43"/>
                <a:gd name="T115" fmla="*/ 16 h 68"/>
                <a:gd name="T116" fmla="*/ 9 w 43"/>
                <a:gd name="T117" fmla="*/ 20 h 68"/>
                <a:gd name="T118" fmla="*/ 9 w 43"/>
                <a:gd name="T119" fmla="*/ 27 h 68"/>
                <a:gd name="T120" fmla="*/ 7 w 43"/>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 h="68">
                  <a:moveTo>
                    <a:pt x="0" y="34"/>
                  </a:moveTo>
                  <a:lnTo>
                    <a:pt x="0" y="27"/>
                  </a:lnTo>
                  <a:lnTo>
                    <a:pt x="0" y="20"/>
                  </a:lnTo>
                  <a:lnTo>
                    <a:pt x="1" y="14"/>
                  </a:lnTo>
                  <a:lnTo>
                    <a:pt x="4" y="10"/>
                  </a:lnTo>
                  <a:lnTo>
                    <a:pt x="6" y="7"/>
                  </a:lnTo>
                  <a:lnTo>
                    <a:pt x="9" y="3"/>
                  </a:lnTo>
                  <a:lnTo>
                    <a:pt x="12" y="2"/>
                  </a:lnTo>
                  <a:lnTo>
                    <a:pt x="17" y="0"/>
                  </a:lnTo>
                  <a:lnTo>
                    <a:pt x="21" y="0"/>
                  </a:lnTo>
                  <a:lnTo>
                    <a:pt x="26" y="0"/>
                  </a:lnTo>
                  <a:lnTo>
                    <a:pt x="31" y="2"/>
                  </a:lnTo>
                  <a:lnTo>
                    <a:pt x="35" y="5"/>
                  </a:lnTo>
                  <a:lnTo>
                    <a:pt x="38" y="8"/>
                  </a:lnTo>
                  <a:lnTo>
                    <a:pt x="40" y="13"/>
                  </a:lnTo>
                  <a:lnTo>
                    <a:pt x="41" y="17"/>
                  </a:lnTo>
                  <a:lnTo>
                    <a:pt x="43" y="25"/>
                  </a:lnTo>
                  <a:lnTo>
                    <a:pt x="43" y="34"/>
                  </a:lnTo>
                  <a:lnTo>
                    <a:pt x="43" y="42"/>
                  </a:lnTo>
                  <a:lnTo>
                    <a:pt x="43" y="48"/>
                  </a:lnTo>
                  <a:lnTo>
                    <a:pt x="41" y="53"/>
                  </a:lnTo>
                  <a:lnTo>
                    <a:pt x="38" y="57"/>
                  </a:lnTo>
                  <a:lnTo>
                    <a:pt x="37" y="62"/>
                  </a:lnTo>
                  <a:lnTo>
                    <a:pt x="34" y="65"/>
                  </a:lnTo>
                  <a:lnTo>
                    <a:pt x="31" y="67"/>
                  </a:lnTo>
                  <a:lnTo>
                    <a:pt x="26" y="68"/>
                  </a:lnTo>
                  <a:lnTo>
                    <a:pt x="21" y="68"/>
                  </a:lnTo>
                  <a:lnTo>
                    <a:pt x="15" y="67"/>
                  </a:lnTo>
                  <a:lnTo>
                    <a:pt x="11" y="65"/>
                  </a:lnTo>
                  <a:lnTo>
                    <a:pt x="6" y="62"/>
                  </a:lnTo>
                  <a:lnTo>
                    <a:pt x="1" y="50"/>
                  </a:lnTo>
                  <a:lnTo>
                    <a:pt x="0" y="34"/>
                  </a:lnTo>
                  <a:close/>
                  <a:moveTo>
                    <a:pt x="7" y="34"/>
                  </a:moveTo>
                  <a:lnTo>
                    <a:pt x="9" y="42"/>
                  </a:lnTo>
                  <a:lnTo>
                    <a:pt x="9" y="48"/>
                  </a:lnTo>
                  <a:lnTo>
                    <a:pt x="11" y="53"/>
                  </a:lnTo>
                  <a:lnTo>
                    <a:pt x="12" y="56"/>
                  </a:lnTo>
                  <a:lnTo>
                    <a:pt x="15" y="57"/>
                  </a:lnTo>
                  <a:lnTo>
                    <a:pt x="18" y="59"/>
                  </a:lnTo>
                  <a:lnTo>
                    <a:pt x="21" y="60"/>
                  </a:lnTo>
                  <a:lnTo>
                    <a:pt x="24" y="59"/>
                  </a:lnTo>
                  <a:lnTo>
                    <a:pt x="28" y="57"/>
                  </a:lnTo>
                  <a:lnTo>
                    <a:pt x="31" y="56"/>
                  </a:lnTo>
                  <a:lnTo>
                    <a:pt x="32" y="51"/>
                  </a:lnTo>
                  <a:lnTo>
                    <a:pt x="34" y="47"/>
                  </a:lnTo>
                  <a:lnTo>
                    <a:pt x="34" y="42"/>
                  </a:lnTo>
                  <a:lnTo>
                    <a:pt x="35" y="34"/>
                  </a:lnTo>
                  <a:lnTo>
                    <a:pt x="34" y="27"/>
                  </a:lnTo>
                  <a:lnTo>
                    <a:pt x="34" y="20"/>
                  </a:lnTo>
                  <a:lnTo>
                    <a:pt x="32" y="16"/>
                  </a:lnTo>
                  <a:lnTo>
                    <a:pt x="31" y="13"/>
                  </a:lnTo>
                  <a:lnTo>
                    <a:pt x="28" y="10"/>
                  </a:lnTo>
                  <a:lnTo>
                    <a:pt x="24" y="8"/>
                  </a:lnTo>
                  <a:lnTo>
                    <a:pt x="21" y="8"/>
                  </a:lnTo>
                  <a:lnTo>
                    <a:pt x="18" y="8"/>
                  </a:lnTo>
                  <a:lnTo>
                    <a:pt x="15" y="10"/>
                  </a:lnTo>
                  <a:lnTo>
                    <a:pt x="12" y="13"/>
                  </a:lnTo>
                  <a:lnTo>
                    <a:pt x="11" y="16"/>
                  </a:lnTo>
                  <a:lnTo>
                    <a:pt x="9" y="20"/>
                  </a:lnTo>
                  <a:lnTo>
                    <a:pt x="9" y="27"/>
                  </a:lnTo>
                  <a:lnTo>
                    <a:pt x="7"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6" name="Freeform 34"/>
            <p:cNvSpPr>
              <a:spLocks noEditPoints="1"/>
            </p:cNvSpPr>
            <p:nvPr/>
          </p:nvSpPr>
          <p:spPr bwMode="auto">
            <a:xfrm>
              <a:off x="3039" y="3333"/>
              <a:ext cx="48" cy="67"/>
            </a:xfrm>
            <a:custGeom>
              <a:avLst/>
              <a:gdLst>
                <a:gd name="T0" fmla="*/ 31 w 48"/>
                <a:gd name="T1" fmla="*/ 67 h 67"/>
                <a:gd name="T2" fmla="*/ 31 w 48"/>
                <a:gd name="T3" fmla="*/ 51 h 67"/>
                <a:gd name="T4" fmla="*/ 0 w 48"/>
                <a:gd name="T5" fmla="*/ 51 h 67"/>
                <a:gd name="T6" fmla="*/ 0 w 48"/>
                <a:gd name="T7" fmla="*/ 42 h 67"/>
                <a:gd name="T8" fmla="*/ 32 w 48"/>
                <a:gd name="T9" fmla="*/ 0 h 67"/>
                <a:gd name="T10" fmla="*/ 40 w 48"/>
                <a:gd name="T11" fmla="*/ 0 h 67"/>
                <a:gd name="T12" fmla="*/ 40 w 48"/>
                <a:gd name="T13" fmla="*/ 42 h 67"/>
                <a:gd name="T14" fmla="*/ 48 w 48"/>
                <a:gd name="T15" fmla="*/ 42 h 67"/>
                <a:gd name="T16" fmla="*/ 48 w 48"/>
                <a:gd name="T17" fmla="*/ 51 h 67"/>
                <a:gd name="T18" fmla="*/ 40 w 48"/>
                <a:gd name="T19" fmla="*/ 51 h 67"/>
                <a:gd name="T20" fmla="*/ 40 w 48"/>
                <a:gd name="T21" fmla="*/ 67 h 67"/>
                <a:gd name="T22" fmla="*/ 31 w 48"/>
                <a:gd name="T23" fmla="*/ 67 h 67"/>
                <a:gd name="T24" fmla="*/ 31 w 48"/>
                <a:gd name="T25" fmla="*/ 42 h 67"/>
                <a:gd name="T26" fmla="*/ 31 w 48"/>
                <a:gd name="T27" fmla="*/ 17 h 67"/>
                <a:gd name="T28" fmla="*/ 11 w 48"/>
                <a:gd name="T29" fmla="*/ 42 h 67"/>
                <a:gd name="T30" fmla="*/ 31 w 48"/>
                <a:gd name="T31" fmla="*/ 4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67">
                  <a:moveTo>
                    <a:pt x="31" y="67"/>
                  </a:moveTo>
                  <a:lnTo>
                    <a:pt x="31" y="51"/>
                  </a:lnTo>
                  <a:lnTo>
                    <a:pt x="0" y="51"/>
                  </a:lnTo>
                  <a:lnTo>
                    <a:pt x="0" y="42"/>
                  </a:lnTo>
                  <a:lnTo>
                    <a:pt x="32" y="0"/>
                  </a:lnTo>
                  <a:lnTo>
                    <a:pt x="40" y="0"/>
                  </a:lnTo>
                  <a:lnTo>
                    <a:pt x="40" y="42"/>
                  </a:lnTo>
                  <a:lnTo>
                    <a:pt x="48" y="42"/>
                  </a:lnTo>
                  <a:lnTo>
                    <a:pt x="48" y="51"/>
                  </a:lnTo>
                  <a:lnTo>
                    <a:pt x="40" y="51"/>
                  </a:lnTo>
                  <a:lnTo>
                    <a:pt x="40" y="67"/>
                  </a:lnTo>
                  <a:lnTo>
                    <a:pt x="31" y="67"/>
                  </a:lnTo>
                  <a:close/>
                  <a:moveTo>
                    <a:pt x="31" y="42"/>
                  </a:moveTo>
                  <a:lnTo>
                    <a:pt x="31" y="17"/>
                  </a:lnTo>
                  <a:lnTo>
                    <a:pt x="11" y="42"/>
                  </a:lnTo>
                  <a:lnTo>
                    <a:pt x="31" y="42"/>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7" name="Freeform 35"/>
            <p:cNvSpPr>
              <a:spLocks noEditPoints="1"/>
            </p:cNvSpPr>
            <p:nvPr/>
          </p:nvSpPr>
          <p:spPr bwMode="auto">
            <a:xfrm>
              <a:off x="3094" y="3333"/>
              <a:ext cx="44" cy="68"/>
            </a:xfrm>
            <a:custGeom>
              <a:avLst/>
              <a:gdLst>
                <a:gd name="T0" fmla="*/ 0 w 44"/>
                <a:gd name="T1" fmla="*/ 34 h 68"/>
                <a:gd name="T2" fmla="*/ 0 w 44"/>
                <a:gd name="T3" fmla="*/ 27 h 68"/>
                <a:gd name="T4" fmla="*/ 2 w 44"/>
                <a:gd name="T5" fmla="*/ 20 h 68"/>
                <a:gd name="T6" fmla="*/ 4 w 44"/>
                <a:gd name="T7" fmla="*/ 14 h 68"/>
                <a:gd name="T8" fmla="*/ 5 w 44"/>
                <a:gd name="T9" fmla="*/ 10 h 68"/>
                <a:gd name="T10" fmla="*/ 7 w 44"/>
                <a:gd name="T11" fmla="*/ 7 h 68"/>
                <a:gd name="T12" fmla="*/ 10 w 44"/>
                <a:gd name="T13" fmla="*/ 3 h 68"/>
                <a:gd name="T14" fmla="*/ 14 w 44"/>
                <a:gd name="T15" fmla="*/ 2 h 68"/>
                <a:gd name="T16" fmla="*/ 17 w 44"/>
                <a:gd name="T17" fmla="*/ 0 h 68"/>
                <a:gd name="T18" fmla="*/ 22 w 44"/>
                <a:gd name="T19" fmla="*/ 0 h 68"/>
                <a:gd name="T20" fmla="*/ 28 w 44"/>
                <a:gd name="T21" fmla="*/ 0 h 68"/>
                <a:gd name="T22" fmla="*/ 33 w 44"/>
                <a:gd name="T23" fmla="*/ 2 h 68"/>
                <a:gd name="T24" fmla="*/ 36 w 44"/>
                <a:gd name="T25" fmla="*/ 5 h 68"/>
                <a:gd name="T26" fmla="*/ 39 w 44"/>
                <a:gd name="T27" fmla="*/ 8 h 68"/>
                <a:gd name="T28" fmla="*/ 41 w 44"/>
                <a:gd name="T29" fmla="*/ 13 h 68"/>
                <a:gd name="T30" fmla="*/ 42 w 44"/>
                <a:gd name="T31" fmla="*/ 17 h 68"/>
                <a:gd name="T32" fmla="*/ 44 w 44"/>
                <a:gd name="T33" fmla="*/ 25 h 68"/>
                <a:gd name="T34" fmla="*/ 44 w 44"/>
                <a:gd name="T35" fmla="*/ 34 h 68"/>
                <a:gd name="T36" fmla="*/ 44 w 44"/>
                <a:gd name="T37" fmla="*/ 42 h 68"/>
                <a:gd name="T38" fmla="*/ 44 w 44"/>
                <a:gd name="T39" fmla="*/ 48 h 68"/>
                <a:gd name="T40" fmla="*/ 42 w 44"/>
                <a:gd name="T41" fmla="*/ 53 h 68"/>
                <a:gd name="T42" fmla="*/ 41 w 44"/>
                <a:gd name="T43" fmla="*/ 57 h 68"/>
                <a:gd name="T44" fmla="*/ 37 w 44"/>
                <a:gd name="T45" fmla="*/ 62 h 68"/>
                <a:gd name="T46" fmla="*/ 34 w 44"/>
                <a:gd name="T47" fmla="*/ 65 h 68"/>
                <a:gd name="T48" fmla="*/ 31 w 44"/>
                <a:gd name="T49" fmla="*/ 67 h 68"/>
                <a:gd name="T50" fmla="*/ 27 w 44"/>
                <a:gd name="T51" fmla="*/ 68 h 68"/>
                <a:gd name="T52" fmla="*/ 22 w 44"/>
                <a:gd name="T53" fmla="*/ 68 h 68"/>
                <a:gd name="T54" fmla="*/ 16 w 44"/>
                <a:gd name="T55" fmla="*/ 67 h 68"/>
                <a:gd name="T56" fmla="*/ 11 w 44"/>
                <a:gd name="T57" fmla="*/ 65 h 68"/>
                <a:gd name="T58" fmla="*/ 7 w 44"/>
                <a:gd name="T59" fmla="*/ 62 h 68"/>
                <a:gd name="T60" fmla="*/ 2 w 44"/>
                <a:gd name="T61" fmla="*/ 50 h 68"/>
                <a:gd name="T62" fmla="*/ 0 w 44"/>
                <a:gd name="T63" fmla="*/ 34 h 68"/>
                <a:gd name="T64" fmla="*/ 10 w 44"/>
                <a:gd name="T65" fmla="*/ 34 h 68"/>
                <a:gd name="T66" fmla="*/ 10 w 44"/>
                <a:gd name="T67" fmla="*/ 42 h 68"/>
                <a:gd name="T68" fmla="*/ 10 w 44"/>
                <a:gd name="T69" fmla="*/ 48 h 68"/>
                <a:gd name="T70" fmla="*/ 11 w 44"/>
                <a:gd name="T71" fmla="*/ 53 h 68"/>
                <a:gd name="T72" fmla="*/ 13 w 44"/>
                <a:gd name="T73" fmla="*/ 56 h 68"/>
                <a:gd name="T74" fmla="*/ 16 w 44"/>
                <a:gd name="T75" fmla="*/ 57 h 68"/>
                <a:gd name="T76" fmla="*/ 19 w 44"/>
                <a:gd name="T77" fmla="*/ 59 h 68"/>
                <a:gd name="T78" fmla="*/ 22 w 44"/>
                <a:gd name="T79" fmla="*/ 60 h 68"/>
                <a:gd name="T80" fmla="*/ 25 w 44"/>
                <a:gd name="T81" fmla="*/ 59 h 68"/>
                <a:gd name="T82" fmla="*/ 28 w 44"/>
                <a:gd name="T83" fmla="*/ 57 h 68"/>
                <a:gd name="T84" fmla="*/ 31 w 44"/>
                <a:gd name="T85" fmla="*/ 56 h 68"/>
                <a:gd name="T86" fmla="*/ 33 w 44"/>
                <a:gd name="T87" fmla="*/ 51 h 68"/>
                <a:gd name="T88" fmla="*/ 34 w 44"/>
                <a:gd name="T89" fmla="*/ 47 h 68"/>
                <a:gd name="T90" fmla="*/ 36 w 44"/>
                <a:gd name="T91" fmla="*/ 42 h 68"/>
                <a:gd name="T92" fmla="*/ 36 w 44"/>
                <a:gd name="T93" fmla="*/ 34 h 68"/>
                <a:gd name="T94" fmla="*/ 36 w 44"/>
                <a:gd name="T95" fmla="*/ 27 h 68"/>
                <a:gd name="T96" fmla="*/ 34 w 44"/>
                <a:gd name="T97" fmla="*/ 20 h 68"/>
                <a:gd name="T98" fmla="*/ 33 w 44"/>
                <a:gd name="T99" fmla="*/ 16 h 68"/>
                <a:gd name="T100" fmla="*/ 31 w 44"/>
                <a:gd name="T101" fmla="*/ 13 h 68"/>
                <a:gd name="T102" fmla="*/ 30 w 44"/>
                <a:gd name="T103" fmla="*/ 10 h 68"/>
                <a:gd name="T104" fmla="*/ 27 w 44"/>
                <a:gd name="T105" fmla="*/ 8 h 68"/>
                <a:gd name="T106" fmla="*/ 22 w 44"/>
                <a:gd name="T107" fmla="*/ 8 h 68"/>
                <a:gd name="T108" fmla="*/ 19 w 44"/>
                <a:gd name="T109" fmla="*/ 8 h 68"/>
                <a:gd name="T110" fmla="*/ 16 w 44"/>
                <a:gd name="T111" fmla="*/ 10 h 68"/>
                <a:gd name="T112" fmla="*/ 13 w 44"/>
                <a:gd name="T113" fmla="*/ 13 h 68"/>
                <a:gd name="T114" fmla="*/ 11 w 44"/>
                <a:gd name="T115" fmla="*/ 16 h 68"/>
                <a:gd name="T116" fmla="*/ 10 w 44"/>
                <a:gd name="T117" fmla="*/ 20 h 68"/>
                <a:gd name="T118" fmla="*/ 10 w 44"/>
                <a:gd name="T119" fmla="*/ 27 h 68"/>
                <a:gd name="T120" fmla="*/ 10 w 44"/>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 h="68">
                  <a:moveTo>
                    <a:pt x="0" y="34"/>
                  </a:moveTo>
                  <a:lnTo>
                    <a:pt x="0" y="27"/>
                  </a:lnTo>
                  <a:lnTo>
                    <a:pt x="2" y="20"/>
                  </a:lnTo>
                  <a:lnTo>
                    <a:pt x="4" y="14"/>
                  </a:lnTo>
                  <a:lnTo>
                    <a:pt x="5" y="10"/>
                  </a:lnTo>
                  <a:lnTo>
                    <a:pt x="7" y="7"/>
                  </a:lnTo>
                  <a:lnTo>
                    <a:pt x="10" y="3"/>
                  </a:lnTo>
                  <a:lnTo>
                    <a:pt x="14" y="2"/>
                  </a:lnTo>
                  <a:lnTo>
                    <a:pt x="17" y="0"/>
                  </a:lnTo>
                  <a:lnTo>
                    <a:pt x="22" y="0"/>
                  </a:lnTo>
                  <a:lnTo>
                    <a:pt x="28" y="0"/>
                  </a:lnTo>
                  <a:lnTo>
                    <a:pt x="33" y="2"/>
                  </a:lnTo>
                  <a:lnTo>
                    <a:pt x="36" y="5"/>
                  </a:lnTo>
                  <a:lnTo>
                    <a:pt x="39" y="8"/>
                  </a:lnTo>
                  <a:lnTo>
                    <a:pt x="41" y="13"/>
                  </a:lnTo>
                  <a:lnTo>
                    <a:pt x="42" y="17"/>
                  </a:lnTo>
                  <a:lnTo>
                    <a:pt x="44" y="25"/>
                  </a:lnTo>
                  <a:lnTo>
                    <a:pt x="44" y="34"/>
                  </a:lnTo>
                  <a:lnTo>
                    <a:pt x="44" y="42"/>
                  </a:lnTo>
                  <a:lnTo>
                    <a:pt x="44" y="48"/>
                  </a:lnTo>
                  <a:lnTo>
                    <a:pt x="42" y="53"/>
                  </a:lnTo>
                  <a:lnTo>
                    <a:pt x="41" y="57"/>
                  </a:lnTo>
                  <a:lnTo>
                    <a:pt x="37" y="62"/>
                  </a:lnTo>
                  <a:lnTo>
                    <a:pt x="34" y="65"/>
                  </a:lnTo>
                  <a:lnTo>
                    <a:pt x="31" y="67"/>
                  </a:lnTo>
                  <a:lnTo>
                    <a:pt x="27" y="68"/>
                  </a:lnTo>
                  <a:lnTo>
                    <a:pt x="22" y="68"/>
                  </a:lnTo>
                  <a:lnTo>
                    <a:pt x="16" y="67"/>
                  </a:lnTo>
                  <a:lnTo>
                    <a:pt x="11" y="65"/>
                  </a:lnTo>
                  <a:lnTo>
                    <a:pt x="7" y="62"/>
                  </a:lnTo>
                  <a:lnTo>
                    <a:pt x="2" y="50"/>
                  </a:lnTo>
                  <a:lnTo>
                    <a:pt x="0" y="34"/>
                  </a:lnTo>
                  <a:close/>
                  <a:moveTo>
                    <a:pt x="10" y="34"/>
                  </a:moveTo>
                  <a:lnTo>
                    <a:pt x="10" y="42"/>
                  </a:lnTo>
                  <a:lnTo>
                    <a:pt x="10" y="48"/>
                  </a:lnTo>
                  <a:lnTo>
                    <a:pt x="11" y="53"/>
                  </a:lnTo>
                  <a:lnTo>
                    <a:pt x="13" y="56"/>
                  </a:lnTo>
                  <a:lnTo>
                    <a:pt x="16" y="57"/>
                  </a:lnTo>
                  <a:lnTo>
                    <a:pt x="19" y="59"/>
                  </a:lnTo>
                  <a:lnTo>
                    <a:pt x="22" y="60"/>
                  </a:lnTo>
                  <a:lnTo>
                    <a:pt x="25" y="59"/>
                  </a:lnTo>
                  <a:lnTo>
                    <a:pt x="28" y="57"/>
                  </a:lnTo>
                  <a:lnTo>
                    <a:pt x="31" y="56"/>
                  </a:lnTo>
                  <a:lnTo>
                    <a:pt x="33" y="51"/>
                  </a:lnTo>
                  <a:lnTo>
                    <a:pt x="34" y="47"/>
                  </a:lnTo>
                  <a:lnTo>
                    <a:pt x="36" y="42"/>
                  </a:lnTo>
                  <a:lnTo>
                    <a:pt x="36" y="34"/>
                  </a:lnTo>
                  <a:lnTo>
                    <a:pt x="36" y="27"/>
                  </a:lnTo>
                  <a:lnTo>
                    <a:pt x="34" y="20"/>
                  </a:lnTo>
                  <a:lnTo>
                    <a:pt x="33" y="16"/>
                  </a:lnTo>
                  <a:lnTo>
                    <a:pt x="31" y="13"/>
                  </a:lnTo>
                  <a:lnTo>
                    <a:pt x="30" y="10"/>
                  </a:lnTo>
                  <a:lnTo>
                    <a:pt x="27" y="8"/>
                  </a:lnTo>
                  <a:lnTo>
                    <a:pt x="22" y="8"/>
                  </a:lnTo>
                  <a:lnTo>
                    <a:pt x="19" y="8"/>
                  </a:lnTo>
                  <a:lnTo>
                    <a:pt x="16" y="10"/>
                  </a:lnTo>
                  <a:lnTo>
                    <a:pt x="13" y="13"/>
                  </a:lnTo>
                  <a:lnTo>
                    <a:pt x="11" y="16"/>
                  </a:lnTo>
                  <a:lnTo>
                    <a:pt x="10" y="20"/>
                  </a:lnTo>
                  <a:lnTo>
                    <a:pt x="10" y="27"/>
                  </a:lnTo>
                  <a:lnTo>
                    <a:pt x="10"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8" name="Freeform 36"/>
            <p:cNvSpPr>
              <a:spLocks/>
            </p:cNvSpPr>
            <p:nvPr/>
          </p:nvSpPr>
          <p:spPr bwMode="auto">
            <a:xfrm>
              <a:off x="3570" y="3333"/>
              <a:ext cx="44" cy="68"/>
            </a:xfrm>
            <a:custGeom>
              <a:avLst/>
              <a:gdLst>
                <a:gd name="T0" fmla="*/ 0 w 44"/>
                <a:gd name="T1" fmla="*/ 50 h 68"/>
                <a:gd name="T2" fmla="*/ 9 w 44"/>
                <a:gd name="T3" fmla="*/ 48 h 68"/>
                <a:gd name="T4" fmla="*/ 11 w 44"/>
                <a:gd name="T5" fmla="*/ 54 h 68"/>
                <a:gd name="T6" fmla="*/ 14 w 44"/>
                <a:gd name="T7" fmla="*/ 57 h 68"/>
                <a:gd name="T8" fmla="*/ 17 w 44"/>
                <a:gd name="T9" fmla="*/ 59 h 68"/>
                <a:gd name="T10" fmla="*/ 21 w 44"/>
                <a:gd name="T11" fmla="*/ 60 h 68"/>
                <a:gd name="T12" fmla="*/ 26 w 44"/>
                <a:gd name="T13" fmla="*/ 60 h 68"/>
                <a:gd name="T14" fmla="*/ 29 w 44"/>
                <a:gd name="T15" fmla="*/ 59 h 68"/>
                <a:gd name="T16" fmla="*/ 32 w 44"/>
                <a:gd name="T17" fmla="*/ 56 h 68"/>
                <a:gd name="T18" fmla="*/ 34 w 44"/>
                <a:gd name="T19" fmla="*/ 53 h 68"/>
                <a:gd name="T20" fmla="*/ 35 w 44"/>
                <a:gd name="T21" fmla="*/ 50 h 68"/>
                <a:gd name="T22" fmla="*/ 35 w 44"/>
                <a:gd name="T23" fmla="*/ 45 h 68"/>
                <a:gd name="T24" fmla="*/ 35 w 44"/>
                <a:gd name="T25" fmla="*/ 40 h 68"/>
                <a:gd name="T26" fmla="*/ 34 w 44"/>
                <a:gd name="T27" fmla="*/ 37 h 68"/>
                <a:gd name="T28" fmla="*/ 32 w 44"/>
                <a:gd name="T29" fmla="*/ 34 h 68"/>
                <a:gd name="T30" fmla="*/ 29 w 44"/>
                <a:gd name="T31" fmla="*/ 31 h 68"/>
                <a:gd name="T32" fmla="*/ 26 w 44"/>
                <a:gd name="T33" fmla="*/ 30 h 68"/>
                <a:gd name="T34" fmla="*/ 21 w 44"/>
                <a:gd name="T35" fmla="*/ 30 h 68"/>
                <a:gd name="T36" fmla="*/ 18 w 44"/>
                <a:gd name="T37" fmla="*/ 30 h 68"/>
                <a:gd name="T38" fmla="*/ 15 w 44"/>
                <a:gd name="T39" fmla="*/ 31 h 68"/>
                <a:gd name="T40" fmla="*/ 12 w 44"/>
                <a:gd name="T41" fmla="*/ 33 h 68"/>
                <a:gd name="T42" fmla="*/ 11 w 44"/>
                <a:gd name="T43" fmla="*/ 36 h 68"/>
                <a:gd name="T44" fmla="*/ 1 w 44"/>
                <a:gd name="T45" fmla="*/ 34 h 68"/>
                <a:gd name="T46" fmla="*/ 9 w 44"/>
                <a:gd name="T47" fmla="*/ 0 h 68"/>
                <a:gd name="T48" fmla="*/ 40 w 44"/>
                <a:gd name="T49" fmla="*/ 0 h 68"/>
                <a:gd name="T50" fmla="*/ 40 w 44"/>
                <a:gd name="T51" fmla="*/ 10 h 68"/>
                <a:gd name="T52" fmla="*/ 15 w 44"/>
                <a:gd name="T53" fmla="*/ 10 h 68"/>
                <a:gd name="T54" fmla="*/ 12 w 44"/>
                <a:gd name="T55" fmla="*/ 27 h 68"/>
                <a:gd name="T56" fmla="*/ 18 w 44"/>
                <a:gd name="T57" fmla="*/ 23 h 68"/>
                <a:gd name="T58" fmla="*/ 24 w 44"/>
                <a:gd name="T59" fmla="*/ 22 h 68"/>
                <a:gd name="T60" fmla="*/ 29 w 44"/>
                <a:gd name="T61" fmla="*/ 23 h 68"/>
                <a:gd name="T62" fmla="*/ 35 w 44"/>
                <a:gd name="T63" fmla="*/ 25 h 68"/>
                <a:gd name="T64" fmla="*/ 38 w 44"/>
                <a:gd name="T65" fmla="*/ 28 h 68"/>
                <a:gd name="T66" fmla="*/ 41 w 44"/>
                <a:gd name="T67" fmla="*/ 33 h 68"/>
                <a:gd name="T68" fmla="*/ 44 w 44"/>
                <a:gd name="T69" fmla="*/ 37 h 68"/>
                <a:gd name="T70" fmla="*/ 44 w 44"/>
                <a:gd name="T71" fmla="*/ 43 h 68"/>
                <a:gd name="T72" fmla="*/ 44 w 44"/>
                <a:gd name="T73" fmla="*/ 50 h 68"/>
                <a:gd name="T74" fmla="*/ 43 w 44"/>
                <a:gd name="T75" fmla="*/ 56 h 68"/>
                <a:gd name="T76" fmla="*/ 40 w 44"/>
                <a:gd name="T77" fmla="*/ 60 h 68"/>
                <a:gd name="T78" fmla="*/ 35 w 44"/>
                <a:gd name="T79" fmla="*/ 65 h 68"/>
                <a:gd name="T80" fmla="*/ 29 w 44"/>
                <a:gd name="T81" fmla="*/ 67 h 68"/>
                <a:gd name="T82" fmla="*/ 21 w 44"/>
                <a:gd name="T83" fmla="*/ 68 h 68"/>
                <a:gd name="T84" fmla="*/ 17 w 44"/>
                <a:gd name="T85" fmla="*/ 68 h 68"/>
                <a:gd name="T86" fmla="*/ 11 w 44"/>
                <a:gd name="T87" fmla="*/ 65 h 68"/>
                <a:gd name="T88" fmla="*/ 7 w 44"/>
                <a:gd name="T89" fmla="*/ 64 h 68"/>
                <a:gd name="T90" fmla="*/ 4 w 44"/>
                <a:gd name="T91" fmla="*/ 59 h 68"/>
                <a:gd name="T92" fmla="*/ 1 w 44"/>
                <a:gd name="T93" fmla="*/ 54 h 68"/>
                <a:gd name="T94" fmla="*/ 0 w 44"/>
                <a:gd name="T95" fmla="*/ 5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4" h="68">
                  <a:moveTo>
                    <a:pt x="0" y="50"/>
                  </a:moveTo>
                  <a:lnTo>
                    <a:pt x="9" y="48"/>
                  </a:lnTo>
                  <a:lnTo>
                    <a:pt x="11" y="54"/>
                  </a:lnTo>
                  <a:lnTo>
                    <a:pt x="14" y="57"/>
                  </a:lnTo>
                  <a:lnTo>
                    <a:pt x="17" y="59"/>
                  </a:lnTo>
                  <a:lnTo>
                    <a:pt x="21" y="60"/>
                  </a:lnTo>
                  <a:lnTo>
                    <a:pt x="26" y="60"/>
                  </a:lnTo>
                  <a:lnTo>
                    <a:pt x="29" y="59"/>
                  </a:lnTo>
                  <a:lnTo>
                    <a:pt x="32" y="56"/>
                  </a:lnTo>
                  <a:lnTo>
                    <a:pt x="34" y="53"/>
                  </a:lnTo>
                  <a:lnTo>
                    <a:pt x="35" y="50"/>
                  </a:lnTo>
                  <a:lnTo>
                    <a:pt x="35" y="45"/>
                  </a:lnTo>
                  <a:lnTo>
                    <a:pt x="35" y="40"/>
                  </a:lnTo>
                  <a:lnTo>
                    <a:pt x="34" y="37"/>
                  </a:lnTo>
                  <a:lnTo>
                    <a:pt x="32" y="34"/>
                  </a:lnTo>
                  <a:lnTo>
                    <a:pt x="29" y="31"/>
                  </a:lnTo>
                  <a:lnTo>
                    <a:pt x="26" y="30"/>
                  </a:lnTo>
                  <a:lnTo>
                    <a:pt x="21" y="30"/>
                  </a:lnTo>
                  <a:lnTo>
                    <a:pt x="18" y="30"/>
                  </a:lnTo>
                  <a:lnTo>
                    <a:pt x="15" y="31"/>
                  </a:lnTo>
                  <a:lnTo>
                    <a:pt x="12" y="33"/>
                  </a:lnTo>
                  <a:lnTo>
                    <a:pt x="11" y="36"/>
                  </a:lnTo>
                  <a:lnTo>
                    <a:pt x="1" y="34"/>
                  </a:lnTo>
                  <a:lnTo>
                    <a:pt x="9" y="0"/>
                  </a:lnTo>
                  <a:lnTo>
                    <a:pt x="40" y="0"/>
                  </a:lnTo>
                  <a:lnTo>
                    <a:pt x="40" y="10"/>
                  </a:lnTo>
                  <a:lnTo>
                    <a:pt x="15" y="10"/>
                  </a:lnTo>
                  <a:lnTo>
                    <a:pt x="12" y="27"/>
                  </a:lnTo>
                  <a:lnTo>
                    <a:pt x="18" y="23"/>
                  </a:lnTo>
                  <a:lnTo>
                    <a:pt x="24" y="22"/>
                  </a:lnTo>
                  <a:lnTo>
                    <a:pt x="29" y="23"/>
                  </a:lnTo>
                  <a:lnTo>
                    <a:pt x="35" y="25"/>
                  </a:lnTo>
                  <a:lnTo>
                    <a:pt x="38" y="28"/>
                  </a:lnTo>
                  <a:lnTo>
                    <a:pt x="41" y="33"/>
                  </a:lnTo>
                  <a:lnTo>
                    <a:pt x="44" y="37"/>
                  </a:lnTo>
                  <a:lnTo>
                    <a:pt x="44" y="43"/>
                  </a:lnTo>
                  <a:lnTo>
                    <a:pt x="44" y="50"/>
                  </a:lnTo>
                  <a:lnTo>
                    <a:pt x="43" y="56"/>
                  </a:lnTo>
                  <a:lnTo>
                    <a:pt x="40" y="60"/>
                  </a:lnTo>
                  <a:lnTo>
                    <a:pt x="35" y="65"/>
                  </a:lnTo>
                  <a:lnTo>
                    <a:pt x="29" y="67"/>
                  </a:lnTo>
                  <a:lnTo>
                    <a:pt x="21" y="68"/>
                  </a:lnTo>
                  <a:lnTo>
                    <a:pt x="17" y="68"/>
                  </a:lnTo>
                  <a:lnTo>
                    <a:pt x="11" y="65"/>
                  </a:lnTo>
                  <a:lnTo>
                    <a:pt x="7" y="64"/>
                  </a:lnTo>
                  <a:lnTo>
                    <a:pt x="4" y="59"/>
                  </a:lnTo>
                  <a:lnTo>
                    <a:pt x="1" y="54"/>
                  </a:lnTo>
                  <a:lnTo>
                    <a:pt x="0" y="50"/>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9" name="Freeform 37"/>
            <p:cNvSpPr>
              <a:spLocks noEditPoints="1"/>
            </p:cNvSpPr>
            <p:nvPr/>
          </p:nvSpPr>
          <p:spPr bwMode="auto">
            <a:xfrm>
              <a:off x="3622" y="3333"/>
              <a:ext cx="45" cy="68"/>
            </a:xfrm>
            <a:custGeom>
              <a:avLst/>
              <a:gdLst>
                <a:gd name="T0" fmla="*/ 0 w 45"/>
                <a:gd name="T1" fmla="*/ 34 h 68"/>
                <a:gd name="T2" fmla="*/ 0 w 45"/>
                <a:gd name="T3" fmla="*/ 27 h 68"/>
                <a:gd name="T4" fmla="*/ 2 w 45"/>
                <a:gd name="T5" fmla="*/ 20 h 68"/>
                <a:gd name="T6" fmla="*/ 3 w 45"/>
                <a:gd name="T7" fmla="*/ 14 h 68"/>
                <a:gd name="T8" fmla="*/ 5 w 45"/>
                <a:gd name="T9" fmla="*/ 10 h 68"/>
                <a:gd name="T10" fmla="*/ 8 w 45"/>
                <a:gd name="T11" fmla="*/ 7 h 68"/>
                <a:gd name="T12" fmla="*/ 9 w 45"/>
                <a:gd name="T13" fmla="*/ 3 h 68"/>
                <a:gd name="T14" fmla="*/ 14 w 45"/>
                <a:gd name="T15" fmla="*/ 2 h 68"/>
                <a:gd name="T16" fmla="*/ 17 w 45"/>
                <a:gd name="T17" fmla="*/ 0 h 68"/>
                <a:gd name="T18" fmla="*/ 22 w 45"/>
                <a:gd name="T19" fmla="*/ 0 h 68"/>
                <a:gd name="T20" fmla="*/ 28 w 45"/>
                <a:gd name="T21" fmla="*/ 0 h 68"/>
                <a:gd name="T22" fmla="*/ 33 w 45"/>
                <a:gd name="T23" fmla="*/ 2 h 68"/>
                <a:gd name="T24" fmla="*/ 36 w 45"/>
                <a:gd name="T25" fmla="*/ 5 h 68"/>
                <a:gd name="T26" fmla="*/ 39 w 45"/>
                <a:gd name="T27" fmla="*/ 8 h 68"/>
                <a:gd name="T28" fmla="*/ 42 w 45"/>
                <a:gd name="T29" fmla="*/ 13 h 68"/>
                <a:gd name="T30" fmla="*/ 43 w 45"/>
                <a:gd name="T31" fmla="*/ 17 h 68"/>
                <a:gd name="T32" fmla="*/ 43 w 45"/>
                <a:gd name="T33" fmla="*/ 25 h 68"/>
                <a:gd name="T34" fmla="*/ 45 w 45"/>
                <a:gd name="T35" fmla="*/ 34 h 68"/>
                <a:gd name="T36" fmla="*/ 43 w 45"/>
                <a:gd name="T37" fmla="*/ 42 h 68"/>
                <a:gd name="T38" fmla="*/ 43 w 45"/>
                <a:gd name="T39" fmla="*/ 48 h 68"/>
                <a:gd name="T40" fmla="*/ 42 w 45"/>
                <a:gd name="T41" fmla="*/ 53 h 68"/>
                <a:gd name="T42" fmla="*/ 40 w 45"/>
                <a:gd name="T43" fmla="*/ 57 h 68"/>
                <a:gd name="T44" fmla="*/ 37 w 45"/>
                <a:gd name="T45" fmla="*/ 62 h 68"/>
                <a:gd name="T46" fmla="*/ 34 w 45"/>
                <a:gd name="T47" fmla="*/ 65 h 68"/>
                <a:gd name="T48" fmla="*/ 31 w 45"/>
                <a:gd name="T49" fmla="*/ 67 h 68"/>
                <a:gd name="T50" fmla="*/ 26 w 45"/>
                <a:gd name="T51" fmla="*/ 68 h 68"/>
                <a:gd name="T52" fmla="*/ 22 w 45"/>
                <a:gd name="T53" fmla="*/ 68 h 68"/>
                <a:gd name="T54" fmla="*/ 16 w 45"/>
                <a:gd name="T55" fmla="*/ 67 h 68"/>
                <a:gd name="T56" fmla="*/ 11 w 45"/>
                <a:gd name="T57" fmla="*/ 65 h 68"/>
                <a:gd name="T58" fmla="*/ 6 w 45"/>
                <a:gd name="T59" fmla="*/ 62 h 68"/>
                <a:gd name="T60" fmla="*/ 2 w 45"/>
                <a:gd name="T61" fmla="*/ 50 h 68"/>
                <a:gd name="T62" fmla="*/ 0 w 45"/>
                <a:gd name="T63" fmla="*/ 34 h 68"/>
                <a:gd name="T64" fmla="*/ 9 w 45"/>
                <a:gd name="T65" fmla="*/ 34 h 68"/>
                <a:gd name="T66" fmla="*/ 9 w 45"/>
                <a:gd name="T67" fmla="*/ 42 h 68"/>
                <a:gd name="T68" fmla="*/ 9 w 45"/>
                <a:gd name="T69" fmla="*/ 48 h 68"/>
                <a:gd name="T70" fmla="*/ 11 w 45"/>
                <a:gd name="T71" fmla="*/ 53 h 68"/>
                <a:gd name="T72" fmla="*/ 13 w 45"/>
                <a:gd name="T73" fmla="*/ 56 h 68"/>
                <a:gd name="T74" fmla="*/ 16 w 45"/>
                <a:gd name="T75" fmla="*/ 57 h 68"/>
                <a:gd name="T76" fmla="*/ 19 w 45"/>
                <a:gd name="T77" fmla="*/ 59 h 68"/>
                <a:gd name="T78" fmla="*/ 22 w 45"/>
                <a:gd name="T79" fmla="*/ 60 h 68"/>
                <a:gd name="T80" fmla="*/ 26 w 45"/>
                <a:gd name="T81" fmla="*/ 59 h 68"/>
                <a:gd name="T82" fmla="*/ 29 w 45"/>
                <a:gd name="T83" fmla="*/ 57 h 68"/>
                <a:gd name="T84" fmla="*/ 31 w 45"/>
                <a:gd name="T85" fmla="*/ 56 h 68"/>
                <a:gd name="T86" fmla="*/ 34 w 45"/>
                <a:gd name="T87" fmla="*/ 51 h 68"/>
                <a:gd name="T88" fmla="*/ 34 w 45"/>
                <a:gd name="T89" fmla="*/ 47 h 68"/>
                <a:gd name="T90" fmla="*/ 36 w 45"/>
                <a:gd name="T91" fmla="*/ 42 h 68"/>
                <a:gd name="T92" fmla="*/ 36 w 45"/>
                <a:gd name="T93" fmla="*/ 34 h 68"/>
                <a:gd name="T94" fmla="*/ 36 w 45"/>
                <a:gd name="T95" fmla="*/ 27 h 68"/>
                <a:gd name="T96" fmla="*/ 34 w 45"/>
                <a:gd name="T97" fmla="*/ 20 h 68"/>
                <a:gd name="T98" fmla="*/ 34 w 45"/>
                <a:gd name="T99" fmla="*/ 16 h 68"/>
                <a:gd name="T100" fmla="*/ 33 w 45"/>
                <a:gd name="T101" fmla="*/ 13 h 68"/>
                <a:gd name="T102" fmla="*/ 29 w 45"/>
                <a:gd name="T103" fmla="*/ 10 h 68"/>
                <a:gd name="T104" fmla="*/ 26 w 45"/>
                <a:gd name="T105" fmla="*/ 8 h 68"/>
                <a:gd name="T106" fmla="*/ 22 w 45"/>
                <a:gd name="T107" fmla="*/ 8 h 68"/>
                <a:gd name="T108" fmla="*/ 19 w 45"/>
                <a:gd name="T109" fmla="*/ 8 h 68"/>
                <a:gd name="T110" fmla="*/ 16 w 45"/>
                <a:gd name="T111" fmla="*/ 10 h 68"/>
                <a:gd name="T112" fmla="*/ 13 w 45"/>
                <a:gd name="T113" fmla="*/ 13 h 68"/>
                <a:gd name="T114" fmla="*/ 11 w 45"/>
                <a:gd name="T115" fmla="*/ 16 h 68"/>
                <a:gd name="T116" fmla="*/ 9 w 45"/>
                <a:gd name="T117" fmla="*/ 20 h 68"/>
                <a:gd name="T118" fmla="*/ 9 w 45"/>
                <a:gd name="T119" fmla="*/ 27 h 68"/>
                <a:gd name="T120" fmla="*/ 9 w 45"/>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5" h="68">
                  <a:moveTo>
                    <a:pt x="0" y="34"/>
                  </a:moveTo>
                  <a:lnTo>
                    <a:pt x="0" y="27"/>
                  </a:lnTo>
                  <a:lnTo>
                    <a:pt x="2" y="20"/>
                  </a:lnTo>
                  <a:lnTo>
                    <a:pt x="3" y="14"/>
                  </a:lnTo>
                  <a:lnTo>
                    <a:pt x="5" y="10"/>
                  </a:lnTo>
                  <a:lnTo>
                    <a:pt x="8" y="7"/>
                  </a:lnTo>
                  <a:lnTo>
                    <a:pt x="9" y="3"/>
                  </a:lnTo>
                  <a:lnTo>
                    <a:pt x="14" y="2"/>
                  </a:lnTo>
                  <a:lnTo>
                    <a:pt x="17" y="0"/>
                  </a:lnTo>
                  <a:lnTo>
                    <a:pt x="22" y="0"/>
                  </a:lnTo>
                  <a:lnTo>
                    <a:pt x="28" y="0"/>
                  </a:lnTo>
                  <a:lnTo>
                    <a:pt x="33" y="2"/>
                  </a:lnTo>
                  <a:lnTo>
                    <a:pt x="36" y="5"/>
                  </a:lnTo>
                  <a:lnTo>
                    <a:pt x="39" y="8"/>
                  </a:lnTo>
                  <a:lnTo>
                    <a:pt x="42" y="13"/>
                  </a:lnTo>
                  <a:lnTo>
                    <a:pt x="43" y="17"/>
                  </a:lnTo>
                  <a:lnTo>
                    <a:pt x="43" y="25"/>
                  </a:lnTo>
                  <a:lnTo>
                    <a:pt x="45" y="34"/>
                  </a:lnTo>
                  <a:lnTo>
                    <a:pt x="43" y="42"/>
                  </a:lnTo>
                  <a:lnTo>
                    <a:pt x="43" y="48"/>
                  </a:lnTo>
                  <a:lnTo>
                    <a:pt x="42" y="53"/>
                  </a:lnTo>
                  <a:lnTo>
                    <a:pt x="40" y="57"/>
                  </a:lnTo>
                  <a:lnTo>
                    <a:pt x="37" y="62"/>
                  </a:lnTo>
                  <a:lnTo>
                    <a:pt x="34" y="65"/>
                  </a:lnTo>
                  <a:lnTo>
                    <a:pt x="31" y="67"/>
                  </a:lnTo>
                  <a:lnTo>
                    <a:pt x="26" y="68"/>
                  </a:lnTo>
                  <a:lnTo>
                    <a:pt x="22" y="68"/>
                  </a:lnTo>
                  <a:lnTo>
                    <a:pt x="16" y="67"/>
                  </a:lnTo>
                  <a:lnTo>
                    <a:pt x="11" y="65"/>
                  </a:lnTo>
                  <a:lnTo>
                    <a:pt x="6" y="62"/>
                  </a:lnTo>
                  <a:lnTo>
                    <a:pt x="2" y="50"/>
                  </a:lnTo>
                  <a:lnTo>
                    <a:pt x="0" y="34"/>
                  </a:lnTo>
                  <a:close/>
                  <a:moveTo>
                    <a:pt x="9" y="34"/>
                  </a:moveTo>
                  <a:lnTo>
                    <a:pt x="9" y="42"/>
                  </a:lnTo>
                  <a:lnTo>
                    <a:pt x="9" y="48"/>
                  </a:lnTo>
                  <a:lnTo>
                    <a:pt x="11" y="53"/>
                  </a:lnTo>
                  <a:lnTo>
                    <a:pt x="13" y="56"/>
                  </a:lnTo>
                  <a:lnTo>
                    <a:pt x="16" y="57"/>
                  </a:lnTo>
                  <a:lnTo>
                    <a:pt x="19" y="59"/>
                  </a:lnTo>
                  <a:lnTo>
                    <a:pt x="22" y="60"/>
                  </a:lnTo>
                  <a:lnTo>
                    <a:pt x="26" y="59"/>
                  </a:lnTo>
                  <a:lnTo>
                    <a:pt x="29" y="57"/>
                  </a:lnTo>
                  <a:lnTo>
                    <a:pt x="31" y="56"/>
                  </a:lnTo>
                  <a:lnTo>
                    <a:pt x="34" y="51"/>
                  </a:lnTo>
                  <a:lnTo>
                    <a:pt x="34" y="47"/>
                  </a:lnTo>
                  <a:lnTo>
                    <a:pt x="36" y="42"/>
                  </a:lnTo>
                  <a:lnTo>
                    <a:pt x="36" y="34"/>
                  </a:lnTo>
                  <a:lnTo>
                    <a:pt x="36" y="27"/>
                  </a:lnTo>
                  <a:lnTo>
                    <a:pt x="34" y="20"/>
                  </a:lnTo>
                  <a:lnTo>
                    <a:pt x="34" y="16"/>
                  </a:lnTo>
                  <a:lnTo>
                    <a:pt x="33" y="13"/>
                  </a:lnTo>
                  <a:lnTo>
                    <a:pt x="29" y="10"/>
                  </a:lnTo>
                  <a:lnTo>
                    <a:pt x="26" y="8"/>
                  </a:lnTo>
                  <a:lnTo>
                    <a:pt x="22" y="8"/>
                  </a:lnTo>
                  <a:lnTo>
                    <a:pt x="19" y="8"/>
                  </a:lnTo>
                  <a:lnTo>
                    <a:pt x="16" y="10"/>
                  </a:lnTo>
                  <a:lnTo>
                    <a:pt x="13" y="13"/>
                  </a:lnTo>
                  <a:lnTo>
                    <a:pt x="11" y="16"/>
                  </a:lnTo>
                  <a:lnTo>
                    <a:pt x="9" y="20"/>
                  </a:lnTo>
                  <a:lnTo>
                    <a:pt x="9" y="27"/>
                  </a:lnTo>
                  <a:lnTo>
                    <a:pt x="9"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0" name="Freeform 38"/>
            <p:cNvSpPr>
              <a:spLocks noEditPoints="1"/>
            </p:cNvSpPr>
            <p:nvPr/>
          </p:nvSpPr>
          <p:spPr bwMode="auto">
            <a:xfrm>
              <a:off x="4097" y="3333"/>
              <a:ext cx="45" cy="68"/>
            </a:xfrm>
            <a:custGeom>
              <a:avLst/>
              <a:gdLst>
                <a:gd name="T0" fmla="*/ 36 w 45"/>
                <a:gd name="T1" fmla="*/ 19 h 68"/>
                <a:gd name="T2" fmla="*/ 33 w 45"/>
                <a:gd name="T3" fmla="*/ 11 h 68"/>
                <a:gd name="T4" fmla="*/ 25 w 45"/>
                <a:gd name="T5" fmla="*/ 8 h 68"/>
                <a:gd name="T6" fmla="*/ 17 w 45"/>
                <a:gd name="T7" fmla="*/ 10 h 68"/>
                <a:gd name="T8" fmla="*/ 11 w 45"/>
                <a:gd name="T9" fmla="*/ 17 h 68"/>
                <a:gd name="T10" fmla="*/ 10 w 45"/>
                <a:gd name="T11" fmla="*/ 27 h 68"/>
                <a:gd name="T12" fmla="*/ 13 w 45"/>
                <a:gd name="T13" fmla="*/ 28 h 68"/>
                <a:gd name="T14" fmla="*/ 20 w 45"/>
                <a:gd name="T15" fmla="*/ 23 h 68"/>
                <a:gd name="T16" fmla="*/ 31 w 45"/>
                <a:gd name="T17" fmla="*/ 23 h 68"/>
                <a:gd name="T18" fmla="*/ 39 w 45"/>
                <a:gd name="T19" fmla="*/ 30 h 68"/>
                <a:gd name="T20" fmla="*/ 45 w 45"/>
                <a:gd name="T21" fmla="*/ 39 h 68"/>
                <a:gd name="T22" fmla="*/ 45 w 45"/>
                <a:gd name="T23" fmla="*/ 51 h 68"/>
                <a:gd name="T24" fmla="*/ 39 w 45"/>
                <a:gd name="T25" fmla="*/ 62 h 68"/>
                <a:gd name="T26" fmla="*/ 30 w 45"/>
                <a:gd name="T27" fmla="*/ 67 h 68"/>
                <a:gd name="T28" fmla="*/ 17 w 45"/>
                <a:gd name="T29" fmla="*/ 67 h 68"/>
                <a:gd name="T30" fmla="*/ 7 w 45"/>
                <a:gd name="T31" fmla="*/ 60 h 68"/>
                <a:gd name="T32" fmla="*/ 0 w 45"/>
                <a:gd name="T33" fmla="*/ 36 h 68"/>
                <a:gd name="T34" fmla="*/ 8 w 45"/>
                <a:gd name="T35" fmla="*/ 8 h 68"/>
                <a:gd name="T36" fmla="*/ 19 w 45"/>
                <a:gd name="T37" fmla="*/ 0 h 68"/>
                <a:gd name="T38" fmla="*/ 30 w 45"/>
                <a:gd name="T39" fmla="*/ 0 h 68"/>
                <a:gd name="T40" fmla="*/ 39 w 45"/>
                <a:gd name="T41" fmla="*/ 5 h 68"/>
                <a:gd name="T42" fmla="*/ 44 w 45"/>
                <a:gd name="T43" fmla="*/ 13 h 68"/>
                <a:gd name="T44" fmla="*/ 10 w 45"/>
                <a:gd name="T45" fmla="*/ 45 h 68"/>
                <a:gd name="T46" fmla="*/ 11 w 45"/>
                <a:gd name="T47" fmla="*/ 53 h 68"/>
                <a:gd name="T48" fmla="*/ 16 w 45"/>
                <a:gd name="T49" fmla="*/ 59 h 68"/>
                <a:gd name="T50" fmla="*/ 24 w 45"/>
                <a:gd name="T51" fmla="*/ 60 h 68"/>
                <a:gd name="T52" fmla="*/ 30 w 45"/>
                <a:gd name="T53" fmla="*/ 59 h 68"/>
                <a:gd name="T54" fmla="*/ 34 w 45"/>
                <a:gd name="T55" fmla="*/ 53 h 68"/>
                <a:gd name="T56" fmla="*/ 37 w 45"/>
                <a:gd name="T57" fmla="*/ 45 h 68"/>
                <a:gd name="T58" fmla="*/ 34 w 45"/>
                <a:gd name="T59" fmla="*/ 37 h 68"/>
                <a:gd name="T60" fmla="*/ 30 w 45"/>
                <a:gd name="T61" fmla="*/ 33 h 68"/>
                <a:gd name="T62" fmla="*/ 24 w 45"/>
                <a:gd name="T63" fmla="*/ 31 h 68"/>
                <a:gd name="T64" fmla="*/ 13 w 45"/>
                <a:gd name="T65" fmla="*/ 34 h 68"/>
                <a:gd name="T66" fmla="*/ 10 w 45"/>
                <a:gd name="T67" fmla="*/ 4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5" h="68">
                  <a:moveTo>
                    <a:pt x="45" y="17"/>
                  </a:moveTo>
                  <a:lnTo>
                    <a:pt x="36" y="19"/>
                  </a:lnTo>
                  <a:lnTo>
                    <a:pt x="34" y="14"/>
                  </a:lnTo>
                  <a:lnTo>
                    <a:pt x="33" y="11"/>
                  </a:lnTo>
                  <a:lnTo>
                    <a:pt x="28" y="8"/>
                  </a:lnTo>
                  <a:lnTo>
                    <a:pt x="25" y="8"/>
                  </a:lnTo>
                  <a:lnTo>
                    <a:pt x="20" y="8"/>
                  </a:lnTo>
                  <a:lnTo>
                    <a:pt x="17" y="10"/>
                  </a:lnTo>
                  <a:lnTo>
                    <a:pt x="14" y="13"/>
                  </a:lnTo>
                  <a:lnTo>
                    <a:pt x="11" y="17"/>
                  </a:lnTo>
                  <a:lnTo>
                    <a:pt x="10" y="20"/>
                  </a:lnTo>
                  <a:lnTo>
                    <a:pt x="10" y="27"/>
                  </a:lnTo>
                  <a:lnTo>
                    <a:pt x="10" y="33"/>
                  </a:lnTo>
                  <a:lnTo>
                    <a:pt x="13" y="28"/>
                  </a:lnTo>
                  <a:lnTo>
                    <a:pt x="16" y="25"/>
                  </a:lnTo>
                  <a:lnTo>
                    <a:pt x="20" y="23"/>
                  </a:lnTo>
                  <a:lnTo>
                    <a:pt x="25" y="23"/>
                  </a:lnTo>
                  <a:lnTo>
                    <a:pt x="31" y="23"/>
                  </a:lnTo>
                  <a:lnTo>
                    <a:pt x="36" y="27"/>
                  </a:lnTo>
                  <a:lnTo>
                    <a:pt x="39" y="30"/>
                  </a:lnTo>
                  <a:lnTo>
                    <a:pt x="44" y="34"/>
                  </a:lnTo>
                  <a:lnTo>
                    <a:pt x="45" y="39"/>
                  </a:lnTo>
                  <a:lnTo>
                    <a:pt x="45" y="45"/>
                  </a:lnTo>
                  <a:lnTo>
                    <a:pt x="45" y="51"/>
                  </a:lnTo>
                  <a:lnTo>
                    <a:pt x="42" y="57"/>
                  </a:lnTo>
                  <a:lnTo>
                    <a:pt x="39" y="62"/>
                  </a:lnTo>
                  <a:lnTo>
                    <a:pt x="34" y="65"/>
                  </a:lnTo>
                  <a:lnTo>
                    <a:pt x="30" y="67"/>
                  </a:lnTo>
                  <a:lnTo>
                    <a:pt x="24" y="68"/>
                  </a:lnTo>
                  <a:lnTo>
                    <a:pt x="17" y="67"/>
                  </a:lnTo>
                  <a:lnTo>
                    <a:pt x="11" y="65"/>
                  </a:lnTo>
                  <a:lnTo>
                    <a:pt x="7" y="60"/>
                  </a:lnTo>
                  <a:lnTo>
                    <a:pt x="2" y="51"/>
                  </a:lnTo>
                  <a:lnTo>
                    <a:pt x="0" y="36"/>
                  </a:lnTo>
                  <a:lnTo>
                    <a:pt x="2" y="19"/>
                  </a:lnTo>
                  <a:lnTo>
                    <a:pt x="8" y="8"/>
                  </a:lnTo>
                  <a:lnTo>
                    <a:pt x="13" y="3"/>
                  </a:lnTo>
                  <a:lnTo>
                    <a:pt x="19" y="0"/>
                  </a:lnTo>
                  <a:lnTo>
                    <a:pt x="25" y="0"/>
                  </a:lnTo>
                  <a:lnTo>
                    <a:pt x="30" y="0"/>
                  </a:lnTo>
                  <a:lnTo>
                    <a:pt x="34" y="2"/>
                  </a:lnTo>
                  <a:lnTo>
                    <a:pt x="39" y="5"/>
                  </a:lnTo>
                  <a:lnTo>
                    <a:pt x="42" y="8"/>
                  </a:lnTo>
                  <a:lnTo>
                    <a:pt x="44" y="13"/>
                  </a:lnTo>
                  <a:lnTo>
                    <a:pt x="45" y="17"/>
                  </a:lnTo>
                  <a:close/>
                  <a:moveTo>
                    <a:pt x="10" y="45"/>
                  </a:moveTo>
                  <a:lnTo>
                    <a:pt x="10" y="48"/>
                  </a:lnTo>
                  <a:lnTo>
                    <a:pt x="11" y="53"/>
                  </a:lnTo>
                  <a:lnTo>
                    <a:pt x="13" y="56"/>
                  </a:lnTo>
                  <a:lnTo>
                    <a:pt x="16" y="59"/>
                  </a:lnTo>
                  <a:lnTo>
                    <a:pt x="19" y="60"/>
                  </a:lnTo>
                  <a:lnTo>
                    <a:pt x="24" y="60"/>
                  </a:lnTo>
                  <a:lnTo>
                    <a:pt x="27" y="60"/>
                  </a:lnTo>
                  <a:lnTo>
                    <a:pt x="30" y="59"/>
                  </a:lnTo>
                  <a:lnTo>
                    <a:pt x="33" y="56"/>
                  </a:lnTo>
                  <a:lnTo>
                    <a:pt x="34" y="53"/>
                  </a:lnTo>
                  <a:lnTo>
                    <a:pt x="36" y="50"/>
                  </a:lnTo>
                  <a:lnTo>
                    <a:pt x="37" y="45"/>
                  </a:lnTo>
                  <a:lnTo>
                    <a:pt x="36" y="40"/>
                  </a:lnTo>
                  <a:lnTo>
                    <a:pt x="34" y="37"/>
                  </a:lnTo>
                  <a:lnTo>
                    <a:pt x="33" y="34"/>
                  </a:lnTo>
                  <a:lnTo>
                    <a:pt x="30" y="33"/>
                  </a:lnTo>
                  <a:lnTo>
                    <a:pt x="27" y="31"/>
                  </a:lnTo>
                  <a:lnTo>
                    <a:pt x="24" y="31"/>
                  </a:lnTo>
                  <a:lnTo>
                    <a:pt x="17" y="31"/>
                  </a:lnTo>
                  <a:lnTo>
                    <a:pt x="13" y="34"/>
                  </a:lnTo>
                  <a:lnTo>
                    <a:pt x="11" y="37"/>
                  </a:lnTo>
                  <a:lnTo>
                    <a:pt x="10" y="40"/>
                  </a:lnTo>
                  <a:lnTo>
                    <a:pt x="10" y="45"/>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1" name="Freeform 39"/>
            <p:cNvSpPr>
              <a:spLocks noEditPoints="1"/>
            </p:cNvSpPr>
            <p:nvPr/>
          </p:nvSpPr>
          <p:spPr bwMode="auto">
            <a:xfrm>
              <a:off x="4150" y="3333"/>
              <a:ext cx="45" cy="68"/>
            </a:xfrm>
            <a:custGeom>
              <a:avLst/>
              <a:gdLst>
                <a:gd name="T0" fmla="*/ 0 w 45"/>
                <a:gd name="T1" fmla="*/ 34 h 68"/>
                <a:gd name="T2" fmla="*/ 0 w 45"/>
                <a:gd name="T3" fmla="*/ 27 h 68"/>
                <a:gd name="T4" fmla="*/ 1 w 45"/>
                <a:gd name="T5" fmla="*/ 20 h 68"/>
                <a:gd name="T6" fmla="*/ 3 w 45"/>
                <a:gd name="T7" fmla="*/ 14 h 68"/>
                <a:gd name="T8" fmla="*/ 5 w 45"/>
                <a:gd name="T9" fmla="*/ 10 h 68"/>
                <a:gd name="T10" fmla="*/ 8 w 45"/>
                <a:gd name="T11" fmla="*/ 7 h 68"/>
                <a:gd name="T12" fmla="*/ 11 w 45"/>
                <a:gd name="T13" fmla="*/ 3 h 68"/>
                <a:gd name="T14" fmla="*/ 14 w 45"/>
                <a:gd name="T15" fmla="*/ 2 h 68"/>
                <a:gd name="T16" fmla="*/ 18 w 45"/>
                <a:gd name="T17" fmla="*/ 0 h 68"/>
                <a:gd name="T18" fmla="*/ 23 w 45"/>
                <a:gd name="T19" fmla="*/ 0 h 68"/>
                <a:gd name="T20" fmla="*/ 28 w 45"/>
                <a:gd name="T21" fmla="*/ 0 h 68"/>
                <a:gd name="T22" fmla="*/ 32 w 45"/>
                <a:gd name="T23" fmla="*/ 2 h 68"/>
                <a:gd name="T24" fmla="*/ 35 w 45"/>
                <a:gd name="T25" fmla="*/ 5 h 68"/>
                <a:gd name="T26" fmla="*/ 38 w 45"/>
                <a:gd name="T27" fmla="*/ 8 h 68"/>
                <a:gd name="T28" fmla="*/ 42 w 45"/>
                <a:gd name="T29" fmla="*/ 13 h 68"/>
                <a:gd name="T30" fmla="*/ 43 w 45"/>
                <a:gd name="T31" fmla="*/ 17 h 68"/>
                <a:gd name="T32" fmla="*/ 45 w 45"/>
                <a:gd name="T33" fmla="*/ 25 h 68"/>
                <a:gd name="T34" fmla="*/ 45 w 45"/>
                <a:gd name="T35" fmla="*/ 34 h 68"/>
                <a:gd name="T36" fmla="*/ 45 w 45"/>
                <a:gd name="T37" fmla="*/ 42 h 68"/>
                <a:gd name="T38" fmla="*/ 43 w 45"/>
                <a:gd name="T39" fmla="*/ 48 h 68"/>
                <a:gd name="T40" fmla="*/ 42 w 45"/>
                <a:gd name="T41" fmla="*/ 53 h 68"/>
                <a:gd name="T42" fmla="*/ 40 w 45"/>
                <a:gd name="T43" fmla="*/ 57 h 68"/>
                <a:gd name="T44" fmla="*/ 37 w 45"/>
                <a:gd name="T45" fmla="*/ 62 h 68"/>
                <a:gd name="T46" fmla="*/ 35 w 45"/>
                <a:gd name="T47" fmla="*/ 65 h 68"/>
                <a:gd name="T48" fmla="*/ 31 w 45"/>
                <a:gd name="T49" fmla="*/ 67 h 68"/>
                <a:gd name="T50" fmla="*/ 28 w 45"/>
                <a:gd name="T51" fmla="*/ 68 h 68"/>
                <a:gd name="T52" fmla="*/ 23 w 45"/>
                <a:gd name="T53" fmla="*/ 68 h 68"/>
                <a:gd name="T54" fmla="*/ 17 w 45"/>
                <a:gd name="T55" fmla="*/ 67 h 68"/>
                <a:gd name="T56" fmla="*/ 11 w 45"/>
                <a:gd name="T57" fmla="*/ 65 h 68"/>
                <a:gd name="T58" fmla="*/ 8 w 45"/>
                <a:gd name="T59" fmla="*/ 62 h 68"/>
                <a:gd name="T60" fmla="*/ 1 w 45"/>
                <a:gd name="T61" fmla="*/ 50 h 68"/>
                <a:gd name="T62" fmla="*/ 0 w 45"/>
                <a:gd name="T63" fmla="*/ 34 h 68"/>
                <a:gd name="T64" fmla="*/ 9 w 45"/>
                <a:gd name="T65" fmla="*/ 34 h 68"/>
                <a:gd name="T66" fmla="*/ 9 w 45"/>
                <a:gd name="T67" fmla="*/ 42 h 68"/>
                <a:gd name="T68" fmla="*/ 11 w 45"/>
                <a:gd name="T69" fmla="*/ 48 h 68"/>
                <a:gd name="T70" fmla="*/ 11 w 45"/>
                <a:gd name="T71" fmla="*/ 53 h 68"/>
                <a:gd name="T72" fmla="*/ 12 w 45"/>
                <a:gd name="T73" fmla="*/ 56 h 68"/>
                <a:gd name="T74" fmla="*/ 15 w 45"/>
                <a:gd name="T75" fmla="*/ 57 h 68"/>
                <a:gd name="T76" fmla="*/ 18 w 45"/>
                <a:gd name="T77" fmla="*/ 59 h 68"/>
                <a:gd name="T78" fmla="*/ 23 w 45"/>
                <a:gd name="T79" fmla="*/ 60 h 68"/>
                <a:gd name="T80" fmla="*/ 26 w 45"/>
                <a:gd name="T81" fmla="*/ 59 h 68"/>
                <a:gd name="T82" fmla="*/ 29 w 45"/>
                <a:gd name="T83" fmla="*/ 57 h 68"/>
                <a:gd name="T84" fmla="*/ 32 w 45"/>
                <a:gd name="T85" fmla="*/ 56 h 68"/>
                <a:gd name="T86" fmla="*/ 34 w 45"/>
                <a:gd name="T87" fmla="*/ 51 h 68"/>
                <a:gd name="T88" fmla="*/ 35 w 45"/>
                <a:gd name="T89" fmla="*/ 47 h 68"/>
                <a:gd name="T90" fmla="*/ 35 w 45"/>
                <a:gd name="T91" fmla="*/ 42 h 68"/>
                <a:gd name="T92" fmla="*/ 35 w 45"/>
                <a:gd name="T93" fmla="*/ 34 h 68"/>
                <a:gd name="T94" fmla="*/ 35 w 45"/>
                <a:gd name="T95" fmla="*/ 27 h 68"/>
                <a:gd name="T96" fmla="*/ 35 w 45"/>
                <a:gd name="T97" fmla="*/ 20 h 68"/>
                <a:gd name="T98" fmla="*/ 34 w 45"/>
                <a:gd name="T99" fmla="*/ 16 h 68"/>
                <a:gd name="T100" fmla="*/ 32 w 45"/>
                <a:gd name="T101" fmla="*/ 13 h 68"/>
                <a:gd name="T102" fmla="*/ 29 w 45"/>
                <a:gd name="T103" fmla="*/ 10 h 68"/>
                <a:gd name="T104" fmla="*/ 26 w 45"/>
                <a:gd name="T105" fmla="*/ 8 h 68"/>
                <a:gd name="T106" fmla="*/ 21 w 45"/>
                <a:gd name="T107" fmla="*/ 8 h 68"/>
                <a:gd name="T108" fmla="*/ 18 w 45"/>
                <a:gd name="T109" fmla="*/ 8 h 68"/>
                <a:gd name="T110" fmla="*/ 15 w 45"/>
                <a:gd name="T111" fmla="*/ 10 h 68"/>
                <a:gd name="T112" fmla="*/ 14 w 45"/>
                <a:gd name="T113" fmla="*/ 13 h 68"/>
                <a:gd name="T114" fmla="*/ 11 w 45"/>
                <a:gd name="T115" fmla="*/ 16 h 68"/>
                <a:gd name="T116" fmla="*/ 11 w 45"/>
                <a:gd name="T117" fmla="*/ 20 h 68"/>
                <a:gd name="T118" fmla="*/ 9 w 45"/>
                <a:gd name="T119" fmla="*/ 27 h 68"/>
                <a:gd name="T120" fmla="*/ 9 w 45"/>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5" h="68">
                  <a:moveTo>
                    <a:pt x="0" y="34"/>
                  </a:moveTo>
                  <a:lnTo>
                    <a:pt x="0" y="27"/>
                  </a:lnTo>
                  <a:lnTo>
                    <a:pt x="1" y="20"/>
                  </a:lnTo>
                  <a:lnTo>
                    <a:pt x="3" y="14"/>
                  </a:lnTo>
                  <a:lnTo>
                    <a:pt x="5" y="10"/>
                  </a:lnTo>
                  <a:lnTo>
                    <a:pt x="8" y="7"/>
                  </a:lnTo>
                  <a:lnTo>
                    <a:pt x="11" y="3"/>
                  </a:lnTo>
                  <a:lnTo>
                    <a:pt x="14" y="2"/>
                  </a:lnTo>
                  <a:lnTo>
                    <a:pt x="18" y="0"/>
                  </a:lnTo>
                  <a:lnTo>
                    <a:pt x="23" y="0"/>
                  </a:lnTo>
                  <a:lnTo>
                    <a:pt x="28" y="0"/>
                  </a:lnTo>
                  <a:lnTo>
                    <a:pt x="32" y="2"/>
                  </a:lnTo>
                  <a:lnTo>
                    <a:pt x="35" y="5"/>
                  </a:lnTo>
                  <a:lnTo>
                    <a:pt x="38" y="8"/>
                  </a:lnTo>
                  <a:lnTo>
                    <a:pt x="42" y="13"/>
                  </a:lnTo>
                  <a:lnTo>
                    <a:pt x="43" y="17"/>
                  </a:lnTo>
                  <a:lnTo>
                    <a:pt x="45" y="25"/>
                  </a:lnTo>
                  <a:lnTo>
                    <a:pt x="45" y="34"/>
                  </a:lnTo>
                  <a:lnTo>
                    <a:pt x="45" y="42"/>
                  </a:lnTo>
                  <a:lnTo>
                    <a:pt x="43" y="48"/>
                  </a:lnTo>
                  <a:lnTo>
                    <a:pt x="42" y="53"/>
                  </a:lnTo>
                  <a:lnTo>
                    <a:pt x="40" y="57"/>
                  </a:lnTo>
                  <a:lnTo>
                    <a:pt x="37" y="62"/>
                  </a:lnTo>
                  <a:lnTo>
                    <a:pt x="35" y="65"/>
                  </a:lnTo>
                  <a:lnTo>
                    <a:pt x="31" y="67"/>
                  </a:lnTo>
                  <a:lnTo>
                    <a:pt x="28" y="68"/>
                  </a:lnTo>
                  <a:lnTo>
                    <a:pt x="23" y="68"/>
                  </a:lnTo>
                  <a:lnTo>
                    <a:pt x="17" y="67"/>
                  </a:lnTo>
                  <a:lnTo>
                    <a:pt x="11" y="65"/>
                  </a:lnTo>
                  <a:lnTo>
                    <a:pt x="8" y="62"/>
                  </a:lnTo>
                  <a:lnTo>
                    <a:pt x="1" y="50"/>
                  </a:lnTo>
                  <a:lnTo>
                    <a:pt x="0" y="34"/>
                  </a:lnTo>
                  <a:close/>
                  <a:moveTo>
                    <a:pt x="9" y="34"/>
                  </a:moveTo>
                  <a:lnTo>
                    <a:pt x="9" y="42"/>
                  </a:lnTo>
                  <a:lnTo>
                    <a:pt x="11" y="48"/>
                  </a:lnTo>
                  <a:lnTo>
                    <a:pt x="11" y="53"/>
                  </a:lnTo>
                  <a:lnTo>
                    <a:pt x="12" y="56"/>
                  </a:lnTo>
                  <a:lnTo>
                    <a:pt x="15" y="57"/>
                  </a:lnTo>
                  <a:lnTo>
                    <a:pt x="18" y="59"/>
                  </a:lnTo>
                  <a:lnTo>
                    <a:pt x="23" y="60"/>
                  </a:lnTo>
                  <a:lnTo>
                    <a:pt x="26" y="59"/>
                  </a:lnTo>
                  <a:lnTo>
                    <a:pt x="29" y="57"/>
                  </a:lnTo>
                  <a:lnTo>
                    <a:pt x="32" y="56"/>
                  </a:lnTo>
                  <a:lnTo>
                    <a:pt x="34" y="51"/>
                  </a:lnTo>
                  <a:lnTo>
                    <a:pt x="35" y="47"/>
                  </a:lnTo>
                  <a:lnTo>
                    <a:pt x="35" y="42"/>
                  </a:lnTo>
                  <a:lnTo>
                    <a:pt x="35" y="34"/>
                  </a:lnTo>
                  <a:lnTo>
                    <a:pt x="35" y="27"/>
                  </a:lnTo>
                  <a:lnTo>
                    <a:pt x="35" y="20"/>
                  </a:lnTo>
                  <a:lnTo>
                    <a:pt x="34" y="16"/>
                  </a:lnTo>
                  <a:lnTo>
                    <a:pt x="32" y="13"/>
                  </a:lnTo>
                  <a:lnTo>
                    <a:pt x="29" y="10"/>
                  </a:lnTo>
                  <a:lnTo>
                    <a:pt x="26" y="8"/>
                  </a:lnTo>
                  <a:lnTo>
                    <a:pt x="21" y="8"/>
                  </a:lnTo>
                  <a:lnTo>
                    <a:pt x="18" y="8"/>
                  </a:lnTo>
                  <a:lnTo>
                    <a:pt x="15" y="10"/>
                  </a:lnTo>
                  <a:lnTo>
                    <a:pt x="14" y="13"/>
                  </a:lnTo>
                  <a:lnTo>
                    <a:pt x="11" y="16"/>
                  </a:lnTo>
                  <a:lnTo>
                    <a:pt x="11" y="20"/>
                  </a:lnTo>
                  <a:lnTo>
                    <a:pt x="9" y="27"/>
                  </a:lnTo>
                  <a:lnTo>
                    <a:pt x="9"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2" name="Freeform 40"/>
            <p:cNvSpPr>
              <a:spLocks/>
            </p:cNvSpPr>
            <p:nvPr/>
          </p:nvSpPr>
          <p:spPr bwMode="auto">
            <a:xfrm>
              <a:off x="4627" y="3333"/>
              <a:ext cx="43" cy="67"/>
            </a:xfrm>
            <a:custGeom>
              <a:avLst/>
              <a:gdLst>
                <a:gd name="T0" fmla="*/ 0 w 43"/>
                <a:gd name="T1" fmla="*/ 10 h 67"/>
                <a:gd name="T2" fmla="*/ 0 w 43"/>
                <a:gd name="T3" fmla="*/ 0 h 67"/>
                <a:gd name="T4" fmla="*/ 43 w 43"/>
                <a:gd name="T5" fmla="*/ 0 h 67"/>
                <a:gd name="T6" fmla="*/ 43 w 43"/>
                <a:gd name="T7" fmla="*/ 8 h 67"/>
                <a:gd name="T8" fmla="*/ 37 w 43"/>
                <a:gd name="T9" fmla="*/ 16 h 67"/>
                <a:gd name="T10" fmla="*/ 32 w 43"/>
                <a:gd name="T11" fmla="*/ 27 h 67"/>
                <a:gd name="T12" fmla="*/ 26 w 43"/>
                <a:gd name="T13" fmla="*/ 37 h 67"/>
                <a:gd name="T14" fmla="*/ 23 w 43"/>
                <a:gd name="T15" fmla="*/ 48 h 67"/>
                <a:gd name="T16" fmla="*/ 20 w 43"/>
                <a:gd name="T17" fmla="*/ 57 h 67"/>
                <a:gd name="T18" fmla="*/ 20 w 43"/>
                <a:gd name="T19" fmla="*/ 67 h 67"/>
                <a:gd name="T20" fmla="*/ 10 w 43"/>
                <a:gd name="T21" fmla="*/ 67 h 67"/>
                <a:gd name="T22" fmla="*/ 10 w 43"/>
                <a:gd name="T23" fmla="*/ 62 h 67"/>
                <a:gd name="T24" fmla="*/ 12 w 43"/>
                <a:gd name="T25" fmla="*/ 56 h 67"/>
                <a:gd name="T26" fmla="*/ 14 w 43"/>
                <a:gd name="T27" fmla="*/ 48 h 67"/>
                <a:gd name="T28" fmla="*/ 17 w 43"/>
                <a:gd name="T29" fmla="*/ 37 h 67"/>
                <a:gd name="T30" fmla="*/ 23 w 43"/>
                <a:gd name="T31" fmla="*/ 27 h 67"/>
                <a:gd name="T32" fmla="*/ 29 w 43"/>
                <a:gd name="T33" fmla="*/ 17 h 67"/>
                <a:gd name="T34" fmla="*/ 35 w 43"/>
                <a:gd name="T35" fmla="*/ 10 h 67"/>
                <a:gd name="T36" fmla="*/ 0 w 43"/>
                <a:gd name="T37" fmla="*/ 1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 h="67">
                  <a:moveTo>
                    <a:pt x="0" y="10"/>
                  </a:moveTo>
                  <a:lnTo>
                    <a:pt x="0" y="0"/>
                  </a:lnTo>
                  <a:lnTo>
                    <a:pt x="43" y="0"/>
                  </a:lnTo>
                  <a:lnTo>
                    <a:pt x="43" y="8"/>
                  </a:lnTo>
                  <a:lnTo>
                    <a:pt x="37" y="16"/>
                  </a:lnTo>
                  <a:lnTo>
                    <a:pt x="32" y="27"/>
                  </a:lnTo>
                  <a:lnTo>
                    <a:pt x="26" y="37"/>
                  </a:lnTo>
                  <a:lnTo>
                    <a:pt x="23" y="48"/>
                  </a:lnTo>
                  <a:lnTo>
                    <a:pt x="20" y="57"/>
                  </a:lnTo>
                  <a:lnTo>
                    <a:pt x="20" y="67"/>
                  </a:lnTo>
                  <a:lnTo>
                    <a:pt x="10" y="67"/>
                  </a:lnTo>
                  <a:lnTo>
                    <a:pt x="10" y="62"/>
                  </a:lnTo>
                  <a:lnTo>
                    <a:pt x="12" y="56"/>
                  </a:lnTo>
                  <a:lnTo>
                    <a:pt x="14" y="48"/>
                  </a:lnTo>
                  <a:lnTo>
                    <a:pt x="17" y="37"/>
                  </a:lnTo>
                  <a:lnTo>
                    <a:pt x="23" y="27"/>
                  </a:lnTo>
                  <a:lnTo>
                    <a:pt x="29" y="17"/>
                  </a:lnTo>
                  <a:lnTo>
                    <a:pt x="35" y="10"/>
                  </a:lnTo>
                  <a:lnTo>
                    <a:pt x="0" y="10"/>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3" name="Freeform 41"/>
            <p:cNvSpPr>
              <a:spLocks noEditPoints="1"/>
            </p:cNvSpPr>
            <p:nvPr/>
          </p:nvSpPr>
          <p:spPr bwMode="auto">
            <a:xfrm>
              <a:off x="4678" y="3333"/>
              <a:ext cx="44" cy="68"/>
            </a:xfrm>
            <a:custGeom>
              <a:avLst/>
              <a:gdLst>
                <a:gd name="T0" fmla="*/ 0 w 44"/>
                <a:gd name="T1" fmla="*/ 34 h 68"/>
                <a:gd name="T2" fmla="*/ 1 w 44"/>
                <a:gd name="T3" fmla="*/ 27 h 68"/>
                <a:gd name="T4" fmla="*/ 1 w 44"/>
                <a:gd name="T5" fmla="*/ 20 h 68"/>
                <a:gd name="T6" fmla="*/ 3 w 44"/>
                <a:gd name="T7" fmla="*/ 14 h 68"/>
                <a:gd name="T8" fmla="*/ 4 w 44"/>
                <a:gd name="T9" fmla="*/ 10 h 68"/>
                <a:gd name="T10" fmla="*/ 7 w 44"/>
                <a:gd name="T11" fmla="*/ 7 h 68"/>
                <a:gd name="T12" fmla="*/ 10 w 44"/>
                <a:gd name="T13" fmla="*/ 3 h 68"/>
                <a:gd name="T14" fmla="*/ 13 w 44"/>
                <a:gd name="T15" fmla="*/ 2 h 68"/>
                <a:gd name="T16" fmla="*/ 18 w 44"/>
                <a:gd name="T17" fmla="*/ 0 h 68"/>
                <a:gd name="T18" fmla="*/ 23 w 44"/>
                <a:gd name="T19" fmla="*/ 0 h 68"/>
                <a:gd name="T20" fmla="*/ 27 w 44"/>
                <a:gd name="T21" fmla="*/ 0 h 68"/>
                <a:gd name="T22" fmla="*/ 32 w 44"/>
                <a:gd name="T23" fmla="*/ 2 h 68"/>
                <a:gd name="T24" fmla="*/ 37 w 44"/>
                <a:gd name="T25" fmla="*/ 5 h 68"/>
                <a:gd name="T26" fmla="*/ 38 w 44"/>
                <a:gd name="T27" fmla="*/ 8 h 68"/>
                <a:gd name="T28" fmla="*/ 41 w 44"/>
                <a:gd name="T29" fmla="*/ 13 h 68"/>
                <a:gd name="T30" fmla="*/ 43 w 44"/>
                <a:gd name="T31" fmla="*/ 17 h 68"/>
                <a:gd name="T32" fmla="*/ 44 w 44"/>
                <a:gd name="T33" fmla="*/ 25 h 68"/>
                <a:gd name="T34" fmla="*/ 44 w 44"/>
                <a:gd name="T35" fmla="*/ 34 h 68"/>
                <a:gd name="T36" fmla="*/ 44 w 44"/>
                <a:gd name="T37" fmla="*/ 42 h 68"/>
                <a:gd name="T38" fmla="*/ 43 w 44"/>
                <a:gd name="T39" fmla="*/ 48 h 68"/>
                <a:gd name="T40" fmla="*/ 41 w 44"/>
                <a:gd name="T41" fmla="*/ 53 h 68"/>
                <a:gd name="T42" fmla="*/ 40 w 44"/>
                <a:gd name="T43" fmla="*/ 57 h 68"/>
                <a:gd name="T44" fmla="*/ 38 w 44"/>
                <a:gd name="T45" fmla="*/ 62 h 68"/>
                <a:gd name="T46" fmla="*/ 35 w 44"/>
                <a:gd name="T47" fmla="*/ 65 h 68"/>
                <a:gd name="T48" fmla="*/ 30 w 44"/>
                <a:gd name="T49" fmla="*/ 67 h 68"/>
                <a:gd name="T50" fmla="*/ 27 w 44"/>
                <a:gd name="T51" fmla="*/ 68 h 68"/>
                <a:gd name="T52" fmla="*/ 23 w 44"/>
                <a:gd name="T53" fmla="*/ 68 h 68"/>
                <a:gd name="T54" fmla="*/ 17 w 44"/>
                <a:gd name="T55" fmla="*/ 67 h 68"/>
                <a:gd name="T56" fmla="*/ 12 w 44"/>
                <a:gd name="T57" fmla="*/ 65 h 68"/>
                <a:gd name="T58" fmla="*/ 7 w 44"/>
                <a:gd name="T59" fmla="*/ 62 h 68"/>
                <a:gd name="T60" fmla="*/ 3 w 44"/>
                <a:gd name="T61" fmla="*/ 50 h 68"/>
                <a:gd name="T62" fmla="*/ 0 w 44"/>
                <a:gd name="T63" fmla="*/ 34 h 68"/>
                <a:gd name="T64" fmla="*/ 9 w 44"/>
                <a:gd name="T65" fmla="*/ 34 h 68"/>
                <a:gd name="T66" fmla="*/ 9 w 44"/>
                <a:gd name="T67" fmla="*/ 42 h 68"/>
                <a:gd name="T68" fmla="*/ 10 w 44"/>
                <a:gd name="T69" fmla="*/ 48 h 68"/>
                <a:gd name="T70" fmla="*/ 12 w 44"/>
                <a:gd name="T71" fmla="*/ 53 h 68"/>
                <a:gd name="T72" fmla="*/ 13 w 44"/>
                <a:gd name="T73" fmla="*/ 56 h 68"/>
                <a:gd name="T74" fmla="*/ 15 w 44"/>
                <a:gd name="T75" fmla="*/ 57 h 68"/>
                <a:gd name="T76" fmla="*/ 18 w 44"/>
                <a:gd name="T77" fmla="*/ 59 h 68"/>
                <a:gd name="T78" fmla="*/ 23 w 44"/>
                <a:gd name="T79" fmla="*/ 60 h 68"/>
                <a:gd name="T80" fmla="*/ 26 w 44"/>
                <a:gd name="T81" fmla="*/ 59 h 68"/>
                <a:gd name="T82" fmla="*/ 29 w 44"/>
                <a:gd name="T83" fmla="*/ 57 h 68"/>
                <a:gd name="T84" fmla="*/ 32 w 44"/>
                <a:gd name="T85" fmla="*/ 56 h 68"/>
                <a:gd name="T86" fmla="*/ 34 w 44"/>
                <a:gd name="T87" fmla="*/ 51 h 68"/>
                <a:gd name="T88" fmla="*/ 35 w 44"/>
                <a:gd name="T89" fmla="*/ 47 h 68"/>
                <a:gd name="T90" fmla="*/ 35 w 44"/>
                <a:gd name="T91" fmla="*/ 42 h 68"/>
                <a:gd name="T92" fmla="*/ 35 w 44"/>
                <a:gd name="T93" fmla="*/ 34 h 68"/>
                <a:gd name="T94" fmla="*/ 35 w 44"/>
                <a:gd name="T95" fmla="*/ 27 h 68"/>
                <a:gd name="T96" fmla="*/ 35 w 44"/>
                <a:gd name="T97" fmla="*/ 20 h 68"/>
                <a:gd name="T98" fmla="*/ 34 w 44"/>
                <a:gd name="T99" fmla="*/ 16 h 68"/>
                <a:gd name="T100" fmla="*/ 32 w 44"/>
                <a:gd name="T101" fmla="*/ 13 h 68"/>
                <a:gd name="T102" fmla="*/ 29 w 44"/>
                <a:gd name="T103" fmla="*/ 10 h 68"/>
                <a:gd name="T104" fmla="*/ 26 w 44"/>
                <a:gd name="T105" fmla="*/ 8 h 68"/>
                <a:gd name="T106" fmla="*/ 23 w 44"/>
                <a:gd name="T107" fmla="*/ 8 h 68"/>
                <a:gd name="T108" fmla="*/ 18 w 44"/>
                <a:gd name="T109" fmla="*/ 8 h 68"/>
                <a:gd name="T110" fmla="*/ 15 w 44"/>
                <a:gd name="T111" fmla="*/ 10 h 68"/>
                <a:gd name="T112" fmla="*/ 13 w 44"/>
                <a:gd name="T113" fmla="*/ 13 h 68"/>
                <a:gd name="T114" fmla="*/ 12 w 44"/>
                <a:gd name="T115" fmla="*/ 16 h 68"/>
                <a:gd name="T116" fmla="*/ 10 w 44"/>
                <a:gd name="T117" fmla="*/ 20 h 68"/>
                <a:gd name="T118" fmla="*/ 9 w 44"/>
                <a:gd name="T119" fmla="*/ 27 h 68"/>
                <a:gd name="T120" fmla="*/ 9 w 44"/>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 h="68">
                  <a:moveTo>
                    <a:pt x="0" y="34"/>
                  </a:moveTo>
                  <a:lnTo>
                    <a:pt x="1" y="27"/>
                  </a:lnTo>
                  <a:lnTo>
                    <a:pt x="1" y="20"/>
                  </a:lnTo>
                  <a:lnTo>
                    <a:pt x="3" y="14"/>
                  </a:lnTo>
                  <a:lnTo>
                    <a:pt x="4" y="10"/>
                  </a:lnTo>
                  <a:lnTo>
                    <a:pt x="7" y="7"/>
                  </a:lnTo>
                  <a:lnTo>
                    <a:pt x="10" y="3"/>
                  </a:lnTo>
                  <a:lnTo>
                    <a:pt x="13" y="2"/>
                  </a:lnTo>
                  <a:lnTo>
                    <a:pt x="18" y="0"/>
                  </a:lnTo>
                  <a:lnTo>
                    <a:pt x="23" y="0"/>
                  </a:lnTo>
                  <a:lnTo>
                    <a:pt x="27" y="0"/>
                  </a:lnTo>
                  <a:lnTo>
                    <a:pt x="32" y="2"/>
                  </a:lnTo>
                  <a:lnTo>
                    <a:pt x="37" y="5"/>
                  </a:lnTo>
                  <a:lnTo>
                    <a:pt x="38" y="8"/>
                  </a:lnTo>
                  <a:lnTo>
                    <a:pt x="41" y="13"/>
                  </a:lnTo>
                  <a:lnTo>
                    <a:pt x="43" y="17"/>
                  </a:lnTo>
                  <a:lnTo>
                    <a:pt x="44" y="25"/>
                  </a:lnTo>
                  <a:lnTo>
                    <a:pt x="44" y="34"/>
                  </a:lnTo>
                  <a:lnTo>
                    <a:pt x="44" y="42"/>
                  </a:lnTo>
                  <a:lnTo>
                    <a:pt x="43" y="48"/>
                  </a:lnTo>
                  <a:lnTo>
                    <a:pt x="41" y="53"/>
                  </a:lnTo>
                  <a:lnTo>
                    <a:pt x="40" y="57"/>
                  </a:lnTo>
                  <a:lnTo>
                    <a:pt x="38" y="62"/>
                  </a:lnTo>
                  <a:lnTo>
                    <a:pt x="35" y="65"/>
                  </a:lnTo>
                  <a:lnTo>
                    <a:pt x="30" y="67"/>
                  </a:lnTo>
                  <a:lnTo>
                    <a:pt x="27" y="68"/>
                  </a:lnTo>
                  <a:lnTo>
                    <a:pt x="23" y="68"/>
                  </a:lnTo>
                  <a:lnTo>
                    <a:pt x="17" y="67"/>
                  </a:lnTo>
                  <a:lnTo>
                    <a:pt x="12" y="65"/>
                  </a:lnTo>
                  <a:lnTo>
                    <a:pt x="7" y="62"/>
                  </a:lnTo>
                  <a:lnTo>
                    <a:pt x="3" y="50"/>
                  </a:lnTo>
                  <a:lnTo>
                    <a:pt x="0" y="34"/>
                  </a:lnTo>
                  <a:close/>
                  <a:moveTo>
                    <a:pt x="9" y="34"/>
                  </a:moveTo>
                  <a:lnTo>
                    <a:pt x="9" y="42"/>
                  </a:lnTo>
                  <a:lnTo>
                    <a:pt x="10" y="48"/>
                  </a:lnTo>
                  <a:lnTo>
                    <a:pt x="12" y="53"/>
                  </a:lnTo>
                  <a:lnTo>
                    <a:pt x="13" y="56"/>
                  </a:lnTo>
                  <a:lnTo>
                    <a:pt x="15" y="57"/>
                  </a:lnTo>
                  <a:lnTo>
                    <a:pt x="18" y="59"/>
                  </a:lnTo>
                  <a:lnTo>
                    <a:pt x="23" y="60"/>
                  </a:lnTo>
                  <a:lnTo>
                    <a:pt x="26" y="59"/>
                  </a:lnTo>
                  <a:lnTo>
                    <a:pt x="29" y="57"/>
                  </a:lnTo>
                  <a:lnTo>
                    <a:pt x="32" y="56"/>
                  </a:lnTo>
                  <a:lnTo>
                    <a:pt x="34" y="51"/>
                  </a:lnTo>
                  <a:lnTo>
                    <a:pt x="35" y="47"/>
                  </a:lnTo>
                  <a:lnTo>
                    <a:pt x="35" y="42"/>
                  </a:lnTo>
                  <a:lnTo>
                    <a:pt x="35" y="34"/>
                  </a:lnTo>
                  <a:lnTo>
                    <a:pt x="35" y="27"/>
                  </a:lnTo>
                  <a:lnTo>
                    <a:pt x="35" y="20"/>
                  </a:lnTo>
                  <a:lnTo>
                    <a:pt x="34" y="16"/>
                  </a:lnTo>
                  <a:lnTo>
                    <a:pt x="32" y="13"/>
                  </a:lnTo>
                  <a:lnTo>
                    <a:pt x="29" y="10"/>
                  </a:lnTo>
                  <a:lnTo>
                    <a:pt x="26" y="8"/>
                  </a:lnTo>
                  <a:lnTo>
                    <a:pt x="23" y="8"/>
                  </a:lnTo>
                  <a:lnTo>
                    <a:pt x="18" y="8"/>
                  </a:lnTo>
                  <a:lnTo>
                    <a:pt x="15" y="10"/>
                  </a:lnTo>
                  <a:lnTo>
                    <a:pt x="13" y="13"/>
                  </a:lnTo>
                  <a:lnTo>
                    <a:pt x="12" y="16"/>
                  </a:lnTo>
                  <a:lnTo>
                    <a:pt x="10" y="20"/>
                  </a:lnTo>
                  <a:lnTo>
                    <a:pt x="9" y="27"/>
                  </a:lnTo>
                  <a:lnTo>
                    <a:pt x="9"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9" name="Freeform 47"/>
            <p:cNvSpPr>
              <a:spLocks/>
            </p:cNvSpPr>
            <p:nvPr/>
          </p:nvSpPr>
          <p:spPr bwMode="auto">
            <a:xfrm>
              <a:off x="3053" y="3464"/>
              <a:ext cx="41" cy="74"/>
            </a:xfrm>
            <a:custGeom>
              <a:avLst/>
              <a:gdLst>
                <a:gd name="T0" fmla="*/ 0 w 41"/>
                <a:gd name="T1" fmla="*/ 74 h 74"/>
                <a:gd name="T2" fmla="*/ 0 w 41"/>
                <a:gd name="T3" fmla="*/ 0 h 74"/>
                <a:gd name="T4" fmla="*/ 9 w 41"/>
                <a:gd name="T5" fmla="*/ 0 h 74"/>
                <a:gd name="T6" fmla="*/ 9 w 41"/>
                <a:gd name="T7" fmla="*/ 28 h 74"/>
                <a:gd name="T8" fmla="*/ 14 w 41"/>
                <a:gd name="T9" fmla="*/ 23 h 74"/>
                <a:gd name="T10" fmla="*/ 18 w 41"/>
                <a:gd name="T11" fmla="*/ 20 h 74"/>
                <a:gd name="T12" fmla="*/ 24 w 41"/>
                <a:gd name="T13" fmla="*/ 20 h 74"/>
                <a:gd name="T14" fmla="*/ 29 w 41"/>
                <a:gd name="T15" fmla="*/ 20 h 74"/>
                <a:gd name="T16" fmla="*/ 34 w 41"/>
                <a:gd name="T17" fmla="*/ 22 h 74"/>
                <a:gd name="T18" fmla="*/ 37 w 41"/>
                <a:gd name="T19" fmla="*/ 25 h 74"/>
                <a:gd name="T20" fmla="*/ 40 w 41"/>
                <a:gd name="T21" fmla="*/ 28 h 74"/>
                <a:gd name="T22" fmla="*/ 41 w 41"/>
                <a:gd name="T23" fmla="*/ 34 h 74"/>
                <a:gd name="T24" fmla="*/ 41 w 41"/>
                <a:gd name="T25" fmla="*/ 40 h 74"/>
                <a:gd name="T26" fmla="*/ 41 w 41"/>
                <a:gd name="T27" fmla="*/ 74 h 74"/>
                <a:gd name="T28" fmla="*/ 32 w 41"/>
                <a:gd name="T29" fmla="*/ 74 h 74"/>
                <a:gd name="T30" fmla="*/ 32 w 41"/>
                <a:gd name="T31" fmla="*/ 40 h 74"/>
                <a:gd name="T32" fmla="*/ 32 w 41"/>
                <a:gd name="T33" fmla="*/ 37 h 74"/>
                <a:gd name="T34" fmla="*/ 31 w 41"/>
                <a:gd name="T35" fmla="*/ 34 h 74"/>
                <a:gd name="T36" fmla="*/ 29 w 41"/>
                <a:gd name="T37" fmla="*/ 31 h 74"/>
                <a:gd name="T38" fmla="*/ 26 w 41"/>
                <a:gd name="T39" fmla="*/ 30 h 74"/>
                <a:gd name="T40" fmla="*/ 21 w 41"/>
                <a:gd name="T41" fmla="*/ 28 h 74"/>
                <a:gd name="T42" fmla="*/ 18 w 41"/>
                <a:gd name="T43" fmla="*/ 28 h 74"/>
                <a:gd name="T44" fmla="*/ 15 w 41"/>
                <a:gd name="T45" fmla="*/ 30 h 74"/>
                <a:gd name="T46" fmla="*/ 12 w 41"/>
                <a:gd name="T47" fmla="*/ 33 h 74"/>
                <a:gd name="T48" fmla="*/ 11 w 41"/>
                <a:gd name="T49" fmla="*/ 36 h 74"/>
                <a:gd name="T50" fmla="*/ 9 w 41"/>
                <a:gd name="T51" fmla="*/ 40 h 74"/>
                <a:gd name="T52" fmla="*/ 9 w 41"/>
                <a:gd name="T53" fmla="*/ 45 h 74"/>
                <a:gd name="T54" fmla="*/ 9 w 41"/>
                <a:gd name="T55" fmla="*/ 74 h 74"/>
                <a:gd name="T56" fmla="*/ 0 w 41"/>
                <a:gd name="T57"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1" h="74">
                  <a:moveTo>
                    <a:pt x="0" y="74"/>
                  </a:moveTo>
                  <a:lnTo>
                    <a:pt x="0" y="0"/>
                  </a:lnTo>
                  <a:lnTo>
                    <a:pt x="9" y="0"/>
                  </a:lnTo>
                  <a:lnTo>
                    <a:pt x="9" y="28"/>
                  </a:lnTo>
                  <a:lnTo>
                    <a:pt x="14" y="23"/>
                  </a:lnTo>
                  <a:lnTo>
                    <a:pt x="18" y="20"/>
                  </a:lnTo>
                  <a:lnTo>
                    <a:pt x="24" y="20"/>
                  </a:lnTo>
                  <a:lnTo>
                    <a:pt x="29" y="20"/>
                  </a:lnTo>
                  <a:lnTo>
                    <a:pt x="34" y="22"/>
                  </a:lnTo>
                  <a:lnTo>
                    <a:pt x="37" y="25"/>
                  </a:lnTo>
                  <a:lnTo>
                    <a:pt x="40" y="28"/>
                  </a:lnTo>
                  <a:lnTo>
                    <a:pt x="41" y="34"/>
                  </a:lnTo>
                  <a:lnTo>
                    <a:pt x="41" y="40"/>
                  </a:lnTo>
                  <a:lnTo>
                    <a:pt x="41" y="74"/>
                  </a:lnTo>
                  <a:lnTo>
                    <a:pt x="32" y="74"/>
                  </a:lnTo>
                  <a:lnTo>
                    <a:pt x="32" y="40"/>
                  </a:lnTo>
                  <a:lnTo>
                    <a:pt x="32" y="37"/>
                  </a:lnTo>
                  <a:lnTo>
                    <a:pt x="31" y="34"/>
                  </a:lnTo>
                  <a:lnTo>
                    <a:pt x="29" y="31"/>
                  </a:lnTo>
                  <a:lnTo>
                    <a:pt x="26" y="30"/>
                  </a:lnTo>
                  <a:lnTo>
                    <a:pt x="21" y="28"/>
                  </a:lnTo>
                  <a:lnTo>
                    <a:pt x="18" y="28"/>
                  </a:lnTo>
                  <a:lnTo>
                    <a:pt x="15" y="30"/>
                  </a:lnTo>
                  <a:lnTo>
                    <a:pt x="12" y="33"/>
                  </a:lnTo>
                  <a:lnTo>
                    <a:pt x="11" y="36"/>
                  </a:lnTo>
                  <a:lnTo>
                    <a:pt x="9" y="40"/>
                  </a:lnTo>
                  <a:lnTo>
                    <a:pt x="9" y="45"/>
                  </a:lnTo>
                  <a:lnTo>
                    <a:pt x="9" y="74"/>
                  </a:lnTo>
                  <a:lnTo>
                    <a:pt x="0" y="7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50" name="Line 48"/>
            <p:cNvSpPr>
              <a:spLocks noChangeShapeType="1"/>
            </p:cNvSpPr>
            <p:nvPr/>
          </p:nvSpPr>
          <p:spPr bwMode="auto">
            <a:xfrm flipV="1">
              <a:off x="979" y="2518"/>
              <a:ext cx="0" cy="746"/>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51" name="Line 49"/>
            <p:cNvSpPr>
              <a:spLocks noChangeShapeType="1"/>
            </p:cNvSpPr>
            <p:nvPr/>
          </p:nvSpPr>
          <p:spPr bwMode="auto">
            <a:xfrm flipV="1">
              <a:off x="4918" y="2518"/>
              <a:ext cx="0" cy="746"/>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52" name="Line 50"/>
            <p:cNvSpPr>
              <a:spLocks noChangeShapeType="1"/>
            </p:cNvSpPr>
            <p:nvPr/>
          </p:nvSpPr>
          <p:spPr bwMode="auto">
            <a:xfrm>
              <a:off x="979" y="3232"/>
              <a:ext cx="40"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53" name="Line 51"/>
            <p:cNvSpPr>
              <a:spLocks noChangeShapeType="1"/>
            </p:cNvSpPr>
            <p:nvPr/>
          </p:nvSpPr>
          <p:spPr bwMode="auto">
            <a:xfrm>
              <a:off x="979" y="2976"/>
              <a:ext cx="40"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54" name="Line 52"/>
            <p:cNvSpPr>
              <a:spLocks noChangeShapeType="1"/>
            </p:cNvSpPr>
            <p:nvPr/>
          </p:nvSpPr>
          <p:spPr bwMode="auto">
            <a:xfrm>
              <a:off x="979" y="2722"/>
              <a:ext cx="40"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55" name="Line 53"/>
            <p:cNvSpPr>
              <a:spLocks noChangeShapeType="1"/>
            </p:cNvSpPr>
            <p:nvPr/>
          </p:nvSpPr>
          <p:spPr bwMode="auto">
            <a:xfrm flipH="1">
              <a:off x="4878" y="3232"/>
              <a:ext cx="40"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56" name="Line 54"/>
            <p:cNvSpPr>
              <a:spLocks noChangeShapeType="1"/>
            </p:cNvSpPr>
            <p:nvPr/>
          </p:nvSpPr>
          <p:spPr bwMode="auto">
            <a:xfrm flipH="1">
              <a:off x="4878" y="2976"/>
              <a:ext cx="40"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57" name="Line 55"/>
            <p:cNvSpPr>
              <a:spLocks noChangeShapeType="1"/>
            </p:cNvSpPr>
            <p:nvPr/>
          </p:nvSpPr>
          <p:spPr bwMode="auto">
            <a:xfrm flipH="1">
              <a:off x="4878" y="2722"/>
              <a:ext cx="40"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58" name="Freeform 56"/>
            <p:cNvSpPr>
              <a:spLocks noEditPoints="1"/>
            </p:cNvSpPr>
            <p:nvPr/>
          </p:nvSpPr>
          <p:spPr bwMode="auto">
            <a:xfrm>
              <a:off x="889" y="3202"/>
              <a:ext cx="44" cy="68"/>
            </a:xfrm>
            <a:custGeom>
              <a:avLst/>
              <a:gdLst>
                <a:gd name="T0" fmla="*/ 0 w 44"/>
                <a:gd name="T1" fmla="*/ 34 h 68"/>
                <a:gd name="T2" fmla="*/ 0 w 44"/>
                <a:gd name="T3" fmla="*/ 27 h 68"/>
                <a:gd name="T4" fmla="*/ 2 w 44"/>
                <a:gd name="T5" fmla="*/ 20 h 68"/>
                <a:gd name="T6" fmla="*/ 2 w 44"/>
                <a:gd name="T7" fmla="*/ 16 h 68"/>
                <a:gd name="T8" fmla="*/ 5 w 44"/>
                <a:gd name="T9" fmla="*/ 11 h 68"/>
                <a:gd name="T10" fmla="*/ 7 w 44"/>
                <a:gd name="T11" fmla="*/ 7 h 68"/>
                <a:gd name="T12" fmla="*/ 10 w 44"/>
                <a:gd name="T13" fmla="*/ 3 h 68"/>
                <a:gd name="T14" fmla="*/ 14 w 44"/>
                <a:gd name="T15" fmla="*/ 2 h 68"/>
                <a:gd name="T16" fmla="*/ 17 w 44"/>
                <a:gd name="T17" fmla="*/ 0 h 68"/>
                <a:gd name="T18" fmla="*/ 22 w 44"/>
                <a:gd name="T19" fmla="*/ 0 h 68"/>
                <a:gd name="T20" fmla="*/ 28 w 44"/>
                <a:gd name="T21" fmla="*/ 0 h 68"/>
                <a:gd name="T22" fmla="*/ 33 w 44"/>
                <a:gd name="T23" fmla="*/ 2 h 68"/>
                <a:gd name="T24" fmla="*/ 36 w 44"/>
                <a:gd name="T25" fmla="*/ 5 h 68"/>
                <a:gd name="T26" fmla="*/ 39 w 44"/>
                <a:gd name="T27" fmla="*/ 8 h 68"/>
                <a:gd name="T28" fmla="*/ 41 w 44"/>
                <a:gd name="T29" fmla="*/ 13 h 68"/>
                <a:gd name="T30" fmla="*/ 42 w 44"/>
                <a:gd name="T31" fmla="*/ 19 h 68"/>
                <a:gd name="T32" fmla="*/ 44 w 44"/>
                <a:gd name="T33" fmla="*/ 25 h 68"/>
                <a:gd name="T34" fmla="*/ 44 w 44"/>
                <a:gd name="T35" fmla="*/ 34 h 68"/>
                <a:gd name="T36" fmla="*/ 44 w 44"/>
                <a:gd name="T37" fmla="*/ 42 h 68"/>
                <a:gd name="T38" fmla="*/ 44 w 44"/>
                <a:gd name="T39" fmla="*/ 48 h 68"/>
                <a:gd name="T40" fmla="*/ 42 w 44"/>
                <a:gd name="T41" fmla="*/ 54 h 68"/>
                <a:gd name="T42" fmla="*/ 41 w 44"/>
                <a:gd name="T43" fmla="*/ 59 h 68"/>
                <a:gd name="T44" fmla="*/ 37 w 44"/>
                <a:gd name="T45" fmla="*/ 62 h 68"/>
                <a:gd name="T46" fmla="*/ 34 w 44"/>
                <a:gd name="T47" fmla="*/ 65 h 68"/>
                <a:gd name="T48" fmla="*/ 31 w 44"/>
                <a:gd name="T49" fmla="*/ 67 h 68"/>
                <a:gd name="T50" fmla="*/ 27 w 44"/>
                <a:gd name="T51" fmla="*/ 68 h 68"/>
                <a:gd name="T52" fmla="*/ 22 w 44"/>
                <a:gd name="T53" fmla="*/ 68 h 68"/>
                <a:gd name="T54" fmla="*/ 16 w 44"/>
                <a:gd name="T55" fmla="*/ 68 h 68"/>
                <a:gd name="T56" fmla="*/ 11 w 44"/>
                <a:gd name="T57" fmla="*/ 67 h 68"/>
                <a:gd name="T58" fmla="*/ 7 w 44"/>
                <a:gd name="T59" fmla="*/ 62 h 68"/>
                <a:gd name="T60" fmla="*/ 2 w 44"/>
                <a:gd name="T61" fmla="*/ 51 h 68"/>
                <a:gd name="T62" fmla="*/ 0 w 44"/>
                <a:gd name="T63" fmla="*/ 34 h 68"/>
                <a:gd name="T64" fmla="*/ 10 w 44"/>
                <a:gd name="T65" fmla="*/ 34 h 68"/>
                <a:gd name="T66" fmla="*/ 10 w 44"/>
                <a:gd name="T67" fmla="*/ 42 h 68"/>
                <a:gd name="T68" fmla="*/ 10 w 44"/>
                <a:gd name="T69" fmla="*/ 48 h 68"/>
                <a:gd name="T70" fmla="*/ 11 w 44"/>
                <a:gd name="T71" fmla="*/ 53 h 68"/>
                <a:gd name="T72" fmla="*/ 13 w 44"/>
                <a:gd name="T73" fmla="*/ 56 h 68"/>
                <a:gd name="T74" fmla="*/ 16 w 44"/>
                <a:gd name="T75" fmla="*/ 59 h 68"/>
                <a:gd name="T76" fmla="*/ 19 w 44"/>
                <a:gd name="T77" fmla="*/ 60 h 68"/>
                <a:gd name="T78" fmla="*/ 22 w 44"/>
                <a:gd name="T79" fmla="*/ 60 h 68"/>
                <a:gd name="T80" fmla="*/ 25 w 44"/>
                <a:gd name="T81" fmla="*/ 60 h 68"/>
                <a:gd name="T82" fmla="*/ 28 w 44"/>
                <a:gd name="T83" fmla="*/ 59 h 68"/>
                <a:gd name="T84" fmla="*/ 31 w 44"/>
                <a:gd name="T85" fmla="*/ 56 h 68"/>
                <a:gd name="T86" fmla="*/ 33 w 44"/>
                <a:gd name="T87" fmla="*/ 53 h 68"/>
                <a:gd name="T88" fmla="*/ 34 w 44"/>
                <a:gd name="T89" fmla="*/ 48 h 68"/>
                <a:gd name="T90" fmla="*/ 36 w 44"/>
                <a:gd name="T91" fmla="*/ 42 h 68"/>
                <a:gd name="T92" fmla="*/ 36 w 44"/>
                <a:gd name="T93" fmla="*/ 34 h 68"/>
                <a:gd name="T94" fmla="*/ 36 w 44"/>
                <a:gd name="T95" fmla="*/ 27 h 68"/>
                <a:gd name="T96" fmla="*/ 34 w 44"/>
                <a:gd name="T97" fmla="*/ 22 h 68"/>
                <a:gd name="T98" fmla="*/ 33 w 44"/>
                <a:gd name="T99" fmla="*/ 17 h 68"/>
                <a:gd name="T100" fmla="*/ 31 w 44"/>
                <a:gd name="T101" fmla="*/ 13 h 68"/>
                <a:gd name="T102" fmla="*/ 30 w 44"/>
                <a:gd name="T103" fmla="*/ 11 h 68"/>
                <a:gd name="T104" fmla="*/ 27 w 44"/>
                <a:gd name="T105" fmla="*/ 8 h 68"/>
                <a:gd name="T106" fmla="*/ 22 w 44"/>
                <a:gd name="T107" fmla="*/ 8 h 68"/>
                <a:gd name="T108" fmla="*/ 19 w 44"/>
                <a:gd name="T109" fmla="*/ 8 h 68"/>
                <a:gd name="T110" fmla="*/ 16 w 44"/>
                <a:gd name="T111" fmla="*/ 10 h 68"/>
                <a:gd name="T112" fmla="*/ 13 w 44"/>
                <a:gd name="T113" fmla="*/ 13 h 68"/>
                <a:gd name="T114" fmla="*/ 11 w 44"/>
                <a:gd name="T115" fmla="*/ 16 h 68"/>
                <a:gd name="T116" fmla="*/ 10 w 44"/>
                <a:gd name="T117" fmla="*/ 22 h 68"/>
                <a:gd name="T118" fmla="*/ 10 w 44"/>
                <a:gd name="T119" fmla="*/ 27 h 68"/>
                <a:gd name="T120" fmla="*/ 10 w 44"/>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 h="68">
                  <a:moveTo>
                    <a:pt x="0" y="34"/>
                  </a:moveTo>
                  <a:lnTo>
                    <a:pt x="0" y="27"/>
                  </a:lnTo>
                  <a:lnTo>
                    <a:pt x="2" y="20"/>
                  </a:lnTo>
                  <a:lnTo>
                    <a:pt x="2" y="16"/>
                  </a:lnTo>
                  <a:lnTo>
                    <a:pt x="5" y="11"/>
                  </a:lnTo>
                  <a:lnTo>
                    <a:pt x="7" y="7"/>
                  </a:lnTo>
                  <a:lnTo>
                    <a:pt x="10" y="3"/>
                  </a:lnTo>
                  <a:lnTo>
                    <a:pt x="14" y="2"/>
                  </a:lnTo>
                  <a:lnTo>
                    <a:pt x="17" y="0"/>
                  </a:lnTo>
                  <a:lnTo>
                    <a:pt x="22" y="0"/>
                  </a:lnTo>
                  <a:lnTo>
                    <a:pt x="28" y="0"/>
                  </a:lnTo>
                  <a:lnTo>
                    <a:pt x="33" y="2"/>
                  </a:lnTo>
                  <a:lnTo>
                    <a:pt x="36" y="5"/>
                  </a:lnTo>
                  <a:lnTo>
                    <a:pt x="39" y="8"/>
                  </a:lnTo>
                  <a:lnTo>
                    <a:pt x="41" y="13"/>
                  </a:lnTo>
                  <a:lnTo>
                    <a:pt x="42" y="19"/>
                  </a:lnTo>
                  <a:lnTo>
                    <a:pt x="44" y="25"/>
                  </a:lnTo>
                  <a:lnTo>
                    <a:pt x="44" y="34"/>
                  </a:lnTo>
                  <a:lnTo>
                    <a:pt x="44" y="42"/>
                  </a:lnTo>
                  <a:lnTo>
                    <a:pt x="44" y="48"/>
                  </a:lnTo>
                  <a:lnTo>
                    <a:pt x="42" y="54"/>
                  </a:lnTo>
                  <a:lnTo>
                    <a:pt x="41" y="59"/>
                  </a:lnTo>
                  <a:lnTo>
                    <a:pt x="37" y="62"/>
                  </a:lnTo>
                  <a:lnTo>
                    <a:pt x="34" y="65"/>
                  </a:lnTo>
                  <a:lnTo>
                    <a:pt x="31" y="67"/>
                  </a:lnTo>
                  <a:lnTo>
                    <a:pt x="27" y="68"/>
                  </a:lnTo>
                  <a:lnTo>
                    <a:pt x="22" y="68"/>
                  </a:lnTo>
                  <a:lnTo>
                    <a:pt x="16" y="68"/>
                  </a:lnTo>
                  <a:lnTo>
                    <a:pt x="11" y="67"/>
                  </a:lnTo>
                  <a:lnTo>
                    <a:pt x="7" y="62"/>
                  </a:lnTo>
                  <a:lnTo>
                    <a:pt x="2" y="51"/>
                  </a:lnTo>
                  <a:lnTo>
                    <a:pt x="0" y="34"/>
                  </a:lnTo>
                  <a:close/>
                  <a:moveTo>
                    <a:pt x="10" y="34"/>
                  </a:moveTo>
                  <a:lnTo>
                    <a:pt x="10" y="42"/>
                  </a:lnTo>
                  <a:lnTo>
                    <a:pt x="10" y="48"/>
                  </a:lnTo>
                  <a:lnTo>
                    <a:pt x="11" y="53"/>
                  </a:lnTo>
                  <a:lnTo>
                    <a:pt x="13" y="56"/>
                  </a:lnTo>
                  <a:lnTo>
                    <a:pt x="16" y="59"/>
                  </a:lnTo>
                  <a:lnTo>
                    <a:pt x="19" y="60"/>
                  </a:lnTo>
                  <a:lnTo>
                    <a:pt x="22" y="60"/>
                  </a:lnTo>
                  <a:lnTo>
                    <a:pt x="25" y="60"/>
                  </a:lnTo>
                  <a:lnTo>
                    <a:pt x="28" y="59"/>
                  </a:lnTo>
                  <a:lnTo>
                    <a:pt x="31" y="56"/>
                  </a:lnTo>
                  <a:lnTo>
                    <a:pt x="33" y="53"/>
                  </a:lnTo>
                  <a:lnTo>
                    <a:pt x="34" y="48"/>
                  </a:lnTo>
                  <a:lnTo>
                    <a:pt x="36" y="42"/>
                  </a:lnTo>
                  <a:lnTo>
                    <a:pt x="36" y="34"/>
                  </a:lnTo>
                  <a:lnTo>
                    <a:pt x="36" y="27"/>
                  </a:lnTo>
                  <a:lnTo>
                    <a:pt x="34" y="22"/>
                  </a:lnTo>
                  <a:lnTo>
                    <a:pt x="33" y="17"/>
                  </a:lnTo>
                  <a:lnTo>
                    <a:pt x="31" y="13"/>
                  </a:lnTo>
                  <a:lnTo>
                    <a:pt x="30" y="11"/>
                  </a:lnTo>
                  <a:lnTo>
                    <a:pt x="27" y="8"/>
                  </a:lnTo>
                  <a:lnTo>
                    <a:pt x="22" y="8"/>
                  </a:lnTo>
                  <a:lnTo>
                    <a:pt x="19" y="8"/>
                  </a:lnTo>
                  <a:lnTo>
                    <a:pt x="16" y="10"/>
                  </a:lnTo>
                  <a:lnTo>
                    <a:pt x="13" y="13"/>
                  </a:lnTo>
                  <a:lnTo>
                    <a:pt x="11" y="16"/>
                  </a:lnTo>
                  <a:lnTo>
                    <a:pt x="10" y="22"/>
                  </a:lnTo>
                  <a:lnTo>
                    <a:pt x="10" y="27"/>
                  </a:lnTo>
                  <a:lnTo>
                    <a:pt x="10"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59" name="Freeform 57"/>
            <p:cNvSpPr>
              <a:spLocks/>
            </p:cNvSpPr>
            <p:nvPr/>
          </p:nvSpPr>
          <p:spPr bwMode="auto">
            <a:xfrm>
              <a:off x="791" y="2948"/>
              <a:ext cx="44" cy="68"/>
            </a:xfrm>
            <a:custGeom>
              <a:avLst/>
              <a:gdLst>
                <a:gd name="T0" fmla="*/ 0 w 44"/>
                <a:gd name="T1" fmla="*/ 49 h 68"/>
                <a:gd name="T2" fmla="*/ 9 w 44"/>
                <a:gd name="T3" fmla="*/ 48 h 68"/>
                <a:gd name="T4" fmla="*/ 11 w 44"/>
                <a:gd name="T5" fmla="*/ 54 h 68"/>
                <a:gd name="T6" fmla="*/ 12 w 44"/>
                <a:gd name="T7" fmla="*/ 57 h 68"/>
                <a:gd name="T8" fmla="*/ 17 w 44"/>
                <a:gd name="T9" fmla="*/ 60 h 68"/>
                <a:gd name="T10" fmla="*/ 21 w 44"/>
                <a:gd name="T11" fmla="*/ 60 h 68"/>
                <a:gd name="T12" fmla="*/ 24 w 44"/>
                <a:gd name="T13" fmla="*/ 60 h 68"/>
                <a:gd name="T14" fmla="*/ 29 w 44"/>
                <a:gd name="T15" fmla="*/ 59 h 68"/>
                <a:gd name="T16" fmla="*/ 31 w 44"/>
                <a:gd name="T17" fmla="*/ 56 h 68"/>
                <a:gd name="T18" fmla="*/ 34 w 44"/>
                <a:gd name="T19" fmla="*/ 53 h 68"/>
                <a:gd name="T20" fmla="*/ 35 w 44"/>
                <a:gd name="T21" fmla="*/ 49 h 68"/>
                <a:gd name="T22" fmla="*/ 35 w 44"/>
                <a:gd name="T23" fmla="*/ 45 h 68"/>
                <a:gd name="T24" fmla="*/ 35 w 44"/>
                <a:gd name="T25" fmla="*/ 40 h 68"/>
                <a:gd name="T26" fmla="*/ 34 w 44"/>
                <a:gd name="T27" fmla="*/ 37 h 68"/>
                <a:gd name="T28" fmla="*/ 32 w 44"/>
                <a:gd name="T29" fmla="*/ 34 h 68"/>
                <a:gd name="T30" fmla="*/ 29 w 44"/>
                <a:gd name="T31" fmla="*/ 33 h 68"/>
                <a:gd name="T32" fmla="*/ 26 w 44"/>
                <a:gd name="T33" fmla="*/ 31 h 68"/>
                <a:gd name="T34" fmla="*/ 21 w 44"/>
                <a:gd name="T35" fmla="*/ 29 h 68"/>
                <a:gd name="T36" fmla="*/ 17 w 44"/>
                <a:gd name="T37" fmla="*/ 31 h 68"/>
                <a:gd name="T38" fmla="*/ 14 w 44"/>
                <a:gd name="T39" fmla="*/ 31 h 68"/>
                <a:gd name="T40" fmla="*/ 12 w 44"/>
                <a:gd name="T41" fmla="*/ 34 h 68"/>
                <a:gd name="T42" fmla="*/ 9 w 44"/>
                <a:gd name="T43" fmla="*/ 36 h 68"/>
                <a:gd name="T44" fmla="*/ 1 w 44"/>
                <a:gd name="T45" fmla="*/ 36 h 68"/>
                <a:gd name="T46" fmla="*/ 7 w 44"/>
                <a:gd name="T47" fmla="*/ 0 h 68"/>
                <a:gd name="T48" fmla="*/ 40 w 44"/>
                <a:gd name="T49" fmla="*/ 0 h 68"/>
                <a:gd name="T50" fmla="*/ 40 w 44"/>
                <a:gd name="T51" fmla="*/ 9 h 68"/>
                <a:gd name="T52" fmla="*/ 15 w 44"/>
                <a:gd name="T53" fmla="*/ 9 h 68"/>
                <a:gd name="T54" fmla="*/ 12 w 44"/>
                <a:gd name="T55" fmla="*/ 26 h 68"/>
                <a:gd name="T56" fmla="*/ 17 w 44"/>
                <a:gd name="T57" fmla="*/ 23 h 68"/>
                <a:gd name="T58" fmla="*/ 23 w 44"/>
                <a:gd name="T59" fmla="*/ 22 h 68"/>
                <a:gd name="T60" fmla="*/ 29 w 44"/>
                <a:gd name="T61" fmla="*/ 23 h 68"/>
                <a:gd name="T62" fmla="*/ 34 w 44"/>
                <a:gd name="T63" fmla="*/ 25 h 68"/>
                <a:gd name="T64" fmla="*/ 38 w 44"/>
                <a:gd name="T65" fmla="*/ 28 h 68"/>
                <a:gd name="T66" fmla="*/ 41 w 44"/>
                <a:gd name="T67" fmla="*/ 33 h 68"/>
                <a:gd name="T68" fmla="*/ 43 w 44"/>
                <a:gd name="T69" fmla="*/ 39 h 68"/>
                <a:gd name="T70" fmla="*/ 44 w 44"/>
                <a:gd name="T71" fmla="*/ 45 h 68"/>
                <a:gd name="T72" fmla="*/ 43 w 44"/>
                <a:gd name="T73" fmla="*/ 49 h 68"/>
                <a:gd name="T74" fmla="*/ 41 w 44"/>
                <a:gd name="T75" fmla="*/ 56 h 68"/>
                <a:gd name="T76" fmla="*/ 38 w 44"/>
                <a:gd name="T77" fmla="*/ 60 h 68"/>
                <a:gd name="T78" fmla="*/ 34 w 44"/>
                <a:gd name="T79" fmla="*/ 65 h 68"/>
                <a:gd name="T80" fmla="*/ 27 w 44"/>
                <a:gd name="T81" fmla="*/ 68 h 68"/>
                <a:gd name="T82" fmla="*/ 21 w 44"/>
                <a:gd name="T83" fmla="*/ 68 h 68"/>
                <a:gd name="T84" fmla="*/ 15 w 44"/>
                <a:gd name="T85" fmla="*/ 68 h 68"/>
                <a:gd name="T86" fmla="*/ 11 w 44"/>
                <a:gd name="T87" fmla="*/ 66 h 68"/>
                <a:gd name="T88" fmla="*/ 6 w 44"/>
                <a:gd name="T89" fmla="*/ 63 h 68"/>
                <a:gd name="T90" fmla="*/ 3 w 44"/>
                <a:gd name="T91" fmla="*/ 59 h 68"/>
                <a:gd name="T92" fmla="*/ 1 w 44"/>
                <a:gd name="T93" fmla="*/ 54 h 68"/>
                <a:gd name="T94" fmla="*/ 0 w 44"/>
                <a:gd name="T95" fmla="*/ 4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4" h="68">
                  <a:moveTo>
                    <a:pt x="0" y="49"/>
                  </a:moveTo>
                  <a:lnTo>
                    <a:pt x="9" y="48"/>
                  </a:lnTo>
                  <a:lnTo>
                    <a:pt x="11" y="54"/>
                  </a:lnTo>
                  <a:lnTo>
                    <a:pt x="12" y="57"/>
                  </a:lnTo>
                  <a:lnTo>
                    <a:pt x="17" y="60"/>
                  </a:lnTo>
                  <a:lnTo>
                    <a:pt x="21" y="60"/>
                  </a:lnTo>
                  <a:lnTo>
                    <a:pt x="24" y="60"/>
                  </a:lnTo>
                  <a:lnTo>
                    <a:pt x="29" y="59"/>
                  </a:lnTo>
                  <a:lnTo>
                    <a:pt x="31" y="56"/>
                  </a:lnTo>
                  <a:lnTo>
                    <a:pt x="34" y="53"/>
                  </a:lnTo>
                  <a:lnTo>
                    <a:pt x="35" y="49"/>
                  </a:lnTo>
                  <a:lnTo>
                    <a:pt x="35" y="45"/>
                  </a:lnTo>
                  <a:lnTo>
                    <a:pt x="35" y="40"/>
                  </a:lnTo>
                  <a:lnTo>
                    <a:pt x="34" y="37"/>
                  </a:lnTo>
                  <a:lnTo>
                    <a:pt x="32" y="34"/>
                  </a:lnTo>
                  <a:lnTo>
                    <a:pt x="29" y="33"/>
                  </a:lnTo>
                  <a:lnTo>
                    <a:pt x="26" y="31"/>
                  </a:lnTo>
                  <a:lnTo>
                    <a:pt x="21" y="29"/>
                  </a:lnTo>
                  <a:lnTo>
                    <a:pt x="17" y="31"/>
                  </a:lnTo>
                  <a:lnTo>
                    <a:pt x="14" y="31"/>
                  </a:lnTo>
                  <a:lnTo>
                    <a:pt x="12" y="34"/>
                  </a:lnTo>
                  <a:lnTo>
                    <a:pt x="9" y="36"/>
                  </a:lnTo>
                  <a:lnTo>
                    <a:pt x="1" y="36"/>
                  </a:lnTo>
                  <a:lnTo>
                    <a:pt x="7" y="0"/>
                  </a:lnTo>
                  <a:lnTo>
                    <a:pt x="40" y="0"/>
                  </a:lnTo>
                  <a:lnTo>
                    <a:pt x="40" y="9"/>
                  </a:lnTo>
                  <a:lnTo>
                    <a:pt x="15" y="9"/>
                  </a:lnTo>
                  <a:lnTo>
                    <a:pt x="12" y="26"/>
                  </a:lnTo>
                  <a:lnTo>
                    <a:pt x="17" y="23"/>
                  </a:lnTo>
                  <a:lnTo>
                    <a:pt x="23" y="22"/>
                  </a:lnTo>
                  <a:lnTo>
                    <a:pt x="29" y="23"/>
                  </a:lnTo>
                  <a:lnTo>
                    <a:pt x="34" y="25"/>
                  </a:lnTo>
                  <a:lnTo>
                    <a:pt x="38" y="28"/>
                  </a:lnTo>
                  <a:lnTo>
                    <a:pt x="41" y="33"/>
                  </a:lnTo>
                  <a:lnTo>
                    <a:pt x="43" y="39"/>
                  </a:lnTo>
                  <a:lnTo>
                    <a:pt x="44" y="45"/>
                  </a:lnTo>
                  <a:lnTo>
                    <a:pt x="43" y="49"/>
                  </a:lnTo>
                  <a:lnTo>
                    <a:pt x="41" y="56"/>
                  </a:lnTo>
                  <a:lnTo>
                    <a:pt x="38" y="60"/>
                  </a:lnTo>
                  <a:lnTo>
                    <a:pt x="34" y="65"/>
                  </a:lnTo>
                  <a:lnTo>
                    <a:pt x="27" y="68"/>
                  </a:lnTo>
                  <a:lnTo>
                    <a:pt x="21" y="68"/>
                  </a:lnTo>
                  <a:lnTo>
                    <a:pt x="15" y="68"/>
                  </a:lnTo>
                  <a:lnTo>
                    <a:pt x="11" y="66"/>
                  </a:lnTo>
                  <a:lnTo>
                    <a:pt x="6" y="63"/>
                  </a:lnTo>
                  <a:lnTo>
                    <a:pt x="3" y="59"/>
                  </a:lnTo>
                  <a:lnTo>
                    <a:pt x="1" y="54"/>
                  </a:lnTo>
                  <a:lnTo>
                    <a:pt x="0" y="49"/>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0" name="Freeform 58"/>
            <p:cNvSpPr>
              <a:spLocks noEditPoints="1"/>
            </p:cNvSpPr>
            <p:nvPr/>
          </p:nvSpPr>
          <p:spPr bwMode="auto">
            <a:xfrm>
              <a:off x="843" y="2948"/>
              <a:ext cx="43" cy="68"/>
            </a:xfrm>
            <a:custGeom>
              <a:avLst/>
              <a:gdLst>
                <a:gd name="T0" fmla="*/ 0 w 43"/>
                <a:gd name="T1" fmla="*/ 34 h 68"/>
                <a:gd name="T2" fmla="*/ 0 w 43"/>
                <a:gd name="T3" fmla="*/ 26 h 68"/>
                <a:gd name="T4" fmla="*/ 0 w 43"/>
                <a:gd name="T5" fmla="*/ 20 h 68"/>
                <a:gd name="T6" fmla="*/ 2 w 43"/>
                <a:gd name="T7" fmla="*/ 14 h 68"/>
                <a:gd name="T8" fmla="*/ 3 w 43"/>
                <a:gd name="T9" fmla="*/ 9 h 68"/>
                <a:gd name="T10" fmla="*/ 6 w 43"/>
                <a:gd name="T11" fmla="*/ 6 h 68"/>
                <a:gd name="T12" fmla="*/ 9 w 43"/>
                <a:gd name="T13" fmla="*/ 3 h 68"/>
                <a:gd name="T14" fmla="*/ 13 w 43"/>
                <a:gd name="T15" fmla="*/ 2 h 68"/>
                <a:gd name="T16" fmla="*/ 17 w 43"/>
                <a:gd name="T17" fmla="*/ 0 h 68"/>
                <a:gd name="T18" fmla="*/ 22 w 43"/>
                <a:gd name="T19" fmla="*/ 0 h 68"/>
                <a:gd name="T20" fmla="*/ 26 w 43"/>
                <a:gd name="T21" fmla="*/ 0 h 68"/>
                <a:gd name="T22" fmla="*/ 31 w 43"/>
                <a:gd name="T23" fmla="*/ 2 h 68"/>
                <a:gd name="T24" fmla="*/ 36 w 43"/>
                <a:gd name="T25" fmla="*/ 5 h 68"/>
                <a:gd name="T26" fmla="*/ 39 w 43"/>
                <a:gd name="T27" fmla="*/ 8 h 68"/>
                <a:gd name="T28" fmla="*/ 40 w 43"/>
                <a:gd name="T29" fmla="*/ 12 h 68"/>
                <a:gd name="T30" fmla="*/ 42 w 43"/>
                <a:gd name="T31" fmla="*/ 19 h 68"/>
                <a:gd name="T32" fmla="*/ 43 w 43"/>
                <a:gd name="T33" fmla="*/ 25 h 68"/>
                <a:gd name="T34" fmla="*/ 43 w 43"/>
                <a:gd name="T35" fmla="*/ 34 h 68"/>
                <a:gd name="T36" fmla="*/ 43 w 43"/>
                <a:gd name="T37" fmla="*/ 42 h 68"/>
                <a:gd name="T38" fmla="*/ 42 w 43"/>
                <a:gd name="T39" fmla="*/ 48 h 68"/>
                <a:gd name="T40" fmla="*/ 42 w 43"/>
                <a:gd name="T41" fmla="*/ 53 h 68"/>
                <a:gd name="T42" fmla="*/ 39 w 43"/>
                <a:gd name="T43" fmla="*/ 57 h 68"/>
                <a:gd name="T44" fmla="*/ 37 w 43"/>
                <a:gd name="T45" fmla="*/ 62 h 68"/>
                <a:gd name="T46" fmla="*/ 34 w 43"/>
                <a:gd name="T47" fmla="*/ 65 h 68"/>
                <a:gd name="T48" fmla="*/ 31 w 43"/>
                <a:gd name="T49" fmla="*/ 66 h 68"/>
                <a:gd name="T50" fmla="*/ 26 w 43"/>
                <a:gd name="T51" fmla="*/ 68 h 68"/>
                <a:gd name="T52" fmla="*/ 22 w 43"/>
                <a:gd name="T53" fmla="*/ 68 h 68"/>
                <a:gd name="T54" fmla="*/ 16 w 43"/>
                <a:gd name="T55" fmla="*/ 68 h 68"/>
                <a:gd name="T56" fmla="*/ 11 w 43"/>
                <a:gd name="T57" fmla="*/ 65 h 68"/>
                <a:gd name="T58" fmla="*/ 6 w 43"/>
                <a:gd name="T59" fmla="*/ 62 h 68"/>
                <a:gd name="T60" fmla="*/ 2 w 43"/>
                <a:gd name="T61" fmla="*/ 49 h 68"/>
                <a:gd name="T62" fmla="*/ 0 w 43"/>
                <a:gd name="T63" fmla="*/ 34 h 68"/>
                <a:gd name="T64" fmla="*/ 8 w 43"/>
                <a:gd name="T65" fmla="*/ 34 h 68"/>
                <a:gd name="T66" fmla="*/ 8 w 43"/>
                <a:gd name="T67" fmla="*/ 42 h 68"/>
                <a:gd name="T68" fmla="*/ 9 w 43"/>
                <a:gd name="T69" fmla="*/ 48 h 68"/>
                <a:gd name="T70" fmla="*/ 11 w 43"/>
                <a:gd name="T71" fmla="*/ 53 h 68"/>
                <a:gd name="T72" fmla="*/ 13 w 43"/>
                <a:gd name="T73" fmla="*/ 56 h 68"/>
                <a:gd name="T74" fmla="*/ 16 w 43"/>
                <a:gd name="T75" fmla="*/ 59 h 68"/>
                <a:gd name="T76" fmla="*/ 19 w 43"/>
                <a:gd name="T77" fmla="*/ 60 h 68"/>
                <a:gd name="T78" fmla="*/ 22 w 43"/>
                <a:gd name="T79" fmla="*/ 60 h 68"/>
                <a:gd name="T80" fmla="*/ 25 w 43"/>
                <a:gd name="T81" fmla="*/ 60 h 68"/>
                <a:gd name="T82" fmla="*/ 28 w 43"/>
                <a:gd name="T83" fmla="*/ 59 h 68"/>
                <a:gd name="T84" fmla="*/ 31 w 43"/>
                <a:gd name="T85" fmla="*/ 56 h 68"/>
                <a:gd name="T86" fmla="*/ 33 w 43"/>
                <a:gd name="T87" fmla="*/ 53 h 68"/>
                <a:gd name="T88" fmla="*/ 34 w 43"/>
                <a:gd name="T89" fmla="*/ 48 h 68"/>
                <a:gd name="T90" fmla="*/ 34 w 43"/>
                <a:gd name="T91" fmla="*/ 42 h 68"/>
                <a:gd name="T92" fmla="*/ 34 w 43"/>
                <a:gd name="T93" fmla="*/ 34 h 68"/>
                <a:gd name="T94" fmla="*/ 34 w 43"/>
                <a:gd name="T95" fmla="*/ 26 h 68"/>
                <a:gd name="T96" fmla="*/ 34 w 43"/>
                <a:gd name="T97" fmla="*/ 20 h 68"/>
                <a:gd name="T98" fmla="*/ 33 w 43"/>
                <a:gd name="T99" fmla="*/ 16 h 68"/>
                <a:gd name="T100" fmla="*/ 31 w 43"/>
                <a:gd name="T101" fmla="*/ 12 h 68"/>
                <a:gd name="T102" fmla="*/ 28 w 43"/>
                <a:gd name="T103" fmla="*/ 9 h 68"/>
                <a:gd name="T104" fmla="*/ 25 w 43"/>
                <a:gd name="T105" fmla="*/ 8 h 68"/>
                <a:gd name="T106" fmla="*/ 22 w 43"/>
                <a:gd name="T107" fmla="*/ 8 h 68"/>
                <a:gd name="T108" fmla="*/ 19 w 43"/>
                <a:gd name="T109" fmla="*/ 8 h 68"/>
                <a:gd name="T110" fmla="*/ 16 w 43"/>
                <a:gd name="T111" fmla="*/ 9 h 68"/>
                <a:gd name="T112" fmla="*/ 13 w 43"/>
                <a:gd name="T113" fmla="*/ 12 h 68"/>
                <a:gd name="T114" fmla="*/ 11 w 43"/>
                <a:gd name="T115" fmla="*/ 16 h 68"/>
                <a:gd name="T116" fmla="*/ 9 w 43"/>
                <a:gd name="T117" fmla="*/ 20 h 68"/>
                <a:gd name="T118" fmla="*/ 8 w 43"/>
                <a:gd name="T119" fmla="*/ 26 h 68"/>
                <a:gd name="T120" fmla="*/ 8 w 43"/>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 h="68">
                  <a:moveTo>
                    <a:pt x="0" y="34"/>
                  </a:moveTo>
                  <a:lnTo>
                    <a:pt x="0" y="26"/>
                  </a:lnTo>
                  <a:lnTo>
                    <a:pt x="0" y="20"/>
                  </a:lnTo>
                  <a:lnTo>
                    <a:pt x="2" y="14"/>
                  </a:lnTo>
                  <a:lnTo>
                    <a:pt x="3" y="9"/>
                  </a:lnTo>
                  <a:lnTo>
                    <a:pt x="6" y="6"/>
                  </a:lnTo>
                  <a:lnTo>
                    <a:pt x="9" y="3"/>
                  </a:lnTo>
                  <a:lnTo>
                    <a:pt x="13" y="2"/>
                  </a:lnTo>
                  <a:lnTo>
                    <a:pt x="17" y="0"/>
                  </a:lnTo>
                  <a:lnTo>
                    <a:pt x="22" y="0"/>
                  </a:lnTo>
                  <a:lnTo>
                    <a:pt x="26" y="0"/>
                  </a:lnTo>
                  <a:lnTo>
                    <a:pt x="31" y="2"/>
                  </a:lnTo>
                  <a:lnTo>
                    <a:pt x="36" y="5"/>
                  </a:lnTo>
                  <a:lnTo>
                    <a:pt x="39" y="8"/>
                  </a:lnTo>
                  <a:lnTo>
                    <a:pt x="40" y="12"/>
                  </a:lnTo>
                  <a:lnTo>
                    <a:pt x="42" y="19"/>
                  </a:lnTo>
                  <a:lnTo>
                    <a:pt x="43" y="25"/>
                  </a:lnTo>
                  <a:lnTo>
                    <a:pt x="43" y="34"/>
                  </a:lnTo>
                  <a:lnTo>
                    <a:pt x="43" y="42"/>
                  </a:lnTo>
                  <a:lnTo>
                    <a:pt x="42" y="48"/>
                  </a:lnTo>
                  <a:lnTo>
                    <a:pt x="42" y="53"/>
                  </a:lnTo>
                  <a:lnTo>
                    <a:pt x="39" y="57"/>
                  </a:lnTo>
                  <a:lnTo>
                    <a:pt x="37" y="62"/>
                  </a:lnTo>
                  <a:lnTo>
                    <a:pt x="34" y="65"/>
                  </a:lnTo>
                  <a:lnTo>
                    <a:pt x="31" y="66"/>
                  </a:lnTo>
                  <a:lnTo>
                    <a:pt x="26" y="68"/>
                  </a:lnTo>
                  <a:lnTo>
                    <a:pt x="22" y="68"/>
                  </a:lnTo>
                  <a:lnTo>
                    <a:pt x="16" y="68"/>
                  </a:lnTo>
                  <a:lnTo>
                    <a:pt x="11" y="65"/>
                  </a:lnTo>
                  <a:lnTo>
                    <a:pt x="6" y="62"/>
                  </a:lnTo>
                  <a:lnTo>
                    <a:pt x="2" y="49"/>
                  </a:lnTo>
                  <a:lnTo>
                    <a:pt x="0" y="34"/>
                  </a:lnTo>
                  <a:close/>
                  <a:moveTo>
                    <a:pt x="8" y="34"/>
                  </a:moveTo>
                  <a:lnTo>
                    <a:pt x="8" y="42"/>
                  </a:lnTo>
                  <a:lnTo>
                    <a:pt x="9" y="48"/>
                  </a:lnTo>
                  <a:lnTo>
                    <a:pt x="11" y="53"/>
                  </a:lnTo>
                  <a:lnTo>
                    <a:pt x="13" y="56"/>
                  </a:lnTo>
                  <a:lnTo>
                    <a:pt x="16" y="59"/>
                  </a:lnTo>
                  <a:lnTo>
                    <a:pt x="19" y="60"/>
                  </a:lnTo>
                  <a:lnTo>
                    <a:pt x="22" y="60"/>
                  </a:lnTo>
                  <a:lnTo>
                    <a:pt x="25" y="60"/>
                  </a:lnTo>
                  <a:lnTo>
                    <a:pt x="28" y="59"/>
                  </a:lnTo>
                  <a:lnTo>
                    <a:pt x="31" y="56"/>
                  </a:lnTo>
                  <a:lnTo>
                    <a:pt x="33" y="53"/>
                  </a:lnTo>
                  <a:lnTo>
                    <a:pt x="34" y="48"/>
                  </a:lnTo>
                  <a:lnTo>
                    <a:pt x="34" y="42"/>
                  </a:lnTo>
                  <a:lnTo>
                    <a:pt x="34" y="34"/>
                  </a:lnTo>
                  <a:lnTo>
                    <a:pt x="34" y="26"/>
                  </a:lnTo>
                  <a:lnTo>
                    <a:pt x="34" y="20"/>
                  </a:lnTo>
                  <a:lnTo>
                    <a:pt x="33" y="16"/>
                  </a:lnTo>
                  <a:lnTo>
                    <a:pt x="31" y="12"/>
                  </a:lnTo>
                  <a:lnTo>
                    <a:pt x="28" y="9"/>
                  </a:lnTo>
                  <a:lnTo>
                    <a:pt x="25" y="8"/>
                  </a:lnTo>
                  <a:lnTo>
                    <a:pt x="22" y="8"/>
                  </a:lnTo>
                  <a:lnTo>
                    <a:pt x="19" y="8"/>
                  </a:lnTo>
                  <a:lnTo>
                    <a:pt x="16" y="9"/>
                  </a:lnTo>
                  <a:lnTo>
                    <a:pt x="13" y="12"/>
                  </a:lnTo>
                  <a:lnTo>
                    <a:pt x="11" y="16"/>
                  </a:lnTo>
                  <a:lnTo>
                    <a:pt x="9" y="20"/>
                  </a:lnTo>
                  <a:lnTo>
                    <a:pt x="8" y="26"/>
                  </a:lnTo>
                  <a:lnTo>
                    <a:pt x="8"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1" name="Freeform 59"/>
            <p:cNvSpPr>
              <a:spLocks noEditPoints="1"/>
            </p:cNvSpPr>
            <p:nvPr/>
          </p:nvSpPr>
          <p:spPr bwMode="auto">
            <a:xfrm>
              <a:off x="894" y="2948"/>
              <a:ext cx="45" cy="68"/>
            </a:xfrm>
            <a:custGeom>
              <a:avLst/>
              <a:gdLst>
                <a:gd name="T0" fmla="*/ 0 w 45"/>
                <a:gd name="T1" fmla="*/ 34 h 68"/>
                <a:gd name="T2" fmla="*/ 0 w 45"/>
                <a:gd name="T3" fmla="*/ 26 h 68"/>
                <a:gd name="T4" fmla="*/ 2 w 45"/>
                <a:gd name="T5" fmla="*/ 20 h 68"/>
                <a:gd name="T6" fmla="*/ 3 w 45"/>
                <a:gd name="T7" fmla="*/ 14 h 68"/>
                <a:gd name="T8" fmla="*/ 5 w 45"/>
                <a:gd name="T9" fmla="*/ 9 h 68"/>
                <a:gd name="T10" fmla="*/ 8 w 45"/>
                <a:gd name="T11" fmla="*/ 6 h 68"/>
                <a:gd name="T12" fmla="*/ 11 w 45"/>
                <a:gd name="T13" fmla="*/ 3 h 68"/>
                <a:gd name="T14" fmla="*/ 14 w 45"/>
                <a:gd name="T15" fmla="*/ 2 h 68"/>
                <a:gd name="T16" fmla="*/ 17 w 45"/>
                <a:gd name="T17" fmla="*/ 0 h 68"/>
                <a:gd name="T18" fmla="*/ 22 w 45"/>
                <a:gd name="T19" fmla="*/ 0 h 68"/>
                <a:gd name="T20" fmla="*/ 28 w 45"/>
                <a:gd name="T21" fmla="*/ 0 h 68"/>
                <a:gd name="T22" fmla="*/ 32 w 45"/>
                <a:gd name="T23" fmla="*/ 2 h 68"/>
                <a:gd name="T24" fmla="*/ 36 w 45"/>
                <a:gd name="T25" fmla="*/ 5 h 68"/>
                <a:gd name="T26" fmla="*/ 39 w 45"/>
                <a:gd name="T27" fmla="*/ 8 h 68"/>
                <a:gd name="T28" fmla="*/ 42 w 45"/>
                <a:gd name="T29" fmla="*/ 12 h 68"/>
                <a:gd name="T30" fmla="*/ 43 w 45"/>
                <a:gd name="T31" fmla="*/ 19 h 68"/>
                <a:gd name="T32" fmla="*/ 43 w 45"/>
                <a:gd name="T33" fmla="*/ 25 h 68"/>
                <a:gd name="T34" fmla="*/ 45 w 45"/>
                <a:gd name="T35" fmla="*/ 34 h 68"/>
                <a:gd name="T36" fmla="*/ 45 w 45"/>
                <a:gd name="T37" fmla="*/ 42 h 68"/>
                <a:gd name="T38" fmla="*/ 43 w 45"/>
                <a:gd name="T39" fmla="*/ 48 h 68"/>
                <a:gd name="T40" fmla="*/ 42 w 45"/>
                <a:gd name="T41" fmla="*/ 53 h 68"/>
                <a:gd name="T42" fmla="*/ 40 w 45"/>
                <a:gd name="T43" fmla="*/ 57 h 68"/>
                <a:gd name="T44" fmla="*/ 37 w 45"/>
                <a:gd name="T45" fmla="*/ 62 h 68"/>
                <a:gd name="T46" fmla="*/ 34 w 45"/>
                <a:gd name="T47" fmla="*/ 65 h 68"/>
                <a:gd name="T48" fmla="*/ 31 w 45"/>
                <a:gd name="T49" fmla="*/ 66 h 68"/>
                <a:gd name="T50" fmla="*/ 26 w 45"/>
                <a:gd name="T51" fmla="*/ 68 h 68"/>
                <a:gd name="T52" fmla="*/ 22 w 45"/>
                <a:gd name="T53" fmla="*/ 68 h 68"/>
                <a:gd name="T54" fmla="*/ 17 w 45"/>
                <a:gd name="T55" fmla="*/ 68 h 68"/>
                <a:gd name="T56" fmla="*/ 11 w 45"/>
                <a:gd name="T57" fmla="*/ 65 h 68"/>
                <a:gd name="T58" fmla="*/ 8 w 45"/>
                <a:gd name="T59" fmla="*/ 62 h 68"/>
                <a:gd name="T60" fmla="*/ 2 w 45"/>
                <a:gd name="T61" fmla="*/ 49 h 68"/>
                <a:gd name="T62" fmla="*/ 0 w 45"/>
                <a:gd name="T63" fmla="*/ 34 h 68"/>
                <a:gd name="T64" fmla="*/ 9 w 45"/>
                <a:gd name="T65" fmla="*/ 34 h 68"/>
                <a:gd name="T66" fmla="*/ 9 w 45"/>
                <a:gd name="T67" fmla="*/ 42 h 68"/>
                <a:gd name="T68" fmla="*/ 11 w 45"/>
                <a:gd name="T69" fmla="*/ 48 h 68"/>
                <a:gd name="T70" fmla="*/ 11 w 45"/>
                <a:gd name="T71" fmla="*/ 53 h 68"/>
                <a:gd name="T72" fmla="*/ 12 w 45"/>
                <a:gd name="T73" fmla="*/ 56 h 68"/>
                <a:gd name="T74" fmla="*/ 16 w 45"/>
                <a:gd name="T75" fmla="*/ 59 h 68"/>
                <a:gd name="T76" fmla="*/ 19 w 45"/>
                <a:gd name="T77" fmla="*/ 60 h 68"/>
                <a:gd name="T78" fmla="*/ 22 w 45"/>
                <a:gd name="T79" fmla="*/ 60 h 68"/>
                <a:gd name="T80" fmla="*/ 26 w 45"/>
                <a:gd name="T81" fmla="*/ 60 h 68"/>
                <a:gd name="T82" fmla="*/ 29 w 45"/>
                <a:gd name="T83" fmla="*/ 59 h 68"/>
                <a:gd name="T84" fmla="*/ 32 w 45"/>
                <a:gd name="T85" fmla="*/ 56 h 68"/>
                <a:gd name="T86" fmla="*/ 34 w 45"/>
                <a:gd name="T87" fmla="*/ 53 h 68"/>
                <a:gd name="T88" fmla="*/ 34 w 45"/>
                <a:gd name="T89" fmla="*/ 48 h 68"/>
                <a:gd name="T90" fmla="*/ 36 w 45"/>
                <a:gd name="T91" fmla="*/ 42 h 68"/>
                <a:gd name="T92" fmla="*/ 36 w 45"/>
                <a:gd name="T93" fmla="*/ 34 h 68"/>
                <a:gd name="T94" fmla="*/ 36 w 45"/>
                <a:gd name="T95" fmla="*/ 26 h 68"/>
                <a:gd name="T96" fmla="*/ 34 w 45"/>
                <a:gd name="T97" fmla="*/ 20 h 68"/>
                <a:gd name="T98" fmla="*/ 34 w 45"/>
                <a:gd name="T99" fmla="*/ 16 h 68"/>
                <a:gd name="T100" fmla="*/ 32 w 45"/>
                <a:gd name="T101" fmla="*/ 12 h 68"/>
                <a:gd name="T102" fmla="*/ 29 w 45"/>
                <a:gd name="T103" fmla="*/ 9 h 68"/>
                <a:gd name="T104" fmla="*/ 26 w 45"/>
                <a:gd name="T105" fmla="*/ 8 h 68"/>
                <a:gd name="T106" fmla="*/ 22 w 45"/>
                <a:gd name="T107" fmla="*/ 8 h 68"/>
                <a:gd name="T108" fmla="*/ 19 w 45"/>
                <a:gd name="T109" fmla="*/ 8 h 68"/>
                <a:gd name="T110" fmla="*/ 16 w 45"/>
                <a:gd name="T111" fmla="*/ 9 h 68"/>
                <a:gd name="T112" fmla="*/ 12 w 45"/>
                <a:gd name="T113" fmla="*/ 12 h 68"/>
                <a:gd name="T114" fmla="*/ 11 w 45"/>
                <a:gd name="T115" fmla="*/ 16 h 68"/>
                <a:gd name="T116" fmla="*/ 11 w 45"/>
                <a:gd name="T117" fmla="*/ 20 h 68"/>
                <a:gd name="T118" fmla="*/ 9 w 45"/>
                <a:gd name="T119" fmla="*/ 26 h 68"/>
                <a:gd name="T120" fmla="*/ 9 w 45"/>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5" h="68">
                  <a:moveTo>
                    <a:pt x="0" y="34"/>
                  </a:moveTo>
                  <a:lnTo>
                    <a:pt x="0" y="26"/>
                  </a:lnTo>
                  <a:lnTo>
                    <a:pt x="2" y="20"/>
                  </a:lnTo>
                  <a:lnTo>
                    <a:pt x="3" y="14"/>
                  </a:lnTo>
                  <a:lnTo>
                    <a:pt x="5" y="9"/>
                  </a:lnTo>
                  <a:lnTo>
                    <a:pt x="8" y="6"/>
                  </a:lnTo>
                  <a:lnTo>
                    <a:pt x="11" y="3"/>
                  </a:lnTo>
                  <a:lnTo>
                    <a:pt x="14" y="2"/>
                  </a:lnTo>
                  <a:lnTo>
                    <a:pt x="17" y="0"/>
                  </a:lnTo>
                  <a:lnTo>
                    <a:pt x="22" y="0"/>
                  </a:lnTo>
                  <a:lnTo>
                    <a:pt x="28" y="0"/>
                  </a:lnTo>
                  <a:lnTo>
                    <a:pt x="32" y="2"/>
                  </a:lnTo>
                  <a:lnTo>
                    <a:pt x="36" y="5"/>
                  </a:lnTo>
                  <a:lnTo>
                    <a:pt x="39" y="8"/>
                  </a:lnTo>
                  <a:lnTo>
                    <a:pt x="42" y="12"/>
                  </a:lnTo>
                  <a:lnTo>
                    <a:pt x="43" y="19"/>
                  </a:lnTo>
                  <a:lnTo>
                    <a:pt x="43" y="25"/>
                  </a:lnTo>
                  <a:lnTo>
                    <a:pt x="45" y="34"/>
                  </a:lnTo>
                  <a:lnTo>
                    <a:pt x="45" y="42"/>
                  </a:lnTo>
                  <a:lnTo>
                    <a:pt x="43" y="48"/>
                  </a:lnTo>
                  <a:lnTo>
                    <a:pt x="42" y="53"/>
                  </a:lnTo>
                  <a:lnTo>
                    <a:pt x="40" y="57"/>
                  </a:lnTo>
                  <a:lnTo>
                    <a:pt x="37" y="62"/>
                  </a:lnTo>
                  <a:lnTo>
                    <a:pt x="34" y="65"/>
                  </a:lnTo>
                  <a:lnTo>
                    <a:pt x="31" y="66"/>
                  </a:lnTo>
                  <a:lnTo>
                    <a:pt x="26" y="68"/>
                  </a:lnTo>
                  <a:lnTo>
                    <a:pt x="22" y="68"/>
                  </a:lnTo>
                  <a:lnTo>
                    <a:pt x="17" y="68"/>
                  </a:lnTo>
                  <a:lnTo>
                    <a:pt x="11" y="65"/>
                  </a:lnTo>
                  <a:lnTo>
                    <a:pt x="8" y="62"/>
                  </a:lnTo>
                  <a:lnTo>
                    <a:pt x="2" y="49"/>
                  </a:lnTo>
                  <a:lnTo>
                    <a:pt x="0" y="34"/>
                  </a:lnTo>
                  <a:close/>
                  <a:moveTo>
                    <a:pt x="9" y="34"/>
                  </a:moveTo>
                  <a:lnTo>
                    <a:pt x="9" y="42"/>
                  </a:lnTo>
                  <a:lnTo>
                    <a:pt x="11" y="48"/>
                  </a:lnTo>
                  <a:lnTo>
                    <a:pt x="11" y="53"/>
                  </a:lnTo>
                  <a:lnTo>
                    <a:pt x="12" y="56"/>
                  </a:lnTo>
                  <a:lnTo>
                    <a:pt x="16" y="59"/>
                  </a:lnTo>
                  <a:lnTo>
                    <a:pt x="19" y="60"/>
                  </a:lnTo>
                  <a:lnTo>
                    <a:pt x="22" y="60"/>
                  </a:lnTo>
                  <a:lnTo>
                    <a:pt x="26" y="60"/>
                  </a:lnTo>
                  <a:lnTo>
                    <a:pt x="29" y="59"/>
                  </a:lnTo>
                  <a:lnTo>
                    <a:pt x="32" y="56"/>
                  </a:lnTo>
                  <a:lnTo>
                    <a:pt x="34" y="53"/>
                  </a:lnTo>
                  <a:lnTo>
                    <a:pt x="34" y="48"/>
                  </a:lnTo>
                  <a:lnTo>
                    <a:pt x="36" y="42"/>
                  </a:lnTo>
                  <a:lnTo>
                    <a:pt x="36" y="34"/>
                  </a:lnTo>
                  <a:lnTo>
                    <a:pt x="36" y="26"/>
                  </a:lnTo>
                  <a:lnTo>
                    <a:pt x="34" y="20"/>
                  </a:lnTo>
                  <a:lnTo>
                    <a:pt x="34" y="16"/>
                  </a:lnTo>
                  <a:lnTo>
                    <a:pt x="32" y="12"/>
                  </a:lnTo>
                  <a:lnTo>
                    <a:pt x="29" y="9"/>
                  </a:lnTo>
                  <a:lnTo>
                    <a:pt x="26" y="8"/>
                  </a:lnTo>
                  <a:lnTo>
                    <a:pt x="22" y="8"/>
                  </a:lnTo>
                  <a:lnTo>
                    <a:pt x="19" y="8"/>
                  </a:lnTo>
                  <a:lnTo>
                    <a:pt x="16" y="9"/>
                  </a:lnTo>
                  <a:lnTo>
                    <a:pt x="12" y="12"/>
                  </a:lnTo>
                  <a:lnTo>
                    <a:pt x="11" y="16"/>
                  </a:lnTo>
                  <a:lnTo>
                    <a:pt x="11" y="20"/>
                  </a:lnTo>
                  <a:lnTo>
                    <a:pt x="9" y="26"/>
                  </a:lnTo>
                  <a:lnTo>
                    <a:pt x="9"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2" name="Freeform 60"/>
            <p:cNvSpPr>
              <a:spLocks/>
            </p:cNvSpPr>
            <p:nvPr/>
          </p:nvSpPr>
          <p:spPr bwMode="auto">
            <a:xfrm>
              <a:off x="748" y="2694"/>
              <a:ext cx="24" cy="66"/>
            </a:xfrm>
            <a:custGeom>
              <a:avLst/>
              <a:gdLst>
                <a:gd name="T0" fmla="*/ 24 w 24"/>
                <a:gd name="T1" fmla="*/ 66 h 66"/>
                <a:gd name="T2" fmla="*/ 15 w 24"/>
                <a:gd name="T3" fmla="*/ 66 h 66"/>
                <a:gd name="T4" fmla="*/ 15 w 24"/>
                <a:gd name="T5" fmla="*/ 14 h 66"/>
                <a:gd name="T6" fmla="*/ 12 w 24"/>
                <a:gd name="T7" fmla="*/ 17 h 66"/>
                <a:gd name="T8" fmla="*/ 7 w 24"/>
                <a:gd name="T9" fmla="*/ 20 h 66"/>
                <a:gd name="T10" fmla="*/ 3 w 24"/>
                <a:gd name="T11" fmla="*/ 22 h 66"/>
                <a:gd name="T12" fmla="*/ 0 w 24"/>
                <a:gd name="T13" fmla="*/ 25 h 66"/>
                <a:gd name="T14" fmla="*/ 0 w 24"/>
                <a:gd name="T15" fmla="*/ 15 h 66"/>
                <a:gd name="T16" fmla="*/ 6 w 24"/>
                <a:gd name="T17" fmla="*/ 12 h 66"/>
                <a:gd name="T18" fmla="*/ 10 w 24"/>
                <a:gd name="T19" fmla="*/ 8 h 66"/>
                <a:gd name="T20" fmla="*/ 15 w 24"/>
                <a:gd name="T21" fmla="*/ 3 h 66"/>
                <a:gd name="T22" fmla="*/ 18 w 24"/>
                <a:gd name="T23" fmla="*/ 0 h 66"/>
                <a:gd name="T24" fmla="*/ 24 w 24"/>
                <a:gd name="T25" fmla="*/ 0 h 66"/>
                <a:gd name="T26" fmla="*/ 24 w 24"/>
                <a:gd name="T27" fmla="*/ 6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 h="66">
                  <a:moveTo>
                    <a:pt x="24" y="66"/>
                  </a:moveTo>
                  <a:lnTo>
                    <a:pt x="15" y="66"/>
                  </a:lnTo>
                  <a:lnTo>
                    <a:pt x="15" y="14"/>
                  </a:lnTo>
                  <a:lnTo>
                    <a:pt x="12" y="17"/>
                  </a:lnTo>
                  <a:lnTo>
                    <a:pt x="7" y="20"/>
                  </a:lnTo>
                  <a:lnTo>
                    <a:pt x="3" y="22"/>
                  </a:lnTo>
                  <a:lnTo>
                    <a:pt x="0" y="25"/>
                  </a:lnTo>
                  <a:lnTo>
                    <a:pt x="0" y="15"/>
                  </a:lnTo>
                  <a:lnTo>
                    <a:pt x="6" y="12"/>
                  </a:lnTo>
                  <a:lnTo>
                    <a:pt x="10" y="8"/>
                  </a:lnTo>
                  <a:lnTo>
                    <a:pt x="15" y="3"/>
                  </a:lnTo>
                  <a:lnTo>
                    <a:pt x="18" y="0"/>
                  </a:lnTo>
                  <a:lnTo>
                    <a:pt x="24" y="0"/>
                  </a:lnTo>
                  <a:lnTo>
                    <a:pt x="24" y="66"/>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3" name="Freeform 61"/>
            <p:cNvSpPr>
              <a:spLocks noEditPoints="1"/>
            </p:cNvSpPr>
            <p:nvPr/>
          </p:nvSpPr>
          <p:spPr bwMode="auto">
            <a:xfrm>
              <a:off x="794" y="2694"/>
              <a:ext cx="43" cy="68"/>
            </a:xfrm>
            <a:custGeom>
              <a:avLst/>
              <a:gdLst>
                <a:gd name="T0" fmla="*/ 0 w 43"/>
                <a:gd name="T1" fmla="*/ 34 h 68"/>
                <a:gd name="T2" fmla="*/ 0 w 43"/>
                <a:gd name="T3" fmla="*/ 26 h 68"/>
                <a:gd name="T4" fmla="*/ 0 w 43"/>
                <a:gd name="T5" fmla="*/ 20 h 68"/>
                <a:gd name="T6" fmla="*/ 1 w 43"/>
                <a:gd name="T7" fmla="*/ 14 h 68"/>
                <a:gd name="T8" fmla="*/ 3 w 43"/>
                <a:gd name="T9" fmla="*/ 9 h 68"/>
                <a:gd name="T10" fmla="*/ 6 w 43"/>
                <a:gd name="T11" fmla="*/ 6 h 68"/>
                <a:gd name="T12" fmla="*/ 9 w 43"/>
                <a:gd name="T13" fmla="*/ 3 h 68"/>
                <a:gd name="T14" fmla="*/ 12 w 43"/>
                <a:gd name="T15" fmla="*/ 1 h 68"/>
                <a:gd name="T16" fmla="*/ 17 w 43"/>
                <a:gd name="T17" fmla="*/ 0 h 68"/>
                <a:gd name="T18" fmla="*/ 21 w 43"/>
                <a:gd name="T19" fmla="*/ 0 h 68"/>
                <a:gd name="T20" fmla="*/ 26 w 43"/>
                <a:gd name="T21" fmla="*/ 0 h 68"/>
                <a:gd name="T22" fmla="*/ 31 w 43"/>
                <a:gd name="T23" fmla="*/ 1 h 68"/>
                <a:gd name="T24" fmla="*/ 35 w 43"/>
                <a:gd name="T25" fmla="*/ 5 h 68"/>
                <a:gd name="T26" fmla="*/ 38 w 43"/>
                <a:gd name="T27" fmla="*/ 8 h 68"/>
                <a:gd name="T28" fmla="*/ 40 w 43"/>
                <a:gd name="T29" fmla="*/ 12 h 68"/>
                <a:gd name="T30" fmla="*/ 41 w 43"/>
                <a:gd name="T31" fmla="*/ 17 h 68"/>
                <a:gd name="T32" fmla="*/ 43 w 43"/>
                <a:gd name="T33" fmla="*/ 25 h 68"/>
                <a:gd name="T34" fmla="*/ 43 w 43"/>
                <a:gd name="T35" fmla="*/ 34 h 68"/>
                <a:gd name="T36" fmla="*/ 43 w 43"/>
                <a:gd name="T37" fmla="*/ 42 h 68"/>
                <a:gd name="T38" fmla="*/ 41 w 43"/>
                <a:gd name="T39" fmla="*/ 48 h 68"/>
                <a:gd name="T40" fmla="*/ 41 w 43"/>
                <a:gd name="T41" fmla="*/ 52 h 68"/>
                <a:gd name="T42" fmla="*/ 38 w 43"/>
                <a:gd name="T43" fmla="*/ 57 h 68"/>
                <a:gd name="T44" fmla="*/ 37 w 43"/>
                <a:gd name="T45" fmla="*/ 62 h 68"/>
                <a:gd name="T46" fmla="*/ 34 w 43"/>
                <a:gd name="T47" fmla="*/ 63 h 68"/>
                <a:gd name="T48" fmla="*/ 31 w 43"/>
                <a:gd name="T49" fmla="*/ 66 h 68"/>
                <a:gd name="T50" fmla="*/ 26 w 43"/>
                <a:gd name="T51" fmla="*/ 68 h 68"/>
                <a:gd name="T52" fmla="*/ 21 w 43"/>
                <a:gd name="T53" fmla="*/ 68 h 68"/>
                <a:gd name="T54" fmla="*/ 15 w 43"/>
                <a:gd name="T55" fmla="*/ 66 h 68"/>
                <a:gd name="T56" fmla="*/ 11 w 43"/>
                <a:gd name="T57" fmla="*/ 65 h 68"/>
                <a:gd name="T58" fmla="*/ 6 w 43"/>
                <a:gd name="T59" fmla="*/ 62 h 68"/>
                <a:gd name="T60" fmla="*/ 1 w 43"/>
                <a:gd name="T61" fmla="*/ 49 h 68"/>
                <a:gd name="T62" fmla="*/ 0 w 43"/>
                <a:gd name="T63" fmla="*/ 34 h 68"/>
                <a:gd name="T64" fmla="*/ 8 w 43"/>
                <a:gd name="T65" fmla="*/ 34 h 68"/>
                <a:gd name="T66" fmla="*/ 8 w 43"/>
                <a:gd name="T67" fmla="*/ 42 h 68"/>
                <a:gd name="T68" fmla="*/ 9 w 43"/>
                <a:gd name="T69" fmla="*/ 46 h 68"/>
                <a:gd name="T70" fmla="*/ 11 w 43"/>
                <a:gd name="T71" fmla="*/ 51 h 68"/>
                <a:gd name="T72" fmla="*/ 12 w 43"/>
                <a:gd name="T73" fmla="*/ 55 h 68"/>
                <a:gd name="T74" fmla="*/ 15 w 43"/>
                <a:gd name="T75" fmla="*/ 57 h 68"/>
                <a:gd name="T76" fmla="*/ 18 w 43"/>
                <a:gd name="T77" fmla="*/ 58 h 68"/>
                <a:gd name="T78" fmla="*/ 21 w 43"/>
                <a:gd name="T79" fmla="*/ 60 h 68"/>
                <a:gd name="T80" fmla="*/ 24 w 43"/>
                <a:gd name="T81" fmla="*/ 58 h 68"/>
                <a:gd name="T82" fmla="*/ 28 w 43"/>
                <a:gd name="T83" fmla="*/ 57 h 68"/>
                <a:gd name="T84" fmla="*/ 31 w 43"/>
                <a:gd name="T85" fmla="*/ 55 h 68"/>
                <a:gd name="T86" fmla="*/ 32 w 43"/>
                <a:gd name="T87" fmla="*/ 51 h 68"/>
                <a:gd name="T88" fmla="*/ 34 w 43"/>
                <a:gd name="T89" fmla="*/ 46 h 68"/>
                <a:gd name="T90" fmla="*/ 34 w 43"/>
                <a:gd name="T91" fmla="*/ 42 h 68"/>
                <a:gd name="T92" fmla="*/ 34 w 43"/>
                <a:gd name="T93" fmla="*/ 34 h 68"/>
                <a:gd name="T94" fmla="*/ 34 w 43"/>
                <a:gd name="T95" fmla="*/ 26 h 68"/>
                <a:gd name="T96" fmla="*/ 34 w 43"/>
                <a:gd name="T97" fmla="*/ 20 h 68"/>
                <a:gd name="T98" fmla="*/ 32 w 43"/>
                <a:gd name="T99" fmla="*/ 15 h 68"/>
                <a:gd name="T100" fmla="*/ 31 w 43"/>
                <a:gd name="T101" fmla="*/ 12 h 68"/>
                <a:gd name="T102" fmla="*/ 28 w 43"/>
                <a:gd name="T103" fmla="*/ 9 h 68"/>
                <a:gd name="T104" fmla="*/ 24 w 43"/>
                <a:gd name="T105" fmla="*/ 8 h 68"/>
                <a:gd name="T106" fmla="*/ 21 w 43"/>
                <a:gd name="T107" fmla="*/ 8 h 68"/>
                <a:gd name="T108" fmla="*/ 18 w 43"/>
                <a:gd name="T109" fmla="*/ 8 h 68"/>
                <a:gd name="T110" fmla="*/ 15 w 43"/>
                <a:gd name="T111" fmla="*/ 9 h 68"/>
                <a:gd name="T112" fmla="*/ 12 w 43"/>
                <a:gd name="T113" fmla="*/ 12 h 68"/>
                <a:gd name="T114" fmla="*/ 11 w 43"/>
                <a:gd name="T115" fmla="*/ 15 h 68"/>
                <a:gd name="T116" fmla="*/ 9 w 43"/>
                <a:gd name="T117" fmla="*/ 20 h 68"/>
                <a:gd name="T118" fmla="*/ 8 w 43"/>
                <a:gd name="T119" fmla="*/ 26 h 68"/>
                <a:gd name="T120" fmla="*/ 8 w 43"/>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 h="68">
                  <a:moveTo>
                    <a:pt x="0" y="34"/>
                  </a:moveTo>
                  <a:lnTo>
                    <a:pt x="0" y="26"/>
                  </a:lnTo>
                  <a:lnTo>
                    <a:pt x="0" y="20"/>
                  </a:lnTo>
                  <a:lnTo>
                    <a:pt x="1" y="14"/>
                  </a:lnTo>
                  <a:lnTo>
                    <a:pt x="3" y="9"/>
                  </a:lnTo>
                  <a:lnTo>
                    <a:pt x="6" y="6"/>
                  </a:lnTo>
                  <a:lnTo>
                    <a:pt x="9" y="3"/>
                  </a:lnTo>
                  <a:lnTo>
                    <a:pt x="12" y="1"/>
                  </a:lnTo>
                  <a:lnTo>
                    <a:pt x="17" y="0"/>
                  </a:lnTo>
                  <a:lnTo>
                    <a:pt x="21" y="0"/>
                  </a:lnTo>
                  <a:lnTo>
                    <a:pt x="26" y="0"/>
                  </a:lnTo>
                  <a:lnTo>
                    <a:pt x="31" y="1"/>
                  </a:lnTo>
                  <a:lnTo>
                    <a:pt x="35" y="5"/>
                  </a:lnTo>
                  <a:lnTo>
                    <a:pt x="38" y="8"/>
                  </a:lnTo>
                  <a:lnTo>
                    <a:pt x="40" y="12"/>
                  </a:lnTo>
                  <a:lnTo>
                    <a:pt x="41" y="17"/>
                  </a:lnTo>
                  <a:lnTo>
                    <a:pt x="43" y="25"/>
                  </a:lnTo>
                  <a:lnTo>
                    <a:pt x="43" y="34"/>
                  </a:lnTo>
                  <a:lnTo>
                    <a:pt x="43" y="42"/>
                  </a:lnTo>
                  <a:lnTo>
                    <a:pt x="41" y="48"/>
                  </a:lnTo>
                  <a:lnTo>
                    <a:pt x="41" y="52"/>
                  </a:lnTo>
                  <a:lnTo>
                    <a:pt x="38" y="57"/>
                  </a:lnTo>
                  <a:lnTo>
                    <a:pt x="37" y="62"/>
                  </a:lnTo>
                  <a:lnTo>
                    <a:pt x="34" y="63"/>
                  </a:lnTo>
                  <a:lnTo>
                    <a:pt x="31" y="66"/>
                  </a:lnTo>
                  <a:lnTo>
                    <a:pt x="26" y="68"/>
                  </a:lnTo>
                  <a:lnTo>
                    <a:pt x="21" y="68"/>
                  </a:lnTo>
                  <a:lnTo>
                    <a:pt x="15" y="66"/>
                  </a:lnTo>
                  <a:lnTo>
                    <a:pt x="11" y="65"/>
                  </a:lnTo>
                  <a:lnTo>
                    <a:pt x="6" y="62"/>
                  </a:lnTo>
                  <a:lnTo>
                    <a:pt x="1" y="49"/>
                  </a:lnTo>
                  <a:lnTo>
                    <a:pt x="0" y="34"/>
                  </a:lnTo>
                  <a:close/>
                  <a:moveTo>
                    <a:pt x="8" y="34"/>
                  </a:moveTo>
                  <a:lnTo>
                    <a:pt x="8" y="42"/>
                  </a:lnTo>
                  <a:lnTo>
                    <a:pt x="9" y="46"/>
                  </a:lnTo>
                  <a:lnTo>
                    <a:pt x="11" y="51"/>
                  </a:lnTo>
                  <a:lnTo>
                    <a:pt x="12" y="55"/>
                  </a:lnTo>
                  <a:lnTo>
                    <a:pt x="15" y="57"/>
                  </a:lnTo>
                  <a:lnTo>
                    <a:pt x="18" y="58"/>
                  </a:lnTo>
                  <a:lnTo>
                    <a:pt x="21" y="60"/>
                  </a:lnTo>
                  <a:lnTo>
                    <a:pt x="24" y="58"/>
                  </a:lnTo>
                  <a:lnTo>
                    <a:pt x="28" y="57"/>
                  </a:lnTo>
                  <a:lnTo>
                    <a:pt x="31" y="55"/>
                  </a:lnTo>
                  <a:lnTo>
                    <a:pt x="32" y="51"/>
                  </a:lnTo>
                  <a:lnTo>
                    <a:pt x="34" y="46"/>
                  </a:lnTo>
                  <a:lnTo>
                    <a:pt x="34" y="42"/>
                  </a:lnTo>
                  <a:lnTo>
                    <a:pt x="34" y="34"/>
                  </a:lnTo>
                  <a:lnTo>
                    <a:pt x="34" y="26"/>
                  </a:lnTo>
                  <a:lnTo>
                    <a:pt x="34" y="20"/>
                  </a:lnTo>
                  <a:lnTo>
                    <a:pt x="32" y="15"/>
                  </a:lnTo>
                  <a:lnTo>
                    <a:pt x="31" y="12"/>
                  </a:lnTo>
                  <a:lnTo>
                    <a:pt x="28" y="9"/>
                  </a:lnTo>
                  <a:lnTo>
                    <a:pt x="24" y="8"/>
                  </a:lnTo>
                  <a:lnTo>
                    <a:pt x="21" y="8"/>
                  </a:lnTo>
                  <a:lnTo>
                    <a:pt x="18" y="8"/>
                  </a:lnTo>
                  <a:lnTo>
                    <a:pt x="15" y="9"/>
                  </a:lnTo>
                  <a:lnTo>
                    <a:pt x="12" y="12"/>
                  </a:lnTo>
                  <a:lnTo>
                    <a:pt x="11" y="15"/>
                  </a:lnTo>
                  <a:lnTo>
                    <a:pt x="9" y="20"/>
                  </a:lnTo>
                  <a:lnTo>
                    <a:pt x="8" y="26"/>
                  </a:lnTo>
                  <a:lnTo>
                    <a:pt x="8"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4" name="Freeform 62"/>
            <p:cNvSpPr>
              <a:spLocks noEditPoints="1"/>
            </p:cNvSpPr>
            <p:nvPr/>
          </p:nvSpPr>
          <p:spPr bwMode="auto">
            <a:xfrm>
              <a:off x="845" y="2694"/>
              <a:ext cx="44" cy="68"/>
            </a:xfrm>
            <a:custGeom>
              <a:avLst/>
              <a:gdLst>
                <a:gd name="T0" fmla="*/ 0 w 44"/>
                <a:gd name="T1" fmla="*/ 34 h 68"/>
                <a:gd name="T2" fmla="*/ 0 w 44"/>
                <a:gd name="T3" fmla="*/ 26 h 68"/>
                <a:gd name="T4" fmla="*/ 1 w 44"/>
                <a:gd name="T5" fmla="*/ 20 h 68"/>
                <a:gd name="T6" fmla="*/ 3 w 44"/>
                <a:gd name="T7" fmla="*/ 14 h 68"/>
                <a:gd name="T8" fmla="*/ 4 w 44"/>
                <a:gd name="T9" fmla="*/ 9 h 68"/>
                <a:gd name="T10" fmla="*/ 7 w 44"/>
                <a:gd name="T11" fmla="*/ 6 h 68"/>
                <a:gd name="T12" fmla="*/ 11 w 44"/>
                <a:gd name="T13" fmla="*/ 3 h 68"/>
                <a:gd name="T14" fmla="*/ 14 w 44"/>
                <a:gd name="T15" fmla="*/ 1 h 68"/>
                <a:gd name="T16" fmla="*/ 17 w 44"/>
                <a:gd name="T17" fmla="*/ 0 h 68"/>
                <a:gd name="T18" fmla="*/ 21 w 44"/>
                <a:gd name="T19" fmla="*/ 0 h 68"/>
                <a:gd name="T20" fmla="*/ 27 w 44"/>
                <a:gd name="T21" fmla="*/ 0 h 68"/>
                <a:gd name="T22" fmla="*/ 32 w 44"/>
                <a:gd name="T23" fmla="*/ 1 h 68"/>
                <a:gd name="T24" fmla="*/ 35 w 44"/>
                <a:gd name="T25" fmla="*/ 5 h 68"/>
                <a:gd name="T26" fmla="*/ 38 w 44"/>
                <a:gd name="T27" fmla="*/ 8 h 68"/>
                <a:gd name="T28" fmla="*/ 41 w 44"/>
                <a:gd name="T29" fmla="*/ 12 h 68"/>
                <a:gd name="T30" fmla="*/ 43 w 44"/>
                <a:gd name="T31" fmla="*/ 17 h 68"/>
                <a:gd name="T32" fmla="*/ 44 w 44"/>
                <a:gd name="T33" fmla="*/ 25 h 68"/>
                <a:gd name="T34" fmla="*/ 44 w 44"/>
                <a:gd name="T35" fmla="*/ 34 h 68"/>
                <a:gd name="T36" fmla="*/ 44 w 44"/>
                <a:gd name="T37" fmla="*/ 42 h 68"/>
                <a:gd name="T38" fmla="*/ 43 w 44"/>
                <a:gd name="T39" fmla="*/ 48 h 68"/>
                <a:gd name="T40" fmla="*/ 41 w 44"/>
                <a:gd name="T41" fmla="*/ 52 h 68"/>
                <a:gd name="T42" fmla="*/ 40 w 44"/>
                <a:gd name="T43" fmla="*/ 57 h 68"/>
                <a:gd name="T44" fmla="*/ 37 w 44"/>
                <a:gd name="T45" fmla="*/ 62 h 68"/>
                <a:gd name="T46" fmla="*/ 34 w 44"/>
                <a:gd name="T47" fmla="*/ 63 h 68"/>
                <a:gd name="T48" fmla="*/ 31 w 44"/>
                <a:gd name="T49" fmla="*/ 66 h 68"/>
                <a:gd name="T50" fmla="*/ 27 w 44"/>
                <a:gd name="T51" fmla="*/ 68 h 68"/>
                <a:gd name="T52" fmla="*/ 21 w 44"/>
                <a:gd name="T53" fmla="*/ 68 h 68"/>
                <a:gd name="T54" fmla="*/ 17 w 44"/>
                <a:gd name="T55" fmla="*/ 66 h 68"/>
                <a:gd name="T56" fmla="*/ 11 w 44"/>
                <a:gd name="T57" fmla="*/ 65 h 68"/>
                <a:gd name="T58" fmla="*/ 7 w 44"/>
                <a:gd name="T59" fmla="*/ 62 h 68"/>
                <a:gd name="T60" fmla="*/ 1 w 44"/>
                <a:gd name="T61" fmla="*/ 49 h 68"/>
                <a:gd name="T62" fmla="*/ 0 w 44"/>
                <a:gd name="T63" fmla="*/ 34 h 68"/>
                <a:gd name="T64" fmla="*/ 9 w 44"/>
                <a:gd name="T65" fmla="*/ 34 h 68"/>
                <a:gd name="T66" fmla="*/ 9 w 44"/>
                <a:gd name="T67" fmla="*/ 42 h 68"/>
                <a:gd name="T68" fmla="*/ 11 w 44"/>
                <a:gd name="T69" fmla="*/ 46 h 68"/>
                <a:gd name="T70" fmla="*/ 11 w 44"/>
                <a:gd name="T71" fmla="*/ 51 h 68"/>
                <a:gd name="T72" fmla="*/ 12 w 44"/>
                <a:gd name="T73" fmla="*/ 55 h 68"/>
                <a:gd name="T74" fmla="*/ 15 w 44"/>
                <a:gd name="T75" fmla="*/ 57 h 68"/>
                <a:gd name="T76" fmla="*/ 18 w 44"/>
                <a:gd name="T77" fmla="*/ 58 h 68"/>
                <a:gd name="T78" fmla="*/ 21 w 44"/>
                <a:gd name="T79" fmla="*/ 60 h 68"/>
                <a:gd name="T80" fmla="*/ 26 w 44"/>
                <a:gd name="T81" fmla="*/ 58 h 68"/>
                <a:gd name="T82" fmla="*/ 29 w 44"/>
                <a:gd name="T83" fmla="*/ 57 h 68"/>
                <a:gd name="T84" fmla="*/ 32 w 44"/>
                <a:gd name="T85" fmla="*/ 55 h 68"/>
                <a:gd name="T86" fmla="*/ 34 w 44"/>
                <a:gd name="T87" fmla="*/ 51 h 68"/>
                <a:gd name="T88" fmla="*/ 34 w 44"/>
                <a:gd name="T89" fmla="*/ 46 h 68"/>
                <a:gd name="T90" fmla="*/ 35 w 44"/>
                <a:gd name="T91" fmla="*/ 42 h 68"/>
                <a:gd name="T92" fmla="*/ 35 w 44"/>
                <a:gd name="T93" fmla="*/ 34 h 68"/>
                <a:gd name="T94" fmla="*/ 35 w 44"/>
                <a:gd name="T95" fmla="*/ 26 h 68"/>
                <a:gd name="T96" fmla="*/ 34 w 44"/>
                <a:gd name="T97" fmla="*/ 20 h 68"/>
                <a:gd name="T98" fmla="*/ 34 w 44"/>
                <a:gd name="T99" fmla="*/ 15 h 68"/>
                <a:gd name="T100" fmla="*/ 32 w 44"/>
                <a:gd name="T101" fmla="*/ 12 h 68"/>
                <a:gd name="T102" fmla="*/ 29 w 44"/>
                <a:gd name="T103" fmla="*/ 9 h 68"/>
                <a:gd name="T104" fmla="*/ 26 w 44"/>
                <a:gd name="T105" fmla="*/ 8 h 68"/>
                <a:gd name="T106" fmla="*/ 21 w 44"/>
                <a:gd name="T107" fmla="*/ 8 h 68"/>
                <a:gd name="T108" fmla="*/ 18 w 44"/>
                <a:gd name="T109" fmla="*/ 8 h 68"/>
                <a:gd name="T110" fmla="*/ 15 w 44"/>
                <a:gd name="T111" fmla="*/ 9 h 68"/>
                <a:gd name="T112" fmla="*/ 12 w 44"/>
                <a:gd name="T113" fmla="*/ 12 h 68"/>
                <a:gd name="T114" fmla="*/ 11 w 44"/>
                <a:gd name="T115" fmla="*/ 15 h 68"/>
                <a:gd name="T116" fmla="*/ 11 w 44"/>
                <a:gd name="T117" fmla="*/ 20 h 68"/>
                <a:gd name="T118" fmla="*/ 9 w 44"/>
                <a:gd name="T119" fmla="*/ 26 h 68"/>
                <a:gd name="T120" fmla="*/ 9 w 44"/>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 h="68">
                  <a:moveTo>
                    <a:pt x="0" y="34"/>
                  </a:moveTo>
                  <a:lnTo>
                    <a:pt x="0" y="26"/>
                  </a:lnTo>
                  <a:lnTo>
                    <a:pt x="1" y="20"/>
                  </a:lnTo>
                  <a:lnTo>
                    <a:pt x="3" y="14"/>
                  </a:lnTo>
                  <a:lnTo>
                    <a:pt x="4" y="9"/>
                  </a:lnTo>
                  <a:lnTo>
                    <a:pt x="7" y="6"/>
                  </a:lnTo>
                  <a:lnTo>
                    <a:pt x="11" y="3"/>
                  </a:lnTo>
                  <a:lnTo>
                    <a:pt x="14" y="1"/>
                  </a:lnTo>
                  <a:lnTo>
                    <a:pt x="17" y="0"/>
                  </a:lnTo>
                  <a:lnTo>
                    <a:pt x="21" y="0"/>
                  </a:lnTo>
                  <a:lnTo>
                    <a:pt x="27" y="0"/>
                  </a:lnTo>
                  <a:lnTo>
                    <a:pt x="32" y="1"/>
                  </a:lnTo>
                  <a:lnTo>
                    <a:pt x="35" y="5"/>
                  </a:lnTo>
                  <a:lnTo>
                    <a:pt x="38" y="8"/>
                  </a:lnTo>
                  <a:lnTo>
                    <a:pt x="41" y="12"/>
                  </a:lnTo>
                  <a:lnTo>
                    <a:pt x="43" y="17"/>
                  </a:lnTo>
                  <a:lnTo>
                    <a:pt x="44" y="25"/>
                  </a:lnTo>
                  <a:lnTo>
                    <a:pt x="44" y="34"/>
                  </a:lnTo>
                  <a:lnTo>
                    <a:pt x="44" y="42"/>
                  </a:lnTo>
                  <a:lnTo>
                    <a:pt x="43" y="48"/>
                  </a:lnTo>
                  <a:lnTo>
                    <a:pt x="41" y="52"/>
                  </a:lnTo>
                  <a:lnTo>
                    <a:pt x="40" y="57"/>
                  </a:lnTo>
                  <a:lnTo>
                    <a:pt x="37" y="62"/>
                  </a:lnTo>
                  <a:lnTo>
                    <a:pt x="34" y="63"/>
                  </a:lnTo>
                  <a:lnTo>
                    <a:pt x="31" y="66"/>
                  </a:lnTo>
                  <a:lnTo>
                    <a:pt x="27" y="68"/>
                  </a:lnTo>
                  <a:lnTo>
                    <a:pt x="21" y="68"/>
                  </a:lnTo>
                  <a:lnTo>
                    <a:pt x="17" y="66"/>
                  </a:lnTo>
                  <a:lnTo>
                    <a:pt x="11" y="65"/>
                  </a:lnTo>
                  <a:lnTo>
                    <a:pt x="7" y="62"/>
                  </a:lnTo>
                  <a:lnTo>
                    <a:pt x="1" y="49"/>
                  </a:lnTo>
                  <a:lnTo>
                    <a:pt x="0" y="34"/>
                  </a:lnTo>
                  <a:close/>
                  <a:moveTo>
                    <a:pt x="9" y="34"/>
                  </a:moveTo>
                  <a:lnTo>
                    <a:pt x="9" y="42"/>
                  </a:lnTo>
                  <a:lnTo>
                    <a:pt x="11" y="46"/>
                  </a:lnTo>
                  <a:lnTo>
                    <a:pt x="11" y="51"/>
                  </a:lnTo>
                  <a:lnTo>
                    <a:pt x="12" y="55"/>
                  </a:lnTo>
                  <a:lnTo>
                    <a:pt x="15" y="57"/>
                  </a:lnTo>
                  <a:lnTo>
                    <a:pt x="18" y="58"/>
                  </a:lnTo>
                  <a:lnTo>
                    <a:pt x="21" y="60"/>
                  </a:lnTo>
                  <a:lnTo>
                    <a:pt x="26" y="58"/>
                  </a:lnTo>
                  <a:lnTo>
                    <a:pt x="29" y="57"/>
                  </a:lnTo>
                  <a:lnTo>
                    <a:pt x="32" y="55"/>
                  </a:lnTo>
                  <a:lnTo>
                    <a:pt x="34" y="51"/>
                  </a:lnTo>
                  <a:lnTo>
                    <a:pt x="34" y="46"/>
                  </a:lnTo>
                  <a:lnTo>
                    <a:pt x="35" y="42"/>
                  </a:lnTo>
                  <a:lnTo>
                    <a:pt x="35" y="34"/>
                  </a:lnTo>
                  <a:lnTo>
                    <a:pt x="35" y="26"/>
                  </a:lnTo>
                  <a:lnTo>
                    <a:pt x="34" y="20"/>
                  </a:lnTo>
                  <a:lnTo>
                    <a:pt x="34" y="15"/>
                  </a:lnTo>
                  <a:lnTo>
                    <a:pt x="32" y="12"/>
                  </a:lnTo>
                  <a:lnTo>
                    <a:pt x="29" y="9"/>
                  </a:lnTo>
                  <a:lnTo>
                    <a:pt x="26" y="8"/>
                  </a:lnTo>
                  <a:lnTo>
                    <a:pt x="21" y="8"/>
                  </a:lnTo>
                  <a:lnTo>
                    <a:pt x="18" y="8"/>
                  </a:lnTo>
                  <a:lnTo>
                    <a:pt x="15" y="9"/>
                  </a:lnTo>
                  <a:lnTo>
                    <a:pt x="12" y="12"/>
                  </a:lnTo>
                  <a:lnTo>
                    <a:pt x="11" y="15"/>
                  </a:lnTo>
                  <a:lnTo>
                    <a:pt x="11" y="20"/>
                  </a:lnTo>
                  <a:lnTo>
                    <a:pt x="9" y="26"/>
                  </a:lnTo>
                  <a:lnTo>
                    <a:pt x="9"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5" name="Freeform 63"/>
            <p:cNvSpPr>
              <a:spLocks noEditPoints="1"/>
            </p:cNvSpPr>
            <p:nvPr/>
          </p:nvSpPr>
          <p:spPr bwMode="auto">
            <a:xfrm>
              <a:off x="897" y="2694"/>
              <a:ext cx="43" cy="68"/>
            </a:xfrm>
            <a:custGeom>
              <a:avLst/>
              <a:gdLst>
                <a:gd name="T0" fmla="*/ 0 w 43"/>
                <a:gd name="T1" fmla="*/ 34 h 68"/>
                <a:gd name="T2" fmla="*/ 0 w 43"/>
                <a:gd name="T3" fmla="*/ 26 h 68"/>
                <a:gd name="T4" fmla="*/ 2 w 43"/>
                <a:gd name="T5" fmla="*/ 20 h 68"/>
                <a:gd name="T6" fmla="*/ 2 w 43"/>
                <a:gd name="T7" fmla="*/ 14 h 68"/>
                <a:gd name="T8" fmla="*/ 5 w 43"/>
                <a:gd name="T9" fmla="*/ 9 h 68"/>
                <a:gd name="T10" fmla="*/ 6 w 43"/>
                <a:gd name="T11" fmla="*/ 6 h 68"/>
                <a:gd name="T12" fmla="*/ 9 w 43"/>
                <a:gd name="T13" fmla="*/ 3 h 68"/>
                <a:gd name="T14" fmla="*/ 13 w 43"/>
                <a:gd name="T15" fmla="*/ 1 h 68"/>
                <a:gd name="T16" fmla="*/ 17 w 43"/>
                <a:gd name="T17" fmla="*/ 0 h 68"/>
                <a:gd name="T18" fmla="*/ 22 w 43"/>
                <a:gd name="T19" fmla="*/ 0 h 68"/>
                <a:gd name="T20" fmla="*/ 26 w 43"/>
                <a:gd name="T21" fmla="*/ 0 h 68"/>
                <a:gd name="T22" fmla="*/ 31 w 43"/>
                <a:gd name="T23" fmla="*/ 1 h 68"/>
                <a:gd name="T24" fmla="*/ 36 w 43"/>
                <a:gd name="T25" fmla="*/ 5 h 68"/>
                <a:gd name="T26" fmla="*/ 39 w 43"/>
                <a:gd name="T27" fmla="*/ 8 h 68"/>
                <a:gd name="T28" fmla="*/ 40 w 43"/>
                <a:gd name="T29" fmla="*/ 12 h 68"/>
                <a:gd name="T30" fmla="*/ 42 w 43"/>
                <a:gd name="T31" fmla="*/ 17 h 68"/>
                <a:gd name="T32" fmla="*/ 43 w 43"/>
                <a:gd name="T33" fmla="*/ 25 h 68"/>
                <a:gd name="T34" fmla="*/ 43 w 43"/>
                <a:gd name="T35" fmla="*/ 34 h 68"/>
                <a:gd name="T36" fmla="*/ 43 w 43"/>
                <a:gd name="T37" fmla="*/ 42 h 68"/>
                <a:gd name="T38" fmla="*/ 43 w 43"/>
                <a:gd name="T39" fmla="*/ 48 h 68"/>
                <a:gd name="T40" fmla="*/ 42 w 43"/>
                <a:gd name="T41" fmla="*/ 52 h 68"/>
                <a:gd name="T42" fmla="*/ 40 w 43"/>
                <a:gd name="T43" fmla="*/ 57 h 68"/>
                <a:gd name="T44" fmla="*/ 37 w 43"/>
                <a:gd name="T45" fmla="*/ 62 h 68"/>
                <a:gd name="T46" fmla="*/ 34 w 43"/>
                <a:gd name="T47" fmla="*/ 63 h 68"/>
                <a:gd name="T48" fmla="*/ 31 w 43"/>
                <a:gd name="T49" fmla="*/ 66 h 68"/>
                <a:gd name="T50" fmla="*/ 26 w 43"/>
                <a:gd name="T51" fmla="*/ 68 h 68"/>
                <a:gd name="T52" fmla="*/ 22 w 43"/>
                <a:gd name="T53" fmla="*/ 68 h 68"/>
                <a:gd name="T54" fmla="*/ 16 w 43"/>
                <a:gd name="T55" fmla="*/ 66 h 68"/>
                <a:gd name="T56" fmla="*/ 11 w 43"/>
                <a:gd name="T57" fmla="*/ 65 h 68"/>
                <a:gd name="T58" fmla="*/ 6 w 43"/>
                <a:gd name="T59" fmla="*/ 62 h 68"/>
                <a:gd name="T60" fmla="*/ 2 w 43"/>
                <a:gd name="T61" fmla="*/ 49 h 68"/>
                <a:gd name="T62" fmla="*/ 0 w 43"/>
                <a:gd name="T63" fmla="*/ 34 h 68"/>
                <a:gd name="T64" fmla="*/ 9 w 43"/>
                <a:gd name="T65" fmla="*/ 34 h 68"/>
                <a:gd name="T66" fmla="*/ 9 w 43"/>
                <a:gd name="T67" fmla="*/ 42 h 68"/>
                <a:gd name="T68" fmla="*/ 9 w 43"/>
                <a:gd name="T69" fmla="*/ 46 h 68"/>
                <a:gd name="T70" fmla="*/ 11 w 43"/>
                <a:gd name="T71" fmla="*/ 51 h 68"/>
                <a:gd name="T72" fmla="*/ 13 w 43"/>
                <a:gd name="T73" fmla="*/ 55 h 68"/>
                <a:gd name="T74" fmla="*/ 16 w 43"/>
                <a:gd name="T75" fmla="*/ 57 h 68"/>
                <a:gd name="T76" fmla="*/ 19 w 43"/>
                <a:gd name="T77" fmla="*/ 58 h 68"/>
                <a:gd name="T78" fmla="*/ 22 w 43"/>
                <a:gd name="T79" fmla="*/ 60 h 68"/>
                <a:gd name="T80" fmla="*/ 25 w 43"/>
                <a:gd name="T81" fmla="*/ 58 h 68"/>
                <a:gd name="T82" fmla="*/ 28 w 43"/>
                <a:gd name="T83" fmla="*/ 57 h 68"/>
                <a:gd name="T84" fmla="*/ 31 w 43"/>
                <a:gd name="T85" fmla="*/ 55 h 68"/>
                <a:gd name="T86" fmla="*/ 33 w 43"/>
                <a:gd name="T87" fmla="*/ 51 h 68"/>
                <a:gd name="T88" fmla="*/ 34 w 43"/>
                <a:gd name="T89" fmla="*/ 46 h 68"/>
                <a:gd name="T90" fmla="*/ 36 w 43"/>
                <a:gd name="T91" fmla="*/ 42 h 68"/>
                <a:gd name="T92" fmla="*/ 36 w 43"/>
                <a:gd name="T93" fmla="*/ 34 h 68"/>
                <a:gd name="T94" fmla="*/ 36 w 43"/>
                <a:gd name="T95" fmla="*/ 26 h 68"/>
                <a:gd name="T96" fmla="*/ 34 w 43"/>
                <a:gd name="T97" fmla="*/ 20 h 68"/>
                <a:gd name="T98" fmla="*/ 33 w 43"/>
                <a:gd name="T99" fmla="*/ 15 h 68"/>
                <a:gd name="T100" fmla="*/ 31 w 43"/>
                <a:gd name="T101" fmla="*/ 12 h 68"/>
                <a:gd name="T102" fmla="*/ 29 w 43"/>
                <a:gd name="T103" fmla="*/ 9 h 68"/>
                <a:gd name="T104" fmla="*/ 25 w 43"/>
                <a:gd name="T105" fmla="*/ 8 h 68"/>
                <a:gd name="T106" fmla="*/ 22 w 43"/>
                <a:gd name="T107" fmla="*/ 8 h 68"/>
                <a:gd name="T108" fmla="*/ 19 w 43"/>
                <a:gd name="T109" fmla="*/ 8 h 68"/>
                <a:gd name="T110" fmla="*/ 16 w 43"/>
                <a:gd name="T111" fmla="*/ 9 h 68"/>
                <a:gd name="T112" fmla="*/ 13 w 43"/>
                <a:gd name="T113" fmla="*/ 12 h 68"/>
                <a:gd name="T114" fmla="*/ 11 w 43"/>
                <a:gd name="T115" fmla="*/ 15 h 68"/>
                <a:gd name="T116" fmla="*/ 9 w 43"/>
                <a:gd name="T117" fmla="*/ 20 h 68"/>
                <a:gd name="T118" fmla="*/ 9 w 43"/>
                <a:gd name="T119" fmla="*/ 26 h 68"/>
                <a:gd name="T120" fmla="*/ 9 w 43"/>
                <a:gd name="T121"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 h="68">
                  <a:moveTo>
                    <a:pt x="0" y="34"/>
                  </a:moveTo>
                  <a:lnTo>
                    <a:pt x="0" y="26"/>
                  </a:lnTo>
                  <a:lnTo>
                    <a:pt x="2" y="20"/>
                  </a:lnTo>
                  <a:lnTo>
                    <a:pt x="2" y="14"/>
                  </a:lnTo>
                  <a:lnTo>
                    <a:pt x="5" y="9"/>
                  </a:lnTo>
                  <a:lnTo>
                    <a:pt x="6" y="6"/>
                  </a:lnTo>
                  <a:lnTo>
                    <a:pt x="9" y="3"/>
                  </a:lnTo>
                  <a:lnTo>
                    <a:pt x="13" y="1"/>
                  </a:lnTo>
                  <a:lnTo>
                    <a:pt x="17" y="0"/>
                  </a:lnTo>
                  <a:lnTo>
                    <a:pt x="22" y="0"/>
                  </a:lnTo>
                  <a:lnTo>
                    <a:pt x="26" y="0"/>
                  </a:lnTo>
                  <a:lnTo>
                    <a:pt x="31" y="1"/>
                  </a:lnTo>
                  <a:lnTo>
                    <a:pt x="36" y="5"/>
                  </a:lnTo>
                  <a:lnTo>
                    <a:pt x="39" y="8"/>
                  </a:lnTo>
                  <a:lnTo>
                    <a:pt x="40" y="12"/>
                  </a:lnTo>
                  <a:lnTo>
                    <a:pt x="42" y="17"/>
                  </a:lnTo>
                  <a:lnTo>
                    <a:pt x="43" y="25"/>
                  </a:lnTo>
                  <a:lnTo>
                    <a:pt x="43" y="34"/>
                  </a:lnTo>
                  <a:lnTo>
                    <a:pt x="43" y="42"/>
                  </a:lnTo>
                  <a:lnTo>
                    <a:pt x="43" y="48"/>
                  </a:lnTo>
                  <a:lnTo>
                    <a:pt x="42" y="52"/>
                  </a:lnTo>
                  <a:lnTo>
                    <a:pt x="40" y="57"/>
                  </a:lnTo>
                  <a:lnTo>
                    <a:pt x="37" y="62"/>
                  </a:lnTo>
                  <a:lnTo>
                    <a:pt x="34" y="63"/>
                  </a:lnTo>
                  <a:lnTo>
                    <a:pt x="31" y="66"/>
                  </a:lnTo>
                  <a:lnTo>
                    <a:pt x="26" y="68"/>
                  </a:lnTo>
                  <a:lnTo>
                    <a:pt x="22" y="68"/>
                  </a:lnTo>
                  <a:lnTo>
                    <a:pt x="16" y="66"/>
                  </a:lnTo>
                  <a:lnTo>
                    <a:pt x="11" y="65"/>
                  </a:lnTo>
                  <a:lnTo>
                    <a:pt x="6" y="62"/>
                  </a:lnTo>
                  <a:lnTo>
                    <a:pt x="2" y="49"/>
                  </a:lnTo>
                  <a:lnTo>
                    <a:pt x="0" y="34"/>
                  </a:lnTo>
                  <a:close/>
                  <a:moveTo>
                    <a:pt x="9" y="34"/>
                  </a:moveTo>
                  <a:lnTo>
                    <a:pt x="9" y="42"/>
                  </a:lnTo>
                  <a:lnTo>
                    <a:pt x="9" y="46"/>
                  </a:lnTo>
                  <a:lnTo>
                    <a:pt x="11" y="51"/>
                  </a:lnTo>
                  <a:lnTo>
                    <a:pt x="13" y="55"/>
                  </a:lnTo>
                  <a:lnTo>
                    <a:pt x="16" y="57"/>
                  </a:lnTo>
                  <a:lnTo>
                    <a:pt x="19" y="58"/>
                  </a:lnTo>
                  <a:lnTo>
                    <a:pt x="22" y="60"/>
                  </a:lnTo>
                  <a:lnTo>
                    <a:pt x="25" y="58"/>
                  </a:lnTo>
                  <a:lnTo>
                    <a:pt x="28" y="57"/>
                  </a:lnTo>
                  <a:lnTo>
                    <a:pt x="31" y="55"/>
                  </a:lnTo>
                  <a:lnTo>
                    <a:pt x="33" y="51"/>
                  </a:lnTo>
                  <a:lnTo>
                    <a:pt x="34" y="46"/>
                  </a:lnTo>
                  <a:lnTo>
                    <a:pt x="36" y="42"/>
                  </a:lnTo>
                  <a:lnTo>
                    <a:pt x="36" y="34"/>
                  </a:lnTo>
                  <a:lnTo>
                    <a:pt x="36" y="26"/>
                  </a:lnTo>
                  <a:lnTo>
                    <a:pt x="34" y="20"/>
                  </a:lnTo>
                  <a:lnTo>
                    <a:pt x="33" y="15"/>
                  </a:lnTo>
                  <a:lnTo>
                    <a:pt x="31" y="12"/>
                  </a:lnTo>
                  <a:lnTo>
                    <a:pt x="29" y="9"/>
                  </a:lnTo>
                  <a:lnTo>
                    <a:pt x="25" y="8"/>
                  </a:lnTo>
                  <a:lnTo>
                    <a:pt x="22" y="8"/>
                  </a:lnTo>
                  <a:lnTo>
                    <a:pt x="19" y="8"/>
                  </a:lnTo>
                  <a:lnTo>
                    <a:pt x="16" y="9"/>
                  </a:lnTo>
                  <a:lnTo>
                    <a:pt x="13" y="12"/>
                  </a:lnTo>
                  <a:lnTo>
                    <a:pt x="11" y="15"/>
                  </a:lnTo>
                  <a:lnTo>
                    <a:pt x="9" y="20"/>
                  </a:lnTo>
                  <a:lnTo>
                    <a:pt x="9" y="26"/>
                  </a:lnTo>
                  <a:lnTo>
                    <a:pt x="9" y="3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6" name="Rectangle 64"/>
            <p:cNvSpPr>
              <a:spLocks noChangeArrowheads="1"/>
            </p:cNvSpPr>
            <p:nvPr/>
          </p:nvSpPr>
          <p:spPr bwMode="auto">
            <a:xfrm>
              <a:off x="609" y="3279"/>
              <a:ext cx="74" cy="11"/>
            </a:xfrm>
            <a:prstGeom prst="rect">
              <a:avLst/>
            </a:prstGeom>
            <a:solidFill>
              <a:srgbClr val="262626"/>
            </a:solidFill>
            <a:ln w="0">
              <a:solidFill>
                <a:srgbClr val="262626"/>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67" name="Freeform 65"/>
            <p:cNvSpPr>
              <a:spLocks/>
            </p:cNvSpPr>
            <p:nvPr/>
          </p:nvSpPr>
          <p:spPr bwMode="auto">
            <a:xfrm>
              <a:off x="629" y="3235"/>
              <a:ext cx="54" cy="27"/>
            </a:xfrm>
            <a:custGeom>
              <a:avLst/>
              <a:gdLst>
                <a:gd name="T0" fmla="*/ 54 w 54"/>
                <a:gd name="T1" fmla="*/ 27 h 27"/>
                <a:gd name="T2" fmla="*/ 1 w 54"/>
                <a:gd name="T3" fmla="*/ 27 h 27"/>
                <a:gd name="T4" fmla="*/ 1 w 54"/>
                <a:gd name="T5" fmla="*/ 20 h 27"/>
                <a:gd name="T6" fmla="*/ 7 w 54"/>
                <a:gd name="T7" fmla="*/ 20 h 27"/>
                <a:gd name="T8" fmla="*/ 4 w 54"/>
                <a:gd name="T9" fmla="*/ 17 h 27"/>
                <a:gd name="T10" fmla="*/ 1 w 54"/>
                <a:gd name="T11" fmla="*/ 14 h 27"/>
                <a:gd name="T12" fmla="*/ 0 w 54"/>
                <a:gd name="T13" fmla="*/ 11 h 27"/>
                <a:gd name="T14" fmla="*/ 0 w 54"/>
                <a:gd name="T15" fmla="*/ 9 h 27"/>
                <a:gd name="T16" fmla="*/ 0 w 54"/>
                <a:gd name="T17" fmla="*/ 4 h 27"/>
                <a:gd name="T18" fmla="*/ 3 w 54"/>
                <a:gd name="T19" fmla="*/ 0 h 27"/>
                <a:gd name="T20" fmla="*/ 10 w 54"/>
                <a:gd name="T21" fmla="*/ 3 h 27"/>
                <a:gd name="T22" fmla="*/ 9 w 54"/>
                <a:gd name="T23" fmla="*/ 6 h 27"/>
                <a:gd name="T24" fmla="*/ 7 w 54"/>
                <a:gd name="T25" fmla="*/ 9 h 27"/>
                <a:gd name="T26" fmla="*/ 9 w 54"/>
                <a:gd name="T27" fmla="*/ 11 h 27"/>
                <a:gd name="T28" fmla="*/ 10 w 54"/>
                <a:gd name="T29" fmla="*/ 14 h 27"/>
                <a:gd name="T30" fmla="*/ 12 w 54"/>
                <a:gd name="T31" fmla="*/ 15 h 27"/>
                <a:gd name="T32" fmla="*/ 15 w 54"/>
                <a:gd name="T33" fmla="*/ 17 h 27"/>
                <a:gd name="T34" fmla="*/ 20 w 54"/>
                <a:gd name="T35" fmla="*/ 18 h 27"/>
                <a:gd name="T36" fmla="*/ 26 w 54"/>
                <a:gd name="T37" fmla="*/ 18 h 27"/>
                <a:gd name="T38" fmla="*/ 54 w 54"/>
                <a:gd name="T39" fmla="*/ 18 h 27"/>
                <a:gd name="T40" fmla="*/ 54 w 54"/>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4" h="27">
                  <a:moveTo>
                    <a:pt x="54" y="27"/>
                  </a:moveTo>
                  <a:lnTo>
                    <a:pt x="1" y="27"/>
                  </a:lnTo>
                  <a:lnTo>
                    <a:pt x="1" y="20"/>
                  </a:lnTo>
                  <a:lnTo>
                    <a:pt x="7" y="20"/>
                  </a:lnTo>
                  <a:lnTo>
                    <a:pt x="4" y="17"/>
                  </a:lnTo>
                  <a:lnTo>
                    <a:pt x="1" y="14"/>
                  </a:lnTo>
                  <a:lnTo>
                    <a:pt x="0" y="11"/>
                  </a:lnTo>
                  <a:lnTo>
                    <a:pt x="0" y="9"/>
                  </a:lnTo>
                  <a:lnTo>
                    <a:pt x="0" y="4"/>
                  </a:lnTo>
                  <a:lnTo>
                    <a:pt x="3" y="0"/>
                  </a:lnTo>
                  <a:lnTo>
                    <a:pt x="10" y="3"/>
                  </a:lnTo>
                  <a:lnTo>
                    <a:pt x="9" y="6"/>
                  </a:lnTo>
                  <a:lnTo>
                    <a:pt x="7" y="9"/>
                  </a:lnTo>
                  <a:lnTo>
                    <a:pt x="9" y="11"/>
                  </a:lnTo>
                  <a:lnTo>
                    <a:pt x="10" y="14"/>
                  </a:lnTo>
                  <a:lnTo>
                    <a:pt x="12" y="15"/>
                  </a:lnTo>
                  <a:lnTo>
                    <a:pt x="15" y="17"/>
                  </a:lnTo>
                  <a:lnTo>
                    <a:pt x="20" y="18"/>
                  </a:lnTo>
                  <a:lnTo>
                    <a:pt x="26" y="18"/>
                  </a:lnTo>
                  <a:lnTo>
                    <a:pt x="54" y="18"/>
                  </a:lnTo>
                  <a:lnTo>
                    <a:pt x="54" y="27"/>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8" name="Freeform 66"/>
            <p:cNvSpPr>
              <a:spLocks/>
            </p:cNvSpPr>
            <p:nvPr/>
          </p:nvSpPr>
          <p:spPr bwMode="auto">
            <a:xfrm>
              <a:off x="629" y="3201"/>
              <a:ext cx="54" cy="28"/>
            </a:xfrm>
            <a:custGeom>
              <a:avLst/>
              <a:gdLst>
                <a:gd name="T0" fmla="*/ 54 w 54"/>
                <a:gd name="T1" fmla="*/ 28 h 28"/>
                <a:gd name="T2" fmla="*/ 1 w 54"/>
                <a:gd name="T3" fmla="*/ 28 h 28"/>
                <a:gd name="T4" fmla="*/ 1 w 54"/>
                <a:gd name="T5" fmla="*/ 18 h 28"/>
                <a:gd name="T6" fmla="*/ 7 w 54"/>
                <a:gd name="T7" fmla="*/ 18 h 28"/>
                <a:gd name="T8" fmla="*/ 4 w 54"/>
                <a:gd name="T9" fmla="*/ 15 h 28"/>
                <a:gd name="T10" fmla="*/ 1 w 54"/>
                <a:gd name="T11" fmla="*/ 14 h 28"/>
                <a:gd name="T12" fmla="*/ 0 w 54"/>
                <a:gd name="T13" fmla="*/ 11 h 28"/>
                <a:gd name="T14" fmla="*/ 0 w 54"/>
                <a:gd name="T15" fmla="*/ 8 h 28"/>
                <a:gd name="T16" fmla="*/ 0 w 54"/>
                <a:gd name="T17" fmla="*/ 3 h 28"/>
                <a:gd name="T18" fmla="*/ 3 w 54"/>
                <a:gd name="T19" fmla="*/ 0 h 28"/>
                <a:gd name="T20" fmla="*/ 10 w 54"/>
                <a:gd name="T21" fmla="*/ 3 h 28"/>
                <a:gd name="T22" fmla="*/ 9 w 54"/>
                <a:gd name="T23" fmla="*/ 4 h 28"/>
                <a:gd name="T24" fmla="*/ 7 w 54"/>
                <a:gd name="T25" fmla="*/ 8 h 28"/>
                <a:gd name="T26" fmla="*/ 9 w 54"/>
                <a:gd name="T27" fmla="*/ 11 h 28"/>
                <a:gd name="T28" fmla="*/ 10 w 54"/>
                <a:gd name="T29" fmla="*/ 14 h 28"/>
                <a:gd name="T30" fmla="*/ 12 w 54"/>
                <a:gd name="T31" fmla="*/ 15 h 28"/>
                <a:gd name="T32" fmla="*/ 15 w 54"/>
                <a:gd name="T33" fmla="*/ 17 h 28"/>
                <a:gd name="T34" fmla="*/ 20 w 54"/>
                <a:gd name="T35" fmla="*/ 17 h 28"/>
                <a:gd name="T36" fmla="*/ 26 w 54"/>
                <a:gd name="T37" fmla="*/ 18 h 28"/>
                <a:gd name="T38" fmla="*/ 54 w 54"/>
                <a:gd name="T39" fmla="*/ 18 h 28"/>
                <a:gd name="T40" fmla="*/ 54 w 54"/>
                <a:gd name="T4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4" h="28">
                  <a:moveTo>
                    <a:pt x="54" y="28"/>
                  </a:moveTo>
                  <a:lnTo>
                    <a:pt x="1" y="28"/>
                  </a:lnTo>
                  <a:lnTo>
                    <a:pt x="1" y="18"/>
                  </a:lnTo>
                  <a:lnTo>
                    <a:pt x="7" y="18"/>
                  </a:lnTo>
                  <a:lnTo>
                    <a:pt x="4" y="15"/>
                  </a:lnTo>
                  <a:lnTo>
                    <a:pt x="1" y="14"/>
                  </a:lnTo>
                  <a:lnTo>
                    <a:pt x="0" y="11"/>
                  </a:lnTo>
                  <a:lnTo>
                    <a:pt x="0" y="8"/>
                  </a:lnTo>
                  <a:lnTo>
                    <a:pt x="0" y="3"/>
                  </a:lnTo>
                  <a:lnTo>
                    <a:pt x="3" y="0"/>
                  </a:lnTo>
                  <a:lnTo>
                    <a:pt x="10" y="3"/>
                  </a:lnTo>
                  <a:lnTo>
                    <a:pt x="9" y="4"/>
                  </a:lnTo>
                  <a:lnTo>
                    <a:pt x="7" y="8"/>
                  </a:lnTo>
                  <a:lnTo>
                    <a:pt x="9" y="11"/>
                  </a:lnTo>
                  <a:lnTo>
                    <a:pt x="10" y="14"/>
                  </a:lnTo>
                  <a:lnTo>
                    <a:pt x="12" y="15"/>
                  </a:lnTo>
                  <a:lnTo>
                    <a:pt x="15" y="17"/>
                  </a:lnTo>
                  <a:lnTo>
                    <a:pt x="20" y="17"/>
                  </a:lnTo>
                  <a:lnTo>
                    <a:pt x="26" y="18"/>
                  </a:lnTo>
                  <a:lnTo>
                    <a:pt x="54" y="18"/>
                  </a:lnTo>
                  <a:lnTo>
                    <a:pt x="54" y="28"/>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9" name="Freeform 67"/>
            <p:cNvSpPr>
              <a:spLocks noEditPoints="1"/>
            </p:cNvSpPr>
            <p:nvPr/>
          </p:nvSpPr>
          <p:spPr bwMode="auto">
            <a:xfrm>
              <a:off x="629" y="3148"/>
              <a:ext cx="55" cy="50"/>
            </a:xfrm>
            <a:custGeom>
              <a:avLst/>
              <a:gdLst>
                <a:gd name="T0" fmla="*/ 52 w 55"/>
                <a:gd name="T1" fmla="*/ 19 h 50"/>
                <a:gd name="T2" fmla="*/ 55 w 55"/>
                <a:gd name="T3" fmla="*/ 27 h 50"/>
                <a:gd name="T4" fmla="*/ 55 w 55"/>
                <a:gd name="T5" fmla="*/ 37 h 50"/>
                <a:gd name="T6" fmla="*/ 51 w 55"/>
                <a:gd name="T7" fmla="*/ 45 h 50"/>
                <a:gd name="T8" fmla="*/ 44 w 55"/>
                <a:gd name="T9" fmla="*/ 48 h 50"/>
                <a:gd name="T10" fmla="*/ 37 w 55"/>
                <a:gd name="T11" fmla="*/ 48 h 50"/>
                <a:gd name="T12" fmla="*/ 31 w 55"/>
                <a:gd name="T13" fmla="*/ 45 h 50"/>
                <a:gd name="T14" fmla="*/ 26 w 55"/>
                <a:gd name="T15" fmla="*/ 41 h 50"/>
                <a:gd name="T16" fmla="*/ 24 w 55"/>
                <a:gd name="T17" fmla="*/ 34 h 50"/>
                <a:gd name="T18" fmla="*/ 21 w 55"/>
                <a:gd name="T19" fmla="*/ 20 h 50"/>
                <a:gd name="T20" fmla="*/ 18 w 55"/>
                <a:gd name="T21" fmla="*/ 14 h 50"/>
                <a:gd name="T22" fmla="*/ 10 w 55"/>
                <a:gd name="T23" fmla="*/ 17 h 50"/>
                <a:gd name="T24" fmla="*/ 7 w 55"/>
                <a:gd name="T25" fmla="*/ 27 h 50"/>
                <a:gd name="T26" fmla="*/ 10 w 55"/>
                <a:gd name="T27" fmla="*/ 34 h 50"/>
                <a:gd name="T28" fmla="*/ 17 w 55"/>
                <a:gd name="T29" fmla="*/ 39 h 50"/>
                <a:gd name="T30" fmla="*/ 10 w 55"/>
                <a:gd name="T31" fmla="*/ 47 h 50"/>
                <a:gd name="T32" fmla="*/ 4 w 55"/>
                <a:gd name="T33" fmla="*/ 41 h 50"/>
                <a:gd name="T34" fmla="*/ 0 w 55"/>
                <a:gd name="T35" fmla="*/ 31 h 50"/>
                <a:gd name="T36" fmla="*/ 0 w 55"/>
                <a:gd name="T37" fmla="*/ 19 h 50"/>
                <a:gd name="T38" fmla="*/ 3 w 55"/>
                <a:gd name="T39" fmla="*/ 10 h 50"/>
                <a:gd name="T40" fmla="*/ 7 w 55"/>
                <a:gd name="T41" fmla="*/ 5 h 50"/>
                <a:gd name="T42" fmla="*/ 15 w 55"/>
                <a:gd name="T43" fmla="*/ 4 h 50"/>
                <a:gd name="T44" fmla="*/ 31 w 55"/>
                <a:gd name="T45" fmla="*/ 4 h 50"/>
                <a:gd name="T46" fmla="*/ 43 w 55"/>
                <a:gd name="T47" fmla="*/ 4 h 50"/>
                <a:gd name="T48" fmla="*/ 51 w 55"/>
                <a:gd name="T49" fmla="*/ 2 h 50"/>
                <a:gd name="T50" fmla="*/ 54 w 55"/>
                <a:gd name="T51" fmla="*/ 10 h 50"/>
                <a:gd name="T52" fmla="*/ 48 w 55"/>
                <a:gd name="T53" fmla="*/ 14 h 50"/>
                <a:gd name="T54" fmla="*/ 31 w 55"/>
                <a:gd name="T55" fmla="*/ 20 h 50"/>
                <a:gd name="T56" fmla="*/ 32 w 55"/>
                <a:gd name="T57" fmla="*/ 33 h 50"/>
                <a:gd name="T58" fmla="*/ 34 w 55"/>
                <a:gd name="T59" fmla="*/ 37 h 50"/>
                <a:gd name="T60" fmla="*/ 40 w 55"/>
                <a:gd name="T61" fmla="*/ 39 h 50"/>
                <a:gd name="T62" fmla="*/ 44 w 55"/>
                <a:gd name="T63" fmla="*/ 37 h 50"/>
                <a:gd name="T64" fmla="*/ 48 w 55"/>
                <a:gd name="T65" fmla="*/ 30 h 50"/>
                <a:gd name="T66" fmla="*/ 44 w 55"/>
                <a:gd name="T67" fmla="*/ 22 h 50"/>
                <a:gd name="T68" fmla="*/ 40 w 55"/>
                <a:gd name="T69" fmla="*/ 16 h 50"/>
                <a:gd name="T70" fmla="*/ 32 w 55"/>
                <a:gd name="T71"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 h="50">
                  <a:moveTo>
                    <a:pt x="48" y="14"/>
                  </a:moveTo>
                  <a:lnTo>
                    <a:pt x="52" y="19"/>
                  </a:lnTo>
                  <a:lnTo>
                    <a:pt x="54" y="24"/>
                  </a:lnTo>
                  <a:lnTo>
                    <a:pt x="55" y="27"/>
                  </a:lnTo>
                  <a:lnTo>
                    <a:pt x="55" y="33"/>
                  </a:lnTo>
                  <a:lnTo>
                    <a:pt x="55" y="37"/>
                  </a:lnTo>
                  <a:lnTo>
                    <a:pt x="54" y="42"/>
                  </a:lnTo>
                  <a:lnTo>
                    <a:pt x="51" y="45"/>
                  </a:lnTo>
                  <a:lnTo>
                    <a:pt x="48" y="47"/>
                  </a:lnTo>
                  <a:lnTo>
                    <a:pt x="44" y="48"/>
                  </a:lnTo>
                  <a:lnTo>
                    <a:pt x="40" y="50"/>
                  </a:lnTo>
                  <a:lnTo>
                    <a:pt x="37" y="48"/>
                  </a:lnTo>
                  <a:lnTo>
                    <a:pt x="32" y="47"/>
                  </a:lnTo>
                  <a:lnTo>
                    <a:pt x="31" y="45"/>
                  </a:lnTo>
                  <a:lnTo>
                    <a:pt x="27" y="44"/>
                  </a:lnTo>
                  <a:lnTo>
                    <a:pt x="26" y="41"/>
                  </a:lnTo>
                  <a:lnTo>
                    <a:pt x="24" y="37"/>
                  </a:lnTo>
                  <a:lnTo>
                    <a:pt x="24" y="34"/>
                  </a:lnTo>
                  <a:lnTo>
                    <a:pt x="23" y="30"/>
                  </a:lnTo>
                  <a:lnTo>
                    <a:pt x="21" y="20"/>
                  </a:lnTo>
                  <a:lnTo>
                    <a:pt x="20" y="14"/>
                  </a:lnTo>
                  <a:lnTo>
                    <a:pt x="18" y="14"/>
                  </a:lnTo>
                  <a:lnTo>
                    <a:pt x="14" y="16"/>
                  </a:lnTo>
                  <a:lnTo>
                    <a:pt x="10" y="17"/>
                  </a:lnTo>
                  <a:lnTo>
                    <a:pt x="9" y="20"/>
                  </a:lnTo>
                  <a:lnTo>
                    <a:pt x="7" y="27"/>
                  </a:lnTo>
                  <a:lnTo>
                    <a:pt x="9" y="31"/>
                  </a:lnTo>
                  <a:lnTo>
                    <a:pt x="10" y="34"/>
                  </a:lnTo>
                  <a:lnTo>
                    <a:pt x="12" y="37"/>
                  </a:lnTo>
                  <a:lnTo>
                    <a:pt x="17" y="39"/>
                  </a:lnTo>
                  <a:lnTo>
                    <a:pt x="15" y="48"/>
                  </a:lnTo>
                  <a:lnTo>
                    <a:pt x="10" y="47"/>
                  </a:lnTo>
                  <a:lnTo>
                    <a:pt x="6" y="44"/>
                  </a:lnTo>
                  <a:lnTo>
                    <a:pt x="4" y="41"/>
                  </a:lnTo>
                  <a:lnTo>
                    <a:pt x="1" y="36"/>
                  </a:lnTo>
                  <a:lnTo>
                    <a:pt x="0" y="31"/>
                  </a:lnTo>
                  <a:lnTo>
                    <a:pt x="0" y="24"/>
                  </a:lnTo>
                  <a:lnTo>
                    <a:pt x="0" y="19"/>
                  </a:lnTo>
                  <a:lnTo>
                    <a:pt x="1" y="13"/>
                  </a:lnTo>
                  <a:lnTo>
                    <a:pt x="3" y="10"/>
                  </a:lnTo>
                  <a:lnTo>
                    <a:pt x="6" y="7"/>
                  </a:lnTo>
                  <a:lnTo>
                    <a:pt x="7" y="5"/>
                  </a:lnTo>
                  <a:lnTo>
                    <a:pt x="12" y="5"/>
                  </a:lnTo>
                  <a:lnTo>
                    <a:pt x="15" y="4"/>
                  </a:lnTo>
                  <a:lnTo>
                    <a:pt x="20" y="4"/>
                  </a:lnTo>
                  <a:lnTo>
                    <a:pt x="31" y="4"/>
                  </a:lnTo>
                  <a:lnTo>
                    <a:pt x="38" y="4"/>
                  </a:lnTo>
                  <a:lnTo>
                    <a:pt x="43" y="4"/>
                  </a:lnTo>
                  <a:lnTo>
                    <a:pt x="48" y="4"/>
                  </a:lnTo>
                  <a:lnTo>
                    <a:pt x="51" y="2"/>
                  </a:lnTo>
                  <a:lnTo>
                    <a:pt x="54" y="0"/>
                  </a:lnTo>
                  <a:lnTo>
                    <a:pt x="54" y="10"/>
                  </a:lnTo>
                  <a:lnTo>
                    <a:pt x="52" y="13"/>
                  </a:lnTo>
                  <a:lnTo>
                    <a:pt x="48" y="14"/>
                  </a:lnTo>
                  <a:close/>
                  <a:moveTo>
                    <a:pt x="29" y="14"/>
                  </a:moveTo>
                  <a:lnTo>
                    <a:pt x="31" y="20"/>
                  </a:lnTo>
                  <a:lnTo>
                    <a:pt x="32" y="28"/>
                  </a:lnTo>
                  <a:lnTo>
                    <a:pt x="32" y="33"/>
                  </a:lnTo>
                  <a:lnTo>
                    <a:pt x="34" y="34"/>
                  </a:lnTo>
                  <a:lnTo>
                    <a:pt x="34" y="37"/>
                  </a:lnTo>
                  <a:lnTo>
                    <a:pt x="35" y="39"/>
                  </a:lnTo>
                  <a:lnTo>
                    <a:pt x="40" y="39"/>
                  </a:lnTo>
                  <a:lnTo>
                    <a:pt x="43" y="39"/>
                  </a:lnTo>
                  <a:lnTo>
                    <a:pt x="44" y="37"/>
                  </a:lnTo>
                  <a:lnTo>
                    <a:pt x="46" y="34"/>
                  </a:lnTo>
                  <a:lnTo>
                    <a:pt x="48" y="30"/>
                  </a:lnTo>
                  <a:lnTo>
                    <a:pt x="46" y="25"/>
                  </a:lnTo>
                  <a:lnTo>
                    <a:pt x="44" y="22"/>
                  </a:lnTo>
                  <a:lnTo>
                    <a:pt x="43" y="19"/>
                  </a:lnTo>
                  <a:lnTo>
                    <a:pt x="40" y="16"/>
                  </a:lnTo>
                  <a:lnTo>
                    <a:pt x="35" y="14"/>
                  </a:lnTo>
                  <a:lnTo>
                    <a:pt x="32" y="14"/>
                  </a:lnTo>
                  <a:lnTo>
                    <a:pt x="29" y="1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70" name="Freeform 68"/>
            <p:cNvSpPr>
              <a:spLocks noEditPoints="1"/>
            </p:cNvSpPr>
            <p:nvPr/>
          </p:nvSpPr>
          <p:spPr bwMode="auto">
            <a:xfrm>
              <a:off x="609" y="3095"/>
              <a:ext cx="75" cy="46"/>
            </a:xfrm>
            <a:custGeom>
              <a:avLst/>
              <a:gdLst>
                <a:gd name="T0" fmla="*/ 74 w 75"/>
                <a:gd name="T1" fmla="*/ 10 h 46"/>
                <a:gd name="T2" fmla="*/ 66 w 75"/>
                <a:gd name="T3" fmla="*/ 10 h 46"/>
                <a:gd name="T4" fmla="*/ 72 w 75"/>
                <a:gd name="T5" fmla="*/ 13 h 46"/>
                <a:gd name="T6" fmla="*/ 74 w 75"/>
                <a:gd name="T7" fmla="*/ 18 h 46"/>
                <a:gd name="T8" fmla="*/ 75 w 75"/>
                <a:gd name="T9" fmla="*/ 24 h 46"/>
                <a:gd name="T10" fmla="*/ 75 w 75"/>
                <a:gd name="T11" fmla="*/ 30 h 46"/>
                <a:gd name="T12" fmla="*/ 72 w 75"/>
                <a:gd name="T13" fmla="*/ 35 h 46"/>
                <a:gd name="T14" fmla="*/ 68 w 75"/>
                <a:gd name="T15" fmla="*/ 40 h 46"/>
                <a:gd name="T16" fmla="*/ 61 w 75"/>
                <a:gd name="T17" fmla="*/ 43 h 46"/>
                <a:gd name="T18" fmla="*/ 55 w 75"/>
                <a:gd name="T19" fmla="*/ 46 h 46"/>
                <a:gd name="T20" fmla="*/ 47 w 75"/>
                <a:gd name="T21" fmla="*/ 46 h 46"/>
                <a:gd name="T22" fmla="*/ 40 w 75"/>
                <a:gd name="T23" fmla="*/ 46 h 46"/>
                <a:gd name="T24" fmla="*/ 34 w 75"/>
                <a:gd name="T25" fmla="*/ 44 h 46"/>
                <a:gd name="T26" fmla="*/ 27 w 75"/>
                <a:gd name="T27" fmla="*/ 40 h 46"/>
                <a:gd name="T28" fmla="*/ 23 w 75"/>
                <a:gd name="T29" fmla="*/ 35 h 46"/>
                <a:gd name="T30" fmla="*/ 20 w 75"/>
                <a:gd name="T31" fmla="*/ 30 h 46"/>
                <a:gd name="T32" fmla="*/ 20 w 75"/>
                <a:gd name="T33" fmla="*/ 24 h 46"/>
                <a:gd name="T34" fmla="*/ 20 w 75"/>
                <a:gd name="T35" fmla="*/ 20 h 46"/>
                <a:gd name="T36" fmla="*/ 21 w 75"/>
                <a:gd name="T37" fmla="*/ 15 h 46"/>
                <a:gd name="T38" fmla="*/ 24 w 75"/>
                <a:gd name="T39" fmla="*/ 12 h 46"/>
                <a:gd name="T40" fmla="*/ 27 w 75"/>
                <a:gd name="T41" fmla="*/ 10 h 46"/>
                <a:gd name="T42" fmla="*/ 0 w 75"/>
                <a:gd name="T43" fmla="*/ 10 h 46"/>
                <a:gd name="T44" fmla="*/ 0 w 75"/>
                <a:gd name="T45" fmla="*/ 0 h 46"/>
                <a:gd name="T46" fmla="*/ 74 w 75"/>
                <a:gd name="T47" fmla="*/ 0 h 46"/>
                <a:gd name="T48" fmla="*/ 74 w 75"/>
                <a:gd name="T49" fmla="*/ 10 h 46"/>
                <a:gd name="T50" fmla="*/ 47 w 75"/>
                <a:gd name="T51" fmla="*/ 37 h 46"/>
                <a:gd name="T52" fmla="*/ 54 w 75"/>
                <a:gd name="T53" fmla="*/ 37 h 46"/>
                <a:gd name="T54" fmla="*/ 58 w 75"/>
                <a:gd name="T55" fmla="*/ 35 h 46"/>
                <a:gd name="T56" fmla="*/ 61 w 75"/>
                <a:gd name="T57" fmla="*/ 32 h 46"/>
                <a:gd name="T58" fmla="*/ 64 w 75"/>
                <a:gd name="T59" fmla="*/ 30 h 46"/>
                <a:gd name="T60" fmla="*/ 66 w 75"/>
                <a:gd name="T61" fmla="*/ 26 h 46"/>
                <a:gd name="T62" fmla="*/ 68 w 75"/>
                <a:gd name="T63" fmla="*/ 23 h 46"/>
                <a:gd name="T64" fmla="*/ 66 w 75"/>
                <a:gd name="T65" fmla="*/ 20 h 46"/>
                <a:gd name="T66" fmla="*/ 64 w 75"/>
                <a:gd name="T67" fmla="*/ 16 h 46"/>
                <a:gd name="T68" fmla="*/ 63 w 75"/>
                <a:gd name="T69" fmla="*/ 13 h 46"/>
                <a:gd name="T70" fmla="*/ 58 w 75"/>
                <a:gd name="T71" fmla="*/ 12 h 46"/>
                <a:gd name="T72" fmla="*/ 54 w 75"/>
                <a:gd name="T73" fmla="*/ 10 h 46"/>
                <a:gd name="T74" fmla="*/ 47 w 75"/>
                <a:gd name="T75" fmla="*/ 10 h 46"/>
                <a:gd name="T76" fmla="*/ 41 w 75"/>
                <a:gd name="T77" fmla="*/ 10 h 46"/>
                <a:gd name="T78" fmla="*/ 37 w 75"/>
                <a:gd name="T79" fmla="*/ 12 h 46"/>
                <a:gd name="T80" fmla="*/ 34 w 75"/>
                <a:gd name="T81" fmla="*/ 13 h 46"/>
                <a:gd name="T82" fmla="*/ 30 w 75"/>
                <a:gd name="T83" fmla="*/ 16 h 46"/>
                <a:gd name="T84" fmla="*/ 29 w 75"/>
                <a:gd name="T85" fmla="*/ 20 h 46"/>
                <a:gd name="T86" fmla="*/ 27 w 75"/>
                <a:gd name="T87" fmla="*/ 23 h 46"/>
                <a:gd name="T88" fmla="*/ 29 w 75"/>
                <a:gd name="T89" fmla="*/ 27 h 46"/>
                <a:gd name="T90" fmla="*/ 30 w 75"/>
                <a:gd name="T91" fmla="*/ 30 h 46"/>
                <a:gd name="T92" fmla="*/ 32 w 75"/>
                <a:gd name="T93" fmla="*/ 33 h 46"/>
                <a:gd name="T94" fmla="*/ 37 w 75"/>
                <a:gd name="T95" fmla="*/ 35 h 46"/>
                <a:gd name="T96" fmla="*/ 41 w 75"/>
                <a:gd name="T97" fmla="*/ 37 h 46"/>
                <a:gd name="T98" fmla="*/ 47 w 75"/>
                <a:gd name="T99" fmla="*/ 37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5" h="46">
                  <a:moveTo>
                    <a:pt x="74" y="10"/>
                  </a:moveTo>
                  <a:lnTo>
                    <a:pt x="66" y="10"/>
                  </a:lnTo>
                  <a:lnTo>
                    <a:pt x="72" y="13"/>
                  </a:lnTo>
                  <a:lnTo>
                    <a:pt x="74" y="18"/>
                  </a:lnTo>
                  <a:lnTo>
                    <a:pt x="75" y="24"/>
                  </a:lnTo>
                  <a:lnTo>
                    <a:pt x="75" y="30"/>
                  </a:lnTo>
                  <a:lnTo>
                    <a:pt x="72" y="35"/>
                  </a:lnTo>
                  <a:lnTo>
                    <a:pt x="68" y="40"/>
                  </a:lnTo>
                  <a:lnTo>
                    <a:pt x="61" y="43"/>
                  </a:lnTo>
                  <a:lnTo>
                    <a:pt x="55" y="46"/>
                  </a:lnTo>
                  <a:lnTo>
                    <a:pt x="47" y="46"/>
                  </a:lnTo>
                  <a:lnTo>
                    <a:pt x="40" y="46"/>
                  </a:lnTo>
                  <a:lnTo>
                    <a:pt x="34" y="44"/>
                  </a:lnTo>
                  <a:lnTo>
                    <a:pt x="27" y="40"/>
                  </a:lnTo>
                  <a:lnTo>
                    <a:pt x="23" y="35"/>
                  </a:lnTo>
                  <a:lnTo>
                    <a:pt x="20" y="30"/>
                  </a:lnTo>
                  <a:lnTo>
                    <a:pt x="20" y="24"/>
                  </a:lnTo>
                  <a:lnTo>
                    <a:pt x="20" y="20"/>
                  </a:lnTo>
                  <a:lnTo>
                    <a:pt x="21" y="15"/>
                  </a:lnTo>
                  <a:lnTo>
                    <a:pt x="24" y="12"/>
                  </a:lnTo>
                  <a:lnTo>
                    <a:pt x="27" y="10"/>
                  </a:lnTo>
                  <a:lnTo>
                    <a:pt x="0" y="10"/>
                  </a:lnTo>
                  <a:lnTo>
                    <a:pt x="0" y="0"/>
                  </a:lnTo>
                  <a:lnTo>
                    <a:pt x="74" y="0"/>
                  </a:lnTo>
                  <a:lnTo>
                    <a:pt x="74" y="10"/>
                  </a:lnTo>
                  <a:close/>
                  <a:moveTo>
                    <a:pt x="47" y="37"/>
                  </a:moveTo>
                  <a:lnTo>
                    <a:pt x="54" y="37"/>
                  </a:lnTo>
                  <a:lnTo>
                    <a:pt x="58" y="35"/>
                  </a:lnTo>
                  <a:lnTo>
                    <a:pt x="61" y="32"/>
                  </a:lnTo>
                  <a:lnTo>
                    <a:pt x="64" y="30"/>
                  </a:lnTo>
                  <a:lnTo>
                    <a:pt x="66" y="26"/>
                  </a:lnTo>
                  <a:lnTo>
                    <a:pt x="68" y="23"/>
                  </a:lnTo>
                  <a:lnTo>
                    <a:pt x="66" y="20"/>
                  </a:lnTo>
                  <a:lnTo>
                    <a:pt x="64" y="16"/>
                  </a:lnTo>
                  <a:lnTo>
                    <a:pt x="63" y="13"/>
                  </a:lnTo>
                  <a:lnTo>
                    <a:pt x="58" y="12"/>
                  </a:lnTo>
                  <a:lnTo>
                    <a:pt x="54" y="10"/>
                  </a:lnTo>
                  <a:lnTo>
                    <a:pt x="47" y="10"/>
                  </a:lnTo>
                  <a:lnTo>
                    <a:pt x="41" y="10"/>
                  </a:lnTo>
                  <a:lnTo>
                    <a:pt x="37" y="12"/>
                  </a:lnTo>
                  <a:lnTo>
                    <a:pt x="34" y="13"/>
                  </a:lnTo>
                  <a:lnTo>
                    <a:pt x="30" y="16"/>
                  </a:lnTo>
                  <a:lnTo>
                    <a:pt x="29" y="20"/>
                  </a:lnTo>
                  <a:lnTo>
                    <a:pt x="27" y="23"/>
                  </a:lnTo>
                  <a:lnTo>
                    <a:pt x="29" y="27"/>
                  </a:lnTo>
                  <a:lnTo>
                    <a:pt x="30" y="30"/>
                  </a:lnTo>
                  <a:lnTo>
                    <a:pt x="32" y="33"/>
                  </a:lnTo>
                  <a:lnTo>
                    <a:pt x="37" y="35"/>
                  </a:lnTo>
                  <a:lnTo>
                    <a:pt x="41" y="37"/>
                  </a:lnTo>
                  <a:lnTo>
                    <a:pt x="47" y="37"/>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71" name="Freeform 69"/>
            <p:cNvSpPr>
              <a:spLocks noEditPoints="1"/>
            </p:cNvSpPr>
            <p:nvPr/>
          </p:nvSpPr>
          <p:spPr bwMode="auto">
            <a:xfrm>
              <a:off x="609" y="3070"/>
              <a:ext cx="74" cy="11"/>
            </a:xfrm>
            <a:custGeom>
              <a:avLst/>
              <a:gdLst>
                <a:gd name="T0" fmla="*/ 10 w 74"/>
                <a:gd name="T1" fmla="*/ 11 h 11"/>
                <a:gd name="T2" fmla="*/ 0 w 74"/>
                <a:gd name="T3" fmla="*/ 11 h 11"/>
                <a:gd name="T4" fmla="*/ 0 w 74"/>
                <a:gd name="T5" fmla="*/ 0 h 11"/>
                <a:gd name="T6" fmla="*/ 10 w 74"/>
                <a:gd name="T7" fmla="*/ 0 h 11"/>
                <a:gd name="T8" fmla="*/ 10 w 74"/>
                <a:gd name="T9" fmla="*/ 11 h 11"/>
                <a:gd name="T10" fmla="*/ 74 w 74"/>
                <a:gd name="T11" fmla="*/ 11 h 11"/>
                <a:gd name="T12" fmla="*/ 21 w 74"/>
                <a:gd name="T13" fmla="*/ 11 h 11"/>
                <a:gd name="T14" fmla="*/ 21 w 74"/>
                <a:gd name="T15" fmla="*/ 0 h 11"/>
                <a:gd name="T16" fmla="*/ 74 w 74"/>
                <a:gd name="T17" fmla="*/ 0 h 11"/>
                <a:gd name="T18" fmla="*/ 74 w 74"/>
                <a:gd name="T19"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1">
                  <a:moveTo>
                    <a:pt x="10" y="11"/>
                  </a:moveTo>
                  <a:lnTo>
                    <a:pt x="0" y="11"/>
                  </a:lnTo>
                  <a:lnTo>
                    <a:pt x="0" y="0"/>
                  </a:lnTo>
                  <a:lnTo>
                    <a:pt x="10" y="0"/>
                  </a:lnTo>
                  <a:lnTo>
                    <a:pt x="10" y="11"/>
                  </a:lnTo>
                  <a:close/>
                  <a:moveTo>
                    <a:pt x="74" y="11"/>
                  </a:moveTo>
                  <a:lnTo>
                    <a:pt x="21" y="11"/>
                  </a:lnTo>
                  <a:lnTo>
                    <a:pt x="21" y="0"/>
                  </a:lnTo>
                  <a:lnTo>
                    <a:pt x="74" y="0"/>
                  </a:lnTo>
                  <a:lnTo>
                    <a:pt x="74" y="1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72" name="Freeform 70"/>
            <p:cNvSpPr>
              <a:spLocks noEditPoints="1"/>
            </p:cNvSpPr>
            <p:nvPr/>
          </p:nvSpPr>
          <p:spPr bwMode="auto">
            <a:xfrm>
              <a:off x="629" y="3013"/>
              <a:ext cx="55" cy="48"/>
            </a:xfrm>
            <a:custGeom>
              <a:avLst/>
              <a:gdLst>
                <a:gd name="T0" fmla="*/ 52 w 55"/>
                <a:gd name="T1" fmla="*/ 17 h 48"/>
                <a:gd name="T2" fmla="*/ 55 w 55"/>
                <a:gd name="T3" fmla="*/ 26 h 48"/>
                <a:gd name="T4" fmla="*/ 55 w 55"/>
                <a:gd name="T5" fmla="*/ 35 h 48"/>
                <a:gd name="T6" fmla="*/ 51 w 55"/>
                <a:gd name="T7" fmla="*/ 43 h 48"/>
                <a:gd name="T8" fmla="*/ 44 w 55"/>
                <a:gd name="T9" fmla="*/ 48 h 48"/>
                <a:gd name="T10" fmla="*/ 37 w 55"/>
                <a:gd name="T11" fmla="*/ 48 h 48"/>
                <a:gd name="T12" fmla="*/ 31 w 55"/>
                <a:gd name="T13" fmla="*/ 45 h 48"/>
                <a:gd name="T14" fmla="*/ 26 w 55"/>
                <a:gd name="T15" fmla="*/ 38 h 48"/>
                <a:gd name="T16" fmla="*/ 24 w 55"/>
                <a:gd name="T17" fmla="*/ 32 h 48"/>
                <a:gd name="T18" fmla="*/ 21 w 55"/>
                <a:gd name="T19" fmla="*/ 20 h 48"/>
                <a:gd name="T20" fmla="*/ 18 w 55"/>
                <a:gd name="T21" fmla="*/ 14 h 48"/>
                <a:gd name="T22" fmla="*/ 10 w 55"/>
                <a:gd name="T23" fmla="*/ 15 h 48"/>
                <a:gd name="T24" fmla="*/ 7 w 55"/>
                <a:gd name="T25" fmla="*/ 25 h 48"/>
                <a:gd name="T26" fmla="*/ 10 w 55"/>
                <a:gd name="T27" fmla="*/ 32 h 48"/>
                <a:gd name="T28" fmla="*/ 17 w 55"/>
                <a:gd name="T29" fmla="*/ 37 h 48"/>
                <a:gd name="T30" fmla="*/ 10 w 55"/>
                <a:gd name="T31" fmla="*/ 45 h 48"/>
                <a:gd name="T32" fmla="*/ 4 w 55"/>
                <a:gd name="T33" fmla="*/ 40 h 48"/>
                <a:gd name="T34" fmla="*/ 0 w 55"/>
                <a:gd name="T35" fmla="*/ 29 h 48"/>
                <a:gd name="T36" fmla="*/ 0 w 55"/>
                <a:gd name="T37" fmla="*/ 17 h 48"/>
                <a:gd name="T38" fmla="*/ 3 w 55"/>
                <a:gd name="T39" fmla="*/ 8 h 48"/>
                <a:gd name="T40" fmla="*/ 7 w 55"/>
                <a:gd name="T41" fmla="*/ 4 h 48"/>
                <a:gd name="T42" fmla="*/ 15 w 55"/>
                <a:gd name="T43" fmla="*/ 3 h 48"/>
                <a:gd name="T44" fmla="*/ 31 w 55"/>
                <a:gd name="T45" fmla="*/ 3 h 48"/>
                <a:gd name="T46" fmla="*/ 43 w 55"/>
                <a:gd name="T47" fmla="*/ 1 h 48"/>
                <a:gd name="T48" fmla="*/ 51 w 55"/>
                <a:gd name="T49" fmla="*/ 1 h 48"/>
                <a:gd name="T50" fmla="*/ 54 w 55"/>
                <a:gd name="T51" fmla="*/ 9 h 48"/>
                <a:gd name="T52" fmla="*/ 48 w 55"/>
                <a:gd name="T53" fmla="*/ 12 h 48"/>
                <a:gd name="T54" fmla="*/ 31 w 55"/>
                <a:gd name="T55" fmla="*/ 18 h 48"/>
                <a:gd name="T56" fmla="*/ 32 w 55"/>
                <a:gd name="T57" fmla="*/ 31 h 48"/>
                <a:gd name="T58" fmla="*/ 34 w 55"/>
                <a:gd name="T59" fmla="*/ 35 h 48"/>
                <a:gd name="T60" fmla="*/ 40 w 55"/>
                <a:gd name="T61" fmla="*/ 38 h 48"/>
                <a:gd name="T62" fmla="*/ 44 w 55"/>
                <a:gd name="T63" fmla="*/ 35 h 48"/>
                <a:gd name="T64" fmla="*/ 48 w 55"/>
                <a:gd name="T65" fmla="*/ 28 h 48"/>
                <a:gd name="T66" fmla="*/ 44 w 55"/>
                <a:gd name="T67" fmla="*/ 20 h 48"/>
                <a:gd name="T68" fmla="*/ 40 w 55"/>
                <a:gd name="T69" fmla="*/ 15 h 48"/>
                <a:gd name="T70" fmla="*/ 32 w 55"/>
                <a:gd name="T71" fmla="*/ 1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 h="48">
                  <a:moveTo>
                    <a:pt x="48" y="12"/>
                  </a:moveTo>
                  <a:lnTo>
                    <a:pt x="52" y="17"/>
                  </a:lnTo>
                  <a:lnTo>
                    <a:pt x="54" y="21"/>
                  </a:lnTo>
                  <a:lnTo>
                    <a:pt x="55" y="26"/>
                  </a:lnTo>
                  <a:lnTo>
                    <a:pt x="55" y="31"/>
                  </a:lnTo>
                  <a:lnTo>
                    <a:pt x="55" y="35"/>
                  </a:lnTo>
                  <a:lnTo>
                    <a:pt x="54" y="40"/>
                  </a:lnTo>
                  <a:lnTo>
                    <a:pt x="51" y="43"/>
                  </a:lnTo>
                  <a:lnTo>
                    <a:pt x="48" y="46"/>
                  </a:lnTo>
                  <a:lnTo>
                    <a:pt x="44" y="48"/>
                  </a:lnTo>
                  <a:lnTo>
                    <a:pt x="40" y="48"/>
                  </a:lnTo>
                  <a:lnTo>
                    <a:pt x="37" y="48"/>
                  </a:lnTo>
                  <a:lnTo>
                    <a:pt x="32" y="46"/>
                  </a:lnTo>
                  <a:lnTo>
                    <a:pt x="31" y="45"/>
                  </a:lnTo>
                  <a:lnTo>
                    <a:pt x="27" y="41"/>
                  </a:lnTo>
                  <a:lnTo>
                    <a:pt x="26" y="38"/>
                  </a:lnTo>
                  <a:lnTo>
                    <a:pt x="24" y="35"/>
                  </a:lnTo>
                  <a:lnTo>
                    <a:pt x="24" y="32"/>
                  </a:lnTo>
                  <a:lnTo>
                    <a:pt x="23" y="28"/>
                  </a:lnTo>
                  <a:lnTo>
                    <a:pt x="21" y="20"/>
                  </a:lnTo>
                  <a:lnTo>
                    <a:pt x="20" y="14"/>
                  </a:lnTo>
                  <a:lnTo>
                    <a:pt x="18" y="14"/>
                  </a:lnTo>
                  <a:lnTo>
                    <a:pt x="14" y="14"/>
                  </a:lnTo>
                  <a:lnTo>
                    <a:pt x="10" y="15"/>
                  </a:lnTo>
                  <a:lnTo>
                    <a:pt x="9" y="20"/>
                  </a:lnTo>
                  <a:lnTo>
                    <a:pt x="7" y="25"/>
                  </a:lnTo>
                  <a:lnTo>
                    <a:pt x="9" y="29"/>
                  </a:lnTo>
                  <a:lnTo>
                    <a:pt x="10" y="32"/>
                  </a:lnTo>
                  <a:lnTo>
                    <a:pt x="12" y="35"/>
                  </a:lnTo>
                  <a:lnTo>
                    <a:pt x="17" y="37"/>
                  </a:lnTo>
                  <a:lnTo>
                    <a:pt x="15" y="46"/>
                  </a:lnTo>
                  <a:lnTo>
                    <a:pt x="10" y="45"/>
                  </a:lnTo>
                  <a:lnTo>
                    <a:pt x="6" y="43"/>
                  </a:lnTo>
                  <a:lnTo>
                    <a:pt x="4" y="40"/>
                  </a:lnTo>
                  <a:lnTo>
                    <a:pt x="1" y="35"/>
                  </a:lnTo>
                  <a:lnTo>
                    <a:pt x="0" y="29"/>
                  </a:lnTo>
                  <a:lnTo>
                    <a:pt x="0" y="23"/>
                  </a:lnTo>
                  <a:lnTo>
                    <a:pt x="0" y="17"/>
                  </a:lnTo>
                  <a:lnTo>
                    <a:pt x="1" y="12"/>
                  </a:lnTo>
                  <a:lnTo>
                    <a:pt x="3" y="8"/>
                  </a:lnTo>
                  <a:lnTo>
                    <a:pt x="6" y="6"/>
                  </a:lnTo>
                  <a:lnTo>
                    <a:pt x="7" y="4"/>
                  </a:lnTo>
                  <a:lnTo>
                    <a:pt x="12" y="3"/>
                  </a:lnTo>
                  <a:lnTo>
                    <a:pt x="15" y="3"/>
                  </a:lnTo>
                  <a:lnTo>
                    <a:pt x="20" y="3"/>
                  </a:lnTo>
                  <a:lnTo>
                    <a:pt x="31" y="3"/>
                  </a:lnTo>
                  <a:lnTo>
                    <a:pt x="38" y="3"/>
                  </a:lnTo>
                  <a:lnTo>
                    <a:pt x="43" y="1"/>
                  </a:lnTo>
                  <a:lnTo>
                    <a:pt x="48" y="1"/>
                  </a:lnTo>
                  <a:lnTo>
                    <a:pt x="51" y="1"/>
                  </a:lnTo>
                  <a:lnTo>
                    <a:pt x="54" y="0"/>
                  </a:lnTo>
                  <a:lnTo>
                    <a:pt x="54" y="9"/>
                  </a:lnTo>
                  <a:lnTo>
                    <a:pt x="52" y="11"/>
                  </a:lnTo>
                  <a:lnTo>
                    <a:pt x="48" y="12"/>
                  </a:lnTo>
                  <a:close/>
                  <a:moveTo>
                    <a:pt x="29" y="14"/>
                  </a:moveTo>
                  <a:lnTo>
                    <a:pt x="31" y="18"/>
                  </a:lnTo>
                  <a:lnTo>
                    <a:pt x="32" y="26"/>
                  </a:lnTo>
                  <a:lnTo>
                    <a:pt x="32" y="31"/>
                  </a:lnTo>
                  <a:lnTo>
                    <a:pt x="34" y="34"/>
                  </a:lnTo>
                  <a:lnTo>
                    <a:pt x="34" y="35"/>
                  </a:lnTo>
                  <a:lnTo>
                    <a:pt x="35" y="37"/>
                  </a:lnTo>
                  <a:lnTo>
                    <a:pt x="40" y="38"/>
                  </a:lnTo>
                  <a:lnTo>
                    <a:pt x="43" y="37"/>
                  </a:lnTo>
                  <a:lnTo>
                    <a:pt x="44" y="35"/>
                  </a:lnTo>
                  <a:lnTo>
                    <a:pt x="46" y="32"/>
                  </a:lnTo>
                  <a:lnTo>
                    <a:pt x="48" y="28"/>
                  </a:lnTo>
                  <a:lnTo>
                    <a:pt x="46" y="25"/>
                  </a:lnTo>
                  <a:lnTo>
                    <a:pt x="44" y="20"/>
                  </a:lnTo>
                  <a:lnTo>
                    <a:pt x="43" y="17"/>
                  </a:lnTo>
                  <a:lnTo>
                    <a:pt x="40" y="15"/>
                  </a:lnTo>
                  <a:lnTo>
                    <a:pt x="35" y="14"/>
                  </a:lnTo>
                  <a:lnTo>
                    <a:pt x="32" y="14"/>
                  </a:lnTo>
                  <a:lnTo>
                    <a:pt x="29" y="1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73" name="Freeform 71"/>
            <p:cNvSpPr>
              <a:spLocks/>
            </p:cNvSpPr>
            <p:nvPr/>
          </p:nvSpPr>
          <p:spPr bwMode="auto">
            <a:xfrm>
              <a:off x="629" y="2959"/>
              <a:ext cx="54" cy="42"/>
            </a:xfrm>
            <a:custGeom>
              <a:avLst/>
              <a:gdLst>
                <a:gd name="T0" fmla="*/ 54 w 54"/>
                <a:gd name="T1" fmla="*/ 42 h 42"/>
                <a:gd name="T2" fmla="*/ 1 w 54"/>
                <a:gd name="T3" fmla="*/ 42 h 42"/>
                <a:gd name="T4" fmla="*/ 1 w 54"/>
                <a:gd name="T5" fmla="*/ 32 h 42"/>
                <a:gd name="T6" fmla="*/ 9 w 54"/>
                <a:gd name="T7" fmla="*/ 32 h 42"/>
                <a:gd name="T8" fmla="*/ 3 w 54"/>
                <a:gd name="T9" fmla="*/ 28 h 42"/>
                <a:gd name="T10" fmla="*/ 0 w 54"/>
                <a:gd name="T11" fmla="*/ 23 h 42"/>
                <a:gd name="T12" fmla="*/ 0 w 54"/>
                <a:gd name="T13" fmla="*/ 17 h 42"/>
                <a:gd name="T14" fmla="*/ 0 w 54"/>
                <a:gd name="T15" fmla="*/ 12 h 42"/>
                <a:gd name="T16" fmla="*/ 1 w 54"/>
                <a:gd name="T17" fmla="*/ 8 h 42"/>
                <a:gd name="T18" fmla="*/ 3 w 54"/>
                <a:gd name="T19" fmla="*/ 5 h 42"/>
                <a:gd name="T20" fmla="*/ 6 w 54"/>
                <a:gd name="T21" fmla="*/ 3 h 42"/>
                <a:gd name="T22" fmla="*/ 9 w 54"/>
                <a:gd name="T23" fmla="*/ 1 h 42"/>
                <a:gd name="T24" fmla="*/ 12 w 54"/>
                <a:gd name="T25" fmla="*/ 0 h 42"/>
                <a:gd name="T26" fmla="*/ 17 w 54"/>
                <a:gd name="T27" fmla="*/ 0 h 42"/>
                <a:gd name="T28" fmla="*/ 21 w 54"/>
                <a:gd name="T29" fmla="*/ 0 h 42"/>
                <a:gd name="T30" fmla="*/ 54 w 54"/>
                <a:gd name="T31" fmla="*/ 0 h 42"/>
                <a:gd name="T32" fmla="*/ 54 w 54"/>
                <a:gd name="T33" fmla="*/ 9 h 42"/>
                <a:gd name="T34" fmla="*/ 23 w 54"/>
                <a:gd name="T35" fmla="*/ 9 h 42"/>
                <a:gd name="T36" fmla="*/ 18 w 54"/>
                <a:gd name="T37" fmla="*/ 9 h 42"/>
                <a:gd name="T38" fmla="*/ 14 w 54"/>
                <a:gd name="T39" fmla="*/ 11 h 42"/>
                <a:gd name="T40" fmla="*/ 12 w 54"/>
                <a:gd name="T41" fmla="*/ 11 h 42"/>
                <a:gd name="T42" fmla="*/ 10 w 54"/>
                <a:gd name="T43" fmla="*/ 14 h 42"/>
                <a:gd name="T44" fmla="*/ 9 w 54"/>
                <a:gd name="T45" fmla="*/ 15 h 42"/>
                <a:gd name="T46" fmla="*/ 7 w 54"/>
                <a:gd name="T47" fmla="*/ 18 h 42"/>
                <a:gd name="T48" fmla="*/ 9 w 54"/>
                <a:gd name="T49" fmla="*/ 25 h 42"/>
                <a:gd name="T50" fmla="*/ 12 w 54"/>
                <a:gd name="T51" fmla="*/ 28 h 42"/>
                <a:gd name="T52" fmla="*/ 15 w 54"/>
                <a:gd name="T53" fmla="*/ 31 h 42"/>
                <a:gd name="T54" fmla="*/ 20 w 54"/>
                <a:gd name="T55" fmla="*/ 31 h 42"/>
                <a:gd name="T56" fmla="*/ 26 w 54"/>
                <a:gd name="T57" fmla="*/ 32 h 42"/>
                <a:gd name="T58" fmla="*/ 54 w 54"/>
                <a:gd name="T59" fmla="*/ 32 h 42"/>
                <a:gd name="T60" fmla="*/ 54 w 54"/>
                <a:gd name="T61"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4" h="42">
                  <a:moveTo>
                    <a:pt x="54" y="42"/>
                  </a:moveTo>
                  <a:lnTo>
                    <a:pt x="1" y="42"/>
                  </a:lnTo>
                  <a:lnTo>
                    <a:pt x="1" y="32"/>
                  </a:lnTo>
                  <a:lnTo>
                    <a:pt x="9" y="32"/>
                  </a:lnTo>
                  <a:lnTo>
                    <a:pt x="3" y="28"/>
                  </a:lnTo>
                  <a:lnTo>
                    <a:pt x="0" y="23"/>
                  </a:lnTo>
                  <a:lnTo>
                    <a:pt x="0" y="17"/>
                  </a:lnTo>
                  <a:lnTo>
                    <a:pt x="0" y="12"/>
                  </a:lnTo>
                  <a:lnTo>
                    <a:pt x="1" y="8"/>
                  </a:lnTo>
                  <a:lnTo>
                    <a:pt x="3" y="5"/>
                  </a:lnTo>
                  <a:lnTo>
                    <a:pt x="6" y="3"/>
                  </a:lnTo>
                  <a:lnTo>
                    <a:pt x="9" y="1"/>
                  </a:lnTo>
                  <a:lnTo>
                    <a:pt x="12" y="0"/>
                  </a:lnTo>
                  <a:lnTo>
                    <a:pt x="17" y="0"/>
                  </a:lnTo>
                  <a:lnTo>
                    <a:pt x="21" y="0"/>
                  </a:lnTo>
                  <a:lnTo>
                    <a:pt x="54" y="0"/>
                  </a:lnTo>
                  <a:lnTo>
                    <a:pt x="54" y="9"/>
                  </a:lnTo>
                  <a:lnTo>
                    <a:pt x="23" y="9"/>
                  </a:lnTo>
                  <a:lnTo>
                    <a:pt x="18" y="9"/>
                  </a:lnTo>
                  <a:lnTo>
                    <a:pt x="14" y="11"/>
                  </a:lnTo>
                  <a:lnTo>
                    <a:pt x="12" y="11"/>
                  </a:lnTo>
                  <a:lnTo>
                    <a:pt x="10" y="14"/>
                  </a:lnTo>
                  <a:lnTo>
                    <a:pt x="9" y="15"/>
                  </a:lnTo>
                  <a:lnTo>
                    <a:pt x="7" y="18"/>
                  </a:lnTo>
                  <a:lnTo>
                    <a:pt x="9" y="25"/>
                  </a:lnTo>
                  <a:lnTo>
                    <a:pt x="12" y="28"/>
                  </a:lnTo>
                  <a:lnTo>
                    <a:pt x="15" y="31"/>
                  </a:lnTo>
                  <a:lnTo>
                    <a:pt x="20" y="31"/>
                  </a:lnTo>
                  <a:lnTo>
                    <a:pt x="26" y="32"/>
                  </a:lnTo>
                  <a:lnTo>
                    <a:pt x="54" y="32"/>
                  </a:lnTo>
                  <a:lnTo>
                    <a:pt x="54" y="42"/>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74" name="Freeform 72"/>
            <p:cNvSpPr>
              <a:spLocks/>
            </p:cNvSpPr>
            <p:nvPr/>
          </p:nvSpPr>
          <p:spPr bwMode="auto">
            <a:xfrm>
              <a:off x="629" y="2903"/>
              <a:ext cx="55" cy="45"/>
            </a:xfrm>
            <a:custGeom>
              <a:avLst/>
              <a:gdLst>
                <a:gd name="T0" fmla="*/ 37 w 55"/>
                <a:gd name="T1" fmla="*/ 34 h 45"/>
                <a:gd name="T2" fmla="*/ 44 w 55"/>
                <a:gd name="T3" fmla="*/ 31 h 45"/>
                <a:gd name="T4" fmla="*/ 48 w 55"/>
                <a:gd name="T5" fmla="*/ 22 h 45"/>
                <a:gd name="T6" fmla="*/ 44 w 55"/>
                <a:gd name="T7" fmla="*/ 13 h 45"/>
                <a:gd name="T8" fmla="*/ 40 w 55"/>
                <a:gd name="T9" fmla="*/ 10 h 45"/>
                <a:gd name="T10" fmla="*/ 35 w 55"/>
                <a:gd name="T11" fmla="*/ 14 h 45"/>
                <a:gd name="T12" fmla="*/ 32 w 55"/>
                <a:gd name="T13" fmla="*/ 22 h 45"/>
                <a:gd name="T14" fmla="*/ 27 w 55"/>
                <a:gd name="T15" fmla="*/ 36 h 45"/>
                <a:gd name="T16" fmla="*/ 23 w 55"/>
                <a:gd name="T17" fmla="*/ 42 h 45"/>
                <a:gd name="T18" fmla="*/ 15 w 55"/>
                <a:gd name="T19" fmla="*/ 44 h 45"/>
                <a:gd name="T20" fmla="*/ 9 w 55"/>
                <a:gd name="T21" fmla="*/ 42 h 45"/>
                <a:gd name="T22" fmla="*/ 3 w 55"/>
                <a:gd name="T23" fmla="*/ 37 h 45"/>
                <a:gd name="T24" fmla="*/ 1 w 55"/>
                <a:gd name="T25" fmla="*/ 33 h 45"/>
                <a:gd name="T26" fmla="*/ 0 w 55"/>
                <a:gd name="T27" fmla="*/ 25 h 45"/>
                <a:gd name="T28" fmla="*/ 1 w 55"/>
                <a:gd name="T29" fmla="*/ 14 h 45"/>
                <a:gd name="T30" fmla="*/ 6 w 55"/>
                <a:gd name="T31" fmla="*/ 7 h 45"/>
                <a:gd name="T32" fmla="*/ 15 w 55"/>
                <a:gd name="T33" fmla="*/ 4 h 45"/>
                <a:gd name="T34" fmla="*/ 12 w 55"/>
                <a:gd name="T35" fmla="*/ 14 h 45"/>
                <a:gd name="T36" fmla="*/ 9 w 55"/>
                <a:gd name="T37" fmla="*/ 19 h 45"/>
                <a:gd name="T38" fmla="*/ 9 w 55"/>
                <a:gd name="T39" fmla="*/ 28 h 45"/>
                <a:gd name="T40" fmla="*/ 12 w 55"/>
                <a:gd name="T41" fmla="*/ 33 h 45"/>
                <a:gd name="T42" fmla="*/ 17 w 55"/>
                <a:gd name="T43" fmla="*/ 33 h 45"/>
                <a:gd name="T44" fmla="*/ 20 w 55"/>
                <a:gd name="T45" fmla="*/ 30 h 45"/>
                <a:gd name="T46" fmla="*/ 21 w 55"/>
                <a:gd name="T47" fmla="*/ 24 h 45"/>
                <a:gd name="T48" fmla="*/ 26 w 55"/>
                <a:gd name="T49" fmla="*/ 10 h 45"/>
                <a:gd name="T50" fmla="*/ 31 w 55"/>
                <a:gd name="T51" fmla="*/ 4 h 45"/>
                <a:gd name="T52" fmla="*/ 38 w 55"/>
                <a:gd name="T53" fmla="*/ 0 h 45"/>
                <a:gd name="T54" fmla="*/ 48 w 55"/>
                <a:gd name="T55" fmla="*/ 4 h 45"/>
                <a:gd name="T56" fmla="*/ 54 w 55"/>
                <a:gd name="T57" fmla="*/ 11 h 45"/>
                <a:gd name="T58" fmla="*/ 55 w 55"/>
                <a:gd name="T59" fmla="*/ 22 h 45"/>
                <a:gd name="T60" fmla="*/ 54 w 55"/>
                <a:gd name="T61" fmla="*/ 34 h 45"/>
                <a:gd name="T62" fmla="*/ 48 w 55"/>
                <a:gd name="T63" fmla="*/ 41 h 45"/>
                <a:gd name="T64" fmla="*/ 38 w 55"/>
                <a:gd name="T65"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45">
                  <a:moveTo>
                    <a:pt x="38" y="45"/>
                  </a:moveTo>
                  <a:lnTo>
                    <a:pt x="37" y="34"/>
                  </a:lnTo>
                  <a:lnTo>
                    <a:pt x="41" y="34"/>
                  </a:lnTo>
                  <a:lnTo>
                    <a:pt x="44" y="31"/>
                  </a:lnTo>
                  <a:lnTo>
                    <a:pt x="46" y="27"/>
                  </a:lnTo>
                  <a:lnTo>
                    <a:pt x="48" y="22"/>
                  </a:lnTo>
                  <a:lnTo>
                    <a:pt x="46" y="17"/>
                  </a:lnTo>
                  <a:lnTo>
                    <a:pt x="44" y="13"/>
                  </a:lnTo>
                  <a:lnTo>
                    <a:pt x="41" y="11"/>
                  </a:lnTo>
                  <a:lnTo>
                    <a:pt x="40" y="10"/>
                  </a:lnTo>
                  <a:lnTo>
                    <a:pt x="37" y="11"/>
                  </a:lnTo>
                  <a:lnTo>
                    <a:pt x="35" y="14"/>
                  </a:lnTo>
                  <a:lnTo>
                    <a:pt x="34" y="17"/>
                  </a:lnTo>
                  <a:lnTo>
                    <a:pt x="32" y="22"/>
                  </a:lnTo>
                  <a:lnTo>
                    <a:pt x="29" y="30"/>
                  </a:lnTo>
                  <a:lnTo>
                    <a:pt x="27" y="36"/>
                  </a:lnTo>
                  <a:lnTo>
                    <a:pt x="26" y="39"/>
                  </a:lnTo>
                  <a:lnTo>
                    <a:pt x="23" y="42"/>
                  </a:lnTo>
                  <a:lnTo>
                    <a:pt x="20" y="44"/>
                  </a:lnTo>
                  <a:lnTo>
                    <a:pt x="15" y="44"/>
                  </a:lnTo>
                  <a:lnTo>
                    <a:pt x="12" y="44"/>
                  </a:lnTo>
                  <a:lnTo>
                    <a:pt x="9" y="42"/>
                  </a:lnTo>
                  <a:lnTo>
                    <a:pt x="6" y="41"/>
                  </a:lnTo>
                  <a:lnTo>
                    <a:pt x="3" y="37"/>
                  </a:lnTo>
                  <a:lnTo>
                    <a:pt x="1" y="36"/>
                  </a:lnTo>
                  <a:lnTo>
                    <a:pt x="1" y="33"/>
                  </a:lnTo>
                  <a:lnTo>
                    <a:pt x="0" y="28"/>
                  </a:lnTo>
                  <a:lnTo>
                    <a:pt x="0" y="25"/>
                  </a:lnTo>
                  <a:lnTo>
                    <a:pt x="0" y="19"/>
                  </a:lnTo>
                  <a:lnTo>
                    <a:pt x="1" y="14"/>
                  </a:lnTo>
                  <a:lnTo>
                    <a:pt x="3" y="10"/>
                  </a:lnTo>
                  <a:lnTo>
                    <a:pt x="6" y="7"/>
                  </a:lnTo>
                  <a:lnTo>
                    <a:pt x="10" y="5"/>
                  </a:lnTo>
                  <a:lnTo>
                    <a:pt x="15" y="4"/>
                  </a:lnTo>
                  <a:lnTo>
                    <a:pt x="15" y="13"/>
                  </a:lnTo>
                  <a:lnTo>
                    <a:pt x="12" y="14"/>
                  </a:lnTo>
                  <a:lnTo>
                    <a:pt x="10" y="16"/>
                  </a:lnTo>
                  <a:lnTo>
                    <a:pt x="9" y="19"/>
                  </a:lnTo>
                  <a:lnTo>
                    <a:pt x="7" y="24"/>
                  </a:lnTo>
                  <a:lnTo>
                    <a:pt x="9" y="28"/>
                  </a:lnTo>
                  <a:lnTo>
                    <a:pt x="10" y="31"/>
                  </a:lnTo>
                  <a:lnTo>
                    <a:pt x="12" y="33"/>
                  </a:lnTo>
                  <a:lnTo>
                    <a:pt x="14" y="34"/>
                  </a:lnTo>
                  <a:lnTo>
                    <a:pt x="17" y="33"/>
                  </a:lnTo>
                  <a:lnTo>
                    <a:pt x="18" y="31"/>
                  </a:lnTo>
                  <a:lnTo>
                    <a:pt x="20" y="30"/>
                  </a:lnTo>
                  <a:lnTo>
                    <a:pt x="20" y="28"/>
                  </a:lnTo>
                  <a:lnTo>
                    <a:pt x="21" y="24"/>
                  </a:lnTo>
                  <a:lnTo>
                    <a:pt x="24" y="16"/>
                  </a:lnTo>
                  <a:lnTo>
                    <a:pt x="26" y="10"/>
                  </a:lnTo>
                  <a:lnTo>
                    <a:pt x="27" y="7"/>
                  </a:lnTo>
                  <a:lnTo>
                    <a:pt x="31" y="4"/>
                  </a:lnTo>
                  <a:lnTo>
                    <a:pt x="34" y="2"/>
                  </a:lnTo>
                  <a:lnTo>
                    <a:pt x="38" y="0"/>
                  </a:lnTo>
                  <a:lnTo>
                    <a:pt x="43" y="2"/>
                  </a:lnTo>
                  <a:lnTo>
                    <a:pt x="48" y="4"/>
                  </a:lnTo>
                  <a:lnTo>
                    <a:pt x="51" y="7"/>
                  </a:lnTo>
                  <a:lnTo>
                    <a:pt x="54" y="11"/>
                  </a:lnTo>
                  <a:lnTo>
                    <a:pt x="55" y="16"/>
                  </a:lnTo>
                  <a:lnTo>
                    <a:pt x="55" y="22"/>
                  </a:lnTo>
                  <a:lnTo>
                    <a:pt x="55" y="28"/>
                  </a:lnTo>
                  <a:lnTo>
                    <a:pt x="54" y="34"/>
                  </a:lnTo>
                  <a:lnTo>
                    <a:pt x="51" y="37"/>
                  </a:lnTo>
                  <a:lnTo>
                    <a:pt x="48" y="41"/>
                  </a:lnTo>
                  <a:lnTo>
                    <a:pt x="43" y="44"/>
                  </a:lnTo>
                  <a:lnTo>
                    <a:pt x="38" y="45"/>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78" name="Freeform 76"/>
            <p:cNvSpPr>
              <a:spLocks/>
            </p:cNvSpPr>
            <p:nvPr/>
          </p:nvSpPr>
          <p:spPr bwMode="auto">
            <a:xfrm>
              <a:off x="609" y="2666"/>
              <a:ext cx="74" cy="100"/>
            </a:xfrm>
            <a:custGeom>
              <a:avLst/>
              <a:gdLst>
                <a:gd name="T0" fmla="*/ 74 w 74"/>
                <a:gd name="T1" fmla="*/ 80 h 100"/>
                <a:gd name="T2" fmla="*/ 0 w 74"/>
                <a:gd name="T3" fmla="*/ 100 h 100"/>
                <a:gd name="T4" fmla="*/ 0 w 74"/>
                <a:gd name="T5" fmla="*/ 90 h 100"/>
                <a:gd name="T6" fmla="*/ 49 w 74"/>
                <a:gd name="T7" fmla="*/ 79 h 100"/>
                <a:gd name="T8" fmla="*/ 64 w 74"/>
                <a:gd name="T9" fmla="*/ 74 h 100"/>
                <a:gd name="T10" fmla="*/ 57 w 74"/>
                <a:gd name="T11" fmla="*/ 73 h 100"/>
                <a:gd name="T12" fmla="*/ 54 w 74"/>
                <a:gd name="T13" fmla="*/ 71 h 100"/>
                <a:gd name="T14" fmla="*/ 51 w 74"/>
                <a:gd name="T15" fmla="*/ 71 h 100"/>
                <a:gd name="T16" fmla="*/ 0 w 74"/>
                <a:gd name="T17" fmla="*/ 56 h 100"/>
                <a:gd name="T18" fmla="*/ 0 w 74"/>
                <a:gd name="T19" fmla="*/ 43 h 100"/>
                <a:gd name="T20" fmla="*/ 37 w 74"/>
                <a:gd name="T21" fmla="*/ 33 h 100"/>
                <a:gd name="T22" fmla="*/ 64 w 74"/>
                <a:gd name="T23" fmla="*/ 25 h 100"/>
                <a:gd name="T24" fmla="*/ 57 w 74"/>
                <a:gd name="T25" fmla="*/ 23 h 100"/>
                <a:gd name="T26" fmla="*/ 49 w 74"/>
                <a:gd name="T27" fmla="*/ 22 h 100"/>
                <a:gd name="T28" fmla="*/ 0 w 74"/>
                <a:gd name="T29" fmla="*/ 9 h 100"/>
                <a:gd name="T30" fmla="*/ 0 w 74"/>
                <a:gd name="T31" fmla="*/ 0 h 100"/>
                <a:gd name="T32" fmla="*/ 74 w 74"/>
                <a:gd name="T33" fmla="*/ 20 h 100"/>
                <a:gd name="T34" fmla="*/ 74 w 74"/>
                <a:gd name="T35" fmla="*/ 29 h 100"/>
                <a:gd name="T36" fmla="*/ 17 w 74"/>
                <a:gd name="T37" fmla="*/ 48 h 100"/>
                <a:gd name="T38" fmla="*/ 14 w 74"/>
                <a:gd name="T39" fmla="*/ 50 h 100"/>
                <a:gd name="T40" fmla="*/ 10 w 74"/>
                <a:gd name="T41" fmla="*/ 50 h 100"/>
                <a:gd name="T42" fmla="*/ 9 w 74"/>
                <a:gd name="T43" fmla="*/ 50 h 100"/>
                <a:gd name="T44" fmla="*/ 15 w 74"/>
                <a:gd name="T45" fmla="*/ 51 h 100"/>
                <a:gd name="T46" fmla="*/ 18 w 74"/>
                <a:gd name="T47" fmla="*/ 53 h 100"/>
                <a:gd name="T48" fmla="*/ 74 w 74"/>
                <a:gd name="T49" fmla="*/ 70 h 100"/>
                <a:gd name="T50" fmla="*/ 74 w 74"/>
                <a:gd name="T51" fmla="*/ 8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4" h="100">
                  <a:moveTo>
                    <a:pt x="74" y="80"/>
                  </a:moveTo>
                  <a:lnTo>
                    <a:pt x="0" y="100"/>
                  </a:lnTo>
                  <a:lnTo>
                    <a:pt x="0" y="90"/>
                  </a:lnTo>
                  <a:lnTo>
                    <a:pt x="49" y="79"/>
                  </a:lnTo>
                  <a:lnTo>
                    <a:pt x="64" y="74"/>
                  </a:lnTo>
                  <a:lnTo>
                    <a:pt x="57" y="73"/>
                  </a:lnTo>
                  <a:lnTo>
                    <a:pt x="54" y="71"/>
                  </a:lnTo>
                  <a:lnTo>
                    <a:pt x="51" y="71"/>
                  </a:lnTo>
                  <a:lnTo>
                    <a:pt x="0" y="56"/>
                  </a:lnTo>
                  <a:lnTo>
                    <a:pt x="0" y="43"/>
                  </a:lnTo>
                  <a:lnTo>
                    <a:pt x="37" y="33"/>
                  </a:lnTo>
                  <a:lnTo>
                    <a:pt x="64" y="25"/>
                  </a:lnTo>
                  <a:lnTo>
                    <a:pt x="57" y="23"/>
                  </a:lnTo>
                  <a:lnTo>
                    <a:pt x="49" y="22"/>
                  </a:lnTo>
                  <a:lnTo>
                    <a:pt x="0" y="9"/>
                  </a:lnTo>
                  <a:lnTo>
                    <a:pt x="0" y="0"/>
                  </a:lnTo>
                  <a:lnTo>
                    <a:pt x="74" y="20"/>
                  </a:lnTo>
                  <a:lnTo>
                    <a:pt x="74" y="29"/>
                  </a:lnTo>
                  <a:lnTo>
                    <a:pt x="17" y="48"/>
                  </a:lnTo>
                  <a:lnTo>
                    <a:pt x="14" y="50"/>
                  </a:lnTo>
                  <a:lnTo>
                    <a:pt x="10" y="50"/>
                  </a:lnTo>
                  <a:lnTo>
                    <a:pt x="9" y="50"/>
                  </a:lnTo>
                  <a:lnTo>
                    <a:pt x="15" y="51"/>
                  </a:lnTo>
                  <a:lnTo>
                    <a:pt x="18" y="53"/>
                  </a:lnTo>
                  <a:lnTo>
                    <a:pt x="74" y="70"/>
                  </a:lnTo>
                  <a:lnTo>
                    <a:pt x="74" y="80"/>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79" name="Freeform 77"/>
            <p:cNvSpPr>
              <a:spLocks/>
            </p:cNvSpPr>
            <p:nvPr/>
          </p:nvSpPr>
          <p:spPr bwMode="auto">
            <a:xfrm>
              <a:off x="609" y="2635"/>
              <a:ext cx="74" cy="30"/>
            </a:xfrm>
            <a:custGeom>
              <a:avLst/>
              <a:gdLst>
                <a:gd name="T0" fmla="*/ 74 w 74"/>
                <a:gd name="T1" fmla="*/ 30 h 30"/>
                <a:gd name="T2" fmla="*/ 0 w 74"/>
                <a:gd name="T3" fmla="*/ 8 h 30"/>
                <a:gd name="T4" fmla="*/ 0 w 74"/>
                <a:gd name="T5" fmla="*/ 0 h 30"/>
                <a:gd name="T6" fmla="*/ 74 w 74"/>
                <a:gd name="T7" fmla="*/ 22 h 30"/>
                <a:gd name="T8" fmla="*/ 74 w 74"/>
                <a:gd name="T9" fmla="*/ 30 h 30"/>
              </a:gdLst>
              <a:ahLst/>
              <a:cxnLst>
                <a:cxn ang="0">
                  <a:pos x="T0" y="T1"/>
                </a:cxn>
                <a:cxn ang="0">
                  <a:pos x="T2" y="T3"/>
                </a:cxn>
                <a:cxn ang="0">
                  <a:pos x="T4" y="T5"/>
                </a:cxn>
                <a:cxn ang="0">
                  <a:pos x="T6" y="T7"/>
                </a:cxn>
                <a:cxn ang="0">
                  <a:pos x="T8" y="T9"/>
                </a:cxn>
              </a:cxnLst>
              <a:rect l="0" t="0" r="r" b="b"/>
              <a:pathLst>
                <a:path w="74" h="30">
                  <a:moveTo>
                    <a:pt x="74" y="30"/>
                  </a:moveTo>
                  <a:lnTo>
                    <a:pt x="0" y="8"/>
                  </a:lnTo>
                  <a:lnTo>
                    <a:pt x="0" y="0"/>
                  </a:lnTo>
                  <a:lnTo>
                    <a:pt x="74" y="22"/>
                  </a:lnTo>
                  <a:lnTo>
                    <a:pt x="74" y="30"/>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80" name="Freeform 78"/>
            <p:cNvSpPr>
              <a:spLocks/>
            </p:cNvSpPr>
            <p:nvPr/>
          </p:nvSpPr>
          <p:spPr bwMode="auto">
            <a:xfrm>
              <a:off x="629" y="2555"/>
              <a:ext cx="54" cy="74"/>
            </a:xfrm>
            <a:custGeom>
              <a:avLst/>
              <a:gdLst>
                <a:gd name="T0" fmla="*/ 54 w 54"/>
                <a:gd name="T1" fmla="*/ 74 h 74"/>
                <a:gd name="T2" fmla="*/ 1 w 54"/>
                <a:gd name="T3" fmla="*/ 74 h 74"/>
                <a:gd name="T4" fmla="*/ 1 w 54"/>
                <a:gd name="T5" fmla="*/ 65 h 74"/>
                <a:gd name="T6" fmla="*/ 9 w 54"/>
                <a:gd name="T7" fmla="*/ 65 h 74"/>
                <a:gd name="T8" fmla="*/ 6 w 54"/>
                <a:gd name="T9" fmla="*/ 62 h 74"/>
                <a:gd name="T10" fmla="*/ 3 w 54"/>
                <a:gd name="T11" fmla="*/ 59 h 74"/>
                <a:gd name="T12" fmla="*/ 0 w 54"/>
                <a:gd name="T13" fmla="*/ 54 h 74"/>
                <a:gd name="T14" fmla="*/ 0 w 54"/>
                <a:gd name="T15" fmla="*/ 50 h 74"/>
                <a:gd name="T16" fmla="*/ 0 w 54"/>
                <a:gd name="T17" fmla="*/ 43 h 74"/>
                <a:gd name="T18" fmla="*/ 3 w 54"/>
                <a:gd name="T19" fmla="*/ 39 h 74"/>
                <a:gd name="T20" fmla="*/ 6 w 54"/>
                <a:gd name="T21" fmla="*/ 36 h 74"/>
                <a:gd name="T22" fmla="*/ 9 w 54"/>
                <a:gd name="T23" fmla="*/ 34 h 74"/>
                <a:gd name="T24" fmla="*/ 6 w 54"/>
                <a:gd name="T25" fmla="*/ 31 h 74"/>
                <a:gd name="T26" fmla="*/ 3 w 54"/>
                <a:gd name="T27" fmla="*/ 26 h 74"/>
                <a:gd name="T28" fmla="*/ 0 w 54"/>
                <a:gd name="T29" fmla="*/ 22 h 74"/>
                <a:gd name="T30" fmla="*/ 0 w 54"/>
                <a:gd name="T31" fmla="*/ 17 h 74"/>
                <a:gd name="T32" fmla="*/ 0 w 54"/>
                <a:gd name="T33" fmla="*/ 13 h 74"/>
                <a:gd name="T34" fmla="*/ 1 w 54"/>
                <a:gd name="T35" fmla="*/ 8 h 74"/>
                <a:gd name="T36" fmla="*/ 4 w 54"/>
                <a:gd name="T37" fmla="*/ 5 h 74"/>
                <a:gd name="T38" fmla="*/ 7 w 54"/>
                <a:gd name="T39" fmla="*/ 2 h 74"/>
                <a:gd name="T40" fmla="*/ 12 w 54"/>
                <a:gd name="T41" fmla="*/ 0 h 74"/>
                <a:gd name="T42" fmla="*/ 18 w 54"/>
                <a:gd name="T43" fmla="*/ 0 h 74"/>
                <a:gd name="T44" fmla="*/ 54 w 54"/>
                <a:gd name="T45" fmla="*/ 0 h 74"/>
                <a:gd name="T46" fmla="*/ 54 w 54"/>
                <a:gd name="T47" fmla="*/ 10 h 74"/>
                <a:gd name="T48" fmla="*/ 21 w 54"/>
                <a:gd name="T49" fmla="*/ 10 h 74"/>
                <a:gd name="T50" fmla="*/ 17 w 54"/>
                <a:gd name="T51" fmla="*/ 10 h 74"/>
                <a:gd name="T52" fmla="*/ 14 w 54"/>
                <a:gd name="T53" fmla="*/ 11 h 74"/>
                <a:gd name="T54" fmla="*/ 10 w 54"/>
                <a:gd name="T55" fmla="*/ 13 h 74"/>
                <a:gd name="T56" fmla="*/ 9 w 54"/>
                <a:gd name="T57" fmla="*/ 14 h 74"/>
                <a:gd name="T58" fmla="*/ 9 w 54"/>
                <a:gd name="T59" fmla="*/ 17 h 74"/>
                <a:gd name="T60" fmla="*/ 7 w 54"/>
                <a:gd name="T61" fmla="*/ 19 h 74"/>
                <a:gd name="T62" fmla="*/ 9 w 54"/>
                <a:gd name="T63" fmla="*/ 25 h 74"/>
                <a:gd name="T64" fmla="*/ 12 w 54"/>
                <a:gd name="T65" fmla="*/ 30 h 74"/>
                <a:gd name="T66" fmla="*/ 15 w 54"/>
                <a:gd name="T67" fmla="*/ 31 h 74"/>
                <a:gd name="T68" fmla="*/ 18 w 54"/>
                <a:gd name="T69" fmla="*/ 33 h 74"/>
                <a:gd name="T70" fmla="*/ 24 w 54"/>
                <a:gd name="T71" fmla="*/ 33 h 74"/>
                <a:gd name="T72" fmla="*/ 54 w 54"/>
                <a:gd name="T73" fmla="*/ 33 h 74"/>
                <a:gd name="T74" fmla="*/ 54 w 54"/>
                <a:gd name="T75" fmla="*/ 42 h 74"/>
                <a:gd name="T76" fmla="*/ 20 w 54"/>
                <a:gd name="T77" fmla="*/ 42 h 74"/>
                <a:gd name="T78" fmla="*/ 15 w 54"/>
                <a:gd name="T79" fmla="*/ 43 h 74"/>
                <a:gd name="T80" fmla="*/ 10 w 54"/>
                <a:gd name="T81" fmla="*/ 45 h 74"/>
                <a:gd name="T82" fmla="*/ 9 w 54"/>
                <a:gd name="T83" fmla="*/ 48 h 74"/>
                <a:gd name="T84" fmla="*/ 7 w 54"/>
                <a:gd name="T85" fmla="*/ 51 h 74"/>
                <a:gd name="T86" fmla="*/ 9 w 54"/>
                <a:gd name="T87" fmla="*/ 56 h 74"/>
                <a:gd name="T88" fmla="*/ 10 w 54"/>
                <a:gd name="T89" fmla="*/ 59 h 74"/>
                <a:gd name="T90" fmla="*/ 12 w 54"/>
                <a:gd name="T91" fmla="*/ 62 h 74"/>
                <a:gd name="T92" fmla="*/ 17 w 54"/>
                <a:gd name="T93" fmla="*/ 63 h 74"/>
                <a:gd name="T94" fmla="*/ 21 w 54"/>
                <a:gd name="T95" fmla="*/ 65 h 74"/>
                <a:gd name="T96" fmla="*/ 27 w 54"/>
                <a:gd name="T97" fmla="*/ 65 h 74"/>
                <a:gd name="T98" fmla="*/ 54 w 54"/>
                <a:gd name="T99" fmla="*/ 65 h 74"/>
                <a:gd name="T100" fmla="*/ 54 w 54"/>
                <a:gd name="T101"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4" h="74">
                  <a:moveTo>
                    <a:pt x="54" y="74"/>
                  </a:moveTo>
                  <a:lnTo>
                    <a:pt x="1" y="74"/>
                  </a:lnTo>
                  <a:lnTo>
                    <a:pt x="1" y="65"/>
                  </a:lnTo>
                  <a:lnTo>
                    <a:pt x="9" y="65"/>
                  </a:lnTo>
                  <a:lnTo>
                    <a:pt x="6" y="62"/>
                  </a:lnTo>
                  <a:lnTo>
                    <a:pt x="3" y="59"/>
                  </a:lnTo>
                  <a:lnTo>
                    <a:pt x="0" y="54"/>
                  </a:lnTo>
                  <a:lnTo>
                    <a:pt x="0" y="50"/>
                  </a:lnTo>
                  <a:lnTo>
                    <a:pt x="0" y="43"/>
                  </a:lnTo>
                  <a:lnTo>
                    <a:pt x="3" y="39"/>
                  </a:lnTo>
                  <a:lnTo>
                    <a:pt x="6" y="36"/>
                  </a:lnTo>
                  <a:lnTo>
                    <a:pt x="9" y="34"/>
                  </a:lnTo>
                  <a:lnTo>
                    <a:pt x="6" y="31"/>
                  </a:lnTo>
                  <a:lnTo>
                    <a:pt x="3" y="26"/>
                  </a:lnTo>
                  <a:lnTo>
                    <a:pt x="0" y="22"/>
                  </a:lnTo>
                  <a:lnTo>
                    <a:pt x="0" y="17"/>
                  </a:lnTo>
                  <a:lnTo>
                    <a:pt x="0" y="13"/>
                  </a:lnTo>
                  <a:lnTo>
                    <a:pt x="1" y="8"/>
                  </a:lnTo>
                  <a:lnTo>
                    <a:pt x="4" y="5"/>
                  </a:lnTo>
                  <a:lnTo>
                    <a:pt x="7" y="2"/>
                  </a:lnTo>
                  <a:lnTo>
                    <a:pt x="12" y="0"/>
                  </a:lnTo>
                  <a:lnTo>
                    <a:pt x="18" y="0"/>
                  </a:lnTo>
                  <a:lnTo>
                    <a:pt x="54" y="0"/>
                  </a:lnTo>
                  <a:lnTo>
                    <a:pt x="54" y="10"/>
                  </a:lnTo>
                  <a:lnTo>
                    <a:pt x="21" y="10"/>
                  </a:lnTo>
                  <a:lnTo>
                    <a:pt x="17" y="10"/>
                  </a:lnTo>
                  <a:lnTo>
                    <a:pt x="14" y="11"/>
                  </a:lnTo>
                  <a:lnTo>
                    <a:pt x="10" y="13"/>
                  </a:lnTo>
                  <a:lnTo>
                    <a:pt x="9" y="14"/>
                  </a:lnTo>
                  <a:lnTo>
                    <a:pt x="9" y="17"/>
                  </a:lnTo>
                  <a:lnTo>
                    <a:pt x="7" y="19"/>
                  </a:lnTo>
                  <a:lnTo>
                    <a:pt x="9" y="25"/>
                  </a:lnTo>
                  <a:lnTo>
                    <a:pt x="12" y="30"/>
                  </a:lnTo>
                  <a:lnTo>
                    <a:pt x="15" y="31"/>
                  </a:lnTo>
                  <a:lnTo>
                    <a:pt x="18" y="33"/>
                  </a:lnTo>
                  <a:lnTo>
                    <a:pt x="24" y="33"/>
                  </a:lnTo>
                  <a:lnTo>
                    <a:pt x="54" y="33"/>
                  </a:lnTo>
                  <a:lnTo>
                    <a:pt x="54" y="42"/>
                  </a:lnTo>
                  <a:lnTo>
                    <a:pt x="20" y="42"/>
                  </a:lnTo>
                  <a:lnTo>
                    <a:pt x="15" y="43"/>
                  </a:lnTo>
                  <a:lnTo>
                    <a:pt x="10" y="45"/>
                  </a:lnTo>
                  <a:lnTo>
                    <a:pt x="9" y="48"/>
                  </a:lnTo>
                  <a:lnTo>
                    <a:pt x="7" y="51"/>
                  </a:lnTo>
                  <a:lnTo>
                    <a:pt x="9" y="56"/>
                  </a:lnTo>
                  <a:lnTo>
                    <a:pt x="10" y="59"/>
                  </a:lnTo>
                  <a:lnTo>
                    <a:pt x="12" y="62"/>
                  </a:lnTo>
                  <a:lnTo>
                    <a:pt x="17" y="63"/>
                  </a:lnTo>
                  <a:lnTo>
                    <a:pt x="21" y="65"/>
                  </a:lnTo>
                  <a:lnTo>
                    <a:pt x="27" y="65"/>
                  </a:lnTo>
                  <a:lnTo>
                    <a:pt x="54" y="65"/>
                  </a:lnTo>
                  <a:lnTo>
                    <a:pt x="54" y="7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81" name="Freeform 79"/>
            <p:cNvSpPr>
              <a:spLocks/>
            </p:cNvSpPr>
            <p:nvPr/>
          </p:nvSpPr>
          <p:spPr bwMode="auto">
            <a:xfrm>
              <a:off x="575" y="2491"/>
              <a:ext cx="58" cy="38"/>
            </a:xfrm>
            <a:custGeom>
              <a:avLst/>
              <a:gdLst>
                <a:gd name="T0" fmla="*/ 51 w 58"/>
                <a:gd name="T1" fmla="*/ 0 h 38"/>
                <a:gd name="T2" fmla="*/ 58 w 58"/>
                <a:gd name="T3" fmla="*/ 0 h 38"/>
                <a:gd name="T4" fmla="*/ 58 w 58"/>
                <a:gd name="T5" fmla="*/ 38 h 38"/>
                <a:gd name="T6" fmla="*/ 54 w 58"/>
                <a:gd name="T7" fmla="*/ 38 h 38"/>
                <a:gd name="T8" fmla="*/ 49 w 58"/>
                <a:gd name="T9" fmla="*/ 37 h 38"/>
                <a:gd name="T10" fmla="*/ 46 w 58"/>
                <a:gd name="T11" fmla="*/ 33 h 38"/>
                <a:gd name="T12" fmla="*/ 41 w 58"/>
                <a:gd name="T13" fmla="*/ 30 h 38"/>
                <a:gd name="T14" fmla="*/ 37 w 58"/>
                <a:gd name="T15" fmla="*/ 24 h 38"/>
                <a:gd name="T16" fmla="*/ 32 w 58"/>
                <a:gd name="T17" fmla="*/ 18 h 38"/>
                <a:gd name="T18" fmla="*/ 27 w 58"/>
                <a:gd name="T19" fmla="*/ 15 h 38"/>
                <a:gd name="T20" fmla="*/ 24 w 58"/>
                <a:gd name="T21" fmla="*/ 12 h 38"/>
                <a:gd name="T22" fmla="*/ 20 w 58"/>
                <a:gd name="T23" fmla="*/ 9 h 38"/>
                <a:gd name="T24" fmla="*/ 17 w 58"/>
                <a:gd name="T25" fmla="*/ 9 h 38"/>
                <a:gd name="T26" fmla="*/ 12 w 58"/>
                <a:gd name="T27" fmla="*/ 9 h 38"/>
                <a:gd name="T28" fmla="*/ 9 w 58"/>
                <a:gd name="T29" fmla="*/ 12 h 38"/>
                <a:gd name="T30" fmla="*/ 7 w 58"/>
                <a:gd name="T31" fmla="*/ 15 h 38"/>
                <a:gd name="T32" fmla="*/ 6 w 58"/>
                <a:gd name="T33" fmla="*/ 20 h 38"/>
                <a:gd name="T34" fmla="*/ 7 w 58"/>
                <a:gd name="T35" fmla="*/ 24 h 38"/>
                <a:gd name="T36" fmla="*/ 9 w 58"/>
                <a:gd name="T37" fmla="*/ 27 h 38"/>
                <a:gd name="T38" fmla="*/ 12 w 58"/>
                <a:gd name="T39" fmla="*/ 29 h 38"/>
                <a:gd name="T40" fmla="*/ 17 w 58"/>
                <a:gd name="T41" fmla="*/ 30 h 38"/>
                <a:gd name="T42" fmla="*/ 17 w 58"/>
                <a:gd name="T43" fmla="*/ 38 h 38"/>
                <a:gd name="T44" fmla="*/ 10 w 58"/>
                <a:gd name="T45" fmla="*/ 37 h 38"/>
                <a:gd name="T46" fmla="*/ 7 w 58"/>
                <a:gd name="T47" fmla="*/ 35 h 38"/>
                <a:gd name="T48" fmla="*/ 4 w 58"/>
                <a:gd name="T49" fmla="*/ 32 h 38"/>
                <a:gd name="T50" fmla="*/ 1 w 58"/>
                <a:gd name="T51" fmla="*/ 29 h 38"/>
                <a:gd name="T52" fmla="*/ 0 w 58"/>
                <a:gd name="T53" fmla="*/ 24 h 38"/>
                <a:gd name="T54" fmla="*/ 0 w 58"/>
                <a:gd name="T55" fmla="*/ 20 h 38"/>
                <a:gd name="T56" fmla="*/ 0 w 58"/>
                <a:gd name="T57" fmla="*/ 13 h 38"/>
                <a:gd name="T58" fmla="*/ 1 w 58"/>
                <a:gd name="T59" fmla="*/ 9 h 38"/>
                <a:gd name="T60" fmla="*/ 4 w 58"/>
                <a:gd name="T61" fmla="*/ 6 h 38"/>
                <a:gd name="T62" fmla="*/ 7 w 58"/>
                <a:gd name="T63" fmla="*/ 3 h 38"/>
                <a:gd name="T64" fmla="*/ 12 w 58"/>
                <a:gd name="T65" fmla="*/ 1 h 38"/>
                <a:gd name="T66" fmla="*/ 17 w 58"/>
                <a:gd name="T67" fmla="*/ 1 h 38"/>
                <a:gd name="T68" fmla="*/ 23 w 58"/>
                <a:gd name="T69" fmla="*/ 3 h 38"/>
                <a:gd name="T70" fmla="*/ 26 w 58"/>
                <a:gd name="T71" fmla="*/ 4 h 38"/>
                <a:gd name="T72" fmla="*/ 31 w 58"/>
                <a:gd name="T73" fmla="*/ 7 h 38"/>
                <a:gd name="T74" fmla="*/ 34 w 58"/>
                <a:gd name="T75" fmla="*/ 9 h 38"/>
                <a:gd name="T76" fmla="*/ 37 w 58"/>
                <a:gd name="T77" fmla="*/ 13 h 38"/>
                <a:gd name="T78" fmla="*/ 40 w 58"/>
                <a:gd name="T79" fmla="*/ 16 h 38"/>
                <a:gd name="T80" fmla="*/ 43 w 58"/>
                <a:gd name="T81" fmla="*/ 21 h 38"/>
                <a:gd name="T82" fmla="*/ 46 w 58"/>
                <a:gd name="T83" fmla="*/ 24 h 38"/>
                <a:gd name="T84" fmla="*/ 48 w 58"/>
                <a:gd name="T85" fmla="*/ 26 h 38"/>
                <a:gd name="T86" fmla="*/ 51 w 58"/>
                <a:gd name="T87" fmla="*/ 29 h 38"/>
                <a:gd name="T88" fmla="*/ 51 w 58"/>
                <a:gd name="T89"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8" h="38">
                  <a:moveTo>
                    <a:pt x="51" y="0"/>
                  </a:moveTo>
                  <a:lnTo>
                    <a:pt x="58" y="0"/>
                  </a:lnTo>
                  <a:lnTo>
                    <a:pt x="58" y="38"/>
                  </a:lnTo>
                  <a:lnTo>
                    <a:pt x="54" y="38"/>
                  </a:lnTo>
                  <a:lnTo>
                    <a:pt x="49" y="37"/>
                  </a:lnTo>
                  <a:lnTo>
                    <a:pt x="46" y="33"/>
                  </a:lnTo>
                  <a:lnTo>
                    <a:pt x="41" y="30"/>
                  </a:lnTo>
                  <a:lnTo>
                    <a:pt x="37" y="24"/>
                  </a:lnTo>
                  <a:lnTo>
                    <a:pt x="32" y="18"/>
                  </a:lnTo>
                  <a:lnTo>
                    <a:pt x="27" y="15"/>
                  </a:lnTo>
                  <a:lnTo>
                    <a:pt x="24" y="12"/>
                  </a:lnTo>
                  <a:lnTo>
                    <a:pt x="20" y="9"/>
                  </a:lnTo>
                  <a:lnTo>
                    <a:pt x="17" y="9"/>
                  </a:lnTo>
                  <a:lnTo>
                    <a:pt x="12" y="9"/>
                  </a:lnTo>
                  <a:lnTo>
                    <a:pt x="9" y="12"/>
                  </a:lnTo>
                  <a:lnTo>
                    <a:pt x="7" y="15"/>
                  </a:lnTo>
                  <a:lnTo>
                    <a:pt x="6" y="20"/>
                  </a:lnTo>
                  <a:lnTo>
                    <a:pt x="7" y="24"/>
                  </a:lnTo>
                  <a:lnTo>
                    <a:pt x="9" y="27"/>
                  </a:lnTo>
                  <a:lnTo>
                    <a:pt x="12" y="29"/>
                  </a:lnTo>
                  <a:lnTo>
                    <a:pt x="17" y="30"/>
                  </a:lnTo>
                  <a:lnTo>
                    <a:pt x="17" y="38"/>
                  </a:lnTo>
                  <a:lnTo>
                    <a:pt x="10" y="37"/>
                  </a:lnTo>
                  <a:lnTo>
                    <a:pt x="7" y="35"/>
                  </a:lnTo>
                  <a:lnTo>
                    <a:pt x="4" y="32"/>
                  </a:lnTo>
                  <a:lnTo>
                    <a:pt x="1" y="29"/>
                  </a:lnTo>
                  <a:lnTo>
                    <a:pt x="0" y="24"/>
                  </a:lnTo>
                  <a:lnTo>
                    <a:pt x="0" y="20"/>
                  </a:lnTo>
                  <a:lnTo>
                    <a:pt x="0" y="13"/>
                  </a:lnTo>
                  <a:lnTo>
                    <a:pt x="1" y="9"/>
                  </a:lnTo>
                  <a:lnTo>
                    <a:pt x="4" y="6"/>
                  </a:lnTo>
                  <a:lnTo>
                    <a:pt x="7" y="3"/>
                  </a:lnTo>
                  <a:lnTo>
                    <a:pt x="12" y="1"/>
                  </a:lnTo>
                  <a:lnTo>
                    <a:pt x="17" y="1"/>
                  </a:lnTo>
                  <a:lnTo>
                    <a:pt x="23" y="3"/>
                  </a:lnTo>
                  <a:lnTo>
                    <a:pt x="26" y="4"/>
                  </a:lnTo>
                  <a:lnTo>
                    <a:pt x="31" y="7"/>
                  </a:lnTo>
                  <a:lnTo>
                    <a:pt x="34" y="9"/>
                  </a:lnTo>
                  <a:lnTo>
                    <a:pt x="37" y="13"/>
                  </a:lnTo>
                  <a:lnTo>
                    <a:pt x="40" y="16"/>
                  </a:lnTo>
                  <a:lnTo>
                    <a:pt x="43" y="21"/>
                  </a:lnTo>
                  <a:lnTo>
                    <a:pt x="46" y="24"/>
                  </a:lnTo>
                  <a:lnTo>
                    <a:pt x="48" y="26"/>
                  </a:lnTo>
                  <a:lnTo>
                    <a:pt x="51" y="29"/>
                  </a:lnTo>
                  <a:lnTo>
                    <a:pt x="51" y="0"/>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82" name="Freeform 80"/>
            <p:cNvSpPr>
              <a:spLocks/>
            </p:cNvSpPr>
            <p:nvPr/>
          </p:nvSpPr>
          <p:spPr bwMode="auto">
            <a:xfrm>
              <a:off x="979" y="2561"/>
              <a:ext cx="3802" cy="671"/>
            </a:xfrm>
            <a:custGeom>
              <a:avLst/>
              <a:gdLst>
                <a:gd name="T0" fmla="*/ 56 w 3802"/>
                <a:gd name="T1" fmla="*/ 669 h 671"/>
                <a:gd name="T2" fmla="*/ 110 w 3802"/>
                <a:gd name="T3" fmla="*/ 669 h 671"/>
                <a:gd name="T4" fmla="*/ 164 w 3802"/>
                <a:gd name="T5" fmla="*/ 664 h 671"/>
                <a:gd name="T6" fmla="*/ 219 w 3802"/>
                <a:gd name="T7" fmla="*/ 658 h 671"/>
                <a:gd name="T8" fmla="*/ 276 w 3802"/>
                <a:gd name="T9" fmla="*/ 583 h 671"/>
                <a:gd name="T10" fmla="*/ 344 w 3802"/>
                <a:gd name="T11" fmla="*/ 464 h 671"/>
                <a:gd name="T12" fmla="*/ 404 w 3802"/>
                <a:gd name="T13" fmla="*/ 355 h 671"/>
                <a:gd name="T14" fmla="*/ 463 w 3802"/>
                <a:gd name="T15" fmla="*/ 267 h 671"/>
                <a:gd name="T16" fmla="*/ 518 w 3802"/>
                <a:gd name="T17" fmla="*/ 213 h 671"/>
                <a:gd name="T18" fmla="*/ 572 w 3802"/>
                <a:gd name="T19" fmla="*/ 181 h 671"/>
                <a:gd name="T20" fmla="*/ 628 w 3802"/>
                <a:gd name="T21" fmla="*/ 181 h 671"/>
                <a:gd name="T22" fmla="*/ 682 w 3802"/>
                <a:gd name="T23" fmla="*/ 210 h 671"/>
                <a:gd name="T24" fmla="*/ 739 w 3802"/>
                <a:gd name="T25" fmla="*/ 275 h 671"/>
                <a:gd name="T26" fmla="*/ 795 w 3802"/>
                <a:gd name="T27" fmla="*/ 358 h 671"/>
                <a:gd name="T28" fmla="*/ 855 w 3802"/>
                <a:gd name="T29" fmla="*/ 455 h 671"/>
                <a:gd name="T30" fmla="*/ 918 w 3802"/>
                <a:gd name="T31" fmla="*/ 567 h 671"/>
                <a:gd name="T32" fmla="*/ 983 w 3802"/>
                <a:gd name="T33" fmla="*/ 640 h 671"/>
                <a:gd name="T34" fmla="*/ 1042 w 3802"/>
                <a:gd name="T35" fmla="*/ 651 h 671"/>
                <a:gd name="T36" fmla="*/ 1096 w 3802"/>
                <a:gd name="T37" fmla="*/ 655 h 671"/>
                <a:gd name="T38" fmla="*/ 1153 w 3802"/>
                <a:gd name="T39" fmla="*/ 663 h 671"/>
                <a:gd name="T40" fmla="*/ 1207 w 3802"/>
                <a:gd name="T41" fmla="*/ 669 h 671"/>
                <a:gd name="T42" fmla="*/ 1262 w 3802"/>
                <a:gd name="T43" fmla="*/ 669 h 671"/>
                <a:gd name="T44" fmla="*/ 1316 w 3802"/>
                <a:gd name="T45" fmla="*/ 669 h 671"/>
                <a:gd name="T46" fmla="*/ 1369 w 3802"/>
                <a:gd name="T47" fmla="*/ 669 h 671"/>
                <a:gd name="T48" fmla="*/ 1424 w 3802"/>
                <a:gd name="T49" fmla="*/ 669 h 671"/>
                <a:gd name="T50" fmla="*/ 1477 w 3802"/>
                <a:gd name="T51" fmla="*/ 666 h 671"/>
                <a:gd name="T52" fmla="*/ 1537 w 3802"/>
                <a:gd name="T53" fmla="*/ 648 h 671"/>
                <a:gd name="T54" fmla="*/ 1597 w 3802"/>
                <a:gd name="T55" fmla="*/ 555 h 671"/>
                <a:gd name="T56" fmla="*/ 1662 w 3802"/>
                <a:gd name="T57" fmla="*/ 436 h 671"/>
                <a:gd name="T58" fmla="*/ 1724 w 3802"/>
                <a:gd name="T59" fmla="*/ 329 h 671"/>
                <a:gd name="T60" fmla="*/ 1781 w 3802"/>
                <a:gd name="T61" fmla="*/ 233 h 671"/>
                <a:gd name="T62" fmla="*/ 1839 w 3802"/>
                <a:gd name="T63" fmla="*/ 176 h 671"/>
                <a:gd name="T64" fmla="*/ 1899 w 3802"/>
                <a:gd name="T65" fmla="*/ 119 h 671"/>
                <a:gd name="T66" fmla="*/ 1964 w 3802"/>
                <a:gd name="T67" fmla="*/ 48 h 671"/>
                <a:gd name="T68" fmla="*/ 2028 w 3802"/>
                <a:gd name="T69" fmla="*/ 560 h 671"/>
                <a:gd name="T70" fmla="*/ 2092 w 3802"/>
                <a:gd name="T71" fmla="*/ 518 h 671"/>
                <a:gd name="T72" fmla="*/ 2154 w 3802"/>
                <a:gd name="T73" fmla="*/ 447 h 671"/>
                <a:gd name="T74" fmla="*/ 2222 w 3802"/>
                <a:gd name="T75" fmla="*/ 554 h 671"/>
                <a:gd name="T76" fmla="*/ 2296 w 3802"/>
                <a:gd name="T77" fmla="*/ 635 h 671"/>
                <a:gd name="T78" fmla="*/ 2353 w 3802"/>
                <a:gd name="T79" fmla="*/ 651 h 671"/>
                <a:gd name="T80" fmla="*/ 2418 w 3802"/>
                <a:gd name="T81" fmla="*/ 660 h 671"/>
                <a:gd name="T82" fmla="*/ 2478 w 3802"/>
                <a:gd name="T83" fmla="*/ 668 h 671"/>
                <a:gd name="T84" fmla="*/ 2532 w 3802"/>
                <a:gd name="T85" fmla="*/ 669 h 671"/>
                <a:gd name="T86" fmla="*/ 2586 w 3802"/>
                <a:gd name="T87" fmla="*/ 669 h 671"/>
                <a:gd name="T88" fmla="*/ 2639 w 3802"/>
                <a:gd name="T89" fmla="*/ 669 h 671"/>
                <a:gd name="T90" fmla="*/ 2693 w 3802"/>
                <a:gd name="T91" fmla="*/ 669 h 671"/>
                <a:gd name="T92" fmla="*/ 2747 w 3802"/>
                <a:gd name="T93" fmla="*/ 669 h 671"/>
                <a:gd name="T94" fmla="*/ 2801 w 3802"/>
                <a:gd name="T95" fmla="*/ 669 h 671"/>
                <a:gd name="T96" fmla="*/ 2861 w 3802"/>
                <a:gd name="T97" fmla="*/ 657 h 671"/>
                <a:gd name="T98" fmla="*/ 2924 w 3802"/>
                <a:gd name="T99" fmla="*/ 646 h 671"/>
                <a:gd name="T100" fmla="*/ 2992 w 3802"/>
                <a:gd name="T101" fmla="*/ 611 h 671"/>
                <a:gd name="T102" fmla="*/ 3066 w 3802"/>
                <a:gd name="T103" fmla="*/ 629 h 671"/>
                <a:gd name="T104" fmla="*/ 3142 w 3802"/>
                <a:gd name="T105" fmla="*/ 574 h 671"/>
                <a:gd name="T106" fmla="*/ 3211 w 3802"/>
                <a:gd name="T107" fmla="*/ 597 h 671"/>
                <a:gd name="T108" fmla="*/ 3277 w 3802"/>
                <a:gd name="T109" fmla="*/ 644 h 671"/>
                <a:gd name="T110" fmla="*/ 3341 w 3802"/>
                <a:gd name="T111" fmla="*/ 634 h 671"/>
                <a:gd name="T112" fmla="*/ 3409 w 3802"/>
                <a:gd name="T113" fmla="*/ 561 h 671"/>
                <a:gd name="T114" fmla="*/ 3476 w 3802"/>
                <a:gd name="T115" fmla="*/ 604 h 671"/>
                <a:gd name="T116" fmla="*/ 3541 w 3802"/>
                <a:gd name="T117" fmla="*/ 643 h 671"/>
                <a:gd name="T118" fmla="*/ 3603 w 3802"/>
                <a:gd name="T119" fmla="*/ 658 h 671"/>
                <a:gd name="T120" fmla="*/ 3657 w 3802"/>
                <a:gd name="T121" fmla="*/ 668 h 671"/>
                <a:gd name="T122" fmla="*/ 3711 w 3802"/>
                <a:gd name="T123" fmla="*/ 669 h 671"/>
                <a:gd name="T124" fmla="*/ 3765 w 3802"/>
                <a:gd name="T125" fmla="*/ 669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02" h="671">
                  <a:moveTo>
                    <a:pt x="0" y="669"/>
                  </a:moveTo>
                  <a:lnTo>
                    <a:pt x="2" y="669"/>
                  </a:lnTo>
                  <a:lnTo>
                    <a:pt x="2" y="669"/>
                  </a:lnTo>
                  <a:lnTo>
                    <a:pt x="2" y="669"/>
                  </a:lnTo>
                  <a:lnTo>
                    <a:pt x="2" y="669"/>
                  </a:lnTo>
                  <a:lnTo>
                    <a:pt x="3" y="669"/>
                  </a:lnTo>
                  <a:lnTo>
                    <a:pt x="5" y="669"/>
                  </a:lnTo>
                  <a:lnTo>
                    <a:pt x="5" y="669"/>
                  </a:lnTo>
                  <a:lnTo>
                    <a:pt x="5" y="669"/>
                  </a:lnTo>
                  <a:lnTo>
                    <a:pt x="5" y="669"/>
                  </a:lnTo>
                  <a:lnTo>
                    <a:pt x="5" y="669"/>
                  </a:lnTo>
                  <a:lnTo>
                    <a:pt x="6" y="669"/>
                  </a:lnTo>
                  <a:lnTo>
                    <a:pt x="6" y="669"/>
                  </a:lnTo>
                  <a:lnTo>
                    <a:pt x="6" y="669"/>
                  </a:lnTo>
                  <a:lnTo>
                    <a:pt x="6" y="669"/>
                  </a:lnTo>
                  <a:lnTo>
                    <a:pt x="8" y="669"/>
                  </a:lnTo>
                  <a:lnTo>
                    <a:pt x="8" y="669"/>
                  </a:lnTo>
                  <a:lnTo>
                    <a:pt x="8" y="669"/>
                  </a:lnTo>
                  <a:lnTo>
                    <a:pt x="9" y="669"/>
                  </a:lnTo>
                  <a:lnTo>
                    <a:pt x="9" y="669"/>
                  </a:lnTo>
                  <a:lnTo>
                    <a:pt x="9" y="669"/>
                  </a:lnTo>
                  <a:lnTo>
                    <a:pt x="9" y="669"/>
                  </a:lnTo>
                  <a:lnTo>
                    <a:pt x="11" y="669"/>
                  </a:lnTo>
                  <a:lnTo>
                    <a:pt x="11" y="669"/>
                  </a:lnTo>
                  <a:lnTo>
                    <a:pt x="11" y="669"/>
                  </a:lnTo>
                  <a:lnTo>
                    <a:pt x="11" y="669"/>
                  </a:lnTo>
                  <a:lnTo>
                    <a:pt x="12" y="669"/>
                  </a:lnTo>
                  <a:lnTo>
                    <a:pt x="12" y="669"/>
                  </a:lnTo>
                  <a:lnTo>
                    <a:pt x="12" y="669"/>
                  </a:lnTo>
                  <a:lnTo>
                    <a:pt x="14" y="669"/>
                  </a:lnTo>
                  <a:lnTo>
                    <a:pt x="14" y="669"/>
                  </a:lnTo>
                  <a:lnTo>
                    <a:pt x="14" y="669"/>
                  </a:lnTo>
                  <a:lnTo>
                    <a:pt x="14" y="669"/>
                  </a:lnTo>
                  <a:lnTo>
                    <a:pt x="15" y="669"/>
                  </a:lnTo>
                  <a:lnTo>
                    <a:pt x="15" y="669"/>
                  </a:lnTo>
                  <a:lnTo>
                    <a:pt x="17" y="669"/>
                  </a:lnTo>
                  <a:lnTo>
                    <a:pt x="17" y="669"/>
                  </a:lnTo>
                  <a:lnTo>
                    <a:pt x="17" y="669"/>
                  </a:lnTo>
                  <a:lnTo>
                    <a:pt x="18" y="669"/>
                  </a:lnTo>
                  <a:lnTo>
                    <a:pt x="18" y="669"/>
                  </a:lnTo>
                  <a:lnTo>
                    <a:pt x="18" y="669"/>
                  </a:lnTo>
                  <a:lnTo>
                    <a:pt x="18" y="669"/>
                  </a:lnTo>
                  <a:lnTo>
                    <a:pt x="18" y="669"/>
                  </a:lnTo>
                  <a:lnTo>
                    <a:pt x="20" y="669"/>
                  </a:lnTo>
                  <a:lnTo>
                    <a:pt x="20" y="669"/>
                  </a:lnTo>
                  <a:lnTo>
                    <a:pt x="20" y="669"/>
                  </a:lnTo>
                  <a:lnTo>
                    <a:pt x="22" y="669"/>
                  </a:lnTo>
                  <a:lnTo>
                    <a:pt x="22" y="669"/>
                  </a:lnTo>
                  <a:lnTo>
                    <a:pt x="22" y="669"/>
                  </a:lnTo>
                  <a:lnTo>
                    <a:pt x="22" y="669"/>
                  </a:lnTo>
                  <a:lnTo>
                    <a:pt x="23" y="669"/>
                  </a:lnTo>
                  <a:lnTo>
                    <a:pt x="23" y="669"/>
                  </a:lnTo>
                  <a:lnTo>
                    <a:pt x="23" y="669"/>
                  </a:lnTo>
                  <a:lnTo>
                    <a:pt x="23" y="669"/>
                  </a:lnTo>
                  <a:lnTo>
                    <a:pt x="25" y="669"/>
                  </a:lnTo>
                  <a:lnTo>
                    <a:pt x="25" y="669"/>
                  </a:lnTo>
                  <a:lnTo>
                    <a:pt x="25" y="669"/>
                  </a:lnTo>
                  <a:lnTo>
                    <a:pt x="26" y="669"/>
                  </a:lnTo>
                  <a:lnTo>
                    <a:pt x="26" y="669"/>
                  </a:lnTo>
                  <a:lnTo>
                    <a:pt x="26" y="669"/>
                  </a:lnTo>
                  <a:lnTo>
                    <a:pt x="26" y="669"/>
                  </a:lnTo>
                  <a:lnTo>
                    <a:pt x="28" y="669"/>
                  </a:lnTo>
                  <a:lnTo>
                    <a:pt x="29" y="669"/>
                  </a:lnTo>
                  <a:lnTo>
                    <a:pt x="29" y="669"/>
                  </a:lnTo>
                  <a:lnTo>
                    <a:pt x="29" y="669"/>
                  </a:lnTo>
                  <a:lnTo>
                    <a:pt x="31" y="669"/>
                  </a:lnTo>
                  <a:lnTo>
                    <a:pt x="31" y="669"/>
                  </a:lnTo>
                  <a:lnTo>
                    <a:pt x="31" y="669"/>
                  </a:lnTo>
                  <a:lnTo>
                    <a:pt x="31" y="669"/>
                  </a:lnTo>
                  <a:lnTo>
                    <a:pt x="32" y="669"/>
                  </a:lnTo>
                  <a:lnTo>
                    <a:pt x="32" y="669"/>
                  </a:lnTo>
                  <a:lnTo>
                    <a:pt x="32" y="669"/>
                  </a:lnTo>
                  <a:lnTo>
                    <a:pt x="32" y="669"/>
                  </a:lnTo>
                  <a:lnTo>
                    <a:pt x="34" y="669"/>
                  </a:lnTo>
                  <a:lnTo>
                    <a:pt x="34" y="669"/>
                  </a:lnTo>
                  <a:lnTo>
                    <a:pt x="34" y="669"/>
                  </a:lnTo>
                  <a:lnTo>
                    <a:pt x="34" y="669"/>
                  </a:lnTo>
                  <a:lnTo>
                    <a:pt x="35" y="669"/>
                  </a:lnTo>
                  <a:lnTo>
                    <a:pt x="35" y="669"/>
                  </a:lnTo>
                  <a:lnTo>
                    <a:pt x="35" y="669"/>
                  </a:lnTo>
                  <a:lnTo>
                    <a:pt x="37" y="669"/>
                  </a:lnTo>
                  <a:lnTo>
                    <a:pt x="37" y="669"/>
                  </a:lnTo>
                  <a:lnTo>
                    <a:pt x="37" y="669"/>
                  </a:lnTo>
                  <a:lnTo>
                    <a:pt x="37" y="669"/>
                  </a:lnTo>
                  <a:lnTo>
                    <a:pt x="39" y="669"/>
                  </a:lnTo>
                  <a:lnTo>
                    <a:pt x="39" y="669"/>
                  </a:lnTo>
                  <a:lnTo>
                    <a:pt x="39" y="669"/>
                  </a:lnTo>
                  <a:lnTo>
                    <a:pt x="40" y="669"/>
                  </a:lnTo>
                  <a:lnTo>
                    <a:pt x="40" y="669"/>
                  </a:lnTo>
                  <a:lnTo>
                    <a:pt x="40" y="669"/>
                  </a:lnTo>
                  <a:lnTo>
                    <a:pt x="42" y="669"/>
                  </a:lnTo>
                  <a:lnTo>
                    <a:pt x="42" y="669"/>
                  </a:lnTo>
                  <a:lnTo>
                    <a:pt x="43" y="669"/>
                  </a:lnTo>
                  <a:lnTo>
                    <a:pt x="43" y="669"/>
                  </a:lnTo>
                  <a:lnTo>
                    <a:pt x="43" y="669"/>
                  </a:lnTo>
                  <a:lnTo>
                    <a:pt x="43" y="669"/>
                  </a:lnTo>
                  <a:lnTo>
                    <a:pt x="45" y="669"/>
                  </a:lnTo>
                  <a:lnTo>
                    <a:pt x="45" y="669"/>
                  </a:lnTo>
                  <a:lnTo>
                    <a:pt x="45" y="669"/>
                  </a:lnTo>
                  <a:lnTo>
                    <a:pt x="46" y="669"/>
                  </a:lnTo>
                  <a:lnTo>
                    <a:pt x="46" y="669"/>
                  </a:lnTo>
                  <a:lnTo>
                    <a:pt x="46" y="669"/>
                  </a:lnTo>
                  <a:lnTo>
                    <a:pt x="46" y="669"/>
                  </a:lnTo>
                  <a:lnTo>
                    <a:pt x="48" y="669"/>
                  </a:lnTo>
                  <a:lnTo>
                    <a:pt x="48" y="669"/>
                  </a:lnTo>
                  <a:lnTo>
                    <a:pt x="48" y="669"/>
                  </a:lnTo>
                  <a:lnTo>
                    <a:pt x="48" y="669"/>
                  </a:lnTo>
                  <a:lnTo>
                    <a:pt x="49" y="669"/>
                  </a:lnTo>
                  <a:lnTo>
                    <a:pt x="49" y="669"/>
                  </a:lnTo>
                  <a:lnTo>
                    <a:pt x="51" y="669"/>
                  </a:lnTo>
                  <a:lnTo>
                    <a:pt x="51" y="669"/>
                  </a:lnTo>
                  <a:lnTo>
                    <a:pt x="51" y="669"/>
                  </a:lnTo>
                  <a:lnTo>
                    <a:pt x="51" y="669"/>
                  </a:lnTo>
                  <a:lnTo>
                    <a:pt x="52" y="669"/>
                  </a:lnTo>
                  <a:lnTo>
                    <a:pt x="52" y="669"/>
                  </a:lnTo>
                  <a:lnTo>
                    <a:pt x="52" y="669"/>
                  </a:lnTo>
                  <a:lnTo>
                    <a:pt x="54" y="669"/>
                  </a:lnTo>
                  <a:lnTo>
                    <a:pt x="54" y="669"/>
                  </a:lnTo>
                  <a:lnTo>
                    <a:pt x="56" y="669"/>
                  </a:lnTo>
                  <a:lnTo>
                    <a:pt x="56" y="669"/>
                  </a:lnTo>
                  <a:lnTo>
                    <a:pt x="56" y="669"/>
                  </a:lnTo>
                  <a:lnTo>
                    <a:pt x="57" y="669"/>
                  </a:lnTo>
                  <a:lnTo>
                    <a:pt x="57" y="669"/>
                  </a:lnTo>
                  <a:lnTo>
                    <a:pt x="57" y="669"/>
                  </a:lnTo>
                  <a:lnTo>
                    <a:pt x="57" y="669"/>
                  </a:lnTo>
                  <a:lnTo>
                    <a:pt x="59" y="669"/>
                  </a:lnTo>
                  <a:lnTo>
                    <a:pt x="59" y="669"/>
                  </a:lnTo>
                  <a:lnTo>
                    <a:pt x="59" y="669"/>
                  </a:lnTo>
                  <a:lnTo>
                    <a:pt x="60" y="669"/>
                  </a:lnTo>
                  <a:lnTo>
                    <a:pt x="60" y="669"/>
                  </a:lnTo>
                  <a:lnTo>
                    <a:pt x="60" y="669"/>
                  </a:lnTo>
                  <a:lnTo>
                    <a:pt x="60" y="669"/>
                  </a:lnTo>
                  <a:lnTo>
                    <a:pt x="62" y="669"/>
                  </a:lnTo>
                  <a:lnTo>
                    <a:pt x="62" y="669"/>
                  </a:lnTo>
                  <a:lnTo>
                    <a:pt x="62" y="669"/>
                  </a:lnTo>
                  <a:lnTo>
                    <a:pt x="63" y="669"/>
                  </a:lnTo>
                  <a:lnTo>
                    <a:pt x="63" y="669"/>
                  </a:lnTo>
                  <a:lnTo>
                    <a:pt x="63" y="669"/>
                  </a:lnTo>
                  <a:lnTo>
                    <a:pt x="65" y="669"/>
                  </a:lnTo>
                  <a:lnTo>
                    <a:pt x="65" y="669"/>
                  </a:lnTo>
                  <a:lnTo>
                    <a:pt x="65" y="669"/>
                  </a:lnTo>
                  <a:lnTo>
                    <a:pt x="65" y="669"/>
                  </a:lnTo>
                  <a:lnTo>
                    <a:pt x="66" y="669"/>
                  </a:lnTo>
                  <a:lnTo>
                    <a:pt x="66" y="669"/>
                  </a:lnTo>
                  <a:lnTo>
                    <a:pt x="68" y="669"/>
                  </a:lnTo>
                  <a:lnTo>
                    <a:pt x="68" y="669"/>
                  </a:lnTo>
                  <a:lnTo>
                    <a:pt x="68" y="669"/>
                  </a:lnTo>
                  <a:lnTo>
                    <a:pt x="68" y="669"/>
                  </a:lnTo>
                  <a:lnTo>
                    <a:pt x="69" y="669"/>
                  </a:lnTo>
                  <a:lnTo>
                    <a:pt x="69" y="669"/>
                  </a:lnTo>
                  <a:lnTo>
                    <a:pt x="69" y="669"/>
                  </a:lnTo>
                  <a:lnTo>
                    <a:pt x="69" y="669"/>
                  </a:lnTo>
                  <a:lnTo>
                    <a:pt x="71" y="669"/>
                  </a:lnTo>
                  <a:lnTo>
                    <a:pt x="71" y="669"/>
                  </a:lnTo>
                  <a:lnTo>
                    <a:pt x="71" y="669"/>
                  </a:lnTo>
                  <a:lnTo>
                    <a:pt x="72" y="669"/>
                  </a:lnTo>
                  <a:lnTo>
                    <a:pt x="72" y="669"/>
                  </a:lnTo>
                  <a:lnTo>
                    <a:pt x="72" y="669"/>
                  </a:lnTo>
                  <a:lnTo>
                    <a:pt x="74" y="669"/>
                  </a:lnTo>
                  <a:lnTo>
                    <a:pt x="74" y="669"/>
                  </a:lnTo>
                  <a:lnTo>
                    <a:pt x="74" y="669"/>
                  </a:lnTo>
                  <a:lnTo>
                    <a:pt x="74" y="669"/>
                  </a:lnTo>
                  <a:lnTo>
                    <a:pt x="76" y="669"/>
                  </a:lnTo>
                  <a:lnTo>
                    <a:pt x="76" y="669"/>
                  </a:lnTo>
                  <a:lnTo>
                    <a:pt x="76" y="669"/>
                  </a:lnTo>
                  <a:lnTo>
                    <a:pt x="76" y="669"/>
                  </a:lnTo>
                  <a:lnTo>
                    <a:pt x="77" y="669"/>
                  </a:lnTo>
                  <a:lnTo>
                    <a:pt x="77" y="669"/>
                  </a:lnTo>
                  <a:lnTo>
                    <a:pt x="77" y="669"/>
                  </a:lnTo>
                  <a:lnTo>
                    <a:pt x="77" y="669"/>
                  </a:lnTo>
                  <a:lnTo>
                    <a:pt x="79" y="669"/>
                  </a:lnTo>
                  <a:lnTo>
                    <a:pt x="80" y="669"/>
                  </a:lnTo>
                  <a:lnTo>
                    <a:pt x="80" y="669"/>
                  </a:lnTo>
                  <a:lnTo>
                    <a:pt x="80" y="669"/>
                  </a:lnTo>
                  <a:lnTo>
                    <a:pt x="80" y="669"/>
                  </a:lnTo>
                  <a:lnTo>
                    <a:pt x="80" y="669"/>
                  </a:lnTo>
                  <a:lnTo>
                    <a:pt x="82" y="669"/>
                  </a:lnTo>
                  <a:lnTo>
                    <a:pt x="82" y="669"/>
                  </a:lnTo>
                  <a:lnTo>
                    <a:pt x="83" y="669"/>
                  </a:lnTo>
                  <a:lnTo>
                    <a:pt x="83" y="669"/>
                  </a:lnTo>
                  <a:lnTo>
                    <a:pt x="83" y="669"/>
                  </a:lnTo>
                  <a:lnTo>
                    <a:pt x="83" y="669"/>
                  </a:lnTo>
                  <a:lnTo>
                    <a:pt x="83" y="669"/>
                  </a:lnTo>
                  <a:lnTo>
                    <a:pt x="85" y="669"/>
                  </a:lnTo>
                  <a:lnTo>
                    <a:pt x="85" y="669"/>
                  </a:lnTo>
                  <a:lnTo>
                    <a:pt x="85" y="669"/>
                  </a:lnTo>
                  <a:lnTo>
                    <a:pt x="85" y="669"/>
                  </a:lnTo>
                  <a:lnTo>
                    <a:pt x="86" y="669"/>
                  </a:lnTo>
                  <a:lnTo>
                    <a:pt x="86" y="669"/>
                  </a:lnTo>
                  <a:lnTo>
                    <a:pt x="86" y="669"/>
                  </a:lnTo>
                  <a:lnTo>
                    <a:pt x="86" y="669"/>
                  </a:lnTo>
                  <a:lnTo>
                    <a:pt x="88" y="669"/>
                  </a:lnTo>
                  <a:lnTo>
                    <a:pt x="88" y="669"/>
                  </a:lnTo>
                  <a:lnTo>
                    <a:pt x="88" y="669"/>
                  </a:lnTo>
                  <a:lnTo>
                    <a:pt x="89" y="669"/>
                  </a:lnTo>
                  <a:lnTo>
                    <a:pt x="89" y="669"/>
                  </a:lnTo>
                  <a:lnTo>
                    <a:pt x="89" y="669"/>
                  </a:lnTo>
                  <a:lnTo>
                    <a:pt x="89" y="669"/>
                  </a:lnTo>
                  <a:lnTo>
                    <a:pt x="91" y="669"/>
                  </a:lnTo>
                  <a:lnTo>
                    <a:pt x="91" y="669"/>
                  </a:lnTo>
                  <a:lnTo>
                    <a:pt x="93" y="669"/>
                  </a:lnTo>
                  <a:lnTo>
                    <a:pt x="93" y="669"/>
                  </a:lnTo>
                  <a:lnTo>
                    <a:pt x="93" y="669"/>
                  </a:lnTo>
                  <a:lnTo>
                    <a:pt x="94" y="669"/>
                  </a:lnTo>
                  <a:lnTo>
                    <a:pt x="94" y="669"/>
                  </a:lnTo>
                  <a:lnTo>
                    <a:pt x="94" y="669"/>
                  </a:lnTo>
                  <a:lnTo>
                    <a:pt x="94" y="669"/>
                  </a:lnTo>
                  <a:lnTo>
                    <a:pt x="96" y="669"/>
                  </a:lnTo>
                  <a:lnTo>
                    <a:pt x="96" y="669"/>
                  </a:lnTo>
                  <a:lnTo>
                    <a:pt x="96" y="669"/>
                  </a:lnTo>
                  <a:lnTo>
                    <a:pt x="96" y="669"/>
                  </a:lnTo>
                  <a:lnTo>
                    <a:pt x="97" y="669"/>
                  </a:lnTo>
                  <a:lnTo>
                    <a:pt x="97" y="669"/>
                  </a:lnTo>
                  <a:lnTo>
                    <a:pt x="97" y="669"/>
                  </a:lnTo>
                  <a:lnTo>
                    <a:pt x="97" y="669"/>
                  </a:lnTo>
                  <a:lnTo>
                    <a:pt x="97" y="669"/>
                  </a:lnTo>
                  <a:lnTo>
                    <a:pt x="99" y="669"/>
                  </a:lnTo>
                  <a:lnTo>
                    <a:pt x="99" y="669"/>
                  </a:lnTo>
                  <a:lnTo>
                    <a:pt x="100" y="669"/>
                  </a:lnTo>
                  <a:lnTo>
                    <a:pt x="100" y="669"/>
                  </a:lnTo>
                  <a:lnTo>
                    <a:pt x="100" y="669"/>
                  </a:lnTo>
                  <a:lnTo>
                    <a:pt x="100" y="669"/>
                  </a:lnTo>
                  <a:lnTo>
                    <a:pt x="102" y="669"/>
                  </a:lnTo>
                  <a:lnTo>
                    <a:pt x="102" y="669"/>
                  </a:lnTo>
                  <a:lnTo>
                    <a:pt x="102" y="669"/>
                  </a:lnTo>
                  <a:lnTo>
                    <a:pt x="102" y="669"/>
                  </a:lnTo>
                  <a:lnTo>
                    <a:pt x="103" y="669"/>
                  </a:lnTo>
                  <a:lnTo>
                    <a:pt x="103" y="669"/>
                  </a:lnTo>
                  <a:lnTo>
                    <a:pt x="105" y="669"/>
                  </a:lnTo>
                  <a:lnTo>
                    <a:pt x="105" y="669"/>
                  </a:lnTo>
                  <a:lnTo>
                    <a:pt x="105" y="669"/>
                  </a:lnTo>
                  <a:lnTo>
                    <a:pt x="105" y="669"/>
                  </a:lnTo>
                  <a:lnTo>
                    <a:pt x="106" y="669"/>
                  </a:lnTo>
                  <a:lnTo>
                    <a:pt x="106" y="669"/>
                  </a:lnTo>
                  <a:lnTo>
                    <a:pt x="106" y="669"/>
                  </a:lnTo>
                  <a:lnTo>
                    <a:pt x="108" y="669"/>
                  </a:lnTo>
                  <a:lnTo>
                    <a:pt x="108" y="669"/>
                  </a:lnTo>
                  <a:lnTo>
                    <a:pt x="108" y="669"/>
                  </a:lnTo>
                  <a:lnTo>
                    <a:pt x="108" y="669"/>
                  </a:lnTo>
                  <a:lnTo>
                    <a:pt x="110" y="669"/>
                  </a:lnTo>
                  <a:lnTo>
                    <a:pt x="110" y="669"/>
                  </a:lnTo>
                  <a:lnTo>
                    <a:pt x="110" y="669"/>
                  </a:lnTo>
                  <a:lnTo>
                    <a:pt x="110" y="669"/>
                  </a:lnTo>
                  <a:lnTo>
                    <a:pt x="111" y="669"/>
                  </a:lnTo>
                  <a:lnTo>
                    <a:pt x="111" y="669"/>
                  </a:lnTo>
                  <a:lnTo>
                    <a:pt x="111" y="669"/>
                  </a:lnTo>
                  <a:lnTo>
                    <a:pt x="111" y="669"/>
                  </a:lnTo>
                  <a:lnTo>
                    <a:pt x="113" y="669"/>
                  </a:lnTo>
                  <a:lnTo>
                    <a:pt x="113" y="669"/>
                  </a:lnTo>
                  <a:lnTo>
                    <a:pt x="113" y="669"/>
                  </a:lnTo>
                  <a:lnTo>
                    <a:pt x="113" y="669"/>
                  </a:lnTo>
                  <a:lnTo>
                    <a:pt x="114" y="668"/>
                  </a:lnTo>
                  <a:lnTo>
                    <a:pt x="114" y="669"/>
                  </a:lnTo>
                  <a:lnTo>
                    <a:pt x="114" y="669"/>
                  </a:lnTo>
                  <a:lnTo>
                    <a:pt x="114" y="669"/>
                  </a:lnTo>
                  <a:lnTo>
                    <a:pt x="117" y="668"/>
                  </a:lnTo>
                  <a:lnTo>
                    <a:pt x="117" y="668"/>
                  </a:lnTo>
                  <a:lnTo>
                    <a:pt x="117" y="668"/>
                  </a:lnTo>
                  <a:lnTo>
                    <a:pt x="117" y="668"/>
                  </a:lnTo>
                  <a:lnTo>
                    <a:pt x="117" y="669"/>
                  </a:lnTo>
                  <a:lnTo>
                    <a:pt x="119" y="668"/>
                  </a:lnTo>
                  <a:lnTo>
                    <a:pt x="119" y="668"/>
                  </a:lnTo>
                  <a:lnTo>
                    <a:pt x="119" y="668"/>
                  </a:lnTo>
                  <a:lnTo>
                    <a:pt x="119" y="668"/>
                  </a:lnTo>
                  <a:lnTo>
                    <a:pt x="120" y="668"/>
                  </a:lnTo>
                  <a:lnTo>
                    <a:pt x="120" y="668"/>
                  </a:lnTo>
                  <a:lnTo>
                    <a:pt x="120" y="668"/>
                  </a:lnTo>
                  <a:lnTo>
                    <a:pt x="120" y="668"/>
                  </a:lnTo>
                  <a:lnTo>
                    <a:pt x="122" y="668"/>
                  </a:lnTo>
                  <a:lnTo>
                    <a:pt x="122" y="668"/>
                  </a:lnTo>
                  <a:lnTo>
                    <a:pt x="122" y="668"/>
                  </a:lnTo>
                  <a:lnTo>
                    <a:pt x="123" y="668"/>
                  </a:lnTo>
                  <a:lnTo>
                    <a:pt x="123" y="668"/>
                  </a:lnTo>
                  <a:lnTo>
                    <a:pt x="123" y="668"/>
                  </a:lnTo>
                  <a:lnTo>
                    <a:pt x="125" y="668"/>
                  </a:lnTo>
                  <a:lnTo>
                    <a:pt x="125" y="668"/>
                  </a:lnTo>
                  <a:lnTo>
                    <a:pt x="125" y="668"/>
                  </a:lnTo>
                  <a:lnTo>
                    <a:pt x="125" y="668"/>
                  </a:lnTo>
                  <a:lnTo>
                    <a:pt x="126" y="668"/>
                  </a:lnTo>
                  <a:lnTo>
                    <a:pt x="126" y="668"/>
                  </a:lnTo>
                  <a:lnTo>
                    <a:pt x="126" y="668"/>
                  </a:lnTo>
                  <a:lnTo>
                    <a:pt x="126" y="668"/>
                  </a:lnTo>
                  <a:lnTo>
                    <a:pt x="128" y="668"/>
                  </a:lnTo>
                  <a:lnTo>
                    <a:pt x="130" y="668"/>
                  </a:lnTo>
                  <a:lnTo>
                    <a:pt x="130" y="668"/>
                  </a:lnTo>
                  <a:lnTo>
                    <a:pt x="130" y="668"/>
                  </a:lnTo>
                  <a:lnTo>
                    <a:pt x="130" y="668"/>
                  </a:lnTo>
                  <a:lnTo>
                    <a:pt x="130" y="668"/>
                  </a:lnTo>
                  <a:lnTo>
                    <a:pt x="131" y="668"/>
                  </a:lnTo>
                  <a:lnTo>
                    <a:pt x="131" y="668"/>
                  </a:lnTo>
                  <a:lnTo>
                    <a:pt x="131" y="668"/>
                  </a:lnTo>
                  <a:lnTo>
                    <a:pt x="133" y="668"/>
                  </a:lnTo>
                  <a:lnTo>
                    <a:pt x="133" y="668"/>
                  </a:lnTo>
                  <a:lnTo>
                    <a:pt x="133" y="668"/>
                  </a:lnTo>
                  <a:lnTo>
                    <a:pt x="134" y="666"/>
                  </a:lnTo>
                  <a:lnTo>
                    <a:pt x="134" y="668"/>
                  </a:lnTo>
                  <a:lnTo>
                    <a:pt x="134" y="668"/>
                  </a:lnTo>
                  <a:lnTo>
                    <a:pt x="134" y="668"/>
                  </a:lnTo>
                  <a:lnTo>
                    <a:pt x="136" y="666"/>
                  </a:lnTo>
                  <a:lnTo>
                    <a:pt x="136" y="666"/>
                  </a:lnTo>
                  <a:lnTo>
                    <a:pt x="136" y="666"/>
                  </a:lnTo>
                  <a:lnTo>
                    <a:pt x="136" y="668"/>
                  </a:lnTo>
                  <a:lnTo>
                    <a:pt x="137" y="666"/>
                  </a:lnTo>
                  <a:lnTo>
                    <a:pt x="137" y="666"/>
                  </a:lnTo>
                  <a:lnTo>
                    <a:pt x="137" y="666"/>
                  </a:lnTo>
                  <a:lnTo>
                    <a:pt x="137" y="666"/>
                  </a:lnTo>
                  <a:lnTo>
                    <a:pt x="139" y="666"/>
                  </a:lnTo>
                  <a:lnTo>
                    <a:pt x="139" y="666"/>
                  </a:lnTo>
                  <a:lnTo>
                    <a:pt x="139" y="666"/>
                  </a:lnTo>
                  <a:lnTo>
                    <a:pt x="139" y="666"/>
                  </a:lnTo>
                  <a:lnTo>
                    <a:pt x="140" y="666"/>
                  </a:lnTo>
                  <a:lnTo>
                    <a:pt x="142" y="666"/>
                  </a:lnTo>
                  <a:lnTo>
                    <a:pt x="142" y="666"/>
                  </a:lnTo>
                  <a:lnTo>
                    <a:pt x="142" y="666"/>
                  </a:lnTo>
                  <a:lnTo>
                    <a:pt x="143" y="666"/>
                  </a:lnTo>
                  <a:lnTo>
                    <a:pt x="143" y="666"/>
                  </a:lnTo>
                  <a:lnTo>
                    <a:pt x="143" y="666"/>
                  </a:lnTo>
                  <a:lnTo>
                    <a:pt x="143" y="666"/>
                  </a:lnTo>
                  <a:lnTo>
                    <a:pt x="145" y="666"/>
                  </a:lnTo>
                  <a:lnTo>
                    <a:pt x="145" y="666"/>
                  </a:lnTo>
                  <a:lnTo>
                    <a:pt x="145" y="666"/>
                  </a:lnTo>
                  <a:lnTo>
                    <a:pt x="145" y="666"/>
                  </a:lnTo>
                  <a:lnTo>
                    <a:pt x="147" y="666"/>
                  </a:lnTo>
                  <a:lnTo>
                    <a:pt x="147" y="666"/>
                  </a:lnTo>
                  <a:lnTo>
                    <a:pt x="147" y="666"/>
                  </a:lnTo>
                  <a:lnTo>
                    <a:pt x="148" y="666"/>
                  </a:lnTo>
                  <a:lnTo>
                    <a:pt x="148" y="666"/>
                  </a:lnTo>
                  <a:lnTo>
                    <a:pt x="148" y="666"/>
                  </a:lnTo>
                  <a:lnTo>
                    <a:pt x="148" y="666"/>
                  </a:lnTo>
                  <a:lnTo>
                    <a:pt x="148" y="666"/>
                  </a:lnTo>
                  <a:lnTo>
                    <a:pt x="150" y="666"/>
                  </a:lnTo>
                  <a:lnTo>
                    <a:pt x="150" y="666"/>
                  </a:lnTo>
                  <a:lnTo>
                    <a:pt x="150" y="664"/>
                  </a:lnTo>
                  <a:lnTo>
                    <a:pt x="150" y="666"/>
                  </a:lnTo>
                  <a:lnTo>
                    <a:pt x="151" y="664"/>
                  </a:lnTo>
                  <a:lnTo>
                    <a:pt x="151" y="664"/>
                  </a:lnTo>
                  <a:lnTo>
                    <a:pt x="151" y="664"/>
                  </a:lnTo>
                  <a:lnTo>
                    <a:pt x="153" y="666"/>
                  </a:lnTo>
                  <a:lnTo>
                    <a:pt x="153" y="664"/>
                  </a:lnTo>
                  <a:lnTo>
                    <a:pt x="154" y="664"/>
                  </a:lnTo>
                  <a:lnTo>
                    <a:pt x="154" y="664"/>
                  </a:lnTo>
                  <a:lnTo>
                    <a:pt x="154" y="664"/>
                  </a:lnTo>
                  <a:lnTo>
                    <a:pt x="156" y="664"/>
                  </a:lnTo>
                  <a:lnTo>
                    <a:pt x="156" y="664"/>
                  </a:lnTo>
                  <a:lnTo>
                    <a:pt x="156" y="664"/>
                  </a:lnTo>
                  <a:lnTo>
                    <a:pt x="157" y="664"/>
                  </a:lnTo>
                  <a:lnTo>
                    <a:pt x="157" y="664"/>
                  </a:lnTo>
                  <a:lnTo>
                    <a:pt x="157" y="664"/>
                  </a:lnTo>
                  <a:lnTo>
                    <a:pt x="157" y="664"/>
                  </a:lnTo>
                  <a:lnTo>
                    <a:pt x="159" y="664"/>
                  </a:lnTo>
                  <a:lnTo>
                    <a:pt x="159" y="664"/>
                  </a:lnTo>
                  <a:lnTo>
                    <a:pt x="159" y="664"/>
                  </a:lnTo>
                  <a:lnTo>
                    <a:pt x="159" y="664"/>
                  </a:lnTo>
                  <a:lnTo>
                    <a:pt x="160" y="664"/>
                  </a:lnTo>
                  <a:lnTo>
                    <a:pt x="160" y="664"/>
                  </a:lnTo>
                  <a:lnTo>
                    <a:pt x="160" y="664"/>
                  </a:lnTo>
                  <a:lnTo>
                    <a:pt x="160" y="664"/>
                  </a:lnTo>
                  <a:lnTo>
                    <a:pt x="162" y="664"/>
                  </a:lnTo>
                  <a:lnTo>
                    <a:pt x="162" y="664"/>
                  </a:lnTo>
                  <a:lnTo>
                    <a:pt x="162" y="664"/>
                  </a:lnTo>
                  <a:lnTo>
                    <a:pt x="162" y="664"/>
                  </a:lnTo>
                  <a:lnTo>
                    <a:pt x="164" y="664"/>
                  </a:lnTo>
                  <a:lnTo>
                    <a:pt x="164" y="664"/>
                  </a:lnTo>
                  <a:lnTo>
                    <a:pt x="164" y="664"/>
                  </a:lnTo>
                  <a:lnTo>
                    <a:pt x="165" y="664"/>
                  </a:lnTo>
                  <a:lnTo>
                    <a:pt x="165" y="663"/>
                  </a:lnTo>
                  <a:lnTo>
                    <a:pt x="167" y="663"/>
                  </a:lnTo>
                  <a:lnTo>
                    <a:pt x="167" y="663"/>
                  </a:lnTo>
                  <a:lnTo>
                    <a:pt x="167" y="664"/>
                  </a:lnTo>
                  <a:lnTo>
                    <a:pt x="167" y="663"/>
                  </a:lnTo>
                  <a:lnTo>
                    <a:pt x="168" y="663"/>
                  </a:lnTo>
                  <a:lnTo>
                    <a:pt x="168" y="663"/>
                  </a:lnTo>
                  <a:lnTo>
                    <a:pt x="168" y="663"/>
                  </a:lnTo>
                  <a:lnTo>
                    <a:pt x="170" y="663"/>
                  </a:lnTo>
                  <a:lnTo>
                    <a:pt x="170" y="663"/>
                  </a:lnTo>
                  <a:lnTo>
                    <a:pt x="170" y="663"/>
                  </a:lnTo>
                  <a:lnTo>
                    <a:pt x="170" y="663"/>
                  </a:lnTo>
                  <a:lnTo>
                    <a:pt x="171" y="663"/>
                  </a:lnTo>
                  <a:lnTo>
                    <a:pt x="171" y="663"/>
                  </a:lnTo>
                  <a:lnTo>
                    <a:pt x="171" y="663"/>
                  </a:lnTo>
                  <a:lnTo>
                    <a:pt x="173" y="663"/>
                  </a:lnTo>
                  <a:lnTo>
                    <a:pt x="173" y="663"/>
                  </a:lnTo>
                  <a:lnTo>
                    <a:pt x="173" y="663"/>
                  </a:lnTo>
                  <a:lnTo>
                    <a:pt x="173" y="663"/>
                  </a:lnTo>
                  <a:lnTo>
                    <a:pt x="174" y="663"/>
                  </a:lnTo>
                  <a:lnTo>
                    <a:pt x="174" y="663"/>
                  </a:lnTo>
                  <a:lnTo>
                    <a:pt x="174" y="663"/>
                  </a:lnTo>
                  <a:lnTo>
                    <a:pt x="174" y="663"/>
                  </a:lnTo>
                  <a:lnTo>
                    <a:pt x="176" y="663"/>
                  </a:lnTo>
                  <a:lnTo>
                    <a:pt x="176" y="663"/>
                  </a:lnTo>
                  <a:lnTo>
                    <a:pt x="176" y="663"/>
                  </a:lnTo>
                  <a:lnTo>
                    <a:pt x="177" y="663"/>
                  </a:lnTo>
                  <a:lnTo>
                    <a:pt x="177" y="663"/>
                  </a:lnTo>
                  <a:lnTo>
                    <a:pt x="179" y="663"/>
                  </a:lnTo>
                  <a:lnTo>
                    <a:pt x="179" y="663"/>
                  </a:lnTo>
                  <a:lnTo>
                    <a:pt x="179" y="663"/>
                  </a:lnTo>
                  <a:lnTo>
                    <a:pt x="180" y="661"/>
                  </a:lnTo>
                  <a:lnTo>
                    <a:pt x="180" y="661"/>
                  </a:lnTo>
                  <a:lnTo>
                    <a:pt x="180" y="661"/>
                  </a:lnTo>
                  <a:lnTo>
                    <a:pt x="180" y="663"/>
                  </a:lnTo>
                  <a:lnTo>
                    <a:pt x="180" y="661"/>
                  </a:lnTo>
                  <a:lnTo>
                    <a:pt x="182" y="661"/>
                  </a:lnTo>
                  <a:lnTo>
                    <a:pt x="182" y="661"/>
                  </a:lnTo>
                  <a:lnTo>
                    <a:pt x="184" y="661"/>
                  </a:lnTo>
                  <a:lnTo>
                    <a:pt x="184" y="661"/>
                  </a:lnTo>
                  <a:lnTo>
                    <a:pt x="184" y="661"/>
                  </a:lnTo>
                  <a:lnTo>
                    <a:pt x="184" y="661"/>
                  </a:lnTo>
                  <a:lnTo>
                    <a:pt x="184" y="661"/>
                  </a:lnTo>
                  <a:lnTo>
                    <a:pt x="185" y="661"/>
                  </a:lnTo>
                  <a:lnTo>
                    <a:pt x="185" y="661"/>
                  </a:lnTo>
                  <a:lnTo>
                    <a:pt x="185" y="661"/>
                  </a:lnTo>
                  <a:lnTo>
                    <a:pt x="185" y="661"/>
                  </a:lnTo>
                  <a:lnTo>
                    <a:pt x="187" y="661"/>
                  </a:lnTo>
                  <a:lnTo>
                    <a:pt x="187" y="661"/>
                  </a:lnTo>
                  <a:lnTo>
                    <a:pt x="187" y="661"/>
                  </a:lnTo>
                  <a:lnTo>
                    <a:pt x="188" y="661"/>
                  </a:lnTo>
                  <a:lnTo>
                    <a:pt x="188" y="661"/>
                  </a:lnTo>
                  <a:lnTo>
                    <a:pt x="188" y="661"/>
                  </a:lnTo>
                  <a:lnTo>
                    <a:pt x="188" y="661"/>
                  </a:lnTo>
                  <a:lnTo>
                    <a:pt x="188" y="661"/>
                  </a:lnTo>
                  <a:lnTo>
                    <a:pt x="191" y="661"/>
                  </a:lnTo>
                  <a:lnTo>
                    <a:pt x="191" y="661"/>
                  </a:lnTo>
                  <a:lnTo>
                    <a:pt x="191" y="661"/>
                  </a:lnTo>
                  <a:lnTo>
                    <a:pt x="191" y="661"/>
                  </a:lnTo>
                  <a:lnTo>
                    <a:pt x="193" y="661"/>
                  </a:lnTo>
                  <a:lnTo>
                    <a:pt x="193" y="661"/>
                  </a:lnTo>
                  <a:lnTo>
                    <a:pt x="193" y="661"/>
                  </a:lnTo>
                  <a:lnTo>
                    <a:pt x="193" y="661"/>
                  </a:lnTo>
                  <a:lnTo>
                    <a:pt x="194" y="661"/>
                  </a:lnTo>
                  <a:lnTo>
                    <a:pt x="194" y="661"/>
                  </a:lnTo>
                  <a:lnTo>
                    <a:pt x="194" y="661"/>
                  </a:lnTo>
                  <a:lnTo>
                    <a:pt x="194" y="661"/>
                  </a:lnTo>
                  <a:lnTo>
                    <a:pt x="196" y="660"/>
                  </a:lnTo>
                  <a:lnTo>
                    <a:pt x="196" y="660"/>
                  </a:lnTo>
                  <a:lnTo>
                    <a:pt x="196" y="660"/>
                  </a:lnTo>
                  <a:lnTo>
                    <a:pt x="196" y="660"/>
                  </a:lnTo>
                  <a:lnTo>
                    <a:pt x="197" y="660"/>
                  </a:lnTo>
                  <a:lnTo>
                    <a:pt x="197" y="660"/>
                  </a:lnTo>
                  <a:lnTo>
                    <a:pt x="197" y="660"/>
                  </a:lnTo>
                  <a:lnTo>
                    <a:pt x="197" y="660"/>
                  </a:lnTo>
                  <a:lnTo>
                    <a:pt x="199" y="660"/>
                  </a:lnTo>
                  <a:lnTo>
                    <a:pt x="199" y="660"/>
                  </a:lnTo>
                  <a:lnTo>
                    <a:pt x="199" y="660"/>
                  </a:lnTo>
                  <a:lnTo>
                    <a:pt x="199" y="660"/>
                  </a:lnTo>
                  <a:lnTo>
                    <a:pt x="201" y="660"/>
                  </a:lnTo>
                  <a:lnTo>
                    <a:pt x="201" y="660"/>
                  </a:lnTo>
                  <a:lnTo>
                    <a:pt x="201" y="660"/>
                  </a:lnTo>
                  <a:lnTo>
                    <a:pt x="202" y="660"/>
                  </a:lnTo>
                  <a:lnTo>
                    <a:pt x="202" y="660"/>
                  </a:lnTo>
                  <a:lnTo>
                    <a:pt x="204" y="660"/>
                  </a:lnTo>
                  <a:lnTo>
                    <a:pt x="204" y="660"/>
                  </a:lnTo>
                  <a:lnTo>
                    <a:pt x="204" y="660"/>
                  </a:lnTo>
                  <a:lnTo>
                    <a:pt x="204" y="660"/>
                  </a:lnTo>
                  <a:lnTo>
                    <a:pt x="205" y="660"/>
                  </a:lnTo>
                  <a:lnTo>
                    <a:pt x="205" y="660"/>
                  </a:lnTo>
                  <a:lnTo>
                    <a:pt x="205" y="660"/>
                  </a:lnTo>
                  <a:lnTo>
                    <a:pt x="207" y="660"/>
                  </a:lnTo>
                  <a:lnTo>
                    <a:pt x="207" y="660"/>
                  </a:lnTo>
                  <a:lnTo>
                    <a:pt x="207" y="660"/>
                  </a:lnTo>
                  <a:lnTo>
                    <a:pt x="207" y="660"/>
                  </a:lnTo>
                  <a:lnTo>
                    <a:pt x="208" y="660"/>
                  </a:lnTo>
                  <a:lnTo>
                    <a:pt x="208" y="660"/>
                  </a:lnTo>
                  <a:lnTo>
                    <a:pt x="208" y="660"/>
                  </a:lnTo>
                  <a:lnTo>
                    <a:pt x="208" y="660"/>
                  </a:lnTo>
                  <a:lnTo>
                    <a:pt x="210" y="658"/>
                  </a:lnTo>
                  <a:lnTo>
                    <a:pt x="210" y="658"/>
                  </a:lnTo>
                  <a:lnTo>
                    <a:pt x="210" y="658"/>
                  </a:lnTo>
                  <a:lnTo>
                    <a:pt x="210" y="658"/>
                  </a:lnTo>
                  <a:lnTo>
                    <a:pt x="211" y="658"/>
                  </a:lnTo>
                  <a:lnTo>
                    <a:pt x="211" y="658"/>
                  </a:lnTo>
                  <a:lnTo>
                    <a:pt x="211" y="658"/>
                  </a:lnTo>
                  <a:lnTo>
                    <a:pt x="213" y="658"/>
                  </a:lnTo>
                  <a:lnTo>
                    <a:pt x="213" y="658"/>
                  </a:lnTo>
                  <a:lnTo>
                    <a:pt x="213" y="658"/>
                  </a:lnTo>
                  <a:lnTo>
                    <a:pt x="214" y="658"/>
                  </a:lnTo>
                  <a:lnTo>
                    <a:pt x="214" y="658"/>
                  </a:lnTo>
                  <a:lnTo>
                    <a:pt x="216" y="658"/>
                  </a:lnTo>
                  <a:lnTo>
                    <a:pt x="216" y="658"/>
                  </a:lnTo>
                  <a:lnTo>
                    <a:pt x="216" y="658"/>
                  </a:lnTo>
                  <a:lnTo>
                    <a:pt x="218" y="658"/>
                  </a:lnTo>
                  <a:lnTo>
                    <a:pt x="218" y="658"/>
                  </a:lnTo>
                  <a:lnTo>
                    <a:pt x="218" y="658"/>
                  </a:lnTo>
                  <a:lnTo>
                    <a:pt x="219" y="658"/>
                  </a:lnTo>
                  <a:lnTo>
                    <a:pt x="219" y="658"/>
                  </a:lnTo>
                  <a:lnTo>
                    <a:pt x="219" y="658"/>
                  </a:lnTo>
                  <a:lnTo>
                    <a:pt x="221" y="658"/>
                  </a:lnTo>
                  <a:lnTo>
                    <a:pt x="221" y="658"/>
                  </a:lnTo>
                  <a:lnTo>
                    <a:pt x="221" y="658"/>
                  </a:lnTo>
                  <a:lnTo>
                    <a:pt x="221" y="658"/>
                  </a:lnTo>
                  <a:lnTo>
                    <a:pt x="222" y="657"/>
                  </a:lnTo>
                  <a:lnTo>
                    <a:pt x="222" y="657"/>
                  </a:lnTo>
                  <a:lnTo>
                    <a:pt x="222" y="657"/>
                  </a:lnTo>
                  <a:lnTo>
                    <a:pt x="222" y="658"/>
                  </a:lnTo>
                  <a:lnTo>
                    <a:pt x="224" y="657"/>
                  </a:lnTo>
                  <a:lnTo>
                    <a:pt x="224" y="657"/>
                  </a:lnTo>
                  <a:lnTo>
                    <a:pt x="224" y="657"/>
                  </a:lnTo>
                  <a:lnTo>
                    <a:pt x="224" y="657"/>
                  </a:lnTo>
                  <a:lnTo>
                    <a:pt x="225" y="657"/>
                  </a:lnTo>
                  <a:lnTo>
                    <a:pt x="225" y="657"/>
                  </a:lnTo>
                  <a:lnTo>
                    <a:pt x="225" y="657"/>
                  </a:lnTo>
                  <a:lnTo>
                    <a:pt x="228" y="657"/>
                  </a:lnTo>
                  <a:lnTo>
                    <a:pt x="228" y="657"/>
                  </a:lnTo>
                  <a:lnTo>
                    <a:pt x="228" y="657"/>
                  </a:lnTo>
                  <a:lnTo>
                    <a:pt x="228" y="657"/>
                  </a:lnTo>
                  <a:lnTo>
                    <a:pt x="230" y="657"/>
                  </a:lnTo>
                  <a:lnTo>
                    <a:pt x="230" y="657"/>
                  </a:lnTo>
                  <a:lnTo>
                    <a:pt x="230" y="657"/>
                  </a:lnTo>
                  <a:lnTo>
                    <a:pt x="231" y="657"/>
                  </a:lnTo>
                  <a:lnTo>
                    <a:pt x="231" y="657"/>
                  </a:lnTo>
                  <a:lnTo>
                    <a:pt x="231" y="657"/>
                  </a:lnTo>
                  <a:lnTo>
                    <a:pt x="231" y="657"/>
                  </a:lnTo>
                  <a:lnTo>
                    <a:pt x="233" y="655"/>
                  </a:lnTo>
                  <a:lnTo>
                    <a:pt x="233" y="655"/>
                  </a:lnTo>
                  <a:lnTo>
                    <a:pt x="233" y="657"/>
                  </a:lnTo>
                  <a:lnTo>
                    <a:pt x="233" y="657"/>
                  </a:lnTo>
                  <a:lnTo>
                    <a:pt x="235" y="655"/>
                  </a:lnTo>
                  <a:lnTo>
                    <a:pt x="235" y="655"/>
                  </a:lnTo>
                  <a:lnTo>
                    <a:pt x="235" y="655"/>
                  </a:lnTo>
                  <a:lnTo>
                    <a:pt x="235" y="655"/>
                  </a:lnTo>
                  <a:lnTo>
                    <a:pt x="236" y="655"/>
                  </a:lnTo>
                  <a:lnTo>
                    <a:pt x="236" y="655"/>
                  </a:lnTo>
                  <a:lnTo>
                    <a:pt x="236" y="655"/>
                  </a:lnTo>
                  <a:lnTo>
                    <a:pt x="238" y="655"/>
                  </a:lnTo>
                  <a:lnTo>
                    <a:pt x="238" y="655"/>
                  </a:lnTo>
                  <a:lnTo>
                    <a:pt x="238" y="655"/>
                  </a:lnTo>
                  <a:lnTo>
                    <a:pt x="239" y="655"/>
                  </a:lnTo>
                  <a:lnTo>
                    <a:pt x="241" y="655"/>
                  </a:lnTo>
                  <a:lnTo>
                    <a:pt x="241" y="655"/>
                  </a:lnTo>
                  <a:lnTo>
                    <a:pt x="241" y="655"/>
                  </a:lnTo>
                  <a:lnTo>
                    <a:pt x="242" y="655"/>
                  </a:lnTo>
                  <a:lnTo>
                    <a:pt x="242" y="655"/>
                  </a:lnTo>
                  <a:lnTo>
                    <a:pt x="242" y="655"/>
                  </a:lnTo>
                  <a:lnTo>
                    <a:pt x="242" y="655"/>
                  </a:lnTo>
                  <a:lnTo>
                    <a:pt x="244" y="655"/>
                  </a:lnTo>
                  <a:lnTo>
                    <a:pt x="244" y="655"/>
                  </a:lnTo>
                  <a:lnTo>
                    <a:pt x="244" y="655"/>
                  </a:lnTo>
                  <a:lnTo>
                    <a:pt x="244" y="655"/>
                  </a:lnTo>
                  <a:lnTo>
                    <a:pt x="245" y="654"/>
                  </a:lnTo>
                  <a:lnTo>
                    <a:pt x="245" y="655"/>
                  </a:lnTo>
                  <a:lnTo>
                    <a:pt x="245" y="655"/>
                  </a:lnTo>
                  <a:lnTo>
                    <a:pt x="247" y="655"/>
                  </a:lnTo>
                  <a:lnTo>
                    <a:pt x="247" y="654"/>
                  </a:lnTo>
                  <a:lnTo>
                    <a:pt x="247" y="654"/>
                  </a:lnTo>
                  <a:lnTo>
                    <a:pt x="247" y="654"/>
                  </a:lnTo>
                  <a:lnTo>
                    <a:pt x="248" y="655"/>
                  </a:lnTo>
                  <a:lnTo>
                    <a:pt x="248" y="654"/>
                  </a:lnTo>
                  <a:lnTo>
                    <a:pt x="248" y="655"/>
                  </a:lnTo>
                  <a:lnTo>
                    <a:pt x="248" y="655"/>
                  </a:lnTo>
                  <a:lnTo>
                    <a:pt x="250" y="654"/>
                  </a:lnTo>
                  <a:lnTo>
                    <a:pt x="250" y="655"/>
                  </a:lnTo>
                  <a:lnTo>
                    <a:pt x="250" y="654"/>
                  </a:lnTo>
                  <a:lnTo>
                    <a:pt x="251" y="654"/>
                  </a:lnTo>
                  <a:lnTo>
                    <a:pt x="251" y="654"/>
                  </a:lnTo>
                  <a:lnTo>
                    <a:pt x="251" y="654"/>
                  </a:lnTo>
                  <a:lnTo>
                    <a:pt x="251" y="654"/>
                  </a:lnTo>
                  <a:lnTo>
                    <a:pt x="253" y="654"/>
                  </a:lnTo>
                  <a:lnTo>
                    <a:pt x="255" y="654"/>
                  </a:lnTo>
                  <a:lnTo>
                    <a:pt x="255" y="654"/>
                  </a:lnTo>
                  <a:lnTo>
                    <a:pt x="255" y="654"/>
                  </a:lnTo>
                  <a:lnTo>
                    <a:pt x="255" y="654"/>
                  </a:lnTo>
                  <a:lnTo>
                    <a:pt x="256" y="654"/>
                  </a:lnTo>
                  <a:lnTo>
                    <a:pt x="256" y="654"/>
                  </a:lnTo>
                  <a:lnTo>
                    <a:pt x="256" y="654"/>
                  </a:lnTo>
                  <a:lnTo>
                    <a:pt x="256" y="654"/>
                  </a:lnTo>
                  <a:lnTo>
                    <a:pt x="256" y="654"/>
                  </a:lnTo>
                  <a:lnTo>
                    <a:pt x="258" y="654"/>
                  </a:lnTo>
                  <a:lnTo>
                    <a:pt x="258" y="654"/>
                  </a:lnTo>
                  <a:lnTo>
                    <a:pt x="258" y="654"/>
                  </a:lnTo>
                  <a:lnTo>
                    <a:pt x="259" y="654"/>
                  </a:lnTo>
                  <a:lnTo>
                    <a:pt x="259" y="654"/>
                  </a:lnTo>
                  <a:lnTo>
                    <a:pt x="259" y="654"/>
                  </a:lnTo>
                  <a:lnTo>
                    <a:pt x="261" y="654"/>
                  </a:lnTo>
                  <a:lnTo>
                    <a:pt x="261" y="652"/>
                  </a:lnTo>
                  <a:lnTo>
                    <a:pt x="261" y="652"/>
                  </a:lnTo>
                  <a:lnTo>
                    <a:pt x="261" y="654"/>
                  </a:lnTo>
                  <a:lnTo>
                    <a:pt x="261" y="654"/>
                  </a:lnTo>
                  <a:lnTo>
                    <a:pt x="262" y="652"/>
                  </a:lnTo>
                  <a:lnTo>
                    <a:pt x="262" y="652"/>
                  </a:lnTo>
                  <a:lnTo>
                    <a:pt x="262" y="652"/>
                  </a:lnTo>
                  <a:lnTo>
                    <a:pt x="262" y="654"/>
                  </a:lnTo>
                  <a:lnTo>
                    <a:pt x="264" y="652"/>
                  </a:lnTo>
                  <a:lnTo>
                    <a:pt x="264" y="652"/>
                  </a:lnTo>
                  <a:lnTo>
                    <a:pt x="264" y="652"/>
                  </a:lnTo>
                  <a:lnTo>
                    <a:pt x="265" y="652"/>
                  </a:lnTo>
                  <a:lnTo>
                    <a:pt x="265" y="652"/>
                  </a:lnTo>
                  <a:lnTo>
                    <a:pt x="267" y="652"/>
                  </a:lnTo>
                  <a:lnTo>
                    <a:pt x="267" y="652"/>
                  </a:lnTo>
                  <a:lnTo>
                    <a:pt x="267" y="652"/>
                  </a:lnTo>
                  <a:lnTo>
                    <a:pt x="268" y="644"/>
                  </a:lnTo>
                  <a:lnTo>
                    <a:pt x="268" y="644"/>
                  </a:lnTo>
                  <a:lnTo>
                    <a:pt x="270" y="614"/>
                  </a:lnTo>
                  <a:lnTo>
                    <a:pt x="270" y="614"/>
                  </a:lnTo>
                  <a:lnTo>
                    <a:pt x="272" y="592"/>
                  </a:lnTo>
                  <a:lnTo>
                    <a:pt x="272" y="592"/>
                  </a:lnTo>
                  <a:lnTo>
                    <a:pt x="272" y="592"/>
                  </a:lnTo>
                  <a:lnTo>
                    <a:pt x="272" y="592"/>
                  </a:lnTo>
                  <a:lnTo>
                    <a:pt x="273" y="589"/>
                  </a:lnTo>
                  <a:lnTo>
                    <a:pt x="273" y="589"/>
                  </a:lnTo>
                  <a:lnTo>
                    <a:pt x="273" y="589"/>
                  </a:lnTo>
                  <a:lnTo>
                    <a:pt x="275" y="586"/>
                  </a:lnTo>
                  <a:lnTo>
                    <a:pt x="275" y="586"/>
                  </a:lnTo>
                  <a:lnTo>
                    <a:pt x="275" y="586"/>
                  </a:lnTo>
                  <a:lnTo>
                    <a:pt x="276" y="583"/>
                  </a:lnTo>
                  <a:lnTo>
                    <a:pt x="276" y="583"/>
                  </a:lnTo>
                  <a:lnTo>
                    <a:pt x="276" y="583"/>
                  </a:lnTo>
                  <a:lnTo>
                    <a:pt x="276" y="584"/>
                  </a:lnTo>
                  <a:lnTo>
                    <a:pt x="279" y="581"/>
                  </a:lnTo>
                  <a:lnTo>
                    <a:pt x="279" y="581"/>
                  </a:lnTo>
                  <a:lnTo>
                    <a:pt x="281" y="578"/>
                  </a:lnTo>
                  <a:lnTo>
                    <a:pt x="281" y="578"/>
                  </a:lnTo>
                  <a:lnTo>
                    <a:pt x="281" y="578"/>
                  </a:lnTo>
                  <a:lnTo>
                    <a:pt x="281" y="578"/>
                  </a:lnTo>
                  <a:lnTo>
                    <a:pt x="282" y="575"/>
                  </a:lnTo>
                  <a:lnTo>
                    <a:pt x="282" y="575"/>
                  </a:lnTo>
                  <a:lnTo>
                    <a:pt x="282" y="575"/>
                  </a:lnTo>
                  <a:lnTo>
                    <a:pt x="284" y="572"/>
                  </a:lnTo>
                  <a:lnTo>
                    <a:pt x="284" y="572"/>
                  </a:lnTo>
                  <a:lnTo>
                    <a:pt x="284" y="572"/>
                  </a:lnTo>
                  <a:lnTo>
                    <a:pt x="285" y="569"/>
                  </a:lnTo>
                  <a:lnTo>
                    <a:pt x="285" y="569"/>
                  </a:lnTo>
                  <a:lnTo>
                    <a:pt x="287" y="566"/>
                  </a:lnTo>
                  <a:lnTo>
                    <a:pt x="287" y="566"/>
                  </a:lnTo>
                  <a:lnTo>
                    <a:pt x="289" y="563"/>
                  </a:lnTo>
                  <a:lnTo>
                    <a:pt x="289" y="563"/>
                  </a:lnTo>
                  <a:lnTo>
                    <a:pt x="292" y="560"/>
                  </a:lnTo>
                  <a:lnTo>
                    <a:pt x="292" y="560"/>
                  </a:lnTo>
                  <a:lnTo>
                    <a:pt x="292" y="560"/>
                  </a:lnTo>
                  <a:lnTo>
                    <a:pt x="293" y="557"/>
                  </a:lnTo>
                  <a:lnTo>
                    <a:pt x="293" y="557"/>
                  </a:lnTo>
                  <a:lnTo>
                    <a:pt x="293" y="557"/>
                  </a:lnTo>
                  <a:lnTo>
                    <a:pt x="295" y="554"/>
                  </a:lnTo>
                  <a:lnTo>
                    <a:pt x="295" y="554"/>
                  </a:lnTo>
                  <a:lnTo>
                    <a:pt x="296" y="550"/>
                  </a:lnTo>
                  <a:lnTo>
                    <a:pt x="296" y="550"/>
                  </a:lnTo>
                  <a:lnTo>
                    <a:pt x="296" y="550"/>
                  </a:lnTo>
                  <a:lnTo>
                    <a:pt x="298" y="547"/>
                  </a:lnTo>
                  <a:lnTo>
                    <a:pt x="298" y="547"/>
                  </a:lnTo>
                  <a:lnTo>
                    <a:pt x="298" y="547"/>
                  </a:lnTo>
                  <a:lnTo>
                    <a:pt x="298" y="547"/>
                  </a:lnTo>
                  <a:lnTo>
                    <a:pt x="299" y="544"/>
                  </a:lnTo>
                  <a:lnTo>
                    <a:pt x="299" y="544"/>
                  </a:lnTo>
                  <a:lnTo>
                    <a:pt x="299" y="544"/>
                  </a:lnTo>
                  <a:lnTo>
                    <a:pt x="299" y="544"/>
                  </a:lnTo>
                  <a:lnTo>
                    <a:pt x="301" y="541"/>
                  </a:lnTo>
                  <a:lnTo>
                    <a:pt x="301" y="541"/>
                  </a:lnTo>
                  <a:lnTo>
                    <a:pt x="301" y="541"/>
                  </a:lnTo>
                  <a:lnTo>
                    <a:pt x="301" y="541"/>
                  </a:lnTo>
                  <a:lnTo>
                    <a:pt x="304" y="538"/>
                  </a:lnTo>
                  <a:lnTo>
                    <a:pt x="304" y="538"/>
                  </a:lnTo>
                  <a:lnTo>
                    <a:pt x="304" y="538"/>
                  </a:lnTo>
                  <a:lnTo>
                    <a:pt x="305" y="535"/>
                  </a:lnTo>
                  <a:lnTo>
                    <a:pt x="305" y="535"/>
                  </a:lnTo>
                  <a:lnTo>
                    <a:pt x="307" y="532"/>
                  </a:lnTo>
                  <a:lnTo>
                    <a:pt x="307" y="532"/>
                  </a:lnTo>
                  <a:lnTo>
                    <a:pt x="307" y="532"/>
                  </a:lnTo>
                  <a:lnTo>
                    <a:pt x="307" y="532"/>
                  </a:lnTo>
                  <a:lnTo>
                    <a:pt x="309" y="529"/>
                  </a:lnTo>
                  <a:lnTo>
                    <a:pt x="309" y="529"/>
                  </a:lnTo>
                  <a:lnTo>
                    <a:pt x="309" y="529"/>
                  </a:lnTo>
                  <a:lnTo>
                    <a:pt x="309" y="529"/>
                  </a:lnTo>
                  <a:lnTo>
                    <a:pt x="310" y="526"/>
                  </a:lnTo>
                  <a:lnTo>
                    <a:pt x="310" y="526"/>
                  </a:lnTo>
                  <a:lnTo>
                    <a:pt x="310" y="526"/>
                  </a:lnTo>
                  <a:lnTo>
                    <a:pt x="310" y="526"/>
                  </a:lnTo>
                  <a:lnTo>
                    <a:pt x="312" y="523"/>
                  </a:lnTo>
                  <a:lnTo>
                    <a:pt x="312" y="523"/>
                  </a:lnTo>
                  <a:lnTo>
                    <a:pt x="313" y="520"/>
                  </a:lnTo>
                  <a:lnTo>
                    <a:pt x="313" y="520"/>
                  </a:lnTo>
                  <a:lnTo>
                    <a:pt x="313" y="520"/>
                  </a:lnTo>
                  <a:lnTo>
                    <a:pt x="316" y="517"/>
                  </a:lnTo>
                  <a:lnTo>
                    <a:pt x="316" y="517"/>
                  </a:lnTo>
                  <a:lnTo>
                    <a:pt x="316" y="517"/>
                  </a:lnTo>
                  <a:lnTo>
                    <a:pt x="318" y="513"/>
                  </a:lnTo>
                  <a:lnTo>
                    <a:pt x="318" y="513"/>
                  </a:lnTo>
                  <a:lnTo>
                    <a:pt x="318" y="513"/>
                  </a:lnTo>
                  <a:lnTo>
                    <a:pt x="319" y="510"/>
                  </a:lnTo>
                  <a:lnTo>
                    <a:pt x="319" y="510"/>
                  </a:lnTo>
                  <a:lnTo>
                    <a:pt x="319" y="510"/>
                  </a:lnTo>
                  <a:lnTo>
                    <a:pt x="319" y="510"/>
                  </a:lnTo>
                  <a:lnTo>
                    <a:pt x="321" y="507"/>
                  </a:lnTo>
                  <a:lnTo>
                    <a:pt x="321" y="507"/>
                  </a:lnTo>
                  <a:lnTo>
                    <a:pt x="322" y="504"/>
                  </a:lnTo>
                  <a:lnTo>
                    <a:pt x="322" y="504"/>
                  </a:lnTo>
                  <a:lnTo>
                    <a:pt x="322" y="504"/>
                  </a:lnTo>
                  <a:lnTo>
                    <a:pt x="324" y="500"/>
                  </a:lnTo>
                  <a:lnTo>
                    <a:pt x="324" y="500"/>
                  </a:lnTo>
                  <a:lnTo>
                    <a:pt x="324" y="500"/>
                  </a:lnTo>
                  <a:lnTo>
                    <a:pt x="324" y="501"/>
                  </a:lnTo>
                  <a:lnTo>
                    <a:pt x="326" y="497"/>
                  </a:lnTo>
                  <a:lnTo>
                    <a:pt x="326" y="497"/>
                  </a:lnTo>
                  <a:lnTo>
                    <a:pt x="326" y="497"/>
                  </a:lnTo>
                  <a:lnTo>
                    <a:pt x="329" y="493"/>
                  </a:lnTo>
                  <a:lnTo>
                    <a:pt x="329" y="493"/>
                  </a:lnTo>
                  <a:lnTo>
                    <a:pt x="329" y="493"/>
                  </a:lnTo>
                  <a:lnTo>
                    <a:pt x="329" y="493"/>
                  </a:lnTo>
                  <a:lnTo>
                    <a:pt x="330" y="490"/>
                  </a:lnTo>
                  <a:lnTo>
                    <a:pt x="330" y="492"/>
                  </a:lnTo>
                  <a:lnTo>
                    <a:pt x="330" y="490"/>
                  </a:lnTo>
                  <a:lnTo>
                    <a:pt x="330" y="492"/>
                  </a:lnTo>
                  <a:lnTo>
                    <a:pt x="332" y="487"/>
                  </a:lnTo>
                  <a:lnTo>
                    <a:pt x="332" y="487"/>
                  </a:lnTo>
                  <a:lnTo>
                    <a:pt x="332" y="487"/>
                  </a:lnTo>
                  <a:lnTo>
                    <a:pt x="332" y="487"/>
                  </a:lnTo>
                  <a:lnTo>
                    <a:pt x="333" y="484"/>
                  </a:lnTo>
                  <a:lnTo>
                    <a:pt x="333" y="484"/>
                  </a:lnTo>
                  <a:lnTo>
                    <a:pt x="333" y="484"/>
                  </a:lnTo>
                  <a:lnTo>
                    <a:pt x="333" y="484"/>
                  </a:lnTo>
                  <a:lnTo>
                    <a:pt x="335" y="481"/>
                  </a:lnTo>
                  <a:lnTo>
                    <a:pt x="335" y="481"/>
                  </a:lnTo>
                  <a:lnTo>
                    <a:pt x="335" y="481"/>
                  </a:lnTo>
                  <a:lnTo>
                    <a:pt x="336" y="478"/>
                  </a:lnTo>
                  <a:lnTo>
                    <a:pt x="336" y="478"/>
                  </a:lnTo>
                  <a:lnTo>
                    <a:pt x="336" y="478"/>
                  </a:lnTo>
                  <a:lnTo>
                    <a:pt x="338" y="473"/>
                  </a:lnTo>
                  <a:lnTo>
                    <a:pt x="338" y="473"/>
                  </a:lnTo>
                  <a:lnTo>
                    <a:pt x="338" y="475"/>
                  </a:lnTo>
                  <a:lnTo>
                    <a:pt x="341" y="470"/>
                  </a:lnTo>
                  <a:lnTo>
                    <a:pt x="341" y="470"/>
                  </a:lnTo>
                  <a:lnTo>
                    <a:pt x="343" y="467"/>
                  </a:lnTo>
                  <a:lnTo>
                    <a:pt x="343" y="467"/>
                  </a:lnTo>
                  <a:lnTo>
                    <a:pt x="343" y="467"/>
                  </a:lnTo>
                  <a:lnTo>
                    <a:pt x="343" y="467"/>
                  </a:lnTo>
                  <a:lnTo>
                    <a:pt x="344" y="464"/>
                  </a:lnTo>
                  <a:lnTo>
                    <a:pt x="344" y="464"/>
                  </a:lnTo>
                  <a:lnTo>
                    <a:pt x="344" y="464"/>
                  </a:lnTo>
                  <a:lnTo>
                    <a:pt x="344" y="464"/>
                  </a:lnTo>
                  <a:lnTo>
                    <a:pt x="346" y="461"/>
                  </a:lnTo>
                  <a:lnTo>
                    <a:pt x="346" y="461"/>
                  </a:lnTo>
                  <a:lnTo>
                    <a:pt x="346" y="461"/>
                  </a:lnTo>
                  <a:lnTo>
                    <a:pt x="346" y="461"/>
                  </a:lnTo>
                  <a:lnTo>
                    <a:pt x="347" y="458"/>
                  </a:lnTo>
                  <a:lnTo>
                    <a:pt x="347" y="458"/>
                  </a:lnTo>
                  <a:lnTo>
                    <a:pt x="347" y="456"/>
                  </a:lnTo>
                  <a:lnTo>
                    <a:pt x="347" y="458"/>
                  </a:lnTo>
                  <a:lnTo>
                    <a:pt x="349" y="453"/>
                  </a:lnTo>
                  <a:lnTo>
                    <a:pt x="349" y="453"/>
                  </a:lnTo>
                  <a:lnTo>
                    <a:pt x="349" y="453"/>
                  </a:lnTo>
                  <a:lnTo>
                    <a:pt x="349" y="453"/>
                  </a:lnTo>
                  <a:lnTo>
                    <a:pt x="350" y="450"/>
                  </a:lnTo>
                  <a:lnTo>
                    <a:pt x="350" y="450"/>
                  </a:lnTo>
                  <a:lnTo>
                    <a:pt x="350" y="450"/>
                  </a:lnTo>
                  <a:lnTo>
                    <a:pt x="350" y="450"/>
                  </a:lnTo>
                  <a:lnTo>
                    <a:pt x="353" y="447"/>
                  </a:lnTo>
                  <a:lnTo>
                    <a:pt x="353" y="447"/>
                  </a:lnTo>
                  <a:lnTo>
                    <a:pt x="355" y="444"/>
                  </a:lnTo>
                  <a:lnTo>
                    <a:pt x="355" y="444"/>
                  </a:lnTo>
                  <a:lnTo>
                    <a:pt x="355" y="444"/>
                  </a:lnTo>
                  <a:lnTo>
                    <a:pt x="356" y="441"/>
                  </a:lnTo>
                  <a:lnTo>
                    <a:pt x="356" y="441"/>
                  </a:lnTo>
                  <a:lnTo>
                    <a:pt x="356" y="441"/>
                  </a:lnTo>
                  <a:lnTo>
                    <a:pt x="356" y="441"/>
                  </a:lnTo>
                  <a:lnTo>
                    <a:pt x="358" y="436"/>
                  </a:lnTo>
                  <a:lnTo>
                    <a:pt x="358" y="436"/>
                  </a:lnTo>
                  <a:lnTo>
                    <a:pt x="358" y="436"/>
                  </a:lnTo>
                  <a:lnTo>
                    <a:pt x="358" y="436"/>
                  </a:lnTo>
                  <a:lnTo>
                    <a:pt x="359" y="435"/>
                  </a:lnTo>
                  <a:lnTo>
                    <a:pt x="359" y="435"/>
                  </a:lnTo>
                  <a:lnTo>
                    <a:pt x="361" y="430"/>
                  </a:lnTo>
                  <a:lnTo>
                    <a:pt x="361" y="432"/>
                  </a:lnTo>
                  <a:lnTo>
                    <a:pt x="361" y="432"/>
                  </a:lnTo>
                  <a:lnTo>
                    <a:pt x="361" y="432"/>
                  </a:lnTo>
                  <a:lnTo>
                    <a:pt x="363" y="427"/>
                  </a:lnTo>
                  <a:lnTo>
                    <a:pt x="363" y="427"/>
                  </a:lnTo>
                  <a:lnTo>
                    <a:pt x="363" y="427"/>
                  </a:lnTo>
                  <a:lnTo>
                    <a:pt x="363" y="427"/>
                  </a:lnTo>
                  <a:lnTo>
                    <a:pt x="366" y="424"/>
                  </a:lnTo>
                  <a:lnTo>
                    <a:pt x="366" y="424"/>
                  </a:lnTo>
                  <a:lnTo>
                    <a:pt x="366" y="424"/>
                  </a:lnTo>
                  <a:lnTo>
                    <a:pt x="367" y="421"/>
                  </a:lnTo>
                  <a:lnTo>
                    <a:pt x="367" y="421"/>
                  </a:lnTo>
                  <a:lnTo>
                    <a:pt x="367" y="421"/>
                  </a:lnTo>
                  <a:lnTo>
                    <a:pt x="369" y="418"/>
                  </a:lnTo>
                  <a:lnTo>
                    <a:pt x="369" y="418"/>
                  </a:lnTo>
                  <a:lnTo>
                    <a:pt x="369" y="418"/>
                  </a:lnTo>
                  <a:lnTo>
                    <a:pt x="369" y="418"/>
                  </a:lnTo>
                  <a:lnTo>
                    <a:pt x="370" y="413"/>
                  </a:lnTo>
                  <a:lnTo>
                    <a:pt x="370" y="415"/>
                  </a:lnTo>
                  <a:lnTo>
                    <a:pt x="370" y="413"/>
                  </a:lnTo>
                  <a:lnTo>
                    <a:pt x="370" y="415"/>
                  </a:lnTo>
                  <a:lnTo>
                    <a:pt x="372" y="410"/>
                  </a:lnTo>
                  <a:lnTo>
                    <a:pt x="372" y="412"/>
                  </a:lnTo>
                  <a:lnTo>
                    <a:pt x="372" y="412"/>
                  </a:lnTo>
                  <a:lnTo>
                    <a:pt x="372" y="412"/>
                  </a:lnTo>
                  <a:lnTo>
                    <a:pt x="373" y="407"/>
                  </a:lnTo>
                  <a:lnTo>
                    <a:pt x="373" y="407"/>
                  </a:lnTo>
                  <a:lnTo>
                    <a:pt x="373" y="407"/>
                  </a:lnTo>
                  <a:lnTo>
                    <a:pt x="373" y="409"/>
                  </a:lnTo>
                  <a:lnTo>
                    <a:pt x="375" y="404"/>
                  </a:lnTo>
                  <a:lnTo>
                    <a:pt x="375" y="404"/>
                  </a:lnTo>
                  <a:lnTo>
                    <a:pt x="375" y="404"/>
                  </a:lnTo>
                  <a:lnTo>
                    <a:pt x="378" y="401"/>
                  </a:lnTo>
                  <a:lnTo>
                    <a:pt x="378" y="401"/>
                  </a:lnTo>
                  <a:lnTo>
                    <a:pt x="380" y="398"/>
                  </a:lnTo>
                  <a:lnTo>
                    <a:pt x="380" y="398"/>
                  </a:lnTo>
                  <a:lnTo>
                    <a:pt x="380" y="398"/>
                  </a:lnTo>
                  <a:lnTo>
                    <a:pt x="380" y="398"/>
                  </a:lnTo>
                  <a:lnTo>
                    <a:pt x="381" y="395"/>
                  </a:lnTo>
                  <a:lnTo>
                    <a:pt x="381" y="395"/>
                  </a:lnTo>
                  <a:lnTo>
                    <a:pt x="381" y="395"/>
                  </a:lnTo>
                  <a:lnTo>
                    <a:pt x="381" y="395"/>
                  </a:lnTo>
                  <a:lnTo>
                    <a:pt x="383" y="392"/>
                  </a:lnTo>
                  <a:lnTo>
                    <a:pt x="383" y="392"/>
                  </a:lnTo>
                  <a:lnTo>
                    <a:pt x="383" y="392"/>
                  </a:lnTo>
                  <a:lnTo>
                    <a:pt x="383" y="392"/>
                  </a:lnTo>
                  <a:lnTo>
                    <a:pt x="384" y="389"/>
                  </a:lnTo>
                  <a:lnTo>
                    <a:pt x="384" y="389"/>
                  </a:lnTo>
                  <a:lnTo>
                    <a:pt x="384" y="389"/>
                  </a:lnTo>
                  <a:lnTo>
                    <a:pt x="384" y="389"/>
                  </a:lnTo>
                  <a:lnTo>
                    <a:pt x="386" y="384"/>
                  </a:lnTo>
                  <a:lnTo>
                    <a:pt x="386" y="386"/>
                  </a:lnTo>
                  <a:lnTo>
                    <a:pt x="386" y="386"/>
                  </a:lnTo>
                  <a:lnTo>
                    <a:pt x="387" y="383"/>
                  </a:lnTo>
                  <a:lnTo>
                    <a:pt x="387" y="383"/>
                  </a:lnTo>
                  <a:lnTo>
                    <a:pt x="387" y="383"/>
                  </a:lnTo>
                  <a:lnTo>
                    <a:pt x="390" y="379"/>
                  </a:lnTo>
                  <a:lnTo>
                    <a:pt x="390" y="379"/>
                  </a:lnTo>
                  <a:lnTo>
                    <a:pt x="390" y="379"/>
                  </a:lnTo>
                  <a:lnTo>
                    <a:pt x="390" y="379"/>
                  </a:lnTo>
                  <a:lnTo>
                    <a:pt x="392" y="376"/>
                  </a:lnTo>
                  <a:lnTo>
                    <a:pt x="392" y="376"/>
                  </a:lnTo>
                  <a:lnTo>
                    <a:pt x="392" y="376"/>
                  </a:lnTo>
                  <a:lnTo>
                    <a:pt x="392" y="376"/>
                  </a:lnTo>
                  <a:lnTo>
                    <a:pt x="393" y="372"/>
                  </a:lnTo>
                  <a:lnTo>
                    <a:pt x="393" y="373"/>
                  </a:lnTo>
                  <a:lnTo>
                    <a:pt x="393" y="373"/>
                  </a:lnTo>
                  <a:lnTo>
                    <a:pt x="393" y="373"/>
                  </a:lnTo>
                  <a:lnTo>
                    <a:pt x="395" y="370"/>
                  </a:lnTo>
                  <a:lnTo>
                    <a:pt x="395" y="370"/>
                  </a:lnTo>
                  <a:lnTo>
                    <a:pt x="395" y="370"/>
                  </a:lnTo>
                  <a:lnTo>
                    <a:pt x="397" y="367"/>
                  </a:lnTo>
                  <a:lnTo>
                    <a:pt x="397" y="367"/>
                  </a:lnTo>
                  <a:lnTo>
                    <a:pt x="397" y="367"/>
                  </a:lnTo>
                  <a:lnTo>
                    <a:pt x="398" y="364"/>
                  </a:lnTo>
                  <a:lnTo>
                    <a:pt x="398" y="364"/>
                  </a:lnTo>
                  <a:lnTo>
                    <a:pt x="398" y="364"/>
                  </a:lnTo>
                  <a:lnTo>
                    <a:pt x="398" y="364"/>
                  </a:lnTo>
                  <a:lnTo>
                    <a:pt x="400" y="361"/>
                  </a:lnTo>
                  <a:lnTo>
                    <a:pt x="400" y="361"/>
                  </a:lnTo>
                  <a:lnTo>
                    <a:pt x="400" y="361"/>
                  </a:lnTo>
                  <a:lnTo>
                    <a:pt x="400" y="361"/>
                  </a:lnTo>
                  <a:lnTo>
                    <a:pt x="401" y="358"/>
                  </a:lnTo>
                  <a:lnTo>
                    <a:pt x="403" y="358"/>
                  </a:lnTo>
                  <a:lnTo>
                    <a:pt x="403" y="358"/>
                  </a:lnTo>
                  <a:lnTo>
                    <a:pt x="403" y="358"/>
                  </a:lnTo>
                  <a:lnTo>
                    <a:pt x="404" y="355"/>
                  </a:lnTo>
                  <a:lnTo>
                    <a:pt x="404" y="355"/>
                  </a:lnTo>
                  <a:lnTo>
                    <a:pt x="404" y="355"/>
                  </a:lnTo>
                  <a:lnTo>
                    <a:pt x="404" y="355"/>
                  </a:lnTo>
                  <a:lnTo>
                    <a:pt x="406" y="352"/>
                  </a:lnTo>
                  <a:lnTo>
                    <a:pt x="406" y="352"/>
                  </a:lnTo>
                  <a:lnTo>
                    <a:pt x="406" y="353"/>
                  </a:lnTo>
                  <a:lnTo>
                    <a:pt x="407" y="349"/>
                  </a:lnTo>
                  <a:lnTo>
                    <a:pt x="407" y="350"/>
                  </a:lnTo>
                  <a:lnTo>
                    <a:pt x="407" y="350"/>
                  </a:lnTo>
                  <a:lnTo>
                    <a:pt x="409" y="346"/>
                  </a:lnTo>
                  <a:lnTo>
                    <a:pt x="409" y="347"/>
                  </a:lnTo>
                  <a:lnTo>
                    <a:pt x="409" y="347"/>
                  </a:lnTo>
                  <a:lnTo>
                    <a:pt x="410" y="344"/>
                  </a:lnTo>
                  <a:lnTo>
                    <a:pt x="410" y="344"/>
                  </a:lnTo>
                  <a:lnTo>
                    <a:pt x="410" y="344"/>
                  </a:lnTo>
                  <a:lnTo>
                    <a:pt x="412" y="341"/>
                  </a:lnTo>
                  <a:lnTo>
                    <a:pt x="412" y="341"/>
                  </a:lnTo>
                  <a:lnTo>
                    <a:pt x="412" y="341"/>
                  </a:lnTo>
                  <a:lnTo>
                    <a:pt x="413" y="338"/>
                  </a:lnTo>
                  <a:lnTo>
                    <a:pt x="415" y="338"/>
                  </a:lnTo>
                  <a:lnTo>
                    <a:pt x="415" y="338"/>
                  </a:lnTo>
                  <a:lnTo>
                    <a:pt x="415" y="338"/>
                  </a:lnTo>
                  <a:lnTo>
                    <a:pt x="417" y="335"/>
                  </a:lnTo>
                  <a:lnTo>
                    <a:pt x="417" y="335"/>
                  </a:lnTo>
                  <a:lnTo>
                    <a:pt x="417" y="335"/>
                  </a:lnTo>
                  <a:lnTo>
                    <a:pt x="417" y="335"/>
                  </a:lnTo>
                  <a:lnTo>
                    <a:pt x="418" y="332"/>
                  </a:lnTo>
                  <a:lnTo>
                    <a:pt x="418" y="332"/>
                  </a:lnTo>
                  <a:lnTo>
                    <a:pt x="418" y="332"/>
                  </a:lnTo>
                  <a:lnTo>
                    <a:pt x="418" y="332"/>
                  </a:lnTo>
                  <a:lnTo>
                    <a:pt x="420" y="329"/>
                  </a:lnTo>
                  <a:lnTo>
                    <a:pt x="420" y="329"/>
                  </a:lnTo>
                  <a:lnTo>
                    <a:pt x="420" y="330"/>
                  </a:lnTo>
                  <a:lnTo>
                    <a:pt x="421" y="326"/>
                  </a:lnTo>
                  <a:lnTo>
                    <a:pt x="421" y="327"/>
                  </a:lnTo>
                  <a:lnTo>
                    <a:pt x="421" y="327"/>
                  </a:lnTo>
                  <a:lnTo>
                    <a:pt x="423" y="324"/>
                  </a:lnTo>
                  <a:lnTo>
                    <a:pt x="423" y="324"/>
                  </a:lnTo>
                  <a:lnTo>
                    <a:pt x="423" y="324"/>
                  </a:lnTo>
                  <a:lnTo>
                    <a:pt x="424" y="321"/>
                  </a:lnTo>
                  <a:lnTo>
                    <a:pt x="424" y="321"/>
                  </a:lnTo>
                  <a:lnTo>
                    <a:pt x="424" y="321"/>
                  </a:lnTo>
                  <a:lnTo>
                    <a:pt x="424" y="321"/>
                  </a:lnTo>
                  <a:lnTo>
                    <a:pt x="426" y="318"/>
                  </a:lnTo>
                  <a:lnTo>
                    <a:pt x="427" y="319"/>
                  </a:lnTo>
                  <a:lnTo>
                    <a:pt x="427" y="318"/>
                  </a:lnTo>
                  <a:lnTo>
                    <a:pt x="427" y="319"/>
                  </a:lnTo>
                  <a:lnTo>
                    <a:pt x="429" y="316"/>
                  </a:lnTo>
                  <a:lnTo>
                    <a:pt x="429" y="316"/>
                  </a:lnTo>
                  <a:lnTo>
                    <a:pt x="429" y="316"/>
                  </a:lnTo>
                  <a:lnTo>
                    <a:pt x="429" y="316"/>
                  </a:lnTo>
                  <a:lnTo>
                    <a:pt x="430" y="312"/>
                  </a:lnTo>
                  <a:lnTo>
                    <a:pt x="430" y="313"/>
                  </a:lnTo>
                  <a:lnTo>
                    <a:pt x="430" y="313"/>
                  </a:lnTo>
                  <a:lnTo>
                    <a:pt x="430" y="313"/>
                  </a:lnTo>
                  <a:lnTo>
                    <a:pt x="432" y="310"/>
                  </a:lnTo>
                  <a:lnTo>
                    <a:pt x="432" y="310"/>
                  </a:lnTo>
                  <a:lnTo>
                    <a:pt x="432" y="310"/>
                  </a:lnTo>
                  <a:lnTo>
                    <a:pt x="432" y="312"/>
                  </a:lnTo>
                  <a:lnTo>
                    <a:pt x="434" y="309"/>
                  </a:lnTo>
                  <a:lnTo>
                    <a:pt x="434" y="309"/>
                  </a:lnTo>
                  <a:lnTo>
                    <a:pt x="434" y="309"/>
                  </a:lnTo>
                  <a:lnTo>
                    <a:pt x="434" y="309"/>
                  </a:lnTo>
                  <a:lnTo>
                    <a:pt x="435" y="305"/>
                  </a:lnTo>
                  <a:lnTo>
                    <a:pt x="435" y="305"/>
                  </a:lnTo>
                  <a:lnTo>
                    <a:pt x="435" y="304"/>
                  </a:lnTo>
                  <a:lnTo>
                    <a:pt x="435" y="305"/>
                  </a:lnTo>
                  <a:lnTo>
                    <a:pt x="437" y="302"/>
                  </a:lnTo>
                  <a:lnTo>
                    <a:pt x="437" y="302"/>
                  </a:lnTo>
                  <a:lnTo>
                    <a:pt x="437" y="302"/>
                  </a:lnTo>
                  <a:lnTo>
                    <a:pt x="438" y="301"/>
                  </a:lnTo>
                  <a:lnTo>
                    <a:pt x="438" y="301"/>
                  </a:lnTo>
                  <a:lnTo>
                    <a:pt x="440" y="301"/>
                  </a:lnTo>
                  <a:lnTo>
                    <a:pt x="440" y="301"/>
                  </a:lnTo>
                  <a:lnTo>
                    <a:pt x="441" y="298"/>
                  </a:lnTo>
                  <a:lnTo>
                    <a:pt x="441" y="298"/>
                  </a:lnTo>
                  <a:lnTo>
                    <a:pt x="441" y="298"/>
                  </a:lnTo>
                  <a:lnTo>
                    <a:pt x="443" y="295"/>
                  </a:lnTo>
                  <a:lnTo>
                    <a:pt x="443" y="296"/>
                  </a:lnTo>
                  <a:lnTo>
                    <a:pt x="443" y="296"/>
                  </a:lnTo>
                  <a:lnTo>
                    <a:pt x="443" y="296"/>
                  </a:lnTo>
                  <a:lnTo>
                    <a:pt x="444" y="292"/>
                  </a:lnTo>
                  <a:lnTo>
                    <a:pt x="444" y="293"/>
                  </a:lnTo>
                  <a:lnTo>
                    <a:pt x="444" y="293"/>
                  </a:lnTo>
                  <a:lnTo>
                    <a:pt x="446" y="290"/>
                  </a:lnTo>
                  <a:lnTo>
                    <a:pt x="446" y="290"/>
                  </a:lnTo>
                  <a:lnTo>
                    <a:pt x="446" y="290"/>
                  </a:lnTo>
                  <a:lnTo>
                    <a:pt x="446" y="290"/>
                  </a:lnTo>
                  <a:lnTo>
                    <a:pt x="447" y="287"/>
                  </a:lnTo>
                  <a:lnTo>
                    <a:pt x="447" y="287"/>
                  </a:lnTo>
                  <a:lnTo>
                    <a:pt x="447" y="287"/>
                  </a:lnTo>
                  <a:lnTo>
                    <a:pt x="447" y="289"/>
                  </a:lnTo>
                  <a:lnTo>
                    <a:pt x="449" y="285"/>
                  </a:lnTo>
                  <a:lnTo>
                    <a:pt x="449" y="285"/>
                  </a:lnTo>
                  <a:lnTo>
                    <a:pt x="449" y="285"/>
                  </a:lnTo>
                  <a:lnTo>
                    <a:pt x="449" y="285"/>
                  </a:lnTo>
                  <a:lnTo>
                    <a:pt x="451" y="284"/>
                  </a:lnTo>
                  <a:lnTo>
                    <a:pt x="451" y="284"/>
                  </a:lnTo>
                  <a:lnTo>
                    <a:pt x="451" y="284"/>
                  </a:lnTo>
                  <a:lnTo>
                    <a:pt x="452" y="284"/>
                  </a:lnTo>
                  <a:lnTo>
                    <a:pt x="454" y="281"/>
                  </a:lnTo>
                  <a:lnTo>
                    <a:pt x="454" y="281"/>
                  </a:lnTo>
                  <a:lnTo>
                    <a:pt x="454" y="281"/>
                  </a:lnTo>
                  <a:lnTo>
                    <a:pt x="454" y="281"/>
                  </a:lnTo>
                  <a:lnTo>
                    <a:pt x="455" y="278"/>
                  </a:lnTo>
                  <a:lnTo>
                    <a:pt x="455" y="279"/>
                  </a:lnTo>
                  <a:lnTo>
                    <a:pt x="455" y="279"/>
                  </a:lnTo>
                  <a:lnTo>
                    <a:pt x="455" y="279"/>
                  </a:lnTo>
                  <a:lnTo>
                    <a:pt x="457" y="276"/>
                  </a:lnTo>
                  <a:lnTo>
                    <a:pt x="457" y="276"/>
                  </a:lnTo>
                  <a:lnTo>
                    <a:pt x="457" y="276"/>
                  </a:lnTo>
                  <a:lnTo>
                    <a:pt x="457" y="276"/>
                  </a:lnTo>
                  <a:lnTo>
                    <a:pt x="458" y="273"/>
                  </a:lnTo>
                  <a:lnTo>
                    <a:pt x="458" y="273"/>
                  </a:lnTo>
                  <a:lnTo>
                    <a:pt x="458" y="273"/>
                  </a:lnTo>
                  <a:lnTo>
                    <a:pt x="458" y="275"/>
                  </a:lnTo>
                  <a:lnTo>
                    <a:pt x="460" y="272"/>
                  </a:lnTo>
                  <a:lnTo>
                    <a:pt x="460" y="272"/>
                  </a:lnTo>
                  <a:lnTo>
                    <a:pt x="461" y="269"/>
                  </a:lnTo>
                  <a:lnTo>
                    <a:pt x="461" y="269"/>
                  </a:lnTo>
                  <a:lnTo>
                    <a:pt x="461" y="270"/>
                  </a:lnTo>
                  <a:lnTo>
                    <a:pt x="463" y="270"/>
                  </a:lnTo>
                  <a:lnTo>
                    <a:pt x="463" y="267"/>
                  </a:lnTo>
                  <a:lnTo>
                    <a:pt x="463" y="267"/>
                  </a:lnTo>
                  <a:lnTo>
                    <a:pt x="463" y="267"/>
                  </a:lnTo>
                  <a:lnTo>
                    <a:pt x="464" y="269"/>
                  </a:lnTo>
                  <a:lnTo>
                    <a:pt x="464" y="265"/>
                  </a:lnTo>
                  <a:lnTo>
                    <a:pt x="466" y="265"/>
                  </a:lnTo>
                  <a:lnTo>
                    <a:pt x="466" y="265"/>
                  </a:lnTo>
                  <a:lnTo>
                    <a:pt x="466" y="265"/>
                  </a:lnTo>
                  <a:lnTo>
                    <a:pt x="467" y="262"/>
                  </a:lnTo>
                  <a:lnTo>
                    <a:pt x="467" y="264"/>
                  </a:lnTo>
                  <a:lnTo>
                    <a:pt x="467" y="264"/>
                  </a:lnTo>
                  <a:lnTo>
                    <a:pt x="467" y="264"/>
                  </a:lnTo>
                  <a:lnTo>
                    <a:pt x="469" y="261"/>
                  </a:lnTo>
                  <a:lnTo>
                    <a:pt x="469" y="262"/>
                  </a:lnTo>
                  <a:lnTo>
                    <a:pt x="469" y="262"/>
                  </a:lnTo>
                  <a:lnTo>
                    <a:pt x="469" y="262"/>
                  </a:lnTo>
                  <a:lnTo>
                    <a:pt x="471" y="259"/>
                  </a:lnTo>
                  <a:lnTo>
                    <a:pt x="471" y="259"/>
                  </a:lnTo>
                  <a:lnTo>
                    <a:pt x="471" y="259"/>
                  </a:lnTo>
                  <a:lnTo>
                    <a:pt x="472" y="258"/>
                  </a:lnTo>
                  <a:lnTo>
                    <a:pt x="472" y="258"/>
                  </a:lnTo>
                  <a:lnTo>
                    <a:pt x="472" y="258"/>
                  </a:lnTo>
                  <a:lnTo>
                    <a:pt x="472" y="258"/>
                  </a:lnTo>
                  <a:lnTo>
                    <a:pt x="474" y="255"/>
                  </a:lnTo>
                  <a:lnTo>
                    <a:pt x="474" y="256"/>
                  </a:lnTo>
                  <a:lnTo>
                    <a:pt x="474" y="256"/>
                  </a:lnTo>
                  <a:lnTo>
                    <a:pt x="474" y="256"/>
                  </a:lnTo>
                  <a:lnTo>
                    <a:pt x="475" y="253"/>
                  </a:lnTo>
                  <a:lnTo>
                    <a:pt x="475" y="253"/>
                  </a:lnTo>
                  <a:lnTo>
                    <a:pt x="475" y="253"/>
                  </a:lnTo>
                  <a:lnTo>
                    <a:pt x="477" y="253"/>
                  </a:lnTo>
                  <a:lnTo>
                    <a:pt x="478" y="250"/>
                  </a:lnTo>
                  <a:lnTo>
                    <a:pt x="478" y="252"/>
                  </a:lnTo>
                  <a:lnTo>
                    <a:pt x="478" y="252"/>
                  </a:lnTo>
                  <a:lnTo>
                    <a:pt x="480" y="248"/>
                  </a:lnTo>
                  <a:lnTo>
                    <a:pt x="480" y="248"/>
                  </a:lnTo>
                  <a:lnTo>
                    <a:pt x="480" y="248"/>
                  </a:lnTo>
                  <a:lnTo>
                    <a:pt x="480" y="248"/>
                  </a:lnTo>
                  <a:lnTo>
                    <a:pt x="481" y="245"/>
                  </a:lnTo>
                  <a:lnTo>
                    <a:pt x="481" y="245"/>
                  </a:lnTo>
                  <a:lnTo>
                    <a:pt x="481" y="247"/>
                  </a:lnTo>
                  <a:lnTo>
                    <a:pt x="481" y="247"/>
                  </a:lnTo>
                  <a:lnTo>
                    <a:pt x="483" y="244"/>
                  </a:lnTo>
                  <a:lnTo>
                    <a:pt x="483" y="244"/>
                  </a:lnTo>
                  <a:lnTo>
                    <a:pt x="483" y="245"/>
                  </a:lnTo>
                  <a:lnTo>
                    <a:pt x="484" y="242"/>
                  </a:lnTo>
                  <a:lnTo>
                    <a:pt x="484" y="244"/>
                  </a:lnTo>
                  <a:lnTo>
                    <a:pt x="484" y="242"/>
                  </a:lnTo>
                  <a:lnTo>
                    <a:pt x="484" y="244"/>
                  </a:lnTo>
                  <a:lnTo>
                    <a:pt x="486" y="241"/>
                  </a:lnTo>
                  <a:lnTo>
                    <a:pt x="486" y="241"/>
                  </a:lnTo>
                  <a:lnTo>
                    <a:pt x="486" y="241"/>
                  </a:lnTo>
                  <a:lnTo>
                    <a:pt x="486" y="241"/>
                  </a:lnTo>
                  <a:lnTo>
                    <a:pt x="488" y="239"/>
                  </a:lnTo>
                  <a:lnTo>
                    <a:pt x="488" y="239"/>
                  </a:lnTo>
                  <a:lnTo>
                    <a:pt x="488" y="239"/>
                  </a:lnTo>
                  <a:lnTo>
                    <a:pt x="489" y="239"/>
                  </a:lnTo>
                  <a:lnTo>
                    <a:pt x="489" y="238"/>
                  </a:lnTo>
                  <a:lnTo>
                    <a:pt x="491" y="238"/>
                  </a:lnTo>
                  <a:lnTo>
                    <a:pt x="491" y="238"/>
                  </a:lnTo>
                  <a:lnTo>
                    <a:pt x="491" y="238"/>
                  </a:lnTo>
                  <a:lnTo>
                    <a:pt x="492" y="236"/>
                  </a:lnTo>
                  <a:lnTo>
                    <a:pt x="492" y="236"/>
                  </a:lnTo>
                  <a:lnTo>
                    <a:pt x="492" y="236"/>
                  </a:lnTo>
                  <a:lnTo>
                    <a:pt x="492" y="236"/>
                  </a:lnTo>
                  <a:lnTo>
                    <a:pt x="494" y="235"/>
                  </a:lnTo>
                  <a:lnTo>
                    <a:pt x="494" y="235"/>
                  </a:lnTo>
                  <a:lnTo>
                    <a:pt x="494" y="235"/>
                  </a:lnTo>
                  <a:lnTo>
                    <a:pt x="494" y="235"/>
                  </a:lnTo>
                  <a:lnTo>
                    <a:pt x="495" y="232"/>
                  </a:lnTo>
                  <a:lnTo>
                    <a:pt x="495" y="232"/>
                  </a:lnTo>
                  <a:lnTo>
                    <a:pt x="495" y="232"/>
                  </a:lnTo>
                  <a:lnTo>
                    <a:pt x="495" y="233"/>
                  </a:lnTo>
                  <a:lnTo>
                    <a:pt x="497" y="230"/>
                  </a:lnTo>
                  <a:lnTo>
                    <a:pt x="497" y="230"/>
                  </a:lnTo>
                  <a:lnTo>
                    <a:pt x="497" y="230"/>
                  </a:lnTo>
                  <a:lnTo>
                    <a:pt x="497" y="230"/>
                  </a:lnTo>
                  <a:lnTo>
                    <a:pt x="498" y="228"/>
                  </a:lnTo>
                  <a:lnTo>
                    <a:pt x="498" y="228"/>
                  </a:lnTo>
                  <a:lnTo>
                    <a:pt x="498" y="228"/>
                  </a:lnTo>
                  <a:lnTo>
                    <a:pt x="498" y="228"/>
                  </a:lnTo>
                  <a:lnTo>
                    <a:pt x="500" y="227"/>
                  </a:lnTo>
                  <a:lnTo>
                    <a:pt x="500" y="227"/>
                  </a:lnTo>
                  <a:lnTo>
                    <a:pt x="500" y="227"/>
                  </a:lnTo>
                  <a:lnTo>
                    <a:pt x="500" y="227"/>
                  </a:lnTo>
                  <a:lnTo>
                    <a:pt x="501" y="224"/>
                  </a:lnTo>
                  <a:lnTo>
                    <a:pt x="503" y="224"/>
                  </a:lnTo>
                  <a:lnTo>
                    <a:pt x="503" y="224"/>
                  </a:lnTo>
                  <a:lnTo>
                    <a:pt x="503" y="225"/>
                  </a:lnTo>
                  <a:lnTo>
                    <a:pt x="503" y="222"/>
                  </a:lnTo>
                  <a:lnTo>
                    <a:pt x="505" y="222"/>
                  </a:lnTo>
                  <a:lnTo>
                    <a:pt x="505" y="222"/>
                  </a:lnTo>
                  <a:lnTo>
                    <a:pt x="505" y="224"/>
                  </a:lnTo>
                  <a:lnTo>
                    <a:pt x="506" y="219"/>
                  </a:lnTo>
                  <a:lnTo>
                    <a:pt x="506" y="221"/>
                  </a:lnTo>
                  <a:lnTo>
                    <a:pt x="506" y="221"/>
                  </a:lnTo>
                  <a:lnTo>
                    <a:pt x="508" y="219"/>
                  </a:lnTo>
                  <a:lnTo>
                    <a:pt x="508" y="221"/>
                  </a:lnTo>
                  <a:lnTo>
                    <a:pt x="508" y="219"/>
                  </a:lnTo>
                  <a:lnTo>
                    <a:pt x="508" y="219"/>
                  </a:lnTo>
                  <a:lnTo>
                    <a:pt x="509" y="218"/>
                  </a:lnTo>
                  <a:lnTo>
                    <a:pt x="509" y="218"/>
                  </a:lnTo>
                  <a:lnTo>
                    <a:pt x="509" y="218"/>
                  </a:lnTo>
                  <a:lnTo>
                    <a:pt x="509" y="218"/>
                  </a:lnTo>
                  <a:lnTo>
                    <a:pt x="511" y="216"/>
                  </a:lnTo>
                  <a:lnTo>
                    <a:pt x="511" y="216"/>
                  </a:lnTo>
                  <a:lnTo>
                    <a:pt x="511" y="216"/>
                  </a:lnTo>
                  <a:lnTo>
                    <a:pt x="511" y="218"/>
                  </a:lnTo>
                  <a:lnTo>
                    <a:pt x="512" y="216"/>
                  </a:lnTo>
                  <a:lnTo>
                    <a:pt x="512" y="216"/>
                  </a:lnTo>
                  <a:lnTo>
                    <a:pt x="512" y="216"/>
                  </a:lnTo>
                  <a:lnTo>
                    <a:pt x="512" y="216"/>
                  </a:lnTo>
                  <a:lnTo>
                    <a:pt x="514" y="215"/>
                  </a:lnTo>
                  <a:lnTo>
                    <a:pt x="515" y="215"/>
                  </a:lnTo>
                  <a:lnTo>
                    <a:pt x="515" y="215"/>
                  </a:lnTo>
                  <a:lnTo>
                    <a:pt x="515" y="216"/>
                  </a:lnTo>
                  <a:lnTo>
                    <a:pt x="517" y="213"/>
                  </a:lnTo>
                  <a:lnTo>
                    <a:pt x="517" y="213"/>
                  </a:lnTo>
                  <a:lnTo>
                    <a:pt x="517" y="215"/>
                  </a:lnTo>
                  <a:lnTo>
                    <a:pt x="517" y="213"/>
                  </a:lnTo>
                  <a:lnTo>
                    <a:pt x="518" y="213"/>
                  </a:lnTo>
                  <a:lnTo>
                    <a:pt x="518" y="213"/>
                  </a:lnTo>
                  <a:lnTo>
                    <a:pt x="518" y="213"/>
                  </a:lnTo>
                  <a:lnTo>
                    <a:pt x="520" y="212"/>
                  </a:lnTo>
                  <a:lnTo>
                    <a:pt x="520" y="212"/>
                  </a:lnTo>
                  <a:lnTo>
                    <a:pt x="520" y="212"/>
                  </a:lnTo>
                  <a:lnTo>
                    <a:pt x="520" y="210"/>
                  </a:lnTo>
                  <a:lnTo>
                    <a:pt x="522" y="212"/>
                  </a:lnTo>
                  <a:lnTo>
                    <a:pt x="522" y="210"/>
                  </a:lnTo>
                  <a:lnTo>
                    <a:pt x="522" y="210"/>
                  </a:lnTo>
                  <a:lnTo>
                    <a:pt x="522" y="210"/>
                  </a:lnTo>
                  <a:lnTo>
                    <a:pt x="523" y="208"/>
                  </a:lnTo>
                  <a:lnTo>
                    <a:pt x="523" y="208"/>
                  </a:lnTo>
                  <a:lnTo>
                    <a:pt x="523" y="208"/>
                  </a:lnTo>
                  <a:lnTo>
                    <a:pt x="523" y="208"/>
                  </a:lnTo>
                  <a:lnTo>
                    <a:pt x="525" y="207"/>
                  </a:lnTo>
                  <a:lnTo>
                    <a:pt x="525" y="208"/>
                  </a:lnTo>
                  <a:lnTo>
                    <a:pt x="526" y="208"/>
                  </a:lnTo>
                  <a:lnTo>
                    <a:pt x="528" y="205"/>
                  </a:lnTo>
                  <a:lnTo>
                    <a:pt x="528" y="205"/>
                  </a:lnTo>
                  <a:lnTo>
                    <a:pt x="528" y="207"/>
                  </a:lnTo>
                  <a:lnTo>
                    <a:pt x="529" y="204"/>
                  </a:lnTo>
                  <a:lnTo>
                    <a:pt x="529" y="205"/>
                  </a:lnTo>
                  <a:lnTo>
                    <a:pt x="529" y="207"/>
                  </a:lnTo>
                  <a:lnTo>
                    <a:pt x="531" y="202"/>
                  </a:lnTo>
                  <a:lnTo>
                    <a:pt x="531" y="202"/>
                  </a:lnTo>
                  <a:lnTo>
                    <a:pt x="531" y="204"/>
                  </a:lnTo>
                  <a:lnTo>
                    <a:pt x="531" y="204"/>
                  </a:lnTo>
                  <a:lnTo>
                    <a:pt x="532" y="201"/>
                  </a:lnTo>
                  <a:lnTo>
                    <a:pt x="532" y="202"/>
                  </a:lnTo>
                  <a:lnTo>
                    <a:pt x="532" y="202"/>
                  </a:lnTo>
                  <a:lnTo>
                    <a:pt x="532" y="202"/>
                  </a:lnTo>
                  <a:lnTo>
                    <a:pt x="534" y="201"/>
                  </a:lnTo>
                  <a:lnTo>
                    <a:pt x="534" y="201"/>
                  </a:lnTo>
                  <a:lnTo>
                    <a:pt x="534" y="201"/>
                  </a:lnTo>
                  <a:lnTo>
                    <a:pt x="535" y="201"/>
                  </a:lnTo>
                  <a:lnTo>
                    <a:pt x="535" y="199"/>
                  </a:lnTo>
                  <a:lnTo>
                    <a:pt x="535" y="201"/>
                  </a:lnTo>
                  <a:lnTo>
                    <a:pt x="535" y="201"/>
                  </a:lnTo>
                  <a:lnTo>
                    <a:pt x="535" y="201"/>
                  </a:lnTo>
                  <a:lnTo>
                    <a:pt x="537" y="198"/>
                  </a:lnTo>
                  <a:lnTo>
                    <a:pt x="537" y="198"/>
                  </a:lnTo>
                  <a:lnTo>
                    <a:pt x="537" y="198"/>
                  </a:lnTo>
                  <a:lnTo>
                    <a:pt x="538" y="196"/>
                  </a:lnTo>
                  <a:lnTo>
                    <a:pt x="538" y="199"/>
                  </a:lnTo>
                  <a:lnTo>
                    <a:pt x="540" y="198"/>
                  </a:lnTo>
                  <a:lnTo>
                    <a:pt x="540" y="196"/>
                  </a:lnTo>
                  <a:lnTo>
                    <a:pt x="540" y="198"/>
                  </a:lnTo>
                  <a:lnTo>
                    <a:pt x="540" y="195"/>
                  </a:lnTo>
                  <a:lnTo>
                    <a:pt x="542" y="196"/>
                  </a:lnTo>
                  <a:lnTo>
                    <a:pt x="542" y="196"/>
                  </a:lnTo>
                  <a:lnTo>
                    <a:pt x="542" y="196"/>
                  </a:lnTo>
                  <a:lnTo>
                    <a:pt x="543" y="193"/>
                  </a:lnTo>
                  <a:lnTo>
                    <a:pt x="543" y="195"/>
                  </a:lnTo>
                  <a:lnTo>
                    <a:pt x="543" y="193"/>
                  </a:lnTo>
                  <a:lnTo>
                    <a:pt x="543" y="195"/>
                  </a:lnTo>
                  <a:lnTo>
                    <a:pt x="545" y="193"/>
                  </a:lnTo>
                  <a:lnTo>
                    <a:pt x="545" y="193"/>
                  </a:lnTo>
                  <a:lnTo>
                    <a:pt x="545" y="195"/>
                  </a:lnTo>
                  <a:lnTo>
                    <a:pt x="545" y="195"/>
                  </a:lnTo>
                  <a:lnTo>
                    <a:pt x="546" y="191"/>
                  </a:lnTo>
                  <a:lnTo>
                    <a:pt x="546" y="191"/>
                  </a:lnTo>
                  <a:lnTo>
                    <a:pt x="546" y="191"/>
                  </a:lnTo>
                  <a:lnTo>
                    <a:pt x="546" y="193"/>
                  </a:lnTo>
                  <a:lnTo>
                    <a:pt x="548" y="190"/>
                  </a:lnTo>
                  <a:lnTo>
                    <a:pt x="548" y="190"/>
                  </a:lnTo>
                  <a:lnTo>
                    <a:pt x="548" y="190"/>
                  </a:lnTo>
                  <a:lnTo>
                    <a:pt x="549" y="193"/>
                  </a:lnTo>
                  <a:lnTo>
                    <a:pt x="549" y="190"/>
                  </a:lnTo>
                  <a:lnTo>
                    <a:pt x="549" y="190"/>
                  </a:lnTo>
                  <a:lnTo>
                    <a:pt x="549" y="191"/>
                  </a:lnTo>
                  <a:lnTo>
                    <a:pt x="551" y="191"/>
                  </a:lnTo>
                  <a:lnTo>
                    <a:pt x="552" y="190"/>
                  </a:lnTo>
                  <a:lnTo>
                    <a:pt x="552" y="190"/>
                  </a:lnTo>
                  <a:lnTo>
                    <a:pt x="552" y="190"/>
                  </a:lnTo>
                  <a:lnTo>
                    <a:pt x="552" y="190"/>
                  </a:lnTo>
                  <a:lnTo>
                    <a:pt x="554" y="188"/>
                  </a:lnTo>
                  <a:lnTo>
                    <a:pt x="554" y="188"/>
                  </a:lnTo>
                  <a:lnTo>
                    <a:pt x="554" y="188"/>
                  </a:lnTo>
                  <a:lnTo>
                    <a:pt x="555" y="187"/>
                  </a:lnTo>
                  <a:lnTo>
                    <a:pt x="555" y="187"/>
                  </a:lnTo>
                  <a:lnTo>
                    <a:pt x="555" y="187"/>
                  </a:lnTo>
                  <a:lnTo>
                    <a:pt x="557" y="185"/>
                  </a:lnTo>
                  <a:lnTo>
                    <a:pt x="557" y="187"/>
                  </a:lnTo>
                  <a:lnTo>
                    <a:pt x="557" y="187"/>
                  </a:lnTo>
                  <a:lnTo>
                    <a:pt x="557" y="187"/>
                  </a:lnTo>
                  <a:lnTo>
                    <a:pt x="557" y="188"/>
                  </a:lnTo>
                  <a:lnTo>
                    <a:pt x="559" y="185"/>
                  </a:lnTo>
                  <a:lnTo>
                    <a:pt x="559" y="187"/>
                  </a:lnTo>
                  <a:lnTo>
                    <a:pt x="559" y="187"/>
                  </a:lnTo>
                  <a:lnTo>
                    <a:pt x="559" y="187"/>
                  </a:lnTo>
                  <a:lnTo>
                    <a:pt x="560" y="184"/>
                  </a:lnTo>
                  <a:lnTo>
                    <a:pt x="560" y="185"/>
                  </a:lnTo>
                  <a:lnTo>
                    <a:pt x="560" y="185"/>
                  </a:lnTo>
                  <a:lnTo>
                    <a:pt x="562" y="184"/>
                  </a:lnTo>
                  <a:lnTo>
                    <a:pt x="562" y="187"/>
                  </a:lnTo>
                  <a:lnTo>
                    <a:pt x="562" y="185"/>
                  </a:lnTo>
                  <a:lnTo>
                    <a:pt x="562" y="185"/>
                  </a:lnTo>
                  <a:lnTo>
                    <a:pt x="562" y="185"/>
                  </a:lnTo>
                  <a:lnTo>
                    <a:pt x="563" y="182"/>
                  </a:lnTo>
                  <a:lnTo>
                    <a:pt x="565" y="184"/>
                  </a:lnTo>
                  <a:lnTo>
                    <a:pt x="565" y="184"/>
                  </a:lnTo>
                  <a:lnTo>
                    <a:pt x="565" y="182"/>
                  </a:lnTo>
                  <a:lnTo>
                    <a:pt x="565" y="185"/>
                  </a:lnTo>
                  <a:lnTo>
                    <a:pt x="566" y="184"/>
                  </a:lnTo>
                  <a:lnTo>
                    <a:pt x="566" y="184"/>
                  </a:lnTo>
                  <a:lnTo>
                    <a:pt x="566" y="185"/>
                  </a:lnTo>
                  <a:lnTo>
                    <a:pt x="566" y="182"/>
                  </a:lnTo>
                  <a:lnTo>
                    <a:pt x="568" y="182"/>
                  </a:lnTo>
                  <a:lnTo>
                    <a:pt x="568" y="184"/>
                  </a:lnTo>
                  <a:lnTo>
                    <a:pt x="568" y="182"/>
                  </a:lnTo>
                  <a:lnTo>
                    <a:pt x="569" y="184"/>
                  </a:lnTo>
                  <a:lnTo>
                    <a:pt x="569" y="184"/>
                  </a:lnTo>
                  <a:lnTo>
                    <a:pt x="569" y="184"/>
                  </a:lnTo>
                  <a:lnTo>
                    <a:pt x="569" y="184"/>
                  </a:lnTo>
                  <a:lnTo>
                    <a:pt x="571" y="182"/>
                  </a:lnTo>
                  <a:lnTo>
                    <a:pt x="571" y="184"/>
                  </a:lnTo>
                  <a:lnTo>
                    <a:pt x="571" y="182"/>
                  </a:lnTo>
                  <a:lnTo>
                    <a:pt x="572" y="184"/>
                  </a:lnTo>
                  <a:lnTo>
                    <a:pt x="572" y="181"/>
                  </a:lnTo>
                  <a:lnTo>
                    <a:pt x="572" y="182"/>
                  </a:lnTo>
                  <a:lnTo>
                    <a:pt x="572" y="182"/>
                  </a:lnTo>
                  <a:lnTo>
                    <a:pt x="572" y="181"/>
                  </a:lnTo>
                  <a:lnTo>
                    <a:pt x="574" y="184"/>
                  </a:lnTo>
                  <a:lnTo>
                    <a:pt x="574" y="182"/>
                  </a:lnTo>
                  <a:lnTo>
                    <a:pt x="574" y="182"/>
                  </a:lnTo>
                  <a:lnTo>
                    <a:pt x="574" y="182"/>
                  </a:lnTo>
                  <a:lnTo>
                    <a:pt x="576" y="181"/>
                  </a:lnTo>
                  <a:lnTo>
                    <a:pt x="577" y="182"/>
                  </a:lnTo>
                  <a:lnTo>
                    <a:pt x="577" y="181"/>
                  </a:lnTo>
                  <a:lnTo>
                    <a:pt x="577" y="182"/>
                  </a:lnTo>
                  <a:lnTo>
                    <a:pt x="579" y="181"/>
                  </a:lnTo>
                  <a:lnTo>
                    <a:pt x="579" y="182"/>
                  </a:lnTo>
                  <a:lnTo>
                    <a:pt x="579" y="181"/>
                  </a:lnTo>
                  <a:lnTo>
                    <a:pt x="579" y="181"/>
                  </a:lnTo>
                  <a:lnTo>
                    <a:pt x="579" y="182"/>
                  </a:lnTo>
                  <a:lnTo>
                    <a:pt x="580" y="181"/>
                  </a:lnTo>
                  <a:lnTo>
                    <a:pt x="580" y="181"/>
                  </a:lnTo>
                  <a:lnTo>
                    <a:pt x="582" y="182"/>
                  </a:lnTo>
                  <a:lnTo>
                    <a:pt x="582" y="179"/>
                  </a:lnTo>
                  <a:lnTo>
                    <a:pt x="582" y="181"/>
                  </a:lnTo>
                  <a:lnTo>
                    <a:pt x="582" y="181"/>
                  </a:lnTo>
                  <a:lnTo>
                    <a:pt x="582" y="181"/>
                  </a:lnTo>
                  <a:lnTo>
                    <a:pt x="583" y="181"/>
                  </a:lnTo>
                  <a:lnTo>
                    <a:pt x="583" y="181"/>
                  </a:lnTo>
                  <a:lnTo>
                    <a:pt x="583" y="181"/>
                  </a:lnTo>
                  <a:lnTo>
                    <a:pt x="583" y="181"/>
                  </a:lnTo>
                  <a:lnTo>
                    <a:pt x="585" y="179"/>
                  </a:lnTo>
                  <a:lnTo>
                    <a:pt x="585" y="179"/>
                  </a:lnTo>
                  <a:lnTo>
                    <a:pt x="585" y="179"/>
                  </a:lnTo>
                  <a:lnTo>
                    <a:pt x="586" y="178"/>
                  </a:lnTo>
                  <a:lnTo>
                    <a:pt x="586" y="179"/>
                  </a:lnTo>
                  <a:lnTo>
                    <a:pt x="586" y="179"/>
                  </a:lnTo>
                  <a:lnTo>
                    <a:pt x="586" y="179"/>
                  </a:lnTo>
                  <a:lnTo>
                    <a:pt x="588" y="178"/>
                  </a:lnTo>
                  <a:lnTo>
                    <a:pt x="588" y="181"/>
                  </a:lnTo>
                  <a:lnTo>
                    <a:pt x="589" y="179"/>
                  </a:lnTo>
                  <a:lnTo>
                    <a:pt x="589" y="179"/>
                  </a:lnTo>
                  <a:lnTo>
                    <a:pt x="589" y="179"/>
                  </a:lnTo>
                  <a:lnTo>
                    <a:pt x="589" y="181"/>
                  </a:lnTo>
                  <a:lnTo>
                    <a:pt x="591" y="179"/>
                  </a:lnTo>
                  <a:lnTo>
                    <a:pt x="591" y="179"/>
                  </a:lnTo>
                  <a:lnTo>
                    <a:pt x="592" y="181"/>
                  </a:lnTo>
                  <a:lnTo>
                    <a:pt x="592" y="178"/>
                  </a:lnTo>
                  <a:lnTo>
                    <a:pt x="592" y="179"/>
                  </a:lnTo>
                  <a:lnTo>
                    <a:pt x="592" y="181"/>
                  </a:lnTo>
                  <a:lnTo>
                    <a:pt x="594" y="178"/>
                  </a:lnTo>
                  <a:lnTo>
                    <a:pt x="594" y="178"/>
                  </a:lnTo>
                  <a:lnTo>
                    <a:pt x="594" y="178"/>
                  </a:lnTo>
                  <a:lnTo>
                    <a:pt x="594" y="179"/>
                  </a:lnTo>
                  <a:lnTo>
                    <a:pt x="596" y="176"/>
                  </a:lnTo>
                  <a:lnTo>
                    <a:pt x="596" y="176"/>
                  </a:lnTo>
                  <a:lnTo>
                    <a:pt x="596" y="178"/>
                  </a:lnTo>
                  <a:lnTo>
                    <a:pt x="596" y="178"/>
                  </a:lnTo>
                  <a:lnTo>
                    <a:pt x="597" y="176"/>
                  </a:lnTo>
                  <a:lnTo>
                    <a:pt x="597" y="178"/>
                  </a:lnTo>
                  <a:lnTo>
                    <a:pt x="597" y="178"/>
                  </a:lnTo>
                  <a:lnTo>
                    <a:pt x="599" y="176"/>
                  </a:lnTo>
                  <a:lnTo>
                    <a:pt x="599" y="179"/>
                  </a:lnTo>
                  <a:lnTo>
                    <a:pt x="599" y="178"/>
                  </a:lnTo>
                  <a:lnTo>
                    <a:pt x="599" y="178"/>
                  </a:lnTo>
                  <a:lnTo>
                    <a:pt x="599" y="179"/>
                  </a:lnTo>
                  <a:lnTo>
                    <a:pt x="600" y="176"/>
                  </a:lnTo>
                  <a:lnTo>
                    <a:pt x="602" y="176"/>
                  </a:lnTo>
                  <a:lnTo>
                    <a:pt x="602" y="178"/>
                  </a:lnTo>
                  <a:lnTo>
                    <a:pt x="602" y="176"/>
                  </a:lnTo>
                  <a:lnTo>
                    <a:pt x="602" y="179"/>
                  </a:lnTo>
                  <a:lnTo>
                    <a:pt x="603" y="179"/>
                  </a:lnTo>
                  <a:lnTo>
                    <a:pt x="603" y="179"/>
                  </a:lnTo>
                  <a:lnTo>
                    <a:pt x="603" y="179"/>
                  </a:lnTo>
                  <a:lnTo>
                    <a:pt x="603" y="178"/>
                  </a:lnTo>
                  <a:lnTo>
                    <a:pt x="605" y="179"/>
                  </a:lnTo>
                  <a:lnTo>
                    <a:pt x="605" y="179"/>
                  </a:lnTo>
                  <a:lnTo>
                    <a:pt x="605" y="176"/>
                  </a:lnTo>
                  <a:lnTo>
                    <a:pt x="606" y="179"/>
                  </a:lnTo>
                  <a:lnTo>
                    <a:pt x="606" y="178"/>
                  </a:lnTo>
                  <a:lnTo>
                    <a:pt x="606" y="178"/>
                  </a:lnTo>
                  <a:lnTo>
                    <a:pt x="606" y="179"/>
                  </a:lnTo>
                  <a:lnTo>
                    <a:pt x="608" y="178"/>
                  </a:lnTo>
                  <a:lnTo>
                    <a:pt x="608" y="178"/>
                  </a:lnTo>
                  <a:lnTo>
                    <a:pt x="608" y="178"/>
                  </a:lnTo>
                  <a:lnTo>
                    <a:pt x="609" y="179"/>
                  </a:lnTo>
                  <a:lnTo>
                    <a:pt x="609" y="178"/>
                  </a:lnTo>
                  <a:lnTo>
                    <a:pt x="609" y="179"/>
                  </a:lnTo>
                  <a:lnTo>
                    <a:pt x="609" y="178"/>
                  </a:lnTo>
                  <a:lnTo>
                    <a:pt x="611" y="178"/>
                  </a:lnTo>
                  <a:lnTo>
                    <a:pt x="611" y="179"/>
                  </a:lnTo>
                  <a:lnTo>
                    <a:pt x="611" y="179"/>
                  </a:lnTo>
                  <a:lnTo>
                    <a:pt x="611" y="179"/>
                  </a:lnTo>
                  <a:lnTo>
                    <a:pt x="613" y="178"/>
                  </a:lnTo>
                  <a:lnTo>
                    <a:pt x="614" y="181"/>
                  </a:lnTo>
                  <a:lnTo>
                    <a:pt x="614" y="179"/>
                  </a:lnTo>
                  <a:lnTo>
                    <a:pt x="614" y="179"/>
                  </a:lnTo>
                  <a:lnTo>
                    <a:pt x="614" y="178"/>
                  </a:lnTo>
                  <a:lnTo>
                    <a:pt x="614" y="181"/>
                  </a:lnTo>
                  <a:lnTo>
                    <a:pt x="616" y="179"/>
                  </a:lnTo>
                  <a:lnTo>
                    <a:pt x="616" y="179"/>
                  </a:lnTo>
                  <a:lnTo>
                    <a:pt x="616" y="178"/>
                  </a:lnTo>
                  <a:lnTo>
                    <a:pt x="616" y="181"/>
                  </a:lnTo>
                  <a:lnTo>
                    <a:pt x="617" y="181"/>
                  </a:lnTo>
                  <a:lnTo>
                    <a:pt x="617" y="181"/>
                  </a:lnTo>
                  <a:lnTo>
                    <a:pt x="617" y="179"/>
                  </a:lnTo>
                  <a:lnTo>
                    <a:pt x="619" y="182"/>
                  </a:lnTo>
                  <a:lnTo>
                    <a:pt x="619" y="181"/>
                  </a:lnTo>
                  <a:lnTo>
                    <a:pt x="619" y="181"/>
                  </a:lnTo>
                  <a:lnTo>
                    <a:pt x="619" y="182"/>
                  </a:lnTo>
                  <a:lnTo>
                    <a:pt x="620" y="181"/>
                  </a:lnTo>
                  <a:lnTo>
                    <a:pt x="620" y="181"/>
                  </a:lnTo>
                  <a:lnTo>
                    <a:pt x="620" y="181"/>
                  </a:lnTo>
                  <a:lnTo>
                    <a:pt x="620" y="179"/>
                  </a:lnTo>
                  <a:lnTo>
                    <a:pt x="622" y="182"/>
                  </a:lnTo>
                  <a:lnTo>
                    <a:pt x="622" y="181"/>
                  </a:lnTo>
                  <a:lnTo>
                    <a:pt x="622" y="182"/>
                  </a:lnTo>
                  <a:lnTo>
                    <a:pt x="622" y="182"/>
                  </a:lnTo>
                  <a:lnTo>
                    <a:pt x="623" y="179"/>
                  </a:lnTo>
                  <a:lnTo>
                    <a:pt x="623" y="181"/>
                  </a:lnTo>
                  <a:lnTo>
                    <a:pt x="623" y="179"/>
                  </a:lnTo>
                  <a:lnTo>
                    <a:pt x="623" y="181"/>
                  </a:lnTo>
                  <a:lnTo>
                    <a:pt x="625" y="179"/>
                  </a:lnTo>
                  <a:lnTo>
                    <a:pt x="626" y="181"/>
                  </a:lnTo>
                  <a:lnTo>
                    <a:pt x="626" y="181"/>
                  </a:lnTo>
                  <a:lnTo>
                    <a:pt x="626" y="181"/>
                  </a:lnTo>
                  <a:lnTo>
                    <a:pt x="628" y="182"/>
                  </a:lnTo>
                  <a:lnTo>
                    <a:pt x="628" y="181"/>
                  </a:lnTo>
                  <a:lnTo>
                    <a:pt x="628" y="181"/>
                  </a:lnTo>
                  <a:lnTo>
                    <a:pt x="628" y="179"/>
                  </a:lnTo>
                  <a:lnTo>
                    <a:pt x="628" y="182"/>
                  </a:lnTo>
                  <a:lnTo>
                    <a:pt x="630" y="182"/>
                  </a:lnTo>
                  <a:lnTo>
                    <a:pt x="630" y="182"/>
                  </a:lnTo>
                  <a:lnTo>
                    <a:pt x="630" y="182"/>
                  </a:lnTo>
                  <a:lnTo>
                    <a:pt x="631" y="184"/>
                  </a:lnTo>
                  <a:lnTo>
                    <a:pt x="631" y="182"/>
                  </a:lnTo>
                  <a:lnTo>
                    <a:pt x="631" y="182"/>
                  </a:lnTo>
                  <a:lnTo>
                    <a:pt x="633" y="182"/>
                  </a:lnTo>
                  <a:lnTo>
                    <a:pt x="633" y="185"/>
                  </a:lnTo>
                  <a:lnTo>
                    <a:pt x="633" y="184"/>
                  </a:lnTo>
                  <a:lnTo>
                    <a:pt x="634" y="187"/>
                  </a:lnTo>
                  <a:lnTo>
                    <a:pt x="634" y="182"/>
                  </a:lnTo>
                  <a:lnTo>
                    <a:pt x="634" y="185"/>
                  </a:lnTo>
                  <a:lnTo>
                    <a:pt x="634" y="184"/>
                  </a:lnTo>
                  <a:lnTo>
                    <a:pt x="634" y="182"/>
                  </a:lnTo>
                  <a:lnTo>
                    <a:pt x="634" y="185"/>
                  </a:lnTo>
                  <a:lnTo>
                    <a:pt x="636" y="184"/>
                  </a:lnTo>
                  <a:lnTo>
                    <a:pt x="636" y="184"/>
                  </a:lnTo>
                  <a:lnTo>
                    <a:pt x="637" y="185"/>
                  </a:lnTo>
                  <a:lnTo>
                    <a:pt x="637" y="182"/>
                  </a:lnTo>
                  <a:lnTo>
                    <a:pt x="637" y="184"/>
                  </a:lnTo>
                  <a:lnTo>
                    <a:pt x="639" y="184"/>
                  </a:lnTo>
                  <a:lnTo>
                    <a:pt x="639" y="187"/>
                  </a:lnTo>
                  <a:lnTo>
                    <a:pt x="639" y="184"/>
                  </a:lnTo>
                  <a:lnTo>
                    <a:pt x="640" y="185"/>
                  </a:lnTo>
                  <a:lnTo>
                    <a:pt x="640" y="184"/>
                  </a:lnTo>
                  <a:lnTo>
                    <a:pt x="640" y="184"/>
                  </a:lnTo>
                  <a:lnTo>
                    <a:pt x="640" y="185"/>
                  </a:lnTo>
                  <a:lnTo>
                    <a:pt x="642" y="185"/>
                  </a:lnTo>
                  <a:lnTo>
                    <a:pt x="642" y="185"/>
                  </a:lnTo>
                  <a:lnTo>
                    <a:pt x="642" y="185"/>
                  </a:lnTo>
                  <a:lnTo>
                    <a:pt x="643" y="188"/>
                  </a:lnTo>
                  <a:lnTo>
                    <a:pt x="643" y="187"/>
                  </a:lnTo>
                  <a:lnTo>
                    <a:pt x="643" y="187"/>
                  </a:lnTo>
                  <a:lnTo>
                    <a:pt x="643" y="187"/>
                  </a:lnTo>
                  <a:lnTo>
                    <a:pt x="645" y="190"/>
                  </a:lnTo>
                  <a:lnTo>
                    <a:pt x="645" y="188"/>
                  </a:lnTo>
                  <a:lnTo>
                    <a:pt x="645" y="188"/>
                  </a:lnTo>
                  <a:lnTo>
                    <a:pt x="645" y="188"/>
                  </a:lnTo>
                  <a:lnTo>
                    <a:pt x="646" y="190"/>
                  </a:lnTo>
                  <a:lnTo>
                    <a:pt x="646" y="190"/>
                  </a:lnTo>
                  <a:lnTo>
                    <a:pt x="646" y="190"/>
                  </a:lnTo>
                  <a:lnTo>
                    <a:pt x="646" y="188"/>
                  </a:lnTo>
                  <a:lnTo>
                    <a:pt x="648" y="191"/>
                  </a:lnTo>
                  <a:lnTo>
                    <a:pt x="648" y="191"/>
                  </a:lnTo>
                  <a:lnTo>
                    <a:pt x="648" y="191"/>
                  </a:lnTo>
                  <a:lnTo>
                    <a:pt x="648" y="190"/>
                  </a:lnTo>
                  <a:lnTo>
                    <a:pt x="650" y="193"/>
                  </a:lnTo>
                  <a:lnTo>
                    <a:pt x="650" y="193"/>
                  </a:lnTo>
                  <a:lnTo>
                    <a:pt x="651" y="191"/>
                  </a:lnTo>
                  <a:lnTo>
                    <a:pt x="651" y="193"/>
                  </a:lnTo>
                  <a:lnTo>
                    <a:pt x="651" y="191"/>
                  </a:lnTo>
                  <a:lnTo>
                    <a:pt x="653" y="193"/>
                  </a:lnTo>
                  <a:lnTo>
                    <a:pt x="653" y="191"/>
                  </a:lnTo>
                  <a:lnTo>
                    <a:pt x="653" y="195"/>
                  </a:lnTo>
                  <a:lnTo>
                    <a:pt x="654" y="195"/>
                  </a:lnTo>
                  <a:lnTo>
                    <a:pt x="654" y="193"/>
                  </a:lnTo>
                  <a:lnTo>
                    <a:pt x="654" y="193"/>
                  </a:lnTo>
                  <a:lnTo>
                    <a:pt x="654" y="198"/>
                  </a:lnTo>
                  <a:lnTo>
                    <a:pt x="656" y="195"/>
                  </a:lnTo>
                  <a:lnTo>
                    <a:pt x="656" y="195"/>
                  </a:lnTo>
                  <a:lnTo>
                    <a:pt x="656" y="195"/>
                  </a:lnTo>
                  <a:lnTo>
                    <a:pt x="657" y="196"/>
                  </a:lnTo>
                  <a:lnTo>
                    <a:pt x="657" y="196"/>
                  </a:lnTo>
                  <a:lnTo>
                    <a:pt x="657" y="196"/>
                  </a:lnTo>
                  <a:lnTo>
                    <a:pt x="659" y="195"/>
                  </a:lnTo>
                  <a:lnTo>
                    <a:pt x="659" y="198"/>
                  </a:lnTo>
                  <a:lnTo>
                    <a:pt x="659" y="196"/>
                  </a:lnTo>
                  <a:lnTo>
                    <a:pt x="659" y="196"/>
                  </a:lnTo>
                  <a:lnTo>
                    <a:pt x="659" y="196"/>
                  </a:lnTo>
                  <a:lnTo>
                    <a:pt x="660" y="198"/>
                  </a:lnTo>
                  <a:lnTo>
                    <a:pt x="660" y="196"/>
                  </a:lnTo>
                  <a:lnTo>
                    <a:pt x="660" y="196"/>
                  </a:lnTo>
                  <a:lnTo>
                    <a:pt x="662" y="196"/>
                  </a:lnTo>
                  <a:lnTo>
                    <a:pt x="662" y="201"/>
                  </a:lnTo>
                  <a:lnTo>
                    <a:pt x="662" y="199"/>
                  </a:lnTo>
                  <a:lnTo>
                    <a:pt x="662" y="199"/>
                  </a:lnTo>
                  <a:lnTo>
                    <a:pt x="663" y="198"/>
                  </a:lnTo>
                  <a:lnTo>
                    <a:pt x="665" y="201"/>
                  </a:lnTo>
                  <a:lnTo>
                    <a:pt x="665" y="199"/>
                  </a:lnTo>
                  <a:lnTo>
                    <a:pt x="665" y="199"/>
                  </a:lnTo>
                  <a:lnTo>
                    <a:pt x="665" y="199"/>
                  </a:lnTo>
                  <a:lnTo>
                    <a:pt x="665" y="201"/>
                  </a:lnTo>
                  <a:lnTo>
                    <a:pt x="667" y="199"/>
                  </a:lnTo>
                  <a:lnTo>
                    <a:pt x="667" y="199"/>
                  </a:lnTo>
                  <a:lnTo>
                    <a:pt x="667" y="198"/>
                  </a:lnTo>
                  <a:lnTo>
                    <a:pt x="668" y="202"/>
                  </a:lnTo>
                  <a:lnTo>
                    <a:pt x="668" y="201"/>
                  </a:lnTo>
                  <a:lnTo>
                    <a:pt x="668" y="204"/>
                  </a:lnTo>
                  <a:lnTo>
                    <a:pt x="668" y="201"/>
                  </a:lnTo>
                  <a:lnTo>
                    <a:pt x="670" y="202"/>
                  </a:lnTo>
                  <a:lnTo>
                    <a:pt x="670" y="201"/>
                  </a:lnTo>
                  <a:lnTo>
                    <a:pt x="670" y="201"/>
                  </a:lnTo>
                  <a:lnTo>
                    <a:pt x="671" y="205"/>
                  </a:lnTo>
                  <a:lnTo>
                    <a:pt x="671" y="204"/>
                  </a:lnTo>
                  <a:lnTo>
                    <a:pt x="671" y="204"/>
                  </a:lnTo>
                  <a:lnTo>
                    <a:pt x="673" y="204"/>
                  </a:lnTo>
                  <a:lnTo>
                    <a:pt x="673" y="205"/>
                  </a:lnTo>
                  <a:lnTo>
                    <a:pt x="673" y="205"/>
                  </a:lnTo>
                  <a:lnTo>
                    <a:pt x="673" y="205"/>
                  </a:lnTo>
                  <a:lnTo>
                    <a:pt x="673" y="204"/>
                  </a:lnTo>
                  <a:lnTo>
                    <a:pt x="674" y="207"/>
                  </a:lnTo>
                  <a:lnTo>
                    <a:pt x="674" y="207"/>
                  </a:lnTo>
                  <a:lnTo>
                    <a:pt x="676" y="205"/>
                  </a:lnTo>
                  <a:lnTo>
                    <a:pt x="676" y="208"/>
                  </a:lnTo>
                  <a:lnTo>
                    <a:pt x="677" y="207"/>
                  </a:lnTo>
                  <a:lnTo>
                    <a:pt x="677" y="208"/>
                  </a:lnTo>
                  <a:lnTo>
                    <a:pt x="677" y="205"/>
                  </a:lnTo>
                  <a:lnTo>
                    <a:pt x="677" y="210"/>
                  </a:lnTo>
                  <a:lnTo>
                    <a:pt x="679" y="208"/>
                  </a:lnTo>
                  <a:lnTo>
                    <a:pt x="679" y="208"/>
                  </a:lnTo>
                  <a:lnTo>
                    <a:pt x="680" y="210"/>
                  </a:lnTo>
                  <a:lnTo>
                    <a:pt x="680" y="208"/>
                  </a:lnTo>
                  <a:lnTo>
                    <a:pt x="680" y="208"/>
                  </a:lnTo>
                  <a:lnTo>
                    <a:pt x="680" y="208"/>
                  </a:lnTo>
                  <a:lnTo>
                    <a:pt x="682" y="212"/>
                  </a:lnTo>
                  <a:lnTo>
                    <a:pt x="682" y="212"/>
                  </a:lnTo>
                  <a:lnTo>
                    <a:pt x="682" y="212"/>
                  </a:lnTo>
                  <a:lnTo>
                    <a:pt x="682" y="210"/>
                  </a:lnTo>
                  <a:lnTo>
                    <a:pt x="684" y="213"/>
                  </a:lnTo>
                  <a:lnTo>
                    <a:pt x="684" y="213"/>
                  </a:lnTo>
                  <a:lnTo>
                    <a:pt x="684" y="213"/>
                  </a:lnTo>
                  <a:lnTo>
                    <a:pt x="684" y="213"/>
                  </a:lnTo>
                  <a:lnTo>
                    <a:pt x="685" y="216"/>
                  </a:lnTo>
                  <a:lnTo>
                    <a:pt x="685" y="215"/>
                  </a:lnTo>
                  <a:lnTo>
                    <a:pt x="685" y="215"/>
                  </a:lnTo>
                  <a:lnTo>
                    <a:pt x="687" y="215"/>
                  </a:lnTo>
                  <a:lnTo>
                    <a:pt x="687" y="216"/>
                  </a:lnTo>
                  <a:lnTo>
                    <a:pt x="687" y="216"/>
                  </a:lnTo>
                  <a:lnTo>
                    <a:pt x="687" y="216"/>
                  </a:lnTo>
                  <a:lnTo>
                    <a:pt x="687" y="216"/>
                  </a:lnTo>
                  <a:lnTo>
                    <a:pt x="690" y="219"/>
                  </a:lnTo>
                  <a:lnTo>
                    <a:pt x="690" y="218"/>
                  </a:lnTo>
                  <a:lnTo>
                    <a:pt x="690" y="218"/>
                  </a:lnTo>
                  <a:lnTo>
                    <a:pt x="690" y="218"/>
                  </a:lnTo>
                  <a:lnTo>
                    <a:pt x="691" y="221"/>
                  </a:lnTo>
                  <a:lnTo>
                    <a:pt x="691" y="219"/>
                  </a:lnTo>
                  <a:lnTo>
                    <a:pt x="691" y="221"/>
                  </a:lnTo>
                  <a:lnTo>
                    <a:pt x="691" y="219"/>
                  </a:lnTo>
                  <a:lnTo>
                    <a:pt x="693" y="224"/>
                  </a:lnTo>
                  <a:lnTo>
                    <a:pt x="693" y="224"/>
                  </a:lnTo>
                  <a:lnTo>
                    <a:pt x="693" y="224"/>
                  </a:lnTo>
                  <a:lnTo>
                    <a:pt x="693" y="224"/>
                  </a:lnTo>
                  <a:lnTo>
                    <a:pt x="694" y="227"/>
                  </a:lnTo>
                  <a:lnTo>
                    <a:pt x="694" y="227"/>
                  </a:lnTo>
                  <a:lnTo>
                    <a:pt x="694" y="227"/>
                  </a:lnTo>
                  <a:lnTo>
                    <a:pt x="694" y="227"/>
                  </a:lnTo>
                  <a:lnTo>
                    <a:pt x="696" y="228"/>
                  </a:lnTo>
                  <a:lnTo>
                    <a:pt x="696" y="228"/>
                  </a:lnTo>
                  <a:lnTo>
                    <a:pt x="696" y="228"/>
                  </a:lnTo>
                  <a:lnTo>
                    <a:pt x="696" y="228"/>
                  </a:lnTo>
                  <a:lnTo>
                    <a:pt x="697" y="230"/>
                  </a:lnTo>
                  <a:lnTo>
                    <a:pt x="697" y="230"/>
                  </a:lnTo>
                  <a:lnTo>
                    <a:pt x="697" y="230"/>
                  </a:lnTo>
                  <a:lnTo>
                    <a:pt x="699" y="230"/>
                  </a:lnTo>
                  <a:lnTo>
                    <a:pt x="699" y="233"/>
                  </a:lnTo>
                  <a:lnTo>
                    <a:pt x="699" y="233"/>
                  </a:lnTo>
                  <a:lnTo>
                    <a:pt x="699" y="233"/>
                  </a:lnTo>
                  <a:lnTo>
                    <a:pt x="700" y="232"/>
                  </a:lnTo>
                  <a:lnTo>
                    <a:pt x="702" y="235"/>
                  </a:lnTo>
                  <a:lnTo>
                    <a:pt x="702" y="235"/>
                  </a:lnTo>
                  <a:lnTo>
                    <a:pt x="702" y="235"/>
                  </a:lnTo>
                  <a:lnTo>
                    <a:pt x="702" y="235"/>
                  </a:lnTo>
                  <a:lnTo>
                    <a:pt x="702" y="236"/>
                  </a:lnTo>
                  <a:lnTo>
                    <a:pt x="704" y="236"/>
                  </a:lnTo>
                  <a:lnTo>
                    <a:pt x="704" y="236"/>
                  </a:lnTo>
                  <a:lnTo>
                    <a:pt x="704" y="236"/>
                  </a:lnTo>
                  <a:lnTo>
                    <a:pt x="705" y="238"/>
                  </a:lnTo>
                  <a:lnTo>
                    <a:pt x="705" y="238"/>
                  </a:lnTo>
                  <a:lnTo>
                    <a:pt x="705" y="238"/>
                  </a:lnTo>
                  <a:lnTo>
                    <a:pt x="705" y="238"/>
                  </a:lnTo>
                  <a:lnTo>
                    <a:pt x="707" y="239"/>
                  </a:lnTo>
                  <a:lnTo>
                    <a:pt x="707" y="239"/>
                  </a:lnTo>
                  <a:lnTo>
                    <a:pt x="707" y="239"/>
                  </a:lnTo>
                  <a:lnTo>
                    <a:pt x="707" y="239"/>
                  </a:lnTo>
                  <a:lnTo>
                    <a:pt x="708" y="241"/>
                  </a:lnTo>
                  <a:lnTo>
                    <a:pt x="708" y="241"/>
                  </a:lnTo>
                  <a:lnTo>
                    <a:pt x="708" y="241"/>
                  </a:lnTo>
                  <a:lnTo>
                    <a:pt x="708" y="239"/>
                  </a:lnTo>
                  <a:lnTo>
                    <a:pt x="710" y="244"/>
                  </a:lnTo>
                  <a:lnTo>
                    <a:pt x="710" y="244"/>
                  </a:lnTo>
                  <a:lnTo>
                    <a:pt x="710" y="242"/>
                  </a:lnTo>
                  <a:lnTo>
                    <a:pt x="711" y="245"/>
                  </a:lnTo>
                  <a:lnTo>
                    <a:pt x="711" y="247"/>
                  </a:lnTo>
                  <a:lnTo>
                    <a:pt x="711" y="245"/>
                  </a:lnTo>
                  <a:lnTo>
                    <a:pt x="713" y="248"/>
                  </a:lnTo>
                  <a:lnTo>
                    <a:pt x="714" y="248"/>
                  </a:lnTo>
                  <a:lnTo>
                    <a:pt x="714" y="248"/>
                  </a:lnTo>
                  <a:lnTo>
                    <a:pt x="714" y="247"/>
                  </a:lnTo>
                  <a:lnTo>
                    <a:pt x="716" y="250"/>
                  </a:lnTo>
                  <a:lnTo>
                    <a:pt x="716" y="250"/>
                  </a:lnTo>
                  <a:lnTo>
                    <a:pt x="716" y="248"/>
                  </a:lnTo>
                  <a:lnTo>
                    <a:pt x="717" y="252"/>
                  </a:lnTo>
                  <a:lnTo>
                    <a:pt x="717" y="252"/>
                  </a:lnTo>
                  <a:lnTo>
                    <a:pt x="717" y="252"/>
                  </a:lnTo>
                  <a:lnTo>
                    <a:pt x="717" y="252"/>
                  </a:lnTo>
                  <a:lnTo>
                    <a:pt x="719" y="262"/>
                  </a:lnTo>
                  <a:lnTo>
                    <a:pt x="719" y="253"/>
                  </a:lnTo>
                  <a:lnTo>
                    <a:pt x="719" y="253"/>
                  </a:lnTo>
                  <a:lnTo>
                    <a:pt x="719" y="253"/>
                  </a:lnTo>
                  <a:lnTo>
                    <a:pt x="721" y="256"/>
                  </a:lnTo>
                  <a:lnTo>
                    <a:pt x="721" y="256"/>
                  </a:lnTo>
                  <a:lnTo>
                    <a:pt x="721" y="256"/>
                  </a:lnTo>
                  <a:lnTo>
                    <a:pt x="721" y="256"/>
                  </a:lnTo>
                  <a:lnTo>
                    <a:pt x="722" y="258"/>
                  </a:lnTo>
                  <a:lnTo>
                    <a:pt x="722" y="258"/>
                  </a:lnTo>
                  <a:lnTo>
                    <a:pt x="724" y="256"/>
                  </a:lnTo>
                  <a:lnTo>
                    <a:pt x="724" y="259"/>
                  </a:lnTo>
                  <a:lnTo>
                    <a:pt x="724" y="259"/>
                  </a:lnTo>
                  <a:lnTo>
                    <a:pt x="724" y="259"/>
                  </a:lnTo>
                  <a:lnTo>
                    <a:pt x="724" y="258"/>
                  </a:lnTo>
                  <a:lnTo>
                    <a:pt x="727" y="261"/>
                  </a:lnTo>
                  <a:lnTo>
                    <a:pt x="727" y="261"/>
                  </a:lnTo>
                  <a:lnTo>
                    <a:pt x="727" y="261"/>
                  </a:lnTo>
                  <a:lnTo>
                    <a:pt x="727" y="259"/>
                  </a:lnTo>
                  <a:lnTo>
                    <a:pt x="728" y="262"/>
                  </a:lnTo>
                  <a:lnTo>
                    <a:pt x="728" y="262"/>
                  </a:lnTo>
                  <a:lnTo>
                    <a:pt x="728" y="262"/>
                  </a:lnTo>
                  <a:lnTo>
                    <a:pt x="728" y="262"/>
                  </a:lnTo>
                  <a:lnTo>
                    <a:pt x="728" y="265"/>
                  </a:lnTo>
                  <a:lnTo>
                    <a:pt x="730" y="264"/>
                  </a:lnTo>
                  <a:lnTo>
                    <a:pt x="730" y="265"/>
                  </a:lnTo>
                  <a:lnTo>
                    <a:pt x="730" y="264"/>
                  </a:lnTo>
                  <a:lnTo>
                    <a:pt x="731" y="265"/>
                  </a:lnTo>
                  <a:lnTo>
                    <a:pt x="731" y="265"/>
                  </a:lnTo>
                  <a:lnTo>
                    <a:pt x="731" y="265"/>
                  </a:lnTo>
                  <a:lnTo>
                    <a:pt x="731" y="265"/>
                  </a:lnTo>
                  <a:lnTo>
                    <a:pt x="733" y="269"/>
                  </a:lnTo>
                  <a:lnTo>
                    <a:pt x="733" y="269"/>
                  </a:lnTo>
                  <a:lnTo>
                    <a:pt x="733" y="269"/>
                  </a:lnTo>
                  <a:lnTo>
                    <a:pt x="733" y="267"/>
                  </a:lnTo>
                  <a:lnTo>
                    <a:pt x="734" y="270"/>
                  </a:lnTo>
                  <a:lnTo>
                    <a:pt x="734" y="270"/>
                  </a:lnTo>
                  <a:lnTo>
                    <a:pt x="734" y="270"/>
                  </a:lnTo>
                  <a:lnTo>
                    <a:pt x="734" y="269"/>
                  </a:lnTo>
                  <a:lnTo>
                    <a:pt x="736" y="273"/>
                  </a:lnTo>
                  <a:lnTo>
                    <a:pt x="736" y="272"/>
                  </a:lnTo>
                  <a:lnTo>
                    <a:pt x="736" y="273"/>
                  </a:lnTo>
                  <a:lnTo>
                    <a:pt x="736" y="272"/>
                  </a:lnTo>
                  <a:lnTo>
                    <a:pt x="739" y="275"/>
                  </a:lnTo>
                  <a:lnTo>
                    <a:pt x="739" y="275"/>
                  </a:lnTo>
                  <a:lnTo>
                    <a:pt x="739" y="275"/>
                  </a:lnTo>
                  <a:lnTo>
                    <a:pt x="739" y="275"/>
                  </a:lnTo>
                  <a:lnTo>
                    <a:pt x="741" y="278"/>
                  </a:lnTo>
                  <a:lnTo>
                    <a:pt x="741" y="276"/>
                  </a:lnTo>
                  <a:lnTo>
                    <a:pt x="741" y="276"/>
                  </a:lnTo>
                  <a:lnTo>
                    <a:pt x="741" y="276"/>
                  </a:lnTo>
                  <a:lnTo>
                    <a:pt x="742" y="279"/>
                  </a:lnTo>
                  <a:lnTo>
                    <a:pt x="742" y="279"/>
                  </a:lnTo>
                  <a:lnTo>
                    <a:pt x="742" y="279"/>
                  </a:lnTo>
                  <a:lnTo>
                    <a:pt x="742" y="279"/>
                  </a:lnTo>
                  <a:lnTo>
                    <a:pt x="744" y="282"/>
                  </a:lnTo>
                  <a:lnTo>
                    <a:pt x="744" y="282"/>
                  </a:lnTo>
                  <a:lnTo>
                    <a:pt x="744" y="282"/>
                  </a:lnTo>
                  <a:lnTo>
                    <a:pt x="744" y="282"/>
                  </a:lnTo>
                  <a:lnTo>
                    <a:pt x="745" y="287"/>
                  </a:lnTo>
                  <a:lnTo>
                    <a:pt x="745" y="287"/>
                  </a:lnTo>
                  <a:lnTo>
                    <a:pt x="747" y="292"/>
                  </a:lnTo>
                  <a:lnTo>
                    <a:pt x="747" y="290"/>
                  </a:lnTo>
                  <a:lnTo>
                    <a:pt x="747" y="290"/>
                  </a:lnTo>
                  <a:lnTo>
                    <a:pt x="747" y="290"/>
                  </a:lnTo>
                  <a:lnTo>
                    <a:pt x="748" y="293"/>
                  </a:lnTo>
                  <a:lnTo>
                    <a:pt x="748" y="293"/>
                  </a:lnTo>
                  <a:lnTo>
                    <a:pt x="750" y="293"/>
                  </a:lnTo>
                  <a:lnTo>
                    <a:pt x="751" y="295"/>
                  </a:lnTo>
                  <a:lnTo>
                    <a:pt x="751" y="295"/>
                  </a:lnTo>
                  <a:lnTo>
                    <a:pt x="751" y="295"/>
                  </a:lnTo>
                  <a:lnTo>
                    <a:pt x="751" y="295"/>
                  </a:lnTo>
                  <a:lnTo>
                    <a:pt x="751" y="296"/>
                  </a:lnTo>
                  <a:lnTo>
                    <a:pt x="753" y="295"/>
                  </a:lnTo>
                  <a:lnTo>
                    <a:pt x="753" y="295"/>
                  </a:lnTo>
                  <a:lnTo>
                    <a:pt x="753" y="295"/>
                  </a:lnTo>
                  <a:lnTo>
                    <a:pt x="755" y="298"/>
                  </a:lnTo>
                  <a:lnTo>
                    <a:pt x="755" y="298"/>
                  </a:lnTo>
                  <a:lnTo>
                    <a:pt x="755" y="298"/>
                  </a:lnTo>
                  <a:lnTo>
                    <a:pt x="755" y="298"/>
                  </a:lnTo>
                  <a:lnTo>
                    <a:pt x="756" y="301"/>
                  </a:lnTo>
                  <a:lnTo>
                    <a:pt x="756" y="301"/>
                  </a:lnTo>
                  <a:lnTo>
                    <a:pt x="756" y="301"/>
                  </a:lnTo>
                  <a:lnTo>
                    <a:pt x="756" y="301"/>
                  </a:lnTo>
                  <a:lnTo>
                    <a:pt x="758" y="304"/>
                  </a:lnTo>
                  <a:lnTo>
                    <a:pt x="758" y="304"/>
                  </a:lnTo>
                  <a:lnTo>
                    <a:pt x="758" y="304"/>
                  </a:lnTo>
                  <a:lnTo>
                    <a:pt x="758" y="304"/>
                  </a:lnTo>
                  <a:lnTo>
                    <a:pt x="759" y="307"/>
                  </a:lnTo>
                  <a:lnTo>
                    <a:pt x="759" y="307"/>
                  </a:lnTo>
                  <a:lnTo>
                    <a:pt x="759" y="307"/>
                  </a:lnTo>
                  <a:lnTo>
                    <a:pt x="759" y="307"/>
                  </a:lnTo>
                  <a:lnTo>
                    <a:pt x="761" y="310"/>
                  </a:lnTo>
                  <a:lnTo>
                    <a:pt x="761" y="309"/>
                  </a:lnTo>
                  <a:lnTo>
                    <a:pt x="761" y="310"/>
                  </a:lnTo>
                  <a:lnTo>
                    <a:pt x="761" y="309"/>
                  </a:lnTo>
                  <a:lnTo>
                    <a:pt x="762" y="312"/>
                  </a:lnTo>
                  <a:lnTo>
                    <a:pt x="764" y="312"/>
                  </a:lnTo>
                  <a:lnTo>
                    <a:pt x="764" y="312"/>
                  </a:lnTo>
                  <a:lnTo>
                    <a:pt x="764" y="312"/>
                  </a:lnTo>
                  <a:lnTo>
                    <a:pt x="765" y="313"/>
                  </a:lnTo>
                  <a:lnTo>
                    <a:pt x="765" y="313"/>
                  </a:lnTo>
                  <a:lnTo>
                    <a:pt x="765" y="313"/>
                  </a:lnTo>
                  <a:lnTo>
                    <a:pt x="765" y="313"/>
                  </a:lnTo>
                  <a:lnTo>
                    <a:pt x="767" y="316"/>
                  </a:lnTo>
                  <a:lnTo>
                    <a:pt x="767" y="316"/>
                  </a:lnTo>
                  <a:lnTo>
                    <a:pt x="767" y="316"/>
                  </a:lnTo>
                  <a:lnTo>
                    <a:pt x="767" y="316"/>
                  </a:lnTo>
                  <a:lnTo>
                    <a:pt x="768" y="319"/>
                  </a:lnTo>
                  <a:lnTo>
                    <a:pt x="768" y="319"/>
                  </a:lnTo>
                  <a:lnTo>
                    <a:pt x="768" y="319"/>
                  </a:lnTo>
                  <a:lnTo>
                    <a:pt x="768" y="319"/>
                  </a:lnTo>
                  <a:lnTo>
                    <a:pt x="770" y="322"/>
                  </a:lnTo>
                  <a:lnTo>
                    <a:pt x="770" y="322"/>
                  </a:lnTo>
                  <a:lnTo>
                    <a:pt x="770" y="322"/>
                  </a:lnTo>
                  <a:lnTo>
                    <a:pt x="770" y="322"/>
                  </a:lnTo>
                  <a:lnTo>
                    <a:pt x="771" y="327"/>
                  </a:lnTo>
                  <a:lnTo>
                    <a:pt x="771" y="326"/>
                  </a:lnTo>
                  <a:lnTo>
                    <a:pt x="771" y="326"/>
                  </a:lnTo>
                  <a:lnTo>
                    <a:pt x="771" y="326"/>
                  </a:lnTo>
                  <a:lnTo>
                    <a:pt x="773" y="329"/>
                  </a:lnTo>
                  <a:lnTo>
                    <a:pt x="773" y="329"/>
                  </a:lnTo>
                  <a:lnTo>
                    <a:pt x="773" y="327"/>
                  </a:lnTo>
                  <a:lnTo>
                    <a:pt x="775" y="329"/>
                  </a:lnTo>
                  <a:lnTo>
                    <a:pt x="776" y="329"/>
                  </a:lnTo>
                  <a:lnTo>
                    <a:pt x="776" y="329"/>
                  </a:lnTo>
                  <a:lnTo>
                    <a:pt x="776" y="330"/>
                  </a:lnTo>
                  <a:lnTo>
                    <a:pt x="778" y="330"/>
                  </a:lnTo>
                  <a:lnTo>
                    <a:pt x="778" y="330"/>
                  </a:lnTo>
                  <a:lnTo>
                    <a:pt x="778" y="330"/>
                  </a:lnTo>
                  <a:lnTo>
                    <a:pt x="779" y="330"/>
                  </a:lnTo>
                  <a:lnTo>
                    <a:pt x="779" y="330"/>
                  </a:lnTo>
                  <a:lnTo>
                    <a:pt x="779" y="330"/>
                  </a:lnTo>
                  <a:lnTo>
                    <a:pt x="779" y="330"/>
                  </a:lnTo>
                  <a:lnTo>
                    <a:pt x="781" y="333"/>
                  </a:lnTo>
                  <a:lnTo>
                    <a:pt x="781" y="333"/>
                  </a:lnTo>
                  <a:lnTo>
                    <a:pt x="781" y="333"/>
                  </a:lnTo>
                  <a:lnTo>
                    <a:pt x="781" y="333"/>
                  </a:lnTo>
                  <a:lnTo>
                    <a:pt x="782" y="336"/>
                  </a:lnTo>
                  <a:lnTo>
                    <a:pt x="782" y="336"/>
                  </a:lnTo>
                  <a:lnTo>
                    <a:pt x="782" y="336"/>
                  </a:lnTo>
                  <a:lnTo>
                    <a:pt x="782" y="336"/>
                  </a:lnTo>
                  <a:lnTo>
                    <a:pt x="784" y="341"/>
                  </a:lnTo>
                  <a:lnTo>
                    <a:pt x="784" y="339"/>
                  </a:lnTo>
                  <a:lnTo>
                    <a:pt x="784" y="341"/>
                  </a:lnTo>
                  <a:lnTo>
                    <a:pt x="784" y="339"/>
                  </a:lnTo>
                  <a:lnTo>
                    <a:pt x="785" y="344"/>
                  </a:lnTo>
                  <a:lnTo>
                    <a:pt x="785" y="342"/>
                  </a:lnTo>
                  <a:lnTo>
                    <a:pt x="785" y="342"/>
                  </a:lnTo>
                  <a:lnTo>
                    <a:pt x="785" y="342"/>
                  </a:lnTo>
                  <a:lnTo>
                    <a:pt x="787" y="347"/>
                  </a:lnTo>
                  <a:lnTo>
                    <a:pt x="788" y="346"/>
                  </a:lnTo>
                  <a:lnTo>
                    <a:pt x="788" y="346"/>
                  </a:lnTo>
                  <a:lnTo>
                    <a:pt x="788" y="346"/>
                  </a:lnTo>
                  <a:lnTo>
                    <a:pt x="790" y="349"/>
                  </a:lnTo>
                  <a:lnTo>
                    <a:pt x="790" y="349"/>
                  </a:lnTo>
                  <a:lnTo>
                    <a:pt x="790" y="349"/>
                  </a:lnTo>
                  <a:lnTo>
                    <a:pt x="790" y="349"/>
                  </a:lnTo>
                  <a:lnTo>
                    <a:pt x="792" y="350"/>
                  </a:lnTo>
                  <a:lnTo>
                    <a:pt x="792" y="350"/>
                  </a:lnTo>
                  <a:lnTo>
                    <a:pt x="792" y="350"/>
                  </a:lnTo>
                  <a:lnTo>
                    <a:pt x="793" y="355"/>
                  </a:lnTo>
                  <a:lnTo>
                    <a:pt x="793" y="355"/>
                  </a:lnTo>
                  <a:lnTo>
                    <a:pt x="793" y="355"/>
                  </a:lnTo>
                  <a:lnTo>
                    <a:pt x="795" y="358"/>
                  </a:lnTo>
                  <a:lnTo>
                    <a:pt x="795" y="358"/>
                  </a:lnTo>
                  <a:lnTo>
                    <a:pt x="795" y="358"/>
                  </a:lnTo>
                  <a:lnTo>
                    <a:pt x="796" y="361"/>
                  </a:lnTo>
                  <a:lnTo>
                    <a:pt x="796" y="361"/>
                  </a:lnTo>
                  <a:lnTo>
                    <a:pt x="796" y="361"/>
                  </a:lnTo>
                  <a:lnTo>
                    <a:pt x="796" y="361"/>
                  </a:lnTo>
                  <a:lnTo>
                    <a:pt x="798" y="364"/>
                  </a:lnTo>
                  <a:lnTo>
                    <a:pt x="798" y="364"/>
                  </a:lnTo>
                  <a:lnTo>
                    <a:pt x="798" y="364"/>
                  </a:lnTo>
                  <a:lnTo>
                    <a:pt x="798" y="363"/>
                  </a:lnTo>
                  <a:lnTo>
                    <a:pt x="801" y="367"/>
                  </a:lnTo>
                  <a:lnTo>
                    <a:pt x="801" y="366"/>
                  </a:lnTo>
                  <a:lnTo>
                    <a:pt x="802" y="370"/>
                  </a:lnTo>
                  <a:lnTo>
                    <a:pt x="802" y="370"/>
                  </a:lnTo>
                  <a:lnTo>
                    <a:pt x="802" y="370"/>
                  </a:lnTo>
                  <a:lnTo>
                    <a:pt x="804" y="373"/>
                  </a:lnTo>
                  <a:lnTo>
                    <a:pt x="804" y="373"/>
                  </a:lnTo>
                  <a:lnTo>
                    <a:pt x="804" y="373"/>
                  </a:lnTo>
                  <a:lnTo>
                    <a:pt x="805" y="376"/>
                  </a:lnTo>
                  <a:lnTo>
                    <a:pt x="805" y="376"/>
                  </a:lnTo>
                  <a:lnTo>
                    <a:pt x="805" y="376"/>
                  </a:lnTo>
                  <a:lnTo>
                    <a:pt x="805" y="376"/>
                  </a:lnTo>
                  <a:lnTo>
                    <a:pt x="807" y="378"/>
                  </a:lnTo>
                  <a:lnTo>
                    <a:pt x="807" y="379"/>
                  </a:lnTo>
                  <a:lnTo>
                    <a:pt x="807" y="378"/>
                  </a:lnTo>
                  <a:lnTo>
                    <a:pt x="809" y="381"/>
                  </a:lnTo>
                  <a:lnTo>
                    <a:pt x="809" y="381"/>
                  </a:lnTo>
                  <a:lnTo>
                    <a:pt x="809" y="381"/>
                  </a:lnTo>
                  <a:lnTo>
                    <a:pt x="809" y="381"/>
                  </a:lnTo>
                  <a:lnTo>
                    <a:pt x="810" y="383"/>
                  </a:lnTo>
                  <a:lnTo>
                    <a:pt x="810" y="383"/>
                  </a:lnTo>
                  <a:lnTo>
                    <a:pt x="810" y="383"/>
                  </a:lnTo>
                  <a:lnTo>
                    <a:pt x="810" y="383"/>
                  </a:lnTo>
                  <a:lnTo>
                    <a:pt x="812" y="384"/>
                  </a:lnTo>
                  <a:lnTo>
                    <a:pt x="813" y="384"/>
                  </a:lnTo>
                  <a:lnTo>
                    <a:pt x="813" y="384"/>
                  </a:lnTo>
                  <a:lnTo>
                    <a:pt x="813" y="384"/>
                  </a:lnTo>
                  <a:lnTo>
                    <a:pt x="815" y="387"/>
                  </a:lnTo>
                  <a:lnTo>
                    <a:pt x="815" y="387"/>
                  </a:lnTo>
                  <a:lnTo>
                    <a:pt x="815" y="387"/>
                  </a:lnTo>
                  <a:lnTo>
                    <a:pt x="816" y="390"/>
                  </a:lnTo>
                  <a:lnTo>
                    <a:pt x="816" y="389"/>
                  </a:lnTo>
                  <a:lnTo>
                    <a:pt x="816" y="389"/>
                  </a:lnTo>
                  <a:lnTo>
                    <a:pt x="816" y="389"/>
                  </a:lnTo>
                  <a:lnTo>
                    <a:pt x="818" y="392"/>
                  </a:lnTo>
                  <a:lnTo>
                    <a:pt x="818" y="392"/>
                  </a:lnTo>
                  <a:lnTo>
                    <a:pt x="818" y="392"/>
                  </a:lnTo>
                  <a:lnTo>
                    <a:pt x="819" y="395"/>
                  </a:lnTo>
                  <a:lnTo>
                    <a:pt x="819" y="395"/>
                  </a:lnTo>
                  <a:lnTo>
                    <a:pt x="819" y="395"/>
                  </a:lnTo>
                  <a:lnTo>
                    <a:pt x="819" y="395"/>
                  </a:lnTo>
                  <a:lnTo>
                    <a:pt x="821" y="398"/>
                  </a:lnTo>
                  <a:lnTo>
                    <a:pt x="821" y="398"/>
                  </a:lnTo>
                  <a:lnTo>
                    <a:pt x="821" y="398"/>
                  </a:lnTo>
                  <a:lnTo>
                    <a:pt x="822" y="399"/>
                  </a:lnTo>
                  <a:lnTo>
                    <a:pt x="822" y="399"/>
                  </a:lnTo>
                  <a:lnTo>
                    <a:pt x="822" y="399"/>
                  </a:lnTo>
                  <a:lnTo>
                    <a:pt x="825" y="403"/>
                  </a:lnTo>
                  <a:lnTo>
                    <a:pt x="825" y="403"/>
                  </a:lnTo>
                  <a:lnTo>
                    <a:pt x="825" y="403"/>
                  </a:lnTo>
                  <a:lnTo>
                    <a:pt x="827" y="406"/>
                  </a:lnTo>
                  <a:lnTo>
                    <a:pt x="827" y="404"/>
                  </a:lnTo>
                  <a:lnTo>
                    <a:pt x="827" y="404"/>
                  </a:lnTo>
                  <a:lnTo>
                    <a:pt x="827" y="404"/>
                  </a:lnTo>
                  <a:lnTo>
                    <a:pt x="829" y="407"/>
                  </a:lnTo>
                  <a:lnTo>
                    <a:pt x="829" y="407"/>
                  </a:lnTo>
                  <a:lnTo>
                    <a:pt x="829" y="407"/>
                  </a:lnTo>
                  <a:lnTo>
                    <a:pt x="829" y="407"/>
                  </a:lnTo>
                  <a:lnTo>
                    <a:pt x="829" y="413"/>
                  </a:lnTo>
                  <a:lnTo>
                    <a:pt x="830" y="410"/>
                  </a:lnTo>
                  <a:lnTo>
                    <a:pt x="830" y="410"/>
                  </a:lnTo>
                  <a:lnTo>
                    <a:pt x="830" y="410"/>
                  </a:lnTo>
                  <a:lnTo>
                    <a:pt x="832" y="413"/>
                  </a:lnTo>
                  <a:lnTo>
                    <a:pt x="832" y="413"/>
                  </a:lnTo>
                  <a:lnTo>
                    <a:pt x="832" y="413"/>
                  </a:lnTo>
                  <a:lnTo>
                    <a:pt x="833" y="416"/>
                  </a:lnTo>
                  <a:lnTo>
                    <a:pt x="833" y="416"/>
                  </a:lnTo>
                  <a:lnTo>
                    <a:pt x="833" y="416"/>
                  </a:lnTo>
                  <a:lnTo>
                    <a:pt x="835" y="421"/>
                  </a:lnTo>
                  <a:lnTo>
                    <a:pt x="835" y="421"/>
                  </a:lnTo>
                  <a:lnTo>
                    <a:pt x="835" y="421"/>
                  </a:lnTo>
                  <a:lnTo>
                    <a:pt x="835" y="421"/>
                  </a:lnTo>
                  <a:lnTo>
                    <a:pt x="836" y="423"/>
                  </a:lnTo>
                  <a:lnTo>
                    <a:pt x="838" y="423"/>
                  </a:lnTo>
                  <a:lnTo>
                    <a:pt x="838" y="423"/>
                  </a:lnTo>
                  <a:lnTo>
                    <a:pt x="838" y="423"/>
                  </a:lnTo>
                  <a:lnTo>
                    <a:pt x="839" y="426"/>
                  </a:lnTo>
                  <a:lnTo>
                    <a:pt x="839" y="426"/>
                  </a:lnTo>
                  <a:lnTo>
                    <a:pt x="839" y="426"/>
                  </a:lnTo>
                  <a:lnTo>
                    <a:pt x="839" y="426"/>
                  </a:lnTo>
                  <a:lnTo>
                    <a:pt x="841" y="429"/>
                  </a:lnTo>
                  <a:lnTo>
                    <a:pt x="841" y="429"/>
                  </a:lnTo>
                  <a:lnTo>
                    <a:pt x="841" y="429"/>
                  </a:lnTo>
                  <a:lnTo>
                    <a:pt x="842" y="433"/>
                  </a:lnTo>
                  <a:lnTo>
                    <a:pt x="842" y="433"/>
                  </a:lnTo>
                  <a:lnTo>
                    <a:pt x="842" y="433"/>
                  </a:lnTo>
                  <a:lnTo>
                    <a:pt x="842" y="433"/>
                  </a:lnTo>
                  <a:lnTo>
                    <a:pt x="844" y="433"/>
                  </a:lnTo>
                  <a:lnTo>
                    <a:pt x="844" y="433"/>
                  </a:lnTo>
                  <a:lnTo>
                    <a:pt x="844" y="433"/>
                  </a:lnTo>
                  <a:lnTo>
                    <a:pt x="844" y="433"/>
                  </a:lnTo>
                  <a:lnTo>
                    <a:pt x="846" y="436"/>
                  </a:lnTo>
                  <a:lnTo>
                    <a:pt x="846" y="436"/>
                  </a:lnTo>
                  <a:lnTo>
                    <a:pt x="846" y="436"/>
                  </a:lnTo>
                  <a:lnTo>
                    <a:pt x="846" y="436"/>
                  </a:lnTo>
                  <a:lnTo>
                    <a:pt x="847" y="441"/>
                  </a:lnTo>
                  <a:lnTo>
                    <a:pt x="847" y="441"/>
                  </a:lnTo>
                  <a:lnTo>
                    <a:pt x="847" y="441"/>
                  </a:lnTo>
                  <a:lnTo>
                    <a:pt x="847" y="441"/>
                  </a:lnTo>
                  <a:lnTo>
                    <a:pt x="849" y="444"/>
                  </a:lnTo>
                  <a:lnTo>
                    <a:pt x="849" y="444"/>
                  </a:lnTo>
                  <a:lnTo>
                    <a:pt x="850" y="444"/>
                  </a:lnTo>
                  <a:lnTo>
                    <a:pt x="850" y="444"/>
                  </a:lnTo>
                  <a:lnTo>
                    <a:pt x="852" y="449"/>
                  </a:lnTo>
                  <a:lnTo>
                    <a:pt x="852" y="449"/>
                  </a:lnTo>
                  <a:lnTo>
                    <a:pt x="852" y="449"/>
                  </a:lnTo>
                  <a:lnTo>
                    <a:pt x="853" y="453"/>
                  </a:lnTo>
                  <a:lnTo>
                    <a:pt x="853" y="453"/>
                  </a:lnTo>
                  <a:lnTo>
                    <a:pt x="853" y="452"/>
                  </a:lnTo>
                  <a:lnTo>
                    <a:pt x="855" y="455"/>
                  </a:lnTo>
                  <a:lnTo>
                    <a:pt x="855" y="455"/>
                  </a:lnTo>
                  <a:lnTo>
                    <a:pt x="855" y="455"/>
                  </a:lnTo>
                  <a:lnTo>
                    <a:pt x="855" y="455"/>
                  </a:lnTo>
                  <a:lnTo>
                    <a:pt x="856" y="461"/>
                  </a:lnTo>
                  <a:lnTo>
                    <a:pt x="856" y="461"/>
                  </a:lnTo>
                  <a:lnTo>
                    <a:pt x="856" y="461"/>
                  </a:lnTo>
                  <a:lnTo>
                    <a:pt x="856" y="461"/>
                  </a:lnTo>
                  <a:lnTo>
                    <a:pt x="858" y="467"/>
                  </a:lnTo>
                  <a:lnTo>
                    <a:pt x="858" y="467"/>
                  </a:lnTo>
                  <a:lnTo>
                    <a:pt x="858" y="467"/>
                  </a:lnTo>
                  <a:lnTo>
                    <a:pt x="858" y="467"/>
                  </a:lnTo>
                  <a:lnTo>
                    <a:pt x="859" y="475"/>
                  </a:lnTo>
                  <a:lnTo>
                    <a:pt x="859" y="473"/>
                  </a:lnTo>
                  <a:lnTo>
                    <a:pt x="859" y="473"/>
                  </a:lnTo>
                  <a:lnTo>
                    <a:pt x="861" y="472"/>
                  </a:lnTo>
                  <a:lnTo>
                    <a:pt x="861" y="475"/>
                  </a:lnTo>
                  <a:lnTo>
                    <a:pt x="861" y="473"/>
                  </a:lnTo>
                  <a:lnTo>
                    <a:pt x="861" y="473"/>
                  </a:lnTo>
                  <a:lnTo>
                    <a:pt x="863" y="472"/>
                  </a:lnTo>
                  <a:lnTo>
                    <a:pt x="863" y="477"/>
                  </a:lnTo>
                  <a:lnTo>
                    <a:pt x="864" y="477"/>
                  </a:lnTo>
                  <a:lnTo>
                    <a:pt x="864" y="477"/>
                  </a:lnTo>
                  <a:lnTo>
                    <a:pt x="864" y="475"/>
                  </a:lnTo>
                  <a:lnTo>
                    <a:pt x="866" y="480"/>
                  </a:lnTo>
                  <a:lnTo>
                    <a:pt x="866" y="478"/>
                  </a:lnTo>
                  <a:lnTo>
                    <a:pt x="866" y="478"/>
                  </a:lnTo>
                  <a:lnTo>
                    <a:pt x="866" y="478"/>
                  </a:lnTo>
                  <a:lnTo>
                    <a:pt x="867" y="480"/>
                  </a:lnTo>
                  <a:lnTo>
                    <a:pt x="867" y="480"/>
                  </a:lnTo>
                  <a:lnTo>
                    <a:pt x="867" y="480"/>
                  </a:lnTo>
                  <a:lnTo>
                    <a:pt x="869" y="484"/>
                  </a:lnTo>
                  <a:lnTo>
                    <a:pt x="869" y="481"/>
                  </a:lnTo>
                  <a:lnTo>
                    <a:pt x="869" y="483"/>
                  </a:lnTo>
                  <a:lnTo>
                    <a:pt x="869" y="483"/>
                  </a:lnTo>
                  <a:lnTo>
                    <a:pt x="870" y="484"/>
                  </a:lnTo>
                  <a:lnTo>
                    <a:pt x="870" y="483"/>
                  </a:lnTo>
                  <a:lnTo>
                    <a:pt x="870" y="483"/>
                  </a:lnTo>
                  <a:lnTo>
                    <a:pt x="870" y="483"/>
                  </a:lnTo>
                  <a:lnTo>
                    <a:pt x="872" y="487"/>
                  </a:lnTo>
                  <a:lnTo>
                    <a:pt x="872" y="487"/>
                  </a:lnTo>
                  <a:lnTo>
                    <a:pt x="872" y="487"/>
                  </a:lnTo>
                  <a:lnTo>
                    <a:pt x="873" y="489"/>
                  </a:lnTo>
                  <a:lnTo>
                    <a:pt x="873" y="489"/>
                  </a:lnTo>
                  <a:lnTo>
                    <a:pt x="873" y="489"/>
                  </a:lnTo>
                  <a:lnTo>
                    <a:pt x="876" y="492"/>
                  </a:lnTo>
                  <a:lnTo>
                    <a:pt x="876" y="492"/>
                  </a:lnTo>
                  <a:lnTo>
                    <a:pt x="876" y="492"/>
                  </a:lnTo>
                  <a:lnTo>
                    <a:pt x="876" y="492"/>
                  </a:lnTo>
                  <a:lnTo>
                    <a:pt x="878" y="495"/>
                  </a:lnTo>
                  <a:lnTo>
                    <a:pt x="878" y="495"/>
                  </a:lnTo>
                  <a:lnTo>
                    <a:pt x="878" y="495"/>
                  </a:lnTo>
                  <a:lnTo>
                    <a:pt x="878" y="495"/>
                  </a:lnTo>
                  <a:lnTo>
                    <a:pt x="879" y="498"/>
                  </a:lnTo>
                  <a:lnTo>
                    <a:pt x="879" y="498"/>
                  </a:lnTo>
                  <a:lnTo>
                    <a:pt x="879" y="498"/>
                  </a:lnTo>
                  <a:lnTo>
                    <a:pt x="881" y="501"/>
                  </a:lnTo>
                  <a:lnTo>
                    <a:pt x="881" y="501"/>
                  </a:lnTo>
                  <a:lnTo>
                    <a:pt x="881" y="501"/>
                  </a:lnTo>
                  <a:lnTo>
                    <a:pt x="883" y="504"/>
                  </a:lnTo>
                  <a:lnTo>
                    <a:pt x="883" y="504"/>
                  </a:lnTo>
                  <a:lnTo>
                    <a:pt x="884" y="509"/>
                  </a:lnTo>
                  <a:lnTo>
                    <a:pt x="884" y="507"/>
                  </a:lnTo>
                  <a:lnTo>
                    <a:pt x="886" y="512"/>
                  </a:lnTo>
                  <a:lnTo>
                    <a:pt x="886" y="512"/>
                  </a:lnTo>
                  <a:lnTo>
                    <a:pt x="886" y="512"/>
                  </a:lnTo>
                  <a:lnTo>
                    <a:pt x="889" y="515"/>
                  </a:lnTo>
                  <a:lnTo>
                    <a:pt x="889" y="515"/>
                  </a:lnTo>
                  <a:lnTo>
                    <a:pt x="890" y="520"/>
                  </a:lnTo>
                  <a:lnTo>
                    <a:pt x="890" y="520"/>
                  </a:lnTo>
                  <a:lnTo>
                    <a:pt x="890" y="520"/>
                  </a:lnTo>
                  <a:lnTo>
                    <a:pt x="892" y="521"/>
                  </a:lnTo>
                  <a:lnTo>
                    <a:pt x="892" y="521"/>
                  </a:lnTo>
                  <a:lnTo>
                    <a:pt x="892" y="521"/>
                  </a:lnTo>
                  <a:lnTo>
                    <a:pt x="892" y="521"/>
                  </a:lnTo>
                  <a:lnTo>
                    <a:pt x="893" y="526"/>
                  </a:lnTo>
                  <a:lnTo>
                    <a:pt x="893" y="526"/>
                  </a:lnTo>
                  <a:lnTo>
                    <a:pt x="893" y="526"/>
                  </a:lnTo>
                  <a:lnTo>
                    <a:pt x="893" y="526"/>
                  </a:lnTo>
                  <a:lnTo>
                    <a:pt x="895" y="529"/>
                  </a:lnTo>
                  <a:lnTo>
                    <a:pt x="895" y="529"/>
                  </a:lnTo>
                  <a:lnTo>
                    <a:pt x="896" y="530"/>
                  </a:lnTo>
                  <a:lnTo>
                    <a:pt x="896" y="530"/>
                  </a:lnTo>
                  <a:lnTo>
                    <a:pt x="896" y="532"/>
                  </a:lnTo>
                  <a:lnTo>
                    <a:pt x="896" y="530"/>
                  </a:lnTo>
                  <a:lnTo>
                    <a:pt x="898" y="534"/>
                  </a:lnTo>
                  <a:lnTo>
                    <a:pt x="898" y="534"/>
                  </a:lnTo>
                  <a:lnTo>
                    <a:pt x="898" y="534"/>
                  </a:lnTo>
                  <a:lnTo>
                    <a:pt x="898" y="534"/>
                  </a:lnTo>
                  <a:lnTo>
                    <a:pt x="901" y="537"/>
                  </a:lnTo>
                  <a:lnTo>
                    <a:pt x="901" y="537"/>
                  </a:lnTo>
                  <a:lnTo>
                    <a:pt x="901" y="537"/>
                  </a:lnTo>
                  <a:lnTo>
                    <a:pt x="903" y="540"/>
                  </a:lnTo>
                  <a:lnTo>
                    <a:pt x="903" y="540"/>
                  </a:lnTo>
                  <a:lnTo>
                    <a:pt x="903" y="540"/>
                  </a:lnTo>
                  <a:lnTo>
                    <a:pt x="904" y="543"/>
                  </a:lnTo>
                  <a:lnTo>
                    <a:pt x="904" y="543"/>
                  </a:lnTo>
                  <a:lnTo>
                    <a:pt x="904" y="543"/>
                  </a:lnTo>
                  <a:lnTo>
                    <a:pt x="906" y="547"/>
                  </a:lnTo>
                  <a:lnTo>
                    <a:pt x="906" y="547"/>
                  </a:lnTo>
                  <a:lnTo>
                    <a:pt x="906" y="547"/>
                  </a:lnTo>
                  <a:lnTo>
                    <a:pt x="906" y="547"/>
                  </a:lnTo>
                  <a:lnTo>
                    <a:pt x="907" y="549"/>
                  </a:lnTo>
                  <a:lnTo>
                    <a:pt x="907" y="549"/>
                  </a:lnTo>
                  <a:lnTo>
                    <a:pt x="907" y="549"/>
                  </a:lnTo>
                  <a:lnTo>
                    <a:pt x="909" y="552"/>
                  </a:lnTo>
                  <a:lnTo>
                    <a:pt x="909" y="552"/>
                  </a:lnTo>
                  <a:lnTo>
                    <a:pt x="909" y="552"/>
                  </a:lnTo>
                  <a:lnTo>
                    <a:pt x="909" y="552"/>
                  </a:lnTo>
                  <a:lnTo>
                    <a:pt x="910" y="555"/>
                  </a:lnTo>
                  <a:lnTo>
                    <a:pt x="910" y="555"/>
                  </a:lnTo>
                  <a:lnTo>
                    <a:pt x="910" y="555"/>
                  </a:lnTo>
                  <a:lnTo>
                    <a:pt x="910" y="555"/>
                  </a:lnTo>
                  <a:lnTo>
                    <a:pt x="913" y="558"/>
                  </a:lnTo>
                  <a:lnTo>
                    <a:pt x="913" y="558"/>
                  </a:lnTo>
                  <a:lnTo>
                    <a:pt x="915" y="561"/>
                  </a:lnTo>
                  <a:lnTo>
                    <a:pt x="915" y="561"/>
                  </a:lnTo>
                  <a:lnTo>
                    <a:pt x="915" y="561"/>
                  </a:lnTo>
                  <a:lnTo>
                    <a:pt x="917" y="564"/>
                  </a:lnTo>
                  <a:lnTo>
                    <a:pt x="917" y="564"/>
                  </a:lnTo>
                  <a:lnTo>
                    <a:pt x="917" y="564"/>
                  </a:lnTo>
                  <a:lnTo>
                    <a:pt x="918" y="567"/>
                  </a:lnTo>
                  <a:lnTo>
                    <a:pt x="918" y="567"/>
                  </a:lnTo>
                  <a:lnTo>
                    <a:pt x="920" y="571"/>
                  </a:lnTo>
                  <a:lnTo>
                    <a:pt x="920" y="571"/>
                  </a:lnTo>
                  <a:lnTo>
                    <a:pt x="920" y="571"/>
                  </a:lnTo>
                  <a:lnTo>
                    <a:pt x="921" y="574"/>
                  </a:lnTo>
                  <a:lnTo>
                    <a:pt x="921" y="574"/>
                  </a:lnTo>
                  <a:lnTo>
                    <a:pt x="921" y="574"/>
                  </a:lnTo>
                  <a:lnTo>
                    <a:pt x="923" y="575"/>
                  </a:lnTo>
                  <a:lnTo>
                    <a:pt x="923" y="575"/>
                  </a:lnTo>
                  <a:lnTo>
                    <a:pt x="923" y="575"/>
                  </a:lnTo>
                  <a:lnTo>
                    <a:pt x="924" y="575"/>
                  </a:lnTo>
                  <a:lnTo>
                    <a:pt x="926" y="578"/>
                  </a:lnTo>
                  <a:lnTo>
                    <a:pt x="926" y="578"/>
                  </a:lnTo>
                  <a:lnTo>
                    <a:pt x="926" y="578"/>
                  </a:lnTo>
                  <a:lnTo>
                    <a:pt x="926" y="578"/>
                  </a:lnTo>
                  <a:lnTo>
                    <a:pt x="927" y="581"/>
                  </a:lnTo>
                  <a:lnTo>
                    <a:pt x="927" y="581"/>
                  </a:lnTo>
                  <a:lnTo>
                    <a:pt x="927" y="581"/>
                  </a:lnTo>
                  <a:lnTo>
                    <a:pt x="929" y="584"/>
                  </a:lnTo>
                  <a:lnTo>
                    <a:pt x="929" y="584"/>
                  </a:lnTo>
                  <a:lnTo>
                    <a:pt x="929" y="583"/>
                  </a:lnTo>
                  <a:lnTo>
                    <a:pt x="930" y="586"/>
                  </a:lnTo>
                  <a:lnTo>
                    <a:pt x="930" y="586"/>
                  </a:lnTo>
                  <a:lnTo>
                    <a:pt x="930" y="586"/>
                  </a:lnTo>
                  <a:lnTo>
                    <a:pt x="930" y="586"/>
                  </a:lnTo>
                  <a:lnTo>
                    <a:pt x="932" y="589"/>
                  </a:lnTo>
                  <a:lnTo>
                    <a:pt x="932" y="589"/>
                  </a:lnTo>
                  <a:lnTo>
                    <a:pt x="932" y="589"/>
                  </a:lnTo>
                  <a:lnTo>
                    <a:pt x="933" y="592"/>
                  </a:lnTo>
                  <a:lnTo>
                    <a:pt x="933" y="591"/>
                  </a:lnTo>
                  <a:lnTo>
                    <a:pt x="933" y="591"/>
                  </a:lnTo>
                  <a:lnTo>
                    <a:pt x="935" y="594"/>
                  </a:lnTo>
                  <a:lnTo>
                    <a:pt x="935" y="594"/>
                  </a:lnTo>
                  <a:lnTo>
                    <a:pt x="935" y="594"/>
                  </a:lnTo>
                  <a:lnTo>
                    <a:pt x="938" y="597"/>
                  </a:lnTo>
                  <a:lnTo>
                    <a:pt x="938" y="597"/>
                  </a:lnTo>
                  <a:lnTo>
                    <a:pt x="938" y="597"/>
                  </a:lnTo>
                  <a:lnTo>
                    <a:pt x="940" y="598"/>
                  </a:lnTo>
                  <a:lnTo>
                    <a:pt x="940" y="598"/>
                  </a:lnTo>
                  <a:lnTo>
                    <a:pt x="940" y="598"/>
                  </a:lnTo>
                  <a:lnTo>
                    <a:pt x="941" y="600"/>
                  </a:lnTo>
                  <a:lnTo>
                    <a:pt x="941" y="600"/>
                  </a:lnTo>
                  <a:lnTo>
                    <a:pt x="941" y="600"/>
                  </a:lnTo>
                  <a:lnTo>
                    <a:pt x="943" y="603"/>
                  </a:lnTo>
                  <a:lnTo>
                    <a:pt x="943" y="603"/>
                  </a:lnTo>
                  <a:lnTo>
                    <a:pt x="943" y="603"/>
                  </a:lnTo>
                  <a:lnTo>
                    <a:pt x="944" y="604"/>
                  </a:lnTo>
                  <a:lnTo>
                    <a:pt x="944" y="604"/>
                  </a:lnTo>
                  <a:lnTo>
                    <a:pt x="944" y="604"/>
                  </a:lnTo>
                  <a:lnTo>
                    <a:pt x="946" y="607"/>
                  </a:lnTo>
                  <a:lnTo>
                    <a:pt x="946" y="607"/>
                  </a:lnTo>
                  <a:lnTo>
                    <a:pt x="947" y="609"/>
                  </a:lnTo>
                  <a:lnTo>
                    <a:pt x="947" y="609"/>
                  </a:lnTo>
                  <a:lnTo>
                    <a:pt x="947" y="609"/>
                  </a:lnTo>
                  <a:lnTo>
                    <a:pt x="947" y="609"/>
                  </a:lnTo>
                  <a:lnTo>
                    <a:pt x="950" y="611"/>
                  </a:lnTo>
                  <a:lnTo>
                    <a:pt x="950" y="611"/>
                  </a:lnTo>
                  <a:lnTo>
                    <a:pt x="950" y="611"/>
                  </a:lnTo>
                  <a:lnTo>
                    <a:pt x="952" y="614"/>
                  </a:lnTo>
                  <a:lnTo>
                    <a:pt x="952" y="614"/>
                  </a:lnTo>
                  <a:lnTo>
                    <a:pt x="952" y="614"/>
                  </a:lnTo>
                  <a:lnTo>
                    <a:pt x="954" y="615"/>
                  </a:lnTo>
                  <a:lnTo>
                    <a:pt x="954" y="615"/>
                  </a:lnTo>
                  <a:lnTo>
                    <a:pt x="954" y="615"/>
                  </a:lnTo>
                  <a:lnTo>
                    <a:pt x="955" y="617"/>
                  </a:lnTo>
                  <a:lnTo>
                    <a:pt x="955" y="617"/>
                  </a:lnTo>
                  <a:lnTo>
                    <a:pt x="955" y="617"/>
                  </a:lnTo>
                  <a:lnTo>
                    <a:pt x="955" y="617"/>
                  </a:lnTo>
                  <a:lnTo>
                    <a:pt x="957" y="618"/>
                  </a:lnTo>
                  <a:lnTo>
                    <a:pt x="957" y="618"/>
                  </a:lnTo>
                  <a:lnTo>
                    <a:pt x="957" y="618"/>
                  </a:lnTo>
                  <a:lnTo>
                    <a:pt x="957" y="618"/>
                  </a:lnTo>
                  <a:lnTo>
                    <a:pt x="958" y="620"/>
                  </a:lnTo>
                  <a:lnTo>
                    <a:pt x="958" y="620"/>
                  </a:lnTo>
                  <a:lnTo>
                    <a:pt x="958" y="620"/>
                  </a:lnTo>
                  <a:lnTo>
                    <a:pt x="960" y="621"/>
                  </a:lnTo>
                  <a:lnTo>
                    <a:pt x="960" y="621"/>
                  </a:lnTo>
                  <a:lnTo>
                    <a:pt x="960" y="621"/>
                  </a:lnTo>
                  <a:lnTo>
                    <a:pt x="960" y="621"/>
                  </a:lnTo>
                  <a:lnTo>
                    <a:pt x="963" y="623"/>
                  </a:lnTo>
                  <a:lnTo>
                    <a:pt x="963" y="623"/>
                  </a:lnTo>
                  <a:lnTo>
                    <a:pt x="963" y="623"/>
                  </a:lnTo>
                  <a:lnTo>
                    <a:pt x="964" y="624"/>
                  </a:lnTo>
                  <a:lnTo>
                    <a:pt x="964" y="624"/>
                  </a:lnTo>
                  <a:lnTo>
                    <a:pt x="964" y="624"/>
                  </a:lnTo>
                  <a:lnTo>
                    <a:pt x="964" y="624"/>
                  </a:lnTo>
                  <a:lnTo>
                    <a:pt x="966" y="626"/>
                  </a:lnTo>
                  <a:lnTo>
                    <a:pt x="966" y="626"/>
                  </a:lnTo>
                  <a:lnTo>
                    <a:pt x="966" y="626"/>
                  </a:lnTo>
                  <a:lnTo>
                    <a:pt x="966" y="626"/>
                  </a:lnTo>
                  <a:lnTo>
                    <a:pt x="967" y="628"/>
                  </a:lnTo>
                  <a:lnTo>
                    <a:pt x="967" y="628"/>
                  </a:lnTo>
                  <a:lnTo>
                    <a:pt x="969" y="629"/>
                  </a:lnTo>
                  <a:lnTo>
                    <a:pt x="969" y="629"/>
                  </a:lnTo>
                  <a:lnTo>
                    <a:pt x="969" y="629"/>
                  </a:lnTo>
                  <a:lnTo>
                    <a:pt x="969" y="629"/>
                  </a:lnTo>
                  <a:lnTo>
                    <a:pt x="971" y="631"/>
                  </a:lnTo>
                  <a:lnTo>
                    <a:pt x="971" y="631"/>
                  </a:lnTo>
                  <a:lnTo>
                    <a:pt x="971" y="631"/>
                  </a:lnTo>
                  <a:lnTo>
                    <a:pt x="971" y="631"/>
                  </a:lnTo>
                  <a:lnTo>
                    <a:pt x="972" y="632"/>
                  </a:lnTo>
                  <a:lnTo>
                    <a:pt x="972" y="632"/>
                  </a:lnTo>
                  <a:lnTo>
                    <a:pt x="972" y="632"/>
                  </a:lnTo>
                  <a:lnTo>
                    <a:pt x="972" y="632"/>
                  </a:lnTo>
                  <a:lnTo>
                    <a:pt x="975" y="634"/>
                  </a:lnTo>
                  <a:lnTo>
                    <a:pt x="975" y="634"/>
                  </a:lnTo>
                  <a:lnTo>
                    <a:pt x="975" y="634"/>
                  </a:lnTo>
                  <a:lnTo>
                    <a:pt x="977" y="635"/>
                  </a:lnTo>
                  <a:lnTo>
                    <a:pt x="977" y="635"/>
                  </a:lnTo>
                  <a:lnTo>
                    <a:pt x="977" y="635"/>
                  </a:lnTo>
                  <a:lnTo>
                    <a:pt x="977" y="635"/>
                  </a:lnTo>
                  <a:lnTo>
                    <a:pt x="978" y="637"/>
                  </a:lnTo>
                  <a:lnTo>
                    <a:pt x="978" y="637"/>
                  </a:lnTo>
                  <a:lnTo>
                    <a:pt x="978" y="637"/>
                  </a:lnTo>
                  <a:lnTo>
                    <a:pt x="980" y="637"/>
                  </a:lnTo>
                  <a:lnTo>
                    <a:pt x="980" y="637"/>
                  </a:lnTo>
                  <a:lnTo>
                    <a:pt x="980" y="637"/>
                  </a:lnTo>
                  <a:lnTo>
                    <a:pt x="981" y="638"/>
                  </a:lnTo>
                  <a:lnTo>
                    <a:pt x="981" y="638"/>
                  </a:lnTo>
                  <a:lnTo>
                    <a:pt x="981" y="638"/>
                  </a:lnTo>
                  <a:lnTo>
                    <a:pt x="981" y="638"/>
                  </a:lnTo>
                  <a:lnTo>
                    <a:pt x="983" y="640"/>
                  </a:lnTo>
                  <a:lnTo>
                    <a:pt x="983" y="640"/>
                  </a:lnTo>
                  <a:lnTo>
                    <a:pt x="983" y="640"/>
                  </a:lnTo>
                  <a:lnTo>
                    <a:pt x="984" y="640"/>
                  </a:lnTo>
                  <a:lnTo>
                    <a:pt x="984" y="640"/>
                  </a:lnTo>
                  <a:lnTo>
                    <a:pt x="984" y="640"/>
                  </a:lnTo>
                  <a:lnTo>
                    <a:pt x="987" y="641"/>
                  </a:lnTo>
                  <a:lnTo>
                    <a:pt x="987" y="641"/>
                  </a:lnTo>
                  <a:lnTo>
                    <a:pt x="989" y="643"/>
                  </a:lnTo>
                  <a:lnTo>
                    <a:pt x="989" y="643"/>
                  </a:lnTo>
                  <a:lnTo>
                    <a:pt x="989" y="643"/>
                  </a:lnTo>
                  <a:lnTo>
                    <a:pt x="991" y="643"/>
                  </a:lnTo>
                  <a:lnTo>
                    <a:pt x="991" y="643"/>
                  </a:lnTo>
                  <a:lnTo>
                    <a:pt x="991" y="643"/>
                  </a:lnTo>
                  <a:lnTo>
                    <a:pt x="991" y="643"/>
                  </a:lnTo>
                  <a:lnTo>
                    <a:pt x="992" y="644"/>
                  </a:lnTo>
                  <a:lnTo>
                    <a:pt x="992" y="644"/>
                  </a:lnTo>
                  <a:lnTo>
                    <a:pt x="992" y="644"/>
                  </a:lnTo>
                  <a:lnTo>
                    <a:pt x="994" y="644"/>
                  </a:lnTo>
                  <a:lnTo>
                    <a:pt x="994" y="644"/>
                  </a:lnTo>
                  <a:lnTo>
                    <a:pt x="994" y="644"/>
                  </a:lnTo>
                  <a:lnTo>
                    <a:pt x="994" y="644"/>
                  </a:lnTo>
                  <a:lnTo>
                    <a:pt x="995" y="644"/>
                  </a:lnTo>
                  <a:lnTo>
                    <a:pt x="995" y="644"/>
                  </a:lnTo>
                  <a:lnTo>
                    <a:pt x="995" y="644"/>
                  </a:lnTo>
                  <a:lnTo>
                    <a:pt x="995" y="644"/>
                  </a:lnTo>
                  <a:lnTo>
                    <a:pt x="997" y="646"/>
                  </a:lnTo>
                  <a:lnTo>
                    <a:pt x="997" y="646"/>
                  </a:lnTo>
                  <a:lnTo>
                    <a:pt x="997" y="646"/>
                  </a:lnTo>
                  <a:lnTo>
                    <a:pt x="1000" y="646"/>
                  </a:lnTo>
                  <a:lnTo>
                    <a:pt x="1000" y="646"/>
                  </a:lnTo>
                  <a:lnTo>
                    <a:pt x="1000" y="646"/>
                  </a:lnTo>
                  <a:lnTo>
                    <a:pt x="1001" y="646"/>
                  </a:lnTo>
                  <a:lnTo>
                    <a:pt x="1001" y="646"/>
                  </a:lnTo>
                  <a:lnTo>
                    <a:pt x="1001" y="646"/>
                  </a:lnTo>
                  <a:lnTo>
                    <a:pt x="1003" y="648"/>
                  </a:lnTo>
                  <a:lnTo>
                    <a:pt x="1003" y="648"/>
                  </a:lnTo>
                  <a:lnTo>
                    <a:pt x="1003" y="648"/>
                  </a:lnTo>
                  <a:lnTo>
                    <a:pt x="1003" y="648"/>
                  </a:lnTo>
                  <a:lnTo>
                    <a:pt x="1004" y="648"/>
                  </a:lnTo>
                  <a:lnTo>
                    <a:pt x="1004" y="648"/>
                  </a:lnTo>
                  <a:lnTo>
                    <a:pt x="1004" y="648"/>
                  </a:lnTo>
                  <a:lnTo>
                    <a:pt x="1004" y="648"/>
                  </a:lnTo>
                  <a:lnTo>
                    <a:pt x="1006" y="648"/>
                  </a:lnTo>
                  <a:lnTo>
                    <a:pt x="1006" y="648"/>
                  </a:lnTo>
                  <a:lnTo>
                    <a:pt x="1006" y="648"/>
                  </a:lnTo>
                  <a:lnTo>
                    <a:pt x="1006" y="648"/>
                  </a:lnTo>
                  <a:lnTo>
                    <a:pt x="1008" y="648"/>
                  </a:lnTo>
                  <a:lnTo>
                    <a:pt x="1008" y="648"/>
                  </a:lnTo>
                  <a:lnTo>
                    <a:pt x="1008" y="648"/>
                  </a:lnTo>
                  <a:lnTo>
                    <a:pt x="1008" y="648"/>
                  </a:lnTo>
                  <a:lnTo>
                    <a:pt x="1009" y="648"/>
                  </a:lnTo>
                  <a:lnTo>
                    <a:pt x="1009" y="648"/>
                  </a:lnTo>
                  <a:lnTo>
                    <a:pt x="1009" y="648"/>
                  </a:lnTo>
                  <a:lnTo>
                    <a:pt x="1011" y="648"/>
                  </a:lnTo>
                  <a:lnTo>
                    <a:pt x="1012" y="649"/>
                  </a:lnTo>
                  <a:lnTo>
                    <a:pt x="1012" y="648"/>
                  </a:lnTo>
                  <a:lnTo>
                    <a:pt x="1012" y="648"/>
                  </a:lnTo>
                  <a:lnTo>
                    <a:pt x="1012" y="648"/>
                  </a:lnTo>
                  <a:lnTo>
                    <a:pt x="1014" y="649"/>
                  </a:lnTo>
                  <a:lnTo>
                    <a:pt x="1014" y="649"/>
                  </a:lnTo>
                  <a:lnTo>
                    <a:pt x="1014" y="649"/>
                  </a:lnTo>
                  <a:lnTo>
                    <a:pt x="1014" y="649"/>
                  </a:lnTo>
                  <a:lnTo>
                    <a:pt x="1014" y="649"/>
                  </a:lnTo>
                  <a:lnTo>
                    <a:pt x="1015" y="649"/>
                  </a:lnTo>
                  <a:lnTo>
                    <a:pt x="1015" y="649"/>
                  </a:lnTo>
                  <a:lnTo>
                    <a:pt x="1015" y="649"/>
                  </a:lnTo>
                  <a:lnTo>
                    <a:pt x="1015" y="649"/>
                  </a:lnTo>
                  <a:lnTo>
                    <a:pt x="1017" y="649"/>
                  </a:lnTo>
                  <a:lnTo>
                    <a:pt x="1017" y="649"/>
                  </a:lnTo>
                  <a:lnTo>
                    <a:pt x="1017" y="649"/>
                  </a:lnTo>
                  <a:lnTo>
                    <a:pt x="1018" y="649"/>
                  </a:lnTo>
                  <a:lnTo>
                    <a:pt x="1018" y="649"/>
                  </a:lnTo>
                  <a:lnTo>
                    <a:pt x="1018" y="649"/>
                  </a:lnTo>
                  <a:lnTo>
                    <a:pt x="1018" y="649"/>
                  </a:lnTo>
                  <a:lnTo>
                    <a:pt x="1020" y="649"/>
                  </a:lnTo>
                  <a:lnTo>
                    <a:pt x="1020" y="649"/>
                  </a:lnTo>
                  <a:lnTo>
                    <a:pt x="1020" y="649"/>
                  </a:lnTo>
                  <a:lnTo>
                    <a:pt x="1020" y="649"/>
                  </a:lnTo>
                  <a:lnTo>
                    <a:pt x="1021" y="649"/>
                  </a:lnTo>
                  <a:lnTo>
                    <a:pt x="1021" y="649"/>
                  </a:lnTo>
                  <a:lnTo>
                    <a:pt x="1021" y="649"/>
                  </a:lnTo>
                  <a:lnTo>
                    <a:pt x="1023" y="649"/>
                  </a:lnTo>
                  <a:lnTo>
                    <a:pt x="1023" y="649"/>
                  </a:lnTo>
                  <a:lnTo>
                    <a:pt x="1025" y="649"/>
                  </a:lnTo>
                  <a:lnTo>
                    <a:pt x="1025" y="649"/>
                  </a:lnTo>
                  <a:lnTo>
                    <a:pt x="1025" y="649"/>
                  </a:lnTo>
                  <a:lnTo>
                    <a:pt x="1025" y="649"/>
                  </a:lnTo>
                  <a:lnTo>
                    <a:pt x="1026" y="649"/>
                  </a:lnTo>
                  <a:lnTo>
                    <a:pt x="1026" y="649"/>
                  </a:lnTo>
                  <a:lnTo>
                    <a:pt x="1026" y="649"/>
                  </a:lnTo>
                  <a:lnTo>
                    <a:pt x="1028" y="649"/>
                  </a:lnTo>
                  <a:lnTo>
                    <a:pt x="1028" y="649"/>
                  </a:lnTo>
                  <a:lnTo>
                    <a:pt x="1028" y="649"/>
                  </a:lnTo>
                  <a:lnTo>
                    <a:pt x="1028" y="649"/>
                  </a:lnTo>
                  <a:lnTo>
                    <a:pt x="1029" y="649"/>
                  </a:lnTo>
                  <a:lnTo>
                    <a:pt x="1029" y="649"/>
                  </a:lnTo>
                  <a:lnTo>
                    <a:pt x="1029" y="649"/>
                  </a:lnTo>
                  <a:lnTo>
                    <a:pt x="1031" y="649"/>
                  </a:lnTo>
                  <a:lnTo>
                    <a:pt x="1031" y="649"/>
                  </a:lnTo>
                  <a:lnTo>
                    <a:pt x="1031" y="649"/>
                  </a:lnTo>
                  <a:lnTo>
                    <a:pt x="1032" y="649"/>
                  </a:lnTo>
                  <a:lnTo>
                    <a:pt x="1032" y="629"/>
                  </a:lnTo>
                  <a:lnTo>
                    <a:pt x="1032" y="637"/>
                  </a:lnTo>
                  <a:lnTo>
                    <a:pt x="1032" y="635"/>
                  </a:lnTo>
                  <a:lnTo>
                    <a:pt x="1032" y="632"/>
                  </a:lnTo>
                  <a:lnTo>
                    <a:pt x="1034" y="649"/>
                  </a:lnTo>
                  <a:lnTo>
                    <a:pt x="1034" y="649"/>
                  </a:lnTo>
                  <a:lnTo>
                    <a:pt x="1034" y="649"/>
                  </a:lnTo>
                  <a:lnTo>
                    <a:pt x="1035" y="649"/>
                  </a:lnTo>
                  <a:lnTo>
                    <a:pt x="1035" y="649"/>
                  </a:lnTo>
                  <a:lnTo>
                    <a:pt x="1037" y="649"/>
                  </a:lnTo>
                  <a:lnTo>
                    <a:pt x="1037" y="649"/>
                  </a:lnTo>
                  <a:lnTo>
                    <a:pt x="1037" y="649"/>
                  </a:lnTo>
                  <a:lnTo>
                    <a:pt x="1038" y="649"/>
                  </a:lnTo>
                  <a:lnTo>
                    <a:pt x="1038" y="649"/>
                  </a:lnTo>
                  <a:lnTo>
                    <a:pt x="1038" y="649"/>
                  </a:lnTo>
                  <a:lnTo>
                    <a:pt x="1040" y="649"/>
                  </a:lnTo>
                  <a:lnTo>
                    <a:pt x="1040" y="649"/>
                  </a:lnTo>
                  <a:lnTo>
                    <a:pt x="1040" y="649"/>
                  </a:lnTo>
                  <a:lnTo>
                    <a:pt x="1040" y="649"/>
                  </a:lnTo>
                  <a:lnTo>
                    <a:pt x="1042" y="651"/>
                  </a:lnTo>
                  <a:lnTo>
                    <a:pt x="1042" y="649"/>
                  </a:lnTo>
                  <a:lnTo>
                    <a:pt x="1042" y="649"/>
                  </a:lnTo>
                  <a:lnTo>
                    <a:pt x="1042" y="649"/>
                  </a:lnTo>
                  <a:lnTo>
                    <a:pt x="1043" y="651"/>
                  </a:lnTo>
                  <a:lnTo>
                    <a:pt x="1043" y="651"/>
                  </a:lnTo>
                  <a:lnTo>
                    <a:pt x="1043" y="651"/>
                  </a:lnTo>
                  <a:lnTo>
                    <a:pt x="1045" y="651"/>
                  </a:lnTo>
                  <a:lnTo>
                    <a:pt x="1045" y="651"/>
                  </a:lnTo>
                  <a:lnTo>
                    <a:pt x="1045" y="651"/>
                  </a:lnTo>
                  <a:lnTo>
                    <a:pt x="1045" y="651"/>
                  </a:lnTo>
                  <a:lnTo>
                    <a:pt x="1045" y="651"/>
                  </a:lnTo>
                  <a:lnTo>
                    <a:pt x="1046" y="651"/>
                  </a:lnTo>
                  <a:lnTo>
                    <a:pt x="1046" y="651"/>
                  </a:lnTo>
                  <a:lnTo>
                    <a:pt x="1046" y="651"/>
                  </a:lnTo>
                  <a:lnTo>
                    <a:pt x="1048" y="651"/>
                  </a:lnTo>
                  <a:lnTo>
                    <a:pt x="1048" y="651"/>
                  </a:lnTo>
                  <a:lnTo>
                    <a:pt x="1048" y="651"/>
                  </a:lnTo>
                  <a:lnTo>
                    <a:pt x="1049" y="651"/>
                  </a:lnTo>
                  <a:lnTo>
                    <a:pt x="1049" y="651"/>
                  </a:lnTo>
                  <a:lnTo>
                    <a:pt x="1051" y="651"/>
                  </a:lnTo>
                  <a:lnTo>
                    <a:pt x="1051" y="651"/>
                  </a:lnTo>
                  <a:lnTo>
                    <a:pt x="1051" y="651"/>
                  </a:lnTo>
                  <a:lnTo>
                    <a:pt x="1052" y="651"/>
                  </a:lnTo>
                  <a:lnTo>
                    <a:pt x="1052" y="651"/>
                  </a:lnTo>
                  <a:lnTo>
                    <a:pt x="1052" y="651"/>
                  </a:lnTo>
                  <a:lnTo>
                    <a:pt x="1052" y="651"/>
                  </a:lnTo>
                  <a:lnTo>
                    <a:pt x="1052" y="651"/>
                  </a:lnTo>
                  <a:lnTo>
                    <a:pt x="1054" y="651"/>
                  </a:lnTo>
                  <a:lnTo>
                    <a:pt x="1054" y="651"/>
                  </a:lnTo>
                  <a:lnTo>
                    <a:pt x="1055" y="651"/>
                  </a:lnTo>
                  <a:lnTo>
                    <a:pt x="1055" y="651"/>
                  </a:lnTo>
                  <a:lnTo>
                    <a:pt x="1055" y="651"/>
                  </a:lnTo>
                  <a:lnTo>
                    <a:pt x="1055" y="651"/>
                  </a:lnTo>
                  <a:lnTo>
                    <a:pt x="1055" y="651"/>
                  </a:lnTo>
                  <a:lnTo>
                    <a:pt x="1057" y="651"/>
                  </a:lnTo>
                  <a:lnTo>
                    <a:pt x="1057" y="651"/>
                  </a:lnTo>
                  <a:lnTo>
                    <a:pt x="1057" y="651"/>
                  </a:lnTo>
                  <a:lnTo>
                    <a:pt x="1057" y="651"/>
                  </a:lnTo>
                  <a:lnTo>
                    <a:pt x="1058" y="652"/>
                  </a:lnTo>
                  <a:lnTo>
                    <a:pt x="1058" y="651"/>
                  </a:lnTo>
                  <a:lnTo>
                    <a:pt x="1058" y="652"/>
                  </a:lnTo>
                  <a:lnTo>
                    <a:pt x="1058" y="651"/>
                  </a:lnTo>
                  <a:lnTo>
                    <a:pt x="1060" y="652"/>
                  </a:lnTo>
                  <a:lnTo>
                    <a:pt x="1060" y="652"/>
                  </a:lnTo>
                  <a:lnTo>
                    <a:pt x="1060" y="652"/>
                  </a:lnTo>
                  <a:lnTo>
                    <a:pt x="1062" y="652"/>
                  </a:lnTo>
                  <a:lnTo>
                    <a:pt x="1063" y="652"/>
                  </a:lnTo>
                  <a:lnTo>
                    <a:pt x="1063" y="652"/>
                  </a:lnTo>
                  <a:lnTo>
                    <a:pt x="1063" y="652"/>
                  </a:lnTo>
                  <a:lnTo>
                    <a:pt x="1063" y="652"/>
                  </a:lnTo>
                  <a:lnTo>
                    <a:pt x="1065" y="652"/>
                  </a:lnTo>
                  <a:lnTo>
                    <a:pt x="1065" y="652"/>
                  </a:lnTo>
                  <a:lnTo>
                    <a:pt x="1065" y="652"/>
                  </a:lnTo>
                  <a:lnTo>
                    <a:pt x="1065" y="652"/>
                  </a:lnTo>
                  <a:lnTo>
                    <a:pt x="1066" y="652"/>
                  </a:lnTo>
                  <a:lnTo>
                    <a:pt x="1066" y="652"/>
                  </a:lnTo>
                  <a:lnTo>
                    <a:pt x="1066" y="652"/>
                  </a:lnTo>
                  <a:lnTo>
                    <a:pt x="1068" y="652"/>
                  </a:lnTo>
                  <a:lnTo>
                    <a:pt x="1068" y="652"/>
                  </a:lnTo>
                  <a:lnTo>
                    <a:pt x="1068" y="652"/>
                  </a:lnTo>
                  <a:lnTo>
                    <a:pt x="1068" y="652"/>
                  </a:lnTo>
                  <a:lnTo>
                    <a:pt x="1069" y="652"/>
                  </a:lnTo>
                  <a:lnTo>
                    <a:pt x="1069" y="652"/>
                  </a:lnTo>
                  <a:lnTo>
                    <a:pt x="1069" y="652"/>
                  </a:lnTo>
                  <a:lnTo>
                    <a:pt x="1069" y="652"/>
                  </a:lnTo>
                  <a:lnTo>
                    <a:pt x="1071" y="652"/>
                  </a:lnTo>
                  <a:lnTo>
                    <a:pt x="1071" y="652"/>
                  </a:lnTo>
                  <a:lnTo>
                    <a:pt x="1071" y="652"/>
                  </a:lnTo>
                  <a:lnTo>
                    <a:pt x="1071" y="652"/>
                  </a:lnTo>
                  <a:lnTo>
                    <a:pt x="1072" y="652"/>
                  </a:lnTo>
                  <a:lnTo>
                    <a:pt x="1072" y="652"/>
                  </a:lnTo>
                  <a:lnTo>
                    <a:pt x="1072" y="652"/>
                  </a:lnTo>
                  <a:lnTo>
                    <a:pt x="1072" y="652"/>
                  </a:lnTo>
                  <a:lnTo>
                    <a:pt x="1074" y="654"/>
                  </a:lnTo>
                  <a:lnTo>
                    <a:pt x="1075" y="654"/>
                  </a:lnTo>
                  <a:lnTo>
                    <a:pt x="1075" y="654"/>
                  </a:lnTo>
                  <a:lnTo>
                    <a:pt x="1075" y="654"/>
                  </a:lnTo>
                  <a:lnTo>
                    <a:pt x="1077" y="654"/>
                  </a:lnTo>
                  <a:lnTo>
                    <a:pt x="1077" y="654"/>
                  </a:lnTo>
                  <a:lnTo>
                    <a:pt x="1077" y="654"/>
                  </a:lnTo>
                  <a:lnTo>
                    <a:pt x="1077" y="654"/>
                  </a:lnTo>
                  <a:lnTo>
                    <a:pt x="1079" y="654"/>
                  </a:lnTo>
                  <a:lnTo>
                    <a:pt x="1079" y="654"/>
                  </a:lnTo>
                  <a:lnTo>
                    <a:pt x="1079" y="654"/>
                  </a:lnTo>
                  <a:lnTo>
                    <a:pt x="1079" y="654"/>
                  </a:lnTo>
                  <a:lnTo>
                    <a:pt x="1080" y="654"/>
                  </a:lnTo>
                  <a:lnTo>
                    <a:pt x="1080" y="654"/>
                  </a:lnTo>
                  <a:lnTo>
                    <a:pt x="1080" y="654"/>
                  </a:lnTo>
                  <a:lnTo>
                    <a:pt x="1080" y="654"/>
                  </a:lnTo>
                  <a:lnTo>
                    <a:pt x="1082" y="654"/>
                  </a:lnTo>
                  <a:lnTo>
                    <a:pt x="1082" y="654"/>
                  </a:lnTo>
                  <a:lnTo>
                    <a:pt x="1082" y="654"/>
                  </a:lnTo>
                  <a:lnTo>
                    <a:pt x="1082" y="654"/>
                  </a:lnTo>
                  <a:lnTo>
                    <a:pt x="1083" y="654"/>
                  </a:lnTo>
                  <a:lnTo>
                    <a:pt x="1083" y="654"/>
                  </a:lnTo>
                  <a:lnTo>
                    <a:pt x="1085" y="654"/>
                  </a:lnTo>
                  <a:lnTo>
                    <a:pt x="1085" y="654"/>
                  </a:lnTo>
                  <a:lnTo>
                    <a:pt x="1085" y="654"/>
                  </a:lnTo>
                  <a:lnTo>
                    <a:pt x="1085" y="654"/>
                  </a:lnTo>
                  <a:lnTo>
                    <a:pt x="1088" y="655"/>
                  </a:lnTo>
                  <a:lnTo>
                    <a:pt x="1088" y="654"/>
                  </a:lnTo>
                  <a:lnTo>
                    <a:pt x="1088" y="654"/>
                  </a:lnTo>
                  <a:lnTo>
                    <a:pt x="1088" y="654"/>
                  </a:lnTo>
                  <a:lnTo>
                    <a:pt x="1089" y="655"/>
                  </a:lnTo>
                  <a:lnTo>
                    <a:pt x="1089" y="655"/>
                  </a:lnTo>
                  <a:lnTo>
                    <a:pt x="1089" y="655"/>
                  </a:lnTo>
                  <a:lnTo>
                    <a:pt x="1089" y="655"/>
                  </a:lnTo>
                  <a:lnTo>
                    <a:pt x="1091" y="655"/>
                  </a:lnTo>
                  <a:lnTo>
                    <a:pt x="1091" y="655"/>
                  </a:lnTo>
                  <a:lnTo>
                    <a:pt x="1091" y="655"/>
                  </a:lnTo>
                  <a:lnTo>
                    <a:pt x="1091" y="655"/>
                  </a:lnTo>
                  <a:lnTo>
                    <a:pt x="1092" y="655"/>
                  </a:lnTo>
                  <a:lnTo>
                    <a:pt x="1092" y="655"/>
                  </a:lnTo>
                  <a:lnTo>
                    <a:pt x="1092" y="655"/>
                  </a:lnTo>
                  <a:lnTo>
                    <a:pt x="1094" y="655"/>
                  </a:lnTo>
                  <a:lnTo>
                    <a:pt x="1094" y="655"/>
                  </a:lnTo>
                  <a:lnTo>
                    <a:pt x="1094" y="655"/>
                  </a:lnTo>
                  <a:lnTo>
                    <a:pt x="1096" y="655"/>
                  </a:lnTo>
                  <a:lnTo>
                    <a:pt x="1096" y="655"/>
                  </a:lnTo>
                  <a:lnTo>
                    <a:pt x="1096" y="655"/>
                  </a:lnTo>
                  <a:lnTo>
                    <a:pt x="1096" y="655"/>
                  </a:lnTo>
                  <a:lnTo>
                    <a:pt x="1097" y="655"/>
                  </a:lnTo>
                  <a:lnTo>
                    <a:pt x="1097" y="655"/>
                  </a:lnTo>
                  <a:lnTo>
                    <a:pt x="1097" y="655"/>
                  </a:lnTo>
                  <a:lnTo>
                    <a:pt x="1099" y="655"/>
                  </a:lnTo>
                  <a:lnTo>
                    <a:pt x="1100" y="657"/>
                  </a:lnTo>
                  <a:lnTo>
                    <a:pt x="1100" y="655"/>
                  </a:lnTo>
                  <a:lnTo>
                    <a:pt x="1100" y="655"/>
                  </a:lnTo>
                  <a:lnTo>
                    <a:pt x="1100" y="655"/>
                  </a:lnTo>
                  <a:lnTo>
                    <a:pt x="1102" y="657"/>
                  </a:lnTo>
                  <a:lnTo>
                    <a:pt x="1102" y="657"/>
                  </a:lnTo>
                  <a:lnTo>
                    <a:pt x="1102" y="657"/>
                  </a:lnTo>
                  <a:lnTo>
                    <a:pt x="1102" y="657"/>
                  </a:lnTo>
                  <a:lnTo>
                    <a:pt x="1103" y="657"/>
                  </a:lnTo>
                  <a:lnTo>
                    <a:pt x="1103" y="657"/>
                  </a:lnTo>
                  <a:lnTo>
                    <a:pt x="1103" y="657"/>
                  </a:lnTo>
                  <a:lnTo>
                    <a:pt x="1103" y="657"/>
                  </a:lnTo>
                  <a:lnTo>
                    <a:pt x="1105" y="657"/>
                  </a:lnTo>
                  <a:lnTo>
                    <a:pt x="1105" y="657"/>
                  </a:lnTo>
                  <a:lnTo>
                    <a:pt x="1105" y="657"/>
                  </a:lnTo>
                  <a:lnTo>
                    <a:pt x="1105" y="657"/>
                  </a:lnTo>
                  <a:lnTo>
                    <a:pt x="1106" y="657"/>
                  </a:lnTo>
                  <a:lnTo>
                    <a:pt x="1106" y="657"/>
                  </a:lnTo>
                  <a:lnTo>
                    <a:pt x="1106" y="657"/>
                  </a:lnTo>
                  <a:lnTo>
                    <a:pt x="1106" y="657"/>
                  </a:lnTo>
                  <a:lnTo>
                    <a:pt x="1108" y="657"/>
                  </a:lnTo>
                  <a:lnTo>
                    <a:pt x="1108" y="657"/>
                  </a:lnTo>
                  <a:lnTo>
                    <a:pt x="1109" y="657"/>
                  </a:lnTo>
                  <a:lnTo>
                    <a:pt x="1109" y="657"/>
                  </a:lnTo>
                  <a:lnTo>
                    <a:pt x="1109" y="657"/>
                  </a:lnTo>
                  <a:lnTo>
                    <a:pt x="1109" y="657"/>
                  </a:lnTo>
                  <a:lnTo>
                    <a:pt x="1111" y="657"/>
                  </a:lnTo>
                  <a:lnTo>
                    <a:pt x="1111" y="658"/>
                  </a:lnTo>
                  <a:lnTo>
                    <a:pt x="1112" y="658"/>
                  </a:lnTo>
                  <a:lnTo>
                    <a:pt x="1112" y="658"/>
                  </a:lnTo>
                  <a:lnTo>
                    <a:pt x="1112" y="657"/>
                  </a:lnTo>
                  <a:lnTo>
                    <a:pt x="1114" y="658"/>
                  </a:lnTo>
                  <a:lnTo>
                    <a:pt x="1114" y="658"/>
                  </a:lnTo>
                  <a:lnTo>
                    <a:pt x="1114" y="658"/>
                  </a:lnTo>
                  <a:lnTo>
                    <a:pt x="1114" y="658"/>
                  </a:lnTo>
                  <a:lnTo>
                    <a:pt x="1116" y="658"/>
                  </a:lnTo>
                  <a:lnTo>
                    <a:pt x="1116" y="658"/>
                  </a:lnTo>
                  <a:lnTo>
                    <a:pt x="1116" y="658"/>
                  </a:lnTo>
                  <a:lnTo>
                    <a:pt x="1116" y="658"/>
                  </a:lnTo>
                  <a:lnTo>
                    <a:pt x="1117" y="658"/>
                  </a:lnTo>
                  <a:lnTo>
                    <a:pt x="1117" y="658"/>
                  </a:lnTo>
                  <a:lnTo>
                    <a:pt x="1117" y="658"/>
                  </a:lnTo>
                  <a:lnTo>
                    <a:pt x="1117" y="658"/>
                  </a:lnTo>
                  <a:lnTo>
                    <a:pt x="1119" y="658"/>
                  </a:lnTo>
                  <a:lnTo>
                    <a:pt x="1119" y="658"/>
                  </a:lnTo>
                  <a:lnTo>
                    <a:pt x="1119" y="658"/>
                  </a:lnTo>
                  <a:lnTo>
                    <a:pt x="1119" y="658"/>
                  </a:lnTo>
                  <a:lnTo>
                    <a:pt x="1120" y="658"/>
                  </a:lnTo>
                  <a:lnTo>
                    <a:pt x="1120" y="658"/>
                  </a:lnTo>
                  <a:lnTo>
                    <a:pt x="1120" y="658"/>
                  </a:lnTo>
                  <a:lnTo>
                    <a:pt x="1120" y="658"/>
                  </a:lnTo>
                  <a:lnTo>
                    <a:pt x="1122" y="660"/>
                  </a:lnTo>
                  <a:lnTo>
                    <a:pt x="1122" y="658"/>
                  </a:lnTo>
                  <a:lnTo>
                    <a:pt x="1122" y="660"/>
                  </a:lnTo>
                  <a:lnTo>
                    <a:pt x="1123" y="658"/>
                  </a:lnTo>
                  <a:lnTo>
                    <a:pt x="1125" y="660"/>
                  </a:lnTo>
                  <a:lnTo>
                    <a:pt x="1125" y="660"/>
                  </a:lnTo>
                  <a:lnTo>
                    <a:pt x="1125" y="660"/>
                  </a:lnTo>
                  <a:lnTo>
                    <a:pt x="1126" y="660"/>
                  </a:lnTo>
                  <a:lnTo>
                    <a:pt x="1126" y="660"/>
                  </a:lnTo>
                  <a:lnTo>
                    <a:pt x="1126" y="660"/>
                  </a:lnTo>
                  <a:lnTo>
                    <a:pt x="1126" y="660"/>
                  </a:lnTo>
                  <a:lnTo>
                    <a:pt x="1128" y="660"/>
                  </a:lnTo>
                  <a:lnTo>
                    <a:pt x="1128" y="660"/>
                  </a:lnTo>
                  <a:lnTo>
                    <a:pt x="1128" y="660"/>
                  </a:lnTo>
                  <a:lnTo>
                    <a:pt x="1128" y="660"/>
                  </a:lnTo>
                  <a:lnTo>
                    <a:pt x="1129" y="660"/>
                  </a:lnTo>
                  <a:lnTo>
                    <a:pt x="1129" y="660"/>
                  </a:lnTo>
                  <a:lnTo>
                    <a:pt x="1129" y="660"/>
                  </a:lnTo>
                  <a:lnTo>
                    <a:pt x="1129" y="660"/>
                  </a:lnTo>
                  <a:lnTo>
                    <a:pt x="1131" y="660"/>
                  </a:lnTo>
                  <a:lnTo>
                    <a:pt x="1131" y="660"/>
                  </a:lnTo>
                  <a:lnTo>
                    <a:pt x="1131" y="660"/>
                  </a:lnTo>
                  <a:lnTo>
                    <a:pt x="1131" y="660"/>
                  </a:lnTo>
                  <a:lnTo>
                    <a:pt x="1133" y="661"/>
                  </a:lnTo>
                  <a:lnTo>
                    <a:pt x="1133" y="661"/>
                  </a:lnTo>
                  <a:lnTo>
                    <a:pt x="1133" y="661"/>
                  </a:lnTo>
                  <a:lnTo>
                    <a:pt x="1133" y="661"/>
                  </a:lnTo>
                  <a:lnTo>
                    <a:pt x="1134" y="661"/>
                  </a:lnTo>
                  <a:lnTo>
                    <a:pt x="1134" y="661"/>
                  </a:lnTo>
                  <a:lnTo>
                    <a:pt x="1134" y="661"/>
                  </a:lnTo>
                  <a:lnTo>
                    <a:pt x="1134" y="661"/>
                  </a:lnTo>
                  <a:lnTo>
                    <a:pt x="1137" y="661"/>
                  </a:lnTo>
                  <a:lnTo>
                    <a:pt x="1137" y="661"/>
                  </a:lnTo>
                  <a:lnTo>
                    <a:pt x="1137" y="661"/>
                  </a:lnTo>
                  <a:lnTo>
                    <a:pt x="1137" y="661"/>
                  </a:lnTo>
                  <a:lnTo>
                    <a:pt x="1139" y="661"/>
                  </a:lnTo>
                  <a:lnTo>
                    <a:pt x="1139" y="661"/>
                  </a:lnTo>
                  <a:lnTo>
                    <a:pt x="1139" y="661"/>
                  </a:lnTo>
                  <a:lnTo>
                    <a:pt x="1140" y="661"/>
                  </a:lnTo>
                  <a:lnTo>
                    <a:pt x="1140" y="661"/>
                  </a:lnTo>
                  <a:lnTo>
                    <a:pt x="1140" y="661"/>
                  </a:lnTo>
                  <a:lnTo>
                    <a:pt x="1142" y="661"/>
                  </a:lnTo>
                  <a:lnTo>
                    <a:pt x="1142" y="661"/>
                  </a:lnTo>
                  <a:lnTo>
                    <a:pt x="1142" y="661"/>
                  </a:lnTo>
                  <a:lnTo>
                    <a:pt x="1142" y="661"/>
                  </a:lnTo>
                  <a:lnTo>
                    <a:pt x="1143" y="663"/>
                  </a:lnTo>
                  <a:lnTo>
                    <a:pt x="1143" y="663"/>
                  </a:lnTo>
                  <a:lnTo>
                    <a:pt x="1143" y="663"/>
                  </a:lnTo>
                  <a:lnTo>
                    <a:pt x="1143" y="663"/>
                  </a:lnTo>
                  <a:lnTo>
                    <a:pt x="1145" y="663"/>
                  </a:lnTo>
                  <a:lnTo>
                    <a:pt x="1145" y="663"/>
                  </a:lnTo>
                  <a:lnTo>
                    <a:pt x="1145" y="663"/>
                  </a:lnTo>
                  <a:lnTo>
                    <a:pt x="1145" y="663"/>
                  </a:lnTo>
                  <a:lnTo>
                    <a:pt x="1146" y="663"/>
                  </a:lnTo>
                  <a:lnTo>
                    <a:pt x="1146" y="663"/>
                  </a:lnTo>
                  <a:lnTo>
                    <a:pt x="1146" y="663"/>
                  </a:lnTo>
                  <a:lnTo>
                    <a:pt x="1146" y="663"/>
                  </a:lnTo>
                  <a:lnTo>
                    <a:pt x="1148" y="663"/>
                  </a:lnTo>
                  <a:lnTo>
                    <a:pt x="1150" y="663"/>
                  </a:lnTo>
                  <a:lnTo>
                    <a:pt x="1150" y="663"/>
                  </a:lnTo>
                  <a:lnTo>
                    <a:pt x="1150" y="663"/>
                  </a:lnTo>
                  <a:lnTo>
                    <a:pt x="1151" y="663"/>
                  </a:lnTo>
                  <a:lnTo>
                    <a:pt x="1151" y="663"/>
                  </a:lnTo>
                  <a:lnTo>
                    <a:pt x="1151" y="663"/>
                  </a:lnTo>
                  <a:lnTo>
                    <a:pt x="1151" y="663"/>
                  </a:lnTo>
                  <a:lnTo>
                    <a:pt x="1153" y="663"/>
                  </a:lnTo>
                  <a:lnTo>
                    <a:pt x="1153" y="663"/>
                  </a:lnTo>
                  <a:lnTo>
                    <a:pt x="1153" y="663"/>
                  </a:lnTo>
                  <a:lnTo>
                    <a:pt x="1153" y="663"/>
                  </a:lnTo>
                  <a:lnTo>
                    <a:pt x="1154" y="664"/>
                  </a:lnTo>
                  <a:lnTo>
                    <a:pt x="1154" y="664"/>
                  </a:lnTo>
                  <a:lnTo>
                    <a:pt x="1154" y="664"/>
                  </a:lnTo>
                  <a:lnTo>
                    <a:pt x="1154" y="664"/>
                  </a:lnTo>
                  <a:lnTo>
                    <a:pt x="1156" y="664"/>
                  </a:lnTo>
                  <a:lnTo>
                    <a:pt x="1156" y="664"/>
                  </a:lnTo>
                  <a:lnTo>
                    <a:pt x="1156" y="664"/>
                  </a:lnTo>
                  <a:lnTo>
                    <a:pt x="1156" y="664"/>
                  </a:lnTo>
                  <a:lnTo>
                    <a:pt x="1157" y="664"/>
                  </a:lnTo>
                  <a:lnTo>
                    <a:pt x="1157" y="664"/>
                  </a:lnTo>
                  <a:lnTo>
                    <a:pt x="1157" y="664"/>
                  </a:lnTo>
                  <a:lnTo>
                    <a:pt x="1159" y="664"/>
                  </a:lnTo>
                  <a:lnTo>
                    <a:pt x="1159" y="664"/>
                  </a:lnTo>
                  <a:lnTo>
                    <a:pt x="1159" y="664"/>
                  </a:lnTo>
                  <a:lnTo>
                    <a:pt x="1160" y="664"/>
                  </a:lnTo>
                  <a:lnTo>
                    <a:pt x="1162" y="664"/>
                  </a:lnTo>
                  <a:lnTo>
                    <a:pt x="1162" y="664"/>
                  </a:lnTo>
                  <a:lnTo>
                    <a:pt x="1162" y="664"/>
                  </a:lnTo>
                  <a:lnTo>
                    <a:pt x="1162" y="664"/>
                  </a:lnTo>
                  <a:lnTo>
                    <a:pt x="1163" y="664"/>
                  </a:lnTo>
                  <a:lnTo>
                    <a:pt x="1163" y="664"/>
                  </a:lnTo>
                  <a:lnTo>
                    <a:pt x="1163" y="664"/>
                  </a:lnTo>
                  <a:lnTo>
                    <a:pt x="1165" y="664"/>
                  </a:lnTo>
                  <a:lnTo>
                    <a:pt x="1165" y="664"/>
                  </a:lnTo>
                  <a:lnTo>
                    <a:pt x="1165" y="664"/>
                  </a:lnTo>
                  <a:lnTo>
                    <a:pt x="1165" y="664"/>
                  </a:lnTo>
                  <a:lnTo>
                    <a:pt x="1166" y="664"/>
                  </a:lnTo>
                  <a:lnTo>
                    <a:pt x="1166" y="664"/>
                  </a:lnTo>
                  <a:lnTo>
                    <a:pt x="1166" y="664"/>
                  </a:lnTo>
                  <a:lnTo>
                    <a:pt x="1166" y="664"/>
                  </a:lnTo>
                  <a:lnTo>
                    <a:pt x="1168" y="666"/>
                  </a:lnTo>
                  <a:lnTo>
                    <a:pt x="1168" y="666"/>
                  </a:lnTo>
                  <a:lnTo>
                    <a:pt x="1168" y="664"/>
                  </a:lnTo>
                  <a:lnTo>
                    <a:pt x="1170" y="666"/>
                  </a:lnTo>
                  <a:lnTo>
                    <a:pt x="1170" y="666"/>
                  </a:lnTo>
                  <a:lnTo>
                    <a:pt x="1170" y="666"/>
                  </a:lnTo>
                  <a:lnTo>
                    <a:pt x="1171" y="666"/>
                  </a:lnTo>
                  <a:lnTo>
                    <a:pt x="1171" y="666"/>
                  </a:lnTo>
                  <a:lnTo>
                    <a:pt x="1171" y="666"/>
                  </a:lnTo>
                  <a:lnTo>
                    <a:pt x="1171" y="666"/>
                  </a:lnTo>
                  <a:lnTo>
                    <a:pt x="1173" y="666"/>
                  </a:lnTo>
                  <a:lnTo>
                    <a:pt x="1174" y="666"/>
                  </a:lnTo>
                  <a:lnTo>
                    <a:pt x="1174" y="666"/>
                  </a:lnTo>
                  <a:lnTo>
                    <a:pt x="1174" y="666"/>
                  </a:lnTo>
                  <a:lnTo>
                    <a:pt x="1176" y="666"/>
                  </a:lnTo>
                  <a:lnTo>
                    <a:pt x="1176" y="666"/>
                  </a:lnTo>
                  <a:lnTo>
                    <a:pt x="1176" y="666"/>
                  </a:lnTo>
                  <a:lnTo>
                    <a:pt x="1176" y="666"/>
                  </a:lnTo>
                  <a:lnTo>
                    <a:pt x="1177" y="666"/>
                  </a:lnTo>
                  <a:lnTo>
                    <a:pt x="1177" y="666"/>
                  </a:lnTo>
                  <a:lnTo>
                    <a:pt x="1177" y="666"/>
                  </a:lnTo>
                  <a:lnTo>
                    <a:pt x="1177" y="666"/>
                  </a:lnTo>
                  <a:lnTo>
                    <a:pt x="1179" y="666"/>
                  </a:lnTo>
                  <a:lnTo>
                    <a:pt x="1179" y="666"/>
                  </a:lnTo>
                  <a:lnTo>
                    <a:pt x="1179" y="666"/>
                  </a:lnTo>
                  <a:lnTo>
                    <a:pt x="1179" y="666"/>
                  </a:lnTo>
                  <a:lnTo>
                    <a:pt x="1180" y="666"/>
                  </a:lnTo>
                  <a:lnTo>
                    <a:pt x="1180" y="666"/>
                  </a:lnTo>
                  <a:lnTo>
                    <a:pt x="1180" y="666"/>
                  </a:lnTo>
                  <a:lnTo>
                    <a:pt x="1180" y="666"/>
                  </a:lnTo>
                  <a:lnTo>
                    <a:pt x="1182" y="666"/>
                  </a:lnTo>
                  <a:lnTo>
                    <a:pt x="1182" y="666"/>
                  </a:lnTo>
                  <a:lnTo>
                    <a:pt x="1182" y="666"/>
                  </a:lnTo>
                  <a:lnTo>
                    <a:pt x="1182" y="666"/>
                  </a:lnTo>
                  <a:lnTo>
                    <a:pt x="1183" y="666"/>
                  </a:lnTo>
                  <a:lnTo>
                    <a:pt x="1183" y="666"/>
                  </a:lnTo>
                  <a:lnTo>
                    <a:pt x="1183" y="666"/>
                  </a:lnTo>
                  <a:lnTo>
                    <a:pt x="1183" y="666"/>
                  </a:lnTo>
                  <a:lnTo>
                    <a:pt x="1185" y="668"/>
                  </a:lnTo>
                  <a:lnTo>
                    <a:pt x="1187" y="668"/>
                  </a:lnTo>
                  <a:lnTo>
                    <a:pt x="1187" y="668"/>
                  </a:lnTo>
                  <a:lnTo>
                    <a:pt x="1187" y="668"/>
                  </a:lnTo>
                  <a:lnTo>
                    <a:pt x="1187" y="668"/>
                  </a:lnTo>
                  <a:lnTo>
                    <a:pt x="1188" y="668"/>
                  </a:lnTo>
                  <a:lnTo>
                    <a:pt x="1188" y="668"/>
                  </a:lnTo>
                  <a:lnTo>
                    <a:pt x="1188" y="668"/>
                  </a:lnTo>
                  <a:lnTo>
                    <a:pt x="1190" y="668"/>
                  </a:lnTo>
                  <a:lnTo>
                    <a:pt x="1190" y="668"/>
                  </a:lnTo>
                  <a:lnTo>
                    <a:pt x="1190" y="668"/>
                  </a:lnTo>
                  <a:lnTo>
                    <a:pt x="1190" y="668"/>
                  </a:lnTo>
                  <a:lnTo>
                    <a:pt x="1191" y="668"/>
                  </a:lnTo>
                  <a:lnTo>
                    <a:pt x="1191" y="668"/>
                  </a:lnTo>
                  <a:lnTo>
                    <a:pt x="1191" y="668"/>
                  </a:lnTo>
                  <a:lnTo>
                    <a:pt x="1191" y="668"/>
                  </a:lnTo>
                  <a:lnTo>
                    <a:pt x="1193" y="668"/>
                  </a:lnTo>
                  <a:lnTo>
                    <a:pt x="1193" y="668"/>
                  </a:lnTo>
                  <a:lnTo>
                    <a:pt x="1193" y="668"/>
                  </a:lnTo>
                  <a:lnTo>
                    <a:pt x="1193" y="668"/>
                  </a:lnTo>
                  <a:lnTo>
                    <a:pt x="1194" y="668"/>
                  </a:lnTo>
                  <a:lnTo>
                    <a:pt x="1194" y="668"/>
                  </a:lnTo>
                  <a:lnTo>
                    <a:pt x="1194" y="668"/>
                  </a:lnTo>
                  <a:lnTo>
                    <a:pt x="1194" y="668"/>
                  </a:lnTo>
                  <a:lnTo>
                    <a:pt x="1196" y="668"/>
                  </a:lnTo>
                  <a:lnTo>
                    <a:pt x="1196" y="668"/>
                  </a:lnTo>
                  <a:lnTo>
                    <a:pt x="1196" y="668"/>
                  </a:lnTo>
                  <a:lnTo>
                    <a:pt x="1196" y="668"/>
                  </a:lnTo>
                  <a:lnTo>
                    <a:pt x="1197" y="668"/>
                  </a:lnTo>
                  <a:lnTo>
                    <a:pt x="1199" y="668"/>
                  </a:lnTo>
                  <a:lnTo>
                    <a:pt x="1199" y="668"/>
                  </a:lnTo>
                  <a:lnTo>
                    <a:pt x="1199" y="668"/>
                  </a:lnTo>
                  <a:lnTo>
                    <a:pt x="1199" y="668"/>
                  </a:lnTo>
                  <a:lnTo>
                    <a:pt x="1200" y="668"/>
                  </a:lnTo>
                  <a:lnTo>
                    <a:pt x="1200" y="668"/>
                  </a:lnTo>
                  <a:lnTo>
                    <a:pt x="1200" y="668"/>
                  </a:lnTo>
                  <a:lnTo>
                    <a:pt x="1202" y="668"/>
                  </a:lnTo>
                  <a:lnTo>
                    <a:pt x="1202" y="668"/>
                  </a:lnTo>
                  <a:lnTo>
                    <a:pt x="1202" y="668"/>
                  </a:lnTo>
                  <a:lnTo>
                    <a:pt x="1204" y="668"/>
                  </a:lnTo>
                  <a:lnTo>
                    <a:pt x="1204" y="668"/>
                  </a:lnTo>
                  <a:lnTo>
                    <a:pt x="1204" y="668"/>
                  </a:lnTo>
                  <a:lnTo>
                    <a:pt x="1204" y="668"/>
                  </a:lnTo>
                  <a:lnTo>
                    <a:pt x="1205" y="669"/>
                  </a:lnTo>
                  <a:lnTo>
                    <a:pt x="1205" y="668"/>
                  </a:lnTo>
                  <a:lnTo>
                    <a:pt x="1205" y="668"/>
                  </a:lnTo>
                  <a:lnTo>
                    <a:pt x="1205" y="668"/>
                  </a:lnTo>
                  <a:lnTo>
                    <a:pt x="1207" y="669"/>
                  </a:lnTo>
                  <a:lnTo>
                    <a:pt x="1207" y="669"/>
                  </a:lnTo>
                  <a:lnTo>
                    <a:pt x="1207" y="669"/>
                  </a:lnTo>
                  <a:lnTo>
                    <a:pt x="1207" y="669"/>
                  </a:lnTo>
                  <a:lnTo>
                    <a:pt x="1208" y="669"/>
                  </a:lnTo>
                  <a:lnTo>
                    <a:pt x="1208" y="669"/>
                  </a:lnTo>
                  <a:lnTo>
                    <a:pt x="1208" y="669"/>
                  </a:lnTo>
                  <a:lnTo>
                    <a:pt x="1210" y="669"/>
                  </a:lnTo>
                  <a:lnTo>
                    <a:pt x="1210" y="669"/>
                  </a:lnTo>
                  <a:lnTo>
                    <a:pt x="1211" y="669"/>
                  </a:lnTo>
                  <a:lnTo>
                    <a:pt x="1211" y="669"/>
                  </a:lnTo>
                  <a:lnTo>
                    <a:pt x="1211" y="669"/>
                  </a:lnTo>
                  <a:lnTo>
                    <a:pt x="1213" y="669"/>
                  </a:lnTo>
                  <a:lnTo>
                    <a:pt x="1213" y="669"/>
                  </a:lnTo>
                  <a:lnTo>
                    <a:pt x="1213" y="669"/>
                  </a:lnTo>
                  <a:lnTo>
                    <a:pt x="1213" y="669"/>
                  </a:lnTo>
                  <a:lnTo>
                    <a:pt x="1214" y="669"/>
                  </a:lnTo>
                  <a:lnTo>
                    <a:pt x="1214" y="669"/>
                  </a:lnTo>
                  <a:lnTo>
                    <a:pt x="1214" y="669"/>
                  </a:lnTo>
                  <a:lnTo>
                    <a:pt x="1214" y="669"/>
                  </a:lnTo>
                  <a:lnTo>
                    <a:pt x="1216" y="669"/>
                  </a:lnTo>
                  <a:lnTo>
                    <a:pt x="1216" y="669"/>
                  </a:lnTo>
                  <a:lnTo>
                    <a:pt x="1216" y="669"/>
                  </a:lnTo>
                  <a:lnTo>
                    <a:pt x="1216" y="669"/>
                  </a:lnTo>
                  <a:lnTo>
                    <a:pt x="1216" y="669"/>
                  </a:lnTo>
                  <a:lnTo>
                    <a:pt x="1217" y="669"/>
                  </a:lnTo>
                  <a:lnTo>
                    <a:pt x="1217" y="669"/>
                  </a:lnTo>
                  <a:lnTo>
                    <a:pt x="1219" y="669"/>
                  </a:lnTo>
                  <a:lnTo>
                    <a:pt x="1219" y="669"/>
                  </a:lnTo>
                  <a:lnTo>
                    <a:pt x="1219" y="669"/>
                  </a:lnTo>
                  <a:lnTo>
                    <a:pt x="1219" y="669"/>
                  </a:lnTo>
                  <a:lnTo>
                    <a:pt x="1219" y="669"/>
                  </a:lnTo>
                  <a:lnTo>
                    <a:pt x="1220" y="669"/>
                  </a:lnTo>
                  <a:lnTo>
                    <a:pt x="1220" y="669"/>
                  </a:lnTo>
                  <a:lnTo>
                    <a:pt x="1220" y="669"/>
                  </a:lnTo>
                  <a:lnTo>
                    <a:pt x="1220" y="669"/>
                  </a:lnTo>
                  <a:lnTo>
                    <a:pt x="1222" y="669"/>
                  </a:lnTo>
                  <a:lnTo>
                    <a:pt x="1224" y="669"/>
                  </a:lnTo>
                  <a:lnTo>
                    <a:pt x="1224" y="669"/>
                  </a:lnTo>
                  <a:lnTo>
                    <a:pt x="1224" y="669"/>
                  </a:lnTo>
                  <a:lnTo>
                    <a:pt x="1225" y="669"/>
                  </a:lnTo>
                  <a:lnTo>
                    <a:pt x="1225" y="669"/>
                  </a:lnTo>
                  <a:lnTo>
                    <a:pt x="1225" y="669"/>
                  </a:lnTo>
                  <a:lnTo>
                    <a:pt x="1225" y="669"/>
                  </a:lnTo>
                  <a:lnTo>
                    <a:pt x="1227" y="669"/>
                  </a:lnTo>
                  <a:lnTo>
                    <a:pt x="1227" y="669"/>
                  </a:lnTo>
                  <a:lnTo>
                    <a:pt x="1227" y="669"/>
                  </a:lnTo>
                  <a:lnTo>
                    <a:pt x="1227" y="669"/>
                  </a:lnTo>
                  <a:lnTo>
                    <a:pt x="1228" y="669"/>
                  </a:lnTo>
                  <a:lnTo>
                    <a:pt x="1228" y="669"/>
                  </a:lnTo>
                  <a:lnTo>
                    <a:pt x="1228" y="669"/>
                  </a:lnTo>
                  <a:lnTo>
                    <a:pt x="1228" y="669"/>
                  </a:lnTo>
                  <a:lnTo>
                    <a:pt x="1230" y="669"/>
                  </a:lnTo>
                  <a:lnTo>
                    <a:pt x="1230" y="669"/>
                  </a:lnTo>
                  <a:lnTo>
                    <a:pt x="1231" y="669"/>
                  </a:lnTo>
                  <a:lnTo>
                    <a:pt x="1231" y="669"/>
                  </a:lnTo>
                  <a:lnTo>
                    <a:pt x="1231" y="669"/>
                  </a:lnTo>
                  <a:lnTo>
                    <a:pt x="1231" y="669"/>
                  </a:lnTo>
                  <a:lnTo>
                    <a:pt x="1233" y="669"/>
                  </a:lnTo>
                  <a:lnTo>
                    <a:pt x="1233" y="669"/>
                  </a:lnTo>
                  <a:lnTo>
                    <a:pt x="1233" y="669"/>
                  </a:lnTo>
                  <a:lnTo>
                    <a:pt x="1233" y="669"/>
                  </a:lnTo>
                  <a:lnTo>
                    <a:pt x="1234" y="669"/>
                  </a:lnTo>
                  <a:lnTo>
                    <a:pt x="1234" y="669"/>
                  </a:lnTo>
                  <a:lnTo>
                    <a:pt x="1234" y="669"/>
                  </a:lnTo>
                  <a:lnTo>
                    <a:pt x="1236" y="669"/>
                  </a:lnTo>
                  <a:lnTo>
                    <a:pt x="1237" y="669"/>
                  </a:lnTo>
                  <a:lnTo>
                    <a:pt x="1237" y="669"/>
                  </a:lnTo>
                  <a:lnTo>
                    <a:pt x="1237" y="669"/>
                  </a:lnTo>
                  <a:lnTo>
                    <a:pt x="1237" y="669"/>
                  </a:lnTo>
                  <a:lnTo>
                    <a:pt x="1239" y="669"/>
                  </a:lnTo>
                  <a:lnTo>
                    <a:pt x="1239" y="669"/>
                  </a:lnTo>
                  <a:lnTo>
                    <a:pt x="1239" y="669"/>
                  </a:lnTo>
                  <a:lnTo>
                    <a:pt x="1239" y="669"/>
                  </a:lnTo>
                  <a:lnTo>
                    <a:pt x="1239" y="669"/>
                  </a:lnTo>
                  <a:lnTo>
                    <a:pt x="1241" y="669"/>
                  </a:lnTo>
                  <a:lnTo>
                    <a:pt x="1241" y="669"/>
                  </a:lnTo>
                  <a:lnTo>
                    <a:pt x="1241" y="669"/>
                  </a:lnTo>
                  <a:lnTo>
                    <a:pt x="1242" y="669"/>
                  </a:lnTo>
                  <a:lnTo>
                    <a:pt x="1242" y="669"/>
                  </a:lnTo>
                  <a:lnTo>
                    <a:pt x="1242" y="669"/>
                  </a:lnTo>
                  <a:lnTo>
                    <a:pt x="1242" y="669"/>
                  </a:lnTo>
                  <a:lnTo>
                    <a:pt x="1244" y="669"/>
                  </a:lnTo>
                  <a:lnTo>
                    <a:pt x="1244" y="669"/>
                  </a:lnTo>
                  <a:lnTo>
                    <a:pt x="1244" y="669"/>
                  </a:lnTo>
                  <a:lnTo>
                    <a:pt x="1245" y="669"/>
                  </a:lnTo>
                  <a:lnTo>
                    <a:pt x="1245" y="669"/>
                  </a:lnTo>
                  <a:lnTo>
                    <a:pt x="1245" y="669"/>
                  </a:lnTo>
                  <a:lnTo>
                    <a:pt x="1245" y="669"/>
                  </a:lnTo>
                  <a:lnTo>
                    <a:pt x="1245" y="669"/>
                  </a:lnTo>
                  <a:lnTo>
                    <a:pt x="1247" y="669"/>
                  </a:lnTo>
                  <a:lnTo>
                    <a:pt x="1247" y="669"/>
                  </a:lnTo>
                  <a:lnTo>
                    <a:pt x="1248" y="669"/>
                  </a:lnTo>
                  <a:lnTo>
                    <a:pt x="1248" y="669"/>
                  </a:lnTo>
                  <a:lnTo>
                    <a:pt x="1248" y="669"/>
                  </a:lnTo>
                  <a:lnTo>
                    <a:pt x="1250" y="669"/>
                  </a:lnTo>
                  <a:lnTo>
                    <a:pt x="1250" y="669"/>
                  </a:lnTo>
                  <a:lnTo>
                    <a:pt x="1250" y="669"/>
                  </a:lnTo>
                  <a:lnTo>
                    <a:pt x="1251" y="669"/>
                  </a:lnTo>
                  <a:lnTo>
                    <a:pt x="1251" y="669"/>
                  </a:lnTo>
                  <a:lnTo>
                    <a:pt x="1251" y="669"/>
                  </a:lnTo>
                  <a:lnTo>
                    <a:pt x="1251" y="669"/>
                  </a:lnTo>
                  <a:lnTo>
                    <a:pt x="1253" y="669"/>
                  </a:lnTo>
                  <a:lnTo>
                    <a:pt x="1253" y="669"/>
                  </a:lnTo>
                  <a:lnTo>
                    <a:pt x="1253" y="669"/>
                  </a:lnTo>
                  <a:lnTo>
                    <a:pt x="1254" y="669"/>
                  </a:lnTo>
                  <a:lnTo>
                    <a:pt x="1254" y="669"/>
                  </a:lnTo>
                  <a:lnTo>
                    <a:pt x="1254" y="669"/>
                  </a:lnTo>
                  <a:lnTo>
                    <a:pt x="1254" y="669"/>
                  </a:lnTo>
                  <a:lnTo>
                    <a:pt x="1254" y="669"/>
                  </a:lnTo>
                  <a:lnTo>
                    <a:pt x="1256" y="669"/>
                  </a:lnTo>
                  <a:lnTo>
                    <a:pt x="1256" y="669"/>
                  </a:lnTo>
                  <a:lnTo>
                    <a:pt x="1258" y="669"/>
                  </a:lnTo>
                  <a:lnTo>
                    <a:pt x="1258" y="669"/>
                  </a:lnTo>
                  <a:lnTo>
                    <a:pt x="1258" y="669"/>
                  </a:lnTo>
                  <a:lnTo>
                    <a:pt x="1258" y="669"/>
                  </a:lnTo>
                  <a:lnTo>
                    <a:pt x="1259" y="669"/>
                  </a:lnTo>
                  <a:lnTo>
                    <a:pt x="1259" y="669"/>
                  </a:lnTo>
                  <a:lnTo>
                    <a:pt x="1259" y="669"/>
                  </a:lnTo>
                  <a:lnTo>
                    <a:pt x="1259" y="669"/>
                  </a:lnTo>
                  <a:lnTo>
                    <a:pt x="1261" y="669"/>
                  </a:lnTo>
                  <a:lnTo>
                    <a:pt x="1262" y="669"/>
                  </a:lnTo>
                  <a:lnTo>
                    <a:pt x="1262" y="669"/>
                  </a:lnTo>
                  <a:lnTo>
                    <a:pt x="1262" y="669"/>
                  </a:lnTo>
                  <a:lnTo>
                    <a:pt x="1262" y="669"/>
                  </a:lnTo>
                  <a:lnTo>
                    <a:pt x="1264" y="669"/>
                  </a:lnTo>
                  <a:lnTo>
                    <a:pt x="1264" y="669"/>
                  </a:lnTo>
                  <a:lnTo>
                    <a:pt x="1264" y="669"/>
                  </a:lnTo>
                  <a:lnTo>
                    <a:pt x="1265" y="669"/>
                  </a:lnTo>
                  <a:lnTo>
                    <a:pt x="1265" y="669"/>
                  </a:lnTo>
                  <a:lnTo>
                    <a:pt x="1265" y="669"/>
                  </a:lnTo>
                  <a:lnTo>
                    <a:pt x="1265" y="669"/>
                  </a:lnTo>
                  <a:lnTo>
                    <a:pt x="1267" y="669"/>
                  </a:lnTo>
                  <a:lnTo>
                    <a:pt x="1267" y="669"/>
                  </a:lnTo>
                  <a:lnTo>
                    <a:pt x="1267" y="669"/>
                  </a:lnTo>
                  <a:lnTo>
                    <a:pt x="1267" y="669"/>
                  </a:lnTo>
                  <a:lnTo>
                    <a:pt x="1268" y="669"/>
                  </a:lnTo>
                  <a:lnTo>
                    <a:pt x="1268" y="669"/>
                  </a:lnTo>
                  <a:lnTo>
                    <a:pt x="1268" y="669"/>
                  </a:lnTo>
                  <a:lnTo>
                    <a:pt x="1270" y="669"/>
                  </a:lnTo>
                  <a:lnTo>
                    <a:pt x="1270" y="669"/>
                  </a:lnTo>
                  <a:lnTo>
                    <a:pt x="1270" y="669"/>
                  </a:lnTo>
                  <a:lnTo>
                    <a:pt x="1270" y="669"/>
                  </a:lnTo>
                  <a:lnTo>
                    <a:pt x="1271" y="669"/>
                  </a:lnTo>
                  <a:lnTo>
                    <a:pt x="1271" y="669"/>
                  </a:lnTo>
                  <a:lnTo>
                    <a:pt x="1271" y="669"/>
                  </a:lnTo>
                  <a:lnTo>
                    <a:pt x="1271" y="669"/>
                  </a:lnTo>
                  <a:lnTo>
                    <a:pt x="1273" y="669"/>
                  </a:lnTo>
                  <a:lnTo>
                    <a:pt x="1273" y="669"/>
                  </a:lnTo>
                  <a:lnTo>
                    <a:pt x="1275" y="669"/>
                  </a:lnTo>
                  <a:lnTo>
                    <a:pt x="1275" y="669"/>
                  </a:lnTo>
                  <a:lnTo>
                    <a:pt x="1275" y="669"/>
                  </a:lnTo>
                  <a:lnTo>
                    <a:pt x="1276" y="669"/>
                  </a:lnTo>
                  <a:lnTo>
                    <a:pt x="1276" y="669"/>
                  </a:lnTo>
                  <a:lnTo>
                    <a:pt x="1276" y="669"/>
                  </a:lnTo>
                  <a:lnTo>
                    <a:pt x="1278" y="669"/>
                  </a:lnTo>
                  <a:lnTo>
                    <a:pt x="1278" y="669"/>
                  </a:lnTo>
                  <a:lnTo>
                    <a:pt x="1278" y="669"/>
                  </a:lnTo>
                  <a:lnTo>
                    <a:pt x="1278" y="669"/>
                  </a:lnTo>
                  <a:lnTo>
                    <a:pt x="1278" y="669"/>
                  </a:lnTo>
                  <a:lnTo>
                    <a:pt x="1279" y="669"/>
                  </a:lnTo>
                  <a:lnTo>
                    <a:pt x="1279" y="669"/>
                  </a:lnTo>
                  <a:lnTo>
                    <a:pt x="1279" y="669"/>
                  </a:lnTo>
                  <a:lnTo>
                    <a:pt x="1281" y="669"/>
                  </a:lnTo>
                  <a:lnTo>
                    <a:pt x="1281" y="669"/>
                  </a:lnTo>
                  <a:lnTo>
                    <a:pt x="1281" y="669"/>
                  </a:lnTo>
                  <a:lnTo>
                    <a:pt x="1281" y="669"/>
                  </a:lnTo>
                  <a:lnTo>
                    <a:pt x="1282" y="669"/>
                  </a:lnTo>
                  <a:lnTo>
                    <a:pt x="1282" y="669"/>
                  </a:lnTo>
                  <a:lnTo>
                    <a:pt x="1282" y="669"/>
                  </a:lnTo>
                  <a:lnTo>
                    <a:pt x="1282" y="669"/>
                  </a:lnTo>
                  <a:lnTo>
                    <a:pt x="1282" y="669"/>
                  </a:lnTo>
                  <a:lnTo>
                    <a:pt x="1284" y="669"/>
                  </a:lnTo>
                  <a:lnTo>
                    <a:pt x="1284" y="669"/>
                  </a:lnTo>
                  <a:lnTo>
                    <a:pt x="1284" y="669"/>
                  </a:lnTo>
                  <a:lnTo>
                    <a:pt x="1285" y="669"/>
                  </a:lnTo>
                  <a:lnTo>
                    <a:pt x="1285" y="669"/>
                  </a:lnTo>
                  <a:lnTo>
                    <a:pt x="1287" y="669"/>
                  </a:lnTo>
                  <a:lnTo>
                    <a:pt x="1287" y="669"/>
                  </a:lnTo>
                  <a:lnTo>
                    <a:pt x="1287" y="669"/>
                  </a:lnTo>
                  <a:lnTo>
                    <a:pt x="1287" y="669"/>
                  </a:lnTo>
                  <a:lnTo>
                    <a:pt x="1288" y="669"/>
                  </a:lnTo>
                  <a:lnTo>
                    <a:pt x="1288" y="669"/>
                  </a:lnTo>
                  <a:lnTo>
                    <a:pt x="1290" y="669"/>
                  </a:lnTo>
                  <a:lnTo>
                    <a:pt x="1290" y="669"/>
                  </a:lnTo>
                  <a:lnTo>
                    <a:pt x="1290" y="669"/>
                  </a:lnTo>
                  <a:lnTo>
                    <a:pt x="1290" y="669"/>
                  </a:lnTo>
                  <a:lnTo>
                    <a:pt x="1290" y="669"/>
                  </a:lnTo>
                  <a:lnTo>
                    <a:pt x="1291" y="669"/>
                  </a:lnTo>
                  <a:lnTo>
                    <a:pt x="1291" y="669"/>
                  </a:lnTo>
                  <a:lnTo>
                    <a:pt x="1291" y="669"/>
                  </a:lnTo>
                  <a:lnTo>
                    <a:pt x="1293" y="669"/>
                  </a:lnTo>
                  <a:lnTo>
                    <a:pt x="1293" y="669"/>
                  </a:lnTo>
                  <a:lnTo>
                    <a:pt x="1293" y="669"/>
                  </a:lnTo>
                  <a:lnTo>
                    <a:pt x="1293" y="669"/>
                  </a:lnTo>
                  <a:lnTo>
                    <a:pt x="1295" y="669"/>
                  </a:lnTo>
                  <a:lnTo>
                    <a:pt x="1295" y="669"/>
                  </a:lnTo>
                  <a:lnTo>
                    <a:pt x="1295" y="669"/>
                  </a:lnTo>
                  <a:lnTo>
                    <a:pt x="1295" y="669"/>
                  </a:lnTo>
                  <a:lnTo>
                    <a:pt x="1296" y="669"/>
                  </a:lnTo>
                  <a:lnTo>
                    <a:pt x="1296" y="669"/>
                  </a:lnTo>
                  <a:lnTo>
                    <a:pt x="1296" y="669"/>
                  </a:lnTo>
                  <a:lnTo>
                    <a:pt x="1296" y="669"/>
                  </a:lnTo>
                  <a:lnTo>
                    <a:pt x="1298" y="669"/>
                  </a:lnTo>
                  <a:lnTo>
                    <a:pt x="1298" y="669"/>
                  </a:lnTo>
                  <a:lnTo>
                    <a:pt x="1299" y="669"/>
                  </a:lnTo>
                  <a:lnTo>
                    <a:pt x="1299" y="669"/>
                  </a:lnTo>
                  <a:lnTo>
                    <a:pt x="1299" y="669"/>
                  </a:lnTo>
                  <a:lnTo>
                    <a:pt x="1301" y="669"/>
                  </a:lnTo>
                  <a:lnTo>
                    <a:pt x="1301" y="669"/>
                  </a:lnTo>
                  <a:lnTo>
                    <a:pt x="1301" y="669"/>
                  </a:lnTo>
                  <a:lnTo>
                    <a:pt x="1301" y="669"/>
                  </a:lnTo>
                  <a:lnTo>
                    <a:pt x="1302" y="669"/>
                  </a:lnTo>
                  <a:lnTo>
                    <a:pt x="1302" y="669"/>
                  </a:lnTo>
                  <a:lnTo>
                    <a:pt x="1302" y="669"/>
                  </a:lnTo>
                  <a:lnTo>
                    <a:pt x="1304" y="669"/>
                  </a:lnTo>
                  <a:lnTo>
                    <a:pt x="1304" y="669"/>
                  </a:lnTo>
                  <a:lnTo>
                    <a:pt x="1304" y="669"/>
                  </a:lnTo>
                  <a:lnTo>
                    <a:pt x="1304" y="669"/>
                  </a:lnTo>
                  <a:lnTo>
                    <a:pt x="1305" y="669"/>
                  </a:lnTo>
                  <a:lnTo>
                    <a:pt x="1305" y="669"/>
                  </a:lnTo>
                  <a:lnTo>
                    <a:pt x="1305" y="669"/>
                  </a:lnTo>
                  <a:lnTo>
                    <a:pt x="1307" y="669"/>
                  </a:lnTo>
                  <a:lnTo>
                    <a:pt x="1307" y="669"/>
                  </a:lnTo>
                  <a:lnTo>
                    <a:pt x="1307" y="669"/>
                  </a:lnTo>
                  <a:lnTo>
                    <a:pt x="1307" y="669"/>
                  </a:lnTo>
                  <a:lnTo>
                    <a:pt x="1307" y="669"/>
                  </a:lnTo>
                  <a:lnTo>
                    <a:pt x="1308" y="669"/>
                  </a:lnTo>
                  <a:lnTo>
                    <a:pt x="1308" y="669"/>
                  </a:lnTo>
                  <a:lnTo>
                    <a:pt x="1310" y="669"/>
                  </a:lnTo>
                  <a:lnTo>
                    <a:pt x="1310" y="669"/>
                  </a:lnTo>
                  <a:lnTo>
                    <a:pt x="1312" y="669"/>
                  </a:lnTo>
                  <a:lnTo>
                    <a:pt x="1312" y="669"/>
                  </a:lnTo>
                  <a:lnTo>
                    <a:pt x="1312" y="669"/>
                  </a:lnTo>
                  <a:lnTo>
                    <a:pt x="1313" y="669"/>
                  </a:lnTo>
                  <a:lnTo>
                    <a:pt x="1313" y="669"/>
                  </a:lnTo>
                  <a:lnTo>
                    <a:pt x="1313" y="669"/>
                  </a:lnTo>
                  <a:lnTo>
                    <a:pt x="1313" y="669"/>
                  </a:lnTo>
                  <a:lnTo>
                    <a:pt x="1313" y="669"/>
                  </a:lnTo>
                  <a:lnTo>
                    <a:pt x="1315" y="669"/>
                  </a:lnTo>
                  <a:lnTo>
                    <a:pt x="1315" y="669"/>
                  </a:lnTo>
                  <a:lnTo>
                    <a:pt x="1315" y="669"/>
                  </a:lnTo>
                  <a:lnTo>
                    <a:pt x="1315" y="669"/>
                  </a:lnTo>
                  <a:lnTo>
                    <a:pt x="1316" y="669"/>
                  </a:lnTo>
                  <a:lnTo>
                    <a:pt x="1316" y="669"/>
                  </a:lnTo>
                  <a:lnTo>
                    <a:pt x="1318" y="669"/>
                  </a:lnTo>
                  <a:lnTo>
                    <a:pt x="1318" y="669"/>
                  </a:lnTo>
                  <a:lnTo>
                    <a:pt x="1318" y="669"/>
                  </a:lnTo>
                  <a:lnTo>
                    <a:pt x="1318" y="669"/>
                  </a:lnTo>
                  <a:lnTo>
                    <a:pt x="1319" y="669"/>
                  </a:lnTo>
                  <a:lnTo>
                    <a:pt x="1319" y="669"/>
                  </a:lnTo>
                  <a:lnTo>
                    <a:pt x="1319" y="669"/>
                  </a:lnTo>
                  <a:lnTo>
                    <a:pt x="1319" y="669"/>
                  </a:lnTo>
                  <a:lnTo>
                    <a:pt x="1319" y="669"/>
                  </a:lnTo>
                  <a:lnTo>
                    <a:pt x="1321" y="669"/>
                  </a:lnTo>
                  <a:lnTo>
                    <a:pt x="1321" y="669"/>
                  </a:lnTo>
                  <a:lnTo>
                    <a:pt x="1321" y="669"/>
                  </a:lnTo>
                  <a:lnTo>
                    <a:pt x="1322" y="669"/>
                  </a:lnTo>
                  <a:lnTo>
                    <a:pt x="1322" y="669"/>
                  </a:lnTo>
                  <a:lnTo>
                    <a:pt x="1324" y="669"/>
                  </a:lnTo>
                  <a:lnTo>
                    <a:pt x="1324" y="669"/>
                  </a:lnTo>
                  <a:lnTo>
                    <a:pt x="1324" y="669"/>
                  </a:lnTo>
                  <a:lnTo>
                    <a:pt x="1324" y="669"/>
                  </a:lnTo>
                  <a:lnTo>
                    <a:pt x="1325" y="669"/>
                  </a:lnTo>
                  <a:lnTo>
                    <a:pt x="1325" y="669"/>
                  </a:lnTo>
                  <a:lnTo>
                    <a:pt x="1325" y="669"/>
                  </a:lnTo>
                  <a:lnTo>
                    <a:pt x="1327" y="669"/>
                  </a:lnTo>
                  <a:lnTo>
                    <a:pt x="1327" y="669"/>
                  </a:lnTo>
                  <a:lnTo>
                    <a:pt x="1327" y="669"/>
                  </a:lnTo>
                  <a:lnTo>
                    <a:pt x="1327" y="669"/>
                  </a:lnTo>
                  <a:lnTo>
                    <a:pt x="1329" y="669"/>
                  </a:lnTo>
                  <a:lnTo>
                    <a:pt x="1329" y="669"/>
                  </a:lnTo>
                  <a:lnTo>
                    <a:pt x="1329" y="669"/>
                  </a:lnTo>
                  <a:lnTo>
                    <a:pt x="1329" y="669"/>
                  </a:lnTo>
                  <a:lnTo>
                    <a:pt x="1329" y="669"/>
                  </a:lnTo>
                  <a:lnTo>
                    <a:pt x="1330" y="669"/>
                  </a:lnTo>
                  <a:lnTo>
                    <a:pt x="1330" y="669"/>
                  </a:lnTo>
                  <a:lnTo>
                    <a:pt x="1332" y="669"/>
                  </a:lnTo>
                  <a:lnTo>
                    <a:pt x="1332" y="669"/>
                  </a:lnTo>
                  <a:lnTo>
                    <a:pt x="1332" y="669"/>
                  </a:lnTo>
                  <a:lnTo>
                    <a:pt x="1332" y="669"/>
                  </a:lnTo>
                  <a:lnTo>
                    <a:pt x="1333" y="669"/>
                  </a:lnTo>
                  <a:lnTo>
                    <a:pt x="1333" y="669"/>
                  </a:lnTo>
                  <a:lnTo>
                    <a:pt x="1333" y="669"/>
                  </a:lnTo>
                  <a:lnTo>
                    <a:pt x="1333" y="669"/>
                  </a:lnTo>
                  <a:lnTo>
                    <a:pt x="1335" y="669"/>
                  </a:lnTo>
                  <a:lnTo>
                    <a:pt x="1335" y="669"/>
                  </a:lnTo>
                  <a:lnTo>
                    <a:pt x="1336" y="669"/>
                  </a:lnTo>
                  <a:lnTo>
                    <a:pt x="1336" y="669"/>
                  </a:lnTo>
                  <a:lnTo>
                    <a:pt x="1336" y="669"/>
                  </a:lnTo>
                  <a:lnTo>
                    <a:pt x="1336" y="669"/>
                  </a:lnTo>
                  <a:lnTo>
                    <a:pt x="1338" y="669"/>
                  </a:lnTo>
                  <a:lnTo>
                    <a:pt x="1338" y="669"/>
                  </a:lnTo>
                  <a:lnTo>
                    <a:pt x="1338" y="669"/>
                  </a:lnTo>
                  <a:lnTo>
                    <a:pt x="1338" y="669"/>
                  </a:lnTo>
                  <a:lnTo>
                    <a:pt x="1339" y="669"/>
                  </a:lnTo>
                  <a:lnTo>
                    <a:pt x="1339" y="669"/>
                  </a:lnTo>
                  <a:lnTo>
                    <a:pt x="1339" y="669"/>
                  </a:lnTo>
                  <a:lnTo>
                    <a:pt x="1341" y="669"/>
                  </a:lnTo>
                  <a:lnTo>
                    <a:pt x="1341" y="669"/>
                  </a:lnTo>
                  <a:lnTo>
                    <a:pt x="1341" y="669"/>
                  </a:lnTo>
                  <a:lnTo>
                    <a:pt x="1342" y="669"/>
                  </a:lnTo>
                  <a:lnTo>
                    <a:pt x="1342" y="669"/>
                  </a:lnTo>
                  <a:lnTo>
                    <a:pt x="1342" y="669"/>
                  </a:lnTo>
                  <a:lnTo>
                    <a:pt x="1342" y="669"/>
                  </a:lnTo>
                  <a:lnTo>
                    <a:pt x="1342" y="669"/>
                  </a:lnTo>
                  <a:lnTo>
                    <a:pt x="1344" y="669"/>
                  </a:lnTo>
                  <a:lnTo>
                    <a:pt x="1344" y="669"/>
                  </a:lnTo>
                  <a:lnTo>
                    <a:pt x="1344" y="669"/>
                  </a:lnTo>
                  <a:lnTo>
                    <a:pt x="1345" y="669"/>
                  </a:lnTo>
                  <a:lnTo>
                    <a:pt x="1345" y="669"/>
                  </a:lnTo>
                  <a:lnTo>
                    <a:pt x="1345" y="669"/>
                  </a:lnTo>
                  <a:lnTo>
                    <a:pt x="1345" y="669"/>
                  </a:lnTo>
                  <a:lnTo>
                    <a:pt x="1347" y="669"/>
                  </a:lnTo>
                  <a:lnTo>
                    <a:pt x="1347" y="669"/>
                  </a:lnTo>
                  <a:lnTo>
                    <a:pt x="1349" y="669"/>
                  </a:lnTo>
                  <a:lnTo>
                    <a:pt x="1349" y="669"/>
                  </a:lnTo>
                  <a:lnTo>
                    <a:pt x="1349" y="669"/>
                  </a:lnTo>
                  <a:lnTo>
                    <a:pt x="1350" y="669"/>
                  </a:lnTo>
                  <a:lnTo>
                    <a:pt x="1350" y="669"/>
                  </a:lnTo>
                  <a:lnTo>
                    <a:pt x="1350" y="669"/>
                  </a:lnTo>
                  <a:lnTo>
                    <a:pt x="1350" y="669"/>
                  </a:lnTo>
                  <a:lnTo>
                    <a:pt x="1350" y="669"/>
                  </a:lnTo>
                  <a:lnTo>
                    <a:pt x="1352" y="669"/>
                  </a:lnTo>
                  <a:lnTo>
                    <a:pt x="1352" y="669"/>
                  </a:lnTo>
                  <a:lnTo>
                    <a:pt x="1352" y="669"/>
                  </a:lnTo>
                  <a:lnTo>
                    <a:pt x="1352" y="669"/>
                  </a:lnTo>
                  <a:lnTo>
                    <a:pt x="1353" y="669"/>
                  </a:lnTo>
                  <a:lnTo>
                    <a:pt x="1353" y="669"/>
                  </a:lnTo>
                  <a:lnTo>
                    <a:pt x="1353" y="669"/>
                  </a:lnTo>
                  <a:lnTo>
                    <a:pt x="1355" y="669"/>
                  </a:lnTo>
                  <a:lnTo>
                    <a:pt x="1355" y="669"/>
                  </a:lnTo>
                  <a:lnTo>
                    <a:pt x="1355" y="669"/>
                  </a:lnTo>
                  <a:lnTo>
                    <a:pt x="1355" y="669"/>
                  </a:lnTo>
                  <a:lnTo>
                    <a:pt x="1356" y="669"/>
                  </a:lnTo>
                  <a:lnTo>
                    <a:pt x="1356" y="669"/>
                  </a:lnTo>
                  <a:lnTo>
                    <a:pt x="1356" y="669"/>
                  </a:lnTo>
                  <a:lnTo>
                    <a:pt x="1358" y="669"/>
                  </a:lnTo>
                  <a:lnTo>
                    <a:pt x="1358" y="669"/>
                  </a:lnTo>
                  <a:lnTo>
                    <a:pt x="1358" y="669"/>
                  </a:lnTo>
                  <a:lnTo>
                    <a:pt x="1358" y="669"/>
                  </a:lnTo>
                  <a:lnTo>
                    <a:pt x="1358" y="669"/>
                  </a:lnTo>
                  <a:lnTo>
                    <a:pt x="1361" y="669"/>
                  </a:lnTo>
                  <a:lnTo>
                    <a:pt x="1361" y="669"/>
                  </a:lnTo>
                  <a:lnTo>
                    <a:pt x="1361" y="669"/>
                  </a:lnTo>
                  <a:lnTo>
                    <a:pt x="1361" y="669"/>
                  </a:lnTo>
                  <a:lnTo>
                    <a:pt x="1361" y="669"/>
                  </a:lnTo>
                  <a:lnTo>
                    <a:pt x="1362" y="669"/>
                  </a:lnTo>
                  <a:lnTo>
                    <a:pt x="1362" y="669"/>
                  </a:lnTo>
                  <a:lnTo>
                    <a:pt x="1362" y="669"/>
                  </a:lnTo>
                  <a:lnTo>
                    <a:pt x="1362" y="669"/>
                  </a:lnTo>
                  <a:lnTo>
                    <a:pt x="1364" y="669"/>
                  </a:lnTo>
                  <a:lnTo>
                    <a:pt x="1364" y="669"/>
                  </a:lnTo>
                  <a:lnTo>
                    <a:pt x="1364" y="669"/>
                  </a:lnTo>
                  <a:lnTo>
                    <a:pt x="1364" y="669"/>
                  </a:lnTo>
                  <a:lnTo>
                    <a:pt x="1366" y="669"/>
                  </a:lnTo>
                  <a:lnTo>
                    <a:pt x="1366" y="669"/>
                  </a:lnTo>
                  <a:lnTo>
                    <a:pt x="1366" y="669"/>
                  </a:lnTo>
                  <a:lnTo>
                    <a:pt x="1367" y="669"/>
                  </a:lnTo>
                  <a:lnTo>
                    <a:pt x="1367" y="669"/>
                  </a:lnTo>
                  <a:lnTo>
                    <a:pt x="1367" y="669"/>
                  </a:lnTo>
                  <a:lnTo>
                    <a:pt x="1369" y="669"/>
                  </a:lnTo>
                  <a:lnTo>
                    <a:pt x="1369" y="669"/>
                  </a:lnTo>
                  <a:lnTo>
                    <a:pt x="1369" y="669"/>
                  </a:lnTo>
                  <a:lnTo>
                    <a:pt x="1369" y="669"/>
                  </a:lnTo>
                  <a:lnTo>
                    <a:pt x="1369" y="669"/>
                  </a:lnTo>
                  <a:lnTo>
                    <a:pt x="1370" y="669"/>
                  </a:lnTo>
                  <a:lnTo>
                    <a:pt x="1370" y="669"/>
                  </a:lnTo>
                  <a:lnTo>
                    <a:pt x="1370" y="669"/>
                  </a:lnTo>
                  <a:lnTo>
                    <a:pt x="1372" y="669"/>
                  </a:lnTo>
                  <a:lnTo>
                    <a:pt x="1372" y="669"/>
                  </a:lnTo>
                  <a:lnTo>
                    <a:pt x="1373" y="669"/>
                  </a:lnTo>
                  <a:lnTo>
                    <a:pt x="1373" y="669"/>
                  </a:lnTo>
                  <a:lnTo>
                    <a:pt x="1373" y="669"/>
                  </a:lnTo>
                  <a:lnTo>
                    <a:pt x="1375" y="669"/>
                  </a:lnTo>
                  <a:lnTo>
                    <a:pt x="1375" y="669"/>
                  </a:lnTo>
                  <a:lnTo>
                    <a:pt x="1375" y="669"/>
                  </a:lnTo>
                  <a:lnTo>
                    <a:pt x="1376" y="669"/>
                  </a:lnTo>
                  <a:lnTo>
                    <a:pt x="1376" y="669"/>
                  </a:lnTo>
                  <a:lnTo>
                    <a:pt x="1376" y="669"/>
                  </a:lnTo>
                  <a:lnTo>
                    <a:pt x="1376" y="669"/>
                  </a:lnTo>
                  <a:lnTo>
                    <a:pt x="1376" y="669"/>
                  </a:lnTo>
                  <a:lnTo>
                    <a:pt x="1378" y="669"/>
                  </a:lnTo>
                  <a:lnTo>
                    <a:pt x="1378" y="669"/>
                  </a:lnTo>
                  <a:lnTo>
                    <a:pt x="1378" y="669"/>
                  </a:lnTo>
                  <a:lnTo>
                    <a:pt x="1379" y="669"/>
                  </a:lnTo>
                  <a:lnTo>
                    <a:pt x="1379" y="669"/>
                  </a:lnTo>
                  <a:lnTo>
                    <a:pt x="1379" y="669"/>
                  </a:lnTo>
                  <a:lnTo>
                    <a:pt x="1379" y="669"/>
                  </a:lnTo>
                  <a:lnTo>
                    <a:pt x="1381" y="669"/>
                  </a:lnTo>
                  <a:lnTo>
                    <a:pt x="1381" y="669"/>
                  </a:lnTo>
                  <a:lnTo>
                    <a:pt x="1381" y="669"/>
                  </a:lnTo>
                  <a:lnTo>
                    <a:pt x="1383" y="669"/>
                  </a:lnTo>
                  <a:lnTo>
                    <a:pt x="1383" y="669"/>
                  </a:lnTo>
                  <a:lnTo>
                    <a:pt x="1383" y="669"/>
                  </a:lnTo>
                  <a:lnTo>
                    <a:pt x="1383" y="669"/>
                  </a:lnTo>
                  <a:lnTo>
                    <a:pt x="1384" y="669"/>
                  </a:lnTo>
                  <a:lnTo>
                    <a:pt x="1384" y="669"/>
                  </a:lnTo>
                  <a:lnTo>
                    <a:pt x="1386" y="669"/>
                  </a:lnTo>
                  <a:lnTo>
                    <a:pt x="1386" y="669"/>
                  </a:lnTo>
                  <a:lnTo>
                    <a:pt x="1386" y="669"/>
                  </a:lnTo>
                  <a:lnTo>
                    <a:pt x="1386" y="669"/>
                  </a:lnTo>
                  <a:lnTo>
                    <a:pt x="1387" y="669"/>
                  </a:lnTo>
                  <a:lnTo>
                    <a:pt x="1387" y="669"/>
                  </a:lnTo>
                  <a:lnTo>
                    <a:pt x="1387" y="669"/>
                  </a:lnTo>
                  <a:lnTo>
                    <a:pt x="1389" y="669"/>
                  </a:lnTo>
                  <a:lnTo>
                    <a:pt x="1389" y="669"/>
                  </a:lnTo>
                  <a:lnTo>
                    <a:pt x="1389" y="669"/>
                  </a:lnTo>
                  <a:lnTo>
                    <a:pt x="1389" y="671"/>
                  </a:lnTo>
                  <a:lnTo>
                    <a:pt x="1390" y="669"/>
                  </a:lnTo>
                  <a:lnTo>
                    <a:pt x="1390" y="669"/>
                  </a:lnTo>
                  <a:lnTo>
                    <a:pt x="1390" y="669"/>
                  </a:lnTo>
                  <a:lnTo>
                    <a:pt x="1390" y="669"/>
                  </a:lnTo>
                  <a:lnTo>
                    <a:pt x="1392" y="671"/>
                  </a:lnTo>
                  <a:lnTo>
                    <a:pt x="1392" y="669"/>
                  </a:lnTo>
                  <a:lnTo>
                    <a:pt x="1392" y="669"/>
                  </a:lnTo>
                  <a:lnTo>
                    <a:pt x="1393" y="671"/>
                  </a:lnTo>
                  <a:lnTo>
                    <a:pt x="1393" y="669"/>
                  </a:lnTo>
                  <a:lnTo>
                    <a:pt x="1393" y="669"/>
                  </a:lnTo>
                  <a:lnTo>
                    <a:pt x="1393" y="669"/>
                  </a:lnTo>
                  <a:lnTo>
                    <a:pt x="1393" y="671"/>
                  </a:lnTo>
                  <a:lnTo>
                    <a:pt x="1393" y="669"/>
                  </a:lnTo>
                  <a:lnTo>
                    <a:pt x="1395" y="669"/>
                  </a:lnTo>
                  <a:lnTo>
                    <a:pt x="1395" y="671"/>
                  </a:lnTo>
                  <a:lnTo>
                    <a:pt x="1395" y="671"/>
                  </a:lnTo>
                  <a:lnTo>
                    <a:pt x="1395" y="669"/>
                  </a:lnTo>
                  <a:lnTo>
                    <a:pt x="1398" y="671"/>
                  </a:lnTo>
                  <a:lnTo>
                    <a:pt x="1398" y="669"/>
                  </a:lnTo>
                  <a:lnTo>
                    <a:pt x="1398" y="671"/>
                  </a:lnTo>
                  <a:lnTo>
                    <a:pt x="1398" y="669"/>
                  </a:lnTo>
                  <a:lnTo>
                    <a:pt x="1399" y="669"/>
                  </a:lnTo>
                  <a:lnTo>
                    <a:pt x="1399" y="669"/>
                  </a:lnTo>
                  <a:lnTo>
                    <a:pt x="1401" y="669"/>
                  </a:lnTo>
                  <a:lnTo>
                    <a:pt x="1401" y="671"/>
                  </a:lnTo>
                  <a:lnTo>
                    <a:pt x="1401" y="671"/>
                  </a:lnTo>
                  <a:lnTo>
                    <a:pt x="1401" y="669"/>
                  </a:lnTo>
                  <a:lnTo>
                    <a:pt x="1401" y="671"/>
                  </a:lnTo>
                  <a:lnTo>
                    <a:pt x="1401" y="669"/>
                  </a:lnTo>
                  <a:lnTo>
                    <a:pt x="1403" y="669"/>
                  </a:lnTo>
                  <a:lnTo>
                    <a:pt x="1403" y="669"/>
                  </a:lnTo>
                  <a:lnTo>
                    <a:pt x="1404" y="671"/>
                  </a:lnTo>
                  <a:lnTo>
                    <a:pt x="1404" y="669"/>
                  </a:lnTo>
                  <a:lnTo>
                    <a:pt x="1404" y="669"/>
                  </a:lnTo>
                  <a:lnTo>
                    <a:pt x="1404" y="669"/>
                  </a:lnTo>
                  <a:lnTo>
                    <a:pt x="1404" y="669"/>
                  </a:lnTo>
                  <a:lnTo>
                    <a:pt x="1406" y="671"/>
                  </a:lnTo>
                  <a:lnTo>
                    <a:pt x="1406" y="669"/>
                  </a:lnTo>
                  <a:lnTo>
                    <a:pt x="1406" y="669"/>
                  </a:lnTo>
                  <a:lnTo>
                    <a:pt x="1406" y="669"/>
                  </a:lnTo>
                  <a:lnTo>
                    <a:pt x="1406" y="669"/>
                  </a:lnTo>
                  <a:lnTo>
                    <a:pt x="1407" y="669"/>
                  </a:lnTo>
                  <a:lnTo>
                    <a:pt x="1407" y="669"/>
                  </a:lnTo>
                  <a:lnTo>
                    <a:pt x="1409" y="669"/>
                  </a:lnTo>
                  <a:lnTo>
                    <a:pt x="1409" y="669"/>
                  </a:lnTo>
                  <a:lnTo>
                    <a:pt x="1410" y="669"/>
                  </a:lnTo>
                  <a:lnTo>
                    <a:pt x="1410" y="669"/>
                  </a:lnTo>
                  <a:lnTo>
                    <a:pt x="1410" y="669"/>
                  </a:lnTo>
                  <a:lnTo>
                    <a:pt x="1410" y="669"/>
                  </a:lnTo>
                  <a:lnTo>
                    <a:pt x="1412" y="669"/>
                  </a:lnTo>
                  <a:lnTo>
                    <a:pt x="1412" y="669"/>
                  </a:lnTo>
                  <a:lnTo>
                    <a:pt x="1412" y="669"/>
                  </a:lnTo>
                  <a:lnTo>
                    <a:pt x="1412" y="669"/>
                  </a:lnTo>
                  <a:lnTo>
                    <a:pt x="1413" y="669"/>
                  </a:lnTo>
                  <a:lnTo>
                    <a:pt x="1413" y="669"/>
                  </a:lnTo>
                  <a:lnTo>
                    <a:pt x="1415" y="669"/>
                  </a:lnTo>
                  <a:lnTo>
                    <a:pt x="1415" y="669"/>
                  </a:lnTo>
                  <a:lnTo>
                    <a:pt x="1415" y="669"/>
                  </a:lnTo>
                  <a:lnTo>
                    <a:pt x="1415" y="669"/>
                  </a:lnTo>
                  <a:lnTo>
                    <a:pt x="1415" y="669"/>
                  </a:lnTo>
                  <a:lnTo>
                    <a:pt x="1415" y="669"/>
                  </a:lnTo>
                  <a:lnTo>
                    <a:pt x="1416" y="669"/>
                  </a:lnTo>
                  <a:lnTo>
                    <a:pt x="1416" y="669"/>
                  </a:lnTo>
                  <a:lnTo>
                    <a:pt x="1418" y="669"/>
                  </a:lnTo>
                  <a:lnTo>
                    <a:pt x="1418" y="669"/>
                  </a:lnTo>
                  <a:lnTo>
                    <a:pt x="1418" y="669"/>
                  </a:lnTo>
                  <a:lnTo>
                    <a:pt x="1418" y="669"/>
                  </a:lnTo>
                  <a:lnTo>
                    <a:pt x="1418" y="669"/>
                  </a:lnTo>
                  <a:lnTo>
                    <a:pt x="1420" y="669"/>
                  </a:lnTo>
                  <a:lnTo>
                    <a:pt x="1420" y="669"/>
                  </a:lnTo>
                  <a:lnTo>
                    <a:pt x="1421" y="669"/>
                  </a:lnTo>
                  <a:lnTo>
                    <a:pt x="1421" y="669"/>
                  </a:lnTo>
                  <a:lnTo>
                    <a:pt x="1423" y="669"/>
                  </a:lnTo>
                  <a:lnTo>
                    <a:pt x="1423" y="669"/>
                  </a:lnTo>
                  <a:lnTo>
                    <a:pt x="1423" y="669"/>
                  </a:lnTo>
                  <a:lnTo>
                    <a:pt x="1423" y="669"/>
                  </a:lnTo>
                  <a:lnTo>
                    <a:pt x="1424" y="669"/>
                  </a:lnTo>
                  <a:lnTo>
                    <a:pt x="1424" y="669"/>
                  </a:lnTo>
                  <a:lnTo>
                    <a:pt x="1424" y="669"/>
                  </a:lnTo>
                  <a:lnTo>
                    <a:pt x="1424" y="669"/>
                  </a:lnTo>
                  <a:lnTo>
                    <a:pt x="1426" y="669"/>
                  </a:lnTo>
                  <a:lnTo>
                    <a:pt x="1426" y="669"/>
                  </a:lnTo>
                  <a:lnTo>
                    <a:pt x="1426" y="669"/>
                  </a:lnTo>
                  <a:lnTo>
                    <a:pt x="1426" y="669"/>
                  </a:lnTo>
                  <a:lnTo>
                    <a:pt x="1427" y="669"/>
                  </a:lnTo>
                  <a:lnTo>
                    <a:pt x="1427" y="669"/>
                  </a:lnTo>
                  <a:lnTo>
                    <a:pt x="1429" y="669"/>
                  </a:lnTo>
                  <a:lnTo>
                    <a:pt x="1429" y="669"/>
                  </a:lnTo>
                  <a:lnTo>
                    <a:pt x="1429" y="669"/>
                  </a:lnTo>
                  <a:lnTo>
                    <a:pt x="1429" y="669"/>
                  </a:lnTo>
                  <a:lnTo>
                    <a:pt x="1429" y="669"/>
                  </a:lnTo>
                  <a:lnTo>
                    <a:pt x="1429" y="669"/>
                  </a:lnTo>
                  <a:lnTo>
                    <a:pt x="1430" y="669"/>
                  </a:lnTo>
                  <a:lnTo>
                    <a:pt x="1430" y="669"/>
                  </a:lnTo>
                  <a:lnTo>
                    <a:pt x="1432" y="669"/>
                  </a:lnTo>
                  <a:lnTo>
                    <a:pt x="1432" y="669"/>
                  </a:lnTo>
                  <a:lnTo>
                    <a:pt x="1432" y="669"/>
                  </a:lnTo>
                  <a:lnTo>
                    <a:pt x="1432" y="669"/>
                  </a:lnTo>
                  <a:lnTo>
                    <a:pt x="1432" y="669"/>
                  </a:lnTo>
                  <a:lnTo>
                    <a:pt x="1432" y="669"/>
                  </a:lnTo>
                  <a:lnTo>
                    <a:pt x="1435" y="669"/>
                  </a:lnTo>
                  <a:lnTo>
                    <a:pt x="1435" y="669"/>
                  </a:lnTo>
                  <a:lnTo>
                    <a:pt x="1435" y="669"/>
                  </a:lnTo>
                  <a:lnTo>
                    <a:pt x="1435" y="669"/>
                  </a:lnTo>
                  <a:lnTo>
                    <a:pt x="1437" y="669"/>
                  </a:lnTo>
                  <a:lnTo>
                    <a:pt x="1437" y="669"/>
                  </a:lnTo>
                  <a:lnTo>
                    <a:pt x="1437" y="669"/>
                  </a:lnTo>
                  <a:lnTo>
                    <a:pt x="1438" y="669"/>
                  </a:lnTo>
                  <a:lnTo>
                    <a:pt x="1438" y="669"/>
                  </a:lnTo>
                  <a:lnTo>
                    <a:pt x="1438" y="669"/>
                  </a:lnTo>
                  <a:lnTo>
                    <a:pt x="1438" y="669"/>
                  </a:lnTo>
                  <a:lnTo>
                    <a:pt x="1440" y="669"/>
                  </a:lnTo>
                  <a:lnTo>
                    <a:pt x="1440" y="669"/>
                  </a:lnTo>
                  <a:lnTo>
                    <a:pt x="1440" y="669"/>
                  </a:lnTo>
                  <a:lnTo>
                    <a:pt x="1441" y="669"/>
                  </a:lnTo>
                  <a:lnTo>
                    <a:pt x="1441" y="669"/>
                  </a:lnTo>
                  <a:lnTo>
                    <a:pt x="1441" y="669"/>
                  </a:lnTo>
                  <a:lnTo>
                    <a:pt x="1441" y="669"/>
                  </a:lnTo>
                  <a:lnTo>
                    <a:pt x="1441" y="669"/>
                  </a:lnTo>
                  <a:lnTo>
                    <a:pt x="1443" y="669"/>
                  </a:lnTo>
                  <a:lnTo>
                    <a:pt x="1443" y="669"/>
                  </a:lnTo>
                  <a:lnTo>
                    <a:pt x="1443" y="669"/>
                  </a:lnTo>
                  <a:lnTo>
                    <a:pt x="1443" y="669"/>
                  </a:lnTo>
                  <a:lnTo>
                    <a:pt x="1444" y="669"/>
                  </a:lnTo>
                  <a:lnTo>
                    <a:pt x="1444" y="669"/>
                  </a:lnTo>
                  <a:lnTo>
                    <a:pt x="1444" y="669"/>
                  </a:lnTo>
                  <a:lnTo>
                    <a:pt x="1444" y="669"/>
                  </a:lnTo>
                  <a:lnTo>
                    <a:pt x="1446" y="668"/>
                  </a:lnTo>
                  <a:lnTo>
                    <a:pt x="1446" y="669"/>
                  </a:lnTo>
                  <a:lnTo>
                    <a:pt x="1447" y="669"/>
                  </a:lnTo>
                  <a:lnTo>
                    <a:pt x="1447" y="668"/>
                  </a:lnTo>
                  <a:lnTo>
                    <a:pt x="1447" y="669"/>
                  </a:lnTo>
                  <a:lnTo>
                    <a:pt x="1449" y="669"/>
                  </a:lnTo>
                  <a:lnTo>
                    <a:pt x="1449" y="669"/>
                  </a:lnTo>
                  <a:lnTo>
                    <a:pt x="1450" y="668"/>
                  </a:lnTo>
                  <a:lnTo>
                    <a:pt x="1450" y="669"/>
                  </a:lnTo>
                  <a:lnTo>
                    <a:pt x="1450" y="669"/>
                  </a:lnTo>
                  <a:lnTo>
                    <a:pt x="1450" y="668"/>
                  </a:lnTo>
                  <a:lnTo>
                    <a:pt x="1450" y="669"/>
                  </a:lnTo>
                  <a:lnTo>
                    <a:pt x="1452" y="668"/>
                  </a:lnTo>
                  <a:lnTo>
                    <a:pt x="1452" y="668"/>
                  </a:lnTo>
                  <a:lnTo>
                    <a:pt x="1452" y="668"/>
                  </a:lnTo>
                  <a:lnTo>
                    <a:pt x="1452" y="669"/>
                  </a:lnTo>
                  <a:lnTo>
                    <a:pt x="1453" y="668"/>
                  </a:lnTo>
                  <a:lnTo>
                    <a:pt x="1453" y="668"/>
                  </a:lnTo>
                  <a:lnTo>
                    <a:pt x="1453" y="668"/>
                  </a:lnTo>
                  <a:lnTo>
                    <a:pt x="1453" y="669"/>
                  </a:lnTo>
                  <a:lnTo>
                    <a:pt x="1455" y="668"/>
                  </a:lnTo>
                  <a:lnTo>
                    <a:pt x="1455" y="668"/>
                  </a:lnTo>
                  <a:lnTo>
                    <a:pt x="1455" y="668"/>
                  </a:lnTo>
                  <a:lnTo>
                    <a:pt x="1455" y="668"/>
                  </a:lnTo>
                  <a:lnTo>
                    <a:pt x="1457" y="668"/>
                  </a:lnTo>
                  <a:lnTo>
                    <a:pt x="1457" y="668"/>
                  </a:lnTo>
                  <a:lnTo>
                    <a:pt x="1457" y="668"/>
                  </a:lnTo>
                  <a:lnTo>
                    <a:pt x="1457" y="668"/>
                  </a:lnTo>
                  <a:lnTo>
                    <a:pt x="1458" y="668"/>
                  </a:lnTo>
                  <a:lnTo>
                    <a:pt x="1458" y="668"/>
                  </a:lnTo>
                  <a:lnTo>
                    <a:pt x="1460" y="668"/>
                  </a:lnTo>
                  <a:lnTo>
                    <a:pt x="1460" y="668"/>
                  </a:lnTo>
                  <a:lnTo>
                    <a:pt x="1460" y="668"/>
                  </a:lnTo>
                  <a:lnTo>
                    <a:pt x="1461" y="668"/>
                  </a:lnTo>
                  <a:lnTo>
                    <a:pt x="1461" y="668"/>
                  </a:lnTo>
                  <a:lnTo>
                    <a:pt x="1461" y="668"/>
                  </a:lnTo>
                  <a:lnTo>
                    <a:pt x="1463" y="668"/>
                  </a:lnTo>
                  <a:lnTo>
                    <a:pt x="1463" y="668"/>
                  </a:lnTo>
                  <a:lnTo>
                    <a:pt x="1463" y="668"/>
                  </a:lnTo>
                  <a:lnTo>
                    <a:pt x="1463" y="668"/>
                  </a:lnTo>
                  <a:lnTo>
                    <a:pt x="1463" y="668"/>
                  </a:lnTo>
                  <a:lnTo>
                    <a:pt x="1464" y="668"/>
                  </a:lnTo>
                  <a:lnTo>
                    <a:pt x="1464" y="668"/>
                  </a:lnTo>
                  <a:lnTo>
                    <a:pt x="1464" y="668"/>
                  </a:lnTo>
                  <a:lnTo>
                    <a:pt x="1466" y="668"/>
                  </a:lnTo>
                  <a:lnTo>
                    <a:pt x="1466" y="668"/>
                  </a:lnTo>
                  <a:lnTo>
                    <a:pt x="1466" y="668"/>
                  </a:lnTo>
                  <a:lnTo>
                    <a:pt x="1467" y="668"/>
                  </a:lnTo>
                  <a:lnTo>
                    <a:pt x="1467" y="668"/>
                  </a:lnTo>
                  <a:lnTo>
                    <a:pt x="1467" y="668"/>
                  </a:lnTo>
                  <a:lnTo>
                    <a:pt x="1467" y="668"/>
                  </a:lnTo>
                  <a:lnTo>
                    <a:pt x="1467" y="668"/>
                  </a:lnTo>
                  <a:lnTo>
                    <a:pt x="1469" y="668"/>
                  </a:lnTo>
                  <a:lnTo>
                    <a:pt x="1469" y="668"/>
                  </a:lnTo>
                  <a:lnTo>
                    <a:pt x="1469" y="668"/>
                  </a:lnTo>
                  <a:lnTo>
                    <a:pt x="1469" y="668"/>
                  </a:lnTo>
                  <a:lnTo>
                    <a:pt x="1470" y="666"/>
                  </a:lnTo>
                  <a:lnTo>
                    <a:pt x="1470" y="668"/>
                  </a:lnTo>
                  <a:lnTo>
                    <a:pt x="1470" y="668"/>
                  </a:lnTo>
                  <a:lnTo>
                    <a:pt x="1472" y="668"/>
                  </a:lnTo>
                  <a:lnTo>
                    <a:pt x="1474" y="666"/>
                  </a:lnTo>
                  <a:lnTo>
                    <a:pt x="1474" y="666"/>
                  </a:lnTo>
                  <a:lnTo>
                    <a:pt x="1474" y="666"/>
                  </a:lnTo>
                  <a:lnTo>
                    <a:pt x="1474" y="668"/>
                  </a:lnTo>
                  <a:lnTo>
                    <a:pt x="1474" y="666"/>
                  </a:lnTo>
                  <a:lnTo>
                    <a:pt x="1475" y="666"/>
                  </a:lnTo>
                  <a:lnTo>
                    <a:pt x="1475" y="666"/>
                  </a:lnTo>
                  <a:lnTo>
                    <a:pt x="1475" y="666"/>
                  </a:lnTo>
                  <a:lnTo>
                    <a:pt x="1475" y="666"/>
                  </a:lnTo>
                  <a:lnTo>
                    <a:pt x="1477" y="666"/>
                  </a:lnTo>
                  <a:lnTo>
                    <a:pt x="1477" y="666"/>
                  </a:lnTo>
                  <a:lnTo>
                    <a:pt x="1477" y="666"/>
                  </a:lnTo>
                  <a:lnTo>
                    <a:pt x="1478" y="666"/>
                  </a:lnTo>
                  <a:lnTo>
                    <a:pt x="1478" y="666"/>
                  </a:lnTo>
                  <a:lnTo>
                    <a:pt x="1478" y="666"/>
                  </a:lnTo>
                  <a:lnTo>
                    <a:pt x="1478" y="666"/>
                  </a:lnTo>
                  <a:lnTo>
                    <a:pt x="1480" y="666"/>
                  </a:lnTo>
                  <a:lnTo>
                    <a:pt x="1480" y="666"/>
                  </a:lnTo>
                  <a:lnTo>
                    <a:pt x="1481" y="666"/>
                  </a:lnTo>
                  <a:lnTo>
                    <a:pt x="1481" y="666"/>
                  </a:lnTo>
                  <a:lnTo>
                    <a:pt x="1481" y="666"/>
                  </a:lnTo>
                  <a:lnTo>
                    <a:pt x="1481" y="666"/>
                  </a:lnTo>
                  <a:lnTo>
                    <a:pt x="1483" y="664"/>
                  </a:lnTo>
                  <a:lnTo>
                    <a:pt x="1483" y="664"/>
                  </a:lnTo>
                  <a:lnTo>
                    <a:pt x="1483" y="664"/>
                  </a:lnTo>
                  <a:lnTo>
                    <a:pt x="1486" y="664"/>
                  </a:lnTo>
                  <a:lnTo>
                    <a:pt x="1486" y="664"/>
                  </a:lnTo>
                  <a:lnTo>
                    <a:pt x="1486" y="664"/>
                  </a:lnTo>
                  <a:lnTo>
                    <a:pt x="1486" y="664"/>
                  </a:lnTo>
                  <a:lnTo>
                    <a:pt x="1486" y="664"/>
                  </a:lnTo>
                  <a:lnTo>
                    <a:pt x="1487" y="664"/>
                  </a:lnTo>
                  <a:lnTo>
                    <a:pt x="1487" y="664"/>
                  </a:lnTo>
                  <a:lnTo>
                    <a:pt x="1487" y="664"/>
                  </a:lnTo>
                  <a:lnTo>
                    <a:pt x="1489" y="663"/>
                  </a:lnTo>
                  <a:lnTo>
                    <a:pt x="1489" y="664"/>
                  </a:lnTo>
                  <a:lnTo>
                    <a:pt x="1489" y="664"/>
                  </a:lnTo>
                  <a:lnTo>
                    <a:pt x="1489" y="664"/>
                  </a:lnTo>
                  <a:lnTo>
                    <a:pt x="1491" y="663"/>
                  </a:lnTo>
                  <a:lnTo>
                    <a:pt x="1491" y="663"/>
                  </a:lnTo>
                  <a:lnTo>
                    <a:pt x="1491" y="663"/>
                  </a:lnTo>
                  <a:lnTo>
                    <a:pt x="1491" y="663"/>
                  </a:lnTo>
                  <a:lnTo>
                    <a:pt x="1492" y="663"/>
                  </a:lnTo>
                  <a:lnTo>
                    <a:pt x="1492" y="663"/>
                  </a:lnTo>
                  <a:lnTo>
                    <a:pt x="1492" y="663"/>
                  </a:lnTo>
                  <a:lnTo>
                    <a:pt x="1492" y="663"/>
                  </a:lnTo>
                  <a:lnTo>
                    <a:pt x="1494" y="663"/>
                  </a:lnTo>
                  <a:lnTo>
                    <a:pt x="1494" y="663"/>
                  </a:lnTo>
                  <a:lnTo>
                    <a:pt x="1494" y="663"/>
                  </a:lnTo>
                  <a:lnTo>
                    <a:pt x="1494" y="663"/>
                  </a:lnTo>
                  <a:lnTo>
                    <a:pt x="1495" y="663"/>
                  </a:lnTo>
                  <a:lnTo>
                    <a:pt x="1495" y="663"/>
                  </a:lnTo>
                  <a:lnTo>
                    <a:pt x="1495" y="663"/>
                  </a:lnTo>
                  <a:lnTo>
                    <a:pt x="1497" y="661"/>
                  </a:lnTo>
                  <a:lnTo>
                    <a:pt x="1498" y="661"/>
                  </a:lnTo>
                  <a:lnTo>
                    <a:pt x="1498" y="661"/>
                  </a:lnTo>
                  <a:lnTo>
                    <a:pt x="1498" y="661"/>
                  </a:lnTo>
                  <a:lnTo>
                    <a:pt x="1498" y="661"/>
                  </a:lnTo>
                  <a:lnTo>
                    <a:pt x="1500" y="661"/>
                  </a:lnTo>
                  <a:lnTo>
                    <a:pt x="1500" y="661"/>
                  </a:lnTo>
                  <a:lnTo>
                    <a:pt x="1500" y="661"/>
                  </a:lnTo>
                  <a:lnTo>
                    <a:pt x="1501" y="660"/>
                  </a:lnTo>
                  <a:lnTo>
                    <a:pt x="1501" y="661"/>
                  </a:lnTo>
                  <a:lnTo>
                    <a:pt x="1501" y="660"/>
                  </a:lnTo>
                  <a:lnTo>
                    <a:pt x="1501" y="661"/>
                  </a:lnTo>
                  <a:lnTo>
                    <a:pt x="1503" y="658"/>
                  </a:lnTo>
                  <a:lnTo>
                    <a:pt x="1503" y="660"/>
                  </a:lnTo>
                  <a:lnTo>
                    <a:pt x="1504" y="658"/>
                  </a:lnTo>
                  <a:lnTo>
                    <a:pt x="1504" y="658"/>
                  </a:lnTo>
                  <a:lnTo>
                    <a:pt x="1504" y="658"/>
                  </a:lnTo>
                  <a:lnTo>
                    <a:pt x="1506" y="658"/>
                  </a:lnTo>
                  <a:lnTo>
                    <a:pt x="1506" y="658"/>
                  </a:lnTo>
                  <a:lnTo>
                    <a:pt x="1506" y="658"/>
                  </a:lnTo>
                  <a:lnTo>
                    <a:pt x="1506" y="658"/>
                  </a:lnTo>
                  <a:lnTo>
                    <a:pt x="1508" y="658"/>
                  </a:lnTo>
                  <a:lnTo>
                    <a:pt x="1508" y="658"/>
                  </a:lnTo>
                  <a:lnTo>
                    <a:pt x="1508" y="657"/>
                  </a:lnTo>
                  <a:lnTo>
                    <a:pt x="1509" y="658"/>
                  </a:lnTo>
                  <a:lnTo>
                    <a:pt x="1511" y="657"/>
                  </a:lnTo>
                  <a:lnTo>
                    <a:pt x="1511" y="657"/>
                  </a:lnTo>
                  <a:lnTo>
                    <a:pt x="1511" y="657"/>
                  </a:lnTo>
                  <a:lnTo>
                    <a:pt x="1512" y="655"/>
                  </a:lnTo>
                  <a:lnTo>
                    <a:pt x="1512" y="655"/>
                  </a:lnTo>
                  <a:lnTo>
                    <a:pt x="1512" y="655"/>
                  </a:lnTo>
                  <a:lnTo>
                    <a:pt x="1512" y="655"/>
                  </a:lnTo>
                  <a:lnTo>
                    <a:pt x="1514" y="654"/>
                  </a:lnTo>
                  <a:lnTo>
                    <a:pt x="1514" y="654"/>
                  </a:lnTo>
                  <a:lnTo>
                    <a:pt x="1514" y="654"/>
                  </a:lnTo>
                  <a:lnTo>
                    <a:pt x="1515" y="654"/>
                  </a:lnTo>
                  <a:lnTo>
                    <a:pt x="1515" y="654"/>
                  </a:lnTo>
                  <a:lnTo>
                    <a:pt x="1515" y="654"/>
                  </a:lnTo>
                  <a:lnTo>
                    <a:pt x="1517" y="652"/>
                  </a:lnTo>
                  <a:lnTo>
                    <a:pt x="1517" y="652"/>
                  </a:lnTo>
                  <a:lnTo>
                    <a:pt x="1517" y="652"/>
                  </a:lnTo>
                  <a:lnTo>
                    <a:pt x="1517" y="652"/>
                  </a:lnTo>
                  <a:lnTo>
                    <a:pt x="1518" y="652"/>
                  </a:lnTo>
                  <a:lnTo>
                    <a:pt x="1518" y="652"/>
                  </a:lnTo>
                  <a:lnTo>
                    <a:pt x="1518" y="652"/>
                  </a:lnTo>
                  <a:lnTo>
                    <a:pt x="1520" y="652"/>
                  </a:lnTo>
                  <a:lnTo>
                    <a:pt x="1520" y="652"/>
                  </a:lnTo>
                  <a:lnTo>
                    <a:pt x="1520" y="652"/>
                  </a:lnTo>
                  <a:lnTo>
                    <a:pt x="1520" y="652"/>
                  </a:lnTo>
                  <a:lnTo>
                    <a:pt x="1520" y="652"/>
                  </a:lnTo>
                  <a:lnTo>
                    <a:pt x="1523" y="652"/>
                  </a:lnTo>
                  <a:lnTo>
                    <a:pt x="1523" y="652"/>
                  </a:lnTo>
                  <a:lnTo>
                    <a:pt x="1523" y="652"/>
                  </a:lnTo>
                  <a:lnTo>
                    <a:pt x="1524" y="651"/>
                  </a:lnTo>
                  <a:lnTo>
                    <a:pt x="1524" y="651"/>
                  </a:lnTo>
                  <a:lnTo>
                    <a:pt x="1524" y="651"/>
                  </a:lnTo>
                  <a:lnTo>
                    <a:pt x="1524" y="651"/>
                  </a:lnTo>
                  <a:lnTo>
                    <a:pt x="1526" y="651"/>
                  </a:lnTo>
                  <a:lnTo>
                    <a:pt x="1526" y="651"/>
                  </a:lnTo>
                  <a:lnTo>
                    <a:pt x="1526" y="651"/>
                  </a:lnTo>
                  <a:lnTo>
                    <a:pt x="1526" y="651"/>
                  </a:lnTo>
                  <a:lnTo>
                    <a:pt x="1528" y="651"/>
                  </a:lnTo>
                  <a:lnTo>
                    <a:pt x="1528" y="651"/>
                  </a:lnTo>
                  <a:lnTo>
                    <a:pt x="1528" y="651"/>
                  </a:lnTo>
                  <a:lnTo>
                    <a:pt x="1528" y="649"/>
                  </a:lnTo>
                  <a:lnTo>
                    <a:pt x="1529" y="651"/>
                  </a:lnTo>
                  <a:lnTo>
                    <a:pt x="1529" y="651"/>
                  </a:lnTo>
                  <a:lnTo>
                    <a:pt x="1529" y="651"/>
                  </a:lnTo>
                  <a:lnTo>
                    <a:pt x="1529" y="651"/>
                  </a:lnTo>
                  <a:lnTo>
                    <a:pt x="1531" y="651"/>
                  </a:lnTo>
                  <a:lnTo>
                    <a:pt x="1531" y="651"/>
                  </a:lnTo>
                  <a:lnTo>
                    <a:pt x="1531" y="651"/>
                  </a:lnTo>
                  <a:lnTo>
                    <a:pt x="1532" y="652"/>
                  </a:lnTo>
                  <a:lnTo>
                    <a:pt x="1532" y="652"/>
                  </a:lnTo>
                  <a:lnTo>
                    <a:pt x="1534" y="652"/>
                  </a:lnTo>
                  <a:lnTo>
                    <a:pt x="1535" y="651"/>
                  </a:lnTo>
                  <a:lnTo>
                    <a:pt x="1535" y="651"/>
                  </a:lnTo>
                  <a:lnTo>
                    <a:pt x="1535" y="651"/>
                  </a:lnTo>
                  <a:lnTo>
                    <a:pt x="1537" y="648"/>
                  </a:lnTo>
                  <a:lnTo>
                    <a:pt x="1537" y="648"/>
                  </a:lnTo>
                  <a:lnTo>
                    <a:pt x="1537" y="648"/>
                  </a:lnTo>
                  <a:lnTo>
                    <a:pt x="1538" y="646"/>
                  </a:lnTo>
                  <a:lnTo>
                    <a:pt x="1538" y="646"/>
                  </a:lnTo>
                  <a:lnTo>
                    <a:pt x="1538" y="646"/>
                  </a:lnTo>
                  <a:lnTo>
                    <a:pt x="1540" y="644"/>
                  </a:lnTo>
                  <a:lnTo>
                    <a:pt x="1540" y="644"/>
                  </a:lnTo>
                  <a:lnTo>
                    <a:pt x="1540" y="644"/>
                  </a:lnTo>
                  <a:lnTo>
                    <a:pt x="1540" y="644"/>
                  </a:lnTo>
                  <a:lnTo>
                    <a:pt x="1541" y="646"/>
                  </a:lnTo>
                  <a:lnTo>
                    <a:pt x="1541" y="644"/>
                  </a:lnTo>
                  <a:lnTo>
                    <a:pt x="1541" y="646"/>
                  </a:lnTo>
                  <a:lnTo>
                    <a:pt x="1541" y="644"/>
                  </a:lnTo>
                  <a:lnTo>
                    <a:pt x="1543" y="646"/>
                  </a:lnTo>
                  <a:lnTo>
                    <a:pt x="1543" y="646"/>
                  </a:lnTo>
                  <a:lnTo>
                    <a:pt x="1543" y="646"/>
                  </a:lnTo>
                  <a:lnTo>
                    <a:pt x="1545" y="646"/>
                  </a:lnTo>
                  <a:lnTo>
                    <a:pt x="1545" y="646"/>
                  </a:lnTo>
                  <a:lnTo>
                    <a:pt x="1545" y="646"/>
                  </a:lnTo>
                  <a:lnTo>
                    <a:pt x="1545" y="646"/>
                  </a:lnTo>
                  <a:lnTo>
                    <a:pt x="1546" y="646"/>
                  </a:lnTo>
                  <a:lnTo>
                    <a:pt x="1548" y="646"/>
                  </a:lnTo>
                  <a:lnTo>
                    <a:pt x="1548" y="646"/>
                  </a:lnTo>
                  <a:lnTo>
                    <a:pt x="1548" y="646"/>
                  </a:lnTo>
                  <a:lnTo>
                    <a:pt x="1548" y="646"/>
                  </a:lnTo>
                  <a:lnTo>
                    <a:pt x="1548" y="648"/>
                  </a:lnTo>
                  <a:lnTo>
                    <a:pt x="1549" y="648"/>
                  </a:lnTo>
                  <a:lnTo>
                    <a:pt x="1549" y="648"/>
                  </a:lnTo>
                  <a:lnTo>
                    <a:pt x="1549" y="648"/>
                  </a:lnTo>
                  <a:lnTo>
                    <a:pt x="1551" y="646"/>
                  </a:lnTo>
                  <a:lnTo>
                    <a:pt x="1551" y="646"/>
                  </a:lnTo>
                  <a:lnTo>
                    <a:pt x="1551" y="646"/>
                  </a:lnTo>
                  <a:lnTo>
                    <a:pt x="1551" y="646"/>
                  </a:lnTo>
                  <a:lnTo>
                    <a:pt x="1552" y="648"/>
                  </a:lnTo>
                  <a:lnTo>
                    <a:pt x="1552" y="648"/>
                  </a:lnTo>
                  <a:lnTo>
                    <a:pt x="1552" y="648"/>
                  </a:lnTo>
                  <a:lnTo>
                    <a:pt x="1552" y="648"/>
                  </a:lnTo>
                  <a:lnTo>
                    <a:pt x="1554" y="648"/>
                  </a:lnTo>
                  <a:lnTo>
                    <a:pt x="1554" y="648"/>
                  </a:lnTo>
                  <a:lnTo>
                    <a:pt x="1555" y="648"/>
                  </a:lnTo>
                  <a:lnTo>
                    <a:pt x="1555" y="648"/>
                  </a:lnTo>
                  <a:lnTo>
                    <a:pt x="1555" y="648"/>
                  </a:lnTo>
                  <a:lnTo>
                    <a:pt x="1555" y="648"/>
                  </a:lnTo>
                  <a:lnTo>
                    <a:pt x="1557" y="648"/>
                  </a:lnTo>
                  <a:lnTo>
                    <a:pt x="1557" y="648"/>
                  </a:lnTo>
                  <a:lnTo>
                    <a:pt x="1557" y="648"/>
                  </a:lnTo>
                  <a:lnTo>
                    <a:pt x="1557" y="648"/>
                  </a:lnTo>
                  <a:lnTo>
                    <a:pt x="1560" y="644"/>
                  </a:lnTo>
                  <a:lnTo>
                    <a:pt x="1560" y="644"/>
                  </a:lnTo>
                  <a:lnTo>
                    <a:pt x="1560" y="644"/>
                  </a:lnTo>
                  <a:lnTo>
                    <a:pt x="1562" y="643"/>
                  </a:lnTo>
                  <a:lnTo>
                    <a:pt x="1562" y="643"/>
                  </a:lnTo>
                  <a:lnTo>
                    <a:pt x="1562" y="643"/>
                  </a:lnTo>
                  <a:lnTo>
                    <a:pt x="1562" y="643"/>
                  </a:lnTo>
                  <a:lnTo>
                    <a:pt x="1562" y="641"/>
                  </a:lnTo>
                  <a:lnTo>
                    <a:pt x="1563" y="641"/>
                  </a:lnTo>
                  <a:lnTo>
                    <a:pt x="1563" y="641"/>
                  </a:lnTo>
                  <a:lnTo>
                    <a:pt x="1563" y="641"/>
                  </a:lnTo>
                  <a:lnTo>
                    <a:pt x="1565" y="640"/>
                  </a:lnTo>
                  <a:lnTo>
                    <a:pt x="1565" y="640"/>
                  </a:lnTo>
                  <a:lnTo>
                    <a:pt x="1566" y="635"/>
                  </a:lnTo>
                  <a:lnTo>
                    <a:pt x="1566" y="635"/>
                  </a:lnTo>
                  <a:lnTo>
                    <a:pt x="1566" y="635"/>
                  </a:lnTo>
                  <a:lnTo>
                    <a:pt x="1568" y="631"/>
                  </a:lnTo>
                  <a:lnTo>
                    <a:pt x="1568" y="631"/>
                  </a:lnTo>
                  <a:lnTo>
                    <a:pt x="1568" y="631"/>
                  </a:lnTo>
                  <a:lnTo>
                    <a:pt x="1569" y="629"/>
                  </a:lnTo>
                  <a:lnTo>
                    <a:pt x="1569" y="628"/>
                  </a:lnTo>
                  <a:lnTo>
                    <a:pt x="1572" y="626"/>
                  </a:lnTo>
                  <a:lnTo>
                    <a:pt x="1572" y="626"/>
                  </a:lnTo>
                  <a:lnTo>
                    <a:pt x="1572" y="626"/>
                  </a:lnTo>
                  <a:lnTo>
                    <a:pt x="1572" y="626"/>
                  </a:lnTo>
                  <a:lnTo>
                    <a:pt x="1574" y="618"/>
                  </a:lnTo>
                  <a:lnTo>
                    <a:pt x="1574" y="618"/>
                  </a:lnTo>
                  <a:lnTo>
                    <a:pt x="1574" y="620"/>
                  </a:lnTo>
                  <a:lnTo>
                    <a:pt x="1575" y="597"/>
                  </a:lnTo>
                  <a:lnTo>
                    <a:pt x="1575" y="594"/>
                  </a:lnTo>
                  <a:lnTo>
                    <a:pt x="1575" y="603"/>
                  </a:lnTo>
                  <a:lnTo>
                    <a:pt x="1577" y="557"/>
                  </a:lnTo>
                  <a:lnTo>
                    <a:pt x="1577" y="557"/>
                  </a:lnTo>
                  <a:lnTo>
                    <a:pt x="1577" y="557"/>
                  </a:lnTo>
                  <a:lnTo>
                    <a:pt x="1578" y="609"/>
                  </a:lnTo>
                  <a:lnTo>
                    <a:pt x="1578" y="555"/>
                  </a:lnTo>
                  <a:lnTo>
                    <a:pt x="1578" y="555"/>
                  </a:lnTo>
                  <a:lnTo>
                    <a:pt x="1580" y="554"/>
                  </a:lnTo>
                  <a:lnTo>
                    <a:pt x="1580" y="611"/>
                  </a:lnTo>
                  <a:lnTo>
                    <a:pt x="1580" y="558"/>
                  </a:lnTo>
                  <a:lnTo>
                    <a:pt x="1580" y="558"/>
                  </a:lnTo>
                  <a:lnTo>
                    <a:pt x="1580" y="554"/>
                  </a:lnTo>
                  <a:lnTo>
                    <a:pt x="1582" y="598"/>
                  </a:lnTo>
                  <a:lnTo>
                    <a:pt x="1582" y="595"/>
                  </a:lnTo>
                  <a:lnTo>
                    <a:pt x="1582" y="598"/>
                  </a:lnTo>
                  <a:lnTo>
                    <a:pt x="1583" y="567"/>
                  </a:lnTo>
                  <a:lnTo>
                    <a:pt x="1583" y="631"/>
                  </a:lnTo>
                  <a:lnTo>
                    <a:pt x="1585" y="631"/>
                  </a:lnTo>
                  <a:lnTo>
                    <a:pt x="1585" y="629"/>
                  </a:lnTo>
                  <a:lnTo>
                    <a:pt x="1585" y="578"/>
                  </a:lnTo>
                  <a:lnTo>
                    <a:pt x="1586" y="634"/>
                  </a:lnTo>
                  <a:lnTo>
                    <a:pt x="1586" y="634"/>
                  </a:lnTo>
                  <a:lnTo>
                    <a:pt x="1586" y="634"/>
                  </a:lnTo>
                  <a:lnTo>
                    <a:pt x="1586" y="634"/>
                  </a:lnTo>
                  <a:lnTo>
                    <a:pt x="1586" y="554"/>
                  </a:lnTo>
                  <a:lnTo>
                    <a:pt x="1588" y="554"/>
                  </a:lnTo>
                  <a:lnTo>
                    <a:pt x="1588" y="554"/>
                  </a:lnTo>
                  <a:lnTo>
                    <a:pt x="1588" y="614"/>
                  </a:lnTo>
                  <a:lnTo>
                    <a:pt x="1588" y="552"/>
                  </a:lnTo>
                  <a:lnTo>
                    <a:pt x="1589" y="557"/>
                  </a:lnTo>
                  <a:lnTo>
                    <a:pt x="1589" y="555"/>
                  </a:lnTo>
                  <a:lnTo>
                    <a:pt x="1589" y="552"/>
                  </a:lnTo>
                  <a:lnTo>
                    <a:pt x="1591" y="640"/>
                  </a:lnTo>
                  <a:lnTo>
                    <a:pt x="1591" y="628"/>
                  </a:lnTo>
                  <a:lnTo>
                    <a:pt x="1591" y="629"/>
                  </a:lnTo>
                  <a:lnTo>
                    <a:pt x="1592" y="641"/>
                  </a:lnTo>
                  <a:lnTo>
                    <a:pt x="1592" y="566"/>
                  </a:lnTo>
                  <a:lnTo>
                    <a:pt x="1592" y="617"/>
                  </a:lnTo>
                  <a:lnTo>
                    <a:pt x="1592" y="620"/>
                  </a:lnTo>
                  <a:lnTo>
                    <a:pt x="1594" y="648"/>
                  </a:lnTo>
                  <a:lnTo>
                    <a:pt x="1594" y="587"/>
                  </a:lnTo>
                  <a:lnTo>
                    <a:pt x="1594" y="589"/>
                  </a:lnTo>
                  <a:lnTo>
                    <a:pt x="1594" y="595"/>
                  </a:lnTo>
                  <a:lnTo>
                    <a:pt x="1595" y="637"/>
                  </a:lnTo>
                  <a:lnTo>
                    <a:pt x="1595" y="555"/>
                  </a:lnTo>
                  <a:lnTo>
                    <a:pt x="1597" y="555"/>
                  </a:lnTo>
                  <a:lnTo>
                    <a:pt x="1597" y="555"/>
                  </a:lnTo>
                  <a:lnTo>
                    <a:pt x="1599" y="555"/>
                  </a:lnTo>
                  <a:lnTo>
                    <a:pt x="1599" y="554"/>
                  </a:lnTo>
                  <a:lnTo>
                    <a:pt x="1599" y="554"/>
                  </a:lnTo>
                  <a:lnTo>
                    <a:pt x="1600" y="550"/>
                  </a:lnTo>
                  <a:lnTo>
                    <a:pt x="1600" y="550"/>
                  </a:lnTo>
                  <a:lnTo>
                    <a:pt x="1600" y="550"/>
                  </a:lnTo>
                  <a:lnTo>
                    <a:pt x="1600" y="550"/>
                  </a:lnTo>
                  <a:lnTo>
                    <a:pt x="1602" y="546"/>
                  </a:lnTo>
                  <a:lnTo>
                    <a:pt x="1602" y="546"/>
                  </a:lnTo>
                  <a:lnTo>
                    <a:pt x="1603" y="541"/>
                  </a:lnTo>
                  <a:lnTo>
                    <a:pt x="1603" y="543"/>
                  </a:lnTo>
                  <a:lnTo>
                    <a:pt x="1603" y="541"/>
                  </a:lnTo>
                  <a:lnTo>
                    <a:pt x="1603" y="541"/>
                  </a:lnTo>
                  <a:lnTo>
                    <a:pt x="1605" y="538"/>
                  </a:lnTo>
                  <a:lnTo>
                    <a:pt x="1605" y="538"/>
                  </a:lnTo>
                  <a:lnTo>
                    <a:pt x="1605" y="538"/>
                  </a:lnTo>
                  <a:lnTo>
                    <a:pt x="1606" y="534"/>
                  </a:lnTo>
                  <a:lnTo>
                    <a:pt x="1606" y="534"/>
                  </a:lnTo>
                  <a:lnTo>
                    <a:pt x="1609" y="529"/>
                  </a:lnTo>
                  <a:lnTo>
                    <a:pt x="1609" y="529"/>
                  </a:lnTo>
                  <a:lnTo>
                    <a:pt x="1609" y="529"/>
                  </a:lnTo>
                  <a:lnTo>
                    <a:pt x="1611" y="523"/>
                  </a:lnTo>
                  <a:lnTo>
                    <a:pt x="1611" y="523"/>
                  </a:lnTo>
                  <a:lnTo>
                    <a:pt x="1611" y="523"/>
                  </a:lnTo>
                  <a:lnTo>
                    <a:pt x="1612" y="520"/>
                  </a:lnTo>
                  <a:lnTo>
                    <a:pt x="1612" y="520"/>
                  </a:lnTo>
                  <a:lnTo>
                    <a:pt x="1614" y="515"/>
                  </a:lnTo>
                  <a:lnTo>
                    <a:pt x="1614" y="515"/>
                  </a:lnTo>
                  <a:lnTo>
                    <a:pt x="1614" y="515"/>
                  </a:lnTo>
                  <a:lnTo>
                    <a:pt x="1614" y="515"/>
                  </a:lnTo>
                  <a:lnTo>
                    <a:pt x="1616" y="510"/>
                  </a:lnTo>
                  <a:lnTo>
                    <a:pt x="1616" y="510"/>
                  </a:lnTo>
                  <a:lnTo>
                    <a:pt x="1617" y="506"/>
                  </a:lnTo>
                  <a:lnTo>
                    <a:pt x="1617" y="506"/>
                  </a:lnTo>
                  <a:lnTo>
                    <a:pt x="1617" y="506"/>
                  </a:lnTo>
                  <a:lnTo>
                    <a:pt x="1619" y="501"/>
                  </a:lnTo>
                  <a:lnTo>
                    <a:pt x="1619" y="501"/>
                  </a:lnTo>
                  <a:lnTo>
                    <a:pt x="1619" y="501"/>
                  </a:lnTo>
                  <a:lnTo>
                    <a:pt x="1619" y="501"/>
                  </a:lnTo>
                  <a:lnTo>
                    <a:pt x="1622" y="498"/>
                  </a:lnTo>
                  <a:lnTo>
                    <a:pt x="1622" y="498"/>
                  </a:lnTo>
                  <a:lnTo>
                    <a:pt x="1622" y="498"/>
                  </a:lnTo>
                  <a:lnTo>
                    <a:pt x="1622" y="497"/>
                  </a:lnTo>
                  <a:lnTo>
                    <a:pt x="1623" y="497"/>
                  </a:lnTo>
                  <a:lnTo>
                    <a:pt x="1623" y="497"/>
                  </a:lnTo>
                  <a:lnTo>
                    <a:pt x="1623" y="497"/>
                  </a:lnTo>
                  <a:lnTo>
                    <a:pt x="1625" y="495"/>
                  </a:lnTo>
                  <a:lnTo>
                    <a:pt x="1625" y="495"/>
                  </a:lnTo>
                  <a:lnTo>
                    <a:pt x="1625" y="495"/>
                  </a:lnTo>
                  <a:lnTo>
                    <a:pt x="1626" y="492"/>
                  </a:lnTo>
                  <a:lnTo>
                    <a:pt x="1626" y="492"/>
                  </a:lnTo>
                  <a:lnTo>
                    <a:pt x="1626" y="493"/>
                  </a:lnTo>
                  <a:lnTo>
                    <a:pt x="1626" y="493"/>
                  </a:lnTo>
                  <a:lnTo>
                    <a:pt x="1628" y="489"/>
                  </a:lnTo>
                  <a:lnTo>
                    <a:pt x="1628" y="489"/>
                  </a:lnTo>
                  <a:lnTo>
                    <a:pt x="1629" y="484"/>
                  </a:lnTo>
                  <a:lnTo>
                    <a:pt x="1629" y="484"/>
                  </a:lnTo>
                  <a:lnTo>
                    <a:pt x="1629" y="484"/>
                  </a:lnTo>
                  <a:lnTo>
                    <a:pt x="1629" y="484"/>
                  </a:lnTo>
                  <a:lnTo>
                    <a:pt x="1631" y="481"/>
                  </a:lnTo>
                  <a:lnTo>
                    <a:pt x="1631" y="480"/>
                  </a:lnTo>
                  <a:lnTo>
                    <a:pt x="1631" y="481"/>
                  </a:lnTo>
                  <a:lnTo>
                    <a:pt x="1632" y="478"/>
                  </a:lnTo>
                  <a:lnTo>
                    <a:pt x="1634" y="478"/>
                  </a:lnTo>
                  <a:lnTo>
                    <a:pt x="1634" y="478"/>
                  </a:lnTo>
                  <a:lnTo>
                    <a:pt x="1634" y="478"/>
                  </a:lnTo>
                  <a:lnTo>
                    <a:pt x="1636" y="475"/>
                  </a:lnTo>
                  <a:lnTo>
                    <a:pt x="1636" y="475"/>
                  </a:lnTo>
                  <a:lnTo>
                    <a:pt x="1637" y="470"/>
                  </a:lnTo>
                  <a:lnTo>
                    <a:pt x="1637" y="470"/>
                  </a:lnTo>
                  <a:lnTo>
                    <a:pt x="1639" y="464"/>
                  </a:lnTo>
                  <a:lnTo>
                    <a:pt x="1639" y="464"/>
                  </a:lnTo>
                  <a:lnTo>
                    <a:pt x="1639" y="464"/>
                  </a:lnTo>
                  <a:lnTo>
                    <a:pt x="1640" y="461"/>
                  </a:lnTo>
                  <a:lnTo>
                    <a:pt x="1640" y="461"/>
                  </a:lnTo>
                  <a:lnTo>
                    <a:pt x="1640" y="461"/>
                  </a:lnTo>
                  <a:lnTo>
                    <a:pt x="1642" y="456"/>
                  </a:lnTo>
                  <a:lnTo>
                    <a:pt x="1642" y="456"/>
                  </a:lnTo>
                  <a:lnTo>
                    <a:pt x="1642" y="456"/>
                  </a:lnTo>
                  <a:lnTo>
                    <a:pt x="1643" y="453"/>
                  </a:lnTo>
                  <a:lnTo>
                    <a:pt x="1643" y="453"/>
                  </a:lnTo>
                  <a:lnTo>
                    <a:pt x="1643" y="453"/>
                  </a:lnTo>
                  <a:lnTo>
                    <a:pt x="1645" y="464"/>
                  </a:lnTo>
                  <a:lnTo>
                    <a:pt x="1645" y="450"/>
                  </a:lnTo>
                  <a:lnTo>
                    <a:pt x="1646" y="452"/>
                  </a:lnTo>
                  <a:lnTo>
                    <a:pt x="1646" y="452"/>
                  </a:lnTo>
                  <a:lnTo>
                    <a:pt x="1646" y="450"/>
                  </a:lnTo>
                  <a:lnTo>
                    <a:pt x="1648" y="450"/>
                  </a:lnTo>
                  <a:lnTo>
                    <a:pt x="1648" y="450"/>
                  </a:lnTo>
                  <a:lnTo>
                    <a:pt x="1648" y="450"/>
                  </a:lnTo>
                  <a:lnTo>
                    <a:pt x="1649" y="447"/>
                  </a:lnTo>
                  <a:lnTo>
                    <a:pt x="1649" y="449"/>
                  </a:lnTo>
                  <a:lnTo>
                    <a:pt x="1649" y="449"/>
                  </a:lnTo>
                  <a:lnTo>
                    <a:pt x="1651" y="446"/>
                  </a:lnTo>
                  <a:lnTo>
                    <a:pt x="1651" y="446"/>
                  </a:lnTo>
                  <a:lnTo>
                    <a:pt x="1651" y="446"/>
                  </a:lnTo>
                  <a:lnTo>
                    <a:pt x="1651" y="446"/>
                  </a:lnTo>
                  <a:lnTo>
                    <a:pt x="1653" y="444"/>
                  </a:lnTo>
                  <a:lnTo>
                    <a:pt x="1653" y="444"/>
                  </a:lnTo>
                  <a:lnTo>
                    <a:pt x="1653" y="444"/>
                  </a:lnTo>
                  <a:lnTo>
                    <a:pt x="1653" y="444"/>
                  </a:lnTo>
                  <a:lnTo>
                    <a:pt x="1654" y="443"/>
                  </a:lnTo>
                  <a:lnTo>
                    <a:pt x="1654" y="443"/>
                  </a:lnTo>
                  <a:lnTo>
                    <a:pt x="1654" y="443"/>
                  </a:lnTo>
                  <a:lnTo>
                    <a:pt x="1654" y="443"/>
                  </a:lnTo>
                  <a:lnTo>
                    <a:pt x="1656" y="441"/>
                  </a:lnTo>
                  <a:lnTo>
                    <a:pt x="1656" y="441"/>
                  </a:lnTo>
                  <a:lnTo>
                    <a:pt x="1656" y="441"/>
                  </a:lnTo>
                  <a:lnTo>
                    <a:pt x="1656" y="441"/>
                  </a:lnTo>
                  <a:lnTo>
                    <a:pt x="1657" y="440"/>
                  </a:lnTo>
                  <a:lnTo>
                    <a:pt x="1657" y="440"/>
                  </a:lnTo>
                  <a:lnTo>
                    <a:pt x="1657" y="440"/>
                  </a:lnTo>
                  <a:lnTo>
                    <a:pt x="1659" y="440"/>
                  </a:lnTo>
                  <a:lnTo>
                    <a:pt x="1660" y="436"/>
                  </a:lnTo>
                  <a:lnTo>
                    <a:pt x="1660" y="436"/>
                  </a:lnTo>
                  <a:lnTo>
                    <a:pt x="1660" y="438"/>
                  </a:lnTo>
                  <a:lnTo>
                    <a:pt x="1660" y="438"/>
                  </a:lnTo>
                  <a:lnTo>
                    <a:pt x="1662" y="436"/>
                  </a:lnTo>
                  <a:lnTo>
                    <a:pt x="1662" y="436"/>
                  </a:lnTo>
                  <a:lnTo>
                    <a:pt x="1662" y="436"/>
                  </a:lnTo>
                  <a:lnTo>
                    <a:pt x="1663" y="433"/>
                  </a:lnTo>
                  <a:lnTo>
                    <a:pt x="1663" y="433"/>
                  </a:lnTo>
                  <a:lnTo>
                    <a:pt x="1663" y="433"/>
                  </a:lnTo>
                  <a:lnTo>
                    <a:pt x="1665" y="430"/>
                  </a:lnTo>
                  <a:lnTo>
                    <a:pt x="1665" y="430"/>
                  </a:lnTo>
                  <a:lnTo>
                    <a:pt x="1665" y="430"/>
                  </a:lnTo>
                  <a:lnTo>
                    <a:pt x="1665" y="430"/>
                  </a:lnTo>
                  <a:lnTo>
                    <a:pt x="1666" y="427"/>
                  </a:lnTo>
                  <a:lnTo>
                    <a:pt x="1666" y="427"/>
                  </a:lnTo>
                  <a:lnTo>
                    <a:pt x="1666" y="427"/>
                  </a:lnTo>
                  <a:lnTo>
                    <a:pt x="1668" y="424"/>
                  </a:lnTo>
                  <a:lnTo>
                    <a:pt x="1668" y="424"/>
                  </a:lnTo>
                  <a:lnTo>
                    <a:pt x="1668" y="424"/>
                  </a:lnTo>
                  <a:lnTo>
                    <a:pt x="1670" y="421"/>
                  </a:lnTo>
                  <a:lnTo>
                    <a:pt x="1670" y="421"/>
                  </a:lnTo>
                  <a:lnTo>
                    <a:pt x="1670" y="421"/>
                  </a:lnTo>
                  <a:lnTo>
                    <a:pt x="1670" y="421"/>
                  </a:lnTo>
                  <a:lnTo>
                    <a:pt x="1673" y="418"/>
                  </a:lnTo>
                  <a:lnTo>
                    <a:pt x="1673" y="418"/>
                  </a:lnTo>
                  <a:lnTo>
                    <a:pt x="1673" y="418"/>
                  </a:lnTo>
                  <a:lnTo>
                    <a:pt x="1674" y="415"/>
                  </a:lnTo>
                  <a:lnTo>
                    <a:pt x="1674" y="416"/>
                  </a:lnTo>
                  <a:lnTo>
                    <a:pt x="1674" y="416"/>
                  </a:lnTo>
                  <a:lnTo>
                    <a:pt x="1674" y="416"/>
                  </a:lnTo>
                  <a:lnTo>
                    <a:pt x="1676" y="412"/>
                  </a:lnTo>
                  <a:lnTo>
                    <a:pt x="1676" y="412"/>
                  </a:lnTo>
                  <a:lnTo>
                    <a:pt x="1676" y="412"/>
                  </a:lnTo>
                  <a:lnTo>
                    <a:pt x="1676" y="412"/>
                  </a:lnTo>
                  <a:lnTo>
                    <a:pt x="1677" y="409"/>
                  </a:lnTo>
                  <a:lnTo>
                    <a:pt x="1677" y="409"/>
                  </a:lnTo>
                  <a:lnTo>
                    <a:pt x="1677" y="409"/>
                  </a:lnTo>
                  <a:lnTo>
                    <a:pt x="1679" y="406"/>
                  </a:lnTo>
                  <a:lnTo>
                    <a:pt x="1679" y="406"/>
                  </a:lnTo>
                  <a:lnTo>
                    <a:pt x="1679" y="406"/>
                  </a:lnTo>
                  <a:lnTo>
                    <a:pt x="1680" y="403"/>
                  </a:lnTo>
                  <a:lnTo>
                    <a:pt x="1680" y="403"/>
                  </a:lnTo>
                  <a:lnTo>
                    <a:pt x="1680" y="403"/>
                  </a:lnTo>
                  <a:lnTo>
                    <a:pt x="1682" y="399"/>
                  </a:lnTo>
                  <a:lnTo>
                    <a:pt x="1682" y="399"/>
                  </a:lnTo>
                  <a:lnTo>
                    <a:pt x="1682" y="399"/>
                  </a:lnTo>
                  <a:lnTo>
                    <a:pt x="1685" y="396"/>
                  </a:lnTo>
                  <a:lnTo>
                    <a:pt x="1685" y="396"/>
                  </a:lnTo>
                  <a:lnTo>
                    <a:pt x="1685" y="396"/>
                  </a:lnTo>
                  <a:lnTo>
                    <a:pt x="1685" y="396"/>
                  </a:lnTo>
                  <a:lnTo>
                    <a:pt x="1686" y="393"/>
                  </a:lnTo>
                  <a:lnTo>
                    <a:pt x="1686" y="393"/>
                  </a:lnTo>
                  <a:lnTo>
                    <a:pt x="1686" y="393"/>
                  </a:lnTo>
                  <a:lnTo>
                    <a:pt x="1686" y="393"/>
                  </a:lnTo>
                  <a:lnTo>
                    <a:pt x="1688" y="390"/>
                  </a:lnTo>
                  <a:lnTo>
                    <a:pt x="1688" y="392"/>
                  </a:lnTo>
                  <a:lnTo>
                    <a:pt x="1688" y="390"/>
                  </a:lnTo>
                  <a:lnTo>
                    <a:pt x="1688" y="390"/>
                  </a:lnTo>
                  <a:lnTo>
                    <a:pt x="1690" y="387"/>
                  </a:lnTo>
                  <a:lnTo>
                    <a:pt x="1690" y="387"/>
                  </a:lnTo>
                  <a:lnTo>
                    <a:pt x="1690" y="387"/>
                  </a:lnTo>
                  <a:lnTo>
                    <a:pt x="1690" y="387"/>
                  </a:lnTo>
                  <a:lnTo>
                    <a:pt x="1691" y="384"/>
                  </a:lnTo>
                  <a:lnTo>
                    <a:pt x="1691" y="384"/>
                  </a:lnTo>
                  <a:lnTo>
                    <a:pt x="1691" y="384"/>
                  </a:lnTo>
                  <a:lnTo>
                    <a:pt x="1691" y="384"/>
                  </a:lnTo>
                  <a:lnTo>
                    <a:pt x="1693" y="381"/>
                  </a:lnTo>
                  <a:lnTo>
                    <a:pt x="1693" y="383"/>
                  </a:lnTo>
                  <a:lnTo>
                    <a:pt x="1693" y="383"/>
                  </a:lnTo>
                  <a:lnTo>
                    <a:pt x="1694" y="378"/>
                  </a:lnTo>
                  <a:lnTo>
                    <a:pt x="1694" y="378"/>
                  </a:lnTo>
                  <a:lnTo>
                    <a:pt x="1696" y="378"/>
                  </a:lnTo>
                  <a:lnTo>
                    <a:pt x="1696" y="375"/>
                  </a:lnTo>
                  <a:lnTo>
                    <a:pt x="1697" y="376"/>
                  </a:lnTo>
                  <a:lnTo>
                    <a:pt x="1697" y="376"/>
                  </a:lnTo>
                  <a:lnTo>
                    <a:pt x="1697" y="376"/>
                  </a:lnTo>
                  <a:lnTo>
                    <a:pt x="1699" y="373"/>
                  </a:lnTo>
                  <a:lnTo>
                    <a:pt x="1699" y="373"/>
                  </a:lnTo>
                  <a:lnTo>
                    <a:pt x="1699" y="373"/>
                  </a:lnTo>
                  <a:lnTo>
                    <a:pt x="1700" y="369"/>
                  </a:lnTo>
                  <a:lnTo>
                    <a:pt x="1700" y="369"/>
                  </a:lnTo>
                  <a:lnTo>
                    <a:pt x="1700" y="369"/>
                  </a:lnTo>
                  <a:lnTo>
                    <a:pt x="1700" y="369"/>
                  </a:lnTo>
                  <a:lnTo>
                    <a:pt x="1702" y="367"/>
                  </a:lnTo>
                  <a:lnTo>
                    <a:pt x="1702" y="367"/>
                  </a:lnTo>
                  <a:lnTo>
                    <a:pt x="1702" y="367"/>
                  </a:lnTo>
                  <a:lnTo>
                    <a:pt x="1702" y="367"/>
                  </a:lnTo>
                  <a:lnTo>
                    <a:pt x="1703" y="364"/>
                  </a:lnTo>
                  <a:lnTo>
                    <a:pt x="1703" y="364"/>
                  </a:lnTo>
                  <a:lnTo>
                    <a:pt x="1703" y="364"/>
                  </a:lnTo>
                  <a:lnTo>
                    <a:pt x="1705" y="359"/>
                  </a:lnTo>
                  <a:lnTo>
                    <a:pt x="1705" y="361"/>
                  </a:lnTo>
                  <a:lnTo>
                    <a:pt x="1705" y="361"/>
                  </a:lnTo>
                  <a:lnTo>
                    <a:pt x="1707" y="527"/>
                  </a:lnTo>
                  <a:lnTo>
                    <a:pt x="1707" y="356"/>
                  </a:lnTo>
                  <a:lnTo>
                    <a:pt x="1707" y="358"/>
                  </a:lnTo>
                  <a:lnTo>
                    <a:pt x="1707" y="358"/>
                  </a:lnTo>
                  <a:lnTo>
                    <a:pt x="1707" y="358"/>
                  </a:lnTo>
                  <a:lnTo>
                    <a:pt x="1710" y="355"/>
                  </a:lnTo>
                  <a:lnTo>
                    <a:pt x="1710" y="355"/>
                  </a:lnTo>
                  <a:lnTo>
                    <a:pt x="1710" y="355"/>
                  </a:lnTo>
                  <a:lnTo>
                    <a:pt x="1711" y="352"/>
                  </a:lnTo>
                  <a:lnTo>
                    <a:pt x="1711" y="352"/>
                  </a:lnTo>
                  <a:lnTo>
                    <a:pt x="1711" y="352"/>
                  </a:lnTo>
                  <a:lnTo>
                    <a:pt x="1713" y="349"/>
                  </a:lnTo>
                  <a:lnTo>
                    <a:pt x="1713" y="349"/>
                  </a:lnTo>
                  <a:lnTo>
                    <a:pt x="1714" y="344"/>
                  </a:lnTo>
                  <a:lnTo>
                    <a:pt x="1714" y="344"/>
                  </a:lnTo>
                  <a:lnTo>
                    <a:pt x="1716" y="335"/>
                  </a:lnTo>
                  <a:lnTo>
                    <a:pt x="1716" y="624"/>
                  </a:lnTo>
                  <a:lnTo>
                    <a:pt x="1716" y="575"/>
                  </a:lnTo>
                  <a:lnTo>
                    <a:pt x="1716" y="524"/>
                  </a:lnTo>
                  <a:lnTo>
                    <a:pt x="1716" y="326"/>
                  </a:lnTo>
                  <a:lnTo>
                    <a:pt x="1717" y="339"/>
                  </a:lnTo>
                  <a:lnTo>
                    <a:pt x="1717" y="339"/>
                  </a:lnTo>
                  <a:lnTo>
                    <a:pt x="1717" y="339"/>
                  </a:lnTo>
                  <a:lnTo>
                    <a:pt x="1719" y="336"/>
                  </a:lnTo>
                  <a:lnTo>
                    <a:pt x="1719" y="336"/>
                  </a:lnTo>
                  <a:lnTo>
                    <a:pt x="1719" y="336"/>
                  </a:lnTo>
                  <a:lnTo>
                    <a:pt x="1720" y="336"/>
                  </a:lnTo>
                  <a:lnTo>
                    <a:pt x="1722" y="332"/>
                  </a:lnTo>
                  <a:lnTo>
                    <a:pt x="1722" y="332"/>
                  </a:lnTo>
                  <a:lnTo>
                    <a:pt x="1722" y="332"/>
                  </a:lnTo>
                  <a:lnTo>
                    <a:pt x="1722" y="332"/>
                  </a:lnTo>
                  <a:lnTo>
                    <a:pt x="1724" y="329"/>
                  </a:lnTo>
                  <a:lnTo>
                    <a:pt x="1724" y="329"/>
                  </a:lnTo>
                  <a:lnTo>
                    <a:pt x="1724" y="329"/>
                  </a:lnTo>
                  <a:lnTo>
                    <a:pt x="1724" y="329"/>
                  </a:lnTo>
                  <a:lnTo>
                    <a:pt x="1725" y="326"/>
                  </a:lnTo>
                  <a:lnTo>
                    <a:pt x="1725" y="327"/>
                  </a:lnTo>
                  <a:lnTo>
                    <a:pt x="1725" y="327"/>
                  </a:lnTo>
                  <a:lnTo>
                    <a:pt x="1725" y="327"/>
                  </a:lnTo>
                  <a:lnTo>
                    <a:pt x="1727" y="326"/>
                  </a:lnTo>
                  <a:lnTo>
                    <a:pt x="1727" y="326"/>
                  </a:lnTo>
                  <a:lnTo>
                    <a:pt x="1727" y="326"/>
                  </a:lnTo>
                  <a:lnTo>
                    <a:pt x="1727" y="327"/>
                  </a:lnTo>
                  <a:lnTo>
                    <a:pt x="1728" y="321"/>
                  </a:lnTo>
                  <a:lnTo>
                    <a:pt x="1728" y="321"/>
                  </a:lnTo>
                  <a:lnTo>
                    <a:pt x="1728" y="321"/>
                  </a:lnTo>
                  <a:lnTo>
                    <a:pt x="1728" y="321"/>
                  </a:lnTo>
                  <a:lnTo>
                    <a:pt x="1730" y="318"/>
                  </a:lnTo>
                  <a:lnTo>
                    <a:pt x="1730" y="319"/>
                  </a:lnTo>
                  <a:lnTo>
                    <a:pt x="1730" y="319"/>
                  </a:lnTo>
                  <a:lnTo>
                    <a:pt x="1730" y="319"/>
                  </a:lnTo>
                  <a:lnTo>
                    <a:pt x="1731" y="316"/>
                  </a:lnTo>
                  <a:lnTo>
                    <a:pt x="1731" y="316"/>
                  </a:lnTo>
                  <a:lnTo>
                    <a:pt x="1731" y="316"/>
                  </a:lnTo>
                  <a:lnTo>
                    <a:pt x="1731" y="318"/>
                  </a:lnTo>
                  <a:lnTo>
                    <a:pt x="1733" y="312"/>
                  </a:lnTo>
                  <a:lnTo>
                    <a:pt x="1734" y="312"/>
                  </a:lnTo>
                  <a:lnTo>
                    <a:pt x="1734" y="312"/>
                  </a:lnTo>
                  <a:lnTo>
                    <a:pt x="1734" y="312"/>
                  </a:lnTo>
                  <a:lnTo>
                    <a:pt x="1736" y="309"/>
                  </a:lnTo>
                  <a:lnTo>
                    <a:pt x="1736" y="310"/>
                  </a:lnTo>
                  <a:lnTo>
                    <a:pt x="1736" y="310"/>
                  </a:lnTo>
                  <a:lnTo>
                    <a:pt x="1736" y="321"/>
                  </a:lnTo>
                  <a:lnTo>
                    <a:pt x="1737" y="304"/>
                  </a:lnTo>
                  <a:lnTo>
                    <a:pt x="1737" y="304"/>
                  </a:lnTo>
                  <a:lnTo>
                    <a:pt x="1737" y="304"/>
                  </a:lnTo>
                  <a:lnTo>
                    <a:pt x="1739" y="299"/>
                  </a:lnTo>
                  <a:lnTo>
                    <a:pt x="1739" y="299"/>
                  </a:lnTo>
                  <a:lnTo>
                    <a:pt x="1739" y="299"/>
                  </a:lnTo>
                  <a:lnTo>
                    <a:pt x="1739" y="512"/>
                  </a:lnTo>
                  <a:lnTo>
                    <a:pt x="1739" y="292"/>
                  </a:lnTo>
                  <a:lnTo>
                    <a:pt x="1740" y="298"/>
                  </a:lnTo>
                  <a:lnTo>
                    <a:pt x="1740" y="296"/>
                  </a:lnTo>
                  <a:lnTo>
                    <a:pt x="1740" y="298"/>
                  </a:lnTo>
                  <a:lnTo>
                    <a:pt x="1742" y="287"/>
                  </a:lnTo>
                  <a:lnTo>
                    <a:pt x="1742" y="287"/>
                  </a:lnTo>
                  <a:lnTo>
                    <a:pt x="1744" y="623"/>
                  </a:lnTo>
                  <a:lnTo>
                    <a:pt x="1744" y="282"/>
                  </a:lnTo>
                  <a:lnTo>
                    <a:pt x="1744" y="295"/>
                  </a:lnTo>
                  <a:lnTo>
                    <a:pt x="1744" y="295"/>
                  </a:lnTo>
                  <a:lnTo>
                    <a:pt x="1745" y="296"/>
                  </a:lnTo>
                  <a:lnTo>
                    <a:pt x="1747" y="293"/>
                  </a:lnTo>
                  <a:lnTo>
                    <a:pt x="1747" y="293"/>
                  </a:lnTo>
                  <a:lnTo>
                    <a:pt x="1747" y="293"/>
                  </a:lnTo>
                  <a:lnTo>
                    <a:pt x="1747" y="293"/>
                  </a:lnTo>
                  <a:lnTo>
                    <a:pt x="1748" y="292"/>
                  </a:lnTo>
                  <a:lnTo>
                    <a:pt x="1748" y="292"/>
                  </a:lnTo>
                  <a:lnTo>
                    <a:pt x="1748" y="292"/>
                  </a:lnTo>
                  <a:lnTo>
                    <a:pt x="1748" y="292"/>
                  </a:lnTo>
                  <a:lnTo>
                    <a:pt x="1748" y="290"/>
                  </a:lnTo>
                  <a:lnTo>
                    <a:pt x="1750" y="290"/>
                  </a:lnTo>
                  <a:lnTo>
                    <a:pt x="1750" y="292"/>
                  </a:lnTo>
                  <a:lnTo>
                    <a:pt x="1751" y="289"/>
                  </a:lnTo>
                  <a:lnTo>
                    <a:pt x="1751" y="289"/>
                  </a:lnTo>
                  <a:lnTo>
                    <a:pt x="1751" y="289"/>
                  </a:lnTo>
                  <a:lnTo>
                    <a:pt x="1753" y="282"/>
                  </a:lnTo>
                  <a:lnTo>
                    <a:pt x="1753" y="305"/>
                  </a:lnTo>
                  <a:lnTo>
                    <a:pt x="1753" y="285"/>
                  </a:lnTo>
                  <a:lnTo>
                    <a:pt x="1753" y="285"/>
                  </a:lnTo>
                  <a:lnTo>
                    <a:pt x="1753" y="290"/>
                  </a:lnTo>
                  <a:lnTo>
                    <a:pt x="1754" y="282"/>
                  </a:lnTo>
                  <a:lnTo>
                    <a:pt x="1754" y="282"/>
                  </a:lnTo>
                  <a:lnTo>
                    <a:pt x="1754" y="282"/>
                  </a:lnTo>
                  <a:lnTo>
                    <a:pt x="1754" y="282"/>
                  </a:lnTo>
                  <a:lnTo>
                    <a:pt x="1756" y="279"/>
                  </a:lnTo>
                  <a:lnTo>
                    <a:pt x="1756" y="279"/>
                  </a:lnTo>
                  <a:lnTo>
                    <a:pt x="1756" y="279"/>
                  </a:lnTo>
                  <a:lnTo>
                    <a:pt x="1759" y="273"/>
                  </a:lnTo>
                  <a:lnTo>
                    <a:pt x="1759" y="273"/>
                  </a:lnTo>
                  <a:lnTo>
                    <a:pt x="1759" y="273"/>
                  </a:lnTo>
                  <a:lnTo>
                    <a:pt x="1761" y="267"/>
                  </a:lnTo>
                  <a:lnTo>
                    <a:pt x="1761" y="269"/>
                  </a:lnTo>
                  <a:lnTo>
                    <a:pt x="1761" y="269"/>
                  </a:lnTo>
                  <a:lnTo>
                    <a:pt x="1762" y="549"/>
                  </a:lnTo>
                  <a:lnTo>
                    <a:pt x="1762" y="259"/>
                  </a:lnTo>
                  <a:lnTo>
                    <a:pt x="1762" y="259"/>
                  </a:lnTo>
                  <a:lnTo>
                    <a:pt x="1762" y="259"/>
                  </a:lnTo>
                  <a:lnTo>
                    <a:pt x="1764" y="267"/>
                  </a:lnTo>
                  <a:lnTo>
                    <a:pt x="1764" y="265"/>
                  </a:lnTo>
                  <a:lnTo>
                    <a:pt x="1764" y="265"/>
                  </a:lnTo>
                  <a:lnTo>
                    <a:pt x="1765" y="250"/>
                  </a:lnTo>
                  <a:lnTo>
                    <a:pt x="1765" y="626"/>
                  </a:lnTo>
                  <a:lnTo>
                    <a:pt x="1765" y="256"/>
                  </a:lnTo>
                  <a:lnTo>
                    <a:pt x="1765" y="256"/>
                  </a:lnTo>
                  <a:lnTo>
                    <a:pt x="1767" y="262"/>
                  </a:lnTo>
                  <a:lnTo>
                    <a:pt x="1767" y="259"/>
                  </a:lnTo>
                  <a:lnTo>
                    <a:pt x="1767" y="259"/>
                  </a:lnTo>
                  <a:lnTo>
                    <a:pt x="1767" y="259"/>
                  </a:lnTo>
                  <a:lnTo>
                    <a:pt x="1768" y="253"/>
                  </a:lnTo>
                  <a:lnTo>
                    <a:pt x="1768" y="255"/>
                  </a:lnTo>
                  <a:lnTo>
                    <a:pt x="1768" y="253"/>
                  </a:lnTo>
                  <a:lnTo>
                    <a:pt x="1770" y="252"/>
                  </a:lnTo>
                  <a:lnTo>
                    <a:pt x="1770" y="349"/>
                  </a:lnTo>
                  <a:lnTo>
                    <a:pt x="1771" y="256"/>
                  </a:lnTo>
                  <a:lnTo>
                    <a:pt x="1771" y="258"/>
                  </a:lnTo>
                  <a:lnTo>
                    <a:pt x="1771" y="258"/>
                  </a:lnTo>
                  <a:lnTo>
                    <a:pt x="1773" y="255"/>
                  </a:lnTo>
                  <a:lnTo>
                    <a:pt x="1773" y="255"/>
                  </a:lnTo>
                  <a:lnTo>
                    <a:pt x="1773" y="256"/>
                  </a:lnTo>
                  <a:lnTo>
                    <a:pt x="1773" y="256"/>
                  </a:lnTo>
                  <a:lnTo>
                    <a:pt x="1774" y="253"/>
                  </a:lnTo>
                  <a:lnTo>
                    <a:pt x="1774" y="255"/>
                  </a:lnTo>
                  <a:lnTo>
                    <a:pt x="1774" y="253"/>
                  </a:lnTo>
                  <a:lnTo>
                    <a:pt x="1774" y="255"/>
                  </a:lnTo>
                  <a:lnTo>
                    <a:pt x="1776" y="244"/>
                  </a:lnTo>
                  <a:lnTo>
                    <a:pt x="1776" y="244"/>
                  </a:lnTo>
                  <a:lnTo>
                    <a:pt x="1776" y="244"/>
                  </a:lnTo>
                  <a:lnTo>
                    <a:pt x="1776" y="244"/>
                  </a:lnTo>
                  <a:lnTo>
                    <a:pt x="1778" y="218"/>
                  </a:lnTo>
                  <a:lnTo>
                    <a:pt x="1778" y="218"/>
                  </a:lnTo>
                  <a:lnTo>
                    <a:pt x="1778" y="201"/>
                  </a:lnTo>
                  <a:lnTo>
                    <a:pt x="1779" y="600"/>
                  </a:lnTo>
                  <a:lnTo>
                    <a:pt x="1779" y="569"/>
                  </a:lnTo>
                  <a:lnTo>
                    <a:pt x="1779" y="213"/>
                  </a:lnTo>
                  <a:lnTo>
                    <a:pt x="1781" y="233"/>
                  </a:lnTo>
                  <a:lnTo>
                    <a:pt x="1781" y="233"/>
                  </a:lnTo>
                  <a:lnTo>
                    <a:pt x="1781" y="233"/>
                  </a:lnTo>
                  <a:lnTo>
                    <a:pt x="1782" y="236"/>
                  </a:lnTo>
                  <a:lnTo>
                    <a:pt x="1784" y="235"/>
                  </a:lnTo>
                  <a:lnTo>
                    <a:pt x="1784" y="235"/>
                  </a:lnTo>
                  <a:lnTo>
                    <a:pt x="1784" y="305"/>
                  </a:lnTo>
                  <a:lnTo>
                    <a:pt x="1785" y="221"/>
                  </a:lnTo>
                  <a:lnTo>
                    <a:pt x="1785" y="221"/>
                  </a:lnTo>
                  <a:lnTo>
                    <a:pt x="1787" y="587"/>
                  </a:lnTo>
                  <a:lnTo>
                    <a:pt x="1787" y="190"/>
                  </a:lnTo>
                  <a:lnTo>
                    <a:pt x="1787" y="190"/>
                  </a:lnTo>
                  <a:lnTo>
                    <a:pt x="1787" y="513"/>
                  </a:lnTo>
                  <a:lnTo>
                    <a:pt x="1788" y="168"/>
                  </a:lnTo>
                  <a:lnTo>
                    <a:pt x="1788" y="185"/>
                  </a:lnTo>
                  <a:lnTo>
                    <a:pt x="1788" y="185"/>
                  </a:lnTo>
                  <a:lnTo>
                    <a:pt x="1790" y="161"/>
                  </a:lnTo>
                  <a:lnTo>
                    <a:pt x="1790" y="550"/>
                  </a:lnTo>
                  <a:lnTo>
                    <a:pt x="1790" y="549"/>
                  </a:lnTo>
                  <a:lnTo>
                    <a:pt x="1790" y="549"/>
                  </a:lnTo>
                  <a:lnTo>
                    <a:pt x="1791" y="581"/>
                  </a:lnTo>
                  <a:lnTo>
                    <a:pt x="1791" y="165"/>
                  </a:lnTo>
                  <a:lnTo>
                    <a:pt x="1791" y="165"/>
                  </a:lnTo>
                  <a:lnTo>
                    <a:pt x="1791" y="156"/>
                  </a:lnTo>
                  <a:lnTo>
                    <a:pt x="1793" y="611"/>
                  </a:lnTo>
                  <a:lnTo>
                    <a:pt x="1793" y="609"/>
                  </a:lnTo>
                  <a:lnTo>
                    <a:pt x="1793" y="609"/>
                  </a:lnTo>
                  <a:lnTo>
                    <a:pt x="1795" y="204"/>
                  </a:lnTo>
                  <a:lnTo>
                    <a:pt x="1796" y="218"/>
                  </a:lnTo>
                  <a:lnTo>
                    <a:pt x="1796" y="218"/>
                  </a:lnTo>
                  <a:lnTo>
                    <a:pt x="1798" y="222"/>
                  </a:lnTo>
                  <a:lnTo>
                    <a:pt x="1798" y="222"/>
                  </a:lnTo>
                  <a:lnTo>
                    <a:pt x="1798" y="222"/>
                  </a:lnTo>
                  <a:lnTo>
                    <a:pt x="1798" y="222"/>
                  </a:lnTo>
                  <a:lnTo>
                    <a:pt x="1799" y="224"/>
                  </a:lnTo>
                  <a:lnTo>
                    <a:pt x="1799" y="224"/>
                  </a:lnTo>
                  <a:lnTo>
                    <a:pt x="1799" y="224"/>
                  </a:lnTo>
                  <a:lnTo>
                    <a:pt x="1799" y="224"/>
                  </a:lnTo>
                  <a:lnTo>
                    <a:pt x="1801" y="219"/>
                  </a:lnTo>
                  <a:lnTo>
                    <a:pt x="1801" y="221"/>
                  </a:lnTo>
                  <a:lnTo>
                    <a:pt x="1801" y="219"/>
                  </a:lnTo>
                  <a:lnTo>
                    <a:pt x="1801" y="219"/>
                  </a:lnTo>
                  <a:lnTo>
                    <a:pt x="1802" y="210"/>
                  </a:lnTo>
                  <a:lnTo>
                    <a:pt x="1802" y="210"/>
                  </a:lnTo>
                  <a:lnTo>
                    <a:pt x="1802" y="210"/>
                  </a:lnTo>
                  <a:lnTo>
                    <a:pt x="1804" y="273"/>
                  </a:lnTo>
                  <a:lnTo>
                    <a:pt x="1804" y="184"/>
                  </a:lnTo>
                  <a:lnTo>
                    <a:pt x="1804" y="185"/>
                  </a:lnTo>
                  <a:lnTo>
                    <a:pt x="1804" y="212"/>
                  </a:lnTo>
                  <a:lnTo>
                    <a:pt x="1805" y="591"/>
                  </a:lnTo>
                  <a:lnTo>
                    <a:pt x="1805" y="168"/>
                  </a:lnTo>
                  <a:lnTo>
                    <a:pt x="1805" y="168"/>
                  </a:lnTo>
                  <a:lnTo>
                    <a:pt x="1807" y="114"/>
                  </a:lnTo>
                  <a:lnTo>
                    <a:pt x="1807" y="527"/>
                  </a:lnTo>
                  <a:lnTo>
                    <a:pt x="1808" y="406"/>
                  </a:lnTo>
                  <a:lnTo>
                    <a:pt x="1808" y="464"/>
                  </a:lnTo>
                  <a:lnTo>
                    <a:pt x="1808" y="139"/>
                  </a:lnTo>
                  <a:lnTo>
                    <a:pt x="1808" y="549"/>
                  </a:lnTo>
                  <a:lnTo>
                    <a:pt x="1810" y="191"/>
                  </a:lnTo>
                  <a:lnTo>
                    <a:pt x="1810" y="191"/>
                  </a:lnTo>
                  <a:lnTo>
                    <a:pt x="1810" y="191"/>
                  </a:lnTo>
                  <a:lnTo>
                    <a:pt x="1811" y="202"/>
                  </a:lnTo>
                  <a:lnTo>
                    <a:pt x="1811" y="201"/>
                  </a:lnTo>
                  <a:lnTo>
                    <a:pt x="1811" y="201"/>
                  </a:lnTo>
                  <a:lnTo>
                    <a:pt x="1813" y="187"/>
                  </a:lnTo>
                  <a:lnTo>
                    <a:pt x="1813" y="557"/>
                  </a:lnTo>
                  <a:lnTo>
                    <a:pt x="1813" y="532"/>
                  </a:lnTo>
                  <a:lnTo>
                    <a:pt x="1813" y="578"/>
                  </a:lnTo>
                  <a:lnTo>
                    <a:pt x="1813" y="185"/>
                  </a:lnTo>
                  <a:lnTo>
                    <a:pt x="1815" y="202"/>
                  </a:lnTo>
                  <a:lnTo>
                    <a:pt x="1815" y="202"/>
                  </a:lnTo>
                  <a:lnTo>
                    <a:pt x="1815" y="202"/>
                  </a:lnTo>
                  <a:lnTo>
                    <a:pt x="1816" y="198"/>
                  </a:lnTo>
                  <a:lnTo>
                    <a:pt x="1816" y="199"/>
                  </a:lnTo>
                  <a:lnTo>
                    <a:pt x="1816" y="199"/>
                  </a:lnTo>
                  <a:lnTo>
                    <a:pt x="1816" y="199"/>
                  </a:lnTo>
                  <a:lnTo>
                    <a:pt x="1818" y="175"/>
                  </a:lnTo>
                  <a:lnTo>
                    <a:pt x="1818" y="176"/>
                  </a:lnTo>
                  <a:lnTo>
                    <a:pt x="1818" y="175"/>
                  </a:lnTo>
                  <a:lnTo>
                    <a:pt x="1819" y="150"/>
                  </a:lnTo>
                  <a:lnTo>
                    <a:pt x="1819" y="594"/>
                  </a:lnTo>
                  <a:lnTo>
                    <a:pt x="1821" y="575"/>
                  </a:lnTo>
                  <a:lnTo>
                    <a:pt x="1821" y="572"/>
                  </a:lnTo>
                  <a:lnTo>
                    <a:pt x="1821" y="591"/>
                  </a:lnTo>
                  <a:lnTo>
                    <a:pt x="1821" y="171"/>
                  </a:lnTo>
                  <a:lnTo>
                    <a:pt x="1822" y="179"/>
                  </a:lnTo>
                  <a:lnTo>
                    <a:pt x="1822" y="179"/>
                  </a:lnTo>
                  <a:lnTo>
                    <a:pt x="1822" y="153"/>
                  </a:lnTo>
                  <a:lnTo>
                    <a:pt x="1824" y="554"/>
                  </a:lnTo>
                  <a:lnTo>
                    <a:pt x="1824" y="555"/>
                  </a:lnTo>
                  <a:lnTo>
                    <a:pt x="1824" y="555"/>
                  </a:lnTo>
                  <a:lnTo>
                    <a:pt x="1824" y="116"/>
                  </a:lnTo>
                  <a:lnTo>
                    <a:pt x="1825" y="168"/>
                  </a:lnTo>
                  <a:lnTo>
                    <a:pt x="1825" y="144"/>
                  </a:lnTo>
                  <a:lnTo>
                    <a:pt x="1825" y="273"/>
                  </a:lnTo>
                  <a:lnTo>
                    <a:pt x="1825" y="136"/>
                  </a:lnTo>
                  <a:lnTo>
                    <a:pt x="1827" y="150"/>
                  </a:lnTo>
                  <a:lnTo>
                    <a:pt x="1827" y="150"/>
                  </a:lnTo>
                  <a:lnTo>
                    <a:pt x="1827" y="147"/>
                  </a:lnTo>
                  <a:lnTo>
                    <a:pt x="1828" y="182"/>
                  </a:lnTo>
                  <a:lnTo>
                    <a:pt x="1828" y="164"/>
                  </a:lnTo>
                  <a:lnTo>
                    <a:pt x="1828" y="164"/>
                  </a:lnTo>
                  <a:lnTo>
                    <a:pt x="1830" y="150"/>
                  </a:lnTo>
                  <a:lnTo>
                    <a:pt x="1830" y="272"/>
                  </a:lnTo>
                  <a:lnTo>
                    <a:pt x="1830" y="242"/>
                  </a:lnTo>
                  <a:lnTo>
                    <a:pt x="1830" y="150"/>
                  </a:lnTo>
                  <a:lnTo>
                    <a:pt x="1833" y="176"/>
                  </a:lnTo>
                  <a:lnTo>
                    <a:pt x="1833" y="176"/>
                  </a:lnTo>
                  <a:lnTo>
                    <a:pt x="1833" y="176"/>
                  </a:lnTo>
                  <a:lnTo>
                    <a:pt x="1833" y="181"/>
                  </a:lnTo>
                  <a:lnTo>
                    <a:pt x="1835" y="181"/>
                  </a:lnTo>
                  <a:lnTo>
                    <a:pt x="1835" y="181"/>
                  </a:lnTo>
                  <a:lnTo>
                    <a:pt x="1835" y="212"/>
                  </a:lnTo>
                  <a:lnTo>
                    <a:pt x="1835" y="173"/>
                  </a:lnTo>
                  <a:lnTo>
                    <a:pt x="1836" y="173"/>
                  </a:lnTo>
                  <a:lnTo>
                    <a:pt x="1836" y="173"/>
                  </a:lnTo>
                  <a:lnTo>
                    <a:pt x="1836" y="173"/>
                  </a:lnTo>
                  <a:lnTo>
                    <a:pt x="1838" y="168"/>
                  </a:lnTo>
                  <a:lnTo>
                    <a:pt x="1838" y="170"/>
                  </a:lnTo>
                  <a:lnTo>
                    <a:pt x="1838" y="145"/>
                  </a:lnTo>
                  <a:lnTo>
                    <a:pt x="1838" y="423"/>
                  </a:lnTo>
                  <a:lnTo>
                    <a:pt x="1839" y="176"/>
                  </a:lnTo>
                  <a:lnTo>
                    <a:pt x="1839" y="170"/>
                  </a:lnTo>
                  <a:lnTo>
                    <a:pt x="1839" y="173"/>
                  </a:lnTo>
                  <a:lnTo>
                    <a:pt x="1841" y="150"/>
                  </a:lnTo>
                  <a:lnTo>
                    <a:pt x="1841" y="150"/>
                  </a:lnTo>
                  <a:lnTo>
                    <a:pt x="1841" y="150"/>
                  </a:lnTo>
                  <a:lnTo>
                    <a:pt x="1841" y="208"/>
                  </a:lnTo>
                  <a:lnTo>
                    <a:pt x="1842" y="158"/>
                  </a:lnTo>
                  <a:lnTo>
                    <a:pt x="1842" y="158"/>
                  </a:lnTo>
                  <a:lnTo>
                    <a:pt x="1844" y="144"/>
                  </a:lnTo>
                  <a:lnTo>
                    <a:pt x="1844" y="418"/>
                  </a:lnTo>
                  <a:lnTo>
                    <a:pt x="1844" y="168"/>
                  </a:lnTo>
                  <a:lnTo>
                    <a:pt x="1845" y="168"/>
                  </a:lnTo>
                  <a:lnTo>
                    <a:pt x="1845" y="167"/>
                  </a:lnTo>
                  <a:lnTo>
                    <a:pt x="1845" y="170"/>
                  </a:lnTo>
                  <a:lnTo>
                    <a:pt x="1847" y="168"/>
                  </a:lnTo>
                  <a:lnTo>
                    <a:pt x="1847" y="168"/>
                  </a:lnTo>
                  <a:lnTo>
                    <a:pt x="1847" y="168"/>
                  </a:lnTo>
                  <a:lnTo>
                    <a:pt x="1849" y="150"/>
                  </a:lnTo>
                  <a:lnTo>
                    <a:pt x="1849" y="151"/>
                  </a:lnTo>
                  <a:lnTo>
                    <a:pt x="1849" y="151"/>
                  </a:lnTo>
                  <a:lnTo>
                    <a:pt x="1849" y="435"/>
                  </a:lnTo>
                  <a:lnTo>
                    <a:pt x="1849" y="122"/>
                  </a:lnTo>
                  <a:lnTo>
                    <a:pt x="1850" y="133"/>
                  </a:lnTo>
                  <a:lnTo>
                    <a:pt x="1850" y="133"/>
                  </a:lnTo>
                  <a:lnTo>
                    <a:pt x="1852" y="517"/>
                  </a:lnTo>
                  <a:lnTo>
                    <a:pt x="1852" y="102"/>
                  </a:lnTo>
                  <a:lnTo>
                    <a:pt x="1852" y="125"/>
                  </a:lnTo>
                  <a:lnTo>
                    <a:pt x="1852" y="125"/>
                  </a:lnTo>
                  <a:lnTo>
                    <a:pt x="1853" y="523"/>
                  </a:lnTo>
                  <a:lnTo>
                    <a:pt x="1853" y="102"/>
                  </a:lnTo>
                  <a:lnTo>
                    <a:pt x="1853" y="108"/>
                  </a:lnTo>
                  <a:lnTo>
                    <a:pt x="1853" y="107"/>
                  </a:lnTo>
                  <a:lnTo>
                    <a:pt x="1855" y="71"/>
                  </a:lnTo>
                  <a:lnTo>
                    <a:pt x="1855" y="480"/>
                  </a:lnTo>
                  <a:lnTo>
                    <a:pt x="1855" y="477"/>
                  </a:lnTo>
                  <a:lnTo>
                    <a:pt x="1855" y="475"/>
                  </a:lnTo>
                  <a:lnTo>
                    <a:pt x="1856" y="538"/>
                  </a:lnTo>
                  <a:lnTo>
                    <a:pt x="1856" y="111"/>
                  </a:lnTo>
                  <a:lnTo>
                    <a:pt x="1856" y="108"/>
                  </a:lnTo>
                  <a:lnTo>
                    <a:pt x="1858" y="71"/>
                  </a:lnTo>
                  <a:lnTo>
                    <a:pt x="1858" y="490"/>
                  </a:lnTo>
                  <a:lnTo>
                    <a:pt x="1859" y="119"/>
                  </a:lnTo>
                  <a:lnTo>
                    <a:pt x="1859" y="119"/>
                  </a:lnTo>
                  <a:lnTo>
                    <a:pt x="1859" y="272"/>
                  </a:lnTo>
                  <a:lnTo>
                    <a:pt x="1859" y="79"/>
                  </a:lnTo>
                  <a:lnTo>
                    <a:pt x="1861" y="104"/>
                  </a:lnTo>
                  <a:lnTo>
                    <a:pt x="1861" y="104"/>
                  </a:lnTo>
                  <a:lnTo>
                    <a:pt x="1861" y="84"/>
                  </a:lnTo>
                  <a:lnTo>
                    <a:pt x="1862" y="466"/>
                  </a:lnTo>
                  <a:lnTo>
                    <a:pt x="1862" y="383"/>
                  </a:lnTo>
                  <a:lnTo>
                    <a:pt x="1862" y="384"/>
                  </a:lnTo>
                  <a:lnTo>
                    <a:pt x="1862" y="458"/>
                  </a:lnTo>
                  <a:lnTo>
                    <a:pt x="1864" y="37"/>
                  </a:lnTo>
                  <a:lnTo>
                    <a:pt x="1864" y="390"/>
                  </a:lnTo>
                  <a:lnTo>
                    <a:pt x="1864" y="370"/>
                  </a:lnTo>
                  <a:lnTo>
                    <a:pt x="1865" y="212"/>
                  </a:lnTo>
                  <a:lnTo>
                    <a:pt x="1865" y="523"/>
                  </a:lnTo>
                  <a:lnTo>
                    <a:pt x="1865" y="523"/>
                  </a:lnTo>
                  <a:lnTo>
                    <a:pt x="1865" y="523"/>
                  </a:lnTo>
                  <a:lnTo>
                    <a:pt x="1867" y="504"/>
                  </a:lnTo>
                  <a:lnTo>
                    <a:pt x="1867" y="504"/>
                  </a:lnTo>
                  <a:lnTo>
                    <a:pt x="1869" y="520"/>
                  </a:lnTo>
                  <a:lnTo>
                    <a:pt x="1869" y="221"/>
                  </a:lnTo>
                  <a:lnTo>
                    <a:pt x="1869" y="302"/>
                  </a:lnTo>
                  <a:lnTo>
                    <a:pt x="1869" y="262"/>
                  </a:lnTo>
                  <a:lnTo>
                    <a:pt x="1870" y="68"/>
                  </a:lnTo>
                  <a:lnTo>
                    <a:pt x="1870" y="535"/>
                  </a:lnTo>
                  <a:lnTo>
                    <a:pt x="1872" y="259"/>
                  </a:lnTo>
                  <a:lnTo>
                    <a:pt x="1872" y="272"/>
                  </a:lnTo>
                  <a:lnTo>
                    <a:pt x="1872" y="65"/>
                  </a:lnTo>
                  <a:lnTo>
                    <a:pt x="1873" y="79"/>
                  </a:lnTo>
                  <a:lnTo>
                    <a:pt x="1873" y="81"/>
                  </a:lnTo>
                  <a:lnTo>
                    <a:pt x="1873" y="42"/>
                  </a:lnTo>
                  <a:lnTo>
                    <a:pt x="1875" y="504"/>
                  </a:lnTo>
                  <a:lnTo>
                    <a:pt x="1875" y="321"/>
                  </a:lnTo>
                  <a:lnTo>
                    <a:pt x="1875" y="301"/>
                  </a:lnTo>
                  <a:lnTo>
                    <a:pt x="1875" y="201"/>
                  </a:lnTo>
                  <a:lnTo>
                    <a:pt x="1875" y="526"/>
                  </a:lnTo>
                  <a:lnTo>
                    <a:pt x="1876" y="440"/>
                  </a:lnTo>
                  <a:lnTo>
                    <a:pt x="1876" y="430"/>
                  </a:lnTo>
                  <a:lnTo>
                    <a:pt x="1876" y="483"/>
                  </a:lnTo>
                  <a:lnTo>
                    <a:pt x="1878" y="0"/>
                  </a:lnTo>
                  <a:lnTo>
                    <a:pt x="1878" y="228"/>
                  </a:lnTo>
                  <a:lnTo>
                    <a:pt x="1878" y="315"/>
                  </a:lnTo>
                  <a:lnTo>
                    <a:pt x="1879" y="555"/>
                  </a:lnTo>
                  <a:lnTo>
                    <a:pt x="1879" y="557"/>
                  </a:lnTo>
                  <a:lnTo>
                    <a:pt x="1881" y="571"/>
                  </a:lnTo>
                  <a:lnTo>
                    <a:pt x="1881" y="571"/>
                  </a:lnTo>
                  <a:lnTo>
                    <a:pt x="1882" y="572"/>
                  </a:lnTo>
                  <a:lnTo>
                    <a:pt x="1882" y="564"/>
                  </a:lnTo>
                  <a:lnTo>
                    <a:pt x="1882" y="566"/>
                  </a:lnTo>
                  <a:lnTo>
                    <a:pt x="1882" y="566"/>
                  </a:lnTo>
                  <a:lnTo>
                    <a:pt x="1884" y="88"/>
                  </a:lnTo>
                  <a:lnTo>
                    <a:pt x="1886" y="97"/>
                  </a:lnTo>
                  <a:lnTo>
                    <a:pt x="1886" y="97"/>
                  </a:lnTo>
                  <a:lnTo>
                    <a:pt x="1886" y="99"/>
                  </a:lnTo>
                  <a:lnTo>
                    <a:pt x="1887" y="74"/>
                  </a:lnTo>
                  <a:lnTo>
                    <a:pt x="1887" y="74"/>
                  </a:lnTo>
                  <a:lnTo>
                    <a:pt x="1887" y="53"/>
                  </a:lnTo>
                  <a:lnTo>
                    <a:pt x="1889" y="529"/>
                  </a:lnTo>
                  <a:lnTo>
                    <a:pt x="1889" y="530"/>
                  </a:lnTo>
                  <a:lnTo>
                    <a:pt x="1889" y="526"/>
                  </a:lnTo>
                  <a:lnTo>
                    <a:pt x="1890" y="547"/>
                  </a:lnTo>
                  <a:lnTo>
                    <a:pt x="1890" y="547"/>
                  </a:lnTo>
                  <a:lnTo>
                    <a:pt x="1890" y="546"/>
                  </a:lnTo>
                  <a:lnTo>
                    <a:pt x="1892" y="569"/>
                  </a:lnTo>
                  <a:lnTo>
                    <a:pt x="1892" y="569"/>
                  </a:lnTo>
                  <a:lnTo>
                    <a:pt x="1893" y="571"/>
                  </a:lnTo>
                  <a:lnTo>
                    <a:pt x="1893" y="564"/>
                  </a:lnTo>
                  <a:lnTo>
                    <a:pt x="1893" y="564"/>
                  </a:lnTo>
                  <a:lnTo>
                    <a:pt x="1895" y="566"/>
                  </a:lnTo>
                  <a:lnTo>
                    <a:pt x="1895" y="535"/>
                  </a:lnTo>
                  <a:lnTo>
                    <a:pt x="1896" y="563"/>
                  </a:lnTo>
                  <a:lnTo>
                    <a:pt x="1896" y="563"/>
                  </a:lnTo>
                  <a:lnTo>
                    <a:pt x="1896" y="93"/>
                  </a:lnTo>
                  <a:lnTo>
                    <a:pt x="1898" y="111"/>
                  </a:lnTo>
                  <a:lnTo>
                    <a:pt x="1898" y="111"/>
                  </a:lnTo>
                  <a:lnTo>
                    <a:pt x="1898" y="110"/>
                  </a:lnTo>
                  <a:lnTo>
                    <a:pt x="1898" y="127"/>
                  </a:lnTo>
                  <a:lnTo>
                    <a:pt x="1899" y="119"/>
                  </a:lnTo>
                  <a:lnTo>
                    <a:pt x="1899" y="119"/>
                  </a:lnTo>
                  <a:lnTo>
                    <a:pt x="1899" y="119"/>
                  </a:lnTo>
                  <a:lnTo>
                    <a:pt x="1901" y="125"/>
                  </a:lnTo>
                  <a:lnTo>
                    <a:pt x="1901" y="124"/>
                  </a:lnTo>
                  <a:lnTo>
                    <a:pt x="1901" y="125"/>
                  </a:lnTo>
                  <a:lnTo>
                    <a:pt x="1903" y="118"/>
                  </a:lnTo>
                  <a:lnTo>
                    <a:pt x="1903" y="118"/>
                  </a:lnTo>
                  <a:lnTo>
                    <a:pt x="1903" y="119"/>
                  </a:lnTo>
                  <a:lnTo>
                    <a:pt x="1904" y="96"/>
                  </a:lnTo>
                  <a:lnTo>
                    <a:pt x="1904" y="96"/>
                  </a:lnTo>
                  <a:lnTo>
                    <a:pt x="1906" y="40"/>
                  </a:lnTo>
                  <a:lnTo>
                    <a:pt x="1906" y="484"/>
                  </a:lnTo>
                  <a:lnTo>
                    <a:pt x="1906" y="481"/>
                  </a:lnTo>
                  <a:lnTo>
                    <a:pt x="1906" y="480"/>
                  </a:lnTo>
                  <a:lnTo>
                    <a:pt x="1907" y="45"/>
                  </a:lnTo>
                  <a:lnTo>
                    <a:pt x="1909" y="552"/>
                  </a:lnTo>
                  <a:lnTo>
                    <a:pt x="1909" y="554"/>
                  </a:lnTo>
                  <a:lnTo>
                    <a:pt x="1909" y="558"/>
                  </a:lnTo>
                  <a:lnTo>
                    <a:pt x="1909" y="97"/>
                  </a:lnTo>
                  <a:lnTo>
                    <a:pt x="1910" y="133"/>
                  </a:lnTo>
                  <a:lnTo>
                    <a:pt x="1910" y="134"/>
                  </a:lnTo>
                  <a:lnTo>
                    <a:pt x="1910" y="134"/>
                  </a:lnTo>
                  <a:lnTo>
                    <a:pt x="1912" y="153"/>
                  </a:lnTo>
                  <a:lnTo>
                    <a:pt x="1912" y="153"/>
                  </a:lnTo>
                  <a:lnTo>
                    <a:pt x="1913" y="159"/>
                  </a:lnTo>
                  <a:lnTo>
                    <a:pt x="1913" y="159"/>
                  </a:lnTo>
                  <a:lnTo>
                    <a:pt x="1913" y="159"/>
                  </a:lnTo>
                  <a:lnTo>
                    <a:pt x="1913" y="159"/>
                  </a:lnTo>
                  <a:lnTo>
                    <a:pt x="1915" y="162"/>
                  </a:lnTo>
                  <a:lnTo>
                    <a:pt x="1915" y="161"/>
                  </a:lnTo>
                  <a:lnTo>
                    <a:pt x="1915" y="161"/>
                  </a:lnTo>
                  <a:lnTo>
                    <a:pt x="1916" y="208"/>
                  </a:lnTo>
                  <a:lnTo>
                    <a:pt x="1916" y="138"/>
                  </a:lnTo>
                  <a:lnTo>
                    <a:pt x="1916" y="136"/>
                  </a:lnTo>
                  <a:lnTo>
                    <a:pt x="1918" y="569"/>
                  </a:lnTo>
                  <a:lnTo>
                    <a:pt x="1918" y="124"/>
                  </a:lnTo>
                  <a:lnTo>
                    <a:pt x="1918" y="125"/>
                  </a:lnTo>
                  <a:lnTo>
                    <a:pt x="1918" y="125"/>
                  </a:lnTo>
                  <a:lnTo>
                    <a:pt x="1919" y="461"/>
                  </a:lnTo>
                  <a:lnTo>
                    <a:pt x="1921" y="158"/>
                  </a:lnTo>
                  <a:lnTo>
                    <a:pt x="1921" y="158"/>
                  </a:lnTo>
                  <a:lnTo>
                    <a:pt x="1923" y="164"/>
                  </a:lnTo>
                  <a:lnTo>
                    <a:pt x="1923" y="162"/>
                  </a:lnTo>
                  <a:lnTo>
                    <a:pt x="1923" y="162"/>
                  </a:lnTo>
                  <a:lnTo>
                    <a:pt x="1923" y="164"/>
                  </a:lnTo>
                  <a:lnTo>
                    <a:pt x="1924" y="161"/>
                  </a:lnTo>
                  <a:lnTo>
                    <a:pt x="1924" y="162"/>
                  </a:lnTo>
                  <a:lnTo>
                    <a:pt x="1924" y="162"/>
                  </a:lnTo>
                  <a:lnTo>
                    <a:pt x="1924" y="162"/>
                  </a:lnTo>
                  <a:lnTo>
                    <a:pt x="1926" y="164"/>
                  </a:lnTo>
                  <a:lnTo>
                    <a:pt x="1926" y="164"/>
                  </a:lnTo>
                  <a:lnTo>
                    <a:pt x="1926" y="164"/>
                  </a:lnTo>
                  <a:lnTo>
                    <a:pt x="1926" y="164"/>
                  </a:lnTo>
                  <a:lnTo>
                    <a:pt x="1927" y="110"/>
                  </a:lnTo>
                  <a:lnTo>
                    <a:pt x="1927" y="128"/>
                  </a:lnTo>
                  <a:lnTo>
                    <a:pt x="1927" y="168"/>
                  </a:lnTo>
                  <a:lnTo>
                    <a:pt x="1929" y="557"/>
                  </a:lnTo>
                  <a:lnTo>
                    <a:pt x="1929" y="64"/>
                  </a:lnTo>
                  <a:lnTo>
                    <a:pt x="1929" y="407"/>
                  </a:lnTo>
                  <a:lnTo>
                    <a:pt x="1929" y="424"/>
                  </a:lnTo>
                  <a:lnTo>
                    <a:pt x="1930" y="50"/>
                  </a:lnTo>
                  <a:lnTo>
                    <a:pt x="1930" y="532"/>
                  </a:lnTo>
                  <a:lnTo>
                    <a:pt x="1930" y="534"/>
                  </a:lnTo>
                  <a:lnTo>
                    <a:pt x="1933" y="541"/>
                  </a:lnTo>
                  <a:lnTo>
                    <a:pt x="1933" y="541"/>
                  </a:lnTo>
                  <a:lnTo>
                    <a:pt x="1933" y="543"/>
                  </a:lnTo>
                  <a:lnTo>
                    <a:pt x="1935" y="538"/>
                  </a:lnTo>
                  <a:lnTo>
                    <a:pt x="1935" y="538"/>
                  </a:lnTo>
                  <a:lnTo>
                    <a:pt x="1936" y="94"/>
                  </a:lnTo>
                  <a:lnTo>
                    <a:pt x="1936" y="113"/>
                  </a:lnTo>
                  <a:lnTo>
                    <a:pt x="1936" y="116"/>
                  </a:lnTo>
                  <a:lnTo>
                    <a:pt x="1936" y="37"/>
                  </a:lnTo>
                  <a:lnTo>
                    <a:pt x="1938" y="433"/>
                  </a:lnTo>
                  <a:lnTo>
                    <a:pt x="1938" y="420"/>
                  </a:lnTo>
                  <a:lnTo>
                    <a:pt x="1938" y="433"/>
                  </a:lnTo>
                  <a:lnTo>
                    <a:pt x="1938" y="48"/>
                  </a:lnTo>
                  <a:lnTo>
                    <a:pt x="1940" y="473"/>
                  </a:lnTo>
                  <a:lnTo>
                    <a:pt x="1940" y="93"/>
                  </a:lnTo>
                  <a:lnTo>
                    <a:pt x="1940" y="93"/>
                  </a:lnTo>
                  <a:lnTo>
                    <a:pt x="1941" y="433"/>
                  </a:lnTo>
                  <a:lnTo>
                    <a:pt x="1941" y="70"/>
                  </a:lnTo>
                  <a:lnTo>
                    <a:pt x="1941" y="81"/>
                  </a:lnTo>
                  <a:lnTo>
                    <a:pt x="1941" y="81"/>
                  </a:lnTo>
                  <a:lnTo>
                    <a:pt x="1943" y="65"/>
                  </a:lnTo>
                  <a:lnTo>
                    <a:pt x="1943" y="501"/>
                  </a:lnTo>
                  <a:lnTo>
                    <a:pt x="1943" y="473"/>
                  </a:lnTo>
                  <a:lnTo>
                    <a:pt x="1943" y="473"/>
                  </a:lnTo>
                  <a:lnTo>
                    <a:pt x="1944" y="33"/>
                  </a:lnTo>
                  <a:lnTo>
                    <a:pt x="1946" y="521"/>
                  </a:lnTo>
                  <a:lnTo>
                    <a:pt x="1946" y="521"/>
                  </a:lnTo>
                  <a:lnTo>
                    <a:pt x="1947" y="538"/>
                  </a:lnTo>
                  <a:lnTo>
                    <a:pt x="1947" y="538"/>
                  </a:lnTo>
                  <a:lnTo>
                    <a:pt x="1947" y="540"/>
                  </a:lnTo>
                  <a:lnTo>
                    <a:pt x="1949" y="532"/>
                  </a:lnTo>
                  <a:lnTo>
                    <a:pt x="1949" y="530"/>
                  </a:lnTo>
                  <a:lnTo>
                    <a:pt x="1950" y="275"/>
                  </a:lnTo>
                  <a:lnTo>
                    <a:pt x="1950" y="517"/>
                  </a:lnTo>
                  <a:lnTo>
                    <a:pt x="1950" y="518"/>
                  </a:lnTo>
                  <a:lnTo>
                    <a:pt x="1950" y="526"/>
                  </a:lnTo>
                  <a:lnTo>
                    <a:pt x="1952" y="503"/>
                  </a:lnTo>
                  <a:lnTo>
                    <a:pt x="1952" y="503"/>
                  </a:lnTo>
                  <a:lnTo>
                    <a:pt x="1952" y="302"/>
                  </a:lnTo>
                  <a:lnTo>
                    <a:pt x="1953" y="475"/>
                  </a:lnTo>
                  <a:lnTo>
                    <a:pt x="1953" y="473"/>
                  </a:lnTo>
                  <a:lnTo>
                    <a:pt x="1955" y="10"/>
                  </a:lnTo>
                  <a:lnTo>
                    <a:pt x="1955" y="378"/>
                  </a:lnTo>
                  <a:lnTo>
                    <a:pt x="1955" y="358"/>
                  </a:lnTo>
                  <a:lnTo>
                    <a:pt x="1955" y="315"/>
                  </a:lnTo>
                  <a:lnTo>
                    <a:pt x="1957" y="501"/>
                  </a:lnTo>
                  <a:lnTo>
                    <a:pt x="1958" y="500"/>
                  </a:lnTo>
                  <a:lnTo>
                    <a:pt x="1958" y="500"/>
                  </a:lnTo>
                  <a:lnTo>
                    <a:pt x="1958" y="472"/>
                  </a:lnTo>
                  <a:lnTo>
                    <a:pt x="1960" y="527"/>
                  </a:lnTo>
                  <a:lnTo>
                    <a:pt x="1960" y="527"/>
                  </a:lnTo>
                  <a:lnTo>
                    <a:pt x="1960" y="529"/>
                  </a:lnTo>
                  <a:lnTo>
                    <a:pt x="1961" y="513"/>
                  </a:lnTo>
                  <a:lnTo>
                    <a:pt x="1961" y="513"/>
                  </a:lnTo>
                  <a:lnTo>
                    <a:pt x="1963" y="108"/>
                  </a:lnTo>
                  <a:lnTo>
                    <a:pt x="1963" y="455"/>
                  </a:lnTo>
                  <a:lnTo>
                    <a:pt x="1963" y="452"/>
                  </a:lnTo>
                  <a:lnTo>
                    <a:pt x="1963" y="475"/>
                  </a:lnTo>
                  <a:lnTo>
                    <a:pt x="1964" y="48"/>
                  </a:lnTo>
                  <a:lnTo>
                    <a:pt x="1964" y="71"/>
                  </a:lnTo>
                  <a:lnTo>
                    <a:pt x="1964" y="71"/>
                  </a:lnTo>
                  <a:lnTo>
                    <a:pt x="1966" y="65"/>
                  </a:lnTo>
                  <a:lnTo>
                    <a:pt x="1966" y="507"/>
                  </a:lnTo>
                  <a:lnTo>
                    <a:pt x="1966" y="500"/>
                  </a:lnTo>
                  <a:lnTo>
                    <a:pt x="1966" y="501"/>
                  </a:lnTo>
                  <a:lnTo>
                    <a:pt x="1966" y="504"/>
                  </a:lnTo>
                  <a:lnTo>
                    <a:pt x="1967" y="113"/>
                  </a:lnTo>
                  <a:lnTo>
                    <a:pt x="1967" y="136"/>
                  </a:lnTo>
                  <a:lnTo>
                    <a:pt x="1967" y="136"/>
                  </a:lnTo>
                  <a:lnTo>
                    <a:pt x="1969" y="161"/>
                  </a:lnTo>
                  <a:lnTo>
                    <a:pt x="1970" y="158"/>
                  </a:lnTo>
                  <a:lnTo>
                    <a:pt x="1970" y="158"/>
                  </a:lnTo>
                  <a:lnTo>
                    <a:pt x="1970" y="526"/>
                  </a:lnTo>
                  <a:lnTo>
                    <a:pt x="1970" y="127"/>
                  </a:lnTo>
                  <a:lnTo>
                    <a:pt x="1972" y="130"/>
                  </a:lnTo>
                  <a:lnTo>
                    <a:pt x="1972" y="130"/>
                  </a:lnTo>
                  <a:lnTo>
                    <a:pt x="1972" y="148"/>
                  </a:lnTo>
                  <a:lnTo>
                    <a:pt x="1973" y="91"/>
                  </a:lnTo>
                  <a:lnTo>
                    <a:pt x="1973" y="91"/>
                  </a:lnTo>
                  <a:lnTo>
                    <a:pt x="1973" y="74"/>
                  </a:lnTo>
                  <a:lnTo>
                    <a:pt x="1975" y="535"/>
                  </a:lnTo>
                  <a:lnTo>
                    <a:pt x="1975" y="534"/>
                  </a:lnTo>
                  <a:lnTo>
                    <a:pt x="1975" y="534"/>
                  </a:lnTo>
                  <a:lnTo>
                    <a:pt x="1975" y="527"/>
                  </a:lnTo>
                  <a:lnTo>
                    <a:pt x="1977" y="561"/>
                  </a:lnTo>
                  <a:lnTo>
                    <a:pt x="1977" y="561"/>
                  </a:lnTo>
                  <a:lnTo>
                    <a:pt x="1978" y="581"/>
                  </a:lnTo>
                  <a:lnTo>
                    <a:pt x="1978" y="581"/>
                  </a:lnTo>
                  <a:lnTo>
                    <a:pt x="1980" y="592"/>
                  </a:lnTo>
                  <a:lnTo>
                    <a:pt x="1980" y="592"/>
                  </a:lnTo>
                  <a:lnTo>
                    <a:pt x="1981" y="595"/>
                  </a:lnTo>
                  <a:lnTo>
                    <a:pt x="1983" y="594"/>
                  </a:lnTo>
                  <a:lnTo>
                    <a:pt x="1983" y="594"/>
                  </a:lnTo>
                  <a:lnTo>
                    <a:pt x="1984" y="578"/>
                  </a:lnTo>
                  <a:lnTo>
                    <a:pt x="1984" y="578"/>
                  </a:lnTo>
                  <a:lnTo>
                    <a:pt x="1984" y="412"/>
                  </a:lnTo>
                  <a:lnTo>
                    <a:pt x="1986" y="523"/>
                  </a:lnTo>
                  <a:lnTo>
                    <a:pt x="1986" y="524"/>
                  </a:lnTo>
                  <a:lnTo>
                    <a:pt x="1986" y="541"/>
                  </a:lnTo>
                  <a:lnTo>
                    <a:pt x="1987" y="510"/>
                  </a:lnTo>
                  <a:lnTo>
                    <a:pt x="1987" y="509"/>
                  </a:lnTo>
                  <a:lnTo>
                    <a:pt x="1989" y="315"/>
                  </a:lnTo>
                  <a:lnTo>
                    <a:pt x="1989" y="483"/>
                  </a:lnTo>
                  <a:lnTo>
                    <a:pt x="1989" y="486"/>
                  </a:lnTo>
                  <a:lnTo>
                    <a:pt x="1990" y="500"/>
                  </a:lnTo>
                  <a:lnTo>
                    <a:pt x="1990" y="458"/>
                  </a:lnTo>
                  <a:lnTo>
                    <a:pt x="1990" y="497"/>
                  </a:lnTo>
                  <a:lnTo>
                    <a:pt x="1990" y="497"/>
                  </a:lnTo>
                  <a:lnTo>
                    <a:pt x="1992" y="501"/>
                  </a:lnTo>
                  <a:lnTo>
                    <a:pt x="1992" y="449"/>
                  </a:lnTo>
                  <a:lnTo>
                    <a:pt x="1992" y="450"/>
                  </a:lnTo>
                  <a:lnTo>
                    <a:pt x="1992" y="461"/>
                  </a:lnTo>
                  <a:lnTo>
                    <a:pt x="1994" y="56"/>
                  </a:lnTo>
                  <a:lnTo>
                    <a:pt x="1995" y="84"/>
                  </a:lnTo>
                  <a:lnTo>
                    <a:pt x="1995" y="71"/>
                  </a:lnTo>
                  <a:lnTo>
                    <a:pt x="1995" y="498"/>
                  </a:lnTo>
                  <a:lnTo>
                    <a:pt x="1997" y="94"/>
                  </a:lnTo>
                  <a:lnTo>
                    <a:pt x="1997" y="94"/>
                  </a:lnTo>
                  <a:lnTo>
                    <a:pt x="1997" y="484"/>
                  </a:lnTo>
                  <a:lnTo>
                    <a:pt x="1998" y="74"/>
                  </a:lnTo>
                  <a:lnTo>
                    <a:pt x="1998" y="76"/>
                  </a:lnTo>
                  <a:lnTo>
                    <a:pt x="1998" y="57"/>
                  </a:lnTo>
                  <a:lnTo>
                    <a:pt x="2000" y="379"/>
                  </a:lnTo>
                  <a:lnTo>
                    <a:pt x="2000" y="96"/>
                  </a:lnTo>
                  <a:lnTo>
                    <a:pt x="2000" y="116"/>
                  </a:lnTo>
                  <a:lnTo>
                    <a:pt x="2000" y="94"/>
                  </a:lnTo>
                  <a:lnTo>
                    <a:pt x="2001" y="480"/>
                  </a:lnTo>
                  <a:lnTo>
                    <a:pt x="2001" y="478"/>
                  </a:lnTo>
                  <a:lnTo>
                    <a:pt x="2001" y="478"/>
                  </a:lnTo>
                  <a:lnTo>
                    <a:pt x="2003" y="272"/>
                  </a:lnTo>
                  <a:lnTo>
                    <a:pt x="2003" y="513"/>
                  </a:lnTo>
                  <a:lnTo>
                    <a:pt x="2003" y="515"/>
                  </a:lnTo>
                  <a:lnTo>
                    <a:pt x="2004" y="523"/>
                  </a:lnTo>
                  <a:lnTo>
                    <a:pt x="2004" y="512"/>
                  </a:lnTo>
                  <a:lnTo>
                    <a:pt x="2004" y="510"/>
                  </a:lnTo>
                  <a:lnTo>
                    <a:pt x="2006" y="84"/>
                  </a:lnTo>
                  <a:lnTo>
                    <a:pt x="2007" y="538"/>
                  </a:lnTo>
                  <a:lnTo>
                    <a:pt x="2007" y="538"/>
                  </a:lnTo>
                  <a:lnTo>
                    <a:pt x="2007" y="541"/>
                  </a:lnTo>
                  <a:lnTo>
                    <a:pt x="2007" y="481"/>
                  </a:lnTo>
                  <a:lnTo>
                    <a:pt x="2009" y="540"/>
                  </a:lnTo>
                  <a:lnTo>
                    <a:pt x="2009" y="541"/>
                  </a:lnTo>
                  <a:lnTo>
                    <a:pt x="2011" y="557"/>
                  </a:lnTo>
                  <a:lnTo>
                    <a:pt x="2011" y="557"/>
                  </a:lnTo>
                  <a:lnTo>
                    <a:pt x="2011" y="557"/>
                  </a:lnTo>
                  <a:lnTo>
                    <a:pt x="2011" y="557"/>
                  </a:lnTo>
                  <a:lnTo>
                    <a:pt x="2011" y="540"/>
                  </a:lnTo>
                  <a:lnTo>
                    <a:pt x="2012" y="550"/>
                  </a:lnTo>
                  <a:lnTo>
                    <a:pt x="2012" y="550"/>
                  </a:lnTo>
                  <a:lnTo>
                    <a:pt x="2012" y="550"/>
                  </a:lnTo>
                  <a:lnTo>
                    <a:pt x="2014" y="307"/>
                  </a:lnTo>
                  <a:lnTo>
                    <a:pt x="2014" y="259"/>
                  </a:lnTo>
                  <a:lnTo>
                    <a:pt x="2015" y="118"/>
                  </a:lnTo>
                  <a:lnTo>
                    <a:pt x="2015" y="535"/>
                  </a:lnTo>
                  <a:lnTo>
                    <a:pt x="2015" y="492"/>
                  </a:lnTo>
                  <a:lnTo>
                    <a:pt x="2015" y="469"/>
                  </a:lnTo>
                  <a:lnTo>
                    <a:pt x="2015" y="244"/>
                  </a:lnTo>
                  <a:lnTo>
                    <a:pt x="2017" y="549"/>
                  </a:lnTo>
                  <a:lnTo>
                    <a:pt x="2017" y="550"/>
                  </a:lnTo>
                  <a:lnTo>
                    <a:pt x="2018" y="534"/>
                  </a:lnTo>
                  <a:lnTo>
                    <a:pt x="2018" y="557"/>
                  </a:lnTo>
                  <a:lnTo>
                    <a:pt x="2020" y="546"/>
                  </a:lnTo>
                  <a:lnTo>
                    <a:pt x="2020" y="544"/>
                  </a:lnTo>
                  <a:lnTo>
                    <a:pt x="2020" y="155"/>
                  </a:lnTo>
                  <a:lnTo>
                    <a:pt x="2021" y="239"/>
                  </a:lnTo>
                  <a:lnTo>
                    <a:pt x="2021" y="199"/>
                  </a:lnTo>
                  <a:lnTo>
                    <a:pt x="2021" y="205"/>
                  </a:lnTo>
                  <a:lnTo>
                    <a:pt x="2021" y="167"/>
                  </a:lnTo>
                  <a:lnTo>
                    <a:pt x="2023" y="167"/>
                  </a:lnTo>
                  <a:lnTo>
                    <a:pt x="2023" y="167"/>
                  </a:lnTo>
                  <a:lnTo>
                    <a:pt x="2023" y="142"/>
                  </a:lnTo>
                  <a:lnTo>
                    <a:pt x="2024" y="543"/>
                  </a:lnTo>
                  <a:lnTo>
                    <a:pt x="2024" y="543"/>
                  </a:lnTo>
                  <a:lnTo>
                    <a:pt x="2024" y="543"/>
                  </a:lnTo>
                  <a:lnTo>
                    <a:pt x="2026" y="500"/>
                  </a:lnTo>
                  <a:lnTo>
                    <a:pt x="2026" y="544"/>
                  </a:lnTo>
                  <a:lnTo>
                    <a:pt x="2026" y="544"/>
                  </a:lnTo>
                  <a:lnTo>
                    <a:pt x="2026" y="544"/>
                  </a:lnTo>
                  <a:lnTo>
                    <a:pt x="2028" y="560"/>
                  </a:lnTo>
                  <a:lnTo>
                    <a:pt x="2028" y="560"/>
                  </a:lnTo>
                  <a:lnTo>
                    <a:pt x="2029" y="571"/>
                  </a:lnTo>
                  <a:lnTo>
                    <a:pt x="2029" y="571"/>
                  </a:lnTo>
                  <a:lnTo>
                    <a:pt x="2029" y="571"/>
                  </a:lnTo>
                  <a:lnTo>
                    <a:pt x="2032" y="566"/>
                  </a:lnTo>
                  <a:lnTo>
                    <a:pt x="2032" y="566"/>
                  </a:lnTo>
                  <a:lnTo>
                    <a:pt x="2032" y="566"/>
                  </a:lnTo>
                  <a:lnTo>
                    <a:pt x="2032" y="566"/>
                  </a:lnTo>
                  <a:lnTo>
                    <a:pt x="2034" y="561"/>
                  </a:lnTo>
                  <a:lnTo>
                    <a:pt x="2034" y="561"/>
                  </a:lnTo>
                  <a:lnTo>
                    <a:pt x="2034" y="560"/>
                  </a:lnTo>
                  <a:lnTo>
                    <a:pt x="2035" y="561"/>
                  </a:lnTo>
                  <a:lnTo>
                    <a:pt x="2035" y="561"/>
                  </a:lnTo>
                  <a:lnTo>
                    <a:pt x="2037" y="567"/>
                  </a:lnTo>
                  <a:lnTo>
                    <a:pt x="2037" y="433"/>
                  </a:lnTo>
                  <a:lnTo>
                    <a:pt x="2037" y="375"/>
                  </a:lnTo>
                  <a:lnTo>
                    <a:pt x="2037" y="190"/>
                  </a:lnTo>
                  <a:lnTo>
                    <a:pt x="2037" y="544"/>
                  </a:lnTo>
                  <a:lnTo>
                    <a:pt x="2038" y="221"/>
                  </a:lnTo>
                  <a:lnTo>
                    <a:pt x="2038" y="221"/>
                  </a:lnTo>
                  <a:lnTo>
                    <a:pt x="2040" y="235"/>
                  </a:lnTo>
                  <a:lnTo>
                    <a:pt x="2040" y="233"/>
                  </a:lnTo>
                  <a:lnTo>
                    <a:pt x="2040" y="235"/>
                  </a:lnTo>
                  <a:lnTo>
                    <a:pt x="2040" y="235"/>
                  </a:lnTo>
                  <a:lnTo>
                    <a:pt x="2041" y="236"/>
                  </a:lnTo>
                  <a:lnTo>
                    <a:pt x="2041" y="235"/>
                  </a:lnTo>
                  <a:lnTo>
                    <a:pt x="2041" y="235"/>
                  </a:lnTo>
                  <a:lnTo>
                    <a:pt x="2044" y="228"/>
                  </a:lnTo>
                  <a:lnTo>
                    <a:pt x="2044" y="227"/>
                  </a:lnTo>
                  <a:lnTo>
                    <a:pt x="2044" y="207"/>
                  </a:lnTo>
                  <a:lnTo>
                    <a:pt x="2046" y="581"/>
                  </a:lnTo>
                  <a:lnTo>
                    <a:pt x="2046" y="581"/>
                  </a:lnTo>
                  <a:lnTo>
                    <a:pt x="2046" y="581"/>
                  </a:lnTo>
                  <a:lnTo>
                    <a:pt x="2048" y="577"/>
                  </a:lnTo>
                  <a:lnTo>
                    <a:pt x="2048" y="577"/>
                  </a:lnTo>
                  <a:lnTo>
                    <a:pt x="2048" y="577"/>
                  </a:lnTo>
                  <a:lnTo>
                    <a:pt x="2049" y="569"/>
                  </a:lnTo>
                  <a:lnTo>
                    <a:pt x="2049" y="569"/>
                  </a:lnTo>
                  <a:lnTo>
                    <a:pt x="2051" y="550"/>
                  </a:lnTo>
                  <a:lnTo>
                    <a:pt x="2051" y="550"/>
                  </a:lnTo>
                  <a:lnTo>
                    <a:pt x="2052" y="236"/>
                  </a:lnTo>
                  <a:lnTo>
                    <a:pt x="2052" y="501"/>
                  </a:lnTo>
                  <a:lnTo>
                    <a:pt x="2052" y="500"/>
                  </a:lnTo>
                  <a:lnTo>
                    <a:pt x="2054" y="150"/>
                  </a:lnTo>
                  <a:lnTo>
                    <a:pt x="2054" y="490"/>
                  </a:lnTo>
                  <a:lnTo>
                    <a:pt x="2054" y="486"/>
                  </a:lnTo>
                  <a:lnTo>
                    <a:pt x="2054" y="196"/>
                  </a:lnTo>
                  <a:lnTo>
                    <a:pt x="2055" y="535"/>
                  </a:lnTo>
                  <a:lnTo>
                    <a:pt x="2055" y="498"/>
                  </a:lnTo>
                  <a:lnTo>
                    <a:pt x="2057" y="495"/>
                  </a:lnTo>
                  <a:lnTo>
                    <a:pt x="2057" y="279"/>
                  </a:lnTo>
                  <a:lnTo>
                    <a:pt x="2058" y="547"/>
                  </a:lnTo>
                  <a:lnTo>
                    <a:pt x="2058" y="547"/>
                  </a:lnTo>
                  <a:lnTo>
                    <a:pt x="2058" y="550"/>
                  </a:lnTo>
                  <a:lnTo>
                    <a:pt x="2060" y="358"/>
                  </a:lnTo>
                  <a:lnTo>
                    <a:pt x="2060" y="456"/>
                  </a:lnTo>
                  <a:lnTo>
                    <a:pt x="2060" y="463"/>
                  </a:lnTo>
                  <a:lnTo>
                    <a:pt x="2060" y="532"/>
                  </a:lnTo>
                  <a:lnTo>
                    <a:pt x="2061" y="176"/>
                  </a:lnTo>
                  <a:lnTo>
                    <a:pt x="2061" y="184"/>
                  </a:lnTo>
                  <a:lnTo>
                    <a:pt x="2061" y="181"/>
                  </a:lnTo>
                  <a:lnTo>
                    <a:pt x="2063" y="170"/>
                  </a:lnTo>
                  <a:lnTo>
                    <a:pt x="2063" y="510"/>
                  </a:lnTo>
                  <a:lnTo>
                    <a:pt x="2063" y="504"/>
                  </a:lnTo>
                  <a:lnTo>
                    <a:pt x="2063" y="495"/>
                  </a:lnTo>
                  <a:lnTo>
                    <a:pt x="2063" y="467"/>
                  </a:lnTo>
                  <a:lnTo>
                    <a:pt x="2065" y="547"/>
                  </a:lnTo>
                  <a:lnTo>
                    <a:pt x="2065" y="547"/>
                  </a:lnTo>
                  <a:lnTo>
                    <a:pt x="2065" y="547"/>
                  </a:lnTo>
                  <a:lnTo>
                    <a:pt x="2066" y="467"/>
                  </a:lnTo>
                  <a:lnTo>
                    <a:pt x="2066" y="529"/>
                  </a:lnTo>
                  <a:lnTo>
                    <a:pt x="2066" y="530"/>
                  </a:lnTo>
                  <a:lnTo>
                    <a:pt x="2066" y="534"/>
                  </a:lnTo>
                  <a:lnTo>
                    <a:pt x="2068" y="215"/>
                  </a:lnTo>
                  <a:lnTo>
                    <a:pt x="2068" y="239"/>
                  </a:lnTo>
                  <a:lnTo>
                    <a:pt x="2068" y="239"/>
                  </a:lnTo>
                  <a:lnTo>
                    <a:pt x="2069" y="241"/>
                  </a:lnTo>
                  <a:lnTo>
                    <a:pt x="2071" y="228"/>
                  </a:lnTo>
                  <a:lnTo>
                    <a:pt x="2071" y="227"/>
                  </a:lnTo>
                  <a:lnTo>
                    <a:pt x="2071" y="515"/>
                  </a:lnTo>
                  <a:lnTo>
                    <a:pt x="2072" y="198"/>
                  </a:lnTo>
                  <a:lnTo>
                    <a:pt x="2072" y="235"/>
                  </a:lnTo>
                  <a:lnTo>
                    <a:pt x="2072" y="250"/>
                  </a:lnTo>
                  <a:lnTo>
                    <a:pt x="2072" y="204"/>
                  </a:lnTo>
                  <a:lnTo>
                    <a:pt x="2074" y="518"/>
                  </a:lnTo>
                  <a:lnTo>
                    <a:pt x="2074" y="520"/>
                  </a:lnTo>
                  <a:lnTo>
                    <a:pt x="2074" y="534"/>
                  </a:lnTo>
                  <a:lnTo>
                    <a:pt x="2075" y="495"/>
                  </a:lnTo>
                  <a:lnTo>
                    <a:pt x="2075" y="492"/>
                  </a:lnTo>
                  <a:lnTo>
                    <a:pt x="2075" y="493"/>
                  </a:lnTo>
                  <a:lnTo>
                    <a:pt x="2077" y="176"/>
                  </a:lnTo>
                  <a:lnTo>
                    <a:pt x="2077" y="269"/>
                  </a:lnTo>
                  <a:lnTo>
                    <a:pt x="2077" y="332"/>
                  </a:lnTo>
                  <a:lnTo>
                    <a:pt x="2077" y="483"/>
                  </a:lnTo>
                  <a:lnTo>
                    <a:pt x="2078" y="193"/>
                  </a:lnTo>
                  <a:lnTo>
                    <a:pt x="2078" y="221"/>
                  </a:lnTo>
                  <a:lnTo>
                    <a:pt x="2078" y="221"/>
                  </a:lnTo>
                  <a:lnTo>
                    <a:pt x="2078" y="218"/>
                  </a:lnTo>
                  <a:lnTo>
                    <a:pt x="2080" y="561"/>
                  </a:lnTo>
                  <a:lnTo>
                    <a:pt x="2080" y="561"/>
                  </a:lnTo>
                  <a:lnTo>
                    <a:pt x="2083" y="577"/>
                  </a:lnTo>
                  <a:lnTo>
                    <a:pt x="2083" y="577"/>
                  </a:lnTo>
                  <a:lnTo>
                    <a:pt x="2085" y="586"/>
                  </a:lnTo>
                  <a:lnTo>
                    <a:pt x="2085" y="586"/>
                  </a:lnTo>
                  <a:lnTo>
                    <a:pt x="2085" y="586"/>
                  </a:lnTo>
                  <a:lnTo>
                    <a:pt x="2085" y="586"/>
                  </a:lnTo>
                  <a:lnTo>
                    <a:pt x="2086" y="369"/>
                  </a:lnTo>
                  <a:lnTo>
                    <a:pt x="2086" y="493"/>
                  </a:lnTo>
                  <a:lnTo>
                    <a:pt x="2086" y="497"/>
                  </a:lnTo>
                  <a:lnTo>
                    <a:pt x="2086" y="289"/>
                  </a:lnTo>
                  <a:lnTo>
                    <a:pt x="2086" y="552"/>
                  </a:lnTo>
                  <a:lnTo>
                    <a:pt x="2088" y="527"/>
                  </a:lnTo>
                  <a:lnTo>
                    <a:pt x="2088" y="527"/>
                  </a:lnTo>
                  <a:lnTo>
                    <a:pt x="2089" y="224"/>
                  </a:lnTo>
                  <a:lnTo>
                    <a:pt x="2089" y="541"/>
                  </a:lnTo>
                  <a:lnTo>
                    <a:pt x="2089" y="526"/>
                  </a:lnTo>
                  <a:lnTo>
                    <a:pt x="2089" y="512"/>
                  </a:lnTo>
                  <a:lnTo>
                    <a:pt x="2091" y="549"/>
                  </a:lnTo>
                  <a:lnTo>
                    <a:pt x="2091" y="504"/>
                  </a:lnTo>
                  <a:lnTo>
                    <a:pt x="2091" y="501"/>
                  </a:lnTo>
                  <a:lnTo>
                    <a:pt x="2092" y="236"/>
                  </a:lnTo>
                  <a:lnTo>
                    <a:pt x="2092" y="518"/>
                  </a:lnTo>
                  <a:lnTo>
                    <a:pt x="2092" y="304"/>
                  </a:lnTo>
                  <a:lnTo>
                    <a:pt x="2092" y="287"/>
                  </a:lnTo>
                  <a:lnTo>
                    <a:pt x="2094" y="261"/>
                  </a:lnTo>
                  <a:lnTo>
                    <a:pt x="2094" y="341"/>
                  </a:lnTo>
                  <a:lnTo>
                    <a:pt x="2095" y="287"/>
                  </a:lnTo>
                  <a:lnTo>
                    <a:pt x="2095" y="290"/>
                  </a:lnTo>
                  <a:lnTo>
                    <a:pt x="2095" y="272"/>
                  </a:lnTo>
                  <a:lnTo>
                    <a:pt x="2095" y="557"/>
                  </a:lnTo>
                  <a:lnTo>
                    <a:pt x="2097" y="535"/>
                  </a:lnTo>
                  <a:lnTo>
                    <a:pt x="2097" y="541"/>
                  </a:lnTo>
                  <a:lnTo>
                    <a:pt x="2097" y="261"/>
                  </a:lnTo>
                  <a:lnTo>
                    <a:pt x="2098" y="421"/>
                  </a:lnTo>
                  <a:lnTo>
                    <a:pt x="2098" y="389"/>
                  </a:lnTo>
                  <a:lnTo>
                    <a:pt x="2098" y="264"/>
                  </a:lnTo>
                  <a:lnTo>
                    <a:pt x="2100" y="318"/>
                  </a:lnTo>
                  <a:lnTo>
                    <a:pt x="2100" y="318"/>
                  </a:lnTo>
                  <a:lnTo>
                    <a:pt x="2100" y="299"/>
                  </a:lnTo>
                  <a:lnTo>
                    <a:pt x="2102" y="318"/>
                  </a:lnTo>
                  <a:lnTo>
                    <a:pt x="2102" y="318"/>
                  </a:lnTo>
                  <a:lnTo>
                    <a:pt x="2102" y="326"/>
                  </a:lnTo>
                  <a:lnTo>
                    <a:pt x="2103" y="318"/>
                  </a:lnTo>
                  <a:lnTo>
                    <a:pt x="2103" y="318"/>
                  </a:lnTo>
                  <a:lnTo>
                    <a:pt x="2105" y="321"/>
                  </a:lnTo>
                  <a:lnTo>
                    <a:pt x="2105" y="302"/>
                  </a:lnTo>
                  <a:lnTo>
                    <a:pt x="2105" y="302"/>
                  </a:lnTo>
                  <a:lnTo>
                    <a:pt x="2108" y="284"/>
                  </a:lnTo>
                  <a:lnTo>
                    <a:pt x="2108" y="284"/>
                  </a:lnTo>
                  <a:lnTo>
                    <a:pt x="2108" y="273"/>
                  </a:lnTo>
                  <a:lnTo>
                    <a:pt x="2109" y="550"/>
                  </a:lnTo>
                  <a:lnTo>
                    <a:pt x="2109" y="552"/>
                  </a:lnTo>
                  <a:lnTo>
                    <a:pt x="2111" y="575"/>
                  </a:lnTo>
                  <a:lnTo>
                    <a:pt x="2111" y="575"/>
                  </a:lnTo>
                  <a:lnTo>
                    <a:pt x="2111" y="577"/>
                  </a:lnTo>
                  <a:lnTo>
                    <a:pt x="2112" y="575"/>
                  </a:lnTo>
                  <a:lnTo>
                    <a:pt x="2112" y="575"/>
                  </a:lnTo>
                  <a:lnTo>
                    <a:pt x="2112" y="575"/>
                  </a:lnTo>
                  <a:lnTo>
                    <a:pt x="2114" y="310"/>
                  </a:lnTo>
                  <a:lnTo>
                    <a:pt x="2114" y="327"/>
                  </a:lnTo>
                  <a:lnTo>
                    <a:pt x="2114" y="327"/>
                  </a:lnTo>
                  <a:lnTo>
                    <a:pt x="2115" y="338"/>
                  </a:lnTo>
                  <a:lnTo>
                    <a:pt x="2115" y="338"/>
                  </a:lnTo>
                  <a:lnTo>
                    <a:pt x="2115" y="336"/>
                  </a:lnTo>
                  <a:lnTo>
                    <a:pt x="2117" y="322"/>
                  </a:lnTo>
                  <a:lnTo>
                    <a:pt x="2117" y="595"/>
                  </a:lnTo>
                  <a:lnTo>
                    <a:pt x="2117" y="595"/>
                  </a:lnTo>
                  <a:lnTo>
                    <a:pt x="2117" y="595"/>
                  </a:lnTo>
                  <a:lnTo>
                    <a:pt x="2119" y="595"/>
                  </a:lnTo>
                  <a:lnTo>
                    <a:pt x="2119" y="338"/>
                  </a:lnTo>
                  <a:lnTo>
                    <a:pt x="2120" y="359"/>
                  </a:lnTo>
                  <a:lnTo>
                    <a:pt x="2120" y="359"/>
                  </a:lnTo>
                  <a:lnTo>
                    <a:pt x="2120" y="366"/>
                  </a:lnTo>
                  <a:lnTo>
                    <a:pt x="2122" y="364"/>
                  </a:lnTo>
                  <a:lnTo>
                    <a:pt x="2122" y="370"/>
                  </a:lnTo>
                  <a:lnTo>
                    <a:pt x="2122" y="484"/>
                  </a:lnTo>
                  <a:lnTo>
                    <a:pt x="2122" y="366"/>
                  </a:lnTo>
                  <a:lnTo>
                    <a:pt x="2123" y="409"/>
                  </a:lnTo>
                  <a:lnTo>
                    <a:pt x="2123" y="416"/>
                  </a:lnTo>
                  <a:lnTo>
                    <a:pt x="2123" y="355"/>
                  </a:lnTo>
                  <a:lnTo>
                    <a:pt x="2125" y="506"/>
                  </a:lnTo>
                  <a:lnTo>
                    <a:pt x="2125" y="367"/>
                  </a:lnTo>
                  <a:lnTo>
                    <a:pt x="2125" y="367"/>
                  </a:lnTo>
                  <a:lnTo>
                    <a:pt x="2125" y="356"/>
                  </a:lnTo>
                  <a:lnTo>
                    <a:pt x="2126" y="578"/>
                  </a:lnTo>
                  <a:lnTo>
                    <a:pt x="2126" y="386"/>
                  </a:lnTo>
                  <a:lnTo>
                    <a:pt x="2126" y="379"/>
                  </a:lnTo>
                  <a:lnTo>
                    <a:pt x="2128" y="373"/>
                  </a:lnTo>
                  <a:lnTo>
                    <a:pt x="2128" y="407"/>
                  </a:lnTo>
                  <a:lnTo>
                    <a:pt x="2128" y="395"/>
                  </a:lnTo>
                  <a:lnTo>
                    <a:pt x="2128" y="379"/>
                  </a:lnTo>
                  <a:lnTo>
                    <a:pt x="2129" y="372"/>
                  </a:lnTo>
                  <a:lnTo>
                    <a:pt x="2129" y="584"/>
                  </a:lnTo>
                  <a:lnTo>
                    <a:pt x="2129" y="387"/>
                  </a:lnTo>
                  <a:lnTo>
                    <a:pt x="2129" y="386"/>
                  </a:lnTo>
                  <a:lnTo>
                    <a:pt x="2131" y="376"/>
                  </a:lnTo>
                  <a:lnTo>
                    <a:pt x="2132" y="611"/>
                  </a:lnTo>
                  <a:lnTo>
                    <a:pt x="2132" y="611"/>
                  </a:lnTo>
                  <a:lnTo>
                    <a:pt x="2132" y="611"/>
                  </a:lnTo>
                  <a:lnTo>
                    <a:pt x="2134" y="379"/>
                  </a:lnTo>
                  <a:lnTo>
                    <a:pt x="2134" y="386"/>
                  </a:lnTo>
                  <a:lnTo>
                    <a:pt x="2134" y="386"/>
                  </a:lnTo>
                  <a:lnTo>
                    <a:pt x="2134" y="386"/>
                  </a:lnTo>
                  <a:lnTo>
                    <a:pt x="2136" y="390"/>
                  </a:lnTo>
                  <a:lnTo>
                    <a:pt x="2136" y="390"/>
                  </a:lnTo>
                  <a:lnTo>
                    <a:pt x="2136" y="390"/>
                  </a:lnTo>
                  <a:lnTo>
                    <a:pt x="2137" y="386"/>
                  </a:lnTo>
                  <a:lnTo>
                    <a:pt x="2137" y="387"/>
                  </a:lnTo>
                  <a:lnTo>
                    <a:pt x="2137" y="387"/>
                  </a:lnTo>
                  <a:lnTo>
                    <a:pt x="2139" y="390"/>
                  </a:lnTo>
                  <a:lnTo>
                    <a:pt x="2139" y="390"/>
                  </a:lnTo>
                  <a:lnTo>
                    <a:pt x="2139" y="390"/>
                  </a:lnTo>
                  <a:lnTo>
                    <a:pt x="2139" y="390"/>
                  </a:lnTo>
                  <a:lnTo>
                    <a:pt x="2140" y="396"/>
                  </a:lnTo>
                  <a:lnTo>
                    <a:pt x="2140" y="395"/>
                  </a:lnTo>
                  <a:lnTo>
                    <a:pt x="2140" y="395"/>
                  </a:lnTo>
                  <a:lnTo>
                    <a:pt x="2140" y="395"/>
                  </a:lnTo>
                  <a:lnTo>
                    <a:pt x="2142" y="401"/>
                  </a:lnTo>
                  <a:lnTo>
                    <a:pt x="2142" y="399"/>
                  </a:lnTo>
                  <a:lnTo>
                    <a:pt x="2142" y="399"/>
                  </a:lnTo>
                  <a:lnTo>
                    <a:pt x="2143" y="398"/>
                  </a:lnTo>
                  <a:lnTo>
                    <a:pt x="2145" y="509"/>
                  </a:lnTo>
                  <a:lnTo>
                    <a:pt x="2145" y="489"/>
                  </a:lnTo>
                  <a:lnTo>
                    <a:pt x="2145" y="464"/>
                  </a:lnTo>
                  <a:lnTo>
                    <a:pt x="2145" y="404"/>
                  </a:lnTo>
                  <a:lnTo>
                    <a:pt x="2145" y="510"/>
                  </a:lnTo>
                  <a:lnTo>
                    <a:pt x="2146" y="416"/>
                  </a:lnTo>
                  <a:lnTo>
                    <a:pt x="2146" y="416"/>
                  </a:lnTo>
                  <a:lnTo>
                    <a:pt x="2148" y="426"/>
                  </a:lnTo>
                  <a:lnTo>
                    <a:pt x="2148" y="426"/>
                  </a:lnTo>
                  <a:lnTo>
                    <a:pt x="2149" y="432"/>
                  </a:lnTo>
                  <a:lnTo>
                    <a:pt x="2149" y="432"/>
                  </a:lnTo>
                  <a:lnTo>
                    <a:pt x="2149" y="432"/>
                  </a:lnTo>
                  <a:lnTo>
                    <a:pt x="2151" y="436"/>
                  </a:lnTo>
                  <a:lnTo>
                    <a:pt x="2151" y="436"/>
                  </a:lnTo>
                  <a:lnTo>
                    <a:pt x="2151" y="436"/>
                  </a:lnTo>
                  <a:lnTo>
                    <a:pt x="2152" y="443"/>
                  </a:lnTo>
                  <a:lnTo>
                    <a:pt x="2152" y="443"/>
                  </a:lnTo>
                  <a:lnTo>
                    <a:pt x="2152" y="443"/>
                  </a:lnTo>
                  <a:lnTo>
                    <a:pt x="2152" y="443"/>
                  </a:lnTo>
                  <a:lnTo>
                    <a:pt x="2154" y="447"/>
                  </a:lnTo>
                  <a:lnTo>
                    <a:pt x="2154" y="447"/>
                  </a:lnTo>
                  <a:lnTo>
                    <a:pt x="2154" y="447"/>
                  </a:lnTo>
                  <a:lnTo>
                    <a:pt x="2157" y="450"/>
                  </a:lnTo>
                  <a:lnTo>
                    <a:pt x="2157" y="450"/>
                  </a:lnTo>
                  <a:lnTo>
                    <a:pt x="2157" y="450"/>
                  </a:lnTo>
                  <a:lnTo>
                    <a:pt x="2157" y="450"/>
                  </a:lnTo>
                  <a:lnTo>
                    <a:pt x="2159" y="453"/>
                  </a:lnTo>
                  <a:lnTo>
                    <a:pt x="2159" y="453"/>
                  </a:lnTo>
                  <a:lnTo>
                    <a:pt x="2160" y="456"/>
                  </a:lnTo>
                  <a:lnTo>
                    <a:pt x="2160" y="456"/>
                  </a:lnTo>
                  <a:lnTo>
                    <a:pt x="2160" y="456"/>
                  </a:lnTo>
                  <a:lnTo>
                    <a:pt x="2160" y="456"/>
                  </a:lnTo>
                  <a:lnTo>
                    <a:pt x="2160" y="584"/>
                  </a:lnTo>
                  <a:lnTo>
                    <a:pt x="2162" y="460"/>
                  </a:lnTo>
                  <a:lnTo>
                    <a:pt x="2162" y="460"/>
                  </a:lnTo>
                  <a:lnTo>
                    <a:pt x="2162" y="460"/>
                  </a:lnTo>
                  <a:lnTo>
                    <a:pt x="2163" y="461"/>
                  </a:lnTo>
                  <a:lnTo>
                    <a:pt x="2163" y="461"/>
                  </a:lnTo>
                  <a:lnTo>
                    <a:pt x="2163" y="461"/>
                  </a:lnTo>
                  <a:lnTo>
                    <a:pt x="2165" y="466"/>
                  </a:lnTo>
                  <a:lnTo>
                    <a:pt x="2165" y="464"/>
                  </a:lnTo>
                  <a:lnTo>
                    <a:pt x="2165" y="466"/>
                  </a:lnTo>
                  <a:lnTo>
                    <a:pt x="2166" y="467"/>
                  </a:lnTo>
                  <a:lnTo>
                    <a:pt x="2166" y="467"/>
                  </a:lnTo>
                  <a:lnTo>
                    <a:pt x="2166" y="467"/>
                  </a:lnTo>
                  <a:lnTo>
                    <a:pt x="2168" y="461"/>
                  </a:lnTo>
                  <a:lnTo>
                    <a:pt x="2168" y="623"/>
                  </a:lnTo>
                  <a:lnTo>
                    <a:pt x="2169" y="574"/>
                  </a:lnTo>
                  <a:lnTo>
                    <a:pt x="2169" y="572"/>
                  </a:lnTo>
                  <a:lnTo>
                    <a:pt x="2169" y="584"/>
                  </a:lnTo>
                  <a:lnTo>
                    <a:pt x="2169" y="456"/>
                  </a:lnTo>
                  <a:lnTo>
                    <a:pt x="2171" y="460"/>
                  </a:lnTo>
                  <a:lnTo>
                    <a:pt x="2171" y="460"/>
                  </a:lnTo>
                  <a:lnTo>
                    <a:pt x="2171" y="624"/>
                  </a:lnTo>
                  <a:lnTo>
                    <a:pt x="2173" y="464"/>
                  </a:lnTo>
                  <a:lnTo>
                    <a:pt x="2173" y="464"/>
                  </a:lnTo>
                  <a:lnTo>
                    <a:pt x="2174" y="472"/>
                  </a:lnTo>
                  <a:lnTo>
                    <a:pt x="2174" y="472"/>
                  </a:lnTo>
                  <a:lnTo>
                    <a:pt x="2174" y="472"/>
                  </a:lnTo>
                  <a:lnTo>
                    <a:pt x="2174" y="472"/>
                  </a:lnTo>
                  <a:lnTo>
                    <a:pt x="2176" y="477"/>
                  </a:lnTo>
                  <a:lnTo>
                    <a:pt x="2176" y="477"/>
                  </a:lnTo>
                  <a:lnTo>
                    <a:pt x="2177" y="483"/>
                  </a:lnTo>
                  <a:lnTo>
                    <a:pt x="2177" y="481"/>
                  </a:lnTo>
                  <a:lnTo>
                    <a:pt x="2177" y="483"/>
                  </a:lnTo>
                  <a:lnTo>
                    <a:pt x="2177" y="483"/>
                  </a:lnTo>
                  <a:lnTo>
                    <a:pt x="2179" y="484"/>
                  </a:lnTo>
                  <a:lnTo>
                    <a:pt x="2179" y="484"/>
                  </a:lnTo>
                  <a:lnTo>
                    <a:pt x="2179" y="484"/>
                  </a:lnTo>
                  <a:lnTo>
                    <a:pt x="2180" y="484"/>
                  </a:lnTo>
                  <a:lnTo>
                    <a:pt x="2182" y="483"/>
                  </a:lnTo>
                  <a:lnTo>
                    <a:pt x="2182" y="483"/>
                  </a:lnTo>
                  <a:lnTo>
                    <a:pt x="2182" y="483"/>
                  </a:lnTo>
                  <a:lnTo>
                    <a:pt x="2183" y="475"/>
                  </a:lnTo>
                  <a:lnTo>
                    <a:pt x="2183" y="477"/>
                  </a:lnTo>
                  <a:lnTo>
                    <a:pt x="2183" y="475"/>
                  </a:lnTo>
                  <a:lnTo>
                    <a:pt x="2185" y="467"/>
                  </a:lnTo>
                  <a:lnTo>
                    <a:pt x="2185" y="513"/>
                  </a:lnTo>
                  <a:lnTo>
                    <a:pt x="2185" y="513"/>
                  </a:lnTo>
                  <a:lnTo>
                    <a:pt x="2186" y="464"/>
                  </a:lnTo>
                  <a:lnTo>
                    <a:pt x="2186" y="557"/>
                  </a:lnTo>
                  <a:lnTo>
                    <a:pt x="2186" y="466"/>
                  </a:lnTo>
                  <a:lnTo>
                    <a:pt x="2186" y="464"/>
                  </a:lnTo>
                  <a:lnTo>
                    <a:pt x="2186" y="464"/>
                  </a:lnTo>
                  <a:lnTo>
                    <a:pt x="2186" y="469"/>
                  </a:lnTo>
                  <a:lnTo>
                    <a:pt x="2188" y="469"/>
                  </a:lnTo>
                  <a:lnTo>
                    <a:pt x="2188" y="469"/>
                  </a:lnTo>
                  <a:lnTo>
                    <a:pt x="2190" y="464"/>
                  </a:lnTo>
                  <a:lnTo>
                    <a:pt x="2190" y="592"/>
                  </a:lnTo>
                  <a:lnTo>
                    <a:pt x="2190" y="589"/>
                  </a:lnTo>
                  <a:lnTo>
                    <a:pt x="2190" y="591"/>
                  </a:lnTo>
                  <a:lnTo>
                    <a:pt x="2191" y="601"/>
                  </a:lnTo>
                  <a:lnTo>
                    <a:pt x="2191" y="601"/>
                  </a:lnTo>
                  <a:lnTo>
                    <a:pt x="2191" y="601"/>
                  </a:lnTo>
                  <a:lnTo>
                    <a:pt x="2193" y="601"/>
                  </a:lnTo>
                  <a:lnTo>
                    <a:pt x="2194" y="594"/>
                  </a:lnTo>
                  <a:lnTo>
                    <a:pt x="2194" y="594"/>
                  </a:lnTo>
                  <a:lnTo>
                    <a:pt x="2194" y="546"/>
                  </a:lnTo>
                  <a:lnTo>
                    <a:pt x="2194" y="594"/>
                  </a:lnTo>
                  <a:lnTo>
                    <a:pt x="2196" y="592"/>
                  </a:lnTo>
                  <a:lnTo>
                    <a:pt x="2196" y="592"/>
                  </a:lnTo>
                  <a:lnTo>
                    <a:pt x="2196" y="591"/>
                  </a:lnTo>
                  <a:lnTo>
                    <a:pt x="2197" y="594"/>
                  </a:lnTo>
                  <a:lnTo>
                    <a:pt x="2197" y="594"/>
                  </a:lnTo>
                  <a:lnTo>
                    <a:pt x="2199" y="600"/>
                  </a:lnTo>
                  <a:lnTo>
                    <a:pt x="2199" y="600"/>
                  </a:lnTo>
                  <a:lnTo>
                    <a:pt x="2200" y="600"/>
                  </a:lnTo>
                  <a:lnTo>
                    <a:pt x="2200" y="600"/>
                  </a:lnTo>
                  <a:lnTo>
                    <a:pt x="2200" y="600"/>
                  </a:lnTo>
                  <a:lnTo>
                    <a:pt x="2202" y="591"/>
                  </a:lnTo>
                  <a:lnTo>
                    <a:pt x="2202" y="594"/>
                  </a:lnTo>
                  <a:lnTo>
                    <a:pt x="2202" y="594"/>
                  </a:lnTo>
                  <a:lnTo>
                    <a:pt x="2202" y="490"/>
                  </a:lnTo>
                  <a:lnTo>
                    <a:pt x="2203" y="600"/>
                  </a:lnTo>
                  <a:lnTo>
                    <a:pt x="2203" y="601"/>
                  </a:lnTo>
                  <a:lnTo>
                    <a:pt x="2206" y="614"/>
                  </a:lnTo>
                  <a:lnTo>
                    <a:pt x="2206" y="614"/>
                  </a:lnTo>
                  <a:lnTo>
                    <a:pt x="2208" y="624"/>
                  </a:lnTo>
                  <a:lnTo>
                    <a:pt x="2208" y="624"/>
                  </a:lnTo>
                  <a:lnTo>
                    <a:pt x="2208" y="626"/>
                  </a:lnTo>
                  <a:lnTo>
                    <a:pt x="2210" y="626"/>
                  </a:lnTo>
                  <a:lnTo>
                    <a:pt x="2210" y="626"/>
                  </a:lnTo>
                  <a:lnTo>
                    <a:pt x="2211" y="621"/>
                  </a:lnTo>
                  <a:lnTo>
                    <a:pt x="2211" y="621"/>
                  </a:lnTo>
                  <a:lnTo>
                    <a:pt x="2213" y="609"/>
                  </a:lnTo>
                  <a:lnTo>
                    <a:pt x="2213" y="609"/>
                  </a:lnTo>
                  <a:lnTo>
                    <a:pt x="2213" y="611"/>
                  </a:lnTo>
                  <a:lnTo>
                    <a:pt x="2213" y="560"/>
                  </a:lnTo>
                  <a:lnTo>
                    <a:pt x="2214" y="617"/>
                  </a:lnTo>
                  <a:lnTo>
                    <a:pt x="2214" y="617"/>
                  </a:lnTo>
                  <a:lnTo>
                    <a:pt x="2214" y="617"/>
                  </a:lnTo>
                  <a:lnTo>
                    <a:pt x="2216" y="620"/>
                  </a:lnTo>
                  <a:lnTo>
                    <a:pt x="2216" y="620"/>
                  </a:lnTo>
                  <a:lnTo>
                    <a:pt x="2216" y="620"/>
                  </a:lnTo>
                  <a:lnTo>
                    <a:pt x="2217" y="620"/>
                  </a:lnTo>
                  <a:lnTo>
                    <a:pt x="2219" y="554"/>
                  </a:lnTo>
                  <a:lnTo>
                    <a:pt x="2219" y="550"/>
                  </a:lnTo>
                  <a:lnTo>
                    <a:pt x="2219" y="535"/>
                  </a:lnTo>
                  <a:lnTo>
                    <a:pt x="2220" y="540"/>
                  </a:lnTo>
                  <a:lnTo>
                    <a:pt x="2220" y="540"/>
                  </a:lnTo>
                  <a:lnTo>
                    <a:pt x="2220" y="540"/>
                  </a:lnTo>
                  <a:lnTo>
                    <a:pt x="2222" y="554"/>
                  </a:lnTo>
                  <a:lnTo>
                    <a:pt x="2222" y="554"/>
                  </a:lnTo>
                  <a:lnTo>
                    <a:pt x="2223" y="561"/>
                  </a:lnTo>
                  <a:lnTo>
                    <a:pt x="2223" y="561"/>
                  </a:lnTo>
                  <a:lnTo>
                    <a:pt x="2223" y="561"/>
                  </a:lnTo>
                  <a:lnTo>
                    <a:pt x="2225" y="632"/>
                  </a:lnTo>
                  <a:lnTo>
                    <a:pt x="2225" y="603"/>
                  </a:lnTo>
                  <a:lnTo>
                    <a:pt x="2225" y="604"/>
                  </a:lnTo>
                  <a:lnTo>
                    <a:pt x="2225" y="631"/>
                  </a:lnTo>
                  <a:lnTo>
                    <a:pt x="2225" y="566"/>
                  </a:lnTo>
                  <a:lnTo>
                    <a:pt x="2227" y="574"/>
                  </a:lnTo>
                  <a:lnTo>
                    <a:pt x="2227" y="574"/>
                  </a:lnTo>
                  <a:lnTo>
                    <a:pt x="2228" y="577"/>
                  </a:lnTo>
                  <a:lnTo>
                    <a:pt x="2228" y="577"/>
                  </a:lnTo>
                  <a:lnTo>
                    <a:pt x="2230" y="580"/>
                  </a:lnTo>
                  <a:lnTo>
                    <a:pt x="2231" y="580"/>
                  </a:lnTo>
                  <a:lnTo>
                    <a:pt x="2231" y="580"/>
                  </a:lnTo>
                  <a:lnTo>
                    <a:pt x="2233" y="581"/>
                  </a:lnTo>
                  <a:lnTo>
                    <a:pt x="2233" y="581"/>
                  </a:lnTo>
                  <a:lnTo>
                    <a:pt x="2233" y="581"/>
                  </a:lnTo>
                  <a:lnTo>
                    <a:pt x="2233" y="581"/>
                  </a:lnTo>
                  <a:lnTo>
                    <a:pt x="2234" y="583"/>
                  </a:lnTo>
                  <a:lnTo>
                    <a:pt x="2234" y="583"/>
                  </a:lnTo>
                  <a:lnTo>
                    <a:pt x="2234" y="583"/>
                  </a:lnTo>
                  <a:lnTo>
                    <a:pt x="2234" y="583"/>
                  </a:lnTo>
                  <a:lnTo>
                    <a:pt x="2236" y="584"/>
                  </a:lnTo>
                  <a:lnTo>
                    <a:pt x="2236" y="584"/>
                  </a:lnTo>
                  <a:lnTo>
                    <a:pt x="2236" y="584"/>
                  </a:lnTo>
                  <a:lnTo>
                    <a:pt x="2237" y="584"/>
                  </a:lnTo>
                  <a:lnTo>
                    <a:pt x="2237" y="584"/>
                  </a:lnTo>
                  <a:lnTo>
                    <a:pt x="2237" y="584"/>
                  </a:lnTo>
                  <a:lnTo>
                    <a:pt x="2239" y="584"/>
                  </a:lnTo>
                  <a:lnTo>
                    <a:pt x="2239" y="617"/>
                  </a:lnTo>
                  <a:lnTo>
                    <a:pt x="2239" y="597"/>
                  </a:lnTo>
                  <a:lnTo>
                    <a:pt x="2239" y="595"/>
                  </a:lnTo>
                  <a:lnTo>
                    <a:pt x="2240" y="634"/>
                  </a:lnTo>
                  <a:lnTo>
                    <a:pt x="2240" y="591"/>
                  </a:lnTo>
                  <a:lnTo>
                    <a:pt x="2240" y="587"/>
                  </a:lnTo>
                  <a:lnTo>
                    <a:pt x="2242" y="623"/>
                  </a:lnTo>
                  <a:lnTo>
                    <a:pt x="2244" y="577"/>
                  </a:lnTo>
                  <a:lnTo>
                    <a:pt x="2244" y="578"/>
                  </a:lnTo>
                  <a:lnTo>
                    <a:pt x="2245" y="629"/>
                  </a:lnTo>
                  <a:lnTo>
                    <a:pt x="2245" y="629"/>
                  </a:lnTo>
                  <a:lnTo>
                    <a:pt x="2245" y="629"/>
                  </a:lnTo>
                  <a:lnTo>
                    <a:pt x="2247" y="634"/>
                  </a:lnTo>
                  <a:lnTo>
                    <a:pt x="2247" y="634"/>
                  </a:lnTo>
                  <a:lnTo>
                    <a:pt x="2248" y="637"/>
                  </a:lnTo>
                  <a:lnTo>
                    <a:pt x="2248" y="637"/>
                  </a:lnTo>
                  <a:lnTo>
                    <a:pt x="2248" y="637"/>
                  </a:lnTo>
                  <a:lnTo>
                    <a:pt x="2248" y="637"/>
                  </a:lnTo>
                  <a:lnTo>
                    <a:pt x="2250" y="637"/>
                  </a:lnTo>
                  <a:lnTo>
                    <a:pt x="2250" y="637"/>
                  </a:lnTo>
                  <a:lnTo>
                    <a:pt x="2250" y="637"/>
                  </a:lnTo>
                  <a:lnTo>
                    <a:pt x="2251" y="631"/>
                  </a:lnTo>
                  <a:lnTo>
                    <a:pt x="2251" y="631"/>
                  </a:lnTo>
                  <a:lnTo>
                    <a:pt x="2253" y="624"/>
                  </a:lnTo>
                  <a:lnTo>
                    <a:pt x="2253" y="624"/>
                  </a:lnTo>
                  <a:lnTo>
                    <a:pt x="2254" y="623"/>
                  </a:lnTo>
                  <a:lnTo>
                    <a:pt x="2254" y="623"/>
                  </a:lnTo>
                  <a:lnTo>
                    <a:pt x="2256" y="623"/>
                  </a:lnTo>
                  <a:lnTo>
                    <a:pt x="2256" y="594"/>
                  </a:lnTo>
                  <a:lnTo>
                    <a:pt x="2257" y="598"/>
                  </a:lnTo>
                  <a:lnTo>
                    <a:pt x="2257" y="598"/>
                  </a:lnTo>
                  <a:lnTo>
                    <a:pt x="2259" y="629"/>
                  </a:lnTo>
                  <a:lnTo>
                    <a:pt x="2259" y="621"/>
                  </a:lnTo>
                  <a:lnTo>
                    <a:pt x="2259" y="623"/>
                  </a:lnTo>
                  <a:lnTo>
                    <a:pt x="2259" y="638"/>
                  </a:lnTo>
                  <a:lnTo>
                    <a:pt x="2260" y="607"/>
                  </a:lnTo>
                  <a:lnTo>
                    <a:pt x="2260" y="607"/>
                  </a:lnTo>
                  <a:lnTo>
                    <a:pt x="2260" y="607"/>
                  </a:lnTo>
                  <a:lnTo>
                    <a:pt x="2262" y="620"/>
                  </a:lnTo>
                  <a:lnTo>
                    <a:pt x="2262" y="606"/>
                  </a:lnTo>
                  <a:lnTo>
                    <a:pt x="2262" y="606"/>
                  </a:lnTo>
                  <a:lnTo>
                    <a:pt x="2264" y="604"/>
                  </a:lnTo>
                  <a:lnTo>
                    <a:pt x="2264" y="621"/>
                  </a:lnTo>
                  <a:lnTo>
                    <a:pt x="2264" y="604"/>
                  </a:lnTo>
                  <a:lnTo>
                    <a:pt x="2264" y="604"/>
                  </a:lnTo>
                  <a:lnTo>
                    <a:pt x="2265" y="597"/>
                  </a:lnTo>
                  <a:lnTo>
                    <a:pt x="2265" y="597"/>
                  </a:lnTo>
                  <a:lnTo>
                    <a:pt x="2267" y="589"/>
                  </a:lnTo>
                  <a:lnTo>
                    <a:pt x="2267" y="589"/>
                  </a:lnTo>
                  <a:lnTo>
                    <a:pt x="2267" y="589"/>
                  </a:lnTo>
                  <a:lnTo>
                    <a:pt x="2268" y="587"/>
                  </a:lnTo>
                  <a:lnTo>
                    <a:pt x="2270" y="589"/>
                  </a:lnTo>
                  <a:lnTo>
                    <a:pt x="2270" y="589"/>
                  </a:lnTo>
                  <a:lnTo>
                    <a:pt x="2271" y="621"/>
                  </a:lnTo>
                  <a:lnTo>
                    <a:pt x="2271" y="621"/>
                  </a:lnTo>
                  <a:lnTo>
                    <a:pt x="2273" y="631"/>
                  </a:lnTo>
                  <a:lnTo>
                    <a:pt x="2273" y="631"/>
                  </a:lnTo>
                  <a:lnTo>
                    <a:pt x="2274" y="637"/>
                  </a:lnTo>
                  <a:lnTo>
                    <a:pt x="2274" y="621"/>
                  </a:lnTo>
                  <a:lnTo>
                    <a:pt x="2274" y="621"/>
                  </a:lnTo>
                  <a:lnTo>
                    <a:pt x="2274" y="620"/>
                  </a:lnTo>
                  <a:lnTo>
                    <a:pt x="2276" y="623"/>
                  </a:lnTo>
                  <a:lnTo>
                    <a:pt x="2276" y="623"/>
                  </a:lnTo>
                  <a:lnTo>
                    <a:pt x="2276" y="623"/>
                  </a:lnTo>
                  <a:lnTo>
                    <a:pt x="2277" y="623"/>
                  </a:lnTo>
                  <a:lnTo>
                    <a:pt x="2277" y="623"/>
                  </a:lnTo>
                  <a:lnTo>
                    <a:pt x="2277" y="623"/>
                  </a:lnTo>
                  <a:lnTo>
                    <a:pt x="2277" y="623"/>
                  </a:lnTo>
                  <a:lnTo>
                    <a:pt x="2279" y="620"/>
                  </a:lnTo>
                  <a:lnTo>
                    <a:pt x="2279" y="620"/>
                  </a:lnTo>
                  <a:lnTo>
                    <a:pt x="2282" y="618"/>
                  </a:lnTo>
                  <a:lnTo>
                    <a:pt x="2282" y="618"/>
                  </a:lnTo>
                  <a:lnTo>
                    <a:pt x="2282" y="618"/>
                  </a:lnTo>
                  <a:lnTo>
                    <a:pt x="2284" y="620"/>
                  </a:lnTo>
                  <a:lnTo>
                    <a:pt x="2284" y="620"/>
                  </a:lnTo>
                  <a:lnTo>
                    <a:pt x="2285" y="623"/>
                  </a:lnTo>
                  <a:lnTo>
                    <a:pt x="2285" y="623"/>
                  </a:lnTo>
                  <a:lnTo>
                    <a:pt x="2287" y="626"/>
                  </a:lnTo>
                  <a:lnTo>
                    <a:pt x="2287" y="626"/>
                  </a:lnTo>
                  <a:lnTo>
                    <a:pt x="2288" y="631"/>
                  </a:lnTo>
                  <a:lnTo>
                    <a:pt x="2288" y="631"/>
                  </a:lnTo>
                  <a:lnTo>
                    <a:pt x="2290" y="632"/>
                  </a:lnTo>
                  <a:lnTo>
                    <a:pt x="2290" y="632"/>
                  </a:lnTo>
                  <a:lnTo>
                    <a:pt x="2290" y="632"/>
                  </a:lnTo>
                  <a:lnTo>
                    <a:pt x="2290" y="632"/>
                  </a:lnTo>
                  <a:lnTo>
                    <a:pt x="2291" y="631"/>
                  </a:lnTo>
                  <a:lnTo>
                    <a:pt x="2291" y="631"/>
                  </a:lnTo>
                  <a:lnTo>
                    <a:pt x="2293" y="631"/>
                  </a:lnTo>
                  <a:lnTo>
                    <a:pt x="2294" y="632"/>
                  </a:lnTo>
                  <a:lnTo>
                    <a:pt x="2294" y="632"/>
                  </a:lnTo>
                  <a:lnTo>
                    <a:pt x="2296" y="635"/>
                  </a:lnTo>
                  <a:lnTo>
                    <a:pt x="2296" y="635"/>
                  </a:lnTo>
                  <a:lnTo>
                    <a:pt x="2298" y="637"/>
                  </a:lnTo>
                  <a:lnTo>
                    <a:pt x="2298" y="637"/>
                  </a:lnTo>
                  <a:lnTo>
                    <a:pt x="2298" y="637"/>
                  </a:lnTo>
                  <a:lnTo>
                    <a:pt x="2299" y="637"/>
                  </a:lnTo>
                  <a:lnTo>
                    <a:pt x="2299" y="637"/>
                  </a:lnTo>
                  <a:lnTo>
                    <a:pt x="2299" y="637"/>
                  </a:lnTo>
                  <a:lnTo>
                    <a:pt x="2299" y="637"/>
                  </a:lnTo>
                  <a:lnTo>
                    <a:pt x="2301" y="637"/>
                  </a:lnTo>
                  <a:lnTo>
                    <a:pt x="2301" y="637"/>
                  </a:lnTo>
                  <a:lnTo>
                    <a:pt x="2301" y="637"/>
                  </a:lnTo>
                  <a:lnTo>
                    <a:pt x="2302" y="637"/>
                  </a:lnTo>
                  <a:lnTo>
                    <a:pt x="2302" y="637"/>
                  </a:lnTo>
                  <a:lnTo>
                    <a:pt x="2302" y="637"/>
                  </a:lnTo>
                  <a:lnTo>
                    <a:pt x="2302" y="637"/>
                  </a:lnTo>
                  <a:lnTo>
                    <a:pt x="2302" y="637"/>
                  </a:lnTo>
                  <a:lnTo>
                    <a:pt x="2304" y="638"/>
                  </a:lnTo>
                  <a:lnTo>
                    <a:pt x="2304" y="638"/>
                  </a:lnTo>
                  <a:lnTo>
                    <a:pt x="2304" y="638"/>
                  </a:lnTo>
                  <a:lnTo>
                    <a:pt x="2307" y="638"/>
                  </a:lnTo>
                  <a:lnTo>
                    <a:pt x="2307" y="638"/>
                  </a:lnTo>
                  <a:lnTo>
                    <a:pt x="2307" y="638"/>
                  </a:lnTo>
                  <a:lnTo>
                    <a:pt x="2307" y="638"/>
                  </a:lnTo>
                  <a:lnTo>
                    <a:pt x="2308" y="640"/>
                  </a:lnTo>
                  <a:lnTo>
                    <a:pt x="2308" y="640"/>
                  </a:lnTo>
                  <a:lnTo>
                    <a:pt x="2308" y="640"/>
                  </a:lnTo>
                  <a:lnTo>
                    <a:pt x="2308" y="640"/>
                  </a:lnTo>
                  <a:lnTo>
                    <a:pt x="2310" y="641"/>
                  </a:lnTo>
                  <a:lnTo>
                    <a:pt x="2310" y="641"/>
                  </a:lnTo>
                  <a:lnTo>
                    <a:pt x="2310" y="641"/>
                  </a:lnTo>
                  <a:lnTo>
                    <a:pt x="2310" y="641"/>
                  </a:lnTo>
                  <a:lnTo>
                    <a:pt x="2311" y="643"/>
                  </a:lnTo>
                  <a:lnTo>
                    <a:pt x="2311" y="643"/>
                  </a:lnTo>
                  <a:lnTo>
                    <a:pt x="2311" y="643"/>
                  </a:lnTo>
                  <a:lnTo>
                    <a:pt x="2313" y="644"/>
                  </a:lnTo>
                  <a:lnTo>
                    <a:pt x="2313" y="644"/>
                  </a:lnTo>
                  <a:lnTo>
                    <a:pt x="2313" y="644"/>
                  </a:lnTo>
                  <a:lnTo>
                    <a:pt x="2313" y="644"/>
                  </a:lnTo>
                  <a:lnTo>
                    <a:pt x="2315" y="646"/>
                  </a:lnTo>
                  <a:lnTo>
                    <a:pt x="2315" y="646"/>
                  </a:lnTo>
                  <a:lnTo>
                    <a:pt x="2315" y="646"/>
                  </a:lnTo>
                  <a:lnTo>
                    <a:pt x="2315" y="646"/>
                  </a:lnTo>
                  <a:lnTo>
                    <a:pt x="2316" y="646"/>
                  </a:lnTo>
                  <a:lnTo>
                    <a:pt x="2316" y="646"/>
                  </a:lnTo>
                  <a:lnTo>
                    <a:pt x="2316" y="646"/>
                  </a:lnTo>
                  <a:lnTo>
                    <a:pt x="2318" y="646"/>
                  </a:lnTo>
                  <a:lnTo>
                    <a:pt x="2319" y="646"/>
                  </a:lnTo>
                  <a:lnTo>
                    <a:pt x="2319" y="646"/>
                  </a:lnTo>
                  <a:lnTo>
                    <a:pt x="2319" y="646"/>
                  </a:lnTo>
                  <a:lnTo>
                    <a:pt x="2319" y="646"/>
                  </a:lnTo>
                  <a:lnTo>
                    <a:pt x="2319" y="646"/>
                  </a:lnTo>
                  <a:lnTo>
                    <a:pt x="2321" y="646"/>
                  </a:lnTo>
                  <a:lnTo>
                    <a:pt x="2321" y="646"/>
                  </a:lnTo>
                  <a:lnTo>
                    <a:pt x="2322" y="646"/>
                  </a:lnTo>
                  <a:lnTo>
                    <a:pt x="2322" y="646"/>
                  </a:lnTo>
                  <a:lnTo>
                    <a:pt x="2322" y="646"/>
                  </a:lnTo>
                  <a:lnTo>
                    <a:pt x="2322" y="646"/>
                  </a:lnTo>
                  <a:lnTo>
                    <a:pt x="2324" y="648"/>
                  </a:lnTo>
                  <a:lnTo>
                    <a:pt x="2324" y="646"/>
                  </a:lnTo>
                  <a:lnTo>
                    <a:pt x="2324" y="646"/>
                  </a:lnTo>
                  <a:lnTo>
                    <a:pt x="2324" y="646"/>
                  </a:lnTo>
                  <a:lnTo>
                    <a:pt x="2325" y="648"/>
                  </a:lnTo>
                  <a:lnTo>
                    <a:pt x="2325" y="648"/>
                  </a:lnTo>
                  <a:lnTo>
                    <a:pt x="2325" y="648"/>
                  </a:lnTo>
                  <a:lnTo>
                    <a:pt x="2325" y="648"/>
                  </a:lnTo>
                  <a:lnTo>
                    <a:pt x="2327" y="648"/>
                  </a:lnTo>
                  <a:lnTo>
                    <a:pt x="2327" y="648"/>
                  </a:lnTo>
                  <a:lnTo>
                    <a:pt x="2327" y="648"/>
                  </a:lnTo>
                  <a:lnTo>
                    <a:pt x="2327" y="648"/>
                  </a:lnTo>
                  <a:lnTo>
                    <a:pt x="2328" y="648"/>
                  </a:lnTo>
                  <a:lnTo>
                    <a:pt x="2328" y="648"/>
                  </a:lnTo>
                  <a:lnTo>
                    <a:pt x="2328" y="648"/>
                  </a:lnTo>
                  <a:lnTo>
                    <a:pt x="2330" y="648"/>
                  </a:lnTo>
                  <a:lnTo>
                    <a:pt x="2330" y="648"/>
                  </a:lnTo>
                  <a:lnTo>
                    <a:pt x="2331" y="648"/>
                  </a:lnTo>
                  <a:lnTo>
                    <a:pt x="2331" y="648"/>
                  </a:lnTo>
                  <a:lnTo>
                    <a:pt x="2331" y="648"/>
                  </a:lnTo>
                  <a:lnTo>
                    <a:pt x="2333" y="648"/>
                  </a:lnTo>
                  <a:lnTo>
                    <a:pt x="2333" y="648"/>
                  </a:lnTo>
                  <a:lnTo>
                    <a:pt x="2333" y="648"/>
                  </a:lnTo>
                  <a:lnTo>
                    <a:pt x="2333" y="648"/>
                  </a:lnTo>
                  <a:lnTo>
                    <a:pt x="2335" y="648"/>
                  </a:lnTo>
                  <a:lnTo>
                    <a:pt x="2335" y="648"/>
                  </a:lnTo>
                  <a:lnTo>
                    <a:pt x="2335" y="648"/>
                  </a:lnTo>
                  <a:lnTo>
                    <a:pt x="2336" y="646"/>
                  </a:lnTo>
                  <a:lnTo>
                    <a:pt x="2336" y="651"/>
                  </a:lnTo>
                  <a:lnTo>
                    <a:pt x="2336" y="651"/>
                  </a:lnTo>
                  <a:lnTo>
                    <a:pt x="2336" y="654"/>
                  </a:lnTo>
                  <a:lnTo>
                    <a:pt x="2338" y="648"/>
                  </a:lnTo>
                  <a:lnTo>
                    <a:pt x="2338" y="648"/>
                  </a:lnTo>
                  <a:lnTo>
                    <a:pt x="2338" y="648"/>
                  </a:lnTo>
                  <a:lnTo>
                    <a:pt x="2339" y="648"/>
                  </a:lnTo>
                  <a:lnTo>
                    <a:pt x="2339" y="648"/>
                  </a:lnTo>
                  <a:lnTo>
                    <a:pt x="2339" y="648"/>
                  </a:lnTo>
                  <a:lnTo>
                    <a:pt x="2339" y="648"/>
                  </a:lnTo>
                  <a:lnTo>
                    <a:pt x="2339" y="648"/>
                  </a:lnTo>
                  <a:lnTo>
                    <a:pt x="2341" y="648"/>
                  </a:lnTo>
                  <a:lnTo>
                    <a:pt x="2341" y="648"/>
                  </a:lnTo>
                  <a:lnTo>
                    <a:pt x="2341" y="648"/>
                  </a:lnTo>
                  <a:lnTo>
                    <a:pt x="2341" y="648"/>
                  </a:lnTo>
                  <a:lnTo>
                    <a:pt x="2344" y="649"/>
                  </a:lnTo>
                  <a:lnTo>
                    <a:pt x="2344" y="649"/>
                  </a:lnTo>
                  <a:lnTo>
                    <a:pt x="2344" y="649"/>
                  </a:lnTo>
                  <a:lnTo>
                    <a:pt x="2344" y="649"/>
                  </a:lnTo>
                  <a:lnTo>
                    <a:pt x="2345" y="649"/>
                  </a:lnTo>
                  <a:lnTo>
                    <a:pt x="2345" y="649"/>
                  </a:lnTo>
                  <a:lnTo>
                    <a:pt x="2345" y="649"/>
                  </a:lnTo>
                  <a:lnTo>
                    <a:pt x="2347" y="655"/>
                  </a:lnTo>
                  <a:lnTo>
                    <a:pt x="2347" y="655"/>
                  </a:lnTo>
                  <a:lnTo>
                    <a:pt x="2347" y="657"/>
                  </a:lnTo>
                  <a:lnTo>
                    <a:pt x="2348" y="652"/>
                  </a:lnTo>
                  <a:lnTo>
                    <a:pt x="2348" y="652"/>
                  </a:lnTo>
                  <a:lnTo>
                    <a:pt x="2350" y="649"/>
                  </a:lnTo>
                  <a:lnTo>
                    <a:pt x="2350" y="651"/>
                  </a:lnTo>
                  <a:lnTo>
                    <a:pt x="2350" y="651"/>
                  </a:lnTo>
                  <a:lnTo>
                    <a:pt x="2350" y="651"/>
                  </a:lnTo>
                  <a:lnTo>
                    <a:pt x="2352" y="651"/>
                  </a:lnTo>
                  <a:lnTo>
                    <a:pt x="2352" y="651"/>
                  </a:lnTo>
                  <a:lnTo>
                    <a:pt x="2352" y="651"/>
                  </a:lnTo>
                  <a:lnTo>
                    <a:pt x="2352" y="651"/>
                  </a:lnTo>
                  <a:lnTo>
                    <a:pt x="2353" y="651"/>
                  </a:lnTo>
                  <a:lnTo>
                    <a:pt x="2353" y="651"/>
                  </a:lnTo>
                  <a:lnTo>
                    <a:pt x="2353" y="651"/>
                  </a:lnTo>
                  <a:lnTo>
                    <a:pt x="2355" y="651"/>
                  </a:lnTo>
                  <a:lnTo>
                    <a:pt x="2356" y="649"/>
                  </a:lnTo>
                  <a:lnTo>
                    <a:pt x="2356" y="649"/>
                  </a:lnTo>
                  <a:lnTo>
                    <a:pt x="2356" y="649"/>
                  </a:lnTo>
                  <a:lnTo>
                    <a:pt x="2356" y="649"/>
                  </a:lnTo>
                  <a:lnTo>
                    <a:pt x="2358" y="648"/>
                  </a:lnTo>
                  <a:lnTo>
                    <a:pt x="2358" y="649"/>
                  </a:lnTo>
                  <a:lnTo>
                    <a:pt x="2359" y="646"/>
                  </a:lnTo>
                  <a:lnTo>
                    <a:pt x="2359" y="646"/>
                  </a:lnTo>
                  <a:lnTo>
                    <a:pt x="2359" y="646"/>
                  </a:lnTo>
                  <a:lnTo>
                    <a:pt x="2359" y="646"/>
                  </a:lnTo>
                  <a:lnTo>
                    <a:pt x="2361" y="646"/>
                  </a:lnTo>
                  <a:lnTo>
                    <a:pt x="2361" y="646"/>
                  </a:lnTo>
                  <a:lnTo>
                    <a:pt x="2361" y="646"/>
                  </a:lnTo>
                  <a:lnTo>
                    <a:pt x="2361" y="646"/>
                  </a:lnTo>
                  <a:lnTo>
                    <a:pt x="2362" y="648"/>
                  </a:lnTo>
                  <a:lnTo>
                    <a:pt x="2362" y="648"/>
                  </a:lnTo>
                  <a:lnTo>
                    <a:pt x="2362" y="648"/>
                  </a:lnTo>
                  <a:lnTo>
                    <a:pt x="2364" y="648"/>
                  </a:lnTo>
                  <a:lnTo>
                    <a:pt x="2364" y="648"/>
                  </a:lnTo>
                  <a:lnTo>
                    <a:pt x="2364" y="648"/>
                  </a:lnTo>
                  <a:lnTo>
                    <a:pt x="2365" y="651"/>
                  </a:lnTo>
                  <a:lnTo>
                    <a:pt x="2365" y="651"/>
                  </a:lnTo>
                  <a:lnTo>
                    <a:pt x="2365" y="651"/>
                  </a:lnTo>
                  <a:lnTo>
                    <a:pt x="2365" y="651"/>
                  </a:lnTo>
                  <a:lnTo>
                    <a:pt x="2369" y="651"/>
                  </a:lnTo>
                  <a:lnTo>
                    <a:pt x="2369" y="651"/>
                  </a:lnTo>
                  <a:lnTo>
                    <a:pt x="2369" y="651"/>
                  </a:lnTo>
                  <a:lnTo>
                    <a:pt x="2369" y="649"/>
                  </a:lnTo>
                  <a:lnTo>
                    <a:pt x="2370" y="654"/>
                  </a:lnTo>
                  <a:lnTo>
                    <a:pt x="2370" y="652"/>
                  </a:lnTo>
                  <a:lnTo>
                    <a:pt x="2370" y="652"/>
                  </a:lnTo>
                  <a:lnTo>
                    <a:pt x="2370" y="652"/>
                  </a:lnTo>
                  <a:lnTo>
                    <a:pt x="2372" y="655"/>
                  </a:lnTo>
                  <a:lnTo>
                    <a:pt x="2372" y="655"/>
                  </a:lnTo>
                  <a:lnTo>
                    <a:pt x="2373" y="657"/>
                  </a:lnTo>
                  <a:lnTo>
                    <a:pt x="2373" y="657"/>
                  </a:lnTo>
                  <a:lnTo>
                    <a:pt x="2373" y="657"/>
                  </a:lnTo>
                  <a:lnTo>
                    <a:pt x="2373" y="657"/>
                  </a:lnTo>
                  <a:lnTo>
                    <a:pt x="2375" y="657"/>
                  </a:lnTo>
                  <a:lnTo>
                    <a:pt x="2375" y="657"/>
                  </a:lnTo>
                  <a:lnTo>
                    <a:pt x="2375" y="657"/>
                  </a:lnTo>
                  <a:lnTo>
                    <a:pt x="2376" y="658"/>
                  </a:lnTo>
                  <a:lnTo>
                    <a:pt x="2376" y="658"/>
                  </a:lnTo>
                  <a:lnTo>
                    <a:pt x="2376" y="658"/>
                  </a:lnTo>
                  <a:lnTo>
                    <a:pt x="2378" y="658"/>
                  </a:lnTo>
                  <a:lnTo>
                    <a:pt x="2378" y="658"/>
                  </a:lnTo>
                  <a:lnTo>
                    <a:pt x="2378" y="658"/>
                  </a:lnTo>
                  <a:lnTo>
                    <a:pt x="2378" y="658"/>
                  </a:lnTo>
                  <a:lnTo>
                    <a:pt x="2379" y="657"/>
                  </a:lnTo>
                  <a:lnTo>
                    <a:pt x="2381" y="657"/>
                  </a:lnTo>
                  <a:lnTo>
                    <a:pt x="2381" y="657"/>
                  </a:lnTo>
                  <a:lnTo>
                    <a:pt x="2381" y="655"/>
                  </a:lnTo>
                  <a:lnTo>
                    <a:pt x="2382" y="657"/>
                  </a:lnTo>
                  <a:lnTo>
                    <a:pt x="2382" y="657"/>
                  </a:lnTo>
                  <a:lnTo>
                    <a:pt x="2382" y="657"/>
                  </a:lnTo>
                  <a:lnTo>
                    <a:pt x="2384" y="660"/>
                  </a:lnTo>
                  <a:lnTo>
                    <a:pt x="2384" y="660"/>
                  </a:lnTo>
                  <a:lnTo>
                    <a:pt x="2385" y="661"/>
                  </a:lnTo>
                  <a:lnTo>
                    <a:pt x="2385" y="661"/>
                  </a:lnTo>
                  <a:lnTo>
                    <a:pt x="2385" y="661"/>
                  </a:lnTo>
                  <a:lnTo>
                    <a:pt x="2385" y="661"/>
                  </a:lnTo>
                  <a:lnTo>
                    <a:pt x="2387" y="661"/>
                  </a:lnTo>
                  <a:lnTo>
                    <a:pt x="2387" y="661"/>
                  </a:lnTo>
                  <a:lnTo>
                    <a:pt x="2387" y="661"/>
                  </a:lnTo>
                  <a:lnTo>
                    <a:pt x="2389" y="661"/>
                  </a:lnTo>
                  <a:lnTo>
                    <a:pt x="2389" y="661"/>
                  </a:lnTo>
                  <a:lnTo>
                    <a:pt x="2389" y="661"/>
                  </a:lnTo>
                  <a:lnTo>
                    <a:pt x="2390" y="661"/>
                  </a:lnTo>
                  <a:lnTo>
                    <a:pt x="2390" y="661"/>
                  </a:lnTo>
                  <a:lnTo>
                    <a:pt x="2390" y="661"/>
                  </a:lnTo>
                  <a:lnTo>
                    <a:pt x="2390" y="661"/>
                  </a:lnTo>
                  <a:lnTo>
                    <a:pt x="2392" y="661"/>
                  </a:lnTo>
                  <a:lnTo>
                    <a:pt x="2393" y="661"/>
                  </a:lnTo>
                  <a:lnTo>
                    <a:pt x="2393" y="661"/>
                  </a:lnTo>
                  <a:lnTo>
                    <a:pt x="2393" y="661"/>
                  </a:lnTo>
                  <a:lnTo>
                    <a:pt x="2395" y="661"/>
                  </a:lnTo>
                  <a:lnTo>
                    <a:pt x="2395" y="661"/>
                  </a:lnTo>
                  <a:lnTo>
                    <a:pt x="2395" y="661"/>
                  </a:lnTo>
                  <a:lnTo>
                    <a:pt x="2395" y="661"/>
                  </a:lnTo>
                  <a:lnTo>
                    <a:pt x="2396" y="661"/>
                  </a:lnTo>
                  <a:lnTo>
                    <a:pt x="2396" y="661"/>
                  </a:lnTo>
                  <a:lnTo>
                    <a:pt x="2396" y="661"/>
                  </a:lnTo>
                  <a:lnTo>
                    <a:pt x="2398" y="660"/>
                  </a:lnTo>
                  <a:lnTo>
                    <a:pt x="2398" y="660"/>
                  </a:lnTo>
                  <a:lnTo>
                    <a:pt x="2398" y="660"/>
                  </a:lnTo>
                  <a:lnTo>
                    <a:pt x="2399" y="661"/>
                  </a:lnTo>
                  <a:lnTo>
                    <a:pt x="2399" y="661"/>
                  </a:lnTo>
                  <a:lnTo>
                    <a:pt x="2399" y="661"/>
                  </a:lnTo>
                  <a:lnTo>
                    <a:pt x="2401" y="661"/>
                  </a:lnTo>
                  <a:lnTo>
                    <a:pt x="2401" y="661"/>
                  </a:lnTo>
                  <a:lnTo>
                    <a:pt x="2401" y="661"/>
                  </a:lnTo>
                  <a:lnTo>
                    <a:pt x="2402" y="661"/>
                  </a:lnTo>
                  <a:lnTo>
                    <a:pt x="2402" y="661"/>
                  </a:lnTo>
                  <a:lnTo>
                    <a:pt x="2402" y="661"/>
                  </a:lnTo>
                  <a:lnTo>
                    <a:pt x="2406" y="661"/>
                  </a:lnTo>
                  <a:lnTo>
                    <a:pt x="2406" y="661"/>
                  </a:lnTo>
                  <a:lnTo>
                    <a:pt x="2407" y="658"/>
                  </a:lnTo>
                  <a:lnTo>
                    <a:pt x="2407" y="658"/>
                  </a:lnTo>
                  <a:lnTo>
                    <a:pt x="2407" y="658"/>
                  </a:lnTo>
                  <a:lnTo>
                    <a:pt x="2409" y="658"/>
                  </a:lnTo>
                  <a:lnTo>
                    <a:pt x="2409" y="658"/>
                  </a:lnTo>
                  <a:lnTo>
                    <a:pt x="2409" y="658"/>
                  </a:lnTo>
                  <a:lnTo>
                    <a:pt x="2409" y="658"/>
                  </a:lnTo>
                  <a:lnTo>
                    <a:pt x="2410" y="658"/>
                  </a:lnTo>
                  <a:lnTo>
                    <a:pt x="2410" y="658"/>
                  </a:lnTo>
                  <a:lnTo>
                    <a:pt x="2410" y="658"/>
                  </a:lnTo>
                  <a:lnTo>
                    <a:pt x="2412" y="658"/>
                  </a:lnTo>
                  <a:lnTo>
                    <a:pt x="2412" y="658"/>
                  </a:lnTo>
                  <a:lnTo>
                    <a:pt x="2412" y="658"/>
                  </a:lnTo>
                  <a:lnTo>
                    <a:pt x="2413" y="660"/>
                  </a:lnTo>
                  <a:lnTo>
                    <a:pt x="2413" y="660"/>
                  </a:lnTo>
                  <a:lnTo>
                    <a:pt x="2413" y="660"/>
                  </a:lnTo>
                  <a:lnTo>
                    <a:pt x="2415" y="660"/>
                  </a:lnTo>
                  <a:lnTo>
                    <a:pt x="2415" y="660"/>
                  </a:lnTo>
                  <a:lnTo>
                    <a:pt x="2415" y="660"/>
                  </a:lnTo>
                  <a:lnTo>
                    <a:pt x="2416" y="660"/>
                  </a:lnTo>
                  <a:lnTo>
                    <a:pt x="2416" y="660"/>
                  </a:lnTo>
                  <a:lnTo>
                    <a:pt x="2418" y="660"/>
                  </a:lnTo>
                  <a:lnTo>
                    <a:pt x="2418" y="660"/>
                  </a:lnTo>
                  <a:lnTo>
                    <a:pt x="2418" y="660"/>
                  </a:lnTo>
                  <a:lnTo>
                    <a:pt x="2419" y="660"/>
                  </a:lnTo>
                  <a:lnTo>
                    <a:pt x="2419" y="660"/>
                  </a:lnTo>
                  <a:lnTo>
                    <a:pt x="2419" y="660"/>
                  </a:lnTo>
                  <a:lnTo>
                    <a:pt x="2419" y="660"/>
                  </a:lnTo>
                  <a:lnTo>
                    <a:pt x="2421" y="660"/>
                  </a:lnTo>
                  <a:lnTo>
                    <a:pt x="2421" y="660"/>
                  </a:lnTo>
                  <a:lnTo>
                    <a:pt x="2421" y="660"/>
                  </a:lnTo>
                  <a:lnTo>
                    <a:pt x="2423" y="658"/>
                  </a:lnTo>
                  <a:lnTo>
                    <a:pt x="2423" y="658"/>
                  </a:lnTo>
                  <a:lnTo>
                    <a:pt x="2423" y="658"/>
                  </a:lnTo>
                  <a:lnTo>
                    <a:pt x="2423" y="658"/>
                  </a:lnTo>
                  <a:lnTo>
                    <a:pt x="2424" y="658"/>
                  </a:lnTo>
                  <a:lnTo>
                    <a:pt x="2424" y="658"/>
                  </a:lnTo>
                  <a:lnTo>
                    <a:pt x="2424" y="658"/>
                  </a:lnTo>
                  <a:lnTo>
                    <a:pt x="2426" y="657"/>
                  </a:lnTo>
                  <a:lnTo>
                    <a:pt x="2426" y="657"/>
                  </a:lnTo>
                  <a:lnTo>
                    <a:pt x="2426" y="657"/>
                  </a:lnTo>
                  <a:lnTo>
                    <a:pt x="2426" y="657"/>
                  </a:lnTo>
                  <a:lnTo>
                    <a:pt x="2427" y="657"/>
                  </a:lnTo>
                  <a:lnTo>
                    <a:pt x="2427" y="657"/>
                  </a:lnTo>
                  <a:lnTo>
                    <a:pt x="2427" y="657"/>
                  </a:lnTo>
                  <a:lnTo>
                    <a:pt x="2429" y="657"/>
                  </a:lnTo>
                  <a:lnTo>
                    <a:pt x="2430" y="657"/>
                  </a:lnTo>
                  <a:lnTo>
                    <a:pt x="2430" y="657"/>
                  </a:lnTo>
                  <a:lnTo>
                    <a:pt x="2430" y="657"/>
                  </a:lnTo>
                  <a:lnTo>
                    <a:pt x="2432" y="658"/>
                  </a:lnTo>
                  <a:lnTo>
                    <a:pt x="2432" y="658"/>
                  </a:lnTo>
                  <a:lnTo>
                    <a:pt x="2432" y="658"/>
                  </a:lnTo>
                  <a:lnTo>
                    <a:pt x="2432" y="658"/>
                  </a:lnTo>
                  <a:lnTo>
                    <a:pt x="2433" y="658"/>
                  </a:lnTo>
                  <a:lnTo>
                    <a:pt x="2433" y="658"/>
                  </a:lnTo>
                  <a:lnTo>
                    <a:pt x="2433" y="658"/>
                  </a:lnTo>
                  <a:lnTo>
                    <a:pt x="2435" y="660"/>
                  </a:lnTo>
                  <a:lnTo>
                    <a:pt x="2435" y="660"/>
                  </a:lnTo>
                  <a:lnTo>
                    <a:pt x="2435" y="660"/>
                  </a:lnTo>
                  <a:lnTo>
                    <a:pt x="2436" y="660"/>
                  </a:lnTo>
                  <a:lnTo>
                    <a:pt x="2436" y="660"/>
                  </a:lnTo>
                  <a:lnTo>
                    <a:pt x="2436" y="660"/>
                  </a:lnTo>
                  <a:lnTo>
                    <a:pt x="2436" y="660"/>
                  </a:lnTo>
                  <a:lnTo>
                    <a:pt x="2438" y="661"/>
                  </a:lnTo>
                  <a:lnTo>
                    <a:pt x="2438" y="661"/>
                  </a:lnTo>
                  <a:lnTo>
                    <a:pt x="2438" y="661"/>
                  </a:lnTo>
                  <a:lnTo>
                    <a:pt x="2438" y="661"/>
                  </a:lnTo>
                  <a:lnTo>
                    <a:pt x="2439" y="661"/>
                  </a:lnTo>
                  <a:lnTo>
                    <a:pt x="2439" y="661"/>
                  </a:lnTo>
                  <a:lnTo>
                    <a:pt x="2439" y="661"/>
                  </a:lnTo>
                  <a:lnTo>
                    <a:pt x="2439" y="661"/>
                  </a:lnTo>
                  <a:lnTo>
                    <a:pt x="2441" y="661"/>
                  </a:lnTo>
                  <a:lnTo>
                    <a:pt x="2443" y="661"/>
                  </a:lnTo>
                  <a:lnTo>
                    <a:pt x="2443" y="661"/>
                  </a:lnTo>
                  <a:lnTo>
                    <a:pt x="2444" y="660"/>
                  </a:lnTo>
                  <a:lnTo>
                    <a:pt x="2444" y="660"/>
                  </a:lnTo>
                  <a:lnTo>
                    <a:pt x="2444" y="660"/>
                  </a:lnTo>
                  <a:lnTo>
                    <a:pt x="2446" y="661"/>
                  </a:lnTo>
                  <a:lnTo>
                    <a:pt x="2446" y="661"/>
                  </a:lnTo>
                  <a:lnTo>
                    <a:pt x="2447" y="663"/>
                  </a:lnTo>
                  <a:lnTo>
                    <a:pt x="2447" y="663"/>
                  </a:lnTo>
                  <a:lnTo>
                    <a:pt x="2447" y="663"/>
                  </a:lnTo>
                  <a:lnTo>
                    <a:pt x="2449" y="663"/>
                  </a:lnTo>
                  <a:lnTo>
                    <a:pt x="2449" y="663"/>
                  </a:lnTo>
                  <a:lnTo>
                    <a:pt x="2449" y="663"/>
                  </a:lnTo>
                  <a:lnTo>
                    <a:pt x="2449" y="663"/>
                  </a:lnTo>
                  <a:lnTo>
                    <a:pt x="2450" y="663"/>
                  </a:lnTo>
                  <a:lnTo>
                    <a:pt x="2450" y="663"/>
                  </a:lnTo>
                  <a:lnTo>
                    <a:pt x="2450" y="663"/>
                  </a:lnTo>
                  <a:lnTo>
                    <a:pt x="2452" y="664"/>
                  </a:lnTo>
                  <a:lnTo>
                    <a:pt x="2452" y="664"/>
                  </a:lnTo>
                  <a:lnTo>
                    <a:pt x="2452" y="664"/>
                  </a:lnTo>
                  <a:lnTo>
                    <a:pt x="2452" y="664"/>
                  </a:lnTo>
                  <a:lnTo>
                    <a:pt x="2453" y="666"/>
                  </a:lnTo>
                  <a:lnTo>
                    <a:pt x="2453" y="666"/>
                  </a:lnTo>
                  <a:lnTo>
                    <a:pt x="2453" y="666"/>
                  </a:lnTo>
                  <a:lnTo>
                    <a:pt x="2456" y="666"/>
                  </a:lnTo>
                  <a:lnTo>
                    <a:pt x="2456" y="666"/>
                  </a:lnTo>
                  <a:lnTo>
                    <a:pt x="2456" y="666"/>
                  </a:lnTo>
                  <a:lnTo>
                    <a:pt x="2456" y="666"/>
                  </a:lnTo>
                  <a:lnTo>
                    <a:pt x="2458" y="666"/>
                  </a:lnTo>
                  <a:lnTo>
                    <a:pt x="2458" y="666"/>
                  </a:lnTo>
                  <a:lnTo>
                    <a:pt x="2460" y="666"/>
                  </a:lnTo>
                  <a:lnTo>
                    <a:pt x="2460" y="666"/>
                  </a:lnTo>
                  <a:lnTo>
                    <a:pt x="2460" y="666"/>
                  </a:lnTo>
                  <a:lnTo>
                    <a:pt x="2461" y="668"/>
                  </a:lnTo>
                  <a:lnTo>
                    <a:pt x="2461" y="668"/>
                  </a:lnTo>
                  <a:lnTo>
                    <a:pt x="2461" y="666"/>
                  </a:lnTo>
                  <a:lnTo>
                    <a:pt x="2461" y="666"/>
                  </a:lnTo>
                  <a:lnTo>
                    <a:pt x="2463" y="668"/>
                  </a:lnTo>
                  <a:lnTo>
                    <a:pt x="2463" y="668"/>
                  </a:lnTo>
                  <a:lnTo>
                    <a:pt x="2463" y="668"/>
                  </a:lnTo>
                  <a:lnTo>
                    <a:pt x="2463" y="668"/>
                  </a:lnTo>
                  <a:lnTo>
                    <a:pt x="2464" y="668"/>
                  </a:lnTo>
                  <a:lnTo>
                    <a:pt x="2464" y="668"/>
                  </a:lnTo>
                  <a:lnTo>
                    <a:pt x="2464" y="668"/>
                  </a:lnTo>
                  <a:lnTo>
                    <a:pt x="2464" y="668"/>
                  </a:lnTo>
                  <a:lnTo>
                    <a:pt x="2466" y="668"/>
                  </a:lnTo>
                  <a:lnTo>
                    <a:pt x="2466" y="668"/>
                  </a:lnTo>
                  <a:lnTo>
                    <a:pt x="2466" y="668"/>
                  </a:lnTo>
                  <a:lnTo>
                    <a:pt x="2467" y="668"/>
                  </a:lnTo>
                  <a:lnTo>
                    <a:pt x="2469" y="668"/>
                  </a:lnTo>
                  <a:lnTo>
                    <a:pt x="2469" y="668"/>
                  </a:lnTo>
                  <a:lnTo>
                    <a:pt x="2469" y="668"/>
                  </a:lnTo>
                  <a:lnTo>
                    <a:pt x="2469" y="668"/>
                  </a:lnTo>
                  <a:lnTo>
                    <a:pt x="2469" y="668"/>
                  </a:lnTo>
                  <a:lnTo>
                    <a:pt x="2470" y="668"/>
                  </a:lnTo>
                  <a:lnTo>
                    <a:pt x="2470" y="668"/>
                  </a:lnTo>
                  <a:lnTo>
                    <a:pt x="2470" y="668"/>
                  </a:lnTo>
                  <a:lnTo>
                    <a:pt x="2472" y="668"/>
                  </a:lnTo>
                  <a:lnTo>
                    <a:pt x="2472" y="668"/>
                  </a:lnTo>
                  <a:lnTo>
                    <a:pt x="2472" y="668"/>
                  </a:lnTo>
                  <a:lnTo>
                    <a:pt x="2473" y="668"/>
                  </a:lnTo>
                  <a:lnTo>
                    <a:pt x="2473" y="668"/>
                  </a:lnTo>
                  <a:lnTo>
                    <a:pt x="2473" y="668"/>
                  </a:lnTo>
                  <a:lnTo>
                    <a:pt x="2473" y="668"/>
                  </a:lnTo>
                  <a:lnTo>
                    <a:pt x="2475" y="668"/>
                  </a:lnTo>
                  <a:lnTo>
                    <a:pt x="2475" y="668"/>
                  </a:lnTo>
                  <a:lnTo>
                    <a:pt x="2475" y="668"/>
                  </a:lnTo>
                  <a:lnTo>
                    <a:pt x="2475" y="668"/>
                  </a:lnTo>
                  <a:lnTo>
                    <a:pt x="2477" y="668"/>
                  </a:lnTo>
                  <a:lnTo>
                    <a:pt x="2477" y="668"/>
                  </a:lnTo>
                  <a:lnTo>
                    <a:pt x="2478" y="668"/>
                  </a:lnTo>
                  <a:lnTo>
                    <a:pt x="2478" y="668"/>
                  </a:lnTo>
                  <a:lnTo>
                    <a:pt x="2478" y="668"/>
                  </a:lnTo>
                  <a:lnTo>
                    <a:pt x="2478" y="668"/>
                  </a:lnTo>
                  <a:lnTo>
                    <a:pt x="2480" y="668"/>
                  </a:lnTo>
                  <a:lnTo>
                    <a:pt x="2481" y="668"/>
                  </a:lnTo>
                  <a:lnTo>
                    <a:pt x="2481" y="668"/>
                  </a:lnTo>
                  <a:lnTo>
                    <a:pt x="2481" y="668"/>
                  </a:lnTo>
                  <a:lnTo>
                    <a:pt x="2481" y="668"/>
                  </a:lnTo>
                  <a:lnTo>
                    <a:pt x="2481" y="669"/>
                  </a:lnTo>
                  <a:lnTo>
                    <a:pt x="2483" y="669"/>
                  </a:lnTo>
                  <a:lnTo>
                    <a:pt x="2483" y="668"/>
                  </a:lnTo>
                  <a:lnTo>
                    <a:pt x="2483" y="668"/>
                  </a:lnTo>
                  <a:lnTo>
                    <a:pt x="2484" y="669"/>
                  </a:lnTo>
                  <a:lnTo>
                    <a:pt x="2484" y="669"/>
                  </a:lnTo>
                  <a:lnTo>
                    <a:pt x="2484" y="669"/>
                  </a:lnTo>
                  <a:lnTo>
                    <a:pt x="2484" y="668"/>
                  </a:lnTo>
                  <a:lnTo>
                    <a:pt x="2486" y="669"/>
                  </a:lnTo>
                  <a:lnTo>
                    <a:pt x="2486" y="669"/>
                  </a:lnTo>
                  <a:lnTo>
                    <a:pt x="2486" y="669"/>
                  </a:lnTo>
                  <a:lnTo>
                    <a:pt x="2486" y="669"/>
                  </a:lnTo>
                  <a:lnTo>
                    <a:pt x="2487" y="669"/>
                  </a:lnTo>
                  <a:lnTo>
                    <a:pt x="2487" y="669"/>
                  </a:lnTo>
                  <a:lnTo>
                    <a:pt x="2487" y="669"/>
                  </a:lnTo>
                  <a:lnTo>
                    <a:pt x="2489" y="669"/>
                  </a:lnTo>
                  <a:lnTo>
                    <a:pt x="2489" y="669"/>
                  </a:lnTo>
                  <a:lnTo>
                    <a:pt x="2489" y="669"/>
                  </a:lnTo>
                  <a:lnTo>
                    <a:pt x="2489" y="669"/>
                  </a:lnTo>
                  <a:lnTo>
                    <a:pt x="2489" y="669"/>
                  </a:lnTo>
                  <a:lnTo>
                    <a:pt x="2490" y="669"/>
                  </a:lnTo>
                  <a:lnTo>
                    <a:pt x="2490" y="669"/>
                  </a:lnTo>
                  <a:lnTo>
                    <a:pt x="2490" y="669"/>
                  </a:lnTo>
                  <a:lnTo>
                    <a:pt x="2492" y="669"/>
                  </a:lnTo>
                  <a:lnTo>
                    <a:pt x="2493" y="669"/>
                  </a:lnTo>
                  <a:lnTo>
                    <a:pt x="2493" y="669"/>
                  </a:lnTo>
                  <a:lnTo>
                    <a:pt x="2493" y="669"/>
                  </a:lnTo>
                  <a:lnTo>
                    <a:pt x="2495" y="669"/>
                  </a:lnTo>
                  <a:lnTo>
                    <a:pt x="2495" y="669"/>
                  </a:lnTo>
                  <a:lnTo>
                    <a:pt x="2495" y="669"/>
                  </a:lnTo>
                  <a:lnTo>
                    <a:pt x="2495" y="669"/>
                  </a:lnTo>
                  <a:lnTo>
                    <a:pt x="2497" y="669"/>
                  </a:lnTo>
                  <a:lnTo>
                    <a:pt x="2497" y="669"/>
                  </a:lnTo>
                  <a:lnTo>
                    <a:pt x="2497" y="669"/>
                  </a:lnTo>
                  <a:lnTo>
                    <a:pt x="2497" y="669"/>
                  </a:lnTo>
                  <a:lnTo>
                    <a:pt x="2498" y="669"/>
                  </a:lnTo>
                  <a:lnTo>
                    <a:pt x="2498" y="669"/>
                  </a:lnTo>
                  <a:lnTo>
                    <a:pt x="2498" y="669"/>
                  </a:lnTo>
                  <a:lnTo>
                    <a:pt x="2498" y="669"/>
                  </a:lnTo>
                  <a:lnTo>
                    <a:pt x="2500" y="669"/>
                  </a:lnTo>
                  <a:lnTo>
                    <a:pt x="2500" y="669"/>
                  </a:lnTo>
                  <a:lnTo>
                    <a:pt x="2500" y="669"/>
                  </a:lnTo>
                  <a:lnTo>
                    <a:pt x="2500" y="669"/>
                  </a:lnTo>
                  <a:lnTo>
                    <a:pt x="2501" y="669"/>
                  </a:lnTo>
                  <a:lnTo>
                    <a:pt x="2501" y="669"/>
                  </a:lnTo>
                  <a:lnTo>
                    <a:pt x="2501" y="669"/>
                  </a:lnTo>
                  <a:lnTo>
                    <a:pt x="2501" y="669"/>
                  </a:lnTo>
                  <a:lnTo>
                    <a:pt x="2503" y="669"/>
                  </a:lnTo>
                  <a:lnTo>
                    <a:pt x="2503" y="669"/>
                  </a:lnTo>
                  <a:lnTo>
                    <a:pt x="2503" y="669"/>
                  </a:lnTo>
                  <a:lnTo>
                    <a:pt x="2504" y="669"/>
                  </a:lnTo>
                  <a:lnTo>
                    <a:pt x="2504" y="669"/>
                  </a:lnTo>
                  <a:lnTo>
                    <a:pt x="2506" y="669"/>
                  </a:lnTo>
                  <a:lnTo>
                    <a:pt x="2506" y="669"/>
                  </a:lnTo>
                  <a:lnTo>
                    <a:pt x="2506" y="669"/>
                  </a:lnTo>
                  <a:lnTo>
                    <a:pt x="2506" y="669"/>
                  </a:lnTo>
                  <a:lnTo>
                    <a:pt x="2507" y="669"/>
                  </a:lnTo>
                  <a:lnTo>
                    <a:pt x="2507" y="669"/>
                  </a:lnTo>
                  <a:lnTo>
                    <a:pt x="2507" y="669"/>
                  </a:lnTo>
                  <a:lnTo>
                    <a:pt x="2507" y="669"/>
                  </a:lnTo>
                  <a:lnTo>
                    <a:pt x="2509" y="669"/>
                  </a:lnTo>
                  <a:lnTo>
                    <a:pt x="2509" y="669"/>
                  </a:lnTo>
                  <a:lnTo>
                    <a:pt x="2509" y="669"/>
                  </a:lnTo>
                  <a:lnTo>
                    <a:pt x="2510" y="669"/>
                  </a:lnTo>
                  <a:lnTo>
                    <a:pt x="2510" y="669"/>
                  </a:lnTo>
                  <a:lnTo>
                    <a:pt x="2510" y="669"/>
                  </a:lnTo>
                  <a:lnTo>
                    <a:pt x="2510" y="669"/>
                  </a:lnTo>
                  <a:lnTo>
                    <a:pt x="2512" y="669"/>
                  </a:lnTo>
                  <a:lnTo>
                    <a:pt x="2512" y="669"/>
                  </a:lnTo>
                  <a:lnTo>
                    <a:pt x="2512" y="669"/>
                  </a:lnTo>
                  <a:lnTo>
                    <a:pt x="2514" y="669"/>
                  </a:lnTo>
                  <a:lnTo>
                    <a:pt x="2514" y="669"/>
                  </a:lnTo>
                  <a:lnTo>
                    <a:pt x="2514" y="669"/>
                  </a:lnTo>
                  <a:lnTo>
                    <a:pt x="2514" y="669"/>
                  </a:lnTo>
                  <a:lnTo>
                    <a:pt x="2515" y="669"/>
                  </a:lnTo>
                  <a:lnTo>
                    <a:pt x="2515" y="669"/>
                  </a:lnTo>
                  <a:lnTo>
                    <a:pt x="2515" y="669"/>
                  </a:lnTo>
                  <a:lnTo>
                    <a:pt x="2515" y="669"/>
                  </a:lnTo>
                  <a:lnTo>
                    <a:pt x="2517" y="669"/>
                  </a:lnTo>
                  <a:lnTo>
                    <a:pt x="2517" y="669"/>
                  </a:lnTo>
                  <a:lnTo>
                    <a:pt x="2518" y="669"/>
                  </a:lnTo>
                  <a:lnTo>
                    <a:pt x="2518" y="669"/>
                  </a:lnTo>
                  <a:lnTo>
                    <a:pt x="2518" y="669"/>
                  </a:lnTo>
                  <a:lnTo>
                    <a:pt x="2520" y="669"/>
                  </a:lnTo>
                  <a:lnTo>
                    <a:pt x="2520" y="669"/>
                  </a:lnTo>
                  <a:lnTo>
                    <a:pt x="2520" y="669"/>
                  </a:lnTo>
                  <a:lnTo>
                    <a:pt x="2520" y="669"/>
                  </a:lnTo>
                  <a:lnTo>
                    <a:pt x="2521" y="669"/>
                  </a:lnTo>
                  <a:lnTo>
                    <a:pt x="2521" y="669"/>
                  </a:lnTo>
                  <a:lnTo>
                    <a:pt x="2521" y="669"/>
                  </a:lnTo>
                  <a:lnTo>
                    <a:pt x="2521" y="669"/>
                  </a:lnTo>
                  <a:lnTo>
                    <a:pt x="2523" y="669"/>
                  </a:lnTo>
                  <a:lnTo>
                    <a:pt x="2523" y="669"/>
                  </a:lnTo>
                  <a:lnTo>
                    <a:pt x="2523" y="669"/>
                  </a:lnTo>
                  <a:lnTo>
                    <a:pt x="2523" y="669"/>
                  </a:lnTo>
                  <a:lnTo>
                    <a:pt x="2523" y="669"/>
                  </a:lnTo>
                  <a:lnTo>
                    <a:pt x="2524" y="669"/>
                  </a:lnTo>
                  <a:lnTo>
                    <a:pt x="2524" y="669"/>
                  </a:lnTo>
                  <a:lnTo>
                    <a:pt x="2526" y="669"/>
                  </a:lnTo>
                  <a:lnTo>
                    <a:pt x="2526" y="669"/>
                  </a:lnTo>
                  <a:lnTo>
                    <a:pt x="2526" y="669"/>
                  </a:lnTo>
                  <a:lnTo>
                    <a:pt x="2526" y="669"/>
                  </a:lnTo>
                  <a:lnTo>
                    <a:pt x="2526" y="669"/>
                  </a:lnTo>
                  <a:lnTo>
                    <a:pt x="2527" y="669"/>
                  </a:lnTo>
                  <a:lnTo>
                    <a:pt x="2527" y="669"/>
                  </a:lnTo>
                  <a:lnTo>
                    <a:pt x="2527" y="669"/>
                  </a:lnTo>
                  <a:lnTo>
                    <a:pt x="2529" y="669"/>
                  </a:lnTo>
                  <a:lnTo>
                    <a:pt x="2529" y="669"/>
                  </a:lnTo>
                  <a:lnTo>
                    <a:pt x="2531" y="669"/>
                  </a:lnTo>
                  <a:lnTo>
                    <a:pt x="2531" y="669"/>
                  </a:lnTo>
                  <a:lnTo>
                    <a:pt x="2531" y="669"/>
                  </a:lnTo>
                  <a:lnTo>
                    <a:pt x="2531" y="669"/>
                  </a:lnTo>
                  <a:lnTo>
                    <a:pt x="2532" y="669"/>
                  </a:lnTo>
                  <a:lnTo>
                    <a:pt x="2532" y="669"/>
                  </a:lnTo>
                  <a:lnTo>
                    <a:pt x="2532" y="669"/>
                  </a:lnTo>
                  <a:lnTo>
                    <a:pt x="2534" y="669"/>
                  </a:lnTo>
                  <a:lnTo>
                    <a:pt x="2534" y="669"/>
                  </a:lnTo>
                  <a:lnTo>
                    <a:pt x="2534" y="669"/>
                  </a:lnTo>
                  <a:lnTo>
                    <a:pt x="2535" y="669"/>
                  </a:lnTo>
                  <a:lnTo>
                    <a:pt x="2535" y="669"/>
                  </a:lnTo>
                  <a:lnTo>
                    <a:pt x="2535" y="669"/>
                  </a:lnTo>
                  <a:lnTo>
                    <a:pt x="2535" y="669"/>
                  </a:lnTo>
                  <a:lnTo>
                    <a:pt x="2537" y="669"/>
                  </a:lnTo>
                  <a:lnTo>
                    <a:pt x="2537" y="669"/>
                  </a:lnTo>
                  <a:lnTo>
                    <a:pt x="2537" y="669"/>
                  </a:lnTo>
                  <a:lnTo>
                    <a:pt x="2537" y="669"/>
                  </a:lnTo>
                  <a:lnTo>
                    <a:pt x="2537" y="669"/>
                  </a:lnTo>
                  <a:lnTo>
                    <a:pt x="2537" y="669"/>
                  </a:lnTo>
                  <a:lnTo>
                    <a:pt x="2538" y="669"/>
                  </a:lnTo>
                  <a:lnTo>
                    <a:pt x="2538" y="669"/>
                  </a:lnTo>
                  <a:lnTo>
                    <a:pt x="2540" y="669"/>
                  </a:lnTo>
                  <a:lnTo>
                    <a:pt x="2540" y="669"/>
                  </a:lnTo>
                  <a:lnTo>
                    <a:pt x="2540" y="669"/>
                  </a:lnTo>
                  <a:lnTo>
                    <a:pt x="2540" y="669"/>
                  </a:lnTo>
                  <a:lnTo>
                    <a:pt x="2541" y="669"/>
                  </a:lnTo>
                  <a:lnTo>
                    <a:pt x="2543" y="669"/>
                  </a:lnTo>
                  <a:lnTo>
                    <a:pt x="2543" y="669"/>
                  </a:lnTo>
                  <a:lnTo>
                    <a:pt x="2543" y="669"/>
                  </a:lnTo>
                  <a:lnTo>
                    <a:pt x="2543" y="669"/>
                  </a:lnTo>
                  <a:lnTo>
                    <a:pt x="2543" y="669"/>
                  </a:lnTo>
                  <a:lnTo>
                    <a:pt x="2544" y="669"/>
                  </a:lnTo>
                  <a:lnTo>
                    <a:pt x="2544" y="669"/>
                  </a:lnTo>
                  <a:lnTo>
                    <a:pt x="2546" y="669"/>
                  </a:lnTo>
                  <a:lnTo>
                    <a:pt x="2546" y="669"/>
                  </a:lnTo>
                  <a:lnTo>
                    <a:pt x="2546" y="669"/>
                  </a:lnTo>
                  <a:lnTo>
                    <a:pt x="2546" y="669"/>
                  </a:lnTo>
                  <a:lnTo>
                    <a:pt x="2546" y="669"/>
                  </a:lnTo>
                  <a:lnTo>
                    <a:pt x="2546" y="669"/>
                  </a:lnTo>
                  <a:lnTo>
                    <a:pt x="2548" y="669"/>
                  </a:lnTo>
                  <a:lnTo>
                    <a:pt x="2548" y="669"/>
                  </a:lnTo>
                  <a:lnTo>
                    <a:pt x="2548" y="669"/>
                  </a:lnTo>
                  <a:lnTo>
                    <a:pt x="2548" y="669"/>
                  </a:lnTo>
                  <a:lnTo>
                    <a:pt x="2549" y="669"/>
                  </a:lnTo>
                  <a:lnTo>
                    <a:pt x="2549" y="669"/>
                  </a:lnTo>
                  <a:lnTo>
                    <a:pt x="2551" y="669"/>
                  </a:lnTo>
                  <a:lnTo>
                    <a:pt x="2551" y="669"/>
                  </a:lnTo>
                  <a:lnTo>
                    <a:pt x="2551" y="669"/>
                  </a:lnTo>
                  <a:lnTo>
                    <a:pt x="2551" y="669"/>
                  </a:lnTo>
                  <a:lnTo>
                    <a:pt x="2551" y="669"/>
                  </a:lnTo>
                  <a:lnTo>
                    <a:pt x="2552" y="669"/>
                  </a:lnTo>
                  <a:lnTo>
                    <a:pt x="2552" y="669"/>
                  </a:lnTo>
                  <a:lnTo>
                    <a:pt x="2552" y="669"/>
                  </a:lnTo>
                  <a:lnTo>
                    <a:pt x="2554" y="669"/>
                  </a:lnTo>
                  <a:lnTo>
                    <a:pt x="2554" y="669"/>
                  </a:lnTo>
                  <a:lnTo>
                    <a:pt x="2555" y="669"/>
                  </a:lnTo>
                  <a:lnTo>
                    <a:pt x="2555" y="669"/>
                  </a:lnTo>
                  <a:lnTo>
                    <a:pt x="2555" y="669"/>
                  </a:lnTo>
                  <a:lnTo>
                    <a:pt x="2557" y="669"/>
                  </a:lnTo>
                  <a:lnTo>
                    <a:pt x="2557" y="669"/>
                  </a:lnTo>
                  <a:lnTo>
                    <a:pt x="2557" y="669"/>
                  </a:lnTo>
                  <a:lnTo>
                    <a:pt x="2557" y="669"/>
                  </a:lnTo>
                  <a:lnTo>
                    <a:pt x="2558" y="669"/>
                  </a:lnTo>
                  <a:lnTo>
                    <a:pt x="2558" y="669"/>
                  </a:lnTo>
                  <a:lnTo>
                    <a:pt x="2558" y="669"/>
                  </a:lnTo>
                  <a:lnTo>
                    <a:pt x="2558" y="669"/>
                  </a:lnTo>
                  <a:lnTo>
                    <a:pt x="2558" y="669"/>
                  </a:lnTo>
                  <a:lnTo>
                    <a:pt x="2560" y="669"/>
                  </a:lnTo>
                  <a:lnTo>
                    <a:pt x="2560" y="669"/>
                  </a:lnTo>
                  <a:lnTo>
                    <a:pt x="2560" y="669"/>
                  </a:lnTo>
                  <a:lnTo>
                    <a:pt x="2561" y="669"/>
                  </a:lnTo>
                  <a:lnTo>
                    <a:pt x="2561" y="669"/>
                  </a:lnTo>
                  <a:lnTo>
                    <a:pt x="2561" y="669"/>
                  </a:lnTo>
                  <a:lnTo>
                    <a:pt x="2561" y="669"/>
                  </a:lnTo>
                  <a:lnTo>
                    <a:pt x="2563" y="669"/>
                  </a:lnTo>
                  <a:lnTo>
                    <a:pt x="2563" y="669"/>
                  </a:lnTo>
                  <a:lnTo>
                    <a:pt x="2563" y="669"/>
                  </a:lnTo>
                  <a:lnTo>
                    <a:pt x="2564" y="669"/>
                  </a:lnTo>
                  <a:lnTo>
                    <a:pt x="2564" y="669"/>
                  </a:lnTo>
                  <a:lnTo>
                    <a:pt x="2564" y="669"/>
                  </a:lnTo>
                  <a:lnTo>
                    <a:pt x="2564" y="669"/>
                  </a:lnTo>
                  <a:lnTo>
                    <a:pt x="2564" y="669"/>
                  </a:lnTo>
                  <a:lnTo>
                    <a:pt x="2566" y="669"/>
                  </a:lnTo>
                  <a:lnTo>
                    <a:pt x="2568" y="669"/>
                  </a:lnTo>
                  <a:lnTo>
                    <a:pt x="2568" y="669"/>
                  </a:lnTo>
                  <a:lnTo>
                    <a:pt x="2568" y="669"/>
                  </a:lnTo>
                  <a:lnTo>
                    <a:pt x="2568" y="669"/>
                  </a:lnTo>
                  <a:lnTo>
                    <a:pt x="2569" y="669"/>
                  </a:lnTo>
                  <a:lnTo>
                    <a:pt x="2569" y="669"/>
                  </a:lnTo>
                  <a:lnTo>
                    <a:pt x="2569" y="669"/>
                  </a:lnTo>
                  <a:lnTo>
                    <a:pt x="2571" y="669"/>
                  </a:lnTo>
                  <a:lnTo>
                    <a:pt x="2571" y="669"/>
                  </a:lnTo>
                  <a:lnTo>
                    <a:pt x="2571" y="669"/>
                  </a:lnTo>
                  <a:lnTo>
                    <a:pt x="2571" y="669"/>
                  </a:lnTo>
                  <a:lnTo>
                    <a:pt x="2572" y="669"/>
                  </a:lnTo>
                  <a:lnTo>
                    <a:pt x="2572" y="669"/>
                  </a:lnTo>
                  <a:lnTo>
                    <a:pt x="2572" y="669"/>
                  </a:lnTo>
                  <a:lnTo>
                    <a:pt x="2572" y="669"/>
                  </a:lnTo>
                  <a:lnTo>
                    <a:pt x="2574" y="669"/>
                  </a:lnTo>
                  <a:lnTo>
                    <a:pt x="2574" y="669"/>
                  </a:lnTo>
                  <a:lnTo>
                    <a:pt x="2574" y="669"/>
                  </a:lnTo>
                  <a:lnTo>
                    <a:pt x="2575" y="669"/>
                  </a:lnTo>
                  <a:lnTo>
                    <a:pt x="2575" y="669"/>
                  </a:lnTo>
                  <a:lnTo>
                    <a:pt x="2575" y="669"/>
                  </a:lnTo>
                  <a:lnTo>
                    <a:pt x="2577" y="669"/>
                  </a:lnTo>
                  <a:lnTo>
                    <a:pt x="2577" y="669"/>
                  </a:lnTo>
                  <a:lnTo>
                    <a:pt x="2577" y="669"/>
                  </a:lnTo>
                  <a:lnTo>
                    <a:pt x="2577" y="669"/>
                  </a:lnTo>
                  <a:lnTo>
                    <a:pt x="2578" y="669"/>
                  </a:lnTo>
                  <a:lnTo>
                    <a:pt x="2578" y="669"/>
                  </a:lnTo>
                  <a:lnTo>
                    <a:pt x="2580" y="669"/>
                  </a:lnTo>
                  <a:lnTo>
                    <a:pt x="2580" y="669"/>
                  </a:lnTo>
                  <a:lnTo>
                    <a:pt x="2581" y="669"/>
                  </a:lnTo>
                  <a:lnTo>
                    <a:pt x="2581" y="669"/>
                  </a:lnTo>
                  <a:lnTo>
                    <a:pt x="2581" y="669"/>
                  </a:lnTo>
                  <a:lnTo>
                    <a:pt x="2581" y="669"/>
                  </a:lnTo>
                  <a:lnTo>
                    <a:pt x="2581" y="669"/>
                  </a:lnTo>
                  <a:lnTo>
                    <a:pt x="2581" y="669"/>
                  </a:lnTo>
                  <a:lnTo>
                    <a:pt x="2583" y="669"/>
                  </a:lnTo>
                  <a:lnTo>
                    <a:pt x="2583" y="669"/>
                  </a:lnTo>
                  <a:lnTo>
                    <a:pt x="2583" y="669"/>
                  </a:lnTo>
                  <a:lnTo>
                    <a:pt x="2585" y="669"/>
                  </a:lnTo>
                  <a:lnTo>
                    <a:pt x="2585" y="669"/>
                  </a:lnTo>
                  <a:lnTo>
                    <a:pt x="2586" y="669"/>
                  </a:lnTo>
                  <a:lnTo>
                    <a:pt x="2586" y="669"/>
                  </a:lnTo>
                  <a:lnTo>
                    <a:pt x="2586" y="669"/>
                  </a:lnTo>
                  <a:lnTo>
                    <a:pt x="2586" y="669"/>
                  </a:lnTo>
                  <a:lnTo>
                    <a:pt x="2586" y="669"/>
                  </a:lnTo>
                  <a:lnTo>
                    <a:pt x="2588" y="669"/>
                  </a:lnTo>
                  <a:lnTo>
                    <a:pt x="2588" y="669"/>
                  </a:lnTo>
                  <a:lnTo>
                    <a:pt x="2588" y="669"/>
                  </a:lnTo>
                  <a:lnTo>
                    <a:pt x="2589" y="669"/>
                  </a:lnTo>
                  <a:lnTo>
                    <a:pt x="2589" y="669"/>
                  </a:lnTo>
                  <a:lnTo>
                    <a:pt x="2589" y="669"/>
                  </a:lnTo>
                  <a:lnTo>
                    <a:pt x="2589" y="669"/>
                  </a:lnTo>
                  <a:lnTo>
                    <a:pt x="2591" y="669"/>
                  </a:lnTo>
                  <a:lnTo>
                    <a:pt x="2592" y="669"/>
                  </a:lnTo>
                  <a:lnTo>
                    <a:pt x="2592" y="669"/>
                  </a:lnTo>
                  <a:lnTo>
                    <a:pt x="2592" y="669"/>
                  </a:lnTo>
                  <a:lnTo>
                    <a:pt x="2592" y="669"/>
                  </a:lnTo>
                  <a:lnTo>
                    <a:pt x="2592" y="669"/>
                  </a:lnTo>
                  <a:lnTo>
                    <a:pt x="2594" y="669"/>
                  </a:lnTo>
                  <a:lnTo>
                    <a:pt x="2594" y="669"/>
                  </a:lnTo>
                  <a:lnTo>
                    <a:pt x="2594" y="669"/>
                  </a:lnTo>
                  <a:lnTo>
                    <a:pt x="2594" y="669"/>
                  </a:lnTo>
                  <a:lnTo>
                    <a:pt x="2595" y="669"/>
                  </a:lnTo>
                  <a:lnTo>
                    <a:pt x="2595" y="669"/>
                  </a:lnTo>
                  <a:lnTo>
                    <a:pt x="2595" y="669"/>
                  </a:lnTo>
                  <a:lnTo>
                    <a:pt x="2595" y="669"/>
                  </a:lnTo>
                  <a:lnTo>
                    <a:pt x="2597" y="669"/>
                  </a:lnTo>
                  <a:lnTo>
                    <a:pt x="2597" y="669"/>
                  </a:lnTo>
                  <a:lnTo>
                    <a:pt x="2597" y="669"/>
                  </a:lnTo>
                  <a:lnTo>
                    <a:pt x="2598" y="669"/>
                  </a:lnTo>
                  <a:lnTo>
                    <a:pt x="2598" y="669"/>
                  </a:lnTo>
                  <a:lnTo>
                    <a:pt x="2598" y="669"/>
                  </a:lnTo>
                  <a:lnTo>
                    <a:pt x="2600" y="669"/>
                  </a:lnTo>
                  <a:lnTo>
                    <a:pt x="2600" y="669"/>
                  </a:lnTo>
                  <a:lnTo>
                    <a:pt x="2600" y="669"/>
                  </a:lnTo>
                  <a:lnTo>
                    <a:pt x="2600" y="669"/>
                  </a:lnTo>
                  <a:lnTo>
                    <a:pt x="2602" y="669"/>
                  </a:lnTo>
                  <a:lnTo>
                    <a:pt x="2602" y="669"/>
                  </a:lnTo>
                  <a:lnTo>
                    <a:pt x="2602" y="669"/>
                  </a:lnTo>
                  <a:lnTo>
                    <a:pt x="2602" y="669"/>
                  </a:lnTo>
                  <a:lnTo>
                    <a:pt x="2603" y="669"/>
                  </a:lnTo>
                  <a:lnTo>
                    <a:pt x="2605" y="669"/>
                  </a:lnTo>
                  <a:lnTo>
                    <a:pt x="2605" y="669"/>
                  </a:lnTo>
                  <a:lnTo>
                    <a:pt x="2605" y="669"/>
                  </a:lnTo>
                  <a:lnTo>
                    <a:pt x="2605" y="669"/>
                  </a:lnTo>
                  <a:lnTo>
                    <a:pt x="2605" y="669"/>
                  </a:lnTo>
                  <a:lnTo>
                    <a:pt x="2606" y="669"/>
                  </a:lnTo>
                  <a:lnTo>
                    <a:pt x="2606" y="669"/>
                  </a:lnTo>
                  <a:lnTo>
                    <a:pt x="2606" y="669"/>
                  </a:lnTo>
                  <a:lnTo>
                    <a:pt x="2606" y="669"/>
                  </a:lnTo>
                  <a:lnTo>
                    <a:pt x="2608" y="669"/>
                  </a:lnTo>
                  <a:lnTo>
                    <a:pt x="2608" y="669"/>
                  </a:lnTo>
                  <a:lnTo>
                    <a:pt x="2608" y="669"/>
                  </a:lnTo>
                  <a:lnTo>
                    <a:pt x="2609" y="669"/>
                  </a:lnTo>
                  <a:lnTo>
                    <a:pt x="2609" y="669"/>
                  </a:lnTo>
                  <a:lnTo>
                    <a:pt x="2609" y="669"/>
                  </a:lnTo>
                  <a:lnTo>
                    <a:pt x="2609" y="669"/>
                  </a:lnTo>
                  <a:lnTo>
                    <a:pt x="2611" y="669"/>
                  </a:lnTo>
                  <a:lnTo>
                    <a:pt x="2611" y="669"/>
                  </a:lnTo>
                  <a:lnTo>
                    <a:pt x="2611" y="669"/>
                  </a:lnTo>
                  <a:lnTo>
                    <a:pt x="2611" y="669"/>
                  </a:lnTo>
                  <a:lnTo>
                    <a:pt x="2611" y="669"/>
                  </a:lnTo>
                  <a:lnTo>
                    <a:pt x="2612" y="669"/>
                  </a:lnTo>
                  <a:lnTo>
                    <a:pt x="2612" y="669"/>
                  </a:lnTo>
                  <a:lnTo>
                    <a:pt x="2614" y="669"/>
                  </a:lnTo>
                  <a:lnTo>
                    <a:pt x="2614" y="669"/>
                  </a:lnTo>
                  <a:lnTo>
                    <a:pt x="2614" y="669"/>
                  </a:lnTo>
                  <a:lnTo>
                    <a:pt x="2614" y="669"/>
                  </a:lnTo>
                  <a:lnTo>
                    <a:pt x="2615" y="669"/>
                  </a:lnTo>
                  <a:lnTo>
                    <a:pt x="2615" y="669"/>
                  </a:lnTo>
                  <a:lnTo>
                    <a:pt x="2617" y="669"/>
                  </a:lnTo>
                  <a:lnTo>
                    <a:pt x="2617" y="669"/>
                  </a:lnTo>
                  <a:lnTo>
                    <a:pt x="2617" y="669"/>
                  </a:lnTo>
                  <a:lnTo>
                    <a:pt x="2617" y="669"/>
                  </a:lnTo>
                  <a:lnTo>
                    <a:pt x="2618" y="669"/>
                  </a:lnTo>
                  <a:lnTo>
                    <a:pt x="2618" y="669"/>
                  </a:lnTo>
                  <a:lnTo>
                    <a:pt x="2618" y="669"/>
                  </a:lnTo>
                  <a:lnTo>
                    <a:pt x="2618" y="669"/>
                  </a:lnTo>
                  <a:lnTo>
                    <a:pt x="2620" y="669"/>
                  </a:lnTo>
                  <a:lnTo>
                    <a:pt x="2620" y="669"/>
                  </a:lnTo>
                  <a:lnTo>
                    <a:pt x="2620" y="669"/>
                  </a:lnTo>
                  <a:lnTo>
                    <a:pt x="2622" y="669"/>
                  </a:lnTo>
                  <a:lnTo>
                    <a:pt x="2622" y="669"/>
                  </a:lnTo>
                  <a:lnTo>
                    <a:pt x="2622" y="669"/>
                  </a:lnTo>
                  <a:lnTo>
                    <a:pt x="2622" y="669"/>
                  </a:lnTo>
                  <a:lnTo>
                    <a:pt x="2622" y="669"/>
                  </a:lnTo>
                  <a:lnTo>
                    <a:pt x="2623" y="669"/>
                  </a:lnTo>
                  <a:lnTo>
                    <a:pt x="2623" y="669"/>
                  </a:lnTo>
                  <a:lnTo>
                    <a:pt x="2623" y="669"/>
                  </a:lnTo>
                  <a:lnTo>
                    <a:pt x="2625" y="669"/>
                  </a:lnTo>
                  <a:lnTo>
                    <a:pt x="2625" y="669"/>
                  </a:lnTo>
                  <a:lnTo>
                    <a:pt x="2625" y="669"/>
                  </a:lnTo>
                  <a:lnTo>
                    <a:pt x="2626" y="669"/>
                  </a:lnTo>
                  <a:lnTo>
                    <a:pt x="2626" y="669"/>
                  </a:lnTo>
                  <a:lnTo>
                    <a:pt x="2626" y="669"/>
                  </a:lnTo>
                  <a:lnTo>
                    <a:pt x="2626" y="669"/>
                  </a:lnTo>
                  <a:lnTo>
                    <a:pt x="2628" y="669"/>
                  </a:lnTo>
                  <a:lnTo>
                    <a:pt x="2628" y="669"/>
                  </a:lnTo>
                  <a:lnTo>
                    <a:pt x="2629" y="669"/>
                  </a:lnTo>
                  <a:lnTo>
                    <a:pt x="2629" y="669"/>
                  </a:lnTo>
                  <a:lnTo>
                    <a:pt x="2629" y="669"/>
                  </a:lnTo>
                  <a:lnTo>
                    <a:pt x="2629" y="669"/>
                  </a:lnTo>
                  <a:lnTo>
                    <a:pt x="2631" y="669"/>
                  </a:lnTo>
                  <a:lnTo>
                    <a:pt x="2631" y="669"/>
                  </a:lnTo>
                  <a:lnTo>
                    <a:pt x="2631" y="669"/>
                  </a:lnTo>
                  <a:lnTo>
                    <a:pt x="2632" y="669"/>
                  </a:lnTo>
                  <a:lnTo>
                    <a:pt x="2632" y="669"/>
                  </a:lnTo>
                  <a:lnTo>
                    <a:pt x="2632" y="669"/>
                  </a:lnTo>
                  <a:lnTo>
                    <a:pt x="2632" y="669"/>
                  </a:lnTo>
                  <a:lnTo>
                    <a:pt x="2634" y="669"/>
                  </a:lnTo>
                  <a:lnTo>
                    <a:pt x="2634" y="669"/>
                  </a:lnTo>
                  <a:lnTo>
                    <a:pt x="2634" y="669"/>
                  </a:lnTo>
                  <a:lnTo>
                    <a:pt x="2634" y="669"/>
                  </a:lnTo>
                  <a:lnTo>
                    <a:pt x="2635" y="669"/>
                  </a:lnTo>
                  <a:lnTo>
                    <a:pt x="2635" y="669"/>
                  </a:lnTo>
                  <a:lnTo>
                    <a:pt x="2635" y="669"/>
                  </a:lnTo>
                  <a:lnTo>
                    <a:pt x="2635" y="669"/>
                  </a:lnTo>
                  <a:lnTo>
                    <a:pt x="2637" y="669"/>
                  </a:lnTo>
                  <a:lnTo>
                    <a:pt x="2637" y="669"/>
                  </a:lnTo>
                  <a:lnTo>
                    <a:pt x="2637" y="669"/>
                  </a:lnTo>
                  <a:lnTo>
                    <a:pt x="2639" y="669"/>
                  </a:lnTo>
                  <a:lnTo>
                    <a:pt x="2639" y="669"/>
                  </a:lnTo>
                  <a:lnTo>
                    <a:pt x="2639" y="669"/>
                  </a:lnTo>
                  <a:lnTo>
                    <a:pt x="2639" y="669"/>
                  </a:lnTo>
                  <a:lnTo>
                    <a:pt x="2640" y="669"/>
                  </a:lnTo>
                  <a:lnTo>
                    <a:pt x="2640" y="669"/>
                  </a:lnTo>
                  <a:lnTo>
                    <a:pt x="2642" y="669"/>
                  </a:lnTo>
                  <a:lnTo>
                    <a:pt x="2642" y="669"/>
                  </a:lnTo>
                  <a:lnTo>
                    <a:pt x="2642" y="669"/>
                  </a:lnTo>
                  <a:lnTo>
                    <a:pt x="2642" y="669"/>
                  </a:lnTo>
                  <a:lnTo>
                    <a:pt x="2643" y="669"/>
                  </a:lnTo>
                  <a:lnTo>
                    <a:pt x="2643" y="669"/>
                  </a:lnTo>
                  <a:lnTo>
                    <a:pt x="2643" y="669"/>
                  </a:lnTo>
                  <a:lnTo>
                    <a:pt x="2643" y="669"/>
                  </a:lnTo>
                  <a:lnTo>
                    <a:pt x="2645" y="669"/>
                  </a:lnTo>
                  <a:lnTo>
                    <a:pt x="2645" y="669"/>
                  </a:lnTo>
                  <a:lnTo>
                    <a:pt x="2646" y="669"/>
                  </a:lnTo>
                  <a:lnTo>
                    <a:pt x="2646" y="669"/>
                  </a:lnTo>
                  <a:lnTo>
                    <a:pt x="2646" y="669"/>
                  </a:lnTo>
                  <a:lnTo>
                    <a:pt x="2646" y="669"/>
                  </a:lnTo>
                  <a:lnTo>
                    <a:pt x="2648" y="669"/>
                  </a:lnTo>
                  <a:lnTo>
                    <a:pt x="2648" y="669"/>
                  </a:lnTo>
                  <a:lnTo>
                    <a:pt x="2648" y="669"/>
                  </a:lnTo>
                  <a:lnTo>
                    <a:pt x="2648" y="669"/>
                  </a:lnTo>
                  <a:lnTo>
                    <a:pt x="2649" y="669"/>
                  </a:lnTo>
                  <a:lnTo>
                    <a:pt x="2649" y="669"/>
                  </a:lnTo>
                  <a:lnTo>
                    <a:pt x="2649" y="669"/>
                  </a:lnTo>
                  <a:lnTo>
                    <a:pt x="2649" y="669"/>
                  </a:lnTo>
                  <a:lnTo>
                    <a:pt x="2651" y="669"/>
                  </a:lnTo>
                  <a:lnTo>
                    <a:pt x="2651" y="669"/>
                  </a:lnTo>
                  <a:lnTo>
                    <a:pt x="2651" y="669"/>
                  </a:lnTo>
                  <a:lnTo>
                    <a:pt x="2651" y="669"/>
                  </a:lnTo>
                  <a:lnTo>
                    <a:pt x="2652" y="669"/>
                  </a:lnTo>
                  <a:lnTo>
                    <a:pt x="2652" y="669"/>
                  </a:lnTo>
                  <a:lnTo>
                    <a:pt x="2654" y="669"/>
                  </a:lnTo>
                  <a:lnTo>
                    <a:pt x="2654" y="669"/>
                  </a:lnTo>
                  <a:lnTo>
                    <a:pt x="2654" y="671"/>
                  </a:lnTo>
                  <a:lnTo>
                    <a:pt x="2656" y="669"/>
                  </a:lnTo>
                  <a:lnTo>
                    <a:pt x="2656" y="671"/>
                  </a:lnTo>
                  <a:lnTo>
                    <a:pt x="2656" y="669"/>
                  </a:lnTo>
                  <a:lnTo>
                    <a:pt x="2657" y="669"/>
                  </a:lnTo>
                  <a:lnTo>
                    <a:pt x="2657" y="671"/>
                  </a:lnTo>
                  <a:lnTo>
                    <a:pt x="2657" y="669"/>
                  </a:lnTo>
                  <a:lnTo>
                    <a:pt x="2657" y="669"/>
                  </a:lnTo>
                  <a:lnTo>
                    <a:pt x="2657" y="669"/>
                  </a:lnTo>
                  <a:lnTo>
                    <a:pt x="2659" y="671"/>
                  </a:lnTo>
                  <a:lnTo>
                    <a:pt x="2659" y="669"/>
                  </a:lnTo>
                  <a:lnTo>
                    <a:pt x="2659" y="669"/>
                  </a:lnTo>
                  <a:lnTo>
                    <a:pt x="2659" y="669"/>
                  </a:lnTo>
                  <a:lnTo>
                    <a:pt x="2660" y="671"/>
                  </a:lnTo>
                  <a:lnTo>
                    <a:pt x="2660" y="669"/>
                  </a:lnTo>
                  <a:lnTo>
                    <a:pt x="2660" y="669"/>
                  </a:lnTo>
                  <a:lnTo>
                    <a:pt x="2660" y="669"/>
                  </a:lnTo>
                  <a:lnTo>
                    <a:pt x="2662" y="671"/>
                  </a:lnTo>
                  <a:lnTo>
                    <a:pt x="2662" y="669"/>
                  </a:lnTo>
                  <a:lnTo>
                    <a:pt x="2662" y="669"/>
                  </a:lnTo>
                  <a:lnTo>
                    <a:pt x="2662" y="671"/>
                  </a:lnTo>
                  <a:lnTo>
                    <a:pt x="2663" y="669"/>
                  </a:lnTo>
                  <a:lnTo>
                    <a:pt x="2663" y="671"/>
                  </a:lnTo>
                  <a:lnTo>
                    <a:pt x="2663" y="669"/>
                  </a:lnTo>
                  <a:lnTo>
                    <a:pt x="2665" y="671"/>
                  </a:lnTo>
                  <a:lnTo>
                    <a:pt x="2665" y="669"/>
                  </a:lnTo>
                  <a:lnTo>
                    <a:pt x="2665" y="669"/>
                  </a:lnTo>
                  <a:lnTo>
                    <a:pt x="2665" y="669"/>
                  </a:lnTo>
                  <a:lnTo>
                    <a:pt x="2666" y="671"/>
                  </a:lnTo>
                  <a:lnTo>
                    <a:pt x="2668" y="669"/>
                  </a:lnTo>
                  <a:lnTo>
                    <a:pt x="2668" y="669"/>
                  </a:lnTo>
                  <a:lnTo>
                    <a:pt x="2668" y="669"/>
                  </a:lnTo>
                  <a:lnTo>
                    <a:pt x="2668" y="669"/>
                  </a:lnTo>
                  <a:lnTo>
                    <a:pt x="2669" y="669"/>
                  </a:lnTo>
                  <a:lnTo>
                    <a:pt x="2669" y="669"/>
                  </a:lnTo>
                  <a:lnTo>
                    <a:pt x="2669" y="669"/>
                  </a:lnTo>
                  <a:lnTo>
                    <a:pt x="2669" y="669"/>
                  </a:lnTo>
                  <a:lnTo>
                    <a:pt x="2671" y="669"/>
                  </a:lnTo>
                  <a:lnTo>
                    <a:pt x="2671" y="669"/>
                  </a:lnTo>
                  <a:lnTo>
                    <a:pt x="2671" y="669"/>
                  </a:lnTo>
                  <a:lnTo>
                    <a:pt x="2671" y="669"/>
                  </a:lnTo>
                  <a:lnTo>
                    <a:pt x="2672" y="669"/>
                  </a:lnTo>
                  <a:lnTo>
                    <a:pt x="2672" y="669"/>
                  </a:lnTo>
                  <a:lnTo>
                    <a:pt x="2674" y="669"/>
                  </a:lnTo>
                  <a:lnTo>
                    <a:pt x="2674" y="669"/>
                  </a:lnTo>
                  <a:lnTo>
                    <a:pt x="2674" y="669"/>
                  </a:lnTo>
                  <a:lnTo>
                    <a:pt x="2674" y="669"/>
                  </a:lnTo>
                  <a:lnTo>
                    <a:pt x="2674" y="669"/>
                  </a:lnTo>
                  <a:lnTo>
                    <a:pt x="2676" y="669"/>
                  </a:lnTo>
                  <a:lnTo>
                    <a:pt x="2676" y="669"/>
                  </a:lnTo>
                  <a:lnTo>
                    <a:pt x="2676" y="669"/>
                  </a:lnTo>
                  <a:lnTo>
                    <a:pt x="2677" y="669"/>
                  </a:lnTo>
                  <a:lnTo>
                    <a:pt x="2677" y="669"/>
                  </a:lnTo>
                  <a:lnTo>
                    <a:pt x="2677" y="669"/>
                  </a:lnTo>
                  <a:lnTo>
                    <a:pt x="2677" y="669"/>
                  </a:lnTo>
                  <a:lnTo>
                    <a:pt x="2679" y="669"/>
                  </a:lnTo>
                  <a:lnTo>
                    <a:pt x="2679" y="669"/>
                  </a:lnTo>
                  <a:lnTo>
                    <a:pt x="2680" y="669"/>
                  </a:lnTo>
                  <a:lnTo>
                    <a:pt x="2680" y="669"/>
                  </a:lnTo>
                  <a:lnTo>
                    <a:pt x="2680" y="669"/>
                  </a:lnTo>
                  <a:lnTo>
                    <a:pt x="2680" y="669"/>
                  </a:lnTo>
                  <a:lnTo>
                    <a:pt x="2682" y="669"/>
                  </a:lnTo>
                  <a:lnTo>
                    <a:pt x="2682" y="669"/>
                  </a:lnTo>
                  <a:lnTo>
                    <a:pt x="2682" y="669"/>
                  </a:lnTo>
                  <a:lnTo>
                    <a:pt x="2682" y="669"/>
                  </a:lnTo>
                  <a:lnTo>
                    <a:pt x="2683" y="669"/>
                  </a:lnTo>
                  <a:lnTo>
                    <a:pt x="2683" y="669"/>
                  </a:lnTo>
                  <a:lnTo>
                    <a:pt x="2683" y="669"/>
                  </a:lnTo>
                  <a:lnTo>
                    <a:pt x="2683" y="669"/>
                  </a:lnTo>
                  <a:lnTo>
                    <a:pt x="2685" y="669"/>
                  </a:lnTo>
                  <a:lnTo>
                    <a:pt x="2685" y="669"/>
                  </a:lnTo>
                  <a:lnTo>
                    <a:pt x="2686" y="669"/>
                  </a:lnTo>
                  <a:lnTo>
                    <a:pt x="2686" y="669"/>
                  </a:lnTo>
                  <a:lnTo>
                    <a:pt x="2686" y="669"/>
                  </a:lnTo>
                  <a:lnTo>
                    <a:pt x="2686" y="669"/>
                  </a:lnTo>
                  <a:lnTo>
                    <a:pt x="2688" y="669"/>
                  </a:lnTo>
                  <a:lnTo>
                    <a:pt x="2688" y="669"/>
                  </a:lnTo>
                  <a:lnTo>
                    <a:pt x="2688" y="669"/>
                  </a:lnTo>
                  <a:lnTo>
                    <a:pt x="2688" y="669"/>
                  </a:lnTo>
                  <a:lnTo>
                    <a:pt x="2688" y="669"/>
                  </a:lnTo>
                  <a:lnTo>
                    <a:pt x="2689" y="669"/>
                  </a:lnTo>
                  <a:lnTo>
                    <a:pt x="2689" y="669"/>
                  </a:lnTo>
                  <a:lnTo>
                    <a:pt x="2689" y="669"/>
                  </a:lnTo>
                  <a:lnTo>
                    <a:pt x="2691" y="669"/>
                  </a:lnTo>
                  <a:lnTo>
                    <a:pt x="2693" y="669"/>
                  </a:lnTo>
                  <a:lnTo>
                    <a:pt x="2693" y="669"/>
                  </a:lnTo>
                  <a:lnTo>
                    <a:pt x="2693" y="669"/>
                  </a:lnTo>
                  <a:lnTo>
                    <a:pt x="2693" y="669"/>
                  </a:lnTo>
                  <a:lnTo>
                    <a:pt x="2693" y="669"/>
                  </a:lnTo>
                  <a:lnTo>
                    <a:pt x="2694" y="669"/>
                  </a:lnTo>
                  <a:lnTo>
                    <a:pt x="2694" y="669"/>
                  </a:lnTo>
                  <a:lnTo>
                    <a:pt x="2694" y="669"/>
                  </a:lnTo>
                  <a:lnTo>
                    <a:pt x="2694" y="669"/>
                  </a:lnTo>
                  <a:lnTo>
                    <a:pt x="2696" y="669"/>
                  </a:lnTo>
                  <a:lnTo>
                    <a:pt x="2696" y="669"/>
                  </a:lnTo>
                  <a:lnTo>
                    <a:pt x="2696" y="669"/>
                  </a:lnTo>
                  <a:lnTo>
                    <a:pt x="2697" y="669"/>
                  </a:lnTo>
                  <a:lnTo>
                    <a:pt x="2697" y="669"/>
                  </a:lnTo>
                  <a:lnTo>
                    <a:pt x="2697" y="669"/>
                  </a:lnTo>
                  <a:lnTo>
                    <a:pt x="2697" y="669"/>
                  </a:lnTo>
                  <a:lnTo>
                    <a:pt x="2699" y="669"/>
                  </a:lnTo>
                  <a:lnTo>
                    <a:pt x="2699" y="669"/>
                  </a:lnTo>
                  <a:lnTo>
                    <a:pt x="2699" y="669"/>
                  </a:lnTo>
                  <a:lnTo>
                    <a:pt x="2700" y="669"/>
                  </a:lnTo>
                  <a:lnTo>
                    <a:pt x="2700" y="669"/>
                  </a:lnTo>
                  <a:lnTo>
                    <a:pt x="2700" y="669"/>
                  </a:lnTo>
                  <a:lnTo>
                    <a:pt x="2700" y="669"/>
                  </a:lnTo>
                  <a:lnTo>
                    <a:pt x="2702" y="669"/>
                  </a:lnTo>
                  <a:lnTo>
                    <a:pt x="2702" y="669"/>
                  </a:lnTo>
                  <a:lnTo>
                    <a:pt x="2702" y="669"/>
                  </a:lnTo>
                  <a:lnTo>
                    <a:pt x="2702" y="669"/>
                  </a:lnTo>
                  <a:lnTo>
                    <a:pt x="2703" y="669"/>
                  </a:lnTo>
                  <a:lnTo>
                    <a:pt x="2703" y="669"/>
                  </a:lnTo>
                  <a:lnTo>
                    <a:pt x="2705" y="669"/>
                  </a:lnTo>
                  <a:lnTo>
                    <a:pt x="2705" y="669"/>
                  </a:lnTo>
                  <a:lnTo>
                    <a:pt x="2705" y="669"/>
                  </a:lnTo>
                  <a:lnTo>
                    <a:pt x="2706" y="669"/>
                  </a:lnTo>
                  <a:lnTo>
                    <a:pt x="2706" y="669"/>
                  </a:lnTo>
                  <a:lnTo>
                    <a:pt x="2706" y="669"/>
                  </a:lnTo>
                  <a:lnTo>
                    <a:pt x="2706" y="669"/>
                  </a:lnTo>
                  <a:lnTo>
                    <a:pt x="2706" y="669"/>
                  </a:lnTo>
                  <a:lnTo>
                    <a:pt x="2708" y="669"/>
                  </a:lnTo>
                  <a:lnTo>
                    <a:pt x="2708" y="669"/>
                  </a:lnTo>
                  <a:lnTo>
                    <a:pt x="2708" y="669"/>
                  </a:lnTo>
                  <a:lnTo>
                    <a:pt x="2708" y="669"/>
                  </a:lnTo>
                  <a:lnTo>
                    <a:pt x="2710" y="669"/>
                  </a:lnTo>
                  <a:lnTo>
                    <a:pt x="2710" y="669"/>
                  </a:lnTo>
                  <a:lnTo>
                    <a:pt x="2710" y="669"/>
                  </a:lnTo>
                  <a:lnTo>
                    <a:pt x="2710" y="669"/>
                  </a:lnTo>
                  <a:lnTo>
                    <a:pt x="2711" y="669"/>
                  </a:lnTo>
                  <a:lnTo>
                    <a:pt x="2711" y="669"/>
                  </a:lnTo>
                  <a:lnTo>
                    <a:pt x="2711" y="669"/>
                  </a:lnTo>
                  <a:lnTo>
                    <a:pt x="2713" y="669"/>
                  </a:lnTo>
                  <a:lnTo>
                    <a:pt x="2713" y="669"/>
                  </a:lnTo>
                  <a:lnTo>
                    <a:pt x="2713" y="669"/>
                  </a:lnTo>
                  <a:lnTo>
                    <a:pt x="2714" y="669"/>
                  </a:lnTo>
                  <a:lnTo>
                    <a:pt x="2714" y="669"/>
                  </a:lnTo>
                  <a:lnTo>
                    <a:pt x="2714" y="669"/>
                  </a:lnTo>
                  <a:lnTo>
                    <a:pt x="2714" y="669"/>
                  </a:lnTo>
                  <a:lnTo>
                    <a:pt x="2716" y="669"/>
                  </a:lnTo>
                  <a:lnTo>
                    <a:pt x="2716" y="669"/>
                  </a:lnTo>
                  <a:lnTo>
                    <a:pt x="2717" y="669"/>
                  </a:lnTo>
                  <a:lnTo>
                    <a:pt x="2717" y="669"/>
                  </a:lnTo>
                  <a:lnTo>
                    <a:pt x="2717" y="669"/>
                  </a:lnTo>
                  <a:lnTo>
                    <a:pt x="2719" y="669"/>
                  </a:lnTo>
                  <a:lnTo>
                    <a:pt x="2719" y="669"/>
                  </a:lnTo>
                  <a:lnTo>
                    <a:pt x="2719" y="669"/>
                  </a:lnTo>
                  <a:lnTo>
                    <a:pt x="2720" y="669"/>
                  </a:lnTo>
                  <a:lnTo>
                    <a:pt x="2720" y="669"/>
                  </a:lnTo>
                  <a:lnTo>
                    <a:pt x="2720" y="669"/>
                  </a:lnTo>
                  <a:lnTo>
                    <a:pt x="2722" y="669"/>
                  </a:lnTo>
                  <a:lnTo>
                    <a:pt x="2722" y="669"/>
                  </a:lnTo>
                  <a:lnTo>
                    <a:pt x="2722" y="669"/>
                  </a:lnTo>
                  <a:lnTo>
                    <a:pt x="2722" y="669"/>
                  </a:lnTo>
                  <a:lnTo>
                    <a:pt x="2722" y="669"/>
                  </a:lnTo>
                  <a:lnTo>
                    <a:pt x="2722" y="671"/>
                  </a:lnTo>
                  <a:lnTo>
                    <a:pt x="2723" y="669"/>
                  </a:lnTo>
                  <a:lnTo>
                    <a:pt x="2723" y="669"/>
                  </a:lnTo>
                  <a:lnTo>
                    <a:pt x="2725" y="669"/>
                  </a:lnTo>
                  <a:lnTo>
                    <a:pt x="2725" y="671"/>
                  </a:lnTo>
                  <a:lnTo>
                    <a:pt x="2725" y="669"/>
                  </a:lnTo>
                  <a:lnTo>
                    <a:pt x="2725" y="669"/>
                  </a:lnTo>
                  <a:lnTo>
                    <a:pt x="2726" y="671"/>
                  </a:lnTo>
                  <a:lnTo>
                    <a:pt x="2726" y="669"/>
                  </a:lnTo>
                  <a:lnTo>
                    <a:pt x="2726" y="669"/>
                  </a:lnTo>
                  <a:lnTo>
                    <a:pt x="2726" y="669"/>
                  </a:lnTo>
                  <a:lnTo>
                    <a:pt x="2728" y="671"/>
                  </a:lnTo>
                  <a:lnTo>
                    <a:pt x="2728" y="669"/>
                  </a:lnTo>
                  <a:lnTo>
                    <a:pt x="2730" y="669"/>
                  </a:lnTo>
                  <a:lnTo>
                    <a:pt x="2730" y="669"/>
                  </a:lnTo>
                  <a:lnTo>
                    <a:pt x="2731" y="669"/>
                  </a:lnTo>
                  <a:lnTo>
                    <a:pt x="2731" y="671"/>
                  </a:lnTo>
                  <a:lnTo>
                    <a:pt x="2731" y="669"/>
                  </a:lnTo>
                  <a:lnTo>
                    <a:pt x="2731" y="669"/>
                  </a:lnTo>
                  <a:lnTo>
                    <a:pt x="2731" y="669"/>
                  </a:lnTo>
                  <a:lnTo>
                    <a:pt x="2733" y="671"/>
                  </a:lnTo>
                  <a:lnTo>
                    <a:pt x="2733" y="669"/>
                  </a:lnTo>
                  <a:lnTo>
                    <a:pt x="2733" y="669"/>
                  </a:lnTo>
                  <a:lnTo>
                    <a:pt x="2733" y="669"/>
                  </a:lnTo>
                  <a:lnTo>
                    <a:pt x="2733" y="671"/>
                  </a:lnTo>
                  <a:lnTo>
                    <a:pt x="2734" y="669"/>
                  </a:lnTo>
                  <a:lnTo>
                    <a:pt x="2734" y="669"/>
                  </a:lnTo>
                  <a:lnTo>
                    <a:pt x="2734" y="669"/>
                  </a:lnTo>
                  <a:lnTo>
                    <a:pt x="2734" y="671"/>
                  </a:lnTo>
                  <a:lnTo>
                    <a:pt x="2736" y="669"/>
                  </a:lnTo>
                  <a:lnTo>
                    <a:pt x="2736" y="669"/>
                  </a:lnTo>
                  <a:lnTo>
                    <a:pt x="2737" y="669"/>
                  </a:lnTo>
                  <a:lnTo>
                    <a:pt x="2737" y="671"/>
                  </a:lnTo>
                  <a:lnTo>
                    <a:pt x="2737" y="669"/>
                  </a:lnTo>
                  <a:lnTo>
                    <a:pt x="2737" y="669"/>
                  </a:lnTo>
                  <a:lnTo>
                    <a:pt x="2737" y="669"/>
                  </a:lnTo>
                  <a:lnTo>
                    <a:pt x="2739" y="671"/>
                  </a:lnTo>
                  <a:lnTo>
                    <a:pt x="2739" y="669"/>
                  </a:lnTo>
                  <a:lnTo>
                    <a:pt x="2739" y="669"/>
                  </a:lnTo>
                  <a:lnTo>
                    <a:pt x="2740" y="669"/>
                  </a:lnTo>
                  <a:lnTo>
                    <a:pt x="2742" y="671"/>
                  </a:lnTo>
                  <a:lnTo>
                    <a:pt x="2742" y="671"/>
                  </a:lnTo>
                  <a:lnTo>
                    <a:pt x="2742" y="669"/>
                  </a:lnTo>
                  <a:lnTo>
                    <a:pt x="2742" y="671"/>
                  </a:lnTo>
                  <a:lnTo>
                    <a:pt x="2742" y="669"/>
                  </a:lnTo>
                  <a:lnTo>
                    <a:pt x="2743" y="669"/>
                  </a:lnTo>
                  <a:lnTo>
                    <a:pt x="2743" y="669"/>
                  </a:lnTo>
                  <a:lnTo>
                    <a:pt x="2743" y="671"/>
                  </a:lnTo>
                  <a:lnTo>
                    <a:pt x="2743" y="669"/>
                  </a:lnTo>
                  <a:lnTo>
                    <a:pt x="2745" y="669"/>
                  </a:lnTo>
                  <a:lnTo>
                    <a:pt x="2745" y="669"/>
                  </a:lnTo>
                  <a:lnTo>
                    <a:pt x="2745" y="669"/>
                  </a:lnTo>
                  <a:lnTo>
                    <a:pt x="2745" y="669"/>
                  </a:lnTo>
                  <a:lnTo>
                    <a:pt x="2747" y="669"/>
                  </a:lnTo>
                  <a:lnTo>
                    <a:pt x="2747" y="669"/>
                  </a:lnTo>
                  <a:lnTo>
                    <a:pt x="2747" y="671"/>
                  </a:lnTo>
                  <a:lnTo>
                    <a:pt x="2748" y="669"/>
                  </a:lnTo>
                  <a:lnTo>
                    <a:pt x="2748" y="669"/>
                  </a:lnTo>
                  <a:lnTo>
                    <a:pt x="2748" y="669"/>
                  </a:lnTo>
                  <a:lnTo>
                    <a:pt x="2748" y="669"/>
                  </a:lnTo>
                  <a:lnTo>
                    <a:pt x="2750" y="669"/>
                  </a:lnTo>
                  <a:lnTo>
                    <a:pt x="2750" y="669"/>
                  </a:lnTo>
                  <a:lnTo>
                    <a:pt x="2750" y="669"/>
                  </a:lnTo>
                  <a:lnTo>
                    <a:pt x="2750" y="669"/>
                  </a:lnTo>
                  <a:lnTo>
                    <a:pt x="2751" y="669"/>
                  </a:lnTo>
                  <a:lnTo>
                    <a:pt x="2751" y="669"/>
                  </a:lnTo>
                  <a:lnTo>
                    <a:pt x="2751" y="669"/>
                  </a:lnTo>
                  <a:lnTo>
                    <a:pt x="2753" y="669"/>
                  </a:lnTo>
                  <a:lnTo>
                    <a:pt x="2753" y="671"/>
                  </a:lnTo>
                  <a:lnTo>
                    <a:pt x="2754" y="669"/>
                  </a:lnTo>
                  <a:lnTo>
                    <a:pt x="2754" y="669"/>
                  </a:lnTo>
                  <a:lnTo>
                    <a:pt x="2754" y="669"/>
                  </a:lnTo>
                  <a:lnTo>
                    <a:pt x="2754" y="669"/>
                  </a:lnTo>
                  <a:lnTo>
                    <a:pt x="2756" y="669"/>
                  </a:lnTo>
                  <a:lnTo>
                    <a:pt x="2756" y="669"/>
                  </a:lnTo>
                  <a:lnTo>
                    <a:pt x="2756" y="669"/>
                  </a:lnTo>
                  <a:lnTo>
                    <a:pt x="2757" y="669"/>
                  </a:lnTo>
                  <a:lnTo>
                    <a:pt x="2757" y="669"/>
                  </a:lnTo>
                  <a:lnTo>
                    <a:pt x="2757" y="669"/>
                  </a:lnTo>
                  <a:lnTo>
                    <a:pt x="2757" y="669"/>
                  </a:lnTo>
                  <a:lnTo>
                    <a:pt x="2759" y="669"/>
                  </a:lnTo>
                  <a:lnTo>
                    <a:pt x="2759" y="669"/>
                  </a:lnTo>
                  <a:lnTo>
                    <a:pt x="2759" y="669"/>
                  </a:lnTo>
                  <a:lnTo>
                    <a:pt x="2760" y="671"/>
                  </a:lnTo>
                  <a:lnTo>
                    <a:pt x="2760" y="669"/>
                  </a:lnTo>
                  <a:lnTo>
                    <a:pt x="2760" y="669"/>
                  </a:lnTo>
                  <a:lnTo>
                    <a:pt x="2760" y="669"/>
                  </a:lnTo>
                  <a:lnTo>
                    <a:pt x="2762" y="669"/>
                  </a:lnTo>
                  <a:lnTo>
                    <a:pt x="2762" y="669"/>
                  </a:lnTo>
                  <a:lnTo>
                    <a:pt x="2762" y="669"/>
                  </a:lnTo>
                  <a:lnTo>
                    <a:pt x="2762" y="669"/>
                  </a:lnTo>
                  <a:lnTo>
                    <a:pt x="2764" y="669"/>
                  </a:lnTo>
                  <a:lnTo>
                    <a:pt x="2764" y="669"/>
                  </a:lnTo>
                  <a:lnTo>
                    <a:pt x="2764" y="669"/>
                  </a:lnTo>
                  <a:lnTo>
                    <a:pt x="2764" y="669"/>
                  </a:lnTo>
                  <a:lnTo>
                    <a:pt x="2765" y="669"/>
                  </a:lnTo>
                  <a:lnTo>
                    <a:pt x="2767" y="669"/>
                  </a:lnTo>
                  <a:lnTo>
                    <a:pt x="2767" y="669"/>
                  </a:lnTo>
                  <a:lnTo>
                    <a:pt x="2767" y="669"/>
                  </a:lnTo>
                  <a:lnTo>
                    <a:pt x="2767" y="669"/>
                  </a:lnTo>
                  <a:lnTo>
                    <a:pt x="2768" y="669"/>
                  </a:lnTo>
                  <a:lnTo>
                    <a:pt x="2768" y="669"/>
                  </a:lnTo>
                  <a:lnTo>
                    <a:pt x="2768" y="669"/>
                  </a:lnTo>
                  <a:lnTo>
                    <a:pt x="2768" y="669"/>
                  </a:lnTo>
                  <a:lnTo>
                    <a:pt x="2770" y="669"/>
                  </a:lnTo>
                  <a:lnTo>
                    <a:pt x="2770" y="669"/>
                  </a:lnTo>
                  <a:lnTo>
                    <a:pt x="2770" y="669"/>
                  </a:lnTo>
                  <a:lnTo>
                    <a:pt x="2770" y="669"/>
                  </a:lnTo>
                  <a:lnTo>
                    <a:pt x="2771" y="669"/>
                  </a:lnTo>
                  <a:lnTo>
                    <a:pt x="2771" y="669"/>
                  </a:lnTo>
                  <a:lnTo>
                    <a:pt x="2771" y="669"/>
                  </a:lnTo>
                  <a:lnTo>
                    <a:pt x="2773" y="669"/>
                  </a:lnTo>
                  <a:lnTo>
                    <a:pt x="2773" y="669"/>
                  </a:lnTo>
                  <a:lnTo>
                    <a:pt x="2773" y="669"/>
                  </a:lnTo>
                  <a:lnTo>
                    <a:pt x="2773" y="669"/>
                  </a:lnTo>
                  <a:lnTo>
                    <a:pt x="2773" y="669"/>
                  </a:lnTo>
                  <a:lnTo>
                    <a:pt x="2774" y="669"/>
                  </a:lnTo>
                  <a:lnTo>
                    <a:pt x="2774" y="669"/>
                  </a:lnTo>
                  <a:lnTo>
                    <a:pt x="2776" y="669"/>
                  </a:lnTo>
                  <a:lnTo>
                    <a:pt x="2776" y="669"/>
                  </a:lnTo>
                  <a:lnTo>
                    <a:pt x="2776" y="669"/>
                  </a:lnTo>
                  <a:lnTo>
                    <a:pt x="2776" y="669"/>
                  </a:lnTo>
                  <a:lnTo>
                    <a:pt x="2777" y="669"/>
                  </a:lnTo>
                  <a:lnTo>
                    <a:pt x="2779" y="669"/>
                  </a:lnTo>
                  <a:lnTo>
                    <a:pt x="2779" y="669"/>
                  </a:lnTo>
                  <a:lnTo>
                    <a:pt x="2779" y="669"/>
                  </a:lnTo>
                  <a:lnTo>
                    <a:pt x="2779" y="669"/>
                  </a:lnTo>
                  <a:lnTo>
                    <a:pt x="2779" y="669"/>
                  </a:lnTo>
                  <a:lnTo>
                    <a:pt x="2781" y="669"/>
                  </a:lnTo>
                  <a:lnTo>
                    <a:pt x="2781" y="669"/>
                  </a:lnTo>
                  <a:lnTo>
                    <a:pt x="2781" y="669"/>
                  </a:lnTo>
                  <a:lnTo>
                    <a:pt x="2782" y="669"/>
                  </a:lnTo>
                  <a:lnTo>
                    <a:pt x="2782" y="669"/>
                  </a:lnTo>
                  <a:lnTo>
                    <a:pt x="2782" y="669"/>
                  </a:lnTo>
                  <a:lnTo>
                    <a:pt x="2782" y="669"/>
                  </a:lnTo>
                  <a:lnTo>
                    <a:pt x="2784" y="669"/>
                  </a:lnTo>
                  <a:lnTo>
                    <a:pt x="2784" y="669"/>
                  </a:lnTo>
                  <a:lnTo>
                    <a:pt x="2784" y="669"/>
                  </a:lnTo>
                  <a:lnTo>
                    <a:pt x="2784" y="669"/>
                  </a:lnTo>
                  <a:lnTo>
                    <a:pt x="2785" y="669"/>
                  </a:lnTo>
                  <a:lnTo>
                    <a:pt x="2785" y="669"/>
                  </a:lnTo>
                  <a:lnTo>
                    <a:pt x="2785" y="669"/>
                  </a:lnTo>
                  <a:lnTo>
                    <a:pt x="2785" y="669"/>
                  </a:lnTo>
                  <a:lnTo>
                    <a:pt x="2787" y="669"/>
                  </a:lnTo>
                  <a:lnTo>
                    <a:pt x="2787" y="669"/>
                  </a:lnTo>
                  <a:lnTo>
                    <a:pt x="2787" y="669"/>
                  </a:lnTo>
                  <a:lnTo>
                    <a:pt x="2787" y="669"/>
                  </a:lnTo>
                  <a:lnTo>
                    <a:pt x="2788" y="669"/>
                  </a:lnTo>
                  <a:lnTo>
                    <a:pt x="2788" y="669"/>
                  </a:lnTo>
                  <a:lnTo>
                    <a:pt x="2790" y="669"/>
                  </a:lnTo>
                  <a:lnTo>
                    <a:pt x="2790" y="669"/>
                  </a:lnTo>
                  <a:lnTo>
                    <a:pt x="2791" y="669"/>
                  </a:lnTo>
                  <a:lnTo>
                    <a:pt x="2791" y="669"/>
                  </a:lnTo>
                  <a:lnTo>
                    <a:pt x="2793" y="669"/>
                  </a:lnTo>
                  <a:lnTo>
                    <a:pt x="2793" y="669"/>
                  </a:lnTo>
                  <a:lnTo>
                    <a:pt x="2793" y="669"/>
                  </a:lnTo>
                  <a:lnTo>
                    <a:pt x="2793" y="669"/>
                  </a:lnTo>
                  <a:lnTo>
                    <a:pt x="2794" y="669"/>
                  </a:lnTo>
                  <a:lnTo>
                    <a:pt x="2794" y="669"/>
                  </a:lnTo>
                  <a:lnTo>
                    <a:pt x="2794" y="669"/>
                  </a:lnTo>
                  <a:lnTo>
                    <a:pt x="2794" y="669"/>
                  </a:lnTo>
                  <a:lnTo>
                    <a:pt x="2796" y="669"/>
                  </a:lnTo>
                  <a:lnTo>
                    <a:pt x="2796" y="669"/>
                  </a:lnTo>
                  <a:lnTo>
                    <a:pt x="2796" y="669"/>
                  </a:lnTo>
                  <a:lnTo>
                    <a:pt x="2797" y="669"/>
                  </a:lnTo>
                  <a:lnTo>
                    <a:pt x="2797" y="669"/>
                  </a:lnTo>
                  <a:lnTo>
                    <a:pt x="2797" y="669"/>
                  </a:lnTo>
                  <a:lnTo>
                    <a:pt x="2797" y="669"/>
                  </a:lnTo>
                  <a:lnTo>
                    <a:pt x="2799" y="669"/>
                  </a:lnTo>
                  <a:lnTo>
                    <a:pt x="2799" y="669"/>
                  </a:lnTo>
                  <a:lnTo>
                    <a:pt x="2799" y="669"/>
                  </a:lnTo>
                  <a:lnTo>
                    <a:pt x="2799" y="669"/>
                  </a:lnTo>
                  <a:lnTo>
                    <a:pt x="2801" y="669"/>
                  </a:lnTo>
                  <a:lnTo>
                    <a:pt x="2801" y="669"/>
                  </a:lnTo>
                  <a:lnTo>
                    <a:pt x="2801" y="669"/>
                  </a:lnTo>
                  <a:lnTo>
                    <a:pt x="2801" y="669"/>
                  </a:lnTo>
                  <a:lnTo>
                    <a:pt x="2802" y="668"/>
                  </a:lnTo>
                  <a:lnTo>
                    <a:pt x="2804" y="669"/>
                  </a:lnTo>
                  <a:lnTo>
                    <a:pt x="2804" y="668"/>
                  </a:lnTo>
                  <a:lnTo>
                    <a:pt x="2804" y="669"/>
                  </a:lnTo>
                  <a:lnTo>
                    <a:pt x="2805" y="668"/>
                  </a:lnTo>
                  <a:lnTo>
                    <a:pt x="2805" y="668"/>
                  </a:lnTo>
                  <a:lnTo>
                    <a:pt x="2805" y="668"/>
                  </a:lnTo>
                  <a:lnTo>
                    <a:pt x="2805" y="668"/>
                  </a:lnTo>
                  <a:lnTo>
                    <a:pt x="2807" y="668"/>
                  </a:lnTo>
                  <a:lnTo>
                    <a:pt x="2807" y="668"/>
                  </a:lnTo>
                  <a:lnTo>
                    <a:pt x="2807" y="668"/>
                  </a:lnTo>
                  <a:lnTo>
                    <a:pt x="2807" y="668"/>
                  </a:lnTo>
                  <a:lnTo>
                    <a:pt x="2808" y="668"/>
                  </a:lnTo>
                  <a:lnTo>
                    <a:pt x="2808" y="668"/>
                  </a:lnTo>
                  <a:lnTo>
                    <a:pt x="2808" y="668"/>
                  </a:lnTo>
                  <a:lnTo>
                    <a:pt x="2808" y="668"/>
                  </a:lnTo>
                  <a:lnTo>
                    <a:pt x="2810" y="668"/>
                  </a:lnTo>
                  <a:lnTo>
                    <a:pt x="2810" y="668"/>
                  </a:lnTo>
                  <a:lnTo>
                    <a:pt x="2810" y="668"/>
                  </a:lnTo>
                  <a:lnTo>
                    <a:pt x="2810" y="668"/>
                  </a:lnTo>
                  <a:lnTo>
                    <a:pt x="2811" y="668"/>
                  </a:lnTo>
                  <a:lnTo>
                    <a:pt x="2811" y="668"/>
                  </a:lnTo>
                  <a:lnTo>
                    <a:pt x="2811" y="668"/>
                  </a:lnTo>
                  <a:lnTo>
                    <a:pt x="2813" y="668"/>
                  </a:lnTo>
                  <a:lnTo>
                    <a:pt x="2813" y="668"/>
                  </a:lnTo>
                  <a:lnTo>
                    <a:pt x="2813" y="668"/>
                  </a:lnTo>
                  <a:lnTo>
                    <a:pt x="2813" y="668"/>
                  </a:lnTo>
                  <a:lnTo>
                    <a:pt x="2814" y="668"/>
                  </a:lnTo>
                  <a:lnTo>
                    <a:pt x="2816" y="668"/>
                  </a:lnTo>
                  <a:lnTo>
                    <a:pt x="2816" y="668"/>
                  </a:lnTo>
                  <a:lnTo>
                    <a:pt x="2816" y="668"/>
                  </a:lnTo>
                  <a:lnTo>
                    <a:pt x="2818" y="668"/>
                  </a:lnTo>
                  <a:lnTo>
                    <a:pt x="2818" y="668"/>
                  </a:lnTo>
                  <a:lnTo>
                    <a:pt x="2818" y="668"/>
                  </a:lnTo>
                  <a:lnTo>
                    <a:pt x="2819" y="668"/>
                  </a:lnTo>
                  <a:lnTo>
                    <a:pt x="2819" y="668"/>
                  </a:lnTo>
                  <a:lnTo>
                    <a:pt x="2819" y="668"/>
                  </a:lnTo>
                  <a:lnTo>
                    <a:pt x="2819" y="668"/>
                  </a:lnTo>
                  <a:lnTo>
                    <a:pt x="2821" y="666"/>
                  </a:lnTo>
                  <a:lnTo>
                    <a:pt x="2821" y="666"/>
                  </a:lnTo>
                  <a:lnTo>
                    <a:pt x="2821" y="666"/>
                  </a:lnTo>
                  <a:lnTo>
                    <a:pt x="2822" y="666"/>
                  </a:lnTo>
                  <a:lnTo>
                    <a:pt x="2822" y="666"/>
                  </a:lnTo>
                  <a:lnTo>
                    <a:pt x="2822" y="666"/>
                  </a:lnTo>
                  <a:lnTo>
                    <a:pt x="2824" y="666"/>
                  </a:lnTo>
                  <a:lnTo>
                    <a:pt x="2824" y="666"/>
                  </a:lnTo>
                  <a:lnTo>
                    <a:pt x="2824" y="666"/>
                  </a:lnTo>
                  <a:lnTo>
                    <a:pt x="2824" y="666"/>
                  </a:lnTo>
                  <a:lnTo>
                    <a:pt x="2825" y="664"/>
                  </a:lnTo>
                  <a:lnTo>
                    <a:pt x="2825" y="664"/>
                  </a:lnTo>
                  <a:lnTo>
                    <a:pt x="2825" y="664"/>
                  </a:lnTo>
                  <a:lnTo>
                    <a:pt x="2825" y="664"/>
                  </a:lnTo>
                  <a:lnTo>
                    <a:pt x="2827" y="664"/>
                  </a:lnTo>
                  <a:lnTo>
                    <a:pt x="2828" y="664"/>
                  </a:lnTo>
                  <a:lnTo>
                    <a:pt x="2828" y="664"/>
                  </a:lnTo>
                  <a:lnTo>
                    <a:pt x="2828" y="664"/>
                  </a:lnTo>
                  <a:lnTo>
                    <a:pt x="2830" y="664"/>
                  </a:lnTo>
                  <a:lnTo>
                    <a:pt x="2830" y="664"/>
                  </a:lnTo>
                  <a:lnTo>
                    <a:pt x="2830" y="664"/>
                  </a:lnTo>
                  <a:lnTo>
                    <a:pt x="2830" y="664"/>
                  </a:lnTo>
                  <a:lnTo>
                    <a:pt x="2831" y="664"/>
                  </a:lnTo>
                  <a:lnTo>
                    <a:pt x="2831" y="664"/>
                  </a:lnTo>
                  <a:lnTo>
                    <a:pt x="2831" y="664"/>
                  </a:lnTo>
                  <a:lnTo>
                    <a:pt x="2831" y="664"/>
                  </a:lnTo>
                  <a:lnTo>
                    <a:pt x="2833" y="664"/>
                  </a:lnTo>
                  <a:lnTo>
                    <a:pt x="2833" y="664"/>
                  </a:lnTo>
                  <a:lnTo>
                    <a:pt x="2833" y="664"/>
                  </a:lnTo>
                  <a:lnTo>
                    <a:pt x="2835" y="663"/>
                  </a:lnTo>
                  <a:lnTo>
                    <a:pt x="2835" y="663"/>
                  </a:lnTo>
                  <a:lnTo>
                    <a:pt x="2835" y="663"/>
                  </a:lnTo>
                  <a:lnTo>
                    <a:pt x="2836" y="663"/>
                  </a:lnTo>
                  <a:lnTo>
                    <a:pt x="2836" y="663"/>
                  </a:lnTo>
                  <a:lnTo>
                    <a:pt x="2836" y="663"/>
                  </a:lnTo>
                  <a:lnTo>
                    <a:pt x="2838" y="663"/>
                  </a:lnTo>
                  <a:lnTo>
                    <a:pt x="2838" y="663"/>
                  </a:lnTo>
                  <a:lnTo>
                    <a:pt x="2838" y="663"/>
                  </a:lnTo>
                  <a:lnTo>
                    <a:pt x="2838" y="663"/>
                  </a:lnTo>
                  <a:lnTo>
                    <a:pt x="2839" y="661"/>
                  </a:lnTo>
                  <a:lnTo>
                    <a:pt x="2841" y="661"/>
                  </a:lnTo>
                  <a:lnTo>
                    <a:pt x="2841" y="661"/>
                  </a:lnTo>
                  <a:lnTo>
                    <a:pt x="2841" y="661"/>
                  </a:lnTo>
                  <a:lnTo>
                    <a:pt x="2842" y="661"/>
                  </a:lnTo>
                  <a:lnTo>
                    <a:pt x="2842" y="661"/>
                  </a:lnTo>
                  <a:lnTo>
                    <a:pt x="2842" y="661"/>
                  </a:lnTo>
                  <a:lnTo>
                    <a:pt x="2844" y="660"/>
                  </a:lnTo>
                  <a:lnTo>
                    <a:pt x="2844" y="660"/>
                  </a:lnTo>
                  <a:lnTo>
                    <a:pt x="2844" y="660"/>
                  </a:lnTo>
                  <a:lnTo>
                    <a:pt x="2845" y="660"/>
                  </a:lnTo>
                  <a:lnTo>
                    <a:pt x="2845" y="660"/>
                  </a:lnTo>
                  <a:lnTo>
                    <a:pt x="2845" y="660"/>
                  </a:lnTo>
                  <a:lnTo>
                    <a:pt x="2847" y="658"/>
                  </a:lnTo>
                  <a:lnTo>
                    <a:pt x="2847" y="658"/>
                  </a:lnTo>
                  <a:lnTo>
                    <a:pt x="2847" y="658"/>
                  </a:lnTo>
                  <a:lnTo>
                    <a:pt x="2848" y="658"/>
                  </a:lnTo>
                  <a:lnTo>
                    <a:pt x="2848" y="658"/>
                  </a:lnTo>
                  <a:lnTo>
                    <a:pt x="2848" y="658"/>
                  </a:lnTo>
                  <a:lnTo>
                    <a:pt x="2850" y="657"/>
                  </a:lnTo>
                  <a:lnTo>
                    <a:pt x="2850" y="658"/>
                  </a:lnTo>
                  <a:lnTo>
                    <a:pt x="2850" y="658"/>
                  </a:lnTo>
                  <a:lnTo>
                    <a:pt x="2850" y="658"/>
                  </a:lnTo>
                  <a:lnTo>
                    <a:pt x="2851" y="658"/>
                  </a:lnTo>
                  <a:lnTo>
                    <a:pt x="2851" y="658"/>
                  </a:lnTo>
                  <a:lnTo>
                    <a:pt x="2853" y="658"/>
                  </a:lnTo>
                  <a:lnTo>
                    <a:pt x="2853" y="658"/>
                  </a:lnTo>
                  <a:lnTo>
                    <a:pt x="2855" y="658"/>
                  </a:lnTo>
                  <a:lnTo>
                    <a:pt x="2855" y="658"/>
                  </a:lnTo>
                  <a:lnTo>
                    <a:pt x="2855" y="658"/>
                  </a:lnTo>
                  <a:lnTo>
                    <a:pt x="2855" y="658"/>
                  </a:lnTo>
                  <a:lnTo>
                    <a:pt x="2856" y="658"/>
                  </a:lnTo>
                  <a:lnTo>
                    <a:pt x="2856" y="658"/>
                  </a:lnTo>
                  <a:lnTo>
                    <a:pt x="2856" y="658"/>
                  </a:lnTo>
                  <a:lnTo>
                    <a:pt x="2858" y="658"/>
                  </a:lnTo>
                  <a:lnTo>
                    <a:pt x="2858" y="658"/>
                  </a:lnTo>
                  <a:lnTo>
                    <a:pt x="2859" y="658"/>
                  </a:lnTo>
                  <a:lnTo>
                    <a:pt x="2859" y="658"/>
                  </a:lnTo>
                  <a:lnTo>
                    <a:pt x="2859" y="657"/>
                  </a:lnTo>
                  <a:lnTo>
                    <a:pt x="2859" y="658"/>
                  </a:lnTo>
                  <a:lnTo>
                    <a:pt x="2861" y="657"/>
                  </a:lnTo>
                  <a:lnTo>
                    <a:pt x="2861" y="657"/>
                  </a:lnTo>
                  <a:lnTo>
                    <a:pt x="2861" y="657"/>
                  </a:lnTo>
                  <a:lnTo>
                    <a:pt x="2862" y="655"/>
                  </a:lnTo>
                  <a:lnTo>
                    <a:pt x="2862" y="655"/>
                  </a:lnTo>
                  <a:lnTo>
                    <a:pt x="2862" y="655"/>
                  </a:lnTo>
                  <a:lnTo>
                    <a:pt x="2862" y="655"/>
                  </a:lnTo>
                  <a:lnTo>
                    <a:pt x="2864" y="655"/>
                  </a:lnTo>
                  <a:lnTo>
                    <a:pt x="2864" y="655"/>
                  </a:lnTo>
                  <a:lnTo>
                    <a:pt x="2865" y="655"/>
                  </a:lnTo>
                  <a:lnTo>
                    <a:pt x="2865" y="654"/>
                  </a:lnTo>
                  <a:lnTo>
                    <a:pt x="2867" y="654"/>
                  </a:lnTo>
                  <a:lnTo>
                    <a:pt x="2867" y="654"/>
                  </a:lnTo>
                  <a:lnTo>
                    <a:pt x="2867" y="654"/>
                  </a:lnTo>
                  <a:lnTo>
                    <a:pt x="2868" y="655"/>
                  </a:lnTo>
                  <a:lnTo>
                    <a:pt x="2868" y="655"/>
                  </a:lnTo>
                  <a:lnTo>
                    <a:pt x="2868" y="655"/>
                  </a:lnTo>
                  <a:lnTo>
                    <a:pt x="2870" y="654"/>
                  </a:lnTo>
                  <a:lnTo>
                    <a:pt x="2870" y="655"/>
                  </a:lnTo>
                  <a:lnTo>
                    <a:pt x="2870" y="655"/>
                  </a:lnTo>
                  <a:lnTo>
                    <a:pt x="2870" y="655"/>
                  </a:lnTo>
                  <a:lnTo>
                    <a:pt x="2872" y="654"/>
                  </a:lnTo>
                  <a:lnTo>
                    <a:pt x="2872" y="654"/>
                  </a:lnTo>
                  <a:lnTo>
                    <a:pt x="2872" y="654"/>
                  </a:lnTo>
                  <a:lnTo>
                    <a:pt x="2872" y="654"/>
                  </a:lnTo>
                  <a:lnTo>
                    <a:pt x="2873" y="655"/>
                  </a:lnTo>
                  <a:lnTo>
                    <a:pt x="2873" y="655"/>
                  </a:lnTo>
                  <a:lnTo>
                    <a:pt x="2873" y="655"/>
                  </a:lnTo>
                  <a:lnTo>
                    <a:pt x="2875" y="655"/>
                  </a:lnTo>
                  <a:lnTo>
                    <a:pt x="2875" y="655"/>
                  </a:lnTo>
                  <a:lnTo>
                    <a:pt x="2875" y="655"/>
                  </a:lnTo>
                  <a:lnTo>
                    <a:pt x="2875" y="655"/>
                  </a:lnTo>
                  <a:lnTo>
                    <a:pt x="2876" y="657"/>
                  </a:lnTo>
                  <a:lnTo>
                    <a:pt x="2876" y="657"/>
                  </a:lnTo>
                  <a:lnTo>
                    <a:pt x="2876" y="657"/>
                  </a:lnTo>
                  <a:lnTo>
                    <a:pt x="2878" y="657"/>
                  </a:lnTo>
                  <a:lnTo>
                    <a:pt x="2878" y="657"/>
                  </a:lnTo>
                  <a:lnTo>
                    <a:pt x="2879" y="657"/>
                  </a:lnTo>
                  <a:lnTo>
                    <a:pt x="2879" y="657"/>
                  </a:lnTo>
                  <a:lnTo>
                    <a:pt x="2879" y="657"/>
                  </a:lnTo>
                  <a:lnTo>
                    <a:pt x="2881" y="657"/>
                  </a:lnTo>
                  <a:lnTo>
                    <a:pt x="2881" y="657"/>
                  </a:lnTo>
                  <a:lnTo>
                    <a:pt x="2881" y="657"/>
                  </a:lnTo>
                  <a:lnTo>
                    <a:pt x="2881" y="657"/>
                  </a:lnTo>
                  <a:lnTo>
                    <a:pt x="2882" y="657"/>
                  </a:lnTo>
                  <a:lnTo>
                    <a:pt x="2882" y="657"/>
                  </a:lnTo>
                  <a:lnTo>
                    <a:pt x="2882" y="657"/>
                  </a:lnTo>
                  <a:lnTo>
                    <a:pt x="2882" y="657"/>
                  </a:lnTo>
                  <a:lnTo>
                    <a:pt x="2884" y="658"/>
                  </a:lnTo>
                  <a:lnTo>
                    <a:pt x="2884" y="657"/>
                  </a:lnTo>
                  <a:lnTo>
                    <a:pt x="2885" y="658"/>
                  </a:lnTo>
                  <a:lnTo>
                    <a:pt x="2885" y="658"/>
                  </a:lnTo>
                  <a:lnTo>
                    <a:pt x="2885" y="658"/>
                  </a:lnTo>
                  <a:lnTo>
                    <a:pt x="2885" y="658"/>
                  </a:lnTo>
                  <a:lnTo>
                    <a:pt x="2887" y="658"/>
                  </a:lnTo>
                  <a:lnTo>
                    <a:pt x="2887" y="658"/>
                  </a:lnTo>
                  <a:lnTo>
                    <a:pt x="2887" y="658"/>
                  </a:lnTo>
                  <a:lnTo>
                    <a:pt x="2887" y="658"/>
                  </a:lnTo>
                  <a:lnTo>
                    <a:pt x="2889" y="658"/>
                  </a:lnTo>
                  <a:lnTo>
                    <a:pt x="2889" y="658"/>
                  </a:lnTo>
                  <a:lnTo>
                    <a:pt x="2889" y="658"/>
                  </a:lnTo>
                  <a:lnTo>
                    <a:pt x="2892" y="658"/>
                  </a:lnTo>
                  <a:lnTo>
                    <a:pt x="2892" y="658"/>
                  </a:lnTo>
                  <a:lnTo>
                    <a:pt x="2893" y="657"/>
                  </a:lnTo>
                  <a:lnTo>
                    <a:pt x="2893" y="657"/>
                  </a:lnTo>
                  <a:lnTo>
                    <a:pt x="2893" y="657"/>
                  </a:lnTo>
                  <a:lnTo>
                    <a:pt x="2893" y="657"/>
                  </a:lnTo>
                  <a:lnTo>
                    <a:pt x="2895" y="657"/>
                  </a:lnTo>
                  <a:lnTo>
                    <a:pt x="2895" y="657"/>
                  </a:lnTo>
                  <a:lnTo>
                    <a:pt x="2895" y="657"/>
                  </a:lnTo>
                  <a:lnTo>
                    <a:pt x="2896" y="655"/>
                  </a:lnTo>
                  <a:lnTo>
                    <a:pt x="2896" y="655"/>
                  </a:lnTo>
                  <a:lnTo>
                    <a:pt x="2896" y="655"/>
                  </a:lnTo>
                  <a:lnTo>
                    <a:pt x="2898" y="654"/>
                  </a:lnTo>
                  <a:lnTo>
                    <a:pt x="2898" y="654"/>
                  </a:lnTo>
                  <a:lnTo>
                    <a:pt x="2898" y="654"/>
                  </a:lnTo>
                  <a:lnTo>
                    <a:pt x="2898" y="654"/>
                  </a:lnTo>
                  <a:lnTo>
                    <a:pt x="2899" y="654"/>
                  </a:lnTo>
                  <a:lnTo>
                    <a:pt x="2899" y="654"/>
                  </a:lnTo>
                  <a:lnTo>
                    <a:pt x="2899" y="654"/>
                  </a:lnTo>
                  <a:lnTo>
                    <a:pt x="2899" y="654"/>
                  </a:lnTo>
                  <a:lnTo>
                    <a:pt x="2901" y="652"/>
                  </a:lnTo>
                  <a:lnTo>
                    <a:pt x="2901" y="652"/>
                  </a:lnTo>
                  <a:lnTo>
                    <a:pt x="2904" y="652"/>
                  </a:lnTo>
                  <a:lnTo>
                    <a:pt x="2904" y="652"/>
                  </a:lnTo>
                  <a:lnTo>
                    <a:pt x="2904" y="652"/>
                  </a:lnTo>
                  <a:lnTo>
                    <a:pt x="2905" y="651"/>
                  </a:lnTo>
                  <a:lnTo>
                    <a:pt x="2905" y="651"/>
                  </a:lnTo>
                  <a:lnTo>
                    <a:pt x="2905" y="651"/>
                  </a:lnTo>
                  <a:lnTo>
                    <a:pt x="2905" y="651"/>
                  </a:lnTo>
                  <a:lnTo>
                    <a:pt x="2907" y="649"/>
                  </a:lnTo>
                  <a:lnTo>
                    <a:pt x="2907" y="649"/>
                  </a:lnTo>
                  <a:lnTo>
                    <a:pt x="2907" y="649"/>
                  </a:lnTo>
                  <a:lnTo>
                    <a:pt x="2907" y="649"/>
                  </a:lnTo>
                  <a:lnTo>
                    <a:pt x="2909" y="648"/>
                  </a:lnTo>
                  <a:lnTo>
                    <a:pt x="2909" y="648"/>
                  </a:lnTo>
                  <a:lnTo>
                    <a:pt x="2909" y="648"/>
                  </a:lnTo>
                  <a:lnTo>
                    <a:pt x="2910" y="646"/>
                  </a:lnTo>
                  <a:lnTo>
                    <a:pt x="2910" y="646"/>
                  </a:lnTo>
                  <a:lnTo>
                    <a:pt x="2910" y="646"/>
                  </a:lnTo>
                  <a:lnTo>
                    <a:pt x="2912" y="644"/>
                  </a:lnTo>
                  <a:lnTo>
                    <a:pt x="2912" y="644"/>
                  </a:lnTo>
                  <a:lnTo>
                    <a:pt x="2912" y="644"/>
                  </a:lnTo>
                  <a:lnTo>
                    <a:pt x="2913" y="643"/>
                  </a:lnTo>
                  <a:lnTo>
                    <a:pt x="2913" y="643"/>
                  </a:lnTo>
                  <a:lnTo>
                    <a:pt x="2913" y="643"/>
                  </a:lnTo>
                  <a:lnTo>
                    <a:pt x="2913" y="643"/>
                  </a:lnTo>
                  <a:lnTo>
                    <a:pt x="2916" y="641"/>
                  </a:lnTo>
                  <a:lnTo>
                    <a:pt x="2916" y="641"/>
                  </a:lnTo>
                  <a:lnTo>
                    <a:pt x="2916" y="641"/>
                  </a:lnTo>
                  <a:lnTo>
                    <a:pt x="2918" y="641"/>
                  </a:lnTo>
                  <a:lnTo>
                    <a:pt x="2918" y="641"/>
                  </a:lnTo>
                  <a:lnTo>
                    <a:pt x="2918" y="643"/>
                  </a:lnTo>
                  <a:lnTo>
                    <a:pt x="2918" y="641"/>
                  </a:lnTo>
                  <a:lnTo>
                    <a:pt x="2919" y="644"/>
                  </a:lnTo>
                  <a:lnTo>
                    <a:pt x="2919" y="644"/>
                  </a:lnTo>
                  <a:lnTo>
                    <a:pt x="2921" y="646"/>
                  </a:lnTo>
                  <a:lnTo>
                    <a:pt x="2921" y="646"/>
                  </a:lnTo>
                  <a:lnTo>
                    <a:pt x="2921" y="646"/>
                  </a:lnTo>
                  <a:lnTo>
                    <a:pt x="2921" y="646"/>
                  </a:lnTo>
                  <a:lnTo>
                    <a:pt x="2922" y="646"/>
                  </a:lnTo>
                  <a:lnTo>
                    <a:pt x="2922" y="646"/>
                  </a:lnTo>
                  <a:lnTo>
                    <a:pt x="2924" y="646"/>
                  </a:lnTo>
                  <a:lnTo>
                    <a:pt x="2924" y="646"/>
                  </a:lnTo>
                  <a:lnTo>
                    <a:pt x="2924" y="646"/>
                  </a:lnTo>
                  <a:lnTo>
                    <a:pt x="2924" y="646"/>
                  </a:lnTo>
                  <a:lnTo>
                    <a:pt x="2926" y="646"/>
                  </a:lnTo>
                  <a:lnTo>
                    <a:pt x="2926" y="646"/>
                  </a:lnTo>
                  <a:lnTo>
                    <a:pt x="2926" y="646"/>
                  </a:lnTo>
                  <a:lnTo>
                    <a:pt x="2926" y="646"/>
                  </a:lnTo>
                  <a:lnTo>
                    <a:pt x="2929" y="646"/>
                  </a:lnTo>
                  <a:lnTo>
                    <a:pt x="2929" y="646"/>
                  </a:lnTo>
                  <a:lnTo>
                    <a:pt x="2929" y="646"/>
                  </a:lnTo>
                  <a:lnTo>
                    <a:pt x="2929" y="646"/>
                  </a:lnTo>
                  <a:lnTo>
                    <a:pt x="2930" y="644"/>
                  </a:lnTo>
                  <a:lnTo>
                    <a:pt x="2930" y="644"/>
                  </a:lnTo>
                  <a:lnTo>
                    <a:pt x="2930" y="644"/>
                  </a:lnTo>
                  <a:lnTo>
                    <a:pt x="2930" y="644"/>
                  </a:lnTo>
                  <a:lnTo>
                    <a:pt x="2932" y="643"/>
                  </a:lnTo>
                  <a:lnTo>
                    <a:pt x="2932" y="643"/>
                  </a:lnTo>
                  <a:lnTo>
                    <a:pt x="2933" y="643"/>
                  </a:lnTo>
                  <a:lnTo>
                    <a:pt x="2933" y="643"/>
                  </a:lnTo>
                  <a:lnTo>
                    <a:pt x="2933" y="643"/>
                  </a:lnTo>
                  <a:lnTo>
                    <a:pt x="2933" y="643"/>
                  </a:lnTo>
                  <a:lnTo>
                    <a:pt x="2935" y="641"/>
                  </a:lnTo>
                  <a:lnTo>
                    <a:pt x="2935" y="641"/>
                  </a:lnTo>
                  <a:lnTo>
                    <a:pt x="2935" y="641"/>
                  </a:lnTo>
                  <a:lnTo>
                    <a:pt x="2936" y="640"/>
                  </a:lnTo>
                  <a:lnTo>
                    <a:pt x="2936" y="640"/>
                  </a:lnTo>
                  <a:lnTo>
                    <a:pt x="2936" y="640"/>
                  </a:lnTo>
                  <a:lnTo>
                    <a:pt x="2938" y="638"/>
                  </a:lnTo>
                  <a:lnTo>
                    <a:pt x="2938" y="638"/>
                  </a:lnTo>
                  <a:lnTo>
                    <a:pt x="2938" y="638"/>
                  </a:lnTo>
                  <a:lnTo>
                    <a:pt x="2938" y="638"/>
                  </a:lnTo>
                  <a:lnTo>
                    <a:pt x="2941" y="638"/>
                  </a:lnTo>
                  <a:lnTo>
                    <a:pt x="2941" y="638"/>
                  </a:lnTo>
                  <a:lnTo>
                    <a:pt x="2941" y="638"/>
                  </a:lnTo>
                  <a:lnTo>
                    <a:pt x="2943" y="637"/>
                  </a:lnTo>
                  <a:lnTo>
                    <a:pt x="2943" y="637"/>
                  </a:lnTo>
                  <a:lnTo>
                    <a:pt x="2943" y="637"/>
                  </a:lnTo>
                  <a:lnTo>
                    <a:pt x="2943" y="637"/>
                  </a:lnTo>
                  <a:lnTo>
                    <a:pt x="2944" y="637"/>
                  </a:lnTo>
                  <a:lnTo>
                    <a:pt x="2944" y="637"/>
                  </a:lnTo>
                  <a:lnTo>
                    <a:pt x="2944" y="637"/>
                  </a:lnTo>
                  <a:lnTo>
                    <a:pt x="2944" y="637"/>
                  </a:lnTo>
                  <a:lnTo>
                    <a:pt x="2946" y="637"/>
                  </a:lnTo>
                  <a:lnTo>
                    <a:pt x="2946" y="637"/>
                  </a:lnTo>
                  <a:lnTo>
                    <a:pt x="2946" y="637"/>
                  </a:lnTo>
                  <a:lnTo>
                    <a:pt x="2946" y="637"/>
                  </a:lnTo>
                  <a:lnTo>
                    <a:pt x="2947" y="637"/>
                  </a:lnTo>
                  <a:lnTo>
                    <a:pt x="2947" y="637"/>
                  </a:lnTo>
                  <a:lnTo>
                    <a:pt x="2947" y="637"/>
                  </a:lnTo>
                  <a:lnTo>
                    <a:pt x="2949" y="635"/>
                  </a:lnTo>
                  <a:lnTo>
                    <a:pt x="2949" y="635"/>
                  </a:lnTo>
                  <a:lnTo>
                    <a:pt x="2949" y="635"/>
                  </a:lnTo>
                  <a:lnTo>
                    <a:pt x="2950" y="634"/>
                  </a:lnTo>
                  <a:lnTo>
                    <a:pt x="2950" y="634"/>
                  </a:lnTo>
                  <a:lnTo>
                    <a:pt x="2950" y="634"/>
                  </a:lnTo>
                  <a:lnTo>
                    <a:pt x="2952" y="634"/>
                  </a:lnTo>
                  <a:lnTo>
                    <a:pt x="2953" y="634"/>
                  </a:lnTo>
                  <a:lnTo>
                    <a:pt x="2953" y="634"/>
                  </a:lnTo>
                  <a:lnTo>
                    <a:pt x="2953" y="634"/>
                  </a:lnTo>
                  <a:lnTo>
                    <a:pt x="2953" y="634"/>
                  </a:lnTo>
                  <a:lnTo>
                    <a:pt x="2955" y="634"/>
                  </a:lnTo>
                  <a:lnTo>
                    <a:pt x="2955" y="634"/>
                  </a:lnTo>
                  <a:lnTo>
                    <a:pt x="2955" y="634"/>
                  </a:lnTo>
                  <a:lnTo>
                    <a:pt x="2955" y="634"/>
                  </a:lnTo>
                  <a:lnTo>
                    <a:pt x="2956" y="632"/>
                  </a:lnTo>
                  <a:lnTo>
                    <a:pt x="2956" y="632"/>
                  </a:lnTo>
                  <a:lnTo>
                    <a:pt x="2956" y="632"/>
                  </a:lnTo>
                  <a:lnTo>
                    <a:pt x="2956" y="632"/>
                  </a:lnTo>
                  <a:lnTo>
                    <a:pt x="2958" y="632"/>
                  </a:lnTo>
                  <a:lnTo>
                    <a:pt x="2958" y="632"/>
                  </a:lnTo>
                  <a:lnTo>
                    <a:pt x="2958" y="632"/>
                  </a:lnTo>
                  <a:lnTo>
                    <a:pt x="2959" y="632"/>
                  </a:lnTo>
                  <a:lnTo>
                    <a:pt x="2959" y="632"/>
                  </a:lnTo>
                  <a:lnTo>
                    <a:pt x="2959" y="632"/>
                  </a:lnTo>
                  <a:lnTo>
                    <a:pt x="2959" y="632"/>
                  </a:lnTo>
                  <a:lnTo>
                    <a:pt x="2961" y="632"/>
                  </a:lnTo>
                  <a:lnTo>
                    <a:pt x="2961" y="632"/>
                  </a:lnTo>
                  <a:lnTo>
                    <a:pt x="2961" y="632"/>
                  </a:lnTo>
                  <a:lnTo>
                    <a:pt x="2963" y="631"/>
                  </a:lnTo>
                  <a:lnTo>
                    <a:pt x="2963" y="631"/>
                  </a:lnTo>
                  <a:lnTo>
                    <a:pt x="2964" y="631"/>
                  </a:lnTo>
                  <a:lnTo>
                    <a:pt x="2964" y="631"/>
                  </a:lnTo>
                  <a:lnTo>
                    <a:pt x="2966" y="631"/>
                  </a:lnTo>
                  <a:lnTo>
                    <a:pt x="2966" y="631"/>
                  </a:lnTo>
                  <a:lnTo>
                    <a:pt x="2966" y="631"/>
                  </a:lnTo>
                  <a:lnTo>
                    <a:pt x="2967" y="629"/>
                  </a:lnTo>
                  <a:lnTo>
                    <a:pt x="2967" y="629"/>
                  </a:lnTo>
                  <a:lnTo>
                    <a:pt x="2969" y="624"/>
                  </a:lnTo>
                  <a:lnTo>
                    <a:pt x="2969" y="624"/>
                  </a:lnTo>
                  <a:lnTo>
                    <a:pt x="2970" y="618"/>
                  </a:lnTo>
                  <a:lnTo>
                    <a:pt x="2970" y="618"/>
                  </a:lnTo>
                  <a:lnTo>
                    <a:pt x="2972" y="611"/>
                  </a:lnTo>
                  <a:lnTo>
                    <a:pt x="2972" y="611"/>
                  </a:lnTo>
                  <a:lnTo>
                    <a:pt x="2972" y="611"/>
                  </a:lnTo>
                  <a:lnTo>
                    <a:pt x="2973" y="604"/>
                  </a:lnTo>
                  <a:lnTo>
                    <a:pt x="2973" y="604"/>
                  </a:lnTo>
                  <a:lnTo>
                    <a:pt x="2975" y="595"/>
                  </a:lnTo>
                  <a:lnTo>
                    <a:pt x="2975" y="595"/>
                  </a:lnTo>
                  <a:lnTo>
                    <a:pt x="2978" y="587"/>
                  </a:lnTo>
                  <a:lnTo>
                    <a:pt x="2978" y="587"/>
                  </a:lnTo>
                  <a:lnTo>
                    <a:pt x="2978" y="578"/>
                  </a:lnTo>
                  <a:lnTo>
                    <a:pt x="2980" y="578"/>
                  </a:lnTo>
                  <a:lnTo>
                    <a:pt x="2980" y="578"/>
                  </a:lnTo>
                  <a:lnTo>
                    <a:pt x="2980" y="577"/>
                  </a:lnTo>
                  <a:lnTo>
                    <a:pt x="2981" y="584"/>
                  </a:lnTo>
                  <a:lnTo>
                    <a:pt x="2981" y="584"/>
                  </a:lnTo>
                  <a:lnTo>
                    <a:pt x="2981" y="584"/>
                  </a:lnTo>
                  <a:lnTo>
                    <a:pt x="2983" y="584"/>
                  </a:lnTo>
                  <a:lnTo>
                    <a:pt x="2983" y="584"/>
                  </a:lnTo>
                  <a:lnTo>
                    <a:pt x="2983" y="584"/>
                  </a:lnTo>
                  <a:lnTo>
                    <a:pt x="2984" y="587"/>
                  </a:lnTo>
                  <a:lnTo>
                    <a:pt x="2984" y="587"/>
                  </a:lnTo>
                  <a:lnTo>
                    <a:pt x="2986" y="594"/>
                  </a:lnTo>
                  <a:lnTo>
                    <a:pt x="2986" y="594"/>
                  </a:lnTo>
                  <a:lnTo>
                    <a:pt x="2986" y="594"/>
                  </a:lnTo>
                  <a:lnTo>
                    <a:pt x="2987" y="598"/>
                  </a:lnTo>
                  <a:lnTo>
                    <a:pt x="2987" y="598"/>
                  </a:lnTo>
                  <a:lnTo>
                    <a:pt x="2990" y="606"/>
                  </a:lnTo>
                  <a:lnTo>
                    <a:pt x="2990" y="606"/>
                  </a:lnTo>
                  <a:lnTo>
                    <a:pt x="2990" y="606"/>
                  </a:lnTo>
                  <a:lnTo>
                    <a:pt x="2992" y="611"/>
                  </a:lnTo>
                  <a:lnTo>
                    <a:pt x="2992" y="611"/>
                  </a:lnTo>
                  <a:lnTo>
                    <a:pt x="2993" y="614"/>
                  </a:lnTo>
                  <a:lnTo>
                    <a:pt x="2993" y="614"/>
                  </a:lnTo>
                  <a:lnTo>
                    <a:pt x="2993" y="614"/>
                  </a:lnTo>
                  <a:lnTo>
                    <a:pt x="2995" y="611"/>
                  </a:lnTo>
                  <a:lnTo>
                    <a:pt x="2995" y="611"/>
                  </a:lnTo>
                  <a:lnTo>
                    <a:pt x="2997" y="600"/>
                  </a:lnTo>
                  <a:lnTo>
                    <a:pt x="2997" y="600"/>
                  </a:lnTo>
                  <a:lnTo>
                    <a:pt x="2998" y="592"/>
                  </a:lnTo>
                  <a:lnTo>
                    <a:pt x="2998" y="594"/>
                  </a:lnTo>
                  <a:lnTo>
                    <a:pt x="2998" y="594"/>
                  </a:lnTo>
                  <a:lnTo>
                    <a:pt x="3000" y="603"/>
                  </a:lnTo>
                  <a:lnTo>
                    <a:pt x="3000" y="603"/>
                  </a:lnTo>
                  <a:lnTo>
                    <a:pt x="3003" y="604"/>
                  </a:lnTo>
                  <a:lnTo>
                    <a:pt x="3003" y="604"/>
                  </a:lnTo>
                  <a:lnTo>
                    <a:pt x="3004" y="607"/>
                  </a:lnTo>
                  <a:lnTo>
                    <a:pt x="3004" y="607"/>
                  </a:lnTo>
                  <a:lnTo>
                    <a:pt x="3004" y="607"/>
                  </a:lnTo>
                  <a:lnTo>
                    <a:pt x="3004" y="607"/>
                  </a:lnTo>
                  <a:lnTo>
                    <a:pt x="3006" y="607"/>
                  </a:lnTo>
                  <a:lnTo>
                    <a:pt x="3006" y="607"/>
                  </a:lnTo>
                  <a:lnTo>
                    <a:pt x="3006" y="607"/>
                  </a:lnTo>
                  <a:lnTo>
                    <a:pt x="3007" y="607"/>
                  </a:lnTo>
                  <a:lnTo>
                    <a:pt x="3007" y="607"/>
                  </a:lnTo>
                  <a:lnTo>
                    <a:pt x="3009" y="604"/>
                  </a:lnTo>
                  <a:lnTo>
                    <a:pt x="3009" y="604"/>
                  </a:lnTo>
                  <a:lnTo>
                    <a:pt x="3009" y="604"/>
                  </a:lnTo>
                  <a:lnTo>
                    <a:pt x="3010" y="601"/>
                  </a:lnTo>
                  <a:lnTo>
                    <a:pt x="3010" y="601"/>
                  </a:lnTo>
                  <a:lnTo>
                    <a:pt x="3010" y="601"/>
                  </a:lnTo>
                  <a:lnTo>
                    <a:pt x="3012" y="595"/>
                  </a:lnTo>
                  <a:lnTo>
                    <a:pt x="3012" y="595"/>
                  </a:lnTo>
                  <a:lnTo>
                    <a:pt x="3015" y="592"/>
                  </a:lnTo>
                  <a:lnTo>
                    <a:pt x="3015" y="592"/>
                  </a:lnTo>
                  <a:lnTo>
                    <a:pt x="3015" y="592"/>
                  </a:lnTo>
                  <a:lnTo>
                    <a:pt x="3017" y="586"/>
                  </a:lnTo>
                  <a:lnTo>
                    <a:pt x="3017" y="586"/>
                  </a:lnTo>
                  <a:lnTo>
                    <a:pt x="3017" y="586"/>
                  </a:lnTo>
                  <a:lnTo>
                    <a:pt x="3017" y="583"/>
                  </a:lnTo>
                  <a:lnTo>
                    <a:pt x="3018" y="584"/>
                  </a:lnTo>
                  <a:lnTo>
                    <a:pt x="3018" y="584"/>
                  </a:lnTo>
                  <a:lnTo>
                    <a:pt x="3020" y="601"/>
                  </a:lnTo>
                  <a:lnTo>
                    <a:pt x="3020" y="601"/>
                  </a:lnTo>
                  <a:lnTo>
                    <a:pt x="3021" y="615"/>
                  </a:lnTo>
                  <a:lnTo>
                    <a:pt x="3021" y="615"/>
                  </a:lnTo>
                  <a:lnTo>
                    <a:pt x="3023" y="621"/>
                  </a:lnTo>
                  <a:lnTo>
                    <a:pt x="3023" y="621"/>
                  </a:lnTo>
                  <a:lnTo>
                    <a:pt x="3024" y="623"/>
                  </a:lnTo>
                  <a:lnTo>
                    <a:pt x="3024" y="623"/>
                  </a:lnTo>
                  <a:lnTo>
                    <a:pt x="3026" y="623"/>
                  </a:lnTo>
                  <a:lnTo>
                    <a:pt x="3026" y="624"/>
                  </a:lnTo>
                  <a:lnTo>
                    <a:pt x="3027" y="624"/>
                  </a:lnTo>
                  <a:lnTo>
                    <a:pt x="3027" y="624"/>
                  </a:lnTo>
                  <a:lnTo>
                    <a:pt x="3027" y="624"/>
                  </a:lnTo>
                  <a:lnTo>
                    <a:pt x="3027" y="623"/>
                  </a:lnTo>
                  <a:lnTo>
                    <a:pt x="3029" y="623"/>
                  </a:lnTo>
                  <a:lnTo>
                    <a:pt x="3029" y="623"/>
                  </a:lnTo>
                  <a:lnTo>
                    <a:pt x="3029" y="623"/>
                  </a:lnTo>
                  <a:lnTo>
                    <a:pt x="3030" y="626"/>
                  </a:lnTo>
                  <a:lnTo>
                    <a:pt x="3030" y="626"/>
                  </a:lnTo>
                  <a:lnTo>
                    <a:pt x="3032" y="629"/>
                  </a:lnTo>
                  <a:lnTo>
                    <a:pt x="3032" y="629"/>
                  </a:lnTo>
                  <a:lnTo>
                    <a:pt x="3034" y="629"/>
                  </a:lnTo>
                  <a:lnTo>
                    <a:pt x="3034" y="629"/>
                  </a:lnTo>
                  <a:lnTo>
                    <a:pt x="3034" y="629"/>
                  </a:lnTo>
                  <a:lnTo>
                    <a:pt x="3034" y="629"/>
                  </a:lnTo>
                  <a:lnTo>
                    <a:pt x="3035" y="629"/>
                  </a:lnTo>
                  <a:lnTo>
                    <a:pt x="3035" y="629"/>
                  </a:lnTo>
                  <a:lnTo>
                    <a:pt x="3035" y="629"/>
                  </a:lnTo>
                  <a:lnTo>
                    <a:pt x="3037" y="631"/>
                  </a:lnTo>
                  <a:lnTo>
                    <a:pt x="3037" y="631"/>
                  </a:lnTo>
                  <a:lnTo>
                    <a:pt x="3037" y="631"/>
                  </a:lnTo>
                  <a:lnTo>
                    <a:pt x="3038" y="632"/>
                  </a:lnTo>
                  <a:lnTo>
                    <a:pt x="3040" y="632"/>
                  </a:lnTo>
                  <a:lnTo>
                    <a:pt x="3040" y="632"/>
                  </a:lnTo>
                  <a:lnTo>
                    <a:pt x="3040" y="632"/>
                  </a:lnTo>
                  <a:lnTo>
                    <a:pt x="3041" y="634"/>
                  </a:lnTo>
                  <a:lnTo>
                    <a:pt x="3041" y="632"/>
                  </a:lnTo>
                  <a:lnTo>
                    <a:pt x="3041" y="632"/>
                  </a:lnTo>
                  <a:lnTo>
                    <a:pt x="3043" y="634"/>
                  </a:lnTo>
                  <a:lnTo>
                    <a:pt x="3043" y="634"/>
                  </a:lnTo>
                  <a:lnTo>
                    <a:pt x="3044" y="638"/>
                  </a:lnTo>
                  <a:lnTo>
                    <a:pt x="3044" y="638"/>
                  </a:lnTo>
                  <a:lnTo>
                    <a:pt x="3046" y="641"/>
                  </a:lnTo>
                  <a:lnTo>
                    <a:pt x="3046" y="641"/>
                  </a:lnTo>
                  <a:lnTo>
                    <a:pt x="3047" y="644"/>
                  </a:lnTo>
                  <a:lnTo>
                    <a:pt x="3047" y="644"/>
                  </a:lnTo>
                  <a:lnTo>
                    <a:pt x="3047" y="644"/>
                  </a:lnTo>
                  <a:lnTo>
                    <a:pt x="3047" y="644"/>
                  </a:lnTo>
                  <a:lnTo>
                    <a:pt x="3049" y="643"/>
                  </a:lnTo>
                  <a:lnTo>
                    <a:pt x="3049" y="643"/>
                  </a:lnTo>
                  <a:lnTo>
                    <a:pt x="3049" y="643"/>
                  </a:lnTo>
                  <a:lnTo>
                    <a:pt x="3049" y="643"/>
                  </a:lnTo>
                  <a:lnTo>
                    <a:pt x="3051" y="638"/>
                  </a:lnTo>
                  <a:lnTo>
                    <a:pt x="3051" y="638"/>
                  </a:lnTo>
                  <a:lnTo>
                    <a:pt x="3052" y="638"/>
                  </a:lnTo>
                  <a:lnTo>
                    <a:pt x="3054" y="634"/>
                  </a:lnTo>
                  <a:lnTo>
                    <a:pt x="3054" y="634"/>
                  </a:lnTo>
                  <a:lnTo>
                    <a:pt x="3054" y="634"/>
                  </a:lnTo>
                  <a:lnTo>
                    <a:pt x="3055" y="632"/>
                  </a:lnTo>
                  <a:lnTo>
                    <a:pt x="3055" y="632"/>
                  </a:lnTo>
                  <a:lnTo>
                    <a:pt x="3057" y="631"/>
                  </a:lnTo>
                  <a:lnTo>
                    <a:pt x="3057" y="631"/>
                  </a:lnTo>
                  <a:lnTo>
                    <a:pt x="3057" y="631"/>
                  </a:lnTo>
                  <a:lnTo>
                    <a:pt x="3058" y="631"/>
                  </a:lnTo>
                  <a:lnTo>
                    <a:pt x="3058" y="631"/>
                  </a:lnTo>
                  <a:lnTo>
                    <a:pt x="3058" y="631"/>
                  </a:lnTo>
                  <a:lnTo>
                    <a:pt x="3058" y="631"/>
                  </a:lnTo>
                  <a:lnTo>
                    <a:pt x="3060" y="631"/>
                  </a:lnTo>
                  <a:lnTo>
                    <a:pt x="3060" y="631"/>
                  </a:lnTo>
                  <a:lnTo>
                    <a:pt x="3060" y="631"/>
                  </a:lnTo>
                  <a:lnTo>
                    <a:pt x="3060" y="631"/>
                  </a:lnTo>
                  <a:lnTo>
                    <a:pt x="3061" y="629"/>
                  </a:lnTo>
                  <a:lnTo>
                    <a:pt x="3061" y="629"/>
                  </a:lnTo>
                  <a:lnTo>
                    <a:pt x="3061" y="629"/>
                  </a:lnTo>
                  <a:lnTo>
                    <a:pt x="3061" y="629"/>
                  </a:lnTo>
                  <a:lnTo>
                    <a:pt x="3063" y="629"/>
                  </a:lnTo>
                  <a:lnTo>
                    <a:pt x="3063" y="629"/>
                  </a:lnTo>
                  <a:lnTo>
                    <a:pt x="3064" y="629"/>
                  </a:lnTo>
                  <a:lnTo>
                    <a:pt x="3064" y="629"/>
                  </a:lnTo>
                  <a:lnTo>
                    <a:pt x="3066" y="629"/>
                  </a:lnTo>
                  <a:lnTo>
                    <a:pt x="3066" y="629"/>
                  </a:lnTo>
                  <a:lnTo>
                    <a:pt x="3066" y="629"/>
                  </a:lnTo>
                  <a:lnTo>
                    <a:pt x="3068" y="632"/>
                  </a:lnTo>
                  <a:lnTo>
                    <a:pt x="3068" y="632"/>
                  </a:lnTo>
                  <a:lnTo>
                    <a:pt x="3068" y="632"/>
                  </a:lnTo>
                  <a:lnTo>
                    <a:pt x="3068" y="632"/>
                  </a:lnTo>
                  <a:lnTo>
                    <a:pt x="3069" y="632"/>
                  </a:lnTo>
                  <a:lnTo>
                    <a:pt x="3069" y="632"/>
                  </a:lnTo>
                  <a:lnTo>
                    <a:pt x="3071" y="628"/>
                  </a:lnTo>
                  <a:lnTo>
                    <a:pt x="3071" y="628"/>
                  </a:lnTo>
                  <a:lnTo>
                    <a:pt x="3072" y="623"/>
                  </a:lnTo>
                  <a:lnTo>
                    <a:pt x="3072" y="623"/>
                  </a:lnTo>
                  <a:lnTo>
                    <a:pt x="3072" y="623"/>
                  </a:lnTo>
                  <a:lnTo>
                    <a:pt x="3074" y="623"/>
                  </a:lnTo>
                  <a:lnTo>
                    <a:pt x="3074" y="624"/>
                  </a:lnTo>
                  <a:lnTo>
                    <a:pt x="3074" y="623"/>
                  </a:lnTo>
                  <a:lnTo>
                    <a:pt x="3074" y="623"/>
                  </a:lnTo>
                  <a:lnTo>
                    <a:pt x="3075" y="624"/>
                  </a:lnTo>
                  <a:lnTo>
                    <a:pt x="3075" y="624"/>
                  </a:lnTo>
                  <a:lnTo>
                    <a:pt x="3078" y="628"/>
                  </a:lnTo>
                  <a:lnTo>
                    <a:pt x="3078" y="628"/>
                  </a:lnTo>
                  <a:lnTo>
                    <a:pt x="3080" y="631"/>
                  </a:lnTo>
                  <a:lnTo>
                    <a:pt x="3080" y="631"/>
                  </a:lnTo>
                  <a:lnTo>
                    <a:pt x="3080" y="631"/>
                  </a:lnTo>
                  <a:lnTo>
                    <a:pt x="3081" y="629"/>
                  </a:lnTo>
                  <a:lnTo>
                    <a:pt x="3081" y="629"/>
                  </a:lnTo>
                  <a:lnTo>
                    <a:pt x="3081" y="629"/>
                  </a:lnTo>
                  <a:lnTo>
                    <a:pt x="3081" y="629"/>
                  </a:lnTo>
                  <a:lnTo>
                    <a:pt x="3083" y="629"/>
                  </a:lnTo>
                  <a:lnTo>
                    <a:pt x="3083" y="629"/>
                  </a:lnTo>
                  <a:lnTo>
                    <a:pt x="3083" y="629"/>
                  </a:lnTo>
                  <a:lnTo>
                    <a:pt x="3084" y="631"/>
                  </a:lnTo>
                  <a:lnTo>
                    <a:pt x="3084" y="631"/>
                  </a:lnTo>
                  <a:lnTo>
                    <a:pt x="3084" y="631"/>
                  </a:lnTo>
                  <a:lnTo>
                    <a:pt x="3084" y="631"/>
                  </a:lnTo>
                  <a:lnTo>
                    <a:pt x="3086" y="626"/>
                  </a:lnTo>
                  <a:lnTo>
                    <a:pt x="3086" y="626"/>
                  </a:lnTo>
                  <a:lnTo>
                    <a:pt x="3088" y="623"/>
                  </a:lnTo>
                  <a:lnTo>
                    <a:pt x="3088" y="624"/>
                  </a:lnTo>
                  <a:lnTo>
                    <a:pt x="3088" y="624"/>
                  </a:lnTo>
                  <a:lnTo>
                    <a:pt x="3091" y="629"/>
                  </a:lnTo>
                  <a:lnTo>
                    <a:pt x="3091" y="629"/>
                  </a:lnTo>
                  <a:lnTo>
                    <a:pt x="3092" y="632"/>
                  </a:lnTo>
                  <a:lnTo>
                    <a:pt x="3092" y="632"/>
                  </a:lnTo>
                  <a:lnTo>
                    <a:pt x="3094" y="635"/>
                  </a:lnTo>
                  <a:lnTo>
                    <a:pt x="3094" y="635"/>
                  </a:lnTo>
                  <a:lnTo>
                    <a:pt x="3094" y="635"/>
                  </a:lnTo>
                  <a:lnTo>
                    <a:pt x="3095" y="635"/>
                  </a:lnTo>
                  <a:lnTo>
                    <a:pt x="3095" y="635"/>
                  </a:lnTo>
                  <a:lnTo>
                    <a:pt x="3095" y="635"/>
                  </a:lnTo>
                  <a:lnTo>
                    <a:pt x="3095" y="635"/>
                  </a:lnTo>
                  <a:lnTo>
                    <a:pt x="3097" y="634"/>
                  </a:lnTo>
                  <a:lnTo>
                    <a:pt x="3097" y="634"/>
                  </a:lnTo>
                  <a:lnTo>
                    <a:pt x="3097" y="634"/>
                  </a:lnTo>
                  <a:lnTo>
                    <a:pt x="3098" y="626"/>
                  </a:lnTo>
                  <a:lnTo>
                    <a:pt x="3098" y="626"/>
                  </a:lnTo>
                  <a:lnTo>
                    <a:pt x="3100" y="615"/>
                  </a:lnTo>
                  <a:lnTo>
                    <a:pt x="3100" y="615"/>
                  </a:lnTo>
                  <a:lnTo>
                    <a:pt x="3103" y="609"/>
                  </a:lnTo>
                  <a:lnTo>
                    <a:pt x="3103" y="609"/>
                  </a:lnTo>
                  <a:lnTo>
                    <a:pt x="3103" y="609"/>
                  </a:lnTo>
                  <a:lnTo>
                    <a:pt x="3105" y="614"/>
                  </a:lnTo>
                  <a:lnTo>
                    <a:pt x="3105" y="614"/>
                  </a:lnTo>
                  <a:lnTo>
                    <a:pt x="3105" y="614"/>
                  </a:lnTo>
                  <a:lnTo>
                    <a:pt x="3106" y="609"/>
                  </a:lnTo>
                  <a:lnTo>
                    <a:pt x="3106" y="609"/>
                  </a:lnTo>
                  <a:lnTo>
                    <a:pt x="3106" y="609"/>
                  </a:lnTo>
                  <a:lnTo>
                    <a:pt x="3108" y="607"/>
                  </a:lnTo>
                  <a:lnTo>
                    <a:pt x="3108" y="607"/>
                  </a:lnTo>
                  <a:lnTo>
                    <a:pt x="3109" y="603"/>
                  </a:lnTo>
                  <a:lnTo>
                    <a:pt x="3109" y="603"/>
                  </a:lnTo>
                  <a:lnTo>
                    <a:pt x="3111" y="598"/>
                  </a:lnTo>
                  <a:lnTo>
                    <a:pt x="3111" y="600"/>
                  </a:lnTo>
                  <a:lnTo>
                    <a:pt x="3111" y="600"/>
                  </a:lnTo>
                  <a:lnTo>
                    <a:pt x="3112" y="601"/>
                  </a:lnTo>
                  <a:lnTo>
                    <a:pt x="3112" y="601"/>
                  </a:lnTo>
                  <a:lnTo>
                    <a:pt x="3112" y="601"/>
                  </a:lnTo>
                  <a:lnTo>
                    <a:pt x="3115" y="594"/>
                  </a:lnTo>
                  <a:lnTo>
                    <a:pt x="3115" y="594"/>
                  </a:lnTo>
                  <a:lnTo>
                    <a:pt x="3115" y="594"/>
                  </a:lnTo>
                  <a:lnTo>
                    <a:pt x="3117" y="598"/>
                  </a:lnTo>
                  <a:lnTo>
                    <a:pt x="3117" y="598"/>
                  </a:lnTo>
                  <a:lnTo>
                    <a:pt x="3117" y="600"/>
                  </a:lnTo>
                  <a:lnTo>
                    <a:pt x="3118" y="598"/>
                  </a:lnTo>
                  <a:lnTo>
                    <a:pt x="3118" y="598"/>
                  </a:lnTo>
                  <a:lnTo>
                    <a:pt x="3118" y="598"/>
                  </a:lnTo>
                  <a:lnTo>
                    <a:pt x="3120" y="603"/>
                  </a:lnTo>
                  <a:lnTo>
                    <a:pt x="3120" y="603"/>
                  </a:lnTo>
                  <a:lnTo>
                    <a:pt x="3122" y="607"/>
                  </a:lnTo>
                  <a:lnTo>
                    <a:pt x="3122" y="607"/>
                  </a:lnTo>
                  <a:lnTo>
                    <a:pt x="3122" y="607"/>
                  </a:lnTo>
                  <a:lnTo>
                    <a:pt x="3122" y="607"/>
                  </a:lnTo>
                  <a:lnTo>
                    <a:pt x="3123" y="611"/>
                  </a:lnTo>
                  <a:lnTo>
                    <a:pt x="3123" y="611"/>
                  </a:lnTo>
                  <a:lnTo>
                    <a:pt x="3123" y="611"/>
                  </a:lnTo>
                  <a:lnTo>
                    <a:pt x="3125" y="612"/>
                  </a:lnTo>
                  <a:lnTo>
                    <a:pt x="3125" y="609"/>
                  </a:lnTo>
                  <a:lnTo>
                    <a:pt x="3125" y="609"/>
                  </a:lnTo>
                  <a:lnTo>
                    <a:pt x="3128" y="600"/>
                  </a:lnTo>
                  <a:lnTo>
                    <a:pt x="3128" y="600"/>
                  </a:lnTo>
                  <a:lnTo>
                    <a:pt x="3128" y="600"/>
                  </a:lnTo>
                  <a:lnTo>
                    <a:pt x="3129" y="584"/>
                  </a:lnTo>
                  <a:lnTo>
                    <a:pt x="3129" y="584"/>
                  </a:lnTo>
                  <a:lnTo>
                    <a:pt x="3131" y="571"/>
                  </a:lnTo>
                  <a:lnTo>
                    <a:pt x="3131" y="571"/>
                  </a:lnTo>
                  <a:lnTo>
                    <a:pt x="3132" y="566"/>
                  </a:lnTo>
                  <a:lnTo>
                    <a:pt x="3132" y="566"/>
                  </a:lnTo>
                  <a:lnTo>
                    <a:pt x="3132" y="566"/>
                  </a:lnTo>
                  <a:lnTo>
                    <a:pt x="3132" y="566"/>
                  </a:lnTo>
                  <a:lnTo>
                    <a:pt x="3134" y="569"/>
                  </a:lnTo>
                  <a:lnTo>
                    <a:pt x="3134" y="571"/>
                  </a:lnTo>
                  <a:lnTo>
                    <a:pt x="3135" y="580"/>
                  </a:lnTo>
                  <a:lnTo>
                    <a:pt x="3135" y="580"/>
                  </a:lnTo>
                  <a:lnTo>
                    <a:pt x="3135" y="580"/>
                  </a:lnTo>
                  <a:lnTo>
                    <a:pt x="3137" y="577"/>
                  </a:lnTo>
                  <a:lnTo>
                    <a:pt x="3137" y="577"/>
                  </a:lnTo>
                  <a:lnTo>
                    <a:pt x="3140" y="571"/>
                  </a:lnTo>
                  <a:lnTo>
                    <a:pt x="3140" y="571"/>
                  </a:lnTo>
                  <a:lnTo>
                    <a:pt x="3140" y="571"/>
                  </a:lnTo>
                  <a:lnTo>
                    <a:pt x="3140" y="577"/>
                  </a:lnTo>
                  <a:lnTo>
                    <a:pt x="3142" y="574"/>
                  </a:lnTo>
                  <a:lnTo>
                    <a:pt x="3142" y="574"/>
                  </a:lnTo>
                  <a:lnTo>
                    <a:pt x="3143" y="561"/>
                  </a:lnTo>
                  <a:lnTo>
                    <a:pt x="3143" y="561"/>
                  </a:lnTo>
                  <a:lnTo>
                    <a:pt x="3143" y="561"/>
                  </a:lnTo>
                  <a:lnTo>
                    <a:pt x="3145" y="563"/>
                  </a:lnTo>
                  <a:lnTo>
                    <a:pt x="3145" y="563"/>
                  </a:lnTo>
                  <a:lnTo>
                    <a:pt x="3145" y="563"/>
                  </a:lnTo>
                  <a:lnTo>
                    <a:pt x="3145" y="563"/>
                  </a:lnTo>
                  <a:lnTo>
                    <a:pt x="3146" y="571"/>
                  </a:lnTo>
                  <a:lnTo>
                    <a:pt x="3146" y="571"/>
                  </a:lnTo>
                  <a:lnTo>
                    <a:pt x="3148" y="577"/>
                  </a:lnTo>
                  <a:lnTo>
                    <a:pt x="3148" y="575"/>
                  </a:lnTo>
                  <a:lnTo>
                    <a:pt x="3148" y="575"/>
                  </a:lnTo>
                  <a:lnTo>
                    <a:pt x="3149" y="575"/>
                  </a:lnTo>
                  <a:lnTo>
                    <a:pt x="3149" y="578"/>
                  </a:lnTo>
                  <a:lnTo>
                    <a:pt x="3149" y="578"/>
                  </a:lnTo>
                  <a:lnTo>
                    <a:pt x="3151" y="578"/>
                  </a:lnTo>
                  <a:lnTo>
                    <a:pt x="3152" y="575"/>
                  </a:lnTo>
                  <a:lnTo>
                    <a:pt x="3152" y="575"/>
                  </a:lnTo>
                  <a:lnTo>
                    <a:pt x="3152" y="575"/>
                  </a:lnTo>
                  <a:lnTo>
                    <a:pt x="3152" y="575"/>
                  </a:lnTo>
                  <a:lnTo>
                    <a:pt x="3154" y="578"/>
                  </a:lnTo>
                  <a:lnTo>
                    <a:pt x="3154" y="578"/>
                  </a:lnTo>
                  <a:lnTo>
                    <a:pt x="3155" y="592"/>
                  </a:lnTo>
                  <a:lnTo>
                    <a:pt x="3155" y="592"/>
                  </a:lnTo>
                  <a:lnTo>
                    <a:pt x="3155" y="592"/>
                  </a:lnTo>
                  <a:lnTo>
                    <a:pt x="3155" y="594"/>
                  </a:lnTo>
                  <a:lnTo>
                    <a:pt x="3157" y="594"/>
                  </a:lnTo>
                  <a:lnTo>
                    <a:pt x="3157" y="594"/>
                  </a:lnTo>
                  <a:lnTo>
                    <a:pt x="3157" y="594"/>
                  </a:lnTo>
                  <a:lnTo>
                    <a:pt x="3159" y="592"/>
                  </a:lnTo>
                  <a:lnTo>
                    <a:pt x="3159" y="592"/>
                  </a:lnTo>
                  <a:lnTo>
                    <a:pt x="3159" y="592"/>
                  </a:lnTo>
                  <a:lnTo>
                    <a:pt x="3160" y="594"/>
                  </a:lnTo>
                  <a:lnTo>
                    <a:pt x="3160" y="594"/>
                  </a:lnTo>
                  <a:lnTo>
                    <a:pt x="3162" y="600"/>
                  </a:lnTo>
                  <a:lnTo>
                    <a:pt x="3162" y="600"/>
                  </a:lnTo>
                  <a:lnTo>
                    <a:pt x="3162" y="600"/>
                  </a:lnTo>
                  <a:lnTo>
                    <a:pt x="3163" y="600"/>
                  </a:lnTo>
                  <a:lnTo>
                    <a:pt x="3165" y="595"/>
                  </a:lnTo>
                  <a:lnTo>
                    <a:pt x="3165" y="595"/>
                  </a:lnTo>
                  <a:lnTo>
                    <a:pt x="3165" y="595"/>
                  </a:lnTo>
                  <a:lnTo>
                    <a:pt x="3166" y="589"/>
                  </a:lnTo>
                  <a:lnTo>
                    <a:pt x="3166" y="589"/>
                  </a:lnTo>
                  <a:lnTo>
                    <a:pt x="3166" y="589"/>
                  </a:lnTo>
                  <a:lnTo>
                    <a:pt x="3168" y="581"/>
                  </a:lnTo>
                  <a:lnTo>
                    <a:pt x="3168" y="581"/>
                  </a:lnTo>
                  <a:lnTo>
                    <a:pt x="3169" y="566"/>
                  </a:lnTo>
                  <a:lnTo>
                    <a:pt x="3169" y="566"/>
                  </a:lnTo>
                  <a:lnTo>
                    <a:pt x="3169" y="566"/>
                  </a:lnTo>
                  <a:lnTo>
                    <a:pt x="3171" y="572"/>
                  </a:lnTo>
                  <a:lnTo>
                    <a:pt x="3171" y="572"/>
                  </a:lnTo>
                  <a:lnTo>
                    <a:pt x="3171" y="572"/>
                  </a:lnTo>
                  <a:lnTo>
                    <a:pt x="3171" y="572"/>
                  </a:lnTo>
                  <a:lnTo>
                    <a:pt x="3172" y="577"/>
                  </a:lnTo>
                  <a:lnTo>
                    <a:pt x="3172" y="577"/>
                  </a:lnTo>
                  <a:lnTo>
                    <a:pt x="3174" y="584"/>
                  </a:lnTo>
                  <a:lnTo>
                    <a:pt x="3174" y="584"/>
                  </a:lnTo>
                  <a:lnTo>
                    <a:pt x="3174" y="584"/>
                  </a:lnTo>
                  <a:lnTo>
                    <a:pt x="3176" y="583"/>
                  </a:lnTo>
                  <a:lnTo>
                    <a:pt x="3177" y="587"/>
                  </a:lnTo>
                  <a:lnTo>
                    <a:pt x="3177" y="587"/>
                  </a:lnTo>
                  <a:lnTo>
                    <a:pt x="3179" y="594"/>
                  </a:lnTo>
                  <a:lnTo>
                    <a:pt x="3179" y="594"/>
                  </a:lnTo>
                  <a:lnTo>
                    <a:pt x="3179" y="594"/>
                  </a:lnTo>
                  <a:lnTo>
                    <a:pt x="3179" y="594"/>
                  </a:lnTo>
                  <a:lnTo>
                    <a:pt x="3180" y="594"/>
                  </a:lnTo>
                  <a:lnTo>
                    <a:pt x="3180" y="594"/>
                  </a:lnTo>
                  <a:lnTo>
                    <a:pt x="3180" y="594"/>
                  </a:lnTo>
                  <a:lnTo>
                    <a:pt x="3182" y="604"/>
                  </a:lnTo>
                  <a:lnTo>
                    <a:pt x="3182" y="604"/>
                  </a:lnTo>
                  <a:lnTo>
                    <a:pt x="3182" y="606"/>
                  </a:lnTo>
                  <a:lnTo>
                    <a:pt x="3183" y="601"/>
                  </a:lnTo>
                  <a:lnTo>
                    <a:pt x="3183" y="601"/>
                  </a:lnTo>
                  <a:lnTo>
                    <a:pt x="3185" y="600"/>
                  </a:lnTo>
                  <a:lnTo>
                    <a:pt x="3185" y="603"/>
                  </a:lnTo>
                  <a:lnTo>
                    <a:pt x="3185" y="603"/>
                  </a:lnTo>
                  <a:lnTo>
                    <a:pt x="3186" y="603"/>
                  </a:lnTo>
                  <a:lnTo>
                    <a:pt x="3186" y="603"/>
                  </a:lnTo>
                  <a:lnTo>
                    <a:pt x="3186" y="603"/>
                  </a:lnTo>
                  <a:lnTo>
                    <a:pt x="3186" y="603"/>
                  </a:lnTo>
                  <a:lnTo>
                    <a:pt x="3189" y="606"/>
                  </a:lnTo>
                  <a:lnTo>
                    <a:pt x="3189" y="606"/>
                  </a:lnTo>
                  <a:lnTo>
                    <a:pt x="3191" y="609"/>
                  </a:lnTo>
                  <a:lnTo>
                    <a:pt x="3191" y="609"/>
                  </a:lnTo>
                  <a:lnTo>
                    <a:pt x="3191" y="609"/>
                  </a:lnTo>
                  <a:lnTo>
                    <a:pt x="3192" y="615"/>
                  </a:lnTo>
                  <a:lnTo>
                    <a:pt x="3192" y="615"/>
                  </a:lnTo>
                  <a:lnTo>
                    <a:pt x="3194" y="621"/>
                  </a:lnTo>
                  <a:lnTo>
                    <a:pt x="3194" y="621"/>
                  </a:lnTo>
                  <a:lnTo>
                    <a:pt x="3194" y="621"/>
                  </a:lnTo>
                  <a:lnTo>
                    <a:pt x="3194" y="621"/>
                  </a:lnTo>
                  <a:lnTo>
                    <a:pt x="3196" y="618"/>
                  </a:lnTo>
                  <a:lnTo>
                    <a:pt x="3196" y="618"/>
                  </a:lnTo>
                  <a:lnTo>
                    <a:pt x="3196" y="618"/>
                  </a:lnTo>
                  <a:lnTo>
                    <a:pt x="3197" y="611"/>
                  </a:lnTo>
                  <a:lnTo>
                    <a:pt x="3197" y="611"/>
                  </a:lnTo>
                  <a:lnTo>
                    <a:pt x="3199" y="607"/>
                  </a:lnTo>
                  <a:lnTo>
                    <a:pt x="3199" y="607"/>
                  </a:lnTo>
                  <a:lnTo>
                    <a:pt x="3199" y="607"/>
                  </a:lnTo>
                  <a:lnTo>
                    <a:pt x="3202" y="615"/>
                  </a:lnTo>
                  <a:lnTo>
                    <a:pt x="3202" y="615"/>
                  </a:lnTo>
                  <a:lnTo>
                    <a:pt x="3203" y="623"/>
                  </a:lnTo>
                  <a:lnTo>
                    <a:pt x="3203" y="623"/>
                  </a:lnTo>
                  <a:lnTo>
                    <a:pt x="3205" y="626"/>
                  </a:lnTo>
                  <a:lnTo>
                    <a:pt x="3205" y="626"/>
                  </a:lnTo>
                  <a:lnTo>
                    <a:pt x="3205" y="626"/>
                  </a:lnTo>
                  <a:lnTo>
                    <a:pt x="3205" y="626"/>
                  </a:lnTo>
                  <a:lnTo>
                    <a:pt x="3206" y="628"/>
                  </a:lnTo>
                  <a:lnTo>
                    <a:pt x="3206" y="628"/>
                  </a:lnTo>
                  <a:lnTo>
                    <a:pt x="3206" y="628"/>
                  </a:lnTo>
                  <a:lnTo>
                    <a:pt x="3206" y="628"/>
                  </a:lnTo>
                  <a:lnTo>
                    <a:pt x="3208" y="629"/>
                  </a:lnTo>
                  <a:lnTo>
                    <a:pt x="3208" y="629"/>
                  </a:lnTo>
                  <a:lnTo>
                    <a:pt x="3208" y="629"/>
                  </a:lnTo>
                  <a:lnTo>
                    <a:pt x="3208" y="629"/>
                  </a:lnTo>
                  <a:lnTo>
                    <a:pt x="3209" y="628"/>
                  </a:lnTo>
                  <a:lnTo>
                    <a:pt x="3209" y="628"/>
                  </a:lnTo>
                  <a:lnTo>
                    <a:pt x="3211" y="598"/>
                  </a:lnTo>
                  <a:lnTo>
                    <a:pt x="3211" y="598"/>
                  </a:lnTo>
                  <a:lnTo>
                    <a:pt x="3211" y="598"/>
                  </a:lnTo>
                  <a:lnTo>
                    <a:pt x="3211" y="597"/>
                  </a:lnTo>
                  <a:lnTo>
                    <a:pt x="3213" y="612"/>
                  </a:lnTo>
                  <a:lnTo>
                    <a:pt x="3214" y="607"/>
                  </a:lnTo>
                  <a:lnTo>
                    <a:pt x="3214" y="607"/>
                  </a:lnTo>
                  <a:lnTo>
                    <a:pt x="3216" y="614"/>
                  </a:lnTo>
                  <a:lnTo>
                    <a:pt x="3216" y="614"/>
                  </a:lnTo>
                  <a:lnTo>
                    <a:pt x="3217" y="628"/>
                  </a:lnTo>
                  <a:lnTo>
                    <a:pt x="3217" y="628"/>
                  </a:lnTo>
                  <a:lnTo>
                    <a:pt x="3217" y="628"/>
                  </a:lnTo>
                  <a:lnTo>
                    <a:pt x="3217" y="626"/>
                  </a:lnTo>
                  <a:lnTo>
                    <a:pt x="3219" y="629"/>
                  </a:lnTo>
                  <a:lnTo>
                    <a:pt x="3219" y="629"/>
                  </a:lnTo>
                  <a:lnTo>
                    <a:pt x="3219" y="629"/>
                  </a:lnTo>
                  <a:lnTo>
                    <a:pt x="3220" y="631"/>
                  </a:lnTo>
                  <a:lnTo>
                    <a:pt x="3220" y="631"/>
                  </a:lnTo>
                  <a:lnTo>
                    <a:pt x="3220" y="631"/>
                  </a:lnTo>
                  <a:lnTo>
                    <a:pt x="3220" y="631"/>
                  </a:lnTo>
                  <a:lnTo>
                    <a:pt x="3222" y="620"/>
                  </a:lnTo>
                  <a:lnTo>
                    <a:pt x="3222" y="620"/>
                  </a:lnTo>
                  <a:lnTo>
                    <a:pt x="3223" y="612"/>
                  </a:lnTo>
                  <a:lnTo>
                    <a:pt x="3223" y="612"/>
                  </a:lnTo>
                  <a:lnTo>
                    <a:pt x="3223" y="612"/>
                  </a:lnTo>
                  <a:lnTo>
                    <a:pt x="3223" y="612"/>
                  </a:lnTo>
                  <a:lnTo>
                    <a:pt x="3225" y="621"/>
                  </a:lnTo>
                  <a:lnTo>
                    <a:pt x="3226" y="621"/>
                  </a:lnTo>
                  <a:lnTo>
                    <a:pt x="3226" y="621"/>
                  </a:lnTo>
                  <a:lnTo>
                    <a:pt x="3228" y="629"/>
                  </a:lnTo>
                  <a:lnTo>
                    <a:pt x="3228" y="629"/>
                  </a:lnTo>
                  <a:lnTo>
                    <a:pt x="3228" y="629"/>
                  </a:lnTo>
                  <a:lnTo>
                    <a:pt x="3230" y="634"/>
                  </a:lnTo>
                  <a:lnTo>
                    <a:pt x="3230" y="634"/>
                  </a:lnTo>
                  <a:lnTo>
                    <a:pt x="3230" y="634"/>
                  </a:lnTo>
                  <a:lnTo>
                    <a:pt x="3231" y="637"/>
                  </a:lnTo>
                  <a:lnTo>
                    <a:pt x="3231" y="637"/>
                  </a:lnTo>
                  <a:lnTo>
                    <a:pt x="3231" y="637"/>
                  </a:lnTo>
                  <a:lnTo>
                    <a:pt x="3231" y="637"/>
                  </a:lnTo>
                  <a:lnTo>
                    <a:pt x="3233" y="634"/>
                  </a:lnTo>
                  <a:lnTo>
                    <a:pt x="3233" y="634"/>
                  </a:lnTo>
                  <a:lnTo>
                    <a:pt x="3233" y="634"/>
                  </a:lnTo>
                  <a:lnTo>
                    <a:pt x="3233" y="634"/>
                  </a:lnTo>
                  <a:lnTo>
                    <a:pt x="3234" y="631"/>
                  </a:lnTo>
                  <a:lnTo>
                    <a:pt x="3234" y="631"/>
                  </a:lnTo>
                  <a:lnTo>
                    <a:pt x="3234" y="631"/>
                  </a:lnTo>
                  <a:lnTo>
                    <a:pt x="3236" y="635"/>
                  </a:lnTo>
                  <a:lnTo>
                    <a:pt x="3236" y="635"/>
                  </a:lnTo>
                  <a:lnTo>
                    <a:pt x="3239" y="644"/>
                  </a:lnTo>
                  <a:lnTo>
                    <a:pt x="3239" y="644"/>
                  </a:lnTo>
                  <a:lnTo>
                    <a:pt x="3240" y="651"/>
                  </a:lnTo>
                  <a:lnTo>
                    <a:pt x="3240" y="651"/>
                  </a:lnTo>
                  <a:lnTo>
                    <a:pt x="3240" y="651"/>
                  </a:lnTo>
                  <a:lnTo>
                    <a:pt x="3242" y="654"/>
                  </a:lnTo>
                  <a:lnTo>
                    <a:pt x="3242" y="654"/>
                  </a:lnTo>
                  <a:lnTo>
                    <a:pt x="3242" y="654"/>
                  </a:lnTo>
                  <a:lnTo>
                    <a:pt x="3242" y="654"/>
                  </a:lnTo>
                  <a:lnTo>
                    <a:pt x="3243" y="657"/>
                  </a:lnTo>
                  <a:lnTo>
                    <a:pt x="3243" y="657"/>
                  </a:lnTo>
                  <a:lnTo>
                    <a:pt x="3243" y="657"/>
                  </a:lnTo>
                  <a:lnTo>
                    <a:pt x="3245" y="655"/>
                  </a:lnTo>
                  <a:lnTo>
                    <a:pt x="3245" y="657"/>
                  </a:lnTo>
                  <a:lnTo>
                    <a:pt x="3245" y="655"/>
                  </a:lnTo>
                  <a:lnTo>
                    <a:pt x="3245" y="657"/>
                  </a:lnTo>
                  <a:lnTo>
                    <a:pt x="3246" y="654"/>
                  </a:lnTo>
                  <a:lnTo>
                    <a:pt x="3246" y="654"/>
                  </a:lnTo>
                  <a:lnTo>
                    <a:pt x="3246" y="654"/>
                  </a:lnTo>
                  <a:lnTo>
                    <a:pt x="3248" y="654"/>
                  </a:lnTo>
                  <a:lnTo>
                    <a:pt x="3248" y="628"/>
                  </a:lnTo>
                  <a:lnTo>
                    <a:pt x="3248" y="628"/>
                  </a:lnTo>
                  <a:lnTo>
                    <a:pt x="3248" y="628"/>
                  </a:lnTo>
                  <a:lnTo>
                    <a:pt x="3250" y="620"/>
                  </a:lnTo>
                  <a:lnTo>
                    <a:pt x="3251" y="620"/>
                  </a:lnTo>
                  <a:lnTo>
                    <a:pt x="3251" y="618"/>
                  </a:lnTo>
                  <a:lnTo>
                    <a:pt x="3251" y="617"/>
                  </a:lnTo>
                  <a:lnTo>
                    <a:pt x="3253" y="618"/>
                  </a:lnTo>
                  <a:lnTo>
                    <a:pt x="3253" y="618"/>
                  </a:lnTo>
                  <a:lnTo>
                    <a:pt x="3253" y="618"/>
                  </a:lnTo>
                  <a:lnTo>
                    <a:pt x="3254" y="626"/>
                  </a:lnTo>
                  <a:lnTo>
                    <a:pt x="3254" y="624"/>
                  </a:lnTo>
                  <a:lnTo>
                    <a:pt x="3256" y="631"/>
                  </a:lnTo>
                  <a:lnTo>
                    <a:pt x="3256" y="631"/>
                  </a:lnTo>
                  <a:lnTo>
                    <a:pt x="3257" y="634"/>
                  </a:lnTo>
                  <a:lnTo>
                    <a:pt x="3257" y="634"/>
                  </a:lnTo>
                  <a:lnTo>
                    <a:pt x="3259" y="637"/>
                  </a:lnTo>
                  <a:lnTo>
                    <a:pt x="3259" y="637"/>
                  </a:lnTo>
                  <a:lnTo>
                    <a:pt x="3259" y="637"/>
                  </a:lnTo>
                  <a:lnTo>
                    <a:pt x="3259" y="637"/>
                  </a:lnTo>
                  <a:lnTo>
                    <a:pt x="3260" y="640"/>
                  </a:lnTo>
                  <a:lnTo>
                    <a:pt x="3260" y="638"/>
                  </a:lnTo>
                  <a:lnTo>
                    <a:pt x="3260" y="644"/>
                  </a:lnTo>
                  <a:lnTo>
                    <a:pt x="3262" y="629"/>
                  </a:lnTo>
                  <a:lnTo>
                    <a:pt x="3262" y="631"/>
                  </a:lnTo>
                  <a:lnTo>
                    <a:pt x="3263" y="631"/>
                  </a:lnTo>
                  <a:lnTo>
                    <a:pt x="3263" y="631"/>
                  </a:lnTo>
                  <a:lnTo>
                    <a:pt x="3265" y="628"/>
                  </a:lnTo>
                  <a:lnTo>
                    <a:pt x="3265" y="629"/>
                  </a:lnTo>
                  <a:lnTo>
                    <a:pt x="3265" y="628"/>
                  </a:lnTo>
                  <a:lnTo>
                    <a:pt x="3265" y="629"/>
                  </a:lnTo>
                  <a:lnTo>
                    <a:pt x="3267" y="626"/>
                  </a:lnTo>
                  <a:lnTo>
                    <a:pt x="3267" y="628"/>
                  </a:lnTo>
                  <a:lnTo>
                    <a:pt x="3267" y="628"/>
                  </a:lnTo>
                  <a:lnTo>
                    <a:pt x="3267" y="628"/>
                  </a:lnTo>
                  <a:lnTo>
                    <a:pt x="3268" y="626"/>
                  </a:lnTo>
                  <a:lnTo>
                    <a:pt x="3268" y="628"/>
                  </a:lnTo>
                  <a:lnTo>
                    <a:pt x="3268" y="628"/>
                  </a:lnTo>
                  <a:lnTo>
                    <a:pt x="3268" y="628"/>
                  </a:lnTo>
                  <a:lnTo>
                    <a:pt x="3270" y="634"/>
                  </a:lnTo>
                  <a:lnTo>
                    <a:pt x="3270" y="634"/>
                  </a:lnTo>
                  <a:lnTo>
                    <a:pt x="3270" y="634"/>
                  </a:lnTo>
                  <a:lnTo>
                    <a:pt x="3271" y="637"/>
                  </a:lnTo>
                  <a:lnTo>
                    <a:pt x="3271" y="637"/>
                  </a:lnTo>
                  <a:lnTo>
                    <a:pt x="3271" y="637"/>
                  </a:lnTo>
                  <a:lnTo>
                    <a:pt x="3271" y="637"/>
                  </a:lnTo>
                  <a:lnTo>
                    <a:pt x="3273" y="635"/>
                  </a:lnTo>
                  <a:lnTo>
                    <a:pt x="3273" y="637"/>
                  </a:lnTo>
                  <a:lnTo>
                    <a:pt x="3273" y="637"/>
                  </a:lnTo>
                  <a:lnTo>
                    <a:pt x="3273" y="637"/>
                  </a:lnTo>
                  <a:lnTo>
                    <a:pt x="3274" y="641"/>
                  </a:lnTo>
                  <a:lnTo>
                    <a:pt x="3274" y="641"/>
                  </a:lnTo>
                  <a:lnTo>
                    <a:pt x="3274" y="641"/>
                  </a:lnTo>
                  <a:lnTo>
                    <a:pt x="3276" y="641"/>
                  </a:lnTo>
                  <a:lnTo>
                    <a:pt x="3276" y="644"/>
                  </a:lnTo>
                  <a:lnTo>
                    <a:pt x="3277" y="644"/>
                  </a:lnTo>
                  <a:lnTo>
                    <a:pt x="3277" y="644"/>
                  </a:lnTo>
                  <a:lnTo>
                    <a:pt x="3277" y="644"/>
                  </a:lnTo>
                  <a:lnTo>
                    <a:pt x="3279" y="643"/>
                  </a:lnTo>
                  <a:lnTo>
                    <a:pt x="3279" y="643"/>
                  </a:lnTo>
                  <a:lnTo>
                    <a:pt x="3279" y="643"/>
                  </a:lnTo>
                  <a:lnTo>
                    <a:pt x="3280" y="638"/>
                  </a:lnTo>
                  <a:lnTo>
                    <a:pt x="3280" y="638"/>
                  </a:lnTo>
                  <a:lnTo>
                    <a:pt x="3280" y="638"/>
                  </a:lnTo>
                  <a:lnTo>
                    <a:pt x="3280" y="638"/>
                  </a:lnTo>
                  <a:lnTo>
                    <a:pt x="3282" y="635"/>
                  </a:lnTo>
                  <a:lnTo>
                    <a:pt x="3282" y="635"/>
                  </a:lnTo>
                  <a:lnTo>
                    <a:pt x="3282" y="635"/>
                  </a:lnTo>
                  <a:lnTo>
                    <a:pt x="3282" y="635"/>
                  </a:lnTo>
                  <a:lnTo>
                    <a:pt x="3284" y="638"/>
                  </a:lnTo>
                  <a:lnTo>
                    <a:pt x="3284" y="638"/>
                  </a:lnTo>
                  <a:lnTo>
                    <a:pt x="3285" y="640"/>
                  </a:lnTo>
                  <a:lnTo>
                    <a:pt x="3285" y="638"/>
                  </a:lnTo>
                  <a:lnTo>
                    <a:pt x="3285" y="638"/>
                  </a:lnTo>
                  <a:lnTo>
                    <a:pt x="3285" y="638"/>
                  </a:lnTo>
                  <a:lnTo>
                    <a:pt x="3287" y="638"/>
                  </a:lnTo>
                  <a:lnTo>
                    <a:pt x="3287" y="638"/>
                  </a:lnTo>
                  <a:lnTo>
                    <a:pt x="3287" y="638"/>
                  </a:lnTo>
                  <a:lnTo>
                    <a:pt x="3287" y="638"/>
                  </a:lnTo>
                  <a:lnTo>
                    <a:pt x="3288" y="638"/>
                  </a:lnTo>
                  <a:lnTo>
                    <a:pt x="3290" y="638"/>
                  </a:lnTo>
                  <a:lnTo>
                    <a:pt x="3290" y="638"/>
                  </a:lnTo>
                  <a:lnTo>
                    <a:pt x="3290" y="638"/>
                  </a:lnTo>
                  <a:lnTo>
                    <a:pt x="3290" y="638"/>
                  </a:lnTo>
                  <a:lnTo>
                    <a:pt x="3291" y="644"/>
                  </a:lnTo>
                  <a:lnTo>
                    <a:pt x="3291" y="644"/>
                  </a:lnTo>
                  <a:lnTo>
                    <a:pt x="3291" y="644"/>
                  </a:lnTo>
                  <a:lnTo>
                    <a:pt x="3293" y="648"/>
                  </a:lnTo>
                  <a:lnTo>
                    <a:pt x="3293" y="646"/>
                  </a:lnTo>
                  <a:lnTo>
                    <a:pt x="3293" y="646"/>
                  </a:lnTo>
                  <a:lnTo>
                    <a:pt x="3293" y="646"/>
                  </a:lnTo>
                  <a:lnTo>
                    <a:pt x="3294" y="641"/>
                  </a:lnTo>
                  <a:lnTo>
                    <a:pt x="3294" y="641"/>
                  </a:lnTo>
                  <a:lnTo>
                    <a:pt x="3294" y="641"/>
                  </a:lnTo>
                  <a:lnTo>
                    <a:pt x="3294" y="641"/>
                  </a:lnTo>
                  <a:lnTo>
                    <a:pt x="3296" y="643"/>
                  </a:lnTo>
                  <a:lnTo>
                    <a:pt x="3296" y="643"/>
                  </a:lnTo>
                  <a:lnTo>
                    <a:pt x="3296" y="643"/>
                  </a:lnTo>
                  <a:lnTo>
                    <a:pt x="3297" y="644"/>
                  </a:lnTo>
                  <a:lnTo>
                    <a:pt x="3297" y="643"/>
                  </a:lnTo>
                  <a:lnTo>
                    <a:pt x="3297" y="643"/>
                  </a:lnTo>
                  <a:lnTo>
                    <a:pt x="3299" y="638"/>
                  </a:lnTo>
                  <a:lnTo>
                    <a:pt x="3299" y="638"/>
                  </a:lnTo>
                  <a:lnTo>
                    <a:pt x="3301" y="638"/>
                  </a:lnTo>
                  <a:lnTo>
                    <a:pt x="3302" y="640"/>
                  </a:lnTo>
                  <a:lnTo>
                    <a:pt x="3302" y="640"/>
                  </a:lnTo>
                  <a:lnTo>
                    <a:pt x="3302" y="640"/>
                  </a:lnTo>
                  <a:lnTo>
                    <a:pt x="3304" y="641"/>
                  </a:lnTo>
                  <a:lnTo>
                    <a:pt x="3304" y="641"/>
                  </a:lnTo>
                  <a:lnTo>
                    <a:pt x="3304" y="643"/>
                  </a:lnTo>
                  <a:lnTo>
                    <a:pt x="3305" y="641"/>
                  </a:lnTo>
                  <a:lnTo>
                    <a:pt x="3305" y="641"/>
                  </a:lnTo>
                  <a:lnTo>
                    <a:pt x="3305" y="641"/>
                  </a:lnTo>
                  <a:lnTo>
                    <a:pt x="3307" y="640"/>
                  </a:lnTo>
                  <a:lnTo>
                    <a:pt x="3307" y="640"/>
                  </a:lnTo>
                  <a:lnTo>
                    <a:pt x="3307" y="640"/>
                  </a:lnTo>
                  <a:lnTo>
                    <a:pt x="3308" y="635"/>
                  </a:lnTo>
                  <a:lnTo>
                    <a:pt x="3308" y="635"/>
                  </a:lnTo>
                  <a:lnTo>
                    <a:pt x="3308" y="635"/>
                  </a:lnTo>
                  <a:lnTo>
                    <a:pt x="3310" y="634"/>
                  </a:lnTo>
                  <a:lnTo>
                    <a:pt x="3310" y="635"/>
                  </a:lnTo>
                  <a:lnTo>
                    <a:pt x="3310" y="635"/>
                  </a:lnTo>
                  <a:lnTo>
                    <a:pt x="3310" y="635"/>
                  </a:lnTo>
                  <a:lnTo>
                    <a:pt x="3311" y="640"/>
                  </a:lnTo>
                  <a:lnTo>
                    <a:pt x="3311" y="640"/>
                  </a:lnTo>
                  <a:lnTo>
                    <a:pt x="3311" y="640"/>
                  </a:lnTo>
                  <a:lnTo>
                    <a:pt x="3314" y="644"/>
                  </a:lnTo>
                  <a:lnTo>
                    <a:pt x="3314" y="644"/>
                  </a:lnTo>
                  <a:lnTo>
                    <a:pt x="3314" y="644"/>
                  </a:lnTo>
                  <a:lnTo>
                    <a:pt x="3316" y="648"/>
                  </a:lnTo>
                  <a:lnTo>
                    <a:pt x="3316" y="648"/>
                  </a:lnTo>
                  <a:lnTo>
                    <a:pt x="3316" y="648"/>
                  </a:lnTo>
                  <a:lnTo>
                    <a:pt x="3317" y="646"/>
                  </a:lnTo>
                  <a:lnTo>
                    <a:pt x="3317" y="646"/>
                  </a:lnTo>
                  <a:lnTo>
                    <a:pt x="3317" y="646"/>
                  </a:lnTo>
                  <a:lnTo>
                    <a:pt x="3317" y="646"/>
                  </a:lnTo>
                  <a:lnTo>
                    <a:pt x="3319" y="643"/>
                  </a:lnTo>
                  <a:lnTo>
                    <a:pt x="3319" y="643"/>
                  </a:lnTo>
                  <a:lnTo>
                    <a:pt x="3319" y="643"/>
                  </a:lnTo>
                  <a:lnTo>
                    <a:pt x="3321" y="641"/>
                  </a:lnTo>
                  <a:lnTo>
                    <a:pt x="3321" y="641"/>
                  </a:lnTo>
                  <a:lnTo>
                    <a:pt x="3321" y="641"/>
                  </a:lnTo>
                  <a:lnTo>
                    <a:pt x="3321" y="641"/>
                  </a:lnTo>
                  <a:lnTo>
                    <a:pt x="3322" y="640"/>
                  </a:lnTo>
                  <a:lnTo>
                    <a:pt x="3322" y="640"/>
                  </a:lnTo>
                  <a:lnTo>
                    <a:pt x="3322" y="640"/>
                  </a:lnTo>
                  <a:lnTo>
                    <a:pt x="3324" y="638"/>
                  </a:lnTo>
                  <a:lnTo>
                    <a:pt x="3324" y="640"/>
                  </a:lnTo>
                  <a:lnTo>
                    <a:pt x="3324" y="640"/>
                  </a:lnTo>
                  <a:lnTo>
                    <a:pt x="3327" y="651"/>
                  </a:lnTo>
                  <a:lnTo>
                    <a:pt x="3327" y="651"/>
                  </a:lnTo>
                  <a:lnTo>
                    <a:pt x="3328" y="655"/>
                  </a:lnTo>
                  <a:lnTo>
                    <a:pt x="3328" y="655"/>
                  </a:lnTo>
                  <a:lnTo>
                    <a:pt x="3328" y="655"/>
                  </a:lnTo>
                  <a:lnTo>
                    <a:pt x="3328" y="658"/>
                  </a:lnTo>
                  <a:lnTo>
                    <a:pt x="3330" y="657"/>
                  </a:lnTo>
                  <a:lnTo>
                    <a:pt x="3330" y="657"/>
                  </a:lnTo>
                  <a:lnTo>
                    <a:pt x="3330" y="657"/>
                  </a:lnTo>
                  <a:lnTo>
                    <a:pt x="3331" y="657"/>
                  </a:lnTo>
                  <a:lnTo>
                    <a:pt x="3331" y="657"/>
                  </a:lnTo>
                  <a:lnTo>
                    <a:pt x="3331" y="657"/>
                  </a:lnTo>
                  <a:lnTo>
                    <a:pt x="3331" y="657"/>
                  </a:lnTo>
                  <a:lnTo>
                    <a:pt x="3333" y="651"/>
                  </a:lnTo>
                  <a:lnTo>
                    <a:pt x="3333" y="651"/>
                  </a:lnTo>
                  <a:lnTo>
                    <a:pt x="3333" y="651"/>
                  </a:lnTo>
                  <a:lnTo>
                    <a:pt x="3334" y="640"/>
                  </a:lnTo>
                  <a:lnTo>
                    <a:pt x="3334" y="640"/>
                  </a:lnTo>
                  <a:lnTo>
                    <a:pt x="3336" y="638"/>
                  </a:lnTo>
                  <a:lnTo>
                    <a:pt x="3336" y="640"/>
                  </a:lnTo>
                  <a:lnTo>
                    <a:pt x="3336" y="640"/>
                  </a:lnTo>
                  <a:lnTo>
                    <a:pt x="3338" y="640"/>
                  </a:lnTo>
                  <a:lnTo>
                    <a:pt x="3339" y="638"/>
                  </a:lnTo>
                  <a:lnTo>
                    <a:pt x="3339" y="638"/>
                  </a:lnTo>
                  <a:lnTo>
                    <a:pt x="3339" y="638"/>
                  </a:lnTo>
                  <a:lnTo>
                    <a:pt x="3341" y="634"/>
                  </a:lnTo>
                  <a:lnTo>
                    <a:pt x="3341" y="634"/>
                  </a:lnTo>
                  <a:lnTo>
                    <a:pt x="3341" y="634"/>
                  </a:lnTo>
                  <a:lnTo>
                    <a:pt x="3341" y="634"/>
                  </a:lnTo>
                  <a:lnTo>
                    <a:pt x="3342" y="634"/>
                  </a:lnTo>
                  <a:lnTo>
                    <a:pt x="3342" y="634"/>
                  </a:lnTo>
                  <a:lnTo>
                    <a:pt x="3342" y="634"/>
                  </a:lnTo>
                  <a:lnTo>
                    <a:pt x="3342" y="634"/>
                  </a:lnTo>
                  <a:lnTo>
                    <a:pt x="3344" y="634"/>
                  </a:lnTo>
                  <a:lnTo>
                    <a:pt x="3344" y="634"/>
                  </a:lnTo>
                  <a:lnTo>
                    <a:pt x="3344" y="634"/>
                  </a:lnTo>
                  <a:lnTo>
                    <a:pt x="3344" y="634"/>
                  </a:lnTo>
                  <a:lnTo>
                    <a:pt x="3345" y="632"/>
                  </a:lnTo>
                  <a:lnTo>
                    <a:pt x="3345" y="632"/>
                  </a:lnTo>
                  <a:lnTo>
                    <a:pt x="3345" y="632"/>
                  </a:lnTo>
                  <a:lnTo>
                    <a:pt x="3345" y="632"/>
                  </a:lnTo>
                  <a:lnTo>
                    <a:pt x="3347" y="631"/>
                  </a:lnTo>
                  <a:lnTo>
                    <a:pt x="3347" y="631"/>
                  </a:lnTo>
                  <a:lnTo>
                    <a:pt x="3347" y="631"/>
                  </a:lnTo>
                  <a:lnTo>
                    <a:pt x="3348" y="631"/>
                  </a:lnTo>
                  <a:lnTo>
                    <a:pt x="3348" y="631"/>
                  </a:lnTo>
                  <a:lnTo>
                    <a:pt x="3348" y="631"/>
                  </a:lnTo>
                  <a:lnTo>
                    <a:pt x="3348" y="631"/>
                  </a:lnTo>
                  <a:lnTo>
                    <a:pt x="3348" y="631"/>
                  </a:lnTo>
                  <a:lnTo>
                    <a:pt x="3351" y="634"/>
                  </a:lnTo>
                  <a:lnTo>
                    <a:pt x="3351" y="632"/>
                  </a:lnTo>
                  <a:lnTo>
                    <a:pt x="3351" y="634"/>
                  </a:lnTo>
                  <a:lnTo>
                    <a:pt x="3351" y="634"/>
                  </a:lnTo>
                  <a:lnTo>
                    <a:pt x="3353" y="632"/>
                  </a:lnTo>
                  <a:lnTo>
                    <a:pt x="3353" y="632"/>
                  </a:lnTo>
                  <a:lnTo>
                    <a:pt x="3353" y="632"/>
                  </a:lnTo>
                  <a:lnTo>
                    <a:pt x="3353" y="632"/>
                  </a:lnTo>
                  <a:lnTo>
                    <a:pt x="3355" y="631"/>
                  </a:lnTo>
                  <a:lnTo>
                    <a:pt x="3355" y="631"/>
                  </a:lnTo>
                  <a:lnTo>
                    <a:pt x="3355" y="631"/>
                  </a:lnTo>
                  <a:lnTo>
                    <a:pt x="3355" y="631"/>
                  </a:lnTo>
                  <a:lnTo>
                    <a:pt x="3356" y="631"/>
                  </a:lnTo>
                  <a:lnTo>
                    <a:pt x="3356" y="631"/>
                  </a:lnTo>
                  <a:lnTo>
                    <a:pt x="3356" y="631"/>
                  </a:lnTo>
                  <a:lnTo>
                    <a:pt x="3358" y="632"/>
                  </a:lnTo>
                  <a:lnTo>
                    <a:pt x="3358" y="632"/>
                  </a:lnTo>
                  <a:lnTo>
                    <a:pt x="3358" y="632"/>
                  </a:lnTo>
                  <a:lnTo>
                    <a:pt x="3359" y="634"/>
                  </a:lnTo>
                  <a:lnTo>
                    <a:pt x="3359" y="632"/>
                  </a:lnTo>
                  <a:lnTo>
                    <a:pt x="3359" y="632"/>
                  </a:lnTo>
                  <a:lnTo>
                    <a:pt x="3359" y="632"/>
                  </a:lnTo>
                  <a:lnTo>
                    <a:pt x="3359" y="632"/>
                  </a:lnTo>
                  <a:lnTo>
                    <a:pt x="3361" y="629"/>
                  </a:lnTo>
                  <a:lnTo>
                    <a:pt x="3361" y="629"/>
                  </a:lnTo>
                  <a:lnTo>
                    <a:pt x="3362" y="628"/>
                  </a:lnTo>
                  <a:lnTo>
                    <a:pt x="3364" y="628"/>
                  </a:lnTo>
                  <a:lnTo>
                    <a:pt x="3364" y="628"/>
                  </a:lnTo>
                  <a:lnTo>
                    <a:pt x="3365" y="629"/>
                  </a:lnTo>
                  <a:lnTo>
                    <a:pt x="3365" y="629"/>
                  </a:lnTo>
                  <a:lnTo>
                    <a:pt x="3365" y="629"/>
                  </a:lnTo>
                  <a:lnTo>
                    <a:pt x="3367" y="631"/>
                  </a:lnTo>
                  <a:lnTo>
                    <a:pt x="3367" y="631"/>
                  </a:lnTo>
                  <a:lnTo>
                    <a:pt x="3367" y="631"/>
                  </a:lnTo>
                  <a:lnTo>
                    <a:pt x="3367" y="631"/>
                  </a:lnTo>
                  <a:lnTo>
                    <a:pt x="3368" y="626"/>
                  </a:lnTo>
                  <a:lnTo>
                    <a:pt x="3368" y="624"/>
                  </a:lnTo>
                  <a:lnTo>
                    <a:pt x="3370" y="609"/>
                  </a:lnTo>
                  <a:lnTo>
                    <a:pt x="3370" y="609"/>
                  </a:lnTo>
                  <a:lnTo>
                    <a:pt x="3371" y="577"/>
                  </a:lnTo>
                  <a:lnTo>
                    <a:pt x="3371" y="575"/>
                  </a:lnTo>
                  <a:lnTo>
                    <a:pt x="3373" y="546"/>
                  </a:lnTo>
                  <a:lnTo>
                    <a:pt x="3373" y="546"/>
                  </a:lnTo>
                  <a:lnTo>
                    <a:pt x="3376" y="530"/>
                  </a:lnTo>
                  <a:lnTo>
                    <a:pt x="3376" y="530"/>
                  </a:lnTo>
                  <a:lnTo>
                    <a:pt x="3376" y="530"/>
                  </a:lnTo>
                  <a:lnTo>
                    <a:pt x="3376" y="529"/>
                  </a:lnTo>
                  <a:lnTo>
                    <a:pt x="3378" y="529"/>
                  </a:lnTo>
                  <a:lnTo>
                    <a:pt x="3378" y="529"/>
                  </a:lnTo>
                  <a:lnTo>
                    <a:pt x="3379" y="534"/>
                  </a:lnTo>
                  <a:lnTo>
                    <a:pt x="3379" y="534"/>
                  </a:lnTo>
                  <a:lnTo>
                    <a:pt x="3381" y="544"/>
                  </a:lnTo>
                  <a:lnTo>
                    <a:pt x="3381" y="544"/>
                  </a:lnTo>
                  <a:lnTo>
                    <a:pt x="3382" y="560"/>
                  </a:lnTo>
                  <a:lnTo>
                    <a:pt x="3382" y="560"/>
                  </a:lnTo>
                  <a:lnTo>
                    <a:pt x="3384" y="580"/>
                  </a:lnTo>
                  <a:lnTo>
                    <a:pt x="3384" y="580"/>
                  </a:lnTo>
                  <a:lnTo>
                    <a:pt x="3385" y="592"/>
                  </a:lnTo>
                  <a:lnTo>
                    <a:pt x="3385" y="592"/>
                  </a:lnTo>
                  <a:lnTo>
                    <a:pt x="3387" y="594"/>
                  </a:lnTo>
                  <a:lnTo>
                    <a:pt x="3388" y="589"/>
                  </a:lnTo>
                  <a:lnTo>
                    <a:pt x="3388" y="589"/>
                  </a:lnTo>
                  <a:lnTo>
                    <a:pt x="3390" y="577"/>
                  </a:lnTo>
                  <a:lnTo>
                    <a:pt x="3390" y="577"/>
                  </a:lnTo>
                  <a:lnTo>
                    <a:pt x="3390" y="577"/>
                  </a:lnTo>
                  <a:lnTo>
                    <a:pt x="3392" y="580"/>
                  </a:lnTo>
                  <a:lnTo>
                    <a:pt x="3392" y="580"/>
                  </a:lnTo>
                  <a:lnTo>
                    <a:pt x="3393" y="584"/>
                  </a:lnTo>
                  <a:lnTo>
                    <a:pt x="3393" y="584"/>
                  </a:lnTo>
                  <a:lnTo>
                    <a:pt x="3393" y="584"/>
                  </a:lnTo>
                  <a:lnTo>
                    <a:pt x="3395" y="574"/>
                  </a:lnTo>
                  <a:lnTo>
                    <a:pt x="3395" y="574"/>
                  </a:lnTo>
                  <a:lnTo>
                    <a:pt x="3395" y="572"/>
                  </a:lnTo>
                  <a:lnTo>
                    <a:pt x="3396" y="567"/>
                  </a:lnTo>
                  <a:lnTo>
                    <a:pt x="3396" y="567"/>
                  </a:lnTo>
                  <a:lnTo>
                    <a:pt x="3396" y="567"/>
                  </a:lnTo>
                  <a:lnTo>
                    <a:pt x="3396" y="567"/>
                  </a:lnTo>
                  <a:lnTo>
                    <a:pt x="3398" y="560"/>
                  </a:lnTo>
                  <a:lnTo>
                    <a:pt x="3398" y="561"/>
                  </a:lnTo>
                  <a:lnTo>
                    <a:pt x="3398" y="561"/>
                  </a:lnTo>
                  <a:lnTo>
                    <a:pt x="3399" y="549"/>
                  </a:lnTo>
                  <a:lnTo>
                    <a:pt x="3401" y="555"/>
                  </a:lnTo>
                  <a:lnTo>
                    <a:pt x="3401" y="555"/>
                  </a:lnTo>
                  <a:lnTo>
                    <a:pt x="3401" y="555"/>
                  </a:lnTo>
                  <a:lnTo>
                    <a:pt x="3402" y="569"/>
                  </a:lnTo>
                  <a:lnTo>
                    <a:pt x="3402" y="569"/>
                  </a:lnTo>
                  <a:lnTo>
                    <a:pt x="3402" y="561"/>
                  </a:lnTo>
                  <a:lnTo>
                    <a:pt x="3404" y="572"/>
                  </a:lnTo>
                  <a:lnTo>
                    <a:pt x="3404" y="571"/>
                  </a:lnTo>
                  <a:lnTo>
                    <a:pt x="3404" y="571"/>
                  </a:lnTo>
                  <a:lnTo>
                    <a:pt x="3404" y="571"/>
                  </a:lnTo>
                  <a:lnTo>
                    <a:pt x="3405" y="580"/>
                  </a:lnTo>
                  <a:lnTo>
                    <a:pt x="3405" y="580"/>
                  </a:lnTo>
                  <a:lnTo>
                    <a:pt x="3405" y="580"/>
                  </a:lnTo>
                  <a:lnTo>
                    <a:pt x="3407" y="583"/>
                  </a:lnTo>
                  <a:lnTo>
                    <a:pt x="3407" y="583"/>
                  </a:lnTo>
                  <a:lnTo>
                    <a:pt x="3407" y="581"/>
                  </a:lnTo>
                  <a:lnTo>
                    <a:pt x="3407" y="583"/>
                  </a:lnTo>
                  <a:lnTo>
                    <a:pt x="3409" y="561"/>
                  </a:lnTo>
                  <a:lnTo>
                    <a:pt x="3409" y="563"/>
                  </a:lnTo>
                  <a:lnTo>
                    <a:pt x="3409" y="561"/>
                  </a:lnTo>
                  <a:lnTo>
                    <a:pt x="3409" y="557"/>
                  </a:lnTo>
                  <a:lnTo>
                    <a:pt x="3410" y="584"/>
                  </a:lnTo>
                  <a:lnTo>
                    <a:pt x="3410" y="581"/>
                  </a:lnTo>
                  <a:lnTo>
                    <a:pt x="3410" y="581"/>
                  </a:lnTo>
                  <a:lnTo>
                    <a:pt x="3412" y="587"/>
                  </a:lnTo>
                  <a:lnTo>
                    <a:pt x="3412" y="569"/>
                  </a:lnTo>
                  <a:lnTo>
                    <a:pt x="3413" y="586"/>
                  </a:lnTo>
                  <a:lnTo>
                    <a:pt x="3413" y="586"/>
                  </a:lnTo>
                  <a:lnTo>
                    <a:pt x="3413" y="583"/>
                  </a:lnTo>
                  <a:lnTo>
                    <a:pt x="3415" y="595"/>
                  </a:lnTo>
                  <a:lnTo>
                    <a:pt x="3415" y="595"/>
                  </a:lnTo>
                  <a:lnTo>
                    <a:pt x="3415" y="597"/>
                  </a:lnTo>
                  <a:lnTo>
                    <a:pt x="3416" y="597"/>
                  </a:lnTo>
                  <a:lnTo>
                    <a:pt x="3416" y="597"/>
                  </a:lnTo>
                  <a:lnTo>
                    <a:pt x="3416" y="577"/>
                  </a:lnTo>
                  <a:lnTo>
                    <a:pt x="3418" y="584"/>
                  </a:lnTo>
                  <a:lnTo>
                    <a:pt x="3418" y="584"/>
                  </a:lnTo>
                  <a:lnTo>
                    <a:pt x="3418" y="586"/>
                  </a:lnTo>
                  <a:lnTo>
                    <a:pt x="3418" y="558"/>
                  </a:lnTo>
                  <a:lnTo>
                    <a:pt x="3419" y="581"/>
                  </a:lnTo>
                  <a:lnTo>
                    <a:pt x="3419" y="581"/>
                  </a:lnTo>
                  <a:lnTo>
                    <a:pt x="3421" y="547"/>
                  </a:lnTo>
                  <a:lnTo>
                    <a:pt x="3421" y="583"/>
                  </a:lnTo>
                  <a:lnTo>
                    <a:pt x="3421" y="584"/>
                  </a:lnTo>
                  <a:lnTo>
                    <a:pt x="3422" y="595"/>
                  </a:lnTo>
                  <a:lnTo>
                    <a:pt x="3422" y="595"/>
                  </a:lnTo>
                  <a:lnTo>
                    <a:pt x="3422" y="595"/>
                  </a:lnTo>
                  <a:lnTo>
                    <a:pt x="3425" y="601"/>
                  </a:lnTo>
                  <a:lnTo>
                    <a:pt x="3425" y="601"/>
                  </a:lnTo>
                  <a:lnTo>
                    <a:pt x="3425" y="600"/>
                  </a:lnTo>
                  <a:lnTo>
                    <a:pt x="3427" y="606"/>
                  </a:lnTo>
                  <a:lnTo>
                    <a:pt x="3427" y="606"/>
                  </a:lnTo>
                  <a:lnTo>
                    <a:pt x="3427" y="604"/>
                  </a:lnTo>
                  <a:lnTo>
                    <a:pt x="3427" y="604"/>
                  </a:lnTo>
                  <a:lnTo>
                    <a:pt x="3429" y="609"/>
                  </a:lnTo>
                  <a:lnTo>
                    <a:pt x="3429" y="609"/>
                  </a:lnTo>
                  <a:lnTo>
                    <a:pt x="3429" y="609"/>
                  </a:lnTo>
                  <a:lnTo>
                    <a:pt x="3429" y="609"/>
                  </a:lnTo>
                  <a:lnTo>
                    <a:pt x="3430" y="607"/>
                  </a:lnTo>
                  <a:lnTo>
                    <a:pt x="3430" y="606"/>
                  </a:lnTo>
                  <a:lnTo>
                    <a:pt x="3430" y="606"/>
                  </a:lnTo>
                  <a:lnTo>
                    <a:pt x="3432" y="601"/>
                  </a:lnTo>
                  <a:lnTo>
                    <a:pt x="3432" y="601"/>
                  </a:lnTo>
                  <a:lnTo>
                    <a:pt x="3432" y="601"/>
                  </a:lnTo>
                  <a:lnTo>
                    <a:pt x="3433" y="597"/>
                  </a:lnTo>
                  <a:lnTo>
                    <a:pt x="3433" y="597"/>
                  </a:lnTo>
                  <a:lnTo>
                    <a:pt x="3433" y="597"/>
                  </a:lnTo>
                  <a:lnTo>
                    <a:pt x="3433" y="597"/>
                  </a:lnTo>
                  <a:lnTo>
                    <a:pt x="3435" y="594"/>
                  </a:lnTo>
                  <a:lnTo>
                    <a:pt x="3435" y="594"/>
                  </a:lnTo>
                  <a:lnTo>
                    <a:pt x="3436" y="594"/>
                  </a:lnTo>
                  <a:lnTo>
                    <a:pt x="3438" y="595"/>
                  </a:lnTo>
                  <a:lnTo>
                    <a:pt x="3438" y="595"/>
                  </a:lnTo>
                  <a:lnTo>
                    <a:pt x="3438" y="595"/>
                  </a:lnTo>
                  <a:lnTo>
                    <a:pt x="3438" y="595"/>
                  </a:lnTo>
                  <a:lnTo>
                    <a:pt x="3439" y="597"/>
                  </a:lnTo>
                  <a:lnTo>
                    <a:pt x="3439" y="597"/>
                  </a:lnTo>
                  <a:lnTo>
                    <a:pt x="3439" y="597"/>
                  </a:lnTo>
                  <a:lnTo>
                    <a:pt x="3441" y="598"/>
                  </a:lnTo>
                  <a:lnTo>
                    <a:pt x="3441" y="598"/>
                  </a:lnTo>
                  <a:lnTo>
                    <a:pt x="3441" y="598"/>
                  </a:lnTo>
                  <a:lnTo>
                    <a:pt x="3441" y="598"/>
                  </a:lnTo>
                  <a:lnTo>
                    <a:pt x="3442" y="606"/>
                  </a:lnTo>
                  <a:lnTo>
                    <a:pt x="3442" y="606"/>
                  </a:lnTo>
                  <a:lnTo>
                    <a:pt x="3444" y="614"/>
                  </a:lnTo>
                  <a:lnTo>
                    <a:pt x="3444" y="614"/>
                  </a:lnTo>
                  <a:lnTo>
                    <a:pt x="3446" y="621"/>
                  </a:lnTo>
                  <a:lnTo>
                    <a:pt x="3446" y="621"/>
                  </a:lnTo>
                  <a:lnTo>
                    <a:pt x="3446" y="621"/>
                  </a:lnTo>
                  <a:lnTo>
                    <a:pt x="3447" y="623"/>
                  </a:lnTo>
                  <a:lnTo>
                    <a:pt x="3447" y="623"/>
                  </a:lnTo>
                  <a:lnTo>
                    <a:pt x="3447" y="623"/>
                  </a:lnTo>
                  <a:lnTo>
                    <a:pt x="3449" y="623"/>
                  </a:lnTo>
                  <a:lnTo>
                    <a:pt x="3450" y="598"/>
                  </a:lnTo>
                  <a:lnTo>
                    <a:pt x="3450" y="598"/>
                  </a:lnTo>
                  <a:lnTo>
                    <a:pt x="3450" y="594"/>
                  </a:lnTo>
                  <a:lnTo>
                    <a:pt x="3450" y="612"/>
                  </a:lnTo>
                  <a:lnTo>
                    <a:pt x="3452" y="597"/>
                  </a:lnTo>
                  <a:lnTo>
                    <a:pt x="3452" y="598"/>
                  </a:lnTo>
                  <a:lnTo>
                    <a:pt x="3452" y="600"/>
                  </a:lnTo>
                  <a:lnTo>
                    <a:pt x="3452" y="574"/>
                  </a:lnTo>
                  <a:lnTo>
                    <a:pt x="3453" y="586"/>
                  </a:lnTo>
                  <a:lnTo>
                    <a:pt x="3453" y="587"/>
                  </a:lnTo>
                  <a:lnTo>
                    <a:pt x="3455" y="604"/>
                  </a:lnTo>
                  <a:lnTo>
                    <a:pt x="3455" y="604"/>
                  </a:lnTo>
                  <a:lnTo>
                    <a:pt x="3456" y="615"/>
                  </a:lnTo>
                  <a:lnTo>
                    <a:pt x="3456" y="615"/>
                  </a:lnTo>
                  <a:lnTo>
                    <a:pt x="3456" y="618"/>
                  </a:lnTo>
                  <a:lnTo>
                    <a:pt x="3458" y="615"/>
                  </a:lnTo>
                  <a:lnTo>
                    <a:pt x="3458" y="618"/>
                  </a:lnTo>
                  <a:lnTo>
                    <a:pt x="3458" y="618"/>
                  </a:lnTo>
                  <a:lnTo>
                    <a:pt x="3459" y="615"/>
                  </a:lnTo>
                  <a:lnTo>
                    <a:pt x="3459" y="618"/>
                  </a:lnTo>
                  <a:lnTo>
                    <a:pt x="3459" y="618"/>
                  </a:lnTo>
                  <a:lnTo>
                    <a:pt x="3459" y="618"/>
                  </a:lnTo>
                  <a:lnTo>
                    <a:pt x="3461" y="621"/>
                  </a:lnTo>
                  <a:lnTo>
                    <a:pt x="3461" y="623"/>
                  </a:lnTo>
                  <a:lnTo>
                    <a:pt x="3464" y="629"/>
                  </a:lnTo>
                  <a:lnTo>
                    <a:pt x="3464" y="629"/>
                  </a:lnTo>
                  <a:lnTo>
                    <a:pt x="3464" y="629"/>
                  </a:lnTo>
                  <a:lnTo>
                    <a:pt x="3464" y="629"/>
                  </a:lnTo>
                  <a:lnTo>
                    <a:pt x="3466" y="628"/>
                  </a:lnTo>
                  <a:lnTo>
                    <a:pt x="3466" y="628"/>
                  </a:lnTo>
                  <a:lnTo>
                    <a:pt x="3466" y="628"/>
                  </a:lnTo>
                  <a:lnTo>
                    <a:pt x="3467" y="621"/>
                  </a:lnTo>
                  <a:lnTo>
                    <a:pt x="3467" y="621"/>
                  </a:lnTo>
                  <a:lnTo>
                    <a:pt x="3467" y="621"/>
                  </a:lnTo>
                  <a:lnTo>
                    <a:pt x="3467" y="621"/>
                  </a:lnTo>
                  <a:lnTo>
                    <a:pt x="3469" y="618"/>
                  </a:lnTo>
                  <a:lnTo>
                    <a:pt x="3469" y="618"/>
                  </a:lnTo>
                  <a:lnTo>
                    <a:pt x="3469" y="618"/>
                  </a:lnTo>
                  <a:lnTo>
                    <a:pt x="3470" y="623"/>
                  </a:lnTo>
                  <a:lnTo>
                    <a:pt x="3470" y="623"/>
                  </a:lnTo>
                  <a:lnTo>
                    <a:pt x="3470" y="623"/>
                  </a:lnTo>
                  <a:lnTo>
                    <a:pt x="3472" y="618"/>
                  </a:lnTo>
                  <a:lnTo>
                    <a:pt x="3472" y="617"/>
                  </a:lnTo>
                  <a:lnTo>
                    <a:pt x="3473" y="607"/>
                  </a:lnTo>
                  <a:lnTo>
                    <a:pt x="3473" y="607"/>
                  </a:lnTo>
                  <a:lnTo>
                    <a:pt x="3475" y="603"/>
                  </a:lnTo>
                  <a:lnTo>
                    <a:pt x="3476" y="604"/>
                  </a:lnTo>
                  <a:lnTo>
                    <a:pt x="3476" y="604"/>
                  </a:lnTo>
                  <a:lnTo>
                    <a:pt x="3476" y="603"/>
                  </a:lnTo>
                  <a:lnTo>
                    <a:pt x="3478" y="607"/>
                  </a:lnTo>
                  <a:lnTo>
                    <a:pt x="3478" y="607"/>
                  </a:lnTo>
                  <a:lnTo>
                    <a:pt x="3478" y="609"/>
                  </a:lnTo>
                  <a:lnTo>
                    <a:pt x="3479" y="601"/>
                  </a:lnTo>
                  <a:lnTo>
                    <a:pt x="3479" y="601"/>
                  </a:lnTo>
                  <a:lnTo>
                    <a:pt x="3479" y="601"/>
                  </a:lnTo>
                  <a:lnTo>
                    <a:pt x="3479" y="604"/>
                  </a:lnTo>
                  <a:lnTo>
                    <a:pt x="3481" y="591"/>
                  </a:lnTo>
                  <a:lnTo>
                    <a:pt x="3481" y="591"/>
                  </a:lnTo>
                  <a:lnTo>
                    <a:pt x="3481" y="589"/>
                  </a:lnTo>
                  <a:lnTo>
                    <a:pt x="3483" y="597"/>
                  </a:lnTo>
                  <a:lnTo>
                    <a:pt x="3483" y="597"/>
                  </a:lnTo>
                  <a:lnTo>
                    <a:pt x="3483" y="597"/>
                  </a:lnTo>
                  <a:lnTo>
                    <a:pt x="3484" y="612"/>
                  </a:lnTo>
                  <a:lnTo>
                    <a:pt x="3484" y="612"/>
                  </a:lnTo>
                  <a:lnTo>
                    <a:pt x="3484" y="612"/>
                  </a:lnTo>
                  <a:lnTo>
                    <a:pt x="3486" y="623"/>
                  </a:lnTo>
                  <a:lnTo>
                    <a:pt x="3486" y="624"/>
                  </a:lnTo>
                  <a:lnTo>
                    <a:pt x="3487" y="624"/>
                  </a:lnTo>
                  <a:lnTo>
                    <a:pt x="3487" y="631"/>
                  </a:lnTo>
                  <a:lnTo>
                    <a:pt x="3489" y="631"/>
                  </a:lnTo>
                  <a:lnTo>
                    <a:pt x="3489" y="631"/>
                  </a:lnTo>
                  <a:lnTo>
                    <a:pt x="3490" y="634"/>
                  </a:lnTo>
                  <a:lnTo>
                    <a:pt x="3490" y="634"/>
                  </a:lnTo>
                  <a:lnTo>
                    <a:pt x="3490" y="634"/>
                  </a:lnTo>
                  <a:lnTo>
                    <a:pt x="3490" y="634"/>
                  </a:lnTo>
                  <a:lnTo>
                    <a:pt x="3492" y="638"/>
                  </a:lnTo>
                  <a:lnTo>
                    <a:pt x="3492" y="635"/>
                  </a:lnTo>
                  <a:lnTo>
                    <a:pt x="3492" y="635"/>
                  </a:lnTo>
                  <a:lnTo>
                    <a:pt x="3492" y="631"/>
                  </a:lnTo>
                  <a:lnTo>
                    <a:pt x="3493" y="640"/>
                  </a:lnTo>
                  <a:lnTo>
                    <a:pt x="3493" y="640"/>
                  </a:lnTo>
                  <a:lnTo>
                    <a:pt x="3493" y="641"/>
                  </a:lnTo>
                  <a:lnTo>
                    <a:pt x="3495" y="637"/>
                  </a:lnTo>
                  <a:lnTo>
                    <a:pt x="3495" y="637"/>
                  </a:lnTo>
                  <a:lnTo>
                    <a:pt x="3495" y="637"/>
                  </a:lnTo>
                  <a:lnTo>
                    <a:pt x="3496" y="638"/>
                  </a:lnTo>
                  <a:lnTo>
                    <a:pt x="3496" y="632"/>
                  </a:lnTo>
                  <a:lnTo>
                    <a:pt x="3496" y="632"/>
                  </a:lnTo>
                  <a:lnTo>
                    <a:pt x="3498" y="628"/>
                  </a:lnTo>
                  <a:lnTo>
                    <a:pt x="3498" y="632"/>
                  </a:lnTo>
                  <a:lnTo>
                    <a:pt x="3498" y="632"/>
                  </a:lnTo>
                  <a:lnTo>
                    <a:pt x="3498" y="632"/>
                  </a:lnTo>
                  <a:lnTo>
                    <a:pt x="3500" y="634"/>
                  </a:lnTo>
                  <a:lnTo>
                    <a:pt x="3501" y="628"/>
                  </a:lnTo>
                  <a:lnTo>
                    <a:pt x="3501" y="628"/>
                  </a:lnTo>
                  <a:lnTo>
                    <a:pt x="3501" y="628"/>
                  </a:lnTo>
                  <a:lnTo>
                    <a:pt x="3503" y="635"/>
                  </a:lnTo>
                  <a:lnTo>
                    <a:pt x="3503" y="635"/>
                  </a:lnTo>
                  <a:lnTo>
                    <a:pt x="3504" y="641"/>
                  </a:lnTo>
                  <a:lnTo>
                    <a:pt x="3504" y="643"/>
                  </a:lnTo>
                  <a:lnTo>
                    <a:pt x="3504" y="641"/>
                  </a:lnTo>
                  <a:lnTo>
                    <a:pt x="3506" y="646"/>
                  </a:lnTo>
                  <a:lnTo>
                    <a:pt x="3506" y="646"/>
                  </a:lnTo>
                  <a:lnTo>
                    <a:pt x="3507" y="649"/>
                  </a:lnTo>
                  <a:lnTo>
                    <a:pt x="3507" y="649"/>
                  </a:lnTo>
                  <a:lnTo>
                    <a:pt x="3507" y="649"/>
                  </a:lnTo>
                  <a:lnTo>
                    <a:pt x="3509" y="654"/>
                  </a:lnTo>
                  <a:lnTo>
                    <a:pt x="3509" y="654"/>
                  </a:lnTo>
                  <a:lnTo>
                    <a:pt x="3509" y="654"/>
                  </a:lnTo>
                  <a:lnTo>
                    <a:pt x="3510" y="655"/>
                  </a:lnTo>
                  <a:lnTo>
                    <a:pt x="3510" y="655"/>
                  </a:lnTo>
                  <a:lnTo>
                    <a:pt x="3510" y="655"/>
                  </a:lnTo>
                  <a:lnTo>
                    <a:pt x="3510" y="655"/>
                  </a:lnTo>
                  <a:lnTo>
                    <a:pt x="3512" y="652"/>
                  </a:lnTo>
                  <a:lnTo>
                    <a:pt x="3513" y="654"/>
                  </a:lnTo>
                  <a:lnTo>
                    <a:pt x="3513" y="654"/>
                  </a:lnTo>
                  <a:lnTo>
                    <a:pt x="3515" y="657"/>
                  </a:lnTo>
                  <a:lnTo>
                    <a:pt x="3515" y="657"/>
                  </a:lnTo>
                  <a:lnTo>
                    <a:pt x="3515" y="657"/>
                  </a:lnTo>
                  <a:lnTo>
                    <a:pt x="3515" y="657"/>
                  </a:lnTo>
                  <a:lnTo>
                    <a:pt x="3517" y="654"/>
                  </a:lnTo>
                  <a:lnTo>
                    <a:pt x="3517" y="654"/>
                  </a:lnTo>
                  <a:lnTo>
                    <a:pt x="3517" y="654"/>
                  </a:lnTo>
                  <a:lnTo>
                    <a:pt x="3517" y="654"/>
                  </a:lnTo>
                  <a:lnTo>
                    <a:pt x="3518" y="655"/>
                  </a:lnTo>
                  <a:lnTo>
                    <a:pt x="3518" y="654"/>
                  </a:lnTo>
                  <a:lnTo>
                    <a:pt x="3518" y="654"/>
                  </a:lnTo>
                  <a:lnTo>
                    <a:pt x="3520" y="644"/>
                  </a:lnTo>
                  <a:lnTo>
                    <a:pt x="3520" y="644"/>
                  </a:lnTo>
                  <a:lnTo>
                    <a:pt x="3521" y="632"/>
                  </a:lnTo>
                  <a:lnTo>
                    <a:pt x="3521" y="632"/>
                  </a:lnTo>
                  <a:lnTo>
                    <a:pt x="3523" y="632"/>
                  </a:lnTo>
                  <a:lnTo>
                    <a:pt x="3523" y="620"/>
                  </a:lnTo>
                  <a:lnTo>
                    <a:pt x="3523" y="620"/>
                  </a:lnTo>
                  <a:lnTo>
                    <a:pt x="3524" y="612"/>
                  </a:lnTo>
                  <a:lnTo>
                    <a:pt x="3526" y="617"/>
                  </a:lnTo>
                  <a:lnTo>
                    <a:pt x="3526" y="617"/>
                  </a:lnTo>
                  <a:lnTo>
                    <a:pt x="3526" y="615"/>
                  </a:lnTo>
                  <a:lnTo>
                    <a:pt x="3527" y="631"/>
                  </a:lnTo>
                  <a:lnTo>
                    <a:pt x="3527" y="631"/>
                  </a:lnTo>
                  <a:lnTo>
                    <a:pt x="3527" y="631"/>
                  </a:lnTo>
                  <a:lnTo>
                    <a:pt x="3529" y="638"/>
                  </a:lnTo>
                  <a:lnTo>
                    <a:pt x="3529" y="638"/>
                  </a:lnTo>
                  <a:lnTo>
                    <a:pt x="3529" y="638"/>
                  </a:lnTo>
                  <a:lnTo>
                    <a:pt x="3530" y="634"/>
                  </a:lnTo>
                  <a:lnTo>
                    <a:pt x="3530" y="640"/>
                  </a:lnTo>
                  <a:lnTo>
                    <a:pt x="3530" y="640"/>
                  </a:lnTo>
                  <a:lnTo>
                    <a:pt x="3532" y="648"/>
                  </a:lnTo>
                  <a:lnTo>
                    <a:pt x="3532" y="648"/>
                  </a:lnTo>
                  <a:lnTo>
                    <a:pt x="3532" y="648"/>
                  </a:lnTo>
                  <a:lnTo>
                    <a:pt x="3532" y="648"/>
                  </a:lnTo>
                  <a:lnTo>
                    <a:pt x="3533" y="644"/>
                  </a:lnTo>
                  <a:lnTo>
                    <a:pt x="3533" y="646"/>
                  </a:lnTo>
                  <a:lnTo>
                    <a:pt x="3533" y="646"/>
                  </a:lnTo>
                  <a:lnTo>
                    <a:pt x="3533" y="648"/>
                  </a:lnTo>
                  <a:lnTo>
                    <a:pt x="3535" y="640"/>
                  </a:lnTo>
                  <a:lnTo>
                    <a:pt x="3535" y="643"/>
                  </a:lnTo>
                  <a:lnTo>
                    <a:pt x="3535" y="643"/>
                  </a:lnTo>
                  <a:lnTo>
                    <a:pt x="3537" y="644"/>
                  </a:lnTo>
                  <a:lnTo>
                    <a:pt x="3537" y="641"/>
                  </a:lnTo>
                  <a:lnTo>
                    <a:pt x="3538" y="643"/>
                  </a:lnTo>
                  <a:lnTo>
                    <a:pt x="3538" y="643"/>
                  </a:lnTo>
                  <a:lnTo>
                    <a:pt x="3538" y="640"/>
                  </a:lnTo>
                  <a:lnTo>
                    <a:pt x="3540" y="648"/>
                  </a:lnTo>
                  <a:lnTo>
                    <a:pt x="3540" y="646"/>
                  </a:lnTo>
                  <a:lnTo>
                    <a:pt x="3540" y="646"/>
                  </a:lnTo>
                  <a:lnTo>
                    <a:pt x="3540" y="648"/>
                  </a:lnTo>
                  <a:lnTo>
                    <a:pt x="3541" y="643"/>
                  </a:lnTo>
                  <a:lnTo>
                    <a:pt x="3541" y="643"/>
                  </a:lnTo>
                  <a:lnTo>
                    <a:pt x="3543" y="637"/>
                  </a:lnTo>
                  <a:lnTo>
                    <a:pt x="3543" y="637"/>
                  </a:lnTo>
                  <a:lnTo>
                    <a:pt x="3543" y="635"/>
                  </a:lnTo>
                  <a:lnTo>
                    <a:pt x="3544" y="643"/>
                  </a:lnTo>
                  <a:lnTo>
                    <a:pt x="3544" y="643"/>
                  </a:lnTo>
                  <a:lnTo>
                    <a:pt x="3546" y="649"/>
                  </a:lnTo>
                  <a:lnTo>
                    <a:pt x="3546" y="648"/>
                  </a:lnTo>
                  <a:lnTo>
                    <a:pt x="3546" y="648"/>
                  </a:lnTo>
                  <a:lnTo>
                    <a:pt x="3547" y="649"/>
                  </a:lnTo>
                  <a:lnTo>
                    <a:pt x="3547" y="644"/>
                  </a:lnTo>
                  <a:lnTo>
                    <a:pt x="3547" y="643"/>
                  </a:lnTo>
                  <a:lnTo>
                    <a:pt x="3549" y="638"/>
                  </a:lnTo>
                  <a:lnTo>
                    <a:pt x="3550" y="651"/>
                  </a:lnTo>
                  <a:lnTo>
                    <a:pt x="3550" y="651"/>
                  </a:lnTo>
                  <a:lnTo>
                    <a:pt x="3550" y="651"/>
                  </a:lnTo>
                  <a:lnTo>
                    <a:pt x="3552" y="641"/>
                  </a:lnTo>
                  <a:lnTo>
                    <a:pt x="3552" y="641"/>
                  </a:lnTo>
                  <a:lnTo>
                    <a:pt x="3552" y="640"/>
                  </a:lnTo>
                  <a:lnTo>
                    <a:pt x="3554" y="646"/>
                  </a:lnTo>
                  <a:lnTo>
                    <a:pt x="3554" y="646"/>
                  </a:lnTo>
                  <a:lnTo>
                    <a:pt x="3555" y="655"/>
                  </a:lnTo>
                  <a:lnTo>
                    <a:pt x="3555" y="655"/>
                  </a:lnTo>
                  <a:lnTo>
                    <a:pt x="3555" y="655"/>
                  </a:lnTo>
                  <a:lnTo>
                    <a:pt x="3555" y="654"/>
                  </a:lnTo>
                  <a:lnTo>
                    <a:pt x="3557" y="655"/>
                  </a:lnTo>
                  <a:lnTo>
                    <a:pt x="3557" y="655"/>
                  </a:lnTo>
                  <a:lnTo>
                    <a:pt x="3557" y="654"/>
                  </a:lnTo>
                  <a:lnTo>
                    <a:pt x="3558" y="655"/>
                  </a:lnTo>
                  <a:lnTo>
                    <a:pt x="3558" y="655"/>
                  </a:lnTo>
                  <a:lnTo>
                    <a:pt x="3558" y="655"/>
                  </a:lnTo>
                  <a:lnTo>
                    <a:pt x="3560" y="655"/>
                  </a:lnTo>
                  <a:lnTo>
                    <a:pt x="3560" y="655"/>
                  </a:lnTo>
                  <a:lnTo>
                    <a:pt x="3560" y="655"/>
                  </a:lnTo>
                  <a:lnTo>
                    <a:pt x="3560" y="655"/>
                  </a:lnTo>
                  <a:lnTo>
                    <a:pt x="3561" y="657"/>
                  </a:lnTo>
                  <a:lnTo>
                    <a:pt x="3563" y="657"/>
                  </a:lnTo>
                  <a:lnTo>
                    <a:pt x="3563" y="657"/>
                  </a:lnTo>
                  <a:lnTo>
                    <a:pt x="3563" y="657"/>
                  </a:lnTo>
                  <a:lnTo>
                    <a:pt x="3564" y="654"/>
                  </a:lnTo>
                  <a:lnTo>
                    <a:pt x="3564" y="654"/>
                  </a:lnTo>
                  <a:lnTo>
                    <a:pt x="3564" y="654"/>
                  </a:lnTo>
                  <a:lnTo>
                    <a:pt x="3564" y="654"/>
                  </a:lnTo>
                  <a:lnTo>
                    <a:pt x="3566" y="654"/>
                  </a:lnTo>
                  <a:lnTo>
                    <a:pt x="3566" y="654"/>
                  </a:lnTo>
                  <a:lnTo>
                    <a:pt x="3566" y="654"/>
                  </a:lnTo>
                  <a:lnTo>
                    <a:pt x="3566" y="654"/>
                  </a:lnTo>
                  <a:lnTo>
                    <a:pt x="3567" y="655"/>
                  </a:lnTo>
                  <a:lnTo>
                    <a:pt x="3567" y="655"/>
                  </a:lnTo>
                  <a:lnTo>
                    <a:pt x="3567" y="655"/>
                  </a:lnTo>
                  <a:lnTo>
                    <a:pt x="3567" y="655"/>
                  </a:lnTo>
                  <a:lnTo>
                    <a:pt x="3569" y="655"/>
                  </a:lnTo>
                  <a:lnTo>
                    <a:pt x="3569" y="655"/>
                  </a:lnTo>
                  <a:lnTo>
                    <a:pt x="3571" y="655"/>
                  </a:lnTo>
                  <a:lnTo>
                    <a:pt x="3571" y="655"/>
                  </a:lnTo>
                  <a:lnTo>
                    <a:pt x="3571" y="655"/>
                  </a:lnTo>
                  <a:lnTo>
                    <a:pt x="3571" y="655"/>
                  </a:lnTo>
                  <a:lnTo>
                    <a:pt x="3572" y="657"/>
                  </a:lnTo>
                  <a:lnTo>
                    <a:pt x="3572" y="657"/>
                  </a:lnTo>
                  <a:lnTo>
                    <a:pt x="3572" y="657"/>
                  </a:lnTo>
                  <a:lnTo>
                    <a:pt x="3575" y="654"/>
                  </a:lnTo>
                  <a:lnTo>
                    <a:pt x="3575" y="654"/>
                  </a:lnTo>
                  <a:lnTo>
                    <a:pt x="3575" y="654"/>
                  </a:lnTo>
                  <a:lnTo>
                    <a:pt x="3575" y="652"/>
                  </a:lnTo>
                  <a:lnTo>
                    <a:pt x="3577" y="652"/>
                  </a:lnTo>
                  <a:lnTo>
                    <a:pt x="3577" y="652"/>
                  </a:lnTo>
                  <a:lnTo>
                    <a:pt x="3577" y="652"/>
                  </a:lnTo>
                  <a:lnTo>
                    <a:pt x="3578" y="654"/>
                  </a:lnTo>
                  <a:lnTo>
                    <a:pt x="3578" y="654"/>
                  </a:lnTo>
                  <a:lnTo>
                    <a:pt x="3578" y="654"/>
                  </a:lnTo>
                  <a:lnTo>
                    <a:pt x="3580" y="655"/>
                  </a:lnTo>
                  <a:lnTo>
                    <a:pt x="3580" y="655"/>
                  </a:lnTo>
                  <a:lnTo>
                    <a:pt x="3580" y="655"/>
                  </a:lnTo>
                  <a:lnTo>
                    <a:pt x="3581" y="655"/>
                  </a:lnTo>
                  <a:lnTo>
                    <a:pt x="3581" y="655"/>
                  </a:lnTo>
                  <a:lnTo>
                    <a:pt x="3581" y="655"/>
                  </a:lnTo>
                  <a:lnTo>
                    <a:pt x="3583" y="657"/>
                  </a:lnTo>
                  <a:lnTo>
                    <a:pt x="3583" y="657"/>
                  </a:lnTo>
                  <a:lnTo>
                    <a:pt x="3583" y="657"/>
                  </a:lnTo>
                  <a:lnTo>
                    <a:pt x="3583" y="655"/>
                  </a:lnTo>
                  <a:lnTo>
                    <a:pt x="3584" y="657"/>
                  </a:lnTo>
                  <a:lnTo>
                    <a:pt x="3584" y="657"/>
                  </a:lnTo>
                  <a:lnTo>
                    <a:pt x="3584" y="657"/>
                  </a:lnTo>
                  <a:lnTo>
                    <a:pt x="3586" y="657"/>
                  </a:lnTo>
                  <a:lnTo>
                    <a:pt x="3588" y="657"/>
                  </a:lnTo>
                  <a:lnTo>
                    <a:pt x="3588" y="657"/>
                  </a:lnTo>
                  <a:lnTo>
                    <a:pt x="3588" y="657"/>
                  </a:lnTo>
                  <a:lnTo>
                    <a:pt x="3588" y="657"/>
                  </a:lnTo>
                  <a:lnTo>
                    <a:pt x="3589" y="657"/>
                  </a:lnTo>
                  <a:lnTo>
                    <a:pt x="3589" y="657"/>
                  </a:lnTo>
                  <a:lnTo>
                    <a:pt x="3589" y="657"/>
                  </a:lnTo>
                  <a:lnTo>
                    <a:pt x="3589" y="657"/>
                  </a:lnTo>
                  <a:lnTo>
                    <a:pt x="3591" y="657"/>
                  </a:lnTo>
                  <a:lnTo>
                    <a:pt x="3591" y="657"/>
                  </a:lnTo>
                  <a:lnTo>
                    <a:pt x="3591" y="657"/>
                  </a:lnTo>
                  <a:lnTo>
                    <a:pt x="3591" y="657"/>
                  </a:lnTo>
                  <a:lnTo>
                    <a:pt x="3592" y="658"/>
                  </a:lnTo>
                  <a:lnTo>
                    <a:pt x="3592" y="658"/>
                  </a:lnTo>
                  <a:lnTo>
                    <a:pt x="3592" y="658"/>
                  </a:lnTo>
                  <a:lnTo>
                    <a:pt x="3592" y="658"/>
                  </a:lnTo>
                  <a:lnTo>
                    <a:pt x="3594" y="658"/>
                  </a:lnTo>
                  <a:lnTo>
                    <a:pt x="3594" y="658"/>
                  </a:lnTo>
                  <a:lnTo>
                    <a:pt x="3594" y="658"/>
                  </a:lnTo>
                  <a:lnTo>
                    <a:pt x="3594" y="658"/>
                  </a:lnTo>
                  <a:lnTo>
                    <a:pt x="3595" y="658"/>
                  </a:lnTo>
                  <a:lnTo>
                    <a:pt x="3595" y="658"/>
                  </a:lnTo>
                  <a:lnTo>
                    <a:pt x="3595" y="658"/>
                  </a:lnTo>
                  <a:lnTo>
                    <a:pt x="3595" y="658"/>
                  </a:lnTo>
                  <a:lnTo>
                    <a:pt x="3597" y="658"/>
                  </a:lnTo>
                  <a:lnTo>
                    <a:pt x="3597" y="658"/>
                  </a:lnTo>
                  <a:lnTo>
                    <a:pt x="3597" y="658"/>
                  </a:lnTo>
                  <a:lnTo>
                    <a:pt x="3597" y="658"/>
                  </a:lnTo>
                  <a:lnTo>
                    <a:pt x="3600" y="658"/>
                  </a:lnTo>
                  <a:lnTo>
                    <a:pt x="3600" y="658"/>
                  </a:lnTo>
                  <a:lnTo>
                    <a:pt x="3600" y="658"/>
                  </a:lnTo>
                  <a:lnTo>
                    <a:pt x="3600" y="658"/>
                  </a:lnTo>
                  <a:lnTo>
                    <a:pt x="3601" y="658"/>
                  </a:lnTo>
                  <a:lnTo>
                    <a:pt x="3601" y="658"/>
                  </a:lnTo>
                  <a:lnTo>
                    <a:pt x="3601" y="658"/>
                  </a:lnTo>
                  <a:lnTo>
                    <a:pt x="3601" y="658"/>
                  </a:lnTo>
                  <a:lnTo>
                    <a:pt x="3603" y="658"/>
                  </a:lnTo>
                  <a:lnTo>
                    <a:pt x="3603" y="658"/>
                  </a:lnTo>
                  <a:lnTo>
                    <a:pt x="3603" y="658"/>
                  </a:lnTo>
                  <a:lnTo>
                    <a:pt x="3603" y="658"/>
                  </a:lnTo>
                  <a:lnTo>
                    <a:pt x="3604" y="658"/>
                  </a:lnTo>
                  <a:lnTo>
                    <a:pt x="3604" y="658"/>
                  </a:lnTo>
                  <a:lnTo>
                    <a:pt x="3604" y="658"/>
                  </a:lnTo>
                  <a:lnTo>
                    <a:pt x="3604" y="658"/>
                  </a:lnTo>
                  <a:lnTo>
                    <a:pt x="3606" y="660"/>
                  </a:lnTo>
                  <a:lnTo>
                    <a:pt x="3606" y="660"/>
                  </a:lnTo>
                  <a:lnTo>
                    <a:pt x="3606" y="660"/>
                  </a:lnTo>
                  <a:lnTo>
                    <a:pt x="3606" y="658"/>
                  </a:lnTo>
                  <a:lnTo>
                    <a:pt x="3608" y="660"/>
                  </a:lnTo>
                  <a:lnTo>
                    <a:pt x="3608" y="660"/>
                  </a:lnTo>
                  <a:lnTo>
                    <a:pt x="3608" y="660"/>
                  </a:lnTo>
                  <a:lnTo>
                    <a:pt x="3608" y="660"/>
                  </a:lnTo>
                  <a:lnTo>
                    <a:pt x="3609" y="660"/>
                  </a:lnTo>
                  <a:lnTo>
                    <a:pt x="3609" y="660"/>
                  </a:lnTo>
                  <a:lnTo>
                    <a:pt x="3609" y="660"/>
                  </a:lnTo>
                  <a:lnTo>
                    <a:pt x="3612" y="661"/>
                  </a:lnTo>
                  <a:lnTo>
                    <a:pt x="3612" y="660"/>
                  </a:lnTo>
                  <a:lnTo>
                    <a:pt x="3612" y="661"/>
                  </a:lnTo>
                  <a:lnTo>
                    <a:pt x="3612" y="660"/>
                  </a:lnTo>
                  <a:lnTo>
                    <a:pt x="3614" y="661"/>
                  </a:lnTo>
                  <a:lnTo>
                    <a:pt x="3614" y="661"/>
                  </a:lnTo>
                  <a:lnTo>
                    <a:pt x="3614" y="661"/>
                  </a:lnTo>
                  <a:lnTo>
                    <a:pt x="3615" y="661"/>
                  </a:lnTo>
                  <a:lnTo>
                    <a:pt x="3615" y="661"/>
                  </a:lnTo>
                  <a:lnTo>
                    <a:pt x="3615" y="661"/>
                  </a:lnTo>
                  <a:lnTo>
                    <a:pt x="3615" y="661"/>
                  </a:lnTo>
                  <a:lnTo>
                    <a:pt x="3617" y="663"/>
                  </a:lnTo>
                  <a:lnTo>
                    <a:pt x="3617" y="661"/>
                  </a:lnTo>
                  <a:lnTo>
                    <a:pt x="3617" y="661"/>
                  </a:lnTo>
                  <a:lnTo>
                    <a:pt x="3617" y="661"/>
                  </a:lnTo>
                  <a:lnTo>
                    <a:pt x="3618" y="663"/>
                  </a:lnTo>
                  <a:lnTo>
                    <a:pt x="3618" y="663"/>
                  </a:lnTo>
                  <a:lnTo>
                    <a:pt x="3618" y="663"/>
                  </a:lnTo>
                  <a:lnTo>
                    <a:pt x="3618" y="661"/>
                  </a:lnTo>
                  <a:lnTo>
                    <a:pt x="3620" y="663"/>
                  </a:lnTo>
                  <a:lnTo>
                    <a:pt x="3620" y="663"/>
                  </a:lnTo>
                  <a:lnTo>
                    <a:pt x="3620" y="663"/>
                  </a:lnTo>
                  <a:lnTo>
                    <a:pt x="3620" y="663"/>
                  </a:lnTo>
                  <a:lnTo>
                    <a:pt x="3621" y="663"/>
                  </a:lnTo>
                  <a:lnTo>
                    <a:pt x="3621" y="663"/>
                  </a:lnTo>
                  <a:lnTo>
                    <a:pt x="3621" y="663"/>
                  </a:lnTo>
                  <a:lnTo>
                    <a:pt x="3623" y="663"/>
                  </a:lnTo>
                  <a:lnTo>
                    <a:pt x="3623" y="663"/>
                  </a:lnTo>
                  <a:lnTo>
                    <a:pt x="3625" y="663"/>
                  </a:lnTo>
                  <a:lnTo>
                    <a:pt x="3625" y="663"/>
                  </a:lnTo>
                  <a:lnTo>
                    <a:pt x="3625" y="663"/>
                  </a:lnTo>
                  <a:lnTo>
                    <a:pt x="3626" y="663"/>
                  </a:lnTo>
                  <a:lnTo>
                    <a:pt x="3626" y="663"/>
                  </a:lnTo>
                  <a:lnTo>
                    <a:pt x="3626" y="663"/>
                  </a:lnTo>
                  <a:lnTo>
                    <a:pt x="3626" y="663"/>
                  </a:lnTo>
                  <a:lnTo>
                    <a:pt x="3628" y="664"/>
                  </a:lnTo>
                  <a:lnTo>
                    <a:pt x="3628" y="664"/>
                  </a:lnTo>
                  <a:lnTo>
                    <a:pt x="3628" y="663"/>
                  </a:lnTo>
                  <a:lnTo>
                    <a:pt x="3628" y="663"/>
                  </a:lnTo>
                  <a:lnTo>
                    <a:pt x="3629" y="664"/>
                  </a:lnTo>
                  <a:lnTo>
                    <a:pt x="3629" y="664"/>
                  </a:lnTo>
                  <a:lnTo>
                    <a:pt x="3629" y="664"/>
                  </a:lnTo>
                  <a:lnTo>
                    <a:pt x="3629" y="664"/>
                  </a:lnTo>
                  <a:lnTo>
                    <a:pt x="3631" y="664"/>
                  </a:lnTo>
                  <a:lnTo>
                    <a:pt x="3631" y="664"/>
                  </a:lnTo>
                  <a:lnTo>
                    <a:pt x="3631" y="664"/>
                  </a:lnTo>
                  <a:lnTo>
                    <a:pt x="3631" y="664"/>
                  </a:lnTo>
                  <a:lnTo>
                    <a:pt x="3632" y="664"/>
                  </a:lnTo>
                  <a:lnTo>
                    <a:pt x="3632" y="664"/>
                  </a:lnTo>
                  <a:lnTo>
                    <a:pt x="3632" y="664"/>
                  </a:lnTo>
                  <a:lnTo>
                    <a:pt x="3632" y="664"/>
                  </a:lnTo>
                  <a:lnTo>
                    <a:pt x="3634" y="664"/>
                  </a:lnTo>
                  <a:lnTo>
                    <a:pt x="3634" y="664"/>
                  </a:lnTo>
                  <a:lnTo>
                    <a:pt x="3634" y="664"/>
                  </a:lnTo>
                  <a:lnTo>
                    <a:pt x="3634" y="664"/>
                  </a:lnTo>
                  <a:lnTo>
                    <a:pt x="3635" y="664"/>
                  </a:lnTo>
                  <a:lnTo>
                    <a:pt x="3637" y="664"/>
                  </a:lnTo>
                  <a:lnTo>
                    <a:pt x="3637" y="664"/>
                  </a:lnTo>
                  <a:lnTo>
                    <a:pt x="3637" y="664"/>
                  </a:lnTo>
                  <a:lnTo>
                    <a:pt x="3638" y="664"/>
                  </a:lnTo>
                  <a:lnTo>
                    <a:pt x="3638" y="664"/>
                  </a:lnTo>
                  <a:lnTo>
                    <a:pt x="3638" y="664"/>
                  </a:lnTo>
                  <a:lnTo>
                    <a:pt x="3640" y="666"/>
                  </a:lnTo>
                  <a:lnTo>
                    <a:pt x="3640" y="666"/>
                  </a:lnTo>
                  <a:lnTo>
                    <a:pt x="3640" y="666"/>
                  </a:lnTo>
                  <a:lnTo>
                    <a:pt x="3640" y="666"/>
                  </a:lnTo>
                  <a:lnTo>
                    <a:pt x="3642" y="666"/>
                  </a:lnTo>
                  <a:lnTo>
                    <a:pt x="3642" y="666"/>
                  </a:lnTo>
                  <a:lnTo>
                    <a:pt x="3642" y="666"/>
                  </a:lnTo>
                  <a:lnTo>
                    <a:pt x="3642" y="666"/>
                  </a:lnTo>
                  <a:lnTo>
                    <a:pt x="3643" y="666"/>
                  </a:lnTo>
                  <a:lnTo>
                    <a:pt x="3643" y="666"/>
                  </a:lnTo>
                  <a:lnTo>
                    <a:pt x="3643" y="666"/>
                  </a:lnTo>
                  <a:lnTo>
                    <a:pt x="3643" y="666"/>
                  </a:lnTo>
                  <a:lnTo>
                    <a:pt x="3645" y="666"/>
                  </a:lnTo>
                  <a:lnTo>
                    <a:pt x="3645" y="666"/>
                  </a:lnTo>
                  <a:lnTo>
                    <a:pt x="3645" y="666"/>
                  </a:lnTo>
                  <a:lnTo>
                    <a:pt x="3646" y="666"/>
                  </a:lnTo>
                  <a:lnTo>
                    <a:pt x="3646" y="666"/>
                  </a:lnTo>
                  <a:lnTo>
                    <a:pt x="3646" y="666"/>
                  </a:lnTo>
                  <a:lnTo>
                    <a:pt x="3646" y="666"/>
                  </a:lnTo>
                  <a:lnTo>
                    <a:pt x="3646" y="666"/>
                  </a:lnTo>
                  <a:lnTo>
                    <a:pt x="3648" y="666"/>
                  </a:lnTo>
                  <a:lnTo>
                    <a:pt x="3648" y="666"/>
                  </a:lnTo>
                  <a:lnTo>
                    <a:pt x="3649" y="666"/>
                  </a:lnTo>
                  <a:lnTo>
                    <a:pt x="3649" y="666"/>
                  </a:lnTo>
                  <a:lnTo>
                    <a:pt x="3651" y="666"/>
                  </a:lnTo>
                  <a:lnTo>
                    <a:pt x="3651" y="666"/>
                  </a:lnTo>
                  <a:lnTo>
                    <a:pt x="3651" y="666"/>
                  </a:lnTo>
                  <a:lnTo>
                    <a:pt x="3651" y="666"/>
                  </a:lnTo>
                  <a:lnTo>
                    <a:pt x="3652" y="668"/>
                  </a:lnTo>
                  <a:lnTo>
                    <a:pt x="3652" y="666"/>
                  </a:lnTo>
                  <a:lnTo>
                    <a:pt x="3652" y="666"/>
                  </a:lnTo>
                  <a:lnTo>
                    <a:pt x="3652" y="666"/>
                  </a:lnTo>
                  <a:lnTo>
                    <a:pt x="3652" y="668"/>
                  </a:lnTo>
                  <a:lnTo>
                    <a:pt x="3654" y="668"/>
                  </a:lnTo>
                  <a:lnTo>
                    <a:pt x="3654" y="668"/>
                  </a:lnTo>
                  <a:lnTo>
                    <a:pt x="3654" y="666"/>
                  </a:lnTo>
                  <a:lnTo>
                    <a:pt x="3655" y="668"/>
                  </a:lnTo>
                  <a:lnTo>
                    <a:pt x="3655" y="668"/>
                  </a:lnTo>
                  <a:lnTo>
                    <a:pt x="3655" y="668"/>
                  </a:lnTo>
                  <a:lnTo>
                    <a:pt x="3655" y="668"/>
                  </a:lnTo>
                  <a:lnTo>
                    <a:pt x="3657" y="668"/>
                  </a:lnTo>
                  <a:lnTo>
                    <a:pt x="3657" y="668"/>
                  </a:lnTo>
                  <a:lnTo>
                    <a:pt x="3657" y="668"/>
                  </a:lnTo>
                  <a:lnTo>
                    <a:pt x="3657" y="668"/>
                  </a:lnTo>
                  <a:lnTo>
                    <a:pt x="3658" y="668"/>
                  </a:lnTo>
                  <a:lnTo>
                    <a:pt x="3658" y="668"/>
                  </a:lnTo>
                  <a:lnTo>
                    <a:pt x="3658" y="668"/>
                  </a:lnTo>
                  <a:lnTo>
                    <a:pt x="3658" y="668"/>
                  </a:lnTo>
                  <a:lnTo>
                    <a:pt x="3660" y="668"/>
                  </a:lnTo>
                  <a:lnTo>
                    <a:pt x="3660" y="668"/>
                  </a:lnTo>
                  <a:lnTo>
                    <a:pt x="3662" y="668"/>
                  </a:lnTo>
                  <a:lnTo>
                    <a:pt x="3662" y="668"/>
                  </a:lnTo>
                  <a:lnTo>
                    <a:pt x="3663" y="668"/>
                  </a:lnTo>
                  <a:lnTo>
                    <a:pt x="3663" y="668"/>
                  </a:lnTo>
                  <a:lnTo>
                    <a:pt x="3663" y="668"/>
                  </a:lnTo>
                  <a:lnTo>
                    <a:pt x="3663" y="668"/>
                  </a:lnTo>
                  <a:lnTo>
                    <a:pt x="3665" y="668"/>
                  </a:lnTo>
                  <a:lnTo>
                    <a:pt x="3665" y="668"/>
                  </a:lnTo>
                  <a:lnTo>
                    <a:pt x="3665" y="668"/>
                  </a:lnTo>
                  <a:lnTo>
                    <a:pt x="3665" y="668"/>
                  </a:lnTo>
                  <a:lnTo>
                    <a:pt x="3666" y="668"/>
                  </a:lnTo>
                  <a:lnTo>
                    <a:pt x="3666" y="668"/>
                  </a:lnTo>
                  <a:lnTo>
                    <a:pt x="3666" y="668"/>
                  </a:lnTo>
                  <a:lnTo>
                    <a:pt x="3666" y="668"/>
                  </a:lnTo>
                  <a:lnTo>
                    <a:pt x="3668" y="668"/>
                  </a:lnTo>
                  <a:lnTo>
                    <a:pt x="3668" y="668"/>
                  </a:lnTo>
                  <a:lnTo>
                    <a:pt x="3668" y="668"/>
                  </a:lnTo>
                  <a:lnTo>
                    <a:pt x="3668" y="668"/>
                  </a:lnTo>
                  <a:lnTo>
                    <a:pt x="3669" y="668"/>
                  </a:lnTo>
                  <a:lnTo>
                    <a:pt x="3669" y="668"/>
                  </a:lnTo>
                  <a:lnTo>
                    <a:pt x="3669" y="668"/>
                  </a:lnTo>
                  <a:lnTo>
                    <a:pt x="3669" y="668"/>
                  </a:lnTo>
                  <a:lnTo>
                    <a:pt x="3671" y="669"/>
                  </a:lnTo>
                  <a:lnTo>
                    <a:pt x="3671" y="668"/>
                  </a:lnTo>
                  <a:lnTo>
                    <a:pt x="3671" y="668"/>
                  </a:lnTo>
                  <a:lnTo>
                    <a:pt x="3671" y="668"/>
                  </a:lnTo>
                  <a:lnTo>
                    <a:pt x="3672" y="669"/>
                  </a:lnTo>
                  <a:lnTo>
                    <a:pt x="3672" y="669"/>
                  </a:lnTo>
                  <a:lnTo>
                    <a:pt x="3672" y="669"/>
                  </a:lnTo>
                  <a:lnTo>
                    <a:pt x="3674" y="669"/>
                  </a:lnTo>
                  <a:lnTo>
                    <a:pt x="3674" y="669"/>
                  </a:lnTo>
                  <a:lnTo>
                    <a:pt x="3675" y="669"/>
                  </a:lnTo>
                  <a:lnTo>
                    <a:pt x="3675" y="669"/>
                  </a:lnTo>
                  <a:lnTo>
                    <a:pt x="3675" y="669"/>
                  </a:lnTo>
                  <a:lnTo>
                    <a:pt x="3677" y="669"/>
                  </a:lnTo>
                  <a:lnTo>
                    <a:pt x="3677" y="669"/>
                  </a:lnTo>
                  <a:lnTo>
                    <a:pt x="3677" y="669"/>
                  </a:lnTo>
                  <a:lnTo>
                    <a:pt x="3677" y="669"/>
                  </a:lnTo>
                  <a:lnTo>
                    <a:pt x="3679" y="669"/>
                  </a:lnTo>
                  <a:lnTo>
                    <a:pt x="3679" y="669"/>
                  </a:lnTo>
                  <a:lnTo>
                    <a:pt x="3679" y="669"/>
                  </a:lnTo>
                  <a:lnTo>
                    <a:pt x="3679" y="669"/>
                  </a:lnTo>
                  <a:lnTo>
                    <a:pt x="3679" y="669"/>
                  </a:lnTo>
                  <a:lnTo>
                    <a:pt x="3680" y="669"/>
                  </a:lnTo>
                  <a:lnTo>
                    <a:pt x="3680" y="669"/>
                  </a:lnTo>
                  <a:lnTo>
                    <a:pt x="3682" y="669"/>
                  </a:lnTo>
                  <a:lnTo>
                    <a:pt x="3682" y="669"/>
                  </a:lnTo>
                  <a:lnTo>
                    <a:pt x="3682" y="669"/>
                  </a:lnTo>
                  <a:lnTo>
                    <a:pt x="3682" y="669"/>
                  </a:lnTo>
                  <a:lnTo>
                    <a:pt x="3682" y="669"/>
                  </a:lnTo>
                  <a:lnTo>
                    <a:pt x="3683" y="669"/>
                  </a:lnTo>
                  <a:lnTo>
                    <a:pt x="3683" y="669"/>
                  </a:lnTo>
                  <a:lnTo>
                    <a:pt x="3683" y="669"/>
                  </a:lnTo>
                  <a:lnTo>
                    <a:pt x="3685" y="669"/>
                  </a:lnTo>
                  <a:lnTo>
                    <a:pt x="3685" y="669"/>
                  </a:lnTo>
                  <a:lnTo>
                    <a:pt x="3685" y="669"/>
                  </a:lnTo>
                  <a:lnTo>
                    <a:pt x="3685" y="669"/>
                  </a:lnTo>
                  <a:lnTo>
                    <a:pt x="3686" y="669"/>
                  </a:lnTo>
                  <a:lnTo>
                    <a:pt x="3686" y="669"/>
                  </a:lnTo>
                  <a:lnTo>
                    <a:pt x="3688" y="669"/>
                  </a:lnTo>
                  <a:lnTo>
                    <a:pt x="3688" y="669"/>
                  </a:lnTo>
                  <a:lnTo>
                    <a:pt x="3688" y="669"/>
                  </a:lnTo>
                  <a:lnTo>
                    <a:pt x="3688" y="669"/>
                  </a:lnTo>
                  <a:lnTo>
                    <a:pt x="3689" y="669"/>
                  </a:lnTo>
                  <a:lnTo>
                    <a:pt x="3689" y="669"/>
                  </a:lnTo>
                  <a:lnTo>
                    <a:pt x="3689" y="669"/>
                  </a:lnTo>
                  <a:lnTo>
                    <a:pt x="3691" y="669"/>
                  </a:lnTo>
                  <a:lnTo>
                    <a:pt x="3691" y="669"/>
                  </a:lnTo>
                  <a:lnTo>
                    <a:pt x="3691" y="669"/>
                  </a:lnTo>
                  <a:lnTo>
                    <a:pt x="3691" y="669"/>
                  </a:lnTo>
                  <a:lnTo>
                    <a:pt x="3691" y="669"/>
                  </a:lnTo>
                  <a:lnTo>
                    <a:pt x="3692" y="669"/>
                  </a:lnTo>
                  <a:lnTo>
                    <a:pt x="3692" y="669"/>
                  </a:lnTo>
                  <a:lnTo>
                    <a:pt x="3692" y="669"/>
                  </a:lnTo>
                  <a:lnTo>
                    <a:pt x="3694" y="669"/>
                  </a:lnTo>
                  <a:lnTo>
                    <a:pt x="3694" y="669"/>
                  </a:lnTo>
                  <a:lnTo>
                    <a:pt x="3694" y="669"/>
                  </a:lnTo>
                  <a:lnTo>
                    <a:pt x="3694" y="669"/>
                  </a:lnTo>
                  <a:lnTo>
                    <a:pt x="3694" y="669"/>
                  </a:lnTo>
                  <a:lnTo>
                    <a:pt x="3696" y="669"/>
                  </a:lnTo>
                  <a:lnTo>
                    <a:pt x="3696" y="669"/>
                  </a:lnTo>
                  <a:lnTo>
                    <a:pt x="3696" y="669"/>
                  </a:lnTo>
                  <a:lnTo>
                    <a:pt x="3697" y="669"/>
                  </a:lnTo>
                  <a:lnTo>
                    <a:pt x="3697" y="669"/>
                  </a:lnTo>
                  <a:lnTo>
                    <a:pt x="3697" y="669"/>
                  </a:lnTo>
                  <a:lnTo>
                    <a:pt x="3699" y="669"/>
                  </a:lnTo>
                  <a:lnTo>
                    <a:pt x="3699" y="669"/>
                  </a:lnTo>
                  <a:lnTo>
                    <a:pt x="3700" y="669"/>
                  </a:lnTo>
                  <a:lnTo>
                    <a:pt x="3700" y="669"/>
                  </a:lnTo>
                  <a:lnTo>
                    <a:pt x="3700" y="669"/>
                  </a:lnTo>
                  <a:lnTo>
                    <a:pt x="3700" y="669"/>
                  </a:lnTo>
                  <a:lnTo>
                    <a:pt x="3702" y="669"/>
                  </a:lnTo>
                  <a:lnTo>
                    <a:pt x="3702" y="669"/>
                  </a:lnTo>
                  <a:lnTo>
                    <a:pt x="3703" y="669"/>
                  </a:lnTo>
                  <a:lnTo>
                    <a:pt x="3703" y="669"/>
                  </a:lnTo>
                  <a:lnTo>
                    <a:pt x="3703" y="669"/>
                  </a:lnTo>
                  <a:lnTo>
                    <a:pt x="3703" y="669"/>
                  </a:lnTo>
                  <a:lnTo>
                    <a:pt x="3703" y="669"/>
                  </a:lnTo>
                  <a:lnTo>
                    <a:pt x="3705" y="669"/>
                  </a:lnTo>
                  <a:lnTo>
                    <a:pt x="3705" y="669"/>
                  </a:lnTo>
                  <a:lnTo>
                    <a:pt x="3705" y="669"/>
                  </a:lnTo>
                  <a:lnTo>
                    <a:pt x="3705" y="669"/>
                  </a:lnTo>
                  <a:lnTo>
                    <a:pt x="3706" y="669"/>
                  </a:lnTo>
                  <a:lnTo>
                    <a:pt x="3706" y="669"/>
                  </a:lnTo>
                  <a:lnTo>
                    <a:pt x="3706" y="669"/>
                  </a:lnTo>
                  <a:lnTo>
                    <a:pt x="3708" y="669"/>
                  </a:lnTo>
                  <a:lnTo>
                    <a:pt x="3708" y="669"/>
                  </a:lnTo>
                  <a:lnTo>
                    <a:pt x="3708" y="669"/>
                  </a:lnTo>
                  <a:lnTo>
                    <a:pt x="3709" y="669"/>
                  </a:lnTo>
                  <a:lnTo>
                    <a:pt x="3709" y="669"/>
                  </a:lnTo>
                  <a:lnTo>
                    <a:pt x="3709" y="669"/>
                  </a:lnTo>
                  <a:lnTo>
                    <a:pt x="3709" y="669"/>
                  </a:lnTo>
                  <a:lnTo>
                    <a:pt x="3711" y="669"/>
                  </a:lnTo>
                  <a:lnTo>
                    <a:pt x="3711" y="669"/>
                  </a:lnTo>
                  <a:lnTo>
                    <a:pt x="3712" y="669"/>
                  </a:lnTo>
                  <a:lnTo>
                    <a:pt x="3712" y="669"/>
                  </a:lnTo>
                  <a:lnTo>
                    <a:pt x="3712" y="669"/>
                  </a:lnTo>
                  <a:lnTo>
                    <a:pt x="3712" y="669"/>
                  </a:lnTo>
                  <a:lnTo>
                    <a:pt x="3714" y="669"/>
                  </a:lnTo>
                  <a:lnTo>
                    <a:pt x="3714" y="669"/>
                  </a:lnTo>
                  <a:lnTo>
                    <a:pt x="3714" y="669"/>
                  </a:lnTo>
                  <a:lnTo>
                    <a:pt x="3716" y="669"/>
                  </a:lnTo>
                  <a:lnTo>
                    <a:pt x="3716" y="669"/>
                  </a:lnTo>
                  <a:lnTo>
                    <a:pt x="3716" y="669"/>
                  </a:lnTo>
                  <a:lnTo>
                    <a:pt x="3717" y="669"/>
                  </a:lnTo>
                  <a:lnTo>
                    <a:pt x="3717" y="669"/>
                  </a:lnTo>
                  <a:lnTo>
                    <a:pt x="3717" y="669"/>
                  </a:lnTo>
                  <a:lnTo>
                    <a:pt x="3717" y="669"/>
                  </a:lnTo>
                  <a:lnTo>
                    <a:pt x="3719" y="669"/>
                  </a:lnTo>
                  <a:lnTo>
                    <a:pt x="3719" y="669"/>
                  </a:lnTo>
                  <a:lnTo>
                    <a:pt x="3719" y="669"/>
                  </a:lnTo>
                  <a:lnTo>
                    <a:pt x="3719" y="669"/>
                  </a:lnTo>
                  <a:lnTo>
                    <a:pt x="3720" y="669"/>
                  </a:lnTo>
                  <a:lnTo>
                    <a:pt x="3720" y="669"/>
                  </a:lnTo>
                  <a:lnTo>
                    <a:pt x="3720" y="669"/>
                  </a:lnTo>
                  <a:lnTo>
                    <a:pt x="3720" y="669"/>
                  </a:lnTo>
                  <a:lnTo>
                    <a:pt x="3722" y="669"/>
                  </a:lnTo>
                  <a:lnTo>
                    <a:pt x="3722" y="669"/>
                  </a:lnTo>
                  <a:lnTo>
                    <a:pt x="3722" y="669"/>
                  </a:lnTo>
                  <a:lnTo>
                    <a:pt x="3722" y="669"/>
                  </a:lnTo>
                  <a:lnTo>
                    <a:pt x="3723" y="669"/>
                  </a:lnTo>
                  <a:lnTo>
                    <a:pt x="3723" y="669"/>
                  </a:lnTo>
                  <a:lnTo>
                    <a:pt x="3725" y="669"/>
                  </a:lnTo>
                  <a:lnTo>
                    <a:pt x="3725" y="669"/>
                  </a:lnTo>
                  <a:lnTo>
                    <a:pt x="3725" y="669"/>
                  </a:lnTo>
                  <a:lnTo>
                    <a:pt x="3725" y="669"/>
                  </a:lnTo>
                  <a:lnTo>
                    <a:pt x="3726" y="669"/>
                  </a:lnTo>
                  <a:lnTo>
                    <a:pt x="3726" y="669"/>
                  </a:lnTo>
                  <a:lnTo>
                    <a:pt x="3726" y="669"/>
                  </a:lnTo>
                  <a:lnTo>
                    <a:pt x="3726" y="669"/>
                  </a:lnTo>
                  <a:lnTo>
                    <a:pt x="3728" y="669"/>
                  </a:lnTo>
                  <a:lnTo>
                    <a:pt x="3728" y="669"/>
                  </a:lnTo>
                  <a:lnTo>
                    <a:pt x="3728" y="669"/>
                  </a:lnTo>
                  <a:lnTo>
                    <a:pt x="3728" y="669"/>
                  </a:lnTo>
                  <a:lnTo>
                    <a:pt x="3729" y="669"/>
                  </a:lnTo>
                  <a:lnTo>
                    <a:pt x="3729" y="669"/>
                  </a:lnTo>
                  <a:lnTo>
                    <a:pt x="3729" y="669"/>
                  </a:lnTo>
                  <a:lnTo>
                    <a:pt x="3731" y="669"/>
                  </a:lnTo>
                  <a:lnTo>
                    <a:pt x="3731" y="669"/>
                  </a:lnTo>
                  <a:lnTo>
                    <a:pt x="3731" y="669"/>
                  </a:lnTo>
                  <a:lnTo>
                    <a:pt x="3731" y="669"/>
                  </a:lnTo>
                  <a:lnTo>
                    <a:pt x="3733" y="669"/>
                  </a:lnTo>
                  <a:lnTo>
                    <a:pt x="3733" y="669"/>
                  </a:lnTo>
                  <a:lnTo>
                    <a:pt x="3733" y="669"/>
                  </a:lnTo>
                  <a:lnTo>
                    <a:pt x="3734" y="669"/>
                  </a:lnTo>
                  <a:lnTo>
                    <a:pt x="3734" y="669"/>
                  </a:lnTo>
                  <a:lnTo>
                    <a:pt x="3734" y="669"/>
                  </a:lnTo>
                  <a:lnTo>
                    <a:pt x="3734" y="669"/>
                  </a:lnTo>
                  <a:lnTo>
                    <a:pt x="3736" y="669"/>
                  </a:lnTo>
                  <a:lnTo>
                    <a:pt x="3737" y="669"/>
                  </a:lnTo>
                  <a:lnTo>
                    <a:pt x="3737" y="669"/>
                  </a:lnTo>
                  <a:lnTo>
                    <a:pt x="3737" y="669"/>
                  </a:lnTo>
                  <a:lnTo>
                    <a:pt x="3737" y="669"/>
                  </a:lnTo>
                  <a:lnTo>
                    <a:pt x="3737" y="669"/>
                  </a:lnTo>
                  <a:lnTo>
                    <a:pt x="3739" y="669"/>
                  </a:lnTo>
                  <a:lnTo>
                    <a:pt x="3739" y="669"/>
                  </a:lnTo>
                  <a:lnTo>
                    <a:pt x="3739" y="669"/>
                  </a:lnTo>
                  <a:lnTo>
                    <a:pt x="3739" y="669"/>
                  </a:lnTo>
                  <a:lnTo>
                    <a:pt x="3740" y="669"/>
                  </a:lnTo>
                  <a:lnTo>
                    <a:pt x="3740" y="669"/>
                  </a:lnTo>
                  <a:lnTo>
                    <a:pt x="3740" y="669"/>
                  </a:lnTo>
                  <a:lnTo>
                    <a:pt x="3740" y="669"/>
                  </a:lnTo>
                  <a:lnTo>
                    <a:pt x="3742" y="669"/>
                  </a:lnTo>
                  <a:lnTo>
                    <a:pt x="3742" y="669"/>
                  </a:lnTo>
                  <a:lnTo>
                    <a:pt x="3742" y="669"/>
                  </a:lnTo>
                  <a:lnTo>
                    <a:pt x="3743" y="669"/>
                  </a:lnTo>
                  <a:lnTo>
                    <a:pt x="3743" y="669"/>
                  </a:lnTo>
                  <a:lnTo>
                    <a:pt x="3743" y="669"/>
                  </a:lnTo>
                  <a:lnTo>
                    <a:pt x="3743" y="669"/>
                  </a:lnTo>
                  <a:lnTo>
                    <a:pt x="3745" y="669"/>
                  </a:lnTo>
                  <a:lnTo>
                    <a:pt x="3745" y="669"/>
                  </a:lnTo>
                  <a:lnTo>
                    <a:pt x="3745" y="669"/>
                  </a:lnTo>
                  <a:lnTo>
                    <a:pt x="3746" y="669"/>
                  </a:lnTo>
                  <a:lnTo>
                    <a:pt x="3746" y="669"/>
                  </a:lnTo>
                  <a:lnTo>
                    <a:pt x="3746" y="669"/>
                  </a:lnTo>
                  <a:lnTo>
                    <a:pt x="3746" y="669"/>
                  </a:lnTo>
                  <a:lnTo>
                    <a:pt x="3748" y="669"/>
                  </a:lnTo>
                  <a:lnTo>
                    <a:pt x="3748" y="669"/>
                  </a:lnTo>
                  <a:lnTo>
                    <a:pt x="3750" y="669"/>
                  </a:lnTo>
                  <a:lnTo>
                    <a:pt x="3750" y="669"/>
                  </a:lnTo>
                  <a:lnTo>
                    <a:pt x="3750" y="669"/>
                  </a:lnTo>
                  <a:lnTo>
                    <a:pt x="3750" y="669"/>
                  </a:lnTo>
                  <a:lnTo>
                    <a:pt x="3751" y="669"/>
                  </a:lnTo>
                  <a:lnTo>
                    <a:pt x="3751" y="669"/>
                  </a:lnTo>
                  <a:lnTo>
                    <a:pt x="3753" y="669"/>
                  </a:lnTo>
                  <a:lnTo>
                    <a:pt x="3753" y="669"/>
                  </a:lnTo>
                  <a:lnTo>
                    <a:pt x="3753" y="669"/>
                  </a:lnTo>
                  <a:lnTo>
                    <a:pt x="3753" y="669"/>
                  </a:lnTo>
                  <a:lnTo>
                    <a:pt x="3753" y="669"/>
                  </a:lnTo>
                  <a:lnTo>
                    <a:pt x="3754" y="669"/>
                  </a:lnTo>
                  <a:lnTo>
                    <a:pt x="3754" y="669"/>
                  </a:lnTo>
                  <a:lnTo>
                    <a:pt x="3754" y="669"/>
                  </a:lnTo>
                  <a:lnTo>
                    <a:pt x="3754" y="669"/>
                  </a:lnTo>
                  <a:lnTo>
                    <a:pt x="3754" y="669"/>
                  </a:lnTo>
                  <a:lnTo>
                    <a:pt x="3756" y="669"/>
                  </a:lnTo>
                  <a:lnTo>
                    <a:pt x="3756" y="669"/>
                  </a:lnTo>
                  <a:lnTo>
                    <a:pt x="3756" y="669"/>
                  </a:lnTo>
                  <a:lnTo>
                    <a:pt x="3757" y="669"/>
                  </a:lnTo>
                  <a:lnTo>
                    <a:pt x="3757" y="669"/>
                  </a:lnTo>
                  <a:lnTo>
                    <a:pt x="3757" y="669"/>
                  </a:lnTo>
                  <a:lnTo>
                    <a:pt x="3759" y="669"/>
                  </a:lnTo>
                  <a:lnTo>
                    <a:pt x="3759" y="669"/>
                  </a:lnTo>
                  <a:lnTo>
                    <a:pt x="3759" y="669"/>
                  </a:lnTo>
                  <a:lnTo>
                    <a:pt x="3759" y="669"/>
                  </a:lnTo>
                  <a:lnTo>
                    <a:pt x="3760" y="669"/>
                  </a:lnTo>
                  <a:lnTo>
                    <a:pt x="3762" y="669"/>
                  </a:lnTo>
                  <a:lnTo>
                    <a:pt x="3762" y="669"/>
                  </a:lnTo>
                  <a:lnTo>
                    <a:pt x="3762" y="669"/>
                  </a:lnTo>
                  <a:lnTo>
                    <a:pt x="3763" y="669"/>
                  </a:lnTo>
                  <a:lnTo>
                    <a:pt x="3763" y="669"/>
                  </a:lnTo>
                  <a:lnTo>
                    <a:pt x="3763" y="669"/>
                  </a:lnTo>
                  <a:lnTo>
                    <a:pt x="3763" y="669"/>
                  </a:lnTo>
                  <a:lnTo>
                    <a:pt x="3765" y="669"/>
                  </a:lnTo>
                  <a:lnTo>
                    <a:pt x="3765" y="669"/>
                  </a:lnTo>
                  <a:lnTo>
                    <a:pt x="3765" y="669"/>
                  </a:lnTo>
                  <a:lnTo>
                    <a:pt x="3765" y="669"/>
                  </a:lnTo>
                  <a:lnTo>
                    <a:pt x="3766" y="669"/>
                  </a:lnTo>
                  <a:lnTo>
                    <a:pt x="3766" y="669"/>
                  </a:lnTo>
                  <a:lnTo>
                    <a:pt x="3766" y="669"/>
                  </a:lnTo>
                  <a:lnTo>
                    <a:pt x="3768" y="669"/>
                  </a:lnTo>
                  <a:lnTo>
                    <a:pt x="3768" y="669"/>
                  </a:lnTo>
                  <a:lnTo>
                    <a:pt x="3768" y="669"/>
                  </a:lnTo>
                  <a:lnTo>
                    <a:pt x="3768" y="669"/>
                  </a:lnTo>
                  <a:lnTo>
                    <a:pt x="3768" y="669"/>
                  </a:lnTo>
                  <a:lnTo>
                    <a:pt x="3770" y="669"/>
                  </a:lnTo>
                  <a:lnTo>
                    <a:pt x="3770" y="669"/>
                  </a:lnTo>
                  <a:lnTo>
                    <a:pt x="3770" y="669"/>
                  </a:lnTo>
                  <a:lnTo>
                    <a:pt x="3771" y="669"/>
                  </a:lnTo>
                  <a:lnTo>
                    <a:pt x="3771" y="669"/>
                  </a:lnTo>
                  <a:lnTo>
                    <a:pt x="3771" y="669"/>
                  </a:lnTo>
                  <a:lnTo>
                    <a:pt x="3771" y="669"/>
                  </a:lnTo>
                  <a:lnTo>
                    <a:pt x="3773" y="669"/>
                  </a:lnTo>
                  <a:lnTo>
                    <a:pt x="3773" y="671"/>
                  </a:lnTo>
                  <a:lnTo>
                    <a:pt x="3774" y="669"/>
                  </a:lnTo>
                  <a:lnTo>
                    <a:pt x="3774" y="669"/>
                  </a:lnTo>
                  <a:lnTo>
                    <a:pt x="3774" y="669"/>
                  </a:lnTo>
                  <a:lnTo>
                    <a:pt x="3774" y="669"/>
                  </a:lnTo>
                  <a:lnTo>
                    <a:pt x="3776" y="669"/>
                  </a:lnTo>
                  <a:lnTo>
                    <a:pt x="3776" y="669"/>
                  </a:lnTo>
                  <a:lnTo>
                    <a:pt x="3776" y="669"/>
                  </a:lnTo>
                  <a:lnTo>
                    <a:pt x="3776" y="669"/>
                  </a:lnTo>
                  <a:lnTo>
                    <a:pt x="3777" y="669"/>
                  </a:lnTo>
                  <a:lnTo>
                    <a:pt x="3777" y="669"/>
                  </a:lnTo>
                  <a:lnTo>
                    <a:pt x="3777" y="669"/>
                  </a:lnTo>
                  <a:lnTo>
                    <a:pt x="3779" y="669"/>
                  </a:lnTo>
                  <a:lnTo>
                    <a:pt x="3779" y="669"/>
                  </a:lnTo>
                  <a:lnTo>
                    <a:pt x="3779" y="669"/>
                  </a:lnTo>
                  <a:lnTo>
                    <a:pt x="3780" y="669"/>
                  </a:lnTo>
                  <a:lnTo>
                    <a:pt x="3780" y="669"/>
                  </a:lnTo>
                  <a:lnTo>
                    <a:pt x="3780" y="669"/>
                  </a:lnTo>
                  <a:lnTo>
                    <a:pt x="3780" y="669"/>
                  </a:lnTo>
                  <a:lnTo>
                    <a:pt x="3780" y="669"/>
                  </a:lnTo>
                  <a:lnTo>
                    <a:pt x="3782" y="669"/>
                  </a:lnTo>
                  <a:lnTo>
                    <a:pt x="3782" y="669"/>
                  </a:lnTo>
                  <a:lnTo>
                    <a:pt x="3782" y="669"/>
                  </a:lnTo>
                  <a:lnTo>
                    <a:pt x="3782" y="669"/>
                  </a:lnTo>
                  <a:lnTo>
                    <a:pt x="3783" y="669"/>
                  </a:lnTo>
                  <a:lnTo>
                    <a:pt x="3783" y="669"/>
                  </a:lnTo>
                  <a:lnTo>
                    <a:pt x="3783" y="669"/>
                  </a:lnTo>
                  <a:lnTo>
                    <a:pt x="3785" y="669"/>
                  </a:lnTo>
                  <a:lnTo>
                    <a:pt x="3785" y="669"/>
                  </a:lnTo>
                  <a:lnTo>
                    <a:pt x="3787" y="669"/>
                  </a:lnTo>
                  <a:lnTo>
                    <a:pt x="3787" y="669"/>
                  </a:lnTo>
                  <a:lnTo>
                    <a:pt x="3787" y="669"/>
                  </a:lnTo>
                  <a:lnTo>
                    <a:pt x="3787" y="669"/>
                  </a:lnTo>
                  <a:lnTo>
                    <a:pt x="3788" y="669"/>
                  </a:lnTo>
                  <a:lnTo>
                    <a:pt x="3788" y="669"/>
                  </a:lnTo>
                  <a:lnTo>
                    <a:pt x="3788" y="669"/>
                  </a:lnTo>
                  <a:lnTo>
                    <a:pt x="3788" y="669"/>
                  </a:lnTo>
                  <a:lnTo>
                    <a:pt x="3790" y="669"/>
                  </a:lnTo>
                  <a:lnTo>
                    <a:pt x="3790" y="669"/>
                  </a:lnTo>
                  <a:lnTo>
                    <a:pt x="3791" y="669"/>
                  </a:lnTo>
                  <a:lnTo>
                    <a:pt x="3791" y="669"/>
                  </a:lnTo>
                  <a:lnTo>
                    <a:pt x="3791" y="669"/>
                  </a:lnTo>
                  <a:lnTo>
                    <a:pt x="3791" y="669"/>
                  </a:lnTo>
                  <a:lnTo>
                    <a:pt x="3793" y="669"/>
                  </a:lnTo>
                  <a:lnTo>
                    <a:pt x="3793" y="669"/>
                  </a:lnTo>
                  <a:lnTo>
                    <a:pt x="3793" y="669"/>
                  </a:lnTo>
                  <a:lnTo>
                    <a:pt x="3793" y="669"/>
                  </a:lnTo>
                  <a:lnTo>
                    <a:pt x="3794" y="669"/>
                  </a:lnTo>
                  <a:lnTo>
                    <a:pt x="3794" y="669"/>
                  </a:lnTo>
                  <a:lnTo>
                    <a:pt x="3794" y="669"/>
                  </a:lnTo>
                  <a:lnTo>
                    <a:pt x="3796" y="669"/>
                  </a:lnTo>
                  <a:lnTo>
                    <a:pt x="3796" y="669"/>
                  </a:lnTo>
                  <a:lnTo>
                    <a:pt x="3796" y="669"/>
                  </a:lnTo>
                  <a:lnTo>
                    <a:pt x="3796" y="669"/>
                  </a:lnTo>
                  <a:lnTo>
                    <a:pt x="3797" y="669"/>
                  </a:lnTo>
                  <a:lnTo>
                    <a:pt x="3797" y="669"/>
                  </a:lnTo>
                  <a:lnTo>
                    <a:pt x="3799" y="669"/>
                  </a:lnTo>
                  <a:lnTo>
                    <a:pt x="3799" y="669"/>
                  </a:lnTo>
                  <a:lnTo>
                    <a:pt x="3799" y="669"/>
                  </a:lnTo>
                  <a:lnTo>
                    <a:pt x="3799" y="669"/>
                  </a:lnTo>
                  <a:lnTo>
                    <a:pt x="3800" y="669"/>
                  </a:lnTo>
                  <a:lnTo>
                    <a:pt x="3800" y="669"/>
                  </a:lnTo>
                  <a:lnTo>
                    <a:pt x="3800" y="669"/>
                  </a:lnTo>
                  <a:lnTo>
                    <a:pt x="3802" y="669"/>
                  </a:lnTo>
                  <a:lnTo>
                    <a:pt x="3802" y="669"/>
                  </a:lnTo>
                  <a:lnTo>
                    <a:pt x="3802" y="669"/>
                  </a:lnTo>
                  <a:lnTo>
                    <a:pt x="3802" y="669"/>
                  </a:lnTo>
                  <a:lnTo>
                    <a:pt x="3802" y="669"/>
                  </a:lnTo>
                  <a:lnTo>
                    <a:pt x="3802" y="669"/>
                  </a:lnTo>
                </a:path>
              </a:pathLst>
            </a:custGeom>
            <a:noFill/>
            <a:ln w="7938">
              <a:solidFill>
                <a:srgbClr val="0072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3483623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600" dirty="0" err="1"/>
              <a:t>Simulation</a:t>
            </a:r>
            <a:r>
              <a:rPr lang="fi-FI" sz="3600" dirty="0"/>
              <a:t> on </a:t>
            </a:r>
            <a:r>
              <a:rPr lang="fi-FI" sz="3600" dirty="0" err="1"/>
              <a:t>flicker</a:t>
            </a:r>
            <a:endParaRPr lang="fi-FI" sz="3600" dirty="0"/>
          </a:p>
        </p:txBody>
      </p:sp>
      <p:sp>
        <p:nvSpPr>
          <p:cNvPr id="3" name="Content Placeholder 2"/>
          <p:cNvSpPr>
            <a:spLocks noGrp="1"/>
          </p:cNvSpPr>
          <p:nvPr>
            <p:ph sz="half" idx="1"/>
          </p:nvPr>
        </p:nvSpPr>
        <p:spPr>
          <a:xfrm>
            <a:off x="572400" y="1412776"/>
            <a:ext cx="7744016" cy="4307624"/>
          </a:xfrm>
        </p:spPr>
        <p:txBody>
          <a:bodyPr>
            <a:normAutofit/>
          </a:bodyPr>
          <a:lstStyle/>
          <a:p>
            <a:r>
              <a:rPr lang="fi-FI" dirty="0"/>
              <a:t>Long </a:t>
            </a:r>
            <a:r>
              <a:rPr lang="fi-FI" dirty="0" err="1"/>
              <a:t>term</a:t>
            </a:r>
            <a:r>
              <a:rPr lang="fi-FI" dirty="0"/>
              <a:t> </a:t>
            </a:r>
            <a:r>
              <a:rPr lang="fi-FI" dirty="0" err="1"/>
              <a:t>flicker</a:t>
            </a:r>
            <a:r>
              <a:rPr lang="fi-FI" dirty="0"/>
              <a:t> at </a:t>
            </a:r>
            <a:r>
              <a:rPr lang="fi-FI" dirty="0" err="1"/>
              <a:t>the</a:t>
            </a:r>
            <a:r>
              <a:rPr lang="fi-FI" dirty="0"/>
              <a:t> </a:t>
            </a:r>
            <a:r>
              <a:rPr lang="fi-FI" dirty="0" err="1"/>
              <a:t>end</a:t>
            </a:r>
            <a:r>
              <a:rPr lang="fi-FI" dirty="0"/>
              <a:t> of a long LV </a:t>
            </a:r>
            <a:r>
              <a:rPr lang="fi-FI" dirty="0" err="1"/>
              <a:t>line</a:t>
            </a:r>
            <a:r>
              <a:rPr lang="fi-FI" dirty="0"/>
              <a:t>, </a:t>
            </a:r>
            <a:r>
              <a:rPr lang="fi-FI" dirty="0" err="1"/>
              <a:t>half</a:t>
            </a:r>
            <a:r>
              <a:rPr lang="fi-FI" dirty="0"/>
              <a:t> </a:t>
            </a:r>
            <a:r>
              <a:rPr lang="fi-FI" dirty="0" err="1"/>
              <a:t>cloudy</a:t>
            </a:r>
            <a:r>
              <a:rPr lang="fi-FI" dirty="0"/>
              <a:t> </a:t>
            </a:r>
            <a:r>
              <a:rPr lang="fi-FI" dirty="0" err="1"/>
              <a:t>day</a:t>
            </a:r>
            <a:r>
              <a:rPr lang="fi-FI" dirty="0"/>
              <a:t> </a:t>
            </a:r>
          </a:p>
          <a:p>
            <a:endParaRPr lang="fi-FI" dirty="0"/>
          </a:p>
          <a:p>
            <a:r>
              <a:rPr lang="fi-FI" dirty="0"/>
              <a:t>400V </a:t>
            </a:r>
            <a:r>
              <a:rPr lang="fi-FI" dirty="0" err="1"/>
              <a:t>line</a:t>
            </a:r>
            <a:r>
              <a:rPr lang="fi-FI" dirty="0"/>
              <a:t>, 1050m AXMK 4x70, </a:t>
            </a:r>
            <a:r>
              <a:rPr lang="fi-FI" dirty="0" err="1"/>
              <a:t>transformer</a:t>
            </a:r>
            <a:r>
              <a:rPr lang="fi-FI" dirty="0"/>
              <a:t> 50 </a:t>
            </a:r>
            <a:r>
              <a:rPr lang="fi-FI" dirty="0" err="1"/>
              <a:t>kVA</a:t>
            </a:r>
            <a:r>
              <a:rPr lang="fi-FI" dirty="0"/>
              <a:t>, 7 </a:t>
            </a:r>
            <a:r>
              <a:rPr lang="fi-FI" dirty="0" err="1"/>
              <a:t>load</a:t>
            </a:r>
            <a:r>
              <a:rPr lang="fi-FI" dirty="0"/>
              <a:t> </a:t>
            </a:r>
            <a:r>
              <a:rPr lang="fi-FI" dirty="0" err="1"/>
              <a:t>nodes</a:t>
            </a:r>
            <a:r>
              <a:rPr lang="fi-FI" dirty="0"/>
              <a:t>, P</a:t>
            </a:r>
            <a:r>
              <a:rPr lang="fi-FI" baseline="-25000" dirty="0"/>
              <a:t>PV</a:t>
            </a:r>
            <a:r>
              <a:rPr lang="fi-FI" dirty="0"/>
              <a:t> = 100 </a:t>
            </a:r>
            <a:r>
              <a:rPr lang="fi-FI" dirty="0" err="1"/>
              <a:t>kVA</a:t>
            </a:r>
            <a:r>
              <a:rPr lang="fi-FI" dirty="0"/>
              <a:t>, </a:t>
            </a:r>
            <a:r>
              <a:rPr lang="fi-FI" dirty="0" err="1"/>
              <a:t>P</a:t>
            </a:r>
            <a:r>
              <a:rPr lang="fi-FI" baseline="-25000" dirty="0" err="1"/>
              <a:t>load</a:t>
            </a:r>
            <a:r>
              <a:rPr lang="fi-FI" dirty="0"/>
              <a:t> = 50 </a:t>
            </a:r>
            <a:r>
              <a:rPr lang="fi-FI" dirty="0" err="1"/>
              <a:t>kVA</a:t>
            </a:r>
            <a:endParaRPr lang="fi-FI" dirty="0"/>
          </a:p>
          <a:p>
            <a:endParaRPr lang="fi-FI" dirty="0"/>
          </a:p>
        </p:txBody>
      </p:sp>
      <p:grpSp>
        <p:nvGrpSpPr>
          <p:cNvPr id="5" name="Group 4"/>
          <p:cNvGrpSpPr>
            <a:grpSpLocks noChangeAspect="1"/>
          </p:cNvGrpSpPr>
          <p:nvPr/>
        </p:nvGrpSpPr>
        <p:grpSpPr bwMode="auto">
          <a:xfrm>
            <a:off x="243408" y="3098800"/>
            <a:ext cx="8001000" cy="2620963"/>
            <a:chOff x="108" y="1952"/>
            <a:chExt cx="5040" cy="1651"/>
          </a:xfrm>
        </p:grpSpPr>
        <p:sp>
          <p:nvSpPr>
            <p:cNvPr id="6" name="AutoShape 3"/>
            <p:cNvSpPr>
              <a:spLocks noChangeAspect="1" noChangeArrowheads="1" noTextEdit="1"/>
            </p:cNvSpPr>
            <p:nvPr/>
          </p:nvSpPr>
          <p:spPr bwMode="auto">
            <a:xfrm>
              <a:off x="108" y="1952"/>
              <a:ext cx="5040" cy="1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Rectangle 5"/>
            <p:cNvSpPr>
              <a:spLocks noChangeArrowheads="1"/>
            </p:cNvSpPr>
            <p:nvPr/>
          </p:nvSpPr>
          <p:spPr bwMode="auto">
            <a:xfrm>
              <a:off x="108" y="1952"/>
              <a:ext cx="5040" cy="1651"/>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8" name="Rectangle 6"/>
            <p:cNvSpPr>
              <a:spLocks noChangeArrowheads="1"/>
            </p:cNvSpPr>
            <p:nvPr/>
          </p:nvSpPr>
          <p:spPr bwMode="auto">
            <a:xfrm>
              <a:off x="108" y="1952"/>
              <a:ext cx="5040" cy="1651"/>
            </a:xfrm>
            <a:prstGeom prst="rect">
              <a:avLst/>
            </a:prstGeom>
            <a:solidFill>
              <a:srgbClr val="FFFFFF"/>
            </a:solid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9" name="Rectangle 7"/>
            <p:cNvSpPr>
              <a:spLocks noChangeArrowheads="1"/>
            </p:cNvSpPr>
            <p:nvPr/>
          </p:nvSpPr>
          <p:spPr bwMode="auto">
            <a:xfrm>
              <a:off x="108" y="1952"/>
              <a:ext cx="5040" cy="1651"/>
            </a:xfrm>
            <a:prstGeom prst="rect">
              <a:avLst/>
            </a:prstGeom>
            <a:solidFill>
              <a:srgbClr val="FFFFFF"/>
            </a:solid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10" name="Rectangle 8"/>
            <p:cNvSpPr>
              <a:spLocks noChangeArrowheads="1"/>
            </p:cNvSpPr>
            <p:nvPr/>
          </p:nvSpPr>
          <p:spPr bwMode="auto">
            <a:xfrm>
              <a:off x="766" y="2072"/>
              <a:ext cx="3904" cy="1259"/>
            </a:xfrm>
            <a:prstGeom prst="rect">
              <a:avLst/>
            </a:prstGeom>
            <a:solidFill>
              <a:srgbClr val="FFFFFF"/>
            </a:solid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11" name="Line 9"/>
            <p:cNvSpPr>
              <a:spLocks noChangeShapeType="1"/>
            </p:cNvSpPr>
            <p:nvPr/>
          </p:nvSpPr>
          <p:spPr bwMode="auto">
            <a:xfrm>
              <a:off x="766" y="3331"/>
              <a:ext cx="3904"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2" name="Line 10"/>
            <p:cNvSpPr>
              <a:spLocks noChangeShapeType="1"/>
            </p:cNvSpPr>
            <p:nvPr/>
          </p:nvSpPr>
          <p:spPr bwMode="auto">
            <a:xfrm>
              <a:off x="766" y="2072"/>
              <a:ext cx="3904"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3" name="Line 11"/>
            <p:cNvSpPr>
              <a:spLocks noChangeShapeType="1"/>
            </p:cNvSpPr>
            <p:nvPr/>
          </p:nvSpPr>
          <p:spPr bwMode="auto">
            <a:xfrm flipV="1">
              <a:off x="766"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4" name="Line 12"/>
            <p:cNvSpPr>
              <a:spLocks noChangeShapeType="1"/>
            </p:cNvSpPr>
            <p:nvPr/>
          </p:nvSpPr>
          <p:spPr bwMode="auto">
            <a:xfrm flipV="1">
              <a:off x="1156"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5" name="Line 13"/>
            <p:cNvSpPr>
              <a:spLocks noChangeShapeType="1"/>
            </p:cNvSpPr>
            <p:nvPr/>
          </p:nvSpPr>
          <p:spPr bwMode="auto">
            <a:xfrm flipV="1">
              <a:off x="1547"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6" name="Line 14"/>
            <p:cNvSpPr>
              <a:spLocks noChangeShapeType="1"/>
            </p:cNvSpPr>
            <p:nvPr/>
          </p:nvSpPr>
          <p:spPr bwMode="auto">
            <a:xfrm flipV="1">
              <a:off x="1938"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7" name="Line 15"/>
            <p:cNvSpPr>
              <a:spLocks noChangeShapeType="1"/>
            </p:cNvSpPr>
            <p:nvPr/>
          </p:nvSpPr>
          <p:spPr bwMode="auto">
            <a:xfrm flipV="1">
              <a:off x="2327"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8" name="Line 16"/>
            <p:cNvSpPr>
              <a:spLocks noChangeShapeType="1"/>
            </p:cNvSpPr>
            <p:nvPr/>
          </p:nvSpPr>
          <p:spPr bwMode="auto">
            <a:xfrm flipV="1">
              <a:off x="2718"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19" name="Line 17"/>
            <p:cNvSpPr>
              <a:spLocks noChangeShapeType="1"/>
            </p:cNvSpPr>
            <p:nvPr/>
          </p:nvSpPr>
          <p:spPr bwMode="auto">
            <a:xfrm flipV="1">
              <a:off x="3109"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0" name="Line 18"/>
            <p:cNvSpPr>
              <a:spLocks noChangeShapeType="1"/>
            </p:cNvSpPr>
            <p:nvPr/>
          </p:nvSpPr>
          <p:spPr bwMode="auto">
            <a:xfrm flipV="1">
              <a:off x="3499"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1" name="Line 19"/>
            <p:cNvSpPr>
              <a:spLocks noChangeShapeType="1"/>
            </p:cNvSpPr>
            <p:nvPr/>
          </p:nvSpPr>
          <p:spPr bwMode="auto">
            <a:xfrm flipV="1">
              <a:off x="3890"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2" name="Line 20"/>
            <p:cNvSpPr>
              <a:spLocks noChangeShapeType="1"/>
            </p:cNvSpPr>
            <p:nvPr/>
          </p:nvSpPr>
          <p:spPr bwMode="auto">
            <a:xfrm flipV="1">
              <a:off x="4279"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3" name="Line 21"/>
            <p:cNvSpPr>
              <a:spLocks noChangeShapeType="1"/>
            </p:cNvSpPr>
            <p:nvPr/>
          </p:nvSpPr>
          <p:spPr bwMode="auto">
            <a:xfrm flipV="1">
              <a:off x="4670" y="3290"/>
              <a:ext cx="0" cy="41"/>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4" name="Line 22"/>
            <p:cNvSpPr>
              <a:spLocks noChangeShapeType="1"/>
            </p:cNvSpPr>
            <p:nvPr/>
          </p:nvSpPr>
          <p:spPr bwMode="auto">
            <a:xfrm>
              <a:off x="766"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5" name="Line 23"/>
            <p:cNvSpPr>
              <a:spLocks noChangeShapeType="1"/>
            </p:cNvSpPr>
            <p:nvPr/>
          </p:nvSpPr>
          <p:spPr bwMode="auto">
            <a:xfrm>
              <a:off x="1156"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6" name="Line 24"/>
            <p:cNvSpPr>
              <a:spLocks noChangeShapeType="1"/>
            </p:cNvSpPr>
            <p:nvPr/>
          </p:nvSpPr>
          <p:spPr bwMode="auto">
            <a:xfrm>
              <a:off x="1547"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7" name="Line 25"/>
            <p:cNvSpPr>
              <a:spLocks noChangeShapeType="1"/>
            </p:cNvSpPr>
            <p:nvPr/>
          </p:nvSpPr>
          <p:spPr bwMode="auto">
            <a:xfrm>
              <a:off x="1938"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8" name="Line 26"/>
            <p:cNvSpPr>
              <a:spLocks noChangeShapeType="1"/>
            </p:cNvSpPr>
            <p:nvPr/>
          </p:nvSpPr>
          <p:spPr bwMode="auto">
            <a:xfrm>
              <a:off x="2327"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9" name="Line 27"/>
            <p:cNvSpPr>
              <a:spLocks noChangeShapeType="1"/>
            </p:cNvSpPr>
            <p:nvPr/>
          </p:nvSpPr>
          <p:spPr bwMode="auto">
            <a:xfrm>
              <a:off x="2718"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30" name="Line 28"/>
            <p:cNvSpPr>
              <a:spLocks noChangeShapeType="1"/>
            </p:cNvSpPr>
            <p:nvPr/>
          </p:nvSpPr>
          <p:spPr bwMode="auto">
            <a:xfrm>
              <a:off x="3109"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31" name="Line 29"/>
            <p:cNvSpPr>
              <a:spLocks noChangeShapeType="1"/>
            </p:cNvSpPr>
            <p:nvPr/>
          </p:nvSpPr>
          <p:spPr bwMode="auto">
            <a:xfrm>
              <a:off x="3499"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32" name="Line 30"/>
            <p:cNvSpPr>
              <a:spLocks noChangeShapeType="1"/>
            </p:cNvSpPr>
            <p:nvPr/>
          </p:nvSpPr>
          <p:spPr bwMode="auto">
            <a:xfrm>
              <a:off x="3890"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33" name="Line 31"/>
            <p:cNvSpPr>
              <a:spLocks noChangeShapeType="1"/>
            </p:cNvSpPr>
            <p:nvPr/>
          </p:nvSpPr>
          <p:spPr bwMode="auto">
            <a:xfrm>
              <a:off x="4279"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34" name="Line 32"/>
            <p:cNvSpPr>
              <a:spLocks noChangeShapeType="1"/>
            </p:cNvSpPr>
            <p:nvPr/>
          </p:nvSpPr>
          <p:spPr bwMode="auto">
            <a:xfrm>
              <a:off x="4670" y="2072"/>
              <a:ext cx="0" cy="3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35" name="Freeform 33"/>
            <p:cNvSpPr>
              <a:spLocks noEditPoints="1"/>
            </p:cNvSpPr>
            <p:nvPr/>
          </p:nvSpPr>
          <p:spPr bwMode="auto">
            <a:xfrm>
              <a:off x="745" y="3392"/>
              <a:ext cx="38" cy="62"/>
            </a:xfrm>
            <a:custGeom>
              <a:avLst/>
              <a:gdLst>
                <a:gd name="T0" fmla="*/ 0 w 38"/>
                <a:gd name="T1" fmla="*/ 31 h 62"/>
                <a:gd name="T2" fmla="*/ 0 w 38"/>
                <a:gd name="T3" fmla="*/ 22 h 62"/>
                <a:gd name="T4" fmla="*/ 1 w 38"/>
                <a:gd name="T5" fmla="*/ 14 h 62"/>
                <a:gd name="T6" fmla="*/ 4 w 38"/>
                <a:gd name="T7" fmla="*/ 8 h 62"/>
                <a:gd name="T8" fmla="*/ 8 w 38"/>
                <a:gd name="T9" fmla="*/ 3 h 62"/>
                <a:gd name="T10" fmla="*/ 14 w 38"/>
                <a:gd name="T11" fmla="*/ 1 h 62"/>
                <a:gd name="T12" fmla="*/ 18 w 38"/>
                <a:gd name="T13" fmla="*/ 0 h 62"/>
                <a:gd name="T14" fmla="*/ 23 w 38"/>
                <a:gd name="T15" fmla="*/ 1 h 62"/>
                <a:gd name="T16" fmla="*/ 27 w 38"/>
                <a:gd name="T17" fmla="*/ 1 h 62"/>
                <a:gd name="T18" fmla="*/ 30 w 38"/>
                <a:gd name="T19" fmla="*/ 5 h 62"/>
                <a:gd name="T20" fmla="*/ 33 w 38"/>
                <a:gd name="T21" fmla="*/ 8 h 62"/>
                <a:gd name="T22" fmla="*/ 35 w 38"/>
                <a:gd name="T23" fmla="*/ 12 h 62"/>
                <a:gd name="T24" fmla="*/ 37 w 38"/>
                <a:gd name="T25" fmla="*/ 17 h 62"/>
                <a:gd name="T26" fmla="*/ 38 w 38"/>
                <a:gd name="T27" fmla="*/ 23 h 62"/>
                <a:gd name="T28" fmla="*/ 38 w 38"/>
                <a:gd name="T29" fmla="*/ 31 h 62"/>
                <a:gd name="T30" fmla="*/ 38 w 38"/>
                <a:gd name="T31" fmla="*/ 41 h 62"/>
                <a:gd name="T32" fmla="*/ 37 w 38"/>
                <a:gd name="T33" fmla="*/ 48 h 62"/>
                <a:gd name="T34" fmla="*/ 33 w 38"/>
                <a:gd name="T35" fmla="*/ 55 h 62"/>
                <a:gd name="T36" fmla="*/ 30 w 38"/>
                <a:gd name="T37" fmla="*/ 59 h 62"/>
                <a:gd name="T38" fmla="*/ 24 w 38"/>
                <a:gd name="T39" fmla="*/ 61 h 62"/>
                <a:gd name="T40" fmla="*/ 18 w 38"/>
                <a:gd name="T41" fmla="*/ 62 h 62"/>
                <a:gd name="T42" fmla="*/ 14 w 38"/>
                <a:gd name="T43" fmla="*/ 61 h 62"/>
                <a:gd name="T44" fmla="*/ 9 w 38"/>
                <a:gd name="T45" fmla="*/ 59 h 62"/>
                <a:gd name="T46" fmla="*/ 6 w 38"/>
                <a:gd name="T47" fmla="*/ 56 h 62"/>
                <a:gd name="T48" fmla="*/ 1 w 38"/>
                <a:gd name="T49" fmla="*/ 45 h 62"/>
                <a:gd name="T50" fmla="*/ 0 w 38"/>
                <a:gd name="T51" fmla="*/ 31 h 62"/>
                <a:gd name="T52" fmla="*/ 8 w 38"/>
                <a:gd name="T53" fmla="*/ 31 h 62"/>
                <a:gd name="T54" fmla="*/ 8 w 38"/>
                <a:gd name="T55" fmla="*/ 41 h 62"/>
                <a:gd name="T56" fmla="*/ 9 w 38"/>
                <a:gd name="T57" fmla="*/ 47 h 62"/>
                <a:gd name="T58" fmla="*/ 11 w 38"/>
                <a:gd name="T59" fmla="*/ 50 h 62"/>
                <a:gd name="T60" fmla="*/ 15 w 38"/>
                <a:gd name="T61" fmla="*/ 53 h 62"/>
                <a:gd name="T62" fmla="*/ 18 w 38"/>
                <a:gd name="T63" fmla="*/ 55 h 62"/>
                <a:gd name="T64" fmla="*/ 23 w 38"/>
                <a:gd name="T65" fmla="*/ 53 h 62"/>
                <a:gd name="T66" fmla="*/ 27 w 38"/>
                <a:gd name="T67" fmla="*/ 50 h 62"/>
                <a:gd name="T68" fmla="*/ 29 w 38"/>
                <a:gd name="T69" fmla="*/ 47 h 62"/>
                <a:gd name="T70" fmla="*/ 30 w 38"/>
                <a:gd name="T71" fmla="*/ 41 h 62"/>
                <a:gd name="T72" fmla="*/ 30 w 38"/>
                <a:gd name="T73" fmla="*/ 31 h 62"/>
                <a:gd name="T74" fmla="*/ 30 w 38"/>
                <a:gd name="T75" fmla="*/ 23 h 62"/>
                <a:gd name="T76" fmla="*/ 29 w 38"/>
                <a:gd name="T77" fmla="*/ 16 h 62"/>
                <a:gd name="T78" fmla="*/ 27 w 38"/>
                <a:gd name="T79" fmla="*/ 12 h 62"/>
                <a:gd name="T80" fmla="*/ 24 w 38"/>
                <a:gd name="T81" fmla="*/ 9 h 62"/>
                <a:gd name="T82" fmla="*/ 23 w 38"/>
                <a:gd name="T83" fmla="*/ 8 h 62"/>
                <a:gd name="T84" fmla="*/ 18 w 38"/>
                <a:gd name="T85" fmla="*/ 8 h 62"/>
                <a:gd name="T86" fmla="*/ 14 w 38"/>
                <a:gd name="T87" fmla="*/ 8 h 62"/>
                <a:gd name="T88" fmla="*/ 11 w 38"/>
                <a:gd name="T89" fmla="*/ 11 h 62"/>
                <a:gd name="T90" fmla="*/ 9 w 38"/>
                <a:gd name="T91" fmla="*/ 16 h 62"/>
                <a:gd name="T92" fmla="*/ 8 w 38"/>
                <a:gd name="T93" fmla="*/ 22 h 62"/>
                <a:gd name="T94" fmla="*/ 8 w 38"/>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 h="62">
                  <a:moveTo>
                    <a:pt x="0" y="31"/>
                  </a:moveTo>
                  <a:lnTo>
                    <a:pt x="0" y="22"/>
                  </a:lnTo>
                  <a:lnTo>
                    <a:pt x="1" y="14"/>
                  </a:lnTo>
                  <a:lnTo>
                    <a:pt x="4" y="8"/>
                  </a:lnTo>
                  <a:lnTo>
                    <a:pt x="8" y="3"/>
                  </a:lnTo>
                  <a:lnTo>
                    <a:pt x="14" y="1"/>
                  </a:lnTo>
                  <a:lnTo>
                    <a:pt x="18" y="0"/>
                  </a:lnTo>
                  <a:lnTo>
                    <a:pt x="23" y="1"/>
                  </a:lnTo>
                  <a:lnTo>
                    <a:pt x="27" y="1"/>
                  </a:lnTo>
                  <a:lnTo>
                    <a:pt x="30" y="5"/>
                  </a:lnTo>
                  <a:lnTo>
                    <a:pt x="33" y="8"/>
                  </a:lnTo>
                  <a:lnTo>
                    <a:pt x="35" y="12"/>
                  </a:lnTo>
                  <a:lnTo>
                    <a:pt x="37" y="17"/>
                  </a:lnTo>
                  <a:lnTo>
                    <a:pt x="38" y="23"/>
                  </a:lnTo>
                  <a:lnTo>
                    <a:pt x="38" y="31"/>
                  </a:lnTo>
                  <a:lnTo>
                    <a:pt x="38" y="41"/>
                  </a:lnTo>
                  <a:lnTo>
                    <a:pt x="37" y="48"/>
                  </a:lnTo>
                  <a:lnTo>
                    <a:pt x="33" y="55"/>
                  </a:lnTo>
                  <a:lnTo>
                    <a:pt x="30" y="59"/>
                  </a:lnTo>
                  <a:lnTo>
                    <a:pt x="24" y="61"/>
                  </a:lnTo>
                  <a:lnTo>
                    <a:pt x="18" y="62"/>
                  </a:lnTo>
                  <a:lnTo>
                    <a:pt x="14" y="61"/>
                  </a:lnTo>
                  <a:lnTo>
                    <a:pt x="9" y="59"/>
                  </a:lnTo>
                  <a:lnTo>
                    <a:pt x="6" y="56"/>
                  </a:lnTo>
                  <a:lnTo>
                    <a:pt x="1" y="45"/>
                  </a:lnTo>
                  <a:lnTo>
                    <a:pt x="0" y="31"/>
                  </a:lnTo>
                  <a:close/>
                  <a:moveTo>
                    <a:pt x="8" y="31"/>
                  </a:moveTo>
                  <a:lnTo>
                    <a:pt x="8" y="41"/>
                  </a:lnTo>
                  <a:lnTo>
                    <a:pt x="9" y="47"/>
                  </a:lnTo>
                  <a:lnTo>
                    <a:pt x="11" y="50"/>
                  </a:lnTo>
                  <a:lnTo>
                    <a:pt x="15" y="53"/>
                  </a:lnTo>
                  <a:lnTo>
                    <a:pt x="18" y="55"/>
                  </a:lnTo>
                  <a:lnTo>
                    <a:pt x="23" y="53"/>
                  </a:lnTo>
                  <a:lnTo>
                    <a:pt x="27" y="50"/>
                  </a:lnTo>
                  <a:lnTo>
                    <a:pt x="29" y="47"/>
                  </a:lnTo>
                  <a:lnTo>
                    <a:pt x="30" y="41"/>
                  </a:lnTo>
                  <a:lnTo>
                    <a:pt x="30" y="31"/>
                  </a:lnTo>
                  <a:lnTo>
                    <a:pt x="30" y="23"/>
                  </a:lnTo>
                  <a:lnTo>
                    <a:pt x="29" y="16"/>
                  </a:lnTo>
                  <a:lnTo>
                    <a:pt x="27" y="12"/>
                  </a:lnTo>
                  <a:lnTo>
                    <a:pt x="24" y="9"/>
                  </a:lnTo>
                  <a:lnTo>
                    <a:pt x="23" y="8"/>
                  </a:lnTo>
                  <a:lnTo>
                    <a:pt x="18" y="8"/>
                  </a:lnTo>
                  <a:lnTo>
                    <a:pt x="14" y="8"/>
                  </a:lnTo>
                  <a:lnTo>
                    <a:pt x="11" y="11"/>
                  </a:lnTo>
                  <a:lnTo>
                    <a:pt x="9" y="16"/>
                  </a:lnTo>
                  <a:lnTo>
                    <a:pt x="8" y="22"/>
                  </a:lnTo>
                  <a:lnTo>
                    <a:pt x="8"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6" name="Freeform 34"/>
            <p:cNvSpPr>
              <a:spLocks/>
            </p:cNvSpPr>
            <p:nvPr/>
          </p:nvSpPr>
          <p:spPr bwMode="auto">
            <a:xfrm>
              <a:off x="1119" y="3392"/>
              <a:ext cx="21" cy="61"/>
            </a:xfrm>
            <a:custGeom>
              <a:avLst/>
              <a:gdLst>
                <a:gd name="T0" fmla="*/ 21 w 21"/>
                <a:gd name="T1" fmla="*/ 61 h 61"/>
                <a:gd name="T2" fmla="*/ 14 w 21"/>
                <a:gd name="T3" fmla="*/ 61 h 61"/>
                <a:gd name="T4" fmla="*/ 14 w 21"/>
                <a:gd name="T5" fmla="*/ 14 h 61"/>
                <a:gd name="T6" fmla="*/ 11 w 21"/>
                <a:gd name="T7" fmla="*/ 16 h 61"/>
                <a:gd name="T8" fmla="*/ 6 w 21"/>
                <a:gd name="T9" fmla="*/ 19 h 61"/>
                <a:gd name="T10" fmla="*/ 3 w 21"/>
                <a:gd name="T11" fmla="*/ 22 h 61"/>
                <a:gd name="T12" fmla="*/ 0 w 21"/>
                <a:gd name="T13" fmla="*/ 23 h 61"/>
                <a:gd name="T14" fmla="*/ 0 w 21"/>
                <a:gd name="T15" fmla="*/ 16 h 61"/>
                <a:gd name="T16" fmla="*/ 5 w 21"/>
                <a:gd name="T17" fmla="*/ 12 h 61"/>
                <a:gd name="T18" fmla="*/ 9 w 21"/>
                <a:gd name="T19" fmla="*/ 8 h 61"/>
                <a:gd name="T20" fmla="*/ 14 w 21"/>
                <a:gd name="T21" fmla="*/ 5 h 61"/>
                <a:gd name="T22" fmla="*/ 15 w 21"/>
                <a:gd name="T23" fmla="*/ 0 h 61"/>
                <a:gd name="T24" fmla="*/ 21 w 21"/>
                <a:gd name="T25" fmla="*/ 0 h 61"/>
                <a:gd name="T26" fmla="*/ 21 w 21"/>
                <a:gd name="T27"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 h="61">
                  <a:moveTo>
                    <a:pt x="21" y="61"/>
                  </a:moveTo>
                  <a:lnTo>
                    <a:pt x="14" y="61"/>
                  </a:lnTo>
                  <a:lnTo>
                    <a:pt x="14" y="14"/>
                  </a:lnTo>
                  <a:lnTo>
                    <a:pt x="11" y="16"/>
                  </a:lnTo>
                  <a:lnTo>
                    <a:pt x="6" y="19"/>
                  </a:lnTo>
                  <a:lnTo>
                    <a:pt x="3" y="22"/>
                  </a:lnTo>
                  <a:lnTo>
                    <a:pt x="0" y="23"/>
                  </a:lnTo>
                  <a:lnTo>
                    <a:pt x="0" y="16"/>
                  </a:lnTo>
                  <a:lnTo>
                    <a:pt x="5" y="12"/>
                  </a:lnTo>
                  <a:lnTo>
                    <a:pt x="9" y="8"/>
                  </a:lnTo>
                  <a:lnTo>
                    <a:pt x="14" y="5"/>
                  </a:lnTo>
                  <a:lnTo>
                    <a:pt x="15" y="0"/>
                  </a:lnTo>
                  <a:lnTo>
                    <a:pt x="21" y="0"/>
                  </a:lnTo>
                  <a:lnTo>
                    <a:pt x="21" y="6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7" name="Freeform 35"/>
            <p:cNvSpPr>
              <a:spLocks noEditPoints="1"/>
            </p:cNvSpPr>
            <p:nvPr/>
          </p:nvSpPr>
          <p:spPr bwMode="auto">
            <a:xfrm>
              <a:off x="1159" y="3392"/>
              <a:ext cx="39" cy="62"/>
            </a:xfrm>
            <a:custGeom>
              <a:avLst/>
              <a:gdLst>
                <a:gd name="T0" fmla="*/ 0 w 39"/>
                <a:gd name="T1" fmla="*/ 31 h 62"/>
                <a:gd name="T2" fmla="*/ 0 w 39"/>
                <a:gd name="T3" fmla="*/ 22 h 62"/>
                <a:gd name="T4" fmla="*/ 3 w 39"/>
                <a:gd name="T5" fmla="*/ 14 h 62"/>
                <a:gd name="T6" fmla="*/ 4 w 39"/>
                <a:gd name="T7" fmla="*/ 8 h 62"/>
                <a:gd name="T8" fmla="*/ 9 w 39"/>
                <a:gd name="T9" fmla="*/ 3 h 62"/>
                <a:gd name="T10" fmla="*/ 14 w 39"/>
                <a:gd name="T11" fmla="*/ 1 h 62"/>
                <a:gd name="T12" fmla="*/ 20 w 39"/>
                <a:gd name="T13" fmla="*/ 0 h 62"/>
                <a:gd name="T14" fmla="*/ 24 w 39"/>
                <a:gd name="T15" fmla="*/ 1 h 62"/>
                <a:gd name="T16" fmla="*/ 27 w 39"/>
                <a:gd name="T17" fmla="*/ 1 h 62"/>
                <a:gd name="T18" fmla="*/ 32 w 39"/>
                <a:gd name="T19" fmla="*/ 5 h 62"/>
                <a:gd name="T20" fmla="*/ 33 w 39"/>
                <a:gd name="T21" fmla="*/ 8 h 62"/>
                <a:gd name="T22" fmla="*/ 36 w 39"/>
                <a:gd name="T23" fmla="*/ 12 h 62"/>
                <a:gd name="T24" fmla="*/ 38 w 39"/>
                <a:gd name="T25" fmla="*/ 17 h 62"/>
                <a:gd name="T26" fmla="*/ 38 w 39"/>
                <a:gd name="T27" fmla="*/ 23 h 62"/>
                <a:gd name="T28" fmla="*/ 39 w 39"/>
                <a:gd name="T29" fmla="*/ 31 h 62"/>
                <a:gd name="T30" fmla="*/ 38 w 39"/>
                <a:gd name="T31" fmla="*/ 41 h 62"/>
                <a:gd name="T32" fmla="*/ 36 w 39"/>
                <a:gd name="T33" fmla="*/ 48 h 62"/>
                <a:gd name="T34" fmla="*/ 33 w 39"/>
                <a:gd name="T35" fmla="*/ 55 h 62"/>
                <a:gd name="T36" fmla="*/ 30 w 39"/>
                <a:gd name="T37" fmla="*/ 59 h 62"/>
                <a:gd name="T38" fmla="*/ 26 w 39"/>
                <a:gd name="T39" fmla="*/ 61 h 62"/>
                <a:gd name="T40" fmla="*/ 20 w 39"/>
                <a:gd name="T41" fmla="*/ 62 h 62"/>
                <a:gd name="T42" fmla="*/ 14 w 39"/>
                <a:gd name="T43" fmla="*/ 61 h 62"/>
                <a:gd name="T44" fmla="*/ 9 w 39"/>
                <a:gd name="T45" fmla="*/ 59 h 62"/>
                <a:gd name="T46" fmla="*/ 6 w 39"/>
                <a:gd name="T47" fmla="*/ 56 h 62"/>
                <a:gd name="T48" fmla="*/ 1 w 39"/>
                <a:gd name="T49" fmla="*/ 45 h 62"/>
                <a:gd name="T50" fmla="*/ 0 w 39"/>
                <a:gd name="T51" fmla="*/ 31 h 62"/>
                <a:gd name="T52" fmla="*/ 7 w 39"/>
                <a:gd name="T53" fmla="*/ 31 h 62"/>
                <a:gd name="T54" fmla="*/ 7 w 39"/>
                <a:gd name="T55" fmla="*/ 41 h 62"/>
                <a:gd name="T56" fmla="*/ 9 w 39"/>
                <a:gd name="T57" fmla="*/ 47 h 62"/>
                <a:gd name="T58" fmla="*/ 10 w 39"/>
                <a:gd name="T59" fmla="*/ 50 h 62"/>
                <a:gd name="T60" fmla="*/ 15 w 39"/>
                <a:gd name="T61" fmla="*/ 53 h 62"/>
                <a:gd name="T62" fmla="*/ 20 w 39"/>
                <a:gd name="T63" fmla="*/ 55 h 62"/>
                <a:gd name="T64" fmla="*/ 24 w 39"/>
                <a:gd name="T65" fmla="*/ 53 h 62"/>
                <a:gd name="T66" fmla="*/ 27 w 39"/>
                <a:gd name="T67" fmla="*/ 50 h 62"/>
                <a:gd name="T68" fmla="*/ 29 w 39"/>
                <a:gd name="T69" fmla="*/ 47 h 62"/>
                <a:gd name="T70" fmla="*/ 30 w 39"/>
                <a:gd name="T71" fmla="*/ 41 h 62"/>
                <a:gd name="T72" fmla="*/ 30 w 39"/>
                <a:gd name="T73" fmla="*/ 31 h 62"/>
                <a:gd name="T74" fmla="*/ 30 w 39"/>
                <a:gd name="T75" fmla="*/ 23 h 62"/>
                <a:gd name="T76" fmla="*/ 29 w 39"/>
                <a:gd name="T77" fmla="*/ 16 h 62"/>
                <a:gd name="T78" fmla="*/ 27 w 39"/>
                <a:gd name="T79" fmla="*/ 12 h 62"/>
                <a:gd name="T80" fmla="*/ 26 w 39"/>
                <a:gd name="T81" fmla="*/ 9 h 62"/>
                <a:gd name="T82" fmla="*/ 23 w 39"/>
                <a:gd name="T83" fmla="*/ 8 h 62"/>
                <a:gd name="T84" fmla="*/ 20 w 39"/>
                <a:gd name="T85" fmla="*/ 8 h 62"/>
                <a:gd name="T86" fmla="*/ 15 w 39"/>
                <a:gd name="T87" fmla="*/ 8 h 62"/>
                <a:gd name="T88" fmla="*/ 10 w 39"/>
                <a:gd name="T89" fmla="*/ 11 h 62"/>
                <a:gd name="T90" fmla="*/ 9 w 39"/>
                <a:gd name="T91" fmla="*/ 16 h 62"/>
                <a:gd name="T92" fmla="*/ 7 w 39"/>
                <a:gd name="T93" fmla="*/ 22 h 62"/>
                <a:gd name="T94" fmla="*/ 7 w 39"/>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9" h="62">
                  <a:moveTo>
                    <a:pt x="0" y="31"/>
                  </a:moveTo>
                  <a:lnTo>
                    <a:pt x="0" y="22"/>
                  </a:lnTo>
                  <a:lnTo>
                    <a:pt x="3" y="14"/>
                  </a:lnTo>
                  <a:lnTo>
                    <a:pt x="4" y="8"/>
                  </a:lnTo>
                  <a:lnTo>
                    <a:pt x="9" y="3"/>
                  </a:lnTo>
                  <a:lnTo>
                    <a:pt x="14" y="1"/>
                  </a:lnTo>
                  <a:lnTo>
                    <a:pt x="20" y="0"/>
                  </a:lnTo>
                  <a:lnTo>
                    <a:pt x="24" y="1"/>
                  </a:lnTo>
                  <a:lnTo>
                    <a:pt x="27" y="1"/>
                  </a:lnTo>
                  <a:lnTo>
                    <a:pt x="32" y="5"/>
                  </a:lnTo>
                  <a:lnTo>
                    <a:pt x="33" y="8"/>
                  </a:lnTo>
                  <a:lnTo>
                    <a:pt x="36" y="12"/>
                  </a:lnTo>
                  <a:lnTo>
                    <a:pt x="38" y="17"/>
                  </a:lnTo>
                  <a:lnTo>
                    <a:pt x="38" y="23"/>
                  </a:lnTo>
                  <a:lnTo>
                    <a:pt x="39" y="31"/>
                  </a:lnTo>
                  <a:lnTo>
                    <a:pt x="38" y="41"/>
                  </a:lnTo>
                  <a:lnTo>
                    <a:pt x="36" y="48"/>
                  </a:lnTo>
                  <a:lnTo>
                    <a:pt x="33" y="55"/>
                  </a:lnTo>
                  <a:lnTo>
                    <a:pt x="30" y="59"/>
                  </a:lnTo>
                  <a:lnTo>
                    <a:pt x="26" y="61"/>
                  </a:lnTo>
                  <a:lnTo>
                    <a:pt x="20" y="62"/>
                  </a:lnTo>
                  <a:lnTo>
                    <a:pt x="14" y="61"/>
                  </a:lnTo>
                  <a:lnTo>
                    <a:pt x="9" y="59"/>
                  </a:lnTo>
                  <a:lnTo>
                    <a:pt x="6" y="56"/>
                  </a:lnTo>
                  <a:lnTo>
                    <a:pt x="1" y="45"/>
                  </a:lnTo>
                  <a:lnTo>
                    <a:pt x="0" y="31"/>
                  </a:lnTo>
                  <a:close/>
                  <a:moveTo>
                    <a:pt x="7" y="31"/>
                  </a:moveTo>
                  <a:lnTo>
                    <a:pt x="7" y="41"/>
                  </a:lnTo>
                  <a:lnTo>
                    <a:pt x="9" y="47"/>
                  </a:lnTo>
                  <a:lnTo>
                    <a:pt x="10" y="50"/>
                  </a:lnTo>
                  <a:lnTo>
                    <a:pt x="15" y="53"/>
                  </a:lnTo>
                  <a:lnTo>
                    <a:pt x="20" y="55"/>
                  </a:lnTo>
                  <a:lnTo>
                    <a:pt x="24" y="53"/>
                  </a:lnTo>
                  <a:lnTo>
                    <a:pt x="27" y="50"/>
                  </a:lnTo>
                  <a:lnTo>
                    <a:pt x="29" y="47"/>
                  </a:lnTo>
                  <a:lnTo>
                    <a:pt x="30" y="41"/>
                  </a:lnTo>
                  <a:lnTo>
                    <a:pt x="30" y="31"/>
                  </a:lnTo>
                  <a:lnTo>
                    <a:pt x="30" y="23"/>
                  </a:lnTo>
                  <a:lnTo>
                    <a:pt x="29" y="16"/>
                  </a:lnTo>
                  <a:lnTo>
                    <a:pt x="27" y="12"/>
                  </a:lnTo>
                  <a:lnTo>
                    <a:pt x="26" y="9"/>
                  </a:lnTo>
                  <a:lnTo>
                    <a:pt x="23" y="8"/>
                  </a:lnTo>
                  <a:lnTo>
                    <a:pt x="20" y="8"/>
                  </a:lnTo>
                  <a:lnTo>
                    <a:pt x="15" y="8"/>
                  </a:lnTo>
                  <a:lnTo>
                    <a:pt x="10" y="11"/>
                  </a:lnTo>
                  <a:lnTo>
                    <a:pt x="9" y="16"/>
                  </a:lnTo>
                  <a:lnTo>
                    <a:pt x="7" y="22"/>
                  </a:lnTo>
                  <a:lnTo>
                    <a:pt x="7"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8" name="Freeform 36"/>
            <p:cNvSpPr>
              <a:spLocks/>
            </p:cNvSpPr>
            <p:nvPr/>
          </p:nvSpPr>
          <p:spPr bwMode="auto">
            <a:xfrm>
              <a:off x="1502" y="3392"/>
              <a:ext cx="40" cy="61"/>
            </a:xfrm>
            <a:custGeom>
              <a:avLst/>
              <a:gdLst>
                <a:gd name="T0" fmla="*/ 40 w 40"/>
                <a:gd name="T1" fmla="*/ 53 h 61"/>
                <a:gd name="T2" fmla="*/ 40 w 40"/>
                <a:gd name="T3" fmla="*/ 61 h 61"/>
                <a:gd name="T4" fmla="*/ 0 w 40"/>
                <a:gd name="T5" fmla="*/ 61 h 61"/>
                <a:gd name="T6" fmla="*/ 2 w 40"/>
                <a:gd name="T7" fmla="*/ 56 h 61"/>
                <a:gd name="T8" fmla="*/ 3 w 40"/>
                <a:gd name="T9" fmla="*/ 52 h 61"/>
                <a:gd name="T10" fmla="*/ 7 w 40"/>
                <a:gd name="T11" fmla="*/ 47 h 61"/>
                <a:gd name="T12" fmla="*/ 10 w 40"/>
                <a:gd name="T13" fmla="*/ 44 h 61"/>
                <a:gd name="T14" fmla="*/ 16 w 40"/>
                <a:gd name="T15" fmla="*/ 39 h 61"/>
                <a:gd name="T16" fmla="*/ 20 w 40"/>
                <a:gd name="T17" fmla="*/ 33 h 61"/>
                <a:gd name="T18" fmla="*/ 25 w 40"/>
                <a:gd name="T19" fmla="*/ 30 h 61"/>
                <a:gd name="T20" fmla="*/ 28 w 40"/>
                <a:gd name="T21" fmla="*/ 25 h 61"/>
                <a:gd name="T22" fmla="*/ 29 w 40"/>
                <a:gd name="T23" fmla="*/ 22 h 61"/>
                <a:gd name="T24" fmla="*/ 31 w 40"/>
                <a:gd name="T25" fmla="*/ 17 h 61"/>
                <a:gd name="T26" fmla="*/ 31 w 40"/>
                <a:gd name="T27" fmla="*/ 14 h 61"/>
                <a:gd name="T28" fmla="*/ 28 w 40"/>
                <a:gd name="T29" fmla="*/ 11 h 61"/>
                <a:gd name="T30" fmla="*/ 25 w 40"/>
                <a:gd name="T31" fmla="*/ 8 h 61"/>
                <a:gd name="T32" fmla="*/ 20 w 40"/>
                <a:gd name="T33" fmla="*/ 8 h 61"/>
                <a:gd name="T34" fmla="*/ 16 w 40"/>
                <a:gd name="T35" fmla="*/ 8 h 61"/>
                <a:gd name="T36" fmla="*/ 13 w 40"/>
                <a:gd name="T37" fmla="*/ 11 h 61"/>
                <a:gd name="T38" fmla="*/ 10 w 40"/>
                <a:gd name="T39" fmla="*/ 14 h 61"/>
                <a:gd name="T40" fmla="*/ 10 w 40"/>
                <a:gd name="T41" fmla="*/ 17 h 61"/>
                <a:gd name="T42" fmla="*/ 2 w 40"/>
                <a:gd name="T43" fmla="*/ 17 h 61"/>
                <a:gd name="T44" fmla="*/ 2 w 40"/>
                <a:gd name="T45" fmla="*/ 12 h 61"/>
                <a:gd name="T46" fmla="*/ 5 w 40"/>
                <a:gd name="T47" fmla="*/ 8 h 61"/>
                <a:gd name="T48" fmla="*/ 8 w 40"/>
                <a:gd name="T49" fmla="*/ 5 h 61"/>
                <a:gd name="T50" fmla="*/ 11 w 40"/>
                <a:gd name="T51" fmla="*/ 1 h 61"/>
                <a:gd name="T52" fmla="*/ 16 w 40"/>
                <a:gd name="T53" fmla="*/ 1 h 61"/>
                <a:gd name="T54" fmla="*/ 20 w 40"/>
                <a:gd name="T55" fmla="*/ 0 h 61"/>
                <a:gd name="T56" fmla="*/ 26 w 40"/>
                <a:gd name="T57" fmla="*/ 1 h 61"/>
                <a:gd name="T58" fmla="*/ 31 w 40"/>
                <a:gd name="T59" fmla="*/ 3 h 61"/>
                <a:gd name="T60" fmla="*/ 34 w 40"/>
                <a:gd name="T61" fmla="*/ 5 h 61"/>
                <a:gd name="T62" fmla="*/ 37 w 40"/>
                <a:gd name="T63" fmla="*/ 8 h 61"/>
                <a:gd name="T64" fmla="*/ 39 w 40"/>
                <a:gd name="T65" fmla="*/ 12 h 61"/>
                <a:gd name="T66" fmla="*/ 39 w 40"/>
                <a:gd name="T67" fmla="*/ 17 h 61"/>
                <a:gd name="T68" fmla="*/ 37 w 40"/>
                <a:gd name="T69" fmla="*/ 23 h 61"/>
                <a:gd name="T70" fmla="*/ 36 w 40"/>
                <a:gd name="T71" fmla="*/ 28 h 61"/>
                <a:gd name="T72" fmla="*/ 32 w 40"/>
                <a:gd name="T73" fmla="*/ 31 h 61"/>
                <a:gd name="T74" fmla="*/ 31 w 40"/>
                <a:gd name="T75" fmla="*/ 34 h 61"/>
                <a:gd name="T76" fmla="*/ 26 w 40"/>
                <a:gd name="T77" fmla="*/ 37 h 61"/>
                <a:gd name="T78" fmla="*/ 22 w 40"/>
                <a:gd name="T79" fmla="*/ 42 h 61"/>
                <a:gd name="T80" fmla="*/ 19 w 40"/>
                <a:gd name="T81" fmla="*/ 45 h 61"/>
                <a:gd name="T82" fmla="*/ 16 w 40"/>
                <a:gd name="T83" fmla="*/ 47 h 61"/>
                <a:gd name="T84" fmla="*/ 14 w 40"/>
                <a:gd name="T85" fmla="*/ 50 h 61"/>
                <a:gd name="T86" fmla="*/ 11 w 40"/>
                <a:gd name="T87" fmla="*/ 53 h 61"/>
                <a:gd name="T88" fmla="*/ 40 w 40"/>
                <a:gd name="T89" fmla="*/ 53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 h="61">
                  <a:moveTo>
                    <a:pt x="40" y="53"/>
                  </a:moveTo>
                  <a:lnTo>
                    <a:pt x="40" y="61"/>
                  </a:lnTo>
                  <a:lnTo>
                    <a:pt x="0" y="61"/>
                  </a:lnTo>
                  <a:lnTo>
                    <a:pt x="2" y="56"/>
                  </a:lnTo>
                  <a:lnTo>
                    <a:pt x="3" y="52"/>
                  </a:lnTo>
                  <a:lnTo>
                    <a:pt x="7" y="47"/>
                  </a:lnTo>
                  <a:lnTo>
                    <a:pt x="10" y="44"/>
                  </a:lnTo>
                  <a:lnTo>
                    <a:pt x="16" y="39"/>
                  </a:lnTo>
                  <a:lnTo>
                    <a:pt x="20" y="33"/>
                  </a:lnTo>
                  <a:lnTo>
                    <a:pt x="25" y="30"/>
                  </a:lnTo>
                  <a:lnTo>
                    <a:pt x="28" y="25"/>
                  </a:lnTo>
                  <a:lnTo>
                    <a:pt x="29" y="22"/>
                  </a:lnTo>
                  <a:lnTo>
                    <a:pt x="31" y="17"/>
                  </a:lnTo>
                  <a:lnTo>
                    <a:pt x="31" y="14"/>
                  </a:lnTo>
                  <a:lnTo>
                    <a:pt x="28" y="11"/>
                  </a:lnTo>
                  <a:lnTo>
                    <a:pt x="25" y="8"/>
                  </a:lnTo>
                  <a:lnTo>
                    <a:pt x="20" y="8"/>
                  </a:lnTo>
                  <a:lnTo>
                    <a:pt x="16" y="8"/>
                  </a:lnTo>
                  <a:lnTo>
                    <a:pt x="13" y="11"/>
                  </a:lnTo>
                  <a:lnTo>
                    <a:pt x="10" y="14"/>
                  </a:lnTo>
                  <a:lnTo>
                    <a:pt x="10" y="17"/>
                  </a:lnTo>
                  <a:lnTo>
                    <a:pt x="2" y="17"/>
                  </a:lnTo>
                  <a:lnTo>
                    <a:pt x="2" y="12"/>
                  </a:lnTo>
                  <a:lnTo>
                    <a:pt x="5" y="8"/>
                  </a:lnTo>
                  <a:lnTo>
                    <a:pt x="8" y="5"/>
                  </a:lnTo>
                  <a:lnTo>
                    <a:pt x="11" y="1"/>
                  </a:lnTo>
                  <a:lnTo>
                    <a:pt x="16" y="1"/>
                  </a:lnTo>
                  <a:lnTo>
                    <a:pt x="20" y="0"/>
                  </a:lnTo>
                  <a:lnTo>
                    <a:pt x="26" y="1"/>
                  </a:lnTo>
                  <a:lnTo>
                    <a:pt x="31" y="3"/>
                  </a:lnTo>
                  <a:lnTo>
                    <a:pt x="34" y="5"/>
                  </a:lnTo>
                  <a:lnTo>
                    <a:pt x="37" y="8"/>
                  </a:lnTo>
                  <a:lnTo>
                    <a:pt x="39" y="12"/>
                  </a:lnTo>
                  <a:lnTo>
                    <a:pt x="39" y="17"/>
                  </a:lnTo>
                  <a:lnTo>
                    <a:pt x="37" y="23"/>
                  </a:lnTo>
                  <a:lnTo>
                    <a:pt x="36" y="28"/>
                  </a:lnTo>
                  <a:lnTo>
                    <a:pt x="32" y="31"/>
                  </a:lnTo>
                  <a:lnTo>
                    <a:pt x="31" y="34"/>
                  </a:lnTo>
                  <a:lnTo>
                    <a:pt x="26" y="37"/>
                  </a:lnTo>
                  <a:lnTo>
                    <a:pt x="22" y="42"/>
                  </a:lnTo>
                  <a:lnTo>
                    <a:pt x="19" y="45"/>
                  </a:lnTo>
                  <a:lnTo>
                    <a:pt x="16" y="47"/>
                  </a:lnTo>
                  <a:lnTo>
                    <a:pt x="14" y="50"/>
                  </a:lnTo>
                  <a:lnTo>
                    <a:pt x="11" y="53"/>
                  </a:lnTo>
                  <a:lnTo>
                    <a:pt x="40" y="53"/>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39" name="Freeform 37"/>
            <p:cNvSpPr>
              <a:spLocks noEditPoints="1"/>
            </p:cNvSpPr>
            <p:nvPr/>
          </p:nvSpPr>
          <p:spPr bwMode="auto">
            <a:xfrm>
              <a:off x="1550" y="3392"/>
              <a:ext cx="38" cy="62"/>
            </a:xfrm>
            <a:custGeom>
              <a:avLst/>
              <a:gdLst>
                <a:gd name="T0" fmla="*/ 0 w 38"/>
                <a:gd name="T1" fmla="*/ 31 h 62"/>
                <a:gd name="T2" fmla="*/ 0 w 38"/>
                <a:gd name="T3" fmla="*/ 22 h 62"/>
                <a:gd name="T4" fmla="*/ 1 w 38"/>
                <a:gd name="T5" fmla="*/ 14 h 62"/>
                <a:gd name="T6" fmla="*/ 4 w 38"/>
                <a:gd name="T7" fmla="*/ 8 h 62"/>
                <a:gd name="T8" fmla="*/ 7 w 38"/>
                <a:gd name="T9" fmla="*/ 3 h 62"/>
                <a:gd name="T10" fmla="*/ 13 w 38"/>
                <a:gd name="T11" fmla="*/ 1 h 62"/>
                <a:gd name="T12" fmla="*/ 18 w 38"/>
                <a:gd name="T13" fmla="*/ 0 h 62"/>
                <a:gd name="T14" fmla="*/ 23 w 38"/>
                <a:gd name="T15" fmla="*/ 1 h 62"/>
                <a:gd name="T16" fmla="*/ 27 w 38"/>
                <a:gd name="T17" fmla="*/ 1 h 62"/>
                <a:gd name="T18" fmla="*/ 30 w 38"/>
                <a:gd name="T19" fmla="*/ 5 h 62"/>
                <a:gd name="T20" fmla="*/ 33 w 38"/>
                <a:gd name="T21" fmla="*/ 8 h 62"/>
                <a:gd name="T22" fmla="*/ 35 w 38"/>
                <a:gd name="T23" fmla="*/ 12 h 62"/>
                <a:gd name="T24" fmla="*/ 36 w 38"/>
                <a:gd name="T25" fmla="*/ 17 h 62"/>
                <a:gd name="T26" fmla="*/ 38 w 38"/>
                <a:gd name="T27" fmla="*/ 23 h 62"/>
                <a:gd name="T28" fmla="*/ 38 w 38"/>
                <a:gd name="T29" fmla="*/ 31 h 62"/>
                <a:gd name="T30" fmla="*/ 38 w 38"/>
                <a:gd name="T31" fmla="*/ 41 h 62"/>
                <a:gd name="T32" fmla="*/ 36 w 38"/>
                <a:gd name="T33" fmla="*/ 48 h 62"/>
                <a:gd name="T34" fmla="*/ 33 w 38"/>
                <a:gd name="T35" fmla="*/ 55 h 62"/>
                <a:gd name="T36" fmla="*/ 30 w 38"/>
                <a:gd name="T37" fmla="*/ 59 h 62"/>
                <a:gd name="T38" fmla="*/ 24 w 38"/>
                <a:gd name="T39" fmla="*/ 61 h 62"/>
                <a:gd name="T40" fmla="*/ 18 w 38"/>
                <a:gd name="T41" fmla="*/ 62 h 62"/>
                <a:gd name="T42" fmla="*/ 13 w 38"/>
                <a:gd name="T43" fmla="*/ 61 h 62"/>
                <a:gd name="T44" fmla="*/ 9 w 38"/>
                <a:gd name="T45" fmla="*/ 59 h 62"/>
                <a:gd name="T46" fmla="*/ 6 w 38"/>
                <a:gd name="T47" fmla="*/ 56 h 62"/>
                <a:gd name="T48" fmla="*/ 1 w 38"/>
                <a:gd name="T49" fmla="*/ 45 h 62"/>
                <a:gd name="T50" fmla="*/ 0 w 38"/>
                <a:gd name="T51" fmla="*/ 31 h 62"/>
                <a:gd name="T52" fmla="*/ 7 w 38"/>
                <a:gd name="T53" fmla="*/ 31 h 62"/>
                <a:gd name="T54" fmla="*/ 7 w 38"/>
                <a:gd name="T55" fmla="*/ 41 h 62"/>
                <a:gd name="T56" fmla="*/ 9 w 38"/>
                <a:gd name="T57" fmla="*/ 47 h 62"/>
                <a:gd name="T58" fmla="*/ 10 w 38"/>
                <a:gd name="T59" fmla="*/ 50 h 62"/>
                <a:gd name="T60" fmla="*/ 13 w 38"/>
                <a:gd name="T61" fmla="*/ 53 h 62"/>
                <a:gd name="T62" fmla="*/ 18 w 38"/>
                <a:gd name="T63" fmla="*/ 55 h 62"/>
                <a:gd name="T64" fmla="*/ 23 w 38"/>
                <a:gd name="T65" fmla="*/ 53 h 62"/>
                <a:gd name="T66" fmla="*/ 27 w 38"/>
                <a:gd name="T67" fmla="*/ 50 h 62"/>
                <a:gd name="T68" fmla="*/ 29 w 38"/>
                <a:gd name="T69" fmla="*/ 47 h 62"/>
                <a:gd name="T70" fmla="*/ 30 w 38"/>
                <a:gd name="T71" fmla="*/ 41 h 62"/>
                <a:gd name="T72" fmla="*/ 30 w 38"/>
                <a:gd name="T73" fmla="*/ 31 h 62"/>
                <a:gd name="T74" fmla="*/ 30 w 38"/>
                <a:gd name="T75" fmla="*/ 23 h 62"/>
                <a:gd name="T76" fmla="*/ 29 w 38"/>
                <a:gd name="T77" fmla="*/ 16 h 62"/>
                <a:gd name="T78" fmla="*/ 27 w 38"/>
                <a:gd name="T79" fmla="*/ 12 h 62"/>
                <a:gd name="T80" fmla="*/ 24 w 38"/>
                <a:gd name="T81" fmla="*/ 9 h 62"/>
                <a:gd name="T82" fmla="*/ 23 w 38"/>
                <a:gd name="T83" fmla="*/ 8 h 62"/>
                <a:gd name="T84" fmla="*/ 18 w 38"/>
                <a:gd name="T85" fmla="*/ 8 h 62"/>
                <a:gd name="T86" fmla="*/ 13 w 38"/>
                <a:gd name="T87" fmla="*/ 8 h 62"/>
                <a:gd name="T88" fmla="*/ 10 w 38"/>
                <a:gd name="T89" fmla="*/ 11 h 62"/>
                <a:gd name="T90" fmla="*/ 9 w 38"/>
                <a:gd name="T91" fmla="*/ 16 h 62"/>
                <a:gd name="T92" fmla="*/ 7 w 38"/>
                <a:gd name="T93" fmla="*/ 22 h 62"/>
                <a:gd name="T94" fmla="*/ 7 w 38"/>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 h="62">
                  <a:moveTo>
                    <a:pt x="0" y="31"/>
                  </a:moveTo>
                  <a:lnTo>
                    <a:pt x="0" y="22"/>
                  </a:lnTo>
                  <a:lnTo>
                    <a:pt x="1" y="14"/>
                  </a:lnTo>
                  <a:lnTo>
                    <a:pt x="4" y="8"/>
                  </a:lnTo>
                  <a:lnTo>
                    <a:pt x="7" y="3"/>
                  </a:lnTo>
                  <a:lnTo>
                    <a:pt x="13" y="1"/>
                  </a:lnTo>
                  <a:lnTo>
                    <a:pt x="18" y="0"/>
                  </a:lnTo>
                  <a:lnTo>
                    <a:pt x="23" y="1"/>
                  </a:lnTo>
                  <a:lnTo>
                    <a:pt x="27" y="1"/>
                  </a:lnTo>
                  <a:lnTo>
                    <a:pt x="30" y="5"/>
                  </a:lnTo>
                  <a:lnTo>
                    <a:pt x="33" y="8"/>
                  </a:lnTo>
                  <a:lnTo>
                    <a:pt x="35" y="12"/>
                  </a:lnTo>
                  <a:lnTo>
                    <a:pt x="36" y="17"/>
                  </a:lnTo>
                  <a:lnTo>
                    <a:pt x="38" y="23"/>
                  </a:lnTo>
                  <a:lnTo>
                    <a:pt x="38" y="31"/>
                  </a:lnTo>
                  <a:lnTo>
                    <a:pt x="38" y="41"/>
                  </a:lnTo>
                  <a:lnTo>
                    <a:pt x="36" y="48"/>
                  </a:lnTo>
                  <a:lnTo>
                    <a:pt x="33" y="55"/>
                  </a:lnTo>
                  <a:lnTo>
                    <a:pt x="30" y="59"/>
                  </a:lnTo>
                  <a:lnTo>
                    <a:pt x="24" y="61"/>
                  </a:lnTo>
                  <a:lnTo>
                    <a:pt x="18" y="62"/>
                  </a:lnTo>
                  <a:lnTo>
                    <a:pt x="13" y="61"/>
                  </a:lnTo>
                  <a:lnTo>
                    <a:pt x="9" y="59"/>
                  </a:lnTo>
                  <a:lnTo>
                    <a:pt x="6" y="56"/>
                  </a:lnTo>
                  <a:lnTo>
                    <a:pt x="1" y="45"/>
                  </a:lnTo>
                  <a:lnTo>
                    <a:pt x="0" y="31"/>
                  </a:lnTo>
                  <a:close/>
                  <a:moveTo>
                    <a:pt x="7" y="31"/>
                  </a:moveTo>
                  <a:lnTo>
                    <a:pt x="7" y="41"/>
                  </a:lnTo>
                  <a:lnTo>
                    <a:pt x="9" y="47"/>
                  </a:lnTo>
                  <a:lnTo>
                    <a:pt x="10" y="50"/>
                  </a:lnTo>
                  <a:lnTo>
                    <a:pt x="13" y="53"/>
                  </a:lnTo>
                  <a:lnTo>
                    <a:pt x="18" y="55"/>
                  </a:lnTo>
                  <a:lnTo>
                    <a:pt x="23" y="53"/>
                  </a:lnTo>
                  <a:lnTo>
                    <a:pt x="27" y="50"/>
                  </a:lnTo>
                  <a:lnTo>
                    <a:pt x="29" y="47"/>
                  </a:lnTo>
                  <a:lnTo>
                    <a:pt x="30" y="41"/>
                  </a:lnTo>
                  <a:lnTo>
                    <a:pt x="30" y="31"/>
                  </a:lnTo>
                  <a:lnTo>
                    <a:pt x="30" y="23"/>
                  </a:lnTo>
                  <a:lnTo>
                    <a:pt x="29" y="16"/>
                  </a:lnTo>
                  <a:lnTo>
                    <a:pt x="27" y="12"/>
                  </a:lnTo>
                  <a:lnTo>
                    <a:pt x="24" y="9"/>
                  </a:lnTo>
                  <a:lnTo>
                    <a:pt x="23" y="8"/>
                  </a:lnTo>
                  <a:lnTo>
                    <a:pt x="18" y="8"/>
                  </a:lnTo>
                  <a:lnTo>
                    <a:pt x="13" y="8"/>
                  </a:lnTo>
                  <a:lnTo>
                    <a:pt x="10" y="11"/>
                  </a:lnTo>
                  <a:lnTo>
                    <a:pt x="9" y="16"/>
                  </a:lnTo>
                  <a:lnTo>
                    <a:pt x="7" y="22"/>
                  </a:lnTo>
                  <a:lnTo>
                    <a:pt x="7"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0" name="Freeform 38"/>
            <p:cNvSpPr>
              <a:spLocks/>
            </p:cNvSpPr>
            <p:nvPr/>
          </p:nvSpPr>
          <p:spPr bwMode="auto">
            <a:xfrm>
              <a:off x="1893" y="3392"/>
              <a:ext cx="40" cy="62"/>
            </a:xfrm>
            <a:custGeom>
              <a:avLst/>
              <a:gdLst>
                <a:gd name="T0" fmla="*/ 0 w 40"/>
                <a:gd name="T1" fmla="*/ 45 h 62"/>
                <a:gd name="T2" fmla="*/ 10 w 40"/>
                <a:gd name="T3" fmla="*/ 44 h 62"/>
                <a:gd name="T4" fmla="*/ 11 w 40"/>
                <a:gd name="T5" fmla="*/ 50 h 62"/>
                <a:gd name="T6" fmla="*/ 13 w 40"/>
                <a:gd name="T7" fmla="*/ 53 h 62"/>
                <a:gd name="T8" fmla="*/ 16 w 40"/>
                <a:gd name="T9" fmla="*/ 55 h 62"/>
                <a:gd name="T10" fmla="*/ 20 w 40"/>
                <a:gd name="T11" fmla="*/ 55 h 62"/>
                <a:gd name="T12" fmla="*/ 25 w 40"/>
                <a:gd name="T13" fmla="*/ 55 h 62"/>
                <a:gd name="T14" fmla="*/ 29 w 40"/>
                <a:gd name="T15" fmla="*/ 52 h 62"/>
                <a:gd name="T16" fmla="*/ 31 w 40"/>
                <a:gd name="T17" fmla="*/ 47 h 62"/>
                <a:gd name="T18" fmla="*/ 32 w 40"/>
                <a:gd name="T19" fmla="*/ 42 h 62"/>
                <a:gd name="T20" fmla="*/ 31 w 40"/>
                <a:gd name="T21" fmla="*/ 37 h 62"/>
                <a:gd name="T22" fmla="*/ 29 w 40"/>
                <a:gd name="T23" fmla="*/ 34 h 62"/>
                <a:gd name="T24" fmla="*/ 25 w 40"/>
                <a:gd name="T25" fmla="*/ 33 h 62"/>
                <a:gd name="T26" fmla="*/ 20 w 40"/>
                <a:gd name="T27" fmla="*/ 31 h 62"/>
                <a:gd name="T28" fmla="*/ 19 w 40"/>
                <a:gd name="T29" fmla="*/ 31 h 62"/>
                <a:gd name="T30" fmla="*/ 16 w 40"/>
                <a:gd name="T31" fmla="*/ 33 h 62"/>
                <a:gd name="T32" fmla="*/ 17 w 40"/>
                <a:gd name="T33" fmla="*/ 25 h 62"/>
                <a:gd name="T34" fmla="*/ 17 w 40"/>
                <a:gd name="T35" fmla="*/ 25 h 62"/>
                <a:gd name="T36" fmla="*/ 22 w 40"/>
                <a:gd name="T37" fmla="*/ 25 h 62"/>
                <a:gd name="T38" fmla="*/ 25 w 40"/>
                <a:gd name="T39" fmla="*/ 23 h 62"/>
                <a:gd name="T40" fmla="*/ 28 w 40"/>
                <a:gd name="T41" fmla="*/ 20 h 62"/>
                <a:gd name="T42" fmla="*/ 29 w 40"/>
                <a:gd name="T43" fmla="*/ 16 h 62"/>
                <a:gd name="T44" fmla="*/ 28 w 40"/>
                <a:gd name="T45" fmla="*/ 12 h 62"/>
                <a:gd name="T46" fmla="*/ 26 w 40"/>
                <a:gd name="T47" fmla="*/ 9 h 62"/>
                <a:gd name="T48" fmla="*/ 23 w 40"/>
                <a:gd name="T49" fmla="*/ 8 h 62"/>
                <a:gd name="T50" fmla="*/ 20 w 40"/>
                <a:gd name="T51" fmla="*/ 8 h 62"/>
                <a:gd name="T52" fmla="*/ 16 w 40"/>
                <a:gd name="T53" fmla="*/ 8 h 62"/>
                <a:gd name="T54" fmla="*/ 13 w 40"/>
                <a:gd name="T55" fmla="*/ 9 h 62"/>
                <a:gd name="T56" fmla="*/ 11 w 40"/>
                <a:gd name="T57" fmla="*/ 12 h 62"/>
                <a:gd name="T58" fmla="*/ 10 w 40"/>
                <a:gd name="T59" fmla="*/ 17 h 62"/>
                <a:gd name="T60" fmla="*/ 2 w 40"/>
                <a:gd name="T61" fmla="*/ 16 h 62"/>
                <a:gd name="T62" fmla="*/ 3 w 40"/>
                <a:gd name="T63" fmla="*/ 11 h 62"/>
                <a:gd name="T64" fmla="*/ 5 w 40"/>
                <a:gd name="T65" fmla="*/ 8 h 62"/>
                <a:gd name="T66" fmla="*/ 8 w 40"/>
                <a:gd name="T67" fmla="*/ 5 h 62"/>
                <a:gd name="T68" fmla="*/ 11 w 40"/>
                <a:gd name="T69" fmla="*/ 1 h 62"/>
                <a:gd name="T70" fmla="*/ 16 w 40"/>
                <a:gd name="T71" fmla="*/ 0 h 62"/>
                <a:gd name="T72" fmla="*/ 19 w 40"/>
                <a:gd name="T73" fmla="*/ 0 h 62"/>
                <a:gd name="T74" fmla="*/ 23 w 40"/>
                <a:gd name="T75" fmla="*/ 1 h 62"/>
                <a:gd name="T76" fmla="*/ 28 w 40"/>
                <a:gd name="T77" fmla="*/ 3 h 62"/>
                <a:gd name="T78" fmla="*/ 32 w 40"/>
                <a:gd name="T79" fmla="*/ 5 h 62"/>
                <a:gd name="T80" fmla="*/ 34 w 40"/>
                <a:gd name="T81" fmla="*/ 8 h 62"/>
                <a:gd name="T82" fmla="*/ 36 w 40"/>
                <a:gd name="T83" fmla="*/ 12 h 62"/>
                <a:gd name="T84" fmla="*/ 37 w 40"/>
                <a:gd name="T85" fmla="*/ 16 h 62"/>
                <a:gd name="T86" fmla="*/ 36 w 40"/>
                <a:gd name="T87" fmla="*/ 19 h 62"/>
                <a:gd name="T88" fmla="*/ 34 w 40"/>
                <a:gd name="T89" fmla="*/ 22 h 62"/>
                <a:gd name="T90" fmla="*/ 32 w 40"/>
                <a:gd name="T91" fmla="*/ 25 h 62"/>
                <a:gd name="T92" fmla="*/ 28 w 40"/>
                <a:gd name="T93" fmla="*/ 28 h 62"/>
                <a:gd name="T94" fmla="*/ 32 w 40"/>
                <a:gd name="T95" fmla="*/ 30 h 62"/>
                <a:gd name="T96" fmla="*/ 37 w 40"/>
                <a:gd name="T97" fmla="*/ 33 h 62"/>
                <a:gd name="T98" fmla="*/ 39 w 40"/>
                <a:gd name="T99" fmla="*/ 37 h 62"/>
                <a:gd name="T100" fmla="*/ 40 w 40"/>
                <a:gd name="T101" fmla="*/ 42 h 62"/>
                <a:gd name="T102" fmla="*/ 39 w 40"/>
                <a:gd name="T103" fmla="*/ 48 h 62"/>
                <a:gd name="T104" fmla="*/ 37 w 40"/>
                <a:gd name="T105" fmla="*/ 53 h 62"/>
                <a:gd name="T106" fmla="*/ 34 w 40"/>
                <a:gd name="T107" fmla="*/ 56 h 62"/>
                <a:gd name="T108" fmla="*/ 29 w 40"/>
                <a:gd name="T109" fmla="*/ 59 h 62"/>
                <a:gd name="T110" fmla="*/ 25 w 40"/>
                <a:gd name="T111" fmla="*/ 61 h 62"/>
                <a:gd name="T112" fmla="*/ 20 w 40"/>
                <a:gd name="T113" fmla="*/ 62 h 62"/>
                <a:gd name="T114" fmla="*/ 16 w 40"/>
                <a:gd name="T115" fmla="*/ 61 h 62"/>
                <a:gd name="T116" fmla="*/ 11 w 40"/>
                <a:gd name="T117" fmla="*/ 59 h 62"/>
                <a:gd name="T118" fmla="*/ 6 w 40"/>
                <a:gd name="T119" fmla="*/ 58 h 62"/>
                <a:gd name="T120" fmla="*/ 3 w 40"/>
                <a:gd name="T121" fmla="*/ 55 h 62"/>
                <a:gd name="T122" fmla="*/ 2 w 40"/>
                <a:gd name="T123" fmla="*/ 50 h 62"/>
                <a:gd name="T124" fmla="*/ 0 w 40"/>
                <a:gd name="T125" fmla="*/ 45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 h="62">
                  <a:moveTo>
                    <a:pt x="0" y="45"/>
                  </a:moveTo>
                  <a:lnTo>
                    <a:pt x="10" y="44"/>
                  </a:lnTo>
                  <a:lnTo>
                    <a:pt x="11" y="50"/>
                  </a:lnTo>
                  <a:lnTo>
                    <a:pt x="13" y="53"/>
                  </a:lnTo>
                  <a:lnTo>
                    <a:pt x="16" y="55"/>
                  </a:lnTo>
                  <a:lnTo>
                    <a:pt x="20" y="55"/>
                  </a:lnTo>
                  <a:lnTo>
                    <a:pt x="25" y="55"/>
                  </a:lnTo>
                  <a:lnTo>
                    <a:pt x="29" y="52"/>
                  </a:lnTo>
                  <a:lnTo>
                    <a:pt x="31" y="47"/>
                  </a:lnTo>
                  <a:lnTo>
                    <a:pt x="32" y="42"/>
                  </a:lnTo>
                  <a:lnTo>
                    <a:pt x="31" y="37"/>
                  </a:lnTo>
                  <a:lnTo>
                    <a:pt x="29" y="34"/>
                  </a:lnTo>
                  <a:lnTo>
                    <a:pt x="25" y="33"/>
                  </a:lnTo>
                  <a:lnTo>
                    <a:pt x="20" y="31"/>
                  </a:lnTo>
                  <a:lnTo>
                    <a:pt x="19" y="31"/>
                  </a:lnTo>
                  <a:lnTo>
                    <a:pt x="16" y="33"/>
                  </a:lnTo>
                  <a:lnTo>
                    <a:pt x="17" y="25"/>
                  </a:lnTo>
                  <a:lnTo>
                    <a:pt x="17" y="25"/>
                  </a:lnTo>
                  <a:lnTo>
                    <a:pt x="22" y="25"/>
                  </a:lnTo>
                  <a:lnTo>
                    <a:pt x="25" y="23"/>
                  </a:lnTo>
                  <a:lnTo>
                    <a:pt x="28" y="20"/>
                  </a:lnTo>
                  <a:lnTo>
                    <a:pt x="29" y="16"/>
                  </a:lnTo>
                  <a:lnTo>
                    <a:pt x="28" y="12"/>
                  </a:lnTo>
                  <a:lnTo>
                    <a:pt x="26" y="9"/>
                  </a:lnTo>
                  <a:lnTo>
                    <a:pt x="23" y="8"/>
                  </a:lnTo>
                  <a:lnTo>
                    <a:pt x="20" y="8"/>
                  </a:lnTo>
                  <a:lnTo>
                    <a:pt x="16" y="8"/>
                  </a:lnTo>
                  <a:lnTo>
                    <a:pt x="13" y="9"/>
                  </a:lnTo>
                  <a:lnTo>
                    <a:pt x="11" y="12"/>
                  </a:lnTo>
                  <a:lnTo>
                    <a:pt x="10" y="17"/>
                  </a:lnTo>
                  <a:lnTo>
                    <a:pt x="2" y="16"/>
                  </a:lnTo>
                  <a:lnTo>
                    <a:pt x="3" y="11"/>
                  </a:lnTo>
                  <a:lnTo>
                    <a:pt x="5" y="8"/>
                  </a:lnTo>
                  <a:lnTo>
                    <a:pt x="8" y="5"/>
                  </a:lnTo>
                  <a:lnTo>
                    <a:pt x="11" y="1"/>
                  </a:lnTo>
                  <a:lnTo>
                    <a:pt x="16" y="0"/>
                  </a:lnTo>
                  <a:lnTo>
                    <a:pt x="19" y="0"/>
                  </a:lnTo>
                  <a:lnTo>
                    <a:pt x="23" y="1"/>
                  </a:lnTo>
                  <a:lnTo>
                    <a:pt x="28" y="3"/>
                  </a:lnTo>
                  <a:lnTo>
                    <a:pt x="32" y="5"/>
                  </a:lnTo>
                  <a:lnTo>
                    <a:pt x="34" y="8"/>
                  </a:lnTo>
                  <a:lnTo>
                    <a:pt x="36" y="12"/>
                  </a:lnTo>
                  <a:lnTo>
                    <a:pt x="37" y="16"/>
                  </a:lnTo>
                  <a:lnTo>
                    <a:pt x="36" y="19"/>
                  </a:lnTo>
                  <a:lnTo>
                    <a:pt x="34" y="22"/>
                  </a:lnTo>
                  <a:lnTo>
                    <a:pt x="32" y="25"/>
                  </a:lnTo>
                  <a:lnTo>
                    <a:pt x="28" y="28"/>
                  </a:lnTo>
                  <a:lnTo>
                    <a:pt x="32" y="30"/>
                  </a:lnTo>
                  <a:lnTo>
                    <a:pt x="37" y="33"/>
                  </a:lnTo>
                  <a:lnTo>
                    <a:pt x="39" y="37"/>
                  </a:lnTo>
                  <a:lnTo>
                    <a:pt x="40" y="42"/>
                  </a:lnTo>
                  <a:lnTo>
                    <a:pt x="39" y="48"/>
                  </a:lnTo>
                  <a:lnTo>
                    <a:pt x="37" y="53"/>
                  </a:lnTo>
                  <a:lnTo>
                    <a:pt x="34" y="56"/>
                  </a:lnTo>
                  <a:lnTo>
                    <a:pt x="29" y="59"/>
                  </a:lnTo>
                  <a:lnTo>
                    <a:pt x="25" y="61"/>
                  </a:lnTo>
                  <a:lnTo>
                    <a:pt x="20" y="62"/>
                  </a:lnTo>
                  <a:lnTo>
                    <a:pt x="16" y="61"/>
                  </a:lnTo>
                  <a:lnTo>
                    <a:pt x="11" y="59"/>
                  </a:lnTo>
                  <a:lnTo>
                    <a:pt x="6" y="58"/>
                  </a:lnTo>
                  <a:lnTo>
                    <a:pt x="3" y="55"/>
                  </a:lnTo>
                  <a:lnTo>
                    <a:pt x="2" y="50"/>
                  </a:lnTo>
                  <a:lnTo>
                    <a:pt x="0" y="45"/>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1" name="Freeform 39"/>
            <p:cNvSpPr>
              <a:spLocks noEditPoints="1"/>
            </p:cNvSpPr>
            <p:nvPr/>
          </p:nvSpPr>
          <p:spPr bwMode="auto">
            <a:xfrm>
              <a:off x="1939" y="3392"/>
              <a:ext cx="40" cy="62"/>
            </a:xfrm>
            <a:custGeom>
              <a:avLst/>
              <a:gdLst>
                <a:gd name="T0" fmla="*/ 0 w 40"/>
                <a:gd name="T1" fmla="*/ 31 h 62"/>
                <a:gd name="T2" fmla="*/ 2 w 40"/>
                <a:gd name="T3" fmla="*/ 22 h 62"/>
                <a:gd name="T4" fmla="*/ 3 w 40"/>
                <a:gd name="T5" fmla="*/ 14 h 62"/>
                <a:gd name="T6" fmla="*/ 6 w 40"/>
                <a:gd name="T7" fmla="*/ 8 h 62"/>
                <a:gd name="T8" fmla="*/ 9 w 40"/>
                <a:gd name="T9" fmla="*/ 3 h 62"/>
                <a:gd name="T10" fmla="*/ 14 w 40"/>
                <a:gd name="T11" fmla="*/ 1 h 62"/>
                <a:gd name="T12" fmla="*/ 20 w 40"/>
                <a:gd name="T13" fmla="*/ 0 h 62"/>
                <a:gd name="T14" fmla="*/ 25 w 40"/>
                <a:gd name="T15" fmla="*/ 1 h 62"/>
                <a:gd name="T16" fmla="*/ 29 w 40"/>
                <a:gd name="T17" fmla="*/ 1 h 62"/>
                <a:gd name="T18" fmla="*/ 32 w 40"/>
                <a:gd name="T19" fmla="*/ 5 h 62"/>
                <a:gd name="T20" fmla="*/ 35 w 40"/>
                <a:gd name="T21" fmla="*/ 8 h 62"/>
                <a:gd name="T22" fmla="*/ 37 w 40"/>
                <a:gd name="T23" fmla="*/ 12 h 62"/>
                <a:gd name="T24" fmla="*/ 38 w 40"/>
                <a:gd name="T25" fmla="*/ 17 h 62"/>
                <a:gd name="T26" fmla="*/ 40 w 40"/>
                <a:gd name="T27" fmla="*/ 23 h 62"/>
                <a:gd name="T28" fmla="*/ 40 w 40"/>
                <a:gd name="T29" fmla="*/ 31 h 62"/>
                <a:gd name="T30" fmla="*/ 38 w 40"/>
                <a:gd name="T31" fmla="*/ 41 h 62"/>
                <a:gd name="T32" fmla="*/ 37 w 40"/>
                <a:gd name="T33" fmla="*/ 48 h 62"/>
                <a:gd name="T34" fmla="*/ 35 w 40"/>
                <a:gd name="T35" fmla="*/ 55 h 62"/>
                <a:gd name="T36" fmla="*/ 31 w 40"/>
                <a:gd name="T37" fmla="*/ 59 h 62"/>
                <a:gd name="T38" fmla="*/ 26 w 40"/>
                <a:gd name="T39" fmla="*/ 61 h 62"/>
                <a:gd name="T40" fmla="*/ 20 w 40"/>
                <a:gd name="T41" fmla="*/ 62 h 62"/>
                <a:gd name="T42" fmla="*/ 15 w 40"/>
                <a:gd name="T43" fmla="*/ 61 h 62"/>
                <a:gd name="T44" fmla="*/ 11 w 40"/>
                <a:gd name="T45" fmla="*/ 59 h 62"/>
                <a:gd name="T46" fmla="*/ 6 w 40"/>
                <a:gd name="T47" fmla="*/ 56 h 62"/>
                <a:gd name="T48" fmla="*/ 2 w 40"/>
                <a:gd name="T49" fmla="*/ 45 h 62"/>
                <a:gd name="T50" fmla="*/ 0 w 40"/>
                <a:gd name="T51" fmla="*/ 31 h 62"/>
                <a:gd name="T52" fmla="*/ 8 w 40"/>
                <a:gd name="T53" fmla="*/ 31 h 62"/>
                <a:gd name="T54" fmla="*/ 9 w 40"/>
                <a:gd name="T55" fmla="*/ 41 h 62"/>
                <a:gd name="T56" fmla="*/ 9 w 40"/>
                <a:gd name="T57" fmla="*/ 47 h 62"/>
                <a:gd name="T58" fmla="*/ 12 w 40"/>
                <a:gd name="T59" fmla="*/ 50 h 62"/>
                <a:gd name="T60" fmla="*/ 15 w 40"/>
                <a:gd name="T61" fmla="*/ 53 h 62"/>
                <a:gd name="T62" fmla="*/ 20 w 40"/>
                <a:gd name="T63" fmla="*/ 55 h 62"/>
                <a:gd name="T64" fmla="*/ 25 w 40"/>
                <a:gd name="T65" fmla="*/ 53 h 62"/>
                <a:gd name="T66" fmla="*/ 28 w 40"/>
                <a:gd name="T67" fmla="*/ 50 h 62"/>
                <a:gd name="T68" fmla="*/ 31 w 40"/>
                <a:gd name="T69" fmla="*/ 47 h 62"/>
                <a:gd name="T70" fmla="*/ 31 w 40"/>
                <a:gd name="T71" fmla="*/ 41 h 62"/>
                <a:gd name="T72" fmla="*/ 32 w 40"/>
                <a:gd name="T73" fmla="*/ 31 h 62"/>
                <a:gd name="T74" fmla="*/ 31 w 40"/>
                <a:gd name="T75" fmla="*/ 23 h 62"/>
                <a:gd name="T76" fmla="*/ 31 w 40"/>
                <a:gd name="T77" fmla="*/ 16 h 62"/>
                <a:gd name="T78" fmla="*/ 29 w 40"/>
                <a:gd name="T79" fmla="*/ 12 h 62"/>
                <a:gd name="T80" fmla="*/ 26 w 40"/>
                <a:gd name="T81" fmla="*/ 9 h 62"/>
                <a:gd name="T82" fmla="*/ 23 w 40"/>
                <a:gd name="T83" fmla="*/ 8 h 62"/>
                <a:gd name="T84" fmla="*/ 20 w 40"/>
                <a:gd name="T85" fmla="*/ 8 h 62"/>
                <a:gd name="T86" fmla="*/ 15 w 40"/>
                <a:gd name="T87" fmla="*/ 8 h 62"/>
                <a:gd name="T88" fmla="*/ 12 w 40"/>
                <a:gd name="T89" fmla="*/ 11 h 62"/>
                <a:gd name="T90" fmla="*/ 9 w 40"/>
                <a:gd name="T91" fmla="*/ 16 h 62"/>
                <a:gd name="T92" fmla="*/ 9 w 40"/>
                <a:gd name="T93" fmla="*/ 22 h 62"/>
                <a:gd name="T94" fmla="*/ 8 w 40"/>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62">
                  <a:moveTo>
                    <a:pt x="0" y="31"/>
                  </a:moveTo>
                  <a:lnTo>
                    <a:pt x="2" y="22"/>
                  </a:lnTo>
                  <a:lnTo>
                    <a:pt x="3" y="14"/>
                  </a:lnTo>
                  <a:lnTo>
                    <a:pt x="6" y="8"/>
                  </a:lnTo>
                  <a:lnTo>
                    <a:pt x="9" y="3"/>
                  </a:lnTo>
                  <a:lnTo>
                    <a:pt x="14" y="1"/>
                  </a:lnTo>
                  <a:lnTo>
                    <a:pt x="20" y="0"/>
                  </a:lnTo>
                  <a:lnTo>
                    <a:pt x="25" y="1"/>
                  </a:lnTo>
                  <a:lnTo>
                    <a:pt x="29" y="1"/>
                  </a:lnTo>
                  <a:lnTo>
                    <a:pt x="32" y="5"/>
                  </a:lnTo>
                  <a:lnTo>
                    <a:pt x="35" y="8"/>
                  </a:lnTo>
                  <a:lnTo>
                    <a:pt x="37" y="12"/>
                  </a:lnTo>
                  <a:lnTo>
                    <a:pt x="38" y="17"/>
                  </a:lnTo>
                  <a:lnTo>
                    <a:pt x="40" y="23"/>
                  </a:lnTo>
                  <a:lnTo>
                    <a:pt x="40" y="31"/>
                  </a:lnTo>
                  <a:lnTo>
                    <a:pt x="38" y="41"/>
                  </a:lnTo>
                  <a:lnTo>
                    <a:pt x="37" y="48"/>
                  </a:lnTo>
                  <a:lnTo>
                    <a:pt x="35" y="55"/>
                  </a:lnTo>
                  <a:lnTo>
                    <a:pt x="31" y="59"/>
                  </a:lnTo>
                  <a:lnTo>
                    <a:pt x="26" y="61"/>
                  </a:lnTo>
                  <a:lnTo>
                    <a:pt x="20" y="62"/>
                  </a:lnTo>
                  <a:lnTo>
                    <a:pt x="15" y="61"/>
                  </a:lnTo>
                  <a:lnTo>
                    <a:pt x="11" y="59"/>
                  </a:lnTo>
                  <a:lnTo>
                    <a:pt x="6" y="56"/>
                  </a:lnTo>
                  <a:lnTo>
                    <a:pt x="2" y="45"/>
                  </a:lnTo>
                  <a:lnTo>
                    <a:pt x="0" y="31"/>
                  </a:lnTo>
                  <a:close/>
                  <a:moveTo>
                    <a:pt x="8" y="31"/>
                  </a:moveTo>
                  <a:lnTo>
                    <a:pt x="9" y="41"/>
                  </a:lnTo>
                  <a:lnTo>
                    <a:pt x="9" y="47"/>
                  </a:lnTo>
                  <a:lnTo>
                    <a:pt x="12" y="50"/>
                  </a:lnTo>
                  <a:lnTo>
                    <a:pt x="15" y="53"/>
                  </a:lnTo>
                  <a:lnTo>
                    <a:pt x="20" y="55"/>
                  </a:lnTo>
                  <a:lnTo>
                    <a:pt x="25" y="53"/>
                  </a:lnTo>
                  <a:lnTo>
                    <a:pt x="28" y="50"/>
                  </a:lnTo>
                  <a:lnTo>
                    <a:pt x="31" y="47"/>
                  </a:lnTo>
                  <a:lnTo>
                    <a:pt x="31" y="41"/>
                  </a:lnTo>
                  <a:lnTo>
                    <a:pt x="32" y="31"/>
                  </a:lnTo>
                  <a:lnTo>
                    <a:pt x="31" y="23"/>
                  </a:lnTo>
                  <a:lnTo>
                    <a:pt x="31" y="16"/>
                  </a:lnTo>
                  <a:lnTo>
                    <a:pt x="29" y="12"/>
                  </a:lnTo>
                  <a:lnTo>
                    <a:pt x="26" y="9"/>
                  </a:lnTo>
                  <a:lnTo>
                    <a:pt x="23" y="8"/>
                  </a:lnTo>
                  <a:lnTo>
                    <a:pt x="20" y="8"/>
                  </a:lnTo>
                  <a:lnTo>
                    <a:pt x="15" y="8"/>
                  </a:lnTo>
                  <a:lnTo>
                    <a:pt x="12" y="11"/>
                  </a:lnTo>
                  <a:lnTo>
                    <a:pt x="9" y="16"/>
                  </a:lnTo>
                  <a:lnTo>
                    <a:pt x="9" y="22"/>
                  </a:lnTo>
                  <a:lnTo>
                    <a:pt x="8"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2" name="Freeform 40"/>
            <p:cNvSpPr>
              <a:spLocks noEditPoints="1"/>
            </p:cNvSpPr>
            <p:nvPr/>
          </p:nvSpPr>
          <p:spPr bwMode="auto">
            <a:xfrm>
              <a:off x="2281" y="3393"/>
              <a:ext cx="42" cy="60"/>
            </a:xfrm>
            <a:custGeom>
              <a:avLst/>
              <a:gdLst>
                <a:gd name="T0" fmla="*/ 28 w 42"/>
                <a:gd name="T1" fmla="*/ 60 h 60"/>
                <a:gd name="T2" fmla="*/ 28 w 42"/>
                <a:gd name="T3" fmla="*/ 46 h 60"/>
                <a:gd name="T4" fmla="*/ 0 w 42"/>
                <a:gd name="T5" fmla="*/ 46 h 60"/>
                <a:gd name="T6" fmla="*/ 0 w 42"/>
                <a:gd name="T7" fmla="*/ 38 h 60"/>
                <a:gd name="T8" fmla="*/ 29 w 42"/>
                <a:gd name="T9" fmla="*/ 0 h 60"/>
                <a:gd name="T10" fmla="*/ 35 w 42"/>
                <a:gd name="T11" fmla="*/ 0 h 60"/>
                <a:gd name="T12" fmla="*/ 35 w 42"/>
                <a:gd name="T13" fmla="*/ 38 h 60"/>
                <a:gd name="T14" fmla="*/ 42 w 42"/>
                <a:gd name="T15" fmla="*/ 38 h 60"/>
                <a:gd name="T16" fmla="*/ 42 w 42"/>
                <a:gd name="T17" fmla="*/ 46 h 60"/>
                <a:gd name="T18" fmla="*/ 35 w 42"/>
                <a:gd name="T19" fmla="*/ 46 h 60"/>
                <a:gd name="T20" fmla="*/ 35 w 42"/>
                <a:gd name="T21" fmla="*/ 60 h 60"/>
                <a:gd name="T22" fmla="*/ 28 w 42"/>
                <a:gd name="T23" fmla="*/ 60 h 60"/>
                <a:gd name="T24" fmla="*/ 28 w 42"/>
                <a:gd name="T25" fmla="*/ 38 h 60"/>
                <a:gd name="T26" fmla="*/ 28 w 42"/>
                <a:gd name="T27" fmla="*/ 15 h 60"/>
                <a:gd name="T28" fmla="*/ 11 w 42"/>
                <a:gd name="T29" fmla="*/ 38 h 60"/>
                <a:gd name="T30" fmla="*/ 28 w 42"/>
                <a:gd name="T31" fmla="*/ 3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 h="60">
                  <a:moveTo>
                    <a:pt x="28" y="60"/>
                  </a:moveTo>
                  <a:lnTo>
                    <a:pt x="28" y="46"/>
                  </a:lnTo>
                  <a:lnTo>
                    <a:pt x="0" y="46"/>
                  </a:lnTo>
                  <a:lnTo>
                    <a:pt x="0" y="38"/>
                  </a:lnTo>
                  <a:lnTo>
                    <a:pt x="29" y="0"/>
                  </a:lnTo>
                  <a:lnTo>
                    <a:pt x="35" y="0"/>
                  </a:lnTo>
                  <a:lnTo>
                    <a:pt x="35" y="38"/>
                  </a:lnTo>
                  <a:lnTo>
                    <a:pt x="42" y="38"/>
                  </a:lnTo>
                  <a:lnTo>
                    <a:pt x="42" y="46"/>
                  </a:lnTo>
                  <a:lnTo>
                    <a:pt x="35" y="46"/>
                  </a:lnTo>
                  <a:lnTo>
                    <a:pt x="35" y="60"/>
                  </a:lnTo>
                  <a:lnTo>
                    <a:pt x="28" y="60"/>
                  </a:lnTo>
                  <a:close/>
                  <a:moveTo>
                    <a:pt x="28" y="38"/>
                  </a:moveTo>
                  <a:lnTo>
                    <a:pt x="28" y="15"/>
                  </a:lnTo>
                  <a:lnTo>
                    <a:pt x="11" y="38"/>
                  </a:lnTo>
                  <a:lnTo>
                    <a:pt x="28" y="38"/>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3" name="Freeform 41"/>
            <p:cNvSpPr>
              <a:spLocks noEditPoints="1"/>
            </p:cNvSpPr>
            <p:nvPr/>
          </p:nvSpPr>
          <p:spPr bwMode="auto">
            <a:xfrm>
              <a:off x="2330" y="3392"/>
              <a:ext cx="38" cy="62"/>
            </a:xfrm>
            <a:custGeom>
              <a:avLst/>
              <a:gdLst>
                <a:gd name="T0" fmla="*/ 0 w 38"/>
                <a:gd name="T1" fmla="*/ 31 h 62"/>
                <a:gd name="T2" fmla="*/ 0 w 38"/>
                <a:gd name="T3" fmla="*/ 22 h 62"/>
                <a:gd name="T4" fmla="*/ 2 w 38"/>
                <a:gd name="T5" fmla="*/ 14 h 62"/>
                <a:gd name="T6" fmla="*/ 5 w 38"/>
                <a:gd name="T7" fmla="*/ 8 h 62"/>
                <a:gd name="T8" fmla="*/ 9 w 38"/>
                <a:gd name="T9" fmla="*/ 3 h 62"/>
                <a:gd name="T10" fmla="*/ 14 w 38"/>
                <a:gd name="T11" fmla="*/ 1 h 62"/>
                <a:gd name="T12" fmla="*/ 20 w 38"/>
                <a:gd name="T13" fmla="*/ 0 h 62"/>
                <a:gd name="T14" fmla="*/ 25 w 38"/>
                <a:gd name="T15" fmla="*/ 1 h 62"/>
                <a:gd name="T16" fmla="*/ 28 w 38"/>
                <a:gd name="T17" fmla="*/ 1 h 62"/>
                <a:gd name="T18" fmla="*/ 32 w 38"/>
                <a:gd name="T19" fmla="*/ 5 h 62"/>
                <a:gd name="T20" fmla="*/ 34 w 38"/>
                <a:gd name="T21" fmla="*/ 8 h 62"/>
                <a:gd name="T22" fmla="*/ 37 w 38"/>
                <a:gd name="T23" fmla="*/ 12 h 62"/>
                <a:gd name="T24" fmla="*/ 38 w 38"/>
                <a:gd name="T25" fmla="*/ 17 h 62"/>
                <a:gd name="T26" fmla="*/ 38 w 38"/>
                <a:gd name="T27" fmla="*/ 23 h 62"/>
                <a:gd name="T28" fmla="*/ 38 w 38"/>
                <a:gd name="T29" fmla="*/ 31 h 62"/>
                <a:gd name="T30" fmla="*/ 38 w 38"/>
                <a:gd name="T31" fmla="*/ 41 h 62"/>
                <a:gd name="T32" fmla="*/ 37 w 38"/>
                <a:gd name="T33" fmla="*/ 48 h 62"/>
                <a:gd name="T34" fmla="*/ 34 w 38"/>
                <a:gd name="T35" fmla="*/ 55 h 62"/>
                <a:gd name="T36" fmla="*/ 31 w 38"/>
                <a:gd name="T37" fmla="*/ 59 h 62"/>
                <a:gd name="T38" fmla="*/ 26 w 38"/>
                <a:gd name="T39" fmla="*/ 61 h 62"/>
                <a:gd name="T40" fmla="*/ 20 w 38"/>
                <a:gd name="T41" fmla="*/ 62 h 62"/>
                <a:gd name="T42" fmla="*/ 14 w 38"/>
                <a:gd name="T43" fmla="*/ 61 h 62"/>
                <a:gd name="T44" fmla="*/ 9 w 38"/>
                <a:gd name="T45" fmla="*/ 59 h 62"/>
                <a:gd name="T46" fmla="*/ 6 w 38"/>
                <a:gd name="T47" fmla="*/ 56 h 62"/>
                <a:gd name="T48" fmla="*/ 2 w 38"/>
                <a:gd name="T49" fmla="*/ 45 h 62"/>
                <a:gd name="T50" fmla="*/ 0 w 38"/>
                <a:gd name="T51" fmla="*/ 31 h 62"/>
                <a:gd name="T52" fmla="*/ 8 w 38"/>
                <a:gd name="T53" fmla="*/ 31 h 62"/>
                <a:gd name="T54" fmla="*/ 8 w 38"/>
                <a:gd name="T55" fmla="*/ 41 h 62"/>
                <a:gd name="T56" fmla="*/ 9 w 38"/>
                <a:gd name="T57" fmla="*/ 47 h 62"/>
                <a:gd name="T58" fmla="*/ 11 w 38"/>
                <a:gd name="T59" fmla="*/ 50 h 62"/>
                <a:gd name="T60" fmla="*/ 15 w 38"/>
                <a:gd name="T61" fmla="*/ 53 h 62"/>
                <a:gd name="T62" fmla="*/ 20 w 38"/>
                <a:gd name="T63" fmla="*/ 55 h 62"/>
                <a:gd name="T64" fmla="*/ 25 w 38"/>
                <a:gd name="T65" fmla="*/ 53 h 62"/>
                <a:gd name="T66" fmla="*/ 28 w 38"/>
                <a:gd name="T67" fmla="*/ 50 h 62"/>
                <a:gd name="T68" fmla="*/ 29 w 38"/>
                <a:gd name="T69" fmla="*/ 47 h 62"/>
                <a:gd name="T70" fmla="*/ 31 w 38"/>
                <a:gd name="T71" fmla="*/ 41 h 62"/>
                <a:gd name="T72" fmla="*/ 31 w 38"/>
                <a:gd name="T73" fmla="*/ 31 h 62"/>
                <a:gd name="T74" fmla="*/ 31 w 38"/>
                <a:gd name="T75" fmla="*/ 23 h 62"/>
                <a:gd name="T76" fmla="*/ 29 w 38"/>
                <a:gd name="T77" fmla="*/ 16 h 62"/>
                <a:gd name="T78" fmla="*/ 28 w 38"/>
                <a:gd name="T79" fmla="*/ 12 h 62"/>
                <a:gd name="T80" fmla="*/ 26 w 38"/>
                <a:gd name="T81" fmla="*/ 9 h 62"/>
                <a:gd name="T82" fmla="*/ 23 w 38"/>
                <a:gd name="T83" fmla="*/ 8 h 62"/>
                <a:gd name="T84" fmla="*/ 20 w 38"/>
                <a:gd name="T85" fmla="*/ 8 h 62"/>
                <a:gd name="T86" fmla="*/ 15 w 38"/>
                <a:gd name="T87" fmla="*/ 8 h 62"/>
                <a:gd name="T88" fmla="*/ 11 w 38"/>
                <a:gd name="T89" fmla="*/ 11 h 62"/>
                <a:gd name="T90" fmla="*/ 9 w 38"/>
                <a:gd name="T91" fmla="*/ 16 h 62"/>
                <a:gd name="T92" fmla="*/ 8 w 38"/>
                <a:gd name="T93" fmla="*/ 22 h 62"/>
                <a:gd name="T94" fmla="*/ 8 w 38"/>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 h="62">
                  <a:moveTo>
                    <a:pt x="0" y="31"/>
                  </a:moveTo>
                  <a:lnTo>
                    <a:pt x="0" y="22"/>
                  </a:lnTo>
                  <a:lnTo>
                    <a:pt x="2" y="14"/>
                  </a:lnTo>
                  <a:lnTo>
                    <a:pt x="5" y="8"/>
                  </a:lnTo>
                  <a:lnTo>
                    <a:pt x="9" y="3"/>
                  </a:lnTo>
                  <a:lnTo>
                    <a:pt x="14" y="1"/>
                  </a:lnTo>
                  <a:lnTo>
                    <a:pt x="20" y="0"/>
                  </a:lnTo>
                  <a:lnTo>
                    <a:pt x="25" y="1"/>
                  </a:lnTo>
                  <a:lnTo>
                    <a:pt x="28" y="1"/>
                  </a:lnTo>
                  <a:lnTo>
                    <a:pt x="32" y="5"/>
                  </a:lnTo>
                  <a:lnTo>
                    <a:pt x="34" y="8"/>
                  </a:lnTo>
                  <a:lnTo>
                    <a:pt x="37" y="12"/>
                  </a:lnTo>
                  <a:lnTo>
                    <a:pt x="38" y="17"/>
                  </a:lnTo>
                  <a:lnTo>
                    <a:pt x="38" y="23"/>
                  </a:lnTo>
                  <a:lnTo>
                    <a:pt x="38" y="31"/>
                  </a:lnTo>
                  <a:lnTo>
                    <a:pt x="38" y="41"/>
                  </a:lnTo>
                  <a:lnTo>
                    <a:pt x="37" y="48"/>
                  </a:lnTo>
                  <a:lnTo>
                    <a:pt x="34" y="55"/>
                  </a:lnTo>
                  <a:lnTo>
                    <a:pt x="31" y="59"/>
                  </a:lnTo>
                  <a:lnTo>
                    <a:pt x="26" y="61"/>
                  </a:lnTo>
                  <a:lnTo>
                    <a:pt x="20" y="62"/>
                  </a:lnTo>
                  <a:lnTo>
                    <a:pt x="14" y="61"/>
                  </a:lnTo>
                  <a:lnTo>
                    <a:pt x="9" y="59"/>
                  </a:lnTo>
                  <a:lnTo>
                    <a:pt x="6" y="56"/>
                  </a:lnTo>
                  <a:lnTo>
                    <a:pt x="2" y="45"/>
                  </a:lnTo>
                  <a:lnTo>
                    <a:pt x="0" y="31"/>
                  </a:lnTo>
                  <a:close/>
                  <a:moveTo>
                    <a:pt x="8" y="31"/>
                  </a:moveTo>
                  <a:lnTo>
                    <a:pt x="8" y="41"/>
                  </a:lnTo>
                  <a:lnTo>
                    <a:pt x="9" y="47"/>
                  </a:lnTo>
                  <a:lnTo>
                    <a:pt x="11" y="50"/>
                  </a:lnTo>
                  <a:lnTo>
                    <a:pt x="15" y="53"/>
                  </a:lnTo>
                  <a:lnTo>
                    <a:pt x="20" y="55"/>
                  </a:lnTo>
                  <a:lnTo>
                    <a:pt x="25" y="53"/>
                  </a:lnTo>
                  <a:lnTo>
                    <a:pt x="28" y="50"/>
                  </a:lnTo>
                  <a:lnTo>
                    <a:pt x="29" y="47"/>
                  </a:lnTo>
                  <a:lnTo>
                    <a:pt x="31" y="41"/>
                  </a:lnTo>
                  <a:lnTo>
                    <a:pt x="31" y="31"/>
                  </a:lnTo>
                  <a:lnTo>
                    <a:pt x="31" y="23"/>
                  </a:lnTo>
                  <a:lnTo>
                    <a:pt x="29" y="16"/>
                  </a:lnTo>
                  <a:lnTo>
                    <a:pt x="28" y="12"/>
                  </a:lnTo>
                  <a:lnTo>
                    <a:pt x="26" y="9"/>
                  </a:lnTo>
                  <a:lnTo>
                    <a:pt x="23" y="8"/>
                  </a:lnTo>
                  <a:lnTo>
                    <a:pt x="20" y="8"/>
                  </a:lnTo>
                  <a:lnTo>
                    <a:pt x="15" y="8"/>
                  </a:lnTo>
                  <a:lnTo>
                    <a:pt x="11" y="11"/>
                  </a:lnTo>
                  <a:lnTo>
                    <a:pt x="9" y="16"/>
                  </a:lnTo>
                  <a:lnTo>
                    <a:pt x="8" y="22"/>
                  </a:lnTo>
                  <a:lnTo>
                    <a:pt x="8"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4" name="Freeform 42"/>
            <p:cNvSpPr>
              <a:spLocks/>
            </p:cNvSpPr>
            <p:nvPr/>
          </p:nvSpPr>
          <p:spPr bwMode="auto">
            <a:xfrm>
              <a:off x="2675" y="3393"/>
              <a:ext cx="39" cy="61"/>
            </a:xfrm>
            <a:custGeom>
              <a:avLst/>
              <a:gdLst>
                <a:gd name="T0" fmla="*/ 0 w 39"/>
                <a:gd name="T1" fmla="*/ 44 h 61"/>
                <a:gd name="T2" fmla="*/ 8 w 39"/>
                <a:gd name="T3" fmla="*/ 43 h 61"/>
                <a:gd name="T4" fmla="*/ 10 w 39"/>
                <a:gd name="T5" fmla="*/ 47 h 61"/>
                <a:gd name="T6" fmla="*/ 11 w 39"/>
                <a:gd name="T7" fmla="*/ 51 h 61"/>
                <a:gd name="T8" fmla="*/ 14 w 39"/>
                <a:gd name="T9" fmla="*/ 54 h 61"/>
                <a:gd name="T10" fmla="*/ 19 w 39"/>
                <a:gd name="T11" fmla="*/ 54 h 61"/>
                <a:gd name="T12" fmla="*/ 22 w 39"/>
                <a:gd name="T13" fmla="*/ 54 h 61"/>
                <a:gd name="T14" fmla="*/ 25 w 39"/>
                <a:gd name="T15" fmla="*/ 52 h 61"/>
                <a:gd name="T16" fmla="*/ 28 w 39"/>
                <a:gd name="T17" fmla="*/ 51 h 61"/>
                <a:gd name="T18" fmla="*/ 29 w 39"/>
                <a:gd name="T19" fmla="*/ 46 h 61"/>
                <a:gd name="T20" fmla="*/ 31 w 39"/>
                <a:gd name="T21" fmla="*/ 40 h 61"/>
                <a:gd name="T22" fmla="*/ 31 w 39"/>
                <a:gd name="T23" fmla="*/ 35 h 61"/>
                <a:gd name="T24" fmla="*/ 28 w 39"/>
                <a:gd name="T25" fmla="*/ 30 h 61"/>
                <a:gd name="T26" fmla="*/ 26 w 39"/>
                <a:gd name="T27" fmla="*/ 29 h 61"/>
                <a:gd name="T28" fmla="*/ 23 w 39"/>
                <a:gd name="T29" fmla="*/ 27 h 61"/>
                <a:gd name="T30" fmla="*/ 19 w 39"/>
                <a:gd name="T31" fmla="*/ 27 h 61"/>
                <a:gd name="T32" fmla="*/ 16 w 39"/>
                <a:gd name="T33" fmla="*/ 27 h 61"/>
                <a:gd name="T34" fmla="*/ 13 w 39"/>
                <a:gd name="T35" fmla="*/ 29 h 61"/>
                <a:gd name="T36" fmla="*/ 11 w 39"/>
                <a:gd name="T37" fmla="*/ 30 h 61"/>
                <a:gd name="T38" fmla="*/ 8 w 39"/>
                <a:gd name="T39" fmla="*/ 32 h 61"/>
                <a:gd name="T40" fmla="*/ 0 w 39"/>
                <a:gd name="T41" fmla="*/ 32 h 61"/>
                <a:gd name="T42" fmla="*/ 6 w 39"/>
                <a:gd name="T43" fmla="*/ 0 h 61"/>
                <a:gd name="T44" fmla="*/ 35 w 39"/>
                <a:gd name="T45" fmla="*/ 0 h 61"/>
                <a:gd name="T46" fmla="*/ 35 w 39"/>
                <a:gd name="T47" fmla="*/ 8 h 61"/>
                <a:gd name="T48" fmla="*/ 13 w 39"/>
                <a:gd name="T49" fmla="*/ 8 h 61"/>
                <a:gd name="T50" fmla="*/ 10 w 39"/>
                <a:gd name="T51" fmla="*/ 24 h 61"/>
                <a:gd name="T52" fmla="*/ 16 w 39"/>
                <a:gd name="T53" fmla="*/ 21 h 61"/>
                <a:gd name="T54" fmla="*/ 20 w 39"/>
                <a:gd name="T55" fmla="*/ 19 h 61"/>
                <a:gd name="T56" fmla="*/ 26 w 39"/>
                <a:gd name="T57" fmla="*/ 21 h 61"/>
                <a:gd name="T58" fmla="*/ 29 w 39"/>
                <a:gd name="T59" fmla="*/ 22 h 61"/>
                <a:gd name="T60" fmla="*/ 34 w 39"/>
                <a:gd name="T61" fmla="*/ 26 h 61"/>
                <a:gd name="T62" fmla="*/ 37 w 39"/>
                <a:gd name="T63" fmla="*/ 29 h 61"/>
                <a:gd name="T64" fmla="*/ 39 w 39"/>
                <a:gd name="T65" fmla="*/ 33 h 61"/>
                <a:gd name="T66" fmla="*/ 39 w 39"/>
                <a:gd name="T67" fmla="*/ 40 h 61"/>
                <a:gd name="T68" fmla="*/ 39 w 39"/>
                <a:gd name="T69" fmla="*/ 44 h 61"/>
                <a:gd name="T70" fmla="*/ 37 w 39"/>
                <a:gd name="T71" fmla="*/ 49 h 61"/>
                <a:gd name="T72" fmla="*/ 34 w 39"/>
                <a:gd name="T73" fmla="*/ 54 h 61"/>
                <a:gd name="T74" fmla="*/ 29 w 39"/>
                <a:gd name="T75" fmla="*/ 58 h 61"/>
                <a:gd name="T76" fmla="*/ 25 w 39"/>
                <a:gd name="T77" fmla="*/ 60 h 61"/>
                <a:gd name="T78" fmla="*/ 19 w 39"/>
                <a:gd name="T79" fmla="*/ 61 h 61"/>
                <a:gd name="T80" fmla="*/ 14 w 39"/>
                <a:gd name="T81" fmla="*/ 60 h 61"/>
                <a:gd name="T82" fmla="*/ 10 w 39"/>
                <a:gd name="T83" fmla="*/ 58 h 61"/>
                <a:gd name="T84" fmla="*/ 5 w 39"/>
                <a:gd name="T85" fmla="*/ 57 h 61"/>
                <a:gd name="T86" fmla="*/ 3 w 39"/>
                <a:gd name="T87" fmla="*/ 54 h 61"/>
                <a:gd name="T88" fmla="*/ 0 w 39"/>
                <a:gd name="T89" fmla="*/ 49 h 61"/>
                <a:gd name="T90" fmla="*/ 0 w 39"/>
                <a:gd name="T91" fmla="*/ 44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 h="61">
                  <a:moveTo>
                    <a:pt x="0" y="44"/>
                  </a:moveTo>
                  <a:lnTo>
                    <a:pt x="8" y="43"/>
                  </a:lnTo>
                  <a:lnTo>
                    <a:pt x="10" y="47"/>
                  </a:lnTo>
                  <a:lnTo>
                    <a:pt x="11" y="51"/>
                  </a:lnTo>
                  <a:lnTo>
                    <a:pt x="14" y="54"/>
                  </a:lnTo>
                  <a:lnTo>
                    <a:pt x="19" y="54"/>
                  </a:lnTo>
                  <a:lnTo>
                    <a:pt x="22" y="54"/>
                  </a:lnTo>
                  <a:lnTo>
                    <a:pt x="25" y="52"/>
                  </a:lnTo>
                  <a:lnTo>
                    <a:pt x="28" y="51"/>
                  </a:lnTo>
                  <a:lnTo>
                    <a:pt x="29" y="46"/>
                  </a:lnTo>
                  <a:lnTo>
                    <a:pt x="31" y="40"/>
                  </a:lnTo>
                  <a:lnTo>
                    <a:pt x="31" y="35"/>
                  </a:lnTo>
                  <a:lnTo>
                    <a:pt x="28" y="30"/>
                  </a:lnTo>
                  <a:lnTo>
                    <a:pt x="26" y="29"/>
                  </a:lnTo>
                  <a:lnTo>
                    <a:pt x="23" y="27"/>
                  </a:lnTo>
                  <a:lnTo>
                    <a:pt x="19" y="27"/>
                  </a:lnTo>
                  <a:lnTo>
                    <a:pt x="16" y="27"/>
                  </a:lnTo>
                  <a:lnTo>
                    <a:pt x="13" y="29"/>
                  </a:lnTo>
                  <a:lnTo>
                    <a:pt x="11" y="30"/>
                  </a:lnTo>
                  <a:lnTo>
                    <a:pt x="8" y="32"/>
                  </a:lnTo>
                  <a:lnTo>
                    <a:pt x="0" y="32"/>
                  </a:lnTo>
                  <a:lnTo>
                    <a:pt x="6" y="0"/>
                  </a:lnTo>
                  <a:lnTo>
                    <a:pt x="35" y="0"/>
                  </a:lnTo>
                  <a:lnTo>
                    <a:pt x="35" y="8"/>
                  </a:lnTo>
                  <a:lnTo>
                    <a:pt x="13" y="8"/>
                  </a:lnTo>
                  <a:lnTo>
                    <a:pt x="10" y="24"/>
                  </a:lnTo>
                  <a:lnTo>
                    <a:pt x="16" y="21"/>
                  </a:lnTo>
                  <a:lnTo>
                    <a:pt x="20" y="19"/>
                  </a:lnTo>
                  <a:lnTo>
                    <a:pt x="26" y="21"/>
                  </a:lnTo>
                  <a:lnTo>
                    <a:pt x="29" y="22"/>
                  </a:lnTo>
                  <a:lnTo>
                    <a:pt x="34" y="26"/>
                  </a:lnTo>
                  <a:lnTo>
                    <a:pt x="37" y="29"/>
                  </a:lnTo>
                  <a:lnTo>
                    <a:pt x="39" y="33"/>
                  </a:lnTo>
                  <a:lnTo>
                    <a:pt x="39" y="40"/>
                  </a:lnTo>
                  <a:lnTo>
                    <a:pt x="39" y="44"/>
                  </a:lnTo>
                  <a:lnTo>
                    <a:pt x="37" y="49"/>
                  </a:lnTo>
                  <a:lnTo>
                    <a:pt x="34" y="54"/>
                  </a:lnTo>
                  <a:lnTo>
                    <a:pt x="29" y="58"/>
                  </a:lnTo>
                  <a:lnTo>
                    <a:pt x="25" y="60"/>
                  </a:lnTo>
                  <a:lnTo>
                    <a:pt x="19" y="61"/>
                  </a:lnTo>
                  <a:lnTo>
                    <a:pt x="14" y="60"/>
                  </a:lnTo>
                  <a:lnTo>
                    <a:pt x="10" y="58"/>
                  </a:lnTo>
                  <a:lnTo>
                    <a:pt x="5" y="57"/>
                  </a:lnTo>
                  <a:lnTo>
                    <a:pt x="3" y="54"/>
                  </a:lnTo>
                  <a:lnTo>
                    <a:pt x="0" y="49"/>
                  </a:lnTo>
                  <a:lnTo>
                    <a:pt x="0" y="4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5" name="Freeform 43"/>
            <p:cNvSpPr>
              <a:spLocks noEditPoints="1"/>
            </p:cNvSpPr>
            <p:nvPr/>
          </p:nvSpPr>
          <p:spPr bwMode="auto">
            <a:xfrm>
              <a:off x="2721" y="3392"/>
              <a:ext cx="38" cy="62"/>
            </a:xfrm>
            <a:custGeom>
              <a:avLst/>
              <a:gdLst>
                <a:gd name="T0" fmla="*/ 0 w 38"/>
                <a:gd name="T1" fmla="*/ 31 h 62"/>
                <a:gd name="T2" fmla="*/ 0 w 38"/>
                <a:gd name="T3" fmla="*/ 22 h 62"/>
                <a:gd name="T4" fmla="*/ 2 w 38"/>
                <a:gd name="T5" fmla="*/ 14 h 62"/>
                <a:gd name="T6" fmla="*/ 5 w 38"/>
                <a:gd name="T7" fmla="*/ 8 h 62"/>
                <a:gd name="T8" fmla="*/ 8 w 38"/>
                <a:gd name="T9" fmla="*/ 3 h 62"/>
                <a:gd name="T10" fmla="*/ 12 w 38"/>
                <a:gd name="T11" fmla="*/ 1 h 62"/>
                <a:gd name="T12" fmla="*/ 18 w 38"/>
                <a:gd name="T13" fmla="*/ 0 h 62"/>
                <a:gd name="T14" fmla="*/ 23 w 38"/>
                <a:gd name="T15" fmla="*/ 1 h 62"/>
                <a:gd name="T16" fmla="*/ 28 w 38"/>
                <a:gd name="T17" fmla="*/ 1 h 62"/>
                <a:gd name="T18" fmla="*/ 31 w 38"/>
                <a:gd name="T19" fmla="*/ 5 h 62"/>
                <a:gd name="T20" fmla="*/ 34 w 38"/>
                <a:gd name="T21" fmla="*/ 8 h 62"/>
                <a:gd name="T22" fmla="*/ 35 w 38"/>
                <a:gd name="T23" fmla="*/ 12 h 62"/>
                <a:gd name="T24" fmla="*/ 37 w 38"/>
                <a:gd name="T25" fmla="*/ 17 h 62"/>
                <a:gd name="T26" fmla="*/ 38 w 38"/>
                <a:gd name="T27" fmla="*/ 23 h 62"/>
                <a:gd name="T28" fmla="*/ 38 w 38"/>
                <a:gd name="T29" fmla="*/ 31 h 62"/>
                <a:gd name="T30" fmla="*/ 38 w 38"/>
                <a:gd name="T31" fmla="*/ 41 h 62"/>
                <a:gd name="T32" fmla="*/ 37 w 38"/>
                <a:gd name="T33" fmla="*/ 48 h 62"/>
                <a:gd name="T34" fmla="*/ 34 w 38"/>
                <a:gd name="T35" fmla="*/ 55 h 62"/>
                <a:gd name="T36" fmla="*/ 29 w 38"/>
                <a:gd name="T37" fmla="*/ 59 h 62"/>
                <a:gd name="T38" fmla="*/ 25 w 38"/>
                <a:gd name="T39" fmla="*/ 61 h 62"/>
                <a:gd name="T40" fmla="*/ 18 w 38"/>
                <a:gd name="T41" fmla="*/ 62 h 62"/>
                <a:gd name="T42" fmla="*/ 14 w 38"/>
                <a:gd name="T43" fmla="*/ 61 h 62"/>
                <a:gd name="T44" fmla="*/ 9 w 38"/>
                <a:gd name="T45" fmla="*/ 59 h 62"/>
                <a:gd name="T46" fmla="*/ 5 w 38"/>
                <a:gd name="T47" fmla="*/ 56 h 62"/>
                <a:gd name="T48" fmla="*/ 2 w 38"/>
                <a:gd name="T49" fmla="*/ 45 h 62"/>
                <a:gd name="T50" fmla="*/ 0 w 38"/>
                <a:gd name="T51" fmla="*/ 31 h 62"/>
                <a:gd name="T52" fmla="*/ 8 w 38"/>
                <a:gd name="T53" fmla="*/ 31 h 62"/>
                <a:gd name="T54" fmla="*/ 8 w 38"/>
                <a:gd name="T55" fmla="*/ 41 h 62"/>
                <a:gd name="T56" fmla="*/ 9 w 38"/>
                <a:gd name="T57" fmla="*/ 47 h 62"/>
                <a:gd name="T58" fmla="*/ 11 w 38"/>
                <a:gd name="T59" fmla="*/ 50 h 62"/>
                <a:gd name="T60" fmla="*/ 14 w 38"/>
                <a:gd name="T61" fmla="*/ 53 h 62"/>
                <a:gd name="T62" fmla="*/ 18 w 38"/>
                <a:gd name="T63" fmla="*/ 55 h 62"/>
                <a:gd name="T64" fmla="*/ 23 w 38"/>
                <a:gd name="T65" fmla="*/ 53 h 62"/>
                <a:gd name="T66" fmla="*/ 28 w 38"/>
                <a:gd name="T67" fmla="*/ 50 h 62"/>
                <a:gd name="T68" fmla="*/ 29 w 38"/>
                <a:gd name="T69" fmla="*/ 47 h 62"/>
                <a:gd name="T70" fmla="*/ 31 w 38"/>
                <a:gd name="T71" fmla="*/ 41 h 62"/>
                <a:gd name="T72" fmla="*/ 31 w 38"/>
                <a:gd name="T73" fmla="*/ 31 h 62"/>
                <a:gd name="T74" fmla="*/ 31 w 38"/>
                <a:gd name="T75" fmla="*/ 23 h 62"/>
                <a:gd name="T76" fmla="*/ 29 w 38"/>
                <a:gd name="T77" fmla="*/ 16 h 62"/>
                <a:gd name="T78" fmla="*/ 28 w 38"/>
                <a:gd name="T79" fmla="*/ 12 h 62"/>
                <a:gd name="T80" fmla="*/ 25 w 38"/>
                <a:gd name="T81" fmla="*/ 9 h 62"/>
                <a:gd name="T82" fmla="*/ 22 w 38"/>
                <a:gd name="T83" fmla="*/ 8 h 62"/>
                <a:gd name="T84" fmla="*/ 18 w 38"/>
                <a:gd name="T85" fmla="*/ 8 h 62"/>
                <a:gd name="T86" fmla="*/ 14 w 38"/>
                <a:gd name="T87" fmla="*/ 8 h 62"/>
                <a:gd name="T88" fmla="*/ 11 w 38"/>
                <a:gd name="T89" fmla="*/ 11 h 62"/>
                <a:gd name="T90" fmla="*/ 9 w 38"/>
                <a:gd name="T91" fmla="*/ 16 h 62"/>
                <a:gd name="T92" fmla="*/ 8 w 38"/>
                <a:gd name="T93" fmla="*/ 22 h 62"/>
                <a:gd name="T94" fmla="*/ 8 w 38"/>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 h="62">
                  <a:moveTo>
                    <a:pt x="0" y="31"/>
                  </a:moveTo>
                  <a:lnTo>
                    <a:pt x="0" y="22"/>
                  </a:lnTo>
                  <a:lnTo>
                    <a:pt x="2" y="14"/>
                  </a:lnTo>
                  <a:lnTo>
                    <a:pt x="5" y="8"/>
                  </a:lnTo>
                  <a:lnTo>
                    <a:pt x="8" y="3"/>
                  </a:lnTo>
                  <a:lnTo>
                    <a:pt x="12" y="1"/>
                  </a:lnTo>
                  <a:lnTo>
                    <a:pt x="18" y="0"/>
                  </a:lnTo>
                  <a:lnTo>
                    <a:pt x="23" y="1"/>
                  </a:lnTo>
                  <a:lnTo>
                    <a:pt x="28" y="1"/>
                  </a:lnTo>
                  <a:lnTo>
                    <a:pt x="31" y="5"/>
                  </a:lnTo>
                  <a:lnTo>
                    <a:pt x="34" y="8"/>
                  </a:lnTo>
                  <a:lnTo>
                    <a:pt x="35" y="12"/>
                  </a:lnTo>
                  <a:lnTo>
                    <a:pt x="37" y="17"/>
                  </a:lnTo>
                  <a:lnTo>
                    <a:pt x="38" y="23"/>
                  </a:lnTo>
                  <a:lnTo>
                    <a:pt x="38" y="31"/>
                  </a:lnTo>
                  <a:lnTo>
                    <a:pt x="38" y="41"/>
                  </a:lnTo>
                  <a:lnTo>
                    <a:pt x="37" y="48"/>
                  </a:lnTo>
                  <a:lnTo>
                    <a:pt x="34" y="55"/>
                  </a:lnTo>
                  <a:lnTo>
                    <a:pt x="29" y="59"/>
                  </a:lnTo>
                  <a:lnTo>
                    <a:pt x="25" y="61"/>
                  </a:lnTo>
                  <a:lnTo>
                    <a:pt x="18" y="62"/>
                  </a:lnTo>
                  <a:lnTo>
                    <a:pt x="14" y="61"/>
                  </a:lnTo>
                  <a:lnTo>
                    <a:pt x="9" y="59"/>
                  </a:lnTo>
                  <a:lnTo>
                    <a:pt x="5" y="56"/>
                  </a:lnTo>
                  <a:lnTo>
                    <a:pt x="2" y="45"/>
                  </a:lnTo>
                  <a:lnTo>
                    <a:pt x="0" y="31"/>
                  </a:lnTo>
                  <a:close/>
                  <a:moveTo>
                    <a:pt x="8" y="31"/>
                  </a:moveTo>
                  <a:lnTo>
                    <a:pt x="8" y="41"/>
                  </a:lnTo>
                  <a:lnTo>
                    <a:pt x="9" y="47"/>
                  </a:lnTo>
                  <a:lnTo>
                    <a:pt x="11" y="50"/>
                  </a:lnTo>
                  <a:lnTo>
                    <a:pt x="14" y="53"/>
                  </a:lnTo>
                  <a:lnTo>
                    <a:pt x="18" y="55"/>
                  </a:lnTo>
                  <a:lnTo>
                    <a:pt x="23" y="53"/>
                  </a:lnTo>
                  <a:lnTo>
                    <a:pt x="28" y="50"/>
                  </a:lnTo>
                  <a:lnTo>
                    <a:pt x="29" y="47"/>
                  </a:lnTo>
                  <a:lnTo>
                    <a:pt x="31" y="41"/>
                  </a:lnTo>
                  <a:lnTo>
                    <a:pt x="31" y="31"/>
                  </a:lnTo>
                  <a:lnTo>
                    <a:pt x="31" y="23"/>
                  </a:lnTo>
                  <a:lnTo>
                    <a:pt x="29" y="16"/>
                  </a:lnTo>
                  <a:lnTo>
                    <a:pt x="28" y="12"/>
                  </a:lnTo>
                  <a:lnTo>
                    <a:pt x="25" y="9"/>
                  </a:lnTo>
                  <a:lnTo>
                    <a:pt x="22" y="8"/>
                  </a:lnTo>
                  <a:lnTo>
                    <a:pt x="18" y="8"/>
                  </a:lnTo>
                  <a:lnTo>
                    <a:pt x="14" y="8"/>
                  </a:lnTo>
                  <a:lnTo>
                    <a:pt x="11" y="11"/>
                  </a:lnTo>
                  <a:lnTo>
                    <a:pt x="9" y="16"/>
                  </a:lnTo>
                  <a:lnTo>
                    <a:pt x="8" y="22"/>
                  </a:lnTo>
                  <a:lnTo>
                    <a:pt x="8"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6" name="Freeform 44"/>
            <p:cNvSpPr>
              <a:spLocks noEditPoints="1"/>
            </p:cNvSpPr>
            <p:nvPr/>
          </p:nvSpPr>
          <p:spPr bwMode="auto">
            <a:xfrm>
              <a:off x="3065" y="3392"/>
              <a:ext cx="40" cy="62"/>
            </a:xfrm>
            <a:custGeom>
              <a:avLst/>
              <a:gdLst>
                <a:gd name="T0" fmla="*/ 30 w 40"/>
                <a:gd name="T1" fmla="*/ 17 h 62"/>
                <a:gd name="T2" fmla="*/ 27 w 40"/>
                <a:gd name="T3" fmla="*/ 11 h 62"/>
                <a:gd name="T4" fmla="*/ 21 w 40"/>
                <a:gd name="T5" fmla="*/ 8 h 62"/>
                <a:gd name="T6" fmla="*/ 14 w 40"/>
                <a:gd name="T7" fmla="*/ 9 h 62"/>
                <a:gd name="T8" fmla="*/ 9 w 40"/>
                <a:gd name="T9" fmla="*/ 16 h 62"/>
                <a:gd name="T10" fmla="*/ 7 w 40"/>
                <a:gd name="T11" fmla="*/ 23 h 62"/>
                <a:gd name="T12" fmla="*/ 10 w 40"/>
                <a:gd name="T13" fmla="*/ 27 h 62"/>
                <a:gd name="T14" fmla="*/ 18 w 40"/>
                <a:gd name="T15" fmla="*/ 22 h 62"/>
                <a:gd name="T16" fmla="*/ 26 w 40"/>
                <a:gd name="T17" fmla="*/ 22 h 62"/>
                <a:gd name="T18" fmla="*/ 33 w 40"/>
                <a:gd name="T19" fmla="*/ 27 h 62"/>
                <a:gd name="T20" fmla="*/ 38 w 40"/>
                <a:gd name="T21" fmla="*/ 36 h 62"/>
                <a:gd name="T22" fmla="*/ 38 w 40"/>
                <a:gd name="T23" fmla="*/ 47 h 62"/>
                <a:gd name="T24" fmla="*/ 33 w 40"/>
                <a:gd name="T25" fmla="*/ 56 h 62"/>
                <a:gd name="T26" fmla="*/ 26 w 40"/>
                <a:gd name="T27" fmla="*/ 61 h 62"/>
                <a:gd name="T28" fmla="*/ 15 w 40"/>
                <a:gd name="T29" fmla="*/ 61 h 62"/>
                <a:gd name="T30" fmla="*/ 6 w 40"/>
                <a:gd name="T31" fmla="*/ 55 h 62"/>
                <a:gd name="T32" fmla="*/ 1 w 40"/>
                <a:gd name="T33" fmla="*/ 47 h 62"/>
                <a:gd name="T34" fmla="*/ 0 w 40"/>
                <a:gd name="T35" fmla="*/ 33 h 62"/>
                <a:gd name="T36" fmla="*/ 6 w 40"/>
                <a:gd name="T37" fmla="*/ 8 h 62"/>
                <a:gd name="T38" fmla="*/ 15 w 40"/>
                <a:gd name="T39" fmla="*/ 1 h 62"/>
                <a:gd name="T40" fmla="*/ 26 w 40"/>
                <a:gd name="T41" fmla="*/ 0 h 62"/>
                <a:gd name="T42" fmla="*/ 33 w 40"/>
                <a:gd name="T43" fmla="*/ 5 h 62"/>
                <a:gd name="T44" fmla="*/ 38 w 40"/>
                <a:gd name="T45" fmla="*/ 11 h 62"/>
                <a:gd name="T46" fmla="*/ 7 w 40"/>
                <a:gd name="T47" fmla="*/ 41 h 62"/>
                <a:gd name="T48" fmla="*/ 9 w 40"/>
                <a:gd name="T49" fmla="*/ 48 h 62"/>
                <a:gd name="T50" fmla="*/ 14 w 40"/>
                <a:gd name="T51" fmla="*/ 53 h 62"/>
                <a:gd name="T52" fmla="*/ 20 w 40"/>
                <a:gd name="T53" fmla="*/ 55 h 62"/>
                <a:gd name="T54" fmla="*/ 29 w 40"/>
                <a:gd name="T55" fmla="*/ 52 h 62"/>
                <a:gd name="T56" fmla="*/ 32 w 40"/>
                <a:gd name="T57" fmla="*/ 42 h 62"/>
                <a:gd name="T58" fmla="*/ 29 w 40"/>
                <a:gd name="T59" fmla="*/ 31 h 62"/>
                <a:gd name="T60" fmla="*/ 20 w 40"/>
                <a:gd name="T61" fmla="*/ 28 h 62"/>
                <a:gd name="T62" fmla="*/ 10 w 40"/>
                <a:gd name="T63" fmla="*/ 31 h 62"/>
                <a:gd name="T64" fmla="*/ 7 w 40"/>
                <a:gd name="T65" fmla="*/ 4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 h="62">
                  <a:moveTo>
                    <a:pt x="38" y="16"/>
                  </a:moveTo>
                  <a:lnTo>
                    <a:pt x="30" y="17"/>
                  </a:lnTo>
                  <a:lnTo>
                    <a:pt x="29" y="12"/>
                  </a:lnTo>
                  <a:lnTo>
                    <a:pt x="27" y="11"/>
                  </a:lnTo>
                  <a:lnTo>
                    <a:pt x="24" y="8"/>
                  </a:lnTo>
                  <a:lnTo>
                    <a:pt x="21" y="8"/>
                  </a:lnTo>
                  <a:lnTo>
                    <a:pt x="17" y="8"/>
                  </a:lnTo>
                  <a:lnTo>
                    <a:pt x="14" y="9"/>
                  </a:lnTo>
                  <a:lnTo>
                    <a:pt x="12" y="12"/>
                  </a:lnTo>
                  <a:lnTo>
                    <a:pt x="9" y="16"/>
                  </a:lnTo>
                  <a:lnTo>
                    <a:pt x="7" y="19"/>
                  </a:lnTo>
                  <a:lnTo>
                    <a:pt x="7" y="23"/>
                  </a:lnTo>
                  <a:lnTo>
                    <a:pt x="7" y="30"/>
                  </a:lnTo>
                  <a:lnTo>
                    <a:pt x="10" y="27"/>
                  </a:lnTo>
                  <a:lnTo>
                    <a:pt x="14" y="23"/>
                  </a:lnTo>
                  <a:lnTo>
                    <a:pt x="18" y="22"/>
                  </a:lnTo>
                  <a:lnTo>
                    <a:pt x="21" y="22"/>
                  </a:lnTo>
                  <a:lnTo>
                    <a:pt x="26" y="22"/>
                  </a:lnTo>
                  <a:lnTo>
                    <a:pt x="30" y="23"/>
                  </a:lnTo>
                  <a:lnTo>
                    <a:pt x="33" y="27"/>
                  </a:lnTo>
                  <a:lnTo>
                    <a:pt x="36" y="31"/>
                  </a:lnTo>
                  <a:lnTo>
                    <a:pt x="38" y="36"/>
                  </a:lnTo>
                  <a:lnTo>
                    <a:pt x="40" y="41"/>
                  </a:lnTo>
                  <a:lnTo>
                    <a:pt x="38" y="47"/>
                  </a:lnTo>
                  <a:lnTo>
                    <a:pt x="36" y="52"/>
                  </a:lnTo>
                  <a:lnTo>
                    <a:pt x="33" y="56"/>
                  </a:lnTo>
                  <a:lnTo>
                    <a:pt x="30" y="59"/>
                  </a:lnTo>
                  <a:lnTo>
                    <a:pt x="26" y="61"/>
                  </a:lnTo>
                  <a:lnTo>
                    <a:pt x="20" y="62"/>
                  </a:lnTo>
                  <a:lnTo>
                    <a:pt x="15" y="61"/>
                  </a:lnTo>
                  <a:lnTo>
                    <a:pt x="9" y="59"/>
                  </a:lnTo>
                  <a:lnTo>
                    <a:pt x="6" y="55"/>
                  </a:lnTo>
                  <a:lnTo>
                    <a:pt x="3" y="52"/>
                  </a:lnTo>
                  <a:lnTo>
                    <a:pt x="1" y="47"/>
                  </a:lnTo>
                  <a:lnTo>
                    <a:pt x="0" y="41"/>
                  </a:lnTo>
                  <a:lnTo>
                    <a:pt x="0" y="33"/>
                  </a:lnTo>
                  <a:lnTo>
                    <a:pt x="1" y="17"/>
                  </a:lnTo>
                  <a:lnTo>
                    <a:pt x="6" y="8"/>
                  </a:lnTo>
                  <a:lnTo>
                    <a:pt x="10" y="3"/>
                  </a:lnTo>
                  <a:lnTo>
                    <a:pt x="15" y="1"/>
                  </a:lnTo>
                  <a:lnTo>
                    <a:pt x="21" y="0"/>
                  </a:lnTo>
                  <a:lnTo>
                    <a:pt x="26" y="0"/>
                  </a:lnTo>
                  <a:lnTo>
                    <a:pt x="29" y="1"/>
                  </a:lnTo>
                  <a:lnTo>
                    <a:pt x="33" y="5"/>
                  </a:lnTo>
                  <a:lnTo>
                    <a:pt x="35" y="8"/>
                  </a:lnTo>
                  <a:lnTo>
                    <a:pt x="38" y="11"/>
                  </a:lnTo>
                  <a:lnTo>
                    <a:pt x="38" y="16"/>
                  </a:lnTo>
                  <a:close/>
                  <a:moveTo>
                    <a:pt x="7" y="41"/>
                  </a:moveTo>
                  <a:lnTo>
                    <a:pt x="7" y="45"/>
                  </a:lnTo>
                  <a:lnTo>
                    <a:pt x="9" y="48"/>
                  </a:lnTo>
                  <a:lnTo>
                    <a:pt x="10" y="52"/>
                  </a:lnTo>
                  <a:lnTo>
                    <a:pt x="14" y="53"/>
                  </a:lnTo>
                  <a:lnTo>
                    <a:pt x="17" y="55"/>
                  </a:lnTo>
                  <a:lnTo>
                    <a:pt x="20" y="55"/>
                  </a:lnTo>
                  <a:lnTo>
                    <a:pt x="24" y="55"/>
                  </a:lnTo>
                  <a:lnTo>
                    <a:pt x="29" y="52"/>
                  </a:lnTo>
                  <a:lnTo>
                    <a:pt x="30" y="47"/>
                  </a:lnTo>
                  <a:lnTo>
                    <a:pt x="32" y="42"/>
                  </a:lnTo>
                  <a:lnTo>
                    <a:pt x="30" y="36"/>
                  </a:lnTo>
                  <a:lnTo>
                    <a:pt x="29" y="31"/>
                  </a:lnTo>
                  <a:lnTo>
                    <a:pt x="24" y="30"/>
                  </a:lnTo>
                  <a:lnTo>
                    <a:pt x="20" y="28"/>
                  </a:lnTo>
                  <a:lnTo>
                    <a:pt x="15" y="30"/>
                  </a:lnTo>
                  <a:lnTo>
                    <a:pt x="10" y="31"/>
                  </a:lnTo>
                  <a:lnTo>
                    <a:pt x="7" y="36"/>
                  </a:lnTo>
                  <a:lnTo>
                    <a:pt x="7" y="4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7" name="Freeform 45"/>
            <p:cNvSpPr>
              <a:spLocks noEditPoints="1"/>
            </p:cNvSpPr>
            <p:nvPr/>
          </p:nvSpPr>
          <p:spPr bwMode="auto">
            <a:xfrm>
              <a:off x="3111" y="3392"/>
              <a:ext cx="39" cy="62"/>
            </a:xfrm>
            <a:custGeom>
              <a:avLst/>
              <a:gdLst>
                <a:gd name="T0" fmla="*/ 0 w 39"/>
                <a:gd name="T1" fmla="*/ 31 h 62"/>
                <a:gd name="T2" fmla="*/ 1 w 39"/>
                <a:gd name="T3" fmla="*/ 22 h 62"/>
                <a:gd name="T4" fmla="*/ 3 w 39"/>
                <a:gd name="T5" fmla="*/ 14 h 62"/>
                <a:gd name="T6" fmla="*/ 4 w 39"/>
                <a:gd name="T7" fmla="*/ 8 h 62"/>
                <a:gd name="T8" fmla="*/ 9 w 39"/>
                <a:gd name="T9" fmla="*/ 3 h 62"/>
                <a:gd name="T10" fmla="*/ 13 w 39"/>
                <a:gd name="T11" fmla="*/ 1 h 62"/>
                <a:gd name="T12" fmla="*/ 19 w 39"/>
                <a:gd name="T13" fmla="*/ 0 h 62"/>
                <a:gd name="T14" fmla="*/ 24 w 39"/>
                <a:gd name="T15" fmla="*/ 1 h 62"/>
                <a:gd name="T16" fmla="*/ 29 w 39"/>
                <a:gd name="T17" fmla="*/ 1 h 62"/>
                <a:gd name="T18" fmla="*/ 32 w 39"/>
                <a:gd name="T19" fmla="*/ 5 h 62"/>
                <a:gd name="T20" fmla="*/ 33 w 39"/>
                <a:gd name="T21" fmla="*/ 8 h 62"/>
                <a:gd name="T22" fmla="*/ 36 w 39"/>
                <a:gd name="T23" fmla="*/ 12 h 62"/>
                <a:gd name="T24" fmla="*/ 38 w 39"/>
                <a:gd name="T25" fmla="*/ 17 h 62"/>
                <a:gd name="T26" fmla="*/ 38 w 39"/>
                <a:gd name="T27" fmla="*/ 23 h 62"/>
                <a:gd name="T28" fmla="*/ 39 w 39"/>
                <a:gd name="T29" fmla="*/ 31 h 62"/>
                <a:gd name="T30" fmla="*/ 38 w 39"/>
                <a:gd name="T31" fmla="*/ 41 h 62"/>
                <a:gd name="T32" fmla="*/ 36 w 39"/>
                <a:gd name="T33" fmla="*/ 48 h 62"/>
                <a:gd name="T34" fmla="*/ 33 w 39"/>
                <a:gd name="T35" fmla="*/ 55 h 62"/>
                <a:gd name="T36" fmla="*/ 30 w 39"/>
                <a:gd name="T37" fmla="*/ 59 h 62"/>
                <a:gd name="T38" fmla="*/ 26 w 39"/>
                <a:gd name="T39" fmla="*/ 61 h 62"/>
                <a:gd name="T40" fmla="*/ 19 w 39"/>
                <a:gd name="T41" fmla="*/ 62 h 62"/>
                <a:gd name="T42" fmla="*/ 13 w 39"/>
                <a:gd name="T43" fmla="*/ 61 h 62"/>
                <a:gd name="T44" fmla="*/ 10 w 39"/>
                <a:gd name="T45" fmla="*/ 59 h 62"/>
                <a:gd name="T46" fmla="*/ 6 w 39"/>
                <a:gd name="T47" fmla="*/ 56 h 62"/>
                <a:gd name="T48" fmla="*/ 1 w 39"/>
                <a:gd name="T49" fmla="*/ 45 h 62"/>
                <a:gd name="T50" fmla="*/ 0 w 39"/>
                <a:gd name="T51" fmla="*/ 31 h 62"/>
                <a:gd name="T52" fmla="*/ 7 w 39"/>
                <a:gd name="T53" fmla="*/ 31 h 62"/>
                <a:gd name="T54" fmla="*/ 9 w 39"/>
                <a:gd name="T55" fmla="*/ 41 h 62"/>
                <a:gd name="T56" fmla="*/ 9 w 39"/>
                <a:gd name="T57" fmla="*/ 47 h 62"/>
                <a:gd name="T58" fmla="*/ 12 w 39"/>
                <a:gd name="T59" fmla="*/ 50 h 62"/>
                <a:gd name="T60" fmla="*/ 15 w 39"/>
                <a:gd name="T61" fmla="*/ 53 h 62"/>
                <a:gd name="T62" fmla="*/ 19 w 39"/>
                <a:gd name="T63" fmla="*/ 55 h 62"/>
                <a:gd name="T64" fmla="*/ 24 w 39"/>
                <a:gd name="T65" fmla="*/ 53 h 62"/>
                <a:gd name="T66" fmla="*/ 27 w 39"/>
                <a:gd name="T67" fmla="*/ 50 h 62"/>
                <a:gd name="T68" fmla="*/ 30 w 39"/>
                <a:gd name="T69" fmla="*/ 47 h 62"/>
                <a:gd name="T70" fmla="*/ 30 w 39"/>
                <a:gd name="T71" fmla="*/ 41 h 62"/>
                <a:gd name="T72" fmla="*/ 32 w 39"/>
                <a:gd name="T73" fmla="*/ 31 h 62"/>
                <a:gd name="T74" fmla="*/ 30 w 39"/>
                <a:gd name="T75" fmla="*/ 23 h 62"/>
                <a:gd name="T76" fmla="*/ 30 w 39"/>
                <a:gd name="T77" fmla="*/ 16 h 62"/>
                <a:gd name="T78" fmla="*/ 27 w 39"/>
                <a:gd name="T79" fmla="*/ 12 h 62"/>
                <a:gd name="T80" fmla="*/ 26 w 39"/>
                <a:gd name="T81" fmla="*/ 9 h 62"/>
                <a:gd name="T82" fmla="*/ 23 w 39"/>
                <a:gd name="T83" fmla="*/ 8 h 62"/>
                <a:gd name="T84" fmla="*/ 19 w 39"/>
                <a:gd name="T85" fmla="*/ 8 h 62"/>
                <a:gd name="T86" fmla="*/ 15 w 39"/>
                <a:gd name="T87" fmla="*/ 8 h 62"/>
                <a:gd name="T88" fmla="*/ 12 w 39"/>
                <a:gd name="T89" fmla="*/ 11 h 62"/>
                <a:gd name="T90" fmla="*/ 9 w 39"/>
                <a:gd name="T91" fmla="*/ 16 h 62"/>
                <a:gd name="T92" fmla="*/ 9 w 39"/>
                <a:gd name="T93" fmla="*/ 22 h 62"/>
                <a:gd name="T94" fmla="*/ 7 w 39"/>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9" h="62">
                  <a:moveTo>
                    <a:pt x="0" y="31"/>
                  </a:moveTo>
                  <a:lnTo>
                    <a:pt x="1" y="22"/>
                  </a:lnTo>
                  <a:lnTo>
                    <a:pt x="3" y="14"/>
                  </a:lnTo>
                  <a:lnTo>
                    <a:pt x="4" y="8"/>
                  </a:lnTo>
                  <a:lnTo>
                    <a:pt x="9" y="3"/>
                  </a:lnTo>
                  <a:lnTo>
                    <a:pt x="13" y="1"/>
                  </a:lnTo>
                  <a:lnTo>
                    <a:pt x="19" y="0"/>
                  </a:lnTo>
                  <a:lnTo>
                    <a:pt x="24" y="1"/>
                  </a:lnTo>
                  <a:lnTo>
                    <a:pt x="29" y="1"/>
                  </a:lnTo>
                  <a:lnTo>
                    <a:pt x="32" y="5"/>
                  </a:lnTo>
                  <a:lnTo>
                    <a:pt x="33" y="8"/>
                  </a:lnTo>
                  <a:lnTo>
                    <a:pt x="36" y="12"/>
                  </a:lnTo>
                  <a:lnTo>
                    <a:pt x="38" y="17"/>
                  </a:lnTo>
                  <a:lnTo>
                    <a:pt x="38" y="23"/>
                  </a:lnTo>
                  <a:lnTo>
                    <a:pt x="39" y="31"/>
                  </a:lnTo>
                  <a:lnTo>
                    <a:pt x="38" y="41"/>
                  </a:lnTo>
                  <a:lnTo>
                    <a:pt x="36" y="48"/>
                  </a:lnTo>
                  <a:lnTo>
                    <a:pt x="33" y="55"/>
                  </a:lnTo>
                  <a:lnTo>
                    <a:pt x="30" y="59"/>
                  </a:lnTo>
                  <a:lnTo>
                    <a:pt x="26" y="61"/>
                  </a:lnTo>
                  <a:lnTo>
                    <a:pt x="19" y="62"/>
                  </a:lnTo>
                  <a:lnTo>
                    <a:pt x="13" y="61"/>
                  </a:lnTo>
                  <a:lnTo>
                    <a:pt x="10" y="59"/>
                  </a:lnTo>
                  <a:lnTo>
                    <a:pt x="6" y="56"/>
                  </a:lnTo>
                  <a:lnTo>
                    <a:pt x="1" y="45"/>
                  </a:lnTo>
                  <a:lnTo>
                    <a:pt x="0" y="31"/>
                  </a:lnTo>
                  <a:close/>
                  <a:moveTo>
                    <a:pt x="7" y="31"/>
                  </a:moveTo>
                  <a:lnTo>
                    <a:pt x="9" y="41"/>
                  </a:lnTo>
                  <a:lnTo>
                    <a:pt x="9" y="47"/>
                  </a:lnTo>
                  <a:lnTo>
                    <a:pt x="12" y="50"/>
                  </a:lnTo>
                  <a:lnTo>
                    <a:pt x="15" y="53"/>
                  </a:lnTo>
                  <a:lnTo>
                    <a:pt x="19" y="55"/>
                  </a:lnTo>
                  <a:lnTo>
                    <a:pt x="24" y="53"/>
                  </a:lnTo>
                  <a:lnTo>
                    <a:pt x="27" y="50"/>
                  </a:lnTo>
                  <a:lnTo>
                    <a:pt x="30" y="47"/>
                  </a:lnTo>
                  <a:lnTo>
                    <a:pt x="30" y="41"/>
                  </a:lnTo>
                  <a:lnTo>
                    <a:pt x="32" y="31"/>
                  </a:lnTo>
                  <a:lnTo>
                    <a:pt x="30" y="23"/>
                  </a:lnTo>
                  <a:lnTo>
                    <a:pt x="30" y="16"/>
                  </a:lnTo>
                  <a:lnTo>
                    <a:pt x="27" y="12"/>
                  </a:lnTo>
                  <a:lnTo>
                    <a:pt x="26" y="9"/>
                  </a:lnTo>
                  <a:lnTo>
                    <a:pt x="23" y="8"/>
                  </a:lnTo>
                  <a:lnTo>
                    <a:pt x="19" y="8"/>
                  </a:lnTo>
                  <a:lnTo>
                    <a:pt x="15" y="8"/>
                  </a:lnTo>
                  <a:lnTo>
                    <a:pt x="12" y="11"/>
                  </a:lnTo>
                  <a:lnTo>
                    <a:pt x="9" y="16"/>
                  </a:lnTo>
                  <a:lnTo>
                    <a:pt x="9" y="22"/>
                  </a:lnTo>
                  <a:lnTo>
                    <a:pt x="7"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8" name="Freeform 46"/>
            <p:cNvSpPr>
              <a:spLocks/>
            </p:cNvSpPr>
            <p:nvPr/>
          </p:nvSpPr>
          <p:spPr bwMode="auto">
            <a:xfrm>
              <a:off x="3457" y="3393"/>
              <a:ext cx="37" cy="60"/>
            </a:xfrm>
            <a:custGeom>
              <a:avLst/>
              <a:gdLst>
                <a:gd name="T0" fmla="*/ 0 w 37"/>
                <a:gd name="T1" fmla="*/ 8 h 60"/>
                <a:gd name="T2" fmla="*/ 0 w 37"/>
                <a:gd name="T3" fmla="*/ 0 h 60"/>
                <a:gd name="T4" fmla="*/ 37 w 37"/>
                <a:gd name="T5" fmla="*/ 0 h 60"/>
                <a:gd name="T6" fmla="*/ 37 w 37"/>
                <a:gd name="T7" fmla="*/ 7 h 60"/>
                <a:gd name="T8" fmla="*/ 32 w 37"/>
                <a:gd name="T9" fmla="*/ 13 h 60"/>
                <a:gd name="T10" fmla="*/ 26 w 37"/>
                <a:gd name="T11" fmla="*/ 22 h 60"/>
                <a:gd name="T12" fmla="*/ 22 w 37"/>
                <a:gd name="T13" fmla="*/ 33 h 60"/>
                <a:gd name="T14" fmla="*/ 19 w 37"/>
                <a:gd name="T15" fmla="*/ 44 h 60"/>
                <a:gd name="T16" fmla="*/ 17 w 37"/>
                <a:gd name="T17" fmla="*/ 52 h 60"/>
                <a:gd name="T18" fmla="*/ 16 w 37"/>
                <a:gd name="T19" fmla="*/ 60 h 60"/>
                <a:gd name="T20" fmla="*/ 8 w 37"/>
                <a:gd name="T21" fmla="*/ 60 h 60"/>
                <a:gd name="T22" fmla="*/ 9 w 37"/>
                <a:gd name="T23" fmla="*/ 52 h 60"/>
                <a:gd name="T24" fmla="*/ 11 w 37"/>
                <a:gd name="T25" fmla="*/ 43 h 60"/>
                <a:gd name="T26" fmla="*/ 14 w 37"/>
                <a:gd name="T27" fmla="*/ 33 h 60"/>
                <a:gd name="T28" fmla="*/ 19 w 37"/>
                <a:gd name="T29" fmla="*/ 24 h 60"/>
                <a:gd name="T30" fmla="*/ 25 w 37"/>
                <a:gd name="T31" fmla="*/ 15 h 60"/>
                <a:gd name="T32" fmla="*/ 29 w 37"/>
                <a:gd name="T33" fmla="*/ 8 h 60"/>
                <a:gd name="T34" fmla="*/ 0 w 37"/>
                <a:gd name="T35" fmla="*/ 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 h="60">
                  <a:moveTo>
                    <a:pt x="0" y="8"/>
                  </a:moveTo>
                  <a:lnTo>
                    <a:pt x="0" y="0"/>
                  </a:lnTo>
                  <a:lnTo>
                    <a:pt x="37" y="0"/>
                  </a:lnTo>
                  <a:lnTo>
                    <a:pt x="37" y="7"/>
                  </a:lnTo>
                  <a:lnTo>
                    <a:pt x="32" y="13"/>
                  </a:lnTo>
                  <a:lnTo>
                    <a:pt x="26" y="22"/>
                  </a:lnTo>
                  <a:lnTo>
                    <a:pt x="22" y="33"/>
                  </a:lnTo>
                  <a:lnTo>
                    <a:pt x="19" y="44"/>
                  </a:lnTo>
                  <a:lnTo>
                    <a:pt x="17" y="52"/>
                  </a:lnTo>
                  <a:lnTo>
                    <a:pt x="16" y="60"/>
                  </a:lnTo>
                  <a:lnTo>
                    <a:pt x="8" y="60"/>
                  </a:lnTo>
                  <a:lnTo>
                    <a:pt x="9" y="52"/>
                  </a:lnTo>
                  <a:lnTo>
                    <a:pt x="11" y="43"/>
                  </a:lnTo>
                  <a:lnTo>
                    <a:pt x="14" y="33"/>
                  </a:lnTo>
                  <a:lnTo>
                    <a:pt x="19" y="24"/>
                  </a:lnTo>
                  <a:lnTo>
                    <a:pt x="25" y="15"/>
                  </a:lnTo>
                  <a:lnTo>
                    <a:pt x="29" y="8"/>
                  </a:lnTo>
                  <a:lnTo>
                    <a:pt x="0" y="8"/>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49" name="Freeform 47"/>
            <p:cNvSpPr>
              <a:spLocks noEditPoints="1"/>
            </p:cNvSpPr>
            <p:nvPr/>
          </p:nvSpPr>
          <p:spPr bwMode="auto">
            <a:xfrm>
              <a:off x="3502" y="3392"/>
              <a:ext cx="38" cy="62"/>
            </a:xfrm>
            <a:custGeom>
              <a:avLst/>
              <a:gdLst>
                <a:gd name="T0" fmla="*/ 0 w 38"/>
                <a:gd name="T1" fmla="*/ 31 h 62"/>
                <a:gd name="T2" fmla="*/ 0 w 38"/>
                <a:gd name="T3" fmla="*/ 22 h 62"/>
                <a:gd name="T4" fmla="*/ 1 w 38"/>
                <a:gd name="T5" fmla="*/ 14 h 62"/>
                <a:gd name="T6" fmla="*/ 4 w 38"/>
                <a:gd name="T7" fmla="*/ 8 h 62"/>
                <a:gd name="T8" fmla="*/ 9 w 38"/>
                <a:gd name="T9" fmla="*/ 3 h 62"/>
                <a:gd name="T10" fmla="*/ 13 w 38"/>
                <a:gd name="T11" fmla="*/ 1 h 62"/>
                <a:gd name="T12" fmla="*/ 19 w 38"/>
                <a:gd name="T13" fmla="*/ 0 h 62"/>
                <a:gd name="T14" fmla="*/ 24 w 38"/>
                <a:gd name="T15" fmla="*/ 1 h 62"/>
                <a:gd name="T16" fmla="*/ 27 w 38"/>
                <a:gd name="T17" fmla="*/ 1 h 62"/>
                <a:gd name="T18" fmla="*/ 30 w 38"/>
                <a:gd name="T19" fmla="*/ 5 h 62"/>
                <a:gd name="T20" fmla="*/ 33 w 38"/>
                <a:gd name="T21" fmla="*/ 8 h 62"/>
                <a:gd name="T22" fmla="*/ 35 w 38"/>
                <a:gd name="T23" fmla="*/ 12 h 62"/>
                <a:gd name="T24" fmla="*/ 36 w 38"/>
                <a:gd name="T25" fmla="*/ 17 h 62"/>
                <a:gd name="T26" fmla="*/ 38 w 38"/>
                <a:gd name="T27" fmla="*/ 23 h 62"/>
                <a:gd name="T28" fmla="*/ 38 w 38"/>
                <a:gd name="T29" fmla="*/ 31 h 62"/>
                <a:gd name="T30" fmla="*/ 38 w 38"/>
                <a:gd name="T31" fmla="*/ 41 h 62"/>
                <a:gd name="T32" fmla="*/ 36 w 38"/>
                <a:gd name="T33" fmla="*/ 48 h 62"/>
                <a:gd name="T34" fmla="*/ 33 w 38"/>
                <a:gd name="T35" fmla="*/ 55 h 62"/>
                <a:gd name="T36" fmla="*/ 30 w 38"/>
                <a:gd name="T37" fmla="*/ 59 h 62"/>
                <a:gd name="T38" fmla="*/ 24 w 38"/>
                <a:gd name="T39" fmla="*/ 61 h 62"/>
                <a:gd name="T40" fmla="*/ 19 w 38"/>
                <a:gd name="T41" fmla="*/ 62 h 62"/>
                <a:gd name="T42" fmla="*/ 13 w 38"/>
                <a:gd name="T43" fmla="*/ 61 h 62"/>
                <a:gd name="T44" fmla="*/ 9 w 38"/>
                <a:gd name="T45" fmla="*/ 59 h 62"/>
                <a:gd name="T46" fmla="*/ 6 w 38"/>
                <a:gd name="T47" fmla="*/ 56 h 62"/>
                <a:gd name="T48" fmla="*/ 1 w 38"/>
                <a:gd name="T49" fmla="*/ 45 h 62"/>
                <a:gd name="T50" fmla="*/ 0 w 38"/>
                <a:gd name="T51" fmla="*/ 31 h 62"/>
                <a:gd name="T52" fmla="*/ 7 w 38"/>
                <a:gd name="T53" fmla="*/ 31 h 62"/>
                <a:gd name="T54" fmla="*/ 7 w 38"/>
                <a:gd name="T55" fmla="*/ 41 h 62"/>
                <a:gd name="T56" fmla="*/ 9 w 38"/>
                <a:gd name="T57" fmla="*/ 47 h 62"/>
                <a:gd name="T58" fmla="*/ 10 w 38"/>
                <a:gd name="T59" fmla="*/ 50 h 62"/>
                <a:gd name="T60" fmla="*/ 15 w 38"/>
                <a:gd name="T61" fmla="*/ 53 h 62"/>
                <a:gd name="T62" fmla="*/ 19 w 38"/>
                <a:gd name="T63" fmla="*/ 55 h 62"/>
                <a:gd name="T64" fmla="*/ 24 w 38"/>
                <a:gd name="T65" fmla="*/ 53 h 62"/>
                <a:gd name="T66" fmla="*/ 27 w 38"/>
                <a:gd name="T67" fmla="*/ 50 h 62"/>
                <a:gd name="T68" fmla="*/ 29 w 38"/>
                <a:gd name="T69" fmla="*/ 47 h 62"/>
                <a:gd name="T70" fmla="*/ 30 w 38"/>
                <a:gd name="T71" fmla="*/ 41 h 62"/>
                <a:gd name="T72" fmla="*/ 30 w 38"/>
                <a:gd name="T73" fmla="*/ 31 h 62"/>
                <a:gd name="T74" fmla="*/ 30 w 38"/>
                <a:gd name="T75" fmla="*/ 23 h 62"/>
                <a:gd name="T76" fmla="*/ 29 w 38"/>
                <a:gd name="T77" fmla="*/ 16 h 62"/>
                <a:gd name="T78" fmla="*/ 27 w 38"/>
                <a:gd name="T79" fmla="*/ 12 h 62"/>
                <a:gd name="T80" fmla="*/ 26 w 38"/>
                <a:gd name="T81" fmla="*/ 9 h 62"/>
                <a:gd name="T82" fmla="*/ 23 w 38"/>
                <a:gd name="T83" fmla="*/ 8 h 62"/>
                <a:gd name="T84" fmla="*/ 19 w 38"/>
                <a:gd name="T85" fmla="*/ 8 h 62"/>
                <a:gd name="T86" fmla="*/ 15 w 38"/>
                <a:gd name="T87" fmla="*/ 8 h 62"/>
                <a:gd name="T88" fmla="*/ 10 w 38"/>
                <a:gd name="T89" fmla="*/ 11 h 62"/>
                <a:gd name="T90" fmla="*/ 9 w 38"/>
                <a:gd name="T91" fmla="*/ 16 h 62"/>
                <a:gd name="T92" fmla="*/ 7 w 38"/>
                <a:gd name="T93" fmla="*/ 22 h 62"/>
                <a:gd name="T94" fmla="*/ 7 w 38"/>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 h="62">
                  <a:moveTo>
                    <a:pt x="0" y="31"/>
                  </a:moveTo>
                  <a:lnTo>
                    <a:pt x="0" y="22"/>
                  </a:lnTo>
                  <a:lnTo>
                    <a:pt x="1" y="14"/>
                  </a:lnTo>
                  <a:lnTo>
                    <a:pt x="4" y="8"/>
                  </a:lnTo>
                  <a:lnTo>
                    <a:pt x="9" y="3"/>
                  </a:lnTo>
                  <a:lnTo>
                    <a:pt x="13" y="1"/>
                  </a:lnTo>
                  <a:lnTo>
                    <a:pt x="19" y="0"/>
                  </a:lnTo>
                  <a:lnTo>
                    <a:pt x="24" y="1"/>
                  </a:lnTo>
                  <a:lnTo>
                    <a:pt x="27" y="1"/>
                  </a:lnTo>
                  <a:lnTo>
                    <a:pt x="30" y="5"/>
                  </a:lnTo>
                  <a:lnTo>
                    <a:pt x="33" y="8"/>
                  </a:lnTo>
                  <a:lnTo>
                    <a:pt x="35" y="12"/>
                  </a:lnTo>
                  <a:lnTo>
                    <a:pt x="36" y="17"/>
                  </a:lnTo>
                  <a:lnTo>
                    <a:pt x="38" y="23"/>
                  </a:lnTo>
                  <a:lnTo>
                    <a:pt x="38" y="31"/>
                  </a:lnTo>
                  <a:lnTo>
                    <a:pt x="38" y="41"/>
                  </a:lnTo>
                  <a:lnTo>
                    <a:pt x="36" y="48"/>
                  </a:lnTo>
                  <a:lnTo>
                    <a:pt x="33" y="55"/>
                  </a:lnTo>
                  <a:lnTo>
                    <a:pt x="30" y="59"/>
                  </a:lnTo>
                  <a:lnTo>
                    <a:pt x="24" y="61"/>
                  </a:lnTo>
                  <a:lnTo>
                    <a:pt x="19" y="62"/>
                  </a:lnTo>
                  <a:lnTo>
                    <a:pt x="13" y="61"/>
                  </a:lnTo>
                  <a:lnTo>
                    <a:pt x="9" y="59"/>
                  </a:lnTo>
                  <a:lnTo>
                    <a:pt x="6" y="56"/>
                  </a:lnTo>
                  <a:lnTo>
                    <a:pt x="1" y="45"/>
                  </a:lnTo>
                  <a:lnTo>
                    <a:pt x="0" y="31"/>
                  </a:lnTo>
                  <a:close/>
                  <a:moveTo>
                    <a:pt x="7" y="31"/>
                  </a:moveTo>
                  <a:lnTo>
                    <a:pt x="7" y="41"/>
                  </a:lnTo>
                  <a:lnTo>
                    <a:pt x="9" y="47"/>
                  </a:lnTo>
                  <a:lnTo>
                    <a:pt x="10" y="50"/>
                  </a:lnTo>
                  <a:lnTo>
                    <a:pt x="15" y="53"/>
                  </a:lnTo>
                  <a:lnTo>
                    <a:pt x="19" y="55"/>
                  </a:lnTo>
                  <a:lnTo>
                    <a:pt x="24" y="53"/>
                  </a:lnTo>
                  <a:lnTo>
                    <a:pt x="27" y="50"/>
                  </a:lnTo>
                  <a:lnTo>
                    <a:pt x="29" y="47"/>
                  </a:lnTo>
                  <a:lnTo>
                    <a:pt x="30" y="41"/>
                  </a:lnTo>
                  <a:lnTo>
                    <a:pt x="30" y="31"/>
                  </a:lnTo>
                  <a:lnTo>
                    <a:pt x="30" y="23"/>
                  </a:lnTo>
                  <a:lnTo>
                    <a:pt x="29" y="16"/>
                  </a:lnTo>
                  <a:lnTo>
                    <a:pt x="27" y="12"/>
                  </a:lnTo>
                  <a:lnTo>
                    <a:pt x="26" y="9"/>
                  </a:lnTo>
                  <a:lnTo>
                    <a:pt x="23" y="8"/>
                  </a:lnTo>
                  <a:lnTo>
                    <a:pt x="19" y="8"/>
                  </a:lnTo>
                  <a:lnTo>
                    <a:pt x="15" y="8"/>
                  </a:lnTo>
                  <a:lnTo>
                    <a:pt x="10" y="11"/>
                  </a:lnTo>
                  <a:lnTo>
                    <a:pt x="9" y="16"/>
                  </a:lnTo>
                  <a:lnTo>
                    <a:pt x="7" y="22"/>
                  </a:lnTo>
                  <a:lnTo>
                    <a:pt x="7"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50" name="Freeform 48"/>
            <p:cNvSpPr>
              <a:spLocks noEditPoints="1"/>
            </p:cNvSpPr>
            <p:nvPr/>
          </p:nvSpPr>
          <p:spPr bwMode="auto">
            <a:xfrm>
              <a:off x="3847" y="3392"/>
              <a:ext cx="36" cy="62"/>
            </a:xfrm>
            <a:custGeom>
              <a:avLst/>
              <a:gdLst>
                <a:gd name="T0" fmla="*/ 6 w 36"/>
                <a:gd name="T1" fmla="*/ 25 h 62"/>
                <a:gd name="T2" fmla="*/ 1 w 36"/>
                <a:gd name="T3" fmla="*/ 19 h 62"/>
                <a:gd name="T4" fmla="*/ 1 w 36"/>
                <a:gd name="T5" fmla="*/ 11 h 62"/>
                <a:gd name="T6" fmla="*/ 6 w 36"/>
                <a:gd name="T7" fmla="*/ 5 h 62"/>
                <a:gd name="T8" fmla="*/ 14 w 36"/>
                <a:gd name="T9" fmla="*/ 1 h 62"/>
                <a:gd name="T10" fmla="*/ 23 w 36"/>
                <a:gd name="T11" fmla="*/ 1 h 62"/>
                <a:gd name="T12" fmla="*/ 30 w 36"/>
                <a:gd name="T13" fmla="*/ 5 h 62"/>
                <a:gd name="T14" fmla="*/ 35 w 36"/>
                <a:gd name="T15" fmla="*/ 11 h 62"/>
                <a:gd name="T16" fmla="*/ 35 w 36"/>
                <a:gd name="T17" fmla="*/ 19 h 62"/>
                <a:gd name="T18" fmla="*/ 30 w 36"/>
                <a:gd name="T19" fmla="*/ 25 h 62"/>
                <a:gd name="T20" fmla="*/ 30 w 36"/>
                <a:gd name="T21" fmla="*/ 30 h 62"/>
                <a:gd name="T22" fmla="*/ 36 w 36"/>
                <a:gd name="T23" fmla="*/ 37 h 62"/>
                <a:gd name="T24" fmla="*/ 36 w 36"/>
                <a:gd name="T25" fmla="*/ 48 h 62"/>
                <a:gd name="T26" fmla="*/ 32 w 36"/>
                <a:gd name="T27" fmla="*/ 56 h 62"/>
                <a:gd name="T28" fmla="*/ 23 w 36"/>
                <a:gd name="T29" fmla="*/ 61 h 62"/>
                <a:gd name="T30" fmla="*/ 14 w 36"/>
                <a:gd name="T31" fmla="*/ 61 h 62"/>
                <a:gd name="T32" fmla="*/ 4 w 36"/>
                <a:gd name="T33" fmla="*/ 56 h 62"/>
                <a:gd name="T34" fmla="*/ 0 w 36"/>
                <a:gd name="T35" fmla="*/ 48 h 62"/>
                <a:gd name="T36" fmla="*/ 0 w 36"/>
                <a:gd name="T37" fmla="*/ 37 h 62"/>
                <a:gd name="T38" fmla="*/ 6 w 36"/>
                <a:gd name="T39" fmla="*/ 30 h 62"/>
                <a:gd name="T40" fmla="*/ 9 w 36"/>
                <a:gd name="T41" fmla="*/ 16 h 62"/>
                <a:gd name="T42" fmla="*/ 10 w 36"/>
                <a:gd name="T43" fmla="*/ 22 h 62"/>
                <a:gd name="T44" fmla="*/ 18 w 36"/>
                <a:gd name="T45" fmla="*/ 23 h 62"/>
                <a:gd name="T46" fmla="*/ 26 w 36"/>
                <a:gd name="T47" fmla="*/ 22 h 62"/>
                <a:gd name="T48" fmla="*/ 27 w 36"/>
                <a:gd name="T49" fmla="*/ 16 h 62"/>
                <a:gd name="T50" fmla="*/ 26 w 36"/>
                <a:gd name="T51" fmla="*/ 9 h 62"/>
                <a:gd name="T52" fmla="*/ 18 w 36"/>
                <a:gd name="T53" fmla="*/ 8 h 62"/>
                <a:gd name="T54" fmla="*/ 10 w 36"/>
                <a:gd name="T55" fmla="*/ 9 h 62"/>
                <a:gd name="T56" fmla="*/ 9 w 36"/>
                <a:gd name="T57" fmla="*/ 16 h 62"/>
                <a:gd name="T58" fmla="*/ 7 w 36"/>
                <a:gd name="T59" fmla="*/ 48 h 62"/>
                <a:gd name="T60" fmla="*/ 12 w 36"/>
                <a:gd name="T61" fmla="*/ 53 h 62"/>
                <a:gd name="T62" fmla="*/ 18 w 36"/>
                <a:gd name="T63" fmla="*/ 55 h 62"/>
                <a:gd name="T64" fmla="*/ 26 w 36"/>
                <a:gd name="T65" fmla="*/ 52 h 62"/>
                <a:gd name="T66" fmla="*/ 29 w 36"/>
                <a:gd name="T67" fmla="*/ 44 h 62"/>
                <a:gd name="T68" fmla="*/ 26 w 36"/>
                <a:gd name="T69" fmla="*/ 34 h 62"/>
                <a:gd name="T70" fmla="*/ 18 w 36"/>
                <a:gd name="T71" fmla="*/ 31 h 62"/>
                <a:gd name="T72" fmla="*/ 10 w 36"/>
                <a:gd name="T73" fmla="*/ 34 h 62"/>
                <a:gd name="T74" fmla="*/ 7 w 36"/>
                <a:gd name="T75" fmla="*/ 4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 h="62">
                  <a:moveTo>
                    <a:pt x="10" y="28"/>
                  </a:moveTo>
                  <a:lnTo>
                    <a:pt x="6" y="25"/>
                  </a:lnTo>
                  <a:lnTo>
                    <a:pt x="3" y="23"/>
                  </a:lnTo>
                  <a:lnTo>
                    <a:pt x="1" y="19"/>
                  </a:lnTo>
                  <a:lnTo>
                    <a:pt x="1" y="16"/>
                  </a:lnTo>
                  <a:lnTo>
                    <a:pt x="1" y="11"/>
                  </a:lnTo>
                  <a:lnTo>
                    <a:pt x="3" y="8"/>
                  </a:lnTo>
                  <a:lnTo>
                    <a:pt x="6" y="5"/>
                  </a:lnTo>
                  <a:lnTo>
                    <a:pt x="9" y="1"/>
                  </a:lnTo>
                  <a:lnTo>
                    <a:pt x="14" y="1"/>
                  </a:lnTo>
                  <a:lnTo>
                    <a:pt x="18" y="0"/>
                  </a:lnTo>
                  <a:lnTo>
                    <a:pt x="23" y="1"/>
                  </a:lnTo>
                  <a:lnTo>
                    <a:pt x="27" y="1"/>
                  </a:lnTo>
                  <a:lnTo>
                    <a:pt x="30" y="5"/>
                  </a:lnTo>
                  <a:lnTo>
                    <a:pt x="33" y="8"/>
                  </a:lnTo>
                  <a:lnTo>
                    <a:pt x="35" y="11"/>
                  </a:lnTo>
                  <a:lnTo>
                    <a:pt x="35" y="16"/>
                  </a:lnTo>
                  <a:lnTo>
                    <a:pt x="35" y="19"/>
                  </a:lnTo>
                  <a:lnTo>
                    <a:pt x="33" y="23"/>
                  </a:lnTo>
                  <a:lnTo>
                    <a:pt x="30" y="25"/>
                  </a:lnTo>
                  <a:lnTo>
                    <a:pt x="26" y="28"/>
                  </a:lnTo>
                  <a:lnTo>
                    <a:pt x="30" y="30"/>
                  </a:lnTo>
                  <a:lnTo>
                    <a:pt x="35" y="33"/>
                  </a:lnTo>
                  <a:lnTo>
                    <a:pt x="36" y="37"/>
                  </a:lnTo>
                  <a:lnTo>
                    <a:pt x="36" y="44"/>
                  </a:lnTo>
                  <a:lnTo>
                    <a:pt x="36" y="48"/>
                  </a:lnTo>
                  <a:lnTo>
                    <a:pt x="35" y="53"/>
                  </a:lnTo>
                  <a:lnTo>
                    <a:pt x="32" y="56"/>
                  </a:lnTo>
                  <a:lnTo>
                    <a:pt x="27" y="59"/>
                  </a:lnTo>
                  <a:lnTo>
                    <a:pt x="23" y="61"/>
                  </a:lnTo>
                  <a:lnTo>
                    <a:pt x="18" y="62"/>
                  </a:lnTo>
                  <a:lnTo>
                    <a:pt x="14" y="61"/>
                  </a:lnTo>
                  <a:lnTo>
                    <a:pt x="9" y="59"/>
                  </a:lnTo>
                  <a:lnTo>
                    <a:pt x="4" y="56"/>
                  </a:lnTo>
                  <a:lnTo>
                    <a:pt x="1" y="53"/>
                  </a:lnTo>
                  <a:lnTo>
                    <a:pt x="0" y="48"/>
                  </a:lnTo>
                  <a:lnTo>
                    <a:pt x="0" y="44"/>
                  </a:lnTo>
                  <a:lnTo>
                    <a:pt x="0" y="37"/>
                  </a:lnTo>
                  <a:lnTo>
                    <a:pt x="1" y="33"/>
                  </a:lnTo>
                  <a:lnTo>
                    <a:pt x="6" y="30"/>
                  </a:lnTo>
                  <a:lnTo>
                    <a:pt x="10" y="28"/>
                  </a:lnTo>
                  <a:close/>
                  <a:moveTo>
                    <a:pt x="9" y="16"/>
                  </a:moveTo>
                  <a:lnTo>
                    <a:pt x="9" y="19"/>
                  </a:lnTo>
                  <a:lnTo>
                    <a:pt x="10" y="22"/>
                  </a:lnTo>
                  <a:lnTo>
                    <a:pt x="14" y="23"/>
                  </a:lnTo>
                  <a:lnTo>
                    <a:pt x="18" y="23"/>
                  </a:lnTo>
                  <a:lnTo>
                    <a:pt x="23" y="23"/>
                  </a:lnTo>
                  <a:lnTo>
                    <a:pt x="26" y="22"/>
                  </a:lnTo>
                  <a:lnTo>
                    <a:pt x="27" y="19"/>
                  </a:lnTo>
                  <a:lnTo>
                    <a:pt x="27" y="16"/>
                  </a:lnTo>
                  <a:lnTo>
                    <a:pt x="27" y="12"/>
                  </a:lnTo>
                  <a:lnTo>
                    <a:pt x="26" y="9"/>
                  </a:lnTo>
                  <a:lnTo>
                    <a:pt x="23" y="8"/>
                  </a:lnTo>
                  <a:lnTo>
                    <a:pt x="18" y="8"/>
                  </a:lnTo>
                  <a:lnTo>
                    <a:pt x="14" y="8"/>
                  </a:lnTo>
                  <a:lnTo>
                    <a:pt x="10" y="9"/>
                  </a:lnTo>
                  <a:lnTo>
                    <a:pt x="9" y="12"/>
                  </a:lnTo>
                  <a:lnTo>
                    <a:pt x="9" y="16"/>
                  </a:lnTo>
                  <a:close/>
                  <a:moveTo>
                    <a:pt x="7" y="42"/>
                  </a:moveTo>
                  <a:lnTo>
                    <a:pt x="7" y="48"/>
                  </a:lnTo>
                  <a:lnTo>
                    <a:pt x="9" y="52"/>
                  </a:lnTo>
                  <a:lnTo>
                    <a:pt x="12" y="53"/>
                  </a:lnTo>
                  <a:lnTo>
                    <a:pt x="15" y="55"/>
                  </a:lnTo>
                  <a:lnTo>
                    <a:pt x="18" y="55"/>
                  </a:lnTo>
                  <a:lnTo>
                    <a:pt x="23" y="55"/>
                  </a:lnTo>
                  <a:lnTo>
                    <a:pt x="26" y="52"/>
                  </a:lnTo>
                  <a:lnTo>
                    <a:pt x="29" y="48"/>
                  </a:lnTo>
                  <a:lnTo>
                    <a:pt x="29" y="44"/>
                  </a:lnTo>
                  <a:lnTo>
                    <a:pt x="29" y="39"/>
                  </a:lnTo>
                  <a:lnTo>
                    <a:pt x="26" y="34"/>
                  </a:lnTo>
                  <a:lnTo>
                    <a:pt x="23" y="31"/>
                  </a:lnTo>
                  <a:lnTo>
                    <a:pt x="18" y="31"/>
                  </a:lnTo>
                  <a:lnTo>
                    <a:pt x="14" y="31"/>
                  </a:lnTo>
                  <a:lnTo>
                    <a:pt x="10" y="34"/>
                  </a:lnTo>
                  <a:lnTo>
                    <a:pt x="7" y="39"/>
                  </a:lnTo>
                  <a:lnTo>
                    <a:pt x="7" y="42"/>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51" name="Freeform 49"/>
            <p:cNvSpPr>
              <a:spLocks noEditPoints="1"/>
            </p:cNvSpPr>
            <p:nvPr/>
          </p:nvSpPr>
          <p:spPr bwMode="auto">
            <a:xfrm>
              <a:off x="3893" y="3392"/>
              <a:ext cx="38" cy="62"/>
            </a:xfrm>
            <a:custGeom>
              <a:avLst/>
              <a:gdLst>
                <a:gd name="T0" fmla="*/ 0 w 38"/>
                <a:gd name="T1" fmla="*/ 31 h 62"/>
                <a:gd name="T2" fmla="*/ 0 w 38"/>
                <a:gd name="T3" fmla="*/ 22 h 62"/>
                <a:gd name="T4" fmla="*/ 1 w 38"/>
                <a:gd name="T5" fmla="*/ 14 h 62"/>
                <a:gd name="T6" fmla="*/ 4 w 38"/>
                <a:gd name="T7" fmla="*/ 8 h 62"/>
                <a:gd name="T8" fmla="*/ 7 w 38"/>
                <a:gd name="T9" fmla="*/ 3 h 62"/>
                <a:gd name="T10" fmla="*/ 12 w 38"/>
                <a:gd name="T11" fmla="*/ 1 h 62"/>
                <a:gd name="T12" fmla="*/ 18 w 38"/>
                <a:gd name="T13" fmla="*/ 0 h 62"/>
                <a:gd name="T14" fmla="*/ 22 w 38"/>
                <a:gd name="T15" fmla="*/ 1 h 62"/>
                <a:gd name="T16" fmla="*/ 27 w 38"/>
                <a:gd name="T17" fmla="*/ 1 h 62"/>
                <a:gd name="T18" fmla="*/ 30 w 38"/>
                <a:gd name="T19" fmla="*/ 5 h 62"/>
                <a:gd name="T20" fmla="*/ 33 w 38"/>
                <a:gd name="T21" fmla="*/ 8 h 62"/>
                <a:gd name="T22" fmla="*/ 35 w 38"/>
                <a:gd name="T23" fmla="*/ 12 h 62"/>
                <a:gd name="T24" fmla="*/ 36 w 38"/>
                <a:gd name="T25" fmla="*/ 17 h 62"/>
                <a:gd name="T26" fmla="*/ 38 w 38"/>
                <a:gd name="T27" fmla="*/ 23 h 62"/>
                <a:gd name="T28" fmla="*/ 38 w 38"/>
                <a:gd name="T29" fmla="*/ 31 h 62"/>
                <a:gd name="T30" fmla="*/ 38 w 38"/>
                <a:gd name="T31" fmla="*/ 41 h 62"/>
                <a:gd name="T32" fmla="*/ 35 w 38"/>
                <a:gd name="T33" fmla="*/ 48 h 62"/>
                <a:gd name="T34" fmla="*/ 33 w 38"/>
                <a:gd name="T35" fmla="*/ 55 h 62"/>
                <a:gd name="T36" fmla="*/ 29 w 38"/>
                <a:gd name="T37" fmla="*/ 59 h 62"/>
                <a:gd name="T38" fmla="*/ 24 w 38"/>
                <a:gd name="T39" fmla="*/ 61 h 62"/>
                <a:gd name="T40" fmla="*/ 18 w 38"/>
                <a:gd name="T41" fmla="*/ 62 h 62"/>
                <a:gd name="T42" fmla="*/ 13 w 38"/>
                <a:gd name="T43" fmla="*/ 61 h 62"/>
                <a:gd name="T44" fmla="*/ 9 w 38"/>
                <a:gd name="T45" fmla="*/ 59 h 62"/>
                <a:gd name="T46" fmla="*/ 4 w 38"/>
                <a:gd name="T47" fmla="*/ 56 h 62"/>
                <a:gd name="T48" fmla="*/ 0 w 38"/>
                <a:gd name="T49" fmla="*/ 45 h 62"/>
                <a:gd name="T50" fmla="*/ 0 w 38"/>
                <a:gd name="T51" fmla="*/ 31 h 62"/>
                <a:gd name="T52" fmla="*/ 7 w 38"/>
                <a:gd name="T53" fmla="*/ 31 h 62"/>
                <a:gd name="T54" fmla="*/ 7 w 38"/>
                <a:gd name="T55" fmla="*/ 41 h 62"/>
                <a:gd name="T56" fmla="*/ 9 w 38"/>
                <a:gd name="T57" fmla="*/ 47 h 62"/>
                <a:gd name="T58" fmla="*/ 10 w 38"/>
                <a:gd name="T59" fmla="*/ 50 h 62"/>
                <a:gd name="T60" fmla="*/ 13 w 38"/>
                <a:gd name="T61" fmla="*/ 53 h 62"/>
                <a:gd name="T62" fmla="*/ 18 w 38"/>
                <a:gd name="T63" fmla="*/ 55 h 62"/>
                <a:gd name="T64" fmla="*/ 22 w 38"/>
                <a:gd name="T65" fmla="*/ 53 h 62"/>
                <a:gd name="T66" fmla="*/ 27 w 38"/>
                <a:gd name="T67" fmla="*/ 50 h 62"/>
                <a:gd name="T68" fmla="*/ 29 w 38"/>
                <a:gd name="T69" fmla="*/ 47 h 62"/>
                <a:gd name="T70" fmla="*/ 30 w 38"/>
                <a:gd name="T71" fmla="*/ 41 h 62"/>
                <a:gd name="T72" fmla="*/ 30 w 38"/>
                <a:gd name="T73" fmla="*/ 31 h 62"/>
                <a:gd name="T74" fmla="*/ 30 w 38"/>
                <a:gd name="T75" fmla="*/ 23 h 62"/>
                <a:gd name="T76" fmla="*/ 29 w 38"/>
                <a:gd name="T77" fmla="*/ 16 h 62"/>
                <a:gd name="T78" fmla="*/ 27 w 38"/>
                <a:gd name="T79" fmla="*/ 12 h 62"/>
                <a:gd name="T80" fmla="*/ 24 w 38"/>
                <a:gd name="T81" fmla="*/ 9 h 62"/>
                <a:gd name="T82" fmla="*/ 21 w 38"/>
                <a:gd name="T83" fmla="*/ 8 h 62"/>
                <a:gd name="T84" fmla="*/ 18 w 38"/>
                <a:gd name="T85" fmla="*/ 8 h 62"/>
                <a:gd name="T86" fmla="*/ 13 w 38"/>
                <a:gd name="T87" fmla="*/ 8 h 62"/>
                <a:gd name="T88" fmla="*/ 10 w 38"/>
                <a:gd name="T89" fmla="*/ 11 h 62"/>
                <a:gd name="T90" fmla="*/ 9 w 38"/>
                <a:gd name="T91" fmla="*/ 16 h 62"/>
                <a:gd name="T92" fmla="*/ 7 w 38"/>
                <a:gd name="T93" fmla="*/ 22 h 62"/>
                <a:gd name="T94" fmla="*/ 7 w 38"/>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 h="62">
                  <a:moveTo>
                    <a:pt x="0" y="31"/>
                  </a:moveTo>
                  <a:lnTo>
                    <a:pt x="0" y="22"/>
                  </a:lnTo>
                  <a:lnTo>
                    <a:pt x="1" y="14"/>
                  </a:lnTo>
                  <a:lnTo>
                    <a:pt x="4" y="8"/>
                  </a:lnTo>
                  <a:lnTo>
                    <a:pt x="7" y="3"/>
                  </a:lnTo>
                  <a:lnTo>
                    <a:pt x="12" y="1"/>
                  </a:lnTo>
                  <a:lnTo>
                    <a:pt x="18" y="0"/>
                  </a:lnTo>
                  <a:lnTo>
                    <a:pt x="22" y="1"/>
                  </a:lnTo>
                  <a:lnTo>
                    <a:pt x="27" y="1"/>
                  </a:lnTo>
                  <a:lnTo>
                    <a:pt x="30" y="5"/>
                  </a:lnTo>
                  <a:lnTo>
                    <a:pt x="33" y="8"/>
                  </a:lnTo>
                  <a:lnTo>
                    <a:pt x="35" y="12"/>
                  </a:lnTo>
                  <a:lnTo>
                    <a:pt x="36" y="17"/>
                  </a:lnTo>
                  <a:lnTo>
                    <a:pt x="38" y="23"/>
                  </a:lnTo>
                  <a:lnTo>
                    <a:pt x="38" y="31"/>
                  </a:lnTo>
                  <a:lnTo>
                    <a:pt x="38" y="41"/>
                  </a:lnTo>
                  <a:lnTo>
                    <a:pt x="35" y="48"/>
                  </a:lnTo>
                  <a:lnTo>
                    <a:pt x="33" y="55"/>
                  </a:lnTo>
                  <a:lnTo>
                    <a:pt x="29" y="59"/>
                  </a:lnTo>
                  <a:lnTo>
                    <a:pt x="24" y="61"/>
                  </a:lnTo>
                  <a:lnTo>
                    <a:pt x="18" y="62"/>
                  </a:lnTo>
                  <a:lnTo>
                    <a:pt x="13" y="61"/>
                  </a:lnTo>
                  <a:lnTo>
                    <a:pt x="9" y="59"/>
                  </a:lnTo>
                  <a:lnTo>
                    <a:pt x="4" y="56"/>
                  </a:lnTo>
                  <a:lnTo>
                    <a:pt x="0" y="45"/>
                  </a:lnTo>
                  <a:lnTo>
                    <a:pt x="0" y="31"/>
                  </a:lnTo>
                  <a:close/>
                  <a:moveTo>
                    <a:pt x="7" y="31"/>
                  </a:moveTo>
                  <a:lnTo>
                    <a:pt x="7" y="41"/>
                  </a:lnTo>
                  <a:lnTo>
                    <a:pt x="9" y="47"/>
                  </a:lnTo>
                  <a:lnTo>
                    <a:pt x="10" y="50"/>
                  </a:lnTo>
                  <a:lnTo>
                    <a:pt x="13" y="53"/>
                  </a:lnTo>
                  <a:lnTo>
                    <a:pt x="18" y="55"/>
                  </a:lnTo>
                  <a:lnTo>
                    <a:pt x="22" y="53"/>
                  </a:lnTo>
                  <a:lnTo>
                    <a:pt x="27" y="50"/>
                  </a:lnTo>
                  <a:lnTo>
                    <a:pt x="29" y="47"/>
                  </a:lnTo>
                  <a:lnTo>
                    <a:pt x="30" y="41"/>
                  </a:lnTo>
                  <a:lnTo>
                    <a:pt x="30" y="31"/>
                  </a:lnTo>
                  <a:lnTo>
                    <a:pt x="30" y="23"/>
                  </a:lnTo>
                  <a:lnTo>
                    <a:pt x="29" y="16"/>
                  </a:lnTo>
                  <a:lnTo>
                    <a:pt x="27" y="12"/>
                  </a:lnTo>
                  <a:lnTo>
                    <a:pt x="24" y="9"/>
                  </a:lnTo>
                  <a:lnTo>
                    <a:pt x="21" y="8"/>
                  </a:lnTo>
                  <a:lnTo>
                    <a:pt x="18" y="8"/>
                  </a:lnTo>
                  <a:lnTo>
                    <a:pt x="13" y="8"/>
                  </a:lnTo>
                  <a:lnTo>
                    <a:pt x="10" y="11"/>
                  </a:lnTo>
                  <a:lnTo>
                    <a:pt x="9" y="16"/>
                  </a:lnTo>
                  <a:lnTo>
                    <a:pt x="7" y="22"/>
                  </a:lnTo>
                  <a:lnTo>
                    <a:pt x="7"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52" name="Freeform 50"/>
            <p:cNvSpPr>
              <a:spLocks noEditPoints="1"/>
            </p:cNvSpPr>
            <p:nvPr/>
          </p:nvSpPr>
          <p:spPr bwMode="auto">
            <a:xfrm>
              <a:off x="4236" y="3392"/>
              <a:ext cx="40" cy="62"/>
            </a:xfrm>
            <a:custGeom>
              <a:avLst/>
              <a:gdLst>
                <a:gd name="T0" fmla="*/ 9 w 40"/>
                <a:gd name="T1" fmla="*/ 45 h 62"/>
                <a:gd name="T2" fmla="*/ 12 w 40"/>
                <a:gd name="T3" fmla="*/ 53 h 62"/>
                <a:gd name="T4" fmla="*/ 19 w 40"/>
                <a:gd name="T5" fmla="*/ 55 h 62"/>
                <a:gd name="T6" fmla="*/ 25 w 40"/>
                <a:gd name="T7" fmla="*/ 53 h 62"/>
                <a:gd name="T8" fmla="*/ 28 w 40"/>
                <a:gd name="T9" fmla="*/ 50 h 62"/>
                <a:gd name="T10" fmla="*/ 31 w 40"/>
                <a:gd name="T11" fmla="*/ 44 h 62"/>
                <a:gd name="T12" fmla="*/ 32 w 40"/>
                <a:gd name="T13" fmla="*/ 33 h 62"/>
                <a:gd name="T14" fmla="*/ 26 w 40"/>
                <a:gd name="T15" fmla="*/ 39 h 62"/>
                <a:gd name="T16" fmla="*/ 17 w 40"/>
                <a:gd name="T17" fmla="*/ 41 h 62"/>
                <a:gd name="T18" fmla="*/ 9 w 40"/>
                <a:gd name="T19" fmla="*/ 39 h 62"/>
                <a:gd name="T20" fmla="*/ 3 w 40"/>
                <a:gd name="T21" fmla="*/ 31 h 62"/>
                <a:gd name="T22" fmla="*/ 0 w 40"/>
                <a:gd name="T23" fmla="*/ 20 h 62"/>
                <a:gd name="T24" fmla="*/ 3 w 40"/>
                <a:gd name="T25" fmla="*/ 9 h 62"/>
                <a:gd name="T26" fmla="*/ 9 w 40"/>
                <a:gd name="T27" fmla="*/ 3 h 62"/>
                <a:gd name="T28" fmla="*/ 19 w 40"/>
                <a:gd name="T29" fmla="*/ 0 h 62"/>
                <a:gd name="T30" fmla="*/ 29 w 40"/>
                <a:gd name="T31" fmla="*/ 3 h 62"/>
                <a:gd name="T32" fmla="*/ 37 w 40"/>
                <a:gd name="T33" fmla="*/ 12 h 62"/>
                <a:gd name="T34" fmla="*/ 38 w 40"/>
                <a:gd name="T35" fmla="*/ 23 h 62"/>
                <a:gd name="T36" fmla="*/ 38 w 40"/>
                <a:gd name="T37" fmla="*/ 37 h 62"/>
                <a:gd name="T38" fmla="*/ 37 w 40"/>
                <a:gd name="T39" fmla="*/ 48 h 62"/>
                <a:gd name="T40" fmla="*/ 29 w 40"/>
                <a:gd name="T41" fmla="*/ 58 h 62"/>
                <a:gd name="T42" fmla="*/ 19 w 40"/>
                <a:gd name="T43" fmla="*/ 62 h 62"/>
                <a:gd name="T44" fmla="*/ 9 w 40"/>
                <a:gd name="T45" fmla="*/ 61 h 62"/>
                <a:gd name="T46" fmla="*/ 5 w 40"/>
                <a:gd name="T47" fmla="*/ 55 h 62"/>
                <a:gd name="T48" fmla="*/ 2 w 40"/>
                <a:gd name="T49" fmla="*/ 47 h 62"/>
                <a:gd name="T50" fmla="*/ 31 w 40"/>
                <a:gd name="T51" fmla="*/ 16 h 62"/>
                <a:gd name="T52" fmla="*/ 25 w 40"/>
                <a:gd name="T53" fmla="*/ 8 h 62"/>
                <a:gd name="T54" fmla="*/ 15 w 40"/>
                <a:gd name="T55" fmla="*/ 8 h 62"/>
                <a:gd name="T56" fmla="*/ 9 w 40"/>
                <a:gd name="T57" fmla="*/ 16 h 62"/>
                <a:gd name="T58" fmla="*/ 9 w 40"/>
                <a:gd name="T59" fmla="*/ 27 h 62"/>
                <a:gd name="T60" fmla="*/ 15 w 40"/>
                <a:gd name="T61" fmla="*/ 33 h 62"/>
                <a:gd name="T62" fmla="*/ 25 w 40"/>
                <a:gd name="T63" fmla="*/ 33 h 62"/>
                <a:gd name="T64" fmla="*/ 31 w 40"/>
                <a:gd name="T65" fmla="*/ 2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 h="62">
                  <a:moveTo>
                    <a:pt x="2" y="47"/>
                  </a:moveTo>
                  <a:lnTo>
                    <a:pt x="9" y="45"/>
                  </a:lnTo>
                  <a:lnTo>
                    <a:pt x="11" y="50"/>
                  </a:lnTo>
                  <a:lnTo>
                    <a:pt x="12" y="53"/>
                  </a:lnTo>
                  <a:lnTo>
                    <a:pt x="15" y="55"/>
                  </a:lnTo>
                  <a:lnTo>
                    <a:pt x="19" y="55"/>
                  </a:lnTo>
                  <a:lnTo>
                    <a:pt x="22" y="55"/>
                  </a:lnTo>
                  <a:lnTo>
                    <a:pt x="25" y="53"/>
                  </a:lnTo>
                  <a:lnTo>
                    <a:pt x="26" y="52"/>
                  </a:lnTo>
                  <a:lnTo>
                    <a:pt x="28" y="50"/>
                  </a:lnTo>
                  <a:lnTo>
                    <a:pt x="29" y="47"/>
                  </a:lnTo>
                  <a:lnTo>
                    <a:pt x="31" y="44"/>
                  </a:lnTo>
                  <a:lnTo>
                    <a:pt x="32" y="34"/>
                  </a:lnTo>
                  <a:lnTo>
                    <a:pt x="32" y="33"/>
                  </a:lnTo>
                  <a:lnTo>
                    <a:pt x="29" y="36"/>
                  </a:lnTo>
                  <a:lnTo>
                    <a:pt x="26" y="39"/>
                  </a:lnTo>
                  <a:lnTo>
                    <a:pt x="22" y="41"/>
                  </a:lnTo>
                  <a:lnTo>
                    <a:pt x="17" y="41"/>
                  </a:lnTo>
                  <a:lnTo>
                    <a:pt x="12" y="41"/>
                  </a:lnTo>
                  <a:lnTo>
                    <a:pt x="9" y="39"/>
                  </a:lnTo>
                  <a:lnTo>
                    <a:pt x="5" y="36"/>
                  </a:lnTo>
                  <a:lnTo>
                    <a:pt x="3" y="31"/>
                  </a:lnTo>
                  <a:lnTo>
                    <a:pt x="2" y="27"/>
                  </a:lnTo>
                  <a:lnTo>
                    <a:pt x="0" y="20"/>
                  </a:lnTo>
                  <a:lnTo>
                    <a:pt x="2" y="16"/>
                  </a:lnTo>
                  <a:lnTo>
                    <a:pt x="3" y="9"/>
                  </a:lnTo>
                  <a:lnTo>
                    <a:pt x="6" y="6"/>
                  </a:lnTo>
                  <a:lnTo>
                    <a:pt x="9" y="3"/>
                  </a:lnTo>
                  <a:lnTo>
                    <a:pt x="14" y="1"/>
                  </a:lnTo>
                  <a:lnTo>
                    <a:pt x="19" y="0"/>
                  </a:lnTo>
                  <a:lnTo>
                    <a:pt x="25" y="1"/>
                  </a:lnTo>
                  <a:lnTo>
                    <a:pt x="29" y="3"/>
                  </a:lnTo>
                  <a:lnTo>
                    <a:pt x="34" y="8"/>
                  </a:lnTo>
                  <a:lnTo>
                    <a:pt x="37" y="12"/>
                  </a:lnTo>
                  <a:lnTo>
                    <a:pt x="38" y="17"/>
                  </a:lnTo>
                  <a:lnTo>
                    <a:pt x="38" y="23"/>
                  </a:lnTo>
                  <a:lnTo>
                    <a:pt x="40" y="30"/>
                  </a:lnTo>
                  <a:lnTo>
                    <a:pt x="38" y="37"/>
                  </a:lnTo>
                  <a:lnTo>
                    <a:pt x="38" y="42"/>
                  </a:lnTo>
                  <a:lnTo>
                    <a:pt x="37" y="48"/>
                  </a:lnTo>
                  <a:lnTo>
                    <a:pt x="34" y="55"/>
                  </a:lnTo>
                  <a:lnTo>
                    <a:pt x="29" y="58"/>
                  </a:lnTo>
                  <a:lnTo>
                    <a:pt x="25" y="61"/>
                  </a:lnTo>
                  <a:lnTo>
                    <a:pt x="19" y="62"/>
                  </a:lnTo>
                  <a:lnTo>
                    <a:pt x="14" y="61"/>
                  </a:lnTo>
                  <a:lnTo>
                    <a:pt x="9" y="61"/>
                  </a:lnTo>
                  <a:lnTo>
                    <a:pt x="6" y="58"/>
                  </a:lnTo>
                  <a:lnTo>
                    <a:pt x="5" y="55"/>
                  </a:lnTo>
                  <a:lnTo>
                    <a:pt x="2" y="52"/>
                  </a:lnTo>
                  <a:lnTo>
                    <a:pt x="2" y="47"/>
                  </a:lnTo>
                  <a:close/>
                  <a:moveTo>
                    <a:pt x="32" y="20"/>
                  </a:moveTo>
                  <a:lnTo>
                    <a:pt x="31" y="16"/>
                  </a:lnTo>
                  <a:lnTo>
                    <a:pt x="29" y="11"/>
                  </a:lnTo>
                  <a:lnTo>
                    <a:pt x="25" y="8"/>
                  </a:lnTo>
                  <a:lnTo>
                    <a:pt x="20" y="8"/>
                  </a:lnTo>
                  <a:lnTo>
                    <a:pt x="15" y="8"/>
                  </a:lnTo>
                  <a:lnTo>
                    <a:pt x="11" y="11"/>
                  </a:lnTo>
                  <a:lnTo>
                    <a:pt x="9" y="16"/>
                  </a:lnTo>
                  <a:lnTo>
                    <a:pt x="8" y="22"/>
                  </a:lnTo>
                  <a:lnTo>
                    <a:pt x="9" y="27"/>
                  </a:lnTo>
                  <a:lnTo>
                    <a:pt x="11" y="30"/>
                  </a:lnTo>
                  <a:lnTo>
                    <a:pt x="15" y="33"/>
                  </a:lnTo>
                  <a:lnTo>
                    <a:pt x="20" y="34"/>
                  </a:lnTo>
                  <a:lnTo>
                    <a:pt x="25" y="33"/>
                  </a:lnTo>
                  <a:lnTo>
                    <a:pt x="28" y="30"/>
                  </a:lnTo>
                  <a:lnTo>
                    <a:pt x="31" y="27"/>
                  </a:lnTo>
                  <a:lnTo>
                    <a:pt x="32" y="20"/>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53" name="Freeform 51"/>
            <p:cNvSpPr>
              <a:spLocks noEditPoints="1"/>
            </p:cNvSpPr>
            <p:nvPr/>
          </p:nvSpPr>
          <p:spPr bwMode="auto">
            <a:xfrm>
              <a:off x="4282" y="3392"/>
              <a:ext cx="40" cy="62"/>
            </a:xfrm>
            <a:custGeom>
              <a:avLst/>
              <a:gdLst>
                <a:gd name="T0" fmla="*/ 0 w 40"/>
                <a:gd name="T1" fmla="*/ 31 h 62"/>
                <a:gd name="T2" fmla="*/ 0 w 40"/>
                <a:gd name="T3" fmla="*/ 22 h 62"/>
                <a:gd name="T4" fmla="*/ 3 w 40"/>
                <a:gd name="T5" fmla="*/ 14 h 62"/>
                <a:gd name="T6" fmla="*/ 5 w 40"/>
                <a:gd name="T7" fmla="*/ 8 h 62"/>
                <a:gd name="T8" fmla="*/ 9 w 40"/>
                <a:gd name="T9" fmla="*/ 3 h 62"/>
                <a:gd name="T10" fmla="*/ 14 w 40"/>
                <a:gd name="T11" fmla="*/ 1 h 62"/>
                <a:gd name="T12" fmla="*/ 20 w 40"/>
                <a:gd name="T13" fmla="*/ 0 h 62"/>
                <a:gd name="T14" fmla="*/ 24 w 40"/>
                <a:gd name="T15" fmla="*/ 1 h 62"/>
                <a:gd name="T16" fmla="*/ 28 w 40"/>
                <a:gd name="T17" fmla="*/ 1 h 62"/>
                <a:gd name="T18" fmla="*/ 32 w 40"/>
                <a:gd name="T19" fmla="*/ 5 h 62"/>
                <a:gd name="T20" fmla="*/ 34 w 40"/>
                <a:gd name="T21" fmla="*/ 8 h 62"/>
                <a:gd name="T22" fmla="*/ 37 w 40"/>
                <a:gd name="T23" fmla="*/ 12 h 62"/>
                <a:gd name="T24" fmla="*/ 38 w 40"/>
                <a:gd name="T25" fmla="*/ 17 h 62"/>
                <a:gd name="T26" fmla="*/ 38 w 40"/>
                <a:gd name="T27" fmla="*/ 23 h 62"/>
                <a:gd name="T28" fmla="*/ 40 w 40"/>
                <a:gd name="T29" fmla="*/ 31 h 62"/>
                <a:gd name="T30" fmla="*/ 38 w 40"/>
                <a:gd name="T31" fmla="*/ 41 h 62"/>
                <a:gd name="T32" fmla="*/ 37 w 40"/>
                <a:gd name="T33" fmla="*/ 48 h 62"/>
                <a:gd name="T34" fmla="*/ 34 w 40"/>
                <a:gd name="T35" fmla="*/ 55 h 62"/>
                <a:gd name="T36" fmla="*/ 31 w 40"/>
                <a:gd name="T37" fmla="*/ 59 h 62"/>
                <a:gd name="T38" fmla="*/ 26 w 40"/>
                <a:gd name="T39" fmla="*/ 61 h 62"/>
                <a:gd name="T40" fmla="*/ 20 w 40"/>
                <a:gd name="T41" fmla="*/ 62 h 62"/>
                <a:gd name="T42" fmla="*/ 14 w 40"/>
                <a:gd name="T43" fmla="*/ 61 h 62"/>
                <a:gd name="T44" fmla="*/ 9 w 40"/>
                <a:gd name="T45" fmla="*/ 59 h 62"/>
                <a:gd name="T46" fmla="*/ 6 w 40"/>
                <a:gd name="T47" fmla="*/ 56 h 62"/>
                <a:gd name="T48" fmla="*/ 2 w 40"/>
                <a:gd name="T49" fmla="*/ 45 h 62"/>
                <a:gd name="T50" fmla="*/ 0 w 40"/>
                <a:gd name="T51" fmla="*/ 31 h 62"/>
                <a:gd name="T52" fmla="*/ 8 w 40"/>
                <a:gd name="T53" fmla="*/ 31 h 62"/>
                <a:gd name="T54" fmla="*/ 8 w 40"/>
                <a:gd name="T55" fmla="*/ 41 h 62"/>
                <a:gd name="T56" fmla="*/ 9 w 40"/>
                <a:gd name="T57" fmla="*/ 47 h 62"/>
                <a:gd name="T58" fmla="*/ 11 w 40"/>
                <a:gd name="T59" fmla="*/ 50 h 62"/>
                <a:gd name="T60" fmla="*/ 15 w 40"/>
                <a:gd name="T61" fmla="*/ 53 h 62"/>
                <a:gd name="T62" fmla="*/ 20 w 40"/>
                <a:gd name="T63" fmla="*/ 55 h 62"/>
                <a:gd name="T64" fmla="*/ 24 w 40"/>
                <a:gd name="T65" fmla="*/ 53 h 62"/>
                <a:gd name="T66" fmla="*/ 28 w 40"/>
                <a:gd name="T67" fmla="*/ 50 h 62"/>
                <a:gd name="T68" fmla="*/ 29 w 40"/>
                <a:gd name="T69" fmla="*/ 47 h 62"/>
                <a:gd name="T70" fmla="*/ 31 w 40"/>
                <a:gd name="T71" fmla="*/ 41 h 62"/>
                <a:gd name="T72" fmla="*/ 31 w 40"/>
                <a:gd name="T73" fmla="*/ 31 h 62"/>
                <a:gd name="T74" fmla="*/ 31 w 40"/>
                <a:gd name="T75" fmla="*/ 23 h 62"/>
                <a:gd name="T76" fmla="*/ 31 w 40"/>
                <a:gd name="T77" fmla="*/ 16 h 62"/>
                <a:gd name="T78" fmla="*/ 28 w 40"/>
                <a:gd name="T79" fmla="*/ 12 h 62"/>
                <a:gd name="T80" fmla="*/ 26 w 40"/>
                <a:gd name="T81" fmla="*/ 9 h 62"/>
                <a:gd name="T82" fmla="*/ 23 w 40"/>
                <a:gd name="T83" fmla="*/ 8 h 62"/>
                <a:gd name="T84" fmla="*/ 20 w 40"/>
                <a:gd name="T85" fmla="*/ 8 h 62"/>
                <a:gd name="T86" fmla="*/ 15 w 40"/>
                <a:gd name="T87" fmla="*/ 8 h 62"/>
                <a:gd name="T88" fmla="*/ 11 w 40"/>
                <a:gd name="T89" fmla="*/ 11 h 62"/>
                <a:gd name="T90" fmla="*/ 9 w 40"/>
                <a:gd name="T91" fmla="*/ 16 h 62"/>
                <a:gd name="T92" fmla="*/ 8 w 40"/>
                <a:gd name="T93" fmla="*/ 22 h 62"/>
                <a:gd name="T94" fmla="*/ 8 w 40"/>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62">
                  <a:moveTo>
                    <a:pt x="0" y="31"/>
                  </a:moveTo>
                  <a:lnTo>
                    <a:pt x="0" y="22"/>
                  </a:lnTo>
                  <a:lnTo>
                    <a:pt x="3" y="14"/>
                  </a:lnTo>
                  <a:lnTo>
                    <a:pt x="5" y="8"/>
                  </a:lnTo>
                  <a:lnTo>
                    <a:pt x="9" y="3"/>
                  </a:lnTo>
                  <a:lnTo>
                    <a:pt x="14" y="1"/>
                  </a:lnTo>
                  <a:lnTo>
                    <a:pt x="20" y="0"/>
                  </a:lnTo>
                  <a:lnTo>
                    <a:pt x="24" y="1"/>
                  </a:lnTo>
                  <a:lnTo>
                    <a:pt x="28" y="1"/>
                  </a:lnTo>
                  <a:lnTo>
                    <a:pt x="32" y="5"/>
                  </a:lnTo>
                  <a:lnTo>
                    <a:pt x="34" y="8"/>
                  </a:lnTo>
                  <a:lnTo>
                    <a:pt x="37" y="12"/>
                  </a:lnTo>
                  <a:lnTo>
                    <a:pt x="38" y="17"/>
                  </a:lnTo>
                  <a:lnTo>
                    <a:pt x="38" y="23"/>
                  </a:lnTo>
                  <a:lnTo>
                    <a:pt x="40" y="31"/>
                  </a:lnTo>
                  <a:lnTo>
                    <a:pt x="38" y="41"/>
                  </a:lnTo>
                  <a:lnTo>
                    <a:pt x="37" y="48"/>
                  </a:lnTo>
                  <a:lnTo>
                    <a:pt x="34" y="55"/>
                  </a:lnTo>
                  <a:lnTo>
                    <a:pt x="31" y="59"/>
                  </a:lnTo>
                  <a:lnTo>
                    <a:pt x="26" y="61"/>
                  </a:lnTo>
                  <a:lnTo>
                    <a:pt x="20" y="62"/>
                  </a:lnTo>
                  <a:lnTo>
                    <a:pt x="14" y="61"/>
                  </a:lnTo>
                  <a:lnTo>
                    <a:pt x="9" y="59"/>
                  </a:lnTo>
                  <a:lnTo>
                    <a:pt x="6" y="56"/>
                  </a:lnTo>
                  <a:lnTo>
                    <a:pt x="2" y="45"/>
                  </a:lnTo>
                  <a:lnTo>
                    <a:pt x="0" y="31"/>
                  </a:lnTo>
                  <a:close/>
                  <a:moveTo>
                    <a:pt x="8" y="31"/>
                  </a:moveTo>
                  <a:lnTo>
                    <a:pt x="8" y="41"/>
                  </a:lnTo>
                  <a:lnTo>
                    <a:pt x="9" y="47"/>
                  </a:lnTo>
                  <a:lnTo>
                    <a:pt x="11" y="50"/>
                  </a:lnTo>
                  <a:lnTo>
                    <a:pt x="15" y="53"/>
                  </a:lnTo>
                  <a:lnTo>
                    <a:pt x="20" y="55"/>
                  </a:lnTo>
                  <a:lnTo>
                    <a:pt x="24" y="53"/>
                  </a:lnTo>
                  <a:lnTo>
                    <a:pt x="28" y="50"/>
                  </a:lnTo>
                  <a:lnTo>
                    <a:pt x="29" y="47"/>
                  </a:lnTo>
                  <a:lnTo>
                    <a:pt x="31" y="41"/>
                  </a:lnTo>
                  <a:lnTo>
                    <a:pt x="31" y="31"/>
                  </a:lnTo>
                  <a:lnTo>
                    <a:pt x="31" y="23"/>
                  </a:lnTo>
                  <a:lnTo>
                    <a:pt x="31" y="16"/>
                  </a:lnTo>
                  <a:lnTo>
                    <a:pt x="28" y="12"/>
                  </a:lnTo>
                  <a:lnTo>
                    <a:pt x="26" y="9"/>
                  </a:lnTo>
                  <a:lnTo>
                    <a:pt x="23" y="8"/>
                  </a:lnTo>
                  <a:lnTo>
                    <a:pt x="20" y="8"/>
                  </a:lnTo>
                  <a:lnTo>
                    <a:pt x="15" y="8"/>
                  </a:lnTo>
                  <a:lnTo>
                    <a:pt x="11" y="11"/>
                  </a:lnTo>
                  <a:lnTo>
                    <a:pt x="9" y="16"/>
                  </a:lnTo>
                  <a:lnTo>
                    <a:pt x="8" y="22"/>
                  </a:lnTo>
                  <a:lnTo>
                    <a:pt x="8"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54" name="Freeform 52"/>
            <p:cNvSpPr>
              <a:spLocks/>
            </p:cNvSpPr>
            <p:nvPr/>
          </p:nvSpPr>
          <p:spPr bwMode="auto">
            <a:xfrm>
              <a:off x="4610" y="3392"/>
              <a:ext cx="22" cy="61"/>
            </a:xfrm>
            <a:custGeom>
              <a:avLst/>
              <a:gdLst>
                <a:gd name="T0" fmla="*/ 22 w 22"/>
                <a:gd name="T1" fmla="*/ 61 h 61"/>
                <a:gd name="T2" fmla="*/ 14 w 22"/>
                <a:gd name="T3" fmla="*/ 61 h 61"/>
                <a:gd name="T4" fmla="*/ 14 w 22"/>
                <a:gd name="T5" fmla="*/ 14 h 61"/>
                <a:gd name="T6" fmla="*/ 11 w 22"/>
                <a:gd name="T7" fmla="*/ 16 h 61"/>
                <a:gd name="T8" fmla="*/ 8 w 22"/>
                <a:gd name="T9" fmla="*/ 19 h 61"/>
                <a:gd name="T10" fmla="*/ 3 w 22"/>
                <a:gd name="T11" fmla="*/ 22 h 61"/>
                <a:gd name="T12" fmla="*/ 0 w 22"/>
                <a:gd name="T13" fmla="*/ 23 h 61"/>
                <a:gd name="T14" fmla="*/ 0 w 22"/>
                <a:gd name="T15" fmla="*/ 16 h 61"/>
                <a:gd name="T16" fmla="*/ 7 w 22"/>
                <a:gd name="T17" fmla="*/ 12 h 61"/>
                <a:gd name="T18" fmla="*/ 11 w 22"/>
                <a:gd name="T19" fmla="*/ 8 h 61"/>
                <a:gd name="T20" fmla="*/ 14 w 22"/>
                <a:gd name="T21" fmla="*/ 5 h 61"/>
                <a:gd name="T22" fmla="*/ 17 w 22"/>
                <a:gd name="T23" fmla="*/ 0 h 61"/>
                <a:gd name="T24" fmla="*/ 22 w 22"/>
                <a:gd name="T25" fmla="*/ 0 h 61"/>
                <a:gd name="T26" fmla="*/ 22 w 22"/>
                <a:gd name="T27"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61">
                  <a:moveTo>
                    <a:pt x="22" y="61"/>
                  </a:moveTo>
                  <a:lnTo>
                    <a:pt x="14" y="61"/>
                  </a:lnTo>
                  <a:lnTo>
                    <a:pt x="14" y="14"/>
                  </a:lnTo>
                  <a:lnTo>
                    <a:pt x="11" y="16"/>
                  </a:lnTo>
                  <a:lnTo>
                    <a:pt x="8" y="19"/>
                  </a:lnTo>
                  <a:lnTo>
                    <a:pt x="3" y="22"/>
                  </a:lnTo>
                  <a:lnTo>
                    <a:pt x="0" y="23"/>
                  </a:lnTo>
                  <a:lnTo>
                    <a:pt x="0" y="16"/>
                  </a:lnTo>
                  <a:lnTo>
                    <a:pt x="7" y="12"/>
                  </a:lnTo>
                  <a:lnTo>
                    <a:pt x="11" y="8"/>
                  </a:lnTo>
                  <a:lnTo>
                    <a:pt x="14" y="5"/>
                  </a:lnTo>
                  <a:lnTo>
                    <a:pt x="17" y="0"/>
                  </a:lnTo>
                  <a:lnTo>
                    <a:pt x="22" y="0"/>
                  </a:lnTo>
                  <a:lnTo>
                    <a:pt x="22" y="6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55" name="Freeform 53"/>
            <p:cNvSpPr>
              <a:spLocks noEditPoints="1"/>
            </p:cNvSpPr>
            <p:nvPr/>
          </p:nvSpPr>
          <p:spPr bwMode="auto">
            <a:xfrm>
              <a:off x="4652" y="3392"/>
              <a:ext cx="38" cy="62"/>
            </a:xfrm>
            <a:custGeom>
              <a:avLst/>
              <a:gdLst>
                <a:gd name="T0" fmla="*/ 0 w 38"/>
                <a:gd name="T1" fmla="*/ 31 h 62"/>
                <a:gd name="T2" fmla="*/ 0 w 38"/>
                <a:gd name="T3" fmla="*/ 22 h 62"/>
                <a:gd name="T4" fmla="*/ 1 w 38"/>
                <a:gd name="T5" fmla="*/ 14 h 62"/>
                <a:gd name="T6" fmla="*/ 4 w 38"/>
                <a:gd name="T7" fmla="*/ 8 h 62"/>
                <a:gd name="T8" fmla="*/ 7 w 38"/>
                <a:gd name="T9" fmla="*/ 3 h 62"/>
                <a:gd name="T10" fmla="*/ 12 w 38"/>
                <a:gd name="T11" fmla="*/ 1 h 62"/>
                <a:gd name="T12" fmla="*/ 18 w 38"/>
                <a:gd name="T13" fmla="*/ 0 h 62"/>
                <a:gd name="T14" fmla="*/ 23 w 38"/>
                <a:gd name="T15" fmla="*/ 1 h 62"/>
                <a:gd name="T16" fmla="*/ 27 w 38"/>
                <a:gd name="T17" fmla="*/ 1 h 62"/>
                <a:gd name="T18" fmla="*/ 30 w 38"/>
                <a:gd name="T19" fmla="*/ 5 h 62"/>
                <a:gd name="T20" fmla="*/ 33 w 38"/>
                <a:gd name="T21" fmla="*/ 8 h 62"/>
                <a:gd name="T22" fmla="*/ 35 w 38"/>
                <a:gd name="T23" fmla="*/ 12 h 62"/>
                <a:gd name="T24" fmla="*/ 36 w 38"/>
                <a:gd name="T25" fmla="*/ 17 h 62"/>
                <a:gd name="T26" fmla="*/ 38 w 38"/>
                <a:gd name="T27" fmla="*/ 23 h 62"/>
                <a:gd name="T28" fmla="*/ 38 w 38"/>
                <a:gd name="T29" fmla="*/ 31 h 62"/>
                <a:gd name="T30" fmla="*/ 38 w 38"/>
                <a:gd name="T31" fmla="*/ 41 h 62"/>
                <a:gd name="T32" fmla="*/ 36 w 38"/>
                <a:gd name="T33" fmla="*/ 48 h 62"/>
                <a:gd name="T34" fmla="*/ 33 w 38"/>
                <a:gd name="T35" fmla="*/ 55 h 62"/>
                <a:gd name="T36" fmla="*/ 29 w 38"/>
                <a:gd name="T37" fmla="*/ 59 h 62"/>
                <a:gd name="T38" fmla="*/ 24 w 38"/>
                <a:gd name="T39" fmla="*/ 61 h 62"/>
                <a:gd name="T40" fmla="*/ 18 w 38"/>
                <a:gd name="T41" fmla="*/ 62 h 62"/>
                <a:gd name="T42" fmla="*/ 13 w 38"/>
                <a:gd name="T43" fmla="*/ 61 h 62"/>
                <a:gd name="T44" fmla="*/ 9 w 38"/>
                <a:gd name="T45" fmla="*/ 59 h 62"/>
                <a:gd name="T46" fmla="*/ 4 w 38"/>
                <a:gd name="T47" fmla="*/ 56 h 62"/>
                <a:gd name="T48" fmla="*/ 1 w 38"/>
                <a:gd name="T49" fmla="*/ 45 h 62"/>
                <a:gd name="T50" fmla="*/ 0 w 38"/>
                <a:gd name="T51" fmla="*/ 31 h 62"/>
                <a:gd name="T52" fmla="*/ 7 w 38"/>
                <a:gd name="T53" fmla="*/ 31 h 62"/>
                <a:gd name="T54" fmla="*/ 7 w 38"/>
                <a:gd name="T55" fmla="*/ 41 h 62"/>
                <a:gd name="T56" fmla="*/ 9 w 38"/>
                <a:gd name="T57" fmla="*/ 47 h 62"/>
                <a:gd name="T58" fmla="*/ 10 w 38"/>
                <a:gd name="T59" fmla="*/ 50 h 62"/>
                <a:gd name="T60" fmla="*/ 13 w 38"/>
                <a:gd name="T61" fmla="*/ 53 h 62"/>
                <a:gd name="T62" fmla="*/ 18 w 38"/>
                <a:gd name="T63" fmla="*/ 55 h 62"/>
                <a:gd name="T64" fmla="*/ 23 w 38"/>
                <a:gd name="T65" fmla="*/ 53 h 62"/>
                <a:gd name="T66" fmla="*/ 27 w 38"/>
                <a:gd name="T67" fmla="*/ 50 h 62"/>
                <a:gd name="T68" fmla="*/ 29 w 38"/>
                <a:gd name="T69" fmla="*/ 47 h 62"/>
                <a:gd name="T70" fmla="*/ 30 w 38"/>
                <a:gd name="T71" fmla="*/ 41 h 62"/>
                <a:gd name="T72" fmla="*/ 30 w 38"/>
                <a:gd name="T73" fmla="*/ 31 h 62"/>
                <a:gd name="T74" fmla="*/ 30 w 38"/>
                <a:gd name="T75" fmla="*/ 23 h 62"/>
                <a:gd name="T76" fmla="*/ 29 w 38"/>
                <a:gd name="T77" fmla="*/ 16 h 62"/>
                <a:gd name="T78" fmla="*/ 27 w 38"/>
                <a:gd name="T79" fmla="*/ 12 h 62"/>
                <a:gd name="T80" fmla="*/ 24 w 38"/>
                <a:gd name="T81" fmla="*/ 9 h 62"/>
                <a:gd name="T82" fmla="*/ 21 w 38"/>
                <a:gd name="T83" fmla="*/ 8 h 62"/>
                <a:gd name="T84" fmla="*/ 18 w 38"/>
                <a:gd name="T85" fmla="*/ 8 h 62"/>
                <a:gd name="T86" fmla="*/ 13 w 38"/>
                <a:gd name="T87" fmla="*/ 8 h 62"/>
                <a:gd name="T88" fmla="*/ 10 w 38"/>
                <a:gd name="T89" fmla="*/ 11 h 62"/>
                <a:gd name="T90" fmla="*/ 9 w 38"/>
                <a:gd name="T91" fmla="*/ 16 h 62"/>
                <a:gd name="T92" fmla="*/ 7 w 38"/>
                <a:gd name="T93" fmla="*/ 22 h 62"/>
                <a:gd name="T94" fmla="*/ 7 w 38"/>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 h="62">
                  <a:moveTo>
                    <a:pt x="0" y="31"/>
                  </a:moveTo>
                  <a:lnTo>
                    <a:pt x="0" y="22"/>
                  </a:lnTo>
                  <a:lnTo>
                    <a:pt x="1" y="14"/>
                  </a:lnTo>
                  <a:lnTo>
                    <a:pt x="4" y="8"/>
                  </a:lnTo>
                  <a:lnTo>
                    <a:pt x="7" y="3"/>
                  </a:lnTo>
                  <a:lnTo>
                    <a:pt x="12" y="1"/>
                  </a:lnTo>
                  <a:lnTo>
                    <a:pt x="18" y="0"/>
                  </a:lnTo>
                  <a:lnTo>
                    <a:pt x="23" y="1"/>
                  </a:lnTo>
                  <a:lnTo>
                    <a:pt x="27" y="1"/>
                  </a:lnTo>
                  <a:lnTo>
                    <a:pt x="30" y="5"/>
                  </a:lnTo>
                  <a:lnTo>
                    <a:pt x="33" y="8"/>
                  </a:lnTo>
                  <a:lnTo>
                    <a:pt x="35" y="12"/>
                  </a:lnTo>
                  <a:lnTo>
                    <a:pt x="36" y="17"/>
                  </a:lnTo>
                  <a:lnTo>
                    <a:pt x="38" y="23"/>
                  </a:lnTo>
                  <a:lnTo>
                    <a:pt x="38" y="31"/>
                  </a:lnTo>
                  <a:lnTo>
                    <a:pt x="38" y="41"/>
                  </a:lnTo>
                  <a:lnTo>
                    <a:pt x="36" y="48"/>
                  </a:lnTo>
                  <a:lnTo>
                    <a:pt x="33" y="55"/>
                  </a:lnTo>
                  <a:lnTo>
                    <a:pt x="29" y="59"/>
                  </a:lnTo>
                  <a:lnTo>
                    <a:pt x="24" y="61"/>
                  </a:lnTo>
                  <a:lnTo>
                    <a:pt x="18" y="62"/>
                  </a:lnTo>
                  <a:lnTo>
                    <a:pt x="13" y="61"/>
                  </a:lnTo>
                  <a:lnTo>
                    <a:pt x="9" y="59"/>
                  </a:lnTo>
                  <a:lnTo>
                    <a:pt x="4" y="56"/>
                  </a:lnTo>
                  <a:lnTo>
                    <a:pt x="1" y="45"/>
                  </a:lnTo>
                  <a:lnTo>
                    <a:pt x="0" y="31"/>
                  </a:lnTo>
                  <a:close/>
                  <a:moveTo>
                    <a:pt x="7" y="31"/>
                  </a:moveTo>
                  <a:lnTo>
                    <a:pt x="7" y="41"/>
                  </a:lnTo>
                  <a:lnTo>
                    <a:pt x="9" y="47"/>
                  </a:lnTo>
                  <a:lnTo>
                    <a:pt x="10" y="50"/>
                  </a:lnTo>
                  <a:lnTo>
                    <a:pt x="13" y="53"/>
                  </a:lnTo>
                  <a:lnTo>
                    <a:pt x="18" y="55"/>
                  </a:lnTo>
                  <a:lnTo>
                    <a:pt x="23" y="53"/>
                  </a:lnTo>
                  <a:lnTo>
                    <a:pt x="27" y="50"/>
                  </a:lnTo>
                  <a:lnTo>
                    <a:pt x="29" y="47"/>
                  </a:lnTo>
                  <a:lnTo>
                    <a:pt x="30" y="41"/>
                  </a:lnTo>
                  <a:lnTo>
                    <a:pt x="30" y="31"/>
                  </a:lnTo>
                  <a:lnTo>
                    <a:pt x="30" y="23"/>
                  </a:lnTo>
                  <a:lnTo>
                    <a:pt x="29" y="16"/>
                  </a:lnTo>
                  <a:lnTo>
                    <a:pt x="27" y="12"/>
                  </a:lnTo>
                  <a:lnTo>
                    <a:pt x="24" y="9"/>
                  </a:lnTo>
                  <a:lnTo>
                    <a:pt x="21" y="8"/>
                  </a:lnTo>
                  <a:lnTo>
                    <a:pt x="18" y="8"/>
                  </a:lnTo>
                  <a:lnTo>
                    <a:pt x="13" y="8"/>
                  </a:lnTo>
                  <a:lnTo>
                    <a:pt x="10" y="11"/>
                  </a:lnTo>
                  <a:lnTo>
                    <a:pt x="9" y="16"/>
                  </a:lnTo>
                  <a:lnTo>
                    <a:pt x="7" y="22"/>
                  </a:lnTo>
                  <a:lnTo>
                    <a:pt x="7"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56" name="Freeform 54"/>
            <p:cNvSpPr>
              <a:spLocks noEditPoints="1"/>
            </p:cNvSpPr>
            <p:nvPr/>
          </p:nvSpPr>
          <p:spPr bwMode="auto">
            <a:xfrm>
              <a:off x="4696" y="3392"/>
              <a:ext cx="40" cy="62"/>
            </a:xfrm>
            <a:custGeom>
              <a:avLst/>
              <a:gdLst>
                <a:gd name="T0" fmla="*/ 0 w 40"/>
                <a:gd name="T1" fmla="*/ 31 h 62"/>
                <a:gd name="T2" fmla="*/ 1 w 40"/>
                <a:gd name="T3" fmla="*/ 22 h 62"/>
                <a:gd name="T4" fmla="*/ 3 w 40"/>
                <a:gd name="T5" fmla="*/ 14 h 62"/>
                <a:gd name="T6" fmla="*/ 6 w 40"/>
                <a:gd name="T7" fmla="*/ 8 h 62"/>
                <a:gd name="T8" fmla="*/ 9 w 40"/>
                <a:gd name="T9" fmla="*/ 3 h 62"/>
                <a:gd name="T10" fmla="*/ 14 w 40"/>
                <a:gd name="T11" fmla="*/ 1 h 62"/>
                <a:gd name="T12" fmla="*/ 20 w 40"/>
                <a:gd name="T13" fmla="*/ 0 h 62"/>
                <a:gd name="T14" fmla="*/ 24 w 40"/>
                <a:gd name="T15" fmla="*/ 1 h 62"/>
                <a:gd name="T16" fmla="*/ 29 w 40"/>
                <a:gd name="T17" fmla="*/ 1 h 62"/>
                <a:gd name="T18" fmla="*/ 32 w 40"/>
                <a:gd name="T19" fmla="*/ 5 h 62"/>
                <a:gd name="T20" fmla="*/ 35 w 40"/>
                <a:gd name="T21" fmla="*/ 8 h 62"/>
                <a:gd name="T22" fmla="*/ 37 w 40"/>
                <a:gd name="T23" fmla="*/ 12 h 62"/>
                <a:gd name="T24" fmla="*/ 38 w 40"/>
                <a:gd name="T25" fmla="*/ 17 h 62"/>
                <a:gd name="T26" fmla="*/ 40 w 40"/>
                <a:gd name="T27" fmla="*/ 23 h 62"/>
                <a:gd name="T28" fmla="*/ 40 w 40"/>
                <a:gd name="T29" fmla="*/ 31 h 62"/>
                <a:gd name="T30" fmla="*/ 40 w 40"/>
                <a:gd name="T31" fmla="*/ 41 h 62"/>
                <a:gd name="T32" fmla="*/ 37 w 40"/>
                <a:gd name="T33" fmla="*/ 48 h 62"/>
                <a:gd name="T34" fmla="*/ 35 w 40"/>
                <a:gd name="T35" fmla="*/ 55 h 62"/>
                <a:gd name="T36" fmla="*/ 30 w 40"/>
                <a:gd name="T37" fmla="*/ 59 h 62"/>
                <a:gd name="T38" fmla="*/ 26 w 40"/>
                <a:gd name="T39" fmla="*/ 61 h 62"/>
                <a:gd name="T40" fmla="*/ 20 w 40"/>
                <a:gd name="T41" fmla="*/ 62 h 62"/>
                <a:gd name="T42" fmla="*/ 15 w 40"/>
                <a:gd name="T43" fmla="*/ 61 h 62"/>
                <a:gd name="T44" fmla="*/ 11 w 40"/>
                <a:gd name="T45" fmla="*/ 59 h 62"/>
                <a:gd name="T46" fmla="*/ 6 w 40"/>
                <a:gd name="T47" fmla="*/ 56 h 62"/>
                <a:gd name="T48" fmla="*/ 1 w 40"/>
                <a:gd name="T49" fmla="*/ 45 h 62"/>
                <a:gd name="T50" fmla="*/ 0 w 40"/>
                <a:gd name="T51" fmla="*/ 31 h 62"/>
                <a:gd name="T52" fmla="*/ 9 w 40"/>
                <a:gd name="T53" fmla="*/ 31 h 62"/>
                <a:gd name="T54" fmla="*/ 9 w 40"/>
                <a:gd name="T55" fmla="*/ 41 h 62"/>
                <a:gd name="T56" fmla="*/ 11 w 40"/>
                <a:gd name="T57" fmla="*/ 47 h 62"/>
                <a:gd name="T58" fmla="*/ 12 w 40"/>
                <a:gd name="T59" fmla="*/ 50 h 62"/>
                <a:gd name="T60" fmla="*/ 15 w 40"/>
                <a:gd name="T61" fmla="*/ 53 h 62"/>
                <a:gd name="T62" fmla="*/ 20 w 40"/>
                <a:gd name="T63" fmla="*/ 55 h 62"/>
                <a:gd name="T64" fmla="*/ 24 w 40"/>
                <a:gd name="T65" fmla="*/ 53 h 62"/>
                <a:gd name="T66" fmla="*/ 29 w 40"/>
                <a:gd name="T67" fmla="*/ 50 h 62"/>
                <a:gd name="T68" fmla="*/ 30 w 40"/>
                <a:gd name="T69" fmla="*/ 47 h 62"/>
                <a:gd name="T70" fmla="*/ 32 w 40"/>
                <a:gd name="T71" fmla="*/ 41 h 62"/>
                <a:gd name="T72" fmla="*/ 32 w 40"/>
                <a:gd name="T73" fmla="*/ 31 h 62"/>
                <a:gd name="T74" fmla="*/ 32 w 40"/>
                <a:gd name="T75" fmla="*/ 23 h 62"/>
                <a:gd name="T76" fmla="*/ 30 w 40"/>
                <a:gd name="T77" fmla="*/ 16 h 62"/>
                <a:gd name="T78" fmla="*/ 29 w 40"/>
                <a:gd name="T79" fmla="*/ 12 h 62"/>
                <a:gd name="T80" fmla="*/ 26 w 40"/>
                <a:gd name="T81" fmla="*/ 9 h 62"/>
                <a:gd name="T82" fmla="*/ 23 w 40"/>
                <a:gd name="T83" fmla="*/ 8 h 62"/>
                <a:gd name="T84" fmla="*/ 20 w 40"/>
                <a:gd name="T85" fmla="*/ 8 h 62"/>
                <a:gd name="T86" fmla="*/ 15 w 40"/>
                <a:gd name="T87" fmla="*/ 8 h 62"/>
                <a:gd name="T88" fmla="*/ 12 w 40"/>
                <a:gd name="T89" fmla="*/ 11 h 62"/>
                <a:gd name="T90" fmla="*/ 11 w 40"/>
                <a:gd name="T91" fmla="*/ 16 h 62"/>
                <a:gd name="T92" fmla="*/ 9 w 40"/>
                <a:gd name="T93" fmla="*/ 22 h 62"/>
                <a:gd name="T94" fmla="*/ 9 w 40"/>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62">
                  <a:moveTo>
                    <a:pt x="0" y="31"/>
                  </a:moveTo>
                  <a:lnTo>
                    <a:pt x="1" y="22"/>
                  </a:lnTo>
                  <a:lnTo>
                    <a:pt x="3" y="14"/>
                  </a:lnTo>
                  <a:lnTo>
                    <a:pt x="6" y="8"/>
                  </a:lnTo>
                  <a:lnTo>
                    <a:pt x="9" y="3"/>
                  </a:lnTo>
                  <a:lnTo>
                    <a:pt x="14" y="1"/>
                  </a:lnTo>
                  <a:lnTo>
                    <a:pt x="20" y="0"/>
                  </a:lnTo>
                  <a:lnTo>
                    <a:pt x="24" y="1"/>
                  </a:lnTo>
                  <a:lnTo>
                    <a:pt x="29" y="1"/>
                  </a:lnTo>
                  <a:lnTo>
                    <a:pt x="32" y="5"/>
                  </a:lnTo>
                  <a:lnTo>
                    <a:pt x="35" y="8"/>
                  </a:lnTo>
                  <a:lnTo>
                    <a:pt x="37" y="12"/>
                  </a:lnTo>
                  <a:lnTo>
                    <a:pt x="38" y="17"/>
                  </a:lnTo>
                  <a:lnTo>
                    <a:pt x="40" y="23"/>
                  </a:lnTo>
                  <a:lnTo>
                    <a:pt x="40" y="31"/>
                  </a:lnTo>
                  <a:lnTo>
                    <a:pt x="40" y="41"/>
                  </a:lnTo>
                  <a:lnTo>
                    <a:pt x="37" y="48"/>
                  </a:lnTo>
                  <a:lnTo>
                    <a:pt x="35" y="55"/>
                  </a:lnTo>
                  <a:lnTo>
                    <a:pt x="30" y="59"/>
                  </a:lnTo>
                  <a:lnTo>
                    <a:pt x="26" y="61"/>
                  </a:lnTo>
                  <a:lnTo>
                    <a:pt x="20" y="62"/>
                  </a:lnTo>
                  <a:lnTo>
                    <a:pt x="15" y="61"/>
                  </a:lnTo>
                  <a:lnTo>
                    <a:pt x="11" y="59"/>
                  </a:lnTo>
                  <a:lnTo>
                    <a:pt x="6" y="56"/>
                  </a:lnTo>
                  <a:lnTo>
                    <a:pt x="1" y="45"/>
                  </a:lnTo>
                  <a:lnTo>
                    <a:pt x="0" y="31"/>
                  </a:lnTo>
                  <a:close/>
                  <a:moveTo>
                    <a:pt x="9" y="31"/>
                  </a:moveTo>
                  <a:lnTo>
                    <a:pt x="9" y="41"/>
                  </a:lnTo>
                  <a:lnTo>
                    <a:pt x="11" y="47"/>
                  </a:lnTo>
                  <a:lnTo>
                    <a:pt x="12" y="50"/>
                  </a:lnTo>
                  <a:lnTo>
                    <a:pt x="15" y="53"/>
                  </a:lnTo>
                  <a:lnTo>
                    <a:pt x="20" y="55"/>
                  </a:lnTo>
                  <a:lnTo>
                    <a:pt x="24" y="53"/>
                  </a:lnTo>
                  <a:lnTo>
                    <a:pt x="29" y="50"/>
                  </a:lnTo>
                  <a:lnTo>
                    <a:pt x="30" y="47"/>
                  </a:lnTo>
                  <a:lnTo>
                    <a:pt x="32" y="41"/>
                  </a:lnTo>
                  <a:lnTo>
                    <a:pt x="32" y="31"/>
                  </a:lnTo>
                  <a:lnTo>
                    <a:pt x="32" y="23"/>
                  </a:lnTo>
                  <a:lnTo>
                    <a:pt x="30" y="16"/>
                  </a:lnTo>
                  <a:lnTo>
                    <a:pt x="29" y="12"/>
                  </a:lnTo>
                  <a:lnTo>
                    <a:pt x="26" y="9"/>
                  </a:lnTo>
                  <a:lnTo>
                    <a:pt x="23" y="8"/>
                  </a:lnTo>
                  <a:lnTo>
                    <a:pt x="20" y="8"/>
                  </a:lnTo>
                  <a:lnTo>
                    <a:pt x="15" y="8"/>
                  </a:lnTo>
                  <a:lnTo>
                    <a:pt x="12" y="11"/>
                  </a:lnTo>
                  <a:lnTo>
                    <a:pt x="11" y="16"/>
                  </a:lnTo>
                  <a:lnTo>
                    <a:pt x="9" y="22"/>
                  </a:lnTo>
                  <a:lnTo>
                    <a:pt x="9"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2" name="Freeform 60"/>
            <p:cNvSpPr>
              <a:spLocks/>
            </p:cNvSpPr>
            <p:nvPr/>
          </p:nvSpPr>
          <p:spPr bwMode="auto">
            <a:xfrm>
              <a:off x="2810" y="3511"/>
              <a:ext cx="36" cy="67"/>
            </a:xfrm>
            <a:custGeom>
              <a:avLst/>
              <a:gdLst>
                <a:gd name="T0" fmla="*/ 0 w 36"/>
                <a:gd name="T1" fmla="*/ 67 h 67"/>
                <a:gd name="T2" fmla="*/ 0 w 36"/>
                <a:gd name="T3" fmla="*/ 0 h 67"/>
                <a:gd name="T4" fmla="*/ 7 w 36"/>
                <a:gd name="T5" fmla="*/ 0 h 67"/>
                <a:gd name="T6" fmla="*/ 7 w 36"/>
                <a:gd name="T7" fmla="*/ 25 h 67"/>
                <a:gd name="T8" fmla="*/ 12 w 36"/>
                <a:gd name="T9" fmla="*/ 20 h 67"/>
                <a:gd name="T10" fmla="*/ 17 w 36"/>
                <a:gd name="T11" fmla="*/ 19 h 67"/>
                <a:gd name="T12" fmla="*/ 21 w 36"/>
                <a:gd name="T13" fmla="*/ 17 h 67"/>
                <a:gd name="T14" fmla="*/ 26 w 36"/>
                <a:gd name="T15" fmla="*/ 19 h 67"/>
                <a:gd name="T16" fmla="*/ 30 w 36"/>
                <a:gd name="T17" fmla="*/ 20 h 67"/>
                <a:gd name="T18" fmla="*/ 33 w 36"/>
                <a:gd name="T19" fmla="*/ 22 h 67"/>
                <a:gd name="T20" fmla="*/ 35 w 36"/>
                <a:gd name="T21" fmla="*/ 26 h 67"/>
                <a:gd name="T22" fmla="*/ 36 w 36"/>
                <a:gd name="T23" fmla="*/ 29 h 67"/>
                <a:gd name="T24" fmla="*/ 36 w 36"/>
                <a:gd name="T25" fmla="*/ 36 h 67"/>
                <a:gd name="T26" fmla="*/ 36 w 36"/>
                <a:gd name="T27" fmla="*/ 67 h 67"/>
                <a:gd name="T28" fmla="*/ 27 w 36"/>
                <a:gd name="T29" fmla="*/ 67 h 67"/>
                <a:gd name="T30" fmla="*/ 27 w 36"/>
                <a:gd name="T31" fmla="*/ 37 h 67"/>
                <a:gd name="T32" fmla="*/ 27 w 36"/>
                <a:gd name="T33" fmla="*/ 31 h 67"/>
                <a:gd name="T34" fmla="*/ 26 w 36"/>
                <a:gd name="T35" fmla="*/ 28 h 67"/>
                <a:gd name="T36" fmla="*/ 23 w 36"/>
                <a:gd name="T37" fmla="*/ 26 h 67"/>
                <a:gd name="T38" fmla="*/ 20 w 36"/>
                <a:gd name="T39" fmla="*/ 25 h 67"/>
                <a:gd name="T40" fmla="*/ 17 w 36"/>
                <a:gd name="T41" fmla="*/ 26 h 67"/>
                <a:gd name="T42" fmla="*/ 13 w 36"/>
                <a:gd name="T43" fmla="*/ 28 h 67"/>
                <a:gd name="T44" fmla="*/ 10 w 36"/>
                <a:gd name="T45" fmla="*/ 29 h 67"/>
                <a:gd name="T46" fmla="*/ 9 w 36"/>
                <a:gd name="T47" fmla="*/ 33 h 67"/>
                <a:gd name="T48" fmla="*/ 9 w 36"/>
                <a:gd name="T49" fmla="*/ 36 h 67"/>
                <a:gd name="T50" fmla="*/ 7 w 36"/>
                <a:gd name="T51" fmla="*/ 40 h 67"/>
                <a:gd name="T52" fmla="*/ 7 w 36"/>
                <a:gd name="T53" fmla="*/ 67 h 67"/>
                <a:gd name="T54" fmla="*/ 0 w 36"/>
                <a:gd name="T55"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 h="67">
                  <a:moveTo>
                    <a:pt x="0" y="67"/>
                  </a:moveTo>
                  <a:lnTo>
                    <a:pt x="0" y="0"/>
                  </a:lnTo>
                  <a:lnTo>
                    <a:pt x="7" y="0"/>
                  </a:lnTo>
                  <a:lnTo>
                    <a:pt x="7" y="25"/>
                  </a:lnTo>
                  <a:lnTo>
                    <a:pt x="12" y="20"/>
                  </a:lnTo>
                  <a:lnTo>
                    <a:pt x="17" y="19"/>
                  </a:lnTo>
                  <a:lnTo>
                    <a:pt x="21" y="17"/>
                  </a:lnTo>
                  <a:lnTo>
                    <a:pt x="26" y="19"/>
                  </a:lnTo>
                  <a:lnTo>
                    <a:pt x="30" y="20"/>
                  </a:lnTo>
                  <a:lnTo>
                    <a:pt x="33" y="22"/>
                  </a:lnTo>
                  <a:lnTo>
                    <a:pt x="35" y="26"/>
                  </a:lnTo>
                  <a:lnTo>
                    <a:pt x="36" y="29"/>
                  </a:lnTo>
                  <a:lnTo>
                    <a:pt x="36" y="36"/>
                  </a:lnTo>
                  <a:lnTo>
                    <a:pt x="36" y="67"/>
                  </a:lnTo>
                  <a:lnTo>
                    <a:pt x="27" y="67"/>
                  </a:lnTo>
                  <a:lnTo>
                    <a:pt x="27" y="37"/>
                  </a:lnTo>
                  <a:lnTo>
                    <a:pt x="27" y="31"/>
                  </a:lnTo>
                  <a:lnTo>
                    <a:pt x="26" y="28"/>
                  </a:lnTo>
                  <a:lnTo>
                    <a:pt x="23" y="26"/>
                  </a:lnTo>
                  <a:lnTo>
                    <a:pt x="20" y="25"/>
                  </a:lnTo>
                  <a:lnTo>
                    <a:pt x="17" y="26"/>
                  </a:lnTo>
                  <a:lnTo>
                    <a:pt x="13" y="28"/>
                  </a:lnTo>
                  <a:lnTo>
                    <a:pt x="10" y="29"/>
                  </a:lnTo>
                  <a:lnTo>
                    <a:pt x="9" y="33"/>
                  </a:lnTo>
                  <a:lnTo>
                    <a:pt x="9" y="36"/>
                  </a:lnTo>
                  <a:lnTo>
                    <a:pt x="7" y="40"/>
                  </a:lnTo>
                  <a:lnTo>
                    <a:pt x="7" y="67"/>
                  </a:lnTo>
                  <a:lnTo>
                    <a:pt x="0" y="67"/>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63" name="Line 61"/>
            <p:cNvSpPr>
              <a:spLocks noChangeShapeType="1"/>
            </p:cNvSpPr>
            <p:nvPr/>
          </p:nvSpPr>
          <p:spPr bwMode="auto">
            <a:xfrm flipV="1">
              <a:off x="766" y="2072"/>
              <a:ext cx="0" cy="125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64" name="Line 62"/>
            <p:cNvSpPr>
              <a:spLocks noChangeShapeType="1"/>
            </p:cNvSpPr>
            <p:nvPr/>
          </p:nvSpPr>
          <p:spPr bwMode="auto">
            <a:xfrm flipV="1">
              <a:off x="4670" y="2072"/>
              <a:ext cx="0" cy="1259"/>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65" name="Line 63"/>
            <p:cNvSpPr>
              <a:spLocks noChangeShapeType="1"/>
            </p:cNvSpPr>
            <p:nvPr/>
          </p:nvSpPr>
          <p:spPr bwMode="auto">
            <a:xfrm>
              <a:off x="766" y="3331"/>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66" name="Line 64"/>
            <p:cNvSpPr>
              <a:spLocks noChangeShapeType="1"/>
            </p:cNvSpPr>
            <p:nvPr/>
          </p:nvSpPr>
          <p:spPr bwMode="auto">
            <a:xfrm>
              <a:off x="766" y="3079"/>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67" name="Line 65"/>
            <p:cNvSpPr>
              <a:spLocks noChangeShapeType="1"/>
            </p:cNvSpPr>
            <p:nvPr/>
          </p:nvSpPr>
          <p:spPr bwMode="auto">
            <a:xfrm>
              <a:off x="766" y="2828"/>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68" name="Line 66"/>
            <p:cNvSpPr>
              <a:spLocks noChangeShapeType="1"/>
            </p:cNvSpPr>
            <p:nvPr/>
          </p:nvSpPr>
          <p:spPr bwMode="auto">
            <a:xfrm>
              <a:off x="766" y="2576"/>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69" name="Line 67"/>
            <p:cNvSpPr>
              <a:spLocks noChangeShapeType="1"/>
            </p:cNvSpPr>
            <p:nvPr/>
          </p:nvSpPr>
          <p:spPr bwMode="auto">
            <a:xfrm>
              <a:off x="766" y="2324"/>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0" name="Line 68"/>
            <p:cNvSpPr>
              <a:spLocks noChangeShapeType="1"/>
            </p:cNvSpPr>
            <p:nvPr/>
          </p:nvSpPr>
          <p:spPr bwMode="auto">
            <a:xfrm>
              <a:off x="766" y="2072"/>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1" name="Line 69"/>
            <p:cNvSpPr>
              <a:spLocks noChangeShapeType="1"/>
            </p:cNvSpPr>
            <p:nvPr/>
          </p:nvSpPr>
          <p:spPr bwMode="auto">
            <a:xfrm flipH="1">
              <a:off x="4632" y="3331"/>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2" name="Line 70"/>
            <p:cNvSpPr>
              <a:spLocks noChangeShapeType="1"/>
            </p:cNvSpPr>
            <p:nvPr/>
          </p:nvSpPr>
          <p:spPr bwMode="auto">
            <a:xfrm flipH="1">
              <a:off x="4632" y="3079"/>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3" name="Line 71"/>
            <p:cNvSpPr>
              <a:spLocks noChangeShapeType="1"/>
            </p:cNvSpPr>
            <p:nvPr/>
          </p:nvSpPr>
          <p:spPr bwMode="auto">
            <a:xfrm flipH="1">
              <a:off x="4632" y="2828"/>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4" name="Line 72"/>
            <p:cNvSpPr>
              <a:spLocks noChangeShapeType="1"/>
            </p:cNvSpPr>
            <p:nvPr/>
          </p:nvSpPr>
          <p:spPr bwMode="auto">
            <a:xfrm flipH="1">
              <a:off x="4632" y="2576"/>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5" name="Line 73"/>
            <p:cNvSpPr>
              <a:spLocks noChangeShapeType="1"/>
            </p:cNvSpPr>
            <p:nvPr/>
          </p:nvSpPr>
          <p:spPr bwMode="auto">
            <a:xfrm flipH="1">
              <a:off x="4632" y="2324"/>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6" name="Line 74"/>
            <p:cNvSpPr>
              <a:spLocks noChangeShapeType="1"/>
            </p:cNvSpPr>
            <p:nvPr/>
          </p:nvSpPr>
          <p:spPr bwMode="auto">
            <a:xfrm flipH="1">
              <a:off x="4632" y="2072"/>
              <a:ext cx="38" cy="0"/>
            </a:xfrm>
            <a:prstGeom prst="line">
              <a:avLst/>
            </a:prstGeom>
            <a:noFill/>
            <a:ln w="7938">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i-FI"/>
            </a:p>
          </p:txBody>
        </p:sp>
        <p:sp>
          <p:nvSpPr>
            <p:cNvPr id="77" name="Freeform 75"/>
            <p:cNvSpPr>
              <a:spLocks noEditPoints="1"/>
            </p:cNvSpPr>
            <p:nvPr/>
          </p:nvSpPr>
          <p:spPr bwMode="auto">
            <a:xfrm>
              <a:off x="687" y="3304"/>
              <a:ext cx="38" cy="61"/>
            </a:xfrm>
            <a:custGeom>
              <a:avLst/>
              <a:gdLst>
                <a:gd name="T0" fmla="*/ 0 w 38"/>
                <a:gd name="T1" fmla="*/ 32 h 61"/>
                <a:gd name="T2" fmla="*/ 0 w 38"/>
                <a:gd name="T3" fmla="*/ 22 h 61"/>
                <a:gd name="T4" fmla="*/ 1 w 38"/>
                <a:gd name="T5" fmla="*/ 14 h 61"/>
                <a:gd name="T6" fmla="*/ 4 w 38"/>
                <a:gd name="T7" fmla="*/ 8 h 61"/>
                <a:gd name="T8" fmla="*/ 9 w 38"/>
                <a:gd name="T9" fmla="*/ 4 h 61"/>
                <a:gd name="T10" fmla="*/ 14 w 38"/>
                <a:gd name="T11" fmla="*/ 2 h 61"/>
                <a:gd name="T12" fmla="*/ 20 w 38"/>
                <a:gd name="T13" fmla="*/ 0 h 61"/>
                <a:gd name="T14" fmla="*/ 24 w 38"/>
                <a:gd name="T15" fmla="*/ 0 h 61"/>
                <a:gd name="T16" fmla="*/ 27 w 38"/>
                <a:gd name="T17" fmla="*/ 2 h 61"/>
                <a:gd name="T18" fmla="*/ 30 w 38"/>
                <a:gd name="T19" fmla="*/ 5 h 61"/>
                <a:gd name="T20" fmla="*/ 33 w 38"/>
                <a:gd name="T21" fmla="*/ 8 h 61"/>
                <a:gd name="T22" fmla="*/ 35 w 38"/>
                <a:gd name="T23" fmla="*/ 11 h 61"/>
                <a:gd name="T24" fmla="*/ 36 w 38"/>
                <a:gd name="T25" fmla="*/ 18 h 61"/>
                <a:gd name="T26" fmla="*/ 38 w 38"/>
                <a:gd name="T27" fmla="*/ 24 h 61"/>
                <a:gd name="T28" fmla="*/ 38 w 38"/>
                <a:gd name="T29" fmla="*/ 32 h 61"/>
                <a:gd name="T30" fmla="*/ 38 w 38"/>
                <a:gd name="T31" fmla="*/ 41 h 61"/>
                <a:gd name="T32" fmla="*/ 36 w 38"/>
                <a:gd name="T33" fmla="*/ 49 h 61"/>
                <a:gd name="T34" fmla="*/ 33 w 38"/>
                <a:gd name="T35" fmla="*/ 55 h 61"/>
                <a:gd name="T36" fmla="*/ 30 w 38"/>
                <a:gd name="T37" fmla="*/ 58 h 61"/>
                <a:gd name="T38" fmla="*/ 24 w 38"/>
                <a:gd name="T39" fmla="*/ 61 h 61"/>
                <a:gd name="T40" fmla="*/ 20 w 38"/>
                <a:gd name="T41" fmla="*/ 61 h 61"/>
                <a:gd name="T42" fmla="*/ 14 w 38"/>
                <a:gd name="T43" fmla="*/ 61 h 61"/>
                <a:gd name="T44" fmla="*/ 9 w 38"/>
                <a:gd name="T45" fmla="*/ 60 h 61"/>
                <a:gd name="T46" fmla="*/ 6 w 38"/>
                <a:gd name="T47" fmla="*/ 57 h 61"/>
                <a:gd name="T48" fmla="*/ 1 w 38"/>
                <a:gd name="T49" fmla="*/ 46 h 61"/>
                <a:gd name="T50" fmla="*/ 0 w 38"/>
                <a:gd name="T51" fmla="*/ 32 h 61"/>
                <a:gd name="T52" fmla="*/ 7 w 38"/>
                <a:gd name="T53" fmla="*/ 32 h 61"/>
                <a:gd name="T54" fmla="*/ 7 w 38"/>
                <a:gd name="T55" fmla="*/ 39 h 61"/>
                <a:gd name="T56" fmla="*/ 9 w 38"/>
                <a:gd name="T57" fmla="*/ 46 h 61"/>
                <a:gd name="T58" fmla="*/ 11 w 38"/>
                <a:gd name="T59" fmla="*/ 50 h 61"/>
                <a:gd name="T60" fmla="*/ 15 w 38"/>
                <a:gd name="T61" fmla="*/ 54 h 61"/>
                <a:gd name="T62" fmla="*/ 20 w 38"/>
                <a:gd name="T63" fmla="*/ 55 h 61"/>
                <a:gd name="T64" fmla="*/ 24 w 38"/>
                <a:gd name="T65" fmla="*/ 54 h 61"/>
                <a:gd name="T66" fmla="*/ 27 w 38"/>
                <a:gd name="T67" fmla="*/ 50 h 61"/>
                <a:gd name="T68" fmla="*/ 29 w 38"/>
                <a:gd name="T69" fmla="*/ 46 h 61"/>
                <a:gd name="T70" fmla="*/ 30 w 38"/>
                <a:gd name="T71" fmla="*/ 39 h 61"/>
                <a:gd name="T72" fmla="*/ 30 w 38"/>
                <a:gd name="T73" fmla="*/ 32 h 61"/>
                <a:gd name="T74" fmla="*/ 30 w 38"/>
                <a:gd name="T75" fmla="*/ 22 h 61"/>
                <a:gd name="T76" fmla="*/ 29 w 38"/>
                <a:gd name="T77" fmla="*/ 16 h 61"/>
                <a:gd name="T78" fmla="*/ 27 w 38"/>
                <a:gd name="T79" fmla="*/ 13 h 61"/>
                <a:gd name="T80" fmla="*/ 24 w 38"/>
                <a:gd name="T81" fmla="*/ 10 h 61"/>
                <a:gd name="T82" fmla="*/ 23 w 38"/>
                <a:gd name="T83" fmla="*/ 8 h 61"/>
                <a:gd name="T84" fmla="*/ 20 w 38"/>
                <a:gd name="T85" fmla="*/ 7 h 61"/>
                <a:gd name="T86" fmla="*/ 15 w 38"/>
                <a:gd name="T87" fmla="*/ 8 h 61"/>
                <a:gd name="T88" fmla="*/ 11 w 38"/>
                <a:gd name="T89" fmla="*/ 11 h 61"/>
                <a:gd name="T90" fmla="*/ 9 w 38"/>
                <a:gd name="T91" fmla="*/ 16 h 61"/>
                <a:gd name="T92" fmla="*/ 7 w 38"/>
                <a:gd name="T93" fmla="*/ 22 h 61"/>
                <a:gd name="T94" fmla="*/ 7 w 38"/>
                <a:gd name="T95" fmla="*/ 32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 h="61">
                  <a:moveTo>
                    <a:pt x="0" y="32"/>
                  </a:moveTo>
                  <a:lnTo>
                    <a:pt x="0" y="22"/>
                  </a:lnTo>
                  <a:lnTo>
                    <a:pt x="1" y="14"/>
                  </a:lnTo>
                  <a:lnTo>
                    <a:pt x="4" y="8"/>
                  </a:lnTo>
                  <a:lnTo>
                    <a:pt x="9" y="4"/>
                  </a:lnTo>
                  <a:lnTo>
                    <a:pt x="14" y="2"/>
                  </a:lnTo>
                  <a:lnTo>
                    <a:pt x="20" y="0"/>
                  </a:lnTo>
                  <a:lnTo>
                    <a:pt x="24" y="0"/>
                  </a:lnTo>
                  <a:lnTo>
                    <a:pt x="27" y="2"/>
                  </a:lnTo>
                  <a:lnTo>
                    <a:pt x="30" y="5"/>
                  </a:lnTo>
                  <a:lnTo>
                    <a:pt x="33" y="8"/>
                  </a:lnTo>
                  <a:lnTo>
                    <a:pt x="35" y="11"/>
                  </a:lnTo>
                  <a:lnTo>
                    <a:pt x="36" y="18"/>
                  </a:lnTo>
                  <a:lnTo>
                    <a:pt x="38" y="24"/>
                  </a:lnTo>
                  <a:lnTo>
                    <a:pt x="38" y="32"/>
                  </a:lnTo>
                  <a:lnTo>
                    <a:pt x="38" y="41"/>
                  </a:lnTo>
                  <a:lnTo>
                    <a:pt x="36" y="49"/>
                  </a:lnTo>
                  <a:lnTo>
                    <a:pt x="33" y="55"/>
                  </a:lnTo>
                  <a:lnTo>
                    <a:pt x="30" y="58"/>
                  </a:lnTo>
                  <a:lnTo>
                    <a:pt x="24" y="61"/>
                  </a:lnTo>
                  <a:lnTo>
                    <a:pt x="20" y="61"/>
                  </a:lnTo>
                  <a:lnTo>
                    <a:pt x="14" y="61"/>
                  </a:lnTo>
                  <a:lnTo>
                    <a:pt x="9" y="60"/>
                  </a:lnTo>
                  <a:lnTo>
                    <a:pt x="6" y="57"/>
                  </a:lnTo>
                  <a:lnTo>
                    <a:pt x="1" y="46"/>
                  </a:lnTo>
                  <a:lnTo>
                    <a:pt x="0" y="32"/>
                  </a:lnTo>
                  <a:close/>
                  <a:moveTo>
                    <a:pt x="7" y="32"/>
                  </a:moveTo>
                  <a:lnTo>
                    <a:pt x="7" y="39"/>
                  </a:lnTo>
                  <a:lnTo>
                    <a:pt x="9" y="46"/>
                  </a:lnTo>
                  <a:lnTo>
                    <a:pt x="11" y="50"/>
                  </a:lnTo>
                  <a:lnTo>
                    <a:pt x="15" y="54"/>
                  </a:lnTo>
                  <a:lnTo>
                    <a:pt x="20" y="55"/>
                  </a:lnTo>
                  <a:lnTo>
                    <a:pt x="24" y="54"/>
                  </a:lnTo>
                  <a:lnTo>
                    <a:pt x="27" y="50"/>
                  </a:lnTo>
                  <a:lnTo>
                    <a:pt x="29" y="46"/>
                  </a:lnTo>
                  <a:lnTo>
                    <a:pt x="30" y="39"/>
                  </a:lnTo>
                  <a:lnTo>
                    <a:pt x="30" y="32"/>
                  </a:lnTo>
                  <a:lnTo>
                    <a:pt x="30" y="22"/>
                  </a:lnTo>
                  <a:lnTo>
                    <a:pt x="29" y="16"/>
                  </a:lnTo>
                  <a:lnTo>
                    <a:pt x="27" y="13"/>
                  </a:lnTo>
                  <a:lnTo>
                    <a:pt x="24" y="10"/>
                  </a:lnTo>
                  <a:lnTo>
                    <a:pt x="23" y="8"/>
                  </a:lnTo>
                  <a:lnTo>
                    <a:pt x="20" y="7"/>
                  </a:lnTo>
                  <a:lnTo>
                    <a:pt x="15" y="8"/>
                  </a:lnTo>
                  <a:lnTo>
                    <a:pt x="11" y="11"/>
                  </a:lnTo>
                  <a:lnTo>
                    <a:pt x="9" y="16"/>
                  </a:lnTo>
                  <a:lnTo>
                    <a:pt x="7" y="22"/>
                  </a:lnTo>
                  <a:lnTo>
                    <a:pt x="7" y="32"/>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78" name="Freeform 76"/>
            <p:cNvSpPr>
              <a:spLocks noEditPoints="1"/>
            </p:cNvSpPr>
            <p:nvPr/>
          </p:nvSpPr>
          <p:spPr bwMode="auto">
            <a:xfrm>
              <a:off x="618" y="3053"/>
              <a:ext cx="40" cy="62"/>
            </a:xfrm>
            <a:custGeom>
              <a:avLst/>
              <a:gdLst>
                <a:gd name="T0" fmla="*/ 0 w 40"/>
                <a:gd name="T1" fmla="*/ 31 h 62"/>
                <a:gd name="T2" fmla="*/ 2 w 40"/>
                <a:gd name="T3" fmla="*/ 22 h 62"/>
                <a:gd name="T4" fmla="*/ 3 w 40"/>
                <a:gd name="T5" fmla="*/ 14 h 62"/>
                <a:gd name="T6" fmla="*/ 5 w 40"/>
                <a:gd name="T7" fmla="*/ 7 h 62"/>
                <a:gd name="T8" fmla="*/ 9 w 40"/>
                <a:gd name="T9" fmla="*/ 3 h 62"/>
                <a:gd name="T10" fmla="*/ 14 w 40"/>
                <a:gd name="T11" fmla="*/ 1 h 62"/>
                <a:gd name="T12" fmla="*/ 20 w 40"/>
                <a:gd name="T13" fmla="*/ 0 h 62"/>
                <a:gd name="T14" fmla="*/ 25 w 40"/>
                <a:gd name="T15" fmla="*/ 0 h 62"/>
                <a:gd name="T16" fmla="*/ 28 w 40"/>
                <a:gd name="T17" fmla="*/ 1 h 62"/>
                <a:gd name="T18" fmla="*/ 32 w 40"/>
                <a:gd name="T19" fmla="*/ 4 h 62"/>
                <a:gd name="T20" fmla="*/ 34 w 40"/>
                <a:gd name="T21" fmla="*/ 7 h 62"/>
                <a:gd name="T22" fmla="*/ 37 w 40"/>
                <a:gd name="T23" fmla="*/ 12 h 62"/>
                <a:gd name="T24" fmla="*/ 38 w 40"/>
                <a:gd name="T25" fmla="*/ 17 h 62"/>
                <a:gd name="T26" fmla="*/ 38 w 40"/>
                <a:gd name="T27" fmla="*/ 23 h 62"/>
                <a:gd name="T28" fmla="*/ 40 w 40"/>
                <a:gd name="T29" fmla="*/ 31 h 62"/>
                <a:gd name="T30" fmla="*/ 38 w 40"/>
                <a:gd name="T31" fmla="*/ 40 h 62"/>
                <a:gd name="T32" fmla="*/ 37 w 40"/>
                <a:gd name="T33" fmla="*/ 48 h 62"/>
                <a:gd name="T34" fmla="*/ 34 w 40"/>
                <a:gd name="T35" fmla="*/ 54 h 62"/>
                <a:gd name="T36" fmla="*/ 31 w 40"/>
                <a:gd name="T37" fmla="*/ 58 h 62"/>
                <a:gd name="T38" fmla="*/ 26 w 40"/>
                <a:gd name="T39" fmla="*/ 61 h 62"/>
                <a:gd name="T40" fmla="*/ 20 w 40"/>
                <a:gd name="T41" fmla="*/ 62 h 62"/>
                <a:gd name="T42" fmla="*/ 14 w 40"/>
                <a:gd name="T43" fmla="*/ 61 h 62"/>
                <a:gd name="T44" fmla="*/ 9 w 40"/>
                <a:gd name="T45" fmla="*/ 59 h 62"/>
                <a:gd name="T46" fmla="*/ 6 w 40"/>
                <a:gd name="T47" fmla="*/ 56 h 62"/>
                <a:gd name="T48" fmla="*/ 2 w 40"/>
                <a:gd name="T49" fmla="*/ 45 h 62"/>
                <a:gd name="T50" fmla="*/ 0 w 40"/>
                <a:gd name="T51" fmla="*/ 31 h 62"/>
                <a:gd name="T52" fmla="*/ 8 w 40"/>
                <a:gd name="T53" fmla="*/ 31 h 62"/>
                <a:gd name="T54" fmla="*/ 8 w 40"/>
                <a:gd name="T55" fmla="*/ 39 h 62"/>
                <a:gd name="T56" fmla="*/ 9 w 40"/>
                <a:gd name="T57" fmla="*/ 45 h 62"/>
                <a:gd name="T58" fmla="*/ 11 w 40"/>
                <a:gd name="T59" fmla="*/ 50 h 62"/>
                <a:gd name="T60" fmla="*/ 15 w 40"/>
                <a:gd name="T61" fmla="*/ 53 h 62"/>
                <a:gd name="T62" fmla="*/ 20 w 40"/>
                <a:gd name="T63" fmla="*/ 54 h 62"/>
                <a:gd name="T64" fmla="*/ 25 w 40"/>
                <a:gd name="T65" fmla="*/ 53 h 62"/>
                <a:gd name="T66" fmla="*/ 28 w 40"/>
                <a:gd name="T67" fmla="*/ 50 h 62"/>
                <a:gd name="T68" fmla="*/ 29 w 40"/>
                <a:gd name="T69" fmla="*/ 45 h 62"/>
                <a:gd name="T70" fmla="*/ 31 w 40"/>
                <a:gd name="T71" fmla="*/ 39 h 62"/>
                <a:gd name="T72" fmla="*/ 31 w 40"/>
                <a:gd name="T73" fmla="*/ 31 h 62"/>
                <a:gd name="T74" fmla="*/ 31 w 40"/>
                <a:gd name="T75" fmla="*/ 22 h 62"/>
                <a:gd name="T76" fmla="*/ 31 w 40"/>
                <a:gd name="T77" fmla="*/ 15 h 62"/>
                <a:gd name="T78" fmla="*/ 28 w 40"/>
                <a:gd name="T79" fmla="*/ 12 h 62"/>
                <a:gd name="T80" fmla="*/ 26 w 40"/>
                <a:gd name="T81" fmla="*/ 9 h 62"/>
                <a:gd name="T82" fmla="*/ 23 w 40"/>
                <a:gd name="T83" fmla="*/ 7 h 62"/>
                <a:gd name="T84" fmla="*/ 20 w 40"/>
                <a:gd name="T85" fmla="*/ 7 h 62"/>
                <a:gd name="T86" fmla="*/ 15 w 40"/>
                <a:gd name="T87" fmla="*/ 7 h 62"/>
                <a:gd name="T88" fmla="*/ 12 w 40"/>
                <a:gd name="T89" fmla="*/ 11 h 62"/>
                <a:gd name="T90" fmla="*/ 9 w 40"/>
                <a:gd name="T91" fmla="*/ 15 h 62"/>
                <a:gd name="T92" fmla="*/ 8 w 40"/>
                <a:gd name="T93" fmla="*/ 22 h 62"/>
                <a:gd name="T94" fmla="*/ 8 w 40"/>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62">
                  <a:moveTo>
                    <a:pt x="0" y="31"/>
                  </a:moveTo>
                  <a:lnTo>
                    <a:pt x="2" y="22"/>
                  </a:lnTo>
                  <a:lnTo>
                    <a:pt x="3" y="14"/>
                  </a:lnTo>
                  <a:lnTo>
                    <a:pt x="5" y="7"/>
                  </a:lnTo>
                  <a:lnTo>
                    <a:pt x="9" y="3"/>
                  </a:lnTo>
                  <a:lnTo>
                    <a:pt x="14" y="1"/>
                  </a:lnTo>
                  <a:lnTo>
                    <a:pt x="20" y="0"/>
                  </a:lnTo>
                  <a:lnTo>
                    <a:pt x="25" y="0"/>
                  </a:lnTo>
                  <a:lnTo>
                    <a:pt x="28" y="1"/>
                  </a:lnTo>
                  <a:lnTo>
                    <a:pt x="32" y="4"/>
                  </a:lnTo>
                  <a:lnTo>
                    <a:pt x="34" y="7"/>
                  </a:lnTo>
                  <a:lnTo>
                    <a:pt x="37" y="12"/>
                  </a:lnTo>
                  <a:lnTo>
                    <a:pt x="38" y="17"/>
                  </a:lnTo>
                  <a:lnTo>
                    <a:pt x="38" y="23"/>
                  </a:lnTo>
                  <a:lnTo>
                    <a:pt x="40" y="31"/>
                  </a:lnTo>
                  <a:lnTo>
                    <a:pt x="38" y="40"/>
                  </a:lnTo>
                  <a:lnTo>
                    <a:pt x="37" y="48"/>
                  </a:lnTo>
                  <a:lnTo>
                    <a:pt x="34" y="54"/>
                  </a:lnTo>
                  <a:lnTo>
                    <a:pt x="31" y="58"/>
                  </a:lnTo>
                  <a:lnTo>
                    <a:pt x="26" y="61"/>
                  </a:lnTo>
                  <a:lnTo>
                    <a:pt x="20" y="62"/>
                  </a:lnTo>
                  <a:lnTo>
                    <a:pt x="14" y="61"/>
                  </a:lnTo>
                  <a:lnTo>
                    <a:pt x="9" y="59"/>
                  </a:lnTo>
                  <a:lnTo>
                    <a:pt x="6" y="56"/>
                  </a:lnTo>
                  <a:lnTo>
                    <a:pt x="2" y="45"/>
                  </a:lnTo>
                  <a:lnTo>
                    <a:pt x="0" y="31"/>
                  </a:lnTo>
                  <a:close/>
                  <a:moveTo>
                    <a:pt x="8" y="31"/>
                  </a:moveTo>
                  <a:lnTo>
                    <a:pt x="8" y="39"/>
                  </a:lnTo>
                  <a:lnTo>
                    <a:pt x="9" y="45"/>
                  </a:lnTo>
                  <a:lnTo>
                    <a:pt x="11" y="50"/>
                  </a:lnTo>
                  <a:lnTo>
                    <a:pt x="15" y="53"/>
                  </a:lnTo>
                  <a:lnTo>
                    <a:pt x="20" y="54"/>
                  </a:lnTo>
                  <a:lnTo>
                    <a:pt x="25" y="53"/>
                  </a:lnTo>
                  <a:lnTo>
                    <a:pt x="28" y="50"/>
                  </a:lnTo>
                  <a:lnTo>
                    <a:pt x="29" y="45"/>
                  </a:lnTo>
                  <a:lnTo>
                    <a:pt x="31" y="39"/>
                  </a:lnTo>
                  <a:lnTo>
                    <a:pt x="31" y="31"/>
                  </a:lnTo>
                  <a:lnTo>
                    <a:pt x="31" y="22"/>
                  </a:lnTo>
                  <a:lnTo>
                    <a:pt x="31" y="15"/>
                  </a:lnTo>
                  <a:lnTo>
                    <a:pt x="28" y="12"/>
                  </a:lnTo>
                  <a:lnTo>
                    <a:pt x="26" y="9"/>
                  </a:lnTo>
                  <a:lnTo>
                    <a:pt x="23" y="7"/>
                  </a:lnTo>
                  <a:lnTo>
                    <a:pt x="20" y="7"/>
                  </a:lnTo>
                  <a:lnTo>
                    <a:pt x="15" y="7"/>
                  </a:lnTo>
                  <a:lnTo>
                    <a:pt x="12" y="11"/>
                  </a:lnTo>
                  <a:lnTo>
                    <a:pt x="9" y="15"/>
                  </a:lnTo>
                  <a:lnTo>
                    <a:pt x="8" y="22"/>
                  </a:lnTo>
                  <a:lnTo>
                    <a:pt x="8"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79" name="Rectangle 77"/>
            <p:cNvSpPr>
              <a:spLocks noChangeArrowheads="1"/>
            </p:cNvSpPr>
            <p:nvPr/>
          </p:nvSpPr>
          <p:spPr bwMode="auto">
            <a:xfrm>
              <a:off x="669" y="3106"/>
              <a:ext cx="7" cy="8"/>
            </a:xfrm>
            <a:prstGeom prst="rect">
              <a:avLst/>
            </a:prstGeom>
            <a:solidFill>
              <a:srgbClr val="262626"/>
            </a:solidFill>
            <a:ln w="0">
              <a:solidFill>
                <a:srgbClr val="262626"/>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80" name="Freeform 78"/>
            <p:cNvSpPr>
              <a:spLocks/>
            </p:cNvSpPr>
            <p:nvPr/>
          </p:nvSpPr>
          <p:spPr bwMode="auto">
            <a:xfrm>
              <a:off x="693" y="3053"/>
              <a:ext cx="21" cy="61"/>
            </a:xfrm>
            <a:custGeom>
              <a:avLst/>
              <a:gdLst>
                <a:gd name="T0" fmla="*/ 21 w 21"/>
                <a:gd name="T1" fmla="*/ 61 h 61"/>
                <a:gd name="T2" fmla="*/ 14 w 21"/>
                <a:gd name="T3" fmla="*/ 61 h 61"/>
                <a:gd name="T4" fmla="*/ 14 w 21"/>
                <a:gd name="T5" fmla="*/ 14 h 61"/>
                <a:gd name="T6" fmla="*/ 11 w 21"/>
                <a:gd name="T7" fmla="*/ 15 h 61"/>
                <a:gd name="T8" fmla="*/ 6 w 21"/>
                <a:gd name="T9" fmla="*/ 18 h 61"/>
                <a:gd name="T10" fmla="*/ 3 w 21"/>
                <a:gd name="T11" fmla="*/ 20 h 61"/>
                <a:gd name="T12" fmla="*/ 0 w 21"/>
                <a:gd name="T13" fmla="*/ 22 h 61"/>
                <a:gd name="T14" fmla="*/ 0 w 21"/>
                <a:gd name="T15" fmla="*/ 15 h 61"/>
                <a:gd name="T16" fmla="*/ 5 w 21"/>
                <a:gd name="T17" fmla="*/ 12 h 61"/>
                <a:gd name="T18" fmla="*/ 9 w 21"/>
                <a:gd name="T19" fmla="*/ 7 h 61"/>
                <a:gd name="T20" fmla="*/ 14 w 21"/>
                <a:gd name="T21" fmla="*/ 4 h 61"/>
                <a:gd name="T22" fmla="*/ 17 w 21"/>
                <a:gd name="T23" fmla="*/ 0 h 61"/>
                <a:gd name="T24" fmla="*/ 21 w 21"/>
                <a:gd name="T25" fmla="*/ 0 h 61"/>
                <a:gd name="T26" fmla="*/ 21 w 21"/>
                <a:gd name="T27"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 h="61">
                  <a:moveTo>
                    <a:pt x="21" y="61"/>
                  </a:moveTo>
                  <a:lnTo>
                    <a:pt x="14" y="61"/>
                  </a:lnTo>
                  <a:lnTo>
                    <a:pt x="14" y="14"/>
                  </a:lnTo>
                  <a:lnTo>
                    <a:pt x="11" y="15"/>
                  </a:lnTo>
                  <a:lnTo>
                    <a:pt x="6" y="18"/>
                  </a:lnTo>
                  <a:lnTo>
                    <a:pt x="3" y="20"/>
                  </a:lnTo>
                  <a:lnTo>
                    <a:pt x="0" y="22"/>
                  </a:lnTo>
                  <a:lnTo>
                    <a:pt x="0" y="15"/>
                  </a:lnTo>
                  <a:lnTo>
                    <a:pt x="5" y="12"/>
                  </a:lnTo>
                  <a:lnTo>
                    <a:pt x="9" y="7"/>
                  </a:lnTo>
                  <a:lnTo>
                    <a:pt x="14" y="4"/>
                  </a:lnTo>
                  <a:lnTo>
                    <a:pt x="17" y="0"/>
                  </a:lnTo>
                  <a:lnTo>
                    <a:pt x="21" y="0"/>
                  </a:lnTo>
                  <a:lnTo>
                    <a:pt x="21" y="6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81" name="Freeform 79"/>
            <p:cNvSpPr>
              <a:spLocks noEditPoints="1"/>
            </p:cNvSpPr>
            <p:nvPr/>
          </p:nvSpPr>
          <p:spPr bwMode="auto">
            <a:xfrm>
              <a:off x="618" y="2801"/>
              <a:ext cx="40" cy="62"/>
            </a:xfrm>
            <a:custGeom>
              <a:avLst/>
              <a:gdLst>
                <a:gd name="T0" fmla="*/ 0 w 40"/>
                <a:gd name="T1" fmla="*/ 31 h 62"/>
                <a:gd name="T2" fmla="*/ 2 w 40"/>
                <a:gd name="T3" fmla="*/ 22 h 62"/>
                <a:gd name="T4" fmla="*/ 3 w 40"/>
                <a:gd name="T5" fmla="*/ 14 h 62"/>
                <a:gd name="T6" fmla="*/ 5 w 40"/>
                <a:gd name="T7" fmla="*/ 8 h 62"/>
                <a:gd name="T8" fmla="*/ 9 w 40"/>
                <a:gd name="T9" fmla="*/ 3 h 62"/>
                <a:gd name="T10" fmla="*/ 14 w 40"/>
                <a:gd name="T11" fmla="*/ 2 h 62"/>
                <a:gd name="T12" fmla="*/ 20 w 40"/>
                <a:gd name="T13" fmla="*/ 0 h 62"/>
                <a:gd name="T14" fmla="*/ 25 w 40"/>
                <a:gd name="T15" fmla="*/ 0 h 62"/>
                <a:gd name="T16" fmla="*/ 28 w 40"/>
                <a:gd name="T17" fmla="*/ 2 h 62"/>
                <a:gd name="T18" fmla="*/ 32 w 40"/>
                <a:gd name="T19" fmla="*/ 5 h 62"/>
                <a:gd name="T20" fmla="*/ 34 w 40"/>
                <a:gd name="T21" fmla="*/ 8 h 62"/>
                <a:gd name="T22" fmla="*/ 37 w 40"/>
                <a:gd name="T23" fmla="*/ 12 h 62"/>
                <a:gd name="T24" fmla="*/ 38 w 40"/>
                <a:gd name="T25" fmla="*/ 17 h 62"/>
                <a:gd name="T26" fmla="*/ 38 w 40"/>
                <a:gd name="T27" fmla="*/ 23 h 62"/>
                <a:gd name="T28" fmla="*/ 40 w 40"/>
                <a:gd name="T29" fmla="*/ 31 h 62"/>
                <a:gd name="T30" fmla="*/ 38 w 40"/>
                <a:gd name="T31" fmla="*/ 41 h 62"/>
                <a:gd name="T32" fmla="*/ 37 w 40"/>
                <a:gd name="T33" fmla="*/ 48 h 62"/>
                <a:gd name="T34" fmla="*/ 34 w 40"/>
                <a:gd name="T35" fmla="*/ 55 h 62"/>
                <a:gd name="T36" fmla="*/ 31 w 40"/>
                <a:gd name="T37" fmla="*/ 58 h 62"/>
                <a:gd name="T38" fmla="*/ 26 w 40"/>
                <a:gd name="T39" fmla="*/ 61 h 62"/>
                <a:gd name="T40" fmla="*/ 20 w 40"/>
                <a:gd name="T41" fmla="*/ 62 h 62"/>
                <a:gd name="T42" fmla="*/ 14 w 40"/>
                <a:gd name="T43" fmla="*/ 61 h 62"/>
                <a:gd name="T44" fmla="*/ 9 w 40"/>
                <a:gd name="T45" fmla="*/ 59 h 62"/>
                <a:gd name="T46" fmla="*/ 6 w 40"/>
                <a:gd name="T47" fmla="*/ 56 h 62"/>
                <a:gd name="T48" fmla="*/ 2 w 40"/>
                <a:gd name="T49" fmla="*/ 45 h 62"/>
                <a:gd name="T50" fmla="*/ 0 w 40"/>
                <a:gd name="T51" fmla="*/ 31 h 62"/>
                <a:gd name="T52" fmla="*/ 8 w 40"/>
                <a:gd name="T53" fmla="*/ 31 h 62"/>
                <a:gd name="T54" fmla="*/ 8 w 40"/>
                <a:gd name="T55" fmla="*/ 39 h 62"/>
                <a:gd name="T56" fmla="*/ 9 w 40"/>
                <a:gd name="T57" fmla="*/ 47 h 62"/>
                <a:gd name="T58" fmla="*/ 11 w 40"/>
                <a:gd name="T59" fmla="*/ 50 h 62"/>
                <a:gd name="T60" fmla="*/ 15 w 40"/>
                <a:gd name="T61" fmla="*/ 53 h 62"/>
                <a:gd name="T62" fmla="*/ 20 w 40"/>
                <a:gd name="T63" fmla="*/ 55 h 62"/>
                <a:gd name="T64" fmla="*/ 25 w 40"/>
                <a:gd name="T65" fmla="*/ 53 h 62"/>
                <a:gd name="T66" fmla="*/ 28 w 40"/>
                <a:gd name="T67" fmla="*/ 50 h 62"/>
                <a:gd name="T68" fmla="*/ 29 w 40"/>
                <a:gd name="T69" fmla="*/ 47 h 62"/>
                <a:gd name="T70" fmla="*/ 31 w 40"/>
                <a:gd name="T71" fmla="*/ 39 h 62"/>
                <a:gd name="T72" fmla="*/ 31 w 40"/>
                <a:gd name="T73" fmla="*/ 31 h 62"/>
                <a:gd name="T74" fmla="*/ 31 w 40"/>
                <a:gd name="T75" fmla="*/ 22 h 62"/>
                <a:gd name="T76" fmla="*/ 31 w 40"/>
                <a:gd name="T77" fmla="*/ 16 h 62"/>
                <a:gd name="T78" fmla="*/ 28 w 40"/>
                <a:gd name="T79" fmla="*/ 12 h 62"/>
                <a:gd name="T80" fmla="*/ 26 w 40"/>
                <a:gd name="T81" fmla="*/ 9 h 62"/>
                <a:gd name="T82" fmla="*/ 23 w 40"/>
                <a:gd name="T83" fmla="*/ 8 h 62"/>
                <a:gd name="T84" fmla="*/ 20 w 40"/>
                <a:gd name="T85" fmla="*/ 8 h 62"/>
                <a:gd name="T86" fmla="*/ 15 w 40"/>
                <a:gd name="T87" fmla="*/ 8 h 62"/>
                <a:gd name="T88" fmla="*/ 12 w 40"/>
                <a:gd name="T89" fmla="*/ 11 h 62"/>
                <a:gd name="T90" fmla="*/ 9 w 40"/>
                <a:gd name="T91" fmla="*/ 16 h 62"/>
                <a:gd name="T92" fmla="*/ 8 w 40"/>
                <a:gd name="T93" fmla="*/ 22 h 62"/>
                <a:gd name="T94" fmla="*/ 8 w 40"/>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62">
                  <a:moveTo>
                    <a:pt x="0" y="31"/>
                  </a:moveTo>
                  <a:lnTo>
                    <a:pt x="2" y="22"/>
                  </a:lnTo>
                  <a:lnTo>
                    <a:pt x="3" y="14"/>
                  </a:lnTo>
                  <a:lnTo>
                    <a:pt x="5" y="8"/>
                  </a:lnTo>
                  <a:lnTo>
                    <a:pt x="9" y="3"/>
                  </a:lnTo>
                  <a:lnTo>
                    <a:pt x="14" y="2"/>
                  </a:lnTo>
                  <a:lnTo>
                    <a:pt x="20" y="0"/>
                  </a:lnTo>
                  <a:lnTo>
                    <a:pt x="25" y="0"/>
                  </a:lnTo>
                  <a:lnTo>
                    <a:pt x="28" y="2"/>
                  </a:lnTo>
                  <a:lnTo>
                    <a:pt x="32" y="5"/>
                  </a:lnTo>
                  <a:lnTo>
                    <a:pt x="34" y="8"/>
                  </a:lnTo>
                  <a:lnTo>
                    <a:pt x="37" y="12"/>
                  </a:lnTo>
                  <a:lnTo>
                    <a:pt x="38" y="17"/>
                  </a:lnTo>
                  <a:lnTo>
                    <a:pt x="38" y="23"/>
                  </a:lnTo>
                  <a:lnTo>
                    <a:pt x="40" y="31"/>
                  </a:lnTo>
                  <a:lnTo>
                    <a:pt x="38" y="41"/>
                  </a:lnTo>
                  <a:lnTo>
                    <a:pt x="37" y="48"/>
                  </a:lnTo>
                  <a:lnTo>
                    <a:pt x="34" y="55"/>
                  </a:lnTo>
                  <a:lnTo>
                    <a:pt x="31" y="58"/>
                  </a:lnTo>
                  <a:lnTo>
                    <a:pt x="26" y="61"/>
                  </a:lnTo>
                  <a:lnTo>
                    <a:pt x="20" y="62"/>
                  </a:lnTo>
                  <a:lnTo>
                    <a:pt x="14" y="61"/>
                  </a:lnTo>
                  <a:lnTo>
                    <a:pt x="9" y="59"/>
                  </a:lnTo>
                  <a:lnTo>
                    <a:pt x="6" y="56"/>
                  </a:lnTo>
                  <a:lnTo>
                    <a:pt x="2" y="45"/>
                  </a:lnTo>
                  <a:lnTo>
                    <a:pt x="0" y="31"/>
                  </a:lnTo>
                  <a:close/>
                  <a:moveTo>
                    <a:pt x="8" y="31"/>
                  </a:moveTo>
                  <a:lnTo>
                    <a:pt x="8" y="39"/>
                  </a:lnTo>
                  <a:lnTo>
                    <a:pt x="9" y="47"/>
                  </a:lnTo>
                  <a:lnTo>
                    <a:pt x="11" y="50"/>
                  </a:lnTo>
                  <a:lnTo>
                    <a:pt x="15" y="53"/>
                  </a:lnTo>
                  <a:lnTo>
                    <a:pt x="20" y="55"/>
                  </a:lnTo>
                  <a:lnTo>
                    <a:pt x="25" y="53"/>
                  </a:lnTo>
                  <a:lnTo>
                    <a:pt x="28" y="50"/>
                  </a:lnTo>
                  <a:lnTo>
                    <a:pt x="29" y="47"/>
                  </a:lnTo>
                  <a:lnTo>
                    <a:pt x="31" y="39"/>
                  </a:lnTo>
                  <a:lnTo>
                    <a:pt x="31" y="31"/>
                  </a:lnTo>
                  <a:lnTo>
                    <a:pt x="31" y="22"/>
                  </a:lnTo>
                  <a:lnTo>
                    <a:pt x="31" y="16"/>
                  </a:lnTo>
                  <a:lnTo>
                    <a:pt x="28" y="12"/>
                  </a:lnTo>
                  <a:lnTo>
                    <a:pt x="26" y="9"/>
                  </a:lnTo>
                  <a:lnTo>
                    <a:pt x="23" y="8"/>
                  </a:lnTo>
                  <a:lnTo>
                    <a:pt x="20" y="8"/>
                  </a:lnTo>
                  <a:lnTo>
                    <a:pt x="15" y="8"/>
                  </a:lnTo>
                  <a:lnTo>
                    <a:pt x="12" y="11"/>
                  </a:lnTo>
                  <a:lnTo>
                    <a:pt x="9" y="16"/>
                  </a:lnTo>
                  <a:lnTo>
                    <a:pt x="8" y="22"/>
                  </a:lnTo>
                  <a:lnTo>
                    <a:pt x="8"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82" name="Rectangle 80"/>
            <p:cNvSpPr>
              <a:spLocks noChangeArrowheads="1"/>
            </p:cNvSpPr>
            <p:nvPr/>
          </p:nvSpPr>
          <p:spPr bwMode="auto">
            <a:xfrm>
              <a:off x="669" y="2854"/>
              <a:ext cx="7" cy="8"/>
            </a:xfrm>
            <a:prstGeom prst="rect">
              <a:avLst/>
            </a:prstGeom>
            <a:solidFill>
              <a:srgbClr val="262626"/>
            </a:solidFill>
            <a:ln w="0">
              <a:solidFill>
                <a:srgbClr val="262626"/>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83" name="Freeform 81"/>
            <p:cNvSpPr>
              <a:spLocks/>
            </p:cNvSpPr>
            <p:nvPr/>
          </p:nvSpPr>
          <p:spPr bwMode="auto">
            <a:xfrm>
              <a:off x="687" y="2801"/>
              <a:ext cx="38" cy="61"/>
            </a:xfrm>
            <a:custGeom>
              <a:avLst/>
              <a:gdLst>
                <a:gd name="T0" fmla="*/ 38 w 38"/>
                <a:gd name="T1" fmla="*/ 53 h 61"/>
                <a:gd name="T2" fmla="*/ 38 w 38"/>
                <a:gd name="T3" fmla="*/ 61 h 61"/>
                <a:gd name="T4" fmla="*/ 0 w 38"/>
                <a:gd name="T5" fmla="*/ 61 h 61"/>
                <a:gd name="T6" fmla="*/ 0 w 38"/>
                <a:gd name="T7" fmla="*/ 56 h 61"/>
                <a:gd name="T8" fmla="*/ 1 w 38"/>
                <a:gd name="T9" fmla="*/ 52 h 61"/>
                <a:gd name="T10" fmla="*/ 4 w 38"/>
                <a:gd name="T11" fmla="*/ 47 h 61"/>
                <a:gd name="T12" fmla="*/ 9 w 38"/>
                <a:gd name="T13" fmla="*/ 42 h 61"/>
                <a:gd name="T14" fmla="*/ 14 w 38"/>
                <a:gd name="T15" fmla="*/ 37 h 61"/>
                <a:gd name="T16" fmla="*/ 20 w 38"/>
                <a:gd name="T17" fmla="*/ 33 h 61"/>
                <a:gd name="T18" fmla="*/ 24 w 38"/>
                <a:gd name="T19" fmla="*/ 28 h 61"/>
                <a:gd name="T20" fmla="*/ 26 w 38"/>
                <a:gd name="T21" fmla="*/ 25 h 61"/>
                <a:gd name="T22" fmla="*/ 29 w 38"/>
                <a:gd name="T23" fmla="*/ 22 h 61"/>
                <a:gd name="T24" fmla="*/ 29 w 38"/>
                <a:gd name="T25" fmla="*/ 17 h 61"/>
                <a:gd name="T26" fmla="*/ 29 w 38"/>
                <a:gd name="T27" fmla="*/ 12 h 61"/>
                <a:gd name="T28" fmla="*/ 27 w 38"/>
                <a:gd name="T29" fmla="*/ 9 h 61"/>
                <a:gd name="T30" fmla="*/ 23 w 38"/>
                <a:gd name="T31" fmla="*/ 8 h 61"/>
                <a:gd name="T32" fmla="*/ 20 w 38"/>
                <a:gd name="T33" fmla="*/ 8 h 61"/>
                <a:gd name="T34" fmla="*/ 15 w 38"/>
                <a:gd name="T35" fmla="*/ 8 h 61"/>
                <a:gd name="T36" fmla="*/ 11 w 38"/>
                <a:gd name="T37" fmla="*/ 9 h 61"/>
                <a:gd name="T38" fmla="*/ 9 w 38"/>
                <a:gd name="T39" fmla="*/ 14 h 61"/>
                <a:gd name="T40" fmla="*/ 7 w 38"/>
                <a:gd name="T41" fmla="*/ 17 h 61"/>
                <a:gd name="T42" fmla="*/ 0 w 38"/>
                <a:gd name="T43" fmla="*/ 17 h 61"/>
                <a:gd name="T44" fmla="*/ 1 w 38"/>
                <a:gd name="T45" fmla="*/ 12 h 61"/>
                <a:gd name="T46" fmla="*/ 3 w 38"/>
                <a:gd name="T47" fmla="*/ 8 h 61"/>
                <a:gd name="T48" fmla="*/ 6 w 38"/>
                <a:gd name="T49" fmla="*/ 5 h 61"/>
                <a:gd name="T50" fmla="*/ 9 w 38"/>
                <a:gd name="T51" fmla="*/ 2 h 61"/>
                <a:gd name="T52" fmla="*/ 14 w 38"/>
                <a:gd name="T53" fmla="*/ 0 h 61"/>
                <a:gd name="T54" fmla="*/ 20 w 38"/>
                <a:gd name="T55" fmla="*/ 0 h 61"/>
                <a:gd name="T56" fmla="*/ 24 w 38"/>
                <a:gd name="T57" fmla="*/ 0 h 61"/>
                <a:gd name="T58" fmla="*/ 29 w 38"/>
                <a:gd name="T59" fmla="*/ 2 h 61"/>
                <a:gd name="T60" fmla="*/ 32 w 38"/>
                <a:gd name="T61" fmla="*/ 5 h 61"/>
                <a:gd name="T62" fmla="*/ 35 w 38"/>
                <a:gd name="T63" fmla="*/ 8 h 61"/>
                <a:gd name="T64" fmla="*/ 36 w 38"/>
                <a:gd name="T65" fmla="*/ 12 h 61"/>
                <a:gd name="T66" fmla="*/ 38 w 38"/>
                <a:gd name="T67" fmla="*/ 17 h 61"/>
                <a:gd name="T68" fmla="*/ 36 w 38"/>
                <a:gd name="T69" fmla="*/ 23 h 61"/>
                <a:gd name="T70" fmla="*/ 35 w 38"/>
                <a:gd name="T71" fmla="*/ 28 h 61"/>
                <a:gd name="T72" fmla="*/ 32 w 38"/>
                <a:gd name="T73" fmla="*/ 31 h 61"/>
                <a:gd name="T74" fmla="*/ 29 w 38"/>
                <a:gd name="T75" fmla="*/ 34 h 61"/>
                <a:gd name="T76" fmla="*/ 26 w 38"/>
                <a:gd name="T77" fmla="*/ 37 h 61"/>
                <a:gd name="T78" fmla="*/ 21 w 38"/>
                <a:gd name="T79" fmla="*/ 42 h 61"/>
                <a:gd name="T80" fmla="*/ 17 w 38"/>
                <a:gd name="T81" fmla="*/ 45 h 61"/>
                <a:gd name="T82" fmla="*/ 15 w 38"/>
                <a:gd name="T83" fmla="*/ 47 h 61"/>
                <a:gd name="T84" fmla="*/ 12 w 38"/>
                <a:gd name="T85" fmla="*/ 48 h 61"/>
                <a:gd name="T86" fmla="*/ 9 w 38"/>
                <a:gd name="T87" fmla="*/ 53 h 61"/>
                <a:gd name="T88" fmla="*/ 38 w 38"/>
                <a:gd name="T89" fmla="*/ 53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8" h="61">
                  <a:moveTo>
                    <a:pt x="38" y="53"/>
                  </a:moveTo>
                  <a:lnTo>
                    <a:pt x="38" y="61"/>
                  </a:lnTo>
                  <a:lnTo>
                    <a:pt x="0" y="61"/>
                  </a:lnTo>
                  <a:lnTo>
                    <a:pt x="0" y="56"/>
                  </a:lnTo>
                  <a:lnTo>
                    <a:pt x="1" y="52"/>
                  </a:lnTo>
                  <a:lnTo>
                    <a:pt x="4" y="47"/>
                  </a:lnTo>
                  <a:lnTo>
                    <a:pt x="9" y="42"/>
                  </a:lnTo>
                  <a:lnTo>
                    <a:pt x="14" y="37"/>
                  </a:lnTo>
                  <a:lnTo>
                    <a:pt x="20" y="33"/>
                  </a:lnTo>
                  <a:lnTo>
                    <a:pt x="24" y="28"/>
                  </a:lnTo>
                  <a:lnTo>
                    <a:pt x="26" y="25"/>
                  </a:lnTo>
                  <a:lnTo>
                    <a:pt x="29" y="22"/>
                  </a:lnTo>
                  <a:lnTo>
                    <a:pt x="29" y="17"/>
                  </a:lnTo>
                  <a:lnTo>
                    <a:pt x="29" y="12"/>
                  </a:lnTo>
                  <a:lnTo>
                    <a:pt x="27" y="9"/>
                  </a:lnTo>
                  <a:lnTo>
                    <a:pt x="23" y="8"/>
                  </a:lnTo>
                  <a:lnTo>
                    <a:pt x="20" y="8"/>
                  </a:lnTo>
                  <a:lnTo>
                    <a:pt x="15" y="8"/>
                  </a:lnTo>
                  <a:lnTo>
                    <a:pt x="11" y="9"/>
                  </a:lnTo>
                  <a:lnTo>
                    <a:pt x="9" y="14"/>
                  </a:lnTo>
                  <a:lnTo>
                    <a:pt x="7" y="17"/>
                  </a:lnTo>
                  <a:lnTo>
                    <a:pt x="0" y="17"/>
                  </a:lnTo>
                  <a:lnTo>
                    <a:pt x="1" y="12"/>
                  </a:lnTo>
                  <a:lnTo>
                    <a:pt x="3" y="8"/>
                  </a:lnTo>
                  <a:lnTo>
                    <a:pt x="6" y="5"/>
                  </a:lnTo>
                  <a:lnTo>
                    <a:pt x="9" y="2"/>
                  </a:lnTo>
                  <a:lnTo>
                    <a:pt x="14" y="0"/>
                  </a:lnTo>
                  <a:lnTo>
                    <a:pt x="20" y="0"/>
                  </a:lnTo>
                  <a:lnTo>
                    <a:pt x="24" y="0"/>
                  </a:lnTo>
                  <a:lnTo>
                    <a:pt x="29" y="2"/>
                  </a:lnTo>
                  <a:lnTo>
                    <a:pt x="32" y="5"/>
                  </a:lnTo>
                  <a:lnTo>
                    <a:pt x="35" y="8"/>
                  </a:lnTo>
                  <a:lnTo>
                    <a:pt x="36" y="12"/>
                  </a:lnTo>
                  <a:lnTo>
                    <a:pt x="38" y="17"/>
                  </a:lnTo>
                  <a:lnTo>
                    <a:pt x="36" y="23"/>
                  </a:lnTo>
                  <a:lnTo>
                    <a:pt x="35" y="28"/>
                  </a:lnTo>
                  <a:lnTo>
                    <a:pt x="32" y="31"/>
                  </a:lnTo>
                  <a:lnTo>
                    <a:pt x="29" y="34"/>
                  </a:lnTo>
                  <a:lnTo>
                    <a:pt x="26" y="37"/>
                  </a:lnTo>
                  <a:lnTo>
                    <a:pt x="21" y="42"/>
                  </a:lnTo>
                  <a:lnTo>
                    <a:pt x="17" y="45"/>
                  </a:lnTo>
                  <a:lnTo>
                    <a:pt x="15" y="47"/>
                  </a:lnTo>
                  <a:lnTo>
                    <a:pt x="12" y="48"/>
                  </a:lnTo>
                  <a:lnTo>
                    <a:pt x="9" y="53"/>
                  </a:lnTo>
                  <a:lnTo>
                    <a:pt x="38" y="53"/>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84" name="Freeform 82"/>
            <p:cNvSpPr>
              <a:spLocks noEditPoints="1"/>
            </p:cNvSpPr>
            <p:nvPr/>
          </p:nvSpPr>
          <p:spPr bwMode="auto">
            <a:xfrm>
              <a:off x="618" y="2549"/>
              <a:ext cx="40" cy="63"/>
            </a:xfrm>
            <a:custGeom>
              <a:avLst/>
              <a:gdLst>
                <a:gd name="T0" fmla="*/ 0 w 40"/>
                <a:gd name="T1" fmla="*/ 32 h 63"/>
                <a:gd name="T2" fmla="*/ 2 w 40"/>
                <a:gd name="T3" fmla="*/ 22 h 63"/>
                <a:gd name="T4" fmla="*/ 3 w 40"/>
                <a:gd name="T5" fmla="*/ 14 h 63"/>
                <a:gd name="T6" fmla="*/ 5 w 40"/>
                <a:gd name="T7" fmla="*/ 8 h 63"/>
                <a:gd name="T8" fmla="*/ 9 w 40"/>
                <a:gd name="T9" fmla="*/ 3 h 63"/>
                <a:gd name="T10" fmla="*/ 14 w 40"/>
                <a:gd name="T11" fmla="*/ 2 h 63"/>
                <a:gd name="T12" fmla="*/ 20 w 40"/>
                <a:gd name="T13" fmla="*/ 0 h 63"/>
                <a:gd name="T14" fmla="*/ 25 w 40"/>
                <a:gd name="T15" fmla="*/ 0 h 63"/>
                <a:gd name="T16" fmla="*/ 28 w 40"/>
                <a:gd name="T17" fmla="*/ 2 h 63"/>
                <a:gd name="T18" fmla="*/ 32 w 40"/>
                <a:gd name="T19" fmla="*/ 5 h 63"/>
                <a:gd name="T20" fmla="*/ 34 w 40"/>
                <a:gd name="T21" fmla="*/ 8 h 63"/>
                <a:gd name="T22" fmla="*/ 37 w 40"/>
                <a:gd name="T23" fmla="*/ 13 h 63"/>
                <a:gd name="T24" fmla="*/ 38 w 40"/>
                <a:gd name="T25" fmla="*/ 17 h 63"/>
                <a:gd name="T26" fmla="*/ 38 w 40"/>
                <a:gd name="T27" fmla="*/ 24 h 63"/>
                <a:gd name="T28" fmla="*/ 40 w 40"/>
                <a:gd name="T29" fmla="*/ 32 h 63"/>
                <a:gd name="T30" fmla="*/ 38 w 40"/>
                <a:gd name="T31" fmla="*/ 41 h 63"/>
                <a:gd name="T32" fmla="*/ 37 w 40"/>
                <a:gd name="T33" fmla="*/ 49 h 63"/>
                <a:gd name="T34" fmla="*/ 34 w 40"/>
                <a:gd name="T35" fmla="*/ 55 h 63"/>
                <a:gd name="T36" fmla="*/ 31 w 40"/>
                <a:gd name="T37" fmla="*/ 60 h 63"/>
                <a:gd name="T38" fmla="*/ 26 w 40"/>
                <a:gd name="T39" fmla="*/ 61 h 63"/>
                <a:gd name="T40" fmla="*/ 20 w 40"/>
                <a:gd name="T41" fmla="*/ 63 h 63"/>
                <a:gd name="T42" fmla="*/ 14 w 40"/>
                <a:gd name="T43" fmla="*/ 61 h 63"/>
                <a:gd name="T44" fmla="*/ 9 w 40"/>
                <a:gd name="T45" fmla="*/ 60 h 63"/>
                <a:gd name="T46" fmla="*/ 6 w 40"/>
                <a:gd name="T47" fmla="*/ 57 h 63"/>
                <a:gd name="T48" fmla="*/ 2 w 40"/>
                <a:gd name="T49" fmla="*/ 46 h 63"/>
                <a:gd name="T50" fmla="*/ 0 w 40"/>
                <a:gd name="T51" fmla="*/ 32 h 63"/>
                <a:gd name="T52" fmla="*/ 8 w 40"/>
                <a:gd name="T53" fmla="*/ 32 h 63"/>
                <a:gd name="T54" fmla="*/ 8 w 40"/>
                <a:gd name="T55" fmla="*/ 39 h 63"/>
                <a:gd name="T56" fmla="*/ 9 w 40"/>
                <a:gd name="T57" fmla="*/ 47 h 63"/>
                <a:gd name="T58" fmla="*/ 11 w 40"/>
                <a:gd name="T59" fmla="*/ 50 h 63"/>
                <a:gd name="T60" fmla="*/ 15 w 40"/>
                <a:gd name="T61" fmla="*/ 53 h 63"/>
                <a:gd name="T62" fmla="*/ 20 w 40"/>
                <a:gd name="T63" fmla="*/ 55 h 63"/>
                <a:gd name="T64" fmla="*/ 25 w 40"/>
                <a:gd name="T65" fmla="*/ 53 h 63"/>
                <a:gd name="T66" fmla="*/ 28 w 40"/>
                <a:gd name="T67" fmla="*/ 50 h 63"/>
                <a:gd name="T68" fmla="*/ 29 w 40"/>
                <a:gd name="T69" fmla="*/ 47 h 63"/>
                <a:gd name="T70" fmla="*/ 31 w 40"/>
                <a:gd name="T71" fmla="*/ 39 h 63"/>
                <a:gd name="T72" fmla="*/ 31 w 40"/>
                <a:gd name="T73" fmla="*/ 32 h 63"/>
                <a:gd name="T74" fmla="*/ 31 w 40"/>
                <a:gd name="T75" fmla="*/ 22 h 63"/>
                <a:gd name="T76" fmla="*/ 31 w 40"/>
                <a:gd name="T77" fmla="*/ 16 h 63"/>
                <a:gd name="T78" fmla="*/ 28 w 40"/>
                <a:gd name="T79" fmla="*/ 13 h 63"/>
                <a:gd name="T80" fmla="*/ 26 w 40"/>
                <a:gd name="T81" fmla="*/ 10 h 63"/>
                <a:gd name="T82" fmla="*/ 23 w 40"/>
                <a:gd name="T83" fmla="*/ 8 h 63"/>
                <a:gd name="T84" fmla="*/ 20 w 40"/>
                <a:gd name="T85" fmla="*/ 8 h 63"/>
                <a:gd name="T86" fmla="*/ 15 w 40"/>
                <a:gd name="T87" fmla="*/ 8 h 63"/>
                <a:gd name="T88" fmla="*/ 12 w 40"/>
                <a:gd name="T89" fmla="*/ 11 h 63"/>
                <a:gd name="T90" fmla="*/ 9 w 40"/>
                <a:gd name="T91" fmla="*/ 16 h 63"/>
                <a:gd name="T92" fmla="*/ 8 w 40"/>
                <a:gd name="T93" fmla="*/ 22 h 63"/>
                <a:gd name="T94" fmla="*/ 8 w 40"/>
                <a:gd name="T95" fmla="*/ 3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63">
                  <a:moveTo>
                    <a:pt x="0" y="32"/>
                  </a:moveTo>
                  <a:lnTo>
                    <a:pt x="2" y="22"/>
                  </a:lnTo>
                  <a:lnTo>
                    <a:pt x="3" y="14"/>
                  </a:lnTo>
                  <a:lnTo>
                    <a:pt x="5" y="8"/>
                  </a:lnTo>
                  <a:lnTo>
                    <a:pt x="9" y="3"/>
                  </a:lnTo>
                  <a:lnTo>
                    <a:pt x="14" y="2"/>
                  </a:lnTo>
                  <a:lnTo>
                    <a:pt x="20" y="0"/>
                  </a:lnTo>
                  <a:lnTo>
                    <a:pt x="25" y="0"/>
                  </a:lnTo>
                  <a:lnTo>
                    <a:pt x="28" y="2"/>
                  </a:lnTo>
                  <a:lnTo>
                    <a:pt x="32" y="5"/>
                  </a:lnTo>
                  <a:lnTo>
                    <a:pt x="34" y="8"/>
                  </a:lnTo>
                  <a:lnTo>
                    <a:pt x="37" y="13"/>
                  </a:lnTo>
                  <a:lnTo>
                    <a:pt x="38" y="17"/>
                  </a:lnTo>
                  <a:lnTo>
                    <a:pt x="38" y="24"/>
                  </a:lnTo>
                  <a:lnTo>
                    <a:pt x="40" y="32"/>
                  </a:lnTo>
                  <a:lnTo>
                    <a:pt x="38" y="41"/>
                  </a:lnTo>
                  <a:lnTo>
                    <a:pt x="37" y="49"/>
                  </a:lnTo>
                  <a:lnTo>
                    <a:pt x="34" y="55"/>
                  </a:lnTo>
                  <a:lnTo>
                    <a:pt x="31" y="60"/>
                  </a:lnTo>
                  <a:lnTo>
                    <a:pt x="26" y="61"/>
                  </a:lnTo>
                  <a:lnTo>
                    <a:pt x="20" y="63"/>
                  </a:lnTo>
                  <a:lnTo>
                    <a:pt x="14" y="61"/>
                  </a:lnTo>
                  <a:lnTo>
                    <a:pt x="9" y="60"/>
                  </a:lnTo>
                  <a:lnTo>
                    <a:pt x="6" y="57"/>
                  </a:lnTo>
                  <a:lnTo>
                    <a:pt x="2" y="46"/>
                  </a:lnTo>
                  <a:lnTo>
                    <a:pt x="0" y="32"/>
                  </a:lnTo>
                  <a:close/>
                  <a:moveTo>
                    <a:pt x="8" y="32"/>
                  </a:moveTo>
                  <a:lnTo>
                    <a:pt x="8" y="39"/>
                  </a:lnTo>
                  <a:lnTo>
                    <a:pt x="9" y="47"/>
                  </a:lnTo>
                  <a:lnTo>
                    <a:pt x="11" y="50"/>
                  </a:lnTo>
                  <a:lnTo>
                    <a:pt x="15" y="53"/>
                  </a:lnTo>
                  <a:lnTo>
                    <a:pt x="20" y="55"/>
                  </a:lnTo>
                  <a:lnTo>
                    <a:pt x="25" y="53"/>
                  </a:lnTo>
                  <a:lnTo>
                    <a:pt x="28" y="50"/>
                  </a:lnTo>
                  <a:lnTo>
                    <a:pt x="29" y="47"/>
                  </a:lnTo>
                  <a:lnTo>
                    <a:pt x="31" y="39"/>
                  </a:lnTo>
                  <a:lnTo>
                    <a:pt x="31" y="32"/>
                  </a:lnTo>
                  <a:lnTo>
                    <a:pt x="31" y="22"/>
                  </a:lnTo>
                  <a:lnTo>
                    <a:pt x="31" y="16"/>
                  </a:lnTo>
                  <a:lnTo>
                    <a:pt x="28" y="13"/>
                  </a:lnTo>
                  <a:lnTo>
                    <a:pt x="26" y="10"/>
                  </a:lnTo>
                  <a:lnTo>
                    <a:pt x="23" y="8"/>
                  </a:lnTo>
                  <a:lnTo>
                    <a:pt x="20" y="8"/>
                  </a:lnTo>
                  <a:lnTo>
                    <a:pt x="15" y="8"/>
                  </a:lnTo>
                  <a:lnTo>
                    <a:pt x="12" y="11"/>
                  </a:lnTo>
                  <a:lnTo>
                    <a:pt x="9" y="16"/>
                  </a:lnTo>
                  <a:lnTo>
                    <a:pt x="8" y="22"/>
                  </a:lnTo>
                  <a:lnTo>
                    <a:pt x="8" y="32"/>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85" name="Rectangle 83"/>
            <p:cNvSpPr>
              <a:spLocks noChangeArrowheads="1"/>
            </p:cNvSpPr>
            <p:nvPr/>
          </p:nvSpPr>
          <p:spPr bwMode="auto">
            <a:xfrm>
              <a:off x="669" y="2602"/>
              <a:ext cx="7" cy="8"/>
            </a:xfrm>
            <a:prstGeom prst="rect">
              <a:avLst/>
            </a:prstGeom>
            <a:solidFill>
              <a:srgbClr val="262626"/>
            </a:solidFill>
            <a:ln w="0">
              <a:solidFill>
                <a:srgbClr val="262626"/>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86" name="Freeform 84"/>
            <p:cNvSpPr>
              <a:spLocks/>
            </p:cNvSpPr>
            <p:nvPr/>
          </p:nvSpPr>
          <p:spPr bwMode="auto">
            <a:xfrm>
              <a:off x="687" y="2549"/>
              <a:ext cx="40" cy="63"/>
            </a:xfrm>
            <a:custGeom>
              <a:avLst/>
              <a:gdLst>
                <a:gd name="T0" fmla="*/ 0 w 40"/>
                <a:gd name="T1" fmla="*/ 46 h 63"/>
                <a:gd name="T2" fmla="*/ 7 w 40"/>
                <a:gd name="T3" fmla="*/ 44 h 63"/>
                <a:gd name="T4" fmla="*/ 9 w 40"/>
                <a:gd name="T5" fmla="*/ 49 h 63"/>
                <a:gd name="T6" fmla="*/ 12 w 40"/>
                <a:gd name="T7" fmla="*/ 53 h 63"/>
                <a:gd name="T8" fmla="*/ 15 w 40"/>
                <a:gd name="T9" fmla="*/ 55 h 63"/>
                <a:gd name="T10" fmla="*/ 20 w 40"/>
                <a:gd name="T11" fmla="*/ 55 h 63"/>
                <a:gd name="T12" fmla="*/ 24 w 40"/>
                <a:gd name="T13" fmla="*/ 55 h 63"/>
                <a:gd name="T14" fmla="*/ 29 w 40"/>
                <a:gd name="T15" fmla="*/ 52 h 63"/>
                <a:gd name="T16" fmla="*/ 30 w 40"/>
                <a:gd name="T17" fmla="*/ 47 h 63"/>
                <a:gd name="T18" fmla="*/ 32 w 40"/>
                <a:gd name="T19" fmla="*/ 42 h 63"/>
                <a:gd name="T20" fmla="*/ 30 w 40"/>
                <a:gd name="T21" fmla="*/ 38 h 63"/>
                <a:gd name="T22" fmla="*/ 29 w 40"/>
                <a:gd name="T23" fmla="*/ 35 h 63"/>
                <a:gd name="T24" fmla="*/ 24 w 40"/>
                <a:gd name="T25" fmla="*/ 32 h 63"/>
                <a:gd name="T26" fmla="*/ 20 w 40"/>
                <a:gd name="T27" fmla="*/ 32 h 63"/>
                <a:gd name="T28" fmla="*/ 18 w 40"/>
                <a:gd name="T29" fmla="*/ 32 h 63"/>
                <a:gd name="T30" fmla="*/ 15 w 40"/>
                <a:gd name="T31" fmla="*/ 32 h 63"/>
                <a:gd name="T32" fmla="*/ 15 w 40"/>
                <a:gd name="T33" fmla="*/ 25 h 63"/>
                <a:gd name="T34" fmla="*/ 17 w 40"/>
                <a:gd name="T35" fmla="*/ 25 h 63"/>
                <a:gd name="T36" fmla="*/ 21 w 40"/>
                <a:gd name="T37" fmla="*/ 25 h 63"/>
                <a:gd name="T38" fmla="*/ 24 w 40"/>
                <a:gd name="T39" fmla="*/ 24 h 63"/>
                <a:gd name="T40" fmla="*/ 27 w 40"/>
                <a:gd name="T41" fmla="*/ 21 h 63"/>
                <a:gd name="T42" fmla="*/ 27 w 40"/>
                <a:gd name="T43" fmla="*/ 16 h 63"/>
                <a:gd name="T44" fmla="*/ 27 w 40"/>
                <a:gd name="T45" fmla="*/ 13 h 63"/>
                <a:gd name="T46" fmla="*/ 26 w 40"/>
                <a:gd name="T47" fmla="*/ 10 h 63"/>
                <a:gd name="T48" fmla="*/ 23 w 40"/>
                <a:gd name="T49" fmla="*/ 8 h 63"/>
                <a:gd name="T50" fmla="*/ 18 w 40"/>
                <a:gd name="T51" fmla="*/ 8 h 63"/>
                <a:gd name="T52" fmla="*/ 15 w 40"/>
                <a:gd name="T53" fmla="*/ 8 h 63"/>
                <a:gd name="T54" fmla="*/ 12 w 40"/>
                <a:gd name="T55" fmla="*/ 10 h 63"/>
                <a:gd name="T56" fmla="*/ 11 w 40"/>
                <a:gd name="T57" fmla="*/ 13 h 63"/>
                <a:gd name="T58" fmla="*/ 9 w 40"/>
                <a:gd name="T59" fmla="*/ 17 h 63"/>
                <a:gd name="T60" fmla="*/ 1 w 40"/>
                <a:gd name="T61" fmla="*/ 16 h 63"/>
                <a:gd name="T62" fmla="*/ 3 w 40"/>
                <a:gd name="T63" fmla="*/ 11 h 63"/>
                <a:gd name="T64" fmla="*/ 4 w 40"/>
                <a:gd name="T65" fmla="*/ 8 h 63"/>
                <a:gd name="T66" fmla="*/ 7 w 40"/>
                <a:gd name="T67" fmla="*/ 5 h 63"/>
                <a:gd name="T68" fmla="*/ 11 w 40"/>
                <a:gd name="T69" fmla="*/ 2 h 63"/>
                <a:gd name="T70" fmla="*/ 14 w 40"/>
                <a:gd name="T71" fmla="*/ 0 h 63"/>
                <a:gd name="T72" fmla="*/ 18 w 40"/>
                <a:gd name="T73" fmla="*/ 0 h 63"/>
                <a:gd name="T74" fmla="*/ 23 w 40"/>
                <a:gd name="T75" fmla="*/ 2 h 63"/>
                <a:gd name="T76" fmla="*/ 27 w 40"/>
                <a:gd name="T77" fmla="*/ 2 h 63"/>
                <a:gd name="T78" fmla="*/ 30 w 40"/>
                <a:gd name="T79" fmla="*/ 5 h 63"/>
                <a:gd name="T80" fmla="*/ 33 w 40"/>
                <a:gd name="T81" fmla="*/ 8 h 63"/>
                <a:gd name="T82" fmla="*/ 35 w 40"/>
                <a:gd name="T83" fmla="*/ 11 h 63"/>
                <a:gd name="T84" fmla="*/ 35 w 40"/>
                <a:gd name="T85" fmla="*/ 16 h 63"/>
                <a:gd name="T86" fmla="*/ 35 w 40"/>
                <a:gd name="T87" fmla="*/ 19 h 63"/>
                <a:gd name="T88" fmla="*/ 33 w 40"/>
                <a:gd name="T89" fmla="*/ 22 h 63"/>
                <a:gd name="T90" fmla="*/ 30 w 40"/>
                <a:gd name="T91" fmla="*/ 25 h 63"/>
                <a:gd name="T92" fmla="*/ 27 w 40"/>
                <a:gd name="T93" fmla="*/ 28 h 63"/>
                <a:gd name="T94" fmla="*/ 32 w 40"/>
                <a:gd name="T95" fmla="*/ 30 h 63"/>
                <a:gd name="T96" fmla="*/ 36 w 40"/>
                <a:gd name="T97" fmla="*/ 33 h 63"/>
                <a:gd name="T98" fmla="*/ 38 w 40"/>
                <a:gd name="T99" fmla="*/ 38 h 63"/>
                <a:gd name="T100" fmla="*/ 40 w 40"/>
                <a:gd name="T101" fmla="*/ 42 h 63"/>
                <a:gd name="T102" fmla="*/ 38 w 40"/>
                <a:gd name="T103" fmla="*/ 49 h 63"/>
                <a:gd name="T104" fmla="*/ 36 w 40"/>
                <a:gd name="T105" fmla="*/ 53 h 63"/>
                <a:gd name="T106" fmla="*/ 33 w 40"/>
                <a:gd name="T107" fmla="*/ 57 h 63"/>
                <a:gd name="T108" fmla="*/ 29 w 40"/>
                <a:gd name="T109" fmla="*/ 60 h 63"/>
                <a:gd name="T110" fmla="*/ 24 w 40"/>
                <a:gd name="T111" fmla="*/ 61 h 63"/>
                <a:gd name="T112" fmla="*/ 20 w 40"/>
                <a:gd name="T113" fmla="*/ 63 h 63"/>
                <a:gd name="T114" fmla="*/ 14 w 40"/>
                <a:gd name="T115" fmla="*/ 61 h 63"/>
                <a:gd name="T116" fmla="*/ 11 w 40"/>
                <a:gd name="T117" fmla="*/ 60 h 63"/>
                <a:gd name="T118" fmla="*/ 6 w 40"/>
                <a:gd name="T119" fmla="*/ 58 h 63"/>
                <a:gd name="T120" fmla="*/ 3 w 40"/>
                <a:gd name="T121" fmla="*/ 55 h 63"/>
                <a:gd name="T122" fmla="*/ 1 w 40"/>
                <a:gd name="T123" fmla="*/ 50 h 63"/>
                <a:gd name="T124" fmla="*/ 0 w 40"/>
                <a:gd name="T125" fmla="*/ 4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 h="63">
                  <a:moveTo>
                    <a:pt x="0" y="46"/>
                  </a:moveTo>
                  <a:lnTo>
                    <a:pt x="7" y="44"/>
                  </a:lnTo>
                  <a:lnTo>
                    <a:pt x="9" y="49"/>
                  </a:lnTo>
                  <a:lnTo>
                    <a:pt x="12" y="53"/>
                  </a:lnTo>
                  <a:lnTo>
                    <a:pt x="15" y="55"/>
                  </a:lnTo>
                  <a:lnTo>
                    <a:pt x="20" y="55"/>
                  </a:lnTo>
                  <a:lnTo>
                    <a:pt x="24" y="55"/>
                  </a:lnTo>
                  <a:lnTo>
                    <a:pt x="29" y="52"/>
                  </a:lnTo>
                  <a:lnTo>
                    <a:pt x="30" y="47"/>
                  </a:lnTo>
                  <a:lnTo>
                    <a:pt x="32" y="42"/>
                  </a:lnTo>
                  <a:lnTo>
                    <a:pt x="30" y="38"/>
                  </a:lnTo>
                  <a:lnTo>
                    <a:pt x="29" y="35"/>
                  </a:lnTo>
                  <a:lnTo>
                    <a:pt x="24" y="32"/>
                  </a:lnTo>
                  <a:lnTo>
                    <a:pt x="20" y="32"/>
                  </a:lnTo>
                  <a:lnTo>
                    <a:pt x="18" y="32"/>
                  </a:lnTo>
                  <a:lnTo>
                    <a:pt x="15" y="32"/>
                  </a:lnTo>
                  <a:lnTo>
                    <a:pt x="15" y="25"/>
                  </a:lnTo>
                  <a:lnTo>
                    <a:pt x="17" y="25"/>
                  </a:lnTo>
                  <a:lnTo>
                    <a:pt x="21" y="25"/>
                  </a:lnTo>
                  <a:lnTo>
                    <a:pt x="24" y="24"/>
                  </a:lnTo>
                  <a:lnTo>
                    <a:pt x="27" y="21"/>
                  </a:lnTo>
                  <a:lnTo>
                    <a:pt x="27" y="16"/>
                  </a:lnTo>
                  <a:lnTo>
                    <a:pt x="27" y="13"/>
                  </a:lnTo>
                  <a:lnTo>
                    <a:pt x="26" y="10"/>
                  </a:lnTo>
                  <a:lnTo>
                    <a:pt x="23" y="8"/>
                  </a:lnTo>
                  <a:lnTo>
                    <a:pt x="18" y="8"/>
                  </a:lnTo>
                  <a:lnTo>
                    <a:pt x="15" y="8"/>
                  </a:lnTo>
                  <a:lnTo>
                    <a:pt x="12" y="10"/>
                  </a:lnTo>
                  <a:lnTo>
                    <a:pt x="11" y="13"/>
                  </a:lnTo>
                  <a:lnTo>
                    <a:pt x="9" y="17"/>
                  </a:lnTo>
                  <a:lnTo>
                    <a:pt x="1" y="16"/>
                  </a:lnTo>
                  <a:lnTo>
                    <a:pt x="3" y="11"/>
                  </a:lnTo>
                  <a:lnTo>
                    <a:pt x="4" y="8"/>
                  </a:lnTo>
                  <a:lnTo>
                    <a:pt x="7" y="5"/>
                  </a:lnTo>
                  <a:lnTo>
                    <a:pt x="11" y="2"/>
                  </a:lnTo>
                  <a:lnTo>
                    <a:pt x="14" y="0"/>
                  </a:lnTo>
                  <a:lnTo>
                    <a:pt x="18" y="0"/>
                  </a:lnTo>
                  <a:lnTo>
                    <a:pt x="23" y="2"/>
                  </a:lnTo>
                  <a:lnTo>
                    <a:pt x="27" y="2"/>
                  </a:lnTo>
                  <a:lnTo>
                    <a:pt x="30" y="5"/>
                  </a:lnTo>
                  <a:lnTo>
                    <a:pt x="33" y="8"/>
                  </a:lnTo>
                  <a:lnTo>
                    <a:pt x="35" y="11"/>
                  </a:lnTo>
                  <a:lnTo>
                    <a:pt x="35" y="16"/>
                  </a:lnTo>
                  <a:lnTo>
                    <a:pt x="35" y="19"/>
                  </a:lnTo>
                  <a:lnTo>
                    <a:pt x="33" y="22"/>
                  </a:lnTo>
                  <a:lnTo>
                    <a:pt x="30" y="25"/>
                  </a:lnTo>
                  <a:lnTo>
                    <a:pt x="27" y="28"/>
                  </a:lnTo>
                  <a:lnTo>
                    <a:pt x="32" y="30"/>
                  </a:lnTo>
                  <a:lnTo>
                    <a:pt x="36" y="33"/>
                  </a:lnTo>
                  <a:lnTo>
                    <a:pt x="38" y="38"/>
                  </a:lnTo>
                  <a:lnTo>
                    <a:pt x="40" y="42"/>
                  </a:lnTo>
                  <a:lnTo>
                    <a:pt x="38" y="49"/>
                  </a:lnTo>
                  <a:lnTo>
                    <a:pt x="36" y="53"/>
                  </a:lnTo>
                  <a:lnTo>
                    <a:pt x="33" y="57"/>
                  </a:lnTo>
                  <a:lnTo>
                    <a:pt x="29" y="60"/>
                  </a:lnTo>
                  <a:lnTo>
                    <a:pt x="24" y="61"/>
                  </a:lnTo>
                  <a:lnTo>
                    <a:pt x="20" y="63"/>
                  </a:lnTo>
                  <a:lnTo>
                    <a:pt x="14" y="61"/>
                  </a:lnTo>
                  <a:lnTo>
                    <a:pt x="11" y="60"/>
                  </a:lnTo>
                  <a:lnTo>
                    <a:pt x="6" y="58"/>
                  </a:lnTo>
                  <a:lnTo>
                    <a:pt x="3" y="55"/>
                  </a:lnTo>
                  <a:lnTo>
                    <a:pt x="1" y="50"/>
                  </a:lnTo>
                  <a:lnTo>
                    <a:pt x="0" y="46"/>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87" name="Freeform 85"/>
            <p:cNvSpPr>
              <a:spLocks noEditPoints="1"/>
            </p:cNvSpPr>
            <p:nvPr/>
          </p:nvSpPr>
          <p:spPr bwMode="auto">
            <a:xfrm>
              <a:off x="618" y="2298"/>
              <a:ext cx="40" cy="62"/>
            </a:xfrm>
            <a:custGeom>
              <a:avLst/>
              <a:gdLst>
                <a:gd name="T0" fmla="*/ 0 w 40"/>
                <a:gd name="T1" fmla="*/ 31 h 62"/>
                <a:gd name="T2" fmla="*/ 2 w 40"/>
                <a:gd name="T3" fmla="*/ 21 h 62"/>
                <a:gd name="T4" fmla="*/ 3 w 40"/>
                <a:gd name="T5" fmla="*/ 14 h 62"/>
                <a:gd name="T6" fmla="*/ 5 w 40"/>
                <a:gd name="T7" fmla="*/ 7 h 62"/>
                <a:gd name="T8" fmla="*/ 9 w 40"/>
                <a:gd name="T9" fmla="*/ 3 h 62"/>
                <a:gd name="T10" fmla="*/ 14 w 40"/>
                <a:gd name="T11" fmla="*/ 1 h 62"/>
                <a:gd name="T12" fmla="*/ 20 w 40"/>
                <a:gd name="T13" fmla="*/ 0 h 62"/>
                <a:gd name="T14" fmla="*/ 25 w 40"/>
                <a:gd name="T15" fmla="*/ 1 h 62"/>
                <a:gd name="T16" fmla="*/ 28 w 40"/>
                <a:gd name="T17" fmla="*/ 1 h 62"/>
                <a:gd name="T18" fmla="*/ 32 w 40"/>
                <a:gd name="T19" fmla="*/ 4 h 62"/>
                <a:gd name="T20" fmla="*/ 34 w 40"/>
                <a:gd name="T21" fmla="*/ 7 h 62"/>
                <a:gd name="T22" fmla="*/ 37 w 40"/>
                <a:gd name="T23" fmla="*/ 12 h 62"/>
                <a:gd name="T24" fmla="*/ 38 w 40"/>
                <a:gd name="T25" fmla="*/ 17 h 62"/>
                <a:gd name="T26" fmla="*/ 38 w 40"/>
                <a:gd name="T27" fmla="*/ 23 h 62"/>
                <a:gd name="T28" fmla="*/ 40 w 40"/>
                <a:gd name="T29" fmla="*/ 31 h 62"/>
                <a:gd name="T30" fmla="*/ 38 w 40"/>
                <a:gd name="T31" fmla="*/ 40 h 62"/>
                <a:gd name="T32" fmla="*/ 37 w 40"/>
                <a:gd name="T33" fmla="*/ 48 h 62"/>
                <a:gd name="T34" fmla="*/ 34 w 40"/>
                <a:gd name="T35" fmla="*/ 54 h 62"/>
                <a:gd name="T36" fmla="*/ 31 w 40"/>
                <a:gd name="T37" fmla="*/ 59 h 62"/>
                <a:gd name="T38" fmla="*/ 26 w 40"/>
                <a:gd name="T39" fmla="*/ 60 h 62"/>
                <a:gd name="T40" fmla="*/ 20 w 40"/>
                <a:gd name="T41" fmla="*/ 62 h 62"/>
                <a:gd name="T42" fmla="*/ 14 w 40"/>
                <a:gd name="T43" fmla="*/ 60 h 62"/>
                <a:gd name="T44" fmla="*/ 9 w 40"/>
                <a:gd name="T45" fmla="*/ 59 h 62"/>
                <a:gd name="T46" fmla="*/ 6 w 40"/>
                <a:gd name="T47" fmla="*/ 56 h 62"/>
                <a:gd name="T48" fmla="*/ 2 w 40"/>
                <a:gd name="T49" fmla="*/ 45 h 62"/>
                <a:gd name="T50" fmla="*/ 0 w 40"/>
                <a:gd name="T51" fmla="*/ 31 h 62"/>
                <a:gd name="T52" fmla="*/ 8 w 40"/>
                <a:gd name="T53" fmla="*/ 31 h 62"/>
                <a:gd name="T54" fmla="*/ 8 w 40"/>
                <a:gd name="T55" fmla="*/ 40 h 62"/>
                <a:gd name="T56" fmla="*/ 9 w 40"/>
                <a:gd name="T57" fmla="*/ 46 h 62"/>
                <a:gd name="T58" fmla="*/ 11 w 40"/>
                <a:gd name="T59" fmla="*/ 50 h 62"/>
                <a:gd name="T60" fmla="*/ 15 w 40"/>
                <a:gd name="T61" fmla="*/ 54 h 62"/>
                <a:gd name="T62" fmla="*/ 20 w 40"/>
                <a:gd name="T63" fmla="*/ 54 h 62"/>
                <a:gd name="T64" fmla="*/ 25 w 40"/>
                <a:gd name="T65" fmla="*/ 54 h 62"/>
                <a:gd name="T66" fmla="*/ 28 w 40"/>
                <a:gd name="T67" fmla="*/ 50 h 62"/>
                <a:gd name="T68" fmla="*/ 29 w 40"/>
                <a:gd name="T69" fmla="*/ 46 h 62"/>
                <a:gd name="T70" fmla="*/ 31 w 40"/>
                <a:gd name="T71" fmla="*/ 40 h 62"/>
                <a:gd name="T72" fmla="*/ 31 w 40"/>
                <a:gd name="T73" fmla="*/ 31 h 62"/>
                <a:gd name="T74" fmla="*/ 31 w 40"/>
                <a:gd name="T75" fmla="*/ 23 h 62"/>
                <a:gd name="T76" fmla="*/ 31 w 40"/>
                <a:gd name="T77" fmla="*/ 15 h 62"/>
                <a:gd name="T78" fmla="*/ 28 w 40"/>
                <a:gd name="T79" fmla="*/ 12 h 62"/>
                <a:gd name="T80" fmla="*/ 26 w 40"/>
                <a:gd name="T81" fmla="*/ 9 h 62"/>
                <a:gd name="T82" fmla="*/ 23 w 40"/>
                <a:gd name="T83" fmla="*/ 7 h 62"/>
                <a:gd name="T84" fmla="*/ 20 w 40"/>
                <a:gd name="T85" fmla="*/ 7 h 62"/>
                <a:gd name="T86" fmla="*/ 15 w 40"/>
                <a:gd name="T87" fmla="*/ 7 h 62"/>
                <a:gd name="T88" fmla="*/ 12 w 40"/>
                <a:gd name="T89" fmla="*/ 10 h 62"/>
                <a:gd name="T90" fmla="*/ 9 w 40"/>
                <a:gd name="T91" fmla="*/ 15 h 62"/>
                <a:gd name="T92" fmla="*/ 8 w 40"/>
                <a:gd name="T93" fmla="*/ 23 h 62"/>
                <a:gd name="T94" fmla="*/ 8 w 40"/>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62">
                  <a:moveTo>
                    <a:pt x="0" y="31"/>
                  </a:moveTo>
                  <a:lnTo>
                    <a:pt x="2" y="21"/>
                  </a:lnTo>
                  <a:lnTo>
                    <a:pt x="3" y="14"/>
                  </a:lnTo>
                  <a:lnTo>
                    <a:pt x="5" y="7"/>
                  </a:lnTo>
                  <a:lnTo>
                    <a:pt x="9" y="3"/>
                  </a:lnTo>
                  <a:lnTo>
                    <a:pt x="14" y="1"/>
                  </a:lnTo>
                  <a:lnTo>
                    <a:pt x="20" y="0"/>
                  </a:lnTo>
                  <a:lnTo>
                    <a:pt x="25" y="1"/>
                  </a:lnTo>
                  <a:lnTo>
                    <a:pt x="28" y="1"/>
                  </a:lnTo>
                  <a:lnTo>
                    <a:pt x="32" y="4"/>
                  </a:lnTo>
                  <a:lnTo>
                    <a:pt x="34" y="7"/>
                  </a:lnTo>
                  <a:lnTo>
                    <a:pt x="37" y="12"/>
                  </a:lnTo>
                  <a:lnTo>
                    <a:pt x="38" y="17"/>
                  </a:lnTo>
                  <a:lnTo>
                    <a:pt x="38" y="23"/>
                  </a:lnTo>
                  <a:lnTo>
                    <a:pt x="40" y="31"/>
                  </a:lnTo>
                  <a:lnTo>
                    <a:pt x="38" y="40"/>
                  </a:lnTo>
                  <a:lnTo>
                    <a:pt x="37" y="48"/>
                  </a:lnTo>
                  <a:lnTo>
                    <a:pt x="34" y="54"/>
                  </a:lnTo>
                  <a:lnTo>
                    <a:pt x="31" y="59"/>
                  </a:lnTo>
                  <a:lnTo>
                    <a:pt x="26" y="60"/>
                  </a:lnTo>
                  <a:lnTo>
                    <a:pt x="20" y="62"/>
                  </a:lnTo>
                  <a:lnTo>
                    <a:pt x="14" y="60"/>
                  </a:lnTo>
                  <a:lnTo>
                    <a:pt x="9" y="59"/>
                  </a:lnTo>
                  <a:lnTo>
                    <a:pt x="6" y="56"/>
                  </a:lnTo>
                  <a:lnTo>
                    <a:pt x="2" y="45"/>
                  </a:lnTo>
                  <a:lnTo>
                    <a:pt x="0" y="31"/>
                  </a:lnTo>
                  <a:close/>
                  <a:moveTo>
                    <a:pt x="8" y="31"/>
                  </a:moveTo>
                  <a:lnTo>
                    <a:pt x="8" y="40"/>
                  </a:lnTo>
                  <a:lnTo>
                    <a:pt x="9" y="46"/>
                  </a:lnTo>
                  <a:lnTo>
                    <a:pt x="11" y="50"/>
                  </a:lnTo>
                  <a:lnTo>
                    <a:pt x="15" y="54"/>
                  </a:lnTo>
                  <a:lnTo>
                    <a:pt x="20" y="54"/>
                  </a:lnTo>
                  <a:lnTo>
                    <a:pt x="25" y="54"/>
                  </a:lnTo>
                  <a:lnTo>
                    <a:pt x="28" y="50"/>
                  </a:lnTo>
                  <a:lnTo>
                    <a:pt x="29" y="46"/>
                  </a:lnTo>
                  <a:lnTo>
                    <a:pt x="31" y="40"/>
                  </a:lnTo>
                  <a:lnTo>
                    <a:pt x="31" y="31"/>
                  </a:lnTo>
                  <a:lnTo>
                    <a:pt x="31" y="23"/>
                  </a:lnTo>
                  <a:lnTo>
                    <a:pt x="31" y="15"/>
                  </a:lnTo>
                  <a:lnTo>
                    <a:pt x="28" y="12"/>
                  </a:lnTo>
                  <a:lnTo>
                    <a:pt x="26" y="9"/>
                  </a:lnTo>
                  <a:lnTo>
                    <a:pt x="23" y="7"/>
                  </a:lnTo>
                  <a:lnTo>
                    <a:pt x="20" y="7"/>
                  </a:lnTo>
                  <a:lnTo>
                    <a:pt x="15" y="7"/>
                  </a:lnTo>
                  <a:lnTo>
                    <a:pt x="12" y="10"/>
                  </a:lnTo>
                  <a:lnTo>
                    <a:pt x="9" y="15"/>
                  </a:lnTo>
                  <a:lnTo>
                    <a:pt x="8" y="23"/>
                  </a:lnTo>
                  <a:lnTo>
                    <a:pt x="8"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88" name="Rectangle 86"/>
            <p:cNvSpPr>
              <a:spLocks noChangeArrowheads="1"/>
            </p:cNvSpPr>
            <p:nvPr/>
          </p:nvSpPr>
          <p:spPr bwMode="auto">
            <a:xfrm>
              <a:off x="669" y="2351"/>
              <a:ext cx="7" cy="7"/>
            </a:xfrm>
            <a:prstGeom prst="rect">
              <a:avLst/>
            </a:prstGeom>
            <a:solidFill>
              <a:srgbClr val="262626"/>
            </a:solidFill>
            <a:ln w="0">
              <a:solidFill>
                <a:srgbClr val="262626"/>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89" name="Freeform 87"/>
            <p:cNvSpPr>
              <a:spLocks noEditPoints="1"/>
            </p:cNvSpPr>
            <p:nvPr/>
          </p:nvSpPr>
          <p:spPr bwMode="auto">
            <a:xfrm>
              <a:off x="685" y="2299"/>
              <a:ext cx="42" cy="59"/>
            </a:xfrm>
            <a:custGeom>
              <a:avLst/>
              <a:gdLst>
                <a:gd name="T0" fmla="*/ 26 w 42"/>
                <a:gd name="T1" fmla="*/ 59 h 59"/>
                <a:gd name="T2" fmla="*/ 26 w 42"/>
                <a:gd name="T3" fmla="*/ 45 h 59"/>
                <a:gd name="T4" fmla="*/ 0 w 42"/>
                <a:gd name="T5" fmla="*/ 45 h 59"/>
                <a:gd name="T6" fmla="*/ 0 w 42"/>
                <a:gd name="T7" fmla="*/ 38 h 59"/>
                <a:gd name="T8" fmla="*/ 28 w 42"/>
                <a:gd name="T9" fmla="*/ 0 h 59"/>
                <a:gd name="T10" fmla="*/ 34 w 42"/>
                <a:gd name="T11" fmla="*/ 0 h 59"/>
                <a:gd name="T12" fmla="*/ 34 w 42"/>
                <a:gd name="T13" fmla="*/ 38 h 59"/>
                <a:gd name="T14" fmla="*/ 42 w 42"/>
                <a:gd name="T15" fmla="*/ 38 h 59"/>
                <a:gd name="T16" fmla="*/ 42 w 42"/>
                <a:gd name="T17" fmla="*/ 45 h 59"/>
                <a:gd name="T18" fmla="*/ 34 w 42"/>
                <a:gd name="T19" fmla="*/ 45 h 59"/>
                <a:gd name="T20" fmla="*/ 34 w 42"/>
                <a:gd name="T21" fmla="*/ 59 h 59"/>
                <a:gd name="T22" fmla="*/ 26 w 42"/>
                <a:gd name="T23" fmla="*/ 59 h 59"/>
                <a:gd name="T24" fmla="*/ 26 w 42"/>
                <a:gd name="T25" fmla="*/ 38 h 59"/>
                <a:gd name="T26" fmla="*/ 26 w 42"/>
                <a:gd name="T27" fmla="*/ 14 h 59"/>
                <a:gd name="T28" fmla="*/ 9 w 42"/>
                <a:gd name="T29" fmla="*/ 38 h 59"/>
                <a:gd name="T30" fmla="*/ 26 w 42"/>
                <a:gd name="T31" fmla="*/ 38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 h="59">
                  <a:moveTo>
                    <a:pt x="26" y="59"/>
                  </a:moveTo>
                  <a:lnTo>
                    <a:pt x="26" y="45"/>
                  </a:lnTo>
                  <a:lnTo>
                    <a:pt x="0" y="45"/>
                  </a:lnTo>
                  <a:lnTo>
                    <a:pt x="0" y="38"/>
                  </a:lnTo>
                  <a:lnTo>
                    <a:pt x="28" y="0"/>
                  </a:lnTo>
                  <a:lnTo>
                    <a:pt x="34" y="0"/>
                  </a:lnTo>
                  <a:lnTo>
                    <a:pt x="34" y="38"/>
                  </a:lnTo>
                  <a:lnTo>
                    <a:pt x="42" y="38"/>
                  </a:lnTo>
                  <a:lnTo>
                    <a:pt x="42" y="45"/>
                  </a:lnTo>
                  <a:lnTo>
                    <a:pt x="34" y="45"/>
                  </a:lnTo>
                  <a:lnTo>
                    <a:pt x="34" y="59"/>
                  </a:lnTo>
                  <a:lnTo>
                    <a:pt x="26" y="59"/>
                  </a:lnTo>
                  <a:close/>
                  <a:moveTo>
                    <a:pt x="26" y="38"/>
                  </a:moveTo>
                  <a:lnTo>
                    <a:pt x="26" y="14"/>
                  </a:lnTo>
                  <a:lnTo>
                    <a:pt x="9" y="38"/>
                  </a:lnTo>
                  <a:lnTo>
                    <a:pt x="26" y="38"/>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90" name="Freeform 88"/>
            <p:cNvSpPr>
              <a:spLocks noEditPoints="1"/>
            </p:cNvSpPr>
            <p:nvPr/>
          </p:nvSpPr>
          <p:spPr bwMode="auto">
            <a:xfrm>
              <a:off x="618" y="2046"/>
              <a:ext cx="40" cy="62"/>
            </a:xfrm>
            <a:custGeom>
              <a:avLst/>
              <a:gdLst>
                <a:gd name="T0" fmla="*/ 0 w 40"/>
                <a:gd name="T1" fmla="*/ 31 h 62"/>
                <a:gd name="T2" fmla="*/ 2 w 40"/>
                <a:gd name="T3" fmla="*/ 22 h 62"/>
                <a:gd name="T4" fmla="*/ 3 w 40"/>
                <a:gd name="T5" fmla="*/ 14 h 62"/>
                <a:gd name="T6" fmla="*/ 5 w 40"/>
                <a:gd name="T7" fmla="*/ 8 h 62"/>
                <a:gd name="T8" fmla="*/ 9 w 40"/>
                <a:gd name="T9" fmla="*/ 3 h 62"/>
                <a:gd name="T10" fmla="*/ 14 w 40"/>
                <a:gd name="T11" fmla="*/ 1 h 62"/>
                <a:gd name="T12" fmla="*/ 20 w 40"/>
                <a:gd name="T13" fmla="*/ 0 h 62"/>
                <a:gd name="T14" fmla="*/ 25 w 40"/>
                <a:gd name="T15" fmla="*/ 1 h 62"/>
                <a:gd name="T16" fmla="*/ 28 w 40"/>
                <a:gd name="T17" fmla="*/ 3 h 62"/>
                <a:gd name="T18" fmla="*/ 32 w 40"/>
                <a:gd name="T19" fmla="*/ 4 h 62"/>
                <a:gd name="T20" fmla="*/ 34 w 40"/>
                <a:gd name="T21" fmla="*/ 8 h 62"/>
                <a:gd name="T22" fmla="*/ 37 w 40"/>
                <a:gd name="T23" fmla="*/ 12 h 62"/>
                <a:gd name="T24" fmla="*/ 38 w 40"/>
                <a:gd name="T25" fmla="*/ 17 h 62"/>
                <a:gd name="T26" fmla="*/ 38 w 40"/>
                <a:gd name="T27" fmla="*/ 23 h 62"/>
                <a:gd name="T28" fmla="*/ 40 w 40"/>
                <a:gd name="T29" fmla="*/ 31 h 62"/>
                <a:gd name="T30" fmla="*/ 38 w 40"/>
                <a:gd name="T31" fmla="*/ 40 h 62"/>
                <a:gd name="T32" fmla="*/ 37 w 40"/>
                <a:gd name="T33" fmla="*/ 48 h 62"/>
                <a:gd name="T34" fmla="*/ 34 w 40"/>
                <a:gd name="T35" fmla="*/ 55 h 62"/>
                <a:gd name="T36" fmla="*/ 31 w 40"/>
                <a:gd name="T37" fmla="*/ 59 h 62"/>
                <a:gd name="T38" fmla="*/ 26 w 40"/>
                <a:gd name="T39" fmla="*/ 61 h 62"/>
                <a:gd name="T40" fmla="*/ 20 w 40"/>
                <a:gd name="T41" fmla="*/ 62 h 62"/>
                <a:gd name="T42" fmla="*/ 14 w 40"/>
                <a:gd name="T43" fmla="*/ 61 h 62"/>
                <a:gd name="T44" fmla="*/ 9 w 40"/>
                <a:gd name="T45" fmla="*/ 59 h 62"/>
                <a:gd name="T46" fmla="*/ 6 w 40"/>
                <a:gd name="T47" fmla="*/ 56 h 62"/>
                <a:gd name="T48" fmla="*/ 2 w 40"/>
                <a:gd name="T49" fmla="*/ 47 h 62"/>
                <a:gd name="T50" fmla="*/ 0 w 40"/>
                <a:gd name="T51" fmla="*/ 31 h 62"/>
                <a:gd name="T52" fmla="*/ 8 w 40"/>
                <a:gd name="T53" fmla="*/ 31 h 62"/>
                <a:gd name="T54" fmla="*/ 8 w 40"/>
                <a:gd name="T55" fmla="*/ 40 h 62"/>
                <a:gd name="T56" fmla="*/ 9 w 40"/>
                <a:gd name="T57" fmla="*/ 47 h 62"/>
                <a:gd name="T58" fmla="*/ 11 w 40"/>
                <a:gd name="T59" fmla="*/ 50 h 62"/>
                <a:gd name="T60" fmla="*/ 15 w 40"/>
                <a:gd name="T61" fmla="*/ 55 h 62"/>
                <a:gd name="T62" fmla="*/ 20 w 40"/>
                <a:gd name="T63" fmla="*/ 55 h 62"/>
                <a:gd name="T64" fmla="*/ 25 w 40"/>
                <a:gd name="T65" fmla="*/ 55 h 62"/>
                <a:gd name="T66" fmla="*/ 28 w 40"/>
                <a:gd name="T67" fmla="*/ 50 h 62"/>
                <a:gd name="T68" fmla="*/ 29 w 40"/>
                <a:gd name="T69" fmla="*/ 47 h 62"/>
                <a:gd name="T70" fmla="*/ 31 w 40"/>
                <a:gd name="T71" fmla="*/ 40 h 62"/>
                <a:gd name="T72" fmla="*/ 31 w 40"/>
                <a:gd name="T73" fmla="*/ 31 h 62"/>
                <a:gd name="T74" fmla="*/ 31 w 40"/>
                <a:gd name="T75" fmla="*/ 23 h 62"/>
                <a:gd name="T76" fmla="*/ 31 w 40"/>
                <a:gd name="T77" fmla="*/ 17 h 62"/>
                <a:gd name="T78" fmla="*/ 28 w 40"/>
                <a:gd name="T79" fmla="*/ 12 h 62"/>
                <a:gd name="T80" fmla="*/ 26 w 40"/>
                <a:gd name="T81" fmla="*/ 9 h 62"/>
                <a:gd name="T82" fmla="*/ 23 w 40"/>
                <a:gd name="T83" fmla="*/ 8 h 62"/>
                <a:gd name="T84" fmla="*/ 20 w 40"/>
                <a:gd name="T85" fmla="*/ 8 h 62"/>
                <a:gd name="T86" fmla="*/ 15 w 40"/>
                <a:gd name="T87" fmla="*/ 8 h 62"/>
                <a:gd name="T88" fmla="*/ 12 w 40"/>
                <a:gd name="T89" fmla="*/ 11 h 62"/>
                <a:gd name="T90" fmla="*/ 9 w 40"/>
                <a:gd name="T91" fmla="*/ 15 h 62"/>
                <a:gd name="T92" fmla="*/ 8 w 40"/>
                <a:gd name="T93" fmla="*/ 23 h 62"/>
                <a:gd name="T94" fmla="*/ 8 w 40"/>
                <a:gd name="T9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62">
                  <a:moveTo>
                    <a:pt x="0" y="31"/>
                  </a:moveTo>
                  <a:lnTo>
                    <a:pt x="2" y="22"/>
                  </a:lnTo>
                  <a:lnTo>
                    <a:pt x="3" y="14"/>
                  </a:lnTo>
                  <a:lnTo>
                    <a:pt x="5" y="8"/>
                  </a:lnTo>
                  <a:lnTo>
                    <a:pt x="9" y="3"/>
                  </a:lnTo>
                  <a:lnTo>
                    <a:pt x="14" y="1"/>
                  </a:lnTo>
                  <a:lnTo>
                    <a:pt x="20" y="0"/>
                  </a:lnTo>
                  <a:lnTo>
                    <a:pt x="25" y="1"/>
                  </a:lnTo>
                  <a:lnTo>
                    <a:pt x="28" y="3"/>
                  </a:lnTo>
                  <a:lnTo>
                    <a:pt x="32" y="4"/>
                  </a:lnTo>
                  <a:lnTo>
                    <a:pt x="34" y="8"/>
                  </a:lnTo>
                  <a:lnTo>
                    <a:pt x="37" y="12"/>
                  </a:lnTo>
                  <a:lnTo>
                    <a:pt x="38" y="17"/>
                  </a:lnTo>
                  <a:lnTo>
                    <a:pt x="38" y="23"/>
                  </a:lnTo>
                  <a:lnTo>
                    <a:pt x="40" y="31"/>
                  </a:lnTo>
                  <a:lnTo>
                    <a:pt x="38" y="40"/>
                  </a:lnTo>
                  <a:lnTo>
                    <a:pt x="37" y="48"/>
                  </a:lnTo>
                  <a:lnTo>
                    <a:pt x="34" y="55"/>
                  </a:lnTo>
                  <a:lnTo>
                    <a:pt x="31" y="59"/>
                  </a:lnTo>
                  <a:lnTo>
                    <a:pt x="26" y="61"/>
                  </a:lnTo>
                  <a:lnTo>
                    <a:pt x="20" y="62"/>
                  </a:lnTo>
                  <a:lnTo>
                    <a:pt x="14" y="61"/>
                  </a:lnTo>
                  <a:lnTo>
                    <a:pt x="9" y="59"/>
                  </a:lnTo>
                  <a:lnTo>
                    <a:pt x="6" y="56"/>
                  </a:lnTo>
                  <a:lnTo>
                    <a:pt x="2" y="47"/>
                  </a:lnTo>
                  <a:lnTo>
                    <a:pt x="0" y="31"/>
                  </a:lnTo>
                  <a:close/>
                  <a:moveTo>
                    <a:pt x="8" y="31"/>
                  </a:moveTo>
                  <a:lnTo>
                    <a:pt x="8" y="40"/>
                  </a:lnTo>
                  <a:lnTo>
                    <a:pt x="9" y="47"/>
                  </a:lnTo>
                  <a:lnTo>
                    <a:pt x="11" y="50"/>
                  </a:lnTo>
                  <a:lnTo>
                    <a:pt x="15" y="55"/>
                  </a:lnTo>
                  <a:lnTo>
                    <a:pt x="20" y="55"/>
                  </a:lnTo>
                  <a:lnTo>
                    <a:pt x="25" y="55"/>
                  </a:lnTo>
                  <a:lnTo>
                    <a:pt x="28" y="50"/>
                  </a:lnTo>
                  <a:lnTo>
                    <a:pt x="29" y="47"/>
                  </a:lnTo>
                  <a:lnTo>
                    <a:pt x="31" y="40"/>
                  </a:lnTo>
                  <a:lnTo>
                    <a:pt x="31" y="31"/>
                  </a:lnTo>
                  <a:lnTo>
                    <a:pt x="31" y="23"/>
                  </a:lnTo>
                  <a:lnTo>
                    <a:pt x="31" y="17"/>
                  </a:lnTo>
                  <a:lnTo>
                    <a:pt x="28" y="12"/>
                  </a:lnTo>
                  <a:lnTo>
                    <a:pt x="26" y="9"/>
                  </a:lnTo>
                  <a:lnTo>
                    <a:pt x="23" y="8"/>
                  </a:lnTo>
                  <a:lnTo>
                    <a:pt x="20" y="8"/>
                  </a:lnTo>
                  <a:lnTo>
                    <a:pt x="15" y="8"/>
                  </a:lnTo>
                  <a:lnTo>
                    <a:pt x="12" y="11"/>
                  </a:lnTo>
                  <a:lnTo>
                    <a:pt x="9" y="15"/>
                  </a:lnTo>
                  <a:lnTo>
                    <a:pt x="8" y="23"/>
                  </a:lnTo>
                  <a:lnTo>
                    <a:pt x="8" y="3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91" name="Rectangle 89"/>
            <p:cNvSpPr>
              <a:spLocks noChangeArrowheads="1"/>
            </p:cNvSpPr>
            <p:nvPr/>
          </p:nvSpPr>
          <p:spPr bwMode="auto">
            <a:xfrm>
              <a:off x="669" y="2099"/>
              <a:ext cx="7" cy="8"/>
            </a:xfrm>
            <a:prstGeom prst="rect">
              <a:avLst/>
            </a:prstGeom>
            <a:solidFill>
              <a:srgbClr val="262626"/>
            </a:solidFill>
            <a:ln w="0">
              <a:solidFill>
                <a:srgbClr val="262626"/>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92" name="Freeform 90"/>
            <p:cNvSpPr>
              <a:spLocks/>
            </p:cNvSpPr>
            <p:nvPr/>
          </p:nvSpPr>
          <p:spPr bwMode="auto">
            <a:xfrm>
              <a:off x="687" y="2047"/>
              <a:ext cx="40" cy="61"/>
            </a:xfrm>
            <a:custGeom>
              <a:avLst/>
              <a:gdLst>
                <a:gd name="T0" fmla="*/ 0 w 40"/>
                <a:gd name="T1" fmla="*/ 44 h 61"/>
                <a:gd name="T2" fmla="*/ 7 w 40"/>
                <a:gd name="T3" fmla="*/ 44 h 61"/>
                <a:gd name="T4" fmla="*/ 9 w 40"/>
                <a:gd name="T5" fmla="*/ 47 h 61"/>
                <a:gd name="T6" fmla="*/ 12 w 40"/>
                <a:gd name="T7" fmla="*/ 52 h 61"/>
                <a:gd name="T8" fmla="*/ 15 w 40"/>
                <a:gd name="T9" fmla="*/ 54 h 61"/>
                <a:gd name="T10" fmla="*/ 20 w 40"/>
                <a:gd name="T11" fmla="*/ 54 h 61"/>
                <a:gd name="T12" fmla="*/ 23 w 40"/>
                <a:gd name="T13" fmla="*/ 54 h 61"/>
                <a:gd name="T14" fmla="*/ 26 w 40"/>
                <a:gd name="T15" fmla="*/ 52 h 61"/>
                <a:gd name="T16" fmla="*/ 29 w 40"/>
                <a:gd name="T17" fmla="*/ 50 h 61"/>
                <a:gd name="T18" fmla="*/ 30 w 40"/>
                <a:gd name="T19" fmla="*/ 46 h 61"/>
                <a:gd name="T20" fmla="*/ 32 w 40"/>
                <a:gd name="T21" fmla="*/ 39 h 61"/>
                <a:gd name="T22" fmla="*/ 30 w 40"/>
                <a:gd name="T23" fmla="*/ 35 h 61"/>
                <a:gd name="T24" fmla="*/ 29 w 40"/>
                <a:gd name="T25" fmla="*/ 30 h 61"/>
                <a:gd name="T26" fmla="*/ 26 w 40"/>
                <a:gd name="T27" fmla="*/ 29 h 61"/>
                <a:gd name="T28" fmla="*/ 23 w 40"/>
                <a:gd name="T29" fmla="*/ 27 h 61"/>
                <a:gd name="T30" fmla="*/ 20 w 40"/>
                <a:gd name="T31" fmla="*/ 27 h 61"/>
                <a:gd name="T32" fmla="*/ 15 w 40"/>
                <a:gd name="T33" fmla="*/ 27 h 61"/>
                <a:gd name="T34" fmla="*/ 14 w 40"/>
                <a:gd name="T35" fmla="*/ 29 h 61"/>
                <a:gd name="T36" fmla="*/ 11 w 40"/>
                <a:gd name="T37" fmla="*/ 30 h 61"/>
                <a:gd name="T38" fmla="*/ 9 w 40"/>
                <a:gd name="T39" fmla="*/ 32 h 61"/>
                <a:gd name="T40" fmla="*/ 1 w 40"/>
                <a:gd name="T41" fmla="*/ 32 h 61"/>
                <a:gd name="T42" fmla="*/ 7 w 40"/>
                <a:gd name="T43" fmla="*/ 0 h 61"/>
                <a:gd name="T44" fmla="*/ 35 w 40"/>
                <a:gd name="T45" fmla="*/ 0 h 61"/>
                <a:gd name="T46" fmla="*/ 35 w 40"/>
                <a:gd name="T47" fmla="*/ 8 h 61"/>
                <a:gd name="T48" fmla="*/ 14 w 40"/>
                <a:gd name="T49" fmla="*/ 8 h 61"/>
                <a:gd name="T50" fmla="*/ 11 w 40"/>
                <a:gd name="T51" fmla="*/ 24 h 61"/>
                <a:gd name="T52" fmla="*/ 15 w 40"/>
                <a:gd name="T53" fmla="*/ 21 h 61"/>
                <a:gd name="T54" fmla="*/ 21 w 40"/>
                <a:gd name="T55" fmla="*/ 19 h 61"/>
                <a:gd name="T56" fmla="*/ 26 w 40"/>
                <a:gd name="T57" fmla="*/ 21 h 61"/>
                <a:gd name="T58" fmla="*/ 30 w 40"/>
                <a:gd name="T59" fmla="*/ 22 h 61"/>
                <a:gd name="T60" fmla="*/ 33 w 40"/>
                <a:gd name="T61" fmla="*/ 25 h 61"/>
                <a:gd name="T62" fmla="*/ 36 w 40"/>
                <a:gd name="T63" fmla="*/ 29 h 61"/>
                <a:gd name="T64" fmla="*/ 38 w 40"/>
                <a:gd name="T65" fmla="*/ 33 h 61"/>
                <a:gd name="T66" fmla="*/ 40 w 40"/>
                <a:gd name="T67" fmla="*/ 39 h 61"/>
                <a:gd name="T68" fmla="*/ 38 w 40"/>
                <a:gd name="T69" fmla="*/ 44 h 61"/>
                <a:gd name="T70" fmla="*/ 36 w 40"/>
                <a:gd name="T71" fmla="*/ 49 h 61"/>
                <a:gd name="T72" fmla="*/ 35 w 40"/>
                <a:gd name="T73" fmla="*/ 54 h 61"/>
                <a:gd name="T74" fmla="*/ 30 w 40"/>
                <a:gd name="T75" fmla="*/ 58 h 61"/>
                <a:gd name="T76" fmla="*/ 26 w 40"/>
                <a:gd name="T77" fmla="*/ 60 h 61"/>
                <a:gd name="T78" fmla="*/ 20 w 40"/>
                <a:gd name="T79" fmla="*/ 61 h 61"/>
                <a:gd name="T80" fmla="*/ 14 w 40"/>
                <a:gd name="T81" fmla="*/ 60 h 61"/>
                <a:gd name="T82" fmla="*/ 11 w 40"/>
                <a:gd name="T83" fmla="*/ 60 h 61"/>
                <a:gd name="T84" fmla="*/ 6 w 40"/>
                <a:gd name="T85" fmla="*/ 57 h 61"/>
                <a:gd name="T86" fmla="*/ 3 w 40"/>
                <a:gd name="T87" fmla="*/ 54 h 61"/>
                <a:gd name="T88" fmla="*/ 1 w 40"/>
                <a:gd name="T89" fmla="*/ 49 h 61"/>
                <a:gd name="T90" fmla="*/ 0 w 40"/>
                <a:gd name="T91" fmla="*/ 44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 h="61">
                  <a:moveTo>
                    <a:pt x="0" y="44"/>
                  </a:moveTo>
                  <a:lnTo>
                    <a:pt x="7" y="44"/>
                  </a:lnTo>
                  <a:lnTo>
                    <a:pt x="9" y="47"/>
                  </a:lnTo>
                  <a:lnTo>
                    <a:pt x="12" y="52"/>
                  </a:lnTo>
                  <a:lnTo>
                    <a:pt x="15" y="54"/>
                  </a:lnTo>
                  <a:lnTo>
                    <a:pt x="20" y="54"/>
                  </a:lnTo>
                  <a:lnTo>
                    <a:pt x="23" y="54"/>
                  </a:lnTo>
                  <a:lnTo>
                    <a:pt x="26" y="52"/>
                  </a:lnTo>
                  <a:lnTo>
                    <a:pt x="29" y="50"/>
                  </a:lnTo>
                  <a:lnTo>
                    <a:pt x="30" y="46"/>
                  </a:lnTo>
                  <a:lnTo>
                    <a:pt x="32" y="39"/>
                  </a:lnTo>
                  <a:lnTo>
                    <a:pt x="30" y="35"/>
                  </a:lnTo>
                  <a:lnTo>
                    <a:pt x="29" y="30"/>
                  </a:lnTo>
                  <a:lnTo>
                    <a:pt x="26" y="29"/>
                  </a:lnTo>
                  <a:lnTo>
                    <a:pt x="23" y="27"/>
                  </a:lnTo>
                  <a:lnTo>
                    <a:pt x="20" y="27"/>
                  </a:lnTo>
                  <a:lnTo>
                    <a:pt x="15" y="27"/>
                  </a:lnTo>
                  <a:lnTo>
                    <a:pt x="14" y="29"/>
                  </a:lnTo>
                  <a:lnTo>
                    <a:pt x="11" y="30"/>
                  </a:lnTo>
                  <a:lnTo>
                    <a:pt x="9" y="32"/>
                  </a:lnTo>
                  <a:lnTo>
                    <a:pt x="1" y="32"/>
                  </a:lnTo>
                  <a:lnTo>
                    <a:pt x="7" y="0"/>
                  </a:lnTo>
                  <a:lnTo>
                    <a:pt x="35" y="0"/>
                  </a:lnTo>
                  <a:lnTo>
                    <a:pt x="35" y="8"/>
                  </a:lnTo>
                  <a:lnTo>
                    <a:pt x="14" y="8"/>
                  </a:lnTo>
                  <a:lnTo>
                    <a:pt x="11" y="24"/>
                  </a:lnTo>
                  <a:lnTo>
                    <a:pt x="15" y="21"/>
                  </a:lnTo>
                  <a:lnTo>
                    <a:pt x="21" y="19"/>
                  </a:lnTo>
                  <a:lnTo>
                    <a:pt x="26" y="21"/>
                  </a:lnTo>
                  <a:lnTo>
                    <a:pt x="30" y="22"/>
                  </a:lnTo>
                  <a:lnTo>
                    <a:pt x="33" y="25"/>
                  </a:lnTo>
                  <a:lnTo>
                    <a:pt x="36" y="29"/>
                  </a:lnTo>
                  <a:lnTo>
                    <a:pt x="38" y="33"/>
                  </a:lnTo>
                  <a:lnTo>
                    <a:pt x="40" y="39"/>
                  </a:lnTo>
                  <a:lnTo>
                    <a:pt x="38" y="44"/>
                  </a:lnTo>
                  <a:lnTo>
                    <a:pt x="36" y="49"/>
                  </a:lnTo>
                  <a:lnTo>
                    <a:pt x="35" y="54"/>
                  </a:lnTo>
                  <a:lnTo>
                    <a:pt x="30" y="58"/>
                  </a:lnTo>
                  <a:lnTo>
                    <a:pt x="26" y="60"/>
                  </a:lnTo>
                  <a:lnTo>
                    <a:pt x="20" y="61"/>
                  </a:lnTo>
                  <a:lnTo>
                    <a:pt x="14" y="60"/>
                  </a:lnTo>
                  <a:lnTo>
                    <a:pt x="11" y="60"/>
                  </a:lnTo>
                  <a:lnTo>
                    <a:pt x="6" y="57"/>
                  </a:lnTo>
                  <a:lnTo>
                    <a:pt x="3" y="54"/>
                  </a:lnTo>
                  <a:lnTo>
                    <a:pt x="1" y="49"/>
                  </a:lnTo>
                  <a:lnTo>
                    <a:pt x="0" y="44"/>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93" name="Freeform 91"/>
            <p:cNvSpPr>
              <a:spLocks noEditPoints="1"/>
            </p:cNvSpPr>
            <p:nvPr/>
          </p:nvSpPr>
          <p:spPr bwMode="auto">
            <a:xfrm>
              <a:off x="465" y="2701"/>
              <a:ext cx="65" cy="50"/>
            </a:xfrm>
            <a:custGeom>
              <a:avLst/>
              <a:gdLst>
                <a:gd name="T0" fmla="*/ 65 w 65"/>
                <a:gd name="T1" fmla="*/ 50 h 50"/>
                <a:gd name="T2" fmla="*/ 0 w 65"/>
                <a:gd name="T3" fmla="*/ 50 h 50"/>
                <a:gd name="T4" fmla="*/ 0 w 65"/>
                <a:gd name="T5" fmla="*/ 25 h 50"/>
                <a:gd name="T6" fmla="*/ 0 w 65"/>
                <a:gd name="T7" fmla="*/ 20 h 50"/>
                <a:gd name="T8" fmla="*/ 0 w 65"/>
                <a:gd name="T9" fmla="*/ 16 h 50"/>
                <a:gd name="T10" fmla="*/ 2 w 65"/>
                <a:gd name="T11" fmla="*/ 11 h 50"/>
                <a:gd name="T12" fmla="*/ 3 w 65"/>
                <a:gd name="T13" fmla="*/ 8 h 50"/>
                <a:gd name="T14" fmla="*/ 6 w 65"/>
                <a:gd name="T15" fmla="*/ 5 h 50"/>
                <a:gd name="T16" fmla="*/ 10 w 65"/>
                <a:gd name="T17" fmla="*/ 1 h 50"/>
                <a:gd name="T18" fmla="*/ 14 w 65"/>
                <a:gd name="T19" fmla="*/ 0 h 50"/>
                <a:gd name="T20" fmla="*/ 19 w 65"/>
                <a:gd name="T21" fmla="*/ 0 h 50"/>
                <a:gd name="T22" fmla="*/ 23 w 65"/>
                <a:gd name="T23" fmla="*/ 1 h 50"/>
                <a:gd name="T24" fmla="*/ 28 w 65"/>
                <a:gd name="T25" fmla="*/ 3 h 50"/>
                <a:gd name="T26" fmla="*/ 32 w 65"/>
                <a:gd name="T27" fmla="*/ 6 h 50"/>
                <a:gd name="T28" fmla="*/ 36 w 65"/>
                <a:gd name="T29" fmla="*/ 9 h 50"/>
                <a:gd name="T30" fmla="*/ 37 w 65"/>
                <a:gd name="T31" fmla="*/ 12 h 50"/>
                <a:gd name="T32" fmla="*/ 39 w 65"/>
                <a:gd name="T33" fmla="*/ 19 h 50"/>
                <a:gd name="T34" fmla="*/ 39 w 65"/>
                <a:gd name="T35" fmla="*/ 25 h 50"/>
                <a:gd name="T36" fmla="*/ 39 w 65"/>
                <a:gd name="T37" fmla="*/ 41 h 50"/>
                <a:gd name="T38" fmla="*/ 65 w 65"/>
                <a:gd name="T39" fmla="*/ 41 h 50"/>
                <a:gd name="T40" fmla="*/ 65 w 65"/>
                <a:gd name="T41" fmla="*/ 50 h 50"/>
                <a:gd name="T42" fmla="*/ 31 w 65"/>
                <a:gd name="T43" fmla="*/ 41 h 50"/>
                <a:gd name="T44" fmla="*/ 31 w 65"/>
                <a:gd name="T45" fmla="*/ 25 h 50"/>
                <a:gd name="T46" fmla="*/ 31 w 65"/>
                <a:gd name="T47" fmla="*/ 19 h 50"/>
                <a:gd name="T48" fmla="*/ 29 w 65"/>
                <a:gd name="T49" fmla="*/ 16 h 50"/>
                <a:gd name="T50" fmla="*/ 28 w 65"/>
                <a:gd name="T51" fmla="*/ 12 h 50"/>
                <a:gd name="T52" fmla="*/ 23 w 65"/>
                <a:gd name="T53" fmla="*/ 9 h 50"/>
                <a:gd name="T54" fmla="*/ 19 w 65"/>
                <a:gd name="T55" fmla="*/ 9 h 50"/>
                <a:gd name="T56" fmla="*/ 16 w 65"/>
                <a:gd name="T57" fmla="*/ 9 h 50"/>
                <a:gd name="T58" fmla="*/ 11 w 65"/>
                <a:gd name="T59" fmla="*/ 11 h 50"/>
                <a:gd name="T60" fmla="*/ 10 w 65"/>
                <a:gd name="T61" fmla="*/ 14 h 50"/>
                <a:gd name="T62" fmla="*/ 8 w 65"/>
                <a:gd name="T63" fmla="*/ 17 h 50"/>
                <a:gd name="T64" fmla="*/ 8 w 65"/>
                <a:gd name="T65" fmla="*/ 20 h 50"/>
                <a:gd name="T66" fmla="*/ 6 w 65"/>
                <a:gd name="T67" fmla="*/ 25 h 50"/>
                <a:gd name="T68" fmla="*/ 6 w 65"/>
                <a:gd name="T69" fmla="*/ 41 h 50"/>
                <a:gd name="T70" fmla="*/ 31 w 65"/>
                <a:gd name="T71" fmla="*/ 4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5" h="50">
                  <a:moveTo>
                    <a:pt x="65" y="50"/>
                  </a:moveTo>
                  <a:lnTo>
                    <a:pt x="0" y="50"/>
                  </a:lnTo>
                  <a:lnTo>
                    <a:pt x="0" y="25"/>
                  </a:lnTo>
                  <a:lnTo>
                    <a:pt x="0" y="20"/>
                  </a:lnTo>
                  <a:lnTo>
                    <a:pt x="0" y="16"/>
                  </a:lnTo>
                  <a:lnTo>
                    <a:pt x="2" y="11"/>
                  </a:lnTo>
                  <a:lnTo>
                    <a:pt x="3" y="8"/>
                  </a:lnTo>
                  <a:lnTo>
                    <a:pt x="6" y="5"/>
                  </a:lnTo>
                  <a:lnTo>
                    <a:pt x="10" y="1"/>
                  </a:lnTo>
                  <a:lnTo>
                    <a:pt x="14" y="0"/>
                  </a:lnTo>
                  <a:lnTo>
                    <a:pt x="19" y="0"/>
                  </a:lnTo>
                  <a:lnTo>
                    <a:pt x="23" y="1"/>
                  </a:lnTo>
                  <a:lnTo>
                    <a:pt x="28" y="3"/>
                  </a:lnTo>
                  <a:lnTo>
                    <a:pt x="32" y="6"/>
                  </a:lnTo>
                  <a:lnTo>
                    <a:pt x="36" y="9"/>
                  </a:lnTo>
                  <a:lnTo>
                    <a:pt x="37" y="12"/>
                  </a:lnTo>
                  <a:lnTo>
                    <a:pt x="39" y="19"/>
                  </a:lnTo>
                  <a:lnTo>
                    <a:pt x="39" y="25"/>
                  </a:lnTo>
                  <a:lnTo>
                    <a:pt x="39" y="41"/>
                  </a:lnTo>
                  <a:lnTo>
                    <a:pt x="65" y="41"/>
                  </a:lnTo>
                  <a:lnTo>
                    <a:pt x="65" y="50"/>
                  </a:lnTo>
                  <a:close/>
                  <a:moveTo>
                    <a:pt x="31" y="41"/>
                  </a:moveTo>
                  <a:lnTo>
                    <a:pt x="31" y="25"/>
                  </a:lnTo>
                  <a:lnTo>
                    <a:pt x="31" y="19"/>
                  </a:lnTo>
                  <a:lnTo>
                    <a:pt x="29" y="16"/>
                  </a:lnTo>
                  <a:lnTo>
                    <a:pt x="28" y="12"/>
                  </a:lnTo>
                  <a:lnTo>
                    <a:pt x="23" y="9"/>
                  </a:lnTo>
                  <a:lnTo>
                    <a:pt x="19" y="9"/>
                  </a:lnTo>
                  <a:lnTo>
                    <a:pt x="16" y="9"/>
                  </a:lnTo>
                  <a:lnTo>
                    <a:pt x="11" y="11"/>
                  </a:lnTo>
                  <a:lnTo>
                    <a:pt x="10" y="14"/>
                  </a:lnTo>
                  <a:lnTo>
                    <a:pt x="8" y="17"/>
                  </a:lnTo>
                  <a:lnTo>
                    <a:pt x="8" y="20"/>
                  </a:lnTo>
                  <a:lnTo>
                    <a:pt x="6" y="25"/>
                  </a:lnTo>
                  <a:lnTo>
                    <a:pt x="6" y="41"/>
                  </a:lnTo>
                  <a:lnTo>
                    <a:pt x="31" y="41"/>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94" name="Rectangle 92"/>
            <p:cNvSpPr>
              <a:spLocks noChangeArrowheads="1"/>
            </p:cNvSpPr>
            <p:nvPr/>
          </p:nvSpPr>
          <p:spPr bwMode="auto">
            <a:xfrm>
              <a:off x="522" y="2676"/>
              <a:ext cx="52" cy="8"/>
            </a:xfrm>
            <a:prstGeom prst="rect">
              <a:avLst/>
            </a:prstGeom>
            <a:solidFill>
              <a:srgbClr val="262626"/>
            </a:solidFill>
            <a:ln w="0">
              <a:solidFill>
                <a:srgbClr val="262626"/>
              </a:solidFill>
              <a:prstDash val="solid"/>
              <a:miter lim="800000"/>
              <a:headEnd/>
              <a:tailEnd/>
            </a:ln>
          </p:spPr>
          <p:txBody>
            <a:bodyPr vert="horz" wrap="square" lIns="91440" tIns="45720" rIns="91440" bIns="45720" numCol="1" anchor="t" anchorCtr="0" compatLnSpc="1">
              <a:prstTxWarp prst="textNoShape">
                <a:avLst/>
              </a:prstTxWarp>
            </a:bodyPr>
            <a:lstStyle/>
            <a:p>
              <a:endParaRPr lang="fi-FI"/>
            </a:p>
          </p:txBody>
        </p:sp>
        <p:sp>
          <p:nvSpPr>
            <p:cNvPr id="95" name="Freeform 93"/>
            <p:cNvSpPr>
              <a:spLocks/>
            </p:cNvSpPr>
            <p:nvPr/>
          </p:nvSpPr>
          <p:spPr bwMode="auto">
            <a:xfrm>
              <a:off x="522" y="2652"/>
              <a:ext cx="52" cy="19"/>
            </a:xfrm>
            <a:custGeom>
              <a:avLst/>
              <a:gdLst>
                <a:gd name="T0" fmla="*/ 46 w 52"/>
                <a:gd name="T1" fmla="*/ 0 h 19"/>
                <a:gd name="T2" fmla="*/ 52 w 52"/>
                <a:gd name="T3" fmla="*/ 0 h 19"/>
                <a:gd name="T4" fmla="*/ 52 w 52"/>
                <a:gd name="T5" fmla="*/ 5 h 19"/>
                <a:gd name="T6" fmla="*/ 52 w 52"/>
                <a:gd name="T7" fmla="*/ 8 h 19"/>
                <a:gd name="T8" fmla="*/ 52 w 52"/>
                <a:gd name="T9" fmla="*/ 10 h 19"/>
                <a:gd name="T10" fmla="*/ 50 w 52"/>
                <a:gd name="T11" fmla="*/ 11 h 19"/>
                <a:gd name="T12" fmla="*/ 49 w 52"/>
                <a:gd name="T13" fmla="*/ 13 h 19"/>
                <a:gd name="T14" fmla="*/ 46 w 52"/>
                <a:gd name="T15" fmla="*/ 14 h 19"/>
                <a:gd name="T16" fmla="*/ 41 w 52"/>
                <a:gd name="T17" fmla="*/ 14 h 19"/>
                <a:gd name="T18" fmla="*/ 20 w 52"/>
                <a:gd name="T19" fmla="*/ 14 h 19"/>
                <a:gd name="T20" fmla="*/ 20 w 52"/>
                <a:gd name="T21" fmla="*/ 19 h 19"/>
                <a:gd name="T22" fmla="*/ 14 w 52"/>
                <a:gd name="T23" fmla="*/ 19 h 19"/>
                <a:gd name="T24" fmla="*/ 14 w 52"/>
                <a:gd name="T25" fmla="*/ 14 h 19"/>
                <a:gd name="T26" fmla="*/ 4 w 52"/>
                <a:gd name="T27" fmla="*/ 14 h 19"/>
                <a:gd name="T28" fmla="*/ 0 w 52"/>
                <a:gd name="T29" fmla="*/ 7 h 19"/>
                <a:gd name="T30" fmla="*/ 14 w 52"/>
                <a:gd name="T31" fmla="*/ 7 h 19"/>
                <a:gd name="T32" fmla="*/ 14 w 52"/>
                <a:gd name="T33" fmla="*/ 0 h 19"/>
                <a:gd name="T34" fmla="*/ 20 w 52"/>
                <a:gd name="T35" fmla="*/ 0 h 19"/>
                <a:gd name="T36" fmla="*/ 20 w 52"/>
                <a:gd name="T37" fmla="*/ 7 h 19"/>
                <a:gd name="T38" fmla="*/ 41 w 52"/>
                <a:gd name="T39" fmla="*/ 7 h 19"/>
                <a:gd name="T40" fmla="*/ 43 w 52"/>
                <a:gd name="T41" fmla="*/ 7 h 19"/>
                <a:gd name="T42" fmla="*/ 44 w 52"/>
                <a:gd name="T43" fmla="*/ 7 h 19"/>
                <a:gd name="T44" fmla="*/ 46 w 52"/>
                <a:gd name="T45" fmla="*/ 5 h 19"/>
                <a:gd name="T46" fmla="*/ 46 w 52"/>
                <a:gd name="T47" fmla="*/ 4 h 19"/>
                <a:gd name="T48" fmla="*/ 46 w 52"/>
                <a:gd name="T49"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2" h="19">
                  <a:moveTo>
                    <a:pt x="46" y="0"/>
                  </a:moveTo>
                  <a:lnTo>
                    <a:pt x="52" y="0"/>
                  </a:lnTo>
                  <a:lnTo>
                    <a:pt x="52" y="5"/>
                  </a:lnTo>
                  <a:lnTo>
                    <a:pt x="52" y="8"/>
                  </a:lnTo>
                  <a:lnTo>
                    <a:pt x="52" y="10"/>
                  </a:lnTo>
                  <a:lnTo>
                    <a:pt x="50" y="11"/>
                  </a:lnTo>
                  <a:lnTo>
                    <a:pt x="49" y="13"/>
                  </a:lnTo>
                  <a:lnTo>
                    <a:pt x="46" y="14"/>
                  </a:lnTo>
                  <a:lnTo>
                    <a:pt x="41" y="14"/>
                  </a:lnTo>
                  <a:lnTo>
                    <a:pt x="20" y="14"/>
                  </a:lnTo>
                  <a:lnTo>
                    <a:pt x="20" y="19"/>
                  </a:lnTo>
                  <a:lnTo>
                    <a:pt x="14" y="19"/>
                  </a:lnTo>
                  <a:lnTo>
                    <a:pt x="14" y="14"/>
                  </a:lnTo>
                  <a:lnTo>
                    <a:pt x="4" y="14"/>
                  </a:lnTo>
                  <a:lnTo>
                    <a:pt x="0" y="7"/>
                  </a:lnTo>
                  <a:lnTo>
                    <a:pt x="14" y="7"/>
                  </a:lnTo>
                  <a:lnTo>
                    <a:pt x="14" y="0"/>
                  </a:lnTo>
                  <a:lnTo>
                    <a:pt x="20" y="0"/>
                  </a:lnTo>
                  <a:lnTo>
                    <a:pt x="20" y="7"/>
                  </a:lnTo>
                  <a:lnTo>
                    <a:pt x="41" y="7"/>
                  </a:lnTo>
                  <a:lnTo>
                    <a:pt x="43" y="7"/>
                  </a:lnTo>
                  <a:lnTo>
                    <a:pt x="44" y="7"/>
                  </a:lnTo>
                  <a:lnTo>
                    <a:pt x="46" y="5"/>
                  </a:lnTo>
                  <a:lnTo>
                    <a:pt x="46" y="4"/>
                  </a:lnTo>
                  <a:lnTo>
                    <a:pt x="46" y="0"/>
                  </a:lnTo>
                  <a:close/>
                </a:path>
              </a:pathLst>
            </a:custGeom>
            <a:solidFill>
              <a:srgbClr val="262626"/>
            </a:solidFill>
            <a:ln w="0">
              <a:solidFill>
                <a:srgbClr val="262626"/>
              </a:solidFill>
              <a:prstDash val="solid"/>
              <a:round/>
              <a:headEnd/>
              <a:tailEnd/>
            </a:ln>
          </p:spPr>
          <p:txBody>
            <a:bodyPr vert="horz" wrap="square" lIns="91440" tIns="45720" rIns="91440" bIns="45720" numCol="1" anchor="t" anchorCtr="0" compatLnSpc="1">
              <a:prstTxWarp prst="textNoShape">
                <a:avLst/>
              </a:prstTxWarp>
            </a:bodyPr>
            <a:lstStyle/>
            <a:p>
              <a:endParaRPr lang="fi-FI"/>
            </a:p>
          </p:txBody>
        </p:sp>
        <p:sp>
          <p:nvSpPr>
            <p:cNvPr id="96" name="Freeform 94"/>
            <p:cNvSpPr>
              <a:spLocks/>
            </p:cNvSpPr>
            <p:nvPr/>
          </p:nvSpPr>
          <p:spPr bwMode="auto">
            <a:xfrm>
              <a:off x="766" y="2172"/>
              <a:ext cx="3741" cy="1136"/>
            </a:xfrm>
            <a:custGeom>
              <a:avLst/>
              <a:gdLst>
                <a:gd name="T0" fmla="*/ 54 w 3741"/>
                <a:gd name="T1" fmla="*/ 1136 h 1136"/>
                <a:gd name="T2" fmla="*/ 119 w 3741"/>
                <a:gd name="T3" fmla="*/ 1136 h 1136"/>
                <a:gd name="T4" fmla="*/ 179 w 3741"/>
                <a:gd name="T5" fmla="*/ 1134 h 1136"/>
                <a:gd name="T6" fmla="*/ 239 w 3741"/>
                <a:gd name="T7" fmla="*/ 1001 h 1136"/>
                <a:gd name="T8" fmla="*/ 298 w 3741"/>
                <a:gd name="T9" fmla="*/ 693 h 1136"/>
                <a:gd name="T10" fmla="*/ 358 w 3741"/>
                <a:gd name="T11" fmla="*/ 515 h 1136"/>
                <a:gd name="T12" fmla="*/ 417 w 3741"/>
                <a:gd name="T13" fmla="*/ 423 h 1136"/>
                <a:gd name="T14" fmla="*/ 478 w 3741"/>
                <a:gd name="T15" fmla="*/ 643 h 1136"/>
                <a:gd name="T16" fmla="*/ 538 w 3741"/>
                <a:gd name="T17" fmla="*/ 854 h 1136"/>
                <a:gd name="T18" fmla="*/ 597 w 3741"/>
                <a:gd name="T19" fmla="*/ 985 h 1136"/>
                <a:gd name="T20" fmla="*/ 657 w 3741"/>
                <a:gd name="T21" fmla="*/ 1115 h 1136"/>
                <a:gd name="T22" fmla="*/ 717 w 3741"/>
                <a:gd name="T23" fmla="*/ 1136 h 1136"/>
                <a:gd name="T24" fmla="*/ 776 w 3741"/>
                <a:gd name="T25" fmla="*/ 1136 h 1136"/>
                <a:gd name="T26" fmla="*/ 836 w 3741"/>
                <a:gd name="T27" fmla="*/ 1129 h 1136"/>
                <a:gd name="T28" fmla="*/ 895 w 3741"/>
                <a:gd name="T29" fmla="*/ 1129 h 1136"/>
                <a:gd name="T30" fmla="*/ 955 w 3741"/>
                <a:gd name="T31" fmla="*/ 1136 h 1136"/>
                <a:gd name="T32" fmla="*/ 1014 w 3741"/>
                <a:gd name="T33" fmla="*/ 1136 h 1136"/>
                <a:gd name="T34" fmla="*/ 1082 w 3741"/>
                <a:gd name="T35" fmla="*/ 1136 h 1136"/>
                <a:gd name="T36" fmla="*/ 1141 w 3741"/>
                <a:gd name="T37" fmla="*/ 1131 h 1136"/>
                <a:gd name="T38" fmla="*/ 1201 w 3741"/>
                <a:gd name="T39" fmla="*/ 1032 h 1136"/>
                <a:gd name="T40" fmla="*/ 1266 w 3741"/>
                <a:gd name="T41" fmla="*/ 659 h 1136"/>
                <a:gd name="T42" fmla="*/ 1326 w 3741"/>
                <a:gd name="T43" fmla="*/ 652 h 1136"/>
                <a:gd name="T44" fmla="*/ 1387 w 3741"/>
                <a:gd name="T45" fmla="*/ 598 h 1136"/>
                <a:gd name="T46" fmla="*/ 1447 w 3741"/>
                <a:gd name="T47" fmla="*/ 724 h 1136"/>
                <a:gd name="T48" fmla="*/ 1506 w 3741"/>
                <a:gd name="T49" fmla="*/ 792 h 1136"/>
                <a:gd name="T50" fmla="*/ 1566 w 3741"/>
                <a:gd name="T51" fmla="*/ 1054 h 1136"/>
                <a:gd name="T52" fmla="*/ 1625 w 3741"/>
                <a:gd name="T53" fmla="*/ 1129 h 1136"/>
                <a:gd name="T54" fmla="*/ 1685 w 3741"/>
                <a:gd name="T55" fmla="*/ 1129 h 1136"/>
                <a:gd name="T56" fmla="*/ 1744 w 3741"/>
                <a:gd name="T57" fmla="*/ 1131 h 1136"/>
                <a:gd name="T58" fmla="*/ 1804 w 3741"/>
                <a:gd name="T59" fmla="*/ 1131 h 1136"/>
                <a:gd name="T60" fmla="*/ 1864 w 3741"/>
                <a:gd name="T61" fmla="*/ 1126 h 1136"/>
                <a:gd name="T62" fmla="*/ 1923 w 3741"/>
                <a:gd name="T63" fmla="*/ 1134 h 1136"/>
                <a:gd name="T64" fmla="*/ 1983 w 3741"/>
                <a:gd name="T65" fmla="*/ 1136 h 1136"/>
                <a:gd name="T66" fmla="*/ 2044 w 3741"/>
                <a:gd name="T67" fmla="*/ 1136 h 1136"/>
                <a:gd name="T68" fmla="*/ 2103 w 3741"/>
                <a:gd name="T69" fmla="*/ 1089 h 1136"/>
                <a:gd name="T70" fmla="*/ 2163 w 3741"/>
                <a:gd name="T71" fmla="*/ 566 h 1136"/>
                <a:gd name="T72" fmla="*/ 2222 w 3741"/>
                <a:gd name="T73" fmla="*/ 402 h 1136"/>
                <a:gd name="T74" fmla="*/ 2282 w 3741"/>
                <a:gd name="T75" fmla="*/ 348 h 1136"/>
                <a:gd name="T76" fmla="*/ 2342 w 3741"/>
                <a:gd name="T77" fmla="*/ 429 h 1136"/>
                <a:gd name="T78" fmla="*/ 2401 w 3741"/>
                <a:gd name="T79" fmla="*/ 685 h 1136"/>
                <a:gd name="T80" fmla="*/ 2461 w 3741"/>
                <a:gd name="T81" fmla="*/ 806 h 1136"/>
                <a:gd name="T82" fmla="*/ 2520 w 3741"/>
                <a:gd name="T83" fmla="*/ 948 h 1136"/>
                <a:gd name="T84" fmla="*/ 2580 w 3741"/>
                <a:gd name="T85" fmla="*/ 1103 h 1136"/>
                <a:gd name="T86" fmla="*/ 2639 w 3741"/>
                <a:gd name="T87" fmla="*/ 1136 h 1136"/>
                <a:gd name="T88" fmla="*/ 2700 w 3741"/>
                <a:gd name="T89" fmla="*/ 1134 h 1136"/>
                <a:gd name="T90" fmla="*/ 2760 w 3741"/>
                <a:gd name="T91" fmla="*/ 1136 h 1136"/>
                <a:gd name="T92" fmla="*/ 2820 w 3741"/>
                <a:gd name="T93" fmla="*/ 1136 h 1136"/>
                <a:gd name="T94" fmla="*/ 2879 w 3741"/>
                <a:gd name="T95" fmla="*/ 1136 h 1136"/>
                <a:gd name="T96" fmla="*/ 2945 w 3741"/>
                <a:gd name="T97" fmla="*/ 1136 h 1136"/>
                <a:gd name="T98" fmla="*/ 3024 w 3741"/>
                <a:gd name="T99" fmla="*/ 1136 h 1136"/>
                <a:gd name="T100" fmla="*/ 3084 w 3741"/>
                <a:gd name="T101" fmla="*/ 1026 h 1136"/>
                <a:gd name="T102" fmla="*/ 3145 w 3741"/>
                <a:gd name="T103" fmla="*/ 838 h 1136"/>
                <a:gd name="T104" fmla="*/ 3204 w 3741"/>
                <a:gd name="T105" fmla="*/ 266 h 1136"/>
                <a:gd name="T106" fmla="*/ 3264 w 3741"/>
                <a:gd name="T107" fmla="*/ 5 h 1136"/>
                <a:gd name="T108" fmla="*/ 3324 w 3741"/>
                <a:gd name="T109" fmla="*/ 424 h 1136"/>
                <a:gd name="T110" fmla="*/ 3383 w 3741"/>
                <a:gd name="T111" fmla="*/ 781 h 1136"/>
                <a:gd name="T112" fmla="*/ 3443 w 3741"/>
                <a:gd name="T113" fmla="*/ 885 h 1136"/>
                <a:gd name="T114" fmla="*/ 3502 w 3741"/>
                <a:gd name="T115" fmla="*/ 1095 h 1136"/>
                <a:gd name="T116" fmla="*/ 3562 w 3741"/>
                <a:gd name="T117" fmla="*/ 1134 h 1136"/>
                <a:gd name="T118" fmla="*/ 3641 w 3741"/>
                <a:gd name="T119" fmla="*/ 1136 h 1136"/>
                <a:gd name="T120" fmla="*/ 3708 w 3741"/>
                <a:gd name="T121" fmla="*/ 1136 h 1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41" h="1136">
                  <a:moveTo>
                    <a:pt x="0" y="1136"/>
                  </a:moveTo>
                  <a:lnTo>
                    <a:pt x="6" y="1136"/>
                  </a:lnTo>
                  <a:lnTo>
                    <a:pt x="12" y="1136"/>
                  </a:lnTo>
                  <a:lnTo>
                    <a:pt x="20" y="1136"/>
                  </a:lnTo>
                  <a:lnTo>
                    <a:pt x="26" y="1136"/>
                  </a:lnTo>
                  <a:lnTo>
                    <a:pt x="34" y="1136"/>
                  </a:lnTo>
                  <a:lnTo>
                    <a:pt x="40" y="1136"/>
                  </a:lnTo>
                  <a:lnTo>
                    <a:pt x="46" y="1136"/>
                  </a:lnTo>
                  <a:lnTo>
                    <a:pt x="54" y="1136"/>
                  </a:lnTo>
                  <a:lnTo>
                    <a:pt x="60" y="1136"/>
                  </a:lnTo>
                  <a:lnTo>
                    <a:pt x="66" y="1136"/>
                  </a:lnTo>
                  <a:lnTo>
                    <a:pt x="74" y="1136"/>
                  </a:lnTo>
                  <a:lnTo>
                    <a:pt x="80" y="1136"/>
                  </a:lnTo>
                  <a:lnTo>
                    <a:pt x="86" y="1136"/>
                  </a:lnTo>
                  <a:lnTo>
                    <a:pt x="93" y="1136"/>
                  </a:lnTo>
                  <a:lnTo>
                    <a:pt x="106" y="1136"/>
                  </a:lnTo>
                  <a:lnTo>
                    <a:pt x="113" y="1136"/>
                  </a:lnTo>
                  <a:lnTo>
                    <a:pt x="119" y="1136"/>
                  </a:lnTo>
                  <a:lnTo>
                    <a:pt x="125" y="1136"/>
                  </a:lnTo>
                  <a:lnTo>
                    <a:pt x="133" y="1136"/>
                  </a:lnTo>
                  <a:lnTo>
                    <a:pt x="139" y="1136"/>
                  </a:lnTo>
                  <a:lnTo>
                    <a:pt x="145" y="1136"/>
                  </a:lnTo>
                  <a:lnTo>
                    <a:pt x="153" y="1136"/>
                  </a:lnTo>
                  <a:lnTo>
                    <a:pt x="159" y="1136"/>
                  </a:lnTo>
                  <a:lnTo>
                    <a:pt x="165" y="1134"/>
                  </a:lnTo>
                  <a:lnTo>
                    <a:pt x="173" y="1134"/>
                  </a:lnTo>
                  <a:lnTo>
                    <a:pt x="179" y="1134"/>
                  </a:lnTo>
                  <a:lnTo>
                    <a:pt x="185" y="1134"/>
                  </a:lnTo>
                  <a:lnTo>
                    <a:pt x="193" y="1134"/>
                  </a:lnTo>
                  <a:lnTo>
                    <a:pt x="199" y="1132"/>
                  </a:lnTo>
                  <a:lnTo>
                    <a:pt x="205" y="1131"/>
                  </a:lnTo>
                  <a:lnTo>
                    <a:pt x="213" y="1131"/>
                  </a:lnTo>
                  <a:lnTo>
                    <a:pt x="219" y="1129"/>
                  </a:lnTo>
                  <a:lnTo>
                    <a:pt x="225" y="1128"/>
                  </a:lnTo>
                  <a:lnTo>
                    <a:pt x="232" y="1128"/>
                  </a:lnTo>
                  <a:lnTo>
                    <a:pt x="239" y="1001"/>
                  </a:lnTo>
                  <a:lnTo>
                    <a:pt x="245" y="989"/>
                  </a:lnTo>
                  <a:lnTo>
                    <a:pt x="252" y="960"/>
                  </a:lnTo>
                  <a:lnTo>
                    <a:pt x="258" y="940"/>
                  </a:lnTo>
                  <a:lnTo>
                    <a:pt x="266" y="881"/>
                  </a:lnTo>
                  <a:lnTo>
                    <a:pt x="272" y="874"/>
                  </a:lnTo>
                  <a:lnTo>
                    <a:pt x="278" y="846"/>
                  </a:lnTo>
                  <a:lnTo>
                    <a:pt x="286" y="798"/>
                  </a:lnTo>
                  <a:lnTo>
                    <a:pt x="292" y="767"/>
                  </a:lnTo>
                  <a:lnTo>
                    <a:pt x="298" y="693"/>
                  </a:lnTo>
                  <a:lnTo>
                    <a:pt x="306" y="641"/>
                  </a:lnTo>
                  <a:lnTo>
                    <a:pt x="312" y="634"/>
                  </a:lnTo>
                  <a:lnTo>
                    <a:pt x="318" y="632"/>
                  </a:lnTo>
                  <a:lnTo>
                    <a:pt x="326" y="595"/>
                  </a:lnTo>
                  <a:lnTo>
                    <a:pt x="332" y="584"/>
                  </a:lnTo>
                  <a:lnTo>
                    <a:pt x="338" y="559"/>
                  </a:lnTo>
                  <a:lnTo>
                    <a:pt x="345" y="523"/>
                  </a:lnTo>
                  <a:lnTo>
                    <a:pt x="352" y="518"/>
                  </a:lnTo>
                  <a:lnTo>
                    <a:pt x="358" y="515"/>
                  </a:lnTo>
                  <a:lnTo>
                    <a:pt x="365" y="507"/>
                  </a:lnTo>
                  <a:lnTo>
                    <a:pt x="371" y="488"/>
                  </a:lnTo>
                  <a:lnTo>
                    <a:pt x="377" y="502"/>
                  </a:lnTo>
                  <a:lnTo>
                    <a:pt x="385" y="473"/>
                  </a:lnTo>
                  <a:lnTo>
                    <a:pt x="391" y="448"/>
                  </a:lnTo>
                  <a:lnTo>
                    <a:pt x="397" y="429"/>
                  </a:lnTo>
                  <a:lnTo>
                    <a:pt x="405" y="437"/>
                  </a:lnTo>
                  <a:lnTo>
                    <a:pt x="411" y="413"/>
                  </a:lnTo>
                  <a:lnTo>
                    <a:pt x="417" y="423"/>
                  </a:lnTo>
                  <a:lnTo>
                    <a:pt x="425" y="448"/>
                  </a:lnTo>
                  <a:lnTo>
                    <a:pt x="431" y="448"/>
                  </a:lnTo>
                  <a:lnTo>
                    <a:pt x="437" y="448"/>
                  </a:lnTo>
                  <a:lnTo>
                    <a:pt x="445" y="463"/>
                  </a:lnTo>
                  <a:lnTo>
                    <a:pt x="451" y="490"/>
                  </a:lnTo>
                  <a:lnTo>
                    <a:pt x="457" y="504"/>
                  </a:lnTo>
                  <a:lnTo>
                    <a:pt x="465" y="566"/>
                  </a:lnTo>
                  <a:lnTo>
                    <a:pt x="471" y="604"/>
                  </a:lnTo>
                  <a:lnTo>
                    <a:pt x="478" y="643"/>
                  </a:lnTo>
                  <a:lnTo>
                    <a:pt x="484" y="670"/>
                  </a:lnTo>
                  <a:lnTo>
                    <a:pt x="491" y="752"/>
                  </a:lnTo>
                  <a:lnTo>
                    <a:pt x="498" y="779"/>
                  </a:lnTo>
                  <a:lnTo>
                    <a:pt x="504" y="806"/>
                  </a:lnTo>
                  <a:lnTo>
                    <a:pt x="510" y="810"/>
                  </a:lnTo>
                  <a:lnTo>
                    <a:pt x="518" y="849"/>
                  </a:lnTo>
                  <a:lnTo>
                    <a:pt x="524" y="848"/>
                  </a:lnTo>
                  <a:lnTo>
                    <a:pt x="530" y="849"/>
                  </a:lnTo>
                  <a:lnTo>
                    <a:pt x="538" y="854"/>
                  </a:lnTo>
                  <a:lnTo>
                    <a:pt x="544" y="873"/>
                  </a:lnTo>
                  <a:lnTo>
                    <a:pt x="550" y="890"/>
                  </a:lnTo>
                  <a:lnTo>
                    <a:pt x="558" y="898"/>
                  </a:lnTo>
                  <a:lnTo>
                    <a:pt x="564" y="915"/>
                  </a:lnTo>
                  <a:lnTo>
                    <a:pt x="570" y="923"/>
                  </a:lnTo>
                  <a:lnTo>
                    <a:pt x="578" y="923"/>
                  </a:lnTo>
                  <a:lnTo>
                    <a:pt x="584" y="932"/>
                  </a:lnTo>
                  <a:lnTo>
                    <a:pt x="590" y="970"/>
                  </a:lnTo>
                  <a:lnTo>
                    <a:pt x="597" y="985"/>
                  </a:lnTo>
                  <a:lnTo>
                    <a:pt x="604" y="1018"/>
                  </a:lnTo>
                  <a:lnTo>
                    <a:pt x="610" y="1035"/>
                  </a:lnTo>
                  <a:lnTo>
                    <a:pt x="617" y="1062"/>
                  </a:lnTo>
                  <a:lnTo>
                    <a:pt x="623" y="1067"/>
                  </a:lnTo>
                  <a:lnTo>
                    <a:pt x="629" y="1076"/>
                  </a:lnTo>
                  <a:lnTo>
                    <a:pt x="637" y="1093"/>
                  </a:lnTo>
                  <a:lnTo>
                    <a:pt x="643" y="1095"/>
                  </a:lnTo>
                  <a:lnTo>
                    <a:pt x="649" y="1106"/>
                  </a:lnTo>
                  <a:lnTo>
                    <a:pt x="657" y="1115"/>
                  </a:lnTo>
                  <a:lnTo>
                    <a:pt x="663" y="1128"/>
                  </a:lnTo>
                  <a:lnTo>
                    <a:pt x="669" y="1131"/>
                  </a:lnTo>
                  <a:lnTo>
                    <a:pt x="677" y="1132"/>
                  </a:lnTo>
                  <a:lnTo>
                    <a:pt x="683" y="1134"/>
                  </a:lnTo>
                  <a:lnTo>
                    <a:pt x="691" y="1134"/>
                  </a:lnTo>
                  <a:lnTo>
                    <a:pt x="697" y="1136"/>
                  </a:lnTo>
                  <a:lnTo>
                    <a:pt x="703" y="1136"/>
                  </a:lnTo>
                  <a:lnTo>
                    <a:pt x="710" y="1136"/>
                  </a:lnTo>
                  <a:lnTo>
                    <a:pt x="717" y="1136"/>
                  </a:lnTo>
                  <a:lnTo>
                    <a:pt x="723" y="1136"/>
                  </a:lnTo>
                  <a:lnTo>
                    <a:pt x="730" y="1136"/>
                  </a:lnTo>
                  <a:lnTo>
                    <a:pt x="736" y="1136"/>
                  </a:lnTo>
                  <a:lnTo>
                    <a:pt x="743" y="1136"/>
                  </a:lnTo>
                  <a:lnTo>
                    <a:pt x="750" y="1136"/>
                  </a:lnTo>
                  <a:lnTo>
                    <a:pt x="756" y="1136"/>
                  </a:lnTo>
                  <a:lnTo>
                    <a:pt x="762" y="1136"/>
                  </a:lnTo>
                  <a:lnTo>
                    <a:pt x="770" y="1136"/>
                  </a:lnTo>
                  <a:lnTo>
                    <a:pt x="776" y="1136"/>
                  </a:lnTo>
                  <a:lnTo>
                    <a:pt x="782" y="1136"/>
                  </a:lnTo>
                  <a:lnTo>
                    <a:pt x="790" y="1136"/>
                  </a:lnTo>
                  <a:lnTo>
                    <a:pt x="796" y="1136"/>
                  </a:lnTo>
                  <a:lnTo>
                    <a:pt x="802" y="1136"/>
                  </a:lnTo>
                  <a:lnTo>
                    <a:pt x="810" y="1136"/>
                  </a:lnTo>
                  <a:lnTo>
                    <a:pt x="816" y="1132"/>
                  </a:lnTo>
                  <a:lnTo>
                    <a:pt x="822" y="1131"/>
                  </a:lnTo>
                  <a:lnTo>
                    <a:pt x="830" y="1129"/>
                  </a:lnTo>
                  <a:lnTo>
                    <a:pt x="836" y="1129"/>
                  </a:lnTo>
                  <a:lnTo>
                    <a:pt x="842" y="1129"/>
                  </a:lnTo>
                  <a:lnTo>
                    <a:pt x="849" y="1129"/>
                  </a:lnTo>
                  <a:lnTo>
                    <a:pt x="856" y="1129"/>
                  </a:lnTo>
                  <a:lnTo>
                    <a:pt x="862" y="1129"/>
                  </a:lnTo>
                  <a:lnTo>
                    <a:pt x="869" y="1129"/>
                  </a:lnTo>
                  <a:lnTo>
                    <a:pt x="875" y="1129"/>
                  </a:lnTo>
                  <a:lnTo>
                    <a:pt x="881" y="1129"/>
                  </a:lnTo>
                  <a:lnTo>
                    <a:pt x="889" y="1129"/>
                  </a:lnTo>
                  <a:lnTo>
                    <a:pt x="895" y="1129"/>
                  </a:lnTo>
                  <a:lnTo>
                    <a:pt x="901" y="1131"/>
                  </a:lnTo>
                  <a:lnTo>
                    <a:pt x="909" y="1134"/>
                  </a:lnTo>
                  <a:lnTo>
                    <a:pt x="915" y="1134"/>
                  </a:lnTo>
                  <a:lnTo>
                    <a:pt x="923" y="1134"/>
                  </a:lnTo>
                  <a:lnTo>
                    <a:pt x="929" y="1136"/>
                  </a:lnTo>
                  <a:lnTo>
                    <a:pt x="935" y="1136"/>
                  </a:lnTo>
                  <a:lnTo>
                    <a:pt x="943" y="1136"/>
                  </a:lnTo>
                  <a:lnTo>
                    <a:pt x="949" y="1136"/>
                  </a:lnTo>
                  <a:lnTo>
                    <a:pt x="955" y="1136"/>
                  </a:lnTo>
                  <a:lnTo>
                    <a:pt x="962" y="1136"/>
                  </a:lnTo>
                  <a:lnTo>
                    <a:pt x="969" y="1136"/>
                  </a:lnTo>
                  <a:lnTo>
                    <a:pt x="975" y="1136"/>
                  </a:lnTo>
                  <a:lnTo>
                    <a:pt x="982" y="1136"/>
                  </a:lnTo>
                  <a:lnTo>
                    <a:pt x="988" y="1136"/>
                  </a:lnTo>
                  <a:lnTo>
                    <a:pt x="995" y="1136"/>
                  </a:lnTo>
                  <a:lnTo>
                    <a:pt x="1002" y="1136"/>
                  </a:lnTo>
                  <a:lnTo>
                    <a:pt x="1008" y="1136"/>
                  </a:lnTo>
                  <a:lnTo>
                    <a:pt x="1014" y="1136"/>
                  </a:lnTo>
                  <a:lnTo>
                    <a:pt x="1022" y="1136"/>
                  </a:lnTo>
                  <a:lnTo>
                    <a:pt x="1034" y="1136"/>
                  </a:lnTo>
                  <a:lnTo>
                    <a:pt x="1042" y="1136"/>
                  </a:lnTo>
                  <a:lnTo>
                    <a:pt x="1048" y="1136"/>
                  </a:lnTo>
                  <a:lnTo>
                    <a:pt x="1054" y="1136"/>
                  </a:lnTo>
                  <a:lnTo>
                    <a:pt x="1062" y="1136"/>
                  </a:lnTo>
                  <a:lnTo>
                    <a:pt x="1068" y="1136"/>
                  </a:lnTo>
                  <a:lnTo>
                    <a:pt x="1074" y="1136"/>
                  </a:lnTo>
                  <a:lnTo>
                    <a:pt x="1082" y="1136"/>
                  </a:lnTo>
                  <a:lnTo>
                    <a:pt x="1088" y="1136"/>
                  </a:lnTo>
                  <a:lnTo>
                    <a:pt x="1094" y="1136"/>
                  </a:lnTo>
                  <a:lnTo>
                    <a:pt x="1101" y="1136"/>
                  </a:lnTo>
                  <a:lnTo>
                    <a:pt x="1108" y="1136"/>
                  </a:lnTo>
                  <a:lnTo>
                    <a:pt x="1114" y="1134"/>
                  </a:lnTo>
                  <a:lnTo>
                    <a:pt x="1121" y="1132"/>
                  </a:lnTo>
                  <a:lnTo>
                    <a:pt x="1127" y="1131"/>
                  </a:lnTo>
                  <a:lnTo>
                    <a:pt x="1135" y="1131"/>
                  </a:lnTo>
                  <a:lnTo>
                    <a:pt x="1141" y="1131"/>
                  </a:lnTo>
                  <a:lnTo>
                    <a:pt x="1147" y="1131"/>
                  </a:lnTo>
                  <a:lnTo>
                    <a:pt x="1155" y="1131"/>
                  </a:lnTo>
                  <a:lnTo>
                    <a:pt x="1161" y="1131"/>
                  </a:lnTo>
                  <a:lnTo>
                    <a:pt x="1167" y="1107"/>
                  </a:lnTo>
                  <a:lnTo>
                    <a:pt x="1175" y="1107"/>
                  </a:lnTo>
                  <a:lnTo>
                    <a:pt x="1181" y="1103"/>
                  </a:lnTo>
                  <a:lnTo>
                    <a:pt x="1187" y="1093"/>
                  </a:lnTo>
                  <a:lnTo>
                    <a:pt x="1195" y="1045"/>
                  </a:lnTo>
                  <a:lnTo>
                    <a:pt x="1201" y="1032"/>
                  </a:lnTo>
                  <a:lnTo>
                    <a:pt x="1207" y="1021"/>
                  </a:lnTo>
                  <a:lnTo>
                    <a:pt x="1214" y="957"/>
                  </a:lnTo>
                  <a:lnTo>
                    <a:pt x="1221" y="949"/>
                  </a:lnTo>
                  <a:lnTo>
                    <a:pt x="1234" y="949"/>
                  </a:lnTo>
                  <a:lnTo>
                    <a:pt x="1240" y="888"/>
                  </a:lnTo>
                  <a:lnTo>
                    <a:pt x="1247" y="807"/>
                  </a:lnTo>
                  <a:lnTo>
                    <a:pt x="1254" y="745"/>
                  </a:lnTo>
                  <a:lnTo>
                    <a:pt x="1260" y="693"/>
                  </a:lnTo>
                  <a:lnTo>
                    <a:pt x="1266" y="659"/>
                  </a:lnTo>
                  <a:lnTo>
                    <a:pt x="1274" y="652"/>
                  </a:lnTo>
                  <a:lnTo>
                    <a:pt x="1280" y="645"/>
                  </a:lnTo>
                  <a:lnTo>
                    <a:pt x="1286" y="641"/>
                  </a:lnTo>
                  <a:lnTo>
                    <a:pt x="1294" y="631"/>
                  </a:lnTo>
                  <a:lnTo>
                    <a:pt x="1300" y="631"/>
                  </a:lnTo>
                  <a:lnTo>
                    <a:pt x="1306" y="631"/>
                  </a:lnTo>
                  <a:lnTo>
                    <a:pt x="1314" y="631"/>
                  </a:lnTo>
                  <a:lnTo>
                    <a:pt x="1320" y="640"/>
                  </a:lnTo>
                  <a:lnTo>
                    <a:pt x="1326" y="652"/>
                  </a:lnTo>
                  <a:lnTo>
                    <a:pt x="1334" y="674"/>
                  </a:lnTo>
                  <a:lnTo>
                    <a:pt x="1340" y="707"/>
                  </a:lnTo>
                  <a:lnTo>
                    <a:pt x="1347" y="737"/>
                  </a:lnTo>
                  <a:lnTo>
                    <a:pt x="1353" y="701"/>
                  </a:lnTo>
                  <a:lnTo>
                    <a:pt x="1360" y="648"/>
                  </a:lnTo>
                  <a:lnTo>
                    <a:pt x="1367" y="596"/>
                  </a:lnTo>
                  <a:lnTo>
                    <a:pt x="1373" y="612"/>
                  </a:lnTo>
                  <a:lnTo>
                    <a:pt x="1379" y="598"/>
                  </a:lnTo>
                  <a:lnTo>
                    <a:pt x="1387" y="598"/>
                  </a:lnTo>
                  <a:lnTo>
                    <a:pt x="1393" y="599"/>
                  </a:lnTo>
                  <a:lnTo>
                    <a:pt x="1399" y="601"/>
                  </a:lnTo>
                  <a:lnTo>
                    <a:pt x="1407" y="613"/>
                  </a:lnTo>
                  <a:lnTo>
                    <a:pt x="1413" y="613"/>
                  </a:lnTo>
                  <a:lnTo>
                    <a:pt x="1419" y="613"/>
                  </a:lnTo>
                  <a:lnTo>
                    <a:pt x="1427" y="607"/>
                  </a:lnTo>
                  <a:lnTo>
                    <a:pt x="1433" y="626"/>
                  </a:lnTo>
                  <a:lnTo>
                    <a:pt x="1439" y="673"/>
                  </a:lnTo>
                  <a:lnTo>
                    <a:pt x="1447" y="724"/>
                  </a:lnTo>
                  <a:lnTo>
                    <a:pt x="1453" y="723"/>
                  </a:lnTo>
                  <a:lnTo>
                    <a:pt x="1459" y="737"/>
                  </a:lnTo>
                  <a:lnTo>
                    <a:pt x="1466" y="727"/>
                  </a:lnTo>
                  <a:lnTo>
                    <a:pt x="1473" y="727"/>
                  </a:lnTo>
                  <a:lnTo>
                    <a:pt x="1479" y="720"/>
                  </a:lnTo>
                  <a:lnTo>
                    <a:pt x="1486" y="724"/>
                  </a:lnTo>
                  <a:lnTo>
                    <a:pt x="1492" y="746"/>
                  </a:lnTo>
                  <a:lnTo>
                    <a:pt x="1499" y="762"/>
                  </a:lnTo>
                  <a:lnTo>
                    <a:pt x="1506" y="792"/>
                  </a:lnTo>
                  <a:lnTo>
                    <a:pt x="1512" y="818"/>
                  </a:lnTo>
                  <a:lnTo>
                    <a:pt x="1518" y="843"/>
                  </a:lnTo>
                  <a:lnTo>
                    <a:pt x="1526" y="899"/>
                  </a:lnTo>
                  <a:lnTo>
                    <a:pt x="1532" y="904"/>
                  </a:lnTo>
                  <a:lnTo>
                    <a:pt x="1538" y="935"/>
                  </a:lnTo>
                  <a:lnTo>
                    <a:pt x="1546" y="979"/>
                  </a:lnTo>
                  <a:lnTo>
                    <a:pt x="1552" y="982"/>
                  </a:lnTo>
                  <a:lnTo>
                    <a:pt x="1558" y="1050"/>
                  </a:lnTo>
                  <a:lnTo>
                    <a:pt x="1566" y="1054"/>
                  </a:lnTo>
                  <a:lnTo>
                    <a:pt x="1572" y="1054"/>
                  </a:lnTo>
                  <a:lnTo>
                    <a:pt x="1579" y="1056"/>
                  </a:lnTo>
                  <a:lnTo>
                    <a:pt x="1586" y="1060"/>
                  </a:lnTo>
                  <a:lnTo>
                    <a:pt x="1592" y="1068"/>
                  </a:lnTo>
                  <a:lnTo>
                    <a:pt x="1599" y="1071"/>
                  </a:lnTo>
                  <a:lnTo>
                    <a:pt x="1605" y="1106"/>
                  </a:lnTo>
                  <a:lnTo>
                    <a:pt x="1612" y="1106"/>
                  </a:lnTo>
                  <a:lnTo>
                    <a:pt x="1619" y="1121"/>
                  </a:lnTo>
                  <a:lnTo>
                    <a:pt x="1625" y="1129"/>
                  </a:lnTo>
                  <a:lnTo>
                    <a:pt x="1631" y="1131"/>
                  </a:lnTo>
                  <a:lnTo>
                    <a:pt x="1639" y="1132"/>
                  </a:lnTo>
                  <a:lnTo>
                    <a:pt x="1645" y="1132"/>
                  </a:lnTo>
                  <a:lnTo>
                    <a:pt x="1651" y="1132"/>
                  </a:lnTo>
                  <a:lnTo>
                    <a:pt x="1659" y="1134"/>
                  </a:lnTo>
                  <a:lnTo>
                    <a:pt x="1665" y="1134"/>
                  </a:lnTo>
                  <a:lnTo>
                    <a:pt x="1671" y="1132"/>
                  </a:lnTo>
                  <a:lnTo>
                    <a:pt x="1679" y="1131"/>
                  </a:lnTo>
                  <a:lnTo>
                    <a:pt x="1685" y="1129"/>
                  </a:lnTo>
                  <a:lnTo>
                    <a:pt x="1691" y="1129"/>
                  </a:lnTo>
                  <a:lnTo>
                    <a:pt x="1699" y="1129"/>
                  </a:lnTo>
                  <a:lnTo>
                    <a:pt x="1705" y="1129"/>
                  </a:lnTo>
                  <a:lnTo>
                    <a:pt x="1711" y="1129"/>
                  </a:lnTo>
                  <a:lnTo>
                    <a:pt x="1718" y="1129"/>
                  </a:lnTo>
                  <a:lnTo>
                    <a:pt x="1725" y="1129"/>
                  </a:lnTo>
                  <a:lnTo>
                    <a:pt x="1731" y="1129"/>
                  </a:lnTo>
                  <a:lnTo>
                    <a:pt x="1738" y="1129"/>
                  </a:lnTo>
                  <a:lnTo>
                    <a:pt x="1744" y="1131"/>
                  </a:lnTo>
                  <a:lnTo>
                    <a:pt x="1751" y="1132"/>
                  </a:lnTo>
                  <a:lnTo>
                    <a:pt x="1758" y="1132"/>
                  </a:lnTo>
                  <a:lnTo>
                    <a:pt x="1764" y="1134"/>
                  </a:lnTo>
                  <a:lnTo>
                    <a:pt x="1770" y="1134"/>
                  </a:lnTo>
                  <a:lnTo>
                    <a:pt x="1778" y="1134"/>
                  </a:lnTo>
                  <a:lnTo>
                    <a:pt x="1784" y="1134"/>
                  </a:lnTo>
                  <a:lnTo>
                    <a:pt x="1792" y="1134"/>
                  </a:lnTo>
                  <a:lnTo>
                    <a:pt x="1798" y="1132"/>
                  </a:lnTo>
                  <a:lnTo>
                    <a:pt x="1804" y="1131"/>
                  </a:lnTo>
                  <a:lnTo>
                    <a:pt x="1812" y="1129"/>
                  </a:lnTo>
                  <a:lnTo>
                    <a:pt x="1818" y="1129"/>
                  </a:lnTo>
                  <a:lnTo>
                    <a:pt x="1824" y="1129"/>
                  </a:lnTo>
                  <a:lnTo>
                    <a:pt x="1831" y="1129"/>
                  </a:lnTo>
                  <a:lnTo>
                    <a:pt x="1838" y="1128"/>
                  </a:lnTo>
                  <a:lnTo>
                    <a:pt x="1844" y="1126"/>
                  </a:lnTo>
                  <a:lnTo>
                    <a:pt x="1851" y="1126"/>
                  </a:lnTo>
                  <a:lnTo>
                    <a:pt x="1857" y="1126"/>
                  </a:lnTo>
                  <a:lnTo>
                    <a:pt x="1864" y="1126"/>
                  </a:lnTo>
                  <a:lnTo>
                    <a:pt x="1871" y="1126"/>
                  </a:lnTo>
                  <a:lnTo>
                    <a:pt x="1877" y="1128"/>
                  </a:lnTo>
                  <a:lnTo>
                    <a:pt x="1883" y="1129"/>
                  </a:lnTo>
                  <a:lnTo>
                    <a:pt x="1891" y="1131"/>
                  </a:lnTo>
                  <a:lnTo>
                    <a:pt x="1897" y="1131"/>
                  </a:lnTo>
                  <a:lnTo>
                    <a:pt x="1903" y="1131"/>
                  </a:lnTo>
                  <a:lnTo>
                    <a:pt x="1911" y="1131"/>
                  </a:lnTo>
                  <a:lnTo>
                    <a:pt x="1917" y="1132"/>
                  </a:lnTo>
                  <a:lnTo>
                    <a:pt x="1923" y="1134"/>
                  </a:lnTo>
                  <a:lnTo>
                    <a:pt x="1931" y="1134"/>
                  </a:lnTo>
                  <a:lnTo>
                    <a:pt x="1937" y="1134"/>
                  </a:lnTo>
                  <a:lnTo>
                    <a:pt x="1943" y="1136"/>
                  </a:lnTo>
                  <a:lnTo>
                    <a:pt x="1951" y="1136"/>
                  </a:lnTo>
                  <a:lnTo>
                    <a:pt x="1957" y="1136"/>
                  </a:lnTo>
                  <a:lnTo>
                    <a:pt x="1963" y="1136"/>
                  </a:lnTo>
                  <a:lnTo>
                    <a:pt x="1970" y="1136"/>
                  </a:lnTo>
                  <a:lnTo>
                    <a:pt x="1977" y="1136"/>
                  </a:lnTo>
                  <a:lnTo>
                    <a:pt x="1983" y="1136"/>
                  </a:lnTo>
                  <a:lnTo>
                    <a:pt x="1990" y="1136"/>
                  </a:lnTo>
                  <a:lnTo>
                    <a:pt x="1996" y="1136"/>
                  </a:lnTo>
                  <a:lnTo>
                    <a:pt x="2003" y="1136"/>
                  </a:lnTo>
                  <a:lnTo>
                    <a:pt x="2010" y="1136"/>
                  </a:lnTo>
                  <a:lnTo>
                    <a:pt x="2016" y="1136"/>
                  </a:lnTo>
                  <a:lnTo>
                    <a:pt x="2024" y="1136"/>
                  </a:lnTo>
                  <a:lnTo>
                    <a:pt x="2030" y="1136"/>
                  </a:lnTo>
                  <a:lnTo>
                    <a:pt x="2036" y="1136"/>
                  </a:lnTo>
                  <a:lnTo>
                    <a:pt x="2044" y="1136"/>
                  </a:lnTo>
                  <a:lnTo>
                    <a:pt x="2050" y="1136"/>
                  </a:lnTo>
                  <a:lnTo>
                    <a:pt x="2056" y="1136"/>
                  </a:lnTo>
                  <a:lnTo>
                    <a:pt x="2064" y="1136"/>
                  </a:lnTo>
                  <a:lnTo>
                    <a:pt x="2070" y="1136"/>
                  </a:lnTo>
                  <a:lnTo>
                    <a:pt x="2076" y="1132"/>
                  </a:lnTo>
                  <a:lnTo>
                    <a:pt x="2083" y="1096"/>
                  </a:lnTo>
                  <a:lnTo>
                    <a:pt x="2090" y="1096"/>
                  </a:lnTo>
                  <a:lnTo>
                    <a:pt x="2096" y="1089"/>
                  </a:lnTo>
                  <a:lnTo>
                    <a:pt x="2103" y="1089"/>
                  </a:lnTo>
                  <a:lnTo>
                    <a:pt x="2109" y="1089"/>
                  </a:lnTo>
                  <a:lnTo>
                    <a:pt x="2116" y="1089"/>
                  </a:lnTo>
                  <a:lnTo>
                    <a:pt x="2123" y="965"/>
                  </a:lnTo>
                  <a:lnTo>
                    <a:pt x="2129" y="932"/>
                  </a:lnTo>
                  <a:lnTo>
                    <a:pt x="2135" y="838"/>
                  </a:lnTo>
                  <a:lnTo>
                    <a:pt x="2143" y="759"/>
                  </a:lnTo>
                  <a:lnTo>
                    <a:pt x="2149" y="663"/>
                  </a:lnTo>
                  <a:lnTo>
                    <a:pt x="2155" y="613"/>
                  </a:lnTo>
                  <a:lnTo>
                    <a:pt x="2163" y="566"/>
                  </a:lnTo>
                  <a:lnTo>
                    <a:pt x="2169" y="491"/>
                  </a:lnTo>
                  <a:lnTo>
                    <a:pt x="2175" y="457"/>
                  </a:lnTo>
                  <a:lnTo>
                    <a:pt x="2183" y="443"/>
                  </a:lnTo>
                  <a:lnTo>
                    <a:pt x="2189" y="434"/>
                  </a:lnTo>
                  <a:lnTo>
                    <a:pt x="2195" y="415"/>
                  </a:lnTo>
                  <a:lnTo>
                    <a:pt x="2203" y="402"/>
                  </a:lnTo>
                  <a:lnTo>
                    <a:pt x="2209" y="387"/>
                  </a:lnTo>
                  <a:lnTo>
                    <a:pt x="2215" y="385"/>
                  </a:lnTo>
                  <a:lnTo>
                    <a:pt x="2222" y="402"/>
                  </a:lnTo>
                  <a:lnTo>
                    <a:pt x="2229" y="419"/>
                  </a:lnTo>
                  <a:lnTo>
                    <a:pt x="2236" y="421"/>
                  </a:lnTo>
                  <a:lnTo>
                    <a:pt x="2242" y="424"/>
                  </a:lnTo>
                  <a:lnTo>
                    <a:pt x="2248" y="462"/>
                  </a:lnTo>
                  <a:lnTo>
                    <a:pt x="2256" y="474"/>
                  </a:lnTo>
                  <a:lnTo>
                    <a:pt x="2262" y="449"/>
                  </a:lnTo>
                  <a:lnTo>
                    <a:pt x="2268" y="358"/>
                  </a:lnTo>
                  <a:lnTo>
                    <a:pt x="2276" y="341"/>
                  </a:lnTo>
                  <a:lnTo>
                    <a:pt x="2282" y="348"/>
                  </a:lnTo>
                  <a:lnTo>
                    <a:pt x="2288" y="352"/>
                  </a:lnTo>
                  <a:lnTo>
                    <a:pt x="2296" y="338"/>
                  </a:lnTo>
                  <a:lnTo>
                    <a:pt x="2302" y="327"/>
                  </a:lnTo>
                  <a:lnTo>
                    <a:pt x="2308" y="335"/>
                  </a:lnTo>
                  <a:lnTo>
                    <a:pt x="2316" y="349"/>
                  </a:lnTo>
                  <a:lnTo>
                    <a:pt x="2322" y="371"/>
                  </a:lnTo>
                  <a:lnTo>
                    <a:pt x="2328" y="387"/>
                  </a:lnTo>
                  <a:lnTo>
                    <a:pt x="2335" y="401"/>
                  </a:lnTo>
                  <a:lnTo>
                    <a:pt x="2342" y="429"/>
                  </a:lnTo>
                  <a:lnTo>
                    <a:pt x="2348" y="548"/>
                  </a:lnTo>
                  <a:lnTo>
                    <a:pt x="2355" y="576"/>
                  </a:lnTo>
                  <a:lnTo>
                    <a:pt x="2361" y="585"/>
                  </a:lnTo>
                  <a:lnTo>
                    <a:pt x="2368" y="604"/>
                  </a:lnTo>
                  <a:lnTo>
                    <a:pt x="2375" y="652"/>
                  </a:lnTo>
                  <a:lnTo>
                    <a:pt x="2381" y="668"/>
                  </a:lnTo>
                  <a:lnTo>
                    <a:pt x="2387" y="679"/>
                  </a:lnTo>
                  <a:lnTo>
                    <a:pt x="2395" y="685"/>
                  </a:lnTo>
                  <a:lnTo>
                    <a:pt x="2401" y="685"/>
                  </a:lnTo>
                  <a:lnTo>
                    <a:pt x="2407" y="688"/>
                  </a:lnTo>
                  <a:lnTo>
                    <a:pt x="2415" y="690"/>
                  </a:lnTo>
                  <a:lnTo>
                    <a:pt x="2421" y="696"/>
                  </a:lnTo>
                  <a:lnTo>
                    <a:pt x="2427" y="704"/>
                  </a:lnTo>
                  <a:lnTo>
                    <a:pt x="2435" y="746"/>
                  </a:lnTo>
                  <a:lnTo>
                    <a:pt x="2441" y="746"/>
                  </a:lnTo>
                  <a:lnTo>
                    <a:pt x="2448" y="757"/>
                  </a:lnTo>
                  <a:lnTo>
                    <a:pt x="2455" y="773"/>
                  </a:lnTo>
                  <a:lnTo>
                    <a:pt x="2461" y="806"/>
                  </a:lnTo>
                  <a:lnTo>
                    <a:pt x="2468" y="809"/>
                  </a:lnTo>
                  <a:lnTo>
                    <a:pt x="2474" y="817"/>
                  </a:lnTo>
                  <a:lnTo>
                    <a:pt x="2481" y="823"/>
                  </a:lnTo>
                  <a:lnTo>
                    <a:pt x="2488" y="824"/>
                  </a:lnTo>
                  <a:lnTo>
                    <a:pt x="2494" y="838"/>
                  </a:lnTo>
                  <a:lnTo>
                    <a:pt x="2500" y="856"/>
                  </a:lnTo>
                  <a:lnTo>
                    <a:pt x="2508" y="873"/>
                  </a:lnTo>
                  <a:lnTo>
                    <a:pt x="2514" y="920"/>
                  </a:lnTo>
                  <a:lnTo>
                    <a:pt x="2520" y="948"/>
                  </a:lnTo>
                  <a:lnTo>
                    <a:pt x="2528" y="971"/>
                  </a:lnTo>
                  <a:lnTo>
                    <a:pt x="2534" y="1004"/>
                  </a:lnTo>
                  <a:lnTo>
                    <a:pt x="2540" y="1007"/>
                  </a:lnTo>
                  <a:lnTo>
                    <a:pt x="2548" y="1048"/>
                  </a:lnTo>
                  <a:lnTo>
                    <a:pt x="2554" y="1050"/>
                  </a:lnTo>
                  <a:lnTo>
                    <a:pt x="2560" y="1079"/>
                  </a:lnTo>
                  <a:lnTo>
                    <a:pt x="2568" y="1090"/>
                  </a:lnTo>
                  <a:lnTo>
                    <a:pt x="2574" y="1101"/>
                  </a:lnTo>
                  <a:lnTo>
                    <a:pt x="2580" y="1103"/>
                  </a:lnTo>
                  <a:lnTo>
                    <a:pt x="2587" y="1117"/>
                  </a:lnTo>
                  <a:lnTo>
                    <a:pt x="2594" y="1126"/>
                  </a:lnTo>
                  <a:lnTo>
                    <a:pt x="2600" y="1131"/>
                  </a:lnTo>
                  <a:lnTo>
                    <a:pt x="2607" y="1132"/>
                  </a:lnTo>
                  <a:lnTo>
                    <a:pt x="2613" y="1132"/>
                  </a:lnTo>
                  <a:lnTo>
                    <a:pt x="2620" y="1134"/>
                  </a:lnTo>
                  <a:lnTo>
                    <a:pt x="2627" y="1136"/>
                  </a:lnTo>
                  <a:lnTo>
                    <a:pt x="2633" y="1136"/>
                  </a:lnTo>
                  <a:lnTo>
                    <a:pt x="2639" y="1136"/>
                  </a:lnTo>
                  <a:lnTo>
                    <a:pt x="2647" y="1136"/>
                  </a:lnTo>
                  <a:lnTo>
                    <a:pt x="2653" y="1136"/>
                  </a:lnTo>
                  <a:lnTo>
                    <a:pt x="2659" y="1134"/>
                  </a:lnTo>
                  <a:lnTo>
                    <a:pt x="2667" y="1134"/>
                  </a:lnTo>
                  <a:lnTo>
                    <a:pt x="2673" y="1134"/>
                  </a:lnTo>
                  <a:lnTo>
                    <a:pt x="2681" y="1134"/>
                  </a:lnTo>
                  <a:lnTo>
                    <a:pt x="2687" y="1134"/>
                  </a:lnTo>
                  <a:lnTo>
                    <a:pt x="2693" y="1134"/>
                  </a:lnTo>
                  <a:lnTo>
                    <a:pt x="2700" y="1134"/>
                  </a:lnTo>
                  <a:lnTo>
                    <a:pt x="2707" y="1134"/>
                  </a:lnTo>
                  <a:lnTo>
                    <a:pt x="2713" y="1134"/>
                  </a:lnTo>
                  <a:lnTo>
                    <a:pt x="2720" y="1134"/>
                  </a:lnTo>
                  <a:lnTo>
                    <a:pt x="2726" y="1134"/>
                  </a:lnTo>
                  <a:lnTo>
                    <a:pt x="2733" y="1134"/>
                  </a:lnTo>
                  <a:lnTo>
                    <a:pt x="2740" y="1134"/>
                  </a:lnTo>
                  <a:lnTo>
                    <a:pt x="2746" y="1136"/>
                  </a:lnTo>
                  <a:lnTo>
                    <a:pt x="2752" y="1136"/>
                  </a:lnTo>
                  <a:lnTo>
                    <a:pt x="2760" y="1136"/>
                  </a:lnTo>
                  <a:lnTo>
                    <a:pt x="2766" y="1136"/>
                  </a:lnTo>
                  <a:lnTo>
                    <a:pt x="2772" y="1136"/>
                  </a:lnTo>
                  <a:lnTo>
                    <a:pt x="2780" y="1136"/>
                  </a:lnTo>
                  <a:lnTo>
                    <a:pt x="2786" y="1136"/>
                  </a:lnTo>
                  <a:lnTo>
                    <a:pt x="2792" y="1136"/>
                  </a:lnTo>
                  <a:lnTo>
                    <a:pt x="2800" y="1136"/>
                  </a:lnTo>
                  <a:lnTo>
                    <a:pt x="2806" y="1136"/>
                  </a:lnTo>
                  <a:lnTo>
                    <a:pt x="2812" y="1136"/>
                  </a:lnTo>
                  <a:lnTo>
                    <a:pt x="2820" y="1136"/>
                  </a:lnTo>
                  <a:lnTo>
                    <a:pt x="2826" y="1136"/>
                  </a:lnTo>
                  <a:lnTo>
                    <a:pt x="2832" y="1136"/>
                  </a:lnTo>
                  <a:lnTo>
                    <a:pt x="2839" y="1136"/>
                  </a:lnTo>
                  <a:lnTo>
                    <a:pt x="2846" y="1136"/>
                  </a:lnTo>
                  <a:lnTo>
                    <a:pt x="2852" y="1136"/>
                  </a:lnTo>
                  <a:lnTo>
                    <a:pt x="2859" y="1136"/>
                  </a:lnTo>
                  <a:lnTo>
                    <a:pt x="2865" y="1136"/>
                  </a:lnTo>
                  <a:lnTo>
                    <a:pt x="2872" y="1136"/>
                  </a:lnTo>
                  <a:lnTo>
                    <a:pt x="2879" y="1136"/>
                  </a:lnTo>
                  <a:lnTo>
                    <a:pt x="2885" y="1136"/>
                  </a:lnTo>
                  <a:lnTo>
                    <a:pt x="2893" y="1136"/>
                  </a:lnTo>
                  <a:lnTo>
                    <a:pt x="2899" y="1136"/>
                  </a:lnTo>
                  <a:lnTo>
                    <a:pt x="2905" y="1136"/>
                  </a:lnTo>
                  <a:lnTo>
                    <a:pt x="2913" y="1136"/>
                  </a:lnTo>
                  <a:lnTo>
                    <a:pt x="2919" y="1136"/>
                  </a:lnTo>
                  <a:lnTo>
                    <a:pt x="2933" y="1136"/>
                  </a:lnTo>
                  <a:lnTo>
                    <a:pt x="2939" y="1136"/>
                  </a:lnTo>
                  <a:lnTo>
                    <a:pt x="2945" y="1136"/>
                  </a:lnTo>
                  <a:lnTo>
                    <a:pt x="2952" y="1136"/>
                  </a:lnTo>
                  <a:lnTo>
                    <a:pt x="2959" y="1136"/>
                  </a:lnTo>
                  <a:lnTo>
                    <a:pt x="2985" y="1136"/>
                  </a:lnTo>
                  <a:lnTo>
                    <a:pt x="2992" y="1136"/>
                  </a:lnTo>
                  <a:lnTo>
                    <a:pt x="2998" y="1136"/>
                  </a:lnTo>
                  <a:lnTo>
                    <a:pt x="3004" y="1136"/>
                  </a:lnTo>
                  <a:lnTo>
                    <a:pt x="3012" y="1136"/>
                  </a:lnTo>
                  <a:lnTo>
                    <a:pt x="3018" y="1136"/>
                  </a:lnTo>
                  <a:lnTo>
                    <a:pt x="3024" y="1136"/>
                  </a:lnTo>
                  <a:lnTo>
                    <a:pt x="3032" y="1132"/>
                  </a:lnTo>
                  <a:lnTo>
                    <a:pt x="3038" y="1132"/>
                  </a:lnTo>
                  <a:lnTo>
                    <a:pt x="3044" y="1131"/>
                  </a:lnTo>
                  <a:lnTo>
                    <a:pt x="3052" y="1131"/>
                  </a:lnTo>
                  <a:lnTo>
                    <a:pt x="3058" y="1131"/>
                  </a:lnTo>
                  <a:lnTo>
                    <a:pt x="3064" y="1131"/>
                  </a:lnTo>
                  <a:lnTo>
                    <a:pt x="3072" y="1131"/>
                  </a:lnTo>
                  <a:lnTo>
                    <a:pt x="3078" y="1131"/>
                  </a:lnTo>
                  <a:lnTo>
                    <a:pt x="3084" y="1026"/>
                  </a:lnTo>
                  <a:lnTo>
                    <a:pt x="3091" y="985"/>
                  </a:lnTo>
                  <a:lnTo>
                    <a:pt x="3098" y="985"/>
                  </a:lnTo>
                  <a:lnTo>
                    <a:pt x="3105" y="954"/>
                  </a:lnTo>
                  <a:lnTo>
                    <a:pt x="3111" y="951"/>
                  </a:lnTo>
                  <a:lnTo>
                    <a:pt x="3117" y="951"/>
                  </a:lnTo>
                  <a:lnTo>
                    <a:pt x="3125" y="942"/>
                  </a:lnTo>
                  <a:lnTo>
                    <a:pt x="3131" y="921"/>
                  </a:lnTo>
                  <a:lnTo>
                    <a:pt x="3137" y="921"/>
                  </a:lnTo>
                  <a:lnTo>
                    <a:pt x="3145" y="838"/>
                  </a:lnTo>
                  <a:lnTo>
                    <a:pt x="3151" y="571"/>
                  </a:lnTo>
                  <a:lnTo>
                    <a:pt x="3157" y="434"/>
                  </a:lnTo>
                  <a:lnTo>
                    <a:pt x="3165" y="382"/>
                  </a:lnTo>
                  <a:lnTo>
                    <a:pt x="3171" y="380"/>
                  </a:lnTo>
                  <a:lnTo>
                    <a:pt x="3177" y="380"/>
                  </a:lnTo>
                  <a:lnTo>
                    <a:pt x="3185" y="382"/>
                  </a:lnTo>
                  <a:lnTo>
                    <a:pt x="3191" y="382"/>
                  </a:lnTo>
                  <a:lnTo>
                    <a:pt x="3197" y="352"/>
                  </a:lnTo>
                  <a:lnTo>
                    <a:pt x="3204" y="266"/>
                  </a:lnTo>
                  <a:lnTo>
                    <a:pt x="3211" y="188"/>
                  </a:lnTo>
                  <a:lnTo>
                    <a:pt x="3217" y="140"/>
                  </a:lnTo>
                  <a:lnTo>
                    <a:pt x="3224" y="121"/>
                  </a:lnTo>
                  <a:lnTo>
                    <a:pt x="3230" y="88"/>
                  </a:lnTo>
                  <a:lnTo>
                    <a:pt x="3237" y="40"/>
                  </a:lnTo>
                  <a:lnTo>
                    <a:pt x="3244" y="40"/>
                  </a:lnTo>
                  <a:lnTo>
                    <a:pt x="3250" y="32"/>
                  </a:lnTo>
                  <a:lnTo>
                    <a:pt x="3256" y="16"/>
                  </a:lnTo>
                  <a:lnTo>
                    <a:pt x="3264" y="5"/>
                  </a:lnTo>
                  <a:lnTo>
                    <a:pt x="3270" y="0"/>
                  </a:lnTo>
                  <a:lnTo>
                    <a:pt x="3276" y="15"/>
                  </a:lnTo>
                  <a:lnTo>
                    <a:pt x="3284" y="63"/>
                  </a:lnTo>
                  <a:lnTo>
                    <a:pt x="3290" y="119"/>
                  </a:lnTo>
                  <a:lnTo>
                    <a:pt x="3296" y="138"/>
                  </a:lnTo>
                  <a:lnTo>
                    <a:pt x="3304" y="129"/>
                  </a:lnTo>
                  <a:lnTo>
                    <a:pt x="3310" y="224"/>
                  </a:lnTo>
                  <a:lnTo>
                    <a:pt x="3316" y="376"/>
                  </a:lnTo>
                  <a:lnTo>
                    <a:pt x="3324" y="424"/>
                  </a:lnTo>
                  <a:lnTo>
                    <a:pt x="3330" y="449"/>
                  </a:lnTo>
                  <a:lnTo>
                    <a:pt x="3337" y="491"/>
                  </a:lnTo>
                  <a:lnTo>
                    <a:pt x="3343" y="524"/>
                  </a:lnTo>
                  <a:lnTo>
                    <a:pt x="3350" y="541"/>
                  </a:lnTo>
                  <a:lnTo>
                    <a:pt x="3357" y="541"/>
                  </a:lnTo>
                  <a:lnTo>
                    <a:pt x="3363" y="540"/>
                  </a:lnTo>
                  <a:lnTo>
                    <a:pt x="3369" y="549"/>
                  </a:lnTo>
                  <a:lnTo>
                    <a:pt x="3377" y="623"/>
                  </a:lnTo>
                  <a:lnTo>
                    <a:pt x="3383" y="781"/>
                  </a:lnTo>
                  <a:lnTo>
                    <a:pt x="3389" y="790"/>
                  </a:lnTo>
                  <a:lnTo>
                    <a:pt x="3397" y="853"/>
                  </a:lnTo>
                  <a:lnTo>
                    <a:pt x="3403" y="853"/>
                  </a:lnTo>
                  <a:lnTo>
                    <a:pt x="3409" y="851"/>
                  </a:lnTo>
                  <a:lnTo>
                    <a:pt x="3417" y="851"/>
                  </a:lnTo>
                  <a:lnTo>
                    <a:pt x="3423" y="853"/>
                  </a:lnTo>
                  <a:lnTo>
                    <a:pt x="3429" y="851"/>
                  </a:lnTo>
                  <a:lnTo>
                    <a:pt x="3437" y="853"/>
                  </a:lnTo>
                  <a:lnTo>
                    <a:pt x="3443" y="885"/>
                  </a:lnTo>
                  <a:lnTo>
                    <a:pt x="3449" y="898"/>
                  </a:lnTo>
                  <a:lnTo>
                    <a:pt x="3456" y="982"/>
                  </a:lnTo>
                  <a:lnTo>
                    <a:pt x="3463" y="1040"/>
                  </a:lnTo>
                  <a:lnTo>
                    <a:pt x="3469" y="1068"/>
                  </a:lnTo>
                  <a:lnTo>
                    <a:pt x="3476" y="1068"/>
                  </a:lnTo>
                  <a:lnTo>
                    <a:pt x="3482" y="1070"/>
                  </a:lnTo>
                  <a:lnTo>
                    <a:pt x="3489" y="1081"/>
                  </a:lnTo>
                  <a:lnTo>
                    <a:pt x="3496" y="1092"/>
                  </a:lnTo>
                  <a:lnTo>
                    <a:pt x="3502" y="1095"/>
                  </a:lnTo>
                  <a:lnTo>
                    <a:pt x="3508" y="1104"/>
                  </a:lnTo>
                  <a:lnTo>
                    <a:pt x="3516" y="1110"/>
                  </a:lnTo>
                  <a:lnTo>
                    <a:pt x="3522" y="1110"/>
                  </a:lnTo>
                  <a:lnTo>
                    <a:pt x="3528" y="1110"/>
                  </a:lnTo>
                  <a:lnTo>
                    <a:pt x="3536" y="1131"/>
                  </a:lnTo>
                  <a:lnTo>
                    <a:pt x="3542" y="1131"/>
                  </a:lnTo>
                  <a:lnTo>
                    <a:pt x="3550" y="1132"/>
                  </a:lnTo>
                  <a:lnTo>
                    <a:pt x="3556" y="1134"/>
                  </a:lnTo>
                  <a:lnTo>
                    <a:pt x="3562" y="1134"/>
                  </a:lnTo>
                  <a:lnTo>
                    <a:pt x="3569" y="1136"/>
                  </a:lnTo>
                  <a:lnTo>
                    <a:pt x="3595" y="1136"/>
                  </a:lnTo>
                  <a:lnTo>
                    <a:pt x="3602" y="1136"/>
                  </a:lnTo>
                  <a:lnTo>
                    <a:pt x="3609" y="1136"/>
                  </a:lnTo>
                  <a:lnTo>
                    <a:pt x="3615" y="1136"/>
                  </a:lnTo>
                  <a:lnTo>
                    <a:pt x="3621" y="1136"/>
                  </a:lnTo>
                  <a:lnTo>
                    <a:pt x="3629" y="1136"/>
                  </a:lnTo>
                  <a:lnTo>
                    <a:pt x="3635" y="1136"/>
                  </a:lnTo>
                  <a:lnTo>
                    <a:pt x="3641" y="1136"/>
                  </a:lnTo>
                  <a:lnTo>
                    <a:pt x="3649" y="1136"/>
                  </a:lnTo>
                  <a:lnTo>
                    <a:pt x="3655" y="1136"/>
                  </a:lnTo>
                  <a:lnTo>
                    <a:pt x="3661" y="1136"/>
                  </a:lnTo>
                  <a:lnTo>
                    <a:pt x="3669" y="1136"/>
                  </a:lnTo>
                  <a:lnTo>
                    <a:pt x="3675" y="1136"/>
                  </a:lnTo>
                  <a:lnTo>
                    <a:pt x="3689" y="1136"/>
                  </a:lnTo>
                  <a:lnTo>
                    <a:pt x="3695" y="1136"/>
                  </a:lnTo>
                  <a:lnTo>
                    <a:pt x="3701" y="1136"/>
                  </a:lnTo>
                  <a:lnTo>
                    <a:pt x="3708" y="1136"/>
                  </a:lnTo>
                  <a:lnTo>
                    <a:pt x="3715" y="1136"/>
                  </a:lnTo>
                  <a:lnTo>
                    <a:pt x="3721" y="1136"/>
                  </a:lnTo>
                  <a:lnTo>
                    <a:pt x="3728" y="1136"/>
                  </a:lnTo>
                  <a:lnTo>
                    <a:pt x="3734" y="1136"/>
                  </a:lnTo>
                  <a:lnTo>
                    <a:pt x="3741" y="1136"/>
                  </a:lnTo>
                </a:path>
              </a:pathLst>
            </a:custGeom>
            <a:noFill/>
            <a:ln w="7938">
              <a:solidFill>
                <a:srgbClr val="0072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1355228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a:t>Harmonics…</a:t>
            </a:r>
          </a:p>
        </p:txBody>
      </p:sp>
      <p:sp>
        <p:nvSpPr>
          <p:cNvPr id="4" name="Text Placeholder 3"/>
          <p:cNvSpPr>
            <a:spLocks noGrp="1"/>
          </p:cNvSpPr>
          <p:nvPr>
            <p:ph type="body" sz="quarter" idx="16"/>
          </p:nvPr>
        </p:nvSpPr>
        <p:spPr>
          <a:solidFill>
            <a:schemeClr val="bg1"/>
          </a:solidFill>
          <a:ln>
            <a:solidFill>
              <a:schemeClr val="bg1"/>
            </a:solidFill>
          </a:ln>
        </p:spPr>
        <p:txBody>
          <a:bodyPr/>
          <a:lstStyle/>
          <a:p>
            <a:endParaRPr lang="en-GB"/>
          </a:p>
        </p:txBody>
      </p:sp>
      <p:sp>
        <p:nvSpPr>
          <p:cNvPr id="5" name="Text Placeholder 4"/>
          <p:cNvSpPr>
            <a:spLocks noGrp="1"/>
          </p:cNvSpPr>
          <p:nvPr>
            <p:ph type="body" sz="quarter" idx="17"/>
          </p:nvPr>
        </p:nvSpPr>
        <p:spPr>
          <a:solidFill>
            <a:schemeClr val="bg1"/>
          </a:solidFill>
          <a:ln>
            <a:solidFill>
              <a:schemeClr val="bg1"/>
            </a:solidFill>
          </a:ln>
        </p:spPr>
        <p:txBody>
          <a:bodyPr/>
          <a:lstStyle/>
          <a:p>
            <a:endParaRPr lang="en-GB"/>
          </a:p>
        </p:txBody>
      </p:sp>
      <p:sp>
        <p:nvSpPr>
          <p:cNvPr id="6" name="Slide Number Placeholder 5"/>
          <p:cNvSpPr>
            <a:spLocks noGrp="1"/>
          </p:cNvSpPr>
          <p:nvPr>
            <p:ph type="sldNum" sz="quarter" idx="20"/>
          </p:nvPr>
        </p:nvSpPr>
        <p:spPr/>
        <p:txBody>
          <a:bodyPr/>
          <a:lstStyle/>
          <a:p>
            <a:pPr>
              <a:defRPr/>
            </a:pPr>
            <a:fld id="{C652CF6F-060F-45B3-A163-02B310CEA605}" type="slidenum">
              <a:rPr lang="en-US" smtClean="0"/>
              <a:pPr>
                <a:defRPr/>
              </a:pPr>
              <a:t>14</a:t>
            </a:fld>
            <a:endParaRPr lang="en-US"/>
          </a:p>
        </p:txBody>
      </p:sp>
      <p:pic>
        <p:nvPicPr>
          <p:cNvPr id="200705" name="Picture 1" descr="D:\Tammi\2013 POWER QUALITY\Harmonics-square.gif"/>
          <p:cNvPicPr>
            <a:picLocks noChangeAspect="1" noChangeArrowheads="1"/>
          </p:cNvPicPr>
          <p:nvPr/>
        </p:nvPicPr>
        <p:blipFill>
          <a:blip r:embed="rId2" cstate="print"/>
          <a:srcRect/>
          <a:stretch>
            <a:fillRect/>
          </a:stretch>
        </p:blipFill>
        <p:spPr bwMode="auto">
          <a:xfrm>
            <a:off x="2892402" y="763551"/>
            <a:ext cx="4892742" cy="2821482"/>
          </a:xfrm>
          <a:prstGeom prst="rect">
            <a:avLst/>
          </a:prstGeom>
          <a:noFill/>
        </p:spPr>
      </p:pic>
      <p:sp>
        <p:nvSpPr>
          <p:cNvPr id="9" name="Rectangle 8"/>
          <p:cNvSpPr/>
          <p:nvPr/>
        </p:nvSpPr>
        <p:spPr>
          <a:xfrm>
            <a:off x="1030239" y="4159260"/>
            <a:ext cx="7485165" cy="1384995"/>
          </a:xfrm>
          <a:prstGeom prst="rect">
            <a:avLst/>
          </a:prstGeom>
        </p:spPr>
        <p:txBody>
          <a:bodyPr wrap="square">
            <a:spAutoFit/>
          </a:bodyPr>
          <a:lstStyle/>
          <a:p>
            <a:r>
              <a:rPr lang="en-US" sz="2000" dirty="0"/>
              <a:t>Through </a:t>
            </a:r>
            <a:r>
              <a:rPr lang="en-US" sz="2000" dirty="0">
                <a:hlinkClick r:id="rId3" tooltip="Fourier series"/>
              </a:rPr>
              <a:t>Fourier series</a:t>
            </a:r>
            <a:r>
              <a:rPr lang="en-US" sz="2000" dirty="0"/>
              <a:t> analysis, it is possible to decompose any form of periodic current into a series of simple sinusoids, which start at the power system </a:t>
            </a:r>
            <a:r>
              <a:rPr lang="en-US" sz="2000" dirty="0">
                <a:hlinkClick r:id="rId4" tooltip="Fundamental frequency"/>
              </a:rPr>
              <a:t>fundamental frequency</a:t>
            </a:r>
            <a:r>
              <a:rPr lang="en-US" sz="2000" dirty="0"/>
              <a:t> and occur at integer multiples (harmonics) of the fundamental frequency</a:t>
            </a:r>
            <a:r>
              <a:rPr lang="en-US" sz="2400" dirty="0"/>
              <a:t>.</a:t>
            </a:r>
            <a:endParaRPr lang="en-US" dirty="0"/>
          </a:p>
        </p:txBody>
      </p:sp>
      <p:sp>
        <p:nvSpPr>
          <p:cNvPr id="10" name="TextBox 9"/>
          <p:cNvSpPr txBox="1"/>
          <p:nvPr/>
        </p:nvSpPr>
        <p:spPr>
          <a:xfrm>
            <a:off x="1833525" y="3611565"/>
            <a:ext cx="5211683" cy="369332"/>
          </a:xfrm>
          <a:prstGeom prst="rect">
            <a:avLst/>
          </a:prstGeom>
          <a:noFill/>
        </p:spPr>
        <p:txBody>
          <a:bodyPr wrap="none" rtlCol="0">
            <a:spAutoFit/>
          </a:bodyPr>
          <a:lstStyle/>
          <a:p>
            <a:r>
              <a:rPr lang="fi-FI" dirty="0"/>
              <a:t>(Even </a:t>
            </a:r>
            <a:r>
              <a:rPr lang="fi-FI" dirty="0" err="1"/>
              <a:t>harmonics</a:t>
            </a:r>
            <a:r>
              <a:rPr lang="fi-FI" dirty="0"/>
              <a:t> </a:t>
            </a:r>
            <a:r>
              <a:rPr lang="fi-FI" dirty="0" err="1"/>
              <a:t>are</a:t>
            </a:r>
            <a:r>
              <a:rPr lang="fi-FI" dirty="0"/>
              <a:t> </a:t>
            </a:r>
            <a:r>
              <a:rPr lang="fi-FI" dirty="0" err="1"/>
              <a:t>very</a:t>
            </a:r>
            <a:r>
              <a:rPr lang="fi-FI" dirty="0"/>
              <a:t> </a:t>
            </a:r>
            <a:r>
              <a:rPr lang="fi-FI" dirty="0" err="1"/>
              <a:t>rare</a:t>
            </a:r>
            <a:r>
              <a:rPr lang="fi-FI" dirty="0"/>
              <a:t> in </a:t>
            </a:r>
            <a:r>
              <a:rPr lang="fi-FI" dirty="0" err="1"/>
              <a:t>power</a:t>
            </a:r>
            <a:r>
              <a:rPr lang="fi-FI" dirty="0"/>
              <a:t> </a:t>
            </a:r>
            <a:r>
              <a:rPr lang="fi-FI" dirty="0" err="1"/>
              <a:t>systems</a:t>
            </a:r>
            <a:r>
              <a:rPr lang="fi-FI" dirty="0"/>
              <a:t>)</a:t>
            </a:r>
            <a:endParaRPr lang="en-US" dirty="0"/>
          </a:p>
        </p:txBody>
      </p:sp>
    </p:spTree>
    <p:extLst>
      <p:ext uri="{BB962C8B-B14F-4D97-AF65-F5344CB8AC3E}">
        <p14:creationId xmlns:p14="http://schemas.microsoft.com/office/powerpoint/2010/main" val="2901997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55570" y="398421"/>
            <a:ext cx="7772400" cy="900000"/>
          </a:xfrm>
        </p:spPr>
        <p:txBody>
          <a:bodyPr/>
          <a:lstStyle/>
          <a:p>
            <a:r>
              <a:rPr lang="en-GB" dirty="0"/>
              <a:t>Origin of harmonic currents</a:t>
            </a:r>
          </a:p>
        </p:txBody>
      </p:sp>
      <p:sp>
        <p:nvSpPr>
          <p:cNvPr id="4" name="Text Placeholder 3"/>
          <p:cNvSpPr>
            <a:spLocks noGrp="1"/>
          </p:cNvSpPr>
          <p:nvPr>
            <p:ph type="body" sz="quarter" idx="16"/>
          </p:nvPr>
        </p:nvSpPr>
        <p:spPr/>
        <p:txBody>
          <a:bodyPr/>
          <a:lstStyle/>
          <a:p>
            <a:endParaRPr lang="en-GB"/>
          </a:p>
        </p:txBody>
      </p:sp>
      <p:sp>
        <p:nvSpPr>
          <p:cNvPr id="5" name="Text Placeholder 4"/>
          <p:cNvSpPr>
            <a:spLocks noGrp="1"/>
          </p:cNvSpPr>
          <p:nvPr>
            <p:ph type="body" sz="quarter" idx="17"/>
          </p:nvPr>
        </p:nvSpPr>
        <p:spPr/>
        <p:txBody>
          <a:bodyPr/>
          <a:lstStyle/>
          <a:p>
            <a:endParaRPr lang="en-GB"/>
          </a:p>
        </p:txBody>
      </p:sp>
      <p:sp>
        <p:nvSpPr>
          <p:cNvPr id="6" name="Slide Number Placeholder 5"/>
          <p:cNvSpPr>
            <a:spLocks noGrp="1"/>
          </p:cNvSpPr>
          <p:nvPr>
            <p:ph type="sldNum" sz="quarter" idx="20"/>
          </p:nvPr>
        </p:nvSpPr>
        <p:spPr/>
        <p:txBody>
          <a:bodyPr/>
          <a:lstStyle/>
          <a:p>
            <a:pPr>
              <a:defRPr/>
            </a:pPr>
            <a:fld id="{C652CF6F-060F-45B3-A163-02B310CEA605}" type="slidenum">
              <a:rPr lang="en-US" smtClean="0"/>
              <a:pPr>
                <a:defRPr/>
              </a:pPr>
              <a:t>15</a:t>
            </a:fld>
            <a:endParaRPr lang="en-US"/>
          </a:p>
        </p:txBody>
      </p:sp>
      <p:sp>
        <p:nvSpPr>
          <p:cNvPr id="12" name="Rectangle 11"/>
          <p:cNvSpPr/>
          <p:nvPr/>
        </p:nvSpPr>
        <p:spPr>
          <a:xfrm>
            <a:off x="555570" y="873090"/>
            <a:ext cx="7631217" cy="4770537"/>
          </a:xfrm>
          <a:prstGeom prst="rect">
            <a:avLst/>
          </a:prstGeom>
        </p:spPr>
        <p:txBody>
          <a:bodyPr wrap="square">
            <a:spAutoFit/>
          </a:bodyPr>
          <a:lstStyle/>
          <a:p>
            <a:endParaRPr lang="en-US" sz="2400" dirty="0"/>
          </a:p>
          <a:p>
            <a:r>
              <a:rPr lang="en-US" sz="2400" dirty="0"/>
              <a:t>Current harmonics are caused by non-linear loads such as rectifiers, thyristor drives, induction furnaces, etc. The current of these loads is distorted from the fundamental sinusoidal current waveform. </a:t>
            </a:r>
          </a:p>
          <a:p>
            <a:endParaRPr lang="en-US" sz="2400" dirty="0"/>
          </a:p>
          <a:p>
            <a:r>
              <a:rPr lang="en-US" sz="2400" dirty="0"/>
              <a:t>Current harmonics affect the system by loading the distribution system as the waveforms of the other frequencies use up capacity without contributing any power to the load. They also contribute to the losses in the system.</a:t>
            </a:r>
            <a:br>
              <a:rPr lang="en-US" sz="2000" dirty="0"/>
            </a:br>
            <a:br>
              <a:rPr lang="en-US" sz="2000" dirty="0"/>
            </a:br>
            <a:endParaRPr lang="en-US" sz="2000" dirty="0"/>
          </a:p>
        </p:txBody>
      </p:sp>
    </p:spTree>
    <p:extLst>
      <p:ext uri="{BB962C8B-B14F-4D97-AF65-F5344CB8AC3E}">
        <p14:creationId xmlns:p14="http://schemas.microsoft.com/office/powerpoint/2010/main" val="2821796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0"/>
          <p:cNvSpPr txBox="1">
            <a:spLocks noChangeArrowheads="1"/>
          </p:cNvSpPr>
          <p:nvPr/>
        </p:nvSpPr>
        <p:spPr bwMode="hidden">
          <a:xfrm>
            <a:off x="3109913" y="152400"/>
            <a:ext cx="2932112"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fi-FI" sz="2400">
                <a:latin typeface="Lucida Sans Unicode" panose="020B0602030504020204" pitchFamily="34" charset="0"/>
              </a:rPr>
              <a:t>Harmonic voltages</a:t>
            </a:r>
          </a:p>
        </p:txBody>
      </p:sp>
      <p:sp>
        <p:nvSpPr>
          <p:cNvPr id="10243" name="Text Box 11"/>
          <p:cNvSpPr txBox="1">
            <a:spLocks noChangeArrowheads="1"/>
          </p:cNvSpPr>
          <p:nvPr/>
        </p:nvSpPr>
        <p:spPr bwMode="hidden">
          <a:xfrm>
            <a:off x="1766888" y="762000"/>
            <a:ext cx="4784725" cy="581025"/>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600">
                <a:latin typeface="Lucida Sans Unicode" panose="020B0602030504020204" pitchFamily="34" charset="0"/>
              </a:rPr>
              <a:t>Std 50160: limits for 10 minute mean values.</a:t>
            </a:r>
          </a:p>
          <a:p>
            <a:pPr>
              <a:spcBef>
                <a:spcPct val="0"/>
              </a:spcBef>
              <a:buFontTx/>
              <a:buNone/>
            </a:pPr>
            <a:r>
              <a:rPr lang="en-US" altLang="fi-FI" sz="1600">
                <a:latin typeface="Lucida Sans Unicode" panose="020B0602030504020204" pitchFamily="34" charset="0"/>
              </a:rPr>
              <a:t>total harmonic distortion THD 8% at maximum</a:t>
            </a:r>
          </a:p>
        </p:txBody>
      </p:sp>
      <p:graphicFrame>
        <p:nvGraphicFramePr>
          <p:cNvPr id="10244" name="Object 12"/>
          <p:cNvGraphicFramePr>
            <a:graphicFrameLocks noChangeAspect="1"/>
          </p:cNvGraphicFramePr>
          <p:nvPr/>
        </p:nvGraphicFramePr>
        <p:xfrm>
          <a:off x="3657600" y="1439863"/>
          <a:ext cx="1828800" cy="708025"/>
        </p:xfrm>
        <a:graphic>
          <a:graphicData uri="http://schemas.openxmlformats.org/presentationml/2006/ole">
            <mc:AlternateContent xmlns:mc="http://schemas.openxmlformats.org/markup-compatibility/2006">
              <mc:Choice xmlns:v="urn:schemas-microsoft-com:vml" Requires="v">
                <p:oleObj spid="_x0000_s8280" name="Equation" r:id="rId3" imgW="1244600" imgH="482600" progId="Equation.3">
                  <p:embed/>
                </p:oleObj>
              </mc:Choice>
              <mc:Fallback>
                <p:oleObj name="Equation" r:id="rId3" imgW="1244600" imgH="482600" progId="Equation.3">
                  <p:embed/>
                  <p:pic>
                    <p:nvPicPr>
                      <p:cNvPr id="10244"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hidden">
                      <a:xfrm>
                        <a:off x="3657600" y="1439863"/>
                        <a:ext cx="1828800" cy="708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5" name="Text Box 13"/>
          <p:cNvSpPr txBox="1">
            <a:spLocks noChangeArrowheads="1"/>
          </p:cNvSpPr>
          <p:nvPr/>
        </p:nvSpPr>
        <p:spPr bwMode="hidden">
          <a:xfrm>
            <a:off x="1760538" y="2201863"/>
            <a:ext cx="1893887"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600">
                <a:latin typeface="Lucida Sans Unicode" panose="020B0602030504020204" pitchFamily="34" charset="0"/>
              </a:rPr>
              <a:t>Other harmonics:</a:t>
            </a:r>
          </a:p>
        </p:txBody>
      </p:sp>
      <p:graphicFrame>
        <p:nvGraphicFramePr>
          <p:cNvPr id="10246" name="Object 25"/>
          <p:cNvGraphicFramePr>
            <a:graphicFrameLocks noChangeAspect="1"/>
          </p:cNvGraphicFramePr>
          <p:nvPr/>
        </p:nvGraphicFramePr>
        <p:xfrm>
          <a:off x="1828800" y="3352800"/>
          <a:ext cx="5730875" cy="3230563"/>
        </p:xfrm>
        <a:graphic>
          <a:graphicData uri="http://schemas.openxmlformats.org/presentationml/2006/ole">
            <mc:AlternateContent xmlns:mc="http://schemas.openxmlformats.org/markup-compatibility/2006">
              <mc:Choice xmlns:v="urn:schemas-microsoft-com:vml" Requires="v">
                <p:oleObj spid="_x0000_s8281" name="Worksheet" r:id="rId5" imgW="4296156" imgH="2410054" progId="Excel.Sheet.8">
                  <p:embed/>
                </p:oleObj>
              </mc:Choice>
              <mc:Fallback>
                <p:oleObj name="Worksheet" r:id="rId5" imgW="4296156" imgH="2410054" progId="Excel.Sheet.8">
                  <p:embed/>
                  <p:pic>
                    <p:nvPicPr>
                      <p:cNvPr id="10246"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hidden">
                      <a:xfrm>
                        <a:off x="1828800" y="3352800"/>
                        <a:ext cx="5730875" cy="323056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7" name="Text Box 26"/>
          <p:cNvSpPr txBox="1">
            <a:spLocks noChangeArrowheads="1"/>
          </p:cNvSpPr>
          <p:nvPr/>
        </p:nvSpPr>
        <p:spPr bwMode="hidden">
          <a:xfrm>
            <a:off x="1358900" y="2667000"/>
            <a:ext cx="6659563" cy="517525"/>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latin typeface="Lucida Sans Unicode" panose="020B0602030504020204" pitchFamily="34" charset="0"/>
              </a:rPr>
              <a:t>Maximum allowed harmonics as % of the nominal voltage in LV-connection</a:t>
            </a:r>
          </a:p>
          <a:p>
            <a:pPr>
              <a:spcBef>
                <a:spcPct val="0"/>
              </a:spcBef>
              <a:buFontTx/>
              <a:buNone/>
            </a:pPr>
            <a:r>
              <a:rPr lang="en-US" altLang="fi-FI" sz="1400">
                <a:latin typeface="Lucida Sans Unicode" panose="020B0602030504020204" pitchFamily="34" charset="0"/>
              </a:rPr>
              <a:t>point.  Limits given up to the order 25.</a:t>
            </a:r>
          </a:p>
        </p:txBody>
      </p:sp>
    </p:spTree>
    <p:extLst>
      <p:ext uri="{BB962C8B-B14F-4D97-AF65-F5344CB8AC3E}">
        <p14:creationId xmlns:p14="http://schemas.microsoft.com/office/powerpoint/2010/main" val="22633239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hidden">
          <a:xfrm>
            <a:off x="1811338" y="473075"/>
            <a:ext cx="5575300" cy="463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fi-FI" sz="2400">
                <a:latin typeface="Lucida Sans Unicode" panose="020B0602030504020204" pitchFamily="34" charset="0"/>
              </a:rPr>
              <a:t>Maximum values for diode rectifiers</a:t>
            </a:r>
          </a:p>
        </p:txBody>
      </p:sp>
      <p:sp>
        <p:nvSpPr>
          <p:cNvPr id="12291" name="Text Box 48"/>
          <p:cNvSpPr txBox="1">
            <a:spLocks noChangeArrowheads="1"/>
          </p:cNvSpPr>
          <p:nvPr/>
        </p:nvSpPr>
        <p:spPr bwMode="hidden">
          <a:xfrm>
            <a:off x="2924175" y="1857375"/>
            <a:ext cx="3367088" cy="1906588"/>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800">
                <a:latin typeface="Lucida Sans Unicode" panose="020B0602030504020204" pitchFamily="34" charset="0"/>
              </a:rPr>
              <a:t>Harmonic order		I</a:t>
            </a:r>
            <a:r>
              <a:rPr lang="en-US" altLang="fi-FI" sz="1800" baseline="-25000">
                <a:latin typeface="Lucida Sans Unicode" panose="020B0602030504020204" pitchFamily="34" charset="0"/>
              </a:rPr>
              <a:t>n</a:t>
            </a:r>
            <a:r>
              <a:rPr lang="en-US" altLang="fi-FI" sz="1800">
                <a:latin typeface="Lucida Sans Unicode" panose="020B0602030504020204" pitchFamily="34" charset="0"/>
              </a:rPr>
              <a:t>/I</a:t>
            </a:r>
            <a:r>
              <a:rPr lang="en-US" altLang="fi-FI" sz="1800" baseline="-25000">
                <a:latin typeface="Lucida Sans Unicode" panose="020B0602030504020204" pitchFamily="34" charset="0"/>
              </a:rPr>
              <a:t>1</a:t>
            </a:r>
            <a:endParaRPr lang="en-US" altLang="fi-FI" sz="1800">
              <a:latin typeface="Lucida Sans Unicode" panose="020B0602030504020204" pitchFamily="34" charset="0"/>
            </a:endParaRPr>
          </a:p>
          <a:p>
            <a:pPr>
              <a:lnSpc>
                <a:spcPct val="80000"/>
              </a:lnSpc>
              <a:spcBef>
                <a:spcPct val="0"/>
              </a:spcBef>
              <a:buFontTx/>
              <a:buNone/>
            </a:pPr>
            <a:endParaRPr lang="en-US" altLang="fi-FI" sz="1800">
              <a:latin typeface="Lucida Sans Unicode" panose="020B0602030504020204" pitchFamily="34" charset="0"/>
            </a:endParaRPr>
          </a:p>
          <a:p>
            <a:pPr>
              <a:lnSpc>
                <a:spcPct val="120000"/>
              </a:lnSpc>
              <a:spcBef>
                <a:spcPct val="0"/>
              </a:spcBef>
              <a:buFontTx/>
              <a:buNone/>
            </a:pPr>
            <a:r>
              <a:rPr lang="en-US" altLang="fi-FI" sz="1800">
                <a:latin typeface="Lucida Sans Unicode" panose="020B0602030504020204" pitchFamily="34" charset="0"/>
              </a:rPr>
              <a:t>	5.		30%</a:t>
            </a:r>
          </a:p>
          <a:p>
            <a:pPr>
              <a:lnSpc>
                <a:spcPct val="120000"/>
              </a:lnSpc>
              <a:spcBef>
                <a:spcPct val="0"/>
              </a:spcBef>
              <a:buFontTx/>
              <a:buNone/>
            </a:pPr>
            <a:r>
              <a:rPr lang="en-US" altLang="fi-FI" sz="1800">
                <a:latin typeface="Lucida Sans Unicode" panose="020B0602030504020204" pitchFamily="34" charset="0"/>
              </a:rPr>
              <a:t>	7.		12%</a:t>
            </a:r>
          </a:p>
          <a:p>
            <a:pPr>
              <a:lnSpc>
                <a:spcPct val="120000"/>
              </a:lnSpc>
              <a:spcBef>
                <a:spcPct val="0"/>
              </a:spcBef>
              <a:buFontTx/>
              <a:buNone/>
            </a:pPr>
            <a:r>
              <a:rPr lang="en-US" altLang="fi-FI" sz="1800">
                <a:latin typeface="Lucida Sans Unicode" panose="020B0602030504020204" pitchFamily="34" charset="0"/>
              </a:rPr>
              <a:t>	11.		  6%</a:t>
            </a:r>
          </a:p>
          <a:p>
            <a:pPr>
              <a:lnSpc>
                <a:spcPct val="120000"/>
              </a:lnSpc>
              <a:spcBef>
                <a:spcPct val="0"/>
              </a:spcBef>
              <a:buFontTx/>
              <a:buNone/>
            </a:pPr>
            <a:r>
              <a:rPr lang="en-US" altLang="fi-FI" sz="1800">
                <a:latin typeface="Lucida Sans Unicode" panose="020B0602030504020204" pitchFamily="34" charset="0"/>
              </a:rPr>
              <a:t>	13.		  5%</a:t>
            </a:r>
          </a:p>
        </p:txBody>
      </p:sp>
      <p:sp>
        <p:nvSpPr>
          <p:cNvPr id="12292" name="Rectangle 49"/>
          <p:cNvSpPr>
            <a:spLocks noChangeArrowheads="1"/>
          </p:cNvSpPr>
          <p:nvPr/>
        </p:nvSpPr>
        <p:spPr bwMode="hidden">
          <a:xfrm>
            <a:off x="2895600" y="1752600"/>
            <a:ext cx="3525838" cy="1981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fi-FI" altLang="fi-FI" sz="1600">
              <a:latin typeface="Lucida Sans Unicode" panose="020B0602030504020204" pitchFamily="34" charset="0"/>
            </a:endParaRPr>
          </a:p>
        </p:txBody>
      </p:sp>
      <p:sp>
        <p:nvSpPr>
          <p:cNvPr id="12293" name="Freeform 50"/>
          <p:cNvSpPr>
            <a:spLocks/>
          </p:cNvSpPr>
          <p:nvPr/>
        </p:nvSpPr>
        <p:spPr bwMode="hidden">
          <a:xfrm>
            <a:off x="2873375" y="2287588"/>
            <a:ext cx="3527425" cy="1587"/>
          </a:xfrm>
          <a:custGeom>
            <a:avLst/>
            <a:gdLst>
              <a:gd name="T0" fmla="*/ 0 w 2222"/>
              <a:gd name="T1" fmla="*/ 0 h 1"/>
              <a:gd name="T2" fmla="*/ 2147483646 w 2222"/>
              <a:gd name="T3" fmla="*/ 0 h 1"/>
              <a:gd name="T4" fmla="*/ 0 60000 65536"/>
              <a:gd name="T5" fmla="*/ 0 60000 65536"/>
            </a:gdLst>
            <a:ahLst/>
            <a:cxnLst>
              <a:cxn ang="T4">
                <a:pos x="T0" y="T1"/>
              </a:cxn>
              <a:cxn ang="T5">
                <a:pos x="T2" y="T3"/>
              </a:cxn>
            </a:cxnLst>
            <a:rect l="0" t="0" r="r" b="b"/>
            <a:pathLst>
              <a:path w="2222" h="1">
                <a:moveTo>
                  <a:pt x="0" y="0"/>
                </a:moveTo>
                <a:lnTo>
                  <a:pt x="2222" y="0"/>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fi-FI"/>
          </a:p>
        </p:txBody>
      </p:sp>
      <p:sp>
        <p:nvSpPr>
          <p:cNvPr id="12294" name="Text Box 51"/>
          <p:cNvSpPr txBox="1">
            <a:spLocks noChangeArrowheads="1"/>
          </p:cNvSpPr>
          <p:nvPr/>
        </p:nvSpPr>
        <p:spPr bwMode="hidden">
          <a:xfrm>
            <a:off x="2849563" y="5013325"/>
            <a:ext cx="3433762" cy="11747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800">
                <a:latin typeface="Lucida Sans Unicode" panose="020B0602030504020204" pitchFamily="34" charset="0"/>
              </a:rPr>
              <a:t>Other sources of harmonics:</a:t>
            </a:r>
          </a:p>
          <a:p>
            <a:pPr>
              <a:lnSpc>
                <a:spcPct val="50000"/>
              </a:lnSpc>
              <a:spcBef>
                <a:spcPct val="0"/>
              </a:spcBef>
              <a:buFontTx/>
              <a:buNone/>
            </a:pPr>
            <a:endParaRPr lang="en-US" altLang="fi-FI" sz="1800">
              <a:latin typeface="Lucida Sans Unicode" panose="020B0602030504020204" pitchFamily="34" charset="0"/>
            </a:endParaRPr>
          </a:p>
          <a:p>
            <a:pPr>
              <a:lnSpc>
                <a:spcPct val="120000"/>
              </a:lnSpc>
              <a:spcBef>
                <a:spcPct val="0"/>
              </a:spcBef>
              <a:buFontTx/>
              <a:buNone/>
            </a:pPr>
            <a:r>
              <a:rPr lang="en-US" altLang="fi-FI" sz="1800">
                <a:latin typeface="Lucida Sans Unicode" panose="020B0602030504020204" pitchFamily="34" charset="0"/>
              </a:rPr>
              <a:t>· discharge lamps</a:t>
            </a:r>
          </a:p>
          <a:p>
            <a:pPr>
              <a:lnSpc>
                <a:spcPct val="120000"/>
              </a:lnSpc>
              <a:spcBef>
                <a:spcPct val="0"/>
              </a:spcBef>
              <a:buFontTx/>
              <a:buNone/>
            </a:pPr>
            <a:r>
              <a:rPr lang="en-US" altLang="fi-FI" sz="1800">
                <a:latin typeface="Lucida Sans Unicode" panose="020B0602030504020204" pitchFamily="34" charset="0"/>
              </a:rPr>
              <a:t>· power units of electronics </a:t>
            </a:r>
          </a:p>
        </p:txBody>
      </p:sp>
      <p:sp>
        <p:nvSpPr>
          <p:cNvPr id="12295" name="TextBox 1"/>
          <p:cNvSpPr txBox="1">
            <a:spLocks noChangeArrowheads="1"/>
          </p:cNvSpPr>
          <p:nvPr/>
        </p:nvSpPr>
        <p:spPr bwMode="auto">
          <a:xfrm>
            <a:off x="2855913" y="3933825"/>
            <a:ext cx="38068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600">
                <a:solidFill>
                  <a:srgbClr val="FF0000"/>
                </a:solidFill>
                <a:latin typeface="Lucida Sans Unicode" panose="020B0602030504020204" pitchFamily="34" charset="0"/>
              </a:rPr>
              <a:t>For PWM-inverters, like solar and EV</a:t>
            </a:r>
          </a:p>
          <a:p>
            <a:pPr>
              <a:spcBef>
                <a:spcPct val="0"/>
              </a:spcBef>
              <a:buFontTx/>
              <a:buNone/>
            </a:pPr>
            <a:r>
              <a:rPr lang="fi-FI" altLang="fi-FI" sz="1600">
                <a:solidFill>
                  <a:srgbClr val="FF0000"/>
                </a:solidFill>
                <a:latin typeface="Lucida Sans Unicode" panose="020B0602030504020204" pitchFamily="34" charset="0"/>
              </a:rPr>
              <a:t>switching frequency ≥ 2kHz    </a:t>
            </a:r>
            <a:r>
              <a:rPr lang="fi-FI" altLang="fi-FI" sz="1600">
                <a:solidFill>
                  <a:srgbClr val="FF0000"/>
                </a:solidFill>
                <a:latin typeface="Lucida Sans Unicode" panose="020B0602030504020204" pitchFamily="34" charset="0"/>
                <a:sym typeface="Wingdings" panose="05000000000000000000" pitchFamily="2" charset="2"/>
              </a:rPr>
              <a:t> </a:t>
            </a:r>
          </a:p>
          <a:p>
            <a:pPr>
              <a:spcBef>
                <a:spcPct val="0"/>
              </a:spcBef>
              <a:buFontTx/>
              <a:buNone/>
            </a:pPr>
            <a:r>
              <a:rPr lang="fi-FI" altLang="fi-FI" sz="1600">
                <a:solidFill>
                  <a:srgbClr val="FF0000"/>
                </a:solidFill>
                <a:latin typeface="Lucida Sans Unicode" panose="020B0602030504020204" pitchFamily="34" charset="0"/>
                <a:sym typeface="Wingdings" panose="05000000000000000000" pitchFamily="2" charset="2"/>
              </a:rPr>
              <a:t>harmonics below 40 are minimal</a:t>
            </a:r>
            <a:endParaRPr lang="fi-FI" altLang="fi-FI" sz="1600">
              <a:solidFill>
                <a:srgbClr val="FF0000"/>
              </a:solidFill>
              <a:latin typeface="Lucida Sans Unicode" panose="020B0602030504020204" pitchFamily="34" charset="0"/>
            </a:endParaRPr>
          </a:p>
        </p:txBody>
      </p:sp>
    </p:spTree>
    <p:extLst>
      <p:ext uri="{BB962C8B-B14F-4D97-AF65-F5344CB8AC3E}">
        <p14:creationId xmlns:p14="http://schemas.microsoft.com/office/powerpoint/2010/main" val="137849922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6226" y="3183596"/>
            <a:ext cx="3888432" cy="18528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4930" name="Text Box 2"/>
          <p:cNvSpPr txBox="1">
            <a:spLocks noChangeArrowheads="1"/>
          </p:cNvSpPr>
          <p:nvPr/>
        </p:nvSpPr>
        <p:spPr bwMode="hidden">
          <a:xfrm>
            <a:off x="2044700" y="204788"/>
            <a:ext cx="4397375"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sz="2400"/>
              <a:t>Harmonic parallel resonance</a:t>
            </a:r>
          </a:p>
        </p:txBody>
      </p:sp>
      <p:sp>
        <p:nvSpPr>
          <p:cNvPr id="124931" name="Text Box 3"/>
          <p:cNvSpPr txBox="1">
            <a:spLocks noChangeArrowheads="1"/>
          </p:cNvSpPr>
          <p:nvPr/>
        </p:nvSpPr>
        <p:spPr bwMode="hidden">
          <a:xfrm>
            <a:off x="2000023" y="759543"/>
            <a:ext cx="4291922" cy="1589026"/>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nSpc>
                <a:spcPct val="120000"/>
              </a:lnSpc>
            </a:pPr>
            <a:r>
              <a:rPr lang="en-US" altLang="fi-FI" dirty="0"/>
              <a:t>· </a:t>
            </a:r>
            <a:r>
              <a:rPr lang="en-US" altLang="fi-FI" sz="1600" dirty="0"/>
              <a:t>More dangerous than series resonance</a:t>
            </a:r>
          </a:p>
          <a:p>
            <a:pPr>
              <a:lnSpc>
                <a:spcPct val="120000"/>
              </a:lnSpc>
            </a:pPr>
            <a:r>
              <a:rPr lang="en-US" altLang="fi-FI" sz="1600" dirty="0"/>
              <a:t>· Transformer load as harmonic current source</a:t>
            </a:r>
          </a:p>
          <a:p>
            <a:pPr>
              <a:lnSpc>
                <a:spcPct val="120000"/>
              </a:lnSpc>
            </a:pPr>
            <a:r>
              <a:rPr lang="en-US" altLang="fi-FI" sz="1600" dirty="0"/>
              <a:t>· Transformer inductance and capacitor in parallel</a:t>
            </a:r>
          </a:p>
          <a:p>
            <a:pPr>
              <a:lnSpc>
                <a:spcPct val="120000"/>
              </a:lnSpc>
            </a:pPr>
            <a:r>
              <a:rPr lang="en-US" altLang="fi-FI" sz="1600" dirty="0"/>
              <a:t>· Resistive load causes attenuation</a:t>
            </a:r>
          </a:p>
          <a:p>
            <a:pPr>
              <a:lnSpc>
                <a:spcPct val="120000"/>
              </a:lnSpc>
            </a:pPr>
            <a:r>
              <a:rPr lang="en-US" altLang="fi-FI" sz="1600" dirty="0"/>
              <a:t>· High risk of damage to the capacitor</a:t>
            </a:r>
          </a:p>
        </p:txBody>
      </p:sp>
      <p:sp>
        <p:nvSpPr>
          <p:cNvPr id="124932" name="Text Box 4"/>
          <p:cNvSpPr txBox="1">
            <a:spLocks noChangeArrowheads="1"/>
          </p:cNvSpPr>
          <p:nvPr/>
        </p:nvSpPr>
        <p:spPr bwMode="hidden">
          <a:xfrm>
            <a:off x="2209800" y="2484438"/>
            <a:ext cx="1276350"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dirty="0"/>
              <a:t>Condition :</a:t>
            </a:r>
          </a:p>
        </p:txBody>
      </p:sp>
      <p:graphicFrame>
        <p:nvGraphicFramePr>
          <p:cNvPr id="124933" name="Object 5"/>
          <p:cNvGraphicFramePr>
            <a:graphicFrameLocks noChangeAspect="1"/>
          </p:cNvGraphicFramePr>
          <p:nvPr>
            <p:extLst>
              <p:ext uri="{D42A27DB-BD31-4B8C-83A1-F6EECF244321}">
                <p14:modId xmlns:p14="http://schemas.microsoft.com/office/powerpoint/2010/main" val="2789486617"/>
              </p:ext>
            </p:extLst>
          </p:nvPr>
        </p:nvGraphicFramePr>
        <p:xfrm>
          <a:off x="3498284" y="2374950"/>
          <a:ext cx="1295400" cy="647700"/>
        </p:xfrm>
        <a:graphic>
          <a:graphicData uri="http://schemas.openxmlformats.org/presentationml/2006/ole">
            <mc:AlternateContent xmlns:mc="http://schemas.openxmlformats.org/markup-compatibility/2006">
              <mc:Choice xmlns:v="urn:schemas-microsoft-com:vml" Requires="v">
                <p:oleObj spid="_x0000_s10285" name="Equation" r:id="rId3" imgW="838080" imgH="419040" progId="Equation.3">
                  <p:embed/>
                </p:oleObj>
              </mc:Choice>
              <mc:Fallback>
                <p:oleObj name="Equation" r:id="rId3" imgW="838080" imgH="419040" progId="Equation.3">
                  <p:embed/>
                  <p:pic>
                    <p:nvPicPr>
                      <p:cNvPr id="124933"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hidden">
                      <a:xfrm>
                        <a:off x="3498284" y="2374950"/>
                        <a:ext cx="1295400" cy="64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24934" name="Group 6"/>
          <p:cNvGrpSpPr>
            <a:grpSpLocks/>
          </p:cNvGrpSpPr>
          <p:nvPr/>
        </p:nvGrpSpPr>
        <p:grpSpPr bwMode="auto">
          <a:xfrm>
            <a:off x="1486157" y="3744120"/>
            <a:ext cx="382588" cy="381000"/>
            <a:chOff x="1323" y="720"/>
            <a:chExt cx="241" cy="240"/>
          </a:xfrm>
        </p:grpSpPr>
        <p:sp>
          <p:nvSpPr>
            <p:cNvPr id="124935" name="Oval 7"/>
            <p:cNvSpPr>
              <a:spLocks noChangeArrowheads="1"/>
            </p:cNvSpPr>
            <p:nvPr/>
          </p:nvSpPr>
          <p:spPr bwMode="hidden">
            <a:xfrm>
              <a:off x="1324" y="720"/>
              <a:ext cx="240" cy="240"/>
            </a:xfrm>
            <a:prstGeom prst="ellipse">
              <a:avLst/>
            </a:prstGeom>
            <a:noFill/>
            <a:ln w="12700">
              <a:solidFill>
                <a:schemeClr val="tx1"/>
              </a:solidFill>
              <a:round/>
              <a:headEnd/>
              <a:tailEnd/>
            </a:ln>
            <a:effectLst/>
            <a:extLst>
              <a:ext uri="{909E8E84-426E-40DD-AFC4-6F175D3DCCD1}">
                <a14:hiddenFill xmlns:a14="http://schemas.microsoft.com/office/drawing/2010/main">
                  <a:gradFill rotWithShape="0">
                    <a:gsLst>
                      <a:gs pos="0">
                        <a:srgbClr val="FFCC00"/>
                      </a:gs>
                      <a:gs pos="50000">
                        <a:srgbClr val="FFFF00"/>
                      </a:gs>
                      <a:gs pos="100000">
                        <a:srgbClr val="FFCC00"/>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36" name="Line 8"/>
            <p:cNvSpPr>
              <a:spLocks noChangeShapeType="1"/>
            </p:cNvSpPr>
            <p:nvPr/>
          </p:nvSpPr>
          <p:spPr bwMode="hidden">
            <a:xfrm>
              <a:off x="1362" y="748"/>
              <a:ext cx="171" cy="18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37" name="Line 9"/>
            <p:cNvSpPr>
              <a:spLocks noChangeShapeType="1"/>
            </p:cNvSpPr>
            <p:nvPr/>
          </p:nvSpPr>
          <p:spPr bwMode="hidden">
            <a:xfrm>
              <a:off x="1329" y="814"/>
              <a:ext cx="144"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38" name="Line 10"/>
            <p:cNvSpPr>
              <a:spLocks noChangeShapeType="1"/>
            </p:cNvSpPr>
            <p:nvPr/>
          </p:nvSpPr>
          <p:spPr bwMode="hidden">
            <a:xfrm>
              <a:off x="1419" y="721"/>
              <a:ext cx="144"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39" name="Line 11"/>
            <p:cNvSpPr>
              <a:spLocks noChangeShapeType="1"/>
            </p:cNvSpPr>
            <p:nvPr/>
          </p:nvSpPr>
          <p:spPr bwMode="hidden">
            <a:xfrm rot="5400000">
              <a:off x="1357" y="747"/>
              <a:ext cx="171" cy="18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40" name="Line 12"/>
            <p:cNvSpPr>
              <a:spLocks noChangeShapeType="1"/>
            </p:cNvSpPr>
            <p:nvPr/>
          </p:nvSpPr>
          <p:spPr bwMode="hidden">
            <a:xfrm rot="5400000">
              <a:off x="1413" y="808"/>
              <a:ext cx="144"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41" name="Line 13"/>
            <p:cNvSpPr>
              <a:spLocks noChangeShapeType="1"/>
            </p:cNvSpPr>
            <p:nvPr/>
          </p:nvSpPr>
          <p:spPr bwMode="hidden">
            <a:xfrm rot="5400000">
              <a:off x="1323" y="724"/>
              <a:ext cx="144"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grpSp>
      <p:sp>
        <p:nvSpPr>
          <p:cNvPr id="124942" name="Oval 14"/>
          <p:cNvSpPr>
            <a:spLocks noChangeArrowheads="1"/>
          </p:cNvSpPr>
          <p:nvPr/>
        </p:nvSpPr>
        <p:spPr bwMode="hidden">
          <a:xfrm>
            <a:off x="2521207" y="3733007"/>
            <a:ext cx="381000" cy="381000"/>
          </a:xfrm>
          <a:prstGeom prst="ellipse">
            <a:avLst/>
          </a:prstGeom>
          <a:noFill/>
          <a:ln w="12700">
            <a:solidFill>
              <a:schemeClr val="tx1"/>
            </a:solidFill>
            <a:round/>
            <a:headEnd/>
            <a:tailEnd/>
          </a:ln>
          <a:effectLst/>
          <a:extLst>
            <a:ext uri="{909E8E84-426E-40DD-AFC4-6F175D3DCCD1}">
              <a14:hiddenFill xmlns:a14="http://schemas.microsoft.com/office/drawing/2010/main">
                <a:gradFill rotWithShape="0">
                  <a:gsLst>
                    <a:gs pos="0">
                      <a:srgbClr val="FFCC00"/>
                    </a:gs>
                    <a:gs pos="50000">
                      <a:srgbClr val="FFFF00"/>
                    </a:gs>
                    <a:gs pos="100000">
                      <a:srgbClr val="FFCC00"/>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43" name="Line 15"/>
          <p:cNvSpPr>
            <a:spLocks noChangeShapeType="1"/>
          </p:cNvSpPr>
          <p:nvPr/>
        </p:nvSpPr>
        <p:spPr bwMode="hidden">
          <a:xfrm>
            <a:off x="2899032" y="3925095"/>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44" name="Oval 16"/>
          <p:cNvSpPr>
            <a:spLocks noChangeArrowheads="1"/>
          </p:cNvSpPr>
          <p:nvPr/>
        </p:nvSpPr>
        <p:spPr bwMode="hidden">
          <a:xfrm>
            <a:off x="2248157" y="3733007"/>
            <a:ext cx="381000" cy="381000"/>
          </a:xfrm>
          <a:prstGeom prst="ellipse">
            <a:avLst/>
          </a:prstGeom>
          <a:noFill/>
          <a:ln w="12700">
            <a:solidFill>
              <a:schemeClr val="tx1"/>
            </a:solidFill>
            <a:round/>
            <a:headEnd/>
            <a:tailEnd/>
          </a:ln>
          <a:effectLst/>
          <a:extLst>
            <a:ext uri="{909E8E84-426E-40DD-AFC4-6F175D3DCCD1}">
              <a14:hiddenFill xmlns:a14="http://schemas.microsoft.com/office/drawing/2010/main">
                <a:gradFill rotWithShape="0">
                  <a:gsLst>
                    <a:gs pos="0">
                      <a:srgbClr val="FFCC00"/>
                    </a:gs>
                    <a:gs pos="50000">
                      <a:srgbClr val="FFFF00"/>
                    </a:gs>
                    <a:gs pos="100000">
                      <a:srgbClr val="FFCC00"/>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45" name="Line 17"/>
          <p:cNvSpPr>
            <a:spLocks noChangeShapeType="1"/>
          </p:cNvSpPr>
          <p:nvPr/>
        </p:nvSpPr>
        <p:spPr bwMode="hidden">
          <a:xfrm>
            <a:off x="1867157" y="3926682"/>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grpSp>
        <p:nvGrpSpPr>
          <p:cNvPr id="124946" name="Group 18"/>
          <p:cNvGrpSpPr>
            <a:grpSpLocks/>
          </p:cNvGrpSpPr>
          <p:nvPr/>
        </p:nvGrpSpPr>
        <p:grpSpPr bwMode="auto">
          <a:xfrm rot="5400000">
            <a:off x="3579276" y="3902076"/>
            <a:ext cx="193675" cy="42863"/>
            <a:chOff x="2710" y="2400"/>
            <a:chExt cx="122" cy="27"/>
          </a:xfrm>
        </p:grpSpPr>
        <p:sp>
          <p:nvSpPr>
            <p:cNvPr id="124947" name="Freeform 19"/>
            <p:cNvSpPr>
              <a:spLocks/>
            </p:cNvSpPr>
            <p:nvPr/>
          </p:nvSpPr>
          <p:spPr bwMode="hidden">
            <a:xfrm>
              <a:off x="2710" y="2400"/>
              <a:ext cx="122" cy="1"/>
            </a:xfrm>
            <a:custGeom>
              <a:avLst/>
              <a:gdLst>
                <a:gd name="T0" fmla="*/ 0 w 122"/>
                <a:gd name="T1" fmla="*/ 0 h 1"/>
                <a:gd name="T2" fmla="*/ 122 w 122"/>
                <a:gd name="T3" fmla="*/ 0 h 1"/>
              </a:gdLst>
              <a:ahLst/>
              <a:cxnLst>
                <a:cxn ang="0">
                  <a:pos x="T0" y="T1"/>
                </a:cxn>
                <a:cxn ang="0">
                  <a:pos x="T2" y="T3"/>
                </a:cxn>
              </a:cxnLst>
              <a:rect l="0" t="0" r="r" b="b"/>
              <a:pathLst>
                <a:path w="122" h="1">
                  <a:moveTo>
                    <a:pt x="0" y="0"/>
                  </a:moveTo>
                  <a:lnTo>
                    <a:pt x="122" y="0"/>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48" name="Freeform 20"/>
            <p:cNvSpPr>
              <a:spLocks/>
            </p:cNvSpPr>
            <p:nvPr/>
          </p:nvSpPr>
          <p:spPr bwMode="hidden">
            <a:xfrm>
              <a:off x="2710" y="2426"/>
              <a:ext cx="122" cy="1"/>
            </a:xfrm>
            <a:custGeom>
              <a:avLst/>
              <a:gdLst>
                <a:gd name="T0" fmla="*/ 0 w 122"/>
                <a:gd name="T1" fmla="*/ 0 h 1"/>
                <a:gd name="T2" fmla="*/ 122 w 122"/>
                <a:gd name="T3" fmla="*/ 0 h 1"/>
              </a:gdLst>
              <a:ahLst/>
              <a:cxnLst>
                <a:cxn ang="0">
                  <a:pos x="T0" y="T1"/>
                </a:cxn>
                <a:cxn ang="0">
                  <a:pos x="T2" y="T3"/>
                </a:cxn>
              </a:cxnLst>
              <a:rect l="0" t="0" r="r" b="b"/>
              <a:pathLst>
                <a:path w="122" h="1">
                  <a:moveTo>
                    <a:pt x="0" y="0"/>
                  </a:moveTo>
                  <a:lnTo>
                    <a:pt x="122" y="0"/>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grpSp>
      <p:sp>
        <p:nvSpPr>
          <p:cNvPr id="124949" name="Line 21"/>
          <p:cNvSpPr>
            <a:spLocks noChangeShapeType="1"/>
          </p:cNvSpPr>
          <p:nvPr/>
        </p:nvSpPr>
        <p:spPr bwMode="hidden">
          <a:xfrm>
            <a:off x="3276857" y="3582195"/>
            <a:ext cx="0" cy="6858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50" name="Line 22"/>
          <p:cNvSpPr>
            <a:spLocks noChangeShapeType="1"/>
          </p:cNvSpPr>
          <p:nvPr/>
        </p:nvSpPr>
        <p:spPr bwMode="hidden">
          <a:xfrm>
            <a:off x="3276857" y="3925095"/>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51" name="Line 23"/>
          <p:cNvSpPr>
            <a:spLocks noChangeShapeType="1"/>
          </p:cNvSpPr>
          <p:nvPr/>
        </p:nvSpPr>
        <p:spPr bwMode="hidden">
          <a:xfrm>
            <a:off x="3695957" y="3925095"/>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52" name="Text Box 24"/>
          <p:cNvSpPr txBox="1">
            <a:spLocks noChangeArrowheads="1"/>
          </p:cNvSpPr>
          <p:nvPr/>
        </p:nvSpPr>
        <p:spPr bwMode="hidden">
          <a:xfrm>
            <a:off x="2422782" y="4277520"/>
            <a:ext cx="309563"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a:t>T</a:t>
            </a:r>
          </a:p>
        </p:txBody>
      </p:sp>
      <p:sp>
        <p:nvSpPr>
          <p:cNvPr id="124953" name="Text Box 25"/>
          <p:cNvSpPr txBox="1">
            <a:spLocks noChangeArrowheads="1"/>
          </p:cNvSpPr>
          <p:nvPr/>
        </p:nvSpPr>
        <p:spPr bwMode="hidden">
          <a:xfrm>
            <a:off x="3792795" y="3945732"/>
            <a:ext cx="322262"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a:t>C</a:t>
            </a:r>
          </a:p>
        </p:txBody>
      </p:sp>
      <p:sp>
        <p:nvSpPr>
          <p:cNvPr id="124955" name="Oval 27"/>
          <p:cNvSpPr>
            <a:spLocks noChangeArrowheads="1"/>
          </p:cNvSpPr>
          <p:nvPr/>
        </p:nvSpPr>
        <p:spPr bwMode="hidden">
          <a:xfrm rot="16200000">
            <a:off x="7567389" y="3838576"/>
            <a:ext cx="381000" cy="381000"/>
          </a:xfrm>
          <a:prstGeom prst="ellipse">
            <a:avLst/>
          </a:prstGeom>
          <a:noFill/>
          <a:ln w="12700">
            <a:solidFill>
              <a:schemeClr val="tx1"/>
            </a:solidFill>
            <a:round/>
            <a:headEnd/>
            <a:tailEnd/>
          </a:ln>
          <a:effectLst/>
          <a:extLst>
            <a:ext uri="{909E8E84-426E-40DD-AFC4-6F175D3DCCD1}">
              <a14:hiddenFill xmlns:a14="http://schemas.microsoft.com/office/drawing/2010/main">
                <a:gradFill rotWithShape="0">
                  <a:gsLst>
                    <a:gs pos="0">
                      <a:srgbClr val="FFCC00"/>
                    </a:gs>
                    <a:gs pos="50000">
                      <a:srgbClr val="FFFF00"/>
                    </a:gs>
                    <a:gs pos="100000">
                      <a:srgbClr val="FFCC00"/>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57" name="Rectangle 29"/>
          <p:cNvSpPr>
            <a:spLocks noChangeArrowheads="1"/>
          </p:cNvSpPr>
          <p:nvPr/>
        </p:nvSpPr>
        <p:spPr bwMode="hidden">
          <a:xfrm rot="5400000">
            <a:off x="7107014" y="3952876"/>
            <a:ext cx="381000" cy="1524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58" name="Line 30"/>
          <p:cNvSpPr>
            <a:spLocks noChangeShapeType="1"/>
          </p:cNvSpPr>
          <p:nvPr/>
        </p:nvSpPr>
        <p:spPr bwMode="hidden">
          <a:xfrm>
            <a:off x="5649689" y="3454401"/>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60" name="Rectangle 32"/>
          <p:cNvSpPr>
            <a:spLocks noChangeArrowheads="1"/>
          </p:cNvSpPr>
          <p:nvPr/>
        </p:nvSpPr>
        <p:spPr bwMode="hidden">
          <a:xfrm>
            <a:off x="6035452" y="3378201"/>
            <a:ext cx="381000" cy="152400"/>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62" name="Line 34"/>
          <p:cNvSpPr>
            <a:spLocks noChangeShapeType="1"/>
          </p:cNvSpPr>
          <p:nvPr/>
        </p:nvSpPr>
        <p:spPr bwMode="hidden">
          <a:xfrm rot="5400000">
            <a:off x="7567389" y="3644901"/>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63" name="Line 35"/>
          <p:cNvSpPr>
            <a:spLocks noChangeShapeType="1"/>
          </p:cNvSpPr>
          <p:nvPr/>
        </p:nvSpPr>
        <p:spPr bwMode="hidden">
          <a:xfrm rot="5400000">
            <a:off x="7567389" y="4416426"/>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64" name="Line 36"/>
          <p:cNvSpPr>
            <a:spLocks noChangeShapeType="1"/>
          </p:cNvSpPr>
          <p:nvPr/>
        </p:nvSpPr>
        <p:spPr bwMode="hidden">
          <a:xfrm>
            <a:off x="7684864" y="4603751"/>
            <a:ext cx="15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65" name="Freeform 37"/>
          <p:cNvSpPr>
            <a:spLocks/>
          </p:cNvSpPr>
          <p:nvPr/>
        </p:nvSpPr>
        <p:spPr bwMode="hidden">
          <a:xfrm>
            <a:off x="6706964" y="4014789"/>
            <a:ext cx="193675" cy="1587"/>
          </a:xfrm>
          <a:custGeom>
            <a:avLst/>
            <a:gdLst>
              <a:gd name="T0" fmla="*/ 0 w 122"/>
              <a:gd name="T1" fmla="*/ 0 h 1"/>
              <a:gd name="T2" fmla="*/ 122 w 122"/>
              <a:gd name="T3" fmla="*/ 0 h 1"/>
            </a:gdLst>
            <a:ahLst/>
            <a:cxnLst>
              <a:cxn ang="0">
                <a:pos x="T0" y="T1"/>
              </a:cxn>
              <a:cxn ang="0">
                <a:pos x="T2" y="T3"/>
              </a:cxn>
            </a:cxnLst>
            <a:rect l="0" t="0" r="r" b="b"/>
            <a:pathLst>
              <a:path w="122" h="1">
                <a:moveTo>
                  <a:pt x="0" y="0"/>
                </a:moveTo>
                <a:lnTo>
                  <a:pt x="122" y="0"/>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66" name="Freeform 38"/>
          <p:cNvSpPr>
            <a:spLocks/>
          </p:cNvSpPr>
          <p:nvPr/>
        </p:nvSpPr>
        <p:spPr bwMode="hidden">
          <a:xfrm>
            <a:off x="6706964" y="4056064"/>
            <a:ext cx="193675" cy="1587"/>
          </a:xfrm>
          <a:custGeom>
            <a:avLst/>
            <a:gdLst>
              <a:gd name="T0" fmla="*/ 0 w 122"/>
              <a:gd name="T1" fmla="*/ 0 h 1"/>
              <a:gd name="T2" fmla="*/ 122 w 122"/>
              <a:gd name="T3" fmla="*/ 0 h 1"/>
            </a:gdLst>
            <a:ahLst/>
            <a:cxnLst>
              <a:cxn ang="0">
                <a:pos x="T0" y="T1"/>
              </a:cxn>
              <a:cxn ang="0">
                <a:pos x="T2" y="T3"/>
              </a:cxn>
            </a:cxnLst>
            <a:rect l="0" t="0" r="r" b="b"/>
            <a:pathLst>
              <a:path w="122" h="1">
                <a:moveTo>
                  <a:pt x="0" y="0"/>
                </a:moveTo>
                <a:lnTo>
                  <a:pt x="122" y="0"/>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67" name="Freeform 39"/>
          <p:cNvSpPr>
            <a:spLocks/>
          </p:cNvSpPr>
          <p:nvPr/>
        </p:nvSpPr>
        <p:spPr bwMode="hidden">
          <a:xfrm>
            <a:off x="6805389" y="4057651"/>
            <a:ext cx="1588" cy="544513"/>
          </a:xfrm>
          <a:custGeom>
            <a:avLst/>
            <a:gdLst>
              <a:gd name="T0" fmla="*/ 0 w 1"/>
              <a:gd name="T1" fmla="*/ 0 h 343"/>
              <a:gd name="T2" fmla="*/ 0 w 1"/>
              <a:gd name="T3" fmla="*/ 343 h 343"/>
            </a:gdLst>
            <a:ahLst/>
            <a:cxnLst>
              <a:cxn ang="0">
                <a:pos x="T0" y="T1"/>
              </a:cxn>
              <a:cxn ang="0">
                <a:pos x="T2" y="T3"/>
              </a:cxn>
            </a:cxnLst>
            <a:rect l="0" t="0" r="r" b="b"/>
            <a:pathLst>
              <a:path w="1" h="343">
                <a:moveTo>
                  <a:pt x="0" y="0"/>
                </a:moveTo>
                <a:lnTo>
                  <a:pt x="0" y="343"/>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68" name="Line 40"/>
          <p:cNvSpPr>
            <a:spLocks noChangeShapeType="1"/>
          </p:cNvSpPr>
          <p:nvPr/>
        </p:nvSpPr>
        <p:spPr bwMode="hidden">
          <a:xfrm>
            <a:off x="6726014" y="4603751"/>
            <a:ext cx="15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69" name="Freeform 41"/>
          <p:cNvSpPr>
            <a:spLocks/>
          </p:cNvSpPr>
          <p:nvPr/>
        </p:nvSpPr>
        <p:spPr bwMode="hidden">
          <a:xfrm>
            <a:off x="6805389" y="3454401"/>
            <a:ext cx="1588" cy="557213"/>
          </a:xfrm>
          <a:custGeom>
            <a:avLst/>
            <a:gdLst>
              <a:gd name="T0" fmla="*/ 0 w 1"/>
              <a:gd name="T1" fmla="*/ 0 h 351"/>
              <a:gd name="T2" fmla="*/ 0 w 1"/>
              <a:gd name="T3" fmla="*/ 351 h 351"/>
            </a:gdLst>
            <a:ahLst/>
            <a:cxnLst>
              <a:cxn ang="0">
                <a:pos x="T0" y="T1"/>
              </a:cxn>
              <a:cxn ang="0">
                <a:pos x="T2" y="T3"/>
              </a:cxn>
            </a:cxnLst>
            <a:rect l="0" t="0" r="r" b="b"/>
            <a:pathLst>
              <a:path w="1" h="351">
                <a:moveTo>
                  <a:pt x="0" y="0"/>
                </a:moveTo>
                <a:lnTo>
                  <a:pt x="0" y="351"/>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72" name="Text Box 44"/>
          <p:cNvSpPr txBox="1">
            <a:spLocks noChangeArrowheads="1"/>
          </p:cNvSpPr>
          <p:nvPr/>
        </p:nvSpPr>
        <p:spPr bwMode="hidden">
          <a:xfrm>
            <a:off x="6094189" y="3538539"/>
            <a:ext cx="288925"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a:t>L</a:t>
            </a:r>
          </a:p>
        </p:txBody>
      </p:sp>
      <p:sp>
        <p:nvSpPr>
          <p:cNvPr id="124973" name="Text Box 45"/>
          <p:cNvSpPr txBox="1">
            <a:spLocks noChangeArrowheads="1"/>
          </p:cNvSpPr>
          <p:nvPr/>
        </p:nvSpPr>
        <p:spPr bwMode="hidden">
          <a:xfrm>
            <a:off x="6367239" y="3884614"/>
            <a:ext cx="322263"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dirty="0"/>
              <a:t>C</a:t>
            </a:r>
          </a:p>
        </p:txBody>
      </p:sp>
      <p:sp>
        <p:nvSpPr>
          <p:cNvPr id="124975" name="Line 47"/>
          <p:cNvSpPr>
            <a:spLocks noChangeShapeType="1"/>
          </p:cNvSpPr>
          <p:nvPr/>
        </p:nvSpPr>
        <p:spPr bwMode="hidden">
          <a:xfrm rot="5400000">
            <a:off x="3086357" y="3396457"/>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76" name="Line 48"/>
          <p:cNvSpPr>
            <a:spLocks noChangeShapeType="1"/>
          </p:cNvSpPr>
          <p:nvPr/>
        </p:nvSpPr>
        <p:spPr bwMode="hidden">
          <a:xfrm rot="5400000">
            <a:off x="3086357" y="4447382"/>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77" name="Freeform 49"/>
          <p:cNvSpPr>
            <a:spLocks/>
          </p:cNvSpPr>
          <p:nvPr/>
        </p:nvSpPr>
        <p:spPr bwMode="hidden">
          <a:xfrm>
            <a:off x="3276857" y="3418682"/>
            <a:ext cx="238125" cy="1588"/>
          </a:xfrm>
          <a:custGeom>
            <a:avLst/>
            <a:gdLst>
              <a:gd name="T0" fmla="*/ 0 w 150"/>
              <a:gd name="T1" fmla="*/ 0 h 1"/>
              <a:gd name="T2" fmla="*/ 150 w 150"/>
              <a:gd name="T3" fmla="*/ 0 h 1"/>
            </a:gdLst>
            <a:ahLst/>
            <a:cxnLst>
              <a:cxn ang="0">
                <a:pos x="T0" y="T1"/>
              </a:cxn>
              <a:cxn ang="0">
                <a:pos x="T2" y="T3"/>
              </a:cxn>
            </a:cxnLst>
            <a:rect l="0" t="0" r="r" b="b"/>
            <a:pathLst>
              <a:path w="150" h="1">
                <a:moveTo>
                  <a:pt x="0" y="0"/>
                </a:moveTo>
                <a:lnTo>
                  <a:pt x="150" y="0"/>
                </a:lnTo>
              </a:path>
            </a:pathLst>
          </a:custGeom>
          <a:noFill/>
          <a:ln w="127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79" name="Line 51"/>
          <p:cNvSpPr>
            <a:spLocks noChangeShapeType="1"/>
          </p:cNvSpPr>
          <p:nvPr/>
        </p:nvSpPr>
        <p:spPr bwMode="hidden">
          <a:xfrm rot="5400000" flipV="1">
            <a:off x="3689607" y="3380582"/>
            <a:ext cx="0" cy="76200"/>
          </a:xfrm>
          <a:prstGeom prst="line">
            <a:avLst/>
          </a:prstGeom>
          <a:noFill/>
          <a:ln w="1270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80" name="Freeform 52"/>
          <p:cNvSpPr>
            <a:spLocks/>
          </p:cNvSpPr>
          <p:nvPr/>
        </p:nvSpPr>
        <p:spPr bwMode="hidden">
          <a:xfrm rot="5400000">
            <a:off x="3660239" y="3417888"/>
            <a:ext cx="127000" cy="1587"/>
          </a:xfrm>
          <a:custGeom>
            <a:avLst/>
            <a:gdLst>
              <a:gd name="T0" fmla="*/ 0 w 80"/>
              <a:gd name="T1" fmla="*/ 0 h 1"/>
              <a:gd name="T2" fmla="*/ 80 w 80"/>
              <a:gd name="T3" fmla="*/ 0 h 1"/>
            </a:gdLst>
            <a:ahLst/>
            <a:cxnLst>
              <a:cxn ang="0">
                <a:pos x="T0" y="T1"/>
              </a:cxn>
              <a:cxn ang="0">
                <a:pos x="T2" y="T3"/>
              </a:cxn>
            </a:cxnLst>
            <a:rect l="0" t="0" r="r" b="b"/>
            <a:pathLst>
              <a:path w="80" h="1">
                <a:moveTo>
                  <a:pt x="0" y="0"/>
                </a:moveTo>
                <a:lnTo>
                  <a:pt x="80" y="0"/>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82" name="Line 54"/>
          <p:cNvSpPr>
            <a:spLocks noChangeShapeType="1"/>
          </p:cNvSpPr>
          <p:nvPr/>
        </p:nvSpPr>
        <p:spPr bwMode="hidden">
          <a:xfrm>
            <a:off x="3556257" y="3418682"/>
            <a:ext cx="228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83" name="Rectangle 55"/>
          <p:cNvSpPr>
            <a:spLocks noChangeArrowheads="1"/>
          </p:cNvSpPr>
          <p:nvPr/>
        </p:nvSpPr>
        <p:spPr bwMode="hidden">
          <a:xfrm>
            <a:off x="3518157" y="3266282"/>
            <a:ext cx="304800" cy="304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84" name="Freeform 56"/>
          <p:cNvSpPr>
            <a:spLocks/>
          </p:cNvSpPr>
          <p:nvPr/>
        </p:nvSpPr>
        <p:spPr bwMode="hidden">
          <a:xfrm>
            <a:off x="3826132" y="3418682"/>
            <a:ext cx="238125" cy="1588"/>
          </a:xfrm>
          <a:custGeom>
            <a:avLst/>
            <a:gdLst>
              <a:gd name="T0" fmla="*/ 0 w 150"/>
              <a:gd name="T1" fmla="*/ 0 h 1"/>
              <a:gd name="T2" fmla="*/ 150 w 150"/>
              <a:gd name="T3" fmla="*/ 0 h 1"/>
            </a:gdLst>
            <a:ahLst/>
            <a:cxnLst>
              <a:cxn ang="0">
                <a:pos x="T0" y="T1"/>
              </a:cxn>
              <a:cxn ang="0">
                <a:pos x="T2" y="T3"/>
              </a:cxn>
            </a:cxnLst>
            <a:rect l="0" t="0" r="r" b="b"/>
            <a:pathLst>
              <a:path w="150" h="1">
                <a:moveTo>
                  <a:pt x="0" y="0"/>
                </a:moveTo>
                <a:lnTo>
                  <a:pt x="150" y="0"/>
                </a:lnTo>
              </a:path>
            </a:pathLst>
          </a:custGeom>
          <a:noFill/>
          <a:ln w="127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85" name="Text Box 57"/>
          <p:cNvSpPr txBox="1">
            <a:spLocks noChangeArrowheads="1"/>
          </p:cNvSpPr>
          <p:nvPr/>
        </p:nvSpPr>
        <p:spPr bwMode="hidden">
          <a:xfrm>
            <a:off x="3810257" y="3453607"/>
            <a:ext cx="290513"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a:t>S</a:t>
            </a:r>
          </a:p>
        </p:txBody>
      </p:sp>
      <p:sp>
        <p:nvSpPr>
          <p:cNvPr id="124986" name="Rectangle 58"/>
          <p:cNvSpPr>
            <a:spLocks noChangeArrowheads="1"/>
          </p:cNvSpPr>
          <p:nvPr/>
        </p:nvSpPr>
        <p:spPr bwMode="hidden">
          <a:xfrm>
            <a:off x="3495932" y="4345782"/>
            <a:ext cx="381000" cy="1524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24987" name="Line 59"/>
          <p:cNvSpPr>
            <a:spLocks noChangeShapeType="1"/>
          </p:cNvSpPr>
          <p:nvPr/>
        </p:nvSpPr>
        <p:spPr bwMode="hidden">
          <a:xfrm>
            <a:off x="3273682" y="4421982"/>
            <a:ext cx="228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88" name="Line 60"/>
          <p:cNvSpPr>
            <a:spLocks noChangeShapeType="1"/>
          </p:cNvSpPr>
          <p:nvPr/>
        </p:nvSpPr>
        <p:spPr bwMode="hidden">
          <a:xfrm>
            <a:off x="3876932" y="4421982"/>
            <a:ext cx="228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89" name="Text Box 61"/>
          <p:cNvSpPr txBox="1">
            <a:spLocks noChangeArrowheads="1"/>
          </p:cNvSpPr>
          <p:nvPr/>
        </p:nvSpPr>
        <p:spPr bwMode="hidden">
          <a:xfrm>
            <a:off x="3803907" y="4469607"/>
            <a:ext cx="307975"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a:t>Y</a:t>
            </a:r>
          </a:p>
        </p:txBody>
      </p:sp>
      <p:sp>
        <p:nvSpPr>
          <p:cNvPr id="124990" name="Line 62"/>
          <p:cNvSpPr>
            <a:spLocks noChangeShapeType="1"/>
          </p:cNvSpPr>
          <p:nvPr/>
        </p:nvSpPr>
        <p:spPr bwMode="hidden">
          <a:xfrm>
            <a:off x="7568977" y="4030664"/>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91" name="Line 63"/>
          <p:cNvSpPr>
            <a:spLocks noChangeShapeType="1"/>
          </p:cNvSpPr>
          <p:nvPr/>
        </p:nvSpPr>
        <p:spPr bwMode="hidden">
          <a:xfrm>
            <a:off x="7297514" y="4217989"/>
            <a:ext cx="0" cy="381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92" name="Line 64"/>
          <p:cNvSpPr>
            <a:spLocks noChangeShapeType="1"/>
          </p:cNvSpPr>
          <p:nvPr/>
        </p:nvSpPr>
        <p:spPr bwMode="hidden">
          <a:xfrm>
            <a:off x="7221314" y="4602164"/>
            <a:ext cx="15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93" name="Line 65"/>
          <p:cNvSpPr>
            <a:spLocks noChangeShapeType="1"/>
          </p:cNvSpPr>
          <p:nvPr/>
        </p:nvSpPr>
        <p:spPr bwMode="hidden">
          <a:xfrm>
            <a:off x="7297514" y="3455989"/>
            <a:ext cx="0" cy="381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94" name="Freeform 66"/>
          <p:cNvSpPr>
            <a:spLocks/>
          </p:cNvSpPr>
          <p:nvPr/>
        </p:nvSpPr>
        <p:spPr bwMode="hidden">
          <a:xfrm>
            <a:off x="5656039" y="3462339"/>
            <a:ext cx="1588" cy="1138237"/>
          </a:xfrm>
          <a:custGeom>
            <a:avLst/>
            <a:gdLst>
              <a:gd name="T0" fmla="*/ 0 w 1"/>
              <a:gd name="T1" fmla="*/ 0 h 717"/>
              <a:gd name="T2" fmla="*/ 1 w 1"/>
              <a:gd name="T3" fmla="*/ 717 h 717"/>
            </a:gdLst>
            <a:ahLst/>
            <a:cxnLst>
              <a:cxn ang="0">
                <a:pos x="T0" y="T1"/>
              </a:cxn>
              <a:cxn ang="0">
                <a:pos x="T2" y="T3"/>
              </a:cxn>
            </a:cxnLst>
            <a:rect l="0" t="0" r="r" b="b"/>
            <a:pathLst>
              <a:path w="1" h="717">
                <a:moveTo>
                  <a:pt x="0" y="0"/>
                </a:moveTo>
                <a:lnTo>
                  <a:pt x="1" y="717"/>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95" name="Line 67"/>
          <p:cNvSpPr>
            <a:spLocks noChangeShapeType="1"/>
          </p:cNvSpPr>
          <p:nvPr/>
        </p:nvSpPr>
        <p:spPr bwMode="hidden">
          <a:xfrm>
            <a:off x="5583014" y="4605339"/>
            <a:ext cx="15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96" name="Line 68"/>
          <p:cNvSpPr>
            <a:spLocks noChangeShapeType="1"/>
          </p:cNvSpPr>
          <p:nvPr/>
        </p:nvSpPr>
        <p:spPr bwMode="hidden">
          <a:xfrm>
            <a:off x="6389464" y="3455989"/>
            <a:ext cx="1371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124997" name="Text Box 69"/>
          <p:cNvSpPr txBox="1">
            <a:spLocks noChangeArrowheads="1"/>
          </p:cNvSpPr>
          <p:nvPr/>
        </p:nvSpPr>
        <p:spPr bwMode="hidden">
          <a:xfrm>
            <a:off x="6948264" y="3890964"/>
            <a:ext cx="307975"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a:t>Y</a:t>
            </a:r>
          </a:p>
        </p:txBody>
      </p:sp>
      <p:sp>
        <p:nvSpPr>
          <p:cNvPr id="124998" name="Text Box 70"/>
          <p:cNvSpPr txBox="1">
            <a:spLocks noChangeArrowheads="1"/>
          </p:cNvSpPr>
          <p:nvPr/>
        </p:nvSpPr>
        <p:spPr bwMode="hidden">
          <a:xfrm>
            <a:off x="7926164" y="3890964"/>
            <a:ext cx="244475" cy="33655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a:t>J</a:t>
            </a:r>
          </a:p>
        </p:txBody>
      </p:sp>
      <p:sp>
        <p:nvSpPr>
          <p:cNvPr id="3" name="TextBox 2"/>
          <p:cNvSpPr txBox="1"/>
          <p:nvPr/>
        </p:nvSpPr>
        <p:spPr>
          <a:xfrm>
            <a:off x="1555569" y="5260521"/>
            <a:ext cx="6758250" cy="338554"/>
          </a:xfrm>
          <a:prstGeom prst="rect">
            <a:avLst/>
          </a:prstGeom>
          <a:noFill/>
        </p:spPr>
        <p:txBody>
          <a:bodyPr wrap="square" rtlCol="0">
            <a:spAutoFit/>
          </a:bodyPr>
          <a:lstStyle/>
          <a:p>
            <a:r>
              <a:rPr lang="en-US" sz="1600" dirty="0">
                <a:solidFill>
                  <a:srgbClr val="FF0000"/>
                </a:solidFill>
              </a:rPr>
              <a:t>PV inverters may occasionally cause local resonances at higher frequencies</a:t>
            </a:r>
            <a:endParaRPr lang="fi-FI" sz="1600" dirty="0">
              <a:solidFill>
                <a:srgbClr val="FF0000"/>
              </a:solidFill>
            </a:endParaRPr>
          </a:p>
        </p:txBody>
      </p:sp>
    </p:spTree>
    <p:extLst>
      <p:ext uri="{BB962C8B-B14F-4D97-AF65-F5344CB8AC3E}">
        <p14:creationId xmlns:p14="http://schemas.microsoft.com/office/powerpoint/2010/main" val="285050276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Network </a:t>
            </a:r>
            <a:r>
              <a:rPr lang="fi-FI" dirty="0" err="1"/>
              <a:t>models</a:t>
            </a:r>
            <a:r>
              <a:rPr lang="fi-FI" dirty="0"/>
              <a:t> </a:t>
            </a:r>
            <a:r>
              <a:rPr lang="fi-FI" dirty="0" err="1"/>
              <a:t>investigated</a:t>
            </a:r>
            <a:br>
              <a:rPr lang="fi-FI" dirty="0"/>
            </a:br>
            <a:r>
              <a:rPr lang="fi-FI" dirty="0"/>
              <a:t> for PV HC</a:t>
            </a:r>
          </a:p>
        </p:txBody>
      </p:sp>
      <p:sp>
        <p:nvSpPr>
          <p:cNvPr id="3" name="Content Placeholder 2"/>
          <p:cNvSpPr>
            <a:spLocks noGrp="1"/>
          </p:cNvSpPr>
          <p:nvPr>
            <p:ph sz="quarter" idx="14"/>
          </p:nvPr>
        </p:nvSpPr>
        <p:spPr>
          <a:xfrm>
            <a:off x="468314" y="1833112"/>
            <a:ext cx="8207374" cy="3540105"/>
          </a:xfrm>
        </p:spPr>
        <p:txBody>
          <a:bodyPr/>
          <a:lstStyle/>
          <a:p>
            <a:r>
              <a:rPr lang="en-US" dirty="0"/>
              <a:t>Three grids</a:t>
            </a:r>
          </a:p>
          <a:p>
            <a:r>
              <a:rPr lang="en-US" dirty="0"/>
              <a:t>Hosting Capacity (HC) w.r.t XFMR</a:t>
            </a:r>
          </a:p>
          <a:p>
            <a:r>
              <a:rPr lang="en-US" dirty="0"/>
              <a:t>Voltage boundaries</a:t>
            </a:r>
          </a:p>
          <a:p>
            <a:pPr lvl="1"/>
            <a:r>
              <a:rPr lang="fi-FI" sz="1600" dirty="0"/>
              <a:t>± 10%</a:t>
            </a:r>
          </a:p>
          <a:p>
            <a:pPr lvl="1"/>
            <a:r>
              <a:rPr lang="fi-FI" sz="1600" dirty="0"/>
              <a:t>± 5%</a:t>
            </a:r>
          </a:p>
          <a:p>
            <a:pPr lvl="1"/>
            <a:r>
              <a:rPr lang="fi-FI" sz="1600" dirty="0"/>
              <a:t>-5/+3 %</a:t>
            </a:r>
          </a:p>
          <a:p>
            <a:pPr marL="25200" lvl="1" indent="0">
              <a:buNone/>
            </a:pPr>
            <a:endParaRPr lang="en-US" sz="1600" dirty="0"/>
          </a:p>
          <a:p>
            <a:r>
              <a:rPr lang="en-US" dirty="0"/>
              <a:t>Two cases: </a:t>
            </a:r>
          </a:p>
          <a:p>
            <a:pPr lvl="1"/>
            <a:r>
              <a:rPr lang="en-US" sz="1600" dirty="0"/>
              <a:t>Three phase inverters</a:t>
            </a:r>
          </a:p>
          <a:p>
            <a:pPr lvl="1"/>
            <a:r>
              <a:rPr lang="en-US" sz="1600" dirty="0"/>
              <a:t>Only single phase inverters</a:t>
            </a:r>
          </a:p>
          <a:p>
            <a:endParaRPr lang="fi-FI" dirty="0"/>
          </a:p>
        </p:txBody>
      </p:sp>
      <p:sp>
        <p:nvSpPr>
          <p:cNvPr id="4" name="Date Placeholder 3"/>
          <p:cNvSpPr>
            <a:spLocks noGrp="1"/>
          </p:cNvSpPr>
          <p:nvPr>
            <p:ph type="dt" sz="half" idx="15"/>
          </p:nvPr>
        </p:nvSpPr>
        <p:spPr/>
        <p:txBody>
          <a:bodyPr/>
          <a:lstStyle/>
          <a:p>
            <a:pPr>
              <a:defRPr/>
            </a:pPr>
            <a:r>
              <a:rPr lang="fi-FI"/>
              <a:t>15.11.2018</a:t>
            </a: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19</a:t>
            </a:fld>
            <a:endParaRPr lang="fi-FI"/>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13709"/>
          <a:stretch/>
        </p:blipFill>
        <p:spPr>
          <a:xfrm>
            <a:off x="6245167" y="852489"/>
            <a:ext cx="2409524" cy="1890182"/>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t="13480"/>
          <a:stretch/>
        </p:blipFill>
        <p:spPr>
          <a:xfrm>
            <a:off x="4671876" y="2577005"/>
            <a:ext cx="1457143" cy="1895206"/>
          </a:xfrm>
          <a:prstGeom prst="rect">
            <a:avLst/>
          </a:prstGeom>
        </p:spPr>
      </p:pic>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t="34810"/>
          <a:stretch/>
        </p:blipFill>
        <p:spPr>
          <a:xfrm>
            <a:off x="3563888" y="4686882"/>
            <a:ext cx="4314286" cy="558775"/>
          </a:xfrm>
          <a:prstGeom prst="rect">
            <a:avLst/>
          </a:prstGeom>
        </p:spPr>
      </p:pic>
      <p:sp>
        <p:nvSpPr>
          <p:cNvPr id="6" name="TextBox 5"/>
          <p:cNvSpPr txBox="1"/>
          <p:nvPr/>
        </p:nvSpPr>
        <p:spPr>
          <a:xfrm>
            <a:off x="6804248" y="3139888"/>
            <a:ext cx="1656826" cy="769441"/>
          </a:xfrm>
          <a:prstGeom prst="rect">
            <a:avLst/>
          </a:prstGeom>
          <a:noFill/>
        </p:spPr>
        <p:txBody>
          <a:bodyPr wrap="square" lIns="0" tIns="0" rIns="0" bIns="0" rtlCol="0">
            <a:spAutoFit/>
          </a:bodyPr>
          <a:lstStyle/>
          <a:p>
            <a:r>
              <a:rPr lang="en-US" sz="1000" dirty="0"/>
              <a:t>Predominantly Rural (PR)</a:t>
            </a:r>
          </a:p>
          <a:p>
            <a:endParaRPr lang="en-US" sz="1000" dirty="0"/>
          </a:p>
          <a:p>
            <a:r>
              <a:rPr lang="en-US" sz="1000" dirty="0"/>
              <a:t>Intermediate (IN)</a:t>
            </a:r>
            <a:endParaRPr lang="fi-FI" sz="1000" dirty="0"/>
          </a:p>
          <a:p>
            <a:endParaRPr lang="en-US" sz="1000" dirty="0"/>
          </a:p>
          <a:p>
            <a:r>
              <a:rPr lang="en-US" sz="1000" dirty="0"/>
              <a:t>Predominantly Urban (PU)</a:t>
            </a:r>
            <a:endParaRPr lang="fi-FI" sz="1000" dirty="0"/>
          </a:p>
        </p:txBody>
      </p:sp>
    </p:spTree>
    <p:extLst>
      <p:ext uri="{BB962C8B-B14F-4D97-AF65-F5344CB8AC3E}">
        <p14:creationId xmlns:p14="http://schemas.microsoft.com/office/powerpoint/2010/main" val="2286962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err="1"/>
              <a:t>Limiting</a:t>
            </a:r>
            <a:r>
              <a:rPr lang="fi-FI" dirty="0"/>
              <a:t> </a:t>
            </a:r>
            <a:r>
              <a:rPr lang="fi-FI" dirty="0" err="1"/>
              <a:t>factors</a:t>
            </a:r>
            <a:r>
              <a:rPr lang="fi-FI" dirty="0"/>
              <a:t> of PV </a:t>
            </a:r>
            <a:r>
              <a:rPr lang="fi-FI" dirty="0" err="1"/>
              <a:t>hosting</a:t>
            </a:r>
            <a:r>
              <a:rPr lang="fi-FI" dirty="0"/>
              <a:t> </a:t>
            </a:r>
            <a:r>
              <a:rPr lang="fi-FI" dirty="0" err="1"/>
              <a:t>capacity</a:t>
            </a:r>
            <a:endParaRPr lang="fi-FI" dirty="0"/>
          </a:p>
        </p:txBody>
      </p:sp>
      <p:sp>
        <p:nvSpPr>
          <p:cNvPr id="3" name="Content Placeholder 2"/>
          <p:cNvSpPr>
            <a:spLocks noGrp="1"/>
          </p:cNvSpPr>
          <p:nvPr>
            <p:ph idx="1"/>
          </p:nvPr>
        </p:nvSpPr>
        <p:spPr>
          <a:xfrm>
            <a:off x="455687" y="1418252"/>
            <a:ext cx="8229600" cy="4526884"/>
          </a:xfrm>
        </p:spPr>
        <p:txBody>
          <a:bodyPr/>
          <a:lstStyle/>
          <a:p>
            <a:r>
              <a:rPr lang="fi-FI" sz="2500" dirty="0" err="1"/>
              <a:t>Current</a:t>
            </a:r>
            <a:r>
              <a:rPr lang="fi-FI" sz="2500" dirty="0"/>
              <a:t> </a:t>
            </a:r>
            <a:r>
              <a:rPr lang="fi-FI" sz="2500" dirty="0" err="1"/>
              <a:t>capacity</a:t>
            </a:r>
            <a:r>
              <a:rPr lang="fi-FI" sz="2500" dirty="0"/>
              <a:t> of </a:t>
            </a:r>
            <a:r>
              <a:rPr lang="fi-FI" sz="2500" dirty="0" err="1"/>
              <a:t>transformers</a:t>
            </a:r>
            <a:r>
              <a:rPr lang="fi-FI" sz="2500" dirty="0"/>
              <a:t> and </a:t>
            </a:r>
            <a:r>
              <a:rPr lang="fi-FI" sz="2500" dirty="0" err="1"/>
              <a:t>lines</a:t>
            </a:r>
            <a:endParaRPr lang="fi-FI" sz="2500" dirty="0"/>
          </a:p>
          <a:p>
            <a:r>
              <a:rPr lang="fi-FI" sz="2500" dirty="0" err="1"/>
              <a:t>Voltage</a:t>
            </a:r>
            <a:r>
              <a:rPr lang="fi-FI" sz="2500" dirty="0"/>
              <a:t> </a:t>
            </a:r>
            <a:r>
              <a:rPr lang="fi-FI" sz="2500" dirty="0" err="1"/>
              <a:t>rise</a:t>
            </a:r>
            <a:endParaRPr lang="fi-FI" sz="2500" dirty="0"/>
          </a:p>
          <a:p>
            <a:r>
              <a:rPr lang="fi-FI" sz="2500" dirty="0" err="1"/>
              <a:t>Unbalance</a:t>
            </a:r>
            <a:endParaRPr lang="fi-FI" sz="2500" dirty="0"/>
          </a:p>
          <a:p>
            <a:pPr lvl="1"/>
            <a:r>
              <a:rPr lang="fi-FI" sz="2200" dirty="0"/>
              <a:t>Negative </a:t>
            </a:r>
            <a:r>
              <a:rPr lang="fi-FI" sz="2200" dirty="0" err="1"/>
              <a:t>sequence</a:t>
            </a:r>
            <a:r>
              <a:rPr lang="fi-FI" sz="2200" dirty="0"/>
              <a:t> </a:t>
            </a:r>
            <a:r>
              <a:rPr lang="fi-FI" sz="2200" dirty="0" err="1"/>
              <a:t>voltage</a:t>
            </a:r>
            <a:endParaRPr lang="fi-FI" sz="2200" dirty="0"/>
          </a:p>
          <a:p>
            <a:pPr lvl="1"/>
            <a:r>
              <a:rPr lang="fi-FI" sz="2200" dirty="0" err="1"/>
              <a:t>Load</a:t>
            </a:r>
            <a:r>
              <a:rPr lang="fi-FI" sz="2200" dirty="0"/>
              <a:t> </a:t>
            </a:r>
            <a:r>
              <a:rPr lang="fi-FI" sz="2200" dirty="0" err="1"/>
              <a:t>current</a:t>
            </a:r>
            <a:r>
              <a:rPr lang="fi-FI" sz="2200" dirty="0"/>
              <a:t> of </a:t>
            </a:r>
            <a:r>
              <a:rPr lang="fi-FI" sz="2200" dirty="0" err="1"/>
              <a:t>neutral</a:t>
            </a:r>
            <a:r>
              <a:rPr lang="fi-FI" sz="2200" dirty="0"/>
              <a:t> in LV</a:t>
            </a:r>
          </a:p>
          <a:p>
            <a:r>
              <a:rPr lang="fi-FI" sz="2500" dirty="0" err="1"/>
              <a:t>Flicker</a:t>
            </a:r>
            <a:endParaRPr lang="fi-FI" sz="2500" dirty="0"/>
          </a:p>
          <a:p>
            <a:r>
              <a:rPr lang="fi-FI" sz="2500" dirty="0" err="1"/>
              <a:t>Harmonics</a:t>
            </a:r>
            <a:endParaRPr lang="fi-FI" sz="2500" dirty="0"/>
          </a:p>
          <a:p>
            <a:pPr marL="0" indent="0">
              <a:buNone/>
            </a:pPr>
            <a:endParaRPr lang="fi-FI" sz="2500" dirty="0"/>
          </a:p>
          <a:p>
            <a:pPr marL="0" indent="0">
              <a:buNone/>
            </a:pPr>
            <a:endParaRPr lang="fi-FI" sz="2500" dirty="0"/>
          </a:p>
          <a:p>
            <a:endParaRPr lang="fi-FI" dirty="0"/>
          </a:p>
          <a:p>
            <a:pPr lvl="1"/>
            <a:endParaRPr lang="fi-FI" dirty="0"/>
          </a:p>
          <a:p>
            <a:pPr lvl="1"/>
            <a:endParaRPr lang="fi-FI" dirty="0"/>
          </a:p>
        </p:txBody>
      </p:sp>
    </p:spTree>
    <p:extLst>
      <p:ext uri="{BB962C8B-B14F-4D97-AF65-F5344CB8AC3E}">
        <p14:creationId xmlns:p14="http://schemas.microsoft.com/office/powerpoint/2010/main" val="3098168586"/>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F195A1-AF10-4801-9185-12656257CDCA}"/>
              </a:ext>
            </a:extLst>
          </p:cNvPr>
          <p:cNvSpPr>
            <a:spLocks noGrp="1"/>
          </p:cNvSpPr>
          <p:nvPr>
            <p:ph type="body" sz="half" idx="10"/>
          </p:nvPr>
        </p:nvSpPr>
        <p:spPr/>
        <p:txBody>
          <a:bodyPr>
            <a:normAutofit lnSpcReduction="10000"/>
          </a:bodyPr>
          <a:lstStyle/>
          <a:p>
            <a:r>
              <a:rPr lang="en-US" dirty="0"/>
              <a:t>HC as Maximum PV Power</a:t>
            </a:r>
          </a:p>
          <a:p>
            <a:r>
              <a:rPr lang="en-US" dirty="0"/>
              <a:t>Per customer</a:t>
            </a:r>
            <a:endParaRPr lang="LID4096" dirty="0"/>
          </a:p>
        </p:txBody>
      </p:sp>
      <p:sp>
        <p:nvSpPr>
          <p:cNvPr id="3" name="Text Placeholder 2">
            <a:extLst>
              <a:ext uri="{FF2B5EF4-FFF2-40B4-BE49-F238E27FC236}">
                <a16:creationId xmlns:a16="http://schemas.microsoft.com/office/drawing/2014/main" id="{E8E84E89-FC59-4557-A5EF-B8E4FF9B06D3}"/>
              </a:ext>
            </a:extLst>
          </p:cNvPr>
          <p:cNvSpPr>
            <a:spLocks noGrp="1"/>
          </p:cNvSpPr>
          <p:nvPr>
            <p:ph type="body" sz="half" idx="11"/>
          </p:nvPr>
        </p:nvSpPr>
        <p:spPr>
          <a:xfrm>
            <a:off x="292353" y="1769497"/>
            <a:ext cx="5517604" cy="3683492"/>
          </a:xfrm>
        </p:spPr>
        <p:txBody>
          <a:bodyPr/>
          <a:lstStyle/>
          <a:p>
            <a:pPr marL="342900" indent="-342900">
              <a:buFont typeface="Arial" panose="020B0604020202020204" pitchFamily="34" charset="0"/>
              <a:buChar char="•"/>
            </a:pPr>
            <a:r>
              <a:rPr lang="en-US" sz="1800" dirty="0"/>
              <a:t>HC as injected power per customer is compared to a common connection capacity of 17 kW (3x25 A).</a:t>
            </a:r>
          </a:p>
          <a:p>
            <a:pPr marL="342900" indent="-342900">
              <a:buFont typeface="Arial" panose="020B0604020202020204" pitchFamily="34" charset="0"/>
              <a:buChar char="•"/>
            </a:pPr>
            <a:r>
              <a:rPr lang="en-US" sz="1800" dirty="0"/>
              <a:t>Assuming that customers can export to the network as much as import without additional costs.</a:t>
            </a:r>
          </a:p>
          <a:p>
            <a:pPr marL="342900" indent="-342900">
              <a:buFont typeface="Arial" panose="020B0604020202020204" pitchFamily="34" charset="0"/>
              <a:buChar char="•"/>
            </a:pPr>
            <a:r>
              <a:rPr lang="en-US" sz="1800" dirty="0"/>
              <a:t>If all customers have PVs, then network HC is lower than 17 kW in all the regions, i.e. distribution network limits PV generation (Figure 9).</a:t>
            </a:r>
          </a:p>
          <a:p>
            <a:pPr marL="342900" indent="-342900">
              <a:buFont typeface="Arial" panose="020B0604020202020204" pitchFamily="34" charset="0"/>
              <a:buChar char="•"/>
            </a:pPr>
            <a:r>
              <a:rPr lang="en-US" sz="1800" dirty="0"/>
              <a:t>Customers could possibly demand for network reinforcement, unless DSO applies export limitation.</a:t>
            </a:r>
            <a:endParaRPr lang="LID4096" sz="1800" dirty="0"/>
          </a:p>
        </p:txBody>
      </p:sp>
      <p:pic>
        <p:nvPicPr>
          <p:cNvPr id="5" name="Picture 4" descr="Chart, bar chart&#10;&#10;Description automatically generated">
            <a:extLst>
              <a:ext uri="{FF2B5EF4-FFF2-40B4-BE49-F238E27FC236}">
                <a16:creationId xmlns:a16="http://schemas.microsoft.com/office/drawing/2014/main" id="{02EE2F40-75E5-472D-9C6D-039FE67D46F9}"/>
              </a:ext>
            </a:extLst>
          </p:cNvPr>
          <p:cNvPicPr>
            <a:picLocks noChangeAspect="1"/>
          </p:cNvPicPr>
          <p:nvPr/>
        </p:nvPicPr>
        <p:blipFill>
          <a:blip r:embed="rId2"/>
          <a:stretch>
            <a:fillRect/>
          </a:stretch>
        </p:blipFill>
        <p:spPr>
          <a:xfrm>
            <a:off x="5936602" y="4014830"/>
            <a:ext cx="3017441" cy="1508720"/>
          </a:xfrm>
          <a:prstGeom prst="rect">
            <a:avLst/>
          </a:prstGeom>
        </p:spPr>
      </p:pic>
      <p:sp>
        <p:nvSpPr>
          <p:cNvPr id="6" name="TextBox 5">
            <a:extLst>
              <a:ext uri="{FF2B5EF4-FFF2-40B4-BE49-F238E27FC236}">
                <a16:creationId xmlns:a16="http://schemas.microsoft.com/office/drawing/2014/main" id="{900C31FA-26A2-4550-8F08-BE1C948D120E}"/>
              </a:ext>
            </a:extLst>
          </p:cNvPr>
          <p:cNvSpPr txBox="1"/>
          <p:nvPr/>
        </p:nvSpPr>
        <p:spPr>
          <a:xfrm>
            <a:off x="4234648" y="5897816"/>
            <a:ext cx="4253087" cy="261610"/>
          </a:xfrm>
          <a:prstGeom prst="rect">
            <a:avLst/>
          </a:prstGeom>
          <a:noFill/>
        </p:spPr>
        <p:txBody>
          <a:bodyPr wrap="none" rtlCol="0">
            <a:spAutoFit/>
          </a:bodyPr>
          <a:lstStyle/>
          <a:p>
            <a:r>
              <a:rPr lang="en-US" sz="1100" b="1" dirty="0"/>
              <a:t>Figure 9: Hosting capacity as average injected PV power per customer</a:t>
            </a:r>
            <a:endParaRPr lang="LID4096" sz="1100" b="1" dirty="0"/>
          </a:p>
        </p:txBody>
      </p:sp>
    </p:spTree>
    <p:extLst>
      <p:ext uri="{BB962C8B-B14F-4D97-AF65-F5344CB8AC3E}">
        <p14:creationId xmlns:p14="http://schemas.microsoft.com/office/powerpoint/2010/main" val="2681048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F6740BB-6BAD-4BA3-B51B-88FD475169F4}"/>
              </a:ext>
            </a:extLst>
          </p:cNvPr>
          <p:cNvSpPr>
            <a:spLocks noGrp="1"/>
          </p:cNvSpPr>
          <p:nvPr>
            <p:ph type="body" sz="half" idx="10"/>
          </p:nvPr>
        </p:nvSpPr>
        <p:spPr/>
        <p:txBody>
          <a:bodyPr/>
          <a:lstStyle/>
          <a:p>
            <a:r>
              <a:rPr lang="en-US" dirty="0"/>
              <a:t>HC as % of PVs among customers</a:t>
            </a:r>
            <a:endParaRPr lang="LID4096" dirty="0"/>
          </a:p>
        </p:txBody>
      </p:sp>
      <p:sp>
        <p:nvSpPr>
          <p:cNvPr id="3" name="Text Placeholder 2">
            <a:extLst>
              <a:ext uri="{FF2B5EF4-FFF2-40B4-BE49-F238E27FC236}">
                <a16:creationId xmlns:a16="http://schemas.microsoft.com/office/drawing/2014/main" id="{C400BD5A-2C83-4997-991F-36DFE47C9010}"/>
              </a:ext>
            </a:extLst>
          </p:cNvPr>
          <p:cNvSpPr>
            <a:spLocks noGrp="1"/>
          </p:cNvSpPr>
          <p:nvPr>
            <p:ph type="body" sz="half" idx="11"/>
          </p:nvPr>
        </p:nvSpPr>
        <p:spPr>
          <a:xfrm>
            <a:off x="292354" y="1924244"/>
            <a:ext cx="5348792" cy="3388289"/>
          </a:xfrm>
        </p:spPr>
        <p:txBody>
          <a:bodyPr>
            <a:normAutofit lnSpcReduction="10000"/>
          </a:bodyPr>
          <a:lstStyle/>
          <a:p>
            <a:pPr marL="342900" indent="-342900">
              <a:buFont typeface="Arial" panose="020B0604020202020204" pitchFamily="34" charset="0"/>
              <a:buChar char="•"/>
            </a:pPr>
            <a:r>
              <a:rPr lang="en-US" sz="1800" dirty="0"/>
              <a:t>Currently installed average PV plant power is 6 </a:t>
            </a:r>
            <a:r>
              <a:rPr lang="en-US" sz="1800" dirty="0" err="1"/>
              <a:t>kWp</a:t>
            </a:r>
            <a:r>
              <a:rPr lang="en-US" sz="1800" dirty="0"/>
              <a:t> [2] and 9.25 </a:t>
            </a:r>
            <a:r>
              <a:rPr lang="en-US" sz="1800" dirty="0" err="1"/>
              <a:t>kWp</a:t>
            </a:r>
            <a:r>
              <a:rPr lang="en-US" sz="1800" dirty="0"/>
              <a:t> [3].</a:t>
            </a:r>
          </a:p>
          <a:p>
            <a:pPr marL="342900" indent="-342900">
              <a:buFont typeface="Arial" panose="020B0604020202020204" pitchFamily="34" charset="0"/>
              <a:buChar char="•"/>
            </a:pPr>
            <a:r>
              <a:rPr lang="en-US" sz="1800" dirty="0"/>
              <a:t>Instead of varying PV power, this time the number of PV plants is increased.</a:t>
            </a:r>
          </a:p>
          <a:p>
            <a:pPr marL="342900" indent="-342900">
              <a:buFont typeface="Arial" panose="020B0604020202020204" pitchFamily="34" charset="0"/>
              <a:buChar char="•"/>
            </a:pPr>
            <a:r>
              <a:rPr lang="en-US" sz="1800" dirty="0"/>
              <a:t>Only a small portion of customers can install PVs at the current pace.</a:t>
            </a:r>
          </a:p>
          <a:p>
            <a:pPr marL="342900" indent="-342900">
              <a:buFont typeface="Arial" panose="020B0604020202020204" pitchFamily="34" charset="0"/>
              <a:buChar char="•"/>
            </a:pPr>
            <a:r>
              <a:rPr lang="en-US" sz="1800" dirty="0"/>
              <a:t>Voltage control can twofold the share in rural regions. However, the increase in urban networks is insignificant (Table 1).</a:t>
            </a:r>
          </a:p>
          <a:p>
            <a:pPr marL="342900" indent="-342900">
              <a:buFont typeface="Arial" panose="020B0604020202020204" pitchFamily="34" charset="0"/>
              <a:buChar char="•"/>
            </a:pPr>
            <a:r>
              <a:rPr lang="en-US" sz="1800" dirty="0"/>
              <a:t>If the trend continues, most of the customers will experience violations (Figure 10).</a:t>
            </a:r>
            <a:endParaRPr lang="LID4096" sz="1800" dirty="0"/>
          </a:p>
        </p:txBody>
      </p:sp>
      <p:pic>
        <p:nvPicPr>
          <p:cNvPr id="5" name="Picture 4" descr="A picture containing text, receipt&#10;&#10;Description automatically generated">
            <a:extLst>
              <a:ext uri="{FF2B5EF4-FFF2-40B4-BE49-F238E27FC236}">
                <a16:creationId xmlns:a16="http://schemas.microsoft.com/office/drawing/2014/main" id="{A7B72F62-B47D-47EA-BA52-D97603B49EEE}"/>
              </a:ext>
            </a:extLst>
          </p:cNvPr>
          <p:cNvPicPr>
            <a:picLocks noChangeAspect="1"/>
          </p:cNvPicPr>
          <p:nvPr/>
        </p:nvPicPr>
        <p:blipFill>
          <a:blip r:embed="rId2"/>
          <a:stretch>
            <a:fillRect/>
          </a:stretch>
        </p:blipFill>
        <p:spPr>
          <a:xfrm>
            <a:off x="5760507" y="1636113"/>
            <a:ext cx="3207515" cy="2153903"/>
          </a:xfrm>
          <a:prstGeom prst="rect">
            <a:avLst/>
          </a:prstGeom>
        </p:spPr>
      </p:pic>
      <p:sp>
        <p:nvSpPr>
          <p:cNvPr id="4" name="TextBox 3">
            <a:extLst>
              <a:ext uri="{FF2B5EF4-FFF2-40B4-BE49-F238E27FC236}">
                <a16:creationId xmlns:a16="http://schemas.microsoft.com/office/drawing/2014/main" id="{BE3865CC-E941-457A-8836-410D454C4EB8}"/>
              </a:ext>
            </a:extLst>
          </p:cNvPr>
          <p:cNvSpPr txBox="1"/>
          <p:nvPr/>
        </p:nvSpPr>
        <p:spPr>
          <a:xfrm>
            <a:off x="5700186" y="1404964"/>
            <a:ext cx="2906565" cy="261610"/>
          </a:xfrm>
          <a:prstGeom prst="rect">
            <a:avLst/>
          </a:prstGeom>
          <a:noFill/>
        </p:spPr>
        <p:txBody>
          <a:bodyPr wrap="none" rtlCol="0">
            <a:spAutoFit/>
          </a:bodyPr>
          <a:lstStyle/>
          <a:p>
            <a:r>
              <a:rPr lang="en-US" sz="1100" b="1" dirty="0"/>
              <a:t>Table 1: Share of customers (%) with PV plants</a:t>
            </a:r>
            <a:endParaRPr lang="LID4096" sz="1100" b="1" dirty="0"/>
          </a:p>
        </p:txBody>
      </p:sp>
      <p:pic>
        <p:nvPicPr>
          <p:cNvPr id="7" name="Picture 6" descr="Chart, bar chart&#10;&#10;Description automatically generated">
            <a:extLst>
              <a:ext uri="{FF2B5EF4-FFF2-40B4-BE49-F238E27FC236}">
                <a16:creationId xmlns:a16="http://schemas.microsoft.com/office/drawing/2014/main" id="{9C534567-91E6-430A-9C56-52F7D1C409A8}"/>
              </a:ext>
            </a:extLst>
          </p:cNvPr>
          <p:cNvPicPr>
            <a:picLocks noChangeAspect="1"/>
          </p:cNvPicPr>
          <p:nvPr/>
        </p:nvPicPr>
        <p:blipFill rotWithShape="1">
          <a:blip r:embed="rId3"/>
          <a:srcRect b="49918"/>
          <a:stretch/>
        </p:blipFill>
        <p:spPr>
          <a:xfrm>
            <a:off x="5855542" y="4279916"/>
            <a:ext cx="3017441" cy="1511194"/>
          </a:xfrm>
          <a:prstGeom prst="rect">
            <a:avLst/>
          </a:prstGeom>
        </p:spPr>
      </p:pic>
      <p:sp>
        <p:nvSpPr>
          <p:cNvPr id="8" name="TextBox 7">
            <a:extLst>
              <a:ext uri="{FF2B5EF4-FFF2-40B4-BE49-F238E27FC236}">
                <a16:creationId xmlns:a16="http://schemas.microsoft.com/office/drawing/2014/main" id="{4E5DEE76-9B04-4001-AD29-0AF9DEE37ACE}"/>
              </a:ext>
            </a:extLst>
          </p:cNvPr>
          <p:cNvSpPr txBox="1"/>
          <p:nvPr/>
        </p:nvSpPr>
        <p:spPr>
          <a:xfrm>
            <a:off x="5097477" y="5791111"/>
            <a:ext cx="3629520" cy="430887"/>
          </a:xfrm>
          <a:prstGeom prst="rect">
            <a:avLst/>
          </a:prstGeom>
          <a:noFill/>
        </p:spPr>
        <p:txBody>
          <a:bodyPr wrap="none" rtlCol="0">
            <a:spAutoFit/>
          </a:bodyPr>
          <a:lstStyle/>
          <a:p>
            <a:r>
              <a:rPr lang="en-US" sz="1100" b="1" dirty="0"/>
              <a:t>Figure 10: Customers with power quality violations at four </a:t>
            </a:r>
            <a:br>
              <a:rPr lang="en-US" sz="1100" b="1" dirty="0"/>
            </a:br>
            <a:r>
              <a:rPr lang="en-US" sz="1100" b="1" dirty="0"/>
              <a:t>different shares of customers having 6 </a:t>
            </a:r>
            <a:r>
              <a:rPr lang="en-US" sz="1100" b="1" dirty="0" err="1"/>
              <a:t>kWp</a:t>
            </a:r>
            <a:r>
              <a:rPr lang="en-US" sz="1100" b="1" dirty="0"/>
              <a:t> PV plants</a:t>
            </a:r>
            <a:endParaRPr lang="LID4096" sz="1100" b="1" dirty="0"/>
          </a:p>
        </p:txBody>
      </p:sp>
    </p:spTree>
    <p:extLst>
      <p:ext uri="{BB962C8B-B14F-4D97-AF65-F5344CB8AC3E}">
        <p14:creationId xmlns:p14="http://schemas.microsoft.com/office/powerpoint/2010/main" val="3431851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96240" y="1234912"/>
            <a:ext cx="8165151" cy="4515440"/>
          </a:xfrm>
        </p:spPr>
        <p:txBody>
          <a:bodyPr>
            <a:noAutofit/>
          </a:bodyPr>
          <a:lstStyle/>
          <a:p>
            <a:pPr marL="457200" indent="-457200" eaLnBrk="1" hangingPunct="1">
              <a:lnSpc>
                <a:spcPct val="160000"/>
              </a:lnSpc>
              <a:buFont typeface="Arial" panose="020B0604020202020204" pitchFamily="34" charset="0"/>
              <a:buChar char="•"/>
            </a:pPr>
            <a:endParaRPr lang="en-GB" sz="1800" b="0" dirty="0">
              <a:latin typeface="Times New Roman" panose="02020603050405020304" pitchFamily="18" charset="0"/>
              <a:cs typeface="Times New Roman" panose="02020603050405020304" pitchFamily="18" charset="0"/>
            </a:endParaRPr>
          </a:p>
          <a:p>
            <a:pPr marL="0" indent="0" eaLnBrk="1" hangingPunct="1">
              <a:lnSpc>
                <a:spcPct val="160000"/>
              </a:lnSpc>
            </a:pPr>
            <a:endParaRPr lang="en-GB" sz="2800" b="0" dirty="0">
              <a:latin typeface="Times New Roman" panose="02020603050405020304" pitchFamily="18" charset="0"/>
              <a:cs typeface="Times New Roman" panose="02020603050405020304" pitchFamily="18" charset="0"/>
            </a:endParaRPr>
          </a:p>
          <a:p>
            <a:pPr marL="0" indent="0" eaLnBrk="1" hangingPunct="1">
              <a:lnSpc>
                <a:spcPct val="160000"/>
              </a:lnSpc>
            </a:pPr>
            <a:endParaRPr lang="en-GB" b="0" dirty="0">
              <a:latin typeface="Times New Roman" panose="02020603050405020304" pitchFamily="18" charset="0"/>
              <a:cs typeface="Times New Roman" panose="02020603050405020304" pitchFamily="18" charset="0"/>
            </a:endParaRPr>
          </a:p>
          <a:p>
            <a:pPr marL="0" indent="0" eaLnBrk="1" hangingPunct="1">
              <a:lnSpc>
                <a:spcPct val="160000"/>
              </a:lnSpc>
            </a:pPr>
            <a:endParaRPr lang="en-GB" b="0" dirty="0">
              <a:latin typeface="Times New Roman" panose="02020603050405020304" pitchFamily="18" charset="0"/>
              <a:cs typeface="Times New Roman" panose="02020603050405020304" pitchFamily="18" charset="0"/>
            </a:endParaRPr>
          </a:p>
          <a:p>
            <a:pPr marL="0" indent="0" eaLnBrk="1" hangingPunct="1">
              <a:lnSpc>
                <a:spcPct val="160000"/>
              </a:lnSpc>
            </a:pPr>
            <a:endParaRPr lang="en-GB" b="0" dirty="0">
              <a:latin typeface="Times New Roman" panose="02020603050405020304" pitchFamily="18" charset="0"/>
              <a:cs typeface="Times New Roman" panose="02020603050405020304" pitchFamily="18" charset="0"/>
            </a:endParaRPr>
          </a:p>
          <a:p>
            <a:pPr marL="0" indent="0" eaLnBrk="1" hangingPunct="1">
              <a:lnSpc>
                <a:spcPct val="160000"/>
              </a:lnSpc>
            </a:pPr>
            <a:br>
              <a:rPr lang="en-GB" b="0" dirty="0">
                <a:latin typeface="Times New Roman" panose="02020603050405020304" pitchFamily="18" charset="0"/>
                <a:cs typeface="Times New Roman" panose="02020603050405020304" pitchFamily="18" charset="0"/>
              </a:rPr>
            </a:br>
            <a:endParaRPr lang="en-US" b="0" dirty="0">
              <a:latin typeface="Times New Roman" panose="02020603050405020304" pitchFamily="18" charset="0"/>
              <a:cs typeface="Times New Roman" panose="02020603050405020304" pitchFamily="18" charset="0"/>
            </a:endParaRPr>
          </a:p>
          <a:p>
            <a:pPr marL="0" indent="0" eaLnBrk="1" hangingPunct="1">
              <a:lnSpc>
                <a:spcPct val="160000"/>
              </a:lnSpc>
            </a:pPr>
            <a:endParaRPr lang="en-US" b="0" dirty="0">
              <a:latin typeface="Times New Roman" panose="02020603050405020304" pitchFamily="18" charset="0"/>
              <a:cs typeface="Times New Roman" panose="02020603050405020304" pitchFamily="18" charset="0"/>
            </a:endParaRPr>
          </a:p>
          <a:p>
            <a:pPr marL="0" indent="0" eaLnBrk="1" hangingPunct="1">
              <a:lnSpc>
                <a:spcPct val="160000"/>
              </a:lnSpc>
            </a:pPr>
            <a:endParaRPr lang="en-US"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ctrTitle"/>
          </p:nvPr>
        </p:nvSpPr>
        <p:spPr/>
        <p:txBody>
          <a:bodyPr/>
          <a:lstStyle/>
          <a:p>
            <a:r>
              <a:rPr lang="en-US" sz="2400" dirty="0">
                <a:latin typeface="Palatino Linotype" panose="02040502050505030304" pitchFamily="18" charset="0"/>
                <a:cs typeface="Times New Roman" panose="02020603050405020304" pitchFamily="18" charset="0"/>
              </a:rPr>
              <a:t>Technical versus economical PV HC?</a:t>
            </a:r>
          </a:p>
        </p:txBody>
      </p:sp>
      <p:sp>
        <p:nvSpPr>
          <p:cNvPr id="5" name="Text Placeholder 4"/>
          <p:cNvSpPr>
            <a:spLocks noGrp="1"/>
          </p:cNvSpPr>
          <p:nvPr>
            <p:ph type="body" sz="quarter" idx="17"/>
          </p:nvPr>
        </p:nvSpPr>
        <p:spPr/>
        <p:txBody>
          <a:bodyPr>
            <a:normAutofit fontScale="62500" lnSpcReduction="20000"/>
          </a:bodyPr>
          <a:lstStyle/>
          <a:p>
            <a:r>
              <a:rPr lang="en-GB" sz="800" dirty="0">
                <a:latin typeface="Palatino Linotype" panose="02040502050505030304" pitchFamily="18" charset="0"/>
              </a:rPr>
              <a:t>Economical hosting capacity and margin between technical and economical constraints </a:t>
            </a:r>
            <a:r>
              <a:rPr lang="en-US" sz="800" b="1" dirty="0">
                <a:latin typeface="Palatino Linotype" panose="02040502050505030304" pitchFamily="18" charset="0"/>
              </a:rPr>
              <a:t>[6]</a:t>
            </a:r>
            <a:r>
              <a:rPr lang="en-GB" sz="800" b="1" dirty="0">
                <a:latin typeface="Palatino Linotype" panose="02040502050505030304" pitchFamily="18" charset="0"/>
                <a:cs typeface="Times New Roman" panose="02020603050405020304" pitchFamily="18" charset="0"/>
              </a:rPr>
              <a:t> </a:t>
            </a:r>
            <a:endParaRPr lang="en-FI" sz="800" dirty="0">
              <a:latin typeface="Palatino Linotype" panose="02040502050505030304" pitchFamily="18" charset="0"/>
            </a:endParaRPr>
          </a:p>
          <a:p>
            <a:endParaRPr lang="en-US" dirty="0"/>
          </a:p>
        </p:txBody>
      </p:sp>
      <p:sp>
        <p:nvSpPr>
          <p:cNvPr id="7" name="Date Placeholder 6"/>
          <p:cNvSpPr>
            <a:spLocks noGrp="1"/>
          </p:cNvSpPr>
          <p:nvPr>
            <p:ph type="dt" sz="half" idx="19"/>
          </p:nvPr>
        </p:nvSpPr>
        <p:spPr>
          <a:xfrm>
            <a:off x="3402418" y="6265844"/>
            <a:ext cx="1486159" cy="105735"/>
          </a:xfrm>
        </p:spPr>
        <p:txBody>
          <a:bodyPr/>
          <a:lstStyle/>
          <a:p>
            <a:r>
              <a:rPr lang="fi-FI" dirty="0">
                <a:latin typeface="Palatino Linotype" panose="02040502050505030304" pitchFamily="18" charset="0"/>
              </a:rPr>
              <a:t>18.</a:t>
            </a:r>
            <a:r>
              <a:rPr lang="et-EE" dirty="0">
                <a:latin typeface="Palatino Linotype" panose="02040502050505030304" pitchFamily="18" charset="0"/>
              </a:rPr>
              <a:t>0</a:t>
            </a:r>
            <a:r>
              <a:rPr lang="fi-FI" dirty="0">
                <a:latin typeface="Palatino Linotype" panose="02040502050505030304" pitchFamily="18" charset="0"/>
              </a:rPr>
              <a:t>8</a:t>
            </a:r>
            <a:r>
              <a:rPr lang="et-EE" dirty="0">
                <a:latin typeface="Palatino Linotype" panose="02040502050505030304" pitchFamily="18" charset="0"/>
              </a:rPr>
              <a:t>.20</a:t>
            </a:r>
            <a:r>
              <a:rPr lang="en-GB" dirty="0">
                <a:latin typeface="Palatino Linotype" panose="02040502050505030304" pitchFamily="18" charset="0"/>
              </a:rPr>
              <a:t>21</a:t>
            </a:r>
            <a:endParaRPr lang="en-US" dirty="0">
              <a:latin typeface="Palatino Linotype" panose="02040502050505030304" pitchFamily="18" charset="0"/>
            </a:endParaRPr>
          </a:p>
        </p:txBody>
      </p:sp>
      <p:sp>
        <p:nvSpPr>
          <p:cNvPr id="8" name="Slide Number Placeholder 7"/>
          <p:cNvSpPr>
            <a:spLocks noGrp="1"/>
          </p:cNvSpPr>
          <p:nvPr>
            <p:ph type="sldNum" sz="quarter" idx="20"/>
          </p:nvPr>
        </p:nvSpPr>
        <p:spPr/>
        <p:txBody>
          <a:bodyPr/>
          <a:lstStyle/>
          <a:p>
            <a:pPr>
              <a:defRPr/>
            </a:pPr>
            <a:r>
              <a:rPr lang="et-EE" altLang="en-US" dirty="0">
                <a:latin typeface="Palatino Linotype" panose="02040502050505030304" pitchFamily="18" charset="0"/>
              </a:rPr>
              <a:t>Page </a:t>
            </a:r>
            <a:fld id="{7ACE66E0-BE04-47BA-A62D-7BFC499E8192}" type="slidenum">
              <a:rPr lang="en-US" altLang="en-US" smtClean="0">
                <a:latin typeface="Palatino Linotype" panose="02040502050505030304" pitchFamily="18" charset="0"/>
              </a:rPr>
              <a:pPr>
                <a:defRPr/>
              </a:pPr>
              <a:t>22</a:t>
            </a:fld>
            <a:endParaRPr lang="en-US" altLang="en-US" dirty="0">
              <a:latin typeface="Palatino Linotype" panose="02040502050505030304" pitchFamily="18" charset="0"/>
            </a:endParaRPr>
          </a:p>
        </p:txBody>
      </p:sp>
      <p:pic>
        <p:nvPicPr>
          <p:cNvPr id="6" name="Picture 5">
            <a:extLst>
              <a:ext uri="{FF2B5EF4-FFF2-40B4-BE49-F238E27FC236}">
                <a16:creationId xmlns:a16="http://schemas.microsoft.com/office/drawing/2014/main" id="{EA13F483-3B35-4FF6-818E-1E7F37D6ACC6}"/>
              </a:ext>
            </a:extLst>
          </p:cNvPr>
          <p:cNvPicPr>
            <a:picLocks noChangeAspect="1"/>
          </p:cNvPicPr>
          <p:nvPr/>
        </p:nvPicPr>
        <p:blipFill>
          <a:blip r:embed="rId3"/>
          <a:stretch>
            <a:fillRect/>
          </a:stretch>
        </p:blipFill>
        <p:spPr>
          <a:xfrm>
            <a:off x="4313438" y="1306456"/>
            <a:ext cx="4971629" cy="3989334"/>
          </a:xfrm>
          <a:prstGeom prst="rect">
            <a:avLst/>
          </a:prstGeom>
        </p:spPr>
      </p:pic>
      <p:graphicFrame>
        <p:nvGraphicFramePr>
          <p:cNvPr id="13" name="Table 21">
            <a:extLst>
              <a:ext uri="{FF2B5EF4-FFF2-40B4-BE49-F238E27FC236}">
                <a16:creationId xmlns:a16="http://schemas.microsoft.com/office/drawing/2014/main" id="{86771BA0-9EDF-426B-AE0D-929421FAFAA2}"/>
              </a:ext>
            </a:extLst>
          </p:cNvPr>
          <p:cNvGraphicFramePr>
            <a:graphicFrameLocks noGrp="1"/>
          </p:cNvGraphicFramePr>
          <p:nvPr/>
        </p:nvGraphicFramePr>
        <p:xfrm>
          <a:off x="487680" y="1684019"/>
          <a:ext cx="3724281" cy="3234208"/>
        </p:xfrm>
        <a:graphic>
          <a:graphicData uri="http://schemas.openxmlformats.org/drawingml/2006/table">
            <a:tbl>
              <a:tblPr firstRow="1" bandRow="1">
                <a:tableStyleId>{5C22544A-7EE6-4342-B048-85BDC9FD1C3A}</a:tableStyleId>
              </a:tblPr>
              <a:tblGrid>
                <a:gridCol w="1241427">
                  <a:extLst>
                    <a:ext uri="{9D8B030D-6E8A-4147-A177-3AD203B41FA5}">
                      <a16:colId xmlns:a16="http://schemas.microsoft.com/office/drawing/2014/main" val="2380560130"/>
                    </a:ext>
                  </a:extLst>
                </a:gridCol>
                <a:gridCol w="1241427">
                  <a:extLst>
                    <a:ext uri="{9D8B030D-6E8A-4147-A177-3AD203B41FA5}">
                      <a16:colId xmlns:a16="http://schemas.microsoft.com/office/drawing/2014/main" val="2818428176"/>
                    </a:ext>
                  </a:extLst>
                </a:gridCol>
                <a:gridCol w="1241427">
                  <a:extLst>
                    <a:ext uri="{9D8B030D-6E8A-4147-A177-3AD203B41FA5}">
                      <a16:colId xmlns:a16="http://schemas.microsoft.com/office/drawing/2014/main" val="4270219590"/>
                    </a:ext>
                  </a:extLst>
                </a:gridCol>
              </a:tblGrid>
              <a:tr h="808552">
                <a:tc>
                  <a:txBody>
                    <a:bodyPr/>
                    <a:lstStyle/>
                    <a:p>
                      <a:pPr algn="ctr"/>
                      <a:r>
                        <a:rPr lang="en-GB" sz="1400" dirty="0">
                          <a:solidFill>
                            <a:schemeClr val="tx1"/>
                          </a:solidFill>
                          <a:latin typeface="Palatino Linotype" panose="02040502050505030304" pitchFamily="18" charset="0"/>
                        </a:rPr>
                        <a:t>Region </a:t>
                      </a:r>
                    </a:p>
                  </a:txBody>
                  <a:tcPr>
                    <a:solidFill>
                      <a:schemeClr val="bg2">
                        <a:lumMod val="40000"/>
                        <a:lumOff val="60000"/>
                      </a:schemeClr>
                    </a:solidFill>
                  </a:tcPr>
                </a:tc>
                <a:tc>
                  <a:txBody>
                    <a:bodyPr/>
                    <a:lstStyle/>
                    <a:p>
                      <a:pPr algn="ctr"/>
                      <a:r>
                        <a:rPr lang="en-GB" dirty="0">
                          <a:solidFill>
                            <a:schemeClr val="tx1"/>
                          </a:solidFill>
                          <a:latin typeface="Palatino Linotype" panose="02040502050505030304" pitchFamily="18" charset="0"/>
                        </a:rPr>
                        <a:t>PVs (kW)</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tc>
                  <a:txBody>
                    <a:bodyPr/>
                    <a:lstStyle/>
                    <a:p>
                      <a:pPr algn="ctr"/>
                      <a:r>
                        <a:rPr lang="en-GB" dirty="0">
                          <a:solidFill>
                            <a:schemeClr val="tx1"/>
                          </a:solidFill>
                          <a:latin typeface="Palatino Linotype" panose="02040502050505030304" pitchFamily="18" charset="0"/>
                        </a:rPr>
                        <a:t>HC (%)</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extLst>
                  <a:ext uri="{0D108BD9-81ED-4DB2-BD59-A6C34878D82A}">
                    <a16:rowId xmlns:a16="http://schemas.microsoft.com/office/drawing/2014/main" val="526611002"/>
                  </a:ext>
                </a:extLst>
              </a:tr>
              <a:tr h="808552">
                <a:tc>
                  <a:txBody>
                    <a:bodyPr/>
                    <a:lstStyle/>
                    <a:p>
                      <a:pPr algn="ctr"/>
                      <a:r>
                        <a:rPr lang="en-GB" dirty="0">
                          <a:solidFill>
                            <a:schemeClr val="tx1"/>
                          </a:solidFill>
                          <a:latin typeface="Palatino Linotype" panose="02040502050505030304" pitchFamily="18" charset="0"/>
                        </a:rPr>
                        <a:t>Rural </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tc>
                  <a:txBody>
                    <a:bodyPr/>
                    <a:lstStyle/>
                    <a:p>
                      <a:pPr algn="ctr"/>
                      <a:r>
                        <a:rPr lang="en-GB" dirty="0">
                          <a:solidFill>
                            <a:schemeClr val="tx1"/>
                          </a:solidFill>
                          <a:latin typeface="Palatino Linotype" panose="02040502050505030304" pitchFamily="18" charset="0"/>
                        </a:rPr>
                        <a:t>5.4</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tc>
                  <a:txBody>
                    <a:bodyPr/>
                    <a:lstStyle/>
                    <a:p>
                      <a:pPr algn="ctr"/>
                      <a:r>
                        <a:rPr lang="en-GB" dirty="0">
                          <a:solidFill>
                            <a:schemeClr val="tx1"/>
                          </a:solidFill>
                          <a:latin typeface="Palatino Linotype" panose="02040502050505030304" pitchFamily="18" charset="0"/>
                        </a:rPr>
                        <a:t>87.0</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extLst>
                  <a:ext uri="{0D108BD9-81ED-4DB2-BD59-A6C34878D82A}">
                    <a16:rowId xmlns:a16="http://schemas.microsoft.com/office/drawing/2014/main" val="1184333100"/>
                  </a:ext>
                </a:extLst>
              </a:tr>
              <a:tr h="808552">
                <a:tc>
                  <a:txBody>
                    <a:bodyPr/>
                    <a:lstStyle/>
                    <a:p>
                      <a:pPr algn="ctr"/>
                      <a:r>
                        <a:rPr lang="en-GB" dirty="0">
                          <a:solidFill>
                            <a:schemeClr val="tx1"/>
                          </a:solidFill>
                          <a:latin typeface="Palatino Linotype" panose="02040502050505030304" pitchFamily="18" charset="0"/>
                        </a:rPr>
                        <a:t>Suburban </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tc>
                  <a:txBody>
                    <a:bodyPr/>
                    <a:lstStyle/>
                    <a:p>
                      <a:pPr algn="ctr"/>
                      <a:r>
                        <a:rPr lang="en-GB" dirty="0">
                          <a:solidFill>
                            <a:schemeClr val="tx1"/>
                          </a:solidFill>
                          <a:latin typeface="Palatino Linotype" panose="02040502050505030304" pitchFamily="18" charset="0"/>
                        </a:rPr>
                        <a:t>21.2</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tc>
                  <a:txBody>
                    <a:bodyPr/>
                    <a:lstStyle/>
                    <a:p>
                      <a:pPr algn="ctr"/>
                      <a:r>
                        <a:rPr lang="en-GB" dirty="0">
                          <a:solidFill>
                            <a:schemeClr val="tx1"/>
                          </a:solidFill>
                          <a:latin typeface="Palatino Linotype" panose="02040502050505030304" pitchFamily="18" charset="0"/>
                        </a:rPr>
                        <a:t>84.8</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extLst>
                  <a:ext uri="{0D108BD9-81ED-4DB2-BD59-A6C34878D82A}">
                    <a16:rowId xmlns:a16="http://schemas.microsoft.com/office/drawing/2014/main" val="2104530109"/>
                  </a:ext>
                </a:extLst>
              </a:tr>
              <a:tr h="808552">
                <a:tc>
                  <a:txBody>
                    <a:bodyPr/>
                    <a:lstStyle/>
                    <a:p>
                      <a:pPr algn="ctr"/>
                      <a:r>
                        <a:rPr lang="en-GB" dirty="0">
                          <a:solidFill>
                            <a:schemeClr val="tx1"/>
                          </a:solidFill>
                          <a:latin typeface="Palatino Linotype" panose="02040502050505030304" pitchFamily="18" charset="0"/>
                        </a:rPr>
                        <a:t>Urban </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tc>
                  <a:txBody>
                    <a:bodyPr/>
                    <a:lstStyle/>
                    <a:p>
                      <a:pPr algn="ctr"/>
                      <a:r>
                        <a:rPr lang="en-GB" dirty="0">
                          <a:solidFill>
                            <a:schemeClr val="tx1"/>
                          </a:solidFill>
                          <a:latin typeface="Palatino Linotype" panose="02040502050505030304" pitchFamily="18" charset="0"/>
                        </a:rPr>
                        <a:t>152.6</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tc>
                  <a:txBody>
                    <a:bodyPr/>
                    <a:lstStyle/>
                    <a:p>
                      <a:pPr algn="ctr"/>
                      <a:r>
                        <a:rPr lang="en-GB" dirty="0">
                          <a:solidFill>
                            <a:schemeClr val="tx1"/>
                          </a:solidFill>
                          <a:latin typeface="Palatino Linotype" panose="02040502050505030304" pitchFamily="18" charset="0"/>
                        </a:rPr>
                        <a:t>76.3</a:t>
                      </a:r>
                      <a:endParaRPr lang="en-FI" dirty="0">
                        <a:solidFill>
                          <a:schemeClr val="tx1"/>
                        </a:solidFill>
                        <a:latin typeface="Palatino Linotype" panose="02040502050505030304" pitchFamily="18" charset="0"/>
                      </a:endParaRPr>
                    </a:p>
                  </a:txBody>
                  <a:tcPr>
                    <a:solidFill>
                      <a:schemeClr val="bg2">
                        <a:lumMod val="40000"/>
                        <a:lumOff val="60000"/>
                      </a:schemeClr>
                    </a:solidFill>
                  </a:tcPr>
                </a:tc>
                <a:extLst>
                  <a:ext uri="{0D108BD9-81ED-4DB2-BD59-A6C34878D82A}">
                    <a16:rowId xmlns:a16="http://schemas.microsoft.com/office/drawing/2014/main" val="4291335019"/>
                  </a:ext>
                </a:extLst>
              </a:tr>
            </a:tbl>
          </a:graphicData>
        </a:graphic>
      </p:graphicFrame>
      <p:sp>
        <p:nvSpPr>
          <p:cNvPr id="22" name="TextBox 21">
            <a:extLst>
              <a:ext uri="{FF2B5EF4-FFF2-40B4-BE49-F238E27FC236}">
                <a16:creationId xmlns:a16="http://schemas.microsoft.com/office/drawing/2014/main" id="{CFAA8FE6-AACD-4E18-A81E-B78B24141B5C}"/>
              </a:ext>
            </a:extLst>
          </p:cNvPr>
          <p:cNvSpPr txBox="1"/>
          <p:nvPr/>
        </p:nvSpPr>
        <p:spPr>
          <a:xfrm>
            <a:off x="998963" y="1296777"/>
            <a:ext cx="2590799" cy="400110"/>
          </a:xfrm>
          <a:prstGeom prst="rect">
            <a:avLst/>
          </a:prstGeom>
          <a:noFill/>
        </p:spPr>
        <p:txBody>
          <a:bodyPr wrap="square" rtlCol="0">
            <a:spAutoFit/>
          </a:bodyPr>
          <a:lstStyle/>
          <a:p>
            <a:r>
              <a:rPr lang="en-GB" b="0" dirty="0">
                <a:latin typeface="Times New Roman" panose="02020603050405020304" pitchFamily="18" charset="0"/>
                <a:cs typeface="Times New Roman" panose="02020603050405020304" pitchFamily="18" charset="0"/>
              </a:rPr>
              <a:t> </a:t>
            </a:r>
            <a:r>
              <a:rPr lang="en-GB" sz="1400" b="1" dirty="0">
                <a:latin typeface="Palatino Linotype" panose="02040502050505030304" pitchFamily="18" charset="0"/>
                <a:cs typeface="Times New Roman" panose="02020603050405020304" pitchFamily="18" charset="0"/>
              </a:rPr>
              <a:t>Economical hosting capacity </a:t>
            </a:r>
            <a:endParaRPr lang="en-FI" sz="1400" b="1" dirty="0">
              <a:latin typeface="Palatino Linotype" panose="02040502050505030304" pitchFamily="18" charset="0"/>
            </a:endParaRPr>
          </a:p>
        </p:txBody>
      </p:sp>
    </p:spTree>
    <p:extLst>
      <p:ext uri="{BB962C8B-B14F-4D97-AF65-F5344CB8AC3E}">
        <p14:creationId xmlns:p14="http://schemas.microsoft.com/office/powerpoint/2010/main" val="4231773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Lessons</a:t>
            </a:r>
            <a:r>
              <a:rPr lang="fi-FI" dirty="0"/>
              <a:t> </a:t>
            </a:r>
            <a:r>
              <a:rPr lang="fi-FI" dirty="0" err="1"/>
              <a:t>learned</a:t>
            </a:r>
            <a:endParaRPr lang="fi-FI" dirty="0"/>
          </a:p>
        </p:txBody>
      </p:sp>
      <p:sp>
        <p:nvSpPr>
          <p:cNvPr id="3" name="Content Placeholder 2"/>
          <p:cNvSpPr>
            <a:spLocks noGrp="1"/>
          </p:cNvSpPr>
          <p:nvPr>
            <p:ph idx="1"/>
          </p:nvPr>
        </p:nvSpPr>
        <p:spPr/>
        <p:txBody>
          <a:bodyPr>
            <a:normAutofit fontScale="70000" lnSpcReduction="20000"/>
          </a:bodyPr>
          <a:lstStyle/>
          <a:p>
            <a:r>
              <a:rPr lang="fi-FI" dirty="0"/>
              <a:t>In </a:t>
            </a:r>
            <a:r>
              <a:rPr lang="fi-FI" dirty="0" err="1"/>
              <a:t>urban</a:t>
            </a:r>
            <a:r>
              <a:rPr lang="fi-FI" dirty="0"/>
              <a:t> and </a:t>
            </a:r>
            <a:r>
              <a:rPr lang="fi-FI" dirty="0" err="1"/>
              <a:t>suburban</a:t>
            </a:r>
            <a:r>
              <a:rPr lang="fi-FI" dirty="0"/>
              <a:t> </a:t>
            </a:r>
            <a:r>
              <a:rPr lang="fi-FI" dirty="0" err="1"/>
              <a:t>networks</a:t>
            </a:r>
            <a:r>
              <a:rPr lang="fi-FI" dirty="0"/>
              <a:t>, </a:t>
            </a:r>
            <a:r>
              <a:rPr lang="fi-FI" dirty="0" err="1"/>
              <a:t>common</a:t>
            </a:r>
            <a:r>
              <a:rPr lang="fi-FI" dirty="0"/>
              <a:t> </a:t>
            </a:r>
            <a:r>
              <a:rPr lang="fi-FI" dirty="0" err="1"/>
              <a:t>limiting</a:t>
            </a:r>
            <a:r>
              <a:rPr lang="fi-FI" dirty="0"/>
              <a:t> </a:t>
            </a:r>
            <a:r>
              <a:rPr lang="fi-FI" dirty="0" err="1"/>
              <a:t>factor</a:t>
            </a:r>
            <a:r>
              <a:rPr lang="fi-FI" dirty="0"/>
              <a:t> for PV HC is </a:t>
            </a:r>
            <a:r>
              <a:rPr lang="fi-FI" dirty="0" err="1"/>
              <a:t>load</a:t>
            </a:r>
            <a:r>
              <a:rPr lang="fi-FI" dirty="0"/>
              <a:t> </a:t>
            </a:r>
            <a:r>
              <a:rPr lang="fi-FI" dirty="0" err="1"/>
              <a:t>current</a:t>
            </a:r>
            <a:r>
              <a:rPr lang="fi-FI" dirty="0"/>
              <a:t> of </a:t>
            </a:r>
            <a:r>
              <a:rPr lang="fi-FI" dirty="0" err="1"/>
              <a:t>secondary</a:t>
            </a:r>
            <a:r>
              <a:rPr lang="fi-FI" dirty="0"/>
              <a:t> </a:t>
            </a:r>
            <a:r>
              <a:rPr lang="fi-FI" dirty="0" err="1"/>
              <a:t>transformer</a:t>
            </a:r>
            <a:r>
              <a:rPr lang="fi-FI" dirty="0"/>
              <a:t> </a:t>
            </a:r>
            <a:r>
              <a:rPr lang="fi-FI" dirty="0" err="1"/>
              <a:t>or</a:t>
            </a:r>
            <a:r>
              <a:rPr lang="fi-FI" dirty="0"/>
              <a:t> </a:t>
            </a:r>
            <a:r>
              <a:rPr lang="fi-FI" dirty="0" err="1"/>
              <a:t>supply</a:t>
            </a:r>
            <a:r>
              <a:rPr lang="fi-FI" dirty="0"/>
              <a:t> </a:t>
            </a:r>
            <a:r>
              <a:rPr lang="fi-FI" dirty="0" err="1"/>
              <a:t>cable</a:t>
            </a:r>
            <a:r>
              <a:rPr lang="fi-FI" dirty="0"/>
              <a:t>.</a:t>
            </a:r>
          </a:p>
          <a:p>
            <a:pPr marL="0" indent="0">
              <a:buNone/>
            </a:pPr>
            <a:endParaRPr lang="en-US" dirty="0"/>
          </a:p>
          <a:p>
            <a:r>
              <a:rPr lang="en-US" dirty="0"/>
              <a:t>In rural and weak networks the voltage rise starts to dominate HC.</a:t>
            </a:r>
            <a:endParaRPr lang="fi-FI" dirty="0"/>
          </a:p>
          <a:p>
            <a:endParaRPr lang="en-US" dirty="0"/>
          </a:p>
          <a:p>
            <a:r>
              <a:rPr lang="en-US" dirty="0"/>
              <a:t>Occasionally flicker and harmonic resonances may cause local problems. Their levels will generally be increased due to PVs.</a:t>
            </a:r>
            <a:endParaRPr lang="fi-FI" dirty="0"/>
          </a:p>
          <a:p>
            <a:endParaRPr lang="fi-FI" dirty="0"/>
          </a:p>
          <a:p>
            <a:r>
              <a:rPr lang="fi-FI" dirty="0" err="1"/>
              <a:t>Due</a:t>
            </a:r>
            <a:r>
              <a:rPr lang="fi-FI" dirty="0"/>
              <a:t> to </a:t>
            </a:r>
            <a:r>
              <a:rPr lang="fi-FI" dirty="0" err="1"/>
              <a:t>unbalance</a:t>
            </a:r>
            <a:r>
              <a:rPr lang="fi-FI" dirty="0"/>
              <a:t>, single </a:t>
            </a:r>
            <a:r>
              <a:rPr lang="fi-FI" dirty="0" err="1"/>
              <a:t>phase</a:t>
            </a:r>
            <a:r>
              <a:rPr lang="fi-FI" dirty="0"/>
              <a:t> PV </a:t>
            </a:r>
            <a:r>
              <a:rPr lang="fi-FI" dirty="0" err="1"/>
              <a:t>generators</a:t>
            </a:r>
            <a:r>
              <a:rPr lang="fi-FI" dirty="0"/>
              <a:t>  </a:t>
            </a:r>
            <a:r>
              <a:rPr lang="fi-FI" dirty="0" err="1"/>
              <a:t>have</a:t>
            </a:r>
            <a:r>
              <a:rPr lang="fi-FI" dirty="0"/>
              <a:t> the </a:t>
            </a:r>
            <a:r>
              <a:rPr lang="fi-FI" dirty="0" err="1"/>
              <a:t>potential</a:t>
            </a:r>
            <a:r>
              <a:rPr lang="fi-FI" dirty="0"/>
              <a:t> of </a:t>
            </a:r>
            <a:r>
              <a:rPr lang="fi-FI" dirty="0" err="1"/>
              <a:t>causing</a:t>
            </a:r>
            <a:r>
              <a:rPr lang="fi-FI" dirty="0"/>
              <a:t> the </a:t>
            </a:r>
            <a:r>
              <a:rPr lang="fi-FI" dirty="0" err="1"/>
              <a:t>limiting</a:t>
            </a:r>
            <a:r>
              <a:rPr lang="fi-FI" dirty="0"/>
              <a:t> </a:t>
            </a:r>
            <a:r>
              <a:rPr lang="fi-FI" dirty="0" err="1"/>
              <a:t>factor</a:t>
            </a:r>
            <a:r>
              <a:rPr lang="fi-FI" dirty="0"/>
              <a:t> for PV </a:t>
            </a:r>
            <a:r>
              <a:rPr lang="fi-FI" dirty="0" err="1"/>
              <a:t>hosting</a:t>
            </a:r>
            <a:r>
              <a:rPr lang="fi-FI" dirty="0"/>
              <a:t> </a:t>
            </a:r>
            <a:r>
              <a:rPr lang="fi-FI" dirty="0" err="1"/>
              <a:t>capacity</a:t>
            </a:r>
            <a:r>
              <a:rPr lang="fi-FI" dirty="0"/>
              <a:t> in </a:t>
            </a:r>
            <a:r>
              <a:rPr lang="fi-FI" dirty="0" err="1"/>
              <a:t>rural</a:t>
            </a:r>
            <a:r>
              <a:rPr lang="fi-FI" dirty="0"/>
              <a:t> </a:t>
            </a:r>
            <a:r>
              <a:rPr lang="fi-FI" dirty="0" err="1"/>
              <a:t>networks</a:t>
            </a:r>
            <a:r>
              <a:rPr lang="fi-FI" dirty="0"/>
              <a:t>. </a:t>
            </a:r>
          </a:p>
          <a:p>
            <a:endParaRPr lang="en-US" dirty="0"/>
          </a:p>
          <a:p>
            <a:r>
              <a:rPr lang="en-US" dirty="0"/>
              <a:t>The limit due to unbalance in weak networks is due to negative sequence voltage, elsewhere due to overload of neutral wire</a:t>
            </a:r>
            <a:endParaRPr lang="fi-FI" dirty="0"/>
          </a:p>
        </p:txBody>
      </p:sp>
    </p:spTree>
    <p:extLst>
      <p:ext uri="{BB962C8B-B14F-4D97-AF65-F5344CB8AC3E}">
        <p14:creationId xmlns:p14="http://schemas.microsoft.com/office/powerpoint/2010/main" val="175834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hidden">
          <a:xfrm>
            <a:off x="3544888" y="304800"/>
            <a:ext cx="2071687"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fi-FI" sz="2400"/>
              <a:t>Voltage level</a:t>
            </a:r>
          </a:p>
        </p:txBody>
      </p:sp>
      <p:sp>
        <p:nvSpPr>
          <p:cNvPr id="112646" name="Text Box 6"/>
          <p:cNvSpPr txBox="1">
            <a:spLocks noChangeArrowheads="1"/>
          </p:cNvSpPr>
          <p:nvPr/>
        </p:nvSpPr>
        <p:spPr bwMode="hidden">
          <a:xfrm>
            <a:off x="1590480" y="762000"/>
            <a:ext cx="5918778" cy="5098961"/>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nSpc>
                <a:spcPct val="120000"/>
              </a:lnSpc>
            </a:pPr>
            <a:r>
              <a:rPr lang="en-US" altLang="fi-FI" sz="1600" dirty="0" err="1"/>
              <a:t>Std</a:t>
            </a:r>
            <a:r>
              <a:rPr lang="en-US" altLang="fi-FI" sz="1600" dirty="0"/>
              <a:t> 50160: limits for 10 minute values</a:t>
            </a:r>
          </a:p>
          <a:p>
            <a:pPr>
              <a:lnSpc>
                <a:spcPct val="120000"/>
              </a:lnSpc>
            </a:pPr>
            <a:r>
              <a:rPr lang="en-US" altLang="fi-FI" sz="1600" dirty="0"/>
              <a:t>· 95% must be in the band  U</a:t>
            </a:r>
            <a:r>
              <a:rPr lang="en-US" altLang="fi-FI" sz="1600" baseline="-25000" dirty="0"/>
              <a:t>n</a:t>
            </a:r>
            <a:r>
              <a:rPr lang="en-US" altLang="fi-FI" sz="1600" dirty="0"/>
              <a:t> +/- 10%</a:t>
            </a:r>
          </a:p>
          <a:p>
            <a:pPr>
              <a:lnSpc>
                <a:spcPct val="120000"/>
              </a:lnSpc>
            </a:pPr>
            <a:r>
              <a:rPr lang="en-US" altLang="fi-FI" sz="1600" dirty="0"/>
              <a:t>Measurement for one complete week</a:t>
            </a:r>
          </a:p>
          <a:p>
            <a:endParaRPr lang="en-US" altLang="fi-FI" sz="1600" dirty="0"/>
          </a:p>
          <a:p>
            <a:r>
              <a:rPr lang="en-US" altLang="fi-FI" sz="1600" dirty="0"/>
              <a:t>In addition, all the 10 min values must be between -15 .. +10 %</a:t>
            </a:r>
          </a:p>
          <a:p>
            <a:endParaRPr lang="en-US" altLang="fi-FI" sz="1600" dirty="0"/>
          </a:p>
          <a:p>
            <a:pPr>
              <a:lnSpc>
                <a:spcPct val="120000"/>
              </a:lnSpc>
            </a:pPr>
            <a:r>
              <a:rPr lang="en-US" altLang="fi-FI" sz="1600" dirty="0"/>
              <a:t>In LV-system, according to association of utilities (</a:t>
            </a:r>
            <a:r>
              <a:rPr lang="en-US" altLang="fi-FI" sz="1600" dirty="0" err="1"/>
              <a:t>sener</a:t>
            </a:r>
            <a:r>
              <a:rPr lang="en-US" altLang="fi-FI" sz="1600" dirty="0"/>
              <a:t>):</a:t>
            </a:r>
          </a:p>
          <a:p>
            <a:pPr>
              <a:lnSpc>
                <a:spcPct val="120000"/>
              </a:lnSpc>
            </a:pPr>
            <a:r>
              <a:rPr lang="en-US" altLang="fi-FI" sz="1600" dirty="0"/>
              <a:t>· good quality:  10 min values between 220…240 V</a:t>
            </a:r>
          </a:p>
          <a:p>
            <a:pPr>
              <a:lnSpc>
                <a:spcPct val="120000"/>
              </a:lnSpc>
            </a:pPr>
            <a:r>
              <a:rPr lang="en-US" altLang="fi-FI" sz="1600" dirty="0"/>
              <a:t>· normal quality: 10 min values between 207…244 V</a:t>
            </a:r>
          </a:p>
          <a:p>
            <a:pPr>
              <a:lnSpc>
                <a:spcPct val="120000"/>
              </a:lnSpc>
            </a:pPr>
            <a:r>
              <a:rPr lang="en-US" altLang="fi-FI" sz="1600" dirty="0"/>
              <a:t>· standard quality: 10 min values between 207…253 V</a:t>
            </a:r>
          </a:p>
          <a:p>
            <a:endParaRPr lang="en-US" altLang="fi-FI" sz="1600" dirty="0"/>
          </a:p>
          <a:p>
            <a:pPr>
              <a:lnSpc>
                <a:spcPct val="120000"/>
              </a:lnSpc>
            </a:pPr>
            <a:r>
              <a:rPr lang="en-US" altLang="fi-FI" sz="1600" dirty="0"/>
              <a:t>In MV-system, according to association of utilities (</a:t>
            </a:r>
            <a:r>
              <a:rPr lang="en-US" altLang="fi-FI" sz="1600" dirty="0" err="1"/>
              <a:t>sener</a:t>
            </a:r>
            <a:r>
              <a:rPr lang="en-US" altLang="fi-FI" sz="1600" dirty="0"/>
              <a:t>):</a:t>
            </a:r>
          </a:p>
          <a:p>
            <a:pPr>
              <a:lnSpc>
                <a:spcPct val="120000"/>
              </a:lnSpc>
            </a:pPr>
            <a:r>
              <a:rPr lang="en-US" altLang="fi-FI" sz="1600" dirty="0"/>
              <a:t>· good quality:  10 min values between U</a:t>
            </a:r>
            <a:r>
              <a:rPr lang="en-US" altLang="fi-FI" sz="1600" baseline="-25000" dirty="0"/>
              <a:t>n</a:t>
            </a:r>
            <a:r>
              <a:rPr lang="en-US" altLang="fi-FI" sz="1600" dirty="0"/>
              <a:t> +/- 4%</a:t>
            </a:r>
          </a:p>
          <a:p>
            <a:pPr>
              <a:lnSpc>
                <a:spcPct val="120000"/>
              </a:lnSpc>
            </a:pPr>
            <a:r>
              <a:rPr lang="en-US" altLang="fi-FI" sz="1600" dirty="0"/>
              <a:t>· normal quality: 10 min values between U</a:t>
            </a:r>
            <a:r>
              <a:rPr lang="en-US" altLang="fi-FI" sz="1600" baseline="-25000" dirty="0"/>
              <a:t>n</a:t>
            </a:r>
            <a:r>
              <a:rPr lang="en-US" altLang="fi-FI" sz="1600" dirty="0"/>
              <a:t> +/- 10%</a:t>
            </a:r>
          </a:p>
          <a:p>
            <a:pPr>
              <a:lnSpc>
                <a:spcPct val="120000"/>
              </a:lnSpc>
            </a:pPr>
            <a:r>
              <a:rPr lang="en-US" altLang="fi-FI" sz="1600" dirty="0"/>
              <a:t>· standard quality: 10 min values between U</a:t>
            </a:r>
            <a:r>
              <a:rPr lang="en-US" altLang="fi-FI" sz="1600" baseline="-25000" dirty="0"/>
              <a:t>n</a:t>
            </a:r>
            <a:r>
              <a:rPr lang="en-US" altLang="fi-FI" sz="1600" dirty="0"/>
              <a:t> +/- 10%</a:t>
            </a:r>
          </a:p>
          <a:p>
            <a:endParaRPr lang="en-US" altLang="fi-FI" sz="1600" dirty="0"/>
          </a:p>
          <a:p>
            <a:r>
              <a:rPr lang="en-US" altLang="fi-FI" sz="1600" dirty="0"/>
              <a:t>Voltage level is determined by voltage drop due to load current,</a:t>
            </a:r>
          </a:p>
          <a:p>
            <a:r>
              <a:rPr lang="en-US" altLang="fi-FI" sz="1600" dirty="0"/>
              <a:t>on-load tap-changer, off-load tap-changer and compensation</a:t>
            </a:r>
            <a:r>
              <a:rPr lang="en-US" altLang="fi-FI" dirty="0"/>
              <a:t>. </a:t>
            </a:r>
          </a:p>
        </p:txBody>
      </p:sp>
    </p:spTree>
    <p:extLst>
      <p:ext uri="{BB962C8B-B14F-4D97-AF65-F5344CB8AC3E}">
        <p14:creationId xmlns:p14="http://schemas.microsoft.com/office/powerpoint/2010/main" val="220241308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hidden">
          <a:xfrm>
            <a:off x="1607650" y="417935"/>
            <a:ext cx="59154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fi-FI" sz="2400" dirty="0">
                <a:latin typeface="Lucida Sans Unicode" panose="020B0602030504020204" pitchFamily="34" charset="0"/>
              </a:rPr>
              <a:t>Impact of local generation on voltages</a:t>
            </a:r>
          </a:p>
        </p:txBody>
      </p:sp>
      <p:sp>
        <p:nvSpPr>
          <p:cNvPr id="11276" name="Oval 12"/>
          <p:cNvSpPr>
            <a:spLocks noChangeArrowheads="1"/>
          </p:cNvSpPr>
          <p:nvPr/>
        </p:nvSpPr>
        <p:spPr bwMode="hidden">
          <a:xfrm>
            <a:off x="3234808" y="1916832"/>
            <a:ext cx="381000" cy="381000"/>
          </a:xfrm>
          <a:prstGeom prst="ellipse">
            <a:avLst/>
          </a:prstGeom>
          <a:noFill/>
          <a:ln w="12700">
            <a:solidFill>
              <a:schemeClr val="tx1"/>
            </a:solidFill>
            <a:round/>
            <a:headEnd/>
            <a:tailEnd/>
          </a:ln>
          <a:effectLst/>
          <a:extLst>
            <a:ext uri="{909E8E84-426E-40DD-AFC4-6F175D3DCCD1}">
              <a14:hiddenFill xmlns:a14="http://schemas.microsoft.com/office/drawing/2010/main">
                <a:gradFill rotWithShape="0">
                  <a:gsLst>
                    <a:gs pos="0">
                      <a:srgbClr val="FFCC00"/>
                    </a:gs>
                    <a:gs pos="50000">
                      <a:srgbClr val="FFFF00"/>
                    </a:gs>
                    <a:gs pos="100000">
                      <a:srgbClr val="FFCC00"/>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fi-FI" altLang="fi-FI" sz="1600">
              <a:latin typeface="Lucida Sans Unicode" panose="020B0602030504020204" pitchFamily="34" charset="0"/>
            </a:endParaRPr>
          </a:p>
        </p:txBody>
      </p:sp>
      <p:sp>
        <p:nvSpPr>
          <p:cNvPr id="11277" name="Line 13"/>
          <p:cNvSpPr>
            <a:spLocks noChangeShapeType="1"/>
          </p:cNvSpPr>
          <p:nvPr/>
        </p:nvSpPr>
        <p:spPr bwMode="hidden">
          <a:xfrm>
            <a:off x="3612633" y="2108920"/>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78" name="Oval 14"/>
          <p:cNvSpPr>
            <a:spLocks noChangeArrowheads="1"/>
          </p:cNvSpPr>
          <p:nvPr/>
        </p:nvSpPr>
        <p:spPr bwMode="hidden">
          <a:xfrm>
            <a:off x="2961758" y="1916832"/>
            <a:ext cx="381000" cy="381000"/>
          </a:xfrm>
          <a:prstGeom prst="ellipse">
            <a:avLst/>
          </a:prstGeom>
          <a:noFill/>
          <a:ln w="12700">
            <a:solidFill>
              <a:schemeClr val="tx1"/>
            </a:solidFill>
            <a:round/>
            <a:headEnd/>
            <a:tailEnd/>
          </a:ln>
          <a:effectLst/>
          <a:extLst>
            <a:ext uri="{909E8E84-426E-40DD-AFC4-6F175D3DCCD1}">
              <a14:hiddenFill xmlns:a14="http://schemas.microsoft.com/office/drawing/2010/main">
                <a:gradFill rotWithShape="0">
                  <a:gsLst>
                    <a:gs pos="0">
                      <a:srgbClr val="FFCC00"/>
                    </a:gs>
                    <a:gs pos="50000">
                      <a:srgbClr val="FFFF00"/>
                    </a:gs>
                    <a:gs pos="100000">
                      <a:srgbClr val="FFCC00"/>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fi-FI" altLang="fi-FI" sz="1600">
              <a:latin typeface="Lucida Sans Unicode" panose="020B0602030504020204" pitchFamily="34" charset="0"/>
            </a:endParaRPr>
          </a:p>
        </p:txBody>
      </p:sp>
      <p:sp>
        <p:nvSpPr>
          <p:cNvPr id="11279" name="Line 15"/>
          <p:cNvSpPr>
            <a:spLocks noChangeShapeType="1"/>
          </p:cNvSpPr>
          <p:nvPr/>
        </p:nvSpPr>
        <p:spPr bwMode="hidden">
          <a:xfrm>
            <a:off x="2580758" y="2100466"/>
            <a:ext cx="381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80" name="Line 16"/>
          <p:cNvSpPr>
            <a:spLocks noChangeShapeType="1"/>
          </p:cNvSpPr>
          <p:nvPr/>
        </p:nvSpPr>
        <p:spPr bwMode="hidden">
          <a:xfrm>
            <a:off x="3984108" y="1612032"/>
            <a:ext cx="0" cy="10668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81" name="Line 17"/>
          <p:cNvSpPr>
            <a:spLocks noChangeShapeType="1"/>
          </p:cNvSpPr>
          <p:nvPr/>
        </p:nvSpPr>
        <p:spPr bwMode="hidden">
          <a:xfrm>
            <a:off x="3985696" y="1688232"/>
            <a:ext cx="990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82" name="Line 18"/>
          <p:cNvSpPr>
            <a:spLocks noChangeShapeType="1"/>
          </p:cNvSpPr>
          <p:nvPr/>
        </p:nvSpPr>
        <p:spPr bwMode="hidden">
          <a:xfrm>
            <a:off x="3985696" y="1950170"/>
            <a:ext cx="990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83" name="Line 19"/>
          <p:cNvSpPr>
            <a:spLocks noChangeShapeType="1"/>
          </p:cNvSpPr>
          <p:nvPr/>
        </p:nvSpPr>
        <p:spPr bwMode="hidden">
          <a:xfrm>
            <a:off x="3985696" y="2280740"/>
            <a:ext cx="990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84" name="Line 20"/>
          <p:cNvSpPr>
            <a:spLocks noChangeShapeType="1"/>
          </p:cNvSpPr>
          <p:nvPr/>
        </p:nvSpPr>
        <p:spPr bwMode="hidden">
          <a:xfrm>
            <a:off x="3985696" y="2593107"/>
            <a:ext cx="990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85" name="Text Box 21"/>
          <p:cNvSpPr txBox="1">
            <a:spLocks noChangeArrowheads="1"/>
          </p:cNvSpPr>
          <p:nvPr/>
        </p:nvSpPr>
        <p:spPr bwMode="hidden">
          <a:xfrm>
            <a:off x="3823771" y="1323107"/>
            <a:ext cx="3238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600">
                <a:latin typeface="Lucida Sans Unicode" panose="020B0602030504020204" pitchFamily="34" charset="0"/>
              </a:rPr>
              <a:t>A</a:t>
            </a:r>
          </a:p>
        </p:txBody>
      </p:sp>
      <p:sp>
        <p:nvSpPr>
          <p:cNvPr id="11286" name="Text Box 22"/>
          <p:cNvSpPr txBox="1">
            <a:spLocks noChangeArrowheads="1"/>
          </p:cNvSpPr>
          <p:nvPr/>
        </p:nvSpPr>
        <p:spPr bwMode="hidden">
          <a:xfrm>
            <a:off x="4822308" y="1316757"/>
            <a:ext cx="301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600">
                <a:latin typeface="Lucida Sans Unicode" panose="020B0602030504020204" pitchFamily="34" charset="0"/>
              </a:rPr>
              <a:t>B</a:t>
            </a:r>
          </a:p>
        </p:txBody>
      </p:sp>
      <p:sp>
        <p:nvSpPr>
          <p:cNvPr id="11287" name="Line 23"/>
          <p:cNvSpPr>
            <a:spLocks noChangeShapeType="1"/>
          </p:cNvSpPr>
          <p:nvPr/>
        </p:nvSpPr>
        <p:spPr bwMode="hidden">
          <a:xfrm>
            <a:off x="4714358" y="2755032"/>
            <a:ext cx="228600" cy="0"/>
          </a:xfrm>
          <a:prstGeom prst="line">
            <a:avLst/>
          </a:prstGeom>
          <a:noFill/>
          <a:ln w="127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88" name="Text Box 24"/>
          <p:cNvSpPr txBox="1">
            <a:spLocks noChangeArrowheads="1"/>
          </p:cNvSpPr>
          <p:nvPr/>
        </p:nvSpPr>
        <p:spPr bwMode="hidden">
          <a:xfrm>
            <a:off x="4857233" y="2612157"/>
            <a:ext cx="2936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latin typeface="Lucida Sans Unicode" panose="020B0602030504020204" pitchFamily="34" charset="0"/>
              </a:rPr>
              <a:t>x</a:t>
            </a:r>
          </a:p>
        </p:txBody>
      </p:sp>
      <p:sp>
        <p:nvSpPr>
          <p:cNvPr id="11289" name="Oval 25"/>
          <p:cNvSpPr>
            <a:spLocks noChangeArrowheads="1"/>
          </p:cNvSpPr>
          <p:nvPr/>
        </p:nvSpPr>
        <p:spPr bwMode="hidden">
          <a:xfrm>
            <a:off x="5019158" y="2031132"/>
            <a:ext cx="152400" cy="152400"/>
          </a:xfrm>
          <a:prstGeom prst="ellipse">
            <a:avLst/>
          </a:prstGeom>
          <a:noFill/>
          <a:ln w="12700">
            <a:solidFill>
              <a:srgbClr val="0000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fi-FI" altLang="fi-FI" sz="1600">
              <a:latin typeface="Lucida Sans Unicode" panose="020B0602030504020204" pitchFamily="34" charset="0"/>
            </a:endParaRPr>
          </a:p>
        </p:txBody>
      </p:sp>
      <p:sp>
        <p:nvSpPr>
          <p:cNvPr id="11291" name="Arc 27"/>
          <p:cNvSpPr>
            <a:spLocks/>
          </p:cNvSpPr>
          <p:nvPr/>
        </p:nvSpPr>
        <p:spPr bwMode="hidden">
          <a:xfrm flipH="1" flipV="1">
            <a:off x="4866758" y="1954932"/>
            <a:ext cx="152400" cy="152400"/>
          </a:xfrm>
          <a:custGeom>
            <a:avLst/>
            <a:gdLst>
              <a:gd name="T0" fmla="*/ 0 w 21600"/>
              <a:gd name="T1" fmla="*/ 0 h 21600"/>
              <a:gd name="T2" fmla="*/ 377667802 w 21600"/>
              <a:gd name="T3" fmla="*/ 377667802 h 21600"/>
              <a:gd name="T4" fmla="*/ 0 w 21600"/>
              <a:gd name="T5" fmla="*/ 37766780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12700">
            <a:solidFill>
              <a:srgbClr val="0000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92" name="Freeform 28"/>
          <p:cNvSpPr>
            <a:spLocks/>
          </p:cNvSpPr>
          <p:nvPr/>
        </p:nvSpPr>
        <p:spPr bwMode="hidden">
          <a:xfrm>
            <a:off x="5050908" y="2085107"/>
            <a:ext cx="93663" cy="38100"/>
          </a:xfrm>
          <a:custGeom>
            <a:avLst/>
            <a:gdLst>
              <a:gd name="T0" fmla="*/ 0 w 59"/>
              <a:gd name="T1" fmla="*/ 2147483646 h 24"/>
              <a:gd name="T2" fmla="*/ 2147483646 w 59"/>
              <a:gd name="T3" fmla="*/ 2147483646 h 24"/>
              <a:gd name="T4" fmla="*/ 2147483646 w 59"/>
              <a:gd name="T5" fmla="*/ 2147483646 h 24"/>
              <a:gd name="T6" fmla="*/ 2147483646 w 59"/>
              <a:gd name="T7" fmla="*/ 2147483646 h 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24">
                <a:moveTo>
                  <a:pt x="0" y="17"/>
                </a:moveTo>
                <a:cubicBezTo>
                  <a:pt x="3" y="14"/>
                  <a:pt x="11" y="0"/>
                  <a:pt x="18" y="1"/>
                </a:cubicBezTo>
                <a:cubicBezTo>
                  <a:pt x="25" y="2"/>
                  <a:pt x="35" y="22"/>
                  <a:pt x="42" y="23"/>
                </a:cubicBezTo>
                <a:cubicBezTo>
                  <a:pt x="49" y="24"/>
                  <a:pt x="56" y="12"/>
                  <a:pt x="59" y="9"/>
                </a:cubicBezTo>
              </a:path>
            </a:pathLst>
          </a:custGeom>
          <a:noFill/>
          <a:ln w="12700" cap="flat"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96" name="Text Box 32"/>
          <p:cNvSpPr txBox="1">
            <a:spLocks noChangeArrowheads="1"/>
          </p:cNvSpPr>
          <p:nvPr/>
        </p:nvSpPr>
        <p:spPr bwMode="hidden">
          <a:xfrm>
            <a:off x="4998521" y="1697757"/>
            <a:ext cx="3254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600" b="1">
                <a:solidFill>
                  <a:srgbClr val="000099"/>
                </a:solidFill>
                <a:latin typeface="Lucida Sans Unicode" panose="020B0602030504020204" pitchFamily="34" charset="0"/>
              </a:rPr>
              <a:t>C</a:t>
            </a:r>
          </a:p>
        </p:txBody>
      </p:sp>
      <p:sp>
        <p:nvSpPr>
          <p:cNvPr id="11297" name="Line 33"/>
          <p:cNvSpPr>
            <a:spLocks noChangeShapeType="1"/>
          </p:cNvSpPr>
          <p:nvPr/>
        </p:nvSpPr>
        <p:spPr bwMode="hidden">
          <a:xfrm>
            <a:off x="1470521" y="5320270"/>
            <a:ext cx="1524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98" name="Line 34"/>
          <p:cNvSpPr>
            <a:spLocks noChangeShapeType="1"/>
          </p:cNvSpPr>
          <p:nvPr/>
        </p:nvSpPr>
        <p:spPr bwMode="hidden">
          <a:xfrm>
            <a:off x="1473696" y="4564620"/>
            <a:ext cx="1524000" cy="0"/>
          </a:xfrm>
          <a:prstGeom prst="line">
            <a:avLst/>
          </a:prstGeom>
          <a:noFill/>
          <a:ln w="12700">
            <a:solidFill>
              <a:srgbClr val="CC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299" name="Freeform 35"/>
          <p:cNvSpPr>
            <a:spLocks/>
          </p:cNvSpPr>
          <p:nvPr/>
        </p:nvSpPr>
        <p:spPr bwMode="hidden">
          <a:xfrm>
            <a:off x="1470521" y="4564620"/>
            <a:ext cx="1508125" cy="166688"/>
          </a:xfrm>
          <a:custGeom>
            <a:avLst/>
            <a:gdLst>
              <a:gd name="T0" fmla="*/ 0 w 950"/>
              <a:gd name="T1" fmla="*/ 0 h 105"/>
              <a:gd name="T2" fmla="*/ 2147483646 w 950"/>
              <a:gd name="T3" fmla="*/ 2147483646 h 105"/>
              <a:gd name="T4" fmla="*/ 0 60000 65536"/>
              <a:gd name="T5" fmla="*/ 0 60000 65536"/>
            </a:gdLst>
            <a:ahLst/>
            <a:cxnLst>
              <a:cxn ang="T4">
                <a:pos x="T0" y="T1"/>
              </a:cxn>
              <a:cxn ang="T5">
                <a:pos x="T2" y="T3"/>
              </a:cxn>
            </a:cxnLst>
            <a:rect l="0" t="0" r="r" b="b"/>
            <a:pathLst>
              <a:path w="950" h="105">
                <a:moveTo>
                  <a:pt x="0" y="0"/>
                </a:moveTo>
                <a:lnTo>
                  <a:pt x="950" y="105"/>
                </a:lnTo>
              </a:path>
            </a:pathLst>
          </a:custGeom>
          <a:noFill/>
          <a:ln w="12700" cap="flat"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300" name="Line 36"/>
          <p:cNvSpPr>
            <a:spLocks noChangeShapeType="1"/>
          </p:cNvSpPr>
          <p:nvPr/>
        </p:nvSpPr>
        <p:spPr bwMode="hidden">
          <a:xfrm>
            <a:off x="1470521" y="4259820"/>
            <a:ext cx="0" cy="10668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301" name="Text Box 37"/>
          <p:cNvSpPr txBox="1">
            <a:spLocks noChangeArrowheads="1"/>
          </p:cNvSpPr>
          <p:nvPr/>
        </p:nvSpPr>
        <p:spPr bwMode="hidden">
          <a:xfrm>
            <a:off x="1089521" y="4402695"/>
            <a:ext cx="3873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solidFill>
                  <a:srgbClr val="CC0000"/>
                </a:solidFill>
                <a:latin typeface="Lucida Sans Unicode" panose="020B0602030504020204" pitchFamily="34" charset="0"/>
              </a:rPr>
              <a:t>U</a:t>
            </a:r>
            <a:r>
              <a:rPr lang="en-US" altLang="fi-FI" sz="1400" baseline="-25000">
                <a:solidFill>
                  <a:srgbClr val="CC0000"/>
                </a:solidFill>
                <a:latin typeface="Lucida Sans Unicode" panose="020B0602030504020204" pitchFamily="34" charset="0"/>
              </a:rPr>
              <a:t>A</a:t>
            </a:r>
            <a:endParaRPr lang="en-US" altLang="fi-FI" sz="1400">
              <a:solidFill>
                <a:srgbClr val="CC0000"/>
              </a:solidFill>
              <a:latin typeface="Lucida Sans Unicode" panose="020B0602030504020204" pitchFamily="34" charset="0"/>
            </a:endParaRPr>
          </a:p>
        </p:txBody>
      </p:sp>
      <p:sp>
        <p:nvSpPr>
          <p:cNvPr id="11302" name="Text Box 38"/>
          <p:cNvSpPr txBox="1">
            <a:spLocks noChangeArrowheads="1"/>
          </p:cNvSpPr>
          <p:nvPr/>
        </p:nvSpPr>
        <p:spPr bwMode="hidden">
          <a:xfrm>
            <a:off x="2826246" y="4739245"/>
            <a:ext cx="3730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solidFill>
                  <a:srgbClr val="CC0000"/>
                </a:solidFill>
                <a:latin typeface="Lucida Sans Unicode" panose="020B0602030504020204" pitchFamily="34" charset="0"/>
              </a:rPr>
              <a:t>U</a:t>
            </a:r>
            <a:r>
              <a:rPr lang="en-US" altLang="fi-FI" sz="1400" baseline="-25000">
                <a:solidFill>
                  <a:srgbClr val="CC0000"/>
                </a:solidFill>
                <a:latin typeface="Lucida Sans Unicode" panose="020B0602030504020204" pitchFamily="34" charset="0"/>
              </a:rPr>
              <a:t>B</a:t>
            </a:r>
            <a:endParaRPr lang="en-US" altLang="fi-FI" sz="1400">
              <a:solidFill>
                <a:srgbClr val="CC0000"/>
              </a:solidFill>
              <a:latin typeface="Lucida Sans Unicode" panose="020B0602030504020204" pitchFamily="34" charset="0"/>
            </a:endParaRPr>
          </a:p>
        </p:txBody>
      </p:sp>
      <p:sp>
        <p:nvSpPr>
          <p:cNvPr id="11303" name="Freeform 39"/>
          <p:cNvSpPr>
            <a:spLocks/>
          </p:cNvSpPr>
          <p:nvPr/>
        </p:nvSpPr>
        <p:spPr bwMode="hidden">
          <a:xfrm>
            <a:off x="3023096" y="4555095"/>
            <a:ext cx="60325" cy="192088"/>
          </a:xfrm>
          <a:custGeom>
            <a:avLst/>
            <a:gdLst>
              <a:gd name="T0" fmla="*/ 0 w 38"/>
              <a:gd name="T1" fmla="*/ 0 h 121"/>
              <a:gd name="T2" fmla="*/ 2147483646 w 38"/>
              <a:gd name="T3" fmla="*/ 2147483646 h 121"/>
              <a:gd name="T4" fmla="*/ 2147483646 w 38"/>
              <a:gd name="T5" fmla="*/ 2147483646 h 121"/>
              <a:gd name="T6" fmla="*/ 2147483646 w 38"/>
              <a:gd name="T7" fmla="*/ 2147483646 h 121"/>
              <a:gd name="T8" fmla="*/ 2147483646 w 38"/>
              <a:gd name="T9" fmla="*/ 2147483646 h 121"/>
              <a:gd name="T10" fmla="*/ 2147483646 w 38"/>
              <a:gd name="T11" fmla="*/ 2147483646 h 121"/>
              <a:gd name="T12" fmla="*/ 0 w 38"/>
              <a:gd name="T13" fmla="*/ 2147483646 h 12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121">
                <a:moveTo>
                  <a:pt x="0" y="0"/>
                </a:moveTo>
                <a:cubicBezTo>
                  <a:pt x="3" y="1"/>
                  <a:pt x="15" y="0"/>
                  <a:pt x="18" y="8"/>
                </a:cubicBezTo>
                <a:lnTo>
                  <a:pt x="18" y="47"/>
                </a:lnTo>
                <a:cubicBezTo>
                  <a:pt x="21" y="56"/>
                  <a:pt x="38" y="56"/>
                  <a:pt x="38" y="60"/>
                </a:cubicBezTo>
                <a:cubicBezTo>
                  <a:pt x="38" y="64"/>
                  <a:pt x="22" y="62"/>
                  <a:pt x="18" y="71"/>
                </a:cubicBezTo>
                <a:cubicBezTo>
                  <a:pt x="14" y="80"/>
                  <a:pt x="18" y="105"/>
                  <a:pt x="15" y="113"/>
                </a:cubicBezTo>
                <a:cubicBezTo>
                  <a:pt x="12" y="121"/>
                  <a:pt x="3" y="118"/>
                  <a:pt x="0" y="119"/>
                </a:cubicBezTo>
              </a:path>
            </a:pathLst>
          </a:custGeom>
          <a:noFill/>
          <a:ln w="12700" cap="flat"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304" name="Text Box 40"/>
          <p:cNvSpPr txBox="1">
            <a:spLocks noChangeArrowheads="1"/>
          </p:cNvSpPr>
          <p:nvPr/>
        </p:nvSpPr>
        <p:spPr bwMode="hidden">
          <a:xfrm>
            <a:off x="3016746" y="4510645"/>
            <a:ext cx="4175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b="1">
                <a:solidFill>
                  <a:srgbClr val="CC0000"/>
                </a:solidFill>
                <a:latin typeface="Symbol" panose="05050102010706020507" pitchFamily="18" charset="2"/>
              </a:rPr>
              <a:t>D</a:t>
            </a:r>
            <a:r>
              <a:rPr lang="en-US" altLang="fi-FI" sz="1400">
                <a:solidFill>
                  <a:srgbClr val="CC0000"/>
                </a:solidFill>
                <a:latin typeface="Lucida Sans Unicode" panose="020B0602030504020204" pitchFamily="34" charset="0"/>
              </a:rPr>
              <a:t>U</a:t>
            </a:r>
            <a:endParaRPr lang="en-US" altLang="fi-FI" sz="1400">
              <a:solidFill>
                <a:srgbClr val="CC0000"/>
              </a:solidFill>
              <a:latin typeface="Symbol" panose="05050102010706020507" pitchFamily="18" charset="2"/>
            </a:endParaRPr>
          </a:p>
        </p:txBody>
      </p:sp>
      <p:sp>
        <p:nvSpPr>
          <p:cNvPr id="11305" name="Text Box 41"/>
          <p:cNvSpPr txBox="1">
            <a:spLocks noChangeArrowheads="1"/>
          </p:cNvSpPr>
          <p:nvPr/>
        </p:nvSpPr>
        <p:spPr bwMode="hidden">
          <a:xfrm>
            <a:off x="1314946" y="4013758"/>
            <a:ext cx="3079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latin typeface="Lucida Sans Unicode" panose="020B0602030504020204" pitchFamily="34" charset="0"/>
              </a:rPr>
              <a:t>U</a:t>
            </a:r>
          </a:p>
        </p:txBody>
      </p:sp>
      <p:sp>
        <p:nvSpPr>
          <p:cNvPr id="11306" name="Text Box 42"/>
          <p:cNvSpPr txBox="1">
            <a:spLocks noChangeArrowheads="1"/>
          </p:cNvSpPr>
          <p:nvPr/>
        </p:nvSpPr>
        <p:spPr bwMode="hidden">
          <a:xfrm>
            <a:off x="3049070" y="5167870"/>
            <a:ext cx="2936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dirty="0">
                <a:latin typeface="Lucida Sans Unicode" panose="020B0602030504020204" pitchFamily="34" charset="0"/>
              </a:rPr>
              <a:t>x</a:t>
            </a:r>
          </a:p>
        </p:txBody>
      </p:sp>
      <p:sp>
        <p:nvSpPr>
          <p:cNvPr id="11307" name="Text Box 43"/>
          <p:cNvSpPr txBox="1">
            <a:spLocks noChangeArrowheads="1"/>
          </p:cNvSpPr>
          <p:nvPr/>
        </p:nvSpPr>
        <p:spPr bwMode="hidden">
          <a:xfrm>
            <a:off x="1118061" y="3288637"/>
            <a:ext cx="2505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dirty="0">
                <a:latin typeface="Lucida Sans Unicode" panose="020B0602030504020204" pitchFamily="34" charset="0"/>
              </a:rPr>
              <a:t>Network voltage normally</a:t>
            </a:r>
          </a:p>
        </p:txBody>
      </p:sp>
      <p:sp>
        <p:nvSpPr>
          <p:cNvPr id="11308" name="Line 44"/>
          <p:cNvSpPr>
            <a:spLocks noChangeShapeType="1"/>
          </p:cNvSpPr>
          <p:nvPr/>
        </p:nvSpPr>
        <p:spPr bwMode="hidden">
          <a:xfrm>
            <a:off x="5170224" y="5379008"/>
            <a:ext cx="1524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309" name="Freeform 45"/>
          <p:cNvSpPr>
            <a:spLocks/>
          </p:cNvSpPr>
          <p:nvPr/>
        </p:nvSpPr>
        <p:spPr bwMode="hidden">
          <a:xfrm>
            <a:off x="5173399" y="4459845"/>
            <a:ext cx="1514475" cy="163513"/>
          </a:xfrm>
          <a:custGeom>
            <a:avLst/>
            <a:gdLst>
              <a:gd name="T0" fmla="*/ 0 w 954"/>
              <a:gd name="T1" fmla="*/ 2147483646 h 103"/>
              <a:gd name="T2" fmla="*/ 2147483646 w 954"/>
              <a:gd name="T3" fmla="*/ 0 h 103"/>
              <a:gd name="T4" fmla="*/ 0 60000 65536"/>
              <a:gd name="T5" fmla="*/ 0 60000 65536"/>
            </a:gdLst>
            <a:ahLst/>
            <a:cxnLst>
              <a:cxn ang="T4">
                <a:pos x="T0" y="T1"/>
              </a:cxn>
              <a:cxn ang="T5">
                <a:pos x="T2" y="T3"/>
              </a:cxn>
            </a:cxnLst>
            <a:rect l="0" t="0" r="r" b="b"/>
            <a:pathLst>
              <a:path w="954" h="103">
                <a:moveTo>
                  <a:pt x="0" y="103"/>
                </a:moveTo>
                <a:lnTo>
                  <a:pt x="954" y="0"/>
                </a:lnTo>
              </a:path>
            </a:pathLst>
          </a:custGeom>
          <a:noFill/>
          <a:ln w="12700" cap="flat"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310" name="Freeform 46"/>
          <p:cNvSpPr>
            <a:spLocks/>
          </p:cNvSpPr>
          <p:nvPr/>
        </p:nvSpPr>
        <p:spPr bwMode="hidden">
          <a:xfrm>
            <a:off x="5170224" y="4623358"/>
            <a:ext cx="1508125" cy="166687"/>
          </a:xfrm>
          <a:custGeom>
            <a:avLst/>
            <a:gdLst>
              <a:gd name="T0" fmla="*/ 0 w 950"/>
              <a:gd name="T1" fmla="*/ 0 h 105"/>
              <a:gd name="T2" fmla="*/ 2147483646 w 950"/>
              <a:gd name="T3" fmla="*/ 2147483646 h 105"/>
              <a:gd name="T4" fmla="*/ 0 60000 65536"/>
              <a:gd name="T5" fmla="*/ 0 60000 65536"/>
            </a:gdLst>
            <a:ahLst/>
            <a:cxnLst>
              <a:cxn ang="T4">
                <a:pos x="T0" y="T1"/>
              </a:cxn>
              <a:cxn ang="T5">
                <a:pos x="T2" y="T3"/>
              </a:cxn>
            </a:cxnLst>
            <a:rect l="0" t="0" r="r" b="b"/>
            <a:pathLst>
              <a:path w="950" h="105">
                <a:moveTo>
                  <a:pt x="0" y="0"/>
                </a:moveTo>
                <a:lnTo>
                  <a:pt x="950" y="105"/>
                </a:lnTo>
              </a:path>
            </a:pathLst>
          </a:custGeom>
          <a:noFill/>
          <a:ln w="12700" cap="flat"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311" name="Line 47"/>
          <p:cNvSpPr>
            <a:spLocks noChangeShapeType="1"/>
          </p:cNvSpPr>
          <p:nvPr/>
        </p:nvSpPr>
        <p:spPr bwMode="hidden">
          <a:xfrm>
            <a:off x="5170224" y="4318558"/>
            <a:ext cx="0" cy="10668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312" name="Text Box 48"/>
          <p:cNvSpPr txBox="1">
            <a:spLocks noChangeArrowheads="1"/>
          </p:cNvSpPr>
          <p:nvPr/>
        </p:nvSpPr>
        <p:spPr bwMode="hidden">
          <a:xfrm>
            <a:off x="4789224" y="4461433"/>
            <a:ext cx="3873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solidFill>
                  <a:srgbClr val="CC0000"/>
                </a:solidFill>
                <a:latin typeface="Lucida Sans Unicode" panose="020B0602030504020204" pitchFamily="34" charset="0"/>
              </a:rPr>
              <a:t>U</a:t>
            </a:r>
            <a:r>
              <a:rPr lang="en-US" altLang="fi-FI" sz="1400" baseline="-25000">
                <a:solidFill>
                  <a:srgbClr val="CC0000"/>
                </a:solidFill>
                <a:latin typeface="Lucida Sans Unicode" panose="020B0602030504020204" pitchFamily="34" charset="0"/>
              </a:rPr>
              <a:t>A</a:t>
            </a:r>
            <a:endParaRPr lang="en-US" altLang="fi-FI" sz="1400">
              <a:solidFill>
                <a:srgbClr val="CC0000"/>
              </a:solidFill>
              <a:latin typeface="Lucida Sans Unicode" panose="020B0602030504020204" pitchFamily="34" charset="0"/>
            </a:endParaRPr>
          </a:p>
        </p:txBody>
      </p:sp>
      <p:sp>
        <p:nvSpPr>
          <p:cNvPr id="11313" name="Text Box 49"/>
          <p:cNvSpPr txBox="1">
            <a:spLocks noChangeArrowheads="1"/>
          </p:cNvSpPr>
          <p:nvPr/>
        </p:nvSpPr>
        <p:spPr bwMode="hidden">
          <a:xfrm>
            <a:off x="6525949" y="4797983"/>
            <a:ext cx="3730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solidFill>
                  <a:srgbClr val="CC0000"/>
                </a:solidFill>
                <a:latin typeface="Lucida Sans Unicode" panose="020B0602030504020204" pitchFamily="34" charset="0"/>
              </a:rPr>
              <a:t>U</a:t>
            </a:r>
            <a:r>
              <a:rPr lang="en-US" altLang="fi-FI" sz="1400" baseline="-25000">
                <a:solidFill>
                  <a:srgbClr val="CC0000"/>
                </a:solidFill>
                <a:latin typeface="Lucida Sans Unicode" panose="020B0602030504020204" pitchFamily="34" charset="0"/>
              </a:rPr>
              <a:t>B</a:t>
            </a:r>
            <a:endParaRPr lang="en-US" altLang="fi-FI" sz="1400">
              <a:solidFill>
                <a:srgbClr val="CC0000"/>
              </a:solidFill>
              <a:latin typeface="Lucida Sans Unicode" panose="020B0602030504020204" pitchFamily="34" charset="0"/>
            </a:endParaRPr>
          </a:p>
        </p:txBody>
      </p:sp>
      <p:sp>
        <p:nvSpPr>
          <p:cNvPr id="11314" name="Freeform 50"/>
          <p:cNvSpPr>
            <a:spLocks/>
          </p:cNvSpPr>
          <p:nvPr/>
        </p:nvSpPr>
        <p:spPr bwMode="hidden">
          <a:xfrm>
            <a:off x="6722799" y="4466195"/>
            <a:ext cx="60325" cy="317500"/>
          </a:xfrm>
          <a:custGeom>
            <a:avLst/>
            <a:gdLst>
              <a:gd name="T0" fmla="*/ 0 w 38"/>
              <a:gd name="T1" fmla="*/ 0 h 121"/>
              <a:gd name="T2" fmla="*/ 2147483646 w 38"/>
              <a:gd name="T3" fmla="*/ 2147483646 h 121"/>
              <a:gd name="T4" fmla="*/ 2147483646 w 38"/>
              <a:gd name="T5" fmla="*/ 2147483646 h 121"/>
              <a:gd name="T6" fmla="*/ 2147483646 w 38"/>
              <a:gd name="T7" fmla="*/ 2147483646 h 121"/>
              <a:gd name="T8" fmla="*/ 2147483646 w 38"/>
              <a:gd name="T9" fmla="*/ 2147483646 h 121"/>
              <a:gd name="T10" fmla="*/ 2147483646 w 38"/>
              <a:gd name="T11" fmla="*/ 2147483646 h 121"/>
              <a:gd name="T12" fmla="*/ 0 w 38"/>
              <a:gd name="T13" fmla="*/ 2147483646 h 12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 h="121">
                <a:moveTo>
                  <a:pt x="0" y="0"/>
                </a:moveTo>
                <a:cubicBezTo>
                  <a:pt x="3" y="1"/>
                  <a:pt x="15" y="0"/>
                  <a:pt x="18" y="8"/>
                </a:cubicBezTo>
                <a:lnTo>
                  <a:pt x="18" y="47"/>
                </a:lnTo>
                <a:cubicBezTo>
                  <a:pt x="21" y="56"/>
                  <a:pt x="38" y="56"/>
                  <a:pt x="38" y="60"/>
                </a:cubicBezTo>
                <a:cubicBezTo>
                  <a:pt x="38" y="64"/>
                  <a:pt x="22" y="62"/>
                  <a:pt x="18" y="71"/>
                </a:cubicBezTo>
                <a:cubicBezTo>
                  <a:pt x="14" y="80"/>
                  <a:pt x="18" y="105"/>
                  <a:pt x="15" y="113"/>
                </a:cubicBezTo>
                <a:cubicBezTo>
                  <a:pt x="12" y="121"/>
                  <a:pt x="3" y="118"/>
                  <a:pt x="0" y="119"/>
                </a:cubicBezTo>
              </a:path>
            </a:pathLst>
          </a:custGeom>
          <a:noFill/>
          <a:ln w="12700" cap="flat"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315" name="Text Box 51"/>
          <p:cNvSpPr txBox="1">
            <a:spLocks noChangeArrowheads="1"/>
          </p:cNvSpPr>
          <p:nvPr/>
        </p:nvSpPr>
        <p:spPr bwMode="hidden">
          <a:xfrm>
            <a:off x="6716449" y="4488420"/>
            <a:ext cx="4175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b="1">
                <a:solidFill>
                  <a:srgbClr val="CC0000"/>
                </a:solidFill>
                <a:latin typeface="Symbol" panose="05050102010706020507" pitchFamily="18" charset="2"/>
              </a:rPr>
              <a:t>D</a:t>
            </a:r>
            <a:r>
              <a:rPr lang="en-US" altLang="fi-FI" sz="1400">
                <a:solidFill>
                  <a:srgbClr val="CC0000"/>
                </a:solidFill>
                <a:latin typeface="Lucida Sans Unicode" panose="020B0602030504020204" pitchFamily="34" charset="0"/>
              </a:rPr>
              <a:t>U</a:t>
            </a:r>
            <a:endParaRPr lang="en-US" altLang="fi-FI" sz="1400">
              <a:solidFill>
                <a:srgbClr val="CC0000"/>
              </a:solidFill>
              <a:latin typeface="Symbol" panose="05050102010706020507" pitchFamily="18" charset="2"/>
            </a:endParaRPr>
          </a:p>
        </p:txBody>
      </p:sp>
      <p:sp>
        <p:nvSpPr>
          <p:cNvPr id="11316" name="Text Box 52"/>
          <p:cNvSpPr txBox="1">
            <a:spLocks noChangeArrowheads="1"/>
          </p:cNvSpPr>
          <p:nvPr/>
        </p:nvSpPr>
        <p:spPr bwMode="hidden">
          <a:xfrm>
            <a:off x="5014649" y="4072495"/>
            <a:ext cx="3079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latin typeface="Lucida Sans Unicode" panose="020B0602030504020204" pitchFamily="34" charset="0"/>
              </a:rPr>
              <a:t>U</a:t>
            </a:r>
          </a:p>
        </p:txBody>
      </p:sp>
      <p:sp>
        <p:nvSpPr>
          <p:cNvPr id="11317" name="Text Box 53"/>
          <p:cNvSpPr txBox="1">
            <a:spLocks noChangeArrowheads="1"/>
          </p:cNvSpPr>
          <p:nvPr/>
        </p:nvSpPr>
        <p:spPr bwMode="hidden">
          <a:xfrm>
            <a:off x="6723337" y="5241192"/>
            <a:ext cx="2936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latin typeface="Lucida Sans Unicode" panose="020B0602030504020204" pitchFamily="34" charset="0"/>
              </a:rPr>
              <a:t>x</a:t>
            </a:r>
          </a:p>
        </p:txBody>
      </p:sp>
      <p:sp>
        <p:nvSpPr>
          <p:cNvPr id="11318" name="Text Box 54"/>
          <p:cNvSpPr txBox="1">
            <a:spLocks noChangeArrowheads="1"/>
          </p:cNvSpPr>
          <p:nvPr/>
        </p:nvSpPr>
        <p:spPr bwMode="hidden">
          <a:xfrm>
            <a:off x="4619165" y="3272296"/>
            <a:ext cx="268855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dirty="0">
                <a:solidFill>
                  <a:srgbClr val="000099"/>
                </a:solidFill>
                <a:latin typeface="Lucida Sans Unicode" panose="020B0602030504020204" pitchFamily="34" charset="0"/>
              </a:rPr>
              <a:t>And if power generation in C</a:t>
            </a:r>
          </a:p>
        </p:txBody>
      </p:sp>
      <p:sp>
        <p:nvSpPr>
          <p:cNvPr id="11319" name="Text Box 55"/>
          <p:cNvSpPr txBox="1">
            <a:spLocks noChangeArrowheads="1"/>
          </p:cNvSpPr>
          <p:nvPr/>
        </p:nvSpPr>
        <p:spPr bwMode="hidden">
          <a:xfrm>
            <a:off x="6518011" y="4180445"/>
            <a:ext cx="3873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fi-FI" sz="1400">
                <a:solidFill>
                  <a:srgbClr val="000099"/>
                </a:solidFill>
                <a:latin typeface="Lucida Sans Unicode" panose="020B0602030504020204" pitchFamily="34" charset="0"/>
              </a:rPr>
              <a:t>U</a:t>
            </a:r>
            <a:r>
              <a:rPr lang="en-US" altLang="fi-FI" sz="1400" baseline="-25000">
                <a:solidFill>
                  <a:srgbClr val="000099"/>
                </a:solidFill>
                <a:latin typeface="Lucida Sans Unicode" panose="020B0602030504020204" pitchFamily="34" charset="0"/>
              </a:rPr>
              <a:t>C</a:t>
            </a:r>
            <a:endParaRPr lang="en-US" altLang="fi-FI" sz="1400">
              <a:solidFill>
                <a:srgbClr val="000099"/>
              </a:solidFill>
              <a:latin typeface="Lucida Sans Unicode" panose="020B0602030504020204" pitchFamily="34" charset="0"/>
            </a:endParaRPr>
          </a:p>
        </p:txBody>
      </p:sp>
      <p:sp>
        <p:nvSpPr>
          <p:cNvPr id="2" name="TextBox 1"/>
          <p:cNvSpPr txBox="1"/>
          <p:nvPr/>
        </p:nvSpPr>
        <p:spPr>
          <a:xfrm>
            <a:off x="1881181" y="5929503"/>
            <a:ext cx="5199629" cy="307777"/>
          </a:xfrm>
          <a:prstGeom prst="rect">
            <a:avLst/>
          </a:prstGeom>
          <a:noFill/>
        </p:spPr>
        <p:txBody>
          <a:bodyPr wrap="none" rtlCol="0">
            <a:spAutoFit/>
          </a:bodyPr>
          <a:lstStyle/>
          <a:p>
            <a:r>
              <a:rPr lang="fi-FI" sz="1400" dirty="0"/>
              <a:t>For </a:t>
            </a:r>
            <a:r>
              <a:rPr lang="fi-FI" sz="1400" dirty="0" err="1"/>
              <a:t>instance</a:t>
            </a:r>
            <a:r>
              <a:rPr lang="fi-FI" sz="1400" dirty="0"/>
              <a:t>, VDE-AR-N 4105 </a:t>
            </a:r>
            <a:r>
              <a:rPr lang="fi-FI" sz="1400" dirty="0" err="1"/>
              <a:t>gives</a:t>
            </a:r>
            <a:r>
              <a:rPr lang="fi-FI" sz="1400" dirty="0"/>
              <a:t> 3% </a:t>
            </a:r>
            <a:r>
              <a:rPr lang="fi-FI" sz="1400" dirty="0" err="1"/>
              <a:t>limit</a:t>
            </a:r>
            <a:r>
              <a:rPr lang="fi-FI" sz="1400" dirty="0"/>
              <a:t> for </a:t>
            </a:r>
            <a:r>
              <a:rPr lang="fi-FI" sz="1400" dirty="0" err="1"/>
              <a:t>voltage</a:t>
            </a:r>
            <a:r>
              <a:rPr lang="fi-FI" sz="1400" dirty="0"/>
              <a:t> </a:t>
            </a:r>
            <a:r>
              <a:rPr lang="fi-FI" sz="1400" dirty="0" err="1"/>
              <a:t>rise</a:t>
            </a:r>
            <a:r>
              <a:rPr lang="fi-FI" sz="1400" dirty="0"/>
              <a:t> </a:t>
            </a:r>
            <a:r>
              <a:rPr lang="fi-FI" sz="1400" dirty="0" err="1"/>
              <a:t>due</a:t>
            </a:r>
            <a:r>
              <a:rPr lang="fi-FI" sz="1400" dirty="0"/>
              <a:t> to PV</a:t>
            </a:r>
          </a:p>
        </p:txBody>
      </p:sp>
    </p:spTree>
    <p:extLst>
      <p:ext uri="{BB962C8B-B14F-4D97-AF65-F5344CB8AC3E}">
        <p14:creationId xmlns:p14="http://schemas.microsoft.com/office/powerpoint/2010/main" val="2288918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ext Box 2"/>
          <p:cNvSpPr txBox="1">
            <a:spLocks noChangeArrowheads="1"/>
          </p:cNvSpPr>
          <p:nvPr/>
        </p:nvSpPr>
        <p:spPr bwMode="hidden">
          <a:xfrm>
            <a:off x="2955925" y="914400"/>
            <a:ext cx="3225800" cy="457200"/>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fi-FI" sz="2400"/>
              <a:t>Voltage unsymmetry</a:t>
            </a:r>
          </a:p>
        </p:txBody>
      </p:sp>
      <p:sp>
        <p:nvSpPr>
          <p:cNvPr id="114694" name="Text Box 6"/>
          <p:cNvSpPr txBox="1">
            <a:spLocks noChangeArrowheads="1"/>
          </p:cNvSpPr>
          <p:nvPr/>
        </p:nvSpPr>
        <p:spPr bwMode="hidden">
          <a:xfrm>
            <a:off x="1247775" y="2286000"/>
            <a:ext cx="5554191" cy="255980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25400">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fi-FI" sz="1800" dirty="0" err="1"/>
              <a:t>Std</a:t>
            </a:r>
            <a:r>
              <a:rPr lang="en-US" altLang="fi-FI" sz="1800" dirty="0"/>
              <a:t> 50160: limits for 10 minute values:</a:t>
            </a:r>
          </a:p>
          <a:p>
            <a:r>
              <a:rPr lang="en-US" altLang="fi-FI" sz="1800" dirty="0"/>
              <a:t>                  </a:t>
            </a:r>
          </a:p>
          <a:p>
            <a:r>
              <a:rPr lang="en-US" altLang="fi-FI" sz="1800" dirty="0"/>
              <a:t>95% of the time the negative sequence component must </a:t>
            </a:r>
          </a:p>
          <a:p>
            <a:r>
              <a:rPr lang="en-US" altLang="fi-FI" sz="1800" dirty="0"/>
              <a:t>be less than 2% of the positive sequence component.</a:t>
            </a:r>
          </a:p>
          <a:p>
            <a:endParaRPr lang="en-US" altLang="fi-FI" sz="1800" dirty="0"/>
          </a:p>
          <a:p>
            <a:r>
              <a:rPr lang="en-US" altLang="fi-FI" sz="1800" dirty="0" err="1"/>
              <a:t>Unsymmetry</a:t>
            </a:r>
            <a:r>
              <a:rPr lang="en-US" altLang="fi-FI" sz="1800" dirty="0"/>
              <a:t> is caused by:</a:t>
            </a:r>
          </a:p>
          <a:p>
            <a:pPr>
              <a:lnSpc>
                <a:spcPct val="50000"/>
              </a:lnSpc>
            </a:pPr>
            <a:endParaRPr lang="en-US" altLang="fi-FI" sz="1800" dirty="0"/>
          </a:p>
          <a:p>
            <a:pPr>
              <a:lnSpc>
                <a:spcPct val="120000"/>
              </a:lnSpc>
            </a:pPr>
            <a:r>
              <a:rPr lang="en-US" altLang="fi-FI" sz="1800" dirty="0"/>
              <a:t>· uneven loads between the three phases</a:t>
            </a:r>
          </a:p>
          <a:p>
            <a:pPr>
              <a:lnSpc>
                <a:spcPct val="120000"/>
              </a:lnSpc>
            </a:pPr>
            <a:r>
              <a:rPr lang="en-US" altLang="fi-FI" sz="1800" dirty="0"/>
              <a:t>· </a:t>
            </a:r>
            <a:r>
              <a:rPr lang="en-US" altLang="fi-FI" dirty="0"/>
              <a:t>single</a:t>
            </a:r>
            <a:r>
              <a:rPr lang="en-US" altLang="fi-FI" sz="1800" dirty="0"/>
              <a:t>-phase PV generation</a:t>
            </a:r>
          </a:p>
        </p:txBody>
      </p:sp>
      <p:sp>
        <p:nvSpPr>
          <p:cNvPr id="114695" name="Rectangle 7"/>
          <p:cNvSpPr>
            <a:spLocks noChangeArrowheads="1"/>
          </p:cNvSpPr>
          <p:nvPr/>
        </p:nvSpPr>
        <p:spPr bwMode="hidden">
          <a:xfrm>
            <a:off x="990600" y="2209800"/>
            <a:ext cx="6858000" cy="2590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fi-FI"/>
          </a:p>
        </p:txBody>
      </p:sp>
    </p:spTree>
    <p:extLst>
      <p:ext uri="{BB962C8B-B14F-4D97-AF65-F5344CB8AC3E}">
        <p14:creationId xmlns:p14="http://schemas.microsoft.com/office/powerpoint/2010/main" val="261510401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Voltage</a:t>
            </a:r>
            <a:r>
              <a:rPr lang="fi-FI" dirty="0"/>
              <a:t> </a:t>
            </a:r>
            <a:r>
              <a:rPr lang="fi-FI" dirty="0" err="1"/>
              <a:t>unsymmetry</a:t>
            </a:r>
            <a:endParaRPr lang="fi-FI" dirty="0"/>
          </a:p>
        </p:txBody>
      </p:sp>
      <p:sp>
        <p:nvSpPr>
          <p:cNvPr id="3" name="Content Placeholder 2"/>
          <p:cNvSpPr>
            <a:spLocks noGrp="1"/>
          </p:cNvSpPr>
          <p:nvPr>
            <p:ph idx="1"/>
          </p:nvPr>
        </p:nvSpPr>
        <p:spPr>
          <a:xfrm>
            <a:off x="467544" y="1556792"/>
            <a:ext cx="8229600" cy="4525963"/>
          </a:xfrm>
        </p:spPr>
        <p:txBody>
          <a:bodyPr>
            <a:normAutofit/>
          </a:bodyPr>
          <a:lstStyle/>
          <a:p>
            <a:pPr marL="0" indent="0">
              <a:buNone/>
            </a:pPr>
            <a:endParaRPr lang="en-US" sz="2000" dirty="0"/>
          </a:p>
          <a:p>
            <a:r>
              <a:rPr lang="en-US" sz="2000" dirty="0"/>
              <a:t>Voltage negative sequence components reacts strong to single phase PV</a:t>
            </a:r>
          </a:p>
          <a:p>
            <a:endParaRPr lang="en-US" sz="2000" dirty="0"/>
          </a:p>
          <a:p>
            <a:r>
              <a:rPr lang="en-US" sz="2000" dirty="0"/>
              <a:t>If single phase batteries, situation easily gets even worse, better coordination needed</a:t>
            </a:r>
          </a:p>
          <a:p>
            <a:endParaRPr lang="en-US" sz="2000" dirty="0"/>
          </a:p>
          <a:p>
            <a:r>
              <a:rPr lang="en-US" sz="2000" dirty="0"/>
              <a:t>PV and BESS </a:t>
            </a:r>
            <a:r>
              <a:rPr lang="en-US" sz="2000" dirty="0" err="1"/>
              <a:t>unsymmetry</a:t>
            </a:r>
            <a:r>
              <a:rPr lang="en-US" sz="2000" dirty="0"/>
              <a:t> is superposed on natural negative sequence component caused by loads. </a:t>
            </a:r>
          </a:p>
          <a:p>
            <a:endParaRPr lang="en-US" sz="2000" dirty="0"/>
          </a:p>
          <a:p>
            <a:r>
              <a:rPr lang="en-US" sz="2000" dirty="0"/>
              <a:t>In 2018 a measurement campaign was done in  </a:t>
            </a:r>
            <a:r>
              <a:rPr lang="en-US" sz="2000" dirty="0" err="1"/>
              <a:t>Caruna</a:t>
            </a:r>
            <a:r>
              <a:rPr lang="en-US" sz="2000" dirty="0"/>
              <a:t> &amp; Helen networks for the existing background U2</a:t>
            </a:r>
          </a:p>
          <a:p>
            <a:pPr marL="0" indent="0">
              <a:buNone/>
            </a:pPr>
            <a:endParaRPr lang="en-US" sz="2000" dirty="0"/>
          </a:p>
          <a:p>
            <a:pPr marL="0" indent="0">
              <a:buNone/>
            </a:pPr>
            <a:endParaRPr lang="en-US" sz="2000" dirty="0"/>
          </a:p>
          <a:p>
            <a:pPr>
              <a:buFontTx/>
              <a:buChar char="-"/>
            </a:pPr>
            <a:endParaRPr lang="en-US" sz="2000" dirty="0"/>
          </a:p>
          <a:p>
            <a:pPr marL="0" indent="0">
              <a:buNone/>
            </a:pPr>
            <a:endParaRPr lang="en-US" sz="2000" dirty="0"/>
          </a:p>
          <a:p>
            <a:pPr marL="0" indent="0">
              <a:buNone/>
            </a:pPr>
            <a:endParaRPr lang="en-US" sz="2000" dirty="0"/>
          </a:p>
          <a:p>
            <a:pPr marL="0" indent="0">
              <a:buNone/>
            </a:pPr>
            <a:endParaRPr lang="fi-FI" sz="2000" dirty="0"/>
          </a:p>
          <a:p>
            <a:pPr marL="0" indent="0">
              <a:buNone/>
            </a:pPr>
            <a:endParaRPr lang="en-US" sz="3800" u="sng" dirty="0"/>
          </a:p>
        </p:txBody>
      </p:sp>
    </p:spTree>
    <p:extLst>
      <p:ext uri="{BB962C8B-B14F-4D97-AF65-F5344CB8AC3E}">
        <p14:creationId xmlns:p14="http://schemas.microsoft.com/office/powerpoint/2010/main" val="383391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Load</a:t>
            </a:r>
            <a:r>
              <a:rPr lang="fi-FI" dirty="0"/>
              <a:t> </a:t>
            </a:r>
            <a:r>
              <a:rPr lang="fi-FI" dirty="0" err="1"/>
              <a:t>Unbalance</a:t>
            </a:r>
            <a:r>
              <a:rPr lang="et-EE" dirty="0"/>
              <a:t> </a:t>
            </a:r>
            <a:r>
              <a:rPr lang="et-EE" dirty="0" err="1"/>
              <a:t>Example</a:t>
            </a:r>
            <a:endParaRPr lang="fi-FI" dirty="0"/>
          </a:p>
        </p:txBody>
      </p:sp>
      <p:sp>
        <p:nvSpPr>
          <p:cNvPr id="4" name="Date Placeholder 3"/>
          <p:cNvSpPr>
            <a:spLocks noGrp="1"/>
          </p:cNvSpPr>
          <p:nvPr>
            <p:ph type="dt" sz="half" idx="15"/>
          </p:nvPr>
        </p:nvSpPr>
        <p:spPr/>
        <p:txBody>
          <a:bodyPr/>
          <a:lstStyle/>
          <a:p>
            <a:pPr>
              <a:defRPr/>
            </a:pPr>
            <a:r>
              <a:rPr lang="fi-FI"/>
              <a:t>15.11.2018</a:t>
            </a: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7</a:t>
            </a:fld>
            <a:endParaRPr lang="fi-FI"/>
          </a:p>
        </p:txBody>
      </p:sp>
      <p:pic>
        <p:nvPicPr>
          <p:cNvPr id="8" name="Content Placeholder 7"/>
          <p:cNvPicPr>
            <a:picLocks noGrp="1" noChangeAspect="1"/>
          </p:cNvPicPr>
          <p:nvPr>
            <p:ph sz="quarter" idx="14"/>
          </p:nvPr>
        </p:nvPicPr>
        <p:blipFill>
          <a:blip r:embed="rId2" cstate="print">
            <a:extLst>
              <a:ext uri="{28A0092B-C50C-407E-A947-70E740481C1C}">
                <a14:useLocalDpi xmlns:a14="http://schemas.microsoft.com/office/drawing/2010/main" val="0"/>
              </a:ext>
            </a:extLst>
          </a:blip>
          <a:stretch>
            <a:fillRect/>
          </a:stretch>
        </p:blipFill>
        <p:spPr>
          <a:xfrm>
            <a:off x="3622069" y="2054993"/>
            <a:ext cx="5022587" cy="2843511"/>
          </a:xfrm>
        </p:spPr>
      </p:pic>
      <p:sp>
        <p:nvSpPr>
          <p:cNvPr id="10" name="Content Placeholder 2"/>
          <p:cNvSpPr txBox="1">
            <a:spLocks/>
          </p:cNvSpPr>
          <p:nvPr/>
        </p:nvSpPr>
        <p:spPr>
          <a:xfrm>
            <a:off x="468314" y="1833112"/>
            <a:ext cx="3239590" cy="3287272"/>
          </a:xfrm>
          <a:prstGeom prst="rect">
            <a:avLst/>
          </a:prstGeom>
        </p:spPr>
        <p:txBody>
          <a:bodyPr vert="horz" lIns="0" tIns="0" rIns="0" bIns="0"/>
          <a:lstStyle>
            <a:lvl1pPr marL="0" indent="0" algn="l" defTabSz="457200" rtl="0" eaLnBrk="1" fontAlgn="base" hangingPunct="1">
              <a:spcBef>
                <a:spcPct val="20000"/>
              </a:spcBef>
              <a:spcAft>
                <a:spcPct val="0"/>
              </a:spcAft>
              <a:buFont typeface="Arial" charset="0"/>
              <a:buNone/>
              <a:defRPr sz="2100" b="1" kern="1200">
                <a:solidFill>
                  <a:schemeClr val="tx1"/>
                </a:solidFill>
                <a:latin typeface="+mj-lt"/>
                <a:ea typeface="ＭＳ Ｐゴシック" charset="0"/>
                <a:cs typeface="MS PGothic" pitchFamily="34" charset="-128"/>
              </a:defRPr>
            </a:lvl1pPr>
            <a:lvl2pPr marL="237600" indent="-212400" algn="l" defTabSz="457200" rtl="0" eaLnBrk="1" fontAlgn="base" hangingPunct="1">
              <a:spcBef>
                <a:spcPct val="20000"/>
              </a:spcBef>
              <a:spcAft>
                <a:spcPct val="0"/>
              </a:spcAft>
              <a:buFont typeface="Arial"/>
              <a:buChar char="•"/>
              <a:defRPr sz="2000" kern="1200">
                <a:solidFill>
                  <a:schemeClr val="tx1"/>
                </a:solidFill>
                <a:latin typeface="Georgia"/>
                <a:ea typeface="MS PGothic" pitchFamily="34" charset="-128"/>
                <a:cs typeface="MS PGothic" charset="0"/>
              </a:defRPr>
            </a:lvl2pPr>
            <a:lvl3pPr marL="460800" indent="-230400" algn="l" defTabSz="457200" rtl="0" eaLnBrk="1" fontAlgn="base" hangingPunct="1">
              <a:spcBef>
                <a:spcPct val="20000"/>
              </a:spcBef>
              <a:spcAft>
                <a:spcPct val="0"/>
              </a:spcAft>
              <a:buFont typeface="Lucida Grande"/>
              <a:buChar char="-"/>
              <a:defRPr sz="1600" i="1" kern="1200">
                <a:solidFill>
                  <a:schemeClr val="tx1"/>
                </a:solidFill>
                <a:latin typeface="Georgia"/>
                <a:ea typeface="ヒラギノ角ゴ Pro W3" charset="-128"/>
                <a:cs typeface="Georgia"/>
              </a:defRPr>
            </a:lvl3pPr>
            <a:lvl4pPr marL="792000" indent="-194400" algn="l" defTabSz="457200" rtl="0" eaLnBrk="1" fontAlgn="base" hangingPunct="1">
              <a:spcBef>
                <a:spcPct val="20000"/>
              </a:spcBef>
              <a:spcAft>
                <a:spcPct val="0"/>
              </a:spcAft>
              <a:buFont typeface="Arial"/>
              <a:buChar char="•"/>
              <a:defRPr sz="1400" kern="1200" baseline="0">
                <a:solidFill>
                  <a:schemeClr val="tx1"/>
                </a:solidFill>
                <a:latin typeface="Georgia"/>
                <a:ea typeface="ヒラギノ角ゴ Pro W3" charset="-128"/>
                <a:cs typeface="ヒラギノ角ゴ Pro W3" charset="0"/>
              </a:defRPr>
            </a:lvl4pPr>
            <a:lvl5pPr marL="1087200" indent="-228600" algn="l" defTabSz="457200" rtl="0" eaLnBrk="1" fontAlgn="base" hangingPunct="1">
              <a:spcBef>
                <a:spcPct val="20000"/>
              </a:spcBef>
              <a:spcAft>
                <a:spcPct val="0"/>
              </a:spcAft>
              <a:buFont typeface="Courier New"/>
              <a:buChar char="o"/>
              <a:defRPr sz="1300" kern="1200" baseline="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i-FI" dirty="0" err="1"/>
              <a:t>Measured</a:t>
            </a:r>
            <a:r>
              <a:rPr lang="fi-FI" dirty="0"/>
              <a:t> data</a:t>
            </a:r>
          </a:p>
          <a:p>
            <a:r>
              <a:rPr lang="fi-FI" dirty="0"/>
              <a:t>Single </a:t>
            </a:r>
            <a:r>
              <a:rPr lang="fi-FI" dirty="0" err="1"/>
              <a:t>household</a:t>
            </a:r>
            <a:endParaRPr lang="fi-FI" dirty="0"/>
          </a:p>
          <a:p>
            <a:r>
              <a:rPr lang="fi-FI" dirty="0" err="1"/>
              <a:t>VU</a:t>
            </a:r>
            <a:r>
              <a:rPr lang="fi-FI" sz="2400" baseline="-25000" dirty="0" err="1"/>
              <a:t>mean</a:t>
            </a:r>
            <a:r>
              <a:rPr lang="fi-FI" sz="2400" dirty="0"/>
              <a:t> ≈ 0.25 %</a:t>
            </a:r>
            <a:endParaRPr lang="fi-FI" dirty="0"/>
          </a:p>
          <a:p>
            <a:endParaRPr lang="fi-FI" dirty="0"/>
          </a:p>
        </p:txBody>
      </p:sp>
    </p:spTree>
    <p:extLst>
      <p:ext uri="{BB962C8B-B14F-4D97-AF65-F5344CB8AC3E}">
        <p14:creationId xmlns:p14="http://schemas.microsoft.com/office/powerpoint/2010/main" val="988944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Network </a:t>
            </a:r>
            <a:r>
              <a:rPr lang="fi-FI" dirty="0" err="1"/>
              <a:t>models</a:t>
            </a:r>
            <a:r>
              <a:rPr lang="fi-FI" dirty="0"/>
              <a:t> for PV HC</a:t>
            </a:r>
          </a:p>
        </p:txBody>
      </p:sp>
      <p:sp>
        <p:nvSpPr>
          <p:cNvPr id="3" name="Content Placeholder 2"/>
          <p:cNvSpPr>
            <a:spLocks noGrp="1"/>
          </p:cNvSpPr>
          <p:nvPr>
            <p:ph sz="quarter" idx="14"/>
          </p:nvPr>
        </p:nvSpPr>
        <p:spPr>
          <a:xfrm>
            <a:off x="468314" y="1833112"/>
            <a:ext cx="8207374" cy="3540105"/>
          </a:xfrm>
        </p:spPr>
        <p:txBody>
          <a:bodyPr/>
          <a:lstStyle/>
          <a:p>
            <a:r>
              <a:rPr lang="en-US" dirty="0"/>
              <a:t>Three grids</a:t>
            </a:r>
          </a:p>
          <a:p>
            <a:r>
              <a:rPr lang="en-US" dirty="0"/>
              <a:t>Hosting Capacity (HC) w.r.t XFMR</a:t>
            </a:r>
          </a:p>
          <a:p>
            <a:r>
              <a:rPr lang="en-US" dirty="0"/>
              <a:t>Voltage boundaries</a:t>
            </a:r>
          </a:p>
          <a:p>
            <a:pPr lvl="1"/>
            <a:r>
              <a:rPr lang="fi-FI" sz="1600" dirty="0"/>
              <a:t>± 10%</a:t>
            </a:r>
          </a:p>
          <a:p>
            <a:pPr lvl="1"/>
            <a:r>
              <a:rPr lang="fi-FI" sz="1600" dirty="0"/>
              <a:t>± 5%</a:t>
            </a:r>
          </a:p>
          <a:p>
            <a:pPr lvl="1"/>
            <a:r>
              <a:rPr lang="fi-FI" sz="1600" dirty="0"/>
              <a:t>-5/+3 %</a:t>
            </a:r>
          </a:p>
          <a:p>
            <a:pPr marL="25200" lvl="1" indent="0">
              <a:buNone/>
            </a:pPr>
            <a:endParaRPr lang="en-US" sz="1600" dirty="0"/>
          </a:p>
          <a:p>
            <a:r>
              <a:rPr lang="en-US" dirty="0"/>
              <a:t>Two cases: </a:t>
            </a:r>
          </a:p>
          <a:p>
            <a:pPr lvl="1"/>
            <a:r>
              <a:rPr lang="en-US" sz="1600" dirty="0"/>
              <a:t>Three phase inverters</a:t>
            </a:r>
          </a:p>
          <a:p>
            <a:pPr lvl="1"/>
            <a:r>
              <a:rPr lang="en-US" sz="1600" dirty="0"/>
              <a:t>Only single phase inverters</a:t>
            </a:r>
          </a:p>
          <a:p>
            <a:endParaRPr lang="fi-FI" dirty="0"/>
          </a:p>
        </p:txBody>
      </p:sp>
      <p:sp>
        <p:nvSpPr>
          <p:cNvPr id="4" name="Date Placeholder 3"/>
          <p:cNvSpPr>
            <a:spLocks noGrp="1"/>
          </p:cNvSpPr>
          <p:nvPr>
            <p:ph type="dt" sz="half" idx="15"/>
          </p:nvPr>
        </p:nvSpPr>
        <p:spPr/>
        <p:txBody>
          <a:bodyPr/>
          <a:lstStyle/>
          <a:p>
            <a:pPr>
              <a:defRPr/>
            </a:pPr>
            <a:r>
              <a:rPr lang="fi-FI"/>
              <a:t>15.11.2018</a:t>
            </a: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8</a:t>
            </a:fld>
            <a:endParaRPr lang="fi-FI"/>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13709"/>
          <a:stretch/>
        </p:blipFill>
        <p:spPr>
          <a:xfrm>
            <a:off x="6245167" y="852489"/>
            <a:ext cx="2409524" cy="1890182"/>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t="13480"/>
          <a:stretch/>
        </p:blipFill>
        <p:spPr>
          <a:xfrm>
            <a:off x="4671876" y="2577005"/>
            <a:ext cx="1457143" cy="1895206"/>
          </a:xfrm>
          <a:prstGeom prst="rect">
            <a:avLst/>
          </a:prstGeom>
        </p:spPr>
      </p:pic>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t="34810"/>
          <a:stretch/>
        </p:blipFill>
        <p:spPr>
          <a:xfrm>
            <a:off x="3563888" y="4686882"/>
            <a:ext cx="4314286" cy="558775"/>
          </a:xfrm>
          <a:prstGeom prst="rect">
            <a:avLst/>
          </a:prstGeom>
        </p:spPr>
      </p:pic>
      <p:sp>
        <p:nvSpPr>
          <p:cNvPr id="6" name="TextBox 5"/>
          <p:cNvSpPr txBox="1"/>
          <p:nvPr/>
        </p:nvSpPr>
        <p:spPr>
          <a:xfrm>
            <a:off x="6804248" y="3139888"/>
            <a:ext cx="1656826" cy="769441"/>
          </a:xfrm>
          <a:prstGeom prst="rect">
            <a:avLst/>
          </a:prstGeom>
          <a:noFill/>
        </p:spPr>
        <p:txBody>
          <a:bodyPr wrap="square" lIns="0" tIns="0" rIns="0" bIns="0" rtlCol="0">
            <a:spAutoFit/>
          </a:bodyPr>
          <a:lstStyle/>
          <a:p>
            <a:r>
              <a:rPr lang="en-US" sz="1000" dirty="0"/>
              <a:t>Predominantly Rural (PR)</a:t>
            </a:r>
          </a:p>
          <a:p>
            <a:endParaRPr lang="en-US" sz="1000" dirty="0"/>
          </a:p>
          <a:p>
            <a:r>
              <a:rPr lang="en-US" sz="1000" dirty="0"/>
              <a:t>Intermediate (IN)</a:t>
            </a:r>
            <a:endParaRPr lang="fi-FI" sz="1000" dirty="0"/>
          </a:p>
          <a:p>
            <a:endParaRPr lang="en-US" sz="1000" dirty="0"/>
          </a:p>
          <a:p>
            <a:r>
              <a:rPr lang="en-US" sz="1000" dirty="0"/>
              <a:t>Predominantly Urban (PU)</a:t>
            </a:r>
            <a:endParaRPr lang="fi-FI" sz="1000" dirty="0"/>
          </a:p>
        </p:txBody>
      </p:sp>
    </p:spTree>
    <p:extLst>
      <p:ext uri="{BB962C8B-B14F-4D97-AF65-F5344CB8AC3E}">
        <p14:creationId xmlns:p14="http://schemas.microsoft.com/office/powerpoint/2010/main" val="1230004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176" y="170473"/>
            <a:ext cx="8229600" cy="998737"/>
          </a:xfrm>
        </p:spPr>
        <p:txBody>
          <a:bodyPr>
            <a:normAutofit fontScale="90000"/>
          </a:bodyPr>
          <a:lstStyle/>
          <a:p>
            <a:pPr defTabSz="829361"/>
            <a:r>
              <a:rPr lang="en-US" altLang="fi-FI" sz="1800" b="1" dirty="0">
                <a:solidFill>
                  <a:srgbClr val="000000"/>
                </a:solidFill>
                <a:latin typeface="Palatino Linotype" pitchFamily="18" charset="0"/>
                <a:ea typeface="Times New Roman" pitchFamily="18" charset="0"/>
                <a:cs typeface="Times New Roman" pitchFamily="18" charset="0"/>
              </a:rPr>
              <a:t>Test Networks’ mean </a:t>
            </a:r>
            <a:r>
              <a:rPr lang="en-US" altLang="fi-FI" sz="1800" b="1" i="1" dirty="0">
                <a:solidFill>
                  <a:srgbClr val="000000"/>
                </a:solidFill>
                <a:latin typeface="Palatino Linotype" pitchFamily="18" charset="0"/>
                <a:ea typeface="Times New Roman" pitchFamily="18" charset="0"/>
                <a:cs typeface="Times New Roman" pitchFamily="18" charset="0"/>
              </a:rPr>
              <a:t>HC</a:t>
            </a:r>
            <a:r>
              <a:rPr lang="en-US" altLang="fi-FI" sz="1800" b="1" dirty="0">
                <a:solidFill>
                  <a:srgbClr val="000000"/>
                </a:solidFill>
                <a:latin typeface="Palatino Linotype" pitchFamily="18" charset="0"/>
                <a:ea typeface="Times New Roman" pitchFamily="18" charset="0"/>
                <a:cs typeface="Times New Roman" pitchFamily="18" charset="0"/>
              </a:rPr>
              <a:t>s and their limiting constraints with different voltage bands</a:t>
            </a:r>
            <a:br>
              <a:rPr lang="en-US" altLang="fi-FI" sz="1800" b="1" dirty="0">
                <a:solidFill>
                  <a:srgbClr val="000000"/>
                </a:solidFill>
                <a:latin typeface="Palatino Linotype" pitchFamily="18" charset="0"/>
                <a:ea typeface="Times New Roman" pitchFamily="18" charset="0"/>
                <a:cs typeface="Times New Roman" pitchFamily="18" charset="0"/>
              </a:rPr>
            </a:br>
            <a:br>
              <a:rPr lang="en-US" altLang="fi-FI" sz="1800" b="1" dirty="0">
                <a:solidFill>
                  <a:srgbClr val="000000"/>
                </a:solidFill>
                <a:latin typeface="Palatino Linotype" pitchFamily="18" charset="0"/>
                <a:ea typeface="Times New Roman" pitchFamily="18" charset="0"/>
                <a:cs typeface="Times New Roman" pitchFamily="18" charset="0"/>
              </a:rPr>
            </a:br>
            <a:r>
              <a:rPr lang="en-US" altLang="fi-FI" sz="1400" b="1" dirty="0">
                <a:solidFill>
                  <a:srgbClr val="000000"/>
                </a:solidFill>
                <a:latin typeface="Palatino Linotype" pitchFamily="18" charset="0"/>
                <a:ea typeface="Times New Roman" pitchFamily="18" charset="0"/>
                <a:cs typeface="Times New Roman" pitchFamily="18" charset="0"/>
              </a:rPr>
              <a:t>Rural (PR) – Suburban  (IN)– Urban (PU) networks  &amp;  Reference: MV/LV Transformer rating</a:t>
            </a:r>
            <a:endParaRPr lang="fi-FI" sz="1400" b="1" dirty="0"/>
          </a:p>
        </p:txBody>
      </p:sp>
      <p:sp>
        <p:nvSpPr>
          <p:cNvPr id="3" name="Content Placeholder 2"/>
          <p:cNvSpPr>
            <a:spLocks noGrp="1"/>
          </p:cNvSpPr>
          <p:nvPr>
            <p:ph idx="1"/>
          </p:nvPr>
        </p:nvSpPr>
        <p:spPr>
          <a:xfrm>
            <a:off x="470176" y="1169210"/>
            <a:ext cx="8229600" cy="4780070"/>
          </a:xfrm>
        </p:spPr>
        <p:txBody>
          <a:bodyPr/>
          <a:lstStyle/>
          <a:p>
            <a:pPr marL="0" indent="0">
              <a:buNone/>
            </a:pPr>
            <a:endParaRPr lang="fi-FI" dirty="0"/>
          </a:p>
          <a:p>
            <a:pPr lvl="1"/>
            <a:endParaRPr lang="fi-FI" dirty="0"/>
          </a:p>
          <a:p>
            <a:pPr lvl="1"/>
            <a:endParaRPr lang="fi-FI" dirty="0"/>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2186179861"/>
                  </p:ext>
                </p:extLst>
              </p:nvPr>
            </p:nvGraphicFramePr>
            <p:xfrm>
              <a:off x="1056665" y="1306517"/>
              <a:ext cx="6988971" cy="4542436"/>
            </p:xfrm>
            <a:graphic>
              <a:graphicData uri="http://schemas.openxmlformats.org/drawingml/2006/table">
                <a:tbl>
                  <a:tblPr firstRow="1" firstCol="1" bandRow="1">
                    <a:tableStyleId>{5C22544A-7EE6-4342-B048-85BDC9FD1C3A}</a:tableStyleId>
                  </a:tblPr>
                  <a:tblGrid>
                    <a:gridCol w="1164829">
                      <a:extLst>
                        <a:ext uri="{9D8B030D-6E8A-4147-A177-3AD203B41FA5}">
                          <a16:colId xmlns:a16="http://schemas.microsoft.com/office/drawing/2014/main" val="20000"/>
                        </a:ext>
                      </a:extLst>
                    </a:gridCol>
                    <a:gridCol w="161174">
                      <a:extLst>
                        <a:ext uri="{9D8B030D-6E8A-4147-A177-3AD203B41FA5}">
                          <a16:colId xmlns:a16="http://schemas.microsoft.com/office/drawing/2014/main" val="20001"/>
                        </a:ext>
                      </a:extLst>
                    </a:gridCol>
                    <a:gridCol w="1255386">
                      <a:extLst>
                        <a:ext uri="{9D8B030D-6E8A-4147-A177-3AD203B41FA5}">
                          <a16:colId xmlns:a16="http://schemas.microsoft.com/office/drawing/2014/main" val="20002"/>
                        </a:ext>
                      </a:extLst>
                    </a:gridCol>
                    <a:gridCol w="1255386">
                      <a:extLst>
                        <a:ext uri="{9D8B030D-6E8A-4147-A177-3AD203B41FA5}">
                          <a16:colId xmlns:a16="http://schemas.microsoft.com/office/drawing/2014/main" val="20003"/>
                        </a:ext>
                      </a:extLst>
                    </a:gridCol>
                    <a:gridCol w="1255386">
                      <a:extLst>
                        <a:ext uri="{9D8B030D-6E8A-4147-A177-3AD203B41FA5}">
                          <a16:colId xmlns:a16="http://schemas.microsoft.com/office/drawing/2014/main" val="20004"/>
                        </a:ext>
                      </a:extLst>
                    </a:gridCol>
                    <a:gridCol w="1255386">
                      <a:extLst>
                        <a:ext uri="{9D8B030D-6E8A-4147-A177-3AD203B41FA5}">
                          <a16:colId xmlns:a16="http://schemas.microsoft.com/office/drawing/2014/main" val="20005"/>
                        </a:ext>
                      </a:extLst>
                    </a:gridCol>
                    <a:gridCol w="641424">
                      <a:extLst>
                        <a:ext uri="{9D8B030D-6E8A-4147-A177-3AD203B41FA5}">
                          <a16:colId xmlns:a16="http://schemas.microsoft.com/office/drawing/2014/main" val="20006"/>
                        </a:ext>
                      </a:extLst>
                    </a:gridCol>
                  </a:tblGrid>
                  <a:tr h="201112">
                    <a:tc gridSpan="2">
                      <a:txBody>
                        <a:bodyPr/>
                        <a:lstStyle/>
                        <a:p>
                          <a:pPr algn="ctr">
                            <a:lnSpc>
                              <a:spcPct val="107000"/>
                            </a:lnSpc>
                            <a:spcAft>
                              <a:spcPts val="0"/>
                            </a:spcAft>
                          </a:pPr>
                          <a:r>
                            <a:rPr lang="de-DE" sz="900" dirty="0">
                              <a:effectLst/>
                            </a:rPr>
                            <a:t> </a:t>
                          </a:r>
                          <a:endParaRPr lang="fi-FI" sz="1000" dirty="0">
                            <a:effectLst/>
                            <a:latin typeface="Calibri"/>
                            <a:ea typeface="Calibri"/>
                            <a:cs typeface="Times New Roman"/>
                          </a:endParaRPr>
                        </a:p>
                      </a:txBody>
                      <a:tcPr marL="62208" marR="62208" marT="0" marB="0" anchor="ctr"/>
                    </a:tc>
                    <a:tc hMerge="1">
                      <a:txBody>
                        <a:bodyPr/>
                        <a:lstStyle/>
                        <a:p>
                          <a:endParaRPr lang="fi-FI"/>
                        </a:p>
                      </a:txBody>
                      <a:tcPr/>
                    </a:tc>
                    <a:tc>
                      <a:txBody>
                        <a:bodyPr/>
                        <a:lstStyle/>
                        <a:p>
                          <a:pPr algn="ctr">
                            <a:lnSpc>
                              <a:spcPct val="107000"/>
                            </a:lnSpc>
                            <a:spcAft>
                              <a:spcPts val="0"/>
                            </a:spcAft>
                          </a:pPr>
                          <a:r>
                            <a:rPr lang="de-DE" sz="900">
                              <a:effectLst/>
                            </a:rPr>
                            <a:t> </a:t>
                          </a:r>
                          <a:endParaRPr lang="fi-FI" sz="1000">
                            <a:effectLst/>
                            <a:latin typeface="Calibri"/>
                            <a:ea typeface="Calibri"/>
                            <a:cs typeface="Times New Roman"/>
                          </a:endParaRPr>
                        </a:p>
                      </a:txBody>
                      <a:tcPr marL="62208" marR="62208" marT="0" marB="0"/>
                    </a:tc>
                    <a:tc gridSpan="2">
                      <a:txBody>
                        <a:bodyPr/>
                        <a:lstStyle/>
                        <a:p>
                          <a:pPr algn="ctr">
                            <a:lnSpc>
                              <a:spcPct val="107000"/>
                            </a:lnSpc>
                            <a:spcAft>
                              <a:spcPts val="0"/>
                            </a:spcAft>
                          </a:pPr>
                          <a:r>
                            <a:rPr lang="de-DE" sz="900">
                              <a:effectLst/>
                            </a:rPr>
                            <a:t>Balanced (3-Phase)</a:t>
                          </a:r>
                          <a:endParaRPr lang="fi-FI" sz="1000">
                            <a:effectLst/>
                            <a:latin typeface="Calibri"/>
                            <a:ea typeface="Calibri"/>
                            <a:cs typeface="Times New Roman"/>
                          </a:endParaRPr>
                        </a:p>
                      </a:txBody>
                      <a:tcPr marL="62208" marR="62208" marT="0" marB="0" anchor="ctr"/>
                    </a:tc>
                    <a:tc hMerge="1">
                      <a:txBody>
                        <a:bodyPr/>
                        <a:lstStyle/>
                        <a:p>
                          <a:endParaRPr lang="fi-FI"/>
                        </a:p>
                      </a:txBody>
                      <a:tcPr/>
                    </a:tc>
                    <a:tc gridSpan="2">
                      <a:txBody>
                        <a:bodyPr/>
                        <a:lstStyle/>
                        <a:p>
                          <a:pPr algn="ctr">
                            <a:lnSpc>
                              <a:spcPct val="107000"/>
                            </a:lnSpc>
                            <a:spcAft>
                              <a:spcPts val="0"/>
                            </a:spcAft>
                          </a:pPr>
                          <a:r>
                            <a:rPr lang="de-DE" sz="900">
                              <a:effectLst/>
                            </a:rPr>
                            <a:t>Unbalanced (1-Phase)</a:t>
                          </a:r>
                          <a:endParaRPr lang="fi-FI" sz="1000">
                            <a:effectLst/>
                            <a:latin typeface="Calibri"/>
                            <a:ea typeface="Calibri"/>
                            <a:cs typeface="Times New Roman"/>
                          </a:endParaRPr>
                        </a:p>
                      </a:txBody>
                      <a:tcPr marL="62208" marR="62208" marT="0" marB="0" anchor="ctr"/>
                    </a:tc>
                    <a:tc hMerge="1">
                      <a:txBody>
                        <a:bodyPr/>
                        <a:lstStyle/>
                        <a:p>
                          <a:endParaRPr lang="fi-FI"/>
                        </a:p>
                      </a:txBody>
                      <a:tcPr/>
                    </a:tc>
                    <a:extLst>
                      <a:ext uri="{0D108BD9-81ED-4DB2-BD59-A6C34878D82A}">
                        <a16:rowId xmlns:a16="http://schemas.microsoft.com/office/drawing/2014/main" val="10000"/>
                      </a:ext>
                    </a:extLst>
                  </a:tr>
                  <a:tr h="624783">
                    <a:tc>
                      <a:txBody>
                        <a:bodyPr/>
                        <a:lstStyle/>
                        <a:p>
                          <a:pPr algn="ctr">
                            <a:lnSpc>
                              <a:spcPct val="107000"/>
                            </a:lnSpc>
                            <a:spcAft>
                              <a:spcPts val="0"/>
                            </a:spcAft>
                          </a:pPr>
                          <a:r>
                            <a:rPr lang="de-DE" sz="900">
                              <a:effectLst/>
                            </a:rPr>
                            <a:t>Region</a:t>
                          </a:r>
                          <a:endParaRPr lang="fi-FI" sz="1000">
                            <a:effectLst/>
                            <a:latin typeface="Calibri"/>
                            <a:ea typeface="Calibri"/>
                            <a:cs typeface="Times New Roman"/>
                          </a:endParaRPr>
                        </a:p>
                      </a:txBody>
                      <a:tcPr marL="62208" marR="62208" marT="0" marB="0" anchor="ctr"/>
                    </a:tc>
                    <a:tc>
                      <a:txBody>
                        <a:bodyPr/>
                        <a:lstStyle/>
                        <a:p>
                          <a:pPr algn="ctr">
                            <a:lnSpc>
                              <a:spcPct val="107000"/>
                            </a:lnSpc>
                            <a:spcAft>
                              <a:spcPts val="0"/>
                            </a:spcAft>
                          </a:pP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𝑼</m:t>
                                </m:r>
                              </m:oMath>
                            </m:oMathPara>
                          </a14:m>
                          <a:endParaRPr lang="fi-FI" sz="1000">
                            <a:effectLst/>
                            <a:latin typeface="Calibri"/>
                            <a:ea typeface="Calibri"/>
                            <a:cs typeface="Times New Roman"/>
                          </a:endParaRPr>
                        </a:p>
                      </a:txBody>
                      <a:tcPr marL="62208" marR="62208" marT="0" marB="0" anchor="ctr"/>
                    </a:tc>
                    <a:tc>
                      <a:txBody>
                        <a:bodyPr/>
                        <a:lstStyle/>
                        <a:p>
                          <a:pPr algn="ctr">
                            <a:lnSpc>
                              <a:spcPct val="107000"/>
                            </a:lnSpc>
                            <a:spcAft>
                              <a:spcPts val="0"/>
                            </a:spcAft>
                          </a:pPr>
                          <a:r>
                            <a:rPr lang="de-DE" sz="900" dirty="0" err="1">
                              <a:effectLst/>
                            </a:rPr>
                            <a:t>Limiting</a:t>
                          </a:r>
                          <a:r>
                            <a:rPr lang="de-DE" sz="900" dirty="0">
                              <a:effectLst/>
                            </a:rPr>
                            <a:t> </a:t>
                          </a:r>
                          <a:r>
                            <a:rPr lang="de-DE" sz="900" dirty="0" err="1">
                              <a:effectLst/>
                            </a:rPr>
                            <a:t>Constraint</a:t>
                          </a: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 xmlns:m="http://schemas.openxmlformats.org/officeDocument/2006/math">
                              <m:sSub>
                                <m:sSubPr>
                                  <m:ctrlPr>
                                    <a:rPr lang="fi-FI" sz="1000" i="1">
                                      <a:effectLst/>
                                      <a:latin typeface="Cambria Math" panose="02040503050406030204" pitchFamily="18" charset="0"/>
                                    </a:rPr>
                                  </m:ctrlPr>
                                </m:sSubPr>
                                <m:e>
                                  <m:r>
                                    <a:rPr lang="en-US" sz="1000">
                                      <a:effectLst/>
                                      <a:latin typeface="Cambria Math"/>
                                    </a:rPr>
                                    <m:t>µ</m:t>
                                  </m:r>
                                </m:e>
                                <m:sub>
                                  <m:r>
                                    <a:rPr lang="en-US" sz="1000">
                                      <a:effectLst/>
                                      <a:latin typeface="Cambria Math"/>
                                    </a:rPr>
                                    <m:t>𝑯𝑪</m:t>
                                  </m:r>
                                </m:sub>
                              </m:sSub>
                            </m:oMath>
                          </a14:m>
                          <a:r>
                            <a:rPr lang="en-US" sz="1000" dirty="0">
                              <a:effectLst/>
                            </a:rPr>
                            <a:t> </a:t>
                          </a:r>
                          <a14:m>
                            <m:oMath xmlns:m="http://schemas.openxmlformats.org/officeDocument/2006/math">
                              <m:r>
                                <a:rPr lang="en-US" sz="1000">
                                  <a:effectLst/>
                                  <a:latin typeface="Cambria Math"/>
                                </a:rPr>
                                <m:t>(%)</m:t>
                              </m:r>
                            </m:oMath>
                          </a14:m>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r>
                            <a:rPr lang="de-DE" sz="900">
                              <a:effectLst/>
                            </a:rPr>
                            <a:t>Limiting Constraint</a:t>
                          </a:r>
                          <a:endParaRPr lang="fi-FI" sz="100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 xmlns:m="http://schemas.openxmlformats.org/officeDocument/2006/math">
                              <m:sSub>
                                <m:sSubPr>
                                  <m:ctrlPr>
                                    <a:rPr lang="fi-FI" sz="1000" i="1">
                                      <a:effectLst/>
                                      <a:latin typeface="Cambria Math" panose="02040503050406030204" pitchFamily="18" charset="0"/>
                                    </a:rPr>
                                  </m:ctrlPr>
                                </m:sSubPr>
                                <m:e>
                                  <m:r>
                                    <a:rPr lang="en-US" sz="1000">
                                      <a:effectLst/>
                                      <a:latin typeface="Cambria Math"/>
                                    </a:rPr>
                                    <m:t>µ</m:t>
                                  </m:r>
                                </m:e>
                                <m:sub>
                                  <m:r>
                                    <a:rPr lang="en-US" sz="1000">
                                      <a:effectLst/>
                                      <a:latin typeface="Cambria Math"/>
                                    </a:rPr>
                                    <m:t>𝑯𝑪</m:t>
                                  </m:r>
                                </m:sub>
                              </m:sSub>
                            </m:oMath>
                          </a14:m>
                          <a:r>
                            <a:rPr lang="en-US" sz="1000">
                              <a:effectLst/>
                            </a:rPr>
                            <a:t> </a:t>
                          </a:r>
                          <a14:m>
                            <m:oMath xmlns:m="http://schemas.openxmlformats.org/officeDocument/2006/math">
                              <m:r>
                                <a:rPr lang="en-US" sz="1000">
                                  <a:effectLst/>
                                  <a:latin typeface="Cambria Math"/>
                                </a:rPr>
                                <m:t>(%)</m:t>
                              </m:r>
                            </m:oMath>
                          </a14:m>
                          <a:endParaRPr lang="fi-FI" sz="1000">
                            <a:effectLst/>
                            <a:latin typeface="Calibri"/>
                            <a:ea typeface="Calibri"/>
                            <a:cs typeface="Times New Roman"/>
                          </a:endParaRPr>
                        </a:p>
                      </a:txBody>
                      <a:tcPr marL="62208" marR="62208" marT="0" marB="0" anchor="ctr"/>
                    </a:tc>
                    <a:extLst>
                      <a:ext uri="{0D108BD9-81ED-4DB2-BD59-A6C34878D82A}">
                        <a16:rowId xmlns:a16="http://schemas.microsoft.com/office/drawing/2014/main" val="10001"/>
                      </a:ext>
                    </a:extLst>
                  </a:tr>
                  <a:tr h="412949">
                    <a:tc rowSpan="3">
                      <a:txBody>
                        <a:bodyPr/>
                        <a:lstStyle/>
                        <a:p>
                          <a:pPr algn="ctr">
                            <a:lnSpc>
                              <a:spcPct val="107000"/>
                            </a:lnSpc>
                            <a:spcAft>
                              <a:spcPts val="0"/>
                            </a:spcAft>
                          </a:pPr>
                          <a:r>
                            <a:rPr lang="de-DE" sz="900" dirty="0">
                              <a:effectLst/>
                            </a:rPr>
                            <a:t>PR</a:t>
                          </a:r>
                          <a:endParaRPr lang="fi-FI" sz="1000" dirty="0">
                            <a:effectLst/>
                            <a:latin typeface="Calibri"/>
                            <a:ea typeface="Calibri"/>
                            <a:cs typeface="Times New Roman"/>
                          </a:endParaRPr>
                        </a:p>
                      </a:txBody>
                      <a:tcPr marL="62208" marR="62208" marT="0" marB="0" anchor="ctr"/>
                    </a:tc>
                    <a:tc rowSpan="3">
                      <a:txBody>
                        <a:bodyPr/>
                        <a:lstStyle/>
                        <a:p>
                          <a:pPr algn="ctr">
                            <a:lnSpc>
                              <a:spcPct val="107000"/>
                            </a:lnSpc>
                            <a:spcAft>
                              <a:spcPts val="0"/>
                            </a:spcAft>
                          </a:pP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𝟏𝟎</m:t>
                                </m:r>
                                <m:r>
                                  <a:rPr lang="en-US" sz="1000">
                                    <a:effectLst/>
                                    <a:latin typeface="Cambria Math"/>
                                  </a:rPr>
                                  <m:t>%</m:t>
                                </m:r>
                              </m:oMath>
                            </m:oMathPara>
                          </a14:m>
                          <a:endParaRPr lang="fi-FI" sz="1000">
                            <a:effectLst/>
                            <a:latin typeface="Calibri"/>
                            <a:ea typeface="Calibri"/>
                            <a:cs typeface="Times New Roman"/>
                          </a:endParaRPr>
                        </a:p>
                      </a:txBody>
                      <a:tcPr marL="62208" marR="62208" marT="0" marB="0"/>
                    </a:tc>
                    <a:tc>
                      <a:txBody>
                        <a:bodyPr/>
                        <a:lstStyle/>
                        <a:p>
                          <a:pPr algn="ctr">
                            <a:lnSpc>
                              <a:spcPct val="107000"/>
                            </a:lnSpc>
                            <a:spcAft>
                              <a:spcPts val="0"/>
                            </a:spcAft>
                          </a:pPr>
                          <a:r>
                            <a:rPr lang="de-DE" sz="900" dirty="0">
                              <a:effectLst/>
                            </a:rPr>
                            <a:t>E3</a:t>
                          </a:r>
                          <a:endParaRPr lang="fi-FI" sz="1000" dirty="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dirty="0">
                              <a:effectLst/>
                            </a:rPr>
                            <a:t>105.2661</a:t>
                          </a:r>
                          <a:endParaRPr lang="fi-FI" sz="1000" dirty="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E4</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24.7721</a:t>
                          </a:r>
                          <a:endParaRPr lang="fi-FI" sz="1000">
                            <a:effectLst/>
                            <a:latin typeface="Calibri"/>
                            <a:ea typeface="Calibri"/>
                            <a:cs typeface="Times New Roman"/>
                          </a:endParaRPr>
                        </a:p>
                      </a:txBody>
                      <a:tcPr marL="62208" marR="62208" marT="0" marB="0" anchor="b"/>
                    </a:tc>
                    <a:extLst>
                      <a:ext uri="{0D108BD9-81ED-4DB2-BD59-A6C34878D82A}">
                        <a16:rowId xmlns:a16="http://schemas.microsoft.com/office/drawing/2014/main" val="10002"/>
                      </a:ext>
                    </a:extLst>
                  </a:tr>
                  <a:tr h="412949">
                    <a:tc vMerge="1">
                      <a:txBody>
                        <a:bodyPr/>
                        <a:lstStyle/>
                        <a:p>
                          <a:endParaRPr lang="fi-FI"/>
                        </a:p>
                      </a:txBody>
                      <a:tcPr/>
                    </a:tc>
                    <a:tc vMerge="1">
                      <a:txBody>
                        <a:bodyPr/>
                        <a:lstStyle/>
                        <a:p>
                          <a:endParaRPr lang="fi-FI"/>
                        </a:p>
                      </a:txBody>
                      <a:tcP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𝟓</m:t>
                                </m:r>
                                <m:r>
                                  <a:rPr lang="en-US" sz="1000">
                                    <a:effectLst/>
                                    <a:latin typeface="Cambria Math"/>
                                  </a:rPr>
                                  <m:t>%</m:t>
                                </m:r>
                              </m:oMath>
                            </m:oMathPara>
                          </a14:m>
                          <a:endParaRPr lang="fi-FI" sz="1000">
                            <a:effectLst/>
                            <a:latin typeface="Calibri"/>
                            <a:ea typeface="Calibri"/>
                            <a:cs typeface="Times New Roman"/>
                          </a:endParaRPr>
                        </a:p>
                      </a:txBody>
                      <a:tcPr marL="62208" marR="62208" marT="0" marB="0"/>
                    </a:tc>
                    <a:tc>
                      <a:txBody>
                        <a:bodyPr/>
                        <a:lstStyle/>
                        <a:p>
                          <a:pPr algn="ctr">
                            <a:lnSpc>
                              <a:spcPct val="107000"/>
                            </a:lnSpc>
                            <a:spcAft>
                              <a:spcPts val="0"/>
                            </a:spcAft>
                          </a:pPr>
                          <a:r>
                            <a:rPr lang="de-DE" sz="900">
                              <a:effectLst/>
                            </a:rPr>
                            <a:t>E3</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54.1924</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E3-E4(both)</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24.7798</a:t>
                          </a:r>
                          <a:endParaRPr lang="fi-FI" sz="1000">
                            <a:effectLst/>
                            <a:latin typeface="Calibri"/>
                            <a:ea typeface="Calibri"/>
                            <a:cs typeface="Times New Roman"/>
                          </a:endParaRPr>
                        </a:p>
                      </a:txBody>
                      <a:tcPr marL="62208" marR="62208" marT="0" marB="0" anchor="b"/>
                    </a:tc>
                    <a:extLst>
                      <a:ext uri="{0D108BD9-81ED-4DB2-BD59-A6C34878D82A}">
                        <a16:rowId xmlns:a16="http://schemas.microsoft.com/office/drawing/2014/main" val="10003"/>
                      </a:ext>
                    </a:extLst>
                  </a:tr>
                  <a:tr h="412949">
                    <a:tc vMerge="1">
                      <a:txBody>
                        <a:bodyPr/>
                        <a:lstStyle/>
                        <a:p>
                          <a:endParaRPr lang="fi-FI"/>
                        </a:p>
                      </a:txBody>
                      <a:tcPr/>
                    </a:tc>
                    <a:tc vMerge="1">
                      <a:txBody>
                        <a:bodyPr/>
                        <a:lstStyle/>
                        <a:p>
                          <a:endParaRPr lang="fi-FI"/>
                        </a:p>
                      </a:txBody>
                      <a:tcP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𝟓</m:t>
                                </m:r>
                                <m:r>
                                  <a:rPr lang="en-US" sz="1000">
                                    <a:effectLst/>
                                    <a:latin typeface="Cambria Math"/>
                                  </a:rPr>
                                  <m:t>/+</m:t>
                                </m:r>
                                <m:r>
                                  <a:rPr lang="en-US" sz="1000">
                                    <a:effectLst/>
                                    <a:latin typeface="Cambria Math"/>
                                  </a:rPr>
                                  <m:t>𝟑</m:t>
                                </m:r>
                                <m:r>
                                  <a:rPr lang="en-US" sz="1000">
                                    <a:effectLst/>
                                    <a:latin typeface="Cambria Math"/>
                                  </a:rPr>
                                  <m:t>%</m:t>
                                </m:r>
                              </m:oMath>
                            </m:oMathPara>
                          </a14:m>
                          <a:endParaRPr lang="fi-FI" sz="1000">
                            <a:effectLst/>
                            <a:latin typeface="Calibri"/>
                            <a:ea typeface="Calibri"/>
                            <a:cs typeface="Times New Roman"/>
                          </a:endParaRPr>
                        </a:p>
                      </a:txBody>
                      <a:tcPr marL="62208" marR="62208" marT="0" marB="0"/>
                    </a:tc>
                    <a:tc>
                      <a:txBody>
                        <a:bodyPr/>
                        <a:lstStyle/>
                        <a:p>
                          <a:pPr algn="ctr">
                            <a:lnSpc>
                              <a:spcPct val="107000"/>
                            </a:lnSpc>
                            <a:spcAft>
                              <a:spcPts val="0"/>
                            </a:spcAft>
                          </a:pPr>
                          <a:r>
                            <a:rPr lang="de-DE" sz="900">
                              <a:effectLst/>
                            </a:rPr>
                            <a:t>E3</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35.6077</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E3</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17.0346</a:t>
                          </a:r>
                          <a:endParaRPr lang="fi-FI" sz="1000">
                            <a:effectLst/>
                            <a:latin typeface="Calibri"/>
                            <a:ea typeface="Calibri"/>
                            <a:cs typeface="Times New Roman"/>
                          </a:endParaRPr>
                        </a:p>
                      </a:txBody>
                      <a:tcPr marL="62208" marR="62208" marT="0" marB="0" anchor="b"/>
                    </a:tc>
                    <a:extLst>
                      <a:ext uri="{0D108BD9-81ED-4DB2-BD59-A6C34878D82A}">
                        <a16:rowId xmlns:a16="http://schemas.microsoft.com/office/drawing/2014/main" val="10004"/>
                      </a:ext>
                    </a:extLst>
                  </a:tr>
                  <a:tr h="412949">
                    <a:tc>
                      <a:txBody>
                        <a:bodyPr/>
                        <a:lstStyle/>
                        <a:p>
                          <a:pPr algn="ctr">
                            <a:lnSpc>
                              <a:spcPct val="107000"/>
                            </a:lnSpc>
                            <a:spcAft>
                              <a:spcPts val="0"/>
                            </a:spcAft>
                          </a:pPr>
                          <a:r>
                            <a:rPr lang="en-US" sz="900" dirty="0">
                              <a:effectLst/>
                            </a:rPr>
                            <a:t> </a:t>
                          </a: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𝟏𝟎</m:t>
                                </m:r>
                                <m:r>
                                  <a:rPr lang="en-US" sz="1000">
                                    <a:effectLst/>
                                    <a:latin typeface="Cambria Math"/>
                                  </a:rPr>
                                  <m:t>%</m:t>
                                </m:r>
                              </m:oMath>
                            </m:oMathPara>
                          </a14:m>
                          <a:endParaRPr lang="fi-FI" sz="1000">
                            <a:effectLst/>
                            <a:latin typeface="Calibri"/>
                            <a:ea typeface="Calibri"/>
                            <a:cs typeface="Times New Roman"/>
                          </a:endParaRPr>
                        </a:p>
                      </a:txBody>
                      <a:tcPr marL="62208" marR="62208" marT="0" marB="0"/>
                    </a:tc>
                    <a:tc>
                      <a:txBody>
                        <a:bodyPr/>
                        <a:lstStyle/>
                        <a:p>
                          <a:pPr algn="ctr">
                            <a:lnSpc>
                              <a:spcPct val="107000"/>
                            </a:lnSpc>
                            <a:spcAft>
                              <a:spcPts val="0"/>
                            </a:spcAft>
                          </a:pPr>
                          <a:r>
                            <a:rPr lang="de-DE" sz="900" dirty="0">
                              <a:effectLst/>
                            </a:rPr>
                            <a:t>E7</a:t>
                          </a:r>
                          <a:endParaRPr lang="fi-FI" sz="1000" dirty="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110.3156</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E4</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58.0569</a:t>
                          </a:r>
                          <a:endParaRPr lang="fi-FI" sz="1000">
                            <a:effectLst/>
                            <a:latin typeface="Calibri"/>
                            <a:ea typeface="Calibri"/>
                            <a:cs typeface="Times New Roman"/>
                          </a:endParaRPr>
                        </a:p>
                      </a:txBody>
                      <a:tcPr marL="62208" marR="62208" marT="0" marB="0" anchor="b"/>
                    </a:tc>
                    <a:extLst>
                      <a:ext uri="{0D108BD9-81ED-4DB2-BD59-A6C34878D82A}">
                        <a16:rowId xmlns:a16="http://schemas.microsoft.com/office/drawing/2014/main" val="10005"/>
                      </a:ext>
                    </a:extLst>
                  </a:tr>
                  <a:tr h="412949">
                    <a:tc>
                      <a:txBody>
                        <a:bodyPr/>
                        <a:lstStyle/>
                        <a:p>
                          <a:pPr algn="ctr">
                            <a:lnSpc>
                              <a:spcPct val="107000"/>
                            </a:lnSpc>
                            <a:spcAft>
                              <a:spcPts val="0"/>
                            </a:spcAft>
                          </a:pPr>
                          <a:r>
                            <a:rPr lang="en-US" sz="900" dirty="0">
                              <a:effectLst/>
                            </a:rPr>
                            <a:t>IN</a:t>
                          </a: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𝟓</m:t>
                                </m:r>
                                <m:r>
                                  <a:rPr lang="en-US" sz="1000">
                                    <a:effectLst/>
                                    <a:latin typeface="Cambria Math"/>
                                  </a:rPr>
                                  <m:t>%</m:t>
                                </m:r>
                              </m:oMath>
                            </m:oMathPara>
                          </a14:m>
                          <a:endParaRPr lang="fi-FI" sz="1000">
                            <a:effectLst/>
                            <a:latin typeface="Calibri"/>
                            <a:ea typeface="Calibri"/>
                            <a:cs typeface="Times New Roman"/>
                          </a:endParaRPr>
                        </a:p>
                      </a:txBody>
                      <a:tcPr marL="62208" marR="62208" marT="0" marB="0"/>
                    </a:tc>
                    <a:tc>
                      <a:txBody>
                        <a:bodyPr/>
                        <a:lstStyle/>
                        <a:p>
                          <a:pPr algn="ctr">
                            <a:lnSpc>
                              <a:spcPct val="107000"/>
                            </a:lnSpc>
                            <a:spcAft>
                              <a:spcPts val="0"/>
                            </a:spcAft>
                          </a:pPr>
                          <a:r>
                            <a:rPr lang="de-DE" sz="900">
                              <a:effectLst/>
                            </a:rPr>
                            <a:t>E7</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110.3075</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E4</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58.0591</a:t>
                          </a:r>
                          <a:endParaRPr lang="fi-FI" sz="1000">
                            <a:effectLst/>
                            <a:latin typeface="Calibri"/>
                            <a:ea typeface="Calibri"/>
                            <a:cs typeface="Times New Roman"/>
                          </a:endParaRPr>
                        </a:p>
                      </a:txBody>
                      <a:tcPr marL="62208" marR="62208" marT="0" marB="0" anchor="b"/>
                    </a:tc>
                    <a:extLst>
                      <a:ext uri="{0D108BD9-81ED-4DB2-BD59-A6C34878D82A}">
                        <a16:rowId xmlns:a16="http://schemas.microsoft.com/office/drawing/2014/main" val="10006"/>
                      </a:ext>
                    </a:extLst>
                  </a:tr>
                  <a:tr h="412949">
                    <a:tc>
                      <a:txBody>
                        <a:bodyPr/>
                        <a:lstStyle/>
                        <a:p>
                          <a:pPr algn="ctr">
                            <a:lnSpc>
                              <a:spcPct val="107000"/>
                            </a:lnSpc>
                            <a:spcAft>
                              <a:spcPts val="0"/>
                            </a:spcAft>
                          </a:pPr>
                          <a:r>
                            <a:rPr lang="en-US" sz="900">
                              <a:effectLst/>
                            </a:rPr>
                            <a:t> </a:t>
                          </a:r>
                          <a:endParaRPr lang="fi-FI" sz="1000">
                            <a:effectLst/>
                            <a:latin typeface="Calibri"/>
                            <a:ea typeface="Calibri"/>
                            <a:cs typeface="Times New Roman"/>
                          </a:endParaRPr>
                        </a:p>
                      </a:txBody>
                      <a:tcPr marL="62208" marR="62208" marT="0" marB="0" anchor="ctr"/>
                    </a:tc>
                    <a:tc>
                      <a:txBody>
                        <a:bodyPr/>
                        <a:lstStyle/>
                        <a:p>
                          <a:pPr algn="ctr">
                            <a:lnSpc>
                              <a:spcPct val="107000"/>
                            </a:lnSpc>
                            <a:spcAft>
                              <a:spcPts val="0"/>
                            </a:spcAft>
                          </a:pP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𝟓</m:t>
                                </m:r>
                                <m:r>
                                  <a:rPr lang="en-US" sz="1000">
                                    <a:effectLst/>
                                    <a:latin typeface="Cambria Math"/>
                                  </a:rPr>
                                  <m:t>/+</m:t>
                                </m:r>
                                <m:r>
                                  <a:rPr lang="en-US" sz="1000">
                                    <a:effectLst/>
                                    <a:latin typeface="Cambria Math"/>
                                  </a:rPr>
                                  <m:t>𝟑</m:t>
                                </m:r>
                                <m:r>
                                  <a:rPr lang="en-US" sz="1000">
                                    <a:effectLst/>
                                    <a:latin typeface="Cambria Math"/>
                                  </a:rPr>
                                  <m:t>%</m:t>
                                </m:r>
                              </m:oMath>
                            </m:oMathPara>
                          </a14:m>
                          <a:endParaRPr lang="fi-FI" sz="1000" dirty="0">
                            <a:effectLst/>
                            <a:latin typeface="Calibri"/>
                            <a:ea typeface="Calibri"/>
                            <a:cs typeface="Times New Roman"/>
                          </a:endParaRPr>
                        </a:p>
                      </a:txBody>
                      <a:tcPr marL="62208" marR="62208" marT="0" marB="0"/>
                    </a:tc>
                    <a:tc>
                      <a:txBody>
                        <a:bodyPr/>
                        <a:lstStyle/>
                        <a:p>
                          <a:pPr algn="ctr">
                            <a:lnSpc>
                              <a:spcPct val="107000"/>
                            </a:lnSpc>
                            <a:spcAft>
                              <a:spcPts val="0"/>
                            </a:spcAft>
                          </a:pPr>
                          <a:r>
                            <a:rPr lang="de-DE" sz="900">
                              <a:effectLst/>
                            </a:rPr>
                            <a:t>E7</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110.3255</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E4,E3</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58.0564</a:t>
                          </a:r>
                          <a:endParaRPr lang="fi-FI" sz="1000">
                            <a:effectLst/>
                            <a:latin typeface="Calibri"/>
                            <a:ea typeface="Calibri"/>
                            <a:cs typeface="Times New Roman"/>
                          </a:endParaRPr>
                        </a:p>
                      </a:txBody>
                      <a:tcPr marL="62208" marR="62208" marT="0" marB="0" anchor="b"/>
                    </a:tc>
                    <a:extLst>
                      <a:ext uri="{0D108BD9-81ED-4DB2-BD59-A6C34878D82A}">
                        <a16:rowId xmlns:a16="http://schemas.microsoft.com/office/drawing/2014/main" val="10007"/>
                      </a:ext>
                    </a:extLst>
                  </a:tr>
                  <a:tr h="412949">
                    <a:tc>
                      <a:txBody>
                        <a:bodyPr/>
                        <a:lstStyle/>
                        <a:p>
                          <a:pPr algn="ctr">
                            <a:lnSpc>
                              <a:spcPct val="107000"/>
                            </a:lnSpc>
                            <a:spcAft>
                              <a:spcPts val="0"/>
                            </a:spcAft>
                          </a:pPr>
                          <a:r>
                            <a:rPr lang="en-US" sz="900">
                              <a:effectLst/>
                            </a:rPr>
                            <a:t> </a:t>
                          </a:r>
                          <a:endParaRPr lang="fi-FI" sz="1000">
                            <a:effectLst/>
                            <a:latin typeface="Calibri"/>
                            <a:ea typeface="Calibri"/>
                            <a:cs typeface="Times New Roman"/>
                          </a:endParaRPr>
                        </a:p>
                      </a:txBody>
                      <a:tcPr marL="62208" marR="62208" marT="0" marB="0" anchor="ctr"/>
                    </a:tc>
                    <a:tc>
                      <a:txBody>
                        <a:bodyPr/>
                        <a:lstStyle/>
                        <a:p>
                          <a:pPr algn="ctr">
                            <a:lnSpc>
                              <a:spcPct val="107000"/>
                            </a:lnSpc>
                            <a:spcAft>
                              <a:spcPts val="0"/>
                            </a:spcAft>
                          </a:pP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𝟏𝟎</m:t>
                                </m:r>
                                <m:r>
                                  <a:rPr lang="en-US" sz="1000">
                                    <a:effectLst/>
                                    <a:latin typeface="Cambria Math"/>
                                  </a:rPr>
                                  <m:t>%</m:t>
                                </m:r>
                              </m:oMath>
                            </m:oMathPara>
                          </a14:m>
                          <a:endParaRPr lang="fi-FI" sz="1000" dirty="0">
                            <a:effectLst/>
                            <a:latin typeface="Calibri"/>
                            <a:ea typeface="Calibri"/>
                            <a:cs typeface="Times New Roman"/>
                          </a:endParaRPr>
                        </a:p>
                      </a:txBody>
                      <a:tcPr marL="62208" marR="62208" marT="0" marB="0"/>
                    </a:tc>
                    <a:tc>
                      <a:txBody>
                        <a:bodyPr/>
                        <a:lstStyle/>
                        <a:p>
                          <a:pPr algn="ctr">
                            <a:lnSpc>
                              <a:spcPct val="107000"/>
                            </a:lnSpc>
                            <a:spcAft>
                              <a:spcPts val="0"/>
                            </a:spcAft>
                          </a:pPr>
                          <a:r>
                            <a:rPr lang="de-DE" sz="900" dirty="0">
                              <a:effectLst/>
                            </a:rPr>
                            <a:t>E7</a:t>
                          </a:r>
                          <a:endParaRPr lang="fi-FI" sz="1000" dirty="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dirty="0">
                              <a:effectLst/>
                            </a:rPr>
                            <a:t>107.8319</a:t>
                          </a:r>
                          <a:endParaRPr lang="fi-FI" sz="1000" dirty="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E6,E4</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40.7981</a:t>
                          </a:r>
                          <a:endParaRPr lang="fi-FI" sz="1000">
                            <a:effectLst/>
                            <a:latin typeface="Calibri"/>
                            <a:ea typeface="Calibri"/>
                            <a:cs typeface="Times New Roman"/>
                          </a:endParaRPr>
                        </a:p>
                      </a:txBody>
                      <a:tcPr marL="62208" marR="62208" marT="0" marB="0" anchor="b"/>
                    </a:tc>
                    <a:extLst>
                      <a:ext uri="{0D108BD9-81ED-4DB2-BD59-A6C34878D82A}">
                        <a16:rowId xmlns:a16="http://schemas.microsoft.com/office/drawing/2014/main" val="10008"/>
                      </a:ext>
                    </a:extLst>
                  </a:tr>
                  <a:tr h="412949">
                    <a:tc>
                      <a:txBody>
                        <a:bodyPr/>
                        <a:lstStyle/>
                        <a:p>
                          <a:pPr algn="ctr">
                            <a:lnSpc>
                              <a:spcPct val="107000"/>
                            </a:lnSpc>
                            <a:spcAft>
                              <a:spcPts val="0"/>
                            </a:spcAft>
                          </a:pPr>
                          <a:r>
                            <a:rPr lang="en-US" sz="900">
                              <a:effectLst/>
                            </a:rPr>
                            <a:t>PU</a:t>
                          </a:r>
                          <a:endParaRPr lang="fi-FI" sz="1000">
                            <a:effectLst/>
                            <a:latin typeface="Calibri"/>
                            <a:ea typeface="Calibri"/>
                            <a:cs typeface="Times New Roman"/>
                          </a:endParaRPr>
                        </a:p>
                      </a:txBody>
                      <a:tcPr marL="62208" marR="62208" marT="0" marB="0" anchor="ctr"/>
                    </a:tc>
                    <a:tc>
                      <a:txBody>
                        <a:bodyPr/>
                        <a:lstStyle/>
                        <a:p>
                          <a:pPr algn="ctr">
                            <a:lnSpc>
                              <a:spcPct val="107000"/>
                            </a:lnSpc>
                            <a:spcAft>
                              <a:spcPts val="0"/>
                            </a:spcAft>
                          </a:pP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𝟓</m:t>
                                </m:r>
                                <m:r>
                                  <a:rPr lang="en-US" sz="1000">
                                    <a:effectLst/>
                                    <a:latin typeface="Cambria Math"/>
                                  </a:rPr>
                                  <m:t>%</m:t>
                                </m:r>
                              </m:oMath>
                            </m:oMathPara>
                          </a14:m>
                          <a:endParaRPr lang="fi-FI" sz="1000" dirty="0">
                            <a:effectLst/>
                            <a:latin typeface="Calibri"/>
                            <a:ea typeface="Calibri"/>
                            <a:cs typeface="Times New Roman"/>
                          </a:endParaRPr>
                        </a:p>
                      </a:txBody>
                      <a:tcPr marL="62208" marR="62208" marT="0" marB="0"/>
                    </a:tc>
                    <a:tc>
                      <a:txBody>
                        <a:bodyPr/>
                        <a:lstStyle/>
                        <a:p>
                          <a:pPr algn="ctr">
                            <a:lnSpc>
                              <a:spcPct val="107000"/>
                            </a:lnSpc>
                            <a:spcAft>
                              <a:spcPts val="0"/>
                            </a:spcAft>
                          </a:pPr>
                          <a:r>
                            <a:rPr lang="de-DE" sz="900">
                              <a:effectLst/>
                            </a:rPr>
                            <a:t>E7</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107.8106</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E6,E4</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40.7950</a:t>
                          </a:r>
                          <a:endParaRPr lang="fi-FI" sz="1000">
                            <a:effectLst/>
                            <a:latin typeface="Calibri"/>
                            <a:ea typeface="Calibri"/>
                            <a:cs typeface="Times New Roman"/>
                          </a:endParaRPr>
                        </a:p>
                      </a:txBody>
                      <a:tcPr marL="62208" marR="62208" marT="0" marB="0" anchor="b"/>
                    </a:tc>
                    <a:extLst>
                      <a:ext uri="{0D108BD9-81ED-4DB2-BD59-A6C34878D82A}">
                        <a16:rowId xmlns:a16="http://schemas.microsoft.com/office/drawing/2014/main" val="10009"/>
                      </a:ext>
                    </a:extLst>
                  </a:tr>
                  <a:tr h="412949">
                    <a:tc>
                      <a:txBody>
                        <a:bodyPr/>
                        <a:lstStyle/>
                        <a:p>
                          <a:pPr algn="ctr">
                            <a:lnSpc>
                              <a:spcPct val="107000"/>
                            </a:lnSpc>
                            <a:spcAft>
                              <a:spcPts val="0"/>
                            </a:spcAft>
                          </a:pPr>
                          <a:r>
                            <a:rPr lang="en-US" sz="900">
                              <a:effectLst/>
                            </a:rPr>
                            <a:t> </a:t>
                          </a:r>
                          <a:endParaRPr lang="fi-FI" sz="1000">
                            <a:effectLst/>
                            <a:latin typeface="Calibri"/>
                            <a:ea typeface="Calibri"/>
                            <a:cs typeface="Times New Roman"/>
                          </a:endParaRPr>
                        </a:p>
                      </a:txBody>
                      <a:tcPr marL="62208" marR="62208" marT="0" marB="0" anchor="ctr"/>
                    </a:tc>
                    <a:tc>
                      <a:txBody>
                        <a:bodyPr/>
                        <a:lstStyle/>
                        <a:p>
                          <a:pPr algn="ctr">
                            <a:lnSpc>
                              <a:spcPct val="107000"/>
                            </a:lnSpc>
                            <a:spcAft>
                              <a:spcPts val="0"/>
                            </a:spcAft>
                          </a:pPr>
                          <a:endParaRPr lang="fi-FI" sz="1000" dirty="0">
                            <a:effectLst/>
                            <a:latin typeface="Calibri"/>
                            <a:ea typeface="Calibri"/>
                            <a:cs typeface="Times New Roman"/>
                          </a:endParaRPr>
                        </a:p>
                      </a:txBody>
                      <a:tcPr marL="62208" marR="62208" marT="0" marB="0" anchor="ctr"/>
                    </a:tc>
                    <a:tc>
                      <a:txBody>
                        <a:bodyPr/>
                        <a:lstStyle/>
                        <a:p>
                          <a:pPr algn="ctr">
                            <a:lnSpc>
                              <a:spcPct val="107000"/>
                            </a:lnSpc>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a:rPr>
                                  <m:t>−</m:t>
                                </m:r>
                                <m:r>
                                  <a:rPr lang="en-US" sz="1000">
                                    <a:effectLst/>
                                    <a:latin typeface="Cambria Math"/>
                                  </a:rPr>
                                  <m:t>𝟓</m:t>
                                </m:r>
                                <m:r>
                                  <a:rPr lang="en-US" sz="1000">
                                    <a:effectLst/>
                                    <a:latin typeface="Cambria Math"/>
                                  </a:rPr>
                                  <m:t>/+</m:t>
                                </m:r>
                                <m:r>
                                  <a:rPr lang="en-US" sz="1000">
                                    <a:effectLst/>
                                    <a:latin typeface="Cambria Math"/>
                                  </a:rPr>
                                  <m:t>𝟑</m:t>
                                </m:r>
                                <m:r>
                                  <a:rPr lang="en-US" sz="1000">
                                    <a:effectLst/>
                                    <a:latin typeface="Cambria Math"/>
                                  </a:rPr>
                                  <m:t>%</m:t>
                                </m:r>
                              </m:oMath>
                            </m:oMathPara>
                          </a14:m>
                          <a:endParaRPr lang="fi-FI" sz="1000">
                            <a:effectLst/>
                            <a:latin typeface="Calibri"/>
                            <a:ea typeface="Calibri"/>
                            <a:cs typeface="Times New Roman"/>
                          </a:endParaRPr>
                        </a:p>
                      </a:txBody>
                      <a:tcPr marL="62208" marR="62208" marT="0" marB="0"/>
                    </a:tc>
                    <a:tc>
                      <a:txBody>
                        <a:bodyPr/>
                        <a:lstStyle/>
                        <a:p>
                          <a:pPr algn="ctr">
                            <a:lnSpc>
                              <a:spcPct val="107000"/>
                            </a:lnSpc>
                            <a:spcAft>
                              <a:spcPts val="0"/>
                            </a:spcAft>
                          </a:pPr>
                          <a:r>
                            <a:rPr lang="de-DE" sz="900" dirty="0">
                              <a:effectLst/>
                            </a:rPr>
                            <a:t>E7</a:t>
                          </a:r>
                          <a:endParaRPr lang="fi-FI" sz="1000" dirty="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dirty="0">
                              <a:effectLst/>
                            </a:rPr>
                            <a:t>107.8090</a:t>
                          </a:r>
                          <a:endParaRPr lang="fi-FI" sz="1000" dirty="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a:effectLst/>
                            </a:rPr>
                            <a:t>E3</a:t>
                          </a:r>
                          <a:endParaRPr lang="fi-FI" sz="1000">
                            <a:effectLst/>
                            <a:latin typeface="Calibri"/>
                            <a:ea typeface="Calibri"/>
                            <a:cs typeface="Times New Roman"/>
                          </a:endParaRPr>
                        </a:p>
                      </a:txBody>
                      <a:tcPr marL="62208" marR="62208" marT="0" marB="0" anchor="b"/>
                    </a:tc>
                    <a:tc>
                      <a:txBody>
                        <a:bodyPr/>
                        <a:lstStyle/>
                        <a:p>
                          <a:pPr algn="ctr">
                            <a:lnSpc>
                              <a:spcPct val="107000"/>
                            </a:lnSpc>
                            <a:spcAft>
                              <a:spcPts val="0"/>
                            </a:spcAft>
                          </a:pPr>
                          <a:r>
                            <a:rPr lang="de-DE" sz="900" dirty="0">
                              <a:effectLst/>
                            </a:rPr>
                            <a:t>37.8780</a:t>
                          </a:r>
                          <a:endParaRPr lang="fi-FI" sz="1000" dirty="0">
                            <a:effectLst/>
                            <a:latin typeface="Calibri"/>
                            <a:ea typeface="Calibri"/>
                            <a:cs typeface="Times New Roman"/>
                          </a:endParaRPr>
                        </a:p>
                      </a:txBody>
                      <a:tcPr marL="62208" marR="62208" marT="0" marB="0" anchor="b"/>
                    </a:tc>
                    <a:extLst>
                      <a:ext uri="{0D108BD9-81ED-4DB2-BD59-A6C34878D82A}">
                        <a16:rowId xmlns:a16="http://schemas.microsoft.com/office/drawing/2014/main" val="10010"/>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2001903565"/>
                  </p:ext>
                </p:extLst>
              </p:nvPr>
            </p:nvGraphicFramePr>
            <p:xfrm>
              <a:off x="1164899" y="1440495"/>
              <a:ext cx="7704855" cy="5008242"/>
            </p:xfrm>
            <a:graphic>
              <a:graphicData uri="http://schemas.openxmlformats.org/drawingml/2006/table">
                <a:tbl>
                  <a:tblPr firstRow="1" firstCol="1" bandRow="1">
                    <a:tableStyleId>{5C22544A-7EE6-4342-B048-85BDC9FD1C3A}</a:tableStyleId>
                  </a:tblPr>
                  <a:tblGrid>
                    <a:gridCol w="1284143"/>
                    <a:gridCol w="177683"/>
                    <a:gridCol w="1383976"/>
                    <a:gridCol w="1383976"/>
                    <a:gridCol w="1383976"/>
                    <a:gridCol w="1383976"/>
                    <a:gridCol w="707125"/>
                  </a:tblGrid>
                  <a:tr h="221735">
                    <a:tc gridSpan="2">
                      <a:txBody>
                        <a:bodyPr/>
                        <a:lstStyle/>
                        <a:p>
                          <a:pPr algn="ctr">
                            <a:lnSpc>
                              <a:spcPct val="107000"/>
                            </a:lnSpc>
                            <a:spcAft>
                              <a:spcPts val="0"/>
                            </a:spcAft>
                          </a:pPr>
                          <a:r>
                            <a:rPr lang="de-DE" sz="1000" dirty="0">
                              <a:effectLst/>
                            </a:rPr>
                            <a:t> </a:t>
                          </a:r>
                          <a:endParaRPr lang="fi-FI" sz="1100" dirty="0">
                            <a:effectLst/>
                            <a:latin typeface="Calibri"/>
                            <a:ea typeface="Calibri"/>
                            <a:cs typeface="Times New Roman"/>
                          </a:endParaRPr>
                        </a:p>
                      </a:txBody>
                      <a:tcPr marL="68580" marR="68580" marT="0" marB="0" anchor="ctr"/>
                    </a:tc>
                    <a:tc hMerge="1">
                      <a:txBody>
                        <a:bodyPr/>
                        <a:lstStyle/>
                        <a:p>
                          <a:endParaRPr lang="fi-FI"/>
                        </a:p>
                      </a:txBody>
                      <a:tcPr/>
                    </a:tc>
                    <a:tc>
                      <a:txBody>
                        <a:bodyPr/>
                        <a:lstStyle/>
                        <a:p>
                          <a:pPr algn="ctr">
                            <a:lnSpc>
                              <a:spcPct val="107000"/>
                            </a:lnSpc>
                            <a:spcAft>
                              <a:spcPts val="0"/>
                            </a:spcAft>
                          </a:pPr>
                          <a:r>
                            <a:rPr lang="de-DE" sz="1000">
                              <a:effectLst/>
                            </a:rPr>
                            <a:t> </a:t>
                          </a:r>
                          <a:endParaRPr lang="fi-FI" sz="1100">
                            <a:effectLst/>
                            <a:latin typeface="Calibri"/>
                            <a:ea typeface="Calibri"/>
                            <a:cs typeface="Times New Roman"/>
                          </a:endParaRPr>
                        </a:p>
                      </a:txBody>
                      <a:tcPr marL="68580" marR="68580" marT="0" marB="0"/>
                    </a:tc>
                    <a:tc gridSpan="2">
                      <a:txBody>
                        <a:bodyPr/>
                        <a:lstStyle/>
                        <a:p>
                          <a:pPr algn="ctr">
                            <a:lnSpc>
                              <a:spcPct val="107000"/>
                            </a:lnSpc>
                            <a:spcAft>
                              <a:spcPts val="0"/>
                            </a:spcAft>
                          </a:pPr>
                          <a:r>
                            <a:rPr lang="de-DE" sz="1000">
                              <a:effectLst/>
                            </a:rPr>
                            <a:t>Balanced (3-Phase)</a:t>
                          </a:r>
                          <a:endParaRPr lang="fi-FI" sz="1100">
                            <a:effectLst/>
                            <a:latin typeface="Calibri"/>
                            <a:ea typeface="Calibri"/>
                            <a:cs typeface="Times New Roman"/>
                          </a:endParaRPr>
                        </a:p>
                      </a:txBody>
                      <a:tcPr marL="68580" marR="68580" marT="0" marB="0" anchor="ctr"/>
                    </a:tc>
                    <a:tc hMerge="1">
                      <a:txBody>
                        <a:bodyPr/>
                        <a:lstStyle/>
                        <a:p>
                          <a:endParaRPr lang="fi-FI"/>
                        </a:p>
                      </a:txBody>
                      <a:tcPr/>
                    </a:tc>
                    <a:tc gridSpan="2">
                      <a:txBody>
                        <a:bodyPr/>
                        <a:lstStyle/>
                        <a:p>
                          <a:pPr algn="ctr">
                            <a:lnSpc>
                              <a:spcPct val="107000"/>
                            </a:lnSpc>
                            <a:spcAft>
                              <a:spcPts val="0"/>
                            </a:spcAft>
                          </a:pPr>
                          <a:r>
                            <a:rPr lang="de-DE" sz="1000">
                              <a:effectLst/>
                            </a:rPr>
                            <a:t>Unbalanced (1-Phase)</a:t>
                          </a:r>
                          <a:endParaRPr lang="fi-FI" sz="1100">
                            <a:effectLst/>
                            <a:latin typeface="Calibri"/>
                            <a:ea typeface="Calibri"/>
                            <a:cs typeface="Times New Roman"/>
                          </a:endParaRPr>
                        </a:p>
                      </a:txBody>
                      <a:tcPr marL="68580" marR="68580" marT="0" marB="0" anchor="ctr"/>
                    </a:tc>
                    <a:tc hMerge="1">
                      <a:txBody>
                        <a:bodyPr/>
                        <a:lstStyle/>
                        <a:p>
                          <a:endParaRPr lang="fi-FI"/>
                        </a:p>
                      </a:txBody>
                      <a:tcPr/>
                    </a:tc>
                  </a:tr>
                  <a:tr h="688852">
                    <a:tc>
                      <a:txBody>
                        <a:bodyPr/>
                        <a:lstStyle/>
                        <a:p>
                          <a:pPr algn="ctr">
                            <a:lnSpc>
                              <a:spcPct val="107000"/>
                            </a:lnSpc>
                            <a:spcAft>
                              <a:spcPts val="0"/>
                            </a:spcAft>
                          </a:pPr>
                          <a:r>
                            <a:rPr lang="de-DE" sz="1000">
                              <a:effectLst/>
                            </a:rPr>
                            <a:t>Region</a:t>
                          </a:r>
                          <a:endParaRPr lang="fi-FI" sz="1100">
                            <a:effectLst/>
                            <a:latin typeface="Calibri"/>
                            <a:ea typeface="Calibri"/>
                            <a:cs typeface="Times New Roman"/>
                          </a:endParaRPr>
                        </a:p>
                      </a:txBody>
                      <a:tcPr marL="68580" marR="68580" marT="0" marB="0" anchor="ctr"/>
                    </a:tc>
                    <a:tc>
                      <a:txBody>
                        <a:bodyPr/>
                        <a:lstStyle/>
                        <a:p>
                          <a:pPr algn="ctr">
                            <a:lnSpc>
                              <a:spcPct val="107000"/>
                            </a:lnSpc>
                            <a:spcAft>
                              <a:spcPts val="0"/>
                            </a:spcAft>
                          </a:pPr>
                          <a:endParaRPr lang="fi-FI" sz="1100" dirty="0">
                            <a:effectLst/>
                            <a:latin typeface="Calibri"/>
                            <a:ea typeface="Calibri"/>
                            <a:cs typeface="Times New Roman"/>
                          </a:endParaRPr>
                        </a:p>
                      </a:txBody>
                      <a:tcPr marL="68580" marR="68580" marT="0" marB="0" anchor="ctr"/>
                    </a:tc>
                    <a:tc>
                      <a:txBody>
                        <a:bodyPr/>
                        <a:lstStyle/>
                        <a:p>
                          <a:endParaRPr lang="fi-FI"/>
                        </a:p>
                      </a:txBody>
                      <a:tcPr marL="68580" marR="68580" marT="0" marB="0" anchor="ctr">
                        <a:blipFill rotWithShape="1">
                          <a:blip r:embed="rId3"/>
                          <a:stretch>
                            <a:fillRect l="-105727" t="-33628" r="-351542" b="-605310"/>
                          </a:stretch>
                        </a:blipFill>
                      </a:tcPr>
                    </a:tc>
                    <a:tc>
                      <a:txBody>
                        <a:bodyPr/>
                        <a:lstStyle/>
                        <a:p>
                          <a:pPr algn="ctr">
                            <a:lnSpc>
                              <a:spcPct val="107000"/>
                            </a:lnSpc>
                            <a:spcAft>
                              <a:spcPts val="0"/>
                            </a:spcAft>
                          </a:pPr>
                          <a:r>
                            <a:rPr lang="de-DE" sz="1000" dirty="0" err="1">
                              <a:effectLst/>
                            </a:rPr>
                            <a:t>Limiting</a:t>
                          </a:r>
                          <a:r>
                            <a:rPr lang="de-DE" sz="1000" dirty="0">
                              <a:effectLst/>
                            </a:rPr>
                            <a:t> </a:t>
                          </a:r>
                          <a:r>
                            <a:rPr lang="de-DE" sz="1000" dirty="0" err="1">
                              <a:effectLst/>
                            </a:rPr>
                            <a:t>Constraint</a:t>
                          </a:r>
                          <a:endParaRPr lang="fi-FI" sz="1100" dirty="0">
                            <a:effectLst/>
                            <a:latin typeface="Calibri"/>
                            <a:ea typeface="Calibri"/>
                            <a:cs typeface="Times New Roman"/>
                          </a:endParaRPr>
                        </a:p>
                      </a:txBody>
                      <a:tcPr marL="68580" marR="68580" marT="0" marB="0" anchor="ctr"/>
                    </a:tc>
                    <a:tc>
                      <a:txBody>
                        <a:bodyPr/>
                        <a:lstStyle/>
                        <a:p>
                          <a:endParaRPr lang="fi-FI"/>
                        </a:p>
                      </a:txBody>
                      <a:tcPr marL="68580" marR="68580" marT="0" marB="0" anchor="ctr">
                        <a:blipFill rotWithShape="1">
                          <a:blip r:embed="rId3"/>
                          <a:stretch>
                            <a:fillRect l="-305727" t="-33628" r="-151542" b="-605310"/>
                          </a:stretch>
                        </a:blipFill>
                      </a:tcPr>
                    </a:tc>
                    <a:tc>
                      <a:txBody>
                        <a:bodyPr/>
                        <a:lstStyle/>
                        <a:p>
                          <a:pPr algn="ctr">
                            <a:lnSpc>
                              <a:spcPct val="107000"/>
                            </a:lnSpc>
                            <a:spcAft>
                              <a:spcPts val="0"/>
                            </a:spcAft>
                          </a:pPr>
                          <a:r>
                            <a:rPr lang="de-DE" sz="1000">
                              <a:effectLst/>
                            </a:rPr>
                            <a:t>Limiting Constraint</a:t>
                          </a:r>
                          <a:endParaRPr lang="fi-FI" sz="1100">
                            <a:effectLst/>
                            <a:latin typeface="Calibri"/>
                            <a:ea typeface="Calibri"/>
                            <a:cs typeface="Times New Roman"/>
                          </a:endParaRPr>
                        </a:p>
                      </a:txBody>
                      <a:tcPr marL="68580" marR="68580" marT="0" marB="0" anchor="ctr"/>
                    </a:tc>
                    <a:tc>
                      <a:txBody>
                        <a:bodyPr/>
                        <a:lstStyle/>
                        <a:p>
                          <a:endParaRPr lang="fi-FI"/>
                        </a:p>
                      </a:txBody>
                      <a:tcPr marL="68580" marR="68580" marT="0" marB="0" anchor="ctr">
                        <a:blipFill rotWithShape="1">
                          <a:blip r:embed="rId3"/>
                          <a:stretch>
                            <a:fillRect l="-989655" t="-33628" r="-862" b="-605310"/>
                          </a:stretch>
                        </a:blipFill>
                      </a:tcPr>
                    </a:tc>
                  </a:tr>
                  <a:tr h="455295">
                    <a:tc rowSpan="3">
                      <a:txBody>
                        <a:bodyPr/>
                        <a:lstStyle/>
                        <a:p>
                          <a:pPr algn="ctr">
                            <a:lnSpc>
                              <a:spcPct val="107000"/>
                            </a:lnSpc>
                            <a:spcAft>
                              <a:spcPts val="0"/>
                            </a:spcAft>
                          </a:pPr>
                          <a:r>
                            <a:rPr lang="de-DE" sz="1000">
                              <a:effectLst/>
                            </a:rPr>
                            <a:t>PR</a:t>
                          </a:r>
                          <a:endParaRPr lang="fi-FI" sz="1100">
                            <a:effectLst/>
                            <a:latin typeface="Calibri"/>
                            <a:ea typeface="Calibri"/>
                            <a:cs typeface="Times New Roman"/>
                          </a:endParaRPr>
                        </a:p>
                      </a:txBody>
                      <a:tcPr marL="68580" marR="68580" marT="0" marB="0" anchor="ctr"/>
                    </a:tc>
                    <a:tc rowSpan="3">
                      <a:txBody>
                        <a:bodyPr/>
                        <a:lstStyle/>
                        <a:p>
                          <a:pPr algn="ctr">
                            <a:lnSpc>
                              <a:spcPct val="107000"/>
                            </a:lnSpc>
                            <a:spcAft>
                              <a:spcPts val="0"/>
                            </a:spcAft>
                          </a:pPr>
                          <a:endParaRPr lang="fi-FI" sz="1100" dirty="0">
                            <a:effectLst/>
                            <a:latin typeface="Calibri"/>
                            <a:ea typeface="Calibri"/>
                            <a:cs typeface="Times New Roman"/>
                          </a:endParaRPr>
                        </a:p>
                      </a:txBody>
                      <a:tcPr marL="68580" marR="68580" marT="0" marB="0" anchor="ctr"/>
                    </a:tc>
                    <a:tc>
                      <a:txBody>
                        <a:bodyPr/>
                        <a:lstStyle/>
                        <a:p>
                          <a:endParaRPr lang="fi-FI"/>
                        </a:p>
                      </a:txBody>
                      <a:tcPr marL="68580" marR="68580" marT="0" marB="0">
                        <a:blipFill rotWithShape="1">
                          <a:blip r:embed="rId3"/>
                          <a:stretch>
                            <a:fillRect l="-105727" t="-201333" r="-351542" b="-812000"/>
                          </a:stretch>
                        </a:blipFill>
                      </a:tcPr>
                    </a:tc>
                    <a:tc>
                      <a:txBody>
                        <a:bodyPr/>
                        <a:lstStyle/>
                        <a:p>
                          <a:pPr algn="ctr">
                            <a:lnSpc>
                              <a:spcPct val="107000"/>
                            </a:lnSpc>
                            <a:spcAft>
                              <a:spcPts val="0"/>
                            </a:spcAft>
                          </a:pPr>
                          <a:r>
                            <a:rPr lang="de-DE" sz="1000" dirty="0">
                              <a:effectLst/>
                            </a:rPr>
                            <a:t>E3</a:t>
                          </a:r>
                          <a:endParaRPr lang="fi-FI" sz="1100" dirty="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dirty="0">
                              <a:effectLst/>
                            </a:rPr>
                            <a:t>105.2661</a:t>
                          </a:r>
                          <a:endParaRPr lang="fi-FI" sz="1100" dirty="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E4</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24.7721</a:t>
                          </a:r>
                          <a:endParaRPr lang="fi-FI" sz="1100">
                            <a:effectLst/>
                            <a:latin typeface="Calibri"/>
                            <a:ea typeface="Calibri"/>
                            <a:cs typeface="Times New Roman"/>
                          </a:endParaRPr>
                        </a:p>
                      </a:txBody>
                      <a:tcPr marL="68580" marR="68580" marT="0" marB="0" anchor="b"/>
                    </a:tc>
                  </a:tr>
                  <a:tr h="455295">
                    <a:tc vMerge="1">
                      <a:txBody>
                        <a:bodyPr/>
                        <a:lstStyle/>
                        <a:p>
                          <a:endParaRPr lang="fi-FI"/>
                        </a:p>
                      </a:txBody>
                      <a:tcPr/>
                    </a:tc>
                    <a:tc vMerge="1">
                      <a:txBody>
                        <a:bodyPr/>
                        <a:lstStyle/>
                        <a:p>
                          <a:endParaRPr lang="fi-FI"/>
                        </a:p>
                      </a:txBody>
                      <a:tcPr/>
                    </a:tc>
                    <a:tc>
                      <a:txBody>
                        <a:bodyPr/>
                        <a:lstStyle/>
                        <a:p>
                          <a:endParaRPr lang="fi-FI"/>
                        </a:p>
                      </a:txBody>
                      <a:tcPr marL="68580" marR="68580" marT="0" marB="0">
                        <a:blipFill rotWithShape="1">
                          <a:blip r:embed="rId3"/>
                          <a:stretch>
                            <a:fillRect l="-105727" t="-301333" r="-351542" b="-712000"/>
                          </a:stretch>
                        </a:blipFill>
                      </a:tcPr>
                    </a:tc>
                    <a:tc>
                      <a:txBody>
                        <a:bodyPr/>
                        <a:lstStyle/>
                        <a:p>
                          <a:pPr algn="ctr">
                            <a:lnSpc>
                              <a:spcPct val="107000"/>
                            </a:lnSpc>
                            <a:spcAft>
                              <a:spcPts val="0"/>
                            </a:spcAft>
                          </a:pPr>
                          <a:r>
                            <a:rPr lang="de-DE" sz="1000">
                              <a:effectLst/>
                            </a:rPr>
                            <a:t>E3</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54.1924</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E3-E4(both)</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24.7798</a:t>
                          </a:r>
                          <a:endParaRPr lang="fi-FI" sz="1100">
                            <a:effectLst/>
                            <a:latin typeface="Calibri"/>
                            <a:ea typeface="Calibri"/>
                            <a:cs typeface="Times New Roman"/>
                          </a:endParaRPr>
                        </a:p>
                      </a:txBody>
                      <a:tcPr marL="68580" marR="68580" marT="0" marB="0" anchor="b"/>
                    </a:tc>
                  </a:tr>
                  <a:tr h="455295">
                    <a:tc vMerge="1">
                      <a:txBody>
                        <a:bodyPr/>
                        <a:lstStyle/>
                        <a:p>
                          <a:endParaRPr lang="fi-FI"/>
                        </a:p>
                      </a:txBody>
                      <a:tcPr/>
                    </a:tc>
                    <a:tc vMerge="1">
                      <a:txBody>
                        <a:bodyPr/>
                        <a:lstStyle/>
                        <a:p>
                          <a:endParaRPr lang="fi-FI"/>
                        </a:p>
                      </a:txBody>
                      <a:tcPr/>
                    </a:tc>
                    <a:tc>
                      <a:txBody>
                        <a:bodyPr/>
                        <a:lstStyle/>
                        <a:p>
                          <a:endParaRPr lang="fi-FI"/>
                        </a:p>
                      </a:txBody>
                      <a:tcPr marL="68580" marR="68580" marT="0" marB="0">
                        <a:blipFill rotWithShape="1">
                          <a:blip r:embed="rId3"/>
                          <a:stretch>
                            <a:fillRect l="-105727" t="-401333" r="-351542" b="-612000"/>
                          </a:stretch>
                        </a:blipFill>
                      </a:tcPr>
                    </a:tc>
                    <a:tc>
                      <a:txBody>
                        <a:bodyPr/>
                        <a:lstStyle/>
                        <a:p>
                          <a:pPr algn="ctr">
                            <a:lnSpc>
                              <a:spcPct val="107000"/>
                            </a:lnSpc>
                            <a:spcAft>
                              <a:spcPts val="0"/>
                            </a:spcAft>
                          </a:pPr>
                          <a:r>
                            <a:rPr lang="de-DE" sz="1000">
                              <a:effectLst/>
                            </a:rPr>
                            <a:t>E3</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35.6077</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E3</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17.0346</a:t>
                          </a:r>
                          <a:endParaRPr lang="fi-FI" sz="1100">
                            <a:effectLst/>
                            <a:latin typeface="Calibri"/>
                            <a:ea typeface="Calibri"/>
                            <a:cs typeface="Times New Roman"/>
                          </a:endParaRPr>
                        </a:p>
                      </a:txBody>
                      <a:tcPr marL="68580" marR="68580" marT="0" marB="0" anchor="b"/>
                    </a:tc>
                  </a:tr>
                  <a:tr h="455295">
                    <a:tc>
                      <a:txBody>
                        <a:bodyPr/>
                        <a:lstStyle/>
                        <a:p>
                          <a:pPr algn="ctr">
                            <a:lnSpc>
                              <a:spcPct val="107000"/>
                            </a:lnSpc>
                            <a:spcAft>
                              <a:spcPts val="0"/>
                            </a:spcAft>
                          </a:pPr>
                          <a:r>
                            <a:rPr lang="en-US" sz="1000">
                              <a:effectLst/>
                            </a:rPr>
                            <a:t> </a:t>
                          </a:r>
                          <a:endParaRPr lang="fi-FI" sz="1100">
                            <a:effectLst/>
                            <a:latin typeface="Calibri"/>
                            <a:ea typeface="Calibri"/>
                            <a:cs typeface="Times New Roman"/>
                          </a:endParaRPr>
                        </a:p>
                      </a:txBody>
                      <a:tcPr marL="68580" marR="68580" marT="0" marB="0" anchor="ctr"/>
                    </a:tc>
                    <a:tc>
                      <a:txBody>
                        <a:bodyPr/>
                        <a:lstStyle/>
                        <a:p>
                          <a:pPr algn="ctr">
                            <a:lnSpc>
                              <a:spcPct val="107000"/>
                            </a:lnSpc>
                            <a:spcAft>
                              <a:spcPts val="0"/>
                            </a:spcAft>
                          </a:pPr>
                          <a:endParaRPr lang="fi-FI" sz="1100" dirty="0">
                            <a:effectLst/>
                            <a:latin typeface="Calibri"/>
                            <a:ea typeface="Calibri"/>
                            <a:cs typeface="Times New Roman"/>
                          </a:endParaRPr>
                        </a:p>
                      </a:txBody>
                      <a:tcPr marL="68580" marR="68580" marT="0" marB="0" anchor="ctr"/>
                    </a:tc>
                    <a:tc>
                      <a:txBody>
                        <a:bodyPr/>
                        <a:lstStyle/>
                        <a:p>
                          <a:endParaRPr lang="fi-FI"/>
                        </a:p>
                      </a:txBody>
                      <a:tcPr marL="68580" marR="68580" marT="0" marB="0">
                        <a:blipFill rotWithShape="1">
                          <a:blip r:embed="rId3"/>
                          <a:stretch>
                            <a:fillRect l="-105727" t="-508108" r="-351542" b="-520270"/>
                          </a:stretch>
                        </a:blipFill>
                      </a:tcPr>
                    </a:tc>
                    <a:tc>
                      <a:txBody>
                        <a:bodyPr/>
                        <a:lstStyle/>
                        <a:p>
                          <a:pPr algn="ctr">
                            <a:lnSpc>
                              <a:spcPct val="107000"/>
                            </a:lnSpc>
                            <a:spcAft>
                              <a:spcPts val="0"/>
                            </a:spcAft>
                          </a:pPr>
                          <a:r>
                            <a:rPr lang="de-DE" sz="1000" dirty="0">
                              <a:effectLst/>
                            </a:rPr>
                            <a:t>E7</a:t>
                          </a:r>
                          <a:endParaRPr lang="fi-FI" sz="1100" dirty="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110.3156</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E4</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58.0569</a:t>
                          </a:r>
                          <a:endParaRPr lang="fi-FI" sz="1100">
                            <a:effectLst/>
                            <a:latin typeface="Calibri"/>
                            <a:ea typeface="Calibri"/>
                            <a:cs typeface="Times New Roman"/>
                          </a:endParaRPr>
                        </a:p>
                      </a:txBody>
                      <a:tcPr marL="68580" marR="68580" marT="0" marB="0" anchor="b"/>
                    </a:tc>
                  </a:tr>
                  <a:tr h="455295">
                    <a:tc>
                      <a:txBody>
                        <a:bodyPr/>
                        <a:lstStyle/>
                        <a:p>
                          <a:pPr algn="ctr">
                            <a:lnSpc>
                              <a:spcPct val="107000"/>
                            </a:lnSpc>
                            <a:spcAft>
                              <a:spcPts val="0"/>
                            </a:spcAft>
                          </a:pPr>
                          <a:r>
                            <a:rPr lang="en-US" sz="1000" dirty="0">
                              <a:effectLst/>
                            </a:rPr>
                            <a:t>IN</a:t>
                          </a:r>
                          <a:endParaRPr lang="fi-FI" sz="11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endParaRPr lang="fi-FI" sz="1100" dirty="0">
                            <a:effectLst/>
                            <a:latin typeface="Calibri"/>
                            <a:ea typeface="Calibri"/>
                            <a:cs typeface="Times New Roman"/>
                          </a:endParaRPr>
                        </a:p>
                      </a:txBody>
                      <a:tcPr marL="68580" marR="68580" marT="0" marB="0" anchor="ctr"/>
                    </a:tc>
                    <a:tc>
                      <a:txBody>
                        <a:bodyPr/>
                        <a:lstStyle/>
                        <a:p>
                          <a:endParaRPr lang="fi-FI"/>
                        </a:p>
                      </a:txBody>
                      <a:tcPr marL="68580" marR="68580" marT="0" marB="0">
                        <a:blipFill rotWithShape="1">
                          <a:blip r:embed="rId3"/>
                          <a:stretch>
                            <a:fillRect l="-105727" t="-600000" r="-351542" b="-413333"/>
                          </a:stretch>
                        </a:blipFill>
                      </a:tcPr>
                    </a:tc>
                    <a:tc>
                      <a:txBody>
                        <a:bodyPr/>
                        <a:lstStyle/>
                        <a:p>
                          <a:pPr algn="ctr">
                            <a:lnSpc>
                              <a:spcPct val="107000"/>
                            </a:lnSpc>
                            <a:spcAft>
                              <a:spcPts val="0"/>
                            </a:spcAft>
                          </a:pPr>
                          <a:r>
                            <a:rPr lang="de-DE" sz="1000">
                              <a:effectLst/>
                            </a:rPr>
                            <a:t>E7</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110.3075</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E4</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58.0591</a:t>
                          </a:r>
                          <a:endParaRPr lang="fi-FI" sz="1100">
                            <a:effectLst/>
                            <a:latin typeface="Calibri"/>
                            <a:ea typeface="Calibri"/>
                            <a:cs typeface="Times New Roman"/>
                          </a:endParaRPr>
                        </a:p>
                      </a:txBody>
                      <a:tcPr marL="68580" marR="68580" marT="0" marB="0" anchor="b"/>
                    </a:tc>
                  </a:tr>
                  <a:tr h="455295">
                    <a:tc>
                      <a:txBody>
                        <a:bodyPr/>
                        <a:lstStyle/>
                        <a:p>
                          <a:pPr algn="ctr">
                            <a:lnSpc>
                              <a:spcPct val="107000"/>
                            </a:lnSpc>
                            <a:spcAft>
                              <a:spcPts val="0"/>
                            </a:spcAft>
                          </a:pPr>
                          <a:r>
                            <a:rPr lang="en-US" sz="1000">
                              <a:effectLst/>
                            </a:rPr>
                            <a:t> </a:t>
                          </a:r>
                          <a:endParaRPr lang="fi-FI" sz="1100">
                            <a:effectLst/>
                            <a:latin typeface="Calibri"/>
                            <a:ea typeface="Calibri"/>
                            <a:cs typeface="Times New Roman"/>
                          </a:endParaRPr>
                        </a:p>
                      </a:txBody>
                      <a:tcPr marL="68580" marR="68580" marT="0" marB="0" anchor="ctr"/>
                    </a:tc>
                    <a:tc>
                      <a:txBody>
                        <a:bodyPr/>
                        <a:lstStyle/>
                        <a:p>
                          <a:pPr algn="ctr">
                            <a:lnSpc>
                              <a:spcPct val="107000"/>
                            </a:lnSpc>
                            <a:spcAft>
                              <a:spcPts val="0"/>
                            </a:spcAft>
                          </a:pPr>
                          <a:endParaRPr lang="fi-FI" sz="1100" dirty="0">
                            <a:effectLst/>
                            <a:latin typeface="Calibri"/>
                            <a:ea typeface="Calibri"/>
                            <a:cs typeface="Times New Roman"/>
                          </a:endParaRPr>
                        </a:p>
                      </a:txBody>
                      <a:tcPr marL="68580" marR="68580" marT="0" marB="0" anchor="ctr"/>
                    </a:tc>
                    <a:tc>
                      <a:txBody>
                        <a:bodyPr/>
                        <a:lstStyle/>
                        <a:p>
                          <a:endParaRPr lang="fi-FI"/>
                        </a:p>
                      </a:txBody>
                      <a:tcPr marL="68580" marR="68580" marT="0" marB="0">
                        <a:blipFill rotWithShape="1">
                          <a:blip r:embed="rId3"/>
                          <a:stretch>
                            <a:fillRect l="-105727" t="-700000" r="-351542" b="-313333"/>
                          </a:stretch>
                        </a:blipFill>
                      </a:tcPr>
                    </a:tc>
                    <a:tc>
                      <a:txBody>
                        <a:bodyPr/>
                        <a:lstStyle/>
                        <a:p>
                          <a:pPr algn="ctr">
                            <a:lnSpc>
                              <a:spcPct val="107000"/>
                            </a:lnSpc>
                            <a:spcAft>
                              <a:spcPts val="0"/>
                            </a:spcAft>
                          </a:pPr>
                          <a:r>
                            <a:rPr lang="de-DE" sz="1000">
                              <a:effectLst/>
                            </a:rPr>
                            <a:t>E7</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110.3255</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E4,E3</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58.0564</a:t>
                          </a:r>
                          <a:endParaRPr lang="fi-FI" sz="1100">
                            <a:effectLst/>
                            <a:latin typeface="Calibri"/>
                            <a:ea typeface="Calibri"/>
                            <a:cs typeface="Times New Roman"/>
                          </a:endParaRPr>
                        </a:p>
                      </a:txBody>
                      <a:tcPr marL="68580" marR="68580" marT="0" marB="0" anchor="b"/>
                    </a:tc>
                  </a:tr>
                  <a:tr h="455295">
                    <a:tc>
                      <a:txBody>
                        <a:bodyPr/>
                        <a:lstStyle/>
                        <a:p>
                          <a:pPr algn="ctr">
                            <a:lnSpc>
                              <a:spcPct val="107000"/>
                            </a:lnSpc>
                            <a:spcAft>
                              <a:spcPts val="0"/>
                            </a:spcAft>
                          </a:pPr>
                          <a:r>
                            <a:rPr lang="en-US" sz="1000">
                              <a:effectLst/>
                            </a:rPr>
                            <a:t> </a:t>
                          </a:r>
                          <a:endParaRPr lang="fi-FI" sz="1100">
                            <a:effectLst/>
                            <a:latin typeface="Calibri"/>
                            <a:ea typeface="Calibri"/>
                            <a:cs typeface="Times New Roman"/>
                          </a:endParaRPr>
                        </a:p>
                      </a:txBody>
                      <a:tcPr marL="68580" marR="68580" marT="0" marB="0" anchor="ctr"/>
                    </a:tc>
                    <a:tc>
                      <a:txBody>
                        <a:bodyPr/>
                        <a:lstStyle/>
                        <a:p>
                          <a:pPr algn="ctr">
                            <a:lnSpc>
                              <a:spcPct val="107000"/>
                            </a:lnSpc>
                            <a:spcAft>
                              <a:spcPts val="0"/>
                            </a:spcAft>
                          </a:pPr>
                          <a:endParaRPr lang="fi-FI" sz="1100" dirty="0">
                            <a:effectLst/>
                            <a:latin typeface="Calibri"/>
                            <a:ea typeface="Calibri"/>
                            <a:cs typeface="Times New Roman"/>
                          </a:endParaRPr>
                        </a:p>
                      </a:txBody>
                      <a:tcPr marL="68580" marR="68580" marT="0" marB="0" anchor="ctr"/>
                    </a:tc>
                    <a:tc>
                      <a:txBody>
                        <a:bodyPr/>
                        <a:lstStyle/>
                        <a:p>
                          <a:endParaRPr lang="fi-FI"/>
                        </a:p>
                      </a:txBody>
                      <a:tcPr marL="68580" marR="68580" marT="0" marB="0">
                        <a:blipFill rotWithShape="1">
                          <a:blip r:embed="rId3"/>
                          <a:stretch>
                            <a:fillRect l="-105727" t="-800000" r="-351542" b="-213333"/>
                          </a:stretch>
                        </a:blipFill>
                      </a:tcPr>
                    </a:tc>
                    <a:tc>
                      <a:txBody>
                        <a:bodyPr/>
                        <a:lstStyle/>
                        <a:p>
                          <a:pPr algn="ctr">
                            <a:lnSpc>
                              <a:spcPct val="107000"/>
                            </a:lnSpc>
                            <a:spcAft>
                              <a:spcPts val="0"/>
                            </a:spcAft>
                          </a:pPr>
                          <a:r>
                            <a:rPr lang="de-DE" sz="1000">
                              <a:effectLst/>
                            </a:rPr>
                            <a:t>E7</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dirty="0">
                              <a:effectLst/>
                            </a:rPr>
                            <a:t>107.8319</a:t>
                          </a:r>
                          <a:endParaRPr lang="fi-FI" sz="1100" dirty="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E6,E4</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40.7981</a:t>
                          </a:r>
                          <a:endParaRPr lang="fi-FI" sz="1100">
                            <a:effectLst/>
                            <a:latin typeface="Calibri"/>
                            <a:ea typeface="Calibri"/>
                            <a:cs typeface="Times New Roman"/>
                          </a:endParaRPr>
                        </a:p>
                      </a:txBody>
                      <a:tcPr marL="68580" marR="68580" marT="0" marB="0" anchor="b"/>
                    </a:tc>
                  </a:tr>
                  <a:tr h="455295">
                    <a:tc>
                      <a:txBody>
                        <a:bodyPr/>
                        <a:lstStyle/>
                        <a:p>
                          <a:pPr algn="ctr">
                            <a:lnSpc>
                              <a:spcPct val="107000"/>
                            </a:lnSpc>
                            <a:spcAft>
                              <a:spcPts val="0"/>
                            </a:spcAft>
                          </a:pPr>
                          <a:r>
                            <a:rPr lang="en-US" sz="1000">
                              <a:effectLst/>
                            </a:rPr>
                            <a:t>PU</a:t>
                          </a:r>
                          <a:endParaRPr lang="fi-FI" sz="1100">
                            <a:effectLst/>
                            <a:latin typeface="Calibri"/>
                            <a:ea typeface="Calibri"/>
                            <a:cs typeface="Times New Roman"/>
                          </a:endParaRPr>
                        </a:p>
                      </a:txBody>
                      <a:tcPr marL="68580" marR="68580" marT="0" marB="0" anchor="ctr"/>
                    </a:tc>
                    <a:tc>
                      <a:txBody>
                        <a:bodyPr/>
                        <a:lstStyle/>
                        <a:p>
                          <a:pPr algn="ctr">
                            <a:lnSpc>
                              <a:spcPct val="107000"/>
                            </a:lnSpc>
                            <a:spcAft>
                              <a:spcPts val="0"/>
                            </a:spcAft>
                          </a:pPr>
                          <a:endParaRPr lang="fi-FI" sz="1100" dirty="0">
                            <a:effectLst/>
                            <a:latin typeface="Calibri"/>
                            <a:ea typeface="Calibri"/>
                            <a:cs typeface="Times New Roman"/>
                          </a:endParaRPr>
                        </a:p>
                      </a:txBody>
                      <a:tcPr marL="68580" marR="68580" marT="0" marB="0" anchor="ctr"/>
                    </a:tc>
                    <a:tc>
                      <a:txBody>
                        <a:bodyPr/>
                        <a:lstStyle/>
                        <a:p>
                          <a:endParaRPr lang="fi-FI"/>
                        </a:p>
                      </a:txBody>
                      <a:tcPr marL="68580" marR="68580" marT="0" marB="0">
                        <a:blipFill rotWithShape="1">
                          <a:blip r:embed="rId3"/>
                          <a:stretch>
                            <a:fillRect l="-105727" t="-912162" r="-351542" b="-116216"/>
                          </a:stretch>
                        </a:blipFill>
                      </a:tcPr>
                    </a:tc>
                    <a:tc>
                      <a:txBody>
                        <a:bodyPr/>
                        <a:lstStyle/>
                        <a:p>
                          <a:pPr algn="ctr">
                            <a:lnSpc>
                              <a:spcPct val="107000"/>
                            </a:lnSpc>
                            <a:spcAft>
                              <a:spcPts val="0"/>
                            </a:spcAft>
                          </a:pPr>
                          <a:r>
                            <a:rPr lang="de-DE" sz="1000">
                              <a:effectLst/>
                            </a:rPr>
                            <a:t>E7</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107.8106</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E6,E4</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40.7950</a:t>
                          </a:r>
                          <a:endParaRPr lang="fi-FI" sz="1100">
                            <a:effectLst/>
                            <a:latin typeface="Calibri"/>
                            <a:ea typeface="Calibri"/>
                            <a:cs typeface="Times New Roman"/>
                          </a:endParaRPr>
                        </a:p>
                      </a:txBody>
                      <a:tcPr marL="68580" marR="68580" marT="0" marB="0" anchor="b"/>
                    </a:tc>
                  </a:tr>
                  <a:tr h="455295">
                    <a:tc>
                      <a:txBody>
                        <a:bodyPr/>
                        <a:lstStyle/>
                        <a:p>
                          <a:pPr algn="ctr">
                            <a:lnSpc>
                              <a:spcPct val="107000"/>
                            </a:lnSpc>
                            <a:spcAft>
                              <a:spcPts val="0"/>
                            </a:spcAft>
                          </a:pPr>
                          <a:r>
                            <a:rPr lang="en-US" sz="1000">
                              <a:effectLst/>
                            </a:rPr>
                            <a:t> </a:t>
                          </a:r>
                          <a:endParaRPr lang="fi-FI" sz="1100">
                            <a:effectLst/>
                            <a:latin typeface="Calibri"/>
                            <a:ea typeface="Calibri"/>
                            <a:cs typeface="Times New Roman"/>
                          </a:endParaRPr>
                        </a:p>
                      </a:txBody>
                      <a:tcPr marL="68580" marR="68580" marT="0" marB="0" anchor="ctr"/>
                    </a:tc>
                    <a:tc>
                      <a:txBody>
                        <a:bodyPr/>
                        <a:lstStyle/>
                        <a:p>
                          <a:pPr algn="ctr">
                            <a:lnSpc>
                              <a:spcPct val="107000"/>
                            </a:lnSpc>
                            <a:spcAft>
                              <a:spcPts val="0"/>
                            </a:spcAft>
                          </a:pPr>
                          <a:endParaRPr lang="fi-FI" sz="1100" dirty="0">
                            <a:effectLst/>
                            <a:latin typeface="Calibri"/>
                            <a:ea typeface="Calibri"/>
                            <a:cs typeface="Times New Roman"/>
                          </a:endParaRPr>
                        </a:p>
                      </a:txBody>
                      <a:tcPr marL="68580" marR="68580" marT="0" marB="0" anchor="ctr"/>
                    </a:tc>
                    <a:tc>
                      <a:txBody>
                        <a:bodyPr/>
                        <a:lstStyle/>
                        <a:p>
                          <a:endParaRPr lang="fi-FI"/>
                        </a:p>
                      </a:txBody>
                      <a:tcPr marL="68580" marR="68580" marT="0" marB="0">
                        <a:blipFill rotWithShape="1">
                          <a:blip r:embed="rId3"/>
                          <a:stretch>
                            <a:fillRect l="-105727" t="-998667" r="-351542" b="-14667"/>
                          </a:stretch>
                        </a:blipFill>
                      </a:tcPr>
                    </a:tc>
                    <a:tc>
                      <a:txBody>
                        <a:bodyPr/>
                        <a:lstStyle/>
                        <a:p>
                          <a:pPr algn="ctr">
                            <a:lnSpc>
                              <a:spcPct val="107000"/>
                            </a:lnSpc>
                            <a:spcAft>
                              <a:spcPts val="0"/>
                            </a:spcAft>
                          </a:pPr>
                          <a:r>
                            <a:rPr lang="de-DE" sz="1000" dirty="0">
                              <a:effectLst/>
                            </a:rPr>
                            <a:t>E7</a:t>
                          </a:r>
                          <a:endParaRPr lang="fi-FI" sz="1100" dirty="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dirty="0">
                              <a:effectLst/>
                            </a:rPr>
                            <a:t>107.8090</a:t>
                          </a:r>
                          <a:endParaRPr lang="fi-FI" sz="1100" dirty="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a:effectLst/>
                            </a:rPr>
                            <a:t>E3</a:t>
                          </a:r>
                          <a:endParaRPr lang="fi-FI" sz="1100">
                            <a:effectLst/>
                            <a:latin typeface="Calibri"/>
                            <a:ea typeface="Calibri"/>
                            <a:cs typeface="Times New Roman"/>
                          </a:endParaRPr>
                        </a:p>
                      </a:txBody>
                      <a:tcPr marL="68580" marR="68580" marT="0" marB="0" anchor="b"/>
                    </a:tc>
                    <a:tc>
                      <a:txBody>
                        <a:bodyPr/>
                        <a:lstStyle/>
                        <a:p>
                          <a:pPr algn="ctr">
                            <a:lnSpc>
                              <a:spcPct val="107000"/>
                            </a:lnSpc>
                            <a:spcAft>
                              <a:spcPts val="0"/>
                            </a:spcAft>
                          </a:pPr>
                          <a:r>
                            <a:rPr lang="de-DE" sz="1000" dirty="0">
                              <a:effectLst/>
                            </a:rPr>
                            <a:t>37.8780</a:t>
                          </a:r>
                          <a:endParaRPr lang="fi-FI" sz="1100" dirty="0">
                            <a:effectLst/>
                            <a:latin typeface="Calibri"/>
                            <a:ea typeface="Calibri"/>
                            <a:cs typeface="Times New Roman"/>
                          </a:endParaRPr>
                        </a:p>
                      </a:txBody>
                      <a:tcPr marL="68580" marR="68580" marT="0" marB="0" anchor="b"/>
                    </a:tc>
                  </a:tr>
                </a:tbl>
              </a:graphicData>
            </a:graphic>
          </p:graphicFrame>
        </mc:Fallback>
      </mc:AlternateContent>
      <p:sp>
        <p:nvSpPr>
          <p:cNvPr id="6" name="TextBox 5"/>
          <p:cNvSpPr txBox="1"/>
          <p:nvPr/>
        </p:nvSpPr>
        <p:spPr>
          <a:xfrm>
            <a:off x="1056665" y="6077421"/>
            <a:ext cx="5883800" cy="253023"/>
          </a:xfrm>
          <a:prstGeom prst="rect">
            <a:avLst/>
          </a:prstGeom>
          <a:noFill/>
        </p:spPr>
        <p:txBody>
          <a:bodyPr wrap="none" lIns="82936" tIns="41468" rIns="82936" bIns="41468" rtlCol="0">
            <a:spAutoFit/>
          </a:bodyPr>
          <a:lstStyle/>
          <a:p>
            <a:r>
              <a:rPr lang="fi-FI" sz="1100" dirty="0"/>
              <a:t>E3: VOLTAGE RISE – E7:TRAFO CURRENT – E4:VOLTAGE UNBALANCE – E6: NEUTRAL WIRE CURRENT</a:t>
            </a:r>
          </a:p>
        </p:txBody>
      </p:sp>
    </p:spTree>
    <p:extLst>
      <p:ext uri="{BB962C8B-B14F-4D97-AF65-F5344CB8AC3E}">
        <p14:creationId xmlns:p14="http://schemas.microsoft.com/office/powerpoint/2010/main" val="214780532"/>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TotalTime>
  <Words>1539</Words>
  <Application>Microsoft Office PowerPoint</Application>
  <PresentationFormat>On-screen Show (4:3)</PresentationFormat>
  <Paragraphs>311</Paragraphs>
  <Slides>23</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6" baseType="lpstr">
      <vt:lpstr>Arial</vt:lpstr>
      <vt:lpstr>Calibri</vt:lpstr>
      <vt:lpstr>Cambria Math</vt:lpstr>
      <vt:lpstr>Courier New</vt:lpstr>
      <vt:lpstr>Georgia</vt:lpstr>
      <vt:lpstr>Lucida Grande</vt:lpstr>
      <vt:lpstr>Lucida Sans Unicode</vt:lpstr>
      <vt:lpstr>Palatino Linotype</vt:lpstr>
      <vt:lpstr>Symbol</vt:lpstr>
      <vt:lpstr>Times New Roman</vt:lpstr>
      <vt:lpstr>Office Theme</vt:lpstr>
      <vt:lpstr>Equation</vt:lpstr>
      <vt:lpstr>Worksheet</vt:lpstr>
      <vt:lpstr>PowerPoint Presentation</vt:lpstr>
      <vt:lpstr>Limiting factors of PV hosting capacity</vt:lpstr>
      <vt:lpstr>PowerPoint Presentation</vt:lpstr>
      <vt:lpstr>PowerPoint Presentation</vt:lpstr>
      <vt:lpstr>PowerPoint Presentation</vt:lpstr>
      <vt:lpstr>Voltage unsymmetry</vt:lpstr>
      <vt:lpstr>Load Unbalance Example</vt:lpstr>
      <vt:lpstr>Network models for PV HC</vt:lpstr>
      <vt:lpstr>Test Networks’ mean HCs and their limiting constraints with different voltage bands  Rural (PR) – Suburban  (IN)– Urban (PU) networks  &amp;  Reference: MV/LV Transformer rating</vt:lpstr>
      <vt:lpstr>PowerPoint Presentation</vt:lpstr>
      <vt:lpstr>Flicker limits</vt:lpstr>
      <vt:lpstr>PV and flicker</vt:lpstr>
      <vt:lpstr>Simulation on flicker</vt:lpstr>
      <vt:lpstr>Harmonics…</vt:lpstr>
      <vt:lpstr>Origin of harmonic currents</vt:lpstr>
      <vt:lpstr>PowerPoint Presentation</vt:lpstr>
      <vt:lpstr>PowerPoint Presentation</vt:lpstr>
      <vt:lpstr>PowerPoint Presentation</vt:lpstr>
      <vt:lpstr>Network models investigated  for PV HC</vt:lpstr>
      <vt:lpstr>PowerPoint Presentation</vt:lpstr>
      <vt:lpstr>PowerPoint Presentation</vt:lpstr>
      <vt:lpstr>Technical versus economical PV HC?</vt:lpstr>
      <vt:lpstr>Lessons learned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Matti Lehtonen</dc:creator>
  <cp:lastModifiedBy>Lehtonen Matti</cp:lastModifiedBy>
  <cp:revision>244</cp:revision>
  <dcterms:created xsi:type="dcterms:W3CDTF">2017-04-07T05:47:41Z</dcterms:created>
  <dcterms:modified xsi:type="dcterms:W3CDTF">2022-03-08T11:59:08Z</dcterms:modified>
</cp:coreProperties>
</file>