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B443E-9276-4890-98CF-A20B851DD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40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71E9E-56EB-46B1-8874-68035AAFA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35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B6E81-12A1-490D-A06A-5F8E7442C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89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A79C0-A9E8-49B0-A93C-CEF98E0D76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08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4CF6-8175-41B2-B0EE-35CAB8D52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1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13D32-127E-43A2-9579-CA28237462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37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47B3-68B9-4B17-AA07-32ED3AB871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13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4643-AE31-45BD-8F31-B7E0035564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08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6D35-122A-42CB-9E44-296FDB894C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1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F6BEA-6A13-4AB4-BDC1-BE631EAA34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3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CB113-57C7-4A47-971A-04B03A1C1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45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56ABCF4-7E58-4985-9C24-346A6C4E4E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Patentit</a:t>
            </a:r>
            <a:endParaRPr lang="en-US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Luento 25.1.2023</a:t>
            </a:r>
            <a:endParaRPr lang="fi-FI" altLang="fi-FI" dirty="0"/>
          </a:p>
          <a:p>
            <a:pPr eaLnBrk="1" hangingPunct="1"/>
            <a:r>
              <a:rPr lang="fi-FI" altLang="fi-FI" dirty="0"/>
              <a:t>Panu Kuosmanen</a:t>
            </a:r>
          </a:p>
          <a:p>
            <a:pPr eaLnBrk="1" hangingPunct="1"/>
            <a:r>
              <a:rPr lang="fi-FI" altLang="fi-FI" dirty="0"/>
              <a:t>Aalto-yliopisto</a:t>
            </a:r>
            <a:endParaRPr lang="en-US" alt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  <a:endParaRPr lang="en-US" altLang="fi-FI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Esim. transistori</a:t>
            </a:r>
          </a:p>
          <a:p>
            <a:pPr eaLnBrk="1" hangingPunct="1"/>
            <a:r>
              <a:rPr lang="fi-FI" altLang="fi-FI" dirty="0"/>
              <a:t>Keksijät: </a:t>
            </a:r>
            <a:r>
              <a:rPr lang="fi-FI" altLang="fi-FI" dirty="0" err="1"/>
              <a:t>Brattain</a:t>
            </a:r>
            <a:r>
              <a:rPr lang="fi-FI" altLang="fi-FI" dirty="0"/>
              <a:t>, Shockley, </a:t>
            </a:r>
            <a:r>
              <a:rPr lang="fi-FI" altLang="fi-FI" dirty="0" err="1"/>
              <a:t>Bardeen</a:t>
            </a:r>
            <a:endParaRPr lang="fi-FI" altLang="fi-FI" dirty="0"/>
          </a:p>
          <a:p>
            <a:pPr eaLnBrk="1" hangingPunct="1"/>
            <a:r>
              <a:rPr lang="fi-FI" altLang="fi-FI" dirty="0"/>
              <a:t>Vuodet 1947-50</a:t>
            </a:r>
          </a:p>
          <a:p>
            <a:pPr eaLnBrk="1" hangingPunct="1"/>
            <a:r>
              <a:rPr lang="fi-FI" altLang="fi-FI" dirty="0"/>
              <a:t>Ensimmäiset laboratoriossa rakennetut transistorit</a:t>
            </a:r>
          </a:p>
          <a:p>
            <a:pPr eaLnBrk="1" hangingPunct="1"/>
            <a:r>
              <a:rPr lang="fi-FI" altLang="fi-FI" dirty="0"/>
              <a:t>Fysiikan Nobel 1956</a:t>
            </a:r>
            <a:endParaRPr lang="en-US" alt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Transistoria hyödynsi ensimmäisenä </a:t>
            </a:r>
            <a:r>
              <a:rPr lang="fi-FI" altLang="fi-FI" dirty="0" err="1"/>
              <a:t>Fairchild</a:t>
            </a:r>
            <a:r>
              <a:rPr lang="fi-FI" altLang="fi-FI" dirty="0"/>
              <a:t> 50-luvulla, sittemmin Intel ja Texas Instruments 60-luvulla</a:t>
            </a:r>
          </a:p>
          <a:p>
            <a:pPr eaLnBrk="1" hangingPunct="1"/>
            <a:r>
              <a:rPr lang="fi-FI" altLang="fi-FI" dirty="0"/>
              <a:t>Gordon Moore, Robert M. </a:t>
            </a:r>
            <a:r>
              <a:rPr lang="fi-FI" altLang="fi-FI" dirty="0" err="1"/>
              <a:t>Noyce</a:t>
            </a:r>
            <a:r>
              <a:rPr lang="fi-FI" altLang="fi-FI" dirty="0"/>
              <a:t>, Jack </a:t>
            </a:r>
            <a:r>
              <a:rPr lang="fi-FI" altLang="fi-FI" dirty="0" err="1"/>
              <a:t>Kilby</a:t>
            </a:r>
            <a:r>
              <a:rPr lang="fi-FI" altLang="fi-FI" dirty="0"/>
              <a:t>…</a:t>
            </a:r>
          </a:p>
          <a:p>
            <a:pPr eaLnBrk="1" hangingPunct="1"/>
            <a:r>
              <a:rPr lang="fi-FI" altLang="fi-FI" dirty="0"/>
              <a:t>Pitkä matka laboratoriosta tuotteeksi markkinoille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  <a:endParaRPr lang="en-US" altLang="fi-FI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z="2800" dirty="0"/>
              <a:t>Montakohan patenttia sillä Spedellä (Pertti Pasanen) oikein onkaan?</a:t>
            </a:r>
          </a:p>
          <a:p>
            <a:pPr eaLnBrk="1" hangingPunct="1"/>
            <a:r>
              <a:rPr lang="fi-FI" altLang="fi-FI" sz="2800" dirty="0"/>
              <a:t>Asko Taipale on hakenut patenttia vuonna 2006 ja haluaa tietää, onko se vielä voimassa</a:t>
            </a:r>
          </a:p>
          <a:p>
            <a:pPr eaLnBrk="1" hangingPunct="1"/>
            <a:r>
              <a:rPr lang="fi-FI" altLang="fi-FI" sz="2800" dirty="0"/>
              <a:t>Olin kesätöissä firmassa Turvanasta Oy ja keksijänä patenttihakemuksessa, joka liittyi talvirenkaiden nastoihin. Minua kiinnostaisi saada tietää, onko Turvanasta saanut patentin.</a:t>
            </a:r>
            <a:endParaRPr lang="en-US" altLang="fi-FI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  <a:endParaRPr lang="en-US" altLang="fi-FI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Microsoftin väitetään aikoinaan (1980-ja 1990-luvuilla) ostaneen lähinnä muiden ratkaisuja, ei niinkään kehittäneen niitä itse. Onko näin?</a:t>
            </a:r>
            <a:endParaRPr lang="en-US" alt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  <a:endParaRPr lang="en-US" altLang="fi-FI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Merkittävä suomalainen keksintö: liekkisulatusmenetelmä</a:t>
            </a:r>
          </a:p>
          <a:p>
            <a:pPr eaLnBrk="1" hangingPunct="1"/>
            <a:r>
              <a:rPr lang="fi-FI" altLang="fi-FI"/>
              <a:t>Hakijana Outokumpu ja keksijänä Bryk</a:t>
            </a:r>
          </a:p>
          <a:p>
            <a:pPr eaLnBrk="1" hangingPunct="1"/>
            <a:r>
              <a:rPr lang="fi-FI" altLang="fi-FI"/>
              <a:t>Nähdään, kuinka monella eri patentilla keksintö vuosien kuluessa on suojattu 1940-luvun lopulta alkaen</a:t>
            </a:r>
            <a:endParaRPr lang="en-US" altLang="fi-FI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/>
              <a:t>Mallihakuja</a:t>
            </a:r>
            <a:endParaRPr lang="en-GB" altLang="fi-FI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altLang="fi-FI"/>
              <a:t>Hakusanat Nokia hakijana ja vuosi 1984</a:t>
            </a:r>
          </a:p>
          <a:p>
            <a:r>
              <a:rPr lang="fi-FI" altLang="fi-FI"/>
              <a:t>Löytyy ensimmäinen patentti WAP-protokollasta!</a:t>
            </a:r>
            <a:endParaRPr lang="en-GB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Luennon aiheet</a:t>
            </a:r>
            <a:endParaRPr lang="en-US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Tietokannat</a:t>
            </a:r>
          </a:p>
          <a:p>
            <a:pPr lvl="1" eaLnBrk="1" hangingPunct="1"/>
            <a:r>
              <a:rPr lang="fi-FI" altLang="fi-FI" sz="2400"/>
              <a:t>Käsitellään muutama esimerkkihaku espacenet-tietokannasta</a:t>
            </a:r>
            <a:endParaRPr lang="fi-FI" altLang="fi-FI"/>
          </a:p>
          <a:p>
            <a:pPr eaLnBrk="1" hangingPunct="1"/>
            <a:r>
              <a:rPr lang="fi-FI" altLang="fi-FI"/>
              <a:t>Immateriaalioikeusstrategia (IPR-strategia)</a:t>
            </a:r>
          </a:p>
          <a:p>
            <a:pPr lvl="1" eaLnBrk="1" hangingPunct="1"/>
            <a:r>
              <a:rPr lang="fi-FI" altLang="fi-FI" sz="2400"/>
              <a:t>Mitä yrityksen IPR-strategiassa pitäisi olla ja esimerkki IPR-strategiasta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Tiedon merkitys</a:t>
            </a:r>
            <a:endParaRPr lang="en-US" alt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Teollisoikeudet, esimerkiksi myönnetyt patentit ovat erinomaisia tiedonlähteitä ja soveltuvat hyvin käytettäviksi tuotekehityksen tukena</a:t>
            </a:r>
          </a:p>
          <a:p>
            <a:pPr eaLnBrk="1" hangingPunct="1"/>
            <a:r>
              <a:rPr lang="fi-FI" altLang="fi-FI"/>
              <a:t>Tietokannoista löytyy vinkkejä ongelmien ratkaisemiseksi</a:t>
            </a:r>
          </a:p>
          <a:p>
            <a:pPr eaLnBrk="1" hangingPunct="1"/>
            <a:r>
              <a:rPr lang="fi-FI" altLang="fi-FI"/>
              <a:t>Nähdään mitä kilpailija on kehittänyt</a:t>
            </a:r>
            <a:endParaRPr lang="en-US" alt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Patenttijulkaisujen tärkeys</a:t>
            </a:r>
            <a:endParaRPr lang="en-US" alt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Noin 80% uudesta tiedosta esitetään vain patenttijulkaisuissa</a:t>
            </a:r>
          </a:p>
          <a:p>
            <a:pPr eaLnBrk="1" hangingPunct="1"/>
            <a:r>
              <a:rPr lang="fi-FI" altLang="fi-FI"/>
              <a:t>Ei lehtiartikkeleissa, konferenssipapereissa ym.</a:t>
            </a:r>
          </a:p>
          <a:p>
            <a:pPr eaLnBrk="1" hangingPunct="1"/>
            <a:r>
              <a:rPr lang="fi-FI" altLang="fi-FI"/>
              <a:t>Patenttijulkaisu = julkinen patenttihakemus tai myönnetty patentti</a:t>
            </a:r>
            <a:endParaRPr lang="en-US" alt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Patenttijulkaisujen tärkeys</a:t>
            </a:r>
            <a:endParaRPr lang="en-US" altLang="fi-FI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Noin 30 % tutkimuksesta (sekä yliopistoissa että yrityksissä) kohdistuu jo kerran kehitettyyn tietoon</a:t>
            </a:r>
          </a:p>
          <a:p>
            <a:pPr eaLnBrk="1" hangingPunct="1"/>
            <a:r>
              <a:rPr lang="fi-FI" altLang="fi-FI"/>
              <a:t>Tämä merkitsee mittavaa investointia, joka ainakin osin vältettäisiin tutkimalla alan patenttijulkaisuja</a:t>
            </a:r>
            <a:endParaRPr lang="en-US" altLang="fi-F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Patenttijulkaisujen tärkeys</a:t>
            </a:r>
            <a:endParaRPr lang="en-US" alt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Noin puolet patenttihakemuksista jää hyväksymättä patenteiksi puutteellisen uutuuden vuoksi</a:t>
            </a:r>
          </a:p>
          <a:p>
            <a:pPr eaLnBrk="1" hangingPunct="1"/>
            <a:r>
              <a:rPr lang="fi-FI" altLang="fi-FI"/>
              <a:t>Uutuus selvitettävissä tutkimalla olemassa olevia julkaisuja</a:t>
            </a:r>
            <a:endParaRPr lang="en-US" alt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Aineistoa saatavissa</a:t>
            </a:r>
            <a:endParaRPr lang="en-US" altLang="fi-F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Julkiset hakemukset (&gt; 18 kuukautta vanhat) ja myönnetyt patentit ladattavissa tietokannoista</a:t>
            </a:r>
          </a:p>
          <a:p>
            <a:pPr eaLnBrk="1" hangingPunct="1"/>
            <a:r>
              <a:rPr lang="fi-FI" altLang="fi-FI"/>
              <a:t>Oleellista tuntea oikeat hakukriteerit</a:t>
            </a:r>
            <a:endParaRPr lang="en-US" altLang="fi-F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Hakukriteerejä</a:t>
            </a:r>
            <a:endParaRPr lang="en-US" altLang="fi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Hakijan (yrityksen) nimi</a:t>
            </a:r>
          </a:p>
          <a:p>
            <a:pPr eaLnBrk="1" hangingPunct="1"/>
            <a:r>
              <a:rPr lang="fi-FI" altLang="fi-FI"/>
              <a:t>Keksijän nimi</a:t>
            </a:r>
          </a:p>
          <a:p>
            <a:pPr eaLnBrk="1" hangingPunct="1"/>
            <a:r>
              <a:rPr lang="fi-FI" altLang="fi-FI"/>
              <a:t>Patenttiluokka tai –luokat</a:t>
            </a:r>
          </a:p>
          <a:p>
            <a:pPr eaLnBrk="1" hangingPunct="1"/>
            <a:r>
              <a:rPr lang="fi-FI" altLang="fi-FI"/>
              <a:t>Hakusanat tiivistelmissä tai otsikoissa</a:t>
            </a:r>
          </a:p>
          <a:p>
            <a:pPr eaLnBrk="1" hangingPunct="1"/>
            <a:r>
              <a:rPr lang="fi-FI" altLang="fi-FI"/>
              <a:t>Päivämäärät</a:t>
            </a:r>
            <a:endParaRPr lang="en-US" alt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Mallihakuja</a:t>
            </a:r>
            <a:endParaRPr lang="en-US" altLang="fi-FI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Tutustutaan Espacenet-patenttitietokantaan ja suoritetaan hakuja</a:t>
            </a:r>
          </a:p>
          <a:p>
            <a:pPr eaLnBrk="1" hangingPunct="1"/>
            <a:r>
              <a:rPr lang="fi-FI" altLang="fi-FI"/>
              <a:t>Otetaan rinnalle PRH:n PatInfo</a:t>
            </a:r>
          </a:p>
          <a:p>
            <a:pPr eaLnBrk="1" hangingPunct="1"/>
            <a:r>
              <a:rPr lang="fi-FI" altLang="fi-FI"/>
              <a:t>Keksikää omia hakusanoja tai –kriteerejä</a:t>
            </a:r>
            <a:endParaRPr lang="en-US" alt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332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Default Design</vt:lpstr>
      <vt:lpstr>Patentit</vt:lpstr>
      <vt:lpstr>Luennon aiheet</vt:lpstr>
      <vt:lpstr>Tiedon merkitys</vt:lpstr>
      <vt:lpstr>Patenttijulkaisujen tärkeys</vt:lpstr>
      <vt:lpstr>Patenttijulkaisujen tärkeys</vt:lpstr>
      <vt:lpstr>Patenttijulkaisujen tärkeys</vt:lpstr>
      <vt:lpstr>Aineistoa saatavissa</vt:lpstr>
      <vt:lpstr>Hakukriteerejä</vt:lpstr>
      <vt:lpstr>Mallihakuja</vt:lpstr>
      <vt:lpstr>Mallihakuja</vt:lpstr>
      <vt:lpstr>Mallihakuja</vt:lpstr>
      <vt:lpstr>Mallihakuja</vt:lpstr>
      <vt:lpstr>Mallihakuja</vt:lpstr>
      <vt:lpstr>Mallihakuja</vt:lpstr>
      <vt:lpstr>Mallihakuja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Patentit</dc:title>
  <dc:creator>Panu Kuosmanen</dc:creator>
  <cp:lastModifiedBy>Kuosmanen Panu</cp:lastModifiedBy>
  <cp:revision>30</cp:revision>
  <dcterms:created xsi:type="dcterms:W3CDTF">2007-02-05T13:26:41Z</dcterms:created>
  <dcterms:modified xsi:type="dcterms:W3CDTF">2023-01-25T13:25:36Z</dcterms:modified>
</cp:coreProperties>
</file>