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333" r:id="rId2"/>
    <p:sldId id="332" r:id="rId3"/>
    <p:sldId id="261" r:id="rId4"/>
    <p:sldId id="260" r:id="rId5"/>
    <p:sldId id="273" r:id="rId6"/>
    <p:sldId id="336" r:id="rId7"/>
    <p:sldId id="338" r:id="rId8"/>
    <p:sldId id="297" r:id="rId9"/>
    <p:sldId id="334" r:id="rId10"/>
    <p:sldId id="337" r:id="rId11"/>
    <p:sldId id="302" r:id="rId12"/>
    <p:sldId id="256" r:id="rId13"/>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52D13-822F-D94A-AAF3-BF656D1A4965}" type="datetimeFigureOut">
              <a:rPr lang="en-FI" smtClean="0"/>
              <a:t>8.11.2022</a:t>
            </a:fld>
            <a:endParaRPr lang="en-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E3496-C11B-7544-A1ED-490572637C70}" type="slidenum">
              <a:rPr lang="en-FI" smtClean="0"/>
              <a:t>‹#›</a:t>
            </a:fld>
            <a:endParaRPr lang="en-FI"/>
          </a:p>
        </p:txBody>
      </p:sp>
    </p:spTree>
    <p:extLst>
      <p:ext uri="{BB962C8B-B14F-4D97-AF65-F5344CB8AC3E}">
        <p14:creationId xmlns:p14="http://schemas.microsoft.com/office/powerpoint/2010/main" val="202047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7">
            <a:extLst>
              <a:ext uri="{FF2B5EF4-FFF2-40B4-BE49-F238E27FC236}">
                <a16:creationId xmlns:a16="http://schemas.microsoft.com/office/drawing/2014/main" id="{36B5BEC4-7047-08DA-73A4-939B4547C0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BEF5C1F4-C701-5747-8EFC-5AD94E3043D9}" type="slidenum">
              <a:rPr lang="fi-FI" altLang="en-FI" sz="1200"/>
              <a:pPr/>
              <a:t>3</a:t>
            </a:fld>
            <a:endParaRPr lang="fi-FI" altLang="en-FI" sz="1200"/>
          </a:p>
        </p:txBody>
      </p:sp>
      <p:sp>
        <p:nvSpPr>
          <p:cNvPr id="6146" name="Rectangle 2">
            <a:extLst>
              <a:ext uri="{FF2B5EF4-FFF2-40B4-BE49-F238E27FC236}">
                <a16:creationId xmlns:a16="http://schemas.microsoft.com/office/drawing/2014/main" id="{79E97D05-7234-1AA0-2065-E36E18BDB58C}"/>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8C5482F0-ADA7-C4B9-2029-B5E5E7B8E51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FI" altLang="en-F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7">
            <a:extLst>
              <a:ext uri="{FF2B5EF4-FFF2-40B4-BE49-F238E27FC236}">
                <a16:creationId xmlns:a16="http://schemas.microsoft.com/office/drawing/2014/main" id="{700F55CC-6929-1625-B838-C3CFCE2806F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F6E0430F-31EC-D34F-B8B4-C636353C3A39}" type="slidenum">
              <a:rPr lang="fi-FI" altLang="en-FI" sz="1200"/>
              <a:pPr/>
              <a:t>4</a:t>
            </a:fld>
            <a:endParaRPr lang="fi-FI" altLang="en-FI" sz="1200"/>
          </a:p>
        </p:txBody>
      </p:sp>
      <p:sp>
        <p:nvSpPr>
          <p:cNvPr id="8194" name="Rectangle 2">
            <a:extLst>
              <a:ext uri="{FF2B5EF4-FFF2-40B4-BE49-F238E27FC236}">
                <a16:creationId xmlns:a16="http://schemas.microsoft.com/office/drawing/2014/main" id="{89987AB1-4807-839D-B3BE-15D8F9AFFB83}"/>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D3BF9CE0-E5A5-D89B-0C1D-C0462652D2A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FI" altLang="en-F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7DBEE7-9177-B03A-5FC7-DA6FC225A346}"/>
              </a:ext>
            </a:extLst>
          </p:cNvPr>
          <p:cNvSpPr>
            <a:spLocks noGrp="1" noChangeArrowheads="1"/>
          </p:cNvSpPr>
          <p:nvPr>
            <p:ph type="sldNum" sz="quarter" idx="5"/>
          </p:nvPr>
        </p:nvSpPr>
        <p:spPr>
          <a:ln/>
        </p:spPr>
        <p:txBody>
          <a:bodyPr/>
          <a:lstStyle/>
          <a:p>
            <a:fld id="{68815EEF-4086-8048-B6A4-8E2E7B1CDC87}" type="slidenum">
              <a:rPr lang="fi-FI" altLang="en-FI"/>
              <a:pPr/>
              <a:t>6</a:t>
            </a:fld>
            <a:endParaRPr lang="fi-FI" altLang="en-FI"/>
          </a:p>
        </p:txBody>
      </p:sp>
      <p:sp>
        <p:nvSpPr>
          <p:cNvPr id="16386" name="Rectangle 2">
            <a:extLst>
              <a:ext uri="{FF2B5EF4-FFF2-40B4-BE49-F238E27FC236}">
                <a16:creationId xmlns:a16="http://schemas.microsoft.com/office/drawing/2014/main" id="{2F370C44-314C-96B4-9E49-E372C0329C8A}"/>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258822A4-E706-0BD8-B8D3-26EC802EB117}"/>
              </a:ext>
            </a:extLst>
          </p:cNvPr>
          <p:cNvSpPr>
            <a:spLocks noGrp="1" noChangeArrowheads="1"/>
          </p:cNvSpPr>
          <p:nvPr>
            <p:ph type="body" idx="1"/>
          </p:nvPr>
        </p:nvSpPr>
        <p:spPr/>
        <p:txBody>
          <a:bodyPr/>
          <a:lstStyle/>
          <a:p>
            <a:endParaRPr lang="en-FI" altLang="en-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FB26-3254-5D88-EC4A-786069F357B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FI"/>
          </a:p>
        </p:txBody>
      </p:sp>
      <p:sp>
        <p:nvSpPr>
          <p:cNvPr id="3" name="Subtitle 2">
            <a:extLst>
              <a:ext uri="{FF2B5EF4-FFF2-40B4-BE49-F238E27FC236}">
                <a16:creationId xmlns:a16="http://schemas.microsoft.com/office/drawing/2014/main" id="{B6F53971-87E4-C725-1B57-7BEE2C6DB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FI"/>
          </a:p>
        </p:txBody>
      </p:sp>
      <p:sp>
        <p:nvSpPr>
          <p:cNvPr id="4" name="Date Placeholder 3">
            <a:extLst>
              <a:ext uri="{FF2B5EF4-FFF2-40B4-BE49-F238E27FC236}">
                <a16:creationId xmlns:a16="http://schemas.microsoft.com/office/drawing/2014/main" id="{825AAA51-D50D-1D77-73ED-80C0F40FD718}"/>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E6F7E328-1A74-B012-EE7E-F2E38C0CEF53}"/>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47B6CC27-C7D4-9746-5B2F-1BA339CE91C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47078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D2187-D9DB-4670-0075-FA474F3837F4}"/>
              </a:ext>
            </a:extLst>
          </p:cNvPr>
          <p:cNvSpPr>
            <a:spLocks noGrp="1"/>
          </p:cNvSpPr>
          <p:nvPr>
            <p:ph type="title"/>
          </p:nvPr>
        </p:nvSpPr>
        <p:spPr/>
        <p:txBody>
          <a:bodyPr/>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4EE6CC02-6F56-8883-74E7-EE885BC80BA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6FB7469E-2AA0-CCBB-E34E-384E6142ED3B}"/>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6F62F733-C8A8-7CB0-4791-19EC25EC93BC}"/>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6C564673-B03A-0029-3A6C-DE0F40A6B588}"/>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62229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8DE334-F0CC-EBED-1D5F-087E4065251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FI"/>
          </a:p>
        </p:txBody>
      </p:sp>
      <p:sp>
        <p:nvSpPr>
          <p:cNvPr id="3" name="Vertical Text Placeholder 2">
            <a:extLst>
              <a:ext uri="{FF2B5EF4-FFF2-40B4-BE49-F238E27FC236}">
                <a16:creationId xmlns:a16="http://schemas.microsoft.com/office/drawing/2014/main" id="{5B8D3894-7B56-A8D8-3031-D617DC4ED3D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B36360C5-AFE5-E03A-3448-4674CF72531A}"/>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25BC57EF-02CD-A045-6C3F-8FC7F3EE1974}"/>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DD88EBEB-EE35-2B93-BAD5-10F4E5F524AA}"/>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87875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696BD-D72C-128F-02B1-75F1DC00ABCE}"/>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ED7F6C06-5C68-3662-7BE7-DE118011351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46789089-D1C2-C13B-02F4-B3BB0AD2675C}"/>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B9CB2B4A-2AEB-E3A4-E1A0-4420ECA063DA}"/>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B64E7CB7-AD0F-EFAB-B3CC-8E912DF6B4A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3866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C867C-81CB-7B4A-61F4-9AB8D460625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FI"/>
          </a:p>
        </p:txBody>
      </p:sp>
      <p:sp>
        <p:nvSpPr>
          <p:cNvPr id="3" name="Text Placeholder 2">
            <a:extLst>
              <a:ext uri="{FF2B5EF4-FFF2-40B4-BE49-F238E27FC236}">
                <a16:creationId xmlns:a16="http://schemas.microsoft.com/office/drawing/2014/main" id="{979717F6-4404-0572-0377-31EF291CC6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5203527-B1B0-7C91-1A9F-62254090175D}"/>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4F3FB6FC-D799-DD4B-07D1-D3857943C27C}"/>
              </a:ext>
            </a:extLst>
          </p:cNvPr>
          <p:cNvSpPr>
            <a:spLocks noGrp="1"/>
          </p:cNvSpPr>
          <p:nvPr>
            <p:ph type="ftr" sz="quarter" idx="11"/>
          </p:nvPr>
        </p:nvSpPr>
        <p:spPr/>
        <p:txBody>
          <a:bodyPr/>
          <a:lstStyle/>
          <a:p>
            <a:endParaRPr lang="en-FI"/>
          </a:p>
        </p:txBody>
      </p:sp>
      <p:sp>
        <p:nvSpPr>
          <p:cNvPr id="6" name="Slide Number Placeholder 5">
            <a:extLst>
              <a:ext uri="{FF2B5EF4-FFF2-40B4-BE49-F238E27FC236}">
                <a16:creationId xmlns:a16="http://schemas.microsoft.com/office/drawing/2014/main" id="{DA81633B-0B0E-B7BE-3A40-37500DF490D2}"/>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71733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74F42-4835-750A-6F6F-4F95758938FF}"/>
              </a:ext>
            </a:extLst>
          </p:cNvPr>
          <p:cNvSpPr>
            <a:spLocks noGrp="1"/>
          </p:cNvSpPr>
          <p:nvPr>
            <p:ph type="title"/>
          </p:nvPr>
        </p:nvSpPr>
        <p:spPr/>
        <p:txBody>
          <a:bodyPr/>
          <a:lstStyle/>
          <a:p>
            <a:r>
              <a:rPr lang="en-GB"/>
              <a:t>Click to edit Master title style</a:t>
            </a:r>
            <a:endParaRPr lang="en-FI"/>
          </a:p>
        </p:txBody>
      </p:sp>
      <p:sp>
        <p:nvSpPr>
          <p:cNvPr id="3" name="Content Placeholder 2">
            <a:extLst>
              <a:ext uri="{FF2B5EF4-FFF2-40B4-BE49-F238E27FC236}">
                <a16:creationId xmlns:a16="http://schemas.microsoft.com/office/drawing/2014/main" id="{76492DD2-73DA-3677-011A-21106158680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Content Placeholder 3">
            <a:extLst>
              <a:ext uri="{FF2B5EF4-FFF2-40B4-BE49-F238E27FC236}">
                <a16:creationId xmlns:a16="http://schemas.microsoft.com/office/drawing/2014/main" id="{96CA636E-4055-60D6-B207-CDFEED74242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Date Placeholder 4">
            <a:extLst>
              <a:ext uri="{FF2B5EF4-FFF2-40B4-BE49-F238E27FC236}">
                <a16:creationId xmlns:a16="http://schemas.microsoft.com/office/drawing/2014/main" id="{E8A5807C-4644-5285-0FFE-E50479BA4FDC}"/>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6" name="Footer Placeholder 5">
            <a:extLst>
              <a:ext uri="{FF2B5EF4-FFF2-40B4-BE49-F238E27FC236}">
                <a16:creationId xmlns:a16="http://schemas.microsoft.com/office/drawing/2014/main" id="{0A3C1A18-3DAD-2156-7E8F-E1183544B40B}"/>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440AE6A3-B687-BC9F-CEFB-3A309F294F19}"/>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16037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BDB5D-802A-3AD2-3878-CB1DDEEC37B7}"/>
              </a:ext>
            </a:extLst>
          </p:cNvPr>
          <p:cNvSpPr>
            <a:spLocks noGrp="1"/>
          </p:cNvSpPr>
          <p:nvPr>
            <p:ph type="title"/>
          </p:nvPr>
        </p:nvSpPr>
        <p:spPr>
          <a:xfrm>
            <a:off x="839788" y="365125"/>
            <a:ext cx="10515600" cy="1325563"/>
          </a:xfrm>
        </p:spPr>
        <p:txBody>
          <a:bodyPr/>
          <a:lstStyle/>
          <a:p>
            <a:r>
              <a:rPr lang="en-GB"/>
              <a:t>Click to edit Master title style</a:t>
            </a:r>
            <a:endParaRPr lang="en-FI"/>
          </a:p>
        </p:txBody>
      </p:sp>
      <p:sp>
        <p:nvSpPr>
          <p:cNvPr id="3" name="Text Placeholder 2">
            <a:extLst>
              <a:ext uri="{FF2B5EF4-FFF2-40B4-BE49-F238E27FC236}">
                <a16:creationId xmlns:a16="http://schemas.microsoft.com/office/drawing/2014/main" id="{880BFF2E-6E19-BB03-7F1C-D3C8B1A20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C3ED9B2-EB04-0DBF-0BA0-2361FD12EAB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5" name="Text Placeholder 4">
            <a:extLst>
              <a:ext uri="{FF2B5EF4-FFF2-40B4-BE49-F238E27FC236}">
                <a16:creationId xmlns:a16="http://schemas.microsoft.com/office/drawing/2014/main" id="{2BFE4926-D642-3F15-D59A-97B910CA50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0C0D5F5-2FCF-4DBD-9441-2187D7022E6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7" name="Date Placeholder 6">
            <a:extLst>
              <a:ext uri="{FF2B5EF4-FFF2-40B4-BE49-F238E27FC236}">
                <a16:creationId xmlns:a16="http://schemas.microsoft.com/office/drawing/2014/main" id="{94057C89-9F12-CF42-F454-AABC62BC6EF7}"/>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8" name="Footer Placeholder 7">
            <a:extLst>
              <a:ext uri="{FF2B5EF4-FFF2-40B4-BE49-F238E27FC236}">
                <a16:creationId xmlns:a16="http://schemas.microsoft.com/office/drawing/2014/main" id="{E739D96F-5783-C25F-297F-BA3E3D7CF999}"/>
              </a:ext>
            </a:extLst>
          </p:cNvPr>
          <p:cNvSpPr>
            <a:spLocks noGrp="1"/>
          </p:cNvSpPr>
          <p:nvPr>
            <p:ph type="ftr" sz="quarter" idx="11"/>
          </p:nvPr>
        </p:nvSpPr>
        <p:spPr/>
        <p:txBody>
          <a:bodyPr/>
          <a:lstStyle/>
          <a:p>
            <a:endParaRPr lang="en-FI"/>
          </a:p>
        </p:txBody>
      </p:sp>
      <p:sp>
        <p:nvSpPr>
          <p:cNvPr id="9" name="Slide Number Placeholder 8">
            <a:extLst>
              <a:ext uri="{FF2B5EF4-FFF2-40B4-BE49-F238E27FC236}">
                <a16:creationId xmlns:a16="http://schemas.microsoft.com/office/drawing/2014/main" id="{E4403116-DBFE-C292-92F7-0312D36E118C}"/>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89884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36D8-660E-BE87-D249-85D37AF596D9}"/>
              </a:ext>
            </a:extLst>
          </p:cNvPr>
          <p:cNvSpPr>
            <a:spLocks noGrp="1"/>
          </p:cNvSpPr>
          <p:nvPr>
            <p:ph type="title"/>
          </p:nvPr>
        </p:nvSpPr>
        <p:spPr/>
        <p:txBody>
          <a:bodyPr/>
          <a:lstStyle/>
          <a:p>
            <a:r>
              <a:rPr lang="en-GB"/>
              <a:t>Click to edit Master title style</a:t>
            </a:r>
            <a:endParaRPr lang="en-FI"/>
          </a:p>
        </p:txBody>
      </p:sp>
      <p:sp>
        <p:nvSpPr>
          <p:cNvPr id="3" name="Date Placeholder 2">
            <a:extLst>
              <a:ext uri="{FF2B5EF4-FFF2-40B4-BE49-F238E27FC236}">
                <a16:creationId xmlns:a16="http://schemas.microsoft.com/office/drawing/2014/main" id="{3BCF5D20-82B1-B4EC-8DB7-DFF9430C493A}"/>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4" name="Footer Placeholder 3">
            <a:extLst>
              <a:ext uri="{FF2B5EF4-FFF2-40B4-BE49-F238E27FC236}">
                <a16:creationId xmlns:a16="http://schemas.microsoft.com/office/drawing/2014/main" id="{538B5B72-C9F3-B154-1E50-614AA3A38A3C}"/>
              </a:ext>
            </a:extLst>
          </p:cNvPr>
          <p:cNvSpPr>
            <a:spLocks noGrp="1"/>
          </p:cNvSpPr>
          <p:nvPr>
            <p:ph type="ftr" sz="quarter" idx="11"/>
          </p:nvPr>
        </p:nvSpPr>
        <p:spPr/>
        <p:txBody>
          <a:bodyPr/>
          <a:lstStyle/>
          <a:p>
            <a:endParaRPr lang="en-FI"/>
          </a:p>
        </p:txBody>
      </p:sp>
      <p:sp>
        <p:nvSpPr>
          <p:cNvPr id="5" name="Slide Number Placeholder 4">
            <a:extLst>
              <a:ext uri="{FF2B5EF4-FFF2-40B4-BE49-F238E27FC236}">
                <a16:creationId xmlns:a16="http://schemas.microsoft.com/office/drawing/2014/main" id="{5410C0CD-8AC1-84D0-0347-D96C9EE61928}"/>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42145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504844-98D2-CEE5-7561-4D55A8196B9E}"/>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3" name="Footer Placeholder 2">
            <a:extLst>
              <a:ext uri="{FF2B5EF4-FFF2-40B4-BE49-F238E27FC236}">
                <a16:creationId xmlns:a16="http://schemas.microsoft.com/office/drawing/2014/main" id="{664B0D70-DE61-4BF6-CA4A-95D16919B285}"/>
              </a:ext>
            </a:extLst>
          </p:cNvPr>
          <p:cNvSpPr>
            <a:spLocks noGrp="1"/>
          </p:cNvSpPr>
          <p:nvPr>
            <p:ph type="ftr" sz="quarter" idx="11"/>
          </p:nvPr>
        </p:nvSpPr>
        <p:spPr/>
        <p:txBody>
          <a:bodyPr/>
          <a:lstStyle/>
          <a:p>
            <a:endParaRPr lang="en-FI"/>
          </a:p>
        </p:txBody>
      </p:sp>
      <p:sp>
        <p:nvSpPr>
          <p:cNvPr id="4" name="Slide Number Placeholder 3">
            <a:extLst>
              <a:ext uri="{FF2B5EF4-FFF2-40B4-BE49-F238E27FC236}">
                <a16:creationId xmlns:a16="http://schemas.microsoft.com/office/drawing/2014/main" id="{B933F3E4-FCB7-49D1-584C-2491FB0C6156}"/>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375970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8F60-C30F-71C8-2E90-45DF7BD2BB8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Content Placeholder 2">
            <a:extLst>
              <a:ext uri="{FF2B5EF4-FFF2-40B4-BE49-F238E27FC236}">
                <a16:creationId xmlns:a16="http://schemas.microsoft.com/office/drawing/2014/main" id="{E4E85E21-448E-DDBD-9E7C-0DF3472591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Text Placeholder 3">
            <a:extLst>
              <a:ext uri="{FF2B5EF4-FFF2-40B4-BE49-F238E27FC236}">
                <a16:creationId xmlns:a16="http://schemas.microsoft.com/office/drawing/2014/main" id="{90AE9BC6-E331-5816-8B44-F75E2DBA2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DB4B513-0EC0-48DE-6165-13D871119500}"/>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6" name="Footer Placeholder 5">
            <a:extLst>
              <a:ext uri="{FF2B5EF4-FFF2-40B4-BE49-F238E27FC236}">
                <a16:creationId xmlns:a16="http://schemas.microsoft.com/office/drawing/2014/main" id="{D0FCBE09-703E-8D93-91B7-98D9E5A3DE8E}"/>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9C93E477-264F-3D85-E2C6-226E29234EE3}"/>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709750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9ED2-0A54-D2FC-4DB2-7F0CFE107E6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FI"/>
          </a:p>
        </p:txBody>
      </p:sp>
      <p:sp>
        <p:nvSpPr>
          <p:cNvPr id="3" name="Picture Placeholder 2">
            <a:extLst>
              <a:ext uri="{FF2B5EF4-FFF2-40B4-BE49-F238E27FC236}">
                <a16:creationId xmlns:a16="http://schemas.microsoft.com/office/drawing/2014/main" id="{9F3E4986-76C9-9F00-D2FF-81A679BE7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FI"/>
          </a:p>
        </p:txBody>
      </p:sp>
      <p:sp>
        <p:nvSpPr>
          <p:cNvPr id="4" name="Text Placeholder 3">
            <a:extLst>
              <a:ext uri="{FF2B5EF4-FFF2-40B4-BE49-F238E27FC236}">
                <a16:creationId xmlns:a16="http://schemas.microsoft.com/office/drawing/2014/main" id="{22E1C41D-3C72-23F1-7B79-0B37DE428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3CEDB92-7F01-9C9C-F37A-52DF4BA96B30}"/>
              </a:ext>
            </a:extLst>
          </p:cNvPr>
          <p:cNvSpPr>
            <a:spLocks noGrp="1"/>
          </p:cNvSpPr>
          <p:nvPr>
            <p:ph type="dt" sz="half" idx="10"/>
          </p:nvPr>
        </p:nvSpPr>
        <p:spPr/>
        <p:txBody>
          <a:bodyPr/>
          <a:lstStyle/>
          <a:p>
            <a:fld id="{150E213B-CECF-7043-8A61-069DE1CC273F}" type="datetimeFigureOut">
              <a:rPr lang="en-FI" smtClean="0"/>
              <a:t>8.11.2022</a:t>
            </a:fld>
            <a:endParaRPr lang="en-FI"/>
          </a:p>
        </p:txBody>
      </p:sp>
      <p:sp>
        <p:nvSpPr>
          <p:cNvPr id="6" name="Footer Placeholder 5">
            <a:extLst>
              <a:ext uri="{FF2B5EF4-FFF2-40B4-BE49-F238E27FC236}">
                <a16:creationId xmlns:a16="http://schemas.microsoft.com/office/drawing/2014/main" id="{64B1C289-01CE-0CE1-3931-87164E198DAD}"/>
              </a:ext>
            </a:extLst>
          </p:cNvPr>
          <p:cNvSpPr>
            <a:spLocks noGrp="1"/>
          </p:cNvSpPr>
          <p:nvPr>
            <p:ph type="ftr" sz="quarter" idx="11"/>
          </p:nvPr>
        </p:nvSpPr>
        <p:spPr/>
        <p:txBody>
          <a:bodyPr/>
          <a:lstStyle/>
          <a:p>
            <a:endParaRPr lang="en-FI"/>
          </a:p>
        </p:txBody>
      </p:sp>
      <p:sp>
        <p:nvSpPr>
          <p:cNvPr id="7" name="Slide Number Placeholder 6">
            <a:extLst>
              <a:ext uri="{FF2B5EF4-FFF2-40B4-BE49-F238E27FC236}">
                <a16:creationId xmlns:a16="http://schemas.microsoft.com/office/drawing/2014/main" id="{2CF1FBD2-9614-E5C0-60C5-7E0C839CC65A}"/>
              </a:ext>
            </a:extLst>
          </p:cNvPr>
          <p:cNvSpPr>
            <a:spLocks noGrp="1"/>
          </p:cNvSpPr>
          <p:nvPr>
            <p:ph type="sldNum" sz="quarter" idx="12"/>
          </p:nvPr>
        </p:nvSpPr>
        <p:spPr/>
        <p:txBody>
          <a:bodyPr/>
          <a:lstStyle/>
          <a:p>
            <a:fld id="{8F65333F-200E-284B-B6C8-708E05E2D369}" type="slidenum">
              <a:rPr lang="en-FI" smtClean="0"/>
              <a:t>‹#›</a:t>
            </a:fld>
            <a:endParaRPr lang="en-FI"/>
          </a:p>
        </p:txBody>
      </p:sp>
    </p:spTree>
    <p:extLst>
      <p:ext uri="{BB962C8B-B14F-4D97-AF65-F5344CB8AC3E}">
        <p14:creationId xmlns:p14="http://schemas.microsoft.com/office/powerpoint/2010/main" val="216340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717511-DED6-D608-B449-3DFDA1D63D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FI"/>
          </a:p>
        </p:txBody>
      </p:sp>
      <p:sp>
        <p:nvSpPr>
          <p:cNvPr id="3" name="Text Placeholder 2">
            <a:extLst>
              <a:ext uri="{FF2B5EF4-FFF2-40B4-BE49-F238E27FC236}">
                <a16:creationId xmlns:a16="http://schemas.microsoft.com/office/drawing/2014/main" id="{71FEA133-7FBE-D419-5B94-40C46433F8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4" name="Date Placeholder 3">
            <a:extLst>
              <a:ext uri="{FF2B5EF4-FFF2-40B4-BE49-F238E27FC236}">
                <a16:creationId xmlns:a16="http://schemas.microsoft.com/office/drawing/2014/main" id="{63718797-64A3-FBAC-BEBE-699259A93E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E213B-CECF-7043-8A61-069DE1CC273F}" type="datetimeFigureOut">
              <a:rPr lang="en-FI" smtClean="0"/>
              <a:t>8.11.2022</a:t>
            </a:fld>
            <a:endParaRPr lang="en-FI"/>
          </a:p>
        </p:txBody>
      </p:sp>
      <p:sp>
        <p:nvSpPr>
          <p:cNvPr id="5" name="Footer Placeholder 4">
            <a:extLst>
              <a:ext uri="{FF2B5EF4-FFF2-40B4-BE49-F238E27FC236}">
                <a16:creationId xmlns:a16="http://schemas.microsoft.com/office/drawing/2014/main" id="{89AF263C-2A97-8069-C34F-26AC304AB5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I"/>
          </a:p>
        </p:txBody>
      </p:sp>
      <p:sp>
        <p:nvSpPr>
          <p:cNvPr id="6" name="Slide Number Placeholder 5">
            <a:extLst>
              <a:ext uri="{FF2B5EF4-FFF2-40B4-BE49-F238E27FC236}">
                <a16:creationId xmlns:a16="http://schemas.microsoft.com/office/drawing/2014/main" id="{EE0E6DD2-FB28-4620-DBBB-AB89DA2D56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5333F-200E-284B-B6C8-708E05E2D369}" type="slidenum">
              <a:rPr lang="en-FI" smtClean="0"/>
              <a:t>‹#›</a:t>
            </a:fld>
            <a:endParaRPr lang="en-FI"/>
          </a:p>
        </p:txBody>
      </p:sp>
    </p:spTree>
    <p:extLst>
      <p:ext uri="{BB962C8B-B14F-4D97-AF65-F5344CB8AC3E}">
        <p14:creationId xmlns:p14="http://schemas.microsoft.com/office/powerpoint/2010/main" val="3018114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bkJwE2Q9Cac&amp;list=PLue4rhsHxp6-26UustLBpc5VdjDH8NRSz&amp;index=2" TargetMode="External"/><Relationship Id="rId2" Type="http://schemas.openxmlformats.org/officeDocument/2006/relationships/hyperlink" Target="https://www.youtube.com/watch?v=-XivcjKFl2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talianmodernart.org/journal/articles/fortunato-depero-and-the-theat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a:extLst>
              <a:ext uri="{FF2B5EF4-FFF2-40B4-BE49-F238E27FC236}">
                <a16:creationId xmlns:a16="http://schemas.microsoft.com/office/drawing/2014/main" id="{510C8DAB-3D2E-7BCF-2F96-8EC175ED2785}"/>
              </a:ext>
            </a:extLst>
          </p:cNvPr>
          <p:cNvSpPr>
            <a:spLocks noGrp="1" noChangeArrowheads="1"/>
          </p:cNvSpPr>
          <p:nvPr>
            <p:ph type="title"/>
          </p:nvPr>
        </p:nvSpPr>
        <p:spPr>
          <a:xfrm>
            <a:off x="2209800" y="609600"/>
            <a:ext cx="7772400" cy="2243138"/>
          </a:xfrm>
        </p:spPr>
        <p:txBody>
          <a:bodyPr/>
          <a:lstStyle/>
          <a:p>
            <a:pPr algn="ctr" eaLnBrk="1" hangingPunct="1"/>
            <a:r>
              <a:rPr lang="en-FI" altLang="en-FI" dirty="0"/>
              <a:t>AXM–C1007</a:t>
            </a:r>
            <a:br>
              <a:rPr lang="en-FI" altLang="en-FI" dirty="0"/>
            </a:br>
            <a:r>
              <a:rPr lang="en-FI" altLang="en-FI" dirty="0"/>
              <a:t>Avantgarde ja yhteiskunnallinen kuvittelu</a:t>
            </a:r>
          </a:p>
        </p:txBody>
      </p:sp>
      <p:sp>
        <p:nvSpPr>
          <p:cNvPr id="83970" name="Content Placeholder 2">
            <a:extLst>
              <a:ext uri="{FF2B5EF4-FFF2-40B4-BE49-F238E27FC236}">
                <a16:creationId xmlns:a16="http://schemas.microsoft.com/office/drawing/2014/main" id="{2A65A117-BCB4-A724-2431-F49C1E5AE2A4}"/>
              </a:ext>
            </a:extLst>
          </p:cNvPr>
          <p:cNvSpPr>
            <a:spLocks noGrp="1" noChangeArrowheads="1"/>
          </p:cNvSpPr>
          <p:nvPr>
            <p:ph idx="1"/>
          </p:nvPr>
        </p:nvSpPr>
        <p:spPr/>
        <p:txBody>
          <a:bodyPr/>
          <a:lstStyle/>
          <a:p>
            <a:pPr eaLnBrk="1" hangingPunct="1"/>
            <a:endParaRPr lang="en-FI" altLang="en-FI" dirty="0"/>
          </a:p>
          <a:p>
            <a:pPr eaLnBrk="1" hangingPunct="1"/>
            <a:endParaRPr lang="en-FI" altLang="en-FI" dirty="0"/>
          </a:p>
          <a:p>
            <a:pPr eaLnBrk="1" hangingPunct="1"/>
            <a:endParaRPr lang="en-FI" altLang="en-FI" dirty="0"/>
          </a:p>
          <a:p>
            <a:pPr eaLnBrk="1" hangingPunct="1"/>
            <a:endParaRPr lang="en-FI" altLang="en-FI" dirty="0"/>
          </a:p>
          <a:p>
            <a:pPr eaLnBrk="1" hangingPunct="1"/>
            <a:r>
              <a:rPr lang="en-FI" altLang="en-FI" dirty="0"/>
              <a:t>Kurssilla saatetaan näyttää kuvia, joissa on alastomuutta ja käsitellä 1900-luvun avantgardetaiteelle tyypillisiä provokatiivisia ja epäkorrekteja asioita.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CDE1-411D-6EE4-B5C7-72E1E4E0C182}"/>
              </a:ext>
            </a:extLst>
          </p:cNvPr>
          <p:cNvSpPr>
            <a:spLocks noGrp="1"/>
          </p:cNvSpPr>
          <p:nvPr>
            <p:ph type="title"/>
          </p:nvPr>
        </p:nvSpPr>
        <p:spPr/>
        <p:txBody>
          <a:bodyPr>
            <a:normAutofit/>
          </a:bodyPr>
          <a:lstStyle/>
          <a:p>
            <a:r>
              <a:rPr lang="en-FI" sz="3600" b="1" dirty="0"/>
              <a:t>Futurismi</a:t>
            </a:r>
          </a:p>
        </p:txBody>
      </p:sp>
      <p:sp>
        <p:nvSpPr>
          <p:cNvPr id="3" name="Content Placeholder 2">
            <a:extLst>
              <a:ext uri="{FF2B5EF4-FFF2-40B4-BE49-F238E27FC236}">
                <a16:creationId xmlns:a16="http://schemas.microsoft.com/office/drawing/2014/main" id="{FF332E94-7634-BA35-8637-FDB9914165B3}"/>
              </a:ext>
            </a:extLst>
          </p:cNvPr>
          <p:cNvSpPr>
            <a:spLocks noGrp="1"/>
          </p:cNvSpPr>
          <p:nvPr>
            <p:ph idx="1"/>
          </p:nvPr>
        </p:nvSpPr>
        <p:spPr/>
        <p:txBody>
          <a:bodyPr/>
          <a:lstStyle/>
          <a:p>
            <a:r>
              <a:rPr lang="en-GB" dirty="0"/>
              <a:t>https://</a:t>
            </a:r>
            <a:r>
              <a:rPr lang="en-GB" dirty="0" err="1"/>
              <a:t>www.artlex.com</a:t>
            </a:r>
            <a:r>
              <a:rPr lang="en-GB" dirty="0"/>
              <a:t>/art-movements/futurism/</a:t>
            </a:r>
            <a:endParaRPr lang="en-FI" dirty="0"/>
          </a:p>
        </p:txBody>
      </p:sp>
    </p:spTree>
    <p:extLst>
      <p:ext uri="{BB962C8B-B14F-4D97-AF65-F5344CB8AC3E}">
        <p14:creationId xmlns:p14="http://schemas.microsoft.com/office/powerpoint/2010/main" val="3518150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C0738-F951-B4F6-E906-8D15AD7910AE}"/>
              </a:ext>
            </a:extLst>
          </p:cNvPr>
          <p:cNvSpPr>
            <a:spLocks noGrp="1"/>
          </p:cNvSpPr>
          <p:nvPr>
            <p:ph type="title"/>
          </p:nvPr>
        </p:nvSpPr>
        <p:spPr/>
        <p:txBody>
          <a:bodyPr/>
          <a:lstStyle/>
          <a:p>
            <a:r>
              <a:rPr lang="en-FI" sz="1800" dirty="0">
                <a:latin typeface="+mn-lt"/>
              </a:rPr>
              <a:t>Venäläisiä taideinstituutioita vuden 1917 vallankumouksen jälkeen</a:t>
            </a:r>
          </a:p>
        </p:txBody>
      </p:sp>
      <p:sp>
        <p:nvSpPr>
          <p:cNvPr id="3" name="Content Placeholder 2">
            <a:extLst>
              <a:ext uri="{FF2B5EF4-FFF2-40B4-BE49-F238E27FC236}">
                <a16:creationId xmlns:a16="http://schemas.microsoft.com/office/drawing/2014/main" id="{E8EF6242-D637-F20F-7C79-A8FA267ED7AB}"/>
              </a:ext>
            </a:extLst>
          </p:cNvPr>
          <p:cNvSpPr>
            <a:spLocks noGrp="1"/>
          </p:cNvSpPr>
          <p:nvPr>
            <p:ph idx="1"/>
          </p:nvPr>
        </p:nvSpPr>
        <p:spPr>
          <a:xfrm>
            <a:off x="1033670" y="1690688"/>
            <a:ext cx="8948530" cy="4762648"/>
          </a:xfrm>
        </p:spPr>
        <p:txBody>
          <a:bodyPr>
            <a:normAutofit/>
          </a:bodyPr>
          <a:lstStyle/>
          <a:p>
            <a:r>
              <a:rPr lang="nl-NL" sz="1800" dirty="0" err="1">
                <a:latin typeface="Times" pitchFamily="2" charset="0"/>
                <a:ea typeface="Times" pitchFamily="2" charset="0"/>
                <a:cs typeface="Times New Roman" panose="02020603050405020304" pitchFamily="18" charset="0"/>
              </a:rPr>
              <a:t>Valistuksen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kansankomissariaatti</a:t>
            </a:r>
            <a:r>
              <a:rPr lang="nl-NL" sz="1800" dirty="0">
                <a:latin typeface="Times" pitchFamily="2" charset="0"/>
                <a:ea typeface="Times" pitchFamily="2" charset="0"/>
                <a:cs typeface="Times New Roman" panose="02020603050405020304" pitchFamily="18" charset="0"/>
              </a:rPr>
              <a:t> (Narkompros) </a:t>
            </a:r>
            <a:r>
              <a:rPr lang="nl-NL" sz="1800" dirty="0" err="1">
                <a:latin typeface="Times" pitchFamily="2" charset="0"/>
                <a:ea typeface="Times" pitchFamily="2" charset="0"/>
                <a:cs typeface="Times New Roman" panose="02020603050405020304" pitchFamily="18" charset="0"/>
              </a:rPr>
              <a:t>perustettiin</a:t>
            </a:r>
            <a:r>
              <a:rPr lang="nl-NL" sz="1800" dirty="0">
                <a:latin typeface="Times" pitchFamily="2" charset="0"/>
                <a:ea typeface="Times" pitchFamily="2" charset="0"/>
                <a:cs typeface="Times New Roman" panose="02020603050405020304" pitchFamily="18" charset="0"/>
              </a:rPr>
              <a:t> 1917 ja </a:t>
            </a:r>
            <a:r>
              <a:rPr lang="nl-NL" sz="1800" dirty="0" err="1">
                <a:latin typeface="Times" pitchFamily="2" charset="0"/>
                <a:ea typeface="Times" pitchFamily="2" charset="0"/>
                <a:cs typeface="Times New Roman" panose="02020603050405020304" pitchFamily="18" charset="0"/>
              </a:rPr>
              <a:t>vuonna</a:t>
            </a:r>
            <a:r>
              <a:rPr lang="nl-NL" sz="1800" dirty="0">
                <a:latin typeface="Times" pitchFamily="2" charset="0"/>
                <a:ea typeface="Times" pitchFamily="2" charset="0"/>
                <a:cs typeface="Times New Roman" panose="02020603050405020304" pitchFamily="18" charset="0"/>
              </a:rPr>
              <a:t> 1946 se </a:t>
            </a:r>
            <a:r>
              <a:rPr lang="nl-NL" sz="1800" dirty="0" err="1">
                <a:latin typeface="Times" pitchFamily="2" charset="0"/>
                <a:ea typeface="Times" pitchFamily="2" charset="0"/>
                <a:cs typeface="Times New Roman" panose="02020603050405020304" pitchFamily="18" charset="0"/>
              </a:rPr>
              <a:t>uudelleenorganisoitiin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Neuvostoliiton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opetusministeriöksi</a:t>
            </a:r>
            <a:r>
              <a:rPr lang="nl-NL" sz="1800" dirty="0">
                <a:latin typeface="Times" pitchFamily="2" charset="0"/>
                <a:ea typeface="Times" pitchFamily="2" charset="0"/>
                <a:cs typeface="Times New Roman" panose="02020603050405020304" pitchFamily="18" charset="0"/>
              </a:rPr>
              <a:t>.</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Nuorten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taiteilijoiden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yhdistys</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OBMOKhU</a:t>
            </a:r>
            <a:r>
              <a:rPr lang="nl-NL" sz="1800" dirty="0">
                <a:latin typeface="Times" pitchFamily="2" charset="0"/>
                <a:ea typeface="Times" pitchFamily="2" charset="0"/>
                <a:cs typeface="Times New Roman" panose="02020603050405020304" pitchFamily="18" charset="0"/>
              </a:rPr>
              <a:t>) 1919–1922.</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Taidekulttuurin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instituutti</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INKhUK</a:t>
            </a:r>
            <a:r>
              <a:rPr lang="nl-NL" sz="1800" dirty="0">
                <a:latin typeface="Times" pitchFamily="2" charset="0"/>
                <a:ea typeface="Times" pitchFamily="2" charset="0"/>
                <a:cs typeface="Times New Roman" panose="02020603050405020304" pitchFamily="18" charset="0"/>
              </a:rPr>
              <a:t>) 1920–1924. </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Proletariaatin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kulttuurijärjestö</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Proletkult</a:t>
            </a:r>
            <a:r>
              <a:rPr lang="nl-NL" sz="1800" dirty="0">
                <a:latin typeface="Times" pitchFamily="2" charset="0"/>
                <a:ea typeface="Times" pitchFamily="2" charset="0"/>
                <a:cs typeface="Times New Roman" panose="02020603050405020304" pitchFamily="18" charset="0"/>
              </a:rPr>
              <a:t>) 1917–1932.</a:t>
            </a:r>
          </a:p>
          <a:p>
            <a:r>
              <a:rPr lang="nl-NL" sz="1800" dirty="0" err="1">
                <a:latin typeface="Times" pitchFamily="2" charset="0"/>
                <a:ea typeface="Times" pitchFamily="2" charset="0"/>
                <a:cs typeface="Times New Roman" panose="02020603050405020304" pitchFamily="18" charset="0"/>
              </a:rPr>
              <a:t>Uusi</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maalariliitto</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NOZh</a:t>
            </a:r>
            <a:r>
              <a:rPr lang="nl-NL" sz="1800" dirty="0">
                <a:latin typeface="Times" pitchFamily="2" charset="0"/>
                <a:ea typeface="Times" pitchFamily="2" charset="0"/>
                <a:cs typeface="Times New Roman" panose="02020603050405020304" pitchFamily="18" charset="0"/>
              </a:rPr>
              <a:t>)</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Taiteiden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vasemmistorintama</a:t>
            </a:r>
            <a:r>
              <a:rPr lang="nl-NL" sz="1800" dirty="0">
                <a:latin typeface="Times" pitchFamily="2" charset="0"/>
                <a:ea typeface="Times" pitchFamily="2" charset="0"/>
                <a:cs typeface="Times New Roman" panose="02020603050405020304" pitchFamily="18" charset="0"/>
              </a:rPr>
              <a:t> LEF (</a:t>
            </a:r>
            <a:r>
              <a:rPr lang="nl-NL" sz="1800" dirty="0" err="1">
                <a:latin typeface="Times" pitchFamily="2" charset="0"/>
                <a:ea typeface="Times" pitchFamily="2" charset="0"/>
                <a:cs typeface="Times New Roman" panose="02020603050405020304" pitchFamily="18" charset="0"/>
              </a:rPr>
              <a:t>julkaisu</a:t>
            </a:r>
            <a:r>
              <a:rPr lang="nl-NL" sz="1800" dirty="0">
                <a:latin typeface="Times" pitchFamily="2" charset="0"/>
                <a:ea typeface="Times" pitchFamily="2" charset="0"/>
                <a:cs typeface="Times New Roman" panose="02020603050405020304" pitchFamily="18" charset="0"/>
              </a:rPr>
              <a:t>) 1923–1925.</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Maalaustelinetaiteilijoiden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yhdistys</a:t>
            </a:r>
            <a:r>
              <a:rPr lang="nl-NL" sz="1800" dirty="0">
                <a:latin typeface="Times" pitchFamily="2" charset="0"/>
                <a:ea typeface="Times" pitchFamily="2" charset="0"/>
                <a:cs typeface="Times New Roman" panose="02020603050405020304" pitchFamily="18" charset="0"/>
              </a:rPr>
              <a:t> (OST)</a:t>
            </a:r>
            <a:endParaRPr lang="en-FI" sz="1800" dirty="0">
              <a:latin typeface="Times" pitchFamily="2" charset="0"/>
              <a:ea typeface="Times" pitchFamily="2" charset="0"/>
              <a:cs typeface="Times New Roman" panose="02020603050405020304" pitchFamily="18" charset="0"/>
            </a:endParaRPr>
          </a:p>
          <a:p>
            <a:r>
              <a:rPr lang="nl-NL" sz="1800" dirty="0" err="1">
                <a:latin typeface="Times" pitchFamily="2" charset="0"/>
                <a:ea typeface="Times" pitchFamily="2" charset="0"/>
                <a:cs typeface="Times New Roman" panose="02020603050405020304" pitchFamily="18" charset="0"/>
              </a:rPr>
              <a:t>Vallankumouksellisen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Venäjän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taiteilijoitten</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yhdistys</a:t>
            </a:r>
            <a:r>
              <a:rPr lang="nl-NL" sz="1800" dirty="0">
                <a:latin typeface="Times" pitchFamily="2" charset="0"/>
                <a:ea typeface="Times" pitchFamily="2" charset="0"/>
                <a:cs typeface="Times New Roman" panose="02020603050405020304" pitchFamily="18" charset="0"/>
              </a:rPr>
              <a:t> (</a:t>
            </a:r>
            <a:r>
              <a:rPr lang="nl-NL" sz="1800" dirty="0" err="1">
                <a:latin typeface="Times" pitchFamily="2" charset="0"/>
                <a:ea typeface="Times" pitchFamily="2" charset="0"/>
                <a:cs typeface="Times New Roman" panose="02020603050405020304" pitchFamily="18" charset="0"/>
              </a:rPr>
              <a:t>AkhRR</a:t>
            </a:r>
            <a:r>
              <a:rPr lang="nl-NL" sz="1800" dirty="0">
                <a:latin typeface="Times" pitchFamily="2" charset="0"/>
                <a:ea typeface="Times" pitchFamily="2" charset="0"/>
                <a:cs typeface="Times New Roman" panose="02020603050405020304" pitchFamily="18" charset="0"/>
              </a:rPr>
              <a:t>)</a:t>
            </a:r>
            <a:endParaRPr lang="en-FI" sz="1800" dirty="0">
              <a:latin typeface="Times" pitchFamily="2" charset="0"/>
              <a:ea typeface="Times" pitchFamily="2" charset="0"/>
              <a:cs typeface="Times New Roman" panose="02020603050405020304" pitchFamily="18" charset="0"/>
            </a:endParaRPr>
          </a:p>
          <a:p>
            <a:pPr marL="0" indent="0">
              <a:buNone/>
            </a:pPr>
            <a:endParaRPr lang="en-GB" sz="1600" dirty="0">
              <a:latin typeface="Times New Roman" panose="02020603050405020304" pitchFamily="18" charset="0"/>
            </a:endParaRPr>
          </a:p>
          <a:p>
            <a:pPr marL="0" indent="0">
              <a:buNone/>
            </a:pPr>
            <a:endParaRPr lang="en-GB" sz="1600" dirty="0">
              <a:latin typeface="Times New Roman" panose="02020603050405020304" pitchFamily="18" charset="0"/>
            </a:endParaRPr>
          </a:p>
        </p:txBody>
      </p:sp>
    </p:spTree>
    <p:extLst>
      <p:ext uri="{BB962C8B-B14F-4D97-AF65-F5344CB8AC3E}">
        <p14:creationId xmlns:p14="http://schemas.microsoft.com/office/powerpoint/2010/main" val="1507709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9324-B3B7-0102-A68A-A01393675234}"/>
              </a:ext>
            </a:extLst>
          </p:cNvPr>
          <p:cNvSpPr>
            <a:spLocks noGrp="1"/>
          </p:cNvSpPr>
          <p:nvPr>
            <p:ph type="ctrTitle"/>
          </p:nvPr>
        </p:nvSpPr>
        <p:spPr/>
        <p:txBody>
          <a:bodyPr>
            <a:normAutofit/>
          </a:bodyPr>
          <a:lstStyle/>
          <a:p>
            <a:r>
              <a:rPr lang="en-FI" sz="2000" dirty="0"/>
              <a:t>Aleksi Lohtaja: Vkhutemas: avantgarde metodina</a:t>
            </a:r>
          </a:p>
        </p:txBody>
      </p:sp>
      <p:sp>
        <p:nvSpPr>
          <p:cNvPr id="3" name="Subtitle 2">
            <a:extLst>
              <a:ext uri="{FF2B5EF4-FFF2-40B4-BE49-F238E27FC236}">
                <a16:creationId xmlns:a16="http://schemas.microsoft.com/office/drawing/2014/main" id="{C40EA6B5-EE2C-4180-738C-F660CBB909C0}"/>
              </a:ext>
            </a:extLst>
          </p:cNvPr>
          <p:cNvSpPr>
            <a:spLocks noGrp="1"/>
          </p:cNvSpPr>
          <p:nvPr>
            <p:ph type="subTitle" idx="1"/>
          </p:nvPr>
        </p:nvSpPr>
        <p:spPr/>
        <p:txBody>
          <a:bodyPr/>
          <a:lstStyle/>
          <a:p>
            <a:r>
              <a:rPr lang="en-GB" dirty="0"/>
              <a:t>https://</a:t>
            </a:r>
            <a:r>
              <a:rPr lang="en-GB" dirty="0" err="1"/>
              <a:t>finnishavantgardenetwork.com</a:t>
            </a:r>
            <a:r>
              <a:rPr lang="en-GB" dirty="0"/>
              <a:t>/2022/02/03/</a:t>
            </a:r>
            <a:r>
              <a:rPr lang="en-GB" dirty="0" err="1"/>
              <a:t>vkhutemas</a:t>
            </a:r>
            <a:r>
              <a:rPr lang="en-GB" dirty="0"/>
              <a:t>-avantgarde-</a:t>
            </a:r>
            <a:r>
              <a:rPr lang="en-GB" dirty="0" err="1"/>
              <a:t>metodina</a:t>
            </a:r>
            <a:r>
              <a:rPr lang="en-GB" dirty="0"/>
              <a:t>/</a:t>
            </a:r>
            <a:endParaRPr lang="en-FI" dirty="0"/>
          </a:p>
        </p:txBody>
      </p:sp>
    </p:spTree>
    <p:extLst>
      <p:ext uri="{BB962C8B-B14F-4D97-AF65-F5344CB8AC3E}">
        <p14:creationId xmlns:p14="http://schemas.microsoft.com/office/powerpoint/2010/main" val="941221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2">
            <a:extLst>
              <a:ext uri="{FF2B5EF4-FFF2-40B4-BE49-F238E27FC236}">
                <a16:creationId xmlns:a16="http://schemas.microsoft.com/office/drawing/2014/main" id="{B03FFF51-58D3-39E1-A50E-CD1876AC5CC7}"/>
              </a:ext>
            </a:extLst>
          </p:cNvPr>
          <p:cNvSpPr>
            <a:spLocks noGrp="1" noChangeArrowheads="1"/>
          </p:cNvSpPr>
          <p:nvPr>
            <p:ph type="title"/>
          </p:nvPr>
        </p:nvSpPr>
        <p:spPr/>
        <p:txBody>
          <a:bodyPr/>
          <a:lstStyle/>
          <a:p>
            <a:pPr eaLnBrk="1" hangingPunct="1"/>
            <a:r>
              <a:rPr lang="fi-FI" altLang="en-FI" sz="3200" dirty="0">
                <a:latin typeface="Calibri" panose="020F0502020204030204" pitchFamily="34" charset="0"/>
                <a:ea typeface="Calibri" panose="020F0502020204030204" pitchFamily="34" charset="0"/>
                <a:cs typeface="Times New Roman" panose="02020603050405020304" pitchFamily="18" charset="0"/>
              </a:rPr>
              <a:t>Modernin taiteen eli modernismin ismejä </a:t>
            </a:r>
            <a:br>
              <a:rPr lang="en-FI" altLang="en-FI" dirty="0">
                <a:latin typeface="Calibri" panose="020F0502020204030204" pitchFamily="34" charset="0"/>
                <a:ea typeface="Calibri" panose="020F0502020204030204" pitchFamily="34" charset="0"/>
                <a:cs typeface="Times New Roman" panose="02020603050405020304" pitchFamily="18" charset="0"/>
              </a:rPr>
            </a:br>
            <a:endParaRPr lang="en-FI" altLang="en-FI" dirty="0">
              <a:cs typeface="Times New Roman" panose="02020603050405020304" pitchFamily="18" charset="0"/>
            </a:endParaRPr>
          </a:p>
        </p:txBody>
      </p:sp>
      <p:sp>
        <p:nvSpPr>
          <p:cNvPr id="84994" name="Content Placeholder 3">
            <a:extLst>
              <a:ext uri="{FF2B5EF4-FFF2-40B4-BE49-F238E27FC236}">
                <a16:creationId xmlns:a16="http://schemas.microsoft.com/office/drawing/2014/main" id="{D88B99F3-09EF-88A0-A8D2-322963FC4174}"/>
              </a:ext>
            </a:extLst>
          </p:cNvPr>
          <p:cNvSpPr>
            <a:spLocks noGrp="1" noChangeArrowheads="1"/>
          </p:cNvSpPr>
          <p:nvPr>
            <p:ph sz="half" idx="1"/>
          </p:nvPr>
        </p:nvSpPr>
        <p:spPr>
          <a:xfrm>
            <a:off x="2209800" y="1412876"/>
            <a:ext cx="3810000" cy="4683125"/>
          </a:xfrm>
        </p:spPr>
        <p:txBody>
          <a:bodyPr>
            <a:normAutofit lnSpcReduction="10000"/>
          </a:bodyPr>
          <a:lstStyle/>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Impressionismi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Neoimpressionismi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Syntetismi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Symbolismi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 nouveau ja Jugend</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Fauvismi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Ekspressionismi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Futurismi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Kubismi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Orfismi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Dadaismi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Pittura metafisica</a:t>
            </a:r>
            <a:endParaRPr lang="en-FI" altLang="en-FI">
              <a:latin typeface="Times" pitchFamily="2" charset="0"/>
              <a:ea typeface="Times" pitchFamily="2" charset="0"/>
              <a:cs typeface="Times New Roman" panose="02020603050405020304" pitchFamily="18" charset="0"/>
            </a:endParaRPr>
          </a:p>
          <a:p>
            <a:pPr>
              <a:tabLst>
                <a:tab pos="914400" algn="l"/>
              </a:tabLst>
            </a:pPr>
            <a:endParaRPr lang="en-FI" altLang="en-FI">
              <a:cs typeface="Times New Roman" panose="02020603050405020304" pitchFamily="18" charset="0"/>
            </a:endParaRPr>
          </a:p>
        </p:txBody>
      </p:sp>
      <p:sp>
        <p:nvSpPr>
          <p:cNvPr id="84995" name="Content Placeholder 4">
            <a:extLst>
              <a:ext uri="{FF2B5EF4-FFF2-40B4-BE49-F238E27FC236}">
                <a16:creationId xmlns:a16="http://schemas.microsoft.com/office/drawing/2014/main" id="{AAE5618C-80DD-13EE-DBA1-B13A74EB60F3}"/>
              </a:ext>
            </a:extLst>
          </p:cNvPr>
          <p:cNvSpPr>
            <a:spLocks noGrp="1" noChangeArrowheads="1"/>
          </p:cNvSpPr>
          <p:nvPr>
            <p:ph sz="half" idx="2"/>
          </p:nvPr>
        </p:nvSpPr>
        <p:spPr>
          <a:xfrm>
            <a:off x="6172200" y="1412876"/>
            <a:ext cx="3810000" cy="4683125"/>
          </a:xfrm>
        </p:spPr>
        <p:txBody>
          <a:bodyPr>
            <a:normAutofit lnSpcReduction="10000"/>
          </a:bodyPr>
          <a:lstStyle/>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Neo-plastisismi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Konstruktivismi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Suprematismi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Surrealismi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Uusasiallisuus</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Konkretismi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 brut</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Abstrakti ekspressionismi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Informalismi</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Pop-taide</a:t>
            </a:r>
            <a:endParaRPr lang="en-FI" altLang="en-FI">
              <a:latin typeface="Times" pitchFamily="2" charset="0"/>
              <a:ea typeface="Times" pitchFamily="2" charset="0"/>
              <a:cs typeface="Times New Roman" panose="02020603050405020304" pitchFamily="18" charset="0"/>
            </a:endParaRPr>
          </a:p>
          <a:p>
            <a:pPr lvl="1">
              <a:buFont typeface="Courier New" panose="02070309020205020404" pitchFamily="49" charset="0"/>
              <a:buChar char="o"/>
              <a:tabLst>
                <a:tab pos="914400" algn="l"/>
              </a:tabLst>
            </a:pPr>
            <a:r>
              <a:rPr lang="nl-NL" altLang="en-FI">
                <a:solidFill>
                  <a:srgbClr val="000000"/>
                </a:solidFill>
                <a:latin typeface="Times" pitchFamily="2" charset="0"/>
                <a:ea typeface="Times" pitchFamily="2" charset="0"/>
                <a:cs typeface="Times New Roman" panose="02020603050405020304" pitchFamily="18" charset="0"/>
              </a:rPr>
              <a:t>Arte povera</a:t>
            </a:r>
            <a:endParaRPr lang="en-FI" altLang="en-FI">
              <a:latin typeface="Times" pitchFamily="2" charset="0"/>
              <a:ea typeface="Times" pitchFamily="2" charset="0"/>
              <a:cs typeface="Times New Roman" panose="02020603050405020304" pitchFamily="18" charset="0"/>
            </a:endParaRPr>
          </a:p>
          <a:p>
            <a:pPr>
              <a:tabLst>
                <a:tab pos="914400" algn="l"/>
              </a:tabLst>
            </a:pPr>
            <a:endParaRPr lang="en-FI" altLang="en-FI">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37DC25F5-9F8E-F212-E75E-BF6C452A6C46}"/>
              </a:ext>
            </a:extLst>
          </p:cNvPr>
          <p:cNvSpPr>
            <a:spLocks noGrp="1" noChangeArrowheads="1"/>
          </p:cNvSpPr>
          <p:nvPr>
            <p:ph type="title" idx="4294967295"/>
          </p:nvPr>
        </p:nvSpPr>
        <p:spPr>
          <a:xfrm>
            <a:off x="1981200" y="381000"/>
            <a:ext cx="8229600" cy="6096000"/>
          </a:xfrm>
        </p:spPr>
        <p:txBody>
          <a:bodyPr/>
          <a:lstStyle/>
          <a:p>
            <a:pPr algn="l" eaLnBrk="1" hangingPunct="1"/>
            <a:br>
              <a:rPr lang="nl-NL" altLang="en-FI" sz="2400">
                <a:latin typeface="Times" pitchFamily="2" charset="0"/>
              </a:rPr>
            </a:br>
            <a:r>
              <a:rPr lang="nl-NL" altLang="en-FI" sz="2400">
                <a:solidFill>
                  <a:srgbClr val="800080"/>
                </a:solidFill>
                <a:latin typeface="Times New Roman" panose="02020603050405020304" pitchFamily="18" charset="0"/>
                <a:cs typeface="Times New Roman" panose="02020603050405020304" pitchFamily="18" charset="0"/>
              </a:rPr>
              <a:t>Avantgardella tarkoitetaan usein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b="1" i="1">
                <a:solidFill>
                  <a:srgbClr val="800080"/>
                </a:solidFill>
                <a:latin typeface="Times New Roman" panose="02020603050405020304" pitchFamily="18" charset="0"/>
                <a:cs typeface="Times New Roman" panose="02020603050405020304" pitchFamily="18" charset="0"/>
              </a:rPr>
              <a:t>rohkeaa ja uskaliasta etujoukkoa, joka kulkee kehityksen kärjessä erityisesti taiteen ilmaisumahdollisuuksien hyväksikäytössä ja muodon uudistamisessa</a:t>
            </a:r>
            <a:r>
              <a:rPr lang="nl-NL" altLang="en-FI" sz="2400" b="1">
                <a:solidFill>
                  <a:srgbClr val="800080"/>
                </a:solidFill>
                <a:latin typeface="Times New Roman" panose="02020603050405020304" pitchFamily="18" charset="0"/>
                <a:cs typeface="Times New Roman" panose="02020603050405020304" pitchFamily="18" charset="0"/>
              </a:rPr>
              <a:t>.</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Esimerkiksi avantgadismi määritellään R. Konttisen ja </a:t>
            </a: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L. Laajoen vuonna 2000 julkaistussa </a:t>
            </a:r>
            <a:r>
              <a:rPr lang="nl-NL" altLang="en-FI" sz="2400" i="1">
                <a:solidFill>
                  <a:srgbClr val="800080"/>
                </a:solidFill>
                <a:latin typeface="Times New Roman" panose="02020603050405020304" pitchFamily="18" charset="0"/>
                <a:cs typeface="Times New Roman" panose="02020603050405020304" pitchFamily="18" charset="0"/>
              </a:rPr>
              <a:t>Taiteen sanakirjassa</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b="1" i="1">
                <a:solidFill>
                  <a:srgbClr val="800080"/>
                </a:solidFill>
                <a:latin typeface="Times New Roman" panose="02020603050405020304" pitchFamily="18" charset="0"/>
                <a:cs typeface="Times New Roman" panose="02020603050405020304" pitchFamily="18" charset="0"/>
              </a:rPr>
              <a:t>uutta ilmaisua hakevaksi kokeilevaksi 1900-luvun taiteeksi</a:t>
            </a:r>
            <a:r>
              <a:rPr lang="nl-NL" altLang="en-FI" sz="2400">
                <a:solidFill>
                  <a:srgbClr val="800080"/>
                </a:solidFill>
                <a:latin typeface="Times New Roman" panose="02020603050405020304" pitchFamily="18" charset="0"/>
                <a:cs typeface="Times New Roman" panose="02020603050405020304" pitchFamily="18" charset="0"/>
              </a:rPr>
              <a:t> </a:t>
            </a:r>
            <a:br>
              <a:rPr lang="nl-NL" altLang="en-FI" sz="2400">
                <a:solidFill>
                  <a:srgbClr val="800080"/>
                </a:solidFill>
                <a:latin typeface="Times New Roman" panose="02020603050405020304" pitchFamily="18" charset="0"/>
                <a:cs typeface="Times New Roman" panose="02020603050405020304" pitchFamily="18" charset="0"/>
              </a:rPr>
            </a:br>
            <a:br>
              <a:rPr lang="nl-NL" altLang="en-FI" sz="2400">
                <a:solidFill>
                  <a:srgbClr val="800080"/>
                </a:solidFill>
                <a:latin typeface="Times New Roman" panose="02020603050405020304" pitchFamily="18" charset="0"/>
                <a:cs typeface="Times New Roman" panose="02020603050405020304" pitchFamily="18" charset="0"/>
              </a:rPr>
            </a:br>
            <a:r>
              <a:rPr lang="nl-NL" altLang="en-FI" sz="2400">
                <a:solidFill>
                  <a:srgbClr val="800080"/>
                </a:solidFill>
                <a:latin typeface="Times New Roman" panose="02020603050405020304" pitchFamily="18" charset="0"/>
                <a:cs typeface="Times New Roman" panose="02020603050405020304" pitchFamily="18" charset="0"/>
              </a:rPr>
              <a:t>Konttinen ja Laajoki kirjoittavat, että </a:t>
            </a:r>
            <a:r>
              <a:rPr lang="nl-NL" altLang="en-FI" sz="2400" b="1">
                <a:solidFill>
                  <a:srgbClr val="800080"/>
                </a:solidFill>
                <a:latin typeface="Times New Roman" panose="02020603050405020304" pitchFamily="18" charset="0"/>
                <a:cs typeface="Times New Roman" panose="02020603050405020304" pitchFamily="18" charset="0"/>
              </a:rPr>
              <a:t>”</a:t>
            </a:r>
            <a:r>
              <a:rPr lang="nl-NL" altLang="en-FI" sz="2400" b="1" i="1">
                <a:solidFill>
                  <a:srgbClr val="800080"/>
                </a:solidFill>
                <a:latin typeface="Times New Roman" panose="02020603050405020304" pitchFamily="18" charset="0"/>
                <a:cs typeface="Times New Roman" panose="02020603050405020304" pitchFamily="18" charset="0"/>
              </a:rPr>
              <a:t>1900-luvun taidekritiikissä avantgarde alkoi merkitä lähinnä esteettistä uudistusmieltä, aiempia sääntöjä ja koodeja rikkovaa muotokieltä.</a:t>
            </a:r>
            <a:r>
              <a:rPr lang="nl-NL" altLang="en-FI" sz="2400" b="1">
                <a:solidFill>
                  <a:srgbClr val="800080"/>
                </a:solidFill>
                <a:latin typeface="Times New Roman" panose="02020603050405020304" pitchFamily="18" charset="0"/>
                <a:cs typeface="Times New Roman" panose="02020603050405020304" pitchFamily="18" charset="0"/>
              </a:rPr>
              <a:t>”</a:t>
            </a:r>
            <a:endParaRPr lang="fi-FI" altLang="en-FI" sz="2400" b="1">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3C6F80E1-16CE-11CB-CBF5-7E73318E28A5}"/>
              </a:ext>
            </a:extLst>
          </p:cNvPr>
          <p:cNvSpPr txBox="1">
            <a:spLocks noChangeArrowheads="1"/>
          </p:cNvSpPr>
          <p:nvPr/>
        </p:nvSpPr>
        <p:spPr bwMode="auto">
          <a:xfrm>
            <a:off x="-8550275" y="762001"/>
            <a:ext cx="13198475" cy="5197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endParaRPr lang="en-FI" altLang="en-FI" sz="2400">
              <a:latin typeface="Times" pitchFamily="2" charset="0"/>
            </a:endParaRPr>
          </a:p>
        </p:txBody>
      </p:sp>
      <p:sp>
        <p:nvSpPr>
          <p:cNvPr id="7171" name="Text Box 3">
            <a:extLst>
              <a:ext uri="{FF2B5EF4-FFF2-40B4-BE49-F238E27FC236}">
                <a16:creationId xmlns:a16="http://schemas.microsoft.com/office/drawing/2014/main" id="{AC4E2D8D-3C3D-477D-EE17-20CF404DC78B}"/>
              </a:ext>
            </a:extLst>
          </p:cNvPr>
          <p:cNvSpPr txBox="1">
            <a:spLocks noChangeArrowheads="1"/>
          </p:cNvSpPr>
          <p:nvPr/>
        </p:nvSpPr>
        <p:spPr bwMode="auto">
          <a:xfrm>
            <a:off x="1965325" y="914431"/>
            <a:ext cx="8572500" cy="4524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r>
              <a:rPr lang="fi-FI" altLang="en-FI" sz="2400">
                <a:solidFill>
                  <a:srgbClr val="800080"/>
                </a:solidFill>
                <a:latin typeface="Palatino" pitchFamily="2" charset="77"/>
              </a:rPr>
              <a:t>Moderni ihminen </a:t>
            </a:r>
            <a:r>
              <a:rPr lang="fi-FI" altLang="en-FI" sz="2400" b="1" i="1">
                <a:solidFill>
                  <a:srgbClr val="800080"/>
                </a:solidFill>
                <a:latin typeface="Palatino" pitchFamily="2" charset="77"/>
              </a:rPr>
              <a:t>”pyrkii lunastamaan muodista sen, </a:t>
            </a:r>
          </a:p>
          <a:p>
            <a:r>
              <a:rPr lang="fi-FI" altLang="en-FI" sz="2400" b="1" i="1">
                <a:solidFill>
                  <a:srgbClr val="800080"/>
                </a:solidFill>
                <a:latin typeface="Palatino" pitchFamily="2" charset="77"/>
              </a:rPr>
              <a:t>mikä siinä on runollista keskellä historiallisuutta; hän pyrkii erottamaan ikuisen ohimenevästä”.</a:t>
            </a:r>
            <a:endParaRPr lang="fi-FI" altLang="en-FI" sz="2400" i="1">
              <a:solidFill>
                <a:srgbClr val="800080"/>
              </a:solidFill>
              <a:latin typeface="Palatino" pitchFamily="2" charset="77"/>
            </a:endParaRPr>
          </a:p>
          <a:p>
            <a:r>
              <a:rPr lang="fi-FI" altLang="en-FI" sz="2400">
                <a:solidFill>
                  <a:srgbClr val="800080"/>
                </a:solidFill>
                <a:latin typeface="Palatino" pitchFamily="2" charset="77"/>
              </a:rPr>
              <a:t>[...]</a:t>
            </a:r>
            <a:endParaRPr lang="fi-FI" altLang="en-FI" sz="2400" i="1">
              <a:solidFill>
                <a:srgbClr val="800080"/>
              </a:solidFill>
              <a:latin typeface="Palatino" pitchFamily="2" charset="77"/>
            </a:endParaRPr>
          </a:p>
          <a:p>
            <a:r>
              <a:rPr lang="fi-FI" altLang="en-FI" sz="2400" b="1" i="1">
                <a:solidFill>
                  <a:srgbClr val="800080"/>
                </a:solidFill>
                <a:latin typeface="Palatino" pitchFamily="2" charset="77"/>
              </a:rPr>
              <a:t>”Modernius on ohimenevää, pakenevaa, satunnaista – se taiteen puolisko, jonka toinen puolisko on ikuinen ja pysyvä.”</a:t>
            </a:r>
            <a:endParaRPr lang="fi-FI" altLang="en-FI" sz="2400" b="1">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endParaRPr lang="fi-FI" altLang="en-FI" sz="2400">
              <a:solidFill>
                <a:srgbClr val="800080"/>
              </a:solidFill>
              <a:latin typeface="Palatino" pitchFamily="2" charset="77"/>
            </a:endParaRPr>
          </a:p>
          <a:p>
            <a:r>
              <a:rPr lang="fi-FI" altLang="en-FI" sz="2400">
                <a:solidFill>
                  <a:srgbClr val="800080"/>
                </a:solidFill>
                <a:latin typeface="Palatino" pitchFamily="2" charset="77"/>
              </a:rPr>
              <a:t>– Charles Baudelaire: </a:t>
            </a:r>
            <a:r>
              <a:rPr lang="fi-FI" altLang="en-FI" sz="2400" i="1">
                <a:solidFill>
                  <a:srgbClr val="800080"/>
                </a:solidFill>
                <a:latin typeface="Palatino" pitchFamily="2" charset="77"/>
              </a:rPr>
              <a:t>Modernin elämän maalari </a:t>
            </a:r>
            <a:r>
              <a:rPr lang="fi-FI" altLang="en-FI" sz="2400">
                <a:solidFill>
                  <a:srgbClr val="800080"/>
                </a:solidFill>
                <a:latin typeface="Palatino" pitchFamily="2" charset="77"/>
              </a:rPr>
              <a:t>(1863)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4">
            <a:extLst>
              <a:ext uri="{FF2B5EF4-FFF2-40B4-BE49-F238E27FC236}">
                <a16:creationId xmlns:a16="http://schemas.microsoft.com/office/drawing/2014/main" id="{F5384264-8CE4-2A7C-6521-34C6DF41E7B6}"/>
              </a:ext>
            </a:extLst>
          </p:cNvPr>
          <p:cNvSpPr>
            <a:spLocks noChangeArrowheads="1"/>
          </p:cNvSpPr>
          <p:nvPr/>
        </p:nvSpPr>
        <p:spPr bwMode="auto">
          <a:xfrm>
            <a:off x="1905000" y="228600"/>
            <a:ext cx="7848600" cy="6408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r>
              <a:rPr lang="fi-FI" altLang="en-FI" sz="1800">
                <a:solidFill>
                  <a:srgbClr val="800080"/>
                </a:solidFill>
              </a:rPr>
              <a:t>Esteettisen modernismin teorian synnystä ks. mm.</a:t>
            </a:r>
          </a:p>
          <a:p>
            <a:r>
              <a:rPr lang="fi-FI" altLang="en-FI" sz="1800" b="1">
                <a:solidFill>
                  <a:srgbClr val="800080"/>
                </a:solidFill>
              </a:rPr>
              <a:t>Warner &amp; Hough (eds.) 1983, </a:t>
            </a:r>
            <a:r>
              <a:rPr lang="fi-FI" altLang="en-FI" sz="1800" b="1" i="1">
                <a:solidFill>
                  <a:srgbClr val="800080"/>
                </a:solidFill>
              </a:rPr>
              <a:t>Strangeness and Beauty. </a:t>
            </a:r>
          </a:p>
          <a:p>
            <a:r>
              <a:rPr lang="fi-FI" altLang="en-FI" sz="1800" b="1" i="1">
                <a:solidFill>
                  <a:srgbClr val="800080"/>
                </a:solidFill>
              </a:rPr>
              <a:t>An Anthology of Aesthetic Criticism 1840–1910. </a:t>
            </a:r>
            <a:r>
              <a:rPr lang="fi-FI" altLang="en-FI" sz="1800" b="1">
                <a:solidFill>
                  <a:srgbClr val="800080"/>
                </a:solidFill>
              </a:rPr>
              <a:t>Vol. 1&amp;2.</a:t>
            </a:r>
          </a:p>
          <a:p>
            <a:r>
              <a:rPr lang="fi-FI" altLang="en-FI" sz="1800" b="1">
                <a:solidFill>
                  <a:srgbClr val="800080"/>
                </a:solidFill>
              </a:rPr>
              <a:t>London: Cambridge University Press. </a:t>
            </a:r>
          </a:p>
          <a:p>
            <a:endParaRPr lang="fi-FI" altLang="en-FI" sz="1800" b="1">
              <a:solidFill>
                <a:srgbClr val="800080"/>
              </a:solidFill>
            </a:endParaRPr>
          </a:p>
          <a:p>
            <a:r>
              <a:rPr lang="fi-FI" altLang="en-FI" sz="1800" u="sng">
                <a:solidFill>
                  <a:srgbClr val="800080"/>
                </a:solidFill>
              </a:rPr>
              <a:t>Muutamia modernismiteoreetikoita:</a:t>
            </a:r>
            <a:endParaRPr lang="fi-FI" altLang="en-FI" sz="1800">
              <a:solidFill>
                <a:srgbClr val="800080"/>
              </a:solidFill>
            </a:endParaRPr>
          </a:p>
          <a:p>
            <a:endParaRPr lang="fi-FI" altLang="en-FI" sz="1800">
              <a:solidFill>
                <a:srgbClr val="800080"/>
              </a:solidFill>
            </a:endParaRPr>
          </a:p>
          <a:p>
            <a:r>
              <a:rPr lang="fi-FI" altLang="en-FI" sz="1800" b="1">
                <a:solidFill>
                  <a:srgbClr val="800080"/>
                </a:solidFill>
              </a:rPr>
              <a:t>Charles Baudelaire </a:t>
            </a:r>
            <a:r>
              <a:rPr lang="fi-FI" altLang="en-FI" sz="1800">
                <a:solidFill>
                  <a:srgbClr val="800080"/>
                </a:solidFill>
              </a:rPr>
              <a:t>(Ranska) 1860-luku</a:t>
            </a:r>
          </a:p>
          <a:p>
            <a:r>
              <a:rPr lang="fi-FI" altLang="en-FI" sz="1800" b="1">
                <a:solidFill>
                  <a:srgbClr val="800080"/>
                </a:solidFill>
              </a:rPr>
              <a:t>Jos</a:t>
            </a:r>
            <a:r>
              <a:rPr lang="fi-FI" altLang="ja-JP" sz="1800" b="1">
                <a:solidFill>
                  <a:srgbClr val="800080"/>
                </a:solidFill>
              </a:rPr>
              <a:t>é Ortega y Gasset </a:t>
            </a:r>
            <a:r>
              <a:rPr lang="fi-FI" altLang="ja-JP" sz="1800">
                <a:solidFill>
                  <a:srgbClr val="800080"/>
                </a:solidFill>
              </a:rPr>
              <a:t>(Espanja) 1920-luku</a:t>
            </a:r>
            <a:endParaRPr lang="fi-FI" altLang="en-FI" sz="1800" b="1">
              <a:solidFill>
                <a:srgbClr val="800080"/>
              </a:solidFill>
            </a:endParaRPr>
          </a:p>
          <a:p>
            <a:r>
              <a:rPr lang="fi-FI" altLang="en-FI" sz="1800" b="1">
                <a:solidFill>
                  <a:srgbClr val="800080"/>
                </a:solidFill>
              </a:rPr>
              <a:t>Walter Benjamin </a:t>
            </a:r>
            <a:r>
              <a:rPr lang="fi-FI" altLang="en-FI" sz="1800">
                <a:solidFill>
                  <a:srgbClr val="800080"/>
                </a:solidFill>
              </a:rPr>
              <a:t>(Saksa) 1930-luku</a:t>
            </a:r>
          </a:p>
          <a:p>
            <a:r>
              <a:rPr lang="fi-FI" altLang="en-FI" sz="1800" b="1">
                <a:solidFill>
                  <a:srgbClr val="800080"/>
                </a:solidFill>
              </a:rPr>
              <a:t>Theodor Adorno </a:t>
            </a:r>
            <a:r>
              <a:rPr lang="fi-FI" altLang="en-FI" sz="1800">
                <a:solidFill>
                  <a:srgbClr val="800080"/>
                </a:solidFill>
              </a:rPr>
              <a:t>(Saksa) 1940-luku</a:t>
            </a:r>
          </a:p>
          <a:p>
            <a:r>
              <a:rPr lang="fi-FI" altLang="en-FI" sz="1800" b="1">
                <a:solidFill>
                  <a:srgbClr val="800080"/>
                </a:solidFill>
              </a:rPr>
              <a:t>Bertolt Brecht </a:t>
            </a:r>
            <a:r>
              <a:rPr lang="fi-FI" altLang="en-FI" sz="1800">
                <a:solidFill>
                  <a:srgbClr val="800080"/>
                </a:solidFill>
              </a:rPr>
              <a:t>(Saksa) 1940-luku</a:t>
            </a:r>
          </a:p>
          <a:p>
            <a:r>
              <a:rPr lang="fi-FI" altLang="en-FI" sz="1800" b="1">
                <a:solidFill>
                  <a:srgbClr val="800080"/>
                </a:solidFill>
              </a:rPr>
              <a:t>Hans Sedlmayr</a:t>
            </a:r>
            <a:r>
              <a:rPr lang="fi-FI" altLang="en-FI" sz="1800">
                <a:solidFill>
                  <a:srgbClr val="800080"/>
                </a:solidFill>
              </a:rPr>
              <a:t> 1960-luku</a:t>
            </a:r>
          </a:p>
          <a:p>
            <a:r>
              <a:rPr lang="fi-FI" altLang="en-FI" sz="1800" b="1">
                <a:solidFill>
                  <a:srgbClr val="800080"/>
                </a:solidFill>
              </a:rPr>
              <a:t>T. J. Clark</a:t>
            </a:r>
            <a:r>
              <a:rPr lang="fi-FI" altLang="en-FI" sz="1800">
                <a:solidFill>
                  <a:srgbClr val="800080"/>
                </a:solidFill>
              </a:rPr>
              <a:t> 1990-luku</a:t>
            </a:r>
          </a:p>
          <a:p>
            <a:endParaRPr lang="fi-FI" altLang="en-FI" sz="1800">
              <a:solidFill>
                <a:srgbClr val="800080"/>
              </a:solidFill>
            </a:endParaRPr>
          </a:p>
          <a:p>
            <a:r>
              <a:rPr lang="fi-FI" altLang="en-FI" sz="1800" u="sng">
                <a:solidFill>
                  <a:srgbClr val="800080"/>
                </a:solidFill>
              </a:rPr>
              <a:t>Joitakin avantgardea määritelleitä teoreetikoita:</a:t>
            </a:r>
          </a:p>
          <a:p>
            <a:endParaRPr lang="fi-FI" altLang="en-FI" sz="1800">
              <a:solidFill>
                <a:srgbClr val="800080"/>
              </a:solidFill>
            </a:endParaRPr>
          </a:p>
          <a:p>
            <a:r>
              <a:rPr lang="fi-FI" altLang="en-FI" sz="1800" b="1">
                <a:solidFill>
                  <a:srgbClr val="800080"/>
                </a:solidFill>
              </a:rPr>
              <a:t>Clement Greenberg </a:t>
            </a:r>
            <a:r>
              <a:rPr lang="fi-FI" altLang="en-FI" sz="1800">
                <a:solidFill>
                  <a:srgbClr val="800080"/>
                </a:solidFill>
              </a:rPr>
              <a:t>(USA) 1940-luku</a:t>
            </a:r>
            <a:endParaRPr lang="fi-FI" altLang="en-FI" sz="1800" b="1">
              <a:solidFill>
                <a:srgbClr val="800080"/>
              </a:solidFill>
            </a:endParaRPr>
          </a:p>
          <a:p>
            <a:r>
              <a:rPr lang="fi-FI" altLang="en-FI" sz="1800" b="1">
                <a:solidFill>
                  <a:srgbClr val="800080"/>
                </a:solidFill>
              </a:rPr>
              <a:t>Renato Poggioli </a:t>
            </a:r>
            <a:r>
              <a:rPr lang="fi-FI" altLang="en-FI" sz="1800">
                <a:solidFill>
                  <a:srgbClr val="800080"/>
                </a:solidFill>
              </a:rPr>
              <a:t>(Italia) 1950-luku</a:t>
            </a:r>
          </a:p>
          <a:p>
            <a:r>
              <a:rPr lang="fi-FI" altLang="en-FI" sz="1800" b="1">
                <a:solidFill>
                  <a:srgbClr val="800080"/>
                </a:solidFill>
              </a:rPr>
              <a:t>Harold Rosenberg</a:t>
            </a:r>
            <a:r>
              <a:rPr lang="fi-FI" altLang="en-FI" sz="1800">
                <a:solidFill>
                  <a:srgbClr val="800080"/>
                </a:solidFill>
              </a:rPr>
              <a:t> (USA) 1960-luku</a:t>
            </a:r>
          </a:p>
          <a:p>
            <a:r>
              <a:rPr lang="fi-FI" altLang="en-FI" sz="1800" b="1">
                <a:solidFill>
                  <a:srgbClr val="800080"/>
                </a:solidFill>
              </a:rPr>
              <a:t>Peter B</a:t>
            </a:r>
            <a:r>
              <a:rPr lang="fi-FI" altLang="ja-JP" sz="1800" b="1">
                <a:solidFill>
                  <a:srgbClr val="800080"/>
                </a:solidFill>
              </a:rPr>
              <a:t>ürger </a:t>
            </a:r>
            <a:r>
              <a:rPr lang="fi-FI" altLang="ja-JP" sz="1800">
                <a:solidFill>
                  <a:srgbClr val="800080"/>
                </a:solidFill>
              </a:rPr>
              <a:t>(Saksa) 1970-luku</a:t>
            </a:r>
          </a:p>
          <a:p>
            <a:r>
              <a:rPr lang="fi-FI" altLang="ja-JP" sz="1800" b="1">
                <a:solidFill>
                  <a:srgbClr val="800080"/>
                </a:solidFill>
              </a:rPr>
              <a:t>Matei Calinescu </a:t>
            </a:r>
            <a:r>
              <a:rPr lang="fi-FI" altLang="ja-JP" sz="1800">
                <a:solidFill>
                  <a:srgbClr val="800080"/>
                </a:solidFill>
              </a:rPr>
              <a:t>(USA) 1980-luku</a:t>
            </a:r>
          </a:p>
          <a:p>
            <a:r>
              <a:rPr lang="fi-FI" altLang="ja-JP" sz="1800" b="1">
                <a:solidFill>
                  <a:srgbClr val="800080"/>
                </a:solidFill>
              </a:rPr>
              <a:t>Andreas Huyssen </a:t>
            </a:r>
            <a:r>
              <a:rPr lang="fi-FI" altLang="ja-JP" sz="1800">
                <a:solidFill>
                  <a:srgbClr val="800080"/>
                </a:solidFill>
              </a:rPr>
              <a:t>(USA) 1980-luku</a:t>
            </a:r>
            <a:endParaRPr lang="fi-FI" altLang="en-FI" sz="1800">
              <a:solidFill>
                <a:srgbClr val="80008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C8CEA19-832B-571E-D720-3D955A319130}"/>
              </a:ext>
            </a:extLst>
          </p:cNvPr>
          <p:cNvSpPr>
            <a:spLocks noGrp="1" noChangeArrowheads="1"/>
          </p:cNvSpPr>
          <p:nvPr>
            <p:ph type="title"/>
          </p:nvPr>
        </p:nvSpPr>
        <p:spPr/>
        <p:txBody>
          <a:bodyPr/>
          <a:lstStyle/>
          <a:p>
            <a:r>
              <a:rPr lang="fi-FI" altLang="en-FI" sz="1800" b="1" dirty="0">
                <a:solidFill>
                  <a:srgbClr val="800080"/>
                </a:solidFill>
              </a:rPr>
              <a:t>Avantgardelle tyypillisiä (</a:t>
            </a:r>
            <a:r>
              <a:rPr lang="fi-FI" altLang="en-FI" sz="1800" dirty="0">
                <a:solidFill>
                  <a:srgbClr val="800080"/>
                </a:solidFill>
              </a:rPr>
              <a:t>mutta ei välttämättömiä</a:t>
            </a:r>
            <a:r>
              <a:rPr lang="fi-FI" altLang="en-FI" sz="1800" b="1" dirty="0">
                <a:solidFill>
                  <a:srgbClr val="800080"/>
                </a:solidFill>
              </a:rPr>
              <a:t>) piirteitä:</a:t>
            </a:r>
          </a:p>
        </p:txBody>
      </p:sp>
      <p:sp>
        <p:nvSpPr>
          <p:cNvPr id="2051" name="Rectangle 3">
            <a:extLst>
              <a:ext uri="{FF2B5EF4-FFF2-40B4-BE49-F238E27FC236}">
                <a16:creationId xmlns:a16="http://schemas.microsoft.com/office/drawing/2014/main" id="{001A592D-D312-7CA0-B162-D3107F293885}"/>
              </a:ext>
            </a:extLst>
          </p:cNvPr>
          <p:cNvSpPr>
            <a:spLocks noGrp="1" noChangeArrowheads="1"/>
          </p:cNvSpPr>
          <p:nvPr>
            <p:ph type="body" idx="1"/>
          </p:nvPr>
        </p:nvSpPr>
        <p:spPr/>
        <p:txBody>
          <a:bodyPr>
            <a:normAutofit lnSpcReduction="10000"/>
          </a:bodyPr>
          <a:lstStyle/>
          <a:p>
            <a:pPr>
              <a:lnSpc>
                <a:spcPct val="90000"/>
              </a:lnSpc>
            </a:pPr>
            <a:r>
              <a:rPr lang="fi-FI" altLang="en-FI" sz="1600" b="1">
                <a:solidFill>
                  <a:srgbClr val="800080"/>
                </a:solidFill>
              </a:rPr>
              <a:t>älyllinen leikittely</a:t>
            </a:r>
            <a:r>
              <a:rPr lang="fi-FI" altLang="en-FI" sz="1600">
                <a:solidFill>
                  <a:srgbClr val="800080"/>
                </a:solidFill>
              </a:rPr>
              <a:t>, mihin liittyy harkitusti typerä huumori ja häpeämättömät käytännön pilat</a:t>
            </a:r>
          </a:p>
          <a:p>
            <a:pPr>
              <a:lnSpc>
                <a:spcPct val="90000"/>
              </a:lnSpc>
            </a:pPr>
            <a:endParaRPr lang="fi-FI" altLang="en-FI" sz="1600">
              <a:solidFill>
                <a:srgbClr val="800080"/>
              </a:solidFill>
            </a:endParaRPr>
          </a:p>
          <a:p>
            <a:pPr>
              <a:lnSpc>
                <a:spcPct val="90000"/>
              </a:lnSpc>
            </a:pPr>
            <a:r>
              <a:rPr lang="fi-FI" altLang="en-FI" sz="1600" b="1">
                <a:solidFill>
                  <a:srgbClr val="800080"/>
                </a:solidFill>
              </a:rPr>
              <a:t>ikonoklasmi eli kuvainkieltäminen</a:t>
            </a:r>
            <a:r>
              <a:rPr lang="fi-FI" altLang="en-FI" sz="1600">
                <a:solidFill>
                  <a:srgbClr val="800080"/>
                </a:solidFill>
              </a:rPr>
              <a:t>, joka on pikemminkin välinpitämättömyyttä kuin vihamielisyyttä kuvia kohtaan</a:t>
            </a:r>
          </a:p>
          <a:p>
            <a:pPr>
              <a:lnSpc>
                <a:spcPct val="90000"/>
              </a:lnSpc>
            </a:pPr>
            <a:endParaRPr lang="fi-FI" altLang="en-FI" sz="1600">
              <a:solidFill>
                <a:srgbClr val="800080"/>
              </a:solidFill>
            </a:endParaRPr>
          </a:p>
          <a:p>
            <a:pPr>
              <a:lnSpc>
                <a:spcPct val="90000"/>
              </a:lnSpc>
            </a:pPr>
            <a:r>
              <a:rPr lang="fi-FI" altLang="en-FI" sz="1600" b="1">
                <a:solidFill>
                  <a:srgbClr val="800080"/>
                </a:solidFill>
              </a:rPr>
              <a:t>negaatio</a:t>
            </a:r>
          </a:p>
          <a:p>
            <a:pPr>
              <a:lnSpc>
                <a:spcPct val="90000"/>
              </a:lnSpc>
            </a:pPr>
            <a:endParaRPr lang="fi-FI" altLang="en-FI" sz="1600" b="1">
              <a:solidFill>
                <a:srgbClr val="800080"/>
              </a:solidFill>
            </a:endParaRPr>
          </a:p>
          <a:p>
            <a:pPr>
              <a:lnSpc>
                <a:spcPct val="90000"/>
              </a:lnSpc>
            </a:pPr>
            <a:r>
              <a:rPr lang="fi-FI" altLang="en-FI" sz="1600" b="1">
                <a:solidFill>
                  <a:srgbClr val="800080"/>
                </a:solidFill>
              </a:rPr>
              <a:t>kärjistäminen (</a:t>
            </a:r>
            <a:r>
              <a:rPr lang="fi-FI" altLang="en-FI" sz="1600">
                <a:solidFill>
                  <a:srgbClr val="800080"/>
                </a:solidFill>
              </a:rPr>
              <a:t>shokki, skandaalit, ironia</a:t>
            </a:r>
            <a:r>
              <a:rPr lang="fi-FI" altLang="en-FI" sz="1600" b="1">
                <a:solidFill>
                  <a:srgbClr val="800080"/>
                </a:solidFill>
              </a:rPr>
              <a:t>)</a:t>
            </a:r>
          </a:p>
          <a:p>
            <a:pPr>
              <a:lnSpc>
                <a:spcPct val="90000"/>
              </a:lnSpc>
            </a:pPr>
            <a:endParaRPr lang="fi-FI" altLang="en-FI" sz="1600" b="1">
              <a:solidFill>
                <a:srgbClr val="800080"/>
              </a:solidFill>
            </a:endParaRPr>
          </a:p>
          <a:p>
            <a:pPr>
              <a:lnSpc>
                <a:spcPct val="90000"/>
              </a:lnSpc>
            </a:pPr>
            <a:r>
              <a:rPr lang="fi-FI" altLang="en-FI" sz="1600" b="1">
                <a:solidFill>
                  <a:srgbClr val="800080"/>
                </a:solidFill>
              </a:rPr>
              <a:t>vieraannuttaminen, hämmentäminen, asioiden mystifiointi</a:t>
            </a:r>
          </a:p>
          <a:p>
            <a:pPr>
              <a:lnSpc>
                <a:spcPct val="90000"/>
              </a:lnSpc>
            </a:pPr>
            <a:endParaRPr lang="fi-FI" altLang="en-FI" sz="1600" b="1">
              <a:solidFill>
                <a:srgbClr val="800080"/>
              </a:solidFill>
            </a:endParaRPr>
          </a:p>
          <a:p>
            <a:pPr>
              <a:lnSpc>
                <a:spcPct val="90000"/>
              </a:lnSpc>
            </a:pPr>
            <a:r>
              <a:rPr lang="fi-FI" altLang="en-FI" sz="1600" b="1">
                <a:solidFill>
                  <a:srgbClr val="800080"/>
                </a:solidFill>
              </a:rPr>
              <a:t>etsitään uusia tapoja aistia</a:t>
            </a:r>
          </a:p>
          <a:p>
            <a:pPr>
              <a:lnSpc>
                <a:spcPct val="90000"/>
              </a:lnSpc>
            </a:pPr>
            <a:endParaRPr lang="fi-FI" altLang="en-FI" sz="1600" b="1">
              <a:solidFill>
                <a:srgbClr val="800080"/>
              </a:solidFill>
            </a:endParaRPr>
          </a:p>
          <a:p>
            <a:pPr>
              <a:lnSpc>
                <a:spcPct val="90000"/>
              </a:lnSpc>
            </a:pPr>
            <a:r>
              <a:rPr lang="fi-FI" altLang="en-FI" sz="1600" b="1">
                <a:solidFill>
                  <a:srgbClr val="800080"/>
                </a:solidFill>
              </a:rPr>
              <a:t>taiteen ja elämän yhdistämispyrkimys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5A259-8290-AEFA-D177-F9018CA13FFE}"/>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FC30AB6B-82E1-1911-0E1A-9AF73DEF195D}"/>
              </a:ext>
            </a:extLst>
          </p:cNvPr>
          <p:cNvSpPr>
            <a:spLocks noGrp="1"/>
          </p:cNvSpPr>
          <p:nvPr>
            <p:ph idx="1"/>
          </p:nvPr>
        </p:nvSpPr>
        <p:spPr/>
        <p:txBody>
          <a:bodyPr/>
          <a:lstStyle/>
          <a:p>
            <a:endParaRPr lang="en-FI" dirty="0"/>
          </a:p>
        </p:txBody>
      </p:sp>
    </p:spTree>
    <p:extLst>
      <p:ext uri="{BB962C8B-B14F-4D97-AF65-F5344CB8AC3E}">
        <p14:creationId xmlns:p14="http://schemas.microsoft.com/office/powerpoint/2010/main" val="3794386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57EF-B684-F2AB-9BED-EAA264FF4C8D}"/>
              </a:ext>
            </a:extLst>
          </p:cNvPr>
          <p:cNvSpPr>
            <a:spLocks noGrp="1"/>
          </p:cNvSpPr>
          <p:nvPr>
            <p:ph type="title"/>
          </p:nvPr>
        </p:nvSpPr>
        <p:spPr>
          <a:xfrm>
            <a:off x="2209800" y="609600"/>
            <a:ext cx="7772400" cy="875184"/>
          </a:xfrm>
        </p:spPr>
        <p:txBody>
          <a:bodyPr>
            <a:normAutofit/>
          </a:bodyPr>
          <a:lstStyle/>
          <a:p>
            <a:r>
              <a:rPr lang="en-FI" sz="2000" dirty="0"/>
              <a:t>Kurssilla 26.10.2022 esitetyt elokuvat</a:t>
            </a:r>
          </a:p>
        </p:txBody>
      </p:sp>
      <p:sp>
        <p:nvSpPr>
          <p:cNvPr id="3" name="Content Placeholder 2">
            <a:extLst>
              <a:ext uri="{FF2B5EF4-FFF2-40B4-BE49-F238E27FC236}">
                <a16:creationId xmlns:a16="http://schemas.microsoft.com/office/drawing/2014/main" id="{C2952D25-5419-944F-9240-654F093CA290}"/>
              </a:ext>
            </a:extLst>
          </p:cNvPr>
          <p:cNvSpPr>
            <a:spLocks noGrp="1"/>
          </p:cNvSpPr>
          <p:nvPr>
            <p:ph idx="1"/>
          </p:nvPr>
        </p:nvSpPr>
        <p:spPr>
          <a:xfrm>
            <a:off x="2209800" y="1988840"/>
            <a:ext cx="7772400" cy="4107160"/>
          </a:xfrm>
        </p:spPr>
        <p:txBody>
          <a:bodyPr/>
          <a:lstStyle/>
          <a:p>
            <a:pPr marL="0" indent="0">
              <a:buNone/>
            </a:pPr>
            <a:endParaRPr lang="en-GB" sz="2400" dirty="0">
              <a:hlinkClick r:id="rId2"/>
            </a:endParaRPr>
          </a:p>
          <a:p>
            <a:pPr marL="0" indent="0">
              <a:buNone/>
            </a:pPr>
            <a:r>
              <a:rPr lang="en-FI" sz="2400" dirty="0"/>
              <a:t>Walther Ruttmann: </a:t>
            </a:r>
            <a:r>
              <a:rPr lang="en-FI" sz="2400" i="1" dirty="0"/>
              <a:t>Lichtspiel Opus I </a:t>
            </a:r>
            <a:r>
              <a:rPr lang="en-FI" sz="2400" dirty="0"/>
              <a:t>(1921)</a:t>
            </a:r>
          </a:p>
          <a:p>
            <a:pPr marL="0" indent="0">
              <a:buNone/>
            </a:pPr>
            <a:r>
              <a:rPr lang="en-GB" sz="2400" dirty="0">
                <a:hlinkClick r:id="rId3"/>
              </a:rPr>
              <a:t>https://www.youtube.com/watch?v=bkJwE2Q9Cac&amp;list=PLue4rhsHxp6-26UustLBpc5VdjDH8NRSz&amp;index=2</a:t>
            </a:r>
            <a:endParaRPr lang="en-GB" sz="2400" dirty="0"/>
          </a:p>
          <a:p>
            <a:pPr marL="0" indent="0">
              <a:buNone/>
            </a:pPr>
            <a:endParaRPr lang="en-FI" sz="2400" dirty="0"/>
          </a:p>
          <a:p>
            <a:pPr marL="0" indent="0">
              <a:buNone/>
            </a:pPr>
            <a:r>
              <a:rPr lang="en-FI" sz="2400" dirty="0"/>
              <a:t>Viking Eggeling: </a:t>
            </a:r>
            <a:r>
              <a:rPr lang="en-FI" sz="2400" i="1" dirty="0"/>
              <a:t>Symphonie diagonale </a:t>
            </a:r>
            <a:r>
              <a:rPr lang="en-FI" sz="2400" dirty="0"/>
              <a:t>(1924)</a:t>
            </a:r>
            <a:endParaRPr lang="en-GB" sz="2400" dirty="0">
              <a:hlinkClick r:id="rId2"/>
            </a:endParaRPr>
          </a:p>
          <a:p>
            <a:pPr marL="0" indent="0">
              <a:buNone/>
            </a:pPr>
            <a:r>
              <a:rPr lang="en-GB" sz="2400" dirty="0">
                <a:hlinkClick r:id="rId2"/>
              </a:rPr>
              <a:t>https://www.youtube.com/watch?v=-XivcjKFl2s</a:t>
            </a:r>
            <a:endParaRPr lang="en-GB" sz="2400" dirty="0"/>
          </a:p>
          <a:p>
            <a:pPr marL="0" indent="0">
              <a:buNone/>
            </a:pPr>
            <a:endParaRPr lang="en-FI" sz="2400" dirty="0"/>
          </a:p>
        </p:txBody>
      </p:sp>
    </p:spTree>
    <p:extLst>
      <p:ext uri="{BB962C8B-B14F-4D97-AF65-F5344CB8AC3E}">
        <p14:creationId xmlns:p14="http://schemas.microsoft.com/office/powerpoint/2010/main" val="2810389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E630E-1467-031A-5C0B-FA2FC3B6C4A3}"/>
              </a:ext>
            </a:extLst>
          </p:cNvPr>
          <p:cNvSpPr>
            <a:spLocks noGrp="1"/>
          </p:cNvSpPr>
          <p:nvPr>
            <p:ph type="title"/>
          </p:nvPr>
        </p:nvSpPr>
        <p:spPr/>
        <p:txBody>
          <a:bodyPr/>
          <a:lstStyle/>
          <a:p>
            <a:endParaRPr lang="en-FI"/>
          </a:p>
        </p:txBody>
      </p:sp>
      <p:sp>
        <p:nvSpPr>
          <p:cNvPr id="3" name="Content Placeholder 2">
            <a:extLst>
              <a:ext uri="{FF2B5EF4-FFF2-40B4-BE49-F238E27FC236}">
                <a16:creationId xmlns:a16="http://schemas.microsoft.com/office/drawing/2014/main" id="{76591BE6-88B6-D5CE-3F94-D1AE9A859214}"/>
              </a:ext>
            </a:extLst>
          </p:cNvPr>
          <p:cNvSpPr>
            <a:spLocks noGrp="1"/>
          </p:cNvSpPr>
          <p:nvPr>
            <p:ph idx="1"/>
          </p:nvPr>
        </p:nvSpPr>
        <p:spPr/>
        <p:txBody>
          <a:bodyPr/>
          <a:lstStyle/>
          <a:p>
            <a:pPr marL="0" indent="0">
              <a:buNone/>
            </a:pPr>
            <a:r>
              <a:rPr lang="en-FI" dirty="0"/>
              <a:t>Fortunato Depero &amp; theatre</a:t>
            </a:r>
          </a:p>
          <a:p>
            <a:pPr marL="0" indent="0">
              <a:buNone/>
            </a:pPr>
            <a:r>
              <a:rPr lang="en-GB" dirty="0">
                <a:hlinkClick r:id="rId2"/>
              </a:rPr>
              <a:t>https://www.italianmodernart.org/journal/articles/fortunato-depero-and-the-theatre/</a:t>
            </a:r>
            <a:endParaRPr lang="en-GB" dirty="0"/>
          </a:p>
          <a:p>
            <a:pPr marL="0" indent="0">
              <a:buNone/>
            </a:pPr>
            <a:endParaRPr lang="en-FI" dirty="0"/>
          </a:p>
        </p:txBody>
      </p:sp>
    </p:spTree>
    <p:extLst>
      <p:ext uri="{BB962C8B-B14F-4D97-AF65-F5344CB8AC3E}">
        <p14:creationId xmlns:p14="http://schemas.microsoft.com/office/powerpoint/2010/main" val="3980114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540</Words>
  <Application>Microsoft Macintosh PowerPoint</Application>
  <PresentationFormat>Widescreen</PresentationFormat>
  <Paragraphs>102</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Courier New</vt:lpstr>
      <vt:lpstr>Palatino</vt:lpstr>
      <vt:lpstr>Times</vt:lpstr>
      <vt:lpstr>Times New Roman</vt:lpstr>
      <vt:lpstr>Office Theme</vt:lpstr>
      <vt:lpstr>AXM–C1007 Avantgarde ja yhteiskunnallinen kuvittelu</vt:lpstr>
      <vt:lpstr>Modernin taiteen eli modernismin ismejä  </vt:lpstr>
      <vt:lpstr> Avantgardella tarkoitetaan usein   rohkeaa ja uskaliasta etujoukkoa, joka kulkee kehityksen kärjessä erityisesti taiteen ilmaisumahdollisuuksien hyväksikäytössä ja muodon uudistamisessa.   Esimerkiksi avantgadismi määritellään R. Konttisen ja  L. Laajoen vuonna 2000 julkaistussa Taiteen sanakirjassa  uutta ilmaisua hakevaksi kokeilevaksi 1900-luvun taiteeksi   Konttinen ja Laajoki kirjoittavat, että ”1900-luvun taidekritiikissä avantgarde alkoi merkitä lähinnä esteettistä uudistusmieltä, aiempia sääntöjä ja koodeja rikkovaa muotokieltä.”</vt:lpstr>
      <vt:lpstr>PowerPoint Presentation</vt:lpstr>
      <vt:lpstr>PowerPoint Presentation</vt:lpstr>
      <vt:lpstr>Avantgardelle tyypillisiä (mutta ei välttämättömiä) piirteitä:</vt:lpstr>
      <vt:lpstr>PowerPoint Presentation</vt:lpstr>
      <vt:lpstr>Kurssilla 26.10.2022 esitetyt elokuvat</vt:lpstr>
      <vt:lpstr>PowerPoint Presentation</vt:lpstr>
      <vt:lpstr>Futurismi</vt:lpstr>
      <vt:lpstr>Venäläisiä taideinstituutioita vuden 1917 vallankumouksen jälkeen</vt:lpstr>
      <vt:lpstr>Aleksi Lohtaja: Vkhutemas: avantgarde metodina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Sederholm Helena</dc:creator>
  <cp:lastModifiedBy>Anonymous</cp:lastModifiedBy>
  <cp:revision>8</cp:revision>
  <dcterms:created xsi:type="dcterms:W3CDTF">2022-10-28T07:11:49Z</dcterms:created>
  <dcterms:modified xsi:type="dcterms:W3CDTF">2022-11-08T14:26:13Z</dcterms:modified>
</cp:coreProperties>
</file>