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74" r:id="rId3"/>
    <p:sldId id="277" r:id="rId4"/>
    <p:sldId id="278" r:id="rId5"/>
    <p:sldId id="276" r:id="rId6"/>
    <p:sldId id="279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A1E2-FE3A-4981-A10F-8AC632CF44A2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2C326-5E13-4B9A-BE6D-1E7AC13EEA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9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41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0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0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07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12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21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7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187" b="1" spc="-62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27989"/>
            <a:ext cx="8207374" cy="39892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77" b="1">
                <a:latin typeface="+mj-lt"/>
              </a:defRPr>
            </a:lvl1pPr>
            <a:lvl2pPr marL="144342" indent="-129033">
              <a:buFont typeface="Arial"/>
              <a:buChar char="•"/>
              <a:defRPr sz="1215">
                <a:latin typeface="Georgia"/>
              </a:defRPr>
            </a:lvl2pPr>
            <a:lvl3pPr marL="279936" indent="-139968">
              <a:buFont typeface="Lucida Grande"/>
              <a:buChar char="-"/>
              <a:defRPr sz="972" i="1">
                <a:latin typeface="Georgia"/>
                <a:cs typeface="Georgia"/>
              </a:defRPr>
            </a:lvl3pPr>
            <a:lvl4pPr marL="481140" indent="-118098">
              <a:buFont typeface="Arial"/>
              <a:buChar char="•"/>
              <a:defRPr sz="851" baseline="0">
                <a:latin typeface="Georgia"/>
              </a:defRPr>
            </a:lvl4pPr>
            <a:lvl5pPr marL="660474" indent="-138875">
              <a:buFont typeface="Courier New"/>
              <a:buChar char="o"/>
              <a:defRPr sz="791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5.9.2022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7" y="5847608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3"/>
            <a:ext cx="211378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5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7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49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56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3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7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22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02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08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D892-E566-4C4C-9C09-93432A0AF25D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3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ELEC-E8413 Power Systems</a:t>
            </a:r>
            <a:endParaRPr lang="en-US" altLang="fi-FI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LECTURES  -  12 week 	Matti Lehtonen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EXCERCISES -  12 weeks	Ilkka Jokinen, Arslan Bashir</a:t>
            </a:r>
            <a:endParaRPr lang="fi-FI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Course grading: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Exam 		-  answer 5  of 7 Questions 5 pts each = 25 pts max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		-  two if questions from exercises (slightly modified)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		- both calculations and essays</a:t>
            </a: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3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/>
              <a:t>Major “Energy Systems and Markets”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(65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introductory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15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ELEC-E8422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 Introduction to Electric Energy)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31E01310 Energy and Environmental Economics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AAE-E1000 Introduction to Advanced Energy Solutions</a:t>
            </a:r>
          </a:p>
          <a:p>
            <a:pPr lvl="1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Major common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of 25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/>
            <a:r>
              <a:rPr lang="en-US" sz="1600" dirty="0"/>
              <a:t>ELEC-E8413 Power Systems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ELEC-E8406 Electricity Distribution and Markets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EEN-E3006 Energy Markets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EEN-E3004 District Heating and Cooling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ELEC-E8423 Smart Grid IV-V (5 </a:t>
            </a:r>
            <a:r>
              <a:rPr lang="en-US" sz="1600" dirty="0" err="1"/>
              <a:t>cr</a:t>
            </a:r>
            <a:r>
              <a:rPr lang="en-US" sz="1600" dirty="0"/>
              <a:t>)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25 (30)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Freely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Elective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outside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25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Master´s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The course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ELEC-E8422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can be replaced by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ELEC-C8001–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Sähköenergiatekniikka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800" dirty="0"/>
              <a:t>If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already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”Sähköenergiatekniikka” 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corresponding</a:t>
            </a:r>
            <a:r>
              <a:rPr lang="fi-FI" sz="1800" dirty="0"/>
              <a:t> </a:t>
            </a:r>
            <a:r>
              <a:rPr lang="fi-FI" sz="1800" dirty="0" err="1"/>
              <a:t>studies</a:t>
            </a:r>
            <a:r>
              <a:rPr lang="fi-FI" sz="1800" dirty="0"/>
              <a:t> in </a:t>
            </a:r>
            <a:r>
              <a:rPr lang="fi-FI" sz="1800" dirty="0" err="1"/>
              <a:t>your</a:t>
            </a:r>
            <a:r>
              <a:rPr lang="fi-FI" sz="1800" dirty="0"/>
              <a:t> </a:t>
            </a:r>
            <a:r>
              <a:rPr lang="fi-FI" sz="1800" dirty="0" err="1"/>
              <a:t>B.Sc</a:t>
            </a:r>
            <a:r>
              <a:rPr lang="fi-FI" sz="1800" dirty="0"/>
              <a:t>. </a:t>
            </a:r>
            <a:r>
              <a:rPr lang="fi-FI" sz="1800" dirty="0" err="1"/>
              <a:t>then</a:t>
            </a:r>
            <a:r>
              <a:rPr lang="fi-FI" sz="1800" dirty="0"/>
              <a:t> just </a:t>
            </a:r>
            <a:r>
              <a:rPr lang="fi-FI" sz="1800" dirty="0" err="1"/>
              <a:t>skip</a:t>
            </a:r>
            <a:r>
              <a:rPr lang="fi-FI" sz="1800" dirty="0"/>
              <a:t> ELEC-E8422 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Overview of compulsory courses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5.9.2022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92442614"/>
              </p:ext>
            </p:extLst>
          </p:nvPr>
        </p:nvGraphicFramePr>
        <p:xfrm>
          <a:off x="468313" y="1844676"/>
          <a:ext cx="8207376" cy="3297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44">
                  <a:extLst>
                    <a:ext uri="{9D8B030D-6E8A-4147-A177-3AD203B41FA5}">
                      <a16:colId xmlns:a16="http://schemas.microsoft.com/office/drawing/2014/main" val="349887694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3434736871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3333247152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1126300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Course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Teacher in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Comments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59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ELEC-E8413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Power Systems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Matti Lehtonen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1.Fall if you have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ELEC-E8422, ELEC-C8001, or corresponding studies as background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Otherwise: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2. fall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24468832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ELEC-E8406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Electricity Distribution and Markets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John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 Millar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 spring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4396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EEN-E3006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Energy Markets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Sanna Syri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2. fall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4383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EEN-E3004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District Heating and Cooling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Risto Lahdelma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 spring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6082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ELEC-E8423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Smart Grid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Matti Lehtonen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1.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 or 2. spring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36645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1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65" y="736936"/>
            <a:ext cx="4609762" cy="996498"/>
          </a:xfrm>
        </p:spPr>
        <p:txBody>
          <a:bodyPr/>
          <a:lstStyle/>
          <a:p>
            <a:r>
              <a:rPr lang="en-GB" sz="2400" dirty="0">
                <a:latin typeface="Georgia"/>
                <a:ea typeface="ＭＳ Ｐゴシック"/>
              </a:rPr>
              <a:t>Learning objectives of compulsory courses</a:t>
            </a:r>
            <a:br>
              <a:rPr lang="en-GB" sz="2400" dirty="0">
                <a:latin typeface="Georgia" panose="02040502050405020303" pitchFamily="18" charset="0"/>
              </a:rPr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5.9.2022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269466"/>
              </p:ext>
            </p:extLst>
          </p:nvPr>
        </p:nvGraphicFramePr>
        <p:xfrm>
          <a:off x="192586" y="1888569"/>
          <a:ext cx="8875154" cy="373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931">
                  <a:extLst>
                    <a:ext uri="{9D8B030D-6E8A-4147-A177-3AD203B41FA5}">
                      <a16:colId xmlns:a16="http://schemas.microsoft.com/office/drawing/2014/main" val="3434736871"/>
                    </a:ext>
                  </a:extLst>
                </a:gridCol>
                <a:gridCol w="6588223">
                  <a:extLst>
                    <a:ext uri="{9D8B030D-6E8A-4147-A177-3AD203B41FA5}">
                      <a16:colId xmlns:a16="http://schemas.microsoft.com/office/drawing/2014/main" val="3333247152"/>
                    </a:ext>
                  </a:extLst>
                </a:gridCol>
              </a:tblGrid>
              <a:tr h="347033">
                <a:tc>
                  <a:txBody>
                    <a:bodyPr/>
                    <a:lstStyle/>
                    <a:p>
                      <a:r>
                        <a:rPr lang="en-GB" sz="1400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Summary of 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593117"/>
                  </a:ext>
                </a:extLst>
              </a:tr>
              <a:tr h="66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Power Systems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basics of transmission systems, distribution networks, power system components, electrical safety and high voltage engineering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able to model power system components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24468832"/>
                  </a:ext>
                </a:extLst>
              </a:tr>
              <a:tr h="75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Electricity Distibution and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Markets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understand the role, context and contemporary challenges of electricity distribution networks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be able to plan urban and rural electricity distribution networks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gain a critical overview of electricity markets and regulation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43966793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Energy Markets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 understands the operation principles of international fuel and electricity markets and district heat markets in Finland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 is able to perform (simplified) professional calculations on profitability, operation and investment strategies in the energy sector, including issues related to latest technological and market developments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43833194"/>
                  </a:ext>
                </a:extLst>
              </a:tr>
              <a:tr h="694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District Heating and Cooling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understand principle of district heating and cooling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understand cost mechanism of district heating and cooling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are able to preplan district heating and cooling systems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60822104"/>
                  </a:ext>
                </a:extLst>
              </a:tr>
              <a:tr h="543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Smart Grid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After the course the student can explain different functions of modern electric power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He understands the challenges of large-scale integration of variable renewable energy sources like wind and solar power in energy systems and is able to suggest solutions to these challenges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3664574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72290" y="613137"/>
            <a:ext cx="4299703" cy="125572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 anchor="t">
            <a:spAutoFit/>
          </a:bodyPr>
          <a:lstStyle/>
          <a:p>
            <a:r>
              <a:rPr lang="en-US" sz="900" b="1" dirty="0">
                <a:latin typeface="Arial"/>
                <a:ea typeface="ＭＳ Ｐゴシック"/>
              </a:rPr>
              <a:t>Major learning outcomes: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Understand the fundamentals of energy systems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Have a holistic view which enables analyzing complex dependencies in vast energy systems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Optimize and develop energy systems, taking into account different energy forms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Understand the role of various parties in energy markets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Develop applications for energy efficiency and sustainability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Analyze and evaluate existing and future challenges in the field of energy systems</a:t>
            </a:r>
            <a:endParaRPr lang="en-US" sz="800" dirty="0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510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7848872" cy="1143000"/>
          </a:xfrm>
        </p:spPr>
        <p:txBody>
          <a:bodyPr>
            <a:normAutofit/>
          </a:bodyPr>
          <a:lstStyle/>
          <a:p>
            <a:r>
              <a:rPr lang="en-US" sz="1800" b="1" dirty="0"/>
              <a:t>Selective courses of the major “Energy Systems and Markets”</a:t>
            </a:r>
            <a:endParaRPr lang="en-US" sz="1800" dirty="0">
              <a:latin typeface="Arial Black" panose="020B0A040201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86050"/>
              </p:ext>
            </p:extLst>
          </p:nvPr>
        </p:nvGraphicFramePr>
        <p:xfrm>
          <a:off x="539552" y="1340768"/>
          <a:ext cx="7920112" cy="5159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950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Energy Business and Innovation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Lighting technology and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Materials in Energy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Principles and fundamentals of lighting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Process Integration and Energy Optimization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Energy, Environment and Emission Control </a:t>
                      </a:r>
                    </a:p>
                    <a:p>
                      <a:r>
                        <a:rPr lang="en-US" sz="1800" kern="1200" dirty="0">
                          <a:effectLst/>
                        </a:rPr>
                        <a:t>Fundamentals of New Energy Sources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Advances in New Energy Technologies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Advanced Wind Power Technology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Solar Energy Engineering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Power Plants and Processes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Process Automation and Information Systems: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fi-FI" sz="1800" kern="12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effectLst/>
                        </a:rPr>
                        <a:t>Riskianalyysi</a:t>
                      </a:r>
                      <a:r>
                        <a:rPr lang="en-US" sz="1800" kern="1200" dirty="0">
                          <a:effectLst/>
                        </a:rPr>
                        <a:t> / Risk Analysis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Decision Making and Problem Solving</a:t>
                      </a:r>
                      <a:br>
                        <a:rPr lang="en-US" sz="1800" kern="1200" dirty="0">
                          <a:effectLst/>
                        </a:rPr>
                      </a:br>
                      <a:r>
                        <a:rPr lang="en-US" sz="1800" kern="1200" dirty="0">
                          <a:effectLst/>
                        </a:rPr>
                        <a:t>Linear Programming</a:t>
                      </a:r>
                    </a:p>
                    <a:p>
                      <a:r>
                        <a:rPr lang="en-US" sz="1800" kern="1200" dirty="0">
                          <a:effectLst/>
                        </a:rPr>
                        <a:t>Seminar on Case Studies in Operation Research</a:t>
                      </a:r>
                      <a:br>
                        <a:rPr lang="en-US" sz="1800" kern="1200" dirty="0">
                          <a:effectLst/>
                        </a:rPr>
                      </a:br>
                      <a:r>
                        <a:rPr lang="en-US" sz="1800" kern="1200" dirty="0">
                          <a:effectLst/>
                        </a:rPr>
                        <a:t>Computational methods in operations research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Distributed and Intelligent Automation Systems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Information Systems in Industry and Energy Systems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Introduction to Industrial Internet</a:t>
                      </a:r>
                      <a:endParaRPr lang="fi-FI" sz="1800" kern="1200" dirty="0">
                        <a:effectLst/>
                      </a:endParaRPr>
                    </a:p>
                    <a:p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fi-FI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6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23951"/>
              </p:ext>
            </p:extLst>
          </p:nvPr>
        </p:nvGraphicFramePr>
        <p:xfrm>
          <a:off x="827584" y="1700082"/>
          <a:ext cx="6225544" cy="28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966">
                  <a:extLst>
                    <a:ext uri="{9D8B030D-6E8A-4147-A177-3AD203B41FA5}">
                      <a16:colId xmlns:a16="http://schemas.microsoft.com/office/drawing/2014/main" val="381682673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113842847"/>
                    </a:ext>
                  </a:extLst>
                </a:gridCol>
                <a:gridCol w="842555">
                  <a:extLst>
                    <a:ext uri="{9D8B030D-6E8A-4147-A177-3AD203B41FA5}">
                      <a16:colId xmlns:a16="http://schemas.microsoft.com/office/drawing/2014/main" val="3697832445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1863930144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449635886"/>
                    </a:ext>
                  </a:extLst>
                </a:gridCol>
              </a:tblGrid>
              <a:tr h="317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Period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56708242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9443428"/>
                  </a:ext>
                </a:extLst>
              </a:tr>
              <a:tr h="5570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AAE-E3070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Electrical Energy Storage Systems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ENG-ELEC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3547640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AAE-E3080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Thermal Energy Storage Systems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ENG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IV-V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166519"/>
                  </a:ext>
                </a:extLst>
              </a:tr>
              <a:tr h="103703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ELEC-E8425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System Modelling and Optimization</a:t>
                      </a:r>
                    </a:p>
                    <a:p>
                      <a:pPr algn="ctr"/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IV-V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1568047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ELEC- E8427 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Power Transmission Systems 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IV-V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586687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4303" y="854889"/>
            <a:ext cx="67022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New courses to the selective course module of the major </a:t>
            </a:r>
            <a:endParaRPr lang="fi-FI" sz="2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5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714</Words>
  <Application>Microsoft Office PowerPoint</Application>
  <PresentationFormat>On-screen Show (4:3)</PresentationFormat>
  <Paragraphs>147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Courier New</vt:lpstr>
      <vt:lpstr>Georgia</vt:lpstr>
      <vt:lpstr>Lucida Grande</vt:lpstr>
      <vt:lpstr>Times New Roman</vt:lpstr>
      <vt:lpstr>Office Theme</vt:lpstr>
      <vt:lpstr>ELEC-E8413 Power Systems</vt:lpstr>
      <vt:lpstr>Major “Energy Systems and Markets”</vt:lpstr>
      <vt:lpstr>Overview of compulsory courses </vt:lpstr>
      <vt:lpstr>Learning objectives of compulsory courses </vt:lpstr>
      <vt:lpstr>Selective courses of the major “Energy Systems and Markets”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 Lehtonen</dc:creator>
  <cp:lastModifiedBy>Lehtonen Matti</cp:lastModifiedBy>
  <cp:revision>144</cp:revision>
  <dcterms:created xsi:type="dcterms:W3CDTF">2015-06-02T08:46:20Z</dcterms:created>
  <dcterms:modified xsi:type="dcterms:W3CDTF">2022-09-05T07:36:52Z</dcterms:modified>
</cp:coreProperties>
</file>