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76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6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010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7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7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6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A336-358E-474E-9B80-46CD9C20AE64}" type="datetimeFigureOut">
              <a:rPr lang="en-US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88E323-9D9C-402A-BB16-06F046B1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3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71B3-C1F2-4BC1-A2F8-7F1AAC772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A451A-B1E2-4F88-810B-6CF20E4D0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15.11.21 klo 16.15-17.45</a:t>
            </a:r>
          </a:p>
        </p:txBody>
      </p:sp>
    </p:spTree>
    <p:extLst>
      <p:ext uri="{BB962C8B-B14F-4D97-AF65-F5344CB8AC3E}">
        <p14:creationId xmlns:p14="http://schemas.microsoft.com/office/powerpoint/2010/main" val="40070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3D9A-4607-47A2-B226-19FA666A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375"/>
          </a:xfrm>
        </p:spPr>
        <p:txBody>
          <a:bodyPr/>
          <a:lstStyle/>
          <a:p>
            <a:r>
              <a:rPr lang="en-US" dirty="0"/>
              <a:t>Sanelu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3300-0B93-42F8-B89F-0EC48085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3975"/>
            <a:ext cx="8596668" cy="47173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viinirypäle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pakastevihanneksia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suklaapatukka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kassajono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kuitti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karkkihylly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tarjouksessa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muovikassi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09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1D6C-CB62-47C0-B8C3-7C5CFFD3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6750"/>
          </a:xfrm>
        </p:spPr>
        <p:txBody>
          <a:bodyPr/>
          <a:lstStyle/>
          <a:p>
            <a:r>
              <a:rPr lang="en-US" dirty="0"/>
              <a:t>Sano vastakohta!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8443-8562-407F-809D-014540B20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71675"/>
            <a:ext cx="8596668" cy="4069688"/>
          </a:xfrm>
        </p:spPr>
        <p:txBody>
          <a:bodyPr>
            <a:normAutofit/>
          </a:bodyPr>
          <a:lstStyle/>
          <a:p>
            <a:r>
              <a:rPr lang="fi-FI" sz="3600" b="1" dirty="0"/>
              <a:t>lämmin</a:t>
            </a:r>
            <a:r>
              <a:rPr lang="fi-FI" sz="3600" dirty="0"/>
              <a:t> keitto – </a:t>
            </a:r>
            <a:r>
              <a:rPr lang="fi-FI" sz="3600" b="1" dirty="0"/>
              <a:t>kylmä</a:t>
            </a:r>
            <a:r>
              <a:rPr lang="fi-FI" sz="3600" dirty="0"/>
              <a:t> jäätelö</a:t>
            </a:r>
          </a:p>
          <a:p>
            <a:r>
              <a:rPr lang="fi-FI" sz="3600" b="1" dirty="0"/>
              <a:t>pieni</a:t>
            </a:r>
            <a:r>
              <a:rPr lang="fi-FI" sz="3600" dirty="0"/>
              <a:t> kahvi – </a:t>
            </a:r>
            <a:r>
              <a:rPr lang="fi-FI" sz="3600" b="1" dirty="0"/>
              <a:t>iso</a:t>
            </a:r>
            <a:r>
              <a:rPr lang="fi-FI" sz="3600" dirty="0"/>
              <a:t> omena</a:t>
            </a:r>
          </a:p>
          <a:p>
            <a:r>
              <a:rPr lang="fi-FI" sz="3600" b="1" dirty="0"/>
              <a:t>kallis</a:t>
            </a:r>
            <a:r>
              <a:rPr lang="fi-FI" sz="3600" dirty="0"/>
              <a:t> auto – </a:t>
            </a:r>
            <a:r>
              <a:rPr lang="fi-FI" sz="3600" b="1" dirty="0"/>
              <a:t>halpa</a:t>
            </a:r>
            <a:r>
              <a:rPr lang="fi-FI" sz="3600" dirty="0"/>
              <a:t> ravintola</a:t>
            </a:r>
          </a:p>
          <a:p>
            <a:r>
              <a:rPr lang="fi-FI" sz="3600" b="1" dirty="0"/>
              <a:t>tuore</a:t>
            </a:r>
            <a:r>
              <a:rPr lang="fi-FI" sz="3600" dirty="0"/>
              <a:t> leipä – </a:t>
            </a:r>
            <a:r>
              <a:rPr lang="fi-FI" sz="3600" b="1" dirty="0"/>
              <a:t>vanha</a:t>
            </a:r>
            <a:r>
              <a:rPr lang="fi-FI" sz="3600" dirty="0"/>
              <a:t> ruoka</a:t>
            </a:r>
          </a:p>
          <a:p>
            <a:r>
              <a:rPr lang="fi-FI" sz="3600" b="1" dirty="0"/>
              <a:t>suolainen</a:t>
            </a:r>
            <a:r>
              <a:rPr lang="fi-FI" sz="3600" dirty="0"/>
              <a:t> piirakka – </a:t>
            </a:r>
            <a:r>
              <a:rPr lang="fi-FI" sz="3600" b="1" dirty="0"/>
              <a:t>makea</a:t>
            </a:r>
            <a:r>
              <a:rPr lang="fi-FI" sz="3600" dirty="0"/>
              <a:t> karkki</a:t>
            </a:r>
          </a:p>
        </p:txBody>
      </p:sp>
    </p:spTree>
    <p:extLst>
      <p:ext uri="{BB962C8B-B14F-4D97-AF65-F5344CB8AC3E}">
        <p14:creationId xmlns:p14="http://schemas.microsoft.com/office/powerpoint/2010/main" val="288561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F32D-1AC2-4549-B17C-20B1DB72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r>
              <a:rPr lang="en-US" dirty="0"/>
              <a:t>Puhekielen numeroita, s. 66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0815D-BADF-4EF4-A104-300C0A54F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320" y="1499830"/>
            <a:ext cx="9743440" cy="5075479"/>
          </a:xfrm>
        </p:spPr>
      </p:pic>
    </p:spTree>
    <p:extLst>
      <p:ext uri="{BB962C8B-B14F-4D97-AF65-F5344CB8AC3E}">
        <p14:creationId xmlns:p14="http://schemas.microsoft.com/office/powerpoint/2010/main" val="385616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681C-6116-44C8-8958-EDE20EBE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375"/>
          </a:xfrm>
        </p:spPr>
        <p:txBody>
          <a:bodyPr/>
          <a:lstStyle/>
          <a:p>
            <a:r>
              <a:rPr lang="en-US" dirty="0"/>
              <a:t>Kirjoita hinnat ylös.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18A03-FA2D-482D-9B2E-40FFB0DC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3975"/>
            <a:ext cx="8596668" cy="4717387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en-US" sz="3200" dirty="0"/>
              <a:t>3,80</a:t>
            </a:r>
          </a:p>
          <a:p>
            <a:pPr>
              <a:buFont typeface="+mj-lt"/>
              <a:buAutoNum type="alphaUcPeriod"/>
            </a:pPr>
            <a:r>
              <a:rPr lang="en-US" sz="3200" dirty="0"/>
              <a:t>7,90</a:t>
            </a:r>
          </a:p>
          <a:p>
            <a:pPr>
              <a:buFont typeface="+mj-lt"/>
              <a:buAutoNum type="alphaUcPeriod"/>
            </a:pPr>
            <a:r>
              <a:rPr lang="en-US" sz="3200" dirty="0"/>
              <a:t>11,40</a:t>
            </a:r>
          </a:p>
          <a:p>
            <a:pPr>
              <a:buFont typeface="+mj-lt"/>
              <a:buAutoNum type="alphaUcPeriod"/>
            </a:pPr>
            <a:r>
              <a:rPr lang="en-US" sz="3200" dirty="0"/>
              <a:t>14,20</a:t>
            </a:r>
          </a:p>
          <a:p>
            <a:pPr>
              <a:buFont typeface="+mj-lt"/>
              <a:buAutoNum type="alphaUcPeriod"/>
            </a:pPr>
            <a:r>
              <a:rPr lang="en-US" sz="3200" dirty="0"/>
              <a:t>22</a:t>
            </a:r>
          </a:p>
          <a:p>
            <a:pPr>
              <a:buFont typeface="+mj-lt"/>
              <a:buAutoNum type="alphaUcPeriod"/>
            </a:pPr>
            <a:r>
              <a:rPr lang="en-US" sz="3200" dirty="0"/>
              <a:t>39,50</a:t>
            </a:r>
          </a:p>
          <a:p>
            <a:pPr>
              <a:buFont typeface="+mj-lt"/>
              <a:buAutoNum type="alphaUcPeriod"/>
            </a:pPr>
            <a:r>
              <a:rPr lang="en-US" sz="3200" dirty="0"/>
              <a:t>45,20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6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D1786-906C-4BA0-A659-A0B65CDC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68" y="914400"/>
            <a:ext cx="5829405" cy="5425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ACC3B-1FEA-4255-A86F-579FBE45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1" y="162561"/>
            <a:ext cx="5608123" cy="6623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C6A18-D9D1-4093-88CA-8707369BCB9F}"/>
              </a:ext>
            </a:extLst>
          </p:cNvPr>
          <p:cNvSpPr txBox="1"/>
          <p:nvPr/>
        </p:nvSpPr>
        <p:spPr>
          <a:xfrm>
            <a:off x="6573520" y="162561"/>
            <a:ext cx="51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PARITEHTÄVÄ 1</a:t>
            </a:r>
          </a:p>
        </p:txBody>
      </p:sp>
    </p:spTree>
    <p:extLst>
      <p:ext uri="{BB962C8B-B14F-4D97-AF65-F5344CB8AC3E}">
        <p14:creationId xmlns:p14="http://schemas.microsoft.com/office/powerpoint/2010/main" val="288712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18AF-250C-488D-B3F7-56BFFFA6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PARITEHTÄVÄ 2 </a:t>
            </a:r>
            <a:br>
              <a:rPr lang="en-US" dirty="0"/>
            </a:br>
            <a:r>
              <a:rPr lang="en-US" dirty="0"/>
              <a:t>-Onko ….tarjouksessa? – Kyllä, se maksaa…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90683-2158-4EC1-ADEB-7FD22447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678" y="1691787"/>
            <a:ext cx="5993682" cy="52068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53AC9-DD48-4704-BB2B-1D7CED2E87A4}"/>
              </a:ext>
            </a:extLst>
          </p:cNvPr>
          <p:cNvSpPr txBox="1"/>
          <p:nvPr/>
        </p:nvSpPr>
        <p:spPr>
          <a:xfrm>
            <a:off x="7975600" y="2062480"/>
            <a:ext cx="2936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</a:t>
            </a:r>
            <a:r>
              <a:rPr lang="en-US" sz="3200" dirty="0"/>
              <a:t>MAITO</a:t>
            </a:r>
          </a:p>
          <a:p>
            <a:r>
              <a:rPr lang="en-US" sz="3200" dirty="0"/>
              <a:t>- LEIPÄ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VESSAPAPERI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- JAUHELIHA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TISKIAINE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LIMSA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JUUSTO</a:t>
            </a:r>
          </a:p>
        </p:txBody>
      </p:sp>
    </p:spTree>
    <p:extLst>
      <p:ext uri="{BB962C8B-B14F-4D97-AF65-F5344CB8AC3E}">
        <p14:creationId xmlns:p14="http://schemas.microsoft.com/office/powerpoint/2010/main" val="87074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BA843-7ABA-4016-BE0B-C4F842A9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244789"/>
            <a:ext cx="8798559" cy="58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2836D4-2582-4770-A6A2-5ABCC4BB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Syötkö sinä…?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468A4-C38C-4050-8E5D-A59D939C4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973" y="188170"/>
            <a:ext cx="7673801" cy="46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68551-93F9-4BD6-9002-D24CE928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398816"/>
            <a:ext cx="9226428" cy="60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1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E699-5E0F-4901-93BF-67FC4F2F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120"/>
          </a:xfrm>
        </p:spPr>
        <p:txBody>
          <a:bodyPr/>
          <a:lstStyle/>
          <a:p>
            <a:r>
              <a:rPr lang="en-US" dirty="0"/>
              <a:t>Partitiivin muodostus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40AA7-7955-4F25-B6D6-2B068841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680"/>
            <a:ext cx="8596668" cy="4814569"/>
          </a:xfrm>
        </p:spPr>
        <p:txBody>
          <a:bodyPr>
            <a:normAutofit/>
          </a:bodyPr>
          <a:lstStyle/>
          <a:p>
            <a:r>
              <a:rPr lang="en-US" sz="2800" dirty="0"/>
              <a:t>Perun</a:t>
            </a:r>
            <a:r>
              <a:rPr lang="en-US" sz="2800" b="1" dirty="0"/>
              <a:t>a</a:t>
            </a:r>
            <a:r>
              <a:rPr lang="en-US" sz="2800" dirty="0"/>
              <a:t> – 2 perun</a:t>
            </a:r>
            <a:r>
              <a:rPr lang="en-US" sz="2800" b="1" dirty="0"/>
              <a:t>a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  <a:p>
            <a:r>
              <a:rPr lang="en-US" sz="2800" dirty="0"/>
              <a:t>Leip</a:t>
            </a:r>
            <a:r>
              <a:rPr lang="en-US" sz="2800" b="1" dirty="0"/>
              <a:t>ä</a:t>
            </a:r>
            <a:r>
              <a:rPr lang="en-US" sz="2800" dirty="0"/>
              <a:t> – 4 leip</a:t>
            </a:r>
            <a:r>
              <a:rPr lang="en-US" sz="2800" b="1" dirty="0"/>
              <a:t>ä</a:t>
            </a:r>
            <a:r>
              <a:rPr lang="en-US" sz="2800" b="1" dirty="0">
                <a:solidFill>
                  <a:srgbClr val="FF0000"/>
                </a:solidFill>
              </a:rPr>
              <a:t>ä</a:t>
            </a:r>
          </a:p>
          <a:p>
            <a:r>
              <a:rPr lang="en-US" sz="2800" dirty="0"/>
              <a:t>Viinirypäl</a:t>
            </a:r>
            <a:r>
              <a:rPr lang="en-US" sz="2800" b="1" dirty="0">
                <a:solidFill>
                  <a:schemeClr val="tx1"/>
                </a:solidFill>
              </a:rPr>
              <a:t>e</a:t>
            </a:r>
            <a:r>
              <a:rPr lang="en-US" sz="2800" dirty="0"/>
              <a:t> – 10 viinirypäl</a:t>
            </a:r>
            <a:r>
              <a:rPr lang="en-US" sz="2800" b="1" u="sng" dirty="0"/>
              <a:t>e</a:t>
            </a:r>
            <a:r>
              <a:rPr lang="en-US" sz="2800" b="1" dirty="0">
                <a:solidFill>
                  <a:srgbClr val="FF0000"/>
                </a:solidFill>
              </a:rPr>
              <a:t>ttä</a:t>
            </a:r>
          </a:p>
          <a:p>
            <a:r>
              <a:rPr lang="en-US" sz="2800" dirty="0"/>
              <a:t>Anana</a:t>
            </a:r>
            <a:r>
              <a:rPr lang="en-US" sz="2800" b="1" dirty="0"/>
              <a:t>s</a:t>
            </a:r>
            <a:r>
              <a:rPr lang="en-US" sz="2800" dirty="0"/>
              <a:t> – 5 anana</a:t>
            </a:r>
            <a:r>
              <a:rPr lang="en-US" sz="2800" b="1" dirty="0"/>
              <a:t>s</a:t>
            </a:r>
            <a:r>
              <a:rPr lang="en-US" sz="2800" b="1" dirty="0">
                <a:solidFill>
                  <a:srgbClr val="FF0000"/>
                </a:solidFill>
              </a:rPr>
              <a:t>ta</a:t>
            </a:r>
          </a:p>
          <a:p>
            <a:r>
              <a:rPr lang="en-US" sz="2800" dirty="0">
                <a:solidFill>
                  <a:schemeClr val="tx1"/>
                </a:solidFill>
              </a:rPr>
              <a:t>Lauta</a:t>
            </a:r>
            <a:r>
              <a:rPr lang="en-US" sz="2800" b="1" dirty="0">
                <a:solidFill>
                  <a:schemeClr val="tx1"/>
                </a:solidFill>
              </a:rPr>
              <a:t>nen</a:t>
            </a:r>
            <a:r>
              <a:rPr lang="en-US" sz="2800" dirty="0">
                <a:solidFill>
                  <a:schemeClr val="tx1"/>
                </a:solidFill>
              </a:rPr>
              <a:t> – 5 lauta</a:t>
            </a:r>
            <a:r>
              <a:rPr lang="en-US" sz="2800" b="1" dirty="0">
                <a:solidFill>
                  <a:srgbClr val="FF0000"/>
                </a:solidFill>
              </a:rPr>
              <a:t>sta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Lohifil</a:t>
            </a:r>
            <a:r>
              <a:rPr lang="en-US" sz="2800" b="1" dirty="0">
                <a:solidFill>
                  <a:schemeClr val="tx1"/>
                </a:solidFill>
              </a:rPr>
              <a:t>ee </a:t>
            </a:r>
            <a:r>
              <a:rPr lang="en-US" sz="2800" dirty="0">
                <a:solidFill>
                  <a:schemeClr val="tx1"/>
                </a:solidFill>
              </a:rPr>
              <a:t>– 2 lohifil</a:t>
            </a:r>
            <a:r>
              <a:rPr lang="en-US" sz="2800" b="1" dirty="0">
                <a:solidFill>
                  <a:schemeClr val="tx1"/>
                </a:solidFill>
              </a:rPr>
              <a:t>ee</a:t>
            </a:r>
            <a:r>
              <a:rPr lang="en-US" sz="2800" b="1" dirty="0">
                <a:solidFill>
                  <a:srgbClr val="FF0000"/>
                </a:solidFill>
              </a:rPr>
              <a:t>tä</a:t>
            </a:r>
          </a:p>
          <a:p>
            <a:r>
              <a:rPr lang="en-US" sz="2800" dirty="0">
                <a:solidFill>
                  <a:schemeClr val="tx1"/>
                </a:solidFill>
              </a:rPr>
              <a:t>V</a:t>
            </a:r>
            <a:r>
              <a:rPr lang="en-US" sz="2800" b="1" dirty="0">
                <a:solidFill>
                  <a:schemeClr val="tx1"/>
                </a:solidFill>
              </a:rPr>
              <a:t>oi</a:t>
            </a:r>
            <a:r>
              <a:rPr lang="en-US" sz="2800" dirty="0">
                <a:solidFill>
                  <a:schemeClr val="tx1"/>
                </a:solidFill>
              </a:rPr>
              <a:t> – 10 v</a:t>
            </a:r>
            <a:r>
              <a:rPr lang="en-US" sz="2800" b="1" dirty="0">
                <a:solidFill>
                  <a:schemeClr val="tx1"/>
                </a:solidFill>
              </a:rPr>
              <a:t>oi</a:t>
            </a:r>
            <a:r>
              <a:rPr lang="en-US" sz="2800" b="1" dirty="0">
                <a:solidFill>
                  <a:srgbClr val="FF0000"/>
                </a:solidFill>
              </a:rPr>
              <a:t>ta</a:t>
            </a:r>
          </a:p>
          <a:p>
            <a:r>
              <a:rPr lang="en-US" sz="2800" dirty="0">
                <a:solidFill>
                  <a:schemeClr val="tx1"/>
                </a:solidFill>
              </a:rPr>
              <a:t>Ve</a:t>
            </a:r>
            <a:r>
              <a:rPr lang="en-US" sz="2800" b="1" dirty="0">
                <a:solidFill>
                  <a:schemeClr val="tx1"/>
                </a:solidFill>
              </a:rPr>
              <a:t>si</a:t>
            </a:r>
            <a:r>
              <a:rPr lang="en-US" sz="2800" dirty="0">
                <a:solidFill>
                  <a:schemeClr val="tx1"/>
                </a:solidFill>
              </a:rPr>
              <a:t> - ve</a:t>
            </a:r>
            <a:r>
              <a:rPr lang="en-US" sz="2800" b="1" dirty="0">
                <a:solidFill>
                  <a:srgbClr val="FF0000"/>
                </a:solidFill>
              </a:rPr>
              <a:t>ttä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4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0C68-1F67-4313-B822-32BBFFAD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r>
              <a:rPr lang="en-US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E4EF-040B-4D48-B089-9D6503D9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4975"/>
            <a:ext cx="8596668" cy="4336388"/>
          </a:xfrm>
        </p:spPr>
        <p:txBody>
          <a:bodyPr/>
          <a:lstStyle/>
          <a:p>
            <a:r>
              <a:rPr lang="fi-FI" sz="3200" dirty="0"/>
              <a:t>1. </a:t>
            </a:r>
            <a:r>
              <a:rPr lang="fi-FI" sz="3200" b="1" dirty="0"/>
              <a:t>Juon</a:t>
            </a:r>
            <a:r>
              <a:rPr lang="fi-FI" sz="3200" dirty="0"/>
              <a:t> maitoa.</a:t>
            </a:r>
          </a:p>
          <a:p>
            <a:r>
              <a:rPr lang="fi-FI" sz="3200" dirty="0"/>
              <a:t>2. Minulla </a:t>
            </a:r>
            <a:r>
              <a:rPr lang="fi-FI" sz="3200" b="1" dirty="0"/>
              <a:t>3</a:t>
            </a:r>
            <a:r>
              <a:rPr lang="fi-FI" sz="3200" dirty="0"/>
              <a:t> omenaa.</a:t>
            </a:r>
          </a:p>
          <a:p>
            <a:r>
              <a:rPr lang="fi-FI" sz="3200" dirty="0"/>
              <a:t>Hänellä on </a:t>
            </a:r>
            <a:r>
              <a:rPr lang="fi-FI" sz="3200" b="1" dirty="0"/>
              <a:t>monta</a:t>
            </a:r>
            <a:r>
              <a:rPr lang="fi-FI" sz="3200" dirty="0"/>
              <a:t> autoa.</a:t>
            </a:r>
          </a:p>
          <a:p>
            <a:r>
              <a:rPr lang="fi-FI" sz="3200" dirty="0"/>
              <a:t>3. </a:t>
            </a:r>
            <a:r>
              <a:rPr lang="fi-FI" sz="3200" b="1" dirty="0"/>
              <a:t>Rakastan</a:t>
            </a:r>
            <a:r>
              <a:rPr lang="fi-FI" sz="3200" dirty="0"/>
              <a:t> suklaata.</a:t>
            </a:r>
          </a:p>
          <a:p>
            <a:r>
              <a:rPr lang="fi-FI" sz="3200" b="1" dirty="0"/>
              <a:t>Odotan</a:t>
            </a:r>
            <a:r>
              <a:rPr lang="fi-FI" sz="3200" dirty="0"/>
              <a:t> sinua.</a:t>
            </a:r>
          </a:p>
          <a:p>
            <a:r>
              <a:rPr lang="fi-FI" sz="3200" dirty="0"/>
              <a:t>4. </a:t>
            </a:r>
            <a:r>
              <a:rPr lang="fi-FI" sz="3200" b="1" dirty="0"/>
              <a:t>En</a:t>
            </a:r>
            <a:r>
              <a:rPr lang="fi-FI" sz="3200" dirty="0"/>
              <a:t> halua kahvia.</a:t>
            </a:r>
          </a:p>
          <a:p>
            <a:r>
              <a:rPr lang="fi-FI" sz="3200" dirty="0"/>
              <a:t>Minulla </a:t>
            </a:r>
            <a:r>
              <a:rPr lang="fi-FI" sz="3200" b="1" dirty="0"/>
              <a:t>ei ole </a:t>
            </a:r>
            <a:r>
              <a:rPr lang="fi-FI" sz="3200" dirty="0"/>
              <a:t>aikaa.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21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2881-497A-4F7C-B9F3-C4ADA83F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Paritehtävä 1. Juotko sinä … 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3576CE-113F-403B-898A-E87A8032F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20" y="1259840"/>
            <a:ext cx="7711440" cy="5386439"/>
          </a:xfrm>
        </p:spPr>
      </p:pic>
    </p:spTree>
    <p:extLst>
      <p:ext uri="{BB962C8B-B14F-4D97-AF65-F5344CB8AC3E}">
        <p14:creationId xmlns:p14="http://schemas.microsoft.com/office/powerpoint/2010/main" val="411724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E526-8063-4AC8-A186-007A5B79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7280"/>
          </a:xfrm>
        </p:spPr>
        <p:txBody>
          <a:bodyPr>
            <a:normAutofit fontScale="90000"/>
          </a:bodyPr>
          <a:lstStyle/>
          <a:p>
            <a:r>
              <a:rPr lang="en-US" dirty="0"/>
              <a:t>Paritehtävä 2. Mitä pöydällä on? </a:t>
            </a:r>
            <a:br>
              <a:rPr lang="en-US" dirty="0"/>
            </a:br>
            <a:r>
              <a:rPr lang="en-US" dirty="0"/>
              <a:t>Pöydällä on 3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417A0D-839D-4A24-AEA5-C181BBBA0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54" y="1869440"/>
            <a:ext cx="9742876" cy="4470400"/>
          </a:xfrm>
        </p:spPr>
      </p:pic>
    </p:spTree>
    <p:extLst>
      <p:ext uri="{BB962C8B-B14F-4D97-AF65-F5344CB8AC3E}">
        <p14:creationId xmlns:p14="http://schemas.microsoft.com/office/powerpoint/2010/main" val="397893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1AAC-6CA5-4DC2-B6D3-375C22FA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 3      Onko sinulla …?</a:t>
            </a:r>
            <a:br>
              <a:rPr lang="en-US" dirty="0"/>
            </a:br>
            <a:r>
              <a:rPr lang="en-US" dirty="0"/>
              <a:t>Minulla ei ole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75F9A5-E273-48AB-B38F-5A847EC44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170" y="1757680"/>
            <a:ext cx="6791361" cy="4894283"/>
          </a:xfrm>
        </p:spPr>
      </p:pic>
    </p:spTree>
    <p:extLst>
      <p:ext uri="{BB962C8B-B14F-4D97-AF65-F5344CB8AC3E}">
        <p14:creationId xmlns:p14="http://schemas.microsoft.com/office/powerpoint/2010/main" val="419523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C0DC-1DD8-4870-976A-C383EC4D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en-US" dirty="0"/>
              <a:t>Sano suomeksi!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6CCCE-A6C9-43CF-A727-36028FA0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525"/>
            <a:ext cx="8596668" cy="4507837"/>
          </a:xfrm>
        </p:spPr>
        <p:txBody>
          <a:bodyPr>
            <a:normAutofit/>
          </a:bodyPr>
          <a:lstStyle/>
          <a:p>
            <a:r>
              <a:rPr lang="en-US" sz="2800" dirty="0"/>
              <a:t>Jere lukee Susanin </a:t>
            </a:r>
            <a:r>
              <a:rPr lang="fi-FI" sz="2800" dirty="0"/>
              <a:t>viestiä.</a:t>
            </a:r>
          </a:p>
          <a:p>
            <a:r>
              <a:rPr lang="fi-FI" sz="2800" dirty="0"/>
              <a:t>Jere ostaa leipää.</a:t>
            </a:r>
          </a:p>
          <a:p>
            <a:r>
              <a:rPr lang="fi-FI" sz="2800" dirty="0"/>
              <a:t>Minä juon appelsiinimehua.</a:t>
            </a:r>
          </a:p>
          <a:p>
            <a:r>
              <a:rPr lang="fi-FI" sz="2800" dirty="0"/>
              <a:t>Minkäs hintaista tämä on?</a:t>
            </a:r>
          </a:p>
          <a:p>
            <a:r>
              <a:rPr lang="fi-FI" sz="2800" dirty="0"/>
              <a:t>En syö kalaa.</a:t>
            </a:r>
          </a:p>
          <a:p>
            <a:r>
              <a:rPr lang="fi-FI" sz="2800" dirty="0"/>
              <a:t>Rakastan suklaata.</a:t>
            </a:r>
          </a:p>
          <a:p>
            <a:r>
              <a:rPr lang="fi-FI" sz="2800" dirty="0"/>
              <a:t>Minulla on 2 autoa.</a:t>
            </a:r>
          </a:p>
          <a:p>
            <a:r>
              <a:rPr lang="fi-FI" sz="2800" dirty="0"/>
              <a:t>Linda syö kalakeittoa.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54267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226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Suomi 1</vt:lpstr>
      <vt:lpstr>Syötkö sinä…?</vt:lpstr>
      <vt:lpstr>PowerPoint Presentation</vt:lpstr>
      <vt:lpstr>Partitiivin muodostus</vt:lpstr>
      <vt:lpstr>Partitiivin käyttö</vt:lpstr>
      <vt:lpstr>Paritehtävä 1. Juotko sinä … ? </vt:lpstr>
      <vt:lpstr>Paritehtävä 2. Mitä pöydällä on?  Pöydällä on 3 …</vt:lpstr>
      <vt:lpstr>Paritehtävä 3      Onko sinulla …? Minulla ei ole …</vt:lpstr>
      <vt:lpstr>Sano suomeksi!</vt:lpstr>
      <vt:lpstr>Sanelu</vt:lpstr>
      <vt:lpstr>Sano vastakohta!</vt:lpstr>
      <vt:lpstr>Puhekielen numeroita, s. 66</vt:lpstr>
      <vt:lpstr>Kirjoita hinnat ylös.</vt:lpstr>
      <vt:lpstr>PowerPoint Presentation</vt:lpstr>
      <vt:lpstr>PARITEHTÄVÄ 2  -Onko ….tarjouksessa? – Kyllä, se maksaa…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9</cp:revision>
  <dcterms:created xsi:type="dcterms:W3CDTF">2021-11-15T12:40:09Z</dcterms:created>
  <dcterms:modified xsi:type="dcterms:W3CDTF">2021-11-15T13:58:44Z</dcterms:modified>
</cp:coreProperties>
</file>