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60" r:id="rId8"/>
    <p:sldId id="261" r:id="rId9"/>
    <p:sldId id="266" r:id="rId10"/>
    <p:sldId id="267" r:id="rId11"/>
    <p:sldId id="268" r:id="rId12"/>
    <p:sldId id="311" r:id="rId13"/>
    <p:sldId id="313" r:id="rId14"/>
    <p:sldId id="352" r:id="rId15"/>
    <p:sldId id="271" r:id="rId16"/>
    <p:sldId id="272" r:id="rId17"/>
    <p:sldId id="273" r:id="rId18"/>
    <p:sldId id="274" r:id="rId19"/>
    <p:sldId id="275" r:id="rId20"/>
    <p:sldId id="276" r:id="rId21"/>
    <p:sldId id="277" r:id="rId22"/>
    <p:sldId id="326" r:id="rId23"/>
    <p:sldId id="278" r:id="rId24"/>
    <p:sldId id="279" r:id="rId25"/>
    <p:sldId id="323" r:id="rId26"/>
    <p:sldId id="324" r:id="rId27"/>
    <p:sldId id="309" r:id="rId28"/>
    <p:sldId id="308" r:id="rId29"/>
    <p:sldId id="303" r:id="rId30"/>
    <p:sldId id="305" r:id="rId31"/>
    <p:sldId id="349" r:id="rId32"/>
    <p:sldId id="350" r:id="rId33"/>
    <p:sldId id="351" r:id="rId34"/>
    <p:sldId id="283" r:id="rId35"/>
    <p:sldId id="284" r:id="rId36"/>
    <p:sldId id="285" r:id="rId37"/>
    <p:sldId id="286" r:id="rId38"/>
    <p:sldId id="287" r:id="rId39"/>
    <p:sldId id="288" r:id="rId40"/>
    <p:sldId id="354" r:id="rId41"/>
    <p:sldId id="340" r:id="rId42"/>
    <p:sldId id="348" r:id="rId43"/>
    <p:sldId id="347" r:id="rId44"/>
    <p:sldId id="289" r:id="rId45"/>
    <p:sldId id="290" r:id="rId46"/>
    <p:sldId id="292" r:id="rId47"/>
    <p:sldId id="345" r:id="rId48"/>
    <p:sldId id="346" r:id="rId49"/>
    <p:sldId id="341" r:id="rId50"/>
    <p:sldId id="344" r:id="rId51"/>
    <p:sldId id="294" r:id="rId52"/>
    <p:sldId id="342" r:id="rId53"/>
    <p:sldId id="353" r:id="rId54"/>
    <p:sldId id="301" r:id="rId55"/>
    <p:sldId id="355" r:id="rId56"/>
    <p:sldId id="356" r:id="rId57"/>
    <p:sldId id="357" r:id="rId58"/>
  </p:sldIdLst>
  <p:sldSz cx="10160000" cy="7620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297" autoAdjust="0"/>
    <p:restoredTop sz="90935" autoAdjust="0"/>
  </p:normalViewPr>
  <p:slideViewPr>
    <p:cSldViewPr>
      <p:cViewPr varScale="1">
        <p:scale>
          <a:sx n="55" d="100"/>
          <a:sy n="55" d="100"/>
        </p:scale>
        <p:origin x="6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5"/>
            <a:ext cx="8636000" cy="1633361"/>
          </a:xfrm>
        </p:spPr>
        <p:txBody>
          <a:bodyPr/>
          <a:lstStyle/>
          <a:p>
            <a:r>
              <a:rPr lang="en-US"/>
              <a:t>Click to edit Master title style</a:t>
            </a:r>
            <a:endParaRPr lang="fi-FI"/>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70" indent="0" algn="ctr">
              <a:buNone/>
              <a:defRPr>
                <a:solidFill>
                  <a:schemeClr val="tx1">
                    <a:tint val="75000"/>
                  </a:schemeClr>
                </a:solidFill>
              </a:defRPr>
            </a:lvl2pPr>
            <a:lvl3pPr marL="1015940" indent="0" algn="ctr">
              <a:buNone/>
              <a:defRPr>
                <a:solidFill>
                  <a:schemeClr val="tx1">
                    <a:tint val="75000"/>
                  </a:schemeClr>
                </a:solidFill>
              </a:defRPr>
            </a:lvl3pPr>
            <a:lvl4pPr marL="1523910" indent="0" algn="ctr">
              <a:buNone/>
              <a:defRPr>
                <a:solidFill>
                  <a:schemeClr val="tx1">
                    <a:tint val="75000"/>
                  </a:schemeClr>
                </a:solidFill>
              </a:defRPr>
            </a:lvl4pPr>
            <a:lvl5pPr marL="2031880" indent="0" algn="ctr">
              <a:buNone/>
              <a:defRPr>
                <a:solidFill>
                  <a:schemeClr val="tx1">
                    <a:tint val="75000"/>
                  </a:schemeClr>
                </a:solidFill>
              </a:defRPr>
            </a:lvl5pPr>
            <a:lvl6pPr marL="2539850" indent="0" algn="ctr">
              <a:buNone/>
              <a:defRPr>
                <a:solidFill>
                  <a:schemeClr val="tx1">
                    <a:tint val="75000"/>
                  </a:schemeClr>
                </a:solidFill>
              </a:defRPr>
            </a:lvl6pPr>
            <a:lvl7pPr marL="3047820" indent="0" algn="ctr">
              <a:buNone/>
              <a:defRPr>
                <a:solidFill>
                  <a:schemeClr val="tx1">
                    <a:tint val="75000"/>
                  </a:schemeClr>
                </a:solidFill>
              </a:defRPr>
            </a:lvl7pPr>
            <a:lvl8pPr marL="3555787" indent="0" algn="ctr">
              <a:buNone/>
              <a:defRPr>
                <a:solidFill>
                  <a:schemeClr val="tx1">
                    <a:tint val="75000"/>
                  </a:schemeClr>
                </a:solidFill>
              </a:defRPr>
            </a:lvl8pPr>
            <a:lvl9pPr marL="4063755" indent="0" algn="ctr">
              <a:buNone/>
              <a:defRPr>
                <a:solidFill>
                  <a:schemeClr val="tx1">
                    <a:tint val="75000"/>
                  </a:schemeClr>
                </a:solidFill>
              </a:defRPr>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A8BBBE93-D5E4-42C8-9CEC-9159490EDBAC}"/>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B8A21B32-70FB-4336-9601-597E3EDB1EE0}"/>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24A21E34-C27A-4E25-B600-505587C680EB}"/>
              </a:ext>
            </a:extLst>
          </p:cNvPr>
          <p:cNvSpPr>
            <a:spLocks noGrp="1"/>
          </p:cNvSpPr>
          <p:nvPr>
            <p:ph type="sldNum" sz="quarter" idx="12"/>
          </p:nvPr>
        </p:nvSpPr>
        <p:spPr/>
        <p:txBody>
          <a:bodyPr/>
          <a:lstStyle>
            <a:lvl1pPr>
              <a:defRPr/>
            </a:lvl1pPr>
          </a:lstStyle>
          <a:p>
            <a:fld id="{D3FC7CB3-C85C-4614-B300-D0F0AA4CF882}" type="slidenum">
              <a:rPr lang="en-US" altLang="en-US"/>
              <a:pPr/>
              <a:t>‹#›</a:t>
            </a:fld>
            <a:endParaRPr lang="en-US" altLang="en-US"/>
          </a:p>
        </p:txBody>
      </p:sp>
    </p:spTree>
    <p:extLst>
      <p:ext uri="{BB962C8B-B14F-4D97-AF65-F5344CB8AC3E}">
        <p14:creationId xmlns:p14="http://schemas.microsoft.com/office/powerpoint/2010/main" val="403682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7031514-4230-4820-9284-370AA928CBF2}"/>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198EF8DD-FF7E-4DED-A19A-A66BA8EFFB85}"/>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B10AA210-CA24-4492-9BB8-FD5E1E550BC8}"/>
              </a:ext>
            </a:extLst>
          </p:cNvPr>
          <p:cNvSpPr>
            <a:spLocks noGrp="1"/>
          </p:cNvSpPr>
          <p:nvPr>
            <p:ph type="sldNum" sz="quarter" idx="12"/>
          </p:nvPr>
        </p:nvSpPr>
        <p:spPr/>
        <p:txBody>
          <a:bodyPr/>
          <a:lstStyle>
            <a:lvl1pPr>
              <a:defRPr/>
            </a:lvl1pPr>
          </a:lstStyle>
          <a:p>
            <a:fld id="{403C5ABE-9BA4-4F93-A236-E846BFD968F5}" type="slidenum">
              <a:rPr lang="en-US" altLang="en-US"/>
              <a:pPr/>
              <a:t>‹#›</a:t>
            </a:fld>
            <a:endParaRPr lang="en-US" altLang="en-US"/>
          </a:p>
        </p:txBody>
      </p:sp>
    </p:spTree>
    <p:extLst>
      <p:ext uri="{BB962C8B-B14F-4D97-AF65-F5344CB8AC3E}">
        <p14:creationId xmlns:p14="http://schemas.microsoft.com/office/powerpoint/2010/main" val="340882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71"/>
            <a:ext cx="2540000" cy="7224889"/>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64444" y="338671"/>
            <a:ext cx="7450667" cy="7224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C1093E9-25BC-41AD-AF2F-C48493AEDBC4}"/>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44C77ABE-2622-4E4F-A24C-EABAA53E6A00}"/>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E6662C06-D1C1-4FD3-B08B-98F4E7E6683F}"/>
              </a:ext>
            </a:extLst>
          </p:cNvPr>
          <p:cNvSpPr>
            <a:spLocks noGrp="1"/>
          </p:cNvSpPr>
          <p:nvPr>
            <p:ph type="sldNum" sz="quarter" idx="12"/>
          </p:nvPr>
        </p:nvSpPr>
        <p:spPr/>
        <p:txBody>
          <a:bodyPr/>
          <a:lstStyle>
            <a:lvl1pPr>
              <a:defRPr/>
            </a:lvl1pPr>
          </a:lstStyle>
          <a:p>
            <a:fld id="{52377770-A7EB-4637-BD14-3AB6944345C2}" type="slidenum">
              <a:rPr lang="en-US" altLang="en-US"/>
              <a:pPr/>
              <a:t>‹#›</a:t>
            </a:fld>
            <a:endParaRPr lang="en-US" altLang="en-US"/>
          </a:p>
        </p:txBody>
      </p:sp>
    </p:spTree>
    <p:extLst>
      <p:ext uri="{BB962C8B-B14F-4D97-AF65-F5344CB8AC3E}">
        <p14:creationId xmlns:p14="http://schemas.microsoft.com/office/powerpoint/2010/main" val="217142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9C171A8-996B-4D06-BCEE-0A797146D0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6302375"/>
            <a:ext cx="2193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C36439C-8BC3-4F70-B2E5-E952643D78EE}"/>
              </a:ext>
            </a:extLst>
          </p:cNvPr>
          <p:cNvCxnSpPr/>
          <p:nvPr userDrawn="1"/>
        </p:nvCxnSpPr>
        <p:spPr>
          <a:xfrm>
            <a:off x="520700" y="6497638"/>
            <a:ext cx="9118600"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20348" y="353484"/>
            <a:ext cx="9119306" cy="1328664"/>
          </a:xfrm>
          <a:prstGeom prst="rect">
            <a:avLst/>
          </a:prstGeom>
        </p:spPr>
        <p:txBody>
          <a:bodyPr lIns="0" tIns="0" rIns="0" bIns="0" anchor="t">
            <a:noAutofit/>
          </a:bodyPr>
          <a:lstStyle>
            <a:lvl1pPr algn="l">
              <a:lnSpc>
                <a:spcPct val="85000"/>
              </a:lnSpc>
              <a:defRPr sz="4000" b="1" spc="-111">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20349" y="1682148"/>
            <a:ext cx="9119304" cy="4448111"/>
          </a:xfrm>
          <a:prstGeom prst="rect">
            <a:avLst/>
          </a:prstGeom>
        </p:spPr>
        <p:txBody>
          <a:bodyPr lIns="0" tIns="0" rIns="0" bIns="0"/>
          <a:lstStyle>
            <a:lvl1pPr marL="0" indent="0">
              <a:buNone/>
              <a:defRPr sz="2333" b="1">
                <a:latin typeface="+mj-lt"/>
              </a:defRPr>
            </a:lvl1pPr>
            <a:lvl2pPr marL="263997" indent="-235998">
              <a:buFont typeface="Arial"/>
              <a:buChar char="•"/>
              <a:defRPr sz="2222">
                <a:latin typeface="Georgia"/>
              </a:defRPr>
            </a:lvl2pPr>
            <a:lvl3pPr marL="511995" indent="-255997">
              <a:buFont typeface="Lucida Grande"/>
              <a:buChar char="-"/>
              <a:defRPr sz="1778" i="1">
                <a:latin typeface="Georgia"/>
                <a:cs typeface="Georgia"/>
              </a:defRPr>
            </a:lvl3pPr>
            <a:lvl4pPr marL="879991" indent="-215998">
              <a:buFont typeface="Arial"/>
              <a:buChar char="•"/>
              <a:defRPr sz="1556" baseline="0">
                <a:latin typeface="Georgia"/>
              </a:defRPr>
            </a:lvl4pPr>
            <a:lvl5pPr marL="1207988" indent="-253997">
              <a:buFont typeface="Courier New"/>
              <a:buChar char="o"/>
              <a:defRPr sz="1444"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a:extLst>
              <a:ext uri="{FF2B5EF4-FFF2-40B4-BE49-F238E27FC236}">
                <a16:creationId xmlns:a16="http://schemas.microsoft.com/office/drawing/2014/main" id="{D6A441F4-B743-4CC7-8B4A-B0455DCB0E4C}"/>
              </a:ext>
            </a:extLst>
          </p:cNvPr>
          <p:cNvSpPr>
            <a:spLocks noGrp="1"/>
          </p:cNvSpPr>
          <p:nvPr>
            <p:ph type="dt" sz="half" idx="15"/>
          </p:nvPr>
        </p:nvSpPr>
        <p:spPr/>
        <p:txBody>
          <a:bodyPr/>
          <a:lstStyle>
            <a:lvl1pPr>
              <a:defRPr/>
            </a:lvl1pPr>
          </a:lstStyle>
          <a:p>
            <a:pPr>
              <a:defRPr/>
            </a:pPr>
            <a:fld id="{A5DEEAF8-45AB-40E0-AEEF-3B3BE77D95D7}" type="datetime1">
              <a:rPr lang="fi-FI"/>
              <a:pPr>
                <a:defRPr/>
              </a:pPr>
              <a:t>3.3.2021</a:t>
            </a:fld>
            <a:endParaRPr lang="fi-FI"/>
          </a:p>
        </p:txBody>
      </p:sp>
      <p:sp>
        <p:nvSpPr>
          <p:cNvPr id="7" name="Footer Placeholder 8">
            <a:extLst>
              <a:ext uri="{FF2B5EF4-FFF2-40B4-BE49-F238E27FC236}">
                <a16:creationId xmlns:a16="http://schemas.microsoft.com/office/drawing/2014/main" id="{94D5BA82-8ED8-4712-A2CA-52E903FE0626}"/>
              </a:ext>
            </a:extLst>
          </p:cNvPr>
          <p:cNvSpPr>
            <a:spLocks noGrp="1"/>
          </p:cNvSpPr>
          <p:nvPr>
            <p:ph type="ftr" sz="quarter" idx="16"/>
          </p:nvPr>
        </p:nvSpPr>
        <p:spPr/>
        <p:txBody>
          <a:bodyPr/>
          <a:lstStyle>
            <a:lvl1pPr>
              <a:defRPr/>
            </a:lvl1pPr>
          </a:lstStyle>
          <a:p>
            <a:pPr>
              <a:defRPr/>
            </a:pPr>
            <a:endParaRPr lang="fi-FI"/>
          </a:p>
        </p:txBody>
      </p:sp>
      <p:sp>
        <p:nvSpPr>
          <p:cNvPr id="8" name="Slide Number Placeholder 9">
            <a:extLst>
              <a:ext uri="{FF2B5EF4-FFF2-40B4-BE49-F238E27FC236}">
                <a16:creationId xmlns:a16="http://schemas.microsoft.com/office/drawing/2014/main" id="{B67FDC8A-9E92-409E-A48B-6BCC44BB792B}"/>
              </a:ext>
            </a:extLst>
          </p:cNvPr>
          <p:cNvSpPr>
            <a:spLocks noGrp="1"/>
          </p:cNvSpPr>
          <p:nvPr>
            <p:ph type="sldNum" sz="quarter" idx="17"/>
          </p:nvPr>
        </p:nvSpPr>
        <p:spPr/>
        <p:txBody>
          <a:bodyPr/>
          <a:lstStyle>
            <a:lvl1pPr>
              <a:defRPr/>
            </a:lvl1pPr>
          </a:lstStyle>
          <a:p>
            <a:fld id="{898184B2-F942-45C2-9FFB-C7437355C2C2}" type="slidenum">
              <a:rPr lang="fi-FI" altLang="fi-FI"/>
              <a:pPr/>
              <a:t>‹#›</a:t>
            </a:fld>
            <a:endParaRPr lang="fi-FI" altLang="fi-FI"/>
          </a:p>
        </p:txBody>
      </p:sp>
    </p:spTree>
    <p:extLst>
      <p:ext uri="{BB962C8B-B14F-4D97-AF65-F5344CB8AC3E}">
        <p14:creationId xmlns:p14="http://schemas.microsoft.com/office/powerpoint/2010/main" val="237403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384A0DF-5ECC-431C-B5E8-F2918CA4544C}"/>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2C8685E8-34B8-4F4B-9284-5B60C1E72142}"/>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4D4CD20F-E95B-433B-B36D-966C991F2F55}"/>
              </a:ext>
            </a:extLst>
          </p:cNvPr>
          <p:cNvSpPr>
            <a:spLocks noGrp="1"/>
          </p:cNvSpPr>
          <p:nvPr>
            <p:ph type="sldNum" sz="quarter" idx="12"/>
          </p:nvPr>
        </p:nvSpPr>
        <p:spPr/>
        <p:txBody>
          <a:bodyPr/>
          <a:lstStyle>
            <a:lvl1pPr>
              <a:defRPr/>
            </a:lvl1pPr>
          </a:lstStyle>
          <a:p>
            <a:fld id="{87288E6E-EC08-40DE-8F90-FBD628EAC371}" type="slidenum">
              <a:rPr lang="en-US" altLang="en-US"/>
              <a:pPr/>
              <a:t>‹#›</a:t>
            </a:fld>
            <a:endParaRPr lang="en-US" altLang="en-US"/>
          </a:p>
        </p:txBody>
      </p:sp>
    </p:spTree>
    <p:extLst>
      <p:ext uri="{BB962C8B-B14F-4D97-AF65-F5344CB8AC3E}">
        <p14:creationId xmlns:p14="http://schemas.microsoft.com/office/powerpoint/2010/main" val="216492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62"/>
            <a:ext cx="8636000" cy="1513417"/>
          </a:xfrm>
        </p:spPr>
        <p:txBody>
          <a:bodyPr anchor="t"/>
          <a:lstStyle>
            <a:lvl1pPr algn="l">
              <a:defRPr sz="4400" b="1" cap="all"/>
            </a:lvl1pPr>
          </a:lstStyle>
          <a:p>
            <a:r>
              <a:rPr lang="en-US"/>
              <a:t>Click to edit Master title style</a:t>
            </a:r>
            <a:endParaRPr lang="fi-FI"/>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70" indent="0">
              <a:buNone/>
              <a:defRPr sz="2000">
                <a:solidFill>
                  <a:schemeClr val="tx1">
                    <a:tint val="75000"/>
                  </a:schemeClr>
                </a:solidFill>
              </a:defRPr>
            </a:lvl2pPr>
            <a:lvl3pPr marL="1015940" indent="0">
              <a:buNone/>
              <a:defRPr sz="1800">
                <a:solidFill>
                  <a:schemeClr val="tx1">
                    <a:tint val="75000"/>
                  </a:schemeClr>
                </a:solidFill>
              </a:defRPr>
            </a:lvl3pPr>
            <a:lvl4pPr marL="1523910" indent="0">
              <a:buNone/>
              <a:defRPr sz="1600">
                <a:solidFill>
                  <a:schemeClr val="tx1">
                    <a:tint val="75000"/>
                  </a:schemeClr>
                </a:solidFill>
              </a:defRPr>
            </a:lvl4pPr>
            <a:lvl5pPr marL="2031880" indent="0">
              <a:buNone/>
              <a:defRPr sz="1600">
                <a:solidFill>
                  <a:schemeClr val="tx1">
                    <a:tint val="75000"/>
                  </a:schemeClr>
                </a:solidFill>
              </a:defRPr>
            </a:lvl5pPr>
            <a:lvl6pPr marL="2539850" indent="0">
              <a:buNone/>
              <a:defRPr sz="1600">
                <a:solidFill>
                  <a:schemeClr val="tx1">
                    <a:tint val="75000"/>
                  </a:schemeClr>
                </a:solidFill>
              </a:defRPr>
            </a:lvl6pPr>
            <a:lvl7pPr marL="3047820" indent="0">
              <a:buNone/>
              <a:defRPr sz="1600">
                <a:solidFill>
                  <a:schemeClr val="tx1">
                    <a:tint val="75000"/>
                  </a:schemeClr>
                </a:solidFill>
              </a:defRPr>
            </a:lvl7pPr>
            <a:lvl8pPr marL="3555787" indent="0">
              <a:buNone/>
              <a:defRPr sz="1600">
                <a:solidFill>
                  <a:schemeClr val="tx1">
                    <a:tint val="75000"/>
                  </a:schemeClr>
                </a:solidFill>
              </a:defRPr>
            </a:lvl8pPr>
            <a:lvl9pPr marL="406375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0D2FF-3C2B-41C6-A7DE-20DB82FA5206}"/>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435710B7-58DB-4623-AA4F-0056297A22CB}"/>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AF4E69F0-FF6C-4B9E-AF28-7813A2B592AA}"/>
              </a:ext>
            </a:extLst>
          </p:cNvPr>
          <p:cNvSpPr>
            <a:spLocks noGrp="1"/>
          </p:cNvSpPr>
          <p:nvPr>
            <p:ph type="sldNum" sz="quarter" idx="12"/>
          </p:nvPr>
        </p:nvSpPr>
        <p:spPr/>
        <p:txBody>
          <a:bodyPr/>
          <a:lstStyle>
            <a:lvl1pPr>
              <a:defRPr/>
            </a:lvl1pPr>
          </a:lstStyle>
          <a:p>
            <a:fld id="{65725B64-2128-42D0-AA84-6087A59203F4}" type="slidenum">
              <a:rPr lang="en-US" altLang="en-US"/>
              <a:pPr/>
              <a:t>‹#›</a:t>
            </a:fld>
            <a:endParaRPr lang="en-US" altLang="en-US"/>
          </a:p>
        </p:txBody>
      </p:sp>
    </p:spTree>
    <p:extLst>
      <p:ext uri="{BB962C8B-B14F-4D97-AF65-F5344CB8AC3E}">
        <p14:creationId xmlns:p14="http://schemas.microsoft.com/office/powerpoint/2010/main" val="419164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64449"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5287F6A3-6731-46E2-9D2E-2BCAEC6C7245}"/>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457B48EB-9C0A-4995-99ED-F90285378933}"/>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3CB1D1C9-1B01-4D8E-AAA1-7D199D7E4768}"/>
              </a:ext>
            </a:extLst>
          </p:cNvPr>
          <p:cNvSpPr>
            <a:spLocks noGrp="1"/>
          </p:cNvSpPr>
          <p:nvPr>
            <p:ph type="sldNum" sz="quarter" idx="12"/>
          </p:nvPr>
        </p:nvSpPr>
        <p:spPr/>
        <p:txBody>
          <a:bodyPr/>
          <a:lstStyle>
            <a:lvl1pPr>
              <a:defRPr/>
            </a:lvl1pPr>
          </a:lstStyle>
          <a:p>
            <a:fld id="{A55968E1-3748-464B-A4B2-AE03A328C93F}" type="slidenum">
              <a:rPr lang="en-US" altLang="en-US"/>
              <a:pPr/>
              <a:t>‹#›</a:t>
            </a:fld>
            <a:endParaRPr lang="en-US" altLang="en-US"/>
          </a:p>
        </p:txBody>
      </p:sp>
    </p:spTree>
    <p:extLst>
      <p:ext uri="{BB962C8B-B14F-4D97-AF65-F5344CB8AC3E}">
        <p14:creationId xmlns:p14="http://schemas.microsoft.com/office/powerpoint/2010/main" val="386132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161145" y="1705681"/>
            <a:ext cx="4490861"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1145"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3">
            <a:extLst>
              <a:ext uri="{FF2B5EF4-FFF2-40B4-BE49-F238E27FC236}">
                <a16:creationId xmlns:a16="http://schemas.microsoft.com/office/drawing/2014/main" id="{1C5D3067-855C-4A1E-ABE5-B9FD8DE91598}"/>
              </a:ext>
            </a:extLst>
          </p:cNvPr>
          <p:cNvSpPr>
            <a:spLocks noGrp="1"/>
          </p:cNvSpPr>
          <p:nvPr>
            <p:ph type="dt" sz="half" idx="10"/>
          </p:nvPr>
        </p:nvSpPr>
        <p:spPr/>
        <p:txBody>
          <a:bodyPr/>
          <a:lstStyle>
            <a:lvl1pPr>
              <a:defRPr/>
            </a:lvl1pPr>
          </a:lstStyle>
          <a:p>
            <a:pPr>
              <a:defRPr/>
            </a:pPr>
            <a:endParaRPr lang="fi-FI" altLang="en-US"/>
          </a:p>
        </p:txBody>
      </p:sp>
      <p:sp>
        <p:nvSpPr>
          <p:cNvPr id="8" name="Footer Placeholder 4">
            <a:extLst>
              <a:ext uri="{FF2B5EF4-FFF2-40B4-BE49-F238E27FC236}">
                <a16:creationId xmlns:a16="http://schemas.microsoft.com/office/drawing/2014/main" id="{D03A8B29-7325-4AFE-9ED1-F60A9B607529}"/>
              </a:ext>
            </a:extLst>
          </p:cNvPr>
          <p:cNvSpPr>
            <a:spLocks noGrp="1"/>
          </p:cNvSpPr>
          <p:nvPr>
            <p:ph type="ftr" sz="quarter" idx="11"/>
          </p:nvPr>
        </p:nvSpPr>
        <p:spPr/>
        <p:txBody>
          <a:bodyPr/>
          <a:lstStyle>
            <a:lvl1pPr>
              <a:defRPr/>
            </a:lvl1pPr>
          </a:lstStyle>
          <a:p>
            <a:pPr>
              <a:defRPr/>
            </a:pPr>
            <a:endParaRPr lang="fi-FI" altLang="en-US"/>
          </a:p>
        </p:txBody>
      </p:sp>
      <p:sp>
        <p:nvSpPr>
          <p:cNvPr id="9" name="Slide Number Placeholder 5">
            <a:extLst>
              <a:ext uri="{FF2B5EF4-FFF2-40B4-BE49-F238E27FC236}">
                <a16:creationId xmlns:a16="http://schemas.microsoft.com/office/drawing/2014/main" id="{8B743CE6-DE8B-49B4-A0BA-5FE5A85F9C41}"/>
              </a:ext>
            </a:extLst>
          </p:cNvPr>
          <p:cNvSpPr>
            <a:spLocks noGrp="1"/>
          </p:cNvSpPr>
          <p:nvPr>
            <p:ph type="sldNum" sz="quarter" idx="12"/>
          </p:nvPr>
        </p:nvSpPr>
        <p:spPr/>
        <p:txBody>
          <a:bodyPr/>
          <a:lstStyle>
            <a:lvl1pPr>
              <a:defRPr/>
            </a:lvl1pPr>
          </a:lstStyle>
          <a:p>
            <a:fld id="{486539BA-70E3-4B03-97FF-ED3B420E71CD}" type="slidenum">
              <a:rPr lang="en-US" altLang="en-US"/>
              <a:pPr/>
              <a:t>‹#›</a:t>
            </a:fld>
            <a:endParaRPr lang="en-US" altLang="en-US"/>
          </a:p>
        </p:txBody>
      </p:sp>
    </p:spTree>
    <p:extLst>
      <p:ext uri="{BB962C8B-B14F-4D97-AF65-F5344CB8AC3E}">
        <p14:creationId xmlns:p14="http://schemas.microsoft.com/office/powerpoint/2010/main" val="41470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3">
            <a:extLst>
              <a:ext uri="{FF2B5EF4-FFF2-40B4-BE49-F238E27FC236}">
                <a16:creationId xmlns:a16="http://schemas.microsoft.com/office/drawing/2014/main" id="{5A2A3DB3-D404-46FB-8793-2894A711956D}"/>
              </a:ext>
            </a:extLst>
          </p:cNvPr>
          <p:cNvSpPr>
            <a:spLocks noGrp="1"/>
          </p:cNvSpPr>
          <p:nvPr>
            <p:ph type="dt" sz="half" idx="10"/>
          </p:nvPr>
        </p:nvSpPr>
        <p:spPr/>
        <p:txBody>
          <a:bodyPr/>
          <a:lstStyle>
            <a:lvl1pPr>
              <a:defRPr/>
            </a:lvl1pPr>
          </a:lstStyle>
          <a:p>
            <a:pPr>
              <a:defRPr/>
            </a:pPr>
            <a:endParaRPr lang="fi-FI" altLang="en-US"/>
          </a:p>
        </p:txBody>
      </p:sp>
      <p:sp>
        <p:nvSpPr>
          <p:cNvPr id="4" name="Footer Placeholder 4">
            <a:extLst>
              <a:ext uri="{FF2B5EF4-FFF2-40B4-BE49-F238E27FC236}">
                <a16:creationId xmlns:a16="http://schemas.microsoft.com/office/drawing/2014/main" id="{A76DDD79-DAE6-4C66-B486-DD0AFE91F087}"/>
              </a:ext>
            </a:extLst>
          </p:cNvPr>
          <p:cNvSpPr>
            <a:spLocks noGrp="1"/>
          </p:cNvSpPr>
          <p:nvPr>
            <p:ph type="ftr" sz="quarter" idx="11"/>
          </p:nvPr>
        </p:nvSpPr>
        <p:spPr/>
        <p:txBody>
          <a:bodyPr/>
          <a:lstStyle>
            <a:lvl1pPr>
              <a:defRPr/>
            </a:lvl1pPr>
          </a:lstStyle>
          <a:p>
            <a:pPr>
              <a:defRPr/>
            </a:pPr>
            <a:endParaRPr lang="fi-FI" altLang="en-US"/>
          </a:p>
        </p:txBody>
      </p:sp>
      <p:sp>
        <p:nvSpPr>
          <p:cNvPr id="5" name="Slide Number Placeholder 5">
            <a:extLst>
              <a:ext uri="{FF2B5EF4-FFF2-40B4-BE49-F238E27FC236}">
                <a16:creationId xmlns:a16="http://schemas.microsoft.com/office/drawing/2014/main" id="{9F9A78D4-C669-4DB0-B08E-9FA4C846D976}"/>
              </a:ext>
            </a:extLst>
          </p:cNvPr>
          <p:cNvSpPr>
            <a:spLocks noGrp="1"/>
          </p:cNvSpPr>
          <p:nvPr>
            <p:ph type="sldNum" sz="quarter" idx="12"/>
          </p:nvPr>
        </p:nvSpPr>
        <p:spPr/>
        <p:txBody>
          <a:bodyPr/>
          <a:lstStyle>
            <a:lvl1pPr>
              <a:defRPr/>
            </a:lvl1pPr>
          </a:lstStyle>
          <a:p>
            <a:fld id="{F8FE68D5-C057-4137-B748-9523A4AC8C5A}" type="slidenum">
              <a:rPr lang="en-US" altLang="en-US"/>
              <a:pPr/>
              <a:t>‹#›</a:t>
            </a:fld>
            <a:endParaRPr lang="en-US" altLang="en-US"/>
          </a:p>
        </p:txBody>
      </p:sp>
    </p:spTree>
    <p:extLst>
      <p:ext uri="{BB962C8B-B14F-4D97-AF65-F5344CB8AC3E}">
        <p14:creationId xmlns:p14="http://schemas.microsoft.com/office/powerpoint/2010/main" val="74860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FD9A70-FA73-4BEC-B9AA-34DA7CA84830}"/>
              </a:ext>
            </a:extLst>
          </p:cNvPr>
          <p:cNvSpPr>
            <a:spLocks noGrp="1"/>
          </p:cNvSpPr>
          <p:nvPr>
            <p:ph type="dt" sz="half" idx="10"/>
          </p:nvPr>
        </p:nvSpPr>
        <p:spPr/>
        <p:txBody>
          <a:bodyPr/>
          <a:lstStyle>
            <a:lvl1pPr>
              <a:defRPr/>
            </a:lvl1pPr>
          </a:lstStyle>
          <a:p>
            <a:pPr>
              <a:defRPr/>
            </a:pPr>
            <a:endParaRPr lang="fi-FI" altLang="en-US"/>
          </a:p>
        </p:txBody>
      </p:sp>
      <p:sp>
        <p:nvSpPr>
          <p:cNvPr id="3" name="Footer Placeholder 4">
            <a:extLst>
              <a:ext uri="{FF2B5EF4-FFF2-40B4-BE49-F238E27FC236}">
                <a16:creationId xmlns:a16="http://schemas.microsoft.com/office/drawing/2014/main" id="{A2B047B1-DD36-4474-A063-81AEC3E6A1D4}"/>
              </a:ext>
            </a:extLst>
          </p:cNvPr>
          <p:cNvSpPr>
            <a:spLocks noGrp="1"/>
          </p:cNvSpPr>
          <p:nvPr>
            <p:ph type="ftr" sz="quarter" idx="11"/>
          </p:nvPr>
        </p:nvSpPr>
        <p:spPr/>
        <p:txBody>
          <a:bodyPr/>
          <a:lstStyle>
            <a:lvl1pPr>
              <a:defRPr/>
            </a:lvl1pPr>
          </a:lstStyle>
          <a:p>
            <a:pPr>
              <a:defRPr/>
            </a:pPr>
            <a:endParaRPr lang="fi-FI" altLang="en-US"/>
          </a:p>
        </p:txBody>
      </p:sp>
      <p:sp>
        <p:nvSpPr>
          <p:cNvPr id="4" name="Slide Number Placeholder 5">
            <a:extLst>
              <a:ext uri="{FF2B5EF4-FFF2-40B4-BE49-F238E27FC236}">
                <a16:creationId xmlns:a16="http://schemas.microsoft.com/office/drawing/2014/main" id="{FF208C3C-BC10-488D-A942-4B0B6538EC40}"/>
              </a:ext>
            </a:extLst>
          </p:cNvPr>
          <p:cNvSpPr>
            <a:spLocks noGrp="1"/>
          </p:cNvSpPr>
          <p:nvPr>
            <p:ph type="sldNum" sz="quarter" idx="12"/>
          </p:nvPr>
        </p:nvSpPr>
        <p:spPr/>
        <p:txBody>
          <a:bodyPr/>
          <a:lstStyle>
            <a:lvl1pPr>
              <a:defRPr/>
            </a:lvl1pPr>
          </a:lstStyle>
          <a:p>
            <a:fld id="{A3473A42-8D56-4E59-81C4-7CA43375F569}" type="slidenum">
              <a:rPr lang="en-US" altLang="en-US"/>
              <a:pPr/>
              <a:t>‹#›</a:t>
            </a:fld>
            <a:endParaRPr lang="en-US" altLang="en-US"/>
          </a:p>
        </p:txBody>
      </p:sp>
    </p:spTree>
    <p:extLst>
      <p:ext uri="{BB962C8B-B14F-4D97-AF65-F5344CB8AC3E}">
        <p14:creationId xmlns:p14="http://schemas.microsoft.com/office/powerpoint/2010/main" val="126577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a:t>Click to edit Master title style</a:t>
            </a:r>
            <a:endParaRPr lang="fi-FI"/>
          </a:p>
        </p:txBody>
      </p:sp>
      <p:sp>
        <p:nvSpPr>
          <p:cNvPr id="3" name="Content Placeholder 2"/>
          <p:cNvSpPr>
            <a:spLocks noGrp="1"/>
          </p:cNvSpPr>
          <p:nvPr>
            <p:ph idx="1"/>
          </p:nvPr>
        </p:nvSpPr>
        <p:spPr>
          <a:xfrm>
            <a:off x="3972278" y="303395"/>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42510E1-BF70-436D-874D-1D6E4DCF446C}"/>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C7A8690C-BE36-47DE-BF92-AD1110F1ED95}"/>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90B9ED33-231A-47F5-86DB-373D9F53E001}"/>
              </a:ext>
            </a:extLst>
          </p:cNvPr>
          <p:cNvSpPr>
            <a:spLocks noGrp="1"/>
          </p:cNvSpPr>
          <p:nvPr>
            <p:ph type="sldNum" sz="quarter" idx="12"/>
          </p:nvPr>
        </p:nvSpPr>
        <p:spPr/>
        <p:txBody>
          <a:bodyPr/>
          <a:lstStyle>
            <a:lvl1pPr>
              <a:defRPr/>
            </a:lvl1pPr>
          </a:lstStyle>
          <a:p>
            <a:fld id="{F55A0B49-6BDA-4BB3-97CC-EA00ED209883}" type="slidenum">
              <a:rPr lang="en-US" altLang="en-US"/>
              <a:pPr/>
              <a:t>‹#›</a:t>
            </a:fld>
            <a:endParaRPr lang="en-US" altLang="en-US"/>
          </a:p>
        </p:txBody>
      </p:sp>
    </p:spTree>
    <p:extLst>
      <p:ext uri="{BB962C8B-B14F-4D97-AF65-F5344CB8AC3E}">
        <p14:creationId xmlns:p14="http://schemas.microsoft.com/office/powerpoint/2010/main" val="15244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a:t>Click to edit Master title style</a:t>
            </a:r>
            <a:endParaRPr lang="fi-FI"/>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70" indent="0">
              <a:buNone/>
              <a:defRPr sz="3100"/>
            </a:lvl2pPr>
            <a:lvl3pPr marL="1015940" indent="0">
              <a:buNone/>
              <a:defRPr sz="2700"/>
            </a:lvl3pPr>
            <a:lvl4pPr marL="1523910" indent="0">
              <a:buNone/>
              <a:defRPr sz="2200"/>
            </a:lvl4pPr>
            <a:lvl5pPr marL="2031880" indent="0">
              <a:buNone/>
              <a:defRPr sz="2200"/>
            </a:lvl5pPr>
            <a:lvl6pPr marL="2539850" indent="0">
              <a:buNone/>
              <a:defRPr sz="2200"/>
            </a:lvl6pPr>
            <a:lvl7pPr marL="3047820" indent="0">
              <a:buNone/>
              <a:defRPr sz="2200"/>
            </a:lvl7pPr>
            <a:lvl8pPr marL="3555787" indent="0">
              <a:buNone/>
              <a:defRPr sz="2200"/>
            </a:lvl8pPr>
            <a:lvl9pPr marL="4063755" indent="0">
              <a:buNone/>
              <a:defRPr sz="2200"/>
            </a:lvl9pPr>
          </a:lstStyle>
          <a:p>
            <a:pPr lvl="0"/>
            <a:endParaRPr lang="fi-FI" noProof="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E61E2E-3AE5-4E50-9497-0ADF66929512}"/>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6CB43580-AAD1-4522-983B-497F0B7D1AA5}"/>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FE75C2D8-1DBC-46EB-BF8B-B6732DC380FC}"/>
              </a:ext>
            </a:extLst>
          </p:cNvPr>
          <p:cNvSpPr>
            <a:spLocks noGrp="1"/>
          </p:cNvSpPr>
          <p:nvPr>
            <p:ph type="sldNum" sz="quarter" idx="12"/>
          </p:nvPr>
        </p:nvSpPr>
        <p:spPr/>
        <p:txBody>
          <a:bodyPr/>
          <a:lstStyle>
            <a:lvl1pPr>
              <a:defRPr/>
            </a:lvl1pPr>
          </a:lstStyle>
          <a:p>
            <a:fld id="{85CF5103-BF3B-44AD-B7A8-DE2EC15E377B}" type="slidenum">
              <a:rPr lang="en-US" altLang="en-US"/>
              <a:pPr/>
              <a:t>‹#›</a:t>
            </a:fld>
            <a:endParaRPr lang="en-US" altLang="en-US"/>
          </a:p>
        </p:txBody>
      </p:sp>
    </p:spTree>
    <p:extLst>
      <p:ext uri="{BB962C8B-B14F-4D97-AF65-F5344CB8AC3E}">
        <p14:creationId xmlns:p14="http://schemas.microsoft.com/office/powerpoint/2010/main" val="30450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A0D1DC-44DE-4318-9539-57BAD95E9AB4}"/>
              </a:ext>
            </a:extLst>
          </p:cNvPr>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ctr" anchorCtr="0" compatLnSpc="1">
            <a:prstTxWarp prst="textNoShape">
              <a:avLst/>
            </a:prstTxWarp>
          </a:bodyPr>
          <a:lstStyle/>
          <a:p>
            <a:pPr lvl="0"/>
            <a:r>
              <a:rPr lang="en-US" altLang="en-US"/>
              <a:t>Click to edit Master title style</a:t>
            </a:r>
            <a:endParaRPr lang="fi-FI" altLang="en-US"/>
          </a:p>
        </p:txBody>
      </p:sp>
      <p:sp>
        <p:nvSpPr>
          <p:cNvPr id="1027" name="Text Placeholder 2">
            <a:extLst>
              <a:ext uri="{FF2B5EF4-FFF2-40B4-BE49-F238E27FC236}">
                <a16:creationId xmlns:a16="http://schemas.microsoft.com/office/drawing/2014/main" id="{D2F94C76-6655-435A-8F66-017E5BCFCB94}"/>
              </a:ext>
            </a:extLst>
          </p:cNvPr>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i-FI" altLang="en-US"/>
          </a:p>
        </p:txBody>
      </p:sp>
      <p:sp>
        <p:nvSpPr>
          <p:cNvPr id="4" name="Date Placeholder 3">
            <a:extLst>
              <a:ext uri="{FF2B5EF4-FFF2-40B4-BE49-F238E27FC236}">
                <a16:creationId xmlns:a16="http://schemas.microsoft.com/office/drawing/2014/main" id="{62A554F9-6CF2-4E29-9073-5D1DFEE53BA5}"/>
              </a:ext>
            </a:extLst>
          </p:cNvPr>
          <p:cNvSpPr>
            <a:spLocks noGrp="1"/>
          </p:cNvSpPr>
          <p:nvPr>
            <p:ph type="dt" sz="half" idx="2"/>
          </p:nvPr>
        </p:nvSpPr>
        <p:spPr>
          <a:xfrm>
            <a:off x="508000" y="7062788"/>
            <a:ext cx="2370138" cy="404812"/>
          </a:xfrm>
          <a:prstGeom prst="rect">
            <a:avLst/>
          </a:prstGeom>
        </p:spPr>
        <p:txBody>
          <a:bodyPr vert="horz" wrap="square" lIns="101595" tIns="50795" rIns="101595" bIns="50795" numCol="1" anchor="ctr" anchorCtr="0" compatLnSpc="1">
            <a:prstTxWarp prst="textNoShape">
              <a:avLst/>
            </a:prstTxWarp>
          </a:bodyPr>
          <a:lstStyle>
            <a:lvl1pPr eaLnBrk="1" hangingPunct="1">
              <a:defRPr sz="1300">
                <a:solidFill>
                  <a:srgbClr val="898989"/>
                </a:solidFill>
              </a:defRPr>
            </a:lvl1pPr>
          </a:lstStyle>
          <a:p>
            <a:pPr>
              <a:defRPr/>
            </a:pPr>
            <a:endParaRPr lang="fi-FI" altLang="en-US"/>
          </a:p>
        </p:txBody>
      </p:sp>
      <p:sp>
        <p:nvSpPr>
          <p:cNvPr id="5" name="Footer Placeholder 4">
            <a:extLst>
              <a:ext uri="{FF2B5EF4-FFF2-40B4-BE49-F238E27FC236}">
                <a16:creationId xmlns:a16="http://schemas.microsoft.com/office/drawing/2014/main" id="{81E70DC8-1DB3-4D4F-BC97-3BFFBA0EAB76}"/>
              </a:ext>
            </a:extLst>
          </p:cNvPr>
          <p:cNvSpPr>
            <a:spLocks noGrp="1"/>
          </p:cNvSpPr>
          <p:nvPr>
            <p:ph type="ftr" sz="quarter" idx="3"/>
          </p:nvPr>
        </p:nvSpPr>
        <p:spPr>
          <a:xfrm>
            <a:off x="3471863" y="7062788"/>
            <a:ext cx="3216275" cy="404812"/>
          </a:xfrm>
          <a:prstGeom prst="rect">
            <a:avLst/>
          </a:prstGeom>
        </p:spPr>
        <p:txBody>
          <a:bodyPr vert="horz" wrap="square" lIns="101595" tIns="50795" rIns="101595" bIns="50795" numCol="1" anchor="ctr" anchorCtr="0" compatLnSpc="1">
            <a:prstTxWarp prst="textNoShape">
              <a:avLst/>
            </a:prstTxWarp>
          </a:bodyPr>
          <a:lstStyle>
            <a:lvl1pPr algn="ctr" eaLnBrk="1" hangingPunct="1">
              <a:defRPr sz="1300">
                <a:solidFill>
                  <a:srgbClr val="898989"/>
                </a:solidFill>
              </a:defRPr>
            </a:lvl1pPr>
          </a:lstStyle>
          <a:p>
            <a:pPr>
              <a:defRPr/>
            </a:pPr>
            <a:endParaRPr lang="fi-FI" altLang="en-US"/>
          </a:p>
        </p:txBody>
      </p:sp>
      <p:sp>
        <p:nvSpPr>
          <p:cNvPr id="6" name="Slide Number Placeholder 5">
            <a:extLst>
              <a:ext uri="{FF2B5EF4-FFF2-40B4-BE49-F238E27FC236}">
                <a16:creationId xmlns:a16="http://schemas.microsoft.com/office/drawing/2014/main" id="{7276D27B-372B-44BA-841F-36D9E80C552B}"/>
              </a:ext>
            </a:extLst>
          </p:cNvPr>
          <p:cNvSpPr>
            <a:spLocks noGrp="1"/>
          </p:cNvSpPr>
          <p:nvPr>
            <p:ph type="sldNum" sz="quarter" idx="4"/>
          </p:nvPr>
        </p:nvSpPr>
        <p:spPr>
          <a:xfrm>
            <a:off x="7281863" y="7062788"/>
            <a:ext cx="2370137" cy="404812"/>
          </a:xfrm>
          <a:prstGeom prst="rect">
            <a:avLst/>
          </a:prstGeom>
        </p:spPr>
        <p:txBody>
          <a:bodyPr vert="horz" wrap="square" lIns="101595" tIns="50795" rIns="101595" bIns="50795" numCol="1" anchor="ctr" anchorCtr="0" compatLnSpc="1">
            <a:prstTxWarp prst="textNoShape">
              <a:avLst/>
            </a:prstTxWarp>
          </a:bodyPr>
          <a:lstStyle>
            <a:lvl1pPr algn="r" eaLnBrk="1" hangingPunct="1">
              <a:defRPr sz="1300">
                <a:solidFill>
                  <a:srgbClr val="898989"/>
                </a:solidFill>
              </a:defRPr>
            </a:lvl1pPr>
          </a:lstStyle>
          <a:p>
            <a:fld id="{2EEDBFF9-EA71-4B06-B375-A123978895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defTabSz="1014413" rtl="0" eaLnBrk="0" fontAlgn="base" hangingPunct="0">
        <a:spcBef>
          <a:spcPct val="0"/>
        </a:spcBef>
        <a:spcAft>
          <a:spcPct val="0"/>
        </a:spcAft>
        <a:defRPr sz="4900" kern="1200">
          <a:solidFill>
            <a:schemeClr val="tx1"/>
          </a:solidFill>
          <a:latin typeface="+mj-lt"/>
          <a:ea typeface="+mj-ea"/>
          <a:cs typeface="+mj-cs"/>
        </a:defRPr>
      </a:lvl1pPr>
      <a:lvl2pPr algn="ctr" defTabSz="1014413" rtl="0" eaLnBrk="0" fontAlgn="base" hangingPunct="0">
        <a:spcBef>
          <a:spcPct val="0"/>
        </a:spcBef>
        <a:spcAft>
          <a:spcPct val="0"/>
        </a:spcAft>
        <a:defRPr sz="4900">
          <a:solidFill>
            <a:schemeClr val="tx1"/>
          </a:solidFill>
          <a:latin typeface="Calibri" pitchFamily="34" charset="0"/>
        </a:defRPr>
      </a:lvl2pPr>
      <a:lvl3pPr algn="ctr" defTabSz="1014413" rtl="0" eaLnBrk="0" fontAlgn="base" hangingPunct="0">
        <a:spcBef>
          <a:spcPct val="0"/>
        </a:spcBef>
        <a:spcAft>
          <a:spcPct val="0"/>
        </a:spcAft>
        <a:defRPr sz="4900">
          <a:solidFill>
            <a:schemeClr val="tx1"/>
          </a:solidFill>
          <a:latin typeface="Calibri" pitchFamily="34" charset="0"/>
        </a:defRPr>
      </a:lvl3pPr>
      <a:lvl4pPr algn="ctr" defTabSz="1014413" rtl="0" eaLnBrk="0" fontAlgn="base" hangingPunct="0">
        <a:spcBef>
          <a:spcPct val="0"/>
        </a:spcBef>
        <a:spcAft>
          <a:spcPct val="0"/>
        </a:spcAft>
        <a:defRPr sz="4900">
          <a:solidFill>
            <a:schemeClr val="tx1"/>
          </a:solidFill>
          <a:latin typeface="Calibri" pitchFamily="34" charset="0"/>
        </a:defRPr>
      </a:lvl4pPr>
      <a:lvl5pPr algn="ctr" defTabSz="1014413" rtl="0" eaLnBrk="0" fontAlgn="base" hangingPunct="0">
        <a:spcBef>
          <a:spcPct val="0"/>
        </a:spcBef>
        <a:spcAft>
          <a:spcPct val="0"/>
        </a:spcAft>
        <a:defRPr sz="4900">
          <a:solidFill>
            <a:schemeClr val="tx1"/>
          </a:solidFill>
          <a:latin typeface="Calibri" pitchFamily="34" charset="0"/>
        </a:defRPr>
      </a:lvl5pPr>
      <a:lvl6pPr marL="457200" algn="ctr" defTabSz="1014413" rtl="0" fontAlgn="base">
        <a:spcBef>
          <a:spcPct val="0"/>
        </a:spcBef>
        <a:spcAft>
          <a:spcPct val="0"/>
        </a:spcAft>
        <a:defRPr sz="4900">
          <a:solidFill>
            <a:schemeClr val="tx1"/>
          </a:solidFill>
          <a:latin typeface="Calibri" pitchFamily="34" charset="0"/>
        </a:defRPr>
      </a:lvl6pPr>
      <a:lvl7pPr marL="914400" algn="ctr" defTabSz="1014413" rtl="0" fontAlgn="base">
        <a:spcBef>
          <a:spcPct val="0"/>
        </a:spcBef>
        <a:spcAft>
          <a:spcPct val="0"/>
        </a:spcAft>
        <a:defRPr sz="4900">
          <a:solidFill>
            <a:schemeClr val="tx1"/>
          </a:solidFill>
          <a:latin typeface="Calibri" pitchFamily="34" charset="0"/>
        </a:defRPr>
      </a:lvl7pPr>
      <a:lvl8pPr marL="1371600" algn="ctr" defTabSz="1014413" rtl="0" fontAlgn="base">
        <a:spcBef>
          <a:spcPct val="0"/>
        </a:spcBef>
        <a:spcAft>
          <a:spcPct val="0"/>
        </a:spcAft>
        <a:defRPr sz="4900">
          <a:solidFill>
            <a:schemeClr val="tx1"/>
          </a:solidFill>
          <a:latin typeface="Calibri" pitchFamily="34" charset="0"/>
        </a:defRPr>
      </a:lvl8pPr>
      <a:lvl9pPr marL="1828800" algn="ctr" defTabSz="1014413" rtl="0" fontAlgn="base">
        <a:spcBef>
          <a:spcPct val="0"/>
        </a:spcBef>
        <a:spcAft>
          <a:spcPct val="0"/>
        </a:spcAft>
        <a:defRPr sz="4900">
          <a:solidFill>
            <a:schemeClr val="tx1"/>
          </a:solidFill>
          <a:latin typeface="Calibri" pitchFamily="34" charset="0"/>
        </a:defRPr>
      </a:lvl9pPr>
    </p:titleStyle>
    <p:bodyStyle>
      <a:lvl1pPr marL="379413" indent="-379413" algn="l" defTabSz="10144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23913" indent="-315913" algn="l" defTabSz="101441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68413" indent="-252413" algn="l" defTabSz="10144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776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84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9383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80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771"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740"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i-FI"/>
      </a:defPPr>
      <a:lvl1pPr marL="0" algn="l" defTabSz="1015940" rtl="0" eaLnBrk="1" latinLnBrk="0" hangingPunct="1">
        <a:defRPr sz="2000" kern="1200">
          <a:solidFill>
            <a:schemeClr val="tx1"/>
          </a:solidFill>
          <a:latin typeface="+mn-lt"/>
          <a:ea typeface="+mn-ea"/>
          <a:cs typeface="+mn-cs"/>
        </a:defRPr>
      </a:lvl1pPr>
      <a:lvl2pPr marL="507970" algn="l" defTabSz="1015940" rtl="0" eaLnBrk="1" latinLnBrk="0" hangingPunct="1">
        <a:defRPr sz="2000" kern="1200">
          <a:solidFill>
            <a:schemeClr val="tx1"/>
          </a:solidFill>
          <a:latin typeface="+mn-lt"/>
          <a:ea typeface="+mn-ea"/>
          <a:cs typeface="+mn-cs"/>
        </a:defRPr>
      </a:lvl2pPr>
      <a:lvl3pPr marL="1015940" algn="l" defTabSz="1015940" rtl="0" eaLnBrk="1" latinLnBrk="0" hangingPunct="1">
        <a:defRPr sz="2000" kern="1200">
          <a:solidFill>
            <a:schemeClr val="tx1"/>
          </a:solidFill>
          <a:latin typeface="+mn-lt"/>
          <a:ea typeface="+mn-ea"/>
          <a:cs typeface="+mn-cs"/>
        </a:defRPr>
      </a:lvl3pPr>
      <a:lvl4pPr marL="1523910" algn="l" defTabSz="1015940" rtl="0" eaLnBrk="1" latinLnBrk="0" hangingPunct="1">
        <a:defRPr sz="2000" kern="1200">
          <a:solidFill>
            <a:schemeClr val="tx1"/>
          </a:solidFill>
          <a:latin typeface="+mn-lt"/>
          <a:ea typeface="+mn-ea"/>
          <a:cs typeface="+mn-cs"/>
        </a:defRPr>
      </a:lvl4pPr>
      <a:lvl5pPr marL="2031880" algn="l" defTabSz="1015940" rtl="0" eaLnBrk="1" latinLnBrk="0" hangingPunct="1">
        <a:defRPr sz="2000" kern="1200">
          <a:solidFill>
            <a:schemeClr val="tx1"/>
          </a:solidFill>
          <a:latin typeface="+mn-lt"/>
          <a:ea typeface="+mn-ea"/>
          <a:cs typeface="+mn-cs"/>
        </a:defRPr>
      </a:lvl5pPr>
      <a:lvl6pPr marL="2539850" algn="l" defTabSz="1015940" rtl="0" eaLnBrk="1" latinLnBrk="0" hangingPunct="1">
        <a:defRPr sz="2000" kern="1200">
          <a:solidFill>
            <a:schemeClr val="tx1"/>
          </a:solidFill>
          <a:latin typeface="+mn-lt"/>
          <a:ea typeface="+mn-ea"/>
          <a:cs typeface="+mn-cs"/>
        </a:defRPr>
      </a:lvl6pPr>
      <a:lvl7pPr marL="3047820" algn="l" defTabSz="1015940" rtl="0" eaLnBrk="1" latinLnBrk="0" hangingPunct="1">
        <a:defRPr sz="2000" kern="1200">
          <a:solidFill>
            <a:schemeClr val="tx1"/>
          </a:solidFill>
          <a:latin typeface="+mn-lt"/>
          <a:ea typeface="+mn-ea"/>
          <a:cs typeface="+mn-cs"/>
        </a:defRPr>
      </a:lvl7pPr>
      <a:lvl8pPr marL="3555787" algn="l" defTabSz="1015940" rtl="0" eaLnBrk="1" latinLnBrk="0" hangingPunct="1">
        <a:defRPr sz="2000" kern="1200">
          <a:solidFill>
            <a:schemeClr val="tx1"/>
          </a:solidFill>
          <a:latin typeface="+mn-lt"/>
          <a:ea typeface="+mn-ea"/>
          <a:cs typeface="+mn-cs"/>
        </a:defRPr>
      </a:lvl8pPr>
      <a:lvl9pPr marL="4063755" algn="l" defTabSz="10159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prh.fi/"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uipo.europa.eu/ohimportal/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wipo.int/hague/en/forms.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bguides.aalto.fi/copyright"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minedu.fi/"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uria.europa.eu/juris/liste.jsf?num=C-5/08j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curia.europa.eu/juris/liste.jsf?&amp;num=C-145/10"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ipo.int/classifications/nivilo/nice/index.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hhpartners.fi/en/articles-and-info/founders-agreement.php?lang=EN"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uipo.europa.eu/ohimportal/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17E0288C-FCCB-49F7-AA1E-E1B764823D08}"/>
              </a:ext>
            </a:extLst>
          </p:cNvPr>
          <p:cNvSpPr>
            <a:spLocks noGrp="1" noChangeArrowheads="1"/>
          </p:cNvSpPr>
          <p:nvPr>
            <p:ph type="ctrTitle"/>
          </p:nvPr>
        </p:nvSpPr>
        <p:spPr>
          <a:xfrm>
            <a:off x="577850" y="1965325"/>
            <a:ext cx="8747125" cy="1482725"/>
          </a:xfrm>
        </p:spPr>
        <p:txBody>
          <a:bodyPr lIns="0" tIns="0" rIns="0" bIns="0" anchor="t"/>
          <a:lstStyle/>
          <a:p>
            <a:pPr algn="l" eaLnBrk="1" hangingPunct="1">
              <a:lnSpc>
                <a:spcPct val="95000"/>
              </a:lnSpc>
            </a:pPr>
            <a:r>
              <a:rPr lang="en-US" altLang="en-US" b="1">
                <a:solidFill>
                  <a:srgbClr val="FFFFFF"/>
                </a:solidFill>
                <a:latin typeface="Arial" panose="020B0604020202020204" pitchFamily="34" charset="0"/>
              </a:rPr>
              <a:t>Tuotteen ulkomuodon suoja</a:t>
            </a:r>
          </a:p>
        </p:txBody>
      </p:sp>
      <p:sp>
        <p:nvSpPr>
          <p:cNvPr id="3075" name="Rectangle 2">
            <a:extLst>
              <a:ext uri="{FF2B5EF4-FFF2-40B4-BE49-F238E27FC236}">
                <a16:creationId xmlns:a16="http://schemas.microsoft.com/office/drawing/2014/main" id="{F30F9B90-1038-4A65-8DA7-64B49C5320EE}"/>
              </a:ext>
            </a:extLst>
          </p:cNvPr>
          <p:cNvSpPr>
            <a:spLocks noGrp="1" noChangeArrowheads="1"/>
          </p:cNvSpPr>
          <p:nvPr>
            <p:ph type="subTitle" idx="1"/>
          </p:nvPr>
        </p:nvSpPr>
        <p:spPr>
          <a:xfrm>
            <a:off x="577850" y="3489325"/>
            <a:ext cx="7096125" cy="2601913"/>
          </a:xfrm>
        </p:spPr>
        <p:txBody>
          <a:bodyPr lIns="0" tIns="0" rIns="0" bIns="0"/>
          <a:lstStyle/>
          <a:p>
            <a:pPr algn="l" eaLnBrk="1" hangingPunct="1">
              <a:lnSpc>
                <a:spcPct val="95000"/>
              </a:lnSpc>
              <a:spcBef>
                <a:spcPct val="0"/>
              </a:spcBef>
            </a:pPr>
            <a:endParaRPr lang="en-US" altLang="en-US" dirty="0">
              <a:solidFill>
                <a:srgbClr val="898989"/>
              </a:solidFill>
            </a:endParaRPr>
          </a:p>
          <a:p>
            <a:pPr algn="l" eaLnBrk="1" hangingPunct="1">
              <a:lnSpc>
                <a:spcPct val="95000"/>
              </a:lnSpc>
              <a:spcBef>
                <a:spcPct val="0"/>
              </a:spcBef>
            </a:pPr>
            <a:endParaRPr lang="en-US" altLang="en-US" sz="2700" dirty="0">
              <a:solidFill>
                <a:srgbClr val="FFFFFF"/>
              </a:solidFill>
              <a:latin typeface="Arial" panose="020B0604020202020204" pitchFamily="34" charset="0"/>
            </a:endParaRPr>
          </a:p>
          <a:p>
            <a:pPr algn="l" eaLnBrk="1" hangingPunct="1">
              <a:lnSpc>
                <a:spcPct val="95000"/>
              </a:lnSpc>
              <a:spcBef>
                <a:spcPct val="0"/>
              </a:spcBef>
            </a:pPr>
            <a:r>
              <a:rPr lang="en-US" altLang="en-US" sz="2700" dirty="0">
                <a:solidFill>
                  <a:srgbClr val="FFFFFF"/>
                </a:solidFill>
                <a:latin typeface="Arial" panose="020B0604020202020204" pitchFamily="34" charset="0"/>
              </a:rPr>
              <a:t>OTK Maria Rehbinder</a:t>
            </a:r>
          </a:p>
          <a:p>
            <a:pPr algn="l" eaLnBrk="1" hangingPunct="1">
              <a:lnSpc>
                <a:spcPct val="95000"/>
              </a:lnSpc>
              <a:spcBef>
                <a:spcPct val="0"/>
              </a:spcBef>
            </a:pPr>
            <a:r>
              <a:rPr lang="en-US" altLang="en-US" sz="2700" dirty="0">
                <a:solidFill>
                  <a:srgbClr val="FFFFFF"/>
                </a:solidFill>
                <a:latin typeface="Arial" panose="020B0604020202020204" pitchFamily="34" charset="0"/>
              </a:rPr>
              <a:t>Senior Legal Counsel Aalto-</a:t>
            </a:r>
            <a:r>
              <a:rPr lang="en-US" altLang="en-US" sz="2700" dirty="0" err="1">
                <a:solidFill>
                  <a:srgbClr val="FFFFFF"/>
                </a:solidFill>
                <a:latin typeface="Arial" panose="020B0604020202020204" pitchFamily="34" charset="0"/>
              </a:rPr>
              <a:t>yliopisto</a:t>
            </a:r>
            <a:endParaRPr lang="en-US" altLang="en-US" sz="2700" dirty="0">
              <a:solidFill>
                <a:srgbClr val="FFFFFF"/>
              </a:solidFill>
              <a:latin typeface="Arial" panose="020B0604020202020204" pitchFamily="34" charset="0"/>
            </a:endParaRPr>
          </a:p>
          <a:p>
            <a:pPr algn="l" eaLnBrk="1" hangingPunct="1">
              <a:lnSpc>
                <a:spcPct val="95000"/>
              </a:lnSpc>
              <a:spcBef>
                <a:spcPct val="0"/>
              </a:spcBef>
            </a:pPr>
            <a:r>
              <a:rPr lang="en-US" altLang="en-US" sz="2700" dirty="0">
                <a:solidFill>
                  <a:srgbClr val="FFFFFF"/>
                </a:solidFill>
                <a:latin typeface="Arial" panose="020B0604020202020204" pitchFamily="34" charset="0"/>
              </a:rPr>
              <a:t>Academic Legal Services</a:t>
            </a:r>
            <a:endParaRPr lang="en-US" altLang="en-US" dirty="0">
              <a:solidFill>
                <a:srgbClr val="898989"/>
              </a:solidFill>
            </a:endParaRPr>
          </a:p>
          <a:p>
            <a:pPr algn="l" eaLnBrk="1" hangingPunct="1">
              <a:lnSpc>
                <a:spcPct val="95000"/>
              </a:lnSpc>
              <a:spcBef>
                <a:spcPct val="0"/>
              </a:spcBef>
            </a:pPr>
            <a:endParaRPr lang="en-US" altLang="en-US" sz="2700" dirty="0">
              <a:solidFill>
                <a:srgbClr val="FFFFFF"/>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B96FAA-BD9E-4DC4-8AB6-1088B257003F}"/>
              </a:ext>
            </a:extLst>
          </p:cNvPr>
          <p:cNvSpPr>
            <a:spLocks noGrp="1"/>
          </p:cNvSpPr>
          <p:nvPr>
            <p:ph type="title"/>
          </p:nvPr>
        </p:nvSpPr>
        <p:spPr/>
        <p:txBody>
          <a:bodyPr rtlCol="0">
            <a:normAutofit fontScale="90000"/>
          </a:bodyPr>
          <a:lstStyle/>
          <a:p>
            <a:pPr defTabSz="1015940" eaLnBrk="1" fontAlgn="auto" hangingPunct="1">
              <a:spcAft>
                <a:spcPts val="0"/>
              </a:spcAft>
              <a:defRPr/>
            </a:pPr>
            <a:r>
              <a:rPr lang="fi-FI" dirty="0"/>
              <a:t> </a:t>
            </a:r>
            <a:r>
              <a:rPr lang="fi-FI" sz="4000" b="1" dirty="0">
                <a:solidFill>
                  <a:srgbClr val="FF7900"/>
                </a:solidFill>
                <a:latin typeface="Arial" panose="020B0604020202020204" pitchFamily="34" charset="0"/>
              </a:rPr>
              <a:t>Oy Karl Fazer </a:t>
            </a:r>
            <a:r>
              <a:rPr lang="fi-FI" sz="4000" b="1" dirty="0" err="1">
                <a:solidFill>
                  <a:srgbClr val="FF7900"/>
                </a:solidFill>
                <a:latin typeface="Arial" panose="020B0604020202020204" pitchFamily="34" charset="0"/>
              </a:rPr>
              <a:t>AbLuokka</a:t>
            </a:r>
            <a:r>
              <a:rPr lang="fi-FI" sz="4000" b="1" dirty="0">
                <a:solidFill>
                  <a:srgbClr val="FF7900"/>
                </a:solidFill>
                <a:latin typeface="Arial" panose="020B0604020202020204" pitchFamily="34" charset="0"/>
              </a:rPr>
              <a:t> 30: Suklaa</a:t>
            </a:r>
            <a:br>
              <a:rPr lang="fi-FI" sz="4000" b="1" dirty="0">
                <a:solidFill>
                  <a:srgbClr val="FF7900"/>
                </a:solidFill>
                <a:latin typeface="Arial" panose="020B0604020202020204" pitchFamily="34" charset="0"/>
              </a:rPr>
            </a:br>
            <a:r>
              <a:rPr lang="fi-FI" sz="4000" b="1" dirty="0" err="1">
                <a:solidFill>
                  <a:srgbClr val="FF7900"/>
                </a:solidFill>
                <a:latin typeface="Arial" panose="020B0604020202020204" pitchFamily="34" charset="0"/>
              </a:rPr>
              <a:t>Pantone</a:t>
            </a:r>
            <a:r>
              <a:rPr lang="fi-FI" sz="4000" b="1" dirty="0">
                <a:solidFill>
                  <a:srgbClr val="FF7900"/>
                </a:solidFill>
                <a:latin typeface="Arial" panose="020B0604020202020204" pitchFamily="34" charset="0"/>
              </a:rPr>
              <a:t> 280 C </a:t>
            </a:r>
            <a:r>
              <a:rPr lang="fi-FI" sz="4000" b="1" dirty="0" err="1">
                <a:solidFill>
                  <a:srgbClr val="FF7900"/>
                </a:solidFill>
                <a:latin typeface="Arial" panose="020B0604020202020204" pitchFamily="34" charset="0"/>
              </a:rPr>
              <a:t>reknro</a:t>
            </a:r>
            <a:r>
              <a:rPr lang="fi-FI" sz="4000" b="1" dirty="0">
                <a:solidFill>
                  <a:srgbClr val="FF7900"/>
                </a:solidFill>
                <a:latin typeface="Arial" panose="020B0604020202020204" pitchFamily="34" charset="0"/>
              </a:rPr>
              <a:t> 220696</a:t>
            </a:r>
            <a:r>
              <a:rPr lang="fi-FI" dirty="0"/>
              <a:t>	</a:t>
            </a:r>
          </a:p>
        </p:txBody>
      </p:sp>
      <p:pic>
        <p:nvPicPr>
          <p:cNvPr id="12291" name="Picture 4" descr="t1998016890_1V">
            <a:extLst>
              <a:ext uri="{FF2B5EF4-FFF2-40B4-BE49-F238E27FC236}">
                <a16:creationId xmlns:a16="http://schemas.microsoft.com/office/drawing/2014/main" id="{B91660D4-7478-4036-AC24-AA361760BA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8075" y="2520950"/>
            <a:ext cx="7943850" cy="35433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C223-1F45-444A-829F-2722AE722265}"/>
              </a:ext>
            </a:extLst>
          </p:cNvPr>
          <p:cNvSpPr>
            <a:spLocks noGrp="1"/>
          </p:cNvSpPr>
          <p:nvPr>
            <p:ph type="ctrTitle"/>
          </p:nvPr>
        </p:nvSpPr>
        <p:spPr>
          <a:xfrm>
            <a:off x="520700" y="354013"/>
            <a:ext cx="9118600" cy="1328737"/>
          </a:xfrm>
        </p:spPr>
        <p:txBody>
          <a:bodyPr/>
          <a:lstStyle/>
          <a:p>
            <a:pPr>
              <a:defRPr/>
            </a:pPr>
            <a:r>
              <a:rPr lang="fi-FI" dirty="0">
                <a:solidFill>
                  <a:schemeClr val="accent6">
                    <a:lumMod val="75000"/>
                  </a:schemeClr>
                </a:solidFill>
              </a:rPr>
              <a:t>Tavaramerkki ja 3D-tulostus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109C3085-6676-4780-9775-11CF03B2C413}"/>
              </a:ext>
            </a:extLst>
          </p:cNvPr>
          <p:cNvSpPr>
            <a:spLocks noGrp="1"/>
          </p:cNvSpPr>
          <p:nvPr>
            <p:ph sz="quarter" idx="14"/>
          </p:nvPr>
        </p:nvSpPr>
        <p:spPr>
          <a:xfrm>
            <a:off x="520700" y="1682750"/>
            <a:ext cx="9118600" cy="4448175"/>
          </a:xfrm>
        </p:spPr>
        <p:txBody>
          <a:bodyPr/>
          <a:lstStyle/>
          <a:p>
            <a:pPr>
              <a:defRPr/>
            </a:pPr>
            <a:r>
              <a:rPr lang="fi-FI" sz="3200" b="0" dirty="0"/>
              <a:t>Tuotteiden tarjoaminen 3D tulostettavaksi tavaramerkkiä käyttäen edellyttää tavaramerkin haltijan suostumusta, tärkeä suojamuoto oikeudenhaltijoille </a:t>
            </a:r>
          </a:p>
          <a:p>
            <a:pPr>
              <a:defRPr/>
            </a:pPr>
            <a:r>
              <a:rPr lang="fi-FI" sz="3200" b="0" dirty="0"/>
              <a:t>Tavaramerkkioikeuden loukkaamiseen vedoten voidaan estää loukkaavien tuotteiden tarjoaminen</a:t>
            </a:r>
            <a:endParaRPr lang="en-US" sz="3200" b="0" dirty="0"/>
          </a:p>
        </p:txBody>
      </p:sp>
      <p:sp>
        <p:nvSpPr>
          <p:cNvPr id="13316" name="Date Placeholder 3">
            <a:extLst>
              <a:ext uri="{FF2B5EF4-FFF2-40B4-BE49-F238E27FC236}">
                <a16:creationId xmlns:a16="http://schemas.microsoft.com/office/drawing/2014/main" id="{88275265-313E-4212-9649-56EF01A9E9AB}"/>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402E9D-2A01-48A4-A6C0-F9C417A7F820}" type="datetime1">
              <a:rPr lang="fi-FI" altLang="en-US" smtClean="0"/>
              <a:pPr/>
              <a:t>3.3.2021</a:t>
            </a:fld>
            <a:endParaRPr lang="fi-FI" altLang="en-US"/>
          </a:p>
        </p:txBody>
      </p:sp>
      <p:sp>
        <p:nvSpPr>
          <p:cNvPr id="13317" name="Slide Number Placeholder 4">
            <a:extLst>
              <a:ext uri="{FF2B5EF4-FFF2-40B4-BE49-F238E27FC236}">
                <a16:creationId xmlns:a16="http://schemas.microsoft.com/office/drawing/2014/main" id="{C4BBA76E-8B94-4310-BD42-0A5539A949B1}"/>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DB796C-E631-41BC-A456-9223C4DF7A6D}" type="slidenum">
              <a:rPr lang="fi-FI" altLang="en-US"/>
              <a:pPr/>
              <a:t>11</a:t>
            </a:fld>
            <a:endParaRPr lang="fi-FI"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B5E4DB7-ADD6-468F-9615-BFD751CCBF5C}"/>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4339" name="Rectangle 2">
            <a:extLst>
              <a:ext uri="{FF2B5EF4-FFF2-40B4-BE49-F238E27FC236}">
                <a16:creationId xmlns:a16="http://schemas.microsoft.com/office/drawing/2014/main" id="{6BDD1F52-1208-4AB6-B5B2-35DAA5E62AA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Suojaa suunnittelijan luomaa muotoa jäljittelyltä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Rekisteröinti luo yksinoikeuden mallioikeuden haltijalle</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Mallin käyttöön edellytetään mallioikeuden haltijan lupaa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Rekisteröity malli voidaan lisensioida ja myydä helpommin ja suunnittelijan kannalta paremmilla ehdoilla kuin malli jota ei ole rekisteröity</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 voidaan rekisteröidä ja samalla pyytää mallin julkaisemisen siirtämistä. Näin mallisuoja alkaa rekisteröinnistä, mutta malli ei tule heti kilpailijan tietoon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9FDBDDB-9FE2-4CF3-8F5B-94AF1AC402A7}"/>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5363" name="Rectangle 2">
            <a:extLst>
              <a:ext uri="{FF2B5EF4-FFF2-40B4-BE49-F238E27FC236}">
                <a16:creationId xmlns:a16="http://schemas.microsoft.com/office/drawing/2014/main" id="{76A14575-4F9B-41B3-931A-885ACE5E8191}"/>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Rekisteröinnin edellytyksenä on, että malli on uusi ja yksilöllinen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Mallin kokonaisvaikutelman tulee riittävästi erottua siitä, mikä on jo tullut tunnetuksi</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Mallisuojan hakemukseen liitetään enintään 7 kuvaa joista yksi pääkuva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Kuvat voivat olla valokuvia tai piirroksia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Kuvien valinta tärkeää</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B4AD25CD-969C-4F34-A52B-4393E0243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0640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FB55712D-1201-4AD8-A817-9947A924F610}"/>
              </a:ext>
            </a:extLst>
          </p:cNvPr>
          <p:cNvSpPr txBox="1">
            <a:spLocks noChangeArrowheads="1"/>
          </p:cNvSpPr>
          <p:nvPr/>
        </p:nvSpPr>
        <p:spPr bwMode="auto">
          <a:xfrm>
            <a:off x="2381250" y="5270500"/>
            <a:ext cx="5187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lnSpc>
                <a:spcPct val="95000"/>
              </a:lnSpc>
              <a:spcBef>
                <a:spcPct val="0"/>
              </a:spcBef>
              <a:buFontTx/>
              <a:buNone/>
            </a:pPr>
            <a:r>
              <a:rPr lang="en-US" altLang="en-US" sz="1600">
                <a:solidFill>
                  <a:srgbClr val="000000"/>
                </a:solidFill>
                <a:latin typeface="Arial" panose="020B0604020202020204" pitchFamily="34" charset="0"/>
              </a:rPr>
              <a:t>Kuvalähde: The Trade Marks and Designs Registeration Office of the European Union</a:t>
            </a:r>
            <a:r>
              <a:rPr lang="en-US" altLang="en-US" sz="1600" u="sng">
                <a:solidFill>
                  <a:srgbClr val="0065BD"/>
                </a:solidFill>
                <a:latin typeface="Arial" panose="020B0604020202020204" pitchFamily="34" charset="0"/>
                <a:hlinkClick r:id="rId4"/>
              </a:rPr>
              <a:t> http://www.handsoffmydesign.com</a:t>
            </a:r>
            <a:r>
              <a:rPr lang="en-US" altLang="en-US" sz="1600">
                <a:solidFill>
                  <a:srgbClr val="000000"/>
                </a:solidFill>
                <a:latin typeface="Arial" panose="020B0604020202020204" pitchFamily="34" charset="0"/>
              </a:rPr>
              <a:t> </a:t>
            </a:r>
            <a:endParaRPr lang="en-US" altLang="en-US" sz="2400">
              <a:latin typeface="Times New Roman" panose="02020603050405020304" pitchFamily="18" charset="0"/>
            </a:endParaRPr>
          </a:p>
          <a:p>
            <a:pPr eaLnBrk="1" hangingPunct="1">
              <a:lnSpc>
                <a:spcPct val="95000"/>
              </a:lnSpc>
              <a:spcBef>
                <a:spcPct val="0"/>
              </a:spcBef>
              <a:buFontTx/>
              <a:buNone/>
            </a:pPr>
            <a:r>
              <a:rPr lang="en-US" altLang="en-US" sz="1600">
                <a:solidFill>
                  <a:srgbClr val="000000"/>
                </a:solidFill>
                <a:latin typeface="Arial" panose="020B0604020202020204" pitchFamily="34" charset="0"/>
              </a:rPr>
              <a:t>käyttöoikeus maksuton,  ei  kuvaa olemassaolevaa tuotetta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12354A06-ED9F-44E5-929A-4818F8029F03}"/>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7411" name="Rectangle 2">
            <a:extLst>
              <a:ext uri="{FF2B5EF4-FFF2-40B4-BE49-F238E27FC236}">
                <a16:creationId xmlns:a16="http://schemas.microsoft.com/office/drawing/2014/main" id="{524A4987-9A98-4176-8019-4CB2D7C7E576}"/>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Tuotteen yksilöllisyyttä arvioidaan kussakin luokassa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Yksinkertaista ja tavallista muotoa ei ole tarkoitus suojata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Suomessa rekisteröitävän mallisuojan PRH tutkii ja tarkastaa, onko malli uusi ja yksilöllinen ennen rekisteröintiä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Yhteisömallisuoja annetaan automaattisesti, suojaa vastaan voidaan kuitenkin rekisteröinnin jälkeen esittää väitteitä ja suoja voidaan kumota väitteiden johdosta, jos katsotaan että malli ei ole ollut yksilöllinen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5BC8E724-39E1-407A-8F5C-DA654460C14A}"/>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8435" name="Rectangle 2">
            <a:extLst>
              <a:ext uri="{FF2B5EF4-FFF2-40B4-BE49-F238E27FC236}">
                <a16:creationId xmlns:a16="http://schemas.microsoft.com/office/drawing/2014/main" id="{FBC05BEB-2E8F-4BFA-B84F-BA6DE0B5E589}"/>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Kun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rekisteröidään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t>
            </a:r>
            <a:r>
              <a:rPr lang="en-US" altLang="en-US" sz="2700" dirty="0">
                <a:solidFill>
                  <a:srgbClr val="000000"/>
                </a:solidFill>
                <a:latin typeface="Arial" panose="020B0604020202020204" pitchFamily="34" charset="0"/>
              </a:rPr>
              <a:t> on </a:t>
            </a:r>
            <a:r>
              <a:rPr lang="en-US" altLang="en-US" sz="2700" dirty="0" err="1">
                <a:solidFill>
                  <a:srgbClr val="000000"/>
                </a:solidFill>
                <a:latin typeface="Arial" panose="020B0604020202020204" pitchFamily="34" charset="0"/>
              </a:rPr>
              <a:t>voimassa</a:t>
            </a:r>
            <a:r>
              <a:rPr lang="en-US" altLang="en-US" sz="2700" dirty="0">
                <a:solidFill>
                  <a:srgbClr val="000000"/>
                </a:solidFill>
                <a:latin typeface="Arial" panose="020B0604020202020204" pitchFamily="34" charset="0"/>
              </a:rPr>
              <a:t> 5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hakemuspäivästä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lukien</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rekisteröintiä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voidaan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jatkaa</a:t>
            </a:r>
            <a:r>
              <a:rPr lang="en-US" altLang="en-US" sz="2700" dirty="0">
                <a:solidFill>
                  <a:srgbClr val="000000"/>
                </a:solidFill>
                <a:latin typeface="Arial" panose="020B0604020202020204" pitchFamily="34" charset="0"/>
              </a:rPr>
              <a:t> 4 </a:t>
            </a:r>
            <a:r>
              <a:rPr lang="en-US" altLang="en-US" sz="2700" dirty="0" err="1">
                <a:solidFill>
                  <a:srgbClr val="000000"/>
                </a:solidFill>
                <a:latin typeface="Arial" panose="020B0604020202020204" pitchFamily="34" charset="0"/>
              </a:rPr>
              <a:t>kertaa</a:t>
            </a:r>
            <a:r>
              <a:rPr lang="en-US" altLang="en-US" sz="2700" dirty="0">
                <a:solidFill>
                  <a:srgbClr val="000000"/>
                </a:solidFill>
                <a:latin typeface="Arial" panose="020B0604020202020204" pitchFamily="34" charset="0"/>
              </a:rPr>
              <a:t> 5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yhteensä</a:t>
            </a:r>
            <a:r>
              <a:rPr lang="en-US" altLang="en-US" sz="2700" dirty="0">
                <a:solidFill>
                  <a:srgbClr val="000000"/>
                </a:solidFill>
                <a:latin typeface="Arial" panose="020B0604020202020204" pitchFamily="34" charset="0"/>
              </a:rPr>
              <a:t> 25 </a:t>
            </a:r>
            <a:r>
              <a:rPr lang="en-US" altLang="en-US" sz="2700" dirty="0" err="1">
                <a:solidFill>
                  <a:srgbClr val="000000"/>
                </a:solidFill>
                <a:latin typeface="Arial" panose="020B0604020202020204" pitchFamily="34" charset="0"/>
              </a:rPr>
              <a:t>vuotta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Yhteisömallin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rekisteröinti</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julkaisumaksu</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yhteensä</a:t>
            </a:r>
            <a:r>
              <a:rPr lang="en-US" altLang="en-US" sz="2700" dirty="0">
                <a:solidFill>
                  <a:srgbClr val="000000"/>
                </a:solidFill>
                <a:latin typeface="Arial" panose="020B0604020202020204" pitchFamily="34" charset="0"/>
              </a:rPr>
              <a:t> 350 </a:t>
            </a:r>
            <a:r>
              <a:rPr lang="en-US" altLang="en-US" sz="2700" dirty="0" err="1">
                <a:solidFill>
                  <a:srgbClr val="000000"/>
                </a:solidFill>
                <a:latin typeface="Arial" panose="020B0604020202020204" pitchFamily="34" charset="0"/>
              </a:rPr>
              <a:t>euroa</a:t>
            </a:r>
            <a:r>
              <a:rPr lang="en-US" altLang="en-US" sz="2700" dirty="0">
                <a:solidFill>
                  <a:srgbClr val="000000"/>
                </a:solidFill>
                <a:latin typeface="Arial" panose="020B0604020202020204" pitchFamily="34" charset="0"/>
              </a:rPr>
              <a:t> ( </a:t>
            </a:r>
            <a:r>
              <a:rPr lang="en-US" altLang="en-US" sz="2700" dirty="0" err="1">
                <a:solidFill>
                  <a:srgbClr val="000000"/>
                </a:solidFill>
                <a:latin typeface="Arial" panose="020B0604020202020204" pitchFamily="34" charset="0"/>
              </a:rPr>
              <a:t>yksi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salassapitoa</a:t>
            </a:r>
            <a:r>
              <a:rPr lang="en-US" altLang="en-US" sz="2700" dirty="0">
                <a:solidFill>
                  <a:srgbClr val="000000"/>
                </a:solidFill>
                <a:latin typeface="Arial" panose="020B0604020202020204" pitchFamily="34" charset="0"/>
              </a:rPr>
              <a:t>)</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Mallisuojaus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kansallisesti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Suomessa</a:t>
            </a:r>
            <a:r>
              <a:rPr lang="en-US" altLang="en-US" sz="2700">
                <a:solidFill>
                  <a:srgbClr val="000000"/>
                </a:solidFill>
                <a:latin typeface="Arial" panose="020B0604020202020204" pitchFamily="34" charset="0"/>
              </a:rPr>
              <a:t> ks</a:t>
            </a:r>
            <a:r>
              <a:rPr lang="en-US" altLang="en-US" sz="2700" dirty="0">
                <a:solidFill>
                  <a:srgbClr val="000000"/>
                </a:solidFill>
                <a:latin typeface="Arial" panose="020B0604020202020204" pitchFamily="34" charset="0"/>
              </a:rPr>
              <a:t>. PRH </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Suojatut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löytyvät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tietokannoista</a:t>
            </a:r>
            <a:r>
              <a:rPr lang="en-US" altLang="en-US" sz="2700" dirty="0">
                <a:solidFill>
                  <a:srgbClr val="000000"/>
                </a:solidFill>
                <a:latin typeface="Arial" panose="020B0604020202020204" pitchFamily="34" charset="0"/>
              </a:rPr>
              <a:t> </a:t>
            </a:r>
            <a:r>
              <a:rPr lang="en-US" altLang="en-US" sz="2700" u="sng" dirty="0">
                <a:solidFill>
                  <a:srgbClr val="0065BD"/>
                </a:solidFill>
                <a:latin typeface="Arial" panose="020B0604020202020204" pitchFamily="34" charset="0"/>
                <a:hlinkClick r:id="rId3"/>
              </a:rPr>
              <a:t>www.prh.fi</a:t>
            </a:r>
            <a:r>
              <a:rPr lang="en-US" altLang="en-US" sz="2700" dirty="0">
                <a:solidFill>
                  <a:srgbClr val="000000"/>
                </a:solidFill>
                <a:latin typeface="Arial" panose="020B0604020202020204" pitchFamily="34" charset="0"/>
              </a:rPr>
              <a:t> ja </a:t>
            </a:r>
            <a:r>
              <a:rPr lang="en-US" altLang="en-US" sz="2700" dirty="0">
                <a:solidFill>
                  <a:srgbClr val="000000"/>
                </a:solidFill>
                <a:latin typeface="Arial" panose="020B0604020202020204" pitchFamily="34" charset="0"/>
                <a:hlinkClick r:id="rId4"/>
              </a:rPr>
              <a:t>https://euipo.europa.eu/ohimportal/en</a:t>
            </a:r>
            <a:endParaRPr lang="en-US" altLang="en-US" sz="27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tarkista</a:t>
            </a:r>
            <a:r>
              <a:rPr lang="en-US" altLang="en-US" sz="2700" dirty="0">
                <a:solidFill>
                  <a:srgbClr val="000000"/>
                </a:solidFill>
                <a:latin typeface="Arial" panose="020B0604020202020204" pitchFamily="34" charset="0"/>
              </a:rPr>
              <a:t> ne Locarno </a:t>
            </a:r>
            <a:r>
              <a:rPr lang="en-US" altLang="en-US" sz="2700" dirty="0" err="1">
                <a:solidFill>
                  <a:srgbClr val="000000"/>
                </a:solidFill>
                <a:latin typeface="Arial" panose="020B0604020202020204" pitchFamily="34" charset="0"/>
              </a:rPr>
              <a:t>luokat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joihin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mahd</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sopisi</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Luokka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rajoita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laajuutta</a:t>
            </a:r>
            <a:endParaRPr lang="en-US" altLang="en-US" dirty="0">
              <a:solidFill>
                <a:srgbClr val="898989"/>
              </a:solidFill>
            </a:endParaRPr>
          </a:p>
          <a:p>
            <a:pPr algn="l" eaLnBrk="1" hangingPunct="1">
              <a:lnSpc>
                <a:spcPct val="95000"/>
              </a:lnSpc>
              <a:spcBef>
                <a:spcPct val="0"/>
              </a:spcBef>
              <a:buClr>
                <a:srgbClr val="000000"/>
              </a:buClr>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EFF33E19-2364-48B7-ACDE-4331D2FF8E61}"/>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Mallisuojan kansainvälinen rekisteröinti</a:t>
            </a:r>
          </a:p>
        </p:txBody>
      </p:sp>
      <p:sp>
        <p:nvSpPr>
          <p:cNvPr id="19459" name="Rectangle 2">
            <a:extLst>
              <a:ext uri="{FF2B5EF4-FFF2-40B4-BE49-F238E27FC236}">
                <a16:creationId xmlns:a16="http://schemas.microsoft.com/office/drawing/2014/main" id="{88302F7D-FDF5-45D6-A72F-C899A82901F6}"/>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Kansainvälisen rekisteröinnin voi tehdä WIPOn välityksellä, World Intellectual Property Organisation hallinnoi Haagin sopimuksen mukaisia kansainvälisiä mallirekisteröintejä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Kansainvälisen rekisteröinnin hakemus verkossa osoitteessa</a:t>
            </a:r>
            <a:endParaRPr lang="en-US" altLang="en-US">
              <a:solidFill>
                <a:srgbClr val="898989"/>
              </a:solidFill>
            </a:endParaRPr>
          </a:p>
          <a:p>
            <a:pPr algn="l" eaLnBrk="1" hangingPunct="1">
              <a:lnSpc>
                <a:spcPct val="95000"/>
              </a:lnSpc>
              <a:spcBef>
                <a:spcPct val="0"/>
              </a:spcBef>
            </a:pPr>
            <a:r>
              <a:rPr lang="en-US" altLang="en-US" sz="2200" u="sng">
                <a:solidFill>
                  <a:srgbClr val="0065BD"/>
                </a:solidFill>
                <a:latin typeface="Arial" panose="020B0604020202020204" pitchFamily="34" charset="0"/>
                <a:hlinkClick r:id="rId3"/>
              </a:rPr>
              <a:t>http://www.wipo.int/hague/en/forms.html</a:t>
            </a:r>
            <a:r>
              <a:rPr lang="en-US" altLang="en-US" sz="2200">
                <a:solidFill>
                  <a:srgbClr val="000000"/>
                </a:solidFill>
                <a:latin typeface="Arial" panose="020B0604020202020204" pitchFamily="34" charset="0"/>
              </a:rPr>
              <a:t> </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r>
              <a:rPr lang="en-US" altLang="en-US" sz="2200">
                <a:solidFill>
                  <a:srgbClr val="000000"/>
                </a:solidFill>
                <a:latin typeface="Arial" panose="020B0604020202020204" pitchFamily="34" charset="0"/>
              </a:rPr>
              <a:t>Kansainvälisen rekisteröinnin edellytys uutuus, yhteisömallin 12 kuukauden armonaikaa ei tunneta</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r>
              <a:rPr lang="en-US" altLang="en-US" sz="2200">
                <a:solidFill>
                  <a:srgbClr val="000000"/>
                </a:solidFill>
                <a:latin typeface="Arial" panose="020B0604020202020204" pitchFamily="34" charset="0"/>
              </a:rPr>
              <a:t>Jos aiot suojata mallin esim. Kiinassa, rekisteröi ensin, julkista sitten</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E153212A-B254-4C5F-A22B-CF37F100FDB5}"/>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Yhteisömallisuojan erityispiirteitä</a:t>
            </a:r>
          </a:p>
        </p:txBody>
      </p:sp>
      <p:sp>
        <p:nvSpPr>
          <p:cNvPr id="20483" name="Rectangle 2">
            <a:extLst>
              <a:ext uri="{FF2B5EF4-FFF2-40B4-BE49-F238E27FC236}">
                <a16:creationId xmlns:a16="http://schemas.microsoft.com/office/drawing/2014/main" id="{4CB6E934-6753-4EC9-B21D-A0CEA2262816}"/>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Yhteisömallissa 12 kuukauden armonaika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Tuotteen voi ensin julkistaa esim. messuilla ja sitten vasta mallisuojata yhteisömallilla, kunhan suojaus tapahtuu 12 kuukauden sisällä julkistamisesta</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On aina hyvä idea mallisuojata ensin, julkistaa sitten</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Julkistamisaikataulua mietittäessä muistettava myös esim. hyödyllisyysmalli, jos suojattava keksintö näkyy, on se julkistettu, este uutuudelle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C48A7A74-B8EF-4509-AE34-56782A935252}"/>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3D-tulostus ja mallisuoja</a:t>
            </a:r>
          </a:p>
        </p:txBody>
      </p:sp>
      <p:sp>
        <p:nvSpPr>
          <p:cNvPr id="19459" name="Rectangle 2">
            <a:extLst>
              <a:ext uri="{FF2B5EF4-FFF2-40B4-BE49-F238E27FC236}">
                <a16:creationId xmlns:a16="http://schemas.microsoft.com/office/drawing/2014/main" id="{C62ECFB4-6BF7-4594-A7F7-65E841B7937B}"/>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Rekisteröity</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antaa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haltijalle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yksinoikeuden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hyväksi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hyväksikäyttämistapoja</a:t>
            </a:r>
            <a:r>
              <a:rPr lang="en-US" altLang="en-US" sz="2200" dirty="0">
                <a:solidFill>
                  <a:srgbClr val="000000"/>
                </a:solidFill>
                <a:latin typeface="Arial" panose="020B0604020202020204" pitchFamily="34" charset="0"/>
              </a:rPr>
              <a:t> on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mukaisen</a:t>
            </a:r>
            <a:r>
              <a:rPr lang="en-US" altLang="en-US" sz="2200" dirty="0">
                <a:solidFill>
                  <a:srgbClr val="000000"/>
                </a:solidFill>
                <a:latin typeface="Arial" panose="020B0604020202020204" pitchFamily="34" charset="0"/>
              </a:rPr>
              <a:t> tai </a:t>
            </a:r>
            <a:r>
              <a:rPr lang="en-US" altLang="en-US" sz="2200" dirty="0" err="1">
                <a:solidFill>
                  <a:srgbClr val="000000"/>
                </a:solidFill>
                <a:latin typeface="Arial" panose="020B0604020202020204" pitchFamily="34" charset="0"/>
              </a:rPr>
              <a:t>sen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sisältämän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tuotteen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valmistaminen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tarjoaminen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markkinoille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saattaminen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käyttäminen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maahantuonti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maastavienti</a:t>
            </a:r>
            <a:r>
              <a:rPr lang="en-US" altLang="en-US" sz="2200" dirty="0">
                <a:solidFill>
                  <a:srgbClr val="000000"/>
                </a:solidFill>
                <a:latin typeface="Arial" panose="020B0604020202020204" pitchFamily="34" charset="0"/>
              </a:rPr>
              <a:t> ja </a:t>
            </a:r>
            <a:r>
              <a:rPr lang="en-US" altLang="en-US" sz="2200" dirty="0" err="1">
                <a:solidFill>
                  <a:srgbClr val="000000"/>
                </a:solidFill>
                <a:latin typeface="Arial" panose="020B0604020202020204" pitchFamily="34" charset="0"/>
              </a:rPr>
              <a:t>varastoiminen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näihin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tarkoituksiin</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Yksityistä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käyttöä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jolla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ole </a:t>
            </a:r>
            <a:r>
              <a:rPr lang="en-US" altLang="en-US" sz="2200" dirty="0" err="1">
                <a:solidFill>
                  <a:srgbClr val="000000"/>
                </a:solidFill>
                <a:latin typeface="Arial" panose="020B0604020202020204" pitchFamily="34" charset="0"/>
              </a:rPr>
              <a:t>kaupallista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tarkoitusta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voida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pitää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mallioikeutta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loukkaavana</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a:solidFill>
                  <a:srgbClr val="000000"/>
                </a:solidFill>
                <a:latin typeface="Arial" panose="020B0604020202020204" pitchFamily="34" charset="0"/>
              </a:rPr>
              <a:t>Jos </a:t>
            </a:r>
            <a:r>
              <a:rPr lang="en-US" altLang="en-US" sz="2200" dirty="0" err="1">
                <a:solidFill>
                  <a:srgbClr val="000000"/>
                </a:solidFill>
                <a:latin typeface="Arial" panose="020B0604020202020204" pitchFamily="34" charset="0"/>
              </a:rPr>
              <a:t>joku</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valmistaa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itselleen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ei-kaupalliseen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käyttöön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suojaaman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tuottee</a:t>
            </a:r>
            <a:r>
              <a:rPr lang="en-US" altLang="en-US" sz="2200" dirty="0">
                <a:solidFill>
                  <a:srgbClr val="000000"/>
                </a:solidFill>
                <a:latin typeface="Arial" panose="020B0604020202020204" pitchFamily="34" charset="0"/>
              </a:rPr>
              <a:t> 3D-tulostamalla, </a:t>
            </a:r>
            <a:r>
              <a:rPr lang="en-US" altLang="en-US" sz="2200" dirty="0" err="1">
                <a:solidFill>
                  <a:srgbClr val="000000"/>
                </a:solidFill>
                <a:latin typeface="Arial" panose="020B0604020202020204" pitchFamily="34" charset="0"/>
              </a:rPr>
              <a:t>kyse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ole </a:t>
            </a:r>
            <a:r>
              <a:rPr lang="en-US" altLang="en-US" sz="2200" dirty="0" err="1">
                <a:solidFill>
                  <a:srgbClr val="000000"/>
                </a:solidFill>
                <a:latin typeface="Arial" panose="020B0604020202020204" pitchFamily="34" charset="0"/>
              </a:rPr>
              <a:t>mallioikeuden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loukkamisesta</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200" dirty="0">
                <a:solidFill>
                  <a:srgbClr val="000000"/>
                </a:solidFill>
                <a:latin typeface="Arial" panose="020B0604020202020204" pitchFamily="34" charset="0"/>
              </a:rPr>
              <a:t>Jos yritys tarjoaa markkinoille esim. kotisivuillaan CAD-tiedoston jonka avulla kuluttaja voi 3D-tulostaa omaan käyttöönsä mallioikeuden suojaaman tuotteen, kyse on hyväksi käyttäminen kaupalliseen tarkoitukseen ja tällainen käyttö on oikeudenhaltijan yksinoikeuden piirissä </a:t>
            </a:r>
            <a:endParaRPr lang="en-US" altLang="en-US" sz="22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2268425-CEF5-46DA-BEBA-944CDB8253D9}"/>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Tuotteen ulkomuodon suojaaminen</a:t>
            </a:r>
          </a:p>
        </p:txBody>
      </p:sp>
      <p:sp>
        <p:nvSpPr>
          <p:cNvPr id="4099" name="Rectangle 2">
            <a:extLst>
              <a:ext uri="{FF2B5EF4-FFF2-40B4-BE49-F238E27FC236}">
                <a16:creationId xmlns:a16="http://schemas.microsoft.com/office/drawing/2014/main" id="{2DFA4357-3D98-4B75-A57D-9D3A370AC82B}"/>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Useita</a:t>
            </a:r>
            <a:r>
              <a:rPr lang="en-US" altLang="en-US" sz="2700" dirty="0">
                <a:solidFill>
                  <a:srgbClr val="000000"/>
                </a:solidFill>
                <a:latin typeface="Arial" panose="020B0604020202020204" pitchFamily="34" charset="0"/>
              </a:rPr>
              <a:t> IPR </a:t>
            </a:r>
            <a:r>
              <a:rPr lang="en-US" altLang="en-US" sz="2700" dirty="0" err="1">
                <a:solidFill>
                  <a:srgbClr val="000000"/>
                </a:solidFill>
                <a:latin typeface="Arial" panose="020B0604020202020204" pitchFamily="34" charset="0"/>
              </a:rPr>
              <a:t>työkaluja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käytetään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tuotteen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elinkaaren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aikana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Useita</a:t>
            </a:r>
            <a:r>
              <a:rPr lang="en-US" altLang="en-US" sz="2700" dirty="0">
                <a:solidFill>
                  <a:srgbClr val="000000"/>
                </a:solidFill>
                <a:latin typeface="Arial" panose="020B0604020202020204" pitchFamily="34" charset="0"/>
              </a:rPr>
              <a:t> IPR </a:t>
            </a:r>
            <a:r>
              <a:rPr lang="en-US" altLang="en-US" sz="2700" dirty="0" err="1">
                <a:solidFill>
                  <a:srgbClr val="000000"/>
                </a:solidFill>
                <a:latin typeface="Arial" panose="020B0604020202020204" pitchFamily="34" charset="0"/>
              </a:rPr>
              <a:t>työkaluja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käytetään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samanaikaisesti</a:t>
            </a:r>
            <a:endParaRPr lang="en-US" altLang="en-US" dirty="0">
              <a:solidFill>
                <a:srgbClr val="898989"/>
              </a:solidFill>
            </a:endParaRPr>
          </a:p>
          <a:p>
            <a:pPr marL="506413" lvl="1" indent="-341313"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Mallisuojaus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rekisteröinti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kansallisesti</a:t>
            </a:r>
            <a:r>
              <a:rPr lang="en-US" altLang="en-US" sz="2700" dirty="0">
                <a:solidFill>
                  <a:srgbClr val="000000"/>
                </a:solidFill>
                <a:latin typeface="Arial" panose="020B0604020202020204" pitchFamily="34" charset="0"/>
              </a:rPr>
              <a:t>, EU-</a:t>
            </a:r>
            <a:r>
              <a:rPr lang="en-US" altLang="en-US" sz="2700" dirty="0" err="1">
                <a:solidFill>
                  <a:srgbClr val="000000"/>
                </a:solidFill>
                <a:latin typeface="Arial" panose="020B0604020202020204" pitchFamily="34" charset="0"/>
              </a:rPr>
              <a:t>ssa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kansainvälisesti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Tavaramerkki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tuotteen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ulkomuodon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suojaamisessa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Tekijänoikeus</a:t>
            </a:r>
            <a:r>
              <a:rPr lang="en-US" altLang="en-US" sz="2700" dirty="0">
                <a:solidFill>
                  <a:srgbClr val="000000"/>
                </a:solidFill>
                <a:latin typeface="Arial" panose="020B0604020202020204" pitchFamily="34" charset="0"/>
              </a:rPr>
              <a:t> </a:t>
            </a:r>
            <a:r>
              <a:rPr lang="fi-FI" sz="2800" dirty="0">
                <a:hlinkClick r:id="rId3"/>
              </a:rPr>
              <a:t>https://libguides.aalto.fi/copyright</a:t>
            </a:r>
            <a:endParaRPr lang="en-US" altLang="en-US" sz="27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AD5DD7E1-41D5-4FF9-9FF4-7DC70559AE1C}"/>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Rekisteröimätön yhteisömalli</a:t>
            </a:r>
          </a:p>
        </p:txBody>
      </p:sp>
      <p:sp>
        <p:nvSpPr>
          <p:cNvPr id="22531" name="Rectangle 2">
            <a:extLst>
              <a:ext uri="{FF2B5EF4-FFF2-40B4-BE49-F238E27FC236}">
                <a16:creationId xmlns:a16="http://schemas.microsoft.com/office/drawing/2014/main" id="{76D57315-D899-4F85-BD93-33D839B60415}"/>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EU suojaa voi saada myös rekisteröimätön mallisuoja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Rekisteröimättömän mallin suoja tulee voimaan automaattisesti mallin tunnetuksi tekemisellä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Rekisteröimättömän mallin suoja-aika enintään 3 vuotta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on tarkoitettu lyhytikäisille tuotteille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5BEBBFE6-D744-4DCB-8DED-22B68EB30568}"/>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 </a:t>
            </a:r>
            <a:br>
              <a:rPr lang="en-US" altLang="en-US" sz="3600" b="1">
                <a:solidFill>
                  <a:srgbClr val="FF7900"/>
                </a:solidFill>
                <a:latin typeface="Arial" panose="020B0604020202020204" pitchFamily="34" charset="0"/>
              </a:rPr>
            </a:br>
            <a:endParaRPr lang="en-US" altLang="en-US" sz="3600" b="1">
              <a:solidFill>
                <a:srgbClr val="FF7900"/>
              </a:solidFill>
              <a:latin typeface="Arial" panose="020B0604020202020204" pitchFamily="34" charset="0"/>
            </a:endParaRPr>
          </a:p>
        </p:txBody>
      </p:sp>
      <p:sp>
        <p:nvSpPr>
          <p:cNvPr id="21507" name="Rectangle 2">
            <a:extLst>
              <a:ext uri="{FF2B5EF4-FFF2-40B4-BE49-F238E27FC236}">
                <a16:creationId xmlns:a16="http://schemas.microsoft.com/office/drawing/2014/main" id="{93198EA0-E246-407F-A5F9-EF22B7746561}"/>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itsenäistä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omaperäistä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muotoa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jonka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tekijä</a:t>
            </a:r>
            <a:r>
              <a:rPr lang="en-US" altLang="en-US" sz="2700" dirty="0">
                <a:solidFill>
                  <a:srgbClr val="000000"/>
                </a:solidFill>
                <a:latin typeface="Arial" panose="020B0604020202020204" pitchFamily="34" charset="0"/>
              </a:rPr>
              <a:t> on </a:t>
            </a:r>
            <a:r>
              <a:rPr lang="en-US" altLang="en-US" sz="2700" dirty="0" err="1">
                <a:solidFill>
                  <a:srgbClr val="000000"/>
                </a:solidFill>
                <a:latin typeface="Arial" panose="020B0604020202020204" pitchFamily="34" charset="0"/>
              </a:rPr>
              <a:t>antanut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taiteelliselle</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kirjalliselle</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teokselle</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Tieto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aihe</a:t>
            </a:r>
            <a:r>
              <a:rPr lang="en-US" altLang="en-US" sz="2700" dirty="0">
                <a:solidFill>
                  <a:srgbClr val="000000"/>
                </a:solidFill>
                <a:latin typeface="Arial" panose="020B0604020202020204" pitchFamily="34" charset="0"/>
              </a:rPr>
              <a:t>, idea, </a:t>
            </a:r>
            <a:r>
              <a:rPr lang="en-US" altLang="en-US" sz="2700" dirty="0" err="1">
                <a:solidFill>
                  <a:srgbClr val="000000"/>
                </a:solidFill>
                <a:latin typeface="Arial" panose="020B0604020202020204" pitchFamily="34" charset="0"/>
              </a:rPr>
              <a:t>informaatio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ulkopuolella</a:t>
            </a:r>
            <a:r>
              <a:rPr lang="en-US" altLang="en-US" sz="2700" dirty="0">
                <a:solidFill>
                  <a:srgbClr val="000000"/>
                </a:solidFill>
                <a:latin typeface="Arial" panose="020B0604020202020204" pitchFamily="34" charset="0"/>
              </a:rPr>
              <a:t> </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Taiteellisena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teoksena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suojataan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kuvataiteen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rakennustaiteen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taidekäsityön</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taideteollisuuden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ilmenee</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muulla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tavoin</a:t>
            </a:r>
            <a:endParaRPr lang="en-US" altLang="en-US" sz="27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700" dirty="0">
                <a:solidFill>
                  <a:srgbClr val="000000"/>
                </a:solidFill>
                <a:latin typeface="Arial" panose="020B0604020202020204" pitchFamily="34" charset="0"/>
              </a:rPr>
              <a:t>Kirjallisena teoksena suojataan tietokoneohjelmia ja </a:t>
            </a:r>
          </a:p>
          <a:p>
            <a:pPr marL="165100" lvl="1" algn="l" eaLnBrk="1" hangingPunct="1">
              <a:lnSpc>
                <a:spcPct val="95000"/>
              </a:lnSpc>
              <a:spcBef>
                <a:spcPct val="0"/>
              </a:spcBef>
              <a:buClr>
                <a:srgbClr val="000000"/>
              </a:buClr>
              <a:defRPr/>
            </a:pPr>
            <a:r>
              <a:rPr lang="fi-FI" altLang="en-US" sz="2700" dirty="0">
                <a:solidFill>
                  <a:srgbClr val="000000"/>
                </a:solidFill>
                <a:latin typeface="Arial" panose="020B0604020202020204" pitchFamily="34" charset="0"/>
              </a:rPr>
              <a:t>    selittäviä piirroksia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Uusi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ilmaisumuoto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voi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saada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tekijänoikeussuojaa</a:t>
            </a:r>
            <a:endParaRPr lang="en-US" altLang="en-US" dirty="0">
              <a:solidFill>
                <a:srgbClr val="898989"/>
              </a:solidFill>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ukkaava-teos-web.jpg">
            <a:extLst>
              <a:ext uri="{FF2B5EF4-FFF2-40B4-BE49-F238E27FC236}">
                <a16:creationId xmlns:a16="http://schemas.microsoft.com/office/drawing/2014/main" id="{5D3D6C66-ECB6-472D-92FD-CD799F0DC3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468313"/>
            <a:ext cx="362267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KR teos liite 5.jpg">
            <a:extLst>
              <a:ext uri="{FF2B5EF4-FFF2-40B4-BE49-F238E27FC236}">
                <a16:creationId xmlns:a16="http://schemas.microsoft.com/office/drawing/2014/main" id="{EA0E1905-865F-43E8-ADBD-40A41E4A8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209800"/>
            <a:ext cx="4978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DABE936D-7ED0-40F2-AF24-652A8D0E25FB}"/>
              </a:ext>
            </a:extLst>
          </p:cNvPr>
          <p:cNvSpPr>
            <a:spLocks noGrp="1"/>
          </p:cNvSpPr>
          <p:nvPr>
            <p:ph type="title" idx="4294967295"/>
          </p:nvPr>
        </p:nvSpPr>
        <p:spPr>
          <a:xfrm>
            <a:off x="600075" y="130175"/>
            <a:ext cx="8872538" cy="1198563"/>
          </a:xfrm>
        </p:spPr>
        <p:txBody>
          <a:bodyPr/>
          <a:lstStyle/>
          <a:p>
            <a:pPr algn="l">
              <a:defRPr/>
            </a:pPr>
            <a:r>
              <a:rPr lang="fi-FI" altLang="fi-FI" sz="2200" b="1" dirty="0">
                <a:solidFill>
                  <a:schemeClr val="accent6">
                    <a:lumMod val="75000"/>
                  </a:schemeClr>
                </a:solidFill>
                <a:latin typeface="Arial" panose="020B0604020202020204" pitchFamily="34" charset="0"/>
              </a:rPr>
              <a:t>KKO</a:t>
            </a:r>
            <a:r>
              <a:rPr lang="fi-FI" altLang="fi-FI" sz="3600" b="1" dirty="0">
                <a:solidFill>
                  <a:schemeClr val="accent6">
                    <a:lumMod val="75000"/>
                  </a:schemeClr>
                </a:solidFill>
                <a:latin typeface="Arial" panose="020B0604020202020204" pitchFamily="34" charset="0"/>
              </a:rPr>
              <a:t> </a:t>
            </a:r>
            <a:r>
              <a:rPr lang="fi-FI" altLang="fi-FI" sz="2200" b="1" dirty="0">
                <a:solidFill>
                  <a:schemeClr val="accent6">
                    <a:lumMod val="75000"/>
                  </a:schemeClr>
                </a:solidFill>
                <a:latin typeface="Arial" panose="020B0604020202020204" pitchFamily="34" charset="0"/>
              </a:rPr>
              <a:t>1988: 82</a:t>
            </a:r>
            <a:br>
              <a:rPr lang="fi-FI" altLang="fi-FI" sz="2200" b="1" dirty="0">
                <a:solidFill>
                  <a:schemeClr val="accent6">
                    <a:lumMod val="75000"/>
                  </a:schemeClr>
                </a:solidFill>
                <a:latin typeface="Arial" panose="020B0604020202020204" pitchFamily="34" charset="0"/>
              </a:rPr>
            </a:br>
            <a:r>
              <a:rPr lang="fi-FI" altLang="fi-FI" sz="2200" b="1" dirty="0" err="1">
                <a:solidFill>
                  <a:schemeClr val="accent6">
                    <a:lumMod val="75000"/>
                  </a:schemeClr>
                </a:solidFill>
                <a:latin typeface="Arial" panose="020B0604020202020204" pitchFamily="34" charset="0"/>
              </a:rPr>
              <a:t>Krystyna</a:t>
            </a:r>
            <a:r>
              <a:rPr lang="fi-FI" altLang="fi-FI" sz="2200" b="1" dirty="0">
                <a:solidFill>
                  <a:schemeClr val="accent6">
                    <a:lumMod val="75000"/>
                  </a:schemeClr>
                </a:solidFill>
                <a:latin typeface="Arial" panose="020B0604020202020204" pitchFamily="34" charset="0"/>
              </a:rPr>
              <a:t> </a:t>
            </a:r>
            <a:r>
              <a:rPr lang="fi-FI" altLang="fi-FI" sz="2200" b="1" dirty="0" err="1">
                <a:solidFill>
                  <a:schemeClr val="accent6">
                    <a:lumMod val="75000"/>
                  </a:schemeClr>
                </a:solidFill>
                <a:latin typeface="Arial" panose="020B0604020202020204" pitchFamily="34" charset="0"/>
              </a:rPr>
              <a:t>Rudzinskin</a:t>
            </a:r>
            <a:r>
              <a:rPr lang="fi-FI" altLang="fi-FI" sz="2200" b="1" dirty="0">
                <a:solidFill>
                  <a:schemeClr val="accent6">
                    <a:lumMod val="75000"/>
                  </a:schemeClr>
                </a:solidFill>
                <a:latin typeface="Arial" panose="020B0604020202020204" pitchFamily="34" charset="0"/>
              </a:rPr>
              <a:t> teos ylitti teos-</a:t>
            </a:r>
            <a:br>
              <a:rPr lang="fi-FI" altLang="fi-FI" sz="2200" b="1" dirty="0">
                <a:solidFill>
                  <a:schemeClr val="accent6">
                    <a:lumMod val="75000"/>
                  </a:schemeClr>
                </a:solidFill>
                <a:latin typeface="Arial" panose="020B0604020202020204" pitchFamily="34" charset="0"/>
              </a:rPr>
            </a:br>
            <a:r>
              <a:rPr lang="fi-FI" altLang="fi-FI" sz="2200" b="1" dirty="0">
                <a:solidFill>
                  <a:schemeClr val="accent6">
                    <a:lumMod val="75000"/>
                  </a:schemeClr>
                </a:solidFill>
                <a:latin typeface="Arial" panose="020B0604020202020204" pitchFamily="34" charset="0"/>
              </a:rPr>
              <a:t>kynnyksen. Oikealla tekijänoikeutta </a:t>
            </a:r>
            <a:br>
              <a:rPr lang="fi-FI" altLang="fi-FI" sz="2200" b="1" dirty="0">
                <a:solidFill>
                  <a:schemeClr val="accent6">
                    <a:lumMod val="75000"/>
                  </a:schemeClr>
                </a:solidFill>
                <a:latin typeface="Arial" panose="020B0604020202020204" pitchFamily="34" charset="0"/>
              </a:rPr>
            </a:br>
            <a:r>
              <a:rPr lang="fi-FI" altLang="fi-FI" sz="2200" b="1" dirty="0">
                <a:solidFill>
                  <a:schemeClr val="accent6">
                    <a:lumMod val="75000"/>
                  </a:schemeClr>
                </a:solidFill>
                <a:latin typeface="Arial" panose="020B0604020202020204" pitchFamily="34" charset="0"/>
              </a:rPr>
              <a:t> loukkaava juliste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apset_maalaus.jpg">
            <a:extLst>
              <a:ext uri="{FF2B5EF4-FFF2-40B4-BE49-F238E27FC236}">
                <a16:creationId xmlns:a16="http://schemas.microsoft.com/office/drawing/2014/main" id="{52D4C66D-BB69-4C8F-AD0B-7DF29DC4CB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1730375"/>
            <a:ext cx="46370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apset_valokuva.jpg">
            <a:extLst>
              <a:ext uri="{FF2B5EF4-FFF2-40B4-BE49-F238E27FC236}">
                <a16:creationId xmlns:a16="http://schemas.microsoft.com/office/drawing/2014/main" id="{636DAE8F-0145-4B87-A6EE-B0E9A7C621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8" y="1730375"/>
            <a:ext cx="456088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a:extLst>
              <a:ext uri="{FF2B5EF4-FFF2-40B4-BE49-F238E27FC236}">
                <a16:creationId xmlns:a16="http://schemas.microsoft.com/office/drawing/2014/main" id="{2F9BB891-C972-47FF-9B12-2A5BC093554A}"/>
              </a:ext>
            </a:extLst>
          </p:cNvPr>
          <p:cNvSpPr>
            <a:spLocks noGrp="1"/>
          </p:cNvSpPr>
          <p:nvPr>
            <p:ph type="title" idx="4294967295"/>
          </p:nvPr>
        </p:nvSpPr>
        <p:spPr>
          <a:xfrm>
            <a:off x="428625" y="280988"/>
            <a:ext cx="9144000" cy="1270000"/>
          </a:xfrm>
        </p:spPr>
        <p:txBody>
          <a:bodyPr/>
          <a:lstStyle/>
          <a:p>
            <a:pPr algn="l">
              <a:defRPr/>
            </a:pPr>
            <a:r>
              <a:rPr lang="fi-FI" altLang="fi-FI" sz="3600" b="1" dirty="0">
                <a:solidFill>
                  <a:schemeClr val="accent6">
                    <a:lumMod val="75000"/>
                  </a:schemeClr>
                </a:solidFill>
                <a:latin typeface="Arial" panose="020B0604020202020204" pitchFamily="34" charset="0"/>
              </a:rPr>
              <a:t>KKO 1979 II 64</a:t>
            </a:r>
          </a:p>
        </p:txBody>
      </p:sp>
      <p:sp>
        <p:nvSpPr>
          <p:cNvPr id="25605" name="Content Placeholder 5">
            <a:extLst>
              <a:ext uri="{FF2B5EF4-FFF2-40B4-BE49-F238E27FC236}">
                <a16:creationId xmlns:a16="http://schemas.microsoft.com/office/drawing/2014/main" id="{42233C7B-67D1-40B7-9443-C18A31F6F245}"/>
              </a:ext>
            </a:extLst>
          </p:cNvPr>
          <p:cNvSpPr>
            <a:spLocks noGrp="1"/>
          </p:cNvSpPr>
          <p:nvPr>
            <p:ph sz="half" idx="4294967295"/>
          </p:nvPr>
        </p:nvSpPr>
        <p:spPr>
          <a:xfrm>
            <a:off x="439738" y="5570538"/>
            <a:ext cx="4397375" cy="1236662"/>
          </a:xfrm>
        </p:spPr>
        <p:txBody>
          <a:bodyPr/>
          <a:lstStyle/>
          <a:p>
            <a:pPr marL="385763" indent="-385763">
              <a:spcBef>
                <a:spcPts val="638"/>
              </a:spcBef>
              <a:buClr>
                <a:srgbClr val="000000"/>
              </a:buClr>
            </a:pPr>
            <a:r>
              <a:rPr lang="fi-FI" altLang="fi-FI" sz="2700">
                <a:solidFill>
                  <a:srgbClr val="000000"/>
                </a:solidFill>
                <a:latin typeface="Arial" panose="020B0604020202020204" pitchFamily="34" charset="0"/>
              </a:rPr>
              <a:t>Kalervo Ojutkankaan valokuvaa sai käyttää lähtökohtana</a:t>
            </a:r>
          </a:p>
        </p:txBody>
      </p:sp>
      <p:sp>
        <p:nvSpPr>
          <p:cNvPr id="25606" name="Content Placeholder 7">
            <a:extLst>
              <a:ext uri="{FF2B5EF4-FFF2-40B4-BE49-F238E27FC236}">
                <a16:creationId xmlns:a16="http://schemas.microsoft.com/office/drawing/2014/main" id="{DF7872F2-7303-4D09-820B-DB599D906ECE}"/>
              </a:ext>
            </a:extLst>
          </p:cNvPr>
          <p:cNvSpPr>
            <a:spLocks noGrp="1"/>
          </p:cNvSpPr>
          <p:nvPr>
            <p:ph sz="quarter" idx="4294967295"/>
          </p:nvPr>
        </p:nvSpPr>
        <p:spPr>
          <a:xfrm>
            <a:off x="5319713" y="5570538"/>
            <a:ext cx="4491037" cy="4389437"/>
          </a:xfrm>
        </p:spPr>
        <p:txBody>
          <a:bodyPr/>
          <a:lstStyle/>
          <a:p>
            <a:pPr marL="385763" indent="-385763">
              <a:spcBef>
                <a:spcPts val="638"/>
              </a:spcBef>
              <a:buClr>
                <a:srgbClr val="000000"/>
              </a:buClr>
            </a:pPr>
            <a:r>
              <a:rPr lang="fi-FI" altLang="fi-FI" sz="2700">
                <a:solidFill>
                  <a:srgbClr val="000000"/>
                </a:solidFill>
                <a:latin typeface="Arial" panose="020B0604020202020204" pitchFamily="34" charset="0"/>
              </a:rPr>
              <a:t>Pekka Viherän maalaukselle ilman valokuvaajan lupaa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2B2690B2-B553-485C-A835-95A3184D1172}"/>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26627" name="Rectangle 2">
            <a:extLst>
              <a:ext uri="{FF2B5EF4-FFF2-40B4-BE49-F238E27FC236}">
                <a16:creationId xmlns:a16="http://schemas.microsoft.com/office/drawing/2014/main" id="{8C1DB895-A00A-48E1-903D-2A8236F05B8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Tekijänoikeus suojaa itsenäisen luomistyön tuotteena syntyneitä omaperäisiä teoksia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Suojaa saadakseen on muotoillun tuotteen oltava riittävän itsenäinen ja omaperäinen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Opetusministeriön alaiselta Tekijänoikeusneuvostolta voi pyytää lausuntoa siitä, onko teoskynnys ylittynyt</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maksuton, käsittely n. 3-6 kuukautta, </a:t>
            </a:r>
            <a:r>
              <a:rPr lang="en-US" altLang="en-US" sz="2200" u="sng">
                <a:solidFill>
                  <a:srgbClr val="0065BD"/>
                </a:solidFill>
                <a:latin typeface="Arial" panose="020B0604020202020204" pitchFamily="34" charset="0"/>
                <a:hlinkClick r:id="rId2"/>
              </a:rPr>
              <a:t>www.minedu.fi</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Teoskynnys vaihtelee teoslajeittain muotoilun  osalta teoskynnys perinteisesti ollut korkea varsinkin Suomessa, viime vuosina teoskynnys laskenut sekä Suomessa että mm. Ruotsissa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1C6B3A3-D4C8-41D9-BD5A-44469CBBD2F7}"/>
              </a:ext>
            </a:extLst>
          </p:cNvPr>
          <p:cNvSpPr>
            <a:spLocks noGrp="1"/>
          </p:cNvSpPr>
          <p:nvPr>
            <p:ph type="title"/>
          </p:nvPr>
        </p:nvSpPr>
        <p:spPr>
          <a:xfrm>
            <a:off x="0" y="425450"/>
            <a:ext cx="9144000" cy="1270000"/>
          </a:xfrm>
        </p:spPr>
        <p:txBody>
          <a:bodyPr/>
          <a:lstStyle/>
          <a:p>
            <a:pPr algn="l" eaLnBrk="1" hangingPunct="1">
              <a:lnSpc>
                <a:spcPct val="95000"/>
              </a:lnSpc>
            </a:pPr>
            <a:r>
              <a:rPr lang="fi-FI" altLang="en-US" sz="3600" b="1">
                <a:solidFill>
                  <a:srgbClr val="FF7900"/>
                </a:solidFill>
                <a:latin typeface="Arial" panose="020B0604020202020204" pitchFamily="34" charset="0"/>
              </a:rPr>
              <a:t>Ruotsin KKO 9.4.2009 ratkaisu</a:t>
            </a:r>
          </a:p>
        </p:txBody>
      </p:sp>
      <p:pic>
        <p:nvPicPr>
          <p:cNvPr id="27651" name="Picture 4" descr="15486567_17993b.jpg">
            <a:extLst>
              <a:ext uri="{FF2B5EF4-FFF2-40B4-BE49-F238E27FC236}">
                <a16:creationId xmlns:a16="http://schemas.microsoft.com/office/drawing/2014/main" id="{435EF75E-6185-4988-B883-D7D0A474B4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2794000"/>
            <a:ext cx="4962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a:extLst>
              <a:ext uri="{FF2B5EF4-FFF2-40B4-BE49-F238E27FC236}">
                <a16:creationId xmlns:a16="http://schemas.microsoft.com/office/drawing/2014/main" id="{1F87E5AB-77B1-4AA3-8370-13C545F2F6AF}"/>
              </a:ext>
            </a:extLst>
          </p:cNvPr>
          <p:cNvSpPr txBox="1">
            <a:spLocks noChangeArrowheads="1"/>
          </p:cNvSpPr>
          <p:nvPr/>
        </p:nvSpPr>
        <p:spPr bwMode="auto">
          <a:xfrm>
            <a:off x="1798638" y="5170488"/>
            <a:ext cx="64817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spcBef>
                <a:spcPct val="0"/>
              </a:spcBef>
              <a:buFontTx/>
              <a:buNone/>
            </a:pPr>
            <a:r>
              <a:rPr lang="fi-FI" altLang="en-US" sz="2400">
                <a:latin typeface="Arial" panose="020B0604020202020204" pitchFamily="34" charset="0"/>
                <a:cs typeface="Arial" panose="020B0604020202020204" pitchFamily="34" charset="0"/>
              </a:rPr>
              <a:t>Ikean kopio loukkasi Magliten tekijänoikeussuojaa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0984C139-E2EB-4458-8D9D-3589C04A1D63}"/>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br>
              <a:rPr lang="en-US" altLang="en-US" sz="3600" b="1">
                <a:solidFill>
                  <a:srgbClr val="FF7900"/>
                </a:solidFill>
                <a:latin typeface="Arial" panose="020B0604020202020204" pitchFamily="34" charset="0"/>
              </a:rPr>
            </a:br>
            <a:r>
              <a:rPr lang="en-US" altLang="en-US" sz="3600" b="1">
                <a:solidFill>
                  <a:srgbClr val="FF7900"/>
                </a:solidFill>
                <a:latin typeface="Arial" panose="020B0604020202020204" pitchFamily="34" charset="0"/>
              </a:rPr>
              <a:t>Tekijänoikeus</a:t>
            </a:r>
          </a:p>
        </p:txBody>
      </p:sp>
      <p:sp>
        <p:nvSpPr>
          <p:cNvPr id="28675" name="Rectangle 2">
            <a:extLst>
              <a:ext uri="{FF2B5EF4-FFF2-40B4-BE49-F238E27FC236}">
                <a16:creationId xmlns:a16="http://schemas.microsoft.com/office/drawing/2014/main" id="{EE2C6A04-E964-42AB-A9D2-A85DFDF825E2}"/>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fi-FI" altLang="en-US" sz="2400">
                <a:solidFill>
                  <a:srgbClr val="898989"/>
                </a:solidFill>
              </a:rPr>
              <a:t>Suomen tekijänoikeuslain valmistelutöiden mukaan käyttötaiteen osalta ensisijaiseksi suojamuodoksi on tarkoitettu mallisuoja. Teoskynnys on Korkeimman oikeuden oikeuskäytännössä korkea.  Korkeimman oikeuden ratkaisut joissa huonekalujen on katsottu jäävän teoskynnyksen alapuolelle ovat KKO 1932 II 267 Makuuhuoneen kalusto, KKO 1975 II 25 Sohvakalusto, KKO 1948 II 464 Kattovalaisin ja KKO 1976 48 Koristevalaisin.</a:t>
            </a:r>
          </a:p>
          <a:p>
            <a:pPr marL="506413" lvl="1" indent="-341313" algn="l" eaLnBrk="1" hangingPunct="1">
              <a:lnSpc>
                <a:spcPct val="95000"/>
              </a:lnSpc>
              <a:spcBef>
                <a:spcPct val="0"/>
              </a:spcBef>
              <a:buClr>
                <a:srgbClr val="000000"/>
              </a:buClr>
              <a:buFontTx/>
              <a:buChar char="•"/>
            </a:pPr>
            <a:r>
              <a:rPr lang="fi-FI" altLang="en-US" sz="2400" u="sng">
                <a:solidFill>
                  <a:srgbClr val="898989"/>
                </a:solidFill>
              </a:rPr>
              <a:t>Tekijänoikeusneuvoston ratkaisukäytäntö</a:t>
            </a:r>
            <a:r>
              <a:rPr lang="fi-FI" altLang="en-US" sz="2400">
                <a:solidFill>
                  <a:srgbClr val="898989"/>
                </a:solidFill>
              </a:rPr>
              <a:t> on lähentynyt Pohjoismaista linjaa, jossa käyttötaiteen teoskynnys  matalammalla Suojaa ovat saaneet  kokoontaitettava tuoli  TN 1995:7; valaisin FYR TN 1997:4, vierashuoneen kalusto TN 2004:4.</a:t>
            </a: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 </a:t>
            </a:r>
            <a:endParaRPr lang="en-US" altLang="en-US">
              <a:solidFill>
                <a:srgbClr val="898989"/>
              </a:solidFill>
            </a:endParaRPr>
          </a:p>
          <a:p>
            <a:pPr marL="506413" lvl="1" indent="-341313"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DDDAF84C-5C8D-4122-AB8B-4463CDF859F9}"/>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29699" name="Rectangle 2">
            <a:extLst>
              <a:ext uri="{FF2B5EF4-FFF2-40B4-BE49-F238E27FC236}">
                <a16:creationId xmlns:a16="http://schemas.microsoft.com/office/drawing/2014/main" id="{3024649E-175C-4589-924B-8A7E1B438553}"/>
              </a:ext>
            </a:extLst>
          </p:cNvPr>
          <p:cNvSpPr>
            <a:spLocks noGrp="1" noChangeArrowheads="1"/>
          </p:cNvSpPr>
          <p:nvPr>
            <p:ph type="subTitle" idx="1"/>
          </p:nvPr>
        </p:nvSpPr>
        <p:spPr>
          <a:xfrm>
            <a:off x="577850" y="1757363"/>
            <a:ext cx="8986838" cy="4597400"/>
          </a:xfrm>
        </p:spPr>
        <p:txBody>
          <a:bodyPr lIns="0" tIns="0" rIns="0" bIns="0"/>
          <a:lstStyle/>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TN 2010:10 Alvar Aallon ja Aino Marsion 1936 suunnittelema Aalto-maljakko saa tekijänoikeussuojaa</a:t>
            </a:r>
          </a:p>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Tekijänoikeusneuvoston päätöksessä TN 2006:9 vahvistettiin huonekalujen osalta että  tapauksessa käsitellyt  design klassikko huonekalut , mm.  Eero Aarnion Pastilli-tuoli saivat tekijänoikeussuojaa. Mallisuoja ei ajallisesti riitä suojaamaan design klassikkoaseman saavuttaneita huonekaluja lyhyen suoja-ajan vuoksi.</a:t>
            </a:r>
          </a:p>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Tekijänoikeusneuvoston ratkaisulinjaa voisi luonnehtia siten että pelkästään se, että tuotetta voi myös käyttää ei vaikuta automaattisesti siihen että teoskynnys nostetaan korkealle.  Hirvenpääkoristeiset snapsilasit saivat teossuojaa ratkaisussa TN 2006:19,  käyttötarkoituksen suhde muotoilun lopputulokseen oli etäinen. Ergonomisesti muotoiltu marjanpoimuri ei saanut tekijänoikeussuojaa TN 2007:7.  Marjanpoimuri oli saanut mallisuojaa, mutta mallisuoja-aika oli loppumassa.</a:t>
            </a:r>
          </a:p>
          <a:p>
            <a:pPr eaLnBrk="1" hangingPunct="1">
              <a:lnSpc>
                <a:spcPct val="90000"/>
              </a:lnSpc>
            </a:pPr>
            <a:endParaRPr lang="fi-FI" altLang="en-US" sz="2000">
              <a:solidFill>
                <a:schemeClr val="tx1"/>
              </a:solidFill>
              <a:latin typeface="Arial" panose="020B0604020202020204" pitchFamily="34" charset="0"/>
              <a:cs typeface="Arial" panose="020B0604020202020204" pitchFamily="34" charset="0"/>
            </a:endParaRPr>
          </a:p>
          <a:p>
            <a:pPr marL="112713" lvl="1" algn="l" eaLnBrk="1" hangingPunct="1">
              <a:lnSpc>
                <a:spcPct val="85000"/>
              </a:lnSpc>
              <a:spcBef>
                <a:spcPct val="0"/>
              </a:spcBef>
              <a:buClr>
                <a:srgbClr val="000000"/>
              </a:buClr>
            </a:pPr>
            <a:r>
              <a:rPr lang="en-US" altLang="en-US" sz="2200">
                <a:solidFill>
                  <a:schemeClr val="tx1"/>
                </a:solidFill>
                <a:latin typeface="Arial" panose="020B0604020202020204" pitchFamily="34" charset="0"/>
              </a:rPr>
              <a:t> </a:t>
            </a:r>
            <a:endParaRPr lang="en-US" alt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3ADD888-71E9-4194-894B-7697BB20A9A4}"/>
              </a:ext>
            </a:extLst>
          </p:cNvPr>
          <p:cNvSpPr>
            <a:spLocks noGrp="1"/>
          </p:cNvSpPr>
          <p:nvPr>
            <p:ph type="title"/>
          </p:nvPr>
        </p:nvSpPr>
        <p:spPr/>
        <p:txBody>
          <a:bodyPr rtlCol="0">
            <a:normAutofit fontScale="90000"/>
          </a:bodyPr>
          <a:lstStyle/>
          <a:p>
            <a:pPr defTabSz="1015940" eaLnBrk="1" fontAlgn="auto" hangingPunct="1">
              <a:spcAft>
                <a:spcPts val="0"/>
              </a:spcAft>
              <a:defRPr/>
            </a:pPr>
            <a:r>
              <a:rPr lang="fi-FI" sz="4000" b="1" dirty="0">
                <a:solidFill>
                  <a:srgbClr val="FF7900"/>
                </a:solidFill>
                <a:latin typeface="Arial" panose="020B0604020202020204" pitchFamily="34" charset="0"/>
              </a:rPr>
              <a:t>Teoskynnys </a:t>
            </a:r>
            <a:br>
              <a:rPr lang="fi-FI" dirty="0"/>
            </a:br>
            <a:r>
              <a:rPr lang="fi-FI" dirty="0"/>
              <a:t> </a:t>
            </a:r>
            <a:r>
              <a:rPr lang="fi-FI" sz="2000" dirty="0" err="1"/>
              <a:t>Stockholms</a:t>
            </a:r>
            <a:r>
              <a:rPr lang="fi-FI" sz="2000" dirty="0"/>
              <a:t> </a:t>
            </a:r>
            <a:r>
              <a:rPr lang="fi-FI" sz="2000" dirty="0" err="1"/>
              <a:t>Tingsrätt</a:t>
            </a:r>
            <a:r>
              <a:rPr lang="fi-FI" sz="2000" dirty="0"/>
              <a:t> 2.12.2009 </a:t>
            </a:r>
            <a:r>
              <a:rPr lang="fi-FI" sz="2000" dirty="0" err="1"/>
              <a:t>mål</a:t>
            </a:r>
            <a:r>
              <a:rPr lang="fi-FI" sz="2000" dirty="0"/>
              <a:t> T 16022-06 </a:t>
            </a:r>
          </a:p>
        </p:txBody>
      </p:sp>
      <p:sp>
        <p:nvSpPr>
          <p:cNvPr id="30723" name="Content Placeholder 2">
            <a:extLst>
              <a:ext uri="{FF2B5EF4-FFF2-40B4-BE49-F238E27FC236}">
                <a16:creationId xmlns:a16="http://schemas.microsoft.com/office/drawing/2014/main" id="{2B5F75B0-C87A-47C9-B7D7-4A015F2E9C0C}"/>
              </a:ext>
            </a:extLst>
          </p:cNvPr>
          <p:cNvSpPr>
            <a:spLocks noGrp="1"/>
          </p:cNvSpPr>
          <p:nvPr>
            <p:ph idx="1"/>
          </p:nvPr>
        </p:nvSpPr>
        <p:spPr>
          <a:xfrm>
            <a:off x="288925" y="1506538"/>
            <a:ext cx="9871075" cy="5427662"/>
          </a:xfrm>
        </p:spPr>
        <p:txBody>
          <a:bodyPr/>
          <a:lstStyle/>
          <a:p>
            <a:pPr eaLnBrk="1" hangingPunct="1"/>
            <a:r>
              <a:rPr lang="fi-FI" altLang="en-US"/>
              <a:t>Nahkatakki ylitti teoskynnyksen</a:t>
            </a:r>
          </a:p>
        </p:txBody>
      </p:sp>
      <p:pic>
        <p:nvPicPr>
          <p:cNvPr id="30724" name="Picture 4" descr="Picture1.jpg">
            <a:extLst>
              <a:ext uri="{FF2B5EF4-FFF2-40B4-BE49-F238E27FC236}">
                <a16:creationId xmlns:a16="http://schemas.microsoft.com/office/drawing/2014/main" id="{42CA6AC1-A265-42D8-A55D-60965D847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586038"/>
            <a:ext cx="65230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C9BE-31E9-48B8-93FB-81DDC0241368}"/>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Teoskynnys</a:t>
            </a:r>
            <a:r>
              <a:rPr lang="en-US" altLang="en-US" dirty="0">
                <a:solidFill>
                  <a:srgbClr val="FF7900"/>
                </a:solidFill>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4508AF78-7E86-4FC5-891F-7F2E182C0DB1}"/>
              </a:ext>
            </a:extLst>
          </p:cNvPr>
          <p:cNvSpPr>
            <a:spLocks noGrp="1"/>
          </p:cNvSpPr>
          <p:nvPr>
            <p:ph sz="quarter" idx="14"/>
          </p:nvPr>
        </p:nvSpPr>
        <p:spPr>
          <a:xfrm>
            <a:off x="520700" y="1682750"/>
            <a:ext cx="9118600" cy="4448175"/>
          </a:xfrm>
        </p:spPr>
        <p:txBody>
          <a:bodyPr/>
          <a:lstStyle/>
          <a:p>
            <a:pPr eaLnBrk="1" hangingPunct="1">
              <a:defRPr/>
            </a:pPr>
            <a:r>
              <a:rPr lang="fi-FI" altLang="en-US" sz="2800" b="0" dirty="0" err="1"/>
              <a:t>Stocholms</a:t>
            </a:r>
            <a:r>
              <a:rPr lang="fi-FI" altLang="en-US" sz="2800" b="0" dirty="0"/>
              <a:t> </a:t>
            </a:r>
            <a:r>
              <a:rPr lang="fi-FI" altLang="en-US" sz="2800" b="0" dirty="0" err="1"/>
              <a:t>Tingsrätt</a:t>
            </a:r>
            <a:r>
              <a:rPr lang="fi-FI" altLang="en-US" sz="2800" b="0" dirty="0"/>
              <a:t> 2.12.2009 T 16022-06Lähde:Nordisk </a:t>
            </a:r>
            <a:r>
              <a:rPr lang="fi-FI" altLang="en-US" sz="2800" b="0" dirty="0" err="1"/>
              <a:t>Immaterial</a:t>
            </a:r>
            <a:r>
              <a:rPr lang="fi-FI" altLang="en-US" sz="2800" b="0" dirty="0"/>
              <a:t> </a:t>
            </a:r>
            <a:r>
              <a:rPr lang="fi-FI" altLang="en-US" sz="2800" b="0" dirty="0" err="1"/>
              <a:t>Rättskydd</a:t>
            </a:r>
            <a:r>
              <a:rPr lang="fi-FI" altLang="en-US" sz="2800" b="0" dirty="0"/>
              <a:t>, </a:t>
            </a:r>
            <a:r>
              <a:rPr lang="fi-FI" altLang="en-US" sz="2800" b="0" dirty="0" err="1"/>
              <a:t>Häfte</a:t>
            </a:r>
            <a:r>
              <a:rPr lang="fi-FI" altLang="en-US" sz="2800" b="0" dirty="0"/>
              <a:t> 4/2010 Jimmy Skogström: </a:t>
            </a:r>
            <a:r>
              <a:rPr lang="fi-FI" altLang="en-US" sz="2800" b="0" dirty="0" err="1"/>
              <a:t>Modebranschens</a:t>
            </a:r>
            <a:r>
              <a:rPr lang="fi-FI" altLang="en-US" sz="2800" b="0" dirty="0"/>
              <a:t> </a:t>
            </a:r>
            <a:r>
              <a:rPr lang="fi-FI" altLang="en-US" sz="2800" b="0" dirty="0" err="1"/>
              <a:t>behov</a:t>
            </a:r>
            <a:r>
              <a:rPr lang="fi-FI" altLang="en-US" sz="2800" b="0" dirty="0"/>
              <a:t> av </a:t>
            </a:r>
            <a:r>
              <a:rPr lang="fi-FI" altLang="en-US" sz="2800" b="0" dirty="0" err="1"/>
              <a:t>adekvat</a:t>
            </a:r>
            <a:r>
              <a:rPr lang="fi-FI" altLang="en-US" sz="2800" b="0" dirty="0"/>
              <a:t> design </a:t>
            </a:r>
            <a:r>
              <a:rPr lang="fi-FI" altLang="en-US" sz="2800" b="0" dirty="0" err="1"/>
              <a:t>skydd</a:t>
            </a:r>
            <a:endParaRPr lang="fi-FI" altLang="en-US" sz="2800" b="0" dirty="0"/>
          </a:p>
          <a:p>
            <a:pPr>
              <a:defRPr/>
            </a:pPr>
            <a:r>
              <a:rPr lang="en-US" altLang="en-US" sz="2800" b="0" dirty="0" err="1"/>
              <a:t>Euroopan</a:t>
            </a:r>
            <a:r>
              <a:rPr lang="en-US" altLang="en-US" sz="2800" b="0" dirty="0"/>
              <a:t> </a:t>
            </a:r>
            <a:r>
              <a:rPr lang="en-US" altLang="en-US" sz="2800" b="0" dirty="0" err="1"/>
              <a:t>Unionin</a:t>
            </a:r>
            <a:r>
              <a:rPr lang="en-US" altLang="en-US" sz="2800" b="0" dirty="0"/>
              <a:t> </a:t>
            </a:r>
            <a:r>
              <a:rPr lang="en-US" altLang="en-US" sz="2800" b="0" dirty="0" err="1"/>
              <a:t>tuomioistuin</a:t>
            </a:r>
            <a:r>
              <a:rPr lang="en-US" altLang="en-US" sz="2800" b="0" dirty="0"/>
              <a:t> </a:t>
            </a:r>
            <a:r>
              <a:rPr lang="en-US" altLang="en-US" sz="2800" b="0" dirty="0" err="1"/>
              <a:t>harmonisoinut</a:t>
            </a:r>
            <a:r>
              <a:rPr lang="en-US" altLang="en-US" sz="2800" b="0" dirty="0"/>
              <a:t> </a:t>
            </a:r>
            <a:r>
              <a:rPr lang="en-US" altLang="en-US" sz="2800" b="0" dirty="0" err="1"/>
              <a:t>teokselta</a:t>
            </a:r>
            <a:r>
              <a:rPr lang="en-US" altLang="en-US" sz="2800" b="0" dirty="0"/>
              <a:t> </a:t>
            </a:r>
            <a:r>
              <a:rPr lang="en-US" altLang="en-US" sz="2800" b="0" dirty="0" err="1"/>
              <a:t>edellytettävän</a:t>
            </a:r>
            <a:r>
              <a:rPr lang="en-US" altLang="en-US" sz="2800" b="0" dirty="0"/>
              <a:t> </a:t>
            </a:r>
            <a:r>
              <a:rPr lang="en-US" altLang="en-US" sz="2800" b="0" dirty="0" err="1"/>
              <a:t>omaperäisyyttä</a:t>
            </a:r>
            <a:r>
              <a:rPr lang="en-US" altLang="en-US" sz="2800" b="0" dirty="0"/>
              <a:t> ns. </a:t>
            </a:r>
            <a:r>
              <a:rPr lang="en-US" altLang="en-US" sz="2800" b="0" dirty="0" err="1"/>
              <a:t>Infopaq</a:t>
            </a:r>
            <a:r>
              <a:rPr lang="en-US" altLang="en-US" sz="2800" b="0" dirty="0"/>
              <a:t>  </a:t>
            </a:r>
            <a:r>
              <a:rPr lang="en-US" altLang="en-US" sz="2800" b="0" dirty="0">
                <a:hlinkClick r:id="rId2"/>
              </a:rPr>
              <a:t>http://curia.europa.eu/juris/liste.jsf?num=C-5/08ja</a:t>
            </a:r>
            <a:endParaRPr lang="en-US" altLang="en-US" sz="2800" b="0" dirty="0"/>
          </a:p>
          <a:p>
            <a:pPr>
              <a:defRPr/>
            </a:pPr>
            <a:r>
              <a:rPr lang="en-US" altLang="en-US" sz="2800" b="0" dirty="0"/>
              <a:t> </a:t>
            </a:r>
            <a:r>
              <a:rPr lang="en-US" altLang="en-US" sz="2800" b="0" dirty="0" err="1"/>
              <a:t>Painer</a:t>
            </a:r>
            <a:r>
              <a:rPr lang="en-US" altLang="en-US" sz="2800" b="0" dirty="0"/>
              <a:t>  </a:t>
            </a:r>
            <a:r>
              <a:rPr lang="en-US" altLang="en-US" sz="2800" b="0" dirty="0" err="1"/>
              <a:t>ratkaisuissa</a:t>
            </a:r>
            <a:r>
              <a:rPr lang="en-US" altLang="en-US" sz="2800" b="0" dirty="0"/>
              <a:t>, </a:t>
            </a:r>
            <a:r>
              <a:rPr lang="en-US" altLang="en-US" sz="2800" b="0" dirty="0" err="1"/>
              <a:t>mallisuojaa</a:t>
            </a:r>
            <a:r>
              <a:rPr lang="en-US" altLang="en-US" sz="2800" b="0" dirty="0"/>
              <a:t> </a:t>
            </a:r>
            <a:r>
              <a:rPr lang="en-US" altLang="en-US" sz="2800" b="0" dirty="0" err="1"/>
              <a:t>saavien</a:t>
            </a:r>
            <a:r>
              <a:rPr lang="en-US" altLang="en-US" sz="2800" b="0" dirty="0"/>
              <a:t> </a:t>
            </a:r>
            <a:r>
              <a:rPr lang="en-US" altLang="en-US" sz="2800" b="0" dirty="0" err="1"/>
              <a:t>teosten</a:t>
            </a:r>
            <a:r>
              <a:rPr lang="en-US" altLang="en-US" sz="2800" b="0" dirty="0"/>
              <a:t> </a:t>
            </a:r>
            <a:r>
              <a:rPr lang="en-US" altLang="en-US" sz="2800" b="0" dirty="0" err="1"/>
              <a:t>teoskynnyksestä</a:t>
            </a:r>
            <a:r>
              <a:rPr lang="en-US" altLang="en-US" sz="2800" b="0" dirty="0"/>
              <a:t> </a:t>
            </a:r>
            <a:r>
              <a:rPr lang="en-US" altLang="en-US" sz="2800" b="0" dirty="0" err="1"/>
              <a:t>erityissäännös</a:t>
            </a:r>
            <a:r>
              <a:rPr lang="en-US" altLang="en-US" sz="2800" b="0" dirty="0"/>
              <a:t> </a:t>
            </a:r>
            <a:r>
              <a:rPr lang="en-US" altLang="en-US" sz="2800" b="0" dirty="0" err="1"/>
              <a:t>mallisuojaa</a:t>
            </a:r>
            <a:r>
              <a:rPr lang="en-US" altLang="en-US" sz="2800" b="0" dirty="0"/>
              <a:t> </a:t>
            </a:r>
            <a:r>
              <a:rPr lang="en-US" altLang="en-US" sz="2800" b="0" dirty="0" err="1"/>
              <a:t>koskevassa</a:t>
            </a:r>
            <a:r>
              <a:rPr lang="en-US" altLang="en-US" sz="2800" b="0" dirty="0"/>
              <a:t> </a:t>
            </a:r>
            <a:r>
              <a:rPr lang="en-US" altLang="en-US" sz="2800" b="0" dirty="0" err="1"/>
              <a:t>direktiivissä</a:t>
            </a:r>
            <a:r>
              <a:rPr lang="en-US" altLang="en-US" sz="2800" b="0" dirty="0"/>
              <a:t> </a:t>
            </a:r>
            <a:endParaRPr lang="en-US" altLang="en-US" sz="2800" b="0" dirty="0">
              <a:solidFill>
                <a:srgbClr val="898989"/>
              </a:solidFill>
            </a:endParaRPr>
          </a:p>
          <a:p>
            <a:pPr marL="165100" lvl="1" indent="0" eaLnBrk="1" hangingPunct="1">
              <a:lnSpc>
                <a:spcPct val="95000"/>
              </a:lnSpc>
              <a:spcBef>
                <a:spcPct val="0"/>
              </a:spcBef>
              <a:buClr>
                <a:srgbClr val="000000"/>
              </a:buClr>
              <a:buFont typeface="Arial"/>
              <a:buNone/>
              <a:defRPr/>
            </a:pPr>
            <a:r>
              <a:rPr lang="en-US" altLang="en-US" sz="2800" dirty="0">
                <a:solidFill>
                  <a:srgbClr val="000000"/>
                </a:solidFill>
                <a:latin typeface="Arial" panose="020B0604020202020204" pitchFamily="34" charset="0"/>
              </a:rPr>
              <a:t> </a:t>
            </a:r>
            <a:endParaRPr lang="en-US" altLang="en-US" sz="2800" dirty="0">
              <a:solidFill>
                <a:srgbClr val="898989"/>
              </a:solidFill>
            </a:endParaRPr>
          </a:p>
          <a:p>
            <a:pPr>
              <a:defRPr/>
            </a:pPr>
            <a:endParaRPr lang="en-US" sz="2800" dirty="0"/>
          </a:p>
        </p:txBody>
      </p:sp>
      <p:sp>
        <p:nvSpPr>
          <p:cNvPr id="31748" name="Date Placeholder 3">
            <a:extLst>
              <a:ext uri="{FF2B5EF4-FFF2-40B4-BE49-F238E27FC236}">
                <a16:creationId xmlns:a16="http://schemas.microsoft.com/office/drawing/2014/main" id="{F31C03BA-30D6-4DC7-A223-8E68A082342B}"/>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5DA20E-2A81-418E-981D-FC63344A5A70}" type="datetime1">
              <a:rPr lang="fi-FI" altLang="en-US" smtClean="0"/>
              <a:pPr/>
              <a:t>3.3.2021</a:t>
            </a:fld>
            <a:endParaRPr lang="fi-FI" altLang="en-US"/>
          </a:p>
        </p:txBody>
      </p:sp>
      <p:sp>
        <p:nvSpPr>
          <p:cNvPr id="31749" name="Slide Number Placeholder 4">
            <a:extLst>
              <a:ext uri="{FF2B5EF4-FFF2-40B4-BE49-F238E27FC236}">
                <a16:creationId xmlns:a16="http://schemas.microsoft.com/office/drawing/2014/main" id="{9B7E12ED-BD30-4D27-A2EC-3C4D9679B66E}"/>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C159C8-4B9F-4962-BB43-0417AAB126CC}" type="slidenum">
              <a:rPr lang="fi-FI" altLang="en-US"/>
              <a:pPr/>
              <a:t>29</a:t>
            </a:fld>
            <a:endParaRPr lang="fi-FI"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EC2D5F59-5D69-4A03-9F93-9CF0FB1FD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603250"/>
            <a:ext cx="629761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1BBEFC3D-EC46-41FB-9B4A-1F1E5CBBD55C}"/>
              </a:ext>
            </a:extLst>
          </p:cNvPr>
          <p:cNvSpPr txBox="1">
            <a:spLocks noChangeArrowheads="1"/>
          </p:cNvSpPr>
          <p:nvPr/>
        </p:nvSpPr>
        <p:spPr bwMode="auto">
          <a:xfrm>
            <a:off x="1443038" y="5541963"/>
            <a:ext cx="6873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1300">
                <a:solidFill>
                  <a:srgbClr val="000000"/>
                </a:solidFill>
                <a:latin typeface="Arial" panose="020B0604020202020204" pitchFamily="34" charset="0"/>
              </a:rPr>
              <a:t>Kuvalähde: The Trade Marks and Designs Registeration Office of the European Union</a:t>
            </a:r>
            <a:endParaRPr lang="en-US" altLang="en-US" sz="2400">
              <a:latin typeface="Times New Roman" panose="02020603050405020304" pitchFamily="18" charset="0"/>
            </a:endParaRPr>
          </a:p>
          <a:p>
            <a:pPr algn="ctr" eaLnBrk="1" hangingPunct="1">
              <a:lnSpc>
                <a:spcPct val="95000"/>
              </a:lnSpc>
              <a:spcBef>
                <a:spcPct val="0"/>
              </a:spcBef>
              <a:buFontTx/>
              <a:buNone/>
            </a:pPr>
            <a:r>
              <a:rPr lang="en-US" altLang="en-US" sz="1300" u="sng">
                <a:solidFill>
                  <a:srgbClr val="0065BD"/>
                </a:solidFill>
                <a:latin typeface="Arial" panose="020B0604020202020204" pitchFamily="34" charset="0"/>
                <a:hlinkClick r:id="rId4"/>
              </a:rPr>
              <a:t>http://www.handsoffmydesign.com</a:t>
            </a:r>
            <a:r>
              <a:rPr lang="en-US" altLang="en-US" sz="1300">
                <a:solidFill>
                  <a:srgbClr val="000000"/>
                </a:solidFill>
                <a:latin typeface="Arial" panose="020B0604020202020204" pitchFamily="34" charset="0"/>
              </a:rPr>
              <a:t> käyttöoikeus maksuton, ei kuvaa olemassaolevaa tuotetta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21CC-584A-48C3-B86B-42AD4EDCAA70}"/>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Tekijänoikeussuojan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edellytyksenä</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olevan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omaperäisyyden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arviointi</a:t>
            </a:r>
            <a:r>
              <a:rPr lang="en-US" altLang="en-US" dirty="0">
                <a:solidFill>
                  <a:srgbClr val="FF7900"/>
                </a:solidFill>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0AFADB74-0C03-4FC9-BFD0-23F48478B68B}"/>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fi-FI" sz="2800" dirty="0">
                <a:latin typeface="Arial" panose="020B0604020202020204" pitchFamily="34" charset="0"/>
                <a:cs typeface="Arial" panose="020B0604020202020204" pitchFamily="34" charset="0"/>
                <a:hlinkClick r:id="rId2"/>
              </a:rPr>
              <a:t>http://curia.europa.eu/juris/liste.jsf?&amp;num=C-145/10#</a:t>
            </a:r>
            <a:r>
              <a:rPr lang="fi-FI" sz="2800" dirty="0">
                <a:latin typeface="Arial" panose="020B0604020202020204" pitchFamily="34" charset="0"/>
                <a:cs typeface="Arial" panose="020B0604020202020204" pitchFamily="34" charset="0"/>
              </a:rPr>
              <a:t> Euroopan unionin tuomioistuin </a:t>
            </a:r>
            <a:r>
              <a:rPr lang="fi-FI" sz="2800" dirty="0" err="1">
                <a:latin typeface="Arial" panose="020B0604020202020204" pitchFamily="34" charset="0"/>
                <a:cs typeface="Arial" panose="020B0604020202020204" pitchFamily="34" charset="0"/>
              </a:rPr>
              <a:t>Painer</a:t>
            </a:r>
            <a:r>
              <a:rPr lang="fi-FI" sz="2800" dirty="0">
                <a:latin typeface="Arial" panose="020B0604020202020204" pitchFamily="34" charset="0"/>
                <a:cs typeface="Arial" panose="020B0604020202020204" pitchFamily="34" charset="0"/>
              </a:rPr>
              <a:t> ratkaisussa : tekijänoikeussuojaa saa </a:t>
            </a:r>
          </a:p>
          <a:p>
            <a:pPr marL="506413" lvl="1" indent="-341313" eaLnBrk="1" hangingPunct="1">
              <a:lnSpc>
                <a:spcPct val="95000"/>
              </a:lnSpc>
              <a:spcBef>
                <a:spcPct val="0"/>
              </a:spcBef>
              <a:buClr>
                <a:srgbClr val="000000"/>
              </a:buClr>
              <a:buFontTx/>
              <a:buChar char="•"/>
              <a:defRPr/>
            </a:pPr>
            <a:endParaRPr lang="fi-FI"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sz="2800" dirty="0">
                <a:latin typeface="Arial" panose="020B0604020202020204" pitchFamily="34" charset="0"/>
                <a:cs typeface="Arial" panose="020B0604020202020204" pitchFamily="34" charset="0"/>
              </a:rPr>
              <a:t>luovan henkisen työn tulos, joka kuvastaa tekijänsä yksilöllisyyttä ja joka käy ilmi niistä vapaista luovista ratkaisuista, joihin tekijä on päätynyt teosta  toteuttaessaan, mikä kansallisen tuomioistuimen on selvitettävä kussakin yksittäistapauksessa. </a:t>
            </a:r>
            <a:endParaRPr lang="en-US" altLang="en-US"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 </a:t>
            </a:r>
          </a:p>
          <a:p>
            <a:pPr marL="165100" lvl="1" indent="0" eaLnBrk="1" hangingPunct="1">
              <a:lnSpc>
                <a:spcPct val="95000"/>
              </a:lnSpc>
              <a:spcBef>
                <a:spcPct val="0"/>
              </a:spcBef>
              <a:buClr>
                <a:srgbClr val="000000"/>
              </a:buClr>
              <a:buFont typeface="Arial"/>
              <a:buNone/>
              <a:defRPr/>
            </a:pPr>
            <a:r>
              <a:rPr lang="en-US" altLang="en-US" sz="2700" dirty="0">
                <a:solidFill>
                  <a:srgbClr val="000000"/>
                </a:solidFill>
                <a:latin typeface="Arial" panose="020B0604020202020204" pitchFamily="34" charset="0"/>
              </a:rPr>
              <a:t> </a:t>
            </a:r>
            <a:endParaRPr lang="en-US" altLang="en-US" dirty="0">
              <a:solidFill>
                <a:srgbClr val="898989"/>
              </a:solidFill>
            </a:endParaRPr>
          </a:p>
          <a:p>
            <a:pPr>
              <a:defRPr/>
            </a:pPr>
            <a:endParaRPr lang="en-US" dirty="0"/>
          </a:p>
        </p:txBody>
      </p:sp>
      <p:sp>
        <p:nvSpPr>
          <p:cNvPr id="32772" name="Date Placeholder 3">
            <a:extLst>
              <a:ext uri="{FF2B5EF4-FFF2-40B4-BE49-F238E27FC236}">
                <a16:creationId xmlns:a16="http://schemas.microsoft.com/office/drawing/2014/main" id="{0591D32E-C6FD-46B6-B58C-78DFB66BCFBA}"/>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1B440F-FE68-47AC-B256-A7C2A8B3876D}" type="datetime1">
              <a:rPr lang="fi-FI" altLang="en-US" smtClean="0"/>
              <a:pPr/>
              <a:t>3.3.2021</a:t>
            </a:fld>
            <a:endParaRPr lang="fi-FI" altLang="en-US"/>
          </a:p>
        </p:txBody>
      </p:sp>
      <p:sp>
        <p:nvSpPr>
          <p:cNvPr id="32773" name="Slide Number Placeholder 4">
            <a:extLst>
              <a:ext uri="{FF2B5EF4-FFF2-40B4-BE49-F238E27FC236}">
                <a16:creationId xmlns:a16="http://schemas.microsoft.com/office/drawing/2014/main" id="{982E1A30-704E-4578-8775-FEFD54B3009A}"/>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B06B23-EC69-4E38-BB37-06CA7D5F62D1}" type="slidenum">
              <a:rPr lang="fi-FI" altLang="en-US"/>
              <a:pPr/>
              <a:t>30</a:t>
            </a:fld>
            <a:endParaRPr lang="fi-FI"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15C57DB8-EE10-40B3-90AB-8349B62B4967}"/>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33795" name="Rectangle 2">
            <a:extLst>
              <a:ext uri="{FF2B5EF4-FFF2-40B4-BE49-F238E27FC236}">
                <a16:creationId xmlns:a16="http://schemas.microsoft.com/office/drawing/2014/main" id="{AF64D767-3A2C-4B70-B5AD-8F8E03A62D9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syntyy suoraan lain nojalla sillä hetkellä kun teos riittävän omaperäinen ja teoskynnys ylittyy</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Tekijänoikeus syntyy tekijälle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Tekijöitä voi olla yksi tai useita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Tekijälle tai tekijöille syntyy yksinoikeus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Jos tekijöitä useita tarvitaan jokaisen suostumus jotta teosta voidaan käyttää, tietokoneohjelmassa oikeudenhaltijana työnantaja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Ei tarvita rekisteröintiä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Mahdollisuus rekisteröidä USA</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C74EB4AA-1F1F-4FAC-BA99-470FC8E91F33}"/>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34819" name="Rectangle 2">
            <a:extLst>
              <a:ext uri="{FF2B5EF4-FFF2-40B4-BE49-F238E27FC236}">
                <a16:creationId xmlns:a16="http://schemas.microsoft.com/office/drawing/2014/main" id="{D99F8C4D-B85C-4017-8143-3311B71D6C08}"/>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Suoja-aika 70 vuotta tekijän kuolinvuoden päättymisestä</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Jos tekijää ei tiedetä 70 vuotta julkistamisvuoden päättymisestä ks . Laki orpoteoksista https://www.finlex.fi/fi/laki/ajantasa/2013/20130764</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Suoja-aika pidempi kuin mallisuoja 25 vuotta, siksi tärkeä suojamuoto design klassikoille erityisesti mallisuojan jälkeen</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Tekijänoikeus, mallisuoja ja tavaramerkkisuoja voivat olla yhtä aikaa käytettyjä suojakeinoja</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Tekijänoikeus voidaan luovuttaa sopimuksella kokonaan tai osittain käyttöoikeutena</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Periytyy kuten muukin omaisuus, voidaan testamentata</a:t>
            </a:r>
            <a:endParaRPr lang="en-US" altLang="en-US">
              <a:solidFill>
                <a:srgbClr val="898989"/>
              </a:solidFill>
            </a:endParaRPr>
          </a:p>
          <a:p>
            <a:pPr algn="l" eaLnBrk="1" hangingPunct="1">
              <a:lnSpc>
                <a:spcPct val="8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4B147CAB-25FF-40CF-8A42-6C58518B007D}"/>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 </a:t>
            </a:r>
          </a:p>
        </p:txBody>
      </p:sp>
      <p:sp>
        <p:nvSpPr>
          <p:cNvPr id="35843" name="Rectangle 2">
            <a:extLst>
              <a:ext uri="{FF2B5EF4-FFF2-40B4-BE49-F238E27FC236}">
                <a16:creationId xmlns:a16="http://schemas.microsoft.com/office/drawing/2014/main" id="{B237C67A-5CD4-4F76-B1C0-CF4C13933DD7}"/>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Kaksi taloudellista oikeutta: oikeus valmistaa kappaleita ja oikeus saattaa yleisön saataviin </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Kaksi moraalista oikeutta: isyysoikeus ja respektioikeus</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 nimi pitää ilmoittaa hyvän tavan mukaisesti, hyvä tapa vaihtelee eri teoksille, kuvan siteeraaminen ks. http://libguides.aalto.fi/imagoa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Tulee mainita tekijöiden nimet, jos ne ovat tiedossa </a:t>
            </a: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Teosta ei saa muuttaa tai esittää yhteydessä joka loukkaa tekijän taiteellista ominaislaatua</a:t>
            </a:r>
            <a:endParaRPr lang="en-US" altLang="en-US" sz="2800">
              <a:solidFill>
                <a:srgbClr val="898989"/>
              </a:solidFill>
              <a:latin typeface="Arial" panose="020B0604020202020204" pitchFamily="34" charset="0"/>
              <a:cs typeface="Arial" panose="020B0604020202020204" pitchFamily="34" charset="0"/>
            </a:endParaRPr>
          </a:p>
          <a:p>
            <a:pPr algn="l" eaLnBrk="1" hangingPunct="1">
              <a:lnSpc>
                <a:spcPct val="95000"/>
              </a:lnSpc>
              <a:spcBef>
                <a:spcPct val="0"/>
              </a:spcBef>
              <a:buClr>
                <a:srgbClr val="000000"/>
              </a:buClr>
            </a:pPr>
            <a:endParaRPr lang="en-US" altLang="en-US" sz="2200">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454EB2EC-6AC1-4D2F-89A3-42F8220328A2}"/>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Taloudelliset yksinoikeudet</a:t>
            </a:r>
          </a:p>
        </p:txBody>
      </p:sp>
      <p:sp>
        <p:nvSpPr>
          <p:cNvPr id="36867" name="Rectangle 2">
            <a:extLst>
              <a:ext uri="{FF2B5EF4-FFF2-40B4-BE49-F238E27FC236}">
                <a16:creationId xmlns:a16="http://schemas.microsoft.com/office/drawing/2014/main" id="{DC920374-5FA6-4DF7-B044-C26AE5EEF5D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3200">
                <a:solidFill>
                  <a:srgbClr val="000000"/>
                </a:solidFill>
                <a:latin typeface="Arial" panose="020B0604020202020204" pitchFamily="34" charset="0"/>
              </a:rPr>
              <a:t>Tekijänoikeus tuottaa, jäljempänä säädetyin rajoituksin, yksinomaisen oikeuden määrätä teoksesta valmistamalla siitä kappaleita ja saattamalla se yleisön saataviin, muuttamattomana tai muutettuna, käännöksenä tai muunnelmana, toisessa kirjallisuus- tai taidelajissa taikka toista tekotapaa käyttäen.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8227B4F3-9F4D-4062-A31F-1EF6791EBE40}"/>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Kappaleen valmistaminen</a:t>
            </a:r>
          </a:p>
        </p:txBody>
      </p:sp>
      <p:sp>
        <p:nvSpPr>
          <p:cNvPr id="37891" name="Rectangle 2">
            <a:extLst>
              <a:ext uri="{FF2B5EF4-FFF2-40B4-BE49-F238E27FC236}">
                <a16:creationId xmlns:a16="http://schemas.microsoft.com/office/drawing/2014/main" id="{DCBFBDCE-845C-4C5A-BE4D-E25FC6EC40F0}"/>
              </a:ext>
            </a:extLst>
          </p:cNvPr>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teoksen toisintaminen on tekijänoikeuslain mukaista kappaleen valmistamista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C2718CAA-F8D2-46A7-8728-9F07DC5FEBF6}"/>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Teoksen saattaminen yleisön saataville</a:t>
            </a:r>
          </a:p>
        </p:txBody>
      </p:sp>
      <p:sp>
        <p:nvSpPr>
          <p:cNvPr id="38915" name="Rectangle 2">
            <a:extLst>
              <a:ext uri="{FF2B5EF4-FFF2-40B4-BE49-F238E27FC236}">
                <a16:creationId xmlns:a16="http://schemas.microsoft.com/office/drawing/2014/main" id="{F741713E-E3AF-4413-8F1B-45548044F7F8}"/>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Teos saatetaan yleisön saataviin, kun: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1) se välitetään yleisölle johtimitse tai johtimitta, mihin sisältyy myös teoksen välittäminen siten, että yleisöön kuuluvilla henkilöillä on mahdollisuus saada teos saataviinsa itse valitsemastaan paikasta ja itse valitsemanaan aikana;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2) se esitetään julkisesti esitystapahtumassa läsnä olevalle yleisölle;</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3) sen kappale tarjotaan myytäväksi, vuokrattavaksi tai lainattavaksi taikka sitä muutoin levitetään yleisön keskuuteen; taikka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4) sitä näytetään julkisesti teknistä apuvälinettä käyttämättä.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Julkisena esittämisenä ja yleisölle välittämisenä pidetään myös esittämistä ja välittämistä ansiotoiminnassa suurehkolle suljetulle piirille.</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1FF2DBD-4005-4DD0-BAB4-CD2D18D285C3}"/>
              </a:ext>
            </a:extLst>
          </p:cNvPr>
          <p:cNvSpPr>
            <a:spLocks noGrp="1"/>
          </p:cNvSpPr>
          <p:nvPr>
            <p:ph type="title"/>
          </p:nvPr>
        </p:nvSpPr>
        <p:spPr/>
        <p:txBody>
          <a:bodyPr/>
          <a:lstStyle/>
          <a:p>
            <a:r>
              <a:rPr lang="en-US" altLang="en-US">
                <a:solidFill>
                  <a:srgbClr val="FF7900"/>
                </a:solidFill>
                <a:latin typeface="Arial" panose="020B0604020202020204" pitchFamily="34" charset="0"/>
              </a:rPr>
              <a:t>Tekijänoikeus ja  3D-tulostus </a:t>
            </a:r>
            <a:endParaRPr lang="en-US" altLang="en-US"/>
          </a:p>
        </p:txBody>
      </p:sp>
      <p:sp>
        <p:nvSpPr>
          <p:cNvPr id="39939" name="Content Placeholder 2">
            <a:extLst>
              <a:ext uri="{FF2B5EF4-FFF2-40B4-BE49-F238E27FC236}">
                <a16:creationId xmlns:a16="http://schemas.microsoft.com/office/drawing/2014/main" id="{3E38D576-0575-495B-A87D-04AC991E61EC}"/>
              </a:ext>
            </a:extLst>
          </p:cNvPr>
          <p:cNvSpPr>
            <a:spLocks noGrp="1"/>
          </p:cNvSpPr>
          <p:nvPr>
            <p:ph idx="1"/>
          </p:nvPr>
        </p:nvSpPr>
        <p:spPr/>
        <p:txBody>
          <a:bodyPr/>
          <a:lstStyle/>
          <a:p>
            <a:pPr marL="506413" lvl="1" indent="-341313"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rPr>
              <a:t>Itsenäinen , omaperäinen taidekäsityön ja taideteollisuuden teos on teoskappale. Esim. Yrjö Kukkapuron muotoileman tuolin tekijänoikeus on Yrjö Kukkapuron yksinoikeus.  Tiedosto teoksesta 3D-tulostusta varten on teoksen kappale jonka  yleisön saataville  saattamiseen Kukkapurolla on yksinoikeus. </a:t>
            </a:r>
            <a:endParaRPr lang="fi-FI" altLang="en-US" sz="280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fi-FI" altLang="en-US" sz="2800">
                <a:solidFill>
                  <a:srgbClr val="000000"/>
                </a:solidFill>
                <a:latin typeface="Arial" panose="020B0604020202020204" pitchFamily="34" charset="0"/>
              </a:rPr>
              <a:t>Yksityinen käyttö on sallittua- tämä ongelma jos jokainen kotitalous valmistaa kappaleen yksityistä käyttöään varten </a:t>
            </a:r>
            <a:endParaRPr lang="en-US" altLang="en-US" sz="280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rPr>
              <a:t>Tietokoneohjelman tekijä  jolla  esine tulostetaan voi saada suojaa tietokoneohjelmalleen –omaperäisyyden vaatimus.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5AD4-6536-4D57-83F8-4FC2A581D36F}"/>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Tekijänoikeus</a:t>
            </a:r>
            <a:r>
              <a:rPr lang="en-US" altLang="en-US" dirty="0">
                <a:solidFill>
                  <a:srgbClr val="FF7900"/>
                </a:solidFill>
                <a:latin typeface="Arial" panose="020B0604020202020204" pitchFamily="34" charset="0"/>
              </a:rPr>
              <a:t> ja  3D-tulostus </a:t>
            </a:r>
            <a:endParaRPr lang="en-US" dirty="0"/>
          </a:p>
        </p:txBody>
      </p:sp>
      <p:sp>
        <p:nvSpPr>
          <p:cNvPr id="3" name="Content Placeholder 2">
            <a:extLst>
              <a:ext uri="{FF2B5EF4-FFF2-40B4-BE49-F238E27FC236}">
                <a16:creationId xmlns:a16="http://schemas.microsoft.com/office/drawing/2014/main" id="{76838C3F-32AB-4BF8-AAAD-CB104F275914}"/>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rPr>
              <a:t>Omaperäinen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taidekäsityön</a:t>
            </a:r>
            <a:r>
              <a:rPr lang="en-US" altLang="en-US" sz="2800" dirty="0">
                <a:solidFill>
                  <a:srgbClr val="000000"/>
                </a:solidFill>
                <a:latin typeface="Arial" panose="020B0604020202020204" pitchFamily="34" charset="0"/>
              </a:rPr>
              <a:t> ja </a:t>
            </a:r>
            <a:r>
              <a:rPr lang="en-US" altLang="en-US" sz="2800" dirty="0" err="1">
                <a:solidFill>
                  <a:srgbClr val="000000"/>
                </a:solidFill>
                <a:latin typeface="Arial" panose="020B0604020202020204" pitchFamily="34" charset="0"/>
              </a:rPr>
              <a:t>taideteollisuuden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teos</a:t>
            </a:r>
            <a:r>
              <a:rPr lang="en-US" altLang="en-US" sz="2800" dirty="0">
                <a:solidFill>
                  <a:srgbClr val="000000"/>
                </a:solidFill>
                <a:latin typeface="Arial" panose="020B0604020202020204" pitchFamily="34" charset="0"/>
              </a:rPr>
              <a:t> on </a:t>
            </a:r>
            <a:r>
              <a:rPr lang="en-US" altLang="en-US" sz="2800" dirty="0" err="1">
                <a:solidFill>
                  <a:srgbClr val="000000"/>
                </a:solidFill>
                <a:latin typeface="Arial" panose="020B0604020202020204" pitchFamily="34" charset="0"/>
              </a:rPr>
              <a:t>teoskappale</a:t>
            </a:r>
            <a:r>
              <a:rPr lang="en-US" altLang="en-US" sz="2800" dirty="0">
                <a:solidFill>
                  <a:srgbClr val="000000"/>
                </a:solidFill>
                <a:latin typeface="Arial" panose="020B0604020202020204" pitchFamily="34" charset="0"/>
              </a:rPr>
              <a:t>, se </a:t>
            </a:r>
            <a:r>
              <a:rPr lang="en-US" altLang="en-US" sz="2800" dirty="0" err="1">
                <a:solidFill>
                  <a:srgbClr val="000000"/>
                </a:solidFill>
                <a:latin typeface="Arial" panose="020B0604020202020204" pitchFamily="34" charset="0"/>
              </a:rPr>
              <a:t>onko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teos</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valmistettu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millä</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tekniikalla</a:t>
            </a:r>
            <a:r>
              <a:rPr lang="en-US" altLang="en-US" sz="2800" dirty="0">
                <a:solidFill>
                  <a:srgbClr val="000000"/>
                </a:solidFill>
                <a:latin typeface="Arial" panose="020B0604020202020204" pitchFamily="34" charset="0"/>
              </a:rPr>
              <a:t> , </a:t>
            </a:r>
            <a:r>
              <a:rPr lang="en-US" altLang="en-US" sz="2800" dirty="0" err="1">
                <a:solidFill>
                  <a:srgbClr val="000000"/>
                </a:solidFill>
                <a:latin typeface="Arial" panose="020B0604020202020204" pitchFamily="34" charset="0"/>
              </a:rPr>
              <a:t>esim</a:t>
            </a:r>
            <a:r>
              <a:rPr lang="en-US" altLang="en-US" sz="2800" dirty="0">
                <a:solidFill>
                  <a:srgbClr val="000000"/>
                </a:solidFill>
                <a:latin typeface="Arial" panose="020B0604020202020204" pitchFamily="34" charset="0"/>
              </a:rPr>
              <a:t>. 3D </a:t>
            </a:r>
            <a:r>
              <a:rPr lang="en-US" altLang="en-US" sz="2800" dirty="0" err="1">
                <a:solidFill>
                  <a:srgbClr val="000000"/>
                </a:solidFill>
                <a:latin typeface="Arial" panose="020B0604020202020204" pitchFamily="34" charset="0"/>
              </a:rPr>
              <a:t>tekniikalla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perinteisin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menetelmin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vaikuta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omaperäisyyden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arviointiin</a:t>
            </a:r>
            <a:r>
              <a:rPr lang="en-US" altLang="en-US" sz="2800" dirty="0">
                <a:solidFill>
                  <a:srgbClr val="000000"/>
                </a:solidFill>
                <a:latin typeface="Arial" panose="020B0604020202020204" pitchFamily="34" charset="0"/>
              </a:rPr>
              <a:t>. </a:t>
            </a:r>
          </a:p>
          <a:p>
            <a:pPr marL="506413" lvl="1" indent="-341313" eaLnBrk="1" hangingPunct="1">
              <a:lnSpc>
                <a:spcPct val="95000"/>
              </a:lnSpc>
              <a:spcBef>
                <a:spcPct val="0"/>
              </a:spcBef>
              <a:buClr>
                <a:srgbClr val="000000"/>
              </a:buClr>
              <a:buFontTx/>
              <a:buChar char="•"/>
              <a:defRPr/>
            </a:pPr>
            <a:r>
              <a:rPr lang="en-US" altLang="en-US" sz="2800" dirty="0">
                <a:solidFill>
                  <a:srgbClr val="000000"/>
                </a:solidFill>
                <a:latin typeface="Arial" panose="020B0604020202020204" pitchFamily="34" charset="0"/>
              </a:rPr>
              <a:t>CAD-</a:t>
            </a:r>
            <a:r>
              <a:rPr lang="en-US" altLang="en-US" sz="2800" dirty="0" err="1">
                <a:solidFill>
                  <a:srgbClr val="000000"/>
                </a:solidFill>
                <a:latin typeface="Arial" panose="020B0604020202020204" pitchFamily="34" charset="0"/>
              </a:rPr>
              <a:t>tiedosto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jonka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avulla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esine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tulostetaan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voi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saada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suojaa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tietokoneohjelmana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omaperäisyyden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vaatimus</a:t>
            </a:r>
            <a:r>
              <a:rPr lang="en-US" altLang="en-US" sz="2800" dirty="0">
                <a:solidFill>
                  <a:srgbClr val="000000"/>
                </a:solidFill>
                <a:latin typeface="Arial" panose="020B0604020202020204" pitchFamily="34" charset="0"/>
              </a:rPr>
              <a:t> </a:t>
            </a:r>
          </a:p>
          <a:p>
            <a:pPr marL="165100" lvl="1" indent="0" eaLnBrk="1" hangingPunct="1">
              <a:lnSpc>
                <a:spcPct val="95000"/>
              </a:lnSpc>
              <a:spcBef>
                <a:spcPct val="0"/>
              </a:spcBef>
              <a:buClr>
                <a:srgbClr val="000000"/>
              </a:buClr>
              <a:buFont typeface="Arial"/>
              <a:buNone/>
              <a:defRPr/>
            </a:pPr>
            <a:r>
              <a:rPr lang="en-US" altLang="en-US" sz="2800" dirty="0">
                <a:solidFill>
                  <a:srgbClr val="000000"/>
                </a:solidFill>
                <a:latin typeface="Arial" panose="020B0604020202020204" pitchFamily="34" charset="0"/>
              </a:rPr>
              <a:t> </a:t>
            </a:r>
            <a:endParaRPr lang="en-US" altLang="en-US" sz="2800" dirty="0">
              <a:solidFill>
                <a:srgbClr val="898989"/>
              </a:solidFill>
            </a:endParaRPr>
          </a:p>
          <a:p>
            <a:pPr>
              <a:defRPr/>
            </a:pPr>
            <a:endParaRPr lang="en-US" dirty="0"/>
          </a:p>
        </p:txBody>
      </p:sp>
      <p:sp>
        <p:nvSpPr>
          <p:cNvPr id="40964" name="Date Placeholder 3">
            <a:extLst>
              <a:ext uri="{FF2B5EF4-FFF2-40B4-BE49-F238E27FC236}">
                <a16:creationId xmlns:a16="http://schemas.microsoft.com/office/drawing/2014/main" id="{503ACD45-8517-466E-B5E9-220AE5A11D05}"/>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016C7F-2427-4562-A871-0D0DFD0295DA}" type="datetime1">
              <a:rPr lang="fi-FI" altLang="en-US" smtClean="0"/>
              <a:pPr/>
              <a:t>3.3.2021</a:t>
            </a:fld>
            <a:endParaRPr lang="fi-FI" altLang="en-US"/>
          </a:p>
        </p:txBody>
      </p:sp>
      <p:sp>
        <p:nvSpPr>
          <p:cNvPr id="40965" name="Slide Number Placeholder 4">
            <a:extLst>
              <a:ext uri="{FF2B5EF4-FFF2-40B4-BE49-F238E27FC236}">
                <a16:creationId xmlns:a16="http://schemas.microsoft.com/office/drawing/2014/main" id="{34F29505-5B22-45C6-9CEB-77FFF5AAD0C6}"/>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4C4AF-CCEB-40AF-B3B7-0AA332FBDF82}" type="slidenum">
              <a:rPr lang="fi-FI" altLang="en-US"/>
              <a:pPr/>
              <a:t>38</a:t>
            </a:fld>
            <a:endParaRPr lang="fi-FI"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FDFC-BD26-4451-9EE2-B9724560CDAC}"/>
              </a:ext>
            </a:extLst>
          </p:cNvPr>
          <p:cNvSpPr>
            <a:spLocks noGrp="1"/>
          </p:cNvSpPr>
          <p:nvPr>
            <p:ph type="ctrTitle"/>
          </p:nvPr>
        </p:nvSpPr>
        <p:spPr>
          <a:xfrm>
            <a:off x="520700" y="354013"/>
            <a:ext cx="9118600" cy="1328737"/>
          </a:xfrm>
        </p:spPr>
        <p:txBody>
          <a:bodyPr/>
          <a:lstStyle/>
          <a:p>
            <a:pPr>
              <a:defRPr/>
            </a:pPr>
            <a:r>
              <a:rPr lang="fi-FI" dirty="0">
                <a:solidFill>
                  <a:srgbClr val="FF7900"/>
                </a:solidFill>
                <a:latin typeface="Arial" panose="020B0604020202020204" pitchFamily="34" charset="0"/>
              </a:rPr>
              <a:t>Lähioikeudet</a:t>
            </a:r>
            <a:endParaRPr lang="en-US" dirty="0"/>
          </a:p>
        </p:txBody>
      </p:sp>
      <p:sp>
        <p:nvSpPr>
          <p:cNvPr id="3" name="Content Placeholder 2">
            <a:extLst>
              <a:ext uri="{FF2B5EF4-FFF2-40B4-BE49-F238E27FC236}">
                <a16:creationId xmlns:a16="http://schemas.microsoft.com/office/drawing/2014/main" id="{001B0945-1EE7-40A8-B1E0-C43733E04503}"/>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Valokuvaajan</a:t>
            </a:r>
            <a:r>
              <a:rPr lang="en-US" altLang="en-US" sz="2800" dirty="0">
                <a:solidFill>
                  <a:srgbClr val="000000"/>
                </a:solidFill>
                <a:latin typeface="Arial" panose="020B0604020202020204" pitchFamily="34" charset="0"/>
                <a:cs typeface="Arial" panose="020B0604020202020204" pitchFamily="34" charset="0"/>
              </a:rPr>
              <a:t> 49 a §:n </a:t>
            </a:r>
            <a:r>
              <a:rPr lang="en-US" altLang="en-US" sz="2800" dirty="0" err="1">
                <a:solidFill>
                  <a:srgbClr val="000000"/>
                </a:solidFill>
                <a:latin typeface="Arial" panose="020B0604020202020204" pitchFamily="34" charset="0"/>
                <a:cs typeface="Arial" panose="020B0604020202020204" pitchFamily="34" charset="0"/>
              </a:rPr>
              <a:t>mukainen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lähioikeus</a:t>
            </a:r>
            <a:endParaRPr lang="en-US" altLang="en-US" sz="2800" dirty="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Ääni</a:t>
            </a:r>
            <a:r>
              <a:rPr lang="en-US" altLang="en-US" sz="2800" dirty="0">
                <a:solidFill>
                  <a:srgbClr val="000000"/>
                </a:solidFill>
                <a:latin typeface="Arial" panose="020B0604020202020204" pitchFamily="34" charset="0"/>
                <a:cs typeface="Arial" panose="020B0604020202020204" pitchFamily="34" charset="0"/>
              </a:rPr>
              <a:t>- ja </a:t>
            </a:r>
            <a:r>
              <a:rPr lang="en-US" altLang="en-US" sz="2800" dirty="0" err="1">
                <a:solidFill>
                  <a:srgbClr val="000000"/>
                </a:solidFill>
                <a:latin typeface="Arial" panose="020B0604020202020204" pitchFamily="34" charset="0"/>
                <a:cs typeface="Arial" panose="020B0604020202020204" pitchFamily="34" charset="0"/>
              </a:rPr>
              <a:t>kuvatallenteen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tuottajan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oikeus</a:t>
            </a:r>
            <a:endParaRPr lang="en-US" altLang="en-US" sz="2800" dirty="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altLang="en-US" sz="2800" dirty="0">
                <a:solidFill>
                  <a:srgbClr val="000000"/>
                </a:solidFill>
                <a:latin typeface="Arial" panose="020B0604020202020204" pitchFamily="34" charset="0"/>
                <a:cs typeface="Arial" panose="020B0604020202020204" pitchFamily="34" charset="0"/>
              </a:rPr>
              <a:t>Esittävän taiteilijan suoja </a:t>
            </a:r>
            <a:endParaRPr lang="en-US" altLang="en-US" sz="2800" dirty="0">
              <a:solidFill>
                <a:srgbClr val="898989"/>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50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tallentamisvuodesta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ottamisvuodesta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lähettämisvuodesta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huom</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Musiikin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lähioikeudet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direktiivin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pidennys</a:t>
            </a:r>
            <a:r>
              <a:rPr lang="en-US" altLang="en-US" sz="2700" dirty="0">
                <a:solidFill>
                  <a:srgbClr val="000000"/>
                </a:solidFill>
                <a:latin typeface="Arial" panose="020B0604020202020204" pitchFamily="34" charset="0"/>
              </a:rPr>
              <a:t> 70 </a:t>
            </a:r>
            <a:r>
              <a:rPr lang="en-US" altLang="en-US" sz="2700" dirty="0" err="1">
                <a:solidFill>
                  <a:srgbClr val="000000"/>
                </a:solidFill>
                <a:latin typeface="Arial" panose="020B0604020202020204" pitchFamily="34" charset="0"/>
              </a:rPr>
              <a:t>vuoteen</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USA:ssa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valokuvaajan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lähioikeutta</a:t>
            </a:r>
            <a:r>
              <a:rPr lang="en-US" altLang="en-US" sz="2700" dirty="0">
                <a:solidFill>
                  <a:srgbClr val="000000"/>
                </a:solidFill>
                <a:latin typeface="Arial" panose="020B0604020202020204" pitchFamily="34" charset="0"/>
              </a:rPr>
              <a:t>, vain </a:t>
            </a:r>
            <a:r>
              <a:rPr lang="en-US" altLang="en-US" sz="2700" dirty="0" err="1">
                <a:solidFill>
                  <a:srgbClr val="000000"/>
                </a:solidFill>
                <a:latin typeface="Arial" panose="020B0604020202020204" pitchFamily="34" charset="0"/>
              </a:rPr>
              <a:t>teoskynnyksen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ylittävät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saavat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USA </a:t>
            </a:r>
            <a:r>
              <a:rPr lang="en-US" altLang="en-US" sz="2700" dirty="0" err="1">
                <a:solidFill>
                  <a:srgbClr val="000000"/>
                </a:solidFill>
                <a:latin typeface="Arial" panose="020B0604020202020204" pitchFamily="34" charset="0"/>
              </a:rPr>
              <a:t>vastaavasti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teoskynnys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alempana</a:t>
            </a:r>
            <a:r>
              <a:rPr lang="en-US" altLang="en-US" sz="2700" dirty="0">
                <a:solidFill>
                  <a:srgbClr val="000000"/>
                </a:solidFill>
                <a:latin typeface="Arial" panose="020B0604020202020204" pitchFamily="34" charset="0"/>
              </a:rPr>
              <a:t> ”If it is worth copying it is worth protecting”</a:t>
            </a:r>
          </a:p>
          <a:p>
            <a:pPr>
              <a:defRPr/>
            </a:pPr>
            <a:endParaRPr lang="fi-FI" dirty="0"/>
          </a:p>
          <a:p>
            <a:pPr>
              <a:defRPr/>
            </a:pPr>
            <a:endParaRPr lang="fi-FI" dirty="0"/>
          </a:p>
          <a:p>
            <a:pPr>
              <a:defRPr/>
            </a:pPr>
            <a:endParaRPr lang="fi-FI" dirty="0"/>
          </a:p>
        </p:txBody>
      </p:sp>
      <p:sp>
        <p:nvSpPr>
          <p:cNvPr id="41988" name="Date Placeholder 3">
            <a:extLst>
              <a:ext uri="{FF2B5EF4-FFF2-40B4-BE49-F238E27FC236}">
                <a16:creationId xmlns:a16="http://schemas.microsoft.com/office/drawing/2014/main" id="{C387ED00-D49F-4271-9383-948BF10E3167}"/>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7D031E-6A85-4F6E-828C-64F387149FCE}" type="datetime1">
              <a:rPr lang="fi-FI" altLang="en-US" smtClean="0"/>
              <a:pPr/>
              <a:t>3.3.2021</a:t>
            </a:fld>
            <a:endParaRPr lang="fi-FI" altLang="en-US"/>
          </a:p>
        </p:txBody>
      </p:sp>
      <p:sp>
        <p:nvSpPr>
          <p:cNvPr id="41989" name="Slide Number Placeholder 4">
            <a:extLst>
              <a:ext uri="{FF2B5EF4-FFF2-40B4-BE49-F238E27FC236}">
                <a16:creationId xmlns:a16="http://schemas.microsoft.com/office/drawing/2014/main" id="{DA42A927-F9DC-403D-B63D-DEB9FF2681AF}"/>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4BCACA-BB95-4FC8-9AFA-4ABCBA37FA65}" type="slidenum">
              <a:rPr lang="fi-FI" altLang="en-US"/>
              <a:pPr/>
              <a:t>39</a:t>
            </a:fld>
            <a:endParaRPr lang="fi-FI"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6D31EA3-DE55-4E2B-AE93-F923DF9E712A}"/>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6147" name="Rectangle 2">
            <a:extLst>
              <a:ext uri="{FF2B5EF4-FFF2-40B4-BE49-F238E27FC236}">
                <a16:creationId xmlns:a16="http://schemas.microsoft.com/office/drawing/2014/main" id="{25B64F36-02EB-4C59-9C73-3EDF9AF6214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Rekisteröinti  tai vakiinnuttaminen antaa yksinoikeuden </a:t>
            </a:r>
            <a:endParaRPr lang="en-US" altLang="en-US">
              <a:solidFill>
                <a:srgbClr val="898989"/>
              </a:solidFill>
            </a:endParaRPr>
          </a:p>
          <a:p>
            <a:pPr marL="506413" lvl="1" indent="-341313" algn="l" eaLnBrk="1" hangingPunct="1">
              <a:lnSpc>
                <a:spcPct val="95000"/>
              </a:lnSpc>
              <a:spcBef>
                <a:spcPct val="0"/>
              </a:spcBef>
              <a:buClr>
                <a:srgbClr val="000000"/>
              </a:buClr>
            </a:pPr>
            <a:r>
              <a:rPr lang="en-US" altLang="en-US" sz="2700">
                <a:solidFill>
                  <a:srgbClr val="000000"/>
                </a:solidFill>
                <a:latin typeface="Arial" panose="020B0604020202020204" pitchFamily="34" charset="0"/>
              </a:rPr>
              <a:t>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Edellytyksenä se  että merkki on erottamiskykyinen</a:t>
            </a:r>
          </a:p>
          <a:p>
            <a:pPr marL="506413" lvl="1" indent="-341313" algn="l" eaLnBrk="1" hangingPunct="1">
              <a:lnSpc>
                <a:spcPct val="95000"/>
              </a:lnSpc>
              <a:spcBef>
                <a:spcPct val="0"/>
              </a:spcBef>
              <a:buClr>
                <a:srgbClr val="000000"/>
              </a:buClr>
              <a:buFontTx/>
              <a:buChar char="•"/>
            </a:pPr>
            <a:endParaRPr lang="fi-FI"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fi-FI" altLang="en-US" sz="2700">
                <a:solidFill>
                  <a:srgbClr val="000000"/>
                </a:solidFill>
                <a:latin typeface="Arial" panose="020B0604020202020204" pitchFamily="34" charset="0"/>
              </a:rPr>
              <a:t>Tavaramerkkinä voidaan suojata erottamiskykyinen sana, kuvio, numero – tai kirjainyhdistelmä tai näiden yhdistelmä tai tuotteen tai pakkauksen ulkomuoto </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770D65E0-CEBA-48CE-AA4B-BA3EF967E017}"/>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Lähioikeudet</a:t>
            </a:r>
          </a:p>
        </p:txBody>
      </p:sp>
      <p:sp>
        <p:nvSpPr>
          <p:cNvPr id="43011" name="Rectangle 2">
            <a:extLst>
              <a:ext uri="{FF2B5EF4-FFF2-40B4-BE49-F238E27FC236}">
                <a16:creationId xmlns:a16="http://schemas.microsoft.com/office/drawing/2014/main" id="{B3B5C853-9358-4189-A367-DDD5F77B6C2D}"/>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Valokuvaajan 49 a §:n mukainen lähioikeus</a:t>
            </a:r>
          </a:p>
          <a:p>
            <a:pPr marL="506413" lvl="1" indent="-341313" algn="l" eaLnBrk="1" hangingPunct="1">
              <a:lnSpc>
                <a:spcPct val="95000"/>
              </a:lnSpc>
              <a:spcBef>
                <a:spcPct val="0"/>
              </a:spcBef>
              <a:buClr>
                <a:srgbClr val="000000"/>
              </a:buClr>
              <a:buFontTx/>
              <a:buChar char="•"/>
            </a:pPr>
            <a:r>
              <a:rPr lang="en-US" altLang="en-US">
                <a:solidFill>
                  <a:srgbClr val="000000"/>
                </a:solidFill>
                <a:latin typeface="Arial" panose="020B0604020202020204" pitchFamily="34" charset="0"/>
              </a:rPr>
              <a:t>Ääni- ja kuvatallenteen tuottajan 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Suoja-aika 50 vuotta tallentamisvuodesta tai valokuvan ottamisvuodesta tai lähettämisvuodesta (huom. Musiikin lähioikeudet suoja-aika direktiivin pidennys 70 vuoteen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USA:ssa ei valokuvaajan lähioikeutta, vain teoskynnyksen ylittävät valokuvat saavat suojaa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USA vastaavasti valokuvan teoskynnys alempana ”If it is worth copying it is worth protecting”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716CF2F5-CD40-4184-8388-DDA840C2BC41}"/>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Tekijänoikeuslain poikkeussäännöt</a:t>
            </a:r>
          </a:p>
        </p:txBody>
      </p:sp>
      <p:sp>
        <p:nvSpPr>
          <p:cNvPr id="44035" name="Rectangle 2">
            <a:extLst>
              <a:ext uri="{FF2B5EF4-FFF2-40B4-BE49-F238E27FC236}">
                <a16:creationId xmlns:a16="http://schemas.microsoft.com/office/drawing/2014/main" id="{93C49B9B-D950-4512-805B-EC65C2012B4D}"/>
              </a:ext>
            </a:extLst>
          </p:cNvPr>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EU Infosoc direktiivissä ja Suomen tekijänoikeus laissa poikkeussäännöksiä. Poikkeussäännökset koskevat vain taloudellisia oikeuksia.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Kuvia saa ottaa valaisemaan tieteellistä tekstiä tekijänoikeuslain 25 §:n 1 momentin nojalla. Tekijän nimi ja lähde on ilmoitettava. Yleinen siteerausoikeus on tekijänoikeuslain 22 §:ssä. Siteerausoikeus koskee teoksen osaa, kuva tulee siteerata kokonaisuutena. </a:t>
            </a:r>
          </a:p>
          <a:p>
            <a:pPr marL="506413" lvl="1" indent="-341313" algn="l" eaLnBrk="1" hangingPunct="1">
              <a:lnSpc>
                <a:spcPct val="95000"/>
              </a:lnSpc>
              <a:spcBef>
                <a:spcPct val="0"/>
              </a:spcBef>
              <a:buClr>
                <a:srgbClr val="000000"/>
              </a:buClr>
              <a:buFontTx/>
              <a:buChar char="•"/>
            </a:pPr>
            <a:r>
              <a:rPr lang="fi-FI" altLang="en-US" sz="2200">
                <a:solidFill>
                  <a:srgbClr val="000000"/>
                </a:solidFill>
                <a:latin typeface="Arial" panose="020B0604020202020204" pitchFamily="34" charset="0"/>
              </a:rPr>
              <a:t>Yksityiseen käyttöön on oikeus poikkeussäännöksen nojalla  valmistaa muutamia kappaleita. Yksityistä käyttöä on käyttö lähimmässä ystävä- ja perhepiirissä.</a:t>
            </a:r>
          </a:p>
          <a:p>
            <a:pPr marL="506413" lvl="1" indent="-341313" algn="l" eaLnBrk="1" hangingPunct="1">
              <a:lnSpc>
                <a:spcPct val="95000"/>
              </a:lnSpc>
              <a:spcBef>
                <a:spcPct val="0"/>
              </a:spcBef>
              <a:buClr>
                <a:srgbClr val="000000"/>
              </a:buClr>
              <a:buFontTx/>
              <a:buChar char="•"/>
            </a:pPr>
            <a:r>
              <a:rPr lang="fi-FI" altLang="en-US" sz="2200">
                <a:solidFill>
                  <a:srgbClr val="000000"/>
                </a:solidFill>
                <a:latin typeface="Arial" panose="020B0604020202020204" pitchFamily="34" charset="0"/>
              </a:rPr>
              <a:t>Tekijänoikeus on sopimuksenvaraista oikeutta,  esim. kuvapankki voi sopia että kuvia saa käyttää vain painettuun kirjaan , ei sähköiseen julkaisuun. Sopimus on sitova vaikka se rajaisi käytön kapeammaksi kuin poikkeussäännös</a:t>
            </a:r>
            <a:endParaRPr lang="en-US" altLang="en-US">
              <a:solidFill>
                <a:srgbClr val="898989"/>
              </a:solidFill>
            </a:endParaRPr>
          </a:p>
          <a:p>
            <a:pPr algn="l" eaLnBrk="1" hangingPunct="1">
              <a:lnSpc>
                <a:spcPct val="95000"/>
              </a:lnSpc>
              <a:spcBef>
                <a:spcPct val="0"/>
              </a:spcBef>
              <a:buClr>
                <a:srgbClr val="000000"/>
              </a:buClr>
            </a:pPr>
            <a:endParaRPr lang="en-US" altLang="en-US" sz="2200">
              <a:solidFill>
                <a:srgbClr val="00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C4D3EE2D-B10D-49A5-A06F-EC2B38F62617}"/>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Tekijänoikeuden luovuttaminen</a:t>
            </a:r>
          </a:p>
        </p:txBody>
      </p:sp>
      <p:sp>
        <p:nvSpPr>
          <p:cNvPr id="45059" name="Rectangle 2">
            <a:extLst>
              <a:ext uri="{FF2B5EF4-FFF2-40B4-BE49-F238E27FC236}">
                <a16:creationId xmlns:a16="http://schemas.microsoft.com/office/drawing/2014/main" id="{4807D0E2-93D6-40C5-AC6E-50C1F6EF931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Tekijänoikeus syntyy luonnolliselle henkilölle, ja se voidaan siirtää sopimuksilla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Sopimuksella voidaan luovuttaa käyttöoikeus tai omistusoikeus</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Oikeuksista voidaan sopia  työsopimuksella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Koska tekijänoikeuden siirtymisen laajuus työsuhteessa tulkinnanvarainen, hyvä sopia työntekijän kanssa tekijänoikeuden siirtymisestä työnantajalle</a:t>
            </a: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Tekijänoikeuslain säännöksen mukaan edelleenluovutuksesta ja muunteluoikeudesta sovittava nimenomaisesti</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470562B-B430-4B71-BA71-9ADC089F5D8A}"/>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Immateriaalioikeuden  luovutus</a:t>
            </a:r>
          </a:p>
        </p:txBody>
      </p:sp>
      <p:sp>
        <p:nvSpPr>
          <p:cNvPr id="46083" name="Rectangle 2">
            <a:extLst>
              <a:ext uri="{FF2B5EF4-FFF2-40B4-BE49-F238E27FC236}">
                <a16:creationId xmlns:a16="http://schemas.microsoft.com/office/drawing/2014/main" id="{8636107B-F622-48E9-A29A-7680FC81C6A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Immateriaalioikeuden omistusoikeus voidaan luovuttaa tai lisensioida yksinoikeus tai –ei yksinomainen oikeus eri tavoin rajattuna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Yksinoikeus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Ei- yksinomainen 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Sole right- tekijä saa yhä itse käyttää teosta mutta ei voi luovuttaa kolmannelle</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85B8-5AEF-4753-B3E9-D4A4FD400BE2}"/>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Esimerkki sopimuksesta</a:t>
            </a:r>
            <a:endParaRPr lang="en-US" dirty="0"/>
          </a:p>
        </p:txBody>
      </p:sp>
      <p:sp>
        <p:nvSpPr>
          <p:cNvPr id="3" name="Content Placeholder 2">
            <a:extLst>
              <a:ext uri="{FF2B5EF4-FFF2-40B4-BE49-F238E27FC236}">
                <a16:creationId xmlns:a16="http://schemas.microsoft.com/office/drawing/2014/main" id="{AEB7C35A-5563-4829-9290-3501183E5C75}"/>
              </a:ext>
            </a:extLst>
          </p:cNvPr>
          <p:cNvSpPr>
            <a:spLocks noGrp="1"/>
          </p:cNvSpPr>
          <p:nvPr>
            <p:ph sz="quarter" idx="14"/>
          </p:nvPr>
        </p:nvSpPr>
        <p:spPr>
          <a:xfrm>
            <a:off x="520700" y="1682750"/>
            <a:ext cx="9118600" cy="4448175"/>
          </a:xfrm>
        </p:spPr>
        <p:txBody>
          <a:bodyPr/>
          <a:lstStyle/>
          <a:p>
            <a:pPr>
              <a:defRPr/>
            </a:pPr>
            <a:r>
              <a:rPr lang="fi-FI" sz="2400" dirty="0"/>
              <a:t>Yritys saa tällä sopimuksella mallioikeuden, tekijänoikeuden  ja muut immateriaalioikeudet suunnitellun/suunniteltujen tuotteen/tuotteiden</a:t>
            </a:r>
            <a:endParaRPr lang="en-US" sz="2400" dirty="0"/>
          </a:p>
          <a:p>
            <a:pPr>
              <a:defRPr/>
            </a:pPr>
            <a:r>
              <a:rPr lang="fi-FI" sz="2400" dirty="0"/>
              <a:t>malliin/malleihin. Yrityksen harkinnassa on, hakeeko se Mallin rekisteröintiä tai muuta suojausta ja kuinka laajana sitä haetaan.</a:t>
            </a:r>
          </a:p>
          <a:p>
            <a:pPr>
              <a:defRPr/>
            </a:pPr>
            <a:r>
              <a:rPr lang="fi-FI" sz="2400" dirty="0"/>
              <a:t>Yritys on Mallia markkinoidessaan velvollinen ilmoittamaan suunnittelijan nimen siinä laajuudessa kuin se on markkinoinnillisesti luontevaa. Yritys voi luovuttaa tähän sopimukseen liittyvät oikeudet kolmannelle</a:t>
            </a:r>
            <a:endParaRPr lang="en-US" sz="2400" dirty="0"/>
          </a:p>
          <a:p>
            <a:pPr>
              <a:defRPr/>
            </a:pPr>
            <a:r>
              <a:rPr lang="fi-FI" sz="2400" dirty="0"/>
              <a:t>osapuolelle. Yrityksellä on oikeus teettää Mallin mukaiset tuotteet alihankintana. </a:t>
            </a:r>
            <a:endParaRPr lang="en-US" sz="2400" dirty="0"/>
          </a:p>
          <a:p>
            <a:pPr>
              <a:defRPr/>
            </a:pPr>
            <a:endParaRPr lang="en-US" dirty="0"/>
          </a:p>
          <a:p>
            <a:pPr>
              <a:defRPr/>
            </a:pPr>
            <a:endParaRPr lang="fi-FI" dirty="0"/>
          </a:p>
        </p:txBody>
      </p:sp>
      <p:sp>
        <p:nvSpPr>
          <p:cNvPr id="47108" name="Date Placeholder 3">
            <a:extLst>
              <a:ext uri="{FF2B5EF4-FFF2-40B4-BE49-F238E27FC236}">
                <a16:creationId xmlns:a16="http://schemas.microsoft.com/office/drawing/2014/main" id="{05DB8ADE-BDBC-4628-B74A-AD530D451699}"/>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9D315C-C6CE-4764-849F-D3FEA9B8D79A}" type="datetime1">
              <a:rPr lang="fi-FI" altLang="en-US" smtClean="0"/>
              <a:pPr/>
              <a:t>3.3.2021</a:t>
            </a:fld>
            <a:endParaRPr lang="fi-FI" altLang="en-US"/>
          </a:p>
        </p:txBody>
      </p:sp>
      <p:sp>
        <p:nvSpPr>
          <p:cNvPr id="47109" name="Slide Number Placeholder 4">
            <a:extLst>
              <a:ext uri="{FF2B5EF4-FFF2-40B4-BE49-F238E27FC236}">
                <a16:creationId xmlns:a16="http://schemas.microsoft.com/office/drawing/2014/main" id="{305A6B59-C591-48D4-87BC-D975D1D2B98A}"/>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3304E8-2C52-43BC-921F-36CB0788AE6F}" type="slidenum">
              <a:rPr lang="fi-FI" altLang="en-US"/>
              <a:pPr/>
              <a:t>44</a:t>
            </a:fld>
            <a:endParaRPr lang="fi-FI"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48C4-8D48-441B-A757-F29217FC007C}"/>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Esimerkki moraalisista oikeuksista sopimisesta</a:t>
            </a:r>
            <a:endParaRPr lang="en-US" dirty="0"/>
          </a:p>
        </p:txBody>
      </p:sp>
      <p:sp>
        <p:nvSpPr>
          <p:cNvPr id="3" name="Content Placeholder 2">
            <a:extLst>
              <a:ext uri="{FF2B5EF4-FFF2-40B4-BE49-F238E27FC236}">
                <a16:creationId xmlns:a16="http://schemas.microsoft.com/office/drawing/2014/main" id="{92745657-4E57-4607-B1F8-7F7ABAF1C779}"/>
              </a:ext>
            </a:extLst>
          </p:cNvPr>
          <p:cNvSpPr>
            <a:spLocks noGrp="1"/>
          </p:cNvSpPr>
          <p:nvPr>
            <p:ph sz="quarter" idx="14"/>
          </p:nvPr>
        </p:nvSpPr>
        <p:spPr>
          <a:xfrm>
            <a:off x="520700" y="1682750"/>
            <a:ext cx="9118600" cy="4448175"/>
          </a:xfrm>
        </p:spPr>
        <p:txBody>
          <a:bodyPr/>
          <a:lstStyle/>
          <a:p>
            <a:pPr>
              <a:defRPr/>
            </a:pPr>
            <a:r>
              <a:rPr lang="fi-FI" dirty="0"/>
              <a:t>Yritys on Mallia markkinoidessaan velvollinen ilmoittamaan suunnittelijan nimen siinä laajuudessa kuin se on markkinoinnillisesti luontevaa. Yrityksellä on oikeus tehdä Malliin vähäisiä toiminnallisista,</a:t>
            </a:r>
            <a:endParaRPr lang="en-US" dirty="0"/>
          </a:p>
          <a:p>
            <a:pPr>
              <a:defRPr/>
            </a:pPr>
            <a:r>
              <a:rPr lang="fi-FI" dirty="0"/>
              <a:t>valmistusteknisistä tai kaupallisista syistä johtuvia muutoksia ja</a:t>
            </a:r>
            <a:endParaRPr lang="en-US" dirty="0"/>
          </a:p>
          <a:p>
            <a:pPr>
              <a:defRPr/>
            </a:pPr>
            <a:r>
              <a:rPr lang="fi-FI" dirty="0"/>
              <a:t>modifikaatioita. Suunnittelijalle on ilmoitettava mahdollisista muutoksista.</a:t>
            </a:r>
            <a:endParaRPr lang="en-US" dirty="0"/>
          </a:p>
          <a:p>
            <a:pPr>
              <a:defRPr/>
            </a:pPr>
            <a:r>
              <a:rPr lang="fi-FI" dirty="0"/>
              <a:t>Yritys ei saa muuttaa Mallia Suunnittelijaa loukkaavalla tavalla.</a:t>
            </a:r>
          </a:p>
          <a:p>
            <a:pPr>
              <a:defRPr/>
            </a:pPr>
            <a:r>
              <a:rPr lang="fi-FI" dirty="0"/>
              <a:t>Yritys vastaa siitä, että luovutuksensaajaa</a:t>
            </a:r>
            <a:endParaRPr lang="en-US" dirty="0"/>
          </a:p>
          <a:p>
            <a:pPr>
              <a:defRPr/>
            </a:pPr>
            <a:r>
              <a:rPr lang="fi-FI" dirty="0"/>
              <a:t>suhteessa Suunnittelijaan sitovat samat velvollisuudet kuin Yritystä.</a:t>
            </a:r>
            <a:endParaRPr lang="en-US" dirty="0"/>
          </a:p>
          <a:p>
            <a:pPr>
              <a:defRPr/>
            </a:pPr>
            <a:r>
              <a:rPr lang="fi-FI" dirty="0"/>
              <a:t>Yritys vastaa siitä, että teettäminen alihankintana ei heikennä Suunnittelijan tämän sopimuksen mukaisia oikeuksia.</a:t>
            </a:r>
            <a:endParaRPr lang="en-US" dirty="0"/>
          </a:p>
          <a:p>
            <a:pPr>
              <a:defRPr/>
            </a:pPr>
            <a:endParaRPr lang="en-US" dirty="0"/>
          </a:p>
          <a:p>
            <a:pPr>
              <a:defRPr/>
            </a:pPr>
            <a:endParaRPr lang="en-US" dirty="0"/>
          </a:p>
          <a:p>
            <a:pPr>
              <a:defRPr/>
            </a:pPr>
            <a:endParaRPr lang="fi-FI" dirty="0"/>
          </a:p>
        </p:txBody>
      </p:sp>
      <p:sp>
        <p:nvSpPr>
          <p:cNvPr id="48132" name="Date Placeholder 3">
            <a:extLst>
              <a:ext uri="{FF2B5EF4-FFF2-40B4-BE49-F238E27FC236}">
                <a16:creationId xmlns:a16="http://schemas.microsoft.com/office/drawing/2014/main" id="{9E7468AD-141D-485B-BB3F-38E1B027AC10}"/>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A95CA6-F54E-4525-848F-91023C6FB85D}" type="datetime1">
              <a:rPr lang="fi-FI" altLang="en-US" smtClean="0"/>
              <a:pPr/>
              <a:t>3.3.2021</a:t>
            </a:fld>
            <a:endParaRPr lang="fi-FI" altLang="en-US"/>
          </a:p>
        </p:txBody>
      </p:sp>
      <p:sp>
        <p:nvSpPr>
          <p:cNvPr id="48133" name="Slide Number Placeholder 4">
            <a:extLst>
              <a:ext uri="{FF2B5EF4-FFF2-40B4-BE49-F238E27FC236}">
                <a16:creationId xmlns:a16="http://schemas.microsoft.com/office/drawing/2014/main" id="{F2ACFF86-F65D-43E5-AD40-55DEC330365D}"/>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C52C9A-6365-4F21-A6EE-0637B3E40816}" type="slidenum">
              <a:rPr lang="fi-FI" altLang="en-US"/>
              <a:pPr/>
              <a:t>45</a:t>
            </a:fld>
            <a:endParaRPr lang="fi-FI"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051D-50F5-4DE7-89DF-FB597A2644F3}"/>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Esimerkkejä 3 D tulostamisen lisensioinnista</a:t>
            </a:r>
            <a:endParaRPr lang="en-US" dirty="0"/>
          </a:p>
        </p:txBody>
      </p:sp>
      <p:sp>
        <p:nvSpPr>
          <p:cNvPr id="3" name="Content Placeholder 2">
            <a:extLst>
              <a:ext uri="{FF2B5EF4-FFF2-40B4-BE49-F238E27FC236}">
                <a16:creationId xmlns:a16="http://schemas.microsoft.com/office/drawing/2014/main" id="{41B2479A-FFFD-4E5A-9239-A9F76D5C19CF}"/>
              </a:ext>
            </a:extLst>
          </p:cNvPr>
          <p:cNvSpPr>
            <a:spLocks noGrp="1"/>
          </p:cNvSpPr>
          <p:nvPr>
            <p:ph sz="quarter" idx="14"/>
          </p:nvPr>
        </p:nvSpPr>
        <p:spPr>
          <a:xfrm>
            <a:off x="520700" y="1682750"/>
            <a:ext cx="9118600" cy="4448175"/>
          </a:xfrm>
        </p:spPr>
        <p:txBody>
          <a:bodyPr/>
          <a:lstStyle/>
          <a:p>
            <a:pPr>
              <a:defRPr/>
            </a:pPr>
            <a:r>
              <a:rPr lang="fi-FI" dirty="0"/>
              <a:t>Kalevala Korun klassikkomalleja  </a:t>
            </a:r>
            <a:r>
              <a:rPr lang="fi-FI" dirty="0" err="1"/>
              <a:t>trajottiin</a:t>
            </a:r>
            <a:r>
              <a:rPr lang="fi-FI" dirty="0"/>
              <a:t> saataville  3D Online </a:t>
            </a:r>
            <a:r>
              <a:rPr lang="fi-FI" dirty="0" err="1"/>
              <a:t>Factoryn</a:t>
            </a:r>
            <a:r>
              <a:rPr lang="fi-FI" dirty="0"/>
              <a:t>  verkkokaupan </a:t>
            </a:r>
            <a:r>
              <a:rPr lang="fi-FI" dirty="0" err="1"/>
              <a:t>Launzer.comin</a:t>
            </a:r>
            <a:r>
              <a:rPr lang="fi-FI" dirty="0"/>
              <a:t> kautta.</a:t>
            </a:r>
          </a:p>
          <a:p>
            <a:pPr>
              <a:defRPr/>
            </a:pPr>
            <a:r>
              <a:rPr lang="fi-FI" dirty="0"/>
              <a:t>Mallistoa sai tilattua ainoastaan muovisena ja värillisenä, ei hopeisena tai pronssisena, omalla tulostimellaan tai  </a:t>
            </a:r>
            <a:r>
              <a:rPr lang="fi-FI" dirty="0" err="1"/>
              <a:t>i.materialsien</a:t>
            </a:r>
            <a:r>
              <a:rPr lang="fi-FI" dirty="0"/>
              <a:t> kautta</a:t>
            </a:r>
          </a:p>
          <a:p>
            <a:pPr>
              <a:defRPr/>
            </a:pPr>
            <a:endParaRPr lang="fi-FI" dirty="0"/>
          </a:p>
          <a:p>
            <a:pPr>
              <a:defRPr/>
            </a:pPr>
            <a:endParaRPr lang="fi-FI" dirty="0"/>
          </a:p>
          <a:p>
            <a:pPr>
              <a:defRPr/>
            </a:pPr>
            <a:endParaRPr lang="fi-FI" dirty="0"/>
          </a:p>
        </p:txBody>
      </p:sp>
      <p:sp>
        <p:nvSpPr>
          <p:cNvPr id="49156" name="Date Placeholder 3">
            <a:extLst>
              <a:ext uri="{FF2B5EF4-FFF2-40B4-BE49-F238E27FC236}">
                <a16:creationId xmlns:a16="http://schemas.microsoft.com/office/drawing/2014/main" id="{C684DB0E-93C6-41CB-90FA-A35BACAEDF74}"/>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E9100EC-892A-42B7-B226-0DEA2B0A1BD9}" type="datetime1">
              <a:rPr lang="fi-FI" altLang="en-US" smtClean="0"/>
              <a:pPr/>
              <a:t>3.3.2021</a:t>
            </a:fld>
            <a:endParaRPr lang="fi-FI" altLang="en-US"/>
          </a:p>
        </p:txBody>
      </p:sp>
      <p:sp>
        <p:nvSpPr>
          <p:cNvPr id="49157" name="Slide Number Placeholder 4">
            <a:extLst>
              <a:ext uri="{FF2B5EF4-FFF2-40B4-BE49-F238E27FC236}">
                <a16:creationId xmlns:a16="http://schemas.microsoft.com/office/drawing/2014/main" id="{FCDED7D6-6312-4D0D-924D-DA323DB0317D}"/>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9D8A8A-AD0D-4996-8A97-708A0E881F10}" type="slidenum">
              <a:rPr lang="fi-FI" altLang="en-US"/>
              <a:pPr/>
              <a:t>46</a:t>
            </a:fld>
            <a:endParaRPr lang="fi-FI"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55-DA60-4D01-AAA5-E44FB9B2939F}"/>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Esimerkkejä 3 D tulostamisen lisensioinnista</a:t>
            </a:r>
            <a:endParaRPr lang="en-US" dirty="0"/>
          </a:p>
        </p:txBody>
      </p:sp>
      <p:sp>
        <p:nvSpPr>
          <p:cNvPr id="3" name="Content Placeholder 2">
            <a:extLst>
              <a:ext uri="{FF2B5EF4-FFF2-40B4-BE49-F238E27FC236}">
                <a16:creationId xmlns:a16="http://schemas.microsoft.com/office/drawing/2014/main" id="{846687C1-02FF-49E4-B56E-932D01CA708B}"/>
              </a:ext>
            </a:extLst>
          </p:cNvPr>
          <p:cNvSpPr>
            <a:spLocks noGrp="1"/>
          </p:cNvSpPr>
          <p:nvPr>
            <p:ph sz="quarter" idx="14"/>
          </p:nvPr>
        </p:nvSpPr>
        <p:spPr>
          <a:xfrm>
            <a:off x="520700" y="1682750"/>
            <a:ext cx="9118600" cy="4448175"/>
          </a:xfrm>
        </p:spPr>
        <p:txBody>
          <a:bodyPr/>
          <a:lstStyle/>
          <a:p>
            <a:pPr>
              <a:defRPr/>
            </a:pPr>
            <a:r>
              <a:rPr lang="fi-FI" dirty="0"/>
              <a:t>Kalevala Korun klassikkomalleja  3D Online </a:t>
            </a:r>
            <a:r>
              <a:rPr lang="fi-FI" dirty="0" err="1"/>
              <a:t>Factoryn</a:t>
            </a:r>
            <a:r>
              <a:rPr lang="fi-FI" dirty="0"/>
              <a:t>  verkkokaupan </a:t>
            </a:r>
            <a:r>
              <a:rPr lang="fi-FI" dirty="0" err="1"/>
              <a:t>Launzer.comin</a:t>
            </a:r>
            <a:r>
              <a:rPr lang="fi-FI" dirty="0"/>
              <a:t> kautta.</a:t>
            </a:r>
          </a:p>
          <a:p>
            <a:pPr>
              <a:defRPr/>
            </a:pPr>
            <a:r>
              <a:rPr lang="fi-FI" dirty="0"/>
              <a:t>Mallistoa saa tilattua ainoastaan muovisena ja värillisenä, ei hopeisena tai pronssisena, omalla tulostimellaan tai  </a:t>
            </a:r>
            <a:r>
              <a:rPr lang="fi-FI" dirty="0" err="1"/>
              <a:t>i.materialsien</a:t>
            </a:r>
            <a:r>
              <a:rPr lang="fi-FI" dirty="0"/>
              <a:t> kautta</a:t>
            </a:r>
          </a:p>
          <a:p>
            <a:pPr>
              <a:defRPr/>
            </a:pPr>
            <a:endParaRPr lang="fi-FI" dirty="0"/>
          </a:p>
          <a:p>
            <a:pPr>
              <a:defRPr/>
            </a:pPr>
            <a:r>
              <a:rPr lang="fi-FI" dirty="0">
                <a:hlinkClick r:id="rId2"/>
              </a:rPr>
              <a:t>http://www.shapeways.com/terms_and_conditions</a:t>
            </a:r>
            <a:endParaRPr lang="fi-FI" dirty="0"/>
          </a:p>
          <a:p>
            <a:pPr>
              <a:defRPr/>
            </a:pPr>
            <a:endParaRPr lang="fi-FI" dirty="0"/>
          </a:p>
          <a:p>
            <a:pPr>
              <a:defRPr/>
            </a:pPr>
            <a:endParaRPr lang="fi-FI" dirty="0"/>
          </a:p>
        </p:txBody>
      </p:sp>
      <p:sp>
        <p:nvSpPr>
          <p:cNvPr id="50180" name="Date Placeholder 3">
            <a:extLst>
              <a:ext uri="{FF2B5EF4-FFF2-40B4-BE49-F238E27FC236}">
                <a16:creationId xmlns:a16="http://schemas.microsoft.com/office/drawing/2014/main" id="{54A3005B-C30D-40CA-9169-7F86FC838169}"/>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AFE958-00E9-40AE-9EE5-B978DAB50923}" type="datetime1">
              <a:rPr lang="fi-FI" altLang="en-US" smtClean="0"/>
              <a:pPr/>
              <a:t>3.3.2021</a:t>
            </a:fld>
            <a:endParaRPr lang="fi-FI" altLang="en-US"/>
          </a:p>
        </p:txBody>
      </p:sp>
      <p:sp>
        <p:nvSpPr>
          <p:cNvPr id="50181" name="Slide Number Placeholder 4">
            <a:extLst>
              <a:ext uri="{FF2B5EF4-FFF2-40B4-BE49-F238E27FC236}">
                <a16:creationId xmlns:a16="http://schemas.microsoft.com/office/drawing/2014/main" id="{0B9E8228-7A71-48A7-920F-D0ECC415991B}"/>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8AFE32-E558-4FF9-96AF-83454C1318FF}" type="slidenum">
              <a:rPr lang="fi-FI" altLang="en-US"/>
              <a:pPr/>
              <a:t>47</a:t>
            </a:fld>
            <a:endParaRPr lang="fi-FI"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0641B5B7-053E-4D69-9FE9-97CD5CFD4976}"/>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Tekijänoikeuden luovutussopimus</a:t>
            </a:r>
          </a:p>
        </p:txBody>
      </p:sp>
      <p:sp>
        <p:nvSpPr>
          <p:cNvPr id="51203" name="Rectangle 2">
            <a:extLst>
              <a:ext uri="{FF2B5EF4-FFF2-40B4-BE49-F238E27FC236}">
                <a16:creationId xmlns:a16="http://schemas.microsoft.com/office/drawing/2014/main" id="{F0D178CA-6DDB-4F0E-BC35-D493F71F719C}"/>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Tekijänoikeus voidaan luovuttaa vakioehtosopimuksella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Vakioehdot yhtä sitovia kuin yksilöllisesti neuvotellut ehdot</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Sähköisesti tehty sopimus katsottu sitovaksi, jos asiakkaalla mahdolllisuus tutustua ehtoihin ja tahdonilmaus klikkaamalla tai kirjoittamalla</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1E72-08D9-47F2-AD57-3CA4D63D30CC}"/>
              </a:ext>
            </a:extLst>
          </p:cNvPr>
          <p:cNvSpPr>
            <a:spLocks noGrp="1"/>
          </p:cNvSpPr>
          <p:nvPr>
            <p:ph type="ctrTitle"/>
          </p:nvPr>
        </p:nvSpPr>
        <p:spPr>
          <a:xfrm>
            <a:off x="520700" y="354013"/>
            <a:ext cx="9118600" cy="1328737"/>
          </a:xfrm>
        </p:spPr>
        <p:txBody>
          <a:bodyPr/>
          <a:lstStyle/>
          <a:p>
            <a:pPr eaLnBrk="1" hangingPunct="1">
              <a:lnSpc>
                <a:spcPct val="95000"/>
              </a:lnSpc>
              <a:defRPr/>
            </a:pPr>
            <a:r>
              <a:rPr lang="fi-FI" sz="3600" dirty="0">
                <a:solidFill>
                  <a:srgbClr val="FF7900"/>
                </a:solidFill>
                <a:latin typeface="Arial" panose="020B0604020202020204" pitchFamily="34" charset="0"/>
              </a:rPr>
              <a:t>Vakioehdot</a:t>
            </a:r>
            <a:br>
              <a:rPr lang="fi-FI" sz="3600" dirty="0">
                <a:solidFill>
                  <a:srgbClr val="FF7900"/>
                </a:solidFill>
                <a:latin typeface="Arial" panose="020B0604020202020204" pitchFamily="34" charset="0"/>
              </a:rPr>
            </a:br>
            <a:r>
              <a:rPr lang="fi-FI" sz="3200" dirty="0">
                <a:hlinkClick r:id="rId2"/>
              </a:rPr>
              <a:t>http://www.shapeways.com/terms_and_conditions</a:t>
            </a:r>
            <a:br>
              <a:rPr lang="fi-FI" sz="3600" dirty="0"/>
            </a:br>
            <a:r>
              <a:rPr lang="fi-FI" sz="3600" dirty="0">
                <a:solidFill>
                  <a:srgbClr val="FF7900"/>
                </a:solidFill>
                <a:latin typeface="Arial" panose="020B0604020202020204" pitchFamily="34" charset="0"/>
              </a:rPr>
              <a:t> </a:t>
            </a:r>
            <a:endParaRPr lang="en-US" sz="3600" dirty="0">
              <a:solidFill>
                <a:srgbClr val="FF7900"/>
              </a:solidFill>
              <a:latin typeface="Arial" panose="020B0604020202020204" pitchFamily="34" charset="0"/>
            </a:endParaRPr>
          </a:p>
        </p:txBody>
      </p:sp>
      <p:sp>
        <p:nvSpPr>
          <p:cNvPr id="3" name="Content Placeholder 2">
            <a:extLst>
              <a:ext uri="{FF2B5EF4-FFF2-40B4-BE49-F238E27FC236}">
                <a16:creationId xmlns:a16="http://schemas.microsoft.com/office/drawing/2014/main" id="{EE345B28-7241-446E-9C0E-681789B33889}"/>
              </a:ext>
            </a:extLst>
          </p:cNvPr>
          <p:cNvSpPr>
            <a:spLocks noGrp="1"/>
          </p:cNvSpPr>
          <p:nvPr>
            <p:ph sz="quarter" idx="14"/>
          </p:nvPr>
        </p:nvSpPr>
        <p:spPr>
          <a:xfrm>
            <a:off x="520700" y="1682750"/>
            <a:ext cx="9118600" cy="4448175"/>
          </a:xfrm>
        </p:spPr>
        <p:txBody>
          <a:bodyPr/>
          <a:lstStyle/>
          <a:p>
            <a:pPr>
              <a:defRPr/>
            </a:pPr>
            <a:r>
              <a:rPr lang="en-US" dirty="0"/>
              <a:t>By uploading your 3D Model to the Services, you grant </a:t>
            </a:r>
            <a:r>
              <a:rPr lang="en-US" dirty="0" err="1"/>
              <a:t>Shapeways</a:t>
            </a:r>
            <a:r>
              <a:rPr lang="en-US" dirty="0"/>
              <a:t> a non-exclusive, royalty free, worldwide, transferable, and </a:t>
            </a:r>
            <a:r>
              <a:rPr lang="en-US" dirty="0" err="1"/>
              <a:t>sublicensable</a:t>
            </a:r>
            <a:r>
              <a:rPr lang="en-US" dirty="0"/>
              <a:t> right and license (</a:t>
            </a:r>
            <a:r>
              <a:rPr lang="en-US" dirty="0" err="1"/>
              <a:t>i</a:t>
            </a:r>
            <a:r>
              <a:rPr lang="en-US" dirty="0"/>
              <a:t>) to use your 3D Model for the manufacturing of your 3D Model in order to fulfill your order; (ii) if you offer your 3D Model for sale through </a:t>
            </a:r>
            <a:r>
              <a:rPr lang="en-US" dirty="0" err="1"/>
              <a:t>Shapeways</a:t>
            </a:r>
            <a:r>
              <a:rPr lang="en-US" dirty="0"/>
              <a:t>, to use your 3D Model for the manufacturing of your 3D model in order to fulfill orders of your 3D Model made through </a:t>
            </a:r>
            <a:r>
              <a:rPr lang="en-US" dirty="0" err="1"/>
              <a:t>Shapeways</a:t>
            </a:r>
            <a:r>
              <a:rPr lang="en-US" dirty="0"/>
              <a:t> (iii), if you indicate that you want your 3D Model to be a </a:t>
            </a:r>
            <a:r>
              <a:rPr lang="en-US" dirty="0" err="1"/>
              <a:t>CoCreator</a:t>
            </a:r>
            <a:r>
              <a:rPr lang="en-US" dirty="0"/>
              <a:t> Model during the upload process (a) to display such </a:t>
            </a:r>
            <a:r>
              <a:rPr lang="en-US" dirty="0" err="1"/>
              <a:t>CoCreator</a:t>
            </a:r>
            <a:r>
              <a:rPr lang="en-US" dirty="0"/>
              <a:t> Model on the </a:t>
            </a:r>
            <a:r>
              <a:rPr lang="en-US" dirty="0" err="1"/>
              <a:t>Shapeways</a:t>
            </a:r>
            <a:r>
              <a:rPr lang="en-US" dirty="0"/>
              <a:t> Website and (b) to use and modify such </a:t>
            </a:r>
            <a:r>
              <a:rPr lang="en-US" dirty="0" err="1"/>
              <a:t>CoCreator</a:t>
            </a:r>
            <a:r>
              <a:rPr lang="en-US" dirty="0"/>
              <a:t> Model for the manufacturing of your model in order to fulfill the order of any other user of the Services; (iv) to generate and display 3D renders of your 3D Model; and (v) to use the 3D Model as necessary for the operation and maintenance of </a:t>
            </a:r>
            <a:r>
              <a:rPr lang="en-US" dirty="0" err="1"/>
              <a:t>Shapeways</a:t>
            </a:r>
            <a:r>
              <a:rPr lang="en-US" dirty="0"/>
              <a:t> Services </a:t>
            </a:r>
          </a:p>
        </p:txBody>
      </p:sp>
      <p:sp>
        <p:nvSpPr>
          <p:cNvPr id="52228" name="Date Placeholder 3">
            <a:extLst>
              <a:ext uri="{FF2B5EF4-FFF2-40B4-BE49-F238E27FC236}">
                <a16:creationId xmlns:a16="http://schemas.microsoft.com/office/drawing/2014/main" id="{8C393005-2969-4504-A840-8EF509BAF17F}"/>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7206D2-AEB8-439E-9684-AF797B44926B}" type="datetime1">
              <a:rPr lang="fi-FI" altLang="en-US" smtClean="0"/>
              <a:pPr/>
              <a:t>3.3.2021</a:t>
            </a:fld>
            <a:endParaRPr lang="fi-FI" altLang="en-US"/>
          </a:p>
        </p:txBody>
      </p:sp>
      <p:sp>
        <p:nvSpPr>
          <p:cNvPr id="52229" name="Slide Number Placeholder 4">
            <a:extLst>
              <a:ext uri="{FF2B5EF4-FFF2-40B4-BE49-F238E27FC236}">
                <a16:creationId xmlns:a16="http://schemas.microsoft.com/office/drawing/2014/main" id="{6136C987-1B93-45CC-A49E-C7C79BE13A87}"/>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A77255-373E-473A-9B4D-338B0CBB7148}" type="slidenum">
              <a:rPr lang="fi-FI" altLang="en-US"/>
              <a:pPr/>
              <a:t>49</a:t>
            </a:fld>
            <a:endParaRPr lang="fi-FI"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7FB73A19-EE9F-4BDE-B75B-39484B6FC082}"/>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7171" name="Rectangle 2">
            <a:extLst>
              <a:ext uri="{FF2B5EF4-FFF2-40B4-BE49-F238E27FC236}">
                <a16:creationId xmlns:a16="http://schemas.microsoft.com/office/drawing/2014/main" id="{B9C6C17F-BAFE-4560-9782-43CB6A5B7830}"/>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 rekisiteröidään tiettyihin luokkiin ja luokkien määrä vaikuttaa rekisteröinnin hintaan </a:t>
            </a: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Tavaramerkkiluokat sovittu kansainvälisesti International Classification of Goods and Services under the Nice Agreement</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45 tavaramerkkiluokkaa, tavarat 1-34, Palvelut 35-45 katso</a:t>
            </a:r>
            <a:endParaRPr lang="en-US" altLang="en-US">
              <a:solidFill>
                <a:srgbClr val="898989"/>
              </a:solidFill>
            </a:endParaRPr>
          </a:p>
          <a:p>
            <a:pPr marL="506413" lvl="1" indent="-341313" algn="l" eaLnBrk="1" hangingPunct="1">
              <a:lnSpc>
                <a:spcPct val="95000"/>
              </a:lnSpc>
              <a:spcBef>
                <a:spcPct val="0"/>
              </a:spcBef>
              <a:buClr>
                <a:srgbClr val="0065BD"/>
              </a:buClr>
              <a:buFontTx/>
              <a:buChar char="•"/>
            </a:pPr>
            <a:r>
              <a:rPr lang="en-US" altLang="en-US" sz="2700" u="sng">
                <a:solidFill>
                  <a:srgbClr val="0065BD"/>
                </a:solidFill>
                <a:latin typeface="Arial" panose="020B0604020202020204" pitchFamily="34" charset="0"/>
                <a:hlinkClick r:id="rId3"/>
              </a:rPr>
              <a:t>http://wipo.int/classifications/nivilo/nice/index.html</a:t>
            </a:r>
            <a:endParaRPr lang="en-US" altLang="en-US">
              <a:solidFill>
                <a:srgbClr val="898989"/>
              </a:solidFill>
            </a:endParaRPr>
          </a:p>
          <a:p>
            <a:pPr algn="l" eaLnBrk="1" hangingPunct="1">
              <a:lnSpc>
                <a:spcPct val="95000"/>
              </a:lnSpc>
              <a:spcBef>
                <a:spcPct val="0"/>
              </a:spcBef>
              <a:buClr>
                <a:srgbClr val="0065BD"/>
              </a:buClr>
            </a:pPr>
            <a:endParaRPr lang="en-US" altLang="en-US" sz="2700">
              <a:solidFill>
                <a:srgbClr val="000000"/>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3B16-79D7-45FC-99FF-A6921C40CF69}"/>
              </a:ext>
            </a:extLst>
          </p:cNvPr>
          <p:cNvSpPr>
            <a:spLocks noGrp="1"/>
          </p:cNvSpPr>
          <p:nvPr>
            <p:ph type="ctrTitle"/>
          </p:nvPr>
        </p:nvSpPr>
        <p:spPr>
          <a:xfrm>
            <a:off x="520700" y="354013"/>
            <a:ext cx="9118600" cy="1328737"/>
          </a:xfrm>
        </p:spPr>
        <p:txBody>
          <a:bodyPr/>
          <a:lstStyle/>
          <a:p>
            <a:pPr>
              <a:defRPr/>
            </a:pPr>
            <a:r>
              <a:rPr lang="fi-FI" dirty="0">
                <a:solidFill>
                  <a:schemeClr val="accent6">
                    <a:lumMod val="75000"/>
                  </a:schemeClr>
                </a:solidFill>
              </a:rPr>
              <a:t>Sopimus immateriaalioikeudesta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94F194A5-C60F-4A6E-A799-9D212603561F}"/>
              </a:ext>
            </a:extLst>
          </p:cNvPr>
          <p:cNvSpPr>
            <a:spLocks noGrp="1"/>
          </p:cNvSpPr>
          <p:nvPr>
            <p:ph sz="quarter" idx="14"/>
          </p:nvPr>
        </p:nvSpPr>
        <p:spPr>
          <a:xfrm>
            <a:off x="520700" y="1682750"/>
            <a:ext cx="9118600" cy="4448175"/>
          </a:xfrm>
        </p:spPr>
        <p:txBody>
          <a:bodyPr/>
          <a:lstStyle/>
          <a:p>
            <a:pPr>
              <a:defRPr/>
            </a:pPr>
            <a:r>
              <a:rPr lang="fi-FI" dirty="0"/>
              <a:t>Ns. </a:t>
            </a:r>
            <a:r>
              <a:rPr lang="fi-FI" dirty="0" err="1"/>
              <a:t>founders</a:t>
            </a:r>
            <a:r>
              <a:rPr lang="fi-FI" dirty="0"/>
              <a:t> </a:t>
            </a:r>
            <a:r>
              <a:rPr lang="fi-FI" dirty="0" err="1"/>
              <a:t>agreement</a:t>
            </a:r>
            <a:r>
              <a:rPr lang="fi-FI" dirty="0"/>
              <a:t> on hyvä väline tekijänoikeudesta ja muista immateriaalioikeuksista sopimiseen silloin kun tehdään epämuodollista yhteistyötä </a:t>
            </a:r>
            <a:r>
              <a:rPr lang="fi-FI" dirty="0" err="1"/>
              <a:t>enen</a:t>
            </a:r>
            <a:r>
              <a:rPr lang="fi-FI" dirty="0"/>
              <a:t> yrityksen perustamista. Tekijänoikeuden alaisen </a:t>
            </a:r>
            <a:r>
              <a:rPr lang="fi-FI" dirty="0" err="1"/>
              <a:t>tuoteen</a:t>
            </a:r>
            <a:r>
              <a:rPr lang="fi-FI" dirty="0"/>
              <a:t> käyttöön saamiseksi tarvitaan kaikkien tekijöiden suostumus. Ks. </a:t>
            </a:r>
          </a:p>
          <a:p>
            <a:pPr>
              <a:defRPr/>
            </a:pPr>
            <a:r>
              <a:rPr lang="en-US" dirty="0">
                <a:hlinkClick r:id="rId2"/>
              </a:rPr>
              <a:t>http://www.hhpartners.fi/en/articles-and-info/founders-agreement.php?lang=EN</a:t>
            </a:r>
            <a:endParaRPr lang="en-US" dirty="0"/>
          </a:p>
          <a:p>
            <a:pPr>
              <a:defRPr/>
            </a:pPr>
            <a:endParaRPr lang="fi-FI" dirty="0"/>
          </a:p>
          <a:p>
            <a:pPr>
              <a:defRPr/>
            </a:pPr>
            <a:endParaRPr lang="en-US" dirty="0"/>
          </a:p>
          <a:p>
            <a:pP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5AAA5664-A57F-4612-A488-85825512ABE8}"/>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54275" name="Rectangle 2">
            <a:extLst>
              <a:ext uri="{FF2B5EF4-FFF2-40B4-BE49-F238E27FC236}">
                <a16:creationId xmlns:a16="http://schemas.microsoft.com/office/drawing/2014/main" id="{858B0146-2E20-4930-BD4A-3DE551F28BFF}"/>
              </a:ext>
            </a:extLst>
          </p:cNvPr>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Tekijänoikeudesta kertovaa merkintää ympyröity c voi käyttää kuka tahansa tekijä tai tekijänoikeuden omistava yritys tai yhteisö</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Copyright merkintään tulee julkaisemisvuosi, tekijän nimi tai tekijänoikeuden omistava yhteisö </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r>
              <a:rPr lang="en-US" altLang="en-US" sz="2700">
                <a:solidFill>
                  <a:srgbClr val="000000"/>
                </a:solidFill>
                <a:latin typeface="Arial" panose="020B0604020202020204" pitchFamily="34" charset="0"/>
              </a:rPr>
              <a:t>  </a:t>
            </a:r>
            <a:r>
              <a:rPr lang="en-US" altLang="en-US" sz="2800">
                <a:solidFill>
                  <a:srgbClr val="898989"/>
                </a:solidFill>
              </a:rPr>
              <a:t> </a:t>
            </a:r>
            <a:r>
              <a:rPr lang="en-US" altLang="en-US" sz="2800" b="1">
                <a:solidFill>
                  <a:srgbClr val="898989"/>
                </a:solidFill>
              </a:rPr>
              <a:t>© </a:t>
            </a:r>
            <a:r>
              <a:rPr lang="en-US" altLang="en-US" sz="2700">
                <a:solidFill>
                  <a:srgbClr val="000000"/>
                </a:solidFill>
                <a:latin typeface="Arial" panose="020B0604020202020204" pitchFamily="34" charset="0"/>
              </a:rPr>
              <a:t> 2015 Matti Muotoilija</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21995AD-F65C-4911-8C9A-530AE67EAB53}"/>
              </a:ext>
            </a:extLst>
          </p:cNvPr>
          <p:cNvSpPr>
            <a:spLocks noGrp="1"/>
          </p:cNvSpPr>
          <p:nvPr>
            <p:ph type="title"/>
          </p:nvPr>
        </p:nvSpPr>
        <p:spPr/>
        <p:txBody>
          <a:bodyPr/>
          <a:lstStyle/>
          <a:p>
            <a:r>
              <a:rPr lang="fi-FI" altLang="fi-FI"/>
              <a:t>Henkilötietojen suoja</a:t>
            </a:r>
          </a:p>
        </p:txBody>
      </p:sp>
      <p:sp>
        <p:nvSpPr>
          <p:cNvPr id="55299" name="Content Placeholder 2">
            <a:extLst>
              <a:ext uri="{FF2B5EF4-FFF2-40B4-BE49-F238E27FC236}">
                <a16:creationId xmlns:a16="http://schemas.microsoft.com/office/drawing/2014/main" id="{7F8AFF8A-47AC-462C-B534-C9AF7B7E79F0}"/>
              </a:ext>
            </a:extLst>
          </p:cNvPr>
          <p:cNvSpPr>
            <a:spLocks noGrp="1"/>
          </p:cNvSpPr>
          <p:nvPr>
            <p:ph idx="1"/>
          </p:nvPr>
        </p:nvSpPr>
        <p:spPr/>
        <p:txBody>
          <a:bodyPr/>
          <a:lstStyle/>
          <a:p>
            <a:r>
              <a:rPr lang="fi-FI" altLang="fi-FI"/>
              <a:t>”Henkilötiedoilla”  tarkoitetaan kaikkia tunnistettavissa olevaan luonnolliseen henkilöön, jäljempänä ’rekisteröity’, liittyviä tietoja; tunnistetietoja ovat esim. kuten nimi, henkilötunnus, sijaintitieto, verkko-tunnistetietojen taikka hänelle tunnus-omaisen fyysisen, fysiologisen, geneettisen, psyykkisen, taloudellisen, kulttuurillisen tai sosiaalisen tekijän perusteella</a:t>
            </a:r>
            <a:endParaRPr lang="en-US" altLang="fi-FI"/>
          </a:p>
          <a:p>
            <a:endParaRPr lang="fi-FI" altLang="fi-FI"/>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6138C6-A015-4510-B08A-562EB45E0C87}"/>
              </a:ext>
            </a:extLst>
          </p:cNvPr>
          <p:cNvSpPr>
            <a:spLocks noGrp="1"/>
          </p:cNvSpPr>
          <p:nvPr>
            <p:ph type="title"/>
          </p:nvPr>
        </p:nvSpPr>
        <p:spPr/>
        <p:txBody>
          <a:bodyPr/>
          <a:lstStyle/>
          <a:p>
            <a:r>
              <a:rPr lang="fi-FI" altLang="fi-FI"/>
              <a:t>Henkilötietojen käsittelyperuste</a:t>
            </a:r>
          </a:p>
        </p:txBody>
      </p:sp>
      <p:sp>
        <p:nvSpPr>
          <p:cNvPr id="56323" name="Content Placeholder 2">
            <a:extLst>
              <a:ext uri="{FF2B5EF4-FFF2-40B4-BE49-F238E27FC236}">
                <a16:creationId xmlns:a16="http://schemas.microsoft.com/office/drawing/2014/main" id="{1F57C3FF-0212-4369-B40E-CB7B82A7C442}"/>
              </a:ext>
            </a:extLst>
          </p:cNvPr>
          <p:cNvSpPr>
            <a:spLocks noGrp="1"/>
          </p:cNvSpPr>
          <p:nvPr>
            <p:ph idx="1"/>
          </p:nvPr>
        </p:nvSpPr>
        <p:spPr/>
        <p:txBody>
          <a:bodyPr/>
          <a:lstStyle/>
          <a:p>
            <a:r>
              <a:rPr lang="fi-FI" altLang="fi-FI"/>
              <a:t>Henkilötietojen käsittellään, jos laite esimerkiksi kuvaa henkilöä tai kerää sijaintietoa henkilöstä joka käyttää laitetta. Henkilötietojen käsittelylle pitää olla käsittelyperuste, esim. suostumus, sopimus tai yrityksen oikeutettu etu.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1E4EEE-81E4-442F-8990-16B0721BB8BB}"/>
              </a:ext>
            </a:extLst>
          </p:cNvPr>
          <p:cNvSpPr>
            <a:spLocks noGrp="1"/>
          </p:cNvSpPr>
          <p:nvPr>
            <p:ph type="title"/>
          </p:nvPr>
        </p:nvSpPr>
        <p:spPr/>
        <p:txBody>
          <a:bodyPr/>
          <a:lstStyle/>
          <a:p>
            <a:r>
              <a:rPr lang="fi-FI" altLang="fi-FI"/>
              <a:t>Henkilöiden informointi</a:t>
            </a:r>
          </a:p>
        </p:txBody>
      </p:sp>
      <p:sp>
        <p:nvSpPr>
          <p:cNvPr id="57347" name="Content Placeholder 2">
            <a:extLst>
              <a:ext uri="{FF2B5EF4-FFF2-40B4-BE49-F238E27FC236}">
                <a16:creationId xmlns:a16="http://schemas.microsoft.com/office/drawing/2014/main" id="{549ED09C-C6F1-422F-AC00-FC6C2B3F1207}"/>
              </a:ext>
            </a:extLst>
          </p:cNvPr>
          <p:cNvSpPr>
            <a:spLocks noGrp="1"/>
          </p:cNvSpPr>
          <p:nvPr>
            <p:ph idx="1"/>
          </p:nvPr>
        </p:nvSpPr>
        <p:spPr/>
        <p:txBody>
          <a:bodyPr/>
          <a:lstStyle/>
          <a:p>
            <a:r>
              <a:rPr lang="fi-FI" altLang="fi-FI"/>
              <a:t>Henkilöitä joiden henkilötietoja käsitellään tulee informoida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B3316708-5C4F-4B77-BF42-90E7020FDADA}"/>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8195" name="Rectangle 2">
            <a:extLst>
              <a:ext uri="{FF2B5EF4-FFF2-40B4-BE49-F238E27FC236}">
                <a16:creationId xmlns:a16="http://schemas.microsoft.com/office/drawing/2014/main" id="{BD9A8E03-B903-4038-BB1E-821935237E8E}"/>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Rekisteröidyn tavaramerkin tunnuksena käytetään ympyröityä R kirjainta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TM merkkiä voi käyttää kaikille merkeille joita käytetään tavaramerkkinä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 voidaan myös vakiinnuttaa kansallisesti, vaatii aikaa ja laajaa käyttöä, vaikeampi puolustaa riitatilanteissa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CE9ECD21-06A3-4CFC-B341-73DF6E7E114C}"/>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8195" name="Rectangle 2">
            <a:extLst>
              <a:ext uri="{FF2B5EF4-FFF2-40B4-BE49-F238E27FC236}">
                <a16:creationId xmlns:a16="http://schemas.microsoft.com/office/drawing/2014/main" id="{06F825CB-947F-427B-998B-EAA280B8E1DB}"/>
              </a:ext>
            </a:extLst>
          </p:cNvPr>
          <p:cNvSpPr>
            <a:spLocks noGrp="1" noChangeArrowheads="1"/>
          </p:cNvSpPr>
          <p:nvPr>
            <p:ph type="subTitle" idx="1"/>
          </p:nvPr>
        </p:nvSpPr>
        <p:spPr>
          <a:xfrm>
            <a:off x="577850" y="1757363"/>
            <a:ext cx="8986838" cy="4597400"/>
          </a:xfrm>
        </p:spPr>
        <p:txBody>
          <a:bodyPr lIns="0" tIns="0" rIns="0" bIns="0"/>
          <a:lstStyle/>
          <a:p>
            <a:pPr marL="165100" lvl="1"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Suomessa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hoitaa</a:t>
            </a:r>
            <a:r>
              <a:rPr lang="en-US" altLang="en-US" sz="2200" dirty="0">
                <a:solidFill>
                  <a:srgbClr val="000000"/>
                </a:solidFill>
                <a:latin typeface="Arial" panose="020B0604020202020204" pitchFamily="34" charset="0"/>
              </a:rPr>
              <a:t> PRH,</a:t>
            </a:r>
          </a:p>
          <a:p>
            <a:pPr marL="506413" lvl="1" indent="-341313" algn="l" eaLnBrk="1" hangingPunct="1">
              <a:lnSpc>
                <a:spcPct val="95000"/>
              </a:lnSpc>
              <a:spcBef>
                <a:spcPct val="0"/>
              </a:spcBef>
              <a:buClr>
                <a:srgbClr val="000000"/>
              </a:buClr>
              <a:buFontTx/>
              <a:buChar char="•"/>
              <a:defRPr/>
            </a:pP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rekisteröinnin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voi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tehdä</a:t>
            </a:r>
            <a:r>
              <a:rPr lang="en-US" altLang="en-US" sz="2200" dirty="0">
                <a:solidFill>
                  <a:srgbClr val="000000"/>
                </a:solidFill>
                <a:latin typeface="Arial" panose="020B0604020202020204" pitchFamily="34" charset="0"/>
              </a:rPr>
              <a:t> online ja </a:t>
            </a:r>
            <a:r>
              <a:rPr lang="en-US" altLang="en-US" sz="2200" dirty="0" err="1">
                <a:solidFill>
                  <a:srgbClr val="000000"/>
                </a:solidFill>
                <a:latin typeface="Arial" panose="020B0604020202020204" pitchFamily="34" charset="0"/>
              </a:rPr>
              <a:t>maksaa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pankkitunnuksilla</a:t>
            </a:r>
            <a:r>
              <a:rPr lang="en-US" altLang="en-US" sz="2200" dirty="0">
                <a:solidFill>
                  <a:srgbClr val="000000"/>
                </a:solidFill>
                <a:latin typeface="Arial" panose="020B0604020202020204" pitchFamily="34" charset="0"/>
              </a:rPr>
              <a:t>, www.prh.fi</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Voidaan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rekisteröidä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yhdellä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hakemuksella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koko</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EU:n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alueella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Yhteisörekisteröinti</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sz="2400" dirty="0">
                <a:hlinkClick r:id="rId3"/>
              </a:rPr>
              <a:t>https://euipo.europa.eu/ohimportal/en</a:t>
            </a:r>
            <a:r>
              <a:rPr lang="en-US" altLang="en-US" sz="2200" dirty="0">
                <a:solidFill>
                  <a:srgbClr val="000000"/>
                </a:solidFill>
                <a:latin typeface="Arial" panose="020B0604020202020204" pitchFamily="34" charset="0"/>
              </a:rPr>
              <a:t> </a:t>
            </a:r>
          </a:p>
          <a:p>
            <a:pPr marL="165100" lvl="1" algn="l" eaLnBrk="1" hangingPunct="1">
              <a:lnSpc>
                <a:spcPct val="95000"/>
              </a:lnSpc>
              <a:spcBef>
                <a:spcPct val="0"/>
              </a:spcBef>
              <a:buClr>
                <a:srgbClr val="000000"/>
              </a:buClr>
              <a:defRPr/>
            </a:pPr>
            <a:r>
              <a:rPr lang="en-US" altLang="en-US" sz="2200" dirty="0">
                <a:solidFill>
                  <a:srgbClr val="000000"/>
                </a:solidFill>
                <a:latin typeface="Arial" panose="020B0604020202020204" pitchFamily="34" charset="0"/>
              </a:rPr>
              <a:t> </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Kansainvälinen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a:t>
            </a:r>
            <a:r>
              <a:rPr lang="en-US" altLang="en-US" sz="2200" dirty="0">
                <a:solidFill>
                  <a:srgbClr val="000000"/>
                </a:solidFill>
                <a:latin typeface="Arial" panose="020B0604020202020204" pitchFamily="34" charset="0"/>
              </a:rPr>
              <a:t> Madrid Agreement </a:t>
            </a:r>
            <a:r>
              <a:rPr lang="en-US" altLang="en-US" sz="2200" dirty="0" err="1">
                <a:solidFill>
                  <a:srgbClr val="000000"/>
                </a:solidFill>
                <a:latin typeface="Arial" panose="020B0604020202020204" pitchFamily="34" charset="0"/>
              </a:rPr>
              <a:t>sopimuksen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mukaisesti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edellyttää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ensin</a:t>
            </a:r>
            <a:r>
              <a:rPr lang="en-US" altLang="en-US" sz="2200" dirty="0">
                <a:solidFill>
                  <a:srgbClr val="000000"/>
                </a:solidFill>
                <a:latin typeface="Arial" panose="020B0604020202020204" pitchFamily="34" charset="0"/>
              </a:rPr>
              <a:t> EU tai </a:t>
            </a:r>
            <a:r>
              <a:rPr lang="en-US" altLang="en-US" sz="2200" dirty="0" err="1">
                <a:solidFill>
                  <a:srgbClr val="000000"/>
                </a:solidFill>
                <a:latin typeface="Arial" panose="020B0604020202020204" pitchFamily="34" charset="0"/>
              </a:rPr>
              <a:t>kansallista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rekisteröintiä</a:t>
            </a:r>
            <a:r>
              <a:rPr lang="en-US" altLang="en-US" sz="2200" dirty="0">
                <a:solidFill>
                  <a:srgbClr val="000000"/>
                </a:solidFill>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8DE6BABF-B9AA-4835-86EC-267987A5626D}"/>
              </a:ext>
            </a:extLst>
          </p:cNvPr>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10243" name="Rectangle 2">
            <a:extLst>
              <a:ext uri="{FF2B5EF4-FFF2-40B4-BE49-F238E27FC236}">
                <a16:creationId xmlns:a16="http://schemas.microsoft.com/office/drawing/2014/main" id="{14DBDF5D-A756-4790-8630-E60382C5899F}"/>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alkaa rekisteröinnin hakemisesta ja on voimassa 10 vuottarekisteröinnin hyväksymisestä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voidaan uusia aina 10 vuoden ajaksi maksamalla uusimismaksu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Muilla IPR suojamuodoilla on rajallinen suoja-aika , tavaramerkki on ikuinen, jos suojaamismaksu maksetaan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Mahdollistaa tavaramerkin arvon säilymisen ja kasvattamisen vuosisatojen ajan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jotta tavaramerkki ja brändi säilyttäisi arvonsa tavaramerkin käyttöä on valvottava</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9927D22-0B08-430B-9071-324343CDEF03}"/>
              </a:ext>
            </a:extLst>
          </p:cNvPr>
          <p:cNvSpPr>
            <a:spLocks noGrp="1"/>
          </p:cNvSpPr>
          <p:nvPr>
            <p:ph type="title"/>
          </p:nvPr>
        </p:nvSpPr>
        <p:spPr>
          <a:xfrm>
            <a:off x="-536575" y="328613"/>
            <a:ext cx="9144000" cy="1270000"/>
          </a:xfrm>
        </p:spPr>
        <p:txBody>
          <a:bodyPr/>
          <a:lstStyle/>
          <a:p>
            <a:pPr eaLnBrk="1" hangingPunct="1">
              <a:defRPr/>
            </a:pPr>
            <a:r>
              <a:rPr lang="fi-FI" altLang="en-US" dirty="0">
                <a:solidFill>
                  <a:schemeClr val="accent6">
                    <a:lumMod val="75000"/>
                  </a:schemeClr>
                </a:solidFill>
              </a:rPr>
              <a:t>Tavaran ulkoasu</a:t>
            </a:r>
          </a:p>
        </p:txBody>
      </p:sp>
      <p:sp>
        <p:nvSpPr>
          <p:cNvPr id="11267" name="Content Placeholder 2">
            <a:extLst>
              <a:ext uri="{FF2B5EF4-FFF2-40B4-BE49-F238E27FC236}">
                <a16:creationId xmlns:a16="http://schemas.microsoft.com/office/drawing/2014/main" id="{6720C4C7-64DA-4C2F-A7E9-F7D5063EFB1F}"/>
              </a:ext>
            </a:extLst>
          </p:cNvPr>
          <p:cNvSpPr>
            <a:spLocks noGrp="1"/>
          </p:cNvSpPr>
          <p:nvPr>
            <p:ph idx="1"/>
          </p:nvPr>
        </p:nvSpPr>
        <p:spPr/>
        <p:txBody>
          <a:bodyPr/>
          <a:lstStyle/>
          <a:p>
            <a:pPr eaLnBrk="1" hangingPunct="1"/>
            <a:r>
              <a:rPr lang="fi-FI" altLang="en-US"/>
              <a:t>Haltija Fiskars Oyj</a:t>
            </a:r>
          </a:p>
          <a:p>
            <a:pPr eaLnBrk="1" hangingPunct="1"/>
            <a:r>
              <a:rPr lang="fi-FI" altLang="en-US"/>
              <a:t>Luokka 8. kirveet</a:t>
            </a:r>
          </a:p>
          <a:p>
            <a:pPr eaLnBrk="1" hangingPunct="1"/>
            <a:r>
              <a:rPr lang="fi-FI" altLang="en-US"/>
              <a:t>Rek.nro 231754</a:t>
            </a:r>
          </a:p>
          <a:p>
            <a:pPr eaLnBrk="1" hangingPunct="1"/>
            <a:r>
              <a:rPr lang="fi-FI" altLang="en-US"/>
              <a:t>Merkin värit ovat</a:t>
            </a:r>
          </a:p>
          <a:p>
            <a:pPr eaLnBrk="1" hangingPunct="1"/>
            <a:r>
              <a:rPr lang="fi-FI" altLang="en-US"/>
              <a:t>oranssi, musta</a:t>
            </a:r>
          </a:p>
          <a:p>
            <a:pPr eaLnBrk="1" hangingPunct="1"/>
            <a:r>
              <a:rPr lang="fi-FI" altLang="en-US"/>
              <a:t> ja harmaa</a:t>
            </a:r>
          </a:p>
          <a:p>
            <a:pPr eaLnBrk="1" hangingPunct="1"/>
            <a:endParaRPr lang="fi-FI" altLang="en-US"/>
          </a:p>
        </p:txBody>
      </p:sp>
      <p:pic>
        <p:nvPicPr>
          <p:cNvPr id="11268" name="Picture 4" descr="t2003016890_1V">
            <a:extLst>
              <a:ext uri="{FF2B5EF4-FFF2-40B4-BE49-F238E27FC236}">
                <a16:creationId xmlns:a16="http://schemas.microsoft.com/office/drawing/2014/main" id="{9D01D376-8C36-495F-A2DD-A2766D1C7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1598613"/>
            <a:ext cx="39814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7737946D91A14CAFE7F424D3B528AE" ma:contentTypeVersion="7" ma:contentTypeDescription="Create a new document." ma:contentTypeScope="" ma:versionID="4ad18b9a8fa3225349500f9c8ed4274f">
  <xsd:schema xmlns:xsd="http://www.w3.org/2001/XMLSchema" xmlns:xs="http://www.w3.org/2001/XMLSchema" xmlns:p="http://schemas.microsoft.com/office/2006/metadata/properties" xmlns:ns3="87bf0f33-678e-4651-9f32-299992ebfde6" xmlns:ns4="c80d63f3-c09a-4089-a054-38b3752e659a" targetNamespace="http://schemas.microsoft.com/office/2006/metadata/properties" ma:root="true" ma:fieldsID="f66b61c924c4463c4f8e20dc400e5c7e" ns3:_="" ns4:_="">
    <xsd:import namespace="87bf0f33-678e-4651-9f32-299992ebfde6"/>
    <xsd:import namespace="c80d63f3-c09a-4089-a054-38b3752e659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f0f33-678e-4651-9f32-299992ebf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0d63f3-c09a-4089-a054-38b3752e65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2FB39-985E-4DB1-9BA0-CD1735527541}">
  <ds:schemaRefs>
    <ds:schemaRef ds:uri="http://schemas.microsoft.com/sharepoint/v3/contenttype/forms"/>
  </ds:schemaRefs>
</ds:datastoreItem>
</file>

<file path=customXml/itemProps2.xml><?xml version="1.0" encoding="utf-8"?>
<ds:datastoreItem xmlns:ds="http://schemas.openxmlformats.org/officeDocument/2006/customXml" ds:itemID="{544BF45C-C233-4EF0-9F15-E269A9350EE4}">
  <ds:schemaRefs>
    <ds:schemaRef ds:uri="http://purl.org/dc/elements/1.1/"/>
    <ds:schemaRef ds:uri="http://purl.org/dc/terms/"/>
    <ds:schemaRef ds:uri="http://schemas.microsoft.com/office/2006/documentManagement/types"/>
    <ds:schemaRef ds:uri="c80d63f3-c09a-4089-a054-38b3752e659a"/>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87bf0f33-678e-4651-9f32-299992ebfde6"/>
  </ds:schemaRefs>
</ds:datastoreItem>
</file>

<file path=customXml/itemProps3.xml><?xml version="1.0" encoding="utf-8"?>
<ds:datastoreItem xmlns:ds="http://schemas.openxmlformats.org/officeDocument/2006/customXml" ds:itemID="{BA285617-400C-4992-B83C-4125FCF77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f0f33-678e-4651-9f32-299992ebfde6"/>
    <ds:schemaRef ds:uri="c80d63f3-c09a-4089-a054-38b3752e6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14051</TotalTime>
  <Words>2833</Words>
  <Application>Microsoft Office PowerPoint</Application>
  <PresentationFormat>Custom</PresentationFormat>
  <Paragraphs>296</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Georgia</vt:lpstr>
      <vt:lpstr>Lucida Grande</vt:lpstr>
      <vt:lpstr>Times New Roman</vt:lpstr>
      <vt:lpstr>Office Theme</vt:lpstr>
      <vt:lpstr>Tuotteen ulkomuodon suoja</vt:lpstr>
      <vt:lpstr>Tuotteen ulkomuodon suojaaminen</vt:lpstr>
      <vt:lpstr>PowerPoint Presentation</vt:lpstr>
      <vt:lpstr>Tavaramerkki</vt:lpstr>
      <vt:lpstr>Tavaramerkki</vt:lpstr>
      <vt:lpstr>Tavaramerkki</vt:lpstr>
      <vt:lpstr>Tavaramerkki</vt:lpstr>
      <vt:lpstr>Tavaramerkki</vt:lpstr>
      <vt:lpstr>Tavaran ulkoasu</vt:lpstr>
      <vt:lpstr> Oy Karl Fazer AbLuokka 30: Suklaa Pantone 280 C reknro 220696 </vt:lpstr>
      <vt:lpstr>Tavaramerkki ja 3D-tulostus</vt:lpstr>
      <vt:lpstr>Mallisuoja</vt:lpstr>
      <vt:lpstr>Mallisuoja</vt:lpstr>
      <vt:lpstr>PowerPoint Presentation</vt:lpstr>
      <vt:lpstr>Mallisuoja</vt:lpstr>
      <vt:lpstr>Mallisuoja</vt:lpstr>
      <vt:lpstr>Mallisuojan kansainvälinen rekisteröinti</vt:lpstr>
      <vt:lpstr>Yhteisömallisuojan erityispiirteitä</vt:lpstr>
      <vt:lpstr>3D-tulostus ja mallisuoja</vt:lpstr>
      <vt:lpstr>Rekisteröimätön yhteisömalli</vt:lpstr>
      <vt:lpstr>Tekijänoikeus  </vt:lpstr>
      <vt:lpstr>KKO 1988: 82 Krystyna Rudzinskin teos ylitti teos- kynnyksen. Oikealla tekijänoikeutta   loukkaava juliste</vt:lpstr>
      <vt:lpstr>KKO 1979 II 64</vt:lpstr>
      <vt:lpstr>Tekijänoikeus</vt:lpstr>
      <vt:lpstr>Ruotsin KKO 9.4.2009 ratkaisu</vt:lpstr>
      <vt:lpstr> Tekijänoikeus</vt:lpstr>
      <vt:lpstr>Tekijänoikeus</vt:lpstr>
      <vt:lpstr>Teoskynnys   Stockholms Tingsrätt 2.12.2009 mål T 16022-06 </vt:lpstr>
      <vt:lpstr>Teoskynnys </vt:lpstr>
      <vt:lpstr>Tekijänoikeussuojan edellytyksenä olevan omaperäisyyden arviointi </vt:lpstr>
      <vt:lpstr>Tekijänoikeus</vt:lpstr>
      <vt:lpstr>Tekijänoikeus</vt:lpstr>
      <vt:lpstr>Tekijänoikeus </vt:lpstr>
      <vt:lpstr>Taloudelliset yksinoikeudet</vt:lpstr>
      <vt:lpstr>Kappaleen valmistaminen</vt:lpstr>
      <vt:lpstr>Teoksen saattaminen yleisön saataville</vt:lpstr>
      <vt:lpstr>Tekijänoikeus ja  3D-tulostus </vt:lpstr>
      <vt:lpstr>Tekijänoikeus ja  3D-tulostus </vt:lpstr>
      <vt:lpstr>Lähioikeudet</vt:lpstr>
      <vt:lpstr>Lähioikeudet</vt:lpstr>
      <vt:lpstr>Tekijänoikeuslain poikkeussäännöt</vt:lpstr>
      <vt:lpstr>Tekijänoikeuden luovuttaminen</vt:lpstr>
      <vt:lpstr>Immateriaalioikeuden  luovutus</vt:lpstr>
      <vt:lpstr>Esimerkki sopimuksesta</vt:lpstr>
      <vt:lpstr>Esimerkki moraalisista oikeuksista sopimisesta</vt:lpstr>
      <vt:lpstr>Esimerkkejä 3 D tulostamisen lisensioinnista</vt:lpstr>
      <vt:lpstr>Esimerkkejä 3 D tulostamisen lisensioinnista</vt:lpstr>
      <vt:lpstr>Tekijänoikeuden luovutussopimus</vt:lpstr>
      <vt:lpstr>Vakioehdot http://www.shapeways.com/terms_and_conditions  </vt:lpstr>
      <vt:lpstr>Sopimus immateriaalioikeudesta </vt:lpstr>
      <vt:lpstr>Tekijänoikeus</vt:lpstr>
      <vt:lpstr>Henkilötietojen suoja</vt:lpstr>
      <vt:lpstr>Henkilötietojen käsittelyperuste</vt:lpstr>
      <vt:lpstr>Henkilöiden informointi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Kuosmanen Panu</cp:lastModifiedBy>
  <cp:revision>114</cp:revision>
  <dcterms:created xsi:type="dcterms:W3CDTF">2004-05-06T09:28:21Z</dcterms:created>
  <dcterms:modified xsi:type="dcterms:W3CDTF">2021-03-03T13:44:25Z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0x010100F97737946D91A14CAFE7F424D3B528AE</vt:lpwstr>
  </property>
</Properties>
</file>