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4810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9" r:id="rId4"/>
    <p:sldId id="257" r:id="rId5"/>
    <p:sldId id="326" r:id="rId6"/>
    <p:sldId id="325" r:id="rId7"/>
    <p:sldId id="327" r:id="rId8"/>
    <p:sldId id="339" r:id="rId9"/>
    <p:sldId id="328" r:id="rId10"/>
    <p:sldId id="329" r:id="rId11"/>
    <p:sldId id="354" r:id="rId12"/>
    <p:sldId id="331" r:id="rId13"/>
    <p:sldId id="260" r:id="rId14"/>
    <p:sldId id="261" r:id="rId15"/>
    <p:sldId id="265" r:id="rId16"/>
    <p:sldId id="262" r:id="rId17"/>
    <p:sldId id="273" r:id="rId18"/>
    <p:sldId id="340" r:id="rId19"/>
    <p:sldId id="266" r:id="rId20"/>
    <p:sldId id="267" r:id="rId21"/>
    <p:sldId id="345" r:id="rId22"/>
    <p:sldId id="268" r:id="rId23"/>
    <p:sldId id="347" r:id="rId24"/>
    <p:sldId id="346" r:id="rId25"/>
    <p:sldId id="269" r:id="rId26"/>
    <p:sldId id="348" r:id="rId27"/>
    <p:sldId id="270" r:id="rId28"/>
    <p:sldId id="332" r:id="rId29"/>
    <p:sldId id="278" r:id="rId30"/>
    <p:sldId id="280" r:id="rId31"/>
    <p:sldId id="341" r:id="rId32"/>
    <p:sldId id="336" r:id="rId33"/>
    <p:sldId id="337" r:id="rId34"/>
    <p:sldId id="338" r:id="rId35"/>
    <p:sldId id="342" r:id="rId36"/>
    <p:sldId id="282" r:id="rId37"/>
    <p:sldId id="321" r:id="rId38"/>
    <p:sldId id="322" r:id="rId39"/>
    <p:sldId id="333" r:id="rId40"/>
    <p:sldId id="334" r:id="rId41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A300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9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8" y="40"/>
      </p:cViewPr>
      <p:guideLst>
        <p:guide orient="horz"/>
        <p:guide pos="4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7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EE5C0-8F1B-4049-983D-05C004DBD11F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38025D-98AD-4A09-9A66-8B0E00E332AA}">
      <dgm:prSet phldrT="[Text]" custT="1"/>
      <dgm:spPr/>
      <dgm:t>
        <a:bodyPr/>
        <a:lstStyle/>
        <a:p>
          <a:pPr rtl="0"/>
          <a:r>
            <a:rPr kumimoji="0" lang="en-US" sz="1400" b="1" u="none" strike="noStrike" cap="none" normalizeH="0" baseline="0" dirty="0" err="1" smtClean="0">
              <a:ln>
                <a:noFill/>
              </a:ln>
              <a:effectLst/>
            </a:rPr>
            <a:t>Yksityiset</a:t>
          </a:r>
          <a:r>
            <a:rPr kumimoji="0" lang="en-US" sz="1400" b="1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1" u="none" strike="noStrike" cap="none" normalizeH="0" baseline="0" dirty="0" err="1" smtClean="0">
              <a:ln>
                <a:noFill/>
              </a:ln>
              <a:effectLst/>
            </a:rPr>
            <a:t>luksustuotteet</a:t>
          </a:r>
          <a:endParaRPr kumimoji="0" lang="en-US" sz="1400" b="1" u="none" strike="noStrike" cap="none" normalizeH="0" baseline="0" dirty="0" smtClean="0">
            <a:ln>
              <a:noFill/>
            </a:ln>
            <a:effectLst/>
          </a:endParaRPr>
        </a:p>
        <a:p>
          <a:pPr rtl="0"/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Esim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. 4D-televisio</a:t>
          </a:r>
        </a:p>
        <a:p>
          <a:pPr rtl="0"/>
          <a:endParaRPr kumimoji="0" lang="en-US" sz="1400" b="0" u="none" strike="noStrike" cap="none" normalizeH="0" baseline="0" dirty="0" smtClean="0">
            <a:ln>
              <a:noFill/>
            </a:ln>
            <a:effectLst/>
          </a:endParaRPr>
        </a:p>
        <a:p>
          <a:pPr rtl="0"/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siihen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että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käytetään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voimakas</a:t>
          </a:r>
          <a:endParaRPr kumimoji="0" lang="en-US" sz="1400" b="0" u="none" strike="noStrike" cap="none" normalizeH="0" baseline="0" dirty="0" smtClean="0">
            <a:ln>
              <a:noFill/>
            </a:ln>
            <a:effectLst/>
          </a:endParaRPr>
        </a:p>
        <a:p>
          <a:pPr rtl="0"/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brändin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valintaan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heikko</a:t>
          </a:r>
          <a:endParaRPr lang="en-US" sz="1400" b="0" dirty="0"/>
        </a:p>
      </dgm:t>
    </dgm:pt>
    <dgm:pt modelId="{81F77FAD-DD81-4BBC-98DE-482C9D997BCA}" type="parTrans" cxnId="{C6189CC9-536E-4035-9419-1C4BB9540FEB}">
      <dgm:prSet/>
      <dgm:spPr/>
      <dgm:t>
        <a:bodyPr/>
        <a:lstStyle/>
        <a:p>
          <a:endParaRPr lang="en-US"/>
        </a:p>
      </dgm:t>
    </dgm:pt>
    <dgm:pt modelId="{F4F1F102-5D12-4789-A841-9838B102CF99}" type="sibTrans" cxnId="{C6189CC9-536E-4035-9419-1C4BB9540FEB}">
      <dgm:prSet/>
      <dgm:spPr/>
      <dgm:t>
        <a:bodyPr/>
        <a:lstStyle/>
        <a:p>
          <a:endParaRPr lang="en-US"/>
        </a:p>
      </dgm:t>
    </dgm:pt>
    <dgm:pt modelId="{79C74FD3-AA9A-4870-B20A-7714C9FB97C8}">
      <dgm:prSet phldrT="[Text]" custT="1"/>
      <dgm:spPr/>
      <dgm:t>
        <a:bodyPr/>
        <a:lstStyle/>
        <a:p>
          <a:pPr rtl="0"/>
          <a:r>
            <a:rPr kumimoji="0" lang="en-US" sz="1400" b="1" u="none" strike="noStrike" cap="none" normalizeH="0" baseline="0" dirty="0" err="1" smtClean="0">
              <a:ln>
                <a:noFill/>
              </a:ln>
              <a:effectLst/>
            </a:rPr>
            <a:t>Julkiset</a:t>
          </a:r>
          <a:r>
            <a:rPr kumimoji="0" lang="en-US" sz="1400" b="1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1" u="none" strike="noStrike" cap="none" normalizeH="0" baseline="0" dirty="0" err="1" smtClean="0">
              <a:ln>
                <a:noFill/>
              </a:ln>
              <a:effectLst/>
            </a:rPr>
            <a:t>luksustuotteet</a:t>
          </a:r>
          <a:endParaRPr kumimoji="0" lang="en-US" sz="1400" b="1" u="none" strike="noStrike" cap="none" normalizeH="0" baseline="0" dirty="0" smtClean="0">
            <a:ln>
              <a:noFill/>
            </a:ln>
            <a:effectLst/>
          </a:endParaRPr>
        </a:p>
        <a:p>
          <a:pPr rtl="0"/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Esim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.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golfbagi</a:t>
          </a:r>
          <a:endParaRPr kumimoji="0" lang="en-US" sz="1400" b="0" u="none" strike="noStrike" cap="none" normalizeH="0" baseline="0" dirty="0" smtClean="0">
            <a:ln>
              <a:noFill/>
            </a:ln>
            <a:effectLst/>
          </a:endParaRPr>
        </a:p>
        <a:p>
          <a:pPr rtl="0"/>
          <a:endParaRPr kumimoji="0" lang="en-US" sz="1400" b="0" u="none" strike="noStrike" cap="none" normalizeH="0" baseline="0" dirty="0" smtClean="0">
            <a:ln>
              <a:noFill/>
            </a:ln>
            <a:effectLst/>
          </a:endParaRPr>
        </a:p>
        <a:p>
          <a:pPr rtl="0"/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siihen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että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käytetään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voimakas</a:t>
          </a:r>
          <a:endParaRPr kumimoji="0" lang="en-US" sz="1400" b="0" u="none" strike="noStrike" cap="none" normalizeH="0" baseline="0" dirty="0" smtClean="0">
            <a:ln>
              <a:noFill/>
            </a:ln>
            <a:effectLst/>
          </a:endParaRPr>
        </a:p>
        <a:p>
          <a:pPr rtl="0"/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brändin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vailintaan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voimakas</a:t>
          </a:r>
          <a:endParaRPr lang="en-US" sz="1400" b="0" dirty="0"/>
        </a:p>
      </dgm:t>
    </dgm:pt>
    <dgm:pt modelId="{FE2A91C6-9910-4FDC-A080-49C15BD5DF32}" type="parTrans" cxnId="{8C6BF2F8-AD83-4F11-BED1-9499CCBCC257}">
      <dgm:prSet/>
      <dgm:spPr/>
      <dgm:t>
        <a:bodyPr/>
        <a:lstStyle/>
        <a:p>
          <a:endParaRPr lang="en-US"/>
        </a:p>
      </dgm:t>
    </dgm:pt>
    <dgm:pt modelId="{4EB45B7D-554F-487D-92F0-FEE5D8D440CE}" type="sibTrans" cxnId="{8C6BF2F8-AD83-4F11-BED1-9499CCBCC257}">
      <dgm:prSet/>
      <dgm:spPr/>
      <dgm:t>
        <a:bodyPr/>
        <a:lstStyle/>
        <a:p>
          <a:endParaRPr lang="en-US"/>
        </a:p>
      </dgm:t>
    </dgm:pt>
    <dgm:pt modelId="{669401CB-C054-4468-AE68-BC7578704319}">
      <dgm:prSet phldrT="[Text]" custT="1"/>
      <dgm:spPr/>
      <dgm:t>
        <a:bodyPr/>
        <a:lstStyle/>
        <a:p>
          <a:pPr rtl="0"/>
          <a:r>
            <a:rPr kumimoji="0" lang="en-US" sz="1400" b="1" u="none" strike="noStrike" cap="none" normalizeH="0" baseline="0" dirty="0" err="1" smtClean="0">
              <a:ln>
                <a:noFill/>
              </a:ln>
              <a:effectLst/>
            </a:rPr>
            <a:t>Yksityiset</a:t>
          </a:r>
          <a:r>
            <a:rPr kumimoji="0" lang="en-US" sz="1400" b="1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1" u="none" strike="noStrike" cap="none" normalizeH="0" baseline="0" dirty="0" err="1" smtClean="0">
              <a:ln>
                <a:noFill/>
              </a:ln>
              <a:effectLst/>
            </a:rPr>
            <a:t>välttämättömyydet</a:t>
          </a:r>
          <a:endParaRPr kumimoji="0" lang="en-US" sz="1400" b="1" u="none" strike="noStrike" cap="none" normalizeH="0" baseline="0" dirty="0" smtClean="0">
            <a:ln>
              <a:noFill/>
            </a:ln>
            <a:effectLst/>
          </a:endParaRPr>
        </a:p>
        <a:p>
          <a:pPr rtl="0"/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Esim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.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Jääkaappi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</a:p>
        <a:p>
          <a:pPr rtl="0"/>
          <a:endParaRPr kumimoji="0" lang="en-US" sz="1400" b="0" u="none" strike="noStrike" cap="none" normalizeH="0" baseline="0" dirty="0" smtClean="0">
            <a:ln>
              <a:noFill/>
            </a:ln>
            <a:effectLst/>
          </a:endParaRPr>
        </a:p>
        <a:p>
          <a:pPr rtl="0"/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siihen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että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käytetään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heikko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b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</a:b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brändin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vailintaan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heikko</a:t>
          </a:r>
          <a:endParaRPr lang="en-US" sz="1400" b="0" dirty="0"/>
        </a:p>
      </dgm:t>
    </dgm:pt>
    <dgm:pt modelId="{8338D64A-CD96-4230-A6C2-4412B78B1868}" type="parTrans" cxnId="{5F21D2B1-24F8-409E-958B-3F169B385CA1}">
      <dgm:prSet/>
      <dgm:spPr/>
      <dgm:t>
        <a:bodyPr/>
        <a:lstStyle/>
        <a:p>
          <a:endParaRPr lang="en-US"/>
        </a:p>
      </dgm:t>
    </dgm:pt>
    <dgm:pt modelId="{6F29C42D-A4F9-4766-B58A-EC71060287EC}" type="sibTrans" cxnId="{5F21D2B1-24F8-409E-958B-3F169B385CA1}">
      <dgm:prSet/>
      <dgm:spPr/>
      <dgm:t>
        <a:bodyPr/>
        <a:lstStyle/>
        <a:p>
          <a:endParaRPr lang="en-US"/>
        </a:p>
      </dgm:t>
    </dgm:pt>
    <dgm:pt modelId="{59CEE2F2-31CC-46AA-A651-C8EDD234C7D9}">
      <dgm:prSet phldrT="[Text]" custT="1"/>
      <dgm:spPr/>
      <dgm:t>
        <a:bodyPr/>
        <a:lstStyle/>
        <a:p>
          <a:pPr rtl="0"/>
          <a:r>
            <a:rPr kumimoji="0" lang="en-US" sz="1400" b="1" u="none" strike="noStrike" cap="none" normalizeH="0" baseline="0" dirty="0" err="1" smtClean="0">
              <a:ln>
                <a:noFill/>
              </a:ln>
              <a:effectLst/>
            </a:rPr>
            <a:t>Julkiset</a:t>
          </a:r>
          <a:r>
            <a:rPr kumimoji="0" lang="en-US" sz="1400" b="1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1" u="none" strike="noStrike" cap="none" normalizeH="0" baseline="0" dirty="0" err="1" smtClean="0">
              <a:ln>
                <a:noFill/>
              </a:ln>
              <a:effectLst/>
            </a:rPr>
            <a:t>välttämättömyydet</a:t>
          </a:r>
          <a:endParaRPr kumimoji="0" lang="en-US" sz="1400" b="1" u="none" strike="noStrike" cap="none" normalizeH="0" baseline="0" dirty="0" smtClean="0">
            <a:ln>
              <a:noFill/>
            </a:ln>
            <a:effectLst/>
          </a:endParaRPr>
        </a:p>
        <a:p>
          <a:pPr rtl="0"/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Esim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. Auto,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puhelin</a:t>
          </a:r>
          <a:endParaRPr kumimoji="0" lang="en-US" sz="1400" b="0" u="none" strike="noStrike" cap="none" normalizeH="0" baseline="0" dirty="0" smtClean="0">
            <a:ln>
              <a:noFill/>
            </a:ln>
            <a:effectLst/>
          </a:endParaRPr>
        </a:p>
        <a:p>
          <a:pPr rtl="0"/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siihen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että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käytetään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heikko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b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</a:b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brändin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vailintaan</a:t>
          </a:r>
          <a:r>
            <a:rPr kumimoji="0" lang="en-US" sz="1400" b="0" u="none" strike="noStrike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cap="none" normalizeH="0" baseline="0" dirty="0" err="1" smtClean="0">
              <a:ln>
                <a:noFill/>
              </a:ln>
              <a:effectLst/>
            </a:rPr>
            <a:t>voimakas</a:t>
          </a:r>
          <a:endParaRPr lang="en-US" sz="1400" b="0" dirty="0"/>
        </a:p>
      </dgm:t>
    </dgm:pt>
    <dgm:pt modelId="{B50CC933-9041-46B0-B909-183754FB203E}" type="parTrans" cxnId="{9D6F60CF-2405-4A9F-89BD-52A8068D6B55}">
      <dgm:prSet/>
      <dgm:spPr/>
      <dgm:t>
        <a:bodyPr/>
        <a:lstStyle/>
        <a:p>
          <a:endParaRPr lang="en-US"/>
        </a:p>
      </dgm:t>
    </dgm:pt>
    <dgm:pt modelId="{B81DABF8-BAAF-4F83-A00D-FD7E683FC38D}" type="sibTrans" cxnId="{9D6F60CF-2405-4A9F-89BD-52A8068D6B55}">
      <dgm:prSet/>
      <dgm:spPr/>
      <dgm:t>
        <a:bodyPr/>
        <a:lstStyle/>
        <a:p>
          <a:endParaRPr lang="en-US"/>
        </a:p>
      </dgm:t>
    </dgm:pt>
    <dgm:pt modelId="{6415D76F-C26A-4AA4-8630-CAFCA6C82F11}" type="pres">
      <dgm:prSet presAssocID="{EE5EE5C0-8F1B-4049-983D-05C004DBD11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0F341B-1560-4198-A968-96F3F89E2045}" type="pres">
      <dgm:prSet presAssocID="{EE5EE5C0-8F1B-4049-983D-05C004DBD11F}" presName="axisShape" presStyleLbl="bgShp" presStyleIdx="0" presStyleCnt="1"/>
      <dgm:spPr/>
    </dgm:pt>
    <dgm:pt modelId="{091614CD-6DE0-44FF-BC09-04CD5913FA39}" type="pres">
      <dgm:prSet presAssocID="{EE5EE5C0-8F1B-4049-983D-05C004DBD11F}" presName="rect1" presStyleLbl="node1" presStyleIdx="0" presStyleCnt="4" custScaleX="105069" custScaleY="100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93E44-9ACD-445E-9B82-77944DD43EBE}" type="pres">
      <dgm:prSet presAssocID="{EE5EE5C0-8F1B-4049-983D-05C004DBD11F}" presName="rect2" presStyleLbl="node1" presStyleIdx="1" presStyleCnt="4" custScaleX="105069" custScaleY="100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2EFE1-3BB7-4CB9-9E48-B47DECF0E7E2}" type="pres">
      <dgm:prSet presAssocID="{EE5EE5C0-8F1B-4049-983D-05C004DBD11F}" presName="rect3" presStyleLbl="node1" presStyleIdx="2" presStyleCnt="4" custScaleX="105069" custScaleY="100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C4009-C895-4423-A92C-1D1A0DF0058B}" type="pres">
      <dgm:prSet presAssocID="{EE5EE5C0-8F1B-4049-983D-05C004DBD11F}" presName="rect4" presStyleLbl="node1" presStyleIdx="3" presStyleCnt="4" custScaleX="105069" custScaleY="100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89CC9-536E-4035-9419-1C4BB9540FEB}" srcId="{EE5EE5C0-8F1B-4049-983D-05C004DBD11F}" destId="{E538025D-98AD-4A09-9A66-8B0E00E332AA}" srcOrd="0" destOrd="0" parTransId="{81F77FAD-DD81-4BBC-98DE-482C9D997BCA}" sibTransId="{F4F1F102-5D12-4789-A841-9838B102CF99}"/>
    <dgm:cxn modelId="{41C6FD11-6FF8-44D5-ACD0-8BEC3D3F8BCA}" type="presOf" srcId="{E538025D-98AD-4A09-9A66-8B0E00E332AA}" destId="{091614CD-6DE0-44FF-BC09-04CD5913FA39}" srcOrd="0" destOrd="0" presId="urn:microsoft.com/office/officeart/2005/8/layout/matrix2"/>
    <dgm:cxn modelId="{9D6F60CF-2405-4A9F-89BD-52A8068D6B55}" srcId="{EE5EE5C0-8F1B-4049-983D-05C004DBD11F}" destId="{59CEE2F2-31CC-46AA-A651-C8EDD234C7D9}" srcOrd="3" destOrd="0" parTransId="{B50CC933-9041-46B0-B909-183754FB203E}" sibTransId="{B81DABF8-BAAF-4F83-A00D-FD7E683FC38D}"/>
    <dgm:cxn modelId="{8C6BF2F8-AD83-4F11-BED1-9499CCBCC257}" srcId="{EE5EE5C0-8F1B-4049-983D-05C004DBD11F}" destId="{79C74FD3-AA9A-4870-B20A-7714C9FB97C8}" srcOrd="1" destOrd="0" parTransId="{FE2A91C6-9910-4FDC-A080-49C15BD5DF32}" sibTransId="{4EB45B7D-554F-487D-92F0-FEE5D8D440CE}"/>
    <dgm:cxn modelId="{C7F3DA11-0876-4FA5-BFF0-D5CDF520E344}" type="presOf" srcId="{59CEE2F2-31CC-46AA-A651-C8EDD234C7D9}" destId="{791C4009-C895-4423-A92C-1D1A0DF0058B}" srcOrd="0" destOrd="0" presId="urn:microsoft.com/office/officeart/2005/8/layout/matrix2"/>
    <dgm:cxn modelId="{4406025A-6A01-4432-B46C-2D0FC26D6025}" type="presOf" srcId="{669401CB-C054-4468-AE68-BC7578704319}" destId="{8252EFE1-3BB7-4CB9-9E48-B47DECF0E7E2}" srcOrd="0" destOrd="0" presId="urn:microsoft.com/office/officeart/2005/8/layout/matrix2"/>
    <dgm:cxn modelId="{5F21D2B1-24F8-409E-958B-3F169B385CA1}" srcId="{EE5EE5C0-8F1B-4049-983D-05C004DBD11F}" destId="{669401CB-C054-4468-AE68-BC7578704319}" srcOrd="2" destOrd="0" parTransId="{8338D64A-CD96-4230-A6C2-4412B78B1868}" sibTransId="{6F29C42D-A4F9-4766-B58A-EC71060287EC}"/>
    <dgm:cxn modelId="{FBE8868E-7C2D-4D24-A44A-767676680A5D}" type="presOf" srcId="{EE5EE5C0-8F1B-4049-983D-05C004DBD11F}" destId="{6415D76F-C26A-4AA4-8630-CAFCA6C82F11}" srcOrd="0" destOrd="0" presId="urn:microsoft.com/office/officeart/2005/8/layout/matrix2"/>
    <dgm:cxn modelId="{209586F6-3501-45D6-84DD-6BC91FE9BCC8}" type="presOf" srcId="{79C74FD3-AA9A-4870-B20A-7714C9FB97C8}" destId="{A4C93E44-9ACD-445E-9B82-77944DD43EBE}" srcOrd="0" destOrd="0" presId="urn:microsoft.com/office/officeart/2005/8/layout/matrix2"/>
    <dgm:cxn modelId="{3FEB0C60-58D3-4B9F-A617-AB6819012104}" type="presParOf" srcId="{6415D76F-C26A-4AA4-8630-CAFCA6C82F11}" destId="{0D0F341B-1560-4198-A968-96F3F89E2045}" srcOrd="0" destOrd="0" presId="urn:microsoft.com/office/officeart/2005/8/layout/matrix2"/>
    <dgm:cxn modelId="{59A352FF-D5B0-47E6-9F65-3911DE8837C0}" type="presParOf" srcId="{6415D76F-C26A-4AA4-8630-CAFCA6C82F11}" destId="{091614CD-6DE0-44FF-BC09-04CD5913FA39}" srcOrd="1" destOrd="0" presId="urn:microsoft.com/office/officeart/2005/8/layout/matrix2"/>
    <dgm:cxn modelId="{8178676C-DA06-491A-9B2E-65A9DDD7368F}" type="presParOf" srcId="{6415D76F-C26A-4AA4-8630-CAFCA6C82F11}" destId="{A4C93E44-9ACD-445E-9B82-77944DD43EBE}" srcOrd="2" destOrd="0" presId="urn:microsoft.com/office/officeart/2005/8/layout/matrix2"/>
    <dgm:cxn modelId="{C7BB1BC6-4ECA-41F9-87F2-565638E47A35}" type="presParOf" srcId="{6415D76F-C26A-4AA4-8630-CAFCA6C82F11}" destId="{8252EFE1-3BB7-4CB9-9E48-B47DECF0E7E2}" srcOrd="3" destOrd="0" presId="urn:microsoft.com/office/officeart/2005/8/layout/matrix2"/>
    <dgm:cxn modelId="{4243FFC7-6ACC-4B33-B3EE-000A21314ABE}" type="presParOf" srcId="{6415D76F-C26A-4AA4-8630-CAFCA6C82F11}" destId="{791C4009-C895-4423-A92C-1D1A0DF0058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F341B-1560-4198-A968-96F3F89E2045}">
      <dsp:nvSpPr>
        <dsp:cNvPr id="0" name=""/>
        <dsp:cNvSpPr/>
      </dsp:nvSpPr>
      <dsp:spPr>
        <a:xfrm>
          <a:off x="1648068" y="0"/>
          <a:ext cx="4590562" cy="459056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614CD-6DE0-44FF-BC09-04CD5913FA39}">
      <dsp:nvSpPr>
        <dsp:cNvPr id="0" name=""/>
        <dsp:cNvSpPr/>
      </dsp:nvSpPr>
      <dsp:spPr>
        <a:xfrm>
          <a:off x="1899916" y="289967"/>
          <a:ext cx="1929303" cy="1853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1" u="none" strike="noStrike" kern="1200" cap="none" normalizeH="0" baseline="0" dirty="0" err="1" smtClean="0">
              <a:ln>
                <a:noFill/>
              </a:ln>
              <a:effectLst/>
            </a:rPr>
            <a:t>Yksityiset</a:t>
          </a:r>
          <a:r>
            <a:rPr kumimoji="0" lang="en-US" sz="1400" b="1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1" u="none" strike="noStrike" kern="1200" cap="none" normalizeH="0" baseline="0" dirty="0" err="1" smtClean="0">
              <a:ln>
                <a:noFill/>
              </a:ln>
              <a:effectLst/>
            </a:rPr>
            <a:t>luksustuotteet</a:t>
          </a:r>
          <a:endParaRPr kumimoji="0" lang="en-US" sz="1400" b="1" u="none" strike="noStrike" kern="1200" cap="none" normalizeH="0" baseline="0" dirty="0" smtClean="0">
            <a:ln>
              <a:noFill/>
            </a:ln>
            <a:effectLst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Esim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. 4D-televisio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1400" b="0" u="none" strike="noStrike" kern="1200" cap="none" normalizeH="0" baseline="0" dirty="0" smtClean="0">
            <a:ln>
              <a:noFill/>
            </a:ln>
            <a:effectLst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siihen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että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käytetään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voimakas</a:t>
          </a:r>
          <a:endParaRPr kumimoji="0" lang="en-US" sz="1400" b="0" u="none" strike="noStrike" kern="1200" cap="none" normalizeH="0" baseline="0" dirty="0" smtClean="0">
            <a:ln>
              <a:noFill/>
            </a:ln>
            <a:effectLst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brändin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valintaan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heikko</a:t>
          </a:r>
          <a:endParaRPr lang="en-US" sz="1400" b="0" kern="1200" dirty="0"/>
        </a:p>
      </dsp:txBody>
      <dsp:txXfrm>
        <a:off x="1990375" y="380426"/>
        <a:ext cx="1748385" cy="1672144"/>
      </dsp:txXfrm>
    </dsp:sp>
    <dsp:sp modelId="{A4C93E44-9ACD-445E-9B82-77944DD43EBE}">
      <dsp:nvSpPr>
        <dsp:cNvPr id="0" name=""/>
        <dsp:cNvSpPr/>
      </dsp:nvSpPr>
      <dsp:spPr>
        <a:xfrm>
          <a:off x="4057480" y="289967"/>
          <a:ext cx="1929303" cy="1853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1" u="none" strike="noStrike" kern="1200" cap="none" normalizeH="0" baseline="0" dirty="0" err="1" smtClean="0">
              <a:ln>
                <a:noFill/>
              </a:ln>
              <a:effectLst/>
            </a:rPr>
            <a:t>Julkiset</a:t>
          </a:r>
          <a:r>
            <a:rPr kumimoji="0" lang="en-US" sz="1400" b="1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1" u="none" strike="noStrike" kern="1200" cap="none" normalizeH="0" baseline="0" dirty="0" err="1" smtClean="0">
              <a:ln>
                <a:noFill/>
              </a:ln>
              <a:effectLst/>
            </a:rPr>
            <a:t>luksustuotteet</a:t>
          </a:r>
          <a:endParaRPr kumimoji="0" lang="en-US" sz="1400" b="1" u="none" strike="noStrike" kern="1200" cap="none" normalizeH="0" baseline="0" dirty="0" smtClean="0">
            <a:ln>
              <a:noFill/>
            </a:ln>
            <a:effectLst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Esim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.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golfbagi</a:t>
          </a:r>
          <a:endParaRPr kumimoji="0" lang="en-US" sz="1400" b="0" u="none" strike="noStrike" kern="1200" cap="none" normalizeH="0" baseline="0" dirty="0" smtClean="0">
            <a:ln>
              <a:noFill/>
            </a:ln>
            <a:effectLst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1400" b="0" u="none" strike="noStrike" kern="1200" cap="none" normalizeH="0" baseline="0" dirty="0" smtClean="0">
            <a:ln>
              <a:noFill/>
            </a:ln>
            <a:effectLst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siihen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että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käytetään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voimakas</a:t>
          </a:r>
          <a:endParaRPr kumimoji="0" lang="en-US" sz="1400" b="0" u="none" strike="noStrike" kern="1200" cap="none" normalizeH="0" baseline="0" dirty="0" smtClean="0">
            <a:ln>
              <a:noFill/>
            </a:ln>
            <a:effectLst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brändin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vailintaan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voimakas</a:t>
          </a:r>
          <a:endParaRPr lang="en-US" sz="1400" b="0" kern="1200" dirty="0"/>
        </a:p>
      </dsp:txBody>
      <dsp:txXfrm>
        <a:off x="4147939" y="380426"/>
        <a:ext cx="1748385" cy="1672144"/>
      </dsp:txXfrm>
    </dsp:sp>
    <dsp:sp modelId="{8252EFE1-3BB7-4CB9-9E48-B47DECF0E7E2}">
      <dsp:nvSpPr>
        <dsp:cNvPr id="0" name=""/>
        <dsp:cNvSpPr/>
      </dsp:nvSpPr>
      <dsp:spPr>
        <a:xfrm>
          <a:off x="1899916" y="2447531"/>
          <a:ext cx="1929303" cy="1853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1" u="none" strike="noStrike" kern="1200" cap="none" normalizeH="0" baseline="0" dirty="0" err="1" smtClean="0">
              <a:ln>
                <a:noFill/>
              </a:ln>
              <a:effectLst/>
            </a:rPr>
            <a:t>Yksityiset</a:t>
          </a:r>
          <a:r>
            <a:rPr kumimoji="0" lang="en-US" sz="1400" b="1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1" u="none" strike="noStrike" kern="1200" cap="none" normalizeH="0" baseline="0" dirty="0" err="1" smtClean="0">
              <a:ln>
                <a:noFill/>
              </a:ln>
              <a:effectLst/>
            </a:rPr>
            <a:t>välttämättömyydet</a:t>
          </a:r>
          <a:endParaRPr kumimoji="0" lang="en-US" sz="1400" b="1" u="none" strike="noStrike" kern="1200" cap="none" normalizeH="0" baseline="0" dirty="0" smtClean="0">
            <a:ln>
              <a:noFill/>
            </a:ln>
            <a:effectLst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Esim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.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Jääkaappi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1400" b="0" u="none" strike="noStrike" kern="1200" cap="none" normalizeH="0" baseline="0" dirty="0" smtClean="0">
            <a:ln>
              <a:noFill/>
            </a:ln>
            <a:effectLst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siihen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että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käytetään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heikko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b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</a:b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brändin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vailintaan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heikko</a:t>
          </a:r>
          <a:endParaRPr lang="en-US" sz="1400" b="0" kern="1200" dirty="0"/>
        </a:p>
      </dsp:txBody>
      <dsp:txXfrm>
        <a:off x="1990375" y="2537990"/>
        <a:ext cx="1748385" cy="1672144"/>
      </dsp:txXfrm>
    </dsp:sp>
    <dsp:sp modelId="{791C4009-C895-4423-A92C-1D1A0DF0058B}">
      <dsp:nvSpPr>
        <dsp:cNvPr id="0" name=""/>
        <dsp:cNvSpPr/>
      </dsp:nvSpPr>
      <dsp:spPr>
        <a:xfrm>
          <a:off x="4057480" y="2447531"/>
          <a:ext cx="1929303" cy="1853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1" u="none" strike="noStrike" kern="1200" cap="none" normalizeH="0" baseline="0" dirty="0" err="1" smtClean="0">
              <a:ln>
                <a:noFill/>
              </a:ln>
              <a:effectLst/>
            </a:rPr>
            <a:t>Julkiset</a:t>
          </a:r>
          <a:r>
            <a:rPr kumimoji="0" lang="en-US" sz="1400" b="1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1" u="none" strike="noStrike" kern="1200" cap="none" normalizeH="0" baseline="0" dirty="0" err="1" smtClean="0">
              <a:ln>
                <a:noFill/>
              </a:ln>
              <a:effectLst/>
            </a:rPr>
            <a:t>välttämättömyydet</a:t>
          </a:r>
          <a:endParaRPr kumimoji="0" lang="en-US" sz="1400" b="1" u="none" strike="noStrike" kern="1200" cap="none" normalizeH="0" baseline="0" dirty="0" smtClean="0">
            <a:ln>
              <a:noFill/>
            </a:ln>
            <a:effectLst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Esim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. Auto,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puhelin</a:t>
          </a:r>
          <a:endParaRPr kumimoji="0" lang="en-US" sz="1400" b="0" u="none" strike="noStrike" kern="1200" cap="none" normalizeH="0" baseline="0" dirty="0" smtClean="0">
            <a:ln>
              <a:noFill/>
            </a:ln>
            <a:effectLst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siihen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että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käytetään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heikko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b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</a:b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Vaikutus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brändin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vailintaan</a:t>
          </a:r>
          <a:r>
            <a:rPr kumimoji="0" lang="en-US" sz="1400" b="0" u="none" strike="noStrike" kern="1200" cap="none" normalizeH="0" baseline="0" dirty="0" smtClean="0">
              <a:ln>
                <a:noFill/>
              </a:ln>
              <a:effectLst/>
            </a:rPr>
            <a:t>: </a:t>
          </a:r>
          <a:r>
            <a:rPr kumimoji="0" lang="en-US" sz="1400" b="0" u="none" strike="noStrike" kern="1200" cap="none" normalizeH="0" baseline="0" dirty="0" err="1" smtClean="0">
              <a:ln>
                <a:noFill/>
              </a:ln>
              <a:effectLst/>
            </a:rPr>
            <a:t>voimakas</a:t>
          </a:r>
          <a:endParaRPr lang="en-US" sz="1400" b="0" kern="1200" dirty="0"/>
        </a:p>
      </dsp:txBody>
      <dsp:txXfrm>
        <a:off x="4147939" y="2537990"/>
        <a:ext cx="1748385" cy="1672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5/15/2019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pPr>
              <a:defRPr/>
            </a:pPr>
            <a:fld id="{2666334D-7A27-9F43-9EC7-CCD7CF254AD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15.5.2019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fi-FI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dirty="0" smtClean="0"/>
              <a:t>Click icon to add picture</a:t>
            </a:r>
            <a:endParaRPr lang="fi-FI" noProof="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7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2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8572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772FF-DC7D-B64A-BEB0-188ECB96F75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Laitoksen nimi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quarter" idx="18"/>
          </p:nvPr>
        </p:nvSpPr>
        <p:spPr>
          <a:xfrm>
            <a:off x="539750" y="1562100"/>
            <a:ext cx="8085138" cy="39433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2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02776" y="390525"/>
            <a:ext cx="8085599" cy="8572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772FF-DC7D-B64A-BEB0-188ECB96F75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Laitoksen nimi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2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6F99-8DEE-744D-B2F1-7399A94D590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Laitoksen nimi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B250-F217-B84A-8E10-659CA258BA5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58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4305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10034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29190" y="164305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10034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428868"/>
            <a:ext cx="3733800" cy="37052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29190" y="2428868"/>
            <a:ext cx="3733800" cy="37052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C30E94-B6A4-4B8B-A3A5-A89D6E6398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209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 dirty="0" smtClean="0"/>
              <a:t>Lisää kuva napsauttamalla kuvaketta</a:t>
            </a:r>
            <a:endParaRPr lang="fi-FI" noProof="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8572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quarter" idx="18"/>
          </p:nvPr>
        </p:nvSpPr>
        <p:spPr>
          <a:xfrm>
            <a:off x="539750" y="1562100"/>
            <a:ext cx="8085138" cy="39433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6F99-8DEE-744D-B2F1-7399A94D5902}" type="datetime1">
              <a:t>5/15/2019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Laitoksen nimi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B250-F217-B84A-8E10-659CA258BA5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6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7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/>
              <a:t>Laitoksen nimi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9F559C-7B64-2840-8233-A1A13F4C1973}" type="datetime1">
              <a:t>5/15/2019</a:t>
            </a:fld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4" r:id="rId2"/>
    <p:sldLayoutId id="2147484797" r:id="rId3"/>
    <p:sldLayoutId id="2147484800" r:id="rId4"/>
    <p:sldLayoutId id="2147484803" r:id="rId5"/>
    <p:sldLayoutId id="2147484806" r:id="rId6"/>
    <p:sldLayoutId id="2147484809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Laitoksen nimi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9F559C-7B64-2840-8233-A1A13F4C19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3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AdvZ_qi9Bk&amp;feature=related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time_continue=196&amp;v=aiIxmQ0Lci8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Ilona Mikkonen, KTT</a:t>
            </a:r>
            <a:br>
              <a:rPr lang="fi-FI" dirty="0"/>
            </a:br>
            <a:r>
              <a:rPr lang="fi-FI" dirty="0"/>
              <a:t>Aalto yliopiston kauppakorkeakoulu</a:t>
            </a:r>
          </a:p>
          <a:p>
            <a:r>
              <a:rPr lang="fi-FI" dirty="0"/>
              <a:t>Markkinoinnin laitos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4308" y="2122731"/>
            <a:ext cx="7975385" cy="2688771"/>
          </a:xfrm>
        </p:spPr>
        <p:txBody>
          <a:bodyPr/>
          <a:lstStyle/>
          <a:p>
            <a:r>
              <a:rPr lang="fi-FI" sz="2400" dirty="0"/>
              <a:t>23C580 Kuluttajan </a:t>
            </a:r>
            <a:r>
              <a:rPr lang="fi-FI" sz="2400" dirty="0" smtClean="0"/>
              <a:t>käyttäytyminen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6600" dirty="0" smtClean="0"/>
              <a:t>Kuluttajat osana ryhmiä</a:t>
            </a:r>
            <a:endParaRPr lang="fi-FI" sz="6600" dirty="0"/>
          </a:p>
        </p:txBody>
      </p:sp>
    </p:spTree>
    <p:extLst>
      <p:ext uri="{BB962C8B-B14F-4D97-AF65-F5344CB8AC3E}">
        <p14:creationId xmlns:p14="http://schemas.microsoft.com/office/powerpoint/2010/main" val="36882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Viiteryhmien</a:t>
            </a:r>
            <a:r>
              <a:rPr lang="en-US" dirty="0" smtClean="0"/>
              <a:t> </a:t>
            </a:r>
            <a:r>
              <a:rPr lang="en-US" dirty="0" err="1" smtClean="0"/>
              <a:t>vaikutus</a:t>
            </a:r>
            <a:r>
              <a:rPr lang="en-US" dirty="0" smtClean="0"/>
              <a:t> </a:t>
            </a:r>
            <a:r>
              <a:rPr lang="en-US" dirty="0" err="1" smtClean="0"/>
              <a:t>kuluttamiseen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84" y="1486369"/>
            <a:ext cx="8614207" cy="219089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431458" y="1986116"/>
            <a:ext cx="5428133" cy="98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9045" y="2248983"/>
            <a:ext cx="799854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84671" y="2548254"/>
            <a:ext cx="299883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60752" y="2548254"/>
            <a:ext cx="299883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9045" y="2834003"/>
            <a:ext cx="263504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63328" y="3128971"/>
            <a:ext cx="72962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Viiteryhmien</a:t>
            </a:r>
            <a:r>
              <a:rPr lang="en-US" dirty="0"/>
              <a:t> </a:t>
            </a:r>
            <a:r>
              <a:rPr lang="en-US" dirty="0" err="1"/>
              <a:t>vaikutus</a:t>
            </a:r>
            <a:r>
              <a:rPr lang="en-US" dirty="0"/>
              <a:t> </a:t>
            </a:r>
            <a:r>
              <a:rPr lang="en-US" dirty="0" err="1"/>
              <a:t>kuluttamiseen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940300" y="6268402"/>
            <a:ext cx="3619500" cy="161925"/>
          </a:xfrm>
        </p:spPr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46666426"/>
              </p:ext>
            </p:extLst>
          </p:nvPr>
        </p:nvGraphicFramePr>
        <p:xfrm>
          <a:off x="480946" y="1193643"/>
          <a:ext cx="7886700" cy="459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06945" y="835513"/>
            <a:ext cx="89928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err="1" smtClean="0"/>
              <a:t>Luksus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99176" y="5805563"/>
            <a:ext cx="205024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err="1" smtClean="0"/>
              <a:t>Välttämättömyys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50050" y="3086542"/>
            <a:ext cx="104034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err="1" smtClean="0"/>
              <a:t>Julkinen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(</a:t>
            </a:r>
            <a:r>
              <a:rPr lang="en-US" sz="2000" b="1" dirty="0" err="1" smtClean="0"/>
              <a:t>näkyvä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1769" y="3212512"/>
            <a:ext cx="128240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err="1" smtClean="0"/>
              <a:t>Yksityinen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3399176" y="620474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Bearden, William O., and Michael J. </a:t>
            </a:r>
            <a:r>
              <a:rPr lang="en-US" sz="1100" dirty="0" err="1" smtClean="0"/>
              <a:t>Etzel</a:t>
            </a:r>
            <a:r>
              <a:rPr lang="en-US" sz="1100" dirty="0" smtClean="0"/>
              <a:t>. "Reference group influence on product and brand purchase decisions." </a:t>
            </a:r>
            <a:r>
              <a:rPr lang="en-US" sz="1100" i="1" dirty="0" smtClean="0"/>
              <a:t>Journal of consumer research</a:t>
            </a:r>
            <a:r>
              <a:rPr lang="en-US" sz="1100" dirty="0" smtClean="0"/>
              <a:t> 9.2 (1982): 183-194.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579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9881" cy="717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Mikä</a:t>
            </a:r>
            <a:r>
              <a:rPr lang="en-US" dirty="0" smtClean="0"/>
              <a:t> on </a:t>
            </a:r>
            <a:r>
              <a:rPr lang="en-US" dirty="0" err="1" smtClean="0"/>
              <a:t>perhe</a:t>
            </a:r>
            <a:r>
              <a:rPr lang="en-US" dirty="0" smtClean="0"/>
              <a:t>?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dirty="0">
                <a:ea typeface="ＭＳ Ｐゴシック" panose="020B0600070205080204" pitchFamily="34" charset="-128"/>
              </a:rPr>
              <a:t>Perhe: sanakirjamääritelmä: Sosiaalinen perusryhmä joka muodostuu yhdestä tai kahdesta vanhemmasta ja heidän lapsistaan (ydinperhe</a:t>
            </a:r>
            <a:r>
              <a:rPr lang="fi-FI" altLang="fi-FI" dirty="0" smtClean="0">
                <a:ea typeface="ＭＳ Ｐゴシック" panose="020B0600070205080204" pitchFamily="34" charset="-128"/>
              </a:rPr>
              <a:t>)</a:t>
            </a:r>
            <a:br>
              <a:rPr lang="fi-FI" altLang="fi-FI" dirty="0" smtClean="0">
                <a:ea typeface="ＭＳ Ｐゴシック" panose="020B0600070205080204" pitchFamily="34" charset="-128"/>
              </a:rPr>
            </a:br>
            <a:endParaRPr lang="fi-FI" altLang="fi-FI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fi-FI" altLang="fi-FI" dirty="0">
                <a:ea typeface="ＭＳ Ｐゴシック" panose="020B0600070205080204" pitchFamily="34" charset="-128"/>
              </a:rPr>
              <a:t>Tyypillistä puhua perheen sijaan kotitalouksista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dirty="0">
                <a:ea typeface="Calibri" panose="020F0502020204030204" pitchFamily="34" charset="0"/>
              </a:rPr>
              <a:t>Perhekotitalous </a:t>
            </a:r>
            <a:r>
              <a:rPr lang="fi-FI" altLang="fi-FI" dirty="0"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i-FI" altLang="fi-FI" dirty="0" smtClean="0">
                <a:ea typeface="Calibri" panose="020F0502020204030204" pitchFamily="34" charset="0"/>
                <a:sym typeface="Wingdings" panose="05000000000000000000" pitchFamily="2" charset="2"/>
              </a:rPr>
              <a:t>vähintään </a:t>
            </a:r>
            <a:r>
              <a:rPr lang="fi-FI" altLang="fi-FI" dirty="0">
                <a:ea typeface="Calibri" panose="020F0502020204030204" pitchFamily="34" charset="0"/>
                <a:sym typeface="Wingdings" panose="05000000000000000000" pitchFamily="2" charset="2"/>
              </a:rPr>
              <a:t>kaksi henkilöä jotka ovat toisilleen sukua (myös avioliiton tai adoption kautta)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dirty="0">
                <a:ea typeface="Calibri" panose="020F0502020204030204" pitchFamily="34" charset="0"/>
                <a:sym typeface="Wingdings" panose="05000000000000000000" pitchFamily="2" charset="2"/>
              </a:rPr>
              <a:t>Muissa kotitalouksissa toisilleen sukua olemattomia henkilöitä</a:t>
            </a:r>
            <a:endParaRPr lang="fi-FI" altLang="fi-FI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3" y="0"/>
            <a:ext cx="8853698" cy="64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Perheen</a:t>
            </a:r>
            <a:r>
              <a:rPr lang="en-US" dirty="0" smtClean="0"/>
              <a:t> </a:t>
            </a:r>
            <a:r>
              <a:rPr lang="en-US" dirty="0" err="1" smtClean="0"/>
              <a:t>päätöksenteko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fi-FI" dirty="0" err="1">
                <a:ea typeface="ＭＳ Ｐゴシック" panose="020B0600070205080204" pitchFamily="34" charset="-128"/>
              </a:rPr>
              <a:t>Ostopäätösten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tekeminen</a:t>
            </a:r>
            <a:r>
              <a:rPr lang="en-US" altLang="fi-FI" dirty="0">
                <a:ea typeface="ＭＳ Ｐゴシック" panose="020B0600070205080204" pitchFamily="34" charset="-128"/>
              </a:rPr>
              <a:t> on </a:t>
            </a:r>
            <a:r>
              <a:rPr lang="en-US" altLang="fi-FI" dirty="0" err="1">
                <a:ea typeface="ＭＳ Ｐゴシック" panose="020B0600070205080204" pitchFamily="34" charset="-128"/>
              </a:rPr>
              <a:t>perheessä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usein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kollektiivista</a:t>
            </a:r>
            <a:r>
              <a:rPr lang="en-US" altLang="fi-FI" dirty="0">
                <a:ea typeface="ＭＳ Ｐゴシック" panose="020B0600070205080204" pitchFamily="34" charset="-128"/>
              </a:rPr>
              <a:t> - </a:t>
            </a:r>
            <a:r>
              <a:rPr lang="en-US" altLang="fi-FI" dirty="0" err="1">
                <a:ea typeface="ＭＳ Ｐゴシック" panose="020B0600070205080204" pitchFamily="34" charset="-128"/>
              </a:rPr>
              <a:t>useampi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henkilö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ottaa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osaa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ostoprosessiin</a:t>
            </a:r>
            <a:endParaRPr lang="en-US" altLang="fi-FI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fi-FI" dirty="0" err="1">
                <a:ea typeface="ＭＳ Ｐゴシック" panose="020B0600070205080204" pitchFamily="34" charset="-128"/>
              </a:rPr>
              <a:t>Useita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erilaisia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päätösrooleja</a:t>
            </a:r>
            <a:endParaRPr lang="en-US" altLang="fi-FI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fi-FI" dirty="0">
              <a:ea typeface="ＭＳ Ｐゴシック" panose="020B0600070205080204" pitchFamily="34" charset="-128"/>
            </a:endParaRPr>
          </a:p>
          <a:p>
            <a:r>
              <a:rPr lang="en-US" altLang="fi-FI" b="1" dirty="0" err="1">
                <a:ea typeface="ＭＳ Ｐゴシック" panose="020B0600070205080204" pitchFamily="34" charset="-128"/>
              </a:rPr>
              <a:t>Lapsilla</a:t>
            </a:r>
            <a:r>
              <a:rPr lang="en-US" altLang="fi-FI" b="1" dirty="0">
                <a:ea typeface="ＭＳ Ｐゴシック" panose="020B0600070205080204" pitchFamily="34" charset="-128"/>
              </a:rPr>
              <a:t> on </a:t>
            </a:r>
            <a:r>
              <a:rPr lang="en-US" altLang="fi-FI" b="1" dirty="0" err="1">
                <a:ea typeface="ＭＳ Ｐゴシック" panose="020B0600070205080204" pitchFamily="34" charset="-128"/>
              </a:rPr>
              <a:t>usein</a:t>
            </a:r>
            <a:r>
              <a:rPr lang="en-US" altLang="fi-FI" b="1" dirty="0">
                <a:ea typeface="ＭＳ Ｐゴシック" panose="020B0600070205080204" pitchFamily="34" charset="-128"/>
              </a:rPr>
              <a:t> </a:t>
            </a:r>
            <a:r>
              <a:rPr lang="en-US" altLang="fi-FI" b="1" dirty="0" err="1">
                <a:ea typeface="ＭＳ Ｐゴシック" panose="020B0600070205080204" pitchFamily="34" charset="-128"/>
              </a:rPr>
              <a:t>hyvin</a:t>
            </a:r>
            <a:r>
              <a:rPr lang="en-US" altLang="fi-FI" b="1" dirty="0">
                <a:ea typeface="ＭＳ Ｐゴシック" panose="020B0600070205080204" pitchFamily="34" charset="-128"/>
              </a:rPr>
              <a:t> </a:t>
            </a:r>
            <a:r>
              <a:rPr lang="en-US" altLang="fi-FI" b="1" dirty="0" err="1">
                <a:ea typeface="ＭＳ Ｐゴシック" panose="020B0600070205080204" pitchFamily="34" charset="-128"/>
              </a:rPr>
              <a:t>suuri</a:t>
            </a:r>
            <a:r>
              <a:rPr lang="en-US" altLang="fi-FI" b="1" dirty="0">
                <a:ea typeface="ＭＳ Ｐゴシック" panose="020B0600070205080204" pitchFamily="34" charset="-128"/>
              </a:rPr>
              <a:t> </a:t>
            </a:r>
            <a:r>
              <a:rPr lang="en-US" altLang="fi-FI" b="1" dirty="0" err="1">
                <a:ea typeface="ＭＳ Ｐゴシック" panose="020B0600070205080204" pitchFamily="34" charset="-128"/>
              </a:rPr>
              <a:t>rooli</a:t>
            </a:r>
            <a:r>
              <a:rPr lang="en-US" altLang="fi-FI" b="1" dirty="0">
                <a:ea typeface="ＭＳ Ｐゴシック" panose="020B0600070205080204" pitchFamily="34" charset="-128"/>
              </a:rPr>
              <a:t> ja </a:t>
            </a:r>
            <a:r>
              <a:rPr lang="en-US" altLang="fi-FI" b="1" dirty="0" err="1">
                <a:ea typeface="ＭＳ Ｐゴシック" panose="020B0600070205080204" pitchFamily="34" charset="-128"/>
              </a:rPr>
              <a:t>vaikutusvaltaa</a:t>
            </a:r>
            <a:r>
              <a:rPr lang="en-US" altLang="fi-FI" b="1" dirty="0">
                <a:ea typeface="ＭＳ Ｐゴシック" panose="020B0600070205080204" pitchFamily="34" charset="-128"/>
              </a:rPr>
              <a:t> </a:t>
            </a:r>
            <a:r>
              <a:rPr lang="en-US" altLang="fi-FI" b="1" dirty="0" err="1">
                <a:ea typeface="ＭＳ Ｐゴシック" panose="020B0600070205080204" pitchFamily="34" charset="-128"/>
              </a:rPr>
              <a:t>perheen</a:t>
            </a:r>
            <a:r>
              <a:rPr lang="en-US" altLang="fi-FI" b="1" dirty="0">
                <a:ea typeface="ＭＳ Ｐゴシック" panose="020B0600070205080204" pitchFamily="34" charset="-128"/>
              </a:rPr>
              <a:t> </a:t>
            </a:r>
            <a:r>
              <a:rPr lang="en-US" altLang="fi-FI" b="1" dirty="0" err="1">
                <a:ea typeface="ＭＳ Ｐゴシック" panose="020B0600070205080204" pitchFamily="34" charset="-128"/>
              </a:rPr>
              <a:t>hankinnoissa</a:t>
            </a:r>
            <a:endParaRPr lang="en-US" altLang="fi-FI" b="1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fi-FI" dirty="0">
                <a:ea typeface="Calibri" panose="020F0502020204030204" pitchFamily="34" charset="0"/>
                <a:hlinkClick r:id="rId2"/>
              </a:rPr>
              <a:t>Eye To Eye: Marketing To Kids (CBS News)</a:t>
            </a:r>
            <a:endParaRPr lang="en-US" altLang="fi-FI" dirty="0"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397852"/>
            <a:ext cx="66294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69" y="198009"/>
            <a:ext cx="6612773" cy="65299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352800" y="678426"/>
            <a:ext cx="40705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99419" y="997975"/>
            <a:ext cx="59239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99419" y="1229033"/>
            <a:ext cx="59239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9419" y="1499420"/>
            <a:ext cx="59239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61387" y="2831691"/>
            <a:ext cx="29619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99419" y="3126659"/>
            <a:ext cx="59927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81167" y="4734233"/>
            <a:ext cx="32421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99419" y="4984956"/>
            <a:ext cx="59927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65006" y="5245511"/>
            <a:ext cx="59927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99419" y="5535563"/>
            <a:ext cx="59927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65006" y="5815782"/>
            <a:ext cx="59927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43374" y="6081663"/>
            <a:ext cx="59927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99419" y="6378575"/>
            <a:ext cx="59927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99419" y="3387214"/>
            <a:ext cx="38886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Perheen</a:t>
            </a:r>
            <a:r>
              <a:rPr lang="en-US" dirty="0" smtClean="0"/>
              <a:t> </a:t>
            </a:r>
            <a:r>
              <a:rPr lang="en-US" dirty="0" err="1" smtClean="0"/>
              <a:t>päätöksenteko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fi-FI" dirty="0" err="1">
                <a:ea typeface="ＭＳ Ｐゴシック" panose="020B0600070205080204" pitchFamily="34" charset="-128"/>
              </a:rPr>
              <a:t>Neljä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tekijää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jotka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vaikuttavat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siihen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tehdäänkö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päätöksiä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puolisoiden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kesken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yhteisesti</a:t>
            </a:r>
            <a:endParaRPr lang="en-US" altLang="fi-FI" dirty="0">
              <a:ea typeface="ＭＳ Ｐゴシック" panose="020B0600070205080204" pitchFamily="34" charset="-128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fi-FI" b="1" dirty="0" err="1">
                <a:ea typeface="ＭＳ Ｐゴシック" panose="020B0600070205080204" pitchFamily="34" charset="-128"/>
              </a:rPr>
              <a:t>Puolisoiden</a:t>
            </a:r>
            <a:r>
              <a:rPr lang="en-US" altLang="fi-FI" b="1" dirty="0">
                <a:ea typeface="ＭＳ Ｐゴシック" panose="020B0600070205080204" pitchFamily="34" charset="-128"/>
              </a:rPr>
              <a:t> </a:t>
            </a:r>
            <a:r>
              <a:rPr lang="en-US" altLang="fi-FI" b="1" dirty="0" err="1">
                <a:ea typeface="ＭＳ Ｐゴシック" panose="020B0600070205080204" pitchFamily="34" charset="-128"/>
              </a:rPr>
              <a:t>taloudelliset</a:t>
            </a:r>
            <a:r>
              <a:rPr lang="en-US" altLang="fi-FI" b="1" dirty="0">
                <a:ea typeface="ＭＳ Ｐゴシック" panose="020B0600070205080204" pitchFamily="34" charset="-128"/>
              </a:rPr>
              <a:t> </a:t>
            </a:r>
            <a:r>
              <a:rPr lang="en-US" altLang="fi-FI" b="1" dirty="0" err="1">
                <a:ea typeface="ＭＳ Ｐゴシック" panose="020B0600070205080204" pitchFamily="34" charset="-128"/>
              </a:rPr>
              <a:t>resurssit</a:t>
            </a:r>
            <a:r>
              <a:rPr lang="en-US" altLang="fi-FI" b="1" dirty="0">
                <a:ea typeface="ＭＳ Ｐゴシック" panose="020B0600070205080204" pitchFamily="34" charset="-128"/>
              </a:rPr>
              <a:t> 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jos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toinen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puolisoista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ansaitsee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selvästi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enemmän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,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hänellä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on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yleensä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enemmän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valtaa</a:t>
            </a:r>
            <a:endParaRPr lang="en-US" altLang="fi-FI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fi-FI" b="1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Kokemus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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puolisoilla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voi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olla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omia</a:t>
            </a:r>
            <a:r>
              <a:rPr lang="en-US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osaamisalueitaan</a:t>
            </a:r>
            <a:endParaRPr lang="en-US" altLang="fi-FI" dirty="0">
              <a:ea typeface="ＭＳ Ｐゴシック" panose="020B0600070205080204" pitchFamily="34" charset="-128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fi-FI" b="1" dirty="0" err="1">
                <a:ea typeface="Calibri" panose="020F0502020204030204" pitchFamily="34" charset="0"/>
              </a:rPr>
              <a:t>Sukupuoliroolit</a:t>
            </a:r>
            <a:r>
              <a:rPr lang="en-US" altLang="fi-FI" b="1" dirty="0">
                <a:ea typeface="Calibri" panose="020F0502020204030204" pitchFamily="34" charset="0"/>
              </a:rPr>
              <a:t> 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jos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puolisoilla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 on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vahva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usko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perinteisiin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rooleihin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molemmat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ostavat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 “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oman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sukupuolensa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”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tuotteita</a:t>
            </a:r>
            <a:endParaRPr lang="en-US" altLang="fi-FI" dirty="0">
              <a:ea typeface="Calibri" panose="020F0502020204030204" pitchFamily="34" charset="0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fi-FI" b="1" dirty="0" err="1">
                <a:ea typeface="Calibri" panose="020F0502020204030204" pitchFamily="34" charset="0"/>
              </a:rPr>
              <a:t>Sosioekonominen</a:t>
            </a:r>
            <a:r>
              <a:rPr lang="en-US" altLang="fi-FI" b="1" dirty="0">
                <a:ea typeface="Calibri" panose="020F0502020204030204" pitchFamily="34" charset="0"/>
              </a:rPr>
              <a:t> </a:t>
            </a:r>
            <a:r>
              <a:rPr lang="en-US" altLang="fi-FI" b="1" dirty="0" err="1">
                <a:ea typeface="Calibri" panose="020F0502020204030204" pitchFamily="34" charset="0"/>
              </a:rPr>
              <a:t>asema</a:t>
            </a:r>
            <a:r>
              <a:rPr lang="en-US" altLang="fi-FI" b="1" dirty="0">
                <a:ea typeface="Calibri" panose="020F0502020204030204" pitchFamily="34" charset="0"/>
              </a:rPr>
              <a:t> 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yhteisiä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päätöksiä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tehdään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eniten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keskiluokkaisissa</a:t>
            </a:r>
            <a:r>
              <a:rPr lang="en-US" altLang="fi-FI" dirty="0"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i-FI" dirty="0" err="1">
                <a:ea typeface="Calibri" panose="020F0502020204030204" pitchFamily="34" charset="0"/>
                <a:sym typeface="Wingdings" panose="05000000000000000000" pitchFamily="2" charset="2"/>
              </a:rPr>
              <a:t>perheissä</a:t>
            </a:r>
            <a:endParaRPr lang="en-US" altLang="fi-FI" dirty="0"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Perheen</a:t>
            </a:r>
            <a:r>
              <a:rPr lang="en-US" dirty="0" smtClean="0"/>
              <a:t> </a:t>
            </a:r>
            <a:r>
              <a:rPr lang="en-US" dirty="0" err="1" smtClean="0"/>
              <a:t>elinkaarimalli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1423988"/>
            <a:ext cx="8085138" cy="4081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dirty="0">
                <a:ea typeface="ＭＳ Ｐゴシック" panose="020B0600070205080204" pitchFamily="34" charset="-128"/>
              </a:rPr>
              <a:t>Perheen elinkaarimalli on teoreettinen malli joka yhdistää kaksi muuttujaa: perherakenteen ja tulotason</a:t>
            </a:r>
          </a:p>
          <a:p>
            <a:pPr>
              <a:lnSpc>
                <a:spcPct val="90000"/>
              </a:lnSpc>
            </a:pPr>
            <a:r>
              <a:rPr lang="fi-FI" altLang="fi-FI" dirty="0" smtClean="0">
                <a:ea typeface="ＭＳ Ｐゴシック" panose="020B0600070205080204" pitchFamily="34" charset="-128"/>
              </a:rPr>
              <a:t>Elinkaarimalli </a:t>
            </a:r>
            <a:r>
              <a:rPr lang="fi-FI" altLang="fi-FI" dirty="0">
                <a:ea typeface="ＭＳ Ｐゴシック" panose="020B0600070205080204" pitchFamily="34" charset="-128"/>
              </a:rPr>
              <a:t>keskittyy erityisesti tiettyihin elämän avainmuutoksiin jotka muuttavat rooleja ja aloittavat elämässä uuden vaiheen</a:t>
            </a:r>
          </a:p>
          <a:p>
            <a:pPr lvl="1">
              <a:lnSpc>
                <a:spcPct val="90000"/>
              </a:lnSpc>
              <a:buNone/>
            </a:pPr>
            <a:endParaRPr lang="fi-FI" altLang="fi-FI" dirty="0"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Luennon</a:t>
            </a:r>
            <a:r>
              <a:rPr lang="en-US" dirty="0" smtClean="0"/>
              <a:t> </a:t>
            </a:r>
            <a:r>
              <a:rPr lang="en-US" dirty="0" err="1" smtClean="0"/>
              <a:t>aiheet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Erilaiset</a:t>
            </a:r>
            <a:r>
              <a:rPr lang="en-US" dirty="0" smtClean="0"/>
              <a:t> </a:t>
            </a:r>
            <a:r>
              <a:rPr lang="en-US" dirty="0" err="1" smtClean="0"/>
              <a:t>ryhmät</a:t>
            </a:r>
            <a:r>
              <a:rPr lang="en-US" dirty="0" smtClean="0"/>
              <a:t> ja </a:t>
            </a:r>
            <a:r>
              <a:rPr lang="en-US" dirty="0" err="1" smtClean="0"/>
              <a:t>niiden</a:t>
            </a:r>
            <a:r>
              <a:rPr lang="en-US" dirty="0" smtClean="0"/>
              <a:t> </a:t>
            </a:r>
            <a:r>
              <a:rPr lang="en-US" dirty="0" err="1" smtClean="0"/>
              <a:t>merkitys</a:t>
            </a:r>
            <a:r>
              <a:rPr lang="en-US" dirty="0" smtClean="0"/>
              <a:t> </a:t>
            </a:r>
            <a:r>
              <a:rPr lang="en-US" dirty="0" err="1" smtClean="0"/>
              <a:t>kuluttajan</a:t>
            </a:r>
            <a:r>
              <a:rPr lang="en-US" dirty="0" smtClean="0"/>
              <a:t> </a:t>
            </a:r>
            <a:r>
              <a:rPr lang="en-US" dirty="0" err="1" smtClean="0"/>
              <a:t>käyttäytymisessä</a:t>
            </a:r>
            <a:endParaRPr lang="en-US" dirty="0" smtClean="0"/>
          </a:p>
          <a:p>
            <a:pPr lvl="1"/>
            <a:r>
              <a:rPr lang="en-US" dirty="0" err="1"/>
              <a:t>Perhe</a:t>
            </a:r>
            <a:endParaRPr lang="en-US" dirty="0"/>
          </a:p>
          <a:p>
            <a:pPr lvl="1"/>
            <a:r>
              <a:rPr lang="en-US" dirty="0" err="1"/>
              <a:t>Mielipidevaikuttajat</a:t>
            </a:r>
            <a:endParaRPr lang="en-US" dirty="0"/>
          </a:p>
          <a:p>
            <a:pPr lvl="1"/>
            <a:r>
              <a:rPr lang="en-US" dirty="0" err="1"/>
              <a:t>Alakulttuurit</a:t>
            </a:r>
            <a:endParaRPr lang="en-US" dirty="0"/>
          </a:p>
          <a:p>
            <a:pPr lvl="1"/>
            <a:r>
              <a:rPr lang="en-US" dirty="0" err="1"/>
              <a:t>Ikäluokat</a:t>
            </a:r>
            <a:endParaRPr lang="en-US" dirty="0"/>
          </a:p>
          <a:p>
            <a:pPr lvl="1"/>
            <a:r>
              <a:rPr lang="en-US" dirty="0" err="1"/>
              <a:t>Sosiaaliluokka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30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3061" y="2580601"/>
            <a:ext cx="9050939" cy="2626277"/>
            <a:chOff x="93061" y="371350"/>
            <a:chExt cx="9050939" cy="26262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061" y="371350"/>
              <a:ext cx="9050939" cy="2626277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703871" y="973394"/>
              <a:ext cx="597801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39213" y="1155292"/>
              <a:ext cx="713330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9212" y="2330247"/>
              <a:ext cx="792971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9213" y="2482647"/>
              <a:ext cx="7998542" cy="2457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39213" y="2665976"/>
              <a:ext cx="663677" cy="1469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29" y="232930"/>
            <a:ext cx="8249194" cy="21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9811" y="812309"/>
            <a:ext cx="1302729" cy="847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Nuori</a:t>
            </a:r>
            <a:r>
              <a:rPr lang="en-US" sz="1200" dirty="0" smtClean="0"/>
              <a:t> </a:t>
            </a:r>
            <a:r>
              <a:rPr lang="en-US" sz="1200" dirty="0" err="1" smtClean="0"/>
              <a:t>sinkku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2348275" y="812309"/>
            <a:ext cx="1302729" cy="847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Nuori</a:t>
            </a:r>
            <a:r>
              <a:rPr lang="en-US" sz="1200" dirty="0" smtClean="0"/>
              <a:t> </a:t>
            </a:r>
            <a:r>
              <a:rPr lang="en-US" sz="1200" dirty="0" err="1" smtClean="0"/>
              <a:t>aviopari</a:t>
            </a:r>
            <a:r>
              <a:rPr lang="en-US" sz="1200" dirty="0" smtClean="0"/>
              <a:t>, </a:t>
            </a:r>
            <a:r>
              <a:rPr lang="en-US" sz="1200" dirty="0" err="1" smtClean="0"/>
              <a:t>ei</a:t>
            </a:r>
            <a:r>
              <a:rPr lang="en-US" sz="1200" dirty="0" smtClean="0"/>
              <a:t> </a:t>
            </a:r>
            <a:r>
              <a:rPr lang="en-US" sz="1200" dirty="0" err="1" smtClean="0"/>
              <a:t>lapsia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3836739" y="808899"/>
            <a:ext cx="1302729" cy="847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Aviopari</a:t>
            </a:r>
            <a:r>
              <a:rPr lang="en-US" sz="1200" dirty="0" smtClean="0"/>
              <a:t>, </a:t>
            </a:r>
            <a:r>
              <a:rPr lang="en-US" sz="1200" dirty="0" err="1" smtClean="0"/>
              <a:t>lapsia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5325203" y="806922"/>
            <a:ext cx="1302729" cy="847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Aviopari</a:t>
            </a:r>
            <a:r>
              <a:rPr lang="en-US" sz="1200" dirty="0" smtClean="0"/>
              <a:t>,</a:t>
            </a:r>
            <a:br>
              <a:rPr lang="en-US" sz="1200" dirty="0" smtClean="0"/>
            </a:br>
            <a:r>
              <a:rPr lang="en-US" sz="1200" dirty="0" err="1" smtClean="0"/>
              <a:t>lapset</a:t>
            </a:r>
            <a:r>
              <a:rPr lang="en-US" sz="1200" dirty="0" smtClean="0"/>
              <a:t> </a:t>
            </a:r>
            <a:r>
              <a:rPr lang="en-US" sz="1200" dirty="0" err="1" smtClean="0"/>
              <a:t>maailamalla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6813666" y="808892"/>
            <a:ext cx="1302729" cy="847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Leski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>
            <a:off x="2162540" y="1236043"/>
            <a:ext cx="1857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1004" y="1236043"/>
            <a:ext cx="1857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39468" y="1236043"/>
            <a:ext cx="1857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27932" y="1230655"/>
            <a:ext cx="1857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9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9811" y="812309"/>
            <a:ext cx="1302729" cy="847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Nuori</a:t>
            </a:r>
            <a:r>
              <a:rPr lang="en-US" sz="1200" dirty="0" smtClean="0"/>
              <a:t> </a:t>
            </a:r>
            <a:r>
              <a:rPr lang="en-US" sz="1200" dirty="0" err="1" smtClean="0"/>
              <a:t>sinkku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2348275" y="812309"/>
            <a:ext cx="1302729" cy="847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Nuori</a:t>
            </a:r>
            <a:r>
              <a:rPr lang="en-US" sz="1200" dirty="0" smtClean="0"/>
              <a:t> </a:t>
            </a:r>
            <a:r>
              <a:rPr lang="en-US" sz="1200" dirty="0" err="1" smtClean="0"/>
              <a:t>aviopari</a:t>
            </a:r>
            <a:r>
              <a:rPr lang="en-US" sz="1200" dirty="0" smtClean="0"/>
              <a:t>, </a:t>
            </a:r>
            <a:r>
              <a:rPr lang="en-US" sz="1200" dirty="0" err="1" smtClean="0"/>
              <a:t>ei</a:t>
            </a:r>
            <a:r>
              <a:rPr lang="en-US" sz="1200" dirty="0" smtClean="0"/>
              <a:t> </a:t>
            </a:r>
            <a:r>
              <a:rPr lang="en-US" sz="1200" dirty="0" err="1" smtClean="0"/>
              <a:t>lapsia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3836739" y="808899"/>
            <a:ext cx="1302729" cy="847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Aviopari</a:t>
            </a:r>
            <a:r>
              <a:rPr lang="en-US" sz="1200" dirty="0" smtClean="0"/>
              <a:t>, </a:t>
            </a:r>
            <a:r>
              <a:rPr lang="en-US" sz="1200" dirty="0" err="1" smtClean="0"/>
              <a:t>lapsia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5325203" y="806922"/>
            <a:ext cx="1302729" cy="847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Aviopari</a:t>
            </a:r>
            <a:r>
              <a:rPr lang="en-US" sz="1200" dirty="0" smtClean="0"/>
              <a:t>,</a:t>
            </a:r>
            <a:br>
              <a:rPr lang="en-US" sz="1200" dirty="0" smtClean="0"/>
            </a:br>
            <a:r>
              <a:rPr lang="en-US" sz="1200" dirty="0" err="1" smtClean="0"/>
              <a:t>lapset</a:t>
            </a:r>
            <a:r>
              <a:rPr lang="en-US" sz="1200" dirty="0" smtClean="0"/>
              <a:t> </a:t>
            </a:r>
            <a:r>
              <a:rPr lang="en-US" sz="1200" dirty="0" err="1" smtClean="0"/>
              <a:t>maailamalla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6813666" y="808892"/>
            <a:ext cx="1302729" cy="847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Leski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>
            <a:off x="2162540" y="1236043"/>
            <a:ext cx="1857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1004" y="1236043"/>
            <a:ext cx="1857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39468" y="1236043"/>
            <a:ext cx="1857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27932" y="1230655"/>
            <a:ext cx="1857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39649" y="2644170"/>
            <a:ext cx="7376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Mitä mieltä olette perinteisestä elinkaarimallista? </a:t>
            </a:r>
            <a:endParaRPr lang="fi-FI" dirty="0" smtClean="0"/>
          </a:p>
          <a:p>
            <a:r>
              <a:rPr lang="fi-FI" dirty="0" smtClean="0"/>
              <a:t>Millaisia oletuksia siihen liittyy? Onko </a:t>
            </a:r>
            <a:r>
              <a:rPr lang="fi-FI" dirty="0"/>
              <a:t>se toimiva malli? Lisäisittekö siihen jotain? Mitä?</a:t>
            </a:r>
          </a:p>
        </p:txBody>
      </p:sp>
    </p:spTree>
    <p:extLst>
      <p:ext uri="{BB962C8B-B14F-4D97-AF65-F5344CB8AC3E}">
        <p14:creationId xmlns:p14="http://schemas.microsoft.com/office/powerpoint/2010/main" val="13663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Perheen</a:t>
            </a:r>
            <a:r>
              <a:rPr lang="en-US" dirty="0" smtClean="0"/>
              <a:t> </a:t>
            </a:r>
            <a:r>
              <a:rPr lang="en-US" dirty="0" err="1" smtClean="0"/>
              <a:t>elinkaarimalli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1020865"/>
            <a:ext cx="8085138" cy="22041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dirty="0" smtClean="0">
                <a:ea typeface="ＭＳ Ｐゴシック" panose="020B0600070205080204" pitchFamily="34" charset="-128"/>
              </a:rPr>
              <a:t>Oletukset</a:t>
            </a:r>
          </a:p>
          <a:p>
            <a:pPr lvl="1">
              <a:lnSpc>
                <a:spcPct val="90000"/>
              </a:lnSpc>
            </a:pPr>
            <a:r>
              <a:rPr lang="fi-FI" altLang="fi-FI" dirty="0" smtClean="0">
                <a:ea typeface="ＭＳ Ｐゴシック" panose="020B0600070205080204" pitchFamily="34" charset="-128"/>
              </a:rPr>
              <a:t>Yksilöiden elämä menee samaa rataa</a:t>
            </a:r>
            <a:endParaRPr lang="fi-FI" altLang="fi-FI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fi-FI" altLang="fi-FI" dirty="0">
                <a:ea typeface="ＭＳ Ｐゴシック" panose="020B0600070205080204" pitchFamily="34" charset="-128"/>
              </a:rPr>
              <a:t>Perherakenteen muutokset vaikuttavat tarpeisiin ja siten ostokäyttäytymiseen</a:t>
            </a:r>
          </a:p>
          <a:p>
            <a:pPr lvl="1">
              <a:lnSpc>
                <a:spcPct val="90000"/>
              </a:lnSpc>
            </a:pPr>
            <a:r>
              <a:rPr lang="fi-FI" altLang="fi-FI" dirty="0">
                <a:ea typeface="ＭＳ Ｐゴシック" panose="020B0600070205080204" pitchFamily="34" charset="-128"/>
              </a:rPr>
              <a:t>Ihmisten ikääntyessä tulotason oletetaan yleensä kasvavan</a:t>
            </a:r>
          </a:p>
          <a:p>
            <a:pPr lvl="1">
              <a:lnSpc>
                <a:spcPct val="90000"/>
              </a:lnSpc>
              <a:buNone/>
            </a:pPr>
            <a:endParaRPr lang="fi-FI" altLang="fi-FI" dirty="0"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3632097"/>
            <a:ext cx="8624888" cy="12952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8258" y="4267201"/>
            <a:ext cx="777731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9212" y="4459346"/>
            <a:ext cx="7644582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39212" y="4645085"/>
            <a:ext cx="8286388" cy="56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9212" y="4827150"/>
            <a:ext cx="110613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68" y="392205"/>
            <a:ext cx="7563245" cy="50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0" y="646395"/>
            <a:ext cx="8898607" cy="39113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5958348" y="3637935"/>
            <a:ext cx="2792362" cy="983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18360" y="3780502"/>
            <a:ext cx="4832350" cy="98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18360" y="3932902"/>
            <a:ext cx="4832350" cy="98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18360" y="4075468"/>
            <a:ext cx="4832350" cy="98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18360" y="4244052"/>
            <a:ext cx="4832350" cy="98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18360" y="4396452"/>
            <a:ext cx="4301408" cy="98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3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Perheen</a:t>
            </a:r>
            <a:r>
              <a:rPr lang="en-US" dirty="0" smtClean="0"/>
              <a:t> </a:t>
            </a:r>
            <a:r>
              <a:rPr lang="en-US" dirty="0" err="1" smtClean="0"/>
              <a:t>elinkaarimalli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1237883"/>
            <a:ext cx="8085138" cy="4529504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000" dirty="0">
                <a:ea typeface="ＭＳ Ｐゴシック" panose="020B0600070205080204" pitchFamily="34" charset="-128"/>
              </a:rPr>
              <a:t>Tutkittua perheen elinkaaren </a:t>
            </a:r>
            <a:r>
              <a:rPr lang="fi-FI" altLang="fi-FI" sz="2000" dirty="0" smtClean="0">
                <a:ea typeface="ＭＳ Ｐゴシック" panose="020B0600070205080204" pitchFamily="34" charset="-128"/>
              </a:rPr>
              <a:t>vaikutuksesta (Solomon </a:t>
            </a:r>
            <a:r>
              <a:rPr lang="fi-FI" altLang="fi-FI" sz="2000" dirty="0">
                <a:ea typeface="ＭＳ Ｐゴシック" panose="020B0600070205080204" pitchFamily="34" charset="-128"/>
              </a:rPr>
              <a:t>ym.)</a:t>
            </a:r>
          </a:p>
          <a:p>
            <a:r>
              <a:rPr lang="fi-FI" altLang="fi-FI" sz="2000" dirty="0" smtClean="0">
                <a:ea typeface="ＭＳ Ｐゴシック" panose="020B0600070205080204" pitchFamily="34" charset="-128"/>
              </a:rPr>
              <a:t>Sinkut </a:t>
            </a:r>
            <a:r>
              <a:rPr lang="fi-FI" altLang="fi-FI" sz="2000" dirty="0">
                <a:ea typeface="ＭＳ Ｐゴシック" panose="020B0600070205080204" pitchFamily="34" charset="-128"/>
              </a:rPr>
              <a:t>ja nuoret lapsettomat parit</a:t>
            </a:r>
          </a:p>
          <a:p>
            <a:pPr lvl="1"/>
            <a:r>
              <a:rPr lang="fi-FI" altLang="fi-FI" sz="2000" dirty="0">
                <a:ea typeface="ＭＳ Ｐゴシック" panose="020B0600070205080204" pitchFamily="34" charset="-128"/>
              </a:rPr>
              <a:t>Liikkuvat säännöllisesti, käyvät ulkona (ravintolat, yökerhot, elokuvat), käyttävät alkoholia</a:t>
            </a:r>
          </a:p>
          <a:p>
            <a:pPr lvl="1"/>
            <a:r>
              <a:rPr lang="fi-FI" altLang="fi-FI" sz="2000" dirty="0">
                <a:ea typeface="ＭＳ Ｐゴシック" panose="020B0600070205080204" pitchFamily="34" charset="-128"/>
              </a:rPr>
              <a:t>Asunnon, auton, ja kestokulutushyödykkeiden arvot alimmillaan</a:t>
            </a:r>
          </a:p>
          <a:p>
            <a:r>
              <a:rPr lang="fi-FI" altLang="fi-FI" sz="2000" dirty="0">
                <a:ea typeface="Calibri" panose="020F0502020204030204" pitchFamily="34" charset="0"/>
              </a:rPr>
              <a:t>Pienten lasten vanhemmat</a:t>
            </a:r>
          </a:p>
          <a:p>
            <a:pPr lvl="1"/>
            <a:r>
              <a:rPr lang="fi-FI" altLang="fi-FI" sz="2000" dirty="0">
                <a:ea typeface="Calibri" panose="020F0502020204030204" pitchFamily="34" charset="0"/>
              </a:rPr>
              <a:t>Ostavat paljon terveysruokaa </a:t>
            </a:r>
          </a:p>
          <a:p>
            <a:r>
              <a:rPr lang="fi-FI" altLang="fi-FI" sz="2000" dirty="0">
                <a:ea typeface="Calibri" panose="020F0502020204030204" pitchFamily="34" charset="0"/>
              </a:rPr>
              <a:t>Teini-ikäisten vanhemmat</a:t>
            </a:r>
          </a:p>
          <a:p>
            <a:pPr lvl="1"/>
            <a:r>
              <a:rPr lang="fi-FI" altLang="fi-FI" sz="2000" dirty="0">
                <a:ea typeface="Calibri" panose="020F0502020204030204" pitchFamily="34" charset="0"/>
              </a:rPr>
              <a:t>Ostavat paljon roskaruokaa</a:t>
            </a:r>
          </a:p>
          <a:p>
            <a:r>
              <a:rPr lang="fi-FI" altLang="fi-FI" sz="2000" dirty="0">
                <a:ea typeface="Calibri" panose="020F0502020204030204" pitchFamily="34" charset="0"/>
              </a:rPr>
              <a:t>Vanhemmat henkilöt</a:t>
            </a:r>
          </a:p>
          <a:p>
            <a:pPr lvl="1"/>
            <a:r>
              <a:rPr lang="fi-FI" altLang="fi-FI" sz="2000" dirty="0">
                <a:ea typeface="Calibri" panose="020F0502020204030204" pitchFamily="34" charset="0"/>
              </a:rPr>
              <a:t>Ostavat paljon palveluja, erityisesti kotipalveluja</a:t>
            </a:r>
          </a:p>
        </p:txBody>
      </p:sp>
    </p:spTree>
    <p:extLst>
      <p:ext uri="{BB962C8B-B14F-4D97-AF65-F5344CB8AC3E}">
        <p14:creationId xmlns:p14="http://schemas.microsoft.com/office/powerpoint/2010/main" val="22072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283B6F99-8DEE-744D-B2F1-7399A94D5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FB6B250-F217-B84A-8E10-659CA258BA5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886" r="10070"/>
          <a:stretch/>
        </p:blipFill>
        <p:spPr>
          <a:xfrm>
            <a:off x="0" y="-103994"/>
            <a:ext cx="9153832" cy="696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Mielipidejohtajuus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altLang="fi-FI" sz="2400" b="0" dirty="0">
                <a:ea typeface="ＭＳ Ｐゴシック" panose="020B0600070205080204" pitchFamily="34" charset="-128"/>
              </a:rPr>
              <a:t>Mielipidejohtaja on henkilö jonka ideat, mielipiteet ja käyttäytyminen vaikuttavat muiden ihmisten käyttäytymiseen ja mielipiteisiin koska häntä arvostetaan syystä tai toisesta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4637088" y="1609329"/>
            <a:ext cx="3987800" cy="306361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Mielipidejohtajien</a:t>
            </a:r>
            <a:r>
              <a:rPr lang="en-US" dirty="0" smtClean="0"/>
              <a:t> </a:t>
            </a:r>
            <a:r>
              <a:rPr lang="en-US" dirty="0" err="1" smtClean="0"/>
              <a:t>ominaisuuksi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Yleisiä</a:t>
            </a:r>
            <a:r>
              <a:rPr lang="en-US" dirty="0" smtClean="0"/>
              <a:t> </a:t>
            </a:r>
            <a:r>
              <a:rPr lang="en-US" dirty="0" err="1" smtClean="0"/>
              <a:t>ominaisuuksia</a:t>
            </a:r>
            <a:r>
              <a:rPr lang="en-US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Innovatiivisuus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Puheliaisuus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Itsevarmuus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Sosiaalisuus</a:t>
            </a:r>
            <a:endParaRPr lang="en-US" b="0" dirty="0"/>
          </a:p>
          <a:p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err="1" smtClean="0"/>
              <a:t>Asiantuntijuusalueeseen</a:t>
            </a:r>
            <a:r>
              <a:rPr lang="en-US" dirty="0" smtClean="0"/>
              <a:t> </a:t>
            </a:r>
            <a:r>
              <a:rPr lang="en-US" dirty="0" err="1" smtClean="0"/>
              <a:t>liittyviä</a:t>
            </a:r>
            <a:r>
              <a:rPr lang="en-US" dirty="0" smtClean="0"/>
              <a:t> </a:t>
            </a:r>
            <a:r>
              <a:rPr lang="en-US" dirty="0" err="1" smtClean="0"/>
              <a:t>ominaisuuksia</a:t>
            </a:r>
            <a:r>
              <a:rPr lang="en-US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 smtClean="0"/>
              <a:t>Sidonnaisuus</a:t>
            </a:r>
            <a:endParaRPr lang="fi-FI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/>
              <a:t>Laaja tietopohja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/>
              <a:t>Medianäkyvyys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/>
              <a:t>Sosiaalinen näkyvyys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283B6F99-8DEE-744D-B2F1-7399A94D5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FB6B250-F217-B84A-8E10-659CA258BA5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Ryhmäkeskustelu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ea typeface="ＭＳ Ｐゴシック" pitchFamily="34" charset="-128"/>
              </a:rPr>
              <a:t>Kaikki kuuluvat erilaisiin ryhmiin, jotka vaikuttavat siihen miten kulutamme</a:t>
            </a:r>
          </a:p>
          <a:p>
            <a:pPr marL="0" indent="0">
              <a:buNone/>
              <a:defRPr/>
            </a:pPr>
            <a:endParaRPr lang="fi-FI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r>
              <a:rPr lang="fi-FI" dirty="0">
                <a:ea typeface="ＭＳ Ｐゴシック" pitchFamily="34" charset="-128"/>
              </a:rPr>
              <a:t>Keskustele parin kanssa – mitkä ovat merkittävimpiä ryhmiä (todellisia ja abstrakteja</a:t>
            </a:r>
            <a:r>
              <a:rPr lang="fi-FI" dirty="0" smtClean="0">
                <a:ea typeface="ＭＳ Ｐゴシック" pitchFamily="34" charset="-128"/>
              </a:rPr>
              <a:t>) oman </a:t>
            </a:r>
            <a:r>
              <a:rPr lang="fi-FI" dirty="0">
                <a:ea typeface="ＭＳ Ｐゴシック" pitchFamily="34" charset="-128"/>
              </a:rPr>
              <a:t>kuluttajan </a:t>
            </a:r>
            <a:r>
              <a:rPr lang="fi-FI" dirty="0" smtClean="0">
                <a:ea typeface="ＭＳ Ｐゴシック" pitchFamily="34" charset="-128"/>
              </a:rPr>
              <a:t>käyttäytymisesi </a:t>
            </a:r>
            <a:r>
              <a:rPr lang="fi-FI" dirty="0">
                <a:ea typeface="ＭＳ Ｐゴシック" pitchFamily="34" charset="-128"/>
              </a:rPr>
              <a:t>kannalta?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283B6F99-8DEE-744D-B2F1-7399A94D5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BFB6B250-F217-B84A-8E10-659CA258BA5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79" y="1257519"/>
            <a:ext cx="8600886" cy="234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283B6F99-8DEE-744D-B2F1-7399A94D5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BFB6B250-F217-B84A-8E10-659CA258BA5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97" y="371013"/>
            <a:ext cx="6814984" cy="51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534304"/>
            <a:ext cx="8268854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95" y="139341"/>
            <a:ext cx="5836981" cy="58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3" y="389005"/>
            <a:ext cx="8630854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Mielipidejohtajuus</a:t>
            </a:r>
            <a:r>
              <a:rPr lang="en-US" dirty="0" smtClean="0"/>
              <a:t> - </a:t>
            </a:r>
            <a:r>
              <a:rPr lang="en-US" dirty="0" err="1" smtClean="0"/>
              <a:t>julkkikset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39750" y="1423988"/>
            <a:ext cx="8085138" cy="4081462"/>
          </a:xfrm>
        </p:spPr>
        <p:txBody>
          <a:bodyPr/>
          <a:lstStyle/>
          <a:p>
            <a:r>
              <a:rPr lang="fi-FI" altLang="fi-FI" dirty="0">
                <a:ea typeface="ＭＳ Ｐゴシック" panose="020B0600070205080204" pitchFamily="34" charset="-128"/>
              </a:rPr>
              <a:t>Julkkisten käyttämiseen suosittelijoina vaikuttavat seuraavat seikat (Amos et al. 2008)</a:t>
            </a:r>
          </a:p>
          <a:p>
            <a:pPr lvl="1"/>
            <a:r>
              <a:rPr lang="fi-FI" altLang="fi-FI" dirty="0">
                <a:ea typeface="ＭＳ Ｐゴシック" panose="020B0600070205080204" pitchFamily="34" charset="-128"/>
              </a:rPr>
              <a:t>Asiantuntijuus tuotekategoriassa ja yhteensopivuus (</a:t>
            </a:r>
            <a:r>
              <a:rPr lang="fi-FI" altLang="fi-FI" dirty="0" err="1">
                <a:ea typeface="ＭＳ Ｐゴシック" panose="020B0600070205080204" pitchFamily="34" charset="-128"/>
              </a:rPr>
              <a:t>celebrity</a:t>
            </a:r>
            <a:r>
              <a:rPr lang="fi-FI" altLang="fi-FI" dirty="0">
                <a:ea typeface="ＭＳ Ｐゴシック" panose="020B0600070205080204" pitchFamily="34" charset="-128"/>
              </a:rPr>
              <a:t>/</a:t>
            </a:r>
            <a:r>
              <a:rPr lang="fi-FI" altLang="fi-FI" dirty="0" err="1">
                <a:ea typeface="ＭＳ Ｐゴシック" panose="020B0600070205080204" pitchFamily="34" charset="-128"/>
              </a:rPr>
              <a:t>product</a:t>
            </a:r>
            <a:r>
              <a:rPr lang="fi-FI" altLang="fi-FI" dirty="0">
                <a:ea typeface="ＭＳ Ｐゴシック" panose="020B0600070205080204" pitchFamily="34" charset="-128"/>
              </a:rPr>
              <a:t> </a:t>
            </a:r>
            <a:r>
              <a:rPr lang="fi-FI" altLang="fi-FI" dirty="0" err="1">
                <a:ea typeface="ＭＳ Ｐゴシック" panose="020B0600070205080204" pitchFamily="34" charset="-128"/>
              </a:rPr>
              <a:t>fit</a:t>
            </a:r>
            <a:r>
              <a:rPr lang="fi-FI" altLang="fi-FI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fi-FI" altLang="fi-FI" dirty="0">
                <a:ea typeface="ＭＳ Ｐゴシック" panose="020B0600070205080204" pitchFamily="34" charset="-128"/>
              </a:rPr>
              <a:t>Uskottavuus ja koettu luotettavuus</a:t>
            </a:r>
          </a:p>
          <a:p>
            <a:pPr lvl="1"/>
            <a:r>
              <a:rPr lang="fi-FI" altLang="fi-FI" dirty="0">
                <a:ea typeface="ＭＳ Ｐゴシック" panose="020B0600070205080204" pitchFamily="34" charset="-128"/>
              </a:rPr>
              <a:t>“Suorituskyky” </a:t>
            </a:r>
            <a:r>
              <a:rPr lang="fi-FI" altLang="fi-FI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koetut aikaansaannokset</a:t>
            </a:r>
            <a:endParaRPr lang="fi-FI" altLang="fi-FI" dirty="0">
              <a:ea typeface="ＭＳ Ｐゴシック" panose="020B0600070205080204" pitchFamily="34" charset="-128"/>
            </a:endParaRPr>
          </a:p>
          <a:p>
            <a:pPr lvl="1"/>
            <a:r>
              <a:rPr lang="fi-FI" altLang="fi-FI" dirty="0">
                <a:ea typeface="ＭＳ Ｐゴシック" panose="020B0600070205080204" pitchFamily="34" charset="-128"/>
              </a:rPr>
              <a:t>Viehättävyys</a:t>
            </a:r>
          </a:p>
          <a:p>
            <a:pPr lvl="1"/>
            <a:r>
              <a:rPr lang="fi-FI" altLang="fi-FI" dirty="0">
                <a:ea typeface="ＭＳ Ｐゴシック" panose="020B0600070205080204" pitchFamily="34" charset="-128"/>
              </a:rPr>
              <a:t>Tunnettuus</a:t>
            </a:r>
          </a:p>
          <a:p>
            <a:pPr lvl="1"/>
            <a:r>
              <a:rPr lang="fi-FI" altLang="fi-FI" dirty="0">
                <a:ea typeface="ＭＳ Ｐゴシック" panose="020B0600070205080204" pitchFamily="34" charset="-128"/>
              </a:rPr>
              <a:t>“Mukavuus” (</a:t>
            </a:r>
            <a:r>
              <a:rPr lang="fi-FI" altLang="fi-FI" dirty="0" err="1">
                <a:ea typeface="Calibri" panose="020F0502020204030204" pitchFamily="34" charset="0"/>
              </a:rPr>
              <a:t>likeability</a:t>
            </a:r>
            <a:r>
              <a:rPr lang="fi-FI" altLang="fi-FI" dirty="0">
                <a:ea typeface="Calibri" panose="020F0502020204030204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36" y="180216"/>
            <a:ext cx="7617802" cy="54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540001" y="747347"/>
            <a:ext cx="3988079" cy="4769886"/>
          </a:xfrm>
        </p:spPr>
        <p:txBody>
          <a:bodyPr/>
          <a:lstStyle/>
          <a:p>
            <a:r>
              <a:rPr lang="fi-FI" dirty="0" smtClean="0"/>
              <a:t>Hyödyt:</a:t>
            </a:r>
          </a:p>
          <a:p>
            <a:pPr marL="342900" indent="-342900">
              <a:buFontTx/>
              <a:buChar char="-"/>
            </a:pPr>
            <a:r>
              <a:rPr lang="fi-FI" sz="2000" b="0" dirty="0" smtClean="0"/>
              <a:t>Voi auttaa erottuminen muusta markkinointiviestinnästä (</a:t>
            </a:r>
            <a:r>
              <a:rPr lang="fi-FI" sz="2000" b="0" dirty="0" err="1" smtClean="0"/>
              <a:t>e.g</a:t>
            </a:r>
            <a:r>
              <a:rPr lang="fi-FI" sz="2000" b="0" dirty="0" smtClean="0"/>
              <a:t>. </a:t>
            </a:r>
            <a:r>
              <a:rPr lang="fi-FI" sz="2000" b="0" dirty="0" err="1" smtClean="0"/>
              <a:t>Sherman</a:t>
            </a:r>
            <a:r>
              <a:rPr lang="fi-FI" sz="2000" b="0" dirty="0" smtClean="0"/>
              <a:t> 1985)</a:t>
            </a:r>
          </a:p>
          <a:p>
            <a:pPr marL="342900" indent="-342900">
              <a:buFontTx/>
              <a:buChar char="-"/>
            </a:pPr>
            <a:r>
              <a:rPr lang="fi-FI" sz="2000" b="0" dirty="0" smtClean="0"/>
              <a:t>Voi vaikuttaa positiivisesti brändin muistettavuuteen (</a:t>
            </a:r>
            <a:r>
              <a:rPr lang="fi-FI" sz="2000" b="0" dirty="0" err="1" smtClean="0"/>
              <a:t>e.g</a:t>
            </a:r>
            <a:r>
              <a:rPr lang="fi-FI" sz="2000" b="0" dirty="0" smtClean="0"/>
              <a:t>. </a:t>
            </a:r>
            <a:r>
              <a:rPr lang="en-US" sz="2000" b="0" dirty="0" smtClean="0"/>
              <a:t>Friedman </a:t>
            </a:r>
            <a:r>
              <a:rPr lang="en-US" sz="2000" b="0" dirty="0"/>
              <a:t>and Friedman, </a:t>
            </a:r>
            <a:r>
              <a:rPr lang="en-US" sz="2000" b="0" dirty="0" smtClean="0"/>
              <a:t>1979)</a:t>
            </a:r>
          </a:p>
          <a:p>
            <a:pPr marL="342900" indent="-342900">
              <a:buFontTx/>
              <a:buChar char="-"/>
            </a:pPr>
            <a:r>
              <a:rPr lang="en-US" sz="2000" b="0" dirty="0" err="1" smtClean="0"/>
              <a:t>Vaikuttaa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positiivisesti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brändiasenteisiin</a:t>
            </a:r>
            <a:r>
              <a:rPr lang="en-US" sz="2000" b="0" dirty="0" smtClean="0"/>
              <a:t> ja </a:t>
            </a:r>
            <a:r>
              <a:rPr lang="en-US" sz="2000" b="0" dirty="0" err="1" smtClean="0"/>
              <a:t>ostoaikomuksiin</a:t>
            </a:r>
            <a:r>
              <a:rPr lang="en-US" sz="2000" b="0" dirty="0" smtClean="0"/>
              <a:t> (e.g. La </a:t>
            </a:r>
            <a:r>
              <a:rPr lang="en-US" sz="2000" b="0" dirty="0" err="1"/>
              <a:t>Ferle</a:t>
            </a:r>
            <a:r>
              <a:rPr lang="en-US" sz="2000" b="0" dirty="0"/>
              <a:t> and Choi, </a:t>
            </a:r>
            <a:r>
              <a:rPr lang="en-US" sz="2000" b="0" dirty="0" smtClean="0"/>
              <a:t>2005)</a:t>
            </a:r>
          </a:p>
          <a:p>
            <a:pPr marL="342900" indent="-342900">
              <a:buFontTx/>
              <a:buChar char="-"/>
            </a:pPr>
            <a:r>
              <a:rPr lang="fi-FI" sz="2000" b="0" dirty="0" smtClean="0"/>
              <a:t>Julkkiksen imago ”tarttuu” (</a:t>
            </a:r>
            <a:r>
              <a:rPr lang="fi-FI" sz="2000" b="0" dirty="0" err="1" smtClean="0"/>
              <a:t>e.g</a:t>
            </a:r>
            <a:r>
              <a:rPr lang="fi-FI" sz="2000" b="0" dirty="0" smtClean="0"/>
              <a:t>. </a:t>
            </a:r>
            <a:r>
              <a:rPr lang="fi-FI" sz="2000" b="0" dirty="0" err="1" smtClean="0"/>
              <a:t>McCracken</a:t>
            </a:r>
            <a:r>
              <a:rPr lang="fi-FI" sz="2000" b="0" dirty="0" smtClean="0"/>
              <a:t> 1989)</a:t>
            </a:r>
            <a:endParaRPr lang="en-US" b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637521" y="747347"/>
            <a:ext cx="3988079" cy="4769885"/>
          </a:xfrm>
        </p:spPr>
        <p:txBody>
          <a:bodyPr/>
          <a:lstStyle/>
          <a:p>
            <a:r>
              <a:rPr lang="fi-FI" dirty="0" smtClean="0"/>
              <a:t>Haitat:</a:t>
            </a:r>
          </a:p>
          <a:p>
            <a:pPr marL="342900" indent="-342900">
              <a:buFontTx/>
              <a:buChar char="-"/>
            </a:pPr>
            <a:r>
              <a:rPr lang="fi-FI" sz="2000" b="0" dirty="0" smtClean="0"/>
              <a:t>Voi olla todella kallista </a:t>
            </a:r>
          </a:p>
          <a:p>
            <a:pPr marL="342900" indent="-342900">
              <a:buFontTx/>
              <a:buChar char="-"/>
            </a:pPr>
            <a:r>
              <a:rPr lang="fi-FI" sz="2000" b="0" dirty="0" smtClean="0"/>
              <a:t>Uskottavuusongelma, erityisesti paljon käytetyillä julkkiksilla (</a:t>
            </a:r>
            <a:r>
              <a:rPr lang="en-US" sz="2000" b="0" dirty="0"/>
              <a:t>Garland and </a:t>
            </a:r>
            <a:r>
              <a:rPr lang="en-US" sz="2000" b="0" dirty="0" err="1"/>
              <a:t>Ferkins</a:t>
            </a:r>
            <a:r>
              <a:rPr lang="en-US" sz="2000" b="0" dirty="0"/>
              <a:t>, </a:t>
            </a:r>
            <a:r>
              <a:rPr lang="en-US" sz="2000" b="0" dirty="0" smtClean="0"/>
              <a:t>2002)</a:t>
            </a:r>
          </a:p>
          <a:p>
            <a:pPr marL="342900" indent="-342900">
              <a:buFontTx/>
              <a:buChar char="-"/>
            </a:pPr>
            <a:r>
              <a:rPr lang="fi-FI" sz="2000" b="0" dirty="0"/>
              <a:t>Julkkiksen imago tarttuu!!</a:t>
            </a:r>
          </a:p>
          <a:p>
            <a:pPr marL="342900" indent="-342900">
              <a:buFontTx/>
              <a:buChar char="-"/>
            </a:pPr>
            <a:endParaRPr lang="en-US" sz="2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283B6F99-8DEE-744D-B2F1-7399A94D5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BFB6B250-F217-B84A-8E10-659CA258BA5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2" y="197036"/>
            <a:ext cx="4745824" cy="4483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619" y="3482550"/>
            <a:ext cx="7190398" cy="2629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353" y="197036"/>
            <a:ext cx="5272709" cy="296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03" y="360904"/>
            <a:ext cx="5928618" cy="5228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88" y="2018318"/>
            <a:ext cx="7487695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Viiteryhmä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altLang="fi-FI" dirty="0">
                <a:ea typeface="ＭＳ Ｐゴシック" panose="020B0600070205080204" pitchFamily="34" charset="-128"/>
              </a:rPr>
              <a:t>Mikä on viiteryhmä?</a:t>
            </a:r>
          </a:p>
          <a:p>
            <a:pPr lvl="1"/>
            <a:r>
              <a:rPr lang="fi-FI" altLang="fi-FI" b="1" dirty="0">
                <a:ea typeface="Calibri" panose="020F0502020204030204" pitchFamily="34" charset="0"/>
              </a:rPr>
              <a:t>Todellinen</a:t>
            </a:r>
            <a:r>
              <a:rPr lang="fi-FI" altLang="fi-FI" dirty="0">
                <a:ea typeface="Calibri" panose="020F0502020204030204" pitchFamily="34" charset="0"/>
              </a:rPr>
              <a:t> tai </a:t>
            </a:r>
            <a:r>
              <a:rPr lang="fi-FI" altLang="fi-FI" b="1" dirty="0">
                <a:ea typeface="Calibri" panose="020F0502020204030204" pitchFamily="34" charset="0"/>
              </a:rPr>
              <a:t>kuvitteellinen</a:t>
            </a:r>
            <a:r>
              <a:rPr lang="fi-FI" altLang="fi-FI" dirty="0">
                <a:ea typeface="Calibri" panose="020F0502020204030204" pitchFamily="34" charset="0"/>
              </a:rPr>
              <a:t> ryhmä joka vaikuttaa </a:t>
            </a:r>
            <a:r>
              <a:rPr lang="fi-FI" altLang="fi-FI" dirty="0" smtClean="0">
                <a:ea typeface="Calibri" panose="020F0502020204030204" pitchFamily="34" charset="0"/>
              </a:rPr>
              <a:t>yksilön </a:t>
            </a:r>
            <a:r>
              <a:rPr lang="fi-FI" altLang="fi-FI" dirty="0">
                <a:ea typeface="Calibri" panose="020F0502020204030204" pitchFamily="34" charset="0"/>
              </a:rPr>
              <a:t>arvioihin, tavoitteisiin ja käyttäytymiseen</a:t>
            </a:r>
          </a:p>
          <a:p>
            <a:pPr lvl="2"/>
            <a:endParaRPr lang="fi-FI" altLang="fi-FI" dirty="0">
              <a:ea typeface="Calibri" panose="020F0502020204030204" pitchFamily="34" charset="0"/>
            </a:endParaRPr>
          </a:p>
          <a:p>
            <a:pPr lvl="1"/>
            <a:r>
              <a:rPr lang="fi-FI" altLang="fi-FI" dirty="0">
                <a:ea typeface="Calibri" panose="020F0502020204030204" pitchFamily="34" charset="0"/>
              </a:rPr>
              <a:t>Viiteryhmät voivat siis olla eri kokoisia (yhdestä </a:t>
            </a:r>
            <a:r>
              <a:rPr lang="fi-FI" altLang="fi-FI" dirty="0" err="1">
                <a:ea typeface="Calibri" panose="020F0502020204030204" pitchFamily="34" charset="0"/>
              </a:rPr>
              <a:t>tsiljoonaan</a:t>
            </a:r>
            <a:r>
              <a:rPr lang="fi-FI" altLang="fi-FI" dirty="0">
                <a:ea typeface="Calibri" panose="020F0502020204030204" pitchFamily="34" charset="0"/>
              </a:rPr>
              <a:t> </a:t>
            </a:r>
            <a:r>
              <a:rPr lang="fi-FI" altLang="fi-FI" dirty="0">
                <a:ea typeface="Calibri" panose="020F0502020204030204" pitchFamily="34" charset="0"/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fi-FI" altLang="fi-FI" dirty="0">
                <a:ea typeface="Calibri" panose="020F0502020204030204" pitchFamily="34" charset="0"/>
                <a:sym typeface="Wingdings" panose="05000000000000000000" pitchFamily="2" charset="2"/>
              </a:rPr>
              <a:t>Ryhmät voivat olla todellisia tai symbolisia (“idea” ryhmästä)</a:t>
            </a:r>
          </a:p>
          <a:p>
            <a:pPr>
              <a:lnSpc>
                <a:spcPct val="80000"/>
              </a:lnSpc>
              <a:buNone/>
            </a:pPr>
            <a:endParaRPr lang="fi-FI" altLang="fi-FI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92" y="442143"/>
            <a:ext cx="5719917" cy="56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031771"/>
              </p:ext>
            </p:extLst>
          </p:nvPr>
        </p:nvGraphicFramePr>
        <p:xfrm>
          <a:off x="530296" y="416701"/>
          <a:ext cx="8186738" cy="5088749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35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Ryhmän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tyyppi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Ominaisuudet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Formaali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epäformaali</a:t>
                      </a:r>
                      <a:endParaRPr kumimoji="0" lang="en-US" sz="2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Formaali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= 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selkeä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rakenne</a:t>
                      </a:r>
                      <a:endParaRPr kumimoji="0" lang="en-US" sz="2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Epäformaali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= 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ei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selkeää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rakennetta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Primaari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sekundäärinen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Primaari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suoraa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kanssakäymistä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Sekundäärinen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suoraa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kanssakäymistä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Jänenyysryhmä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Ryhmät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joihin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on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liitytty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formaalit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ryhmät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), tai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joihin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tunnetaan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kuuluvuutta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epäformaalit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Aspiraatioryhmät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Ryhmät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joihin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haluttaisiin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kuulua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formaalit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ryhmät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), tai 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joita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halutaan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emuloida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</a:rPr>
                        <a:t>epäformaalit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Disassossiaatioryhmä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Ryhmä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josta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halutaan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erottautua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tai jota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halutaan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vältellä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6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67" y="1679547"/>
            <a:ext cx="6992384" cy="396087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386343" y="2290916"/>
            <a:ext cx="6351644" cy="2330136"/>
            <a:chOff x="1386343" y="2182761"/>
            <a:chExt cx="6351644" cy="233013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01961" y="2182761"/>
              <a:ext cx="433602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86348" y="2482644"/>
              <a:ext cx="635163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86347" y="2762863"/>
              <a:ext cx="635163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386348" y="3067665"/>
              <a:ext cx="6351639" cy="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386348" y="3372467"/>
              <a:ext cx="6351639" cy="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386346" y="3659984"/>
              <a:ext cx="6351639" cy="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386345" y="3931179"/>
              <a:ext cx="6351639" cy="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386344" y="4222038"/>
              <a:ext cx="6351639" cy="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386343" y="4512896"/>
              <a:ext cx="6351639" cy="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43" y="127370"/>
            <a:ext cx="6052929" cy="15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Viiteryhmien</a:t>
            </a:r>
            <a:r>
              <a:rPr lang="en-US" dirty="0" smtClean="0"/>
              <a:t> </a:t>
            </a:r>
            <a:r>
              <a:rPr lang="en-US" dirty="0" err="1" smtClean="0"/>
              <a:t>valta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1100598"/>
            <a:ext cx="8085138" cy="4867578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fi-FI" sz="2200" dirty="0"/>
              <a:t>Viiteryhmillä on monenlaista valtaa</a:t>
            </a:r>
          </a:p>
          <a:p>
            <a:pPr lvl="1">
              <a:lnSpc>
                <a:spcPct val="110000"/>
              </a:lnSpc>
              <a:defRPr/>
            </a:pPr>
            <a:r>
              <a:rPr lang="fi-FI" sz="2000" b="1" dirty="0" smtClean="0"/>
              <a:t>Referenssivaltaa </a:t>
            </a:r>
            <a:r>
              <a:rPr lang="fi-FI" sz="2000" b="1" dirty="0" smtClean="0">
                <a:sym typeface="Wingdings" panose="05000000000000000000" pitchFamily="2" charset="2"/>
              </a:rPr>
              <a:t> </a:t>
            </a:r>
            <a:r>
              <a:rPr lang="fi-FI" sz="2000" dirty="0" smtClean="0">
                <a:sym typeface="Wingdings" panose="05000000000000000000" pitchFamily="2" charset="2"/>
              </a:rPr>
              <a:t>mielipidevaikuttajat, julkkikset ym. </a:t>
            </a:r>
            <a:r>
              <a:rPr lang="fi-FI" sz="2000" dirty="0">
                <a:sym typeface="Wingdings" panose="05000000000000000000" pitchFamily="2" charset="2"/>
              </a:rPr>
              <a:t>j</a:t>
            </a:r>
            <a:r>
              <a:rPr lang="fi-FI" sz="2000" dirty="0" smtClean="0">
                <a:sym typeface="Wingdings" panose="05000000000000000000" pitchFamily="2" charset="2"/>
              </a:rPr>
              <a:t>oita ihaillaan</a:t>
            </a:r>
            <a:endParaRPr lang="fi-FI" sz="2000" dirty="0" smtClean="0"/>
          </a:p>
          <a:p>
            <a:pPr lvl="1">
              <a:lnSpc>
                <a:spcPct val="110000"/>
              </a:lnSpc>
              <a:defRPr/>
            </a:pPr>
            <a:r>
              <a:rPr lang="fi-FI" sz="2000" b="1" dirty="0" smtClean="0"/>
              <a:t>Informaatiovaltaa</a:t>
            </a:r>
            <a:r>
              <a:rPr lang="fi-FI" sz="2000" dirty="0" smtClean="0"/>
              <a:t> </a:t>
            </a:r>
            <a:r>
              <a:rPr lang="fi-FI" sz="2000" dirty="0">
                <a:sym typeface="Wingdings" pitchFamily="2" charset="2"/>
              </a:rPr>
              <a:t> toisilla on enemmän tietoa kuin </a:t>
            </a:r>
            <a:r>
              <a:rPr lang="fi-FI" sz="2000" dirty="0" smtClean="0">
                <a:sym typeface="Wingdings" pitchFamily="2" charset="2"/>
              </a:rPr>
              <a:t>toisilla, </a:t>
            </a:r>
            <a:r>
              <a:rPr lang="fi-FI" sz="2000" b="1" dirty="0" smtClean="0">
                <a:sym typeface="Wingdings" pitchFamily="2" charset="2"/>
              </a:rPr>
              <a:t>Juridista valtaa </a:t>
            </a:r>
            <a:r>
              <a:rPr lang="fi-FI" sz="2000" dirty="0">
                <a:sym typeface="Wingdings" pitchFamily="2" charset="2"/>
              </a:rPr>
              <a:t> tietyille ihmisille ja ryhmille on annettu valtaa </a:t>
            </a:r>
            <a:r>
              <a:rPr lang="fi-FI" sz="2000" dirty="0" smtClean="0">
                <a:sym typeface="Wingdings" pitchFamily="2" charset="2"/>
              </a:rPr>
              <a:t>säädöksin</a:t>
            </a:r>
          </a:p>
          <a:p>
            <a:pPr lvl="1">
              <a:lnSpc>
                <a:spcPct val="110000"/>
              </a:lnSpc>
              <a:defRPr/>
            </a:pPr>
            <a:r>
              <a:rPr lang="fi-FI" sz="2000" b="1" dirty="0" smtClean="0">
                <a:sym typeface="Wingdings" pitchFamily="2" charset="2"/>
              </a:rPr>
              <a:t>Asiantuntemukseen </a:t>
            </a:r>
            <a:r>
              <a:rPr lang="fi-FI" sz="2000" b="1" dirty="0">
                <a:sym typeface="Wingdings" pitchFamily="2" charset="2"/>
              </a:rPr>
              <a:t>perustuvaa </a:t>
            </a:r>
            <a:r>
              <a:rPr lang="fi-FI" sz="2000" dirty="0">
                <a:sym typeface="Wingdings" pitchFamily="2" charset="2"/>
              </a:rPr>
              <a:t> ryhmillä ajatellaan olevan erityistaitoja tai –tietoja </a:t>
            </a:r>
            <a:endParaRPr lang="fi-FI" sz="2000" dirty="0" smtClean="0">
              <a:sym typeface="Wingdings" pitchFamily="2" charset="2"/>
            </a:endParaRPr>
          </a:p>
          <a:p>
            <a:pPr lvl="1">
              <a:lnSpc>
                <a:spcPct val="110000"/>
              </a:lnSpc>
              <a:defRPr/>
            </a:pPr>
            <a:r>
              <a:rPr lang="fi-FI" sz="2000" b="1" dirty="0" smtClean="0">
                <a:sym typeface="Wingdings" pitchFamily="2" charset="2"/>
              </a:rPr>
              <a:t>Palkitsemiseen </a:t>
            </a:r>
            <a:r>
              <a:rPr lang="fi-FI" sz="2000" b="1" dirty="0">
                <a:sym typeface="Wingdings" pitchFamily="2" charset="2"/>
              </a:rPr>
              <a:t>perustuvaa </a:t>
            </a:r>
            <a:r>
              <a:rPr lang="fi-FI" sz="2000" dirty="0">
                <a:sym typeface="Wingdings" pitchFamily="2" charset="2"/>
              </a:rPr>
              <a:t> joillakin ryhmillä tai henkilöillä on mahdollisuus positiiviseen vahvistamiseen</a:t>
            </a:r>
          </a:p>
          <a:p>
            <a:pPr lvl="1">
              <a:lnSpc>
                <a:spcPct val="110000"/>
              </a:lnSpc>
              <a:defRPr/>
            </a:pPr>
            <a:r>
              <a:rPr lang="fi-FI" sz="2000" b="1" dirty="0">
                <a:sym typeface="Wingdings" pitchFamily="2" charset="2"/>
              </a:rPr>
              <a:t>Pakottamiseen perustuvaa </a:t>
            </a:r>
            <a:r>
              <a:rPr lang="fi-FI" sz="2000" dirty="0">
                <a:sym typeface="Wingdings" pitchFamily="2" charset="2"/>
              </a:rPr>
              <a:t> joillakin ryhmillä tai henkilöillä on mahdollisuus väkivallan </a:t>
            </a:r>
            <a:r>
              <a:rPr lang="fi-FI" sz="2000" dirty="0" smtClean="0">
                <a:sym typeface="Wingdings" pitchFamily="2" charset="2"/>
              </a:rPr>
              <a:t>pelotteeseen</a:t>
            </a:r>
            <a:endParaRPr lang="fi-FI" altLang="fi-FI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529" y="3655140"/>
            <a:ext cx="3036071" cy="2060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Viiteryhmien</a:t>
            </a:r>
            <a:r>
              <a:rPr lang="en-US" dirty="0" smtClean="0"/>
              <a:t> </a:t>
            </a:r>
            <a:r>
              <a:rPr lang="en-US" dirty="0" err="1" smtClean="0"/>
              <a:t>vaikutus</a:t>
            </a:r>
            <a:r>
              <a:rPr lang="en-US" dirty="0" smtClean="0"/>
              <a:t> </a:t>
            </a:r>
            <a:r>
              <a:rPr lang="en-US" dirty="0" err="1" smtClean="0"/>
              <a:t>kuluttamiseen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74662" y="1238250"/>
            <a:ext cx="8085138" cy="4240160"/>
          </a:xfrm>
        </p:spPr>
        <p:txBody>
          <a:bodyPr/>
          <a:lstStyle/>
          <a:p>
            <a:r>
              <a:rPr lang="en-US" sz="2200" b="1" dirty="0" err="1" smtClean="0"/>
              <a:t>Viiteryhmiä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pidetään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luotettavina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tietolähteinä</a:t>
            </a:r>
            <a:r>
              <a:rPr lang="en-US" sz="2200" b="1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fi-FI" sz="2200" dirty="0" smtClean="0">
                <a:sym typeface="Wingdings" panose="05000000000000000000" pitchFamily="2" charset="2"/>
              </a:rPr>
              <a:t>v</a:t>
            </a:r>
            <a:r>
              <a:rPr lang="fi-FI" altLang="fi-FI" sz="2200" dirty="0" smtClean="0"/>
              <a:t>iiteryhmissä </a:t>
            </a:r>
            <a:r>
              <a:rPr lang="fi-FI" altLang="fi-FI" sz="2200" dirty="0"/>
              <a:t>liikkuu paljon tietoa tuotteista ja </a:t>
            </a:r>
            <a:r>
              <a:rPr lang="fi-FI" altLang="fi-FI" sz="2200" dirty="0" smtClean="0"/>
              <a:t>palveluista (WOM eli </a:t>
            </a:r>
            <a:r>
              <a:rPr lang="fi-FI" altLang="fi-FI" sz="2200" dirty="0" err="1" smtClean="0"/>
              <a:t>word</a:t>
            </a:r>
            <a:r>
              <a:rPr lang="fi-FI" altLang="fi-FI" sz="2200" dirty="0" smtClean="0"/>
              <a:t>-of-</a:t>
            </a:r>
            <a:r>
              <a:rPr lang="fi-FI" altLang="fi-FI" sz="2200" dirty="0" err="1" smtClean="0"/>
              <a:t>mouth</a:t>
            </a:r>
            <a:r>
              <a:rPr lang="fi-FI" altLang="fi-FI" sz="2200" dirty="0"/>
              <a:t>)</a:t>
            </a:r>
            <a:r>
              <a:rPr lang="fi-FI" altLang="zh-CN" sz="2200" dirty="0" smtClean="0">
                <a:ea typeface="SimSun" panose="02010600030101010101" pitchFamily="2" charset="-122"/>
              </a:rPr>
              <a:t> </a:t>
            </a:r>
          </a:p>
          <a:p>
            <a:r>
              <a:rPr lang="fi-FI" altLang="fi-FI" sz="2200" dirty="0">
                <a:ea typeface="ＭＳ Ｐゴシック" panose="020B0600070205080204" pitchFamily="34" charset="-128"/>
              </a:rPr>
              <a:t>Viiteryhmien vaikutus perustuu myös </a:t>
            </a:r>
            <a:r>
              <a:rPr lang="fi-FI" altLang="fi-FI" sz="2200" b="1" dirty="0">
                <a:ea typeface="ＭＳ Ｐゴシック" panose="020B0600070205080204" pitchFamily="34" charset="-128"/>
              </a:rPr>
              <a:t>yhdenmukaisuuden tavoitteluun </a:t>
            </a:r>
            <a:r>
              <a:rPr lang="fi-FI" altLang="fi-FI" sz="2200" dirty="0">
                <a:ea typeface="ＭＳ Ｐゴシック" panose="020B0600070205080204" pitchFamily="34" charset="-128"/>
              </a:rPr>
              <a:t>eli konformisuuteen (taustalla normisto ja ryhmäpaine)</a:t>
            </a:r>
          </a:p>
          <a:p>
            <a:r>
              <a:rPr lang="fi-FI" sz="2000" dirty="0">
                <a:ea typeface="Calibri" pitchFamily="34" charset="0"/>
              </a:rPr>
              <a:t>Konformisuuden tasoon vaikuttavat mm-</a:t>
            </a:r>
          </a:p>
          <a:p>
            <a:pPr lvl="1">
              <a:defRPr/>
            </a:pPr>
            <a:r>
              <a:rPr lang="fi-FI" sz="2000" dirty="0">
                <a:ea typeface="Calibri" pitchFamily="34" charset="0"/>
              </a:rPr>
              <a:t>Kulttuurinen paine</a:t>
            </a:r>
          </a:p>
          <a:p>
            <a:pPr lvl="1">
              <a:defRPr/>
            </a:pPr>
            <a:r>
              <a:rPr lang="fi-FI" sz="2000" dirty="0">
                <a:ea typeface="Calibri" pitchFamily="34" charset="0"/>
                <a:sym typeface="Wingdings" pitchFamily="2" charset="2"/>
              </a:rPr>
              <a:t>Sanktioiden pelko</a:t>
            </a:r>
          </a:p>
          <a:p>
            <a:pPr lvl="1">
              <a:defRPr/>
            </a:pPr>
            <a:r>
              <a:rPr lang="fi-FI" sz="2000" dirty="0">
                <a:ea typeface="Calibri" pitchFamily="34" charset="0"/>
                <a:sym typeface="Wingdings" pitchFamily="2" charset="2"/>
              </a:rPr>
              <a:t>Sitoumus </a:t>
            </a:r>
          </a:p>
          <a:p>
            <a:pPr lvl="1">
              <a:defRPr/>
            </a:pPr>
            <a:r>
              <a:rPr lang="fi-FI" sz="2000" dirty="0">
                <a:ea typeface="Calibri" pitchFamily="34" charset="0"/>
                <a:sym typeface="Wingdings" pitchFamily="2" charset="2"/>
              </a:rPr>
              <a:t>Ryhmän koko </a:t>
            </a:r>
            <a:endParaRPr lang="en-US" sz="2000" dirty="0"/>
          </a:p>
          <a:p>
            <a:endParaRPr lang="fi-FI" altLang="zh-CN" dirty="0"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_BIZ_FI_2013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K01 Intro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Aalto_BIZ_FI_2013</Template>
  <TotalTime>35844</TotalTime>
  <Words>925</Words>
  <Application>Microsoft Office PowerPoint</Application>
  <PresentationFormat>On-screen Show (4:3)</PresentationFormat>
  <Paragraphs>247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MS PGothic</vt:lpstr>
      <vt:lpstr>MS PGothic</vt:lpstr>
      <vt:lpstr>SimSun</vt:lpstr>
      <vt:lpstr>Arial</vt:lpstr>
      <vt:lpstr>Calibri</vt:lpstr>
      <vt:lpstr>Courier New</vt:lpstr>
      <vt:lpstr>Georgia</vt:lpstr>
      <vt:lpstr>Lucida Grande</vt:lpstr>
      <vt:lpstr>Wingdings</vt:lpstr>
      <vt:lpstr>ヒラギノ角ゴ Pro W3</vt:lpstr>
      <vt:lpstr>Aalto_BIZ_FI_2013</vt:lpstr>
      <vt:lpstr>K01 Intro</vt:lpstr>
      <vt:lpstr>23C580 Kuluttajan käyttäytyminen   Kuluttajat osana ryhmiä</vt:lpstr>
      <vt:lpstr>Luennon aiheet</vt:lpstr>
      <vt:lpstr>Ryhmäkeskustelu</vt:lpstr>
      <vt:lpstr>Viiteryhmä</vt:lpstr>
      <vt:lpstr>PowerPoint Presentation</vt:lpstr>
      <vt:lpstr>PowerPoint Presentation</vt:lpstr>
      <vt:lpstr>PowerPoint Presentation</vt:lpstr>
      <vt:lpstr>Viiteryhmien valta</vt:lpstr>
      <vt:lpstr>Viiteryhmien vaikutus kuluttamiseen</vt:lpstr>
      <vt:lpstr>Viiteryhmien vaikutus kuluttamiseen</vt:lpstr>
      <vt:lpstr>Viiteryhmien vaikutus kuluttamiseen</vt:lpstr>
      <vt:lpstr>PowerPoint Presentation</vt:lpstr>
      <vt:lpstr>Mikä on perhe? </vt:lpstr>
      <vt:lpstr>PowerPoint Presentation</vt:lpstr>
      <vt:lpstr>Perheen päätöksenteko</vt:lpstr>
      <vt:lpstr>PowerPoint Presentation</vt:lpstr>
      <vt:lpstr>PowerPoint Presentation</vt:lpstr>
      <vt:lpstr>Perheen päätöksenteko</vt:lpstr>
      <vt:lpstr>Perheen elinkaarimalli</vt:lpstr>
      <vt:lpstr>PowerPoint Presentation</vt:lpstr>
      <vt:lpstr>PowerPoint Presentation</vt:lpstr>
      <vt:lpstr>PowerPoint Presentation</vt:lpstr>
      <vt:lpstr>Perheen elinkaarimalli</vt:lpstr>
      <vt:lpstr>PowerPoint Presentation</vt:lpstr>
      <vt:lpstr>PowerPoint Presentation</vt:lpstr>
      <vt:lpstr>Perheen elinkaarimalli</vt:lpstr>
      <vt:lpstr>PowerPoint Presentation</vt:lpstr>
      <vt:lpstr>Mielipidejohtajuus</vt:lpstr>
      <vt:lpstr>Mielipidejohtajien ominaisuuksi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Mielipidejohtajuus - julkkikset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Markkinoinnin perusteet 23A00110   Johdanto kurssille</dc:title>
  <dc:creator>Ilona Mikkonen</dc:creator>
  <cp:lastModifiedBy>Mikkonen Ilona</cp:lastModifiedBy>
  <cp:revision>283</cp:revision>
  <cp:lastPrinted>2015-11-11T09:57:58Z</cp:lastPrinted>
  <dcterms:created xsi:type="dcterms:W3CDTF">2013-08-21T11:36:00Z</dcterms:created>
  <dcterms:modified xsi:type="dcterms:W3CDTF">2019-05-15T10:55:44Z</dcterms:modified>
</cp:coreProperties>
</file>