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5"/>
  </p:notesMasterIdLst>
  <p:sldIdLst>
    <p:sldId id="256" r:id="rId5"/>
    <p:sldId id="261" r:id="rId6"/>
    <p:sldId id="257" r:id="rId7"/>
    <p:sldId id="258"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urtinen, Ville" initials="PV" lastIdx="1" clrIdx="0">
    <p:extLst>
      <p:ext uri="{19B8F6BF-5375-455C-9EA6-DF929625EA0E}">
        <p15:presenceInfo xmlns:p15="http://schemas.microsoft.com/office/powerpoint/2012/main" userId="S::PUURVIL@hilti.com::42f10076-f9bc-422d-ac90-b1cfa6627b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249536-43CD-4B7D-89A6-E66A40A0203C}" v="26" dt="2020-12-03T07:02:54.3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1780" autoAdjust="0"/>
  </p:normalViewPr>
  <p:slideViewPr>
    <p:cSldViewPr snapToGrid="0">
      <p:cViewPr varScale="1">
        <p:scale>
          <a:sx n="69" d="100"/>
          <a:sy n="69" d="100"/>
        </p:scale>
        <p:origin x="48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uurtinen, Ville" userId="42f10076-f9bc-422d-ac90-b1cfa6627b15" providerId="ADAL" clId="{95249536-43CD-4B7D-89A6-E66A40A0203C}"/>
    <pc:docChg chg="undo custSel addSld modSld">
      <pc:chgData name="Puurtinen, Ville" userId="42f10076-f9bc-422d-ac90-b1cfa6627b15" providerId="ADAL" clId="{95249536-43CD-4B7D-89A6-E66A40A0203C}" dt="2020-12-03T07:05:32.087" v="1628" actId="20577"/>
      <pc:docMkLst>
        <pc:docMk/>
      </pc:docMkLst>
      <pc:sldChg chg="modSp">
        <pc:chgData name="Puurtinen, Ville" userId="42f10076-f9bc-422d-ac90-b1cfa6627b15" providerId="ADAL" clId="{95249536-43CD-4B7D-89A6-E66A40A0203C}" dt="2020-11-29T14:46:36.568" v="1266" actId="255"/>
        <pc:sldMkLst>
          <pc:docMk/>
          <pc:sldMk cId="2977571496" sldId="261"/>
        </pc:sldMkLst>
        <pc:spChg chg="mod">
          <ac:chgData name="Puurtinen, Ville" userId="42f10076-f9bc-422d-ac90-b1cfa6627b15" providerId="ADAL" clId="{95249536-43CD-4B7D-89A6-E66A40A0203C}" dt="2020-11-29T14:46:36.568" v="1266" actId="255"/>
          <ac:spMkLst>
            <pc:docMk/>
            <pc:sldMk cId="2977571496" sldId="261"/>
            <ac:spMk id="3" creationId="{F5EED683-E9D8-4439-A022-328E744F7BFA}"/>
          </ac:spMkLst>
        </pc:spChg>
      </pc:sldChg>
      <pc:sldChg chg="addCm delCm">
        <pc:chgData name="Puurtinen, Ville" userId="42f10076-f9bc-422d-ac90-b1cfa6627b15" providerId="ADAL" clId="{95249536-43CD-4B7D-89A6-E66A40A0203C}" dt="2020-12-03T06:51:53.306" v="1575" actId="1592"/>
        <pc:sldMkLst>
          <pc:docMk/>
          <pc:sldMk cId="1180960588" sldId="264"/>
        </pc:sldMkLst>
      </pc:sldChg>
      <pc:sldChg chg="modSp">
        <pc:chgData name="Puurtinen, Ville" userId="42f10076-f9bc-422d-ac90-b1cfa6627b15" providerId="ADAL" clId="{95249536-43CD-4B7D-89A6-E66A40A0203C}" dt="2020-12-03T06:53:53.564" v="1576" actId="115"/>
        <pc:sldMkLst>
          <pc:docMk/>
          <pc:sldMk cId="1826995270" sldId="265"/>
        </pc:sldMkLst>
        <pc:spChg chg="mod">
          <ac:chgData name="Puurtinen, Ville" userId="42f10076-f9bc-422d-ac90-b1cfa6627b15" providerId="ADAL" clId="{95249536-43CD-4B7D-89A6-E66A40A0203C}" dt="2020-12-03T06:53:53.564" v="1576" actId="115"/>
          <ac:spMkLst>
            <pc:docMk/>
            <pc:sldMk cId="1826995270" sldId="265"/>
            <ac:spMk id="3" creationId="{9C26964E-FD7A-4CFC-82F8-55842EA82F7E}"/>
          </ac:spMkLst>
        </pc:spChg>
      </pc:sldChg>
      <pc:sldChg chg="modSp">
        <pc:chgData name="Puurtinen, Ville" userId="42f10076-f9bc-422d-ac90-b1cfa6627b15" providerId="ADAL" clId="{95249536-43CD-4B7D-89A6-E66A40A0203C}" dt="2020-12-03T06:54:01.989" v="1577" actId="115"/>
        <pc:sldMkLst>
          <pc:docMk/>
          <pc:sldMk cId="99506789" sldId="266"/>
        </pc:sldMkLst>
        <pc:spChg chg="mod">
          <ac:chgData name="Puurtinen, Ville" userId="42f10076-f9bc-422d-ac90-b1cfa6627b15" providerId="ADAL" clId="{95249536-43CD-4B7D-89A6-E66A40A0203C}" dt="2020-12-03T06:54:01.989" v="1577" actId="115"/>
          <ac:spMkLst>
            <pc:docMk/>
            <pc:sldMk cId="99506789" sldId="266"/>
            <ac:spMk id="3" creationId="{C5CD5146-5A43-415A-A0E8-2DFB4AC42986}"/>
          </ac:spMkLst>
        </pc:spChg>
      </pc:sldChg>
      <pc:sldChg chg="modSp">
        <pc:chgData name="Puurtinen, Ville" userId="42f10076-f9bc-422d-ac90-b1cfa6627b15" providerId="ADAL" clId="{95249536-43CD-4B7D-89A6-E66A40A0203C}" dt="2020-11-29T14:49:20.743" v="1275" actId="1076"/>
        <pc:sldMkLst>
          <pc:docMk/>
          <pc:sldMk cId="3771273328" sldId="268"/>
        </pc:sldMkLst>
        <pc:spChg chg="mod">
          <ac:chgData name="Puurtinen, Ville" userId="42f10076-f9bc-422d-ac90-b1cfa6627b15" providerId="ADAL" clId="{95249536-43CD-4B7D-89A6-E66A40A0203C}" dt="2020-11-29T14:49:20.743" v="1275" actId="1076"/>
          <ac:spMkLst>
            <pc:docMk/>
            <pc:sldMk cId="3771273328" sldId="268"/>
            <ac:spMk id="3" creationId="{73C01B77-BEAB-49AD-8BB3-D3BEFFC9BDAC}"/>
          </ac:spMkLst>
        </pc:spChg>
      </pc:sldChg>
      <pc:sldChg chg="modNotesTx">
        <pc:chgData name="Puurtinen, Ville" userId="42f10076-f9bc-422d-ac90-b1cfa6627b15" providerId="ADAL" clId="{95249536-43CD-4B7D-89A6-E66A40A0203C}" dt="2020-12-03T07:05:32.087" v="1628" actId="20577"/>
        <pc:sldMkLst>
          <pc:docMk/>
          <pc:sldMk cId="2508208563" sldId="270"/>
        </pc:sldMkLst>
      </pc:sldChg>
      <pc:sldChg chg="modSp">
        <pc:chgData name="Puurtinen, Ville" userId="42f10076-f9bc-422d-ac90-b1cfa6627b15" providerId="ADAL" clId="{95249536-43CD-4B7D-89A6-E66A40A0203C}" dt="2020-12-01T11:19:07.433" v="1280" actId="255"/>
        <pc:sldMkLst>
          <pc:docMk/>
          <pc:sldMk cId="2634744392" sldId="271"/>
        </pc:sldMkLst>
        <pc:spChg chg="mod">
          <ac:chgData name="Puurtinen, Ville" userId="42f10076-f9bc-422d-ac90-b1cfa6627b15" providerId="ADAL" clId="{95249536-43CD-4B7D-89A6-E66A40A0203C}" dt="2020-12-01T11:19:07.433" v="1280" actId="255"/>
          <ac:spMkLst>
            <pc:docMk/>
            <pc:sldMk cId="2634744392" sldId="271"/>
            <ac:spMk id="3" creationId="{6F629EAC-6D00-4109-B353-A2993A63DDD7}"/>
          </ac:spMkLst>
        </pc:spChg>
      </pc:sldChg>
      <pc:sldChg chg="modSp add">
        <pc:chgData name="Puurtinen, Ville" userId="42f10076-f9bc-422d-ac90-b1cfa6627b15" providerId="ADAL" clId="{95249536-43CD-4B7D-89A6-E66A40A0203C}" dt="2020-11-29T14:29:20.293" v="110" actId="20577"/>
        <pc:sldMkLst>
          <pc:docMk/>
          <pc:sldMk cId="3209434721" sldId="275"/>
        </pc:sldMkLst>
        <pc:spChg chg="mod">
          <ac:chgData name="Puurtinen, Ville" userId="42f10076-f9bc-422d-ac90-b1cfa6627b15" providerId="ADAL" clId="{95249536-43CD-4B7D-89A6-E66A40A0203C}" dt="2020-11-29T14:27:18.660" v="9" actId="20577"/>
          <ac:spMkLst>
            <pc:docMk/>
            <pc:sldMk cId="3209434721" sldId="275"/>
            <ac:spMk id="2" creationId="{06992C7F-994A-4609-A806-7875540981B8}"/>
          </ac:spMkLst>
        </pc:spChg>
        <pc:spChg chg="mod">
          <ac:chgData name="Puurtinen, Ville" userId="42f10076-f9bc-422d-ac90-b1cfa6627b15" providerId="ADAL" clId="{95249536-43CD-4B7D-89A6-E66A40A0203C}" dt="2020-11-29T14:29:20.293" v="110" actId="20577"/>
          <ac:spMkLst>
            <pc:docMk/>
            <pc:sldMk cId="3209434721" sldId="275"/>
            <ac:spMk id="3" creationId="{6F90AAF9-C2AF-43C1-B769-5DF940750063}"/>
          </ac:spMkLst>
        </pc:spChg>
      </pc:sldChg>
      <pc:sldChg chg="modSp add">
        <pc:chgData name="Puurtinen, Ville" userId="42f10076-f9bc-422d-ac90-b1cfa6627b15" providerId="ADAL" clId="{95249536-43CD-4B7D-89A6-E66A40A0203C}" dt="2020-11-29T14:41:14.254" v="1265" actId="20577"/>
        <pc:sldMkLst>
          <pc:docMk/>
          <pc:sldMk cId="36444251" sldId="276"/>
        </pc:sldMkLst>
        <pc:spChg chg="mod">
          <ac:chgData name="Puurtinen, Ville" userId="42f10076-f9bc-422d-ac90-b1cfa6627b15" providerId="ADAL" clId="{95249536-43CD-4B7D-89A6-E66A40A0203C}" dt="2020-11-29T14:33:21.292" v="120" actId="20577"/>
          <ac:spMkLst>
            <pc:docMk/>
            <pc:sldMk cId="36444251" sldId="276"/>
            <ac:spMk id="2" creationId="{B92DD5CF-992F-4240-83B0-B17E0C4376C8}"/>
          </ac:spMkLst>
        </pc:spChg>
        <pc:spChg chg="mod">
          <ac:chgData name="Puurtinen, Ville" userId="42f10076-f9bc-422d-ac90-b1cfa6627b15" providerId="ADAL" clId="{95249536-43CD-4B7D-89A6-E66A40A0203C}" dt="2020-11-29T14:41:14.254" v="1265" actId="20577"/>
          <ac:spMkLst>
            <pc:docMk/>
            <pc:sldMk cId="36444251" sldId="276"/>
            <ac:spMk id="3" creationId="{7731C125-3C26-4301-896F-2FFD1E52C185}"/>
          </ac:spMkLst>
        </pc:spChg>
      </pc:sldChg>
      <pc:sldChg chg="addSp modSp add">
        <pc:chgData name="Puurtinen, Ville" userId="42f10076-f9bc-422d-ac90-b1cfa6627b15" providerId="ADAL" clId="{95249536-43CD-4B7D-89A6-E66A40A0203C}" dt="2020-12-01T11:29:38.337" v="1573" actId="255"/>
        <pc:sldMkLst>
          <pc:docMk/>
          <pc:sldMk cId="2947529985" sldId="277"/>
        </pc:sldMkLst>
        <pc:spChg chg="mod">
          <ac:chgData name="Puurtinen, Ville" userId="42f10076-f9bc-422d-ac90-b1cfa6627b15" providerId="ADAL" clId="{95249536-43CD-4B7D-89A6-E66A40A0203C}" dt="2020-12-01T11:29:38.337" v="1573" actId="255"/>
          <ac:spMkLst>
            <pc:docMk/>
            <pc:sldMk cId="2947529985" sldId="277"/>
            <ac:spMk id="2" creationId="{22870B71-D6A3-4B4A-9A3C-BDC3362C547A}"/>
          </ac:spMkLst>
        </pc:spChg>
        <pc:spChg chg="mod">
          <ac:chgData name="Puurtinen, Ville" userId="42f10076-f9bc-422d-ac90-b1cfa6627b15" providerId="ADAL" clId="{95249536-43CD-4B7D-89A6-E66A40A0203C}" dt="2020-12-01T11:27:07.753" v="1540" actId="1076"/>
          <ac:spMkLst>
            <pc:docMk/>
            <pc:sldMk cId="2947529985" sldId="277"/>
            <ac:spMk id="3" creationId="{31C05C4B-6A5E-4BC3-8CF9-E5EA2CDE9A96}"/>
          </ac:spMkLst>
        </pc:spChg>
        <pc:spChg chg="add mod">
          <ac:chgData name="Puurtinen, Ville" userId="42f10076-f9bc-422d-ac90-b1cfa6627b15" providerId="ADAL" clId="{95249536-43CD-4B7D-89A6-E66A40A0203C}" dt="2020-12-01T11:23:54.189" v="1381" actId="20577"/>
          <ac:spMkLst>
            <pc:docMk/>
            <pc:sldMk cId="2947529985" sldId="277"/>
            <ac:spMk id="4" creationId="{0C671CE0-7507-417A-9A4D-182258C05020}"/>
          </ac:spMkLst>
        </pc:spChg>
      </pc:sldChg>
      <pc:sldChg chg="addSp modSp add">
        <pc:chgData name="Puurtinen, Ville" userId="42f10076-f9bc-422d-ac90-b1cfa6627b15" providerId="ADAL" clId="{95249536-43CD-4B7D-89A6-E66A40A0203C}" dt="2020-12-01T11:29:11.105" v="1572" actId="20577"/>
        <pc:sldMkLst>
          <pc:docMk/>
          <pc:sldMk cId="2217934333" sldId="278"/>
        </pc:sldMkLst>
        <pc:spChg chg="mod">
          <ac:chgData name="Puurtinen, Ville" userId="42f10076-f9bc-422d-ac90-b1cfa6627b15" providerId="ADAL" clId="{95249536-43CD-4B7D-89A6-E66A40A0203C}" dt="2020-12-01T11:27:59.390" v="1545" actId="255"/>
          <ac:spMkLst>
            <pc:docMk/>
            <pc:sldMk cId="2217934333" sldId="278"/>
            <ac:spMk id="2" creationId="{72E69930-E49B-49CD-B872-C7875217FA9E}"/>
          </ac:spMkLst>
        </pc:spChg>
        <pc:spChg chg="mod">
          <ac:chgData name="Puurtinen, Ville" userId="42f10076-f9bc-422d-ac90-b1cfa6627b15" providerId="ADAL" clId="{95249536-43CD-4B7D-89A6-E66A40A0203C}" dt="2020-12-01T11:29:11.105" v="1572" actId="20577"/>
          <ac:spMkLst>
            <pc:docMk/>
            <pc:sldMk cId="2217934333" sldId="278"/>
            <ac:spMk id="3" creationId="{539D12C9-AE80-45BD-8D74-52B33A0B07A5}"/>
          </ac:spMkLst>
        </pc:spChg>
        <pc:spChg chg="add mod">
          <ac:chgData name="Puurtinen, Ville" userId="42f10076-f9bc-422d-ac90-b1cfa6627b15" providerId="ADAL" clId="{95249536-43CD-4B7D-89A6-E66A40A0203C}" dt="2020-12-01T11:29:01.014" v="1568" actId="20577"/>
          <ac:spMkLst>
            <pc:docMk/>
            <pc:sldMk cId="2217934333" sldId="278"/>
            <ac:spMk id="4" creationId="{48BD323F-3516-486A-9711-28FB557EF9D9}"/>
          </ac:spMkLst>
        </pc:spChg>
      </pc:sldChg>
    </pc:docChg>
  </pc:docChgLst>
  <pc:docChgLst>
    <pc:chgData name="Puurtinen, Ville" userId="42f10076-f9bc-422d-ac90-b1cfa6627b15" providerId="ADAL" clId="{8AD4F342-753A-4AD6-99DD-DD2F6E4CC5B9}"/>
    <pc:docChg chg="custSel addSld delSld modSld">
      <pc:chgData name="Puurtinen, Ville" userId="42f10076-f9bc-422d-ac90-b1cfa6627b15" providerId="ADAL" clId="{8AD4F342-753A-4AD6-99DD-DD2F6E4CC5B9}" dt="2020-11-29T14:17:07.146" v="1126" actId="255"/>
      <pc:docMkLst>
        <pc:docMk/>
      </pc:docMkLst>
      <pc:sldChg chg="modSp">
        <pc:chgData name="Puurtinen, Ville" userId="42f10076-f9bc-422d-ac90-b1cfa6627b15" providerId="ADAL" clId="{8AD4F342-753A-4AD6-99DD-DD2F6E4CC5B9}" dt="2020-11-29T14:16:03.755" v="1124" actId="1076"/>
        <pc:sldMkLst>
          <pc:docMk/>
          <pc:sldMk cId="4058490940" sldId="256"/>
        </pc:sldMkLst>
        <pc:picChg chg="mod">
          <ac:chgData name="Puurtinen, Ville" userId="42f10076-f9bc-422d-ac90-b1cfa6627b15" providerId="ADAL" clId="{8AD4F342-753A-4AD6-99DD-DD2F6E4CC5B9}" dt="2020-11-29T14:16:03.755" v="1124" actId="1076"/>
          <ac:picMkLst>
            <pc:docMk/>
            <pc:sldMk cId="4058490940" sldId="256"/>
            <ac:picMk id="4" creationId="{5D2B2749-1437-4D57-9CFF-75647A7B61E2}"/>
          </ac:picMkLst>
        </pc:picChg>
      </pc:sldChg>
      <pc:sldChg chg="modSp">
        <pc:chgData name="Puurtinen, Ville" userId="42f10076-f9bc-422d-ac90-b1cfa6627b15" providerId="ADAL" clId="{8AD4F342-753A-4AD6-99DD-DD2F6E4CC5B9}" dt="2020-11-29T14:15:55.798" v="1117" actId="27636"/>
        <pc:sldMkLst>
          <pc:docMk/>
          <pc:sldMk cId="2966064148" sldId="257"/>
        </pc:sldMkLst>
        <pc:spChg chg="mod">
          <ac:chgData name="Puurtinen, Ville" userId="42f10076-f9bc-422d-ac90-b1cfa6627b15" providerId="ADAL" clId="{8AD4F342-753A-4AD6-99DD-DD2F6E4CC5B9}" dt="2020-11-29T14:15:55.798" v="1117" actId="27636"/>
          <ac:spMkLst>
            <pc:docMk/>
            <pc:sldMk cId="2966064148" sldId="257"/>
            <ac:spMk id="3" creationId="{CA51512E-7B48-4423-A3C4-E6EF0C6CF91D}"/>
          </ac:spMkLst>
        </pc:spChg>
      </pc:sldChg>
      <pc:sldChg chg="modSp">
        <pc:chgData name="Puurtinen, Ville" userId="42f10076-f9bc-422d-ac90-b1cfa6627b15" providerId="ADAL" clId="{8AD4F342-753A-4AD6-99DD-DD2F6E4CC5B9}" dt="2020-11-29T13:55:16.410" v="559" actId="113"/>
        <pc:sldMkLst>
          <pc:docMk/>
          <pc:sldMk cId="220253156" sldId="258"/>
        </pc:sldMkLst>
        <pc:spChg chg="mod">
          <ac:chgData name="Puurtinen, Ville" userId="42f10076-f9bc-422d-ac90-b1cfa6627b15" providerId="ADAL" clId="{8AD4F342-753A-4AD6-99DD-DD2F6E4CC5B9}" dt="2020-11-29T13:55:16.410" v="559" actId="113"/>
          <ac:spMkLst>
            <pc:docMk/>
            <pc:sldMk cId="220253156" sldId="258"/>
            <ac:spMk id="3" creationId="{B52CD061-261B-4B3D-8BD0-21B2773E5A41}"/>
          </ac:spMkLst>
        </pc:spChg>
      </pc:sldChg>
      <pc:sldChg chg="del">
        <pc:chgData name="Puurtinen, Ville" userId="42f10076-f9bc-422d-ac90-b1cfa6627b15" providerId="ADAL" clId="{8AD4F342-753A-4AD6-99DD-DD2F6E4CC5B9}" dt="2020-11-29T13:38:43.984" v="0" actId="2696"/>
        <pc:sldMkLst>
          <pc:docMk/>
          <pc:sldMk cId="4076591087" sldId="259"/>
        </pc:sldMkLst>
      </pc:sldChg>
      <pc:sldChg chg="del">
        <pc:chgData name="Puurtinen, Ville" userId="42f10076-f9bc-422d-ac90-b1cfa6627b15" providerId="ADAL" clId="{8AD4F342-753A-4AD6-99DD-DD2F6E4CC5B9}" dt="2020-11-29T13:39:03.953" v="1" actId="2696"/>
        <pc:sldMkLst>
          <pc:docMk/>
          <pc:sldMk cId="1898977031" sldId="260"/>
        </pc:sldMkLst>
      </pc:sldChg>
      <pc:sldChg chg="modSp">
        <pc:chgData name="Puurtinen, Ville" userId="42f10076-f9bc-422d-ac90-b1cfa6627b15" providerId="ADAL" clId="{8AD4F342-753A-4AD6-99DD-DD2F6E4CC5B9}" dt="2020-11-29T14:16:50.313" v="1125" actId="255"/>
        <pc:sldMkLst>
          <pc:docMk/>
          <pc:sldMk cId="2977571496" sldId="261"/>
        </pc:sldMkLst>
        <pc:spChg chg="mod">
          <ac:chgData name="Puurtinen, Ville" userId="42f10076-f9bc-422d-ac90-b1cfa6627b15" providerId="ADAL" clId="{8AD4F342-753A-4AD6-99DD-DD2F6E4CC5B9}" dt="2020-11-29T14:16:50.313" v="1125" actId="255"/>
          <ac:spMkLst>
            <pc:docMk/>
            <pc:sldMk cId="2977571496" sldId="261"/>
            <ac:spMk id="3" creationId="{F5EED683-E9D8-4439-A022-328E744F7BFA}"/>
          </ac:spMkLst>
        </pc:spChg>
      </pc:sldChg>
      <pc:sldChg chg="modSp">
        <pc:chgData name="Puurtinen, Ville" userId="42f10076-f9bc-422d-ac90-b1cfa6627b15" providerId="ADAL" clId="{8AD4F342-753A-4AD6-99DD-DD2F6E4CC5B9}" dt="2020-11-29T14:17:07.146" v="1126" actId="255"/>
        <pc:sldMkLst>
          <pc:docMk/>
          <pc:sldMk cId="1287705931" sldId="262"/>
        </pc:sldMkLst>
        <pc:spChg chg="mod">
          <ac:chgData name="Puurtinen, Ville" userId="42f10076-f9bc-422d-ac90-b1cfa6627b15" providerId="ADAL" clId="{8AD4F342-753A-4AD6-99DD-DD2F6E4CC5B9}" dt="2020-11-29T14:17:07.146" v="1126" actId="255"/>
          <ac:spMkLst>
            <pc:docMk/>
            <pc:sldMk cId="1287705931" sldId="262"/>
            <ac:spMk id="3" creationId="{0E22E011-9685-4B32-8618-DF4660285549}"/>
          </ac:spMkLst>
        </pc:spChg>
      </pc:sldChg>
      <pc:sldChg chg="del">
        <pc:chgData name="Puurtinen, Ville" userId="42f10076-f9bc-422d-ac90-b1cfa6627b15" providerId="ADAL" clId="{8AD4F342-753A-4AD6-99DD-DD2F6E4CC5B9}" dt="2020-11-29T13:39:10.013" v="2" actId="2696"/>
        <pc:sldMkLst>
          <pc:docMk/>
          <pc:sldMk cId="3308071227" sldId="263"/>
        </pc:sldMkLst>
      </pc:sldChg>
      <pc:sldChg chg="modSp">
        <pc:chgData name="Puurtinen, Ville" userId="42f10076-f9bc-422d-ac90-b1cfa6627b15" providerId="ADAL" clId="{8AD4F342-753A-4AD6-99DD-DD2F6E4CC5B9}" dt="2020-11-29T14:15:55.819" v="1118" actId="27636"/>
        <pc:sldMkLst>
          <pc:docMk/>
          <pc:sldMk cId="1180960588" sldId="264"/>
        </pc:sldMkLst>
        <pc:spChg chg="mod">
          <ac:chgData name="Puurtinen, Ville" userId="42f10076-f9bc-422d-ac90-b1cfa6627b15" providerId="ADAL" clId="{8AD4F342-753A-4AD6-99DD-DD2F6E4CC5B9}" dt="2020-11-29T14:14:53.916" v="1112"/>
          <ac:spMkLst>
            <pc:docMk/>
            <pc:sldMk cId="1180960588" sldId="264"/>
            <ac:spMk id="2" creationId="{9EF69CCD-35B7-426C-B9C2-51EF08C6D2CE}"/>
          </ac:spMkLst>
        </pc:spChg>
        <pc:spChg chg="mod">
          <ac:chgData name="Puurtinen, Ville" userId="42f10076-f9bc-422d-ac90-b1cfa6627b15" providerId="ADAL" clId="{8AD4F342-753A-4AD6-99DD-DD2F6E4CC5B9}" dt="2020-11-29T14:15:55.819" v="1118" actId="27636"/>
          <ac:spMkLst>
            <pc:docMk/>
            <pc:sldMk cId="1180960588" sldId="264"/>
            <ac:spMk id="3" creationId="{395C4E09-18C9-4841-97B1-0F03B83BC3F5}"/>
          </ac:spMkLst>
        </pc:spChg>
      </pc:sldChg>
      <pc:sldChg chg="modSp">
        <pc:chgData name="Puurtinen, Ville" userId="42f10076-f9bc-422d-ac90-b1cfa6627b15" providerId="ADAL" clId="{8AD4F342-753A-4AD6-99DD-DD2F6E4CC5B9}" dt="2020-11-29T14:15:55.830" v="1119" actId="27636"/>
        <pc:sldMkLst>
          <pc:docMk/>
          <pc:sldMk cId="1826995270" sldId="265"/>
        </pc:sldMkLst>
        <pc:spChg chg="mod">
          <ac:chgData name="Puurtinen, Ville" userId="42f10076-f9bc-422d-ac90-b1cfa6627b15" providerId="ADAL" clId="{8AD4F342-753A-4AD6-99DD-DD2F6E4CC5B9}" dt="2020-11-29T14:14:58.589" v="1113"/>
          <ac:spMkLst>
            <pc:docMk/>
            <pc:sldMk cId="1826995270" sldId="265"/>
            <ac:spMk id="2" creationId="{E3F59AC0-2824-4CE2-9D0F-78E37A48D9A3}"/>
          </ac:spMkLst>
        </pc:spChg>
        <pc:spChg chg="mod">
          <ac:chgData name="Puurtinen, Ville" userId="42f10076-f9bc-422d-ac90-b1cfa6627b15" providerId="ADAL" clId="{8AD4F342-753A-4AD6-99DD-DD2F6E4CC5B9}" dt="2020-11-29T14:15:55.830" v="1119" actId="27636"/>
          <ac:spMkLst>
            <pc:docMk/>
            <pc:sldMk cId="1826995270" sldId="265"/>
            <ac:spMk id="3" creationId="{9C26964E-FD7A-4CFC-82F8-55842EA82F7E}"/>
          </ac:spMkLst>
        </pc:spChg>
      </pc:sldChg>
      <pc:sldChg chg="modSp">
        <pc:chgData name="Puurtinen, Ville" userId="42f10076-f9bc-422d-ac90-b1cfa6627b15" providerId="ADAL" clId="{8AD4F342-753A-4AD6-99DD-DD2F6E4CC5B9}" dt="2020-11-29T14:15:55.848" v="1120" actId="27636"/>
        <pc:sldMkLst>
          <pc:docMk/>
          <pc:sldMk cId="99506789" sldId="266"/>
        </pc:sldMkLst>
        <pc:spChg chg="mod">
          <ac:chgData name="Puurtinen, Ville" userId="42f10076-f9bc-422d-ac90-b1cfa6627b15" providerId="ADAL" clId="{8AD4F342-753A-4AD6-99DD-DD2F6E4CC5B9}" dt="2020-11-29T14:15:03.761" v="1114"/>
          <ac:spMkLst>
            <pc:docMk/>
            <pc:sldMk cId="99506789" sldId="266"/>
            <ac:spMk id="2" creationId="{CDA939B4-CDEB-4C3D-BEA4-22E119DA3CA5}"/>
          </ac:spMkLst>
        </pc:spChg>
        <pc:spChg chg="mod">
          <ac:chgData name="Puurtinen, Ville" userId="42f10076-f9bc-422d-ac90-b1cfa6627b15" providerId="ADAL" clId="{8AD4F342-753A-4AD6-99DD-DD2F6E4CC5B9}" dt="2020-11-29T14:15:55.848" v="1120" actId="27636"/>
          <ac:spMkLst>
            <pc:docMk/>
            <pc:sldMk cId="99506789" sldId="266"/>
            <ac:spMk id="3" creationId="{C5CD5146-5A43-415A-A0E8-2DFB4AC42986}"/>
          </ac:spMkLst>
        </pc:spChg>
      </pc:sldChg>
      <pc:sldChg chg="modSp">
        <pc:chgData name="Puurtinen, Ville" userId="42f10076-f9bc-422d-ac90-b1cfa6627b15" providerId="ADAL" clId="{8AD4F342-753A-4AD6-99DD-DD2F6E4CC5B9}" dt="2020-11-29T14:15:55.878" v="1121" actId="27636"/>
        <pc:sldMkLst>
          <pc:docMk/>
          <pc:sldMk cId="1653334204" sldId="267"/>
        </pc:sldMkLst>
        <pc:spChg chg="mod">
          <ac:chgData name="Puurtinen, Ville" userId="42f10076-f9bc-422d-ac90-b1cfa6627b15" providerId="ADAL" clId="{8AD4F342-753A-4AD6-99DD-DD2F6E4CC5B9}" dt="2020-11-29T14:15:55.878" v="1121" actId="27636"/>
          <ac:spMkLst>
            <pc:docMk/>
            <pc:sldMk cId="1653334204" sldId="267"/>
            <ac:spMk id="3" creationId="{1A49D0A5-D2C6-420D-B97F-53AD69B1B6C7}"/>
          </ac:spMkLst>
        </pc:spChg>
      </pc:sldChg>
      <pc:sldChg chg="modSp">
        <pc:chgData name="Puurtinen, Ville" userId="42f10076-f9bc-422d-ac90-b1cfa6627b15" providerId="ADAL" clId="{8AD4F342-753A-4AD6-99DD-DD2F6E4CC5B9}" dt="2020-11-29T13:57:11.158" v="566" actId="115"/>
        <pc:sldMkLst>
          <pc:docMk/>
          <pc:sldMk cId="183255992" sldId="269"/>
        </pc:sldMkLst>
        <pc:spChg chg="mod">
          <ac:chgData name="Puurtinen, Ville" userId="42f10076-f9bc-422d-ac90-b1cfa6627b15" providerId="ADAL" clId="{8AD4F342-753A-4AD6-99DD-DD2F6E4CC5B9}" dt="2020-11-29T13:57:11.158" v="566" actId="115"/>
          <ac:spMkLst>
            <pc:docMk/>
            <pc:sldMk cId="183255992" sldId="269"/>
            <ac:spMk id="3" creationId="{CBEE1E8D-CD02-4AB1-A6B8-F0EA8ED0AD5B}"/>
          </ac:spMkLst>
        </pc:spChg>
      </pc:sldChg>
      <pc:sldChg chg="modSp">
        <pc:chgData name="Puurtinen, Ville" userId="42f10076-f9bc-422d-ac90-b1cfa6627b15" providerId="ADAL" clId="{8AD4F342-753A-4AD6-99DD-DD2F6E4CC5B9}" dt="2020-11-29T14:15:55.957" v="1122" actId="27636"/>
        <pc:sldMkLst>
          <pc:docMk/>
          <pc:sldMk cId="2508208563" sldId="270"/>
        </pc:sldMkLst>
        <pc:spChg chg="mod">
          <ac:chgData name="Puurtinen, Ville" userId="42f10076-f9bc-422d-ac90-b1cfa6627b15" providerId="ADAL" clId="{8AD4F342-753A-4AD6-99DD-DD2F6E4CC5B9}" dt="2020-11-29T14:15:55.957" v="1122" actId="27636"/>
          <ac:spMkLst>
            <pc:docMk/>
            <pc:sldMk cId="2508208563" sldId="270"/>
            <ac:spMk id="3" creationId="{8F7C1F88-1412-4A51-9AE8-1EECC2C6430F}"/>
          </ac:spMkLst>
        </pc:spChg>
      </pc:sldChg>
      <pc:sldChg chg="modSp">
        <pc:chgData name="Puurtinen, Ville" userId="42f10076-f9bc-422d-ac90-b1cfa6627b15" providerId="ADAL" clId="{8AD4F342-753A-4AD6-99DD-DD2F6E4CC5B9}" dt="2020-11-29T13:58:09.036" v="570" actId="1076"/>
        <pc:sldMkLst>
          <pc:docMk/>
          <pc:sldMk cId="2634744392" sldId="271"/>
        </pc:sldMkLst>
        <pc:spChg chg="mod">
          <ac:chgData name="Puurtinen, Ville" userId="42f10076-f9bc-422d-ac90-b1cfa6627b15" providerId="ADAL" clId="{8AD4F342-753A-4AD6-99DD-DD2F6E4CC5B9}" dt="2020-11-29T13:58:09.036" v="570" actId="1076"/>
          <ac:spMkLst>
            <pc:docMk/>
            <pc:sldMk cId="2634744392" sldId="271"/>
            <ac:spMk id="3" creationId="{6F629EAC-6D00-4109-B353-A2993A63DDD7}"/>
          </ac:spMkLst>
        </pc:spChg>
      </pc:sldChg>
      <pc:sldChg chg="modSp">
        <pc:chgData name="Puurtinen, Ville" userId="42f10076-f9bc-422d-ac90-b1cfa6627b15" providerId="ADAL" clId="{8AD4F342-753A-4AD6-99DD-DD2F6E4CC5B9}" dt="2020-11-29T13:59:39.664" v="575" actId="27636"/>
        <pc:sldMkLst>
          <pc:docMk/>
          <pc:sldMk cId="942708366" sldId="272"/>
        </pc:sldMkLst>
        <pc:spChg chg="mod">
          <ac:chgData name="Puurtinen, Ville" userId="42f10076-f9bc-422d-ac90-b1cfa6627b15" providerId="ADAL" clId="{8AD4F342-753A-4AD6-99DD-DD2F6E4CC5B9}" dt="2020-11-29T13:59:39.664" v="575" actId="27636"/>
          <ac:spMkLst>
            <pc:docMk/>
            <pc:sldMk cId="942708366" sldId="272"/>
            <ac:spMk id="3" creationId="{604DD184-48D5-467D-AB1D-FC1F5ED33677}"/>
          </ac:spMkLst>
        </pc:spChg>
      </pc:sldChg>
      <pc:sldChg chg="delSp modSp">
        <pc:chgData name="Puurtinen, Ville" userId="42f10076-f9bc-422d-ac90-b1cfa6627b15" providerId="ADAL" clId="{8AD4F342-753A-4AD6-99DD-DD2F6E4CC5B9}" dt="2020-11-29T14:15:55.988" v="1123" actId="27636"/>
        <pc:sldMkLst>
          <pc:docMk/>
          <pc:sldMk cId="878285143" sldId="273"/>
        </pc:sldMkLst>
        <pc:spChg chg="del">
          <ac:chgData name="Puurtinen, Ville" userId="42f10076-f9bc-422d-ac90-b1cfa6627b15" providerId="ADAL" clId="{8AD4F342-753A-4AD6-99DD-DD2F6E4CC5B9}" dt="2020-11-29T14:00:12.883" v="580" actId="478"/>
          <ac:spMkLst>
            <pc:docMk/>
            <pc:sldMk cId="878285143" sldId="273"/>
            <ac:spMk id="2" creationId="{038ADC06-7995-4F0E-9663-EB2717CA5E1E}"/>
          </ac:spMkLst>
        </pc:spChg>
        <pc:spChg chg="mod">
          <ac:chgData name="Puurtinen, Ville" userId="42f10076-f9bc-422d-ac90-b1cfa6627b15" providerId="ADAL" clId="{8AD4F342-753A-4AD6-99DD-DD2F6E4CC5B9}" dt="2020-11-29T14:15:55.988" v="1123" actId="27636"/>
          <ac:spMkLst>
            <pc:docMk/>
            <pc:sldMk cId="878285143" sldId="273"/>
            <ac:spMk id="3" creationId="{B5AD253C-CA5F-4DA6-9AEF-73F2ADF60B60}"/>
          </ac:spMkLst>
        </pc:spChg>
      </pc:sldChg>
      <pc:sldChg chg="modSp add">
        <pc:chgData name="Puurtinen, Ville" userId="42f10076-f9bc-422d-ac90-b1cfa6627b15" providerId="ADAL" clId="{8AD4F342-753A-4AD6-99DD-DD2F6E4CC5B9}" dt="2020-11-29T14:11:41.516" v="985"/>
        <pc:sldMkLst>
          <pc:docMk/>
          <pc:sldMk cId="867259494" sldId="274"/>
        </pc:sldMkLst>
        <pc:spChg chg="mod">
          <ac:chgData name="Puurtinen, Ville" userId="42f10076-f9bc-422d-ac90-b1cfa6627b15" providerId="ADAL" clId="{8AD4F342-753A-4AD6-99DD-DD2F6E4CC5B9}" dt="2020-11-29T14:11:16.165" v="984" actId="20577"/>
          <ac:spMkLst>
            <pc:docMk/>
            <pc:sldMk cId="867259494" sldId="274"/>
            <ac:spMk id="2" creationId="{92FBB87C-14BB-4A7E-99DD-A253EEB43B66}"/>
          </ac:spMkLst>
        </pc:spChg>
        <pc:spChg chg="mod">
          <ac:chgData name="Puurtinen, Ville" userId="42f10076-f9bc-422d-ac90-b1cfa6627b15" providerId="ADAL" clId="{8AD4F342-753A-4AD6-99DD-DD2F6E4CC5B9}" dt="2020-11-29T14:11:41.516" v="985"/>
          <ac:spMkLst>
            <pc:docMk/>
            <pc:sldMk cId="867259494" sldId="274"/>
            <ac:spMk id="3" creationId="{5E478D1A-B509-4EA1-B855-A722B7FA0B7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6C70EE-618C-40A1-A170-D13EFDBD2272}" type="datetimeFigureOut">
              <a:rPr lang="fi-FI" smtClean="0"/>
              <a:t>3.12.2020</a:t>
            </a:fld>
            <a:endParaRPr lang="fi-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CC99C7-2508-45F0-93F9-8C68C0169FAF}" type="slidenum">
              <a:rPr lang="fi-FI" smtClean="0"/>
              <a:t>‹#›</a:t>
            </a:fld>
            <a:endParaRPr lang="fi-FI"/>
          </a:p>
        </p:txBody>
      </p:sp>
    </p:spTree>
    <p:extLst>
      <p:ext uri="{BB962C8B-B14F-4D97-AF65-F5344CB8AC3E}">
        <p14:creationId xmlns:p14="http://schemas.microsoft.com/office/powerpoint/2010/main" val="34101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sz="1200" b="0" i="0" kern="1200" dirty="0">
                <a:solidFill>
                  <a:schemeClr val="tx1"/>
                </a:solidFill>
                <a:effectLst/>
                <a:latin typeface="+mn-lt"/>
                <a:ea typeface="+mn-ea"/>
                <a:cs typeface="+mn-cs"/>
              </a:rPr>
              <a:t>Korotusten voimaantulohetkellä kaikkien luottojen viitekorkona on ollut joko kolmen tai kuuden kuukauden euriborkorko.</a:t>
            </a:r>
            <a:endParaRPr lang="fi-FI" dirty="0"/>
          </a:p>
        </p:txBody>
      </p:sp>
      <p:sp>
        <p:nvSpPr>
          <p:cNvPr id="4" name="Slide Number Placeholder 3"/>
          <p:cNvSpPr>
            <a:spLocks noGrp="1"/>
          </p:cNvSpPr>
          <p:nvPr>
            <p:ph type="sldNum" sz="quarter" idx="5"/>
          </p:nvPr>
        </p:nvSpPr>
        <p:spPr/>
        <p:txBody>
          <a:bodyPr/>
          <a:lstStyle/>
          <a:p>
            <a:fld id="{E3CC99C7-2508-45F0-93F9-8C68C0169FAF}" type="slidenum">
              <a:rPr lang="fi-FI" smtClean="0"/>
              <a:t>6</a:t>
            </a:fld>
            <a:endParaRPr lang="fi-FI"/>
          </a:p>
        </p:txBody>
      </p:sp>
    </p:spTree>
    <p:extLst>
      <p:ext uri="{BB962C8B-B14F-4D97-AF65-F5344CB8AC3E}">
        <p14:creationId xmlns:p14="http://schemas.microsoft.com/office/powerpoint/2010/main" val="3944118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sz="1200" b="0" i="0" kern="1200" dirty="0">
                <a:solidFill>
                  <a:schemeClr val="tx1"/>
                </a:solidFill>
                <a:effectLst/>
                <a:latin typeface="+mn-lt"/>
                <a:ea typeface="+mn-ea"/>
                <a:cs typeface="+mn-cs"/>
              </a:rPr>
              <a:t>Hovioikeus on todennut todistustaakan kustannusten noususta olevan pankilla. Näyttönä pankki oli hovioikeuden mukaan esittänyt pankissa laaditun kaavion, josta ilmeni pankin keskimääräinen rahoituskulu uuden luotonannon osalta tammikuusta 2002 toukokuuhun 2010. Kaavio käsitti talletukset ja markkinahintaisen varainhankinnan. Keskimääräinen rahoituskulu oli vuoden 2007 puoliväliin asti ollut tasaisesti matala, noin 0,15 - 0,20 prosenttiyksikköä alle viitekoron. Rahoituskulut olivat alkaneet nousta vuonna 2007 ja kevät-kesällä 2008 jyrkästi silloisesta 0,40 prosenttiyksikköä viitekoron ylittävästä tasosta enimmillään viitekoron 1,20 prosenttiyksikköä ylittävälle tasolle. Kun otettiin huomioon vanhat lainat, varainhankinnan keskikustannus oli ollut alimmalla tasolla ennen finanssikriisiä, jopa noin 0,8 - 0,9 prosenttiyksikköä alle viitekoron, ja sen jälkeen enimmillään 0,3 prosenttiyksikköä yli viitekoron.</a:t>
            </a:r>
            <a:endParaRPr lang="fi-FI" dirty="0"/>
          </a:p>
        </p:txBody>
      </p:sp>
      <p:sp>
        <p:nvSpPr>
          <p:cNvPr id="4" name="Slide Number Placeholder 3"/>
          <p:cNvSpPr>
            <a:spLocks noGrp="1"/>
          </p:cNvSpPr>
          <p:nvPr>
            <p:ph type="sldNum" sz="quarter" idx="5"/>
          </p:nvPr>
        </p:nvSpPr>
        <p:spPr/>
        <p:txBody>
          <a:bodyPr/>
          <a:lstStyle/>
          <a:p>
            <a:fld id="{E3CC99C7-2508-45F0-93F9-8C68C0169FAF}" type="slidenum">
              <a:rPr lang="fi-FI" smtClean="0"/>
              <a:t>8</a:t>
            </a:fld>
            <a:endParaRPr lang="fi-FI"/>
          </a:p>
        </p:txBody>
      </p:sp>
    </p:spTree>
    <p:extLst>
      <p:ext uri="{BB962C8B-B14F-4D97-AF65-F5344CB8AC3E}">
        <p14:creationId xmlns:p14="http://schemas.microsoft.com/office/powerpoint/2010/main" val="3249255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sz="1200" b="0" i="0" kern="1200" dirty="0">
                <a:solidFill>
                  <a:schemeClr val="tx1"/>
                </a:solidFill>
                <a:effectLst/>
                <a:latin typeface="+mn-lt"/>
                <a:ea typeface="+mn-ea"/>
                <a:cs typeface="+mn-cs"/>
              </a:rPr>
              <a:t>34 </a:t>
            </a:r>
            <a:r>
              <a:rPr lang="fi-FI" sz="1200" b="0" i="0" kern="1200">
                <a:solidFill>
                  <a:schemeClr val="tx1"/>
                </a:solidFill>
                <a:effectLst/>
                <a:latin typeface="+mn-lt"/>
                <a:ea typeface="+mn-ea"/>
                <a:cs typeface="+mn-cs"/>
              </a:rPr>
              <a:t>ja 38 ja tulkinta kohdassa 40</a:t>
            </a:r>
            <a:endParaRPr lang="fi-FI" sz="1200" b="0" i="0" kern="1200" dirty="0">
              <a:solidFill>
                <a:schemeClr val="tx1"/>
              </a:solidFill>
              <a:effectLst/>
              <a:latin typeface="+mn-lt"/>
              <a:ea typeface="+mn-ea"/>
              <a:cs typeface="+mn-cs"/>
            </a:endParaRPr>
          </a:p>
          <a:p>
            <a:r>
              <a:rPr lang="fi-FI" sz="1200" b="0" i="0" kern="1200" dirty="0">
                <a:solidFill>
                  <a:schemeClr val="tx1"/>
                </a:solidFill>
                <a:effectLst/>
                <a:latin typeface="+mn-lt"/>
                <a:ea typeface="+mn-ea"/>
                <a:cs typeface="+mn-cs"/>
              </a:rPr>
              <a:t>Asiassa on selvitetty, että ilmaisulla "pankin varainhankinnan kustannukset" on voitu eri yhteyksissä tarkoittaa eri asioita. Luotonsaajat ovat esittäneet näyttöä siitä, että ilmaisua on pankkien varainhankintaa koskeneissa kirjoituksissa samoin kuin virallisaineistossa luottosopimusten laatimisaikaan käytetty kuvaamaan pankkien varainhankintaa yleensä. Tällöin ilmaisulla on tarkoitettu kaikkia niitä kustannuksia, jotka pankki eri muodoissa tapahtuvassa varainhankinnassaan maksoi rahoittajilleen. Ilmaisu on näissä tilanteissa voinut koskea joko pankin antolainaustoimintaan kohdistuvaa varainhankintaa tai yleisemmin pankin koko toiminnan varainhankintaa. Toisaalta esitetystä selvityksestä ilmenee, että ilmaisua on etenkin viime vuosina käytetty myös rajoitetummassa merkityksessä, jolloin sillä on tarkoitettu pankin varainhankinnassaan maksamaa marginaalia viitekorkoihin suhteutettuna. Tällöin ilmaisu kuvaa sitä, kuinka edullisesti pankki saa varoja suhteessa markkinatilanteeseen.</a:t>
            </a:r>
            <a:endParaRPr lang="fi-FI" dirty="0"/>
          </a:p>
        </p:txBody>
      </p:sp>
      <p:sp>
        <p:nvSpPr>
          <p:cNvPr id="4" name="Slide Number Placeholder 3"/>
          <p:cNvSpPr>
            <a:spLocks noGrp="1"/>
          </p:cNvSpPr>
          <p:nvPr>
            <p:ph type="sldNum" sz="quarter" idx="5"/>
          </p:nvPr>
        </p:nvSpPr>
        <p:spPr/>
        <p:txBody>
          <a:bodyPr/>
          <a:lstStyle/>
          <a:p>
            <a:fld id="{E3CC99C7-2508-45F0-93F9-8C68C0169FAF}" type="slidenum">
              <a:rPr lang="fi-FI" smtClean="0"/>
              <a:t>12</a:t>
            </a:fld>
            <a:endParaRPr lang="fi-FI"/>
          </a:p>
        </p:txBody>
      </p:sp>
    </p:spTree>
    <p:extLst>
      <p:ext uri="{BB962C8B-B14F-4D97-AF65-F5344CB8AC3E}">
        <p14:creationId xmlns:p14="http://schemas.microsoft.com/office/powerpoint/2010/main" val="1555935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B89B19A-A6B3-4EDD-B2AC-E616A4881996}" type="datetimeFigureOut">
              <a:rPr lang="fi-FI" smtClean="0"/>
              <a:t>3.12.2020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31FC203-5522-493E-AA64-05E9A2A70E1D}" type="slidenum">
              <a:rPr lang="fi-FI" smtClean="0"/>
              <a:t>‹#›</a:t>
            </a:fld>
            <a:endParaRPr lang="fi-FI"/>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7155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89B19A-A6B3-4EDD-B2AC-E616A4881996}" type="datetimeFigureOut">
              <a:rPr lang="fi-FI" smtClean="0"/>
              <a:t>3.12.2020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31FC203-5522-493E-AA64-05E9A2A70E1D}" type="slidenum">
              <a:rPr lang="fi-FI" smtClean="0"/>
              <a:t>‹#›</a:t>
            </a:fld>
            <a:endParaRPr lang="fi-FI"/>
          </a:p>
        </p:txBody>
      </p:sp>
    </p:spTree>
    <p:extLst>
      <p:ext uri="{BB962C8B-B14F-4D97-AF65-F5344CB8AC3E}">
        <p14:creationId xmlns:p14="http://schemas.microsoft.com/office/powerpoint/2010/main" val="45681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89B19A-A6B3-4EDD-B2AC-E616A4881996}" type="datetimeFigureOut">
              <a:rPr lang="fi-FI" smtClean="0"/>
              <a:t>3.12.2020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31FC203-5522-493E-AA64-05E9A2A70E1D}" type="slidenum">
              <a:rPr lang="fi-FI" smtClean="0"/>
              <a:t>‹#›</a:t>
            </a:fld>
            <a:endParaRPr lang="fi-FI"/>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7986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89B19A-A6B3-4EDD-B2AC-E616A4881996}" type="datetimeFigureOut">
              <a:rPr lang="fi-FI" smtClean="0"/>
              <a:t>3.12.2020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31FC203-5522-493E-AA64-05E9A2A70E1D}" type="slidenum">
              <a:rPr lang="fi-FI" smtClean="0"/>
              <a:t>‹#›</a:t>
            </a:fld>
            <a:endParaRPr lang="fi-FI"/>
          </a:p>
        </p:txBody>
      </p:sp>
    </p:spTree>
    <p:extLst>
      <p:ext uri="{BB962C8B-B14F-4D97-AF65-F5344CB8AC3E}">
        <p14:creationId xmlns:p14="http://schemas.microsoft.com/office/powerpoint/2010/main" val="6487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89B19A-A6B3-4EDD-B2AC-E616A4881996}" type="datetimeFigureOut">
              <a:rPr lang="fi-FI" smtClean="0"/>
              <a:t>3.12.2020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831FC203-5522-493E-AA64-05E9A2A70E1D}" type="slidenum">
              <a:rPr lang="fi-FI" smtClean="0"/>
              <a:t>‹#›</a:t>
            </a:fld>
            <a:endParaRPr lang="fi-FI"/>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9482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B89B19A-A6B3-4EDD-B2AC-E616A4881996}" type="datetimeFigureOut">
              <a:rPr lang="fi-FI" smtClean="0"/>
              <a:t>3.12.2020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31FC203-5522-493E-AA64-05E9A2A70E1D}" type="slidenum">
              <a:rPr lang="fi-FI" smtClean="0"/>
              <a:t>‹#›</a:t>
            </a:fld>
            <a:endParaRPr lang="fi-FI"/>
          </a:p>
        </p:txBody>
      </p:sp>
    </p:spTree>
    <p:extLst>
      <p:ext uri="{BB962C8B-B14F-4D97-AF65-F5344CB8AC3E}">
        <p14:creationId xmlns:p14="http://schemas.microsoft.com/office/powerpoint/2010/main" val="3800338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B89B19A-A6B3-4EDD-B2AC-E616A4881996}" type="datetimeFigureOut">
              <a:rPr lang="fi-FI" smtClean="0"/>
              <a:t>3.12.2020</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831FC203-5522-493E-AA64-05E9A2A70E1D}" type="slidenum">
              <a:rPr lang="fi-FI" smtClean="0"/>
              <a:t>‹#›</a:t>
            </a:fld>
            <a:endParaRPr lang="fi-FI"/>
          </a:p>
        </p:txBody>
      </p:sp>
    </p:spTree>
    <p:extLst>
      <p:ext uri="{BB962C8B-B14F-4D97-AF65-F5344CB8AC3E}">
        <p14:creationId xmlns:p14="http://schemas.microsoft.com/office/powerpoint/2010/main" val="4260918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89B19A-A6B3-4EDD-B2AC-E616A4881996}" type="datetimeFigureOut">
              <a:rPr lang="fi-FI" smtClean="0"/>
              <a:t>3.12.2020</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831FC203-5522-493E-AA64-05E9A2A70E1D}" type="slidenum">
              <a:rPr lang="fi-FI" smtClean="0"/>
              <a:t>‹#›</a:t>
            </a:fld>
            <a:endParaRPr lang="fi-FI"/>
          </a:p>
        </p:txBody>
      </p:sp>
    </p:spTree>
    <p:extLst>
      <p:ext uri="{BB962C8B-B14F-4D97-AF65-F5344CB8AC3E}">
        <p14:creationId xmlns:p14="http://schemas.microsoft.com/office/powerpoint/2010/main" val="3837128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89B19A-A6B3-4EDD-B2AC-E616A4881996}" type="datetimeFigureOut">
              <a:rPr lang="fi-FI" smtClean="0"/>
              <a:t>3.12.2020</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831FC203-5522-493E-AA64-05E9A2A70E1D}" type="slidenum">
              <a:rPr lang="fi-FI" smtClean="0"/>
              <a:t>‹#›</a:t>
            </a:fld>
            <a:endParaRPr lang="fi-FI"/>
          </a:p>
        </p:txBody>
      </p:sp>
    </p:spTree>
    <p:extLst>
      <p:ext uri="{BB962C8B-B14F-4D97-AF65-F5344CB8AC3E}">
        <p14:creationId xmlns:p14="http://schemas.microsoft.com/office/powerpoint/2010/main" val="989807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89B19A-A6B3-4EDD-B2AC-E616A4881996}" type="datetimeFigureOut">
              <a:rPr lang="fi-FI" smtClean="0"/>
              <a:t>3.12.2020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31FC203-5522-493E-AA64-05E9A2A70E1D}" type="slidenum">
              <a:rPr lang="fi-FI" smtClean="0"/>
              <a:t>‹#›</a:t>
            </a:fld>
            <a:endParaRPr lang="fi-FI"/>
          </a:p>
        </p:txBody>
      </p:sp>
    </p:spTree>
    <p:extLst>
      <p:ext uri="{BB962C8B-B14F-4D97-AF65-F5344CB8AC3E}">
        <p14:creationId xmlns:p14="http://schemas.microsoft.com/office/powerpoint/2010/main" val="3750231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B89B19A-A6B3-4EDD-B2AC-E616A4881996}" type="datetimeFigureOut">
              <a:rPr lang="fi-FI" smtClean="0"/>
              <a:t>3.12.2020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831FC203-5522-493E-AA64-05E9A2A70E1D}" type="slidenum">
              <a:rPr lang="fi-FI" smtClean="0"/>
              <a:t>‹#›</a:t>
            </a:fld>
            <a:endParaRPr lang="fi-FI"/>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4039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B89B19A-A6B3-4EDD-B2AC-E616A4881996}" type="datetimeFigureOut">
              <a:rPr lang="fi-FI" smtClean="0"/>
              <a:t>3.12.2020</a:t>
            </a:fld>
            <a:endParaRPr lang="fi-FI"/>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fi-FI"/>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31FC203-5522-493E-AA64-05E9A2A70E1D}" type="slidenum">
              <a:rPr lang="fi-FI" smtClean="0"/>
              <a:t>‹#›</a:t>
            </a:fld>
            <a:endParaRPr lang="fi-FI"/>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74844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C7B44-A78C-4402-89D5-791601223127}"/>
              </a:ext>
            </a:extLst>
          </p:cNvPr>
          <p:cNvSpPr>
            <a:spLocks noGrp="1"/>
          </p:cNvSpPr>
          <p:nvPr>
            <p:ph type="ctrTitle"/>
          </p:nvPr>
        </p:nvSpPr>
        <p:spPr/>
        <p:txBody>
          <a:bodyPr/>
          <a:lstStyle/>
          <a:p>
            <a:r>
              <a:rPr lang="en-US" dirty="0"/>
              <a:t>KKO 2016:10</a:t>
            </a:r>
            <a:endParaRPr lang="fi-FI" dirty="0"/>
          </a:p>
        </p:txBody>
      </p:sp>
      <p:sp>
        <p:nvSpPr>
          <p:cNvPr id="3" name="Subtitle 2">
            <a:extLst>
              <a:ext uri="{FF2B5EF4-FFF2-40B4-BE49-F238E27FC236}">
                <a16:creationId xmlns:a16="http://schemas.microsoft.com/office/drawing/2014/main" id="{AF434FD7-384A-48DF-B7F6-2FDDBFEE5BEB}"/>
              </a:ext>
            </a:extLst>
          </p:cNvPr>
          <p:cNvSpPr>
            <a:spLocks noGrp="1"/>
          </p:cNvSpPr>
          <p:nvPr>
            <p:ph type="subTitle" idx="1"/>
          </p:nvPr>
        </p:nvSpPr>
        <p:spPr/>
        <p:txBody>
          <a:bodyPr/>
          <a:lstStyle/>
          <a:p>
            <a:r>
              <a:rPr lang="en-US" dirty="0"/>
              <a:t>Ville Puurtinen</a:t>
            </a:r>
          </a:p>
          <a:p>
            <a:r>
              <a:rPr lang="en-US" dirty="0"/>
              <a:t>593892</a:t>
            </a:r>
            <a:endParaRPr lang="fi-FI" dirty="0"/>
          </a:p>
        </p:txBody>
      </p:sp>
      <p:pic>
        <p:nvPicPr>
          <p:cNvPr id="4" name="Picture 3" descr="Description: Aalto_FI_Kauppako_13_RGB_1-small">
            <a:extLst>
              <a:ext uri="{FF2B5EF4-FFF2-40B4-BE49-F238E27FC236}">
                <a16:creationId xmlns:a16="http://schemas.microsoft.com/office/drawing/2014/main" id="{5D2B2749-1437-4D57-9CFF-75647A7B61E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6087" y="5154930"/>
            <a:ext cx="2828925" cy="1200150"/>
          </a:xfrm>
          <a:prstGeom prst="rect">
            <a:avLst/>
          </a:prstGeom>
          <a:noFill/>
          <a:ln>
            <a:noFill/>
          </a:ln>
        </p:spPr>
      </p:pic>
    </p:spTree>
    <p:extLst>
      <p:ext uri="{BB962C8B-B14F-4D97-AF65-F5344CB8AC3E}">
        <p14:creationId xmlns:p14="http://schemas.microsoft.com/office/powerpoint/2010/main" val="4058490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C01B77-BEAB-49AD-8BB3-D3BEFFC9BDAC}"/>
              </a:ext>
            </a:extLst>
          </p:cNvPr>
          <p:cNvSpPr>
            <a:spLocks noGrp="1"/>
          </p:cNvSpPr>
          <p:nvPr>
            <p:ph idx="1"/>
          </p:nvPr>
        </p:nvSpPr>
        <p:spPr>
          <a:xfrm>
            <a:off x="838200" y="914400"/>
            <a:ext cx="10515600" cy="5858911"/>
          </a:xfrm>
        </p:spPr>
        <p:txBody>
          <a:bodyPr>
            <a:normAutofit/>
          </a:bodyPr>
          <a:lstStyle/>
          <a:p>
            <a:r>
              <a:rPr lang="en-US" dirty="0" err="1"/>
              <a:t>Pitkäkestoisissa</a:t>
            </a:r>
            <a:r>
              <a:rPr lang="en-US" dirty="0"/>
              <a:t> </a:t>
            </a:r>
            <a:r>
              <a:rPr lang="en-US" dirty="0" err="1"/>
              <a:t>sopimuksissa</a:t>
            </a:r>
            <a:r>
              <a:rPr lang="en-US" dirty="0"/>
              <a:t> </a:t>
            </a:r>
            <a:r>
              <a:rPr lang="en-US" dirty="0" err="1"/>
              <a:t>olosuhteet</a:t>
            </a:r>
            <a:r>
              <a:rPr lang="en-US" dirty="0"/>
              <a:t> </a:t>
            </a:r>
            <a:r>
              <a:rPr lang="en-US" dirty="0" err="1"/>
              <a:t>voivat</a:t>
            </a:r>
            <a:r>
              <a:rPr lang="en-US" dirty="0"/>
              <a:t> </a:t>
            </a:r>
            <a:r>
              <a:rPr lang="en-US" dirty="0" err="1"/>
              <a:t>kuitenkin</a:t>
            </a:r>
            <a:r>
              <a:rPr lang="en-US" dirty="0"/>
              <a:t> </a:t>
            </a:r>
            <a:r>
              <a:rPr lang="en-US" dirty="0" err="1"/>
              <a:t>muuttua</a:t>
            </a:r>
            <a:r>
              <a:rPr lang="en-US" dirty="0"/>
              <a:t> </a:t>
            </a:r>
            <a:r>
              <a:rPr lang="en-US" dirty="0" err="1"/>
              <a:t>niin</a:t>
            </a:r>
            <a:r>
              <a:rPr lang="en-US" dirty="0"/>
              <a:t> </a:t>
            </a:r>
            <a:r>
              <a:rPr lang="en-US" dirty="0" err="1"/>
              <a:t>olennaisesti</a:t>
            </a:r>
            <a:r>
              <a:rPr lang="en-US" dirty="0"/>
              <a:t>, </a:t>
            </a:r>
            <a:r>
              <a:rPr lang="en-US" dirty="0" err="1"/>
              <a:t>että</a:t>
            </a:r>
            <a:r>
              <a:rPr lang="en-US" dirty="0"/>
              <a:t> </a:t>
            </a:r>
            <a:r>
              <a:rPr lang="fi-FI" dirty="0"/>
              <a:t>molempien osapuolten kannalta voi olla perusteltua sopia oikeudesta muuttaa jotakin sopimusehtoa myös yksipuolisesti</a:t>
            </a:r>
          </a:p>
          <a:p>
            <a:pPr lvl="1"/>
            <a:r>
              <a:rPr lang="fi-FI" dirty="0"/>
              <a:t> Tällaista sopimusehtoa, jonka nojalla sopimusosapuoli voi yksipuolisesti muuttaa osapuolten keskeisiä oikeuksia ja velvollisuuksia, kuten sovittua riskinjakoa, on kuitenkin perusteltua tulkita suppeasti</a:t>
            </a:r>
          </a:p>
          <a:p>
            <a:r>
              <a:rPr lang="fi-FI" dirty="0"/>
              <a:t>Kilpailutuksen tarkoitus vaarantuisi, mikäli pankki voisi yksipuolisesti jälkikäteen muuttaa näin syntynyttä sopimusta korottamalla marginaalia osoittamatta, että yhteisesti sovitut korotukseen oikeuttavan sopimusehdon soveltamisedellytykset selvästi täyttyvät</a:t>
            </a:r>
          </a:p>
        </p:txBody>
      </p:sp>
    </p:spTree>
    <p:extLst>
      <p:ext uri="{BB962C8B-B14F-4D97-AF65-F5344CB8AC3E}">
        <p14:creationId xmlns:p14="http://schemas.microsoft.com/office/powerpoint/2010/main" val="3771273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EE1E8D-CD02-4AB1-A6B8-F0EA8ED0AD5B}"/>
              </a:ext>
            </a:extLst>
          </p:cNvPr>
          <p:cNvSpPr>
            <a:spLocks noGrp="1"/>
          </p:cNvSpPr>
          <p:nvPr>
            <p:ph idx="1"/>
          </p:nvPr>
        </p:nvSpPr>
        <p:spPr>
          <a:xfrm>
            <a:off x="766638" y="906448"/>
            <a:ext cx="10515600" cy="5422789"/>
          </a:xfrm>
        </p:spPr>
        <p:txBody>
          <a:bodyPr/>
          <a:lstStyle/>
          <a:p>
            <a:r>
              <a:rPr lang="fi-FI" dirty="0"/>
              <a:t>Edellä lausutusta seuraa, että sopimusehdon soveltamisessa on annettava erityinen merkitys sopimusehdon </a:t>
            </a:r>
            <a:r>
              <a:rPr lang="fi-FI" u="sng" dirty="0"/>
              <a:t>sanamuodolle</a:t>
            </a:r>
            <a:r>
              <a:rPr lang="fi-FI" dirty="0"/>
              <a:t> ja siinä mainituille sopimusehdon soveltamisen </a:t>
            </a:r>
            <a:r>
              <a:rPr lang="fi-FI" u="sng" dirty="0"/>
              <a:t>edellytyksille</a:t>
            </a:r>
            <a:r>
              <a:rPr lang="fi-FI" dirty="0"/>
              <a:t>. Sopimusehtoa voidaan soveltaa ainoastaan niillä edellytyksillä, jotka sopimusehdosta </a:t>
            </a:r>
            <a:r>
              <a:rPr lang="fi-FI" u="sng" dirty="0"/>
              <a:t>nimenomaisesti ilmenevät ja joita osapuolten tulkitaan ehdoissa tarkoittaneen</a:t>
            </a:r>
            <a:r>
              <a:rPr lang="fi-FI" dirty="0"/>
              <a:t>. Koska sopimusehto on pankin laatima ja sen etuja yksipuolisesti turvaava ja koska pankki on sopimusta tehtäessä ollut asiantuntemuksensa perusteella </a:t>
            </a:r>
            <a:r>
              <a:rPr lang="fi-FI" u="sng" dirty="0"/>
              <a:t>paremmassa asemassa</a:t>
            </a:r>
            <a:r>
              <a:rPr lang="fi-FI" dirty="0"/>
              <a:t> arvioimaan sopimustekstin sisältöä kuin luotonsaajat, sopimusta tulkittaessa on pantava erityistä painoa sille, minkä </a:t>
            </a:r>
            <a:r>
              <a:rPr lang="fi-FI" u="sng" dirty="0"/>
              <a:t>käsityksen</a:t>
            </a:r>
            <a:r>
              <a:rPr lang="fi-FI" dirty="0"/>
              <a:t> sopimusehto on perustellusti luotonsaajille antanut</a:t>
            </a:r>
          </a:p>
          <a:p>
            <a:pPr marL="0" indent="0">
              <a:buNone/>
            </a:pPr>
            <a:endParaRPr lang="fi-FI" dirty="0"/>
          </a:p>
        </p:txBody>
      </p:sp>
    </p:spTree>
    <p:extLst>
      <p:ext uri="{BB962C8B-B14F-4D97-AF65-F5344CB8AC3E}">
        <p14:creationId xmlns:p14="http://schemas.microsoft.com/office/powerpoint/2010/main" val="183255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28722-E906-40D8-B2C4-D616F5B64602}"/>
              </a:ext>
            </a:extLst>
          </p:cNvPr>
          <p:cNvSpPr>
            <a:spLocks noGrp="1"/>
          </p:cNvSpPr>
          <p:nvPr>
            <p:ph type="title"/>
          </p:nvPr>
        </p:nvSpPr>
        <p:spPr>
          <a:xfrm>
            <a:off x="838200" y="0"/>
            <a:ext cx="10515600" cy="1325563"/>
          </a:xfrm>
        </p:spPr>
        <p:txBody>
          <a:bodyPr/>
          <a:lstStyle/>
          <a:p>
            <a:r>
              <a:rPr lang="en-US" dirty="0"/>
              <a:t>KKO: </a:t>
            </a:r>
            <a:r>
              <a:rPr lang="en-US" dirty="0" err="1"/>
              <a:t>Sopimuksen</a:t>
            </a:r>
            <a:r>
              <a:rPr lang="en-US" dirty="0"/>
              <a:t> </a:t>
            </a:r>
            <a:r>
              <a:rPr lang="en-US" dirty="0" err="1"/>
              <a:t>tulkinta</a:t>
            </a:r>
            <a:endParaRPr lang="fi-FI" dirty="0"/>
          </a:p>
        </p:txBody>
      </p:sp>
      <p:sp>
        <p:nvSpPr>
          <p:cNvPr id="3" name="Content Placeholder 2">
            <a:extLst>
              <a:ext uri="{FF2B5EF4-FFF2-40B4-BE49-F238E27FC236}">
                <a16:creationId xmlns:a16="http://schemas.microsoft.com/office/drawing/2014/main" id="{8F7C1F88-1412-4A51-9AE8-1EECC2C6430F}"/>
              </a:ext>
            </a:extLst>
          </p:cNvPr>
          <p:cNvSpPr>
            <a:spLocks noGrp="1"/>
          </p:cNvSpPr>
          <p:nvPr>
            <p:ph idx="1"/>
          </p:nvPr>
        </p:nvSpPr>
        <p:spPr>
          <a:xfrm>
            <a:off x="838200" y="1014590"/>
            <a:ext cx="10515600" cy="5600895"/>
          </a:xfrm>
        </p:spPr>
        <p:txBody>
          <a:bodyPr>
            <a:normAutofit/>
          </a:bodyPr>
          <a:lstStyle/>
          <a:p>
            <a:r>
              <a:rPr lang="en-US" dirty="0" err="1"/>
              <a:t>Yleisten</a:t>
            </a:r>
            <a:r>
              <a:rPr lang="en-US" dirty="0"/>
              <a:t> </a:t>
            </a:r>
            <a:r>
              <a:rPr lang="en-US" dirty="0" err="1"/>
              <a:t>ehtojen</a:t>
            </a:r>
            <a:r>
              <a:rPr lang="en-US" dirty="0"/>
              <a:t> </a:t>
            </a:r>
            <a:r>
              <a:rPr lang="en-US" dirty="0" err="1"/>
              <a:t>kohdan</a:t>
            </a:r>
            <a:r>
              <a:rPr lang="en-US" dirty="0"/>
              <a:t> 5 </a:t>
            </a:r>
            <a:r>
              <a:rPr lang="en-US" dirty="0" err="1"/>
              <a:t>mukaan</a:t>
            </a:r>
            <a:r>
              <a:rPr lang="en-US" dirty="0"/>
              <a:t> </a:t>
            </a:r>
            <a:r>
              <a:rPr lang="en-US" dirty="0" err="1"/>
              <a:t>pankin</a:t>
            </a:r>
            <a:r>
              <a:rPr lang="en-US" dirty="0"/>
              <a:t> </a:t>
            </a:r>
            <a:r>
              <a:rPr lang="en-US" dirty="0" err="1"/>
              <a:t>oikeus</a:t>
            </a:r>
            <a:r>
              <a:rPr lang="en-US" dirty="0"/>
              <a:t> </a:t>
            </a:r>
            <a:r>
              <a:rPr lang="en-US" dirty="0" err="1"/>
              <a:t>korottaa</a:t>
            </a:r>
            <a:r>
              <a:rPr lang="en-US" dirty="0"/>
              <a:t> </a:t>
            </a:r>
            <a:r>
              <a:rPr lang="en-US" dirty="0" err="1"/>
              <a:t>marginaalia</a:t>
            </a:r>
            <a:r>
              <a:rPr lang="en-US" dirty="0"/>
              <a:t> </a:t>
            </a:r>
            <a:r>
              <a:rPr lang="en-US" dirty="0" err="1"/>
              <a:t>edellyttää</a:t>
            </a:r>
            <a:r>
              <a:rPr lang="en-US" dirty="0"/>
              <a:t>:</a:t>
            </a:r>
          </a:p>
          <a:p>
            <a:pPr lvl="1"/>
            <a:r>
              <a:rPr lang="en-US" dirty="0" err="1"/>
              <a:t>Varainhankinnan</a:t>
            </a:r>
            <a:r>
              <a:rPr lang="en-US" dirty="0"/>
              <a:t> </a:t>
            </a:r>
            <a:r>
              <a:rPr lang="en-US" dirty="0" err="1"/>
              <a:t>kustannukset</a:t>
            </a:r>
            <a:r>
              <a:rPr lang="en-US" dirty="0"/>
              <a:t> </a:t>
            </a:r>
            <a:r>
              <a:rPr lang="en-US" dirty="0" err="1"/>
              <a:t>kasvaneet</a:t>
            </a:r>
            <a:endParaRPr lang="en-US" dirty="0"/>
          </a:p>
          <a:p>
            <a:pPr lvl="1"/>
            <a:r>
              <a:rPr lang="en-US" dirty="0" err="1"/>
              <a:t>Marginaalin</a:t>
            </a:r>
            <a:r>
              <a:rPr lang="en-US" dirty="0"/>
              <a:t> </a:t>
            </a:r>
            <a:r>
              <a:rPr lang="en-US" dirty="0" err="1"/>
              <a:t>korottaminen</a:t>
            </a:r>
            <a:r>
              <a:rPr lang="en-US" dirty="0"/>
              <a:t> </a:t>
            </a:r>
            <a:r>
              <a:rPr lang="en-US" dirty="0" err="1"/>
              <a:t>kustannusten</a:t>
            </a:r>
            <a:r>
              <a:rPr lang="en-US" dirty="0"/>
              <a:t> </a:t>
            </a:r>
            <a:r>
              <a:rPr lang="en-US" dirty="0" err="1"/>
              <a:t>nousun</a:t>
            </a:r>
            <a:r>
              <a:rPr lang="en-US" dirty="0"/>
              <a:t> </a:t>
            </a:r>
            <a:r>
              <a:rPr lang="en-US" dirty="0" err="1"/>
              <a:t>johdosta</a:t>
            </a:r>
            <a:r>
              <a:rPr lang="en-US" dirty="0"/>
              <a:t> </a:t>
            </a:r>
            <a:r>
              <a:rPr lang="en-US" dirty="0" err="1"/>
              <a:t>perusteltua</a:t>
            </a:r>
            <a:endParaRPr lang="en-US" dirty="0"/>
          </a:p>
          <a:p>
            <a:pPr lvl="1"/>
            <a:r>
              <a:rPr lang="en-US" dirty="0" err="1"/>
              <a:t>Kustannusten</a:t>
            </a:r>
            <a:r>
              <a:rPr lang="en-US" dirty="0"/>
              <a:t> </a:t>
            </a:r>
            <a:r>
              <a:rPr lang="en-US" dirty="0" err="1"/>
              <a:t>nousua</a:t>
            </a:r>
            <a:r>
              <a:rPr lang="en-US" dirty="0"/>
              <a:t> </a:t>
            </a:r>
            <a:r>
              <a:rPr lang="en-US" dirty="0" err="1"/>
              <a:t>ei</a:t>
            </a:r>
            <a:r>
              <a:rPr lang="en-US" dirty="0"/>
              <a:t> ole </a:t>
            </a:r>
            <a:r>
              <a:rPr lang="en-US" dirty="0" err="1"/>
              <a:t>voitu</a:t>
            </a:r>
            <a:r>
              <a:rPr lang="en-US" dirty="0"/>
              <a:t> </a:t>
            </a:r>
            <a:r>
              <a:rPr lang="en-US" dirty="0" err="1"/>
              <a:t>kohtuudella</a:t>
            </a:r>
            <a:r>
              <a:rPr lang="en-US" dirty="0"/>
              <a:t> </a:t>
            </a:r>
            <a:r>
              <a:rPr lang="en-US" dirty="0" err="1"/>
              <a:t>ennakoida</a:t>
            </a:r>
            <a:endParaRPr lang="en-US" dirty="0"/>
          </a:p>
          <a:p>
            <a:pPr lvl="2"/>
            <a:r>
              <a:rPr lang="en-US" dirty="0" err="1"/>
              <a:t>Tästä</a:t>
            </a:r>
            <a:r>
              <a:rPr lang="en-US" dirty="0"/>
              <a:t> </a:t>
            </a:r>
            <a:r>
              <a:rPr lang="en-US" dirty="0" err="1"/>
              <a:t>ei</a:t>
            </a:r>
            <a:r>
              <a:rPr lang="en-US" dirty="0"/>
              <a:t> </a:t>
            </a:r>
            <a:r>
              <a:rPr lang="en-US" dirty="0" err="1"/>
              <a:t>enää</a:t>
            </a:r>
            <a:r>
              <a:rPr lang="en-US" dirty="0"/>
              <a:t> ole </a:t>
            </a:r>
            <a:r>
              <a:rPr lang="en-US" dirty="0" err="1"/>
              <a:t>KKO:ssa</a:t>
            </a:r>
            <a:r>
              <a:rPr lang="en-US" dirty="0"/>
              <a:t> </a:t>
            </a:r>
            <a:r>
              <a:rPr lang="en-US" dirty="0" err="1"/>
              <a:t>kysymys</a:t>
            </a:r>
            <a:endParaRPr lang="en-US" dirty="0"/>
          </a:p>
          <a:p>
            <a:r>
              <a:rPr lang="en-US" dirty="0" err="1"/>
              <a:t>Varainhankinnan</a:t>
            </a:r>
            <a:r>
              <a:rPr lang="en-US" dirty="0"/>
              <a:t> </a:t>
            </a:r>
            <a:r>
              <a:rPr lang="en-US" dirty="0" err="1"/>
              <a:t>kustannukset</a:t>
            </a:r>
            <a:endParaRPr lang="en-US" dirty="0"/>
          </a:p>
          <a:p>
            <a:pPr lvl="1"/>
            <a:r>
              <a:rPr lang="en-US" dirty="0" err="1"/>
              <a:t>Ilmaisulla</a:t>
            </a:r>
            <a:r>
              <a:rPr lang="en-US" dirty="0"/>
              <a:t> on </a:t>
            </a:r>
            <a:r>
              <a:rPr lang="en-US" dirty="0" err="1"/>
              <a:t>voitu</a:t>
            </a:r>
            <a:r>
              <a:rPr lang="en-US" dirty="0"/>
              <a:t> </a:t>
            </a:r>
            <a:r>
              <a:rPr lang="en-US" dirty="0" err="1"/>
              <a:t>tarkoittaa</a:t>
            </a:r>
            <a:r>
              <a:rPr lang="en-US" dirty="0"/>
              <a:t> </a:t>
            </a:r>
            <a:r>
              <a:rPr lang="en-US" dirty="0" err="1"/>
              <a:t>eri</a:t>
            </a:r>
            <a:r>
              <a:rPr lang="en-US" dirty="0"/>
              <a:t> </a:t>
            </a:r>
            <a:r>
              <a:rPr lang="en-US" dirty="0" err="1"/>
              <a:t>yhteyksissä</a:t>
            </a:r>
            <a:r>
              <a:rPr lang="en-US" dirty="0"/>
              <a:t> </a:t>
            </a:r>
            <a:r>
              <a:rPr lang="en-US" dirty="0" err="1"/>
              <a:t>eri</a:t>
            </a:r>
            <a:r>
              <a:rPr lang="en-US" dirty="0"/>
              <a:t> </a:t>
            </a:r>
            <a:r>
              <a:rPr lang="en-US" dirty="0" err="1"/>
              <a:t>asioita</a:t>
            </a:r>
            <a:endParaRPr lang="en-US" dirty="0"/>
          </a:p>
          <a:p>
            <a:pPr lvl="1"/>
            <a:r>
              <a:rPr lang="en-US" dirty="0" err="1"/>
              <a:t>Luotonantajalla</a:t>
            </a:r>
            <a:r>
              <a:rPr lang="en-US" dirty="0"/>
              <a:t> ja </a:t>
            </a:r>
            <a:r>
              <a:rPr lang="en-US" dirty="0" err="1"/>
              <a:t>luotonsaajalla</a:t>
            </a:r>
            <a:r>
              <a:rPr lang="en-US" dirty="0"/>
              <a:t> </a:t>
            </a:r>
            <a:r>
              <a:rPr lang="en-US" dirty="0" err="1"/>
              <a:t>tässä</a:t>
            </a:r>
            <a:r>
              <a:rPr lang="en-US" dirty="0"/>
              <a:t> </a:t>
            </a:r>
            <a:r>
              <a:rPr lang="en-US" dirty="0" err="1"/>
              <a:t>tapauksessa</a:t>
            </a:r>
            <a:r>
              <a:rPr lang="en-US" dirty="0"/>
              <a:t> </a:t>
            </a:r>
            <a:r>
              <a:rPr lang="en-US" dirty="0" err="1"/>
              <a:t>eri</a:t>
            </a:r>
            <a:r>
              <a:rPr lang="en-US" dirty="0"/>
              <a:t> </a:t>
            </a:r>
            <a:r>
              <a:rPr lang="en-US" dirty="0" err="1"/>
              <a:t>käsitykset</a:t>
            </a:r>
            <a:endParaRPr lang="en-US" dirty="0"/>
          </a:p>
          <a:p>
            <a:pPr lvl="2"/>
            <a:r>
              <a:rPr lang="en-US" dirty="0" err="1"/>
              <a:t>Lasketaanko</a:t>
            </a:r>
            <a:r>
              <a:rPr lang="en-US" dirty="0"/>
              <a:t> </a:t>
            </a:r>
            <a:r>
              <a:rPr lang="en-US" dirty="0" err="1"/>
              <a:t>kustannuksiin</a:t>
            </a:r>
            <a:r>
              <a:rPr lang="en-US" dirty="0"/>
              <a:t> </a:t>
            </a:r>
            <a:r>
              <a:rPr lang="en-US" dirty="0" err="1"/>
              <a:t>mukaan</a:t>
            </a:r>
            <a:r>
              <a:rPr lang="en-US" dirty="0"/>
              <a:t> </a:t>
            </a:r>
            <a:r>
              <a:rPr lang="en-US" dirty="0" err="1"/>
              <a:t>viitekorko</a:t>
            </a:r>
            <a:r>
              <a:rPr lang="en-US" dirty="0"/>
              <a:t> </a:t>
            </a:r>
            <a:r>
              <a:rPr lang="en-US" dirty="0" err="1"/>
              <a:t>vai</a:t>
            </a:r>
            <a:r>
              <a:rPr lang="en-US" dirty="0"/>
              <a:t> </a:t>
            </a:r>
            <a:r>
              <a:rPr lang="en-US" dirty="0" err="1"/>
              <a:t>ei</a:t>
            </a:r>
            <a:endParaRPr lang="en-US" dirty="0"/>
          </a:p>
          <a:p>
            <a:pPr lvl="2"/>
            <a:r>
              <a:rPr lang="en-US" dirty="0" err="1"/>
              <a:t>Lasketaanko</a:t>
            </a:r>
            <a:r>
              <a:rPr lang="en-US" dirty="0"/>
              <a:t> </a:t>
            </a:r>
            <a:r>
              <a:rPr lang="en-US" dirty="0" err="1"/>
              <a:t>kustannuksiin</a:t>
            </a:r>
            <a:r>
              <a:rPr lang="en-US" dirty="0"/>
              <a:t> vain </a:t>
            </a:r>
            <a:r>
              <a:rPr lang="en-US" dirty="0" err="1"/>
              <a:t>vaihtuvakorkoisten</a:t>
            </a:r>
            <a:r>
              <a:rPr lang="en-US" dirty="0"/>
              <a:t> </a:t>
            </a:r>
            <a:r>
              <a:rPr lang="en-US" dirty="0" err="1"/>
              <a:t>lainojen</a:t>
            </a:r>
            <a:r>
              <a:rPr lang="en-US" dirty="0"/>
              <a:t> </a:t>
            </a:r>
            <a:r>
              <a:rPr lang="en-US" dirty="0" err="1"/>
              <a:t>nousseet</a:t>
            </a:r>
            <a:r>
              <a:rPr lang="en-US" dirty="0"/>
              <a:t> </a:t>
            </a:r>
            <a:r>
              <a:rPr lang="en-US" dirty="0" err="1"/>
              <a:t>kustannukset</a:t>
            </a:r>
            <a:r>
              <a:rPr lang="en-US" dirty="0"/>
              <a:t> </a:t>
            </a:r>
            <a:r>
              <a:rPr lang="en-US" dirty="0" err="1"/>
              <a:t>vai</a:t>
            </a:r>
            <a:r>
              <a:rPr lang="en-US" dirty="0"/>
              <a:t> </a:t>
            </a:r>
            <a:r>
              <a:rPr lang="en-US" dirty="0" err="1"/>
              <a:t>pankin</a:t>
            </a:r>
            <a:r>
              <a:rPr lang="en-US" dirty="0"/>
              <a:t> </a:t>
            </a:r>
            <a:r>
              <a:rPr lang="en-US" dirty="0" err="1"/>
              <a:t>varainhankinnan</a:t>
            </a:r>
            <a:r>
              <a:rPr lang="en-US" dirty="0"/>
              <a:t> </a:t>
            </a:r>
            <a:r>
              <a:rPr lang="en-US" dirty="0" err="1"/>
              <a:t>kustannukset</a:t>
            </a:r>
            <a:r>
              <a:rPr lang="en-US" dirty="0"/>
              <a:t> </a:t>
            </a:r>
            <a:r>
              <a:rPr lang="en-US" dirty="0" err="1"/>
              <a:t>kokonaisuudessaan</a:t>
            </a:r>
            <a:endParaRPr lang="en-US" dirty="0"/>
          </a:p>
          <a:p>
            <a:pPr lvl="1"/>
            <a:r>
              <a:rPr lang="en-US" dirty="0" err="1"/>
              <a:t>KKO:n</a:t>
            </a:r>
            <a:r>
              <a:rPr lang="en-US" dirty="0"/>
              <a:t> </a:t>
            </a:r>
            <a:r>
              <a:rPr lang="en-US" dirty="0" err="1"/>
              <a:t>mukaan</a:t>
            </a:r>
            <a:r>
              <a:rPr lang="en-US" dirty="0"/>
              <a:t> </a:t>
            </a:r>
            <a:r>
              <a:rPr lang="en-US" dirty="0" err="1"/>
              <a:t>merkityksellistä</a:t>
            </a:r>
            <a:r>
              <a:rPr lang="en-US" dirty="0"/>
              <a:t> on se, </a:t>
            </a:r>
            <a:r>
              <a:rPr lang="en-US" u="sng" dirty="0" err="1"/>
              <a:t>minkä</a:t>
            </a:r>
            <a:r>
              <a:rPr lang="en-US" u="sng" dirty="0"/>
              <a:t> </a:t>
            </a:r>
            <a:r>
              <a:rPr lang="en-US" u="sng" dirty="0" err="1"/>
              <a:t>käsityksen</a:t>
            </a:r>
            <a:r>
              <a:rPr lang="en-US" u="sng" dirty="0"/>
              <a:t> </a:t>
            </a:r>
            <a:r>
              <a:rPr lang="en-US" u="sng" dirty="0" err="1"/>
              <a:t>sopimusehto</a:t>
            </a:r>
            <a:r>
              <a:rPr lang="en-US" u="sng" dirty="0"/>
              <a:t> on </a:t>
            </a:r>
            <a:r>
              <a:rPr lang="en-US" u="sng" dirty="0" err="1"/>
              <a:t>perustellusti</a:t>
            </a:r>
            <a:r>
              <a:rPr lang="en-US" u="sng" dirty="0"/>
              <a:t> </a:t>
            </a:r>
            <a:r>
              <a:rPr lang="en-US" u="sng" dirty="0" err="1"/>
              <a:t>antanut</a:t>
            </a:r>
            <a:r>
              <a:rPr lang="en-US" u="sng" dirty="0"/>
              <a:t> </a:t>
            </a:r>
            <a:r>
              <a:rPr lang="en-US" u="sng" dirty="0" err="1"/>
              <a:t>luotonsaajalle</a:t>
            </a:r>
            <a:endParaRPr lang="en-US" u="sng" dirty="0"/>
          </a:p>
          <a:p>
            <a:pPr lvl="1"/>
            <a:r>
              <a:rPr lang="en-US" dirty="0" err="1"/>
              <a:t>KKO:n</a:t>
            </a:r>
            <a:r>
              <a:rPr lang="en-US" dirty="0"/>
              <a:t> </a:t>
            </a:r>
            <a:r>
              <a:rPr lang="en-US" dirty="0" err="1"/>
              <a:t>mukaan</a:t>
            </a:r>
            <a:r>
              <a:rPr lang="en-US" dirty="0"/>
              <a:t> </a:t>
            </a:r>
            <a:r>
              <a:rPr lang="en-US" dirty="0" err="1"/>
              <a:t>sopimusehdoissa</a:t>
            </a:r>
            <a:r>
              <a:rPr lang="en-US" dirty="0"/>
              <a:t> </a:t>
            </a:r>
            <a:r>
              <a:rPr lang="en-US" dirty="0" err="1"/>
              <a:t>ei</a:t>
            </a:r>
            <a:r>
              <a:rPr lang="en-US" dirty="0"/>
              <a:t> ole </a:t>
            </a:r>
            <a:r>
              <a:rPr lang="en-US" dirty="0" err="1"/>
              <a:t>määritelty</a:t>
            </a:r>
            <a:r>
              <a:rPr lang="en-US" dirty="0"/>
              <a:t> </a:t>
            </a:r>
            <a:r>
              <a:rPr lang="en-US" dirty="0" err="1"/>
              <a:t>sitä</a:t>
            </a:r>
            <a:r>
              <a:rPr lang="en-US" dirty="0"/>
              <a:t>, </a:t>
            </a:r>
            <a:r>
              <a:rPr lang="en-US" dirty="0" err="1"/>
              <a:t>mitä</a:t>
            </a:r>
            <a:r>
              <a:rPr lang="en-US" dirty="0"/>
              <a:t> </a:t>
            </a:r>
            <a:r>
              <a:rPr lang="en-US" dirty="0" err="1"/>
              <a:t>varainhankinnan</a:t>
            </a:r>
            <a:r>
              <a:rPr lang="en-US" dirty="0"/>
              <a:t> </a:t>
            </a:r>
            <a:r>
              <a:rPr lang="en-US" dirty="0" err="1"/>
              <a:t>kustannuksilla</a:t>
            </a:r>
            <a:r>
              <a:rPr lang="en-US" dirty="0"/>
              <a:t> </a:t>
            </a:r>
            <a:r>
              <a:rPr lang="en-US" dirty="0" err="1"/>
              <a:t>tarkoitetaan</a:t>
            </a:r>
            <a:r>
              <a:rPr lang="en-US" dirty="0"/>
              <a:t> </a:t>
            </a:r>
            <a:r>
              <a:rPr lang="en-US" dirty="0">
                <a:sym typeface="Wingdings" panose="05000000000000000000" pitchFamily="2" charset="2"/>
              </a:rPr>
              <a:t> </a:t>
            </a:r>
            <a:r>
              <a:rPr lang="en-US" dirty="0" err="1">
                <a:sym typeface="Wingdings" panose="05000000000000000000" pitchFamily="2" charset="2"/>
              </a:rPr>
              <a:t>ehdossa</a:t>
            </a:r>
            <a:r>
              <a:rPr lang="en-US" dirty="0">
                <a:sym typeface="Wingdings" panose="05000000000000000000" pitchFamily="2" charset="2"/>
              </a:rPr>
              <a:t> </a:t>
            </a:r>
            <a:r>
              <a:rPr lang="en-US" dirty="0" err="1">
                <a:sym typeface="Wingdings" panose="05000000000000000000" pitchFamily="2" charset="2"/>
              </a:rPr>
              <a:t>viitataan</a:t>
            </a:r>
            <a:r>
              <a:rPr lang="en-US" dirty="0">
                <a:sym typeface="Wingdings" panose="05000000000000000000" pitchFamily="2" charset="2"/>
              </a:rPr>
              <a:t> </a:t>
            </a:r>
            <a:r>
              <a:rPr lang="en-US" dirty="0" err="1">
                <a:sym typeface="Wingdings" panose="05000000000000000000" pitchFamily="2" charset="2"/>
              </a:rPr>
              <a:t>yleisesti</a:t>
            </a:r>
            <a:r>
              <a:rPr lang="en-US" dirty="0">
                <a:sym typeface="Wingdings" panose="05000000000000000000" pitchFamily="2" charset="2"/>
              </a:rPr>
              <a:t> </a:t>
            </a:r>
            <a:r>
              <a:rPr lang="en-US" dirty="0" err="1">
                <a:sym typeface="Wingdings" panose="05000000000000000000" pitchFamily="2" charset="2"/>
              </a:rPr>
              <a:t>pankin</a:t>
            </a:r>
            <a:r>
              <a:rPr lang="en-US" dirty="0">
                <a:sym typeface="Wingdings" panose="05000000000000000000" pitchFamily="2" charset="2"/>
              </a:rPr>
              <a:t> </a:t>
            </a:r>
            <a:r>
              <a:rPr lang="en-US" dirty="0" err="1">
                <a:sym typeface="Wingdings" panose="05000000000000000000" pitchFamily="2" charset="2"/>
              </a:rPr>
              <a:t>varainhankinnan</a:t>
            </a:r>
            <a:r>
              <a:rPr lang="en-US" dirty="0">
                <a:sym typeface="Wingdings" panose="05000000000000000000" pitchFamily="2" charset="2"/>
              </a:rPr>
              <a:t> </a:t>
            </a:r>
            <a:r>
              <a:rPr lang="en-US" dirty="0" err="1">
                <a:sym typeface="Wingdings" panose="05000000000000000000" pitchFamily="2" charset="2"/>
              </a:rPr>
              <a:t>kustannuksiin</a:t>
            </a:r>
            <a:r>
              <a:rPr lang="en-US" dirty="0">
                <a:sym typeface="Wingdings" panose="05000000000000000000" pitchFamily="2" charset="2"/>
              </a:rPr>
              <a:t>  </a:t>
            </a:r>
            <a:r>
              <a:rPr lang="en-US" dirty="0" err="1">
                <a:sym typeface="Wingdings" panose="05000000000000000000" pitchFamily="2" charset="2"/>
              </a:rPr>
              <a:t>sopimusehtoa</a:t>
            </a:r>
            <a:r>
              <a:rPr lang="en-US" dirty="0">
                <a:sym typeface="Wingdings" panose="05000000000000000000" pitchFamily="2" charset="2"/>
              </a:rPr>
              <a:t> on </a:t>
            </a:r>
            <a:r>
              <a:rPr lang="en-US" dirty="0" err="1">
                <a:sym typeface="Wingdings" panose="05000000000000000000" pitchFamily="2" charset="2"/>
              </a:rPr>
              <a:t>perusteltua</a:t>
            </a:r>
            <a:r>
              <a:rPr lang="en-US" dirty="0">
                <a:sym typeface="Wingdings" panose="05000000000000000000" pitchFamily="2" charset="2"/>
              </a:rPr>
              <a:t> </a:t>
            </a:r>
            <a:r>
              <a:rPr lang="en-US" dirty="0" err="1">
                <a:sym typeface="Wingdings" panose="05000000000000000000" pitchFamily="2" charset="2"/>
              </a:rPr>
              <a:t>tulkita</a:t>
            </a:r>
            <a:r>
              <a:rPr lang="en-US" dirty="0">
                <a:sym typeface="Wingdings" panose="05000000000000000000" pitchFamily="2" charset="2"/>
              </a:rPr>
              <a:t> </a:t>
            </a:r>
            <a:r>
              <a:rPr lang="en-US" dirty="0" err="1">
                <a:sym typeface="Wingdings" panose="05000000000000000000" pitchFamily="2" charset="2"/>
              </a:rPr>
              <a:t>siten</a:t>
            </a:r>
            <a:r>
              <a:rPr lang="en-US" dirty="0">
                <a:sym typeface="Wingdings" panose="05000000000000000000" pitchFamily="2" charset="2"/>
              </a:rPr>
              <a:t>, </a:t>
            </a:r>
            <a:r>
              <a:rPr lang="en-US" dirty="0" err="1">
                <a:sym typeface="Wingdings" panose="05000000000000000000" pitchFamily="2" charset="2"/>
              </a:rPr>
              <a:t>että</a:t>
            </a:r>
            <a:r>
              <a:rPr lang="en-US" dirty="0">
                <a:sym typeface="Wingdings" panose="05000000000000000000" pitchFamily="2" charset="2"/>
              </a:rPr>
              <a:t> </a:t>
            </a:r>
            <a:r>
              <a:rPr lang="fi-FI" dirty="0"/>
              <a:t>kustannuksilla tarkoitetaan pankin koko antolainaustoimintaan kohdistuvia varainhankinnan kustannuksia</a:t>
            </a:r>
          </a:p>
          <a:p>
            <a:pPr lvl="2"/>
            <a:r>
              <a:rPr lang="fi-FI" dirty="0"/>
              <a:t>Lisäksi korkein oikeus katsoo, että pankki olisi voinut joko luottoehdoissaan tai muutoin luottoja myönnettäessä ilmaista, että varainhankinnan kustannusten lisääntymistä arvioitaessa huomioon otettaisiin vain vaihtuvakorkoisen antolainauksen kustannukset viitekoron osuutta huomioon ottamatta. Pankki ei ole näin menetellyt.</a:t>
            </a:r>
            <a:endParaRPr lang="en-US" dirty="0"/>
          </a:p>
        </p:txBody>
      </p:sp>
    </p:spTree>
    <p:extLst>
      <p:ext uri="{BB962C8B-B14F-4D97-AF65-F5344CB8AC3E}">
        <p14:creationId xmlns:p14="http://schemas.microsoft.com/office/powerpoint/2010/main" val="2508208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629EAC-6D00-4109-B353-A2993A63DDD7}"/>
              </a:ext>
            </a:extLst>
          </p:cNvPr>
          <p:cNvSpPr>
            <a:spLocks noGrp="1"/>
          </p:cNvSpPr>
          <p:nvPr>
            <p:ph idx="1"/>
          </p:nvPr>
        </p:nvSpPr>
        <p:spPr>
          <a:xfrm>
            <a:off x="838200" y="785271"/>
            <a:ext cx="10515600" cy="5652177"/>
          </a:xfrm>
        </p:spPr>
        <p:txBody>
          <a:bodyPr/>
          <a:lstStyle/>
          <a:p>
            <a:r>
              <a:rPr lang="en-US" sz="2800" dirty="0" err="1"/>
              <a:t>Korotuksen</a:t>
            </a:r>
            <a:r>
              <a:rPr lang="en-US" sz="2800" dirty="0"/>
              <a:t> on </a:t>
            </a:r>
            <a:r>
              <a:rPr lang="en-US" sz="2800" dirty="0" err="1"/>
              <a:t>oltava</a:t>
            </a:r>
            <a:r>
              <a:rPr lang="en-US" sz="2800" dirty="0"/>
              <a:t> </a:t>
            </a:r>
            <a:r>
              <a:rPr lang="en-US" sz="2800" dirty="0" err="1"/>
              <a:t>perusteltu</a:t>
            </a:r>
            <a:endParaRPr lang="en-US" sz="2800" dirty="0"/>
          </a:p>
          <a:p>
            <a:pPr lvl="1"/>
            <a:r>
              <a:rPr lang="en-US" sz="2400" dirty="0" err="1"/>
              <a:t>Ilmaisu</a:t>
            </a:r>
            <a:r>
              <a:rPr lang="en-US" sz="2400" dirty="0"/>
              <a:t> “</a:t>
            </a:r>
            <a:r>
              <a:rPr lang="en-US" sz="2400" dirty="0" err="1"/>
              <a:t>perusteltu</a:t>
            </a:r>
            <a:r>
              <a:rPr lang="en-US" sz="2400" dirty="0"/>
              <a:t>” </a:t>
            </a:r>
            <a:r>
              <a:rPr lang="en-US" sz="2400" dirty="0" err="1"/>
              <a:t>viittaa</a:t>
            </a:r>
            <a:r>
              <a:rPr lang="en-US" sz="2400" dirty="0"/>
              <a:t> jo </a:t>
            </a:r>
            <a:r>
              <a:rPr lang="en-US" sz="2400" dirty="0" err="1"/>
              <a:t>sellaisenaan</a:t>
            </a:r>
            <a:r>
              <a:rPr lang="en-US" sz="2400" dirty="0"/>
              <a:t> </a:t>
            </a:r>
            <a:r>
              <a:rPr lang="en-US" sz="2400" dirty="0" err="1"/>
              <a:t>kustannusten</a:t>
            </a:r>
            <a:r>
              <a:rPr lang="en-US" sz="2400" dirty="0"/>
              <a:t> </a:t>
            </a:r>
            <a:r>
              <a:rPr lang="en-US" sz="2400" dirty="0" err="1"/>
              <a:t>nousun</a:t>
            </a:r>
            <a:r>
              <a:rPr lang="en-US" sz="2400" dirty="0"/>
              <a:t> </a:t>
            </a:r>
            <a:r>
              <a:rPr lang="en-US" sz="2400" dirty="0" err="1"/>
              <a:t>merkittävyyteen</a:t>
            </a:r>
            <a:r>
              <a:rPr lang="en-US" sz="2400" dirty="0"/>
              <a:t> ja </a:t>
            </a:r>
            <a:r>
              <a:rPr lang="en-US" sz="2400" dirty="0" err="1"/>
              <a:t>pysyvyyteen</a:t>
            </a:r>
            <a:endParaRPr lang="en-US" sz="2400" dirty="0"/>
          </a:p>
          <a:p>
            <a:pPr lvl="1"/>
            <a:r>
              <a:rPr lang="en-US" sz="2400" dirty="0" err="1"/>
              <a:t>Ehto</a:t>
            </a:r>
            <a:r>
              <a:rPr lang="en-US" sz="2400" dirty="0"/>
              <a:t> on </a:t>
            </a:r>
            <a:r>
              <a:rPr lang="en-US" sz="2400" dirty="0" err="1"/>
              <a:t>yksipuolisuudessaan</a:t>
            </a:r>
            <a:r>
              <a:rPr lang="en-US" sz="2400" dirty="0"/>
              <a:t> </a:t>
            </a:r>
            <a:r>
              <a:rPr lang="en-US" sz="2400" dirty="0" err="1"/>
              <a:t>poikkeuksellinen</a:t>
            </a:r>
            <a:endParaRPr lang="en-US" sz="2400" dirty="0"/>
          </a:p>
          <a:p>
            <a:pPr lvl="2"/>
            <a:r>
              <a:rPr lang="en-US" sz="2400" dirty="0" err="1"/>
              <a:t>Pankki</a:t>
            </a:r>
            <a:r>
              <a:rPr lang="en-US" sz="2400" dirty="0"/>
              <a:t> </a:t>
            </a:r>
            <a:r>
              <a:rPr lang="en-US" sz="2400" dirty="0" err="1"/>
              <a:t>voi</a:t>
            </a:r>
            <a:r>
              <a:rPr lang="en-US" sz="2400" dirty="0"/>
              <a:t> </a:t>
            </a:r>
            <a:r>
              <a:rPr lang="en-US" sz="2400" dirty="0" err="1"/>
              <a:t>nostaa</a:t>
            </a:r>
            <a:r>
              <a:rPr lang="en-US" sz="2400" dirty="0"/>
              <a:t> </a:t>
            </a:r>
            <a:r>
              <a:rPr lang="en-US" sz="2400" dirty="0" err="1"/>
              <a:t>hintaa</a:t>
            </a:r>
            <a:r>
              <a:rPr lang="en-US" sz="2400" dirty="0"/>
              <a:t> </a:t>
            </a:r>
            <a:r>
              <a:rPr lang="en-US" sz="2400" dirty="0" err="1"/>
              <a:t>sellaisin</a:t>
            </a:r>
            <a:r>
              <a:rPr lang="en-US" sz="2400" dirty="0"/>
              <a:t> </a:t>
            </a:r>
            <a:r>
              <a:rPr lang="en-US" sz="2400" dirty="0" err="1"/>
              <a:t>perustein</a:t>
            </a:r>
            <a:r>
              <a:rPr lang="en-US" sz="2400" dirty="0"/>
              <a:t>, </a:t>
            </a:r>
            <a:r>
              <a:rPr lang="en-US" sz="2400" dirty="0" err="1"/>
              <a:t>jotka</a:t>
            </a:r>
            <a:r>
              <a:rPr lang="en-US" sz="2400" dirty="0"/>
              <a:t> </a:t>
            </a:r>
            <a:r>
              <a:rPr lang="en-US" sz="2400" dirty="0" err="1"/>
              <a:t>ovat</a:t>
            </a:r>
            <a:r>
              <a:rPr lang="en-US" sz="2400" dirty="0"/>
              <a:t> vain </a:t>
            </a:r>
            <a:r>
              <a:rPr lang="en-US" sz="2400" dirty="0" err="1"/>
              <a:t>pankin</a:t>
            </a:r>
            <a:r>
              <a:rPr lang="en-US" sz="2400" dirty="0"/>
              <a:t> </a:t>
            </a:r>
            <a:r>
              <a:rPr lang="en-US" sz="2400" dirty="0" err="1"/>
              <a:t>tiedossa</a:t>
            </a:r>
            <a:r>
              <a:rPr lang="en-US" sz="2400" dirty="0"/>
              <a:t> ja </a:t>
            </a:r>
            <a:r>
              <a:rPr lang="en-US" sz="2400" dirty="0" err="1"/>
              <a:t>selvitettävissä</a:t>
            </a:r>
            <a:endParaRPr lang="en-US" sz="2400" dirty="0"/>
          </a:p>
          <a:p>
            <a:pPr lvl="2"/>
            <a:r>
              <a:rPr lang="en-US" sz="2400" dirty="0" err="1"/>
              <a:t>Ehto</a:t>
            </a:r>
            <a:r>
              <a:rPr lang="en-US" sz="2400" dirty="0"/>
              <a:t> </a:t>
            </a:r>
            <a:r>
              <a:rPr lang="en-US" sz="2400" dirty="0" err="1"/>
              <a:t>mahdollistaa</a:t>
            </a:r>
            <a:r>
              <a:rPr lang="en-US" sz="2400" dirty="0"/>
              <a:t> </a:t>
            </a:r>
            <a:r>
              <a:rPr lang="en-US" sz="2400" dirty="0" err="1"/>
              <a:t>marginaalin</a:t>
            </a:r>
            <a:r>
              <a:rPr lang="en-US" sz="2400" dirty="0"/>
              <a:t> </a:t>
            </a:r>
            <a:r>
              <a:rPr lang="en-US" sz="2400" dirty="0" err="1"/>
              <a:t>noston</a:t>
            </a:r>
            <a:r>
              <a:rPr lang="en-US" sz="2400" dirty="0"/>
              <a:t>, </a:t>
            </a:r>
            <a:r>
              <a:rPr lang="en-US" sz="2400" dirty="0" err="1"/>
              <a:t>mutta</a:t>
            </a:r>
            <a:r>
              <a:rPr lang="en-US" sz="2400" dirty="0"/>
              <a:t> </a:t>
            </a:r>
            <a:r>
              <a:rPr lang="en-US" sz="2400" dirty="0" err="1"/>
              <a:t>ei</a:t>
            </a:r>
            <a:r>
              <a:rPr lang="en-US" sz="2400" dirty="0"/>
              <a:t> </a:t>
            </a:r>
            <a:r>
              <a:rPr lang="en-US" sz="2400" dirty="0" err="1"/>
              <a:t>velvoita</a:t>
            </a:r>
            <a:r>
              <a:rPr lang="en-US" sz="2400" dirty="0"/>
              <a:t> </a:t>
            </a:r>
            <a:r>
              <a:rPr lang="en-US" sz="2400" dirty="0" err="1"/>
              <a:t>sen</a:t>
            </a:r>
            <a:r>
              <a:rPr lang="en-US" sz="2400" dirty="0"/>
              <a:t> </a:t>
            </a:r>
            <a:r>
              <a:rPr lang="en-US" sz="2400" dirty="0" err="1"/>
              <a:t>laskuun</a:t>
            </a:r>
            <a:endParaRPr lang="en-US" sz="2400" dirty="0"/>
          </a:p>
          <a:p>
            <a:pPr lvl="1"/>
            <a:r>
              <a:rPr lang="en-US" sz="2400" dirty="0"/>
              <a:t>KKO: </a:t>
            </a:r>
            <a:r>
              <a:rPr lang="en-US" sz="2400" dirty="0" err="1"/>
              <a:t>Sopimusehdon</a:t>
            </a:r>
            <a:r>
              <a:rPr lang="en-US" sz="2400" dirty="0"/>
              <a:t> </a:t>
            </a:r>
            <a:r>
              <a:rPr lang="en-US" sz="2400" dirty="0" err="1"/>
              <a:t>sisältö</a:t>
            </a:r>
            <a:r>
              <a:rPr lang="en-US" sz="2400" dirty="0"/>
              <a:t> </a:t>
            </a:r>
            <a:r>
              <a:rPr lang="en-US" sz="2400" dirty="0" err="1"/>
              <a:t>huomioon</a:t>
            </a:r>
            <a:r>
              <a:rPr lang="en-US" sz="2400" dirty="0"/>
              <a:t> </a:t>
            </a:r>
            <a:r>
              <a:rPr lang="en-US" sz="2400" dirty="0" err="1"/>
              <a:t>ottaen</a:t>
            </a:r>
            <a:r>
              <a:rPr lang="en-US" sz="2400" dirty="0"/>
              <a:t> </a:t>
            </a:r>
            <a:r>
              <a:rPr lang="en-US" sz="2400" dirty="0" err="1"/>
              <a:t>perusteltavuuden</a:t>
            </a:r>
            <a:r>
              <a:rPr lang="en-US" sz="2400" dirty="0"/>
              <a:t> </a:t>
            </a:r>
            <a:r>
              <a:rPr lang="en-US" sz="2400" dirty="0" err="1"/>
              <a:t>vaatimus</a:t>
            </a:r>
            <a:r>
              <a:rPr lang="en-US" sz="2400" dirty="0"/>
              <a:t> </a:t>
            </a:r>
            <a:r>
              <a:rPr lang="en-US" sz="2400" dirty="0" err="1"/>
              <a:t>edellyttää</a:t>
            </a:r>
            <a:r>
              <a:rPr lang="en-US" sz="2400" dirty="0"/>
              <a:t> </a:t>
            </a:r>
            <a:r>
              <a:rPr lang="en-US" sz="2400" dirty="0" err="1"/>
              <a:t>myös</a:t>
            </a:r>
            <a:r>
              <a:rPr lang="en-US" sz="2400" dirty="0"/>
              <a:t> </a:t>
            </a:r>
            <a:r>
              <a:rPr lang="en-US" sz="2400" dirty="0" err="1"/>
              <a:t>sitä</a:t>
            </a:r>
            <a:r>
              <a:rPr lang="en-US" sz="2400" dirty="0"/>
              <a:t>, </a:t>
            </a:r>
            <a:r>
              <a:rPr lang="en-US" sz="2400" dirty="0" err="1"/>
              <a:t>että</a:t>
            </a:r>
            <a:r>
              <a:rPr lang="en-US" sz="2400" dirty="0"/>
              <a:t> </a:t>
            </a:r>
            <a:r>
              <a:rPr lang="en-US" sz="2400" dirty="0" err="1"/>
              <a:t>pankki</a:t>
            </a:r>
            <a:r>
              <a:rPr lang="en-US" sz="2400" dirty="0"/>
              <a:t> </a:t>
            </a:r>
            <a:r>
              <a:rPr lang="en-US" sz="2400" dirty="0" err="1"/>
              <a:t>kykenee</a:t>
            </a:r>
            <a:r>
              <a:rPr lang="en-US" sz="2400" dirty="0"/>
              <a:t> </a:t>
            </a:r>
            <a:r>
              <a:rPr lang="en-US" sz="2400" dirty="0" err="1"/>
              <a:t>osoittamaan</a:t>
            </a:r>
            <a:r>
              <a:rPr lang="en-US" sz="2400" dirty="0"/>
              <a:t> </a:t>
            </a:r>
            <a:r>
              <a:rPr lang="en-US" sz="2400" dirty="0" err="1"/>
              <a:t>kustannusten</a:t>
            </a:r>
            <a:r>
              <a:rPr lang="en-US" sz="2400" dirty="0"/>
              <a:t> </a:t>
            </a:r>
            <a:r>
              <a:rPr lang="en-US" sz="2400" dirty="0" err="1"/>
              <a:t>nousun</a:t>
            </a:r>
            <a:r>
              <a:rPr lang="en-US" sz="2400" dirty="0"/>
              <a:t> </a:t>
            </a:r>
            <a:r>
              <a:rPr lang="en-US" sz="2400" dirty="0" err="1"/>
              <a:t>riittävän</a:t>
            </a:r>
            <a:r>
              <a:rPr lang="en-US" sz="2400" dirty="0"/>
              <a:t> </a:t>
            </a:r>
            <a:r>
              <a:rPr lang="en-US" sz="2400" dirty="0" err="1"/>
              <a:t>luotettavalla</a:t>
            </a:r>
            <a:r>
              <a:rPr lang="en-US" sz="2400" dirty="0"/>
              <a:t> </a:t>
            </a:r>
            <a:r>
              <a:rPr lang="en-US" sz="2400" dirty="0" err="1"/>
              <a:t>tavalla</a:t>
            </a:r>
            <a:endParaRPr lang="en-US" sz="2400" dirty="0"/>
          </a:p>
        </p:txBody>
      </p:sp>
    </p:spTree>
    <p:extLst>
      <p:ext uri="{BB962C8B-B14F-4D97-AF65-F5344CB8AC3E}">
        <p14:creationId xmlns:p14="http://schemas.microsoft.com/office/powerpoint/2010/main" val="2634744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A4532-7FB5-4098-ADE7-A0841482F2AD}"/>
              </a:ext>
            </a:extLst>
          </p:cNvPr>
          <p:cNvSpPr>
            <a:spLocks noGrp="1"/>
          </p:cNvSpPr>
          <p:nvPr>
            <p:ph type="title"/>
          </p:nvPr>
        </p:nvSpPr>
        <p:spPr/>
        <p:txBody>
          <a:bodyPr/>
          <a:lstStyle/>
          <a:p>
            <a:r>
              <a:rPr lang="en-US" dirty="0"/>
              <a:t>KKO: </a:t>
            </a:r>
            <a:r>
              <a:rPr lang="en-US" dirty="0" err="1"/>
              <a:t>Korotusta</a:t>
            </a:r>
            <a:r>
              <a:rPr lang="en-US" dirty="0"/>
              <a:t> </a:t>
            </a:r>
            <a:r>
              <a:rPr lang="en-US" dirty="0" err="1"/>
              <a:t>koskevien</a:t>
            </a:r>
            <a:r>
              <a:rPr lang="en-US" dirty="0"/>
              <a:t> </a:t>
            </a:r>
            <a:r>
              <a:rPr lang="en-US" dirty="0" err="1"/>
              <a:t>edellytysten</a:t>
            </a:r>
            <a:r>
              <a:rPr lang="en-US" dirty="0"/>
              <a:t> </a:t>
            </a:r>
            <a:r>
              <a:rPr lang="en-US" dirty="0" err="1"/>
              <a:t>täyttyminen</a:t>
            </a:r>
            <a:endParaRPr lang="fi-FI" dirty="0"/>
          </a:p>
        </p:txBody>
      </p:sp>
      <p:sp>
        <p:nvSpPr>
          <p:cNvPr id="3" name="Content Placeholder 2">
            <a:extLst>
              <a:ext uri="{FF2B5EF4-FFF2-40B4-BE49-F238E27FC236}">
                <a16:creationId xmlns:a16="http://schemas.microsoft.com/office/drawing/2014/main" id="{604DD184-48D5-467D-AB1D-FC1F5ED33677}"/>
              </a:ext>
            </a:extLst>
          </p:cNvPr>
          <p:cNvSpPr>
            <a:spLocks noGrp="1"/>
          </p:cNvSpPr>
          <p:nvPr>
            <p:ph idx="1"/>
          </p:nvPr>
        </p:nvSpPr>
        <p:spPr/>
        <p:txBody>
          <a:bodyPr>
            <a:normAutofit/>
          </a:bodyPr>
          <a:lstStyle/>
          <a:p>
            <a:r>
              <a:rPr lang="en-US" dirty="0" err="1"/>
              <a:t>Pankin</a:t>
            </a:r>
            <a:r>
              <a:rPr lang="en-US" dirty="0"/>
              <a:t> on </a:t>
            </a:r>
            <a:r>
              <a:rPr lang="en-US" dirty="0" err="1"/>
              <a:t>näytettävä</a:t>
            </a:r>
            <a:r>
              <a:rPr lang="en-US" dirty="0"/>
              <a:t>, </a:t>
            </a:r>
            <a:r>
              <a:rPr lang="en-US" dirty="0" err="1"/>
              <a:t>että</a:t>
            </a:r>
            <a:endParaRPr lang="en-US" dirty="0"/>
          </a:p>
          <a:p>
            <a:pPr lvl="1"/>
            <a:r>
              <a:rPr lang="en-US" dirty="0" err="1"/>
              <a:t>Varainhankinnan</a:t>
            </a:r>
            <a:r>
              <a:rPr lang="en-US" dirty="0"/>
              <a:t> </a:t>
            </a:r>
            <a:r>
              <a:rPr lang="en-US" dirty="0" err="1"/>
              <a:t>kustannukset</a:t>
            </a:r>
            <a:r>
              <a:rPr lang="en-US" dirty="0"/>
              <a:t> </a:t>
            </a:r>
            <a:r>
              <a:rPr lang="en-US" dirty="0" err="1"/>
              <a:t>ovat</a:t>
            </a:r>
            <a:r>
              <a:rPr lang="en-US" dirty="0"/>
              <a:t> </a:t>
            </a:r>
            <a:r>
              <a:rPr lang="en-US" dirty="0" err="1"/>
              <a:t>lisääntyneet</a:t>
            </a:r>
            <a:r>
              <a:rPr lang="en-US" dirty="0"/>
              <a:t> </a:t>
            </a:r>
            <a:r>
              <a:rPr lang="en-US" dirty="0" err="1"/>
              <a:t>lainojen</a:t>
            </a:r>
            <a:r>
              <a:rPr lang="en-US" dirty="0"/>
              <a:t> </a:t>
            </a:r>
            <a:r>
              <a:rPr lang="en-US" dirty="0" err="1"/>
              <a:t>nostoajankohdista</a:t>
            </a:r>
            <a:r>
              <a:rPr lang="en-US" dirty="0"/>
              <a:t> 1997-2007 </a:t>
            </a:r>
            <a:r>
              <a:rPr lang="en-US" dirty="0" err="1"/>
              <a:t>lukien</a:t>
            </a:r>
            <a:r>
              <a:rPr lang="en-US" dirty="0"/>
              <a:t> </a:t>
            </a:r>
            <a:r>
              <a:rPr lang="en-US" dirty="0" err="1"/>
              <a:t>vuodenvaihteeseen</a:t>
            </a:r>
            <a:r>
              <a:rPr lang="en-US" dirty="0"/>
              <a:t> 2009 ja 2010 </a:t>
            </a:r>
            <a:r>
              <a:rPr lang="en-US" dirty="0" err="1"/>
              <a:t>mennessä</a:t>
            </a:r>
            <a:endParaRPr lang="en-US" dirty="0"/>
          </a:p>
          <a:p>
            <a:pPr lvl="1"/>
            <a:r>
              <a:rPr lang="en-US" dirty="0" err="1"/>
              <a:t>Kustannusten</a:t>
            </a:r>
            <a:r>
              <a:rPr lang="en-US" dirty="0"/>
              <a:t> </a:t>
            </a:r>
            <a:r>
              <a:rPr lang="en-US" dirty="0" err="1"/>
              <a:t>nousu</a:t>
            </a:r>
            <a:r>
              <a:rPr lang="en-US" dirty="0"/>
              <a:t> on </a:t>
            </a:r>
            <a:r>
              <a:rPr lang="en-US" dirty="0" err="1"/>
              <a:t>merkittävää</a:t>
            </a:r>
            <a:r>
              <a:rPr lang="en-US" dirty="0"/>
              <a:t> ja </a:t>
            </a:r>
            <a:r>
              <a:rPr lang="en-US" dirty="0" err="1"/>
              <a:t>pysyvää</a:t>
            </a:r>
            <a:endParaRPr lang="en-US" dirty="0"/>
          </a:p>
          <a:p>
            <a:r>
              <a:rPr lang="fi-FI" dirty="0"/>
              <a:t>Arvioitaessa kustannusten nousua on otettava huomioon kaikki eri rahoituslähteistä syntyvät pankin antolainaustoiminnan kokonaiskustannukset, viitekorkojen merkitys mukaan lukien</a:t>
            </a:r>
          </a:p>
          <a:p>
            <a:pPr lvl="1"/>
            <a:r>
              <a:rPr lang="fi-FI" dirty="0"/>
              <a:t>Pankin mukaan antolainausta rahoitetaan muun ohella ottolainauksella, obligaatioilla, sertifikaateilla ja pääomalainoilla. Pankin varainhankinta voi olla eripituista ja se voi tapahtua eri valuutoissa. Korkoriskinhallinta erilaisilla rahoitusinstrumenteilla on osa pankin päivittäistä toimintaa</a:t>
            </a:r>
          </a:p>
        </p:txBody>
      </p:sp>
    </p:spTree>
    <p:extLst>
      <p:ext uri="{BB962C8B-B14F-4D97-AF65-F5344CB8AC3E}">
        <p14:creationId xmlns:p14="http://schemas.microsoft.com/office/powerpoint/2010/main" val="942708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AD253C-CA5F-4DA6-9AEF-73F2ADF60B60}"/>
              </a:ext>
            </a:extLst>
          </p:cNvPr>
          <p:cNvSpPr>
            <a:spLocks noGrp="1"/>
          </p:cNvSpPr>
          <p:nvPr>
            <p:ph idx="1"/>
          </p:nvPr>
        </p:nvSpPr>
        <p:spPr>
          <a:xfrm>
            <a:off x="838200" y="609074"/>
            <a:ext cx="10515600" cy="5855335"/>
          </a:xfrm>
        </p:spPr>
        <p:txBody>
          <a:bodyPr>
            <a:normAutofit/>
          </a:bodyPr>
          <a:lstStyle/>
          <a:p>
            <a:r>
              <a:rPr lang="fi-FI" dirty="0"/>
              <a:t>Konsernin talousjohtajan selvitykset</a:t>
            </a:r>
          </a:p>
          <a:p>
            <a:pPr lvl="1"/>
            <a:r>
              <a:rPr lang="fi-FI" dirty="0"/>
              <a:t>Näyttöä etupäässä vain pankin vaihtuvakorkoisen antolainaustoiminnan viitekorkoon suhteutetuista kustannuksista. Selvitys antaa vain osittaisen kuvan pankin antolainaustoiminnan varainhankinnan kokonaiskustannusten kehityksestä </a:t>
            </a:r>
          </a:p>
          <a:p>
            <a:r>
              <a:rPr lang="fi-FI" dirty="0"/>
              <a:t>Kuntien asiantuntijoiden laatima tutkimus</a:t>
            </a:r>
          </a:p>
          <a:p>
            <a:pPr lvl="1"/>
            <a:r>
              <a:rPr lang="fi-FI" dirty="0"/>
              <a:t>Yhtäaikaisesti pankkien maksamien marginaalien nousun kanssa keväällä 2009 laskivat monet muut Handelsbankenin varainhankintaan vaikuttavat tekijät. Johtopäätöksenä on todettu, että laskettaessa painotettua keskiarvoa pankin varainhankintakuluille oli viitekorkojen laskulla ollut merkittävä vaikutus varainhankintakustannuksiin</a:t>
            </a:r>
          </a:p>
          <a:p>
            <a:r>
              <a:rPr lang="fi-FI" dirty="0"/>
              <a:t>Kuntayhtymän selvitys pankin rahoituskatteesta 2006-2009</a:t>
            </a:r>
          </a:p>
          <a:p>
            <a:pPr lvl="1"/>
            <a:r>
              <a:rPr lang="fi-FI" dirty="0"/>
              <a:t>Rahoituskate (korkotulot – korkomenot)</a:t>
            </a:r>
          </a:p>
          <a:p>
            <a:pPr lvl="1"/>
            <a:r>
              <a:rPr lang="fi-FI" dirty="0"/>
              <a:t>2006 – 2007 +12%</a:t>
            </a:r>
          </a:p>
          <a:p>
            <a:pPr lvl="1"/>
            <a:r>
              <a:rPr lang="fi-FI" dirty="0"/>
              <a:t>2007 – 2008 +30%</a:t>
            </a:r>
          </a:p>
          <a:p>
            <a:pPr lvl="1"/>
            <a:r>
              <a:rPr lang="fi-FI" dirty="0"/>
              <a:t>2008 – 2009 +10% </a:t>
            </a:r>
          </a:p>
          <a:p>
            <a:pPr marL="0" indent="0">
              <a:buNone/>
            </a:pPr>
            <a:endParaRPr lang="fi-FI" dirty="0"/>
          </a:p>
          <a:p>
            <a:r>
              <a:rPr lang="fi-FI" dirty="0"/>
              <a:t>KKO:n mukaan </a:t>
            </a:r>
            <a:r>
              <a:rPr lang="fi-FI" u="sng" dirty="0"/>
              <a:t>jäi näyttämättä</a:t>
            </a:r>
            <a:r>
              <a:rPr lang="fi-FI" dirty="0"/>
              <a:t>, että pankin varainhankinnan kustannukset olisivat kokonaisuudessaan nousseet sopimusehdon tarkoittamalla tavalla</a:t>
            </a:r>
          </a:p>
          <a:p>
            <a:endParaRPr lang="fi-FI" dirty="0"/>
          </a:p>
        </p:txBody>
      </p:sp>
    </p:spTree>
    <p:extLst>
      <p:ext uri="{BB962C8B-B14F-4D97-AF65-F5344CB8AC3E}">
        <p14:creationId xmlns:p14="http://schemas.microsoft.com/office/powerpoint/2010/main" val="878285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BB87C-14BB-4A7E-99DD-A253EEB43B66}"/>
              </a:ext>
            </a:extLst>
          </p:cNvPr>
          <p:cNvSpPr>
            <a:spLocks noGrp="1"/>
          </p:cNvSpPr>
          <p:nvPr>
            <p:ph type="title"/>
          </p:nvPr>
        </p:nvSpPr>
        <p:spPr/>
        <p:txBody>
          <a:bodyPr/>
          <a:lstStyle/>
          <a:p>
            <a:r>
              <a:rPr lang="en-US" dirty="0" err="1"/>
              <a:t>KKO:n</a:t>
            </a:r>
            <a:r>
              <a:rPr lang="en-US" dirty="0"/>
              <a:t> </a:t>
            </a:r>
            <a:r>
              <a:rPr lang="en-US" dirty="0" err="1"/>
              <a:t>päätös</a:t>
            </a:r>
            <a:endParaRPr lang="fi-FI" dirty="0"/>
          </a:p>
        </p:txBody>
      </p:sp>
      <p:sp>
        <p:nvSpPr>
          <p:cNvPr id="3" name="Content Placeholder 2">
            <a:extLst>
              <a:ext uri="{FF2B5EF4-FFF2-40B4-BE49-F238E27FC236}">
                <a16:creationId xmlns:a16="http://schemas.microsoft.com/office/drawing/2014/main" id="{5E478D1A-B509-4EA1-B855-A722B7FA0B7D}"/>
              </a:ext>
            </a:extLst>
          </p:cNvPr>
          <p:cNvSpPr>
            <a:spLocks noGrp="1"/>
          </p:cNvSpPr>
          <p:nvPr>
            <p:ph idx="1"/>
          </p:nvPr>
        </p:nvSpPr>
        <p:spPr/>
        <p:txBody>
          <a:bodyPr/>
          <a:lstStyle/>
          <a:p>
            <a:r>
              <a:rPr lang="fi-FI" dirty="0"/>
              <a:t>Korkein oikeus katsoo jääneen näyttämättä, että Handelsbankenilla olisi ollut oikeus korottaa kuntayhtymän ja kuntien kanteissa yksilöityjen luottosopimusten marginaalia pankin yleisten yritys- ja yhteisöluottojen ehtojen nojalla. Koska korotuksiin ei ole ollut perustetta, on kuntayhtymällä ja kunnilla oikeus saada korotusten perusteella maksamansa määrät palautettua</a:t>
            </a:r>
          </a:p>
        </p:txBody>
      </p:sp>
    </p:spTree>
    <p:extLst>
      <p:ext uri="{BB962C8B-B14F-4D97-AF65-F5344CB8AC3E}">
        <p14:creationId xmlns:p14="http://schemas.microsoft.com/office/powerpoint/2010/main" val="867259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92C7F-994A-4609-A806-7875540981B8}"/>
              </a:ext>
            </a:extLst>
          </p:cNvPr>
          <p:cNvSpPr>
            <a:spLocks noGrp="1"/>
          </p:cNvSpPr>
          <p:nvPr>
            <p:ph type="title"/>
          </p:nvPr>
        </p:nvSpPr>
        <p:spPr/>
        <p:txBody>
          <a:bodyPr/>
          <a:lstStyle/>
          <a:p>
            <a:r>
              <a:rPr lang="en-US" dirty="0" err="1"/>
              <a:t>Pohdintaa</a:t>
            </a:r>
            <a:endParaRPr lang="fi-FI" dirty="0"/>
          </a:p>
        </p:txBody>
      </p:sp>
      <p:sp>
        <p:nvSpPr>
          <p:cNvPr id="3" name="Content Placeholder 2">
            <a:extLst>
              <a:ext uri="{FF2B5EF4-FFF2-40B4-BE49-F238E27FC236}">
                <a16:creationId xmlns:a16="http://schemas.microsoft.com/office/drawing/2014/main" id="{6F90AAF9-C2AF-43C1-B769-5DF940750063}"/>
              </a:ext>
            </a:extLst>
          </p:cNvPr>
          <p:cNvSpPr>
            <a:spLocks noGrp="1"/>
          </p:cNvSpPr>
          <p:nvPr>
            <p:ph idx="1"/>
          </p:nvPr>
        </p:nvSpPr>
        <p:spPr/>
        <p:txBody>
          <a:bodyPr/>
          <a:lstStyle/>
          <a:p>
            <a:r>
              <a:rPr lang="fi-FI" dirty="0"/>
              <a:t>Yritysten liiketoiminta edellyttää erilaisten sopimusten tekemistä. Sopimuksilla pyritään mahdollistamaan kannattava liiketoiminta ja yrityksen varallisuuden lisääminen. Ennen sopimuksen tekemistä yrityksellä on mahdollisuus vaikuttaa sopimusehtoihin, valita kumppaninsa tai jättää sopimus tekemättä. Sopimuksen tekemisen jälkeen sopimus sitoo osapuolia, eikä sopimusta voi yksipuolisesti muuttaa ilman sopimuskumppanin hyväksyntää. </a:t>
            </a:r>
          </a:p>
          <a:p>
            <a:r>
              <a:rPr lang="fi-FI" dirty="0"/>
              <a:t>Sopimus velvoittaa osapuolia toimimaan sovitulla tavalla, joten sopimuksen tekemiseen liittyy riski epäsuotuisista velvoitteista. Yritykselle on tärkeää tiedostaa riskit ja velvoitteet joihin se sitoutuu sopimuksen tehdessään. </a:t>
            </a:r>
          </a:p>
          <a:p>
            <a:endParaRPr lang="fi-FI" dirty="0"/>
          </a:p>
        </p:txBody>
      </p:sp>
    </p:spTree>
    <p:extLst>
      <p:ext uri="{BB962C8B-B14F-4D97-AF65-F5344CB8AC3E}">
        <p14:creationId xmlns:p14="http://schemas.microsoft.com/office/powerpoint/2010/main" val="3209434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DD5CF-992F-4240-83B0-B17E0C4376C8}"/>
              </a:ext>
            </a:extLst>
          </p:cNvPr>
          <p:cNvSpPr>
            <a:spLocks noGrp="1"/>
          </p:cNvSpPr>
          <p:nvPr>
            <p:ph type="title"/>
          </p:nvPr>
        </p:nvSpPr>
        <p:spPr/>
        <p:txBody>
          <a:bodyPr/>
          <a:lstStyle/>
          <a:p>
            <a:r>
              <a:rPr lang="en-US" dirty="0" err="1"/>
              <a:t>pohdintaa</a:t>
            </a:r>
            <a:endParaRPr lang="fi-FI" dirty="0"/>
          </a:p>
        </p:txBody>
      </p:sp>
      <p:sp>
        <p:nvSpPr>
          <p:cNvPr id="3" name="Content Placeholder 2">
            <a:extLst>
              <a:ext uri="{FF2B5EF4-FFF2-40B4-BE49-F238E27FC236}">
                <a16:creationId xmlns:a16="http://schemas.microsoft.com/office/drawing/2014/main" id="{7731C125-3C26-4301-896F-2FFD1E52C185}"/>
              </a:ext>
            </a:extLst>
          </p:cNvPr>
          <p:cNvSpPr>
            <a:spLocks noGrp="1"/>
          </p:cNvSpPr>
          <p:nvPr>
            <p:ph idx="1"/>
          </p:nvPr>
        </p:nvSpPr>
        <p:spPr>
          <a:xfrm>
            <a:off x="1024128" y="1765190"/>
            <a:ext cx="9720073" cy="4544170"/>
          </a:xfrm>
        </p:spPr>
        <p:txBody>
          <a:bodyPr>
            <a:normAutofit lnSpcReduction="10000"/>
          </a:bodyPr>
          <a:lstStyle/>
          <a:p>
            <a:r>
              <a:rPr lang="en-US" dirty="0"/>
              <a:t>- </a:t>
            </a:r>
            <a:r>
              <a:rPr lang="en-US" dirty="0" err="1"/>
              <a:t>Korkein</a:t>
            </a:r>
            <a:r>
              <a:rPr lang="en-US" dirty="0"/>
              <a:t> </a:t>
            </a:r>
            <a:r>
              <a:rPr lang="en-US" dirty="0" err="1"/>
              <a:t>oikeus</a:t>
            </a:r>
            <a:r>
              <a:rPr lang="en-US" dirty="0"/>
              <a:t> on </a:t>
            </a:r>
            <a:r>
              <a:rPr lang="en-US" dirty="0" err="1"/>
              <a:t>ottanut</a:t>
            </a:r>
            <a:r>
              <a:rPr lang="en-US" dirty="0"/>
              <a:t> </a:t>
            </a:r>
            <a:r>
              <a:rPr lang="en-US" dirty="0" err="1"/>
              <a:t>hyvin</a:t>
            </a:r>
            <a:r>
              <a:rPr lang="en-US" dirty="0"/>
              <a:t> </a:t>
            </a:r>
            <a:r>
              <a:rPr lang="en-US" dirty="0" err="1"/>
              <a:t>kantaa</a:t>
            </a:r>
            <a:r>
              <a:rPr lang="en-US" dirty="0"/>
              <a:t> </a:t>
            </a:r>
            <a:r>
              <a:rPr lang="en-US" dirty="0" err="1"/>
              <a:t>riskien</a:t>
            </a:r>
            <a:r>
              <a:rPr lang="en-US" dirty="0"/>
              <a:t> </a:t>
            </a:r>
            <a:r>
              <a:rPr lang="en-US" dirty="0" err="1"/>
              <a:t>jakautumiseen</a:t>
            </a:r>
            <a:r>
              <a:rPr lang="en-US" dirty="0"/>
              <a:t> </a:t>
            </a:r>
            <a:r>
              <a:rPr lang="en-US" dirty="0" err="1"/>
              <a:t>sopimusehdoissa</a:t>
            </a:r>
            <a:r>
              <a:rPr lang="en-US" dirty="0"/>
              <a:t>. </a:t>
            </a:r>
            <a:r>
              <a:rPr lang="en-US" dirty="0" err="1"/>
              <a:t>Pankin</a:t>
            </a:r>
            <a:r>
              <a:rPr lang="en-US" dirty="0"/>
              <a:t> </a:t>
            </a:r>
            <a:r>
              <a:rPr lang="en-US" dirty="0" err="1"/>
              <a:t>tulisi</a:t>
            </a:r>
            <a:r>
              <a:rPr lang="en-US" dirty="0"/>
              <a:t> </a:t>
            </a:r>
            <a:r>
              <a:rPr lang="en-US" dirty="0" err="1"/>
              <a:t>rahoitusalan</a:t>
            </a:r>
            <a:r>
              <a:rPr lang="en-US" dirty="0"/>
              <a:t> </a:t>
            </a:r>
            <a:r>
              <a:rPr lang="en-US" dirty="0" err="1"/>
              <a:t>ammattilaisena</a:t>
            </a:r>
            <a:r>
              <a:rPr lang="en-US" dirty="0"/>
              <a:t> </a:t>
            </a:r>
            <a:r>
              <a:rPr lang="en-US" dirty="0" err="1"/>
              <a:t>osata</a:t>
            </a:r>
            <a:r>
              <a:rPr lang="en-US" dirty="0"/>
              <a:t> </a:t>
            </a:r>
            <a:r>
              <a:rPr lang="en-US" dirty="0" err="1"/>
              <a:t>varautua</a:t>
            </a:r>
            <a:r>
              <a:rPr lang="en-US" dirty="0"/>
              <a:t> </a:t>
            </a:r>
            <a:r>
              <a:rPr lang="en-US" dirty="0" err="1"/>
              <a:t>riskeihin</a:t>
            </a:r>
            <a:r>
              <a:rPr lang="en-US" dirty="0"/>
              <a:t> </a:t>
            </a:r>
            <a:r>
              <a:rPr lang="en-US" dirty="0" err="1"/>
              <a:t>sopimusehdoilla</a:t>
            </a:r>
            <a:r>
              <a:rPr lang="en-US" dirty="0"/>
              <a:t>.</a:t>
            </a:r>
          </a:p>
          <a:p>
            <a:pPr lvl="1"/>
            <a:r>
              <a:rPr lang="en-US" dirty="0" err="1"/>
              <a:t>Tätä</a:t>
            </a:r>
            <a:r>
              <a:rPr lang="en-US" dirty="0"/>
              <a:t> </a:t>
            </a:r>
            <a:r>
              <a:rPr lang="en-US" dirty="0" err="1"/>
              <a:t>oli</a:t>
            </a:r>
            <a:r>
              <a:rPr lang="en-US" dirty="0"/>
              <a:t> </a:t>
            </a:r>
            <a:r>
              <a:rPr lang="en-US" dirty="0" err="1"/>
              <a:t>yritettykin</a:t>
            </a:r>
            <a:r>
              <a:rPr lang="en-US" dirty="0"/>
              <a:t>, </a:t>
            </a:r>
            <a:r>
              <a:rPr lang="en-US" dirty="0" err="1"/>
              <a:t>mutta</a:t>
            </a:r>
            <a:r>
              <a:rPr lang="en-US" dirty="0"/>
              <a:t> </a:t>
            </a:r>
            <a:r>
              <a:rPr lang="en-US" dirty="0" err="1"/>
              <a:t>ehdot</a:t>
            </a:r>
            <a:r>
              <a:rPr lang="en-US" dirty="0"/>
              <a:t> </a:t>
            </a:r>
            <a:r>
              <a:rPr lang="en-US" dirty="0" err="1"/>
              <a:t>eivät</a:t>
            </a:r>
            <a:r>
              <a:rPr lang="en-US" dirty="0"/>
              <a:t> </a:t>
            </a:r>
            <a:r>
              <a:rPr lang="en-US" dirty="0" err="1"/>
              <a:t>olleet</a:t>
            </a:r>
            <a:r>
              <a:rPr lang="en-US" dirty="0"/>
              <a:t> </a:t>
            </a:r>
            <a:r>
              <a:rPr lang="en-US" dirty="0" err="1"/>
              <a:t>riittävän</a:t>
            </a:r>
            <a:r>
              <a:rPr lang="en-US" dirty="0"/>
              <a:t> </a:t>
            </a:r>
            <a:r>
              <a:rPr lang="en-US" dirty="0" err="1"/>
              <a:t>tarkat</a:t>
            </a:r>
            <a:endParaRPr lang="en-US" dirty="0"/>
          </a:p>
          <a:p>
            <a:r>
              <a:rPr lang="en-US" dirty="0"/>
              <a:t>- </a:t>
            </a:r>
            <a:r>
              <a:rPr lang="en-US" dirty="0" err="1"/>
              <a:t>Toisaalta</a:t>
            </a:r>
            <a:r>
              <a:rPr lang="en-US" dirty="0"/>
              <a:t>, </a:t>
            </a:r>
            <a:r>
              <a:rPr lang="en-US" dirty="0" err="1"/>
              <a:t>finanssikriisiä</a:t>
            </a:r>
            <a:r>
              <a:rPr lang="en-US" dirty="0"/>
              <a:t> </a:t>
            </a:r>
            <a:r>
              <a:rPr lang="en-US" dirty="0" err="1"/>
              <a:t>ei</a:t>
            </a:r>
            <a:r>
              <a:rPr lang="en-US" dirty="0"/>
              <a:t> </a:t>
            </a:r>
            <a:r>
              <a:rPr lang="en-US" dirty="0" err="1"/>
              <a:t>yleisen</a:t>
            </a:r>
            <a:r>
              <a:rPr lang="en-US" dirty="0"/>
              <a:t> </a:t>
            </a:r>
            <a:r>
              <a:rPr lang="en-US" dirty="0" err="1"/>
              <a:t>käsityksen</a:t>
            </a:r>
            <a:r>
              <a:rPr lang="en-US" dirty="0"/>
              <a:t> </a:t>
            </a:r>
            <a:r>
              <a:rPr lang="en-US" dirty="0" err="1"/>
              <a:t>mukaisesti</a:t>
            </a:r>
            <a:r>
              <a:rPr lang="en-US" dirty="0"/>
              <a:t> </a:t>
            </a:r>
            <a:r>
              <a:rPr lang="en-US" dirty="0" err="1"/>
              <a:t>kukaan</a:t>
            </a:r>
            <a:r>
              <a:rPr lang="en-US" dirty="0"/>
              <a:t> </a:t>
            </a:r>
            <a:r>
              <a:rPr lang="en-US" dirty="0" err="1"/>
              <a:t>osannut</a:t>
            </a:r>
            <a:r>
              <a:rPr lang="en-US" dirty="0"/>
              <a:t> </a:t>
            </a:r>
            <a:r>
              <a:rPr lang="en-US" dirty="0" err="1"/>
              <a:t>ennustaa</a:t>
            </a:r>
            <a:r>
              <a:rPr lang="en-US" dirty="0"/>
              <a:t>. </a:t>
            </a:r>
            <a:r>
              <a:rPr lang="en-US" dirty="0" err="1"/>
              <a:t>Negatiiviset</a:t>
            </a:r>
            <a:r>
              <a:rPr lang="en-US" dirty="0"/>
              <a:t> </a:t>
            </a:r>
            <a:r>
              <a:rPr lang="en-US" dirty="0" err="1"/>
              <a:t>viitekorot</a:t>
            </a:r>
            <a:r>
              <a:rPr lang="en-US" dirty="0"/>
              <a:t> </a:t>
            </a:r>
            <a:r>
              <a:rPr lang="en-US" dirty="0" err="1"/>
              <a:t>olivat</a:t>
            </a:r>
            <a:r>
              <a:rPr lang="en-US" dirty="0"/>
              <a:t> </a:t>
            </a:r>
            <a:r>
              <a:rPr lang="en-US" dirty="0" err="1"/>
              <a:t>mahdottomuus</a:t>
            </a:r>
            <a:r>
              <a:rPr lang="en-US" dirty="0"/>
              <a:t> </a:t>
            </a:r>
            <a:r>
              <a:rPr lang="en-US" dirty="0" err="1"/>
              <a:t>ennen</a:t>
            </a:r>
            <a:r>
              <a:rPr lang="en-US" dirty="0"/>
              <a:t> </a:t>
            </a:r>
            <a:r>
              <a:rPr lang="en-US" dirty="0" err="1"/>
              <a:t>kriisiä</a:t>
            </a:r>
            <a:r>
              <a:rPr lang="en-US" dirty="0"/>
              <a:t>.</a:t>
            </a:r>
          </a:p>
          <a:p>
            <a:r>
              <a:rPr lang="en-US" dirty="0"/>
              <a:t>- </a:t>
            </a:r>
            <a:r>
              <a:rPr lang="en-US" dirty="0" err="1"/>
              <a:t>Yleisten</a:t>
            </a:r>
            <a:r>
              <a:rPr lang="en-US" dirty="0"/>
              <a:t> </a:t>
            </a:r>
            <a:r>
              <a:rPr lang="en-US" dirty="0" err="1"/>
              <a:t>ehtojen</a:t>
            </a:r>
            <a:r>
              <a:rPr lang="en-US" dirty="0"/>
              <a:t> </a:t>
            </a:r>
            <a:r>
              <a:rPr lang="en-US" dirty="0" err="1"/>
              <a:t>tulkinta</a:t>
            </a:r>
            <a:r>
              <a:rPr lang="en-US" dirty="0"/>
              <a:t> </a:t>
            </a:r>
            <a:r>
              <a:rPr lang="en-US" dirty="0" err="1"/>
              <a:t>laatijan</a:t>
            </a:r>
            <a:r>
              <a:rPr lang="en-US" dirty="0"/>
              <a:t> </a:t>
            </a:r>
            <a:r>
              <a:rPr lang="en-US" dirty="0" err="1"/>
              <a:t>vahingoksi</a:t>
            </a:r>
            <a:r>
              <a:rPr lang="en-US" dirty="0"/>
              <a:t> on </a:t>
            </a:r>
            <a:r>
              <a:rPr lang="en-US" dirty="0" err="1"/>
              <a:t>mielestäni</a:t>
            </a:r>
            <a:r>
              <a:rPr lang="en-US" dirty="0"/>
              <a:t> </a:t>
            </a:r>
            <a:r>
              <a:rPr lang="en-US" dirty="0" err="1"/>
              <a:t>perusteltua</a:t>
            </a:r>
            <a:endParaRPr lang="en-US" dirty="0"/>
          </a:p>
          <a:p>
            <a:r>
              <a:rPr lang="en-US" dirty="0"/>
              <a:t>- </a:t>
            </a:r>
            <a:r>
              <a:rPr lang="en-US" dirty="0" err="1"/>
              <a:t>Luotonottajan</a:t>
            </a:r>
            <a:r>
              <a:rPr lang="en-US" dirty="0"/>
              <a:t> </a:t>
            </a:r>
            <a:r>
              <a:rPr lang="en-US" dirty="0" err="1"/>
              <a:t>käsitys</a:t>
            </a:r>
            <a:r>
              <a:rPr lang="en-US" dirty="0"/>
              <a:t> </a:t>
            </a:r>
            <a:r>
              <a:rPr lang="en-US" dirty="0" err="1"/>
              <a:t>luotonantajan</a:t>
            </a:r>
            <a:r>
              <a:rPr lang="en-US" dirty="0"/>
              <a:t> </a:t>
            </a:r>
            <a:r>
              <a:rPr lang="en-US" dirty="0" err="1"/>
              <a:t>varainhankinnan</a:t>
            </a:r>
            <a:r>
              <a:rPr lang="en-US" dirty="0"/>
              <a:t> </a:t>
            </a:r>
            <a:r>
              <a:rPr lang="en-US" dirty="0" err="1"/>
              <a:t>kustannuksista</a:t>
            </a:r>
            <a:r>
              <a:rPr lang="en-US" dirty="0"/>
              <a:t> </a:t>
            </a:r>
            <a:r>
              <a:rPr lang="en-US" dirty="0" err="1"/>
              <a:t>oli</a:t>
            </a:r>
            <a:r>
              <a:rPr lang="en-US" dirty="0"/>
              <a:t> </a:t>
            </a:r>
            <a:r>
              <a:rPr lang="en-US" dirty="0" err="1"/>
              <a:t>ymmärrettävä</a:t>
            </a:r>
            <a:endParaRPr lang="en-US" dirty="0"/>
          </a:p>
          <a:p>
            <a:r>
              <a:rPr lang="en-US" dirty="0"/>
              <a:t>- </a:t>
            </a:r>
            <a:r>
              <a:rPr lang="en-US" dirty="0" err="1"/>
              <a:t>Mielestäni</a:t>
            </a:r>
            <a:r>
              <a:rPr lang="en-US" dirty="0"/>
              <a:t> </a:t>
            </a:r>
            <a:r>
              <a:rPr lang="en-US" dirty="0" err="1"/>
              <a:t>kohtuus</a:t>
            </a:r>
            <a:r>
              <a:rPr lang="en-US" dirty="0"/>
              <a:t> </a:t>
            </a:r>
            <a:r>
              <a:rPr lang="en-US" dirty="0" err="1"/>
              <a:t>toteutui</a:t>
            </a:r>
            <a:r>
              <a:rPr lang="en-US" dirty="0"/>
              <a:t> </a:t>
            </a:r>
            <a:r>
              <a:rPr lang="en-US" dirty="0" err="1"/>
              <a:t>KKO:n</a:t>
            </a:r>
            <a:r>
              <a:rPr lang="en-US" dirty="0"/>
              <a:t> </a:t>
            </a:r>
            <a:r>
              <a:rPr lang="en-US" dirty="0" err="1"/>
              <a:t>ratkaisussa</a:t>
            </a:r>
            <a:endParaRPr lang="en-US" dirty="0"/>
          </a:p>
          <a:p>
            <a:r>
              <a:rPr lang="en-US" dirty="0"/>
              <a:t>- </a:t>
            </a:r>
            <a:r>
              <a:rPr lang="en-US" dirty="0" err="1"/>
              <a:t>Yleisellä</a:t>
            </a:r>
            <a:r>
              <a:rPr lang="en-US" dirty="0"/>
              <a:t> </a:t>
            </a:r>
            <a:r>
              <a:rPr lang="en-US" dirty="0" err="1"/>
              <a:t>tasolla</a:t>
            </a:r>
            <a:r>
              <a:rPr lang="en-US" dirty="0"/>
              <a:t> </a:t>
            </a:r>
            <a:r>
              <a:rPr lang="en-US" dirty="0" err="1"/>
              <a:t>kyseinen</a:t>
            </a:r>
            <a:r>
              <a:rPr lang="en-US" dirty="0"/>
              <a:t> </a:t>
            </a:r>
            <a:r>
              <a:rPr lang="en-US" dirty="0" err="1"/>
              <a:t>tapaus</a:t>
            </a:r>
            <a:r>
              <a:rPr lang="en-US" dirty="0"/>
              <a:t> </a:t>
            </a:r>
            <a:r>
              <a:rPr lang="en-US" dirty="0" err="1"/>
              <a:t>korostaa</a:t>
            </a:r>
            <a:r>
              <a:rPr lang="en-US" dirty="0"/>
              <a:t> </a:t>
            </a:r>
            <a:r>
              <a:rPr lang="en-US" dirty="0" err="1"/>
              <a:t>erinomaisesti</a:t>
            </a:r>
            <a:r>
              <a:rPr lang="en-US" dirty="0"/>
              <a:t> </a:t>
            </a:r>
            <a:r>
              <a:rPr lang="en-US" dirty="0" err="1"/>
              <a:t>sopimusehtojen</a:t>
            </a:r>
            <a:r>
              <a:rPr lang="en-US" dirty="0"/>
              <a:t> </a:t>
            </a:r>
            <a:r>
              <a:rPr lang="en-US" dirty="0" err="1"/>
              <a:t>merkitystä</a:t>
            </a:r>
            <a:r>
              <a:rPr lang="en-US" dirty="0"/>
              <a:t> ja </a:t>
            </a:r>
            <a:r>
              <a:rPr lang="en-US" dirty="0" err="1"/>
              <a:t>sitä</a:t>
            </a:r>
            <a:r>
              <a:rPr lang="en-US" dirty="0"/>
              <a:t>, </a:t>
            </a:r>
            <a:r>
              <a:rPr lang="en-US" dirty="0" err="1"/>
              <a:t>että</a:t>
            </a:r>
            <a:r>
              <a:rPr lang="en-US" dirty="0"/>
              <a:t> </a:t>
            </a:r>
            <a:r>
              <a:rPr lang="en-US" dirty="0" err="1"/>
              <a:t>ennen</a:t>
            </a:r>
            <a:r>
              <a:rPr lang="en-US" dirty="0"/>
              <a:t> </a:t>
            </a:r>
            <a:r>
              <a:rPr lang="en-US" dirty="0" err="1"/>
              <a:t>sopimukseen</a:t>
            </a:r>
            <a:r>
              <a:rPr lang="en-US" dirty="0"/>
              <a:t> </a:t>
            </a:r>
            <a:r>
              <a:rPr lang="en-US" dirty="0" err="1"/>
              <a:t>sitoutumista</a:t>
            </a:r>
            <a:r>
              <a:rPr lang="en-US" dirty="0"/>
              <a:t> on </a:t>
            </a:r>
            <a:r>
              <a:rPr lang="en-US" dirty="0" err="1"/>
              <a:t>tarkasti</a:t>
            </a:r>
            <a:r>
              <a:rPr lang="en-US" dirty="0"/>
              <a:t> </a:t>
            </a:r>
            <a:r>
              <a:rPr lang="en-US" dirty="0" err="1"/>
              <a:t>otettava</a:t>
            </a:r>
            <a:r>
              <a:rPr lang="en-US" dirty="0"/>
              <a:t> </a:t>
            </a:r>
            <a:r>
              <a:rPr lang="en-US" dirty="0" err="1"/>
              <a:t>huomioon</a:t>
            </a:r>
            <a:r>
              <a:rPr lang="en-US" dirty="0"/>
              <a:t> </a:t>
            </a:r>
            <a:r>
              <a:rPr lang="en-US" dirty="0" err="1"/>
              <a:t>sopimuksen</a:t>
            </a:r>
            <a:r>
              <a:rPr lang="en-US" dirty="0"/>
              <a:t> </a:t>
            </a:r>
            <a:r>
              <a:rPr lang="en-US" dirty="0" err="1"/>
              <a:t>liiketaloudelliset</a:t>
            </a:r>
            <a:r>
              <a:rPr lang="en-US" dirty="0"/>
              <a:t> </a:t>
            </a:r>
            <a:r>
              <a:rPr lang="en-US"/>
              <a:t>sitoumukset</a:t>
            </a:r>
            <a:endParaRPr lang="fi-FI" dirty="0"/>
          </a:p>
        </p:txBody>
      </p:sp>
    </p:spTree>
    <p:extLst>
      <p:ext uri="{BB962C8B-B14F-4D97-AF65-F5344CB8AC3E}">
        <p14:creationId xmlns:p14="http://schemas.microsoft.com/office/powerpoint/2010/main" val="36444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70B71-D6A3-4B4A-9A3C-BDC3362C547A}"/>
              </a:ext>
            </a:extLst>
          </p:cNvPr>
          <p:cNvSpPr>
            <a:spLocks noGrp="1"/>
          </p:cNvSpPr>
          <p:nvPr>
            <p:ph type="title"/>
          </p:nvPr>
        </p:nvSpPr>
        <p:spPr/>
        <p:txBody>
          <a:bodyPr/>
          <a:lstStyle/>
          <a:p>
            <a:r>
              <a:rPr lang="en-US" dirty="0" err="1"/>
              <a:t>Oppikirjasta</a:t>
            </a:r>
            <a:r>
              <a:rPr lang="en-US" dirty="0"/>
              <a:t> </a:t>
            </a:r>
            <a:r>
              <a:rPr lang="en-US" dirty="0" err="1"/>
              <a:t>sijoituspalvelut</a:t>
            </a:r>
            <a:r>
              <a:rPr lang="en-US" dirty="0"/>
              <a:t> ja </a:t>
            </a:r>
            <a:r>
              <a:rPr lang="en-US" dirty="0" err="1"/>
              <a:t>asiakas</a:t>
            </a:r>
            <a:r>
              <a:rPr lang="en-US" dirty="0"/>
              <a:t> </a:t>
            </a:r>
            <a:r>
              <a:rPr lang="en-US" sz="2400" dirty="0" err="1"/>
              <a:t>Turtiainen</a:t>
            </a:r>
            <a:r>
              <a:rPr lang="en-US" sz="2400" dirty="0"/>
              <a:t> (2018), s. 361 </a:t>
            </a:r>
            <a:r>
              <a:rPr lang="en-US" sz="2400" dirty="0" err="1"/>
              <a:t>luku</a:t>
            </a:r>
            <a:r>
              <a:rPr lang="en-US" sz="2400" dirty="0"/>
              <a:t> 10.3. </a:t>
            </a:r>
            <a:r>
              <a:rPr lang="en-US" sz="2400" dirty="0" err="1"/>
              <a:t>vakiosopimukset</a:t>
            </a:r>
            <a:r>
              <a:rPr lang="en-US" sz="2400" dirty="0"/>
              <a:t> </a:t>
            </a:r>
            <a:endParaRPr lang="fi-FI" sz="2400" dirty="0"/>
          </a:p>
        </p:txBody>
      </p:sp>
      <p:sp>
        <p:nvSpPr>
          <p:cNvPr id="3" name="Content Placeholder 2">
            <a:extLst>
              <a:ext uri="{FF2B5EF4-FFF2-40B4-BE49-F238E27FC236}">
                <a16:creationId xmlns:a16="http://schemas.microsoft.com/office/drawing/2014/main" id="{31C05C4B-6A5E-4BC3-8CF9-E5EA2CDE9A96}"/>
              </a:ext>
            </a:extLst>
          </p:cNvPr>
          <p:cNvSpPr>
            <a:spLocks noGrp="1"/>
          </p:cNvSpPr>
          <p:nvPr>
            <p:ph idx="1"/>
          </p:nvPr>
        </p:nvSpPr>
        <p:spPr>
          <a:xfrm>
            <a:off x="965606" y="2008023"/>
            <a:ext cx="9720073" cy="4023360"/>
          </a:xfrm>
        </p:spPr>
        <p:txBody>
          <a:bodyPr/>
          <a:lstStyle/>
          <a:p>
            <a:r>
              <a:rPr lang="fi-FI" dirty="0"/>
              <a:t>Sijoituspalveluissa käytetään yleensä palveluntarjoajan laatimia vakiosopimuksia. Vakiosopimuksen ehtoihin asiakkaalla on vain hyvin rajoitetut mahdollisuudet vaikuttaa. Asiakkaalla ei ole yleensä muuta mahdollisuutta kuin joko hyväksyä sopimusehdot tai olla tekemättä sopimusta. Vakiosopimusten onkin nähty vahventavan liiaksi ehtojen laatijan määräysvaltaa sopimuksen sisällöstä ja johtavan toisen sopimuspuolen oikeussuojaa koskeviin ongelmiin. Toisaalta suurelle yleisölle palvelujaan tarjoavan yrityksen näkökulmasta vakiosopimukset ovat välttämättömiä. Yrityksen hallinnolliset kustannukset kasvaisivat merkittävästi, jos sen täytyisi tehdä sisällöltään kovin erilaisia sopimuksia. Vakioehdot ovat asiakkaan edun mukaisia siinä mielessä, että vakioehdot alentavat sopimusten tekemiseen ja hallinnointiin liittyviä kustannuksia ja tekevät mahdolliseksi suoritteiden myynnin edullisemmin. Vakiosopimuksia käyttämällä hinnoitteluun ei jouduta sisällyttämään korkeita sopimuskustannuksia.*</a:t>
            </a:r>
          </a:p>
        </p:txBody>
      </p:sp>
      <p:sp>
        <p:nvSpPr>
          <p:cNvPr id="4" name="TextBox 3">
            <a:extLst>
              <a:ext uri="{FF2B5EF4-FFF2-40B4-BE49-F238E27FC236}">
                <a16:creationId xmlns:a16="http://schemas.microsoft.com/office/drawing/2014/main" id="{0C671CE0-7507-417A-9A4D-182258C05020}"/>
              </a:ext>
            </a:extLst>
          </p:cNvPr>
          <p:cNvSpPr txBox="1"/>
          <p:nvPr/>
        </p:nvSpPr>
        <p:spPr>
          <a:xfrm>
            <a:off x="3708806" y="6122822"/>
            <a:ext cx="7035394" cy="369332"/>
          </a:xfrm>
          <a:prstGeom prst="rect">
            <a:avLst/>
          </a:prstGeom>
          <a:noFill/>
        </p:spPr>
        <p:txBody>
          <a:bodyPr wrap="square" rtlCol="0">
            <a:spAutoFit/>
          </a:bodyPr>
          <a:lstStyle/>
          <a:p>
            <a:r>
              <a:rPr lang="en-US" dirty="0"/>
              <a:t>* </a:t>
            </a:r>
            <a:r>
              <a:rPr lang="en-US" dirty="0" err="1"/>
              <a:t>Hemmo</a:t>
            </a:r>
            <a:r>
              <a:rPr lang="en-US" dirty="0"/>
              <a:t> (2003a), s. 145-146</a:t>
            </a:r>
            <a:endParaRPr lang="fi-FI" dirty="0"/>
          </a:p>
        </p:txBody>
      </p:sp>
    </p:spTree>
    <p:extLst>
      <p:ext uri="{BB962C8B-B14F-4D97-AF65-F5344CB8AC3E}">
        <p14:creationId xmlns:p14="http://schemas.microsoft.com/office/powerpoint/2010/main" val="2947529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D7A82-B1DF-43DF-8CC0-8983AF1137C7}"/>
              </a:ext>
            </a:extLst>
          </p:cNvPr>
          <p:cNvSpPr>
            <a:spLocks noGrp="1"/>
          </p:cNvSpPr>
          <p:nvPr>
            <p:ph type="title"/>
          </p:nvPr>
        </p:nvSpPr>
        <p:spPr/>
        <p:txBody>
          <a:bodyPr/>
          <a:lstStyle/>
          <a:p>
            <a:r>
              <a:rPr lang="en-US" dirty="0"/>
              <a:t>KKO 2016:10 – </a:t>
            </a:r>
            <a:r>
              <a:rPr lang="en-US" dirty="0" err="1"/>
              <a:t>Mistä</a:t>
            </a:r>
            <a:r>
              <a:rPr lang="en-US" dirty="0"/>
              <a:t> </a:t>
            </a:r>
            <a:r>
              <a:rPr lang="en-US" dirty="0" err="1"/>
              <a:t>tapauksessa</a:t>
            </a:r>
            <a:r>
              <a:rPr lang="en-US" dirty="0"/>
              <a:t> on </a:t>
            </a:r>
            <a:r>
              <a:rPr lang="en-US" dirty="0" err="1"/>
              <a:t>kyse</a:t>
            </a:r>
            <a:r>
              <a:rPr lang="en-US" dirty="0"/>
              <a:t>?</a:t>
            </a:r>
            <a:endParaRPr lang="fi-FI" dirty="0"/>
          </a:p>
        </p:txBody>
      </p:sp>
      <p:sp>
        <p:nvSpPr>
          <p:cNvPr id="3" name="Content Placeholder 2">
            <a:extLst>
              <a:ext uri="{FF2B5EF4-FFF2-40B4-BE49-F238E27FC236}">
                <a16:creationId xmlns:a16="http://schemas.microsoft.com/office/drawing/2014/main" id="{F5EED683-E9D8-4439-A022-328E744F7BFA}"/>
              </a:ext>
            </a:extLst>
          </p:cNvPr>
          <p:cNvSpPr>
            <a:spLocks noGrp="1"/>
          </p:cNvSpPr>
          <p:nvPr>
            <p:ph idx="1"/>
          </p:nvPr>
        </p:nvSpPr>
        <p:spPr/>
        <p:txBody>
          <a:bodyPr>
            <a:normAutofit/>
          </a:bodyPr>
          <a:lstStyle/>
          <a:p>
            <a:r>
              <a:rPr lang="en-US" sz="2600" dirty="0" err="1"/>
              <a:t>Yleiset</a:t>
            </a:r>
            <a:r>
              <a:rPr lang="en-US" sz="2600" dirty="0"/>
              <a:t> </a:t>
            </a:r>
            <a:r>
              <a:rPr lang="en-US" sz="2600" dirty="0" err="1"/>
              <a:t>sopimusehdot</a:t>
            </a:r>
            <a:r>
              <a:rPr lang="en-US" sz="2600" dirty="0"/>
              <a:t> </a:t>
            </a:r>
          </a:p>
          <a:p>
            <a:pPr lvl="1"/>
            <a:r>
              <a:rPr lang="en-US" sz="2600" dirty="0" err="1"/>
              <a:t>Pankin</a:t>
            </a:r>
            <a:r>
              <a:rPr lang="en-US" sz="2600" dirty="0"/>
              <a:t> </a:t>
            </a:r>
            <a:r>
              <a:rPr lang="en-US" sz="2600" dirty="0" err="1"/>
              <a:t>oikeus</a:t>
            </a:r>
            <a:r>
              <a:rPr lang="en-US" sz="2600" dirty="0"/>
              <a:t> </a:t>
            </a:r>
            <a:r>
              <a:rPr lang="en-US" sz="2600" dirty="0" err="1"/>
              <a:t>korottaa</a:t>
            </a:r>
            <a:r>
              <a:rPr lang="en-US" sz="2600" dirty="0"/>
              <a:t> </a:t>
            </a:r>
            <a:r>
              <a:rPr lang="en-US" sz="2600" dirty="0" err="1"/>
              <a:t>korkomarginaalia</a:t>
            </a:r>
            <a:r>
              <a:rPr lang="en-US" sz="2600" dirty="0"/>
              <a:t> </a:t>
            </a:r>
            <a:r>
              <a:rPr lang="en-US" sz="2600" dirty="0" err="1"/>
              <a:t>yleisten</a:t>
            </a:r>
            <a:r>
              <a:rPr lang="en-US" sz="2600" dirty="0"/>
              <a:t> </a:t>
            </a:r>
            <a:r>
              <a:rPr lang="en-US" sz="2600" dirty="0" err="1"/>
              <a:t>yritys</a:t>
            </a:r>
            <a:r>
              <a:rPr lang="en-US" sz="2600" dirty="0"/>
              <a:t>- ja </a:t>
            </a:r>
            <a:r>
              <a:rPr lang="en-US" sz="2600" dirty="0" err="1"/>
              <a:t>yhteisöluottojen</a:t>
            </a:r>
            <a:r>
              <a:rPr lang="en-US" sz="2600" dirty="0"/>
              <a:t> </a:t>
            </a:r>
            <a:r>
              <a:rPr lang="en-US" sz="2600" dirty="0" err="1"/>
              <a:t>sopimusehtojen</a:t>
            </a:r>
            <a:r>
              <a:rPr lang="en-US" sz="2600" dirty="0"/>
              <a:t> </a:t>
            </a:r>
            <a:r>
              <a:rPr lang="en-US" sz="2600" dirty="0" err="1"/>
              <a:t>perusteella</a:t>
            </a:r>
            <a:endParaRPr lang="en-US" sz="2600" dirty="0"/>
          </a:p>
          <a:p>
            <a:r>
              <a:rPr lang="en-US" sz="2600" dirty="0" err="1"/>
              <a:t>Sopimusehtojen</a:t>
            </a:r>
            <a:r>
              <a:rPr lang="en-US" sz="2600" dirty="0"/>
              <a:t> </a:t>
            </a:r>
            <a:r>
              <a:rPr lang="en-US" sz="2600" dirty="0" err="1"/>
              <a:t>tulkinta</a:t>
            </a:r>
            <a:endParaRPr lang="en-US" sz="2600" dirty="0"/>
          </a:p>
          <a:p>
            <a:pPr lvl="1"/>
            <a:r>
              <a:rPr lang="en-US" sz="2600" dirty="0" err="1"/>
              <a:t>Miten</a:t>
            </a:r>
            <a:r>
              <a:rPr lang="en-US" sz="2600" dirty="0"/>
              <a:t> </a:t>
            </a:r>
            <a:r>
              <a:rPr lang="en-US" sz="2600" dirty="0" err="1"/>
              <a:t>ilmaisua</a:t>
            </a:r>
            <a:r>
              <a:rPr lang="en-US" sz="2600" dirty="0"/>
              <a:t> “</a:t>
            </a:r>
            <a:r>
              <a:rPr lang="en-US" sz="2600" dirty="0" err="1"/>
              <a:t>pankin</a:t>
            </a:r>
            <a:r>
              <a:rPr lang="en-US" sz="2600" dirty="0"/>
              <a:t> </a:t>
            </a:r>
            <a:r>
              <a:rPr lang="en-US" sz="2600" dirty="0" err="1"/>
              <a:t>varainhankinnan</a:t>
            </a:r>
            <a:r>
              <a:rPr lang="en-US" sz="2600" dirty="0"/>
              <a:t> </a:t>
            </a:r>
            <a:r>
              <a:rPr lang="en-US" sz="2600" dirty="0" err="1"/>
              <a:t>kustannukset</a:t>
            </a:r>
            <a:r>
              <a:rPr lang="en-US" sz="2600" dirty="0"/>
              <a:t>” </a:t>
            </a:r>
            <a:r>
              <a:rPr lang="en-US" sz="2600" dirty="0" err="1"/>
              <a:t>oli</a:t>
            </a:r>
            <a:r>
              <a:rPr lang="en-US" sz="2600" dirty="0"/>
              <a:t> </a:t>
            </a:r>
            <a:r>
              <a:rPr lang="en-US" sz="2600" dirty="0" err="1"/>
              <a:t>tulkittava</a:t>
            </a:r>
            <a:endParaRPr lang="en-US" sz="2600" dirty="0"/>
          </a:p>
          <a:p>
            <a:pPr lvl="1"/>
            <a:r>
              <a:rPr lang="en-US" sz="2600" dirty="0" err="1"/>
              <a:t>Oliko</a:t>
            </a:r>
            <a:r>
              <a:rPr lang="en-US" sz="2600" dirty="0"/>
              <a:t> </a:t>
            </a:r>
            <a:r>
              <a:rPr lang="en-US" sz="2600" dirty="0" err="1"/>
              <a:t>kustannusten</a:t>
            </a:r>
            <a:r>
              <a:rPr lang="en-US" sz="2600" dirty="0"/>
              <a:t> </a:t>
            </a:r>
            <a:r>
              <a:rPr lang="en-US" sz="2600" dirty="0" err="1"/>
              <a:t>näytetty</a:t>
            </a:r>
            <a:r>
              <a:rPr lang="en-US" sz="2600" dirty="0"/>
              <a:t> </a:t>
            </a:r>
            <a:r>
              <a:rPr lang="en-US" sz="2600" dirty="0" err="1"/>
              <a:t>lisääntyneen</a:t>
            </a:r>
            <a:r>
              <a:rPr lang="en-US" sz="2600" dirty="0"/>
              <a:t> </a:t>
            </a:r>
            <a:r>
              <a:rPr lang="en-US" sz="2600" dirty="0" err="1"/>
              <a:t>ehdon</a:t>
            </a:r>
            <a:r>
              <a:rPr lang="en-US" sz="2600" dirty="0"/>
              <a:t> </a:t>
            </a:r>
            <a:r>
              <a:rPr lang="en-US" sz="2600" dirty="0" err="1"/>
              <a:t>tarkoittamalla</a:t>
            </a:r>
            <a:r>
              <a:rPr lang="en-US" sz="2600" dirty="0"/>
              <a:t> </a:t>
            </a:r>
            <a:r>
              <a:rPr lang="en-US" sz="2600" dirty="0" err="1"/>
              <a:t>tavalla</a:t>
            </a:r>
            <a:endParaRPr lang="en-US" sz="2600" dirty="0"/>
          </a:p>
        </p:txBody>
      </p:sp>
    </p:spTree>
    <p:extLst>
      <p:ext uri="{BB962C8B-B14F-4D97-AF65-F5344CB8AC3E}">
        <p14:creationId xmlns:p14="http://schemas.microsoft.com/office/powerpoint/2010/main" val="2977571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69930-E49B-49CD-B872-C7875217FA9E}"/>
              </a:ext>
            </a:extLst>
          </p:cNvPr>
          <p:cNvSpPr>
            <a:spLocks noGrp="1"/>
          </p:cNvSpPr>
          <p:nvPr>
            <p:ph type="title"/>
          </p:nvPr>
        </p:nvSpPr>
        <p:spPr/>
        <p:txBody>
          <a:bodyPr>
            <a:normAutofit/>
          </a:bodyPr>
          <a:lstStyle/>
          <a:p>
            <a:r>
              <a:rPr lang="en-US" dirty="0" err="1"/>
              <a:t>Oppikirjasta</a:t>
            </a:r>
            <a:r>
              <a:rPr lang="en-US" dirty="0"/>
              <a:t> </a:t>
            </a:r>
            <a:r>
              <a:rPr lang="en-US" dirty="0" err="1"/>
              <a:t>sijoituspalvelut</a:t>
            </a:r>
            <a:r>
              <a:rPr lang="en-US" dirty="0"/>
              <a:t> ja </a:t>
            </a:r>
            <a:r>
              <a:rPr lang="en-US" dirty="0" err="1"/>
              <a:t>asiakas</a:t>
            </a:r>
            <a:r>
              <a:rPr lang="en-US" dirty="0"/>
              <a:t> </a:t>
            </a:r>
            <a:r>
              <a:rPr lang="en-US" sz="2400" dirty="0" err="1"/>
              <a:t>Turtiainen</a:t>
            </a:r>
            <a:r>
              <a:rPr lang="en-US" sz="2400" dirty="0"/>
              <a:t> (2018), s. 361 </a:t>
            </a:r>
            <a:r>
              <a:rPr lang="en-US" sz="2400" dirty="0" err="1"/>
              <a:t>luku</a:t>
            </a:r>
            <a:r>
              <a:rPr lang="en-US" sz="2400" dirty="0"/>
              <a:t> 10.3. </a:t>
            </a:r>
            <a:r>
              <a:rPr lang="en-US" sz="2400" dirty="0" err="1"/>
              <a:t>vakiosopimukset</a:t>
            </a:r>
            <a:r>
              <a:rPr lang="en-US" sz="2700" dirty="0"/>
              <a:t> </a:t>
            </a:r>
            <a:endParaRPr lang="fi-FI" sz="2700" dirty="0"/>
          </a:p>
        </p:txBody>
      </p:sp>
      <p:sp>
        <p:nvSpPr>
          <p:cNvPr id="3" name="Content Placeholder 2">
            <a:extLst>
              <a:ext uri="{FF2B5EF4-FFF2-40B4-BE49-F238E27FC236}">
                <a16:creationId xmlns:a16="http://schemas.microsoft.com/office/drawing/2014/main" id="{539D12C9-AE80-45BD-8D74-52B33A0B07A5}"/>
              </a:ext>
            </a:extLst>
          </p:cNvPr>
          <p:cNvSpPr>
            <a:spLocks noGrp="1"/>
          </p:cNvSpPr>
          <p:nvPr>
            <p:ph idx="1"/>
          </p:nvPr>
        </p:nvSpPr>
        <p:spPr/>
        <p:txBody>
          <a:bodyPr/>
          <a:lstStyle/>
          <a:p>
            <a:r>
              <a:rPr lang="fi-FI" dirty="0"/>
              <a:t>Toisaalta vakiosopimuksiin sisältyy palveluntarjoajan kannalta myös riskiä. Koska vakiosopimuksia tulkitaan epäselvissä tilanteissa yleensä sopimuksen laatijan vahingoksi, sijoituspalveluyrityksen tulee kiinnittää huomiota sopimusehtojen ja sopimuskokonaisuuden selkeyteen. Mikäli vakioehdoissa on virhe, se monistuu kaikkiin vakioehtojen nojalla solmittaviin sopimuksiin. Huolellisesti laaditut vakiosopimukset vähentävät asiakassopimuksiin sisältyvää oikeudellista riskiä.*</a:t>
            </a:r>
          </a:p>
        </p:txBody>
      </p:sp>
      <p:sp>
        <p:nvSpPr>
          <p:cNvPr id="4" name="TextBox 3">
            <a:extLst>
              <a:ext uri="{FF2B5EF4-FFF2-40B4-BE49-F238E27FC236}">
                <a16:creationId xmlns:a16="http://schemas.microsoft.com/office/drawing/2014/main" id="{48BD323F-3516-486A-9711-28FB557EF9D9}"/>
              </a:ext>
            </a:extLst>
          </p:cNvPr>
          <p:cNvSpPr txBox="1"/>
          <p:nvPr/>
        </p:nvSpPr>
        <p:spPr>
          <a:xfrm>
            <a:off x="3708806" y="6122822"/>
            <a:ext cx="7035394" cy="369332"/>
          </a:xfrm>
          <a:prstGeom prst="rect">
            <a:avLst/>
          </a:prstGeom>
          <a:noFill/>
        </p:spPr>
        <p:txBody>
          <a:bodyPr wrap="square" rtlCol="0">
            <a:spAutoFit/>
          </a:bodyPr>
          <a:lstStyle/>
          <a:p>
            <a:r>
              <a:rPr lang="en-US" dirty="0"/>
              <a:t>* </a:t>
            </a:r>
            <a:r>
              <a:rPr lang="en-US" dirty="0" err="1"/>
              <a:t>Hoppu</a:t>
            </a:r>
            <a:r>
              <a:rPr lang="en-US" dirty="0"/>
              <a:t> (2009), s. 138</a:t>
            </a:r>
            <a:endParaRPr lang="fi-FI" dirty="0"/>
          </a:p>
        </p:txBody>
      </p:sp>
    </p:spTree>
    <p:extLst>
      <p:ext uri="{BB962C8B-B14F-4D97-AF65-F5344CB8AC3E}">
        <p14:creationId xmlns:p14="http://schemas.microsoft.com/office/powerpoint/2010/main" val="2217934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47B76-7D50-415D-AFE8-3E2A62FF1344}"/>
              </a:ext>
            </a:extLst>
          </p:cNvPr>
          <p:cNvSpPr>
            <a:spLocks noGrp="1"/>
          </p:cNvSpPr>
          <p:nvPr>
            <p:ph type="title"/>
          </p:nvPr>
        </p:nvSpPr>
        <p:spPr/>
        <p:txBody>
          <a:bodyPr/>
          <a:lstStyle/>
          <a:p>
            <a:r>
              <a:rPr lang="en-US" dirty="0"/>
              <a:t>KKO 2016:10 – </a:t>
            </a:r>
            <a:r>
              <a:rPr lang="en-US" dirty="0" err="1"/>
              <a:t>Mistä</a:t>
            </a:r>
            <a:r>
              <a:rPr lang="en-US" dirty="0"/>
              <a:t> </a:t>
            </a:r>
            <a:r>
              <a:rPr lang="en-US" dirty="0" err="1"/>
              <a:t>tapauksessa</a:t>
            </a:r>
            <a:r>
              <a:rPr lang="en-US" dirty="0"/>
              <a:t> on </a:t>
            </a:r>
            <a:r>
              <a:rPr lang="en-US" dirty="0" err="1"/>
              <a:t>kyse</a:t>
            </a:r>
            <a:r>
              <a:rPr lang="en-US" dirty="0"/>
              <a:t>?</a:t>
            </a:r>
            <a:endParaRPr lang="fi-FI" dirty="0"/>
          </a:p>
        </p:txBody>
      </p:sp>
      <p:sp>
        <p:nvSpPr>
          <p:cNvPr id="3" name="Content Placeholder 2">
            <a:extLst>
              <a:ext uri="{FF2B5EF4-FFF2-40B4-BE49-F238E27FC236}">
                <a16:creationId xmlns:a16="http://schemas.microsoft.com/office/drawing/2014/main" id="{CA51512E-7B48-4423-A3C4-E6EF0C6CF91D}"/>
              </a:ext>
            </a:extLst>
          </p:cNvPr>
          <p:cNvSpPr>
            <a:spLocks noGrp="1"/>
          </p:cNvSpPr>
          <p:nvPr>
            <p:ph idx="1"/>
          </p:nvPr>
        </p:nvSpPr>
        <p:spPr/>
        <p:txBody>
          <a:bodyPr>
            <a:normAutofit lnSpcReduction="10000"/>
          </a:bodyPr>
          <a:lstStyle/>
          <a:p>
            <a:r>
              <a:rPr lang="en-US" dirty="0" err="1"/>
              <a:t>Osapuolet</a:t>
            </a:r>
            <a:endParaRPr lang="en-US" dirty="0"/>
          </a:p>
          <a:p>
            <a:pPr lvl="1"/>
            <a:r>
              <a:rPr lang="fi-FI" dirty="0"/>
              <a:t>Svenska Handelsbanken AB:n Suomen sivukonttoritoiminta</a:t>
            </a:r>
            <a:r>
              <a:rPr lang="en-US" dirty="0"/>
              <a:t>, </a:t>
            </a:r>
            <a:r>
              <a:rPr lang="en-US" dirty="0" err="1"/>
              <a:t>luotonantaja</a:t>
            </a:r>
            <a:endParaRPr lang="en-US" dirty="0"/>
          </a:p>
          <a:p>
            <a:pPr lvl="1"/>
            <a:r>
              <a:rPr lang="fi-FI" dirty="0"/>
              <a:t>Kuntayhtymä ja kunnat, luotonsaaja</a:t>
            </a:r>
          </a:p>
          <a:p>
            <a:pPr lvl="2"/>
            <a:r>
              <a:rPr lang="fi-FI" dirty="0"/>
              <a:t>Varsinais-Suomen sairaanhoitopiirin kuntayhtymä</a:t>
            </a:r>
          </a:p>
          <a:p>
            <a:pPr lvl="2"/>
            <a:r>
              <a:rPr lang="fi-FI" dirty="0"/>
              <a:t>Kunnat: Lappeenrannan seudun opiskelija-asuntosäätiö, Jyväskylän maalaiskunnan veteraanien asuntosäätiö, Education Facilities Oy, As. Oy Jyväskylän maalaiskunnan Norolankuja 1, Kiinteistö Oy Tikkakosken terveysasema, Jyväskylän Vuokra-asunnot Oy, Keski-Suomen opiskelija-asuntosäätiö, Vilusen Rinne Oy, Tampereen vuokratalosäätiö ja Rovaniemen kaupunki</a:t>
            </a:r>
          </a:p>
          <a:p>
            <a:r>
              <a:rPr lang="fi-FI" dirty="0"/>
              <a:t>Rahoitusjärjestely</a:t>
            </a:r>
          </a:p>
          <a:p>
            <a:pPr lvl="1"/>
            <a:r>
              <a:rPr lang="fi-FI" dirty="0"/>
              <a:t>Kuntayhtymän lainat vuosina 2002- 2007 yht. 75 000 000 €</a:t>
            </a:r>
          </a:p>
          <a:p>
            <a:pPr lvl="2"/>
            <a:r>
              <a:rPr lang="fi-FI" dirty="0"/>
              <a:t>Marginaalit 0,018-0,04 prosenttiyksikköä</a:t>
            </a:r>
          </a:p>
          <a:p>
            <a:pPr lvl="1"/>
            <a:r>
              <a:rPr lang="fi-FI" dirty="0"/>
              <a:t>Kuntien lainat vuosina 1998-2006 yht. 46 459 500 €</a:t>
            </a:r>
          </a:p>
          <a:p>
            <a:pPr lvl="2"/>
            <a:r>
              <a:rPr lang="fi-FI" dirty="0"/>
              <a:t>Marginaalit 0,019-0,15 prosenttiyksikköä</a:t>
            </a:r>
          </a:p>
          <a:p>
            <a:r>
              <a:rPr lang="fi-FI" dirty="0"/>
              <a:t>Lainojen koroksi sovittu vaihtuva viitekorko lisättynä marginaalilla </a:t>
            </a:r>
          </a:p>
        </p:txBody>
      </p:sp>
    </p:spTree>
    <p:extLst>
      <p:ext uri="{BB962C8B-B14F-4D97-AF65-F5344CB8AC3E}">
        <p14:creationId xmlns:p14="http://schemas.microsoft.com/office/powerpoint/2010/main" val="2966064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5FE0B-77CF-49EA-8B22-F0E7D3DF32E9}"/>
              </a:ext>
            </a:extLst>
          </p:cNvPr>
          <p:cNvSpPr>
            <a:spLocks noGrp="1"/>
          </p:cNvSpPr>
          <p:nvPr>
            <p:ph type="title"/>
          </p:nvPr>
        </p:nvSpPr>
        <p:spPr/>
        <p:txBody>
          <a:bodyPr/>
          <a:lstStyle/>
          <a:p>
            <a:r>
              <a:rPr lang="en-US" dirty="0"/>
              <a:t>KKO 2016:10 – </a:t>
            </a:r>
            <a:r>
              <a:rPr lang="en-US" dirty="0" err="1"/>
              <a:t>Mistä</a:t>
            </a:r>
            <a:r>
              <a:rPr lang="en-US" dirty="0"/>
              <a:t> </a:t>
            </a:r>
            <a:r>
              <a:rPr lang="en-US" dirty="0" err="1"/>
              <a:t>tapauksessa</a:t>
            </a:r>
            <a:r>
              <a:rPr lang="en-US" dirty="0"/>
              <a:t> on </a:t>
            </a:r>
            <a:r>
              <a:rPr lang="en-US" dirty="0" err="1"/>
              <a:t>kyse</a:t>
            </a:r>
            <a:r>
              <a:rPr lang="en-US" dirty="0"/>
              <a:t>?</a:t>
            </a:r>
            <a:endParaRPr lang="fi-FI" dirty="0"/>
          </a:p>
        </p:txBody>
      </p:sp>
      <p:sp>
        <p:nvSpPr>
          <p:cNvPr id="3" name="Content Placeholder 2">
            <a:extLst>
              <a:ext uri="{FF2B5EF4-FFF2-40B4-BE49-F238E27FC236}">
                <a16:creationId xmlns:a16="http://schemas.microsoft.com/office/drawing/2014/main" id="{B52CD061-261B-4B3D-8BD0-21B2773E5A41}"/>
              </a:ext>
            </a:extLst>
          </p:cNvPr>
          <p:cNvSpPr>
            <a:spLocks noGrp="1"/>
          </p:cNvSpPr>
          <p:nvPr>
            <p:ph idx="1"/>
          </p:nvPr>
        </p:nvSpPr>
        <p:spPr/>
        <p:txBody>
          <a:bodyPr>
            <a:normAutofit/>
          </a:bodyPr>
          <a:lstStyle/>
          <a:p>
            <a:r>
              <a:rPr lang="en-US" dirty="0" err="1"/>
              <a:t>Kaikkiin</a:t>
            </a:r>
            <a:r>
              <a:rPr lang="en-US" dirty="0"/>
              <a:t> </a:t>
            </a:r>
            <a:r>
              <a:rPr lang="en-US" dirty="0" err="1"/>
              <a:t>luottojen</a:t>
            </a:r>
            <a:r>
              <a:rPr lang="en-US" dirty="0"/>
              <a:t> </a:t>
            </a:r>
            <a:r>
              <a:rPr lang="en-US" dirty="0" err="1"/>
              <a:t>velkakirjoihin</a:t>
            </a:r>
            <a:r>
              <a:rPr lang="en-US" dirty="0"/>
              <a:t> on </a:t>
            </a:r>
            <a:r>
              <a:rPr lang="en-US" dirty="0" err="1"/>
              <a:t>liitetty</a:t>
            </a:r>
            <a:r>
              <a:rPr lang="en-US" dirty="0"/>
              <a:t> </a:t>
            </a:r>
            <a:r>
              <a:rPr lang="en-US" dirty="0" err="1"/>
              <a:t>pankin</a:t>
            </a:r>
            <a:r>
              <a:rPr lang="en-US" dirty="0"/>
              <a:t> </a:t>
            </a:r>
            <a:r>
              <a:rPr lang="en-US" dirty="0" err="1"/>
              <a:t>yleiset</a:t>
            </a:r>
            <a:r>
              <a:rPr lang="en-US" dirty="0"/>
              <a:t> </a:t>
            </a:r>
            <a:r>
              <a:rPr lang="en-US" dirty="0" err="1"/>
              <a:t>yritys</a:t>
            </a:r>
            <a:r>
              <a:rPr lang="en-US" dirty="0"/>
              <a:t>- ja </a:t>
            </a:r>
            <a:r>
              <a:rPr lang="en-US" dirty="0" err="1"/>
              <a:t>yhteisöluottojen</a:t>
            </a:r>
            <a:r>
              <a:rPr lang="en-US" dirty="0"/>
              <a:t> </a:t>
            </a:r>
            <a:r>
              <a:rPr lang="en-US" dirty="0" err="1"/>
              <a:t>sopimusehdot</a:t>
            </a:r>
            <a:endParaRPr lang="en-US" dirty="0"/>
          </a:p>
          <a:p>
            <a:r>
              <a:rPr lang="en-US" dirty="0" err="1"/>
              <a:t>Vuonna</a:t>
            </a:r>
            <a:r>
              <a:rPr lang="en-US" dirty="0"/>
              <a:t> 2009 </a:t>
            </a:r>
            <a:r>
              <a:rPr lang="en-US" dirty="0" err="1"/>
              <a:t>pankki</a:t>
            </a:r>
            <a:r>
              <a:rPr lang="en-US" dirty="0"/>
              <a:t> on </a:t>
            </a:r>
            <a:r>
              <a:rPr lang="en-US" dirty="0" err="1"/>
              <a:t>korottanut</a:t>
            </a:r>
            <a:r>
              <a:rPr lang="en-US" dirty="0"/>
              <a:t> </a:t>
            </a:r>
            <a:r>
              <a:rPr lang="en-US" dirty="0" err="1"/>
              <a:t>kuntayhtymän</a:t>
            </a:r>
            <a:r>
              <a:rPr lang="en-US" dirty="0"/>
              <a:t> </a:t>
            </a:r>
            <a:r>
              <a:rPr lang="en-US" dirty="0" err="1"/>
              <a:t>marginaaleja</a:t>
            </a:r>
            <a:r>
              <a:rPr lang="en-US" dirty="0"/>
              <a:t> 0,6 ja </a:t>
            </a:r>
            <a:r>
              <a:rPr lang="en-US" dirty="0" err="1"/>
              <a:t>kuntien</a:t>
            </a:r>
            <a:r>
              <a:rPr lang="en-US" dirty="0"/>
              <a:t> </a:t>
            </a:r>
            <a:r>
              <a:rPr lang="en-US" dirty="0" err="1"/>
              <a:t>marginaaleja</a:t>
            </a:r>
            <a:r>
              <a:rPr lang="en-US" dirty="0"/>
              <a:t> 0,45-0,581 </a:t>
            </a:r>
            <a:r>
              <a:rPr lang="en-US" dirty="0" err="1"/>
              <a:t>prosenttiyksiköllä</a:t>
            </a:r>
            <a:endParaRPr lang="en-US" dirty="0"/>
          </a:p>
          <a:p>
            <a:r>
              <a:rPr lang="en-US" dirty="0" err="1"/>
              <a:t>Ote</a:t>
            </a:r>
            <a:r>
              <a:rPr lang="en-US" dirty="0"/>
              <a:t> </a:t>
            </a:r>
            <a:r>
              <a:rPr lang="en-US" dirty="0" err="1"/>
              <a:t>yleisten</a:t>
            </a:r>
            <a:r>
              <a:rPr lang="en-US" dirty="0"/>
              <a:t> </a:t>
            </a:r>
            <a:r>
              <a:rPr lang="en-US" dirty="0" err="1"/>
              <a:t>ehtojen</a:t>
            </a:r>
            <a:r>
              <a:rPr lang="en-US" dirty="0"/>
              <a:t> </a:t>
            </a:r>
            <a:r>
              <a:rPr lang="en-US" dirty="0" err="1"/>
              <a:t>kohdasta</a:t>
            </a:r>
            <a:r>
              <a:rPr lang="en-US" dirty="0"/>
              <a:t> 5, </a:t>
            </a:r>
            <a:r>
              <a:rPr lang="en-US" dirty="0" err="1"/>
              <a:t>johon</a:t>
            </a:r>
            <a:r>
              <a:rPr lang="en-US" dirty="0"/>
              <a:t> </a:t>
            </a:r>
            <a:r>
              <a:rPr lang="en-US" dirty="0" err="1"/>
              <a:t>pankki</a:t>
            </a:r>
            <a:r>
              <a:rPr lang="en-US" dirty="0"/>
              <a:t> on </a:t>
            </a:r>
            <a:r>
              <a:rPr lang="en-US" dirty="0" err="1"/>
              <a:t>viitannut</a:t>
            </a:r>
            <a:r>
              <a:rPr lang="en-US" dirty="0"/>
              <a:t>:</a:t>
            </a:r>
          </a:p>
          <a:p>
            <a:pPr marL="0" indent="0">
              <a:buNone/>
            </a:pPr>
            <a:r>
              <a:rPr lang="fi-FI" b="1" dirty="0"/>
              <a:t>"Pankilla on oikeus korottaa velasta perittävää marginaalia, jos se on perusteltua pankin lisääntyneiden varainhankinnan kustannusten tai muiden lisääntyneiden kustannusten takia, joita pankki ei kohtuudella voinut ennakoida velkakirjaa allekirjoitettaessa, kuitenkin enintään viisi (5) prosenttiyksikköä laina-aikana.”</a:t>
            </a:r>
          </a:p>
          <a:p>
            <a:pPr marL="0" indent="0">
              <a:buNone/>
            </a:pPr>
            <a:endParaRPr lang="fi-FI" dirty="0"/>
          </a:p>
          <a:p>
            <a:pPr marL="0" indent="0">
              <a:buNone/>
            </a:pPr>
            <a:endParaRPr lang="fi-FI" dirty="0"/>
          </a:p>
        </p:txBody>
      </p:sp>
    </p:spTree>
    <p:extLst>
      <p:ext uri="{BB962C8B-B14F-4D97-AF65-F5344CB8AC3E}">
        <p14:creationId xmlns:p14="http://schemas.microsoft.com/office/powerpoint/2010/main" val="220253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42A32-DAC6-4041-BEEC-355BA5CF678F}"/>
              </a:ext>
            </a:extLst>
          </p:cNvPr>
          <p:cNvSpPr>
            <a:spLocks noGrp="1"/>
          </p:cNvSpPr>
          <p:nvPr>
            <p:ph type="title"/>
          </p:nvPr>
        </p:nvSpPr>
        <p:spPr/>
        <p:txBody>
          <a:bodyPr/>
          <a:lstStyle/>
          <a:p>
            <a:r>
              <a:rPr lang="en-US" dirty="0"/>
              <a:t>KKO 2016:10 – </a:t>
            </a:r>
            <a:r>
              <a:rPr lang="en-US" dirty="0" err="1"/>
              <a:t>Mistä</a:t>
            </a:r>
            <a:r>
              <a:rPr lang="en-US" dirty="0"/>
              <a:t> </a:t>
            </a:r>
            <a:r>
              <a:rPr lang="en-US" dirty="0" err="1"/>
              <a:t>tapauksessa</a:t>
            </a:r>
            <a:r>
              <a:rPr lang="en-US" dirty="0"/>
              <a:t> on </a:t>
            </a:r>
            <a:r>
              <a:rPr lang="en-US" dirty="0" err="1"/>
              <a:t>kyse</a:t>
            </a:r>
            <a:r>
              <a:rPr lang="en-US" dirty="0"/>
              <a:t>?</a:t>
            </a:r>
            <a:endParaRPr lang="fi-FI" dirty="0"/>
          </a:p>
        </p:txBody>
      </p:sp>
      <p:sp>
        <p:nvSpPr>
          <p:cNvPr id="3" name="Content Placeholder 2">
            <a:extLst>
              <a:ext uri="{FF2B5EF4-FFF2-40B4-BE49-F238E27FC236}">
                <a16:creationId xmlns:a16="http://schemas.microsoft.com/office/drawing/2014/main" id="{0E22E011-9685-4B32-8618-DF4660285549}"/>
              </a:ext>
            </a:extLst>
          </p:cNvPr>
          <p:cNvSpPr>
            <a:spLocks noGrp="1"/>
          </p:cNvSpPr>
          <p:nvPr>
            <p:ph idx="1"/>
          </p:nvPr>
        </p:nvSpPr>
        <p:spPr/>
        <p:txBody>
          <a:bodyPr>
            <a:normAutofit/>
          </a:bodyPr>
          <a:lstStyle/>
          <a:p>
            <a:r>
              <a:rPr lang="fi-FI" sz="2400" dirty="0"/>
              <a:t>Kuntayhtymä ja kunnat ovat kanteissaan vaatineet käräjäoikeutta vahvistamaan, ettei pankilla ollut ollut oikeutta yksipuolisesti korottaa luottojen korkomarginaalia. Lisäksi ne ovat vaatineet vahvistamaan, että pankilla oli velvollisuus palauttaa kantajilta korkomarginaalin korotuksen vuoksi perusteetta saamansa määrät korkoineen.</a:t>
            </a:r>
          </a:p>
        </p:txBody>
      </p:sp>
    </p:spTree>
    <p:extLst>
      <p:ext uri="{BB962C8B-B14F-4D97-AF65-F5344CB8AC3E}">
        <p14:creationId xmlns:p14="http://schemas.microsoft.com/office/powerpoint/2010/main" val="1287705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69CCD-35B7-426C-B9C2-51EF08C6D2CE}"/>
              </a:ext>
            </a:extLst>
          </p:cNvPr>
          <p:cNvSpPr>
            <a:spLocks noGrp="1"/>
          </p:cNvSpPr>
          <p:nvPr>
            <p:ph type="title"/>
          </p:nvPr>
        </p:nvSpPr>
        <p:spPr/>
        <p:txBody>
          <a:bodyPr/>
          <a:lstStyle/>
          <a:p>
            <a:r>
              <a:rPr lang="en-US" dirty="0"/>
              <a:t>KKO 2016:10 – </a:t>
            </a:r>
            <a:r>
              <a:rPr lang="en-US" dirty="0" err="1"/>
              <a:t>Mistä</a:t>
            </a:r>
            <a:r>
              <a:rPr lang="en-US" dirty="0"/>
              <a:t> </a:t>
            </a:r>
            <a:r>
              <a:rPr lang="en-US" dirty="0" err="1"/>
              <a:t>tapauksessa</a:t>
            </a:r>
            <a:r>
              <a:rPr lang="en-US" dirty="0"/>
              <a:t> on </a:t>
            </a:r>
            <a:r>
              <a:rPr lang="en-US" dirty="0" err="1"/>
              <a:t>kyse</a:t>
            </a:r>
            <a:r>
              <a:rPr lang="en-US" dirty="0"/>
              <a:t>?</a:t>
            </a:r>
            <a:endParaRPr lang="fi-FI" dirty="0"/>
          </a:p>
        </p:txBody>
      </p:sp>
      <p:sp>
        <p:nvSpPr>
          <p:cNvPr id="3" name="Content Placeholder 2">
            <a:extLst>
              <a:ext uri="{FF2B5EF4-FFF2-40B4-BE49-F238E27FC236}">
                <a16:creationId xmlns:a16="http://schemas.microsoft.com/office/drawing/2014/main" id="{395C4E09-18C9-4841-97B1-0F03B83BC3F5}"/>
              </a:ext>
            </a:extLst>
          </p:cNvPr>
          <p:cNvSpPr>
            <a:spLocks noGrp="1"/>
          </p:cNvSpPr>
          <p:nvPr>
            <p:ph idx="1"/>
          </p:nvPr>
        </p:nvSpPr>
        <p:spPr/>
        <p:txBody>
          <a:bodyPr>
            <a:normAutofit/>
          </a:bodyPr>
          <a:lstStyle/>
          <a:p>
            <a:r>
              <a:rPr lang="fi-FI" dirty="0"/>
              <a:t>Asian tausta:</a:t>
            </a:r>
          </a:p>
          <a:p>
            <a:pPr lvl="1"/>
            <a:r>
              <a:rPr lang="fi-FI" dirty="0"/>
              <a:t> Vuonna 2008 kärjistyneen kansainvälisen finanssikriisin seurauksena pankkien varainhankinnassaan maksamat marginaalit ovat yleisesti nousseet merkittävästi erityisesti vuoden 2009 keskivaiheilla. Euroopan keskuspankin laskettua ohjauskorkoa viitekorot ovat samanaikaisesti laskeneet voimakkaasti</a:t>
            </a:r>
          </a:p>
          <a:p>
            <a:r>
              <a:rPr lang="fi-FI" dirty="0"/>
              <a:t>Mistä on KKO:n mukaan kysymys:</a:t>
            </a:r>
          </a:p>
          <a:p>
            <a:pPr lvl="1"/>
            <a:r>
              <a:rPr lang="fi-FI" dirty="0"/>
              <a:t>Ovatko pankin varainhankinnan kustannukset kasvaneet sopimuskohdan 5 tarkoittamalla tavalla</a:t>
            </a:r>
          </a:p>
          <a:p>
            <a:pPr lvl="1"/>
            <a:r>
              <a:rPr lang="fi-FI" dirty="0"/>
              <a:t>Sopimusehtojen tulkinnasta siltä osin kuin ehdoissa on todettu, että pankilla on oikeus korottaa marginaalia, jos se on perusteltua pankin varainhankinnan kustannusten lisääntymisen takia </a:t>
            </a:r>
            <a:r>
              <a:rPr lang="fi-FI" dirty="0">
                <a:sym typeface="Wingdings" panose="05000000000000000000" pitchFamily="2" charset="2"/>
              </a:rPr>
              <a:t> kysymys on erityisesti siitä, mitä sopimusehdon ilmaisulla ”pankin varainhankinnan kustannukset” tarkoitetaan, ja siitä, onko kustannusten näytetty lisääntyneen ehdon edellyttämällä tavalla	</a:t>
            </a:r>
            <a:endParaRPr lang="fi-FI" dirty="0"/>
          </a:p>
          <a:p>
            <a:endParaRPr lang="fi-FI" dirty="0"/>
          </a:p>
        </p:txBody>
      </p:sp>
    </p:spTree>
    <p:extLst>
      <p:ext uri="{BB962C8B-B14F-4D97-AF65-F5344CB8AC3E}">
        <p14:creationId xmlns:p14="http://schemas.microsoft.com/office/powerpoint/2010/main" val="1180960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59AC0-2824-4CE2-9D0F-78E37A48D9A3}"/>
              </a:ext>
            </a:extLst>
          </p:cNvPr>
          <p:cNvSpPr>
            <a:spLocks noGrp="1"/>
          </p:cNvSpPr>
          <p:nvPr>
            <p:ph type="title"/>
          </p:nvPr>
        </p:nvSpPr>
        <p:spPr/>
        <p:txBody>
          <a:bodyPr/>
          <a:lstStyle/>
          <a:p>
            <a:r>
              <a:rPr lang="en-US" dirty="0"/>
              <a:t>KKO 2016:10 – </a:t>
            </a:r>
            <a:r>
              <a:rPr lang="en-US" dirty="0" err="1"/>
              <a:t>Mistä</a:t>
            </a:r>
            <a:r>
              <a:rPr lang="en-US" dirty="0"/>
              <a:t> </a:t>
            </a:r>
            <a:r>
              <a:rPr lang="en-US" dirty="0" err="1"/>
              <a:t>tapauksessa</a:t>
            </a:r>
            <a:r>
              <a:rPr lang="en-US" dirty="0"/>
              <a:t> on </a:t>
            </a:r>
            <a:r>
              <a:rPr lang="en-US" dirty="0" err="1"/>
              <a:t>kyse</a:t>
            </a:r>
            <a:r>
              <a:rPr lang="en-US" dirty="0"/>
              <a:t>?</a:t>
            </a:r>
            <a:endParaRPr lang="fi-FI" dirty="0"/>
          </a:p>
        </p:txBody>
      </p:sp>
      <p:sp>
        <p:nvSpPr>
          <p:cNvPr id="3" name="Content Placeholder 2">
            <a:extLst>
              <a:ext uri="{FF2B5EF4-FFF2-40B4-BE49-F238E27FC236}">
                <a16:creationId xmlns:a16="http://schemas.microsoft.com/office/drawing/2014/main" id="{9C26964E-FD7A-4CFC-82F8-55842EA82F7E}"/>
              </a:ext>
            </a:extLst>
          </p:cNvPr>
          <p:cNvSpPr>
            <a:spLocks noGrp="1"/>
          </p:cNvSpPr>
          <p:nvPr>
            <p:ph idx="1"/>
          </p:nvPr>
        </p:nvSpPr>
        <p:spPr/>
        <p:txBody>
          <a:bodyPr>
            <a:normAutofit/>
          </a:bodyPr>
          <a:lstStyle/>
          <a:p>
            <a:r>
              <a:rPr lang="fi-FI" sz="2400" dirty="0"/>
              <a:t>Kuntayhtymä ja kunnat ovat katsoneet, että:</a:t>
            </a:r>
          </a:p>
          <a:p>
            <a:pPr lvl="1"/>
            <a:r>
              <a:rPr lang="fi-FI" sz="2000" dirty="0"/>
              <a:t>Varainhankinnan kustannuksilla tarkoitettiin sopimusehdossa varainhankinnan kustannuksia </a:t>
            </a:r>
            <a:r>
              <a:rPr lang="fi-FI" sz="2000" u="sng" dirty="0"/>
              <a:t>kokonaisuudessaan</a:t>
            </a:r>
            <a:r>
              <a:rPr lang="fi-FI" sz="2000" dirty="0"/>
              <a:t> eli sitä, mitä Handelsbanken oli maksanut rahoittajilleen varainhankinnassaan</a:t>
            </a:r>
          </a:p>
          <a:p>
            <a:pPr lvl="1"/>
            <a:r>
              <a:rPr lang="fi-FI" sz="2000" dirty="0"/>
              <a:t>Ehtoa tuli epäselvänä joka tapauksessa tulkita sen laatijan vahingoksi</a:t>
            </a:r>
          </a:p>
          <a:p>
            <a:pPr lvl="1"/>
            <a:r>
              <a:rPr lang="fi-FI" sz="2000" dirty="0"/>
              <a:t>Pankki ei ollut esittänyt selvitystä siitä, olivatko pankin varainhankinnan kustannukset kokonaisuudessaan nousseet sopimusehdossa tarkoitetulla tavalla</a:t>
            </a:r>
          </a:p>
          <a:p>
            <a:pPr lvl="1"/>
            <a:r>
              <a:rPr lang="fi-FI" sz="2000" dirty="0"/>
              <a:t>Pankin esittämä selvitys sen maksaman marginaalin kasvusta suhteutettuna euriborkorkoon ei ollut riittävä osoittamaan varainhankinnan kustannusten nousua</a:t>
            </a:r>
          </a:p>
          <a:p>
            <a:pPr lvl="1"/>
            <a:r>
              <a:rPr lang="fi-FI" sz="2000" dirty="0"/>
              <a:t>Viitekorkojen laskusta johtuen pankin kustannukset olivat kokonaisuudessaan laskeneet</a:t>
            </a:r>
          </a:p>
        </p:txBody>
      </p:sp>
    </p:spTree>
    <p:extLst>
      <p:ext uri="{BB962C8B-B14F-4D97-AF65-F5344CB8AC3E}">
        <p14:creationId xmlns:p14="http://schemas.microsoft.com/office/powerpoint/2010/main" val="1826995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939B4-CDEB-4C3D-BEA4-22E119DA3CA5}"/>
              </a:ext>
            </a:extLst>
          </p:cNvPr>
          <p:cNvSpPr>
            <a:spLocks noGrp="1"/>
          </p:cNvSpPr>
          <p:nvPr>
            <p:ph type="title"/>
          </p:nvPr>
        </p:nvSpPr>
        <p:spPr/>
        <p:txBody>
          <a:bodyPr/>
          <a:lstStyle/>
          <a:p>
            <a:r>
              <a:rPr lang="en-US" dirty="0"/>
              <a:t>KKO 2016:10 – </a:t>
            </a:r>
            <a:r>
              <a:rPr lang="en-US" dirty="0" err="1"/>
              <a:t>Mistä</a:t>
            </a:r>
            <a:r>
              <a:rPr lang="en-US" dirty="0"/>
              <a:t> </a:t>
            </a:r>
            <a:r>
              <a:rPr lang="en-US" dirty="0" err="1"/>
              <a:t>tapauksessa</a:t>
            </a:r>
            <a:r>
              <a:rPr lang="en-US" dirty="0"/>
              <a:t> on </a:t>
            </a:r>
            <a:r>
              <a:rPr lang="en-US" dirty="0" err="1"/>
              <a:t>kyse</a:t>
            </a:r>
            <a:r>
              <a:rPr lang="en-US" dirty="0"/>
              <a:t>?</a:t>
            </a:r>
            <a:endParaRPr lang="fi-FI" dirty="0"/>
          </a:p>
        </p:txBody>
      </p:sp>
      <p:sp>
        <p:nvSpPr>
          <p:cNvPr id="3" name="Content Placeholder 2">
            <a:extLst>
              <a:ext uri="{FF2B5EF4-FFF2-40B4-BE49-F238E27FC236}">
                <a16:creationId xmlns:a16="http://schemas.microsoft.com/office/drawing/2014/main" id="{C5CD5146-5A43-415A-A0E8-2DFB4AC42986}"/>
              </a:ext>
            </a:extLst>
          </p:cNvPr>
          <p:cNvSpPr>
            <a:spLocks noGrp="1"/>
          </p:cNvSpPr>
          <p:nvPr>
            <p:ph idx="1"/>
          </p:nvPr>
        </p:nvSpPr>
        <p:spPr>
          <a:xfrm>
            <a:off x="1024128" y="2286000"/>
            <a:ext cx="9720073" cy="4023360"/>
          </a:xfrm>
        </p:spPr>
        <p:txBody>
          <a:bodyPr>
            <a:normAutofit lnSpcReduction="10000"/>
          </a:bodyPr>
          <a:lstStyle/>
          <a:p>
            <a:r>
              <a:rPr lang="fi-FI" dirty="0"/>
              <a:t>Handelsbankenin näkemys:</a:t>
            </a:r>
          </a:p>
          <a:p>
            <a:pPr lvl="1"/>
            <a:r>
              <a:rPr lang="fi-FI" dirty="0"/>
              <a:t>Kustannukset olivat ennakoimattomalla tavalla nousseet pankin yleisten sopimusehtojen kohdan 5 tarkoittamalla tavalla</a:t>
            </a:r>
          </a:p>
          <a:p>
            <a:pPr lvl="1"/>
            <a:r>
              <a:rPr lang="fi-FI" dirty="0"/>
              <a:t>Marginaalin korottaminen oli siten ollut perusteltua</a:t>
            </a:r>
          </a:p>
          <a:p>
            <a:pPr lvl="1"/>
            <a:r>
              <a:rPr lang="fi-FI" dirty="0"/>
              <a:t>Viitekoron muutoksilla ei ollut vaikutusta pankin oikeuteen korottaa marginaalia sopimusehdon nojalla - vaihtuvakorkoisessa antolainausjärjestelmässä viitekorot toimivat pankin kannalta </a:t>
            </a:r>
            <a:r>
              <a:rPr lang="fi-FI" u="sng" dirty="0"/>
              <a:t>läpikulkueränä</a:t>
            </a:r>
            <a:r>
              <a:rPr lang="fi-FI" dirty="0"/>
              <a:t>, eikä niiden muutoksia otettu huomioon arvioitaessa, olivatko pankin varainhankinnan kustannukset muuttuneet</a:t>
            </a:r>
          </a:p>
          <a:p>
            <a:pPr lvl="1"/>
            <a:r>
              <a:rPr lang="fi-FI" dirty="0"/>
              <a:t>Koska asiakas maksoi pankille viitekoron osuuden, ei sen arvon muuttumisella ollut merkitystä pankin varainhankinnan kustannusten kannalta</a:t>
            </a:r>
          </a:p>
          <a:p>
            <a:pPr lvl="1"/>
            <a:r>
              <a:rPr lang="fi-FI" dirty="0"/>
              <a:t>Varainhankinnan kustannusten käsite oli asiayhteydessään, vaihtuvakorkoisen lainan marginaalin korottamista koskevassa ehdossa, selvä</a:t>
            </a:r>
          </a:p>
          <a:p>
            <a:pPr lvl="1"/>
            <a:r>
              <a:rPr lang="fi-FI" dirty="0"/>
              <a:t>Järjestelyn rakenne ja osapuolten asema huomioon ottaen sitä ei voitu ymmärtää muutoin kuin että kustannus tarkoitti pankin varainhankinnastaan sopimuskumppaneilleen viitekoron päälle maksamaa hintaa</a:t>
            </a:r>
          </a:p>
        </p:txBody>
      </p:sp>
    </p:spTree>
    <p:extLst>
      <p:ext uri="{BB962C8B-B14F-4D97-AF65-F5344CB8AC3E}">
        <p14:creationId xmlns:p14="http://schemas.microsoft.com/office/powerpoint/2010/main" val="99506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3E2A4-8B3B-4A03-9682-97083913FDB5}"/>
              </a:ext>
            </a:extLst>
          </p:cNvPr>
          <p:cNvSpPr>
            <a:spLocks noGrp="1"/>
          </p:cNvSpPr>
          <p:nvPr>
            <p:ph type="title"/>
          </p:nvPr>
        </p:nvSpPr>
        <p:spPr/>
        <p:txBody>
          <a:bodyPr/>
          <a:lstStyle/>
          <a:p>
            <a:r>
              <a:rPr lang="en-US" dirty="0"/>
              <a:t>KKO: </a:t>
            </a:r>
            <a:r>
              <a:rPr lang="en-US" dirty="0" err="1"/>
              <a:t>Sopimuksen</a:t>
            </a:r>
            <a:r>
              <a:rPr lang="en-US" dirty="0"/>
              <a:t> </a:t>
            </a:r>
            <a:r>
              <a:rPr lang="en-US" dirty="0" err="1"/>
              <a:t>tulkinnan</a:t>
            </a:r>
            <a:r>
              <a:rPr lang="en-US" dirty="0"/>
              <a:t> </a:t>
            </a:r>
            <a:r>
              <a:rPr lang="en-US" dirty="0" err="1"/>
              <a:t>lähtökohdista</a:t>
            </a:r>
            <a:endParaRPr lang="fi-FI" dirty="0"/>
          </a:p>
        </p:txBody>
      </p:sp>
      <p:sp>
        <p:nvSpPr>
          <p:cNvPr id="3" name="Content Placeholder 2">
            <a:extLst>
              <a:ext uri="{FF2B5EF4-FFF2-40B4-BE49-F238E27FC236}">
                <a16:creationId xmlns:a16="http://schemas.microsoft.com/office/drawing/2014/main" id="{1A49D0A5-D2C6-420D-B97F-53AD69B1B6C7}"/>
              </a:ext>
            </a:extLst>
          </p:cNvPr>
          <p:cNvSpPr>
            <a:spLocks noGrp="1"/>
          </p:cNvSpPr>
          <p:nvPr>
            <p:ph idx="1"/>
          </p:nvPr>
        </p:nvSpPr>
        <p:spPr/>
        <p:txBody>
          <a:bodyPr>
            <a:normAutofit/>
          </a:bodyPr>
          <a:lstStyle/>
          <a:p>
            <a:r>
              <a:rPr lang="en-US" dirty="0" err="1"/>
              <a:t>Marginaalin</a:t>
            </a:r>
            <a:r>
              <a:rPr lang="en-US" dirty="0"/>
              <a:t> </a:t>
            </a:r>
            <a:r>
              <a:rPr lang="en-US" dirty="0" err="1"/>
              <a:t>korotusehto</a:t>
            </a:r>
            <a:r>
              <a:rPr lang="en-US" dirty="0"/>
              <a:t> on </a:t>
            </a:r>
            <a:r>
              <a:rPr lang="en-US" dirty="0" err="1"/>
              <a:t>osa</a:t>
            </a:r>
            <a:r>
              <a:rPr lang="en-US" dirty="0"/>
              <a:t> </a:t>
            </a:r>
            <a:r>
              <a:rPr lang="en-US" dirty="0" err="1"/>
              <a:t>yleisiä</a:t>
            </a:r>
            <a:r>
              <a:rPr lang="en-US" dirty="0"/>
              <a:t> </a:t>
            </a:r>
            <a:r>
              <a:rPr lang="en-US" dirty="0" err="1"/>
              <a:t>sopimusehtoja</a:t>
            </a:r>
            <a:r>
              <a:rPr lang="en-US" dirty="0"/>
              <a:t> –&gt; </a:t>
            </a:r>
            <a:r>
              <a:rPr lang="en-US" dirty="0" err="1"/>
              <a:t>jos</a:t>
            </a:r>
            <a:r>
              <a:rPr lang="en-US" dirty="0"/>
              <a:t> </a:t>
            </a:r>
            <a:r>
              <a:rPr lang="en-US" dirty="0" err="1"/>
              <a:t>sopimuksen</a:t>
            </a:r>
            <a:r>
              <a:rPr lang="en-US" dirty="0"/>
              <a:t> </a:t>
            </a:r>
            <a:r>
              <a:rPr lang="en-US" dirty="0" err="1"/>
              <a:t>sanamuoto</a:t>
            </a:r>
            <a:r>
              <a:rPr lang="en-US" dirty="0"/>
              <a:t> on </a:t>
            </a:r>
            <a:r>
              <a:rPr lang="en-US" dirty="0" err="1"/>
              <a:t>siten</a:t>
            </a:r>
            <a:r>
              <a:rPr lang="en-US" dirty="0"/>
              <a:t> </a:t>
            </a:r>
            <a:r>
              <a:rPr lang="en-US" dirty="0" err="1"/>
              <a:t>epäselvä</a:t>
            </a:r>
            <a:r>
              <a:rPr lang="en-US" dirty="0"/>
              <a:t>, </a:t>
            </a:r>
            <a:r>
              <a:rPr lang="en-US" dirty="0" err="1"/>
              <a:t>että</a:t>
            </a:r>
            <a:r>
              <a:rPr lang="en-US" dirty="0"/>
              <a:t> se </a:t>
            </a:r>
            <a:r>
              <a:rPr lang="en-US" dirty="0" err="1"/>
              <a:t>mahdollistaa</a:t>
            </a:r>
            <a:r>
              <a:rPr lang="en-US" dirty="0"/>
              <a:t> </a:t>
            </a:r>
            <a:r>
              <a:rPr lang="en-US" dirty="0" err="1"/>
              <a:t>useita</a:t>
            </a:r>
            <a:r>
              <a:rPr lang="en-US" dirty="0"/>
              <a:t> </a:t>
            </a:r>
            <a:r>
              <a:rPr lang="en-US" dirty="0" err="1"/>
              <a:t>tulkintoja</a:t>
            </a:r>
            <a:r>
              <a:rPr lang="en-US" dirty="0"/>
              <a:t>, </a:t>
            </a:r>
            <a:r>
              <a:rPr lang="en-US" dirty="0" err="1"/>
              <a:t>sopimusta</a:t>
            </a:r>
            <a:r>
              <a:rPr lang="en-US" dirty="0"/>
              <a:t> on </a:t>
            </a:r>
            <a:r>
              <a:rPr lang="en-US" dirty="0" err="1"/>
              <a:t>vakiintuneiden</a:t>
            </a:r>
            <a:r>
              <a:rPr lang="en-US" dirty="0"/>
              <a:t> </a:t>
            </a:r>
            <a:r>
              <a:rPr lang="en-US" dirty="0" err="1"/>
              <a:t>tulkintaperiaatteiden</a:t>
            </a:r>
            <a:r>
              <a:rPr lang="en-US" dirty="0"/>
              <a:t> </a:t>
            </a:r>
            <a:r>
              <a:rPr lang="en-US" dirty="0" err="1"/>
              <a:t>mukaisesti</a:t>
            </a:r>
            <a:r>
              <a:rPr lang="en-US" dirty="0"/>
              <a:t> </a:t>
            </a:r>
            <a:r>
              <a:rPr lang="en-US" dirty="0" err="1"/>
              <a:t>tulkittava</a:t>
            </a:r>
            <a:r>
              <a:rPr lang="en-US" dirty="0"/>
              <a:t> </a:t>
            </a:r>
            <a:r>
              <a:rPr lang="en-US" dirty="0" err="1"/>
              <a:t>laatijansa</a:t>
            </a:r>
            <a:r>
              <a:rPr lang="en-US" dirty="0"/>
              <a:t> </a:t>
            </a:r>
            <a:r>
              <a:rPr lang="en-US" dirty="0" err="1"/>
              <a:t>vahingoksi</a:t>
            </a:r>
            <a:r>
              <a:rPr lang="en-US" dirty="0"/>
              <a:t> </a:t>
            </a:r>
          </a:p>
          <a:p>
            <a:r>
              <a:rPr lang="en-US" dirty="0" err="1"/>
              <a:t>Luottosopimuksessa</a:t>
            </a:r>
            <a:r>
              <a:rPr lang="en-US" dirty="0"/>
              <a:t> </a:t>
            </a:r>
            <a:r>
              <a:rPr lang="en-US" dirty="0" err="1"/>
              <a:t>luotonottajat</a:t>
            </a:r>
            <a:r>
              <a:rPr lang="en-US" dirty="0"/>
              <a:t> </a:t>
            </a:r>
            <a:r>
              <a:rPr lang="en-US" dirty="0" err="1"/>
              <a:t>kantavat</a:t>
            </a:r>
            <a:r>
              <a:rPr lang="en-US" dirty="0"/>
              <a:t> </a:t>
            </a:r>
            <a:r>
              <a:rPr lang="en-US" dirty="0" err="1"/>
              <a:t>riskin</a:t>
            </a:r>
            <a:r>
              <a:rPr lang="en-US" dirty="0"/>
              <a:t> </a:t>
            </a:r>
            <a:r>
              <a:rPr lang="en-US" dirty="0" err="1"/>
              <a:t>viitekorkojen</a:t>
            </a:r>
            <a:r>
              <a:rPr lang="en-US" dirty="0"/>
              <a:t> </a:t>
            </a:r>
            <a:r>
              <a:rPr lang="en-US" dirty="0" err="1"/>
              <a:t>noususta</a:t>
            </a:r>
            <a:r>
              <a:rPr lang="en-US" dirty="0"/>
              <a:t>, </a:t>
            </a:r>
            <a:r>
              <a:rPr lang="en-US" dirty="0" err="1"/>
              <a:t>pankki</a:t>
            </a:r>
            <a:r>
              <a:rPr lang="en-US" dirty="0"/>
              <a:t> </a:t>
            </a:r>
            <a:r>
              <a:rPr lang="en-US" dirty="0" err="1"/>
              <a:t>kantaa</a:t>
            </a:r>
            <a:r>
              <a:rPr lang="en-US" dirty="0"/>
              <a:t> </a:t>
            </a:r>
            <a:r>
              <a:rPr lang="en-US" dirty="0" err="1"/>
              <a:t>riskin</a:t>
            </a:r>
            <a:r>
              <a:rPr lang="en-US" dirty="0"/>
              <a:t> </a:t>
            </a:r>
            <a:r>
              <a:rPr lang="en-US" dirty="0" err="1"/>
              <a:t>omasta</a:t>
            </a:r>
            <a:r>
              <a:rPr lang="en-US" dirty="0"/>
              <a:t> </a:t>
            </a:r>
            <a:r>
              <a:rPr lang="en-US" dirty="0" err="1"/>
              <a:t>liiketoiminnastaan</a:t>
            </a:r>
            <a:r>
              <a:rPr lang="en-US" dirty="0"/>
              <a:t> </a:t>
            </a:r>
          </a:p>
          <a:p>
            <a:pPr lvl="1"/>
            <a:r>
              <a:rPr lang="en-US" dirty="0" err="1"/>
              <a:t>Pankin</a:t>
            </a:r>
            <a:r>
              <a:rPr lang="en-US" dirty="0"/>
              <a:t> </a:t>
            </a:r>
            <a:r>
              <a:rPr lang="en-US" dirty="0" err="1"/>
              <a:t>riskeihin</a:t>
            </a:r>
            <a:r>
              <a:rPr lang="en-US" dirty="0"/>
              <a:t> </a:t>
            </a:r>
            <a:r>
              <a:rPr lang="en-US" dirty="0" err="1"/>
              <a:t>kuuluvat</a:t>
            </a:r>
            <a:r>
              <a:rPr lang="en-US" dirty="0"/>
              <a:t> mm. </a:t>
            </a:r>
            <a:r>
              <a:rPr lang="en-US" dirty="0" err="1"/>
              <a:t>varainhankinta</a:t>
            </a:r>
            <a:r>
              <a:rPr lang="en-US" dirty="0"/>
              <a:t>, </a:t>
            </a:r>
            <a:r>
              <a:rPr lang="en-US" dirty="0" err="1"/>
              <a:t>sen</a:t>
            </a:r>
            <a:r>
              <a:rPr lang="en-US" dirty="0"/>
              <a:t> </a:t>
            </a:r>
            <a:r>
              <a:rPr lang="en-US" dirty="0" err="1"/>
              <a:t>kustannukset</a:t>
            </a:r>
            <a:r>
              <a:rPr lang="en-US" dirty="0"/>
              <a:t> ja </a:t>
            </a:r>
            <a:r>
              <a:rPr lang="en-US" dirty="0" err="1"/>
              <a:t>siihen</a:t>
            </a:r>
            <a:r>
              <a:rPr lang="en-US" dirty="0"/>
              <a:t> </a:t>
            </a:r>
            <a:r>
              <a:rPr lang="en-US" dirty="0" err="1"/>
              <a:t>liittyvä</a:t>
            </a:r>
            <a:r>
              <a:rPr lang="en-US" dirty="0"/>
              <a:t> </a:t>
            </a:r>
            <a:r>
              <a:rPr lang="en-US" dirty="0" err="1"/>
              <a:t>korkoriskin</a:t>
            </a:r>
            <a:r>
              <a:rPr lang="en-US" dirty="0"/>
              <a:t> </a:t>
            </a:r>
            <a:r>
              <a:rPr lang="en-US" dirty="0" err="1"/>
              <a:t>hallinta</a:t>
            </a:r>
            <a:endParaRPr lang="en-US" dirty="0"/>
          </a:p>
          <a:p>
            <a:r>
              <a:rPr lang="en-US" dirty="0" err="1"/>
              <a:t>Sopimusehdon</a:t>
            </a:r>
            <a:r>
              <a:rPr lang="en-US" dirty="0"/>
              <a:t> </a:t>
            </a:r>
            <a:r>
              <a:rPr lang="en-US" dirty="0" err="1"/>
              <a:t>mukaan</a:t>
            </a:r>
            <a:r>
              <a:rPr lang="en-US" dirty="0"/>
              <a:t> </a:t>
            </a:r>
            <a:r>
              <a:rPr lang="en-US" dirty="0" err="1"/>
              <a:t>pankki</a:t>
            </a:r>
            <a:r>
              <a:rPr lang="en-US" dirty="0"/>
              <a:t> </a:t>
            </a:r>
            <a:r>
              <a:rPr lang="en-US" dirty="0" err="1"/>
              <a:t>voi</a:t>
            </a:r>
            <a:r>
              <a:rPr lang="en-US" dirty="0"/>
              <a:t> </a:t>
            </a:r>
            <a:r>
              <a:rPr lang="en-US" dirty="0" err="1"/>
              <a:t>yksipuolisesti</a:t>
            </a:r>
            <a:r>
              <a:rPr lang="en-US" dirty="0"/>
              <a:t> </a:t>
            </a:r>
            <a:r>
              <a:rPr lang="en-US" dirty="0" err="1"/>
              <a:t>muuttaa</a:t>
            </a:r>
            <a:r>
              <a:rPr lang="en-US" dirty="0"/>
              <a:t> </a:t>
            </a:r>
            <a:r>
              <a:rPr lang="fi-FI" dirty="0"/>
              <a:t>sopimuksen pääkohteen hintaa luotosta perimäänsä marginaalia korottamalla</a:t>
            </a:r>
          </a:p>
          <a:p>
            <a:pPr lvl="1"/>
            <a:r>
              <a:rPr lang="fi-FI" dirty="0"/>
              <a:t>Tämä merkitsee poikkeamista siitä lähtökohdasta, että sopimusosapuolet kantavat pääsääntöisesti itse riskin sekä omasta liiketoiminnastaan että sopimussuhteen aikana tapahtuvista omalta kannaltaan epäedullisista olosuhteiden muutoksista</a:t>
            </a:r>
            <a:endParaRPr lang="en-US" dirty="0"/>
          </a:p>
        </p:txBody>
      </p:sp>
    </p:spTree>
    <p:extLst>
      <p:ext uri="{BB962C8B-B14F-4D97-AF65-F5344CB8AC3E}">
        <p14:creationId xmlns:p14="http://schemas.microsoft.com/office/powerpoint/2010/main" val="16533342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CB68E5B58BEE948B2B98840946E2689" ma:contentTypeVersion="10" ma:contentTypeDescription="Create a new document." ma:contentTypeScope="" ma:versionID="8ede535c4d93f93a25ac70ff2109fa40">
  <xsd:schema xmlns:xsd="http://www.w3.org/2001/XMLSchema" xmlns:xs="http://www.w3.org/2001/XMLSchema" xmlns:p="http://schemas.microsoft.com/office/2006/metadata/properties" xmlns:ns3="fbab521c-943f-492b-b529-efd1925d5180" targetNamespace="http://schemas.microsoft.com/office/2006/metadata/properties" ma:root="true" ma:fieldsID="f712d433a6bd4a93eea3d92553a00eb0" ns3:_="">
    <xsd:import namespace="fbab521c-943f-492b-b529-efd1925d518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ab521c-943f-492b-b529-efd1925d51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DFBEE68-E3E4-4647-AB81-D63040287F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ab521c-943f-492b-b529-efd1925d51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DDAE7DD-5A78-4596-93FB-07395324E4C3}">
  <ds:schemaRefs>
    <ds:schemaRef ds:uri="http://schemas.microsoft.com/sharepoint/v3/contenttype/forms"/>
  </ds:schemaRefs>
</ds:datastoreItem>
</file>

<file path=customXml/itemProps3.xml><?xml version="1.0" encoding="utf-8"?>
<ds:datastoreItem xmlns:ds="http://schemas.openxmlformats.org/officeDocument/2006/customXml" ds:itemID="{31704C09-639D-4E37-99D9-746B91CBC16E}">
  <ds:schemaRefs>
    <ds:schemaRef ds:uri="http://purl.org/dc/terms/"/>
    <ds:schemaRef ds:uri="http://schemas.openxmlformats.org/package/2006/metadata/core-properties"/>
    <ds:schemaRef ds:uri="http://purl.org/dc/dcmitype/"/>
    <ds:schemaRef ds:uri="http://schemas.microsoft.com/office/infopath/2007/PartnerControls"/>
    <ds:schemaRef ds:uri="fbab521c-943f-492b-b529-efd1925d5180"/>
    <ds:schemaRef ds:uri="http://schemas.microsoft.com/office/2006/documentManagement/types"/>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Integral</Template>
  <TotalTime>362</TotalTime>
  <Words>1784</Words>
  <Application>Microsoft Office PowerPoint</Application>
  <PresentationFormat>Widescreen</PresentationFormat>
  <Paragraphs>122</Paragraphs>
  <Slides>20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Tw Cen MT</vt:lpstr>
      <vt:lpstr>Tw Cen MT Condensed</vt:lpstr>
      <vt:lpstr>Wingdings 3</vt:lpstr>
      <vt:lpstr>Integral</vt:lpstr>
      <vt:lpstr>KKO 2016:10</vt:lpstr>
      <vt:lpstr>KKO 2016:10 – Mistä tapauksessa on kyse?</vt:lpstr>
      <vt:lpstr>KKO 2016:10 – Mistä tapauksessa on kyse?</vt:lpstr>
      <vt:lpstr>KKO 2016:10 – Mistä tapauksessa on kyse?</vt:lpstr>
      <vt:lpstr>KKO 2016:10 – Mistä tapauksessa on kyse?</vt:lpstr>
      <vt:lpstr>KKO 2016:10 – Mistä tapauksessa on kyse?</vt:lpstr>
      <vt:lpstr>KKO 2016:10 – Mistä tapauksessa on kyse?</vt:lpstr>
      <vt:lpstr>KKO 2016:10 – Mistä tapauksessa on kyse?</vt:lpstr>
      <vt:lpstr>KKO: Sopimuksen tulkinnan lähtökohdista</vt:lpstr>
      <vt:lpstr>PowerPoint Presentation</vt:lpstr>
      <vt:lpstr>PowerPoint Presentation</vt:lpstr>
      <vt:lpstr>KKO: Sopimuksen tulkinta</vt:lpstr>
      <vt:lpstr>PowerPoint Presentation</vt:lpstr>
      <vt:lpstr>KKO: Korotusta koskevien edellytysten täyttyminen</vt:lpstr>
      <vt:lpstr>PowerPoint Presentation</vt:lpstr>
      <vt:lpstr>KKO:n päätös</vt:lpstr>
      <vt:lpstr>Pohdintaa</vt:lpstr>
      <vt:lpstr>pohdintaa</vt:lpstr>
      <vt:lpstr>Oppikirjasta sijoituspalvelut ja asiakas Turtiainen (2018), s. 361 luku 10.3. vakiosopimukset </vt:lpstr>
      <vt:lpstr>Oppikirjasta sijoituspalvelut ja asiakas Turtiainen (2018), s. 361 luku 10.3. vakiosopimukset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KKO 2016:10</dc:title>
  <dc:creator>Puurtinen, Ville</dc:creator>
  <cp:lastModifiedBy>Puurtinen, Ville</cp:lastModifiedBy>
  <cp:revision>4</cp:revision>
  <dcterms:created xsi:type="dcterms:W3CDTF">2020-11-29T09:12:30Z</dcterms:created>
  <dcterms:modified xsi:type="dcterms:W3CDTF">2020-12-03T07:05:33Z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0x010100CCB68E5B58BEE948B2B98840946E2689</vt:lpwstr>
  </property>
</Properties>
</file>