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3" r:id="rId3"/>
    <p:sldId id="257" r:id="rId4"/>
    <p:sldId id="261" r:id="rId5"/>
    <p:sldId id="264" r:id="rId6"/>
    <p:sldId id="259" r:id="rId7"/>
    <p:sldId id="265"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3" d="100"/>
          <a:sy n="93" d="100"/>
        </p:scale>
        <p:origin x="-616" y="-1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i-FI"/>
              <a:t>Muokkaa ots. perustyyl. napsautt.</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tsikko ja kuvatek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i-FI"/>
              <a:t>Muokkaa ots. perustyyl. napsautt.</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a:t>
            </a:r>
          </a:p>
        </p:txBody>
      </p:sp>
      <p:sp>
        <p:nvSpPr>
          <p:cNvPr id="4" name="Date Placeholder 3"/>
          <p:cNvSpPr>
            <a:spLocks noGrp="1"/>
          </p:cNvSpPr>
          <p:nvPr>
            <p:ph type="dt" sz="half" idx="10"/>
          </p:nvPr>
        </p:nvSpPr>
        <p:spPr/>
        <p:txBody>
          <a:bodyPr/>
          <a:lstStyle/>
          <a:p>
            <a:fld id="{B61BEF0D-F0BB-DE4B-95CE-6DB70DBA9567}" type="datetimeFigureOut">
              <a:rPr lang="en-US" dirty="0"/>
              <a:pPr/>
              <a:t>7.4.19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Lainaus ja kuvateksti">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i-FI"/>
              <a:t>Muokkaa ots. perustyyl. napsautt.</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i-FI"/>
              <a:t>Muokkaa tekstin perustyylejä</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a:t>
            </a:r>
          </a:p>
        </p:txBody>
      </p:sp>
      <p:sp>
        <p:nvSpPr>
          <p:cNvPr id="4" name="Date Placeholder 3"/>
          <p:cNvSpPr>
            <a:spLocks noGrp="1"/>
          </p:cNvSpPr>
          <p:nvPr>
            <p:ph type="dt" sz="half" idx="10"/>
          </p:nvPr>
        </p:nvSpPr>
        <p:spPr/>
        <p:txBody>
          <a:bodyPr/>
          <a:lstStyle/>
          <a:p>
            <a:fld id="{B61BEF0D-F0BB-DE4B-95CE-6DB70DBA9567}" type="datetimeFigureOut">
              <a:rPr lang="en-US" dirty="0"/>
              <a:pPr/>
              <a:t>7.4.19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imikortti">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i-FI"/>
              <a:t>Muokkaa ots. perustyyl. napsautt.</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i-FI"/>
              <a:t>Muokkaa tekstin perustyylejä</a:t>
            </a:r>
          </a:p>
        </p:txBody>
      </p:sp>
      <p:sp>
        <p:nvSpPr>
          <p:cNvPr id="5" name="Date Placeholder 4"/>
          <p:cNvSpPr>
            <a:spLocks noGrp="1"/>
          </p:cNvSpPr>
          <p:nvPr>
            <p:ph type="dt" sz="half" idx="10"/>
          </p:nvPr>
        </p:nvSpPr>
        <p:spPr/>
        <p:txBody>
          <a:bodyPr/>
          <a:lstStyle/>
          <a:p>
            <a:fld id="{B61BEF0D-F0BB-DE4B-95CE-6DB70DBA9567}" type="datetimeFigureOut">
              <a:rPr lang="en-US" dirty="0"/>
              <a:pPr/>
              <a:t>7.4.19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Lainauksen nimikortti">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i-FI"/>
              <a:t>Muokkaa ots. perustyyl. napsautt.</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i-FI"/>
              <a:t>Muokkaa tekstin perustyylejä</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i-FI"/>
              <a:t>Muokkaa tekstin perustyylejä</a:t>
            </a:r>
          </a:p>
        </p:txBody>
      </p:sp>
      <p:sp>
        <p:nvSpPr>
          <p:cNvPr id="5" name="Date Placeholder 4"/>
          <p:cNvSpPr>
            <a:spLocks noGrp="1"/>
          </p:cNvSpPr>
          <p:nvPr>
            <p:ph type="dt" sz="half" idx="10"/>
          </p:nvPr>
        </p:nvSpPr>
        <p:spPr/>
        <p:txBody>
          <a:bodyPr/>
          <a:lstStyle/>
          <a:p>
            <a:fld id="{B61BEF0D-F0BB-DE4B-95CE-6DB70DBA9567}" type="datetimeFigureOut">
              <a:rPr lang="en-US" dirty="0"/>
              <a:pPr/>
              <a:t>7.4.19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osi tai epätosi">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i-FI"/>
              <a:t>Muokkaa ots. perustyyl. napsautt.</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i-FI"/>
              <a:t>Muokkaa tekstin perustyylejä</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i-FI"/>
              <a:t>Muokkaa tekstin perustyylejä</a:t>
            </a:r>
          </a:p>
        </p:txBody>
      </p:sp>
      <p:sp>
        <p:nvSpPr>
          <p:cNvPr id="5" name="Date Placeholder 4"/>
          <p:cNvSpPr>
            <a:spLocks noGrp="1"/>
          </p:cNvSpPr>
          <p:nvPr>
            <p:ph type="dt" sz="half" idx="10"/>
          </p:nvPr>
        </p:nvSpPr>
        <p:spPr/>
        <p:txBody>
          <a:bodyPr/>
          <a:lstStyle/>
          <a:p>
            <a:fld id="{B61BEF0D-F0BB-DE4B-95CE-6DB70DBA9567}" type="datetimeFigureOut">
              <a:rPr lang="en-US" dirty="0"/>
              <a:pPr/>
              <a:t>7.4.19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Vertical Text Placeholder 2"/>
          <p:cNvSpPr>
            <a:spLocks noGrp="1"/>
          </p:cNvSpPr>
          <p:nvPr>
            <p:ph type="body" orient="vert" idx="1"/>
          </p:nvPr>
        </p:nvSpPr>
        <p:spPr/>
        <p:txBody>
          <a:bodyPr vert="eaVert" ancho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i-FI"/>
              <a:t>Muokkaa ots. perustyyl. napsautt.</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i-FI"/>
              <a:t>Muokkaa ots. perustyyl. napsautt.</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i-FI"/>
              <a:t>Muokkaa ots. perustyyl. napsautt.</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a:t>
            </a:r>
          </a:p>
        </p:txBody>
      </p:sp>
      <p:sp>
        <p:nvSpPr>
          <p:cNvPr id="4" name="Date Placeholder 3"/>
          <p:cNvSpPr>
            <a:spLocks noGrp="1"/>
          </p:cNvSpPr>
          <p:nvPr>
            <p:ph type="dt" sz="half" idx="10"/>
          </p:nvPr>
        </p:nvSpPr>
        <p:spPr/>
        <p:txBody>
          <a:bodyPr/>
          <a:lstStyle/>
          <a:p>
            <a:fld id="{B61BEF0D-F0BB-DE4B-95CE-6DB70DBA9567}" type="datetimeFigureOut">
              <a:rPr lang="en-US" dirty="0"/>
              <a:pPr/>
              <a:t>7.4.19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i-FI"/>
              <a:t>Muokkaa ots. perustyyl. napsautt.</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7.4.19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7.4.19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7.4.19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i-FI"/>
              <a:t>Muokkaa ots. perustyyl. napsautt.</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a:t>
            </a:r>
          </a:p>
        </p:txBody>
      </p:sp>
      <p:sp>
        <p:nvSpPr>
          <p:cNvPr id="5" name="Date Placeholder 4"/>
          <p:cNvSpPr>
            <a:spLocks noGrp="1"/>
          </p:cNvSpPr>
          <p:nvPr>
            <p:ph type="dt" sz="half" idx="10"/>
          </p:nvPr>
        </p:nvSpPr>
        <p:spPr/>
        <p:txBody>
          <a:bodyPr/>
          <a:lstStyle/>
          <a:p>
            <a:fld id="{B61BEF0D-F0BB-DE4B-95CE-6DB70DBA9567}" type="datetimeFigureOut">
              <a:rPr lang="en-US" dirty="0"/>
              <a:pPr/>
              <a:t>7.4.19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i-FI"/>
              <a:t>Muokkaa ots. perustyyl. napsautt.</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a:t>Lisää kuva napsauttamalla kuvaketta</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a:t>
            </a:r>
          </a:p>
        </p:txBody>
      </p:sp>
      <p:sp>
        <p:nvSpPr>
          <p:cNvPr id="5" name="Date Placeholder 4"/>
          <p:cNvSpPr>
            <a:spLocks noGrp="1"/>
          </p:cNvSpPr>
          <p:nvPr>
            <p:ph type="dt" sz="half" idx="10"/>
          </p:nvPr>
        </p:nvSpPr>
        <p:spPr/>
        <p:txBody>
          <a:bodyPr/>
          <a:lstStyle/>
          <a:p>
            <a:fld id="{B61BEF0D-F0BB-DE4B-95CE-6DB70DBA9567}" type="datetimeFigureOut">
              <a:rPr lang="en-US" dirty="0"/>
              <a:pPr/>
              <a:t>7.4.19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i-FI"/>
              <a:t>Muokkaa ots. perustyyl. napsautt.</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7.4.19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xmlns="" id="{CAF61C02-334A-4937-B852-E43E2FC32EC8}"/>
              </a:ext>
            </a:extLst>
          </p:cNvPr>
          <p:cNvSpPr>
            <a:spLocks noGrp="1"/>
          </p:cNvSpPr>
          <p:nvPr>
            <p:ph type="ctrTitle"/>
          </p:nvPr>
        </p:nvSpPr>
        <p:spPr/>
        <p:txBody>
          <a:bodyPr/>
          <a:lstStyle/>
          <a:p>
            <a:r>
              <a:rPr lang="fi-FI" dirty="0"/>
              <a:t>Amazon</a:t>
            </a:r>
          </a:p>
        </p:txBody>
      </p:sp>
      <p:sp>
        <p:nvSpPr>
          <p:cNvPr id="3" name="Alaotsikko 2">
            <a:extLst>
              <a:ext uri="{FF2B5EF4-FFF2-40B4-BE49-F238E27FC236}">
                <a16:creationId xmlns:a16="http://schemas.microsoft.com/office/drawing/2014/main" xmlns="" id="{7BFDB6F7-E008-4EB2-BF0E-BC251EA22F22}"/>
              </a:ext>
            </a:extLst>
          </p:cNvPr>
          <p:cNvSpPr>
            <a:spLocks noGrp="1"/>
          </p:cNvSpPr>
          <p:nvPr>
            <p:ph type="subTitle" idx="1"/>
          </p:nvPr>
        </p:nvSpPr>
        <p:spPr/>
        <p:txBody>
          <a:bodyPr/>
          <a:lstStyle/>
          <a:p>
            <a:r>
              <a:rPr lang="en-US" dirty="0"/>
              <a:t>New Amazon abuse of dominance investigation – is there a problem?</a:t>
            </a:r>
          </a:p>
          <a:p>
            <a:r>
              <a:rPr lang="en-US" dirty="0"/>
              <a:t>Jenni Pajala, Johanna Puputti, Juha Halttunen</a:t>
            </a:r>
            <a:endParaRPr lang="fi-FI" dirty="0"/>
          </a:p>
        </p:txBody>
      </p:sp>
    </p:spTree>
    <p:extLst>
      <p:ext uri="{BB962C8B-B14F-4D97-AF65-F5344CB8AC3E}">
        <p14:creationId xmlns:p14="http://schemas.microsoft.com/office/powerpoint/2010/main" val="1466423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xmlns="" id="{82057CDB-876D-4121-BAA3-CA9F267481AD}"/>
              </a:ext>
            </a:extLst>
          </p:cNvPr>
          <p:cNvSpPr>
            <a:spLocks noGrp="1"/>
          </p:cNvSpPr>
          <p:nvPr>
            <p:ph type="title"/>
          </p:nvPr>
        </p:nvSpPr>
        <p:spPr>
          <a:xfrm>
            <a:off x="2592925" y="624110"/>
            <a:ext cx="8911687" cy="1009957"/>
          </a:xfrm>
        </p:spPr>
        <p:txBody>
          <a:bodyPr/>
          <a:lstStyle/>
          <a:p>
            <a:r>
              <a:rPr lang="fi-FI" dirty="0"/>
              <a:t>Amazon &amp; </a:t>
            </a:r>
            <a:r>
              <a:rPr lang="fi-FI" dirty="0" err="1"/>
              <a:t>Big</a:t>
            </a:r>
            <a:r>
              <a:rPr lang="fi-FI" dirty="0"/>
              <a:t> Data</a:t>
            </a:r>
          </a:p>
        </p:txBody>
      </p:sp>
      <p:sp>
        <p:nvSpPr>
          <p:cNvPr id="3" name="Sisällön paikkamerkki 2">
            <a:extLst>
              <a:ext uri="{FF2B5EF4-FFF2-40B4-BE49-F238E27FC236}">
                <a16:creationId xmlns:a16="http://schemas.microsoft.com/office/drawing/2014/main" xmlns="" id="{0EC42299-A131-492C-96A5-A99353A868A6}"/>
              </a:ext>
            </a:extLst>
          </p:cNvPr>
          <p:cNvSpPr>
            <a:spLocks noGrp="1"/>
          </p:cNvSpPr>
          <p:nvPr>
            <p:ph idx="1"/>
          </p:nvPr>
        </p:nvSpPr>
        <p:spPr>
          <a:xfrm>
            <a:off x="2589212" y="1828800"/>
            <a:ext cx="8915400" cy="3879541"/>
          </a:xfrm>
        </p:spPr>
        <p:txBody>
          <a:bodyPr>
            <a:normAutofit fontScale="85000" lnSpcReduction="20000"/>
          </a:bodyPr>
          <a:lstStyle/>
          <a:p>
            <a:r>
              <a:rPr lang="fi-FI" dirty="0"/>
              <a:t>Yhdysvaltalainen verkkokauppa</a:t>
            </a:r>
          </a:p>
          <a:p>
            <a:r>
              <a:rPr lang="fi-FI" dirty="0"/>
              <a:t>Perustettu 1994, perustaja Jeff </a:t>
            </a:r>
            <a:r>
              <a:rPr lang="fi-FI" dirty="0" err="1"/>
              <a:t>Bezos</a:t>
            </a:r>
            <a:endParaRPr lang="fi-FI" dirty="0"/>
          </a:p>
          <a:p>
            <a:r>
              <a:rPr lang="fi-FI" dirty="0"/>
              <a:t>Alun perin kirjakauppa, nykyisin toiminta laajentunut kattamaan yli 40 tuotekategoriaa</a:t>
            </a:r>
          </a:p>
          <a:p>
            <a:pPr lvl="1"/>
            <a:r>
              <a:rPr lang="fi-FI" dirty="0"/>
              <a:t>Toimipisteet nykyisin Yhdysvalloissa, Kanadassa, Kiinassa, Japanissa, Ranskassa, Saksassa ja Britanniassa</a:t>
            </a:r>
          </a:p>
          <a:p>
            <a:r>
              <a:rPr lang="fi-FI" dirty="0"/>
              <a:t>Liikevaihto: vuonna 2009 noin 24,5 miljardia USD, 2018 noin 233 miljardia USD</a:t>
            </a:r>
          </a:p>
          <a:p>
            <a:endParaRPr lang="fi-FI" dirty="0"/>
          </a:p>
          <a:p>
            <a:r>
              <a:rPr lang="fi-FI" dirty="0" err="1"/>
              <a:t>Big</a:t>
            </a:r>
            <a:r>
              <a:rPr lang="fi-FI" dirty="0"/>
              <a:t> Data on suuri järjestelemätön, jatkuvasti lisääntyvä datakokonaisuus, jota kerätään, säilytetään, jaetaan, analysoidaan</a:t>
            </a:r>
          </a:p>
          <a:p>
            <a:r>
              <a:rPr lang="fi-FI" dirty="0"/>
              <a:t>Tunnusmerkit ”4 V”:</a:t>
            </a:r>
          </a:p>
          <a:p>
            <a:pPr lvl="1"/>
            <a:r>
              <a:rPr lang="fi-FI" dirty="0"/>
              <a:t>1)Määrä ”Volume” 2) Valikoima ”</a:t>
            </a:r>
            <a:r>
              <a:rPr lang="fi-FI" dirty="0" err="1"/>
              <a:t>Variety</a:t>
            </a:r>
            <a:r>
              <a:rPr lang="fi-FI" dirty="0"/>
              <a:t>” 3) Nopeus”Velocity”4) Todenmukaisuus ”</a:t>
            </a:r>
            <a:r>
              <a:rPr lang="fi-FI" dirty="0" err="1"/>
              <a:t>Veracity</a:t>
            </a:r>
            <a:r>
              <a:rPr lang="fi-FI" dirty="0"/>
              <a:t>” </a:t>
            </a:r>
          </a:p>
          <a:p>
            <a:r>
              <a:rPr lang="fi-FI" dirty="0"/>
              <a:t>Amazon yksi suurimmista verkkokaupoista, joka on laajentunut myös jälleenmyyntimarkkinoille </a:t>
            </a:r>
            <a:r>
              <a:rPr lang="fi-FI" dirty="0">
                <a:sym typeface="Wingdings" panose="05000000000000000000" pitchFamily="2" charset="2"/>
              </a:rPr>
              <a:t> Amazonilla erittäin paljon dataa, joka muuttuu ja lisääntyy jatkuvasti</a:t>
            </a:r>
            <a:endParaRPr lang="fi-FI" dirty="0"/>
          </a:p>
          <a:p>
            <a:endParaRPr lang="fi-FI" dirty="0"/>
          </a:p>
          <a:p>
            <a:endParaRPr lang="fi-FI" dirty="0"/>
          </a:p>
          <a:p>
            <a:pPr marL="0" indent="0">
              <a:buNone/>
            </a:pPr>
            <a:endParaRPr lang="fi-FI" dirty="0"/>
          </a:p>
        </p:txBody>
      </p:sp>
    </p:spTree>
    <p:extLst>
      <p:ext uri="{BB962C8B-B14F-4D97-AF65-F5344CB8AC3E}">
        <p14:creationId xmlns:p14="http://schemas.microsoft.com/office/powerpoint/2010/main" val="1644020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xmlns="" id="{59201679-889B-4E6E-AACE-BB4D55ED05E2}"/>
              </a:ext>
            </a:extLst>
          </p:cNvPr>
          <p:cNvSpPr>
            <a:spLocks noGrp="1"/>
          </p:cNvSpPr>
          <p:nvPr>
            <p:ph type="title"/>
          </p:nvPr>
        </p:nvSpPr>
        <p:spPr/>
        <p:txBody>
          <a:bodyPr/>
          <a:lstStyle/>
          <a:p>
            <a:r>
              <a:rPr lang="fi-FI" dirty="0"/>
              <a:t>Taustaa</a:t>
            </a:r>
          </a:p>
        </p:txBody>
      </p:sp>
      <p:sp>
        <p:nvSpPr>
          <p:cNvPr id="3" name="Sisällön paikkamerkki 2">
            <a:extLst>
              <a:ext uri="{FF2B5EF4-FFF2-40B4-BE49-F238E27FC236}">
                <a16:creationId xmlns:a16="http://schemas.microsoft.com/office/drawing/2014/main" xmlns="" id="{2E998F25-9F11-42D4-B2C4-FD27E56D76FC}"/>
              </a:ext>
            </a:extLst>
          </p:cNvPr>
          <p:cNvSpPr>
            <a:spLocks noGrp="1"/>
          </p:cNvSpPr>
          <p:nvPr>
            <p:ph idx="1"/>
          </p:nvPr>
        </p:nvSpPr>
        <p:spPr>
          <a:xfrm>
            <a:off x="2589212" y="1624614"/>
            <a:ext cx="8915400" cy="4286608"/>
          </a:xfrm>
        </p:spPr>
        <p:txBody>
          <a:bodyPr>
            <a:normAutofit fontScale="70000" lnSpcReduction="20000"/>
          </a:bodyPr>
          <a:lstStyle/>
          <a:p>
            <a:r>
              <a:rPr lang="fi-FI" dirty="0">
                <a:solidFill>
                  <a:schemeClr val="tx1"/>
                </a:solidFill>
              </a:rPr>
              <a:t>Tapauksen selvitys aloitettiin komission vuonna 2017 tekemän markkinaseurannan ja verkkokauppiaiden kyselytutkimuksen perusteella</a:t>
            </a:r>
          </a:p>
          <a:p>
            <a:r>
              <a:rPr lang="fi-FI" dirty="0">
                <a:solidFill>
                  <a:schemeClr val="tx1"/>
                </a:solidFill>
              </a:rPr>
              <a:t>Aloitettaessa selvitystoimenpiteitä kyseessä ei vielä ollut virallinen kilpailurajoituksen tutkinta</a:t>
            </a:r>
          </a:p>
          <a:p>
            <a:pPr lvl="1"/>
            <a:r>
              <a:rPr lang="fi-FI" dirty="0">
                <a:solidFill>
                  <a:schemeClr val="tx1"/>
                </a:solidFill>
              </a:rPr>
              <a:t>Asian selvitykseksi alustalla toimiville aktiivisille kauppiaille lähetettiin kysely Amazonin toimintaa koskien</a:t>
            </a:r>
          </a:p>
          <a:p>
            <a:pPr lvl="1"/>
            <a:r>
              <a:rPr lang="fi-FI" dirty="0">
                <a:solidFill>
                  <a:schemeClr val="tx1"/>
                </a:solidFill>
              </a:rPr>
              <a:t>Kaksiosainen kysely, jossa pyrittiin selvittämään onko Amazonilla jonkinlainen järjestelmällinen toimintatapa kerätä kauppiaista tietoa ja sen pohjalta tuoda omia tuotteita markkinoille</a:t>
            </a:r>
          </a:p>
          <a:p>
            <a:pPr lvl="1"/>
            <a:r>
              <a:rPr lang="fi-FI" dirty="0">
                <a:solidFill>
                  <a:schemeClr val="tx1"/>
                </a:solidFill>
              </a:rPr>
              <a:t>Kauppiailta kysyttiin, onko Amazon tuonut viimeisen 5 vuoden aikana vastaavaa tuotetta markkinoille, minkä kauppiaat ovat alustalla lanseeranneet</a:t>
            </a:r>
          </a:p>
          <a:p>
            <a:pPr lvl="1"/>
            <a:r>
              <a:rPr lang="fi-FI" dirty="0">
                <a:solidFill>
                  <a:schemeClr val="tx1"/>
                </a:solidFill>
              </a:rPr>
              <a:t>Lisäksi selvitettiin kauppiaiden näkökulmasta heidän Amazonin alustalla myytävien tuotteiden määriä, hintoja yms. tietoja , jotka voisivat olla Amazonille hyödyllisiä</a:t>
            </a:r>
          </a:p>
          <a:p>
            <a:pPr lvl="1"/>
            <a:r>
              <a:rPr lang="fi-FI" dirty="0">
                <a:solidFill>
                  <a:schemeClr val="tx1"/>
                </a:solidFill>
              </a:rPr>
              <a:t>Kyselystä ilmeni, että </a:t>
            </a:r>
            <a:r>
              <a:rPr lang="fi-FI" dirty="0"/>
              <a:t>Amazonin kauppa-alustaa hyödyntävät kauppiaat epäilevät Amazonin käyttävän kauppiaista keräämäänsä </a:t>
            </a:r>
            <a:r>
              <a:rPr lang="fi-FI" dirty="0">
                <a:solidFill>
                  <a:schemeClr val="tx1"/>
                </a:solidFill>
              </a:rPr>
              <a:t>dataa väärin</a:t>
            </a:r>
          </a:p>
          <a:p>
            <a:pPr lvl="1"/>
            <a:r>
              <a:rPr lang="fi-FI" dirty="0">
                <a:solidFill>
                  <a:schemeClr val="tx1"/>
                </a:solidFill>
              </a:rPr>
              <a:t>Komission toimesta Amazonilta vaadittiin selvitystä asiaan liittyen</a:t>
            </a:r>
          </a:p>
          <a:p>
            <a:pPr lvl="1"/>
            <a:endParaRPr lang="fi-FI" dirty="0"/>
          </a:p>
          <a:p>
            <a:r>
              <a:rPr lang="fi-FI" dirty="0"/>
              <a:t>Dataa epäillään käytettävän sen tunnistamiseen, </a:t>
            </a:r>
          </a:p>
          <a:p>
            <a:pPr lvl="1"/>
            <a:r>
              <a:rPr lang="fi-FI" dirty="0"/>
              <a:t>mikä menestyy markkinoilla</a:t>
            </a:r>
          </a:p>
          <a:p>
            <a:pPr lvl="1"/>
            <a:r>
              <a:rPr lang="fi-FI" dirty="0"/>
              <a:t>millaisia tarjouksia ostajat haluavat vastaanottaa </a:t>
            </a:r>
          </a:p>
          <a:p>
            <a:pPr lvl="1"/>
            <a:r>
              <a:rPr lang="fi-FI" dirty="0"/>
              <a:t>mikä saa ihmiset ostamaan tuotteita</a:t>
            </a:r>
          </a:p>
          <a:p>
            <a:pPr lvl="1"/>
            <a:endParaRPr lang="fi-FI" dirty="0"/>
          </a:p>
          <a:p>
            <a:pPr lvl="1"/>
            <a:endParaRPr lang="fi-FI" dirty="0"/>
          </a:p>
          <a:p>
            <a:pPr marL="0" indent="0">
              <a:buNone/>
            </a:pPr>
            <a:endParaRPr lang="fi-FI" dirty="0"/>
          </a:p>
        </p:txBody>
      </p:sp>
    </p:spTree>
    <p:extLst>
      <p:ext uri="{BB962C8B-B14F-4D97-AF65-F5344CB8AC3E}">
        <p14:creationId xmlns:p14="http://schemas.microsoft.com/office/powerpoint/2010/main" val="4084629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xmlns="" id="{A002CB3E-4179-428A-9E72-7683828ADD8A}"/>
              </a:ext>
            </a:extLst>
          </p:cNvPr>
          <p:cNvSpPr>
            <a:spLocks noGrp="1"/>
          </p:cNvSpPr>
          <p:nvPr>
            <p:ph idx="1"/>
          </p:nvPr>
        </p:nvSpPr>
        <p:spPr>
          <a:xfrm>
            <a:off x="2589212" y="1091953"/>
            <a:ext cx="8915400" cy="4819269"/>
          </a:xfrm>
        </p:spPr>
        <p:txBody>
          <a:bodyPr>
            <a:normAutofit fontScale="92500" lnSpcReduction="20000"/>
          </a:bodyPr>
          <a:lstStyle/>
          <a:p>
            <a:endParaRPr lang="fi-FI" dirty="0"/>
          </a:p>
          <a:p>
            <a:r>
              <a:rPr lang="fi-FI" dirty="0"/>
              <a:t>Amazonilla kaksoisrooli sekä kauppa-alustana että kauppiaana</a:t>
            </a:r>
          </a:p>
          <a:p>
            <a:pPr lvl="1"/>
            <a:r>
              <a:rPr lang="fi-FI" dirty="0"/>
              <a:t>Amazon on siis kauppiaille samaan aikaan sekä kilpailija että palvelualustan tarjoaja</a:t>
            </a:r>
          </a:p>
          <a:p>
            <a:pPr lvl="1"/>
            <a:r>
              <a:rPr lang="fi-FI" dirty="0"/>
              <a:t>Vertikaalinen suhde kauppiaisiin</a:t>
            </a:r>
          </a:p>
          <a:p>
            <a:pPr lvl="1"/>
            <a:endParaRPr lang="fi-FI" dirty="0"/>
          </a:p>
          <a:p>
            <a:r>
              <a:rPr lang="fi-FI" dirty="0"/>
              <a:t>Kaksoisrooli nähdään ongelmallisena</a:t>
            </a:r>
          </a:p>
          <a:p>
            <a:pPr lvl="1"/>
            <a:r>
              <a:rPr lang="fi-FI" dirty="0"/>
              <a:t>Kerätty data sekoittuu kauppa-alustana ja kauppiaana toimimiseen </a:t>
            </a:r>
          </a:p>
          <a:p>
            <a:pPr lvl="1"/>
            <a:r>
              <a:rPr lang="fi-FI" dirty="0"/>
              <a:t>Amazonilla mahdollisuus seurata kauppiaiden tuotteiden myyntiä kauppa-alustalta keräämillään tiedoilla</a:t>
            </a:r>
          </a:p>
          <a:p>
            <a:pPr lvl="2"/>
            <a:r>
              <a:rPr lang="fi-FI" dirty="0"/>
              <a:t>Julkaisee omia tuotteita tietojen pohjalta</a:t>
            </a:r>
          </a:p>
          <a:p>
            <a:pPr lvl="2"/>
            <a:r>
              <a:rPr lang="fi-FI" dirty="0"/>
              <a:t>Tietoja hyväksikäyttäen epäonnistumisen riski lähes olematon</a:t>
            </a:r>
          </a:p>
          <a:p>
            <a:pPr lvl="2"/>
            <a:r>
              <a:rPr lang="fi-FI" dirty="0"/>
              <a:t>Tietojen avulla tuotannon mm. laajuus voidaan mukauttaa todelliseen kysyntään ja Amazon hyötyy mittakaavaeduistaan</a:t>
            </a:r>
          </a:p>
          <a:p>
            <a:r>
              <a:rPr lang="fi-FI" dirty="0"/>
              <a:t>Saksa on Yhdysvaltojen jälkeen Amazonin toiseksi suurin markkina</a:t>
            </a:r>
          </a:p>
          <a:p>
            <a:pPr lvl="1"/>
            <a:r>
              <a:rPr lang="fi-FI" dirty="0"/>
              <a:t>Saksassa aloitettiin selvittää Amazonin toimia kesäkuussa 2018 </a:t>
            </a:r>
          </a:p>
          <a:p>
            <a:pPr lvl="1"/>
            <a:r>
              <a:rPr lang="fi-FI" dirty="0"/>
              <a:t>Tämän jälkeen EU aloitti vastaavan tutkinnan</a:t>
            </a:r>
          </a:p>
        </p:txBody>
      </p:sp>
    </p:spTree>
    <p:extLst>
      <p:ext uri="{BB962C8B-B14F-4D97-AF65-F5344CB8AC3E}">
        <p14:creationId xmlns:p14="http://schemas.microsoft.com/office/powerpoint/2010/main" val="2392360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xmlns="" id="{FCE90F5C-2156-43BC-AAB9-CCF6D2D4ECB1}"/>
              </a:ext>
            </a:extLst>
          </p:cNvPr>
          <p:cNvSpPr>
            <a:spLocks noGrp="1"/>
          </p:cNvSpPr>
          <p:nvPr>
            <p:ph type="title"/>
          </p:nvPr>
        </p:nvSpPr>
        <p:spPr/>
        <p:txBody>
          <a:bodyPr/>
          <a:lstStyle/>
          <a:p>
            <a:r>
              <a:rPr lang="fi-FI" dirty="0"/>
              <a:t>SEUT 101 ja 102</a:t>
            </a:r>
          </a:p>
        </p:txBody>
      </p:sp>
      <p:sp>
        <p:nvSpPr>
          <p:cNvPr id="5" name="Tekstin paikkamerkki 4">
            <a:extLst>
              <a:ext uri="{FF2B5EF4-FFF2-40B4-BE49-F238E27FC236}">
                <a16:creationId xmlns:a16="http://schemas.microsoft.com/office/drawing/2014/main" xmlns="" id="{33607990-D6F9-4601-9785-B199B94638DB}"/>
              </a:ext>
            </a:extLst>
          </p:cNvPr>
          <p:cNvSpPr>
            <a:spLocks noGrp="1"/>
          </p:cNvSpPr>
          <p:nvPr>
            <p:ph type="body" idx="1"/>
          </p:nvPr>
        </p:nvSpPr>
        <p:spPr/>
        <p:txBody>
          <a:bodyPr/>
          <a:lstStyle/>
          <a:p>
            <a:r>
              <a:rPr lang="fi-FI" dirty="0"/>
              <a:t>101 Artikla</a:t>
            </a:r>
          </a:p>
        </p:txBody>
      </p:sp>
      <p:sp>
        <p:nvSpPr>
          <p:cNvPr id="6" name="Sisällön paikkamerkki 5">
            <a:extLst>
              <a:ext uri="{FF2B5EF4-FFF2-40B4-BE49-F238E27FC236}">
                <a16:creationId xmlns:a16="http://schemas.microsoft.com/office/drawing/2014/main" xmlns="" id="{E8BD3691-7448-45D5-8B2B-3ED514193DBD}"/>
              </a:ext>
            </a:extLst>
          </p:cNvPr>
          <p:cNvSpPr>
            <a:spLocks noGrp="1"/>
          </p:cNvSpPr>
          <p:nvPr>
            <p:ph sz="half" idx="2"/>
          </p:nvPr>
        </p:nvSpPr>
        <p:spPr/>
        <p:txBody>
          <a:bodyPr>
            <a:normAutofit fontScale="47500" lnSpcReduction="20000"/>
          </a:bodyPr>
          <a:lstStyle/>
          <a:p>
            <a:r>
              <a:rPr lang="fi-FI" dirty="0"/>
              <a:t>Sellaiset elinkeinonharjoittajien väliset sopimukset, elinkeinonharjoittajien yhteenliittymien päätökset sekä elinkeinonharjoittajien yhdenmukaistetut menettelytavat, joiden tarkoituksena on merkittävästi estää, rajoittaa tai vääristää kilpailua tai joista seuraa, että kilpailu merkittävästi estyy, rajoittuu tai vääristyy, ovat kiellettyjä.</a:t>
            </a:r>
          </a:p>
          <a:p>
            <a:r>
              <a:rPr lang="fi-FI" dirty="0"/>
              <a:t>Kiellettyjä ovat erityisesti sellaiset sopimukset, päätökset ja menettelytavat:</a:t>
            </a:r>
          </a:p>
          <a:p>
            <a:pPr marL="0" indent="0">
              <a:buNone/>
            </a:pPr>
            <a:r>
              <a:rPr lang="fi-FI" dirty="0"/>
              <a:t>	 1) joilla suoraan tai välillisesti vahvistetaan osto- tai myyntihintoja 	taikka muita kauppaehtoja;</a:t>
            </a:r>
          </a:p>
          <a:p>
            <a:pPr marL="0" indent="0">
              <a:buNone/>
            </a:pPr>
            <a:r>
              <a:rPr lang="fi-FI" dirty="0"/>
              <a:t>	 2) joilla rajoitetaan tai valvotaan tuotantoa, markkinoita, teknistä 	kehitystä taikka investointeja;</a:t>
            </a:r>
          </a:p>
          <a:p>
            <a:pPr marL="0" indent="0">
              <a:buNone/>
            </a:pPr>
            <a:r>
              <a:rPr lang="fi-FI" dirty="0"/>
              <a:t>	3) joilla jaetaan markkinoita tai hankintalähteitä;</a:t>
            </a:r>
          </a:p>
          <a:p>
            <a:pPr marL="0" indent="0">
              <a:buNone/>
            </a:pPr>
            <a:r>
              <a:rPr lang="fi-FI" dirty="0"/>
              <a:t>	4) joiden mukaan eri kauppakumppaneiden samankaltaisiin 		suorituksiin sovelletaan erilaisia ehtoja siten, että 	kauppakumppanit asetetaan epäedulliseen kilpailuasemaan; tai</a:t>
            </a:r>
          </a:p>
          <a:p>
            <a:pPr marL="0" indent="0">
              <a:buNone/>
            </a:pPr>
            <a:r>
              <a:rPr lang="fi-FI" dirty="0"/>
              <a:t>	5) joiden mukaan sopimuksen syntymisen edellytykseksi asetetaan 	se, että sopimuspuoli hyväksyy lisäsuoritukset, joilla niiden luonteen 	vuoksi tai kauppatavan mukaan ei ole yhteyttä sopimuksen 	kohteeseen.</a:t>
            </a:r>
          </a:p>
        </p:txBody>
      </p:sp>
      <p:sp>
        <p:nvSpPr>
          <p:cNvPr id="7" name="Tekstin paikkamerkki 6">
            <a:extLst>
              <a:ext uri="{FF2B5EF4-FFF2-40B4-BE49-F238E27FC236}">
                <a16:creationId xmlns:a16="http://schemas.microsoft.com/office/drawing/2014/main" xmlns="" id="{D59BB745-2661-468F-BDD6-6AA7C65FBE2B}"/>
              </a:ext>
            </a:extLst>
          </p:cNvPr>
          <p:cNvSpPr>
            <a:spLocks noGrp="1"/>
          </p:cNvSpPr>
          <p:nvPr>
            <p:ph type="body" sz="quarter" idx="3"/>
          </p:nvPr>
        </p:nvSpPr>
        <p:spPr/>
        <p:txBody>
          <a:bodyPr/>
          <a:lstStyle/>
          <a:p>
            <a:r>
              <a:rPr lang="fi-FI" dirty="0"/>
              <a:t>102 Artikla</a:t>
            </a:r>
          </a:p>
        </p:txBody>
      </p:sp>
      <p:sp>
        <p:nvSpPr>
          <p:cNvPr id="8" name="Sisällön paikkamerkki 7">
            <a:extLst>
              <a:ext uri="{FF2B5EF4-FFF2-40B4-BE49-F238E27FC236}">
                <a16:creationId xmlns:a16="http://schemas.microsoft.com/office/drawing/2014/main" xmlns="" id="{1D2C7FA8-6435-494E-8D76-61202DF24F8C}"/>
              </a:ext>
            </a:extLst>
          </p:cNvPr>
          <p:cNvSpPr>
            <a:spLocks noGrp="1"/>
          </p:cNvSpPr>
          <p:nvPr>
            <p:ph sz="quarter" idx="4"/>
          </p:nvPr>
        </p:nvSpPr>
        <p:spPr/>
        <p:txBody>
          <a:bodyPr>
            <a:normAutofit fontScale="47500" lnSpcReduction="20000"/>
          </a:bodyPr>
          <a:lstStyle/>
          <a:p>
            <a:r>
              <a:rPr lang="fi-FI" dirty="0"/>
              <a:t>kiellettyä on yhden tai useamman yrityksen määräävän aseman väärinkäyttö yhteismarkkinoilla tai niiden merkittävällä osalla, jos se on omiaan vaikuttamaan jäsenvaltioiden väliseen kauppaan.</a:t>
            </a:r>
          </a:p>
          <a:p>
            <a:pPr marL="0" indent="0">
              <a:buNone/>
            </a:pPr>
            <a:r>
              <a:rPr lang="fi-FI" dirty="0"/>
              <a:t>	1) kohtuuttomien osto- tai myyntihintojen taikka muiden 	kohtuuttomien kauppaehtojen määrääminen;</a:t>
            </a:r>
          </a:p>
          <a:p>
            <a:pPr marL="0" indent="0">
              <a:buNone/>
            </a:pPr>
            <a:r>
              <a:rPr lang="fi-FI" dirty="0"/>
              <a:t>	2) tuotannon, markkinoiden tai teknisen kehityksen rajoittaminen 	kuluttajien vahingoksi</a:t>
            </a:r>
          </a:p>
          <a:p>
            <a:pPr marL="0" indent="0">
              <a:buNone/>
            </a:pPr>
            <a:r>
              <a:rPr lang="fi-FI" dirty="0"/>
              <a:t>	3) erilaisten ehtojen soveltaminen eri kauppakumppaneiden 	samankaltaisiin suorituksiin kauppakumppaneita epäedulliseen 	kilpailuasemaan asettavalla tavalla;</a:t>
            </a:r>
          </a:p>
          <a:p>
            <a:pPr marL="0" indent="0">
              <a:buNone/>
            </a:pPr>
            <a:r>
              <a:rPr lang="fi-FI" dirty="0"/>
              <a:t>	4)sen asettaminen sopimuksen syntymisen edellytykseksi, että 	sopimuspuoli hyväksyy lisäsuorituksen, jolla sen luonteen vuoksi ei 	ole yhteyttä sopimuksen kohteeseen.</a:t>
            </a:r>
          </a:p>
        </p:txBody>
      </p:sp>
    </p:spTree>
    <p:extLst>
      <p:ext uri="{BB962C8B-B14F-4D97-AF65-F5344CB8AC3E}">
        <p14:creationId xmlns:p14="http://schemas.microsoft.com/office/powerpoint/2010/main" val="1768839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xmlns="" id="{14156E49-0983-48D5-B491-0CCE2FA26195}"/>
              </a:ext>
            </a:extLst>
          </p:cNvPr>
          <p:cNvSpPr>
            <a:spLocks noGrp="1"/>
          </p:cNvSpPr>
          <p:nvPr>
            <p:ph type="title"/>
          </p:nvPr>
        </p:nvSpPr>
        <p:spPr/>
        <p:txBody>
          <a:bodyPr/>
          <a:lstStyle/>
          <a:p>
            <a:r>
              <a:rPr lang="fi-FI" dirty="0"/>
              <a:t>SEUT 101 ja 102</a:t>
            </a:r>
          </a:p>
        </p:txBody>
      </p:sp>
      <p:sp>
        <p:nvSpPr>
          <p:cNvPr id="3" name="Sisällön paikkamerkki 2">
            <a:extLst>
              <a:ext uri="{FF2B5EF4-FFF2-40B4-BE49-F238E27FC236}">
                <a16:creationId xmlns:a16="http://schemas.microsoft.com/office/drawing/2014/main" xmlns="" id="{659A1EC3-B1D2-42EA-B173-F628F6EA7F04}"/>
              </a:ext>
            </a:extLst>
          </p:cNvPr>
          <p:cNvSpPr>
            <a:spLocks noGrp="1"/>
          </p:cNvSpPr>
          <p:nvPr>
            <p:ph idx="1"/>
          </p:nvPr>
        </p:nvSpPr>
        <p:spPr>
          <a:xfrm>
            <a:off x="2589212" y="1740023"/>
            <a:ext cx="8915400" cy="4171199"/>
          </a:xfrm>
        </p:spPr>
        <p:txBody>
          <a:bodyPr>
            <a:normAutofit fontScale="85000" lnSpcReduction="20000"/>
          </a:bodyPr>
          <a:lstStyle/>
          <a:p>
            <a:r>
              <a:rPr lang="fi-FI" dirty="0"/>
              <a:t>Euroopan kilpailuviranomainen on jättänyt avoimeksi, jatkaako se asian käsittelyä 101 vai 102 artiklan alla ja mikä olisi relevantti vahinkoteoria: </a:t>
            </a:r>
          </a:p>
          <a:p>
            <a:r>
              <a:rPr lang="fi-FI" dirty="0"/>
              <a:t>SEUT 101 </a:t>
            </a:r>
          </a:p>
          <a:p>
            <a:pPr lvl="1"/>
            <a:r>
              <a:rPr lang="fi-FI" dirty="0"/>
              <a:t>Jotta kyseessä olisi SEUT 101 artiklan mukainen tilanne, toiminnan tulisi muodostaa ”yritysten välinen sopimus” tai ” yhdenmukaistettu menettelytapa”, jonka tavoitteena tai seurauksena Amazonin ja kauppiaiden välistä kilpailua rajoitetaan vähittäismyynnissä.</a:t>
            </a:r>
          </a:p>
          <a:p>
            <a:pPr lvl="1"/>
            <a:r>
              <a:rPr lang="fi-FI" dirty="0"/>
              <a:t>Jos kyseessä on tietojen vaihto kilpailijoiden välillä, tapaus on erityisen ongelmallinen, mikäli tiedot ovat kilpailukykyisiä. Kilpailuun vaikuttavia tietoja, joita toinen osapuoli voi hyödyntää ovat erityisesti myyntiluvut, markkinaosuudet, hinnat, alennukset, bonukset, asiakkaiden nimet ja kustannukset. </a:t>
            </a:r>
          </a:p>
          <a:p>
            <a:r>
              <a:rPr lang="fi-FI" dirty="0"/>
              <a:t>SEUT 102 </a:t>
            </a:r>
          </a:p>
          <a:p>
            <a:pPr lvl="1"/>
            <a:r>
              <a:rPr lang="fi-FI" dirty="0"/>
              <a:t>Määräävän aseman tarkastelu: Amazon saattaa olla joissain maissa määräävässä asemassa esim. muodostaessaan duopolin </a:t>
            </a:r>
            <a:r>
              <a:rPr lang="fi-FI" dirty="0" err="1"/>
              <a:t>Ebayn</a:t>
            </a:r>
            <a:r>
              <a:rPr lang="fi-FI" dirty="0"/>
              <a:t> kanssa </a:t>
            </a:r>
          </a:p>
          <a:p>
            <a:pPr lvl="2"/>
            <a:r>
              <a:rPr lang="fi-FI" dirty="0"/>
              <a:t>Joissain maissa määräävää asemaa taas ei ole vahvan kotimaisen kilpailun vuoksi. </a:t>
            </a:r>
          </a:p>
          <a:p>
            <a:pPr lvl="2"/>
            <a:r>
              <a:rPr lang="fi-FI" dirty="0"/>
              <a:t>Mikäli määräävä asemaa todetaan, tulee tarkastella käytetäänkö tätä asemaa väärin. </a:t>
            </a:r>
          </a:p>
          <a:p>
            <a:pPr lvl="2"/>
            <a:r>
              <a:rPr lang="fi-FI" dirty="0"/>
              <a:t>Määrittelyssä huomioidaan, missä määrin muut markkinatoimijat kilpailevat Amazonin markkinapaikan kanssa ja muut rajoittavat sen toimintaa</a:t>
            </a:r>
          </a:p>
          <a:p>
            <a:pPr lvl="2"/>
            <a:endParaRPr lang="fi-FI" dirty="0"/>
          </a:p>
          <a:p>
            <a:pPr lvl="1"/>
            <a:endParaRPr lang="fi-FI" dirty="0"/>
          </a:p>
          <a:p>
            <a:pPr marL="914400" lvl="2" indent="0">
              <a:buNone/>
            </a:pPr>
            <a:endParaRPr lang="fi-FI" dirty="0"/>
          </a:p>
          <a:p>
            <a:pPr lvl="1"/>
            <a:endParaRPr lang="fi-FI" dirty="0"/>
          </a:p>
          <a:p>
            <a:pPr lvl="1"/>
            <a:endParaRPr lang="fi-FI" dirty="0"/>
          </a:p>
        </p:txBody>
      </p:sp>
    </p:spTree>
    <p:extLst>
      <p:ext uri="{BB962C8B-B14F-4D97-AF65-F5344CB8AC3E}">
        <p14:creationId xmlns:p14="http://schemas.microsoft.com/office/powerpoint/2010/main" val="510072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xmlns="" id="{17A3793B-96A5-4353-B4DF-202640AFE400}"/>
              </a:ext>
            </a:extLst>
          </p:cNvPr>
          <p:cNvSpPr>
            <a:spLocks noGrp="1"/>
          </p:cNvSpPr>
          <p:nvPr>
            <p:ph type="title"/>
          </p:nvPr>
        </p:nvSpPr>
        <p:spPr/>
        <p:txBody>
          <a:bodyPr/>
          <a:lstStyle/>
          <a:p>
            <a:r>
              <a:rPr lang="fi-FI" dirty="0"/>
              <a:t>SEUT 102 Mahdolliset väärinkäyttötilanteet</a:t>
            </a:r>
          </a:p>
        </p:txBody>
      </p:sp>
      <p:sp>
        <p:nvSpPr>
          <p:cNvPr id="3" name="Sisällön paikkamerkki 2">
            <a:extLst>
              <a:ext uri="{FF2B5EF4-FFF2-40B4-BE49-F238E27FC236}">
                <a16:creationId xmlns:a16="http://schemas.microsoft.com/office/drawing/2014/main" xmlns="" id="{137236E4-9422-4C43-B761-CA2D5BB10643}"/>
              </a:ext>
            </a:extLst>
          </p:cNvPr>
          <p:cNvSpPr>
            <a:spLocks noGrp="1"/>
          </p:cNvSpPr>
          <p:nvPr>
            <p:ph idx="1"/>
          </p:nvPr>
        </p:nvSpPr>
        <p:spPr>
          <a:xfrm>
            <a:off x="1651000" y="1905001"/>
            <a:ext cx="9853612" cy="4707466"/>
          </a:xfrm>
        </p:spPr>
        <p:txBody>
          <a:bodyPr>
            <a:normAutofit fontScale="77500" lnSpcReduction="20000"/>
          </a:bodyPr>
          <a:lstStyle/>
          <a:p>
            <a:r>
              <a:rPr lang="fi-FI" b="1" dirty="0"/>
              <a:t>Tietojen hyödyntäminen</a:t>
            </a:r>
            <a:r>
              <a:rPr lang="fi-FI" dirty="0"/>
              <a:t>	</a:t>
            </a:r>
          </a:p>
          <a:p>
            <a:pPr lvl="1"/>
            <a:r>
              <a:rPr lang="fi-FI" dirty="0"/>
              <a:t>jopa kaksi kolmasosaa Saksassa toimivista kaikista kauppiasta katsoo olevansa riippuvainen alustoista, kuten Amazonista ja useat kauppiaat  ovat huolissaan liiallisesta riippuvuudestaan. On katsottu, että pienet ja keskisuuret yritykset voivat olla niin riippuvaisia, etteivät ne pysty poistumaan alustalta halutessaan.</a:t>
            </a:r>
          </a:p>
          <a:p>
            <a:pPr lvl="1"/>
            <a:r>
              <a:rPr lang="fi-FI" dirty="0"/>
              <a:t>Jos Amazon käyttää tietoja kauppiaiden kaupallisia tarkoituksia vastaan kilpaillakseen jäälleen myyntitasolla, voidaan olettaa, että kauppiaat poistuisivat markkina-alustalta, jos ne tietäisivät dataansa hyödynnettävän parempaan Amazonin tuotteiden sijoitteluun.</a:t>
            </a:r>
          </a:p>
          <a:p>
            <a:r>
              <a:rPr lang="fi-FI" b="1" dirty="0"/>
              <a:t>Saalistushinnoittelu?</a:t>
            </a:r>
            <a:endParaRPr lang="fi-FI" dirty="0"/>
          </a:p>
          <a:p>
            <a:pPr lvl="1"/>
            <a:r>
              <a:rPr lang="fi-FI" dirty="0"/>
              <a:t>On katsottu, ettei kyseessä ole kustannusten alittava hinnoittelukäytäntö. Amazonilla on mahdollisuus tarjota tuotteita alhaisemmalla hinnalla vain siksi, että se hyödyntää kolmannen osapuolen tietoja. Tietojen avulla uuden tuotteen käyttöönoton riskiä ei käytännössä ole ja tietojen avulla tuotannon laajuus voidaan mukauttaa todelliseen kysyntään. Kolmannen osapuolen tietojen hyödyntämisessä kyseessä ei katsota olevan saalistushinnoittelu, vaan kyky hyötyä mittakaava- ja skaalaeduista epäoikeudenmukaisesti hankitun tiedon ansiosta. </a:t>
            </a:r>
          </a:p>
          <a:p>
            <a:r>
              <a:rPr lang="fi-FI" b="1" dirty="0"/>
              <a:t>Vipuaminen?</a:t>
            </a:r>
            <a:endParaRPr lang="fi-FI" dirty="0"/>
          </a:p>
          <a:p>
            <a:pPr lvl="1"/>
            <a:r>
              <a:rPr lang="fi-FI" dirty="0"/>
              <a:t>Kyseessä on strategia, jossa pyritään käyttämään määräävää asemaa tietyillä tuotemarkkinoilla tämän aseman ulottamiseksi muille lähimarkkinoille.</a:t>
            </a:r>
          </a:p>
          <a:p>
            <a:pPr lvl="1"/>
            <a:r>
              <a:rPr lang="fi-FI" dirty="0"/>
              <a:t>Amazon on käyttänyt asemaansa kauppa-alustana mahdollisesti väärin laajentaakseen määräävän aseman vähittäismarkkinoille keräämällä tietoja kauppiaista </a:t>
            </a:r>
            <a:r>
              <a:rPr lang="fi-FI" dirty="0">
                <a:sym typeface="Wingdings" panose="05000000000000000000" pitchFamily="2" charset="2"/>
              </a:rPr>
              <a:t></a:t>
            </a:r>
            <a:r>
              <a:rPr lang="fi-FI" dirty="0"/>
              <a:t> vipuaminen</a:t>
            </a:r>
          </a:p>
          <a:p>
            <a:pPr lvl="1"/>
            <a:r>
              <a:rPr lang="fi-FI" dirty="0"/>
              <a:t>Tämä on mahdollista Amazonille vain, koska kauppiaat ovat riippuvaisia Amazonista ja mikään muu vähittäiskauppias ei ole vastaavassa asemassa, jossa pystyisi keräämään vastaavia tietoja. </a:t>
            </a:r>
            <a:r>
              <a:rPr lang="fi-FI" dirty="0">
                <a:sym typeface="Wingdings" panose="05000000000000000000" pitchFamily="2" charset="2"/>
              </a:rPr>
              <a:t></a:t>
            </a:r>
            <a:r>
              <a:rPr lang="fi-FI" dirty="0"/>
              <a:t> Amazonin tapaus viittaa vipuamiseen</a:t>
            </a:r>
          </a:p>
          <a:p>
            <a:endParaRPr lang="fi-FI" dirty="0"/>
          </a:p>
        </p:txBody>
      </p:sp>
    </p:spTree>
    <p:extLst>
      <p:ext uri="{BB962C8B-B14F-4D97-AF65-F5344CB8AC3E}">
        <p14:creationId xmlns:p14="http://schemas.microsoft.com/office/powerpoint/2010/main" val="4041749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xmlns="" id="{73BB23DD-1DAA-43F1-909D-20C13F6FC1DB}"/>
              </a:ext>
            </a:extLst>
          </p:cNvPr>
          <p:cNvSpPr>
            <a:spLocks noGrp="1"/>
          </p:cNvSpPr>
          <p:nvPr>
            <p:ph type="title"/>
          </p:nvPr>
        </p:nvSpPr>
        <p:spPr/>
        <p:txBody>
          <a:bodyPr/>
          <a:lstStyle/>
          <a:p>
            <a:r>
              <a:rPr lang="fi-FI" dirty="0"/>
              <a:t>Pohdintaa</a:t>
            </a:r>
          </a:p>
        </p:txBody>
      </p:sp>
      <p:sp>
        <p:nvSpPr>
          <p:cNvPr id="3" name="Sisällön paikkamerkki 2">
            <a:extLst>
              <a:ext uri="{FF2B5EF4-FFF2-40B4-BE49-F238E27FC236}">
                <a16:creationId xmlns:a16="http://schemas.microsoft.com/office/drawing/2014/main" xmlns="" id="{C534E238-BC79-4DBB-A75B-CF9298D0F038}"/>
              </a:ext>
            </a:extLst>
          </p:cNvPr>
          <p:cNvSpPr>
            <a:spLocks noGrp="1"/>
          </p:cNvSpPr>
          <p:nvPr>
            <p:ph idx="1"/>
          </p:nvPr>
        </p:nvSpPr>
        <p:spPr/>
        <p:txBody>
          <a:bodyPr>
            <a:normAutofit fontScale="77500" lnSpcReduction="20000"/>
          </a:bodyPr>
          <a:lstStyle/>
          <a:p>
            <a:r>
              <a:rPr lang="fi-FI" dirty="0"/>
              <a:t>Tuotekohtaiset tiedot antavat Amazonille mahdollisuuden parantaa haku- ja sijoitusalgoritmeja</a:t>
            </a:r>
          </a:p>
          <a:p>
            <a:pPr lvl="1"/>
            <a:r>
              <a:rPr lang="fi-FI" dirty="0"/>
              <a:t>Parempi kohtaaminen kauppiaiden ja ostajien välillä</a:t>
            </a:r>
          </a:p>
          <a:p>
            <a:pPr lvl="1"/>
            <a:r>
              <a:rPr lang="fi-FI" dirty="0"/>
              <a:t>Tästä hyötyä sekä asiakkaille että kauppiaille</a:t>
            </a:r>
          </a:p>
          <a:p>
            <a:r>
              <a:rPr lang="fi-FI" dirty="0"/>
              <a:t>Haitallista kuitenkin jos tietoa käytetään Amazonin oman edun tavoitteluun kauppa-alustana ja kauppiaana samanaikaisesti, eikä kauppiaiden ja ostajien kohtaamisen edistämiseen</a:t>
            </a:r>
          </a:p>
          <a:p>
            <a:pPr lvl="1"/>
            <a:r>
              <a:rPr lang="fi-FI" dirty="0"/>
              <a:t>Jos väitteet pitävät paikkansa, kuluttajille tarjotaan Amazonin toimesta valikoitua tietoa, jossa suositaan omia tuotteita </a:t>
            </a:r>
            <a:r>
              <a:rPr lang="fi-FI" dirty="0">
                <a:sym typeface="Wingdings" panose="05000000000000000000" pitchFamily="2" charset="2"/>
              </a:rPr>
              <a:t></a:t>
            </a:r>
            <a:r>
              <a:rPr lang="fi-FI" dirty="0"/>
              <a:t> </a:t>
            </a:r>
            <a:r>
              <a:rPr lang="fi-FI" dirty="0" err="1"/>
              <a:t>Big</a:t>
            </a:r>
            <a:r>
              <a:rPr lang="fi-FI" dirty="0"/>
              <a:t> Dataa koskeva ongelma (Ongelma ei välttämättä ole datan kerääminen vaan pikemminkin se, mihin kerättyä dataa käytetään)</a:t>
            </a:r>
          </a:p>
          <a:p>
            <a:pPr indent="-285750"/>
            <a:r>
              <a:rPr lang="fi-FI" dirty="0"/>
              <a:t>Jos Amazon on käyttänyt määräävää asemaa kauppiaiden alustoilla laajentuakseen jälleenmyyntimarkkinoilla, on kyseessä väärinkäyttötilanne, koska kukaan muu kilpaileva jälleenmyyjä ei ole vastaavassa asemassa tietojen keräämisen ja hyödyntämisen suhteen </a:t>
            </a:r>
          </a:p>
          <a:p>
            <a:pPr lvl="1"/>
            <a:r>
              <a:rPr lang="fi-FI" dirty="0"/>
              <a:t>Ainut toimija kuka kykenee hankkimaan dataa kauppiaiden riippuvuuden takia</a:t>
            </a:r>
          </a:p>
          <a:p>
            <a:pPr lvl="1"/>
            <a:r>
              <a:rPr lang="fi-FI" dirty="0"/>
              <a:t>Monisyinen ongelma(pystytäänkö ratkaisemaan yhtenä kokonaisuutena)</a:t>
            </a:r>
          </a:p>
          <a:p>
            <a:pPr lvl="2"/>
            <a:r>
              <a:rPr lang="fi-FI" dirty="0"/>
              <a:t>Horisontaalinen ja Vertikaalinen ongelma + BIG DATA</a:t>
            </a:r>
          </a:p>
          <a:p>
            <a:pPr lvl="2"/>
            <a:r>
              <a:rPr lang="fi-FI" dirty="0"/>
              <a:t>Määräävän aseman väärinkäyttö sekä jälleenmyyntialustana ja jälleenmyyjänä</a:t>
            </a:r>
          </a:p>
          <a:p>
            <a:pPr lvl="1"/>
            <a:endParaRPr lang="fi-FI" dirty="0"/>
          </a:p>
          <a:p>
            <a:pPr lvl="1"/>
            <a:endParaRPr lang="fi-FI" dirty="0"/>
          </a:p>
          <a:p>
            <a:pPr lvl="1"/>
            <a:endParaRPr lang="fi-FI" dirty="0"/>
          </a:p>
          <a:p>
            <a:pPr lvl="1"/>
            <a:endParaRPr lang="fi-FI" dirty="0"/>
          </a:p>
          <a:p>
            <a:pPr lvl="1"/>
            <a:endParaRPr lang="fi-FI" dirty="0"/>
          </a:p>
          <a:p>
            <a:pPr lvl="1"/>
            <a:endParaRPr lang="fi-FI" dirty="0"/>
          </a:p>
          <a:p>
            <a:pPr lvl="1"/>
            <a:endParaRPr lang="fi-FI" dirty="0"/>
          </a:p>
          <a:p>
            <a:pPr lvl="1"/>
            <a:endParaRPr lang="fi-FI" dirty="0"/>
          </a:p>
          <a:p>
            <a:pPr lvl="1"/>
            <a:endParaRPr lang="fi-FI" dirty="0"/>
          </a:p>
          <a:p>
            <a:pPr lvl="1"/>
            <a:endParaRPr lang="fi-FI" dirty="0"/>
          </a:p>
          <a:p>
            <a:pPr lvl="1"/>
            <a:endParaRPr lang="fi-FI" dirty="0"/>
          </a:p>
        </p:txBody>
      </p:sp>
    </p:spTree>
    <p:extLst>
      <p:ext uri="{BB962C8B-B14F-4D97-AF65-F5344CB8AC3E}">
        <p14:creationId xmlns:p14="http://schemas.microsoft.com/office/powerpoint/2010/main" val="240950616"/>
      </p:ext>
    </p:extLst>
  </p:cSld>
  <p:clrMapOvr>
    <a:masterClrMapping/>
  </p:clrMapOvr>
</p:sld>
</file>

<file path=ppt/theme/theme1.xml><?xml version="1.0" encoding="utf-8"?>
<a:theme xmlns:a="http://schemas.openxmlformats.org/drawingml/2006/main" name="Kuiskaus">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319</TotalTime>
  <Words>764</Words>
  <Application>Microsoft Macintosh PowerPoint</Application>
  <PresentationFormat>Mukautettu</PresentationFormat>
  <Paragraphs>102</Paragraphs>
  <Slides>8</Slides>
  <Notes>0</Notes>
  <HiddenSlides>0</HiddenSlides>
  <MMClips>0</MMClips>
  <ScaleCrop>false</ScaleCrop>
  <HeadingPairs>
    <vt:vector size="4" baseType="variant">
      <vt:variant>
        <vt:lpstr>Teema</vt:lpstr>
      </vt:variant>
      <vt:variant>
        <vt:i4>1</vt:i4>
      </vt:variant>
      <vt:variant>
        <vt:lpstr>Dian otsikot</vt:lpstr>
      </vt:variant>
      <vt:variant>
        <vt:i4>8</vt:i4>
      </vt:variant>
    </vt:vector>
  </HeadingPairs>
  <TitlesOfParts>
    <vt:vector size="9" baseType="lpstr">
      <vt:lpstr>Kuiskaus</vt:lpstr>
      <vt:lpstr>Amazon</vt:lpstr>
      <vt:lpstr>Amazon &amp; Big Data</vt:lpstr>
      <vt:lpstr>Taustaa</vt:lpstr>
      <vt:lpstr>PowerPoint-esitys</vt:lpstr>
      <vt:lpstr>SEUT 101 ja 102</vt:lpstr>
      <vt:lpstr>SEUT 101 ja 102</vt:lpstr>
      <vt:lpstr>SEUT 102 Mahdolliset väärinkäyttötilanteet</vt:lpstr>
      <vt:lpstr>Pohdintaa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Amazon</dc:title>
  <dc:creator>Juha Halttunen</dc:creator>
  <cp:lastModifiedBy>Petri Kuoppamäki</cp:lastModifiedBy>
  <cp:revision>58</cp:revision>
  <dcterms:created xsi:type="dcterms:W3CDTF">2019-03-06T16:05:14Z</dcterms:created>
  <dcterms:modified xsi:type="dcterms:W3CDTF">2019-04-07T09:35:00Z</dcterms:modified>
</cp:coreProperties>
</file>