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9" r:id="rId1"/>
  </p:sldMasterIdLst>
  <p:notesMasterIdLst>
    <p:notesMasterId r:id="rId187"/>
  </p:notesMasterIdLst>
  <p:handoutMasterIdLst>
    <p:handoutMasterId r:id="rId188"/>
  </p:handoutMasterIdLst>
  <p:sldIdLst>
    <p:sldId id="2006" r:id="rId2"/>
    <p:sldId id="2107" r:id="rId3"/>
    <p:sldId id="3169" r:id="rId4"/>
    <p:sldId id="3170" r:id="rId5"/>
    <p:sldId id="3168" r:id="rId6"/>
    <p:sldId id="2108" r:id="rId7"/>
    <p:sldId id="2109" r:id="rId8"/>
    <p:sldId id="2110" r:id="rId9"/>
    <p:sldId id="2113" r:id="rId10"/>
    <p:sldId id="2112" r:id="rId11"/>
    <p:sldId id="2114" r:id="rId12"/>
    <p:sldId id="2115" r:id="rId13"/>
    <p:sldId id="2118" r:id="rId14"/>
    <p:sldId id="2119" r:id="rId15"/>
    <p:sldId id="2120" r:id="rId16"/>
    <p:sldId id="2121" r:id="rId17"/>
    <p:sldId id="2004" r:id="rId18"/>
    <p:sldId id="2065" r:id="rId19"/>
    <p:sldId id="1954" r:id="rId20"/>
    <p:sldId id="2129" r:id="rId21"/>
    <p:sldId id="2131" r:id="rId22"/>
    <p:sldId id="2132" r:id="rId23"/>
    <p:sldId id="1589" r:id="rId24"/>
    <p:sldId id="1590" r:id="rId25"/>
    <p:sldId id="1591" r:id="rId26"/>
    <p:sldId id="2122" r:id="rId27"/>
    <p:sldId id="2123" r:id="rId28"/>
    <p:sldId id="2124" r:id="rId29"/>
    <p:sldId id="2125" r:id="rId30"/>
    <p:sldId id="2126" r:id="rId31"/>
    <p:sldId id="2127" r:id="rId32"/>
    <p:sldId id="2128" r:id="rId33"/>
    <p:sldId id="1614" r:id="rId34"/>
    <p:sldId id="1507" r:id="rId35"/>
    <p:sldId id="2007" r:id="rId36"/>
    <p:sldId id="2008" r:id="rId37"/>
    <p:sldId id="2009" r:id="rId38"/>
    <p:sldId id="2010" r:id="rId39"/>
    <p:sldId id="2011" r:id="rId40"/>
    <p:sldId id="2047" r:id="rId41"/>
    <p:sldId id="2049" r:id="rId42"/>
    <p:sldId id="2048" r:id="rId43"/>
    <p:sldId id="2050" r:id="rId44"/>
    <p:sldId id="2051" r:id="rId45"/>
    <p:sldId id="2052" r:id="rId46"/>
    <p:sldId id="2053" r:id="rId47"/>
    <p:sldId id="2054" r:id="rId48"/>
    <p:sldId id="2055" r:id="rId49"/>
    <p:sldId id="2012" r:id="rId50"/>
    <p:sldId id="2056" r:id="rId51"/>
    <p:sldId id="2013" r:id="rId52"/>
    <p:sldId id="2014" r:id="rId53"/>
    <p:sldId id="2015" r:id="rId54"/>
    <p:sldId id="2016" r:id="rId55"/>
    <p:sldId id="2017" r:id="rId56"/>
    <p:sldId id="2018" r:id="rId57"/>
    <p:sldId id="2036" r:id="rId58"/>
    <p:sldId id="2022" r:id="rId59"/>
    <p:sldId id="2023" r:id="rId60"/>
    <p:sldId id="2024" r:id="rId61"/>
    <p:sldId id="2025" r:id="rId62"/>
    <p:sldId id="2026" r:id="rId63"/>
    <p:sldId id="2133" r:id="rId64"/>
    <p:sldId id="2063" r:id="rId65"/>
    <p:sldId id="2134" r:id="rId66"/>
    <p:sldId id="2035" r:id="rId67"/>
    <p:sldId id="2019" r:id="rId68"/>
    <p:sldId id="2020" r:id="rId69"/>
    <p:sldId id="2044" r:id="rId70"/>
    <p:sldId id="2021" r:id="rId71"/>
    <p:sldId id="2045" r:id="rId72"/>
    <p:sldId id="2037" r:id="rId73"/>
    <p:sldId id="2027" r:id="rId74"/>
    <p:sldId id="2028" r:id="rId75"/>
    <p:sldId id="2029" r:id="rId76"/>
    <p:sldId id="2030" r:id="rId77"/>
    <p:sldId id="2137" r:id="rId78"/>
    <p:sldId id="2032" r:id="rId79"/>
    <p:sldId id="2039" r:id="rId80"/>
    <p:sldId id="1581" r:id="rId81"/>
    <p:sldId id="2135" r:id="rId82"/>
    <p:sldId id="2040" r:id="rId83"/>
    <p:sldId id="2140" r:id="rId84"/>
    <p:sldId id="2142" r:id="rId85"/>
    <p:sldId id="2141" r:id="rId86"/>
    <p:sldId id="2143" r:id="rId87"/>
    <p:sldId id="2144" r:id="rId88"/>
    <p:sldId id="2145" r:id="rId89"/>
    <p:sldId id="2169" r:id="rId90"/>
    <p:sldId id="2172" r:id="rId91"/>
    <p:sldId id="2174" r:id="rId92"/>
    <p:sldId id="2175" r:id="rId93"/>
    <p:sldId id="2178" r:id="rId94"/>
    <p:sldId id="2176" r:id="rId95"/>
    <p:sldId id="2177" r:id="rId96"/>
    <p:sldId id="2170" r:id="rId97"/>
    <p:sldId id="2179" r:id="rId98"/>
    <p:sldId id="2043" r:id="rId99"/>
    <p:sldId id="2180" r:id="rId100"/>
    <p:sldId id="2181" r:id="rId101"/>
    <p:sldId id="2182" r:id="rId102"/>
    <p:sldId id="2190" r:id="rId103"/>
    <p:sldId id="2191" r:id="rId104"/>
    <p:sldId id="2188" r:id="rId105"/>
    <p:sldId id="2185" r:id="rId106"/>
    <p:sldId id="3167" r:id="rId107"/>
    <p:sldId id="2189" r:id="rId108"/>
    <p:sldId id="2187" r:id="rId109"/>
    <p:sldId id="2192" r:id="rId110"/>
    <p:sldId id="2194" r:id="rId111"/>
    <p:sldId id="2195" r:id="rId112"/>
    <p:sldId id="2196" r:id="rId113"/>
    <p:sldId id="2198" r:id="rId114"/>
    <p:sldId id="2200" r:id="rId115"/>
    <p:sldId id="2201" r:id="rId116"/>
    <p:sldId id="2202" r:id="rId117"/>
    <p:sldId id="2206" r:id="rId118"/>
    <p:sldId id="2203" r:id="rId119"/>
    <p:sldId id="2204" r:id="rId120"/>
    <p:sldId id="2184" r:id="rId121"/>
    <p:sldId id="2205" r:id="rId122"/>
    <p:sldId id="2062" r:id="rId123"/>
    <p:sldId id="2208" r:id="rId124"/>
    <p:sldId id="2209" r:id="rId125"/>
    <p:sldId id="2207" r:id="rId126"/>
    <p:sldId id="2061" r:id="rId127"/>
    <p:sldId id="3102" r:id="rId128"/>
    <p:sldId id="3101" r:id="rId129"/>
    <p:sldId id="2210" r:id="rId130"/>
    <p:sldId id="2038" r:id="rId131"/>
    <p:sldId id="3117" r:id="rId132"/>
    <p:sldId id="3105" r:id="rId133"/>
    <p:sldId id="3118" r:id="rId134"/>
    <p:sldId id="3120" r:id="rId135"/>
    <p:sldId id="3122" r:id="rId136"/>
    <p:sldId id="3121" r:id="rId137"/>
    <p:sldId id="3119" r:id="rId138"/>
    <p:sldId id="3123" r:id="rId139"/>
    <p:sldId id="3108" r:id="rId140"/>
    <p:sldId id="3116" r:id="rId141"/>
    <p:sldId id="3106" r:id="rId142"/>
    <p:sldId id="3114" r:id="rId143"/>
    <p:sldId id="3124" r:id="rId144"/>
    <p:sldId id="3127" r:id="rId145"/>
    <p:sldId id="2059" r:id="rId146"/>
    <p:sldId id="3128" r:id="rId147"/>
    <p:sldId id="3129" r:id="rId148"/>
    <p:sldId id="3130" r:id="rId149"/>
    <p:sldId id="3131" r:id="rId150"/>
    <p:sldId id="3132" r:id="rId151"/>
    <p:sldId id="3109" r:id="rId152"/>
    <p:sldId id="3110" r:id="rId153"/>
    <p:sldId id="3111" r:id="rId154"/>
    <p:sldId id="3112" r:id="rId155"/>
    <p:sldId id="3113" r:id="rId156"/>
    <p:sldId id="2042" r:id="rId157"/>
    <p:sldId id="3150" r:id="rId158"/>
    <p:sldId id="3151" r:id="rId159"/>
    <p:sldId id="3152" r:id="rId160"/>
    <p:sldId id="3153" r:id="rId161"/>
    <p:sldId id="3139" r:id="rId162"/>
    <p:sldId id="3146" r:id="rId163"/>
    <p:sldId id="3147" r:id="rId164"/>
    <p:sldId id="3144" r:id="rId165"/>
    <p:sldId id="3148" r:id="rId166"/>
    <p:sldId id="3145" r:id="rId167"/>
    <p:sldId id="3149" r:id="rId168"/>
    <p:sldId id="3140" r:id="rId169"/>
    <p:sldId id="3157" r:id="rId170"/>
    <p:sldId id="3154" r:id="rId171"/>
    <p:sldId id="3137" r:id="rId172"/>
    <p:sldId id="3155" r:id="rId173"/>
    <p:sldId id="3156" r:id="rId174"/>
    <p:sldId id="3141" r:id="rId175"/>
    <p:sldId id="3158" r:id="rId176"/>
    <p:sldId id="3159" r:id="rId177"/>
    <p:sldId id="3142" r:id="rId178"/>
    <p:sldId id="2193" r:id="rId179"/>
    <p:sldId id="3133" r:id="rId180"/>
    <p:sldId id="3134" r:id="rId181"/>
    <p:sldId id="3161" r:id="rId182"/>
    <p:sldId id="3162" r:id="rId183"/>
    <p:sldId id="3135" r:id="rId184"/>
    <p:sldId id="3164" r:id="rId185"/>
    <p:sldId id="3165" r:id="rId186"/>
  </p:sldIdLst>
  <p:sldSz cx="9144000" cy="6858000" type="screen4x3"/>
  <p:notesSz cx="6797675" cy="9926638"/>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view of previous lecture" id="{4B4D7C64-CA78-5A40-B917-F62F2156D9FF}">
          <p14:sldIdLst>
            <p14:sldId id="2006"/>
            <p14:sldId id="2107"/>
            <p14:sldId id="3169"/>
            <p14:sldId id="3170"/>
            <p14:sldId id="3168"/>
            <p14:sldId id="2108"/>
            <p14:sldId id="2109"/>
            <p14:sldId id="2110"/>
            <p14:sldId id="2113"/>
            <p14:sldId id="2112"/>
            <p14:sldId id="2114"/>
            <p14:sldId id="2115"/>
            <p14:sldId id="2118"/>
            <p14:sldId id="2119"/>
            <p14:sldId id="2120"/>
            <p14:sldId id="2121"/>
            <p14:sldId id="2004"/>
            <p14:sldId id="2065"/>
          </p14:sldIdLst>
        </p14:section>
        <p14:section name="Regression assumptions" id="{758F9462-8F12-E746-A6D5-24B75DA54289}">
          <p14:sldIdLst>
            <p14:sldId id="1954"/>
            <p14:sldId id="2129"/>
            <p14:sldId id="2131"/>
            <p14:sldId id="2132"/>
            <p14:sldId id="1589"/>
            <p14:sldId id="1590"/>
            <p14:sldId id="1591"/>
          </p14:sldIdLst>
        </p14:section>
        <p14:section name="Review of regression assumptions" id="{2E6D336B-DD44-3447-9947-29F060CA97E9}">
          <p14:sldIdLst>
            <p14:sldId id="2122"/>
            <p14:sldId id="2123"/>
            <p14:sldId id="2124"/>
            <p14:sldId id="2125"/>
            <p14:sldId id="2126"/>
            <p14:sldId id="2127"/>
            <p14:sldId id="2128"/>
            <p14:sldId id="1614"/>
          </p14:sldIdLst>
        </p14:section>
        <p14:section name="Logistic regression" id="{74997813-559A-5444-A7DE-FD0127AA7589}">
          <p14:sldIdLst>
            <p14:sldId id="1507"/>
            <p14:sldId id="2007"/>
            <p14:sldId id="2008"/>
            <p14:sldId id="2009"/>
            <p14:sldId id="2010"/>
            <p14:sldId id="2011"/>
          </p14:sldIdLst>
        </p14:section>
        <p14:section name="Maximum likelihood estimation" id="{E6CF8C69-52F4-1F43-ABA8-07D225600543}">
          <p14:sldIdLst>
            <p14:sldId id="2047"/>
            <p14:sldId id="2049"/>
            <p14:sldId id="2048"/>
            <p14:sldId id="2050"/>
            <p14:sldId id="2051"/>
            <p14:sldId id="2052"/>
            <p14:sldId id="2053"/>
            <p14:sldId id="2054"/>
            <p14:sldId id="2055"/>
          </p14:sldIdLst>
        </p14:section>
        <p14:section name="Maximum likelihood estimation of logistic regression" id="{3396D56B-99E7-2E44-B252-9FBC29490687}">
          <p14:sldIdLst>
            <p14:sldId id="2012"/>
            <p14:sldId id="2056"/>
            <p14:sldId id="2013"/>
            <p14:sldId id="2014"/>
            <p14:sldId id="2015"/>
            <p14:sldId id="2016"/>
            <p14:sldId id="2017"/>
            <p14:sldId id="2018"/>
          </p14:sldIdLst>
        </p14:section>
        <p14:section name="Interpretation of logistic regression results" id="{2C49E45E-62D3-214C-B19F-D9FCCF95DFD0}">
          <p14:sldIdLst>
            <p14:sldId id="2036"/>
            <p14:sldId id="2022"/>
            <p14:sldId id="2023"/>
            <p14:sldId id="2024"/>
            <p14:sldId id="2025"/>
            <p14:sldId id="2026"/>
            <p14:sldId id="2133"/>
            <p14:sldId id="2063"/>
            <p14:sldId id="2134"/>
          </p14:sldIdLst>
        </p14:section>
        <p14:section name="Generalized linear model" id="{6878842A-20CA-2347-B690-8E7833AB67C8}">
          <p14:sldIdLst>
            <p14:sldId id="2035"/>
            <p14:sldId id="2019"/>
            <p14:sldId id="2020"/>
            <p14:sldId id="2044"/>
            <p14:sldId id="2021"/>
            <p14:sldId id="2045"/>
          </p14:sldIdLst>
        </p14:section>
        <p14:section name="Deviance residuals" id="{EBBD735E-5AC2-7448-B91C-4F689D642C41}">
          <p14:sldIdLst>
            <p14:sldId id="2037"/>
            <p14:sldId id="2027"/>
            <p14:sldId id="2028"/>
            <p14:sldId id="2029"/>
            <p14:sldId id="2030"/>
            <p14:sldId id="2137"/>
            <p14:sldId id="2032"/>
          </p14:sldIdLst>
        </p14:section>
        <p14:section name="Likelihood ratio test" id="{2BFD30D1-6D5D-1A47-BDA7-BCA8FA0E481B}">
          <p14:sldIdLst>
            <p14:sldId id="2039"/>
            <p14:sldId id="1581"/>
            <p14:sldId id="2135"/>
          </p14:sldIdLst>
        </p14:section>
        <p14:section name="Perfect prediction" id="{903A9719-27BB-9D47-9012-CECE62A480E3}">
          <p14:sldIdLst>
            <p14:sldId id="2040"/>
            <p14:sldId id="2140"/>
            <p14:sldId id="2142"/>
            <p14:sldId id="2141"/>
            <p14:sldId id="2143"/>
            <p14:sldId id="2144"/>
            <p14:sldId id="2145"/>
            <p14:sldId id="2169"/>
            <p14:sldId id="2172"/>
            <p14:sldId id="2174"/>
            <p14:sldId id="2175"/>
            <p14:sldId id="2178"/>
            <p14:sldId id="2176"/>
            <p14:sldId id="2177"/>
            <p14:sldId id="2170"/>
            <p14:sldId id="2179"/>
          </p14:sldIdLst>
        </p14:section>
        <p14:section name="Pseudo-R2" id="{E1DBA100-552E-6C4A-AA45-C3E85AE8A811}">
          <p14:sldIdLst>
            <p14:sldId id="2043"/>
            <p14:sldId id="2180"/>
            <p14:sldId id="2181"/>
            <p14:sldId id="2182"/>
            <p14:sldId id="2190"/>
            <p14:sldId id="2191"/>
            <p14:sldId id="2188"/>
            <p14:sldId id="2185"/>
            <p14:sldId id="3167"/>
            <p14:sldId id="2189"/>
          </p14:sldIdLst>
        </p14:section>
        <p14:section name="Intepretation of non-additive effects" id="{038F0C70-9FDD-A549-8702-9775CCA232ED}">
          <p14:sldIdLst>
            <p14:sldId id="2187"/>
            <p14:sldId id="2192"/>
            <p14:sldId id="2194"/>
            <p14:sldId id="2195"/>
            <p14:sldId id="2196"/>
            <p14:sldId id="2198"/>
            <p14:sldId id="2200"/>
            <p14:sldId id="2201"/>
            <p14:sldId id="2202"/>
            <p14:sldId id="2206"/>
            <p14:sldId id="2203"/>
            <p14:sldId id="2204"/>
            <p14:sldId id="2184"/>
            <p14:sldId id="2205"/>
          </p14:sldIdLst>
        </p14:section>
        <p14:section name="Fractional response models" id="{66E1EC31-1C6F-4D40-B53F-AD9FBC953207}">
          <p14:sldIdLst>
            <p14:sldId id="2062"/>
            <p14:sldId id="2208"/>
            <p14:sldId id="2209"/>
            <p14:sldId id="2207"/>
          </p14:sldIdLst>
        </p14:section>
        <p14:section name="Logit and probit" id="{3EDE3374-F17B-944B-B693-EA141531C4BB}">
          <p14:sldIdLst>
            <p14:sldId id="2061"/>
            <p14:sldId id="3102"/>
            <p14:sldId id="3101"/>
            <p14:sldId id="2210"/>
          </p14:sldIdLst>
        </p14:section>
        <p14:section name="Ordinal data" id="{ADC2E6EA-19A8-C144-8663-0AF0EEDA302C}">
          <p14:sldIdLst>
            <p14:sldId id="2038"/>
            <p14:sldId id="3117"/>
            <p14:sldId id="3105"/>
            <p14:sldId id="3118"/>
            <p14:sldId id="3120"/>
            <p14:sldId id="3122"/>
            <p14:sldId id="3121"/>
            <p14:sldId id="3119"/>
            <p14:sldId id="3123"/>
            <p14:sldId id="3108"/>
            <p14:sldId id="3116"/>
            <p14:sldId id="3106"/>
          </p14:sldIdLst>
        </p14:section>
        <p14:section name="Nominal data models" id="{BB6EB6EA-D25F-DC40-9CB2-AE928BBD7CCE}">
          <p14:sldIdLst>
            <p14:sldId id="3114"/>
            <p14:sldId id="3124"/>
            <p14:sldId id="3127"/>
            <p14:sldId id="2059"/>
            <p14:sldId id="3128"/>
            <p14:sldId id="3129"/>
            <p14:sldId id="3130"/>
            <p14:sldId id="3131"/>
            <p14:sldId id="3132"/>
          </p14:sldIdLst>
        </p14:section>
        <p14:section name="Relationship between ordinal and nominal model" id="{59522A23-412C-C145-8640-F7F82C7822F6}">
          <p14:sldIdLst>
            <p14:sldId id="3109"/>
            <p14:sldId id="3110"/>
            <p14:sldId id="3111"/>
            <p14:sldId id="3112"/>
            <p14:sldId id="3113"/>
          </p14:sldIdLst>
        </p14:section>
        <p14:section name="Count models" id="{9C59A6DE-FB87-CB41-9CC8-A7FEBDC4616C}">
          <p14:sldIdLst>
            <p14:sldId id="2042"/>
            <p14:sldId id="3150"/>
            <p14:sldId id="3151"/>
            <p14:sldId id="3152"/>
            <p14:sldId id="3153"/>
            <p14:sldId id="3139"/>
            <p14:sldId id="3146"/>
            <p14:sldId id="3147"/>
            <p14:sldId id="3144"/>
            <p14:sldId id="3148"/>
            <p14:sldId id="3145"/>
            <p14:sldId id="3149"/>
            <p14:sldId id="3140"/>
            <p14:sldId id="3157"/>
            <p14:sldId id="3154"/>
            <p14:sldId id="3137"/>
            <p14:sldId id="3155"/>
            <p14:sldId id="3156"/>
          </p14:sldIdLst>
        </p14:section>
        <p14:section name="Quasi-maximum likelihood estimation" id="{30B9BBB2-B6CD-074E-893E-D7B2EF6702CC}">
          <p14:sldIdLst>
            <p14:sldId id="3141"/>
            <p14:sldId id="3158"/>
            <p14:sldId id="3159"/>
            <p14:sldId id="3142"/>
          </p14:sldIdLst>
        </p14:section>
        <p14:section name="Choosing between GLM and transformation" id="{49C539A9-CDC7-0849-B225-5E0770712916}">
          <p14:sldIdLst>
            <p14:sldId id="2193"/>
            <p14:sldId id="3133"/>
            <p14:sldId id="3134"/>
            <p14:sldId id="3161"/>
            <p14:sldId id="3162"/>
            <p14:sldId id="3135"/>
            <p14:sldId id="3164"/>
            <p14:sldId id="31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015" autoAdjust="0"/>
    <p:restoredTop sz="95061" autoAdjust="0"/>
  </p:normalViewPr>
  <p:slideViewPr>
    <p:cSldViewPr snapToGrid="0" snapToObjects="1">
      <p:cViewPr varScale="1">
        <p:scale>
          <a:sx n="148" d="100"/>
          <a:sy n="148" d="100"/>
        </p:scale>
        <p:origin x="212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904"/>
    </p:cViewPr>
  </p:sorterViewPr>
  <p:notesViewPr>
    <p:cSldViewPr snapToGrid="0" snapToObjects="1">
      <p:cViewPr varScale="1">
        <p:scale>
          <a:sx n="109" d="100"/>
          <a:sy n="109" d="100"/>
        </p:scale>
        <p:origin x="3192" y="18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93F69C4-64CB-4B2F-9315-CB1687D2A2F2}" type="datetimeFigureOut">
              <a:rPr lang="en-US" smtClean="0"/>
              <a:pPr/>
              <a:t>2/22/19</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3BD77D84-3511-4FED-AC74-C01CC27C9031}" type="slidenum">
              <a:rPr lang="en-US" smtClean="0"/>
              <a:pPr/>
              <a:t>‹#›</a:t>
            </a:fld>
            <a:endParaRPr lang="en-US"/>
          </a:p>
        </p:txBody>
      </p:sp>
    </p:spTree>
    <p:extLst>
      <p:ext uri="{BB962C8B-B14F-4D97-AF65-F5344CB8AC3E}">
        <p14:creationId xmlns:p14="http://schemas.microsoft.com/office/powerpoint/2010/main" val="3935089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286960A-0121-534D-A24D-8EA8F56A9632}" type="datetimeFigureOut">
              <a:rPr lang="fi-FI" smtClean="0"/>
              <a:pPr/>
              <a:t>22.2.2019</a:t>
            </a:fld>
            <a:endParaRPr lang="fi-FI"/>
          </a:p>
        </p:txBody>
      </p:sp>
      <p:sp>
        <p:nvSpPr>
          <p:cNvPr id="4" name="Dian kuvan paikkamerkki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BA776C5-0312-5C4E-917A-3C22296ECCA7}" type="slidenum">
              <a:rPr lang="fi-FI" smtClean="0"/>
              <a:pPr/>
              <a:t>‹#›</a:t>
            </a:fld>
            <a:endParaRPr lang="fi-FI"/>
          </a:p>
        </p:txBody>
      </p:sp>
    </p:spTree>
    <p:extLst>
      <p:ext uri="{BB962C8B-B14F-4D97-AF65-F5344CB8AC3E}">
        <p14:creationId xmlns:p14="http://schemas.microsoft.com/office/powerpoint/2010/main" val="25804124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2B714-2967-574B-8B85-03E8B291DB72}" type="slidenum">
              <a:rPr lang="fi-FI" smtClean="0"/>
              <a:pPr/>
              <a:t>1</a:t>
            </a:fld>
            <a:endParaRPr lang="fi-FI"/>
          </a:p>
        </p:txBody>
      </p:sp>
    </p:spTree>
    <p:extLst>
      <p:ext uri="{BB962C8B-B14F-4D97-AF65-F5344CB8AC3E}">
        <p14:creationId xmlns:p14="http://schemas.microsoft.com/office/powerpoint/2010/main" val="28782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16</a:t>
            </a:fld>
            <a:endParaRPr lang="fi-FI"/>
          </a:p>
        </p:txBody>
      </p:sp>
    </p:spTree>
    <p:extLst>
      <p:ext uri="{BB962C8B-B14F-4D97-AF65-F5344CB8AC3E}">
        <p14:creationId xmlns:p14="http://schemas.microsoft.com/office/powerpoint/2010/main" val="78886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A776C5-0312-5C4E-917A-3C22296ECCA7}" type="slidenum">
              <a:rPr lang="fi-FI" smtClean="0"/>
              <a:pPr/>
              <a:t>23</a:t>
            </a:fld>
            <a:endParaRPr lang="fi-FI"/>
          </a:p>
        </p:txBody>
      </p:sp>
    </p:spTree>
    <p:extLst>
      <p:ext uri="{BB962C8B-B14F-4D97-AF65-F5344CB8AC3E}">
        <p14:creationId xmlns:p14="http://schemas.microsoft.com/office/powerpoint/2010/main" val="956351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fld id="{830A1AC3-1668-E14A-AEEB-B2E423A6F16C}" type="slidenum">
              <a:rPr lang="en-US" smtClean="0"/>
              <a:pPr/>
              <a:t>25</a:t>
            </a:fld>
            <a:endParaRPr lang="en-US"/>
          </a:p>
        </p:txBody>
      </p:sp>
    </p:spTree>
    <p:extLst>
      <p:ext uri="{BB962C8B-B14F-4D97-AF65-F5344CB8AC3E}">
        <p14:creationId xmlns:p14="http://schemas.microsoft.com/office/powerpoint/2010/main" val="2577018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data &lt;- </a:t>
            </a:r>
            <a:r>
              <a:rPr lang="en-US" sz="1200" kern="1200" dirty="0" err="1">
                <a:solidFill>
                  <a:schemeClr val="tx1"/>
                </a:solidFill>
                <a:effectLst/>
                <a:latin typeface="+mn-lt"/>
                <a:ea typeface="+mn-ea"/>
                <a:cs typeface="+mn-cs"/>
              </a:rPr>
              <a:t>read.csv</a:t>
            </a:r>
            <a:r>
              <a:rPr lang="en-US" sz="1200" kern="1200" dirty="0">
                <a:solidFill>
                  <a:schemeClr val="tx1"/>
                </a:solidFill>
                <a:effectLst/>
                <a:latin typeface="+mn-lt"/>
                <a:ea typeface="+mn-ea"/>
                <a:cs typeface="+mn-cs"/>
              </a:rPr>
              <a:t>("ROAs in 2005.csv")</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head(data)</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options(</a:t>
            </a:r>
            <a:r>
              <a:rPr lang="en-US" sz="1200" kern="1200" dirty="0" err="1">
                <a:solidFill>
                  <a:schemeClr val="tx1"/>
                </a:solidFill>
                <a:effectLst/>
                <a:latin typeface="+mn-lt"/>
                <a:ea typeface="+mn-ea"/>
                <a:cs typeface="+mn-cs"/>
              </a:rPr>
              <a:t>scipen</a:t>
            </a:r>
            <a:r>
              <a:rPr lang="en-US" sz="1200" kern="1200" dirty="0">
                <a:solidFill>
                  <a:schemeClr val="tx1"/>
                </a:solidFill>
                <a:effectLst/>
                <a:latin typeface="+mn-lt"/>
                <a:ea typeface="+mn-ea"/>
                <a:cs typeface="+mn-cs"/>
              </a:rPr>
              <a:t>=999)</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Take the Revenue for 2005 from the data</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Revenue &lt;- </a:t>
            </a:r>
            <a:r>
              <a:rPr lang="en-US" sz="1200" kern="1200" dirty="0" err="1">
                <a:solidFill>
                  <a:schemeClr val="tx1"/>
                </a:solidFill>
                <a:effectLst/>
                <a:latin typeface="+mn-lt"/>
                <a:ea typeface="+mn-ea"/>
                <a:cs typeface="+mn-cs"/>
              </a:rPr>
              <a:t>as.numeric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as.character</a:t>
            </a:r>
            <a:r>
              <a:rPr lang="en-US" sz="1200" kern="1200" dirty="0">
                <a:solidFill>
                  <a:schemeClr val="tx1"/>
                </a:solidFill>
                <a:effectLst/>
                <a:latin typeface="+mn-lt"/>
                <a:ea typeface="+mn-ea"/>
                <a:cs typeface="+mn-cs"/>
              </a:rPr>
              <a:t>(data[,3]))</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Select the first 500 </a:t>
            </a:r>
            <a:r>
              <a:rPr lang="en-US" sz="1200" kern="1200" dirty="0" err="1">
                <a:solidFill>
                  <a:schemeClr val="tx1"/>
                </a:solidFill>
                <a:effectLst/>
                <a:latin typeface="+mn-lt"/>
                <a:ea typeface="+mn-ea"/>
                <a:cs typeface="+mn-cs"/>
              </a:rPr>
              <a:t>nonmissing</a:t>
            </a:r>
            <a:r>
              <a:rPr lang="en-US" sz="1200" kern="1200" dirty="0">
                <a:solidFill>
                  <a:schemeClr val="tx1"/>
                </a:solidFill>
                <a:effectLst/>
                <a:latin typeface="+mn-lt"/>
                <a:ea typeface="+mn-ea"/>
                <a:cs typeface="+mn-cs"/>
              </a:rPr>
              <a:t> values</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data are sorted in descending order by revenue)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Revenue &lt;- Revenue[! </a:t>
            </a:r>
            <a:r>
              <a:rPr lang="en-US" sz="1200" kern="1200" dirty="0" err="1">
                <a:solidFill>
                  <a:schemeClr val="tx1"/>
                </a:solidFill>
                <a:effectLst/>
                <a:latin typeface="+mn-lt"/>
                <a:ea typeface="+mn-ea"/>
                <a:cs typeface="+mn-cs"/>
              </a:rPr>
              <a:t>is.na</a:t>
            </a:r>
            <a:r>
              <a:rPr lang="en-US" sz="1200" kern="1200" dirty="0">
                <a:solidFill>
                  <a:schemeClr val="tx1"/>
                </a:solidFill>
                <a:effectLst/>
                <a:latin typeface="+mn-lt"/>
                <a:ea typeface="+mn-ea"/>
                <a:cs typeface="+mn-cs"/>
              </a:rPr>
              <a:t>(Revenue)]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Revenue &lt;- Revenue[1:500]</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plot(density(Revenue/1000000), main = "Revenues of the largest 500 Finnish companies in 2005, millions", </a:t>
            </a:r>
            <a:r>
              <a:rPr lang="en-US" sz="1200" kern="1200" dirty="0" err="1">
                <a:solidFill>
                  <a:schemeClr val="tx1"/>
                </a:solidFill>
                <a:effectLst/>
                <a:latin typeface="+mn-lt"/>
                <a:ea typeface="+mn-ea"/>
                <a:cs typeface="+mn-cs"/>
              </a:rPr>
              <a:t>ylab</a:t>
            </a:r>
            <a:r>
              <a:rPr lang="en-US" sz="1200" kern="1200" dirty="0">
                <a:solidFill>
                  <a:schemeClr val="tx1"/>
                </a:solidFill>
                <a:effectLst/>
                <a:latin typeface="+mn-lt"/>
                <a:ea typeface="+mn-ea"/>
                <a:cs typeface="+mn-cs"/>
              </a:rPr>
              <a:t> = "", </a:t>
            </a:r>
            <a:r>
              <a:rPr lang="en-US" sz="1200" kern="1200" dirty="0" err="1">
                <a:solidFill>
                  <a:schemeClr val="tx1"/>
                </a:solidFill>
                <a:effectLst/>
                <a:latin typeface="+mn-lt"/>
                <a:ea typeface="+mn-ea"/>
                <a:cs typeface="+mn-cs"/>
              </a:rPr>
              <a:t>yaxt</a:t>
            </a:r>
            <a:r>
              <a:rPr lang="en-US" sz="1200" kern="1200" dirty="0">
                <a:solidFill>
                  <a:schemeClr val="tx1"/>
                </a:solidFill>
                <a:effectLst/>
                <a:latin typeface="+mn-lt"/>
                <a:ea typeface="+mn-ea"/>
                <a:cs typeface="+mn-cs"/>
              </a:rPr>
              <a:t>='n')</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plot(density(log10(Revenue)), main = "Revenues of the largest 500 Finnish companies in 2005, logarithm", </a:t>
            </a:r>
            <a:r>
              <a:rPr lang="en-US" sz="1200" kern="1200" dirty="0" err="1">
                <a:solidFill>
                  <a:schemeClr val="tx1"/>
                </a:solidFill>
                <a:effectLst/>
                <a:latin typeface="+mn-lt"/>
                <a:ea typeface="+mn-ea"/>
                <a:cs typeface="+mn-cs"/>
              </a:rPr>
              <a:t>ylab</a:t>
            </a:r>
            <a:r>
              <a:rPr lang="en-US" sz="1200" kern="1200" dirty="0">
                <a:solidFill>
                  <a:schemeClr val="tx1"/>
                </a:solidFill>
                <a:effectLst/>
                <a:latin typeface="+mn-lt"/>
                <a:ea typeface="+mn-ea"/>
                <a:cs typeface="+mn-cs"/>
              </a:rPr>
              <a:t> = "", </a:t>
            </a:r>
            <a:r>
              <a:rPr lang="en-US" sz="1200" kern="1200" dirty="0" err="1">
                <a:solidFill>
                  <a:schemeClr val="tx1"/>
                </a:solidFill>
                <a:effectLst/>
                <a:latin typeface="+mn-lt"/>
                <a:ea typeface="+mn-ea"/>
                <a:cs typeface="+mn-cs"/>
              </a:rPr>
              <a:t>yaxt</a:t>
            </a:r>
            <a:r>
              <a:rPr lang="en-US" sz="1200" kern="1200" dirty="0">
                <a:solidFill>
                  <a:schemeClr val="tx1"/>
                </a:solidFill>
                <a:effectLst/>
                <a:latin typeface="+mn-lt"/>
                <a:ea typeface="+mn-ea"/>
                <a:cs typeface="+mn-cs"/>
              </a:rPr>
              <a:t>='n', </a:t>
            </a:r>
            <a:r>
              <a:rPr lang="en-US" sz="1200" kern="1200" dirty="0" err="1">
                <a:solidFill>
                  <a:schemeClr val="tx1"/>
                </a:solidFill>
                <a:effectLst/>
                <a:latin typeface="+mn-lt"/>
                <a:ea typeface="+mn-ea"/>
                <a:cs typeface="+mn-cs"/>
              </a:rPr>
              <a:t>xaxt</a:t>
            </a:r>
            <a:r>
              <a:rPr lang="en-US" sz="1200" kern="1200" dirty="0">
                <a:solidFill>
                  <a:schemeClr val="tx1"/>
                </a:solidFill>
                <a:effectLst/>
                <a:latin typeface="+mn-lt"/>
                <a:ea typeface="+mn-ea"/>
                <a:cs typeface="+mn-cs"/>
              </a:rPr>
              <a:t> = 'n')</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&lt;- 7:10</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axis(1, at = at, labels = paste(at,"\n(",10^at/1000000, "M)",</a:t>
            </a:r>
            <a:r>
              <a:rPr lang="en-US" sz="1200" kern="1200" dirty="0" err="1">
                <a:solidFill>
                  <a:schemeClr val="tx1"/>
                </a:solidFill>
                <a:effectLst/>
                <a:latin typeface="+mn-lt"/>
                <a:ea typeface="+mn-ea"/>
                <a:cs typeface="+mn-cs"/>
              </a:rPr>
              <a:t>sep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padj</a:t>
            </a:r>
            <a:r>
              <a:rPr lang="en-US" sz="1200" kern="1200" dirty="0">
                <a:solidFill>
                  <a:schemeClr val="tx1"/>
                </a:solidFill>
                <a:effectLst/>
                <a:latin typeface="+mn-lt"/>
                <a:ea typeface="+mn-ea"/>
                <a:cs typeface="+mn-cs"/>
              </a:rPr>
              <a:t> = 0.3)</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27</a:t>
            </a:fld>
            <a:endParaRPr lang="fi-FI"/>
          </a:p>
        </p:txBody>
      </p:sp>
    </p:spTree>
    <p:extLst>
      <p:ext uri="{BB962C8B-B14F-4D97-AF65-F5344CB8AC3E}">
        <p14:creationId xmlns:p14="http://schemas.microsoft.com/office/powerpoint/2010/main" val="4256671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library(</a:t>
            </a:r>
            <a:r>
              <a:rPr lang="en-US" sz="1200" kern="1200" dirty="0" err="1">
                <a:solidFill>
                  <a:schemeClr val="tx1"/>
                </a:solidFill>
                <a:effectLst/>
                <a:latin typeface="+mn-lt"/>
                <a:ea typeface="+mn-ea"/>
                <a:cs typeface="+mn-cs"/>
              </a:rPr>
              <a:t>carData</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library(effects)</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library(</a:t>
            </a:r>
            <a:r>
              <a:rPr lang="en-US" sz="1200" kern="1200" dirty="0" err="1">
                <a:solidFill>
                  <a:schemeClr val="tx1"/>
                </a:solidFill>
                <a:effectLst/>
                <a:latin typeface="+mn-lt"/>
                <a:ea typeface="+mn-ea"/>
                <a:cs typeface="+mn-cs"/>
              </a:rPr>
              <a:t>texreg</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m1 &lt;- lm(income ~ prestige, data=Prestige)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m2 &lt;- lm(log(income) ~ prestige, data=Prestige)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screenreg</a:t>
            </a:r>
            <a:r>
              <a:rPr lang="en-US" sz="1200" kern="1200" dirty="0">
                <a:solidFill>
                  <a:schemeClr val="tx1"/>
                </a:solidFill>
                <a:effectLst/>
                <a:latin typeface="+mn-lt"/>
                <a:ea typeface="+mn-ea"/>
                <a:cs typeface="+mn-cs"/>
              </a:rPr>
              <a:t>(list(m1))</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screenreg</a:t>
            </a:r>
            <a:r>
              <a:rPr lang="en-US" sz="1200" kern="1200" dirty="0">
                <a:solidFill>
                  <a:schemeClr val="tx1"/>
                </a:solidFill>
                <a:effectLst/>
                <a:latin typeface="+mn-lt"/>
                <a:ea typeface="+mn-ea"/>
                <a:cs typeface="+mn-cs"/>
              </a:rPr>
              <a:t>(list(m1,m2))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a:t>
            </a:r>
            <a:r>
              <a:rPr lang="en-US" sz="1200" kern="1200" dirty="0" err="1">
                <a:solidFill>
                  <a:schemeClr val="tx1"/>
                </a:solidFill>
                <a:effectLst/>
                <a:latin typeface="+mn-lt"/>
                <a:ea typeface="+mn-ea"/>
                <a:cs typeface="+mn-cs"/>
              </a:rPr>
              <a:t>Prestige$prestige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Prestige$income</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a:t>
            </a:r>
            <a:r>
              <a:rPr lang="en-US" sz="1200" kern="1200" dirty="0" err="1">
                <a:solidFill>
                  <a:schemeClr val="tx1"/>
                </a:solidFill>
                <a:effectLst/>
                <a:latin typeface="+mn-lt"/>
                <a:ea typeface="+mn-ea"/>
                <a:cs typeface="+mn-cs"/>
              </a:rPr>
              <a:t>Prestige$prestige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Prestige$income</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 &lt;- effect("</a:t>
            </a:r>
            <a:r>
              <a:rPr lang="en-US" sz="1200" kern="1200" dirty="0" err="1">
                <a:solidFill>
                  <a:schemeClr val="tx1"/>
                </a:solidFill>
                <a:effectLst/>
                <a:latin typeface="+mn-lt"/>
                <a:ea typeface="+mn-ea"/>
                <a:cs typeface="+mn-cs"/>
              </a:rPr>
              <a:t>prestige",m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xlevels</a:t>
            </a:r>
            <a:r>
              <a:rPr lang="en-US" sz="1200" kern="1200" dirty="0">
                <a:solidFill>
                  <a:schemeClr val="tx1"/>
                </a:solidFill>
                <a:effectLst/>
                <a:latin typeface="+mn-lt"/>
                <a:ea typeface="+mn-ea"/>
                <a:cs typeface="+mn-cs"/>
              </a:rPr>
              <a:t> = 100, transformation = list(link = log, inverse = </a:t>
            </a:r>
            <a:r>
              <a:rPr lang="en-US" sz="1200" kern="1200" dirty="0" err="1">
                <a:solidFill>
                  <a:schemeClr val="tx1"/>
                </a:solidFill>
                <a:effectLst/>
                <a:latin typeface="+mn-lt"/>
                <a:ea typeface="+mn-ea"/>
                <a:cs typeface="+mn-cs"/>
              </a:rPr>
              <a:t>exp</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lines(</a:t>
            </a:r>
            <a:r>
              <a:rPr lang="en-US" sz="1200" kern="1200" dirty="0" err="1">
                <a:solidFill>
                  <a:schemeClr val="tx1"/>
                </a:solidFill>
                <a:effectLst/>
                <a:latin typeface="+mn-lt"/>
                <a:ea typeface="+mn-ea"/>
                <a:cs typeface="+mn-cs"/>
              </a:rPr>
              <a:t>eff$x</a:t>
            </a:r>
            <a:r>
              <a:rPr lang="en-US" sz="1200" kern="1200" dirty="0">
                <a:solidFill>
                  <a:schemeClr val="tx1"/>
                </a:solidFill>
                <a:effectLst/>
                <a:latin typeface="+mn-lt"/>
                <a:ea typeface="+mn-ea"/>
                <a:cs typeface="+mn-cs"/>
              </a:rPr>
              <a:t>[,"prestige"], </a:t>
            </a:r>
            <a:r>
              <a:rPr lang="en-US" sz="1200" kern="1200" dirty="0" err="1">
                <a:solidFill>
                  <a:schemeClr val="tx1"/>
                </a:solidFill>
                <a:effectLst/>
                <a:latin typeface="+mn-lt"/>
                <a:ea typeface="+mn-ea"/>
                <a:cs typeface="+mn-cs"/>
              </a:rPr>
              <a:t>exp</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eff$fit</a:t>
            </a:r>
            <a:r>
              <a:rPr lang="en-US" sz="1200" kern="1200" dirty="0">
                <a:solidFill>
                  <a:schemeClr val="tx1"/>
                </a:solidFill>
                <a:effectLst/>
                <a:latin typeface="+mn-lt"/>
                <a:ea typeface="+mn-ea"/>
                <a:cs typeface="+mn-cs"/>
              </a:rPr>
              <a:t>), col = "blue")</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28</a:t>
            </a:fld>
            <a:endParaRPr lang="fi-FI"/>
          </a:p>
        </p:txBody>
      </p:sp>
    </p:spTree>
    <p:extLst>
      <p:ext uri="{BB962C8B-B14F-4D97-AF65-F5344CB8AC3E}">
        <p14:creationId xmlns:p14="http://schemas.microsoft.com/office/powerpoint/2010/main" val="127442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library(</a:t>
            </a:r>
            <a:r>
              <a:rPr lang="en-US" sz="1200" kern="1200" dirty="0" err="1">
                <a:solidFill>
                  <a:schemeClr val="tx1"/>
                </a:solidFill>
                <a:effectLst/>
                <a:latin typeface="+mn-lt"/>
                <a:ea typeface="+mn-ea"/>
                <a:cs typeface="+mn-cs"/>
              </a:rPr>
              <a:t>carData</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library(effects)</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library(</a:t>
            </a:r>
            <a:r>
              <a:rPr lang="en-US" sz="1200" kern="1200" dirty="0" err="1">
                <a:solidFill>
                  <a:schemeClr val="tx1"/>
                </a:solidFill>
                <a:effectLst/>
                <a:latin typeface="+mn-lt"/>
                <a:ea typeface="+mn-ea"/>
                <a:cs typeface="+mn-cs"/>
              </a:rPr>
              <a:t>texreg</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m1 &lt;- lm(income ~ prestige, data=Prestige)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m2 &lt;- lm(log(income) ~ prestige, data=Prestige)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screenreg</a:t>
            </a:r>
            <a:r>
              <a:rPr lang="en-US" sz="1200" kern="1200" dirty="0">
                <a:solidFill>
                  <a:schemeClr val="tx1"/>
                </a:solidFill>
                <a:effectLst/>
                <a:latin typeface="+mn-lt"/>
                <a:ea typeface="+mn-ea"/>
                <a:cs typeface="+mn-cs"/>
              </a:rPr>
              <a:t>(list(m1))</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screenreg</a:t>
            </a:r>
            <a:r>
              <a:rPr lang="en-US" sz="1200" kern="1200" dirty="0">
                <a:solidFill>
                  <a:schemeClr val="tx1"/>
                </a:solidFill>
                <a:effectLst/>
                <a:latin typeface="+mn-lt"/>
                <a:ea typeface="+mn-ea"/>
                <a:cs typeface="+mn-cs"/>
              </a:rPr>
              <a:t>(list(m1,m2))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a:t>
            </a:r>
            <a:r>
              <a:rPr lang="en-US" sz="1200" kern="1200" dirty="0" err="1">
                <a:solidFill>
                  <a:schemeClr val="tx1"/>
                </a:solidFill>
                <a:effectLst/>
                <a:latin typeface="+mn-lt"/>
                <a:ea typeface="+mn-ea"/>
                <a:cs typeface="+mn-cs"/>
              </a:rPr>
              <a:t>Prestige$prestige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Prestige$income</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a:t>
            </a:r>
            <a:r>
              <a:rPr lang="en-US" sz="1200" kern="1200" dirty="0" err="1">
                <a:solidFill>
                  <a:schemeClr val="tx1"/>
                </a:solidFill>
                <a:effectLst/>
                <a:latin typeface="+mn-lt"/>
                <a:ea typeface="+mn-ea"/>
                <a:cs typeface="+mn-cs"/>
              </a:rPr>
              <a:t>Prestige$prestige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Prestige$income</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 &lt;- effect("</a:t>
            </a:r>
            <a:r>
              <a:rPr lang="en-US" sz="1200" kern="1200" dirty="0" err="1">
                <a:solidFill>
                  <a:schemeClr val="tx1"/>
                </a:solidFill>
                <a:effectLst/>
                <a:latin typeface="+mn-lt"/>
                <a:ea typeface="+mn-ea"/>
                <a:cs typeface="+mn-cs"/>
              </a:rPr>
              <a:t>prestige",m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xlevels</a:t>
            </a:r>
            <a:r>
              <a:rPr lang="en-US" sz="1200" kern="1200" dirty="0">
                <a:solidFill>
                  <a:schemeClr val="tx1"/>
                </a:solidFill>
                <a:effectLst/>
                <a:latin typeface="+mn-lt"/>
                <a:ea typeface="+mn-ea"/>
                <a:cs typeface="+mn-cs"/>
              </a:rPr>
              <a:t> = 100, transformation = list(link = log, inverse = </a:t>
            </a:r>
            <a:r>
              <a:rPr lang="en-US" sz="1200" kern="1200" dirty="0" err="1">
                <a:solidFill>
                  <a:schemeClr val="tx1"/>
                </a:solidFill>
                <a:effectLst/>
                <a:latin typeface="+mn-lt"/>
                <a:ea typeface="+mn-ea"/>
                <a:cs typeface="+mn-cs"/>
              </a:rPr>
              <a:t>exp</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lines(</a:t>
            </a:r>
            <a:r>
              <a:rPr lang="en-US" sz="1200" kern="1200" dirty="0" err="1">
                <a:solidFill>
                  <a:schemeClr val="tx1"/>
                </a:solidFill>
                <a:effectLst/>
                <a:latin typeface="+mn-lt"/>
                <a:ea typeface="+mn-ea"/>
                <a:cs typeface="+mn-cs"/>
              </a:rPr>
              <a:t>eff$x</a:t>
            </a:r>
            <a:r>
              <a:rPr lang="en-US" sz="1200" kern="1200" dirty="0">
                <a:solidFill>
                  <a:schemeClr val="tx1"/>
                </a:solidFill>
                <a:effectLst/>
                <a:latin typeface="+mn-lt"/>
                <a:ea typeface="+mn-ea"/>
                <a:cs typeface="+mn-cs"/>
              </a:rPr>
              <a:t>[,"prestige"], </a:t>
            </a:r>
            <a:r>
              <a:rPr lang="en-US" sz="1200" kern="1200" dirty="0" err="1">
                <a:solidFill>
                  <a:schemeClr val="tx1"/>
                </a:solidFill>
                <a:effectLst/>
                <a:latin typeface="+mn-lt"/>
                <a:ea typeface="+mn-ea"/>
                <a:cs typeface="+mn-cs"/>
              </a:rPr>
              <a:t>exp</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eff$fit</a:t>
            </a:r>
            <a:r>
              <a:rPr lang="en-US" sz="1200" kern="1200" dirty="0">
                <a:solidFill>
                  <a:schemeClr val="tx1"/>
                </a:solidFill>
                <a:effectLst/>
                <a:latin typeface="+mn-lt"/>
                <a:ea typeface="+mn-ea"/>
                <a:cs typeface="+mn-cs"/>
              </a:rPr>
              <a:t>), col = "blue")</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29</a:t>
            </a:fld>
            <a:endParaRPr lang="fi-FI"/>
          </a:p>
        </p:txBody>
      </p:sp>
    </p:spTree>
    <p:extLst>
      <p:ext uri="{BB962C8B-B14F-4D97-AF65-F5344CB8AC3E}">
        <p14:creationId xmlns:p14="http://schemas.microsoft.com/office/powerpoint/2010/main" val="659193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library(</a:t>
            </a:r>
            <a:r>
              <a:rPr lang="en-US" sz="1200" kern="1200" dirty="0" err="1">
                <a:solidFill>
                  <a:schemeClr val="tx1"/>
                </a:solidFill>
                <a:effectLst/>
                <a:latin typeface="+mn-lt"/>
                <a:ea typeface="+mn-ea"/>
                <a:cs typeface="+mn-cs"/>
              </a:rPr>
              <a:t>carData</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library(effects)</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library(</a:t>
            </a:r>
            <a:r>
              <a:rPr lang="en-US" sz="1200" kern="1200" dirty="0" err="1">
                <a:solidFill>
                  <a:schemeClr val="tx1"/>
                </a:solidFill>
                <a:effectLst/>
                <a:latin typeface="+mn-lt"/>
                <a:ea typeface="+mn-ea"/>
                <a:cs typeface="+mn-cs"/>
              </a:rPr>
              <a:t>texreg</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m1 &lt;- lm(income ~ prestige, data=Prestige)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m2 &lt;- lm(log(income) ~ prestige, data=Prestige)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screenreg</a:t>
            </a:r>
            <a:r>
              <a:rPr lang="en-US" sz="1200" kern="1200" dirty="0">
                <a:solidFill>
                  <a:schemeClr val="tx1"/>
                </a:solidFill>
                <a:effectLst/>
                <a:latin typeface="+mn-lt"/>
                <a:ea typeface="+mn-ea"/>
                <a:cs typeface="+mn-cs"/>
              </a:rPr>
              <a:t>(list(m1))</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screenreg</a:t>
            </a:r>
            <a:r>
              <a:rPr lang="en-US" sz="1200" kern="1200" dirty="0">
                <a:solidFill>
                  <a:schemeClr val="tx1"/>
                </a:solidFill>
                <a:effectLst/>
                <a:latin typeface="+mn-lt"/>
                <a:ea typeface="+mn-ea"/>
                <a:cs typeface="+mn-cs"/>
              </a:rPr>
              <a:t>(list(m1,m2))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a:t>
            </a:r>
            <a:r>
              <a:rPr lang="en-US" sz="1200" kern="1200" dirty="0" err="1">
                <a:solidFill>
                  <a:schemeClr val="tx1"/>
                </a:solidFill>
                <a:effectLst/>
                <a:latin typeface="+mn-lt"/>
                <a:ea typeface="+mn-ea"/>
                <a:cs typeface="+mn-cs"/>
              </a:rPr>
              <a:t>Prestige$prestige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Prestige$income</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a:t>
            </a:r>
            <a:r>
              <a:rPr lang="en-US" sz="1200" kern="1200" dirty="0" err="1">
                <a:solidFill>
                  <a:schemeClr val="tx1"/>
                </a:solidFill>
                <a:effectLst/>
                <a:latin typeface="+mn-lt"/>
                <a:ea typeface="+mn-ea"/>
                <a:cs typeface="+mn-cs"/>
              </a:rPr>
              <a:t>Prestige$prestige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Prestige$income</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(m1,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 &lt;- effect("</a:t>
            </a:r>
            <a:r>
              <a:rPr lang="en-US" sz="1200" kern="1200" dirty="0" err="1">
                <a:solidFill>
                  <a:schemeClr val="tx1"/>
                </a:solidFill>
                <a:effectLst/>
                <a:latin typeface="+mn-lt"/>
                <a:ea typeface="+mn-ea"/>
                <a:cs typeface="+mn-cs"/>
              </a:rPr>
              <a:t>prestige",m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xlevels</a:t>
            </a:r>
            <a:r>
              <a:rPr lang="en-US" sz="1200" kern="1200" dirty="0">
                <a:solidFill>
                  <a:schemeClr val="tx1"/>
                </a:solidFill>
                <a:effectLst/>
                <a:latin typeface="+mn-lt"/>
                <a:ea typeface="+mn-ea"/>
                <a:cs typeface="+mn-cs"/>
              </a:rPr>
              <a:t> = 100, transformation = list(link = log, inverse = </a:t>
            </a:r>
            <a:r>
              <a:rPr lang="en-US" sz="1200" kern="1200" dirty="0" err="1">
                <a:solidFill>
                  <a:schemeClr val="tx1"/>
                </a:solidFill>
                <a:effectLst/>
                <a:latin typeface="+mn-lt"/>
                <a:ea typeface="+mn-ea"/>
                <a:cs typeface="+mn-cs"/>
              </a:rPr>
              <a:t>exp</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lines(</a:t>
            </a:r>
            <a:r>
              <a:rPr lang="en-US" sz="1200" kern="1200" dirty="0" err="1">
                <a:solidFill>
                  <a:schemeClr val="tx1"/>
                </a:solidFill>
                <a:effectLst/>
                <a:latin typeface="+mn-lt"/>
                <a:ea typeface="+mn-ea"/>
                <a:cs typeface="+mn-cs"/>
              </a:rPr>
              <a:t>eff$x</a:t>
            </a:r>
            <a:r>
              <a:rPr lang="en-US" sz="1200" kern="1200" dirty="0">
                <a:solidFill>
                  <a:schemeClr val="tx1"/>
                </a:solidFill>
                <a:effectLst/>
                <a:latin typeface="+mn-lt"/>
                <a:ea typeface="+mn-ea"/>
                <a:cs typeface="+mn-cs"/>
              </a:rPr>
              <a:t>[,"prestige"], </a:t>
            </a:r>
            <a:r>
              <a:rPr lang="en-US" sz="1200" kern="1200" dirty="0" err="1">
                <a:solidFill>
                  <a:schemeClr val="tx1"/>
                </a:solidFill>
                <a:effectLst/>
                <a:latin typeface="+mn-lt"/>
                <a:ea typeface="+mn-ea"/>
                <a:cs typeface="+mn-cs"/>
              </a:rPr>
              <a:t>exp</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eff$fit</a:t>
            </a:r>
            <a:r>
              <a:rPr lang="en-US" sz="1200" kern="1200" dirty="0">
                <a:solidFill>
                  <a:schemeClr val="tx1"/>
                </a:solidFill>
                <a:effectLst/>
                <a:latin typeface="+mn-lt"/>
                <a:ea typeface="+mn-ea"/>
                <a:cs typeface="+mn-cs"/>
              </a:rPr>
              <a:t>), col = "blue")</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30</a:t>
            </a:fld>
            <a:endParaRPr lang="fi-FI"/>
          </a:p>
        </p:txBody>
      </p:sp>
    </p:spTree>
    <p:extLst>
      <p:ext uri="{BB962C8B-B14F-4D97-AF65-F5344CB8AC3E}">
        <p14:creationId xmlns:p14="http://schemas.microsoft.com/office/powerpoint/2010/main" val="146134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35</a:t>
            </a:fld>
            <a:endParaRPr lang="fi-FI"/>
          </a:p>
        </p:txBody>
      </p:sp>
    </p:spTree>
    <p:extLst>
      <p:ext uri="{BB962C8B-B14F-4D97-AF65-F5344CB8AC3E}">
        <p14:creationId xmlns:p14="http://schemas.microsoft.com/office/powerpoint/2010/main" val="2660799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library(MASS)</a:t>
            </a:r>
          </a:p>
          <a:p>
            <a:endParaRPr lang="en-US" dirty="0"/>
          </a:p>
          <a:p>
            <a:r>
              <a:rPr lang="en-US" dirty="0"/>
              <a:t>library(ggplot2)</a:t>
            </a:r>
          </a:p>
          <a:p>
            <a:endParaRPr lang="en-US" dirty="0"/>
          </a:p>
          <a:p>
            <a:endParaRPr lang="en-US" dirty="0"/>
          </a:p>
          <a:p>
            <a:endParaRPr lang="en-US" dirty="0"/>
          </a:p>
          <a:p>
            <a:r>
              <a:rPr lang="en-US" dirty="0"/>
              <a:t>data &lt;- </a:t>
            </a:r>
            <a:r>
              <a:rPr lang="en-US" dirty="0" err="1"/>
              <a:t>do.call</a:t>
            </a:r>
            <a:r>
              <a:rPr lang="en-US" dirty="0"/>
              <a:t>(</a:t>
            </a:r>
            <a:r>
              <a:rPr lang="en-US" dirty="0" err="1"/>
              <a:t>rbind,apply</a:t>
            </a:r>
            <a:r>
              <a:rPr lang="en-US" dirty="0"/>
              <a:t>(menarche,1,function(x){</a:t>
            </a:r>
            <a:r>
              <a:rPr lang="en-US" dirty="0" err="1"/>
              <a:t>data.frame</a:t>
            </a:r>
            <a:r>
              <a:rPr lang="en-US" dirty="0"/>
              <a:t>(Age = x["Age"] + </a:t>
            </a:r>
            <a:r>
              <a:rPr lang="en-US" dirty="0" err="1"/>
              <a:t>runif</a:t>
            </a:r>
            <a:r>
              <a:rPr lang="en-US" dirty="0"/>
              <a:t>(x["Total"], min = -.3, max = .3), Menarche = </a:t>
            </a:r>
            <a:r>
              <a:rPr lang="en-US" dirty="0" err="1"/>
              <a:t>as.numeric</a:t>
            </a:r>
            <a:r>
              <a:rPr lang="en-US" dirty="0"/>
              <a:t>(1:x["Total"] &lt;= x["Menarche"]))}))</a:t>
            </a:r>
          </a:p>
          <a:p>
            <a:endParaRPr lang="en-US" dirty="0"/>
          </a:p>
          <a:p>
            <a:endParaRPr lang="en-US" dirty="0"/>
          </a:p>
          <a:p>
            <a:endParaRPr lang="en-US" dirty="0"/>
          </a:p>
          <a:p>
            <a:r>
              <a:rPr lang="en-US" dirty="0"/>
              <a:t>ma &lt;- function(</a:t>
            </a:r>
            <a:r>
              <a:rPr lang="en-US" dirty="0" err="1"/>
              <a:t>x,n</a:t>
            </a:r>
            <a:r>
              <a:rPr lang="en-US" dirty="0"/>
              <a:t>=500){filter(</a:t>
            </a:r>
            <a:r>
              <a:rPr lang="en-US" dirty="0" err="1"/>
              <a:t>x,rep</a:t>
            </a:r>
            <a:r>
              <a:rPr lang="en-US" dirty="0"/>
              <a:t>(1/</a:t>
            </a:r>
            <a:r>
              <a:rPr lang="en-US" dirty="0" err="1"/>
              <a:t>n,n</a:t>
            </a:r>
            <a:r>
              <a:rPr lang="en-US" dirty="0"/>
              <a:t>), sides=2)}</a:t>
            </a:r>
          </a:p>
          <a:p>
            <a:endParaRPr lang="en-US" dirty="0"/>
          </a:p>
          <a:p>
            <a:endParaRPr lang="en-US" dirty="0"/>
          </a:p>
          <a:p>
            <a:endParaRPr lang="en-US" dirty="0"/>
          </a:p>
          <a:p>
            <a:r>
              <a:rPr lang="en-US" dirty="0"/>
              <a:t>data &lt;- data[order(</a:t>
            </a:r>
            <a:r>
              <a:rPr lang="en-US" dirty="0" err="1"/>
              <a:t>data$Age</a:t>
            </a:r>
            <a:r>
              <a:rPr lang="en-US" dirty="0"/>
              <a:t>),]</a:t>
            </a:r>
          </a:p>
          <a:p>
            <a:endParaRPr lang="en-US" dirty="0"/>
          </a:p>
          <a:p>
            <a:endParaRPr lang="en-US" dirty="0"/>
          </a:p>
          <a:p>
            <a:endParaRPr lang="en-US" dirty="0"/>
          </a:p>
          <a:p>
            <a:endParaRPr lang="en-US" dirty="0"/>
          </a:p>
          <a:p>
            <a:endParaRPr lang="en-US" dirty="0"/>
          </a:p>
          <a:p>
            <a:r>
              <a:rPr lang="en-US" dirty="0" err="1"/>
              <a:t>qplot</a:t>
            </a:r>
            <a:r>
              <a:rPr lang="en-US" dirty="0"/>
              <a:t>(Age, Menarche, data = data) +</a:t>
            </a:r>
          </a:p>
          <a:p>
            <a:endParaRPr lang="en-US" dirty="0"/>
          </a:p>
          <a:p>
            <a:r>
              <a:rPr lang="en-US" dirty="0"/>
              <a:t>  </a:t>
            </a:r>
            <a:r>
              <a:rPr lang="en-US" dirty="0" err="1"/>
              <a:t>geom_line</a:t>
            </a:r>
            <a:r>
              <a:rPr lang="en-US" dirty="0"/>
              <a:t>(</a:t>
            </a:r>
            <a:r>
              <a:rPr lang="en-US" dirty="0" err="1"/>
              <a:t>aes</a:t>
            </a:r>
            <a:r>
              <a:rPr lang="en-US" dirty="0"/>
              <a:t>(y= ma(</a:t>
            </a:r>
            <a:r>
              <a:rPr lang="en-US" dirty="0" err="1"/>
              <a:t>data$Menarche</a:t>
            </a:r>
            <a:r>
              <a:rPr lang="en-US" dirty="0"/>
              <a:t>, n = 500)))</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36</a:t>
            </a:fld>
            <a:endParaRPr lang="fi-FI"/>
          </a:p>
        </p:txBody>
      </p:sp>
    </p:spTree>
    <p:extLst>
      <p:ext uri="{BB962C8B-B14F-4D97-AF65-F5344CB8AC3E}">
        <p14:creationId xmlns:p14="http://schemas.microsoft.com/office/powerpoint/2010/main" val="1649185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library(MASS)</a:t>
            </a:r>
          </a:p>
          <a:p>
            <a:r>
              <a:rPr lang="en-US" dirty="0"/>
              <a:t>library(ggplot2)</a:t>
            </a:r>
          </a:p>
          <a:p>
            <a:endParaRPr lang="en-US" dirty="0"/>
          </a:p>
          <a:p>
            <a:r>
              <a:rPr lang="en-US" dirty="0"/>
              <a:t>data &lt;- </a:t>
            </a:r>
            <a:r>
              <a:rPr lang="en-US" dirty="0" err="1"/>
              <a:t>do.call</a:t>
            </a:r>
            <a:r>
              <a:rPr lang="en-US" dirty="0"/>
              <a:t>(</a:t>
            </a:r>
            <a:r>
              <a:rPr lang="en-US" dirty="0" err="1"/>
              <a:t>rbind,apply</a:t>
            </a:r>
            <a:r>
              <a:rPr lang="en-US" dirty="0"/>
              <a:t>(menarche,1,function(x){</a:t>
            </a:r>
            <a:r>
              <a:rPr lang="en-US" dirty="0" err="1"/>
              <a:t>data.frame</a:t>
            </a:r>
            <a:r>
              <a:rPr lang="en-US" dirty="0"/>
              <a:t>(Age = x["Age"] + </a:t>
            </a:r>
            <a:r>
              <a:rPr lang="en-US" dirty="0" err="1"/>
              <a:t>runif</a:t>
            </a:r>
            <a:r>
              <a:rPr lang="en-US" dirty="0"/>
              <a:t>(x["Total"], min = -.3, max = .3), Menarche = </a:t>
            </a:r>
            <a:r>
              <a:rPr lang="en-US" dirty="0" err="1"/>
              <a:t>as.numeric</a:t>
            </a:r>
            <a:r>
              <a:rPr lang="en-US" dirty="0"/>
              <a:t>(1:x["Total"] &lt;= x["Menarche"]))}))</a:t>
            </a:r>
          </a:p>
          <a:p>
            <a:endParaRPr lang="en-US" dirty="0"/>
          </a:p>
          <a:p>
            <a:endParaRPr lang="en-US" dirty="0"/>
          </a:p>
          <a:p>
            <a:r>
              <a:rPr lang="en-US" dirty="0" err="1"/>
              <a:t>qplot</a:t>
            </a:r>
            <a:r>
              <a:rPr lang="en-US" dirty="0"/>
              <a:t>(Age, Menarche, data = data) +</a:t>
            </a:r>
          </a:p>
          <a:p>
            <a:r>
              <a:rPr lang="en-US" dirty="0"/>
              <a:t>  </a:t>
            </a:r>
            <a:r>
              <a:rPr lang="en-US" dirty="0" err="1"/>
              <a:t>geom_smooth</a:t>
            </a:r>
            <a:r>
              <a:rPr lang="en-US" dirty="0"/>
              <a:t>(method = "lm", se = FALSE) +</a:t>
            </a:r>
          </a:p>
          <a:p>
            <a:r>
              <a:rPr lang="en-US" dirty="0"/>
              <a:t>  </a:t>
            </a:r>
            <a:r>
              <a:rPr lang="en-US" dirty="0" err="1"/>
              <a:t>geom_smooth</a:t>
            </a:r>
            <a:r>
              <a:rPr lang="en-US" dirty="0"/>
              <a:t>(method="</a:t>
            </a:r>
            <a:r>
              <a:rPr lang="en-US" dirty="0" err="1"/>
              <a:t>glm</a:t>
            </a:r>
            <a:r>
              <a:rPr lang="en-US" dirty="0"/>
              <a:t>", family="binomial", se=F, color ="red")</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37</a:t>
            </a:fld>
            <a:endParaRPr lang="fi-FI"/>
          </a:p>
        </p:txBody>
      </p:sp>
    </p:spTree>
    <p:extLst>
      <p:ext uri="{BB962C8B-B14F-4D97-AF65-F5344CB8AC3E}">
        <p14:creationId xmlns:p14="http://schemas.microsoft.com/office/powerpoint/2010/main" val="4085086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2</a:t>
            </a:fld>
            <a:endParaRPr lang="fi-FI"/>
          </a:p>
        </p:txBody>
      </p:sp>
    </p:spTree>
    <p:extLst>
      <p:ext uri="{BB962C8B-B14F-4D97-AF65-F5344CB8AC3E}">
        <p14:creationId xmlns:p14="http://schemas.microsoft.com/office/powerpoint/2010/main" val="88779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library(MASS)</a:t>
            </a:r>
          </a:p>
          <a:p>
            <a:r>
              <a:rPr lang="en-US" dirty="0"/>
              <a:t>library(ggplot2)</a:t>
            </a:r>
          </a:p>
          <a:p>
            <a:r>
              <a:rPr lang="en-US" dirty="0"/>
              <a:t>library(stats4)</a:t>
            </a:r>
          </a:p>
          <a:p>
            <a:endParaRPr lang="en-US" dirty="0"/>
          </a:p>
          <a:p>
            <a:r>
              <a:rPr lang="en-US" dirty="0"/>
              <a:t>data &lt;- </a:t>
            </a:r>
            <a:r>
              <a:rPr lang="en-US" dirty="0" err="1"/>
              <a:t>do.call</a:t>
            </a:r>
            <a:r>
              <a:rPr lang="en-US" dirty="0"/>
              <a:t>(</a:t>
            </a:r>
            <a:r>
              <a:rPr lang="en-US" dirty="0" err="1"/>
              <a:t>rbind,apply</a:t>
            </a:r>
            <a:r>
              <a:rPr lang="en-US" dirty="0"/>
              <a:t>(menarche,1,function(x){</a:t>
            </a:r>
            <a:r>
              <a:rPr lang="en-US" dirty="0" err="1"/>
              <a:t>data.frame</a:t>
            </a:r>
            <a:r>
              <a:rPr lang="en-US" dirty="0"/>
              <a:t>(Age = x["Age"] + </a:t>
            </a:r>
            <a:r>
              <a:rPr lang="en-US" dirty="0" err="1"/>
              <a:t>runif</a:t>
            </a:r>
            <a:r>
              <a:rPr lang="en-US" dirty="0"/>
              <a:t>(x["Total"], min = -.3, max = .3), Menarche = </a:t>
            </a:r>
            <a:r>
              <a:rPr lang="en-US" dirty="0" err="1"/>
              <a:t>as.numeric</a:t>
            </a:r>
            <a:r>
              <a:rPr lang="en-US" dirty="0"/>
              <a:t>(1:x["Total"] &lt;= x["Menarche"]))}))</a:t>
            </a:r>
          </a:p>
          <a:p>
            <a:r>
              <a:rPr lang="en-US" dirty="0"/>
              <a:t>  </a:t>
            </a:r>
          </a:p>
          <a:p>
            <a:r>
              <a:rPr lang="en-US" dirty="0" err="1"/>
              <a:t>qplot</a:t>
            </a:r>
            <a:r>
              <a:rPr lang="en-US" dirty="0"/>
              <a:t>(Age, Menarche, data = data) +</a:t>
            </a:r>
          </a:p>
          <a:p>
            <a:r>
              <a:rPr lang="en-US" dirty="0"/>
              <a:t>  </a:t>
            </a:r>
            <a:r>
              <a:rPr lang="en-US" dirty="0" err="1"/>
              <a:t>geom_smooth</a:t>
            </a:r>
            <a:r>
              <a:rPr lang="en-US" dirty="0"/>
              <a:t>(method = "lm", se = FALSE)</a:t>
            </a:r>
          </a:p>
          <a:p>
            <a:endParaRPr lang="en-US" dirty="0"/>
          </a:p>
          <a:p>
            <a:endParaRPr lang="en-US" dirty="0"/>
          </a:p>
          <a:p>
            <a:r>
              <a:rPr lang="en-US" dirty="0" err="1"/>
              <a:t>qplot</a:t>
            </a:r>
            <a:r>
              <a:rPr lang="en-US" dirty="0"/>
              <a:t>(Age, Menarche, data = data) +</a:t>
            </a:r>
          </a:p>
          <a:p>
            <a:r>
              <a:rPr lang="en-US" dirty="0"/>
              <a:t>  </a:t>
            </a:r>
            <a:r>
              <a:rPr lang="en-US" dirty="0" err="1"/>
              <a:t>geom_smooth</a:t>
            </a:r>
            <a:r>
              <a:rPr lang="en-US" dirty="0"/>
              <a:t>(method = "lm", se = FALSE) +</a:t>
            </a:r>
          </a:p>
          <a:p>
            <a:r>
              <a:rPr lang="en-US" dirty="0"/>
              <a:t>  </a:t>
            </a:r>
            <a:r>
              <a:rPr lang="en-US" dirty="0" err="1"/>
              <a:t>geom_smooth</a:t>
            </a:r>
            <a:r>
              <a:rPr lang="en-US" dirty="0"/>
              <a:t>(method="</a:t>
            </a:r>
            <a:r>
              <a:rPr lang="en-US" dirty="0" err="1"/>
              <a:t>glm</a:t>
            </a:r>
            <a:r>
              <a:rPr lang="en-US" dirty="0"/>
              <a:t>", family="binomial", se=F, color ="red")</a:t>
            </a:r>
          </a:p>
          <a:p>
            <a:r>
              <a:rPr lang="en-US" dirty="0"/>
              <a:t>  </a:t>
            </a:r>
          </a:p>
          <a:p>
            <a:endParaRPr lang="en-US" dirty="0"/>
          </a:p>
          <a:p>
            <a:r>
              <a:rPr lang="en-US" dirty="0"/>
              <a:t># Estimate with ML</a:t>
            </a:r>
          </a:p>
          <a:p>
            <a:endParaRPr lang="en-US" dirty="0"/>
          </a:p>
          <a:p>
            <a:r>
              <a:rPr lang="en-US" dirty="0" err="1"/>
              <a:t>ll</a:t>
            </a:r>
            <a:r>
              <a:rPr lang="en-US" dirty="0"/>
              <a:t> &lt;- function(b0 = -13, b = 1, u = 1) {</a:t>
            </a:r>
          </a:p>
          <a:p>
            <a:r>
              <a:rPr lang="en-US" dirty="0"/>
              <a:t>  </a:t>
            </a:r>
          </a:p>
          <a:p>
            <a:r>
              <a:rPr lang="en-US" dirty="0"/>
              <a:t>  if(u&lt;=0) return(NA)</a:t>
            </a:r>
          </a:p>
          <a:p>
            <a:r>
              <a:rPr lang="en-US" dirty="0"/>
              <a:t>  </a:t>
            </a:r>
          </a:p>
          <a:p>
            <a:r>
              <a:rPr lang="en-US" dirty="0"/>
              <a:t>  print(paste(b0,b,u))</a:t>
            </a:r>
          </a:p>
          <a:p>
            <a:r>
              <a:rPr lang="en-US" dirty="0"/>
              <a:t>  </a:t>
            </a:r>
            <a:r>
              <a:rPr lang="en-US" dirty="0" err="1"/>
              <a:t>cmeans</a:t>
            </a:r>
            <a:r>
              <a:rPr lang="en-US" dirty="0"/>
              <a:t> &lt;- 1/(1+exp(-(b0 + b * </a:t>
            </a:r>
            <a:r>
              <a:rPr lang="en-US" dirty="0" err="1"/>
              <a:t>data$Age</a:t>
            </a:r>
            <a:r>
              <a:rPr lang="en-US" dirty="0"/>
              <a:t>)))</a:t>
            </a:r>
          </a:p>
          <a:p>
            <a:r>
              <a:rPr lang="en-US" dirty="0"/>
              <a:t>  -sum(</a:t>
            </a:r>
          </a:p>
          <a:p>
            <a:r>
              <a:rPr lang="en-US" dirty="0"/>
              <a:t>    log(</a:t>
            </a:r>
            <a:r>
              <a:rPr lang="en-US" dirty="0" err="1"/>
              <a:t>dnorm</a:t>
            </a:r>
            <a:r>
              <a:rPr lang="en-US" dirty="0"/>
              <a:t>(</a:t>
            </a:r>
            <a:r>
              <a:rPr lang="en-US" dirty="0" err="1"/>
              <a:t>data$Menarche</a:t>
            </a:r>
            <a:r>
              <a:rPr lang="en-US" dirty="0"/>
              <a:t>, </a:t>
            </a:r>
            <a:r>
              <a:rPr lang="en-US" dirty="0" err="1"/>
              <a:t>cmeans</a:t>
            </a:r>
            <a:r>
              <a:rPr lang="en-US" dirty="0"/>
              <a:t>, u))</a:t>
            </a:r>
          </a:p>
          <a:p>
            <a:r>
              <a:rPr lang="en-US" dirty="0"/>
              <a:t>  )</a:t>
            </a:r>
          </a:p>
          <a:p>
            <a:r>
              <a:rPr lang="en-US" dirty="0"/>
              <a:t>}</a:t>
            </a:r>
          </a:p>
          <a:p>
            <a:r>
              <a:rPr lang="en-US" dirty="0"/>
              <a:t>mle1 &lt;- </a:t>
            </a:r>
            <a:r>
              <a:rPr lang="en-US" dirty="0" err="1"/>
              <a:t>mle</a:t>
            </a:r>
            <a:r>
              <a:rPr lang="en-US" dirty="0"/>
              <a:t>(</a:t>
            </a:r>
            <a:r>
              <a:rPr lang="en-US" dirty="0" err="1"/>
              <a:t>ll</a:t>
            </a:r>
            <a:r>
              <a:rPr lang="en-US" dirty="0"/>
              <a:t>)</a:t>
            </a:r>
          </a:p>
          <a:p>
            <a:endParaRPr lang="en-US" dirty="0"/>
          </a:p>
          <a:p>
            <a:r>
              <a:rPr lang="en-US" dirty="0"/>
              <a:t># Plot the residuals</a:t>
            </a:r>
          </a:p>
          <a:p>
            <a:r>
              <a:rPr lang="en-US" dirty="0" err="1"/>
              <a:t>data$Fitted</a:t>
            </a:r>
            <a:r>
              <a:rPr lang="en-US" dirty="0"/>
              <a:t> &lt;- 1/(1+exp(-(</a:t>
            </a:r>
            <a:r>
              <a:rPr lang="en-US" dirty="0" err="1"/>
              <a:t>coef</a:t>
            </a:r>
            <a:r>
              <a:rPr lang="en-US" dirty="0"/>
              <a:t>(mle1)["b0"] + </a:t>
            </a:r>
            <a:r>
              <a:rPr lang="en-US" dirty="0" err="1"/>
              <a:t>coef</a:t>
            </a:r>
            <a:r>
              <a:rPr lang="en-US" dirty="0"/>
              <a:t>(mle1)["b"] * </a:t>
            </a:r>
            <a:r>
              <a:rPr lang="en-US" dirty="0" err="1"/>
              <a:t>data$Age</a:t>
            </a:r>
            <a:r>
              <a:rPr lang="en-US" dirty="0"/>
              <a:t>)))</a:t>
            </a:r>
          </a:p>
          <a:p>
            <a:r>
              <a:rPr lang="en-US" dirty="0" err="1"/>
              <a:t>data$Residuals</a:t>
            </a:r>
            <a:r>
              <a:rPr lang="en-US" dirty="0"/>
              <a:t> &lt;- </a:t>
            </a:r>
            <a:r>
              <a:rPr lang="en-US" dirty="0" err="1"/>
              <a:t>data$Menarche</a:t>
            </a:r>
            <a:r>
              <a:rPr lang="en-US" dirty="0"/>
              <a:t> - </a:t>
            </a:r>
            <a:r>
              <a:rPr lang="en-US" dirty="0" err="1"/>
              <a:t>data$Fitted</a:t>
            </a:r>
            <a:endParaRPr lang="en-US" dirty="0"/>
          </a:p>
          <a:p>
            <a:endParaRPr lang="en-US" dirty="0"/>
          </a:p>
          <a:p>
            <a:r>
              <a:rPr lang="en-US" dirty="0" err="1"/>
              <a:t>ggplot</a:t>
            </a:r>
            <a:r>
              <a:rPr lang="en-US" dirty="0"/>
              <a:t>(data, </a:t>
            </a:r>
            <a:r>
              <a:rPr lang="en-US" dirty="0" err="1"/>
              <a:t>aes</a:t>
            </a:r>
            <a:r>
              <a:rPr lang="en-US" dirty="0"/>
              <a:t>(x=Residuals)) +</a:t>
            </a:r>
          </a:p>
          <a:p>
            <a:r>
              <a:rPr lang="en-US" dirty="0"/>
              <a:t>  </a:t>
            </a:r>
            <a:r>
              <a:rPr lang="en-US" dirty="0" err="1"/>
              <a:t>stat_function</a:t>
            </a:r>
            <a:r>
              <a:rPr lang="en-US" dirty="0"/>
              <a:t>(fun = </a:t>
            </a:r>
            <a:r>
              <a:rPr lang="en-US" dirty="0" err="1"/>
              <a:t>dnorm</a:t>
            </a:r>
            <a:r>
              <a:rPr lang="en-US" dirty="0"/>
              <a:t>, </a:t>
            </a:r>
            <a:r>
              <a:rPr lang="en-US" dirty="0" err="1"/>
              <a:t>colour</a:t>
            </a:r>
            <a:r>
              <a:rPr lang="en-US" dirty="0"/>
              <a:t> = "red", </a:t>
            </a:r>
            <a:r>
              <a:rPr lang="en-US" dirty="0" err="1"/>
              <a:t>args</a:t>
            </a:r>
            <a:r>
              <a:rPr lang="en-US" dirty="0"/>
              <a:t> = list(mean = 0, </a:t>
            </a:r>
            <a:r>
              <a:rPr lang="en-US" dirty="0" err="1"/>
              <a:t>sd</a:t>
            </a:r>
            <a:r>
              <a:rPr lang="en-US" dirty="0"/>
              <a:t>  = </a:t>
            </a:r>
            <a:r>
              <a:rPr lang="en-US" dirty="0" err="1"/>
              <a:t>coef</a:t>
            </a:r>
            <a:r>
              <a:rPr lang="en-US" dirty="0"/>
              <a:t>(mle1)["u"])) +</a:t>
            </a:r>
          </a:p>
          <a:p>
            <a:r>
              <a:rPr lang="en-US" dirty="0"/>
              <a:t>  </a:t>
            </a:r>
            <a:r>
              <a:rPr lang="en-US" dirty="0" err="1"/>
              <a:t>geom_line</a:t>
            </a:r>
            <a:r>
              <a:rPr lang="en-US" dirty="0"/>
              <a:t>(stat="density")  </a:t>
            </a:r>
          </a:p>
          <a:p>
            <a:endParaRPr lang="en-US" dirty="0"/>
          </a:p>
          <a:p>
            <a:r>
              <a:rPr lang="en-US" dirty="0" err="1"/>
              <a:t>ggplot</a:t>
            </a:r>
            <a:r>
              <a:rPr lang="en-US" dirty="0"/>
              <a:t>(data, </a:t>
            </a:r>
            <a:r>
              <a:rPr lang="en-US" dirty="0" err="1"/>
              <a:t>aes</a:t>
            </a:r>
            <a:r>
              <a:rPr lang="en-US" dirty="0"/>
              <a:t>(y=Residuals, x=Fitted)) +</a:t>
            </a:r>
          </a:p>
          <a:p>
            <a:r>
              <a:rPr lang="en-US" dirty="0"/>
              <a:t>  </a:t>
            </a:r>
            <a:r>
              <a:rPr lang="en-US" dirty="0" err="1"/>
              <a:t>geom_point</a:t>
            </a:r>
            <a:r>
              <a:rPr lang="en-US" dirty="0"/>
              <a:t>()  </a:t>
            </a:r>
          </a:p>
          <a:p>
            <a:endParaRPr lang="en-US" dirty="0"/>
          </a:p>
          <a:p>
            <a:r>
              <a:rPr lang="en-US" dirty="0"/>
              <a:t>  </a:t>
            </a:r>
          </a:p>
          <a:p>
            <a:r>
              <a:rPr lang="en-US" dirty="0"/>
              <a:t>  </a:t>
            </a:r>
          </a:p>
          <a:p>
            <a:r>
              <a:rPr lang="en-US" dirty="0"/>
              <a:t> </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39</a:t>
            </a:fld>
            <a:endParaRPr lang="fi-FI"/>
          </a:p>
        </p:txBody>
      </p:sp>
    </p:spTree>
    <p:extLst>
      <p:ext uri="{BB962C8B-B14F-4D97-AF65-F5344CB8AC3E}">
        <p14:creationId xmlns:p14="http://schemas.microsoft.com/office/powerpoint/2010/main" val="1571418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cord.x</a:t>
            </a:r>
            <a:r>
              <a:rPr lang="en-US" dirty="0"/>
              <a:t> &lt;- c(-3,seq(-3,-1,0.01),-1) </a:t>
            </a:r>
          </a:p>
          <a:p>
            <a:r>
              <a:rPr lang="en-US" dirty="0" err="1"/>
              <a:t>cord.y</a:t>
            </a:r>
            <a:r>
              <a:rPr lang="en-US" dirty="0"/>
              <a:t> &lt;- c(0,dnorm(</a:t>
            </a:r>
            <a:r>
              <a:rPr lang="en-US" dirty="0" err="1"/>
              <a:t>seq</a:t>
            </a:r>
            <a:r>
              <a:rPr lang="en-US" dirty="0"/>
              <a:t>(-3,-1,0.01)),0) </a:t>
            </a:r>
          </a:p>
          <a:p>
            <a:r>
              <a:rPr lang="en-US" dirty="0"/>
              <a:t>curve(</a:t>
            </a:r>
            <a:r>
              <a:rPr lang="en-US" dirty="0" err="1"/>
              <a:t>dnorm</a:t>
            </a:r>
            <a:r>
              <a:rPr lang="en-US" dirty="0"/>
              <a:t>(x,0,1),</a:t>
            </a:r>
            <a:r>
              <a:rPr lang="en-US" dirty="0" err="1"/>
              <a:t>xlim</a:t>
            </a:r>
            <a:r>
              <a:rPr lang="en-US" dirty="0"/>
              <a:t>=c(-3,3),main='Standard Normal') </a:t>
            </a:r>
          </a:p>
          <a:p>
            <a:r>
              <a:rPr lang="en-US" dirty="0"/>
              <a:t>polygon(</a:t>
            </a:r>
            <a:r>
              <a:rPr lang="en-US" dirty="0" err="1"/>
              <a:t>cord.x,cord.y,col</a:t>
            </a:r>
            <a:r>
              <a:rPr lang="en-US" dirty="0"/>
              <a:t>='red')</a:t>
            </a:r>
          </a:p>
          <a:p>
            <a:endParaRPr lang="en-US" dirty="0"/>
          </a:p>
          <a:p>
            <a:r>
              <a:rPr lang="en-US" dirty="0"/>
              <a:t>curve(</a:t>
            </a:r>
            <a:r>
              <a:rPr lang="en-US" dirty="0" err="1"/>
              <a:t>dnorm</a:t>
            </a:r>
            <a:r>
              <a:rPr lang="en-US" dirty="0"/>
              <a:t>(x,0,1),</a:t>
            </a:r>
            <a:r>
              <a:rPr lang="en-US" dirty="0" err="1"/>
              <a:t>xlim</a:t>
            </a:r>
            <a:r>
              <a:rPr lang="en-US" dirty="0"/>
              <a:t>=c(-3,3),main='Standard Normal')</a:t>
            </a:r>
          </a:p>
          <a:p>
            <a:r>
              <a:rPr lang="en-US" dirty="0"/>
              <a:t>lines(c(-1,-1),c(0,max(</a:t>
            </a:r>
            <a:r>
              <a:rPr lang="en-US" dirty="0" err="1"/>
              <a:t>cord.y</a:t>
            </a:r>
            <a:r>
              <a:rPr lang="en-US" dirty="0"/>
              <a:t>)), col = 'red')</a:t>
            </a: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41</a:t>
            </a:fld>
            <a:endParaRPr lang="fi-FI"/>
          </a:p>
        </p:txBody>
      </p:sp>
    </p:spTree>
    <p:extLst>
      <p:ext uri="{BB962C8B-B14F-4D97-AF65-F5344CB8AC3E}">
        <p14:creationId xmlns:p14="http://schemas.microsoft.com/office/powerpoint/2010/main" val="2099414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42</a:t>
            </a:fld>
            <a:endParaRPr lang="fi-FI"/>
          </a:p>
        </p:txBody>
      </p:sp>
    </p:spTree>
    <p:extLst>
      <p:ext uri="{BB962C8B-B14F-4D97-AF65-F5344CB8AC3E}">
        <p14:creationId xmlns:p14="http://schemas.microsoft.com/office/powerpoint/2010/main" val="2229999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library(MASS)</a:t>
            </a:r>
          </a:p>
          <a:p>
            <a:r>
              <a:rPr lang="en-US" dirty="0"/>
              <a:t>library(ggplot2)</a:t>
            </a:r>
          </a:p>
          <a:p>
            <a:endParaRPr lang="en-US" dirty="0"/>
          </a:p>
          <a:p>
            <a:r>
              <a:rPr lang="en-US" dirty="0"/>
              <a:t>data &lt;- </a:t>
            </a:r>
            <a:r>
              <a:rPr lang="en-US" dirty="0" err="1"/>
              <a:t>do.call</a:t>
            </a:r>
            <a:r>
              <a:rPr lang="en-US" dirty="0"/>
              <a:t>(</a:t>
            </a:r>
            <a:r>
              <a:rPr lang="en-US" dirty="0" err="1"/>
              <a:t>rbind,apply</a:t>
            </a:r>
            <a:r>
              <a:rPr lang="en-US" dirty="0"/>
              <a:t>(menarche,1,function(x){</a:t>
            </a:r>
            <a:r>
              <a:rPr lang="en-US" dirty="0" err="1"/>
              <a:t>data.frame</a:t>
            </a:r>
            <a:r>
              <a:rPr lang="en-US" dirty="0"/>
              <a:t>(Age = x["Age"] + </a:t>
            </a:r>
            <a:r>
              <a:rPr lang="en-US" dirty="0" err="1"/>
              <a:t>runif</a:t>
            </a:r>
            <a:r>
              <a:rPr lang="en-US" dirty="0"/>
              <a:t>(x["Total"], min = -.3, max = .3), Menarche = </a:t>
            </a:r>
            <a:r>
              <a:rPr lang="en-US" dirty="0" err="1"/>
              <a:t>as.numeric</a:t>
            </a:r>
            <a:r>
              <a:rPr lang="en-US" dirty="0"/>
              <a:t>(1:x["Total"] &lt;= x["Menarche"]))}))</a:t>
            </a:r>
          </a:p>
          <a:p>
            <a:endParaRPr lang="en-US" dirty="0"/>
          </a:p>
          <a:p>
            <a:endParaRPr lang="en-US" dirty="0"/>
          </a:p>
          <a:p>
            <a:r>
              <a:rPr lang="en-US" dirty="0" err="1"/>
              <a:t>qplot</a:t>
            </a:r>
            <a:r>
              <a:rPr lang="en-US" dirty="0"/>
              <a:t>(Age, Menarche, data = data) +</a:t>
            </a:r>
          </a:p>
          <a:p>
            <a:r>
              <a:rPr lang="en-US" dirty="0"/>
              <a:t>  </a:t>
            </a:r>
            <a:r>
              <a:rPr lang="en-US" dirty="0" err="1"/>
              <a:t>geom_smooth</a:t>
            </a:r>
            <a:r>
              <a:rPr lang="en-US" dirty="0"/>
              <a:t>(method = "lm", se = FALSE) +</a:t>
            </a:r>
          </a:p>
          <a:p>
            <a:r>
              <a:rPr lang="en-US" dirty="0"/>
              <a:t>  </a:t>
            </a:r>
            <a:r>
              <a:rPr lang="en-US" dirty="0" err="1"/>
              <a:t>geom_smooth</a:t>
            </a:r>
            <a:r>
              <a:rPr lang="en-US" dirty="0"/>
              <a:t>(method="</a:t>
            </a:r>
            <a:r>
              <a:rPr lang="en-US" dirty="0" err="1"/>
              <a:t>glm</a:t>
            </a:r>
            <a:r>
              <a:rPr lang="en-US" dirty="0"/>
              <a:t>", family="binomial", se=F, color ="red")</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50</a:t>
            </a:fld>
            <a:endParaRPr lang="fi-FI"/>
          </a:p>
        </p:txBody>
      </p:sp>
    </p:spTree>
    <p:extLst>
      <p:ext uri="{BB962C8B-B14F-4D97-AF65-F5344CB8AC3E}">
        <p14:creationId xmlns:p14="http://schemas.microsoft.com/office/powerpoint/2010/main" val="1658846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obs</a:t>
            </a:r>
            <a:r>
              <a:rPr lang="en-US" dirty="0"/>
              <a:t> &lt;- sample(c(0,0,1), 9, replace = TRUE)</a:t>
            </a:r>
          </a:p>
          <a:p>
            <a:r>
              <a:rPr lang="en-US" dirty="0"/>
              <a:t>p &lt;- abs(2/3 - </a:t>
            </a:r>
            <a:r>
              <a:rPr lang="en-US" dirty="0" err="1"/>
              <a:t>obs</a:t>
            </a:r>
            <a:r>
              <a:rPr lang="en-US" dirty="0"/>
              <a:t>)</a:t>
            </a:r>
          </a:p>
          <a:p>
            <a:r>
              <a:rPr lang="en-US" dirty="0" err="1"/>
              <a:t>cbind</a:t>
            </a:r>
            <a:r>
              <a:rPr lang="en-US" dirty="0"/>
              <a:t>(</a:t>
            </a:r>
            <a:r>
              <a:rPr lang="en-US" dirty="0" err="1"/>
              <a:t>obs,p,cumprod</a:t>
            </a:r>
            <a:r>
              <a:rPr lang="en-US" dirty="0"/>
              <a:t>(p))</a:t>
            </a:r>
          </a:p>
          <a:p>
            <a:r>
              <a:rPr lang="en-US" dirty="0"/>
              <a:t>round(</a:t>
            </a:r>
            <a:r>
              <a:rPr lang="en-US" dirty="0" err="1"/>
              <a:t>cbind</a:t>
            </a:r>
            <a:r>
              <a:rPr lang="en-US" dirty="0"/>
              <a:t>(</a:t>
            </a:r>
            <a:r>
              <a:rPr lang="en-US" dirty="0" err="1"/>
              <a:t>obs,p,cumprod</a:t>
            </a:r>
            <a:r>
              <a:rPr lang="en-US" dirty="0"/>
              <a:t>(p)), digits = 3)</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51</a:t>
            </a:fld>
            <a:endParaRPr lang="fi-FI"/>
          </a:p>
        </p:txBody>
      </p:sp>
    </p:spTree>
    <p:extLst>
      <p:ext uri="{BB962C8B-B14F-4D97-AF65-F5344CB8AC3E}">
        <p14:creationId xmlns:p14="http://schemas.microsoft.com/office/powerpoint/2010/main" val="2908712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obs</a:t>
            </a:r>
            <a:r>
              <a:rPr lang="en-US" dirty="0"/>
              <a:t> &lt;- c(rep,</a:t>
            </a:r>
          </a:p>
          <a:p>
            <a:r>
              <a:rPr lang="en-US" dirty="0"/>
              <a:t>p &lt;- abs(2/3 - </a:t>
            </a:r>
            <a:r>
              <a:rPr lang="en-US" dirty="0" err="1"/>
              <a:t>obs</a:t>
            </a:r>
            <a:r>
              <a:rPr lang="en-US" dirty="0"/>
              <a:t>)</a:t>
            </a:r>
          </a:p>
          <a:p>
            <a:r>
              <a:rPr lang="en-US" dirty="0" err="1"/>
              <a:t>cbind</a:t>
            </a:r>
            <a:r>
              <a:rPr lang="en-US" dirty="0"/>
              <a:t>(</a:t>
            </a:r>
            <a:r>
              <a:rPr lang="en-US" dirty="0" err="1"/>
              <a:t>obs,p,cumprod</a:t>
            </a:r>
            <a:r>
              <a:rPr lang="en-US" dirty="0"/>
              <a:t>(p))</a:t>
            </a:r>
          </a:p>
          <a:p>
            <a:r>
              <a:rPr lang="en-US" dirty="0"/>
              <a:t>round(</a:t>
            </a:r>
            <a:r>
              <a:rPr lang="en-US" dirty="0" err="1"/>
              <a:t>cbind</a:t>
            </a:r>
            <a:r>
              <a:rPr lang="en-US" dirty="0"/>
              <a:t>(</a:t>
            </a:r>
            <a:r>
              <a:rPr lang="en-US" dirty="0" err="1"/>
              <a:t>obs,p,cumprod</a:t>
            </a:r>
            <a:r>
              <a:rPr lang="en-US" dirty="0"/>
              <a:t>(p)), digits = 3)</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52</a:t>
            </a:fld>
            <a:endParaRPr lang="fi-FI"/>
          </a:p>
        </p:txBody>
      </p:sp>
    </p:spTree>
    <p:extLst>
      <p:ext uri="{BB962C8B-B14F-4D97-AF65-F5344CB8AC3E}">
        <p14:creationId xmlns:p14="http://schemas.microsoft.com/office/powerpoint/2010/main" val="2671036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&lt;- abs(2/9 - </a:t>
            </a:r>
            <a:r>
              <a:rPr lang="en-US" dirty="0" err="1"/>
              <a:t>obs</a:t>
            </a:r>
            <a:r>
              <a:rPr lang="en-US" dirty="0"/>
              <a:t>)</a:t>
            </a:r>
          </a:p>
          <a:p>
            <a:r>
              <a:rPr lang="en-US" dirty="0" err="1"/>
              <a:t>cbind</a:t>
            </a:r>
            <a:r>
              <a:rPr lang="en-US" dirty="0"/>
              <a:t>(</a:t>
            </a:r>
            <a:r>
              <a:rPr lang="en-US" dirty="0" err="1"/>
              <a:t>obs,p,cumprod</a:t>
            </a:r>
            <a:r>
              <a:rPr lang="en-US" dirty="0"/>
              <a:t>(p))</a:t>
            </a:r>
          </a:p>
          <a:p>
            <a:r>
              <a:rPr lang="en-US" dirty="0"/>
              <a:t>round(</a:t>
            </a:r>
            <a:r>
              <a:rPr lang="en-US" dirty="0" err="1"/>
              <a:t>cbind</a:t>
            </a:r>
            <a:r>
              <a:rPr lang="en-US" dirty="0"/>
              <a:t>(</a:t>
            </a:r>
            <a:r>
              <a:rPr lang="en-US" dirty="0" err="1"/>
              <a:t>obs,p,cumprod</a:t>
            </a:r>
            <a:r>
              <a:rPr lang="en-US" dirty="0"/>
              <a:t>(p)), digits = 3)</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53</a:t>
            </a:fld>
            <a:endParaRPr lang="fi-FI"/>
          </a:p>
        </p:txBody>
      </p:sp>
    </p:spTree>
    <p:extLst>
      <p:ext uri="{BB962C8B-B14F-4D97-AF65-F5344CB8AC3E}">
        <p14:creationId xmlns:p14="http://schemas.microsoft.com/office/powerpoint/2010/main" val="3388211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56</a:t>
            </a:fld>
            <a:endParaRPr lang="fi-FI"/>
          </a:p>
        </p:txBody>
      </p:sp>
    </p:spTree>
    <p:extLst>
      <p:ext uri="{BB962C8B-B14F-4D97-AF65-F5344CB8AC3E}">
        <p14:creationId xmlns:p14="http://schemas.microsoft.com/office/powerpoint/2010/main" val="15760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dirty="0">
                <a:latin typeface="Courier"/>
                <a:cs typeface="Courier"/>
              </a:rPr>
              <a:t>library(MASS)</a:t>
            </a:r>
          </a:p>
          <a:p>
            <a:r>
              <a:rPr lang="en-US" sz="1200" b="0" dirty="0">
                <a:latin typeface="Courier"/>
                <a:cs typeface="Courier"/>
              </a:rPr>
              <a:t>data &lt;- </a:t>
            </a:r>
            <a:r>
              <a:rPr lang="en-US" sz="1200" b="0" dirty="0" err="1">
                <a:latin typeface="Courier"/>
                <a:cs typeface="Courier"/>
              </a:rPr>
              <a:t>do.call</a:t>
            </a:r>
            <a:r>
              <a:rPr lang="en-US" sz="1200" b="0" dirty="0">
                <a:latin typeface="Courier"/>
                <a:cs typeface="Courier"/>
              </a:rPr>
              <a:t>(</a:t>
            </a:r>
            <a:r>
              <a:rPr lang="en-US" sz="1200" b="0" dirty="0" err="1">
                <a:latin typeface="Courier"/>
                <a:cs typeface="Courier"/>
              </a:rPr>
              <a:t>rbind,apply</a:t>
            </a:r>
            <a:r>
              <a:rPr lang="en-US" sz="1200" b="0" dirty="0">
                <a:latin typeface="Courier"/>
                <a:cs typeface="Courier"/>
              </a:rPr>
              <a:t>(menarche,1,function(x){</a:t>
            </a:r>
            <a:r>
              <a:rPr lang="en-US" sz="1200" b="0" dirty="0" err="1">
                <a:latin typeface="Courier"/>
                <a:cs typeface="Courier"/>
              </a:rPr>
              <a:t>data.frame</a:t>
            </a:r>
            <a:r>
              <a:rPr lang="en-US" sz="1200" b="0" dirty="0">
                <a:latin typeface="Courier"/>
                <a:cs typeface="Courier"/>
              </a:rPr>
              <a:t>(Age = x["Age"] + </a:t>
            </a:r>
            <a:r>
              <a:rPr lang="en-US" sz="1200" b="0" dirty="0" err="1">
                <a:latin typeface="Courier"/>
                <a:cs typeface="Courier"/>
              </a:rPr>
              <a:t>runif</a:t>
            </a:r>
            <a:r>
              <a:rPr lang="en-US" sz="1200" b="0" dirty="0">
                <a:latin typeface="Courier"/>
                <a:cs typeface="Courier"/>
              </a:rPr>
              <a:t>(x["Total"], min = -.3, max = .3), Menarche = </a:t>
            </a:r>
            <a:r>
              <a:rPr lang="en-US" sz="1200" b="0" dirty="0" err="1">
                <a:latin typeface="Courier"/>
                <a:cs typeface="Courier"/>
              </a:rPr>
              <a:t>as.numeric</a:t>
            </a:r>
            <a:r>
              <a:rPr lang="en-US" sz="1200" b="0" dirty="0">
                <a:latin typeface="Courier"/>
                <a:cs typeface="Courier"/>
              </a:rPr>
              <a:t>(1:x["Total"] &lt;= x["Menarche"]))}))</a:t>
            </a:r>
          </a:p>
          <a:p>
            <a:r>
              <a:rPr lang="en-US" sz="1200" b="0" dirty="0">
                <a:latin typeface="Courier"/>
                <a:cs typeface="Courier"/>
              </a:rPr>
              <a:t>lreg1 &lt;- </a:t>
            </a:r>
            <a:r>
              <a:rPr lang="en-US" sz="1200" b="0" dirty="0" err="1">
                <a:latin typeface="Courier"/>
                <a:cs typeface="Courier"/>
              </a:rPr>
              <a:t>glm</a:t>
            </a:r>
            <a:r>
              <a:rPr lang="en-US" sz="1200" b="0" dirty="0">
                <a:latin typeface="Courier"/>
                <a:cs typeface="Courier"/>
              </a:rPr>
              <a:t>(Menarche ~ Age, data = data, family = "binomial")</a:t>
            </a:r>
          </a:p>
          <a:p>
            <a:r>
              <a:rPr lang="en-US" sz="1200" b="0" dirty="0">
                <a:latin typeface="Courier"/>
                <a:cs typeface="Courier"/>
              </a:rPr>
              <a:t>summary(lreg1)</a:t>
            </a:r>
          </a:p>
          <a:p>
            <a:endParaRPr lang="en-US" sz="1200" b="0" dirty="0">
              <a:latin typeface="Courier"/>
              <a:cs typeface="Courier"/>
            </a:endParaRPr>
          </a:p>
          <a:p>
            <a:r>
              <a:rPr lang="en-US" sz="1200" b="0" dirty="0">
                <a:latin typeface="Courier"/>
                <a:cs typeface="Courier"/>
              </a:rPr>
              <a:t>Call:</a:t>
            </a:r>
          </a:p>
          <a:p>
            <a:r>
              <a:rPr lang="en-US" sz="1200" b="0" dirty="0" err="1">
                <a:latin typeface="Courier"/>
                <a:cs typeface="Courier"/>
              </a:rPr>
              <a:t>glm</a:t>
            </a:r>
            <a:r>
              <a:rPr lang="en-US" sz="1200" b="0" dirty="0">
                <a:latin typeface="Courier"/>
                <a:cs typeface="Courier"/>
              </a:rPr>
              <a:t>(formula = Menarche ~ Age, family = "binomial", data = data)</a:t>
            </a:r>
          </a:p>
          <a:p>
            <a:endParaRPr lang="en-US" sz="1200" b="0" dirty="0">
              <a:latin typeface="Courier"/>
              <a:cs typeface="Courier"/>
            </a:endParaRPr>
          </a:p>
          <a:p>
            <a:r>
              <a:rPr lang="en-US" sz="1200" b="0" dirty="0">
                <a:latin typeface="Courier"/>
                <a:cs typeface="Courier"/>
              </a:rPr>
              <a:t>Deviance Residuals: </a:t>
            </a:r>
          </a:p>
          <a:p>
            <a:r>
              <a:rPr lang="en-US" sz="1200" b="0" dirty="0">
                <a:latin typeface="Courier"/>
                <a:cs typeface="Courier"/>
              </a:rPr>
              <a:t>    Min       1Q   Median       3Q      Max  </a:t>
            </a:r>
          </a:p>
          <a:p>
            <a:r>
              <a:rPr lang="en-US" sz="1200" b="0" dirty="0">
                <a:latin typeface="Courier"/>
                <a:cs typeface="Courier"/>
              </a:rPr>
              <a:t>-3.0863  -0.1988   0.0324   0.2216   2.8285  </a:t>
            </a:r>
          </a:p>
          <a:p>
            <a:endParaRPr lang="en-US" sz="1200" b="0" dirty="0">
              <a:latin typeface="Courier"/>
              <a:cs typeface="Courier"/>
            </a:endParaRPr>
          </a:p>
          <a:p>
            <a:r>
              <a:rPr lang="en-US" sz="1200" b="0" dirty="0">
                <a:latin typeface="Courier"/>
                <a:cs typeface="Courier"/>
              </a:rPr>
              <a:t>Coefficients:</a:t>
            </a:r>
          </a:p>
          <a:p>
            <a:r>
              <a:rPr lang="en-US" sz="1200" b="0" dirty="0">
                <a:latin typeface="Courier"/>
                <a:cs typeface="Courier"/>
              </a:rPr>
              <a:t>             Estimate Std. Error z value </a:t>
            </a:r>
            <a:r>
              <a:rPr lang="en-US" sz="1200" b="0" dirty="0" err="1">
                <a:latin typeface="Courier"/>
                <a:cs typeface="Courier"/>
              </a:rPr>
              <a:t>Pr</a:t>
            </a:r>
            <a:r>
              <a:rPr lang="en-US" sz="1200" b="0" dirty="0">
                <a:latin typeface="Courier"/>
                <a:cs typeface="Courier"/>
              </a:rPr>
              <a:t>(&gt;|z|)    </a:t>
            </a:r>
          </a:p>
          <a:p>
            <a:r>
              <a:rPr lang="en-US" sz="1200" b="0" dirty="0">
                <a:latin typeface="Courier"/>
                <a:cs typeface="Courier"/>
              </a:rPr>
              <a:t>(Intercept) -21.07621    0.76637  -27.50   &lt;2e-16 ***</a:t>
            </a:r>
          </a:p>
          <a:p>
            <a:r>
              <a:rPr lang="en-US" sz="1200" b="0" dirty="0">
                <a:latin typeface="Courier"/>
                <a:cs typeface="Courier"/>
              </a:rPr>
              <a:t>Age           1.62044    0.05863   27.64   &lt;2e-16 ***</a:t>
            </a:r>
          </a:p>
          <a:p>
            <a:r>
              <a:rPr lang="en-US" sz="1200" b="0" dirty="0">
                <a:latin typeface="Courier"/>
                <a:cs typeface="Courier"/>
              </a:rPr>
              <a:t>---</a:t>
            </a:r>
          </a:p>
          <a:p>
            <a:r>
              <a:rPr lang="en-US" sz="1200" b="0" dirty="0" err="1">
                <a:latin typeface="Courier"/>
                <a:cs typeface="Courier"/>
              </a:rPr>
              <a:t>Signif</a:t>
            </a:r>
            <a:r>
              <a:rPr lang="en-US" sz="1200" b="0" dirty="0">
                <a:latin typeface="Courier"/>
                <a:cs typeface="Courier"/>
              </a:rPr>
              <a:t>. codes:  0 ‘***’ 0.001 ‘**’ 0.01 ‘*’ 0.05 ‘.’ 0.1 ‘ ’ 1</a:t>
            </a:r>
          </a:p>
          <a:p>
            <a:endParaRPr lang="en-US" sz="1200" b="0" dirty="0">
              <a:latin typeface="Courier"/>
              <a:cs typeface="Courier"/>
            </a:endParaRPr>
          </a:p>
          <a:p>
            <a:r>
              <a:rPr lang="en-US" sz="1200" b="0" dirty="0">
                <a:latin typeface="Courier"/>
                <a:cs typeface="Courier"/>
              </a:rPr>
              <a:t>(Dispersion parameter for binomial family taken to be 1)</a:t>
            </a:r>
          </a:p>
          <a:p>
            <a:endParaRPr lang="en-US" sz="1200" b="0" dirty="0">
              <a:latin typeface="Courier"/>
              <a:cs typeface="Courier"/>
            </a:endParaRPr>
          </a:p>
          <a:p>
            <a:r>
              <a:rPr lang="en-US" sz="1200" b="0" dirty="0">
                <a:latin typeface="Courier"/>
                <a:cs typeface="Courier"/>
              </a:rPr>
              <a:t>    Null deviance: 5306.5  on 3917  degrees of freedom</a:t>
            </a:r>
          </a:p>
          <a:p>
            <a:r>
              <a:rPr lang="en-US" sz="1200" b="0" dirty="0">
                <a:latin typeface="Courier"/>
                <a:cs typeface="Courier"/>
              </a:rPr>
              <a:t>Residual deviance: 1664.2  on 3916  degrees of freedom</a:t>
            </a:r>
          </a:p>
          <a:p>
            <a:r>
              <a:rPr lang="en-US" sz="1200" b="0" dirty="0">
                <a:latin typeface="Courier"/>
                <a:cs typeface="Courier"/>
              </a:rPr>
              <a:t>AIC: 1668.2</a:t>
            </a:r>
          </a:p>
          <a:p>
            <a:endParaRPr lang="en-US" sz="1200" b="0" dirty="0">
              <a:latin typeface="Courier"/>
              <a:cs typeface="Courier"/>
            </a:endParaRPr>
          </a:p>
          <a:p>
            <a:r>
              <a:rPr lang="en-US" sz="1200" b="0" dirty="0">
                <a:latin typeface="Courier"/>
                <a:cs typeface="Courier"/>
              </a:rPr>
              <a:t>Number of Fisher Scoring iterations: 7</a:t>
            </a:r>
          </a:p>
          <a:p>
            <a:endParaRPr lang="en-US" dirty="0"/>
          </a:p>
          <a:p>
            <a:endParaRPr lang="en-US" dirty="0"/>
          </a:p>
          <a:p>
            <a:r>
              <a:rPr lang="en-US" dirty="0"/>
              <a:t>&gt; </a:t>
            </a:r>
            <a:r>
              <a:rPr lang="en-US" dirty="0" err="1"/>
              <a:t>exp</a:t>
            </a:r>
            <a:r>
              <a:rPr lang="en-US" dirty="0"/>
              <a:t>(</a:t>
            </a:r>
            <a:r>
              <a:rPr lang="en-US" dirty="0" err="1"/>
              <a:t>cbind</a:t>
            </a:r>
            <a:r>
              <a:rPr lang="en-US" dirty="0"/>
              <a:t>(OR = </a:t>
            </a:r>
            <a:r>
              <a:rPr lang="en-US" dirty="0" err="1"/>
              <a:t>coef</a:t>
            </a:r>
            <a:r>
              <a:rPr lang="en-US" dirty="0"/>
              <a:t>(lreg1), </a:t>
            </a:r>
            <a:r>
              <a:rPr lang="en-US" dirty="0" err="1"/>
              <a:t>confint</a:t>
            </a:r>
            <a:r>
              <a:rPr lang="en-US" dirty="0"/>
              <a:t>(lreg1)))</a:t>
            </a:r>
          </a:p>
          <a:p>
            <a:r>
              <a:rPr lang="en-US" dirty="0"/>
              <a:t>Waiting for profiling to be done...</a:t>
            </a:r>
          </a:p>
          <a:p>
            <a:r>
              <a:rPr lang="en-US" dirty="0"/>
              <a:t>                      OR        2.5 %       97.5 %</a:t>
            </a:r>
          </a:p>
          <a:p>
            <a:r>
              <a:rPr lang="en-US" dirty="0"/>
              <a:t>(Intercept) 7.026143e-10 1.489302e-10 3.008804e-09</a:t>
            </a:r>
          </a:p>
          <a:p>
            <a:r>
              <a:rPr lang="en-US" dirty="0"/>
              <a:t>Age         5.055322e+00 4.523059e+00 5.692381e+00</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58</a:t>
            </a:fld>
            <a:endParaRPr lang="fi-FI"/>
          </a:p>
        </p:txBody>
      </p:sp>
    </p:spTree>
    <p:extLst>
      <p:ext uri="{BB962C8B-B14F-4D97-AF65-F5344CB8AC3E}">
        <p14:creationId xmlns:p14="http://schemas.microsoft.com/office/powerpoint/2010/main" val="1517787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59</a:t>
            </a:fld>
            <a:endParaRPr lang="fi-FI"/>
          </a:p>
        </p:txBody>
      </p:sp>
    </p:spTree>
    <p:extLst>
      <p:ext uri="{BB962C8B-B14F-4D97-AF65-F5344CB8AC3E}">
        <p14:creationId xmlns:p14="http://schemas.microsoft.com/office/powerpoint/2010/main" val="1631042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04500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60</a:t>
            </a:fld>
            <a:endParaRPr lang="fi-FI"/>
          </a:p>
        </p:txBody>
      </p:sp>
    </p:spTree>
    <p:extLst>
      <p:ext uri="{BB962C8B-B14F-4D97-AF65-F5344CB8AC3E}">
        <p14:creationId xmlns:p14="http://schemas.microsoft.com/office/powerpoint/2010/main" val="1543123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61</a:t>
            </a:fld>
            <a:endParaRPr lang="fi-FI"/>
          </a:p>
        </p:txBody>
      </p:sp>
    </p:spTree>
    <p:extLst>
      <p:ext uri="{BB962C8B-B14F-4D97-AF65-F5344CB8AC3E}">
        <p14:creationId xmlns:p14="http://schemas.microsoft.com/office/powerpoint/2010/main" val="2996722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dirty="0">
                <a:latin typeface="Courier"/>
                <a:cs typeface="Courier"/>
              </a:rPr>
              <a:t>library(MASS)</a:t>
            </a:r>
          </a:p>
          <a:p>
            <a:r>
              <a:rPr lang="en-US" sz="1200" b="0" dirty="0">
                <a:latin typeface="Courier"/>
                <a:cs typeface="Courier"/>
              </a:rPr>
              <a:t>data &lt;- </a:t>
            </a:r>
            <a:r>
              <a:rPr lang="en-US" sz="1200" b="0" dirty="0" err="1">
                <a:latin typeface="Courier"/>
                <a:cs typeface="Courier"/>
              </a:rPr>
              <a:t>do.call</a:t>
            </a:r>
            <a:r>
              <a:rPr lang="en-US" sz="1200" b="0" dirty="0">
                <a:latin typeface="Courier"/>
                <a:cs typeface="Courier"/>
              </a:rPr>
              <a:t>(</a:t>
            </a:r>
            <a:r>
              <a:rPr lang="en-US" sz="1200" b="0" dirty="0" err="1">
                <a:latin typeface="Courier"/>
                <a:cs typeface="Courier"/>
              </a:rPr>
              <a:t>rbind,apply</a:t>
            </a:r>
            <a:r>
              <a:rPr lang="en-US" sz="1200" b="0" dirty="0">
                <a:latin typeface="Courier"/>
                <a:cs typeface="Courier"/>
              </a:rPr>
              <a:t>(menarche,1,function(x){</a:t>
            </a:r>
            <a:r>
              <a:rPr lang="en-US" sz="1200" b="0" dirty="0" err="1">
                <a:latin typeface="Courier"/>
                <a:cs typeface="Courier"/>
              </a:rPr>
              <a:t>data.frame</a:t>
            </a:r>
            <a:r>
              <a:rPr lang="en-US" sz="1200" b="0" dirty="0">
                <a:latin typeface="Courier"/>
                <a:cs typeface="Courier"/>
              </a:rPr>
              <a:t>(Age = x["Age"] + </a:t>
            </a:r>
            <a:r>
              <a:rPr lang="en-US" sz="1200" b="0" dirty="0" err="1">
                <a:latin typeface="Courier"/>
                <a:cs typeface="Courier"/>
              </a:rPr>
              <a:t>runif</a:t>
            </a:r>
            <a:r>
              <a:rPr lang="en-US" sz="1200" b="0" dirty="0">
                <a:latin typeface="Courier"/>
                <a:cs typeface="Courier"/>
              </a:rPr>
              <a:t>(x["Total"], min = -.3, max = .3), Menarche = </a:t>
            </a:r>
            <a:r>
              <a:rPr lang="en-US" sz="1200" b="0" dirty="0" err="1">
                <a:latin typeface="Courier"/>
                <a:cs typeface="Courier"/>
              </a:rPr>
              <a:t>as.numeric</a:t>
            </a:r>
            <a:r>
              <a:rPr lang="en-US" sz="1200" b="0" dirty="0">
                <a:latin typeface="Courier"/>
                <a:cs typeface="Courier"/>
              </a:rPr>
              <a:t>(1:x["Total"] &lt;= x["Menarche"]))}))</a:t>
            </a:r>
          </a:p>
          <a:p>
            <a:r>
              <a:rPr lang="en-US" sz="1200" b="0" dirty="0">
                <a:latin typeface="Courier"/>
                <a:cs typeface="Courier"/>
              </a:rPr>
              <a:t>lreg1 &lt;- </a:t>
            </a:r>
            <a:r>
              <a:rPr lang="en-US" sz="1200" b="0" dirty="0" err="1">
                <a:latin typeface="Courier"/>
                <a:cs typeface="Courier"/>
              </a:rPr>
              <a:t>glm</a:t>
            </a:r>
            <a:r>
              <a:rPr lang="en-US" sz="1200" b="0" dirty="0">
                <a:latin typeface="Courier"/>
                <a:cs typeface="Courier"/>
              </a:rPr>
              <a:t>(Menarche ~ Age, data = data, family = "binomial")</a:t>
            </a:r>
          </a:p>
          <a:p>
            <a:r>
              <a:rPr lang="en-US" sz="1200" b="0" dirty="0">
                <a:latin typeface="Courier"/>
                <a:cs typeface="Courier"/>
              </a:rPr>
              <a:t>summary(lreg1)</a:t>
            </a:r>
          </a:p>
          <a:p>
            <a:endParaRPr lang="en-US" sz="1200" b="0" dirty="0">
              <a:latin typeface="Courier"/>
              <a:cs typeface="Courier"/>
            </a:endParaRPr>
          </a:p>
          <a:p>
            <a:r>
              <a:rPr lang="en-US" sz="1200" b="0" dirty="0">
                <a:latin typeface="Courier"/>
                <a:cs typeface="Courier"/>
              </a:rPr>
              <a:t>Call:</a:t>
            </a:r>
          </a:p>
          <a:p>
            <a:r>
              <a:rPr lang="en-US" sz="1200" b="0" dirty="0" err="1">
                <a:latin typeface="Courier"/>
                <a:cs typeface="Courier"/>
              </a:rPr>
              <a:t>glm</a:t>
            </a:r>
            <a:r>
              <a:rPr lang="en-US" sz="1200" b="0" dirty="0">
                <a:latin typeface="Courier"/>
                <a:cs typeface="Courier"/>
              </a:rPr>
              <a:t>(formula = Menarche ~ Age, family = "binomial", data = data)</a:t>
            </a:r>
          </a:p>
          <a:p>
            <a:endParaRPr lang="en-US" sz="1200" b="0" dirty="0">
              <a:latin typeface="Courier"/>
              <a:cs typeface="Courier"/>
            </a:endParaRPr>
          </a:p>
          <a:p>
            <a:r>
              <a:rPr lang="en-US" sz="1200" b="0" dirty="0">
                <a:latin typeface="Courier"/>
                <a:cs typeface="Courier"/>
              </a:rPr>
              <a:t>Deviance Residuals: </a:t>
            </a:r>
          </a:p>
          <a:p>
            <a:r>
              <a:rPr lang="en-US" sz="1200" b="0" dirty="0">
                <a:latin typeface="Courier"/>
                <a:cs typeface="Courier"/>
              </a:rPr>
              <a:t>    Min       1Q   Median       3Q      Max  </a:t>
            </a:r>
          </a:p>
          <a:p>
            <a:r>
              <a:rPr lang="en-US" sz="1200" b="0" dirty="0">
                <a:latin typeface="Courier"/>
                <a:cs typeface="Courier"/>
              </a:rPr>
              <a:t>-3.0863  -0.1988   0.0324   0.2216   2.8285  </a:t>
            </a:r>
          </a:p>
          <a:p>
            <a:endParaRPr lang="en-US" sz="1200" b="0" dirty="0">
              <a:latin typeface="Courier"/>
              <a:cs typeface="Courier"/>
            </a:endParaRPr>
          </a:p>
          <a:p>
            <a:r>
              <a:rPr lang="en-US" sz="1200" b="0" dirty="0">
                <a:latin typeface="Courier"/>
                <a:cs typeface="Courier"/>
              </a:rPr>
              <a:t>Coefficients:</a:t>
            </a:r>
          </a:p>
          <a:p>
            <a:r>
              <a:rPr lang="en-US" sz="1200" b="0" dirty="0">
                <a:latin typeface="Courier"/>
                <a:cs typeface="Courier"/>
              </a:rPr>
              <a:t>             Estimate Std. Error z value </a:t>
            </a:r>
            <a:r>
              <a:rPr lang="en-US" sz="1200" b="0" dirty="0" err="1">
                <a:latin typeface="Courier"/>
                <a:cs typeface="Courier"/>
              </a:rPr>
              <a:t>Pr</a:t>
            </a:r>
            <a:r>
              <a:rPr lang="en-US" sz="1200" b="0" dirty="0">
                <a:latin typeface="Courier"/>
                <a:cs typeface="Courier"/>
              </a:rPr>
              <a:t>(&gt;|z|)    </a:t>
            </a:r>
          </a:p>
          <a:p>
            <a:r>
              <a:rPr lang="en-US" sz="1200" b="0" dirty="0">
                <a:latin typeface="Courier"/>
                <a:cs typeface="Courier"/>
              </a:rPr>
              <a:t>(Intercept) -21.07621    0.76637  -27.50   &lt;2e-16 ***</a:t>
            </a:r>
          </a:p>
          <a:p>
            <a:r>
              <a:rPr lang="en-US" sz="1200" b="0" dirty="0">
                <a:latin typeface="Courier"/>
                <a:cs typeface="Courier"/>
              </a:rPr>
              <a:t>Age           1.62044    0.05863   27.64   &lt;2e-16 ***</a:t>
            </a:r>
          </a:p>
          <a:p>
            <a:r>
              <a:rPr lang="en-US" sz="1200" b="0" dirty="0">
                <a:latin typeface="Courier"/>
                <a:cs typeface="Courier"/>
              </a:rPr>
              <a:t>---</a:t>
            </a:r>
          </a:p>
          <a:p>
            <a:r>
              <a:rPr lang="en-US" sz="1200" b="0" dirty="0" err="1">
                <a:latin typeface="Courier"/>
                <a:cs typeface="Courier"/>
              </a:rPr>
              <a:t>Signif</a:t>
            </a:r>
            <a:r>
              <a:rPr lang="en-US" sz="1200" b="0" dirty="0">
                <a:latin typeface="Courier"/>
                <a:cs typeface="Courier"/>
              </a:rPr>
              <a:t>. codes:  0 ‘***’ 0.001 ‘**’ 0.01 ‘*’ 0.05 ‘.’ 0.1 ‘ ’ 1</a:t>
            </a:r>
          </a:p>
          <a:p>
            <a:endParaRPr lang="en-US" sz="1200" b="0" dirty="0">
              <a:latin typeface="Courier"/>
              <a:cs typeface="Courier"/>
            </a:endParaRPr>
          </a:p>
          <a:p>
            <a:r>
              <a:rPr lang="en-US" sz="1200" b="0" dirty="0">
                <a:latin typeface="Courier"/>
                <a:cs typeface="Courier"/>
              </a:rPr>
              <a:t>(Dispersion parameter for binomial family taken to be 1)</a:t>
            </a:r>
          </a:p>
          <a:p>
            <a:endParaRPr lang="en-US" sz="1200" b="0" dirty="0">
              <a:latin typeface="Courier"/>
              <a:cs typeface="Courier"/>
            </a:endParaRPr>
          </a:p>
          <a:p>
            <a:r>
              <a:rPr lang="en-US" sz="1200" b="0" dirty="0">
                <a:latin typeface="Courier"/>
                <a:cs typeface="Courier"/>
              </a:rPr>
              <a:t>    Null deviance: 5306.5  on 3917  degrees of freedom</a:t>
            </a:r>
          </a:p>
          <a:p>
            <a:r>
              <a:rPr lang="en-US" sz="1200" b="0" dirty="0">
                <a:latin typeface="Courier"/>
                <a:cs typeface="Courier"/>
              </a:rPr>
              <a:t>Residual deviance: 1664.2  on 3916  degrees of freedom</a:t>
            </a:r>
          </a:p>
          <a:p>
            <a:r>
              <a:rPr lang="en-US" sz="1200" b="0" dirty="0">
                <a:latin typeface="Courier"/>
                <a:cs typeface="Courier"/>
              </a:rPr>
              <a:t>AIC: 1668.2</a:t>
            </a:r>
          </a:p>
          <a:p>
            <a:endParaRPr lang="en-US" sz="1200" b="0" dirty="0">
              <a:latin typeface="Courier"/>
              <a:cs typeface="Courier"/>
            </a:endParaRPr>
          </a:p>
          <a:p>
            <a:r>
              <a:rPr lang="en-US" sz="1200" b="0" dirty="0">
                <a:latin typeface="Courier"/>
                <a:cs typeface="Courier"/>
              </a:rPr>
              <a:t>Number of Fisher Scoring iterations: 7</a:t>
            </a:r>
          </a:p>
          <a:p>
            <a:endParaRPr lang="en-US" dirty="0"/>
          </a:p>
          <a:p>
            <a:endParaRPr lang="en-US" dirty="0"/>
          </a:p>
          <a:p>
            <a:r>
              <a:rPr lang="en-US" dirty="0"/>
              <a:t>&gt; </a:t>
            </a:r>
            <a:r>
              <a:rPr lang="en-US" dirty="0" err="1"/>
              <a:t>exp</a:t>
            </a:r>
            <a:r>
              <a:rPr lang="en-US" dirty="0"/>
              <a:t>(</a:t>
            </a:r>
            <a:r>
              <a:rPr lang="en-US" dirty="0" err="1"/>
              <a:t>cbind</a:t>
            </a:r>
            <a:r>
              <a:rPr lang="en-US" dirty="0"/>
              <a:t>(OR = </a:t>
            </a:r>
            <a:r>
              <a:rPr lang="en-US" dirty="0" err="1"/>
              <a:t>coef</a:t>
            </a:r>
            <a:r>
              <a:rPr lang="en-US" dirty="0"/>
              <a:t>(lreg1), </a:t>
            </a:r>
            <a:r>
              <a:rPr lang="en-US" dirty="0" err="1"/>
              <a:t>confint</a:t>
            </a:r>
            <a:r>
              <a:rPr lang="en-US" dirty="0"/>
              <a:t>(lreg1)))</a:t>
            </a:r>
          </a:p>
          <a:p>
            <a:r>
              <a:rPr lang="en-US" dirty="0"/>
              <a:t>Waiting for profiling to be done...</a:t>
            </a:r>
          </a:p>
          <a:p>
            <a:r>
              <a:rPr lang="en-US" dirty="0"/>
              <a:t>                      OR        2.5 %       97.5 %</a:t>
            </a:r>
          </a:p>
          <a:p>
            <a:r>
              <a:rPr lang="en-US" dirty="0"/>
              <a:t>(Intercept) 7.026143e-10 1.489302e-10 3.008804e-09</a:t>
            </a:r>
          </a:p>
          <a:p>
            <a:r>
              <a:rPr lang="en-US" dirty="0"/>
              <a:t>Age         5.055322e+00 4.523059e+00 5.692381e+00</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62</a:t>
            </a:fld>
            <a:endParaRPr lang="fi-FI"/>
          </a:p>
        </p:txBody>
      </p:sp>
    </p:spTree>
    <p:extLst>
      <p:ext uri="{BB962C8B-B14F-4D97-AF65-F5344CB8AC3E}">
        <p14:creationId xmlns:p14="http://schemas.microsoft.com/office/powerpoint/2010/main" val="1491421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webuse</a:t>
            </a:r>
            <a:r>
              <a:rPr lang="fi-FI" dirty="0"/>
              <a:t> </a:t>
            </a:r>
            <a:r>
              <a:rPr lang="fi-FI" dirty="0" err="1"/>
              <a:t>lbw</a:t>
            </a:r>
            <a:r>
              <a:rPr lang="fi-FI" dirty="0"/>
              <a:t>, </a:t>
            </a:r>
            <a:r>
              <a:rPr lang="fi-FI" dirty="0" err="1"/>
              <a:t>clear</a:t>
            </a:r>
            <a:endParaRPr lang="fi-FI" dirty="0"/>
          </a:p>
          <a:p>
            <a:r>
              <a:rPr lang="fi-FI" dirty="0" err="1"/>
              <a:t>Desc</a:t>
            </a:r>
            <a:endParaRPr lang="fi-FI" dirty="0"/>
          </a:p>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63</a:t>
            </a:fld>
            <a:endParaRPr lang="fi-FI"/>
          </a:p>
        </p:txBody>
      </p:sp>
    </p:spTree>
    <p:extLst>
      <p:ext uri="{BB962C8B-B14F-4D97-AF65-F5344CB8AC3E}">
        <p14:creationId xmlns:p14="http://schemas.microsoft.com/office/powerpoint/2010/main" val="3730522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graph</a:t>
            </a:r>
            <a:r>
              <a:rPr lang="fi-FI" dirty="0"/>
              <a:t> </a:t>
            </a:r>
            <a:r>
              <a:rPr lang="fi-FI" dirty="0" err="1"/>
              <a:t>drop</a:t>
            </a:r>
            <a:r>
              <a:rPr lang="fi-FI" dirty="0"/>
              <a:t> _</a:t>
            </a:r>
            <a:r>
              <a:rPr lang="fi-FI" dirty="0" err="1"/>
              <a:t>all</a:t>
            </a:r>
            <a:endParaRPr lang="fi-FI" dirty="0"/>
          </a:p>
          <a:p>
            <a:r>
              <a:rPr lang="fi-FI" dirty="0" err="1"/>
              <a:t>webuse</a:t>
            </a:r>
            <a:r>
              <a:rPr lang="fi-FI" dirty="0"/>
              <a:t> </a:t>
            </a:r>
            <a:r>
              <a:rPr lang="fi-FI" dirty="0" err="1"/>
              <a:t>lbw</a:t>
            </a:r>
            <a:r>
              <a:rPr lang="fi-FI" dirty="0"/>
              <a:t>, </a:t>
            </a:r>
            <a:r>
              <a:rPr lang="fi-FI" dirty="0" err="1"/>
              <a:t>clear</a:t>
            </a:r>
            <a:endParaRPr lang="fi-FI" dirty="0"/>
          </a:p>
          <a:p>
            <a:endParaRPr lang="fi-FI" dirty="0"/>
          </a:p>
          <a:p>
            <a:r>
              <a:rPr lang="fi-FI" dirty="0" err="1"/>
              <a:t>regress</a:t>
            </a:r>
            <a:r>
              <a:rPr lang="fi-FI" dirty="0"/>
              <a:t> </a:t>
            </a:r>
            <a:r>
              <a:rPr lang="fi-FI" dirty="0" err="1"/>
              <a:t>low</a:t>
            </a:r>
            <a:r>
              <a:rPr lang="fi-FI" dirty="0"/>
              <a:t> </a:t>
            </a:r>
            <a:r>
              <a:rPr lang="fi-FI" dirty="0" err="1"/>
              <a:t>age</a:t>
            </a:r>
            <a:r>
              <a:rPr lang="fi-FI" dirty="0"/>
              <a:t> </a:t>
            </a:r>
            <a:r>
              <a:rPr lang="fi-FI" dirty="0" err="1"/>
              <a:t>lwt</a:t>
            </a:r>
            <a:r>
              <a:rPr lang="fi-FI" dirty="0"/>
              <a:t> </a:t>
            </a:r>
            <a:r>
              <a:rPr lang="fi-FI" dirty="0" err="1"/>
              <a:t>i.race</a:t>
            </a:r>
            <a:r>
              <a:rPr lang="fi-FI" dirty="0"/>
              <a:t> </a:t>
            </a:r>
            <a:r>
              <a:rPr lang="fi-FI" dirty="0" err="1"/>
              <a:t>smoke</a:t>
            </a:r>
            <a:r>
              <a:rPr lang="fi-FI" dirty="0"/>
              <a:t> </a:t>
            </a:r>
            <a:r>
              <a:rPr lang="fi-FI" dirty="0" err="1"/>
              <a:t>ptl</a:t>
            </a:r>
            <a:r>
              <a:rPr lang="fi-FI" dirty="0"/>
              <a:t> </a:t>
            </a:r>
            <a:r>
              <a:rPr lang="fi-FI" dirty="0" err="1"/>
              <a:t>ht</a:t>
            </a:r>
            <a:r>
              <a:rPr lang="fi-FI" dirty="0"/>
              <a:t> ui</a:t>
            </a:r>
          </a:p>
          <a:p>
            <a:r>
              <a:rPr lang="fi-FI" dirty="0" err="1"/>
              <a:t>margins</a:t>
            </a:r>
            <a:r>
              <a:rPr lang="fi-FI" dirty="0"/>
              <a:t> </a:t>
            </a:r>
            <a:r>
              <a:rPr lang="fi-FI" dirty="0" err="1"/>
              <a:t>race</a:t>
            </a:r>
            <a:r>
              <a:rPr lang="fi-FI" dirty="0"/>
              <a:t>, at(</a:t>
            </a:r>
            <a:r>
              <a:rPr lang="fi-FI" dirty="0" err="1"/>
              <a:t>lwt</a:t>
            </a:r>
            <a:r>
              <a:rPr lang="fi-FI" dirty="0"/>
              <a:t>=(80(20)250))</a:t>
            </a:r>
          </a:p>
          <a:p>
            <a:r>
              <a:rPr lang="fi-FI" dirty="0" err="1"/>
              <a:t>marginsplot</a:t>
            </a:r>
            <a:r>
              <a:rPr lang="fi-FI" dirty="0"/>
              <a:t>, </a:t>
            </a:r>
            <a:r>
              <a:rPr lang="fi-FI" dirty="0" err="1"/>
              <a:t>noci</a:t>
            </a:r>
            <a:r>
              <a:rPr lang="fi-FI" dirty="0"/>
              <a:t> </a:t>
            </a:r>
            <a:r>
              <a:rPr lang="fi-FI" dirty="0" err="1"/>
              <a:t>name</a:t>
            </a:r>
            <a:r>
              <a:rPr lang="fi-FI" dirty="0"/>
              <a:t>(</a:t>
            </a:r>
            <a:r>
              <a:rPr lang="fi-FI" dirty="0" err="1"/>
              <a:t>logistic</a:t>
            </a:r>
            <a:r>
              <a:rPr lang="fi-FI" dirty="0"/>
              <a:t>)</a:t>
            </a:r>
          </a:p>
          <a:p>
            <a:endParaRPr lang="fi-FI" dirty="0"/>
          </a:p>
          <a:p>
            <a:endParaRPr lang="fi-FI" dirty="0"/>
          </a:p>
          <a:p>
            <a:r>
              <a:rPr lang="fi-FI" dirty="0" err="1"/>
              <a:t>logistic</a:t>
            </a:r>
            <a:r>
              <a:rPr lang="fi-FI" dirty="0"/>
              <a:t> </a:t>
            </a:r>
            <a:r>
              <a:rPr lang="fi-FI" dirty="0" err="1"/>
              <a:t>low</a:t>
            </a:r>
            <a:r>
              <a:rPr lang="fi-FI" dirty="0"/>
              <a:t> </a:t>
            </a:r>
            <a:r>
              <a:rPr lang="fi-FI" dirty="0" err="1"/>
              <a:t>age</a:t>
            </a:r>
            <a:r>
              <a:rPr lang="fi-FI" dirty="0"/>
              <a:t> </a:t>
            </a:r>
            <a:r>
              <a:rPr lang="fi-FI" dirty="0" err="1"/>
              <a:t>lwt</a:t>
            </a:r>
            <a:r>
              <a:rPr lang="fi-FI" dirty="0"/>
              <a:t> </a:t>
            </a:r>
            <a:r>
              <a:rPr lang="fi-FI" dirty="0" err="1"/>
              <a:t>i.race</a:t>
            </a:r>
            <a:r>
              <a:rPr lang="fi-FI" dirty="0"/>
              <a:t> </a:t>
            </a:r>
            <a:r>
              <a:rPr lang="fi-FI" dirty="0" err="1"/>
              <a:t>smoke</a:t>
            </a:r>
            <a:r>
              <a:rPr lang="fi-FI" dirty="0"/>
              <a:t> </a:t>
            </a:r>
            <a:r>
              <a:rPr lang="fi-FI" dirty="0" err="1"/>
              <a:t>ptl</a:t>
            </a:r>
            <a:r>
              <a:rPr lang="fi-FI" dirty="0"/>
              <a:t> </a:t>
            </a:r>
            <a:r>
              <a:rPr lang="fi-FI" dirty="0" err="1"/>
              <a:t>ht</a:t>
            </a:r>
            <a:r>
              <a:rPr lang="fi-FI" dirty="0"/>
              <a:t> ui</a:t>
            </a:r>
          </a:p>
          <a:p>
            <a:r>
              <a:rPr lang="fi-FI" dirty="0" err="1"/>
              <a:t>margins</a:t>
            </a:r>
            <a:r>
              <a:rPr lang="fi-FI" dirty="0"/>
              <a:t> </a:t>
            </a:r>
            <a:r>
              <a:rPr lang="fi-FI" dirty="0" err="1"/>
              <a:t>race</a:t>
            </a:r>
            <a:r>
              <a:rPr lang="fi-FI" dirty="0"/>
              <a:t>, at(</a:t>
            </a:r>
            <a:r>
              <a:rPr lang="fi-FI" dirty="0" err="1"/>
              <a:t>lwt</a:t>
            </a:r>
            <a:r>
              <a:rPr lang="fi-FI" dirty="0"/>
              <a:t>=(80(20)250))</a:t>
            </a:r>
          </a:p>
          <a:p>
            <a:r>
              <a:rPr lang="fi-FI" dirty="0" err="1"/>
              <a:t>marginsplot</a:t>
            </a:r>
            <a:r>
              <a:rPr lang="fi-FI" dirty="0"/>
              <a:t>, </a:t>
            </a:r>
            <a:r>
              <a:rPr lang="fi-FI" dirty="0" err="1"/>
              <a:t>noci</a:t>
            </a:r>
            <a:r>
              <a:rPr lang="fi-FI" dirty="0"/>
              <a:t> </a:t>
            </a:r>
            <a:r>
              <a:rPr lang="fi-FI" dirty="0" err="1"/>
              <a:t>name</a:t>
            </a:r>
            <a:r>
              <a:rPr lang="fi-FI" dirty="0"/>
              <a:t>(</a:t>
            </a:r>
            <a:r>
              <a:rPr lang="fi-FI" dirty="0" err="1"/>
              <a:t>linear</a:t>
            </a:r>
            <a:r>
              <a:rPr lang="fi-FI" dirty="0"/>
              <a:t>)</a:t>
            </a:r>
          </a:p>
          <a:p>
            <a:endParaRPr lang="fi-FI" dirty="0"/>
          </a:p>
          <a:p>
            <a:r>
              <a:rPr lang="fi-FI" dirty="0" err="1"/>
              <a:t>graph</a:t>
            </a:r>
            <a:r>
              <a:rPr lang="fi-FI" dirty="0"/>
              <a:t> </a:t>
            </a:r>
            <a:r>
              <a:rPr lang="fi-FI" dirty="0" err="1"/>
              <a:t>combine</a:t>
            </a:r>
            <a:r>
              <a:rPr lang="fi-FI" dirty="0"/>
              <a:t> </a:t>
            </a:r>
            <a:r>
              <a:rPr lang="fi-FI" dirty="0" err="1"/>
              <a:t>logistic</a:t>
            </a:r>
            <a:r>
              <a:rPr lang="fi-FI" dirty="0"/>
              <a:t> </a:t>
            </a:r>
            <a:r>
              <a:rPr lang="fi-FI" dirty="0" err="1"/>
              <a:t>linear</a:t>
            </a:r>
            <a:endParaRPr lang="fi-FI" dirty="0"/>
          </a:p>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65</a:t>
            </a:fld>
            <a:endParaRPr lang="fi-FI"/>
          </a:p>
        </p:txBody>
      </p:sp>
    </p:spTree>
    <p:extLst>
      <p:ext uri="{BB962C8B-B14F-4D97-AF65-F5344CB8AC3E}">
        <p14:creationId xmlns:p14="http://schemas.microsoft.com/office/powerpoint/2010/main" val="3349377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67</a:t>
            </a:fld>
            <a:endParaRPr lang="fi-FI"/>
          </a:p>
        </p:txBody>
      </p:sp>
    </p:spTree>
    <p:extLst>
      <p:ext uri="{BB962C8B-B14F-4D97-AF65-F5344CB8AC3E}">
        <p14:creationId xmlns:p14="http://schemas.microsoft.com/office/powerpoint/2010/main" val="111466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68</a:t>
            </a:fld>
            <a:endParaRPr lang="fi-FI"/>
          </a:p>
        </p:txBody>
      </p:sp>
    </p:spTree>
    <p:extLst>
      <p:ext uri="{BB962C8B-B14F-4D97-AF65-F5344CB8AC3E}">
        <p14:creationId xmlns:p14="http://schemas.microsoft.com/office/powerpoint/2010/main" val="3202329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dirty="0">
                <a:latin typeface="Courier"/>
                <a:cs typeface="Courier"/>
              </a:rPr>
              <a:t>library(MASS)</a:t>
            </a:r>
          </a:p>
          <a:p>
            <a:r>
              <a:rPr lang="en-US" sz="1200" b="0" dirty="0">
                <a:latin typeface="Courier"/>
                <a:cs typeface="Courier"/>
              </a:rPr>
              <a:t>data &lt;- </a:t>
            </a:r>
            <a:r>
              <a:rPr lang="en-US" sz="1200" b="0" dirty="0" err="1">
                <a:latin typeface="Courier"/>
                <a:cs typeface="Courier"/>
              </a:rPr>
              <a:t>do.call</a:t>
            </a:r>
            <a:r>
              <a:rPr lang="en-US" sz="1200" b="0" dirty="0">
                <a:latin typeface="Courier"/>
                <a:cs typeface="Courier"/>
              </a:rPr>
              <a:t>(</a:t>
            </a:r>
            <a:r>
              <a:rPr lang="en-US" sz="1200" b="0" dirty="0" err="1">
                <a:latin typeface="Courier"/>
                <a:cs typeface="Courier"/>
              </a:rPr>
              <a:t>rbind,apply</a:t>
            </a:r>
            <a:r>
              <a:rPr lang="en-US" sz="1200" b="0" dirty="0">
                <a:latin typeface="Courier"/>
                <a:cs typeface="Courier"/>
              </a:rPr>
              <a:t>(menarche,1,function(x){</a:t>
            </a:r>
            <a:r>
              <a:rPr lang="en-US" sz="1200" b="0" dirty="0" err="1">
                <a:latin typeface="Courier"/>
                <a:cs typeface="Courier"/>
              </a:rPr>
              <a:t>data.frame</a:t>
            </a:r>
            <a:r>
              <a:rPr lang="en-US" sz="1200" b="0" dirty="0">
                <a:latin typeface="Courier"/>
                <a:cs typeface="Courier"/>
              </a:rPr>
              <a:t>(Age = x["Age"] + </a:t>
            </a:r>
            <a:r>
              <a:rPr lang="en-US" sz="1200" b="0" dirty="0" err="1">
                <a:latin typeface="Courier"/>
                <a:cs typeface="Courier"/>
              </a:rPr>
              <a:t>runif</a:t>
            </a:r>
            <a:r>
              <a:rPr lang="en-US" sz="1200" b="0" dirty="0">
                <a:latin typeface="Courier"/>
                <a:cs typeface="Courier"/>
              </a:rPr>
              <a:t>(x["Total"], min = -.3, max = .3), Menarche = </a:t>
            </a:r>
            <a:r>
              <a:rPr lang="en-US" sz="1200" b="0" dirty="0" err="1">
                <a:latin typeface="Courier"/>
                <a:cs typeface="Courier"/>
              </a:rPr>
              <a:t>as.numeric</a:t>
            </a:r>
            <a:r>
              <a:rPr lang="en-US" sz="1200" b="0" dirty="0">
                <a:latin typeface="Courier"/>
                <a:cs typeface="Courier"/>
              </a:rPr>
              <a:t>(1:x["Total"] &lt;= x["Menarche"]))}))</a:t>
            </a:r>
          </a:p>
          <a:p>
            <a:r>
              <a:rPr lang="en-US" sz="1200" b="0" dirty="0">
                <a:latin typeface="Courier"/>
                <a:cs typeface="Courier"/>
              </a:rPr>
              <a:t>lreg1 &lt;- </a:t>
            </a:r>
            <a:r>
              <a:rPr lang="en-US" sz="1200" b="0" dirty="0" err="1">
                <a:latin typeface="Courier"/>
                <a:cs typeface="Courier"/>
              </a:rPr>
              <a:t>glm</a:t>
            </a:r>
            <a:r>
              <a:rPr lang="en-US" sz="1200" b="0" dirty="0">
                <a:latin typeface="Courier"/>
                <a:cs typeface="Courier"/>
              </a:rPr>
              <a:t>(Menarche ~ Age, data = data, family = "binomial")</a:t>
            </a:r>
          </a:p>
          <a:p>
            <a:r>
              <a:rPr lang="en-US" sz="1200" b="0" dirty="0">
                <a:latin typeface="Courier"/>
                <a:cs typeface="Courier"/>
              </a:rPr>
              <a:t>summary(lreg1)</a:t>
            </a:r>
          </a:p>
          <a:p>
            <a:endParaRPr lang="en-US" sz="1200" b="0" dirty="0">
              <a:latin typeface="Courier"/>
              <a:cs typeface="Courier"/>
            </a:endParaRPr>
          </a:p>
          <a:p>
            <a:r>
              <a:rPr lang="en-US" sz="1200" b="0" dirty="0">
                <a:latin typeface="Courier"/>
                <a:cs typeface="Courier"/>
              </a:rPr>
              <a:t>Call:</a:t>
            </a:r>
          </a:p>
          <a:p>
            <a:r>
              <a:rPr lang="en-US" sz="1200" b="0" dirty="0" err="1">
                <a:latin typeface="Courier"/>
                <a:cs typeface="Courier"/>
              </a:rPr>
              <a:t>glm</a:t>
            </a:r>
            <a:r>
              <a:rPr lang="en-US" sz="1200" b="0" dirty="0">
                <a:latin typeface="Courier"/>
                <a:cs typeface="Courier"/>
              </a:rPr>
              <a:t>(formula = Menarche ~ Age, family = "binomial", data = data)</a:t>
            </a:r>
          </a:p>
          <a:p>
            <a:endParaRPr lang="en-US" sz="1200" b="0" dirty="0">
              <a:latin typeface="Courier"/>
              <a:cs typeface="Courier"/>
            </a:endParaRPr>
          </a:p>
          <a:p>
            <a:r>
              <a:rPr lang="en-US" sz="1200" b="0" dirty="0">
                <a:latin typeface="Courier"/>
                <a:cs typeface="Courier"/>
              </a:rPr>
              <a:t>Deviance Residuals: </a:t>
            </a:r>
          </a:p>
          <a:p>
            <a:r>
              <a:rPr lang="en-US" sz="1200" b="0" dirty="0">
                <a:latin typeface="Courier"/>
                <a:cs typeface="Courier"/>
              </a:rPr>
              <a:t>    Min       1Q   Median       3Q      Max  </a:t>
            </a:r>
          </a:p>
          <a:p>
            <a:r>
              <a:rPr lang="en-US" sz="1200" b="0" dirty="0">
                <a:latin typeface="Courier"/>
                <a:cs typeface="Courier"/>
              </a:rPr>
              <a:t>-3.0863  -0.1988   0.0324   0.2216   2.8285  </a:t>
            </a:r>
          </a:p>
          <a:p>
            <a:endParaRPr lang="en-US" sz="1200" b="0" dirty="0">
              <a:latin typeface="Courier"/>
              <a:cs typeface="Courier"/>
            </a:endParaRPr>
          </a:p>
          <a:p>
            <a:r>
              <a:rPr lang="en-US" sz="1200" b="0" dirty="0">
                <a:latin typeface="Courier"/>
                <a:cs typeface="Courier"/>
              </a:rPr>
              <a:t>Coefficients:</a:t>
            </a:r>
          </a:p>
          <a:p>
            <a:r>
              <a:rPr lang="en-US" sz="1200" b="0" dirty="0">
                <a:latin typeface="Courier"/>
                <a:cs typeface="Courier"/>
              </a:rPr>
              <a:t>             Estimate Std. Error z value </a:t>
            </a:r>
            <a:r>
              <a:rPr lang="en-US" sz="1200" b="0" dirty="0" err="1">
                <a:latin typeface="Courier"/>
                <a:cs typeface="Courier"/>
              </a:rPr>
              <a:t>Pr</a:t>
            </a:r>
            <a:r>
              <a:rPr lang="en-US" sz="1200" b="0" dirty="0">
                <a:latin typeface="Courier"/>
                <a:cs typeface="Courier"/>
              </a:rPr>
              <a:t>(&gt;|z|)    </a:t>
            </a:r>
          </a:p>
          <a:p>
            <a:r>
              <a:rPr lang="en-US" sz="1200" b="0" dirty="0">
                <a:latin typeface="Courier"/>
                <a:cs typeface="Courier"/>
              </a:rPr>
              <a:t>(Intercept) -21.07621    0.76637  -27.50   &lt;2e-16 ***</a:t>
            </a:r>
          </a:p>
          <a:p>
            <a:r>
              <a:rPr lang="en-US" sz="1200" b="0" dirty="0">
                <a:latin typeface="Courier"/>
                <a:cs typeface="Courier"/>
              </a:rPr>
              <a:t>Age           1.62044    0.05863   27.64   &lt;2e-16 ***</a:t>
            </a:r>
          </a:p>
          <a:p>
            <a:r>
              <a:rPr lang="en-US" sz="1200" b="0" dirty="0">
                <a:latin typeface="Courier"/>
                <a:cs typeface="Courier"/>
              </a:rPr>
              <a:t>---</a:t>
            </a:r>
          </a:p>
          <a:p>
            <a:r>
              <a:rPr lang="en-US" sz="1200" b="0" dirty="0" err="1">
                <a:latin typeface="Courier"/>
                <a:cs typeface="Courier"/>
              </a:rPr>
              <a:t>Signif</a:t>
            </a:r>
            <a:r>
              <a:rPr lang="en-US" sz="1200" b="0" dirty="0">
                <a:latin typeface="Courier"/>
                <a:cs typeface="Courier"/>
              </a:rPr>
              <a:t>. codes:  0 ‘***’ 0.001 ‘**’ 0.01 ‘*’ 0.05 ‘.’ 0.1 ‘ ’ 1</a:t>
            </a:r>
          </a:p>
          <a:p>
            <a:endParaRPr lang="en-US" sz="1200" b="0" dirty="0">
              <a:latin typeface="Courier"/>
              <a:cs typeface="Courier"/>
            </a:endParaRPr>
          </a:p>
          <a:p>
            <a:r>
              <a:rPr lang="en-US" sz="1200" b="0" dirty="0">
                <a:latin typeface="Courier"/>
                <a:cs typeface="Courier"/>
              </a:rPr>
              <a:t>(Dispersion parameter for binomial family taken to be 1)</a:t>
            </a:r>
          </a:p>
          <a:p>
            <a:endParaRPr lang="en-US" sz="1200" b="0" dirty="0">
              <a:latin typeface="Courier"/>
              <a:cs typeface="Courier"/>
            </a:endParaRPr>
          </a:p>
          <a:p>
            <a:r>
              <a:rPr lang="en-US" sz="1200" b="0" dirty="0">
                <a:latin typeface="Courier"/>
                <a:cs typeface="Courier"/>
              </a:rPr>
              <a:t>    Null deviance: 5306.5  on 3917  degrees of freedom</a:t>
            </a:r>
          </a:p>
          <a:p>
            <a:r>
              <a:rPr lang="en-US" sz="1200" b="0" dirty="0">
                <a:latin typeface="Courier"/>
                <a:cs typeface="Courier"/>
              </a:rPr>
              <a:t>Residual deviance: 1664.2  on 3916  degrees of freedom</a:t>
            </a:r>
          </a:p>
          <a:p>
            <a:r>
              <a:rPr lang="en-US" sz="1200" b="0" dirty="0">
                <a:latin typeface="Courier"/>
                <a:cs typeface="Courier"/>
              </a:rPr>
              <a:t>AIC: 1668.2</a:t>
            </a:r>
          </a:p>
          <a:p>
            <a:endParaRPr lang="en-US" sz="1200" b="0" dirty="0">
              <a:latin typeface="Courier"/>
              <a:cs typeface="Courier"/>
            </a:endParaRPr>
          </a:p>
          <a:p>
            <a:r>
              <a:rPr lang="en-US" sz="1200" b="0" dirty="0">
                <a:latin typeface="Courier"/>
                <a:cs typeface="Courier"/>
              </a:rPr>
              <a:t>Number of Fisher Scoring iterations: 7</a:t>
            </a: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70</a:t>
            </a:fld>
            <a:endParaRPr lang="fi-FI"/>
          </a:p>
        </p:txBody>
      </p:sp>
    </p:spTree>
    <p:extLst>
      <p:ext uri="{BB962C8B-B14F-4D97-AF65-F5344CB8AC3E}">
        <p14:creationId xmlns:p14="http://schemas.microsoft.com/office/powerpoint/2010/main" val="2977114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73</a:t>
            </a:fld>
            <a:endParaRPr lang="fi-FI"/>
          </a:p>
        </p:txBody>
      </p:sp>
    </p:spTree>
    <p:extLst>
      <p:ext uri="{BB962C8B-B14F-4D97-AF65-F5344CB8AC3E}">
        <p14:creationId xmlns:p14="http://schemas.microsoft.com/office/powerpoint/2010/main" val="2227317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dirty="0">
                <a:latin typeface="Courier"/>
                <a:cs typeface="Courier"/>
              </a:rPr>
              <a:t>library(MASS)</a:t>
            </a:r>
          </a:p>
          <a:p>
            <a:r>
              <a:rPr lang="en-US" sz="1200" b="0" dirty="0">
                <a:latin typeface="Courier"/>
                <a:cs typeface="Courier"/>
              </a:rPr>
              <a:t>data &lt;- </a:t>
            </a:r>
            <a:r>
              <a:rPr lang="en-US" sz="1200" b="0" dirty="0" err="1">
                <a:latin typeface="Courier"/>
                <a:cs typeface="Courier"/>
              </a:rPr>
              <a:t>do.call</a:t>
            </a:r>
            <a:r>
              <a:rPr lang="en-US" sz="1200" b="0" dirty="0">
                <a:latin typeface="Courier"/>
                <a:cs typeface="Courier"/>
              </a:rPr>
              <a:t>(</a:t>
            </a:r>
            <a:r>
              <a:rPr lang="en-US" sz="1200" b="0" dirty="0" err="1">
                <a:latin typeface="Courier"/>
                <a:cs typeface="Courier"/>
              </a:rPr>
              <a:t>rbind,apply</a:t>
            </a:r>
            <a:r>
              <a:rPr lang="en-US" sz="1200" b="0" dirty="0">
                <a:latin typeface="Courier"/>
                <a:cs typeface="Courier"/>
              </a:rPr>
              <a:t>(menarche,1,function(x){</a:t>
            </a:r>
            <a:r>
              <a:rPr lang="en-US" sz="1200" b="0" dirty="0" err="1">
                <a:latin typeface="Courier"/>
                <a:cs typeface="Courier"/>
              </a:rPr>
              <a:t>data.frame</a:t>
            </a:r>
            <a:r>
              <a:rPr lang="en-US" sz="1200" b="0" dirty="0">
                <a:latin typeface="Courier"/>
                <a:cs typeface="Courier"/>
              </a:rPr>
              <a:t>(Age = x["Age"] + </a:t>
            </a:r>
            <a:r>
              <a:rPr lang="en-US" sz="1200" b="0" dirty="0" err="1">
                <a:latin typeface="Courier"/>
                <a:cs typeface="Courier"/>
              </a:rPr>
              <a:t>runif</a:t>
            </a:r>
            <a:r>
              <a:rPr lang="en-US" sz="1200" b="0" dirty="0">
                <a:latin typeface="Courier"/>
                <a:cs typeface="Courier"/>
              </a:rPr>
              <a:t>(x["Total"], min = -.3, max = .3), Menarche = </a:t>
            </a:r>
            <a:r>
              <a:rPr lang="en-US" sz="1200" b="0" dirty="0" err="1">
                <a:latin typeface="Courier"/>
                <a:cs typeface="Courier"/>
              </a:rPr>
              <a:t>as.numeric</a:t>
            </a:r>
            <a:r>
              <a:rPr lang="en-US" sz="1200" b="0" dirty="0">
                <a:latin typeface="Courier"/>
                <a:cs typeface="Courier"/>
              </a:rPr>
              <a:t>(1:x["Total"] &lt;= x["Menarche"]))}))</a:t>
            </a:r>
          </a:p>
          <a:p>
            <a:r>
              <a:rPr lang="en-US" sz="1200" b="0" dirty="0">
                <a:latin typeface="Courier"/>
                <a:cs typeface="Courier"/>
              </a:rPr>
              <a:t>lreg1 &lt;- </a:t>
            </a:r>
            <a:r>
              <a:rPr lang="en-US" sz="1200" b="0" dirty="0" err="1">
                <a:latin typeface="Courier"/>
                <a:cs typeface="Courier"/>
              </a:rPr>
              <a:t>glm</a:t>
            </a:r>
            <a:r>
              <a:rPr lang="en-US" sz="1200" b="0" dirty="0">
                <a:latin typeface="Courier"/>
                <a:cs typeface="Courier"/>
              </a:rPr>
              <a:t>(Menarche ~ Age, data = data, family = "binomial")</a:t>
            </a:r>
          </a:p>
          <a:p>
            <a:r>
              <a:rPr lang="en-US" sz="1200" b="0" dirty="0">
                <a:latin typeface="Courier"/>
                <a:cs typeface="Courier"/>
              </a:rPr>
              <a:t>summary(lreg1)</a:t>
            </a:r>
          </a:p>
          <a:p>
            <a:endParaRPr lang="en-US" sz="1200" b="0" dirty="0">
              <a:latin typeface="Courier"/>
              <a:cs typeface="Courier"/>
            </a:endParaRPr>
          </a:p>
          <a:p>
            <a:r>
              <a:rPr lang="en-US" sz="1200" b="0" dirty="0">
                <a:latin typeface="Courier"/>
                <a:cs typeface="Courier"/>
              </a:rPr>
              <a:t>Call:</a:t>
            </a:r>
          </a:p>
          <a:p>
            <a:r>
              <a:rPr lang="en-US" sz="1200" b="0" dirty="0" err="1">
                <a:latin typeface="Courier"/>
                <a:cs typeface="Courier"/>
              </a:rPr>
              <a:t>glm</a:t>
            </a:r>
            <a:r>
              <a:rPr lang="en-US" sz="1200" b="0" dirty="0">
                <a:latin typeface="Courier"/>
                <a:cs typeface="Courier"/>
              </a:rPr>
              <a:t>(formula = Menarche ~ Age, family = "binomial", data = data)</a:t>
            </a:r>
          </a:p>
          <a:p>
            <a:endParaRPr lang="en-US" sz="1200" b="0" dirty="0">
              <a:latin typeface="Courier"/>
              <a:cs typeface="Courier"/>
            </a:endParaRPr>
          </a:p>
          <a:p>
            <a:r>
              <a:rPr lang="en-US" sz="1200" b="0" dirty="0">
                <a:latin typeface="Courier"/>
                <a:cs typeface="Courier"/>
              </a:rPr>
              <a:t>Deviance Residuals: </a:t>
            </a:r>
          </a:p>
          <a:p>
            <a:r>
              <a:rPr lang="en-US" sz="1200" b="0" dirty="0">
                <a:latin typeface="Courier"/>
                <a:cs typeface="Courier"/>
              </a:rPr>
              <a:t>    Min       1Q   Median       3Q      Max  </a:t>
            </a:r>
          </a:p>
          <a:p>
            <a:r>
              <a:rPr lang="en-US" sz="1200" b="0" dirty="0">
                <a:latin typeface="Courier"/>
                <a:cs typeface="Courier"/>
              </a:rPr>
              <a:t>-3.0863  -0.1988   0.0324   0.2216   2.8285  </a:t>
            </a:r>
          </a:p>
          <a:p>
            <a:endParaRPr lang="en-US" sz="1200" b="0" dirty="0">
              <a:latin typeface="Courier"/>
              <a:cs typeface="Courier"/>
            </a:endParaRPr>
          </a:p>
          <a:p>
            <a:r>
              <a:rPr lang="en-US" sz="1200" b="0" dirty="0">
                <a:latin typeface="Courier"/>
                <a:cs typeface="Courier"/>
              </a:rPr>
              <a:t>Coefficients:</a:t>
            </a:r>
          </a:p>
          <a:p>
            <a:r>
              <a:rPr lang="en-US" sz="1200" b="0" dirty="0">
                <a:latin typeface="Courier"/>
                <a:cs typeface="Courier"/>
              </a:rPr>
              <a:t>             Estimate Std. Error z value </a:t>
            </a:r>
            <a:r>
              <a:rPr lang="en-US" sz="1200" b="0" dirty="0" err="1">
                <a:latin typeface="Courier"/>
                <a:cs typeface="Courier"/>
              </a:rPr>
              <a:t>Pr</a:t>
            </a:r>
            <a:r>
              <a:rPr lang="en-US" sz="1200" b="0" dirty="0">
                <a:latin typeface="Courier"/>
                <a:cs typeface="Courier"/>
              </a:rPr>
              <a:t>(&gt;|z|)    </a:t>
            </a:r>
          </a:p>
          <a:p>
            <a:r>
              <a:rPr lang="en-US" sz="1200" b="0" dirty="0">
                <a:latin typeface="Courier"/>
                <a:cs typeface="Courier"/>
              </a:rPr>
              <a:t>(Intercept) -21.07621    0.76637  -27.50   &lt;2e-16 ***</a:t>
            </a:r>
          </a:p>
          <a:p>
            <a:r>
              <a:rPr lang="en-US" sz="1200" b="0" dirty="0">
                <a:latin typeface="Courier"/>
                <a:cs typeface="Courier"/>
              </a:rPr>
              <a:t>Age           1.62044    0.05863   27.64   &lt;2e-16 ***</a:t>
            </a:r>
          </a:p>
          <a:p>
            <a:r>
              <a:rPr lang="en-US" sz="1200" b="0" dirty="0">
                <a:latin typeface="Courier"/>
                <a:cs typeface="Courier"/>
              </a:rPr>
              <a:t>---</a:t>
            </a:r>
          </a:p>
          <a:p>
            <a:r>
              <a:rPr lang="en-US" sz="1200" b="0" dirty="0" err="1">
                <a:latin typeface="Courier"/>
                <a:cs typeface="Courier"/>
              </a:rPr>
              <a:t>Signif</a:t>
            </a:r>
            <a:r>
              <a:rPr lang="en-US" sz="1200" b="0" dirty="0">
                <a:latin typeface="Courier"/>
                <a:cs typeface="Courier"/>
              </a:rPr>
              <a:t>. codes:  0 ‘***’ 0.001 ‘**’ 0.01 ‘*’ 0.05 ‘.’ 0.1 ‘ ’ 1</a:t>
            </a:r>
          </a:p>
          <a:p>
            <a:endParaRPr lang="en-US" sz="1200" b="0" dirty="0">
              <a:latin typeface="Courier"/>
              <a:cs typeface="Courier"/>
            </a:endParaRPr>
          </a:p>
          <a:p>
            <a:r>
              <a:rPr lang="en-US" sz="1200" b="0" dirty="0">
                <a:latin typeface="Courier"/>
                <a:cs typeface="Courier"/>
              </a:rPr>
              <a:t>(Dispersion parameter for binomial family taken to be 1)</a:t>
            </a:r>
          </a:p>
          <a:p>
            <a:endParaRPr lang="en-US" sz="1200" b="0" dirty="0">
              <a:latin typeface="Courier"/>
              <a:cs typeface="Courier"/>
            </a:endParaRPr>
          </a:p>
          <a:p>
            <a:r>
              <a:rPr lang="en-US" sz="1200" b="0" dirty="0">
                <a:latin typeface="Courier"/>
                <a:cs typeface="Courier"/>
              </a:rPr>
              <a:t>    Null deviance: 5306.5  on 3917  degrees of freedom</a:t>
            </a:r>
          </a:p>
          <a:p>
            <a:r>
              <a:rPr lang="en-US" sz="1200" b="0" dirty="0">
                <a:latin typeface="Courier"/>
                <a:cs typeface="Courier"/>
              </a:rPr>
              <a:t>Residual deviance: 1664.2  on 3916  degrees of freedom</a:t>
            </a:r>
          </a:p>
          <a:p>
            <a:r>
              <a:rPr lang="en-US" sz="1200" b="0" dirty="0">
                <a:latin typeface="Courier"/>
                <a:cs typeface="Courier"/>
              </a:rPr>
              <a:t>AIC: 1668.2</a:t>
            </a:r>
          </a:p>
          <a:p>
            <a:endParaRPr lang="en-US" sz="1200" b="0" dirty="0">
              <a:latin typeface="Courier"/>
              <a:cs typeface="Courier"/>
            </a:endParaRPr>
          </a:p>
          <a:p>
            <a:r>
              <a:rPr lang="en-US" sz="1200" b="0" dirty="0">
                <a:latin typeface="Courier"/>
                <a:cs typeface="Courier"/>
              </a:rPr>
              <a:t>Number of Fisher Scoring iterations: 7</a:t>
            </a: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74</a:t>
            </a:fld>
            <a:endParaRPr lang="fi-FI"/>
          </a:p>
        </p:txBody>
      </p:sp>
    </p:spTree>
    <p:extLst>
      <p:ext uri="{BB962C8B-B14F-4D97-AF65-F5344CB8AC3E}">
        <p14:creationId xmlns:p14="http://schemas.microsoft.com/office/powerpoint/2010/main" val="4056063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9</a:t>
            </a:fld>
            <a:endParaRPr lang="fi-FI"/>
          </a:p>
        </p:txBody>
      </p:sp>
    </p:spTree>
    <p:extLst>
      <p:ext uri="{BB962C8B-B14F-4D97-AF65-F5344CB8AC3E}">
        <p14:creationId xmlns:p14="http://schemas.microsoft.com/office/powerpoint/2010/main" val="1279195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dirty="0">
                <a:latin typeface="Courier"/>
                <a:cs typeface="Courier"/>
              </a:rPr>
              <a:t>library(MASS)</a:t>
            </a:r>
          </a:p>
          <a:p>
            <a:r>
              <a:rPr lang="en-US" sz="1200" b="0" dirty="0">
                <a:latin typeface="Courier"/>
                <a:cs typeface="Courier"/>
              </a:rPr>
              <a:t>data &lt;- </a:t>
            </a:r>
            <a:r>
              <a:rPr lang="en-US" sz="1200" b="0" dirty="0" err="1">
                <a:latin typeface="Courier"/>
                <a:cs typeface="Courier"/>
              </a:rPr>
              <a:t>do.call</a:t>
            </a:r>
            <a:r>
              <a:rPr lang="en-US" sz="1200" b="0" dirty="0">
                <a:latin typeface="Courier"/>
                <a:cs typeface="Courier"/>
              </a:rPr>
              <a:t>(</a:t>
            </a:r>
            <a:r>
              <a:rPr lang="en-US" sz="1200" b="0" dirty="0" err="1">
                <a:latin typeface="Courier"/>
                <a:cs typeface="Courier"/>
              </a:rPr>
              <a:t>rbind,apply</a:t>
            </a:r>
            <a:r>
              <a:rPr lang="en-US" sz="1200" b="0" dirty="0">
                <a:latin typeface="Courier"/>
                <a:cs typeface="Courier"/>
              </a:rPr>
              <a:t>(menarche,1,function(x){</a:t>
            </a:r>
            <a:r>
              <a:rPr lang="en-US" sz="1200" b="0" dirty="0" err="1">
                <a:latin typeface="Courier"/>
                <a:cs typeface="Courier"/>
              </a:rPr>
              <a:t>data.frame</a:t>
            </a:r>
            <a:r>
              <a:rPr lang="en-US" sz="1200" b="0" dirty="0">
                <a:latin typeface="Courier"/>
                <a:cs typeface="Courier"/>
              </a:rPr>
              <a:t>(Age = x["Age"] + </a:t>
            </a:r>
            <a:r>
              <a:rPr lang="en-US" sz="1200" b="0" dirty="0" err="1">
                <a:latin typeface="Courier"/>
                <a:cs typeface="Courier"/>
              </a:rPr>
              <a:t>runif</a:t>
            </a:r>
            <a:r>
              <a:rPr lang="en-US" sz="1200" b="0" dirty="0">
                <a:latin typeface="Courier"/>
                <a:cs typeface="Courier"/>
              </a:rPr>
              <a:t>(x["Total"], min = -.3, max = .3), Menarche = </a:t>
            </a:r>
            <a:r>
              <a:rPr lang="en-US" sz="1200" b="0" dirty="0" err="1">
                <a:latin typeface="Courier"/>
                <a:cs typeface="Courier"/>
              </a:rPr>
              <a:t>as.numeric</a:t>
            </a:r>
            <a:r>
              <a:rPr lang="en-US" sz="1200" b="0" dirty="0">
                <a:latin typeface="Courier"/>
                <a:cs typeface="Courier"/>
              </a:rPr>
              <a:t>(1:x["Total"] &lt;= x["Menarche"]))}))</a:t>
            </a:r>
          </a:p>
          <a:p>
            <a:r>
              <a:rPr lang="en-US" sz="1200" b="0" dirty="0">
                <a:latin typeface="Courier"/>
                <a:cs typeface="Courier"/>
              </a:rPr>
              <a:t>lreg1 &lt;- </a:t>
            </a:r>
            <a:r>
              <a:rPr lang="en-US" sz="1200" b="0" dirty="0" err="1">
                <a:latin typeface="Courier"/>
                <a:cs typeface="Courier"/>
              </a:rPr>
              <a:t>glm</a:t>
            </a:r>
            <a:r>
              <a:rPr lang="en-US" sz="1200" b="0" dirty="0">
                <a:latin typeface="Courier"/>
                <a:cs typeface="Courier"/>
              </a:rPr>
              <a:t>(Menarche ~ Age, data = data, family = "binomial")</a:t>
            </a:r>
          </a:p>
          <a:p>
            <a:r>
              <a:rPr lang="en-US" sz="1200" b="0" dirty="0">
                <a:latin typeface="Courier"/>
                <a:cs typeface="Courier"/>
              </a:rPr>
              <a:t>summary(lreg1)</a:t>
            </a:r>
          </a:p>
          <a:p>
            <a:endParaRPr lang="en-US" sz="1200" b="0" dirty="0">
              <a:latin typeface="Courier"/>
              <a:cs typeface="Courier"/>
            </a:endParaRPr>
          </a:p>
          <a:p>
            <a:r>
              <a:rPr lang="en-US" sz="1200" b="0" dirty="0">
                <a:latin typeface="Courier"/>
                <a:cs typeface="Courier"/>
              </a:rPr>
              <a:t>Call:</a:t>
            </a:r>
          </a:p>
          <a:p>
            <a:r>
              <a:rPr lang="en-US" sz="1200" b="0" dirty="0" err="1">
                <a:latin typeface="Courier"/>
                <a:cs typeface="Courier"/>
              </a:rPr>
              <a:t>glm</a:t>
            </a:r>
            <a:r>
              <a:rPr lang="en-US" sz="1200" b="0" dirty="0">
                <a:latin typeface="Courier"/>
                <a:cs typeface="Courier"/>
              </a:rPr>
              <a:t>(formula = Menarche ~ Age, family = "binomial", data = data)</a:t>
            </a:r>
          </a:p>
          <a:p>
            <a:endParaRPr lang="en-US" sz="1200" b="0" dirty="0">
              <a:latin typeface="Courier"/>
              <a:cs typeface="Courier"/>
            </a:endParaRPr>
          </a:p>
          <a:p>
            <a:r>
              <a:rPr lang="en-US" sz="1200" b="0" dirty="0">
                <a:latin typeface="Courier"/>
                <a:cs typeface="Courier"/>
              </a:rPr>
              <a:t>Deviance Residuals: </a:t>
            </a:r>
          </a:p>
          <a:p>
            <a:r>
              <a:rPr lang="en-US" sz="1200" b="0" dirty="0">
                <a:latin typeface="Courier"/>
                <a:cs typeface="Courier"/>
              </a:rPr>
              <a:t>    Min       1Q   Median       3Q      Max  </a:t>
            </a:r>
          </a:p>
          <a:p>
            <a:r>
              <a:rPr lang="en-US" sz="1200" b="0" dirty="0">
                <a:latin typeface="Courier"/>
                <a:cs typeface="Courier"/>
              </a:rPr>
              <a:t>-3.0863  -0.1988   0.0324   0.2216   2.8285  </a:t>
            </a:r>
          </a:p>
          <a:p>
            <a:endParaRPr lang="en-US" sz="1200" b="0" dirty="0">
              <a:latin typeface="Courier"/>
              <a:cs typeface="Courier"/>
            </a:endParaRPr>
          </a:p>
          <a:p>
            <a:r>
              <a:rPr lang="en-US" sz="1200" b="0" dirty="0">
                <a:latin typeface="Courier"/>
                <a:cs typeface="Courier"/>
              </a:rPr>
              <a:t>Coefficients:</a:t>
            </a:r>
          </a:p>
          <a:p>
            <a:r>
              <a:rPr lang="en-US" sz="1200" b="0" dirty="0">
                <a:latin typeface="Courier"/>
                <a:cs typeface="Courier"/>
              </a:rPr>
              <a:t>             Estimate Std. Error z value </a:t>
            </a:r>
            <a:r>
              <a:rPr lang="en-US" sz="1200" b="0" dirty="0" err="1">
                <a:latin typeface="Courier"/>
                <a:cs typeface="Courier"/>
              </a:rPr>
              <a:t>Pr</a:t>
            </a:r>
            <a:r>
              <a:rPr lang="en-US" sz="1200" b="0" dirty="0">
                <a:latin typeface="Courier"/>
                <a:cs typeface="Courier"/>
              </a:rPr>
              <a:t>(&gt;|z|)    </a:t>
            </a:r>
          </a:p>
          <a:p>
            <a:r>
              <a:rPr lang="en-US" sz="1200" b="0" dirty="0">
                <a:latin typeface="Courier"/>
                <a:cs typeface="Courier"/>
              </a:rPr>
              <a:t>(Intercept) -21.07621    0.76637  -27.50   &lt;2e-16 ***</a:t>
            </a:r>
          </a:p>
          <a:p>
            <a:r>
              <a:rPr lang="en-US" sz="1200" b="0" dirty="0">
                <a:latin typeface="Courier"/>
                <a:cs typeface="Courier"/>
              </a:rPr>
              <a:t>Age           1.62044    0.05863   27.64   &lt;2e-16 ***</a:t>
            </a:r>
          </a:p>
          <a:p>
            <a:r>
              <a:rPr lang="en-US" sz="1200" b="0" dirty="0">
                <a:latin typeface="Courier"/>
                <a:cs typeface="Courier"/>
              </a:rPr>
              <a:t>---</a:t>
            </a:r>
          </a:p>
          <a:p>
            <a:r>
              <a:rPr lang="en-US" sz="1200" b="0" dirty="0" err="1">
                <a:latin typeface="Courier"/>
                <a:cs typeface="Courier"/>
              </a:rPr>
              <a:t>Signif</a:t>
            </a:r>
            <a:r>
              <a:rPr lang="en-US" sz="1200" b="0" dirty="0">
                <a:latin typeface="Courier"/>
                <a:cs typeface="Courier"/>
              </a:rPr>
              <a:t>. codes:  0 ‘***’ 0.001 ‘**’ 0.01 ‘*’ 0.05 ‘.’ 0.1 ‘ ’ 1</a:t>
            </a:r>
          </a:p>
          <a:p>
            <a:endParaRPr lang="en-US" sz="1200" b="0" dirty="0">
              <a:latin typeface="Courier"/>
              <a:cs typeface="Courier"/>
            </a:endParaRPr>
          </a:p>
          <a:p>
            <a:r>
              <a:rPr lang="en-US" sz="1200" b="0" dirty="0">
                <a:latin typeface="Courier"/>
                <a:cs typeface="Courier"/>
              </a:rPr>
              <a:t>(Dispersion parameter for binomial family taken to be 1)</a:t>
            </a:r>
          </a:p>
          <a:p>
            <a:endParaRPr lang="en-US" sz="1200" b="0" dirty="0">
              <a:latin typeface="Courier"/>
              <a:cs typeface="Courier"/>
            </a:endParaRPr>
          </a:p>
          <a:p>
            <a:r>
              <a:rPr lang="en-US" sz="1200" b="0" dirty="0">
                <a:latin typeface="Courier"/>
                <a:cs typeface="Courier"/>
              </a:rPr>
              <a:t>    Null deviance: 5306.5  on 3917  degrees of freedom</a:t>
            </a:r>
          </a:p>
          <a:p>
            <a:r>
              <a:rPr lang="en-US" sz="1200" b="0" dirty="0">
                <a:latin typeface="Courier"/>
                <a:cs typeface="Courier"/>
              </a:rPr>
              <a:t>Residual deviance: 1664.2  on 3916  degrees of freedom</a:t>
            </a:r>
          </a:p>
          <a:p>
            <a:r>
              <a:rPr lang="en-US" sz="1200" b="0" dirty="0">
                <a:latin typeface="Courier"/>
                <a:cs typeface="Courier"/>
              </a:rPr>
              <a:t>AIC: 1668.2</a:t>
            </a:r>
          </a:p>
          <a:p>
            <a:endParaRPr lang="en-US" sz="1200" b="0" dirty="0">
              <a:latin typeface="Courier"/>
              <a:cs typeface="Courier"/>
            </a:endParaRPr>
          </a:p>
          <a:p>
            <a:r>
              <a:rPr lang="en-US" sz="1200" b="0" dirty="0">
                <a:latin typeface="Courier"/>
                <a:cs typeface="Courier"/>
              </a:rPr>
              <a:t>Number of Fisher Scoring iterations: 7</a:t>
            </a: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75</a:t>
            </a:fld>
            <a:endParaRPr lang="fi-FI"/>
          </a:p>
        </p:txBody>
      </p:sp>
    </p:spTree>
    <p:extLst>
      <p:ext uri="{BB962C8B-B14F-4D97-AF65-F5344CB8AC3E}">
        <p14:creationId xmlns:p14="http://schemas.microsoft.com/office/powerpoint/2010/main" val="4292639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dirty="0">
                <a:latin typeface="Courier"/>
                <a:cs typeface="Courier"/>
              </a:rPr>
              <a:t>library(MASS)</a:t>
            </a:r>
          </a:p>
          <a:p>
            <a:r>
              <a:rPr lang="en-US" sz="1200" b="0" dirty="0">
                <a:latin typeface="Courier"/>
                <a:cs typeface="Courier"/>
              </a:rPr>
              <a:t>data &lt;- </a:t>
            </a:r>
            <a:r>
              <a:rPr lang="en-US" sz="1200" b="0" dirty="0" err="1">
                <a:latin typeface="Courier"/>
                <a:cs typeface="Courier"/>
              </a:rPr>
              <a:t>do.call</a:t>
            </a:r>
            <a:r>
              <a:rPr lang="en-US" sz="1200" b="0" dirty="0">
                <a:latin typeface="Courier"/>
                <a:cs typeface="Courier"/>
              </a:rPr>
              <a:t>(</a:t>
            </a:r>
            <a:r>
              <a:rPr lang="en-US" sz="1200" b="0" dirty="0" err="1">
                <a:latin typeface="Courier"/>
                <a:cs typeface="Courier"/>
              </a:rPr>
              <a:t>rbind,apply</a:t>
            </a:r>
            <a:r>
              <a:rPr lang="en-US" sz="1200" b="0" dirty="0">
                <a:latin typeface="Courier"/>
                <a:cs typeface="Courier"/>
              </a:rPr>
              <a:t>(menarche,1,function(x){</a:t>
            </a:r>
            <a:r>
              <a:rPr lang="en-US" sz="1200" b="0" dirty="0" err="1">
                <a:latin typeface="Courier"/>
                <a:cs typeface="Courier"/>
              </a:rPr>
              <a:t>data.frame</a:t>
            </a:r>
            <a:r>
              <a:rPr lang="en-US" sz="1200" b="0" dirty="0">
                <a:latin typeface="Courier"/>
                <a:cs typeface="Courier"/>
              </a:rPr>
              <a:t>(Age = x["Age"] + </a:t>
            </a:r>
            <a:r>
              <a:rPr lang="en-US" sz="1200" b="0" dirty="0" err="1">
                <a:latin typeface="Courier"/>
                <a:cs typeface="Courier"/>
              </a:rPr>
              <a:t>runif</a:t>
            </a:r>
            <a:r>
              <a:rPr lang="en-US" sz="1200" b="0" dirty="0">
                <a:latin typeface="Courier"/>
                <a:cs typeface="Courier"/>
              </a:rPr>
              <a:t>(x["Total"], min = -.3, max = .3), Menarche = </a:t>
            </a:r>
            <a:r>
              <a:rPr lang="en-US" sz="1200" b="0" dirty="0" err="1">
                <a:latin typeface="Courier"/>
                <a:cs typeface="Courier"/>
              </a:rPr>
              <a:t>as.numeric</a:t>
            </a:r>
            <a:r>
              <a:rPr lang="en-US" sz="1200" b="0" dirty="0">
                <a:latin typeface="Courier"/>
                <a:cs typeface="Courier"/>
              </a:rPr>
              <a:t>(1:x["Total"] &lt;= x["Menarche"]))}))</a:t>
            </a:r>
          </a:p>
          <a:p>
            <a:r>
              <a:rPr lang="en-US" sz="1200" b="0" dirty="0">
                <a:latin typeface="Courier"/>
                <a:cs typeface="Courier"/>
              </a:rPr>
              <a:t>lreg1 &lt;- </a:t>
            </a:r>
            <a:r>
              <a:rPr lang="en-US" sz="1200" b="0" dirty="0" err="1">
                <a:latin typeface="Courier"/>
                <a:cs typeface="Courier"/>
              </a:rPr>
              <a:t>glm</a:t>
            </a:r>
            <a:r>
              <a:rPr lang="en-US" sz="1200" b="0" dirty="0">
                <a:latin typeface="Courier"/>
                <a:cs typeface="Courier"/>
              </a:rPr>
              <a:t>(Menarche ~ Age, data = data, family = "binomial")</a:t>
            </a:r>
          </a:p>
          <a:p>
            <a:r>
              <a:rPr lang="en-US" sz="1200" b="0" dirty="0">
                <a:latin typeface="Courier"/>
                <a:cs typeface="Courier"/>
              </a:rPr>
              <a:t>summary(lreg1)</a:t>
            </a:r>
          </a:p>
          <a:p>
            <a:endParaRPr lang="en-US" sz="1200" b="0" dirty="0">
              <a:latin typeface="Courier"/>
              <a:cs typeface="Courier"/>
            </a:endParaRPr>
          </a:p>
          <a:p>
            <a:r>
              <a:rPr lang="en-US" sz="1200" b="0" dirty="0">
                <a:latin typeface="Courier"/>
                <a:cs typeface="Courier"/>
              </a:rPr>
              <a:t>Call:</a:t>
            </a:r>
          </a:p>
          <a:p>
            <a:r>
              <a:rPr lang="en-US" sz="1200" b="0" dirty="0" err="1">
                <a:latin typeface="Courier"/>
                <a:cs typeface="Courier"/>
              </a:rPr>
              <a:t>glm</a:t>
            </a:r>
            <a:r>
              <a:rPr lang="en-US" sz="1200" b="0" dirty="0">
                <a:latin typeface="Courier"/>
                <a:cs typeface="Courier"/>
              </a:rPr>
              <a:t>(formula = Menarche ~ Age, family = "binomial", data = data)</a:t>
            </a:r>
          </a:p>
          <a:p>
            <a:endParaRPr lang="en-US" sz="1200" b="0" dirty="0">
              <a:latin typeface="Courier"/>
              <a:cs typeface="Courier"/>
            </a:endParaRPr>
          </a:p>
          <a:p>
            <a:r>
              <a:rPr lang="en-US" sz="1200" b="0" dirty="0">
                <a:latin typeface="Courier"/>
                <a:cs typeface="Courier"/>
              </a:rPr>
              <a:t>Deviance Residuals: </a:t>
            </a:r>
          </a:p>
          <a:p>
            <a:r>
              <a:rPr lang="en-US" sz="1200" b="0" dirty="0">
                <a:latin typeface="Courier"/>
                <a:cs typeface="Courier"/>
              </a:rPr>
              <a:t>    Min       1Q   Median       3Q      Max  </a:t>
            </a:r>
          </a:p>
          <a:p>
            <a:r>
              <a:rPr lang="en-US" sz="1200" b="0" dirty="0">
                <a:latin typeface="Courier"/>
                <a:cs typeface="Courier"/>
              </a:rPr>
              <a:t>-3.0863  -0.1988   0.0324   0.2216   2.8285  </a:t>
            </a:r>
          </a:p>
          <a:p>
            <a:endParaRPr lang="en-US" sz="1200" b="0" dirty="0">
              <a:latin typeface="Courier"/>
              <a:cs typeface="Courier"/>
            </a:endParaRPr>
          </a:p>
          <a:p>
            <a:r>
              <a:rPr lang="en-US" sz="1200" b="0" dirty="0">
                <a:latin typeface="Courier"/>
                <a:cs typeface="Courier"/>
              </a:rPr>
              <a:t>Coefficients:</a:t>
            </a:r>
          </a:p>
          <a:p>
            <a:r>
              <a:rPr lang="en-US" sz="1200" b="0" dirty="0">
                <a:latin typeface="Courier"/>
                <a:cs typeface="Courier"/>
              </a:rPr>
              <a:t>             Estimate Std. Error z value </a:t>
            </a:r>
            <a:r>
              <a:rPr lang="en-US" sz="1200" b="0" dirty="0" err="1">
                <a:latin typeface="Courier"/>
                <a:cs typeface="Courier"/>
              </a:rPr>
              <a:t>Pr</a:t>
            </a:r>
            <a:r>
              <a:rPr lang="en-US" sz="1200" b="0" dirty="0">
                <a:latin typeface="Courier"/>
                <a:cs typeface="Courier"/>
              </a:rPr>
              <a:t>(&gt;|z|)    </a:t>
            </a:r>
          </a:p>
          <a:p>
            <a:r>
              <a:rPr lang="en-US" sz="1200" b="0" dirty="0">
                <a:latin typeface="Courier"/>
                <a:cs typeface="Courier"/>
              </a:rPr>
              <a:t>(Intercept) -21.07621    0.76637  -27.50   &lt;2e-16 ***</a:t>
            </a:r>
          </a:p>
          <a:p>
            <a:r>
              <a:rPr lang="en-US" sz="1200" b="0" dirty="0">
                <a:latin typeface="Courier"/>
                <a:cs typeface="Courier"/>
              </a:rPr>
              <a:t>Age           1.62044    0.05863   27.64   &lt;2e-16 ***</a:t>
            </a:r>
          </a:p>
          <a:p>
            <a:r>
              <a:rPr lang="en-US" sz="1200" b="0" dirty="0">
                <a:latin typeface="Courier"/>
                <a:cs typeface="Courier"/>
              </a:rPr>
              <a:t>---</a:t>
            </a:r>
          </a:p>
          <a:p>
            <a:r>
              <a:rPr lang="en-US" sz="1200" b="0" dirty="0" err="1">
                <a:latin typeface="Courier"/>
                <a:cs typeface="Courier"/>
              </a:rPr>
              <a:t>Signif</a:t>
            </a:r>
            <a:r>
              <a:rPr lang="en-US" sz="1200" b="0" dirty="0">
                <a:latin typeface="Courier"/>
                <a:cs typeface="Courier"/>
              </a:rPr>
              <a:t>. codes:  0 ‘***’ 0.001 ‘**’ 0.01 ‘*’ 0.05 ‘.’ 0.1 ‘ ’ 1</a:t>
            </a:r>
          </a:p>
          <a:p>
            <a:endParaRPr lang="en-US" sz="1200" b="0" dirty="0">
              <a:latin typeface="Courier"/>
              <a:cs typeface="Courier"/>
            </a:endParaRPr>
          </a:p>
          <a:p>
            <a:r>
              <a:rPr lang="en-US" sz="1200" b="0" dirty="0">
                <a:latin typeface="Courier"/>
                <a:cs typeface="Courier"/>
              </a:rPr>
              <a:t>(Dispersion parameter for binomial family taken to be 1)</a:t>
            </a:r>
          </a:p>
          <a:p>
            <a:endParaRPr lang="en-US" sz="1200" b="0" dirty="0">
              <a:latin typeface="Courier"/>
              <a:cs typeface="Courier"/>
            </a:endParaRPr>
          </a:p>
          <a:p>
            <a:r>
              <a:rPr lang="en-US" sz="1200" b="0" dirty="0">
                <a:latin typeface="Courier"/>
                <a:cs typeface="Courier"/>
              </a:rPr>
              <a:t>    Null deviance: 5306.5  on 3917  degrees of freedom</a:t>
            </a:r>
          </a:p>
          <a:p>
            <a:r>
              <a:rPr lang="en-US" sz="1200" b="0" dirty="0">
                <a:latin typeface="Courier"/>
                <a:cs typeface="Courier"/>
              </a:rPr>
              <a:t>Residual deviance: 1664.2  on 3916  degrees of freedom</a:t>
            </a:r>
          </a:p>
          <a:p>
            <a:r>
              <a:rPr lang="en-US" sz="1200" b="0" dirty="0">
                <a:latin typeface="Courier"/>
                <a:cs typeface="Courier"/>
              </a:rPr>
              <a:t>AIC: 1668.2</a:t>
            </a:r>
          </a:p>
          <a:p>
            <a:endParaRPr lang="en-US" sz="1200" b="0" dirty="0">
              <a:latin typeface="Courier"/>
              <a:cs typeface="Courier"/>
            </a:endParaRPr>
          </a:p>
          <a:p>
            <a:r>
              <a:rPr lang="en-US" sz="1200" b="0" dirty="0">
                <a:latin typeface="Courier"/>
                <a:cs typeface="Courier"/>
              </a:rPr>
              <a:t>Number of Fisher Scoring iterations: 7</a:t>
            </a: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76</a:t>
            </a:fld>
            <a:endParaRPr lang="fi-FI"/>
          </a:p>
        </p:txBody>
      </p:sp>
    </p:spTree>
    <p:extLst>
      <p:ext uri="{BB962C8B-B14F-4D97-AF65-F5344CB8AC3E}">
        <p14:creationId xmlns:p14="http://schemas.microsoft.com/office/powerpoint/2010/main" val="21591871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78</a:t>
            </a:fld>
            <a:endParaRPr lang="fi-FI"/>
          </a:p>
        </p:txBody>
      </p:sp>
    </p:spTree>
    <p:extLst>
      <p:ext uri="{BB962C8B-B14F-4D97-AF65-F5344CB8AC3E}">
        <p14:creationId xmlns:p14="http://schemas.microsoft.com/office/powerpoint/2010/main" val="3972848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R2_ur &lt;- .32</a:t>
            </a:r>
          </a:p>
          <a:p>
            <a:r>
              <a:rPr lang="en-US" dirty="0"/>
              <a:t>R2_r &lt;- .25</a:t>
            </a:r>
          </a:p>
          <a:p>
            <a:r>
              <a:rPr lang="en-US" dirty="0" err="1"/>
              <a:t>df_r</a:t>
            </a:r>
            <a:r>
              <a:rPr lang="en-US" dirty="0"/>
              <a:t> &lt;- 113 - 15 - 1</a:t>
            </a:r>
          </a:p>
          <a:p>
            <a:r>
              <a:rPr lang="en-US" dirty="0" err="1"/>
              <a:t>df_ur</a:t>
            </a:r>
            <a:r>
              <a:rPr lang="en-US" dirty="0"/>
              <a:t> &lt;- 113 - 18 - 1</a:t>
            </a:r>
          </a:p>
          <a:p>
            <a:endParaRPr lang="en-US" dirty="0"/>
          </a:p>
          <a:p>
            <a:r>
              <a:rPr lang="en-US" dirty="0"/>
              <a:t>F &lt;- ((R2_ur - R2_r)/(</a:t>
            </a:r>
            <a:r>
              <a:rPr lang="en-US" dirty="0" err="1"/>
              <a:t>df_r</a:t>
            </a:r>
            <a:r>
              <a:rPr lang="en-US" dirty="0"/>
              <a:t> - </a:t>
            </a:r>
            <a:r>
              <a:rPr lang="en-US" dirty="0" err="1"/>
              <a:t>df_ur</a:t>
            </a:r>
            <a:r>
              <a:rPr lang="en-US" dirty="0"/>
              <a:t>)) /</a:t>
            </a:r>
          </a:p>
          <a:p>
            <a:r>
              <a:rPr lang="en-US" dirty="0"/>
              <a:t>  ((1-R2_ur)/</a:t>
            </a:r>
            <a:r>
              <a:rPr lang="en-US" dirty="0" err="1"/>
              <a:t>df_ur</a:t>
            </a:r>
            <a:r>
              <a:rPr lang="en-US" dirty="0"/>
              <a:t>)</a:t>
            </a:r>
          </a:p>
          <a:p>
            <a:endParaRPr lang="en-US" dirty="0"/>
          </a:p>
          <a:p>
            <a:r>
              <a:rPr lang="en-US" dirty="0" err="1"/>
              <a:t>pf</a:t>
            </a:r>
            <a:r>
              <a:rPr lang="en-US" dirty="0"/>
              <a:t>(</a:t>
            </a:r>
            <a:r>
              <a:rPr lang="en-US" dirty="0" err="1"/>
              <a:t>F,df_r-df_ur,df_ur</a:t>
            </a:r>
            <a:r>
              <a:rPr lang="en-US" dirty="0"/>
              <a:t>, </a:t>
            </a:r>
            <a:r>
              <a:rPr lang="en-US" dirty="0" err="1"/>
              <a:t>lower.tail</a:t>
            </a:r>
            <a:r>
              <a:rPr lang="en-US" dirty="0"/>
              <a:t> = FALSE)</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80</a:t>
            </a:fld>
            <a:endParaRPr lang="fi-FI"/>
          </a:p>
        </p:txBody>
      </p:sp>
    </p:spTree>
    <p:extLst>
      <p:ext uri="{BB962C8B-B14F-4D97-AF65-F5344CB8AC3E}">
        <p14:creationId xmlns:p14="http://schemas.microsoft.com/office/powerpoint/2010/main" val="1515842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81</a:t>
            </a:fld>
            <a:endParaRPr lang="fi-FI"/>
          </a:p>
        </p:txBody>
      </p:sp>
    </p:spTree>
    <p:extLst>
      <p:ext uri="{BB962C8B-B14F-4D97-AF65-F5344CB8AC3E}">
        <p14:creationId xmlns:p14="http://schemas.microsoft.com/office/powerpoint/2010/main" val="2710363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84</a:t>
            </a:fld>
            <a:endParaRPr lang="fi-FI"/>
          </a:p>
        </p:txBody>
      </p:sp>
    </p:spTree>
    <p:extLst>
      <p:ext uri="{BB962C8B-B14F-4D97-AF65-F5344CB8AC3E}">
        <p14:creationId xmlns:p14="http://schemas.microsoft.com/office/powerpoint/2010/main" val="1461222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85</a:t>
            </a:fld>
            <a:endParaRPr lang="fi-FI"/>
          </a:p>
        </p:txBody>
      </p:sp>
    </p:spTree>
    <p:extLst>
      <p:ext uri="{BB962C8B-B14F-4D97-AF65-F5344CB8AC3E}">
        <p14:creationId xmlns:p14="http://schemas.microsoft.com/office/powerpoint/2010/main" val="513606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87</a:t>
            </a:fld>
            <a:endParaRPr lang="fi-FI"/>
          </a:p>
        </p:txBody>
      </p:sp>
    </p:spTree>
    <p:extLst>
      <p:ext uri="{BB962C8B-B14F-4D97-AF65-F5344CB8AC3E}">
        <p14:creationId xmlns:p14="http://schemas.microsoft.com/office/powerpoint/2010/main" val="2650159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specify_decimal</a:t>
            </a:r>
            <a:r>
              <a:rPr lang="fi-FI" dirty="0"/>
              <a:t> &lt;- </a:t>
            </a:r>
            <a:r>
              <a:rPr lang="fi-FI" dirty="0" err="1"/>
              <a:t>function</a:t>
            </a:r>
            <a:r>
              <a:rPr lang="fi-FI" dirty="0"/>
              <a:t>(x, k) </a:t>
            </a:r>
            <a:r>
              <a:rPr lang="fi-FI" dirty="0" err="1"/>
              <a:t>trimws</a:t>
            </a:r>
            <a:r>
              <a:rPr lang="fi-FI" dirty="0"/>
              <a:t>(</a:t>
            </a:r>
            <a:r>
              <a:rPr lang="fi-FI" dirty="0" err="1"/>
              <a:t>format</a:t>
            </a:r>
            <a:r>
              <a:rPr lang="fi-FI" dirty="0"/>
              <a:t>(</a:t>
            </a:r>
            <a:r>
              <a:rPr lang="fi-FI" dirty="0" err="1"/>
              <a:t>round</a:t>
            </a:r>
            <a:r>
              <a:rPr lang="fi-FI" dirty="0"/>
              <a:t>(x, k), </a:t>
            </a:r>
            <a:r>
              <a:rPr lang="fi-FI" dirty="0" err="1"/>
              <a:t>nsmall</a:t>
            </a:r>
            <a:r>
              <a:rPr lang="fi-FI" dirty="0"/>
              <a:t>=k))</a:t>
            </a:r>
          </a:p>
          <a:p>
            <a:r>
              <a:rPr lang="fi-FI" dirty="0" err="1"/>
              <a:t>options</a:t>
            </a:r>
            <a:r>
              <a:rPr lang="fi-FI" dirty="0"/>
              <a:t>(</a:t>
            </a:r>
            <a:r>
              <a:rPr lang="fi-FI" dirty="0" err="1"/>
              <a:t>scipen</a:t>
            </a:r>
            <a:r>
              <a:rPr lang="fi-FI" dirty="0"/>
              <a:t> = 999)</a:t>
            </a:r>
          </a:p>
          <a:p>
            <a:r>
              <a:rPr lang="fi-FI" dirty="0"/>
              <a:t>y&lt;- c(0,0,0,0,1,1,1,1)</a:t>
            </a:r>
          </a:p>
          <a:p>
            <a:r>
              <a:rPr lang="fi-FI" dirty="0"/>
              <a:t>x1&lt;-c(1,2,3,3,5,6,10,11)</a:t>
            </a:r>
          </a:p>
          <a:p>
            <a:r>
              <a:rPr lang="fi-FI" dirty="0"/>
              <a:t>x2&lt;-c(3,2,-1,-1,2,4,1,0)</a:t>
            </a:r>
          </a:p>
          <a:p>
            <a:r>
              <a:rPr lang="fi-FI" dirty="0" err="1"/>
              <a:t>summary</a:t>
            </a:r>
            <a:r>
              <a:rPr lang="fi-FI" dirty="0"/>
              <a:t>(</a:t>
            </a:r>
            <a:r>
              <a:rPr lang="fi-FI" dirty="0" err="1"/>
              <a:t>glm</a:t>
            </a:r>
            <a:r>
              <a:rPr lang="fi-FI" dirty="0"/>
              <a:t>(y ~ x1 + x2, </a:t>
            </a:r>
            <a:r>
              <a:rPr lang="fi-FI" dirty="0" err="1"/>
              <a:t>family</a:t>
            </a:r>
            <a:r>
              <a:rPr lang="fi-FI" dirty="0"/>
              <a:t>=</a:t>
            </a:r>
            <a:r>
              <a:rPr lang="fi-FI" dirty="0" err="1"/>
              <a:t>binomial</a:t>
            </a:r>
            <a:r>
              <a:rPr lang="fi-FI" dirty="0"/>
              <a:t>))</a:t>
            </a:r>
          </a:p>
          <a:p>
            <a:endParaRPr lang="fi-FI" dirty="0"/>
          </a:p>
          <a:p>
            <a:endParaRPr lang="fi-FI" dirty="0"/>
          </a:p>
          <a:p>
            <a:r>
              <a:rPr lang="fi-FI" dirty="0"/>
              <a:t>m &lt;- </a:t>
            </a:r>
            <a:r>
              <a:rPr lang="fi-FI" dirty="0" err="1"/>
              <a:t>lapply</a:t>
            </a:r>
            <a:r>
              <a:rPr lang="fi-FI" dirty="0"/>
              <a:t>(1:25,function(i){</a:t>
            </a:r>
          </a:p>
          <a:p>
            <a:r>
              <a:rPr lang="fi-FI" dirty="0"/>
              <a:t>  </a:t>
            </a:r>
            <a:r>
              <a:rPr lang="fi-FI" dirty="0" err="1"/>
              <a:t>glm</a:t>
            </a:r>
            <a:r>
              <a:rPr lang="fi-FI" dirty="0"/>
              <a:t>(y ~ x1, </a:t>
            </a:r>
            <a:r>
              <a:rPr lang="fi-FI" dirty="0" err="1"/>
              <a:t>family</a:t>
            </a:r>
            <a:r>
              <a:rPr lang="fi-FI" dirty="0"/>
              <a:t>=</a:t>
            </a:r>
            <a:r>
              <a:rPr lang="fi-FI" dirty="0" err="1"/>
              <a:t>binomial</a:t>
            </a:r>
            <a:r>
              <a:rPr lang="fi-FI" dirty="0"/>
              <a:t>, </a:t>
            </a:r>
            <a:r>
              <a:rPr lang="fi-FI" dirty="0" err="1"/>
              <a:t>control</a:t>
            </a:r>
            <a:r>
              <a:rPr lang="fi-FI" dirty="0"/>
              <a:t> = </a:t>
            </a:r>
            <a:r>
              <a:rPr lang="fi-FI" dirty="0" err="1"/>
              <a:t>list</a:t>
            </a:r>
            <a:r>
              <a:rPr lang="fi-FI" dirty="0"/>
              <a:t>(</a:t>
            </a:r>
            <a:r>
              <a:rPr lang="fi-FI" dirty="0" err="1"/>
              <a:t>maxit</a:t>
            </a:r>
            <a:r>
              <a:rPr lang="fi-FI" dirty="0"/>
              <a:t> = i))</a:t>
            </a:r>
          </a:p>
          <a:p>
            <a:r>
              <a:rPr lang="fi-FI" dirty="0"/>
              <a:t>})</a:t>
            </a:r>
          </a:p>
          <a:p>
            <a:endParaRPr lang="fi-FI" dirty="0"/>
          </a:p>
          <a:p>
            <a:r>
              <a:rPr lang="fi-FI" dirty="0" err="1"/>
              <a:t>co</a:t>
            </a:r>
            <a:r>
              <a:rPr lang="fi-FI" dirty="0"/>
              <a:t> &lt;- c("</a:t>
            </a:r>
            <a:r>
              <a:rPr lang="fi-FI" dirty="0" err="1"/>
              <a:t>red</a:t>
            </a:r>
            <a:r>
              <a:rPr lang="fi-FI" dirty="0"/>
              <a:t>",</a:t>
            </a:r>
            <a:r>
              <a:rPr lang="fi-FI" dirty="0" err="1"/>
              <a:t>paste</a:t>
            </a:r>
            <a:r>
              <a:rPr lang="fi-FI" dirty="0"/>
              <a:t>("gray",(0:9)*5+40,sep=""))</a:t>
            </a:r>
          </a:p>
          <a:p>
            <a:r>
              <a:rPr lang="fi-FI" dirty="0" err="1"/>
              <a:t>co</a:t>
            </a:r>
            <a:r>
              <a:rPr lang="fi-FI" dirty="0"/>
              <a:t> &lt;- c(</a:t>
            </a:r>
            <a:r>
              <a:rPr lang="fi-FI" dirty="0" err="1"/>
              <a:t>co,rep</a:t>
            </a:r>
            <a:r>
              <a:rPr lang="fi-FI" dirty="0"/>
              <a:t>("gray90",14))</a:t>
            </a:r>
          </a:p>
          <a:p>
            <a:r>
              <a:rPr lang="fi-FI" dirty="0"/>
              <a:t>x &lt;- (1:110)/10</a:t>
            </a:r>
          </a:p>
          <a:p>
            <a:endParaRPr lang="fi-FI" dirty="0"/>
          </a:p>
          <a:p>
            <a:r>
              <a:rPr lang="fi-FI" dirty="0"/>
              <a:t>pdf("plot0.pdf", </a:t>
            </a:r>
            <a:r>
              <a:rPr lang="fi-FI" dirty="0" err="1"/>
              <a:t>width</a:t>
            </a:r>
            <a:r>
              <a:rPr lang="fi-FI" dirty="0"/>
              <a:t> = 5, </a:t>
            </a:r>
            <a:r>
              <a:rPr lang="fi-FI" dirty="0" err="1"/>
              <a:t>height</a:t>
            </a:r>
            <a:r>
              <a:rPr lang="fi-FI" dirty="0"/>
              <a:t> = 5)</a:t>
            </a:r>
          </a:p>
          <a:p>
            <a:r>
              <a:rPr lang="fi-FI" dirty="0" err="1"/>
              <a:t>plot</a:t>
            </a:r>
            <a:r>
              <a:rPr lang="fi-FI" dirty="0"/>
              <a:t>(x1,y)</a:t>
            </a:r>
          </a:p>
          <a:p>
            <a:r>
              <a:rPr lang="fi-FI" dirty="0" err="1"/>
              <a:t>dev.off</a:t>
            </a:r>
            <a:r>
              <a:rPr lang="fi-FI" dirty="0"/>
              <a:t>()</a:t>
            </a:r>
          </a:p>
          <a:p>
            <a:r>
              <a:rPr lang="fi-FI" dirty="0"/>
              <a:t>for(j in 1:25){</a:t>
            </a:r>
          </a:p>
          <a:p>
            <a:r>
              <a:rPr lang="fi-FI" dirty="0"/>
              <a:t>  </a:t>
            </a:r>
            <a:r>
              <a:rPr lang="fi-FI" dirty="0" err="1"/>
              <a:t>jpeg</a:t>
            </a:r>
            <a:r>
              <a:rPr lang="fi-FI" dirty="0"/>
              <a:t>(</a:t>
            </a:r>
            <a:r>
              <a:rPr lang="fi-FI" dirty="0" err="1"/>
              <a:t>paste</a:t>
            </a:r>
            <a:r>
              <a:rPr lang="fi-FI" dirty="0"/>
              <a:t>("</a:t>
            </a:r>
            <a:r>
              <a:rPr lang="fi-FI" dirty="0" err="1"/>
              <a:t>plot</a:t>
            </a:r>
            <a:r>
              <a:rPr lang="fi-FI" dirty="0"/>
              <a:t>",</a:t>
            </a:r>
            <a:r>
              <a:rPr lang="fi-FI" dirty="0" err="1"/>
              <a:t>str_pad</a:t>
            </a:r>
            <a:r>
              <a:rPr lang="fi-FI" dirty="0"/>
              <a:t>(j, 2, </a:t>
            </a:r>
            <a:r>
              <a:rPr lang="fi-FI" dirty="0" err="1"/>
              <a:t>pad</a:t>
            </a:r>
            <a:r>
              <a:rPr lang="fi-FI" dirty="0"/>
              <a:t> = "0"),".jpg",</a:t>
            </a:r>
            <a:r>
              <a:rPr lang="fi-FI" dirty="0" err="1"/>
              <a:t>sep</a:t>
            </a:r>
            <a:r>
              <a:rPr lang="fi-FI" dirty="0"/>
              <a:t>=""), </a:t>
            </a:r>
            <a:r>
              <a:rPr lang="fi-FI" dirty="0" err="1"/>
              <a:t>bg</a:t>
            </a:r>
            <a:r>
              <a:rPr lang="fi-FI" dirty="0"/>
              <a:t>="white", </a:t>
            </a:r>
            <a:r>
              <a:rPr lang="fi-FI" dirty="0" err="1"/>
              <a:t>width</a:t>
            </a:r>
            <a:r>
              <a:rPr lang="fi-FI" dirty="0"/>
              <a:t> = 1000, </a:t>
            </a:r>
            <a:r>
              <a:rPr lang="fi-FI" dirty="0" err="1"/>
              <a:t>height</a:t>
            </a:r>
            <a:r>
              <a:rPr lang="fi-FI" dirty="0"/>
              <a:t> = 1000, </a:t>
            </a:r>
            <a:r>
              <a:rPr lang="fi-FI" dirty="0" err="1"/>
              <a:t>pointsize</a:t>
            </a:r>
            <a:r>
              <a:rPr lang="fi-FI" dirty="0"/>
              <a:t> = 24)</a:t>
            </a:r>
          </a:p>
          <a:p>
            <a:r>
              <a:rPr lang="fi-FI" dirty="0"/>
              <a:t>  </a:t>
            </a:r>
            <a:r>
              <a:rPr lang="fi-FI" dirty="0" err="1"/>
              <a:t>plot</a:t>
            </a:r>
            <a:r>
              <a:rPr lang="fi-FI" dirty="0"/>
              <a:t>(x1,y, </a:t>
            </a:r>
            <a:r>
              <a:rPr lang="fi-FI" dirty="0" err="1"/>
              <a:t>sub</a:t>
            </a:r>
            <a:r>
              <a:rPr lang="fi-FI" dirty="0"/>
              <a:t> =</a:t>
            </a:r>
          </a:p>
          <a:p>
            <a:r>
              <a:rPr lang="fi-FI" dirty="0"/>
              <a:t>         </a:t>
            </a:r>
            <a:r>
              <a:rPr lang="fi-FI" dirty="0" err="1"/>
              <a:t>paste</a:t>
            </a:r>
            <a:r>
              <a:rPr lang="fi-FI" dirty="0"/>
              <a:t>("</a:t>
            </a:r>
            <a:r>
              <a:rPr lang="fi-FI" dirty="0" err="1"/>
              <a:t>Intercept</a:t>
            </a:r>
            <a:r>
              <a:rPr lang="fi-FI" dirty="0"/>
              <a:t> = ",</a:t>
            </a:r>
            <a:r>
              <a:rPr lang="fi-FI" dirty="0" err="1"/>
              <a:t>specify_decimal</a:t>
            </a:r>
            <a:r>
              <a:rPr lang="fi-FI" dirty="0"/>
              <a:t>(</a:t>
            </a:r>
            <a:r>
              <a:rPr lang="fi-FI" dirty="0" err="1"/>
              <a:t>coef</a:t>
            </a:r>
            <a:r>
              <a:rPr lang="fi-FI" dirty="0"/>
              <a:t>(m[[j]])[1],2),</a:t>
            </a:r>
          </a:p>
          <a:p>
            <a:r>
              <a:rPr lang="fi-FI" dirty="0"/>
              <a:t>               "x1 = ",</a:t>
            </a:r>
            <a:r>
              <a:rPr lang="fi-FI" dirty="0" err="1"/>
              <a:t>specify_decimal</a:t>
            </a:r>
            <a:r>
              <a:rPr lang="fi-FI" dirty="0"/>
              <a:t>(</a:t>
            </a:r>
            <a:r>
              <a:rPr lang="fi-FI" dirty="0" err="1"/>
              <a:t>coef</a:t>
            </a:r>
            <a:r>
              <a:rPr lang="fi-FI" dirty="0"/>
              <a:t>(m[[j]])[2],2),</a:t>
            </a:r>
          </a:p>
          <a:p>
            <a:r>
              <a:rPr lang="fi-FI" dirty="0"/>
              <a:t>               " LL = ",</a:t>
            </a:r>
            <a:r>
              <a:rPr lang="fi-FI" dirty="0" err="1"/>
              <a:t>specify_decimal</a:t>
            </a:r>
            <a:r>
              <a:rPr lang="fi-FI" dirty="0"/>
              <a:t>(m[[j]]$</a:t>
            </a:r>
            <a:r>
              <a:rPr lang="fi-FI" dirty="0" err="1"/>
              <a:t>deviance</a:t>
            </a:r>
            <a:r>
              <a:rPr lang="fi-FI" dirty="0"/>
              <a:t>/-2,10),</a:t>
            </a:r>
          </a:p>
          <a:p>
            <a:r>
              <a:rPr lang="fi-FI" dirty="0"/>
              <a:t>               </a:t>
            </a:r>
            <a:r>
              <a:rPr lang="fi-FI" dirty="0" err="1"/>
              <a:t>collapse</a:t>
            </a:r>
            <a:r>
              <a:rPr lang="fi-FI" dirty="0"/>
              <a:t> ="")</a:t>
            </a:r>
          </a:p>
          <a:p>
            <a:r>
              <a:rPr lang="fi-FI" dirty="0"/>
              <a:t>       )</a:t>
            </a:r>
          </a:p>
          <a:p>
            <a:r>
              <a:rPr lang="fi-FI" dirty="0"/>
              <a:t>  for(i in 1:j){</a:t>
            </a:r>
          </a:p>
          <a:p>
            <a:r>
              <a:rPr lang="fi-FI" dirty="0"/>
              <a:t>    </a:t>
            </a:r>
            <a:r>
              <a:rPr lang="fi-FI" dirty="0" err="1"/>
              <a:t>rev</a:t>
            </a:r>
            <a:r>
              <a:rPr lang="fi-FI" dirty="0"/>
              <a:t>(</a:t>
            </a:r>
            <a:r>
              <a:rPr lang="fi-FI" dirty="0" err="1"/>
              <a:t>co</a:t>
            </a:r>
            <a:r>
              <a:rPr lang="fi-FI" dirty="0"/>
              <a:t>[1:j])</a:t>
            </a:r>
          </a:p>
          <a:p>
            <a:r>
              <a:rPr lang="fi-FI" dirty="0"/>
              <a:t>    </a:t>
            </a:r>
            <a:r>
              <a:rPr lang="fi-FI" dirty="0" err="1"/>
              <a:t>lines</a:t>
            </a:r>
            <a:r>
              <a:rPr lang="fi-FI" dirty="0"/>
              <a:t>(</a:t>
            </a:r>
            <a:r>
              <a:rPr lang="fi-FI" dirty="0" err="1"/>
              <a:t>x,predict</a:t>
            </a:r>
            <a:r>
              <a:rPr lang="fi-FI" dirty="0"/>
              <a:t>(m[[i]], </a:t>
            </a:r>
            <a:r>
              <a:rPr lang="fi-FI" dirty="0" err="1"/>
              <a:t>newdata</a:t>
            </a:r>
            <a:r>
              <a:rPr lang="fi-FI" dirty="0"/>
              <a:t> = </a:t>
            </a:r>
            <a:r>
              <a:rPr lang="fi-FI" dirty="0" err="1"/>
              <a:t>list</a:t>
            </a:r>
            <a:r>
              <a:rPr lang="fi-FI" dirty="0"/>
              <a:t>(x1=x), </a:t>
            </a:r>
            <a:r>
              <a:rPr lang="fi-FI" dirty="0" err="1"/>
              <a:t>type</a:t>
            </a:r>
            <a:r>
              <a:rPr lang="fi-FI" dirty="0"/>
              <a:t> ="</a:t>
            </a:r>
            <a:r>
              <a:rPr lang="fi-FI" dirty="0" err="1"/>
              <a:t>response</a:t>
            </a:r>
            <a:r>
              <a:rPr lang="fi-FI" dirty="0"/>
              <a:t>"), </a:t>
            </a:r>
            <a:r>
              <a:rPr lang="fi-FI" dirty="0" err="1"/>
              <a:t>col</a:t>
            </a:r>
            <a:r>
              <a:rPr lang="fi-FI" dirty="0"/>
              <a:t> = </a:t>
            </a:r>
            <a:r>
              <a:rPr lang="fi-FI" dirty="0" err="1"/>
              <a:t>rev</a:t>
            </a:r>
            <a:r>
              <a:rPr lang="fi-FI" dirty="0"/>
              <a:t>(</a:t>
            </a:r>
            <a:r>
              <a:rPr lang="fi-FI" dirty="0" err="1"/>
              <a:t>co</a:t>
            </a:r>
            <a:r>
              <a:rPr lang="fi-FI" dirty="0"/>
              <a:t>[1:j])[i])</a:t>
            </a:r>
          </a:p>
          <a:p>
            <a:r>
              <a:rPr lang="fi-FI" dirty="0"/>
              <a:t>  }</a:t>
            </a:r>
          </a:p>
          <a:p>
            <a:r>
              <a:rPr lang="fi-FI" dirty="0"/>
              <a:t>  </a:t>
            </a:r>
            <a:r>
              <a:rPr lang="fi-FI" dirty="0" err="1"/>
              <a:t>dev.off</a:t>
            </a:r>
            <a:r>
              <a:rPr lang="fi-FI" dirty="0"/>
              <a:t>()</a:t>
            </a:r>
          </a:p>
          <a:p>
            <a:r>
              <a:rPr lang="fi-FI" dirty="0"/>
              <a:t>}</a:t>
            </a:r>
          </a:p>
          <a:p>
            <a:r>
              <a:rPr lang="fi-FI" dirty="0" err="1"/>
              <a:t>unlink</a:t>
            </a:r>
            <a:r>
              <a:rPr lang="fi-FI" dirty="0"/>
              <a:t>("output.mp4")</a:t>
            </a:r>
          </a:p>
          <a:p>
            <a:r>
              <a:rPr lang="fi-FI" dirty="0" err="1"/>
              <a:t>my_command</a:t>
            </a:r>
            <a:r>
              <a:rPr lang="fi-FI" dirty="0"/>
              <a:t> &lt;- '</a:t>
            </a:r>
            <a:r>
              <a:rPr lang="fi-FI" dirty="0" err="1"/>
              <a:t>ffmpeg</a:t>
            </a:r>
            <a:r>
              <a:rPr lang="fi-FI" dirty="0"/>
              <a:t> -r 1 -i plot%02d.jpg output.mp4'</a:t>
            </a:r>
          </a:p>
          <a:p>
            <a:r>
              <a:rPr lang="fi-FI" dirty="0" err="1"/>
              <a:t>system</a:t>
            </a:r>
            <a:r>
              <a:rPr lang="fi-FI" dirty="0"/>
              <a:t>(</a:t>
            </a:r>
            <a:r>
              <a:rPr lang="fi-FI" dirty="0" err="1"/>
              <a:t>my_command</a:t>
            </a:r>
            <a:r>
              <a:rPr lang="fi-FI" dirty="0"/>
              <a:t>)</a:t>
            </a:r>
          </a:p>
        </p:txBody>
      </p:sp>
      <p:sp>
        <p:nvSpPr>
          <p:cNvPr id="4" name="Slide Number Placeholder 3"/>
          <p:cNvSpPr>
            <a:spLocks noGrp="1"/>
          </p:cNvSpPr>
          <p:nvPr>
            <p:ph type="sldNum" sz="quarter" idx="5"/>
          </p:nvPr>
        </p:nvSpPr>
        <p:spPr/>
        <p:txBody>
          <a:bodyPr/>
          <a:lstStyle/>
          <a:p>
            <a:fld id="{ABA776C5-0312-5C4E-917A-3C22296ECCA7}" type="slidenum">
              <a:rPr lang="fi-FI" smtClean="0"/>
              <a:pPr/>
              <a:t>88</a:t>
            </a:fld>
            <a:endParaRPr lang="fi-FI"/>
          </a:p>
        </p:txBody>
      </p:sp>
    </p:spTree>
    <p:extLst>
      <p:ext uri="{BB962C8B-B14F-4D97-AF65-F5344CB8AC3E}">
        <p14:creationId xmlns:p14="http://schemas.microsoft.com/office/powerpoint/2010/main" val="2272230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89</a:t>
            </a:fld>
            <a:endParaRPr lang="fi-FI"/>
          </a:p>
        </p:txBody>
      </p:sp>
    </p:spTree>
    <p:extLst>
      <p:ext uri="{BB962C8B-B14F-4D97-AF65-F5344CB8AC3E}">
        <p14:creationId xmlns:p14="http://schemas.microsoft.com/office/powerpoint/2010/main" val="3494856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10</a:t>
            </a:fld>
            <a:endParaRPr lang="fi-FI"/>
          </a:p>
        </p:txBody>
      </p:sp>
    </p:spTree>
    <p:extLst>
      <p:ext uri="{BB962C8B-B14F-4D97-AF65-F5344CB8AC3E}">
        <p14:creationId xmlns:p14="http://schemas.microsoft.com/office/powerpoint/2010/main" val="10734292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90</a:t>
            </a:fld>
            <a:endParaRPr lang="fi-FI"/>
          </a:p>
        </p:txBody>
      </p:sp>
    </p:spTree>
    <p:extLst>
      <p:ext uri="{BB962C8B-B14F-4D97-AF65-F5344CB8AC3E}">
        <p14:creationId xmlns:p14="http://schemas.microsoft.com/office/powerpoint/2010/main" val="2976443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91</a:t>
            </a:fld>
            <a:endParaRPr lang="fi-FI"/>
          </a:p>
        </p:txBody>
      </p:sp>
    </p:spTree>
    <p:extLst>
      <p:ext uri="{BB962C8B-B14F-4D97-AF65-F5344CB8AC3E}">
        <p14:creationId xmlns:p14="http://schemas.microsoft.com/office/powerpoint/2010/main" val="2143278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93</a:t>
            </a:fld>
            <a:endParaRPr lang="fi-FI"/>
          </a:p>
        </p:txBody>
      </p:sp>
    </p:spTree>
    <p:extLst>
      <p:ext uri="{BB962C8B-B14F-4D97-AF65-F5344CB8AC3E}">
        <p14:creationId xmlns:p14="http://schemas.microsoft.com/office/powerpoint/2010/main" val="437510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94</a:t>
            </a:fld>
            <a:endParaRPr lang="fi-FI"/>
          </a:p>
        </p:txBody>
      </p:sp>
    </p:spTree>
    <p:extLst>
      <p:ext uri="{BB962C8B-B14F-4D97-AF65-F5344CB8AC3E}">
        <p14:creationId xmlns:p14="http://schemas.microsoft.com/office/powerpoint/2010/main" val="28549918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95</a:t>
            </a:fld>
            <a:endParaRPr lang="fi-FI"/>
          </a:p>
        </p:txBody>
      </p:sp>
    </p:spTree>
    <p:extLst>
      <p:ext uri="{BB962C8B-B14F-4D97-AF65-F5344CB8AC3E}">
        <p14:creationId xmlns:p14="http://schemas.microsoft.com/office/powerpoint/2010/main" val="28665390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specify_decimal</a:t>
            </a:r>
            <a:r>
              <a:rPr lang="fi-FI" dirty="0"/>
              <a:t> &lt;- </a:t>
            </a:r>
            <a:r>
              <a:rPr lang="fi-FI" dirty="0" err="1"/>
              <a:t>function</a:t>
            </a:r>
            <a:r>
              <a:rPr lang="fi-FI" dirty="0"/>
              <a:t>(x, k) </a:t>
            </a:r>
            <a:r>
              <a:rPr lang="fi-FI" dirty="0" err="1"/>
              <a:t>trimws</a:t>
            </a:r>
            <a:r>
              <a:rPr lang="fi-FI" dirty="0"/>
              <a:t>(</a:t>
            </a:r>
            <a:r>
              <a:rPr lang="fi-FI" dirty="0" err="1"/>
              <a:t>format</a:t>
            </a:r>
            <a:r>
              <a:rPr lang="fi-FI" dirty="0"/>
              <a:t>(</a:t>
            </a:r>
            <a:r>
              <a:rPr lang="fi-FI" dirty="0" err="1"/>
              <a:t>round</a:t>
            </a:r>
            <a:r>
              <a:rPr lang="fi-FI" dirty="0"/>
              <a:t>(x, k), </a:t>
            </a:r>
            <a:r>
              <a:rPr lang="fi-FI" dirty="0" err="1"/>
              <a:t>nsmall</a:t>
            </a:r>
            <a:r>
              <a:rPr lang="fi-FI" dirty="0"/>
              <a:t>=k))</a:t>
            </a:r>
          </a:p>
          <a:p>
            <a:r>
              <a:rPr lang="fi-FI" dirty="0" err="1"/>
              <a:t>library</a:t>
            </a:r>
            <a:r>
              <a:rPr lang="fi-FI" dirty="0"/>
              <a:t>(</a:t>
            </a:r>
            <a:r>
              <a:rPr lang="fi-FI" dirty="0" err="1"/>
              <a:t>stringr</a:t>
            </a:r>
            <a:r>
              <a:rPr lang="fi-FI" dirty="0"/>
              <a:t>)</a:t>
            </a:r>
          </a:p>
          <a:p>
            <a:endParaRPr lang="fi-FI" dirty="0"/>
          </a:p>
          <a:p>
            <a:r>
              <a:rPr lang="fi-FI" dirty="0"/>
              <a:t>y  &lt;- c(0,0,0,0,1,1,1,1,0)</a:t>
            </a:r>
          </a:p>
          <a:p>
            <a:r>
              <a:rPr lang="fi-FI" dirty="0"/>
              <a:t>x1 &lt;- c(1,2,3,3,5,6,10,11,11)</a:t>
            </a:r>
          </a:p>
          <a:p>
            <a:r>
              <a:rPr lang="fi-FI" dirty="0"/>
              <a:t>x2 &lt;- c(3,2,-1,-1,2,4,1,0,0) </a:t>
            </a:r>
          </a:p>
          <a:p>
            <a:r>
              <a:rPr lang="fi-FI" dirty="0"/>
              <a:t>m1 &lt;- </a:t>
            </a:r>
            <a:r>
              <a:rPr lang="fi-FI" dirty="0" err="1"/>
              <a:t>glm</a:t>
            </a:r>
            <a:r>
              <a:rPr lang="fi-FI" dirty="0"/>
              <a:t>(y ~ x1 + x2, </a:t>
            </a:r>
            <a:r>
              <a:rPr lang="fi-FI" dirty="0" err="1"/>
              <a:t>family</a:t>
            </a:r>
            <a:r>
              <a:rPr lang="fi-FI" dirty="0"/>
              <a:t>=</a:t>
            </a:r>
            <a:r>
              <a:rPr lang="fi-FI" dirty="0" err="1"/>
              <a:t>binomial</a:t>
            </a:r>
            <a:r>
              <a:rPr lang="fi-FI" dirty="0"/>
              <a:t>)</a:t>
            </a:r>
          </a:p>
          <a:p>
            <a:endParaRPr lang="fi-FI" dirty="0"/>
          </a:p>
          <a:p>
            <a:endParaRPr lang="fi-FI" dirty="0"/>
          </a:p>
          <a:p>
            <a:r>
              <a:rPr lang="fi-FI" dirty="0"/>
              <a:t>m &lt;- </a:t>
            </a:r>
            <a:r>
              <a:rPr lang="fi-FI" dirty="0" err="1"/>
              <a:t>lapply</a:t>
            </a:r>
            <a:r>
              <a:rPr lang="fi-FI" dirty="0"/>
              <a:t>(1:25,function(i){</a:t>
            </a:r>
          </a:p>
          <a:p>
            <a:r>
              <a:rPr lang="fi-FI" dirty="0"/>
              <a:t>  </a:t>
            </a:r>
            <a:r>
              <a:rPr lang="fi-FI" dirty="0" err="1"/>
              <a:t>glm</a:t>
            </a:r>
            <a:r>
              <a:rPr lang="fi-FI" dirty="0"/>
              <a:t>(y ~ x1 + x2, </a:t>
            </a:r>
            <a:r>
              <a:rPr lang="fi-FI" dirty="0" err="1"/>
              <a:t>family</a:t>
            </a:r>
            <a:r>
              <a:rPr lang="fi-FI" dirty="0"/>
              <a:t>=</a:t>
            </a:r>
            <a:r>
              <a:rPr lang="fi-FI" dirty="0" err="1"/>
              <a:t>binomial</a:t>
            </a:r>
            <a:r>
              <a:rPr lang="fi-FI" dirty="0"/>
              <a:t>, </a:t>
            </a:r>
            <a:r>
              <a:rPr lang="fi-FI" dirty="0" err="1"/>
              <a:t>control</a:t>
            </a:r>
            <a:r>
              <a:rPr lang="fi-FI" dirty="0"/>
              <a:t> = </a:t>
            </a:r>
            <a:r>
              <a:rPr lang="fi-FI" dirty="0" err="1"/>
              <a:t>list</a:t>
            </a:r>
            <a:r>
              <a:rPr lang="fi-FI" dirty="0"/>
              <a:t>(</a:t>
            </a:r>
            <a:r>
              <a:rPr lang="fi-FI" dirty="0" err="1"/>
              <a:t>maxit</a:t>
            </a:r>
            <a:r>
              <a:rPr lang="fi-FI" dirty="0"/>
              <a:t> = i))</a:t>
            </a:r>
          </a:p>
          <a:p>
            <a:r>
              <a:rPr lang="fi-FI" dirty="0"/>
              <a:t>})</a:t>
            </a:r>
          </a:p>
          <a:p>
            <a:endParaRPr lang="fi-FI" dirty="0"/>
          </a:p>
          <a:p>
            <a:r>
              <a:rPr lang="fi-FI" dirty="0"/>
              <a:t>i &lt;- 30</a:t>
            </a:r>
          </a:p>
          <a:p>
            <a:endParaRPr lang="fi-FI" dirty="0"/>
          </a:p>
          <a:p>
            <a:r>
              <a:rPr lang="fi-FI" dirty="0"/>
              <a:t>d &lt;- </a:t>
            </a:r>
            <a:r>
              <a:rPr lang="fi-FI" dirty="0" err="1"/>
              <a:t>expand.grid</a:t>
            </a:r>
            <a:r>
              <a:rPr lang="fi-FI" dirty="0"/>
              <a:t>(x1 = </a:t>
            </a:r>
            <a:r>
              <a:rPr lang="fi-FI" dirty="0" err="1"/>
              <a:t>seq</a:t>
            </a:r>
            <a:r>
              <a:rPr lang="fi-FI" dirty="0"/>
              <a:t>(min(x1),</a:t>
            </a:r>
            <a:r>
              <a:rPr lang="fi-FI" dirty="0" err="1"/>
              <a:t>max</a:t>
            </a:r>
            <a:r>
              <a:rPr lang="fi-FI" dirty="0"/>
              <a:t>(x1),</a:t>
            </a:r>
            <a:r>
              <a:rPr lang="fi-FI" dirty="0" err="1"/>
              <a:t>length.out</a:t>
            </a:r>
            <a:r>
              <a:rPr lang="fi-FI" dirty="0"/>
              <a:t> = i),</a:t>
            </a:r>
          </a:p>
          <a:p>
            <a:r>
              <a:rPr lang="fi-FI" dirty="0"/>
              <a:t>                 x2 = </a:t>
            </a:r>
            <a:r>
              <a:rPr lang="fi-FI" dirty="0" err="1"/>
              <a:t>seq</a:t>
            </a:r>
            <a:r>
              <a:rPr lang="fi-FI" dirty="0"/>
              <a:t>(min(x2),</a:t>
            </a:r>
            <a:r>
              <a:rPr lang="fi-FI" dirty="0" err="1"/>
              <a:t>max</a:t>
            </a:r>
            <a:r>
              <a:rPr lang="fi-FI" dirty="0"/>
              <a:t>(x2),</a:t>
            </a:r>
            <a:r>
              <a:rPr lang="fi-FI" dirty="0" err="1"/>
              <a:t>length.out</a:t>
            </a:r>
            <a:r>
              <a:rPr lang="fi-FI" dirty="0"/>
              <a:t> = i))</a:t>
            </a:r>
          </a:p>
          <a:p>
            <a:endParaRPr lang="fi-FI" dirty="0"/>
          </a:p>
          <a:p>
            <a:r>
              <a:rPr lang="fi-FI" dirty="0"/>
              <a:t>for(j in 1:25){</a:t>
            </a:r>
          </a:p>
          <a:p>
            <a:r>
              <a:rPr lang="fi-FI" dirty="0"/>
              <a:t>  </a:t>
            </a:r>
          </a:p>
          <a:p>
            <a:r>
              <a:rPr lang="fi-FI" dirty="0"/>
              <a:t>  </a:t>
            </a:r>
            <a:r>
              <a:rPr lang="fi-FI" dirty="0" err="1"/>
              <a:t>jpeg</a:t>
            </a:r>
            <a:r>
              <a:rPr lang="fi-FI" dirty="0"/>
              <a:t>(</a:t>
            </a:r>
            <a:r>
              <a:rPr lang="fi-FI" dirty="0" err="1"/>
              <a:t>paste</a:t>
            </a:r>
            <a:r>
              <a:rPr lang="fi-FI" dirty="0"/>
              <a:t>("</a:t>
            </a:r>
            <a:r>
              <a:rPr lang="fi-FI" dirty="0" err="1"/>
              <a:t>plot</a:t>
            </a:r>
            <a:r>
              <a:rPr lang="fi-FI" dirty="0"/>
              <a:t>",</a:t>
            </a:r>
            <a:r>
              <a:rPr lang="fi-FI" dirty="0" err="1"/>
              <a:t>str_pad</a:t>
            </a:r>
            <a:r>
              <a:rPr lang="fi-FI" dirty="0"/>
              <a:t>(j, 2, </a:t>
            </a:r>
            <a:r>
              <a:rPr lang="fi-FI" dirty="0" err="1"/>
              <a:t>pad</a:t>
            </a:r>
            <a:r>
              <a:rPr lang="fi-FI" dirty="0"/>
              <a:t> = "0"),".jpg",</a:t>
            </a:r>
            <a:r>
              <a:rPr lang="fi-FI" dirty="0" err="1"/>
              <a:t>sep</a:t>
            </a:r>
            <a:r>
              <a:rPr lang="fi-FI" dirty="0"/>
              <a:t>=""), </a:t>
            </a:r>
            <a:r>
              <a:rPr lang="fi-FI" dirty="0" err="1"/>
              <a:t>bg</a:t>
            </a:r>
            <a:r>
              <a:rPr lang="fi-FI" dirty="0"/>
              <a:t>="white", </a:t>
            </a:r>
            <a:r>
              <a:rPr lang="fi-FI" dirty="0" err="1"/>
              <a:t>width</a:t>
            </a:r>
            <a:r>
              <a:rPr lang="fi-FI" dirty="0"/>
              <a:t> = 1000, </a:t>
            </a:r>
            <a:r>
              <a:rPr lang="fi-FI" dirty="0" err="1"/>
              <a:t>height</a:t>
            </a:r>
            <a:r>
              <a:rPr lang="fi-FI" dirty="0"/>
              <a:t> = 1000)</a:t>
            </a:r>
          </a:p>
          <a:p>
            <a:r>
              <a:rPr lang="fi-FI" dirty="0"/>
              <a:t>  p &lt;- </a:t>
            </a:r>
            <a:r>
              <a:rPr lang="fi-FI" dirty="0" err="1"/>
              <a:t>persp</a:t>
            </a:r>
            <a:r>
              <a:rPr lang="fi-FI" dirty="0"/>
              <a:t>(</a:t>
            </a:r>
            <a:r>
              <a:rPr lang="fi-FI" dirty="0" err="1"/>
              <a:t>unique</a:t>
            </a:r>
            <a:r>
              <a:rPr lang="fi-FI" dirty="0"/>
              <a:t>(d$x1),</a:t>
            </a:r>
            <a:r>
              <a:rPr lang="fi-FI" dirty="0" err="1"/>
              <a:t>unique</a:t>
            </a:r>
            <a:r>
              <a:rPr lang="fi-FI" dirty="0"/>
              <a:t>(d$x2),</a:t>
            </a:r>
          </a:p>
          <a:p>
            <a:r>
              <a:rPr lang="fi-FI" dirty="0"/>
              <a:t>             </a:t>
            </a:r>
            <a:r>
              <a:rPr lang="fi-FI" dirty="0" err="1"/>
              <a:t>matrix</a:t>
            </a:r>
            <a:r>
              <a:rPr lang="fi-FI" dirty="0"/>
              <a:t>(</a:t>
            </a:r>
            <a:r>
              <a:rPr lang="fi-FI" dirty="0" err="1"/>
              <a:t>predict</a:t>
            </a:r>
            <a:r>
              <a:rPr lang="fi-FI" dirty="0"/>
              <a:t>(m[[j]], </a:t>
            </a:r>
            <a:r>
              <a:rPr lang="fi-FI" dirty="0" err="1"/>
              <a:t>newdata</a:t>
            </a:r>
            <a:r>
              <a:rPr lang="fi-FI" dirty="0"/>
              <a:t> = d, </a:t>
            </a:r>
            <a:r>
              <a:rPr lang="fi-FI" dirty="0" err="1"/>
              <a:t>type</a:t>
            </a:r>
            <a:r>
              <a:rPr lang="fi-FI" dirty="0"/>
              <a:t> ="</a:t>
            </a:r>
            <a:r>
              <a:rPr lang="fi-FI" dirty="0" err="1"/>
              <a:t>response</a:t>
            </a:r>
            <a:r>
              <a:rPr lang="fi-FI" dirty="0"/>
              <a:t>"), i, i),</a:t>
            </a:r>
          </a:p>
          <a:p>
            <a:r>
              <a:rPr lang="fi-FI" dirty="0"/>
              <a:t>             </a:t>
            </a:r>
            <a:r>
              <a:rPr lang="fi-FI" dirty="0" err="1"/>
              <a:t>xlab</a:t>
            </a:r>
            <a:r>
              <a:rPr lang="fi-FI" dirty="0"/>
              <a:t> = "x1", </a:t>
            </a:r>
            <a:r>
              <a:rPr lang="fi-FI" dirty="0" err="1"/>
              <a:t>ylab</a:t>
            </a:r>
            <a:r>
              <a:rPr lang="fi-FI" dirty="0"/>
              <a:t> = "x2", </a:t>
            </a:r>
            <a:r>
              <a:rPr lang="fi-FI" dirty="0" err="1"/>
              <a:t>zlab</a:t>
            </a:r>
            <a:r>
              <a:rPr lang="fi-FI" dirty="0"/>
              <a:t> ="y",</a:t>
            </a:r>
          </a:p>
          <a:p>
            <a:r>
              <a:rPr lang="fi-FI" dirty="0"/>
              <a:t>             </a:t>
            </a:r>
            <a:r>
              <a:rPr lang="fi-FI" dirty="0" err="1"/>
              <a:t>theta</a:t>
            </a:r>
            <a:r>
              <a:rPr lang="fi-FI" dirty="0"/>
              <a:t> = -45, </a:t>
            </a:r>
            <a:r>
              <a:rPr lang="fi-FI" dirty="0" err="1"/>
              <a:t>phi</a:t>
            </a:r>
            <a:r>
              <a:rPr lang="fi-FI" dirty="0"/>
              <a:t> = 30,</a:t>
            </a:r>
          </a:p>
          <a:p>
            <a:r>
              <a:rPr lang="fi-FI" dirty="0"/>
              <a:t>             </a:t>
            </a:r>
            <a:r>
              <a:rPr lang="fi-FI" dirty="0" err="1"/>
              <a:t>sub</a:t>
            </a:r>
            <a:r>
              <a:rPr lang="fi-FI" dirty="0"/>
              <a:t> = </a:t>
            </a:r>
            <a:r>
              <a:rPr lang="fi-FI" dirty="0" err="1"/>
              <a:t>paste</a:t>
            </a:r>
            <a:r>
              <a:rPr lang="fi-FI" dirty="0"/>
              <a:t>("</a:t>
            </a:r>
            <a:r>
              <a:rPr lang="fi-FI" dirty="0" err="1"/>
              <a:t>Intercept</a:t>
            </a:r>
            <a:r>
              <a:rPr lang="fi-FI" dirty="0"/>
              <a:t> = ",</a:t>
            </a:r>
            <a:r>
              <a:rPr lang="fi-FI" dirty="0" err="1"/>
              <a:t>specify_decimal</a:t>
            </a:r>
            <a:r>
              <a:rPr lang="fi-FI" dirty="0"/>
              <a:t>(</a:t>
            </a:r>
            <a:r>
              <a:rPr lang="fi-FI" dirty="0" err="1"/>
              <a:t>coef</a:t>
            </a:r>
            <a:r>
              <a:rPr lang="fi-FI" dirty="0"/>
              <a:t>(m[[j]])[1],2),</a:t>
            </a:r>
          </a:p>
          <a:p>
            <a:r>
              <a:rPr lang="fi-FI" dirty="0"/>
              <a:t>                         "x1 = ",</a:t>
            </a:r>
            <a:r>
              <a:rPr lang="fi-FI" dirty="0" err="1"/>
              <a:t>specify_decimal</a:t>
            </a:r>
            <a:r>
              <a:rPr lang="fi-FI" dirty="0"/>
              <a:t>(</a:t>
            </a:r>
            <a:r>
              <a:rPr lang="fi-FI" dirty="0" err="1"/>
              <a:t>coef</a:t>
            </a:r>
            <a:r>
              <a:rPr lang="fi-FI" dirty="0"/>
              <a:t>(m[[j]])[2],2),</a:t>
            </a:r>
          </a:p>
          <a:p>
            <a:r>
              <a:rPr lang="fi-FI" dirty="0"/>
              <a:t>                         "x2 = ",</a:t>
            </a:r>
            <a:r>
              <a:rPr lang="fi-FI" dirty="0" err="1"/>
              <a:t>specify_decimal</a:t>
            </a:r>
            <a:r>
              <a:rPr lang="fi-FI" dirty="0"/>
              <a:t>(</a:t>
            </a:r>
            <a:r>
              <a:rPr lang="fi-FI" dirty="0" err="1"/>
              <a:t>coef</a:t>
            </a:r>
            <a:r>
              <a:rPr lang="fi-FI" dirty="0"/>
              <a:t>(m[[j]])[3],2),</a:t>
            </a:r>
          </a:p>
          <a:p>
            <a:r>
              <a:rPr lang="fi-FI" dirty="0"/>
              <a:t>                         " LL = ",</a:t>
            </a:r>
            <a:r>
              <a:rPr lang="fi-FI" dirty="0" err="1"/>
              <a:t>specify_decimal</a:t>
            </a:r>
            <a:r>
              <a:rPr lang="fi-FI" dirty="0"/>
              <a:t>(m[[j]]$</a:t>
            </a:r>
            <a:r>
              <a:rPr lang="fi-FI" dirty="0" err="1"/>
              <a:t>deviance</a:t>
            </a:r>
            <a:r>
              <a:rPr lang="fi-FI" dirty="0"/>
              <a:t>/-2,10),</a:t>
            </a:r>
          </a:p>
          <a:p>
            <a:r>
              <a:rPr lang="fi-FI" dirty="0"/>
              <a:t>                         </a:t>
            </a:r>
            <a:r>
              <a:rPr lang="fi-FI" dirty="0" err="1"/>
              <a:t>collapse</a:t>
            </a:r>
            <a:r>
              <a:rPr lang="fi-FI" dirty="0"/>
              <a:t> =""), </a:t>
            </a:r>
            <a:r>
              <a:rPr lang="fi-FI" dirty="0" err="1"/>
              <a:t>cex.lab</a:t>
            </a:r>
            <a:r>
              <a:rPr lang="fi-FI" dirty="0"/>
              <a:t> = 2, </a:t>
            </a:r>
            <a:r>
              <a:rPr lang="fi-FI" dirty="0" err="1"/>
              <a:t>cex.sub</a:t>
            </a:r>
            <a:r>
              <a:rPr lang="fi-FI" dirty="0"/>
              <a:t> =2 )</a:t>
            </a:r>
          </a:p>
          <a:p>
            <a:r>
              <a:rPr lang="fi-FI" dirty="0"/>
              <a:t>  </a:t>
            </a:r>
          </a:p>
          <a:p>
            <a:r>
              <a:rPr lang="fi-FI" dirty="0"/>
              <a:t>  </a:t>
            </a:r>
            <a:r>
              <a:rPr lang="fi-FI" dirty="0" err="1"/>
              <a:t>points</a:t>
            </a:r>
            <a:r>
              <a:rPr lang="fi-FI" dirty="0"/>
              <a:t>(trans3d(x1,x2,y,p), </a:t>
            </a:r>
            <a:r>
              <a:rPr lang="fi-FI" dirty="0" err="1"/>
              <a:t>col</a:t>
            </a:r>
            <a:r>
              <a:rPr lang="fi-FI" dirty="0"/>
              <a:t> ="</a:t>
            </a:r>
            <a:r>
              <a:rPr lang="fi-FI" dirty="0" err="1"/>
              <a:t>red</a:t>
            </a:r>
            <a:r>
              <a:rPr lang="fi-FI" dirty="0"/>
              <a:t>", </a:t>
            </a:r>
            <a:r>
              <a:rPr lang="fi-FI" dirty="0" err="1"/>
              <a:t>lwd</a:t>
            </a:r>
            <a:r>
              <a:rPr lang="fi-FI" dirty="0"/>
              <a:t>=2)</a:t>
            </a:r>
          </a:p>
          <a:p>
            <a:r>
              <a:rPr lang="fi-FI" dirty="0"/>
              <a:t>  </a:t>
            </a:r>
            <a:r>
              <a:rPr lang="fi-FI" dirty="0" err="1"/>
              <a:t>points</a:t>
            </a:r>
            <a:r>
              <a:rPr lang="fi-FI" dirty="0"/>
              <a:t>(trans3d(x1,x2,predict(m[[j]], </a:t>
            </a:r>
            <a:r>
              <a:rPr lang="fi-FI" dirty="0" err="1"/>
              <a:t>type</a:t>
            </a:r>
            <a:r>
              <a:rPr lang="fi-FI" dirty="0"/>
              <a:t> ="</a:t>
            </a:r>
            <a:r>
              <a:rPr lang="fi-FI" dirty="0" err="1"/>
              <a:t>response</a:t>
            </a:r>
            <a:r>
              <a:rPr lang="fi-FI" dirty="0"/>
              <a:t>"),p), </a:t>
            </a:r>
            <a:r>
              <a:rPr lang="fi-FI" dirty="0" err="1"/>
              <a:t>col</a:t>
            </a:r>
            <a:r>
              <a:rPr lang="fi-FI" dirty="0"/>
              <a:t> ="</a:t>
            </a:r>
            <a:r>
              <a:rPr lang="fi-FI" dirty="0" err="1"/>
              <a:t>red</a:t>
            </a:r>
            <a:r>
              <a:rPr lang="fi-FI" dirty="0"/>
              <a:t>", </a:t>
            </a:r>
            <a:r>
              <a:rPr lang="fi-FI" dirty="0" err="1"/>
              <a:t>lwd</a:t>
            </a:r>
            <a:r>
              <a:rPr lang="fi-FI" dirty="0"/>
              <a:t>=2, </a:t>
            </a:r>
            <a:r>
              <a:rPr lang="fi-FI" dirty="0" err="1"/>
              <a:t>pch</a:t>
            </a:r>
            <a:r>
              <a:rPr lang="fi-FI" dirty="0"/>
              <a:t>= 4)</a:t>
            </a:r>
          </a:p>
          <a:p>
            <a:r>
              <a:rPr lang="fi-FI" dirty="0"/>
              <a:t>  </a:t>
            </a:r>
          </a:p>
          <a:p>
            <a:r>
              <a:rPr lang="fi-FI" dirty="0"/>
              <a:t>  for(k in </a:t>
            </a:r>
            <a:r>
              <a:rPr lang="fi-FI" dirty="0" err="1"/>
              <a:t>seq_along</a:t>
            </a:r>
            <a:r>
              <a:rPr lang="fi-FI" dirty="0"/>
              <a:t>(x1)){</a:t>
            </a:r>
          </a:p>
          <a:p>
            <a:r>
              <a:rPr lang="fi-FI" dirty="0"/>
              <a:t>    </a:t>
            </a:r>
            <a:r>
              <a:rPr lang="fi-FI" dirty="0" err="1"/>
              <a:t>lines</a:t>
            </a:r>
            <a:r>
              <a:rPr lang="fi-FI" dirty="0"/>
              <a:t>(trans3d(x1[k],x2[k],c(y[k],</a:t>
            </a:r>
            <a:r>
              <a:rPr lang="fi-FI" dirty="0" err="1"/>
              <a:t>predict</a:t>
            </a:r>
            <a:r>
              <a:rPr lang="fi-FI" dirty="0"/>
              <a:t>(m[[j]], </a:t>
            </a:r>
            <a:r>
              <a:rPr lang="fi-FI" dirty="0" err="1"/>
              <a:t>type</a:t>
            </a:r>
            <a:r>
              <a:rPr lang="fi-FI" dirty="0"/>
              <a:t> ="</a:t>
            </a:r>
            <a:r>
              <a:rPr lang="fi-FI" dirty="0" err="1"/>
              <a:t>response</a:t>
            </a:r>
            <a:r>
              <a:rPr lang="fi-FI" dirty="0"/>
              <a:t>")[k]),p), </a:t>
            </a:r>
            <a:r>
              <a:rPr lang="fi-FI" dirty="0" err="1"/>
              <a:t>col</a:t>
            </a:r>
            <a:r>
              <a:rPr lang="fi-FI" dirty="0"/>
              <a:t> ="</a:t>
            </a:r>
            <a:r>
              <a:rPr lang="fi-FI" dirty="0" err="1"/>
              <a:t>red</a:t>
            </a:r>
            <a:r>
              <a:rPr lang="fi-FI" dirty="0"/>
              <a:t>",</a:t>
            </a:r>
            <a:r>
              <a:rPr lang="fi-FI" dirty="0" err="1"/>
              <a:t>lwd</a:t>
            </a:r>
            <a:r>
              <a:rPr lang="fi-FI" dirty="0"/>
              <a:t>=2)</a:t>
            </a:r>
          </a:p>
          <a:p>
            <a:r>
              <a:rPr lang="fi-FI" dirty="0"/>
              <a:t>  }</a:t>
            </a:r>
          </a:p>
          <a:p>
            <a:r>
              <a:rPr lang="fi-FI" dirty="0"/>
              <a:t>  </a:t>
            </a:r>
            <a:r>
              <a:rPr lang="fi-FI" dirty="0" err="1"/>
              <a:t>dev.off</a:t>
            </a:r>
            <a:r>
              <a:rPr lang="fi-FI" dirty="0"/>
              <a:t>()</a:t>
            </a:r>
          </a:p>
          <a:p>
            <a:r>
              <a:rPr lang="fi-FI" dirty="0"/>
              <a:t>}</a:t>
            </a:r>
          </a:p>
          <a:p>
            <a:r>
              <a:rPr lang="fi-FI" dirty="0" err="1"/>
              <a:t>unlink</a:t>
            </a:r>
            <a:r>
              <a:rPr lang="fi-FI" dirty="0"/>
              <a:t>("output.mp4")</a:t>
            </a:r>
          </a:p>
          <a:p>
            <a:r>
              <a:rPr lang="fi-FI" dirty="0" err="1"/>
              <a:t>my_command</a:t>
            </a:r>
            <a:r>
              <a:rPr lang="fi-FI" dirty="0"/>
              <a:t> &lt;- '</a:t>
            </a:r>
            <a:r>
              <a:rPr lang="fi-FI" dirty="0" err="1"/>
              <a:t>ffmpeg</a:t>
            </a:r>
            <a:r>
              <a:rPr lang="fi-FI" dirty="0"/>
              <a:t> -r 1 -i plot%02d.jpg output.mp4'</a:t>
            </a:r>
          </a:p>
          <a:p>
            <a:r>
              <a:rPr lang="fi-FI" dirty="0" err="1"/>
              <a:t>system</a:t>
            </a:r>
            <a:r>
              <a:rPr lang="fi-FI" dirty="0"/>
              <a:t>(</a:t>
            </a:r>
            <a:r>
              <a:rPr lang="fi-FI" dirty="0" err="1"/>
              <a:t>my_command</a:t>
            </a:r>
            <a:r>
              <a:rPr lang="fi-FI" dirty="0"/>
              <a:t>)</a:t>
            </a:r>
          </a:p>
        </p:txBody>
      </p:sp>
      <p:sp>
        <p:nvSpPr>
          <p:cNvPr id="4" name="Slide Number Placeholder 3"/>
          <p:cNvSpPr>
            <a:spLocks noGrp="1"/>
          </p:cNvSpPr>
          <p:nvPr>
            <p:ph type="sldNum" sz="quarter" idx="5"/>
          </p:nvPr>
        </p:nvSpPr>
        <p:spPr/>
        <p:txBody>
          <a:bodyPr/>
          <a:lstStyle/>
          <a:p>
            <a:fld id="{ABA776C5-0312-5C4E-917A-3C22296ECCA7}" type="slidenum">
              <a:rPr lang="fi-FI" smtClean="0"/>
              <a:pPr/>
              <a:t>96</a:t>
            </a:fld>
            <a:endParaRPr lang="fi-FI"/>
          </a:p>
        </p:txBody>
      </p:sp>
    </p:spTree>
    <p:extLst>
      <p:ext uri="{BB962C8B-B14F-4D97-AF65-F5344CB8AC3E}">
        <p14:creationId xmlns:p14="http://schemas.microsoft.com/office/powerpoint/2010/main" val="2110723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99</a:t>
            </a:fld>
            <a:endParaRPr lang="fi-FI"/>
          </a:p>
        </p:txBody>
      </p:sp>
    </p:spTree>
    <p:extLst>
      <p:ext uri="{BB962C8B-B14F-4D97-AF65-F5344CB8AC3E}">
        <p14:creationId xmlns:p14="http://schemas.microsoft.com/office/powerpoint/2010/main" val="15930748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101</a:t>
            </a:fld>
            <a:endParaRPr lang="fi-FI"/>
          </a:p>
        </p:txBody>
      </p:sp>
    </p:spTree>
    <p:extLst>
      <p:ext uri="{BB962C8B-B14F-4D97-AF65-F5344CB8AC3E}">
        <p14:creationId xmlns:p14="http://schemas.microsoft.com/office/powerpoint/2010/main" val="25709562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options</a:t>
            </a:r>
            <a:r>
              <a:rPr lang="fi-FI" dirty="0"/>
              <a:t>(</a:t>
            </a:r>
            <a:r>
              <a:rPr lang="fi-FI" dirty="0" err="1"/>
              <a:t>digits</a:t>
            </a:r>
            <a:r>
              <a:rPr lang="fi-FI" dirty="0"/>
              <a:t>=2)</a:t>
            </a:r>
          </a:p>
          <a:p>
            <a:endParaRPr lang="fi-FI" dirty="0"/>
          </a:p>
          <a:p>
            <a:r>
              <a:rPr lang="fi-FI" dirty="0" err="1"/>
              <a:t>library</a:t>
            </a:r>
            <a:r>
              <a:rPr lang="fi-FI" dirty="0"/>
              <a:t>(</a:t>
            </a:r>
            <a:r>
              <a:rPr lang="fi-FI" dirty="0" err="1"/>
              <a:t>gridExtra</a:t>
            </a:r>
            <a:r>
              <a:rPr lang="fi-FI" dirty="0"/>
              <a:t>)</a:t>
            </a:r>
          </a:p>
          <a:p>
            <a:r>
              <a:rPr lang="fi-FI" dirty="0" err="1"/>
              <a:t>library</a:t>
            </a:r>
            <a:r>
              <a:rPr lang="fi-FI" dirty="0"/>
              <a:t>(</a:t>
            </a:r>
            <a:r>
              <a:rPr lang="fi-FI" dirty="0" err="1"/>
              <a:t>grid</a:t>
            </a:r>
            <a:r>
              <a:rPr lang="fi-FI" dirty="0"/>
              <a:t>)</a:t>
            </a:r>
          </a:p>
          <a:p>
            <a:r>
              <a:rPr lang="fi-FI" dirty="0" err="1"/>
              <a:t>library</a:t>
            </a:r>
            <a:r>
              <a:rPr lang="fi-FI" dirty="0"/>
              <a:t>(</a:t>
            </a:r>
            <a:r>
              <a:rPr lang="fi-FI" dirty="0" err="1"/>
              <a:t>DescTools</a:t>
            </a:r>
            <a:r>
              <a:rPr lang="fi-FI" dirty="0"/>
              <a:t>)</a:t>
            </a:r>
          </a:p>
          <a:p>
            <a:r>
              <a:rPr lang="fi-FI" dirty="0" err="1"/>
              <a:t>library</a:t>
            </a:r>
            <a:r>
              <a:rPr lang="fi-FI" dirty="0"/>
              <a:t>(</a:t>
            </a:r>
            <a:r>
              <a:rPr lang="fi-FI" dirty="0" err="1"/>
              <a:t>psych</a:t>
            </a:r>
            <a:r>
              <a:rPr lang="fi-FI" dirty="0"/>
              <a:t>)</a:t>
            </a:r>
          </a:p>
          <a:p>
            <a:endParaRPr lang="fi-FI" dirty="0"/>
          </a:p>
          <a:p>
            <a:r>
              <a:rPr lang="fi-FI" dirty="0"/>
              <a:t>pdf(</a:t>
            </a:r>
            <a:r>
              <a:rPr lang="fi-FI" dirty="0" err="1"/>
              <a:t>paste</a:t>
            </a:r>
            <a:r>
              <a:rPr lang="fi-FI" dirty="0"/>
              <a:t>("PseudoR2.pdf"), </a:t>
            </a:r>
            <a:r>
              <a:rPr lang="fi-FI" dirty="0" err="1"/>
              <a:t>width</a:t>
            </a:r>
            <a:r>
              <a:rPr lang="fi-FI" dirty="0"/>
              <a:t> = 10)</a:t>
            </a:r>
          </a:p>
          <a:p>
            <a:r>
              <a:rPr lang="fi-FI" dirty="0"/>
              <a:t>par(</a:t>
            </a:r>
            <a:r>
              <a:rPr lang="fi-FI" dirty="0" err="1"/>
              <a:t>mfrow</a:t>
            </a:r>
            <a:r>
              <a:rPr lang="fi-FI" dirty="0"/>
              <a:t>=c(2,2))</a:t>
            </a:r>
          </a:p>
          <a:p>
            <a:r>
              <a:rPr lang="fi-FI" dirty="0"/>
              <a:t>par(</a:t>
            </a:r>
            <a:r>
              <a:rPr lang="fi-FI" dirty="0" err="1"/>
              <a:t>mar</a:t>
            </a:r>
            <a:r>
              <a:rPr lang="fi-FI" dirty="0"/>
              <a:t>=c(.2,.2,.2,12))</a:t>
            </a:r>
          </a:p>
          <a:p>
            <a:r>
              <a:rPr lang="fi-FI" dirty="0"/>
              <a:t>for(i in 1:4){</a:t>
            </a:r>
          </a:p>
          <a:p>
            <a:endParaRPr lang="fi-FI" dirty="0"/>
          </a:p>
          <a:p>
            <a:r>
              <a:rPr lang="fi-FI" dirty="0"/>
              <a:t>  </a:t>
            </a:r>
            <a:r>
              <a:rPr lang="fi-FI" dirty="0" err="1"/>
              <a:t>set.seed</a:t>
            </a:r>
            <a:r>
              <a:rPr lang="fi-FI" dirty="0"/>
              <a:t>(1)</a:t>
            </a:r>
          </a:p>
          <a:p>
            <a:r>
              <a:rPr lang="fi-FI" dirty="0"/>
              <a:t>  x &lt;- </a:t>
            </a:r>
            <a:r>
              <a:rPr lang="fi-FI" dirty="0" err="1"/>
              <a:t>seq</a:t>
            </a:r>
            <a:r>
              <a:rPr lang="fi-FI" dirty="0"/>
              <a:t>(-1,1,length.out=100)</a:t>
            </a:r>
          </a:p>
          <a:p>
            <a:r>
              <a:rPr lang="fi-FI" dirty="0"/>
              <a:t>  </a:t>
            </a:r>
            <a:r>
              <a:rPr lang="fi-FI" dirty="0" err="1"/>
              <a:t>fit</a:t>
            </a:r>
            <a:r>
              <a:rPr lang="fi-FI" dirty="0"/>
              <a:t> &lt;- </a:t>
            </a:r>
            <a:r>
              <a:rPr lang="fi-FI" dirty="0" err="1"/>
              <a:t>logistic</a:t>
            </a:r>
            <a:r>
              <a:rPr lang="fi-FI" dirty="0"/>
              <a:t>(</a:t>
            </a:r>
            <a:r>
              <a:rPr lang="fi-FI" dirty="0" err="1"/>
              <a:t>switch</a:t>
            </a:r>
            <a:r>
              <a:rPr lang="fi-FI" dirty="0"/>
              <a:t>(i,</a:t>
            </a:r>
          </a:p>
          <a:p>
            <a:r>
              <a:rPr lang="fi-FI" dirty="0"/>
              <a:t>                         1,</a:t>
            </a:r>
          </a:p>
          <a:p>
            <a:r>
              <a:rPr lang="fi-FI" dirty="0"/>
              <a:t>                         x*1.5+1,</a:t>
            </a:r>
          </a:p>
          <a:p>
            <a:r>
              <a:rPr lang="fi-FI" dirty="0"/>
              <a:t>                         x*3+2,</a:t>
            </a:r>
          </a:p>
          <a:p>
            <a:r>
              <a:rPr lang="fi-FI" dirty="0"/>
              <a:t>                         x*100+50))</a:t>
            </a:r>
          </a:p>
          <a:p>
            <a:r>
              <a:rPr lang="fi-FI" dirty="0"/>
              <a:t>  y &lt;- </a:t>
            </a:r>
            <a:r>
              <a:rPr lang="fi-FI" dirty="0" err="1"/>
              <a:t>runif</a:t>
            </a:r>
            <a:r>
              <a:rPr lang="fi-FI" dirty="0"/>
              <a:t>(100)&lt;</a:t>
            </a:r>
            <a:r>
              <a:rPr lang="fi-FI" dirty="0" err="1"/>
              <a:t>fit</a:t>
            </a:r>
            <a:endParaRPr lang="fi-FI" dirty="0"/>
          </a:p>
          <a:p>
            <a:endParaRPr lang="fi-FI" dirty="0"/>
          </a:p>
          <a:p>
            <a:r>
              <a:rPr lang="fi-FI" dirty="0"/>
              <a:t>  m1 &lt;- </a:t>
            </a:r>
            <a:r>
              <a:rPr lang="fi-FI" dirty="0" err="1"/>
              <a:t>glm</a:t>
            </a:r>
            <a:r>
              <a:rPr lang="fi-FI" dirty="0"/>
              <a:t>(y ~ x, </a:t>
            </a:r>
            <a:r>
              <a:rPr lang="fi-FI" dirty="0" err="1"/>
              <a:t>family</a:t>
            </a:r>
            <a:r>
              <a:rPr lang="fi-FI" dirty="0"/>
              <a:t>=</a:t>
            </a:r>
            <a:r>
              <a:rPr lang="fi-FI" dirty="0" err="1"/>
              <a:t>binomial</a:t>
            </a:r>
            <a:r>
              <a:rPr lang="fi-FI" dirty="0"/>
              <a:t>)</a:t>
            </a:r>
          </a:p>
          <a:p>
            <a:r>
              <a:rPr lang="fi-FI" dirty="0"/>
              <a:t>  m2 &lt;- lm(y ~ x)</a:t>
            </a:r>
          </a:p>
          <a:p>
            <a:endParaRPr lang="fi-FI" dirty="0"/>
          </a:p>
          <a:p>
            <a:endParaRPr lang="fi-FI" dirty="0"/>
          </a:p>
          <a:p>
            <a:r>
              <a:rPr lang="fi-FI" dirty="0"/>
              <a:t>  r2 &lt;- c(PseudoR2(m1, </a:t>
            </a:r>
            <a:r>
              <a:rPr lang="fi-FI" dirty="0" err="1"/>
              <a:t>which</a:t>
            </a:r>
            <a:r>
              <a:rPr lang="fi-FI" dirty="0"/>
              <a:t> =c("</a:t>
            </a:r>
            <a:r>
              <a:rPr lang="fi-FI" dirty="0" err="1"/>
              <a:t>Effron</a:t>
            </a:r>
            <a:r>
              <a:rPr lang="fi-FI" dirty="0"/>
              <a:t>", "McFadden","McFaddenAdj","CoxSnell","Nagelkerke","McKelveyZavoina")),</a:t>
            </a:r>
          </a:p>
          <a:p>
            <a:r>
              <a:rPr lang="fi-FI" dirty="0"/>
              <a:t>             Count = </a:t>
            </a:r>
            <a:r>
              <a:rPr lang="fi-FI" dirty="0" err="1"/>
              <a:t>sum</a:t>
            </a:r>
            <a:r>
              <a:rPr lang="fi-FI" dirty="0"/>
              <a:t>(</a:t>
            </a:r>
            <a:r>
              <a:rPr lang="fi-FI" dirty="0" err="1"/>
              <a:t>round</a:t>
            </a:r>
            <a:r>
              <a:rPr lang="fi-FI" dirty="0"/>
              <a:t>(</a:t>
            </a:r>
            <a:r>
              <a:rPr lang="fi-FI" dirty="0" err="1"/>
              <a:t>predict</a:t>
            </a:r>
            <a:r>
              <a:rPr lang="fi-FI" dirty="0"/>
              <a:t>(m1, </a:t>
            </a:r>
            <a:r>
              <a:rPr lang="fi-FI" dirty="0" err="1"/>
              <a:t>type</a:t>
            </a:r>
            <a:r>
              <a:rPr lang="fi-FI" dirty="0"/>
              <a:t> ="</a:t>
            </a:r>
            <a:r>
              <a:rPr lang="fi-FI" dirty="0" err="1"/>
              <a:t>response</a:t>
            </a:r>
            <a:r>
              <a:rPr lang="fi-FI" dirty="0"/>
              <a:t>"))==y)/100,</a:t>
            </a:r>
          </a:p>
          <a:p>
            <a:r>
              <a:rPr lang="fi-FI" dirty="0"/>
              <a:t>             PseudoR2(m1, </a:t>
            </a:r>
            <a:r>
              <a:rPr lang="fi-FI" dirty="0" err="1"/>
              <a:t>which</a:t>
            </a:r>
            <a:r>
              <a:rPr lang="fi-FI" dirty="0"/>
              <a:t> = "</a:t>
            </a:r>
            <a:r>
              <a:rPr lang="fi-FI" dirty="0" err="1"/>
              <a:t>Tjur</a:t>
            </a:r>
            <a:r>
              <a:rPr lang="fi-FI" dirty="0"/>
              <a:t>"),</a:t>
            </a:r>
          </a:p>
          <a:p>
            <a:r>
              <a:rPr lang="fi-FI" dirty="0"/>
              <a:t>             "R2 (OLS)" = </a:t>
            </a:r>
            <a:r>
              <a:rPr lang="fi-FI" dirty="0" err="1"/>
              <a:t>summary</a:t>
            </a:r>
            <a:r>
              <a:rPr lang="fi-FI" dirty="0"/>
              <a:t>(m2)$</a:t>
            </a:r>
            <a:r>
              <a:rPr lang="fi-FI" dirty="0" err="1"/>
              <a:t>r.squared</a:t>
            </a:r>
            <a:r>
              <a:rPr lang="fi-FI" dirty="0"/>
              <a:t>)</a:t>
            </a:r>
          </a:p>
          <a:p>
            <a:endParaRPr lang="fi-FI" dirty="0"/>
          </a:p>
          <a:p>
            <a:r>
              <a:rPr lang="fi-FI" dirty="0"/>
              <a:t>  </a:t>
            </a:r>
            <a:r>
              <a:rPr lang="fi-FI" dirty="0" err="1"/>
              <a:t>plot</a:t>
            </a:r>
            <a:r>
              <a:rPr lang="fi-FI" dirty="0"/>
              <a:t>(</a:t>
            </a:r>
            <a:r>
              <a:rPr lang="fi-FI" dirty="0" err="1"/>
              <a:t>x,y,axes</a:t>
            </a:r>
            <a:r>
              <a:rPr lang="fi-FI" dirty="0"/>
              <a:t>=F)</a:t>
            </a:r>
          </a:p>
          <a:p>
            <a:r>
              <a:rPr lang="fi-FI" dirty="0"/>
              <a:t>  box()</a:t>
            </a:r>
          </a:p>
          <a:p>
            <a:endParaRPr lang="fi-FI" dirty="0"/>
          </a:p>
          <a:p>
            <a:r>
              <a:rPr lang="fi-FI" dirty="0"/>
              <a:t>  </a:t>
            </a:r>
            <a:r>
              <a:rPr lang="fi-FI" dirty="0" err="1"/>
              <a:t>lines</a:t>
            </a:r>
            <a:r>
              <a:rPr lang="fi-FI" dirty="0"/>
              <a:t>(</a:t>
            </a:r>
            <a:r>
              <a:rPr lang="fi-FI" dirty="0" err="1"/>
              <a:t>x,predict</a:t>
            </a:r>
            <a:r>
              <a:rPr lang="fi-FI" dirty="0"/>
              <a:t>(m1, </a:t>
            </a:r>
            <a:r>
              <a:rPr lang="fi-FI" dirty="0" err="1"/>
              <a:t>type</a:t>
            </a:r>
            <a:r>
              <a:rPr lang="fi-FI" dirty="0"/>
              <a:t> ="</a:t>
            </a:r>
            <a:r>
              <a:rPr lang="fi-FI" dirty="0" err="1"/>
              <a:t>response</a:t>
            </a:r>
            <a:r>
              <a:rPr lang="fi-FI" dirty="0"/>
              <a:t>"), </a:t>
            </a:r>
            <a:r>
              <a:rPr lang="fi-FI" dirty="0" err="1"/>
              <a:t>col</a:t>
            </a:r>
            <a:r>
              <a:rPr lang="fi-FI" dirty="0"/>
              <a:t> = "</a:t>
            </a:r>
            <a:r>
              <a:rPr lang="fi-FI" dirty="0" err="1"/>
              <a:t>red</a:t>
            </a:r>
            <a:r>
              <a:rPr lang="fi-FI" dirty="0"/>
              <a:t>")</a:t>
            </a:r>
          </a:p>
          <a:p>
            <a:r>
              <a:rPr lang="fi-FI" dirty="0"/>
              <a:t>  </a:t>
            </a:r>
            <a:r>
              <a:rPr lang="fi-FI" dirty="0" err="1"/>
              <a:t>lines</a:t>
            </a:r>
            <a:r>
              <a:rPr lang="fi-FI" dirty="0"/>
              <a:t>(</a:t>
            </a:r>
            <a:r>
              <a:rPr lang="fi-FI" dirty="0" err="1"/>
              <a:t>x,predict</a:t>
            </a:r>
            <a:r>
              <a:rPr lang="fi-FI" dirty="0"/>
              <a:t>(m2), </a:t>
            </a:r>
            <a:r>
              <a:rPr lang="fi-FI" dirty="0" err="1"/>
              <a:t>col</a:t>
            </a:r>
            <a:r>
              <a:rPr lang="fi-FI" dirty="0"/>
              <a:t> = "</a:t>
            </a:r>
            <a:r>
              <a:rPr lang="fi-FI" dirty="0" err="1"/>
              <a:t>blue</a:t>
            </a:r>
            <a:r>
              <a:rPr lang="fi-FI" dirty="0"/>
              <a:t>")</a:t>
            </a:r>
          </a:p>
          <a:p>
            <a:endParaRPr lang="fi-FI" dirty="0"/>
          </a:p>
          <a:p>
            <a:r>
              <a:rPr lang="fi-FI" dirty="0"/>
              <a:t>  </a:t>
            </a:r>
            <a:r>
              <a:rPr lang="fi-FI" dirty="0" err="1"/>
              <a:t>ta</a:t>
            </a:r>
            <a:r>
              <a:rPr lang="fi-FI" dirty="0"/>
              <a:t> &lt;- </a:t>
            </a:r>
            <a:r>
              <a:rPr lang="fi-FI" dirty="0" err="1"/>
              <a:t>matrix</a:t>
            </a:r>
            <a:r>
              <a:rPr lang="fi-FI" dirty="0"/>
              <a:t>(</a:t>
            </a:r>
            <a:r>
              <a:rPr lang="fi-FI" dirty="0" err="1"/>
              <a:t>format</a:t>
            </a:r>
            <a:r>
              <a:rPr lang="fi-FI" dirty="0"/>
              <a:t>(</a:t>
            </a:r>
            <a:r>
              <a:rPr lang="fi-FI" dirty="0" err="1"/>
              <a:t>round</a:t>
            </a:r>
            <a:r>
              <a:rPr lang="fi-FI" dirty="0"/>
              <a:t>(r2, 2), </a:t>
            </a:r>
            <a:r>
              <a:rPr lang="fi-FI" dirty="0" err="1"/>
              <a:t>nsmall</a:t>
            </a:r>
            <a:r>
              <a:rPr lang="fi-FI" dirty="0"/>
              <a:t> = 2),</a:t>
            </a:r>
            <a:r>
              <a:rPr lang="fi-FI" dirty="0" err="1"/>
              <a:t>ncol</a:t>
            </a:r>
            <a:r>
              <a:rPr lang="fi-FI" dirty="0"/>
              <a:t> = 1)</a:t>
            </a:r>
          </a:p>
          <a:p>
            <a:r>
              <a:rPr lang="fi-FI" dirty="0"/>
              <a:t>  </a:t>
            </a:r>
            <a:r>
              <a:rPr lang="fi-FI" dirty="0" err="1"/>
              <a:t>rownames</a:t>
            </a:r>
            <a:r>
              <a:rPr lang="fi-FI" dirty="0"/>
              <a:t>(</a:t>
            </a:r>
            <a:r>
              <a:rPr lang="fi-FI" dirty="0" err="1"/>
              <a:t>ta</a:t>
            </a:r>
            <a:r>
              <a:rPr lang="fi-FI" dirty="0"/>
              <a:t>) &lt;- </a:t>
            </a:r>
            <a:r>
              <a:rPr lang="fi-FI" dirty="0" err="1"/>
              <a:t>names</a:t>
            </a:r>
            <a:r>
              <a:rPr lang="fi-FI" dirty="0"/>
              <a:t>(r2)</a:t>
            </a:r>
          </a:p>
          <a:p>
            <a:r>
              <a:rPr lang="fi-FI" dirty="0"/>
              <a:t>  </a:t>
            </a:r>
            <a:r>
              <a:rPr lang="fi-FI" dirty="0" err="1"/>
              <a:t>colnames</a:t>
            </a:r>
            <a:r>
              <a:rPr lang="fi-FI" dirty="0"/>
              <a:t>(</a:t>
            </a:r>
            <a:r>
              <a:rPr lang="fi-FI" dirty="0" err="1"/>
              <a:t>ta</a:t>
            </a:r>
            <a:r>
              <a:rPr lang="fi-FI" dirty="0"/>
              <a:t>) &lt;- "R2"</a:t>
            </a:r>
          </a:p>
          <a:p>
            <a:r>
              <a:rPr lang="fi-FI" dirty="0"/>
              <a:t>  </a:t>
            </a:r>
            <a:r>
              <a:rPr lang="fi-FI" dirty="0" err="1"/>
              <a:t>if</a:t>
            </a:r>
            <a:r>
              <a:rPr lang="fi-FI" dirty="0"/>
              <a:t>(i == 1)  </a:t>
            </a:r>
            <a:r>
              <a:rPr lang="fi-FI" dirty="0" err="1"/>
              <a:t>pushViewport</a:t>
            </a:r>
            <a:r>
              <a:rPr lang="fi-FI" dirty="0"/>
              <a:t>(</a:t>
            </a:r>
            <a:r>
              <a:rPr lang="fi-FI" dirty="0" err="1"/>
              <a:t>viewport</a:t>
            </a:r>
            <a:r>
              <a:rPr lang="fi-FI" dirty="0"/>
              <a:t>(y=.75, x=.40))</a:t>
            </a:r>
          </a:p>
          <a:p>
            <a:r>
              <a:rPr lang="fi-FI" dirty="0"/>
              <a:t>  </a:t>
            </a:r>
            <a:r>
              <a:rPr lang="fi-FI" dirty="0" err="1"/>
              <a:t>else</a:t>
            </a:r>
            <a:r>
              <a:rPr lang="fi-FI" dirty="0"/>
              <a:t> </a:t>
            </a:r>
            <a:r>
              <a:rPr lang="fi-FI" dirty="0" err="1"/>
              <a:t>if</a:t>
            </a:r>
            <a:r>
              <a:rPr lang="fi-FI" dirty="0"/>
              <a:t> (i == 2) </a:t>
            </a:r>
            <a:r>
              <a:rPr lang="fi-FI" dirty="0" err="1"/>
              <a:t>pushViewport</a:t>
            </a:r>
            <a:r>
              <a:rPr lang="fi-FI" dirty="0"/>
              <a:t>(</a:t>
            </a:r>
            <a:r>
              <a:rPr lang="fi-FI" dirty="0" err="1"/>
              <a:t>viewport</a:t>
            </a:r>
            <a:r>
              <a:rPr lang="fi-FI" dirty="0"/>
              <a:t>(x= 1))</a:t>
            </a:r>
          </a:p>
          <a:p>
            <a:r>
              <a:rPr lang="fi-FI" dirty="0"/>
              <a:t>  </a:t>
            </a:r>
            <a:r>
              <a:rPr lang="fi-FI" dirty="0" err="1"/>
              <a:t>else</a:t>
            </a:r>
            <a:r>
              <a:rPr lang="fi-FI" dirty="0"/>
              <a:t> </a:t>
            </a:r>
            <a:r>
              <a:rPr lang="fi-FI" dirty="0" err="1"/>
              <a:t>if</a:t>
            </a:r>
            <a:r>
              <a:rPr lang="fi-FI" dirty="0"/>
              <a:t> (i == 3) </a:t>
            </a:r>
            <a:r>
              <a:rPr lang="fi-FI" dirty="0" err="1"/>
              <a:t>pushViewport</a:t>
            </a:r>
            <a:r>
              <a:rPr lang="fi-FI" dirty="0"/>
              <a:t>(</a:t>
            </a:r>
            <a:r>
              <a:rPr lang="fi-FI" dirty="0" err="1"/>
              <a:t>viewport</a:t>
            </a:r>
            <a:r>
              <a:rPr lang="fi-FI" dirty="0"/>
              <a:t>(y=0, x= 0))</a:t>
            </a:r>
          </a:p>
          <a:p>
            <a:r>
              <a:rPr lang="fi-FI" dirty="0"/>
              <a:t>  </a:t>
            </a:r>
            <a:r>
              <a:rPr lang="fi-FI" dirty="0" err="1"/>
              <a:t>else</a:t>
            </a:r>
            <a:r>
              <a:rPr lang="fi-FI" dirty="0"/>
              <a:t> </a:t>
            </a:r>
            <a:r>
              <a:rPr lang="fi-FI" dirty="0" err="1"/>
              <a:t>if</a:t>
            </a:r>
            <a:r>
              <a:rPr lang="fi-FI" dirty="0"/>
              <a:t> (i == 4) </a:t>
            </a:r>
            <a:r>
              <a:rPr lang="fi-FI" dirty="0" err="1"/>
              <a:t>pushViewport</a:t>
            </a:r>
            <a:r>
              <a:rPr lang="fi-FI" dirty="0"/>
              <a:t>(</a:t>
            </a:r>
            <a:r>
              <a:rPr lang="fi-FI" dirty="0" err="1"/>
              <a:t>viewport</a:t>
            </a:r>
            <a:r>
              <a:rPr lang="fi-FI" dirty="0"/>
              <a:t>(x= 1))</a:t>
            </a:r>
          </a:p>
          <a:p>
            <a:r>
              <a:rPr lang="fi-FI" dirty="0"/>
              <a:t>  </a:t>
            </a:r>
            <a:r>
              <a:rPr lang="fi-FI" dirty="0" err="1"/>
              <a:t>grid.table</a:t>
            </a:r>
            <a:r>
              <a:rPr lang="fi-FI" dirty="0"/>
              <a:t>(</a:t>
            </a:r>
            <a:r>
              <a:rPr lang="fi-FI" dirty="0" err="1"/>
              <a:t>ta</a:t>
            </a:r>
            <a:r>
              <a:rPr lang="fi-FI" dirty="0"/>
              <a:t>)</a:t>
            </a:r>
          </a:p>
          <a:p>
            <a:endParaRPr lang="fi-FI" dirty="0"/>
          </a:p>
          <a:p>
            <a:r>
              <a:rPr lang="fi-FI" dirty="0"/>
              <a:t>}</a:t>
            </a:r>
          </a:p>
          <a:p>
            <a:r>
              <a:rPr lang="fi-FI" dirty="0" err="1"/>
              <a:t>dev.off</a:t>
            </a:r>
            <a:r>
              <a:rPr lang="fi-FI" dirty="0"/>
              <a:t>()</a:t>
            </a:r>
          </a:p>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102</a:t>
            </a:fld>
            <a:endParaRPr lang="fi-FI"/>
          </a:p>
        </p:txBody>
      </p:sp>
    </p:spTree>
    <p:extLst>
      <p:ext uri="{BB962C8B-B14F-4D97-AF65-F5344CB8AC3E}">
        <p14:creationId xmlns:p14="http://schemas.microsoft.com/office/powerpoint/2010/main" val="1233962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104</a:t>
            </a:fld>
            <a:endParaRPr lang="fi-FI"/>
          </a:p>
        </p:txBody>
      </p:sp>
    </p:spTree>
    <p:extLst>
      <p:ext uri="{BB962C8B-B14F-4D97-AF65-F5344CB8AC3E}">
        <p14:creationId xmlns:p14="http://schemas.microsoft.com/office/powerpoint/2010/main" val="482721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12</a:t>
            </a:fld>
            <a:endParaRPr lang="fi-FI"/>
          </a:p>
        </p:txBody>
      </p:sp>
    </p:spTree>
    <p:extLst>
      <p:ext uri="{BB962C8B-B14F-4D97-AF65-F5344CB8AC3E}">
        <p14:creationId xmlns:p14="http://schemas.microsoft.com/office/powerpoint/2010/main" val="10603484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111</a:t>
            </a:fld>
            <a:endParaRPr lang="fi-FI"/>
          </a:p>
        </p:txBody>
      </p:sp>
    </p:spTree>
    <p:extLst>
      <p:ext uri="{BB962C8B-B14F-4D97-AF65-F5344CB8AC3E}">
        <p14:creationId xmlns:p14="http://schemas.microsoft.com/office/powerpoint/2010/main" val="14473224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psych</a:t>
            </a:r>
            <a:r>
              <a:rPr lang="fi-FI" dirty="0"/>
              <a:t>)</a:t>
            </a:r>
          </a:p>
          <a:p>
            <a:r>
              <a:rPr lang="fi-FI" dirty="0"/>
              <a:t>x &lt;- 1:100</a:t>
            </a:r>
          </a:p>
          <a:p>
            <a:endParaRPr lang="fi-FI" dirty="0"/>
          </a:p>
          <a:p>
            <a:r>
              <a:rPr lang="fi-FI" dirty="0"/>
              <a:t>pdf("</a:t>
            </a:r>
            <a:r>
              <a:rPr lang="fi-FI" dirty="0" err="1"/>
              <a:t>Lines.pdf</a:t>
            </a:r>
            <a:r>
              <a:rPr lang="fi-FI" dirty="0"/>
              <a:t>")</a:t>
            </a:r>
          </a:p>
          <a:p>
            <a:r>
              <a:rPr lang="fi-FI" dirty="0" err="1"/>
              <a:t>plot</a:t>
            </a:r>
            <a:r>
              <a:rPr lang="fi-FI" dirty="0"/>
              <a:t>(0,type='n',</a:t>
            </a:r>
            <a:r>
              <a:rPr lang="fi-FI" dirty="0" err="1"/>
              <a:t>axes</a:t>
            </a:r>
            <a:r>
              <a:rPr lang="fi-FI" dirty="0"/>
              <a:t>=FALSE, </a:t>
            </a:r>
          </a:p>
          <a:p>
            <a:r>
              <a:rPr lang="fi-FI" dirty="0"/>
              <a:t>     </a:t>
            </a:r>
            <a:r>
              <a:rPr lang="fi-FI" dirty="0" err="1"/>
              <a:t>xlim</a:t>
            </a:r>
            <a:r>
              <a:rPr lang="fi-FI" dirty="0"/>
              <a:t> = c(1,100), </a:t>
            </a:r>
            <a:r>
              <a:rPr lang="fi-FI" dirty="0" err="1"/>
              <a:t>ylim</a:t>
            </a:r>
            <a:r>
              <a:rPr lang="fi-FI" dirty="0"/>
              <a:t> = c(0,100),</a:t>
            </a:r>
          </a:p>
          <a:p>
            <a:r>
              <a:rPr lang="fi-FI" dirty="0"/>
              <a:t>     </a:t>
            </a:r>
            <a:r>
              <a:rPr lang="fi-FI" dirty="0" err="1"/>
              <a:t>xlab</a:t>
            </a:r>
            <a:r>
              <a:rPr lang="fi-FI" dirty="0"/>
              <a:t> = "x", </a:t>
            </a:r>
            <a:r>
              <a:rPr lang="fi-FI" dirty="0" err="1"/>
              <a:t>ylab</a:t>
            </a:r>
            <a:r>
              <a:rPr lang="fi-FI" dirty="0"/>
              <a:t> ="y",</a:t>
            </a:r>
          </a:p>
          <a:p>
            <a:r>
              <a:rPr lang="fi-FI" dirty="0"/>
              <a:t>     </a:t>
            </a:r>
            <a:r>
              <a:rPr lang="fi-FI" dirty="0" err="1"/>
              <a:t>cex.lab</a:t>
            </a:r>
            <a:r>
              <a:rPr lang="fi-FI" dirty="0"/>
              <a:t> = 1.5)</a:t>
            </a:r>
          </a:p>
          <a:p>
            <a:r>
              <a:rPr lang="fi-FI" dirty="0"/>
              <a:t>box()</a:t>
            </a:r>
          </a:p>
          <a:p>
            <a:r>
              <a:rPr lang="fi-FI" dirty="0"/>
              <a:t>for(a in 1:5){</a:t>
            </a:r>
          </a:p>
          <a:p>
            <a:r>
              <a:rPr lang="fi-FI" dirty="0"/>
              <a:t>  </a:t>
            </a:r>
            <a:r>
              <a:rPr lang="fi-FI" dirty="0" err="1"/>
              <a:t>lines</a:t>
            </a:r>
            <a:r>
              <a:rPr lang="fi-FI" dirty="0"/>
              <a:t>(</a:t>
            </a:r>
            <a:r>
              <a:rPr lang="fi-FI" dirty="0" err="1"/>
              <a:t>x,a</a:t>
            </a:r>
            <a:r>
              <a:rPr lang="fi-FI" dirty="0"/>
              <a:t>*</a:t>
            </a:r>
            <a:r>
              <a:rPr lang="fi-FI" dirty="0" err="1"/>
              <a:t>exp</a:t>
            </a:r>
            <a:r>
              <a:rPr lang="fi-FI" dirty="0"/>
              <a:t>(x/35))</a:t>
            </a:r>
          </a:p>
          <a:p>
            <a:r>
              <a:rPr lang="fi-FI" dirty="0"/>
              <a:t>}</a:t>
            </a:r>
          </a:p>
          <a:p>
            <a:endParaRPr lang="fi-FI" dirty="0"/>
          </a:p>
          <a:p>
            <a:r>
              <a:rPr lang="fi-FI" dirty="0" err="1"/>
              <a:t>plot</a:t>
            </a:r>
            <a:r>
              <a:rPr lang="fi-FI" dirty="0"/>
              <a:t>(0,type='n',</a:t>
            </a:r>
            <a:r>
              <a:rPr lang="fi-FI" dirty="0" err="1"/>
              <a:t>axes</a:t>
            </a:r>
            <a:r>
              <a:rPr lang="fi-FI" dirty="0"/>
              <a:t>=FALSE, </a:t>
            </a:r>
            <a:r>
              <a:rPr lang="fi-FI" dirty="0" err="1"/>
              <a:t>ann</a:t>
            </a:r>
            <a:r>
              <a:rPr lang="fi-FI" dirty="0"/>
              <a:t> = FALSE,</a:t>
            </a:r>
          </a:p>
          <a:p>
            <a:r>
              <a:rPr lang="fi-FI" dirty="0"/>
              <a:t>     </a:t>
            </a:r>
            <a:r>
              <a:rPr lang="fi-FI" dirty="0" err="1"/>
              <a:t>xlim</a:t>
            </a:r>
            <a:r>
              <a:rPr lang="fi-FI" dirty="0"/>
              <a:t> = c(1,100), </a:t>
            </a:r>
            <a:r>
              <a:rPr lang="fi-FI" dirty="0" err="1"/>
              <a:t>ylim</a:t>
            </a:r>
            <a:r>
              <a:rPr lang="fi-FI" dirty="0"/>
              <a:t> = c(0,100))</a:t>
            </a:r>
          </a:p>
          <a:p>
            <a:r>
              <a:rPr lang="fi-FI" dirty="0"/>
              <a:t>for(a in 1:5){</a:t>
            </a:r>
          </a:p>
          <a:p>
            <a:r>
              <a:rPr lang="fi-FI" dirty="0"/>
              <a:t>  </a:t>
            </a:r>
            <a:r>
              <a:rPr lang="fi-FI" dirty="0" err="1"/>
              <a:t>lines</a:t>
            </a:r>
            <a:r>
              <a:rPr lang="fi-FI" dirty="0"/>
              <a:t>(</a:t>
            </a:r>
            <a:r>
              <a:rPr lang="fi-FI" dirty="0" err="1"/>
              <a:t>x,predict</a:t>
            </a:r>
            <a:r>
              <a:rPr lang="fi-FI" dirty="0"/>
              <a:t>(lm(a*</a:t>
            </a:r>
            <a:r>
              <a:rPr lang="fi-FI" dirty="0" err="1"/>
              <a:t>exp</a:t>
            </a:r>
            <a:r>
              <a:rPr lang="fi-FI" dirty="0"/>
              <a:t>(x/35) ~x)), </a:t>
            </a:r>
            <a:r>
              <a:rPr lang="fi-FI" dirty="0" err="1"/>
              <a:t>col</a:t>
            </a:r>
            <a:r>
              <a:rPr lang="fi-FI" dirty="0"/>
              <a:t> = "</a:t>
            </a:r>
            <a:r>
              <a:rPr lang="fi-FI" dirty="0" err="1"/>
              <a:t>red</a:t>
            </a:r>
            <a:r>
              <a:rPr lang="fi-FI" dirty="0"/>
              <a:t>")</a:t>
            </a:r>
          </a:p>
          <a:p>
            <a:r>
              <a:rPr lang="fi-FI" dirty="0"/>
              <a:t>}</a:t>
            </a:r>
          </a:p>
          <a:p>
            <a:endParaRPr lang="fi-FI" dirty="0"/>
          </a:p>
          <a:p>
            <a:r>
              <a:rPr lang="fi-FI" dirty="0" err="1"/>
              <a:t>plot</a:t>
            </a:r>
            <a:r>
              <a:rPr lang="fi-FI" dirty="0"/>
              <a:t>(0,type='n',</a:t>
            </a:r>
            <a:r>
              <a:rPr lang="fi-FI" dirty="0" err="1"/>
              <a:t>axes</a:t>
            </a:r>
            <a:r>
              <a:rPr lang="fi-FI" dirty="0"/>
              <a:t>=FALSE,</a:t>
            </a:r>
          </a:p>
          <a:p>
            <a:r>
              <a:rPr lang="fi-FI" dirty="0"/>
              <a:t>     </a:t>
            </a:r>
            <a:r>
              <a:rPr lang="fi-FI" dirty="0" err="1"/>
              <a:t>xlim</a:t>
            </a:r>
            <a:r>
              <a:rPr lang="fi-FI" dirty="0"/>
              <a:t> = c(1,100), </a:t>
            </a:r>
            <a:r>
              <a:rPr lang="fi-FI" dirty="0" err="1"/>
              <a:t>ylim</a:t>
            </a:r>
            <a:r>
              <a:rPr lang="fi-FI" dirty="0"/>
              <a:t> = c(0,150),</a:t>
            </a:r>
          </a:p>
          <a:p>
            <a:r>
              <a:rPr lang="fi-FI" dirty="0"/>
              <a:t>     </a:t>
            </a:r>
            <a:r>
              <a:rPr lang="fi-FI" dirty="0" err="1"/>
              <a:t>xlab</a:t>
            </a:r>
            <a:r>
              <a:rPr lang="fi-FI" dirty="0"/>
              <a:t> = "x", </a:t>
            </a:r>
            <a:r>
              <a:rPr lang="fi-FI" dirty="0" err="1"/>
              <a:t>ylab</a:t>
            </a:r>
            <a:r>
              <a:rPr lang="fi-FI" dirty="0"/>
              <a:t> ="y",</a:t>
            </a:r>
          </a:p>
          <a:p>
            <a:r>
              <a:rPr lang="fi-FI" dirty="0"/>
              <a:t>     </a:t>
            </a:r>
            <a:r>
              <a:rPr lang="fi-FI" dirty="0" err="1"/>
              <a:t>cex.lab</a:t>
            </a:r>
            <a:r>
              <a:rPr lang="fi-FI" dirty="0"/>
              <a:t> = 1.5)</a:t>
            </a:r>
          </a:p>
          <a:p>
            <a:r>
              <a:rPr lang="fi-FI" dirty="0"/>
              <a:t>box()</a:t>
            </a:r>
          </a:p>
          <a:p>
            <a:r>
              <a:rPr lang="fi-FI" dirty="0"/>
              <a:t>for(a in 1:5){</a:t>
            </a:r>
          </a:p>
          <a:p>
            <a:r>
              <a:rPr lang="fi-FI" dirty="0"/>
              <a:t>  </a:t>
            </a:r>
            <a:r>
              <a:rPr lang="fi-FI" dirty="0" err="1"/>
              <a:t>lines</a:t>
            </a:r>
            <a:r>
              <a:rPr lang="fi-FI" dirty="0"/>
              <a:t>(</a:t>
            </a:r>
            <a:r>
              <a:rPr lang="fi-FI" dirty="0" err="1"/>
              <a:t>x,x+a</a:t>
            </a:r>
            <a:r>
              <a:rPr lang="fi-FI" dirty="0"/>
              <a:t>*10)</a:t>
            </a:r>
          </a:p>
          <a:p>
            <a:r>
              <a:rPr lang="fi-FI" dirty="0"/>
              <a:t>}</a:t>
            </a:r>
          </a:p>
          <a:p>
            <a:endParaRPr lang="fi-FI" dirty="0"/>
          </a:p>
          <a:p>
            <a:r>
              <a:rPr lang="fi-FI" dirty="0"/>
              <a:t>x &lt;- </a:t>
            </a:r>
            <a:r>
              <a:rPr lang="fi-FI" dirty="0" err="1"/>
              <a:t>seq</a:t>
            </a:r>
            <a:r>
              <a:rPr lang="fi-FI" dirty="0"/>
              <a:t>(</a:t>
            </a:r>
            <a:r>
              <a:rPr lang="fi-FI" dirty="0" err="1"/>
              <a:t>from</a:t>
            </a:r>
            <a:r>
              <a:rPr lang="fi-FI" dirty="0"/>
              <a:t> = -2.5, to = 2.5, </a:t>
            </a:r>
            <a:r>
              <a:rPr lang="fi-FI" dirty="0" err="1"/>
              <a:t>length</a:t>
            </a:r>
            <a:r>
              <a:rPr lang="fi-FI" dirty="0"/>
              <a:t> = 100)</a:t>
            </a:r>
          </a:p>
          <a:p>
            <a:endParaRPr lang="fi-FI" dirty="0"/>
          </a:p>
          <a:p>
            <a:r>
              <a:rPr lang="fi-FI" dirty="0" err="1"/>
              <a:t>plot</a:t>
            </a:r>
            <a:r>
              <a:rPr lang="fi-FI" dirty="0"/>
              <a:t>(0,type='n',</a:t>
            </a:r>
            <a:r>
              <a:rPr lang="fi-FI" dirty="0" err="1"/>
              <a:t>axes</a:t>
            </a:r>
            <a:r>
              <a:rPr lang="fi-FI" dirty="0"/>
              <a:t>=FALSE,</a:t>
            </a:r>
          </a:p>
          <a:p>
            <a:r>
              <a:rPr lang="fi-FI" dirty="0"/>
              <a:t>     </a:t>
            </a:r>
            <a:r>
              <a:rPr lang="fi-FI" dirty="0" err="1"/>
              <a:t>xlim</a:t>
            </a:r>
            <a:r>
              <a:rPr lang="fi-FI" dirty="0"/>
              <a:t> = </a:t>
            </a:r>
            <a:r>
              <a:rPr lang="fi-FI" dirty="0" err="1"/>
              <a:t>range</a:t>
            </a:r>
            <a:r>
              <a:rPr lang="fi-FI" dirty="0"/>
              <a:t>(x), </a:t>
            </a:r>
            <a:r>
              <a:rPr lang="fi-FI" dirty="0" err="1"/>
              <a:t>ylim</a:t>
            </a:r>
            <a:r>
              <a:rPr lang="fi-FI" dirty="0"/>
              <a:t> = c(0,1),</a:t>
            </a:r>
          </a:p>
          <a:p>
            <a:r>
              <a:rPr lang="fi-FI" dirty="0"/>
              <a:t>     </a:t>
            </a:r>
            <a:r>
              <a:rPr lang="fi-FI" dirty="0" err="1"/>
              <a:t>xlab</a:t>
            </a:r>
            <a:r>
              <a:rPr lang="fi-FI" dirty="0"/>
              <a:t> = "x", </a:t>
            </a:r>
            <a:r>
              <a:rPr lang="fi-FI" dirty="0" err="1"/>
              <a:t>ylab</a:t>
            </a:r>
            <a:r>
              <a:rPr lang="fi-FI" dirty="0"/>
              <a:t> ="y",</a:t>
            </a:r>
          </a:p>
          <a:p>
            <a:r>
              <a:rPr lang="fi-FI" dirty="0"/>
              <a:t>     </a:t>
            </a:r>
            <a:r>
              <a:rPr lang="fi-FI" dirty="0" err="1"/>
              <a:t>cex.lab</a:t>
            </a:r>
            <a:r>
              <a:rPr lang="fi-FI" dirty="0"/>
              <a:t> = 1.5)</a:t>
            </a:r>
          </a:p>
          <a:p>
            <a:r>
              <a:rPr lang="fi-FI" dirty="0"/>
              <a:t>box()</a:t>
            </a:r>
          </a:p>
          <a:p>
            <a:endParaRPr lang="fi-FI" dirty="0"/>
          </a:p>
          <a:p>
            <a:r>
              <a:rPr lang="fi-FI" dirty="0"/>
              <a:t>for(a in -2:2){</a:t>
            </a:r>
          </a:p>
          <a:p>
            <a:r>
              <a:rPr lang="fi-FI" dirty="0"/>
              <a:t>  </a:t>
            </a:r>
            <a:r>
              <a:rPr lang="fi-FI" dirty="0" err="1"/>
              <a:t>lines</a:t>
            </a:r>
            <a:r>
              <a:rPr lang="fi-FI" dirty="0"/>
              <a:t>(</a:t>
            </a:r>
            <a:r>
              <a:rPr lang="fi-FI" dirty="0" err="1"/>
              <a:t>x,logistic</a:t>
            </a:r>
            <a:r>
              <a:rPr lang="fi-FI" dirty="0"/>
              <a:t>(</a:t>
            </a:r>
            <a:r>
              <a:rPr lang="fi-FI" dirty="0" err="1"/>
              <a:t>x+a</a:t>
            </a:r>
            <a:r>
              <a:rPr lang="fi-FI" dirty="0"/>
              <a:t>))</a:t>
            </a:r>
          </a:p>
          <a:p>
            <a:r>
              <a:rPr lang="fi-FI" dirty="0"/>
              <a:t>}</a:t>
            </a:r>
          </a:p>
          <a:p>
            <a:endParaRPr lang="fi-FI" dirty="0"/>
          </a:p>
          <a:p>
            <a:r>
              <a:rPr lang="fi-FI" dirty="0"/>
              <a:t>x &lt;- </a:t>
            </a:r>
            <a:r>
              <a:rPr lang="fi-FI" dirty="0" err="1"/>
              <a:t>seq</a:t>
            </a:r>
            <a:r>
              <a:rPr lang="fi-FI" dirty="0"/>
              <a:t>(</a:t>
            </a:r>
            <a:r>
              <a:rPr lang="fi-FI" dirty="0" err="1"/>
              <a:t>from</a:t>
            </a:r>
            <a:r>
              <a:rPr lang="fi-FI" dirty="0"/>
              <a:t> = -3, to = -1, </a:t>
            </a:r>
            <a:r>
              <a:rPr lang="fi-FI" dirty="0" err="1"/>
              <a:t>length</a:t>
            </a:r>
            <a:r>
              <a:rPr lang="fi-FI" dirty="0"/>
              <a:t> = 100)</a:t>
            </a:r>
          </a:p>
          <a:p>
            <a:endParaRPr lang="fi-FI" dirty="0"/>
          </a:p>
          <a:p>
            <a:r>
              <a:rPr lang="fi-FI" dirty="0" err="1"/>
              <a:t>plot</a:t>
            </a:r>
            <a:r>
              <a:rPr lang="fi-FI" dirty="0"/>
              <a:t>(0,type='n',</a:t>
            </a:r>
            <a:r>
              <a:rPr lang="fi-FI" dirty="0" err="1"/>
              <a:t>axes</a:t>
            </a:r>
            <a:r>
              <a:rPr lang="fi-FI" dirty="0"/>
              <a:t>=FALSE,</a:t>
            </a:r>
          </a:p>
          <a:p>
            <a:r>
              <a:rPr lang="fi-FI" dirty="0"/>
              <a:t>     </a:t>
            </a:r>
            <a:r>
              <a:rPr lang="fi-FI" dirty="0" err="1"/>
              <a:t>xlim</a:t>
            </a:r>
            <a:r>
              <a:rPr lang="fi-FI" dirty="0"/>
              <a:t> = </a:t>
            </a:r>
            <a:r>
              <a:rPr lang="fi-FI" dirty="0" err="1"/>
              <a:t>range</a:t>
            </a:r>
            <a:r>
              <a:rPr lang="fi-FI" dirty="0"/>
              <a:t>(x), </a:t>
            </a:r>
            <a:r>
              <a:rPr lang="fi-FI" dirty="0" err="1"/>
              <a:t>ylim</a:t>
            </a:r>
            <a:r>
              <a:rPr lang="fi-FI" dirty="0"/>
              <a:t> = c(0,1),</a:t>
            </a:r>
          </a:p>
          <a:p>
            <a:r>
              <a:rPr lang="fi-FI" dirty="0"/>
              <a:t>     </a:t>
            </a:r>
            <a:r>
              <a:rPr lang="fi-FI" dirty="0" err="1"/>
              <a:t>xlab</a:t>
            </a:r>
            <a:r>
              <a:rPr lang="fi-FI" dirty="0"/>
              <a:t> = "x", </a:t>
            </a:r>
            <a:r>
              <a:rPr lang="fi-FI" dirty="0" err="1"/>
              <a:t>ylab</a:t>
            </a:r>
            <a:r>
              <a:rPr lang="fi-FI" dirty="0"/>
              <a:t> ="y",</a:t>
            </a:r>
          </a:p>
          <a:p>
            <a:r>
              <a:rPr lang="fi-FI" dirty="0"/>
              <a:t>     </a:t>
            </a:r>
            <a:r>
              <a:rPr lang="fi-FI" dirty="0" err="1"/>
              <a:t>cex.lab</a:t>
            </a:r>
            <a:r>
              <a:rPr lang="fi-FI" dirty="0"/>
              <a:t> = 1.5)</a:t>
            </a:r>
          </a:p>
          <a:p>
            <a:r>
              <a:rPr lang="fi-FI" dirty="0"/>
              <a:t>box()</a:t>
            </a:r>
          </a:p>
          <a:p>
            <a:endParaRPr lang="fi-FI" dirty="0"/>
          </a:p>
          <a:p>
            <a:r>
              <a:rPr lang="fi-FI" dirty="0"/>
              <a:t>for(a in -2:2){</a:t>
            </a:r>
          </a:p>
          <a:p>
            <a:r>
              <a:rPr lang="fi-FI" dirty="0"/>
              <a:t>  </a:t>
            </a:r>
            <a:r>
              <a:rPr lang="fi-FI" dirty="0" err="1"/>
              <a:t>lines</a:t>
            </a:r>
            <a:r>
              <a:rPr lang="fi-FI" dirty="0"/>
              <a:t>(</a:t>
            </a:r>
            <a:r>
              <a:rPr lang="fi-FI" dirty="0" err="1"/>
              <a:t>x,logistic</a:t>
            </a:r>
            <a:r>
              <a:rPr lang="fi-FI" dirty="0"/>
              <a:t>(</a:t>
            </a:r>
            <a:r>
              <a:rPr lang="fi-FI" dirty="0" err="1"/>
              <a:t>x+a</a:t>
            </a:r>
            <a:r>
              <a:rPr lang="fi-FI" dirty="0"/>
              <a:t>))</a:t>
            </a:r>
          </a:p>
          <a:p>
            <a:r>
              <a:rPr lang="fi-FI" dirty="0"/>
              <a:t>}</a:t>
            </a:r>
          </a:p>
          <a:p>
            <a:endParaRPr lang="fi-FI" dirty="0"/>
          </a:p>
          <a:p>
            <a:r>
              <a:rPr lang="fi-FI" dirty="0" err="1"/>
              <a:t>plot</a:t>
            </a:r>
            <a:r>
              <a:rPr lang="fi-FI" dirty="0"/>
              <a:t>(0,type='n',</a:t>
            </a:r>
            <a:r>
              <a:rPr lang="fi-FI" dirty="0" err="1"/>
              <a:t>axes</a:t>
            </a:r>
            <a:r>
              <a:rPr lang="fi-FI" dirty="0"/>
              <a:t>=FALSE, </a:t>
            </a:r>
            <a:r>
              <a:rPr lang="fi-FI" dirty="0" err="1"/>
              <a:t>ann</a:t>
            </a:r>
            <a:r>
              <a:rPr lang="fi-FI" dirty="0"/>
              <a:t> = FALSE,</a:t>
            </a:r>
          </a:p>
          <a:p>
            <a:r>
              <a:rPr lang="fi-FI" dirty="0"/>
              <a:t>     </a:t>
            </a:r>
            <a:r>
              <a:rPr lang="fi-FI" dirty="0" err="1"/>
              <a:t>xlim</a:t>
            </a:r>
            <a:r>
              <a:rPr lang="fi-FI" dirty="0"/>
              <a:t> = </a:t>
            </a:r>
            <a:r>
              <a:rPr lang="fi-FI" dirty="0" err="1"/>
              <a:t>range</a:t>
            </a:r>
            <a:r>
              <a:rPr lang="fi-FI" dirty="0"/>
              <a:t>(x), </a:t>
            </a:r>
            <a:r>
              <a:rPr lang="fi-FI" dirty="0" err="1"/>
              <a:t>ylim</a:t>
            </a:r>
            <a:r>
              <a:rPr lang="fi-FI" dirty="0"/>
              <a:t> = c(0,1))</a:t>
            </a:r>
          </a:p>
          <a:p>
            <a:r>
              <a:rPr lang="fi-FI" dirty="0"/>
              <a:t>for(a in -2:2){</a:t>
            </a:r>
          </a:p>
          <a:p>
            <a:r>
              <a:rPr lang="fi-FI" dirty="0"/>
              <a:t>  </a:t>
            </a:r>
            <a:r>
              <a:rPr lang="fi-FI" dirty="0" err="1"/>
              <a:t>lines</a:t>
            </a:r>
            <a:r>
              <a:rPr lang="fi-FI" dirty="0"/>
              <a:t>(</a:t>
            </a:r>
            <a:r>
              <a:rPr lang="fi-FI" dirty="0" err="1"/>
              <a:t>x,predict</a:t>
            </a:r>
            <a:r>
              <a:rPr lang="fi-FI" dirty="0"/>
              <a:t>(lm(</a:t>
            </a:r>
            <a:r>
              <a:rPr lang="fi-FI" dirty="0" err="1"/>
              <a:t>logistic</a:t>
            </a:r>
            <a:r>
              <a:rPr lang="fi-FI" dirty="0"/>
              <a:t>(</a:t>
            </a:r>
            <a:r>
              <a:rPr lang="fi-FI" dirty="0" err="1"/>
              <a:t>x+a</a:t>
            </a:r>
            <a:r>
              <a:rPr lang="fi-FI" dirty="0"/>
              <a:t>) ~x)), </a:t>
            </a:r>
            <a:r>
              <a:rPr lang="fi-FI" dirty="0" err="1"/>
              <a:t>col</a:t>
            </a:r>
            <a:r>
              <a:rPr lang="fi-FI" dirty="0"/>
              <a:t> = "</a:t>
            </a:r>
            <a:r>
              <a:rPr lang="fi-FI" dirty="0" err="1"/>
              <a:t>red</a:t>
            </a:r>
            <a:r>
              <a:rPr lang="fi-FI" dirty="0"/>
              <a:t>")</a:t>
            </a:r>
          </a:p>
          <a:p>
            <a:r>
              <a:rPr lang="fi-FI" dirty="0"/>
              <a:t>}</a:t>
            </a:r>
          </a:p>
          <a:p>
            <a:endParaRPr lang="fi-FI" dirty="0"/>
          </a:p>
          <a:p>
            <a:endParaRPr lang="fi-FI" dirty="0"/>
          </a:p>
          <a:p>
            <a:r>
              <a:rPr lang="fi-FI" dirty="0" err="1"/>
              <a:t>dev.off</a:t>
            </a:r>
            <a:r>
              <a:rPr lang="fi-FI" dirty="0"/>
              <a:t>()</a:t>
            </a:r>
          </a:p>
        </p:txBody>
      </p:sp>
      <p:sp>
        <p:nvSpPr>
          <p:cNvPr id="4" name="Slide Number Placeholder 3"/>
          <p:cNvSpPr>
            <a:spLocks noGrp="1"/>
          </p:cNvSpPr>
          <p:nvPr>
            <p:ph type="sldNum" sz="quarter" idx="5"/>
          </p:nvPr>
        </p:nvSpPr>
        <p:spPr/>
        <p:txBody>
          <a:bodyPr/>
          <a:lstStyle/>
          <a:p>
            <a:fld id="{ABA776C5-0312-5C4E-917A-3C22296ECCA7}" type="slidenum">
              <a:rPr lang="fi-FI" smtClean="0"/>
              <a:pPr/>
              <a:t>112</a:t>
            </a:fld>
            <a:endParaRPr lang="fi-FI"/>
          </a:p>
        </p:txBody>
      </p:sp>
    </p:spTree>
    <p:extLst>
      <p:ext uri="{BB962C8B-B14F-4D97-AF65-F5344CB8AC3E}">
        <p14:creationId xmlns:p14="http://schemas.microsoft.com/office/powerpoint/2010/main" val="2020567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114</a:t>
            </a:fld>
            <a:endParaRPr lang="fi-FI"/>
          </a:p>
        </p:txBody>
      </p:sp>
    </p:spTree>
    <p:extLst>
      <p:ext uri="{BB962C8B-B14F-4D97-AF65-F5344CB8AC3E}">
        <p14:creationId xmlns:p14="http://schemas.microsoft.com/office/powerpoint/2010/main" val="14350183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115</a:t>
            </a:fld>
            <a:endParaRPr lang="fi-FI"/>
          </a:p>
        </p:txBody>
      </p:sp>
    </p:spTree>
    <p:extLst>
      <p:ext uri="{BB962C8B-B14F-4D97-AF65-F5344CB8AC3E}">
        <p14:creationId xmlns:p14="http://schemas.microsoft.com/office/powerpoint/2010/main" val="37469208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119</a:t>
            </a:fld>
            <a:endParaRPr lang="fi-FI"/>
          </a:p>
        </p:txBody>
      </p:sp>
    </p:spTree>
    <p:extLst>
      <p:ext uri="{BB962C8B-B14F-4D97-AF65-F5344CB8AC3E}">
        <p14:creationId xmlns:p14="http://schemas.microsoft.com/office/powerpoint/2010/main" val="8787402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120</a:t>
            </a:fld>
            <a:endParaRPr lang="fi-FI"/>
          </a:p>
        </p:txBody>
      </p:sp>
    </p:spTree>
    <p:extLst>
      <p:ext uri="{BB962C8B-B14F-4D97-AF65-F5344CB8AC3E}">
        <p14:creationId xmlns:p14="http://schemas.microsoft.com/office/powerpoint/2010/main" val="25599393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ＭＳ Ｐゴシック" charset="-128"/>
                <a:cs typeface="ＭＳ Ｐゴシック" charset="-128"/>
              </a:rPr>
              <a:t>twoway</a:t>
            </a:r>
            <a:r>
              <a:rPr lang="en-US" sz="1200" kern="1200" dirty="0">
                <a:solidFill>
                  <a:schemeClr val="tx1"/>
                </a:solidFill>
                <a:effectLst/>
                <a:latin typeface="+mn-lt"/>
                <a:ea typeface="ＭＳ Ｐゴシック" charset="-128"/>
                <a:cs typeface="ＭＳ Ｐゴシック" charset="-128"/>
              </a:rPr>
              <a:t> function y=</a:t>
            </a:r>
            <a:r>
              <a:rPr lang="en-US" sz="1200" kern="1200" dirty="0" err="1">
                <a:solidFill>
                  <a:schemeClr val="tx1"/>
                </a:solidFill>
                <a:effectLst/>
                <a:latin typeface="+mn-lt"/>
                <a:ea typeface="ＭＳ Ｐゴシック" charset="-128"/>
                <a:cs typeface="ＭＳ Ｐゴシック" charset="-128"/>
              </a:rPr>
              <a:t>normalden</a:t>
            </a:r>
            <a:r>
              <a:rPr lang="en-US" sz="1200" kern="1200" dirty="0">
                <a:solidFill>
                  <a:schemeClr val="tx1"/>
                </a:solidFill>
                <a:effectLst/>
                <a:latin typeface="+mn-lt"/>
                <a:ea typeface="ＭＳ Ｐゴシック" charset="-128"/>
                <a:cs typeface="ＭＳ Ｐゴシック" charset="-128"/>
              </a:rPr>
              <a:t>(x+1), range(0 3) color(red) recast(area) ///</a:t>
            </a:r>
          </a:p>
          <a:p>
            <a:r>
              <a:rPr lang="en-US" sz="1200" kern="1200" dirty="0">
                <a:solidFill>
                  <a:schemeClr val="tx1"/>
                </a:solidFill>
                <a:effectLst/>
                <a:latin typeface="+mn-lt"/>
                <a:ea typeface="ＭＳ Ｐゴシック" charset="-128"/>
                <a:cs typeface="ＭＳ Ｐゴシック" charset="-128"/>
              </a:rPr>
              <a:t>          ||  function y=</a:t>
            </a:r>
            <a:r>
              <a:rPr lang="en-US" sz="1200" kern="1200" dirty="0" err="1">
                <a:solidFill>
                  <a:schemeClr val="tx1"/>
                </a:solidFill>
                <a:effectLst/>
                <a:latin typeface="+mn-lt"/>
                <a:ea typeface="ＭＳ Ｐゴシック" charset="-128"/>
                <a:cs typeface="ＭＳ Ｐゴシック" charset="-128"/>
              </a:rPr>
              <a:t>normalden</a:t>
            </a:r>
            <a:r>
              <a:rPr lang="en-US" sz="1200" kern="1200" dirty="0">
                <a:solidFill>
                  <a:schemeClr val="tx1"/>
                </a:solidFill>
                <a:effectLst/>
                <a:latin typeface="+mn-lt"/>
                <a:ea typeface="ＭＳ Ｐゴシック" charset="-128"/>
                <a:cs typeface="ＭＳ Ｐゴシック" charset="-128"/>
              </a:rPr>
              <a:t>(x+1), range(-5 3) </a:t>
            </a:r>
            <a:r>
              <a:rPr lang="en-US" sz="1200" kern="1200" dirty="0" err="1">
                <a:solidFill>
                  <a:schemeClr val="tx1"/>
                </a:solidFill>
                <a:effectLst/>
                <a:latin typeface="+mn-lt"/>
                <a:ea typeface="ＭＳ Ｐゴシック" charset="-128"/>
                <a:cs typeface="ＭＳ Ｐゴシック" charset="-128"/>
              </a:rPr>
              <a:t>lstyle</a:t>
            </a:r>
            <a:r>
              <a:rPr lang="en-US" sz="1200" kern="1200" dirty="0">
                <a:solidFill>
                  <a:schemeClr val="tx1"/>
                </a:solidFill>
                <a:effectLst/>
                <a:latin typeface="+mn-lt"/>
                <a:ea typeface="ＭＳ Ｐゴシック" charset="-128"/>
                <a:cs typeface="ＭＳ Ｐゴシック" charset="-128"/>
              </a:rPr>
              <a:t>(foreground) ///</a:t>
            </a:r>
          </a:p>
          <a:p>
            <a:r>
              <a:rPr lang="en-US" sz="1200" kern="1200" dirty="0">
                <a:solidFill>
                  <a:schemeClr val="tx1"/>
                </a:solidFill>
                <a:effectLst/>
                <a:latin typeface="+mn-lt"/>
                <a:ea typeface="ＭＳ Ｐゴシック" charset="-128"/>
                <a:cs typeface="ＭＳ Ｐゴシック" charset="-128"/>
              </a:rPr>
              <a:t>		  || , ///</a:t>
            </a:r>
          </a:p>
          <a:p>
            <a:r>
              <a:rPr lang="en-US" sz="1200" kern="1200" dirty="0">
                <a:solidFill>
                  <a:schemeClr val="tx1"/>
                </a:solidFill>
                <a:effectLst/>
                <a:latin typeface="+mn-lt"/>
                <a:ea typeface="ＭＳ Ｐゴシック" charset="-128"/>
                <a:cs typeface="ＭＳ Ｐゴシック" charset="-128"/>
              </a:rPr>
              <a:t>              </a:t>
            </a:r>
            <a:r>
              <a:rPr lang="en-US" sz="1200" kern="1200" dirty="0" err="1">
                <a:solidFill>
                  <a:schemeClr val="tx1"/>
                </a:solidFill>
                <a:effectLst/>
                <a:latin typeface="+mn-lt"/>
                <a:ea typeface="ＭＳ Ｐゴシック" charset="-128"/>
                <a:cs typeface="ＭＳ Ｐゴシック" charset="-128"/>
              </a:rPr>
              <a:t>ysca</a:t>
            </a:r>
            <a:r>
              <a:rPr lang="en-US" sz="1200" kern="1200" dirty="0">
                <a:solidFill>
                  <a:schemeClr val="tx1"/>
                </a:solidFill>
                <a:effectLst/>
                <a:latin typeface="+mn-lt"/>
                <a:ea typeface="ＭＳ Ｐゴシック" charset="-128"/>
                <a:cs typeface="ＭＳ Ｐゴシック" charset="-128"/>
              </a:rPr>
              <a:t>(off) ///</a:t>
            </a:r>
          </a:p>
          <a:p>
            <a:r>
              <a:rPr lang="en-US" sz="1200" kern="1200" dirty="0">
                <a:solidFill>
                  <a:schemeClr val="tx1"/>
                </a:solidFill>
                <a:effectLst/>
                <a:latin typeface="+mn-lt"/>
                <a:ea typeface="ＭＳ Ｐゴシック" charset="-128"/>
                <a:cs typeface="ＭＳ Ｐゴシック" charset="-128"/>
              </a:rPr>
              <a:t>              legend(off) ///</a:t>
            </a:r>
          </a:p>
          <a:p>
            <a:r>
              <a:rPr lang="en-US" sz="1200" kern="1200" dirty="0">
                <a:solidFill>
                  <a:schemeClr val="tx1"/>
                </a:solidFill>
                <a:effectLst/>
                <a:latin typeface="+mn-lt"/>
                <a:ea typeface="ＭＳ Ｐゴシック" charset="-128"/>
                <a:cs typeface="ＭＳ Ｐゴシック" charset="-128"/>
              </a:rPr>
              <a:t>              </a:t>
            </a:r>
            <a:r>
              <a:rPr lang="en-US" sz="1200" kern="1200" dirty="0" err="1">
                <a:solidFill>
                  <a:schemeClr val="tx1"/>
                </a:solidFill>
                <a:effectLst/>
                <a:latin typeface="+mn-lt"/>
                <a:ea typeface="ＭＳ Ｐゴシック" charset="-128"/>
                <a:cs typeface="ＭＳ Ｐゴシック" charset="-128"/>
              </a:rPr>
              <a:t>xtitle</a:t>
            </a:r>
            <a:r>
              <a:rPr lang="en-US" sz="1200" kern="1200" dirty="0">
                <a:solidFill>
                  <a:schemeClr val="tx1"/>
                </a:solidFill>
                <a:effectLst/>
                <a:latin typeface="+mn-lt"/>
                <a:ea typeface="ＭＳ Ｐゴシック" charset="-128"/>
                <a:cs typeface="ＭＳ Ｐゴシック" charset="-128"/>
              </a:rPr>
              <a:t>("") </a:t>
            </a:r>
          </a:p>
          <a:p>
            <a:r>
              <a:rPr lang="en-US" sz="1200" kern="1200" dirty="0">
                <a:solidFill>
                  <a:schemeClr val="tx1"/>
                </a:solidFill>
                <a:effectLst/>
                <a:latin typeface="+mn-lt"/>
                <a:ea typeface="ＭＳ Ｐゴシック" charset="-128"/>
                <a:cs typeface="ＭＳ Ｐゴシック" charset="-128"/>
              </a:rPr>
              <a:t> </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128</a:t>
            </a:fld>
            <a:endParaRPr lang="fi-FI"/>
          </a:p>
        </p:txBody>
      </p:sp>
    </p:spTree>
    <p:extLst>
      <p:ext uri="{BB962C8B-B14F-4D97-AF65-F5344CB8AC3E}">
        <p14:creationId xmlns:p14="http://schemas.microsoft.com/office/powerpoint/2010/main" val="37243439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131</a:t>
            </a:fld>
            <a:endParaRPr lang="fi-FI"/>
          </a:p>
        </p:txBody>
      </p:sp>
    </p:spTree>
    <p:extLst>
      <p:ext uri="{BB962C8B-B14F-4D97-AF65-F5344CB8AC3E}">
        <p14:creationId xmlns:p14="http://schemas.microsoft.com/office/powerpoint/2010/main" val="16434456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psych</a:t>
            </a:r>
            <a:r>
              <a:rPr lang="fi-FI" dirty="0"/>
              <a:t>)</a:t>
            </a:r>
          </a:p>
          <a:p>
            <a:r>
              <a:rPr lang="fi-FI" dirty="0"/>
              <a:t>x &lt;- </a:t>
            </a:r>
            <a:r>
              <a:rPr lang="fi-FI" dirty="0" err="1"/>
              <a:t>seq</a:t>
            </a:r>
            <a:r>
              <a:rPr lang="fi-FI" dirty="0"/>
              <a:t>(</a:t>
            </a:r>
            <a:r>
              <a:rPr lang="fi-FI" dirty="0" err="1"/>
              <a:t>from</a:t>
            </a:r>
            <a:r>
              <a:rPr lang="fi-FI" dirty="0"/>
              <a:t> = -5, to = 5, </a:t>
            </a:r>
            <a:r>
              <a:rPr lang="fi-FI" dirty="0" err="1"/>
              <a:t>length</a:t>
            </a:r>
            <a:r>
              <a:rPr lang="fi-FI" dirty="0"/>
              <a:t> = 100)</a:t>
            </a:r>
          </a:p>
          <a:p>
            <a:endParaRPr lang="fi-FI" dirty="0"/>
          </a:p>
          <a:p>
            <a:r>
              <a:rPr lang="fi-FI" dirty="0"/>
              <a:t>pdf("</a:t>
            </a:r>
            <a:r>
              <a:rPr lang="fi-FI" dirty="0" err="1"/>
              <a:t>Plot.pdf</a:t>
            </a:r>
            <a:r>
              <a:rPr lang="fi-FI" dirty="0"/>
              <a:t>", </a:t>
            </a:r>
            <a:r>
              <a:rPr lang="fi-FI" dirty="0" err="1"/>
              <a:t>width</a:t>
            </a:r>
            <a:r>
              <a:rPr lang="fi-FI" dirty="0"/>
              <a:t> = 4, </a:t>
            </a:r>
            <a:r>
              <a:rPr lang="fi-FI" dirty="0" err="1"/>
              <a:t>height</a:t>
            </a:r>
            <a:r>
              <a:rPr lang="fi-FI" dirty="0"/>
              <a:t> = 4)</a:t>
            </a:r>
          </a:p>
          <a:p>
            <a:r>
              <a:rPr lang="fi-FI" dirty="0" err="1"/>
              <a:t>plot</a:t>
            </a:r>
            <a:r>
              <a:rPr lang="fi-FI" dirty="0"/>
              <a:t>(x, </a:t>
            </a:r>
            <a:r>
              <a:rPr lang="fi-FI" dirty="0" err="1"/>
              <a:t>dnorm</a:t>
            </a:r>
            <a:r>
              <a:rPr lang="fi-FI" dirty="0"/>
              <a:t>(x), </a:t>
            </a:r>
            <a:r>
              <a:rPr lang="fi-FI" dirty="0" err="1"/>
              <a:t>type</a:t>
            </a:r>
            <a:r>
              <a:rPr lang="fi-FI" dirty="0"/>
              <a:t> ="l",</a:t>
            </a:r>
          </a:p>
          <a:p>
            <a:r>
              <a:rPr lang="fi-FI" dirty="0"/>
              <a:t>     </a:t>
            </a:r>
            <a:r>
              <a:rPr lang="fi-FI" dirty="0" err="1"/>
              <a:t>xlab</a:t>
            </a:r>
            <a:r>
              <a:rPr lang="fi-FI" dirty="0"/>
              <a:t> = "y*", </a:t>
            </a:r>
            <a:r>
              <a:rPr lang="fi-FI" dirty="0" err="1"/>
              <a:t>ylab</a:t>
            </a:r>
            <a:r>
              <a:rPr lang="fi-FI" dirty="0"/>
              <a:t> ="</a:t>
            </a:r>
            <a:r>
              <a:rPr lang="fi-FI" dirty="0" err="1"/>
              <a:t>density</a:t>
            </a:r>
            <a:r>
              <a:rPr lang="fi-FI" dirty="0"/>
              <a:t>")</a:t>
            </a:r>
          </a:p>
          <a:p>
            <a:r>
              <a:rPr lang="fi-FI" dirty="0" err="1"/>
              <a:t>abline</a:t>
            </a:r>
            <a:r>
              <a:rPr lang="fi-FI" dirty="0"/>
              <a:t>(v = c(1,3), </a:t>
            </a:r>
            <a:r>
              <a:rPr lang="fi-FI" dirty="0" err="1"/>
              <a:t>col</a:t>
            </a:r>
            <a:r>
              <a:rPr lang="fi-FI" dirty="0"/>
              <a:t> = "</a:t>
            </a:r>
            <a:r>
              <a:rPr lang="fi-FI" dirty="0" err="1"/>
              <a:t>red</a:t>
            </a:r>
            <a:r>
              <a:rPr lang="fi-FI" dirty="0"/>
              <a:t>")</a:t>
            </a:r>
          </a:p>
          <a:p>
            <a:endParaRPr lang="fi-FI" dirty="0"/>
          </a:p>
          <a:p>
            <a:r>
              <a:rPr lang="fi-FI" dirty="0" err="1"/>
              <a:t>plot</a:t>
            </a:r>
            <a:r>
              <a:rPr lang="fi-FI" dirty="0"/>
              <a:t>(x, </a:t>
            </a:r>
            <a:r>
              <a:rPr lang="fi-FI" dirty="0" err="1"/>
              <a:t>dnorm</a:t>
            </a:r>
            <a:r>
              <a:rPr lang="fi-FI" dirty="0"/>
              <a:t>(x-2), </a:t>
            </a:r>
            <a:r>
              <a:rPr lang="fi-FI" dirty="0" err="1"/>
              <a:t>type</a:t>
            </a:r>
            <a:r>
              <a:rPr lang="fi-FI" dirty="0"/>
              <a:t> ="l",</a:t>
            </a:r>
          </a:p>
          <a:p>
            <a:r>
              <a:rPr lang="fi-FI" dirty="0"/>
              <a:t>     </a:t>
            </a:r>
            <a:r>
              <a:rPr lang="fi-FI" dirty="0" err="1"/>
              <a:t>xlab</a:t>
            </a:r>
            <a:r>
              <a:rPr lang="fi-FI" dirty="0"/>
              <a:t> = "y*", </a:t>
            </a:r>
            <a:r>
              <a:rPr lang="fi-FI" dirty="0" err="1"/>
              <a:t>ylab</a:t>
            </a:r>
            <a:r>
              <a:rPr lang="fi-FI" dirty="0"/>
              <a:t> ="</a:t>
            </a:r>
            <a:r>
              <a:rPr lang="fi-FI" dirty="0" err="1"/>
              <a:t>density</a:t>
            </a:r>
            <a:r>
              <a:rPr lang="fi-FI" dirty="0"/>
              <a:t>")</a:t>
            </a:r>
          </a:p>
          <a:p>
            <a:r>
              <a:rPr lang="fi-FI" dirty="0" err="1"/>
              <a:t>abline</a:t>
            </a:r>
            <a:r>
              <a:rPr lang="fi-FI" dirty="0"/>
              <a:t>(v = c(1,3), </a:t>
            </a:r>
            <a:r>
              <a:rPr lang="fi-FI" dirty="0" err="1"/>
              <a:t>col</a:t>
            </a:r>
            <a:r>
              <a:rPr lang="fi-FI" dirty="0"/>
              <a:t> = "</a:t>
            </a:r>
            <a:r>
              <a:rPr lang="fi-FI" dirty="0" err="1"/>
              <a:t>red</a:t>
            </a:r>
            <a:r>
              <a:rPr lang="fi-FI" dirty="0"/>
              <a:t>")</a:t>
            </a:r>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endParaRPr lang="fi-FI" dirty="0"/>
          </a:p>
          <a:p>
            <a:r>
              <a:rPr lang="fi-FI" dirty="0"/>
              <a:t># </a:t>
            </a:r>
            <a:r>
              <a:rPr lang="fi-FI" dirty="0" err="1"/>
              <a:t>Add</a:t>
            </a:r>
            <a:r>
              <a:rPr lang="fi-FI" dirty="0"/>
              <a:t> </a:t>
            </a:r>
            <a:r>
              <a:rPr lang="fi-FI" dirty="0" err="1"/>
              <a:t>first</a:t>
            </a:r>
            <a:r>
              <a:rPr lang="fi-FI" dirty="0"/>
              <a:t> </a:t>
            </a:r>
            <a:r>
              <a:rPr lang="fi-FI" dirty="0" err="1"/>
              <a:t>line</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r>
              <a:rPr lang="fi-FI" dirty="0" err="1"/>
              <a:t>lines</a:t>
            </a:r>
            <a:r>
              <a:rPr lang="fi-FI" dirty="0"/>
              <a:t>(x, 1-logistic(x+1), </a:t>
            </a:r>
            <a:r>
              <a:rPr lang="fi-FI" dirty="0" err="1"/>
              <a:t>col</a:t>
            </a:r>
            <a:r>
              <a:rPr lang="fi-FI" dirty="0"/>
              <a:t> ="</a:t>
            </a:r>
            <a:r>
              <a:rPr lang="fi-FI" dirty="0" err="1"/>
              <a:t>red</a:t>
            </a:r>
            <a:r>
              <a:rPr lang="fi-FI" dirty="0"/>
              <a:t>")</a:t>
            </a:r>
          </a:p>
          <a:p>
            <a:endParaRPr lang="fi-FI" dirty="0"/>
          </a:p>
          <a:p>
            <a:r>
              <a:rPr lang="fi-FI" dirty="0"/>
              <a:t># </a:t>
            </a:r>
            <a:r>
              <a:rPr lang="fi-FI" dirty="0" err="1"/>
              <a:t>Add</a:t>
            </a:r>
            <a:r>
              <a:rPr lang="fi-FI" dirty="0"/>
              <a:t> </a:t>
            </a:r>
            <a:r>
              <a:rPr lang="fi-FI" dirty="0" err="1"/>
              <a:t>second</a:t>
            </a:r>
            <a:r>
              <a:rPr lang="fi-FI" dirty="0"/>
              <a:t> </a:t>
            </a:r>
            <a:r>
              <a:rPr lang="fi-FI" dirty="0" err="1"/>
              <a:t>line</a:t>
            </a:r>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r>
              <a:rPr lang="fi-FI" dirty="0" err="1"/>
              <a:t>lines</a:t>
            </a:r>
            <a:r>
              <a:rPr lang="fi-FI" dirty="0"/>
              <a:t>(x, </a:t>
            </a:r>
            <a:r>
              <a:rPr lang="fi-FI" dirty="0" err="1"/>
              <a:t>logistic</a:t>
            </a:r>
            <a:r>
              <a:rPr lang="fi-FI" dirty="0"/>
              <a:t>(x+1)-</a:t>
            </a:r>
            <a:r>
              <a:rPr lang="fi-FI" dirty="0" err="1"/>
              <a:t>logistic</a:t>
            </a:r>
            <a:r>
              <a:rPr lang="fi-FI" dirty="0"/>
              <a:t>(x-1), </a:t>
            </a:r>
            <a:r>
              <a:rPr lang="fi-FI" dirty="0" err="1"/>
              <a:t>col</a:t>
            </a:r>
            <a:r>
              <a:rPr lang="fi-FI" dirty="0"/>
              <a:t> ="</a:t>
            </a:r>
            <a:r>
              <a:rPr lang="fi-FI" dirty="0" err="1"/>
              <a:t>red</a:t>
            </a:r>
            <a:r>
              <a:rPr lang="fi-FI" dirty="0"/>
              <a:t>")</a:t>
            </a:r>
          </a:p>
          <a:p>
            <a:endParaRPr lang="fi-FI" dirty="0"/>
          </a:p>
          <a:p>
            <a:endParaRPr lang="fi-FI" dirty="0"/>
          </a:p>
          <a:p>
            <a:r>
              <a:rPr lang="fi-FI" dirty="0"/>
              <a:t># </a:t>
            </a:r>
            <a:r>
              <a:rPr lang="fi-FI" dirty="0" err="1"/>
              <a:t>Add</a:t>
            </a:r>
            <a:r>
              <a:rPr lang="fi-FI" dirty="0"/>
              <a:t> </a:t>
            </a:r>
            <a:r>
              <a:rPr lang="fi-FI" dirty="0" err="1"/>
              <a:t>third</a:t>
            </a:r>
            <a:r>
              <a:rPr lang="fi-FI" dirty="0"/>
              <a:t> </a:t>
            </a:r>
            <a:r>
              <a:rPr lang="fi-FI" dirty="0" err="1"/>
              <a:t>line</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 </a:t>
            </a:r>
            <a:r>
              <a:rPr lang="fi-FI" dirty="0" err="1"/>
              <a:t>col</a:t>
            </a:r>
            <a:r>
              <a:rPr lang="fi-FI" dirty="0"/>
              <a:t> = "</a:t>
            </a:r>
            <a:r>
              <a:rPr lang="fi-FI" dirty="0" err="1"/>
              <a:t>red</a:t>
            </a:r>
            <a:r>
              <a:rPr lang="fi-FI" dirty="0"/>
              <a:t>")</a:t>
            </a:r>
          </a:p>
          <a:p>
            <a:endParaRPr lang="fi-FI" dirty="0"/>
          </a:p>
          <a:p>
            <a:r>
              <a:rPr lang="fi-FI" dirty="0"/>
              <a:t># </a:t>
            </a:r>
            <a:r>
              <a:rPr lang="fi-FI" dirty="0" err="1"/>
              <a:t>All</a:t>
            </a:r>
            <a:r>
              <a:rPr lang="fi-FI" dirty="0"/>
              <a:t> </a:t>
            </a:r>
            <a:r>
              <a:rPr lang="fi-FI" dirty="0" err="1"/>
              <a:t>lines</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 </a:t>
            </a:r>
            <a:r>
              <a:rPr lang="fi-FI" dirty="0" err="1"/>
              <a:t>col</a:t>
            </a:r>
            <a:r>
              <a:rPr lang="fi-FI" dirty="0"/>
              <a:t> = "</a:t>
            </a:r>
            <a:r>
              <a:rPr lang="fi-FI" dirty="0" err="1"/>
              <a:t>red</a:t>
            </a:r>
            <a:r>
              <a:rPr lang="fi-FI" dirty="0"/>
              <a:t>")</a:t>
            </a:r>
          </a:p>
          <a:p>
            <a:r>
              <a:rPr lang="fi-FI" dirty="0" err="1"/>
              <a:t>lines</a:t>
            </a:r>
            <a:r>
              <a:rPr lang="fi-FI" dirty="0"/>
              <a:t>(x, 1-logistic(x+1), </a:t>
            </a:r>
            <a:r>
              <a:rPr lang="fi-FI" dirty="0" err="1"/>
              <a:t>col</a:t>
            </a:r>
            <a:r>
              <a:rPr lang="fi-FI" dirty="0"/>
              <a:t> ="</a:t>
            </a:r>
            <a:r>
              <a:rPr lang="fi-FI" dirty="0" err="1"/>
              <a:t>red</a:t>
            </a:r>
            <a:r>
              <a:rPr lang="fi-FI" dirty="0"/>
              <a:t>")</a:t>
            </a:r>
          </a:p>
          <a:p>
            <a:r>
              <a:rPr lang="fi-FI" dirty="0" err="1"/>
              <a:t>lines</a:t>
            </a:r>
            <a:r>
              <a:rPr lang="fi-FI" dirty="0"/>
              <a:t>(x, </a:t>
            </a:r>
            <a:r>
              <a:rPr lang="fi-FI" dirty="0" err="1"/>
              <a:t>logistic</a:t>
            </a:r>
            <a:r>
              <a:rPr lang="fi-FI" dirty="0"/>
              <a:t>(x+1)-</a:t>
            </a:r>
            <a:r>
              <a:rPr lang="fi-FI" dirty="0" err="1"/>
              <a:t>logistic</a:t>
            </a:r>
            <a:r>
              <a:rPr lang="fi-FI" dirty="0"/>
              <a:t>(x-1), </a:t>
            </a:r>
            <a:r>
              <a:rPr lang="fi-FI" dirty="0" err="1"/>
              <a:t>col</a:t>
            </a:r>
            <a:r>
              <a:rPr lang="fi-FI" dirty="0"/>
              <a:t> ="</a:t>
            </a:r>
            <a:r>
              <a:rPr lang="fi-FI" dirty="0" err="1"/>
              <a:t>red</a:t>
            </a:r>
            <a:r>
              <a:rPr lang="fi-FI" dirty="0"/>
              <a:t>")</a:t>
            </a:r>
          </a:p>
          <a:p>
            <a:endParaRPr lang="fi-FI" dirty="0"/>
          </a:p>
          <a:p>
            <a:endParaRPr lang="fi-FI" dirty="0"/>
          </a:p>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132</a:t>
            </a:fld>
            <a:endParaRPr lang="fi-FI"/>
          </a:p>
        </p:txBody>
      </p:sp>
    </p:spTree>
    <p:extLst>
      <p:ext uri="{BB962C8B-B14F-4D97-AF65-F5344CB8AC3E}">
        <p14:creationId xmlns:p14="http://schemas.microsoft.com/office/powerpoint/2010/main" val="24015155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psych</a:t>
            </a:r>
            <a:r>
              <a:rPr lang="fi-FI" dirty="0"/>
              <a:t>)</a:t>
            </a:r>
          </a:p>
          <a:p>
            <a:r>
              <a:rPr lang="fi-FI" dirty="0"/>
              <a:t>x &lt;- </a:t>
            </a:r>
            <a:r>
              <a:rPr lang="fi-FI" dirty="0" err="1"/>
              <a:t>seq</a:t>
            </a:r>
            <a:r>
              <a:rPr lang="fi-FI" dirty="0"/>
              <a:t>(</a:t>
            </a:r>
            <a:r>
              <a:rPr lang="fi-FI" dirty="0" err="1"/>
              <a:t>from</a:t>
            </a:r>
            <a:r>
              <a:rPr lang="fi-FI" dirty="0"/>
              <a:t> = -5, to = 5, </a:t>
            </a:r>
            <a:r>
              <a:rPr lang="fi-FI" dirty="0" err="1"/>
              <a:t>length</a:t>
            </a:r>
            <a:r>
              <a:rPr lang="fi-FI" dirty="0"/>
              <a:t> = 100)</a:t>
            </a:r>
          </a:p>
          <a:p>
            <a:endParaRPr lang="fi-FI" dirty="0"/>
          </a:p>
          <a:p>
            <a:r>
              <a:rPr lang="fi-FI" dirty="0"/>
              <a:t>pdf("</a:t>
            </a:r>
            <a:r>
              <a:rPr lang="fi-FI" dirty="0" err="1"/>
              <a:t>Plot.pdf</a:t>
            </a:r>
            <a:r>
              <a:rPr lang="fi-FI" dirty="0"/>
              <a:t>", </a:t>
            </a:r>
            <a:r>
              <a:rPr lang="fi-FI" dirty="0" err="1"/>
              <a:t>width</a:t>
            </a:r>
            <a:r>
              <a:rPr lang="fi-FI" dirty="0"/>
              <a:t> = 4, </a:t>
            </a:r>
            <a:r>
              <a:rPr lang="fi-FI" dirty="0" err="1"/>
              <a:t>height</a:t>
            </a:r>
            <a:r>
              <a:rPr lang="fi-FI" dirty="0"/>
              <a:t> = 4)</a:t>
            </a:r>
          </a:p>
          <a:p>
            <a:r>
              <a:rPr lang="fi-FI" dirty="0" err="1"/>
              <a:t>plot</a:t>
            </a:r>
            <a:r>
              <a:rPr lang="fi-FI" dirty="0"/>
              <a:t>(x, </a:t>
            </a:r>
            <a:r>
              <a:rPr lang="fi-FI" dirty="0" err="1"/>
              <a:t>dnorm</a:t>
            </a:r>
            <a:r>
              <a:rPr lang="fi-FI" dirty="0"/>
              <a:t>(x), </a:t>
            </a:r>
            <a:r>
              <a:rPr lang="fi-FI" dirty="0" err="1"/>
              <a:t>type</a:t>
            </a:r>
            <a:r>
              <a:rPr lang="fi-FI" dirty="0"/>
              <a:t> ="l",</a:t>
            </a:r>
          </a:p>
          <a:p>
            <a:r>
              <a:rPr lang="fi-FI" dirty="0"/>
              <a:t>     </a:t>
            </a:r>
            <a:r>
              <a:rPr lang="fi-FI" dirty="0" err="1"/>
              <a:t>xlab</a:t>
            </a:r>
            <a:r>
              <a:rPr lang="fi-FI" dirty="0"/>
              <a:t> = "y*", </a:t>
            </a:r>
            <a:r>
              <a:rPr lang="fi-FI" dirty="0" err="1"/>
              <a:t>ylab</a:t>
            </a:r>
            <a:r>
              <a:rPr lang="fi-FI" dirty="0"/>
              <a:t> ="</a:t>
            </a:r>
            <a:r>
              <a:rPr lang="fi-FI" dirty="0" err="1"/>
              <a:t>density</a:t>
            </a:r>
            <a:r>
              <a:rPr lang="fi-FI" dirty="0"/>
              <a:t>")</a:t>
            </a:r>
          </a:p>
          <a:p>
            <a:r>
              <a:rPr lang="fi-FI" dirty="0" err="1"/>
              <a:t>abline</a:t>
            </a:r>
            <a:r>
              <a:rPr lang="fi-FI" dirty="0"/>
              <a:t>(v = c(1,3), </a:t>
            </a:r>
            <a:r>
              <a:rPr lang="fi-FI" dirty="0" err="1"/>
              <a:t>col</a:t>
            </a:r>
            <a:r>
              <a:rPr lang="fi-FI" dirty="0"/>
              <a:t> = "</a:t>
            </a:r>
            <a:r>
              <a:rPr lang="fi-FI" dirty="0" err="1"/>
              <a:t>red</a:t>
            </a:r>
            <a:r>
              <a:rPr lang="fi-FI" dirty="0"/>
              <a:t>")</a:t>
            </a:r>
          </a:p>
          <a:p>
            <a:endParaRPr lang="fi-FI" dirty="0"/>
          </a:p>
          <a:p>
            <a:r>
              <a:rPr lang="fi-FI" dirty="0" err="1"/>
              <a:t>plot</a:t>
            </a:r>
            <a:r>
              <a:rPr lang="fi-FI" dirty="0"/>
              <a:t>(x, </a:t>
            </a:r>
            <a:r>
              <a:rPr lang="fi-FI" dirty="0" err="1"/>
              <a:t>dnorm</a:t>
            </a:r>
            <a:r>
              <a:rPr lang="fi-FI" dirty="0"/>
              <a:t>(x-2), </a:t>
            </a:r>
            <a:r>
              <a:rPr lang="fi-FI" dirty="0" err="1"/>
              <a:t>type</a:t>
            </a:r>
            <a:r>
              <a:rPr lang="fi-FI" dirty="0"/>
              <a:t> ="l",</a:t>
            </a:r>
          </a:p>
          <a:p>
            <a:r>
              <a:rPr lang="fi-FI" dirty="0"/>
              <a:t>     </a:t>
            </a:r>
            <a:r>
              <a:rPr lang="fi-FI" dirty="0" err="1"/>
              <a:t>xlab</a:t>
            </a:r>
            <a:r>
              <a:rPr lang="fi-FI" dirty="0"/>
              <a:t> = "y*", </a:t>
            </a:r>
            <a:r>
              <a:rPr lang="fi-FI" dirty="0" err="1"/>
              <a:t>ylab</a:t>
            </a:r>
            <a:r>
              <a:rPr lang="fi-FI" dirty="0"/>
              <a:t> ="</a:t>
            </a:r>
            <a:r>
              <a:rPr lang="fi-FI" dirty="0" err="1"/>
              <a:t>density</a:t>
            </a:r>
            <a:r>
              <a:rPr lang="fi-FI" dirty="0"/>
              <a:t>")</a:t>
            </a:r>
          </a:p>
          <a:p>
            <a:r>
              <a:rPr lang="fi-FI" dirty="0" err="1"/>
              <a:t>abline</a:t>
            </a:r>
            <a:r>
              <a:rPr lang="fi-FI" dirty="0"/>
              <a:t>(v = c(1,3), </a:t>
            </a:r>
            <a:r>
              <a:rPr lang="fi-FI" dirty="0" err="1"/>
              <a:t>col</a:t>
            </a:r>
            <a:r>
              <a:rPr lang="fi-FI" dirty="0"/>
              <a:t> = "</a:t>
            </a:r>
            <a:r>
              <a:rPr lang="fi-FI" dirty="0" err="1"/>
              <a:t>red</a:t>
            </a:r>
            <a:r>
              <a:rPr lang="fi-FI" dirty="0"/>
              <a:t>")</a:t>
            </a:r>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endParaRPr lang="fi-FI" dirty="0"/>
          </a:p>
          <a:p>
            <a:r>
              <a:rPr lang="fi-FI" dirty="0"/>
              <a:t># </a:t>
            </a:r>
            <a:r>
              <a:rPr lang="fi-FI" dirty="0" err="1"/>
              <a:t>Add</a:t>
            </a:r>
            <a:r>
              <a:rPr lang="fi-FI" dirty="0"/>
              <a:t> </a:t>
            </a:r>
            <a:r>
              <a:rPr lang="fi-FI" dirty="0" err="1"/>
              <a:t>first</a:t>
            </a:r>
            <a:r>
              <a:rPr lang="fi-FI" dirty="0"/>
              <a:t> </a:t>
            </a:r>
            <a:r>
              <a:rPr lang="fi-FI" dirty="0" err="1"/>
              <a:t>line</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r>
              <a:rPr lang="fi-FI" dirty="0" err="1"/>
              <a:t>lines</a:t>
            </a:r>
            <a:r>
              <a:rPr lang="fi-FI" dirty="0"/>
              <a:t>(x, 1-logistic(x+1), </a:t>
            </a:r>
            <a:r>
              <a:rPr lang="fi-FI" dirty="0" err="1"/>
              <a:t>col</a:t>
            </a:r>
            <a:r>
              <a:rPr lang="fi-FI" dirty="0"/>
              <a:t> ="</a:t>
            </a:r>
            <a:r>
              <a:rPr lang="fi-FI" dirty="0" err="1"/>
              <a:t>red</a:t>
            </a:r>
            <a:r>
              <a:rPr lang="fi-FI" dirty="0"/>
              <a:t>")</a:t>
            </a:r>
          </a:p>
          <a:p>
            <a:endParaRPr lang="fi-FI" dirty="0"/>
          </a:p>
          <a:p>
            <a:r>
              <a:rPr lang="fi-FI" dirty="0"/>
              <a:t># </a:t>
            </a:r>
            <a:r>
              <a:rPr lang="fi-FI" dirty="0" err="1"/>
              <a:t>Add</a:t>
            </a:r>
            <a:r>
              <a:rPr lang="fi-FI" dirty="0"/>
              <a:t> </a:t>
            </a:r>
            <a:r>
              <a:rPr lang="fi-FI" dirty="0" err="1"/>
              <a:t>second</a:t>
            </a:r>
            <a:r>
              <a:rPr lang="fi-FI" dirty="0"/>
              <a:t> </a:t>
            </a:r>
            <a:r>
              <a:rPr lang="fi-FI" dirty="0" err="1"/>
              <a:t>line</a:t>
            </a:r>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r>
              <a:rPr lang="fi-FI" dirty="0" err="1"/>
              <a:t>lines</a:t>
            </a:r>
            <a:r>
              <a:rPr lang="fi-FI" dirty="0"/>
              <a:t>(x, </a:t>
            </a:r>
            <a:r>
              <a:rPr lang="fi-FI" dirty="0" err="1"/>
              <a:t>logistic</a:t>
            </a:r>
            <a:r>
              <a:rPr lang="fi-FI" dirty="0"/>
              <a:t>(x+1)-</a:t>
            </a:r>
            <a:r>
              <a:rPr lang="fi-FI" dirty="0" err="1"/>
              <a:t>logistic</a:t>
            </a:r>
            <a:r>
              <a:rPr lang="fi-FI" dirty="0"/>
              <a:t>(x-1), </a:t>
            </a:r>
            <a:r>
              <a:rPr lang="fi-FI" dirty="0" err="1"/>
              <a:t>col</a:t>
            </a:r>
            <a:r>
              <a:rPr lang="fi-FI" dirty="0"/>
              <a:t> ="</a:t>
            </a:r>
            <a:r>
              <a:rPr lang="fi-FI" dirty="0" err="1"/>
              <a:t>red</a:t>
            </a:r>
            <a:r>
              <a:rPr lang="fi-FI" dirty="0"/>
              <a:t>")</a:t>
            </a:r>
          </a:p>
          <a:p>
            <a:endParaRPr lang="fi-FI" dirty="0"/>
          </a:p>
          <a:p>
            <a:endParaRPr lang="fi-FI" dirty="0"/>
          </a:p>
          <a:p>
            <a:r>
              <a:rPr lang="fi-FI" dirty="0"/>
              <a:t># </a:t>
            </a:r>
            <a:r>
              <a:rPr lang="fi-FI" dirty="0" err="1"/>
              <a:t>Add</a:t>
            </a:r>
            <a:r>
              <a:rPr lang="fi-FI" dirty="0"/>
              <a:t> </a:t>
            </a:r>
            <a:r>
              <a:rPr lang="fi-FI" dirty="0" err="1"/>
              <a:t>third</a:t>
            </a:r>
            <a:r>
              <a:rPr lang="fi-FI" dirty="0"/>
              <a:t> </a:t>
            </a:r>
            <a:r>
              <a:rPr lang="fi-FI" dirty="0" err="1"/>
              <a:t>line</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 </a:t>
            </a:r>
            <a:r>
              <a:rPr lang="fi-FI" dirty="0" err="1"/>
              <a:t>col</a:t>
            </a:r>
            <a:r>
              <a:rPr lang="fi-FI" dirty="0"/>
              <a:t> = "</a:t>
            </a:r>
            <a:r>
              <a:rPr lang="fi-FI" dirty="0" err="1"/>
              <a:t>red</a:t>
            </a:r>
            <a:r>
              <a:rPr lang="fi-FI" dirty="0"/>
              <a:t>")</a:t>
            </a:r>
          </a:p>
          <a:p>
            <a:endParaRPr lang="fi-FI" dirty="0"/>
          </a:p>
          <a:p>
            <a:r>
              <a:rPr lang="fi-FI" dirty="0"/>
              <a:t># </a:t>
            </a:r>
            <a:r>
              <a:rPr lang="fi-FI" dirty="0" err="1"/>
              <a:t>All</a:t>
            </a:r>
            <a:r>
              <a:rPr lang="fi-FI" dirty="0"/>
              <a:t> </a:t>
            </a:r>
            <a:r>
              <a:rPr lang="fi-FI" dirty="0" err="1"/>
              <a:t>lines</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 </a:t>
            </a:r>
            <a:r>
              <a:rPr lang="fi-FI" dirty="0" err="1"/>
              <a:t>col</a:t>
            </a:r>
            <a:r>
              <a:rPr lang="fi-FI" dirty="0"/>
              <a:t> = "</a:t>
            </a:r>
            <a:r>
              <a:rPr lang="fi-FI" dirty="0" err="1"/>
              <a:t>red</a:t>
            </a:r>
            <a:r>
              <a:rPr lang="fi-FI" dirty="0"/>
              <a:t>")</a:t>
            </a:r>
          </a:p>
          <a:p>
            <a:r>
              <a:rPr lang="fi-FI" dirty="0" err="1"/>
              <a:t>lines</a:t>
            </a:r>
            <a:r>
              <a:rPr lang="fi-FI" dirty="0"/>
              <a:t>(x, 1-logistic(x+1), </a:t>
            </a:r>
            <a:r>
              <a:rPr lang="fi-FI" dirty="0" err="1"/>
              <a:t>col</a:t>
            </a:r>
            <a:r>
              <a:rPr lang="fi-FI" dirty="0"/>
              <a:t> ="</a:t>
            </a:r>
            <a:r>
              <a:rPr lang="fi-FI" dirty="0" err="1"/>
              <a:t>red</a:t>
            </a:r>
            <a:r>
              <a:rPr lang="fi-FI" dirty="0"/>
              <a:t>")</a:t>
            </a:r>
          </a:p>
          <a:p>
            <a:r>
              <a:rPr lang="fi-FI" dirty="0" err="1"/>
              <a:t>lines</a:t>
            </a:r>
            <a:r>
              <a:rPr lang="fi-FI" dirty="0"/>
              <a:t>(x, </a:t>
            </a:r>
            <a:r>
              <a:rPr lang="fi-FI" dirty="0" err="1"/>
              <a:t>logistic</a:t>
            </a:r>
            <a:r>
              <a:rPr lang="fi-FI" dirty="0"/>
              <a:t>(x+1)-</a:t>
            </a:r>
            <a:r>
              <a:rPr lang="fi-FI" dirty="0" err="1"/>
              <a:t>logistic</a:t>
            </a:r>
            <a:r>
              <a:rPr lang="fi-FI" dirty="0"/>
              <a:t>(x-1), </a:t>
            </a:r>
            <a:r>
              <a:rPr lang="fi-FI" dirty="0" err="1"/>
              <a:t>col</a:t>
            </a:r>
            <a:r>
              <a:rPr lang="fi-FI" dirty="0"/>
              <a:t> ="</a:t>
            </a:r>
            <a:r>
              <a:rPr lang="fi-FI" dirty="0" err="1"/>
              <a:t>red</a:t>
            </a:r>
            <a:r>
              <a:rPr lang="fi-FI" dirty="0"/>
              <a:t>")</a:t>
            </a:r>
          </a:p>
          <a:p>
            <a:endParaRPr lang="fi-FI" dirty="0"/>
          </a:p>
          <a:p>
            <a:endParaRPr lang="fi-FI" dirty="0"/>
          </a:p>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133</a:t>
            </a:fld>
            <a:endParaRPr lang="fi-FI"/>
          </a:p>
        </p:txBody>
      </p:sp>
    </p:spTree>
    <p:extLst>
      <p:ext uri="{BB962C8B-B14F-4D97-AF65-F5344CB8AC3E}">
        <p14:creationId xmlns:p14="http://schemas.microsoft.com/office/powerpoint/2010/main" val="3737297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13</a:t>
            </a:fld>
            <a:endParaRPr lang="fi-FI"/>
          </a:p>
        </p:txBody>
      </p:sp>
    </p:spTree>
    <p:extLst>
      <p:ext uri="{BB962C8B-B14F-4D97-AF65-F5344CB8AC3E}">
        <p14:creationId xmlns:p14="http://schemas.microsoft.com/office/powerpoint/2010/main" val="34595641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psych</a:t>
            </a:r>
            <a:r>
              <a:rPr lang="fi-FI" dirty="0"/>
              <a:t>)</a:t>
            </a:r>
          </a:p>
          <a:p>
            <a:r>
              <a:rPr lang="fi-FI" dirty="0"/>
              <a:t>x &lt;- </a:t>
            </a:r>
            <a:r>
              <a:rPr lang="fi-FI" dirty="0" err="1"/>
              <a:t>seq</a:t>
            </a:r>
            <a:r>
              <a:rPr lang="fi-FI" dirty="0"/>
              <a:t>(</a:t>
            </a:r>
            <a:r>
              <a:rPr lang="fi-FI" dirty="0" err="1"/>
              <a:t>from</a:t>
            </a:r>
            <a:r>
              <a:rPr lang="fi-FI" dirty="0"/>
              <a:t> = -5, to = 5, </a:t>
            </a:r>
            <a:r>
              <a:rPr lang="fi-FI" dirty="0" err="1"/>
              <a:t>length</a:t>
            </a:r>
            <a:r>
              <a:rPr lang="fi-FI" dirty="0"/>
              <a:t> = 100)</a:t>
            </a:r>
          </a:p>
          <a:p>
            <a:endParaRPr lang="fi-FI" dirty="0"/>
          </a:p>
          <a:p>
            <a:r>
              <a:rPr lang="fi-FI" dirty="0"/>
              <a:t>pdf("</a:t>
            </a:r>
            <a:r>
              <a:rPr lang="fi-FI" dirty="0" err="1"/>
              <a:t>Plot.pdf</a:t>
            </a:r>
            <a:r>
              <a:rPr lang="fi-FI" dirty="0"/>
              <a:t>", </a:t>
            </a:r>
            <a:r>
              <a:rPr lang="fi-FI" dirty="0" err="1"/>
              <a:t>width</a:t>
            </a:r>
            <a:r>
              <a:rPr lang="fi-FI" dirty="0"/>
              <a:t> = 4, </a:t>
            </a:r>
            <a:r>
              <a:rPr lang="fi-FI" dirty="0" err="1"/>
              <a:t>height</a:t>
            </a:r>
            <a:r>
              <a:rPr lang="fi-FI" dirty="0"/>
              <a:t> = 4)</a:t>
            </a:r>
          </a:p>
          <a:p>
            <a:r>
              <a:rPr lang="fi-FI" dirty="0" err="1"/>
              <a:t>plot</a:t>
            </a:r>
            <a:r>
              <a:rPr lang="fi-FI" dirty="0"/>
              <a:t>(x, </a:t>
            </a:r>
            <a:r>
              <a:rPr lang="fi-FI" dirty="0" err="1"/>
              <a:t>dnorm</a:t>
            </a:r>
            <a:r>
              <a:rPr lang="fi-FI" dirty="0"/>
              <a:t>(x), </a:t>
            </a:r>
            <a:r>
              <a:rPr lang="fi-FI" dirty="0" err="1"/>
              <a:t>type</a:t>
            </a:r>
            <a:r>
              <a:rPr lang="fi-FI" dirty="0"/>
              <a:t> ="l",</a:t>
            </a:r>
          </a:p>
          <a:p>
            <a:r>
              <a:rPr lang="fi-FI" dirty="0"/>
              <a:t>     </a:t>
            </a:r>
            <a:r>
              <a:rPr lang="fi-FI" dirty="0" err="1"/>
              <a:t>xlab</a:t>
            </a:r>
            <a:r>
              <a:rPr lang="fi-FI" dirty="0"/>
              <a:t> = "y*", </a:t>
            </a:r>
            <a:r>
              <a:rPr lang="fi-FI" dirty="0" err="1"/>
              <a:t>ylab</a:t>
            </a:r>
            <a:r>
              <a:rPr lang="fi-FI" dirty="0"/>
              <a:t> ="</a:t>
            </a:r>
            <a:r>
              <a:rPr lang="fi-FI" dirty="0" err="1"/>
              <a:t>density</a:t>
            </a:r>
            <a:r>
              <a:rPr lang="fi-FI" dirty="0"/>
              <a:t>")</a:t>
            </a:r>
          </a:p>
          <a:p>
            <a:r>
              <a:rPr lang="fi-FI" dirty="0" err="1"/>
              <a:t>abline</a:t>
            </a:r>
            <a:r>
              <a:rPr lang="fi-FI" dirty="0"/>
              <a:t>(v = c(1,3), </a:t>
            </a:r>
            <a:r>
              <a:rPr lang="fi-FI" dirty="0" err="1"/>
              <a:t>col</a:t>
            </a:r>
            <a:r>
              <a:rPr lang="fi-FI" dirty="0"/>
              <a:t> = "</a:t>
            </a:r>
            <a:r>
              <a:rPr lang="fi-FI" dirty="0" err="1"/>
              <a:t>red</a:t>
            </a:r>
            <a:r>
              <a:rPr lang="fi-FI" dirty="0"/>
              <a:t>")</a:t>
            </a:r>
          </a:p>
          <a:p>
            <a:endParaRPr lang="fi-FI" dirty="0"/>
          </a:p>
          <a:p>
            <a:r>
              <a:rPr lang="fi-FI" dirty="0" err="1"/>
              <a:t>plot</a:t>
            </a:r>
            <a:r>
              <a:rPr lang="fi-FI" dirty="0"/>
              <a:t>(x, </a:t>
            </a:r>
            <a:r>
              <a:rPr lang="fi-FI" dirty="0" err="1"/>
              <a:t>dnorm</a:t>
            </a:r>
            <a:r>
              <a:rPr lang="fi-FI" dirty="0"/>
              <a:t>(x-2), </a:t>
            </a:r>
            <a:r>
              <a:rPr lang="fi-FI" dirty="0" err="1"/>
              <a:t>type</a:t>
            </a:r>
            <a:r>
              <a:rPr lang="fi-FI" dirty="0"/>
              <a:t> ="l",</a:t>
            </a:r>
          </a:p>
          <a:p>
            <a:r>
              <a:rPr lang="fi-FI" dirty="0"/>
              <a:t>     </a:t>
            </a:r>
            <a:r>
              <a:rPr lang="fi-FI" dirty="0" err="1"/>
              <a:t>xlab</a:t>
            </a:r>
            <a:r>
              <a:rPr lang="fi-FI" dirty="0"/>
              <a:t> = "y*", </a:t>
            </a:r>
            <a:r>
              <a:rPr lang="fi-FI" dirty="0" err="1"/>
              <a:t>ylab</a:t>
            </a:r>
            <a:r>
              <a:rPr lang="fi-FI" dirty="0"/>
              <a:t> ="</a:t>
            </a:r>
            <a:r>
              <a:rPr lang="fi-FI" dirty="0" err="1"/>
              <a:t>density</a:t>
            </a:r>
            <a:r>
              <a:rPr lang="fi-FI" dirty="0"/>
              <a:t>")</a:t>
            </a:r>
          </a:p>
          <a:p>
            <a:r>
              <a:rPr lang="fi-FI" dirty="0" err="1"/>
              <a:t>abline</a:t>
            </a:r>
            <a:r>
              <a:rPr lang="fi-FI" dirty="0"/>
              <a:t>(v = c(1,3), </a:t>
            </a:r>
            <a:r>
              <a:rPr lang="fi-FI" dirty="0" err="1"/>
              <a:t>col</a:t>
            </a:r>
            <a:r>
              <a:rPr lang="fi-FI" dirty="0"/>
              <a:t> = "</a:t>
            </a:r>
            <a:r>
              <a:rPr lang="fi-FI" dirty="0" err="1"/>
              <a:t>red</a:t>
            </a:r>
            <a:r>
              <a:rPr lang="fi-FI" dirty="0"/>
              <a:t>")</a:t>
            </a:r>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endParaRPr lang="fi-FI" dirty="0"/>
          </a:p>
          <a:p>
            <a:r>
              <a:rPr lang="fi-FI" dirty="0"/>
              <a:t># </a:t>
            </a:r>
            <a:r>
              <a:rPr lang="fi-FI" dirty="0" err="1"/>
              <a:t>Add</a:t>
            </a:r>
            <a:r>
              <a:rPr lang="fi-FI" dirty="0"/>
              <a:t> </a:t>
            </a:r>
            <a:r>
              <a:rPr lang="fi-FI" dirty="0" err="1"/>
              <a:t>first</a:t>
            </a:r>
            <a:r>
              <a:rPr lang="fi-FI" dirty="0"/>
              <a:t> </a:t>
            </a:r>
            <a:r>
              <a:rPr lang="fi-FI" dirty="0" err="1"/>
              <a:t>line</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r>
              <a:rPr lang="fi-FI" dirty="0" err="1"/>
              <a:t>lines</a:t>
            </a:r>
            <a:r>
              <a:rPr lang="fi-FI" dirty="0"/>
              <a:t>(x, 1-logistic(x+1), </a:t>
            </a:r>
            <a:r>
              <a:rPr lang="fi-FI" dirty="0" err="1"/>
              <a:t>col</a:t>
            </a:r>
            <a:r>
              <a:rPr lang="fi-FI" dirty="0"/>
              <a:t> ="</a:t>
            </a:r>
            <a:r>
              <a:rPr lang="fi-FI" dirty="0" err="1"/>
              <a:t>red</a:t>
            </a:r>
            <a:r>
              <a:rPr lang="fi-FI" dirty="0"/>
              <a:t>")</a:t>
            </a:r>
          </a:p>
          <a:p>
            <a:endParaRPr lang="fi-FI" dirty="0"/>
          </a:p>
          <a:p>
            <a:r>
              <a:rPr lang="fi-FI" dirty="0"/>
              <a:t># </a:t>
            </a:r>
            <a:r>
              <a:rPr lang="fi-FI" dirty="0" err="1"/>
              <a:t>Add</a:t>
            </a:r>
            <a:r>
              <a:rPr lang="fi-FI" dirty="0"/>
              <a:t> </a:t>
            </a:r>
            <a:r>
              <a:rPr lang="fi-FI" dirty="0" err="1"/>
              <a:t>second</a:t>
            </a:r>
            <a:r>
              <a:rPr lang="fi-FI" dirty="0"/>
              <a:t> </a:t>
            </a:r>
            <a:r>
              <a:rPr lang="fi-FI" dirty="0" err="1"/>
              <a:t>line</a:t>
            </a:r>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r>
              <a:rPr lang="fi-FI" dirty="0" err="1"/>
              <a:t>lines</a:t>
            </a:r>
            <a:r>
              <a:rPr lang="fi-FI" dirty="0"/>
              <a:t>(x, </a:t>
            </a:r>
            <a:r>
              <a:rPr lang="fi-FI" dirty="0" err="1"/>
              <a:t>logistic</a:t>
            </a:r>
            <a:r>
              <a:rPr lang="fi-FI" dirty="0"/>
              <a:t>(x+1)-</a:t>
            </a:r>
            <a:r>
              <a:rPr lang="fi-FI" dirty="0" err="1"/>
              <a:t>logistic</a:t>
            </a:r>
            <a:r>
              <a:rPr lang="fi-FI" dirty="0"/>
              <a:t>(x-1), </a:t>
            </a:r>
            <a:r>
              <a:rPr lang="fi-FI" dirty="0" err="1"/>
              <a:t>col</a:t>
            </a:r>
            <a:r>
              <a:rPr lang="fi-FI" dirty="0"/>
              <a:t> ="</a:t>
            </a:r>
            <a:r>
              <a:rPr lang="fi-FI" dirty="0" err="1"/>
              <a:t>red</a:t>
            </a:r>
            <a:r>
              <a:rPr lang="fi-FI" dirty="0"/>
              <a:t>")</a:t>
            </a:r>
          </a:p>
          <a:p>
            <a:endParaRPr lang="fi-FI" dirty="0"/>
          </a:p>
          <a:p>
            <a:endParaRPr lang="fi-FI" dirty="0"/>
          </a:p>
          <a:p>
            <a:r>
              <a:rPr lang="fi-FI" dirty="0"/>
              <a:t># </a:t>
            </a:r>
            <a:r>
              <a:rPr lang="fi-FI" dirty="0" err="1"/>
              <a:t>Add</a:t>
            </a:r>
            <a:r>
              <a:rPr lang="fi-FI" dirty="0"/>
              <a:t> </a:t>
            </a:r>
            <a:r>
              <a:rPr lang="fi-FI" dirty="0" err="1"/>
              <a:t>third</a:t>
            </a:r>
            <a:r>
              <a:rPr lang="fi-FI" dirty="0"/>
              <a:t> </a:t>
            </a:r>
            <a:r>
              <a:rPr lang="fi-FI" dirty="0" err="1"/>
              <a:t>line</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 </a:t>
            </a:r>
            <a:r>
              <a:rPr lang="fi-FI" dirty="0" err="1"/>
              <a:t>col</a:t>
            </a:r>
            <a:r>
              <a:rPr lang="fi-FI" dirty="0"/>
              <a:t> = "</a:t>
            </a:r>
            <a:r>
              <a:rPr lang="fi-FI" dirty="0" err="1"/>
              <a:t>red</a:t>
            </a:r>
            <a:r>
              <a:rPr lang="fi-FI" dirty="0"/>
              <a:t>")</a:t>
            </a:r>
          </a:p>
          <a:p>
            <a:endParaRPr lang="fi-FI" dirty="0"/>
          </a:p>
          <a:p>
            <a:r>
              <a:rPr lang="fi-FI" dirty="0"/>
              <a:t># </a:t>
            </a:r>
            <a:r>
              <a:rPr lang="fi-FI" dirty="0" err="1"/>
              <a:t>All</a:t>
            </a:r>
            <a:r>
              <a:rPr lang="fi-FI" dirty="0"/>
              <a:t> </a:t>
            </a:r>
            <a:r>
              <a:rPr lang="fi-FI" dirty="0" err="1"/>
              <a:t>lines</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 </a:t>
            </a:r>
            <a:r>
              <a:rPr lang="fi-FI" dirty="0" err="1"/>
              <a:t>col</a:t>
            </a:r>
            <a:r>
              <a:rPr lang="fi-FI" dirty="0"/>
              <a:t> = "</a:t>
            </a:r>
            <a:r>
              <a:rPr lang="fi-FI" dirty="0" err="1"/>
              <a:t>red</a:t>
            </a:r>
            <a:r>
              <a:rPr lang="fi-FI" dirty="0"/>
              <a:t>")</a:t>
            </a:r>
          </a:p>
          <a:p>
            <a:r>
              <a:rPr lang="fi-FI" dirty="0" err="1"/>
              <a:t>lines</a:t>
            </a:r>
            <a:r>
              <a:rPr lang="fi-FI" dirty="0"/>
              <a:t>(x, 1-logistic(x+1), </a:t>
            </a:r>
            <a:r>
              <a:rPr lang="fi-FI" dirty="0" err="1"/>
              <a:t>col</a:t>
            </a:r>
            <a:r>
              <a:rPr lang="fi-FI" dirty="0"/>
              <a:t> ="</a:t>
            </a:r>
            <a:r>
              <a:rPr lang="fi-FI" dirty="0" err="1"/>
              <a:t>red</a:t>
            </a:r>
            <a:r>
              <a:rPr lang="fi-FI" dirty="0"/>
              <a:t>")</a:t>
            </a:r>
          </a:p>
          <a:p>
            <a:r>
              <a:rPr lang="fi-FI" dirty="0" err="1"/>
              <a:t>lines</a:t>
            </a:r>
            <a:r>
              <a:rPr lang="fi-FI" dirty="0"/>
              <a:t>(x, </a:t>
            </a:r>
            <a:r>
              <a:rPr lang="fi-FI" dirty="0" err="1"/>
              <a:t>logistic</a:t>
            </a:r>
            <a:r>
              <a:rPr lang="fi-FI" dirty="0"/>
              <a:t>(x+1)-</a:t>
            </a:r>
            <a:r>
              <a:rPr lang="fi-FI" dirty="0" err="1"/>
              <a:t>logistic</a:t>
            </a:r>
            <a:r>
              <a:rPr lang="fi-FI" dirty="0"/>
              <a:t>(x-1), </a:t>
            </a:r>
            <a:r>
              <a:rPr lang="fi-FI" dirty="0" err="1"/>
              <a:t>col</a:t>
            </a:r>
            <a:r>
              <a:rPr lang="fi-FI" dirty="0"/>
              <a:t> ="</a:t>
            </a:r>
            <a:r>
              <a:rPr lang="fi-FI" dirty="0" err="1"/>
              <a:t>red</a:t>
            </a:r>
            <a:r>
              <a:rPr lang="fi-FI" dirty="0"/>
              <a:t>")</a:t>
            </a:r>
          </a:p>
          <a:p>
            <a:endParaRPr lang="fi-FI" dirty="0"/>
          </a:p>
          <a:p>
            <a:endParaRPr lang="fi-FI" dirty="0"/>
          </a:p>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134</a:t>
            </a:fld>
            <a:endParaRPr lang="fi-FI"/>
          </a:p>
        </p:txBody>
      </p:sp>
    </p:spTree>
    <p:extLst>
      <p:ext uri="{BB962C8B-B14F-4D97-AF65-F5344CB8AC3E}">
        <p14:creationId xmlns:p14="http://schemas.microsoft.com/office/powerpoint/2010/main" val="62297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psych</a:t>
            </a:r>
            <a:r>
              <a:rPr lang="fi-FI" dirty="0"/>
              <a:t>)</a:t>
            </a:r>
          </a:p>
          <a:p>
            <a:r>
              <a:rPr lang="fi-FI" dirty="0"/>
              <a:t>x &lt;- </a:t>
            </a:r>
            <a:r>
              <a:rPr lang="fi-FI" dirty="0" err="1"/>
              <a:t>seq</a:t>
            </a:r>
            <a:r>
              <a:rPr lang="fi-FI" dirty="0"/>
              <a:t>(</a:t>
            </a:r>
            <a:r>
              <a:rPr lang="fi-FI" dirty="0" err="1"/>
              <a:t>from</a:t>
            </a:r>
            <a:r>
              <a:rPr lang="fi-FI" dirty="0"/>
              <a:t> = -5, to = 5, </a:t>
            </a:r>
            <a:r>
              <a:rPr lang="fi-FI" dirty="0" err="1"/>
              <a:t>length</a:t>
            </a:r>
            <a:r>
              <a:rPr lang="fi-FI" dirty="0"/>
              <a:t> = 100)</a:t>
            </a:r>
          </a:p>
          <a:p>
            <a:endParaRPr lang="fi-FI" dirty="0"/>
          </a:p>
          <a:p>
            <a:r>
              <a:rPr lang="fi-FI" dirty="0"/>
              <a:t>pdf("</a:t>
            </a:r>
            <a:r>
              <a:rPr lang="fi-FI" dirty="0" err="1"/>
              <a:t>Plot.pdf</a:t>
            </a:r>
            <a:r>
              <a:rPr lang="fi-FI" dirty="0"/>
              <a:t>", </a:t>
            </a:r>
            <a:r>
              <a:rPr lang="fi-FI" dirty="0" err="1"/>
              <a:t>width</a:t>
            </a:r>
            <a:r>
              <a:rPr lang="fi-FI" dirty="0"/>
              <a:t> = 4, </a:t>
            </a:r>
            <a:r>
              <a:rPr lang="fi-FI" dirty="0" err="1"/>
              <a:t>height</a:t>
            </a:r>
            <a:r>
              <a:rPr lang="fi-FI" dirty="0"/>
              <a:t> = 4)</a:t>
            </a:r>
          </a:p>
          <a:p>
            <a:r>
              <a:rPr lang="fi-FI" dirty="0" err="1"/>
              <a:t>plot</a:t>
            </a:r>
            <a:r>
              <a:rPr lang="fi-FI" dirty="0"/>
              <a:t>(x, </a:t>
            </a:r>
            <a:r>
              <a:rPr lang="fi-FI" dirty="0" err="1"/>
              <a:t>dnorm</a:t>
            </a:r>
            <a:r>
              <a:rPr lang="fi-FI" dirty="0"/>
              <a:t>(x), </a:t>
            </a:r>
            <a:r>
              <a:rPr lang="fi-FI" dirty="0" err="1"/>
              <a:t>type</a:t>
            </a:r>
            <a:r>
              <a:rPr lang="fi-FI" dirty="0"/>
              <a:t> ="l",</a:t>
            </a:r>
          </a:p>
          <a:p>
            <a:r>
              <a:rPr lang="fi-FI" dirty="0"/>
              <a:t>     </a:t>
            </a:r>
            <a:r>
              <a:rPr lang="fi-FI" dirty="0" err="1"/>
              <a:t>xlab</a:t>
            </a:r>
            <a:r>
              <a:rPr lang="fi-FI" dirty="0"/>
              <a:t> = "y*", </a:t>
            </a:r>
            <a:r>
              <a:rPr lang="fi-FI" dirty="0" err="1"/>
              <a:t>ylab</a:t>
            </a:r>
            <a:r>
              <a:rPr lang="fi-FI" dirty="0"/>
              <a:t> ="</a:t>
            </a:r>
            <a:r>
              <a:rPr lang="fi-FI" dirty="0" err="1"/>
              <a:t>density</a:t>
            </a:r>
            <a:r>
              <a:rPr lang="fi-FI" dirty="0"/>
              <a:t>")</a:t>
            </a:r>
          </a:p>
          <a:p>
            <a:r>
              <a:rPr lang="fi-FI" dirty="0" err="1"/>
              <a:t>abline</a:t>
            </a:r>
            <a:r>
              <a:rPr lang="fi-FI" dirty="0"/>
              <a:t>(v = c(1,3), </a:t>
            </a:r>
            <a:r>
              <a:rPr lang="fi-FI" dirty="0" err="1"/>
              <a:t>col</a:t>
            </a:r>
            <a:r>
              <a:rPr lang="fi-FI" dirty="0"/>
              <a:t> = "</a:t>
            </a:r>
            <a:r>
              <a:rPr lang="fi-FI" dirty="0" err="1"/>
              <a:t>red</a:t>
            </a:r>
            <a:r>
              <a:rPr lang="fi-FI" dirty="0"/>
              <a:t>")</a:t>
            </a:r>
          </a:p>
          <a:p>
            <a:endParaRPr lang="fi-FI" dirty="0"/>
          </a:p>
          <a:p>
            <a:r>
              <a:rPr lang="fi-FI" dirty="0" err="1"/>
              <a:t>plot</a:t>
            </a:r>
            <a:r>
              <a:rPr lang="fi-FI" dirty="0"/>
              <a:t>(x, </a:t>
            </a:r>
            <a:r>
              <a:rPr lang="fi-FI" dirty="0" err="1"/>
              <a:t>dnorm</a:t>
            </a:r>
            <a:r>
              <a:rPr lang="fi-FI" dirty="0"/>
              <a:t>(x-2), </a:t>
            </a:r>
            <a:r>
              <a:rPr lang="fi-FI" dirty="0" err="1"/>
              <a:t>type</a:t>
            </a:r>
            <a:r>
              <a:rPr lang="fi-FI" dirty="0"/>
              <a:t> ="l",</a:t>
            </a:r>
          </a:p>
          <a:p>
            <a:r>
              <a:rPr lang="fi-FI" dirty="0"/>
              <a:t>     </a:t>
            </a:r>
            <a:r>
              <a:rPr lang="fi-FI" dirty="0" err="1"/>
              <a:t>xlab</a:t>
            </a:r>
            <a:r>
              <a:rPr lang="fi-FI" dirty="0"/>
              <a:t> = "y*", </a:t>
            </a:r>
            <a:r>
              <a:rPr lang="fi-FI" dirty="0" err="1"/>
              <a:t>ylab</a:t>
            </a:r>
            <a:r>
              <a:rPr lang="fi-FI" dirty="0"/>
              <a:t> ="</a:t>
            </a:r>
            <a:r>
              <a:rPr lang="fi-FI" dirty="0" err="1"/>
              <a:t>density</a:t>
            </a:r>
            <a:r>
              <a:rPr lang="fi-FI" dirty="0"/>
              <a:t>")</a:t>
            </a:r>
          </a:p>
          <a:p>
            <a:r>
              <a:rPr lang="fi-FI" dirty="0" err="1"/>
              <a:t>abline</a:t>
            </a:r>
            <a:r>
              <a:rPr lang="fi-FI" dirty="0"/>
              <a:t>(v = c(1,3), </a:t>
            </a:r>
            <a:r>
              <a:rPr lang="fi-FI" dirty="0" err="1"/>
              <a:t>col</a:t>
            </a:r>
            <a:r>
              <a:rPr lang="fi-FI" dirty="0"/>
              <a:t> = "</a:t>
            </a:r>
            <a:r>
              <a:rPr lang="fi-FI" dirty="0" err="1"/>
              <a:t>red</a:t>
            </a:r>
            <a:r>
              <a:rPr lang="fi-FI" dirty="0"/>
              <a:t>")</a:t>
            </a:r>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endParaRPr lang="fi-FI" dirty="0"/>
          </a:p>
          <a:p>
            <a:r>
              <a:rPr lang="fi-FI" dirty="0"/>
              <a:t># </a:t>
            </a:r>
            <a:r>
              <a:rPr lang="fi-FI" dirty="0" err="1"/>
              <a:t>Add</a:t>
            </a:r>
            <a:r>
              <a:rPr lang="fi-FI" dirty="0"/>
              <a:t> </a:t>
            </a:r>
            <a:r>
              <a:rPr lang="fi-FI" dirty="0" err="1"/>
              <a:t>first</a:t>
            </a:r>
            <a:r>
              <a:rPr lang="fi-FI" dirty="0"/>
              <a:t> </a:t>
            </a:r>
            <a:r>
              <a:rPr lang="fi-FI" dirty="0" err="1"/>
              <a:t>line</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r>
              <a:rPr lang="fi-FI" dirty="0" err="1"/>
              <a:t>lines</a:t>
            </a:r>
            <a:r>
              <a:rPr lang="fi-FI" dirty="0"/>
              <a:t>(x, 1-logistic(x+1), </a:t>
            </a:r>
            <a:r>
              <a:rPr lang="fi-FI" dirty="0" err="1"/>
              <a:t>col</a:t>
            </a:r>
            <a:r>
              <a:rPr lang="fi-FI" dirty="0"/>
              <a:t> ="</a:t>
            </a:r>
            <a:r>
              <a:rPr lang="fi-FI" dirty="0" err="1"/>
              <a:t>red</a:t>
            </a:r>
            <a:r>
              <a:rPr lang="fi-FI" dirty="0"/>
              <a:t>")</a:t>
            </a:r>
          </a:p>
          <a:p>
            <a:endParaRPr lang="fi-FI" dirty="0"/>
          </a:p>
          <a:p>
            <a:r>
              <a:rPr lang="fi-FI" dirty="0"/>
              <a:t># </a:t>
            </a:r>
            <a:r>
              <a:rPr lang="fi-FI" dirty="0" err="1"/>
              <a:t>Add</a:t>
            </a:r>
            <a:r>
              <a:rPr lang="fi-FI" dirty="0"/>
              <a:t> </a:t>
            </a:r>
            <a:r>
              <a:rPr lang="fi-FI" dirty="0" err="1"/>
              <a:t>second</a:t>
            </a:r>
            <a:r>
              <a:rPr lang="fi-FI" dirty="0"/>
              <a:t> </a:t>
            </a:r>
            <a:r>
              <a:rPr lang="fi-FI" dirty="0" err="1"/>
              <a:t>line</a:t>
            </a:r>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r>
              <a:rPr lang="fi-FI" dirty="0" err="1"/>
              <a:t>lines</a:t>
            </a:r>
            <a:r>
              <a:rPr lang="fi-FI" dirty="0"/>
              <a:t>(x, </a:t>
            </a:r>
            <a:r>
              <a:rPr lang="fi-FI" dirty="0" err="1"/>
              <a:t>logistic</a:t>
            </a:r>
            <a:r>
              <a:rPr lang="fi-FI" dirty="0"/>
              <a:t>(x+1)-</a:t>
            </a:r>
            <a:r>
              <a:rPr lang="fi-FI" dirty="0" err="1"/>
              <a:t>logistic</a:t>
            </a:r>
            <a:r>
              <a:rPr lang="fi-FI" dirty="0"/>
              <a:t>(x-1), </a:t>
            </a:r>
            <a:r>
              <a:rPr lang="fi-FI" dirty="0" err="1"/>
              <a:t>col</a:t>
            </a:r>
            <a:r>
              <a:rPr lang="fi-FI" dirty="0"/>
              <a:t> ="</a:t>
            </a:r>
            <a:r>
              <a:rPr lang="fi-FI" dirty="0" err="1"/>
              <a:t>red</a:t>
            </a:r>
            <a:r>
              <a:rPr lang="fi-FI" dirty="0"/>
              <a:t>")</a:t>
            </a:r>
          </a:p>
          <a:p>
            <a:endParaRPr lang="fi-FI" dirty="0"/>
          </a:p>
          <a:p>
            <a:endParaRPr lang="fi-FI" dirty="0"/>
          </a:p>
          <a:p>
            <a:r>
              <a:rPr lang="fi-FI" dirty="0"/>
              <a:t># </a:t>
            </a:r>
            <a:r>
              <a:rPr lang="fi-FI" dirty="0" err="1"/>
              <a:t>Add</a:t>
            </a:r>
            <a:r>
              <a:rPr lang="fi-FI" dirty="0"/>
              <a:t> </a:t>
            </a:r>
            <a:r>
              <a:rPr lang="fi-FI" dirty="0" err="1"/>
              <a:t>third</a:t>
            </a:r>
            <a:r>
              <a:rPr lang="fi-FI" dirty="0"/>
              <a:t> </a:t>
            </a:r>
            <a:r>
              <a:rPr lang="fi-FI" dirty="0" err="1"/>
              <a:t>line</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 </a:t>
            </a:r>
            <a:r>
              <a:rPr lang="fi-FI" dirty="0" err="1"/>
              <a:t>col</a:t>
            </a:r>
            <a:r>
              <a:rPr lang="fi-FI" dirty="0"/>
              <a:t> = "</a:t>
            </a:r>
            <a:r>
              <a:rPr lang="fi-FI" dirty="0" err="1"/>
              <a:t>red</a:t>
            </a:r>
            <a:r>
              <a:rPr lang="fi-FI" dirty="0"/>
              <a:t>")</a:t>
            </a:r>
          </a:p>
          <a:p>
            <a:endParaRPr lang="fi-FI" dirty="0"/>
          </a:p>
          <a:p>
            <a:r>
              <a:rPr lang="fi-FI" dirty="0"/>
              <a:t># </a:t>
            </a:r>
            <a:r>
              <a:rPr lang="fi-FI" dirty="0" err="1"/>
              <a:t>All</a:t>
            </a:r>
            <a:r>
              <a:rPr lang="fi-FI" dirty="0"/>
              <a:t> </a:t>
            </a:r>
            <a:r>
              <a:rPr lang="fi-FI" dirty="0" err="1"/>
              <a:t>lines</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 </a:t>
            </a:r>
            <a:r>
              <a:rPr lang="fi-FI" dirty="0" err="1"/>
              <a:t>col</a:t>
            </a:r>
            <a:r>
              <a:rPr lang="fi-FI" dirty="0"/>
              <a:t> = "</a:t>
            </a:r>
            <a:r>
              <a:rPr lang="fi-FI" dirty="0" err="1"/>
              <a:t>red</a:t>
            </a:r>
            <a:r>
              <a:rPr lang="fi-FI" dirty="0"/>
              <a:t>")</a:t>
            </a:r>
          </a:p>
          <a:p>
            <a:r>
              <a:rPr lang="fi-FI" dirty="0" err="1"/>
              <a:t>lines</a:t>
            </a:r>
            <a:r>
              <a:rPr lang="fi-FI" dirty="0"/>
              <a:t>(x, 1-logistic(x+1), </a:t>
            </a:r>
            <a:r>
              <a:rPr lang="fi-FI" dirty="0" err="1"/>
              <a:t>col</a:t>
            </a:r>
            <a:r>
              <a:rPr lang="fi-FI" dirty="0"/>
              <a:t> ="</a:t>
            </a:r>
            <a:r>
              <a:rPr lang="fi-FI" dirty="0" err="1"/>
              <a:t>red</a:t>
            </a:r>
            <a:r>
              <a:rPr lang="fi-FI" dirty="0"/>
              <a:t>")</a:t>
            </a:r>
          </a:p>
          <a:p>
            <a:r>
              <a:rPr lang="fi-FI" dirty="0" err="1"/>
              <a:t>lines</a:t>
            </a:r>
            <a:r>
              <a:rPr lang="fi-FI" dirty="0"/>
              <a:t>(x, </a:t>
            </a:r>
            <a:r>
              <a:rPr lang="fi-FI" dirty="0" err="1"/>
              <a:t>logistic</a:t>
            </a:r>
            <a:r>
              <a:rPr lang="fi-FI" dirty="0"/>
              <a:t>(x+1)-</a:t>
            </a:r>
            <a:r>
              <a:rPr lang="fi-FI" dirty="0" err="1"/>
              <a:t>logistic</a:t>
            </a:r>
            <a:r>
              <a:rPr lang="fi-FI" dirty="0"/>
              <a:t>(x-1), </a:t>
            </a:r>
            <a:r>
              <a:rPr lang="fi-FI" dirty="0" err="1"/>
              <a:t>col</a:t>
            </a:r>
            <a:r>
              <a:rPr lang="fi-FI" dirty="0"/>
              <a:t> ="</a:t>
            </a:r>
            <a:r>
              <a:rPr lang="fi-FI" dirty="0" err="1"/>
              <a:t>red</a:t>
            </a:r>
            <a:r>
              <a:rPr lang="fi-FI" dirty="0"/>
              <a:t>")</a:t>
            </a:r>
          </a:p>
          <a:p>
            <a:endParaRPr lang="fi-FI" dirty="0"/>
          </a:p>
          <a:p>
            <a:endParaRPr lang="fi-FI" dirty="0"/>
          </a:p>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135</a:t>
            </a:fld>
            <a:endParaRPr lang="fi-FI"/>
          </a:p>
        </p:txBody>
      </p:sp>
    </p:spTree>
    <p:extLst>
      <p:ext uri="{BB962C8B-B14F-4D97-AF65-F5344CB8AC3E}">
        <p14:creationId xmlns:p14="http://schemas.microsoft.com/office/powerpoint/2010/main" val="31946345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psych</a:t>
            </a:r>
            <a:r>
              <a:rPr lang="fi-FI" dirty="0"/>
              <a:t>)</a:t>
            </a:r>
          </a:p>
          <a:p>
            <a:r>
              <a:rPr lang="fi-FI" dirty="0"/>
              <a:t>x &lt;- </a:t>
            </a:r>
            <a:r>
              <a:rPr lang="fi-FI" dirty="0" err="1"/>
              <a:t>seq</a:t>
            </a:r>
            <a:r>
              <a:rPr lang="fi-FI" dirty="0"/>
              <a:t>(</a:t>
            </a:r>
            <a:r>
              <a:rPr lang="fi-FI" dirty="0" err="1"/>
              <a:t>from</a:t>
            </a:r>
            <a:r>
              <a:rPr lang="fi-FI" dirty="0"/>
              <a:t> = -5, to = 5, </a:t>
            </a:r>
            <a:r>
              <a:rPr lang="fi-FI" dirty="0" err="1"/>
              <a:t>length</a:t>
            </a:r>
            <a:r>
              <a:rPr lang="fi-FI" dirty="0"/>
              <a:t> = 100)</a:t>
            </a:r>
          </a:p>
          <a:p>
            <a:endParaRPr lang="fi-FI" dirty="0"/>
          </a:p>
          <a:p>
            <a:r>
              <a:rPr lang="fi-FI" dirty="0"/>
              <a:t>pdf("</a:t>
            </a:r>
            <a:r>
              <a:rPr lang="fi-FI" dirty="0" err="1"/>
              <a:t>Plot.pdf</a:t>
            </a:r>
            <a:r>
              <a:rPr lang="fi-FI" dirty="0"/>
              <a:t>", </a:t>
            </a:r>
            <a:r>
              <a:rPr lang="fi-FI" dirty="0" err="1"/>
              <a:t>width</a:t>
            </a:r>
            <a:r>
              <a:rPr lang="fi-FI" dirty="0"/>
              <a:t> = 4, </a:t>
            </a:r>
            <a:r>
              <a:rPr lang="fi-FI" dirty="0" err="1"/>
              <a:t>height</a:t>
            </a:r>
            <a:r>
              <a:rPr lang="fi-FI" dirty="0"/>
              <a:t> = 4)</a:t>
            </a:r>
          </a:p>
          <a:p>
            <a:r>
              <a:rPr lang="fi-FI" dirty="0" err="1"/>
              <a:t>plot</a:t>
            </a:r>
            <a:r>
              <a:rPr lang="fi-FI" dirty="0"/>
              <a:t>(x, </a:t>
            </a:r>
            <a:r>
              <a:rPr lang="fi-FI" dirty="0" err="1"/>
              <a:t>dnorm</a:t>
            </a:r>
            <a:r>
              <a:rPr lang="fi-FI" dirty="0"/>
              <a:t>(x), </a:t>
            </a:r>
            <a:r>
              <a:rPr lang="fi-FI" dirty="0" err="1"/>
              <a:t>type</a:t>
            </a:r>
            <a:r>
              <a:rPr lang="fi-FI" dirty="0"/>
              <a:t> ="l",</a:t>
            </a:r>
          </a:p>
          <a:p>
            <a:r>
              <a:rPr lang="fi-FI" dirty="0"/>
              <a:t>     </a:t>
            </a:r>
            <a:r>
              <a:rPr lang="fi-FI" dirty="0" err="1"/>
              <a:t>xlab</a:t>
            </a:r>
            <a:r>
              <a:rPr lang="fi-FI" dirty="0"/>
              <a:t> = "y*", </a:t>
            </a:r>
            <a:r>
              <a:rPr lang="fi-FI" dirty="0" err="1"/>
              <a:t>ylab</a:t>
            </a:r>
            <a:r>
              <a:rPr lang="fi-FI" dirty="0"/>
              <a:t> ="</a:t>
            </a:r>
            <a:r>
              <a:rPr lang="fi-FI" dirty="0" err="1"/>
              <a:t>density</a:t>
            </a:r>
            <a:r>
              <a:rPr lang="fi-FI" dirty="0"/>
              <a:t>")</a:t>
            </a:r>
          </a:p>
          <a:p>
            <a:r>
              <a:rPr lang="fi-FI" dirty="0" err="1"/>
              <a:t>abline</a:t>
            </a:r>
            <a:r>
              <a:rPr lang="fi-FI" dirty="0"/>
              <a:t>(v = c(1,3), </a:t>
            </a:r>
            <a:r>
              <a:rPr lang="fi-FI" dirty="0" err="1"/>
              <a:t>col</a:t>
            </a:r>
            <a:r>
              <a:rPr lang="fi-FI" dirty="0"/>
              <a:t> = "</a:t>
            </a:r>
            <a:r>
              <a:rPr lang="fi-FI" dirty="0" err="1"/>
              <a:t>red</a:t>
            </a:r>
            <a:r>
              <a:rPr lang="fi-FI" dirty="0"/>
              <a:t>")</a:t>
            </a:r>
          </a:p>
          <a:p>
            <a:endParaRPr lang="fi-FI" dirty="0"/>
          </a:p>
          <a:p>
            <a:r>
              <a:rPr lang="fi-FI" dirty="0" err="1"/>
              <a:t>plot</a:t>
            </a:r>
            <a:r>
              <a:rPr lang="fi-FI" dirty="0"/>
              <a:t>(x, </a:t>
            </a:r>
            <a:r>
              <a:rPr lang="fi-FI" dirty="0" err="1"/>
              <a:t>dnorm</a:t>
            </a:r>
            <a:r>
              <a:rPr lang="fi-FI" dirty="0"/>
              <a:t>(x-2), </a:t>
            </a:r>
            <a:r>
              <a:rPr lang="fi-FI" dirty="0" err="1"/>
              <a:t>type</a:t>
            </a:r>
            <a:r>
              <a:rPr lang="fi-FI" dirty="0"/>
              <a:t> ="l",</a:t>
            </a:r>
          </a:p>
          <a:p>
            <a:r>
              <a:rPr lang="fi-FI" dirty="0"/>
              <a:t>     </a:t>
            </a:r>
            <a:r>
              <a:rPr lang="fi-FI" dirty="0" err="1"/>
              <a:t>xlab</a:t>
            </a:r>
            <a:r>
              <a:rPr lang="fi-FI" dirty="0"/>
              <a:t> = "y*", </a:t>
            </a:r>
            <a:r>
              <a:rPr lang="fi-FI" dirty="0" err="1"/>
              <a:t>ylab</a:t>
            </a:r>
            <a:r>
              <a:rPr lang="fi-FI" dirty="0"/>
              <a:t> ="</a:t>
            </a:r>
            <a:r>
              <a:rPr lang="fi-FI" dirty="0" err="1"/>
              <a:t>density</a:t>
            </a:r>
            <a:r>
              <a:rPr lang="fi-FI" dirty="0"/>
              <a:t>")</a:t>
            </a:r>
          </a:p>
          <a:p>
            <a:r>
              <a:rPr lang="fi-FI" dirty="0" err="1"/>
              <a:t>abline</a:t>
            </a:r>
            <a:r>
              <a:rPr lang="fi-FI" dirty="0"/>
              <a:t>(v = c(1,3), </a:t>
            </a:r>
            <a:r>
              <a:rPr lang="fi-FI" dirty="0" err="1"/>
              <a:t>col</a:t>
            </a:r>
            <a:r>
              <a:rPr lang="fi-FI" dirty="0"/>
              <a:t> = "</a:t>
            </a:r>
            <a:r>
              <a:rPr lang="fi-FI" dirty="0" err="1"/>
              <a:t>red</a:t>
            </a:r>
            <a:r>
              <a:rPr lang="fi-FI" dirty="0"/>
              <a:t>")</a:t>
            </a:r>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endParaRPr lang="fi-FI" dirty="0"/>
          </a:p>
          <a:p>
            <a:r>
              <a:rPr lang="fi-FI" dirty="0"/>
              <a:t># </a:t>
            </a:r>
            <a:r>
              <a:rPr lang="fi-FI" dirty="0" err="1"/>
              <a:t>Add</a:t>
            </a:r>
            <a:r>
              <a:rPr lang="fi-FI" dirty="0"/>
              <a:t> </a:t>
            </a:r>
            <a:r>
              <a:rPr lang="fi-FI" dirty="0" err="1"/>
              <a:t>first</a:t>
            </a:r>
            <a:r>
              <a:rPr lang="fi-FI" dirty="0"/>
              <a:t> </a:t>
            </a:r>
            <a:r>
              <a:rPr lang="fi-FI" dirty="0" err="1"/>
              <a:t>line</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r>
              <a:rPr lang="fi-FI" dirty="0" err="1"/>
              <a:t>lines</a:t>
            </a:r>
            <a:r>
              <a:rPr lang="fi-FI" dirty="0"/>
              <a:t>(x, 1-logistic(x+1), </a:t>
            </a:r>
            <a:r>
              <a:rPr lang="fi-FI" dirty="0" err="1"/>
              <a:t>col</a:t>
            </a:r>
            <a:r>
              <a:rPr lang="fi-FI" dirty="0"/>
              <a:t> ="</a:t>
            </a:r>
            <a:r>
              <a:rPr lang="fi-FI" dirty="0" err="1"/>
              <a:t>red</a:t>
            </a:r>
            <a:r>
              <a:rPr lang="fi-FI" dirty="0"/>
              <a:t>")</a:t>
            </a:r>
          </a:p>
          <a:p>
            <a:endParaRPr lang="fi-FI" dirty="0"/>
          </a:p>
          <a:p>
            <a:r>
              <a:rPr lang="fi-FI" dirty="0"/>
              <a:t># </a:t>
            </a:r>
            <a:r>
              <a:rPr lang="fi-FI" dirty="0" err="1"/>
              <a:t>Add</a:t>
            </a:r>
            <a:r>
              <a:rPr lang="fi-FI" dirty="0"/>
              <a:t> </a:t>
            </a:r>
            <a:r>
              <a:rPr lang="fi-FI" dirty="0" err="1"/>
              <a:t>second</a:t>
            </a:r>
            <a:r>
              <a:rPr lang="fi-FI" dirty="0"/>
              <a:t> </a:t>
            </a:r>
            <a:r>
              <a:rPr lang="fi-FI" dirty="0" err="1"/>
              <a:t>line</a:t>
            </a:r>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r>
              <a:rPr lang="fi-FI" dirty="0" err="1"/>
              <a:t>lines</a:t>
            </a:r>
            <a:r>
              <a:rPr lang="fi-FI" dirty="0"/>
              <a:t>(x, </a:t>
            </a:r>
            <a:r>
              <a:rPr lang="fi-FI" dirty="0" err="1"/>
              <a:t>logistic</a:t>
            </a:r>
            <a:r>
              <a:rPr lang="fi-FI" dirty="0"/>
              <a:t>(x+1)-</a:t>
            </a:r>
            <a:r>
              <a:rPr lang="fi-FI" dirty="0" err="1"/>
              <a:t>logistic</a:t>
            </a:r>
            <a:r>
              <a:rPr lang="fi-FI" dirty="0"/>
              <a:t>(x-1), </a:t>
            </a:r>
            <a:r>
              <a:rPr lang="fi-FI" dirty="0" err="1"/>
              <a:t>col</a:t>
            </a:r>
            <a:r>
              <a:rPr lang="fi-FI" dirty="0"/>
              <a:t> ="</a:t>
            </a:r>
            <a:r>
              <a:rPr lang="fi-FI" dirty="0" err="1"/>
              <a:t>red</a:t>
            </a:r>
            <a:r>
              <a:rPr lang="fi-FI" dirty="0"/>
              <a:t>")</a:t>
            </a:r>
          </a:p>
          <a:p>
            <a:endParaRPr lang="fi-FI" dirty="0"/>
          </a:p>
          <a:p>
            <a:endParaRPr lang="fi-FI" dirty="0"/>
          </a:p>
          <a:p>
            <a:r>
              <a:rPr lang="fi-FI" dirty="0"/>
              <a:t># </a:t>
            </a:r>
            <a:r>
              <a:rPr lang="fi-FI" dirty="0" err="1"/>
              <a:t>Add</a:t>
            </a:r>
            <a:r>
              <a:rPr lang="fi-FI" dirty="0"/>
              <a:t> </a:t>
            </a:r>
            <a:r>
              <a:rPr lang="fi-FI" dirty="0" err="1"/>
              <a:t>third</a:t>
            </a:r>
            <a:r>
              <a:rPr lang="fi-FI" dirty="0"/>
              <a:t> </a:t>
            </a:r>
            <a:r>
              <a:rPr lang="fi-FI" dirty="0" err="1"/>
              <a:t>line</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 </a:t>
            </a:r>
            <a:r>
              <a:rPr lang="fi-FI" dirty="0" err="1"/>
              <a:t>col</a:t>
            </a:r>
            <a:r>
              <a:rPr lang="fi-FI" dirty="0"/>
              <a:t> = "</a:t>
            </a:r>
            <a:r>
              <a:rPr lang="fi-FI" dirty="0" err="1"/>
              <a:t>red</a:t>
            </a:r>
            <a:r>
              <a:rPr lang="fi-FI" dirty="0"/>
              <a:t>")</a:t>
            </a:r>
          </a:p>
          <a:p>
            <a:endParaRPr lang="fi-FI" dirty="0"/>
          </a:p>
          <a:p>
            <a:r>
              <a:rPr lang="fi-FI" dirty="0"/>
              <a:t># </a:t>
            </a:r>
            <a:r>
              <a:rPr lang="fi-FI" dirty="0" err="1"/>
              <a:t>All</a:t>
            </a:r>
            <a:r>
              <a:rPr lang="fi-FI" dirty="0"/>
              <a:t> </a:t>
            </a:r>
            <a:r>
              <a:rPr lang="fi-FI" dirty="0" err="1"/>
              <a:t>lines</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 </a:t>
            </a:r>
            <a:r>
              <a:rPr lang="fi-FI" dirty="0" err="1"/>
              <a:t>col</a:t>
            </a:r>
            <a:r>
              <a:rPr lang="fi-FI" dirty="0"/>
              <a:t> = "</a:t>
            </a:r>
            <a:r>
              <a:rPr lang="fi-FI" dirty="0" err="1"/>
              <a:t>red</a:t>
            </a:r>
            <a:r>
              <a:rPr lang="fi-FI" dirty="0"/>
              <a:t>")</a:t>
            </a:r>
          </a:p>
          <a:p>
            <a:r>
              <a:rPr lang="fi-FI" dirty="0" err="1"/>
              <a:t>lines</a:t>
            </a:r>
            <a:r>
              <a:rPr lang="fi-FI" dirty="0"/>
              <a:t>(x, 1-logistic(x+1), </a:t>
            </a:r>
            <a:r>
              <a:rPr lang="fi-FI" dirty="0" err="1"/>
              <a:t>col</a:t>
            </a:r>
            <a:r>
              <a:rPr lang="fi-FI" dirty="0"/>
              <a:t> ="</a:t>
            </a:r>
            <a:r>
              <a:rPr lang="fi-FI" dirty="0" err="1"/>
              <a:t>red</a:t>
            </a:r>
            <a:r>
              <a:rPr lang="fi-FI" dirty="0"/>
              <a:t>")</a:t>
            </a:r>
          </a:p>
          <a:p>
            <a:r>
              <a:rPr lang="fi-FI" dirty="0" err="1"/>
              <a:t>lines</a:t>
            </a:r>
            <a:r>
              <a:rPr lang="fi-FI" dirty="0"/>
              <a:t>(x, </a:t>
            </a:r>
            <a:r>
              <a:rPr lang="fi-FI" dirty="0" err="1"/>
              <a:t>logistic</a:t>
            </a:r>
            <a:r>
              <a:rPr lang="fi-FI" dirty="0"/>
              <a:t>(x+1)-</a:t>
            </a:r>
            <a:r>
              <a:rPr lang="fi-FI" dirty="0" err="1"/>
              <a:t>logistic</a:t>
            </a:r>
            <a:r>
              <a:rPr lang="fi-FI" dirty="0"/>
              <a:t>(x-1), </a:t>
            </a:r>
            <a:r>
              <a:rPr lang="fi-FI" dirty="0" err="1"/>
              <a:t>col</a:t>
            </a:r>
            <a:r>
              <a:rPr lang="fi-FI" dirty="0"/>
              <a:t> ="</a:t>
            </a:r>
            <a:r>
              <a:rPr lang="fi-FI" dirty="0" err="1"/>
              <a:t>red</a:t>
            </a:r>
            <a:r>
              <a:rPr lang="fi-FI" dirty="0"/>
              <a:t>")</a:t>
            </a:r>
          </a:p>
          <a:p>
            <a:endParaRPr lang="fi-FI" dirty="0"/>
          </a:p>
          <a:p>
            <a:endParaRPr lang="fi-FI" dirty="0"/>
          </a:p>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136</a:t>
            </a:fld>
            <a:endParaRPr lang="fi-FI"/>
          </a:p>
        </p:txBody>
      </p:sp>
    </p:spTree>
    <p:extLst>
      <p:ext uri="{BB962C8B-B14F-4D97-AF65-F5344CB8AC3E}">
        <p14:creationId xmlns:p14="http://schemas.microsoft.com/office/powerpoint/2010/main" val="21462940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psych</a:t>
            </a:r>
            <a:r>
              <a:rPr lang="fi-FI" dirty="0"/>
              <a:t>)</a:t>
            </a:r>
          </a:p>
          <a:p>
            <a:r>
              <a:rPr lang="fi-FI" dirty="0"/>
              <a:t>x &lt;- </a:t>
            </a:r>
            <a:r>
              <a:rPr lang="fi-FI" dirty="0" err="1"/>
              <a:t>seq</a:t>
            </a:r>
            <a:r>
              <a:rPr lang="fi-FI" dirty="0"/>
              <a:t>(</a:t>
            </a:r>
            <a:r>
              <a:rPr lang="fi-FI" dirty="0" err="1"/>
              <a:t>from</a:t>
            </a:r>
            <a:r>
              <a:rPr lang="fi-FI" dirty="0"/>
              <a:t> = -5, to = 5, </a:t>
            </a:r>
            <a:r>
              <a:rPr lang="fi-FI" dirty="0" err="1"/>
              <a:t>length</a:t>
            </a:r>
            <a:r>
              <a:rPr lang="fi-FI" dirty="0"/>
              <a:t> = 100)</a:t>
            </a:r>
          </a:p>
          <a:p>
            <a:endParaRPr lang="fi-FI" dirty="0"/>
          </a:p>
          <a:p>
            <a:r>
              <a:rPr lang="fi-FI" dirty="0"/>
              <a:t>pdf("</a:t>
            </a:r>
            <a:r>
              <a:rPr lang="fi-FI" dirty="0" err="1"/>
              <a:t>Plot.pdf</a:t>
            </a:r>
            <a:r>
              <a:rPr lang="fi-FI" dirty="0"/>
              <a:t>", </a:t>
            </a:r>
            <a:r>
              <a:rPr lang="fi-FI" dirty="0" err="1"/>
              <a:t>width</a:t>
            </a:r>
            <a:r>
              <a:rPr lang="fi-FI" dirty="0"/>
              <a:t> = 4, </a:t>
            </a:r>
            <a:r>
              <a:rPr lang="fi-FI" dirty="0" err="1"/>
              <a:t>height</a:t>
            </a:r>
            <a:r>
              <a:rPr lang="fi-FI" dirty="0"/>
              <a:t> = 4)</a:t>
            </a:r>
          </a:p>
          <a:p>
            <a:r>
              <a:rPr lang="fi-FI" dirty="0" err="1"/>
              <a:t>plot</a:t>
            </a:r>
            <a:r>
              <a:rPr lang="fi-FI" dirty="0"/>
              <a:t>(x, </a:t>
            </a:r>
            <a:r>
              <a:rPr lang="fi-FI" dirty="0" err="1"/>
              <a:t>dnorm</a:t>
            </a:r>
            <a:r>
              <a:rPr lang="fi-FI" dirty="0"/>
              <a:t>(x), </a:t>
            </a:r>
            <a:r>
              <a:rPr lang="fi-FI" dirty="0" err="1"/>
              <a:t>type</a:t>
            </a:r>
            <a:r>
              <a:rPr lang="fi-FI" dirty="0"/>
              <a:t> ="l",</a:t>
            </a:r>
          </a:p>
          <a:p>
            <a:r>
              <a:rPr lang="fi-FI" dirty="0"/>
              <a:t>     </a:t>
            </a:r>
            <a:r>
              <a:rPr lang="fi-FI" dirty="0" err="1"/>
              <a:t>xlab</a:t>
            </a:r>
            <a:r>
              <a:rPr lang="fi-FI" dirty="0"/>
              <a:t> = "y*", </a:t>
            </a:r>
            <a:r>
              <a:rPr lang="fi-FI" dirty="0" err="1"/>
              <a:t>ylab</a:t>
            </a:r>
            <a:r>
              <a:rPr lang="fi-FI" dirty="0"/>
              <a:t> ="</a:t>
            </a:r>
            <a:r>
              <a:rPr lang="fi-FI" dirty="0" err="1"/>
              <a:t>density</a:t>
            </a:r>
            <a:r>
              <a:rPr lang="fi-FI" dirty="0"/>
              <a:t>")</a:t>
            </a:r>
          </a:p>
          <a:p>
            <a:r>
              <a:rPr lang="fi-FI" dirty="0" err="1"/>
              <a:t>abline</a:t>
            </a:r>
            <a:r>
              <a:rPr lang="fi-FI" dirty="0"/>
              <a:t>(v = c(1,3), </a:t>
            </a:r>
            <a:r>
              <a:rPr lang="fi-FI" dirty="0" err="1"/>
              <a:t>col</a:t>
            </a:r>
            <a:r>
              <a:rPr lang="fi-FI" dirty="0"/>
              <a:t> = "</a:t>
            </a:r>
            <a:r>
              <a:rPr lang="fi-FI" dirty="0" err="1"/>
              <a:t>red</a:t>
            </a:r>
            <a:r>
              <a:rPr lang="fi-FI" dirty="0"/>
              <a:t>")</a:t>
            </a:r>
          </a:p>
          <a:p>
            <a:endParaRPr lang="fi-FI" dirty="0"/>
          </a:p>
          <a:p>
            <a:r>
              <a:rPr lang="fi-FI" dirty="0" err="1"/>
              <a:t>plot</a:t>
            </a:r>
            <a:r>
              <a:rPr lang="fi-FI" dirty="0"/>
              <a:t>(x, </a:t>
            </a:r>
            <a:r>
              <a:rPr lang="fi-FI" dirty="0" err="1"/>
              <a:t>dnorm</a:t>
            </a:r>
            <a:r>
              <a:rPr lang="fi-FI" dirty="0"/>
              <a:t>(x-2), </a:t>
            </a:r>
            <a:r>
              <a:rPr lang="fi-FI" dirty="0" err="1"/>
              <a:t>type</a:t>
            </a:r>
            <a:r>
              <a:rPr lang="fi-FI" dirty="0"/>
              <a:t> ="l",</a:t>
            </a:r>
          </a:p>
          <a:p>
            <a:r>
              <a:rPr lang="fi-FI" dirty="0"/>
              <a:t>     </a:t>
            </a:r>
            <a:r>
              <a:rPr lang="fi-FI" dirty="0" err="1"/>
              <a:t>xlab</a:t>
            </a:r>
            <a:r>
              <a:rPr lang="fi-FI" dirty="0"/>
              <a:t> = "y*", </a:t>
            </a:r>
            <a:r>
              <a:rPr lang="fi-FI" dirty="0" err="1"/>
              <a:t>ylab</a:t>
            </a:r>
            <a:r>
              <a:rPr lang="fi-FI" dirty="0"/>
              <a:t> ="</a:t>
            </a:r>
            <a:r>
              <a:rPr lang="fi-FI" dirty="0" err="1"/>
              <a:t>density</a:t>
            </a:r>
            <a:r>
              <a:rPr lang="fi-FI" dirty="0"/>
              <a:t>")</a:t>
            </a:r>
          </a:p>
          <a:p>
            <a:r>
              <a:rPr lang="fi-FI" dirty="0" err="1"/>
              <a:t>abline</a:t>
            </a:r>
            <a:r>
              <a:rPr lang="fi-FI" dirty="0"/>
              <a:t>(v = c(1,3), </a:t>
            </a:r>
            <a:r>
              <a:rPr lang="fi-FI" dirty="0" err="1"/>
              <a:t>col</a:t>
            </a:r>
            <a:r>
              <a:rPr lang="fi-FI" dirty="0"/>
              <a:t> = "</a:t>
            </a:r>
            <a:r>
              <a:rPr lang="fi-FI" dirty="0" err="1"/>
              <a:t>red</a:t>
            </a:r>
            <a:r>
              <a:rPr lang="fi-FI" dirty="0"/>
              <a:t>")</a:t>
            </a:r>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endParaRPr lang="fi-FI" dirty="0"/>
          </a:p>
          <a:p>
            <a:r>
              <a:rPr lang="fi-FI" dirty="0"/>
              <a:t># </a:t>
            </a:r>
            <a:r>
              <a:rPr lang="fi-FI" dirty="0" err="1"/>
              <a:t>Add</a:t>
            </a:r>
            <a:r>
              <a:rPr lang="fi-FI" dirty="0"/>
              <a:t> </a:t>
            </a:r>
            <a:r>
              <a:rPr lang="fi-FI" dirty="0" err="1"/>
              <a:t>first</a:t>
            </a:r>
            <a:r>
              <a:rPr lang="fi-FI" dirty="0"/>
              <a:t> </a:t>
            </a:r>
            <a:r>
              <a:rPr lang="fi-FI" dirty="0" err="1"/>
              <a:t>line</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r>
              <a:rPr lang="fi-FI" dirty="0" err="1"/>
              <a:t>lines</a:t>
            </a:r>
            <a:r>
              <a:rPr lang="fi-FI" dirty="0"/>
              <a:t>(x, 1-logistic(x+1), </a:t>
            </a:r>
            <a:r>
              <a:rPr lang="fi-FI" dirty="0" err="1"/>
              <a:t>col</a:t>
            </a:r>
            <a:r>
              <a:rPr lang="fi-FI" dirty="0"/>
              <a:t> ="</a:t>
            </a:r>
            <a:r>
              <a:rPr lang="fi-FI" dirty="0" err="1"/>
              <a:t>red</a:t>
            </a:r>
            <a:r>
              <a:rPr lang="fi-FI" dirty="0"/>
              <a:t>")</a:t>
            </a:r>
          </a:p>
          <a:p>
            <a:endParaRPr lang="fi-FI" dirty="0"/>
          </a:p>
          <a:p>
            <a:r>
              <a:rPr lang="fi-FI" dirty="0"/>
              <a:t># </a:t>
            </a:r>
            <a:r>
              <a:rPr lang="fi-FI" dirty="0" err="1"/>
              <a:t>Add</a:t>
            </a:r>
            <a:r>
              <a:rPr lang="fi-FI" dirty="0"/>
              <a:t> </a:t>
            </a:r>
            <a:r>
              <a:rPr lang="fi-FI" dirty="0" err="1"/>
              <a:t>second</a:t>
            </a:r>
            <a:r>
              <a:rPr lang="fi-FI" dirty="0"/>
              <a:t> </a:t>
            </a:r>
            <a:r>
              <a:rPr lang="fi-FI" dirty="0" err="1"/>
              <a:t>line</a:t>
            </a:r>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r>
              <a:rPr lang="fi-FI" dirty="0" err="1"/>
              <a:t>lines</a:t>
            </a:r>
            <a:r>
              <a:rPr lang="fi-FI" dirty="0"/>
              <a:t>(x, </a:t>
            </a:r>
            <a:r>
              <a:rPr lang="fi-FI" dirty="0" err="1"/>
              <a:t>logistic</a:t>
            </a:r>
            <a:r>
              <a:rPr lang="fi-FI" dirty="0"/>
              <a:t>(x+1)-</a:t>
            </a:r>
            <a:r>
              <a:rPr lang="fi-FI" dirty="0" err="1"/>
              <a:t>logistic</a:t>
            </a:r>
            <a:r>
              <a:rPr lang="fi-FI" dirty="0"/>
              <a:t>(x-1), </a:t>
            </a:r>
            <a:r>
              <a:rPr lang="fi-FI" dirty="0" err="1"/>
              <a:t>col</a:t>
            </a:r>
            <a:r>
              <a:rPr lang="fi-FI" dirty="0"/>
              <a:t> ="</a:t>
            </a:r>
            <a:r>
              <a:rPr lang="fi-FI" dirty="0" err="1"/>
              <a:t>red</a:t>
            </a:r>
            <a:r>
              <a:rPr lang="fi-FI" dirty="0"/>
              <a:t>")</a:t>
            </a:r>
          </a:p>
          <a:p>
            <a:endParaRPr lang="fi-FI" dirty="0"/>
          </a:p>
          <a:p>
            <a:endParaRPr lang="fi-FI" dirty="0"/>
          </a:p>
          <a:p>
            <a:r>
              <a:rPr lang="fi-FI" dirty="0"/>
              <a:t># </a:t>
            </a:r>
            <a:r>
              <a:rPr lang="fi-FI" dirty="0" err="1"/>
              <a:t>Add</a:t>
            </a:r>
            <a:r>
              <a:rPr lang="fi-FI" dirty="0"/>
              <a:t> </a:t>
            </a:r>
            <a:r>
              <a:rPr lang="fi-FI" dirty="0" err="1"/>
              <a:t>third</a:t>
            </a:r>
            <a:r>
              <a:rPr lang="fi-FI" dirty="0"/>
              <a:t> </a:t>
            </a:r>
            <a:r>
              <a:rPr lang="fi-FI" dirty="0" err="1"/>
              <a:t>line</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 </a:t>
            </a:r>
            <a:r>
              <a:rPr lang="fi-FI" dirty="0" err="1"/>
              <a:t>col</a:t>
            </a:r>
            <a:r>
              <a:rPr lang="fi-FI" dirty="0"/>
              <a:t> = "</a:t>
            </a:r>
            <a:r>
              <a:rPr lang="fi-FI" dirty="0" err="1"/>
              <a:t>red</a:t>
            </a:r>
            <a:r>
              <a:rPr lang="fi-FI" dirty="0"/>
              <a:t>")</a:t>
            </a:r>
          </a:p>
          <a:p>
            <a:endParaRPr lang="fi-FI" dirty="0"/>
          </a:p>
          <a:p>
            <a:r>
              <a:rPr lang="fi-FI" dirty="0"/>
              <a:t># </a:t>
            </a:r>
            <a:r>
              <a:rPr lang="fi-FI" dirty="0" err="1"/>
              <a:t>All</a:t>
            </a:r>
            <a:r>
              <a:rPr lang="fi-FI" dirty="0"/>
              <a:t> </a:t>
            </a:r>
            <a:r>
              <a:rPr lang="fi-FI" dirty="0" err="1"/>
              <a:t>lines</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 </a:t>
            </a:r>
            <a:r>
              <a:rPr lang="fi-FI" dirty="0" err="1"/>
              <a:t>col</a:t>
            </a:r>
            <a:r>
              <a:rPr lang="fi-FI" dirty="0"/>
              <a:t> = "</a:t>
            </a:r>
            <a:r>
              <a:rPr lang="fi-FI" dirty="0" err="1"/>
              <a:t>red</a:t>
            </a:r>
            <a:r>
              <a:rPr lang="fi-FI" dirty="0"/>
              <a:t>")</a:t>
            </a:r>
          </a:p>
          <a:p>
            <a:r>
              <a:rPr lang="fi-FI" dirty="0" err="1"/>
              <a:t>lines</a:t>
            </a:r>
            <a:r>
              <a:rPr lang="fi-FI" dirty="0"/>
              <a:t>(x, 1-logistic(x+1), </a:t>
            </a:r>
            <a:r>
              <a:rPr lang="fi-FI" dirty="0" err="1"/>
              <a:t>col</a:t>
            </a:r>
            <a:r>
              <a:rPr lang="fi-FI" dirty="0"/>
              <a:t> ="</a:t>
            </a:r>
            <a:r>
              <a:rPr lang="fi-FI" dirty="0" err="1"/>
              <a:t>red</a:t>
            </a:r>
            <a:r>
              <a:rPr lang="fi-FI" dirty="0"/>
              <a:t>")</a:t>
            </a:r>
          </a:p>
          <a:p>
            <a:r>
              <a:rPr lang="fi-FI" dirty="0" err="1"/>
              <a:t>lines</a:t>
            </a:r>
            <a:r>
              <a:rPr lang="fi-FI" dirty="0"/>
              <a:t>(x, </a:t>
            </a:r>
            <a:r>
              <a:rPr lang="fi-FI" dirty="0" err="1"/>
              <a:t>logistic</a:t>
            </a:r>
            <a:r>
              <a:rPr lang="fi-FI" dirty="0"/>
              <a:t>(x+1)-</a:t>
            </a:r>
            <a:r>
              <a:rPr lang="fi-FI" dirty="0" err="1"/>
              <a:t>logistic</a:t>
            </a:r>
            <a:r>
              <a:rPr lang="fi-FI" dirty="0"/>
              <a:t>(x-1), </a:t>
            </a:r>
            <a:r>
              <a:rPr lang="fi-FI" dirty="0" err="1"/>
              <a:t>col</a:t>
            </a:r>
            <a:r>
              <a:rPr lang="fi-FI" dirty="0"/>
              <a:t> ="</a:t>
            </a:r>
            <a:r>
              <a:rPr lang="fi-FI" dirty="0" err="1"/>
              <a:t>red</a:t>
            </a:r>
            <a:r>
              <a:rPr lang="fi-FI" dirty="0"/>
              <a:t>")</a:t>
            </a:r>
          </a:p>
          <a:p>
            <a:endParaRPr lang="fi-FI" dirty="0"/>
          </a:p>
          <a:p>
            <a:endParaRPr lang="fi-FI" dirty="0"/>
          </a:p>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137</a:t>
            </a:fld>
            <a:endParaRPr lang="fi-FI"/>
          </a:p>
        </p:txBody>
      </p:sp>
    </p:spTree>
    <p:extLst>
      <p:ext uri="{BB962C8B-B14F-4D97-AF65-F5344CB8AC3E}">
        <p14:creationId xmlns:p14="http://schemas.microsoft.com/office/powerpoint/2010/main" val="35693660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psych</a:t>
            </a:r>
            <a:r>
              <a:rPr lang="fi-FI" dirty="0"/>
              <a:t>)</a:t>
            </a:r>
          </a:p>
          <a:p>
            <a:r>
              <a:rPr lang="fi-FI" dirty="0"/>
              <a:t>x &lt;- </a:t>
            </a:r>
            <a:r>
              <a:rPr lang="fi-FI" dirty="0" err="1"/>
              <a:t>seq</a:t>
            </a:r>
            <a:r>
              <a:rPr lang="fi-FI" dirty="0"/>
              <a:t>(</a:t>
            </a:r>
            <a:r>
              <a:rPr lang="fi-FI" dirty="0" err="1"/>
              <a:t>from</a:t>
            </a:r>
            <a:r>
              <a:rPr lang="fi-FI" dirty="0"/>
              <a:t> = -5, to = 5, </a:t>
            </a:r>
            <a:r>
              <a:rPr lang="fi-FI" dirty="0" err="1"/>
              <a:t>length</a:t>
            </a:r>
            <a:r>
              <a:rPr lang="fi-FI" dirty="0"/>
              <a:t> = 100)</a:t>
            </a:r>
          </a:p>
          <a:p>
            <a:endParaRPr lang="fi-FI" dirty="0"/>
          </a:p>
          <a:p>
            <a:r>
              <a:rPr lang="fi-FI" dirty="0"/>
              <a:t>pdf("</a:t>
            </a:r>
            <a:r>
              <a:rPr lang="fi-FI" dirty="0" err="1"/>
              <a:t>Plot.pdf</a:t>
            </a:r>
            <a:r>
              <a:rPr lang="fi-FI" dirty="0"/>
              <a:t>", </a:t>
            </a:r>
            <a:r>
              <a:rPr lang="fi-FI" dirty="0" err="1"/>
              <a:t>width</a:t>
            </a:r>
            <a:r>
              <a:rPr lang="fi-FI" dirty="0"/>
              <a:t> = 4, </a:t>
            </a:r>
            <a:r>
              <a:rPr lang="fi-FI" dirty="0" err="1"/>
              <a:t>height</a:t>
            </a:r>
            <a:r>
              <a:rPr lang="fi-FI" dirty="0"/>
              <a:t> = 4)</a:t>
            </a:r>
          </a:p>
          <a:p>
            <a:r>
              <a:rPr lang="fi-FI" dirty="0" err="1"/>
              <a:t>plot</a:t>
            </a:r>
            <a:r>
              <a:rPr lang="fi-FI" dirty="0"/>
              <a:t>(x, </a:t>
            </a:r>
            <a:r>
              <a:rPr lang="fi-FI" dirty="0" err="1"/>
              <a:t>dnorm</a:t>
            </a:r>
            <a:r>
              <a:rPr lang="fi-FI" dirty="0"/>
              <a:t>(x), </a:t>
            </a:r>
            <a:r>
              <a:rPr lang="fi-FI" dirty="0" err="1"/>
              <a:t>type</a:t>
            </a:r>
            <a:r>
              <a:rPr lang="fi-FI" dirty="0"/>
              <a:t> ="l",</a:t>
            </a:r>
          </a:p>
          <a:p>
            <a:r>
              <a:rPr lang="fi-FI" dirty="0"/>
              <a:t>     </a:t>
            </a:r>
            <a:r>
              <a:rPr lang="fi-FI" dirty="0" err="1"/>
              <a:t>xlab</a:t>
            </a:r>
            <a:r>
              <a:rPr lang="fi-FI" dirty="0"/>
              <a:t> = "y*", </a:t>
            </a:r>
            <a:r>
              <a:rPr lang="fi-FI" dirty="0" err="1"/>
              <a:t>ylab</a:t>
            </a:r>
            <a:r>
              <a:rPr lang="fi-FI" dirty="0"/>
              <a:t> ="</a:t>
            </a:r>
            <a:r>
              <a:rPr lang="fi-FI" dirty="0" err="1"/>
              <a:t>density</a:t>
            </a:r>
            <a:r>
              <a:rPr lang="fi-FI" dirty="0"/>
              <a:t>")</a:t>
            </a:r>
          </a:p>
          <a:p>
            <a:r>
              <a:rPr lang="fi-FI" dirty="0" err="1"/>
              <a:t>abline</a:t>
            </a:r>
            <a:r>
              <a:rPr lang="fi-FI" dirty="0"/>
              <a:t>(v = c(1,3), </a:t>
            </a:r>
            <a:r>
              <a:rPr lang="fi-FI" dirty="0" err="1"/>
              <a:t>col</a:t>
            </a:r>
            <a:r>
              <a:rPr lang="fi-FI" dirty="0"/>
              <a:t> = "</a:t>
            </a:r>
            <a:r>
              <a:rPr lang="fi-FI" dirty="0" err="1"/>
              <a:t>red</a:t>
            </a:r>
            <a:r>
              <a:rPr lang="fi-FI" dirty="0"/>
              <a:t>")</a:t>
            </a:r>
          </a:p>
          <a:p>
            <a:endParaRPr lang="fi-FI" dirty="0"/>
          </a:p>
          <a:p>
            <a:r>
              <a:rPr lang="fi-FI" dirty="0" err="1"/>
              <a:t>plot</a:t>
            </a:r>
            <a:r>
              <a:rPr lang="fi-FI" dirty="0"/>
              <a:t>(x, </a:t>
            </a:r>
            <a:r>
              <a:rPr lang="fi-FI" dirty="0" err="1"/>
              <a:t>dnorm</a:t>
            </a:r>
            <a:r>
              <a:rPr lang="fi-FI" dirty="0"/>
              <a:t>(x-2), </a:t>
            </a:r>
            <a:r>
              <a:rPr lang="fi-FI" dirty="0" err="1"/>
              <a:t>type</a:t>
            </a:r>
            <a:r>
              <a:rPr lang="fi-FI" dirty="0"/>
              <a:t> ="l",</a:t>
            </a:r>
          </a:p>
          <a:p>
            <a:r>
              <a:rPr lang="fi-FI" dirty="0"/>
              <a:t>     </a:t>
            </a:r>
            <a:r>
              <a:rPr lang="fi-FI" dirty="0" err="1"/>
              <a:t>xlab</a:t>
            </a:r>
            <a:r>
              <a:rPr lang="fi-FI" dirty="0"/>
              <a:t> = "y*", </a:t>
            </a:r>
            <a:r>
              <a:rPr lang="fi-FI" dirty="0" err="1"/>
              <a:t>ylab</a:t>
            </a:r>
            <a:r>
              <a:rPr lang="fi-FI" dirty="0"/>
              <a:t> ="</a:t>
            </a:r>
            <a:r>
              <a:rPr lang="fi-FI" dirty="0" err="1"/>
              <a:t>density</a:t>
            </a:r>
            <a:r>
              <a:rPr lang="fi-FI" dirty="0"/>
              <a:t>")</a:t>
            </a:r>
          </a:p>
          <a:p>
            <a:r>
              <a:rPr lang="fi-FI" dirty="0" err="1"/>
              <a:t>abline</a:t>
            </a:r>
            <a:r>
              <a:rPr lang="fi-FI" dirty="0"/>
              <a:t>(v = c(1,3), </a:t>
            </a:r>
            <a:r>
              <a:rPr lang="fi-FI" dirty="0" err="1"/>
              <a:t>col</a:t>
            </a:r>
            <a:r>
              <a:rPr lang="fi-FI" dirty="0"/>
              <a:t> = "</a:t>
            </a:r>
            <a:r>
              <a:rPr lang="fi-FI" dirty="0" err="1"/>
              <a:t>red</a:t>
            </a:r>
            <a:r>
              <a:rPr lang="fi-FI" dirty="0"/>
              <a:t>")</a:t>
            </a:r>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endParaRPr lang="fi-FI" dirty="0"/>
          </a:p>
          <a:p>
            <a:r>
              <a:rPr lang="fi-FI" dirty="0"/>
              <a:t># </a:t>
            </a:r>
            <a:r>
              <a:rPr lang="fi-FI" dirty="0" err="1"/>
              <a:t>Add</a:t>
            </a:r>
            <a:r>
              <a:rPr lang="fi-FI" dirty="0"/>
              <a:t> </a:t>
            </a:r>
            <a:r>
              <a:rPr lang="fi-FI" dirty="0" err="1"/>
              <a:t>first</a:t>
            </a:r>
            <a:r>
              <a:rPr lang="fi-FI" dirty="0"/>
              <a:t> </a:t>
            </a:r>
            <a:r>
              <a:rPr lang="fi-FI" dirty="0" err="1"/>
              <a:t>line</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r>
              <a:rPr lang="fi-FI" dirty="0" err="1"/>
              <a:t>lines</a:t>
            </a:r>
            <a:r>
              <a:rPr lang="fi-FI" dirty="0"/>
              <a:t>(x, 1-logistic(x+1), </a:t>
            </a:r>
            <a:r>
              <a:rPr lang="fi-FI" dirty="0" err="1"/>
              <a:t>col</a:t>
            </a:r>
            <a:r>
              <a:rPr lang="fi-FI" dirty="0"/>
              <a:t> ="</a:t>
            </a:r>
            <a:r>
              <a:rPr lang="fi-FI" dirty="0" err="1"/>
              <a:t>red</a:t>
            </a:r>
            <a:r>
              <a:rPr lang="fi-FI" dirty="0"/>
              <a:t>")</a:t>
            </a:r>
          </a:p>
          <a:p>
            <a:endParaRPr lang="fi-FI" dirty="0"/>
          </a:p>
          <a:p>
            <a:r>
              <a:rPr lang="fi-FI" dirty="0"/>
              <a:t># </a:t>
            </a:r>
            <a:r>
              <a:rPr lang="fi-FI" dirty="0" err="1"/>
              <a:t>Add</a:t>
            </a:r>
            <a:r>
              <a:rPr lang="fi-FI" dirty="0"/>
              <a:t> </a:t>
            </a:r>
            <a:r>
              <a:rPr lang="fi-FI" dirty="0" err="1"/>
              <a:t>second</a:t>
            </a:r>
            <a:r>
              <a:rPr lang="fi-FI" dirty="0"/>
              <a:t> </a:t>
            </a:r>
            <a:r>
              <a:rPr lang="fi-FI" dirty="0" err="1"/>
              <a:t>line</a:t>
            </a:r>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a:t>
            </a:r>
          </a:p>
          <a:p>
            <a:r>
              <a:rPr lang="fi-FI" dirty="0" err="1"/>
              <a:t>lines</a:t>
            </a:r>
            <a:r>
              <a:rPr lang="fi-FI" dirty="0"/>
              <a:t>(x, </a:t>
            </a:r>
            <a:r>
              <a:rPr lang="fi-FI" dirty="0" err="1"/>
              <a:t>logistic</a:t>
            </a:r>
            <a:r>
              <a:rPr lang="fi-FI" dirty="0"/>
              <a:t>(x+1)-</a:t>
            </a:r>
            <a:r>
              <a:rPr lang="fi-FI" dirty="0" err="1"/>
              <a:t>logistic</a:t>
            </a:r>
            <a:r>
              <a:rPr lang="fi-FI" dirty="0"/>
              <a:t>(x-1), </a:t>
            </a:r>
            <a:r>
              <a:rPr lang="fi-FI" dirty="0" err="1"/>
              <a:t>col</a:t>
            </a:r>
            <a:r>
              <a:rPr lang="fi-FI" dirty="0"/>
              <a:t> ="</a:t>
            </a:r>
            <a:r>
              <a:rPr lang="fi-FI" dirty="0" err="1"/>
              <a:t>red</a:t>
            </a:r>
            <a:r>
              <a:rPr lang="fi-FI" dirty="0"/>
              <a:t>")</a:t>
            </a:r>
          </a:p>
          <a:p>
            <a:endParaRPr lang="fi-FI" dirty="0"/>
          </a:p>
          <a:p>
            <a:endParaRPr lang="fi-FI" dirty="0"/>
          </a:p>
          <a:p>
            <a:r>
              <a:rPr lang="fi-FI" dirty="0"/>
              <a:t># </a:t>
            </a:r>
            <a:r>
              <a:rPr lang="fi-FI" dirty="0" err="1"/>
              <a:t>Add</a:t>
            </a:r>
            <a:r>
              <a:rPr lang="fi-FI" dirty="0"/>
              <a:t> </a:t>
            </a:r>
            <a:r>
              <a:rPr lang="fi-FI" dirty="0" err="1"/>
              <a:t>third</a:t>
            </a:r>
            <a:r>
              <a:rPr lang="fi-FI" dirty="0"/>
              <a:t> </a:t>
            </a:r>
            <a:r>
              <a:rPr lang="fi-FI" dirty="0" err="1"/>
              <a:t>line</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 </a:t>
            </a:r>
            <a:r>
              <a:rPr lang="fi-FI" dirty="0" err="1"/>
              <a:t>col</a:t>
            </a:r>
            <a:r>
              <a:rPr lang="fi-FI" dirty="0"/>
              <a:t> = "</a:t>
            </a:r>
            <a:r>
              <a:rPr lang="fi-FI" dirty="0" err="1"/>
              <a:t>red</a:t>
            </a:r>
            <a:r>
              <a:rPr lang="fi-FI" dirty="0"/>
              <a:t>")</a:t>
            </a:r>
          </a:p>
          <a:p>
            <a:endParaRPr lang="fi-FI" dirty="0"/>
          </a:p>
          <a:p>
            <a:r>
              <a:rPr lang="fi-FI" dirty="0"/>
              <a:t># </a:t>
            </a:r>
            <a:r>
              <a:rPr lang="fi-FI" dirty="0" err="1"/>
              <a:t>All</a:t>
            </a:r>
            <a:r>
              <a:rPr lang="fi-FI" dirty="0"/>
              <a:t> </a:t>
            </a:r>
            <a:r>
              <a:rPr lang="fi-FI" dirty="0" err="1"/>
              <a:t>lines</a:t>
            </a:r>
            <a:endParaRPr lang="fi-FI" dirty="0"/>
          </a:p>
          <a:p>
            <a:endParaRPr lang="fi-FI" dirty="0"/>
          </a:p>
          <a:p>
            <a:r>
              <a:rPr lang="fi-FI" dirty="0" err="1"/>
              <a:t>plot</a:t>
            </a:r>
            <a:r>
              <a:rPr lang="fi-FI" dirty="0"/>
              <a:t>(x, </a:t>
            </a:r>
            <a:r>
              <a:rPr lang="fi-FI" dirty="0" err="1"/>
              <a:t>logistic</a:t>
            </a:r>
            <a:r>
              <a:rPr lang="fi-FI" dirty="0"/>
              <a:t>(x+1), </a:t>
            </a:r>
            <a:r>
              <a:rPr lang="fi-FI" dirty="0" err="1"/>
              <a:t>type</a:t>
            </a:r>
            <a:r>
              <a:rPr lang="fi-FI" dirty="0"/>
              <a:t> ="l",</a:t>
            </a:r>
          </a:p>
          <a:p>
            <a:r>
              <a:rPr lang="fi-FI" dirty="0"/>
              <a:t>     </a:t>
            </a:r>
            <a:r>
              <a:rPr lang="fi-FI" dirty="0" err="1"/>
              <a:t>xlab</a:t>
            </a:r>
            <a:r>
              <a:rPr lang="fi-FI" dirty="0"/>
              <a:t> = "x", </a:t>
            </a:r>
            <a:r>
              <a:rPr lang="fi-FI" dirty="0" err="1"/>
              <a:t>ylab</a:t>
            </a:r>
            <a:r>
              <a:rPr lang="fi-FI" dirty="0"/>
              <a:t> ="</a:t>
            </a:r>
            <a:r>
              <a:rPr lang="fi-FI" dirty="0" err="1"/>
              <a:t>probability</a:t>
            </a:r>
            <a:r>
              <a:rPr lang="fi-FI" dirty="0"/>
              <a:t>")</a:t>
            </a:r>
          </a:p>
          <a:p>
            <a:r>
              <a:rPr lang="fi-FI" dirty="0" err="1"/>
              <a:t>lines</a:t>
            </a:r>
            <a:r>
              <a:rPr lang="fi-FI" dirty="0"/>
              <a:t>(x, </a:t>
            </a:r>
            <a:r>
              <a:rPr lang="fi-FI" dirty="0" err="1"/>
              <a:t>logistic</a:t>
            </a:r>
            <a:r>
              <a:rPr lang="fi-FI" dirty="0"/>
              <a:t>(x-1), </a:t>
            </a:r>
            <a:r>
              <a:rPr lang="fi-FI" dirty="0" err="1"/>
              <a:t>col</a:t>
            </a:r>
            <a:r>
              <a:rPr lang="fi-FI" dirty="0"/>
              <a:t> = "</a:t>
            </a:r>
            <a:r>
              <a:rPr lang="fi-FI" dirty="0" err="1"/>
              <a:t>red</a:t>
            </a:r>
            <a:r>
              <a:rPr lang="fi-FI" dirty="0"/>
              <a:t>")</a:t>
            </a:r>
          </a:p>
          <a:p>
            <a:r>
              <a:rPr lang="fi-FI" dirty="0" err="1"/>
              <a:t>lines</a:t>
            </a:r>
            <a:r>
              <a:rPr lang="fi-FI" dirty="0"/>
              <a:t>(x, 1-logistic(x+1), </a:t>
            </a:r>
            <a:r>
              <a:rPr lang="fi-FI" dirty="0" err="1"/>
              <a:t>col</a:t>
            </a:r>
            <a:r>
              <a:rPr lang="fi-FI" dirty="0"/>
              <a:t> ="</a:t>
            </a:r>
            <a:r>
              <a:rPr lang="fi-FI" dirty="0" err="1"/>
              <a:t>red</a:t>
            </a:r>
            <a:r>
              <a:rPr lang="fi-FI" dirty="0"/>
              <a:t>")</a:t>
            </a:r>
          </a:p>
          <a:p>
            <a:r>
              <a:rPr lang="fi-FI" dirty="0" err="1"/>
              <a:t>lines</a:t>
            </a:r>
            <a:r>
              <a:rPr lang="fi-FI" dirty="0"/>
              <a:t>(x, </a:t>
            </a:r>
            <a:r>
              <a:rPr lang="fi-FI" dirty="0" err="1"/>
              <a:t>logistic</a:t>
            </a:r>
            <a:r>
              <a:rPr lang="fi-FI" dirty="0"/>
              <a:t>(x+1)-</a:t>
            </a:r>
            <a:r>
              <a:rPr lang="fi-FI" dirty="0" err="1"/>
              <a:t>logistic</a:t>
            </a:r>
            <a:r>
              <a:rPr lang="fi-FI" dirty="0"/>
              <a:t>(x-1), </a:t>
            </a:r>
            <a:r>
              <a:rPr lang="fi-FI" dirty="0" err="1"/>
              <a:t>col</a:t>
            </a:r>
            <a:r>
              <a:rPr lang="fi-FI" dirty="0"/>
              <a:t> ="</a:t>
            </a:r>
            <a:r>
              <a:rPr lang="fi-FI" dirty="0" err="1"/>
              <a:t>red</a:t>
            </a:r>
            <a:r>
              <a:rPr lang="fi-FI" dirty="0"/>
              <a:t>")</a:t>
            </a:r>
          </a:p>
          <a:p>
            <a:endParaRPr lang="fi-FI" dirty="0"/>
          </a:p>
          <a:p>
            <a:endParaRPr lang="fi-FI" dirty="0"/>
          </a:p>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138</a:t>
            </a:fld>
            <a:endParaRPr lang="fi-FI"/>
          </a:p>
        </p:txBody>
      </p:sp>
    </p:spTree>
    <p:extLst>
      <p:ext uri="{BB962C8B-B14F-4D97-AF65-F5344CB8AC3E}">
        <p14:creationId xmlns:p14="http://schemas.microsoft.com/office/powerpoint/2010/main" val="36873163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BA776C5-0312-5C4E-917A-3C22296ECCA7}" type="slidenum">
              <a:rPr lang="fi-FI" smtClean="0"/>
              <a:pPr/>
              <a:t>139</a:t>
            </a:fld>
            <a:endParaRPr lang="fi-FI"/>
          </a:p>
        </p:txBody>
      </p:sp>
    </p:spTree>
    <p:extLst>
      <p:ext uri="{BB962C8B-B14F-4D97-AF65-F5344CB8AC3E}">
        <p14:creationId xmlns:p14="http://schemas.microsoft.com/office/powerpoint/2010/main" val="1661120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141</a:t>
            </a:fld>
            <a:endParaRPr lang="fi-FI"/>
          </a:p>
        </p:txBody>
      </p:sp>
    </p:spTree>
    <p:extLst>
      <p:ext uri="{BB962C8B-B14F-4D97-AF65-F5344CB8AC3E}">
        <p14:creationId xmlns:p14="http://schemas.microsoft.com/office/powerpoint/2010/main" val="21512112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143</a:t>
            </a:fld>
            <a:endParaRPr lang="fi-FI"/>
          </a:p>
        </p:txBody>
      </p:sp>
    </p:spTree>
    <p:extLst>
      <p:ext uri="{BB962C8B-B14F-4D97-AF65-F5344CB8AC3E}">
        <p14:creationId xmlns:p14="http://schemas.microsoft.com/office/powerpoint/2010/main" val="26853363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152</a:t>
            </a:fld>
            <a:endParaRPr lang="fi-FI"/>
          </a:p>
        </p:txBody>
      </p:sp>
    </p:spTree>
    <p:extLst>
      <p:ext uri="{BB962C8B-B14F-4D97-AF65-F5344CB8AC3E}">
        <p14:creationId xmlns:p14="http://schemas.microsoft.com/office/powerpoint/2010/main" val="6205635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153</a:t>
            </a:fld>
            <a:endParaRPr lang="fi-FI"/>
          </a:p>
        </p:txBody>
      </p:sp>
    </p:spTree>
    <p:extLst>
      <p:ext uri="{BB962C8B-B14F-4D97-AF65-F5344CB8AC3E}">
        <p14:creationId xmlns:p14="http://schemas.microsoft.com/office/powerpoint/2010/main" val="1198102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14</a:t>
            </a:fld>
            <a:endParaRPr lang="fi-FI"/>
          </a:p>
        </p:txBody>
      </p:sp>
    </p:spTree>
    <p:extLst>
      <p:ext uri="{BB962C8B-B14F-4D97-AF65-F5344CB8AC3E}">
        <p14:creationId xmlns:p14="http://schemas.microsoft.com/office/powerpoint/2010/main" val="28585149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154</a:t>
            </a:fld>
            <a:endParaRPr lang="fi-FI"/>
          </a:p>
        </p:txBody>
      </p:sp>
    </p:spTree>
    <p:extLst>
      <p:ext uri="{BB962C8B-B14F-4D97-AF65-F5344CB8AC3E}">
        <p14:creationId xmlns:p14="http://schemas.microsoft.com/office/powerpoint/2010/main" val="23231507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155</a:t>
            </a:fld>
            <a:endParaRPr lang="fi-FI"/>
          </a:p>
        </p:txBody>
      </p:sp>
    </p:spTree>
    <p:extLst>
      <p:ext uri="{BB962C8B-B14F-4D97-AF65-F5344CB8AC3E}">
        <p14:creationId xmlns:p14="http://schemas.microsoft.com/office/powerpoint/2010/main" val="36767703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texreg</a:t>
            </a:r>
            <a:r>
              <a:rPr lang="fi-FI" dirty="0"/>
              <a:t>)</a:t>
            </a:r>
          </a:p>
          <a:p>
            <a:r>
              <a:rPr lang="fi-FI" dirty="0" err="1"/>
              <a:t>set.seed</a:t>
            </a:r>
            <a:r>
              <a:rPr lang="fi-FI" dirty="0"/>
              <a:t>(1)</a:t>
            </a:r>
          </a:p>
          <a:p>
            <a:endParaRPr lang="fi-FI" dirty="0"/>
          </a:p>
          <a:p>
            <a:r>
              <a:rPr lang="fi-FI" dirty="0"/>
              <a:t>x &lt;- </a:t>
            </a:r>
            <a:r>
              <a:rPr lang="fi-FI" dirty="0" err="1"/>
              <a:t>sample</a:t>
            </a:r>
            <a:r>
              <a:rPr lang="fi-FI" dirty="0"/>
              <a:t>(1:100,30, </a:t>
            </a:r>
            <a:r>
              <a:rPr lang="fi-FI" dirty="0" err="1"/>
              <a:t>replace</a:t>
            </a:r>
            <a:r>
              <a:rPr lang="fi-FI" dirty="0"/>
              <a:t> = TRUE)</a:t>
            </a:r>
          </a:p>
          <a:p>
            <a:r>
              <a:rPr lang="fi-FI" dirty="0"/>
              <a:t>y &lt;- </a:t>
            </a:r>
            <a:r>
              <a:rPr lang="fi-FI" dirty="0" err="1"/>
              <a:t>unlist</a:t>
            </a:r>
            <a:r>
              <a:rPr lang="fi-FI" dirty="0"/>
              <a:t>(</a:t>
            </a:r>
            <a:r>
              <a:rPr lang="fi-FI" dirty="0" err="1"/>
              <a:t>lapply</a:t>
            </a:r>
            <a:r>
              <a:rPr lang="fi-FI" dirty="0"/>
              <a:t>(</a:t>
            </a:r>
            <a:r>
              <a:rPr lang="fi-FI" dirty="0" err="1"/>
              <a:t>x,function</a:t>
            </a:r>
            <a:r>
              <a:rPr lang="fi-FI" dirty="0"/>
              <a:t>(x){</a:t>
            </a:r>
          </a:p>
          <a:p>
            <a:r>
              <a:rPr lang="fi-FI" dirty="0"/>
              <a:t>  </a:t>
            </a:r>
            <a:r>
              <a:rPr lang="fi-FI" dirty="0" err="1"/>
              <a:t>sum</a:t>
            </a:r>
            <a:r>
              <a:rPr lang="fi-FI" dirty="0"/>
              <a:t>(</a:t>
            </a:r>
            <a:r>
              <a:rPr lang="fi-FI" dirty="0" err="1"/>
              <a:t>sample</a:t>
            </a:r>
            <a:r>
              <a:rPr lang="fi-FI" dirty="0"/>
              <a:t>(1:6,x, </a:t>
            </a:r>
            <a:r>
              <a:rPr lang="fi-FI" dirty="0" err="1"/>
              <a:t>replace</a:t>
            </a:r>
            <a:r>
              <a:rPr lang="fi-FI" dirty="0"/>
              <a:t> = TRUE)==6)</a:t>
            </a:r>
          </a:p>
          <a:p>
            <a:r>
              <a:rPr lang="fi-FI" dirty="0"/>
              <a:t>}))</a:t>
            </a:r>
          </a:p>
          <a:p>
            <a:endParaRPr lang="fi-FI" dirty="0"/>
          </a:p>
          <a:p>
            <a:r>
              <a:rPr lang="fi-FI" dirty="0" err="1"/>
              <a:t>cbind</a:t>
            </a:r>
            <a:r>
              <a:rPr lang="fi-FI" dirty="0"/>
              <a:t>(</a:t>
            </a:r>
            <a:r>
              <a:rPr lang="fi-FI" dirty="0" err="1"/>
              <a:t>x,y</a:t>
            </a:r>
            <a:r>
              <a:rPr lang="fi-FI" dirty="0"/>
              <a:t>)</a:t>
            </a:r>
          </a:p>
          <a:p>
            <a:endParaRPr lang="fi-FI" dirty="0"/>
          </a:p>
          <a:p>
            <a:r>
              <a:rPr lang="fi-FI" dirty="0"/>
              <a:t>pdf("</a:t>
            </a:r>
            <a:r>
              <a:rPr lang="fi-FI" dirty="0" err="1"/>
              <a:t>Plot.pdf</a:t>
            </a:r>
            <a:r>
              <a:rPr lang="fi-FI" dirty="0"/>
              <a:t>", </a:t>
            </a:r>
            <a:r>
              <a:rPr lang="fi-FI" dirty="0" err="1"/>
              <a:t>width</a:t>
            </a:r>
            <a:r>
              <a:rPr lang="fi-FI" dirty="0"/>
              <a:t> = 4, </a:t>
            </a:r>
            <a:r>
              <a:rPr lang="fi-FI" dirty="0" err="1"/>
              <a:t>height</a:t>
            </a:r>
            <a:r>
              <a:rPr lang="fi-FI" dirty="0"/>
              <a:t> = 4)</a:t>
            </a:r>
          </a:p>
          <a:p>
            <a:endParaRPr lang="fi-FI" dirty="0"/>
          </a:p>
          <a:p>
            <a:r>
              <a:rPr lang="fi-FI" dirty="0" err="1"/>
              <a:t>plot</a:t>
            </a:r>
            <a:r>
              <a:rPr lang="fi-FI" dirty="0"/>
              <a:t>(</a:t>
            </a:r>
            <a:r>
              <a:rPr lang="fi-FI" dirty="0" err="1"/>
              <a:t>x,y</a:t>
            </a:r>
            <a:r>
              <a:rPr lang="fi-FI" dirty="0"/>
              <a:t>, </a:t>
            </a:r>
            <a:r>
              <a:rPr lang="fi-FI" dirty="0" err="1"/>
              <a:t>ylab</a:t>
            </a:r>
            <a:r>
              <a:rPr lang="fi-FI" dirty="0"/>
              <a:t> = "</a:t>
            </a:r>
            <a:r>
              <a:rPr lang="fi-FI" dirty="0" err="1"/>
              <a:t>Number</a:t>
            </a:r>
            <a:r>
              <a:rPr lang="fi-FI" dirty="0"/>
              <a:t> of 6s", </a:t>
            </a:r>
            <a:r>
              <a:rPr lang="fi-FI" dirty="0" err="1"/>
              <a:t>xlab</a:t>
            </a:r>
            <a:r>
              <a:rPr lang="fi-FI" dirty="0"/>
              <a:t> ="</a:t>
            </a:r>
            <a:r>
              <a:rPr lang="fi-FI" dirty="0" err="1"/>
              <a:t>Number</a:t>
            </a:r>
            <a:r>
              <a:rPr lang="fi-FI" dirty="0"/>
              <a:t> of </a:t>
            </a:r>
            <a:r>
              <a:rPr lang="fi-FI" dirty="0" err="1"/>
              <a:t>die</a:t>
            </a:r>
            <a:r>
              <a:rPr lang="fi-FI" dirty="0"/>
              <a:t> </a:t>
            </a:r>
            <a:r>
              <a:rPr lang="fi-FI" dirty="0" err="1"/>
              <a:t>throws</a:t>
            </a:r>
            <a:r>
              <a:rPr lang="fi-FI" dirty="0"/>
              <a:t>")</a:t>
            </a:r>
          </a:p>
          <a:p>
            <a:r>
              <a:rPr lang="fi-FI" dirty="0" err="1"/>
              <a:t>lines</a:t>
            </a:r>
            <a:r>
              <a:rPr lang="fi-FI" dirty="0"/>
              <a:t>(1:100,predict(lm(</a:t>
            </a:r>
            <a:r>
              <a:rPr lang="fi-FI" dirty="0" err="1"/>
              <a:t>y~x</a:t>
            </a:r>
            <a:r>
              <a:rPr lang="fi-FI" dirty="0"/>
              <a:t>), </a:t>
            </a:r>
            <a:r>
              <a:rPr lang="fi-FI" dirty="0" err="1"/>
              <a:t>newdata</a:t>
            </a:r>
            <a:r>
              <a:rPr lang="fi-FI" dirty="0"/>
              <a:t> = </a:t>
            </a:r>
            <a:r>
              <a:rPr lang="fi-FI" dirty="0" err="1"/>
              <a:t>list</a:t>
            </a:r>
            <a:r>
              <a:rPr lang="fi-FI" dirty="0"/>
              <a:t>(x= 1:100)), </a:t>
            </a:r>
            <a:r>
              <a:rPr lang="fi-FI" dirty="0" err="1"/>
              <a:t>col</a:t>
            </a:r>
            <a:r>
              <a:rPr lang="fi-FI" dirty="0"/>
              <a:t> ="</a:t>
            </a:r>
            <a:r>
              <a:rPr lang="fi-FI" dirty="0" err="1"/>
              <a:t>red</a:t>
            </a:r>
            <a:r>
              <a:rPr lang="fi-FI" dirty="0"/>
              <a:t>")</a:t>
            </a:r>
          </a:p>
          <a:p>
            <a:endParaRPr lang="fi-FI" dirty="0"/>
          </a:p>
          <a:p>
            <a:r>
              <a:rPr lang="fi-FI" dirty="0" err="1"/>
              <a:t>screenreg</a:t>
            </a:r>
            <a:r>
              <a:rPr lang="fi-FI" dirty="0"/>
              <a:t>(</a:t>
            </a:r>
            <a:r>
              <a:rPr lang="fi-FI" dirty="0" err="1"/>
              <a:t>list</a:t>
            </a:r>
            <a:r>
              <a:rPr lang="fi-FI" dirty="0"/>
              <a:t>(lm(</a:t>
            </a:r>
            <a:r>
              <a:rPr lang="fi-FI" dirty="0" err="1"/>
              <a:t>y~x</a:t>
            </a:r>
            <a:r>
              <a:rPr lang="fi-FI" dirty="0"/>
              <a:t>), </a:t>
            </a:r>
            <a:r>
              <a:rPr lang="fi-FI" dirty="0" err="1"/>
              <a:t>glm</a:t>
            </a:r>
            <a:r>
              <a:rPr lang="fi-FI" dirty="0"/>
              <a:t>(</a:t>
            </a:r>
            <a:r>
              <a:rPr lang="fi-FI" dirty="0" err="1"/>
              <a:t>y~x</a:t>
            </a:r>
            <a:r>
              <a:rPr lang="fi-FI" dirty="0"/>
              <a:t>, </a:t>
            </a:r>
            <a:r>
              <a:rPr lang="fi-FI" dirty="0" err="1"/>
              <a:t>family</a:t>
            </a:r>
            <a:r>
              <a:rPr lang="fi-FI" dirty="0"/>
              <a:t> = </a:t>
            </a:r>
            <a:r>
              <a:rPr lang="fi-FI" dirty="0" err="1"/>
              <a:t>poisson</a:t>
            </a:r>
            <a:r>
              <a:rPr lang="fi-FI" dirty="0"/>
              <a:t>)))</a:t>
            </a:r>
          </a:p>
          <a:p>
            <a:endParaRPr lang="fi-FI" dirty="0"/>
          </a:p>
          <a:p>
            <a:r>
              <a:rPr lang="fi-FI" dirty="0" err="1"/>
              <a:t>plot</a:t>
            </a:r>
            <a:r>
              <a:rPr lang="fi-FI" dirty="0"/>
              <a:t>(</a:t>
            </a:r>
            <a:r>
              <a:rPr lang="fi-FI" dirty="0" err="1"/>
              <a:t>x,y</a:t>
            </a:r>
            <a:r>
              <a:rPr lang="fi-FI" dirty="0"/>
              <a:t>, </a:t>
            </a:r>
            <a:r>
              <a:rPr lang="fi-FI" dirty="0" err="1"/>
              <a:t>ylab</a:t>
            </a:r>
            <a:r>
              <a:rPr lang="fi-FI" dirty="0"/>
              <a:t> = "</a:t>
            </a:r>
            <a:r>
              <a:rPr lang="fi-FI" dirty="0" err="1"/>
              <a:t>Number</a:t>
            </a:r>
            <a:r>
              <a:rPr lang="fi-FI" dirty="0"/>
              <a:t> of 6s", </a:t>
            </a:r>
            <a:r>
              <a:rPr lang="fi-FI" dirty="0" err="1"/>
              <a:t>xlab</a:t>
            </a:r>
            <a:r>
              <a:rPr lang="fi-FI" dirty="0"/>
              <a:t> ="</a:t>
            </a:r>
            <a:r>
              <a:rPr lang="fi-FI" dirty="0" err="1"/>
              <a:t>Number</a:t>
            </a:r>
            <a:r>
              <a:rPr lang="fi-FI" dirty="0"/>
              <a:t> of </a:t>
            </a:r>
            <a:r>
              <a:rPr lang="fi-FI" dirty="0" err="1"/>
              <a:t>die</a:t>
            </a:r>
            <a:r>
              <a:rPr lang="fi-FI" dirty="0"/>
              <a:t> </a:t>
            </a:r>
            <a:r>
              <a:rPr lang="fi-FI" dirty="0" err="1"/>
              <a:t>throws</a:t>
            </a:r>
            <a:r>
              <a:rPr lang="fi-FI" dirty="0"/>
              <a:t>")</a:t>
            </a:r>
          </a:p>
          <a:p>
            <a:r>
              <a:rPr lang="fi-FI" dirty="0" err="1"/>
              <a:t>lines</a:t>
            </a:r>
            <a:r>
              <a:rPr lang="fi-FI" dirty="0"/>
              <a:t>(1:100,predict(lm(</a:t>
            </a:r>
            <a:r>
              <a:rPr lang="fi-FI" dirty="0" err="1"/>
              <a:t>y~x</a:t>
            </a:r>
            <a:r>
              <a:rPr lang="fi-FI" dirty="0"/>
              <a:t>), </a:t>
            </a:r>
            <a:r>
              <a:rPr lang="fi-FI" dirty="0" err="1"/>
              <a:t>newdata</a:t>
            </a:r>
            <a:r>
              <a:rPr lang="fi-FI" dirty="0"/>
              <a:t> = </a:t>
            </a:r>
            <a:r>
              <a:rPr lang="fi-FI" dirty="0" err="1"/>
              <a:t>list</a:t>
            </a:r>
            <a:r>
              <a:rPr lang="fi-FI" dirty="0"/>
              <a:t>(x= 1:100)), </a:t>
            </a:r>
            <a:r>
              <a:rPr lang="fi-FI" dirty="0" err="1"/>
              <a:t>col</a:t>
            </a:r>
            <a:r>
              <a:rPr lang="fi-FI" dirty="0"/>
              <a:t> ="</a:t>
            </a:r>
            <a:r>
              <a:rPr lang="fi-FI" dirty="0" err="1"/>
              <a:t>red</a:t>
            </a:r>
            <a:r>
              <a:rPr lang="fi-FI" dirty="0"/>
              <a:t>")</a:t>
            </a:r>
          </a:p>
          <a:p>
            <a:r>
              <a:rPr lang="fi-FI" dirty="0" err="1"/>
              <a:t>lines</a:t>
            </a:r>
            <a:r>
              <a:rPr lang="fi-FI" dirty="0"/>
              <a:t>(1:100,predict(</a:t>
            </a:r>
            <a:r>
              <a:rPr lang="fi-FI" dirty="0" err="1"/>
              <a:t>glm</a:t>
            </a:r>
            <a:r>
              <a:rPr lang="fi-FI" dirty="0"/>
              <a:t>(</a:t>
            </a:r>
            <a:r>
              <a:rPr lang="fi-FI" dirty="0" err="1"/>
              <a:t>y~x</a:t>
            </a:r>
            <a:r>
              <a:rPr lang="fi-FI" dirty="0"/>
              <a:t>, </a:t>
            </a:r>
            <a:r>
              <a:rPr lang="fi-FI" dirty="0" err="1"/>
              <a:t>family</a:t>
            </a:r>
            <a:r>
              <a:rPr lang="fi-FI" dirty="0"/>
              <a:t> = </a:t>
            </a:r>
            <a:r>
              <a:rPr lang="fi-FI" dirty="0" err="1"/>
              <a:t>poisson</a:t>
            </a:r>
            <a:r>
              <a:rPr lang="fi-FI" dirty="0"/>
              <a:t>), </a:t>
            </a:r>
            <a:r>
              <a:rPr lang="fi-FI" dirty="0" err="1"/>
              <a:t>type</a:t>
            </a:r>
            <a:r>
              <a:rPr lang="fi-FI" dirty="0"/>
              <a:t> ="</a:t>
            </a:r>
            <a:r>
              <a:rPr lang="fi-FI" dirty="0" err="1"/>
              <a:t>response</a:t>
            </a:r>
            <a:r>
              <a:rPr lang="fi-FI" dirty="0"/>
              <a:t>", </a:t>
            </a:r>
            <a:r>
              <a:rPr lang="fi-FI" dirty="0" err="1"/>
              <a:t>newdata</a:t>
            </a:r>
            <a:r>
              <a:rPr lang="fi-FI" dirty="0"/>
              <a:t> = </a:t>
            </a:r>
            <a:r>
              <a:rPr lang="fi-FI" dirty="0" err="1"/>
              <a:t>list</a:t>
            </a:r>
            <a:r>
              <a:rPr lang="fi-FI" dirty="0"/>
              <a:t>(x= 1:100)), </a:t>
            </a:r>
            <a:r>
              <a:rPr lang="fi-FI" dirty="0" err="1"/>
              <a:t>col</a:t>
            </a:r>
            <a:r>
              <a:rPr lang="fi-FI" dirty="0"/>
              <a:t> ="</a:t>
            </a:r>
            <a:r>
              <a:rPr lang="fi-FI" dirty="0" err="1"/>
              <a:t>blue</a:t>
            </a:r>
            <a:r>
              <a:rPr lang="fi-FI" dirty="0"/>
              <a:t>")</a:t>
            </a:r>
          </a:p>
          <a:p>
            <a:endParaRPr lang="fi-FI" dirty="0"/>
          </a:p>
          <a:p>
            <a:r>
              <a:rPr lang="fi-FI" dirty="0" err="1"/>
              <a:t>dev.off</a:t>
            </a:r>
            <a:r>
              <a:rPr lang="fi-FI" dirty="0"/>
              <a:t>()</a:t>
            </a:r>
          </a:p>
        </p:txBody>
      </p:sp>
      <p:sp>
        <p:nvSpPr>
          <p:cNvPr id="4" name="Slide Number Placeholder 3"/>
          <p:cNvSpPr>
            <a:spLocks noGrp="1"/>
          </p:cNvSpPr>
          <p:nvPr>
            <p:ph type="sldNum" sz="quarter" idx="5"/>
          </p:nvPr>
        </p:nvSpPr>
        <p:spPr/>
        <p:txBody>
          <a:bodyPr/>
          <a:lstStyle/>
          <a:p>
            <a:fld id="{ABA776C5-0312-5C4E-917A-3C22296ECCA7}" type="slidenum">
              <a:rPr lang="fi-FI" smtClean="0"/>
              <a:pPr/>
              <a:t>159</a:t>
            </a:fld>
            <a:endParaRPr lang="fi-FI"/>
          </a:p>
        </p:txBody>
      </p:sp>
    </p:spTree>
    <p:extLst>
      <p:ext uri="{BB962C8B-B14F-4D97-AF65-F5344CB8AC3E}">
        <p14:creationId xmlns:p14="http://schemas.microsoft.com/office/powerpoint/2010/main" val="29381039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texreg</a:t>
            </a:r>
            <a:r>
              <a:rPr lang="fi-FI" dirty="0"/>
              <a:t>)</a:t>
            </a:r>
          </a:p>
          <a:p>
            <a:r>
              <a:rPr lang="fi-FI" dirty="0" err="1"/>
              <a:t>set.seed</a:t>
            </a:r>
            <a:r>
              <a:rPr lang="fi-FI" dirty="0"/>
              <a:t>(1)</a:t>
            </a:r>
          </a:p>
          <a:p>
            <a:endParaRPr lang="fi-FI" dirty="0"/>
          </a:p>
          <a:p>
            <a:r>
              <a:rPr lang="fi-FI" dirty="0"/>
              <a:t>x &lt;- </a:t>
            </a:r>
            <a:r>
              <a:rPr lang="fi-FI" dirty="0" err="1"/>
              <a:t>sample</a:t>
            </a:r>
            <a:r>
              <a:rPr lang="fi-FI" dirty="0"/>
              <a:t>(1:100,30, </a:t>
            </a:r>
            <a:r>
              <a:rPr lang="fi-FI" dirty="0" err="1"/>
              <a:t>replace</a:t>
            </a:r>
            <a:r>
              <a:rPr lang="fi-FI" dirty="0"/>
              <a:t> = TRUE)</a:t>
            </a:r>
          </a:p>
          <a:p>
            <a:r>
              <a:rPr lang="fi-FI" dirty="0"/>
              <a:t>y &lt;- </a:t>
            </a:r>
            <a:r>
              <a:rPr lang="fi-FI" dirty="0" err="1"/>
              <a:t>unlist</a:t>
            </a:r>
            <a:r>
              <a:rPr lang="fi-FI" dirty="0"/>
              <a:t>(</a:t>
            </a:r>
            <a:r>
              <a:rPr lang="fi-FI" dirty="0" err="1"/>
              <a:t>lapply</a:t>
            </a:r>
            <a:r>
              <a:rPr lang="fi-FI" dirty="0"/>
              <a:t>(</a:t>
            </a:r>
            <a:r>
              <a:rPr lang="fi-FI" dirty="0" err="1"/>
              <a:t>x,function</a:t>
            </a:r>
            <a:r>
              <a:rPr lang="fi-FI" dirty="0"/>
              <a:t>(x){</a:t>
            </a:r>
          </a:p>
          <a:p>
            <a:r>
              <a:rPr lang="fi-FI" dirty="0"/>
              <a:t>  </a:t>
            </a:r>
            <a:r>
              <a:rPr lang="fi-FI" dirty="0" err="1"/>
              <a:t>sum</a:t>
            </a:r>
            <a:r>
              <a:rPr lang="fi-FI" dirty="0"/>
              <a:t>(</a:t>
            </a:r>
            <a:r>
              <a:rPr lang="fi-FI" dirty="0" err="1"/>
              <a:t>sample</a:t>
            </a:r>
            <a:r>
              <a:rPr lang="fi-FI" dirty="0"/>
              <a:t>(1:6,x, </a:t>
            </a:r>
            <a:r>
              <a:rPr lang="fi-FI" dirty="0" err="1"/>
              <a:t>replace</a:t>
            </a:r>
            <a:r>
              <a:rPr lang="fi-FI" dirty="0"/>
              <a:t> = TRUE)==6)</a:t>
            </a:r>
          </a:p>
          <a:p>
            <a:r>
              <a:rPr lang="fi-FI" dirty="0"/>
              <a:t>}))</a:t>
            </a:r>
          </a:p>
          <a:p>
            <a:endParaRPr lang="fi-FI" dirty="0"/>
          </a:p>
          <a:p>
            <a:r>
              <a:rPr lang="fi-FI" dirty="0" err="1"/>
              <a:t>cbind</a:t>
            </a:r>
            <a:r>
              <a:rPr lang="fi-FI" dirty="0"/>
              <a:t>(</a:t>
            </a:r>
            <a:r>
              <a:rPr lang="fi-FI" dirty="0" err="1"/>
              <a:t>x,y</a:t>
            </a:r>
            <a:r>
              <a:rPr lang="fi-FI" dirty="0"/>
              <a:t>)</a:t>
            </a:r>
          </a:p>
          <a:p>
            <a:endParaRPr lang="fi-FI" dirty="0"/>
          </a:p>
          <a:p>
            <a:r>
              <a:rPr lang="fi-FI" dirty="0"/>
              <a:t>pdf("</a:t>
            </a:r>
            <a:r>
              <a:rPr lang="fi-FI" dirty="0" err="1"/>
              <a:t>Plot.pdf</a:t>
            </a:r>
            <a:r>
              <a:rPr lang="fi-FI" dirty="0"/>
              <a:t>", </a:t>
            </a:r>
            <a:r>
              <a:rPr lang="fi-FI" dirty="0" err="1"/>
              <a:t>width</a:t>
            </a:r>
            <a:r>
              <a:rPr lang="fi-FI" dirty="0"/>
              <a:t> = 4, </a:t>
            </a:r>
            <a:r>
              <a:rPr lang="fi-FI" dirty="0" err="1"/>
              <a:t>height</a:t>
            </a:r>
            <a:r>
              <a:rPr lang="fi-FI" dirty="0"/>
              <a:t> = 4)</a:t>
            </a:r>
          </a:p>
          <a:p>
            <a:endParaRPr lang="fi-FI" dirty="0"/>
          </a:p>
          <a:p>
            <a:r>
              <a:rPr lang="fi-FI" dirty="0" err="1"/>
              <a:t>plot</a:t>
            </a:r>
            <a:r>
              <a:rPr lang="fi-FI" dirty="0"/>
              <a:t>(</a:t>
            </a:r>
            <a:r>
              <a:rPr lang="fi-FI" dirty="0" err="1"/>
              <a:t>x,y</a:t>
            </a:r>
            <a:r>
              <a:rPr lang="fi-FI" dirty="0"/>
              <a:t>, </a:t>
            </a:r>
            <a:r>
              <a:rPr lang="fi-FI" dirty="0" err="1"/>
              <a:t>ylab</a:t>
            </a:r>
            <a:r>
              <a:rPr lang="fi-FI" dirty="0"/>
              <a:t> = "</a:t>
            </a:r>
            <a:r>
              <a:rPr lang="fi-FI" dirty="0" err="1"/>
              <a:t>Number</a:t>
            </a:r>
            <a:r>
              <a:rPr lang="fi-FI" dirty="0"/>
              <a:t> of 6s", </a:t>
            </a:r>
            <a:r>
              <a:rPr lang="fi-FI" dirty="0" err="1"/>
              <a:t>xlab</a:t>
            </a:r>
            <a:r>
              <a:rPr lang="fi-FI" dirty="0"/>
              <a:t> ="</a:t>
            </a:r>
            <a:r>
              <a:rPr lang="fi-FI" dirty="0" err="1"/>
              <a:t>Number</a:t>
            </a:r>
            <a:r>
              <a:rPr lang="fi-FI" dirty="0"/>
              <a:t> of </a:t>
            </a:r>
            <a:r>
              <a:rPr lang="fi-FI" dirty="0" err="1"/>
              <a:t>die</a:t>
            </a:r>
            <a:r>
              <a:rPr lang="fi-FI" dirty="0"/>
              <a:t> </a:t>
            </a:r>
            <a:r>
              <a:rPr lang="fi-FI" dirty="0" err="1"/>
              <a:t>throws</a:t>
            </a:r>
            <a:r>
              <a:rPr lang="fi-FI" dirty="0"/>
              <a:t>")</a:t>
            </a:r>
          </a:p>
          <a:p>
            <a:r>
              <a:rPr lang="fi-FI" dirty="0" err="1"/>
              <a:t>lines</a:t>
            </a:r>
            <a:r>
              <a:rPr lang="fi-FI" dirty="0"/>
              <a:t>(1:100,predict(lm(</a:t>
            </a:r>
            <a:r>
              <a:rPr lang="fi-FI" dirty="0" err="1"/>
              <a:t>y~x</a:t>
            </a:r>
            <a:r>
              <a:rPr lang="fi-FI" dirty="0"/>
              <a:t>), </a:t>
            </a:r>
            <a:r>
              <a:rPr lang="fi-FI" dirty="0" err="1"/>
              <a:t>newdata</a:t>
            </a:r>
            <a:r>
              <a:rPr lang="fi-FI" dirty="0"/>
              <a:t> = </a:t>
            </a:r>
            <a:r>
              <a:rPr lang="fi-FI" dirty="0" err="1"/>
              <a:t>list</a:t>
            </a:r>
            <a:r>
              <a:rPr lang="fi-FI" dirty="0"/>
              <a:t>(x= 1:100)), </a:t>
            </a:r>
            <a:r>
              <a:rPr lang="fi-FI" dirty="0" err="1"/>
              <a:t>col</a:t>
            </a:r>
            <a:r>
              <a:rPr lang="fi-FI" dirty="0"/>
              <a:t> ="</a:t>
            </a:r>
            <a:r>
              <a:rPr lang="fi-FI" dirty="0" err="1"/>
              <a:t>red</a:t>
            </a:r>
            <a:r>
              <a:rPr lang="fi-FI" dirty="0"/>
              <a:t>")</a:t>
            </a:r>
          </a:p>
          <a:p>
            <a:endParaRPr lang="fi-FI" dirty="0"/>
          </a:p>
          <a:p>
            <a:r>
              <a:rPr lang="fi-FI" dirty="0" err="1"/>
              <a:t>screenreg</a:t>
            </a:r>
            <a:r>
              <a:rPr lang="fi-FI" dirty="0"/>
              <a:t>(</a:t>
            </a:r>
            <a:r>
              <a:rPr lang="fi-FI" dirty="0" err="1"/>
              <a:t>list</a:t>
            </a:r>
            <a:r>
              <a:rPr lang="fi-FI" dirty="0"/>
              <a:t>(lm(</a:t>
            </a:r>
            <a:r>
              <a:rPr lang="fi-FI" dirty="0" err="1"/>
              <a:t>y~x</a:t>
            </a:r>
            <a:r>
              <a:rPr lang="fi-FI" dirty="0"/>
              <a:t>), </a:t>
            </a:r>
            <a:r>
              <a:rPr lang="fi-FI" dirty="0" err="1"/>
              <a:t>glm</a:t>
            </a:r>
            <a:r>
              <a:rPr lang="fi-FI" dirty="0"/>
              <a:t>(</a:t>
            </a:r>
            <a:r>
              <a:rPr lang="fi-FI" dirty="0" err="1"/>
              <a:t>y~x</a:t>
            </a:r>
            <a:r>
              <a:rPr lang="fi-FI" dirty="0"/>
              <a:t>, </a:t>
            </a:r>
            <a:r>
              <a:rPr lang="fi-FI" dirty="0" err="1"/>
              <a:t>family</a:t>
            </a:r>
            <a:r>
              <a:rPr lang="fi-FI" dirty="0"/>
              <a:t> = </a:t>
            </a:r>
            <a:r>
              <a:rPr lang="fi-FI" dirty="0" err="1"/>
              <a:t>poisson</a:t>
            </a:r>
            <a:r>
              <a:rPr lang="fi-FI" dirty="0"/>
              <a:t>)))</a:t>
            </a:r>
          </a:p>
          <a:p>
            <a:endParaRPr lang="fi-FI" dirty="0"/>
          </a:p>
          <a:p>
            <a:r>
              <a:rPr lang="fi-FI" dirty="0" err="1"/>
              <a:t>plot</a:t>
            </a:r>
            <a:r>
              <a:rPr lang="fi-FI" dirty="0"/>
              <a:t>(</a:t>
            </a:r>
            <a:r>
              <a:rPr lang="fi-FI" dirty="0" err="1"/>
              <a:t>x,y</a:t>
            </a:r>
            <a:r>
              <a:rPr lang="fi-FI" dirty="0"/>
              <a:t>, </a:t>
            </a:r>
            <a:r>
              <a:rPr lang="fi-FI" dirty="0" err="1"/>
              <a:t>ylab</a:t>
            </a:r>
            <a:r>
              <a:rPr lang="fi-FI" dirty="0"/>
              <a:t> = "</a:t>
            </a:r>
            <a:r>
              <a:rPr lang="fi-FI" dirty="0" err="1"/>
              <a:t>Number</a:t>
            </a:r>
            <a:r>
              <a:rPr lang="fi-FI" dirty="0"/>
              <a:t> of 6s", </a:t>
            </a:r>
            <a:r>
              <a:rPr lang="fi-FI" dirty="0" err="1"/>
              <a:t>xlab</a:t>
            </a:r>
            <a:r>
              <a:rPr lang="fi-FI" dirty="0"/>
              <a:t> ="</a:t>
            </a:r>
            <a:r>
              <a:rPr lang="fi-FI" dirty="0" err="1"/>
              <a:t>Number</a:t>
            </a:r>
            <a:r>
              <a:rPr lang="fi-FI" dirty="0"/>
              <a:t> of </a:t>
            </a:r>
            <a:r>
              <a:rPr lang="fi-FI" dirty="0" err="1"/>
              <a:t>die</a:t>
            </a:r>
            <a:r>
              <a:rPr lang="fi-FI" dirty="0"/>
              <a:t> </a:t>
            </a:r>
            <a:r>
              <a:rPr lang="fi-FI" dirty="0" err="1"/>
              <a:t>throws</a:t>
            </a:r>
            <a:r>
              <a:rPr lang="fi-FI" dirty="0"/>
              <a:t>")</a:t>
            </a:r>
          </a:p>
          <a:p>
            <a:r>
              <a:rPr lang="fi-FI" dirty="0" err="1"/>
              <a:t>lines</a:t>
            </a:r>
            <a:r>
              <a:rPr lang="fi-FI" dirty="0"/>
              <a:t>(1:100,predict(lm(</a:t>
            </a:r>
            <a:r>
              <a:rPr lang="fi-FI" dirty="0" err="1"/>
              <a:t>y~x</a:t>
            </a:r>
            <a:r>
              <a:rPr lang="fi-FI" dirty="0"/>
              <a:t>), </a:t>
            </a:r>
            <a:r>
              <a:rPr lang="fi-FI" dirty="0" err="1"/>
              <a:t>newdata</a:t>
            </a:r>
            <a:r>
              <a:rPr lang="fi-FI" dirty="0"/>
              <a:t> = </a:t>
            </a:r>
            <a:r>
              <a:rPr lang="fi-FI" dirty="0" err="1"/>
              <a:t>list</a:t>
            </a:r>
            <a:r>
              <a:rPr lang="fi-FI" dirty="0"/>
              <a:t>(x= 1:100)), </a:t>
            </a:r>
            <a:r>
              <a:rPr lang="fi-FI" dirty="0" err="1"/>
              <a:t>col</a:t>
            </a:r>
            <a:r>
              <a:rPr lang="fi-FI" dirty="0"/>
              <a:t> ="</a:t>
            </a:r>
            <a:r>
              <a:rPr lang="fi-FI" dirty="0" err="1"/>
              <a:t>red</a:t>
            </a:r>
            <a:r>
              <a:rPr lang="fi-FI" dirty="0"/>
              <a:t>")</a:t>
            </a:r>
          </a:p>
          <a:p>
            <a:r>
              <a:rPr lang="fi-FI" dirty="0" err="1"/>
              <a:t>lines</a:t>
            </a:r>
            <a:r>
              <a:rPr lang="fi-FI" dirty="0"/>
              <a:t>(1:100,predict(</a:t>
            </a:r>
            <a:r>
              <a:rPr lang="fi-FI" dirty="0" err="1"/>
              <a:t>glm</a:t>
            </a:r>
            <a:r>
              <a:rPr lang="fi-FI" dirty="0"/>
              <a:t>(</a:t>
            </a:r>
            <a:r>
              <a:rPr lang="fi-FI" dirty="0" err="1"/>
              <a:t>y~x</a:t>
            </a:r>
            <a:r>
              <a:rPr lang="fi-FI" dirty="0"/>
              <a:t>, </a:t>
            </a:r>
            <a:r>
              <a:rPr lang="fi-FI" dirty="0" err="1"/>
              <a:t>family</a:t>
            </a:r>
            <a:r>
              <a:rPr lang="fi-FI" dirty="0"/>
              <a:t> = </a:t>
            </a:r>
            <a:r>
              <a:rPr lang="fi-FI" dirty="0" err="1"/>
              <a:t>poisson</a:t>
            </a:r>
            <a:r>
              <a:rPr lang="fi-FI" dirty="0"/>
              <a:t>), </a:t>
            </a:r>
            <a:r>
              <a:rPr lang="fi-FI" dirty="0" err="1"/>
              <a:t>type</a:t>
            </a:r>
            <a:r>
              <a:rPr lang="fi-FI" dirty="0"/>
              <a:t> ="</a:t>
            </a:r>
            <a:r>
              <a:rPr lang="fi-FI" dirty="0" err="1"/>
              <a:t>response</a:t>
            </a:r>
            <a:r>
              <a:rPr lang="fi-FI" dirty="0"/>
              <a:t>", </a:t>
            </a:r>
            <a:r>
              <a:rPr lang="fi-FI" dirty="0" err="1"/>
              <a:t>newdata</a:t>
            </a:r>
            <a:r>
              <a:rPr lang="fi-FI" dirty="0"/>
              <a:t> = </a:t>
            </a:r>
            <a:r>
              <a:rPr lang="fi-FI" dirty="0" err="1"/>
              <a:t>list</a:t>
            </a:r>
            <a:r>
              <a:rPr lang="fi-FI" dirty="0"/>
              <a:t>(x= 1:100)), </a:t>
            </a:r>
            <a:r>
              <a:rPr lang="fi-FI" dirty="0" err="1"/>
              <a:t>col</a:t>
            </a:r>
            <a:r>
              <a:rPr lang="fi-FI" dirty="0"/>
              <a:t> ="</a:t>
            </a:r>
            <a:r>
              <a:rPr lang="fi-FI" dirty="0" err="1"/>
              <a:t>blue</a:t>
            </a:r>
            <a:r>
              <a:rPr lang="fi-FI" dirty="0"/>
              <a:t>")</a:t>
            </a:r>
          </a:p>
          <a:p>
            <a:endParaRPr lang="fi-FI" dirty="0"/>
          </a:p>
          <a:p>
            <a:r>
              <a:rPr lang="fi-FI" dirty="0" err="1"/>
              <a:t>dev.off</a:t>
            </a:r>
            <a:r>
              <a:rPr lang="fi-FI" dirty="0"/>
              <a:t>()</a:t>
            </a:r>
          </a:p>
        </p:txBody>
      </p:sp>
      <p:sp>
        <p:nvSpPr>
          <p:cNvPr id="4" name="Slide Number Placeholder 3"/>
          <p:cNvSpPr>
            <a:spLocks noGrp="1"/>
          </p:cNvSpPr>
          <p:nvPr>
            <p:ph type="sldNum" sz="quarter" idx="5"/>
          </p:nvPr>
        </p:nvSpPr>
        <p:spPr/>
        <p:txBody>
          <a:bodyPr/>
          <a:lstStyle/>
          <a:p>
            <a:fld id="{ABA776C5-0312-5C4E-917A-3C22296ECCA7}" type="slidenum">
              <a:rPr lang="fi-FI" smtClean="0"/>
              <a:pPr/>
              <a:t>160</a:t>
            </a:fld>
            <a:endParaRPr lang="fi-FI"/>
          </a:p>
        </p:txBody>
      </p:sp>
    </p:spTree>
    <p:extLst>
      <p:ext uri="{BB962C8B-B14F-4D97-AF65-F5344CB8AC3E}">
        <p14:creationId xmlns:p14="http://schemas.microsoft.com/office/powerpoint/2010/main" val="17337000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psych</a:t>
            </a:r>
            <a:r>
              <a:rPr lang="fi-FI" dirty="0"/>
              <a:t>)</a:t>
            </a:r>
          </a:p>
          <a:p>
            <a:r>
              <a:rPr lang="fi-FI" dirty="0"/>
              <a:t>x &lt;- </a:t>
            </a:r>
            <a:r>
              <a:rPr lang="fi-FI" dirty="0" err="1"/>
              <a:t>seq</a:t>
            </a:r>
            <a:r>
              <a:rPr lang="fi-FI" dirty="0"/>
              <a:t>(</a:t>
            </a:r>
            <a:r>
              <a:rPr lang="fi-FI" dirty="0" err="1"/>
              <a:t>from</a:t>
            </a:r>
            <a:r>
              <a:rPr lang="fi-FI" dirty="0"/>
              <a:t> = -5, to = 5, </a:t>
            </a:r>
            <a:r>
              <a:rPr lang="fi-FI" dirty="0" err="1"/>
              <a:t>length</a:t>
            </a:r>
            <a:r>
              <a:rPr lang="fi-FI" dirty="0"/>
              <a:t> = 100)</a:t>
            </a:r>
          </a:p>
          <a:p>
            <a:endParaRPr lang="fi-FI" dirty="0"/>
          </a:p>
          <a:p>
            <a:r>
              <a:rPr lang="fi-FI" dirty="0"/>
              <a:t>pdf("</a:t>
            </a:r>
            <a:r>
              <a:rPr lang="fi-FI" dirty="0" err="1"/>
              <a:t>Plot.pdf</a:t>
            </a:r>
            <a:r>
              <a:rPr lang="fi-FI" dirty="0"/>
              <a:t>")</a:t>
            </a:r>
          </a:p>
          <a:p>
            <a:r>
              <a:rPr lang="fi-FI" dirty="0"/>
              <a:t>par(</a:t>
            </a:r>
            <a:r>
              <a:rPr lang="fi-FI" dirty="0" err="1"/>
              <a:t>mfrow</a:t>
            </a:r>
            <a:r>
              <a:rPr lang="fi-FI" dirty="0"/>
              <a:t>=c(3,3))</a:t>
            </a:r>
          </a:p>
          <a:p>
            <a:r>
              <a:rPr lang="fi-FI" dirty="0"/>
              <a:t>par(</a:t>
            </a:r>
            <a:r>
              <a:rPr lang="fi-FI" dirty="0" err="1"/>
              <a:t>mar</a:t>
            </a:r>
            <a:r>
              <a:rPr lang="fi-FI" dirty="0"/>
              <a:t>=c(2,1,1,1))</a:t>
            </a:r>
          </a:p>
          <a:p>
            <a:r>
              <a:rPr lang="fi-FI" dirty="0"/>
              <a:t>for(i in 1:9){</a:t>
            </a:r>
          </a:p>
          <a:p>
            <a:r>
              <a:rPr lang="fi-FI" dirty="0"/>
              <a:t>  </a:t>
            </a:r>
            <a:r>
              <a:rPr lang="fi-FI" dirty="0" err="1"/>
              <a:t>barplot</a:t>
            </a:r>
            <a:r>
              <a:rPr lang="fi-FI" dirty="0"/>
              <a:t>(</a:t>
            </a:r>
            <a:r>
              <a:rPr lang="fi-FI" dirty="0" err="1"/>
              <a:t>dpois</a:t>
            </a:r>
            <a:r>
              <a:rPr lang="fi-FI" dirty="0"/>
              <a:t>(1:20,i), </a:t>
            </a:r>
            <a:r>
              <a:rPr lang="fi-FI" dirty="0" err="1"/>
              <a:t>names.arg</a:t>
            </a:r>
            <a:r>
              <a:rPr lang="fi-FI" dirty="0"/>
              <a:t> = 1:20, main =</a:t>
            </a:r>
            <a:r>
              <a:rPr lang="fi-FI" dirty="0" err="1"/>
              <a:t>paste</a:t>
            </a:r>
            <a:r>
              <a:rPr lang="fi-FI" dirty="0"/>
              <a:t>("</a:t>
            </a:r>
            <a:r>
              <a:rPr lang="fi-FI" dirty="0" err="1"/>
              <a:t>Expected</a:t>
            </a:r>
            <a:r>
              <a:rPr lang="fi-FI" dirty="0"/>
              <a:t> </a:t>
            </a:r>
            <a:r>
              <a:rPr lang="fi-FI" dirty="0" err="1"/>
              <a:t>value</a:t>
            </a:r>
            <a:r>
              <a:rPr lang="fi-FI" dirty="0"/>
              <a:t>:",i))</a:t>
            </a:r>
          </a:p>
          <a:p>
            <a:r>
              <a:rPr lang="fi-FI" dirty="0"/>
              <a:t>  box()</a:t>
            </a:r>
          </a:p>
          <a:p>
            <a:r>
              <a:rPr lang="fi-FI" dirty="0"/>
              <a:t>}</a:t>
            </a:r>
          </a:p>
          <a:p>
            <a:endParaRPr lang="fi-FI" dirty="0"/>
          </a:p>
          <a:p>
            <a:r>
              <a:rPr lang="fi-FI" dirty="0"/>
              <a:t>for(i in 1:9){</a:t>
            </a:r>
          </a:p>
          <a:p>
            <a:r>
              <a:rPr lang="fi-FI" dirty="0"/>
              <a:t>  i &lt;- 2^i</a:t>
            </a:r>
          </a:p>
          <a:p>
            <a:r>
              <a:rPr lang="fi-FI" dirty="0"/>
              <a:t>  s &lt;- </a:t>
            </a:r>
            <a:r>
              <a:rPr lang="fi-FI" dirty="0" err="1"/>
              <a:t>round</a:t>
            </a:r>
            <a:r>
              <a:rPr lang="fi-FI" dirty="0"/>
              <a:t>(</a:t>
            </a:r>
            <a:r>
              <a:rPr lang="fi-FI" dirty="0" err="1"/>
              <a:t>qpois</a:t>
            </a:r>
            <a:r>
              <a:rPr lang="fi-FI" dirty="0"/>
              <a:t>(0.0001,i)):</a:t>
            </a:r>
            <a:r>
              <a:rPr lang="fi-FI" dirty="0" err="1"/>
              <a:t>round</a:t>
            </a:r>
            <a:r>
              <a:rPr lang="fi-FI" dirty="0"/>
              <a:t>(</a:t>
            </a:r>
            <a:r>
              <a:rPr lang="fi-FI" dirty="0" err="1"/>
              <a:t>qpois</a:t>
            </a:r>
            <a:r>
              <a:rPr lang="fi-FI" dirty="0"/>
              <a:t>(0.9999,i))</a:t>
            </a:r>
          </a:p>
          <a:p>
            <a:r>
              <a:rPr lang="fi-FI" dirty="0"/>
              <a:t>  </a:t>
            </a:r>
            <a:r>
              <a:rPr lang="fi-FI" dirty="0" err="1"/>
              <a:t>barplot</a:t>
            </a:r>
            <a:r>
              <a:rPr lang="fi-FI" dirty="0"/>
              <a:t>(</a:t>
            </a:r>
            <a:r>
              <a:rPr lang="fi-FI" dirty="0" err="1"/>
              <a:t>dpois</a:t>
            </a:r>
            <a:r>
              <a:rPr lang="fi-FI" dirty="0"/>
              <a:t>(</a:t>
            </a:r>
            <a:r>
              <a:rPr lang="fi-FI" dirty="0" err="1"/>
              <a:t>s,i</a:t>
            </a:r>
            <a:r>
              <a:rPr lang="fi-FI" dirty="0"/>
              <a:t>), </a:t>
            </a:r>
            <a:r>
              <a:rPr lang="fi-FI" dirty="0" err="1"/>
              <a:t>names.arg</a:t>
            </a:r>
            <a:r>
              <a:rPr lang="fi-FI" dirty="0"/>
              <a:t> = </a:t>
            </a:r>
            <a:r>
              <a:rPr lang="fi-FI" dirty="0" err="1"/>
              <a:t>s,main</a:t>
            </a:r>
            <a:r>
              <a:rPr lang="fi-FI" dirty="0"/>
              <a:t> =</a:t>
            </a:r>
            <a:r>
              <a:rPr lang="fi-FI" dirty="0" err="1"/>
              <a:t>paste</a:t>
            </a:r>
            <a:r>
              <a:rPr lang="fi-FI" dirty="0"/>
              <a:t>("</a:t>
            </a:r>
            <a:r>
              <a:rPr lang="fi-FI" dirty="0" err="1"/>
              <a:t>Expected</a:t>
            </a:r>
            <a:r>
              <a:rPr lang="fi-FI" dirty="0"/>
              <a:t> </a:t>
            </a:r>
            <a:r>
              <a:rPr lang="fi-FI" dirty="0" err="1"/>
              <a:t>value</a:t>
            </a:r>
            <a:r>
              <a:rPr lang="fi-FI" dirty="0"/>
              <a:t>:",i))</a:t>
            </a:r>
          </a:p>
          <a:p>
            <a:r>
              <a:rPr lang="fi-FI" dirty="0"/>
              <a:t>  box()</a:t>
            </a:r>
          </a:p>
          <a:p>
            <a:r>
              <a:rPr lang="fi-FI" dirty="0"/>
              <a:t>}</a:t>
            </a:r>
          </a:p>
          <a:p>
            <a:endParaRPr lang="fi-FI" dirty="0"/>
          </a:p>
          <a:p>
            <a:r>
              <a:rPr lang="fi-FI" dirty="0" err="1"/>
              <a:t>dev.off</a:t>
            </a:r>
            <a:r>
              <a:rPr lang="fi-FI" dirty="0"/>
              <a:t>()</a:t>
            </a:r>
          </a:p>
          <a:p>
            <a:endParaRPr lang="fi-FI" dirty="0"/>
          </a:p>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162</a:t>
            </a:fld>
            <a:endParaRPr lang="fi-FI"/>
          </a:p>
        </p:txBody>
      </p:sp>
    </p:spTree>
    <p:extLst>
      <p:ext uri="{BB962C8B-B14F-4D97-AF65-F5344CB8AC3E}">
        <p14:creationId xmlns:p14="http://schemas.microsoft.com/office/powerpoint/2010/main" val="38710047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165</a:t>
            </a:fld>
            <a:endParaRPr lang="fi-FI"/>
          </a:p>
        </p:txBody>
      </p:sp>
    </p:spTree>
    <p:extLst>
      <p:ext uri="{BB962C8B-B14F-4D97-AF65-F5344CB8AC3E}">
        <p14:creationId xmlns:p14="http://schemas.microsoft.com/office/powerpoint/2010/main" val="10899190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pdf("</a:t>
            </a:r>
            <a:r>
              <a:rPr lang="fi-FI" dirty="0" err="1"/>
              <a:t>Plot.pdf</a:t>
            </a:r>
            <a:r>
              <a:rPr lang="fi-FI" dirty="0"/>
              <a:t>")</a:t>
            </a:r>
          </a:p>
          <a:p>
            <a:r>
              <a:rPr lang="fi-FI" dirty="0"/>
              <a:t>par(</a:t>
            </a:r>
            <a:r>
              <a:rPr lang="fi-FI" dirty="0" err="1"/>
              <a:t>mfrow</a:t>
            </a:r>
            <a:r>
              <a:rPr lang="fi-FI" dirty="0"/>
              <a:t>=c(3,3))</a:t>
            </a:r>
          </a:p>
          <a:p>
            <a:r>
              <a:rPr lang="fi-FI" dirty="0"/>
              <a:t>par(</a:t>
            </a:r>
            <a:r>
              <a:rPr lang="fi-FI" dirty="0" err="1"/>
              <a:t>mar</a:t>
            </a:r>
            <a:r>
              <a:rPr lang="fi-FI" dirty="0"/>
              <a:t>=c(3,2,1,1))</a:t>
            </a:r>
          </a:p>
          <a:p>
            <a:endParaRPr lang="fi-FI" dirty="0"/>
          </a:p>
          <a:p>
            <a:r>
              <a:rPr lang="fi-FI" dirty="0"/>
              <a:t>for(i in 1:3){</a:t>
            </a:r>
          </a:p>
          <a:p>
            <a:r>
              <a:rPr lang="fi-FI" dirty="0"/>
              <a:t>  mu &lt;- 4^i</a:t>
            </a:r>
          </a:p>
          <a:p>
            <a:r>
              <a:rPr lang="fi-FI" dirty="0"/>
              <a:t>  for(a in 1:3){</a:t>
            </a:r>
          </a:p>
          <a:p>
            <a:r>
              <a:rPr lang="fi-FI" dirty="0"/>
              <a:t>    s &lt;- 0:round(</a:t>
            </a:r>
            <a:r>
              <a:rPr lang="fi-FI" dirty="0" err="1"/>
              <a:t>qpois</a:t>
            </a:r>
            <a:r>
              <a:rPr lang="fi-FI" dirty="0"/>
              <a:t>(0.999999999,mu))</a:t>
            </a:r>
          </a:p>
          <a:p>
            <a:r>
              <a:rPr lang="fi-FI" dirty="0"/>
              <a:t>    </a:t>
            </a:r>
            <a:r>
              <a:rPr lang="fi-FI" dirty="0" err="1"/>
              <a:t>size</a:t>
            </a:r>
            <a:r>
              <a:rPr lang="fi-FI" dirty="0"/>
              <a:t> &lt;- mu/(a-1)</a:t>
            </a:r>
          </a:p>
          <a:p>
            <a:r>
              <a:rPr lang="fi-FI" dirty="0"/>
              <a:t>    </a:t>
            </a:r>
            <a:r>
              <a:rPr lang="fi-FI" dirty="0" err="1"/>
              <a:t>print</a:t>
            </a:r>
            <a:r>
              <a:rPr lang="fi-FI" dirty="0"/>
              <a:t>(c(</a:t>
            </a:r>
            <a:r>
              <a:rPr lang="fi-FI" dirty="0" err="1"/>
              <a:t>mu,a,mu</a:t>
            </a:r>
            <a:r>
              <a:rPr lang="fi-FI" dirty="0"/>
              <a:t>+(mu^2)/</a:t>
            </a:r>
            <a:r>
              <a:rPr lang="fi-FI" dirty="0" err="1"/>
              <a:t>size</a:t>
            </a:r>
            <a:r>
              <a:rPr lang="fi-FI" dirty="0"/>
              <a:t>))</a:t>
            </a:r>
          </a:p>
          <a:p>
            <a:r>
              <a:rPr lang="fi-FI" dirty="0"/>
              <a:t>    x &lt;- </a:t>
            </a:r>
            <a:r>
              <a:rPr lang="fi-FI" dirty="0" err="1"/>
              <a:t>rnbinom</a:t>
            </a:r>
            <a:r>
              <a:rPr lang="fi-FI" dirty="0"/>
              <a:t>(10000,size=</a:t>
            </a:r>
            <a:r>
              <a:rPr lang="fi-FI" dirty="0" err="1"/>
              <a:t>size,mu</a:t>
            </a:r>
            <a:r>
              <a:rPr lang="fi-FI" dirty="0"/>
              <a:t>=mu)</a:t>
            </a:r>
          </a:p>
          <a:p>
            <a:r>
              <a:rPr lang="fi-FI" dirty="0"/>
              <a:t>    </a:t>
            </a:r>
            <a:r>
              <a:rPr lang="fi-FI" dirty="0" err="1"/>
              <a:t>print</a:t>
            </a:r>
            <a:r>
              <a:rPr lang="fi-FI" dirty="0"/>
              <a:t>(c(</a:t>
            </a:r>
            <a:r>
              <a:rPr lang="fi-FI" dirty="0" err="1"/>
              <a:t>mean</a:t>
            </a:r>
            <a:r>
              <a:rPr lang="fi-FI" dirty="0"/>
              <a:t>(x),</a:t>
            </a:r>
            <a:r>
              <a:rPr lang="fi-FI" dirty="0" err="1"/>
              <a:t>var</a:t>
            </a:r>
            <a:r>
              <a:rPr lang="fi-FI" dirty="0"/>
              <a:t>(x)))</a:t>
            </a:r>
          </a:p>
          <a:p>
            <a:r>
              <a:rPr lang="fi-FI" dirty="0"/>
              <a:t>    </a:t>
            </a:r>
          </a:p>
          <a:p>
            <a:r>
              <a:rPr lang="fi-FI" dirty="0"/>
              <a:t>    </a:t>
            </a:r>
            <a:r>
              <a:rPr lang="fi-FI" dirty="0" err="1"/>
              <a:t>barplot</a:t>
            </a:r>
            <a:r>
              <a:rPr lang="fi-FI" dirty="0"/>
              <a:t>(</a:t>
            </a:r>
            <a:r>
              <a:rPr lang="fi-FI" dirty="0" err="1"/>
              <a:t>dnbinom</a:t>
            </a:r>
            <a:r>
              <a:rPr lang="fi-FI" dirty="0"/>
              <a:t>(</a:t>
            </a:r>
            <a:r>
              <a:rPr lang="fi-FI" dirty="0" err="1"/>
              <a:t>s,size</a:t>
            </a:r>
            <a:r>
              <a:rPr lang="fi-FI" dirty="0"/>
              <a:t>=</a:t>
            </a:r>
            <a:r>
              <a:rPr lang="fi-FI" dirty="0" err="1"/>
              <a:t>size,mu</a:t>
            </a:r>
            <a:r>
              <a:rPr lang="fi-FI" dirty="0"/>
              <a:t>=mu), </a:t>
            </a:r>
            <a:r>
              <a:rPr lang="fi-FI" dirty="0" err="1"/>
              <a:t>names.arg</a:t>
            </a:r>
            <a:r>
              <a:rPr lang="fi-FI" dirty="0"/>
              <a:t> = s, , main =</a:t>
            </a:r>
            <a:r>
              <a:rPr lang="fi-FI" dirty="0" err="1"/>
              <a:t>paste</a:t>
            </a:r>
            <a:r>
              <a:rPr lang="fi-FI" dirty="0"/>
              <a:t>("</a:t>
            </a:r>
            <a:r>
              <a:rPr lang="fi-FI" dirty="0" err="1"/>
              <a:t>E:",i,"alpha:",a</a:t>
            </a:r>
            <a:r>
              <a:rPr lang="fi-FI" dirty="0"/>
              <a:t>),</a:t>
            </a:r>
          </a:p>
          <a:p>
            <a:r>
              <a:rPr lang="fi-FI" dirty="0"/>
              <a:t>            </a:t>
            </a:r>
            <a:r>
              <a:rPr lang="fi-FI" dirty="0" err="1"/>
              <a:t>ylim</a:t>
            </a:r>
            <a:r>
              <a:rPr lang="fi-FI" dirty="0"/>
              <a:t> = c(0,switch(i,.2,.1,.05)))</a:t>
            </a:r>
          </a:p>
          <a:p>
            <a:r>
              <a:rPr lang="fi-FI" dirty="0"/>
              <a:t>    box()</a:t>
            </a:r>
          </a:p>
          <a:p>
            <a:r>
              <a:rPr lang="fi-FI" dirty="0"/>
              <a:t>  }</a:t>
            </a:r>
          </a:p>
          <a:p>
            <a:r>
              <a:rPr lang="fi-FI" dirty="0"/>
              <a:t>}</a:t>
            </a:r>
          </a:p>
          <a:p>
            <a:endParaRPr lang="fi-FI" dirty="0"/>
          </a:p>
          <a:p>
            <a:r>
              <a:rPr lang="fi-FI" dirty="0" err="1"/>
              <a:t>dev.off</a:t>
            </a:r>
            <a:r>
              <a:rPr lang="fi-FI" dirty="0"/>
              <a:t>()</a:t>
            </a:r>
          </a:p>
          <a:p>
            <a:endParaRPr lang="fi-FI" dirty="0"/>
          </a:p>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166</a:t>
            </a:fld>
            <a:endParaRPr lang="fi-FI"/>
          </a:p>
        </p:txBody>
      </p:sp>
    </p:spTree>
    <p:extLst>
      <p:ext uri="{BB962C8B-B14F-4D97-AF65-F5344CB8AC3E}">
        <p14:creationId xmlns:p14="http://schemas.microsoft.com/office/powerpoint/2010/main" val="28914916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170</a:t>
            </a:fld>
            <a:endParaRPr lang="fi-FI"/>
          </a:p>
        </p:txBody>
      </p:sp>
    </p:spTree>
    <p:extLst>
      <p:ext uri="{BB962C8B-B14F-4D97-AF65-F5344CB8AC3E}">
        <p14:creationId xmlns:p14="http://schemas.microsoft.com/office/powerpoint/2010/main" val="40927173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171</a:t>
            </a:fld>
            <a:endParaRPr lang="fi-FI"/>
          </a:p>
        </p:txBody>
      </p:sp>
    </p:spTree>
    <p:extLst>
      <p:ext uri="{BB962C8B-B14F-4D97-AF65-F5344CB8AC3E}">
        <p14:creationId xmlns:p14="http://schemas.microsoft.com/office/powerpoint/2010/main" val="30911890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176</a:t>
            </a:fld>
            <a:endParaRPr lang="fi-FI"/>
          </a:p>
        </p:txBody>
      </p:sp>
    </p:spTree>
    <p:extLst>
      <p:ext uri="{BB962C8B-B14F-4D97-AF65-F5344CB8AC3E}">
        <p14:creationId xmlns:p14="http://schemas.microsoft.com/office/powerpoint/2010/main" val="123545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15</a:t>
            </a:fld>
            <a:endParaRPr lang="fi-FI"/>
          </a:p>
        </p:txBody>
      </p:sp>
    </p:spTree>
    <p:extLst>
      <p:ext uri="{BB962C8B-B14F-4D97-AF65-F5344CB8AC3E}">
        <p14:creationId xmlns:p14="http://schemas.microsoft.com/office/powerpoint/2010/main" val="26490461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178</a:t>
            </a:fld>
            <a:endParaRPr lang="fi-FI"/>
          </a:p>
        </p:txBody>
      </p:sp>
    </p:spTree>
    <p:extLst>
      <p:ext uri="{BB962C8B-B14F-4D97-AF65-F5344CB8AC3E}">
        <p14:creationId xmlns:p14="http://schemas.microsoft.com/office/powerpoint/2010/main" val="41271790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psych</a:t>
            </a:r>
            <a:r>
              <a:rPr lang="fi-FI" dirty="0"/>
              <a:t>)</a:t>
            </a:r>
          </a:p>
          <a:p>
            <a:r>
              <a:rPr lang="fi-FI" dirty="0"/>
              <a:t>x &lt;- </a:t>
            </a:r>
            <a:r>
              <a:rPr lang="fi-FI" dirty="0" err="1"/>
              <a:t>seq</a:t>
            </a:r>
            <a:r>
              <a:rPr lang="fi-FI" dirty="0"/>
              <a:t>(</a:t>
            </a:r>
            <a:r>
              <a:rPr lang="fi-FI" dirty="0" err="1"/>
              <a:t>from</a:t>
            </a:r>
            <a:r>
              <a:rPr lang="fi-FI" dirty="0"/>
              <a:t> = -5, to = 5, </a:t>
            </a:r>
            <a:r>
              <a:rPr lang="fi-FI" dirty="0" err="1"/>
              <a:t>length</a:t>
            </a:r>
            <a:r>
              <a:rPr lang="fi-FI" dirty="0"/>
              <a:t> = 100)</a:t>
            </a:r>
          </a:p>
          <a:p>
            <a:endParaRPr lang="fi-FI" dirty="0"/>
          </a:p>
          <a:p>
            <a:r>
              <a:rPr lang="fi-FI" dirty="0"/>
              <a:t>pdf("</a:t>
            </a:r>
            <a:r>
              <a:rPr lang="fi-FI" dirty="0" err="1"/>
              <a:t>Plot.pdf</a:t>
            </a:r>
            <a:r>
              <a:rPr lang="fi-FI" dirty="0"/>
              <a:t>", </a:t>
            </a:r>
            <a:r>
              <a:rPr lang="fi-FI" dirty="0" err="1"/>
              <a:t>width</a:t>
            </a:r>
            <a:r>
              <a:rPr lang="fi-FI" dirty="0"/>
              <a:t> = 4, </a:t>
            </a:r>
            <a:r>
              <a:rPr lang="fi-FI" dirty="0" err="1"/>
              <a:t>height</a:t>
            </a:r>
            <a:r>
              <a:rPr lang="fi-FI" dirty="0"/>
              <a:t> = 4)</a:t>
            </a:r>
          </a:p>
          <a:p>
            <a:r>
              <a:rPr lang="fi-FI" dirty="0" err="1"/>
              <a:t>plot</a:t>
            </a:r>
            <a:r>
              <a:rPr lang="fi-FI" dirty="0"/>
              <a:t>(</a:t>
            </a:r>
            <a:r>
              <a:rPr lang="fi-FI" dirty="0" err="1"/>
              <a:t>x,x</a:t>
            </a:r>
            <a:r>
              <a:rPr lang="fi-FI" dirty="0"/>
              <a:t>, main ="</a:t>
            </a:r>
            <a:r>
              <a:rPr lang="fi-FI" dirty="0" err="1"/>
              <a:t>Linear</a:t>
            </a:r>
            <a:r>
              <a:rPr lang="fi-FI" dirty="0"/>
              <a:t>, </a:t>
            </a:r>
            <a:r>
              <a:rPr lang="fi-FI" dirty="0" err="1"/>
              <a:t>additive</a:t>
            </a:r>
            <a:r>
              <a:rPr lang="fi-FI" dirty="0"/>
              <a:t>", </a:t>
            </a:r>
            <a:r>
              <a:rPr lang="fi-FI" dirty="0" err="1"/>
              <a:t>axes</a:t>
            </a:r>
            <a:r>
              <a:rPr lang="fi-FI" dirty="0"/>
              <a:t> = FALSE, </a:t>
            </a:r>
            <a:r>
              <a:rPr lang="fi-FI" dirty="0" err="1"/>
              <a:t>type</a:t>
            </a:r>
            <a:r>
              <a:rPr lang="fi-FI" dirty="0"/>
              <a:t>="l", </a:t>
            </a:r>
            <a:r>
              <a:rPr lang="fi-FI" dirty="0" err="1"/>
              <a:t>ylab</a:t>
            </a:r>
            <a:r>
              <a:rPr lang="fi-FI" dirty="0"/>
              <a:t> = "", </a:t>
            </a:r>
            <a:r>
              <a:rPr lang="fi-FI" dirty="0" err="1"/>
              <a:t>xlab</a:t>
            </a:r>
            <a:r>
              <a:rPr lang="fi-FI" dirty="0"/>
              <a:t> = "")</a:t>
            </a:r>
          </a:p>
          <a:p>
            <a:r>
              <a:rPr lang="fi-FI" dirty="0"/>
              <a:t>box()</a:t>
            </a:r>
          </a:p>
          <a:p>
            <a:r>
              <a:rPr lang="fi-FI" dirty="0" err="1"/>
              <a:t>plot</a:t>
            </a:r>
            <a:r>
              <a:rPr lang="fi-FI" dirty="0"/>
              <a:t>(x/3,exp(x/3), main ="</a:t>
            </a:r>
            <a:r>
              <a:rPr lang="fi-FI" dirty="0" err="1"/>
              <a:t>Exponential</a:t>
            </a:r>
            <a:r>
              <a:rPr lang="fi-FI" dirty="0"/>
              <a:t>, </a:t>
            </a:r>
            <a:r>
              <a:rPr lang="fi-FI" dirty="0" err="1"/>
              <a:t>relative</a:t>
            </a:r>
            <a:r>
              <a:rPr lang="fi-FI" dirty="0"/>
              <a:t>", </a:t>
            </a:r>
            <a:r>
              <a:rPr lang="fi-FI" dirty="0" err="1"/>
              <a:t>axes</a:t>
            </a:r>
            <a:r>
              <a:rPr lang="fi-FI" dirty="0"/>
              <a:t> = FALSE, </a:t>
            </a:r>
            <a:r>
              <a:rPr lang="fi-FI" dirty="0" err="1"/>
              <a:t>type</a:t>
            </a:r>
            <a:r>
              <a:rPr lang="fi-FI" dirty="0"/>
              <a:t>="l", </a:t>
            </a:r>
            <a:r>
              <a:rPr lang="fi-FI" dirty="0" err="1"/>
              <a:t>ylab</a:t>
            </a:r>
            <a:r>
              <a:rPr lang="fi-FI" dirty="0"/>
              <a:t> = "", </a:t>
            </a:r>
            <a:r>
              <a:rPr lang="fi-FI" dirty="0" err="1"/>
              <a:t>xlab</a:t>
            </a:r>
            <a:r>
              <a:rPr lang="fi-FI" dirty="0"/>
              <a:t> = "")</a:t>
            </a:r>
          </a:p>
          <a:p>
            <a:r>
              <a:rPr lang="fi-FI" dirty="0"/>
              <a:t>box()</a:t>
            </a:r>
          </a:p>
          <a:p>
            <a:r>
              <a:rPr lang="fi-FI" dirty="0" err="1"/>
              <a:t>plot</a:t>
            </a:r>
            <a:r>
              <a:rPr lang="fi-FI" dirty="0"/>
              <a:t>(</a:t>
            </a:r>
            <a:r>
              <a:rPr lang="fi-FI" dirty="0" err="1"/>
              <a:t>x,logistic</a:t>
            </a:r>
            <a:r>
              <a:rPr lang="fi-FI" dirty="0"/>
              <a:t>(x), main ="S </a:t>
            </a:r>
            <a:r>
              <a:rPr lang="fi-FI" dirty="0" err="1"/>
              <a:t>curve</a:t>
            </a:r>
            <a:r>
              <a:rPr lang="fi-FI" dirty="0"/>
              <a:t>", </a:t>
            </a:r>
            <a:r>
              <a:rPr lang="fi-FI" dirty="0" err="1"/>
              <a:t>axes</a:t>
            </a:r>
            <a:r>
              <a:rPr lang="fi-FI" dirty="0"/>
              <a:t> = FALSE, </a:t>
            </a:r>
            <a:r>
              <a:rPr lang="fi-FI" dirty="0" err="1"/>
              <a:t>type</a:t>
            </a:r>
            <a:r>
              <a:rPr lang="fi-FI" dirty="0"/>
              <a:t>="l", </a:t>
            </a:r>
            <a:r>
              <a:rPr lang="fi-FI" dirty="0" err="1"/>
              <a:t>ylab</a:t>
            </a:r>
            <a:r>
              <a:rPr lang="fi-FI" dirty="0"/>
              <a:t> = "", </a:t>
            </a:r>
            <a:r>
              <a:rPr lang="fi-FI" dirty="0" err="1"/>
              <a:t>xlab</a:t>
            </a:r>
            <a:r>
              <a:rPr lang="fi-FI" dirty="0"/>
              <a:t> = "")</a:t>
            </a:r>
          </a:p>
          <a:p>
            <a:r>
              <a:rPr lang="fi-FI" dirty="0"/>
              <a:t>box()</a:t>
            </a:r>
          </a:p>
          <a:p>
            <a:endParaRPr lang="fi-FI" dirty="0"/>
          </a:p>
          <a:p>
            <a:r>
              <a:rPr lang="fi-FI" dirty="0" err="1"/>
              <a:t>dev.off</a:t>
            </a:r>
            <a:r>
              <a:rPr lang="fi-FI" dirty="0"/>
              <a:t>()</a:t>
            </a:r>
          </a:p>
          <a:p>
            <a:endParaRPr lang="fi-FI" dirty="0"/>
          </a:p>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179</a:t>
            </a:fld>
            <a:endParaRPr lang="fi-FI"/>
          </a:p>
        </p:txBody>
      </p:sp>
    </p:spTree>
    <p:extLst>
      <p:ext uri="{BB962C8B-B14F-4D97-AF65-F5344CB8AC3E}">
        <p14:creationId xmlns:p14="http://schemas.microsoft.com/office/powerpoint/2010/main" val="18606033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180</a:t>
            </a:fld>
            <a:endParaRPr lang="fi-FI"/>
          </a:p>
        </p:txBody>
      </p:sp>
    </p:spTree>
    <p:extLst>
      <p:ext uri="{BB962C8B-B14F-4D97-AF65-F5344CB8AC3E}">
        <p14:creationId xmlns:p14="http://schemas.microsoft.com/office/powerpoint/2010/main" val="29388119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carData</a:t>
            </a:r>
            <a:r>
              <a:rPr lang="fi-FI" dirty="0"/>
              <a:t>)</a:t>
            </a:r>
          </a:p>
          <a:p>
            <a:endParaRPr lang="fi-FI" dirty="0"/>
          </a:p>
          <a:p>
            <a:r>
              <a:rPr lang="fi-FI" dirty="0"/>
              <a:t>#pdf("</a:t>
            </a:r>
            <a:r>
              <a:rPr lang="fi-FI" dirty="0" err="1"/>
              <a:t>Plot.pdf</a:t>
            </a:r>
            <a:r>
              <a:rPr lang="fi-FI" dirty="0"/>
              <a:t>", </a:t>
            </a:r>
            <a:r>
              <a:rPr lang="fi-FI" dirty="0" err="1"/>
              <a:t>height</a:t>
            </a:r>
            <a:r>
              <a:rPr lang="fi-FI" dirty="0"/>
              <a:t> = 4, </a:t>
            </a:r>
            <a:r>
              <a:rPr lang="fi-FI" dirty="0" err="1"/>
              <a:t>width</a:t>
            </a:r>
            <a:r>
              <a:rPr lang="fi-FI" dirty="0"/>
              <a:t> = 4)</a:t>
            </a:r>
          </a:p>
          <a:p>
            <a:endParaRPr lang="fi-FI" dirty="0"/>
          </a:p>
          <a:p>
            <a:r>
              <a:rPr lang="fi-FI" dirty="0" err="1"/>
              <a:t>plot</a:t>
            </a:r>
            <a:r>
              <a:rPr lang="fi-FI" dirty="0"/>
              <a:t>(</a:t>
            </a:r>
            <a:r>
              <a:rPr lang="fi-FI" dirty="0" err="1"/>
              <a:t>density</a:t>
            </a:r>
            <a:r>
              <a:rPr lang="fi-FI" dirty="0"/>
              <a:t>(</a:t>
            </a:r>
            <a:r>
              <a:rPr lang="fi-FI" dirty="0" err="1"/>
              <a:t>Prestige$income</a:t>
            </a:r>
            <a:r>
              <a:rPr lang="fi-FI" dirty="0"/>
              <a:t>[</a:t>
            </a:r>
            <a:r>
              <a:rPr lang="fi-FI" dirty="0" err="1"/>
              <a:t>Prestige$women</a:t>
            </a:r>
            <a:r>
              <a:rPr lang="fi-FI" dirty="0"/>
              <a:t>&gt;50]), </a:t>
            </a:r>
            <a:r>
              <a:rPr lang="fi-FI" dirty="0" err="1"/>
              <a:t>col</a:t>
            </a:r>
            <a:r>
              <a:rPr lang="fi-FI" dirty="0"/>
              <a:t> ="</a:t>
            </a:r>
            <a:r>
              <a:rPr lang="fi-FI" dirty="0" err="1"/>
              <a:t>red</a:t>
            </a:r>
            <a:r>
              <a:rPr lang="fi-FI" dirty="0"/>
              <a:t>", </a:t>
            </a:r>
            <a:r>
              <a:rPr lang="fi-FI" dirty="0" err="1"/>
              <a:t>xlim</a:t>
            </a:r>
            <a:r>
              <a:rPr lang="fi-FI" dirty="0"/>
              <a:t> = </a:t>
            </a:r>
            <a:r>
              <a:rPr lang="fi-FI" dirty="0" err="1"/>
              <a:t>range</a:t>
            </a:r>
            <a:r>
              <a:rPr lang="fi-FI" dirty="0"/>
              <a:t>(</a:t>
            </a:r>
            <a:r>
              <a:rPr lang="fi-FI" dirty="0" err="1"/>
              <a:t>Prestige$income</a:t>
            </a:r>
            <a:r>
              <a:rPr lang="fi-FI" dirty="0"/>
              <a:t>), main = "</a:t>
            </a:r>
            <a:r>
              <a:rPr lang="fi-FI" dirty="0" err="1"/>
              <a:t>Distribution</a:t>
            </a:r>
            <a:r>
              <a:rPr lang="fi-FI" dirty="0"/>
              <a:t> of </a:t>
            </a:r>
            <a:r>
              <a:rPr lang="fi-FI" dirty="0" err="1"/>
              <a:t>income</a:t>
            </a:r>
            <a:r>
              <a:rPr lang="fi-FI" dirty="0"/>
              <a:t> of </a:t>
            </a:r>
            <a:r>
              <a:rPr lang="fi-FI" dirty="0" err="1"/>
              <a:t>occupations</a:t>
            </a:r>
            <a:r>
              <a:rPr lang="fi-FI" dirty="0"/>
              <a:t> </a:t>
            </a:r>
            <a:r>
              <a:rPr lang="fi-FI" dirty="0" err="1"/>
              <a:t>by</a:t>
            </a:r>
            <a:r>
              <a:rPr lang="fi-FI" dirty="0"/>
              <a:t> </a:t>
            </a:r>
            <a:r>
              <a:rPr lang="fi-FI" dirty="0" err="1"/>
              <a:t>gender</a:t>
            </a:r>
            <a:r>
              <a:rPr lang="fi-FI" dirty="0"/>
              <a:t>", </a:t>
            </a:r>
            <a:r>
              <a:rPr lang="fi-FI" dirty="0" err="1"/>
              <a:t>xlab</a:t>
            </a:r>
            <a:r>
              <a:rPr lang="fi-FI" dirty="0"/>
              <a:t> ="</a:t>
            </a:r>
            <a:r>
              <a:rPr lang="fi-FI" dirty="0" err="1"/>
              <a:t>Income</a:t>
            </a:r>
            <a:r>
              <a:rPr lang="fi-FI" dirty="0"/>
              <a:t>")</a:t>
            </a:r>
          </a:p>
          <a:p>
            <a:r>
              <a:rPr lang="fi-FI" dirty="0" err="1"/>
              <a:t>lines</a:t>
            </a:r>
            <a:r>
              <a:rPr lang="fi-FI" dirty="0"/>
              <a:t>(</a:t>
            </a:r>
            <a:r>
              <a:rPr lang="fi-FI" dirty="0" err="1"/>
              <a:t>density</a:t>
            </a:r>
            <a:r>
              <a:rPr lang="fi-FI" dirty="0"/>
              <a:t>(</a:t>
            </a:r>
            <a:r>
              <a:rPr lang="fi-FI" dirty="0" err="1"/>
              <a:t>Prestige$income</a:t>
            </a:r>
            <a:r>
              <a:rPr lang="fi-FI" dirty="0"/>
              <a:t>[</a:t>
            </a:r>
            <a:r>
              <a:rPr lang="fi-FI" dirty="0" err="1"/>
              <a:t>Prestige$women</a:t>
            </a:r>
            <a:r>
              <a:rPr lang="fi-FI" dirty="0"/>
              <a:t>&lt;50]), </a:t>
            </a:r>
            <a:r>
              <a:rPr lang="fi-FI" dirty="0" err="1"/>
              <a:t>col</a:t>
            </a:r>
            <a:r>
              <a:rPr lang="fi-FI" dirty="0"/>
              <a:t> ="</a:t>
            </a:r>
            <a:r>
              <a:rPr lang="fi-FI" dirty="0" err="1"/>
              <a:t>blue</a:t>
            </a:r>
            <a:r>
              <a:rPr lang="fi-FI" dirty="0"/>
              <a:t>")</a:t>
            </a:r>
          </a:p>
          <a:p>
            <a:endParaRPr lang="fi-FI" dirty="0"/>
          </a:p>
          <a:p>
            <a:r>
              <a:rPr lang="fi-FI" dirty="0" err="1"/>
              <a:t>abline</a:t>
            </a:r>
            <a:r>
              <a:rPr lang="fi-FI" dirty="0"/>
              <a:t>(v=</a:t>
            </a:r>
            <a:r>
              <a:rPr lang="fi-FI" dirty="0" err="1"/>
              <a:t>mean</a:t>
            </a:r>
            <a:r>
              <a:rPr lang="fi-FI" dirty="0"/>
              <a:t>(</a:t>
            </a:r>
            <a:r>
              <a:rPr lang="fi-FI" dirty="0" err="1"/>
              <a:t>Prestige$income</a:t>
            </a:r>
            <a:r>
              <a:rPr lang="fi-FI" dirty="0"/>
              <a:t>[</a:t>
            </a:r>
            <a:r>
              <a:rPr lang="fi-FI" dirty="0" err="1"/>
              <a:t>Prestige$women</a:t>
            </a:r>
            <a:r>
              <a:rPr lang="fi-FI" dirty="0"/>
              <a:t>&gt;50]), </a:t>
            </a:r>
            <a:r>
              <a:rPr lang="fi-FI" dirty="0" err="1"/>
              <a:t>col</a:t>
            </a:r>
            <a:r>
              <a:rPr lang="fi-FI" dirty="0"/>
              <a:t>="</a:t>
            </a:r>
            <a:r>
              <a:rPr lang="fi-FI" dirty="0" err="1"/>
              <a:t>red</a:t>
            </a:r>
            <a:r>
              <a:rPr lang="fi-FI" dirty="0"/>
              <a:t>", </a:t>
            </a:r>
            <a:r>
              <a:rPr lang="fi-FI" dirty="0" err="1"/>
              <a:t>lty</a:t>
            </a:r>
            <a:r>
              <a:rPr lang="fi-FI" dirty="0"/>
              <a:t> = 2)</a:t>
            </a:r>
          </a:p>
          <a:p>
            <a:r>
              <a:rPr lang="fi-FI" dirty="0" err="1"/>
              <a:t>abline</a:t>
            </a:r>
            <a:r>
              <a:rPr lang="fi-FI" dirty="0"/>
              <a:t>(v=</a:t>
            </a:r>
            <a:r>
              <a:rPr lang="fi-FI" dirty="0" err="1"/>
              <a:t>mean</a:t>
            </a:r>
            <a:r>
              <a:rPr lang="fi-FI" dirty="0"/>
              <a:t>(</a:t>
            </a:r>
            <a:r>
              <a:rPr lang="fi-FI" dirty="0" err="1"/>
              <a:t>Prestige$income</a:t>
            </a:r>
            <a:r>
              <a:rPr lang="fi-FI" dirty="0"/>
              <a:t>[</a:t>
            </a:r>
            <a:r>
              <a:rPr lang="fi-FI" dirty="0" err="1"/>
              <a:t>Prestige$women</a:t>
            </a:r>
            <a:r>
              <a:rPr lang="fi-FI" dirty="0"/>
              <a:t>&lt;50]), </a:t>
            </a:r>
            <a:r>
              <a:rPr lang="fi-FI" dirty="0" err="1"/>
              <a:t>col</a:t>
            </a:r>
            <a:r>
              <a:rPr lang="fi-FI" dirty="0"/>
              <a:t>="</a:t>
            </a:r>
            <a:r>
              <a:rPr lang="fi-FI" dirty="0" err="1"/>
              <a:t>blue</a:t>
            </a:r>
            <a:r>
              <a:rPr lang="fi-FI" dirty="0"/>
              <a:t>", </a:t>
            </a:r>
            <a:r>
              <a:rPr lang="fi-FI" dirty="0" err="1"/>
              <a:t>lty</a:t>
            </a:r>
            <a:r>
              <a:rPr lang="fi-FI" dirty="0"/>
              <a:t> = 2)</a:t>
            </a:r>
          </a:p>
          <a:p>
            <a:r>
              <a:rPr lang="fi-FI" dirty="0" err="1"/>
              <a:t>legend</a:t>
            </a:r>
            <a:r>
              <a:rPr lang="fi-FI" dirty="0"/>
              <a:t>("</a:t>
            </a:r>
            <a:r>
              <a:rPr lang="fi-FI" dirty="0" err="1"/>
              <a:t>topright</a:t>
            </a:r>
            <a:r>
              <a:rPr lang="fi-FI" dirty="0"/>
              <a:t>",</a:t>
            </a:r>
            <a:r>
              <a:rPr lang="fi-FI" dirty="0" err="1"/>
              <a:t>col</a:t>
            </a:r>
            <a:r>
              <a:rPr lang="fi-FI" dirty="0"/>
              <a:t>=c("</a:t>
            </a:r>
            <a:r>
              <a:rPr lang="fi-FI" dirty="0" err="1"/>
              <a:t>red</a:t>
            </a:r>
            <a:r>
              <a:rPr lang="fi-FI" dirty="0"/>
              <a:t>","</a:t>
            </a:r>
            <a:r>
              <a:rPr lang="fi-FI" dirty="0" err="1"/>
              <a:t>blue</a:t>
            </a:r>
            <a:r>
              <a:rPr lang="fi-FI" dirty="0"/>
              <a:t>"), </a:t>
            </a:r>
            <a:r>
              <a:rPr lang="fi-FI" dirty="0" err="1"/>
              <a:t>legend</a:t>
            </a:r>
            <a:r>
              <a:rPr lang="fi-FI" dirty="0"/>
              <a:t> = c("More </a:t>
            </a:r>
            <a:r>
              <a:rPr lang="fi-FI" dirty="0" err="1"/>
              <a:t>than</a:t>
            </a:r>
            <a:r>
              <a:rPr lang="fi-FI" dirty="0"/>
              <a:t> </a:t>
            </a:r>
            <a:r>
              <a:rPr lang="fi-FI" dirty="0" err="1"/>
              <a:t>half</a:t>
            </a:r>
            <a:r>
              <a:rPr lang="fi-FI" dirty="0"/>
              <a:t> </a:t>
            </a:r>
            <a:r>
              <a:rPr lang="fi-FI" dirty="0" err="1"/>
              <a:t>women</a:t>
            </a:r>
            <a:r>
              <a:rPr lang="fi-FI" dirty="0"/>
              <a:t>", "</a:t>
            </a:r>
            <a:r>
              <a:rPr lang="fi-FI" dirty="0" err="1"/>
              <a:t>Less</a:t>
            </a:r>
            <a:r>
              <a:rPr lang="fi-FI" dirty="0"/>
              <a:t> </a:t>
            </a:r>
            <a:r>
              <a:rPr lang="fi-FI" dirty="0" err="1"/>
              <a:t>than</a:t>
            </a:r>
            <a:r>
              <a:rPr lang="fi-FI" dirty="0"/>
              <a:t> </a:t>
            </a:r>
            <a:r>
              <a:rPr lang="fi-FI" dirty="0" err="1"/>
              <a:t>half</a:t>
            </a:r>
            <a:r>
              <a:rPr lang="fi-FI" dirty="0"/>
              <a:t> </a:t>
            </a:r>
            <a:r>
              <a:rPr lang="fi-FI" dirty="0" err="1"/>
              <a:t>women</a:t>
            </a:r>
            <a:r>
              <a:rPr lang="fi-FI" dirty="0"/>
              <a:t>"), </a:t>
            </a:r>
            <a:r>
              <a:rPr lang="fi-FI" dirty="0" err="1"/>
              <a:t>lty</a:t>
            </a:r>
            <a:r>
              <a:rPr lang="fi-FI" dirty="0"/>
              <a:t> =1)</a:t>
            </a:r>
          </a:p>
          <a:p>
            <a:endParaRPr lang="fi-FI" dirty="0"/>
          </a:p>
          <a:p>
            <a:r>
              <a:rPr lang="fi-FI" dirty="0"/>
              <a:t>m1 &lt;- lm(</a:t>
            </a:r>
            <a:r>
              <a:rPr lang="fi-FI" dirty="0" err="1"/>
              <a:t>log</a:t>
            </a:r>
            <a:r>
              <a:rPr lang="fi-FI" dirty="0"/>
              <a:t>(</a:t>
            </a:r>
            <a:r>
              <a:rPr lang="fi-FI" dirty="0" err="1"/>
              <a:t>income</a:t>
            </a:r>
            <a:r>
              <a:rPr lang="fi-FI" dirty="0"/>
              <a:t>) ~ </a:t>
            </a:r>
            <a:r>
              <a:rPr lang="fi-FI" dirty="0" err="1"/>
              <a:t>women</a:t>
            </a:r>
            <a:r>
              <a:rPr lang="fi-FI" dirty="0"/>
              <a:t> &lt; 50,data = </a:t>
            </a:r>
            <a:r>
              <a:rPr lang="fi-FI" dirty="0" err="1"/>
              <a:t>Prestige</a:t>
            </a:r>
            <a:r>
              <a:rPr lang="fi-FI" dirty="0"/>
              <a:t>)</a:t>
            </a:r>
          </a:p>
          <a:p>
            <a:r>
              <a:rPr lang="fi-FI" dirty="0" err="1"/>
              <a:t>summary</a:t>
            </a:r>
            <a:r>
              <a:rPr lang="fi-FI" dirty="0"/>
              <a:t>(m1)</a:t>
            </a:r>
          </a:p>
          <a:p>
            <a:endParaRPr lang="fi-FI" dirty="0"/>
          </a:p>
          <a:p>
            <a:r>
              <a:rPr lang="fi-FI" dirty="0" err="1"/>
              <a:t>plot</a:t>
            </a:r>
            <a:r>
              <a:rPr lang="fi-FI" dirty="0"/>
              <a:t>(</a:t>
            </a:r>
            <a:r>
              <a:rPr lang="fi-FI" dirty="0" err="1"/>
              <a:t>density</a:t>
            </a:r>
            <a:r>
              <a:rPr lang="fi-FI" dirty="0"/>
              <a:t>(</a:t>
            </a:r>
            <a:r>
              <a:rPr lang="fi-FI" dirty="0" err="1"/>
              <a:t>Prestige$income</a:t>
            </a:r>
            <a:r>
              <a:rPr lang="fi-FI" dirty="0"/>
              <a:t>[</a:t>
            </a:r>
            <a:r>
              <a:rPr lang="fi-FI" dirty="0" err="1"/>
              <a:t>Prestige$women</a:t>
            </a:r>
            <a:r>
              <a:rPr lang="fi-FI" dirty="0"/>
              <a:t>&gt;50]), </a:t>
            </a:r>
            <a:r>
              <a:rPr lang="fi-FI" dirty="0" err="1"/>
              <a:t>col</a:t>
            </a:r>
            <a:r>
              <a:rPr lang="fi-FI" dirty="0"/>
              <a:t> ="</a:t>
            </a:r>
            <a:r>
              <a:rPr lang="fi-FI" dirty="0" err="1"/>
              <a:t>red</a:t>
            </a:r>
            <a:r>
              <a:rPr lang="fi-FI" dirty="0"/>
              <a:t>", </a:t>
            </a:r>
            <a:r>
              <a:rPr lang="fi-FI" dirty="0" err="1"/>
              <a:t>xlim</a:t>
            </a:r>
            <a:r>
              <a:rPr lang="fi-FI" dirty="0"/>
              <a:t> = </a:t>
            </a:r>
            <a:r>
              <a:rPr lang="fi-FI" dirty="0" err="1"/>
              <a:t>range</a:t>
            </a:r>
            <a:r>
              <a:rPr lang="fi-FI" dirty="0"/>
              <a:t>(</a:t>
            </a:r>
            <a:r>
              <a:rPr lang="fi-FI" dirty="0" err="1"/>
              <a:t>Prestige$income</a:t>
            </a:r>
            <a:r>
              <a:rPr lang="fi-FI" dirty="0"/>
              <a:t>), main = "</a:t>
            </a:r>
            <a:r>
              <a:rPr lang="fi-FI" dirty="0" err="1"/>
              <a:t>Distribution</a:t>
            </a:r>
            <a:r>
              <a:rPr lang="fi-FI" dirty="0"/>
              <a:t> of </a:t>
            </a:r>
            <a:r>
              <a:rPr lang="fi-FI" dirty="0" err="1"/>
              <a:t>income</a:t>
            </a:r>
            <a:r>
              <a:rPr lang="fi-FI" dirty="0"/>
              <a:t> of </a:t>
            </a:r>
            <a:r>
              <a:rPr lang="fi-FI" dirty="0" err="1"/>
              <a:t>occupations</a:t>
            </a:r>
            <a:r>
              <a:rPr lang="fi-FI" dirty="0"/>
              <a:t> </a:t>
            </a:r>
            <a:r>
              <a:rPr lang="fi-FI" dirty="0" err="1"/>
              <a:t>by</a:t>
            </a:r>
            <a:r>
              <a:rPr lang="fi-FI" dirty="0"/>
              <a:t> </a:t>
            </a:r>
            <a:r>
              <a:rPr lang="fi-FI" dirty="0" err="1"/>
              <a:t>gender</a:t>
            </a:r>
            <a:r>
              <a:rPr lang="fi-FI" dirty="0"/>
              <a:t>", </a:t>
            </a:r>
            <a:r>
              <a:rPr lang="fi-FI" dirty="0" err="1"/>
              <a:t>xlab</a:t>
            </a:r>
            <a:r>
              <a:rPr lang="fi-FI" dirty="0"/>
              <a:t> ="</a:t>
            </a:r>
            <a:r>
              <a:rPr lang="fi-FI" dirty="0" err="1"/>
              <a:t>Income</a:t>
            </a:r>
            <a:r>
              <a:rPr lang="fi-FI" dirty="0"/>
              <a:t>")</a:t>
            </a:r>
          </a:p>
          <a:p>
            <a:r>
              <a:rPr lang="fi-FI" dirty="0" err="1"/>
              <a:t>lines</a:t>
            </a:r>
            <a:r>
              <a:rPr lang="fi-FI" dirty="0"/>
              <a:t>(</a:t>
            </a:r>
            <a:r>
              <a:rPr lang="fi-FI" dirty="0" err="1"/>
              <a:t>density</a:t>
            </a:r>
            <a:r>
              <a:rPr lang="fi-FI" dirty="0"/>
              <a:t>(</a:t>
            </a:r>
            <a:r>
              <a:rPr lang="fi-FI" dirty="0" err="1"/>
              <a:t>Prestige$income</a:t>
            </a:r>
            <a:r>
              <a:rPr lang="fi-FI" dirty="0"/>
              <a:t>[</a:t>
            </a:r>
            <a:r>
              <a:rPr lang="fi-FI" dirty="0" err="1"/>
              <a:t>Prestige$women</a:t>
            </a:r>
            <a:r>
              <a:rPr lang="fi-FI" dirty="0"/>
              <a:t>&lt;50]), </a:t>
            </a:r>
            <a:r>
              <a:rPr lang="fi-FI" dirty="0" err="1"/>
              <a:t>col</a:t>
            </a:r>
            <a:r>
              <a:rPr lang="fi-FI" dirty="0"/>
              <a:t> ="</a:t>
            </a:r>
            <a:r>
              <a:rPr lang="fi-FI" dirty="0" err="1"/>
              <a:t>blue</a:t>
            </a:r>
            <a:r>
              <a:rPr lang="fi-FI" dirty="0"/>
              <a:t>")</a:t>
            </a:r>
          </a:p>
          <a:p>
            <a:endParaRPr lang="fi-FI" dirty="0"/>
          </a:p>
          <a:p>
            <a:r>
              <a:rPr lang="fi-FI" dirty="0" err="1"/>
              <a:t>abline</a:t>
            </a:r>
            <a:r>
              <a:rPr lang="fi-FI" dirty="0"/>
              <a:t>(v=</a:t>
            </a:r>
            <a:r>
              <a:rPr lang="fi-FI" dirty="0" err="1"/>
              <a:t>mean</a:t>
            </a:r>
            <a:r>
              <a:rPr lang="fi-FI" dirty="0"/>
              <a:t>(</a:t>
            </a:r>
            <a:r>
              <a:rPr lang="fi-FI" dirty="0" err="1"/>
              <a:t>Prestige$income</a:t>
            </a:r>
            <a:r>
              <a:rPr lang="fi-FI" dirty="0"/>
              <a:t>[</a:t>
            </a:r>
            <a:r>
              <a:rPr lang="fi-FI" dirty="0" err="1"/>
              <a:t>Prestige$women</a:t>
            </a:r>
            <a:r>
              <a:rPr lang="fi-FI" dirty="0"/>
              <a:t>&gt;50]), </a:t>
            </a:r>
            <a:r>
              <a:rPr lang="fi-FI" dirty="0" err="1"/>
              <a:t>col</a:t>
            </a:r>
            <a:r>
              <a:rPr lang="fi-FI" dirty="0"/>
              <a:t>="</a:t>
            </a:r>
            <a:r>
              <a:rPr lang="fi-FI" dirty="0" err="1"/>
              <a:t>red</a:t>
            </a:r>
            <a:r>
              <a:rPr lang="fi-FI" dirty="0"/>
              <a:t>", </a:t>
            </a:r>
            <a:r>
              <a:rPr lang="fi-FI" dirty="0" err="1"/>
              <a:t>lty</a:t>
            </a:r>
            <a:r>
              <a:rPr lang="fi-FI" dirty="0"/>
              <a:t> = 2)</a:t>
            </a:r>
          </a:p>
          <a:p>
            <a:r>
              <a:rPr lang="fi-FI" dirty="0" err="1"/>
              <a:t>abline</a:t>
            </a:r>
            <a:r>
              <a:rPr lang="fi-FI" dirty="0"/>
              <a:t>(v=</a:t>
            </a:r>
            <a:r>
              <a:rPr lang="fi-FI" dirty="0" err="1"/>
              <a:t>mean</a:t>
            </a:r>
            <a:r>
              <a:rPr lang="fi-FI" dirty="0"/>
              <a:t>(</a:t>
            </a:r>
            <a:r>
              <a:rPr lang="fi-FI" dirty="0" err="1"/>
              <a:t>Prestige$income</a:t>
            </a:r>
            <a:r>
              <a:rPr lang="fi-FI" dirty="0"/>
              <a:t>[</a:t>
            </a:r>
            <a:r>
              <a:rPr lang="fi-FI" dirty="0" err="1"/>
              <a:t>Prestige$women</a:t>
            </a:r>
            <a:r>
              <a:rPr lang="fi-FI" dirty="0"/>
              <a:t>&lt;50]), </a:t>
            </a:r>
            <a:r>
              <a:rPr lang="fi-FI" dirty="0" err="1"/>
              <a:t>col</a:t>
            </a:r>
            <a:r>
              <a:rPr lang="fi-FI" dirty="0"/>
              <a:t>="</a:t>
            </a:r>
            <a:r>
              <a:rPr lang="fi-FI" dirty="0" err="1"/>
              <a:t>blue</a:t>
            </a:r>
            <a:r>
              <a:rPr lang="fi-FI" dirty="0"/>
              <a:t>", </a:t>
            </a:r>
            <a:r>
              <a:rPr lang="fi-FI" dirty="0" err="1"/>
              <a:t>lty</a:t>
            </a:r>
            <a:r>
              <a:rPr lang="fi-FI" dirty="0"/>
              <a:t> = 2)</a:t>
            </a:r>
          </a:p>
          <a:p>
            <a:endParaRPr lang="fi-FI" dirty="0"/>
          </a:p>
          <a:p>
            <a:r>
              <a:rPr lang="fi-FI" dirty="0" err="1"/>
              <a:t>abline</a:t>
            </a:r>
            <a:r>
              <a:rPr lang="fi-FI" dirty="0"/>
              <a:t>(v=</a:t>
            </a:r>
            <a:r>
              <a:rPr lang="fi-FI" dirty="0" err="1"/>
              <a:t>exp</a:t>
            </a:r>
            <a:r>
              <a:rPr lang="fi-FI" dirty="0"/>
              <a:t>(</a:t>
            </a:r>
            <a:r>
              <a:rPr lang="fi-FI" dirty="0" err="1"/>
              <a:t>coef</a:t>
            </a:r>
            <a:r>
              <a:rPr lang="fi-FI" dirty="0"/>
              <a:t>(m1)[1]), </a:t>
            </a:r>
            <a:r>
              <a:rPr lang="fi-FI" dirty="0" err="1"/>
              <a:t>col</a:t>
            </a:r>
            <a:r>
              <a:rPr lang="fi-FI" dirty="0"/>
              <a:t> ="</a:t>
            </a:r>
            <a:r>
              <a:rPr lang="fi-FI" dirty="0" err="1"/>
              <a:t>red</a:t>
            </a:r>
            <a:r>
              <a:rPr lang="fi-FI" dirty="0"/>
              <a:t>", </a:t>
            </a:r>
            <a:r>
              <a:rPr lang="fi-FI" dirty="0" err="1"/>
              <a:t>lty</a:t>
            </a:r>
            <a:r>
              <a:rPr lang="fi-FI" dirty="0"/>
              <a:t> = 3)</a:t>
            </a:r>
          </a:p>
          <a:p>
            <a:r>
              <a:rPr lang="fi-FI" dirty="0" err="1"/>
              <a:t>abline</a:t>
            </a:r>
            <a:r>
              <a:rPr lang="fi-FI" dirty="0"/>
              <a:t>(v=</a:t>
            </a:r>
            <a:r>
              <a:rPr lang="fi-FI" dirty="0" err="1"/>
              <a:t>exp</a:t>
            </a:r>
            <a:r>
              <a:rPr lang="fi-FI" dirty="0"/>
              <a:t>(</a:t>
            </a:r>
            <a:r>
              <a:rPr lang="fi-FI" dirty="0" err="1"/>
              <a:t>sum</a:t>
            </a:r>
            <a:r>
              <a:rPr lang="fi-FI" dirty="0"/>
              <a:t>(</a:t>
            </a:r>
            <a:r>
              <a:rPr lang="fi-FI" dirty="0" err="1"/>
              <a:t>coef</a:t>
            </a:r>
            <a:r>
              <a:rPr lang="fi-FI" dirty="0"/>
              <a:t>(m1))), </a:t>
            </a:r>
            <a:r>
              <a:rPr lang="fi-FI" dirty="0" err="1"/>
              <a:t>col</a:t>
            </a:r>
            <a:r>
              <a:rPr lang="fi-FI" dirty="0"/>
              <a:t> ="</a:t>
            </a:r>
            <a:r>
              <a:rPr lang="fi-FI" dirty="0" err="1"/>
              <a:t>blue</a:t>
            </a:r>
            <a:r>
              <a:rPr lang="fi-FI" dirty="0"/>
              <a:t>", </a:t>
            </a:r>
            <a:r>
              <a:rPr lang="fi-FI" dirty="0" err="1"/>
              <a:t>lty</a:t>
            </a:r>
            <a:r>
              <a:rPr lang="fi-FI" dirty="0"/>
              <a:t> = 3)</a:t>
            </a:r>
          </a:p>
          <a:p>
            <a:r>
              <a:rPr lang="fi-FI" dirty="0" err="1"/>
              <a:t>legend</a:t>
            </a:r>
            <a:r>
              <a:rPr lang="fi-FI" dirty="0"/>
              <a:t>("</a:t>
            </a:r>
            <a:r>
              <a:rPr lang="fi-FI" dirty="0" err="1"/>
              <a:t>topright</a:t>
            </a:r>
            <a:r>
              <a:rPr lang="fi-FI" dirty="0"/>
              <a:t>",</a:t>
            </a:r>
            <a:r>
              <a:rPr lang="fi-FI" dirty="0" err="1"/>
              <a:t>col</a:t>
            </a:r>
            <a:r>
              <a:rPr lang="fi-FI" dirty="0"/>
              <a:t>=c("</a:t>
            </a:r>
            <a:r>
              <a:rPr lang="fi-FI" dirty="0" err="1"/>
              <a:t>red</a:t>
            </a:r>
            <a:r>
              <a:rPr lang="fi-FI" dirty="0"/>
              <a:t>","</a:t>
            </a:r>
            <a:r>
              <a:rPr lang="fi-FI" dirty="0" err="1"/>
              <a:t>blue</a:t>
            </a:r>
            <a:r>
              <a:rPr lang="fi-FI" dirty="0"/>
              <a:t>"), </a:t>
            </a:r>
            <a:r>
              <a:rPr lang="fi-FI" dirty="0" err="1"/>
              <a:t>legend</a:t>
            </a:r>
            <a:r>
              <a:rPr lang="fi-FI" dirty="0"/>
              <a:t> = c("More </a:t>
            </a:r>
            <a:r>
              <a:rPr lang="fi-FI" dirty="0" err="1"/>
              <a:t>than</a:t>
            </a:r>
            <a:r>
              <a:rPr lang="fi-FI" dirty="0"/>
              <a:t> </a:t>
            </a:r>
            <a:r>
              <a:rPr lang="fi-FI" dirty="0" err="1"/>
              <a:t>half</a:t>
            </a:r>
            <a:r>
              <a:rPr lang="fi-FI" dirty="0"/>
              <a:t> </a:t>
            </a:r>
            <a:r>
              <a:rPr lang="fi-FI" dirty="0" err="1"/>
              <a:t>women</a:t>
            </a:r>
            <a:r>
              <a:rPr lang="fi-FI" dirty="0"/>
              <a:t>", "</a:t>
            </a:r>
            <a:r>
              <a:rPr lang="fi-FI" dirty="0" err="1"/>
              <a:t>Less</a:t>
            </a:r>
            <a:r>
              <a:rPr lang="fi-FI" dirty="0"/>
              <a:t> </a:t>
            </a:r>
            <a:r>
              <a:rPr lang="fi-FI" dirty="0" err="1"/>
              <a:t>than</a:t>
            </a:r>
            <a:r>
              <a:rPr lang="fi-FI" dirty="0"/>
              <a:t> </a:t>
            </a:r>
            <a:r>
              <a:rPr lang="fi-FI" dirty="0" err="1"/>
              <a:t>half</a:t>
            </a:r>
            <a:r>
              <a:rPr lang="fi-FI" dirty="0"/>
              <a:t> </a:t>
            </a:r>
            <a:r>
              <a:rPr lang="fi-FI" dirty="0" err="1"/>
              <a:t>women</a:t>
            </a:r>
            <a:r>
              <a:rPr lang="fi-FI" dirty="0"/>
              <a:t>"), </a:t>
            </a:r>
            <a:r>
              <a:rPr lang="fi-FI" dirty="0" err="1"/>
              <a:t>lty</a:t>
            </a:r>
            <a:r>
              <a:rPr lang="fi-FI" dirty="0"/>
              <a:t> =1)</a:t>
            </a:r>
          </a:p>
          <a:p>
            <a:r>
              <a:rPr lang="fi-FI" dirty="0"/>
              <a:t>#</a:t>
            </a:r>
            <a:r>
              <a:rPr lang="fi-FI" dirty="0" err="1"/>
              <a:t>dev.off</a:t>
            </a:r>
            <a:r>
              <a:rPr lang="fi-FI" dirty="0"/>
              <a:t>()</a:t>
            </a:r>
          </a:p>
        </p:txBody>
      </p:sp>
      <p:sp>
        <p:nvSpPr>
          <p:cNvPr id="4" name="Slide Number Placeholder 3"/>
          <p:cNvSpPr>
            <a:spLocks noGrp="1"/>
          </p:cNvSpPr>
          <p:nvPr>
            <p:ph type="sldNum" sz="quarter" idx="5"/>
          </p:nvPr>
        </p:nvSpPr>
        <p:spPr/>
        <p:txBody>
          <a:bodyPr/>
          <a:lstStyle/>
          <a:p>
            <a:fld id="{ABA776C5-0312-5C4E-917A-3C22296ECCA7}" type="slidenum">
              <a:rPr lang="fi-FI" smtClean="0"/>
              <a:pPr/>
              <a:t>181</a:t>
            </a:fld>
            <a:endParaRPr lang="fi-FI"/>
          </a:p>
        </p:txBody>
      </p:sp>
    </p:spTree>
    <p:extLst>
      <p:ext uri="{BB962C8B-B14F-4D97-AF65-F5344CB8AC3E}">
        <p14:creationId xmlns:p14="http://schemas.microsoft.com/office/powerpoint/2010/main" val="198452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182</a:t>
            </a:fld>
            <a:endParaRPr lang="fi-FI"/>
          </a:p>
        </p:txBody>
      </p:sp>
    </p:spTree>
    <p:extLst>
      <p:ext uri="{BB962C8B-B14F-4D97-AF65-F5344CB8AC3E}">
        <p14:creationId xmlns:p14="http://schemas.microsoft.com/office/powerpoint/2010/main" val="589992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183</a:t>
            </a:fld>
            <a:endParaRPr lang="fi-FI"/>
          </a:p>
        </p:txBody>
      </p:sp>
    </p:spTree>
    <p:extLst>
      <p:ext uri="{BB962C8B-B14F-4D97-AF65-F5344CB8AC3E}">
        <p14:creationId xmlns:p14="http://schemas.microsoft.com/office/powerpoint/2010/main" val="33032066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psych</a:t>
            </a:r>
            <a:r>
              <a:rPr lang="fi-FI" dirty="0"/>
              <a:t>)</a:t>
            </a:r>
          </a:p>
          <a:p>
            <a:r>
              <a:rPr lang="fi-FI" dirty="0"/>
              <a:t>x &lt;- </a:t>
            </a:r>
            <a:r>
              <a:rPr lang="fi-FI" dirty="0" err="1"/>
              <a:t>seq</a:t>
            </a:r>
            <a:r>
              <a:rPr lang="fi-FI" dirty="0"/>
              <a:t>(</a:t>
            </a:r>
            <a:r>
              <a:rPr lang="fi-FI" dirty="0" err="1"/>
              <a:t>from</a:t>
            </a:r>
            <a:r>
              <a:rPr lang="fi-FI" dirty="0"/>
              <a:t> = -5, to = 5, </a:t>
            </a:r>
            <a:r>
              <a:rPr lang="fi-FI" dirty="0" err="1"/>
              <a:t>length</a:t>
            </a:r>
            <a:r>
              <a:rPr lang="fi-FI" dirty="0"/>
              <a:t> = 100)</a:t>
            </a:r>
          </a:p>
          <a:p>
            <a:endParaRPr lang="fi-FI" dirty="0"/>
          </a:p>
          <a:p>
            <a:r>
              <a:rPr lang="fi-FI" dirty="0"/>
              <a:t>pdf("</a:t>
            </a:r>
            <a:r>
              <a:rPr lang="fi-FI" dirty="0" err="1"/>
              <a:t>Plot.pdf</a:t>
            </a:r>
            <a:r>
              <a:rPr lang="fi-FI" dirty="0"/>
              <a:t>", </a:t>
            </a:r>
            <a:r>
              <a:rPr lang="fi-FI" dirty="0" err="1"/>
              <a:t>width</a:t>
            </a:r>
            <a:r>
              <a:rPr lang="fi-FI" dirty="0"/>
              <a:t> = 4, </a:t>
            </a:r>
            <a:r>
              <a:rPr lang="fi-FI" dirty="0" err="1"/>
              <a:t>height</a:t>
            </a:r>
            <a:r>
              <a:rPr lang="fi-FI" dirty="0"/>
              <a:t> = 4)</a:t>
            </a:r>
          </a:p>
          <a:p>
            <a:r>
              <a:rPr lang="fi-FI" dirty="0" err="1"/>
              <a:t>plot</a:t>
            </a:r>
            <a:r>
              <a:rPr lang="fi-FI" dirty="0"/>
              <a:t>(</a:t>
            </a:r>
            <a:r>
              <a:rPr lang="fi-FI" dirty="0" err="1"/>
              <a:t>x,x</a:t>
            </a:r>
            <a:r>
              <a:rPr lang="fi-FI" dirty="0"/>
              <a:t>, main ="</a:t>
            </a:r>
            <a:r>
              <a:rPr lang="fi-FI" dirty="0" err="1"/>
              <a:t>Linear</a:t>
            </a:r>
            <a:r>
              <a:rPr lang="fi-FI" dirty="0"/>
              <a:t>, </a:t>
            </a:r>
            <a:r>
              <a:rPr lang="fi-FI" dirty="0" err="1"/>
              <a:t>additive</a:t>
            </a:r>
            <a:r>
              <a:rPr lang="fi-FI" dirty="0"/>
              <a:t>", </a:t>
            </a:r>
            <a:r>
              <a:rPr lang="fi-FI" dirty="0" err="1"/>
              <a:t>axes</a:t>
            </a:r>
            <a:r>
              <a:rPr lang="fi-FI" dirty="0"/>
              <a:t> = FALSE, </a:t>
            </a:r>
            <a:r>
              <a:rPr lang="fi-FI" dirty="0" err="1"/>
              <a:t>type</a:t>
            </a:r>
            <a:r>
              <a:rPr lang="fi-FI" dirty="0"/>
              <a:t>="l", </a:t>
            </a:r>
            <a:r>
              <a:rPr lang="fi-FI" dirty="0" err="1"/>
              <a:t>ylab</a:t>
            </a:r>
            <a:r>
              <a:rPr lang="fi-FI" dirty="0"/>
              <a:t> = "", </a:t>
            </a:r>
            <a:r>
              <a:rPr lang="fi-FI" dirty="0" err="1"/>
              <a:t>xlab</a:t>
            </a:r>
            <a:r>
              <a:rPr lang="fi-FI" dirty="0"/>
              <a:t> = "")</a:t>
            </a:r>
          </a:p>
          <a:p>
            <a:r>
              <a:rPr lang="fi-FI" dirty="0"/>
              <a:t>box()</a:t>
            </a:r>
          </a:p>
          <a:p>
            <a:r>
              <a:rPr lang="fi-FI" dirty="0" err="1"/>
              <a:t>plot</a:t>
            </a:r>
            <a:r>
              <a:rPr lang="fi-FI" dirty="0"/>
              <a:t>(x/3,exp(x/3), main ="</a:t>
            </a:r>
            <a:r>
              <a:rPr lang="fi-FI" dirty="0" err="1"/>
              <a:t>Exponential</a:t>
            </a:r>
            <a:r>
              <a:rPr lang="fi-FI" dirty="0"/>
              <a:t>, </a:t>
            </a:r>
            <a:r>
              <a:rPr lang="fi-FI" dirty="0" err="1"/>
              <a:t>relative</a:t>
            </a:r>
            <a:r>
              <a:rPr lang="fi-FI" dirty="0"/>
              <a:t>", </a:t>
            </a:r>
            <a:r>
              <a:rPr lang="fi-FI" dirty="0" err="1"/>
              <a:t>axes</a:t>
            </a:r>
            <a:r>
              <a:rPr lang="fi-FI" dirty="0"/>
              <a:t> = FALSE, </a:t>
            </a:r>
            <a:r>
              <a:rPr lang="fi-FI" dirty="0" err="1"/>
              <a:t>type</a:t>
            </a:r>
            <a:r>
              <a:rPr lang="fi-FI" dirty="0"/>
              <a:t>="l", </a:t>
            </a:r>
            <a:r>
              <a:rPr lang="fi-FI" dirty="0" err="1"/>
              <a:t>ylab</a:t>
            </a:r>
            <a:r>
              <a:rPr lang="fi-FI" dirty="0"/>
              <a:t> = "", </a:t>
            </a:r>
            <a:r>
              <a:rPr lang="fi-FI" dirty="0" err="1"/>
              <a:t>xlab</a:t>
            </a:r>
            <a:r>
              <a:rPr lang="fi-FI" dirty="0"/>
              <a:t> = "")</a:t>
            </a:r>
          </a:p>
          <a:p>
            <a:r>
              <a:rPr lang="fi-FI" dirty="0"/>
              <a:t>box()</a:t>
            </a:r>
          </a:p>
          <a:p>
            <a:r>
              <a:rPr lang="fi-FI" dirty="0" err="1"/>
              <a:t>plot</a:t>
            </a:r>
            <a:r>
              <a:rPr lang="fi-FI" dirty="0"/>
              <a:t>(</a:t>
            </a:r>
            <a:r>
              <a:rPr lang="fi-FI" dirty="0" err="1"/>
              <a:t>x,logistic</a:t>
            </a:r>
            <a:r>
              <a:rPr lang="fi-FI" dirty="0"/>
              <a:t>(x), main ="S </a:t>
            </a:r>
            <a:r>
              <a:rPr lang="fi-FI" dirty="0" err="1"/>
              <a:t>curve</a:t>
            </a:r>
            <a:r>
              <a:rPr lang="fi-FI" dirty="0"/>
              <a:t>", </a:t>
            </a:r>
            <a:r>
              <a:rPr lang="fi-FI" dirty="0" err="1"/>
              <a:t>axes</a:t>
            </a:r>
            <a:r>
              <a:rPr lang="fi-FI" dirty="0"/>
              <a:t> = FALSE, </a:t>
            </a:r>
            <a:r>
              <a:rPr lang="fi-FI" dirty="0" err="1"/>
              <a:t>type</a:t>
            </a:r>
            <a:r>
              <a:rPr lang="fi-FI" dirty="0"/>
              <a:t>="l", </a:t>
            </a:r>
            <a:r>
              <a:rPr lang="fi-FI" dirty="0" err="1"/>
              <a:t>ylab</a:t>
            </a:r>
            <a:r>
              <a:rPr lang="fi-FI" dirty="0"/>
              <a:t> = "", </a:t>
            </a:r>
            <a:r>
              <a:rPr lang="fi-FI" dirty="0" err="1"/>
              <a:t>xlab</a:t>
            </a:r>
            <a:r>
              <a:rPr lang="fi-FI" dirty="0"/>
              <a:t> = "")</a:t>
            </a:r>
          </a:p>
          <a:p>
            <a:r>
              <a:rPr lang="fi-FI" dirty="0"/>
              <a:t>box()</a:t>
            </a:r>
          </a:p>
          <a:p>
            <a:endParaRPr lang="fi-FI" dirty="0"/>
          </a:p>
          <a:p>
            <a:r>
              <a:rPr lang="fi-FI" dirty="0" err="1"/>
              <a:t>dev.off</a:t>
            </a:r>
            <a:r>
              <a:rPr lang="fi-FI" dirty="0"/>
              <a:t>()</a:t>
            </a:r>
          </a:p>
          <a:p>
            <a:endParaRPr lang="fi-FI" dirty="0"/>
          </a:p>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184</a:t>
            </a:fld>
            <a:endParaRPr lang="fi-FI"/>
          </a:p>
        </p:txBody>
      </p:sp>
    </p:spTree>
    <p:extLst>
      <p:ext uri="{BB962C8B-B14F-4D97-AF65-F5344CB8AC3E}">
        <p14:creationId xmlns:p14="http://schemas.microsoft.com/office/powerpoint/2010/main" val="31137013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a:t>
            </a:r>
            <a:r>
              <a:rPr lang="fi-FI" dirty="0"/>
              <a:t>(</a:t>
            </a:r>
            <a:r>
              <a:rPr lang="fi-FI" dirty="0" err="1"/>
              <a:t>carData</a:t>
            </a:r>
            <a:r>
              <a:rPr lang="fi-FI" dirty="0"/>
              <a:t>)</a:t>
            </a:r>
          </a:p>
          <a:p>
            <a:r>
              <a:rPr lang="fi-FI" dirty="0" err="1"/>
              <a:t>library</a:t>
            </a:r>
            <a:r>
              <a:rPr lang="fi-FI" dirty="0"/>
              <a:t>(</a:t>
            </a:r>
            <a:r>
              <a:rPr lang="fi-FI" dirty="0" err="1"/>
              <a:t>texreg</a:t>
            </a:r>
            <a:r>
              <a:rPr lang="fi-FI" dirty="0"/>
              <a:t>)</a:t>
            </a:r>
          </a:p>
          <a:p>
            <a:r>
              <a:rPr lang="fi-FI" dirty="0" err="1"/>
              <a:t>library</a:t>
            </a:r>
            <a:r>
              <a:rPr lang="fi-FI" dirty="0"/>
              <a:t>(sandwich)</a:t>
            </a:r>
          </a:p>
          <a:p>
            <a:endParaRPr lang="fi-FI" dirty="0"/>
          </a:p>
          <a:p>
            <a:r>
              <a:rPr lang="fi-FI" dirty="0"/>
              <a:t>pdf("</a:t>
            </a:r>
            <a:r>
              <a:rPr lang="fi-FI" dirty="0" err="1"/>
              <a:t>Plot.pdf</a:t>
            </a:r>
            <a:r>
              <a:rPr lang="fi-FI" dirty="0"/>
              <a:t>", </a:t>
            </a:r>
            <a:r>
              <a:rPr lang="fi-FI" dirty="0" err="1"/>
              <a:t>height</a:t>
            </a:r>
            <a:r>
              <a:rPr lang="fi-FI" dirty="0"/>
              <a:t> = 5, </a:t>
            </a:r>
            <a:r>
              <a:rPr lang="fi-FI" dirty="0" err="1"/>
              <a:t>width</a:t>
            </a:r>
            <a:r>
              <a:rPr lang="fi-FI" dirty="0"/>
              <a:t> = 5)</a:t>
            </a:r>
          </a:p>
          <a:p>
            <a:endParaRPr lang="fi-FI" dirty="0"/>
          </a:p>
          <a:p>
            <a:r>
              <a:rPr lang="fi-FI" dirty="0" err="1"/>
              <a:t>Prestige</a:t>
            </a:r>
            <a:r>
              <a:rPr lang="fi-FI" dirty="0"/>
              <a:t> &lt;-  </a:t>
            </a:r>
            <a:r>
              <a:rPr lang="fi-FI" dirty="0" err="1"/>
              <a:t>Prestige</a:t>
            </a:r>
            <a:r>
              <a:rPr lang="fi-FI" dirty="0"/>
              <a:t>[</a:t>
            </a:r>
            <a:r>
              <a:rPr lang="fi-FI" dirty="0" err="1"/>
              <a:t>order</a:t>
            </a:r>
            <a:r>
              <a:rPr lang="fi-FI" dirty="0"/>
              <a:t>(</a:t>
            </a:r>
            <a:r>
              <a:rPr lang="fi-FI" dirty="0" err="1"/>
              <a:t>Prestige$education</a:t>
            </a:r>
            <a:r>
              <a:rPr lang="fi-FI" dirty="0"/>
              <a:t>),]</a:t>
            </a:r>
          </a:p>
          <a:p>
            <a:r>
              <a:rPr lang="fi-FI" dirty="0"/>
              <a:t>m1 &lt;- lm(</a:t>
            </a:r>
            <a:r>
              <a:rPr lang="fi-FI" dirty="0" err="1"/>
              <a:t>log</a:t>
            </a:r>
            <a:r>
              <a:rPr lang="fi-FI" dirty="0"/>
              <a:t>(</a:t>
            </a:r>
            <a:r>
              <a:rPr lang="fi-FI" dirty="0" err="1"/>
              <a:t>income</a:t>
            </a:r>
            <a:r>
              <a:rPr lang="fi-FI" dirty="0"/>
              <a:t>) ~ </a:t>
            </a:r>
            <a:r>
              <a:rPr lang="fi-FI" dirty="0" err="1"/>
              <a:t>education,data</a:t>
            </a:r>
            <a:r>
              <a:rPr lang="fi-FI" dirty="0"/>
              <a:t> = </a:t>
            </a:r>
            <a:r>
              <a:rPr lang="fi-FI" dirty="0" err="1"/>
              <a:t>Prestige</a:t>
            </a:r>
            <a:r>
              <a:rPr lang="fi-FI" dirty="0"/>
              <a:t>)</a:t>
            </a:r>
          </a:p>
          <a:p>
            <a:r>
              <a:rPr lang="fi-FI" dirty="0"/>
              <a:t>m2 &lt;- </a:t>
            </a:r>
            <a:r>
              <a:rPr lang="fi-FI" dirty="0" err="1"/>
              <a:t>glm</a:t>
            </a:r>
            <a:r>
              <a:rPr lang="fi-FI" dirty="0"/>
              <a:t>(</a:t>
            </a:r>
            <a:r>
              <a:rPr lang="fi-FI" dirty="0" err="1"/>
              <a:t>income</a:t>
            </a:r>
            <a:r>
              <a:rPr lang="fi-FI" dirty="0"/>
              <a:t> ~ </a:t>
            </a:r>
            <a:r>
              <a:rPr lang="fi-FI" dirty="0" err="1"/>
              <a:t>education</a:t>
            </a:r>
            <a:r>
              <a:rPr lang="fi-FI" dirty="0"/>
              <a:t>, </a:t>
            </a:r>
            <a:r>
              <a:rPr lang="fi-FI" dirty="0" err="1"/>
              <a:t>family</a:t>
            </a:r>
            <a:r>
              <a:rPr lang="fi-FI" dirty="0"/>
              <a:t> = </a:t>
            </a:r>
            <a:r>
              <a:rPr lang="fi-FI" dirty="0" err="1"/>
              <a:t>poisson</a:t>
            </a:r>
            <a:r>
              <a:rPr lang="fi-FI" dirty="0"/>
              <a:t> ,data = </a:t>
            </a:r>
            <a:r>
              <a:rPr lang="fi-FI" dirty="0" err="1"/>
              <a:t>Prestige</a:t>
            </a:r>
            <a:r>
              <a:rPr lang="fi-FI" dirty="0"/>
              <a:t>)</a:t>
            </a:r>
          </a:p>
          <a:p>
            <a:endParaRPr lang="fi-FI" dirty="0"/>
          </a:p>
          <a:p>
            <a:r>
              <a:rPr lang="fi-FI" dirty="0"/>
              <a:t>cov.m2 &lt;- </a:t>
            </a:r>
            <a:r>
              <a:rPr lang="fi-FI" dirty="0" err="1"/>
              <a:t>vcovHC</a:t>
            </a:r>
            <a:r>
              <a:rPr lang="fi-FI" dirty="0"/>
              <a:t>(m2, </a:t>
            </a:r>
            <a:r>
              <a:rPr lang="fi-FI" dirty="0" err="1"/>
              <a:t>type</a:t>
            </a:r>
            <a:r>
              <a:rPr lang="fi-FI" dirty="0"/>
              <a:t>="HC0")</a:t>
            </a:r>
          </a:p>
          <a:p>
            <a:r>
              <a:rPr lang="fi-FI" dirty="0"/>
              <a:t>std.err2 &lt;- </a:t>
            </a:r>
            <a:r>
              <a:rPr lang="fi-FI" dirty="0" err="1"/>
              <a:t>sqrt</a:t>
            </a:r>
            <a:r>
              <a:rPr lang="fi-FI" dirty="0"/>
              <a:t>(</a:t>
            </a:r>
            <a:r>
              <a:rPr lang="fi-FI" dirty="0" err="1"/>
              <a:t>diag</a:t>
            </a:r>
            <a:r>
              <a:rPr lang="fi-FI" dirty="0"/>
              <a:t>(cov.m2))</a:t>
            </a:r>
          </a:p>
          <a:p>
            <a:endParaRPr lang="fi-FI" dirty="0"/>
          </a:p>
          <a:p>
            <a:r>
              <a:rPr lang="fi-FI" dirty="0" err="1"/>
              <a:t>plot</a:t>
            </a:r>
            <a:r>
              <a:rPr lang="fi-FI" dirty="0"/>
              <a:t>(</a:t>
            </a:r>
            <a:r>
              <a:rPr lang="fi-FI" dirty="0" err="1"/>
              <a:t>Prestige$education</a:t>
            </a:r>
            <a:r>
              <a:rPr lang="fi-FI" dirty="0"/>
              <a:t>, </a:t>
            </a:r>
            <a:r>
              <a:rPr lang="fi-FI" dirty="0" err="1"/>
              <a:t>Prestige$income</a:t>
            </a:r>
            <a:r>
              <a:rPr lang="fi-FI" dirty="0"/>
              <a:t>, main = "</a:t>
            </a:r>
            <a:r>
              <a:rPr lang="fi-FI" dirty="0" err="1"/>
              <a:t>Income</a:t>
            </a:r>
            <a:r>
              <a:rPr lang="fi-FI" dirty="0"/>
              <a:t> of </a:t>
            </a:r>
            <a:r>
              <a:rPr lang="fi-FI" dirty="0" err="1"/>
              <a:t>occupations</a:t>
            </a:r>
            <a:r>
              <a:rPr lang="fi-FI" dirty="0"/>
              <a:t> </a:t>
            </a:r>
            <a:r>
              <a:rPr lang="fi-FI" dirty="0" err="1"/>
              <a:t>by</a:t>
            </a:r>
            <a:r>
              <a:rPr lang="fi-FI" dirty="0"/>
              <a:t> </a:t>
            </a:r>
            <a:r>
              <a:rPr lang="fi-FI" dirty="0" err="1"/>
              <a:t>education</a:t>
            </a:r>
            <a:r>
              <a:rPr lang="fi-FI" dirty="0"/>
              <a:t>", </a:t>
            </a:r>
            <a:r>
              <a:rPr lang="fi-FI" dirty="0" err="1"/>
              <a:t>xlab</a:t>
            </a:r>
            <a:r>
              <a:rPr lang="fi-FI" dirty="0"/>
              <a:t> ="</a:t>
            </a:r>
            <a:r>
              <a:rPr lang="fi-FI" dirty="0" err="1"/>
              <a:t>Years</a:t>
            </a:r>
            <a:r>
              <a:rPr lang="fi-FI" dirty="0"/>
              <a:t> of </a:t>
            </a:r>
            <a:r>
              <a:rPr lang="fi-FI" dirty="0" err="1"/>
              <a:t>education</a:t>
            </a:r>
            <a:r>
              <a:rPr lang="fi-FI" dirty="0"/>
              <a:t>", </a:t>
            </a:r>
            <a:r>
              <a:rPr lang="fi-FI" dirty="0" err="1"/>
              <a:t>ylab</a:t>
            </a:r>
            <a:r>
              <a:rPr lang="fi-FI" dirty="0"/>
              <a:t> ="</a:t>
            </a:r>
            <a:r>
              <a:rPr lang="fi-FI" dirty="0" err="1"/>
              <a:t>Income</a:t>
            </a:r>
            <a:r>
              <a:rPr lang="fi-FI" dirty="0"/>
              <a:t>")</a:t>
            </a:r>
          </a:p>
          <a:p>
            <a:r>
              <a:rPr lang="fi-FI" dirty="0" err="1"/>
              <a:t>lines</a:t>
            </a:r>
            <a:r>
              <a:rPr lang="fi-FI" dirty="0"/>
              <a:t>(</a:t>
            </a:r>
            <a:r>
              <a:rPr lang="fi-FI" dirty="0" err="1"/>
              <a:t>Prestige$education,exp</a:t>
            </a:r>
            <a:r>
              <a:rPr lang="fi-FI" dirty="0"/>
              <a:t>(</a:t>
            </a:r>
            <a:r>
              <a:rPr lang="fi-FI" dirty="0" err="1"/>
              <a:t>predict</a:t>
            </a:r>
            <a:r>
              <a:rPr lang="fi-FI" dirty="0"/>
              <a:t>(m1)), </a:t>
            </a:r>
            <a:r>
              <a:rPr lang="fi-FI" dirty="0" err="1"/>
              <a:t>col</a:t>
            </a:r>
            <a:r>
              <a:rPr lang="fi-FI" dirty="0"/>
              <a:t>="</a:t>
            </a:r>
            <a:r>
              <a:rPr lang="fi-FI" dirty="0" err="1"/>
              <a:t>red</a:t>
            </a:r>
            <a:r>
              <a:rPr lang="fi-FI" dirty="0"/>
              <a:t>")</a:t>
            </a:r>
          </a:p>
          <a:p>
            <a:r>
              <a:rPr lang="fi-FI" dirty="0" err="1"/>
              <a:t>lines</a:t>
            </a:r>
            <a:r>
              <a:rPr lang="fi-FI" dirty="0"/>
              <a:t>(</a:t>
            </a:r>
            <a:r>
              <a:rPr lang="fi-FI" dirty="0" err="1"/>
              <a:t>Prestige$education,predict</a:t>
            </a:r>
            <a:r>
              <a:rPr lang="fi-FI" dirty="0"/>
              <a:t>(m2, </a:t>
            </a:r>
            <a:r>
              <a:rPr lang="fi-FI" dirty="0" err="1"/>
              <a:t>type</a:t>
            </a:r>
            <a:r>
              <a:rPr lang="fi-FI" dirty="0"/>
              <a:t> ="</a:t>
            </a:r>
            <a:r>
              <a:rPr lang="fi-FI" dirty="0" err="1"/>
              <a:t>response</a:t>
            </a:r>
            <a:r>
              <a:rPr lang="fi-FI" dirty="0"/>
              <a:t>"), </a:t>
            </a:r>
            <a:r>
              <a:rPr lang="fi-FI" dirty="0" err="1"/>
              <a:t>col</a:t>
            </a:r>
            <a:r>
              <a:rPr lang="fi-FI" dirty="0"/>
              <a:t>="</a:t>
            </a:r>
            <a:r>
              <a:rPr lang="fi-FI" dirty="0" err="1"/>
              <a:t>blue</a:t>
            </a:r>
            <a:r>
              <a:rPr lang="fi-FI" dirty="0"/>
              <a:t>")</a:t>
            </a:r>
          </a:p>
          <a:p>
            <a:r>
              <a:rPr lang="fi-FI" dirty="0" err="1"/>
              <a:t>legend</a:t>
            </a:r>
            <a:r>
              <a:rPr lang="fi-FI" dirty="0"/>
              <a:t>("</a:t>
            </a:r>
            <a:r>
              <a:rPr lang="fi-FI" dirty="0" err="1"/>
              <a:t>topleft</a:t>
            </a:r>
            <a:r>
              <a:rPr lang="fi-FI" dirty="0"/>
              <a:t>", </a:t>
            </a:r>
            <a:r>
              <a:rPr lang="fi-FI" dirty="0" err="1"/>
              <a:t>legend</a:t>
            </a:r>
            <a:r>
              <a:rPr lang="fi-FI" dirty="0"/>
              <a:t> = c("</a:t>
            </a:r>
            <a:r>
              <a:rPr lang="fi-FI" dirty="0" err="1"/>
              <a:t>Transformed</a:t>
            </a:r>
            <a:r>
              <a:rPr lang="fi-FI" dirty="0"/>
              <a:t>","GLM"), </a:t>
            </a:r>
            <a:r>
              <a:rPr lang="fi-FI" dirty="0" err="1"/>
              <a:t>col</a:t>
            </a:r>
            <a:r>
              <a:rPr lang="fi-FI" dirty="0"/>
              <a:t> =c("</a:t>
            </a:r>
            <a:r>
              <a:rPr lang="fi-FI" dirty="0" err="1"/>
              <a:t>red</a:t>
            </a:r>
            <a:r>
              <a:rPr lang="fi-FI" dirty="0"/>
              <a:t>","</a:t>
            </a:r>
            <a:r>
              <a:rPr lang="fi-FI" dirty="0" err="1"/>
              <a:t>blue</a:t>
            </a:r>
            <a:r>
              <a:rPr lang="fi-FI" dirty="0"/>
              <a:t>"), </a:t>
            </a:r>
            <a:r>
              <a:rPr lang="fi-FI" dirty="0" err="1"/>
              <a:t>lty</a:t>
            </a:r>
            <a:r>
              <a:rPr lang="fi-FI" dirty="0"/>
              <a:t> =1)</a:t>
            </a:r>
          </a:p>
          <a:p>
            <a:r>
              <a:rPr lang="fi-FI" dirty="0" err="1"/>
              <a:t>screenreg</a:t>
            </a:r>
            <a:r>
              <a:rPr lang="fi-FI" dirty="0"/>
              <a:t>(</a:t>
            </a:r>
            <a:r>
              <a:rPr lang="fi-FI" dirty="0" err="1"/>
              <a:t>list</a:t>
            </a:r>
            <a:r>
              <a:rPr lang="fi-FI" dirty="0"/>
              <a:t>(m1,m2), </a:t>
            </a:r>
            <a:r>
              <a:rPr lang="fi-FI" dirty="0" err="1"/>
              <a:t>digits</a:t>
            </a:r>
            <a:r>
              <a:rPr lang="fi-FI" dirty="0"/>
              <a:t> = 3, </a:t>
            </a:r>
          </a:p>
          <a:p>
            <a:r>
              <a:rPr lang="fi-FI" dirty="0"/>
              <a:t>          </a:t>
            </a:r>
            <a:r>
              <a:rPr lang="fi-FI" dirty="0" err="1"/>
              <a:t>override.se</a:t>
            </a:r>
            <a:r>
              <a:rPr lang="fi-FI" dirty="0"/>
              <a:t> = </a:t>
            </a:r>
            <a:r>
              <a:rPr lang="fi-FI" dirty="0" err="1"/>
              <a:t>list</a:t>
            </a:r>
            <a:r>
              <a:rPr lang="fi-FI" dirty="0"/>
              <a:t>(</a:t>
            </a:r>
            <a:r>
              <a:rPr lang="fi-FI" dirty="0" err="1"/>
              <a:t>summary</a:t>
            </a:r>
            <a:r>
              <a:rPr lang="fi-FI" dirty="0"/>
              <a:t>(m1)$</a:t>
            </a:r>
            <a:r>
              <a:rPr lang="fi-FI" dirty="0" err="1"/>
              <a:t>coefficients</a:t>
            </a:r>
            <a:r>
              <a:rPr lang="fi-FI" dirty="0"/>
              <a:t>[,2], std.err2),</a:t>
            </a:r>
          </a:p>
          <a:p>
            <a:r>
              <a:rPr lang="fi-FI" dirty="0"/>
              <a:t>          </a:t>
            </a:r>
            <a:r>
              <a:rPr lang="fi-FI" dirty="0" err="1"/>
              <a:t>override.pvalues</a:t>
            </a:r>
            <a:r>
              <a:rPr lang="fi-FI" dirty="0"/>
              <a:t> = </a:t>
            </a:r>
            <a:r>
              <a:rPr lang="fi-FI" dirty="0" err="1"/>
              <a:t>list</a:t>
            </a:r>
            <a:r>
              <a:rPr lang="fi-FI" dirty="0"/>
              <a:t>(</a:t>
            </a:r>
            <a:r>
              <a:rPr lang="fi-FI" dirty="0" err="1"/>
              <a:t>summary</a:t>
            </a:r>
            <a:r>
              <a:rPr lang="fi-FI" dirty="0"/>
              <a:t>(m1)$</a:t>
            </a:r>
            <a:r>
              <a:rPr lang="fi-FI" dirty="0" err="1"/>
              <a:t>coefficients</a:t>
            </a:r>
            <a:r>
              <a:rPr lang="fi-FI" dirty="0"/>
              <a:t>[,4],1-pnorm(</a:t>
            </a:r>
            <a:r>
              <a:rPr lang="fi-FI" dirty="0" err="1"/>
              <a:t>coef</a:t>
            </a:r>
            <a:r>
              <a:rPr lang="fi-FI" dirty="0"/>
              <a:t>(m2)/std.err2)),</a:t>
            </a:r>
          </a:p>
          <a:p>
            <a:r>
              <a:rPr lang="fi-FI" dirty="0"/>
              <a:t>          )</a:t>
            </a:r>
          </a:p>
          <a:p>
            <a:endParaRPr lang="fi-FI" dirty="0"/>
          </a:p>
          <a:p>
            <a:r>
              <a:rPr lang="fi-FI" dirty="0" err="1"/>
              <a:t>dev.off</a:t>
            </a:r>
            <a:r>
              <a:rPr lang="fi-FI" dirty="0"/>
              <a:t>()</a:t>
            </a:r>
          </a:p>
        </p:txBody>
      </p:sp>
      <p:sp>
        <p:nvSpPr>
          <p:cNvPr id="4" name="Slide Number Placeholder 3"/>
          <p:cNvSpPr>
            <a:spLocks noGrp="1"/>
          </p:cNvSpPr>
          <p:nvPr>
            <p:ph type="sldNum" sz="quarter" idx="5"/>
          </p:nvPr>
        </p:nvSpPr>
        <p:spPr/>
        <p:txBody>
          <a:bodyPr/>
          <a:lstStyle/>
          <a:p>
            <a:fld id="{ABA776C5-0312-5C4E-917A-3C22296ECCA7}" type="slidenum">
              <a:rPr lang="fi-FI" smtClean="0"/>
              <a:pPr/>
              <a:t>185</a:t>
            </a:fld>
            <a:endParaRPr lang="fi-FI"/>
          </a:p>
        </p:txBody>
      </p:sp>
    </p:spTree>
    <p:extLst>
      <p:ext uri="{BB962C8B-B14F-4D97-AF65-F5344CB8AC3E}">
        <p14:creationId xmlns:p14="http://schemas.microsoft.com/office/powerpoint/2010/main" val="3268161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897A-45CD-4740-8CD6-CB03100D41D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Subtitle 2">
            <a:extLst>
              <a:ext uri="{FF2B5EF4-FFF2-40B4-BE49-F238E27FC236}">
                <a16:creationId xmlns:a16="http://schemas.microsoft.com/office/drawing/2014/main" id="{E8282BA6-F956-9B44-B844-C6D8C9F395A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7254C6E5-F678-574B-A7A4-A8828D3985A6}"/>
              </a:ext>
            </a:extLst>
          </p:cNvPr>
          <p:cNvSpPr>
            <a:spLocks noGrp="1"/>
          </p:cNvSpPr>
          <p:nvPr>
            <p:ph type="dt" sz="half" idx="10"/>
          </p:nvPr>
        </p:nvSpPr>
        <p:spPr/>
        <p:txBody>
          <a:bodyPr/>
          <a:lstStyle/>
          <a:p>
            <a:fld id="{65B489AE-2979-824F-9E10-4C71D044BD4E}" type="datetime1">
              <a:rPr lang="fi-FI" smtClean="0"/>
              <a:t>22.2.2019</a:t>
            </a:fld>
            <a:endParaRPr lang="fi-FI"/>
          </a:p>
        </p:txBody>
      </p:sp>
      <p:sp>
        <p:nvSpPr>
          <p:cNvPr id="5" name="Footer Placeholder 4">
            <a:extLst>
              <a:ext uri="{FF2B5EF4-FFF2-40B4-BE49-F238E27FC236}">
                <a16:creationId xmlns:a16="http://schemas.microsoft.com/office/drawing/2014/main" id="{F4327C9B-A7CE-D942-B241-B9CC07FA9DA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FCE749FA-D3C8-794A-9834-1CC3638F13FF}"/>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2569160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99DCA-2F9B-9643-971E-CDA267CDAAF1}"/>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794E0C56-F46E-4344-A882-AB7953D2C8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FBB28A91-FEA0-D646-8A78-DBFD79A4DD53}"/>
              </a:ext>
            </a:extLst>
          </p:cNvPr>
          <p:cNvSpPr>
            <a:spLocks noGrp="1"/>
          </p:cNvSpPr>
          <p:nvPr>
            <p:ph type="dt" sz="half" idx="10"/>
          </p:nvPr>
        </p:nvSpPr>
        <p:spPr/>
        <p:txBody>
          <a:bodyPr/>
          <a:lstStyle/>
          <a:p>
            <a:fld id="{61E531A2-9423-984C-9A5B-BDCD3813AB59}" type="datetime1">
              <a:rPr lang="fi-FI" smtClean="0"/>
              <a:t>22.2.2019</a:t>
            </a:fld>
            <a:endParaRPr lang="fi-FI"/>
          </a:p>
        </p:txBody>
      </p:sp>
      <p:sp>
        <p:nvSpPr>
          <p:cNvPr id="5" name="Footer Placeholder 4">
            <a:extLst>
              <a:ext uri="{FF2B5EF4-FFF2-40B4-BE49-F238E27FC236}">
                <a16:creationId xmlns:a16="http://schemas.microsoft.com/office/drawing/2014/main" id="{A0E0403B-9C58-AB49-AA5B-0B9E7226CB31}"/>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FB071B96-CBA2-4B4F-A31F-9E4EB56265B6}"/>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1070408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CBCDF6-EA0F-F64B-A44E-9AC065CB10D1}"/>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438B6669-C369-FF4B-A8C5-BEF873256A75}"/>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99C137EA-BC7A-A342-8E7B-582312C8AEB9}"/>
              </a:ext>
            </a:extLst>
          </p:cNvPr>
          <p:cNvSpPr>
            <a:spLocks noGrp="1"/>
          </p:cNvSpPr>
          <p:nvPr>
            <p:ph type="dt" sz="half" idx="10"/>
          </p:nvPr>
        </p:nvSpPr>
        <p:spPr/>
        <p:txBody>
          <a:bodyPr/>
          <a:lstStyle/>
          <a:p>
            <a:fld id="{A5AA8C71-573F-A042-96F9-1207D763A500}" type="datetime1">
              <a:rPr lang="fi-FI" smtClean="0"/>
              <a:t>22.2.2019</a:t>
            </a:fld>
            <a:endParaRPr lang="fi-FI"/>
          </a:p>
        </p:txBody>
      </p:sp>
      <p:sp>
        <p:nvSpPr>
          <p:cNvPr id="5" name="Footer Placeholder 4">
            <a:extLst>
              <a:ext uri="{FF2B5EF4-FFF2-40B4-BE49-F238E27FC236}">
                <a16:creationId xmlns:a16="http://schemas.microsoft.com/office/drawing/2014/main" id="{D4047F99-1DF7-A84C-B3D3-2683D290E2F0}"/>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F798D356-6CD3-3447-B54A-FFA9E5290C5F}"/>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2864620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solidFill>
                  <a:schemeClr val="tx1"/>
                </a:solidFill>
              </a:defRPr>
            </a:lvl1pPr>
          </a:lstStyle>
          <a:p>
            <a:r>
              <a:rPr lang="fi-FI"/>
              <a:t>Click to edit Master title style</a:t>
            </a:r>
            <a:endParaRPr lang="fi-FI" dirty="0"/>
          </a:p>
        </p:txBody>
      </p:sp>
      <p:sp>
        <p:nvSpPr>
          <p:cNvPr id="3" name="Sisällön paikkamerkki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 name="Päivämäärän paikkamerkki 3"/>
          <p:cNvSpPr>
            <a:spLocks noGrp="1"/>
          </p:cNvSpPr>
          <p:nvPr>
            <p:ph type="dt" sz="half" idx="10"/>
          </p:nvPr>
        </p:nvSpPr>
        <p:spPr/>
        <p:txBody>
          <a:bodyPr/>
          <a:lstStyle>
            <a:lvl1pPr>
              <a:defRPr/>
            </a:lvl1pPr>
          </a:lstStyle>
          <a:p>
            <a:fld id="{FB38EBCC-A094-8946-BBDF-F12840F332D7}" type="datetime1">
              <a:rPr lang="fi-FI" smtClean="0"/>
              <a:t>22.2.2019</a:t>
            </a:fld>
            <a:endParaRPr lang="fi-FI"/>
          </a:p>
        </p:txBody>
      </p:sp>
      <p:sp>
        <p:nvSpPr>
          <p:cNvPr id="5" name="Alatunnisteen paikkamerkki 4"/>
          <p:cNvSpPr>
            <a:spLocks noGrp="1"/>
          </p:cNvSpPr>
          <p:nvPr>
            <p:ph type="ftr" sz="quarter" idx="11"/>
          </p:nvPr>
        </p:nvSpPr>
        <p:spPr/>
        <p:txBody>
          <a:bodyPr/>
          <a:lstStyle>
            <a:lvl1pPr>
              <a:defRPr/>
            </a:lvl1pPr>
          </a:lstStyle>
          <a:p>
            <a:endParaRPr lang="fi-FI"/>
          </a:p>
        </p:txBody>
      </p:sp>
      <p:sp>
        <p:nvSpPr>
          <p:cNvPr id="6" name="Dian numeron paikkamerkki 5"/>
          <p:cNvSpPr>
            <a:spLocks noGrp="1"/>
          </p:cNvSpPr>
          <p:nvPr>
            <p:ph type="sldNum" sz="quarter" idx="12"/>
          </p:nvPr>
        </p:nvSpPr>
        <p:spPr/>
        <p:txBody>
          <a:bodyPr/>
          <a:lstStyle>
            <a:lvl1pPr>
              <a:defRPr/>
            </a:lvl1pPr>
          </a:lstStyle>
          <a:p>
            <a:fld id="{F43C8559-B180-324C-97D2-EFA41FAA3DBE}" type="slidenum">
              <a:rPr lang="fi-FI" smtClean="0"/>
              <a:pPr/>
              <a:t>‹#›</a:t>
            </a:fld>
            <a:endParaRPr lang="fi-FI"/>
          </a:p>
        </p:txBody>
      </p:sp>
    </p:spTree>
    <p:extLst>
      <p:ext uri="{BB962C8B-B14F-4D97-AF65-F5344CB8AC3E}">
        <p14:creationId xmlns:p14="http://schemas.microsoft.com/office/powerpoint/2010/main" val="2513254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12"/>
          <p:cNvSpPr>
            <a:spLocks noGrp="1"/>
          </p:cNvSpPr>
          <p:nvPr>
            <p:ph type="dt" sz="half" idx="15"/>
          </p:nvPr>
        </p:nvSpPr>
        <p:spPr/>
        <p:txBody>
          <a:bodyPr/>
          <a:lstStyle>
            <a:lvl1pPr>
              <a:defRPr/>
            </a:lvl1pPr>
          </a:lstStyle>
          <a:p>
            <a:fld id="{D2CB77FC-D42D-4040-929E-5C2D805B5623}" type="datetime1">
              <a:rPr lang="fi-FI" smtClean="0"/>
              <a:t>22.2.2019</a:t>
            </a:fld>
            <a:endParaRPr lang="fi-FI"/>
          </a:p>
        </p:txBody>
      </p:sp>
      <p:sp>
        <p:nvSpPr>
          <p:cNvPr id="7" name="Footer Placeholder 13"/>
          <p:cNvSpPr>
            <a:spLocks noGrp="1"/>
          </p:cNvSpPr>
          <p:nvPr>
            <p:ph type="ftr" sz="quarter" idx="16"/>
          </p:nvPr>
        </p:nvSpPr>
        <p:spPr/>
        <p:txBody>
          <a:bodyPr/>
          <a:lstStyle>
            <a:lvl1pPr>
              <a:defRPr/>
            </a:lvl1pPr>
          </a:lstStyle>
          <a:p>
            <a:endParaRPr lang="fi-FI"/>
          </a:p>
        </p:txBody>
      </p:sp>
      <p:sp>
        <p:nvSpPr>
          <p:cNvPr id="8" name="Slide Number Placeholder 14"/>
          <p:cNvSpPr>
            <a:spLocks noGrp="1"/>
          </p:cNvSpPr>
          <p:nvPr>
            <p:ph type="sldNum" sz="quarter" idx="17"/>
          </p:nvPr>
        </p:nvSpPr>
        <p:spPr/>
        <p:txBody>
          <a:bodyPr/>
          <a:lstStyle>
            <a:lvl1pPr>
              <a:defRPr/>
            </a:lvl1pPr>
          </a:lstStyle>
          <a:p>
            <a:fld id="{F43C8559-B180-324C-97D2-EFA41FAA3DBE}" type="slidenum">
              <a:rPr lang="fi-FI" smtClean="0"/>
              <a:pPr/>
              <a:t>‹#›</a:t>
            </a:fld>
            <a:endParaRPr lang="fi-FI"/>
          </a:p>
        </p:txBody>
      </p:sp>
    </p:spTree>
    <p:extLst>
      <p:ext uri="{BB962C8B-B14F-4D97-AF65-F5344CB8AC3E}">
        <p14:creationId xmlns:p14="http://schemas.microsoft.com/office/powerpoint/2010/main" val="78514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Tree>
    <p:extLst>
      <p:ext uri="{BB962C8B-B14F-4D97-AF65-F5344CB8AC3E}">
        <p14:creationId xmlns:p14="http://schemas.microsoft.com/office/powerpoint/2010/main" val="533096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232" y="5659053"/>
            <a:ext cx="2382106" cy="1066734"/>
          </a:xfrm>
          <a:prstGeom prst="rect">
            <a:avLst/>
          </a:prstGeom>
        </p:spPr>
      </p:pic>
    </p:spTree>
    <p:extLst>
      <p:ext uri="{BB962C8B-B14F-4D97-AF65-F5344CB8AC3E}">
        <p14:creationId xmlns:p14="http://schemas.microsoft.com/office/powerpoint/2010/main" val="279521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98" y="5634638"/>
            <a:ext cx="2382106" cy="1115564"/>
          </a:xfrm>
          <a:prstGeom prst="rect">
            <a:avLst/>
          </a:prstGeom>
        </p:spPr>
      </p:pic>
    </p:spTree>
    <p:extLst>
      <p:ext uri="{BB962C8B-B14F-4D97-AF65-F5344CB8AC3E}">
        <p14:creationId xmlns:p14="http://schemas.microsoft.com/office/powerpoint/2010/main" val="1979010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2449209" cy="1115564"/>
          </a:xfrm>
          <a:prstGeom prst="rect">
            <a:avLst/>
          </a:prstGeom>
        </p:spPr>
      </p:pic>
    </p:spTree>
    <p:extLst>
      <p:ext uri="{BB962C8B-B14F-4D97-AF65-F5344CB8AC3E}">
        <p14:creationId xmlns:p14="http://schemas.microsoft.com/office/powerpoint/2010/main" val="298046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2EDA2-0AC2-8443-8926-AA43A3A0BCA1}"/>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0C4F7004-695A-9647-BA1A-ADF955BFDC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E8D7982-DE47-694E-AA09-91C0C357AF72}"/>
              </a:ext>
            </a:extLst>
          </p:cNvPr>
          <p:cNvSpPr>
            <a:spLocks noGrp="1"/>
          </p:cNvSpPr>
          <p:nvPr>
            <p:ph type="dt" sz="half" idx="10"/>
          </p:nvPr>
        </p:nvSpPr>
        <p:spPr/>
        <p:txBody>
          <a:bodyPr/>
          <a:lstStyle/>
          <a:p>
            <a:fld id="{10355BB6-8D9D-3A44-AF76-72D1BC960883}" type="datetime1">
              <a:rPr lang="fi-FI" smtClean="0"/>
              <a:t>22.2.2019</a:t>
            </a:fld>
            <a:endParaRPr lang="fi-FI"/>
          </a:p>
        </p:txBody>
      </p:sp>
      <p:sp>
        <p:nvSpPr>
          <p:cNvPr id="5" name="Footer Placeholder 4">
            <a:extLst>
              <a:ext uri="{FF2B5EF4-FFF2-40B4-BE49-F238E27FC236}">
                <a16:creationId xmlns:a16="http://schemas.microsoft.com/office/drawing/2014/main" id="{B6C215C9-30C2-564E-A335-308510182D4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58C6CC4-5E4A-C741-9109-6B8EAB9DCFE7}"/>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1562350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7277-FC87-6C45-B537-04DE70CB0FC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0EC93789-1C80-C942-89B6-5CF6F3511BB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163401-9E70-B849-A457-B7A57A9E1AF9}"/>
              </a:ext>
            </a:extLst>
          </p:cNvPr>
          <p:cNvSpPr>
            <a:spLocks noGrp="1"/>
          </p:cNvSpPr>
          <p:nvPr>
            <p:ph type="dt" sz="half" idx="10"/>
          </p:nvPr>
        </p:nvSpPr>
        <p:spPr/>
        <p:txBody>
          <a:bodyPr/>
          <a:lstStyle/>
          <a:p>
            <a:fld id="{2EB4EC2C-D0DF-274A-8004-1373C2811CB9}" type="datetime1">
              <a:rPr lang="fi-FI" smtClean="0"/>
              <a:t>22.2.2019</a:t>
            </a:fld>
            <a:endParaRPr lang="fi-FI"/>
          </a:p>
        </p:txBody>
      </p:sp>
      <p:sp>
        <p:nvSpPr>
          <p:cNvPr id="5" name="Footer Placeholder 4">
            <a:extLst>
              <a:ext uri="{FF2B5EF4-FFF2-40B4-BE49-F238E27FC236}">
                <a16:creationId xmlns:a16="http://schemas.microsoft.com/office/drawing/2014/main" id="{202C86A1-6413-9747-B1D0-2D39769D1D51}"/>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168BBFD4-4CC7-4C46-A354-9932452534BB}"/>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89049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BBF9A-04C1-6649-97AF-3CDE23B9D18D}"/>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AB246D4-B56A-964A-ABAA-73DDCBE9A5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D51107FC-DADF-6748-B3BD-DCC4C9C5304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4841524F-F655-DE4A-A50A-8D86E1819D00}"/>
              </a:ext>
            </a:extLst>
          </p:cNvPr>
          <p:cNvSpPr>
            <a:spLocks noGrp="1"/>
          </p:cNvSpPr>
          <p:nvPr>
            <p:ph type="dt" sz="half" idx="10"/>
          </p:nvPr>
        </p:nvSpPr>
        <p:spPr/>
        <p:txBody>
          <a:bodyPr/>
          <a:lstStyle/>
          <a:p>
            <a:fld id="{D4DBA869-E365-E54B-9AF8-2C899CD869AC}" type="datetime1">
              <a:rPr lang="fi-FI" smtClean="0"/>
              <a:t>22.2.2019</a:t>
            </a:fld>
            <a:endParaRPr lang="fi-FI"/>
          </a:p>
        </p:txBody>
      </p:sp>
      <p:sp>
        <p:nvSpPr>
          <p:cNvPr id="6" name="Footer Placeholder 5">
            <a:extLst>
              <a:ext uri="{FF2B5EF4-FFF2-40B4-BE49-F238E27FC236}">
                <a16:creationId xmlns:a16="http://schemas.microsoft.com/office/drawing/2014/main" id="{E8CB3F2C-D35E-554C-BE75-23578147BCFD}"/>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8E1AB32B-CCF5-494A-A879-F0C692526E10}"/>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1406430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5B27-AFC1-DA4A-9F56-3A2D1CA95BFC}"/>
              </a:ext>
            </a:extLst>
          </p:cNvPr>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84F68D7F-74D5-5045-BE80-C10FB7B3FE2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76BBBE4-3865-AF48-AC37-66B8A18FA66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2E2DD9E2-A8D3-5A4E-AADA-C952E783C8A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E2F9CD2-BEAF-ED43-A09D-322A300AB8C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D2F74E71-601B-414E-AC10-A9D66212DF38}"/>
              </a:ext>
            </a:extLst>
          </p:cNvPr>
          <p:cNvSpPr>
            <a:spLocks noGrp="1"/>
          </p:cNvSpPr>
          <p:nvPr>
            <p:ph type="dt" sz="half" idx="10"/>
          </p:nvPr>
        </p:nvSpPr>
        <p:spPr/>
        <p:txBody>
          <a:bodyPr/>
          <a:lstStyle/>
          <a:p>
            <a:fld id="{9293E38E-9DCA-2C4C-BAAB-2FC09F6CFB9F}" type="datetime1">
              <a:rPr lang="fi-FI" smtClean="0"/>
              <a:t>22.2.2019</a:t>
            </a:fld>
            <a:endParaRPr lang="fi-FI"/>
          </a:p>
        </p:txBody>
      </p:sp>
      <p:sp>
        <p:nvSpPr>
          <p:cNvPr id="8" name="Footer Placeholder 7">
            <a:extLst>
              <a:ext uri="{FF2B5EF4-FFF2-40B4-BE49-F238E27FC236}">
                <a16:creationId xmlns:a16="http://schemas.microsoft.com/office/drawing/2014/main" id="{42E6E549-C6D5-3A48-9BF5-3B079804293F}"/>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3AA881B5-94BA-724A-9460-F7D1FFE7422E}"/>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3859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128B-5D13-4D4D-85B7-B1D3D3B5FBCB}"/>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C6C5FCB8-F153-F148-9959-19421C9F0983}"/>
              </a:ext>
            </a:extLst>
          </p:cNvPr>
          <p:cNvSpPr>
            <a:spLocks noGrp="1"/>
          </p:cNvSpPr>
          <p:nvPr>
            <p:ph type="dt" sz="half" idx="10"/>
          </p:nvPr>
        </p:nvSpPr>
        <p:spPr/>
        <p:txBody>
          <a:bodyPr/>
          <a:lstStyle/>
          <a:p>
            <a:fld id="{A14BBAC3-2CD2-9649-8A13-0B12A4184A62}" type="datetime1">
              <a:rPr lang="fi-FI" smtClean="0"/>
              <a:t>22.2.2019</a:t>
            </a:fld>
            <a:endParaRPr lang="fi-FI"/>
          </a:p>
        </p:txBody>
      </p:sp>
      <p:sp>
        <p:nvSpPr>
          <p:cNvPr id="4" name="Footer Placeholder 3">
            <a:extLst>
              <a:ext uri="{FF2B5EF4-FFF2-40B4-BE49-F238E27FC236}">
                <a16:creationId xmlns:a16="http://schemas.microsoft.com/office/drawing/2014/main" id="{CCD2EFC1-C430-F84E-BFDF-09B172A4DD64}"/>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95A65FF3-0364-F245-BD0D-DEB3DA06C593}"/>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2179141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740D85-7EE3-0148-8DAC-55E039D74AA3}"/>
              </a:ext>
            </a:extLst>
          </p:cNvPr>
          <p:cNvSpPr>
            <a:spLocks noGrp="1"/>
          </p:cNvSpPr>
          <p:nvPr>
            <p:ph type="dt" sz="half" idx="10"/>
          </p:nvPr>
        </p:nvSpPr>
        <p:spPr/>
        <p:txBody>
          <a:bodyPr/>
          <a:lstStyle/>
          <a:p>
            <a:fld id="{35AF5E17-2E92-5343-9562-EDBC774ADB8C}" type="datetime1">
              <a:rPr lang="fi-FI" smtClean="0"/>
              <a:t>22.2.2019</a:t>
            </a:fld>
            <a:endParaRPr lang="fi-FI"/>
          </a:p>
        </p:txBody>
      </p:sp>
      <p:sp>
        <p:nvSpPr>
          <p:cNvPr id="3" name="Footer Placeholder 2">
            <a:extLst>
              <a:ext uri="{FF2B5EF4-FFF2-40B4-BE49-F238E27FC236}">
                <a16:creationId xmlns:a16="http://schemas.microsoft.com/office/drawing/2014/main" id="{919E998D-54FC-FF4B-92C0-BDA261FB0CBB}"/>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CEE737D9-67A9-5543-A0E3-B2D887E38AC3}"/>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222921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84F6-9777-1241-BBF4-ADD8CA12E5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0D359E1D-63E1-A844-B216-1736E161F05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0955CF8F-9194-F845-8933-CE88437A990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8B63469-7606-C045-AC88-7CAE16D126C2}"/>
              </a:ext>
            </a:extLst>
          </p:cNvPr>
          <p:cNvSpPr>
            <a:spLocks noGrp="1"/>
          </p:cNvSpPr>
          <p:nvPr>
            <p:ph type="dt" sz="half" idx="10"/>
          </p:nvPr>
        </p:nvSpPr>
        <p:spPr/>
        <p:txBody>
          <a:bodyPr/>
          <a:lstStyle/>
          <a:p>
            <a:fld id="{708C58C6-C322-7042-BF21-F13CC9DD78FE}" type="datetime1">
              <a:rPr lang="fi-FI" smtClean="0"/>
              <a:t>22.2.2019</a:t>
            </a:fld>
            <a:endParaRPr lang="fi-FI"/>
          </a:p>
        </p:txBody>
      </p:sp>
      <p:sp>
        <p:nvSpPr>
          <p:cNvPr id="6" name="Footer Placeholder 5">
            <a:extLst>
              <a:ext uri="{FF2B5EF4-FFF2-40B4-BE49-F238E27FC236}">
                <a16:creationId xmlns:a16="http://schemas.microsoft.com/office/drawing/2014/main" id="{72DA7A1B-CF82-0B43-914E-9BF619102C4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02294CEE-2C81-D240-BB4E-DA98C68A0FC6}"/>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364007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A7653-9262-E541-8433-5185FA0C2DB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FF9980E3-76EC-FA45-87CD-988DC3CE8BA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xt Placeholder 3">
            <a:extLst>
              <a:ext uri="{FF2B5EF4-FFF2-40B4-BE49-F238E27FC236}">
                <a16:creationId xmlns:a16="http://schemas.microsoft.com/office/drawing/2014/main" id="{FE84555E-A67C-7443-9A59-F36D79BC5E2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9C5E742-0674-4347-A3C9-37E6A8298787}"/>
              </a:ext>
            </a:extLst>
          </p:cNvPr>
          <p:cNvSpPr>
            <a:spLocks noGrp="1"/>
          </p:cNvSpPr>
          <p:nvPr>
            <p:ph type="dt" sz="half" idx="10"/>
          </p:nvPr>
        </p:nvSpPr>
        <p:spPr/>
        <p:txBody>
          <a:bodyPr/>
          <a:lstStyle/>
          <a:p>
            <a:fld id="{475F1EC1-0DB2-5F44-BF1D-A0020DC1DF13}" type="datetime1">
              <a:rPr lang="fi-FI" smtClean="0"/>
              <a:t>22.2.2019</a:t>
            </a:fld>
            <a:endParaRPr lang="fi-FI"/>
          </a:p>
        </p:txBody>
      </p:sp>
      <p:sp>
        <p:nvSpPr>
          <p:cNvPr id="6" name="Footer Placeholder 5">
            <a:extLst>
              <a:ext uri="{FF2B5EF4-FFF2-40B4-BE49-F238E27FC236}">
                <a16:creationId xmlns:a16="http://schemas.microsoft.com/office/drawing/2014/main" id="{2BBC8694-C4A0-DA4C-B3A6-483AE9BF840A}"/>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39A5FACC-8E16-9440-8115-DCB53B6AF1F3}"/>
              </a:ext>
            </a:extLst>
          </p:cNvPr>
          <p:cNvSpPr>
            <a:spLocks noGrp="1"/>
          </p:cNvSpPr>
          <p:nvPr>
            <p:ph type="sldNum" sz="quarter" idx="12"/>
          </p:nvPr>
        </p:nvSpPr>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932402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88488F-5E3A-ED41-A4A8-6E99EB5ED84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75C39B84-D94E-F24D-BF91-0D47F192332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839CBEF6-E6E1-F049-B642-3DCB359E7D8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32A037-7407-4441-BDC2-49DB29F0EE51}" type="datetime1">
              <a:rPr lang="fi-FI" smtClean="0"/>
              <a:t>22.2.2019</a:t>
            </a:fld>
            <a:endParaRPr lang="fi-FI"/>
          </a:p>
        </p:txBody>
      </p:sp>
      <p:sp>
        <p:nvSpPr>
          <p:cNvPr id="5" name="Footer Placeholder 4">
            <a:extLst>
              <a:ext uri="{FF2B5EF4-FFF2-40B4-BE49-F238E27FC236}">
                <a16:creationId xmlns:a16="http://schemas.microsoft.com/office/drawing/2014/main" id="{1F90AE13-6AC9-F54F-8A33-7E6955E63D7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ED5FAC25-BCAA-2741-97D2-0BC710EFBF3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314107735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2" r:id="rId12"/>
    <p:sldLayoutId id="2147483753" r:id="rId13"/>
    <p:sldLayoutId id="2147483734" r:id="rId14"/>
    <p:sldLayoutId id="2147483735" r:id="rId15"/>
    <p:sldLayoutId id="2147483736" r:id="rId16"/>
    <p:sldLayoutId id="2147483737" r:id="rId17"/>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hyperlink" Target="https://doi.org/10.1198/tast.2009.08210" TargetMode="External"/><Relationship Id="rId4" Type="http://schemas.openxmlformats.org/officeDocument/2006/relationships/hyperlink" Target="https://stats.idre.ucla.edu/other/mult-pkg/faq/general/faq-what-are-pseudo-r-squareds/"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45.emf"/></Relationships>
</file>

<file path=ppt/slides/_rels/slide105.xml.rels><?xml version="1.0" encoding="UTF-8" standalone="yes"?>
<Relationships xmlns="http://schemas.openxmlformats.org/package/2006/relationships"><Relationship Id="rId3" Type="http://schemas.openxmlformats.org/officeDocument/2006/relationships/hyperlink" Target="https://doi.org/10.1002/smj.582" TargetMode="External"/><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doi.org/10.1002/smj.582" TargetMode="External"/><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hyperlink" Target="https://doi.org/10.1177/1094428118775205"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112.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52.emf"/><Relationship Id="rId7"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emf"/></Relationships>
</file>

<file path=ppt/slides/_rels/slide1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3.emf"/><Relationship Id="rId7" Type="http://schemas.openxmlformats.org/officeDocument/2006/relationships/image" Target="../media/image55.emf"/><Relationship Id="rId2" Type="http://schemas.openxmlformats.org/officeDocument/2006/relationships/image" Target="../media/image52.emf"/><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5.png"/><Relationship Id="rId4" Type="http://schemas.openxmlformats.org/officeDocument/2006/relationships/image" Target="../media/image58.png"/></Relationships>
</file>

<file path=ppt/slides/_rels/slide114.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2.emf"/><Relationship Id="rId7"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8.png"/><Relationship Id="rId10" Type="http://schemas.openxmlformats.org/officeDocument/2006/relationships/image" Target="../media/image57.emf"/><Relationship Id="rId4" Type="http://schemas.openxmlformats.org/officeDocument/2006/relationships/image" Target="../media/image53.emf"/><Relationship Id="rId9" Type="http://schemas.openxmlformats.org/officeDocument/2006/relationships/image" Target="../media/image61.png"/></Relationships>
</file>

<file path=ppt/slides/_rels/slide11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doi.org/10.1002/smj.796" TargetMode="External"/><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hyperlink" Target="https://doi.org/10.1037/a0031909"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doi.org/10.1016/j.jbusvent.2009.04.004" TargetMode="External"/><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61.emf"/><Relationship Id="rId7" Type="http://schemas.openxmlformats.org/officeDocument/2006/relationships/hyperlink" Target="https://doi.org/10.1016/j.jbusvent.2009.04.004"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 Id="rId9" Type="http://schemas.openxmlformats.org/officeDocument/2006/relationships/image" Target="../media/image65.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67.emf"/><Relationship Id="rId4" Type="http://schemas.openxmlformats.org/officeDocument/2006/relationships/hyperlink" Target="https://doi.org/10.1002/smj.582"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12.xml"/><Relationship Id="rId5" Type="http://schemas.openxmlformats.org/officeDocument/2006/relationships/hyperlink" Target="https://doi.org/10.1007/s10869-013-9308-7" TargetMode="External"/><Relationship Id="rId4" Type="http://schemas.openxmlformats.org/officeDocument/2006/relationships/hyperlink" Target="https://doi.org/10.1002/smj.582"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hyperlink" Target="https://doi.org/10.1002/smj.872"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78.emf"/></Relationships>
</file>

<file path=ppt/slides/_rels/slide13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79.emf"/><Relationship Id="rId4" Type="http://schemas.openxmlformats.org/officeDocument/2006/relationships/image" Target="../media/image78.emf"/></Relationships>
</file>

<file path=ppt/slides/_rels/slide13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80.emf"/><Relationship Id="rId4" Type="http://schemas.openxmlformats.org/officeDocument/2006/relationships/image" Target="../media/image78.emf"/></Relationships>
</file>

<file path=ppt/slides/_rels/slide13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81.emf"/><Relationship Id="rId4" Type="http://schemas.openxmlformats.org/officeDocument/2006/relationships/image" Target="../media/image78.emf"/></Relationships>
</file>

<file path=ppt/slides/_rels/slide13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image" Target="../media/image82.emf"/><Relationship Id="rId4" Type="http://schemas.openxmlformats.org/officeDocument/2006/relationships/image" Target="../media/image78.emf"/></Relationships>
</file>

<file path=ppt/slides/_rels/slide13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78.emf"/><Relationship Id="rId4" Type="http://schemas.openxmlformats.org/officeDocument/2006/relationships/image" Target="../media/image77.emf"/></Relationships>
</file>

<file path=ppt/slides/_rels/slide13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79.emf"/><Relationship Id="rId4" Type="http://schemas.openxmlformats.org/officeDocument/2006/relationships/image" Target="../media/image78.emf"/></Relationships>
</file>

<file path=ppt/slides/_rels/slide139.xml.rels><?xml version="1.0" encoding="UTF-8" standalone="yes"?>
<Relationships xmlns="http://schemas.openxmlformats.org/package/2006/relationships"><Relationship Id="rId3" Type="http://schemas.openxmlformats.org/officeDocument/2006/relationships/hyperlink" Target="https://doi.org/10.5465/amle.2010.0012"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hyperlink" Target="https://doi.org/10.5465/amle.2010.0012" TargetMode="External"/><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dx.doi.org/10.1037/a0029315" TargetMode="External"/><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86.em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hyperlink" Target="https://doi.org/10.1177/1094428114560024"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hyperlink" Target="https://doi.org/10.1177/1094428114560024"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hyperlink" Target="https://doi.org/10.1177/1094428114560024"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hyperlink" Target="https://doi.org/10.1177/1094428114560024"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hyperlink" Target="https://doi.org/10.1177/1094428114560024"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s://doi.org/10.1177/0049124109346162"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91.emf"/><Relationship Id="rId7" Type="http://schemas.openxmlformats.org/officeDocument/2006/relationships/image" Target="../media/image94.emf"/><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hyperlink" Target="https://doi.org/10.1177/0049124109346162"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hyperlink" Target="https://doi.org/10.1177/0049124109346162"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doi.org/10.1177/0049124109346162" TargetMode="Externa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hyperlink" Target="https://doi.org/10.1177/1094428114549601" TargetMode="External"/><Relationship Id="rId1" Type="http://schemas.openxmlformats.org/officeDocument/2006/relationships/slideLayout" Target="../slideLayouts/slideLayout6.xml"/><Relationship Id="rId4" Type="http://schemas.openxmlformats.org/officeDocument/2006/relationships/image" Target="../media/image96.emf"/></Relationships>
</file>

<file path=ppt/slides/_rels/slide15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16/j.jom.2017.05.001"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99.em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hyperlink" Target="https://doi.org/10.1177/1094428118773455"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s://doi.org/10.1177/1094428114549601"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hyperlink" Target="https://doi.org/10.1016/j.econlet.2014.12.029" TargetMode="External"/><Relationship Id="rId4" Type="http://schemas.openxmlformats.org/officeDocument/2006/relationships/hyperlink" Target="https://doi.org/10.1177/1094428114549601" TargetMode="External"/></Relationships>
</file>

<file path=ppt/slides/_rels/slide172.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hyperlink" Target="https://doi.org/10.1002/smj.2342" TargetMode="External"/><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02.emf"/><Relationship Id="rId4" Type="http://schemas.openxmlformats.org/officeDocument/2006/relationships/image" Target="../media/image11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image" Target="../media/image113.emf"/></Relationships>
</file>

<file path=ppt/slides/_rels/slide1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02.emf"/><Relationship Id="rId4" Type="http://schemas.openxmlformats.org/officeDocument/2006/relationships/image" Target="../media/image111.emf"/></Relationships>
</file>

<file path=ppt/slides/_rels/slide185.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oleObject1.bin"/><Relationship Id="rId4" Type="http://schemas.openxmlformats.org/officeDocument/2006/relationships/image" Target="../media/image10.emf"/></Relationships>
</file>

<file path=ppt/slides/_rels/slide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nul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hyperlink" Target="https://doi.org/10.5465/amj.2011.0169"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5.(nul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tat.ethz.ch/R-manual/R-patched/library/MASS/html/menarche.html"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9.emf"/></Relationships>
</file>

<file path=ppt/slides/_rels/slide3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4.emf"/></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2.(null)"/><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tat.ethz.ch/R-manual/R-patched/library/MASS/html/menarche.html"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36.emf"/><Relationship Id="rId4" Type="http://schemas.openxmlformats.org/officeDocument/2006/relationships/oleObject" Target="../embeddings/oleObject2.bin"/></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1016/S0272-6963(15)00056-X" TargetMode="External"/><Relationship Id="rId2" Type="http://schemas.openxmlformats.org/officeDocument/2006/relationships/hyperlink" Target="http://strategicmanagement.net/pdfs/SMJ_Guidelines_Regarding_Endogeneity.pdf" TargetMode="External"/><Relationship Id="rId1" Type="http://schemas.openxmlformats.org/officeDocument/2006/relationships/slideLayout" Target="../slideLayouts/slideLayout12.xml"/><Relationship Id="rId4" Type="http://schemas.openxmlformats.org/officeDocument/2006/relationships/hyperlink" Target="https://doi.org/10.1016/j.leaqua.2017.01.006"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48.xml"/></Relationships>
</file>

<file path=ppt/slides/_rels/slide8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doi.org/10.1016/j.jom.2017.05.001" TargetMode="External"/><Relationship Id="rId4" Type="http://schemas.openxmlformats.org/officeDocument/2006/relationships/hyperlink" Target="http://doi.org/10.1016/S0272-6963(15)00056-X"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32.(null)"/><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32.(nul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notesSlide" Target="../notesSlides/notesSlide5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noAutofit/>
          </a:bodyPr>
          <a:lstStyle/>
          <a:p>
            <a:r>
              <a:rPr lang="fi-FI" sz="3600" dirty="0"/>
              <a:t>TU-L0021 - Statistical </a:t>
            </a:r>
            <a:r>
              <a:rPr lang="fi-FI" sz="3600" dirty="0" err="1"/>
              <a:t>Research</a:t>
            </a:r>
            <a:r>
              <a:rPr lang="fi-FI" sz="3600" dirty="0"/>
              <a:t> </a:t>
            </a:r>
            <a:r>
              <a:rPr lang="fi-FI" sz="3600" dirty="0" err="1"/>
              <a:t>Methods</a:t>
            </a:r>
            <a:endParaRPr lang="en-US" sz="3600" dirty="0"/>
          </a:p>
        </p:txBody>
      </p:sp>
      <p:sp>
        <p:nvSpPr>
          <p:cNvPr id="2" name="Subtitle 1"/>
          <p:cNvSpPr>
            <a:spLocks noGrp="1"/>
          </p:cNvSpPr>
          <p:nvPr>
            <p:ph type="subTitle" idx="1"/>
          </p:nvPr>
        </p:nvSpPr>
        <p:spPr/>
        <p:txBody>
          <a:bodyPr/>
          <a:lstStyle/>
          <a:p>
            <a:r>
              <a:rPr lang="en-US" b="1" dirty="0"/>
              <a:t>Mikko Rönkkö</a:t>
            </a:r>
          </a:p>
          <a:p>
            <a:endParaRPr lang="en-US" dirty="0"/>
          </a:p>
        </p:txBody>
      </p:sp>
    </p:spTree>
    <p:extLst>
      <p:ext uri="{BB962C8B-B14F-4D97-AF65-F5344CB8AC3E}">
        <p14:creationId xmlns:p14="http://schemas.microsoft.com/office/powerpoint/2010/main" val="137245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 we have an endogeneity problem?</a:t>
            </a:r>
          </a:p>
        </p:txBody>
      </p:sp>
      <p:sp>
        <p:nvSpPr>
          <p:cNvPr id="7" name="Rectangle 6"/>
          <p:cNvSpPr/>
          <p:nvPr/>
        </p:nvSpPr>
        <p:spPr>
          <a:xfrm>
            <a:off x="3306292" y="3845636"/>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t>Investment in new factories</a:t>
            </a:r>
            <a:endParaRPr lang="en-US" sz="1400" baseline="-25000" dirty="0"/>
          </a:p>
        </p:txBody>
      </p:sp>
      <p:sp>
        <p:nvSpPr>
          <p:cNvPr id="8" name="Rectangle 7"/>
          <p:cNvSpPr/>
          <p:nvPr/>
        </p:nvSpPr>
        <p:spPr>
          <a:xfrm>
            <a:off x="5490692" y="3845636"/>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ROA</a:t>
            </a:r>
            <a:endParaRPr lang="en-US" baseline="-25000" dirty="0"/>
          </a:p>
        </p:txBody>
      </p:sp>
      <p:cxnSp>
        <p:nvCxnSpPr>
          <p:cNvPr id="9" name="Straight Arrow Connector 8"/>
          <p:cNvCxnSpPr/>
          <p:nvPr/>
        </p:nvCxnSpPr>
        <p:spPr>
          <a:xfrm>
            <a:off x="4438971" y="4205193"/>
            <a:ext cx="1051721"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461371" y="3287488"/>
            <a:ext cx="509596" cy="5581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905871" y="2855588"/>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16" name="Rectangle 15"/>
          <p:cNvSpPr/>
          <p:nvPr/>
        </p:nvSpPr>
        <p:spPr>
          <a:xfrm>
            <a:off x="1680853" y="2496031"/>
            <a:ext cx="1132679" cy="719113"/>
          </a:xfrm>
          <a:prstGeom prst="rect">
            <a:avLst/>
          </a:prstGeom>
          <a:solidFill>
            <a:srgbClr val="00B050"/>
          </a:solidFill>
          <a:ln w="254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t>Firms</a:t>
            </a:r>
            <a:br>
              <a:rPr lang="en-US" sz="1400" dirty="0"/>
            </a:br>
            <a:r>
              <a:rPr lang="en-US" sz="1400" dirty="0"/>
              <a:t>strategy</a:t>
            </a:r>
            <a:endParaRPr lang="en-US" sz="1400" baseline="-25000" dirty="0"/>
          </a:p>
        </p:txBody>
      </p:sp>
      <p:cxnSp>
        <p:nvCxnSpPr>
          <p:cNvPr id="17" name="Straight Arrow Connector 16"/>
          <p:cNvCxnSpPr>
            <a:stCxn id="16" idx="2"/>
            <a:endCxn id="7" idx="1"/>
          </p:cNvCxnSpPr>
          <p:nvPr/>
        </p:nvCxnSpPr>
        <p:spPr>
          <a:xfrm>
            <a:off x="2247193" y="3215144"/>
            <a:ext cx="1059099" cy="990049"/>
          </a:xfrm>
          <a:prstGeom prst="straightConnector1">
            <a:avLst/>
          </a:prstGeom>
          <a:ln w="25400">
            <a:solidFill>
              <a:schemeClr val="tx1"/>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6" idx="3"/>
          </p:cNvCxnSpPr>
          <p:nvPr/>
        </p:nvCxnSpPr>
        <p:spPr>
          <a:xfrm>
            <a:off x="2813532" y="2855588"/>
            <a:ext cx="3243500" cy="990048"/>
          </a:xfrm>
          <a:prstGeom prst="straightConnector1">
            <a:avLst/>
          </a:prstGeom>
          <a:ln w="25400">
            <a:solidFill>
              <a:schemeClr val="tx1"/>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306292" y="5614742"/>
            <a:ext cx="3594808" cy="615553"/>
          </a:xfrm>
          <a:prstGeom prst="rect">
            <a:avLst/>
          </a:prstGeom>
          <a:noFill/>
        </p:spPr>
        <p:txBody>
          <a:bodyPr wrap="square" lIns="0" tIns="0" rIns="0" bIns="0" rtlCol="0">
            <a:spAutoFit/>
          </a:bodyPr>
          <a:lstStyle/>
          <a:p>
            <a:r>
              <a:rPr lang="en-US" sz="2000" b="1" dirty="0">
                <a:solidFill>
                  <a:srgbClr val="FF0000"/>
                </a:solidFill>
              </a:rPr>
              <a:t>What does ”Investment in new factories” </a:t>
            </a:r>
            <a:r>
              <a:rPr lang="en-US" sz="2000" b="1">
                <a:solidFill>
                  <a:srgbClr val="FF0000"/>
                </a:solidFill>
              </a:rPr>
              <a:t>depend on?</a:t>
            </a:r>
            <a:endParaRPr lang="en-US" sz="2000" b="1" dirty="0">
              <a:solidFill>
                <a:srgbClr val="FF0000"/>
              </a:solidFill>
            </a:endParaRPr>
          </a:p>
        </p:txBody>
      </p:sp>
    </p:spTree>
    <p:extLst>
      <p:ext uri="{BB962C8B-B14F-4D97-AF65-F5344CB8AC3E}">
        <p14:creationId xmlns:p14="http://schemas.microsoft.com/office/powerpoint/2010/main" val="178679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C3A5E-8BFB-B84E-9B59-87EBA3102598}"/>
              </a:ext>
            </a:extLst>
          </p:cNvPr>
          <p:cNvSpPr>
            <a:spLocks noGrp="1"/>
          </p:cNvSpPr>
          <p:nvPr>
            <p:ph type="title"/>
          </p:nvPr>
        </p:nvSpPr>
        <p:spPr/>
        <p:txBody>
          <a:bodyPr/>
          <a:lstStyle/>
          <a:p>
            <a:r>
              <a:rPr lang="fi-FI" dirty="0" err="1"/>
              <a:t>What</a:t>
            </a:r>
            <a:r>
              <a:rPr lang="fi-FI" dirty="0"/>
              <a:t> pseudo-R</a:t>
            </a:r>
            <a:r>
              <a:rPr lang="fi-FI" baseline="30000" dirty="0"/>
              <a:t>2</a:t>
            </a:r>
            <a:r>
              <a:rPr lang="fi-FI" dirty="0"/>
              <a:t> </a:t>
            </a:r>
            <a:r>
              <a:rPr lang="fi-FI" dirty="0" err="1"/>
              <a:t>quantifies</a:t>
            </a:r>
            <a:r>
              <a:rPr lang="fi-FI" dirty="0"/>
              <a:t> and</a:t>
            </a:r>
            <a:br>
              <a:rPr lang="fi-FI" dirty="0"/>
            </a:br>
            <a:r>
              <a:rPr lang="fi-FI" dirty="0"/>
              <a:t>is </a:t>
            </a:r>
            <a:r>
              <a:rPr lang="fi-FI" dirty="0" err="1"/>
              <a:t>used</a:t>
            </a:r>
            <a:r>
              <a:rPr lang="fi-FI" dirty="0"/>
              <a:t> for</a:t>
            </a:r>
          </a:p>
        </p:txBody>
      </p:sp>
      <p:graphicFrame>
        <p:nvGraphicFramePr>
          <p:cNvPr id="6" name="Content Placeholder 5">
            <a:extLst>
              <a:ext uri="{FF2B5EF4-FFF2-40B4-BE49-F238E27FC236}">
                <a16:creationId xmlns:a16="http://schemas.microsoft.com/office/drawing/2014/main" id="{7B8738CD-198B-8448-90F6-7E1675F3EDEF}"/>
              </a:ext>
            </a:extLst>
          </p:cNvPr>
          <p:cNvGraphicFramePr>
            <a:graphicFrameLocks noGrp="1"/>
          </p:cNvGraphicFramePr>
          <p:nvPr>
            <p:ph idx="1"/>
          </p:nvPr>
        </p:nvGraphicFramePr>
        <p:xfrm>
          <a:off x="628650" y="1825625"/>
          <a:ext cx="6356941" cy="3655148"/>
        </p:xfrm>
        <a:graphic>
          <a:graphicData uri="http://schemas.openxmlformats.org/drawingml/2006/table">
            <a:tbl>
              <a:tblPr firstRow="1" bandRow="1">
                <a:tableStyleId>{5C22544A-7EE6-4342-B048-85BDC9FD1C3A}</a:tableStyleId>
              </a:tblPr>
              <a:tblGrid>
                <a:gridCol w="2072916">
                  <a:extLst>
                    <a:ext uri="{9D8B030D-6E8A-4147-A177-3AD203B41FA5}">
                      <a16:colId xmlns:a16="http://schemas.microsoft.com/office/drawing/2014/main" val="58006612"/>
                    </a:ext>
                  </a:extLst>
                </a:gridCol>
                <a:gridCol w="4284025">
                  <a:extLst>
                    <a:ext uri="{9D8B030D-6E8A-4147-A177-3AD203B41FA5}">
                      <a16:colId xmlns:a16="http://schemas.microsoft.com/office/drawing/2014/main" val="723485340"/>
                    </a:ext>
                  </a:extLst>
                </a:gridCol>
              </a:tblGrid>
              <a:tr h="370840">
                <a:tc>
                  <a:txBody>
                    <a:bodyPr/>
                    <a:lstStyle/>
                    <a:p>
                      <a:r>
                        <a:rPr lang="fi-FI" dirty="0" err="1"/>
                        <a:t>Interpretation</a:t>
                      </a:r>
                      <a:r>
                        <a:rPr lang="fi-FI" dirty="0"/>
                        <a:t> of R</a:t>
                      </a:r>
                      <a:r>
                        <a:rPr lang="fi-FI" baseline="30000" dirty="0"/>
                        <a:t>2</a:t>
                      </a:r>
                    </a:p>
                  </a:txBody>
                  <a:tcPr/>
                </a:tc>
                <a:tc>
                  <a:txBody>
                    <a:bodyPr/>
                    <a:lstStyle/>
                    <a:p>
                      <a:r>
                        <a:rPr lang="fi-FI" dirty="0" err="1"/>
                        <a:t>Explanation</a:t>
                      </a:r>
                      <a:endParaRPr lang="fi-FI" dirty="0"/>
                    </a:p>
                  </a:txBody>
                  <a:tcPr/>
                </a:tc>
                <a:extLst>
                  <a:ext uri="{0D108BD9-81ED-4DB2-BD59-A6C34878D82A}">
                    <a16:rowId xmlns:a16="http://schemas.microsoft.com/office/drawing/2014/main" val="2486292216"/>
                  </a:ext>
                </a:extLst>
              </a:tr>
              <a:tr h="370840">
                <a:tc>
                  <a:txBody>
                    <a:bodyPr/>
                    <a:lstStyle/>
                    <a:p>
                      <a:r>
                        <a:rPr lang="fi-FI" dirty="0" err="1"/>
                        <a:t>Degree</a:t>
                      </a:r>
                      <a:r>
                        <a:rPr lang="fi-FI" dirty="0"/>
                        <a:t> of </a:t>
                      </a:r>
                      <a:r>
                        <a:rPr lang="fi-FI" dirty="0" err="1"/>
                        <a:t>explained</a:t>
                      </a:r>
                      <a:r>
                        <a:rPr lang="fi-FI" dirty="0"/>
                        <a:t> </a:t>
                      </a:r>
                      <a:r>
                        <a:rPr lang="fi-FI" dirty="0" err="1"/>
                        <a:t>variance</a:t>
                      </a:r>
                      <a:endParaRPr lang="fi-FI" dirty="0"/>
                    </a:p>
                  </a:txBody>
                  <a:tcPr/>
                </a:tc>
                <a:tc>
                  <a:txBody>
                    <a:bodyPr/>
                    <a:lstStyle/>
                    <a:p>
                      <a:r>
                        <a:rPr lang="fi-FI" dirty="0"/>
                        <a:t>R</a:t>
                      </a:r>
                      <a:r>
                        <a:rPr lang="fi-FI" baseline="30000" dirty="0"/>
                        <a:t>2</a:t>
                      </a:r>
                      <a:r>
                        <a:rPr lang="fi-FI" dirty="0"/>
                        <a:t>=0: </a:t>
                      </a:r>
                      <a:r>
                        <a:rPr lang="fi-FI" dirty="0" err="1"/>
                        <a:t>the</a:t>
                      </a:r>
                      <a:r>
                        <a:rPr lang="fi-FI" dirty="0"/>
                        <a:t> </a:t>
                      </a:r>
                      <a:r>
                        <a:rPr lang="fi-FI" dirty="0" err="1"/>
                        <a:t>model</a:t>
                      </a:r>
                      <a:r>
                        <a:rPr lang="fi-FI" dirty="0"/>
                        <a:t> </a:t>
                      </a:r>
                      <a:r>
                        <a:rPr lang="fi-FI" dirty="0" err="1"/>
                        <a:t>does</a:t>
                      </a:r>
                      <a:r>
                        <a:rPr lang="fi-FI" dirty="0"/>
                        <a:t> </a:t>
                      </a:r>
                      <a:r>
                        <a:rPr lang="fi-FI" dirty="0" err="1"/>
                        <a:t>not</a:t>
                      </a:r>
                      <a:r>
                        <a:rPr lang="fi-FI" dirty="0"/>
                        <a:t> </a:t>
                      </a:r>
                      <a:r>
                        <a:rPr lang="fi-FI" dirty="0" err="1"/>
                        <a:t>explain</a:t>
                      </a:r>
                      <a:r>
                        <a:rPr lang="fi-FI" dirty="0"/>
                        <a:t> </a:t>
                      </a:r>
                      <a:r>
                        <a:rPr lang="fi-FI" dirty="0" err="1"/>
                        <a:t>the</a:t>
                      </a:r>
                      <a:r>
                        <a:rPr lang="fi-FI" dirty="0"/>
                        <a:t> data at </a:t>
                      </a:r>
                      <a:r>
                        <a:rPr lang="fi-FI" dirty="0" err="1"/>
                        <a:t>all</a:t>
                      </a:r>
                      <a:endParaRPr lang="fi-FI" dirty="0"/>
                    </a:p>
                    <a:p>
                      <a:endParaRPr lang="fi-FI"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R</a:t>
                      </a:r>
                      <a:r>
                        <a:rPr lang="fi-FI" baseline="30000" dirty="0"/>
                        <a:t>2</a:t>
                      </a:r>
                      <a:r>
                        <a:rPr lang="fi-FI" dirty="0"/>
                        <a:t>=1: </a:t>
                      </a:r>
                      <a:r>
                        <a:rPr lang="fi-FI" dirty="0" err="1"/>
                        <a:t>the</a:t>
                      </a:r>
                      <a:r>
                        <a:rPr lang="fi-FI" dirty="0"/>
                        <a:t> </a:t>
                      </a:r>
                      <a:r>
                        <a:rPr lang="fi-FI" dirty="0" err="1"/>
                        <a:t>model</a:t>
                      </a:r>
                      <a:r>
                        <a:rPr lang="fi-FI" dirty="0"/>
                        <a:t> </a:t>
                      </a:r>
                      <a:r>
                        <a:rPr lang="fi-FI" dirty="0" err="1"/>
                        <a:t>does</a:t>
                      </a:r>
                      <a:r>
                        <a:rPr lang="fi-FI" dirty="0"/>
                        <a:t> </a:t>
                      </a:r>
                      <a:r>
                        <a:rPr lang="fi-FI" dirty="0" err="1"/>
                        <a:t>not</a:t>
                      </a:r>
                      <a:r>
                        <a:rPr lang="fi-FI" dirty="0"/>
                        <a:t> </a:t>
                      </a:r>
                      <a:r>
                        <a:rPr lang="fi-FI" dirty="0" err="1"/>
                        <a:t>explain</a:t>
                      </a:r>
                      <a:r>
                        <a:rPr lang="fi-FI" dirty="0"/>
                        <a:t> </a:t>
                      </a:r>
                      <a:r>
                        <a:rPr lang="fi-FI" dirty="0" err="1"/>
                        <a:t>the</a:t>
                      </a:r>
                      <a:r>
                        <a:rPr lang="fi-FI" dirty="0"/>
                        <a:t> data </a:t>
                      </a:r>
                      <a:r>
                        <a:rPr lang="fi-FI" dirty="0" err="1"/>
                        <a:t>perfectly</a:t>
                      </a:r>
                      <a:endParaRPr lang="fi-FI" dirty="0"/>
                    </a:p>
                  </a:txBody>
                  <a:tcPr/>
                </a:tc>
                <a:extLst>
                  <a:ext uri="{0D108BD9-81ED-4DB2-BD59-A6C34878D82A}">
                    <a16:rowId xmlns:a16="http://schemas.microsoft.com/office/drawing/2014/main" val="1329600310"/>
                  </a:ext>
                </a:extLst>
              </a:tr>
              <a:tr h="370840">
                <a:tc>
                  <a:txBody>
                    <a:bodyPr/>
                    <a:lstStyle/>
                    <a:p>
                      <a:r>
                        <a:rPr lang="fi-FI" dirty="0" err="1"/>
                        <a:t>Improvement</a:t>
                      </a:r>
                      <a:r>
                        <a:rPr lang="fi-FI" dirty="0"/>
                        <a:t> </a:t>
                      </a:r>
                      <a:r>
                        <a:rPr lang="fi-FI" dirty="0" err="1"/>
                        <a:t>over</a:t>
                      </a:r>
                      <a:r>
                        <a:rPr lang="fi-FI" dirty="0"/>
                        <a:t> </a:t>
                      </a:r>
                      <a:r>
                        <a:rPr lang="fi-FI" dirty="0" err="1"/>
                        <a:t>the</a:t>
                      </a:r>
                      <a:r>
                        <a:rPr lang="fi-FI" dirty="0"/>
                        <a:t> </a:t>
                      </a:r>
                      <a:r>
                        <a:rPr lang="fi-FI" dirty="0" err="1"/>
                        <a:t>null</a:t>
                      </a:r>
                      <a:r>
                        <a:rPr lang="fi-FI" dirty="0"/>
                        <a:t> </a:t>
                      </a:r>
                      <a:r>
                        <a:rPr lang="fi-FI" dirty="0" err="1"/>
                        <a:t>model</a:t>
                      </a:r>
                      <a:r>
                        <a:rPr lang="fi-FI" dirty="0"/>
                        <a:t> </a:t>
                      </a:r>
                      <a:r>
                        <a:rPr lang="fi-FI" dirty="0" err="1"/>
                        <a:t>toward</a:t>
                      </a:r>
                      <a:r>
                        <a:rPr lang="fi-FI" dirty="0"/>
                        <a:t> </a:t>
                      </a:r>
                      <a:r>
                        <a:rPr lang="fi-FI" dirty="0" err="1"/>
                        <a:t>the</a:t>
                      </a:r>
                      <a:r>
                        <a:rPr lang="fi-FI" dirty="0"/>
                        <a:t> </a:t>
                      </a:r>
                      <a:r>
                        <a:rPr lang="fi-FI" dirty="0" err="1"/>
                        <a:t>saturated</a:t>
                      </a:r>
                      <a:r>
                        <a:rPr lang="fi-FI" dirty="0"/>
                        <a:t> </a:t>
                      </a:r>
                      <a:r>
                        <a:rPr lang="fi-FI" dirty="0" err="1"/>
                        <a:t>model</a:t>
                      </a:r>
                      <a:endParaRPr lang="fi-FI" dirty="0"/>
                    </a:p>
                  </a:txBody>
                  <a:tcPr/>
                </a:tc>
                <a:tc>
                  <a:txBody>
                    <a:bodyPr/>
                    <a:lstStyle/>
                    <a:p>
                      <a:r>
                        <a:rPr lang="fi-FI" dirty="0"/>
                        <a:t>R</a:t>
                      </a:r>
                      <a:r>
                        <a:rPr lang="fi-FI" baseline="30000" dirty="0"/>
                        <a:t>2</a:t>
                      </a:r>
                      <a:r>
                        <a:rPr lang="fi-FI" dirty="0"/>
                        <a:t>=0: </a:t>
                      </a:r>
                      <a:r>
                        <a:rPr lang="fi-FI" dirty="0" err="1"/>
                        <a:t>the</a:t>
                      </a:r>
                      <a:r>
                        <a:rPr lang="fi-FI" dirty="0"/>
                        <a:t> </a:t>
                      </a:r>
                      <a:r>
                        <a:rPr lang="fi-FI" dirty="0" err="1"/>
                        <a:t>model</a:t>
                      </a:r>
                      <a:r>
                        <a:rPr lang="fi-FI" dirty="0"/>
                        <a:t> </a:t>
                      </a:r>
                      <a:r>
                        <a:rPr lang="fi-FI" dirty="0" err="1"/>
                        <a:t>fits</a:t>
                      </a:r>
                      <a:r>
                        <a:rPr lang="fi-FI" dirty="0"/>
                        <a:t> </a:t>
                      </a:r>
                      <a:r>
                        <a:rPr lang="fi-FI" dirty="0" err="1"/>
                        <a:t>equally</a:t>
                      </a:r>
                      <a:r>
                        <a:rPr lang="fi-FI" dirty="0"/>
                        <a:t> </a:t>
                      </a:r>
                      <a:r>
                        <a:rPr lang="fi-FI" dirty="0" err="1"/>
                        <a:t>well</a:t>
                      </a:r>
                      <a:r>
                        <a:rPr lang="fi-FI" dirty="0"/>
                        <a:t> as  </a:t>
                      </a:r>
                      <a:r>
                        <a:rPr lang="fi-FI" dirty="0" err="1"/>
                        <a:t>the</a:t>
                      </a:r>
                      <a:r>
                        <a:rPr lang="fi-FI" dirty="0"/>
                        <a:t> </a:t>
                      </a:r>
                      <a:r>
                        <a:rPr lang="fi-FI" dirty="0" err="1"/>
                        <a:t>null</a:t>
                      </a:r>
                      <a:r>
                        <a:rPr lang="fi-FI" dirty="0"/>
                        <a:t> </a:t>
                      </a:r>
                      <a:r>
                        <a:rPr lang="fi-FI" dirty="0" err="1"/>
                        <a:t>model</a:t>
                      </a:r>
                      <a:endParaRPr lang="fi-FI" dirty="0"/>
                    </a:p>
                    <a:p>
                      <a:endParaRPr lang="fi-FI" dirty="0"/>
                    </a:p>
                    <a:p>
                      <a:r>
                        <a:rPr lang="fi-FI" dirty="0"/>
                        <a:t>R</a:t>
                      </a:r>
                      <a:r>
                        <a:rPr lang="fi-FI" baseline="30000" dirty="0"/>
                        <a:t>2</a:t>
                      </a:r>
                      <a:r>
                        <a:rPr lang="fi-FI" dirty="0"/>
                        <a:t>=1: </a:t>
                      </a:r>
                      <a:r>
                        <a:rPr lang="fi-FI" dirty="0" err="1"/>
                        <a:t>the</a:t>
                      </a:r>
                      <a:r>
                        <a:rPr lang="fi-FI" dirty="0"/>
                        <a:t> </a:t>
                      </a:r>
                      <a:r>
                        <a:rPr lang="fi-FI" dirty="0" err="1"/>
                        <a:t>model</a:t>
                      </a:r>
                      <a:r>
                        <a:rPr lang="fi-FI" dirty="0"/>
                        <a:t> </a:t>
                      </a:r>
                      <a:r>
                        <a:rPr lang="fi-FI" dirty="0" err="1"/>
                        <a:t>fits</a:t>
                      </a:r>
                      <a:r>
                        <a:rPr lang="fi-FI" dirty="0"/>
                        <a:t> </a:t>
                      </a:r>
                      <a:r>
                        <a:rPr lang="fi-FI" dirty="0" err="1"/>
                        <a:t>equally</a:t>
                      </a:r>
                      <a:r>
                        <a:rPr lang="fi-FI" dirty="0"/>
                        <a:t> </a:t>
                      </a:r>
                      <a:r>
                        <a:rPr lang="fi-FI" dirty="0" err="1"/>
                        <a:t>well</a:t>
                      </a:r>
                      <a:r>
                        <a:rPr lang="fi-FI" dirty="0"/>
                        <a:t> as  </a:t>
                      </a:r>
                      <a:r>
                        <a:rPr lang="fi-FI" dirty="0" err="1"/>
                        <a:t>the</a:t>
                      </a:r>
                      <a:r>
                        <a:rPr lang="fi-FI" dirty="0"/>
                        <a:t> </a:t>
                      </a:r>
                      <a:r>
                        <a:rPr lang="fi-FI" dirty="0" err="1"/>
                        <a:t>saturated</a:t>
                      </a:r>
                      <a:r>
                        <a:rPr lang="fi-FI" dirty="0"/>
                        <a:t> </a:t>
                      </a:r>
                      <a:r>
                        <a:rPr lang="fi-FI" dirty="0" err="1"/>
                        <a:t>model</a:t>
                      </a:r>
                      <a:endParaRPr lang="fi-FI" dirty="0"/>
                    </a:p>
                  </a:txBody>
                  <a:tcPr/>
                </a:tc>
                <a:extLst>
                  <a:ext uri="{0D108BD9-81ED-4DB2-BD59-A6C34878D82A}">
                    <a16:rowId xmlns:a16="http://schemas.microsoft.com/office/drawing/2014/main" val="1811391304"/>
                  </a:ext>
                </a:extLst>
              </a:tr>
              <a:tr h="370840">
                <a:tc>
                  <a:txBody>
                    <a:bodyPr/>
                    <a:lstStyle/>
                    <a:p>
                      <a:r>
                        <a:rPr lang="fi-FI" dirty="0" err="1"/>
                        <a:t>Squared</a:t>
                      </a:r>
                      <a:r>
                        <a:rPr lang="fi-FI" dirty="0"/>
                        <a:t> </a:t>
                      </a:r>
                      <a:r>
                        <a:rPr lang="fi-FI" dirty="0" err="1"/>
                        <a:t>correlation</a:t>
                      </a:r>
                      <a:r>
                        <a:rPr lang="fi-FI" dirty="0"/>
                        <a:t> </a:t>
                      </a:r>
                      <a:r>
                        <a:rPr lang="fi-FI" dirty="0" err="1"/>
                        <a:t>between</a:t>
                      </a:r>
                      <a:r>
                        <a:rPr lang="fi-FI" dirty="0"/>
                        <a:t> </a:t>
                      </a:r>
                      <a:r>
                        <a:rPr lang="fi-FI" dirty="0" err="1"/>
                        <a:t>the</a:t>
                      </a:r>
                      <a:r>
                        <a:rPr lang="fi-FI" dirty="0"/>
                        <a:t> </a:t>
                      </a:r>
                      <a:r>
                        <a:rPr lang="fi-FI" dirty="0" err="1"/>
                        <a:t>observed</a:t>
                      </a:r>
                      <a:r>
                        <a:rPr lang="fi-FI" dirty="0"/>
                        <a:t> and </a:t>
                      </a:r>
                      <a:r>
                        <a:rPr lang="fi-FI" dirty="0" err="1"/>
                        <a:t>predicted</a:t>
                      </a:r>
                      <a:r>
                        <a:rPr lang="fi-FI" dirty="0"/>
                        <a:t> </a:t>
                      </a:r>
                      <a:r>
                        <a:rPr lang="fi-FI" dirty="0" err="1"/>
                        <a:t>values</a:t>
                      </a:r>
                      <a:endParaRPr lang="fi-FI"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R</a:t>
                      </a:r>
                      <a:r>
                        <a:rPr lang="fi-FI" baseline="30000" dirty="0"/>
                        <a:t>2</a:t>
                      </a:r>
                      <a:r>
                        <a:rPr lang="fi-FI" dirty="0"/>
                        <a:t>=0: </a:t>
                      </a:r>
                      <a:r>
                        <a:rPr lang="fi-FI" dirty="0" err="1"/>
                        <a:t>the</a:t>
                      </a:r>
                      <a:r>
                        <a:rPr lang="fi-FI" dirty="0"/>
                        <a:t> </a:t>
                      </a:r>
                      <a:r>
                        <a:rPr lang="fi-FI" dirty="0" err="1"/>
                        <a:t>model</a:t>
                      </a:r>
                      <a:r>
                        <a:rPr lang="fi-FI" dirty="0"/>
                        <a:t> </a:t>
                      </a:r>
                      <a:r>
                        <a:rPr lang="fi-FI" dirty="0" err="1"/>
                        <a:t>does</a:t>
                      </a:r>
                      <a:r>
                        <a:rPr lang="fi-FI" dirty="0"/>
                        <a:t> </a:t>
                      </a:r>
                      <a:r>
                        <a:rPr lang="fi-FI" dirty="0" err="1"/>
                        <a:t>not</a:t>
                      </a:r>
                      <a:r>
                        <a:rPr lang="fi-FI" dirty="0"/>
                        <a:t> </a:t>
                      </a:r>
                      <a:r>
                        <a:rPr lang="fi-FI" dirty="0" err="1"/>
                        <a:t>predit</a:t>
                      </a:r>
                      <a:r>
                        <a:rPr lang="fi-FI" dirty="0"/>
                        <a:t> </a:t>
                      </a:r>
                      <a:r>
                        <a:rPr lang="fi-FI" dirty="0" err="1"/>
                        <a:t>the</a:t>
                      </a:r>
                      <a:r>
                        <a:rPr lang="fi-FI" dirty="0"/>
                        <a:t> </a:t>
                      </a:r>
                      <a:r>
                        <a:rPr lang="fi-FI" dirty="0" err="1"/>
                        <a:t>dependent</a:t>
                      </a:r>
                      <a:r>
                        <a:rPr lang="fi-FI" dirty="0"/>
                        <a:t> </a:t>
                      </a:r>
                      <a:r>
                        <a:rPr lang="fi-FI" dirty="0" err="1"/>
                        <a:t>variable</a:t>
                      </a:r>
                      <a:r>
                        <a:rPr lang="fi-FI" dirty="0"/>
                        <a:t> at </a:t>
                      </a:r>
                      <a:r>
                        <a:rPr lang="fi-FI" dirty="0" err="1"/>
                        <a:t>all</a:t>
                      </a:r>
                      <a:endParaRPr lang="fi-FI" dirty="0"/>
                    </a:p>
                    <a:p>
                      <a:endParaRPr lang="fi-FI"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R</a:t>
                      </a:r>
                      <a:r>
                        <a:rPr lang="fi-FI" baseline="30000" dirty="0"/>
                        <a:t>2</a:t>
                      </a:r>
                      <a:r>
                        <a:rPr lang="fi-FI" dirty="0"/>
                        <a:t>=1: </a:t>
                      </a:r>
                      <a:r>
                        <a:rPr lang="fi-FI" dirty="0" err="1"/>
                        <a:t>the</a:t>
                      </a:r>
                      <a:r>
                        <a:rPr lang="fi-FI" dirty="0"/>
                        <a:t> </a:t>
                      </a:r>
                      <a:r>
                        <a:rPr lang="fi-FI" dirty="0" err="1"/>
                        <a:t>model</a:t>
                      </a:r>
                      <a:r>
                        <a:rPr lang="fi-FI" dirty="0"/>
                        <a:t> </a:t>
                      </a:r>
                      <a:r>
                        <a:rPr lang="fi-FI" dirty="0" err="1"/>
                        <a:t>predicts</a:t>
                      </a:r>
                      <a:r>
                        <a:rPr lang="fi-FI" dirty="0"/>
                        <a:t> </a:t>
                      </a:r>
                      <a:r>
                        <a:rPr lang="fi-FI" dirty="0" err="1"/>
                        <a:t>the</a:t>
                      </a:r>
                      <a:r>
                        <a:rPr lang="fi-FI" dirty="0"/>
                        <a:t> </a:t>
                      </a:r>
                      <a:r>
                        <a:rPr lang="fi-FI" dirty="0" err="1"/>
                        <a:t>dependent</a:t>
                      </a:r>
                      <a:r>
                        <a:rPr lang="fi-FI" dirty="0"/>
                        <a:t> </a:t>
                      </a:r>
                      <a:r>
                        <a:rPr lang="fi-FI" dirty="0" err="1"/>
                        <a:t>variable</a:t>
                      </a:r>
                      <a:r>
                        <a:rPr lang="fi-FI" dirty="0"/>
                        <a:t> </a:t>
                      </a:r>
                      <a:r>
                        <a:rPr lang="fi-FI" dirty="0" err="1"/>
                        <a:t>perfectly</a:t>
                      </a:r>
                      <a:endParaRPr lang="fi-FI" dirty="0"/>
                    </a:p>
                    <a:p>
                      <a:endParaRPr lang="fi-FI" dirty="0"/>
                    </a:p>
                  </a:txBody>
                  <a:tcPr/>
                </a:tc>
                <a:extLst>
                  <a:ext uri="{0D108BD9-81ED-4DB2-BD59-A6C34878D82A}">
                    <a16:rowId xmlns:a16="http://schemas.microsoft.com/office/drawing/2014/main" val="2511450026"/>
                  </a:ext>
                </a:extLst>
              </a:tr>
              <a:tr h="373424">
                <a:tc>
                  <a:txBody>
                    <a:bodyPr/>
                    <a:lstStyle/>
                    <a:p>
                      <a:r>
                        <a:rPr lang="fi-FI" dirty="0"/>
                        <a:t>OLS </a:t>
                      </a:r>
                      <a:r>
                        <a:rPr lang="fi-FI" dirty="0" err="1"/>
                        <a:t>estimation</a:t>
                      </a:r>
                      <a:r>
                        <a:rPr lang="fi-FI" dirty="0"/>
                        <a:t> </a:t>
                      </a:r>
                      <a:r>
                        <a:rPr lang="fi-FI" dirty="0" err="1"/>
                        <a:t>criterion</a:t>
                      </a:r>
                      <a:endParaRPr lang="fi-FI" dirty="0"/>
                    </a:p>
                  </a:txBody>
                  <a:tcPr/>
                </a:tc>
                <a:tc>
                  <a:txBody>
                    <a:bodyPr/>
                    <a:lstStyle/>
                    <a:p>
                      <a:r>
                        <a:rPr lang="fi-FI" dirty="0" err="1"/>
                        <a:t>Maximizing</a:t>
                      </a:r>
                      <a:r>
                        <a:rPr lang="fi-FI" dirty="0"/>
                        <a:t> </a:t>
                      </a:r>
                      <a:r>
                        <a:rPr lang="fi-FI" dirty="0" err="1"/>
                        <a:t>the</a:t>
                      </a:r>
                      <a:r>
                        <a:rPr lang="fi-FI" dirty="0"/>
                        <a:t> R</a:t>
                      </a:r>
                      <a:r>
                        <a:rPr lang="fi-FI" baseline="30000" dirty="0"/>
                        <a:t>2</a:t>
                      </a:r>
                      <a:endParaRPr lang="fi-FI" dirty="0"/>
                    </a:p>
                  </a:txBody>
                  <a:tcPr/>
                </a:tc>
                <a:extLst>
                  <a:ext uri="{0D108BD9-81ED-4DB2-BD59-A6C34878D82A}">
                    <a16:rowId xmlns:a16="http://schemas.microsoft.com/office/drawing/2014/main" val="1019967735"/>
                  </a:ext>
                </a:extLst>
              </a:tr>
              <a:tr h="373424">
                <a:tc>
                  <a:txBody>
                    <a:bodyPr/>
                    <a:lstStyle/>
                    <a:p>
                      <a:r>
                        <a:rPr lang="fi-FI" dirty="0" err="1"/>
                        <a:t>Nested</a:t>
                      </a:r>
                      <a:r>
                        <a:rPr lang="fi-FI" dirty="0"/>
                        <a:t> </a:t>
                      </a:r>
                      <a:r>
                        <a:rPr lang="fi-FI" dirty="0" err="1"/>
                        <a:t>model</a:t>
                      </a:r>
                      <a:r>
                        <a:rPr lang="fi-FI" dirty="0"/>
                        <a:t> </a:t>
                      </a:r>
                      <a:r>
                        <a:rPr lang="fi-FI" dirty="0" err="1"/>
                        <a:t>test</a:t>
                      </a:r>
                      <a:endParaRPr lang="fi-FI" dirty="0"/>
                    </a:p>
                  </a:txBody>
                  <a:tcPr/>
                </a:tc>
                <a:tc>
                  <a:txBody>
                    <a:bodyPr/>
                    <a:lstStyle/>
                    <a:p>
                      <a:r>
                        <a:rPr lang="fi-FI" dirty="0" err="1"/>
                        <a:t>Difference</a:t>
                      </a:r>
                      <a:r>
                        <a:rPr lang="fi-FI" dirty="0"/>
                        <a:t> in R</a:t>
                      </a:r>
                      <a:r>
                        <a:rPr lang="fi-FI" baseline="30000" dirty="0"/>
                        <a:t>2 </a:t>
                      </a:r>
                      <a:r>
                        <a:rPr lang="fi-FI" baseline="0" dirty="0"/>
                        <a:t> is </a:t>
                      </a:r>
                      <a:r>
                        <a:rPr lang="fi-FI" baseline="0" dirty="0" err="1"/>
                        <a:t>used</a:t>
                      </a:r>
                      <a:r>
                        <a:rPr lang="fi-FI" baseline="0" dirty="0"/>
                        <a:t> in F </a:t>
                      </a:r>
                      <a:r>
                        <a:rPr lang="fi-FI" baseline="0" dirty="0" err="1"/>
                        <a:t>test</a:t>
                      </a:r>
                      <a:endParaRPr lang="fi-FI" dirty="0"/>
                    </a:p>
                  </a:txBody>
                  <a:tcPr/>
                </a:tc>
                <a:extLst>
                  <a:ext uri="{0D108BD9-81ED-4DB2-BD59-A6C34878D82A}">
                    <a16:rowId xmlns:a16="http://schemas.microsoft.com/office/drawing/2014/main" val="3923361378"/>
                  </a:ext>
                </a:extLst>
              </a:tr>
            </a:tbl>
          </a:graphicData>
        </a:graphic>
      </p:graphicFrame>
      <p:cxnSp>
        <p:nvCxnSpPr>
          <p:cNvPr id="5" name="Straight Connector 4">
            <a:extLst>
              <a:ext uri="{FF2B5EF4-FFF2-40B4-BE49-F238E27FC236}">
                <a16:creationId xmlns:a16="http://schemas.microsoft.com/office/drawing/2014/main" id="{7E9CD8CB-F50C-2444-80C2-C4298C2EAC9D}"/>
              </a:ext>
            </a:extLst>
          </p:cNvPr>
          <p:cNvCxnSpPr>
            <a:cxnSpLocks/>
          </p:cNvCxnSpPr>
          <p:nvPr/>
        </p:nvCxnSpPr>
        <p:spPr>
          <a:xfrm flipH="1">
            <a:off x="628651" y="4848447"/>
            <a:ext cx="6356940" cy="542260"/>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52EB182-BA44-9545-AA49-1CFA16CD96E0}"/>
              </a:ext>
            </a:extLst>
          </p:cNvPr>
          <p:cNvCxnSpPr>
            <a:cxnSpLocks/>
          </p:cNvCxnSpPr>
          <p:nvPr/>
        </p:nvCxnSpPr>
        <p:spPr>
          <a:xfrm flipH="1" flipV="1">
            <a:off x="712382" y="4848447"/>
            <a:ext cx="6273209" cy="542260"/>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Left Brace 12">
            <a:extLst>
              <a:ext uri="{FF2B5EF4-FFF2-40B4-BE49-F238E27FC236}">
                <a16:creationId xmlns:a16="http://schemas.microsoft.com/office/drawing/2014/main" id="{560C5C7C-56DB-D847-9513-C7A9F82B65B0}"/>
              </a:ext>
            </a:extLst>
          </p:cNvPr>
          <p:cNvSpPr/>
          <p:nvPr/>
        </p:nvSpPr>
        <p:spPr>
          <a:xfrm rot="10800000">
            <a:off x="7076315" y="2225049"/>
            <a:ext cx="456097" cy="2400114"/>
          </a:xfrm>
          <a:prstGeom prst="leftBrace">
            <a:avLst>
              <a:gd name="adj1" fmla="val 8333"/>
              <a:gd name="adj2" fmla="val 83225"/>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45EC0719-313A-8140-8902-73885D2F635E}"/>
              </a:ext>
            </a:extLst>
          </p:cNvPr>
          <p:cNvSpPr txBox="1"/>
          <p:nvPr/>
        </p:nvSpPr>
        <p:spPr>
          <a:xfrm>
            <a:off x="7623135" y="1956745"/>
            <a:ext cx="1366610" cy="984885"/>
          </a:xfrm>
          <a:prstGeom prst="rect">
            <a:avLst/>
          </a:prstGeom>
          <a:noFill/>
        </p:spPr>
        <p:txBody>
          <a:bodyPr wrap="square" lIns="0" tIns="0" rIns="0" bIns="0" rtlCol="0">
            <a:spAutoFit/>
          </a:bodyPr>
          <a:lstStyle/>
          <a:p>
            <a:r>
              <a:rPr lang="en-US" sz="1600" b="1" dirty="0">
                <a:solidFill>
                  <a:srgbClr val="EF3340"/>
                </a:solidFill>
              </a:rPr>
              <a:t>A pseudo R</a:t>
            </a:r>
            <a:r>
              <a:rPr lang="en-US" sz="1600" b="1" baseline="30000" dirty="0">
                <a:solidFill>
                  <a:srgbClr val="EF3340"/>
                </a:solidFill>
              </a:rPr>
              <a:t>2</a:t>
            </a:r>
            <a:r>
              <a:rPr lang="en-US" sz="1600" b="1" dirty="0">
                <a:solidFill>
                  <a:srgbClr val="EF3340"/>
                </a:solidFill>
              </a:rPr>
              <a:t> has at most two of these interpretations</a:t>
            </a:r>
          </a:p>
        </p:txBody>
      </p:sp>
    </p:spTree>
    <p:extLst>
      <p:ext uri="{BB962C8B-B14F-4D97-AF65-F5344CB8AC3E}">
        <p14:creationId xmlns:p14="http://schemas.microsoft.com/office/powerpoint/2010/main" val="295267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5FC62-B44E-ED46-87C8-743D16201E55}"/>
              </a:ext>
            </a:extLst>
          </p:cNvPr>
          <p:cNvSpPr>
            <a:spLocks noGrp="1"/>
          </p:cNvSpPr>
          <p:nvPr>
            <p:ph type="title"/>
          </p:nvPr>
        </p:nvSpPr>
        <p:spPr/>
        <p:txBody>
          <a:bodyPr/>
          <a:lstStyle/>
          <a:p>
            <a:r>
              <a:rPr lang="fi-FI" dirty="0" err="1"/>
              <a:t>Some</a:t>
            </a:r>
            <a:r>
              <a:rPr lang="fi-FI" dirty="0"/>
              <a:t> pseudo-R</a:t>
            </a:r>
            <a:r>
              <a:rPr lang="fi-FI" baseline="30000" dirty="0"/>
              <a:t>2</a:t>
            </a:r>
            <a:r>
              <a:rPr lang="fi-FI" dirty="0"/>
              <a:t>s</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B2EB52F8-506C-ED4B-AFDA-4AD49763D670}"/>
                  </a:ext>
                </a:extLst>
              </p:cNvPr>
              <p:cNvGraphicFramePr>
                <a:graphicFrameLocks noGrp="1"/>
              </p:cNvGraphicFramePr>
              <p:nvPr>
                <p:ph idx="1"/>
                <p:extLst>
                  <p:ext uri="{D42A27DB-BD31-4B8C-83A1-F6EECF244321}">
                    <p14:modId xmlns:p14="http://schemas.microsoft.com/office/powerpoint/2010/main" val="1548962889"/>
                  </p:ext>
                </p:extLst>
              </p:nvPr>
            </p:nvGraphicFramePr>
            <p:xfrm>
              <a:off x="628651" y="1341533"/>
              <a:ext cx="6995832" cy="4935284"/>
            </p:xfrm>
            <a:graphic>
              <a:graphicData uri="http://schemas.openxmlformats.org/drawingml/2006/table">
                <a:tbl>
                  <a:tblPr firstRow="1" bandRow="1">
                    <a:tableStyleId>{5C22544A-7EE6-4342-B048-85BDC9FD1C3A}</a:tableStyleId>
                  </a:tblPr>
                  <a:tblGrid>
                    <a:gridCol w="1509431">
                      <a:extLst>
                        <a:ext uri="{9D8B030D-6E8A-4147-A177-3AD203B41FA5}">
                          <a16:colId xmlns:a16="http://schemas.microsoft.com/office/drawing/2014/main" val="2559462709"/>
                        </a:ext>
                      </a:extLst>
                    </a:gridCol>
                    <a:gridCol w="1869142">
                      <a:extLst>
                        <a:ext uri="{9D8B030D-6E8A-4147-A177-3AD203B41FA5}">
                          <a16:colId xmlns:a16="http://schemas.microsoft.com/office/drawing/2014/main" val="2862442745"/>
                        </a:ext>
                      </a:extLst>
                    </a:gridCol>
                    <a:gridCol w="3617259">
                      <a:extLst>
                        <a:ext uri="{9D8B030D-6E8A-4147-A177-3AD203B41FA5}">
                          <a16:colId xmlns:a16="http://schemas.microsoft.com/office/drawing/2014/main" val="4116539338"/>
                        </a:ext>
                      </a:extLst>
                    </a:gridCol>
                  </a:tblGrid>
                  <a:tr h="370840">
                    <a:tc>
                      <a:txBody>
                        <a:bodyPr/>
                        <a:lstStyle/>
                        <a:p>
                          <a:r>
                            <a:rPr lang="fi-FI" dirty="0" err="1"/>
                            <a:t>Pseudo</a:t>
                          </a:r>
                          <a:r>
                            <a:rPr lang="fi-FI" dirty="0"/>
                            <a:t> R</a:t>
                          </a:r>
                          <a:r>
                            <a:rPr lang="fi-FI" baseline="30000" dirty="0"/>
                            <a:t>2</a:t>
                          </a:r>
                        </a:p>
                      </a:txBody>
                      <a:tcPr marL="102777" marR="102777"/>
                    </a:tc>
                    <a:tc>
                      <a:txBody>
                        <a:bodyPr/>
                        <a:lstStyle/>
                        <a:p>
                          <a:r>
                            <a:rPr lang="fi-FI" dirty="0"/>
                            <a:t>Formula</a:t>
                          </a:r>
                        </a:p>
                      </a:txBody>
                      <a:tcPr marL="102777" marR="102777"/>
                    </a:tc>
                    <a:tc>
                      <a:txBody>
                        <a:bodyPr/>
                        <a:lstStyle/>
                        <a:p>
                          <a:r>
                            <a:rPr lang="fi-FI" dirty="0"/>
                            <a:t>Notes</a:t>
                          </a:r>
                        </a:p>
                      </a:txBody>
                      <a:tcPr marL="102777" marR="102777"/>
                    </a:tc>
                    <a:extLst>
                      <a:ext uri="{0D108BD9-81ED-4DB2-BD59-A6C34878D82A}">
                        <a16:rowId xmlns:a16="http://schemas.microsoft.com/office/drawing/2014/main" val="3592725908"/>
                      </a:ext>
                    </a:extLst>
                  </a:tr>
                  <a:tr h="370840">
                    <a:tc>
                      <a:txBody>
                        <a:bodyPr/>
                        <a:lstStyle/>
                        <a:p>
                          <a:r>
                            <a:rPr lang="fi-FI" dirty="0" err="1"/>
                            <a:t>Efron’s</a:t>
                          </a:r>
                          <a:endParaRPr lang="fi-FI" dirty="0"/>
                        </a:p>
                      </a:txBody>
                      <a:tcPr marL="102777" marR="102777"/>
                    </a:tc>
                    <a:tc>
                      <a:txBody>
                        <a:bodyPr/>
                        <a:lstStyle/>
                        <a:p>
                          <a:pPr algn="ctr"/>
                          <a14:m>
                            <m:oMath xmlns:m="http://schemas.openxmlformats.org/officeDocument/2006/math">
                              <m:r>
                                <a:rPr lang="fi-FI" sz="2000" i="1" kern="1200" smtClean="0">
                                  <a:solidFill>
                                    <a:schemeClr val="dk1"/>
                                  </a:solidFill>
                                  <a:effectLst/>
                                  <a:latin typeface="Cambria Math" panose="02040503050406030204" pitchFamily="18" charset="0"/>
                                  <a:ea typeface="+mn-ea"/>
                                  <a:cs typeface="+mn-cs"/>
                                </a:rPr>
                                <m:t>1−</m:t>
                              </m:r>
                              <m:f>
                                <m:fPr>
                                  <m:ctrlPr>
                                    <a:rPr lang="fi-FI" sz="2000" i="1" kern="1200">
                                      <a:solidFill>
                                        <a:schemeClr val="dk1"/>
                                      </a:solidFill>
                                      <a:effectLst/>
                                      <a:latin typeface="Cambria Math" panose="02040503050406030204" pitchFamily="18" charset="0"/>
                                      <a:ea typeface="+mn-ea"/>
                                      <a:cs typeface="+mn-cs"/>
                                    </a:rPr>
                                  </m:ctrlPr>
                                </m:fPr>
                                <m:num>
                                  <m:nary>
                                    <m:naryPr>
                                      <m:chr m:val="∑"/>
                                      <m:limLoc m:val="subSup"/>
                                      <m:ctrlPr>
                                        <a:rPr lang="fi-FI" sz="2000" i="1" kern="1200">
                                          <a:solidFill>
                                            <a:schemeClr val="dk1"/>
                                          </a:solidFill>
                                          <a:effectLst/>
                                          <a:latin typeface="Cambria Math" panose="02040503050406030204" pitchFamily="18" charset="0"/>
                                          <a:ea typeface="+mn-ea"/>
                                          <a:cs typeface="+mn-cs"/>
                                        </a:rPr>
                                      </m:ctrlPr>
                                    </m:naryPr>
                                    <m:sub>
                                      <m:r>
                                        <a:rPr lang="fi-FI" sz="2000" i="1" kern="1200">
                                          <a:solidFill>
                                            <a:schemeClr val="dk1"/>
                                          </a:solidFill>
                                          <a:effectLst/>
                                          <a:latin typeface="Cambria Math" panose="02040503050406030204" pitchFamily="18" charset="0"/>
                                          <a:ea typeface="+mn-ea"/>
                                          <a:cs typeface="+mn-cs"/>
                                        </a:rPr>
                                        <m:t>𝑖</m:t>
                                      </m:r>
                                      <m:r>
                                        <a:rPr lang="fi-FI" sz="2000" i="1" kern="1200">
                                          <a:solidFill>
                                            <a:schemeClr val="dk1"/>
                                          </a:solidFill>
                                          <a:effectLst/>
                                          <a:latin typeface="Cambria Math" panose="02040503050406030204" pitchFamily="18" charset="0"/>
                                          <a:ea typeface="+mn-ea"/>
                                          <a:cs typeface="+mn-cs"/>
                                        </a:rPr>
                                        <m:t>=1</m:t>
                                      </m:r>
                                    </m:sub>
                                    <m:sup>
                                      <m:r>
                                        <a:rPr lang="fi-FI" sz="2000" i="1" kern="1200">
                                          <a:solidFill>
                                            <a:schemeClr val="dk1"/>
                                          </a:solidFill>
                                          <a:effectLst/>
                                          <a:latin typeface="Cambria Math" panose="02040503050406030204" pitchFamily="18" charset="0"/>
                                          <a:ea typeface="+mn-ea"/>
                                          <a:cs typeface="+mn-cs"/>
                                        </a:rPr>
                                        <m:t>𝑁</m:t>
                                      </m:r>
                                    </m:sup>
                                    <m:e>
                                      <m:sSup>
                                        <m:sSupPr>
                                          <m:ctrlPr>
                                            <a:rPr lang="fi-FI" sz="2000" i="1" kern="1200">
                                              <a:solidFill>
                                                <a:schemeClr val="dk1"/>
                                              </a:solidFill>
                                              <a:effectLst/>
                                              <a:latin typeface="Cambria Math" panose="02040503050406030204" pitchFamily="18" charset="0"/>
                                              <a:ea typeface="+mn-ea"/>
                                              <a:cs typeface="+mn-cs"/>
                                            </a:rPr>
                                          </m:ctrlPr>
                                        </m:sSupPr>
                                        <m:e>
                                          <m:d>
                                            <m:dPr>
                                              <m:ctrlPr>
                                                <a:rPr lang="fi-FI" sz="2000" i="1" kern="1200">
                                                  <a:solidFill>
                                                    <a:schemeClr val="dk1"/>
                                                  </a:solidFill>
                                                  <a:effectLst/>
                                                  <a:latin typeface="Cambria Math" panose="02040503050406030204" pitchFamily="18" charset="0"/>
                                                  <a:ea typeface="+mn-ea"/>
                                                  <a:cs typeface="+mn-cs"/>
                                                </a:rPr>
                                              </m:ctrlPr>
                                            </m:dPr>
                                            <m:e>
                                              <m:sSub>
                                                <m:sSubPr>
                                                  <m:ctrlPr>
                                                    <a:rPr lang="fi-FI" sz="2000" i="1" kern="1200">
                                                      <a:solidFill>
                                                        <a:schemeClr val="dk1"/>
                                                      </a:solidFill>
                                                      <a:effectLst/>
                                                      <a:latin typeface="Cambria Math" panose="02040503050406030204" pitchFamily="18" charset="0"/>
                                                      <a:ea typeface="+mn-ea"/>
                                                      <a:cs typeface="+mn-cs"/>
                                                    </a:rPr>
                                                  </m:ctrlPr>
                                                </m:sSubPr>
                                                <m:e>
                                                  <m:r>
                                                    <a:rPr lang="fi-FI" sz="2000" i="1" kern="1200">
                                                      <a:solidFill>
                                                        <a:schemeClr val="dk1"/>
                                                      </a:solidFill>
                                                      <a:effectLst/>
                                                      <a:latin typeface="Cambria Math" panose="02040503050406030204" pitchFamily="18" charset="0"/>
                                                      <a:ea typeface="+mn-ea"/>
                                                      <a:cs typeface="+mn-cs"/>
                                                    </a:rPr>
                                                    <m:t>𝑦</m:t>
                                                  </m:r>
                                                </m:e>
                                                <m:sub>
                                                  <m:r>
                                                    <a:rPr lang="fi-FI" sz="2000" i="1" kern="1200">
                                                      <a:solidFill>
                                                        <a:schemeClr val="dk1"/>
                                                      </a:solidFill>
                                                      <a:effectLst/>
                                                      <a:latin typeface="Cambria Math" panose="02040503050406030204" pitchFamily="18" charset="0"/>
                                                      <a:ea typeface="+mn-ea"/>
                                                      <a:cs typeface="+mn-cs"/>
                                                    </a:rPr>
                                                    <m:t>𝑖</m:t>
                                                  </m:r>
                                                </m:sub>
                                              </m:sSub>
                                              <m:r>
                                                <a:rPr lang="fi-FI" sz="2000" i="1" kern="1200">
                                                  <a:solidFill>
                                                    <a:schemeClr val="dk1"/>
                                                  </a:solidFill>
                                                  <a:effectLst/>
                                                  <a:latin typeface="Cambria Math" panose="02040503050406030204" pitchFamily="18" charset="0"/>
                                                  <a:ea typeface="+mn-ea"/>
                                                  <a:cs typeface="+mn-cs"/>
                                                </a:rPr>
                                                <m:t>−</m:t>
                                              </m:r>
                                              <m:sSub>
                                                <m:sSubPr>
                                                  <m:ctrlPr>
                                                    <a:rPr lang="fi-FI" sz="2000" i="1" kern="1200">
                                                      <a:solidFill>
                                                        <a:schemeClr val="dk1"/>
                                                      </a:solidFill>
                                                      <a:effectLst/>
                                                      <a:latin typeface="Cambria Math" panose="02040503050406030204" pitchFamily="18" charset="0"/>
                                                      <a:ea typeface="+mn-ea"/>
                                                      <a:cs typeface="+mn-cs"/>
                                                    </a:rPr>
                                                  </m:ctrlPr>
                                                </m:sSubPr>
                                                <m:e>
                                                  <m:acc>
                                                    <m:accPr>
                                                      <m:chr m:val="̂"/>
                                                      <m:ctrlPr>
                                                        <a:rPr lang="fi-FI" sz="2000" i="1" kern="1200">
                                                          <a:solidFill>
                                                            <a:schemeClr val="dk1"/>
                                                          </a:solidFill>
                                                          <a:effectLst/>
                                                          <a:latin typeface="Cambria Math" panose="02040503050406030204" pitchFamily="18" charset="0"/>
                                                          <a:ea typeface="+mn-ea"/>
                                                          <a:cs typeface="+mn-cs"/>
                                                        </a:rPr>
                                                      </m:ctrlPr>
                                                    </m:accPr>
                                                    <m:e>
                                                      <m:r>
                                                        <a:rPr lang="fi-FI" sz="2000" i="1" kern="1200">
                                                          <a:solidFill>
                                                            <a:schemeClr val="dk1"/>
                                                          </a:solidFill>
                                                          <a:effectLst/>
                                                          <a:latin typeface="Cambria Math" panose="02040503050406030204" pitchFamily="18" charset="0"/>
                                                          <a:ea typeface="+mn-ea"/>
                                                          <a:cs typeface="+mn-cs"/>
                                                        </a:rPr>
                                                        <m:t>𝑝</m:t>
                                                      </m:r>
                                                    </m:e>
                                                  </m:acc>
                                                </m:e>
                                                <m:sub>
                                                  <m:r>
                                                    <a:rPr lang="fi-FI" sz="2000" i="1" kern="1200">
                                                      <a:solidFill>
                                                        <a:schemeClr val="dk1"/>
                                                      </a:solidFill>
                                                      <a:effectLst/>
                                                      <a:latin typeface="Cambria Math" panose="02040503050406030204" pitchFamily="18" charset="0"/>
                                                      <a:ea typeface="+mn-ea"/>
                                                      <a:cs typeface="+mn-cs"/>
                                                    </a:rPr>
                                                    <m:t>𝑖</m:t>
                                                  </m:r>
                                                </m:sub>
                                              </m:sSub>
                                            </m:e>
                                          </m:d>
                                        </m:e>
                                        <m:sup>
                                          <m:r>
                                            <a:rPr lang="fi-FI" sz="2000" i="1" kern="1200">
                                              <a:solidFill>
                                                <a:schemeClr val="dk1"/>
                                              </a:solidFill>
                                              <a:effectLst/>
                                              <a:latin typeface="Cambria Math" panose="02040503050406030204" pitchFamily="18" charset="0"/>
                                              <a:ea typeface="+mn-ea"/>
                                              <a:cs typeface="+mn-cs"/>
                                            </a:rPr>
                                            <m:t>2</m:t>
                                          </m:r>
                                        </m:sup>
                                      </m:sSup>
                                    </m:e>
                                  </m:nary>
                                </m:num>
                                <m:den>
                                  <m:nary>
                                    <m:naryPr>
                                      <m:chr m:val="∑"/>
                                      <m:limLoc m:val="subSup"/>
                                      <m:ctrlPr>
                                        <a:rPr lang="fi-FI" sz="2000" i="1" kern="1200">
                                          <a:solidFill>
                                            <a:schemeClr val="dk1"/>
                                          </a:solidFill>
                                          <a:effectLst/>
                                          <a:latin typeface="Cambria Math" panose="02040503050406030204" pitchFamily="18" charset="0"/>
                                          <a:ea typeface="+mn-ea"/>
                                          <a:cs typeface="+mn-cs"/>
                                        </a:rPr>
                                      </m:ctrlPr>
                                    </m:naryPr>
                                    <m:sub>
                                      <m:r>
                                        <a:rPr lang="fi-FI" sz="2000" i="1" kern="1200">
                                          <a:solidFill>
                                            <a:schemeClr val="dk1"/>
                                          </a:solidFill>
                                          <a:effectLst/>
                                          <a:latin typeface="Cambria Math" panose="02040503050406030204" pitchFamily="18" charset="0"/>
                                          <a:ea typeface="+mn-ea"/>
                                          <a:cs typeface="+mn-cs"/>
                                        </a:rPr>
                                        <m:t>𝑖</m:t>
                                      </m:r>
                                      <m:r>
                                        <a:rPr lang="fi-FI" sz="2000" i="1" kern="1200">
                                          <a:solidFill>
                                            <a:schemeClr val="dk1"/>
                                          </a:solidFill>
                                          <a:effectLst/>
                                          <a:latin typeface="Cambria Math" panose="02040503050406030204" pitchFamily="18" charset="0"/>
                                          <a:ea typeface="+mn-ea"/>
                                          <a:cs typeface="+mn-cs"/>
                                        </a:rPr>
                                        <m:t>=1</m:t>
                                      </m:r>
                                    </m:sub>
                                    <m:sup>
                                      <m:r>
                                        <a:rPr lang="fi-FI" sz="2000" i="1" kern="1200">
                                          <a:solidFill>
                                            <a:schemeClr val="dk1"/>
                                          </a:solidFill>
                                          <a:effectLst/>
                                          <a:latin typeface="Cambria Math" panose="02040503050406030204" pitchFamily="18" charset="0"/>
                                          <a:ea typeface="+mn-ea"/>
                                          <a:cs typeface="+mn-cs"/>
                                        </a:rPr>
                                        <m:t>𝑁</m:t>
                                      </m:r>
                                    </m:sup>
                                    <m:e>
                                      <m:sSup>
                                        <m:sSupPr>
                                          <m:ctrlPr>
                                            <a:rPr lang="fi-FI" sz="2000" i="1" kern="1200">
                                              <a:solidFill>
                                                <a:schemeClr val="dk1"/>
                                              </a:solidFill>
                                              <a:effectLst/>
                                              <a:latin typeface="Cambria Math" panose="02040503050406030204" pitchFamily="18" charset="0"/>
                                              <a:ea typeface="+mn-ea"/>
                                              <a:cs typeface="+mn-cs"/>
                                            </a:rPr>
                                          </m:ctrlPr>
                                        </m:sSupPr>
                                        <m:e>
                                          <m:d>
                                            <m:dPr>
                                              <m:ctrlPr>
                                                <a:rPr lang="fi-FI" sz="2000" i="1" kern="1200">
                                                  <a:solidFill>
                                                    <a:schemeClr val="dk1"/>
                                                  </a:solidFill>
                                                  <a:effectLst/>
                                                  <a:latin typeface="Cambria Math" panose="02040503050406030204" pitchFamily="18" charset="0"/>
                                                  <a:ea typeface="+mn-ea"/>
                                                  <a:cs typeface="+mn-cs"/>
                                                </a:rPr>
                                              </m:ctrlPr>
                                            </m:dPr>
                                            <m:e>
                                              <m:sSub>
                                                <m:sSubPr>
                                                  <m:ctrlPr>
                                                    <a:rPr lang="fi-FI" sz="2000" i="1" kern="1200">
                                                      <a:solidFill>
                                                        <a:schemeClr val="dk1"/>
                                                      </a:solidFill>
                                                      <a:effectLst/>
                                                      <a:latin typeface="Cambria Math" panose="02040503050406030204" pitchFamily="18" charset="0"/>
                                                      <a:ea typeface="+mn-ea"/>
                                                      <a:cs typeface="+mn-cs"/>
                                                    </a:rPr>
                                                  </m:ctrlPr>
                                                </m:sSubPr>
                                                <m:e>
                                                  <m:r>
                                                    <a:rPr lang="fi-FI" sz="2000" i="1" kern="1200">
                                                      <a:solidFill>
                                                        <a:schemeClr val="dk1"/>
                                                      </a:solidFill>
                                                      <a:effectLst/>
                                                      <a:latin typeface="Cambria Math" panose="02040503050406030204" pitchFamily="18" charset="0"/>
                                                      <a:ea typeface="+mn-ea"/>
                                                      <a:cs typeface="+mn-cs"/>
                                                    </a:rPr>
                                                    <m:t>𝑦</m:t>
                                                  </m:r>
                                                </m:e>
                                                <m:sub>
                                                  <m:r>
                                                    <a:rPr lang="fi-FI" sz="2000" i="1" kern="1200">
                                                      <a:solidFill>
                                                        <a:schemeClr val="dk1"/>
                                                      </a:solidFill>
                                                      <a:effectLst/>
                                                      <a:latin typeface="Cambria Math" panose="02040503050406030204" pitchFamily="18" charset="0"/>
                                                      <a:ea typeface="+mn-ea"/>
                                                      <a:cs typeface="+mn-cs"/>
                                                    </a:rPr>
                                                    <m:t>𝑖</m:t>
                                                  </m:r>
                                                </m:sub>
                                              </m:sSub>
                                              <m:r>
                                                <a:rPr lang="fi-FI" sz="2000" i="1" kern="1200">
                                                  <a:solidFill>
                                                    <a:schemeClr val="dk1"/>
                                                  </a:solidFill>
                                                  <a:effectLst/>
                                                  <a:latin typeface="Cambria Math" panose="02040503050406030204" pitchFamily="18" charset="0"/>
                                                  <a:ea typeface="+mn-ea"/>
                                                  <a:cs typeface="+mn-cs"/>
                                                </a:rPr>
                                                <m:t>−</m:t>
                                              </m:r>
                                              <m:acc>
                                                <m:accPr>
                                                  <m:chr m:val="̅"/>
                                                  <m:ctrlPr>
                                                    <a:rPr lang="fi-FI" sz="2000" i="1" kern="1200">
                                                      <a:solidFill>
                                                        <a:schemeClr val="dk1"/>
                                                      </a:solidFill>
                                                      <a:effectLst/>
                                                      <a:latin typeface="Cambria Math" panose="02040503050406030204" pitchFamily="18" charset="0"/>
                                                      <a:ea typeface="+mn-ea"/>
                                                      <a:cs typeface="+mn-cs"/>
                                                    </a:rPr>
                                                  </m:ctrlPr>
                                                </m:accPr>
                                                <m:e>
                                                  <m:r>
                                                    <a:rPr lang="fi-FI" sz="2000" i="1" kern="1200">
                                                      <a:solidFill>
                                                        <a:schemeClr val="dk1"/>
                                                      </a:solidFill>
                                                      <a:effectLst/>
                                                      <a:latin typeface="Cambria Math" panose="02040503050406030204" pitchFamily="18" charset="0"/>
                                                      <a:ea typeface="+mn-ea"/>
                                                      <a:cs typeface="+mn-cs"/>
                                                    </a:rPr>
                                                    <m:t>𝑦</m:t>
                                                  </m:r>
                                                </m:e>
                                              </m:acc>
                                            </m:e>
                                          </m:d>
                                        </m:e>
                                        <m:sup>
                                          <m:r>
                                            <a:rPr lang="fi-FI" sz="2000" i="1" kern="1200">
                                              <a:solidFill>
                                                <a:schemeClr val="dk1"/>
                                              </a:solidFill>
                                              <a:effectLst/>
                                              <a:latin typeface="Cambria Math" panose="02040503050406030204" pitchFamily="18" charset="0"/>
                                              <a:ea typeface="+mn-ea"/>
                                              <a:cs typeface="+mn-cs"/>
                                            </a:rPr>
                                            <m:t>2</m:t>
                                          </m:r>
                                        </m:sup>
                                      </m:sSup>
                                    </m:e>
                                  </m:nary>
                                </m:den>
                              </m:f>
                            </m:oMath>
                          </a14:m>
                          <a:r>
                            <a:rPr lang="fi-FI" sz="2000" dirty="0">
                              <a:effectLst/>
                            </a:rPr>
                            <a:t> </a:t>
                          </a:r>
                          <a:endParaRPr lang="fi-FI" sz="2000" dirty="0"/>
                        </a:p>
                      </a:txBody>
                      <a:tcPr marL="102777" marR="102777"/>
                    </a:tc>
                    <a:tc>
                      <a:txBody>
                        <a:bodyPr/>
                        <a:lstStyle/>
                        <a:p>
                          <a:r>
                            <a:rPr lang="fi-FI" dirty="0" err="1"/>
                            <a:t>Quantifies</a:t>
                          </a:r>
                          <a:r>
                            <a:rPr lang="fi-FI" dirty="0"/>
                            <a:t> </a:t>
                          </a:r>
                          <a:r>
                            <a:rPr lang="fi-FI" dirty="0" err="1"/>
                            <a:t>explained</a:t>
                          </a:r>
                          <a:r>
                            <a:rPr lang="fi-FI" dirty="0"/>
                            <a:t> </a:t>
                          </a:r>
                          <a:r>
                            <a:rPr lang="fi-FI" dirty="0" err="1"/>
                            <a:t>variance</a:t>
                          </a:r>
                          <a:r>
                            <a:rPr lang="fi-FI" dirty="0"/>
                            <a:t>, </a:t>
                          </a:r>
                          <a:r>
                            <a:rPr lang="fi-FI" dirty="0" err="1"/>
                            <a:t>but</a:t>
                          </a:r>
                          <a:r>
                            <a:rPr lang="fi-FI" dirty="0"/>
                            <a:t> </a:t>
                          </a:r>
                          <a:r>
                            <a:rPr lang="fi-FI" dirty="0" err="1"/>
                            <a:t>not</a:t>
                          </a:r>
                          <a:r>
                            <a:rPr lang="fi-FI" dirty="0"/>
                            <a:t> </a:t>
                          </a:r>
                          <a:r>
                            <a:rPr lang="fi-FI" dirty="0" err="1"/>
                            <a:t>improvement</a:t>
                          </a:r>
                          <a:r>
                            <a:rPr lang="fi-FI" dirty="0"/>
                            <a:t> </a:t>
                          </a:r>
                          <a:r>
                            <a:rPr lang="fi-FI" dirty="0" err="1"/>
                            <a:t>over</a:t>
                          </a:r>
                          <a:r>
                            <a:rPr lang="fi-FI" dirty="0"/>
                            <a:t> </a:t>
                          </a:r>
                          <a:r>
                            <a:rPr lang="fi-FI" dirty="0" err="1"/>
                            <a:t>null</a:t>
                          </a:r>
                          <a:r>
                            <a:rPr lang="fi-FI" dirty="0"/>
                            <a:t> </a:t>
                          </a:r>
                          <a:r>
                            <a:rPr lang="fi-FI" dirty="0" err="1"/>
                            <a:t>model</a:t>
                          </a:r>
                          <a:r>
                            <a:rPr lang="fi-FI" dirty="0"/>
                            <a:t>.</a:t>
                          </a:r>
                        </a:p>
                      </a:txBody>
                      <a:tcPr marL="102777" marR="102777"/>
                    </a:tc>
                    <a:extLst>
                      <a:ext uri="{0D108BD9-81ED-4DB2-BD59-A6C34878D82A}">
                        <a16:rowId xmlns:a16="http://schemas.microsoft.com/office/drawing/2014/main" val="2654029679"/>
                      </a:ext>
                    </a:extLst>
                  </a:tr>
                  <a:tr h="370840">
                    <a:tc>
                      <a:txBody>
                        <a:bodyPr/>
                        <a:lstStyle/>
                        <a:p>
                          <a:r>
                            <a:rPr lang="fi-FI" dirty="0" err="1"/>
                            <a:t>McFadden’s</a:t>
                          </a:r>
                          <a:endParaRPr lang="fi-FI" dirty="0"/>
                        </a:p>
                      </a:txBody>
                      <a:tcPr marL="102777" marR="102777"/>
                    </a:tc>
                    <a:tc>
                      <a:txBody>
                        <a:bodyPr/>
                        <a:lstStyle/>
                        <a:p>
                          <a:pPr algn="ctr"/>
                          <a14:m>
                            <m:oMath xmlns:m="http://schemas.openxmlformats.org/officeDocument/2006/math">
                              <m:r>
                                <a:rPr lang="fi-FI" sz="2000" i="1" kern="1200" smtClean="0">
                                  <a:solidFill>
                                    <a:schemeClr val="dk1"/>
                                  </a:solidFill>
                                  <a:effectLst/>
                                  <a:latin typeface="Cambria Math" panose="02040503050406030204" pitchFamily="18" charset="0"/>
                                  <a:ea typeface="+mn-ea"/>
                                  <a:cs typeface="+mn-cs"/>
                                </a:rPr>
                                <m:t>1−</m:t>
                              </m:r>
                              <m:f>
                                <m:fPr>
                                  <m:ctrlPr>
                                    <a:rPr lang="fi-FI" sz="2000" i="1" kern="1200">
                                      <a:solidFill>
                                        <a:schemeClr val="dk1"/>
                                      </a:solidFill>
                                      <a:effectLst/>
                                      <a:latin typeface="Cambria Math" panose="02040503050406030204" pitchFamily="18" charset="0"/>
                                      <a:ea typeface="+mn-ea"/>
                                      <a:cs typeface="+mn-cs"/>
                                    </a:rPr>
                                  </m:ctrlPr>
                                </m:fPr>
                                <m:num>
                                  <m:sSub>
                                    <m:sSubPr>
                                      <m:ctrlPr>
                                        <a:rPr lang="fi-FI" sz="2000" i="1" kern="1200">
                                          <a:solidFill>
                                            <a:schemeClr val="dk1"/>
                                          </a:solidFill>
                                          <a:effectLst/>
                                          <a:latin typeface="Cambria Math" panose="02040503050406030204" pitchFamily="18" charset="0"/>
                                          <a:ea typeface="+mn-ea"/>
                                          <a:cs typeface="+mn-cs"/>
                                        </a:rPr>
                                      </m:ctrlPr>
                                    </m:sSubPr>
                                    <m:e>
                                      <m:r>
                                        <a:rPr lang="fi-FI" sz="2000" i="1" kern="1200">
                                          <a:solidFill>
                                            <a:schemeClr val="dk1"/>
                                          </a:solidFill>
                                          <a:effectLst/>
                                          <a:latin typeface="Cambria Math" panose="02040503050406030204" pitchFamily="18" charset="0"/>
                                          <a:ea typeface="+mn-ea"/>
                                          <a:cs typeface="+mn-cs"/>
                                        </a:rPr>
                                        <m:t>𝐿𝐿</m:t>
                                      </m:r>
                                    </m:e>
                                    <m:sub>
                                      <m:r>
                                        <a:rPr lang="fi-FI" sz="2000" i="1" kern="1200">
                                          <a:solidFill>
                                            <a:schemeClr val="dk1"/>
                                          </a:solidFill>
                                          <a:effectLst/>
                                          <a:latin typeface="Cambria Math" panose="02040503050406030204" pitchFamily="18" charset="0"/>
                                          <a:ea typeface="+mn-ea"/>
                                          <a:cs typeface="+mn-cs"/>
                                        </a:rPr>
                                        <m:t>𝑚𝑜𝑑𝑒𝑙</m:t>
                                      </m:r>
                                    </m:sub>
                                  </m:sSub>
                                </m:num>
                                <m:den>
                                  <m:sSub>
                                    <m:sSubPr>
                                      <m:ctrlPr>
                                        <a:rPr lang="fi-FI" sz="2000" i="1" kern="1200">
                                          <a:solidFill>
                                            <a:schemeClr val="dk1"/>
                                          </a:solidFill>
                                          <a:effectLst/>
                                          <a:latin typeface="Cambria Math" panose="02040503050406030204" pitchFamily="18" charset="0"/>
                                          <a:ea typeface="+mn-ea"/>
                                          <a:cs typeface="+mn-cs"/>
                                        </a:rPr>
                                      </m:ctrlPr>
                                    </m:sSubPr>
                                    <m:e>
                                      <m:r>
                                        <a:rPr lang="fi-FI" sz="2000" i="1" kern="1200">
                                          <a:solidFill>
                                            <a:schemeClr val="dk1"/>
                                          </a:solidFill>
                                          <a:effectLst/>
                                          <a:latin typeface="Cambria Math" panose="02040503050406030204" pitchFamily="18" charset="0"/>
                                          <a:ea typeface="+mn-ea"/>
                                          <a:cs typeface="+mn-cs"/>
                                        </a:rPr>
                                        <m:t>𝐿𝐿</m:t>
                                      </m:r>
                                    </m:e>
                                    <m:sub>
                                      <m:r>
                                        <a:rPr lang="fi-FI" sz="2000" i="1" kern="1200">
                                          <a:solidFill>
                                            <a:schemeClr val="dk1"/>
                                          </a:solidFill>
                                          <a:effectLst/>
                                          <a:latin typeface="Cambria Math" panose="02040503050406030204" pitchFamily="18" charset="0"/>
                                          <a:ea typeface="+mn-ea"/>
                                          <a:cs typeface="+mn-cs"/>
                                        </a:rPr>
                                        <m:t>𝑛𝑢𝑙𝑙</m:t>
                                      </m:r>
                                    </m:sub>
                                  </m:sSub>
                                </m:den>
                              </m:f>
                            </m:oMath>
                          </a14:m>
                          <a:r>
                            <a:rPr lang="fi-FI" sz="2000" dirty="0">
                              <a:effectLst/>
                            </a:rPr>
                            <a:t> </a:t>
                          </a:r>
                          <a:endParaRPr lang="fi-FI" sz="2000" dirty="0"/>
                        </a:p>
                      </a:txBody>
                      <a:tcPr marL="102777" marR="102777"/>
                    </a:tc>
                    <a:tc>
                      <a:txBody>
                        <a:bodyPr/>
                        <a:lstStyle/>
                        <a:p>
                          <a:r>
                            <a:rPr lang="fi-FI" dirty="0" err="1"/>
                            <a:t>Quantifies</a:t>
                          </a:r>
                          <a:r>
                            <a:rPr lang="fi-FI" dirty="0"/>
                            <a:t> </a:t>
                          </a:r>
                          <a:r>
                            <a:rPr lang="fi-FI" dirty="0" err="1"/>
                            <a:t>improvement</a:t>
                          </a:r>
                          <a:r>
                            <a:rPr lang="fi-FI" dirty="0"/>
                            <a:t> </a:t>
                          </a:r>
                          <a:r>
                            <a:rPr lang="fi-FI" dirty="0" err="1"/>
                            <a:t>over</a:t>
                          </a:r>
                          <a:r>
                            <a:rPr lang="fi-FI" dirty="0"/>
                            <a:t> </a:t>
                          </a:r>
                          <a:r>
                            <a:rPr lang="fi-FI" dirty="0" err="1"/>
                            <a:t>null</a:t>
                          </a:r>
                          <a:r>
                            <a:rPr lang="fi-FI" dirty="0"/>
                            <a:t> </a:t>
                          </a:r>
                          <a:r>
                            <a:rPr lang="fi-FI" dirty="0" err="1"/>
                            <a:t>model</a:t>
                          </a:r>
                          <a:r>
                            <a:rPr lang="fi-FI" dirty="0"/>
                            <a:t> and </a:t>
                          </a:r>
                          <a:r>
                            <a:rPr lang="fi-FI" dirty="0" err="1"/>
                            <a:t>explained</a:t>
                          </a:r>
                          <a:r>
                            <a:rPr lang="fi-FI" dirty="0"/>
                            <a:t> </a:t>
                          </a:r>
                          <a:r>
                            <a:rPr lang="fi-FI" dirty="0" err="1"/>
                            <a:t>variance</a:t>
                          </a:r>
                          <a:r>
                            <a:rPr lang="fi-FI" dirty="0"/>
                            <a:t>, </a:t>
                          </a:r>
                          <a:r>
                            <a:rPr lang="fi-FI" dirty="0" err="1"/>
                            <a:t>but</a:t>
                          </a:r>
                          <a:r>
                            <a:rPr lang="fi-FI" dirty="0"/>
                            <a:t> </a:t>
                          </a:r>
                          <a:r>
                            <a:rPr lang="fi-FI" dirty="0" err="1"/>
                            <a:t>not</a:t>
                          </a:r>
                          <a:r>
                            <a:rPr lang="fi-FI" dirty="0"/>
                            <a:t> </a:t>
                          </a:r>
                          <a:r>
                            <a:rPr lang="fi-FI" dirty="0" err="1"/>
                            <a:t>correlation</a:t>
                          </a:r>
                          <a:r>
                            <a:rPr lang="fi-FI" dirty="0"/>
                            <a:t> </a:t>
                          </a:r>
                          <a:r>
                            <a:rPr lang="fi-FI" dirty="0" err="1"/>
                            <a:t>between</a:t>
                          </a:r>
                          <a:r>
                            <a:rPr lang="fi-FI" dirty="0"/>
                            <a:t> </a:t>
                          </a:r>
                          <a:r>
                            <a:rPr lang="fi-FI" dirty="0" err="1"/>
                            <a:t>predicted</a:t>
                          </a:r>
                          <a:r>
                            <a:rPr lang="fi-FI" dirty="0"/>
                            <a:t> and </a:t>
                          </a:r>
                          <a:r>
                            <a:rPr lang="fi-FI" dirty="0" err="1"/>
                            <a:t>observed</a:t>
                          </a:r>
                          <a:r>
                            <a:rPr lang="fi-FI" dirty="0"/>
                            <a:t> </a:t>
                          </a:r>
                          <a:r>
                            <a:rPr lang="fi-FI" dirty="0" err="1"/>
                            <a:t>values</a:t>
                          </a:r>
                          <a:r>
                            <a:rPr lang="fi-FI" dirty="0"/>
                            <a:t>.</a:t>
                          </a:r>
                        </a:p>
                      </a:txBody>
                      <a:tcPr marL="102777" marR="102777"/>
                    </a:tc>
                    <a:extLst>
                      <a:ext uri="{0D108BD9-81ED-4DB2-BD59-A6C34878D82A}">
                        <a16:rowId xmlns:a16="http://schemas.microsoft.com/office/drawing/2014/main" val="1029873116"/>
                      </a:ext>
                    </a:extLst>
                  </a:tr>
                  <a:tr h="370840">
                    <a:tc>
                      <a:txBody>
                        <a:bodyPr/>
                        <a:lstStyle/>
                        <a:p>
                          <a:r>
                            <a:rPr lang="fi-FI" dirty="0" err="1"/>
                            <a:t>Cox</a:t>
                          </a:r>
                          <a:r>
                            <a:rPr lang="fi-FI" dirty="0"/>
                            <a:t> &amp; </a:t>
                          </a:r>
                          <a:r>
                            <a:rPr lang="fi-FI" dirty="0" err="1"/>
                            <a:t>Snell’s</a:t>
                          </a:r>
                          <a:endParaRPr lang="fi-FI" dirty="0"/>
                        </a:p>
                      </a:txBody>
                      <a:tcPr marL="102777" marR="102777"/>
                    </a:tc>
                    <a:tc>
                      <a:txBody>
                        <a:bodyPr/>
                        <a:lstStyle/>
                        <a:p>
                          <a:pPr algn="ctr"/>
                          <a14:m>
                            <m:oMath xmlns:m="http://schemas.openxmlformats.org/officeDocument/2006/math">
                              <m:r>
                                <a:rPr lang="fi-FI" sz="2000" i="1" kern="1200" smtClean="0">
                                  <a:solidFill>
                                    <a:schemeClr val="dk1"/>
                                  </a:solidFill>
                                  <a:effectLst/>
                                  <a:latin typeface="Cambria Math" panose="02040503050406030204" pitchFamily="18" charset="0"/>
                                  <a:ea typeface="+mn-ea"/>
                                  <a:cs typeface="+mn-cs"/>
                                </a:rPr>
                                <m:t>1−</m:t>
                              </m:r>
                              <m:sSup>
                                <m:sSupPr>
                                  <m:ctrlPr>
                                    <a:rPr lang="fi-FI" sz="2000" i="1" kern="1200">
                                      <a:solidFill>
                                        <a:schemeClr val="dk1"/>
                                      </a:solidFill>
                                      <a:effectLst/>
                                      <a:latin typeface="Cambria Math" panose="02040503050406030204" pitchFamily="18" charset="0"/>
                                      <a:ea typeface="+mn-ea"/>
                                      <a:cs typeface="+mn-cs"/>
                                    </a:rPr>
                                  </m:ctrlPr>
                                </m:sSupPr>
                                <m:e>
                                  <m:d>
                                    <m:dPr>
                                      <m:ctrlPr>
                                        <a:rPr lang="fi-FI" sz="2000" i="1" kern="1200">
                                          <a:solidFill>
                                            <a:schemeClr val="dk1"/>
                                          </a:solidFill>
                                          <a:effectLst/>
                                          <a:latin typeface="Cambria Math" panose="02040503050406030204" pitchFamily="18" charset="0"/>
                                          <a:ea typeface="+mn-ea"/>
                                          <a:cs typeface="+mn-cs"/>
                                        </a:rPr>
                                      </m:ctrlPr>
                                    </m:dPr>
                                    <m:e>
                                      <m:f>
                                        <m:fPr>
                                          <m:ctrlPr>
                                            <a:rPr lang="fi-FI" sz="2000" i="1" kern="1200">
                                              <a:solidFill>
                                                <a:schemeClr val="dk1"/>
                                              </a:solidFill>
                                              <a:effectLst/>
                                              <a:latin typeface="Cambria Math" panose="02040503050406030204" pitchFamily="18" charset="0"/>
                                              <a:ea typeface="+mn-ea"/>
                                              <a:cs typeface="+mn-cs"/>
                                            </a:rPr>
                                          </m:ctrlPr>
                                        </m:fPr>
                                        <m:num>
                                          <m:sSub>
                                            <m:sSubPr>
                                              <m:ctrlPr>
                                                <a:rPr lang="fi-FI" sz="2000" i="1" kern="1200">
                                                  <a:solidFill>
                                                    <a:schemeClr val="dk1"/>
                                                  </a:solidFill>
                                                  <a:effectLst/>
                                                  <a:latin typeface="Cambria Math" panose="02040503050406030204" pitchFamily="18" charset="0"/>
                                                  <a:ea typeface="+mn-ea"/>
                                                  <a:cs typeface="+mn-cs"/>
                                                </a:rPr>
                                              </m:ctrlPr>
                                            </m:sSubPr>
                                            <m:e>
                                              <m:r>
                                                <a:rPr lang="fi-FI" sz="2000" i="1" kern="1200">
                                                  <a:solidFill>
                                                    <a:schemeClr val="dk1"/>
                                                  </a:solidFill>
                                                  <a:effectLst/>
                                                  <a:latin typeface="Cambria Math" panose="02040503050406030204" pitchFamily="18" charset="0"/>
                                                  <a:ea typeface="+mn-ea"/>
                                                  <a:cs typeface="+mn-cs"/>
                                                </a:rPr>
                                                <m:t>𝐿</m:t>
                                              </m:r>
                                            </m:e>
                                            <m:sub>
                                              <m:r>
                                                <a:rPr lang="fi-FI" sz="2000" i="1" kern="1200">
                                                  <a:solidFill>
                                                    <a:schemeClr val="dk1"/>
                                                  </a:solidFill>
                                                  <a:effectLst/>
                                                  <a:latin typeface="Cambria Math" panose="02040503050406030204" pitchFamily="18" charset="0"/>
                                                  <a:ea typeface="+mn-ea"/>
                                                  <a:cs typeface="+mn-cs"/>
                                                </a:rPr>
                                                <m:t>𝑛𝑢𝑙𝑙</m:t>
                                              </m:r>
                                            </m:sub>
                                          </m:sSub>
                                        </m:num>
                                        <m:den>
                                          <m:sSub>
                                            <m:sSubPr>
                                              <m:ctrlPr>
                                                <a:rPr lang="fi-FI" sz="2000" i="1" kern="1200">
                                                  <a:solidFill>
                                                    <a:schemeClr val="dk1"/>
                                                  </a:solidFill>
                                                  <a:effectLst/>
                                                  <a:latin typeface="Cambria Math" panose="02040503050406030204" pitchFamily="18" charset="0"/>
                                                  <a:ea typeface="+mn-ea"/>
                                                  <a:cs typeface="+mn-cs"/>
                                                </a:rPr>
                                              </m:ctrlPr>
                                            </m:sSubPr>
                                            <m:e>
                                              <m:r>
                                                <a:rPr lang="fi-FI" sz="2000" i="1" kern="1200">
                                                  <a:solidFill>
                                                    <a:schemeClr val="dk1"/>
                                                  </a:solidFill>
                                                  <a:effectLst/>
                                                  <a:latin typeface="Cambria Math" panose="02040503050406030204" pitchFamily="18" charset="0"/>
                                                  <a:ea typeface="+mn-ea"/>
                                                  <a:cs typeface="+mn-cs"/>
                                                </a:rPr>
                                                <m:t>𝐿</m:t>
                                              </m:r>
                                            </m:e>
                                            <m:sub>
                                              <m:r>
                                                <a:rPr lang="fi-FI" sz="2000" i="1" kern="1200">
                                                  <a:solidFill>
                                                    <a:schemeClr val="dk1"/>
                                                  </a:solidFill>
                                                  <a:effectLst/>
                                                  <a:latin typeface="Cambria Math" panose="02040503050406030204" pitchFamily="18" charset="0"/>
                                                  <a:ea typeface="+mn-ea"/>
                                                  <a:cs typeface="+mn-cs"/>
                                                </a:rPr>
                                                <m:t>𝑚𝑜𝑑𝑒𝑙</m:t>
                                              </m:r>
                                            </m:sub>
                                          </m:sSub>
                                        </m:den>
                                      </m:f>
                                    </m:e>
                                  </m:d>
                                </m:e>
                                <m:sup>
                                  <m:f>
                                    <m:fPr>
                                      <m:type m:val="skw"/>
                                      <m:ctrlPr>
                                        <a:rPr lang="fi-FI" sz="2000" i="1" kern="1200">
                                          <a:solidFill>
                                            <a:schemeClr val="dk1"/>
                                          </a:solidFill>
                                          <a:effectLst/>
                                          <a:latin typeface="Cambria Math" panose="02040503050406030204" pitchFamily="18" charset="0"/>
                                          <a:ea typeface="+mn-ea"/>
                                          <a:cs typeface="+mn-cs"/>
                                        </a:rPr>
                                      </m:ctrlPr>
                                    </m:fPr>
                                    <m:num>
                                      <m:r>
                                        <a:rPr lang="fi-FI" sz="2000" i="1" kern="1200">
                                          <a:solidFill>
                                            <a:schemeClr val="dk1"/>
                                          </a:solidFill>
                                          <a:effectLst/>
                                          <a:latin typeface="Cambria Math" panose="02040503050406030204" pitchFamily="18" charset="0"/>
                                          <a:ea typeface="+mn-ea"/>
                                          <a:cs typeface="+mn-cs"/>
                                        </a:rPr>
                                        <m:t>2</m:t>
                                      </m:r>
                                    </m:num>
                                    <m:den>
                                      <m:r>
                                        <a:rPr lang="fi-FI" sz="2000" i="1" kern="1200">
                                          <a:solidFill>
                                            <a:schemeClr val="dk1"/>
                                          </a:solidFill>
                                          <a:effectLst/>
                                          <a:latin typeface="Cambria Math" panose="02040503050406030204" pitchFamily="18" charset="0"/>
                                          <a:ea typeface="+mn-ea"/>
                                          <a:cs typeface="+mn-cs"/>
                                        </a:rPr>
                                        <m:t>𝑁</m:t>
                                      </m:r>
                                    </m:den>
                                  </m:f>
                                </m:sup>
                              </m:sSup>
                            </m:oMath>
                          </a14:m>
                          <a:r>
                            <a:rPr lang="fi-FI" sz="2000" dirty="0">
                              <a:effectLst/>
                            </a:rPr>
                            <a:t> </a:t>
                          </a:r>
                          <a:endParaRPr lang="fi-FI" sz="2000" dirty="0"/>
                        </a:p>
                      </a:txBody>
                      <a:tcPr marL="102777" marR="102777"/>
                    </a:tc>
                    <a:tc>
                      <a:txBody>
                        <a:bodyPr/>
                        <a:lstStyle/>
                        <a:p>
                          <a:r>
                            <a:rPr lang="fi-FI" dirty="0" err="1"/>
                            <a:t>Quantifies</a:t>
                          </a:r>
                          <a:r>
                            <a:rPr lang="fi-FI" dirty="0"/>
                            <a:t> </a:t>
                          </a:r>
                          <a:r>
                            <a:rPr lang="fi-FI" dirty="0" err="1"/>
                            <a:t>improvement</a:t>
                          </a:r>
                          <a:r>
                            <a:rPr lang="fi-FI" dirty="0"/>
                            <a:t> </a:t>
                          </a:r>
                          <a:r>
                            <a:rPr lang="fi-FI" dirty="0" err="1"/>
                            <a:t>over</a:t>
                          </a:r>
                          <a:r>
                            <a:rPr lang="fi-FI" dirty="0"/>
                            <a:t> </a:t>
                          </a:r>
                          <a:r>
                            <a:rPr lang="fi-FI" dirty="0" err="1"/>
                            <a:t>null</a:t>
                          </a:r>
                          <a:r>
                            <a:rPr lang="fi-FI" dirty="0"/>
                            <a:t> </a:t>
                          </a:r>
                          <a:r>
                            <a:rPr lang="fi-FI" dirty="0" err="1"/>
                            <a:t>model</a:t>
                          </a:r>
                          <a:r>
                            <a:rPr lang="fi-FI" dirty="0"/>
                            <a:t>, </a:t>
                          </a:r>
                          <a:r>
                            <a:rPr lang="fi-FI" dirty="0" err="1"/>
                            <a:t>Maximun</a:t>
                          </a:r>
                          <a:r>
                            <a:rPr lang="fi-FI" dirty="0"/>
                            <a:t> </a:t>
                          </a:r>
                          <a:r>
                            <a:rPr lang="fi-FI" dirty="0" err="1"/>
                            <a:t>less</a:t>
                          </a:r>
                          <a:r>
                            <a:rPr lang="fi-FI" dirty="0"/>
                            <a:t> </a:t>
                          </a:r>
                          <a:r>
                            <a:rPr lang="fi-FI" dirty="0" err="1"/>
                            <a:t>than</a:t>
                          </a:r>
                          <a:r>
                            <a:rPr lang="fi-FI" dirty="0"/>
                            <a:t> 1. OLS R</a:t>
                          </a:r>
                          <a:r>
                            <a:rPr lang="fi-FI" baseline="30000" dirty="0"/>
                            <a:t>2</a:t>
                          </a:r>
                          <a:r>
                            <a:rPr lang="fi-FI" baseline="0" dirty="0"/>
                            <a:t> is a </a:t>
                          </a:r>
                          <a:r>
                            <a:rPr lang="fi-FI" baseline="0" dirty="0" err="1"/>
                            <a:t>special</a:t>
                          </a:r>
                          <a:r>
                            <a:rPr lang="fi-FI" baseline="0" dirty="0"/>
                            <a:t> case.</a:t>
                          </a:r>
                          <a:endParaRPr lang="fi-FI" baseline="30000" dirty="0"/>
                        </a:p>
                      </a:txBody>
                      <a:tcPr marL="102777" marR="102777"/>
                    </a:tc>
                    <a:extLst>
                      <a:ext uri="{0D108BD9-81ED-4DB2-BD59-A6C34878D82A}">
                        <a16:rowId xmlns:a16="http://schemas.microsoft.com/office/drawing/2014/main" val="4117327069"/>
                      </a:ext>
                    </a:extLst>
                  </a:tr>
                  <a:tr h="370840">
                    <a:tc>
                      <a:txBody>
                        <a:bodyPr/>
                        <a:lstStyle/>
                        <a:p>
                          <a:r>
                            <a:rPr lang="fi-FI" dirty="0" err="1"/>
                            <a:t>Nagelkerke’s</a:t>
                          </a:r>
                          <a:endParaRPr lang="fi-FI" dirty="0"/>
                        </a:p>
                      </a:txBody>
                      <a:tcPr marL="102777" marR="102777"/>
                    </a:tc>
                    <a:tc>
                      <a:txBody>
                        <a:bodyPr/>
                        <a:lstStyle/>
                        <a:p>
                          <a:pPr algn="ctr"/>
                          <a14:m>
                            <m:oMath xmlns:m="http://schemas.openxmlformats.org/officeDocument/2006/math">
                              <m:f>
                                <m:fPr>
                                  <m:ctrlPr>
                                    <a:rPr lang="fi-FI" sz="2000" i="1" kern="1200" smtClean="0">
                                      <a:solidFill>
                                        <a:schemeClr val="dk1"/>
                                      </a:solidFill>
                                      <a:effectLst/>
                                      <a:latin typeface="Cambria Math" panose="02040503050406030204" pitchFamily="18" charset="0"/>
                                      <a:ea typeface="+mn-ea"/>
                                      <a:cs typeface="+mn-cs"/>
                                    </a:rPr>
                                  </m:ctrlPr>
                                </m:fPr>
                                <m:num>
                                  <m:sSubSup>
                                    <m:sSubSupPr>
                                      <m:ctrlPr>
                                        <a:rPr lang="fi-FI" sz="2000" i="1" kern="1200">
                                          <a:solidFill>
                                            <a:schemeClr val="dk1"/>
                                          </a:solidFill>
                                          <a:effectLst/>
                                          <a:latin typeface="Cambria Math" panose="02040503050406030204" pitchFamily="18" charset="0"/>
                                          <a:ea typeface="+mn-ea"/>
                                          <a:cs typeface="+mn-cs"/>
                                        </a:rPr>
                                      </m:ctrlPr>
                                    </m:sSubSupPr>
                                    <m:e>
                                      <m:r>
                                        <a:rPr lang="fi-FI" sz="2000" i="1" kern="1200">
                                          <a:solidFill>
                                            <a:schemeClr val="dk1"/>
                                          </a:solidFill>
                                          <a:effectLst/>
                                          <a:latin typeface="Cambria Math" panose="02040503050406030204" pitchFamily="18" charset="0"/>
                                          <a:ea typeface="+mn-ea"/>
                                          <a:cs typeface="+mn-cs"/>
                                        </a:rPr>
                                        <m:t>𝑅</m:t>
                                      </m:r>
                                    </m:e>
                                    <m:sub>
                                      <m:r>
                                        <a:rPr lang="fi-FI" sz="2000" i="1" kern="1200">
                                          <a:solidFill>
                                            <a:schemeClr val="dk1"/>
                                          </a:solidFill>
                                          <a:effectLst/>
                                          <a:latin typeface="Cambria Math" panose="02040503050406030204" pitchFamily="18" charset="0"/>
                                          <a:ea typeface="+mn-ea"/>
                                          <a:cs typeface="+mn-cs"/>
                                        </a:rPr>
                                        <m:t>𝐶𝑜𝑥</m:t>
                                      </m:r>
                                      <m:r>
                                        <a:rPr lang="fi-FI" sz="2000" i="1" kern="1200">
                                          <a:solidFill>
                                            <a:schemeClr val="dk1"/>
                                          </a:solidFill>
                                          <a:effectLst/>
                                          <a:latin typeface="Cambria Math" panose="02040503050406030204" pitchFamily="18" charset="0"/>
                                          <a:ea typeface="+mn-ea"/>
                                          <a:cs typeface="+mn-cs"/>
                                        </a:rPr>
                                        <m:t> &amp; </m:t>
                                      </m:r>
                                      <m:r>
                                        <a:rPr lang="fi-FI" sz="2000" i="1" kern="1200">
                                          <a:solidFill>
                                            <a:schemeClr val="dk1"/>
                                          </a:solidFill>
                                          <a:effectLst/>
                                          <a:latin typeface="Cambria Math" panose="02040503050406030204" pitchFamily="18" charset="0"/>
                                          <a:ea typeface="+mn-ea"/>
                                          <a:cs typeface="+mn-cs"/>
                                        </a:rPr>
                                        <m:t>𝑆𝑛𝑒𝑙𝑙</m:t>
                                      </m:r>
                                    </m:sub>
                                    <m:sup>
                                      <m:r>
                                        <a:rPr lang="fi-FI" sz="2000" i="1" kern="1200">
                                          <a:solidFill>
                                            <a:schemeClr val="dk1"/>
                                          </a:solidFill>
                                          <a:effectLst/>
                                          <a:latin typeface="Cambria Math" panose="02040503050406030204" pitchFamily="18" charset="0"/>
                                          <a:ea typeface="+mn-ea"/>
                                          <a:cs typeface="+mn-cs"/>
                                        </a:rPr>
                                        <m:t>2</m:t>
                                      </m:r>
                                    </m:sup>
                                  </m:sSubSup>
                                </m:num>
                                <m:den>
                                  <m:r>
                                    <a:rPr lang="fi-FI" sz="2000" i="1" kern="1200">
                                      <a:solidFill>
                                        <a:schemeClr val="dk1"/>
                                      </a:solidFill>
                                      <a:effectLst/>
                                      <a:latin typeface="Cambria Math" panose="02040503050406030204" pitchFamily="18" charset="0"/>
                                      <a:ea typeface="+mn-ea"/>
                                      <a:cs typeface="+mn-cs"/>
                                    </a:rPr>
                                    <m:t>1−</m:t>
                                  </m:r>
                                  <m:sSup>
                                    <m:sSupPr>
                                      <m:ctrlPr>
                                        <a:rPr lang="fi-FI" sz="2000" i="1" kern="1200">
                                          <a:solidFill>
                                            <a:schemeClr val="dk1"/>
                                          </a:solidFill>
                                          <a:effectLst/>
                                          <a:latin typeface="Cambria Math" panose="02040503050406030204" pitchFamily="18" charset="0"/>
                                          <a:ea typeface="+mn-ea"/>
                                          <a:cs typeface="+mn-cs"/>
                                        </a:rPr>
                                      </m:ctrlPr>
                                    </m:sSupPr>
                                    <m:e>
                                      <m:sSub>
                                        <m:sSubPr>
                                          <m:ctrlPr>
                                            <a:rPr lang="fi-FI" sz="2000" i="1" kern="1200">
                                              <a:solidFill>
                                                <a:schemeClr val="dk1"/>
                                              </a:solidFill>
                                              <a:effectLst/>
                                              <a:latin typeface="Cambria Math" panose="02040503050406030204" pitchFamily="18" charset="0"/>
                                              <a:ea typeface="+mn-ea"/>
                                              <a:cs typeface="+mn-cs"/>
                                            </a:rPr>
                                          </m:ctrlPr>
                                        </m:sSubPr>
                                        <m:e>
                                          <m:r>
                                            <a:rPr lang="fi-FI" sz="2000" i="1" kern="1200">
                                              <a:solidFill>
                                                <a:schemeClr val="dk1"/>
                                              </a:solidFill>
                                              <a:effectLst/>
                                              <a:latin typeface="Cambria Math" panose="02040503050406030204" pitchFamily="18" charset="0"/>
                                              <a:ea typeface="+mn-ea"/>
                                              <a:cs typeface="+mn-cs"/>
                                            </a:rPr>
                                            <m:t>𝐿</m:t>
                                          </m:r>
                                        </m:e>
                                        <m:sub>
                                          <m:r>
                                            <a:rPr lang="fi-FI" sz="2000" i="1" kern="1200">
                                              <a:solidFill>
                                                <a:schemeClr val="dk1"/>
                                              </a:solidFill>
                                              <a:effectLst/>
                                              <a:latin typeface="Cambria Math" panose="02040503050406030204" pitchFamily="18" charset="0"/>
                                              <a:ea typeface="+mn-ea"/>
                                              <a:cs typeface="+mn-cs"/>
                                            </a:rPr>
                                            <m:t>𝑛𝑢𝑙𝑙</m:t>
                                          </m:r>
                                        </m:sub>
                                      </m:sSub>
                                    </m:e>
                                    <m:sup>
                                      <m:f>
                                        <m:fPr>
                                          <m:type m:val="skw"/>
                                          <m:ctrlPr>
                                            <a:rPr lang="fi-FI" sz="2000" i="1" kern="1200">
                                              <a:solidFill>
                                                <a:schemeClr val="dk1"/>
                                              </a:solidFill>
                                              <a:effectLst/>
                                              <a:latin typeface="Cambria Math" panose="02040503050406030204" pitchFamily="18" charset="0"/>
                                              <a:ea typeface="+mn-ea"/>
                                              <a:cs typeface="+mn-cs"/>
                                            </a:rPr>
                                          </m:ctrlPr>
                                        </m:fPr>
                                        <m:num>
                                          <m:r>
                                            <a:rPr lang="fi-FI" sz="2000" i="1" kern="1200">
                                              <a:solidFill>
                                                <a:schemeClr val="dk1"/>
                                              </a:solidFill>
                                              <a:effectLst/>
                                              <a:latin typeface="Cambria Math" panose="02040503050406030204" pitchFamily="18" charset="0"/>
                                              <a:ea typeface="+mn-ea"/>
                                              <a:cs typeface="+mn-cs"/>
                                            </a:rPr>
                                            <m:t>2</m:t>
                                          </m:r>
                                        </m:num>
                                        <m:den>
                                          <m:r>
                                            <a:rPr lang="fi-FI" sz="2000" i="1" kern="1200">
                                              <a:solidFill>
                                                <a:schemeClr val="dk1"/>
                                              </a:solidFill>
                                              <a:effectLst/>
                                              <a:latin typeface="Cambria Math" panose="02040503050406030204" pitchFamily="18" charset="0"/>
                                              <a:ea typeface="+mn-ea"/>
                                              <a:cs typeface="+mn-cs"/>
                                            </a:rPr>
                                            <m:t>𝑁</m:t>
                                          </m:r>
                                        </m:den>
                                      </m:f>
                                    </m:sup>
                                  </m:sSup>
                                </m:den>
                              </m:f>
                            </m:oMath>
                          </a14:m>
                          <a:r>
                            <a:rPr lang="fi-FI" sz="2000" dirty="0">
                              <a:effectLst/>
                            </a:rPr>
                            <a:t> </a:t>
                          </a:r>
                          <a:endParaRPr lang="fi-FI" sz="2000" dirty="0"/>
                        </a:p>
                      </a:txBody>
                      <a:tcPr marL="102777" marR="102777"/>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A </a:t>
                          </a:r>
                          <a:r>
                            <a:rPr lang="fi-FI" dirty="0" err="1"/>
                            <a:t>scaled</a:t>
                          </a:r>
                          <a:r>
                            <a:rPr lang="fi-FI" dirty="0"/>
                            <a:t> version of </a:t>
                          </a:r>
                          <a:r>
                            <a:rPr lang="fi-FI" dirty="0" err="1"/>
                            <a:t>Cox</a:t>
                          </a:r>
                          <a:r>
                            <a:rPr lang="fi-FI" dirty="0"/>
                            <a:t> &amp; </a:t>
                          </a:r>
                          <a:r>
                            <a:rPr lang="fi-FI" dirty="0" err="1"/>
                            <a:t>Snell</a:t>
                          </a:r>
                          <a:r>
                            <a:rPr lang="fi-FI" dirty="0"/>
                            <a:t> </a:t>
                          </a:r>
                          <a:r>
                            <a:rPr lang="fi-FI" dirty="0" err="1"/>
                            <a:t>so</a:t>
                          </a:r>
                          <a:r>
                            <a:rPr lang="fi-FI" dirty="0"/>
                            <a:t> </a:t>
                          </a:r>
                          <a:r>
                            <a:rPr lang="fi-FI" dirty="0" err="1"/>
                            <a:t>that</a:t>
                          </a:r>
                          <a:r>
                            <a:rPr lang="fi-FI" dirty="0"/>
                            <a:t> </a:t>
                          </a:r>
                          <a:r>
                            <a:rPr lang="fi-FI" dirty="0" err="1"/>
                            <a:t>maximum</a:t>
                          </a:r>
                          <a:r>
                            <a:rPr lang="fi-FI" dirty="0"/>
                            <a:t> is 1</a:t>
                          </a:r>
                        </a:p>
                        <a:p>
                          <a:endParaRPr lang="fi-FI" dirty="0"/>
                        </a:p>
                      </a:txBody>
                      <a:tcPr marL="102777" marR="102777"/>
                    </a:tc>
                    <a:extLst>
                      <a:ext uri="{0D108BD9-81ED-4DB2-BD59-A6C34878D82A}">
                        <a16:rowId xmlns:a16="http://schemas.microsoft.com/office/drawing/2014/main" val="2207355020"/>
                      </a:ext>
                    </a:extLst>
                  </a:tr>
                  <a:tr h="370840">
                    <a:tc>
                      <a:txBody>
                        <a:bodyPr/>
                        <a:lstStyle/>
                        <a:p>
                          <a:r>
                            <a:rPr lang="fi-FI" dirty="0" err="1"/>
                            <a:t>McKelvey</a:t>
                          </a:r>
                          <a:r>
                            <a:rPr lang="fi-FI" dirty="0"/>
                            <a:t> &amp; </a:t>
                          </a:r>
                          <a:r>
                            <a:rPr lang="fi-FI" dirty="0" err="1"/>
                            <a:t>Zavoina’s</a:t>
                          </a:r>
                          <a:endParaRPr lang="fi-FI" dirty="0"/>
                        </a:p>
                      </a:txBody>
                      <a:tcPr marL="102777" marR="102777"/>
                    </a:tc>
                    <a:tc>
                      <a:txBody>
                        <a:bodyPr/>
                        <a:lstStyle/>
                        <a:p>
                          <a:pPr algn="ctr"/>
                          <a14:m>
                            <m:oMath xmlns:m="http://schemas.openxmlformats.org/officeDocument/2006/math">
                              <m:f>
                                <m:fPr>
                                  <m:ctrlPr>
                                    <a:rPr lang="fi-FI" sz="2000" i="1" kern="1200" smtClean="0">
                                      <a:solidFill>
                                        <a:schemeClr val="dk1"/>
                                      </a:solidFill>
                                      <a:effectLst/>
                                      <a:latin typeface="Cambria Math" panose="02040503050406030204" pitchFamily="18" charset="0"/>
                                      <a:ea typeface="+mn-ea"/>
                                      <a:cs typeface="+mn-cs"/>
                                    </a:rPr>
                                  </m:ctrlPr>
                                </m:fPr>
                                <m:num>
                                  <m:acc>
                                    <m:accPr>
                                      <m:chr m:val="̂"/>
                                      <m:ctrlPr>
                                        <a:rPr lang="fi-FI" sz="2000" i="1" kern="1200">
                                          <a:solidFill>
                                            <a:schemeClr val="dk1"/>
                                          </a:solidFill>
                                          <a:effectLst/>
                                          <a:latin typeface="Cambria Math" panose="02040503050406030204" pitchFamily="18" charset="0"/>
                                          <a:ea typeface="+mn-ea"/>
                                          <a:cs typeface="+mn-cs"/>
                                        </a:rPr>
                                      </m:ctrlPr>
                                    </m:accPr>
                                    <m:e>
                                      <m:r>
                                        <a:rPr lang="fi-FI" sz="2000" i="1" kern="1200">
                                          <a:solidFill>
                                            <a:schemeClr val="dk1"/>
                                          </a:solidFill>
                                          <a:effectLst/>
                                          <a:latin typeface="Cambria Math" panose="02040503050406030204" pitchFamily="18" charset="0"/>
                                          <a:ea typeface="+mn-ea"/>
                                          <a:cs typeface="+mn-cs"/>
                                        </a:rPr>
                                        <m:t>𝑣𝑎𝑟</m:t>
                                      </m:r>
                                    </m:e>
                                  </m:acc>
                                  <m:d>
                                    <m:dPr>
                                      <m:ctrlPr>
                                        <a:rPr lang="fi-FI" sz="2000" i="1" kern="1200">
                                          <a:solidFill>
                                            <a:schemeClr val="dk1"/>
                                          </a:solidFill>
                                          <a:effectLst/>
                                          <a:latin typeface="Cambria Math" panose="02040503050406030204" pitchFamily="18" charset="0"/>
                                          <a:ea typeface="+mn-ea"/>
                                          <a:cs typeface="+mn-cs"/>
                                        </a:rPr>
                                      </m:ctrlPr>
                                    </m:dPr>
                                    <m:e>
                                      <m:sSup>
                                        <m:sSupPr>
                                          <m:ctrlPr>
                                            <a:rPr lang="fi-FI" sz="2000" i="1" kern="1200">
                                              <a:solidFill>
                                                <a:schemeClr val="dk1"/>
                                              </a:solidFill>
                                              <a:effectLst/>
                                              <a:latin typeface="Cambria Math" panose="02040503050406030204" pitchFamily="18" charset="0"/>
                                              <a:ea typeface="+mn-ea"/>
                                              <a:cs typeface="+mn-cs"/>
                                            </a:rPr>
                                          </m:ctrlPr>
                                        </m:sSupPr>
                                        <m:e>
                                          <m:acc>
                                            <m:accPr>
                                              <m:chr m:val="̂"/>
                                              <m:ctrlPr>
                                                <a:rPr lang="fi-FI" sz="2000" i="1" kern="1200">
                                                  <a:solidFill>
                                                    <a:schemeClr val="dk1"/>
                                                  </a:solidFill>
                                                  <a:effectLst/>
                                                  <a:latin typeface="Cambria Math" panose="02040503050406030204" pitchFamily="18" charset="0"/>
                                                  <a:ea typeface="+mn-ea"/>
                                                  <a:cs typeface="+mn-cs"/>
                                                </a:rPr>
                                              </m:ctrlPr>
                                            </m:accPr>
                                            <m:e>
                                              <m:r>
                                                <a:rPr lang="fi-FI" sz="2000" i="1" kern="1200">
                                                  <a:solidFill>
                                                    <a:schemeClr val="dk1"/>
                                                  </a:solidFill>
                                                  <a:effectLst/>
                                                  <a:latin typeface="Cambria Math" panose="02040503050406030204" pitchFamily="18" charset="0"/>
                                                  <a:ea typeface="+mn-ea"/>
                                                  <a:cs typeface="+mn-cs"/>
                                                </a:rPr>
                                                <m:t>𝑦</m:t>
                                              </m:r>
                                            </m:e>
                                          </m:acc>
                                        </m:e>
                                        <m:sup>
                                          <m:r>
                                            <a:rPr lang="fi-FI" sz="2000" i="1" kern="1200">
                                              <a:solidFill>
                                                <a:schemeClr val="dk1"/>
                                              </a:solidFill>
                                              <a:effectLst/>
                                              <a:latin typeface="Cambria Math" panose="02040503050406030204" pitchFamily="18" charset="0"/>
                                              <a:ea typeface="+mn-ea"/>
                                              <a:cs typeface="+mn-cs"/>
                                            </a:rPr>
                                            <m:t>∗</m:t>
                                          </m:r>
                                        </m:sup>
                                      </m:sSup>
                                    </m:e>
                                  </m:d>
                                </m:num>
                                <m:den>
                                  <m:acc>
                                    <m:accPr>
                                      <m:chr m:val="̂"/>
                                      <m:ctrlPr>
                                        <a:rPr lang="fi-FI" sz="2000" i="1" kern="1200">
                                          <a:solidFill>
                                            <a:schemeClr val="dk1"/>
                                          </a:solidFill>
                                          <a:effectLst/>
                                          <a:latin typeface="Cambria Math" panose="02040503050406030204" pitchFamily="18" charset="0"/>
                                          <a:ea typeface="+mn-ea"/>
                                          <a:cs typeface="+mn-cs"/>
                                        </a:rPr>
                                      </m:ctrlPr>
                                    </m:accPr>
                                    <m:e>
                                      <m:r>
                                        <a:rPr lang="fi-FI" sz="2000" i="1" kern="1200">
                                          <a:solidFill>
                                            <a:schemeClr val="dk1"/>
                                          </a:solidFill>
                                          <a:effectLst/>
                                          <a:latin typeface="Cambria Math" panose="02040503050406030204" pitchFamily="18" charset="0"/>
                                          <a:ea typeface="+mn-ea"/>
                                          <a:cs typeface="+mn-cs"/>
                                        </a:rPr>
                                        <m:t>𝑣𝑎𝑟</m:t>
                                      </m:r>
                                    </m:e>
                                  </m:acc>
                                  <m:d>
                                    <m:dPr>
                                      <m:ctrlPr>
                                        <a:rPr lang="fi-FI" sz="2000" i="1" kern="1200">
                                          <a:solidFill>
                                            <a:schemeClr val="dk1"/>
                                          </a:solidFill>
                                          <a:effectLst/>
                                          <a:latin typeface="Cambria Math" panose="02040503050406030204" pitchFamily="18" charset="0"/>
                                          <a:ea typeface="+mn-ea"/>
                                          <a:cs typeface="+mn-cs"/>
                                        </a:rPr>
                                      </m:ctrlPr>
                                    </m:dPr>
                                    <m:e>
                                      <m:sSup>
                                        <m:sSupPr>
                                          <m:ctrlPr>
                                            <a:rPr lang="fi-FI" sz="2000" i="1" kern="1200">
                                              <a:solidFill>
                                                <a:schemeClr val="dk1"/>
                                              </a:solidFill>
                                              <a:effectLst/>
                                              <a:latin typeface="Cambria Math" panose="02040503050406030204" pitchFamily="18" charset="0"/>
                                              <a:ea typeface="+mn-ea"/>
                                              <a:cs typeface="+mn-cs"/>
                                            </a:rPr>
                                          </m:ctrlPr>
                                        </m:sSupPr>
                                        <m:e>
                                          <m:acc>
                                            <m:accPr>
                                              <m:chr m:val="̂"/>
                                              <m:ctrlPr>
                                                <a:rPr lang="fi-FI" sz="2000" i="1" kern="1200">
                                                  <a:solidFill>
                                                    <a:schemeClr val="dk1"/>
                                                  </a:solidFill>
                                                  <a:effectLst/>
                                                  <a:latin typeface="Cambria Math" panose="02040503050406030204" pitchFamily="18" charset="0"/>
                                                  <a:ea typeface="+mn-ea"/>
                                                  <a:cs typeface="+mn-cs"/>
                                                </a:rPr>
                                              </m:ctrlPr>
                                            </m:accPr>
                                            <m:e>
                                              <m:r>
                                                <a:rPr lang="fi-FI" sz="2000" i="1" kern="1200">
                                                  <a:solidFill>
                                                    <a:schemeClr val="dk1"/>
                                                  </a:solidFill>
                                                  <a:effectLst/>
                                                  <a:latin typeface="Cambria Math" panose="02040503050406030204" pitchFamily="18" charset="0"/>
                                                  <a:ea typeface="+mn-ea"/>
                                                  <a:cs typeface="+mn-cs"/>
                                                </a:rPr>
                                                <m:t>𝑦</m:t>
                                              </m:r>
                                            </m:e>
                                          </m:acc>
                                        </m:e>
                                        <m:sup>
                                          <m:r>
                                            <a:rPr lang="fi-FI" sz="2000" i="1" kern="1200">
                                              <a:solidFill>
                                                <a:schemeClr val="dk1"/>
                                              </a:solidFill>
                                              <a:effectLst/>
                                              <a:latin typeface="Cambria Math" panose="02040503050406030204" pitchFamily="18" charset="0"/>
                                              <a:ea typeface="+mn-ea"/>
                                              <a:cs typeface="+mn-cs"/>
                                            </a:rPr>
                                            <m:t>∗</m:t>
                                          </m:r>
                                        </m:sup>
                                      </m:sSup>
                                    </m:e>
                                  </m:d>
                                  <m:r>
                                    <a:rPr lang="fi-FI" sz="2000" i="1" kern="1200">
                                      <a:solidFill>
                                        <a:schemeClr val="dk1"/>
                                      </a:solidFill>
                                      <a:effectLst/>
                                      <a:latin typeface="Cambria Math" panose="02040503050406030204" pitchFamily="18" charset="0"/>
                                      <a:ea typeface="+mn-ea"/>
                                      <a:cs typeface="+mn-cs"/>
                                    </a:rPr>
                                    <m:t>+</m:t>
                                  </m:r>
                                  <m:acc>
                                    <m:accPr>
                                      <m:chr m:val="̂"/>
                                      <m:ctrlPr>
                                        <a:rPr lang="fi-FI" sz="2000" i="1" kern="1200">
                                          <a:solidFill>
                                            <a:schemeClr val="dk1"/>
                                          </a:solidFill>
                                          <a:effectLst/>
                                          <a:latin typeface="Cambria Math" panose="02040503050406030204" pitchFamily="18" charset="0"/>
                                          <a:ea typeface="+mn-ea"/>
                                          <a:cs typeface="+mn-cs"/>
                                        </a:rPr>
                                      </m:ctrlPr>
                                    </m:accPr>
                                    <m:e>
                                      <m:r>
                                        <a:rPr lang="fi-FI" sz="2000" i="1" kern="1200">
                                          <a:solidFill>
                                            <a:schemeClr val="dk1"/>
                                          </a:solidFill>
                                          <a:effectLst/>
                                          <a:latin typeface="Cambria Math" panose="02040503050406030204" pitchFamily="18" charset="0"/>
                                          <a:ea typeface="+mn-ea"/>
                                          <a:cs typeface="+mn-cs"/>
                                        </a:rPr>
                                        <m:t>𝑣𝑎𝑟</m:t>
                                      </m:r>
                                    </m:e>
                                  </m:acc>
                                  <m:d>
                                    <m:dPr>
                                      <m:ctrlPr>
                                        <a:rPr lang="fi-FI" sz="2000" i="1" kern="1200">
                                          <a:solidFill>
                                            <a:schemeClr val="dk1"/>
                                          </a:solidFill>
                                          <a:effectLst/>
                                          <a:latin typeface="Cambria Math" panose="02040503050406030204" pitchFamily="18" charset="0"/>
                                          <a:ea typeface="+mn-ea"/>
                                          <a:cs typeface="+mn-cs"/>
                                        </a:rPr>
                                      </m:ctrlPr>
                                    </m:dPr>
                                    <m:e>
                                      <m:r>
                                        <a:rPr lang="fi-FI" sz="2000" i="1" kern="1200">
                                          <a:solidFill>
                                            <a:schemeClr val="dk1"/>
                                          </a:solidFill>
                                          <a:effectLst/>
                                          <a:latin typeface="Cambria Math" panose="02040503050406030204" pitchFamily="18" charset="0"/>
                                          <a:ea typeface="+mn-ea"/>
                                          <a:cs typeface="+mn-cs"/>
                                        </a:rPr>
                                        <m:t>𝜀</m:t>
                                      </m:r>
                                    </m:e>
                                  </m:d>
                                </m:den>
                              </m:f>
                            </m:oMath>
                          </a14:m>
                          <a:r>
                            <a:rPr lang="fi-FI" sz="2000" dirty="0">
                              <a:effectLst/>
                            </a:rPr>
                            <a:t> </a:t>
                          </a:r>
                          <a:endParaRPr lang="fi-FI" sz="2000" dirty="0"/>
                        </a:p>
                      </a:txBody>
                      <a:tcPr marL="102777" marR="102777"/>
                    </a:tc>
                    <a:tc>
                      <a:txBody>
                        <a:bodyPr/>
                        <a:lstStyle/>
                        <a:p>
                          <a:r>
                            <a:rPr lang="fi-FI" dirty="0" err="1"/>
                            <a:t>Uses</a:t>
                          </a:r>
                          <a:r>
                            <a:rPr lang="fi-FI" dirty="0"/>
                            <a:t> </a:t>
                          </a:r>
                          <a:r>
                            <a:rPr lang="fi-FI" dirty="0" err="1"/>
                            <a:t>the</a:t>
                          </a:r>
                          <a:r>
                            <a:rPr lang="fi-FI" dirty="0"/>
                            <a:t> </a:t>
                          </a:r>
                          <a:r>
                            <a:rPr lang="fi-FI" dirty="0" err="1"/>
                            <a:t>latent</a:t>
                          </a:r>
                          <a:r>
                            <a:rPr lang="fi-FI" dirty="0"/>
                            <a:t> </a:t>
                          </a:r>
                          <a:r>
                            <a:rPr lang="fi-FI" dirty="0" err="1"/>
                            <a:t>variable</a:t>
                          </a:r>
                          <a:r>
                            <a:rPr lang="fi-FI" dirty="0"/>
                            <a:t> </a:t>
                          </a:r>
                          <a:r>
                            <a:rPr lang="fi-FI" dirty="0" err="1"/>
                            <a:t>formulation</a:t>
                          </a:r>
                          <a:r>
                            <a:rPr lang="fi-FI" dirty="0"/>
                            <a:t> of </a:t>
                          </a:r>
                          <a:r>
                            <a:rPr lang="fi-FI" dirty="0" err="1"/>
                            <a:t>logistic</a:t>
                          </a:r>
                          <a:r>
                            <a:rPr lang="fi-FI" dirty="0"/>
                            <a:t> regression. </a:t>
                          </a:r>
                          <a:r>
                            <a:rPr lang="fi-FI" dirty="0" err="1"/>
                            <a:t>Used</a:t>
                          </a:r>
                          <a:r>
                            <a:rPr lang="fi-FI" dirty="0"/>
                            <a:t> in </a:t>
                          </a:r>
                          <a:r>
                            <a:rPr lang="fi-FI" dirty="0" err="1"/>
                            <a:t>Mplus</a:t>
                          </a:r>
                          <a:endParaRPr lang="fi-FI" dirty="0"/>
                        </a:p>
                      </a:txBody>
                      <a:tcPr marL="102777" marR="102777"/>
                    </a:tc>
                    <a:extLst>
                      <a:ext uri="{0D108BD9-81ED-4DB2-BD59-A6C34878D82A}">
                        <a16:rowId xmlns:a16="http://schemas.microsoft.com/office/drawing/2014/main" val="482532620"/>
                      </a:ext>
                    </a:extLst>
                  </a:tr>
                  <a:tr h="370840">
                    <a:tc>
                      <a:txBody>
                        <a:bodyPr/>
                        <a:lstStyle/>
                        <a:p>
                          <a:r>
                            <a:rPr lang="fi-FI" dirty="0"/>
                            <a:t>Count</a:t>
                          </a:r>
                        </a:p>
                      </a:txBody>
                      <a:tcPr marL="102777" marR="102777"/>
                    </a:tc>
                    <a:tc>
                      <a:txBody>
                        <a:bodyPr/>
                        <a:lstStyle/>
                        <a:p>
                          <a:pPr algn="ctr"/>
                          <a14:m>
                            <m:oMath xmlns:m="http://schemas.openxmlformats.org/officeDocument/2006/math">
                              <m:f>
                                <m:fPr>
                                  <m:ctrlPr>
                                    <a:rPr lang="fi-FI" sz="2000" i="1" kern="1200" smtClean="0">
                                      <a:solidFill>
                                        <a:schemeClr val="dk1"/>
                                      </a:solidFill>
                                      <a:effectLst/>
                                      <a:latin typeface="Cambria Math" panose="02040503050406030204" pitchFamily="18" charset="0"/>
                                      <a:ea typeface="+mn-ea"/>
                                      <a:cs typeface="+mn-cs"/>
                                    </a:rPr>
                                  </m:ctrlPr>
                                </m:fPr>
                                <m:num>
                                  <m:r>
                                    <a:rPr lang="fi-FI" sz="2000" i="1" kern="1200">
                                      <a:solidFill>
                                        <a:schemeClr val="dk1"/>
                                      </a:solidFill>
                                      <a:effectLst/>
                                      <a:latin typeface="Cambria Math" panose="02040503050406030204" pitchFamily="18" charset="0"/>
                                      <a:ea typeface="+mn-ea"/>
                                      <a:cs typeface="+mn-cs"/>
                                    </a:rPr>
                                    <m:t># </m:t>
                                  </m:r>
                                  <m:r>
                                    <a:rPr lang="fi-FI" sz="2000" i="1" kern="1200">
                                      <a:solidFill>
                                        <a:schemeClr val="dk1"/>
                                      </a:solidFill>
                                      <a:effectLst/>
                                      <a:latin typeface="Cambria Math" panose="02040503050406030204" pitchFamily="18" charset="0"/>
                                      <a:ea typeface="+mn-ea"/>
                                      <a:cs typeface="+mn-cs"/>
                                    </a:rPr>
                                    <m:t>𝐶𝑜𝑟𝑟𝑒𝑐𝑡</m:t>
                                  </m:r>
                                </m:num>
                                <m:den>
                                  <m:r>
                                    <a:rPr lang="fi-FI" sz="2000" i="1" kern="1200">
                                      <a:solidFill>
                                        <a:schemeClr val="dk1"/>
                                      </a:solidFill>
                                      <a:effectLst/>
                                      <a:latin typeface="Cambria Math" panose="02040503050406030204" pitchFamily="18" charset="0"/>
                                      <a:ea typeface="+mn-ea"/>
                                      <a:cs typeface="+mn-cs"/>
                                    </a:rPr>
                                    <m:t>𝑁</m:t>
                                  </m:r>
                                </m:den>
                              </m:f>
                            </m:oMath>
                          </a14:m>
                          <a:r>
                            <a:rPr lang="fi-FI" sz="2000" dirty="0">
                              <a:effectLst/>
                            </a:rPr>
                            <a:t> </a:t>
                          </a:r>
                          <a:endParaRPr lang="fi-FI" sz="2000" dirty="0"/>
                        </a:p>
                      </a:txBody>
                      <a:tcPr marL="102777" marR="102777"/>
                    </a:tc>
                    <a:tc>
                      <a:txBody>
                        <a:bodyPr/>
                        <a:lstStyle/>
                        <a:p>
                          <a:r>
                            <a:rPr lang="fi-FI" dirty="0" err="1"/>
                            <a:t>Focused</a:t>
                          </a:r>
                          <a:r>
                            <a:rPr lang="fi-FI" dirty="0"/>
                            <a:t> on single </a:t>
                          </a:r>
                          <a:r>
                            <a:rPr lang="fi-FI" dirty="0" err="1"/>
                            <a:t>prediction</a:t>
                          </a:r>
                          <a:r>
                            <a:rPr lang="fi-FI" dirty="0"/>
                            <a:t>. </a:t>
                          </a:r>
                          <a:r>
                            <a:rPr lang="fi-FI" dirty="0" err="1"/>
                            <a:t>Random</a:t>
                          </a:r>
                          <a:r>
                            <a:rPr lang="fi-FI" dirty="0"/>
                            <a:t> </a:t>
                          </a:r>
                          <a:r>
                            <a:rPr lang="fi-FI" dirty="0" err="1"/>
                            <a:t>prediction</a:t>
                          </a:r>
                          <a:r>
                            <a:rPr lang="fi-FI" dirty="0"/>
                            <a:t> </a:t>
                          </a:r>
                          <a:r>
                            <a:rPr lang="fi-FI" dirty="0" err="1"/>
                            <a:t>has</a:t>
                          </a:r>
                          <a:r>
                            <a:rPr lang="fi-FI" dirty="0"/>
                            <a:t> 50% ”</a:t>
                          </a:r>
                          <a:r>
                            <a:rPr lang="fi-FI" dirty="0" err="1"/>
                            <a:t>count</a:t>
                          </a:r>
                          <a:r>
                            <a:rPr lang="fi-FI" dirty="0"/>
                            <a:t> R2”</a:t>
                          </a:r>
                        </a:p>
                      </a:txBody>
                      <a:tcPr marL="102777" marR="102777"/>
                    </a:tc>
                    <a:extLst>
                      <a:ext uri="{0D108BD9-81ED-4DB2-BD59-A6C34878D82A}">
                        <a16:rowId xmlns:a16="http://schemas.microsoft.com/office/drawing/2014/main" val="3472768851"/>
                      </a:ext>
                    </a:extLst>
                  </a:tr>
                  <a:tr h="370840">
                    <a:tc>
                      <a:txBody>
                        <a:bodyPr/>
                        <a:lstStyle/>
                        <a:p>
                          <a:r>
                            <a:rPr lang="fi-FI" dirty="0" err="1"/>
                            <a:t>Coefficient</a:t>
                          </a:r>
                          <a:r>
                            <a:rPr lang="fi-FI" dirty="0"/>
                            <a:t> of </a:t>
                          </a:r>
                          <a:r>
                            <a:rPr lang="fi-FI" dirty="0" err="1"/>
                            <a:t>discrimination</a:t>
                          </a:r>
                          <a:br>
                            <a:rPr lang="fi-FI" dirty="0"/>
                          </a:br>
                          <a:r>
                            <a:rPr lang="fi-FI" dirty="0"/>
                            <a:t>(</a:t>
                          </a:r>
                          <a:r>
                            <a:rPr lang="fi-FI" dirty="0" err="1"/>
                            <a:t>Tjur</a:t>
                          </a:r>
                          <a:r>
                            <a:rPr lang="fi-FI" dirty="0"/>
                            <a:t>, 2009)</a:t>
                          </a:r>
                        </a:p>
                      </a:txBody>
                      <a:tcPr marL="102777" marR="102777"/>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fi-FI" sz="2000" i="1" kern="1200" smtClean="0">
                                        <a:solidFill>
                                          <a:schemeClr val="dk1"/>
                                        </a:solidFill>
                                        <a:effectLst/>
                                        <a:latin typeface="Cambria Math" panose="02040503050406030204" pitchFamily="18" charset="0"/>
                                        <a:ea typeface="+mn-ea"/>
                                        <a:cs typeface="+mn-cs"/>
                                      </a:rPr>
                                    </m:ctrlPr>
                                  </m:sSubPr>
                                  <m:e>
                                    <m:acc>
                                      <m:accPr>
                                        <m:chr m:val="̅"/>
                                        <m:ctrlPr>
                                          <a:rPr lang="fi-FI" sz="2000" i="1" kern="1200">
                                            <a:solidFill>
                                              <a:schemeClr val="dk1"/>
                                            </a:solidFill>
                                            <a:effectLst/>
                                            <a:latin typeface="Cambria Math" panose="02040503050406030204" pitchFamily="18" charset="0"/>
                                            <a:ea typeface="+mn-ea"/>
                                            <a:cs typeface="+mn-cs"/>
                                          </a:rPr>
                                        </m:ctrlPr>
                                      </m:accPr>
                                      <m:e>
                                        <m:acc>
                                          <m:accPr>
                                            <m:chr m:val="̂"/>
                                            <m:ctrlPr>
                                              <a:rPr lang="fi-FI" sz="2000" i="1" kern="1200">
                                                <a:solidFill>
                                                  <a:schemeClr val="dk1"/>
                                                </a:solidFill>
                                                <a:effectLst/>
                                                <a:latin typeface="Cambria Math" panose="02040503050406030204" pitchFamily="18" charset="0"/>
                                                <a:ea typeface="+mn-ea"/>
                                                <a:cs typeface="+mn-cs"/>
                                              </a:rPr>
                                            </m:ctrlPr>
                                          </m:accPr>
                                          <m:e>
                                            <m:r>
                                              <a:rPr lang="fi-FI" sz="2000" i="1" kern="1200">
                                                <a:solidFill>
                                                  <a:schemeClr val="dk1"/>
                                                </a:solidFill>
                                                <a:effectLst/>
                                                <a:latin typeface="Cambria Math" panose="02040503050406030204" pitchFamily="18" charset="0"/>
                                                <a:ea typeface="+mn-ea"/>
                                                <a:cs typeface="+mn-cs"/>
                                              </a:rPr>
                                              <m:t>𝑝</m:t>
                                            </m:r>
                                          </m:e>
                                        </m:acc>
                                      </m:e>
                                    </m:acc>
                                  </m:e>
                                  <m:sub>
                                    <m:r>
                                      <a:rPr lang="fi-FI" sz="2000" i="1" kern="1200">
                                        <a:solidFill>
                                          <a:schemeClr val="dk1"/>
                                        </a:solidFill>
                                        <a:effectLst/>
                                        <a:latin typeface="Cambria Math" panose="02040503050406030204" pitchFamily="18" charset="0"/>
                                        <a:ea typeface="+mn-ea"/>
                                        <a:cs typeface="+mn-cs"/>
                                      </a:rPr>
                                      <m:t>1</m:t>
                                    </m:r>
                                  </m:sub>
                                </m:sSub>
                                <m:r>
                                  <a:rPr lang="fi-FI" sz="2000" i="1" kern="1200">
                                    <a:solidFill>
                                      <a:schemeClr val="dk1"/>
                                    </a:solidFill>
                                    <a:effectLst/>
                                    <a:latin typeface="Cambria Math" panose="02040503050406030204" pitchFamily="18" charset="0"/>
                                    <a:ea typeface="+mn-ea"/>
                                    <a:cs typeface="+mn-cs"/>
                                  </a:rPr>
                                  <m:t>−</m:t>
                                </m:r>
                                <m:sSub>
                                  <m:sSubPr>
                                    <m:ctrlPr>
                                      <a:rPr lang="fi-FI" sz="2000" i="1" kern="1200">
                                        <a:solidFill>
                                          <a:schemeClr val="dk1"/>
                                        </a:solidFill>
                                        <a:effectLst/>
                                        <a:latin typeface="Cambria Math" panose="02040503050406030204" pitchFamily="18" charset="0"/>
                                        <a:ea typeface="+mn-ea"/>
                                        <a:cs typeface="+mn-cs"/>
                                      </a:rPr>
                                    </m:ctrlPr>
                                  </m:sSubPr>
                                  <m:e>
                                    <m:acc>
                                      <m:accPr>
                                        <m:chr m:val="̅"/>
                                        <m:ctrlPr>
                                          <a:rPr lang="fi-FI" sz="2000" i="1" kern="1200">
                                            <a:solidFill>
                                              <a:schemeClr val="dk1"/>
                                            </a:solidFill>
                                            <a:effectLst/>
                                            <a:latin typeface="Cambria Math" panose="02040503050406030204" pitchFamily="18" charset="0"/>
                                            <a:ea typeface="+mn-ea"/>
                                            <a:cs typeface="+mn-cs"/>
                                          </a:rPr>
                                        </m:ctrlPr>
                                      </m:accPr>
                                      <m:e>
                                        <m:acc>
                                          <m:accPr>
                                            <m:chr m:val="̂"/>
                                            <m:ctrlPr>
                                              <a:rPr lang="fi-FI" sz="2000" i="1" kern="1200">
                                                <a:solidFill>
                                                  <a:schemeClr val="dk1"/>
                                                </a:solidFill>
                                                <a:effectLst/>
                                                <a:latin typeface="Cambria Math" panose="02040503050406030204" pitchFamily="18" charset="0"/>
                                                <a:ea typeface="+mn-ea"/>
                                                <a:cs typeface="+mn-cs"/>
                                              </a:rPr>
                                            </m:ctrlPr>
                                          </m:accPr>
                                          <m:e>
                                            <m:r>
                                              <a:rPr lang="fi-FI" sz="2000" i="1" kern="1200">
                                                <a:solidFill>
                                                  <a:schemeClr val="dk1"/>
                                                </a:solidFill>
                                                <a:effectLst/>
                                                <a:latin typeface="Cambria Math" panose="02040503050406030204" pitchFamily="18" charset="0"/>
                                                <a:ea typeface="+mn-ea"/>
                                                <a:cs typeface="+mn-cs"/>
                                              </a:rPr>
                                              <m:t>𝑝</m:t>
                                            </m:r>
                                          </m:e>
                                        </m:acc>
                                      </m:e>
                                    </m:acc>
                                  </m:e>
                                  <m:sub>
                                    <m:r>
                                      <a:rPr lang="fi-FI" sz="2000" i="1" kern="1200">
                                        <a:solidFill>
                                          <a:schemeClr val="dk1"/>
                                        </a:solidFill>
                                        <a:effectLst/>
                                        <a:latin typeface="Cambria Math" panose="02040503050406030204" pitchFamily="18" charset="0"/>
                                        <a:ea typeface="+mn-ea"/>
                                        <a:cs typeface="+mn-cs"/>
                                      </a:rPr>
                                      <m:t>0</m:t>
                                    </m:r>
                                  </m:sub>
                                </m:sSub>
                              </m:oMath>
                            </m:oMathPara>
                          </a14:m>
                          <a:endParaRPr lang="fi-FI" sz="2000" kern="1200" dirty="0">
                            <a:solidFill>
                              <a:schemeClr val="dk1"/>
                            </a:solidFill>
                            <a:effectLst/>
                            <a:latin typeface="+mn-lt"/>
                            <a:ea typeface="+mn-ea"/>
                            <a:cs typeface="+mn-cs"/>
                          </a:endParaRPr>
                        </a:p>
                        <a:p>
                          <a:pPr algn="ctr"/>
                          <a:endParaRPr lang="fi-FI" sz="2000" dirty="0"/>
                        </a:p>
                      </a:txBody>
                      <a:tcPr marL="102777" marR="102777"/>
                    </a:tc>
                    <a:tc>
                      <a:txBody>
                        <a:bodyPr/>
                        <a:lstStyle/>
                        <a:p>
                          <a:r>
                            <a:rPr lang="fi-FI" dirty="0" err="1"/>
                            <a:t>Focuses</a:t>
                          </a:r>
                          <a:r>
                            <a:rPr lang="fi-FI" dirty="0"/>
                            <a:t> on </a:t>
                          </a:r>
                          <a:r>
                            <a:rPr lang="fi-FI" dirty="0" err="1"/>
                            <a:t>probability</a:t>
                          </a:r>
                          <a:r>
                            <a:rPr lang="fi-FI" dirty="0"/>
                            <a:t> </a:t>
                          </a:r>
                          <a:r>
                            <a:rPr lang="fi-FI" dirty="0" err="1"/>
                            <a:t>prediction</a:t>
                          </a:r>
                          <a:r>
                            <a:rPr lang="fi-FI" dirty="0"/>
                            <a:t>.</a:t>
                          </a:r>
                        </a:p>
                      </a:txBody>
                      <a:tcPr marL="102777" marR="102777"/>
                    </a:tc>
                    <a:extLst>
                      <a:ext uri="{0D108BD9-81ED-4DB2-BD59-A6C34878D82A}">
                        <a16:rowId xmlns:a16="http://schemas.microsoft.com/office/drawing/2014/main" val="2411038809"/>
                      </a:ext>
                    </a:extLst>
                  </a:tr>
                </a:tbl>
              </a:graphicData>
            </a:graphic>
          </p:graphicFrame>
        </mc:Choice>
        <mc:Fallback xmlns="">
          <p:graphicFrame>
            <p:nvGraphicFramePr>
              <p:cNvPr id="4" name="Content Placeholder 3">
                <a:extLst>
                  <a:ext uri="{FF2B5EF4-FFF2-40B4-BE49-F238E27FC236}">
                    <a16:creationId xmlns:a16="http://schemas.microsoft.com/office/drawing/2014/main" id="{B2EB52F8-506C-ED4B-AFDA-4AD49763D670}"/>
                  </a:ext>
                </a:extLst>
              </p:cNvPr>
              <p:cNvGraphicFramePr>
                <a:graphicFrameLocks noGrp="1"/>
              </p:cNvGraphicFramePr>
              <p:nvPr>
                <p:ph idx="1"/>
                <p:extLst>
                  <p:ext uri="{D42A27DB-BD31-4B8C-83A1-F6EECF244321}">
                    <p14:modId xmlns:p14="http://schemas.microsoft.com/office/powerpoint/2010/main" val="1548962889"/>
                  </p:ext>
                </p:extLst>
              </p:nvPr>
            </p:nvGraphicFramePr>
            <p:xfrm>
              <a:off x="628651" y="1341533"/>
              <a:ext cx="6995832" cy="4935284"/>
            </p:xfrm>
            <a:graphic>
              <a:graphicData uri="http://schemas.openxmlformats.org/drawingml/2006/table">
                <a:tbl>
                  <a:tblPr firstRow="1" bandRow="1">
                    <a:tableStyleId>{5C22544A-7EE6-4342-B048-85BDC9FD1C3A}</a:tableStyleId>
                  </a:tblPr>
                  <a:tblGrid>
                    <a:gridCol w="1509431">
                      <a:extLst>
                        <a:ext uri="{9D8B030D-6E8A-4147-A177-3AD203B41FA5}">
                          <a16:colId xmlns:a16="http://schemas.microsoft.com/office/drawing/2014/main" val="2559462709"/>
                        </a:ext>
                      </a:extLst>
                    </a:gridCol>
                    <a:gridCol w="1869142">
                      <a:extLst>
                        <a:ext uri="{9D8B030D-6E8A-4147-A177-3AD203B41FA5}">
                          <a16:colId xmlns:a16="http://schemas.microsoft.com/office/drawing/2014/main" val="2862442745"/>
                        </a:ext>
                      </a:extLst>
                    </a:gridCol>
                    <a:gridCol w="3617259">
                      <a:extLst>
                        <a:ext uri="{9D8B030D-6E8A-4147-A177-3AD203B41FA5}">
                          <a16:colId xmlns:a16="http://schemas.microsoft.com/office/drawing/2014/main" val="4116539338"/>
                        </a:ext>
                      </a:extLst>
                    </a:gridCol>
                  </a:tblGrid>
                  <a:tr h="370840">
                    <a:tc>
                      <a:txBody>
                        <a:bodyPr/>
                        <a:lstStyle/>
                        <a:p>
                          <a:r>
                            <a:rPr lang="fi-FI" dirty="0" err="1"/>
                            <a:t>Pseudo</a:t>
                          </a:r>
                          <a:r>
                            <a:rPr lang="fi-FI" dirty="0"/>
                            <a:t> R</a:t>
                          </a:r>
                          <a:r>
                            <a:rPr lang="fi-FI" baseline="30000" dirty="0"/>
                            <a:t>2</a:t>
                          </a:r>
                        </a:p>
                      </a:txBody>
                      <a:tcPr marL="102777" marR="102777"/>
                    </a:tc>
                    <a:tc>
                      <a:txBody>
                        <a:bodyPr/>
                        <a:lstStyle/>
                        <a:p>
                          <a:r>
                            <a:rPr lang="fi-FI" dirty="0"/>
                            <a:t>Formula</a:t>
                          </a:r>
                        </a:p>
                      </a:txBody>
                      <a:tcPr marL="102777" marR="102777"/>
                    </a:tc>
                    <a:tc>
                      <a:txBody>
                        <a:bodyPr/>
                        <a:lstStyle/>
                        <a:p>
                          <a:r>
                            <a:rPr lang="fi-FI" dirty="0"/>
                            <a:t>Notes</a:t>
                          </a:r>
                        </a:p>
                      </a:txBody>
                      <a:tcPr marL="102777" marR="102777"/>
                    </a:tc>
                    <a:extLst>
                      <a:ext uri="{0D108BD9-81ED-4DB2-BD59-A6C34878D82A}">
                        <a16:rowId xmlns:a16="http://schemas.microsoft.com/office/drawing/2014/main" val="3592725908"/>
                      </a:ext>
                    </a:extLst>
                  </a:tr>
                  <a:tr h="655828">
                    <a:tc>
                      <a:txBody>
                        <a:bodyPr/>
                        <a:lstStyle/>
                        <a:p>
                          <a:r>
                            <a:rPr lang="fi-FI" dirty="0" err="1"/>
                            <a:t>Efron’s</a:t>
                          </a:r>
                          <a:endParaRPr lang="fi-FI" dirty="0"/>
                        </a:p>
                      </a:txBody>
                      <a:tcPr marL="102777" marR="102777"/>
                    </a:tc>
                    <a:tc>
                      <a:txBody>
                        <a:bodyPr/>
                        <a:lstStyle/>
                        <a:p>
                          <a:endParaRPr lang="fi-FI"/>
                        </a:p>
                      </a:txBody>
                      <a:tcPr marL="102777" marR="102777">
                        <a:blipFill>
                          <a:blip r:embed="rId3"/>
                          <a:stretch>
                            <a:fillRect l="-81081" t="-55769" r="-193243" b="-601923"/>
                          </a:stretch>
                        </a:blipFill>
                      </a:tcPr>
                    </a:tc>
                    <a:tc>
                      <a:txBody>
                        <a:bodyPr/>
                        <a:lstStyle/>
                        <a:p>
                          <a:r>
                            <a:rPr lang="fi-FI" dirty="0" err="1"/>
                            <a:t>Quantifies</a:t>
                          </a:r>
                          <a:r>
                            <a:rPr lang="fi-FI" dirty="0"/>
                            <a:t> </a:t>
                          </a:r>
                          <a:r>
                            <a:rPr lang="fi-FI" dirty="0" err="1"/>
                            <a:t>explained</a:t>
                          </a:r>
                          <a:r>
                            <a:rPr lang="fi-FI" dirty="0"/>
                            <a:t> </a:t>
                          </a:r>
                          <a:r>
                            <a:rPr lang="fi-FI" dirty="0" err="1"/>
                            <a:t>variance</a:t>
                          </a:r>
                          <a:r>
                            <a:rPr lang="fi-FI" dirty="0"/>
                            <a:t>, </a:t>
                          </a:r>
                          <a:r>
                            <a:rPr lang="fi-FI" dirty="0" err="1"/>
                            <a:t>but</a:t>
                          </a:r>
                          <a:r>
                            <a:rPr lang="fi-FI" dirty="0"/>
                            <a:t> </a:t>
                          </a:r>
                          <a:r>
                            <a:rPr lang="fi-FI" dirty="0" err="1"/>
                            <a:t>not</a:t>
                          </a:r>
                          <a:r>
                            <a:rPr lang="fi-FI" dirty="0"/>
                            <a:t> </a:t>
                          </a:r>
                          <a:r>
                            <a:rPr lang="fi-FI" dirty="0" err="1"/>
                            <a:t>improvement</a:t>
                          </a:r>
                          <a:r>
                            <a:rPr lang="fi-FI" dirty="0"/>
                            <a:t> </a:t>
                          </a:r>
                          <a:r>
                            <a:rPr lang="fi-FI" dirty="0" err="1"/>
                            <a:t>over</a:t>
                          </a:r>
                          <a:r>
                            <a:rPr lang="fi-FI" dirty="0"/>
                            <a:t> </a:t>
                          </a:r>
                          <a:r>
                            <a:rPr lang="fi-FI" dirty="0" err="1"/>
                            <a:t>null</a:t>
                          </a:r>
                          <a:r>
                            <a:rPr lang="fi-FI" dirty="0"/>
                            <a:t> </a:t>
                          </a:r>
                          <a:r>
                            <a:rPr lang="fi-FI" dirty="0" err="1"/>
                            <a:t>model</a:t>
                          </a:r>
                          <a:r>
                            <a:rPr lang="fi-FI" dirty="0"/>
                            <a:t>.</a:t>
                          </a:r>
                        </a:p>
                      </a:txBody>
                      <a:tcPr marL="102777" marR="102777"/>
                    </a:tc>
                    <a:extLst>
                      <a:ext uri="{0D108BD9-81ED-4DB2-BD59-A6C34878D82A}">
                        <a16:rowId xmlns:a16="http://schemas.microsoft.com/office/drawing/2014/main" val="2654029679"/>
                      </a:ext>
                    </a:extLst>
                  </a:tr>
                  <a:tr h="708660">
                    <a:tc>
                      <a:txBody>
                        <a:bodyPr/>
                        <a:lstStyle/>
                        <a:p>
                          <a:r>
                            <a:rPr lang="fi-FI" dirty="0" err="1"/>
                            <a:t>McFadden’s</a:t>
                          </a:r>
                          <a:endParaRPr lang="fi-FI" dirty="0"/>
                        </a:p>
                      </a:txBody>
                      <a:tcPr marL="102777" marR="102777"/>
                    </a:tc>
                    <a:tc>
                      <a:txBody>
                        <a:bodyPr/>
                        <a:lstStyle/>
                        <a:p>
                          <a:endParaRPr lang="fi-FI"/>
                        </a:p>
                      </a:txBody>
                      <a:tcPr marL="102777" marR="102777">
                        <a:blipFill>
                          <a:blip r:embed="rId3"/>
                          <a:stretch>
                            <a:fillRect l="-81081" t="-144643" r="-193243" b="-458929"/>
                          </a:stretch>
                        </a:blipFill>
                      </a:tcPr>
                    </a:tc>
                    <a:tc>
                      <a:txBody>
                        <a:bodyPr/>
                        <a:lstStyle/>
                        <a:p>
                          <a:r>
                            <a:rPr lang="fi-FI" dirty="0" err="1"/>
                            <a:t>Quantifies</a:t>
                          </a:r>
                          <a:r>
                            <a:rPr lang="fi-FI" dirty="0"/>
                            <a:t> </a:t>
                          </a:r>
                          <a:r>
                            <a:rPr lang="fi-FI" dirty="0" err="1"/>
                            <a:t>improvement</a:t>
                          </a:r>
                          <a:r>
                            <a:rPr lang="fi-FI" dirty="0"/>
                            <a:t> </a:t>
                          </a:r>
                          <a:r>
                            <a:rPr lang="fi-FI" dirty="0" err="1"/>
                            <a:t>over</a:t>
                          </a:r>
                          <a:r>
                            <a:rPr lang="fi-FI" dirty="0"/>
                            <a:t> </a:t>
                          </a:r>
                          <a:r>
                            <a:rPr lang="fi-FI" dirty="0" err="1"/>
                            <a:t>null</a:t>
                          </a:r>
                          <a:r>
                            <a:rPr lang="fi-FI" dirty="0"/>
                            <a:t> </a:t>
                          </a:r>
                          <a:r>
                            <a:rPr lang="fi-FI" dirty="0" err="1"/>
                            <a:t>model</a:t>
                          </a:r>
                          <a:r>
                            <a:rPr lang="fi-FI" dirty="0"/>
                            <a:t> and </a:t>
                          </a:r>
                          <a:r>
                            <a:rPr lang="fi-FI" dirty="0" err="1"/>
                            <a:t>explained</a:t>
                          </a:r>
                          <a:r>
                            <a:rPr lang="fi-FI" dirty="0"/>
                            <a:t> </a:t>
                          </a:r>
                          <a:r>
                            <a:rPr lang="fi-FI" dirty="0" err="1"/>
                            <a:t>variance</a:t>
                          </a:r>
                          <a:r>
                            <a:rPr lang="fi-FI" dirty="0"/>
                            <a:t>, </a:t>
                          </a:r>
                          <a:r>
                            <a:rPr lang="fi-FI" dirty="0" err="1"/>
                            <a:t>but</a:t>
                          </a:r>
                          <a:r>
                            <a:rPr lang="fi-FI" dirty="0"/>
                            <a:t> </a:t>
                          </a:r>
                          <a:r>
                            <a:rPr lang="fi-FI" dirty="0" err="1"/>
                            <a:t>not</a:t>
                          </a:r>
                          <a:r>
                            <a:rPr lang="fi-FI" dirty="0"/>
                            <a:t> </a:t>
                          </a:r>
                          <a:r>
                            <a:rPr lang="fi-FI" dirty="0" err="1"/>
                            <a:t>correlation</a:t>
                          </a:r>
                          <a:r>
                            <a:rPr lang="fi-FI" dirty="0"/>
                            <a:t> </a:t>
                          </a:r>
                          <a:r>
                            <a:rPr lang="fi-FI" dirty="0" err="1"/>
                            <a:t>between</a:t>
                          </a:r>
                          <a:r>
                            <a:rPr lang="fi-FI" dirty="0"/>
                            <a:t> </a:t>
                          </a:r>
                          <a:r>
                            <a:rPr lang="fi-FI" dirty="0" err="1"/>
                            <a:t>predicted</a:t>
                          </a:r>
                          <a:r>
                            <a:rPr lang="fi-FI" dirty="0"/>
                            <a:t> and </a:t>
                          </a:r>
                          <a:r>
                            <a:rPr lang="fi-FI" dirty="0" err="1"/>
                            <a:t>observed</a:t>
                          </a:r>
                          <a:r>
                            <a:rPr lang="fi-FI" dirty="0"/>
                            <a:t> </a:t>
                          </a:r>
                          <a:r>
                            <a:rPr lang="fi-FI" dirty="0" err="1"/>
                            <a:t>values</a:t>
                          </a:r>
                          <a:r>
                            <a:rPr lang="fi-FI" dirty="0"/>
                            <a:t>.</a:t>
                          </a:r>
                        </a:p>
                      </a:txBody>
                      <a:tcPr marL="102777" marR="102777"/>
                    </a:tc>
                    <a:extLst>
                      <a:ext uri="{0D108BD9-81ED-4DB2-BD59-A6C34878D82A}">
                        <a16:rowId xmlns:a16="http://schemas.microsoft.com/office/drawing/2014/main" val="1029873116"/>
                      </a:ext>
                    </a:extLst>
                  </a:tr>
                  <a:tr h="672592">
                    <a:tc>
                      <a:txBody>
                        <a:bodyPr/>
                        <a:lstStyle/>
                        <a:p>
                          <a:r>
                            <a:rPr lang="fi-FI" dirty="0" err="1"/>
                            <a:t>Cox</a:t>
                          </a:r>
                          <a:r>
                            <a:rPr lang="fi-FI" dirty="0"/>
                            <a:t> &amp; </a:t>
                          </a:r>
                          <a:r>
                            <a:rPr lang="fi-FI" dirty="0" err="1"/>
                            <a:t>Snell’s</a:t>
                          </a:r>
                          <a:endParaRPr lang="fi-FI" dirty="0"/>
                        </a:p>
                      </a:txBody>
                      <a:tcPr marL="102777" marR="102777"/>
                    </a:tc>
                    <a:tc>
                      <a:txBody>
                        <a:bodyPr/>
                        <a:lstStyle/>
                        <a:p>
                          <a:endParaRPr lang="fi-FI"/>
                        </a:p>
                      </a:txBody>
                      <a:tcPr marL="102777" marR="102777">
                        <a:blipFill>
                          <a:blip r:embed="rId3"/>
                          <a:stretch>
                            <a:fillRect l="-81081" t="-258491" r="-193243" b="-384906"/>
                          </a:stretch>
                        </a:blipFill>
                      </a:tcPr>
                    </a:tc>
                    <a:tc>
                      <a:txBody>
                        <a:bodyPr/>
                        <a:lstStyle/>
                        <a:p>
                          <a:r>
                            <a:rPr lang="fi-FI" dirty="0" err="1"/>
                            <a:t>Quantifies</a:t>
                          </a:r>
                          <a:r>
                            <a:rPr lang="fi-FI" dirty="0"/>
                            <a:t> </a:t>
                          </a:r>
                          <a:r>
                            <a:rPr lang="fi-FI" dirty="0" err="1"/>
                            <a:t>improvement</a:t>
                          </a:r>
                          <a:r>
                            <a:rPr lang="fi-FI" dirty="0"/>
                            <a:t> </a:t>
                          </a:r>
                          <a:r>
                            <a:rPr lang="fi-FI" dirty="0" err="1"/>
                            <a:t>over</a:t>
                          </a:r>
                          <a:r>
                            <a:rPr lang="fi-FI" dirty="0"/>
                            <a:t> </a:t>
                          </a:r>
                          <a:r>
                            <a:rPr lang="fi-FI" dirty="0" err="1"/>
                            <a:t>null</a:t>
                          </a:r>
                          <a:r>
                            <a:rPr lang="fi-FI" dirty="0"/>
                            <a:t> </a:t>
                          </a:r>
                          <a:r>
                            <a:rPr lang="fi-FI" dirty="0" err="1"/>
                            <a:t>model</a:t>
                          </a:r>
                          <a:r>
                            <a:rPr lang="fi-FI" dirty="0"/>
                            <a:t>, </a:t>
                          </a:r>
                          <a:r>
                            <a:rPr lang="fi-FI" dirty="0" err="1"/>
                            <a:t>Maximun</a:t>
                          </a:r>
                          <a:r>
                            <a:rPr lang="fi-FI" dirty="0"/>
                            <a:t> </a:t>
                          </a:r>
                          <a:r>
                            <a:rPr lang="fi-FI" dirty="0" err="1"/>
                            <a:t>less</a:t>
                          </a:r>
                          <a:r>
                            <a:rPr lang="fi-FI" dirty="0"/>
                            <a:t> </a:t>
                          </a:r>
                          <a:r>
                            <a:rPr lang="fi-FI" dirty="0" err="1"/>
                            <a:t>than</a:t>
                          </a:r>
                          <a:r>
                            <a:rPr lang="fi-FI" dirty="0"/>
                            <a:t> 1. OLS R</a:t>
                          </a:r>
                          <a:r>
                            <a:rPr lang="fi-FI" baseline="30000" dirty="0"/>
                            <a:t>2</a:t>
                          </a:r>
                          <a:r>
                            <a:rPr lang="fi-FI" baseline="0" dirty="0"/>
                            <a:t> is a </a:t>
                          </a:r>
                          <a:r>
                            <a:rPr lang="fi-FI" baseline="0" dirty="0" err="1"/>
                            <a:t>special</a:t>
                          </a:r>
                          <a:r>
                            <a:rPr lang="fi-FI" baseline="0" dirty="0"/>
                            <a:t> case.</a:t>
                          </a:r>
                          <a:endParaRPr lang="fi-FI" baseline="30000" dirty="0"/>
                        </a:p>
                      </a:txBody>
                      <a:tcPr marL="102777" marR="102777"/>
                    </a:tc>
                    <a:extLst>
                      <a:ext uri="{0D108BD9-81ED-4DB2-BD59-A6C34878D82A}">
                        <a16:rowId xmlns:a16="http://schemas.microsoft.com/office/drawing/2014/main" val="4117327069"/>
                      </a:ext>
                    </a:extLst>
                  </a:tr>
                  <a:tr h="708660">
                    <a:tc>
                      <a:txBody>
                        <a:bodyPr/>
                        <a:lstStyle/>
                        <a:p>
                          <a:r>
                            <a:rPr lang="fi-FI" dirty="0" err="1"/>
                            <a:t>Nagelkerke’s</a:t>
                          </a:r>
                          <a:endParaRPr lang="fi-FI" dirty="0"/>
                        </a:p>
                      </a:txBody>
                      <a:tcPr marL="102777" marR="102777"/>
                    </a:tc>
                    <a:tc>
                      <a:txBody>
                        <a:bodyPr/>
                        <a:lstStyle/>
                        <a:p>
                          <a:endParaRPr lang="fi-FI"/>
                        </a:p>
                      </a:txBody>
                      <a:tcPr marL="102777" marR="102777">
                        <a:blipFill>
                          <a:blip r:embed="rId3"/>
                          <a:stretch>
                            <a:fillRect l="-81081" t="-339286" r="-193243" b="-264286"/>
                          </a:stretch>
                        </a:blip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A </a:t>
                          </a:r>
                          <a:r>
                            <a:rPr lang="fi-FI" dirty="0" err="1"/>
                            <a:t>scaled</a:t>
                          </a:r>
                          <a:r>
                            <a:rPr lang="fi-FI" dirty="0"/>
                            <a:t> version of </a:t>
                          </a:r>
                          <a:r>
                            <a:rPr lang="fi-FI" dirty="0" err="1"/>
                            <a:t>Cox</a:t>
                          </a:r>
                          <a:r>
                            <a:rPr lang="fi-FI" dirty="0"/>
                            <a:t> &amp; </a:t>
                          </a:r>
                          <a:r>
                            <a:rPr lang="fi-FI" dirty="0" err="1"/>
                            <a:t>Snell</a:t>
                          </a:r>
                          <a:r>
                            <a:rPr lang="fi-FI" dirty="0"/>
                            <a:t> </a:t>
                          </a:r>
                          <a:r>
                            <a:rPr lang="fi-FI" dirty="0" err="1"/>
                            <a:t>so</a:t>
                          </a:r>
                          <a:r>
                            <a:rPr lang="fi-FI" dirty="0"/>
                            <a:t> </a:t>
                          </a:r>
                          <a:r>
                            <a:rPr lang="fi-FI" dirty="0" err="1"/>
                            <a:t>that</a:t>
                          </a:r>
                          <a:r>
                            <a:rPr lang="fi-FI" dirty="0"/>
                            <a:t> </a:t>
                          </a:r>
                          <a:r>
                            <a:rPr lang="fi-FI" dirty="0" err="1"/>
                            <a:t>maximum</a:t>
                          </a:r>
                          <a:r>
                            <a:rPr lang="fi-FI" dirty="0"/>
                            <a:t> is 1</a:t>
                          </a:r>
                        </a:p>
                        <a:p>
                          <a:endParaRPr lang="fi-FI" dirty="0"/>
                        </a:p>
                      </a:txBody>
                      <a:tcPr marL="102777" marR="102777"/>
                    </a:tc>
                    <a:extLst>
                      <a:ext uri="{0D108BD9-81ED-4DB2-BD59-A6C34878D82A}">
                        <a16:rowId xmlns:a16="http://schemas.microsoft.com/office/drawing/2014/main" val="2207355020"/>
                      </a:ext>
                    </a:extLst>
                  </a:tr>
                  <a:tr h="580454">
                    <a:tc>
                      <a:txBody>
                        <a:bodyPr/>
                        <a:lstStyle/>
                        <a:p>
                          <a:r>
                            <a:rPr lang="fi-FI" dirty="0" err="1"/>
                            <a:t>McKelvey</a:t>
                          </a:r>
                          <a:r>
                            <a:rPr lang="fi-FI" dirty="0"/>
                            <a:t> &amp; </a:t>
                          </a:r>
                          <a:r>
                            <a:rPr lang="fi-FI" dirty="0" err="1"/>
                            <a:t>Zavoina’s</a:t>
                          </a:r>
                          <a:endParaRPr lang="fi-FI" dirty="0"/>
                        </a:p>
                      </a:txBody>
                      <a:tcPr marL="102777" marR="102777"/>
                    </a:tc>
                    <a:tc>
                      <a:txBody>
                        <a:bodyPr/>
                        <a:lstStyle/>
                        <a:p>
                          <a:endParaRPr lang="fi-FI"/>
                        </a:p>
                      </a:txBody>
                      <a:tcPr marL="102777" marR="102777">
                        <a:blipFill>
                          <a:blip r:embed="rId3"/>
                          <a:stretch>
                            <a:fillRect l="-81081" t="-534783" r="-193243" b="-221739"/>
                          </a:stretch>
                        </a:blipFill>
                      </a:tcPr>
                    </a:tc>
                    <a:tc>
                      <a:txBody>
                        <a:bodyPr/>
                        <a:lstStyle/>
                        <a:p>
                          <a:r>
                            <a:rPr lang="fi-FI" dirty="0" err="1"/>
                            <a:t>Uses</a:t>
                          </a:r>
                          <a:r>
                            <a:rPr lang="fi-FI" dirty="0"/>
                            <a:t> </a:t>
                          </a:r>
                          <a:r>
                            <a:rPr lang="fi-FI" dirty="0" err="1"/>
                            <a:t>the</a:t>
                          </a:r>
                          <a:r>
                            <a:rPr lang="fi-FI" dirty="0"/>
                            <a:t> </a:t>
                          </a:r>
                          <a:r>
                            <a:rPr lang="fi-FI" dirty="0" err="1"/>
                            <a:t>latent</a:t>
                          </a:r>
                          <a:r>
                            <a:rPr lang="fi-FI" dirty="0"/>
                            <a:t> </a:t>
                          </a:r>
                          <a:r>
                            <a:rPr lang="fi-FI" dirty="0" err="1"/>
                            <a:t>variable</a:t>
                          </a:r>
                          <a:r>
                            <a:rPr lang="fi-FI" dirty="0"/>
                            <a:t> </a:t>
                          </a:r>
                          <a:r>
                            <a:rPr lang="fi-FI" dirty="0" err="1"/>
                            <a:t>formulation</a:t>
                          </a:r>
                          <a:r>
                            <a:rPr lang="fi-FI" dirty="0"/>
                            <a:t> of </a:t>
                          </a:r>
                          <a:r>
                            <a:rPr lang="fi-FI" dirty="0" err="1"/>
                            <a:t>logistic</a:t>
                          </a:r>
                          <a:r>
                            <a:rPr lang="fi-FI" dirty="0"/>
                            <a:t> regression. </a:t>
                          </a:r>
                          <a:r>
                            <a:rPr lang="fi-FI" dirty="0" err="1"/>
                            <a:t>Used</a:t>
                          </a:r>
                          <a:r>
                            <a:rPr lang="fi-FI" dirty="0"/>
                            <a:t> in </a:t>
                          </a:r>
                          <a:r>
                            <a:rPr lang="fi-FI" dirty="0" err="1"/>
                            <a:t>Mplus</a:t>
                          </a:r>
                          <a:endParaRPr lang="fi-FI" dirty="0"/>
                        </a:p>
                      </a:txBody>
                      <a:tcPr marL="102777" marR="102777"/>
                    </a:tc>
                    <a:extLst>
                      <a:ext uri="{0D108BD9-81ED-4DB2-BD59-A6C34878D82A}">
                        <a16:rowId xmlns:a16="http://schemas.microsoft.com/office/drawing/2014/main" val="482532620"/>
                      </a:ext>
                    </a:extLst>
                  </a:tr>
                  <a:tr h="528955">
                    <a:tc>
                      <a:txBody>
                        <a:bodyPr/>
                        <a:lstStyle/>
                        <a:p>
                          <a:r>
                            <a:rPr lang="fi-FI" dirty="0"/>
                            <a:t>Count</a:t>
                          </a:r>
                        </a:p>
                      </a:txBody>
                      <a:tcPr marL="102777" marR="102777"/>
                    </a:tc>
                    <a:tc>
                      <a:txBody>
                        <a:bodyPr/>
                        <a:lstStyle/>
                        <a:p>
                          <a:endParaRPr lang="fi-FI"/>
                        </a:p>
                      </a:txBody>
                      <a:tcPr marL="102777" marR="102777">
                        <a:blipFill>
                          <a:blip r:embed="rId3"/>
                          <a:stretch>
                            <a:fillRect l="-81081" t="-695238" r="-193243" b="-142857"/>
                          </a:stretch>
                        </a:blipFill>
                      </a:tcPr>
                    </a:tc>
                    <a:tc>
                      <a:txBody>
                        <a:bodyPr/>
                        <a:lstStyle/>
                        <a:p>
                          <a:r>
                            <a:rPr lang="fi-FI" dirty="0" err="1"/>
                            <a:t>Focused</a:t>
                          </a:r>
                          <a:r>
                            <a:rPr lang="fi-FI" dirty="0"/>
                            <a:t> on single </a:t>
                          </a:r>
                          <a:r>
                            <a:rPr lang="fi-FI" dirty="0" err="1"/>
                            <a:t>prediction</a:t>
                          </a:r>
                          <a:r>
                            <a:rPr lang="fi-FI" dirty="0"/>
                            <a:t>. </a:t>
                          </a:r>
                          <a:r>
                            <a:rPr lang="fi-FI" dirty="0" err="1"/>
                            <a:t>Random</a:t>
                          </a:r>
                          <a:r>
                            <a:rPr lang="fi-FI" dirty="0"/>
                            <a:t> </a:t>
                          </a:r>
                          <a:r>
                            <a:rPr lang="fi-FI" dirty="0" err="1"/>
                            <a:t>prediction</a:t>
                          </a:r>
                          <a:r>
                            <a:rPr lang="fi-FI" dirty="0"/>
                            <a:t> </a:t>
                          </a:r>
                          <a:r>
                            <a:rPr lang="fi-FI" dirty="0" err="1"/>
                            <a:t>has</a:t>
                          </a:r>
                          <a:r>
                            <a:rPr lang="fi-FI" dirty="0"/>
                            <a:t> 50% ”</a:t>
                          </a:r>
                          <a:r>
                            <a:rPr lang="fi-FI" dirty="0" err="1"/>
                            <a:t>count</a:t>
                          </a:r>
                          <a:r>
                            <a:rPr lang="fi-FI" dirty="0"/>
                            <a:t> R2”</a:t>
                          </a:r>
                        </a:p>
                      </a:txBody>
                      <a:tcPr marL="102777" marR="102777"/>
                    </a:tc>
                    <a:extLst>
                      <a:ext uri="{0D108BD9-81ED-4DB2-BD59-A6C34878D82A}">
                        <a16:rowId xmlns:a16="http://schemas.microsoft.com/office/drawing/2014/main" val="3472768851"/>
                      </a:ext>
                    </a:extLst>
                  </a:tr>
                  <a:tr h="709295">
                    <a:tc>
                      <a:txBody>
                        <a:bodyPr/>
                        <a:lstStyle/>
                        <a:p>
                          <a:r>
                            <a:rPr lang="fi-FI" dirty="0" err="1"/>
                            <a:t>Coefficient</a:t>
                          </a:r>
                          <a:r>
                            <a:rPr lang="fi-FI" dirty="0"/>
                            <a:t> of </a:t>
                          </a:r>
                          <a:r>
                            <a:rPr lang="fi-FI" dirty="0" err="1"/>
                            <a:t>discrimination</a:t>
                          </a:r>
                          <a:br>
                            <a:rPr lang="fi-FI" dirty="0"/>
                          </a:br>
                          <a:r>
                            <a:rPr lang="fi-FI" dirty="0"/>
                            <a:t>(</a:t>
                          </a:r>
                          <a:r>
                            <a:rPr lang="fi-FI" dirty="0" err="1"/>
                            <a:t>Tjur</a:t>
                          </a:r>
                          <a:r>
                            <a:rPr lang="fi-FI" dirty="0"/>
                            <a:t>, 2009)</a:t>
                          </a:r>
                        </a:p>
                      </a:txBody>
                      <a:tcPr marL="102777" marR="102777"/>
                    </a:tc>
                    <a:tc>
                      <a:txBody>
                        <a:bodyPr/>
                        <a:lstStyle/>
                        <a:p>
                          <a:endParaRPr lang="fi-FI"/>
                        </a:p>
                      </a:txBody>
                      <a:tcPr marL="102777" marR="102777">
                        <a:blipFill>
                          <a:blip r:embed="rId3"/>
                          <a:stretch>
                            <a:fillRect l="-81081" t="-596429" r="-193243" b="-7143"/>
                          </a:stretch>
                        </a:blipFill>
                      </a:tcPr>
                    </a:tc>
                    <a:tc>
                      <a:txBody>
                        <a:bodyPr/>
                        <a:lstStyle/>
                        <a:p>
                          <a:r>
                            <a:rPr lang="fi-FI" dirty="0" err="1"/>
                            <a:t>Focuses</a:t>
                          </a:r>
                          <a:r>
                            <a:rPr lang="fi-FI" dirty="0"/>
                            <a:t> on </a:t>
                          </a:r>
                          <a:r>
                            <a:rPr lang="fi-FI" dirty="0" err="1"/>
                            <a:t>probability</a:t>
                          </a:r>
                          <a:r>
                            <a:rPr lang="fi-FI" dirty="0"/>
                            <a:t> </a:t>
                          </a:r>
                          <a:r>
                            <a:rPr lang="fi-FI" dirty="0" err="1"/>
                            <a:t>prediction</a:t>
                          </a:r>
                          <a:r>
                            <a:rPr lang="fi-FI" dirty="0"/>
                            <a:t>.</a:t>
                          </a:r>
                        </a:p>
                      </a:txBody>
                      <a:tcPr marL="102777" marR="102777"/>
                    </a:tc>
                    <a:extLst>
                      <a:ext uri="{0D108BD9-81ED-4DB2-BD59-A6C34878D82A}">
                        <a16:rowId xmlns:a16="http://schemas.microsoft.com/office/drawing/2014/main" val="2411038809"/>
                      </a:ext>
                    </a:extLst>
                  </a:tr>
                </a:tbl>
              </a:graphicData>
            </a:graphic>
          </p:graphicFrame>
        </mc:Fallback>
      </mc:AlternateContent>
      <p:sp>
        <p:nvSpPr>
          <p:cNvPr id="6" name="TextBox 5">
            <a:extLst>
              <a:ext uri="{FF2B5EF4-FFF2-40B4-BE49-F238E27FC236}">
                <a16:creationId xmlns:a16="http://schemas.microsoft.com/office/drawing/2014/main" id="{F6563413-BAFF-1143-8F8B-C73BD1BEB236}"/>
              </a:ext>
            </a:extLst>
          </p:cNvPr>
          <p:cNvSpPr txBox="1"/>
          <p:nvPr/>
        </p:nvSpPr>
        <p:spPr>
          <a:xfrm>
            <a:off x="628650" y="6327507"/>
            <a:ext cx="6420736" cy="615553"/>
          </a:xfrm>
          <a:prstGeom prst="rect">
            <a:avLst/>
          </a:prstGeom>
          <a:noFill/>
        </p:spPr>
        <p:txBody>
          <a:bodyPr wrap="square" lIns="0" tIns="0" rIns="0" bIns="0" rtlCol="0">
            <a:spAutoFit/>
          </a:bodyPr>
          <a:lstStyle/>
          <a:p>
            <a:r>
              <a:rPr lang="en-US" sz="1000" dirty="0">
                <a:hlinkClick r:id="rId4"/>
              </a:rPr>
              <a:t>https://stats.idre.ucla.edu/other/mult-pkg/faq/general/faq-what-are-pseudo-r-squareds/</a:t>
            </a:r>
            <a:endParaRPr lang="en-US" sz="1000" dirty="0"/>
          </a:p>
          <a:p>
            <a:r>
              <a:rPr lang="en-US" sz="1000" dirty="0"/>
              <a:t> </a:t>
            </a:r>
            <a:r>
              <a:rPr lang="fi-FI" sz="1000" dirty="0" err="1"/>
              <a:t>Tjur</a:t>
            </a:r>
            <a:r>
              <a:rPr lang="fi-FI" sz="1000" dirty="0"/>
              <a:t>, T. (2009). </a:t>
            </a:r>
            <a:r>
              <a:rPr lang="fi-FI" sz="1000" dirty="0" err="1"/>
              <a:t>Coefficients</a:t>
            </a:r>
            <a:r>
              <a:rPr lang="fi-FI" sz="1000" dirty="0"/>
              <a:t> of </a:t>
            </a:r>
            <a:r>
              <a:rPr lang="fi-FI" sz="1000" dirty="0" err="1"/>
              <a:t>Determination</a:t>
            </a:r>
            <a:r>
              <a:rPr lang="fi-FI" sz="1000" dirty="0"/>
              <a:t> in </a:t>
            </a:r>
            <a:r>
              <a:rPr lang="fi-FI" sz="1000" dirty="0" err="1"/>
              <a:t>Logistic</a:t>
            </a:r>
            <a:r>
              <a:rPr lang="fi-FI" sz="1000" dirty="0"/>
              <a:t> Regression </a:t>
            </a:r>
            <a:r>
              <a:rPr lang="fi-FI" sz="1000" dirty="0" err="1"/>
              <a:t>Models</a:t>
            </a:r>
            <a:r>
              <a:rPr lang="fi-FI" sz="1000" dirty="0"/>
              <a:t>—A New </a:t>
            </a:r>
            <a:r>
              <a:rPr lang="fi-FI" sz="1000" dirty="0" err="1"/>
              <a:t>Proposal</a:t>
            </a:r>
            <a:r>
              <a:rPr lang="fi-FI" sz="1000" dirty="0"/>
              <a:t>: </a:t>
            </a:r>
            <a:r>
              <a:rPr lang="fi-FI" sz="1000" dirty="0" err="1"/>
              <a:t>The</a:t>
            </a:r>
            <a:r>
              <a:rPr lang="fi-FI" sz="1000" dirty="0"/>
              <a:t> </a:t>
            </a:r>
            <a:r>
              <a:rPr lang="fi-FI" sz="1000" dirty="0" err="1"/>
              <a:t>Coefficient</a:t>
            </a:r>
            <a:r>
              <a:rPr lang="fi-FI" sz="1000" dirty="0"/>
              <a:t> of </a:t>
            </a:r>
            <a:r>
              <a:rPr lang="fi-FI" sz="1000" dirty="0" err="1"/>
              <a:t>Discrimination</a:t>
            </a:r>
            <a:r>
              <a:rPr lang="fi-FI" sz="1000" dirty="0"/>
              <a:t>. </a:t>
            </a:r>
            <a:r>
              <a:rPr lang="fi-FI" sz="1000" i="1" dirty="0" err="1"/>
              <a:t>The</a:t>
            </a:r>
            <a:r>
              <a:rPr lang="fi-FI" sz="1000" i="1" dirty="0"/>
              <a:t> American </a:t>
            </a:r>
            <a:r>
              <a:rPr lang="fi-FI" sz="1000" i="1" dirty="0" err="1"/>
              <a:t>Statistician</a:t>
            </a:r>
            <a:r>
              <a:rPr lang="fi-FI" sz="1000" dirty="0"/>
              <a:t>, </a:t>
            </a:r>
            <a:r>
              <a:rPr lang="fi-FI" sz="1000" i="1" dirty="0"/>
              <a:t>63</a:t>
            </a:r>
            <a:r>
              <a:rPr lang="fi-FI" sz="1000" dirty="0"/>
              <a:t>(4), 366–372. </a:t>
            </a:r>
            <a:r>
              <a:rPr lang="fi-FI" sz="1000" dirty="0">
                <a:hlinkClick r:id="rId5"/>
              </a:rPr>
              <a:t>https://doi.org/10.1198/tast.2009.08210</a:t>
            </a:r>
            <a:endParaRPr lang="fi-FI" sz="1000" dirty="0"/>
          </a:p>
          <a:p>
            <a:endParaRPr lang="en-US" sz="1000" dirty="0"/>
          </a:p>
        </p:txBody>
      </p:sp>
    </p:spTree>
    <p:extLst>
      <p:ext uri="{BB962C8B-B14F-4D97-AF65-F5344CB8AC3E}">
        <p14:creationId xmlns:p14="http://schemas.microsoft.com/office/powerpoint/2010/main" val="378950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89EECE9-24F8-724A-B769-C4B3A06E4196}"/>
              </a:ext>
            </a:extLst>
          </p:cNvPr>
          <p:cNvPicPr>
            <a:picLocks noChangeAspect="1"/>
          </p:cNvPicPr>
          <p:nvPr/>
        </p:nvPicPr>
        <p:blipFill>
          <a:blip r:embed="rId3"/>
          <a:stretch>
            <a:fillRect/>
          </a:stretch>
        </p:blipFill>
        <p:spPr>
          <a:xfrm>
            <a:off x="242046" y="1411940"/>
            <a:ext cx="7568773" cy="5298141"/>
          </a:xfrm>
          <a:prstGeom prst="rect">
            <a:avLst/>
          </a:prstGeom>
        </p:spPr>
      </p:pic>
      <p:sp>
        <p:nvSpPr>
          <p:cNvPr id="17" name="Title 16">
            <a:extLst>
              <a:ext uri="{FF2B5EF4-FFF2-40B4-BE49-F238E27FC236}">
                <a16:creationId xmlns:a16="http://schemas.microsoft.com/office/drawing/2014/main" id="{7752E3C2-A986-394B-9302-E4E47064CE9E}"/>
              </a:ext>
            </a:extLst>
          </p:cNvPr>
          <p:cNvSpPr>
            <a:spLocks noGrp="1"/>
          </p:cNvSpPr>
          <p:nvPr>
            <p:ph type="title"/>
          </p:nvPr>
        </p:nvSpPr>
        <p:spPr/>
        <p:txBody>
          <a:bodyPr/>
          <a:lstStyle/>
          <a:p>
            <a:r>
              <a:rPr lang="fi-FI" dirty="0" err="1"/>
              <a:t>Examples</a:t>
            </a:r>
            <a:endParaRPr lang="fi-FI" dirty="0"/>
          </a:p>
        </p:txBody>
      </p:sp>
    </p:spTree>
    <p:extLst>
      <p:ext uri="{BB962C8B-B14F-4D97-AF65-F5344CB8AC3E}">
        <p14:creationId xmlns:p14="http://schemas.microsoft.com/office/powerpoint/2010/main" val="38867096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89EECE9-24F8-724A-B769-C4B3A06E4196}"/>
              </a:ext>
            </a:extLst>
          </p:cNvPr>
          <p:cNvPicPr>
            <a:picLocks noChangeAspect="1"/>
          </p:cNvPicPr>
          <p:nvPr/>
        </p:nvPicPr>
        <p:blipFill>
          <a:blip r:embed="rId2"/>
          <a:stretch>
            <a:fillRect/>
          </a:stretch>
        </p:blipFill>
        <p:spPr>
          <a:xfrm>
            <a:off x="242046" y="1411940"/>
            <a:ext cx="7568772" cy="5298141"/>
          </a:xfrm>
          <a:prstGeom prst="rect">
            <a:avLst/>
          </a:prstGeom>
        </p:spPr>
      </p:pic>
      <p:sp>
        <p:nvSpPr>
          <p:cNvPr id="17" name="Title 16">
            <a:extLst>
              <a:ext uri="{FF2B5EF4-FFF2-40B4-BE49-F238E27FC236}">
                <a16:creationId xmlns:a16="http://schemas.microsoft.com/office/drawing/2014/main" id="{7752E3C2-A986-394B-9302-E4E47064CE9E}"/>
              </a:ext>
            </a:extLst>
          </p:cNvPr>
          <p:cNvSpPr>
            <a:spLocks noGrp="1"/>
          </p:cNvSpPr>
          <p:nvPr>
            <p:ph type="title"/>
          </p:nvPr>
        </p:nvSpPr>
        <p:spPr/>
        <p:txBody>
          <a:bodyPr/>
          <a:lstStyle/>
          <a:p>
            <a:r>
              <a:rPr lang="fi-FI" dirty="0" err="1"/>
              <a:t>Examples</a:t>
            </a:r>
            <a:endParaRPr lang="fi-FI" dirty="0"/>
          </a:p>
        </p:txBody>
      </p:sp>
    </p:spTree>
    <p:extLst>
      <p:ext uri="{BB962C8B-B14F-4D97-AF65-F5344CB8AC3E}">
        <p14:creationId xmlns:p14="http://schemas.microsoft.com/office/powerpoint/2010/main" val="13166004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8141FF-871F-5A46-814C-933A5219D155}"/>
              </a:ext>
            </a:extLst>
          </p:cNvPr>
          <p:cNvSpPr/>
          <p:nvPr/>
        </p:nvSpPr>
        <p:spPr>
          <a:xfrm>
            <a:off x="8128617" y="1849233"/>
            <a:ext cx="664508" cy="28161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A45A3F6-A074-6A4D-831E-F8E646ABE3BE}"/>
              </a:ext>
            </a:extLst>
          </p:cNvPr>
          <p:cNvSpPr/>
          <p:nvPr/>
        </p:nvSpPr>
        <p:spPr>
          <a:xfrm>
            <a:off x="4994853" y="2079691"/>
            <a:ext cx="3798272" cy="349225"/>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0D520A2-3F78-834B-9B81-1EAEC923B5C4}"/>
              </a:ext>
            </a:extLst>
          </p:cNvPr>
          <p:cNvSpPr/>
          <p:nvPr/>
        </p:nvSpPr>
        <p:spPr>
          <a:xfrm>
            <a:off x="4994853" y="2424770"/>
            <a:ext cx="1005250" cy="23460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74673" y="355369"/>
            <a:ext cx="8085599" cy="1195798"/>
          </a:xfrm>
        </p:spPr>
        <p:txBody>
          <a:bodyPr/>
          <a:lstStyle/>
          <a:p>
            <a:pPr algn="r"/>
            <a:r>
              <a:rPr lang="en-US" b="0" dirty="0">
                <a:solidFill>
                  <a:schemeClr val="tx1"/>
                </a:solidFill>
              </a:rPr>
              <a:t>Published example</a:t>
            </a:r>
          </a:p>
        </p:txBody>
      </p:sp>
      <p:pic>
        <p:nvPicPr>
          <p:cNvPr id="6" name="Content Placeholder 5" descr="399.full (dragged).pdf"/>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l="50693" t="53512" r="5989" b="5397"/>
          <a:stretch/>
        </p:blipFill>
        <p:spPr>
          <a:xfrm>
            <a:off x="292167" y="276978"/>
            <a:ext cx="4424947" cy="5470488"/>
          </a:xfrm>
          <a:noFill/>
        </p:spPr>
      </p:pic>
      <p:sp>
        <p:nvSpPr>
          <p:cNvPr id="7" name="TextBox 6"/>
          <p:cNvSpPr txBox="1"/>
          <p:nvPr/>
        </p:nvSpPr>
        <p:spPr>
          <a:xfrm>
            <a:off x="514111" y="6319391"/>
            <a:ext cx="6539649" cy="538609"/>
          </a:xfrm>
          <a:prstGeom prst="rect">
            <a:avLst/>
          </a:prstGeom>
          <a:noFill/>
        </p:spPr>
        <p:txBody>
          <a:bodyPr wrap="square" lIns="0" tIns="0" rIns="0" bIns="0" rtlCol="0">
            <a:spAutoFit/>
          </a:bodyPr>
          <a:lstStyle/>
          <a:p>
            <a:pPr>
              <a:spcAft>
                <a:spcPts val="600"/>
              </a:spcAft>
            </a:pPr>
            <a:r>
              <a:rPr lang="en-US" sz="1000" dirty="0" err="1"/>
              <a:t>Kraimer</a:t>
            </a:r>
            <a:r>
              <a:rPr lang="en-US" sz="1000" dirty="0"/>
              <a:t>, M. L., Shaffer, M. A., Harrison, D. A., &amp; </a:t>
            </a:r>
            <a:r>
              <a:rPr lang="en-US" sz="1000" dirty="0" err="1"/>
              <a:t>Ren</a:t>
            </a:r>
            <a:r>
              <a:rPr lang="en-US" sz="1000" dirty="0"/>
              <a:t>, H. (2012). No Place Like Home? An Identity Strain Perspective on Repatriate Turnover. </a:t>
            </a:r>
            <a:r>
              <a:rPr lang="en-US" sz="1000" i="1" dirty="0"/>
              <a:t>Academy of Management Journal</a:t>
            </a:r>
            <a:r>
              <a:rPr lang="en-US" sz="1000" dirty="0"/>
              <a:t>, </a:t>
            </a:r>
            <a:r>
              <a:rPr lang="en-US" sz="1000" i="1" dirty="0"/>
              <a:t>55</a:t>
            </a:r>
            <a:r>
              <a:rPr lang="en-US" sz="1000" dirty="0"/>
              <a:t>(2), 399–420. doi:10.5465/amj.2009.0644</a:t>
            </a:r>
          </a:p>
          <a:p>
            <a:endParaRPr lang="en-US" sz="1000" b="1" dirty="0"/>
          </a:p>
        </p:txBody>
      </p:sp>
      <p:pic>
        <p:nvPicPr>
          <p:cNvPr id="4" name="Picture 3">
            <a:extLst>
              <a:ext uri="{FF2B5EF4-FFF2-40B4-BE49-F238E27FC236}">
                <a16:creationId xmlns:a16="http://schemas.microsoft.com/office/drawing/2014/main" id="{4A4876F4-CB11-E34A-B684-E7A7AF9D39B5}"/>
              </a:ext>
            </a:extLst>
          </p:cNvPr>
          <p:cNvPicPr>
            <a:picLocks noChangeAspect="1"/>
          </p:cNvPicPr>
          <p:nvPr/>
        </p:nvPicPr>
        <p:blipFill rotWithShape="1">
          <a:blip r:embed="rId4"/>
          <a:srcRect l="51010" t="25967" r="5960" b="57520"/>
          <a:stretch/>
        </p:blipFill>
        <p:spPr>
          <a:xfrm>
            <a:off x="4874048" y="1136073"/>
            <a:ext cx="4046669" cy="2023533"/>
          </a:xfrm>
          <a:prstGeom prst="rect">
            <a:avLst/>
          </a:prstGeom>
        </p:spPr>
      </p:pic>
      <p:sp>
        <p:nvSpPr>
          <p:cNvPr id="25" name="Rectangle 24">
            <a:extLst>
              <a:ext uri="{FF2B5EF4-FFF2-40B4-BE49-F238E27FC236}">
                <a16:creationId xmlns:a16="http://schemas.microsoft.com/office/drawing/2014/main" id="{3C4C79F2-B061-534C-AD80-0E8BB6E372C6}"/>
              </a:ext>
            </a:extLst>
          </p:cNvPr>
          <p:cNvSpPr/>
          <p:nvPr/>
        </p:nvSpPr>
        <p:spPr>
          <a:xfrm>
            <a:off x="374673" y="4575433"/>
            <a:ext cx="4197327" cy="432502"/>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6837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6FB25E-DE21-0B40-B67B-43CDDB496813}"/>
              </a:ext>
            </a:extLst>
          </p:cNvPr>
          <p:cNvPicPr>
            <a:picLocks noGrp="1" noChangeAspect="1"/>
          </p:cNvPicPr>
          <p:nvPr>
            <p:ph idx="1"/>
          </p:nvPr>
        </p:nvPicPr>
        <p:blipFill rotWithShape="1">
          <a:blip r:embed="rId2"/>
          <a:srcRect l="16016" t="7403" r="16333" b="53256"/>
          <a:stretch/>
        </p:blipFill>
        <p:spPr>
          <a:xfrm>
            <a:off x="469162" y="518157"/>
            <a:ext cx="7377666" cy="5576545"/>
          </a:xfrm>
        </p:spPr>
      </p:pic>
      <p:sp>
        <p:nvSpPr>
          <p:cNvPr id="6" name="TextBox 5">
            <a:extLst>
              <a:ext uri="{FF2B5EF4-FFF2-40B4-BE49-F238E27FC236}">
                <a16:creationId xmlns:a16="http://schemas.microsoft.com/office/drawing/2014/main" id="{E8A324DA-9414-8A40-9681-D88AA3BAFBD0}"/>
              </a:ext>
            </a:extLst>
          </p:cNvPr>
          <p:cNvSpPr txBox="1"/>
          <p:nvPr/>
        </p:nvSpPr>
        <p:spPr>
          <a:xfrm>
            <a:off x="628650" y="6311899"/>
            <a:ext cx="8133413" cy="461665"/>
          </a:xfrm>
          <a:prstGeom prst="rect">
            <a:avLst/>
          </a:prstGeom>
          <a:noFill/>
        </p:spPr>
        <p:txBody>
          <a:bodyPr wrap="square" lIns="0" tIns="0" rIns="0" bIns="0" rtlCol="0">
            <a:spAutoFit/>
          </a:bodyPr>
          <a:lstStyle/>
          <a:p>
            <a:r>
              <a:rPr lang="fi-FI" sz="1000" dirty="0" err="1"/>
              <a:t>Hoetker</a:t>
            </a:r>
            <a:r>
              <a:rPr lang="fi-FI" sz="1000" dirty="0"/>
              <a:t>, G. (2007). </a:t>
            </a:r>
            <a:r>
              <a:rPr lang="fi-FI" sz="1000" dirty="0" err="1"/>
              <a:t>The</a:t>
            </a:r>
            <a:r>
              <a:rPr lang="fi-FI" sz="1000" dirty="0"/>
              <a:t> </a:t>
            </a:r>
            <a:r>
              <a:rPr lang="fi-FI" sz="1000" dirty="0" err="1"/>
              <a:t>use</a:t>
            </a:r>
            <a:r>
              <a:rPr lang="fi-FI" sz="1000" dirty="0"/>
              <a:t> of </a:t>
            </a:r>
            <a:r>
              <a:rPr lang="fi-FI" sz="1000" dirty="0" err="1"/>
              <a:t>logit</a:t>
            </a:r>
            <a:r>
              <a:rPr lang="fi-FI" sz="1000" dirty="0"/>
              <a:t> and </a:t>
            </a:r>
            <a:r>
              <a:rPr lang="fi-FI" sz="1000" dirty="0" err="1"/>
              <a:t>probit</a:t>
            </a:r>
            <a:r>
              <a:rPr lang="fi-FI" sz="1000" dirty="0"/>
              <a:t> </a:t>
            </a:r>
            <a:r>
              <a:rPr lang="fi-FI" sz="1000" dirty="0" err="1"/>
              <a:t>models</a:t>
            </a:r>
            <a:r>
              <a:rPr lang="fi-FI" sz="1000" dirty="0"/>
              <a:t> in </a:t>
            </a:r>
            <a:r>
              <a:rPr lang="fi-FI" sz="1000" dirty="0" err="1"/>
              <a:t>strategic</a:t>
            </a:r>
            <a:r>
              <a:rPr lang="fi-FI" sz="1000" dirty="0"/>
              <a:t> management </a:t>
            </a:r>
            <a:r>
              <a:rPr lang="fi-FI" sz="1000" dirty="0" err="1"/>
              <a:t>research</a:t>
            </a:r>
            <a:r>
              <a:rPr lang="fi-FI" sz="1000" dirty="0"/>
              <a:t>: Critical </a:t>
            </a:r>
            <a:r>
              <a:rPr lang="fi-FI" sz="1000" dirty="0" err="1"/>
              <a:t>issues</a:t>
            </a:r>
            <a:r>
              <a:rPr lang="fi-FI" sz="1000" dirty="0"/>
              <a:t>. </a:t>
            </a:r>
            <a:r>
              <a:rPr lang="fi-FI" sz="1000" i="1" dirty="0"/>
              <a:t>Strategic Management Journal</a:t>
            </a:r>
            <a:r>
              <a:rPr lang="fi-FI" sz="1000" dirty="0"/>
              <a:t>, </a:t>
            </a:r>
            <a:r>
              <a:rPr lang="fi-FI" sz="1000" i="1" dirty="0"/>
              <a:t>28</a:t>
            </a:r>
            <a:r>
              <a:rPr lang="fi-FI" sz="1000" dirty="0"/>
              <a:t>(4), 331–343. </a:t>
            </a:r>
            <a:r>
              <a:rPr lang="fi-FI" sz="1000" dirty="0">
                <a:hlinkClick r:id="rId3"/>
              </a:rPr>
              <a:t>https://doi.org/10.1002/smj.582</a:t>
            </a:r>
            <a:endParaRPr lang="fi-FI" sz="1000" dirty="0"/>
          </a:p>
          <a:p>
            <a:r>
              <a:rPr lang="en-US" sz="1000" dirty="0"/>
              <a:t> </a:t>
            </a:r>
          </a:p>
        </p:txBody>
      </p:sp>
      <p:sp>
        <p:nvSpPr>
          <p:cNvPr id="7" name="Rectangle 6">
            <a:extLst>
              <a:ext uri="{FF2B5EF4-FFF2-40B4-BE49-F238E27FC236}">
                <a16:creationId xmlns:a16="http://schemas.microsoft.com/office/drawing/2014/main" id="{AE8FC153-B7CA-9A49-B1C3-C49C39D64CD7}"/>
              </a:ext>
            </a:extLst>
          </p:cNvPr>
          <p:cNvSpPr/>
          <p:nvPr/>
        </p:nvSpPr>
        <p:spPr>
          <a:xfrm>
            <a:off x="498029" y="4447842"/>
            <a:ext cx="7210576" cy="1570186"/>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7090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6FB25E-DE21-0B40-B67B-43CDDB496813}"/>
              </a:ext>
            </a:extLst>
          </p:cNvPr>
          <p:cNvPicPr>
            <a:picLocks noGrp="1" noChangeAspect="1"/>
          </p:cNvPicPr>
          <p:nvPr>
            <p:ph idx="1"/>
          </p:nvPr>
        </p:nvPicPr>
        <p:blipFill rotWithShape="1">
          <a:blip r:embed="rId2"/>
          <a:srcRect l="16016" t="7403" r="16333" b="53256"/>
          <a:stretch/>
        </p:blipFill>
        <p:spPr>
          <a:xfrm>
            <a:off x="469162" y="518157"/>
            <a:ext cx="7377666" cy="5576545"/>
          </a:xfrm>
        </p:spPr>
      </p:pic>
      <p:sp>
        <p:nvSpPr>
          <p:cNvPr id="6" name="TextBox 5">
            <a:extLst>
              <a:ext uri="{FF2B5EF4-FFF2-40B4-BE49-F238E27FC236}">
                <a16:creationId xmlns:a16="http://schemas.microsoft.com/office/drawing/2014/main" id="{E8A324DA-9414-8A40-9681-D88AA3BAFBD0}"/>
              </a:ext>
            </a:extLst>
          </p:cNvPr>
          <p:cNvSpPr txBox="1"/>
          <p:nvPr/>
        </p:nvSpPr>
        <p:spPr>
          <a:xfrm>
            <a:off x="628650" y="6311899"/>
            <a:ext cx="8133413" cy="461665"/>
          </a:xfrm>
          <a:prstGeom prst="rect">
            <a:avLst/>
          </a:prstGeom>
          <a:noFill/>
        </p:spPr>
        <p:txBody>
          <a:bodyPr wrap="square" lIns="0" tIns="0" rIns="0" bIns="0" rtlCol="0">
            <a:spAutoFit/>
          </a:bodyPr>
          <a:lstStyle/>
          <a:p>
            <a:r>
              <a:rPr lang="fi-FI" sz="1000" dirty="0" err="1"/>
              <a:t>Hoetker</a:t>
            </a:r>
            <a:r>
              <a:rPr lang="fi-FI" sz="1000" dirty="0"/>
              <a:t>, G. (2007). </a:t>
            </a:r>
            <a:r>
              <a:rPr lang="fi-FI" sz="1000" dirty="0" err="1"/>
              <a:t>The</a:t>
            </a:r>
            <a:r>
              <a:rPr lang="fi-FI" sz="1000" dirty="0"/>
              <a:t> </a:t>
            </a:r>
            <a:r>
              <a:rPr lang="fi-FI" sz="1000" dirty="0" err="1"/>
              <a:t>use</a:t>
            </a:r>
            <a:r>
              <a:rPr lang="fi-FI" sz="1000" dirty="0"/>
              <a:t> of </a:t>
            </a:r>
            <a:r>
              <a:rPr lang="fi-FI" sz="1000" dirty="0" err="1"/>
              <a:t>logit</a:t>
            </a:r>
            <a:r>
              <a:rPr lang="fi-FI" sz="1000" dirty="0"/>
              <a:t> and </a:t>
            </a:r>
            <a:r>
              <a:rPr lang="fi-FI" sz="1000" dirty="0" err="1"/>
              <a:t>probit</a:t>
            </a:r>
            <a:r>
              <a:rPr lang="fi-FI" sz="1000" dirty="0"/>
              <a:t> </a:t>
            </a:r>
            <a:r>
              <a:rPr lang="fi-FI" sz="1000" dirty="0" err="1"/>
              <a:t>models</a:t>
            </a:r>
            <a:r>
              <a:rPr lang="fi-FI" sz="1000" dirty="0"/>
              <a:t> in </a:t>
            </a:r>
            <a:r>
              <a:rPr lang="fi-FI" sz="1000" dirty="0" err="1"/>
              <a:t>strategic</a:t>
            </a:r>
            <a:r>
              <a:rPr lang="fi-FI" sz="1000" dirty="0"/>
              <a:t> management </a:t>
            </a:r>
            <a:r>
              <a:rPr lang="fi-FI" sz="1000" dirty="0" err="1"/>
              <a:t>research</a:t>
            </a:r>
            <a:r>
              <a:rPr lang="fi-FI" sz="1000" dirty="0"/>
              <a:t>: Critical </a:t>
            </a:r>
            <a:r>
              <a:rPr lang="fi-FI" sz="1000" dirty="0" err="1"/>
              <a:t>issues</a:t>
            </a:r>
            <a:r>
              <a:rPr lang="fi-FI" sz="1000" dirty="0"/>
              <a:t>. </a:t>
            </a:r>
            <a:r>
              <a:rPr lang="fi-FI" sz="1000" i="1" dirty="0"/>
              <a:t>Strategic Management Journal</a:t>
            </a:r>
            <a:r>
              <a:rPr lang="fi-FI" sz="1000" dirty="0"/>
              <a:t>, </a:t>
            </a:r>
            <a:r>
              <a:rPr lang="fi-FI" sz="1000" i="1" dirty="0"/>
              <a:t>28</a:t>
            </a:r>
            <a:r>
              <a:rPr lang="fi-FI" sz="1000" dirty="0"/>
              <a:t>(4), 331–343. </a:t>
            </a:r>
            <a:r>
              <a:rPr lang="fi-FI" sz="1000" dirty="0">
                <a:hlinkClick r:id="rId3"/>
              </a:rPr>
              <a:t>https://doi.org/10.1002/smj.582</a:t>
            </a:r>
            <a:endParaRPr lang="fi-FI" sz="1000" dirty="0"/>
          </a:p>
          <a:p>
            <a:r>
              <a:rPr lang="en-US" sz="1000" dirty="0"/>
              <a:t> </a:t>
            </a:r>
          </a:p>
        </p:txBody>
      </p:sp>
      <p:sp>
        <p:nvSpPr>
          <p:cNvPr id="7" name="Rectangle 6">
            <a:extLst>
              <a:ext uri="{FF2B5EF4-FFF2-40B4-BE49-F238E27FC236}">
                <a16:creationId xmlns:a16="http://schemas.microsoft.com/office/drawing/2014/main" id="{AE8FC153-B7CA-9A49-B1C3-C49C39D64CD7}"/>
              </a:ext>
            </a:extLst>
          </p:cNvPr>
          <p:cNvSpPr/>
          <p:nvPr/>
        </p:nvSpPr>
        <p:spPr>
          <a:xfrm>
            <a:off x="498029" y="4447842"/>
            <a:ext cx="7210576" cy="1570186"/>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AD7A3B-CE26-004A-9E09-002C454EE19E}"/>
              </a:ext>
            </a:extLst>
          </p:cNvPr>
          <p:cNvSpPr/>
          <p:nvPr/>
        </p:nvSpPr>
        <p:spPr>
          <a:xfrm>
            <a:off x="3763927" y="882501"/>
            <a:ext cx="4250520" cy="3348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fi-FI" dirty="0" err="1"/>
              <a:t>Don’t</a:t>
            </a:r>
            <a:r>
              <a:rPr lang="fi-FI" dirty="0"/>
              <a:t> </a:t>
            </a:r>
            <a:r>
              <a:rPr lang="fi-FI" dirty="0" err="1"/>
              <a:t>include</a:t>
            </a:r>
            <a:r>
              <a:rPr lang="fi-FI" dirty="0"/>
              <a:t> pseudo-R</a:t>
            </a:r>
            <a:r>
              <a:rPr lang="fi-FI" baseline="30000" dirty="0"/>
              <a:t>2</a:t>
            </a:r>
          </a:p>
          <a:p>
            <a:pPr marL="800100" lvl="1" indent="-342900">
              <a:buFont typeface="Arial" panose="020B0604020202020204" pitchFamily="34" charset="0"/>
              <a:buChar char="•"/>
            </a:pPr>
            <a:r>
              <a:rPr lang="fi-FI" dirty="0" err="1"/>
              <a:t>Unless</a:t>
            </a:r>
            <a:r>
              <a:rPr lang="fi-FI" dirty="0"/>
              <a:t> </a:t>
            </a:r>
            <a:r>
              <a:rPr lang="fi-FI" dirty="0" err="1"/>
              <a:t>you</a:t>
            </a:r>
            <a:r>
              <a:rPr lang="fi-FI" dirty="0"/>
              <a:t> </a:t>
            </a:r>
            <a:r>
              <a:rPr lang="fi-FI" dirty="0" err="1"/>
              <a:t>have</a:t>
            </a:r>
            <a:r>
              <a:rPr lang="fi-FI" dirty="0"/>
              <a:t> a </a:t>
            </a:r>
            <a:r>
              <a:rPr lang="fi-FI" dirty="0" err="1"/>
              <a:t>specific</a:t>
            </a:r>
            <a:r>
              <a:rPr lang="fi-FI" dirty="0"/>
              <a:t> </a:t>
            </a:r>
            <a:r>
              <a:rPr lang="fi-FI" dirty="0" err="1"/>
              <a:t>reason</a:t>
            </a:r>
            <a:r>
              <a:rPr lang="fi-FI" dirty="0"/>
              <a:t> to </a:t>
            </a:r>
            <a:r>
              <a:rPr lang="fi-FI" dirty="0" err="1"/>
              <a:t>include</a:t>
            </a:r>
            <a:r>
              <a:rPr lang="fi-FI" dirty="0"/>
              <a:t> a </a:t>
            </a:r>
            <a:r>
              <a:rPr lang="fi-FI" dirty="0" err="1"/>
              <a:t>specific</a:t>
            </a:r>
            <a:r>
              <a:rPr lang="fi-FI" dirty="0"/>
              <a:t> </a:t>
            </a:r>
            <a:r>
              <a:rPr lang="fi-FI" dirty="0" err="1"/>
              <a:t>one</a:t>
            </a:r>
            <a:endParaRPr lang="fi-FI" dirty="0"/>
          </a:p>
          <a:p>
            <a:pPr marL="800100" lvl="1" indent="-342900">
              <a:buFont typeface="Arial" panose="020B0604020202020204" pitchFamily="34" charset="0"/>
              <a:buChar char="•"/>
            </a:pPr>
            <a:r>
              <a:rPr lang="fi-FI" dirty="0" err="1"/>
              <a:t>Interpret</a:t>
            </a:r>
            <a:r>
              <a:rPr lang="fi-FI" dirty="0"/>
              <a:t> </a:t>
            </a:r>
            <a:r>
              <a:rPr lang="fi-FI" dirty="0" err="1"/>
              <a:t>the</a:t>
            </a:r>
            <a:r>
              <a:rPr lang="fi-FI" dirty="0"/>
              <a:t> </a:t>
            </a:r>
            <a:r>
              <a:rPr lang="fi-FI" dirty="0" err="1"/>
              <a:t>effect</a:t>
            </a:r>
            <a:r>
              <a:rPr lang="fi-FI" dirty="0"/>
              <a:t> </a:t>
            </a:r>
            <a:r>
              <a:rPr lang="fi-FI" dirty="0" err="1"/>
              <a:t>size</a:t>
            </a:r>
            <a:r>
              <a:rPr lang="fi-FI" dirty="0"/>
              <a:t> </a:t>
            </a:r>
            <a:r>
              <a:rPr lang="fi-FI" dirty="0" err="1"/>
              <a:t>graphically</a:t>
            </a:r>
            <a:r>
              <a:rPr lang="fi-FI" dirty="0"/>
              <a:t> </a:t>
            </a:r>
            <a:r>
              <a:rPr lang="fi-FI" dirty="0" err="1"/>
              <a:t>instead</a:t>
            </a:r>
            <a:endParaRPr lang="fi-FI" dirty="0"/>
          </a:p>
          <a:p>
            <a:pPr marL="342900" indent="-342900">
              <a:buFont typeface="+mj-lt"/>
              <a:buAutoNum type="arabicPeriod"/>
            </a:pPr>
            <a:r>
              <a:rPr lang="fi-FI" dirty="0"/>
              <a:t>If </a:t>
            </a:r>
            <a:r>
              <a:rPr lang="fi-FI" dirty="0" err="1"/>
              <a:t>you</a:t>
            </a:r>
            <a:r>
              <a:rPr lang="fi-FI" dirty="0"/>
              <a:t> </a:t>
            </a:r>
            <a:r>
              <a:rPr lang="fi-FI" dirty="0" err="1"/>
              <a:t>are</a:t>
            </a:r>
            <a:r>
              <a:rPr lang="fi-FI" dirty="0"/>
              <a:t> </a:t>
            </a:r>
            <a:r>
              <a:rPr lang="fi-FI" dirty="0" err="1"/>
              <a:t>asked</a:t>
            </a:r>
            <a:r>
              <a:rPr lang="fi-FI" dirty="0"/>
              <a:t> to </a:t>
            </a:r>
            <a:r>
              <a:rPr lang="fi-FI" dirty="0" err="1"/>
              <a:t>include</a:t>
            </a:r>
            <a:r>
              <a:rPr lang="fi-FI" dirty="0"/>
              <a:t> pseudo-R</a:t>
            </a:r>
            <a:r>
              <a:rPr lang="fi-FI" baseline="30000" dirty="0"/>
              <a:t>2</a:t>
            </a:r>
          </a:p>
          <a:p>
            <a:pPr marL="800100" lvl="1" indent="-342900">
              <a:buFont typeface="Arial" panose="020B0604020202020204" pitchFamily="34" charset="0"/>
              <a:buChar char="•"/>
            </a:pPr>
            <a:r>
              <a:rPr lang="fi-FI" dirty="0" err="1"/>
              <a:t>Use</a:t>
            </a:r>
            <a:r>
              <a:rPr lang="fi-FI" dirty="0"/>
              <a:t> </a:t>
            </a:r>
            <a:r>
              <a:rPr lang="fi-FI" dirty="0" err="1"/>
              <a:t>multiple</a:t>
            </a:r>
            <a:endParaRPr lang="fi-FI" dirty="0"/>
          </a:p>
          <a:p>
            <a:pPr marL="800100" lvl="1" indent="-342900">
              <a:buFont typeface="Arial" panose="020B0604020202020204" pitchFamily="34" charset="0"/>
              <a:buChar char="•"/>
            </a:pPr>
            <a:r>
              <a:rPr lang="fi-FI" dirty="0" err="1"/>
              <a:t>McFadden</a:t>
            </a:r>
            <a:r>
              <a:rPr lang="fi-FI" dirty="0"/>
              <a:t>, </a:t>
            </a:r>
            <a:r>
              <a:rPr lang="fi-FI" dirty="0" err="1"/>
              <a:t>Cox&amp;Snell</a:t>
            </a:r>
            <a:r>
              <a:rPr lang="fi-FI" dirty="0"/>
              <a:t>, </a:t>
            </a:r>
            <a:r>
              <a:rPr lang="fi-FI" dirty="0" err="1"/>
              <a:t>Coefficient</a:t>
            </a:r>
            <a:r>
              <a:rPr lang="fi-FI" dirty="0"/>
              <a:t> of </a:t>
            </a:r>
            <a:r>
              <a:rPr lang="fi-FI" dirty="0" err="1"/>
              <a:t>Discrimination</a:t>
            </a:r>
            <a:r>
              <a:rPr lang="fi-FI" dirty="0"/>
              <a:t> (</a:t>
            </a:r>
            <a:r>
              <a:rPr lang="fi-FI" dirty="0" err="1"/>
              <a:t>Tjur</a:t>
            </a:r>
            <a:r>
              <a:rPr lang="fi-FI" dirty="0"/>
              <a:t>)</a:t>
            </a:r>
          </a:p>
          <a:p>
            <a:pPr marL="800100" lvl="1" indent="-342900">
              <a:buFont typeface="Arial" panose="020B0604020202020204" pitchFamily="34" charset="0"/>
              <a:buChar char="•"/>
            </a:pPr>
            <a:r>
              <a:rPr lang="fi-FI" dirty="0" err="1"/>
              <a:t>Interpret</a:t>
            </a:r>
            <a:r>
              <a:rPr lang="fi-FI" dirty="0"/>
              <a:t> </a:t>
            </a:r>
            <a:r>
              <a:rPr lang="fi-FI" dirty="0" err="1"/>
              <a:t>Tjur</a:t>
            </a:r>
            <a:endParaRPr lang="fi-FI" dirty="0"/>
          </a:p>
          <a:p>
            <a:pPr algn="ctr"/>
            <a:endParaRPr lang="fi-FI" baseline="30000" dirty="0"/>
          </a:p>
        </p:txBody>
      </p:sp>
    </p:spTree>
    <p:extLst>
      <p:ext uri="{BB962C8B-B14F-4D97-AF65-F5344CB8AC3E}">
        <p14:creationId xmlns:p14="http://schemas.microsoft.com/office/powerpoint/2010/main" val="7643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9E3ACF-39B6-A94B-9314-23D1E7A75ABE}"/>
              </a:ext>
            </a:extLst>
          </p:cNvPr>
          <p:cNvPicPr>
            <a:picLocks noChangeAspect="1"/>
          </p:cNvPicPr>
          <p:nvPr/>
        </p:nvPicPr>
        <p:blipFill rotWithShape="1">
          <a:blip r:embed="rId2"/>
          <a:srcRect t="77773" b="4002"/>
          <a:stretch/>
        </p:blipFill>
        <p:spPr>
          <a:xfrm>
            <a:off x="256988" y="3429002"/>
            <a:ext cx="7902418" cy="2407022"/>
          </a:xfrm>
          <a:prstGeom prst="rect">
            <a:avLst/>
          </a:prstGeom>
        </p:spPr>
      </p:pic>
      <p:sp>
        <p:nvSpPr>
          <p:cNvPr id="8" name="TextBox 7">
            <a:extLst>
              <a:ext uri="{FF2B5EF4-FFF2-40B4-BE49-F238E27FC236}">
                <a16:creationId xmlns:a16="http://schemas.microsoft.com/office/drawing/2014/main" id="{EF7CE71D-134A-BF43-B7B4-FFC5BD8CFA23}"/>
              </a:ext>
            </a:extLst>
          </p:cNvPr>
          <p:cNvSpPr txBox="1"/>
          <p:nvPr/>
        </p:nvSpPr>
        <p:spPr>
          <a:xfrm>
            <a:off x="668991" y="6338791"/>
            <a:ext cx="6323479" cy="307777"/>
          </a:xfrm>
          <a:prstGeom prst="rect">
            <a:avLst/>
          </a:prstGeom>
          <a:noFill/>
        </p:spPr>
        <p:txBody>
          <a:bodyPr wrap="square" lIns="0" tIns="0" rIns="0" bIns="0" rtlCol="0">
            <a:spAutoFit/>
          </a:bodyPr>
          <a:lstStyle/>
          <a:p>
            <a:r>
              <a:rPr lang="fi-FI" sz="1000" dirty="0" err="1"/>
              <a:t>Hosmer</a:t>
            </a:r>
            <a:r>
              <a:rPr lang="fi-FI" sz="1000" dirty="0"/>
              <a:t>, D. W., </a:t>
            </a:r>
            <a:r>
              <a:rPr lang="fi-FI" sz="1000" dirty="0" err="1"/>
              <a:t>Lemeshow</a:t>
            </a:r>
            <a:r>
              <a:rPr lang="fi-FI" sz="1000" dirty="0"/>
              <a:t>, S., &amp; </a:t>
            </a:r>
            <a:r>
              <a:rPr lang="fi-FI" sz="1000" dirty="0" err="1"/>
              <a:t>Sturdivant</a:t>
            </a:r>
            <a:r>
              <a:rPr lang="fi-FI" sz="1000" dirty="0"/>
              <a:t>, R. X. (2013). </a:t>
            </a:r>
            <a:r>
              <a:rPr lang="fi-FI" sz="1000" i="1" dirty="0" err="1"/>
              <a:t>Applied</a:t>
            </a:r>
            <a:r>
              <a:rPr lang="fi-FI" sz="1000" i="1" dirty="0"/>
              <a:t> </a:t>
            </a:r>
            <a:r>
              <a:rPr lang="fi-FI" sz="1000" i="1" dirty="0" err="1"/>
              <a:t>logistic</a:t>
            </a:r>
            <a:r>
              <a:rPr lang="fi-FI" sz="1000" i="1" dirty="0"/>
              <a:t> regression</a:t>
            </a:r>
            <a:r>
              <a:rPr lang="fi-FI" sz="1000" dirty="0"/>
              <a:t> (3rd </a:t>
            </a:r>
            <a:r>
              <a:rPr lang="fi-FI" sz="1000" dirty="0" err="1"/>
              <a:t>ed</a:t>
            </a:r>
            <a:r>
              <a:rPr lang="fi-FI" sz="1000" dirty="0"/>
              <a:t>). </a:t>
            </a:r>
            <a:r>
              <a:rPr lang="fi-FI" sz="1000" dirty="0" err="1"/>
              <a:t>Hoboken</a:t>
            </a:r>
            <a:r>
              <a:rPr lang="fi-FI" sz="1000" dirty="0"/>
              <a:t>, N.J: </a:t>
            </a:r>
            <a:r>
              <a:rPr lang="fi-FI" sz="1000" dirty="0" err="1"/>
              <a:t>Wiley</a:t>
            </a:r>
            <a:r>
              <a:rPr lang="fi-FI" sz="1000" dirty="0"/>
              <a:t> p , 185.</a:t>
            </a:r>
          </a:p>
          <a:p>
            <a:r>
              <a:rPr lang="en-US" sz="1000" dirty="0"/>
              <a:t> </a:t>
            </a:r>
          </a:p>
        </p:txBody>
      </p:sp>
      <p:pic>
        <p:nvPicPr>
          <p:cNvPr id="10" name="Picture 9">
            <a:extLst>
              <a:ext uri="{FF2B5EF4-FFF2-40B4-BE49-F238E27FC236}">
                <a16:creationId xmlns:a16="http://schemas.microsoft.com/office/drawing/2014/main" id="{2E6DEECB-BC5A-6645-8451-E38B32041447}"/>
              </a:ext>
            </a:extLst>
          </p:cNvPr>
          <p:cNvPicPr>
            <a:picLocks noChangeAspect="1"/>
          </p:cNvPicPr>
          <p:nvPr/>
        </p:nvPicPr>
        <p:blipFill rotWithShape="1">
          <a:blip r:embed="rId3"/>
          <a:srcRect t="25482" b="54773"/>
          <a:stretch/>
        </p:blipFill>
        <p:spPr>
          <a:xfrm>
            <a:off x="256988" y="555440"/>
            <a:ext cx="7974865" cy="2631514"/>
          </a:xfrm>
          <a:prstGeom prst="rect">
            <a:avLst/>
          </a:prstGeom>
        </p:spPr>
      </p:pic>
      <p:sp>
        <p:nvSpPr>
          <p:cNvPr id="13" name="Rectangle 12">
            <a:extLst>
              <a:ext uri="{FF2B5EF4-FFF2-40B4-BE49-F238E27FC236}">
                <a16:creationId xmlns:a16="http://schemas.microsoft.com/office/drawing/2014/main" id="{B026FD06-26AA-B84D-876A-0D758B384C53}"/>
              </a:ext>
            </a:extLst>
          </p:cNvPr>
          <p:cNvSpPr/>
          <p:nvPr/>
        </p:nvSpPr>
        <p:spPr>
          <a:xfrm>
            <a:off x="5647765" y="2944906"/>
            <a:ext cx="2312894" cy="38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8510453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2A2B75-8E3B-0A4A-90CF-B82640F783D2}"/>
              </a:ext>
            </a:extLst>
          </p:cNvPr>
          <p:cNvSpPr>
            <a:spLocks noGrp="1"/>
          </p:cNvSpPr>
          <p:nvPr>
            <p:ph type="title"/>
          </p:nvPr>
        </p:nvSpPr>
        <p:spPr/>
        <p:txBody>
          <a:bodyPr/>
          <a:lstStyle/>
          <a:p>
            <a:r>
              <a:rPr lang="fi-FI" dirty="0" err="1"/>
              <a:t>Interpretation</a:t>
            </a:r>
            <a:r>
              <a:rPr lang="fi-FI" dirty="0"/>
              <a:t> of </a:t>
            </a:r>
            <a:r>
              <a:rPr lang="fi-FI" dirty="0" err="1"/>
              <a:t>non-linear</a:t>
            </a:r>
            <a:r>
              <a:rPr lang="fi-FI" dirty="0"/>
              <a:t>,</a:t>
            </a:r>
            <a:br>
              <a:rPr lang="fi-FI" dirty="0"/>
            </a:br>
            <a:r>
              <a:rPr lang="fi-FI" dirty="0" err="1"/>
              <a:t>non-additive</a:t>
            </a:r>
            <a:r>
              <a:rPr lang="fi-FI" dirty="0"/>
              <a:t> </a:t>
            </a:r>
            <a:r>
              <a:rPr lang="fi-FI" dirty="0" err="1"/>
              <a:t>effects</a:t>
            </a:r>
            <a:endParaRPr lang="fi-FI" dirty="0"/>
          </a:p>
        </p:txBody>
      </p:sp>
      <p:sp>
        <p:nvSpPr>
          <p:cNvPr id="7" name="Text Placeholder 6">
            <a:extLst>
              <a:ext uri="{FF2B5EF4-FFF2-40B4-BE49-F238E27FC236}">
                <a16:creationId xmlns:a16="http://schemas.microsoft.com/office/drawing/2014/main" id="{777F9385-B02D-1E48-BF2E-6589F85773D1}"/>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5948897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37BD76-3649-1F47-915D-EA1A988B72B5}"/>
              </a:ext>
            </a:extLst>
          </p:cNvPr>
          <p:cNvSpPr>
            <a:spLocks noGrp="1"/>
          </p:cNvSpPr>
          <p:nvPr>
            <p:ph type="title"/>
          </p:nvPr>
        </p:nvSpPr>
        <p:spPr/>
        <p:txBody>
          <a:bodyPr/>
          <a:lstStyle/>
          <a:p>
            <a:r>
              <a:rPr lang="fi-FI" dirty="0" err="1"/>
              <a:t>Moderation</a:t>
            </a:r>
            <a:r>
              <a:rPr lang="fi-FI" dirty="0"/>
              <a:t> in </a:t>
            </a:r>
            <a:r>
              <a:rPr lang="fi-FI" dirty="0" err="1"/>
              <a:t>non-linear</a:t>
            </a:r>
            <a:r>
              <a:rPr lang="fi-FI" dirty="0"/>
              <a:t> </a:t>
            </a:r>
            <a:r>
              <a:rPr lang="fi-FI" dirty="0" err="1"/>
              <a:t>models</a:t>
            </a:r>
            <a:endParaRPr lang="fi-FI" dirty="0"/>
          </a:p>
        </p:txBody>
      </p:sp>
      <p:sp>
        <p:nvSpPr>
          <p:cNvPr id="7" name="Content Placeholder 6">
            <a:extLst>
              <a:ext uri="{FF2B5EF4-FFF2-40B4-BE49-F238E27FC236}">
                <a16:creationId xmlns:a16="http://schemas.microsoft.com/office/drawing/2014/main" id="{4BE5E8B3-65C2-7D48-9A0C-70E7823BCA37}"/>
              </a:ext>
            </a:extLst>
          </p:cNvPr>
          <p:cNvSpPr>
            <a:spLocks noGrp="1"/>
          </p:cNvSpPr>
          <p:nvPr>
            <p:ph idx="1"/>
          </p:nvPr>
        </p:nvSpPr>
        <p:spPr>
          <a:xfrm>
            <a:off x="628650" y="1825625"/>
            <a:ext cx="7886700" cy="1159622"/>
          </a:xfrm>
        </p:spPr>
        <p:txBody>
          <a:bodyPr/>
          <a:lstStyle/>
          <a:p>
            <a:pPr marL="0" indent="0">
              <a:buNone/>
            </a:pPr>
            <a:r>
              <a:rPr lang="fi-FI" dirty="0" err="1"/>
              <a:t>Monthly</a:t>
            </a:r>
            <a:r>
              <a:rPr lang="fi-FI" dirty="0"/>
              <a:t> </a:t>
            </a:r>
            <a:r>
              <a:rPr lang="fi-FI" dirty="0" err="1"/>
              <a:t>salary</a:t>
            </a:r>
            <a:r>
              <a:rPr lang="fi-FI" dirty="0"/>
              <a:t> of </a:t>
            </a:r>
            <a:r>
              <a:rPr lang="fi-FI" dirty="0" err="1"/>
              <a:t>average</a:t>
            </a:r>
            <a:r>
              <a:rPr lang="fi-FI" dirty="0"/>
              <a:t> </a:t>
            </a:r>
            <a:r>
              <a:rPr lang="fi-FI" dirty="0" err="1"/>
              <a:t>persons</a:t>
            </a:r>
            <a:r>
              <a:rPr lang="fi-FI" dirty="0"/>
              <a:t> </a:t>
            </a:r>
            <a:r>
              <a:rPr lang="fi-FI" dirty="0" err="1"/>
              <a:t>by</a:t>
            </a:r>
            <a:r>
              <a:rPr lang="fi-FI" dirty="0"/>
              <a:t> </a:t>
            </a:r>
            <a:r>
              <a:rPr lang="fi-FI" dirty="0" err="1"/>
              <a:t>gender</a:t>
            </a:r>
            <a:endParaRPr lang="fi-FI" dirty="0"/>
          </a:p>
          <a:p>
            <a:r>
              <a:rPr lang="fi-FI" dirty="0" err="1"/>
              <a:t>Woman</a:t>
            </a:r>
            <a:r>
              <a:rPr lang="fi-FI" dirty="0"/>
              <a:t>: 2000 eur</a:t>
            </a:r>
          </a:p>
          <a:p>
            <a:r>
              <a:rPr lang="fi-FI" dirty="0"/>
              <a:t>Man:       3000 eur</a:t>
            </a:r>
          </a:p>
          <a:p>
            <a:pPr marL="0" indent="0">
              <a:buNone/>
            </a:pPr>
            <a:endParaRPr lang="fi-FI" dirty="0"/>
          </a:p>
        </p:txBody>
      </p:sp>
      <p:graphicFrame>
        <p:nvGraphicFramePr>
          <p:cNvPr id="8" name="Content Placeholder 5">
            <a:extLst>
              <a:ext uri="{FF2B5EF4-FFF2-40B4-BE49-F238E27FC236}">
                <a16:creationId xmlns:a16="http://schemas.microsoft.com/office/drawing/2014/main" id="{F13EAB2C-30A9-AE4A-A590-555A5016678B}"/>
              </a:ext>
            </a:extLst>
          </p:cNvPr>
          <p:cNvGraphicFramePr>
            <a:graphicFrameLocks/>
          </p:cNvGraphicFramePr>
          <p:nvPr>
            <p:extLst>
              <p:ext uri="{D42A27DB-BD31-4B8C-83A1-F6EECF244321}">
                <p14:modId xmlns:p14="http://schemas.microsoft.com/office/powerpoint/2010/main" val="2090324594"/>
              </p:ext>
            </p:extLst>
          </p:nvPr>
        </p:nvGraphicFramePr>
        <p:xfrm>
          <a:off x="628650" y="3131074"/>
          <a:ext cx="6807573" cy="2504440"/>
        </p:xfrm>
        <a:graphic>
          <a:graphicData uri="http://schemas.openxmlformats.org/drawingml/2006/table">
            <a:tbl>
              <a:tblPr firstRow="1" bandRow="1">
                <a:tableStyleId>{5C22544A-7EE6-4342-B048-85BDC9FD1C3A}</a:tableStyleId>
              </a:tblPr>
              <a:tblGrid>
                <a:gridCol w="2269191">
                  <a:extLst>
                    <a:ext uri="{9D8B030D-6E8A-4147-A177-3AD203B41FA5}">
                      <a16:colId xmlns:a16="http://schemas.microsoft.com/office/drawing/2014/main" val="2971026479"/>
                    </a:ext>
                  </a:extLst>
                </a:gridCol>
                <a:gridCol w="2269191">
                  <a:extLst>
                    <a:ext uri="{9D8B030D-6E8A-4147-A177-3AD203B41FA5}">
                      <a16:colId xmlns:a16="http://schemas.microsoft.com/office/drawing/2014/main" val="2203149648"/>
                    </a:ext>
                  </a:extLst>
                </a:gridCol>
                <a:gridCol w="2269191">
                  <a:extLst>
                    <a:ext uri="{9D8B030D-6E8A-4147-A177-3AD203B41FA5}">
                      <a16:colId xmlns:a16="http://schemas.microsoft.com/office/drawing/2014/main" val="2054339140"/>
                    </a:ext>
                  </a:extLst>
                </a:gridCol>
              </a:tblGrid>
              <a:tr h="370840">
                <a:tc>
                  <a:txBody>
                    <a:bodyPr/>
                    <a:lstStyle/>
                    <a:p>
                      <a:r>
                        <a:rPr lang="fi-FI" sz="1600" dirty="0" err="1"/>
                        <a:t>Scenario</a:t>
                      </a:r>
                      <a:r>
                        <a:rPr lang="fi-FI" sz="1600" dirty="0"/>
                        <a:t> 1</a:t>
                      </a:r>
                    </a:p>
                  </a:txBody>
                  <a:tcPr/>
                </a:tc>
                <a:tc>
                  <a:txBody>
                    <a:bodyPr/>
                    <a:lstStyle/>
                    <a:p>
                      <a:r>
                        <a:rPr lang="fi-FI" sz="1600" dirty="0" err="1"/>
                        <a:t>Scenario</a:t>
                      </a:r>
                      <a:r>
                        <a:rPr lang="fi-FI" sz="1600" dirty="0"/>
                        <a:t> 2</a:t>
                      </a:r>
                    </a:p>
                  </a:txBody>
                  <a:tcPr/>
                </a:tc>
                <a:tc>
                  <a:txBody>
                    <a:bodyPr/>
                    <a:lstStyle/>
                    <a:p>
                      <a:r>
                        <a:rPr lang="fi-FI" sz="1600" dirty="0" err="1"/>
                        <a:t>Scenario</a:t>
                      </a:r>
                      <a:r>
                        <a:rPr lang="fi-FI" sz="1600" dirty="0"/>
                        <a:t> 3</a:t>
                      </a:r>
                    </a:p>
                  </a:txBody>
                  <a:tcPr/>
                </a:tc>
                <a:extLst>
                  <a:ext uri="{0D108BD9-81ED-4DB2-BD59-A6C34878D82A}">
                    <a16:rowId xmlns:a16="http://schemas.microsoft.com/office/drawing/2014/main" val="2532907568"/>
                  </a:ext>
                </a:extLst>
              </a:tr>
              <a:tr h="370840">
                <a:tc>
                  <a:txBody>
                    <a:bodyPr/>
                    <a:lstStyle/>
                    <a:p>
                      <a:r>
                        <a:rPr lang="fi-FI" sz="1600" dirty="0"/>
                        <a:t>An </a:t>
                      </a:r>
                      <a:r>
                        <a:rPr lang="fi-FI" sz="1600" dirty="0" err="1"/>
                        <a:t>additional</a:t>
                      </a:r>
                      <a:r>
                        <a:rPr lang="fi-FI" sz="1600" dirty="0"/>
                        <a:t> </a:t>
                      </a:r>
                      <a:r>
                        <a:rPr lang="fi-FI" sz="1600" dirty="0" err="1"/>
                        <a:t>year</a:t>
                      </a:r>
                      <a:r>
                        <a:rPr lang="fi-FI" sz="1600" dirty="0"/>
                        <a:t> of </a:t>
                      </a:r>
                      <a:r>
                        <a:rPr lang="fi-FI" sz="1600" dirty="0" err="1"/>
                        <a:t>education</a:t>
                      </a:r>
                      <a:r>
                        <a:rPr lang="fi-FI" sz="1600" dirty="0"/>
                        <a:t> </a:t>
                      </a:r>
                      <a:r>
                        <a:rPr lang="fi-FI" sz="1600" dirty="0" err="1"/>
                        <a:t>increses</a:t>
                      </a:r>
                      <a:r>
                        <a:rPr lang="fi-FI" sz="1600" dirty="0"/>
                        <a:t> </a:t>
                      </a:r>
                      <a:r>
                        <a:rPr lang="fi-FI" sz="1600" dirty="0" err="1"/>
                        <a:t>salary</a:t>
                      </a:r>
                      <a:r>
                        <a:rPr lang="fi-FI" sz="1600" dirty="0"/>
                        <a:t> </a:t>
                      </a:r>
                      <a:r>
                        <a:rPr lang="fi-FI" sz="1600" dirty="0" err="1"/>
                        <a:t>by</a:t>
                      </a:r>
                      <a:r>
                        <a:rPr lang="fi-FI" sz="1600" dirty="0"/>
                        <a:t> 300 eur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600" dirty="0"/>
                        <a:t>An </a:t>
                      </a:r>
                      <a:r>
                        <a:rPr lang="fi-FI" sz="1600" dirty="0" err="1"/>
                        <a:t>additional</a:t>
                      </a:r>
                      <a:r>
                        <a:rPr lang="fi-FI" sz="1600" dirty="0"/>
                        <a:t> </a:t>
                      </a:r>
                      <a:r>
                        <a:rPr lang="fi-FI" sz="1600" dirty="0" err="1"/>
                        <a:t>year</a:t>
                      </a:r>
                      <a:r>
                        <a:rPr lang="fi-FI" sz="1600" dirty="0"/>
                        <a:t> of </a:t>
                      </a:r>
                      <a:r>
                        <a:rPr lang="fi-FI" sz="1600" dirty="0" err="1"/>
                        <a:t>education</a:t>
                      </a:r>
                      <a:r>
                        <a:rPr lang="fi-FI" sz="1600" dirty="0"/>
                        <a:t> </a:t>
                      </a:r>
                      <a:r>
                        <a:rPr lang="fi-FI" sz="1600" dirty="0" err="1"/>
                        <a:t>increses</a:t>
                      </a:r>
                      <a:r>
                        <a:rPr lang="fi-FI" sz="1600" dirty="0"/>
                        <a:t> </a:t>
                      </a:r>
                      <a:r>
                        <a:rPr lang="fi-FI" sz="1600" dirty="0" err="1"/>
                        <a:t>salary</a:t>
                      </a:r>
                      <a:r>
                        <a:rPr lang="fi-FI" sz="1600" dirty="0"/>
                        <a:t> </a:t>
                      </a:r>
                      <a:r>
                        <a:rPr lang="fi-FI" sz="1600" dirty="0" err="1"/>
                        <a:t>by</a:t>
                      </a:r>
                      <a:r>
                        <a:rPr lang="fi-FI" sz="1600" dirty="0"/>
                        <a:t> 10%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600" dirty="0"/>
                        <a:t>An </a:t>
                      </a:r>
                      <a:r>
                        <a:rPr lang="fi-FI" sz="1600" dirty="0" err="1"/>
                        <a:t>additional</a:t>
                      </a:r>
                      <a:r>
                        <a:rPr lang="fi-FI" sz="1600" dirty="0"/>
                        <a:t> </a:t>
                      </a:r>
                      <a:r>
                        <a:rPr lang="fi-FI" sz="1600" dirty="0" err="1"/>
                        <a:t>year</a:t>
                      </a:r>
                      <a:r>
                        <a:rPr lang="fi-FI" sz="1600" dirty="0"/>
                        <a:t> of </a:t>
                      </a:r>
                      <a:r>
                        <a:rPr lang="fi-FI" sz="1600" dirty="0" err="1"/>
                        <a:t>education</a:t>
                      </a:r>
                      <a:r>
                        <a:rPr lang="fi-FI" sz="1600" dirty="0"/>
                        <a:t> </a:t>
                      </a:r>
                      <a:r>
                        <a:rPr lang="fi-FI" sz="1600" dirty="0" err="1"/>
                        <a:t>increses</a:t>
                      </a:r>
                      <a:r>
                        <a:rPr lang="fi-FI" sz="1600" dirty="0"/>
                        <a:t> </a:t>
                      </a:r>
                      <a:r>
                        <a:rPr lang="fi-FI" sz="1600" dirty="0" err="1"/>
                        <a:t>woman’s</a:t>
                      </a:r>
                      <a:r>
                        <a:rPr lang="fi-FI" sz="1600" dirty="0"/>
                        <a:t> </a:t>
                      </a:r>
                      <a:r>
                        <a:rPr lang="fi-FI" sz="1600" dirty="0" err="1"/>
                        <a:t>salary</a:t>
                      </a:r>
                      <a:r>
                        <a:rPr lang="fi-FI" sz="1600" dirty="0"/>
                        <a:t> </a:t>
                      </a:r>
                      <a:r>
                        <a:rPr lang="fi-FI" sz="1600" dirty="0" err="1"/>
                        <a:t>by</a:t>
                      </a:r>
                      <a:r>
                        <a:rPr lang="fi-FI" sz="1600" dirty="0"/>
                        <a:t> 12% and </a:t>
                      </a:r>
                      <a:r>
                        <a:rPr lang="fi-FI" sz="1600" dirty="0" err="1"/>
                        <a:t>man’s</a:t>
                      </a:r>
                      <a:r>
                        <a:rPr lang="fi-FI" sz="1600" dirty="0"/>
                        <a:t> </a:t>
                      </a:r>
                      <a:r>
                        <a:rPr lang="fi-FI" sz="1600" dirty="0" err="1"/>
                        <a:t>salary</a:t>
                      </a:r>
                      <a:r>
                        <a:rPr lang="fi-FI" sz="1600" dirty="0"/>
                        <a:t> </a:t>
                      </a:r>
                      <a:r>
                        <a:rPr lang="fi-FI" sz="1600" dirty="0" err="1"/>
                        <a:t>by</a:t>
                      </a:r>
                      <a:r>
                        <a:rPr lang="fi-FI" sz="1600" dirty="0"/>
                        <a:t> 10%</a:t>
                      </a:r>
                    </a:p>
                  </a:txBody>
                  <a:tcPr/>
                </a:tc>
                <a:extLst>
                  <a:ext uri="{0D108BD9-81ED-4DB2-BD59-A6C34878D82A}">
                    <a16:rowId xmlns:a16="http://schemas.microsoft.com/office/drawing/2014/main" val="3974991101"/>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600" dirty="0"/>
                        <a:t>An </a:t>
                      </a:r>
                      <a:r>
                        <a:rPr lang="fi-FI" sz="1600" dirty="0" err="1"/>
                        <a:t>additional</a:t>
                      </a:r>
                      <a:r>
                        <a:rPr lang="fi-FI" sz="1600" dirty="0"/>
                        <a:t> </a:t>
                      </a:r>
                      <a:r>
                        <a:rPr lang="fi-FI" sz="1600" dirty="0" err="1"/>
                        <a:t>year</a:t>
                      </a:r>
                      <a:r>
                        <a:rPr lang="fi-FI" sz="1600" dirty="0"/>
                        <a:t> of </a:t>
                      </a:r>
                      <a:r>
                        <a:rPr lang="fi-FI" sz="1600" dirty="0" err="1"/>
                        <a:t>education</a:t>
                      </a:r>
                      <a:r>
                        <a:rPr lang="fi-FI" sz="1600" dirty="0"/>
                        <a:t> </a:t>
                      </a:r>
                      <a:r>
                        <a:rPr lang="fi-FI" sz="1600" dirty="0" err="1"/>
                        <a:t>increses</a:t>
                      </a:r>
                      <a:r>
                        <a:rPr lang="fi-FI" sz="1600" dirty="0"/>
                        <a:t> </a:t>
                      </a:r>
                      <a:r>
                        <a:rPr lang="fi-FI" sz="1600" dirty="0" err="1"/>
                        <a:t>woman’s</a:t>
                      </a:r>
                      <a:r>
                        <a:rPr lang="fi-FI" sz="1600" dirty="0"/>
                        <a:t> </a:t>
                      </a:r>
                      <a:r>
                        <a:rPr lang="fi-FI" sz="1600" dirty="0" err="1"/>
                        <a:t>salary</a:t>
                      </a:r>
                      <a:r>
                        <a:rPr lang="fi-FI" sz="1600" dirty="0"/>
                        <a:t> </a:t>
                      </a:r>
                      <a:r>
                        <a:rPr lang="fi-FI" sz="1600" dirty="0" err="1"/>
                        <a:t>by</a:t>
                      </a:r>
                      <a:r>
                        <a:rPr lang="fi-FI" sz="1600" dirty="0"/>
                        <a:t> 15% and </a:t>
                      </a:r>
                      <a:r>
                        <a:rPr lang="fi-FI" sz="1600" dirty="0" err="1"/>
                        <a:t>man’s</a:t>
                      </a:r>
                      <a:r>
                        <a:rPr lang="fi-FI" sz="1600" dirty="0"/>
                        <a:t> </a:t>
                      </a:r>
                      <a:r>
                        <a:rPr lang="fi-FI" sz="1600" dirty="0" err="1"/>
                        <a:t>salary</a:t>
                      </a:r>
                      <a:r>
                        <a:rPr lang="fi-FI" sz="1600" dirty="0"/>
                        <a:t> </a:t>
                      </a:r>
                      <a:r>
                        <a:rPr lang="fi-FI" sz="1600" dirty="0" err="1"/>
                        <a:t>by</a:t>
                      </a:r>
                      <a:r>
                        <a:rPr lang="fi-FI" sz="1600" dirty="0"/>
                        <a:t> 10%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600" dirty="0"/>
                        <a:t>An </a:t>
                      </a:r>
                      <a:r>
                        <a:rPr lang="fi-FI" sz="1600" dirty="0" err="1"/>
                        <a:t>additional</a:t>
                      </a:r>
                      <a:r>
                        <a:rPr lang="fi-FI" sz="1600" dirty="0"/>
                        <a:t> </a:t>
                      </a:r>
                      <a:r>
                        <a:rPr lang="fi-FI" sz="1600" dirty="0" err="1"/>
                        <a:t>year</a:t>
                      </a:r>
                      <a:r>
                        <a:rPr lang="fi-FI" sz="1600" dirty="0"/>
                        <a:t> of </a:t>
                      </a:r>
                      <a:r>
                        <a:rPr lang="fi-FI" sz="1600" dirty="0" err="1"/>
                        <a:t>education</a:t>
                      </a:r>
                      <a:r>
                        <a:rPr lang="fi-FI" sz="1600" dirty="0"/>
                        <a:t> </a:t>
                      </a:r>
                      <a:r>
                        <a:rPr lang="fi-FI" sz="1600" dirty="0" err="1"/>
                        <a:t>increses</a:t>
                      </a:r>
                      <a:r>
                        <a:rPr lang="fi-FI" sz="1600" dirty="0"/>
                        <a:t> </a:t>
                      </a:r>
                      <a:r>
                        <a:rPr lang="fi-FI" sz="1600" dirty="0" err="1"/>
                        <a:t>woman’s</a:t>
                      </a:r>
                      <a:r>
                        <a:rPr lang="fi-FI" sz="1600" dirty="0"/>
                        <a:t> </a:t>
                      </a:r>
                      <a:r>
                        <a:rPr lang="fi-FI" sz="1600" dirty="0" err="1"/>
                        <a:t>salary</a:t>
                      </a:r>
                      <a:r>
                        <a:rPr lang="fi-FI" sz="1600" dirty="0"/>
                        <a:t> </a:t>
                      </a:r>
                      <a:r>
                        <a:rPr lang="fi-FI" sz="1600" dirty="0" err="1"/>
                        <a:t>by</a:t>
                      </a:r>
                      <a:r>
                        <a:rPr lang="fi-FI" sz="1600" dirty="0"/>
                        <a:t> 200 and </a:t>
                      </a:r>
                      <a:r>
                        <a:rPr lang="fi-FI" sz="1600" dirty="0" err="1"/>
                        <a:t>man’s</a:t>
                      </a:r>
                      <a:r>
                        <a:rPr lang="fi-FI" sz="1600" dirty="0"/>
                        <a:t> </a:t>
                      </a:r>
                      <a:r>
                        <a:rPr lang="fi-FI" sz="1600" dirty="0" err="1"/>
                        <a:t>salary</a:t>
                      </a:r>
                      <a:r>
                        <a:rPr lang="fi-FI" sz="1600" dirty="0"/>
                        <a:t> </a:t>
                      </a:r>
                      <a:r>
                        <a:rPr lang="fi-FI" sz="1600" dirty="0" err="1"/>
                        <a:t>by</a:t>
                      </a:r>
                      <a:r>
                        <a:rPr lang="fi-FI" sz="1600" dirty="0"/>
                        <a:t> 300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600" dirty="0"/>
                        <a:t>An </a:t>
                      </a:r>
                      <a:r>
                        <a:rPr lang="fi-FI" sz="1600" dirty="0" err="1"/>
                        <a:t>additional</a:t>
                      </a:r>
                      <a:r>
                        <a:rPr lang="fi-FI" sz="1600" dirty="0"/>
                        <a:t> </a:t>
                      </a:r>
                      <a:r>
                        <a:rPr lang="fi-FI" sz="1600" dirty="0" err="1"/>
                        <a:t>year</a:t>
                      </a:r>
                      <a:r>
                        <a:rPr lang="fi-FI" sz="1600" dirty="0"/>
                        <a:t> of </a:t>
                      </a:r>
                      <a:r>
                        <a:rPr lang="fi-FI" sz="1600" dirty="0" err="1"/>
                        <a:t>education</a:t>
                      </a:r>
                      <a:r>
                        <a:rPr lang="fi-FI" sz="1600" dirty="0"/>
                        <a:t> </a:t>
                      </a:r>
                      <a:r>
                        <a:rPr lang="fi-FI" sz="1600" dirty="0" err="1"/>
                        <a:t>increses</a:t>
                      </a:r>
                      <a:r>
                        <a:rPr lang="fi-FI" sz="1600" dirty="0"/>
                        <a:t> </a:t>
                      </a:r>
                      <a:r>
                        <a:rPr lang="fi-FI" sz="1600" dirty="0" err="1"/>
                        <a:t>woman’s</a:t>
                      </a:r>
                      <a:r>
                        <a:rPr lang="fi-FI" sz="1600" dirty="0"/>
                        <a:t> </a:t>
                      </a:r>
                      <a:r>
                        <a:rPr lang="fi-FI" sz="1600" dirty="0" err="1"/>
                        <a:t>salary</a:t>
                      </a:r>
                      <a:r>
                        <a:rPr lang="fi-FI" sz="1600" dirty="0"/>
                        <a:t> </a:t>
                      </a:r>
                      <a:r>
                        <a:rPr lang="fi-FI" sz="1600" dirty="0" err="1"/>
                        <a:t>by</a:t>
                      </a:r>
                      <a:r>
                        <a:rPr lang="fi-FI" sz="1600" dirty="0"/>
                        <a:t> 240 and </a:t>
                      </a:r>
                      <a:r>
                        <a:rPr lang="fi-FI" sz="1600" dirty="0" err="1"/>
                        <a:t>man’s</a:t>
                      </a:r>
                      <a:r>
                        <a:rPr lang="fi-FI" sz="1600" dirty="0"/>
                        <a:t> </a:t>
                      </a:r>
                      <a:r>
                        <a:rPr lang="fi-FI" sz="1600" dirty="0" err="1"/>
                        <a:t>salary</a:t>
                      </a:r>
                      <a:r>
                        <a:rPr lang="fi-FI" sz="1600" dirty="0"/>
                        <a:t> </a:t>
                      </a:r>
                      <a:r>
                        <a:rPr lang="fi-FI" sz="1600" dirty="0" err="1"/>
                        <a:t>by</a:t>
                      </a:r>
                      <a:r>
                        <a:rPr lang="fi-FI" sz="1600" dirty="0"/>
                        <a:t> 300</a:t>
                      </a:r>
                    </a:p>
                  </a:txBody>
                  <a:tcPr/>
                </a:tc>
                <a:extLst>
                  <a:ext uri="{0D108BD9-81ED-4DB2-BD59-A6C34878D82A}">
                    <a16:rowId xmlns:a16="http://schemas.microsoft.com/office/drawing/2014/main" val="3565508876"/>
                  </a:ext>
                </a:extLst>
              </a:tr>
            </a:tbl>
          </a:graphicData>
        </a:graphic>
      </p:graphicFrame>
      <p:sp>
        <p:nvSpPr>
          <p:cNvPr id="9" name="Rectangle 8">
            <a:extLst>
              <a:ext uri="{FF2B5EF4-FFF2-40B4-BE49-F238E27FC236}">
                <a16:creationId xmlns:a16="http://schemas.microsoft.com/office/drawing/2014/main" id="{36378E01-F1A0-7C43-83E4-99A3ACA5135D}"/>
              </a:ext>
            </a:extLst>
          </p:cNvPr>
          <p:cNvSpPr/>
          <p:nvPr/>
        </p:nvSpPr>
        <p:spPr>
          <a:xfrm>
            <a:off x="5163669" y="2985247"/>
            <a:ext cx="2272553" cy="2796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0D420C22-C249-9942-8040-D4CC563C7573}"/>
              </a:ext>
            </a:extLst>
          </p:cNvPr>
          <p:cNvSpPr/>
          <p:nvPr/>
        </p:nvSpPr>
        <p:spPr>
          <a:xfrm>
            <a:off x="628649" y="4572001"/>
            <a:ext cx="4817410" cy="1159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F8DB8B6F-B613-CC47-B0C5-0DF5F6D80BDC}"/>
              </a:ext>
            </a:extLst>
          </p:cNvPr>
          <p:cNvSpPr/>
          <p:nvPr/>
        </p:nvSpPr>
        <p:spPr>
          <a:xfrm>
            <a:off x="2892237" y="3120183"/>
            <a:ext cx="2553822" cy="2352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xtBox 11">
            <a:extLst>
              <a:ext uri="{FF2B5EF4-FFF2-40B4-BE49-F238E27FC236}">
                <a16:creationId xmlns:a16="http://schemas.microsoft.com/office/drawing/2014/main" id="{04CD34B2-88D7-E741-9C48-698F7C1E628A}"/>
              </a:ext>
            </a:extLst>
          </p:cNvPr>
          <p:cNvSpPr txBox="1"/>
          <p:nvPr/>
        </p:nvSpPr>
        <p:spPr>
          <a:xfrm>
            <a:off x="751301" y="5743448"/>
            <a:ext cx="2393681" cy="492443"/>
          </a:xfrm>
          <a:prstGeom prst="rect">
            <a:avLst/>
          </a:prstGeom>
          <a:noFill/>
        </p:spPr>
        <p:txBody>
          <a:bodyPr wrap="square" lIns="0" tIns="0" rIns="0" bIns="0" rtlCol="0">
            <a:spAutoFit/>
          </a:bodyPr>
          <a:lstStyle/>
          <a:p>
            <a:r>
              <a:rPr lang="en-US" sz="1600" b="1" dirty="0">
                <a:solidFill>
                  <a:srgbClr val="EF3340"/>
                </a:solidFill>
              </a:rPr>
              <a:t>Is the effect of education moderated by gender?</a:t>
            </a:r>
          </a:p>
        </p:txBody>
      </p:sp>
      <p:sp>
        <p:nvSpPr>
          <p:cNvPr id="13" name="TextBox 12">
            <a:extLst>
              <a:ext uri="{FF2B5EF4-FFF2-40B4-BE49-F238E27FC236}">
                <a16:creationId xmlns:a16="http://schemas.microsoft.com/office/drawing/2014/main" id="{79CD4CC9-E787-394A-84E0-3AD817C39D38}"/>
              </a:ext>
            </a:extLst>
          </p:cNvPr>
          <p:cNvSpPr txBox="1"/>
          <p:nvPr/>
        </p:nvSpPr>
        <p:spPr>
          <a:xfrm>
            <a:off x="4572000" y="5676475"/>
            <a:ext cx="2442525" cy="761251"/>
          </a:xfrm>
          <a:prstGeom prst="rect">
            <a:avLst/>
          </a:prstGeom>
          <a:noFill/>
        </p:spPr>
        <p:txBody>
          <a:bodyPr wrap="square" lIns="0" tIns="0" rIns="0" bIns="0" rtlCol="0">
            <a:spAutoFit/>
          </a:bodyPr>
          <a:lstStyle/>
          <a:p>
            <a:r>
              <a:rPr lang="en-US" sz="1600" b="1" dirty="0">
                <a:solidFill>
                  <a:srgbClr val="EF3340"/>
                </a:solidFill>
              </a:rPr>
              <a:t>Is the moderation effect of being a woman positive or negative?</a:t>
            </a:r>
          </a:p>
        </p:txBody>
      </p:sp>
    </p:spTree>
    <p:extLst>
      <p:ext uri="{BB962C8B-B14F-4D97-AF65-F5344CB8AC3E}">
        <p14:creationId xmlns:p14="http://schemas.microsoft.com/office/powerpoint/2010/main" val="346455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Instrumental variable</a:t>
            </a:r>
            <a:br>
              <a:rPr lang="en-US" dirty="0"/>
            </a:br>
            <a:r>
              <a:rPr lang="en-US" dirty="0"/>
              <a:t>solution to endogeneity</a:t>
            </a:r>
          </a:p>
        </p:txBody>
      </p:sp>
      <p:sp>
        <p:nvSpPr>
          <p:cNvPr id="3" name="Text Placeholder 2">
            <a:extLst>
              <a:ext uri="{FF2B5EF4-FFF2-40B4-BE49-F238E27FC236}">
                <a16:creationId xmlns:a16="http://schemas.microsoft.com/office/drawing/2014/main" id="{37DCCB7D-FE8B-7247-9E28-2040C6DE0E8F}"/>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4222218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AADC-E9E9-854B-89E9-EBF3B7E390AD}"/>
              </a:ext>
            </a:extLst>
          </p:cNvPr>
          <p:cNvSpPr>
            <a:spLocks noGrp="1"/>
          </p:cNvSpPr>
          <p:nvPr>
            <p:ph type="title"/>
          </p:nvPr>
        </p:nvSpPr>
        <p:spPr/>
        <p:txBody>
          <a:bodyPr/>
          <a:lstStyle/>
          <a:p>
            <a:r>
              <a:rPr lang="fi-FI" dirty="0" err="1"/>
              <a:t>Confusion</a:t>
            </a:r>
            <a:r>
              <a:rPr lang="fi-FI" dirty="0"/>
              <a:t> on </a:t>
            </a:r>
            <a:r>
              <a:rPr lang="fi-FI" dirty="0" err="1"/>
              <a:t>moderation</a:t>
            </a:r>
            <a:r>
              <a:rPr lang="fi-FI" dirty="0"/>
              <a:t> and </a:t>
            </a:r>
            <a:r>
              <a:rPr lang="fi-FI" dirty="0" err="1"/>
              <a:t>non-linear</a:t>
            </a:r>
            <a:r>
              <a:rPr lang="fi-FI" dirty="0"/>
              <a:t> </a:t>
            </a:r>
            <a:r>
              <a:rPr lang="fi-FI" dirty="0" err="1"/>
              <a:t>models</a:t>
            </a:r>
            <a:endParaRPr lang="fi-FI" dirty="0"/>
          </a:p>
        </p:txBody>
      </p:sp>
      <p:sp>
        <p:nvSpPr>
          <p:cNvPr id="7" name="Rectangle 6">
            <a:extLst>
              <a:ext uri="{FF2B5EF4-FFF2-40B4-BE49-F238E27FC236}">
                <a16:creationId xmlns:a16="http://schemas.microsoft.com/office/drawing/2014/main" id="{7D1701FF-7307-D446-8480-7685602670A2}"/>
              </a:ext>
            </a:extLst>
          </p:cNvPr>
          <p:cNvSpPr/>
          <p:nvPr/>
        </p:nvSpPr>
        <p:spPr>
          <a:xfrm>
            <a:off x="748482" y="2495315"/>
            <a:ext cx="6916342" cy="18065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664A2B-125F-7A44-ACAF-6468855FB9DD}"/>
              </a:ext>
            </a:extLst>
          </p:cNvPr>
          <p:cNvSpPr/>
          <p:nvPr/>
        </p:nvSpPr>
        <p:spPr>
          <a:xfrm>
            <a:off x="748482" y="2632913"/>
            <a:ext cx="5087542" cy="23460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5EBCA40-E760-F346-B4EB-64EB94D63450}"/>
              </a:ext>
            </a:extLst>
          </p:cNvPr>
          <p:cNvPicPr>
            <a:picLocks noChangeAspect="1"/>
          </p:cNvPicPr>
          <p:nvPr/>
        </p:nvPicPr>
        <p:blipFill rotWithShape="1">
          <a:blip r:embed="rId2"/>
          <a:srcRect t="52157" b="18332"/>
          <a:stretch/>
        </p:blipFill>
        <p:spPr>
          <a:xfrm>
            <a:off x="-1" y="2111188"/>
            <a:ext cx="8395519" cy="3603812"/>
          </a:xfrm>
          <a:prstGeom prst="rect">
            <a:avLst/>
          </a:prstGeom>
        </p:spPr>
      </p:pic>
      <p:sp>
        <p:nvSpPr>
          <p:cNvPr id="10" name="TextBox 9">
            <a:extLst>
              <a:ext uri="{FF2B5EF4-FFF2-40B4-BE49-F238E27FC236}">
                <a16:creationId xmlns:a16="http://schemas.microsoft.com/office/drawing/2014/main" id="{791C58A2-0640-244B-B9B4-40C952C2CAD2}"/>
              </a:ext>
            </a:extLst>
          </p:cNvPr>
          <p:cNvSpPr txBox="1"/>
          <p:nvPr/>
        </p:nvSpPr>
        <p:spPr>
          <a:xfrm>
            <a:off x="628650" y="6311899"/>
            <a:ext cx="6821021" cy="307777"/>
          </a:xfrm>
          <a:prstGeom prst="rect">
            <a:avLst/>
          </a:prstGeom>
          <a:noFill/>
        </p:spPr>
        <p:txBody>
          <a:bodyPr wrap="square" lIns="0" tIns="0" rIns="0" bIns="0" rtlCol="0">
            <a:spAutoFit/>
          </a:bodyPr>
          <a:lstStyle/>
          <a:p>
            <a:r>
              <a:rPr lang="en" sz="1000" dirty="0"/>
              <a:t>Becker, T. E., Robertson, M. M., &amp; Vandenberg, R. J. (2018). Nonlinear transformations in organizational research: Possible problems and potential solutions. </a:t>
            </a:r>
            <a:r>
              <a:rPr lang="en" sz="1000" i="1" dirty="0"/>
              <a:t>Organizational Research Methods</a:t>
            </a:r>
            <a:r>
              <a:rPr lang="en" sz="1000" dirty="0"/>
              <a:t>, 109442811877520. </a:t>
            </a:r>
            <a:r>
              <a:rPr lang="en" sz="1000" dirty="0">
                <a:hlinkClick r:id="rId3"/>
              </a:rPr>
              <a:t>https://doi.org/10.1177/1094428118775205</a:t>
            </a:r>
            <a:endParaRPr lang="en" sz="1000" dirty="0">
              <a:effectLst/>
            </a:endParaRPr>
          </a:p>
        </p:txBody>
      </p:sp>
    </p:spTree>
    <p:extLst>
      <p:ext uri="{BB962C8B-B14F-4D97-AF65-F5344CB8AC3E}">
        <p14:creationId xmlns:p14="http://schemas.microsoft.com/office/powerpoint/2010/main" val="9977770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AADC-E9E9-854B-89E9-EBF3B7E390AD}"/>
              </a:ext>
            </a:extLst>
          </p:cNvPr>
          <p:cNvSpPr>
            <a:spLocks noGrp="1"/>
          </p:cNvSpPr>
          <p:nvPr>
            <p:ph type="title"/>
          </p:nvPr>
        </p:nvSpPr>
        <p:spPr/>
        <p:txBody>
          <a:bodyPr/>
          <a:lstStyle/>
          <a:p>
            <a:r>
              <a:rPr lang="fi-FI" dirty="0" err="1"/>
              <a:t>Confusion</a:t>
            </a:r>
            <a:r>
              <a:rPr lang="fi-FI" dirty="0"/>
              <a:t> on </a:t>
            </a:r>
            <a:r>
              <a:rPr lang="fi-FI" dirty="0" err="1"/>
              <a:t>moderation</a:t>
            </a:r>
            <a:r>
              <a:rPr lang="fi-FI" dirty="0"/>
              <a:t> and </a:t>
            </a:r>
            <a:r>
              <a:rPr lang="fi-FI" dirty="0" err="1"/>
              <a:t>non-linear</a:t>
            </a:r>
            <a:r>
              <a:rPr lang="fi-FI" dirty="0"/>
              <a:t> </a:t>
            </a:r>
            <a:r>
              <a:rPr lang="fi-FI" dirty="0" err="1"/>
              <a:t>models</a:t>
            </a:r>
            <a:endParaRPr lang="fi-FI" dirty="0"/>
          </a:p>
        </p:txBody>
      </p:sp>
      <p:sp>
        <p:nvSpPr>
          <p:cNvPr id="3" name="Text Placeholder 2">
            <a:extLst>
              <a:ext uri="{FF2B5EF4-FFF2-40B4-BE49-F238E27FC236}">
                <a16:creationId xmlns:a16="http://schemas.microsoft.com/office/drawing/2014/main" id="{A69922E3-B100-5F45-BD55-2876C6DF75D5}"/>
              </a:ext>
            </a:extLst>
          </p:cNvPr>
          <p:cNvSpPr>
            <a:spLocks noGrp="1"/>
          </p:cNvSpPr>
          <p:nvPr>
            <p:ph type="body" idx="1"/>
          </p:nvPr>
        </p:nvSpPr>
        <p:spPr/>
        <p:txBody>
          <a:bodyPr/>
          <a:lstStyle/>
          <a:p>
            <a:r>
              <a:rPr lang="fi-FI" dirty="0" err="1"/>
              <a:t>Linear</a:t>
            </a:r>
            <a:r>
              <a:rPr lang="fi-FI" dirty="0"/>
              <a:t> </a:t>
            </a:r>
            <a:r>
              <a:rPr lang="fi-FI" dirty="0" err="1"/>
              <a:t>model</a:t>
            </a:r>
            <a:endParaRPr lang="fi-FI"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57C0D95E-FB95-FB40-9B2B-40402F04E39B}"/>
                  </a:ext>
                </a:extLst>
              </p:cNvPr>
              <p:cNvSpPr>
                <a:spLocks noGrp="1"/>
              </p:cNvSpPr>
              <p:nvPr>
                <p:ph sz="half" idx="2"/>
              </p:nvPr>
            </p:nvSpPr>
            <p:spPr/>
            <p:txBody>
              <a:bodyPr/>
              <a:lstStyle/>
              <a:p>
                <a:pPr marL="0" indent="0">
                  <a:lnSpc>
                    <a:spcPct val="150000"/>
                  </a:lnSpc>
                  <a:buNone/>
                </a:pPr>
                <a14:m>
                  <m:oMathPara xmlns:m="http://schemas.openxmlformats.org/officeDocument/2006/math">
                    <m:oMathParaPr>
                      <m:jc m:val="left"/>
                    </m:oMathParaPr>
                    <m:oMath xmlns:m="http://schemas.openxmlformats.org/officeDocument/2006/math">
                      <m:r>
                        <a:rPr lang="en-GB" i="1">
                          <a:latin typeface="Cambria Math" panose="02040503050406030204" pitchFamily="18" charset="0"/>
                        </a:rPr>
                        <m:t>𝑦</m:t>
                      </m:r>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0</m:t>
                          </m:r>
                        </m:sub>
                      </m:sSub>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2</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2</m:t>
                          </m:r>
                        </m:sub>
                      </m:sSub>
                      <m:r>
                        <a:rPr lang="en-GB" i="1">
                          <a:latin typeface="Cambria Math" panose="02040503050406030204" pitchFamily="18" charset="0"/>
                        </a:rPr>
                        <m:t>+</m:t>
                      </m:r>
                      <m:r>
                        <a:rPr lang="en-GB" i="1" smtClean="0">
                          <a:latin typeface="Cambria Math" panose="02040503050406030204" pitchFamily="18" charset="0"/>
                        </a:rPr>
                        <m:t>𝑢</m:t>
                      </m:r>
                    </m:oMath>
                  </m:oMathPara>
                </a14:m>
                <a:endParaRPr lang="fi-FI" dirty="0"/>
              </a:p>
              <a:p>
                <a:pPr marL="0" indent="0">
                  <a:lnSpc>
                    <a:spcPct val="150000"/>
                  </a:lnSpc>
                  <a:buNone/>
                </a:pPr>
                <a14:m>
                  <m:oMathPara xmlns:m="http://schemas.openxmlformats.org/officeDocument/2006/math">
                    <m:oMathParaPr>
                      <m:jc m:val="left"/>
                    </m:oMathParaPr>
                    <m:oMath xmlns:m="http://schemas.openxmlformats.org/officeDocument/2006/math">
                      <m:acc>
                        <m:accPr>
                          <m:chr m:val="̂"/>
                          <m:ctrlPr>
                            <a:rPr lang="fi-FI" i="1">
                              <a:latin typeface="Cambria Math" panose="02040503050406030204" pitchFamily="18" charset="0"/>
                            </a:rPr>
                          </m:ctrlPr>
                        </m:accPr>
                        <m:e>
                          <m:r>
                            <a:rPr lang="en-GB" i="1">
                              <a:latin typeface="Cambria Math" panose="02040503050406030204" pitchFamily="18" charset="0"/>
                            </a:rPr>
                            <m:t>𝑦</m:t>
                          </m:r>
                        </m:e>
                      </m:acc>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0</m:t>
                          </m:r>
                        </m:sub>
                      </m:sSub>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2</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2</m:t>
                          </m:r>
                        </m:sub>
                      </m:sSub>
                    </m:oMath>
                  </m:oMathPara>
                </a14:m>
                <a:endParaRPr lang="fi-FI" dirty="0"/>
              </a:p>
              <a:p>
                <a:endParaRPr lang="fi-FI" dirty="0"/>
              </a:p>
            </p:txBody>
          </p:sp>
        </mc:Choice>
        <mc:Fallback xmlns="">
          <p:sp>
            <p:nvSpPr>
              <p:cNvPr id="4" name="Content Placeholder 3">
                <a:extLst>
                  <a:ext uri="{FF2B5EF4-FFF2-40B4-BE49-F238E27FC236}">
                    <a16:creationId xmlns:a16="http://schemas.microsoft.com/office/drawing/2014/main" id="{57C0D95E-FB95-FB40-9B2B-40402F04E39B}"/>
                  </a:ext>
                </a:extLst>
              </p:cNvPr>
              <p:cNvSpPr>
                <a:spLocks noGrp="1" noRot="1" noChangeAspect="1" noMove="1" noResize="1" noEditPoints="1" noAdjustHandles="1" noChangeArrowheads="1" noChangeShapeType="1" noTextEdit="1"/>
              </p:cNvSpPr>
              <p:nvPr>
                <p:ph sz="half" idx="2"/>
              </p:nvPr>
            </p:nvSpPr>
            <p:spPr>
              <a:blipFill>
                <a:blip r:embed="rId3"/>
                <a:stretch>
                  <a:fillRect/>
                </a:stretch>
              </a:blipFill>
            </p:spPr>
            <p:txBody>
              <a:bodyPr/>
              <a:lstStyle/>
              <a:p>
                <a:r>
                  <a:rPr lang="fi-FI">
                    <a:noFill/>
                  </a:rPr>
                  <a:t> </a:t>
                </a:r>
              </a:p>
            </p:txBody>
          </p:sp>
        </mc:Fallback>
      </mc:AlternateContent>
      <p:sp>
        <p:nvSpPr>
          <p:cNvPr id="5" name="Text Placeholder 4">
            <a:extLst>
              <a:ext uri="{FF2B5EF4-FFF2-40B4-BE49-F238E27FC236}">
                <a16:creationId xmlns:a16="http://schemas.microsoft.com/office/drawing/2014/main" id="{5F75B9D8-AE52-A145-A5C3-F508C5621361}"/>
              </a:ext>
            </a:extLst>
          </p:cNvPr>
          <p:cNvSpPr>
            <a:spLocks noGrp="1"/>
          </p:cNvSpPr>
          <p:nvPr>
            <p:ph type="body" sz="quarter" idx="3"/>
          </p:nvPr>
        </p:nvSpPr>
        <p:spPr/>
        <p:txBody>
          <a:bodyPr/>
          <a:lstStyle/>
          <a:p>
            <a:r>
              <a:rPr lang="fi-FI" dirty="0" err="1"/>
              <a:t>Log</a:t>
            </a:r>
            <a:r>
              <a:rPr lang="fi-FI" dirty="0"/>
              <a:t> </a:t>
            </a:r>
            <a:r>
              <a:rPr lang="fi-FI" dirty="0" err="1"/>
              <a:t>transformed</a:t>
            </a:r>
            <a:r>
              <a:rPr lang="fi-FI" dirty="0"/>
              <a:t> </a:t>
            </a:r>
            <a:r>
              <a:rPr lang="fi-FI" dirty="0" err="1"/>
              <a:t>model</a:t>
            </a:r>
            <a:endParaRPr lang="fi-FI"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35407011-E31A-F341-836F-211FA42E9F31}"/>
                  </a:ext>
                </a:extLst>
              </p:cNvPr>
              <p:cNvSpPr>
                <a:spLocks noGrp="1"/>
              </p:cNvSpPr>
              <p:nvPr>
                <p:ph sz="quarter" idx="4"/>
              </p:nvPr>
            </p:nvSpPr>
            <p:spPr/>
            <p:txBody>
              <a:bodyPr/>
              <a:lstStyle/>
              <a:p>
                <a:pPr marL="0" indent="0">
                  <a:lnSpc>
                    <a:spcPct val="150000"/>
                  </a:lnSpc>
                  <a:buNone/>
                </a:pPr>
                <a14:m>
                  <m:oMathPara xmlns:m="http://schemas.openxmlformats.org/officeDocument/2006/math">
                    <m:oMathParaPr>
                      <m:jc m:val="left"/>
                    </m:oMathParaPr>
                    <m:oMath xmlns:m="http://schemas.openxmlformats.org/officeDocument/2006/math">
                      <m:r>
                        <m:rPr>
                          <m:sty m:val="p"/>
                        </m:rPr>
                        <a:rPr lang="en-GB">
                          <a:latin typeface="Cambria Math" panose="02040503050406030204" pitchFamily="18" charset="0"/>
                        </a:rPr>
                        <m:t>ln</m:t>
                      </m:r>
                      <m:r>
                        <a:rPr lang="en-GB" i="1">
                          <a:latin typeface="Cambria Math" panose="02040503050406030204" pitchFamily="18" charset="0"/>
                        </a:rPr>
                        <m:t>(</m:t>
                      </m:r>
                      <m:r>
                        <a:rPr lang="en-GB" i="1">
                          <a:latin typeface="Cambria Math" panose="02040503050406030204" pitchFamily="18" charset="0"/>
                        </a:rPr>
                        <m:t>𝑦</m:t>
                      </m:r>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0</m:t>
                          </m:r>
                        </m:sub>
                      </m:sSub>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2</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2</m:t>
                          </m:r>
                        </m:sub>
                      </m:sSub>
                      <m:r>
                        <a:rPr lang="en-GB" i="1">
                          <a:latin typeface="Cambria Math" panose="02040503050406030204" pitchFamily="18" charset="0"/>
                        </a:rPr>
                        <m:t>+</m:t>
                      </m:r>
                      <m:r>
                        <a:rPr lang="en-GB" i="1">
                          <a:latin typeface="Cambria Math" panose="02040503050406030204" pitchFamily="18" charset="0"/>
                        </a:rPr>
                        <m:t>𝑢</m:t>
                      </m:r>
                    </m:oMath>
                  </m:oMathPara>
                </a14:m>
                <a:endParaRPr lang="fi-FI" dirty="0"/>
              </a:p>
              <a:p>
                <a:pPr marL="0" indent="0">
                  <a:lnSpc>
                    <a:spcPct val="150000"/>
                  </a:lnSpc>
                  <a:buNone/>
                </a:pPr>
                <a14:m>
                  <m:oMathPara xmlns:m="http://schemas.openxmlformats.org/officeDocument/2006/math">
                    <m:oMathParaPr>
                      <m:jc m:val="left"/>
                    </m:oMathParaPr>
                    <m:oMath xmlns:m="http://schemas.openxmlformats.org/officeDocument/2006/math">
                      <m:acc>
                        <m:accPr>
                          <m:chr m:val="̂"/>
                          <m:ctrlPr>
                            <a:rPr lang="fi-FI" i="1">
                              <a:latin typeface="Cambria Math" panose="02040503050406030204" pitchFamily="18" charset="0"/>
                            </a:rPr>
                          </m:ctrlPr>
                        </m:accPr>
                        <m:e>
                          <m:r>
                            <m:rPr>
                              <m:sty m:val="p"/>
                            </m:rPr>
                            <a:rPr lang="en-GB">
                              <a:latin typeface="Cambria Math" panose="02040503050406030204" pitchFamily="18" charset="0"/>
                            </a:rPr>
                            <m:t>ln</m:t>
                          </m:r>
                          <m:r>
                            <a:rPr lang="en-GB" i="1">
                              <a:latin typeface="Cambria Math" panose="02040503050406030204" pitchFamily="18" charset="0"/>
                            </a:rPr>
                            <m:t>(</m:t>
                          </m:r>
                          <m:r>
                            <a:rPr lang="en-GB" i="1">
                              <a:latin typeface="Cambria Math" panose="02040503050406030204" pitchFamily="18" charset="0"/>
                            </a:rPr>
                            <m:t>𝑦</m:t>
                          </m:r>
                          <m:r>
                            <a:rPr lang="en-GB" i="1">
                              <a:latin typeface="Cambria Math" panose="02040503050406030204" pitchFamily="18" charset="0"/>
                            </a:rPr>
                            <m:t>)</m:t>
                          </m:r>
                        </m:e>
                      </m:acc>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0</m:t>
                          </m:r>
                        </m:sub>
                      </m:sSub>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2</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2</m:t>
                          </m:r>
                        </m:sub>
                      </m:sSub>
                    </m:oMath>
                  </m:oMathPara>
                </a14:m>
                <a:endParaRPr lang="fi-FI" dirty="0"/>
              </a:p>
              <a:p>
                <a:pPr marL="0" indent="0">
                  <a:lnSpc>
                    <a:spcPct val="150000"/>
                  </a:lnSpc>
                  <a:buNone/>
                </a:pPr>
                <a14:m>
                  <m:oMathPara xmlns:m="http://schemas.openxmlformats.org/officeDocument/2006/math">
                    <m:oMathParaPr>
                      <m:jc m:val="left"/>
                    </m:oMathParaPr>
                    <m:oMath xmlns:m="http://schemas.openxmlformats.org/officeDocument/2006/math">
                      <m:acc>
                        <m:accPr>
                          <m:chr m:val="̂"/>
                          <m:ctrlPr>
                            <a:rPr lang="fi-FI" i="1">
                              <a:latin typeface="Cambria Math" panose="02040503050406030204" pitchFamily="18" charset="0"/>
                            </a:rPr>
                          </m:ctrlPr>
                        </m:accPr>
                        <m:e>
                          <m:r>
                            <a:rPr lang="en-GB" i="1">
                              <a:latin typeface="Cambria Math" panose="02040503050406030204" pitchFamily="18" charset="0"/>
                            </a:rPr>
                            <m:t>𝑦</m:t>
                          </m:r>
                        </m:e>
                      </m:acc>
                      <m:r>
                        <a:rPr lang="en-GB" i="1">
                          <a:latin typeface="Cambria Math" panose="02040503050406030204" pitchFamily="18" charset="0"/>
                        </a:rPr>
                        <m:t>=</m:t>
                      </m:r>
                      <m:sSup>
                        <m:sSupPr>
                          <m:ctrlPr>
                            <a:rPr lang="fi-FI" i="1">
                              <a:latin typeface="Cambria Math" panose="02040503050406030204" pitchFamily="18" charset="0"/>
                            </a:rPr>
                          </m:ctrlPr>
                        </m:sSupPr>
                        <m:e>
                          <m:r>
                            <a:rPr lang="en-GB" i="1">
                              <a:latin typeface="Cambria Math" panose="02040503050406030204" pitchFamily="18" charset="0"/>
                            </a:rPr>
                            <m:t>𝑒</m:t>
                          </m:r>
                        </m:e>
                        <m:sup>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0</m:t>
                              </m:r>
                            </m:sub>
                          </m:sSub>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2</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2</m:t>
                              </m:r>
                            </m:sub>
                          </m:sSub>
                        </m:sup>
                      </m:sSup>
                    </m:oMath>
                  </m:oMathPara>
                </a14:m>
                <a:endParaRPr lang="fi-FI" dirty="0"/>
              </a:p>
              <a:p>
                <a:pPr marL="0" indent="0">
                  <a:lnSpc>
                    <a:spcPct val="150000"/>
                  </a:lnSpc>
                  <a:buNone/>
                </a:pPr>
                <a14:m>
                  <m:oMathPara xmlns:m="http://schemas.openxmlformats.org/officeDocument/2006/math">
                    <m:oMathParaPr>
                      <m:jc m:val="left"/>
                    </m:oMathParaPr>
                    <m:oMath xmlns:m="http://schemas.openxmlformats.org/officeDocument/2006/math">
                      <m:acc>
                        <m:accPr>
                          <m:chr m:val="̂"/>
                          <m:ctrlPr>
                            <a:rPr lang="fi-FI" i="1">
                              <a:latin typeface="Cambria Math" panose="02040503050406030204" pitchFamily="18" charset="0"/>
                            </a:rPr>
                          </m:ctrlPr>
                        </m:accPr>
                        <m:e>
                          <m:r>
                            <a:rPr lang="en-GB" i="1">
                              <a:latin typeface="Cambria Math" panose="02040503050406030204" pitchFamily="18" charset="0"/>
                            </a:rPr>
                            <m:t>𝑦</m:t>
                          </m:r>
                        </m:e>
                      </m:acc>
                      <m:r>
                        <a:rPr lang="en-GB" i="1">
                          <a:latin typeface="Cambria Math" panose="02040503050406030204" pitchFamily="18" charset="0"/>
                        </a:rPr>
                        <m:t>=</m:t>
                      </m:r>
                      <m:sSup>
                        <m:sSupPr>
                          <m:ctrlPr>
                            <a:rPr lang="fi-FI" i="1">
                              <a:latin typeface="Cambria Math" panose="02040503050406030204" pitchFamily="18" charset="0"/>
                            </a:rPr>
                          </m:ctrlPr>
                        </m:sSupPr>
                        <m:e>
                          <m:r>
                            <a:rPr lang="en-GB" i="1">
                              <a:latin typeface="Cambria Math" panose="02040503050406030204" pitchFamily="18" charset="0"/>
                            </a:rPr>
                            <m:t>𝑒</m:t>
                          </m:r>
                        </m:e>
                        <m:sup>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0</m:t>
                              </m:r>
                            </m:sub>
                          </m:sSub>
                        </m:sup>
                      </m:sSup>
                      <m:sSup>
                        <m:sSupPr>
                          <m:ctrlPr>
                            <a:rPr lang="fi-FI" i="1">
                              <a:latin typeface="Cambria Math" panose="02040503050406030204" pitchFamily="18" charset="0"/>
                            </a:rPr>
                          </m:ctrlPr>
                        </m:sSupPr>
                        <m:e>
                          <m:r>
                            <a:rPr lang="en-GB" i="1">
                              <a:latin typeface="Cambria Math" panose="02040503050406030204" pitchFamily="18" charset="0"/>
                            </a:rPr>
                            <m:t>𝑒</m:t>
                          </m:r>
                        </m:e>
                        <m:sup>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sup>
                      </m:sSup>
                      <m:sSup>
                        <m:sSupPr>
                          <m:ctrlPr>
                            <a:rPr lang="fi-FI" i="1">
                              <a:latin typeface="Cambria Math" panose="02040503050406030204" pitchFamily="18" charset="0"/>
                            </a:rPr>
                          </m:ctrlPr>
                        </m:sSupPr>
                        <m:e>
                          <m:r>
                            <a:rPr lang="en-GB" i="1">
                              <a:latin typeface="Cambria Math" panose="02040503050406030204" pitchFamily="18" charset="0"/>
                            </a:rPr>
                            <m:t>𝑒</m:t>
                          </m:r>
                        </m:e>
                        <m:sup>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2</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2</m:t>
                              </m:r>
                            </m:sub>
                          </m:sSub>
                        </m:sup>
                      </m:sSup>
                    </m:oMath>
                  </m:oMathPara>
                </a14:m>
                <a:endParaRPr lang="fi-FI" dirty="0"/>
              </a:p>
            </p:txBody>
          </p:sp>
        </mc:Choice>
        <mc:Fallback xmlns="">
          <p:sp>
            <p:nvSpPr>
              <p:cNvPr id="9" name="Content Placeholder 8">
                <a:extLst>
                  <a:ext uri="{FF2B5EF4-FFF2-40B4-BE49-F238E27FC236}">
                    <a16:creationId xmlns:a16="http://schemas.microsoft.com/office/drawing/2014/main" id="{35407011-E31A-F341-836F-211FA42E9F31}"/>
                  </a:ext>
                </a:extLst>
              </p:cNvPr>
              <p:cNvSpPr>
                <a:spLocks noGrp="1" noRot="1" noChangeAspect="1" noMove="1" noResize="1" noEditPoints="1" noAdjustHandles="1" noChangeArrowheads="1" noChangeShapeType="1" noTextEdit="1"/>
              </p:cNvSpPr>
              <p:nvPr>
                <p:ph sz="quarter" idx="4"/>
              </p:nvPr>
            </p:nvSpPr>
            <p:spPr>
              <a:blipFill>
                <a:blip r:embed="rId4"/>
                <a:stretch>
                  <a:fillRect l="-326"/>
                </a:stretch>
              </a:blipFill>
            </p:spPr>
            <p:txBody>
              <a:bodyPr/>
              <a:lstStyle/>
              <a:p>
                <a:r>
                  <a:rPr lang="fi-FI">
                    <a:noFill/>
                  </a:rPr>
                  <a:t> </a:t>
                </a:r>
              </a:p>
            </p:txBody>
          </p:sp>
        </mc:Fallback>
      </mc:AlternateContent>
      <p:sp>
        <p:nvSpPr>
          <p:cNvPr id="15" name="TextBox 14">
            <a:extLst>
              <a:ext uri="{FF2B5EF4-FFF2-40B4-BE49-F238E27FC236}">
                <a16:creationId xmlns:a16="http://schemas.microsoft.com/office/drawing/2014/main" id="{CDC43F73-60B9-B04F-AF1C-2A5DCFFA66E3}"/>
              </a:ext>
            </a:extLst>
          </p:cNvPr>
          <p:cNvSpPr txBox="1"/>
          <p:nvPr/>
        </p:nvSpPr>
        <p:spPr>
          <a:xfrm>
            <a:off x="628650" y="6311899"/>
            <a:ext cx="5099797" cy="153888"/>
          </a:xfrm>
          <a:prstGeom prst="rect">
            <a:avLst/>
          </a:prstGeom>
          <a:noFill/>
        </p:spPr>
        <p:txBody>
          <a:bodyPr wrap="square" lIns="0" tIns="0" rIns="0" bIns="0" rtlCol="0">
            <a:spAutoFit/>
          </a:bodyPr>
          <a:lstStyle/>
          <a:p>
            <a:r>
              <a:rPr lang="fi-FI" sz="1000" dirty="0" err="1"/>
              <a:t>https</a:t>
            </a:r>
            <a:r>
              <a:rPr lang="fi-FI" sz="1000" dirty="0"/>
              <a:t>://</a:t>
            </a:r>
            <a:r>
              <a:rPr lang="fi-FI" sz="1000" dirty="0" err="1"/>
              <a:t>en.wikipedia.org</a:t>
            </a:r>
            <a:r>
              <a:rPr lang="fi-FI" sz="1000" dirty="0"/>
              <a:t>/wiki/</a:t>
            </a:r>
            <a:r>
              <a:rPr lang="fi-FI" sz="1000" dirty="0" err="1"/>
              <a:t>Exponentiation#Identities_and_properties</a:t>
            </a:r>
            <a:endParaRPr lang="en-US" sz="1000" dirty="0"/>
          </a:p>
        </p:txBody>
      </p:sp>
      <p:pic>
        <p:nvPicPr>
          <p:cNvPr id="18" name="Graphic 17">
            <a:extLst>
              <a:ext uri="{FF2B5EF4-FFF2-40B4-BE49-F238E27FC236}">
                <a16:creationId xmlns:a16="http://schemas.microsoft.com/office/drawing/2014/main" id="{09BD3393-D033-3344-81D2-89EBA88475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1482" y="4772083"/>
            <a:ext cx="2452024" cy="1305623"/>
          </a:xfrm>
          <a:prstGeom prst="rect">
            <a:avLst/>
          </a:prstGeom>
        </p:spPr>
      </p:pic>
      <p:sp>
        <p:nvSpPr>
          <p:cNvPr id="19" name="TextBox 18">
            <a:extLst>
              <a:ext uri="{FF2B5EF4-FFF2-40B4-BE49-F238E27FC236}">
                <a16:creationId xmlns:a16="http://schemas.microsoft.com/office/drawing/2014/main" id="{9BF6E758-6B4F-6348-9A91-F57565E5E3B4}"/>
              </a:ext>
            </a:extLst>
          </p:cNvPr>
          <p:cNvSpPr txBox="1"/>
          <p:nvPr/>
        </p:nvSpPr>
        <p:spPr>
          <a:xfrm>
            <a:off x="585169" y="4280515"/>
            <a:ext cx="2588337" cy="369332"/>
          </a:xfrm>
          <a:prstGeom prst="rect">
            <a:avLst/>
          </a:prstGeom>
          <a:noFill/>
        </p:spPr>
        <p:txBody>
          <a:bodyPr wrap="none" rtlCol="0">
            <a:spAutoFit/>
          </a:bodyPr>
          <a:lstStyle/>
          <a:p>
            <a:r>
              <a:rPr lang="fi-FI" dirty="0"/>
              <a:t>Basic </a:t>
            </a:r>
            <a:r>
              <a:rPr lang="fi-FI" dirty="0" err="1"/>
              <a:t>rules</a:t>
            </a:r>
            <a:r>
              <a:rPr lang="fi-FI" dirty="0"/>
              <a:t> for </a:t>
            </a:r>
            <a:r>
              <a:rPr lang="fi-FI" dirty="0" err="1"/>
              <a:t>exponents</a:t>
            </a:r>
            <a:r>
              <a:rPr lang="fi-FI" dirty="0"/>
              <a:t>:</a:t>
            </a:r>
          </a:p>
        </p:txBody>
      </p:sp>
      <p:sp>
        <p:nvSpPr>
          <p:cNvPr id="20" name="TextBox 19">
            <a:extLst>
              <a:ext uri="{FF2B5EF4-FFF2-40B4-BE49-F238E27FC236}">
                <a16:creationId xmlns:a16="http://schemas.microsoft.com/office/drawing/2014/main" id="{A8C8C406-D9DD-154A-A526-46FA6C9FD710}"/>
              </a:ext>
            </a:extLst>
          </p:cNvPr>
          <p:cNvSpPr txBox="1"/>
          <p:nvPr/>
        </p:nvSpPr>
        <p:spPr>
          <a:xfrm>
            <a:off x="5620551" y="4894318"/>
            <a:ext cx="1306955" cy="492443"/>
          </a:xfrm>
          <a:prstGeom prst="rect">
            <a:avLst/>
          </a:prstGeom>
          <a:noFill/>
        </p:spPr>
        <p:txBody>
          <a:bodyPr wrap="square" lIns="0" tIns="0" rIns="0" bIns="0" rtlCol="0">
            <a:spAutoFit/>
          </a:bodyPr>
          <a:lstStyle/>
          <a:p>
            <a:r>
              <a:rPr lang="en-US" sz="1600" b="1" dirty="0">
                <a:solidFill>
                  <a:srgbClr val="EF3340"/>
                </a:solidFill>
              </a:rPr>
              <a:t>Multiplicative</a:t>
            </a:r>
          </a:p>
          <a:p>
            <a:r>
              <a:rPr lang="en-US" sz="1600" b="1" dirty="0">
                <a:solidFill>
                  <a:srgbClr val="EF3340"/>
                </a:solidFill>
              </a:rPr>
              <a:t>effect</a:t>
            </a:r>
          </a:p>
        </p:txBody>
      </p:sp>
      <p:sp>
        <p:nvSpPr>
          <p:cNvPr id="21" name="Left Brace 20">
            <a:extLst>
              <a:ext uri="{FF2B5EF4-FFF2-40B4-BE49-F238E27FC236}">
                <a16:creationId xmlns:a16="http://schemas.microsoft.com/office/drawing/2014/main" id="{05A2B737-C4B2-FC43-BB0C-2453E36A7135}"/>
              </a:ext>
            </a:extLst>
          </p:cNvPr>
          <p:cNvSpPr/>
          <p:nvPr/>
        </p:nvSpPr>
        <p:spPr>
          <a:xfrm rot="16200000">
            <a:off x="6037106" y="4048624"/>
            <a:ext cx="306903" cy="1140013"/>
          </a:xfrm>
          <a:prstGeom prst="leftBrac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CC9B6248-44F5-8B44-8F57-1A2022B5357D}"/>
              </a:ext>
            </a:extLst>
          </p:cNvPr>
          <p:cNvSpPr txBox="1"/>
          <p:nvPr/>
        </p:nvSpPr>
        <p:spPr>
          <a:xfrm>
            <a:off x="1866551" y="3920905"/>
            <a:ext cx="1306955" cy="246221"/>
          </a:xfrm>
          <a:prstGeom prst="rect">
            <a:avLst/>
          </a:prstGeom>
          <a:noFill/>
        </p:spPr>
        <p:txBody>
          <a:bodyPr wrap="square" lIns="0" tIns="0" rIns="0" bIns="0" rtlCol="0">
            <a:spAutoFit/>
          </a:bodyPr>
          <a:lstStyle/>
          <a:p>
            <a:r>
              <a:rPr lang="en-US" sz="1600" b="1" dirty="0">
                <a:solidFill>
                  <a:srgbClr val="EF3340"/>
                </a:solidFill>
              </a:rPr>
              <a:t>Additive effect</a:t>
            </a:r>
          </a:p>
        </p:txBody>
      </p:sp>
      <p:sp>
        <p:nvSpPr>
          <p:cNvPr id="24" name="Left Brace 23">
            <a:extLst>
              <a:ext uri="{FF2B5EF4-FFF2-40B4-BE49-F238E27FC236}">
                <a16:creationId xmlns:a16="http://schemas.microsoft.com/office/drawing/2014/main" id="{A555E636-8E96-5B48-9EA0-A2B053B679D4}"/>
              </a:ext>
            </a:extLst>
          </p:cNvPr>
          <p:cNvSpPr/>
          <p:nvPr/>
        </p:nvSpPr>
        <p:spPr>
          <a:xfrm rot="16200000">
            <a:off x="2283106" y="3075211"/>
            <a:ext cx="306903" cy="1140013"/>
          </a:xfrm>
          <a:prstGeom prst="leftBrac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3261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3" grpId="0"/>
      <p:bldP spid="2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28">
            <a:extLst>
              <a:ext uri="{FF2B5EF4-FFF2-40B4-BE49-F238E27FC236}">
                <a16:creationId xmlns:a16="http://schemas.microsoft.com/office/drawing/2014/main" id="{48EC7FDE-6931-D14E-B4AE-2F105A86AD15}"/>
              </a:ext>
            </a:extLst>
          </p:cNvPr>
          <p:cNvPicPr>
            <a:picLocks noGrp="1" noChangeAspect="1"/>
          </p:cNvPicPr>
          <p:nvPr>
            <p:ph sz="quarter" idx="4"/>
          </p:nvPr>
        </p:nvPicPr>
        <p:blipFill>
          <a:blip r:embed="rId3"/>
          <a:stretch>
            <a:fillRect/>
          </a:stretch>
        </p:blipFill>
        <p:spPr>
          <a:xfrm>
            <a:off x="4082400" y="1897200"/>
            <a:ext cx="3684587" cy="3684587"/>
          </a:xfrm>
        </p:spPr>
      </p:pic>
      <p:sp>
        <p:nvSpPr>
          <p:cNvPr id="2" name="Title 1">
            <a:extLst>
              <a:ext uri="{FF2B5EF4-FFF2-40B4-BE49-F238E27FC236}">
                <a16:creationId xmlns:a16="http://schemas.microsoft.com/office/drawing/2014/main" id="{5BB5B738-EA7D-A34E-A464-466A3906E092}"/>
              </a:ext>
            </a:extLst>
          </p:cNvPr>
          <p:cNvSpPr>
            <a:spLocks noGrp="1"/>
          </p:cNvSpPr>
          <p:nvPr>
            <p:ph type="title"/>
          </p:nvPr>
        </p:nvSpPr>
        <p:spPr/>
        <p:txBody>
          <a:bodyPr/>
          <a:lstStyle/>
          <a:p>
            <a:r>
              <a:rPr lang="fi-FI" dirty="0" err="1"/>
              <a:t>Confusion</a:t>
            </a:r>
            <a:r>
              <a:rPr lang="fi-FI" dirty="0"/>
              <a:t> on </a:t>
            </a:r>
            <a:r>
              <a:rPr lang="fi-FI" dirty="0" err="1"/>
              <a:t>moderation</a:t>
            </a:r>
            <a:r>
              <a:rPr lang="fi-FI" dirty="0"/>
              <a:t> and </a:t>
            </a:r>
            <a:r>
              <a:rPr lang="fi-FI" dirty="0" err="1"/>
              <a:t>non-linear</a:t>
            </a:r>
            <a:r>
              <a:rPr lang="fi-FI" dirty="0"/>
              <a:t> </a:t>
            </a:r>
            <a:r>
              <a:rPr lang="fi-FI" dirty="0" err="1"/>
              <a:t>models</a:t>
            </a:r>
            <a:endParaRPr lang="fi-FI" dirty="0"/>
          </a:p>
        </p:txBody>
      </p:sp>
      <p:sp>
        <p:nvSpPr>
          <p:cNvPr id="3" name="Text Placeholder 2">
            <a:extLst>
              <a:ext uri="{FF2B5EF4-FFF2-40B4-BE49-F238E27FC236}">
                <a16:creationId xmlns:a16="http://schemas.microsoft.com/office/drawing/2014/main" id="{CC0B024C-CC27-8845-B378-6981CB7967D5}"/>
              </a:ext>
            </a:extLst>
          </p:cNvPr>
          <p:cNvSpPr>
            <a:spLocks noGrp="1"/>
          </p:cNvSpPr>
          <p:nvPr>
            <p:ph type="body" idx="1"/>
          </p:nvPr>
        </p:nvSpPr>
        <p:spPr>
          <a:xfrm>
            <a:off x="768067" y="1075102"/>
            <a:ext cx="3868340" cy="823912"/>
          </a:xfrm>
        </p:spPr>
        <p:txBody>
          <a:bodyPr/>
          <a:lstStyle/>
          <a:p>
            <a:r>
              <a:rPr lang="fi-FI" dirty="0" err="1"/>
              <a:t>Linear</a:t>
            </a:r>
            <a:r>
              <a:rPr lang="fi-FI" dirty="0"/>
              <a:t> - </a:t>
            </a:r>
            <a:r>
              <a:rPr lang="fi-FI" dirty="0" err="1"/>
              <a:t>additive</a:t>
            </a:r>
            <a:endParaRPr lang="fi-FI" dirty="0"/>
          </a:p>
        </p:txBody>
      </p:sp>
      <p:pic>
        <p:nvPicPr>
          <p:cNvPr id="18" name="Content Placeholder 17">
            <a:extLst>
              <a:ext uri="{FF2B5EF4-FFF2-40B4-BE49-F238E27FC236}">
                <a16:creationId xmlns:a16="http://schemas.microsoft.com/office/drawing/2014/main" id="{25D51364-CE4D-F843-8B3C-5DBCB4104326}"/>
              </a:ext>
            </a:extLst>
          </p:cNvPr>
          <p:cNvPicPr>
            <a:picLocks noGrp="1" noChangeAspect="1"/>
          </p:cNvPicPr>
          <p:nvPr>
            <p:ph sz="half" idx="2"/>
          </p:nvPr>
        </p:nvPicPr>
        <p:blipFill>
          <a:blip r:embed="rId4"/>
          <a:stretch>
            <a:fillRect/>
          </a:stretch>
        </p:blipFill>
        <p:spPr>
          <a:xfrm>
            <a:off x="338931" y="1898650"/>
            <a:ext cx="3684588" cy="3684588"/>
          </a:xfrm>
        </p:spPr>
      </p:pic>
      <p:sp>
        <p:nvSpPr>
          <p:cNvPr id="5" name="Text Placeholder 4">
            <a:extLst>
              <a:ext uri="{FF2B5EF4-FFF2-40B4-BE49-F238E27FC236}">
                <a16:creationId xmlns:a16="http://schemas.microsoft.com/office/drawing/2014/main" id="{77778E76-193B-3B43-B666-F0452E8FBFA2}"/>
              </a:ext>
            </a:extLst>
          </p:cNvPr>
          <p:cNvSpPr>
            <a:spLocks noGrp="1"/>
          </p:cNvSpPr>
          <p:nvPr>
            <p:ph type="body" sz="quarter" idx="3"/>
          </p:nvPr>
        </p:nvSpPr>
        <p:spPr>
          <a:xfrm>
            <a:off x="4437764" y="1075102"/>
            <a:ext cx="3887391" cy="823912"/>
          </a:xfrm>
        </p:spPr>
        <p:txBody>
          <a:bodyPr/>
          <a:lstStyle/>
          <a:p>
            <a:r>
              <a:rPr lang="fi-FI" dirty="0" err="1"/>
              <a:t>Nonlinear</a:t>
            </a:r>
            <a:r>
              <a:rPr lang="fi-FI" dirty="0"/>
              <a:t> - </a:t>
            </a:r>
            <a:r>
              <a:rPr lang="fi-FI" dirty="0" err="1"/>
              <a:t>multiplicative</a:t>
            </a:r>
            <a:endParaRPr lang="fi-FI"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46C13E7-EF83-C247-BFB5-768E4FCDD9F4}"/>
                  </a:ext>
                </a:extLst>
              </p:cNvPr>
              <p:cNvSpPr/>
              <p:nvPr/>
            </p:nvSpPr>
            <p:spPr>
              <a:xfrm>
                <a:off x="4437764" y="1915833"/>
                <a:ext cx="1594474" cy="3822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fi-FI" i="1" smtClean="0">
                              <a:latin typeface="Cambria Math" panose="02040503050406030204" pitchFamily="18" charset="0"/>
                            </a:rPr>
                          </m:ctrlPr>
                        </m:accPr>
                        <m:e>
                          <m:r>
                            <a:rPr lang="en-GB" i="1">
                              <a:latin typeface="Cambria Math" panose="02040503050406030204" pitchFamily="18" charset="0"/>
                            </a:rPr>
                            <m:t>𝑦</m:t>
                          </m:r>
                        </m:e>
                      </m:acc>
                      <m:r>
                        <a:rPr lang="en-GB" i="1">
                          <a:latin typeface="Cambria Math" panose="02040503050406030204" pitchFamily="18" charset="0"/>
                        </a:rPr>
                        <m:t>=</m:t>
                      </m:r>
                      <m:r>
                        <a:rPr lang="fi-FI" b="0" i="1" smtClean="0">
                          <a:latin typeface="Cambria Math" panose="02040503050406030204" pitchFamily="18" charset="0"/>
                        </a:rPr>
                        <m:t>𝑎</m:t>
                      </m:r>
                      <m:r>
                        <a:rPr lang="fi-FI" b="0" i="1" smtClean="0">
                          <a:latin typeface="Cambria Math" panose="02040503050406030204" pitchFamily="18" charset="0"/>
                        </a:rPr>
                        <m:t> × </m:t>
                      </m:r>
                      <m:sSup>
                        <m:sSupPr>
                          <m:ctrlPr>
                            <a:rPr lang="fi-FI" i="1">
                              <a:latin typeface="Cambria Math" panose="02040503050406030204" pitchFamily="18" charset="0"/>
                            </a:rPr>
                          </m:ctrlPr>
                        </m:sSupPr>
                        <m:e>
                          <m:r>
                            <a:rPr lang="en-GB" i="1">
                              <a:latin typeface="Cambria Math" panose="02040503050406030204" pitchFamily="18" charset="0"/>
                            </a:rPr>
                            <m:t>𝑒</m:t>
                          </m:r>
                        </m:e>
                        <m:sup>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sup>
                      </m:sSup>
                    </m:oMath>
                  </m:oMathPara>
                </a14:m>
                <a:endParaRPr lang="fi-FI" dirty="0"/>
              </a:p>
            </p:txBody>
          </p:sp>
        </mc:Choice>
        <mc:Fallback xmlns="">
          <p:sp>
            <p:nvSpPr>
              <p:cNvPr id="20" name="Rectangle 19">
                <a:extLst>
                  <a:ext uri="{FF2B5EF4-FFF2-40B4-BE49-F238E27FC236}">
                    <a16:creationId xmlns:a16="http://schemas.microsoft.com/office/drawing/2014/main" id="{646C13E7-EF83-C247-BFB5-768E4FCDD9F4}"/>
                  </a:ext>
                </a:extLst>
              </p:cNvPr>
              <p:cNvSpPr>
                <a:spLocks noRot="1" noChangeAspect="1" noMove="1" noResize="1" noEditPoints="1" noAdjustHandles="1" noChangeArrowheads="1" noChangeShapeType="1" noTextEdit="1"/>
              </p:cNvSpPr>
              <p:nvPr/>
            </p:nvSpPr>
            <p:spPr>
              <a:xfrm>
                <a:off x="4437764" y="1915833"/>
                <a:ext cx="1594474" cy="382284"/>
              </a:xfrm>
              <a:prstGeom prst="rect">
                <a:avLst/>
              </a:prstGeom>
              <a:blipFill>
                <a:blip r:embed="rId5"/>
                <a:stretch>
                  <a:fillRect b="-12903"/>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FAAF1F9C-B0C1-2848-A4F6-65B0575CF161}"/>
                  </a:ext>
                </a:extLst>
              </p:cNvPr>
              <p:cNvSpPr/>
              <p:nvPr/>
            </p:nvSpPr>
            <p:spPr>
              <a:xfrm>
                <a:off x="759843" y="1928785"/>
                <a:ext cx="15323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fi-FI" i="1" smtClean="0">
                              <a:latin typeface="Cambria Math" panose="02040503050406030204" pitchFamily="18" charset="0"/>
                            </a:rPr>
                          </m:ctrlPr>
                        </m:accPr>
                        <m:e>
                          <m:r>
                            <a:rPr lang="en-GB" i="1">
                              <a:latin typeface="Cambria Math" panose="02040503050406030204" pitchFamily="18" charset="0"/>
                            </a:rPr>
                            <m:t>𝑦</m:t>
                          </m:r>
                        </m:e>
                      </m:acc>
                      <m:r>
                        <a:rPr lang="en-GB" i="1">
                          <a:latin typeface="Cambria Math" panose="02040503050406030204" pitchFamily="18" charset="0"/>
                        </a:rPr>
                        <m:t>=</m:t>
                      </m:r>
                      <m:r>
                        <a:rPr lang="fi-FI" b="0" i="1" smtClean="0">
                          <a:latin typeface="Cambria Math" panose="02040503050406030204" pitchFamily="18" charset="0"/>
                        </a:rPr>
                        <m:t>𝑎</m:t>
                      </m:r>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oMath>
                  </m:oMathPara>
                </a14:m>
                <a:endParaRPr lang="fi-FI" dirty="0"/>
              </a:p>
            </p:txBody>
          </p:sp>
        </mc:Choice>
        <mc:Fallback xmlns="">
          <p:sp>
            <p:nvSpPr>
              <p:cNvPr id="21" name="Rectangle 20">
                <a:extLst>
                  <a:ext uri="{FF2B5EF4-FFF2-40B4-BE49-F238E27FC236}">
                    <a16:creationId xmlns:a16="http://schemas.microsoft.com/office/drawing/2014/main" id="{FAAF1F9C-B0C1-2848-A4F6-65B0575CF161}"/>
                  </a:ext>
                </a:extLst>
              </p:cNvPr>
              <p:cNvSpPr>
                <a:spLocks noRot="1" noChangeAspect="1" noMove="1" noResize="1" noEditPoints="1" noAdjustHandles="1" noChangeArrowheads="1" noChangeShapeType="1" noTextEdit="1"/>
              </p:cNvSpPr>
              <p:nvPr/>
            </p:nvSpPr>
            <p:spPr>
              <a:xfrm>
                <a:off x="759843" y="1928785"/>
                <a:ext cx="1532343" cy="369332"/>
              </a:xfrm>
              <a:prstGeom prst="rect">
                <a:avLst/>
              </a:prstGeom>
              <a:blipFill>
                <a:blip r:embed="rId6"/>
                <a:stretch>
                  <a:fillRect b="-13333"/>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5E251A40-7DB9-3A43-B38B-A2B38704ABA9}"/>
                  </a:ext>
                </a:extLst>
              </p:cNvPr>
              <p:cNvSpPr/>
              <p:nvPr/>
            </p:nvSpPr>
            <p:spPr>
              <a:xfrm>
                <a:off x="728557" y="5555008"/>
                <a:ext cx="3714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i-FI" i="1">
                          <a:latin typeface="Cambria Math" panose="02040503050406030204" pitchFamily="18" charset="0"/>
                        </a:rPr>
                        <m:t>𝑎</m:t>
                      </m:r>
                    </m:oMath>
                  </m:oMathPara>
                </a14:m>
                <a:endParaRPr lang="fi-FI" dirty="0"/>
              </a:p>
            </p:txBody>
          </p:sp>
        </mc:Choice>
        <mc:Fallback xmlns="">
          <p:sp>
            <p:nvSpPr>
              <p:cNvPr id="30" name="Rectangle 29">
                <a:extLst>
                  <a:ext uri="{FF2B5EF4-FFF2-40B4-BE49-F238E27FC236}">
                    <a16:creationId xmlns:a16="http://schemas.microsoft.com/office/drawing/2014/main" id="{5E251A40-7DB9-3A43-B38B-A2B38704ABA9}"/>
                  </a:ext>
                </a:extLst>
              </p:cNvPr>
              <p:cNvSpPr>
                <a:spLocks noRot="1" noChangeAspect="1" noMove="1" noResize="1" noEditPoints="1" noAdjustHandles="1" noChangeArrowheads="1" noChangeShapeType="1" noTextEdit="1"/>
              </p:cNvSpPr>
              <p:nvPr/>
            </p:nvSpPr>
            <p:spPr>
              <a:xfrm>
                <a:off x="728557" y="5555008"/>
                <a:ext cx="371448" cy="369332"/>
              </a:xfrm>
              <a:prstGeom prst="rect">
                <a:avLst/>
              </a:prstGeom>
              <a:blipFill>
                <a:blip r:embed="rId7"/>
                <a:stretch>
                  <a:fillRect/>
                </a:stretch>
              </a:blipFill>
            </p:spPr>
            <p:txBody>
              <a:bodyPr/>
              <a:lstStyle/>
              <a:p>
                <a:r>
                  <a:rPr lang="fi-FI">
                    <a:noFill/>
                  </a:rPr>
                  <a:t> </a:t>
                </a:r>
              </a:p>
            </p:txBody>
          </p:sp>
        </mc:Fallback>
      </mc:AlternateContent>
      <p:sp>
        <p:nvSpPr>
          <p:cNvPr id="31" name="TextBox 30">
            <a:extLst>
              <a:ext uri="{FF2B5EF4-FFF2-40B4-BE49-F238E27FC236}">
                <a16:creationId xmlns:a16="http://schemas.microsoft.com/office/drawing/2014/main" id="{E670BBF4-70DA-524B-B7D2-FC2A726580CB}"/>
              </a:ext>
            </a:extLst>
          </p:cNvPr>
          <p:cNvSpPr txBox="1"/>
          <p:nvPr/>
        </p:nvSpPr>
        <p:spPr>
          <a:xfrm>
            <a:off x="951145" y="5569123"/>
            <a:ext cx="4800545" cy="369332"/>
          </a:xfrm>
          <a:prstGeom prst="rect">
            <a:avLst/>
          </a:prstGeom>
          <a:noFill/>
        </p:spPr>
        <p:txBody>
          <a:bodyPr wrap="none" rtlCol="0">
            <a:spAutoFit/>
          </a:bodyPr>
          <a:lstStyle/>
          <a:p>
            <a:r>
              <a:rPr lang="fi-FI" dirty="0"/>
              <a:t>= </a:t>
            </a:r>
            <a:r>
              <a:rPr lang="fi-FI" dirty="0" err="1"/>
              <a:t>effects</a:t>
            </a:r>
            <a:r>
              <a:rPr lang="fi-FI" dirty="0"/>
              <a:t> of </a:t>
            </a:r>
            <a:r>
              <a:rPr lang="fi-FI" dirty="0" err="1"/>
              <a:t>other</a:t>
            </a:r>
            <a:r>
              <a:rPr lang="fi-FI" dirty="0"/>
              <a:t> </a:t>
            </a:r>
            <a:r>
              <a:rPr lang="fi-FI" dirty="0" err="1"/>
              <a:t>variables</a:t>
            </a:r>
            <a:r>
              <a:rPr lang="fi-FI" dirty="0"/>
              <a:t> </a:t>
            </a:r>
            <a:r>
              <a:rPr lang="fi-FI" dirty="0" err="1"/>
              <a:t>that</a:t>
            </a:r>
            <a:r>
              <a:rPr lang="fi-FI" dirty="0"/>
              <a:t> </a:t>
            </a:r>
            <a:r>
              <a:rPr lang="fi-FI" dirty="0" err="1"/>
              <a:t>are</a:t>
            </a:r>
            <a:r>
              <a:rPr lang="fi-FI" dirty="0"/>
              <a:t> </a:t>
            </a:r>
            <a:r>
              <a:rPr lang="fi-FI" dirty="0" err="1"/>
              <a:t>held</a:t>
            </a:r>
            <a:r>
              <a:rPr lang="fi-FI" dirty="0"/>
              <a:t> </a:t>
            </a:r>
            <a:r>
              <a:rPr lang="fi-FI" dirty="0" err="1"/>
              <a:t>constant</a:t>
            </a:r>
            <a:endParaRPr lang="fi-FI" dirty="0"/>
          </a:p>
        </p:txBody>
      </p:sp>
      <p:pic>
        <p:nvPicPr>
          <p:cNvPr id="37" name="Picture 36">
            <a:extLst>
              <a:ext uri="{FF2B5EF4-FFF2-40B4-BE49-F238E27FC236}">
                <a16:creationId xmlns:a16="http://schemas.microsoft.com/office/drawing/2014/main" id="{01276B54-B630-6748-9998-F44F6790928E}"/>
              </a:ext>
            </a:extLst>
          </p:cNvPr>
          <p:cNvPicPr>
            <a:picLocks noChangeAspect="1"/>
          </p:cNvPicPr>
          <p:nvPr/>
        </p:nvPicPr>
        <p:blipFill>
          <a:blip r:embed="rId8"/>
          <a:stretch>
            <a:fillRect/>
          </a:stretch>
        </p:blipFill>
        <p:spPr>
          <a:xfrm>
            <a:off x="4084096" y="1897200"/>
            <a:ext cx="3652284" cy="3652284"/>
          </a:xfrm>
          <a:prstGeom prst="rect">
            <a:avLst/>
          </a:prstGeom>
        </p:spPr>
      </p:pic>
    </p:spTree>
    <p:extLst>
      <p:ext uri="{BB962C8B-B14F-4D97-AF65-F5344CB8AC3E}">
        <p14:creationId xmlns:p14="http://schemas.microsoft.com/office/powerpoint/2010/main" val="236476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28">
            <a:extLst>
              <a:ext uri="{FF2B5EF4-FFF2-40B4-BE49-F238E27FC236}">
                <a16:creationId xmlns:a16="http://schemas.microsoft.com/office/drawing/2014/main" id="{48EC7FDE-6931-D14E-B4AE-2F105A86AD15}"/>
              </a:ext>
            </a:extLst>
          </p:cNvPr>
          <p:cNvPicPr>
            <a:picLocks noGrp="1" noChangeAspect="1"/>
          </p:cNvPicPr>
          <p:nvPr>
            <p:ph sz="quarter" idx="4"/>
          </p:nvPr>
        </p:nvPicPr>
        <p:blipFill>
          <a:blip r:embed="rId2"/>
          <a:stretch>
            <a:fillRect/>
          </a:stretch>
        </p:blipFill>
        <p:spPr>
          <a:xfrm>
            <a:off x="629841" y="4447067"/>
            <a:ext cx="2053395" cy="2053395"/>
          </a:xfrm>
        </p:spPr>
      </p:pic>
      <p:sp>
        <p:nvSpPr>
          <p:cNvPr id="2" name="Title 1">
            <a:extLst>
              <a:ext uri="{FF2B5EF4-FFF2-40B4-BE49-F238E27FC236}">
                <a16:creationId xmlns:a16="http://schemas.microsoft.com/office/drawing/2014/main" id="{5BB5B738-EA7D-A34E-A464-466A3906E092}"/>
              </a:ext>
            </a:extLst>
          </p:cNvPr>
          <p:cNvSpPr>
            <a:spLocks noGrp="1"/>
          </p:cNvSpPr>
          <p:nvPr>
            <p:ph type="title"/>
          </p:nvPr>
        </p:nvSpPr>
        <p:spPr/>
        <p:txBody>
          <a:bodyPr/>
          <a:lstStyle/>
          <a:p>
            <a:r>
              <a:rPr lang="fi-FI" dirty="0"/>
              <a:t>S-</a:t>
            </a:r>
            <a:r>
              <a:rPr lang="fi-FI" dirty="0" err="1"/>
              <a:t>curve</a:t>
            </a:r>
            <a:r>
              <a:rPr lang="fi-FI" dirty="0"/>
              <a:t> </a:t>
            </a:r>
            <a:r>
              <a:rPr lang="fi-FI" dirty="0" err="1"/>
              <a:t>models</a:t>
            </a:r>
            <a:endParaRPr lang="fi-FI" dirty="0"/>
          </a:p>
        </p:txBody>
      </p:sp>
      <p:sp>
        <p:nvSpPr>
          <p:cNvPr id="3" name="Text Placeholder 2">
            <a:extLst>
              <a:ext uri="{FF2B5EF4-FFF2-40B4-BE49-F238E27FC236}">
                <a16:creationId xmlns:a16="http://schemas.microsoft.com/office/drawing/2014/main" id="{CC0B024C-CC27-8845-B378-6981CB7967D5}"/>
              </a:ext>
            </a:extLst>
          </p:cNvPr>
          <p:cNvSpPr>
            <a:spLocks noGrp="1"/>
          </p:cNvSpPr>
          <p:nvPr>
            <p:ph type="body" idx="1"/>
          </p:nvPr>
        </p:nvSpPr>
        <p:spPr>
          <a:xfrm>
            <a:off x="768067" y="1075102"/>
            <a:ext cx="3868340" cy="823912"/>
          </a:xfrm>
        </p:spPr>
        <p:txBody>
          <a:bodyPr/>
          <a:lstStyle/>
          <a:p>
            <a:r>
              <a:rPr lang="fi-FI" dirty="0" err="1"/>
              <a:t>Linear</a:t>
            </a:r>
            <a:r>
              <a:rPr lang="fi-FI" dirty="0"/>
              <a:t> - </a:t>
            </a:r>
            <a:r>
              <a:rPr lang="fi-FI" dirty="0" err="1"/>
              <a:t>additive</a:t>
            </a:r>
            <a:endParaRPr lang="fi-FI" dirty="0"/>
          </a:p>
        </p:txBody>
      </p:sp>
      <p:pic>
        <p:nvPicPr>
          <p:cNvPr id="18" name="Content Placeholder 17">
            <a:extLst>
              <a:ext uri="{FF2B5EF4-FFF2-40B4-BE49-F238E27FC236}">
                <a16:creationId xmlns:a16="http://schemas.microsoft.com/office/drawing/2014/main" id="{25D51364-CE4D-F843-8B3C-5DBCB4104326}"/>
              </a:ext>
            </a:extLst>
          </p:cNvPr>
          <p:cNvPicPr>
            <a:picLocks noGrp="1" noChangeAspect="1"/>
          </p:cNvPicPr>
          <p:nvPr>
            <p:ph sz="half" idx="2"/>
          </p:nvPr>
        </p:nvPicPr>
        <p:blipFill>
          <a:blip r:embed="rId3"/>
          <a:stretch>
            <a:fillRect/>
          </a:stretch>
        </p:blipFill>
        <p:spPr>
          <a:xfrm>
            <a:off x="629841" y="2137110"/>
            <a:ext cx="2053395" cy="2053395"/>
          </a:xfrm>
        </p:spPr>
      </p:pic>
      <p:sp>
        <p:nvSpPr>
          <p:cNvPr id="5" name="Text Placeholder 4">
            <a:extLst>
              <a:ext uri="{FF2B5EF4-FFF2-40B4-BE49-F238E27FC236}">
                <a16:creationId xmlns:a16="http://schemas.microsoft.com/office/drawing/2014/main" id="{77778E76-193B-3B43-B666-F0452E8FBFA2}"/>
              </a:ext>
            </a:extLst>
          </p:cNvPr>
          <p:cNvSpPr>
            <a:spLocks noGrp="1"/>
          </p:cNvSpPr>
          <p:nvPr>
            <p:ph type="body" sz="quarter" idx="3"/>
          </p:nvPr>
        </p:nvSpPr>
        <p:spPr>
          <a:xfrm>
            <a:off x="768067" y="3412663"/>
            <a:ext cx="3887391" cy="823912"/>
          </a:xfrm>
        </p:spPr>
        <p:txBody>
          <a:bodyPr/>
          <a:lstStyle/>
          <a:p>
            <a:r>
              <a:rPr lang="fi-FI" dirty="0" err="1"/>
              <a:t>Nonlinear</a:t>
            </a:r>
            <a:r>
              <a:rPr lang="fi-FI" dirty="0"/>
              <a:t> - </a:t>
            </a:r>
            <a:r>
              <a:rPr lang="fi-FI" dirty="0" err="1"/>
              <a:t>multiplicative</a:t>
            </a:r>
            <a:endParaRPr lang="fi-FI"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46C13E7-EF83-C247-BFB5-768E4FCDD9F4}"/>
                  </a:ext>
                </a:extLst>
              </p:cNvPr>
              <p:cNvSpPr/>
              <p:nvPr/>
            </p:nvSpPr>
            <p:spPr>
              <a:xfrm>
                <a:off x="768067" y="4253394"/>
                <a:ext cx="1594474" cy="3822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fi-FI" i="1" smtClean="0">
                              <a:latin typeface="Cambria Math" panose="02040503050406030204" pitchFamily="18" charset="0"/>
                            </a:rPr>
                          </m:ctrlPr>
                        </m:accPr>
                        <m:e>
                          <m:r>
                            <a:rPr lang="en-GB" i="1">
                              <a:latin typeface="Cambria Math" panose="02040503050406030204" pitchFamily="18" charset="0"/>
                            </a:rPr>
                            <m:t>𝑦</m:t>
                          </m:r>
                        </m:e>
                      </m:acc>
                      <m:r>
                        <a:rPr lang="en-GB" i="1">
                          <a:latin typeface="Cambria Math" panose="02040503050406030204" pitchFamily="18" charset="0"/>
                        </a:rPr>
                        <m:t>=</m:t>
                      </m:r>
                      <m:r>
                        <a:rPr lang="fi-FI" b="0" i="1" smtClean="0">
                          <a:latin typeface="Cambria Math" panose="02040503050406030204" pitchFamily="18" charset="0"/>
                        </a:rPr>
                        <m:t>𝑎</m:t>
                      </m:r>
                      <m:r>
                        <a:rPr lang="fi-FI" b="0" i="1" smtClean="0">
                          <a:latin typeface="Cambria Math" panose="02040503050406030204" pitchFamily="18" charset="0"/>
                        </a:rPr>
                        <m:t> × </m:t>
                      </m:r>
                      <m:sSup>
                        <m:sSupPr>
                          <m:ctrlPr>
                            <a:rPr lang="fi-FI" i="1">
                              <a:latin typeface="Cambria Math" panose="02040503050406030204" pitchFamily="18" charset="0"/>
                            </a:rPr>
                          </m:ctrlPr>
                        </m:sSupPr>
                        <m:e>
                          <m:r>
                            <a:rPr lang="en-GB" i="1">
                              <a:latin typeface="Cambria Math" panose="02040503050406030204" pitchFamily="18" charset="0"/>
                            </a:rPr>
                            <m:t>𝑒</m:t>
                          </m:r>
                        </m:e>
                        <m:sup>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sup>
                      </m:sSup>
                    </m:oMath>
                  </m:oMathPara>
                </a14:m>
                <a:endParaRPr lang="fi-FI" dirty="0"/>
              </a:p>
            </p:txBody>
          </p:sp>
        </mc:Choice>
        <mc:Fallback xmlns="">
          <p:sp>
            <p:nvSpPr>
              <p:cNvPr id="20" name="Rectangle 19">
                <a:extLst>
                  <a:ext uri="{FF2B5EF4-FFF2-40B4-BE49-F238E27FC236}">
                    <a16:creationId xmlns:a16="http://schemas.microsoft.com/office/drawing/2014/main" id="{646C13E7-EF83-C247-BFB5-768E4FCDD9F4}"/>
                  </a:ext>
                </a:extLst>
              </p:cNvPr>
              <p:cNvSpPr>
                <a:spLocks noRot="1" noChangeAspect="1" noMove="1" noResize="1" noEditPoints="1" noAdjustHandles="1" noChangeArrowheads="1" noChangeShapeType="1" noTextEdit="1"/>
              </p:cNvSpPr>
              <p:nvPr/>
            </p:nvSpPr>
            <p:spPr>
              <a:xfrm>
                <a:off x="768067" y="4253394"/>
                <a:ext cx="1594474" cy="382284"/>
              </a:xfrm>
              <a:prstGeom prst="rect">
                <a:avLst/>
              </a:prstGeom>
              <a:blipFill>
                <a:blip r:embed="rId4"/>
                <a:stretch>
                  <a:fillRect b="-12903"/>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FAAF1F9C-B0C1-2848-A4F6-65B0575CF161}"/>
                  </a:ext>
                </a:extLst>
              </p:cNvPr>
              <p:cNvSpPr/>
              <p:nvPr/>
            </p:nvSpPr>
            <p:spPr>
              <a:xfrm>
                <a:off x="759843" y="1928785"/>
                <a:ext cx="15323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fi-FI" i="1" smtClean="0">
                              <a:latin typeface="Cambria Math" panose="02040503050406030204" pitchFamily="18" charset="0"/>
                            </a:rPr>
                          </m:ctrlPr>
                        </m:accPr>
                        <m:e>
                          <m:r>
                            <a:rPr lang="en-GB" i="1">
                              <a:latin typeface="Cambria Math" panose="02040503050406030204" pitchFamily="18" charset="0"/>
                            </a:rPr>
                            <m:t>𝑦</m:t>
                          </m:r>
                        </m:e>
                      </m:acc>
                      <m:r>
                        <a:rPr lang="en-GB" i="1">
                          <a:latin typeface="Cambria Math" panose="02040503050406030204" pitchFamily="18" charset="0"/>
                        </a:rPr>
                        <m:t>=</m:t>
                      </m:r>
                      <m:r>
                        <a:rPr lang="fi-FI" b="0" i="1" smtClean="0">
                          <a:latin typeface="Cambria Math" panose="02040503050406030204" pitchFamily="18" charset="0"/>
                        </a:rPr>
                        <m:t>𝑎</m:t>
                      </m:r>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oMath>
                  </m:oMathPara>
                </a14:m>
                <a:endParaRPr lang="fi-FI" dirty="0"/>
              </a:p>
            </p:txBody>
          </p:sp>
        </mc:Choice>
        <mc:Fallback xmlns="">
          <p:sp>
            <p:nvSpPr>
              <p:cNvPr id="21" name="Rectangle 20">
                <a:extLst>
                  <a:ext uri="{FF2B5EF4-FFF2-40B4-BE49-F238E27FC236}">
                    <a16:creationId xmlns:a16="http://schemas.microsoft.com/office/drawing/2014/main" id="{FAAF1F9C-B0C1-2848-A4F6-65B0575CF161}"/>
                  </a:ext>
                </a:extLst>
              </p:cNvPr>
              <p:cNvSpPr>
                <a:spLocks noRot="1" noChangeAspect="1" noMove="1" noResize="1" noEditPoints="1" noAdjustHandles="1" noChangeArrowheads="1" noChangeShapeType="1" noTextEdit="1"/>
              </p:cNvSpPr>
              <p:nvPr/>
            </p:nvSpPr>
            <p:spPr>
              <a:xfrm>
                <a:off x="759843" y="1928785"/>
                <a:ext cx="1532343" cy="369332"/>
              </a:xfrm>
              <a:prstGeom prst="rect">
                <a:avLst/>
              </a:prstGeom>
              <a:blipFill>
                <a:blip r:embed="rId5"/>
                <a:stretch>
                  <a:fillRect b="-13333"/>
                </a:stretch>
              </a:blipFill>
            </p:spPr>
            <p:txBody>
              <a:bodyPr/>
              <a:lstStyle/>
              <a:p>
                <a:r>
                  <a:rPr lang="fi-FI">
                    <a:noFill/>
                  </a:rPr>
                  <a:t> </a:t>
                </a:r>
              </a:p>
            </p:txBody>
          </p:sp>
        </mc:Fallback>
      </mc:AlternateContent>
      <p:grpSp>
        <p:nvGrpSpPr>
          <p:cNvPr id="39" name="Group 38">
            <a:extLst>
              <a:ext uri="{FF2B5EF4-FFF2-40B4-BE49-F238E27FC236}">
                <a16:creationId xmlns:a16="http://schemas.microsoft.com/office/drawing/2014/main" id="{11C859A9-9DD2-464E-8B12-33EC856753DA}"/>
              </a:ext>
            </a:extLst>
          </p:cNvPr>
          <p:cNvGrpSpPr/>
          <p:nvPr/>
        </p:nvGrpSpPr>
        <p:grpSpPr>
          <a:xfrm>
            <a:off x="629841" y="6408746"/>
            <a:ext cx="5023133" cy="383447"/>
            <a:chOff x="728557" y="5555008"/>
            <a:chExt cx="5023133" cy="383447"/>
          </a:xfrm>
        </p:grpSpPr>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5E251A40-7DB9-3A43-B38B-A2B38704ABA9}"/>
                    </a:ext>
                  </a:extLst>
                </p:cNvPr>
                <p:cNvSpPr/>
                <p:nvPr/>
              </p:nvSpPr>
              <p:spPr>
                <a:xfrm>
                  <a:off x="728557" y="5555008"/>
                  <a:ext cx="3714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i-FI" i="1">
                            <a:latin typeface="Cambria Math" panose="02040503050406030204" pitchFamily="18" charset="0"/>
                          </a:rPr>
                          <m:t>𝑎</m:t>
                        </m:r>
                      </m:oMath>
                    </m:oMathPara>
                  </a14:m>
                  <a:endParaRPr lang="fi-FI" dirty="0"/>
                </a:p>
              </p:txBody>
            </p:sp>
          </mc:Choice>
          <mc:Fallback xmlns="">
            <p:sp>
              <p:nvSpPr>
                <p:cNvPr id="30" name="Rectangle 29">
                  <a:extLst>
                    <a:ext uri="{FF2B5EF4-FFF2-40B4-BE49-F238E27FC236}">
                      <a16:creationId xmlns:a16="http://schemas.microsoft.com/office/drawing/2014/main" id="{5E251A40-7DB9-3A43-B38B-A2B38704ABA9}"/>
                    </a:ext>
                  </a:extLst>
                </p:cNvPr>
                <p:cNvSpPr>
                  <a:spLocks noRot="1" noChangeAspect="1" noMove="1" noResize="1" noEditPoints="1" noAdjustHandles="1" noChangeArrowheads="1" noChangeShapeType="1" noTextEdit="1"/>
                </p:cNvSpPr>
                <p:nvPr/>
              </p:nvSpPr>
              <p:spPr>
                <a:xfrm>
                  <a:off x="728557" y="5555008"/>
                  <a:ext cx="371448" cy="369332"/>
                </a:xfrm>
                <a:prstGeom prst="rect">
                  <a:avLst/>
                </a:prstGeom>
                <a:blipFill>
                  <a:blip r:embed="rId6"/>
                  <a:stretch>
                    <a:fillRect/>
                  </a:stretch>
                </a:blipFill>
              </p:spPr>
              <p:txBody>
                <a:bodyPr/>
                <a:lstStyle/>
                <a:p>
                  <a:r>
                    <a:rPr lang="fi-FI">
                      <a:noFill/>
                    </a:rPr>
                    <a:t> </a:t>
                  </a:r>
                </a:p>
              </p:txBody>
            </p:sp>
          </mc:Fallback>
        </mc:AlternateContent>
        <p:sp>
          <p:nvSpPr>
            <p:cNvPr id="31" name="TextBox 30">
              <a:extLst>
                <a:ext uri="{FF2B5EF4-FFF2-40B4-BE49-F238E27FC236}">
                  <a16:creationId xmlns:a16="http://schemas.microsoft.com/office/drawing/2014/main" id="{E670BBF4-70DA-524B-B7D2-FC2A726580CB}"/>
                </a:ext>
              </a:extLst>
            </p:cNvPr>
            <p:cNvSpPr txBox="1"/>
            <p:nvPr/>
          </p:nvSpPr>
          <p:spPr>
            <a:xfrm>
              <a:off x="951145" y="5569123"/>
              <a:ext cx="4800545" cy="369332"/>
            </a:xfrm>
            <a:prstGeom prst="rect">
              <a:avLst/>
            </a:prstGeom>
            <a:noFill/>
          </p:spPr>
          <p:txBody>
            <a:bodyPr wrap="none" rtlCol="0">
              <a:spAutoFit/>
            </a:bodyPr>
            <a:lstStyle/>
            <a:p>
              <a:r>
                <a:rPr lang="fi-FI" dirty="0"/>
                <a:t>= </a:t>
              </a:r>
              <a:r>
                <a:rPr lang="fi-FI" dirty="0" err="1"/>
                <a:t>effects</a:t>
              </a:r>
              <a:r>
                <a:rPr lang="fi-FI" dirty="0"/>
                <a:t> of </a:t>
              </a:r>
              <a:r>
                <a:rPr lang="fi-FI" dirty="0" err="1"/>
                <a:t>other</a:t>
              </a:r>
              <a:r>
                <a:rPr lang="fi-FI" dirty="0"/>
                <a:t> </a:t>
              </a:r>
              <a:r>
                <a:rPr lang="fi-FI" dirty="0" err="1"/>
                <a:t>variables</a:t>
              </a:r>
              <a:r>
                <a:rPr lang="fi-FI" dirty="0"/>
                <a:t> </a:t>
              </a:r>
              <a:r>
                <a:rPr lang="fi-FI" dirty="0" err="1"/>
                <a:t>that</a:t>
              </a:r>
              <a:r>
                <a:rPr lang="fi-FI" dirty="0"/>
                <a:t> </a:t>
              </a:r>
              <a:r>
                <a:rPr lang="fi-FI" dirty="0" err="1"/>
                <a:t>are</a:t>
              </a:r>
              <a:r>
                <a:rPr lang="fi-FI" dirty="0"/>
                <a:t> </a:t>
              </a:r>
              <a:r>
                <a:rPr lang="fi-FI" dirty="0" err="1"/>
                <a:t>held</a:t>
              </a:r>
              <a:r>
                <a:rPr lang="fi-FI" dirty="0"/>
                <a:t> </a:t>
              </a:r>
              <a:r>
                <a:rPr lang="fi-FI" dirty="0" err="1"/>
                <a:t>constant</a:t>
              </a:r>
              <a:endParaRPr lang="fi-FI" dirty="0"/>
            </a:p>
          </p:txBody>
        </p:sp>
      </p:grpSp>
      <p:pic>
        <p:nvPicPr>
          <p:cNvPr id="6" name="Picture 5">
            <a:extLst>
              <a:ext uri="{FF2B5EF4-FFF2-40B4-BE49-F238E27FC236}">
                <a16:creationId xmlns:a16="http://schemas.microsoft.com/office/drawing/2014/main" id="{9B4CA313-6394-5248-8605-82CE28203FC7}"/>
              </a:ext>
            </a:extLst>
          </p:cNvPr>
          <p:cNvPicPr>
            <a:picLocks noChangeAspect="1"/>
          </p:cNvPicPr>
          <p:nvPr/>
        </p:nvPicPr>
        <p:blipFill>
          <a:blip r:embed="rId7"/>
          <a:stretch>
            <a:fillRect/>
          </a:stretch>
        </p:blipFill>
        <p:spPr>
          <a:xfrm>
            <a:off x="3286187" y="2353716"/>
            <a:ext cx="4231646" cy="4231646"/>
          </a:xfrm>
          <a:prstGeom prst="rect">
            <a:avLst/>
          </a:prstGeom>
        </p:spPr>
      </p:pic>
      <p:sp>
        <p:nvSpPr>
          <p:cNvPr id="14" name="Text Placeholder 2">
            <a:extLst>
              <a:ext uri="{FF2B5EF4-FFF2-40B4-BE49-F238E27FC236}">
                <a16:creationId xmlns:a16="http://schemas.microsoft.com/office/drawing/2014/main" id="{1E7525FC-C246-D848-BE5D-9857652B4282}"/>
              </a:ext>
            </a:extLst>
          </p:cNvPr>
          <p:cNvSpPr txBox="1">
            <a:spLocks/>
          </p:cNvSpPr>
          <p:nvPr/>
        </p:nvSpPr>
        <p:spPr>
          <a:xfrm>
            <a:off x="3692018" y="1313269"/>
            <a:ext cx="3868340" cy="823912"/>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fi-FI" dirty="0" err="1"/>
              <a:t>Nonlinear</a:t>
            </a:r>
            <a:r>
              <a:rPr lang="fi-FI" dirty="0"/>
              <a:t> – </a:t>
            </a:r>
            <a:r>
              <a:rPr lang="fi-FI" dirty="0" err="1"/>
              <a:t>nonadditive</a:t>
            </a:r>
            <a:r>
              <a:rPr lang="fi-FI" dirty="0"/>
              <a:t> and </a:t>
            </a:r>
            <a:r>
              <a:rPr lang="fi-FI" dirty="0" err="1"/>
              <a:t>nonmultiplicative</a:t>
            </a:r>
            <a:endParaRPr lang="fi-FI"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73ED273-6BA2-2F47-A3C9-E69AA82373A0}"/>
                  </a:ext>
                </a:extLst>
              </p:cNvPr>
              <p:cNvSpPr/>
              <p:nvPr/>
            </p:nvSpPr>
            <p:spPr>
              <a:xfrm>
                <a:off x="3692018" y="2135708"/>
                <a:ext cx="2090316" cy="629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fi-FI" i="1" smtClean="0">
                              <a:latin typeface="Cambria Math" panose="02040503050406030204" pitchFamily="18" charset="0"/>
                            </a:rPr>
                          </m:ctrlPr>
                        </m:accPr>
                        <m:e>
                          <m:r>
                            <a:rPr lang="en-GB" i="1">
                              <a:latin typeface="Cambria Math" panose="02040503050406030204" pitchFamily="18" charset="0"/>
                            </a:rPr>
                            <m:t>𝑦</m:t>
                          </m:r>
                        </m:e>
                      </m:acc>
                      <m:r>
                        <a:rPr lang="en-GB" i="1">
                          <a:latin typeface="Cambria Math" panose="02040503050406030204" pitchFamily="18" charset="0"/>
                        </a:rPr>
                        <m:t>=</m:t>
                      </m:r>
                      <m:f>
                        <m:fPr>
                          <m:ctrlPr>
                            <a:rPr lang="en-GB" i="1" smtClean="0">
                              <a:latin typeface="Cambria Math" panose="02040503050406030204" pitchFamily="18" charset="0"/>
                            </a:rPr>
                          </m:ctrlPr>
                        </m:fPr>
                        <m:num>
                          <m:r>
                            <a:rPr lang="fi-FI" b="0" i="1" smtClean="0">
                              <a:latin typeface="Cambria Math" panose="02040503050406030204" pitchFamily="18" charset="0"/>
                            </a:rPr>
                            <m:t>1</m:t>
                          </m:r>
                        </m:num>
                        <m:den>
                          <m:r>
                            <a:rPr lang="fi-FI" b="0" i="1" smtClean="0">
                              <a:latin typeface="Cambria Math" panose="02040503050406030204" pitchFamily="18" charset="0"/>
                            </a:rPr>
                            <m:t>1+</m:t>
                          </m:r>
                          <m:sSup>
                            <m:sSupPr>
                              <m:ctrlPr>
                                <a:rPr lang="fi-FI" b="0" i="1" smtClean="0">
                                  <a:latin typeface="Cambria Math" panose="02040503050406030204" pitchFamily="18" charset="0"/>
                                </a:rPr>
                              </m:ctrlPr>
                            </m:sSupPr>
                            <m:e>
                              <m:r>
                                <a:rPr lang="fi-FI" i="1">
                                  <a:latin typeface="Cambria Math" panose="02040503050406030204" pitchFamily="18" charset="0"/>
                                </a:rPr>
                                <m:t>𝑒</m:t>
                              </m:r>
                            </m:e>
                            <m:sup>
                              <m:r>
                                <a:rPr lang="fi-FI" b="0" i="1" smtClean="0">
                                  <a:latin typeface="Cambria Math" panose="02040503050406030204" pitchFamily="18" charset="0"/>
                                </a:rPr>
                                <m:t>−</m:t>
                              </m:r>
                              <m:d>
                                <m:dPr>
                                  <m:ctrlPr>
                                    <a:rPr lang="fi-FI" b="0" i="1" smtClean="0">
                                      <a:latin typeface="Cambria Math" panose="02040503050406030204" pitchFamily="18" charset="0"/>
                                    </a:rPr>
                                  </m:ctrlPr>
                                </m:dPr>
                                <m:e>
                                  <m:r>
                                    <a:rPr lang="fi-FI" i="1">
                                      <a:latin typeface="Cambria Math" panose="02040503050406030204" pitchFamily="18" charset="0"/>
                                    </a:rPr>
                                    <m:t>𝑎</m:t>
                                  </m:r>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e>
                              </m:d>
                            </m:sup>
                          </m:sSup>
                        </m:den>
                      </m:f>
                    </m:oMath>
                  </m:oMathPara>
                </a14:m>
                <a:endParaRPr lang="fi-FI" dirty="0"/>
              </a:p>
            </p:txBody>
          </p:sp>
        </mc:Choice>
        <mc:Fallback xmlns="">
          <p:sp>
            <p:nvSpPr>
              <p:cNvPr id="15" name="Rectangle 14">
                <a:extLst>
                  <a:ext uri="{FF2B5EF4-FFF2-40B4-BE49-F238E27FC236}">
                    <a16:creationId xmlns:a16="http://schemas.microsoft.com/office/drawing/2014/main" id="{B73ED273-6BA2-2F47-A3C9-E69AA82373A0}"/>
                  </a:ext>
                </a:extLst>
              </p:cNvPr>
              <p:cNvSpPr>
                <a:spLocks noRot="1" noChangeAspect="1" noMove="1" noResize="1" noEditPoints="1" noAdjustHandles="1" noChangeArrowheads="1" noChangeShapeType="1" noTextEdit="1"/>
              </p:cNvSpPr>
              <p:nvPr/>
            </p:nvSpPr>
            <p:spPr>
              <a:xfrm>
                <a:off x="3692018" y="2135708"/>
                <a:ext cx="2090316" cy="629147"/>
              </a:xfrm>
              <a:prstGeom prst="rect">
                <a:avLst/>
              </a:prstGeom>
              <a:blipFill>
                <a:blip r:embed="rId8"/>
                <a:stretch>
                  <a:fillRect b="-2000"/>
                </a:stretch>
              </a:blipFill>
            </p:spPr>
            <p:txBody>
              <a:bodyPr/>
              <a:lstStyle/>
              <a:p>
                <a:r>
                  <a:rPr lang="fi-FI">
                    <a:noFill/>
                  </a:rPr>
                  <a:t> </a:t>
                </a:r>
              </a:p>
            </p:txBody>
          </p:sp>
        </mc:Fallback>
      </mc:AlternateContent>
      <p:sp>
        <p:nvSpPr>
          <p:cNvPr id="16" name="TextBox 15">
            <a:extLst>
              <a:ext uri="{FF2B5EF4-FFF2-40B4-BE49-F238E27FC236}">
                <a16:creationId xmlns:a16="http://schemas.microsoft.com/office/drawing/2014/main" id="{4ED819A1-B122-7948-B611-605547DFFBDC}"/>
              </a:ext>
            </a:extLst>
          </p:cNvPr>
          <p:cNvSpPr txBox="1"/>
          <p:nvPr/>
        </p:nvSpPr>
        <p:spPr>
          <a:xfrm>
            <a:off x="5832149" y="2135708"/>
            <a:ext cx="1917933" cy="738664"/>
          </a:xfrm>
          <a:prstGeom prst="rect">
            <a:avLst/>
          </a:prstGeom>
          <a:noFill/>
        </p:spPr>
        <p:txBody>
          <a:bodyPr wrap="square" lIns="0" tIns="0" rIns="0" bIns="0" rtlCol="0">
            <a:spAutoFit/>
          </a:bodyPr>
          <a:lstStyle/>
          <a:p>
            <a:r>
              <a:rPr lang="en-US" sz="1600" b="1" dirty="0">
                <a:solidFill>
                  <a:srgbClr val="EF3340"/>
                </a:solidFill>
              </a:rPr>
              <a:t>a = how far along the</a:t>
            </a:r>
          </a:p>
          <a:p>
            <a:r>
              <a:rPr lang="en-US" sz="1600" b="1" dirty="0">
                <a:solidFill>
                  <a:srgbClr val="EF3340"/>
                </a:solidFill>
              </a:rPr>
              <a:t>      S-curve you start</a:t>
            </a:r>
            <a:br>
              <a:rPr lang="en-US" sz="1600" b="1" dirty="0">
                <a:solidFill>
                  <a:srgbClr val="EF3340"/>
                </a:solidFill>
              </a:rPr>
            </a:br>
            <a:endParaRPr lang="en-US" sz="1600" b="1" dirty="0">
              <a:solidFill>
                <a:srgbClr val="EF3340"/>
              </a:solidFill>
            </a:endParaRPr>
          </a:p>
        </p:txBody>
      </p:sp>
    </p:spTree>
    <p:extLst>
      <p:ext uri="{BB962C8B-B14F-4D97-AF65-F5344CB8AC3E}">
        <p14:creationId xmlns:p14="http://schemas.microsoft.com/office/powerpoint/2010/main" val="205848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28">
            <a:extLst>
              <a:ext uri="{FF2B5EF4-FFF2-40B4-BE49-F238E27FC236}">
                <a16:creationId xmlns:a16="http://schemas.microsoft.com/office/drawing/2014/main" id="{48EC7FDE-6931-D14E-B4AE-2F105A86AD15}"/>
              </a:ext>
            </a:extLst>
          </p:cNvPr>
          <p:cNvPicPr>
            <a:picLocks noGrp="1" noChangeAspect="1"/>
          </p:cNvPicPr>
          <p:nvPr>
            <p:ph sz="quarter" idx="4"/>
          </p:nvPr>
        </p:nvPicPr>
        <p:blipFill>
          <a:blip r:embed="rId3"/>
          <a:stretch>
            <a:fillRect/>
          </a:stretch>
        </p:blipFill>
        <p:spPr>
          <a:xfrm>
            <a:off x="629841" y="4447067"/>
            <a:ext cx="2053395" cy="2053395"/>
          </a:xfrm>
        </p:spPr>
      </p:pic>
      <p:sp>
        <p:nvSpPr>
          <p:cNvPr id="2" name="Title 1">
            <a:extLst>
              <a:ext uri="{FF2B5EF4-FFF2-40B4-BE49-F238E27FC236}">
                <a16:creationId xmlns:a16="http://schemas.microsoft.com/office/drawing/2014/main" id="{5BB5B738-EA7D-A34E-A464-466A3906E092}"/>
              </a:ext>
            </a:extLst>
          </p:cNvPr>
          <p:cNvSpPr>
            <a:spLocks noGrp="1"/>
          </p:cNvSpPr>
          <p:nvPr>
            <p:ph type="title"/>
          </p:nvPr>
        </p:nvSpPr>
        <p:spPr/>
        <p:txBody>
          <a:bodyPr/>
          <a:lstStyle/>
          <a:p>
            <a:r>
              <a:rPr lang="fi-FI" dirty="0"/>
              <a:t>S-</a:t>
            </a:r>
            <a:r>
              <a:rPr lang="fi-FI" dirty="0" err="1"/>
              <a:t>curve</a:t>
            </a:r>
            <a:r>
              <a:rPr lang="fi-FI" dirty="0"/>
              <a:t> </a:t>
            </a:r>
            <a:r>
              <a:rPr lang="fi-FI" dirty="0" err="1"/>
              <a:t>models</a:t>
            </a:r>
            <a:endParaRPr lang="fi-FI" dirty="0"/>
          </a:p>
        </p:txBody>
      </p:sp>
      <p:sp>
        <p:nvSpPr>
          <p:cNvPr id="3" name="Text Placeholder 2">
            <a:extLst>
              <a:ext uri="{FF2B5EF4-FFF2-40B4-BE49-F238E27FC236}">
                <a16:creationId xmlns:a16="http://schemas.microsoft.com/office/drawing/2014/main" id="{CC0B024C-CC27-8845-B378-6981CB7967D5}"/>
              </a:ext>
            </a:extLst>
          </p:cNvPr>
          <p:cNvSpPr>
            <a:spLocks noGrp="1"/>
          </p:cNvSpPr>
          <p:nvPr>
            <p:ph type="body" idx="1"/>
          </p:nvPr>
        </p:nvSpPr>
        <p:spPr>
          <a:xfrm>
            <a:off x="768067" y="1075102"/>
            <a:ext cx="3868340" cy="823912"/>
          </a:xfrm>
        </p:spPr>
        <p:txBody>
          <a:bodyPr/>
          <a:lstStyle/>
          <a:p>
            <a:r>
              <a:rPr lang="fi-FI" dirty="0" err="1"/>
              <a:t>Linear</a:t>
            </a:r>
            <a:r>
              <a:rPr lang="fi-FI" dirty="0"/>
              <a:t> - </a:t>
            </a:r>
            <a:r>
              <a:rPr lang="fi-FI" dirty="0" err="1"/>
              <a:t>additive</a:t>
            </a:r>
            <a:endParaRPr lang="fi-FI" dirty="0"/>
          </a:p>
        </p:txBody>
      </p:sp>
      <p:pic>
        <p:nvPicPr>
          <p:cNvPr id="18" name="Content Placeholder 17">
            <a:extLst>
              <a:ext uri="{FF2B5EF4-FFF2-40B4-BE49-F238E27FC236}">
                <a16:creationId xmlns:a16="http://schemas.microsoft.com/office/drawing/2014/main" id="{25D51364-CE4D-F843-8B3C-5DBCB4104326}"/>
              </a:ext>
            </a:extLst>
          </p:cNvPr>
          <p:cNvPicPr>
            <a:picLocks noGrp="1" noChangeAspect="1"/>
          </p:cNvPicPr>
          <p:nvPr>
            <p:ph sz="half" idx="2"/>
          </p:nvPr>
        </p:nvPicPr>
        <p:blipFill>
          <a:blip r:embed="rId4"/>
          <a:stretch>
            <a:fillRect/>
          </a:stretch>
        </p:blipFill>
        <p:spPr>
          <a:xfrm>
            <a:off x="629841" y="2137110"/>
            <a:ext cx="2053395" cy="2053395"/>
          </a:xfrm>
        </p:spPr>
      </p:pic>
      <p:sp>
        <p:nvSpPr>
          <p:cNvPr id="5" name="Text Placeholder 4">
            <a:extLst>
              <a:ext uri="{FF2B5EF4-FFF2-40B4-BE49-F238E27FC236}">
                <a16:creationId xmlns:a16="http://schemas.microsoft.com/office/drawing/2014/main" id="{77778E76-193B-3B43-B666-F0452E8FBFA2}"/>
              </a:ext>
            </a:extLst>
          </p:cNvPr>
          <p:cNvSpPr>
            <a:spLocks noGrp="1"/>
          </p:cNvSpPr>
          <p:nvPr>
            <p:ph type="body" sz="quarter" idx="3"/>
          </p:nvPr>
        </p:nvSpPr>
        <p:spPr>
          <a:xfrm>
            <a:off x="768067" y="3412663"/>
            <a:ext cx="3887391" cy="823912"/>
          </a:xfrm>
        </p:spPr>
        <p:txBody>
          <a:bodyPr/>
          <a:lstStyle/>
          <a:p>
            <a:r>
              <a:rPr lang="fi-FI" dirty="0" err="1"/>
              <a:t>Nonlinear</a:t>
            </a:r>
            <a:r>
              <a:rPr lang="fi-FI" dirty="0"/>
              <a:t> - </a:t>
            </a:r>
            <a:r>
              <a:rPr lang="fi-FI" dirty="0" err="1"/>
              <a:t>multiplicative</a:t>
            </a:r>
            <a:endParaRPr lang="fi-FI"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46C13E7-EF83-C247-BFB5-768E4FCDD9F4}"/>
                  </a:ext>
                </a:extLst>
              </p:cNvPr>
              <p:cNvSpPr/>
              <p:nvPr/>
            </p:nvSpPr>
            <p:spPr>
              <a:xfrm>
                <a:off x="768067" y="4253394"/>
                <a:ext cx="1594474" cy="3822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fi-FI" i="1" smtClean="0">
                              <a:latin typeface="Cambria Math" panose="02040503050406030204" pitchFamily="18" charset="0"/>
                            </a:rPr>
                          </m:ctrlPr>
                        </m:accPr>
                        <m:e>
                          <m:r>
                            <a:rPr lang="en-GB" i="1">
                              <a:latin typeface="Cambria Math" panose="02040503050406030204" pitchFamily="18" charset="0"/>
                            </a:rPr>
                            <m:t>𝑦</m:t>
                          </m:r>
                        </m:e>
                      </m:acc>
                      <m:r>
                        <a:rPr lang="en-GB" i="1">
                          <a:latin typeface="Cambria Math" panose="02040503050406030204" pitchFamily="18" charset="0"/>
                        </a:rPr>
                        <m:t>=</m:t>
                      </m:r>
                      <m:r>
                        <a:rPr lang="fi-FI" b="0" i="1" smtClean="0">
                          <a:latin typeface="Cambria Math" panose="02040503050406030204" pitchFamily="18" charset="0"/>
                        </a:rPr>
                        <m:t>𝑎</m:t>
                      </m:r>
                      <m:r>
                        <a:rPr lang="fi-FI" b="0" i="1" smtClean="0">
                          <a:latin typeface="Cambria Math" panose="02040503050406030204" pitchFamily="18" charset="0"/>
                        </a:rPr>
                        <m:t> × </m:t>
                      </m:r>
                      <m:sSup>
                        <m:sSupPr>
                          <m:ctrlPr>
                            <a:rPr lang="fi-FI" i="1">
                              <a:latin typeface="Cambria Math" panose="02040503050406030204" pitchFamily="18" charset="0"/>
                            </a:rPr>
                          </m:ctrlPr>
                        </m:sSupPr>
                        <m:e>
                          <m:r>
                            <a:rPr lang="en-GB" i="1">
                              <a:latin typeface="Cambria Math" panose="02040503050406030204" pitchFamily="18" charset="0"/>
                            </a:rPr>
                            <m:t>𝑒</m:t>
                          </m:r>
                        </m:e>
                        <m:sup>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sup>
                      </m:sSup>
                    </m:oMath>
                  </m:oMathPara>
                </a14:m>
                <a:endParaRPr lang="fi-FI" dirty="0"/>
              </a:p>
            </p:txBody>
          </p:sp>
        </mc:Choice>
        <mc:Fallback xmlns="">
          <p:sp>
            <p:nvSpPr>
              <p:cNvPr id="20" name="Rectangle 19">
                <a:extLst>
                  <a:ext uri="{FF2B5EF4-FFF2-40B4-BE49-F238E27FC236}">
                    <a16:creationId xmlns:a16="http://schemas.microsoft.com/office/drawing/2014/main" id="{646C13E7-EF83-C247-BFB5-768E4FCDD9F4}"/>
                  </a:ext>
                </a:extLst>
              </p:cNvPr>
              <p:cNvSpPr>
                <a:spLocks noRot="1" noChangeAspect="1" noMove="1" noResize="1" noEditPoints="1" noAdjustHandles="1" noChangeArrowheads="1" noChangeShapeType="1" noTextEdit="1"/>
              </p:cNvSpPr>
              <p:nvPr/>
            </p:nvSpPr>
            <p:spPr>
              <a:xfrm>
                <a:off x="768067" y="4253394"/>
                <a:ext cx="1594474" cy="382284"/>
              </a:xfrm>
              <a:prstGeom prst="rect">
                <a:avLst/>
              </a:prstGeom>
              <a:blipFill>
                <a:blip r:embed="rId5"/>
                <a:stretch>
                  <a:fillRect b="-12903"/>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FAAF1F9C-B0C1-2848-A4F6-65B0575CF161}"/>
                  </a:ext>
                </a:extLst>
              </p:cNvPr>
              <p:cNvSpPr/>
              <p:nvPr/>
            </p:nvSpPr>
            <p:spPr>
              <a:xfrm>
                <a:off x="759843" y="1928785"/>
                <a:ext cx="15323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fi-FI" i="1" smtClean="0">
                              <a:latin typeface="Cambria Math" panose="02040503050406030204" pitchFamily="18" charset="0"/>
                            </a:rPr>
                          </m:ctrlPr>
                        </m:accPr>
                        <m:e>
                          <m:r>
                            <a:rPr lang="en-GB" i="1">
                              <a:latin typeface="Cambria Math" panose="02040503050406030204" pitchFamily="18" charset="0"/>
                            </a:rPr>
                            <m:t>𝑦</m:t>
                          </m:r>
                        </m:e>
                      </m:acc>
                      <m:r>
                        <a:rPr lang="en-GB" i="1">
                          <a:latin typeface="Cambria Math" panose="02040503050406030204" pitchFamily="18" charset="0"/>
                        </a:rPr>
                        <m:t>=</m:t>
                      </m:r>
                      <m:r>
                        <a:rPr lang="fi-FI" b="0" i="1" smtClean="0">
                          <a:latin typeface="Cambria Math" panose="02040503050406030204" pitchFamily="18" charset="0"/>
                        </a:rPr>
                        <m:t>𝑎</m:t>
                      </m:r>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oMath>
                  </m:oMathPara>
                </a14:m>
                <a:endParaRPr lang="fi-FI" dirty="0"/>
              </a:p>
            </p:txBody>
          </p:sp>
        </mc:Choice>
        <mc:Fallback xmlns="">
          <p:sp>
            <p:nvSpPr>
              <p:cNvPr id="21" name="Rectangle 20">
                <a:extLst>
                  <a:ext uri="{FF2B5EF4-FFF2-40B4-BE49-F238E27FC236}">
                    <a16:creationId xmlns:a16="http://schemas.microsoft.com/office/drawing/2014/main" id="{FAAF1F9C-B0C1-2848-A4F6-65B0575CF161}"/>
                  </a:ext>
                </a:extLst>
              </p:cNvPr>
              <p:cNvSpPr>
                <a:spLocks noRot="1" noChangeAspect="1" noMove="1" noResize="1" noEditPoints="1" noAdjustHandles="1" noChangeArrowheads="1" noChangeShapeType="1" noTextEdit="1"/>
              </p:cNvSpPr>
              <p:nvPr/>
            </p:nvSpPr>
            <p:spPr>
              <a:xfrm>
                <a:off x="759843" y="1928785"/>
                <a:ext cx="1532343" cy="369332"/>
              </a:xfrm>
              <a:prstGeom prst="rect">
                <a:avLst/>
              </a:prstGeom>
              <a:blipFill>
                <a:blip r:embed="rId6"/>
                <a:stretch>
                  <a:fillRect b="-13333"/>
                </a:stretch>
              </a:blipFill>
            </p:spPr>
            <p:txBody>
              <a:bodyPr/>
              <a:lstStyle/>
              <a:p>
                <a:r>
                  <a:rPr lang="fi-FI">
                    <a:noFill/>
                  </a:rPr>
                  <a:t> </a:t>
                </a:r>
              </a:p>
            </p:txBody>
          </p:sp>
        </mc:Fallback>
      </mc:AlternateContent>
      <p:grpSp>
        <p:nvGrpSpPr>
          <p:cNvPr id="39" name="Group 38">
            <a:extLst>
              <a:ext uri="{FF2B5EF4-FFF2-40B4-BE49-F238E27FC236}">
                <a16:creationId xmlns:a16="http://schemas.microsoft.com/office/drawing/2014/main" id="{11C859A9-9DD2-464E-8B12-33EC856753DA}"/>
              </a:ext>
            </a:extLst>
          </p:cNvPr>
          <p:cNvGrpSpPr/>
          <p:nvPr/>
        </p:nvGrpSpPr>
        <p:grpSpPr>
          <a:xfrm>
            <a:off x="629841" y="6408746"/>
            <a:ext cx="5023133" cy="383447"/>
            <a:chOff x="728557" y="5555008"/>
            <a:chExt cx="5023133" cy="383447"/>
          </a:xfrm>
        </p:grpSpPr>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5E251A40-7DB9-3A43-B38B-A2B38704ABA9}"/>
                    </a:ext>
                  </a:extLst>
                </p:cNvPr>
                <p:cNvSpPr/>
                <p:nvPr/>
              </p:nvSpPr>
              <p:spPr>
                <a:xfrm>
                  <a:off x="728557" y="5555008"/>
                  <a:ext cx="3714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i-FI" i="1">
                            <a:latin typeface="Cambria Math" panose="02040503050406030204" pitchFamily="18" charset="0"/>
                          </a:rPr>
                          <m:t>𝑎</m:t>
                        </m:r>
                      </m:oMath>
                    </m:oMathPara>
                  </a14:m>
                  <a:endParaRPr lang="fi-FI" dirty="0"/>
                </a:p>
              </p:txBody>
            </p:sp>
          </mc:Choice>
          <mc:Fallback xmlns="">
            <p:sp>
              <p:nvSpPr>
                <p:cNvPr id="30" name="Rectangle 29">
                  <a:extLst>
                    <a:ext uri="{FF2B5EF4-FFF2-40B4-BE49-F238E27FC236}">
                      <a16:creationId xmlns:a16="http://schemas.microsoft.com/office/drawing/2014/main" id="{5E251A40-7DB9-3A43-B38B-A2B38704ABA9}"/>
                    </a:ext>
                  </a:extLst>
                </p:cNvPr>
                <p:cNvSpPr>
                  <a:spLocks noRot="1" noChangeAspect="1" noMove="1" noResize="1" noEditPoints="1" noAdjustHandles="1" noChangeArrowheads="1" noChangeShapeType="1" noTextEdit="1"/>
                </p:cNvSpPr>
                <p:nvPr/>
              </p:nvSpPr>
              <p:spPr>
                <a:xfrm>
                  <a:off x="728557" y="5555008"/>
                  <a:ext cx="371448" cy="369332"/>
                </a:xfrm>
                <a:prstGeom prst="rect">
                  <a:avLst/>
                </a:prstGeom>
                <a:blipFill>
                  <a:blip r:embed="rId7"/>
                  <a:stretch>
                    <a:fillRect/>
                  </a:stretch>
                </a:blipFill>
              </p:spPr>
              <p:txBody>
                <a:bodyPr/>
                <a:lstStyle/>
                <a:p>
                  <a:r>
                    <a:rPr lang="fi-FI">
                      <a:noFill/>
                    </a:rPr>
                    <a:t> </a:t>
                  </a:r>
                </a:p>
              </p:txBody>
            </p:sp>
          </mc:Fallback>
        </mc:AlternateContent>
        <p:sp>
          <p:nvSpPr>
            <p:cNvPr id="31" name="TextBox 30">
              <a:extLst>
                <a:ext uri="{FF2B5EF4-FFF2-40B4-BE49-F238E27FC236}">
                  <a16:creationId xmlns:a16="http://schemas.microsoft.com/office/drawing/2014/main" id="{E670BBF4-70DA-524B-B7D2-FC2A726580CB}"/>
                </a:ext>
              </a:extLst>
            </p:cNvPr>
            <p:cNvSpPr txBox="1"/>
            <p:nvPr/>
          </p:nvSpPr>
          <p:spPr>
            <a:xfrm>
              <a:off x="951145" y="5569123"/>
              <a:ext cx="4800545" cy="369332"/>
            </a:xfrm>
            <a:prstGeom prst="rect">
              <a:avLst/>
            </a:prstGeom>
            <a:noFill/>
          </p:spPr>
          <p:txBody>
            <a:bodyPr wrap="none" rtlCol="0">
              <a:spAutoFit/>
            </a:bodyPr>
            <a:lstStyle/>
            <a:p>
              <a:r>
                <a:rPr lang="fi-FI" dirty="0"/>
                <a:t>= </a:t>
              </a:r>
              <a:r>
                <a:rPr lang="fi-FI" dirty="0" err="1"/>
                <a:t>effects</a:t>
              </a:r>
              <a:r>
                <a:rPr lang="fi-FI" dirty="0"/>
                <a:t> of </a:t>
              </a:r>
              <a:r>
                <a:rPr lang="fi-FI" dirty="0" err="1"/>
                <a:t>other</a:t>
              </a:r>
              <a:r>
                <a:rPr lang="fi-FI" dirty="0"/>
                <a:t> </a:t>
              </a:r>
              <a:r>
                <a:rPr lang="fi-FI" dirty="0" err="1"/>
                <a:t>variables</a:t>
              </a:r>
              <a:r>
                <a:rPr lang="fi-FI" dirty="0"/>
                <a:t> </a:t>
              </a:r>
              <a:r>
                <a:rPr lang="fi-FI" dirty="0" err="1"/>
                <a:t>that</a:t>
              </a:r>
              <a:r>
                <a:rPr lang="fi-FI" dirty="0"/>
                <a:t> </a:t>
              </a:r>
              <a:r>
                <a:rPr lang="fi-FI" dirty="0" err="1"/>
                <a:t>are</a:t>
              </a:r>
              <a:r>
                <a:rPr lang="fi-FI" dirty="0"/>
                <a:t> </a:t>
              </a:r>
              <a:r>
                <a:rPr lang="fi-FI" dirty="0" err="1"/>
                <a:t>held</a:t>
              </a:r>
              <a:r>
                <a:rPr lang="fi-FI" dirty="0"/>
                <a:t> </a:t>
              </a:r>
              <a:r>
                <a:rPr lang="fi-FI" dirty="0" err="1"/>
                <a:t>constant</a:t>
              </a:r>
              <a:endParaRPr lang="fi-FI" dirty="0"/>
            </a:p>
          </p:txBody>
        </p:sp>
      </p:grpSp>
      <p:pic>
        <p:nvPicPr>
          <p:cNvPr id="6" name="Picture 5">
            <a:extLst>
              <a:ext uri="{FF2B5EF4-FFF2-40B4-BE49-F238E27FC236}">
                <a16:creationId xmlns:a16="http://schemas.microsoft.com/office/drawing/2014/main" id="{9B4CA313-6394-5248-8605-82CE28203FC7}"/>
              </a:ext>
            </a:extLst>
          </p:cNvPr>
          <p:cNvPicPr>
            <a:picLocks noChangeAspect="1"/>
          </p:cNvPicPr>
          <p:nvPr/>
        </p:nvPicPr>
        <p:blipFill>
          <a:blip r:embed="rId8"/>
          <a:stretch>
            <a:fillRect/>
          </a:stretch>
        </p:blipFill>
        <p:spPr>
          <a:xfrm>
            <a:off x="3286187" y="2353716"/>
            <a:ext cx="4231646" cy="4231646"/>
          </a:xfrm>
          <a:prstGeom prst="rect">
            <a:avLst/>
          </a:prstGeom>
        </p:spPr>
      </p:pic>
      <p:sp>
        <p:nvSpPr>
          <p:cNvPr id="14" name="Text Placeholder 2">
            <a:extLst>
              <a:ext uri="{FF2B5EF4-FFF2-40B4-BE49-F238E27FC236}">
                <a16:creationId xmlns:a16="http://schemas.microsoft.com/office/drawing/2014/main" id="{1E7525FC-C246-D848-BE5D-9857652B4282}"/>
              </a:ext>
            </a:extLst>
          </p:cNvPr>
          <p:cNvSpPr txBox="1">
            <a:spLocks/>
          </p:cNvSpPr>
          <p:nvPr/>
        </p:nvSpPr>
        <p:spPr>
          <a:xfrm>
            <a:off x="3692018" y="1313269"/>
            <a:ext cx="3868340" cy="823912"/>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fi-FI" dirty="0" err="1"/>
              <a:t>Nonlinear</a:t>
            </a:r>
            <a:r>
              <a:rPr lang="fi-FI" dirty="0"/>
              <a:t> – </a:t>
            </a:r>
            <a:r>
              <a:rPr lang="fi-FI" dirty="0" err="1"/>
              <a:t>nonadditive</a:t>
            </a:r>
            <a:r>
              <a:rPr lang="fi-FI" dirty="0"/>
              <a:t> and </a:t>
            </a:r>
            <a:r>
              <a:rPr lang="fi-FI" dirty="0" err="1"/>
              <a:t>nonmultiplicative</a:t>
            </a:r>
            <a:endParaRPr lang="fi-FI"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73ED273-6BA2-2F47-A3C9-E69AA82373A0}"/>
                  </a:ext>
                </a:extLst>
              </p:cNvPr>
              <p:cNvSpPr/>
              <p:nvPr/>
            </p:nvSpPr>
            <p:spPr>
              <a:xfrm>
                <a:off x="3692018" y="2135708"/>
                <a:ext cx="2090316" cy="629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fi-FI" i="1" smtClean="0">
                              <a:latin typeface="Cambria Math" panose="02040503050406030204" pitchFamily="18" charset="0"/>
                            </a:rPr>
                          </m:ctrlPr>
                        </m:accPr>
                        <m:e>
                          <m:r>
                            <a:rPr lang="en-GB" i="1">
                              <a:latin typeface="Cambria Math" panose="02040503050406030204" pitchFamily="18" charset="0"/>
                            </a:rPr>
                            <m:t>𝑦</m:t>
                          </m:r>
                        </m:e>
                      </m:acc>
                      <m:r>
                        <a:rPr lang="en-GB" i="1">
                          <a:latin typeface="Cambria Math" panose="02040503050406030204" pitchFamily="18" charset="0"/>
                        </a:rPr>
                        <m:t>=</m:t>
                      </m:r>
                      <m:f>
                        <m:fPr>
                          <m:ctrlPr>
                            <a:rPr lang="en-GB" i="1" smtClean="0">
                              <a:latin typeface="Cambria Math" panose="02040503050406030204" pitchFamily="18" charset="0"/>
                            </a:rPr>
                          </m:ctrlPr>
                        </m:fPr>
                        <m:num>
                          <m:r>
                            <a:rPr lang="fi-FI" b="0" i="1" smtClean="0">
                              <a:latin typeface="Cambria Math" panose="02040503050406030204" pitchFamily="18" charset="0"/>
                            </a:rPr>
                            <m:t>1</m:t>
                          </m:r>
                        </m:num>
                        <m:den>
                          <m:r>
                            <a:rPr lang="fi-FI" b="0" i="1" smtClean="0">
                              <a:latin typeface="Cambria Math" panose="02040503050406030204" pitchFamily="18" charset="0"/>
                            </a:rPr>
                            <m:t>1+</m:t>
                          </m:r>
                          <m:sSup>
                            <m:sSupPr>
                              <m:ctrlPr>
                                <a:rPr lang="fi-FI" b="0" i="1" smtClean="0">
                                  <a:latin typeface="Cambria Math" panose="02040503050406030204" pitchFamily="18" charset="0"/>
                                </a:rPr>
                              </m:ctrlPr>
                            </m:sSupPr>
                            <m:e>
                              <m:r>
                                <a:rPr lang="fi-FI" i="1">
                                  <a:latin typeface="Cambria Math" panose="02040503050406030204" pitchFamily="18" charset="0"/>
                                </a:rPr>
                                <m:t>𝑒</m:t>
                              </m:r>
                            </m:e>
                            <m:sup>
                              <m:r>
                                <a:rPr lang="fi-FI" b="0" i="1" smtClean="0">
                                  <a:latin typeface="Cambria Math" panose="02040503050406030204" pitchFamily="18" charset="0"/>
                                </a:rPr>
                                <m:t>−</m:t>
                              </m:r>
                              <m:d>
                                <m:dPr>
                                  <m:ctrlPr>
                                    <a:rPr lang="fi-FI" b="0" i="1" smtClean="0">
                                      <a:latin typeface="Cambria Math" panose="02040503050406030204" pitchFamily="18" charset="0"/>
                                    </a:rPr>
                                  </m:ctrlPr>
                                </m:dPr>
                                <m:e>
                                  <m:r>
                                    <a:rPr lang="fi-FI" i="1">
                                      <a:latin typeface="Cambria Math" panose="02040503050406030204" pitchFamily="18" charset="0"/>
                                    </a:rPr>
                                    <m:t>𝑎</m:t>
                                  </m:r>
                                  <m:r>
                                    <a:rPr lang="en-GB" i="1">
                                      <a:latin typeface="Cambria Math" panose="02040503050406030204" pitchFamily="18" charset="0"/>
                                    </a:rPr>
                                    <m:t>+</m:t>
                                  </m:r>
                                  <m:sSub>
                                    <m:sSubPr>
                                      <m:ctrlPr>
                                        <a:rPr lang="fi-FI"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fi-FI"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e>
                              </m:d>
                            </m:sup>
                          </m:sSup>
                        </m:den>
                      </m:f>
                    </m:oMath>
                  </m:oMathPara>
                </a14:m>
                <a:endParaRPr lang="fi-FI" dirty="0"/>
              </a:p>
            </p:txBody>
          </p:sp>
        </mc:Choice>
        <mc:Fallback xmlns="">
          <p:sp>
            <p:nvSpPr>
              <p:cNvPr id="15" name="Rectangle 14">
                <a:extLst>
                  <a:ext uri="{FF2B5EF4-FFF2-40B4-BE49-F238E27FC236}">
                    <a16:creationId xmlns:a16="http://schemas.microsoft.com/office/drawing/2014/main" id="{B73ED273-6BA2-2F47-A3C9-E69AA82373A0}"/>
                  </a:ext>
                </a:extLst>
              </p:cNvPr>
              <p:cNvSpPr>
                <a:spLocks noRot="1" noChangeAspect="1" noMove="1" noResize="1" noEditPoints="1" noAdjustHandles="1" noChangeArrowheads="1" noChangeShapeType="1" noTextEdit="1"/>
              </p:cNvSpPr>
              <p:nvPr/>
            </p:nvSpPr>
            <p:spPr>
              <a:xfrm>
                <a:off x="3692018" y="2135708"/>
                <a:ext cx="2090316" cy="629147"/>
              </a:xfrm>
              <a:prstGeom prst="rect">
                <a:avLst/>
              </a:prstGeom>
              <a:blipFill>
                <a:blip r:embed="rId9"/>
                <a:stretch>
                  <a:fillRect b="-2000"/>
                </a:stretch>
              </a:blipFill>
            </p:spPr>
            <p:txBody>
              <a:bodyPr/>
              <a:lstStyle/>
              <a:p>
                <a:r>
                  <a:rPr lang="fi-FI">
                    <a:noFill/>
                  </a:rPr>
                  <a:t> </a:t>
                </a:r>
              </a:p>
            </p:txBody>
          </p:sp>
        </mc:Fallback>
      </mc:AlternateContent>
      <p:pic>
        <p:nvPicPr>
          <p:cNvPr id="7" name="Picture 6">
            <a:extLst>
              <a:ext uri="{FF2B5EF4-FFF2-40B4-BE49-F238E27FC236}">
                <a16:creationId xmlns:a16="http://schemas.microsoft.com/office/drawing/2014/main" id="{68561517-F245-4A4D-BAAE-8278D5A956F9}"/>
              </a:ext>
            </a:extLst>
          </p:cNvPr>
          <p:cNvPicPr>
            <a:picLocks noChangeAspect="1"/>
          </p:cNvPicPr>
          <p:nvPr/>
        </p:nvPicPr>
        <p:blipFill>
          <a:blip r:embed="rId10"/>
          <a:stretch>
            <a:fillRect/>
          </a:stretch>
        </p:blipFill>
        <p:spPr>
          <a:xfrm>
            <a:off x="3347958" y="2415487"/>
            <a:ext cx="4169875" cy="4169875"/>
          </a:xfrm>
          <a:prstGeom prst="rect">
            <a:avLst/>
          </a:prstGeom>
        </p:spPr>
      </p:pic>
    </p:spTree>
    <p:extLst>
      <p:ext uri="{BB962C8B-B14F-4D97-AF65-F5344CB8AC3E}">
        <p14:creationId xmlns:p14="http://schemas.microsoft.com/office/powerpoint/2010/main" val="167437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004074-F86D-7144-A67B-1D73467C086F}"/>
              </a:ext>
            </a:extLst>
          </p:cNvPr>
          <p:cNvSpPr>
            <a:spLocks noGrp="1"/>
          </p:cNvSpPr>
          <p:nvPr>
            <p:ph type="title"/>
          </p:nvPr>
        </p:nvSpPr>
        <p:spPr/>
        <p:txBody>
          <a:bodyPr/>
          <a:lstStyle/>
          <a:p>
            <a:r>
              <a:rPr lang="fi-FI" dirty="0" err="1"/>
              <a:t>Partial</a:t>
            </a:r>
            <a:r>
              <a:rPr lang="fi-FI" dirty="0"/>
              <a:t> </a:t>
            </a:r>
            <a:r>
              <a:rPr lang="fi-FI" dirty="0" err="1"/>
              <a:t>additivity</a:t>
            </a:r>
            <a:r>
              <a:rPr lang="fi-FI" dirty="0"/>
              <a:t> of S-</a:t>
            </a:r>
            <a:r>
              <a:rPr lang="fi-FI" dirty="0" err="1"/>
              <a:t>curve</a:t>
            </a:r>
            <a:r>
              <a:rPr lang="fi-FI" dirty="0"/>
              <a:t> </a:t>
            </a:r>
          </a:p>
        </p:txBody>
      </p:sp>
      <p:pic>
        <p:nvPicPr>
          <p:cNvPr id="18" name="Content Placeholder 17">
            <a:extLst>
              <a:ext uri="{FF2B5EF4-FFF2-40B4-BE49-F238E27FC236}">
                <a16:creationId xmlns:a16="http://schemas.microsoft.com/office/drawing/2014/main" id="{FAE65EA3-17A6-C041-B605-5A0D30FEB0B2}"/>
              </a:ext>
            </a:extLst>
          </p:cNvPr>
          <p:cNvPicPr>
            <a:picLocks noGrp="1" noChangeAspect="1"/>
          </p:cNvPicPr>
          <p:nvPr>
            <p:ph idx="1"/>
          </p:nvPr>
        </p:nvPicPr>
        <p:blipFill>
          <a:blip r:embed="rId3"/>
          <a:stretch>
            <a:fillRect/>
          </a:stretch>
        </p:blipFill>
        <p:spPr>
          <a:xfrm>
            <a:off x="628650" y="1347159"/>
            <a:ext cx="5227213" cy="5227213"/>
          </a:xfrm>
        </p:spPr>
      </p:pic>
      <p:sp>
        <p:nvSpPr>
          <p:cNvPr id="19" name="TextBox 18">
            <a:extLst>
              <a:ext uri="{FF2B5EF4-FFF2-40B4-BE49-F238E27FC236}">
                <a16:creationId xmlns:a16="http://schemas.microsoft.com/office/drawing/2014/main" id="{08287AD7-F45E-5D44-8D63-86F21269C85D}"/>
              </a:ext>
            </a:extLst>
          </p:cNvPr>
          <p:cNvSpPr txBox="1"/>
          <p:nvPr/>
        </p:nvSpPr>
        <p:spPr>
          <a:xfrm>
            <a:off x="5855863" y="1934058"/>
            <a:ext cx="1917933" cy="738664"/>
          </a:xfrm>
          <a:prstGeom prst="rect">
            <a:avLst/>
          </a:prstGeom>
          <a:noFill/>
        </p:spPr>
        <p:txBody>
          <a:bodyPr wrap="square" lIns="0" tIns="0" rIns="0" bIns="0" rtlCol="0">
            <a:spAutoFit/>
          </a:bodyPr>
          <a:lstStyle/>
          <a:p>
            <a:r>
              <a:rPr lang="en-US" sz="1600" b="1" dirty="0">
                <a:solidFill>
                  <a:srgbClr val="EF3340"/>
                </a:solidFill>
              </a:rPr>
              <a:t>If you want additive, linear model, just use regression</a:t>
            </a:r>
          </a:p>
        </p:txBody>
      </p:sp>
      <p:sp>
        <p:nvSpPr>
          <p:cNvPr id="20" name="TextBox 19">
            <a:extLst>
              <a:ext uri="{FF2B5EF4-FFF2-40B4-BE49-F238E27FC236}">
                <a16:creationId xmlns:a16="http://schemas.microsoft.com/office/drawing/2014/main" id="{AADED310-C072-A74D-887C-31715FFFE3B8}"/>
              </a:ext>
            </a:extLst>
          </p:cNvPr>
          <p:cNvSpPr txBox="1"/>
          <p:nvPr/>
        </p:nvSpPr>
        <p:spPr>
          <a:xfrm>
            <a:off x="2930515" y="5486402"/>
            <a:ext cx="1306955" cy="246221"/>
          </a:xfrm>
          <a:prstGeom prst="rect">
            <a:avLst/>
          </a:prstGeom>
          <a:noFill/>
        </p:spPr>
        <p:txBody>
          <a:bodyPr wrap="square" lIns="0" tIns="0" rIns="0" bIns="0" rtlCol="0">
            <a:spAutoFit/>
          </a:bodyPr>
          <a:lstStyle/>
          <a:p>
            <a:r>
              <a:rPr lang="en-US" sz="1600" b="1" dirty="0">
                <a:solidFill>
                  <a:srgbClr val="EF3340"/>
                </a:solidFill>
              </a:rPr>
              <a:t>[-1.5, 1.5]</a:t>
            </a:r>
          </a:p>
        </p:txBody>
      </p:sp>
      <p:sp>
        <p:nvSpPr>
          <p:cNvPr id="21" name="Left Brace 20">
            <a:extLst>
              <a:ext uri="{FF2B5EF4-FFF2-40B4-BE49-F238E27FC236}">
                <a16:creationId xmlns:a16="http://schemas.microsoft.com/office/drawing/2014/main" id="{C58FADA4-CFF4-F84A-813C-571EBC10FDDA}"/>
              </a:ext>
            </a:extLst>
          </p:cNvPr>
          <p:cNvSpPr/>
          <p:nvPr/>
        </p:nvSpPr>
        <p:spPr>
          <a:xfrm rot="16200000">
            <a:off x="3198117" y="4633512"/>
            <a:ext cx="298207" cy="1365040"/>
          </a:xfrm>
          <a:prstGeom prst="leftBrac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C8A9EE20-EEE3-DE47-96F0-0581961C345C}"/>
              </a:ext>
            </a:extLst>
          </p:cNvPr>
          <p:cNvSpPr txBox="1"/>
          <p:nvPr/>
        </p:nvSpPr>
        <p:spPr>
          <a:xfrm>
            <a:off x="4854397" y="3763199"/>
            <a:ext cx="1306955" cy="246221"/>
          </a:xfrm>
          <a:prstGeom prst="rect">
            <a:avLst/>
          </a:prstGeom>
          <a:noFill/>
        </p:spPr>
        <p:txBody>
          <a:bodyPr wrap="square" lIns="0" tIns="0" rIns="0" bIns="0" rtlCol="0">
            <a:spAutoFit/>
          </a:bodyPr>
          <a:lstStyle/>
          <a:p>
            <a:r>
              <a:rPr lang="en-US" sz="1600" b="1" dirty="0">
                <a:solidFill>
                  <a:srgbClr val="EF3340"/>
                </a:solidFill>
              </a:rPr>
              <a:t>[20%, 80%]</a:t>
            </a:r>
          </a:p>
        </p:txBody>
      </p:sp>
      <p:sp>
        <p:nvSpPr>
          <p:cNvPr id="23" name="Left Brace 22">
            <a:extLst>
              <a:ext uri="{FF2B5EF4-FFF2-40B4-BE49-F238E27FC236}">
                <a16:creationId xmlns:a16="http://schemas.microsoft.com/office/drawing/2014/main" id="{CD2200E6-26FC-2844-8979-AB1787C56DD2}"/>
              </a:ext>
            </a:extLst>
          </p:cNvPr>
          <p:cNvSpPr/>
          <p:nvPr/>
        </p:nvSpPr>
        <p:spPr>
          <a:xfrm rot="10800000">
            <a:off x="4422896" y="2732365"/>
            <a:ext cx="297960" cy="2275569"/>
          </a:xfrm>
          <a:prstGeom prst="leftBrac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2504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2" grpId="0"/>
      <p:bldP spid="2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7C639-A974-8B4F-A1BF-DB92FC5E729B}"/>
              </a:ext>
            </a:extLst>
          </p:cNvPr>
          <p:cNvSpPr>
            <a:spLocks noGrp="1"/>
          </p:cNvSpPr>
          <p:nvPr>
            <p:ph type="title"/>
          </p:nvPr>
        </p:nvSpPr>
        <p:spPr/>
        <p:txBody>
          <a:bodyPr/>
          <a:lstStyle/>
          <a:p>
            <a:r>
              <a:rPr lang="fi-FI" dirty="0" err="1"/>
              <a:t>Published</a:t>
            </a:r>
            <a:r>
              <a:rPr lang="fi-FI" dirty="0"/>
              <a:t> </a:t>
            </a:r>
            <a:r>
              <a:rPr lang="fi-FI" dirty="0" err="1"/>
              <a:t>example</a:t>
            </a:r>
            <a:endParaRPr lang="fi-FI" dirty="0"/>
          </a:p>
        </p:txBody>
      </p:sp>
      <p:pic>
        <p:nvPicPr>
          <p:cNvPr id="4" name="Picture 3">
            <a:extLst>
              <a:ext uri="{FF2B5EF4-FFF2-40B4-BE49-F238E27FC236}">
                <a16:creationId xmlns:a16="http://schemas.microsoft.com/office/drawing/2014/main" id="{D63D25B7-6731-8644-9731-79B388491D8A}"/>
              </a:ext>
            </a:extLst>
          </p:cNvPr>
          <p:cNvPicPr>
            <a:picLocks noChangeAspect="1"/>
          </p:cNvPicPr>
          <p:nvPr/>
        </p:nvPicPr>
        <p:blipFill rotWithShape="1">
          <a:blip r:embed="rId2"/>
          <a:srcRect l="23600" t="7907" r="23802" b="64031"/>
          <a:stretch/>
        </p:blipFill>
        <p:spPr>
          <a:xfrm>
            <a:off x="628650" y="1807647"/>
            <a:ext cx="6112392" cy="4238860"/>
          </a:xfrm>
          <a:prstGeom prst="rect">
            <a:avLst/>
          </a:prstGeom>
        </p:spPr>
      </p:pic>
      <p:sp>
        <p:nvSpPr>
          <p:cNvPr id="5" name="TextBox 4">
            <a:extLst>
              <a:ext uri="{FF2B5EF4-FFF2-40B4-BE49-F238E27FC236}">
                <a16:creationId xmlns:a16="http://schemas.microsoft.com/office/drawing/2014/main" id="{3FA6D18E-6BF2-AC4B-9933-9F4E9B7B4B30}"/>
              </a:ext>
            </a:extLst>
          </p:cNvPr>
          <p:cNvSpPr txBox="1"/>
          <p:nvPr/>
        </p:nvSpPr>
        <p:spPr>
          <a:xfrm>
            <a:off x="628650" y="6311899"/>
            <a:ext cx="6821021" cy="307777"/>
          </a:xfrm>
          <a:prstGeom prst="rect">
            <a:avLst/>
          </a:prstGeom>
          <a:noFill/>
        </p:spPr>
        <p:txBody>
          <a:bodyPr wrap="square" lIns="0" tIns="0" rIns="0" bIns="0" rtlCol="0">
            <a:spAutoFit/>
          </a:bodyPr>
          <a:lstStyle/>
          <a:p>
            <a:r>
              <a:rPr lang="fi-FI" sz="1000" dirty="0" err="1"/>
              <a:t>Reid</a:t>
            </a:r>
            <a:r>
              <a:rPr lang="fi-FI" sz="1000" dirty="0"/>
              <a:t>, E. M., &amp; </a:t>
            </a:r>
            <a:r>
              <a:rPr lang="fi-FI" sz="1000" dirty="0" err="1"/>
              <a:t>Toffel</a:t>
            </a:r>
            <a:r>
              <a:rPr lang="fi-FI" sz="1000" dirty="0"/>
              <a:t>, M. W. (2009). </a:t>
            </a:r>
            <a:r>
              <a:rPr lang="fi-FI" sz="1000" dirty="0" err="1"/>
              <a:t>Responding</a:t>
            </a:r>
            <a:r>
              <a:rPr lang="fi-FI" sz="1000" dirty="0"/>
              <a:t> to </a:t>
            </a:r>
            <a:r>
              <a:rPr lang="fi-FI" sz="1000" dirty="0" err="1"/>
              <a:t>public</a:t>
            </a:r>
            <a:r>
              <a:rPr lang="fi-FI" sz="1000" dirty="0"/>
              <a:t> and </a:t>
            </a:r>
            <a:r>
              <a:rPr lang="fi-FI" sz="1000" dirty="0" err="1"/>
              <a:t>private</a:t>
            </a:r>
            <a:r>
              <a:rPr lang="fi-FI" sz="1000" dirty="0"/>
              <a:t> </a:t>
            </a:r>
            <a:r>
              <a:rPr lang="fi-FI" sz="1000" dirty="0" err="1"/>
              <a:t>politics</a:t>
            </a:r>
            <a:r>
              <a:rPr lang="fi-FI" sz="1000" dirty="0"/>
              <a:t>: </a:t>
            </a:r>
            <a:r>
              <a:rPr lang="fi-FI" sz="1000" dirty="0" err="1"/>
              <a:t>corporate</a:t>
            </a:r>
            <a:r>
              <a:rPr lang="fi-FI" sz="1000" dirty="0"/>
              <a:t> </a:t>
            </a:r>
            <a:r>
              <a:rPr lang="fi-FI" sz="1000" dirty="0" err="1"/>
              <a:t>disclosure</a:t>
            </a:r>
            <a:r>
              <a:rPr lang="fi-FI" sz="1000" dirty="0"/>
              <a:t> of </a:t>
            </a:r>
            <a:r>
              <a:rPr lang="fi-FI" sz="1000" dirty="0" err="1"/>
              <a:t>climate</a:t>
            </a:r>
            <a:r>
              <a:rPr lang="fi-FI" sz="1000" dirty="0"/>
              <a:t> </a:t>
            </a:r>
            <a:r>
              <a:rPr lang="fi-FI" sz="1000" dirty="0" err="1"/>
              <a:t>change</a:t>
            </a:r>
            <a:r>
              <a:rPr lang="fi-FI" sz="1000" dirty="0"/>
              <a:t> </a:t>
            </a:r>
            <a:r>
              <a:rPr lang="fi-FI" sz="1000" dirty="0" err="1"/>
              <a:t>strategies</a:t>
            </a:r>
            <a:r>
              <a:rPr lang="fi-FI" sz="1000" dirty="0"/>
              <a:t>. </a:t>
            </a:r>
            <a:r>
              <a:rPr lang="fi-FI" sz="1000" i="1" dirty="0"/>
              <a:t>Strategic Management Journal</a:t>
            </a:r>
            <a:r>
              <a:rPr lang="fi-FI" sz="1000" dirty="0"/>
              <a:t>, </a:t>
            </a:r>
            <a:r>
              <a:rPr lang="fi-FI" sz="1000" i="1" dirty="0"/>
              <a:t>30</a:t>
            </a:r>
            <a:r>
              <a:rPr lang="fi-FI" sz="1000" dirty="0"/>
              <a:t>(11), 1157–1178. </a:t>
            </a:r>
            <a:r>
              <a:rPr lang="fi-FI" sz="1000" dirty="0">
                <a:hlinkClick r:id="rId3"/>
              </a:rPr>
              <a:t>https://doi.org/10.1002/smj.796</a:t>
            </a:r>
            <a:endParaRPr lang="fi-FI" sz="1000" dirty="0">
              <a:effectLst/>
            </a:endParaRPr>
          </a:p>
        </p:txBody>
      </p:sp>
    </p:spTree>
    <p:extLst>
      <p:ext uri="{BB962C8B-B14F-4D97-AF65-F5344CB8AC3E}">
        <p14:creationId xmlns:p14="http://schemas.microsoft.com/office/powerpoint/2010/main" val="21538813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623AF-A814-EB42-8984-72BA868B5D8C}"/>
              </a:ext>
            </a:extLst>
          </p:cNvPr>
          <p:cNvSpPr>
            <a:spLocks noGrp="1"/>
          </p:cNvSpPr>
          <p:nvPr>
            <p:ph type="title"/>
          </p:nvPr>
        </p:nvSpPr>
        <p:spPr/>
        <p:txBody>
          <a:bodyPr/>
          <a:lstStyle/>
          <a:p>
            <a:r>
              <a:rPr lang="fi-FI" dirty="0" err="1"/>
              <a:t>Another</a:t>
            </a:r>
            <a:r>
              <a:rPr lang="fi-FI" dirty="0"/>
              <a:t> </a:t>
            </a:r>
            <a:r>
              <a:rPr lang="fi-FI" dirty="0" err="1"/>
              <a:t>published</a:t>
            </a:r>
            <a:r>
              <a:rPr lang="fi-FI" dirty="0"/>
              <a:t> </a:t>
            </a:r>
            <a:r>
              <a:rPr lang="fi-FI" dirty="0" err="1"/>
              <a:t>example</a:t>
            </a:r>
            <a:endParaRPr lang="fi-FI" dirty="0"/>
          </a:p>
        </p:txBody>
      </p:sp>
      <p:sp>
        <p:nvSpPr>
          <p:cNvPr id="5" name="Content Placeholder 4">
            <a:extLst>
              <a:ext uri="{FF2B5EF4-FFF2-40B4-BE49-F238E27FC236}">
                <a16:creationId xmlns:a16="http://schemas.microsoft.com/office/drawing/2014/main" id="{0A9650FD-4A2F-0149-93AC-2C22330DE9E5}"/>
              </a:ext>
            </a:extLst>
          </p:cNvPr>
          <p:cNvSpPr>
            <a:spLocks noGrp="1"/>
          </p:cNvSpPr>
          <p:nvPr>
            <p:ph idx="1"/>
          </p:nvPr>
        </p:nvSpPr>
        <p:spPr>
          <a:xfrm>
            <a:off x="628650" y="1825625"/>
            <a:ext cx="7103993" cy="4351338"/>
          </a:xfrm>
        </p:spPr>
        <p:txBody>
          <a:bodyPr/>
          <a:lstStyle/>
          <a:p>
            <a:pPr marL="0" indent="0">
              <a:buNone/>
            </a:pPr>
            <a:r>
              <a:rPr lang="fi-FI" dirty="0"/>
              <a:t>”</a:t>
            </a:r>
            <a:r>
              <a:rPr lang="en" dirty="0"/>
              <a:t>When the criterion variable is a proportion, it is important to screen the data so as to determine an appropriate regression method. For example, the relationship between a continuous predictor and a proportion response variable may be sigmoidal (i.e., a flattened S) rather than linear. When a sigmoidal curve is present in the data, it is customary to apply an alternative regression model (e.g., </a:t>
            </a:r>
            <a:r>
              <a:rPr lang="en" dirty="0" err="1"/>
              <a:t>probit</a:t>
            </a:r>
            <a:r>
              <a:rPr lang="en" dirty="0"/>
              <a:t> regression or beta regression). In the present instance, however, an examination shows that the data on within- team participation rate fall primarily between .3 and .8, otherwise known as the middle, or </a:t>
            </a:r>
            <a:r>
              <a:rPr lang="en" i="1" dirty="0"/>
              <a:t>linear </a:t>
            </a:r>
            <a:r>
              <a:rPr lang="en" dirty="0"/>
              <a:t>section of the sigmoidal curve. As such, given that in our case the proportion response variable was effectively linear, we used ordinary least squares regression. We deemed this to be the most straight- forward approach to testing our propositions.</a:t>
            </a:r>
            <a:r>
              <a:rPr lang="fi-FI" dirty="0"/>
              <a:t>”</a:t>
            </a:r>
          </a:p>
        </p:txBody>
      </p:sp>
      <p:sp>
        <p:nvSpPr>
          <p:cNvPr id="7" name="TextBox 6">
            <a:extLst>
              <a:ext uri="{FF2B5EF4-FFF2-40B4-BE49-F238E27FC236}">
                <a16:creationId xmlns:a16="http://schemas.microsoft.com/office/drawing/2014/main" id="{EE3EE71A-B913-E243-B1EB-C939F5697CC2}"/>
              </a:ext>
            </a:extLst>
          </p:cNvPr>
          <p:cNvSpPr txBox="1"/>
          <p:nvPr/>
        </p:nvSpPr>
        <p:spPr>
          <a:xfrm>
            <a:off x="628651" y="6311899"/>
            <a:ext cx="5434220" cy="461665"/>
          </a:xfrm>
          <a:prstGeom prst="rect">
            <a:avLst/>
          </a:prstGeom>
          <a:noFill/>
        </p:spPr>
        <p:txBody>
          <a:bodyPr wrap="square" lIns="0" tIns="0" rIns="0" bIns="0" rtlCol="0">
            <a:spAutoFit/>
          </a:bodyPr>
          <a:lstStyle/>
          <a:p>
            <a:r>
              <a:rPr lang="en" sz="1000" dirty="0"/>
              <a:t>Hirschfeld, R. R., Cole, M. S., </a:t>
            </a:r>
            <a:r>
              <a:rPr lang="en" sz="1000" dirty="0" err="1"/>
              <a:t>Bernerth</a:t>
            </a:r>
            <a:r>
              <a:rPr lang="en" sz="1000" dirty="0"/>
              <a:t>, J. B., &amp; Rizzuto, T. E. (2013). Voluntary survey completion among team members: Implications of noncompliance and missing data for multilevel research. </a:t>
            </a:r>
            <a:r>
              <a:rPr lang="en" sz="1000" i="1" dirty="0"/>
              <a:t>Journal of Applied Psychology</a:t>
            </a:r>
            <a:r>
              <a:rPr lang="en" sz="1000" dirty="0"/>
              <a:t>, </a:t>
            </a:r>
            <a:r>
              <a:rPr lang="en" sz="1000" i="1" dirty="0"/>
              <a:t>98</a:t>
            </a:r>
            <a:r>
              <a:rPr lang="en" sz="1000" dirty="0"/>
              <a:t>(3), 454–468. </a:t>
            </a:r>
            <a:r>
              <a:rPr lang="en" sz="1000" dirty="0">
                <a:hlinkClick r:id="rId2"/>
              </a:rPr>
              <a:t>https://doi.org/10.1037/a0031909</a:t>
            </a:r>
            <a:r>
              <a:rPr lang="en" sz="1000" dirty="0"/>
              <a:t> Footnote 2, p.458</a:t>
            </a:r>
            <a:endParaRPr lang="en" sz="1000" dirty="0">
              <a:effectLst/>
            </a:endParaRPr>
          </a:p>
        </p:txBody>
      </p:sp>
    </p:spTree>
    <p:extLst>
      <p:ext uri="{BB962C8B-B14F-4D97-AF65-F5344CB8AC3E}">
        <p14:creationId xmlns:p14="http://schemas.microsoft.com/office/powerpoint/2010/main" val="32579485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EA46-2060-404A-8C16-EB7187D1D78A}"/>
              </a:ext>
            </a:extLst>
          </p:cNvPr>
          <p:cNvSpPr>
            <a:spLocks noGrp="1"/>
          </p:cNvSpPr>
          <p:nvPr>
            <p:ph type="title"/>
          </p:nvPr>
        </p:nvSpPr>
        <p:spPr/>
        <p:txBody>
          <a:bodyPr/>
          <a:lstStyle/>
          <a:p>
            <a:r>
              <a:rPr lang="fi-FI" dirty="0" err="1"/>
              <a:t>Yet</a:t>
            </a:r>
            <a:r>
              <a:rPr lang="fi-FI" dirty="0"/>
              <a:t> </a:t>
            </a:r>
            <a:r>
              <a:rPr lang="fi-FI" dirty="0" err="1"/>
              <a:t>another</a:t>
            </a:r>
            <a:r>
              <a:rPr lang="fi-FI" dirty="0"/>
              <a:t> </a:t>
            </a:r>
            <a:r>
              <a:rPr lang="fi-FI" dirty="0" err="1"/>
              <a:t>published</a:t>
            </a:r>
            <a:r>
              <a:rPr lang="fi-FI" dirty="0"/>
              <a:t> </a:t>
            </a:r>
            <a:r>
              <a:rPr lang="fi-FI" dirty="0" err="1"/>
              <a:t>example</a:t>
            </a:r>
            <a:endParaRPr lang="fi-FI" dirty="0"/>
          </a:p>
        </p:txBody>
      </p:sp>
      <p:pic>
        <p:nvPicPr>
          <p:cNvPr id="5" name="Picture 4">
            <a:extLst>
              <a:ext uri="{FF2B5EF4-FFF2-40B4-BE49-F238E27FC236}">
                <a16:creationId xmlns:a16="http://schemas.microsoft.com/office/drawing/2014/main" id="{3B388838-7672-2A42-9555-20AB006C363D}"/>
              </a:ext>
            </a:extLst>
          </p:cNvPr>
          <p:cNvPicPr>
            <a:picLocks noChangeAspect="1"/>
          </p:cNvPicPr>
          <p:nvPr/>
        </p:nvPicPr>
        <p:blipFill rotWithShape="1">
          <a:blip r:embed="rId2"/>
          <a:srcRect l="6675" t="35349" r="7495" b="32868"/>
          <a:stretch/>
        </p:blipFill>
        <p:spPr>
          <a:xfrm>
            <a:off x="233362" y="2079054"/>
            <a:ext cx="7611596" cy="3844479"/>
          </a:xfrm>
          <a:prstGeom prst="rect">
            <a:avLst/>
          </a:prstGeom>
        </p:spPr>
      </p:pic>
      <p:sp>
        <p:nvSpPr>
          <p:cNvPr id="8" name="TextBox 7">
            <a:extLst>
              <a:ext uri="{FF2B5EF4-FFF2-40B4-BE49-F238E27FC236}">
                <a16:creationId xmlns:a16="http://schemas.microsoft.com/office/drawing/2014/main" id="{665BD5F1-FB6B-C54C-B07D-08D0048671A0}"/>
              </a:ext>
            </a:extLst>
          </p:cNvPr>
          <p:cNvSpPr txBox="1"/>
          <p:nvPr/>
        </p:nvSpPr>
        <p:spPr>
          <a:xfrm>
            <a:off x="640238" y="6446011"/>
            <a:ext cx="6821021" cy="307777"/>
          </a:xfrm>
          <a:prstGeom prst="rect">
            <a:avLst/>
          </a:prstGeom>
          <a:noFill/>
        </p:spPr>
        <p:txBody>
          <a:bodyPr wrap="square" lIns="0" tIns="0" rIns="0" bIns="0" rtlCol="0">
            <a:spAutoFit/>
          </a:bodyPr>
          <a:lstStyle/>
          <a:p>
            <a:r>
              <a:rPr lang="fi-FI" sz="1000" dirty="0" err="1"/>
              <a:t>McCann</a:t>
            </a:r>
            <a:r>
              <a:rPr lang="fi-FI" sz="1000" dirty="0"/>
              <a:t>, B. T., &amp; Folta, T. B. (2011). Performance </a:t>
            </a:r>
            <a:r>
              <a:rPr lang="fi-FI" sz="1000" dirty="0" err="1"/>
              <a:t>differentials</a:t>
            </a:r>
            <a:r>
              <a:rPr lang="fi-FI" sz="1000" dirty="0"/>
              <a:t> </a:t>
            </a:r>
            <a:r>
              <a:rPr lang="fi-FI" sz="1000" dirty="0" err="1"/>
              <a:t>within</a:t>
            </a:r>
            <a:r>
              <a:rPr lang="fi-FI" sz="1000" dirty="0"/>
              <a:t> </a:t>
            </a:r>
            <a:r>
              <a:rPr lang="fi-FI" sz="1000" dirty="0" err="1"/>
              <a:t>geographic</a:t>
            </a:r>
            <a:r>
              <a:rPr lang="fi-FI" sz="1000" dirty="0"/>
              <a:t> </a:t>
            </a:r>
            <a:r>
              <a:rPr lang="fi-FI" sz="1000" dirty="0" err="1"/>
              <a:t>clusters</a:t>
            </a:r>
            <a:r>
              <a:rPr lang="fi-FI" sz="1000" dirty="0"/>
              <a:t>. </a:t>
            </a:r>
            <a:r>
              <a:rPr lang="fi-FI" sz="1000" i="1" dirty="0"/>
              <a:t>Journal of Business </a:t>
            </a:r>
            <a:r>
              <a:rPr lang="fi-FI" sz="1000" i="1" dirty="0" err="1"/>
              <a:t>Venturing</a:t>
            </a:r>
            <a:r>
              <a:rPr lang="fi-FI" sz="1000" dirty="0"/>
              <a:t>, </a:t>
            </a:r>
            <a:r>
              <a:rPr lang="fi-FI" sz="1000" i="1" dirty="0"/>
              <a:t>26</a:t>
            </a:r>
            <a:r>
              <a:rPr lang="fi-FI" sz="1000" dirty="0"/>
              <a:t>(1), 104–123. </a:t>
            </a:r>
            <a:r>
              <a:rPr lang="fi-FI" sz="1000" dirty="0">
                <a:hlinkClick r:id="rId3"/>
              </a:rPr>
              <a:t>https://doi.org/10.1016/j.jbusvent.2009.04.004</a:t>
            </a:r>
            <a:endParaRPr lang="fi-FI" sz="1000" dirty="0">
              <a:effectLst/>
            </a:endParaRPr>
          </a:p>
        </p:txBody>
      </p:sp>
    </p:spTree>
    <p:extLst>
      <p:ext uri="{BB962C8B-B14F-4D97-AF65-F5344CB8AC3E}">
        <p14:creationId xmlns:p14="http://schemas.microsoft.com/office/powerpoint/2010/main" val="5293103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AE4141-7C0E-3D42-B6D1-ED1FA2973B8D}"/>
              </a:ext>
            </a:extLst>
          </p:cNvPr>
          <p:cNvSpPr/>
          <p:nvPr/>
        </p:nvSpPr>
        <p:spPr>
          <a:xfrm>
            <a:off x="2778450" y="1992211"/>
            <a:ext cx="5000046" cy="43763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927021F-8021-9F40-9F65-BCB1C06417FE}"/>
              </a:ext>
            </a:extLst>
          </p:cNvPr>
          <p:cNvSpPr/>
          <p:nvPr/>
        </p:nvSpPr>
        <p:spPr>
          <a:xfrm>
            <a:off x="321762" y="2341846"/>
            <a:ext cx="3628446" cy="38243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C0A7882-62A3-AC46-9A3A-58BC53F1BEE0}"/>
              </a:ext>
            </a:extLst>
          </p:cNvPr>
          <p:cNvSpPr/>
          <p:nvPr/>
        </p:nvSpPr>
        <p:spPr>
          <a:xfrm>
            <a:off x="321762" y="2190236"/>
            <a:ext cx="7456734" cy="30849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0F4668-C863-4846-BB62-68DBB5EB10B6}"/>
              </a:ext>
            </a:extLst>
          </p:cNvPr>
          <p:cNvSpPr/>
          <p:nvPr/>
        </p:nvSpPr>
        <p:spPr>
          <a:xfrm>
            <a:off x="321762" y="1666018"/>
            <a:ext cx="1165662" cy="15368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1307C3-E1BF-CA4E-BB75-082A804EE1F8}"/>
              </a:ext>
            </a:extLst>
          </p:cNvPr>
          <p:cNvSpPr/>
          <p:nvPr/>
        </p:nvSpPr>
        <p:spPr>
          <a:xfrm>
            <a:off x="321762" y="1478682"/>
            <a:ext cx="7456734" cy="23961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B64FCB21-3921-8148-85A2-4C5B7FA08CBE}"/>
              </a:ext>
            </a:extLst>
          </p:cNvPr>
          <p:cNvGrpSpPr>
            <a:grpSpLocks noChangeAspect="1"/>
          </p:cNvGrpSpPr>
          <p:nvPr/>
        </p:nvGrpSpPr>
        <p:grpSpPr>
          <a:xfrm>
            <a:off x="-217526" y="665719"/>
            <a:ext cx="8924672" cy="5741894"/>
            <a:chOff x="661015" y="1143000"/>
            <a:chExt cx="5256569" cy="3381935"/>
          </a:xfrm>
        </p:grpSpPr>
        <p:pic>
          <p:nvPicPr>
            <p:cNvPr id="7" name="Picture 6">
              <a:extLst>
                <a:ext uri="{FF2B5EF4-FFF2-40B4-BE49-F238E27FC236}">
                  <a16:creationId xmlns:a16="http://schemas.microsoft.com/office/drawing/2014/main" id="{C6AB7A88-057F-A74C-9148-3D3DAC07E38C}"/>
                </a:ext>
              </a:extLst>
            </p:cNvPr>
            <p:cNvPicPr>
              <a:picLocks noChangeAspect="1"/>
            </p:cNvPicPr>
            <p:nvPr/>
          </p:nvPicPr>
          <p:blipFill rotWithShape="1">
            <a:blip r:embed="rId3"/>
            <a:srcRect t="43519" b="50370"/>
            <a:stretch/>
          </p:blipFill>
          <p:spPr>
            <a:xfrm>
              <a:off x="889616" y="1143000"/>
              <a:ext cx="5027968" cy="419100"/>
            </a:xfrm>
            <a:prstGeom prst="rect">
              <a:avLst/>
            </a:prstGeom>
          </p:spPr>
        </p:pic>
        <p:pic>
          <p:nvPicPr>
            <p:cNvPr id="9" name="Picture 8">
              <a:extLst>
                <a:ext uri="{FF2B5EF4-FFF2-40B4-BE49-F238E27FC236}">
                  <a16:creationId xmlns:a16="http://schemas.microsoft.com/office/drawing/2014/main" id="{6B686C1E-960B-384B-A129-A52B766FF0F9}"/>
                </a:ext>
              </a:extLst>
            </p:cNvPr>
            <p:cNvPicPr>
              <a:picLocks noChangeAspect="1"/>
            </p:cNvPicPr>
            <p:nvPr/>
          </p:nvPicPr>
          <p:blipFill rotWithShape="1">
            <a:blip r:embed="rId4"/>
            <a:srcRect t="18519" b="75370"/>
            <a:stretch/>
          </p:blipFill>
          <p:spPr>
            <a:xfrm>
              <a:off x="661016" y="1562100"/>
              <a:ext cx="5027968" cy="419100"/>
            </a:xfrm>
            <a:prstGeom prst="rect">
              <a:avLst/>
            </a:prstGeom>
          </p:spPr>
        </p:pic>
        <p:pic>
          <p:nvPicPr>
            <p:cNvPr id="11" name="Picture 10">
              <a:extLst>
                <a:ext uri="{FF2B5EF4-FFF2-40B4-BE49-F238E27FC236}">
                  <a16:creationId xmlns:a16="http://schemas.microsoft.com/office/drawing/2014/main" id="{6D6595E7-6996-B341-AFCF-D826E80851FF}"/>
                </a:ext>
              </a:extLst>
            </p:cNvPr>
            <p:cNvPicPr>
              <a:picLocks noChangeAspect="1"/>
            </p:cNvPicPr>
            <p:nvPr/>
          </p:nvPicPr>
          <p:blipFill rotWithShape="1">
            <a:blip r:embed="rId5"/>
            <a:srcRect t="69074" b="24815"/>
            <a:stretch/>
          </p:blipFill>
          <p:spPr>
            <a:xfrm>
              <a:off x="696875" y="1936375"/>
              <a:ext cx="5027968" cy="419100"/>
            </a:xfrm>
            <a:prstGeom prst="rect">
              <a:avLst/>
            </a:prstGeom>
          </p:spPr>
        </p:pic>
        <p:pic>
          <p:nvPicPr>
            <p:cNvPr id="13" name="Picture 12">
              <a:extLst>
                <a:ext uri="{FF2B5EF4-FFF2-40B4-BE49-F238E27FC236}">
                  <a16:creationId xmlns:a16="http://schemas.microsoft.com/office/drawing/2014/main" id="{842AAD9F-1649-2345-902E-58E5D2EB1446}"/>
                </a:ext>
              </a:extLst>
            </p:cNvPr>
            <p:cNvPicPr>
              <a:picLocks noChangeAspect="1"/>
            </p:cNvPicPr>
            <p:nvPr/>
          </p:nvPicPr>
          <p:blipFill rotWithShape="1">
            <a:blip r:embed="rId6"/>
            <a:srcRect t="25882" b="43138"/>
            <a:stretch/>
          </p:blipFill>
          <p:spPr>
            <a:xfrm>
              <a:off x="661015" y="2400300"/>
              <a:ext cx="5027968" cy="2124635"/>
            </a:xfrm>
            <a:prstGeom prst="rect">
              <a:avLst/>
            </a:prstGeom>
          </p:spPr>
        </p:pic>
      </p:grpSp>
      <p:sp>
        <p:nvSpPr>
          <p:cNvPr id="15" name="TextBox 14">
            <a:extLst>
              <a:ext uri="{FF2B5EF4-FFF2-40B4-BE49-F238E27FC236}">
                <a16:creationId xmlns:a16="http://schemas.microsoft.com/office/drawing/2014/main" id="{DBA5F514-1792-0E41-A6C9-9883A51928B2}"/>
              </a:ext>
            </a:extLst>
          </p:cNvPr>
          <p:cNvSpPr txBox="1"/>
          <p:nvPr/>
        </p:nvSpPr>
        <p:spPr>
          <a:xfrm>
            <a:off x="640238" y="6446011"/>
            <a:ext cx="6821021" cy="307777"/>
          </a:xfrm>
          <a:prstGeom prst="rect">
            <a:avLst/>
          </a:prstGeom>
          <a:noFill/>
        </p:spPr>
        <p:txBody>
          <a:bodyPr wrap="square" lIns="0" tIns="0" rIns="0" bIns="0" rtlCol="0">
            <a:spAutoFit/>
          </a:bodyPr>
          <a:lstStyle/>
          <a:p>
            <a:r>
              <a:rPr lang="fi-FI" sz="1000" dirty="0" err="1"/>
              <a:t>McCann</a:t>
            </a:r>
            <a:r>
              <a:rPr lang="fi-FI" sz="1000" dirty="0"/>
              <a:t>, B. T., &amp; Folta, T. B. (2011). Performance </a:t>
            </a:r>
            <a:r>
              <a:rPr lang="fi-FI" sz="1000" dirty="0" err="1"/>
              <a:t>differentials</a:t>
            </a:r>
            <a:r>
              <a:rPr lang="fi-FI" sz="1000" dirty="0"/>
              <a:t> </a:t>
            </a:r>
            <a:r>
              <a:rPr lang="fi-FI" sz="1000" dirty="0" err="1"/>
              <a:t>within</a:t>
            </a:r>
            <a:r>
              <a:rPr lang="fi-FI" sz="1000" dirty="0"/>
              <a:t> </a:t>
            </a:r>
            <a:r>
              <a:rPr lang="fi-FI" sz="1000" dirty="0" err="1"/>
              <a:t>geographic</a:t>
            </a:r>
            <a:r>
              <a:rPr lang="fi-FI" sz="1000" dirty="0"/>
              <a:t> </a:t>
            </a:r>
            <a:r>
              <a:rPr lang="fi-FI" sz="1000" dirty="0" err="1"/>
              <a:t>clusters</a:t>
            </a:r>
            <a:r>
              <a:rPr lang="fi-FI" sz="1000" dirty="0"/>
              <a:t>. </a:t>
            </a:r>
            <a:r>
              <a:rPr lang="fi-FI" sz="1000" i="1" dirty="0"/>
              <a:t>Journal of Business </a:t>
            </a:r>
            <a:r>
              <a:rPr lang="fi-FI" sz="1000" i="1" dirty="0" err="1"/>
              <a:t>Venturing</a:t>
            </a:r>
            <a:r>
              <a:rPr lang="fi-FI" sz="1000" dirty="0"/>
              <a:t>, </a:t>
            </a:r>
            <a:r>
              <a:rPr lang="fi-FI" sz="1000" i="1" dirty="0"/>
              <a:t>26</a:t>
            </a:r>
            <a:r>
              <a:rPr lang="fi-FI" sz="1000" dirty="0"/>
              <a:t>(1), 104–123. </a:t>
            </a:r>
            <a:r>
              <a:rPr lang="fi-FI" sz="1000" dirty="0">
                <a:hlinkClick r:id="rId7"/>
              </a:rPr>
              <a:t>https://doi.org/10.1016/j.jbusvent.2009.04.004</a:t>
            </a:r>
            <a:endParaRPr lang="fi-FI" sz="1000" dirty="0">
              <a:effectLst/>
            </a:endParaRPr>
          </a:p>
        </p:txBody>
      </p:sp>
      <p:sp>
        <p:nvSpPr>
          <p:cNvPr id="22" name="Rectangle 21">
            <a:extLst>
              <a:ext uri="{FF2B5EF4-FFF2-40B4-BE49-F238E27FC236}">
                <a16:creationId xmlns:a16="http://schemas.microsoft.com/office/drawing/2014/main" id="{D38A1A37-A1BD-B343-97AC-EDD86A06BF38}"/>
              </a:ext>
            </a:extLst>
          </p:cNvPr>
          <p:cNvSpPr/>
          <p:nvPr/>
        </p:nvSpPr>
        <p:spPr>
          <a:xfrm>
            <a:off x="4666257" y="5270377"/>
            <a:ext cx="686031" cy="337943"/>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8211A25-BDD4-EB46-BDA4-7DDFAED46321}"/>
              </a:ext>
            </a:extLst>
          </p:cNvPr>
          <p:cNvSpPr/>
          <p:nvPr/>
        </p:nvSpPr>
        <p:spPr>
          <a:xfrm>
            <a:off x="7025409" y="6069670"/>
            <a:ext cx="686031" cy="337943"/>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FB51FA3-4662-3D4C-9CDE-C70955665498}"/>
              </a:ext>
            </a:extLst>
          </p:cNvPr>
          <p:cNvPicPr>
            <a:picLocks noChangeAspect="1"/>
          </p:cNvPicPr>
          <p:nvPr/>
        </p:nvPicPr>
        <p:blipFill rotWithShape="1">
          <a:blip r:embed="rId8"/>
          <a:srcRect l="6675" t="35349" r="7495" b="39587"/>
          <a:stretch/>
        </p:blipFill>
        <p:spPr>
          <a:xfrm>
            <a:off x="244331" y="150195"/>
            <a:ext cx="7611596" cy="3031645"/>
          </a:xfrm>
          <a:prstGeom prst="rect">
            <a:avLst/>
          </a:prstGeom>
        </p:spPr>
      </p:pic>
      <p:sp>
        <p:nvSpPr>
          <p:cNvPr id="25" name="Rectangle 24">
            <a:extLst>
              <a:ext uri="{FF2B5EF4-FFF2-40B4-BE49-F238E27FC236}">
                <a16:creationId xmlns:a16="http://schemas.microsoft.com/office/drawing/2014/main" id="{0B676AE6-50B5-554C-9A79-63FB1591B991}"/>
              </a:ext>
            </a:extLst>
          </p:cNvPr>
          <p:cNvSpPr/>
          <p:nvPr/>
        </p:nvSpPr>
        <p:spPr>
          <a:xfrm>
            <a:off x="4754863" y="4497116"/>
            <a:ext cx="597426" cy="294432"/>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966C360-6191-6146-A140-A30E252ABA61}"/>
              </a:ext>
            </a:extLst>
          </p:cNvPr>
          <p:cNvSpPr/>
          <p:nvPr/>
        </p:nvSpPr>
        <p:spPr>
          <a:xfrm>
            <a:off x="7114014" y="4497116"/>
            <a:ext cx="597426" cy="294432"/>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0DD1C6A-E39F-384E-80FB-008D84E25BA1}"/>
              </a:ext>
            </a:extLst>
          </p:cNvPr>
          <p:cNvSpPr txBox="1"/>
          <p:nvPr/>
        </p:nvSpPr>
        <p:spPr>
          <a:xfrm>
            <a:off x="2425246" y="5134151"/>
            <a:ext cx="1429270" cy="1292662"/>
          </a:xfrm>
          <a:prstGeom prst="rect">
            <a:avLst/>
          </a:prstGeom>
          <a:noFill/>
        </p:spPr>
        <p:txBody>
          <a:bodyPr wrap="square" lIns="0" tIns="0" rIns="0" bIns="0" rtlCol="0">
            <a:spAutoFit/>
          </a:bodyPr>
          <a:lstStyle/>
          <a:p>
            <a:r>
              <a:rPr lang="en-US" sz="1400" b="1" dirty="0">
                <a:solidFill>
                  <a:srgbClr val="EF3340"/>
                </a:solidFill>
              </a:rPr>
              <a:t>Average marginal effect of Age = </a:t>
            </a:r>
            <a:br>
              <a:rPr lang="en-US" sz="1400" b="1" dirty="0">
                <a:solidFill>
                  <a:srgbClr val="EF3340"/>
                </a:solidFill>
              </a:rPr>
            </a:br>
            <a:r>
              <a:rPr lang="en-US" sz="1400" b="1" dirty="0">
                <a:solidFill>
                  <a:srgbClr val="EF3340"/>
                </a:solidFill>
              </a:rPr>
              <a:t>-0.0709 -0.0009*50 = -0.1159</a:t>
            </a:r>
          </a:p>
          <a:p>
            <a:r>
              <a:rPr lang="en-US" sz="1400" b="1" dirty="0">
                <a:solidFill>
                  <a:srgbClr val="EF3340"/>
                </a:solidFill>
              </a:rPr>
              <a:t>Effect of 12 years = 12*-0.1159 = -1.39</a:t>
            </a:r>
          </a:p>
        </p:txBody>
      </p:sp>
      <p:sp>
        <p:nvSpPr>
          <p:cNvPr id="28" name="TextBox 27">
            <a:extLst>
              <a:ext uri="{FF2B5EF4-FFF2-40B4-BE49-F238E27FC236}">
                <a16:creationId xmlns:a16="http://schemas.microsoft.com/office/drawing/2014/main" id="{7CA30C4C-903D-5947-B518-F4C29C4B053B}"/>
              </a:ext>
            </a:extLst>
          </p:cNvPr>
          <p:cNvSpPr txBox="1"/>
          <p:nvPr/>
        </p:nvSpPr>
        <p:spPr>
          <a:xfrm>
            <a:off x="5449393" y="5134151"/>
            <a:ext cx="1576015" cy="1292662"/>
          </a:xfrm>
          <a:prstGeom prst="rect">
            <a:avLst/>
          </a:prstGeom>
          <a:noFill/>
        </p:spPr>
        <p:txBody>
          <a:bodyPr wrap="square" lIns="0" tIns="0" rIns="0" bIns="0" rtlCol="0">
            <a:spAutoFit/>
          </a:bodyPr>
          <a:lstStyle/>
          <a:p>
            <a:r>
              <a:rPr lang="en-US" sz="1400" b="1" dirty="0">
                <a:solidFill>
                  <a:srgbClr val="EF3340"/>
                </a:solidFill>
              </a:rPr>
              <a:t>Average marginal effect of Age = </a:t>
            </a:r>
            <a:br>
              <a:rPr lang="en-US" sz="1400" b="1" dirty="0">
                <a:solidFill>
                  <a:srgbClr val="EF3340"/>
                </a:solidFill>
              </a:rPr>
            </a:br>
            <a:r>
              <a:rPr lang="en-US" sz="1400" b="1" dirty="0">
                <a:solidFill>
                  <a:srgbClr val="EF3340"/>
                </a:solidFill>
              </a:rPr>
              <a:t>-0.0565 -0.0115*3.5 = -0.0978</a:t>
            </a:r>
          </a:p>
          <a:p>
            <a:r>
              <a:rPr lang="en-US" sz="1400" b="1" dirty="0">
                <a:solidFill>
                  <a:srgbClr val="EF3340"/>
                </a:solidFill>
              </a:rPr>
              <a:t>Effect of 12 years = 12*-0.1159 = -1.16</a:t>
            </a:r>
          </a:p>
        </p:txBody>
      </p:sp>
      <p:pic>
        <p:nvPicPr>
          <p:cNvPr id="37" name="Picture 36">
            <a:extLst>
              <a:ext uri="{FF2B5EF4-FFF2-40B4-BE49-F238E27FC236}">
                <a16:creationId xmlns:a16="http://schemas.microsoft.com/office/drawing/2014/main" id="{03A485A7-965A-FF46-8F57-1CA0EA52DE42}"/>
              </a:ext>
            </a:extLst>
          </p:cNvPr>
          <p:cNvPicPr>
            <a:picLocks noChangeAspect="1"/>
          </p:cNvPicPr>
          <p:nvPr/>
        </p:nvPicPr>
        <p:blipFill rotWithShape="1">
          <a:blip r:embed="rId9"/>
          <a:srcRect b="6285"/>
          <a:stretch/>
        </p:blipFill>
        <p:spPr>
          <a:xfrm>
            <a:off x="4111633" y="-199449"/>
            <a:ext cx="3599807" cy="3373561"/>
          </a:xfrm>
          <a:prstGeom prst="rect">
            <a:avLst/>
          </a:prstGeom>
          <a:solidFill>
            <a:schemeClr val="bg1"/>
          </a:solidFill>
        </p:spPr>
      </p:pic>
      <p:sp>
        <p:nvSpPr>
          <p:cNvPr id="39" name="Rectangle 38">
            <a:extLst>
              <a:ext uri="{FF2B5EF4-FFF2-40B4-BE49-F238E27FC236}">
                <a16:creationId xmlns:a16="http://schemas.microsoft.com/office/drawing/2014/main" id="{AC28492A-D573-D44A-8ED1-C230A56A96D8}"/>
              </a:ext>
            </a:extLst>
          </p:cNvPr>
          <p:cNvSpPr/>
          <p:nvPr/>
        </p:nvSpPr>
        <p:spPr>
          <a:xfrm>
            <a:off x="4655686" y="2522042"/>
            <a:ext cx="235291" cy="294432"/>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D0244F2-E14C-5C42-84CA-51110267F371}"/>
              </a:ext>
            </a:extLst>
          </p:cNvPr>
          <p:cNvSpPr/>
          <p:nvPr/>
        </p:nvSpPr>
        <p:spPr>
          <a:xfrm>
            <a:off x="5007503" y="2517659"/>
            <a:ext cx="235291" cy="294432"/>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F8D7866-4051-C14C-B19E-3172DB55352D}"/>
              </a:ext>
            </a:extLst>
          </p:cNvPr>
          <p:cNvSpPr txBox="1"/>
          <p:nvPr/>
        </p:nvSpPr>
        <p:spPr>
          <a:xfrm>
            <a:off x="4142338" y="2273078"/>
            <a:ext cx="1220583" cy="215444"/>
          </a:xfrm>
          <a:prstGeom prst="rect">
            <a:avLst/>
          </a:prstGeom>
          <a:noFill/>
        </p:spPr>
        <p:txBody>
          <a:bodyPr wrap="square" lIns="0" tIns="0" rIns="0" bIns="0" rtlCol="0">
            <a:spAutoFit/>
          </a:bodyPr>
          <a:lstStyle/>
          <a:p>
            <a:r>
              <a:rPr lang="en-US" sz="1400" b="1" dirty="0">
                <a:solidFill>
                  <a:srgbClr val="EF3340"/>
                </a:solidFill>
              </a:rPr>
              <a:t>Age       13     1</a:t>
            </a:r>
          </a:p>
        </p:txBody>
      </p:sp>
    </p:spTree>
    <p:extLst>
      <p:ext uri="{BB962C8B-B14F-4D97-AF65-F5344CB8AC3E}">
        <p14:creationId xmlns:p14="http://schemas.microsoft.com/office/powerpoint/2010/main" val="151548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8" grpId="0"/>
      <p:bldP spid="39" grpId="0" animBg="1"/>
      <p:bldP spid="39" grpId="1" animBg="1"/>
      <p:bldP spid="40" grpId="0" animBg="1"/>
      <p:bldP spid="40" grpId="1" animBg="1"/>
      <p:bldP spid="41" grpId="0"/>
      <p:bldP spid="4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dirty="0"/>
              <a:t>Instrumental variable model</a:t>
            </a:r>
          </a:p>
        </p:txBody>
      </p:sp>
      <p:cxnSp>
        <p:nvCxnSpPr>
          <p:cNvPr id="4" name="Straight Arrow Connector 3"/>
          <p:cNvCxnSpPr/>
          <p:nvPr/>
        </p:nvCxnSpPr>
        <p:spPr>
          <a:xfrm flipH="1">
            <a:off x="5472113" y="2424623"/>
            <a:ext cx="509596" cy="5581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5916613" y="1992723"/>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6" name="Rectangle 5"/>
          <p:cNvSpPr/>
          <p:nvPr/>
        </p:nvSpPr>
        <p:spPr>
          <a:xfrm>
            <a:off x="2597606" y="2982771"/>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t>X</a:t>
            </a:r>
            <a:endParaRPr lang="en-US" baseline="-25000" dirty="0"/>
          </a:p>
        </p:txBody>
      </p:sp>
      <p:sp>
        <p:nvSpPr>
          <p:cNvPr id="7" name="Rectangle 6"/>
          <p:cNvSpPr/>
          <p:nvPr/>
        </p:nvSpPr>
        <p:spPr>
          <a:xfrm>
            <a:off x="4782006" y="2982771"/>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8" name="Straight Arrow Connector 7"/>
          <p:cNvCxnSpPr/>
          <p:nvPr/>
        </p:nvCxnSpPr>
        <p:spPr>
          <a:xfrm>
            <a:off x="3730285" y="3342328"/>
            <a:ext cx="1051721"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Curved Connector 8"/>
          <p:cNvCxnSpPr/>
          <p:nvPr/>
        </p:nvCxnSpPr>
        <p:spPr>
          <a:xfrm rot="5400000" flipH="1" flipV="1">
            <a:off x="4114854" y="1115917"/>
            <a:ext cx="915946" cy="2817763"/>
          </a:xfrm>
          <a:prstGeom prst="curvedConnector3">
            <a:avLst>
              <a:gd name="adj1" fmla="val 133048"/>
            </a:avLst>
          </a:prstGeom>
          <a:ln>
            <a:solidFill>
              <a:schemeClr val="tx1"/>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0629900" y="900113"/>
            <a:ext cx="65" cy="307777"/>
          </a:xfrm>
          <a:prstGeom prst="rect">
            <a:avLst/>
          </a:prstGeom>
          <a:noFill/>
        </p:spPr>
        <p:txBody>
          <a:bodyPr wrap="none" lIns="0" tIns="0" rIns="0" bIns="0" rtlCol="0">
            <a:spAutoFit/>
          </a:bodyPr>
          <a:lstStyle/>
          <a:p>
            <a:endParaRPr lang="en-US" sz="2000" b="1" dirty="0"/>
          </a:p>
        </p:txBody>
      </p:sp>
      <p:sp>
        <p:nvSpPr>
          <p:cNvPr id="12" name="Rectangle 11"/>
          <p:cNvSpPr/>
          <p:nvPr/>
        </p:nvSpPr>
        <p:spPr>
          <a:xfrm>
            <a:off x="2597606" y="4388744"/>
            <a:ext cx="1132679" cy="719113"/>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t>Z</a:t>
            </a:r>
            <a:endParaRPr lang="en-US" baseline="-25000" dirty="0"/>
          </a:p>
        </p:txBody>
      </p:sp>
      <p:cxnSp>
        <p:nvCxnSpPr>
          <p:cNvPr id="13" name="Curved Connector 12"/>
          <p:cNvCxnSpPr>
            <a:stCxn id="12" idx="1"/>
            <a:endCxn id="6" idx="1"/>
          </p:cNvCxnSpPr>
          <p:nvPr/>
        </p:nvCxnSpPr>
        <p:spPr>
          <a:xfrm rot="10800000">
            <a:off x="2597606" y="3342329"/>
            <a:ext cx="12700" cy="1405973"/>
          </a:xfrm>
          <a:prstGeom prst="curvedConnector3">
            <a:avLst>
              <a:gd name="adj1" fmla="val 4725000"/>
            </a:avLst>
          </a:prstGeom>
          <a:ln>
            <a:solidFill>
              <a:schemeClr val="tx1"/>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flipH="1">
            <a:off x="4190063" y="3380756"/>
            <a:ext cx="261824" cy="307777"/>
          </a:xfrm>
          <a:prstGeom prst="rect">
            <a:avLst/>
          </a:prstGeom>
          <a:noFill/>
        </p:spPr>
        <p:txBody>
          <a:bodyPr wrap="square" lIns="0" tIns="0" rIns="0" bIns="0" rtlCol="0">
            <a:spAutoFit/>
          </a:bodyPr>
          <a:lstStyle/>
          <a:p>
            <a:r>
              <a:rPr lang="en-US" sz="2000" i="1" dirty="0"/>
              <a:t>β</a:t>
            </a:r>
            <a:endParaRPr lang="en-US" sz="2000" b="1" dirty="0"/>
          </a:p>
        </p:txBody>
      </p:sp>
      <p:sp>
        <p:nvSpPr>
          <p:cNvPr id="20" name="Rectangle 19"/>
          <p:cNvSpPr/>
          <p:nvPr/>
        </p:nvSpPr>
        <p:spPr>
          <a:xfrm>
            <a:off x="4451887" y="4388744"/>
            <a:ext cx="4572000" cy="1615827"/>
          </a:xfrm>
          <a:prstGeom prst="rect">
            <a:avLst/>
          </a:prstGeom>
        </p:spPr>
        <p:txBody>
          <a:bodyPr>
            <a:spAutoFit/>
          </a:bodyPr>
          <a:lstStyle/>
          <a:p>
            <a:pPr>
              <a:lnSpc>
                <a:spcPct val="150000"/>
              </a:lnSpc>
            </a:pPr>
            <a:r>
              <a:rPr lang="en-US" i="1" dirty="0" err="1"/>
              <a:t>Cor</a:t>
            </a:r>
            <a:r>
              <a:rPr lang="en-US" i="1" dirty="0"/>
              <a:t>(X,Y) = β + </a:t>
            </a:r>
            <a:r>
              <a:rPr lang="en-US" i="1" dirty="0" err="1"/>
              <a:t>Cor</a:t>
            </a:r>
            <a:r>
              <a:rPr lang="en-US" i="1" dirty="0"/>
              <a:t>(</a:t>
            </a:r>
            <a:r>
              <a:rPr lang="en-US" i="1" dirty="0" err="1"/>
              <a:t>X,u</a:t>
            </a:r>
            <a:r>
              <a:rPr lang="en-US" i="1" dirty="0"/>
              <a:t>)</a:t>
            </a:r>
          </a:p>
          <a:p>
            <a:pPr>
              <a:lnSpc>
                <a:spcPct val="150000"/>
              </a:lnSpc>
            </a:pPr>
            <a:r>
              <a:rPr lang="en-US" i="1" dirty="0" err="1"/>
              <a:t>Cor</a:t>
            </a:r>
            <a:r>
              <a:rPr lang="en-US" i="1" dirty="0"/>
              <a:t>(Z,Y) = β * </a:t>
            </a:r>
            <a:r>
              <a:rPr lang="en-US" i="1" dirty="0" err="1"/>
              <a:t>Cor</a:t>
            </a:r>
            <a:r>
              <a:rPr lang="en-US" i="1" dirty="0"/>
              <a:t>(X,Z)</a:t>
            </a:r>
          </a:p>
          <a:p>
            <a:pPr>
              <a:lnSpc>
                <a:spcPct val="150000"/>
              </a:lnSpc>
            </a:pPr>
            <a:r>
              <a:rPr lang="en-US" i="1" dirty="0"/>
              <a:t>β = </a:t>
            </a:r>
            <a:r>
              <a:rPr lang="en-US" i="1" dirty="0" err="1"/>
              <a:t>Cor</a:t>
            </a:r>
            <a:r>
              <a:rPr lang="en-US" i="1" dirty="0"/>
              <a:t>(Z,Y) / </a:t>
            </a:r>
            <a:r>
              <a:rPr lang="en-US" i="1" dirty="0" err="1"/>
              <a:t>Cor</a:t>
            </a:r>
            <a:r>
              <a:rPr lang="en-US" i="1" dirty="0"/>
              <a:t>(X,Z)</a:t>
            </a:r>
          </a:p>
          <a:p>
            <a:endParaRPr lang="en-US" i="1" dirty="0"/>
          </a:p>
        </p:txBody>
      </p:sp>
      <p:sp>
        <p:nvSpPr>
          <p:cNvPr id="16" name="Rectangle 15">
            <a:extLst>
              <a:ext uri="{FF2B5EF4-FFF2-40B4-BE49-F238E27FC236}">
                <a16:creationId xmlns:a16="http://schemas.microsoft.com/office/drawing/2014/main" id="{D98DE1EE-E3C4-0F4A-B7FC-3588060BEF99}"/>
              </a:ext>
            </a:extLst>
          </p:cNvPr>
          <p:cNvSpPr/>
          <p:nvPr/>
        </p:nvSpPr>
        <p:spPr>
          <a:xfrm>
            <a:off x="628650" y="5232348"/>
            <a:ext cx="4572000" cy="1338828"/>
          </a:xfrm>
          <a:prstGeom prst="rect">
            <a:avLst/>
          </a:prstGeom>
        </p:spPr>
        <p:txBody>
          <a:bodyPr>
            <a:spAutoFit/>
          </a:bodyPr>
          <a:lstStyle/>
          <a:p>
            <a:pPr>
              <a:lnSpc>
                <a:spcPct val="150000"/>
              </a:lnSpc>
            </a:pPr>
            <a:r>
              <a:rPr lang="en-US" i="1" dirty="0"/>
              <a:t>Criteria for valid instrumental variable:</a:t>
            </a:r>
          </a:p>
          <a:p>
            <a:pPr>
              <a:lnSpc>
                <a:spcPct val="150000"/>
              </a:lnSpc>
            </a:pPr>
            <a:r>
              <a:rPr lang="en-US" i="1" dirty="0" err="1"/>
              <a:t>Cor</a:t>
            </a:r>
            <a:r>
              <a:rPr lang="en-US" i="1" dirty="0"/>
              <a:t>(X,Z) </a:t>
            </a:r>
            <a:r>
              <a:rPr lang="fi-FI" dirty="0"/>
              <a:t>≠</a:t>
            </a:r>
            <a:r>
              <a:rPr lang="en-US" i="1" dirty="0"/>
              <a:t> 0        Relevance criterion</a:t>
            </a:r>
          </a:p>
          <a:p>
            <a:pPr>
              <a:lnSpc>
                <a:spcPct val="150000"/>
              </a:lnSpc>
            </a:pPr>
            <a:r>
              <a:rPr lang="en-US" i="1" dirty="0" err="1"/>
              <a:t>Cor</a:t>
            </a:r>
            <a:r>
              <a:rPr lang="en-US" i="1" dirty="0"/>
              <a:t>(</a:t>
            </a:r>
            <a:r>
              <a:rPr lang="en-US" i="1" dirty="0" err="1"/>
              <a:t>Z,u</a:t>
            </a:r>
            <a:r>
              <a:rPr lang="en-US" i="1" dirty="0"/>
              <a:t>) = 0        Exclusion criterion</a:t>
            </a:r>
          </a:p>
        </p:txBody>
      </p:sp>
    </p:spTree>
    <p:extLst>
      <p:ext uri="{BB962C8B-B14F-4D97-AF65-F5344CB8AC3E}">
        <p14:creationId xmlns:p14="http://schemas.microsoft.com/office/powerpoint/2010/main" val="170851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C64A8D-FF59-5F45-A56C-BA32517BD29F}"/>
              </a:ext>
            </a:extLst>
          </p:cNvPr>
          <p:cNvPicPr>
            <a:picLocks noChangeAspect="1"/>
          </p:cNvPicPr>
          <p:nvPr/>
        </p:nvPicPr>
        <p:blipFill rotWithShape="1">
          <a:blip r:embed="rId3"/>
          <a:srcRect l="22219" t="72353" r="21710" b="7255"/>
          <a:stretch/>
        </p:blipFill>
        <p:spPr>
          <a:xfrm>
            <a:off x="468580" y="2141505"/>
            <a:ext cx="6819726" cy="3223871"/>
          </a:xfrm>
          <a:prstGeom prst="rect">
            <a:avLst/>
          </a:prstGeom>
        </p:spPr>
      </p:pic>
      <p:sp>
        <p:nvSpPr>
          <p:cNvPr id="4" name="Title 3">
            <a:extLst>
              <a:ext uri="{FF2B5EF4-FFF2-40B4-BE49-F238E27FC236}">
                <a16:creationId xmlns:a16="http://schemas.microsoft.com/office/drawing/2014/main" id="{674EC4E9-C582-544B-8773-8F34E7FA7C00}"/>
              </a:ext>
            </a:extLst>
          </p:cNvPr>
          <p:cNvSpPr>
            <a:spLocks noGrp="1"/>
          </p:cNvSpPr>
          <p:nvPr>
            <p:ph type="title"/>
          </p:nvPr>
        </p:nvSpPr>
        <p:spPr/>
        <p:txBody>
          <a:bodyPr/>
          <a:lstStyle/>
          <a:p>
            <a:r>
              <a:rPr lang="fi-FI" dirty="0" err="1"/>
              <a:t>Current</a:t>
            </a:r>
            <a:r>
              <a:rPr lang="fi-FI" dirty="0"/>
              <a:t> </a:t>
            </a:r>
            <a:r>
              <a:rPr lang="fi-FI" dirty="0" err="1"/>
              <a:t>practice</a:t>
            </a:r>
            <a:endParaRPr lang="fi-FI" dirty="0"/>
          </a:p>
        </p:txBody>
      </p:sp>
      <p:sp>
        <p:nvSpPr>
          <p:cNvPr id="7" name="TextBox 6">
            <a:extLst>
              <a:ext uri="{FF2B5EF4-FFF2-40B4-BE49-F238E27FC236}">
                <a16:creationId xmlns:a16="http://schemas.microsoft.com/office/drawing/2014/main" id="{3299E866-9659-DC43-BE53-39425B6943CA}"/>
              </a:ext>
            </a:extLst>
          </p:cNvPr>
          <p:cNvSpPr txBox="1"/>
          <p:nvPr/>
        </p:nvSpPr>
        <p:spPr>
          <a:xfrm>
            <a:off x="628650" y="6311899"/>
            <a:ext cx="5099797" cy="461665"/>
          </a:xfrm>
          <a:prstGeom prst="rect">
            <a:avLst/>
          </a:prstGeom>
          <a:noFill/>
        </p:spPr>
        <p:txBody>
          <a:bodyPr wrap="square" lIns="0" tIns="0" rIns="0" bIns="0" rtlCol="0">
            <a:spAutoFit/>
          </a:bodyPr>
          <a:lstStyle/>
          <a:p>
            <a:r>
              <a:rPr lang="fi-FI" sz="1000" dirty="0" err="1"/>
              <a:t>Hoetker</a:t>
            </a:r>
            <a:r>
              <a:rPr lang="fi-FI" sz="1000" dirty="0"/>
              <a:t>, G. (2007). </a:t>
            </a:r>
            <a:r>
              <a:rPr lang="fi-FI" sz="1000" dirty="0" err="1"/>
              <a:t>The</a:t>
            </a:r>
            <a:r>
              <a:rPr lang="fi-FI" sz="1000" dirty="0"/>
              <a:t> </a:t>
            </a:r>
            <a:r>
              <a:rPr lang="fi-FI" sz="1000" dirty="0" err="1"/>
              <a:t>use</a:t>
            </a:r>
            <a:r>
              <a:rPr lang="fi-FI" sz="1000" dirty="0"/>
              <a:t> of </a:t>
            </a:r>
            <a:r>
              <a:rPr lang="fi-FI" sz="1000" dirty="0" err="1"/>
              <a:t>logit</a:t>
            </a:r>
            <a:r>
              <a:rPr lang="fi-FI" sz="1000" dirty="0"/>
              <a:t> and </a:t>
            </a:r>
            <a:r>
              <a:rPr lang="fi-FI" sz="1000" dirty="0" err="1"/>
              <a:t>probit</a:t>
            </a:r>
            <a:r>
              <a:rPr lang="fi-FI" sz="1000" dirty="0"/>
              <a:t> </a:t>
            </a:r>
            <a:r>
              <a:rPr lang="fi-FI" sz="1000" dirty="0" err="1"/>
              <a:t>models</a:t>
            </a:r>
            <a:r>
              <a:rPr lang="fi-FI" sz="1000" dirty="0"/>
              <a:t> in </a:t>
            </a:r>
            <a:r>
              <a:rPr lang="fi-FI" sz="1000" dirty="0" err="1"/>
              <a:t>strategic</a:t>
            </a:r>
            <a:r>
              <a:rPr lang="fi-FI" sz="1000" dirty="0"/>
              <a:t> management </a:t>
            </a:r>
            <a:r>
              <a:rPr lang="fi-FI" sz="1000" dirty="0" err="1"/>
              <a:t>research</a:t>
            </a:r>
            <a:r>
              <a:rPr lang="fi-FI" sz="1000" dirty="0"/>
              <a:t>: Critical </a:t>
            </a:r>
            <a:r>
              <a:rPr lang="fi-FI" sz="1000" dirty="0" err="1"/>
              <a:t>issues</a:t>
            </a:r>
            <a:r>
              <a:rPr lang="fi-FI" sz="1000" dirty="0"/>
              <a:t>. </a:t>
            </a:r>
            <a:r>
              <a:rPr lang="fi-FI" sz="1000" i="1" dirty="0"/>
              <a:t>Strategic Management Journal</a:t>
            </a:r>
            <a:r>
              <a:rPr lang="fi-FI" sz="1000" dirty="0"/>
              <a:t>, </a:t>
            </a:r>
            <a:r>
              <a:rPr lang="fi-FI" sz="1000" i="1" dirty="0"/>
              <a:t>28</a:t>
            </a:r>
            <a:r>
              <a:rPr lang="fi-FI" sz="1000" dirty="0"/>
              <a:t>(4), 331–343. </a:t>
            </a:r>
            <a:r>
              <a:rPr lang="fi-FI" sz="1000" dirty="0">
                <a:hlinkClick r:id="rId4"/>
              </a:rPr>
              <a:t>https://doi.org/10.1002/smj.582</a:t>
            </a:r>
            <a:endParaRPr lang="fi-FI" sz="1000" dirty="0"/>
          </a:p>
          <a:p>
            <a:r>
              <a:rPr lang="en-US" sz="1000" dirty="0"/>
              <a:t> </a:t>
            </a:r>
          </a:p>
        </p:txBody>
      </p:sp>
      <p:pic>
        <p:nvPicPr>
          <p:cNvPr id="3" name="Picture 2">
            <a:extLst>
              <a:ext uri="{FF2B5EF4-FFF2-40B4-BE49-F238E27FC236}">
                <a16:creationId xmlns:a16="http://schemas.microsoft.com/office/drawing/2014/main" id="{F5C0530A-47D1-1040-9EB4-99C3C23E6A72}"/>
              </a:ext>
            </a:extLst>
          </p:cNvPr>
          <p:cNvPicPr>
            <a:picLocks noChangeAspect="1"/>
          </p:cNvPicPr>
          <p:nvPr/>
        </p:nvPicPr>
        <p:blipFill rotWithShape="1">
          <a:blip r:embed="rId5"/>
          <a:srcRect l="38031" t="6896" r="18083" b="66782"/>
          <a:stretch/>
        </p:blipFill>
        <p:spPr>
          <a:xfrm>
            <a:off x="3972910" y="73123"/>
            <a:ext cx="2664371" cy="2133359"/>
          </a:xfrm>
          <a:prstGeom prst="rect">
            <a:avLst/>
          </a:prstGeom>
        </p:spPr>
      </p:pic>
    </p:spTree>
    <p:extLst>
      <p:ext uri="{BB962C8B-B14F-4D97-AF65-F5344CB8AC3E}">
        <p14:creationId xmlns:p14="http://schemas.microsoft.com/office/powerpoint/2010/main" val="92800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7999-8E04-9D49-8113-DA4D852D1337}"/>
              </a:ext>
            </a:extLst>
          </p:cNvPr>
          <p:cNvSpPr>
            <a:spLocks noGrp="1"/>
          </p:cNvSpPr>
          <p:nvPr>
            <p:ph type="title"/>
          </p:nvPr>
        </p:nvSpPr>
        <p:spPr/>
        <p:txBody>
          <a:bodyPr/>
          <a:lstStyle/>
          <a:p>
            <a:r>
              <a:rPr lang="fi-FI" dirty="0" err="1"/>
              <a:t>Guidelines</a:t>
            </a:r>
            <a:r>
              <a:rPr lang="fi-FI" dirty="0"/>
              <a:t> for </a:t>
            </a:r>
            <a:r>
              <a:rPr lang="fi-FI" dirty="0" err="1"/>
              <a:t>interpretation</a:t>
            </a:r>
            <a:endParaRPr lang="fi-FI" dirty="0"/>
          </a:p>
        </p:txBody>
      </p:sp>
      <p:sp>
        <p:nvSpPr>
          <p:cNvPr id="8" name="Content Placeholder 7">
            <a:extLst>
              <a:ext uri="{FF2B5EF4-FFF2-40B4-BE49-F238E27FC236}">
                <a16:creationId xmlns:a16="http://schemas.microsoft.com/office/drawing/2014/main" id="{052353EC-DD84-0743-B0C0-24E6D5CC07CD}"/>
              </a:ext>
            </a:extLst>
          </p:cNvPr>
          <p:cNvSpPr>
            <a:spLocks noGrp="1"/>
          </p:cNvSpPr>
          <p:nvPr>
            <p:ph idx="1"/>
          </p:nvPr>
        </p:nvSpPr>
        <p:spPr>
          <a:xfrm>
            <a:off x="628650" y="1825625"/>
            <a:ext cx="5448957" cy="4351338"/>
          </a:xfrm>
        </p:spPr>
        <p:txBody>
          <a:bodyPr/>
          <a:lstStyle/>
          <a:p>
            <a:r>
              <a:rPr lang="fi-FI" dirty="0" err="1"/>
              <a:t>Always</a:t>
            </a:r>
            <a:r>
              <a:rPr lang="fi-FI" dirty="0"/>
              <a:t> </a:t>
            </a:r>
            <a:r>
              <a:rPr lang="fi-FI" dirty="0" err="1"/>
              <a:t>plot</a:t>
            </a:r>
            <a:r>
              <a:rPr lang="fi-FI" dirty="0"/>
              <a:t> </a:t>
            </a:r>
            <a:r>
              <a:rPr lang="fi-FI" dirty="0" err="1"/>
              <a:t>any</a:t>
            </a:r>
            <a:r>
              <a:rPr lang="fi-FI" dirty="0"/>
              <a:t> </a:t>
            </a:r>
            <a:r>
              <a:rPr lang="fi-FI" dirty="0" err="1"/>
              <a:t>non-linear</a:t>
            </a:r>
            <a:r>
              <a:rPr lang="fi-FI" dirty="0"/>
              <a:t> </a:t>
            </a:r>
            <a:r>
              <a:rPr lang="fi-FI" dirty="0" err="1"/>
              <a:t>effects</a:t>
            </a:r>
            <a:endParaRPr lang="fi-FI" dirty="0"/>
          </a:p>
          <a:p>
            <a:pPr lvl="1"/>
            <a:r>
              <a:rPr lang="fi-FI" dirty="0" err="1"/>
              <a:t>Choose</a:t>
            </a:r>
            <a:r>
              <a:rPr lang="fi-FI" dirty="0"/>
              <a:t> a set of </a:t>
            </a:r>
            <a:r>
              <a:rPr lang="fi-FI" dirty="0" err="1">
                <a:solidFill>
                  <a:srgbClr val="FF0000"/>
                </a:solidFill>
              </a:rPr>
              <a:t>interesting</a:t>
            </a:r>
            <a:r>
              <a:rPr lang="fi-FI" dirty="0">
                <a:solidFill>
                  <a:srgbClr val="FF0000"/>
                </a:solidFill>
              </a:rPr>
              <a:t> and </a:t>
            </a:r>
            <a:r>
              <a:rPr lang="fi-FI" dirty="0" err="1">
                <a:solidFill>
                  <a:srgbClr val="FF0000"/>
                </a:solidFill>
              </a:rPr>
              <a:t>reasonable</a:t>
            </a:r>
            <a:r>
              <a:rPr lang="fi-FI" dirty="0">
                <a:solidFill>
                  <a:srgbClr val="FF0000"/>
                </a:solidFill>
              </a:rPr>
              <a:t> </a:t>
            </a:r>
            <a:r>
              <a:rPr lang="fi-FI" dirty="0" err="1"/>
              <a:t>values</a:t>
            </a:r>
            <a:r>
              <a:rPr lang="fi-FI" dirty="0"/>
              <a:t> for </a:t>
            </a:r>
            <a:r>
              <a:rPr lang="fi-FI" dirty="0" err="1"/>
              <a:t>other</a:t>
            </a:r>
            <a:r>
              <a:rPr lang="fi-FI" dirty="0"/>
              <a:t> </a:t>
            </a:r>
            <a:r>
              <a:rPr lang="fi-FI" dirty="0" err="1"/>
              <a:t>covariates</a:t>
            </a:r>
            <a:r>
              <a:rPr lang="fi-FI" dirty="0"/>
              <a:t> and </a:t>
            </a:r>
            <a:r>
              <a:rPr lang="fi-FI" dirty="0" err="1"/>
              <a:t>plot</a:t>
            </a:r>
            <a:r>
              <a:rPr lang="fi-FI" dirty="0"/>
              <a:t> </a:t>
            </a:r>
            <a:r>
              <a:rPr lang="fi-FI" dirty="0" err="1"/>
              <a:t>the</a:t>
            </a:r>
            <a:r>
              <a:rPr lang="fi-FI" dirty="0"/>
              <a:t> </a:t>
            </a:r>
            <a:r>
              <a:rPr lang="fi-FI" dirty="0" err="1"/>
              <a:t>curve</a:t>
            </a:r>
            <a:r>
              <a:rPr lang="fi-FI" dirty="0"/>
              <a:t> on </a:t>
            </a:r>
            <a:r>
              <a:rPr lang="fi-FI" dirty="0" err="1"/>
              <a:t>the</a:t>
            </a:r>
            <a:r>
              <a:rPr lang="fi-FI" dirty="0"/>
              <a:t> </a:t>
            </a:r>
            <a:r>
              <a:rPr lang="fi-FI" dirty="0" err="1">
                <a:solidFill>
                  <a:srgbClr val="FF0000"/>
                </a:solidFill>
              </a:rPr>
              <a:t>response</a:t>
            </a:r>
            <a:r>
              <a:rPr lang="fi-FI" dirty="0">
                <a:solidFill>
                  <a:srgbClr val="FF0000"/>
                </a:solidFill>
              </a:rPr>
              <a:t> </a:t>
            </a:r>
            <a:r>
              <a:rPr lang="fi-FI" dirty="0" err="1">
                <a:solidFill>
                  <a:srgbClr val="FF0000"/>
                </a:solidFill>
              </a:rPr>
              <a:t>metric</a:t>
            </a:r>
            <a:r>
              <a:rPr lang="fi-FI" dirty="0">
                <a:solidFill>
                  <a:srgbClr val="FF0000"/>
                </a:solidFill>
              </a:rPr>
              <a:t> </a:t>
            </a:r>
          </a:p>
        </p:txBody>
      </p:sp>
      <p:grpSp>
        <p:nvGrpSpPr>
          <p:cNvPr id="6" name="Group 5">
            <a:extLst>
              <a:ext uri="{FF2B5EF4-FFF2-40B4-BE49-F238E27FC236}">
                <a16:creationId xmlns:a16="http://schemas.microsoft.com/office/drawing/2014/main" id="{C1539FAB-9FB4-8E4D-B770-22EC7A0B07EE}"/>
              </a:ext>
            </a:extLst>
          </p:cNvPr>
          <p:cNvGrpSpPr>
            <a:grpSpLocks noChangeAspect="1"/>
          </p:cNvGrpSpPr>
          <p:nvPr/>
        </p:nvGrpSpPr>
        <p:grpSpPr>
          <a:xfrm>
            <a:off x="470994" y="3167918"/>
            <a:ext cx="7106127" cy="2755669"/>
            <a:chOff x="628650" y="2916805"/>
            <a:chExt cx="4707000" cy="1825317"/>
          </a:xfrm>
        </p:grpSpPr>
        <p:pic>
          <p:nvPicPr>
            <p:cNvPr id="4" name="Picture 3">
              <a:extLst>
                <a:ext uri="{FF2B5EF4-FFF2-40B4-BE49-F238E27FC236}">
                  <a16:creationId xmlns:a16="http://schemas.microsoft.com/office/drawing/2014/main" id="{1A48BFEC-549E-9949-9E05-0D2746DB8359}"/>
                </a:ext>
              </a:extLst>
            </p:cNvPr>
            <p:cNvPicPr>
              <a:picLocks noChangeAspect="1"/>
            </p:cNvPicPr>
            <p:nvPr/>
          </p:nvPicPr>
          <p:blipFill rotWithShape="1">
            <a:blip r:embed="rId2"/>
            <a:srcRect l="48970" t="66821" r="5067" b="7598"/>
            <a:stretch/>
          </p:blipFill>
          <p:spPr>
            <a:xfrm>
              <a:off x="628650" y="2987749"/>
              <a:ext cx="2371061" cy="1754373"/>
            </a:xfrm>
            <a:prstGeom prst="rect">
              <a:avLst/>
            </a:prstGeom>
          </p:spPr>
        </p:pic>
        <p:pic>
          <p:nvPicPr>
            <p:cNvPr id="5" name="Picture 4">
              <a:extLst>
                <a:ext uri="{FF2B5EF4-FFF2-40B4-BE49-F238E27FC236}">
                  <a16:creationId xmlns:a16="http://schemas.microsoft.com/office/drawing/2014/main" id="{7B2720A9-92A8-A846-BA33-724CFE3DBEF9}"/>
                </a:ext>
              </a:extLst>
            </p:cNvPr>
            <p:cNvPicPr>
              <a:picLocks noChangeAspect="1"/>
            </p:cNvPicPr>
            <p:nvPr/>
          </p:nvPicPr>
          <p:blipFill rotWithShape="1">
            <a:blip r:embed="rId3"/>
            <a:srcRect l="6511" t="66977" r="48969" b="8992"/>
            <a:stretch/>
          </p:blipFill>
          <p:spPr>
            <a:xfrm>
              <a:off x="2897235" y="2916805"/>
              <a:ext cx="2438415" cy="1749789"/>
            </a:xfrm>
            <a:prstGeom prst="rect">
              <a:avLst/>
            </a:prstGeom>
          </p:spPr>
        </p:pic>
      </p:grpSp>
      <p:sp>
        <p:nvSpPr>
          <p:cNvPr id="10" name="TextBox 9">
            <a:extLst>
              <a:ext uri="{FF2B5EF4-FFF2-40B4-BE49-F238E27FC236}">
                <a16:creationId xmlns:a16="http://schemas.microsoft.com/office/drawing/2014/main" id="{41308089-53A5-9348-80D7-6E72AD8CF60D}"/>
              </a:ext>
            </a:extLst>
          </p:cNvPr>
          <p:cNvSpPr txBox="1"/>
          <p:nvPr/>
        </p:nvSpPr>
        <p:spPr>
          <a:xfrm>
            <a:off x="628650" y="6058523"/>
            <a:ext cx="5099797" cy="923330"/>
          </a:xfrm>
          <a:prstGeom prst="rect">
            <a:avLst/>
          </a:prstGeom>
          <a:noFill/>
        </p:spPr>
        <p:txBody>
          <a:bodyPr wrap="square" lIns="0" tIns="0" rIns="0" bIns="0" rtlCol="0">
            <a:spAutoFit/>
          </a:bodyPr>
          <a:lstStyle/>
          <a:p>
            <a:r>
              <a:rPr lang="fi-FI" sz="1000" dirty="0" err="1"/>
              <a:t>Hoetker</a:t>
            </a:r>
            <a:r>
              <a:rPr lang="fi-FI" sz="1000" dirty="0"/>
              <a:t>, G. (2007). </a:t>
            </a:r>
            <a:r>
              <a:rPr lang="fi-FI" sz="1000" dirty="0" err="1"/>
              <a:t>The</a:t>
            </a:r>
            <a:r>
              <a:rPr lang="fi-FI" sz="1000" dirty="0"/>
              <a:t> </a:t>
            </a:r>
            <a:r>
              <a:rPr lang="fi-FI" sz="1000" dirty="0" err="1"/>
              <a:t>use</a:t>
            </a:r>
            <a:r>
              <a:rPr lang="fi-FI" sz="1000" dirty="0"/>
              <a:t> of </a:t>
            </a:r>
            <a:r>
              <a:rPr lang="fi-FI" sz="1000" dirty="0" err="1"/>
              <a:t>logit</a:t>
            </a:r>
            <a:r>
              <a:rPr lang="fi-FI" sz="1000" dirty="0"/>
              <a:t> and </a:t>
            </a:r>
            <a:r>
              <a:rPr lang="fi-FI" sz="1000" dirty="0" err="1"/>
              <a:t>probit</a:t>
            </a:r>
            <a:r>
              <a:rPr lang="fi-FI" sz="1000" dirty="0"/>
              <a:t> </a:t>
            </a:r>
            <a:r>
              <a:rPr lang="fi-FI" sz="1000" dirty="0" err="1"/>
              <a:t>models</a:t>
            </a:r>
            <a:r>
              <a:rPr lang="fi-FI" sz="1000" dirty="0"/>
              <a:t> in </a:t>
            </a:r>
            <a:r>
              <a:rPr lang="fi-FI" sz="1000" dirty="0" err="1"/>
              <a:t>strategic</a:t>
            </a:r>
            <a:r>
              <a:rPr lang="fi-FI" sz="1000" dirty="0"/>
              <a:t> management </a:t>
            </a:r>
            <a:r>
              <a:rPr lang="fi-FI" sz="1000" dirty="0" err="1"/>
              <a:t>research</a:t>
            </a:r>
            <a:r>
              <a:rPr lang="fi-FI" sz="1000" dirty="0"/>
              <a:t>: Critical </a:t>
            </a:r>
            <a:r>
              <a:rPr lang="fi-FI" sz="1000" dirty="0" err="1"/>
              <a:t>issues</a:t>
            </a:r>
            <a:r>
              <a:rPr lang="fi-FI" sz="1000" dirty="0"/>
              <a:t>. </a:t>
            </a:r>
            <a:r>
              <a:rPr lang="fi-FI" sz="1000" i="1" dirty="0"/>
              <a:t>Strategic Management Journal</a:t>
            </a:r>
            <a:r>
              <a:rPr lang="fi-FI" sz="1000" dirty="0"/>
              <a:t>, </a:t>
            </a:r>
            <a:r>
              <a:rPr lang="fi-FI" sz="1000" i="1" dirty="0"/>
              <a:t>28</a:t>
            </a:r>
            <a:r>
              <a:rPr lang="fi-FI" sz="1000" dirty="0"/>
              <a:t>(4), 331–343. </a:t>
            </a:r>
            <a:r>
              <a:rPr lang="fi-FI" sz="1000" dirty="0">
                <a:hlinkClick r:id="rId4"/>
              </a:rPr>
              <a:t>https://doi.org/10.1002/smj.582</a:t>
            </a:r>
            <a:endParaRPr lang="fi-FI" sz="1000" dirty="0"/>
          </a:p>
          <a:p>
            <a:r>
              <a:rPr lang="fi-FI" sz="1000" dirty="0" err="1"/>
              <a:t>Dawson</a:t>
            </a:r>
            <a:r>
              <a:rPr lang="fi-FI" sz="1000" dirty="0"/>
              <a:t>, J. F. (2014). </a:t>
            </a:r>
            <a:r>
              <a:rPr lang="fi-FI" sz="1000" dirty="0" err="1"/>
              <a:t>Moderation</a:t>
            </a:r>
            <a:r>
              <a:rPr lang="fi-FI" sz="1000" dirty="0"/>
              <a:t> in Management </a:t>
            </a:r>
            <a:r>
              <a:rPr lang="fi-FI" sz="1000" dirty="0" err="1"/>
              <a:t>Research</a:t>
            </a:r>
            <a:r>
              <a:rPr lang="fi-FI" sz="1000" dirty="0"/>
              <a:t>: </a:t>
            </a:r>
            <a:r>
              <a:rPr lang="fi-FI" sz="1000" dirty="0" err="1"/>
              <a:t>What</a:t>
            </a:r>
            <a:r>
              <a:rPr lang="fi-FI" sz="1000" dirty="0"/>
              <a:t>, </a:t>
            </a:r>
            <a:r>
              <a:rPr lang="fi-FI" sz="1000" dirty="0" err="1"/>
              <a:t>Why</a:t>
            </a:r>
            <a:r>
              <a:rPr lang="fi-FI" sz="1000" dirty="0"/>
              <a:t>, </a:t>
            </a:r>
            <a:r>
              <a:rPr lang="fi-FI" sz="1000" dirty="0" err="1"/>
              <a:t>When</a:t>
            </a:r>
            <a:r>
              <a:rPr lang="fi-FI" sz="1000" dirty="0"/>
              <a:t>, and How. </a:t>
            </a:r>
            <a:r>
              <a:rPr lang="fi-FI" sz="1000" i="1" dirty="0"/>
              <a:t>Journal of Business and </a:t>
            </a:r>
            <a:r>
              <a:rPr lang="fi-FI" sz="1000" i="1" dirty="0" err="1"/>
              <a:t>Psychology</a:t>
            </a:r>
            <a:r>
              <a:rPr lang="fi-FI" sz="1000" dirty="0"/>
              <a:t>, </a:t>
            </a:r>
            <a:r>
              <a:rPr lang="fi-FI" sz="1000" i="1" dirty="0"/>
              <a:t>29</a:t>
            </a:r>
            <a:r>
              <a:rPr lang="fi-FI" sz="1000" dirty="0"/>
              <a:t>(1), 1–19. </a:t>
            </a:r>
            <a:r>
              <a:rPr lang="fi-FI" sz="1000" dirty="0">
                <a:hlinkClick r:id="rId5"/>
              </a:rPr>
              <a:t>https://doi.org/10.1007/s10869-013-9308-7</a:t>
            </a:r>
            <a:endParaRPr lang="fi-FI" sz="1000" dirty="0"/>
          </a:p>
          <a:p>
            <a:endParaRPr lang="fi-FI" sz="1000" dirty="0"/>
          </a:p>
          <a:p>
            <a:r>
              <a:rPr lang="en-US" sz="1000" dirty="0"/>
              <a:t> </a:t>
            </a:r>
          </a:p>
        </p:txBody>
      </p:sp>
    </p:spTree>
    <p:extLst>
      <p:ext uri="{BB962C8B-B14F-4D97-AF65-F5344CB8AC3E}">
        <p14:creationId xmlns:p14="http://schemas.microsoft.com/office/powerpoint/2010/main" val="30131160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B7A53-3D79-D04E-8E27-2530104BBA5C}"/>
              </a:ext>
            </a:extLst>
          </p:cNvPr>
          <p:cNvSpPr>
            <a:spLocks noGrp="1"/>
          </p:cNvSpPr>
          <p:nvPr>
            <p:ph type="title"/>
          </p:nvPr>
        </p:nvSpPr>
        <p:spPr/>
        <p:txBody>
          <a:bodyPr/>
          <a:lstStyle/>
          <a:p>
            <a:r>
              <a:rPr lang="fi-FI" dirty="0" err="1"/>
              <a:t>Fractional</a:t>
            </a:r>
            <a:r>
              <a:rPr lang="fi-FI" dirty="0"/>
              <a:t> </a:t>
            </a:r>
            <a:r>
              <a:rPr lang="fi-FI" dirty="0" err="1"/>
              <a:t>response</a:t>
            </a:r>
            <a:br>
              <a:rPr lang="fi-FI" dirty="0"/>
            </a:br>
            <a:r>
              <a:rPr lang="fi-FI" dirty="0" err="1"/>
              <a:t>models</a:t>
            </a:r>
            <a:endParaRPr lang="fi-FI" dirty="0"/>
          </a:p>
        </p:txBody>
      </p:sp>
      <p:sp>
        <p:nvSpPr>
          <p:cNvPr id="3" name="Text Placeholder 2">
            <a:extLst>
              <a:ext uri="{FF2B5EF4-FFF2-40B4-BE49-F238E27FC236}">
                <a16:creationId xmlns:a16="http://schemas.microsoft.com/office/drawing/2014/main" id="{8D47C668-DFA2-1545-903D-15CA43EE686C}"/>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7305175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5305D3-B93C-6341-ADDD-8A70760E79D5}"/>
              </a:ext>
            </a:extLst>
          </p:cNvPr>
          <p:cNvSpPr>
            <a:spLocks noGrp="1"/>
          </p:cNvSpPr>
          <p:nvPr>
            <p:ph type="title"/>
          </p:nvPr>
        </p:nvSpPr>
        <p:spPr/>
        <p:txBody>
          <a:bodyPr/>
          <a:lstStyle/>
          <a:p>
            <a:r>
              <a:rPr lang="fi-FI" dirty="0" err="1"/>
              <a:t>Fractional</a:t>
            </a:r>
            <a:r>
              <a:rPr lang="fi-FI" dirty="0"/>
              <a:t> data</a:t>
            </a:r>
          </a:p>
        </p:txBody>
      </p:sp>
      <p:sp>
        <p:nvSpPr>
          <p:cNvPr id="5" name="Content Placeholder 4">
            <a:extLst>
              <a:ext uri="{FF2B5EF4-FFF2-40B4-BE49-F238E27FC236}">
                <a16:creationId xmlns:a16="http://schemas.microsoft.com/office/drawing/2014/main" id="{CF345C7A-1B1C-7C4B-93AC-47F3AC529D76}"/>
              </a:ext>
            </a:extLst>
          </p:cNvPr>
          <p:cNvSpPr>
            <a:spLocks noGrp="1"/>
          </p:cNvSpPr>
          <p:nvPr>
            <p:ph idx="1"/>
          </p:nvPr>
        </p:nvSpPr>
        <p:spPr>
          <a:xfrm>
            <a:off x="628650" y="1825625"/>
            <a:ext cx="3049270" cy="4351338"/>
          </a:xfrm>
        </p:spPr>
        <p:txBody>
          <a:bodyPr/>
          <a:lstStyle/>
          <a:p>
            <a:r>
              <a:rPr lang="fi-FI" dirty="0" err="1"/>
              <a:t>Either</a:t>
            </a:r>
            <a:r>
              <a:rPr lang="fi-FI" dirty="0"/>
              <a:t> [0,1] </a:t>
            </a:r>
            <a:r>
              <a:rPr lang="fi-FI" dirty="0" err="1"/>
              <a:t>or</a:t>
            </a:r>
            <a:r>
              <a:rPr lang="fi-FI" dirty="0"/>
              <a:t> (0,1)</a:t>
            </a:r>
          </a:p>
          <a:p>
            <a:pPr lvl="1"/>
            <a:r>
              <a:rPr lang="fi-FI" dirty="0"/>
              <a:t>0-100%</a:t>
            </a:r>
          </a:p>
          <a:p>
            <a:pPr lvl="1"/>
            <a:r>
              <a:rPr lang="fi-FI" dirty="0" err="1"/>
              <a:t>Share</a:t>
            </a:r>
            <a:r>
              <a:rPr lang="fi-FI" dirty="0"/>
              <a:t> of </a:t>
            </a:r>
            <a:r>
              <a:rPr lang="fi-FI" dirty="0" err="1"/>
              <a:t>employees</a:t>
            </a:r>
            <a:r>
              <a:rPr lang="fi-FI" dirty="0"/>
              <a:t> </a:t>
            </a:r>
            <a:r>
              <a:rPr lang="fi-FI" dirty="0" err="1"/>
              <a:t>that</a:t>
            </a:r>
            <a:r>
              <a:rPr lang="fi-FI" dirty="0"/>
              <a:t> join a </a:t>
            </a:r>
            <a:r>
              <a:rPr lang="fi-FI" dirty="0" err="1"/>
              <a:t>pension</a:t>
            </a:r>
            <a:r>
              <a:rPr lang="fi-FI" dirty="0"/>
              <a:t> </a:t>
            </a:r>
            <a:r>
              <a:rPr lang="fi-FI" dirty="0" err="1"/>
              <a:t>plan</a:t>
            </a:r>
            <a:r>
              <a:rPr lang="fi-FI" dirty="0"/>
              <a:t>, </a:t>
            </a:r>
            <a:r>
              <a:rPr lang="fi-FI" dirty="0" err="1"/>
              <a:t>the</a:t>
            </a:r>
            <a:r>
              <a:rPr lang="fi-FI" dirty="0"/>
              <a:t> </a:t>
            </a:r>
            <a:r>
              <a:rPr lang="fi-FI" dirty="0" err="1"/>
              <a:t>share</a:t>
            </a:r>
            <a:r>
              <a:rPr lang="fi-FI" dirty="0"/>
              <a:t> of </a:t>
            </a:r>
            <a:r>
              <a:rPr lang="fi-FI" dirty="0" err="1"/>
              <a:t>time</a:t>
            </a:r>
            <a:r>
              <a:rPr lang="fi-FI" dirty="0"/>
              <a:t> </a:t>
            </a:r>
            <a:r>
              <a:rPr lang="fi-FI" dirty="0" err="1"/>
              <a:t>spent</a:t>
            </a:r>
            <a:r>
              <a:rPr lang="fi-FI" dirty="0"/>
              <a:t> </a:t>
            </a:r>
            <a:r>
              <a:rPr lang="fi-FI" dirty="0" err="1"/>
              <a:t>working</a:t>
            </a:r>
            <a:r>
              <a:rPr lang="fi-FI" dirty="0"/>
              <a:t>, etc.</a:t>
            </a:r>
          </a:p>
          <a:p>
            <a:r>
              <a:rPr lang="fi-FI" dirty="0" err="1"/>
              <a:t>We</a:t>
            </a:r>
            <a:r>
              <a:rPr lang="fi-FI" dirty="0"/>
              <a:t> </a:t>
            </a:r>
            <a:r>
              <a:rPr lang="fi-FI" dirty="0" err="1"/>
              <a:t>are</a:t>
            </a:r>
            <a:r>
              <a:rPr lang="fi-FI" dirty="0"/>
              <a:t> </a:t>
            </a:r>
            <a:r>
              <a:rPr lang="fi-FI" dirty="0" err="1"/>
              <a:t>interested</a:t>
            </a:r>
            <a:r>
              <a:rPr lang="fi-FI" dirty="0"/>
              <a:t> in </a:t>
            </a:r>
            <a:r>
              <a:rPr lang="fi-FI" dirty="0" err="1"/>
              <a:t>explaining</a:t>
            </a:r>
            <a:r>
              <a:rPr lang="fi-FI" dirty="0"/>
              <a:t> </a:t>
            </a:r>
            <a:r>
              <a:rPr lang="fi-FI" dirty="0" err="1"/>
              <a:t>the</a:t>
            </a:r>
            <a:r>
              <a:rPr lang="fi-FI" dirty="0"/>
              <a:t> </a:t>
            </a:r>
            <a:r>
              <a:rPr lang="fi-FI" dirty="0" err="1"/>
              <a:t>expected</a:t>
            </a:r>
            <a:r>
              <a:rPr lang="fi-FI" dirty="0"/>
              <a:t> </a:t>
            </a:r>
            <a:r>
              <a:rPr lang="fi-FI" dirty="0" err="1"/>
              <a:t>value</a:t>
            </a:r>
            <a:endParaRPr lang="fi-FI" dirty="0"/>
          </a:p>
          <a:p>
            <a:r>
              <a:rPr lang="fi-FI" dirty="0" err="1"/>
              <a:t>Note</a:t>
            </a:r>
            <a:r>
              <a:rPr lang="fi-FI" dirty="0"/>
              <a:t>: </a:t>
            </a:r>
            <a:r>
              <a:rPr lang="fi-FI" dirty="0" err="1"/>
              <a:t>independence</a:t>
            </a:r>
            <a:r>
              <a:rPr lang="fi-FI" dirty="0"/>
              <a:t> of </a:t>
            </a:r>
            <a:r>
              <a:rPr lang="fi-FI" dirty="0" err="1"/>
              <a:t>observations</a:t>
            </a:r>
            <a:endParaRPr lang="fi-FI" dirty="0"/>
          </a:p>
          <a:p>
            <a:pPr lvl="1"/>
            <a:r>
              <a:rPr lang="fi-FI" dirty="0" err="1"/>
              <a:t>E.g</a:t>
            </a:r>
            <a:r>
              <a:rPr lang="fi-FI" dirty="0"/>
              <a:t>. no market </a:t>
            </a:r>
            <a:r>
              <a:rPr lang="fi-FI" dirty="0" err="1"/>
              <a:t>shares</a:t>
            </a:r>
            <a:r>
              <a:rPr lang="fi-FI" dirty="0"/>
              <a:t> of </a:t>
            </a:r>
            <a:r>
              <a:rPr lang="fi-FI" dirty="0" err="1"/>
              <a:t>firms</a:t>
            </a:r>
            <a:r>
              <a:rPr lang="fi-FI" dirty="0"/>
              <a:t> </a:t>
            </a:r>
            <a:r>
              <a:rPr lang="fi-FI" dirty="0" err="1"/>
              <a:t>operated</a:t>
            </a:r>
            <a:r>
              <a:rPr lang="fi-FI" dirty="0"/>
              <a:t> in </a:t>
            </a:r>
            <a:r>
              <a:rPr lang="fi-FI" dirty="0" err="1"/>
              <a:t>the</a:t>
            </a:r>
            <a:r>
              <a:rPr lang="fi-FI" dirty="0"/>
              <a:t> </a:t>
            </a:r>
            <a:r>
              <a:rPr lang="fi-FI" dirty="0" err="1"/>
              <a:t>same</a:t>
            </a:r>
            <a:r>
              <a:rPr lang="fi-FI" dirty="0"/>
              <a:t> </a:t>
            </a:r>
            <a:r>
              <a:rPr lang="fi-FI" dirty="0" err="1"/>
              <a:t>markets</a:t>
            </a:r>
            <a:endParaRPr lang="fi-FI" dirty="0"/>
          </a:p>
          <a:p>
            <a:endParaRPr lang="fi-FI" dirty="0"/>
          </a:p>
          <a:p>
            <a:pPr lvl="1"/>
            <a:endParaRPr lang="fi-FI" dirty="0"/>
          </a:p>
        </p:txBody>
      </p:sp>
      <p:pic>
        <p:nvPicPr>
          <p:cNvPr id="8" name="Picture 7">
            <a:extLst>
              <a:ext uri="{FF2B5EF4-FFF2-40B4-BE49-F238E27FC236}">
                <a16:creationId xmlns:a16="http://schemas.microsoft.com/office/drawing/2014/main" id="{7562479E-9C73-E341-A8C9-A9716AA9CA29}"/>
              </a:ext>
            </a:extLst>
          </p:cNvPr>
          <p:cNvPicPr>
            <a:picLocks noChangeAspect="1"/>
          </p:cNvPicPr>
          <p:nvPr/>
        </p:nvPicPr>
        <p:blipFill rotWithShape="1">
          <a:blip r:embed="rId2"/>
          <a:srcRect b="6285"/>
          <a:stretch/>
        </p:blipFill>
        <p:spPr>
          <a:xfrm>
            <a:off x="3853216" y="1915077"/>
            <a:ext cx="3599807" cy="3373561"/>
          </a:xfrm>
          <a:prstGeom prst="rect">
            <a:avLst/>
          </a:prstGeom>
          <a:solidFill>
            <a:schemeClr val="bg1"/>
          </a:solidFill>
        </p:spPr>
      </p:pic>
    </p:spTree>
    <p:extLst>
      <p:ext uri="{BB962C8B-B14F-4D97-AF65-F5344CB8AC3E}">
        <p14:creationId xmlns:p14="http://schemas.microsoft.com/office/powerpoint/2010/main" val="220832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3C0D-08D7-A843-A1C7-FDAB56F3FB2C}"/>
              </a:ext>
            </a:extLst>
          </p:cNvPr>
          <p:cNvSpPr>
            <a:spLocks noGrp="1"/>
          </p:cNvSpPr>
          <p:nvPr>
            <p:ph type="title"/>
          </p:nvPr>
        </p:nvSpPr>
        <p:spPr/>
        <p:txBody>
          <a:bodyPr/>
          <a:lstStyle/>
          <a:p>
            <a:r>
              <a:rPr lang="fi-FI" dirty="0"/>
              <a:t>General </a:t>
            </a:r>
            <a:r>
              <a:rPr lang="fi-FI" dirty="0" err="1"/>
              <a:t>modeling</a:t>
            </a:r>
            <a:r>
              <a:rPr lang="fi-FI" dirty="0"/>
              <a:t> </a:t>
            </a:r>
            <a:r>
              <a:rPr lang="fi-FI" dirty="0" err="1"/>
              <a:t>approaches</a:t>
            </a:r>
            <a:endParaRPr lang="fi-FI" dirty="0"/>
          </a:p>
        </p:txBody>
      </p:sp>
      <p:sp>
        <p:nvSpPr>
          <p:cNvPr id="6" name="Text Placeholder 5">
            <a:extLst>
              <a:ext uri="{FF2B5EF4-FFF2-40B4-BE49-F238E27FC236}">
                <a16:creationId xmlns:a16="http://schemas.microsoft.com/office/drawing/2014/main" id="{E57B35BC-087A-094B-8631-1F3F6031841B}"/>
              </a:ext>
            </a:extLst>
          </p:cNvPr>
          <p:cNvSpPr>
            <a:spLocks noGrp="1"/>
          </p:cNvSpPr>
          <p:nvPr>
            <p:ph type="body" idx="1"/>
          </p:nvPr>
        </p:nvSpPr>
        <p:spPr>
          <a:xfrm>
            <a:off x="629842" y="1681163"/>
            <a:ext cx="3868340" cy="823912"/>
          </a:xfrm>
        </p:spPr>
        <p:txBody>
          <a:bodyPr/>
          <a:lstStyle/>
          <a:p>
            <a:r>
              <a:rPr lang="fi-FI" dirty="0" err="1"/>
              <a:t>Transform</a:t>
            </a:r>
            <a:r>
              <a:rPr lang="fi-FI" dirty="0"/>
              <a:t> </a:t>
            </a:r>
            <a:r>
              <a:rPr lang="fi-FI" dirty="0" err="1"/>
              <a:t>the</a:t>
            </a:r>
            <a:r>
              <a:rPr lang="fi-FI" dirty="0"/>
              <a:t> </a:t>
            </a:r>
            <a:r>
              <a:rPr lang="fi-FI" dirty="0" err="1"/>
              <a:t>dependent</a:t>
            </a:r>
            <a:r>
              <a:rPr lang="fi-FI" dirty="0"/>
              <a:t> </a:t>
            </a:r>
            <a:r>
              <a:rPr lang="fi-FI" dirty="0" err="1"/>
              <a:t>variable</a:t>
            </a:r>
            <a:endParaRPr lang="fi-FI" dirty="0"/>
          </a:p>
        </p:txBody>
      </p:sp>
      <p:sp>
        <p:nvSpPr>
          <p:cNvPr id="7" name="Content Placeholder 6">
            <a:extLst>
              <a:ext uri="{FF2B5EF4-FFF2-40B4-BE49-F238E27FC236}">
                <a16:creationId xmlns:a16="http://schemas.microsoft.com/office/drawing/2014/main" id="{CD9BE67E-48A3-3342-A9E3-AADA812005AB}"/>
              </a:ext>
            </a:extLst>
          </p:cNvPr>
          <p:cNvSpPr>
            <a:spLocks noGrp="1"/>
          </p:cNvSpPr>
          <p:nvPr>
            <p:ph sz="half" idx="2"/>
          </p:nvPr>
        </p:nvSpPr>
        <p:spPr>
          <a:xfrm>
            <a:off x="629842" y="2505075"/>
            <a:ext cx="3220798" cy="3684588"/>
          </a:xfrm>
        </p:spPr>
        <p:txBody>
          <a:bodyPr/>
          <a:lstStyle/>
          <a:p>
            <a:r>
              <a:rPr lang="fi-FI" dirty="0" err="1"/>
              <a:t>Inverse</a:t>
            </a:r>
            <a:r>
              <a:rPr lang="fi-FI" dirty="0"/>
              <a:t> of S-</a:t>
            </a:r>
            <a:r>
              <a:rPr lang="fi-FI" dirty="0" err="1"/>
              <a:t>curve</a:t>
            </a:r>
            <a:endParaRPr lang="fi-FI" dirty="0"/>
          </a:p>
          <a:p>
            <a:r>
              <a:rPr lang="fi-FI" dirty="0"/>
              <a:t>Data </a:t>
            </a:r>
            <a:r>
              <a:rPr lang="fi-FI" dirty="0" err="1"/>
              <a:t>cannot</a:t>
            </a:r>
            <a:r>
              <a:rPr lang="fi-FI" dirty="0"/>
              <a:t> </a:t>
            </a:r>
            <a:r>
              <a:rPr lang="fi-FI" dirty="0" err="1"/>
              <a:t>contain</a:t>
            </a:r>
            <a:r>
              <a:rPr lang="fi-FI" dirty="0"/>
              <a:t> 0,1 </a:t>
            </a:r>
            <a:r>
              <a:rPr lang="fi-FI" dirty="0" err="1"/>
              <a:t>or</a:t>
            </a:r>
            <a:r>
              <a:rPr lang="fi-FI" dirty="0"/>
              <a:t> </a:t>
            </a:r>
            <a:r>
              <a:rPr lang="fi-FI" dirty="0" err="1"/>
              <a:t>ad</a:t>
            </a:r>
            <a:r>
              <a:rPr lang="fi-FI" dirty="0"/>
              <a:t> hoc </a:t>
            </a:r>
            <a:r>
              <a:rPr lang="fi-FI" dirty="0" err="1"/>
              <a:t>workarounds</a:t>
            </a:r>
            <a:r>
              <a:rPr lang="fi-FI" dirty="0"/>
              <a:t> </a:t>
            </a:r>
            <a:r>
              <a:rPr lang="fi-FI" dirty="0" err="1"/>
              <a:t>are</a:t>
            </a:r>
            <a:r>
              <a:rPr lang="fi-FI" dirty="0"/>
              <a:t> </a:t>
            </a:r>
            <a:r>
              <a:rPr lang="fi-FI" dirty="0" err="1"/>
              <a:t>required</a:t>
            </a:r>
            <a:endParaRPr lang="fi-FI" dirty="0"/>
          </a:p>
          <a:p>
            <a:r>
              <a:rPr lang="fi-FI" dirty="0" err="1"/>
              <a:t>Apply</a:t>
            </a:r>
            <a:r>
              <a:rPr lang="fi-FI" dirty="0"/>
              <a:t> OLS regression </a:t>
            </a:r>
            <a:r>
              <a:rPr lang="fi-FI" dirty="0" err="1"/>
              <a:t>with</a:t>
            </a:r>
            <a:r>
              <a:rPr lang="fi-FI" dirty="0"/>
              <a:t> </a:t>
            </a:r>
            <a:r>
              <a:rPr lang="fi-FI" dirty="0" err="1"/>
              <a:t>heteroskedasticity</a:t>
            </a:r>
            <a:r>
              <a:rPr lang="fi-FI" dirty="0"/>
              <a:t> </a:t>
            </a:r>
            <a:r>
              <a:rPr lang="fi-FI" dirty="0" err="1"/>
              <a:t>robust</a:t>
            </a:r>
            <a:r>
              <a:rPr lang="fi-FI" dirty="0"/>
              <a:t> </a:t>
            </a:r>
            <a:r>
              <a:rPr lang="fi-FI" dirty="0" err="1"/>
              <a:t>SEs</a:t>
            </a:r>
            <a:endParaRPr lang="fi-FI" dirty="0"/>
          </a:p>
        </p:txBody>
      </p:sp>
      <p:sp>
        <p:nvSpPr>
          <p:cNvPr id="8" name="Text Placeholder 7">
            <a:extLst>
              <a:ext uri="{FF2B5EF4-FFF2-40B4-BE49-F238E27FC236}">
                <a16:creationId xmlns:a16="http://schemas.microsoft.com/office/drawing/2014/main" id="{333E1AAF-40C7-7A45-908B-6847F79CE321}"/>
              </a:ext>
            </a:extLst>
          </p:cNvPr>
          <p:cNvSpPr>
            <a:spLocks noGrp="1"/>
          </p:cNvSpPr>
          <p:nvPr>
            <p:ph type="body" sz="quarter" idx="3"/>
          </p:nvPr>
        </p:nvSpPr>
        <p:spPr>
          <a:xfrm>
            <a:off x="4161790" y="1681163"/>
            <a:ext cx="3336289" cy="823912"/>
          </a:xfrm>
        </p:spPr>
        <p:txBody>
          <a:bodyPr/>
          <a:lstStyle/>
          <a:p>
            <a:r>
              <a:rPr lang="fi-FI" dirty="0" err="1"/>
              <a:t>Generalized</a:t>
            </a:r>
            <a:r>
              <a:rPr lang="fi-FI" dirty="0"/>
              <a:t> </a:t>
            </a:r>
            <a:r>
              <a:rPr lang="fi-FI" dirty="0" err="1"/>
              <a:t>linear</a:t>
            </a:r>
            <a:r>
              <a:rPr lang="fi-FI" dirty="0"/>
              <a:t> </a:t>
            </a:r>
            <a:r>
              <a:rPr lang="fi-FI" dirty="0" err="1"/>
              <a:t>model</a:t>
            </a:r>
            <a:endParaRPr lang="fi-FI" dirty="0"/>
          </a:p>
        </p:txBody>
      </p:sp>
      <p:sp>
        <p:nvSpPr>
          <p:cNvPr id="9" name="Content Placeholder 8">
            <a:extLst>
              <a:ext uri="{FF2B5EF4-FFF2-40B4-BE49-F238E27FC236}">
                <a16:creationId xmlns:a16="http://schemas.microsoft.com/office/drawing/2014/main" id="{1BCC16F5-1C19-8642-8C6F-A787FA26658E}"/>
              </a:ext>
            </a:extLst>
          </p:cNvPr>
          <p:cNvSpPr>
            <a:spLocks noGrp="1"/>
          </p:cNvSpPr>
          <p:nvPr>
            <p:ph sz="quarter" idx="4"/>
          </p:nvPr>
        </p:nvSpPr>
        <p:spPr>
          <a:xfrm>
            <a:off x="4161790" y="2505075"/>
            <a:ext cx="3336289" cy="3684588"/>
          </a:xfrm>
        </p:spPr>
        <p:txBody>
          <a:bodyPr/>
          <a:lstStyle/>
          <a:p>
            <a:r>
              <a:rPr lang="fi-FI" dirty="0"/>
              <a:t>S-</a:t>
            </a:r>
            <a:r>
              <a:rPr lang="fi-FI" dirty="0" err="1"/>
              <a:t>curve</a:t>
            </a:r>
            <a:r>
              <a:rPr lang="fi-FI" dirty="0"/>
              <a:t> </a:t>
            </a:r>
            <a:r>
              <a:rPr lang="fi-FI" dirty="0" err="1"/>
              <a:t>link</a:t>
            </a:r>
            <a:endParaRPr lang="fi-FI" dirty="0"/>
          </a:p>
          <a:p>
            <a:pPr lvl="1"/>
            <a:r>
              <a:rPr lang="fi-FI" dirty="0" err="1"/>
              <a:t>Logit</a:t>
            </a:r>
            <a:r>
              <a:rPr lang="fi-FI" dirty="0"/>
              <a:t>, </a:t>
            </a:r>
            <a:r>
              <a:rPr lang="fi-FI" dirty="0" err="1"/>
              <a:t>probit</a:t>
            </a:r>
            <a:endParaRPr lang="fi-FI" dirty="0"/>
          </a:p>
          <a:p>
            <a:r>
              <a:rPr lang="fi-FI" dirty="0" err="1"/>
              <a:t>Distribution</a:t>
            </a:r>
            <a:endParaRPr lang="fi-FI" dirty="0"/>
          </a:p>
          <a:p>
            <a:pPr lvl="1"/>
            <a:r>
              <a:rPr lang="fi-FI" dirty="0" err="1"/>
              <a:t>Bernoulli</a:t>
            </a:r>
            <a:r>
              <a:rPr lang="fi-FI" dirty="0"/>
              <a:t> – </a:t>
            </a:r>
            <a:r>
              <a:rPr lang="fi-FI" dirty="0" err="1"/>
              <a:t>robust</a:t>
            </a:r>
            <a:r>
              <a:rPr lang="fi-FI" dirty="0"/>
              <a:t>, </a:t>
            </a:r>
            <a:r>
              <a:rPr lang="fi-FI" dirty="0" err="1"/>
              <a:t>but</a:t>
            </a:r>
            <a:r>
              <a:rPr lang="fi-FI" dirty="0"/>
              <a:t> </a:t>
            </a:r>
            <a:r>
              <a:rPr lang="fi-FI" dirty="0" err="1"/>
              <a:t>less</a:t>
            </a:r>
            <a:r>
              <a:rPr lang="fi-FI" dirty="0"/>
              <a:t> </a:t>
            </a:r>
            <a:r>
              <a:rPr lang="fi-FI" dirty="0" err="1"/>
              <a:t>efficient</a:t>
            </a:r>
            <a:endParaRPr lang="fi-FI" dirty="0"/>
          </a:p>
          <a:p>
            <a:pPr lvl="1"/>
            <a:r>
              <a:rPr lang="fi-FI" dirty="0" err="1"/>
              <a:t>Beta</a:t>
            </a:r>
            <a:r>
              <a:rPr lang="fi-FI" dirty="0"/>
              <a:t> – </a:t>
            </a:r>
            <a:r>
              <a:rPr lang="fi-FI" dirty="0" err="1"/>
              <a:t>more</a:t>
            </a:r>
            <a:r>
              <a:rPr lang="fi-FI" dirty="0"/>
              <a:t> </a:t>
            </a:r>
            <a:r>
              <a:rPr lang="fi-FI" dirty="0" err="1"/>
              <a:t>efficient</a:t>
            </a:r>
            <a:r>
              <a:rPr lang="fi-FI" dirty="0"/>
              <a:t>, </a:t>
            </a:r>
            <a:r>
              <a:rPr lang="fi-FI" dirty="0" err="1"/>
              <a:t>but</a:t>
            </a:r>
            <a:r>
              <a:rPr lang="fi-FI" dirty="0"/>
              <a:t> </a:t>
            </a:r>
            <a:r>
              <a:rPr lang="fi-FI" dirty="0" err="1"/>
              <a:t>sensitive</a:t>
            </a:r>
            <a:r>
              <a:rPr lang="fi-FI" dirty="0"/>
              <a:t> to </a:t>
            </a:r>
            <a:r>
              <a:rPr lang="fi-FI" dirty="0" err="1"/>
              <a:t>misspecification</a:t>
            </a:r>
            <a:endParaRPr lang="fi-FI" dirty="0"/>
          </a:p>
          <a:p>
            <a:r>
              <a:rPr lang="fi-FI" dirty="0" err="1"/>
              <a:t>Heteroskedasticity</a:t>
            </a:r>
            <a:r>
              <a:rPr lang="fi-FI" dirty="0"/>
              <a:t> </a:t>
            </a:r>
            <a:r>
              <a:rPr lang="fi-FI" dirty="0" err="1"/>
              <a:t>robust</a:t>
            </a:r>
            <a:r>
              <a:rPr lang="fi-FI" dirty="0"/>
              <a:t> </a:t>
            </a:r>
            <a:r>
              <a:rPr lang="fi-FI" dirty="0" err="1"/>
              <a:t>standard</a:t>
            </a:r>
            <a:r>
              <a:rPr lang="fi-FI" dirty="0"/>
              <a:t> </a:t>
            </a:r>
            <a:r>
              <a:rPr lang="fi-FI" dirty="0" err="1"/>
              <a:t>errors</a:t>
            </a:r>
            <a:endParaRPr lang="fi-FI" dirty="0"/>
          </a:p>
          <a:p>
            <a:pPr lvl="1"/>
            <a:endParaRPr lang="fi-FI" dirty="0"/>
          </a:p>
        </p:txBody>
      </p:sp>
      <p:sp>
        <p:nvSpPr>
          <p:cNvPr id="11" name="TextBox 10">
            <a:extLst>
              <a:ext uri="{FF2B5EF4-FFF2-40B4-BE49-F238E27FC236}">
                <a16:creationId xmlns:a16="http://schemas.microsoft.com/office/drawing/2014/main" id="{49E918D9-B9E1-7C43-A17E-3A106F2E704C}"/>
              </a:ext>
            </a:extLst>
          </p:cNvPr>
          <p:cNvSpPr txBox="1"/>
          <p:nvPr/>
        </p:nvSpPr>
        <p:spPr>
          <a:xfrm>
            <a:off x="817493" y="6396335"/>
            <a:ext cx="5099797" cy="615553"/>
          </a:xfrm>
          <a:prstGeom prst="rect">
            <a:avLst/>
          </a:prstGeom>
          <a:noFill/>
        </p:spPr>
        <p:txBody>
          <a:bodyPr wrap="square" lIns="0" tIns="0" rIns="0" bIns="0" rtlCol="0">
            <a:spAutoFit/>
          </a:bodyPr>
          <a:lstStyle/>
          <a:p>
            <a:r>
              <a:rPr lang="fi-FI" sz="1000" dirty="0"/>
              <a:t>Baum, C. F. (2008). </a:t>
            </a:r>
            <a:r>
              <a:rPr lang="fi-FI" sz="1000" dirty="0" err="1"/>
              <a:t>Stata</a:t>
            </a:r>
            <a:r>
              <a:rPr lang="fi-FI" sz="1000" dirty="0"/>
              <a:t> tip 63: </a:t>
            </a:r>
            <a:r>
              <a:rPr lang="fi-FI" sz="1000" dirty="0" err="1"/>
              <a:t>Modeling</a:t>
            </a:r>
            <a:r>
              <a:rPr lang="fi-FI" sz="1000" dirty="0"/>
              <a:t> </a:t>
            </a:r>
            <a:r>
              <a:rPr lang="fi-FI" sz="1000" dirty="0" err="1"/>
              <a:t>proportions</a:t>
            </a:r>
            <a:r>
              <a:rPr lang="fi-FI" sz="1000" dirty="0"/>
              <a:t>. </a:t>
            </a:r>
            <a:r>
              <a:rPr lang="fi-FI" sz="1000" i="1" dirty="0" err="1"/>
              <a:t>Stata</a:t>
            </a:r>
            <a:r>
              <a:rPr lang="fi-FI" sz="1000" i="1" dirty="0"/>
              <a:t> Journal</a:t>
            </a:r>
            <a:r>
              <a:rPr lang="fi-FI" sz="1000" dirty="0"/>
              <a:t>, </a:t>
            </a:r>
            <a:r>
              <a:rPr lang="fi-FI" sz="1000" i="1" dirty="0"/>
              <a:t>8</a:t>
            </a:r>
            <a:r>
              <a:rPr lang="fi-FI" sz="1000" dirty="0"/>
              <a:t>(2), 299.</a:t>
            </a:r>
          </a:p>
          <a:p>
            <a:r>
              <a:rPr lang="fi-FI" sz="1000" dirty="0" err="1"/>
              <a:t>https</a:t>
            </a:r>
            <a:r>
              <a:rPr lang="fi-FI" sz="1000" dirty="0"/>
              <a:t>://www3.nd.edu/~</a:t>
            </a:r>
            <a:r>
              <a:rPr lang="fi-FI" sz="1000" dirty="0" err="1"/>
              <a:t>rwilliam</a:t>
            </a:r>
            <a:r>
              <a:rPr lang="fi-FI" sz="1000" dirty="0"/>
              <a:t>/stats3/</a:t>
            </a:r>
            <a:r>
              <a:rPr lang="fi-FI" sz="1000" dirty="0" err="1"/>
              <a:t>FractionalResponseModels.pdf</a:t>
            </a:r>
            <a:endParaRPr lang="fi-FI" sz="1000" dirty="0"/>
          </a:p>
          <a:p>
            <a:endParaRPr lang="fi-FI" sz="1000" dirty="0"/>
          </a:p>
          <a:p>
            <a:r>
              <a:rPr lang="en-US" sz="1000" dirty="0"/>
              <a:t> </a:t>
            </a:r>
          </a:p>
        </p:txBody>
      </p:sp>
    </p:spTree>
    <p:extLst>
      <p:ext uri="{BB962C8B-B14F-4D97-AF65-F5344CB8AC3E}">
        <p14:creationId xmlns:p14="http://schemas.microsoft.com/office/powerpoint/2010/main" val="135214301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EAB741B-9F8E-474D-B786-5A693B4C3081}"/>
              </a:ext>
            </a:extLst>
          </p:cNvPr>
          <p:cNvGrpSpPr>
            <a:grpSpLocks noChangeAspect="1"/>
          </p:cNvGrpSpPr>
          <p:nvPr/>
        </p:nvGrpSpPr>
        <p:grpSpPr>
          <a:xfrm>
            <a:off x="628650" y="2818088"/>
            <a:ext cx="4329430" cy="3614666"/>
            <a:chOff x="2956560" y="2631440"/>
            <a:chExt cx="2153920" cy="1798320"/>
          </a:xfrm>
        </p:grpSpPr>
        <p:pic>
          <p:nvPicPr>
            <p:cNvPr id="5" name="Picture 4">
              <a:extLst>
                <a:ext uri="{FF2B5EF4-FFF2-40B4-BE49-F238E27FC236}">
                  <a16:creationId xmlns:a16="http://schemas.microsoft.com/office/drawing/2014/main" id="{1A029001-C022-0E4E-8810-ED507076A6FB}"/>
                </a:ext>
              </a:extLst>
            </p:cNvPr>
            <p:cNvPicPr>
              <a:picLocks noChangeAspect="1"/>
            </p:cNvPicPr>
            <p:nvPr/>
          </p:nvPicPr>
          <p:blipFill rotWithShape="1">
            <a:blip r:embed="rId2"/>
            <a:srcRect l="50000" t="74370" r="9946" b="10519"/>
            <a:stretch/>
          </p:blipFill>
          <p:spPr>
            <a:xfrm>
              <a:off x="2997200" y="2631440"/>
              <a:ext cx="2113280" cy="1036320"/>
            </a:xfrm>
            <a:prstGeom prst="rect">
              <a:avLst/>
            </a:prstGeom>
          </p:spPr>
        </p:pic>
        <p:pic>
          <p:nvPicPr>
            <p:cNvPr id="9" name="Picture 8">
              <a:extLst>
                <a:ext uri="{FF2B5EF4-FFF2-40B4-BE49-F238E27FC236}">
                  <a16:creationId xmlns:a16="http://schemas.microsoft.com/office/drawing/2014/main" id="{D564A379-AB0E-9D46-BDB7-AB69F3725001}"/>
                </a:ext>
              </a:extLst>
            </p:cNvPr>
            <p:cNvPicPr>
              <a:picLocks noChangeAspect="1"/>
            </p:cNvPicPr>
            <p:nvPr/>
          </p:nvPicPr>
          <p:blipFill rotWithShape="1">
            <a:blip r:embed="rId3"/>
            <a:srcRect l="9754" t="7407" r="50192" b="80296"/>
            <a:stretch/>
          </p:blipFill>
          <p:spPr>
            <a:xfrm>
              <a:off x="2956560" y="3586480"/>
              <a:ext cx="2113280" cy="843280"/>
            </a:xfrm>
            <a:prstGeom prst="rect">
              <a:avLst/>
            </a:prstGeom>
          </p:spPr>
        </p:pic>
      </p:grpSp>
      <p:sp>
        <p:nvSpPr>
          <p:cNvPr id="11" name="TextBox 10">
            <a:extLst>
              <a:ext uri="{FF2B5EF4-FFF2-40B4-BE49-F238E27FC236}">
                <a16:creationId xmlns:a16="http://schemas.microsoft.com/office/drawing/2014/main" id="{EE51C854-19C2-1C4F-BC1D-FF8955C57FC7}"/>
              </a:ext>
            </a:extLst>
          </p:cNvPr>
          <p:cNvSpPr txBox="1"/>
          <p:nvPr/>
        </p:nvSpPr>
        <p:spPr>
          <a:xfrm>
            <a:off x="628650" y="6492874"/>
            <a:ext cx="5099797" cy="615553"/>
          </a:xfrm>
          <a:prstGeom prst="rect">
            <a:avLst/>
          </a:prstGeom>
          <a:noFill/>
        </p:spPr>
        <p:txBody>
          <a:bodyPr wrap="square" lIns="0" tIns="0" rIns="0" bIns="0" rtlCol="0">
            <a:spAutoFit/>
          </a:bodyPr>
          <a:lstStyle/>
          <a:p>
            <a:r>
              <a:rPr lang="en" sz="1000" dirty="0" err="1"/>
              <a:t>Adegbesan</a:t>
            </a:r>
            <a:r>
              <a:rPr lang="en" sz="1000" dirty="0"/>
              <a:t>, J. A., &amp; Higgins, M. J. (2011). The intra-alliance division of value created through collaboration. </a:t>
            </a:r>
            <a:r>
              <a:rPr lang="en" sz="1000" i="1" dirty="0"/>
              <a:t>Strategic Management Journal</a:t>
            </a:r>
            <a:r>
              <a:rPr lang="en" sz="1000" dirty="0"/>
              <a:t>, </a:t>
            </a:r>
            <a:r>
              <a:rPr lang="en" sz="1000" i="1" dirty="0"/>
              <a:t>32</a:t>
            </a:r>
            <a:r>
              <a:rPr lang="en" sz="1000" dirty="0"/>
              <a:t>(2), 187–211. </a:t>
            </a:r>
            <a:r>
              <a:rPr lang="en" sz="1000" dirty="0">
                <a:hlinkClick r:id="rId4"/>
              </a:rPr>
              <a:t>https://doi.org/10.1002/smj.872</a:t>
            </a:r>
            <a:endParaRPr lang="en" sz="1000" dirty="0"/>
          </a:p>
          <a:p>
            <a:endParaRPr lang="fi-FI" sz="1000" dirty="0"/>
          </a:p>
          <a:p>
            <a:r>
              <a:rPr lang="en-US" sz="1000" dirty="0"/>
              <a:t> </a:t>
            </a:r>
          </a:p>
        </p:txBody>
      </p:sp>
      <p:sp>
        <p:nvSpPr>
          <p:cNvPr id="14" name="TextBox 13">
            <a:extLst>
              <a:ext uri="{FF2B5EF4-FFF2-40B4-BE49-F238E27FC236}">
                <a16:creationId xmlns:a16="http://schemas.microsoft.com/office/drawing/2014/main" id="{0F8120C5-D512-9744-B319-62AB42B5DFE6}"/>
              </a:ext>
            </a:extLst>
          </p:cNvPr>
          <p:cNvSpPr txBox="1"/>
          <p:nvPr/>
        </p:nvSpPr>
        <p:spPr>
          <a:xfrm>
            <a:off x="5513024" y="1270566"/>
            <a:ext cx="1886720" cy="984885"/>
          </a:xfrm>
          <a:prstGeom prst="rect">
            <a:avLst/>
          </a:prstGeom>
          <a:noFill/>
        </p:spPr>
        <p:txBody>
          <a:bodyPr wrap="square" lIns="0" tIns="0" rIns="0" bIns="0" rtlCol="0">
            <a:spAutoFit/>
          </a:bodyPr>
          <a:lstStyle/>
          <a:p>
            <a:r>
              <a:rPr lang="en-US" sz="1600" b="1" dirty="0">
                <a:solidFill>
                  <a:srgbClr val="EF3340"/>
                </a:solidFill>
              </a:rPr>
              <a:t>Interpretation by plotting or marginal effects, like any S-curve model</a:t>
            </a:r>
          </a:p>
        </p:txBody>
      </p:sp>
      <p:grpSp>
        <p:nvGrpSpPr>
          <p:cNvPr id="19" name="Group 18">
            <a:extLst>
              <a:ext uri="{FF2B5EF4-FFF2-40B4-BE49-F238E27FC236}">
                <a16:creationId xmlns:a16="http://schemas.microsoft.com/office/drawing/2014/main" id="{4CDCEB27-7FCD-5343-B27A-FDC75E66EE76}"/>
              </a:ext>
            </a:extLst>
          </p:cNvPr>
          <p:cNvGrpSpPr/>
          <p:nvPr/>
        </p:nvGrpSpPr>
        <p:grpSpPr>
          <a:xfrm>
            <a:off x="710337" y="539813"/>
            <a:ext cx="4295182" cy="2025835"/>
            <a:chOff x="700177" y="1293288"/>
            <a:chExt cx="4295182" cy="2025835"/>
          </a:xfrm>
        </p:grpSpPr>
        <p:pic>
          <p:nvPicPr>
            <p:cNvPr id="16" name="Picture 15">
              <a:extLst>
                <a:ext uri="{FF2B5EF4-FFF2-40B4-BE49-F238E27FC236}">
                  <a16:creationId xmlns:a16="http://schemas.microsoft.com/office/drawing/2014/main" id="{935B7147-4C55-D147-98AF-D87A64045D9B}"/>
                </a:ext>
              </a:extLst>
            </p:cNvPr>
            <p:cNvPicPr>
              <a:picLocks noChangeAspect="1"/>
            </p:cNvPicPr>
            <p:nvPr/>
          </p:nvPicPr>
          <p:blipFill rotWithShape="1">
            <a:blip r:embed="rId5"/>
            <a:srcRect l="51348" t="85639" r="9176" b="7407"/>
            <a:stretch/>
          </p:blipFill>
          <p:spPr>
            <a:xfrm>
              <a:off x="735097" y="1293288"/>
              <a:ext cx="4173705" cy="955628"/>
            </a:xfrm>
            <a:prstGeom prst="rect">
              <a:avLst/>
            </a:prstGeom>
          </p:spPr>
        </p:pic>
        <p:pic>
          <p:nvPicPr>
            <p:cNvPr id="18" name="Picture 17">
              <a:extLst>
                <a:ext uri="{FF2B5EF4-FFF2-40B4-BE49-F238E27FC236}">
                  <a16:creationId xmlns:a16="http://schemas.microsoft.com/office/drawing/2014/main" id="{0EAB5B0C-28CE-3740-BF0B-92438625D4B8}"/>
                </a:ext>
              </a:extLst>
            </p:cNvPr>
            <p:cNvPicPr>
              <a:picLocks noChangeAspect="1"/>
            </p:cNvPicPr>
            <p:nvPr/>
          </p:nvPicPr>
          <p:blipFill rotWithShape="1">
            <a:blip r:embed="rId6"/>
            <a:srcRect l="9368" t="7703" r="50000" b="83704"/>
            <a:stretch/>
          </p:blipFill>
          <p:spPr>
            <a:xfrm>
              <a:off x="700177" y="2138457"/>
              <a:ext cx="4295182" cy="1180666"/>
            </a:xfrm>
            <a:prstGeom prst="rect">
              <a:avLst/>
            </a:prstGeom>
          </p:spPr>
        </p:pic>
      </p:grpSp>
    </p:spTree>
    <p:extLst>
      <p:ext uri="{BB962C8B-B14F-4D97-AF65-F5344CB8AC3E}">
        <p14:creationId xmlns:p14="http://schemas.microsoft.com/office/powerpoint/2010/main" val="294068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BC0C-0E55-494B-83CD-6BF0B3FCFC72}"/>
              </a:ext>
            </a:extLst>
          </p:cNvPr>
          <p:cNvSpPr>
            <a:spLocks noGrp="1"/>
          </p:cNvSpPr>
          <p:nvPr>
            <p:ph type="title"/>
          </p:nvPr>
        </p:nvSpPr>
        <p:spPr/>
        <p:txBody>
          <a:bodyPr/>
          <a:lstStyle/>
          <a:p>
            <a:r>
              <a:rPr lang="fi-FI" dirty="0" err="1"/>
              <a:t>Probit</a:t>
            </a:r>
            <a:r>
              <a:rPr lang="fi-FI" dirty="0"/>
              <a:t> regression</a:t>
            </a:r>
          </a:p>
        </p:txBody>
      </p:sp>
      <p:sp>
        <p:nvSpPr>
          <p:cNvPr id="3" name="Text Placeholder 2">
            <a:extLst>
              <a:ext uri="{FF2B5EF4-FFF2-40B4-BE49-F238E27FC236}">
                <a16:creationId xmlns:a16="http://schemas.microsoft.com/office/drawing/2014/main" id="{86182F8B-69DA-324A-A60E-C4BFB957D0A2}"/>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1905664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a:t>
            </a:r>
          </a:p>
        </p:txBody>
      </p:sp>
      <p:sp>
        <p:nvSpPr>
          <p:cNvPr id="3" name="Content Placeholder 2"/>
          <p:cNvSpPr>
            <a:spLocks noGrp="1"/>
          </p:cNvSpPr>
          <p:nvPr>
            <p:ph sz="half" idx="1"/>
          </p:nvPr>
        </p:nvSpPr>
        <p:spPr>
          <a:xfrm>
            <a:off x="628650" y="1825625"/>
            <a:ext cx="3886200" cy="4351338"/>
          </a:xfrm>
        </p:spPr>
        <p:txBody>
          <a:bodyPr>
            <a:normAutofit lnSpcReduction="10000"/>
          </a:bodyPr>
          <a:lstStyle/>
          <a:p>
            <a:r>
              <a:rPr lang="en-US" dirty="0"/>
              <a:t>Linear regression model</a:t>
            </a:r>
          </a:p>
          <a:p>
            <a:pPr marL="0" indent="0">
              <a:buNone/>
            </a:pPr>
            <a:r>
              <a:rPr lang="en-US" b="0" i="1" dirty="0"/>
              <a:t>y = β</a:t>
            </a:r>
            <a:r>
              <a:rPr lang="en-US" b="0" i="1" baseline="-25000" dirty="0"/>
              <a:t>0</a:t>
            </a:r>
            <a:r>
              <a:rPr lang="en-US" b="0" i="1" dirty="0"/>
              <a:t> + β</a:t>
            </a:r>
            <a:r>
              <a:rPr lang="en-US" b="0" i="1" baseline="-25000" dirty="0"/>
              <a:t>1</a:t>
            </a:r>
            <a:r>
              <a:rPr lang="en-US" b="0" i="1" dirty="0"/>
              <a:t>x</a:t>
            </a:r>
            <a:r>
              <a:rPr lang="en-US" b="0" i="1" baseline="-25000" dirty="0"/>
              <a:t>1 </a:t>
            </a:r>
            <a:r>
              <a:rPr lang="en-US" b="0" i="1" dirty="0"/>
              <a:t>+ β</a:t>
            </a:r>
            <a:r>
              <a:rPr lang="en-US" b="0" i="1" baseline="-25000" dirty="0"/>
              <a:t>2</a:t>
            </a:r>
            <a:r>
              <a:rPr lang="en-US" b="0" i="1" dirty="0"/>
              <a:t>x</a:t>
            </a:r>
            <a:r>
              <a:rPr lang="en-US" b="0" i="1" baseline="-25000" dirty="0"/>
              <a:t>2 </a:t>
            </a:r>
            <a:r>
              <a:rPr lang="en-US" b="0" i="1" dirty="0"/>
              <a:t>+ … + β</a:t>
            </a:r>
            <a:r>
              <a:rPr lang="en-US" b="0" i="1" baseline="-25000" dirty="0" err="1"/>
              <a:t>k</a:t>
            </a:r>
            <a:r>
              <a:rPr lang="en-US" b="0" i="1" dirty="0" err="1"/>
              <a:t>x</a:t>
            </a:r>
            <a:r>
              <a:rPr lang="en-US" b="0" i="1" baseline="-25000" dirty="0" err="1"/>
              <a:t>k</a:t>
            </a:r>
            <a:r>
              <a:rPr lang="en-US" b="0" i="1" baseline="-25000" dirty="0"/>
              <a:t> </a:t>
            </a:r>
            <a:r>
              <a:rPr lang="en-US" b="0" i="1" dirty="0"/>
              <a:t>+ u</a:t>
            </a:r>
          </a:p>
          <a:p>
            <a:endParaRPr lang="en-US" b="0" i="1" dirty="0"/>
          </a:p>
          <a:p>
            <a:r>
              <a:rPr lang="en-US" dirty="0"/>
              <a:t>Logistic regression model</a:t>
            </a:r>
          </a:p>
          <a:p>
            <a:pPr marL="0" indent="0">
              <a:buNone/>
            </a:pPr>
            <a:r>
              <a:rPr lang="en-US" b="0" i="1" dirty="0"/>
              <a:t>y = </a:t>
            </a:r>
            <a:r>
              <a:rPr lang="en-US" i="1" dirty="0">
                <a:solidFill>
                  <a:srgbClr val="FF0000"/>
                </a:solidFill>
              </a:rPr>
              <a:t>f</a:t>
            </a:r>
            <a:r>
              <a:rPr lang="en-US" b="0" i="1" dirty="0">
                <a:solidFill>
                  <a:srgbClr val="FF0000"/>
                </a:solidFill>
              </a:rPr>
              <a:t>(</a:t>
            </a:r>
            <a:r>
              <a:rPr lang="en-US" b="0" i="1" dirty="0"/>
              <a:t>β</a:t>
            </a:r>
            <a:r>
              <a:rPr lang="en-US" b="0" i="1" baseline="-25000" dirty="0"/>
              <a:t>0</a:t>
            </a:r>
            <a:r>
              <a:rPr lang="en-US" b="0" i="1" dirty="0"/>
              <a:t> + β</a:t>
            </a:r>
            <a:r>
              <a:rPr lang="en-US" b="0" i="1" baseline="-25000" dirty="0"/>
              <a:t>1</a:t>
            </a:r>
            <a:r>
              <a:rPr lang="en-US" b="0" i="1" dirty="0"/>
              <a:t>x</a:t>
            </a:r>
            <a:r>
              <a:rPr lang="en-US" b="0" i="1" baseline="-25000" dirty="0"/>
              <a:t>1 </a:t>
            </a:r>
            <a:r>
              <a:rPr lang="en-US" b="0" i="1" dirty="0"/>
              <a:t>+ β</a:t>
            </a:r>
            <a:r>
              <a:rPr lang="en-US" b="0" i="1" baseline="-25000" dirty="0"/>
              <a:t>2</a:t>
            </a:r>
            <a:r>
              <a:rPr lang="en-US" b="0" i="1" dirty="0"/>
              <a:t>x</a:t>
            </a:r>
            <a:r>
              <a:rPr lang="en-US" b="0" i="1" baseline="-25000" dirty="0"/>
              <a:t>2 </a:t>
            </a:r>
            <a:r>
              <a:rPr lang="en-US" b="0" i="1" dirty="0"/>
              <a:t>+ … + β</a:t>
            </a:r>
            <a:r>
              <a:rPr lang="en-US" b="0" i="1" baseline="-25000" dirty="0" err="1"/>
              <a:t>k</a:t>
            </a:r>
            <a:r>
              <a:rPr lang="en-US" b="0" i="1" dirty="0" err="1"/>
              <a:t>x</a:t>
            </a:r>
            <a:r>
              <a:rPr lang="en-US" b="0" i="1" baseline="-25000" dirty="0" err="1"/>
              <a:t>k</a:t>
            </a:r>
            <a:r>
              <a:rPr lang="en-US" b="0" i="1" dirty="0">
                <a:solidFill>
                  <a:srgbClr val="EF3340"/>
                </a:solidFill>
              </a:rPr>
              <a:t>) </a:t>
            </a:r>
            <a:r>
              <a:rPr lang="en-US" b="0" i="1" dirty="0"/>
              <a:t>+u</a:t>
            </a:r>
          </a:p>
          <a:p>
            <a:pPr marL="0" indent="0">
              <a:buNone/>
            </a:pPr>
            <a:r>
              <a:rPr lang="en-US" b="0" i="1" dirty="0">
                <a:solidFill>
                  <a:srgbClr val="EF3340"/>
                </a:solidFill>
              </a:rPr>
              <a:t>f(x) = 1/(1+e</a:t>
            </a:r>
            <a:r>
              <a:rPr lang="en-US" b="0" i="1" baseline="30000" dirty="0">
                <a:solidFill>
                  <a:srgbClr val="EF3340"/>
                </a:solidFill>
              </a:rPr>
              <a:t>-x</a:t>
            </a:r>
            <a:r>
              <a:rPr lang="en-US" b="0" i="1" dirty="0">
                <a:solidFill>
                  <a:srgbClr val="EF3340"/>
                </a:solidFill>
              </a:rPr>
              <a:t>)</a:t>
            </a:r>
          </a:p>
          <a:p>
            <a:pPr marL="0" indent="0">
              <a:buNone/>
            </a:pPr>
            <a:r>
              <a:rPr lang="en-US" dirty="0"/>
              <a:t>y distributed as </a:t>
            </a:r>
            <a:r>
              <a:rPr lang="en-US" dirty="0" err="1"/>
              <a:t>bernoulli</a:t>
            </a:r>
            <a:endParaRPr lang="en-US" dirty="0"/>
          </a:p>
          <a:p>
            <a:endParaRPr lang="en-US" dirty="0"/>
          </a:p>
          <a:p>
            <a:r>
              <a:rPr lang="en-US" dirty="0" err="1"/>
              <a:t>Probit</a:t>
            </a:r>
            <a:r>
              <a:rPr lang="en-US" dirty="0"/>
              <a:t> regression model</a:t>
            </a:r>
          </a:p>
          <a:p>
            <a:pPr marL="0" indent="0">
              <a:buNone/>
            </a:pPr>
            <a:r>
              <a:rPr lang="en-US" i="1" dirty="0"/>
              <a:t>y = </a:t>
            </a:r>
            <a:r>
              <a:rPr lang="en-US" i="1" dirty="0">
                <a:solidFill>
                  <a:srgbClr val="FF0000"/>
                </a:solidFill>
              </a:rPr>
              <a:t>f(</a:t>
            </a:r>
            <a:r>
              <a:rPr lang="en-US" i="1" dirty="0"/>
              <a:t>β</a:t>
            </a:r>
            <a:r>
              <a:rPr lang="en-US" i="1" baseline="-25000" dirty="0"/>
              <a:t>0</a:t>
            </a:r>
            <a:r>
              <a:rPr lang="en-US" i="1" dirty="0"/>
              <a:t> + β</a:t>
            </a:r>
            <a:r>
              <a:rPr lang="en-US" i="1" baseline="-25000" dirty="0"/>
              <a:t>1</a:t>
            </a:r>
            <a:r>
              <a:rPr lang="en-US" i="1" dirty="0"/>
              <a:t>x</a:t>
            </a:r>
            <a:r>
              <a:rPr lang="en-US" i="1" baseline="-25000" dirty="0"/>
              <a:t>1 </a:t>
            </a:r>
            <a:r>
              <a:rPr lang="en-US" i="1" dirty="0"/>
              <a:t>+ β</a:t>
            </a:r>
            <a:r>
              <a:rPr lang="en-US" i="1" baseline="-25000" dirty="0"/>
              <a:t>2</a:t>
            </a:r>
            <a:r>
              <a:rPr lang="en-US" i="1" dirty="0"/>
              <a:t>x</a:t>
            </a:r>
            <a:r>
              <a:rPr lang="en-US" i="1" baseline="-25000" dirty="0"/>
              <a:t>2 </a:t>
            </a:r>
            <a:r>
              <a:rPr lang="en-US" i="1" dirty="0"/>
              <a:t>+ … + β</a:t>
            </a:r>
            <a:r>
              <a:rPr lang="en-US" i="1" baseline="-25000" dirty="0" err="1"/>
              <a:t>k</a:t>
            </a:r>
            <a:r>
              <a:rPr lang="en-US" i="1" dirty="0" err="1"/>
              <a:t>x</a:t>
            </a:r>
            <a:r>
              <a:rPr lang="en-US" i="1" baseline="-25000" dirty="0" err="1"/>
              <a:t>k</a:t>
            </a:r>
            <a:r>
              <a:rPr lang="en-US" i="1" dirty="0">
                <a:solidFill>
                  <a:srgbClr val="EF3340"/>
                </a:solidFill>
              </a:rPr>
              <a:t>) </a:t>
            </a:r>
            <a:r>
              <a:rPr lang="en-US" i="1" dirty="0"/>
              <a:t>+u</a:t>
            </a:r>
          </a:p>
          <a:p>
            <a:pPr marL="0" indent="0">
              <a:buNone/>
            </a:pPr>
            <a:r>
              <a:rPr lang="en-US" i="1" dirty="0">
                <a:solidFill>
                  <a:srgbClr val="EF3340"/>
                </a:solidFill>
              </a:rPr>
              <a:t>f(x) = </a:t>
            </a:r>
            <a:r>
              <a:rPr lang="el-GR" i="1" dirty="0">
                <a:solidFill>
                  <a:srgbClr val="EF3340"/>
                </a:solidFill>
              </a:rPr>
              <a:t>Φ</a:t>
            </a:r>
            <a:r>
              <a:rPr lang="en-US" i="1" dirty="0">
                <a:solidFill>
                  <a:srgbClr val="EF3340"/>
                </a:solidFill>
              </a:rPr>
              <a:t>(1+e</a:t>
            </a:r>
            <a:r>
              <a:rPr lang="en-US" i="1" baseline="30000" dirty="0">
                <a:solidFill>
                  <a:srgbClr val="EF3340"/>
                </a:solidFill>
              </a:rPr>
              <a:t>-x</a:t>
            </a:r>
            <a:r>
              <a:rPr lang="en-US" i="1" dirty="0">
                <a:solidFill>
                  <a:srgbClr val="EF3340"/>
                </a:solidFill>
              </a:rPr>
              <a:t>)</a:t>
            </a:r>
          </a:p>
          <a:p>
            <a:pPr marL="0" indent="0">
              <a:buNone/>
            </a:pPr>
            <a:r>
              <a:rPr lang="en-US" dirty="0"/>
              <a:t>y distributed as </a:t>
            </a:r>
            <a:r>
              <a:rPr lang="en-US" dirty="0" err="1"/>
              <a:t>bernoulli</a:t>
            </a:r>
            <a:endParaRPr lang="en-US" dirty="0"/>
          </a:p>
          <a:p>
            <a:endParaRPr lang="en-US" dirty="0"/>
          </a:p>
          <a:p>
            <a:pPr marL="0" indent="0">
              <a:buNone/>
            </a:pPr>
            <a:endParaRPr lang="en-US" b="0" i="1" dirty="0"/>
          </a:p>
          <a:p>
            <a:endParaRPr lang="en-US" b="0" i="1" dirty="0"/>
          </a:p>
          <a:p>
            <a:endParaRPr lang="en-US" dirty="0"/>
          </a:p>
        </p:txBody>
      </p:sp>
      <p:pic>
        <p:nvPicPr>
          <p:cNvPr id="9" name="Content Placeholder 8">
            <a:extLst>
              <a:ext uri="{FF2B5EF4-FFF2-40B4-BE49-F238E27FC236}">
                <a16:creationId xmlns:a16="http://schemas.microsoft.com/office/drawing/2014/main" id="{31F4A958-96B9-2748-9B64-59B5B7D991ED}"/>
              </a:ext>
            </a:extLst>
          </p:cNvPr>
          <p:cNvPicPr>
            <a:picLocks noGrp="1" noChangeAspect="1"/>
          </p:cNvPicPr>
          <p:nvPr>
            <p:ph sz="half" idx="2"/>
          </p:nvPr>
        </p:nvPicPr>
        <p:blipFill>
          <a:blip r:embed="rId2"/>
          <a:stretch>
            <a:fillRect/>
          </a:stretch>
        </p:blipFill>
        <p:spPr>
          <a:xfrm>
            <a:off x="4305595" y="1833106"/>
            <a:ext cx="3886200" cy="3886200"/>
          </a:xfrm>
        </p:spPr>
      </p:pic>
    </p:spTree>
    <p:extLst>
      <p:ext uri="{BB962C8B-B14F-4D97-AF65-F5344CB8AC3E}">
        <p14:creationId xmlns:p14="http://schemas.microsoft.com/office/powerpoint/2010/main" val="28969961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Probit</a:t>
            </a:r>
            <a:r>
              <a:rPr lang="en-US" dirty="0"/>
              <a:t> model</a:t>
            </a:r>
          </a:p>
        </p:txBody>
      </p:sp>
      <p:sp>
        <p:nvSpPr>
          <p:cNvPr id="9" name="Content Placeholder 8">
            <a:extLst>
              <a:ext uri="{FF2B5EF4-FFF2-40B4-BE49-F238E27FC236}">
                <a16:creationId xmlns:a16="http://schemas.microsoft.com/office/drawing/2014/main" id="{AC284D03-CFFA-6740-A811-8401CF511D3F}"/>
              </a:ext>
            </a:extLst>
          </p:cNvPr>
          <p:cNvSpPr>
            <a:spLocks noGrp="1"/>
          </p:cNvSpPr>
          <p:nvPr>
            <p:ph sz="half" idx="1"/>
          </p:nvPr>
        </p:nvSpPr>
        <p:spPr>
          <a:xfrm>
            <a:off x="628650" y="1825625"/>
            <a:ext cx="3943345" cy="4351338"/>
          </a:xfrm>
        </p:spPr>
        <p:txBody>
          <a:bodyPr/>
          <a:lstStyle/>
          <a:p>
            <a:r>
              <a:rPr lang="en" dirty="0"/>
              <a:t>Assumes underlying normally distributed latent variable</a:t>
            </a:r>
          </a:p>
          <a:p>
            <a:endParaRPr lang="en" dirty="0"/>
          </a:p>
          <a:p>
            <a:pPr marL="0" indent="0">
              <a:buNone/>
            </a:pPr>
            <a:r>
              <a:rPr lang="en-US" i="1" dirty="0"/>
              <a:t>y</a:t>
            </a:r>
            <a:r>
              <a:rPr lang="en-US" i="1" baseline="30000" dirty="0"/>
              <a:t>*</a:t>
            </a:r>
            <a:r>
              <a:rPr lang="en-US" i="1" dirty="0"/>
              <a:t> </a:t>
            </a:r>
            <a:r>
              <a:rPr lang="en-US" dirty="0"/>
              <a:t>=</a:t>
            </a:r>
            <a:r>
              <a:rPr lang="en-US" i="1" dirty="0"/>
              <a:t> β</a:t>
            </a:r>
            <a:r>
              <a:rPr lang="en-US" i="1" baseline="-25000" dirty="0"/>
              <a:t>0</a:t>
            </a:r>
            <a:r>
              <a:rPr lang="en-US" i="1" dirty="0"/>
              <a:t> + β</a:t>
            </a:r>
            <a:r>
              <a:rPr lang="en-US" i="1" baseline="-25000" dirty="0"/>
              <a:t>1</a:t>
            </a:r>
            <a:r>
              <a:rPr lang="en-US" i="1" dirty="0"/>
              <a:t>x</a:t>
            </a:r>
            <a:r>
              <a:rPr lang="en-US" i="1" baseline="-25000" dirty="0"/>
              <a:t>1 </a:t>
            </a:r>
            <a:r>
              <a:rPr lang="en-US" i="1" dirty="0"/>
              <a:t>+ β</a:t>
            </a:r>
            <a:r>
              <a:rPr lang="en-US" i="1" baseline="-25000" dirty="0"/>
              <a:t>2</a:t>
            </a:r>
            <a:r>
              <a:rPr lang="en-US" i="1" dirty="0"/>
              <a:t>x</a:t>
            </a:r>
            <a:r>
              <a:rPr lang="en-US" i="1" baseline="-25000" dirty="0"/>
              <a:t>2 </a:t>
            </a:r>
            <a:r>
              <a:rPr lang="en-US" i="1" dirty="0"/>
              <a:t>+ … + β</a:t>
            </a:r>
            <a:r>
              <a:rPr lang="en-US" i="1" baseline="-25000" dirty="0" err="1"/>
              <a:t>k</a:t>
            </a:r>
            <a:r>
              <a:rPr lang="en-US" i="1" dirty="0" err="1"/>
              <a:t>x</a:t>
            </a:r>
            <a:r>
              <a:rPr lang="en-US" i="1" baseline="-25000" dirty="0" err="1"/>
              <a:t>k</a:t>
            </a:r>
            <a:r>
              <a:rPr lang="en-US" i="1" baseline="-25000" dirty="0"/>
              <a:t> </a:t>
            </a:r>
            <a:r>
              <a:rPr lang="en-US" i="1" dirty="0"/>
              <a:t>+ u</a:t>
            </a:r>
          </a:p>
          <a:p>
            <a:pPr marL="0" indent="0">
              <a:buNone/>
            </a:pPr>
            <a:endParaRPr lang="fi-FI" dirty="0"/>
          </a:p>
          <a:p>
            <a:pPr marL="0" indent="0">
              <a:buNone/>
            </a:pPr>
            <a:r>
              <a:rPr lang="fi-FI" dirty="0"/>
              <a:t>u  ~ </a:t>
            </a:r>
            <a:r>
              <a:rPr lang="fi-FI" dirty="0" err="1"/>
              <a:t>standard</a:t>
            </a:r>
            <a:r>
              <a:rPr lang="fi-FI" dirty="0"/>
              <a:t> </a:t>
            </a:r>
            <a:r>
              <a:rPr lang="fi-FI" dirty="0" err="1"/>
              <a:t>normal</a:t>
            </a:r>
            <a:r>
              <a:rPr lang="fi-FI" dirty="0"/>
              <a:t> </a:t>
            </a:r>
            <a:r>
              <a:rPr lang="fi-FI" dirty="0" err="1"/>
              <a:t>distribution</a:t>
            </a:r>
            <a:endParaRPr lang="en" dirty="0"/>
          </a:p>
          <a:p>
            <a:pPr marL="0" indent="0">
              <a:buNone/>
            </a:pPr>
            <a:endParaRPr lang="fi-FI" dirty="0"/>
          </a:p>
          <a:p>
            <a:pPr marL="0" indent="0">
              <a:buNone/>
            </a:pPr>
            <a:r>
              <a:rPr lang="fi-FI" dirty="0"/>
              <a:t> y  =	1 </a:t>
            </a:r>
            <a:r>
              <a:rPr lang="fi-FI" dirty="0" err="1"/>
              <a:t>if</a:t>
            </a:r>
            <a:r>
              <a:rPr lang="fi-FI" dirty="0"/>
              <a:t> </a:t>
            </a:r>
            <a:r>
              <a:rPr lang="en-US" i="1" dirty="0"/>
              <a:t>y</a:t>
            </a:r>
            <a:r>
              <a:rPr lang="en-US" i="1" baseline="30000" dirty="0"/>
              <a:t>* </a:t>
            </a:r>
            <a:r>
              <a:rPr lang="en-US" i="1" dirty="0"/>
              <a:t>&gt; </a:t>
            </a:r>
            <a:r>
              <a:rPr lang="en-US" dirty="0"/>
              <a:t>0</a:t>
            </a:r>
          </a:p>
          <a:p>
            <a:pPr marL="0" indent="0">
              <a:buNone/>
            </a:pPr>
            <a:r>
              <a:rPr lang="en-US" i="1" dirty="0"/>
              <a:t>        	</a:t>
            </a:r>
            <a:r>
              <a:rPr lang="fi-FI" i="1" dirty="0"/>
              <a:t>0</a:t>
            </a:r>
            <a:r>
              <a:rPr lang="fi-FI" dirty="0"/>
              <a:t> </a:t>
            </a:r>
            <a:r>
              <a:rPr lang="fi-FI" dirty="0" err="1"/>
              <a:t>otherwise</a:t>
            </a:r>
            <a:r>
              <a:rPr lang="en-US" i="1" dirty="0"/>
              <a:t>       </a:t>
            </a:r>
            <a:endParaRPr lang="fi-FI" dirty="0"/>
          </a:p>
        </p:txBody>
      </p:sp>
      <p:pic>
        <p:nvPicPr>
          <p:cNvPr id="6" name="Picture 5"/>
          <p:cNvPicPr>
            <a:picLocks noChangeAspect="1"/>
          </p:cNvPicPr>
          <p:nvPr/>
        </p:nvPicPr>
        <p:blipFill>
          <a:blip r:embed="rId3"/>
          <a:stretch>
            <a:fillRect/>
          </a:stretch>
        </p:blipFill>
        <p:spPr>
          <a:xfrm>
            <a:off x="4417251" y="1871002"/>
            <a:ext cx="3519748" cy="2971821"/>
          </a:xfrm>
          <a:prstGeom prst="rect">
            <a:avLst/>
          </a:prstGeom>
        </p:spPr>
      </p:pic>
      <p:cxnSp>
        <p:nvCxnSpPr>
          <p:cNvPr id="8" name="Straight Connector 7"/>
          <p:cNvCxnSpPr>
            <a:cxnSpLocks/>
            <a:stCxn id="6" idx="0"/>
            <a:endCxn id="6" idx="2"/>
          </p:cNvCxnSpPr>
          <p:nvPr/>
        </p:nvCxnSpPr>
        <p:spPr>
          <a:xfrm>
            <a:off x="6177125" y="1871002"/>
            <a:ext cx="0" cy="29718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26674" y="1265085"/>
            <a:ext cx="1832553" cy="369332"/>
          </a:xfrm>
          <a:prstGeom prst="rect">
            <a:avLst/>
          </a:prstGeom>
          <a:noFill/>
        </p:spPr>
        <p:txBody>
          <a:bodyPr wrap="none" rtlCol="0">
            <a:spAutoFit/>
          </a:bodyPr>
          <a:lstStyle/>
          <a:p>
            <a:r>
              <a:rPr lang="en-US" dirty="0"/>
              <a:t>Fitted value = -1</a:t>
            </a:r>
          </a:p>
        </p:txBody>
      </p:sp>
      <p:sp>
        <p:nvSpPr>
          <p:cNvPr id="11" name="Rectangle 10"/>
          <p:cNvSpPr/>
          <p:nvPr/>
        </p:nvSpPr>
        <p:spPr>
          <a:xfrm>
            <a:off x="6685770" y="2690038"/>
            <a:ext cx="1790397" cy="646331"/>
          </a:xfrm>
          <a:prstGeom prst="rect">
            <a:avLst/>
          </a:prstGeom>
        </p:spPr>
        <p:txBody>
          <a:bodyPr wrap="square">
            <a:spAutoFit/>
          </a:bodyPr>
          <a:lstStyle/>
          <a:p>
            <a:r>
              <a:rPr lang="en-US" b="1" dirty="0">
                <a:solidFill>
                  <a:srgbClr val="EF3340"/>
                </a:solidFill>
              </a:rPr>
              <a:t>Probability of observing 1</a:t>
            </a:r>
          </a:p>
        </p:txBody>
      </p:sp>
      <p:cxnSp>
        <p:nvCxnSpPr>
          <p:cNvPr id="12" name="Straight Connector 11"/>
          <p:cNvCxnSpPr/>
          <p:nvPr/>
        </p:nvCxnSpPr>
        <p:spPr>
          <a:xfrm flipH="1">
            <a:off x="6727974" y="3590227"/>
            <a:ext cx="462506" cy="330198"/>
          </a:xfrm>
          <a:prstGeom prst="line">
            <a:avLst/>
          </a:prstGeom>
          <a:ln w="381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60070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08C0FF-1B9C-1D4C-B3F5-00FAC98B76B9}"/>
              </a:ext>
            </a:extLst>
          </p:cNvPr>
          <p:cNvSpPr>
            <a:spLocks noGrp="1"/>
          </p:cNvSpPr>
          <p:nvPr>
            <p:ph type="title"/>
          </p:nvPr>
        </p:nvSpPr>
        <p:spPr/>
        <p:txBody>
          <a:bodyPr/>
          <a:lstStyle/>
          <a:p>
            <a:r>
              <a:rPr lang="fi-FI" dirty="0" err="1"/>
              <a:t>Probit</a:t>
            </a:r>
            <a:r>
              <a:rPr lang="fi-FI" dirty="0"/>
              <a:t> </a:t>
            </a:r>
            <a:r>
              <a:rPr lang="fi-FI" dirty="0" err="1"/>
              <a:t>vs</a:t>
            </a:r>
            <a:r>
              <a:rPr lang="fi-FI" dirty="0"/>
              <a:t> </a:t>
            </a:r>
            <a:r>
              <a:rPr lang="fi-FI" dirty="0" err="1"/>
              <a:t>logit</a:t>
            </a:r>
            <a:endParaRPr lang="fi-FI" dirty="0"/>
          </a:p>
        </p:txBody>
      </p:sp>
      <p:pic>
        <p:nvPicPr>
          <p:cNvPr id="9" name="Content Placeholder 8">
            <a:extLst>
              <a:ext uri="{FF2B5EF4-FFF2-40B4-BE49-F238E27FC236}">
                <a16:creationId xmlns:a16="http://schemas.microsoft.com/office/drawing/2014/main" id="{89F00A64-32D9-874A-B689-982169D2CF7A}"/>
              </a:ext>
            </a:extLst>
          </p:cNvPr>
          <p:cNvPicPr>
            <a:picLocks noGrp="1" noChangeAspect="1"/>
          </p:cNvPicPr>
          <p:nvPr>
            <p:ph sz="half" idx="1"/>
          </p:nvPr>
        </p:nvPicPr>
        <p:blipFill>
          <a:blip r:embed="rId2"/>
          <a:stretch>
            <a:fillRect/>
          </a:stretch>
        </p:blipFill>
        <p:spPr>
          <a:xfrm>
            <a:off x="3852789" y="1825625"/>
            <a:ext cx="3886200" cy="3886200"/>
          </a:xfrm>
        </p:spPr>
      </p:pic>
      <p:sp>
        <p:nvSpPr>
          <p:cNvPr id="7" name="Content Placeholder 6">
            <a:extLst>
              <a:ext uri="{FF2B5EF4-FFF2-40B4-BE49-F238E27FC236}">
                <a16:creationId xmlns:a16="http://schemas.microsoft.com/office/drawing/2014/main" id="{A9B212A1-1EE3-C841-9C17-1BA85EAC04EB}"/>
              </a:ext>
            </a:extLst>
          </p:cNvPr>
          <p:cNvSpPr>
            <a:spLocks noGrp="1"/>
          </p:cNvSpPr>
          <p:nvPr>
            <p:ph sz="half" idx="2"/>
          </p:nvPr>
        </p:nvSpPr>
        <p:spPr>
          <a:xfrm>
            <a:off x="628650" y="1825625"/>
            <a:ext cx="2897065" cy="4351338"/>
          </a:xfrm>
        </p:spPr>
        <p:txBody>
          <a:bodyPr>
            <a:normAutofit lnSpcReduction="10000"/>
          </a:bodyPr>
          <a:lstStyle/>
          <a:p>
            <a:pPr marL="0" indent="0">
              <a:buNone/>
            </a:pPr>
            <a:r>
              <a:rPr lang="fi-FI" dirty="0" err="1"/>
              <a:t>Logit</a:t>
            </a:r>
            <a:endParaRPr lang="fi-FI" dirty="0"/>
          </a:p>
          <a:p>
            <a:r>
              <a:rPr lang="fi-FI" dirty="0"/>
              <a:t>Can </a:t>
            </a:r>
            <a:r>
              <a:rPr lang="fi-FI" dirty="0" err="1"/>
              <a:t>be</a:t>
            </a:r>
            <a:r>
              <a:rPr lang="fi-FI" dirty="0"/>
              <a:t> </a:t>
            </a:r>
            <a:r>
              <a:rPr lang="fi-FI" dirty="0" err="1"/>
              <a:t>interpreted</a:t>
            </a:r>
            <a:r>
              <a:rPr lang="fi-FI" dirty="0"/>
              <a:t> as </a:t>
            </a:r>
            <a:r>
              <a:rPr lang="fi-FI" dirty="0" err="1"/>
              <a:t>odds</a:t>
            </a:r>
            <a:r>
              <a:rPr lang="fi-FI" dirty="0"/>
              <a:t> </a:t>
            </a:r>
            <a:r>
              <a:rPr lang="fi-FI" dirty="0" err="1"/>
              <a:t>ratios</a:t>
            </a:r>
            <a:endParaRPr lang="fi-FI" dirty="0"/>
          </a:p>
          <a:p>
            <a:endParaRPr lang="fi-FI" dirty="0"/>
          </a:p>
          <a:p>
            <a:pPr marL="0" indent="0">
              <a:buNone/>
            </a:pPr>
            <a:r>
              <a:rPr lang="fi-FI" dirty="0" err="1"/>
              <a:t>Probit</a:t>
            </a:r>
            <a:endParaRPr lang="fi-FI" dirty="0"/>
          </a:p>
          <a:p>
            <a:r>
              <a:rPr lang="fi-FI" dirty="0" err="1"/>
              <a:t>Has</a:t>
            </a:r>
            <a:r>
              <a:rPr lang="fi-FI" dirty="0"/>
              <a:t> </a:t>
            </a:r>
            <a:r>
              <a:rPr lang="fi-FI" dirty="0" err="1"/>
              <a:t>some</a:t>
            </a:r>
            <a:r>
              <a:rPr lang="fi-FI" dirty="0"/>
              <a:t> </a:t>
            </a:r>
            <a:r>
              <a:rPr lang="fi-FI" dirty="0" err="1"/>
              <a:t>properties</a:t>
            </a:r>
            <a:r>
              <a:rPr lang="fi-FI" dirty="0"/>
              <a:t> </a:t>
            </a:r>
            <a:r>
              <a:rPr lang="fi-FI" dirty="0" err="1"/>
              <a:t>that</a:t>
            </a:r>
            <a:r>
              <a:rPr lang="fi-FI" dirty="0"/>
              <a:t> </a:t>
            </a:r>
            <a:r>
              <a:rPr lang="fi-FI" dirty="0" err="1"/>
              <a:t>are</a:t>
            </a:r>
            <a:r>
              <a:rPr lang="fi-FI" dirty="0"/>
              <a:t> </a:t>
            </a:r>
            <a:r>
              <a:rPr lang="fi-FI" dirty="0" err="1"/>
              <a:t>important</a:t>
            </a:r>
            <a:r>
              <a:rPr lang="fi-FI" dirty="0"/>
              <a:t> </a:t>
            </a:r>
            <a:r>
              <a:rPr lang="fi-FI" dirty="0" err="1"/>
              <a:t>when</a:t>
            </a:r>
            <a:r>
              <a:rPr lang="fi-FI" dirty="0"/>
              <a:t> </a:t>
            </a:r>
            <a:r>
              <a:rPr lang="fi-FI" dirty="0" err="1"/>
              <a:t>e.g</a:t>
            </a:r>
            <a:r>
              <a:rPr lang="fi-FI" dirty="0"/>
              <a:t>. </a:t>
            </a:r>
            <a:r>
              <a:rPr lang="fi-FI" dirty="0" err="1"/>
              <a:t>dealing</a:t>
            </a:r>
            <a:r>
              <a:rPr lang="fi-FI" dirty="0"/>
              <a:t> </a:t>
            </a:r>
            <a:r>
              <a:rPr lang="fi-FI" dirty="0" err="1"/>
              <a:t>with</a:t>
            </a:r>
            <a:r>
              <a:rPr lang="fi-FI" dirty="0"/>
              <a:t> </a:t>
            </a:r>
            <a:r>
              <a:rPr lang="fi-FI" dirty="0" err="1"/>
              <a:t>sample</a:t>
            </a:r>
            <a:r>
              <a:rPr lang="fi-FI" dirty="0"/>
              <a:t> </a:t>
            </a:r>
            <a:r>
              <a:rPr lang="fi-FI" dirty="0" err="1"/>
              <a:t>selection</a:t>
            </a:r>
            <a:endParaRPr lang="fi-FI" dirty="0"/>
          </a:p>
          <a:p>
            <a:pPr marL="0" indent="0">
              <a:buNone/>
            </a:pPr>
            <a:endParaRPr lang="fi-FI" dirty="0"/>
          </a:p>
          <a:p>
            <a:pPr marL="0" indent="0">
              <a:buNone/>
            </a:pPr>
            <a:r>
              <a:rPr lang="fi-FI" dirty="0"/>
              <a:t>In </a:t>
            </a:r>
            <a:r>
              <a:rPr lang="fi-FI" dirty="0" err="1"/>
              <a:t>most</a:t>
            </a:r>
            <a:r>
              <a:rPr lang="fi-FI" dirty="0"/>
              <a:t> </a:t>
            </a:r>
            <a:r>
              <a:rPr lang="fi-FI" dirty="0" err="1"/>
              <a:t>cases</a:t>
            </a:r>
            <a:r>
              <a:rPr lang="fi-FI" dirty="0"/>
              <a:t> it </a:t>
            </a:r>
            <a:r>
              <a:rPr lang="fi-FI" dirty="0" err="1"/>
              <a:t>makes</a:t>
            </a:r>
            <a:r>
              <a:rPr lang="fi-FI" dirty="0"/>
              <a:t> no </a:t>
            </a:r>
            <a:r>
              <a:rPr lang="fi-FI" dirty="0" err="1"/>
              <a:t>difference</a:t>
            </a:r>
            <a:r>
              <a:rPr lang="fi-FI" dirty="0"/>
              <a:t> </a:t>
            </a:r>
            <a:r>
              <a:rPr lang="fi-FI" dirty="0" err="1"/>
              <a:t>which</a:t>
            </a:r>
            <a:r>
              <a:rPr lang="fi-FI" dirty="0"/>
              <a:t> </a:t>
            </a:r>
            <a:r>
              <a:rPr lang="fi-FI" dirty="0" err="1"/>
              <a:t>one</a:t>
            </a:r>
            <a:r>
              <a:rPr lang="fi-FI" dirty="0"/>
              <a:t> is </a:t>
            </a:r>
            <a:r>
              <a:rPr lang="fi-FI" dirty="0" err="1"/>
              <a:t>used</a:t>
            </a:r>
            <a:endParaRPr lang="fi-FI" dirty="0"/>
          </a:p>
        </p:txBody>
      </p:sp>
    </p:spTree>
    <p:extLst>
      <p:ext uri="{BB962C8B-B14F-4D97-AF65-F5344CB8AC3E}">
        <p14:creationId xmlns:p14="http://schemas.microsoft.com/office/powerpoint/2010/main" val="1679898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3-24 at 8.29.10.png"/>
          <p:cNvPicPr>
            <a:picLocks noChangeAspect="1"/>
          </p:cNvPicPr>
          <p:nvPr/>
        </p:nvPicPr>
        <p:blipFill rotWithShape="1">
          <a:blip r:embed="rId3">
            <a:extLst>
              <a:ext uri="{28A0092B-C50C-407E-A947-70E740481C1C}">
                <a14:useLocalDpi xmlns:a14="http://schemas.microsoft.com/office/drawing/2010/main" val="0"/>
              </a:ext>
            </a:extLst>
          </a:blip>
          <a:srcRect b="59247"/>
          <a:stretch/>
        </p:blipFill>
        <p:spPr>
          <a:xfrm>
            <a:off x="-170972" y="-285881"/>
            <a:ext cx="9476786" cy="4058331"/>
          </a:xfrm>
          <a:prstGeom prst="rect">
            <a:avLst/>
          </a:prstGeom>
        </p:spPr>
      </p:pic>
      <p:pic>
        <p:nvPicPr>
          <p:cNvPr id="6" name="Picture 5" descr="Screen Shot 2016-03-24 at 8.29.10.png"/>
          <p:cNvPicPr>
            <a:picLocks noChangeAspect="1"/>
          </p:cNvPicPr>
          <p:nvPr/>
        </p:nvPicPr>
        <p:blipFill rotWithShape="1">
          <a:blip r:embed="rId3">
            <a:extLst>
              <a:ext uri="{28A0092B-C50C-407E-A947-70E740481C1C}">
                <a14:useLocalDpi xmlns:a14="http://schemas.microsoft.com/office/drawing/2010/main" val="0"/>
              </a:ext>
            </a:extLst>
          </a:blip>
          <a:srcRect t="69242"/>
          <a:stretch/>
        </p:blipFill>
        <p:spPr>
          <a:xfrm>
            <a:off x="-170972" y="3772450"/>
            <a:ext cx="9476786" cy="3062996"/>
          </a:xfrm>
          <a:prstGeom prst="rect">
            <a:avLst/>
          </a:prstGeom>
        </p:spPr>
      </p:pic>
      <p:sp>
        <p:nvSpPr>
          <p:cNvPr id="7" name="Rectangle 6"/>
          <p:cNvSpPr/>
          <p:nvPr/>
        </p:nvSpPr>
        <p:spPr>
          <a:xfrm>
            <a:off x="4252557" y="5707316"/>
            <a:ext cx="4278447" cy="749826"/>
          </a:xfrm>
          <a:prstGeom prst="rect">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THINK 2-5 MINUTES IN GROUPS OF 3-5 PEOPLE</a:t>
            </a:r>
            <a:endParaRPr lang="en-US" sz="1600" dirty="0"/>
          </a:p>
        </p:txBody>
      </p:sp>
      <p:sp>
        <p:nvSpPr>
          <p:cNvPr id="8" name="TextBox 7"/>
          <p:cNvSpPr txBox="1"/>
          <p:nvPr/>
        </p:nvSpPr>
        <p:spPr>
          <a:xfrm>
            <a:off x="4252556" y="4783986"/>
            <a:ext cx="4278447" cy="1231106"/>
          </a:xfrm>
          <a:prstGeom prst="rect">
            <a:avLst/>
          </a:prstGeom>
          <a:noFill/>
        </p:spPr>
        <p:txBody>
          <a:bodyPr wrap="square" lIns="0" tIns="0" rIns="0" bIns="0" rtlCol="0">
            <a:spAutoFit/>
          </a:bodyPr>
          <a:lstStyle/>
          <a:p>
            <a:r>
              <a:rPr lang="en-US" sz="2000" b="1" dirty="0"/>
              <a:t>How would you study how much TEKES grants help companies grow using instrumental variable(s)? </a:t>
            </a:r>
          </a:p>
          <a:p>
            <a:pPr marL="457200" indent="-457200">
              <a:buFont typeface="+mj-lt"/>
              <a:buAutoNum type="arabicPeriod"/>
            </a:pPr>
            <a:endParaRPr lang="en-US" sz="2000" b="1" dirty="0"/>
          </a:p>
        </p:txBody>
      </p:sp>
      <p:sp>
        <p:nvSpPr>
          <p:cNvPr id="9" name="TextBox 8"/>
          <p:cNvSpPr txBox="1"/>
          <p:nvPr/>
        </p:nvSpPr>
        <p:spPr>
          <a:xfrm>
            <a:off x="10514837" y="3944151"/>
            <a:ext cx="0" cy="307777"/>
          </a:xfrm>
          <a:prstGeom prst="rect">
            <a:avLst/>
          </a:prstGeom>
          <a:noFill/>
        </p:spPr>
        <p:txBody>
          <a:bodyPr wrap="none" lIns="0" tIns="0" rIns="0" bIns="0" rtlCol="0">
            <a:spAutoFit/>
          </a:bodyPr>
          <a:lstStyle/>
          <a:p>
            <a:endParaRPr lang="en-US" sz="2000" b="1" dirty="0"/>
          </a:p>
        </p:txBody>
      </p:sp>
      <p:sp>
        <p:nvSpPr>
          <p:cNvPr id="10" name="TextBox 9"/>
          <p:cNvSpPr txBox="1"/>
          <p:nvPr/>
        </p:nvSpPr>
        <p:spPr>
          <a:xfrm>
            <a:off x="2565841" y="2573094"/>
            <a:ext cx="6186445" cy="984885"/>
          </a:xfrm>
          <a:prstGeom prst="rect">
            <a:avLst/>
          </a:prstGeom>
          <a:noFill/>
        </p:spPr>
        <p:txBody>
          <a:bodyPr wrap="square" lIns="0" tIns="0" rIns="0" bIns="0" rtlCol="0">
            <a:spAutoFit/>
          </a:bodyPr>
          <a:lstStyle/>
          <a:p>
            <a:r>
              <a:rPr lang="en-US" sz="1600" b="1" dirty="0">
                <a:solidFill>
                  <a:srgbClr val="EF3340"/>
                </a:solidFill>
              </a:rPr>
              <a:t>If TEKES funded companies grow more is it because</a:t>
            </a:r>
          </a:p>
          <a:p>
            <a:pPr marL="342900" indent="-342900">
              <a:buAutoNum type="arabicParenR"/>
            </a:pPr>
            <a:r>
              <a:rPr lang="en-US" sz="1600" b="1" dirty="0">
                <a:solidFill>
                  <a:srgbClr val="EF3340"/>
                </a:solidFill>
              </a:rPr>
              <a:t>TEKES selects good companies (selection effect)</a:t>
            </a:r>
          </a:p>
          <a:p>
            <a:pPr marL="342900" indent="-342900">
              <a:buAutoNum type="arabicParenR"/>
            </a:pPr>
            <a:r>
              <a:rPr lang="en-US" sz="1600" b="1" dirty="0">
                <a:solidFill>
                  <a:srgbClr val="EF3340"/>
                </a:solidFill>
              </a:rPr>
              <a:t>TEKES funding helps the selected companies (treatment effect)</a:t>
            </a:r>
          </a:p>
        </p:txBody>
      </p:sp>
      <p:sp>
        <p:nvSpPr>
          <p:cNvPr id="2" name="Slide Number Placeholder 1"/>
          <p:cNvSpPr>
            <a:spLocks noGrp="1"/>
          </p:cNvSpPr>
          <p:nvPr>
            <p:ph type="sldNum" sz="quarter" idx="12"/>
          </p:nvPr>
        </p:nvSpPr>
        <p:spPr/>
        <p:txBody>
          <a:bodyPr/>
          <a:lstStyle/>
          <a:p>
            <a:fld id="{F43C8559-B180-324C-97D2-EFA41FAA3DBE}" type="slidenum">
              <a:rPr lang="fi-FI" smtClean="0"/>
              <a:pPr/>
              <a:t>13</a:t>
            </a:fld>
            <a:endParaRPr lang="fi-FI"/>
          </a:p>
        </p:txBody>
      </p:sp>
      <p:sp>
        <p:nvSpPr>
          <p:cNvPr id="11" name="Rectangle 10">
            <a:extLst>
              <a:ext uri="{FF2B5EF4-FFF2-40B4-BE49-F238E27FC236}">
                <a16:creationId xmlns:a16="http://schemas.microsoft.com/office/drawing/2014/main" id="{6FB07DD2-3DE5-1244-85C2-2ACDA9F78E77}"/>
              </a:ext>
            </a:extLst>
          </p:cNvPr>
          <p:cNvSpPr/>
          <p:nvPr/>
        </p:nvSpPr>
        <p:spPr>
          <a:xfrm>
            <a:off x="5953278" y="195261"/>
            <a:ext cx="4406967" cy="1028423"/>
          </a:xfrm>
          <a:prstGeom prst="rect">
            <a:avLst/>
          </a:prstGeom>
          <a:solidFill>
            <a:schemeClr val="bg1"/>
          </a:solidFill>
        </p:spPr>
        <p:txBody>
          <a:bodyPr wrap="square">
            <a:spAutoFit/>
          </a:bodyPr>
          <a:lstStyle/>
          <a:p>
            <a:pPr>
              <a:lnSpc>
                <a:spcPct val="150000"/>
              </a:lnSpc>
            </a:pPr>
            <a:r>
              <a:rPr lang="en-US" sz="1400" i="1" dirty="0"/>
              <a:t>Criteria for valid instrumental variable:</a:t>
            </a:r>
          </a:p>
          <a:p>
            <a:pPr>
              <a:lnSpc>
                <a:spcPct val="150000"/>
              </a:lnSpc>
            </a:pPr>
            <a:r>
              <a:rPr lang="en-US" sz="1400" i="1" dirty="0" err="1"/>
              <a:t>Cor</a:t>
            </a:r>
            <a:r>
              <a:rPr lang="en-US" sz="1400" i="1" dirty="0"/>
              <a:t>(X,Z) </a:t>
            </a:r>
            <a:r>
              <a:rPr lang="fi-FI" sz="1400" dirty="0"/>
              <a:t>≠</a:t>
            </a:r>
            <a:r>
              <a:rPr lang="en-US" sz="1400" i="1" dirty="0"/>
              <a:t> 0        Relevance criterion</a:t>
            </a:r>
          </a:p>
          <a:p>
            <a:pPr>
              <a:lnSpc>
                <a:spcPct val="150000"/>
              </a:lnSpc>
            </a:pPr>
            <a:r>
              <a:rPr lang="en-US" sz="1400" i="1" dirty="0" err="1"/>
              <a:t>Cor</a:t>
            </a:r>
            <a:r>
              <a:rPr lang="en-US" sz="1400" i="1" dirty="0"/>
              <a:t>(</a:t>
            </a:r>
            <a:r>
              <a:rPr lang="en-US" sz="1400" i="1" dirty="0" err="1"/>
              <a:t>Z,u</a:t>
            </a:r>
            <a:r>
              <a:rPr lang="en-US" sz="1400" i="1" dirty="0"/>
              <a:t>) = 0        Exclusion criterion</a:t>
            </a:r>
          </a:p>
        </p:txBody>
      </p:sp>
    </p:spTree>
    <p:extLst>
      <p:ext uri="{BB962C8B-B14F-4D97-AF65-F5344CB8AC3E}">
        <p14:creationId xmlns:p14="http://schemas.microsoft.com/office/powerpoint/2010/main" val="259768958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534202-92A3-8E4C-8D2E-F015193A22B2}"/>
              </a:ext>
            </a:extLst>
          </p:cNvPr>
          <p:cNvSpPr>
            <a:spLocks noGrp="1"/>
          </p:cNvSpPr>
          <p:nvPr>
            <p:ph type="title"/>
          </p:nvPr>
        </p:nvSpPr>
        <p:spPr/>
        <p:txBody>
          <a:bodyPr/>
          <a:lstStyle/>
          <a:p>
            <a:r>
              <a:rPr lang="fi-FI" dirty="0" err="1"/>
              <a:t>Ordinal</a:t>
            </a:r>
            <a:r>
              <a:rPr lang="fi-FI" dirty="0"/>
              <a:t> data </a:t>
            </a:r>
            <a:r>
              <a:rPr lang="fi-FI" dirty="0" err="1"/>
              <a:t>models</a:t>
            </a:r>
            <a:endParaRPr lang="fi-FI" dirty="0"/>
          </a:p>
        </p:txBody>
      </p:sp>
      <p:sp>
        <p:nvSpPr>
          <p:cNvPr id="6" name="Text Placeholder 5">
            <a:extLst>
              <a:ext uri="{FF2B5EF4-FFF2-40B4-BE49-F238E27FC236}">
                <a16:creationId xmlns:a16="http://schemas.microsoft.com/office/drawing/2014/main" id="{A0DA0E4E-B84E-E244-B7FA-35618701909B}"/>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40577943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5B526B-3586-E947-BB08-06110A77A001}"/>
              </a:ext>
            </a:extLst>
          </p:cNvPr>
          <p:cNvSpPr>
            <a:spLocks noGrp="1"/>
          </p:cNvSpPr>
          <p:nvPr>
            <p:ph type="title"/>
          </p:nvPr>
        </p:nvSpPr>
        <p:spPr/>
        <p:txBody>
          <a:bodyPr/>
          <a:lstStyle/>
          <a:p>
            <a:r>
              <a:rPr lang="fi-FI" dirty="0" err="1"/>
              <a:t>Levels</a:t>
            </a:r>
            <a:r>
              <a:rPr lang="fi-FI" dirty="0"/>
              <a:t> of </a:t>
            </a:r>
            <a:r>
              <a:rPr lang="fi-FI" dirty="0" err="1"/>
              <a:t>measurement</a:t>
            </a:r>
            <a:endParaRPr lang="fi-FI" dirty="0"/>
          </a:p>
        </p:txBody>
      </p:sp>
      <p:graphicFrame>
        <p:nvGraphicFramePr>
          <p:cNvPr id="6" name="Content Placeholder 5">
            <a:extLst>
              <a:ext uri="{FF2B5EF4-FFF2-40B4-BE49-F238E27FC236}">
                <a16:creationId xmlns:a16="http://schemas.microsoft.com/office/drawing/2014/main" id="{C3E27F92-E00A-BD4C-9779-7054AC8024BC}"/>
              </a:ext>
            </a:extLst>
          </p:cNvPr>
          <p:cNvGraphicFramePr>
            <a:graphicFrameLocks noGrp="1"/>
          </p:cNvGraphicFramePr>
          <p:nvPr>
            <p:ph idx="1"/>
            <p:extLst>
              <p:ext uri="{D42A27DB-BD31-4B8C-83A1-F6EECF244321}">
                <p14:modId xmlns:p14="http://schemas.microsoft.com/office/powerpoint/2010/main" val="738226856"/>
              </p:ext>
            </p:extLst>
          </p:nvPr>
        </p:nvGraphicFramePr>
        <p:xfrm>
          <a:off x="628649" y="1825625"/>
          <a:ext cx="5727545" cy="4234180"/>
        </p:xfrm>
        <a:graphic>
          <a:graphicData uri="http://schemas.openxmlformats.org/drawingml/2006/table">
            <a:tbl>
              <a:tblPr firstRow="1" bandRow="1">
                <a:tableStyleId>{5C22544A-7EE6-4342-B048-85BDC9FD1C3A}</a:tableStyleId>
              </a:tblPr>
              <a:tblGrid>
                <a:gridCol w="1203615">
                  <a:extLst>
                    <a:ext uri="{9D8B030D-6E8A-4147-A177-3AD203B41FA5}">
                      <a16:colId xmlns:a16="http://schemas.microsoft.com/office/drawing/2014/main" val="2001205579"/>
                    </a:ext>
                  </a:extLst>
                </a:gridCol>
                <a:gridCol w="4523930">
                  <a:extLst>
                    <a:ext uri="{9D8B030D-6E8A-4147-A177-3AD203B41FA5}">
                      <a16:colId xmlns:a16="http://schemas.microsoft.com/office/drawing/2014/main" val="2254934769"/>
                    </a:ext>
                  </a:extLst>
                </a:gridCol>
              </a:tblGrid>
              <a:tr h="370840">
                <a:tc>
                  <a:txBody>
                    <a:bodyPr/>
                    <a:lstStyle/>
                    <a:p>
                      <a:r>
                        <a:rPr lang="fi-FI" dirty="0"/>
                        <a:t>Level</a:t>
                      </a:r>
                    </a:p>
                  </a:txBody>
                  <a:tcPr/>
                </a:tc>
                <a:tc>
                  <a:txBody>
                    <a:bodyPr/>
                    <a:lstStyle/>
                    <a:p>
                      <a:r>
                        <a:rPr lang="fi-FI" dirty="0" err="1"/>
                        <a:t>Description</a:t>
                      </a:r>
                      <a:endParaRPr lang="fi-FI" dirty="0"/>
                    </a:p>
                  </a:txBody>
                  <a:tcPr/>
                </a:tc>
                <a:extLst>
                  <a:ext uri="{0D108BD9-81ED-4DB2-BD59-A6C34878D82A}">
                    <a16:rowId xmlns:a16="http://schemas.microsoft.com/office/drawing/2014/main" val="3232364825"/>
                  </a:ext>
                </a:extLst>
              </a:tr>
              <a:tr h="370840">
                <a:tc>
                  <a:txBody>
                    <a:bodyPr/>
                    <a:lstStyle/>
                    <a:p>
                      <a:r>
                        <a:rPr lang="fi-FI" dirty="0" err="1"/>
                        <a:t>Nominal</a:t>
                      </a:r>
                      <a:endParaRPr lang="fi-FI" dirty="0"/>
                    </a:p>
                  </a:txBody>
                  <a:tcPr/>
                </a:tc>
                <a:tc>
                  <a:txBody>
                    <a:bodyPr/>
                    <a:lstStyle/>
                    <a:p>
                      <a:r>
                        <a:rPr lang="fi-FI" dirty="0" err="1"/>
                        <a:t>Cases</a:t>
                      </a:r>
                      <a:r>
                        <a:rPr lang="fi-FI" dirty="0"/>
                        <a:t> </a:t>
                      </a:r>
                      <a:r>
                        <a:rPr lang="fi-FI" dirty="0" err="1"/>
                        <a:t>are</a:t>
                      </a:r>
                      <a:r>
                        <a:rPr lang="fi-FI" dirty="0"/>
                        <a:t> </a:t>
                      </a:r>
                      <a:r>
                        <a:rPr lang="fi-FI" dirty="0" err="1"/>
                        <a:t>assigned</a:t>
                      </a:r>
                      <a:r>
                        <a:rPr lang="fi-FI" dirty="0"/>
                        <a:t> to </a:t>
                      </a:r>
                      <a:r>
                        <a:rPr lang="fi-FI" dirty="0" err="1"/>
                        <a:t>categories</a:t>
                      </a:r>
                      <a:r>
                        <a:rPr lang="fi-FI" dirty="0"/>
                        <a:t>, </a:t>
                      </a:r>
                      <a:r>
                        <a:rPr lang="fi-FI" dirty="0" err="1"/>
                        <a:t>but</a:t>
                      </a:r>
                      <a:r>
                        <a:rPr lang="fi-FI" dirty="0"/>
                        <a:t> </a:t>
                      </a:r>
                      <a:r>
                        <a:rPr lang="fi-FI" dirty="0" err="1"/>
                        <a:t>categories</a:t>
                      </a:r>
                      <a:r>
                        <a:rPr lang="fi-FI" dirty="0"/>
                        <a:t> </a:t>
                      </a:r>
                      <a:r>
                        <a:rPr lang="fi-FI" dirty="0" err="1"/>
                        <a:t>cannot</a:t>
                      </a:r>
                      <a:r>
                        <a:rPr lang="fi-FI" dirty="0"/>
                        <a:t> </a:t>
                      </a:r>
                      <a:r>
                        <a:rPr lang="fi-FI" dirty="0" err="1"/>
                        <a:t>be</a:t>
                      </a:r>
                      <a:r>
                        <a:rPr lang="fi-FI" dirty="0"/>
                        <a:t> </a:t>
                      </a:r>
                      <a:r>
                        <a:rPr lang="fi-FI" dirty="0" err="1"/>
                        <a:t>compared</a:t>
                      </a:r>
                      <a:r>
                        <a:rPr lang="fi-FI" dirty="0"/>
                        <a:t> </a:t>
                      </a:r>
                      <a:r>
                        <a:rPr lang="fi-FI" dirty="0" err="1"/>
                        <a:t>numerically</a:t>
                      </a:r>
                      <a:r>
                        <a:rPr lang="fi-FI" dirty="0"/>
                        <a:t>. </a:t>
                      </a:r>
                      <a:r>
                        <a:rPr lang="fi-FI" dirty="0" err="1"/>
                        <a:t>We</a:t>
                      </a:r>
                      <a:r>
                        <a:rPr lang="fi-FI" dirty="0"/>
                        <a:t> </a:t>
                      </a:r>
                      <a:r>
                        <a:rPr lang="fi-FI" dirty="0" err="1"/>
                        <a:t>can</a:t>
                      </a:r>
                      <a:r>
                        <a:rPr lang="fi-FI" dirty="0"/>
                        <a:t> just </a:t>
                      </a:r>
                      <a:r>
                        <a:rPr lang="fi-FI" dirty="0" err="1"/>
                        <a:t>say</a:t>
                      </a:r>
                      <a:r>
                        <a:rPr lang="fi-FI" dirty="0"/>
                        <a:t> </a:t>
                      </a:r>
                      <a:r>
                        <a:rPr lang="fi-FI" dirty="0" err="1"/>
                        <a:t>that</a:t>
                      </a:r>
                      <a:r>
                        <a:rPr lang="fi-FI" dirty="0"/>
                        <a:t> 1, 2, and 3 </a:t>
                      </a:r>
                      <a:r>
                        <a:rPr lang="fi-FI" dirty="0" err="1"/>
                        <a:t>are</a:t>
                      </a:r>
                      <a:r>
                        <a:rPr lang="fi-FI" dirty="0"/>
                        <a:t> </a:t>
                      </a:r>
                      <a:r>
                        <a:rPr lang="fi-FI" dirty="0" err="1"/>
                        <a:t>different</a:t>
                      </a:r>
                      <a:r>
                        <a:rPr lang="fi-FI" dirty="0"/>
                        <a:t>.</a:t>
                      </a:r>
                    </a:p>
                    <a:p>
                      <a:endParaRPr lang="fi-FI" dirty="0"/>
                    </a:p>
                    <a:p>
                      <a:r>
                        <a:rPr lang="fi-FI" dirty="0" err="1"/>
                        <a:t>E.g</a:t>
                      </a:r>
                      <a:r>
                        <a:rPr lang="fi-FI" dirty="0"/>
                        <a:t>. 1 = Finland, 2 = </a:t>
                      </a:r>
                      <a:r>
                        <a:rPr lang="fi-FI" dirty="0" err="1"/>
                        <a:t>Sweden</a:t>
                      </a:r>
                      <a:r>
                        <a:rPr lang="fi-FI" dirty="0"/>
                        <a:t>, 3 = </a:t>
                      </a:r>
                      <a:r>
                        <a:rPr lang="fi-FI" dirty="0" err="1"/>
                        <a:t>Norway</a:t>
                      </a:r>
                      <a:r>
                        <a:rPr lang="fi-FI" dirty="0"/>
                        <a:t> </a:t>
                      </a:r>
                    </a:p>
                  </a:txBody>
                  <a:tcPr/>
                </a:tc>
                <a:extLst>
                  <a:ext uri="{0D108BD9-81ED-4DB2-BD59-A6C34878D82A}">
                    <a16:rowId xmlns:a16="http://schemas.microsoft.com/office/drawing/2014/main" val="3434131906"/>
                  </a:ext>
                </a:extLst>
              </a:tr>
              <a:tr h="370840">
                <a:tc>
                  <a:txBody>
                    <a:bodyPr/>
                    <a:lstStyle/>
                    <a:p>
                      <a:r>
                        <a:rPr lang="fi-FI" dirty="0" err="1"/>
                        <a:t>Ordinal</a:t>
                      </a:r>
                      <a:endParaRPr lang="fi-FI" dirty="0"/>
                    </a:p>
                  </a:txBody>
                  <a:tcPr/>
                </a:tc>
                <a:tc>
                  <a:txBody>
                    <a:bodyPr/>
                    <a:lstStyle/>
                    <a:p>
                      <a:r>
                        <a:rPr lang="fi-FI" dirty="0" err="1"/>
                        <a:t>Adds</a:t>
                      </a:r>
                      <a:r>
                        <a:rPr lang="fi-FI" dirty="0"/>
                        <a:t> </a:t>
                      </a:r>
                      <a:r>
                        <a:rPr lang="fi-FI" dirty="0" err="1"/>
                        <a:t>order</a:t>
                      </a:r>
                      <a:r>
                        <a:rPr lang="fi-FI" dirty="0"/>
                        <a:t> to </a:t>
                      </a:r>
                      <a:r>
                        <a:rPr lang="fi-FI" dirty="0" err="1"/>
                        <a:t>categories</a:t>
                      </a:r>
                      <a:r>
                        <a:rPr lang="fi-FI" dirty="0"/>
                        <a:t>. </a:t>
                      </a:r>
                      <a:r>
                        <a:rPr lang="fi-FI" dirty="0" err="1"/>
                        <a:t>We</a:t>
                      </a:r>
                      <a:r>
                        <a:rPr lang="fi-FI" dirty="0"/>
                        <a:t> </a:t>
                      </a:r>
                      <a:r>
                        <a:rPr lang="fi-FI" dirty="0" err="1"/>
                        <a:t>can</a:t>
                      </a:r>
                      <a:r>
                        <a:rPr lang="fi-FI" dirty="0"/>
                        <a:t> </a:t>
                      </a:r>
                      <a:r>
                        <a:rPr lang="fi-FI" dirty="0" err="1"/>
                        <a:t>say</a:t>
                      </a:r>
                      <a:r>
                        <a:rPr lang="fi-FI" dirty="0"/>
                        <a:t> 1 &lt; 2, 2 &lt; 3, 1 &lt; 3.</a:t>
                      </a:r>
                    </a:p>
                    <a:p>
                      <a:endParaRPr lang="fi-FI" dirty="0"/>
                    </a:p>
                    <a:p>
                      <a:r>
                        <a:rPr lang="fi-FI" dirty="0" err="1"/>
                        <a:t>E.g</a:t>
                      </a:r>
                      <a:r>
                        <a:rPr lang="fi-FI" dirty="0"/>
                        <a:t>. 1 = ”</a:t>
                      </a:r>
                      <a:r>
                        <a:rPr lang="fi-FI" dirty="0" err="1"/>
                        <a:t>Disagree</a:t>
                      </a:r>
                      <a:r>
                        <a:rPr lang="fi-FI" dirty="0"/>
                        <a:t>”, 2= ”</a:t>
                      </a:r>
                      <a:r>
                        <a:rPr lang="fi-FI" dirty="0" err="1"/>
                        <a:t>Not</a:t>
                      </a:r>
                      <a:r>
                        <a:rPr lang="fi-FI" dirty="0"/>
                        <a:t> </a:t>
                      </a:r>
                      <a:r>
                        <a:rPr lang="fi-FI" dirty="0" err="1"/>
                        <a:t>agree</a:t>
                      </a:r>
                      <a:r>
                        <a:rPr lang="fi-FI" dirty="0"/>
                        <a:t> </a:t>
                      </a:r>
                      <a:r>
                        <a:rPr lang="fi-FI" dirty="0" err="1"/>
                        <a:t>or</a:t>
                      </a:r>
                      <a:r>
                        <a:rPr lang="fi-FI" dirty="0"/>
                        <a:t> </a:t>
                      </a:r>
                      <a:r>
                        <a:rPr lang="fi-FI" dirty="0" err="1"/>
                        <a:t>disagree</a:t>
                      </a:r>
                      <a:r>
                        <a:rPr lang="fi-FI" dirty="0"/>
                        <a:t>”, 3= ”</a:t>
                      </a:r>
                      <a:r>
                        <a:rPr lang="fi-FI" dirty="0" err="1"/>
                        <a:t>Agree</a:t>
                      </a:r>
                      <a:r>
                        <a:rPr lang="fi-FI" dirty="0"/>
                        <a:t>”,</a:t>
                      </a:r>
                    </a:p>
                    <a:p>
                      <a:r>
                        <a:rPr lang="fi-FI" dirty="0"/>
                        <a:t>        </a:t>
                      </a:r>
                      <a:r>
                        <a:rPr lang="fi-FI" dirty="0" err="1"/>
                        <a:t>Ranks</a:t>
                      </a:r>
                      <a:r>
                        <a:rPr lang="fi-FI" dirty="0"/>
                        <a:t> in </a:t>
                      </a:r>
                      <a:r>
                        <a:rPr lang="fi-FI" dirty="0" err="1"/>
                        <a:t>sports</a:t>
                      </a:r>
                      <a:r>
                        <a:rPr lang="fi-FI" dirty="0"/>
                        <a:t> </a:t>
                      </a:r>
                      <a:r>
                        <a:rPr lang="fi-FI" dirty="0" err="1"/>
                        <a:t>competitions</a:t>
                      </a:r>
                      <a:r>
                        <a:rPr lang="fi-FI" dirty="0"/>
                        <a:t> </a:t>
                      </a:r>
                    </a:p>
                  </a:txBody>
                  <a:tcPr/>
                </a:tc>
                <a:extLst>
                  <a:ext uri="{0D108BD9-81ED-4DB2-BD59-A6C34878D82A}">
                    <a16:rowId xmlns:a16="http://schemas.microsoft.com/office/drawing/2014/main" val="1980967853"/>
                  </a:ext>
                </a:extLst>
              </a:tr>
              <a:tr h="370840">
                <a:tc>
                  <a:txBody>
                    <a:bodyPr/>
                    <a:lstStyle/>
                    <a:p>
                      <a:r>
                        <a:rPr lang="fi-FI" dirty="0" err="1"/>
                        <a:t>Interval</a:t>
                      </a:r>
                      <a:endParaRPr lang="fi-FI" dirty="0"/>
                    </a:p>
                  </a:txBody>
                  <a:tcPr/>
                </a:tc>
                <a:tc>
                  <a:txBody>
                    <a:bodyPr/>
                    <a:lstStyle/>
                    <a:p>
                      <a:r>
                        <a:rPr lang="fi-FI" dirty="0" err="1"/>
                        <a:t>Adds</a:t>
                      </a:r>
                      <a:r>
                        <a:rPr lang="fi-FI" dirty="0"/>
                        <a:t>  </a:t>
                      </a:r>
                      <a:r>
                        <a:rPr lang="fi-FI" dirty="0" err="1"/>
                        <a:t>constant</a:t>
                      </a:r>
                      <a:r>
                        <a:rPr lang="fi-FI" dirty="0"/>
                        <a:t> </a:t>
                      </a:r>
                      <a:r>
                        <a:rPr lang="fi-FI" dirty="0" err="1"/>
                        <a:t>interval</a:t>
                      </a:r>
                      <a:r>
                        <a:rPr lang="fi-FI" dirty="0"/>
                        <a:t> </a:t>
                      </a:r>
                      <a:r>
                        <a:rPr lang="fi-FI" dirty="0" err="1"/>
                        <a:t>between</a:t>
                      </a:r>
                      <a:r>
                        <a:rPr lang="fi-FI" dirty="0"/>
                        <a:t> </a:t>
                      </a:r>
                      <a:r>
                        <a:rPr lang="fi-FI" dirty="0" err="1"/>
                        <a:t>categories</a:t>
                      </a:r>
                      <a:r>
                        <a:rPr lang="fi-FI" dirty="0"/>
                        <a:t>. </a:t>
                      </a:r>
                      <a:r>
                        <a:rPr lang="fi-FI" dirty="0" err="1"/>
                        <a:t>We</a:t>
                      </a:r>
                      <a:r>
                        <a:rPr lang="fi-FI" dirty="0"/>
                        <a:t> </a:t>
                      </a:r>
                      <a:r>
                        <a:rPr lang="fi-FI" dirty="0" err="1"/>
                        <a:t>can</a:t>
                      </a:r>
                      <a:r>
                        <a:rPr lang="fi-FI" dirty="0"/>
                        <a:t> </a:t>
                      </a:r>
                      <a:r>
                        <a:rPr lang="fi-FI" dirty="0" err="1"/>
                        <a:t>say</a:t>
                      </a:r>
                      <a:r>
                        <a:rPr lang="fi-FI" dirty="0"/>
                        <a:t> 2-1 = 3-2. </a:t>
                      </a:r>
                    </a:p>
                    <a:p>
                      <a:endParaRPr lang="fi-FI" dirty="0"/>
                    </a:p>
                    <a:p>
                      <a:r>
                        <a:rPr lang="fi-FI" dirty="0" err="1"/>
                        <a:t>E.g</a:t>
                      </a:r>
                      <a:r>
                        <a:rPr lang="fi-FI" dirty="0"/>
                        <a:t>. </a:t>
                      </a:r>
                      <a:r>
                        <a:rPr lang="fi-FI" dirty="0" err="1"/>
                        <a:t>Temperatures</a:t>
                      </a:r>
                      <a:r>
                        <a:rPr lang="fi-FI" dirty="0"/>
                        <a:t> in °F </a:t>
                      </a:r>
                      <a:r>
                        <a:rPr lang="fi-FI" dirty="0" err="1"/>
                        <a:t>or</a:t>
                      </a:r>
                      <a:r>
                        <a:rPr lang="fi-FI" dirty="0"/>
                        <a:t> °C</a:t>
                      </a:r>
                    </a:p>
                  </a:txBody>
                  <a:tcPr/>
                </a:tc>
                <a:extLst>
                  <a:ext uri="{0D108BD9-81ED-4DB2-BD59-A6C34878D82A}">
                    <a16:rowId xmlns:a16="http://schemas.microsoft.com/office/drawing/2014/main" val="1840321974"/>
                  </a:ext>
                </a:extLst>
              </a:tr>
              <a:tr h="370840">
                <a:tc>
                  <a:txBody>
                    <a:bodyPr/>
                    <a:lstStyle/>
                    <a:p>
                      <a:r>
                        <a:rPr lang="fi-FI" dirty="0" err="1"/>
                        <a:t>Ratio</a:t>
                      </a:r>
                      <a:endParaRPr lang="fi-FI" dirty="0"/>
                    </a:p>
                  </a:txBody>
                  <a:tcPr/>
                </a:tc>
                <a:tc>
                  <a:txBody>
                    <a:bodyPr/>
                    <a:lstStyle/>
                    <a:p>
                      <a:r>
                        <a:rPr lang="fi-FI" dirty="0" err="1"/>
                        <a:t>Adds</a:t>
                      </a:r>
                      <a:r>
                        <a:rPr lang="fi-FI" dirty="0"/>
                        <a:t> a </a:t>
                      </a:r>
                      <a:r>
                        <a:rPr lang="fi-FI" dirty="0" err="1"/>
                        <a:t>meaningful</a:t>
                      </a:r>
                      <a:r>
                        <a:rPr lang="fi-FI" dirty="0"/>
                        <a:t> </a:t>
                      </a:r>
                      <a:r>
                        <a:rPr lang="fi-FI" dirty="0" err="1"/>
                        <a:t>zero</a:t>
                      </a:r>
                      <a:r>
                        <a:rPr lang="fi-FI" dirty="0"/>
                        <a:t> </a:t>
                      </a:r>
                      <a:r>
                        <a:rPr lang="fi-FI" dirty="0" err="1"/>
                        <a:t>point</a:t>
                      </a:r>
                      <a:r>
                        <a:rPr lang="fi-FI" dirty="0"/>
                        <a:t>. </a:t>
                      </a:r>
                      <a:r>
                        <a:rPr lang="fi-FI" dirty="0" err="1"/>
                        <a:t>We</a:t>
                      </a:r>
                      <a:r>
                        <a:rPr lang="fi-FI" dirty="0"/>
                        <a:t> </a:t>
                      </a:r>
                      <a:r>
                        <a:rPr lang="fi-FI" dirty="0" err="1"/>
                        <a:t>can</a:t>
                      </a:r>
                      <a:r>
                        <a:rPr lang="fi-FI" dirty="0"/>
                        <a:t> </a:t>
                      </a:r>
                      <a:r>
                        <a:rPr lang="fi-FI" dirty="0" err="1"/>
                        <a:t>say</a:t>
                      </a:r>
                      <a:r>
                        <a:rPr lang="fi-FI" dirty="0"/>
                        <a:t> 2 is </a:t>
                      </a:r>
                      <a:r>
                        <a:rPr lang="fi-FI" dirty="0" err="1"/>
                        <a:t>twice</a:t>
                      </a:r>
                      <a:r>
                        <a:rPr lang="fi-FI" dirty="0"/>
                        <a:t> 1 and 3 is </a:t>
                      </a:r>
                      <a:r>
                        <a:rPr lang="fi-FI" dirty="0" err="1"/>
                        <a:t>three</a:t>
                      </a:r>
                      <a:r>
                        <a:rPr lang="fi-FI" dirty="0"/>
                        <a:t> </a:t>
                      </a:r>
                      <a:r>
                        <a:rPr lang="fi-FI" dirty="0" err="1"/>
                        <a:t>times</a:t>
                      </a:r>
                      <a:r>
                        <a:rPr lang="fi-FI" dirty="0"/>
                        <a:t> 1.</a:t>
                      </a:r>
                    </a:p>
                    <a:p>
                      <a:endParaRPr lang="fi-FI" dirty="0"/>
                    </a:p>
                    <a:p>
                      <a:r>
                        <a:rPr lang="fi-FI" dirty="0" err="1"/>
                        <a:t>E.g</a:t>
                      </a:r>
                      <a:r>
                        <a:rPr lang="fi-FI" dirty="0"/>
                        <a:t>. </a:t>
                      </a:r>
                      <a:r>
                        <a:rPr lang="fi-FI" dirty="0" err="1"/>
                        <a:t>Length</a:t>
                      </a:r>
                      <a:r>
                        <a:rPr lang="fi-FI" dirty="0"/>
                        <a:t> in </a:t>
                      </a:r>
                      <a:r>
                        <a:rPr lang="fi-FI" dirty="0" err="1"/>
                        <a:t>meters</a:t>
                      </a:r>
                      <a:r>
                        <a:rPr lang="fi-FI" dirty="0"/>
                        <a:t>, </a:t>
                      </a:r>
                      <a:r>
                        <a:rPr lang="fi-FI" dirty="0" err="1"/>
                        <a:t>weight</a:t>
                      </a:r>
                      <a:r>
                        <a:rPr lang="fi-FI" dirty="0"/>
                        <a:t> in </a:t>
                      </a:r>
                      <a:r>
                        <a:rPr lang="fi-FI" dirty="0" err="1"/>
                        <a:t>kilograms</a:t>
                      </a:r>
                      <a:endParaRPr lang="fi-FI" dirty="0"/>
                    </a:p>
                  </a:txBody>
                  <a:tcPr/>
                </a:tc>
                <a:extLst>
                  <a:ext uri="{0D108BD9-81ED-4DB2-BD59-A6C34878D82A}">
                    <a16:rowId xmlns:a16="http://schemas.microsoft.com/office/drawing/2014/main" val="2242952689"/>
                  </a:ext>
                </a:extLst>
              </a:tr>
            </a:tbl>
          </a:graphicData>
        </a:graphic>
      </p:graphicFrame>
      <p:sp>
        <p:nvSpPr>
          <p:cNvPr id="7" name="TextBox 6">
            <a:extLst>
              <a:ext uri="{FF2B5EF4-FFF2-40B4-BE49-F238E27FC236}">
                <a16:creationId xmlns:a16="http://schemas.microsoft.com/office/drawing/2014/main" id="{1E3557C3-9353-E64C-B262-DBBF9BECF5DE}"/>
              </a:ext>
            </a:extLst>
          </p:cNvPr>
          <p:cNvSpPr txBox="1"/>
          <p:nvPr/>
        </p:nvSpPr>
        <p:spPr>
          <a:xfrm>
            <a:off x="2914790" y="4537874"/>
            <a:ext cx="2370888" cy="246221"/>
          </a:xfrm>
          <a:prstGeom prst="rect">
            <a:avLst/>
          </a:prstGeom>
          <a:noFill/>
        </p:spPr>
        <p:txBody>
          <a:bodyPr wrap="square" lIns="0" tIns="0" rIns="0" bIns="0" rtlCol="0">
            <a:spAutoFit/>
          </a:bodyPr>
          <a:lstStyle/>
          <a:p>
            <a:r>
              <a:rPr lang="en-US" sz="1600" b="1" dirty="0">
                <a:solidFill>
                  <a:srgbClr val="EF3340"/>
                </a:solidFill>
              </a:rPr>
              <a:t>Assumed by regression</a:t>
            </a:r>
          </a:p>
        </p:txBody>
      </p:sp>
      <p:sp>
        <p:nvSpPr>
          <p:cNvPr id="8" name="TextBox 7">
            <a:extLst>
              <a:ext uri="{FF2B5EF4-FFF2-40B4-BE49-F238E27FC236}">
                <a16:creationId xmlns:a16="http://schemas.microsoft.com/office/drawing/2014/main" id="{B8C5DE90-0C6B-4842-A1B4-5FF5BF3D85B6}"/>
              </a:ext>
            </a:extLst>
          </p:cNvPr>
          <p:cNvSpPr txBox="1"/>
          <p:nvPr/>
        </p:nvSpPr>
        <p:spPr>
          <a:xfrm>
            <a:off x="817494" y="6396334"/>
            <a:ext cx="5627912" cy="307777"/>
          </a:xfrm>
          <a:prstGeom prst="rect">
            <a:avLst/>
          </a:prstGeom>
          <a:noFill/>
        </p:spPr>
        <p:txBody>
          <a:bodyPr wrap="square" lIns="0" tIns="0" rIns="0" bIns="0" rtlCol="0">
            <a:spAutoFit/>
          </a:bodyPr>
          <a:lstStyle/>
          <a:p>
            <a:r>
              <a:rPr lang="fi-FI" sz="1000" dirty="0" err="1"/>
              <a:t>Singleton</a:t>
            </a:r>
            <a:r>
              <a:rPr lang="fi-FI" sz="1000" dirty="0"/>
              <a:t>, R. A. J., &amp; </a:t>
            </a:r>
            <a:r>
              <a:rPr lang="fi-FI" sz="1000" dirty="0" err="1"/>
              <a:t>Straits</a:t>
            </a:r>
            <a:r>
              <a:rPr lang="fi-FI" sz="1000" dirty="0"/>
              <a:t>, B. C. (2009). </a:t>
            </a:r>
            <a:r>
              <a:rPr lang="fi-FI" sz="1000" i="1" dirty="0" err="1"/>
              <a:t>Approaches</a:t>
            </a:r>
            <a:r>
              <a:rPr lang="fi-FI" sz="1000" i="1" dirty="0"/>
              <a:t> to </a:t>
            </a:r>
            <a:r>
              <a:rPr lang="fi-FI" sz="1000" i="1" dirty="0" err="1"/>
              <a:t>social</a:t>
            </a:r>
            <a:r>
              <a:rPr lang="fi-FI" sz="1000" i="1" dirty="0"/>
              <a:t> </a:t>
            </a:r>
            <a:r>
              <a:rPr lang="fi-FI" sz="1000" i="1" dirty="0" err="1"/>
              <a:t>research</a:t>
            </a:r>
            <a:r>
              <a:rPr lang="fi-FI" sz="1000" dirty="0"/>
              <a:t> (5th ed.). New York, NY: Oxford </a:t>
            </a:r>
            <a:r>
              <a:rPr lang="fi-FI" sz="1000" dirty="0" err="1"/>
              <a:t>University</a:t>
            </a:r>
            <a:r>
              <a:rPr lang="fi-FI" sz="1000" dirty="0"/>
              <a:t> Press. </a:t>
            </a:r>
            <a:r>
              <a:rPr lang="fi-FI" sz="1000" dirty="0" err="1"/>
              <a:t>pp</a:t>
            </a:r>
            <a:r>
              <a:rPr lang="fi-FI" sz="1000" dirty="0"/>
              <a:t>. 126-129</a:t>
            </a:r>
            <a:endParaRPr lang="fi-FI" sz="1000" dirty="0">
              <a:effectLst/>
            </a:endParaRPr>
          </a:p>
        </p:txBody>
      </p:sp>
      <p:sp>
        <p:nvSpPr>
          <p:cNvPr id="9" name="Rectangle 8">
            <a:extLst>
              <a:ext uri="{FF2B5EF4-FFF2-40B4-BE49-F238E27FC236}">
                <a16:creationId xmlns:a16="http://schemas.microsoft.com/office/drawing/2014/main" id="{0162691A-65D1-224A-84DA-E124E5657A68}"/>
              </a:ext>
            </a:extLst>
          </p:cNvPr>
          <p:cNvSpPr/>
          <p:nvPr/>
        </p:nvSpPr>
        <p:spPr>
          <a:xfrm>
            <a:off x="524107" y="3262165"/>
            <a:ext cx="5921299" cy="1031056"/>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3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F33D4-4D9A-B647-8F4E-2BCC2F619B78}"/>
              </a:ext>
            </a:extLst>
          </p:cNvPr>
          <p:cNvSpPr>
            <a:spLocks noGrp="1"/>
          </p:cNvSpPr>
          <p:nvPr>
            <p:ph type="title"/>
          </p:nvPr>
        </p:nvSpPr>
        <p:spPr/>
        <p:txBody>
          <a:bodyPr/>
          <a:lstStyle/>
          <a:p>
            <a:r>
              <a:rPr lang="fi-FI" dirty="0" err="1"/>
              <a:t>Ordered</a:t>
            </a:r>
            <a:r>
              <a:rPr lang="fi-FI" dirty="0"/>
              <a:t> </a:t>
            </a:r>
            <a:r>
              <a:rPr lang="fi-FI" dirty="0" err="1"/>
              <a:t>probit</a:t>
            </a:r>
            <a:r>
              <a:rPr lang="fi-FI" dirty="0"/>
              <a:t> and </a:t>
            </a:r>
            <a:r>
              <a:rPr lang="fi-FI" dirty="0" err="1"/>
              <a:t>ordered</a:t>
            </a:r>
            <a:r>
              <a:rPr lang="fi-FI" dirty="0"/>
              <a:t> </a:t>
            </a:r>
            <a:r>
              <a:rPr lang="fi-FI" dirty="0" err="1"/>
              <a:t>logit</a:t>
            </a:r>
            <a:r>
              <a:rPr lang="fi-FI" dirty="0"/>
              <a:t> regression</a:t>
            </a:r>
          </a:p>
        </p:txBody>
      </p:sp>
      <p:sp>
        <p:nvSpPr>
          <p:cNvPr id="4" name="Text Placeholder 3">
            <a:extLst>
              <a:ext uri="{FF2B5EF4-FFF2-40B4-BE49-F238E27FC236}">
                <a16:creationId xmlns:a16="http://schemas.microsoft.com/office/drawing/2014/main" id="{5E2E48C9-4998-DF4E-B7E9-21882715DF21}"/>
              </a:ext>
            </a:extLst>
          </p:cNvPr>
          <p:cNvSpPr>
            <a:spLocks noGrp="1"/>
          </p:cNvSpPr>
          <p:nvPr>
            <p:ph type="body" idx="1"/>
          </p:nvPr>
        </p:nvSpPr>
        <p:spPr/>
        <p:txBody>
          <a:bodyPr/>
          <a:lstStyle/>
          <a:p>
            <a:r>
              <a:rPr lang="fi-FI" dirty="0" err="1"/>
              <a:t>Latent</a:t>
            </a:r>
            <a:r>
              <a:rPr lang="fi-FI" dirty="0"/>
              <a:t> </a:t>
            </a:r>
            <a:r>
              <a:rPr lang="fi-FI" dirty="0" err="1"/>
              <a:t>variable</a:t>
            </a:r>
            <a:r>
              <a:rPr lang="fi-FI" dirty="0"/>
              <a:t> </a:t>
            </a:r>
            <a:r>
              <a:rPr lang="fi-FI" dirty="0" err="1"/>
              <a:t>formulation</a:t>
            </a:r>
            <a:endParaRPr lang="fi-FI" dirty="0"/>
          </a:p>
        </p:txBody>
      </p:sp>
      <p:sp>
        <p:nvSpPr>
          <p:cNvPr id="5" name="Content Placeholder 4">
            <a:extLst>
              <a:ext uri="{FF2B5EF4-FFF2-40B4-BE49-F238E27FC236}">
                <a16:creationId xmlns:a16="http://schemas.microsoft.com/office/drawing/2014/main" id="{87651B61-A55F-E347-AF39-5F12FEC6B0F2}"/>
              </a:ext>
            </a:extLst>
          </p:cNvPr>
          <p:cNvSpPr>
            <a:spLocks noGrp="1"/>
          </p:cNvSpPr>
          <p:nvPr>
            <p:ph sz="half" idx="2"/>
          </p:nvPr>
        </p:nvSpPr>
        <p:spPr>
          <a:xfrm>
            <a:off x="629842" y="2505075"/>
            <a:ext cx="3395748" cy="3684588"/>
          </a:xfrm>
        </p:spPr>
        <p:txBody>
          <a:bodyPr/>
          <a:lstStyle/>
          <a:p>
            <a:pPr marL="0" indent="0">
              <a:buNone/>
            </a:pPr>
            <a:r>
              <a:rPr lang="en-US" i="1" dirty="0"/>
              <a:t>y</a:t>
            </a:r>
            <a:r>
              <a:rPr lang="en-US" i="1" baseline="30000" dirty="0"/>
              <a:t>*</a:t>
            </a:r>
            <a:r>
              <a:rPr lang="en-US" i="1" dirty="0"/>
              <a:t> </a:t>
            </a:r>
            <a:r>
              <a:rPr lang="en-US" dirty="0"/>
              <a:t>=</a:t>
            </a:r>
            <a:r>
              <a:rPr lang="en-US" i="1" dirty="0"/>
              <a:t> β</a:t>
            </a:r>
            <a:r>
              <a:rPr lang="en-US" i="1" baseline="-25000" dirty="0"/>
              <a:t>1</a:t>
            </a:r>
            <a:r>
              <a:rPr lang="en-US" i="1" dirty="0"/>
              <a:t>x</a:t>
            </a:r>
            <a:r>
              <a:rPr lang="en-US" i="1" baseline="-25000" dirty="0"/>
              <a:t>1 </a:t>
            </a:r>
            <a:r>
              <a:rPr lang="en-US" i="1" dirty="0"/>
              <a:t>+ β</a:t>
            </a:r>
            <a:r>
              <a:rPr lang="en-US" i="1" baseline="-25000" dirty="0"/>
              <a:t>2</a:t>
            </a:r>
            <a:r>
              <a:rPr lang="en-US" i="1" dirty="0"/>
              <a:t>x</a:t>
            </a:r>
            <a:r>
              <a:rPr lang="en-US" i="1" baseline="-25000" dirty="0"/>
              <a:t>2 </a:t>
            </a:r>
            <a:r>
              <a:rPr lang="en-US" i="1" dirty="0"/>
              <a:t>+ … + β</a:t>
            </a:r>
            <a:r>
              <a:rPr lang="en-US" i="1" baseline="-25000" dirty="0" err="1"/>
              <a:t>k</a:t>
            </a:r>
            <a:r>
              <a:rPr lang="en-US" i="1" dirty="0" err="1"/>
              <a:t>x</a:t>
            </a:r>
            <a:r>
              <a:rPr lang="en-US" i="1" baseline="-25000" dirty="0" err="1"/>
              <a:t>k</a:t>
            </a:r>
            <a:r>
              <a:rPr lang="en-US" i="1" baseline="-25000" dirty="0"/>
              <a:t> </a:t>
            </a:r>
            <a:r>
              <a:rPr lang="en-US" i="1" dirty="0"/>
              <a:t>+ u</a:t>
            </a:r>
          </a:p>
          <a:p>
            <a:pPr marL="0" indent="0">
              <a:buNone/>
            </a:pPr>
            <a:r>
              <a:rPr lang="en-US" i="1" dirty="0"/>
              <a:t>	1  if t1 &gt; y* </a:t>
            </a:r>
          </a:p>
          <a:p>
            <a:pPr marL="0" indent="0">
              <a:buNone/>
            </a:pPr>
            <a:r>
              <a:rPr lang="en-US" i="1" dirty="0"/>
              <a:t>y = 	2  if t2 &gt; y* &gt; t1</a:t>
            </a:r>
          </a:p>
          <a:p>
            <a:pPr marL="0" indent="0">
              <a:buNone/>
            </a:pPr>
            <a:r>
              <a:rPr lang="en-US" i="1" dirty="0"/>
              <a:t>	3  if  y* &gt; t2</a:t>
            </a:r>
          </a:p>
          <a:p>
            <a:pPr marL="0" indent="0">
              <a:buNone/>
            </a:pPr>
            <a:r>
              <a:rPr lang="fi-FI" dirty="0"/>
              <a:t>	</a:t>
            </a:r>
          </a:p>
        </p:txBody>
      </p:sp>
      <p:sp>
        <p:nvSpPr>
          <p:cNvPr id="10" name="Left Brace 9">
            <a:extLst>
              <a:ext uri="{FF2B5EF4-FFF2-40B4-BE49-F238E27FC236}">
                <a16:creationId xmlns:a16="http://schemas.microsoft.com/office/drawing/2014/main" id="{C1F28D92-46E3-F347-BA39-1EA48DC6D2B5}"/>
              </a:ext>
            </a:extLst>
          </p:cNvPr>
          <p:cNvSpPr/>
          <p:nvPr/>
        </p:nvSpPr>
        <p:spPr>
          <a:xfrm>
            <a:off x="1092820" y="3010829"/>
            <a:ext cx="267629" cy="1025912"/>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pic>
        <p:nvPicPr>
          <p:cNvPr id="12" name="Picture 11">
            <a:extLst>
              <a:ext uri="{FF2B5EF4-FFF2-40B4-BE49-F238E27FC236}">
                <a16:creationId xmlns:a16="http://schemas.microsoft.com/office/drawing/2014/main" id="{4F335246-9150-274D-8283-1A1BEF796941}"/>
              </a:ext>
            </a:extLst>
          </p:cNvPr>
          <p:cNvPicPr>
            <a:picLocks noChangeAspect="1"/>
          </p:cNvPicPr>
          <p:nvPr/>
        </p:nvPicPr>
        <p:blipFill>
          <a:blip r:embed="rId3"/>
          <a:stretch>
            <a:fillRect/>
          </a:stretch>
        </p:blipFill>
        <p:spPr>
          <a:xfrm>
            <a:off x="360000" y="3780000"/>
            <a:ext cx="3168000" cy="3168000"/>
          </a:xfrm>
          <a:prstGeom prst="rect">
            <a:avLst/>
          </a:prstGeom>
        </p:spPr>
      </p:pic>
      <p:sp>
        <p:nvSpPr>
          <p:cNvPr id="13" name="TextBox 12">
            <a:extLst>
              <a:ext uri="{FF2B5EF4-FFF2-40B4-BE49-F238E27FC236}">
                <a16:creationId xmlns:a16="http://schemas.microsoft.com/office/drawing/2014/main" id="{AAE615AF-1327-A346-B689-544CC7D98F11}"/>
              </a:ext>
            </a:extLst>
          </p:cNvPr>
          <p:cNvSpPr txBox="1"/>
          <p:nvPr/>
        </p:nvSpPr>
        <p:spPr>
          <a:xfrm>
            <a:off x="2163080" y="4125949"/>
            <a:ext cx="378630" cy="369332"/>
          </a:xfrm>
          <a:prstGeom prst="rect">
            <a:avLst/>
          </a:prstGeom>
          <a:noFill/>
        </p:spPr>
        <p:txBody>
          <a:bodyPr wrap="none" rtlCol="0">
            <a:spAutoFit/>
          </a:bodyPr>
          <a:lstStyle/>
          <a:p>
            <a:r>
              <a:rPr lang="fi-FI" dirty="0">
                <a:solidFill>
                  <a:srgbClr val="FF0000"/>
                </a:solidFill>
              </a:rPr>
              <a:t>t1</a:t>
            </a:r>
          </a:p>
        </p:txBody>
      </p:sp>
      <p:sp>
        <p:nvSpPr>
          <p:cNvPr id="14" name="TextBox 13">
            <a:extLst>
              <a:ext uri="{FF2B5EF4-FFF2-40B4-BE49-F238E27FC236}">
                <a16:creationId xmlns:a16="http://schemas.microsoft.com/office/drawing/2014/main" id="{80D59825-B020-0542-9783-361D42FDC45B}"/>
              </a:ext>
            </a:extLst>
          </p:cNvPr>
          <p:cNvSpPr txBox="1"/>
          <p:nvPr/>
        </p:nvSpPr>
        <p:spPr>
          <a:xfrm>
            <a:off x="2549655" y="4122234"/>
            <a:ext cx="378630" cy="369332"/>
          </a:xfrm>
          <a:prstGeom prst="rect">
            <a:avLst/>
          </a:prstGeom>
          <a:noFill/>
        </p:spPr>
        <p:txBody>
          <a:bodyPr wrap="none" rtlCol="0">
            <a:spAutoFit/>
          </a:bodyPr>
          <a:lstStyle/>
          <a:p>
            <a:r>
              <a:rPr lang="fi-FI" dirty="0">
                <a:solidFill>
                  <a:srgbClr val="FF0000"/>
                </a:solidFill>
              </a:rPr>
              <a:t>t2</a:t>
            </a:r>
          </a:p>
        </p:txBody>
      </p:sp>
      <p:pic>
        <p:nvPicPr>
          <p:cNvPr id="16" name="Picture 15">
            <a:extLst>
              <a:ext uri="{FF2B5EF4-FFF2-40B4-BE49-F238E27FC236}">
                <a16:creationId xmlns:a16="http://schemas.microsoft.com/office/drawing/2014/main" id="{C8034351-95B7-FE46-A7E4-A15202A1CF5D}"/>
              </a:ext>
            </a:extLst>
          </p:cNvPr>
          <p:cNvPicPr>
            <a:picLocks noChangeAspect="1"/>
          </p:cNvPicPr>
          <p:nvPr/>
        </p:nvPicPr>
        <p:blipFill>
          <a:blip r:embed="rId4"/>
          <a:stretch>
            <a:fillRect/>
          </a:stretch>
        </p:blipFill>
        <p:spPr>
          <a:xfrm>
            <a:off x="360000" y="3780000"/>
            <a:ext cx="3168000" cy="3168000"/>
          </a:xfrm>
          <a:prstGeom prst="rect">
            <a:avLst/>
          </a:prstGeom>
        </p:spPr>
      </p:pic>
    </p:spTree>
    <p:extLst>
      <p:ext uri="{BB962C8B-B14F-4D97-AF65-F5344CB8AC3E}">
        <p14:creationId xmlns:p14="http://schemas.microsoft.com/office/powerpoint/2010/main" val="423030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F33D4-4D9A-B647-8F4E-2BCC2F619B78}"/>
              </a:ext>
            </a:extLst>
          </p:cNvPr>
          <p:cNvSpPr>
            <a:spLocks noGrp="1"/>
          </p:cNvSpPr>
          <p:nvPr>
            <p:ph type="title"/>
          </p:nvPr>
        </p:nvSpPr>
        <p:spPr/>
        <p:txBody>
          <a:bodyPr/>
          <a:lstStyle/>
          <a:p>
            <a:r>
              <a:rPr lang="fi-FI" dirty="0" err="1"/>
              <a:t>Ordered</a:t>
            </a:r>
            <a:r>
              <a:rPr lang="fi-FI" dirty="0"/>
              <a:t> </a:t>
            </a:r>
            <a:r>
              <a:rPr lang="fi-FI" dirty="0" err="1"/>
              <a:t>probit</a:t>
            </a:r>
            <a:r>
              <a:rPr lang="fi-FI" dirty="0"/>
              <a:t> and </a:t>
            </a:r>
            <a:r>
              <a:rPr lang="fi-FI" dirty="0" err="1"/>
              <a:t>ordered</a:t>
            </a:r>
            <a:r>
              <a:rPr lang="fi-FI" dirty="0"/>
              <a:t> </a:t>
            </a:r>
            <a:r>
              <a:rPr lang="fi-FI" dirty="0" err="1"/>
              <a:t>logit</a:t>
            </a:r>
            <a:r>
              <a:rPr lang="fi-FI" dirty="0"/>
              <a:t> regression</a:t>
            </a:r>
          </a:p>
        </p:txBody>
      </p:sp>
      <p:sp>
        <p:nvSpPr>
          <p:cNvPr id="4" name="Text Placeholder 3">
            <a:extLst>
              <a:ext uri="{FF2B5EF4-FFF2-40B4-BE49-F238E27FC236}">
                <a16:creationId xmlns:a16="http://schemas.microsoft.com/office/drawing/2014/main" id="{5E2E48C9-4998-DF4E-B7E9-21882715DF21}"/>
              </a:ext>
            </a:extLst>
          </p:cNvPr>
          <p:cNvSpPr>
            <a:spLocks noGrp="1"/>
          </p:cNvSpPr>
          <p:nvPr>
            <p:ph type="body" idx="1"/>
          </p:nvPr>
        </p:nvSpPr>
        <p:spPr/>
        <p:txBody>
          <a:bodyPr/>
          <a:lstStyle/>
          <a:p>
            <a:r>
              <a:rPr lang="fi-FI" dirty="0" err="1"/>
              <a:t>Latent</a:t>
            </a:r>
            <a:r>
              <a:rPr lang="fi-FI" dirty="0"/>
              <a:t> </a:t>
            </a:r>
            <a:r>
              <a:rPr lang="fi-FI" dirty="0" err="1"/>
              <a:t>variable</a:t>
            </a:r>
            <a:r>
              <a:rPr lang="fi-FI" dirty="0"/>
              <a:t> </a:t>
            </a:r>
            <a:r>
              <a:rPr lang="fi-FI" dirty="0" err="1"/>
              <a:t>formulation</a:t>
            </a:r>
            <a:endParaRPr lang="fi-FI" dirty="0"/>
          </a:p>
        </p:txBody>
      </p:sp>
      <p:sp>
        <p:nvSpPr>
          <p:cNvPr id="5" name="Content Placeholder 4">
            <a:extLst>
              <a:ext uri="{FF2B5EF4-FFF2-40B4-BE49-F238E27FC236}">
                <a16:creationId xmlns:a16="http://schemas.microsoft.com/office/drawing/2014/main" id="{87651B61-A55F-E347-AF39-5F12FEC6B0F2}"/>
              </a:ext>
            </a:extLst>
          </p:cNvPr>
          <p:cNvSpPr>
            <a:spLocks noGrp="1"/>
          </p:cNvSpPr>
          <p:nvPr>
            <p:ph sz="half" idx="2"/>
          </p:nvPr>
        </p:nvSpPr>
        <p:spPr>
          <a:xfrm>
            <a:off x="629842" y="2505075"/>
            <a:ext cx="3395748" cy="3684588"/>
          </a:xfrm>
        </p:spPr>
        <p:txBody>
          <a:bodyPr/>
          <a:lstStyle/>
          <a:p>
            <a:pPr marL="0" indent="0">
              <a:buNone/>
            </a:pPr>
            <a:r>
              <a:rPr lang="en-US" i="1" dirty="0"/>
              <a:t>y</a:t>
            </a:r>
            <a:r>
              <a:rPr lang="en-US" i="1" baseline="30000" dirty="0"/>
              <a:t>*</a:t>
            </a:r>
            <a:r>
              <a:rPr lang="en-US" i="1" dirty="0"/>
              <a:t> </a:t>
            </a:r>
            <a:r>
              <a:rPr lang="en-US" dirty="0"/>
              <a:t>=</a:t>
            </a:r>
            <a:r>
              <a:rPr lang="en-US" i="1" dirty="0"/>
              <a:t> β</a:t>
            </a:r>
            <a:r>
              <a:rPr lang="en-US" i="1" baseline="-25000" dirty="0"/>
              <a:t>1</a:t>
            </a:r>
            <a:r>
              <a:rPr lang="en-US" i="1" dirty="0"/>
              <a:t>x</a:t>
            </a:r>
            <a:r>
              <a:rPr lang="en-US" i="1" baseline="-25000" dirty="0"/>
              <a:t>1 </a:t>
            </a:r>
            <a:r>
              <a:rPr lang="en-US" i="1" dirty="0"/>
              <a:t>+ β</a:t>
            </a:r>
            <a:r>
              <a:rPr lang="en-US" i="1" baseline="-25000" dirty="0"/>
              <a:t>2</a:t>
            </a:r>
            <a:r>
              <a:rPr lang="en-US" i="1" dirty="0"/>
              <a:t>x</a:t>
            </a:r>
            <a:r>
              <a:rPr lang="en-US" i="1" baseline="-25000" dirty="0"/>
              <a:t>2 </a:t>
            </a:r>
            <a:r>
              <a:rPr lang="en-US" i="1" dirty="0"/>
              <a:t>+ … + β</a:t>
            </a:r>
            <a:r>
              <a:rPr lang="en-US" i="1" baseline="-25000" dirty="0" err="1"/>
              <a:t>k</a:t>
            </a:r>
            <a:r>
              <a:rPr lang="en-US" i="1" dirty="0" err="1"/>
              <a:t>x</a:t>
            </a:r>
            <a:r>
              <a:rPr lang="en-US" i="1" baseline="-25000" dirty="0" err="1"/>
              <a:t>k</a:t>
            </a:r>
            <a:r>
              <a:rPr lang="en-US" i="1" baseline="-25000" dirty="0"/>
              <a:t> </a:t>
            </a:r>
            <a:r>
              <a:rPr lang="en-US" i="1" dirty="0"/>
              <a:t>+ u</a:t>
            </a:r>
          </a:p>
          <a:p>
            <a:pPr marL="0" indent="0">
              <a:buNone/>
            </a:pPr>
            <a:r>
              <a:rPr lang="en-US" i="1" dirty="0"/>
              <a:t>	1  if t1 &gt; y* </a:t>
            </a:r>
          </a:p>
          <a:p>
            <a:pPr marL="0" indent="0">
              <a:buNone/>
            </a:pPr>
            <a:r>
              <a:rPr lang="en-US" i="1" dirty="0"/>
              <a:t>y = 	2  if t2 &gt; y* &gt; t1</a:t>
            </a:r>
          </a:p>
          <a:p>
            <a:pPr marL="0" indent="0">
              <a:buNone/>
            </a:pPr>
            <a:r>
              <a:rPr lang="en-US" i="1" dirty="0"/>
              <a:t>	3  if  y* &gt; t2</a:t>
            </a:r>
          </a:p>
          <a:p>
            <a:pPr marL="0" indent="0">
              <a:buNone/>
            </a:pPr>
            <a:r>
              <a:rPr lang="fi-FI" dirty="0"/>
              <a:t>	</a:t>
            </a:r>
          </a:p>
        </p:txBody>
      </p:sp>
      <p:sp>
        <p:nvSpPr>
          <p:cNvPr id="6" name="Text Placeholder 5">
            <a:extLst>
              <a:ext uri="{FF2B5EF4-FFF2-40B4-BE49-F238E27FC236}">
                <a16:creationId xmlns:a16="http://schemas.microsoft.com/office/drawing/2014/main" id="{F05C514D-A67B-D243-A5D0-77B75F951B83}"/>
              </a:ext>
            </a:extLst>
          </p:cNvPr>
          <p:cNvSpPr>
            <a:spLocks noGrp="1"/>
          </p:cNvSpPr>
          <p:nvPr>
            <p:ph type="body" sz="quarter" idx="3"/>
          </p:nvPr>
        </p:nvSpPr>
        <p:spPr>
          <a:xfrm>
            <a:off x="4060440" y="1681163"/>
            <a:ext cx="3887391" cy="823912"/>
          </a:xfrm>
        </p:spPr>
        <p:txBody>
          <a:bodyPr/>
          <a:lstStyle/>
          <a:p>
            <a:r>
              <a:rPr lang="fi-FI" dirty="0" err="1"/>
              <a:t>Link</a:t>
            </a:r>
            <a:r>
              <a:rPr lang="fi-FI" dirty="0"/>
              <a:t> </a:t>
            </a:r>
            <a:r>
              <a:rPr lang="fi-FI" dirty="0" err="1"/>
              <a:t>function</a:t>
            </a:r>
            <a:r>
              <a:rPr lang="fi-FI" dirty="0"/>
              <a:t> </a:t>
            </a:r>
            <a:r>
              <a:rPr lang="fi-FI" dirty="0" err="1"/>
              <a:t>formulation</a:t>
            </a:r>
            <a:endParaRPr lang="fi-FI" dirty="0"/>
          </a:p>
        </p:txBody>
      </p:sp>
      <p:sp>
        <p:nvSpPr>
          <p:cNvPr id="10" name="Left Brace 9">
            <a:extLst>
              <a:ext uri="{FF2B5EF4-FFF2-40B4-BE49-F238E27FC236}">
                <a16:creationId xmlns:a16="http://schemas.microsoft.com/office/drawing/2014/main" id="{C1F28D92-46E3-F347-BA39-1EA48DC6D2B5}"/>
              </a:ext>
            </a:extLst>
          </p:cNvPr>
          <p:cNvSpPr/>
          <p:nvPr/>
        </p:nvSpPr>
        <p:spPr>
          <a:xfrm>
            <a:off x="1092820" y="3010829"/>
            <a:ext cx="267629" cy="1025912"/>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pic>
        <p:nvPicPr>
          <p:cNvPr id="12" name="Picture 11">
            <a:extLst>
              <a:ext uri="{FF2B5EF4-FFF2-40B4-BE49-F238E27FC236}">
                <a16:creationId xmlns:a16="http://schemas.microsoft.com/office/drawing/2014/main" id="{4F335246-9150-274D-8283-1A1BEF796941}"/>
              </a:ext>
            </a:extLst>
          </p:cNvPr>
          <p:cNvPicPr>
            <a:picLocks noChangeAspect="1"/>
          </p:cNvPicPr>
          <p:nvPr/>
        </p:nvPicPr>
        <p:blipFill>
          <a:blip r:embed="rId3"/>
          <a:stretch>
            <a:fillRect/>
          </a:stretch>
        </p:blipFill>
        <p:spPr>
          <a:xfrm>
            <a:off x="360000" y="3780000"/>
            <a:ext cx="3168000" cy="3168000"/>
          </a:xfrm>
          <a:prstGeom prst="rect">
            <a:avLst/>
          </a:prstGeom>
        </p:spPr>
      </p:pic>
      <p:sp>
        <p:nvSpPr>
          <p:cNvPr id="13" name="TextBox 12">
            <a:extLst>
              <a:ext uri="{FF2B5EF4-FFF2-40B4-BE49-F238E27FC236}">
                <a16:creationId xmlns:a16="http://schemas.microsoft.com/office/drawing/2014/main" id="{AAE615AF-1327-A346-B689-544CC7D98F11}"/>
              </a:ext>
            </a:extLst>
          </p:cNvPr>
          <p:cNvSpPr txBox="1"/>
          <p:nvPr/>
        </p:nvSpPr>
        <p:spPr>
          <a:xfrm>
            <a:off x="2163080" y="4125949"/>
            <a:ext cx="378630" cy="369332"/>
          </a:xfrm>
          <a:prstGeom prst="rect">
            <a:avLst/>
          </a:prstGeom>
          <a:noFill/>
        </p:spPr>
        <p:txBody>
          <a:bodyPr wrap="none" rtlCol="0">
            <a:spAutoFit/>
          </a:bodyPr>
          <a:lstStyle/>
          <a:p>
            <a:r>
              <a:rPr lang="fi-FI" dirty="0">
                <a:solidFill>
                  <a:srgbClr val="FF0000"/>
                </a:solidFill>
              </a:rPr>
              <a:t>t1</a:t>
            </a:r>
          </a:p>
        </p:txBody>
      </p:sp>
      <p:sp>
        <p:nvSpPr>
          <p:cNvPr id="14" name="TextBox 13">
            <a:extLst>
              <a:ext uri="{FF2B5EF4-FFF2-40B4-BE49-F238E27FC236}">
                <a16:creationId xmlns:a16="http://schemas.microsoft.com/office/drawing/2014/main" id="{80D59825-B020-0542-9783-361D42FDC45B}"/>
              </a:ext>
            </a:extLst>
          </p:cNvPr>
          <p:cNvSpPr txBox="1"/>
          <p:nvPr/>
        </p:nvSpPr>
        <p:spPr>
          <a:xfrm>
            <a:off x="2549655" y="4122234"/>
            <a:ext cx="378630" cy="369332"/>
          </a:xfrm>
          <a:prstGeom prst="rect">
            <a:avLst/>
          </a:prstGeom>
          <a:noFill/>
        </p:spPr>
        <p:txBody>
          <a:bodyPr wrap="none" rtlCol="0">
            <a:spAutoFit/>
          </a:bodyPr>
          <a:lstStyle/>
          <a:p>
            <a:r>
              <a:rPr lang="fi-FI" dirty="0">
                <a:solidFill>
                  <a:srgbClr val="FF0000"/>
                </a:solidFill>
              </a:rPr>
              <a:t>t2</a:t>
            </a:r>
          </a:p>
        </p:txBody>
      </p:sp>
      <p:pic>
        <p:nvPicPr>
          <p:cNvPr id="16" name="Picture 15">
            <a:extLst>
              <a:ext uri="{FF2B5EF4-FFF2-40B4-BE49-F238E27FC236}">
                <a16:creationId xmlns:a16="http://schemas.microsoft.com/office/drawing/2014/main" id="{C8034351-95B7-FE46-A7E4-A15202A1CF5D}"/>
              </a:ext>
            </a:extLst>
          </p:cNvPr>
          <p:cNvPicPr>
            <a:picLocks noChangeAspect="1"/>
          </p:cNvPicPr>
          <p:nvPr/>
        </p:nvPicPr>
        <p:blipFill>
          <a:blip r:embed="rId4"/>
          <a:stretch>
            <a:fillRect/>
          </a:stretch>
        </p:blipFill>
        <p:spPr>
          <a:xfrm>
            <a:off x="360000" y="3780000"/>
            <a:ext cx="3168000" cy="3168000"/>
          </a:xfrm>
          <a:prstGeom prst="rect">
            <a:avLst/>
          </a:prstGeom>
        </p:spPr>
      </p:pic>
      <p:pic>
        <p:nvPicPr>
          <p:cNvPr id="17" name="Picture 16">
            <a:extLst>
              <a:ext uri="{FF2B5EF4-FFF2-40B4-BE49-F238E27FC236}">
                <a16:creationId xmlns:a16="http://schemas.microsoft.com/office/drawing/2014/main" id="{954A15F0-E9F0-9748-A2E8-B5BD6E55B67B}"/>
              </a:ext>
            </a:extLst>
          </p:cNvPr>
          <p:cNvPicPr>
            <a:picLocks noChangeAspect="1"/>
          </p:cNvPicPr>
          <p:nvPr/>
        </p:nvPicPr>
        <p:blipFill>
          <a:blip r:embed="rId5"/>
          <a:stretch>
            <a:fillRect/>
          </a:stretch>
        </p:blipFill>
        <p:spPr>
          <a:xfrm>
            <a:off x="3960000" y="2520000"/>
            <a:ext cx="3600000" cy="3600000"/>
          </a:xfrm>
          <a:prstGeom prst="rect">
            <a:avLst/>
          </a:prstGeom>
        </p:spPr>
      </p:pic>
      <p:sp>
        <p:nvSpPr>
          <p:cNvPr id="19" name="TextBox 18">
            <a:extLst>
              <a:ext uri="{FF2B5EF4-FFF2-40B4-BE49-F238E27FC236}">
                <a16:creationId xmlns:a16="http://schemas.microsoft.com/office/drawing/2014/main" id="{231AAB0B-0CA6-B546-8934-07E333EE4E60}"/>
              </a:ext>
            </a:extLst>
          </p:cNvPr>
          <p:cNvSpPr txBox="1"/>
          <p:nvPr/>
        </p:nvSpPr>
        <p:spPr>
          <a:xfrm>
            <a:off x="5402303" y="3176755"/>
            <a:ext cx="780983" cy="369332"/>
          </a:xfrm>
          <a:prstGeom prst="rect">
            <a:avLst/>
          </a:prstGeom>
          <a:noFill/>
        </p:spPr>
        <p:txBody>
          <a:bodyPr wrap="none" rtlCol="0">
            <a:spAutoFit/>
          </a:bodyPr>
          <a:lstStyle/>
          <a:p>
            <a:r>
              <a:rPr lang="fi-FI" dirty="0">
                <a:solidFill>
                  <a:srgbClr val="FF0000"/>
                </a:solidFill>
              </a:rPr>
              <a:t>P(y&gt;1)</a:t>
            </a:r>
          </a:p>
        </p:txBody>
      </p:sp>
      <p:sp>
        <p:nvSpPr>
          <p:cNvPr id="20" name="TextBox 19">
            <a:extLst>
              <a:ext uri="{FF2B5EF4-FFF2-40B4-BE49-F238E27FC236}">
                <a16:creationId xmlns:a16="http://schemas.microsoft.com/office/drawing/2014/main" id="{361D65FF-9537-CF42-8F14-C90D36170F4A}"/>
              </a:ext>
            </a:extLst>
          </p:cNvPr>
          <p:cNvSpPr txBox="1"/>
          <p:nvPr/>
        </p:nvSpPr>
        <p:spPr>
          <a:xfrm>
            <a:off x="6467666" y="3477312"/>
            <a:ext cx="780983" cy="369332"/>
          </a:xfrm>
          <a:prstGeom prst="rect">
            <a:avLst/>
          </a:prstGeom>
          <a:noFill/>
        </p:spPr>
        <p:txBody>
          <a:bodyPr wrap="none" rtlCol="0">
            <a:spAutoFit/>
          </a:bodyPr>
          <a:lstStyle/>
          <a:p>
            <a:r>
              <a:rPr lang="fi-FI" dirty="0">
                <a:solidFill>
                  <a:srgbClr val="FF0000"/>
                </a:solidFill>
              </a:rPr>
              <a:t>P(y&gt;2)</a:t>
            </a:r>
          </a:p>
        </p:txBody>
      </p:sp>
    </p:spTree>
    <p:extLst>
      <p:ext uri="{BB962C8B-B14F-4D97-AF65-F5344CB8AC3E}">
        <p14:creationId xmlns:p14="http://schemas.microsoft.com/office/powerpoint/2010/main" val="28669101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F33D4-4D9A-B647-8F4E-2BCC2F619B78}"/>
              </a:ext>
            </a:extLst>
          </p:cNvPr>
          <p:cNvSpPr>
            <a:spLocks noGrp="1"/>
          </p:cNvSpPr>
          <p:nvPr>
            <p:ph type="title"/>
          </p:nvPr>
        </p:nvSpPr>
        <p:spPr/>
        <p:txBody>
          <a:bodyPr/>
          <a:lstStyle/>
          <a:p>
            <a:r>
              <a:rPr lang="fi-FI" dirty="0" err="1"/>
              <a:t>Ordered</a:t>
            </a:r>
            <a:r>
              <a:rPr lang="fi-FI" dirty="0"/>
              <a:t> </a:t>
            </a:r>
            <a:r>
              <a:rPr lang="fi-FI" dirty="0" err="1"/>
              <a:t>probit</a:t>
            </a:r>
            <a:r>
              <a:rPr lang="fi-FI" dirty="0"/>
              <a:t> and </a:t>
            </a:r>
            <a:r>
              <a:rPr lang="fi-FI" dirty="0" err="1"/>
              <a:t>ordered</a:t>
            </a:r>
            <a:r>
              <a:rPr lang="fi-FI" dirty="0"/>
              <a:t> </a:t>
            </a:r>
            <a:r>
              <a:rPr lang="fi-FI" dirty="0" err="1"/>
              <a:t>logit</a:t>
            </a:r>
            <a:r>
              <a:rPr lang="fi-FI" dirty="0"/>
              <a:t> regression</a:t>
            </a:r>
          </a:p>
        </p:txBody>
      </p:sp>
      <p:sp>
        <p:nvSpPr>
          <p:cNvPr id="4" name="Text Placeholder 3">
            <a:extLst>
              <a:ext uri="{FF2B5EF4-FFF2-40B4-BE49-F238E27FC236}">
                <a16:creationId xmlns:a16="http://schemas.microsoft.com/office/drawing/2014/main" id="{5E2E48C9-4998-DF4E-B7E9-21882715DF21}"/>
              </a:ext>
            </a:extLst>
          </p:cNvPr>
          <p:cNvSpPr>
            <a:spLocks noGrp="1"/>
          </p:cNvSpPr>
          <p:nvPr>
            <p:ph type="body" idx="1"/>
          </p:nvPr>
        </p:nvSpPr>
        <p:spPr/>
        <p:txBody>
          <a:bodyPr/>
          <a:lstStyle/>
          <a:p>
            <a:r>
              <a:rPr lang="fi-FI" dirty="0" err="1"/>
              <a:t>Latent</a:t>
            </a:r>
            <a:r>
              <a:rPr lang="fi-FI" dirty="0"/>
              <a:t> </a:t>
            </a:r>
            <a:r>
              <a:rPr lang="fi-FI" dirty="0" err="1"/>
              <a:t>variable</a:t>
            </a:r>
            <a:r>
              <a:rPr lang="fi-FI" dirty="0"/>
              <a:t> </a:t>
            </a:r>
            <a:r>
              <a:rPr lang="fi-FI" dirty="0" err="1"/>
              <a:t>formulation</a:t>
            </a:r>
            <a:endParaRPr lang="fi-FI" dirty="0"/>
          </a:p>
        </p:txBody>
      </p:sp>
      <p:sp>
        <p:nvSpPr>
          <p:cNvPr id="5" name="Content Placeholder 4">
            <a:extLst>
              <a:ext uri="{FF2B5EF4-FFF2-40B4-BE49-F238E27FC236}">
                <a16:creationId xmlns:a16="http://schemas.microsoft.com/office/drawing/2014/main" id="{87651B61-A55F-E347-AF39-5F12FEC6B0F2}"/>
              </a:ext>
            </a:extLst>
          </p:cNvPr>
          <p:cNvSpPr>
            <a:spLocks noGrp="1"/>
          </p:cNvSpPr>
          <p:nvPr>
            <p:ph sz="half" idx="2"/>
          </p:nvPr>
        </p:nvSpPr>
        <p:spPr>
          <a:xfrm>
            <a:off x="629842" y="2505075"/>
            <a:ext cx="3395748" cy="3684588"/>
          </a:xfrm>
        </p:spPr>
        <p:txBody>
          <a:bodyPr/>
          <a:lstStyle/>
          <a:p>
            <a:pPr marL="0" indent="0">
              <a:buNone/>
            </a:pPr>
            <a:r>
              <a:rPr lang="en-US" i="1" dirty="0"/>
              <a:t>y</a:t>
            </a:r>
            <a:r>
              <a:rPr lang="en-US" i="1" baseline="30000" dirty="0"/>
              <a:t>*</a:t>
            </a:r>
            <a:r>
              <a:rPr lang="en-US" i="1" dirty="0"/>
              <a:t> </a:t>
            </a:r>
            <a:r>
              <a:rPr lang="en-US" dirty="0"/>
              <a:t>=</a:t>
            </a:r>
            <a:r>
              <a:rPr lang="en-US" i="1" dirty="0"/>
              <a:t> β</a:t>
            </a:r>
            <a:r>
              <a:rPr lang="en-US" i="1" baseline="-25000" dirty="0"/>
              <a:t>1</a:t>
            </a:r>
            <a:r>
              <a:rPr lang="en-US" i="1" dirty="0"/>
              <a:t>x</a:t>
            </a:r>
            <a:r>
              <a:rPr lang="en-US" i="1" baseline="-25000" dirty="0"/>
              <a:t>1 </a:t>
            </a:r>
            <a:r>
              <a:rPr lang="en-US" i="1" dirty="0"/>
              <a:t>+ β</a:t>
            </a:r>
            <a:r>
              <a:rPr lang="en-US" i="1" baseline="-25000" dirty="0"/>
              <a:t>2</a:t>
            </a:r>
            <a:r>
              <a:rPr lang="en-US" i="1" dirty="0"/>
              <a:t>x</a:t>
            </a:r>
            <a:r>
              <a:rPr lang="en-US" i="1" baseline="-25000" dirty="0"/>
              <a:t>2 </a:t>
            </a:r>
            <a:r>
              <a:rPr lang="en-US" i="1" dirty="0"/>
              <a:t>+ … + β</a:t>
            </a:r>
            <a:r>
              <a:rPr lang="en-US" i="1" baseline="-25000" dirty="0" err="1"/>
              <a:t>k</a:t>
            </a:r>
            <a:r>
              <a:rPr lang="en-US" i="1" dirty="0" err="1"/>
              <a:t>x</a:t>
            </a:r>
            <a:r>
              <a:rPr lang="en-US" i="1" baseline="-25000" dirty="0" err="1"/>
              <a:t>k</a:t>
            </a:r>
            <a:r>
              <a:rPr lang="en-US" i="1" baseline="-25000" dirty="0"/>
              <a:t> </a:t>
            </a:r>
            <a:r>
              <a:rPr lang="en-US" i="1" dirty="0"/>
              <a:t>+ u</a:t>
            </a:r>
          </a:p>
          <a:p>
            <a:pPr marL="0" indent="0">
              <a:buNone/>
            </a:pPr>
            <a:r>
              <a:rPr lang="en-US" i="1" dirty="0"/>
              <a:t>	1  if t1 &gt; y* </a:t>
            </a:r>
          </a:p>
          <a:p>
            <a:pPr marL="0" indent="0">
              <a:buNone/>
            </a:pPr>
            <a:r>
              <a:rPr lang="en-US" i="1" dirty="0"/>
              <a:t>y = 	2  if t2 &gt; y* &gt; t1</a:t>
            </a:r>
          </a:p>
          <a:p>
            <a:pPr marL="0" indent="0">
              <a:buNone/>
            </a:pPr>
            <a:r>
              <a:rPr lang="en-US" i="1" dirty="0"/>
              <a:t>	3  if  y* &gt; t2</a:t>
            </a:r>
          </a:p>
          <a:p>
            <a:pPr marL="0" indent="0">
              <a:buNone/>
            </a:pPr>
            <a:r>
              <a:rPr lang="fi-FI" dirty="0"/>
              <a:t>	</a:t>
            </a:r>
          </a:p>
        </p:txBody>
      </p:sp>
      <p:sp>
        <p:nvSpPr>
          <p:cNvPr id="6" name="Text Placeholder 5">
            <a:extLst>
              <a:ext uri="{FF2B5EF4-FFF2-40B4-BE49-F238E27FC236}">
                <a16:creationId xmlns:a16="http://schemas.microsoft.com/office/drawing/2014/main" id="{F05C514D-A67B-D243-A5D0-77B75F951B83}"/>
              </a:ext>
            </a:extLst>
          </p:cNvPr>
          <p:cNvSpPr>
            <a:spLocks noGrp="1"/>
          </p:cNvSpPr>
          <p:nvPr>
            <p:ph type="body" sz="quarter" idx="3"/>
          </p:nvPr>
        </p:nvSpPr>
        <p:spPr>
          <a:xfrm>
            <a:off x="4060440" y="1681163"/>
            <a:ext cx="3887391" cy="823912"/>
          </a:xfrm>
        </p:spPr>
        <p:txBody>
          <a:bodyPr/>
          <a:lstStyle/>
          <a:p>
            <a:r>
              <a:rPr lang="fi-FI" dirty="0" err="1"/>
              <a:t>Link</a:t>
            </a:r>
            <a:r>
              <a:rPr lang="fi-FI" dirty="0"/>
              <a:t> </a:t>
            </a:r>
            <a:r>
              <a:rPr lang="fi-FI" dirty="0" err="1"/>
              <a:t>function</a:t>
            </a:r>
            <a:r>
              <a:rPr lang="fi-FI" dirty="0"/>
              <a:t> </a:t>
            </a:r>
            <a:r>
              <a:rPr lang="fi-FI" dirty="0" err="1"/>
              <a:t>formulation</a:t>
            </a:r>
            <a:endParaRPr lang="fi-FI" dirty="0"/>
          </a:p>
        </p:txBody>
      </p:sp>
      <p:sp>
        <p:nvSpPr>
          <p:cNvPr id="10" name="Left Brace 9">
            <a:extLst>
              <a:ext uri="{FF2B5EF4-FFF2-40B4-BE49-F238E27FC236}">
                <a16:creationId xmlns:a16="http://schemas.microsoft.com/office/drawing/2014/main" id="{C1F28D92-46E3-F347-BA39-1EA48DC6D2B5}"/>
              </a:ext>
            </a:extLst>
          </p:cNvPr>
          <p:cNvSpPr/>
          <p:nvPr/>
        </p:nvSpPr>
        <p:spPr>
          <a:xfrm>
            <a:off x="1092820" y="3010829"/>
            <a:ext cx="267629" cy="1025912"/>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pic>
        <p:nvPicPr>
          <p:cNvPr id="12" name="Picture 11">
            <a:extLst>
              <a:ext uri="{FF2B5EF4-FFF2-40B4-BE49-F238E27FC236}">
                <a16:creationId xmlns:a16="http://schemas.microsoft.com/office/drawing/2014/main" id="{4F335246-9150-274D-8283-1A1BEF796941}"/>
              </a:ext>
            </a:extLst>
          </p:cNvPr>
          <p:cNvPicPr>
            <a:picLocks noChangeAspect="1"/>
          </p:cNvPicPr>
          <p:nvPr/>
        </p:nvPicPr>
        <p:blipFill>
          <a:blip r:embed="rId3"/>
          <a:stretch>
            <a:fillRect/>
          </a:stretch>
        </p:blipFill>
        <p:spPr>
          <a:xfrm>
            <a:off x="360000" y="3780000"/>
            <a:ext cx="3168000" cy="3168000"/>
          </a:xfrm>
          <a:prstGeom prst="rect">
            <a:avLst/>
          </a:prstGeom>
        </p:spPr>
      </p:pic>
      <p:sp>
        <p:nvSpPr>
          <p:cNvPr id="13" name="TextBox 12">
            <a:extLst>
              <a:ext uri="{FF2B5EF4-FFF2-40B4-BE49-F238E27FC236}">
                <a16:creationId xmlns:a16="http://schemas.microsoft.com/office/drawing/2014/main" id="{AAE615AF-1327-A346-B689-544CC7D98F11}"/>
              </a:ext>
            </a:extLst>
          </p:cNvPr>
          <p:cNvSpPr txBox="1"/>
          <p:nvPr/>
        </p:nvSpPr>
        <p:spPr>
          <a:xfrm>
            <a:off x="2163080" y="4125949"/>
            <a:ext cx="378630" cy="369332"/>
          </a:xfrm>
          <a:prstGeom prst="rect">
            <a:avLst/>
          </a:prstGeom>
          <a:noFill/>
        </p:spPr>
        <p:txBody>
          <a:bodyPr wrap="none" rtlCol="0">
            <a:spAutoFit/>
          </a:bodyPr>
          <a:lstStyle/>
          <a:p>
            <a:r>
              <a:rPr lang="fi-FI" dirty="0">
                <a:solidFill>
                  <a:srgbClr val="FF0000"/>
                </a:solidFill>
              </a:rPr>
              <a:t>t1</a:t>
            </a:r>
          </a:p>
        </p:txBody>
      </p:sp>
      <p:sp>
        <p:nvSpPr>
          <p:cNvPr id="14" name="TextBox 13">
            <a:extLst>
              <a:ext uri="{FF2B5EF4-FFF2-40B4-BE49-F238E27FC236}">
                <a16:creationId xmlns:a16="http://schemas.microsoft.com/office/drawing/2014/main" id="{80D59825-B020-0542-9783-361D42FDC45B}"/>
              </a:ext>
            </a:extLst>
          </p:cNvPr>
          <p:cNvSpPr txBox="1"/>
          <p:nvPr/>
        </p:nvSpPr>
        <p:spPr>
          <a:xfrm>
            <a:off x="2549655" y="4122234"/>
            <a:ext cx="378630" cy="369332"/>
          </a:xfrm>
          <a:prstGeom prst="rect">
            <a:avLst/>
          </a:prstGeom>
          <a:noFill/>
        </p:spPr>
        <p:txBody>
          <a:bodyPr wrap="none" rtlCol="0">
            <a:spAutoFit/>
          </a:bodyPr>
          <a:lstStyle/>
          <a:p>
            <a:r>
              <a:rPr lang="fi-FI" dirty="0">
                <a:solidFill>
                  <a:srgbClr val="FF0000"/>
                </a:solidFill>
              </a:rPr>
              <a:t>t2</a:t>
            </a:r>
          </a:p>
        </p:txBody>
      </p:sp>
      <p:pic>
        <p:nvPicPr>
          <p:cNvPr id="16" name="Picture 15">
            <a:extLst>
              <a:ext uri="{FF2B5EF4-FFF2-40B4-BE49-F238E27FC236}">
                <a16:creationId xmlns:a16="http://schemas.microsoft.com/office/drawing/2014/main" id="{C8034351-95B7-FE46-A7E4-A15202A1CF5D}"/>
              </a:ext>
            </a:extLst>
          </p:cNvPr>
          <p:cNvPicPr>
            <a:picLocks noChangeAspect="1"/>
          </p:cNvPicPr>
          <p:nvPr/>
        </p:nvPicPr>
        <p:blipFill>
          <a:blip r:embed="rId4"/>
          <a:stretch>
            <a:fillRect/>
          </a:stretch>
        </p:blipFill>
        <p:spPr>
          <a:xfrm>
            <a:off x="360000" y="3780000"/>
            <a:ext cx="3168000" cy="3168000"/>
          </a:xfrm>
          <a:prstGeom prst="rect">
            <a:avLst/>
          </a:prstGeom>
        </p:spPr>
      </p:pic>
      <p:sp>
        <p:nvSpPr>
          <p:cNvPr id="19" name="TextBox 18">
            <a:extLst>
              <a:ext uri="{FF2B5EF4-FFF2-40B4-BE49-F238E27FC236}">
                <a16:creationId xmlns:a16="http://schemas.microsoft.com/office/drawing/2014/main" id="{231AAB0B-0CA6-B546-8934-07E333EE4E60}"/>
              </a:ext>
            </a:extLst>
          </p:cNvPr>
          <p:cNvSpPr txBox="1"/>
          <p:nvPr/>
        </p:nvSpPr>
        <p:spPr>
          <a:xfrm>
            <a:off x="4621320" y="3595334"/>
            <a:ext cx="780983" cy="369332"/>
          </a:xfrm>
          <a:prstGeom prst="rect">
            <a:avLst/>
          </a:prstGeom>
          <a:noFill/>
        </p:spPr>
        <p:txBody>
          <a:bodyPr wrap="none" rtlCol="0">
            <a:spAutoFit/>
          </a:bodyPr>
          <a:lstStyle/>
          <a:p>
            <a:r>
              <a:rPr lang="fi-FI" dirty="0">
                <a:solidFill>
                  <a:srgbClr val="FF0000"/>
                </a:solidFill>
              </a:rPr>
              <a:t>P(y=1)</a:t>
            </a:r>
          </a:p>
        </p:txBody>
      </p:sp>
      <p:pic>
        <p:nvPicPr>
          <p:cNvPr id="3" name="Picture 2">
            <a:extLst>
              <a:ext uri="{FF2B5EF4-FFF2-40B4-BE49-F238E27FC236}">
                <a16:creationId xmlns:a16="http://schemas.microsoft.com/office/drawing/2014/main" id="{1AF7B633-E33E-614A-88D1-51C357D18C15}"/>
              </a:ext>
            </a:extLst>
          </p:cNvPr>
          <p:cNvPicPr>
            <a:picLocks noChangeAspect="1"/>
          </p:cNvPicPr>
          <p:nvPr/>
        </p:nvPicPr>
        <p:blipFill>
          <a:blip r:embed="rId5"/>
          <a:stretch>
            <a:fillRect/>
          </a:stretch>
        </p:blipFill>
        <p:spPr>
          <a:xfrm>
            <a:off x="3960000" y="2520000"/>
            <a:ext cx="3600000" cy="3600000"/>
          </a:xfrm>
          <a:prstGeom prst="rect">
            <a:avLst/>
          </a:prstGeom>
        </p:spPr>
      </p:pic>
    </p:spTree>
    <p:extLst>
      <p:ext uri="{BB962C8B-B14F-4D97-AF65-F5344CB8AC3E}">
        <p14:creationId xmlns:p14="http://schemas.microsoft.com/office/powerpoint/2010/main" val="10749847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F33D4-4D9A-B647-8F4E-2BCC2F619B78}"/>
              </a:ext>
            </a:extLst>
          </p:cNvPr>
          <p:cNvSpPr>
            <a:spLocks noGrp="1"/>
          </p:cNvSpPr>
          <p:nvPr>
            <p:ph type="title"/>
          </p:nvPr>
        </p:nvSpPr>
        <p:spPr/>
        <p:txBody>
          <a:bodyPr/>
          <a:lstStyle/>
          <a:p>
            <a:r>
              <a:rPr lang="fi-FI" dirty="0" err="1"/>
              <a:t>Ordered</a:t>
            </a:r>
            <a:r>
              <a:rPr lang="fi-FI" dirty="0"/>
              <a:t> </a:t>
            </a:r>
            <a:r>
              <a:rPr lang="fi-FI" dirty="0" err="1"/>
              <a:t>probit</a:t>
            </a:r>
            <a:r>
              <a:rPr lang="fi-FI" dirty="0"/>
              <a:t> and </a:t>
            </a:r>
            <a:r>
              <a:rPr lang="fi-FI" dirty="0" err="1"/>
              <a:t>ordered</a:t>
            </a:r>
            <a:r>
              <a:rPr lang="fi-FI" dirty="0"/>
              <a:t> </a:t>
            </a:r>
            <a:r>
              <a:rPr lang="fi-FI" dirty="0" err="1"/>
              <a:t>logit</a:t>
            </a:r>
            <a:r>
              <a:rPr lang="fi-FI" dirty="0"/>
              <a:t> regression</a:t>
            </a:r>
          </a:p>
        </p:txBody>
      </p:sp>
      <p:sp>
        <p:nvSpPr>
          <p:cNvPr id="4" name="Text Placeholder 3">
            <a:extLst>
              <a:ext uri="{FF2B5EF4-FFF2-40B4-BE49-F238E27FC236}">
                <a16:creationId xmlns:a16="http://schemas.microsoft.com/office/drawing/2014/main" id="{5E2E48C9-4998-DF4E-B7E9-21882715DF21}"/>
              </a:ext>
            </a:extLst>
          </p:cNvPr>
          <p:cNvSpPr>
            <a:spLocks noGrp="1"/>
          </p:cNvSpPr>
          <p:nvPr>
            <p:ph type="body" idx="1"/>
          </p:nvPr>
        </p:nvSpPr>
        <p:spPr/>
        <p:txBody>
          <a:bodyPr/>
          <a:lstStyle/>
          <a:p>
            <a:r>
              <a:rPr lang="fi-FI" dirty="0" err="1"/>
              <a:t>Latent</a:t>
            </a:r>
            <a:r>
              <a:rPr lang="fi-FI" dirty="0"/>
              <a:t> </a:t>
            </a:r>
            <a:r>
              <a:rPr lang="fi-FI" dirty="0" err="1"/>
              <a:t>variable</a:t>
            </a:r>
            <a:r>
              <a:rPr lang="fi-FI" dirty="0"/>
              <a:t> </a:t>
            </a:r>
            <a:r>
              <a:rPr lang="fi-FI" dirty="0" err="1"/>
              <a:t>formulation</a:t>
            </a:r>
            <a:endParaRPr lang="fi-FI" dirty="0"/>
          </a:p>
        </p:txBody>
      </p:sp>
      <p:sp>
        <p:nvSpPr>
          <p:cNvPr id="5" name="Content Placeholder 4">
            <a:extLst>
              <a:ext uri="{FF2B5EF4-FFF2-40B4-BE49-F238E27FC236}">
                <a16:creationId xmlns:a16="http://schemas.microsoft.com/office/drawing/2014/main" id="{87651B61-A55F-E347-AF39-5F12FEC6B0F2}"/>
              </a:ext>
            </a:extLst>
          </p:cNvPr>
          <p:cNvSpPr>
            <a:spLocks noGrp="1"/>
          </p:cNvSpPr>
          <p:nvPr>
            <p:ph sz="half" idx="2"/>
          </p:nvPr>
        </p:nvSpPr>
        <p:spPr>
          <a:xfrm>
            <a:off x="629842" y="2505075"/>
            <a:ext cx="3395748" cy="3684588"/>
          </a:xfrm>
        </p:spPr>
        <p:txBody>
          <a:bodyPr/>
          <a:lstStyle/>
          <a:p>
            <a:pPr marL="0" indent="0">
              <a:buNone/>
            </a:pPr>
            <a:r>
              <a:rPr lang="en-US" i="1" dirty="0"/>
              <a:t>y</a:t>
            </a:r>
            <a:r>
              <a:rPr lang="en-US" i="1" baseline="30000" dirty="0"/>
              <a:t>*</a:t>
            </a:r>
            <a:r>
              <a:rPr lang="en-US" i="1" dirty="0"/>
              <a:t> </a:t>
            </a:r>
            <a:r>
              <a:rPr lang="en-US" dirty="0"/>
              <a:t>=</a:t>
            </a:r>
            <a:r>
              <a:rPr lang="en-US" i="1" dirty="0"/>
              <a:t> β</a:t>
            </a:r>
            <a:r>
              <a:rPr lang="en-US" i="1" baseline="-25000" dirty="0"/>
              <a:t>1</a:t>
            </a:r>
            <a:r>
              <a:rPr lang="en-US" i="1" dirty="0"/>
              <a:t>x</a:t>
            </a:r>
            <a:r>
              <a:rPr lang="en-US" i="1" baseline="-25000" dirty="0"/>
              <a:t>1 </a:t>
            </a:r>
            <a:r>
              <a:rPr lang="en-US" i="1" dirty="0"/>
              <a:t>+ β</a:t>
            </a:r>
            <a:r>
              <a:rPr lang="en-US" i="1" baseline="-25000" dirty="0"/>
              <a:t>2</a:t>
            </a:r>
            <a:r>
              <a:rPr lang="en-US" i="1" dirty="0"/>
              <a:t>x</a:t>
            </a:r>
            <a:r>
              <a:rPr lang="en-US" i="1" baseline="-25000" dirty="0"/>
              <a:t>2 </a:t>
            </a:r>
            <a:r>
              <a:rPr lang="en-US" i="1" dirty="0"/>
              <a:t>+ … + β</a:t>
            </a:r>
            <a:r>
              <a:rPr lang="en-US" i="1" baseline="-25000" dirty="0" err="1"/>
              <a:t>k</a:t>
            </a:r>
            <a:r>
              <a:rPr lang="en-US" i="1" dirty="0" err="1"/>
              <a:t>x</a:t>
            </a:r>
            <a:r>
              <a:rPr lang="en-US" i="1" baseline="-25000" dirty="0" err="1"/>
              <a:t>k</a:t>
            </a:r>
            <a:r>
              <a:rPr lang="en-US" i="1" baseline="-25000" dirty="0"/>
              <a:t> </a:t>
            </a:r>
            <a:r>
              <a:rPr lang="en-US" i="1" dirty="0"/>
              <a:t>+ u</a:t>
            </a:r>
          </a:p>
          <a:p>
            <a:pPr marL="0" indent="0">
              <a:buNone/>
            </a:pPr>
            <a:r>
              <a:rPr lang="en-US" i="1" dirty="0"/>
              <a:t>	1  if t1 &gt; y* </a:t>
            </a:r>
          </a:p>
          <a:p>
            <a:pPr marL="0" indent="0">
              <a:buNone/>
            </a:pPr>
            <a:r>
              <a:rPr lang="en-US" i="1" dirty="0"/>
              <a:t>y = 	2  if t2 &gt; y* &gt; t1</a:t>
            </a:r>
          </a:p>
          <a:p>
            <a:pPr marL="0" indent="0">
              <a:buNone/>
            </a:pPr>
            <a:r>
              <a:rPr lang="en-US" i="1" dirty="0"/>
              <a:t>	3  if  y* &gt; t2</a:t>
            </a:r>
          </a:p>
          <a:p>
            <a:pPr marL="0" indent="0">
              <a:buNone/>
            </a:pPr>
            <a:r>
              <a:rPr lang="fi-FI" dirty="0"/>
              <a:t>	</a:t>
            </a:r>
          </a:p>
        </p:txBody>
      </p:sp>
      <p:sp>
        <p:nvSpPr>
          <p:cNvPr id="6" name="Text Placeholder 5">
            <a:extLst>
              <a:ext uri="{FF2B5EF4-FFF2-40B4-BE49-F238E27FC236}">
                <a16:creationId xmlns:a16="http://schemas.microsoft.com/office/drawing/2014/main" id="{F05C514D-A67B-D243-A5D0-77B75F951B83}"/>
              </a:ext>
            </a:extLst>
          </p:cNvPr>
          <p:cNvSpPr>
            <a:spLocks noGrp="1"/>
          </p:cNvSpPr>
          <p:nvPr>
            <p:ph type="body" sz="quarter" idx="3"/>
          </p:nvPr>
        </p:nvSpPr>
        <p:spPr>
          <a:xfrm>
            <a:off x="4060440" y="1681163"/>
            <a:ext cx="3887391" cy="823912"/>
          </a:xfrm>
        </p:spPr>
        <p:txBody>
          <a:bodyPr/>
          <a:lstStyle/>
          <a:p>
            <a:r>
              <a:rPr lang="fi-FI" dirty="0" err="1"/>
              <a:t>Link</a:t>
            </a:r>
            <a:r>
              <a:rPr lang="fi-FI" dirty="0"/>
              <a:t> </a:t>
            </a:r>
            <a:r>
              <a:rPr lang="fi-FI" dirty="0" err="1"/>
              <a:t>function</a:t>
            </a:r>
            <a:r>
              <a:rPr lang="fi-FI" dirty="0"/>
              <a:t> </a:t>
            </a:r>
            <a:r>
              <a:rPr lang="fi-FI" dirty="0" err="1"/>
              <a:t>formulation</a:t>
            </a:r>
            <a:endParaRPr lang="fi-FI" dirty="0"/>
          </a:p>
        </p:txBody>
      </p:sp>
      <p:sp>
        <p:nvSpPr>
          <p:cNvPr id="10" name="Left Brace 9">
            <a:extLst>
              <a:ext uri="{FF2B5EF4-FFF2-40B4-BE49-F238E27FC236}">
                <a16:creationId xmlns:a16="http://schemas.microsoft.com/office/drawing/2014/main" id="{C1F28D92-46E3-F347-BA39-1EA48DC6D2B5}"/>
              </a:ext>
            </a:extLst>
          </p:cNvPr>
          <p:cNvSpPr/>
          <p:nvPr/>
        </p:nvSpPr>
        <p:spPr>
          <a:xfrm>
            <a:off x="1092820" y="3010829"/>
            <a:ext cx="267629" cy="1025912"/>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pic>
        <p:nvPicPr>
          <p:cNvPr id="12" name="Picture 11">
            <a:extLst>
              <a:ext uri="{FF2B5EF4-FFF2-40B4-BE49-F238E27FC236}">
                <a16:creationId xmlns:a16="http://schemas.microsoft.com/office/drawing/2014/main" id="{4F335246-9150-274D-8283-1A1BEF796941}"/>
              </a:ext>
            </a:extLst>
          </p:cNvPr>
          <p:cNvPicPr>
            <a:picLocks noChangeAspect="1"/>
          </p:cNvPicPr>
          <p:nvPr/>
        </p:nvPicPr>
        <p:blipFill>
          <a:blip r:embed="rId3"/>
          <a:stretch>
            <a:fillRect/>
          </a:stretch>
        </p:blipFill>
        <p:spPr>
          <a:xfrm>
            <a:off x="360000" y="3780000"/>
            <a:ext cx="3168000" cy="3168000"/>
          </a:xfrm>
          <a:prstGeom prst="rect">
            <a:avLst/>
          </a:prstGeom>
        </p:spPr>
      </p:pic>
      <p:sp>
        <p:nvSpPr>
          <p:cNvPr id="13" name="TextBox 12">
            <a:extLst>
              <a:ext uri="{FF2B5EF4-FFF2-40B4-BE49-F238E27FC236}">
                <a16:creationId xmlns:a16="http://schemas.microsoft.com/office/drawing/2014/main" id="{AAE615AF-1327-A346-B689-544CC7D98F11}"/>
              </a:ext>
            </a:extLst>
          </p:cNvPr>
          <p:cNvSpPr txBox="1"/>
          <p:nvPr/>
        </p:nvSpPr>
        <p:spPr>
          <a:xfrm>
            <a:off x="2163080" y="4125949"/>
            <a:ext cx="378630" cy="369332"/>
          </a:xfrm>
          <a:prstGeom prst="rect">
            <a:avLst/>
          </a:prstGeom>
          <a:noFill/>
        </p:spPr>
        <p:txBody>
          <a:bodyPr wrap="none" rtlCol="0">
            <a:spAutoFit/>
          </a:bodyPr>
          <a:lstStyle/>
          <a:p>
            <a:r>
              <a:rPr lang="fi-FI" dirty="0">
                <a:solidFill>
                  <a:srgbClr val="FF0000"/>
                </a:solidFill>
              </a:rPr>
              <a:t>t1</a:t>
            </a:r>
          </a:p>
        </p:txBody>
      </p:sp>
      <p:sp>
        <p:nvSpPr>
          <p:cNvPr id="14" name="TextBox 13">
            <a:extLst>
              <a:ext uri="{FF2B5EF4-FFF2-40B4-BE49-F238E27FC236}">
                <a16:creationId xmlns:a16="http://schemas.microsoft.com/office/drawing/2014/main" id="{80D59825-B020-0542-9783-361D42FDC45B}"/>
              </a:ext>
            </a:extLst>
          </p:cNvPr>
          <p:cNvSpPr txBox="1"/>
          <p:nvPr/>
        </p:nvSpPr>
        <p:spPr>
          <a:xfrm>
            <a:off x="2549655" y="4122234"/>
            <a:ext cx="378630" cy="369332"/>
          </a:xfrm>
          <a:prstGeom prst="rect">
            <a:avLst/>
          </a:prstGeom>
          <a:noFill/>
        </p:spPr>
        <p:txBody>
          <a:bodyPr wrap="none" rtlCol="0">
            <a:spAutoFit/>
          </a:bodyPr>
          <a:lstStyle/>
          <a:p>
            <a:r>
              <a:rPr lang="fi-FI" dirty="0">
                <a:solidFill>
                  <a:srgbClr val="FF0000"/>
                </a:solidFill>
              </a:rPr>
              <a:t>t2</a:t>
            </a:r>
          </a:p>
        </p:txBody>
      </p:sp>
      <p:pic>
        <p:nvPicPr>
          <p:cNvPr id="16" name="Picture 15">
            <a:extLst>
              <a:ext uri="{FF2B5EF4-FFF2-40B4-BE49-F238E27FC236}">
                <a16:creationId xmlns:a16="http://schemas.microsoft.com/office/drawing/2014/main" id="{C8034351-95B7-FE46-A7E4-A15202A1CF5D}"/>
              </a:ext>
            </a:extLst>
          </p:cNvPr>
          <p:cNvPicPr>
            <a:picLocks noChangeAspect="1"/>
          </p:cNvPicPr>
          <p:nvPr/>
        </p:nvPicPr>
        <p:blipFill>
          <a:blip r:embed="rId4"/>
          <a:stretch>
            <a:fillRect/>
          </a:stretch>
        </p:blipFill>
        <p:spPr>
          <a:xfrm>
            <a:off x="360000" y="3780000"/>
            <a:ext cx="3168000" cy="3168000"/>
          </a:xfrm>
          <a:prstGeom prst="rect">
            <a:avLst/>
          </a:prstGeom>
        </p:spPr>
      </p:pic>
      <p:sp>
        <p:nvSpPr>
          <p:cNvPr id="18" name="TextBox 17">
            <a:extLst>
              <a:ext uri="{FF2B5EF4-FFF2-40B4-BE49-F238E27FC236}">
                <a16:creationId xmlns:a16="http://schemas.microsoft.com/office/drawing/2014/main" id="{E4879F7C-44BB-D443-B9F4-1C99E4C43FD5}"/>
              </a:ext>
            </a:extLst>
          </p:cNvPr>
          <p:cNvSpPr txBox="1"/>
          <p:nvPr/>
        </p:nvSpPr>
        <p:spPr>
          <a:xfrm>
            <a:off x="5527836" y="3780000"/>
            <a:ext cx="780983" cy="369332"/>
          </a:xfrm>
          <a:prstGeom prst="rect">
            <a:avLst/>
          </a:prstGeom>
          <a:noFill/>
        </p:spPr>
        <p:txBody>
          <a:bodyPr wrap="none" rtlCol="0">
            <a:spAutoFit/>
          </a:bodyPr>
          <a:lstStyle/>
          <a:p>
            <a:r>
              <a:rPr lang="fi-FI" dirty="0">
                <a:solidFill>
                  <a:srgbClr val="FF0000"/>
                </a:solidFill>
              </a:rPr>
              <a:t>P(y=2)</a:t>
            </a:r>
          </a:p>
        </p:txBody>
      </p:sp>
      <p:pic>
        <p:nvPicPr>
          <p:cNvPr id="3" name="Picture 2">
            <a:extLst>
              <a:ext uri="{FF2B5EF4-FFF2-40B4-BE49-F238E27FC236}">
                <a16:creationId xmlns:a16="http://schemas.microsoft.com/office/drawing/2014/main" id="{93FA63D8-6243-1F47-AC1D-504203A2DAC2}"/>
              </a:ext>
            </a:extLst>
          </p:cNvPr>
          <p:cNvPicPr>
            <a:picLocks noChangeAspect="1"/>
          </p:cNvPicPr>
          <p:nvPr/>
        </p:nvPicPr>
        <p:blipFill>
          <a:blip r:embed="rId5"/>
          <a:stretch>
            <a:fillRect/>
          </a:stretch>
        </p:blipFill>
        <p:spPr>
          <a:xfrm>
            <a:off x="3960000" y="2520000"/>
            <a:ext cx="3600000" cy="3600000"/>
          </a:xfrm>
          <a:prstGeom prst="rect">
            <a:avLst/>
          </a:prstGeom>
        </p:spPr>
      </p:pic>
    </p:spTree>
    <p:extLst>
      <p:ext uri="{BB962C8B-B14F-4D97-AF65-F5344CB8AC3E}">
        <p14:creationId xmlns:p14="http://schemas.microsoft.com/office/powerpoint/2010/main" val="4824996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F33D4-4D9A-B647-8F4E-2BCC2F619B78}"/>
              </a:ext>
            </a:extLst>
          </p:cNvPr>
          <p:cNvSpPr>
            <a:spLocks noGrp="1"/>
          </p:cNvSpPr>
          <p:nvPr>
            <p:ph type="title"/>
          </p:nvPr>
        </p:nvSpPr>
        <p:spPr/>
        <p:txBody>
          <a:bodyPr/>
          <a:lstStyle/>
          <a:p>
            <a:r>
              <a:rPr lang="fi-FI" dirty="0" err="1"/>
              <a:t>Ordered</a:t>
            </a:r>
            <a:r>
              <a:rPr lang="fi-FI" dirty="0"/>
              <a:t> </a:t>
            </a:r>
            <a:r>
              <a:rPr lang="fi-FI" dirty="0" err="1"/>
              <a:t>probit</a:t>
            </a:r>
            <a:r>
              <a:rPr lang="fi-FI" dirty="0"/>
              <a:t> and </a:t>
            </a:r>
            <a:r>
              <a:rPr lang="fi-FI" dirty="0" err="1"/>
              <a:t>ordered</a:t>
            </a:r>
            <a:r>
              <a:rPr lang="fi-FI" dirty="0"/>
              <a:t> </a:t>
            </a:r>
            <a:r>
              <a:rPr lang="fi-FI" dirty="0" err="1"/>
              <a:t>logit</a:t>
            </a:r>
            <a:r>
              <a:rPr lang="fi-FI" dirty="0"/>
              <a:t> regression</a:t>
            </a:r>
          </a:p>
        </p:txBody>
      </p:sp>
      <p:sp>
        <p:nvSpPr>
          <p:cNvPr id="4" name="Text Placeholder 3">
            <a:extLst>
              <a:ext uri="{FF2B5EF4-FFF2-40B4-BE49-F238E27FC236}">
                <a16:creationId xmlns:a16="http://schemas.microsoft.com/office/drawing/2014/main" id="{5E2E48C9-4998-DF4E-B7E9-21882715DF21}"/>
              </a:ext>
            </a:extLst>
          </p:cNvPr>
          <p:cNvSpPr>
            <a:spLocks noGrp="1"/>
          </p:cNvSpPr>
          <p:nvPr>
            <p:ph type="body" idx="1"/>
          </p:nvPr>
        </p:nvSpPr>
        <p:spPr/>
        <p:txBody>
          <a:bodyPr/>
          <a:lstStyle/>
          <a:p>
            <a:r>
              <a:rPr lang="fi-FI" dirty="0" err="1"/>
              <a:t>Latent</a:t>
            </a:r>
            <a:r>
              <a:rPr lang="fi-FI" dirty="0"/>
              <a:t> </a:t>
            </a:r>
            <a:r>
              <a:rPr lang="fi-FI" dirty="0" err="1"/>
              <a:t>variable</a:t>
            </a:r>
            <a:r>
              <a:rPr lang="fi-FI" dirty="0"/>
              <a:t> </a:t>
            </a:r>
            <a:r>
              <a:rPr lang="fi-FI" dirty="0" err="1"/>
              <a:t>formulation</a:t>
            </a:r>
            <a:endParaRPr lang="fi-FI" dirty="0"/>
          </a:p>
        </p:txBody>
      </p:sp>
      <p:sp>
        <p:nvSpPr>
          <p:cNvPr id="5" name="Content Placeholder 4">
            <a:extLst>
              <a:ext uri="{FF2B5EF4-FFF2-40B4-BE49-F238E27FC236}">
                <a16:creationId xmlns:a16="http://schemas.microsoft.com/office/drawing/2014/main" id="{87651B61-A55F-E347-AF39-5F12FEC6B0F2}"/>
              </a:ext>
            </a:extLst>
          </p:cNvPr>
          <p:cNvSpPr>
            <a:spLocks noGrp="1"/>
          </p:cNvSpPr>
          <p:nvPr>
            <p:ph sz="half" idx="2"/>
          </p:nvPr>
        </p:nvSpPr>
        <p:spPr>
          <a:xfrm>
            <a:off x="629842" y="2505075"/>
            <a:ext cx="3395748" cy="3684588"/>
          </a:xfrm>
        </p:spPr>
        <p:txBody>
          <a:bodyPr/>
          <a:lstStyle/>
          <a:p>
            <a:pPr marL="0" indent="0">
              <a:buNone/>
            </a:pPr>
            <a:r>
              <a:rPr lang="en-US" i="1" dirty="0"/>
              <a:t>y</a:t>
            </a:r>
            <a:r>
              <a:rPr lang="en-US" i="1" baseline="30000" dirty="0"/>
              <a:t>*</a:t>
            </a:r>
            <a:r>
              <a:rPr lang="en-US" i="1" dirty="0"/>
              <a:t> </a:t>
            </a:r>
            <a:r>
              <a:rPr lang="en-US" dirty="0"/>
              <a:t>=</a:t>
            </a:r>
            <a:r>
              <a:rPr lang="en-US" i="1" dirty="0"/>
              <a:t> β</a:t>
            </a:r>
            <a:r>
              <a:rPr lang="en-US" i="1" baseline="-25000" dirty="0"/>
              <a:t>1</a:t>
            </a:r>
            <a:r>
              <a:rPr lang="en-US" i="1" dirty="0"/>
              <a:t>x</a:t>
            </a:r>
            <a:r>
              <a:rPr lang="en-US" i="1" baseline="-25000" dirty="0"/>
              <a:t>1 </a:t>
            </a:r>
            <a:r>
              <a:rPr lang="en-US" i="1" dirty="0"/>
              <a:t>+ β</a:t>
            </a:r>
            <a:r>
              <a:rPr lang="en-US" i="1" baseline="-25000" dirty="0"/>
              <a:t>2</a:t>
            </a:r>
            <a:r>
              <a:rPr lang="en-US" i="1" dirty="0"/>
              <a:t>x</a:t>
            </a:r>
            <a:r>
              <a:rPr lang="en-US" i="1" baseline="-25000" dirty="0"/>
              <a:t>2 </a:t>
            </a:r>
            <a:r>
              <a:rPr lang="en-US" i="1" dirty="0"/>
              <a:t>+ … + β</a:t>
            </a:r>
            <a:r>
              <a:rPr lang="en-US" i="1" baseline="-25000" dirty="0" err="1"/>
              <a:t>k</a:t>
            </a:r>
            <a:r>
              <a:rPr lang="en-US" i="1" dirty="0" err="1"/>
              <a:t>x</a:t>
            </a:r>
            <a:r>
              <a:rPr lang="en-US" i="1" baseline="-25000" dirty="0" err="1"/>
              <a:t>k</a:t>
            </a:r>
            <a:r>
              <a:rPr lang="en-US" i="1" baseline="-25000" dirty="0"/>
              <a:t> </a:t>
            </a:r>
            <a:r>
              <a:rPr lang="en-US" i="1" dirty="0"/>
              <a:t>+ u</a:t>
            </a:r>
          </a:p>
          <a:p>
            <a:pPr marL="0" indent="0">
              <a:buNone/>
            </a:pPr>
            <a:r>
              <a:rPr lang="en-US" i="1" dirty="0"/>
              <a:t>	1  if t1 &gt; y* </a:t>
            </a:r>
          </a:p>
          <a:p>
            <a:pPr marL="0" indent="0">
              <a:buNone/>
            </a:pPr>
            <a:r>
              <a:rPr lang="en-US" i="1" dirty="0"/>
              <a:t>y = 	2  if t2 &gt; y* &gt; t1</a:t>
            </a:r>
          </a:p>
          <a:p>
            <a:pPr marL="0" indent="0">
              <a:buNone/>
            </a:pPr>
            <a:r>
              <a:rPr lang="en-US" i="1" dirty="0"/>
              <a:t>	3  if  y* &gt; t2</a:t>
            </a:r>
          </a:p>
          <a:p>
            <a:pPr marL="0" indent="0">
              <a:buNone/>
            </a:pPr>
            <a:r>
              <a:rPr lang="fi-FI" dirty="0"/>
              <a:t>	</a:t>
            </a:r>
          </a:p>
        </p:txBody>
      </p:sp>
      <p:sp>
        <p:nvSpPr>
          <p:cNvPr id="6" name="Text Placeholder 5">
            <a:extLst>
              <a:ext uri="{FF2B5EF4-FFF2-40B4-BE49-F238E27FC236}">
                <a16:creationId xmlns:a16="http://schemas.microsoft.com/office/drawing/2014/main" id="{F05C514D-A67B-D243-A5D0-77B75F951B83}"/>
              </a:ext>
            </a:extLst>
          </p:cNvPr>
          <p:cNvSpPr>
            <a:spLocks noGrp="1"/>
          </p:cNvSpPr>
          <p:nvPr>
            <p:ph type="body" sz="quarter" idx="3"/>
          </p:nvPr>
        </p:nvSpPr>
        <p:spPr>
          <a:xfrm>
            <a:off x="4060440" y="1681163"/>
            <a:ext cx="3887391" cy="823912"/>
          </a:xfrm>
        </p:spPr>
        <p:txBody>
          <a:bodyPr/>
          <a:lstStyle/>
          <a:p>
            <a:r>
              <a:rPr lang="fi-FI" dirty="0" err="1"/>
              <a:t>Link</a:t>
            </a:r>
            <a:r>
              <a:rPr lang="fi-FI" dirty="0"/>
              <a:t> </a:t>
            </a:r>
            <a:r>
              <a:rPr lang="fi-FI" dirty="0" err="1"/>
              <a:t>function</a:t>
            </a:r>
            <a:r>
              <a:rPr lang="fi-FI" dirty="0"/>
              <a:t> </a:t>
            </a:r>
            <a:r>
              <a:rPr lang="fi-FI" dirty="0" err="1"/>
              <a:t>formulation</a:t>
            </a:r>
            <a:endParaRPr lang="fi-FI" dirty="0"/>
          </a:p>
        </p:txBody>
      </p:sp>
      <p:sp>
        <p:nvSpPr>
          <p:cNvPr id="10" name="Left Brace 9">
            <a:extLst>
              <a:ext uri="{FF2B5EF4-FFF2-40B4-BE49-F238E27FC236}">
                <a16:creationId xmlns:a16="http://schemas.microsoft.com/office/drawing/2014/main" id="{C1F28D92-46E3-F347-BA39-1EA48DC6D2B5}"/>
              </a:ext>
            </a:extLst>
          </p:cNvPr>
          <p:cNvSpPr/>
          <p:nvPr/>
        </p:nvSpPr>
        <p:spPr>
          <a:xfrm>
            <a:off x="1092820" y="3010829"/>
            <a:ext cx="267629" cy="1025912"/>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pic>
        <p:nvPicPr>
          <p:cNvPr id="12" name="Picture 11">
            <a:extLst>
              <a:ext uri="{FF2B5EF4-FFF2-40B4-BE49-F238E27FC236}">
                <a16:creationId xmlns:a16="http://schemas.microsoft.com/office/drawing/2014/main" id="{4F335246-9150-274D-8283-1A1BEF796941}"/>
              </a:ext>
            </a:extLst>
          </p:cNvPr>
          <p:cNvPicPr>
            <a:picLocks noChangeAspect="1"/>
          </p:cNvPicPr>
          <p:nvPr/>
        </p:nvPicPr>
        <p:blipFill>
          <a:blip r:embed="rId3"/>
          <a:stretch>
            <a:fillRect/>
          </a:stretch>
        </p:blipFill>
        <p:spPr>
          <a:xfrm>
            <a:off x="360000" y="3780000"/>
            <a:ext cx="3168000" cy="3168000"/>
          </a:xfrm>
          <a:prstGeom prst="rect">
            <a:avLst/>
          </a:prstGeom>
        </p:spPr>
      </p:pic>
      <p:sp>
        <p:nvSpPr>
          <p:cNvPr id="13" name="TextBox 12">
            <a:extLst>
              <a:ext uri="{FF2B5EF4-FFF2-40B4-BE49-F238E27FC236}">
                <a16:creationId xmlns:a16="http://schemas.microsoft.com/office/drawing/2014/main" id="{AAE615AF-1327-A346-B689-544CC7D98F11}"/>
              </a:ext>
            </a:extLst>
          </p:cNvPr>
          <p:cNvSpPr txBox="1"/>
          <p:nvPr/>
        </p:nvSpPr>
        <p:spPr>
          <a:xfrm>
            <a:off x="2163080" y="4125949"/>
            <a:ext cx="378630" cy="369332"/>
          </a:xfrm>
          <a:prstGeom prst="rect">
            <a:avLst/>
          </a:prstGeom>
          <a:noFill/>
        </p:spPr>
        <p:txBody>
          <a:bodyPr wrap="none" rtlCol="0">
            <a:spAutoFit/>
          </a:bodyPr>
          <a:lstStyle/>
          <a:p>
            <a:r>
              <a:rPr lang="fi-FI" dirty="0">
                <a:solidFill>
                  <a:srgbClr val="FF0000"/>
                </a:solidFill>
              </a:rPr>
              <a:t>t1</a:t>
            </a:r>
          </a:p>
        </p:txBody>
      </p:sp>
      <p:sp>
        <p:nvSpPr>
          <p:cNvPr id="14" name="TextBox 13">
            <a:extLst>
              <a:ext uri="{FF2B5EF4-FFF2-40B4-BE49-F238E27FC236}">
                <a16:creationId xmlns:a16="http://schemas.microsoft.com/office/drawing/2014/main" id="{80D59825-B020-0542-9783-361D42FDC45B}"/>
              </a:ext>
            </a:extLst>
          </p:cNvPr>
          <p:cNvSpPr txBox="1"/>
          <p:nvPr/>
        </p:nvSpPr>
        <p:spPr>
          <a:xfrm>
            <a:off x="2549655" y="4122234"/>
            <a:ext cx="378630" cy="369332"/>
          </a:xfrm>
          <a:prstGeom prst="rect">
            <a:avLst/>
          </a:prstGeom>
          <a:noFill/>
        </p:spPr>
        <p:txBody>
          <a:bodyPr wrap="none" rtlCol="0">
            <a:spAutoFit/>
          </a:bodyPr>
          <a:lstStyle/>
          <a:p>
            <a:r>
              <a:rPr lang="fi-FI" dirty="0">
                <a:solidFill>
                  <a:srgbClr val="FF0000"/>
                </a:solidFill>
              </a:rPr>
              <a:t>t2</a:t>
            </a:r>
          </a:p>
        </p:txBody>
      </p:sp>
      <p:pic>
        <p:nvPicPr>
          <p:cNvPr id="16" name="Picture 15">
            <a:extLst>
              <a:ext uri="{FF2B5EF4-FFF2-40B4-BE49-F238E27FC236}">
                <a16:creationId xmlns:a16="http://schemas.microsoft.com/office/drawing/2014/main" id="{C8034351-95B7-FE46-A7E4-A15202A1CF5D}"/>
              </a:ext>
            </a:extLst>
          </p:cNvPr>
          <p:cNvPicPr>
            <a:picLocks noChangeAspect="1"/>
          </p:cNvPicPr>
          <p:nvPr/>
        </p:nvPicPr>
        <p:blipFill>
          <a:blip r:embed="rId4"/>
          <a:stretch>
            <a:fillRect/>
          </a:stretch>
        </p:blipFill>
        <p:spPr>
          <a:xfrm>
            <a:off x="360000" y="3780000"/>
            <a:ext cx="3168000" cy="3168000"/>
          </a:xfrm>
          <a:prstGeom prst="rect">
            <a:avLst/>
          </a:prstGeom>
        </p:spPr>
      </p:pic>
      <p:sp>
        <p:nvSpPr>
          <p:cNvPr id="20" name="TextBox 19">
            <a:extLst>
              <a:ext uri="{FF2B5EF4-FFF2-40B4-BE49-F238E27FC236}">
                <a16:creationId xmlns:a16="http://schemas.microsoft.com/office/drawing/2014/main" id="{361D65FF-9537-CF42-8F14-C90D36170F4A}"/>
              </a:ext>
            </a:extLst>
          </p:cNvPr>
          <p:cNvSpPr txBox="1"/>
          <p:nvPr/>
        </p:nvSpPr>
        <p:spPr>
          <a:xfrm>
            <a:off x="6467666" y="3595334"/>
            <a:ext cx="780983" cy="369332"/>
          </a:xfrm>
          <a:prstGeom prst="rect">
            <a:avLst/>
          </a:prstGeom>
          <a:noFill/>
        </p:spPr>
        <p:txBody>
          <a:bodyPr wrap="none" rtlCol="0">
            <a:spAutoFit/>
          </a:bodyPr>
          <a:lstStyle/>
          <a:p>
            <a:r>
              <a:rPr lang="fi-FI" dirty="0">
                <a:solidFill>
                  <a:srgbClr val="FF0000"/>
                </a:solidFill>
              </a:rPr>
              <a:t>P(y=3)</a:t>
            </a:r>
          </a:p>
        </p:txBody>
      </p:sp>
      <p:pic>
        <p:nvPicPr>
          <p:cNvPr id="3" name="Picture 2">
            <a:extLst>
              <a:ext uri="{FF2B5EF4-FFF2-40B4-BE49-F238E27FC236}">
                <a16:creationId xmlns:a16="http://schemas.microsoft.com/office/drawing/2014/main" id="{193B1506-6DCA-9D4A-855B-5519E099272D}"/>
              </a:ext>
            </a:extLst>
          </p:cNvPr>
          <p:cNvPicPr>
            <a:picLocks noChangeAspect="1"/>
          </p:cNvPicPr>
          <p:nvPr/>
        </p:nvPicPr>
        <p:blipFill>
          <a:blip r:embed="rId5"/>
          <a:stretch>
            <a:fillRect/>
          </a:stretch>
        </p:blipFill>
        <p:spPr>
          <a:xfrm>
            <a:off x="3960000" y="2520000"/>
            <a:ext cx="3600000" cy="3600000"/>
          </a:xfrm>
          <a:prstGeom prst="rect">
            <a:avLst/>
          </a:prstGeom>
        </p:spPr>
      </p:pic>
    </p:spTree>
    <p:extLst>
      <p:ext uri="{BB962C8B-B14F-4D97-AF65-F5344CB8AC3E}">
        <p14:creationId xmlns:p14="http://schemas.microsoft.com/office/powerpoint/2010/main" val="20798663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94BC83-2F17-F746-9481-E4CADD02310E}"/>
              </a:ext>
            </a:extLst>
          </p:cNvPr>
          <p:cNvPicPr>
            <a:picLocks noChangeAspect="1"/>
          </p:cNvPicPr>
          <p:nvPr/>
        </p:nvPicPr>
        <p:blipFill>
          <a:blip r:embed="rId3"/>
          <a:stretch>
            <a:fillRect/>
          </a:stretch>
        </p:blipFill>
        <p:spPr>
          <a:xfrm>
            <a:off x="3960000" y="2520000"/>
            <a:ext cx="3600000" cy="3600000"/>
          </a:xfrm>
          <a:prstGeom prst="rect">
            <a:avLst/>
          </a:prstGeom>
        </p:spPr>
      </p:pic>
      <p:sp>
        <p:nvSpPr>
          <p:cNvPr id="2" name="Title 1">
            <a:extLst>
              <a:ext uri="{FF2B5EF4-FFF2-40B4-BE49-F238E27FC236}">
                <a16:creationId xmlns:a16="http://schemas.microsoft.com/office/drawing/2014/main" id="{D71F33D4-4D9A-B647-8F4E-2BCC2F619B78}"/>
              </a:ext>
            </a:extLst>
          </p:cNvPr>
          <p:cNvSpPr>
            <a:spLocks noGrp="1"/>
          </p:cNvSpPr>
          <p:nvPr>
            <p:ph type="title"/>
          </p:nvPr>
        </p:nvSpPr>
        <p:spPr/>
        <p:txBody>
          <a:bodyPr/>
          <a:lstStyle/>
          <a:p>
            <a:r>
              <a:rPr lang="fi-FI" dirty="0" err="1"/>
              <a:t>Ordered</a:t>
            </a:r>
            <a:r>
              <a:rPr lang="fi-FI" dirty="0"/>
              <a:t> </a:t>
            </a:r>
            <a:r>
              <a:rPr lang="fi-FI" dirty="0" err="1"/>
              <a:t>probit</a:t>
            </a:r>
            <a:r>
              <a:rPr lang="fi-FI" dirty="0"/>
              <a:t> and </a:t>
            </a:r>
            <a:r>
              <a:rPr lang="fi-FI" dirty="0" err="1"/>
              <a:t>ordered</a:t>
            </a:r>
            <a:r>
              <a:rPr lang="fi-FI" dirty="0"/>
              <a:t> </a:t>
            </a:r>
            <a:r>
              <a:rPr lang="fi-FI" dirty="0" err="1"/>
              <a:t>logit</a:t>
            </a:r>
            <a:r>
              <a:rPr lang="fi-FI" dirty="0"/>
              <a:t> regression</a:t>
            </a:r>
          </a:p>
        </p:txBody>
      </p:sp>
      <p:sp>
        <p:nvSpPr>
          <p:cNvPr id="4" name="Text Placeholder 3">
            <a:extLst>
              <a:ext uri="{FF2B5EF4-FFF2-40B4-BE49-F238E27FC236}">
                <a16:creationId xmlns:a16="http://schemas.microsoft.com/office/drawing/2014/main" id="{5E2E48C9-4998-DF4E-B7E9-21882715DF21}"/>
              </a:ext>
            </a:extLst>
          </p:cNvPr>
          <p:cNvSpPr>
            <a:spLocks noGrp="1"/>
          </p:cNvSpPr>
          <p:nvPr>
            <p:ph type="body" idx="1"/>
          </p:nvPr>
        </p:nvSpPr>
        <p:spPr/>
        <p:txBody>
          <a:bodyPr/>
          <a:lstStyle/>
          <a:p>
            <a:r>
              <a:rPr lang="fi-FI" dirty="0" err="1"/>
              <a:t>Latent</a:t>
            </a:r>
            <a:r>
              <a:rPr lang="fi-FI" dirty="0"/>
              <a:t> </a:t>
            </a:r>
            <a:r>
              <a:rPr lang="fi-FI" dirty="0" err="1"/>
              <a:t>variable</a:t>
            </a:r>
            <a:r>
              <a:rPr lang="fi-FI" dirty="0"/>
              <a:t> </a:t>
            </a:r>
            <a:r>
              <a:rPr lang="fi-FI" dirty="0" err="1"/>
              <a:t>formulation</a:t>
            </a:r>
            <a:endParaRPr lang="fi-FI" dirty="0"/>
          </a:p>
        </p:txBody>
      </p:sp>
      <p:sp>
        <p:nvSpPr>
          <p:cNvPr id="5" name="Content Placeholder 4">
            <a:extLst>
              <a:ext uri="{FF2B5EF4-FFF2-40B4-BE49-F238E27FC236}">
                <a16:creationId xmlns:a16="http://schemas.microsoft.com/office/drawing/2014/main" id="{87651B61-A55F-E347-AF39-5F12FEC6B0F2}"/>
              </a:ext>
            </a:extLst>
          </p:cNvPr>
          <p:cNvSpPr>
            <a:spLocks noGrp="1"/>
          </p:cNvSpPr>
          <p:nvPr>
            <p:ph sz="half" idx="2"/>
          </p:nvPr>
        </p:nvSpPr>
        <p:spPr>
          <a:xfrm>
            <a:off x="629842" y="2505075"/>
            <a:ext cx="3395748" cy="3684588"/>
          </a:xfrm>
        </p:spPr>
        <p:txBody>
          <a:bodyPr/>
          <a:lstStyle/>
          <a:p>
            <a:pPr marL="0" indent="0">
              <a:buNone/>
            </a:pPr>
            <a:r>
              <a:rPr lang="en-US" i="1" dirty="0"/>
              <a:t>y</a:t>
            </a:r>
            <a:r>
              <a:rPr lang="en-US" i="1" baseline="30000" dirty="0"/>
              <a:t>*</a:t>
            </a:r>
            <a:r>
              <a:rPr lang="en-US" i="1" dirty="0"/>
              <a:t> </a:t>
            </a:r>
            <a:r>
              <a:rPr lang="en-US" dirty="0"/>
              <a:t>=</a:t>
            </a:r>
            <a:r>
              <a:rPr lang="en-US" i="1" dirty="0"/>
              <a:t> β</a:t>
            </a:r>
            <a:r>
              <a:rPr lang="en-US" i="1" baseline="-25000" dirty="0"/>
              <a:t>1</a:t>
            </a:r>
            <a:r>
              <a:rPr lang="en-US" i="1" dirty="0"/>
              <a:t>x</a:t>
            </a:r>
            <a:r>
              <a:rPr lang="en-US" i="1" baseline="-25000" dirty="0"/>
              <a:t>1 </a:t>
            </a:r>
            <a:r>
              <a:rPr lang="en-US" i="1" dirty="0"/>
              <a:t>+ β</a:t>
            </a:r>
            <a:r>
              <a:rPr lang="en-US" i="1" baseline="-25000" dirty="0"/>
              <a:t>2</a:t>
            </a:r>
            <a:r>
              <a:rPr lang="en-US" i="1" dirty="0"/>
              <a:t>x</a:t>
            </a:r>
            <a:r>
              <a:rPr lang="en-US" i="1" baseline="-25000" dirty="0"/>
              <a:t>2 </a:t>
            </a:r>
            <a:r>
              <a:rPr lang="en-US" i="1" dirty="0"/>
              <a:t>+ … + β</a:t>
            </a:r>
            <a:r>
              <a:rPr lang="en-US" i="1" baseline="-25000" dirty="0" err="1"/>
              <a:t>k</a:t>
            </a:r>
            <a:r>
              <a:rPr lang="en-US" i="1" dirty="0" err="1"/>
              <a:t>x</a:t>
            </a:r>
            <a:r>
              <a:rPr lang="en-US" i="1" baseline="-25000" dirty="0" err="1"/>
              <a:t>k</a:t>
            </a:r>
            <a:r>
              <a:rPr lang="en-US" i="1" baseline="-25000" dirty="0"/>
              <a:t> </a:t>
            </a:r>
            <a:r>
              <a:rPr lang="en-US" i="1" dirty="0"/>
              <a:t>+ u</a:t>
            </a:r>
          </a:p>
          <a:p>
            <a:pPr marL="0" indent="0">
              <a:buNone/>
            </a:pPr>
            <a:r>
              <a:rPr lang="en-US" i="1" dirty="0"/>
              <a:t>	1  if t1 &gt; y* </a:t>
            </a:r>
          </a:p>
          <a:p>
            <a:pPr marL="0" indent="0">
              <a:buNone/>
            </a:pPr>
            <a:r>
              <a:rPr lang="en-US" i="1" dirty="0"/>
              <a:t>y = 	2  if t2 &gt; y* &gt; t1</a:t>
            </a:r>
          </a:p>
          <a:p>
            <a:pPr marL="0" indent="0">
              <a:buNone/>
            </a:pPr>
            <a:r>
              <a:rPr lang="en-US" i="1" dirty="0"/>
              <a:t>	3  if  y* &gt; t2</a:t>
            </a:r>
          </a:p>
          <a:p>
            <a:pPr marL="0" indent="0">
              <a:buNone/>
            </a:pPr>
            <a:r>
              <a:rPr lang="fi-FI" dirty="0"/>
              <a:t>	</a:t>
            </a:r>
          </a:p>
        </p:txBody>
      </p:sp>
      <p:sp>
        <p:nvSpPr>
          <p:cNvPr id="6" name="Text Placeholder 5">
            <a:extLst>
              <a:ext uri="{FF2B5EF4-FFF2-40B4-BE49-F238E27FC236}">
                <a16:creationId xmlns:a16="http://schemas.microsoft.com/office/drawing/2014/main" id="{F05C514D-A67B-D243-A5D0-77B75F951B83}"/>
              </a:ext>
            </a:extLst>
          </p:cNvPr>
          <p:cNvSpPr>
            <a:spLocks noGrp="1"/>
          </p:cNvSpPr>
          <p:nvPr>
            <p:ph type="body" sz="quarter" idx="3"/>
          </p:nvPr>
        </p:nvSpPr>
        <p:spPr>
          <a:xfrm>
            <a:off x="4060440" y="1681163"/>
            <a:ext cx="3887391" cy="823912"/>
          </a:xfrm>
        </p:spPr>
        <p:txBody>
          <a:bodyPr/>
          <a:lstStyle/>
          <a:p>
            <a:r>
              <a:rPr lang="fi-FI" dirty="0" err="1"/>
              <a:t>Link</a:t>
            </a:r>
            <a:r>
              <a:rPr lang="fi-FI" dirty="0"/>
              <a:t> </a:t>
            </a:r>
            <a:r>
              <a:rPr lang="fi-FI" dirty="0" err="1"/>
              <a:t>function</a:t>
            </a:r>
            <a:r>
              <a:rPr lang="fi-FI" dirty="0"/>
              <a:t> </a:t>
            </a:r>
            <a:r>
              <a:rPr lang="fi-FI" dirty="0" err="1"/>
              <a:t>formulation</a:t>
            </a:r>
            <a:endParaRPr lang="fi-FI" dirty="0"/>
          </a:p>
        </p:txBody>
      </p:sp>
      <p:sp>
        <p:nvSpPr>
          <p:cNvPr id="10" name="Left Brace 9">
            <a:extLst>
              <a:ext uri="{FF2B5EF4-FFF2-40B4-BE49-F238E27FC236}">
                <a16:creationId xmlns:a16="http://schemas.microsoft.com/office/drawing/2014/main" id="{C1F28D92-46E3-F347-BA39-1EA48DC6D2B5}"/>
              </a:ext>
            </a:extLst>
          </p:cNvPr>
          <p:cNvSpPr/>
          <p:nvPr/>
        </p:nvSpPr>
        <p:spPr>
          <a:xfrm>
            <a:off x="1092820" y="3010829"/>
            <a:ext cx="267629" cy="1025912"/>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pic>
        <p:nvPicPr>
          <p:cNvPr id="12" name="Picture 11">
            <a:extLst>
              <a:ext uri="{FF2B5EF4-FFF2-40B4-BE49-F238E27FC236}">
                <a16:creationId xmlns:a16="http://schemas.microsoft.com/office/drawing/2014/main" id="{4F335246-9150-274D-8283-1A1BEF796941}"/>
              </a:ext>
            </a:extLst>
          </p:cNvPr>
          <p:cNvPicPr>
            <a:picLocks noChangeAspect="1"/>
          </p:cNvPicPr>
          <p:nvPr/>
        </p:nvPicPr>
        <p:blipFill>
          <a:blip r:embed="rId4"/>
          <a:stretch>
            <a:fillRect/>
          </a:stretch>
        </p:blipFill>
        <p:spPr>
          <a:xfrm>
            <a:off x="360000" y="3780000"/>
            <a:ext cx="3168000" cy="3168000"/>
          </a:xfrm>
          <a:prstGeom prst="rect">
            <a:avLst/>
          </a:prstGeom>
        </p:spPr>
      </p:pic>
      <p:sp>
        <p:nvSpPr>
          <p:cNvPr id="13" name="TextBox 12">
            <a:extLst>
              <a:ext uri="{FF2B5EF4-FFF2-40B4-BE49-F238E27FC236}">
                <a16:creationId xmlns:a16="http://schemas.microsoft.com/office/drawing/2014/main" id="{AAE615AF-1327-A346-B689-544CC7D98F11}"/>
              </a:ext>
            </a:extLst>
          </p:cNvPr>
          <p:cNvSpPr txBox="1"/>
          <p:nvPr/>
        </p:nvSpPr>
        <p:spPr>
          <a:xfrm>
            <a:off x="2163080" y="4125949"/>
            <a:ext cx="378630" cy="369332"/>
          </a:xfrm>
          <a:prstGeom prst="rect">
            <a:avLst/>
          </a:prstGeom>
          <a:noFill/>
        </p:spPr>
        <p:txBody>
          <a:bodyPr wrap="none" rtlCol="0">
            <a:spAutoFit/>
          </a:bodyPr>
          <a:lstStyle/>
          <a:p>
            <a:r>
              <a:rPr lang="fi-FI" dirty="0">
                <a:solidFill>
                  <a:srgbClr val="FF0000"/>
                </a:solidFill>
              </a:rPr>
              <a:t>t1</a:t>
            </a:r>
          </a:p>
        </p:txBody>
      </p:sp>
      <p:sp>
        <p:nvSpPr>
          <p:cNvPr id="14" name="TextBox 13">
            <a:extLst>
              <a:ext uri="{FF2B5EF4-FFF2-40B4-BE49-F238E27FC236}">
                <a16:creationId xmlns:a16="http://schemas.microsoft.com/office/drawing/2014/main" id="{80D59825-B020-0542-9783-361D42FDC45B}"/>
              </a:ext>
            </a:extLst>
          </p:cNvPr>
          <p:cNvSpPr txBox="1"/>
          <p:nvPr/>
        </p:nvSpPr>
        <p:spPr>
          <a:xfrm>
            <a:off x="2549655" y="4122234"/>
            <a:ext cx="378630" cy="369332"/>
          </a:xfrm>
          <a:prstGeom prst="rect">
            <a:avLst/>
          </a:prstGeom>
          <a:noFill/>
        </p:spPr>
        <p:txBody>
          <a:bodyPr wrap="none" rtlCol="0">
            <a:spAutoFit/>
          </a:bodyPr>
          <a:lstStyle/>
          <a:p>
            <a:r>
              <a:rPr lang="fi-FI" dirty="0">
                <a:solidFill>
                  <a:srgbClr val="FF0000"/>
                </a:solidFill>
              </a:rPr>
              <a:t>t2</a:t>
            </a:r>
          </a:p>
        </p:txBody>
      </p:sp>
      <p:pic>
        <p:nvPicPr>
          <p:cNvPr id="16" name="Picture 15">
            <a:extLst>
              <a:ext uri="{FF2B5EF4-FFF2-40B4-BE49-F238E27FC236}">
                <a16:creationId xmlns:a16="http://schemas.microsoft.com/office/drawing/2014/main" id="{C8034351-95B7-FE46-A7E4-A15202A1CF5D}"/>
              </a:ext>
            </a:extLst>
          </p:cNvPr>
          <p:cNvPicPr>
            <a:picLocks noChangeAspect="1"/>
          </p:cNvPicPr>
          <p:nvPr/>
        </p:nvPicPr>
        <p:blipFill>
          <a:blip r:embed="rId5"/>
          <a:stretch>
            <a:fillRect/>
          </a:stretch>
        </p:blipFill>
        <p:spPr>
          <a:xfrm>
            <a:off x="360000" y="3780000"/>
            <a:ext cx="3168000" cy="3168000"/>
          </a:xfrm>
          <a:prstGeom prst="rect">
            <a:avLst/>
          </a:prstGeom>
        </p:spPr>
      </p:pic>
      <p:sp>
        <p:nvSpPr>
          <p:cNvPr id="19" name="TextBox 18">
            <a:extLst>
              <a:ext uri="{FF2B5EF4-FFF2-40B4-BE49-F238E27FC236}">
                <a16:creationId xmlns:a16="http://schemas.microsoft.com/office/drawing/2014/main" id="{231AAB0B-0CA6-B546-8934-07E333EE4E60}"/>
              </a:ext>
            </a:extLst>
          </p:cNvPr>
          <p:cNvSpPr txBox="1"/>
          <p:nvPr/>
        </p:nvSpPr>
        <p:spPr>
          <a:xfrm>
            <a:off x="4621320" y="3595334"/>
            <a:ext cx="780983" cy="369332"/>
          </a:xfrm>
          <a:prstGeom prst="rect">
            <a:avLst/>
          </a:prstGeom>
          <a:noFill/>
        </p:spPr>
        <p:txBody>
          <a:bodyPr wrap="none" rtlCol="0">
            <a:spAutoFit/>
          </a:bodyPr>
          <a:lstStyle/>
          <a:p>
            <a:r>
              <a:rPr lang="fi-FI" dirty="0">
                <a:solidFill>
                  <a:srgbClr val="FF0000"/>
                </a:solidFill>
              </a:rPr>
              <a:t>P(y=1)</a:t>
            </a:r>
          </a:p>
        </p:txBody>
      </p:sp>
      <p:sp>
        <p:nvSpPr>
          <p:cNvPr id="20" name="TextBox 19">
            <a:extLst>
              <a:ext uri="{FF2B5EF4-FFF2-40B4-BE49-F238E27FC236}">
                <a16:creationId xmlns:a16="http://schemas.microsoft.com/office/drawing/2014/main" id="{361D65FF-9537-CF42-8F14-C90D36170F4A}"/>
              </a:ext>
            </a:extLst>
          </p:cNvPr>
          <p:cNvSpPr txBox="1"/>
          <p:nvPr/>
        </p:nvSpPr>
        <p:spPr>
          <a:xfrm>
            <a:off x="6467666" y="3595334"/>
            <a:ext cx="780983" cy="369332"/>
          </a:xfrm>
          <a:prstGeom prst="rect">
            <a:avLst/>
          </a:prstGeom>
          <a:noFill/>
        </p:spPr>
        <p:txBody>
          <a:bodyPr wrap="none" rtlCol="0">
            <a:spAutoFit/>
          </a:bodyPr>
          <a:lstStyle/>
          <a:p>
            <a:r>
              <a:rPr lang="fi-FI" dirty="0">
                <a:solidFill>
                  <a:srgbClr val="FF0000"/>
                </a:solidFill>
              </a:rPr>
              <a:t>P(y=3)</a:t>
            </a:r>
          </a:p>
        </p:txBody>
      </p:sp>
      <p:sp>
        <p:nvSpPr>
          <p:cNvPr id="18" name="TextBox 17">
            <a:extLst>
              <a:ext uri="{FF2B5EF4-FFF2-40B4-BE49-F238E27FC236}">
                <a16:creationId xmlns:a16="http://schemas.microsoft.com/office/drawing/2014/main" id="{E4879F7C-44BB-D443-B9F4-1C99E4C43FD5}"/>
              </a:ext>
            </a:extLst>
          </p:cNvPr>
          <p:cNvSpPr txBox="1"/>
          <p:nvPr/>
        </p:nvSpPr>
        <p:spPr>
          <a:xfrm>
            <a:off x="5527836" y="3780000"/>
            <a:ext cx="780983" cy="369332"/>
          </a:xfrm>
          <a:prstGeom prst="rect">
            <a:avLst/>
          </a:prstGeom>
          <a:noFill/>
        </p:spPr>
        <p:txBody>
          <a:bodyPr wrap="none" rtlCol="0">
            <a:spAutoFit/>
          </a:bodyPr>
          <a:lstStyle/>
          <a:p>
            <a:r>
              <a:rPr lang="fi-FI" dirty="0">
                <a:solidFill>
                  <a:srgbClr val="FF0000"/>
                </a:solidFill>
              </a:rPr>
              <a:t>P(y=2)</a:t>
            </a:r>
          </a:p>
        </p:txBody>
      </p:sp>
    </p:spTree>
    <p:extLst>
      <p:ext uri="{BB962C8B-B14F-4D97-AF65-F5344CB8AC3E}">
        <p14:creationId xmlns:p14="http://schemas.microsoft.com/office/powerpoint/2010/main" val="212830578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F33D4-4D9A-B647-8F4E-2BCC2F619B78}"/>
              </a:ext>
            </a:extLst>
          </p:cNvPr>
          <p:cNvSpPr>
            <a:spLocks noGrp="1"/>
          </p:cNvSpPr>
          <p:nvPr>
            <p:ph type="title"/>
          </p:nvPr>
        </p:nvSpPr>
        <p:spPr/>
        <p:txBody>
          <a:bodyPr/>
          <a:lstStyle/>
          <a:p>
            <a:r>
              <a:rPr lang="fi-FI" dirty="0" err="1"/>
              <a:t>Ordered</a:t>
            </a:r>
            <a:r>
              <a:rPr lang="fi-FI" dirty="0"/>
              <a:t> </a:t>
            </a:r>
            <a:r>
              <a:rPr lang="fi-FI" dirty="0" err="1"/>
              <a:t>probit</a:t>
            </a:r>
            <a:r>
              <a:rPr lang="fi-FI" dirty="0"/>
              <a:t> and </a:t>
            </a:r>
            <a:r>
              <a:rPr lang="fi-FI" dirty="0" err="1"/>
              <a:t>ordered</a:t>
            </a:r>
            <a:r>
              <a:rPr lang="fi-FI" dirty="0"/>
              <a:t> </a:t>
            </a:r>
            <a:r>
              <a:rPr lang="fi-FI" dirty="0" err="1"/>
              <a:t>logit</a:t>
            </a:r>
            <a:r>
              <a:rPr lang="fi-FI" dirty="0"/>
              <a:t> regression</a:t>
            </a:r>
          </a:p>
        </p:txBody>
      </p:sp>
      <p:sp>
        <p:nvSpPr>
          <p:cNvPr id="4" name="Text Placeholder 3">
            <a:extLst>
              <a:ext uri="{FF2B5EF4-FFF2-40B4-BE49-F238E27FC236}">
                <a16:creationId xmlns:a16="http://schemas.microsoft.com/office/drawing/2014/main" id="{5E2E48C9-4998-DF4E-B7E9-21882715DF21}"/>
              </a:ext>
            </a:extLst>
          </p:cNvPr>
          <p:cNvSpPr>
            <a:spLocks noGrp="1"/>
          </p:cNvSpPr>
          <p:nvPr>
            <p:ph type="body" idx="1"/>
          </p:nvPr>
        </p:nvSpPr>
        <p:spPr/>
        <p:txBody>
          <a:bodyPr/>
          <a:lstStyle/>
          <a:p>
            <a:r>
              <a:rPr lang="fi-FI" dirty="0" err="1"/>
              <a:t>Latent</a:t>
            </a:r>
            <a:r>
              <a:rPr lang="fi-FI" dirty="0"/>
              <a:t> </a:t>
            </a:r>
            <a:r>
              <a:rPr lang="fi-FI" dirty="0" err="1"/>
              <a:t>variable</a:t>
            </a:r>
            <a:r>
              <a:rPr lang="fi-FI" dirty="0"/>
              <a:t> </a:t>
            </a:r>
            <a:r>
              <a:rPr lang="fi-FI" dirty="0" err="1"/>
              <a:t>formulation</a:t>
            </a:r>
            <a:endParaRPr lang="fi-FI" dirty="0"/>
          </a:p>
        </p:txBody>
      </p:sp>
      <p:sp>
        <p:nvSpPr>
          <p:cNvPr id="5" name="Content Placeholder 4">
            <a:extLst>
              <a:ext uri="{FF2B5EF4-FFF2-40B4-BE49-F238E27FC236}">
                <a16:creationId xmlns:a16="http://schemas.microsoft.com/office/drawing/2014/main" id="{87651B61-A55F-E347-AF39-5F12FEC6B0F2}"/>
              </a:ext>
            </a:extLst>
          </p:cNvPr>
          <p:cNvSpPr>
            <a:spLocks noGrp="1"/>
          </p:cNvSpPr>
          <p:nvPr>
            <p:ph sz="half" idx="2"/>
          </p:nvPr>
        </p:nvSpPr>
        <p:spPr>
          <a:xfrm>
            <a:off x="629842" y="2505075"/>
            <a:ext cx="3395748" cy="3684588"/>
          </a:xfrm>
        </p:spPr>
        <p:txBody>
          <a:bodyPr/>
          <a:lstStyle/>
          <a:p>
            <a:pPr marL="0" indent="0">
              <a:buNone/>
            </a:pPr>
            <a:r>
              <a:rPr lang="en-US" i="1" dirty="0"/>
              <a:t>y</a:t>
            </a:r>
            <a:r>
              <a:rPr lang="en-US" i="1" baseline="30000" dirty="0"/>
              <a:t>*</a:t>
            </a:r>
            <a:r>
              <a:rPr lang="en-US" i="1" dirty="0"/>
              <a:t> </a:t>
            </a:r>
            <a:r>
              <a:rPr lang="en-US" dirty="0"/>
              <a:t>=</a:t>
            </a:r>
            <a:r>
              <a:rPr lang="en-US" i="1" dirty="0"/>
              <a:t> β</a:t>
            </a:r>
            <a:r>
              <a:rPr lang="en-US" i="1" baseline="-25000" dirty="0"/>
              <a:t>1</a:t>
            </a:r>
            <a:r>
              <a:rPr lang="en-US" i="1" dirty="0"/>
              <a:t>x</a:t>
            </a:r>
            <a:r>
              <a:rPr lang="en-US" i="1" baseline="-25000" dirty="0"/>
              <a:t>1 </a:t>
            </a:r>
            <a:r>
              <a:rPr lang="en-US" i="1" dirty="0"/>
              <a:t>+ β</a:t>
            </a:r>
            <a:r>
              <a:rPr lang="en-US" i="1" baseline="-25000" dirty="0"/>
              <a:t>2</a:t>
            </a:r>
            <a:r>
              <a:rPr lang="en-US" i="1" dirty="0"/>
              <a:t>x</a:t>
            </a:r>
            <a:r>
              <a:rPr lang="en-US" i="1" baseline="-25000" dirty="0"/>
              <a:t>2 </a:t>
            </a:r>
            <a:r>
              <a:rPr lang="en-US" i="1" dirty="0"/>
              <a:t>+ … + β</a:t>
            </a:r>
            <a:r>
              <a:rPr lang="en-US" i="1" baseline="-25000" dirty="0" err="1"/>
              <a:t>k</a:t>
            </a:r>
            <a:r>
              <a:rPr lang="en-US" i="1" dirty="0" err="1"/>
              <a:t>x</a:t>
            </a:r>
            <a:r>
              <a:rPr lang="en-US" i="1" baseline="-25000" dirty="0" err="1"/>
              <a:t>k</a:t>
            </a:r>
            <a:r>
              <a:rPr lang="en-US" i="1" baseline="-25000" dirty="0"/>
              <a:t> </a:t>
            </a:r>
            <a:r>
              <a:rPr lang="en-US" i="1" dirty="0"/>
              <a:t>+ u</a:t>
            </a:r>
          </a:p>
          <a:p>
            <a:pPr marL="0" indent="0">
              <a:buNone/>
            </a:pPr>
            <a:r>
              <a:rPr lang="en-US" i="1" dirty="0"/>
              <a:t>	1  if t1 &gt; y* </a:t>
            </a:r>
          </a:p>
          <a:p>
            <a:pPr marL="0" indent="0">
              <a:buNone/>
            </a:pPr>
            <a:r>
              <a:rPr lang="en-US" i="1" dirty="0"/>
              <a:t>y = 	2  if t2 &gt; y* &gt; t1</a:t>
            </a:r>
          </a:p>
          <a:p>
            <a:pPr marL="0" indent="0">
              <a:buNone/>
            </a:pPr>
            <a:r>
              <a:rPr lang="en-US" i="1" dirty="0"/>
              <a:t>	3  if  y* &gt; t2</a:t>
            </a:r>
          </a:p>
          <a:p>
            <a:pPr marL="0" indent="0">
              <a:buNone/>
            </a:pPr>
            <a:r>
              <a:rPr lang="fi-FI" dirty="0"/>
              <a:t>	</a:t>
            </a:r>
          </a:p>
        </p:txBody>
      </p:sp>
      <p:sp>
        <p:nvSpPr>
          <p:cNvPr id="6" name="Text Placeholder 5">
            <a:extLst>
              <a:ext uri="{FF2B5EF4-FFF2-40B4-BE49-F238E27FC236}">
                <a16:creationId xmlns:a16="http://schemas.microsoft.com/office/drawing/2014/main" id="{F05C514D-A67B-D243-A5D0-77B75F951B83}"/>
              </a:ext>
            </a:extLst>
          </p:cNvPr>
          <p:cNvSpPr>
            <a:spLocks noGrp="1"/>
          </p:cNvSpPr>
          <p:nvPr>
            <p:ph type="body" sz="quarter" idx="3"/>
          </p:nvPr>
        </p:nvSpPr>
        <p:spPr>
          <a:xfrm>
            <a:off x="4060440" y="1681163"/>
            <a:ext cx="3887391" cy="823912"/>
          </a:xfrm>
        </p:spPr>
        <p:txBody>
          <a:bodyPr/>
          <a:lstStyle/>
          <a:p>
            <a:r>
              <a:rPr lang="fi-FI" dirty="0" err="1"/>
              <a:t>Link</a:t>
            </a:r>
            <a:r>
              <a:rPr lang="fi-FI" dirty="0"/>
              <a:t> </a:t>
            </a:r>
            <a:r>
              <a:rPr lang="fi-FI" dirty="0" err="1"/>
              <a:t>function</a:t>
            </a:r>
            <a:r>
              <a:rPr lang="fi-FI" dirty="0"/>
              <a:t> </a:t>
            </a:r>
            <a:r>
              <a:rPr lang="fi-FI" dirty="0" err="1"/>
              <a:t>formulation</a:t>
            </a:r>
            <a:endParaRPr lang="fi-FI" dirty="0"/>
          </a:p>
        </p:txBody>
      </p:sp>
      <p:sp>
        <p:nvSpPr>
          <p:cNvPr id="10" name="Left Brace 9">
            <a:extLst>
              <a:ext uri="{FF2B5EF4-FFF2-40B4-BE49-F238E27FC236}">
                <a16:creationId xmlns:a16="http://schemas.microsoft.com/office/drawing/2014/main" id="{C1F28D92-46E3-F347-BA39-1EA48DC6D2B5}"/>
              </a:ext>
            </a:extLst>
          </p:cNvPr>
          <p:cNvSpPr/>
          <p:nvPr/>
        </p:nvSpPr>
        <p:spPr>
          <a:xfrm>
            <a:off x="1092820" y="3010829"/>
            <a:ext cx="267629" cy="1025912"/>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pic>
        <p:nvPicPr>
          <p:cNvPr id="12" name="Picture 11">
            <a:extLst>
              <a:ext uri="{FF2B5EF4-FFF2-40B4-BE49-F238E27FC236}">
                <a16:creationId xmlns:a16="http://schemas.microsoft.com/office/drawing/2014/main" id="{4F335246-9150-274D-8283-1A1BEF796941}"/>
              </a:ext>
            </a:extLst>
          </p:cNvPr>
          <p:cNvPicPr>
            <a:picLocks noChangeAspect="1"/>
          </p:cNvPicPr>
          <p:nvPr/>
        </p:nvPicPr>
        <p:blipFill>
          <a:blip r:embed="rId3"/>
          <a:stretch>
            <a:fillRect/>
          </a:stretch>
        </p:blipFill>
        <p:spPr>
          <a:xfrm>
            <a:off x="360000" y="3780000"/>
            <a:ext cx="3168000" cy="3168000"/>
          </a:xfrm>
          <a:prstGeom prst="rect">
            <a:avLst/>
          </a:prstGeom>
        </p:spPr>
      </p:pic>
      <p:sp>
        <p:nvSpPr>
          <p:cNvPr id="13" name="TextBox 12">
            <a:extLst>
              <a:ext uri="{FF2B5EF4-FFF2-40B4-BE49-F238E27FC236}">
                <a16:creationId xmlns:a16="http://schemas.microsoft.com/office/drawing/2014/main" id="{AAE615AF-1327-A346-B689-544CC7D98F11}"/>
              </a:ext>
            </a:extLst>
          </p:cNvPr>
          <p:cNvSpPr txBox="1"/>
          <p:nvPr/>
        </p:nvSpPr>
        <p:spPr>
          <a:xfrm>
            <a:off x="2163080" y="4125949"/>
            <a:ext cx="378630" cy="369332"/>
          </a:xfrm>
          <a:prstGeom prst="rect">
            <a:avLst/>
          </a:prstGeom>
          <a:noFill/>
        </p:spPr>
        <p:txBody>
          <a:bodyPr wrap="none" rtlCol="0">
            <a:spAutoFit/>
          </a:bodyPr>
          <a:lstStyle/>
          <a:p>
            <a:r>
              <a:rPr lang="fi-FI" dirty="0">
                <a:solidFill>
                  <a:srgbClr val="FF0000"/>
                </a:solidFill>
              </a:rPr>
              <a:t>t1</a:t>
            </a:r>
          </a:p>
        </p:txBody>
      </p:sp>
      <p:sp>
        <p:nvSpPr>
          <p:cNvPr id="14" name="TextBox 13">
            <a:extLst>
              <a:ext uri="{FF2B5EF4-FFF2-40B4-BE49-F238E27FC236}">
                <a16:creationId xmlns:a16="http://schemas.microsoft.com/office/drawing/2014/main" id="{80D59825-B020-0542-9783-361D42FDC45B}"/>
              </a:ext>
            </a:extLst>
          </p:cNvPr>
          <p:cNvSpPr txBox="1"/>
          <p:nvPr/>
        </p:nvSpPr>
        <p:spPr>
          <a:xfrm>
            <a:off x="2549655" y="4122234"/>
            <a:ext cx="378630" cy="369332"/>
          </a:xfrm>
          <a:prstGeom prst="rect">
            <a:avLst/>
          </a:prstGeom>
          <a:noFill/>
        </p:spPr>
        <p:txBody>
          <a:bodyPr wrap="none" rtlCol="0">
            <a:spAutoFit/>
          </a:bodyPr>
          <a:lstStyle/>
          <a:p>
            <a:r>
              <a:rPr lang="fi-FI" dirty="0">
                <a:solidFill>
                  <a:srgbClr val="FF0000"/>
                </a:solidFill>
              </a:rPr>
              <a:t>t2</a:t>
            </a:r>
          </a:p>
        </p:txBody>
      </p:sp>
      <p:pic>
        <p:nvPicPr>
          <p:cNvPr id="16" name="Picture 15">
            <a:extLst>
              <a:ext uri="{FF2B5EF4-FFF2-40B4-BE49-F238E27FC236}">
                <a16:creationId xmlns:a16="http://schemas.microsoft.com/office/drawing/2014/main" id="{C8034351-95B7-FE46-A7E4-A15202A1CF5D}"/>
              </a:ext>
            </a:extLst>
          </p:cNvPr>
          <p:cNvPicPr>
            <a:picLocks noChangeAspect="1"/>
          </p:cNvPicPr>
          <p:nvPr/>
        </p:nvPicPr>
        <p:blipFill>
          <a:blip r:embed="rId4"/>
          <a:stretch>
            <a:fillRect/>
          </a:stretch>
        </p:blipFill>
        <p:spPr>
          <a:xfrm>
            <a:off x="360000" y="3780000"/>
            <a:ext cx="3168000" cy="3168000"/>
          </a:xfrm>
          <a:prstGeom prst="rect">
            <a:avLst/>
          </a:prstGeom>
        </p:spPr>
      </p:pic>
      <p:pic>
        <p:nvPicPr>
          <p:cNvPr id="17" name="Picture 16">
            <a:extLst>
              <a:ext uri="{FF2B5EF4-FFF2-40B4-BE49-F238E27FC236}">
                <a16:creationId xmlns:a16="http://schemas.microsoft.com/office/drawing/2014/main" id="{954A15F0-E9F0-9748-A2E8-B5BD6E55B67B}"/>
              </a:ext>
            </a:extLst>
          </p:cNvPr>
          <p:cNvPicPr>
            <a:picLocks noChangeAspect="1"/>
          </p:cNvPicPr>
          <p:nvPr/>
        </p:nvPicPr>
        <p:blipFill>
          <a:blip r:embed="rId5"/>
          <a:stretch>
            <a:fillRect/>
          </a:stretch>
        </p:blipFill>
        <p:spPr>
          <a:xfrm>
            <a:off x="3960000" y="2520000"/>
            <a:ext cx="3600000" cy="3600000"/>
          </a:xfrm>
          <a:prstGeom prst="rect">
            <a:avLst/>
          </a:prstGeom>
        </p:spPr>
      </p:pic>
      <p:sp>
        <p:nvSpPr>
          <p:cNvPr id="19" name="TextBox 18">
            <a:extLst>
              <a:ext uri="{FF2B5EF4-FFF2-40B4-BE49-F238E27FC236}">
                <a16:creationId xmlns:a16="http://schemas.microsoft.com/office/drawing/2014/main" id="{231AAB0B-0CA6-B546-8934-07E333EE4E60}"/>
              </a:ext>
            </a:extLst>
          </p:cNvPr>
          <p:cNvSpPr txBox="1"/>
          <p:nvPr/>
        </p:nvSpPr>
        <p:spPr>
          <a:xfrm>
            <a:off x="5402303" y="3176755"/>
            <a:ext cx="780983" cy="369332"/>
          </a:xfrm>
          <a:prstGeom prst="rect">
            <a:avLst/>
          </a:prstGeom>
          <a:noFill/>
        </p:spPr>
        <p:txBody>
          <a:bodyPr wrap="none" rtlCol="0">
            <a:spAutoFit/>
          </a:bodyPr>
          <a:lstStyle/>
          <a:p>
            <a:r>
              <a:rPr lang="fi-FI" dirty="0">
                <a:solidFill>
                  <a:srgbClr val="FF0000"/>
                </a:solidFill>
              </a:rPr>
              <a:t>P(y&gt;1)</a:t>
            </a:r>
          </a:p>
        </p:txBody>
      </p:sp>
      <p:sp>
        <p:nvSpPr>
          <p:cNvPr id="20" name="TextBox 19">
            <a:extLst>
              <a:ext uri="{FF2B5EF4-FFF2-40B4-BE49-F238E27FC236}">
                <a16:creationId xmlns:a16="http://schemas.microsoft.com/office/drawing/2014/main" id="{361D65FF-9537-CF42-8F14-C90D36170F4A}"/>
              </a:ext>
            </a:extLst>
          </p:cNvPr>
          <p:cNvSpPr txBox="1"/>
          <p:nvPr/>
        </p:nvSpPr>
        <p:spPr>
          <a:xfrm>
            <a:off x="6467666" y="3477312"/>
            <a:ext cx="780983" cy="369332"/>
          </a:xfrm>
          <a:prstGeom prst="rect">
            <a:avLst/>
          </a:prstGeom>
          <a:noFill/>
        </p:spPr>
        <p:txBody>
          <a:bodyPr wrap="none" rtlCol="0">
            <a:spAutoFit/>
          </a:bodyPr>
          <a:lstStyle/>
          <a:p>
            <a:r>
              <a:rPr lang="fi-FI" dirty="0">
                <a:solidFill>
                  <a:srgbClr val="FF0000"/>
                </a:solidFill>
              </a:rPr>
              <a:t>P(y&gt;2)</a:t>
            </a:r>
          </a:p>
        </p:txBody>
      </p:sp>
      <p:sp>
        <p:nvSpPr>
          <p:cNvPr id="15" name="TextBox 14">
            <a:extLst>
              <a:ext uri="{FF2B5EF4-FFF2-40B4-BE49-F238E27FC236}">
                <a16:creationId xmlns:a16="http://schemas.microsoft.com/office/drawing/2014/main" id="{CD57B919-A987-6743-9FF1-0D86C458467C}"/>
              </a:ext>
            </a:extLst>
          </p:cNvPr>
          <p:cNvSpPr txBox="1"/>
          <p:nvPr/>
        </p:nvSpPr>
        <p:spPr>
          <a:xfrm>
            <a:off x="4155558" y="6120000"/>
            <a:ext cx="2283767" cy="369332"/>
          </a:xfrm>
          <a:prstGeom prst="rect">
            <a:avLst/>
          </a:prstGeom>
          <a:noFill/>
        </p:spPr>
        <p:txBody>
          <a:bodyPr wrap="none" rtlCol="0">
            <a:spAutoFit/>
          </a:bodyPr>
          <a:lstStyle/>
          <a:p>
            <a:r>
              <a:rPr lang="fi-FI" dirty="0" err="1">
                <a:solidFill>
                  <a:srgbClr val="FF0000"/>
                </a:solidFill>
              </a:rPr>
              <a:t>Intercept</a:t>
            </a:r>
            <a:r>
              <a:rPr lang="fi-FI" dirty="0">
                <a:solidFill>
                  <a:srgbClr val="FF0000"/>
                </a:solidFill>
              </a:rPr>
              <a:t> = - </a:t>
            </a:r>
            <a:r>
              <a:rPr lang="fi-FI" dirty="0" err="1">
                <a:solidFill>
                  <a:srgbClr val="FF0000"/>
                </a:solidFill>
              </a:rPr>
              <a:t>threshold</a:t>
            </a:r>
            <a:endParaRPr lang="fi-FI" dirty="0">
              <a:solidFill>
                <a:srgbClr val="FF0000"/>
              </a:solidFill>
            </a:endParaRPr>
          </a:p>
        </p:txBody>
      </p:sp>
      <p:sp>
        <p:nvSpPr>
          <p:cNvPr id="18" name="TextBox 17">
            <a:extLst>
              <a:ext uri="{FF2B5EF4-FFF2-40B4-BE49-F238E27FC236}">
                <a16:creationId xmlns:a16="http://schemas.microsoft.com/office/drawing/2014/main" id="{454B30D1-8F41-4B42-8A7B-DCA909821E56}"/>
              </a:ext>
            </a:extLst>
          </p:cNvPr>
          <p:cNvSpPr txBox="1"/>
          <p:nvPr/>
        </p:nvSpPr>
        <p:spPr>
          <a:xfrm>
            <a:off x="2835848" y="1489412"/>
            <a:ext cx="3272371" cy="646331"/>
          </a:xfrm>
          <a:prstGeom prst="rect">
            <a:avLst/>
          </a:prstGeom>
          <a:noFill/>
        </p:spPr>
        <p:txBody>
          <a:bodyPr wrap="none" rtlCol="0">
            <a:spAutoFit/>
          </a:bodyPr>
          <a:lstStyle/>
          <a:p>
            <a:r>
              <a:rPr lang="fi-FI" dirty="0" err="1">
                <a:solidFill>
                  <a:srgbClr val="FF0000"/>
                </a:solidFill>
              </a:rPr>
              <a:t>Assumtion</a:t>
            </a:r>
            <a:r>
              <a:rPr lang="fi-FI" dirty="0">
                <a:solidFill>
                  <a:srgbClr val="FF0000"/>
                </a:solidFill>
              </a:rPr>
              <a:t>: ”</a:t>
            </a:r>
            <a:r>
              <a:rPr lang="fi-FI" dirty="0" err="1">
                <a:solidFill>
                  <a:srgbClr val="FF0000"/>
                </a:solidFill>
              </a:rPr>
              <a:t>proportional</a:t>
            </a:r>
            <a:r>
              <a:rPr lang="fi-FI" dirty="0">
                <a:solidFill>
                  <a:srgbClr val="FF0000"/>
                </a:solidFill>
              </a:rPr>
              <a:t> </a:t>
            </a:r>
            <a:r>
              <a:rPr lang="fi-FI" dirty="0" err="1">
                <a:solidFill>
                  <a:srgbClr val="FF0000"/>
                </a:solidFill>
              </a:rPr>
              <a:t>odds</a:t>
            </a:r>
            <a:r>
              <a:rPr lang="fi-FI" dirty="0">
                <a:solidFill>
                  <a:srgbClr val="FF0000"/>
                </a:solidFill>
              </a:rPr>
              <a:t>” </a:t>
            </a:r>
          </a:p>
          <a:p>
            <a:r>
              <a:rPr lang="fi-FI" dirty="0" err="1">
                <a:solidFill>
                  <a:srgbClr val="FF0000"/>
                </a:solidFill>
              </a:rPr>
              <a:t>or</a:t>
            </a:r>
            <a:r>
              <a:rPr lang="fi-FI" dirty="0">
                <a:solidFill>
                  <a:srgbClr val="FF0000"/>
                </a:solidFill>
              </a:rPr>
              <a:t> ”</a:t>
            </a:r>
            <a:r>
              <a:rPr lang="fi-FI" dirty="0" err="1">
                <a:solidFill>
                  <a:srgbClr val="FF0000"/>
                </a:solidFill>
              </a:rPr>
              <a:t>parallel</a:t>
            </a:r>
            <a:r>
              <a:rPr lang="fi-FI" dirty="0">
                <a:solidFill>
                  <a:srgbClr val="FF0000"/>
                </a:solidFill>
              </a:rPr>
              <a:t> </a:t>
            </a:r>
            <a:r>
              <a:rPr lang="fi-FI" dirty="0" err="1">
                <a:solidFill>
                  <a:srgbClr val="FF0000"/>
                </a:solidFill>
              </a:rPr>
              <a:t>lines</a:t>
            </a:r>
            <a:r>
              <a:rPr lang="fi-FI" dirty="0">
                <a:solidFill>
                  <a:srgbClr val="FF0000"/>
                </a:solidFill>
              </a:rPr>
              <a:t>” </a:t>
            </a:r>
          </a:p>
        </p:txBody>
      </p:sp>
      <p:cxnSp>
        <p:nvCxnSpPr>
          <p:cNvPr id="21" name="Straight Connector 20">
            <a:extLst>
              <a:ext uri="{FF2B5EF4-FFF2-40B4-BE49-F238E27FC236}">
                <a16:creationId xmlns:a16="http://schemas.microsoft.com/office/drawing/2014/main" id="{C6F8A53B-7D91-BB4D-9724-77005A620F36}"/>
              </a:ext>
            </a:extLst>
          </p:cNvPr>
          <p:cNvCxnSpPr>
            <a:cxnSpLocks/>
          </p:cNvCxnSpPr>
          <p:nvPr/>
        </p:nvCxnSpPr>
        <p:spPr>
          <a:xfrm flipH="1" flipV="1">
            <a:off x="5792794" y="4009895"/>
            <a:ext cx="311419" cy="323785"/>
          </a:xfrm>
          <a:prstGeom prst="line">
            <a:avLst/>
          </a:prstGeom>
          <a:ln w="4445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D8D17D85-8747-0140-85B7-23BFBBAA172F}"/>
              </a:ext>
            </a:extLst>
          </p:cNvPr>
          <p:cNvSpPr/>
          <p:nvPr/>
        </p:nvSpPr>
        <p:spPr>
          <a:xfrm>
            <a:off x="1148858" y="2528507"/>
            <a:ext cx="2681173" cy="345899"/>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9E1AF9B-DD5D-D440-A940-ECB6861365D0}"/>
              </a:ext>
            </a:extLst>
          </p:cNvPr>
          <p:cNvSpPr txBox="1"/>
          <p:nvPr/>
        </p:nvSpPr>
        <p:spPr>
          <a:xfrm>
            <a:off x="6861861" y="1483918"/>
            <a:ext cx="1120820" cy="646331"/>
          </a:xfrm>
          <a:prstGeom prst="rect">
            <a:avLst/>
          </a:prstGeom>
          <a:noFill/>
        </p:spPr>
        <p:txBody>
          <a:bodyPr wrap="none" rtlCol="0">
            <a:spAutoFit/>
          </a:bodyPr>
          <a:lstStyle/>
          <a:p>
            <a:r>
              <a:rPr lang="fi-FI" dirty="0" err="1">
                <a:solidFill>
                  <a:srgbClr val="FF0000"/>
                </a:solidFill>
              </a:rPr>
              <a:t>Should</a:t>
            </a:r>
            <a:r>
              <a:rPr lang="fi-FI" dirty="0">
                <a:solidFill>
                  <a:srgbClr val="FF0000"/>
                </a:solidFill>
              </a:rPr>
              <a:t> </a:t>
            </a:r>
            <a:r>
              <a:rPr lang="fi-FI" dirty="0" err="1">
                <a:solidFill>
                  <a:srgbClr val="FF0000"/>
                </a:solidFill>
              </a:rPr>
              <a:t>be</a:t>
            </a:r>
            <a:br>
              <a:rPr lang="fi-FI" dirty="0">
                <a:solidFill>
                  <a:srgbClr val="FF0000"/>
                </a:solidFill>
              </a:rPr>
            </a:br>
            <a:r>
              <a:rPr lang="fi-FI" dirty="0" err="1">
                <a:solidFill>
                  <a:srgbClr val="FF0000"/>
                </a:solidFill>
              </a:rPr>
              <a:t>tested</a:t>
            </a:r>
            <a:endParaRPr lang="fi-FI" dirty="0">
              <a:solidFill>
                <a:srgbClr val="FF0000"/>
              </a:solidFill>
            </a:endParaRPr>
          </a:p>
        </p:txBody>
      </p:sp>
      <p:cxnSp>
        <p:nvCxnSpPr>
          <p:cNvPr id="24" name="Straight Connector 23">
            <a:extLst>
              <a:ext uri="{FF2B5EF4-FFF2-40B4-BE49-F238E27FC236}">
                <a16:creationId xmlns:a16="http://schemas.microsoft.com/office/drawing/2014/main" id="{9076D6FD-3CC1-4747-86D7-6585B635C343}"/>
              </a:ext>
            </a:extLst>
          </p:cNvPr>
          <p:cNvCxnSpPr>
            <a:cxnSpLocks/>
          </p:cNvCxnSpPr>
          <p:nvPr/>
        </p:nvCxnSpPr>
        <p:spPr>
          <a:xfrm flipH="1">
            <a:off x="6235535" y="1807083"/>
            <a:ext cx="499009" cy="1"/>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793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2" grpId="0" animBg="1"/>
      <p:bldP spid="2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E016-41FF-844C-BE44-2B0976C3481C}"/>
              </a:ext>
            </a:extLst>
          </p:cNvPr>
          <p:cNvSpPr>
            <a:spLocks noGrp="1"/>
          </p:cNvSpPr>
          <p:nvPr>
            <p:ph type="title"/>
          </p:nvPr>
        </p:nvSpPr>
        <p:spPr/>
        <p:txBody>
          <a:bodyPr/>
          <a:lstStyle/>
          <a:p>
            <a:r>
              <a:rPr lang="fi-FI" dirty="0" err="1"/>
              <a:t>Empirical</a:t>
            </a:r>
            <a:r>
              <a:rPr lang="fi-FI" dirty="0"/>
              <a:t> </a:t>
            </a:r>
            <a:r>
              <a:rPr lang="fi-FI" dirty="0" err="1"/>
              <a:t>example</a:t>
            </a:r>
            <a:endParaRPr lang="fi-FI" dirty="0"/>
          </a:p>
        </p:txBody>
      </p:sp>
      <p:sp>
        <p:nvSpPr>
          <p:cNvPr id="4" name="TextBox 3">
            <a:extLst>
              <a:ext uri="{FF2B5EF4-FFF2-40B4-BE49-F238E27FC236}">
                <a16:creationId xmlns:a16="http://schemas.microsoft.com/office/drawing/2014/main" id="{48F73816-FC3D-B544-97AA-DD20DCD2F208}"/>
              </a:ext>
            </a:extLst>
          </p:cNvPr>
          <p:cNvSpPr txBox="1"/>
          <p:nvPr/>
        </p:nvSpPr>
        <p:spPr>
          <a:xfrm>
            <a:off x="817493" y="6396335"/>
            <a:ext cx="6385165" cy="307777"/>
          </a:xfrm>
          <a:prstGeom prst="rect">
            <a:avLst/>
          </a:prstGeom>
          <a:noFill/>
        </p:spPr>
        <p:txBody>
          <a:bodyPr wrap="square" lIns="0" tIns="0" rIns="0" bIns="0" rtlCol="0">
            <a:spAutoFit/>
          </a:bodyPr>
          <a:lstStyle/>
          <a:p>
            <a:r>
              <a:rPr lang="en" sz="1000" dirty="0" err="1"/>
              <a:t>Antonakis</a:t>
            </a:r>
            <a:r>
              <a:rPr lang="en" sz="1000" dirty="0"/>
              <a:t>, J., </a:t>
            </a:r>
            <a:r>
              <a:rPr lang="en" sz="1000" dirty="0" err="1"/>
              <a:t>Fenley</a:t>
            </a:r>
            <a:r>
              <a:rPr lang="en" sz="1000" dirty="0"/>
              <a:t>, M., &amp; </a:t>
            </a:r>
            <a:r>
              <a:rPr lang="en" sz="1000" dirty="0" err="1"/>
              <a:t>Liechti</a:t>
            </a:r>
            <a:r>
              <a:rPr lang="en" sz="1000" dirty="0"/>
              <a:t>, S. (2011). Can Charisma Be Taught? Tests of Two Interventions. </a:t>
            </a:r>
            <a:r>
              <a:rPr lang="en" sz="1000" i="1" dirty="0"/>
              <a:t>Academy of Management Learning &amp; Education</a:t>
            </a:r>
            <a:r>
              <a:rPr lang="en" sz="1000" dirty="0"/>
              <a:t>, </a:t>
            </a:r>
            <a:r>
              <a:rPr lang="en" sz="1000" i="1" dirty="0"/>
              <a:t>10</a:t>
            </a:r>
            <a:r>
              <a:rPr lang="en" sz="1000" dirty="0"/>
              <a:t>(3), 374–396. </a:t>
            </a:r>
            <a:r>
              <a:rPr lang="en" sz="1000" dirty="0">
                <a:hlinkClick r:id="rId3"/>
              </a:rPr>
              <a:t>https://doi.org/10.5465/amle.2010.0012</a:t>
            </a:r>
            <a:endParaRPr lang="en" sz="1000" dirty="0"/>
          </a:p>
        </p:txBody>
      </p:sp>
      <p:pic>
        <p:nvPicPr>
          <p:cNvPr id="8" name="Picture 7">
            <a:extLst>
              <a:ext uri="{FF2B5EF4-FFF2-40B4-BE49-F238E27FC236}">
                <a16:creationId xmlns:a16="http://schemas.microsoft.com/office/drawing/2014/main" id="{3B6137AD-760F-6549-8B8F-55A8FE7FF00E}"/>
              </a:ext>
            </a:extLst>
          </p:cNvPr>
          <p:cNvPicPr>
            <a:picLocks noChangeAspect="1"/>
          </p:cNvPicPr>
          <p:nvPr/>
        </p:nvPicPr>
        <p:blipFill rotWithShape="1">
          <a:blip r:embed="rId4"/>
          <a:srcRect t="46668" b="5528"/>
          <a:stretch/>
        </p:blipFill>
        <p:spPr>
          <a:xfrm>
            <a:off x="-200591" y="1490429"/>
            <a:ext cx="7471188" cy="4653894"/>
          </a:xfrm>
          <a:prstGeom prst="rect">
            <a:avLst/>
          </a:prstGeom>
        </p:spPr>
      </p:pic>
      <p:sp>
        <p:nvSpPr>
          <p:cNvPr id="9" name="Rectangle 8">
            <a:extLst>
              <a:ext uri="{FF2B5EF4-FFF2-40B4-BE49-F238E27FC236}">
                <a16:creationId xmlns:a16="http://schemas.microsoft.com/office/drawing/2014/main" id="{AEDE7FA9-50F7-E84F-8AB2-78CC9562BF67}"/>
              </a:ext>
            </a:extLst>
          </p:cNvPr>
          <p:cNvSpPr/>
          <p:nvPr/>
        </p:nvSpPr>
        <p:spPr>
          <a:xfrm>
            <a:off x="6311129" y="4181707"/>
            <a:ext cx="423180" cy="457200"/>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83D039-F161-944B-A85D-E802573229E1}"/>
              </a:ext>
            </a:extLst>
          </p:cNvPr>
          <p:cNvSpPr txBox="1"/>
          <p:nvPr/>
        </p:nvSpPr>
        <p:spPr>
          <a:xfrm>
            <a:off x="5327924" y="4302585"/>
            <a:ext cx="1116353" cy="215444"/>
          </a:xfrm>
          <a:prstGeom prst="rect">
            <a:avLst/>
          </a:prstGeom>
          <a:noFill/>
        </p:spPr>
        <p:txBody>
          <a:bodyPr wrap="square" lIns="0" tIns="0" rIns="0" bIns="0" rtlCol="0">
            <a:spAutoFit/>
          </a:bodyPr>
          <a:lstStyle/>
          <a:p>
            <a:r>
              <a:rPr lang="en-US" sz="1400" b="1" dirty="0" err="1">
                <a:solidFill>
                  <a:srgbClr val="EF3340"/>
                </a:solidFill>
              </a:rPr>
              <a:t>Tresholds</a:t>
            </a:r>
            <a:endParaRPr lang="en-US" sz="1400" b="1" dirty="0">
              <a:solidFill>
                <a:srgbClr val="EF3340"/>
              </a:solidFill>
            </a:endParaRPr>
          </a:p>
        </p:txBody>
      </p:sp>
      <p:sp>
        <p:nvSpPr>
          <p:cNvPr id="15" name="Rectangle 14">
            <a:extLst>
              <a:ext uri="{FF2B5EF4-FFF2-40B4-BE49-F238E27FC236}">
                <a16:creationId xmlns:a16="http://schemas.microsoft.com/office/drawing/2014/main" id="{9940833A-497C-E943-B017-B797D347B937}"/>
              </a:ext>
            </a:extLst>
          </p:cNvPr>
          <p:cNvSpPr/>
          <p:nvPr/>
        </p:nvSpPr>
        <p:spPr>
          <a:xfrm>
            <a:off x="6307413" y="3929696"/>
            <a:ext cx="423180" cy="214842"/>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3B64499-04BC-294E-951E-EAF10E5077D6}"/>
              </a:ext>
            </a:extLst>
          </p:cNvPr>
          <p:cNvSpPr txBox="1"/>
          <p:nvPr/>
        </p:nvSpPr>
        <p:spPr>
          <a:xfrm>
            <a:off x="6818472" y="3619335"/>
            <a:ext cx="1116353" cy="215444"/>
          </a:xfrm>
          <a:prstGeom prst="rect">
            <a:avLst/>
          </a:prstGeom>
          <a:noFill/>
        </p:spPr>
        <p:txBody>
          <a:bodyPr wrap="square" lIns="0" tIns="0" rIns="0" bIns="0" rtlCol="0">
            <a:spAutoFit/>
          </a:bodyPr>
          <a:lstStyle/>
          <a:p>
            <a:r>
              <a:rPr lang="en-US" sz="1400" b="1" dirty="0">
                <a:solidFill>
                  <a:srgbClr val="EF3340"/>
                </a:solidFill>
              </a:rPr>
              <a:t>No intercept</a:t>
            </a:r>
          </a:p>
        </p:txBody>
      </p:sp>
      <p:sp>
        <p:nvSpPr>
          <p:cNvPr id="18" name="Rectangle 17">
            <a:extLst>
              <a:ext uri="{FF2B5EF4-FFF2-40B4-BE49-F238E27FC236}">
                <a16:creationId xmlns:a16="http://schemas.microsoft.com/office/drawing/2014/main" id="{8B11429E-A1DE-E942-A204-E52314886F9E}"/>
              </a:ext>
            </a:extLst>
          </p:cNvPr>
          <p:cNvSpPr/>
          <p:nvPr/>
        </p:nvSpPr>
        <p:spPr>
          <a:xfrm>
            <a:off x="6311129" y="4890919"/>
            <a:ext cx="423180" cy="238642"/>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6957945-3B95-544F-9A42-74FC76A7CA62}"/>
              </a:ext>
            </a:extLst>
          </p:cNvPr>
          <p:cNvSpPr txBox="1"/>
          <p:nvPr/>
        </p:nvSpPr>
        <p:spPr>
          <a:xfrm>
            <a:off x="5191060" y="4900288"/>
            <a:ext cx="1116353" cy="430887"/>
          </a:xfrm>
          <a:prstGeom prst="rect">
            <a:avLst/>
          </a:prstGeom>
          <a:noFill/>
        </p:spPr>
        <p:txBody>
          <a:bodyPr wrap="square" lIns="0" tIns="0" rIns="0" bIns="0" rtlCol="0">
            <a:spAutoFit/>
          </a:bodyPr>
          <a:lstStyle/>
          <a:p>
            <a:r>
              <a:rPr lang="en-US" sz="1400" b="1" dirty="0">
                <a:solidFill>
                  <a:srgbClr val="EF3340"/>
                </a:solidFill>
              </a:rPr>
              <a:t>Some kind of pseudo-R</a:t>
            </a:r>
            <a:r>
              <a:rPr lang="en-US" sz="1400" b="1" baseline="30000" dirty="0">
                <a:solidFill>
                  <a:srgbClr val="EF3340"/>
                </a:solidFill>
              </a:rPr>
              <a:t>2</a:t>
            </a:r>
          </a:p>
        </p:txBody>
      </p:sp>
    </p:spTree>
    <p:extLst>
      <p:ext uri="{BB962C8B-B14F-4D97-AF65-F5344CB8AC3E}">
        <p14:creationId xmlns:p14="http://schemas.microsoft.com/office/powerpoint/2010/main" val="412083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5" grpId="0" animBg="1"/>
      <p:bldP spid="16" grpId="0"/>
      <p:bldP spid="18"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3-24 at 8.29.10.png"/>
          <p:cNvPicPr>
            <a:picLocks noChangeAspect="1"/>
          </p:cNvPicPr>
          <p:nvPr/>
        </p:nvPicPr>
        <p:blipFill rotWithShape="1">
          <a:blip r:embed="rId3">
            <a:extLst>
              <a:ext uri="{28A0092B-C50C-407E-A947-70E740481C1C}">
                <a14:useLocalDpi xmlns:a14="http://schemas.microsoft.com/office/drawing/2010/main" val="0"/>
              </a:ext>
            </a:extLst>
          </a:blip>
          <a:srcRect b="59247"/>
          <a:stretch/>
        </p:blipFill>
        <p:spPr>
          <a:xfrm>
            <a:off x="-170972" y="-285881"/>
            <a:ext cx="9476786" cy="4058331"/>
          </a:xfrm>
          <a:prstGeom prst="rect">
            <a:avLst/>
          </a:prstGeom>
        </p:spPr>
      </p:pic>
      <p:sp>
        <p:nvSpPr>
          <p:cNvPr id="9" name="TextBox 8"/>
          <p:cNvSpPr txBox="1"/>
          <p:nvPr/>
        </p:nvSpPr>
        <p:spPr>
          <a:xfrm>
            <a:off x="10514837" y="3944151"/>
            <a:ext cx="0" cy="307777"/>
          </a:xfrm>
          <a:prstGeom prst="rect">
            <a:avLst/>
          </a:prstGeom>
          <a:noFill/>
        </p:spPr>
        <p:txBody>
          <a:bodyPr wrap="none" lIns="0" tIns="0" rIns="0" bIns="0" rtlCol="0">
            <a:spAutoFit/>
          </a:bodyPr>
          <a:lstStyle/>
          <a:p>
            <a:endParaRPr lang="en-US" sz="2000" b="1" dirty="0"/>
          </a:p>
        </p:txBody>
      </p:sp>
      <p:sp>
        <p:nvSpPr>
          <p:cNvPr id="10" name="TextBox 9"/>
          <p:cNvSpPr txBox="1"/>
          <p:nvPr/>
        </p:nvSpPr>
        <p:spPr>
          <a:xfrm>
            <a:off x="2565841" y="2573094"/>
            <a:ext cx="6186445" cy="984885"/>
          </a:xfrm>
          <a:prstGeom prst="rect">
            <a:avLst/>
          </a:prstGeom>
          <a:noFill/>
        </p:spPr>
        <p:txBody>
          <a:bodyPr wrap="square" lIns="0" tIns="0" rIns="0" bIns="0" rtlCol="0">
            <a:spAutoFit/>
          </a:bodyPr>
          <a:lstStyle/>
          <a:p>
            <a:r>
              <a:rPr lang="en-US" sz="1600" b="1" dirty="0">
                <a:solidFill>
                  <a:srgbClr val="EF3340"/>
                </a:solidFill>
              </a:rPr>
              <a:t>If TEKES funded companies grow more is it because</a:t>
            </a:r>
          </a:p>
          <a:p>
            <a:pPr marL="342900" indent="-342900">
              <a:buAutoNum type="arabicParenR"/>
            </a:pPr>
            <a:r>
              <a:rPr lang="en-US" sz="1600" b="1" dirty="0">
                <a:solidFill>
                  <a:srgbClr val="EF3340"/>
                </a:solidFill>
              </a:rPr>
              <a:t>TEKES selects good companies (selection effect)</a:t>
            </a:r>
          </a:p>
          <a:p>
            <a:pPr marL="342900" indent="-342900">
              <a:buAutoNum type="arabicParenR"/>
            </a:pPr>
            <a:r>
              <a:rPr lang="en-US" sz="1600" b="1" dirty="0">
                <a:solidFill>
                  <a:srgbClr val="EF3340"/>
                </a:solidFill>
              </a:rPr>
              <a:t>TEKES funding helps the selected companies (treatment effect)</a:t>
            </a:r>
          </a:p>
        </p:txBody>
      </p:sp>
      <p:sp>
        <p:nvSpPr>
          <p:cNvPr id="3" name="Content Placeholder 2"/>
          <p:cNvSpPr>
            <a:spLocks noGrp="1"/>
          </p:cNvSpPr>
          <p:nvPr>
            <p:ph idx="1"/>
          </p:nvPr>
        </p:nvSpPr>
        <p:spPr>
          <a:xfrm>
            <a:off x="1187625" y="3944151"/>
            <a:ext cx="3964750" cy="2277566"/>
          </a:xfrm>
        </p:spPr>
        <p:txBody>
          <a:bodyPr>
            <a:normAutofit/>
          </a:bodyPr>
          <a:lstStyle/>
          <a:p>
            <a:r>
              <a:rPr lang="en-US" dirty="0"/>
              <a:t>IV approach</a:t>
            </a:r>
          </a:p>
          <a:p>
            <a:pPr lvl="1"/>
            <a:r>
              <a:rPr lang="en-US" dirty="0"/>
              <a:t>Find variables that correlate with selection but not growth</a:t>
            </a:r>
          </a:p>
          <a:p>
            <a:pPr lvl="1"/>
            <a:r>
              <a:rPr lang="en-US" dirty="0"/>
              <a:t>E.g. number of applications TEKES receives, the characteristics of the persons processing the applications, month of application</a:t>
            </a:r>
          </a:p>
        </p:txBody>
      </p:sp>
      <p:grpSp>
        <p:nvGrpSpPr>
          <p:cNvPr id="2" name="Group 1"/>
          <p:cNvGrpSpPr/>
          <p:nvPr/>
        </p:nvGrpSpPr>
        <p:grpSpPr>
          <a:xfrm>
            <a:off x="6233682" y="4448379"/>
            <a:ext cx="2910318" cy="2183046"/>
            <a:chOff x="2597606" y="1992723"/>
            <a:chExt cx="4441367" cy="3293741"/>
          </a:xfrm>
        </p:grpSpPr>
        <p:cxnSp>
          <p:nvCxnSpPr>
            <p:cNvPr id="7" name="Straight Arrow Connector 6"/>
            <p:cNvCxnSpPr/>
            <p:nvPr/>
          </p:nvCxnSpPr>
          <p:spPr>
            <a:xfrm flipH="1">
              <a:off x="5472113" y="2424623"/>
              <a:ext cx="509596" cy="5581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5916613" y="1992723"/>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12" name="Rectangle 11"/>
            <p:cNvSpPr/>
            <p:nvPr/>
          </p:nvSpPr>
          <p:spPr>
            <a:xfrm>
              <a:off x="2597606" y="2982771"/>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t>X</a:t>
              </a:r>
              <a:endParaRPr lang="en-US" baseline="-25000" dirty="0"/>
            </a:p>
          </p:txBody>
        </p:sp>
        <p:sp>
          <p:nvSpPr>
            <p:cNvPr id="13" name="Rectangle 12"/>
            <p:cNvSpPr/>
            <p:nvPr/>
          </p:nvSpPr>
          <p:spPr>
            <a:xfrm>
              <a:off x="4782006" y="2982771"/>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14" name="Straight Arrow Connector 13"/>
            <p:cNvCxnSpPr/>
            <p:nvPr/>
          </p:nvCxnSpPr>
          <p:spPr>
            <a:xfrm>
              <a:off x="3730285" y="3342328"/>
              <a:ext cx="1051721"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Curved Connector 14"/>
            <p:cNvCxnSpPr/>
            <p:nvPr/>
          </p:nvCxnSpPr>
          <p:spPr>
            <a:xfrm rot="5400000" flipH="1" flipV="1">
              <a:off x="4114854" y="1115917"/>
              <a:ext cx="915946" cy="2817763"/>
            </a:xfrm>
            <a:prstGeom prst="curvedConnector3">
              <a:avLst>
                <a:gd name="adj1" fmla="val 133048"/>
              </a:avLst>
            </a:prstGeom>
            <a:ln>
              <a:solidFill>
                <a:schemeClr val="tx1"/>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2597606" y="4388744"/>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t>Z</a:t>
              </a:r>
              <a:endParaRPr lang="en-US" baseline="-25000" dirty="0"/>
            </a:p>
          </p:txBody>
        </p:sp>
        <p:cxnSp>
          <p:nvCxnSpPr>
            <p:cNvPr id="17" name="Curved Connector 16"/>
            <p:cNvCxnSpPr>
              <a:stCxn id="20" idx="1"/>
              <a:endCxn id="14" idx="1"/>
            </p:cNvCxnSpPr>
            <p:nvPr/>
          </p:nvCxnSpPr>
          <p:spPr>
            <a:xfrm rot="10800000">
              <a:off x="2597606" y="3342329"/>
              <a:ext cx="12700" cy="1405973"/>
            </a:xfrm>
            <a:prstGeom prst="curvedConnector3">
              <a:avLst>
                <a:gd name="adj1" fmla="val 4725000"/>
              </a:avLst>
            </a:prstGeom>
            <a:ln>
              <a:solidFill>
                <a:schemeClr val="tx1"/>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flipH="1">
              <a:off x="4190063" y="3380756"/>
              <a:ext cx="261824" cy="307777"/>
            </a:xfrm>
            <a:prstGeom prst="rect">
              <a:avLst/>
            </a:prstGeom>
            <a:noFill/>
          </p:spPr>
          <p:txBody>
            <a:bodyPr wrap="square" lIns="0" tIns="0" rIns="0" bIns="0" rtlCol="0">
              <a:spAutoFit/>
            </a:bodyPr>
            <a:lstStyle/>
            <a:p>
              <a:r>
                <a:rPr lang="en-US" sz="2000" i="1" dirty="0"/>
                <a:t>β</a:t>
              </a:r>
              <a:endParaRPr lang="en-US" sz="2000" b="1" dirty="0"/>
            </a:p>
          </p:txBody>
        </p:sp>
        <p:sp>
          <p:nvSpPr>
            <p:cNvPr id="19" name="Rectangle 18"/>
            <p:cNvSpPr/>
            <p:nvPr/>
          </p:nvSpPr>
          <p:spPr bwMode="auto">
            <a:xfrm flipH="1">
              <a:off x="5665985" y="4473536"/>
              <a:ext cx="1363466" cy="346204"/>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20" name="Rectangle 19"/>
            <p:cNvSpPr/>
            <p:nvPr/>
          </p:nvSpPr>
          <p:spPr bwMode="auto">
            <a:xfrm flipH="1">
              <a:off x="5675507" y="4940260"/>
              <a:ext cx="1363466" cy="346204"/>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grpSp>
    </p:spTree>
    <p:extLst>
      <p:ext uri="{BB962C8B-B14F-4D97-AF65-F5344CB8AC3E}">
        <p14:creationId xmlns:p14="http://schemas.microsoft.com/office/powerpoint/2010/main" val="28854730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BC78-63BF-874D-805F-D4DAEC956D77}"/>
              </a:ext>
            </a:extLst>
          </p:cNvPr>
          <p:cNvSpPr>
            <a:spLocks noGrp="1"/>
          </p:cNvSpPr>
          <p:nvPr>
            <p:ph type="title"/>
          </p:nvPr>
        </p:nvSpPr>
        <p:spPr/>
        <p:txBody>
          <a:bodyPr/>
          <a:lstStyle/>
          <a:p>
            <a:r>
              <a:rPr lang="fi-FI" dirty="0" err="1"/>
              <a:t>Empirical</a:t>
            </a:r>
            <a:r>
              <a:rPr lang="fi-FI" dirty="0"/>
              <a:t> </a:t>
            </a:r>
            <a:r>
              <a:rPr lang="fi-FI" dirty="0" err="1"/>
              <a:t>example</a:t>
            </a:r>
            <a:r>
              <a:rPr lang="fi-FI" dirty="0"/>
              <a:t> - </a:t>
            </a:r>
            <a:r>
              <a:rPr lang="fi-FI" dirty="0" err="1"/>
              <a:t>interpretation</a:t>
            </a:r>
            <a:endParaRPr lang="fi-FI" dirty="0"/>
          </a:p>
        </p:txBody>
      </p:sp>
      <p:pic>
        <p:nvPicPr>
          <p:cNvPr id="6" name="Picture 5">
            <a:extLst>
              <a:ext uri="{FF2B5EF4-FFF2-40B4-BE49-F238E27FC236}">
                <a16:creationId xmlns:a16="http://schemas.microsoft.com/office/drawing/2014/main" id="{2797AA1F-170B-D84C-B855-DFDFF047C040}"/>
              </a:ext>
            </a:extLst>
          </p:cNvPr>
          <p:cNvPicPr>
            <a:picLocks noChangeAspect="1"/>
          </p:cNvPicPr>
          <p:nvPr/>
        </p:nvPicPr>
        <p:blipFill rotWithShape="1">
          <a:blip r:embed="rId2"/>
          <a:srcRect l="7625" t="8780" r="7625" b="55935"/>
          <a:stretch/>
        </p:blipFill>
        <p:spPr>
          <a:xfrm>
            <a:off x="0" y="1973766"/>
            <a:ext cx="7502666" cy="4070195"/>
          </a:xfrm>
          <a:prstGeom prst="rect">
            <a:avLst/>
          </a:prstGeom>
        </p:spPr>
      </p:pic>
      <p:sp>
        <p:nvSpPr>
          <p:cNvPr id="7" name="TextBox 6">
            <a:extLst>
              <a:ext uri="{FF2B5EF4-FFF2-40B4-BE49-F238E27FC236}">
                <a16:creationId xmlns:a16="http://schemas.microsoft.com/office/drawing/2014/main" id="{4588C753-6E20-D643-9F2F-BE2F0C4AD20F}"/>
              </a:ext>
            </a:extLst>
          </p:cNvPr>
          <p:cNvSpPr txBox="1"/>
          <p:nvPr/>
        </p:nvSpPr>
        <p:spPr>
          <a:xfrm>
            <a:off x="817493" y="6396335"/>
            <a:ext cx="6385165" cy="307777"/>
          </a:xfrm>
          <a:prstGeom prst="rect">
            <a:avLst/>
          </a:prstGeom>
          <a:noFill/>
        </p:spPr>
        <p:txBody>
          <a:bodyPr wrap="square" lIns="0" tIns="0" rIns="0" bIns="0" rtlCol="0">
            <a:spAutoFit/>
          </a:bodyPr>
          <a:lstStyle/>
          <a:p>
            <a:r>
              <a:rPr lang="en" sz="1000" dirty="0" err="1"/>
              <a:t>Antonakis</a:t>
            </a:r>
            <a:r>
              <a:rPr lang="en" sz="1000" dirty="0"/>
              <a:t>, J., </a:t>
            </a:r>
            <a:r>
              <a:rPr lang="en" sz="1000" dirty="0" err="1"/>
              <a:t>Fenley</a:t>
            </a:r>
            <a:r>
              <a:rPr lang="en" sz="1000" dirty="0"/>
              <a:t>, M., &amp; </a:t>
            </a:r>
            <a:r>
              <a:rPr lang="en" sz="1000" dirty="0" err="1"/>
              <a:t>Liechti</a:t>
            </a:r>
            <a:r>
              <a:rPr lang="en" sz="1000" dirty="0"/>
              <a:t>, S. (2011). Can Charisma Be Taught? Tests of Two Interventions. </a:t>
            </a:r>
            <a:r>
              <a:rPr lang="en" sz="1000" i="1" dirty="0"/>
              <a:t>Academy of Management Learning &amp; Education</a:t>
            </a:r>
            <a:r>
              <a:rPr lang="en" sz="1000" dirty="0"/>
              <a:t>, </a:t>
            </a:r>
            <a:r>
              <a:rPr lang="en" sz="1000" i="1" dirty="0"/>
              <a:t>10</a:t>
            </a:r>
            <a:r>
              <a:rPr lang="en" sz="1000" dirty="0"/>
              <a:t>(3), 374–396. </a:t>
            </a:r>
            <a:r>
              <a:rPr lang="en" sz="1000" dirty="0">
                <a:hlinkClick r:id="rId3"/>
              </a:rPr>
              <a:t>https://doi.org/10.5465/amle.2010.0012</a:t>
            </a:r>
            <a:endParaRPr lang="en" sz="1000" dirty="0"/>
          </a:p>
        </p:txBody>
      </p:sp>
    </p:spTree>
    <p:extLst>
      <p:ext uri="{BB962C8B-B14F-4D97-AF65-F5344CB8AC3E}">
        <p14:creationId xmlns:p14="http://schemas.microsoft.com/office/powerpoint/2010/main" val="2186778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3702EE-2CC4-8D4D-B030-D574362F7A61}"/>
              </a:ext>
            </a:extLst>
          </p:cNvPr>
          <p:cNvSpPr>
            <a:spLocks noGrp="1"/>
          </p:cNvSpPr>
          <p:nvPr>
            <p:ph type="title"/>
          </p:nvPr>
        </p:nvSpPr>
        <p:spPr/>
        <p:txBody>
          <a:bodyPr/>
          <a:lstStyle/>
          <a:p>
            <a:r>
              <a:rPr lang="fi-FI" dirty="0" err="1"/>
              <a:t>When</a:t>
            </a:r>
            <a:r>
              <a:rPr lang="fi-FI" dirty="0"/>
              <a:t> </a:t>
            </a:r>
            <a:r>
              <a:rPr lang="fi-FI" dirty="0" err="1"/>
              <a:t>should</a:t>
            </a:r>
            <a:r>
              <a:rPr lang="fi-FI" dirty="0"/>
              <a:t> </a:t>
            </a:r>
            <a:r>
              <a:rPr lang="fi-FI" dirty="0" err="1"/>
              <a:t>ordinal</a:t>
            </a:r>
            <a:r>
              <a:rPr lang="fi-FI" dirty="0"/>
              <a:t> </a:t>
            </a:r>
            <a:r>
              <a:rPr lang="fi-FI" dirty="0" err="1"/>
              <a:t>models</a:t>
            </a:r>
            <a:r>
              <a:rPr lang="fi-FI" dirty="0"/>
              <a:t> </a:t>
            </a:r>
            <a:r>
              <a:rPr lang="fi-FI" dirty="0" err="1"/>
              <a:t>be</a:t>
            </a:r>
            <a:r>
              <a:rPr lang="fi-FI" dirty="0"/>
              <a:t> </a:t>
            </a:r>
            <a:r>
              <a:rPr lang="fi-FI" dirty="0" err="1"/>
              <a:t>applied</a:t>
            </a:r>
            <a:r>
              <a:rPr lang="fi-FI" dirty="0"/>
              <a:t>?</a:t>
            </a:r>
          </a:p>
        </p:txBody>
      </p:sp>
      <p:sp>
        <p:nvSpPr>
          <p:cNvPr id="7" name="Content Placeholder 6">
            <a:extLst>
              <a:ext uri="{FF2B5EF4-FFF2-40B4-BE49-F238E27FC236}">
                <a16:creationId xmlns:a16="http://schemas.microsoft.com/office/drawing/2014/main" id="{0C43ADB8-D4D8-1049-82FF-C988AF66C13C}"/>
              </a:ext>
            </a:extLst>
          </p:cNvPr>
          <p:cNvSpPr>
            <a:spLocks noGrp="1"/>
          </p:cNvSpPr>
          <p:nvPr>
            <p:ph sz="half" idx="1"/>
          </p:nvPr>
        </p:nvSpPr>
        <p:spPr>
          <a:xfrm>
            <a:off x="628649" y="1828801"/>
            <a:ext cx="4523213" cy="4348162"/>
          </a:xfrm>
        </p:spPr>
        <p:txBody>
          <a:bodyPr/>
          <a:lstStyle/>
          <a:p>
            <a:r>
              <a:rPr lang="fi-FI" dirty="0"/>
              <a:t>Rating </a:t>
            </a:r>
            <a:r>
              <a:rPr lang="fi-FI" dirty="0" err="1"/>
              <a:t>scale</a:t>
            </a:r>
            <a:r>
              <a:rPr lang="fi-FI" dirty="0"/>
              <a:t>:</a:t>
            </a:r>
          </a:p>
          <a:p>
            <a:endParaRPr lang="fi-FI" dirty="0"/>
          </a:p>
          <a:p>
            <a:endParaRPr lang="fi-FI" dirty="0"/>
          </a:p>
          <a:p>
            <a:endParaRPr lang="fi-FI" dirty="0"/>
          </a:p>
          <a:p>
            <a:endParaRPr lang="fi-FI" dirty="0"/>
          </a:p>
          <a:p>
            <a:r>
              <a:rPr lang="fi-FI" dirty="0"/>
              <a:t>Can it </a:t>
            </a:r>
            <a:r>
              <a:rPr lang="fi-FI" dirty="0" err="1"/>
              <a:t>be</a:t>
            </a:r>
            <a:r>
              <a:rPr lang="fi-FI" dirty="0"/>
              <a:t> </a:t>
            </a:r>
            <a:r>
              <a:rPr lang="fi-FI" dirty="0" err="1"/>
              <a:t>considered</a:t>
            </a:r>
            <a:r>
              <a:rPr lang="fi-FI" dirty="0"/>
              <a:t> as </a:t>
            </a:r>
            <a:r>
              <a:rPr lang="fi-FI" dirty="0" err="1"/>
              <a:t>interval</a:t>
            </a:r>
            <a:r>
              <a:rPr lang="fi-FI" dirty="0"/>
              <a:t> </a:t>
            </a:r>
            <a:r>
              <a:rPr lang="fi-FI" dirty="0" err="1"/>
              <a:t>scale</a:t>
            </a:r>
            <a:r>
              <a:rPr lang="fi-FI" dirty="0"/>
              <a:t>?</a:t>
            </a:r>
          </a:p>
          <a:p>
            <a:pPr lvl="1"/>
            <a:r>
              <a:rPr lang="fi-FI" dirty="0"/>
              <a:t>Single </a:t>
            </a:r>
            <a:r>
              <a:rPr lang="fi-FI" dirty="0" err="1"/>
              <a:t>item</a:t>
            </a:r>
            <a:r>
              <a:rPr lang="fi-FI" dirty="0"/>
              <a:t>: </a:t>
            </a:r>
            <a:r>
              <a:rPr lang="fi-FI" dirty="0" err="1"/>
              <a:t>probably</a:t>
            </a:r>
            <a:r>
              <a:rPr lang="fi-FI" dirty="0"/>
              <a:t> </a:t>
            </a:r>
            <a:r>
              <a:rPr lang="fi-FI" dirty="0" err="1"/>
              <a:t>not</a:t>
            </a:r>
            <a:endParaRPr lang="fi-FI" dirty="0"/>
          </a:p>
          <a:p>
            <a:pPr lvl="1"/>
            <a:r>
              <a:rPr lang="fi-FI" dirty="0"/>
              <a:t>More </a:t>
            </a:r>
            <a:r>
              <a:rPr lang="fi-FI" dirty="0" err="1"/>
              <a:t>than</a:t>
            </a:r>
            <a:r>
              <a:rPr lang="fi-FI" dirty="0"/>
              <a:t> </a:t>
            </a:r>
            <a:r>
              <a:rPr lang="fi-FI" dirty="0" err="1"/>
              <a:t>one</a:t>
            </a:r>
            <a:r>
              <a:rPr lang="fi-FI" dirty="0"/>
              <a:t> </a:t>
            </a:r>
            <a:r>
              <a:rPr lang="fi-FI" dirty="0" err="1"/>
              <a:t>items</a:t>
            </a:r>
            <a:r>
              <a:rPr lang="fi-FI" dirty="0"/>
              <a:t>: </a:t>
            </a:r>
            <a:r>
              <a:rPr lang="fi-FI" dirty="0" err="1"/>
              <a:t>maybe</a:t>
            </a:r>
            <a:endParaRPr lang="fi-FI" dirty="0"/>
          </a:p>
        </p:txBody>
      </p:sp>
      <p:sp>
        <p:nvSpPr>
          <p:cNvPr id="6" name="TextBox 5">
            <a:extLst>
              <a:ext uri="{FF2B5EF4-FFF2-40B4-BE49-F238E27FC236}">
                <a16:creationId xmlns:a16="http://schemas.microsoft.com/office/drawing/2014/main" id="{249CCAF2-867B-A444-AD99-97AA1860019A}"/>
              </a:ext>
            </a:extLst>
          </p:cNvPr>
          <p:cNvSpPr txBox="1"/>
          <p:nvPr/>
        </p:nvSpPr>
        <p:spPr>
          <a:xfrm>
            <a:off x="817493" y="6396335"/>
            <a:ext cx="6385165" cy="461665"/>
          </a:xfrm>
          <a:prstGeom prst="rect">
            <a:avLst/>
          </a:prstGeom>
          <a:noFill/>
        </p:spPr>
        <p:txBody>
          <a:bodyPr wrap="square" lIns="0" tIns="0" rIns="0" bIns="0" rtlCol="0">
            <a:spAutoFit/>
          </a:bodyPr>
          <a:lstStyle/>
          <a:p>
            <a:r>
              <a:rPr lang="en" sz="1000" dirty="0" err="1"/>
              <a:t>Rhemtulla</a:t>
            </a:r>
            <a:r>
              <a:rPr lang="en" sz="1000" dirty="0"/>
              <a:t>, M., Brosseau-Liard, P. </a:t>
            </a:r>
            <a:r>
              <a:rPr lang="en" sz="1000" dirty="0" err="1"/>
              <a:t>É</a:t>
            </a:r>
            <a:r>
              <a:rPr lang="en" sz="1000" dirty="0"/>
              <a:t>., &amp; </a:t>
            </a:r>
            <a:r>
              <a:rPr lang="en" sz="1000" dirty="0" err="1"/>
              <a:t>Savalei</a:t>
            </a:r>
            <a:r>
              <a:rPr lang="en" sz="1000" dirty="0"/>
              <a:t>, V. (2012). When can categorical variables be treated as continuous? A comparison of robust continuous and categorical SEM estimation methods under suboptimal conditions. </a:t>
            </a:r>
            <a:r>
              <a:rPr lang="en" sz="1000" i="1" dirty="0"/>
              <a:t>Psychological Methods</a:t>
            </a:r>
            <a:r>
              <a:rPr lang="en" sz="1000" dirty="0"/>
              <a:t>, </a:t>
            </a:r>
            <a:r>
              <a:rPr lang="en" sz="1000" i="1" dirty="0"/>
              <a:t>17</a:t>
            </a:r>
            <a:r>
              <a:rPr lang="en" sz="1000" dirty="0"/>
              <a:t>(3), 354–373. </a:t>
            </a:r>
            <a:r>
              <a:rPr lang="en" sz="1000" dirty="0">
                <a:hlinkClick r:id="rId3"/>
              </a:rPr>
              <a:t>http://dx.doi.org/10.1037/a0029315</a:t>
            </a:r>
            <a:endParaRPr lang="en" sz="1000" dirty="0">
              <a:effectLst/>
            </a:endParaRPr>
          </a:p>
        </p:txBody>
      </p:sp>
      <p:pic>
        <p:nvPicPr>
          <p:cNvPr id="9" name="Content Placeholder 3" descr="Questionnaires-reduced-size (dragged).pdf">
            <a:extLst>
              <a:ext uri="{FF2B5EF4-FFF2-40B4-BE49-F238E27FC236}">
                <a16:creationId xmlns:a16="http://schemas.microsoft.com/office/drawing/2014/main" id="{A3AFDDE1-4D30-C74D-B7D6-216111345F53}"/>
              </a:ext>
            </a:extLst>
          </p:cNvPr>
          <p:cNvPicPr>
            <a:picLocks noChangeAspect="1"/>
          </p:cNvPicPr>
          <p:nvPr/>
        </p:nvPicPr>
        <p:blipFill rotWithShape="1">
          <a:blip r:embed="rId4">
            <a:extLst>
              <a:ext uri="{28A0092B-C50C-407E-A947-70E740481C1C}">
                <a14:useLocalDpi xmlns:a14="http://schemas.microsoft.com/office/drawing/2010/main" val="0"/>
              </a:ext>
            </a:extLst>
          </a:blip>
          <a:srcRect l="7517" t="68620" r="1731" b="20388"/>
          <a:stretch/>
        </p:blipFill>
        <p:spPr bwMode="auto">
          <a:xfrm>
            <a:off x="628650" y="1910061"/>
            <a:ext cx="7578505" cy="1299411"/>
          </a:xfrm>
          <a:prstGeom prst="rect">
            <a:avLst/>
          </a:prstGeom>
          <a:noFill/>
          <a:ln w="9525">
            <a:noFill/>
            <a:miter lim="800000"/>
            <a:headEnd/>
            <a:tailEnd/>
          </a:ln>
          <a:effectLst/>
        </p:spPr>
      </p:pic>
    </p:spTree>
    <p:extLst>
      <p:ext uri="{BB962C8B-B14F-4D97-AF65-F5344CB8AC3E}">
        <p14:creationId xmlns:p14="http://schemas.microsoft.com/office/powerpoint/2010/main" val="214949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433DA0-CA00-5849-9229-EFD6BD7D33A8}"/>
              </a:ext>
            </a:extLst>
          </p:cNvPr>
          <p:cNvSpPr>
            <a:spLocks noGrp="1"/>
          </p:cNvSpPr>
          <p:nvPr>
            <p:ph type="title"/>
          </p:nvPr>
        </p:nvSpPr>
        <p:spPr/>
        <p:txBody>
          <a:bodyPr/>
          <a:lstStyle/>
          <a:p>
            <a:r>
              <a:rPr lang="fi-FI" dirty="0" err="1"/>
              <a:t>Nominal</a:t>
            </a:r>
            <a:r>
              <a:rPr lang="fi-FI" dirty="0"/>
              <a:t> data </a:t>
            </a:r>
            <a:r>
              <a:rPr lang="fi-FI" dirty="0" err="1"/>
              <a:t>models</a:t>
            </a:r>
            <a:endParaRPr lang="fi-FI" dirty="0"/>
          </a:p>
        </p:txBody>
      </p:sp>
      <p:sp>
        <p:nvSpPr>
          <p:cNvPr id="5" name="Text Placeholder 4">
            <a:extLst>
              <a:ext uri="{FF2B5EF4-FFF2-40B4-BE49-F238E27FC236}">
                <a16:creationId xmlns:a16="http://schemas.microsoft.com/office/drawing/2014/main" id="{AB5550BE-7E24-1E48-B38A-524BE5A0DEC1}"/>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0810428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5B526B-3586-E947-BB08-06110A77A001}"/>
              </a:ext>
            </a:extLst>
          </p:cNvPr>
          <p:cNvSpPr>
            <a:spLocks noGrp="1"/>
          </p:cNvSpPr>
          <p:nvPr>
            <p:ph type="title"/>
          </p:nvPr>
        </p:nvSpPr>
        <p:spPr/>
        <p:txBody>
          <a:bodyPr/>
          <a:lstStyle/>
          <a:p>
            <a:r>
              <a:rPr lang="fi-FI" dirty="0" err="1"/>
              <a:t>Levels</a:t>
            </a:r>
            <a:r>
              <a:rPr lang="fi-FI" dirty="0"/>
              <a:t> of </a:t>
            </a:r>
            <a:r>
              <a:rPr lang="fi-FI" dirty="0" err="1"/>
              <a:t>measurement</a:t>
            </a:r>
            <a:endParaRPr lang="fi-FI" dirty="0"/>
          </a:p>
        </p:txBody>
      </p:sp>
      <p:graphicFrame>
        <p:nvGraphicFramePr>
          <p:cNvPr id="6" name="Content Placeholder 5">
            <a:extLst>
              <a:ext uri="{FF2B5EF4-FFF2-40B4-BE49-F238E27FC236}">
                <a16:creationId xmlns:a16="http://schemas.microsoft.com/office/drawing/2014/main" id="{C3E27F92-E00A-BD4C-9779-7054AC8024BC}"/>
              </a:ext>
            </a:extLst>
          </p:cNvPr>
          <p:cNvGraphicFramePr>
            <a:graphicFrameLocks noGrp="1"/>
          </p:cNvGraphicFramePr>
          <p:nvPr>
            <p:ph idx="1"/>
          </p:nvPr>
        </p:nvGraphicFramePr>
        <p:xfrm>
          <a:off x="628649" y="1825625"/>
          <a:ext cx="5727545" cy="4234180"/>
        </p:xfrm>
        <a:graphic>
          <a:graphicData uri="http://schemas.openxmlformats.org/drawingml/2006/table">
            <a:tbl>
              <a:tblPr firstRow="1" bandRow="1">
                <a:tableStyleId>{5C22544A-7EE6-4342-B048-85BDC9FD1C3A}</a:tableStyleId>
              </a:tblPr>
              <a:tblGrid>
                <a:gridCol w="1203615">
                  <a:extLst>
                    <a:ext uri="{9D8B030D-6E8A-4147-A177-3AD203B41FA5}">
                      <a16:colId xmlns:a16="http://schemas.microsoft.com/office/drawing/2014/main" val="2001205579"/>
                    </a:ext>
                  </a:extLst>
                </a:gridCol>
                <a:gridCol w="4523930">
                  <a:extLst>
                    <a:ext uri="{9D8B030D-6E8A-4147-A177-3AD203B41FA5}">
                      <a16:colId xmlns:a16="http://schemas.microsoft.com/office/drawing/2014/main" val="2254934769"/>
                    </a:ext>
                  </a:extLst>
                </a:gridCol>
              </a:tblGrid>
              <a:tr h="370840">
                <a:tc>
                  <a:txBody>
                    <a:bodyPr/>
                    <a:lstStyle/>
                    <a:p>
                      <a:r>
                        <a:rPr lang="fi-FI" dirty="0"/>
                        <a:t>Level</a:t>
                      </a:r>
                    </a:p>
                  </a:txBody>
                  <a:tcPr/>
                </a:tc>
                <a:tc>
                  <a:txBody>
                    <a:bodyPr/>
                    <a:lstStyle/>
                    <a:p>
                      <a:r>
                        <a:rPr lang="fi-FI" dirty="0" err="1"/>
                        <a:t>Description</a:t>
                      </a:r>
                      <a:endParaRPr lang="fi-FI" dirty="0"/>
                    </a:p>
                  </a:txBody>
                  <a:tcPr/>
                </a:tc>
                <a:extLst>
                  <a:ext uri="{0D108BD9-81ED-4DB2-BD59-A6C34878D82A}">
                    <a16:rowId xmlns:a16="http://schemas.microsoft.com/office/drawing/2014/main" val="3232364825"/>
                  </a:ext>
                </a:extLst>
              </a:tr>
              <a:tr h="370840">
                <a:tc>
                  <a:txBody>
                    <a:bodyPr/>
                    <a:lstStyle/>
                    <a:p>
                      <a:r>
                        <a:rPr lang="fi-FI" dirty="0" err="1"/>
                        <a:t>Nominal</a:t>
                      </a:r>
                      <a:endParaRPr lang="fi-FI" dirty="0"/>
                    </a:p>
                  </a:txBody>
                  <a:tcPr/>
                </a:tc>
                <a:tc>
                  <a:txBody>
                    <a:bodyPr/>
                    <a:lstStyle/>
                    <a:p>
                      <a:r>
                        <a:rPr lang="fi-FI" dirty="0" err="1"/>
                        <a:t>Cases</a:t>
                      </a:r>
                      <a:r>
                        <a:rPr lang="fi-FI" dirty="0"/>
                        <a:t> </a:t>
                      </a:r>
                      <a:r>
                        <a:rPr lang="fi-FI" dirty="0" err="1"/>
                        <a:t>are</a:t>
                      </a:r>
                      <a:r>
                        <a:rPr lang="fi-FI" dirty="0"/>
                        <a:t> </a:t>
                      </a:r>
                      <a:r>
                        <a:rPr lang="fi-FI" dirty="0" err="1"/>
                        <a:t>assigned</a:t>
                      </a:r>
                      <a:r>
                        <a:rPr lang="fi-FI" dirty="0"/>
                        <a:t> to </a:t>
                      </a:r>
                      <a:r>
                        <a:rPr lang="fi-FI" dirty="0" err="1"/>
                        <a:t>categories</a:t>
                      </a:r>
                      <a:r>
                        <a:rPr lang="fi-FI" dirty="0"/>
                        <a:t>, </a:t>
                      </a:r>
                      <a:r>
                        <a:rPr lang="fi-FI" dirty="0" err="1"/>
                        <a:t>but</a:t>
                      </a:r>
                      <a:r>
                        <a:rPr lang="fi-FI" dirty="0"/>
                        <a:t> </a:t>
                      </a:r>
                      <a:r>
                        <a:rPr lang="fi-FI" dirty="0" err="1"/>
                        <a:t>categories</a:t>
                      </a:r>
                      <a:r>
                        <a:rPr lang="fi-FI" dirty="0"/>
                        <a:t> </a:t>
                      </a:r>
                      <a:r>
                        <a:rPr lang="fi-FI" dirty="0" err="1"/>
                        <a:t>cannot</a:t>
                      </a:r>
                      <a:r>
                        <a:rPr lang="fi-FI" dirty="0"/>
                        <a:t> </a:t>
                      </a:r>
                      <a:r>
                        <a:rPr lang="fi-FI" dirty="0" err="1"/>
                        <a:t>be</a:t>
                      </a:r>
                      <a:r>
                        <a:rPr lang="fi-FI" dirty="0"/>
                        <a:t> </a:t>
                      </a:r>
                      <a:r>
                        <a:rPr lang="fi-FI" dirty="0" err="1"/>
                        <a:t>compared</a:t>
                      </a:r>
                      <a:r>
                        <a:rPr lang="fi-FI" dirty="0"/>
                        <a:t> </a:t>
                      </a:r>
                      <a:r>
                        <a:rPr lang="fi-FI" dirty="0" err="1"/>
                        <a:t>numerically</a:t>
                      </a:r>
                      <a:r>
                        <a:rPr lang="fi-FI" dirty="0"/>
                        <a:t>. </a:t>
                      </a:r>
                      <a:r>
                        <a:rPr lang="fi-FI" dirty="0" err="1"/>
                        <a:t>We</a:t>
                      </a:r>
                      <a:r>
                        <a:rPr lang="fi-FI" dirty="0"/>
                        <a:t> </a:t>
                      </a:r>
                      <a:r>
                        <a:rPr lang="fi-FI" dirty="0" err="1"/>
                        <a:t>can</a:t>
                      </a:r>
                      <a:r>
                        <a:rPr lang="fi-FI" dirty="0"/>
                        <a:t> just </a:t>
                      </a:r>
                      <a:r>
                        <a:rPr lang="fi-FI" dirty="0" err="1"/>
                        <a:t>say</a:t>
                      </a:r>
                      <a:r>
                        <a:rPr lang="fi-FI" dirty="0"/>
                        <a:t> </a:t>
                      </a:r>
                      <a:r>
                        <a:rPr lang="fi-FI" dirty="0" err="1"/>
                        <a:t>that</a:t>
                      </a:r>
                      <a:r>
                        <a:rPr lang="fi-FI" dirty="0"/>
                        <a:t> 1, 2, and 3 </a:t>
                      </a:r>
                      <a:r>
                        <a:rPr lang="fi-FI" dirty="0" err="1"/>
                        <a:t>are</a:t>
                      </a:r>
                      <a:r>
                        <a:rPr lang="fi-FI" dirty="0"/>
                        <a:t> </a:t>
                      </a:r>
                      <a:r>
                        <a:rPr lang="fi-FI" dirty="0" err="1"/>
                        <a:t>different</a:t>
                      </a:r>
                      <a:r>
                        <a:rPr lang="fi-FI" dirty="0"/>
                        <a:t>.</a:t>
                      </a:r>
                    </a:p>
                    <a:p>
                      <a:endParaRPr lang="fi-FI" dirty="0"/>
                    </a:p>
                    <a:p>
                      <a:r>
                        <a:rPr lang="fi-FI" dirty="0" err="1"/>
                        <a:t>E.g</a:t>
                      </a:r>
                      <a:r>
                        <a:rPr lang="fi-FI" dirty="0"/>
                        <a:t>. 1 = Finland, 2 = </a:t>
                      </a:r>
                      <a:r>
                        <a:rPr lang="fi-FI" dirty="0" err="1"/>
                        <a:t>Sweden</a:t>
                      </a:r>
                      <a:r>
                        <a:rPr lang="fi-FI" dirty="0"/>
                        <a:t>, 3 = </a:t>
                      </a:r>
                      <a:r>
                        <a:rPr lang="fi-FI" dirty="0" err="1"/>
                        <a:t>Norway</a:t>
                      </a:r>
                      <a:r>
                        <a:rPr lang="fi-FI" dirty="0"/>
                        <a:t> </a:t>
                      </a:r>
                    </a:p>
                  </a:txBody>
                  <a:tcPr/>
                </a:tc>
                <a:extLst>
                  <a:ext uri="{0D108BD9-81ED-4DB2-BD59-A6C34878D82A}">
                    <a16:rowId xmlns:a16="http://schemas.microsoft.com/office/drawing/2014/main" val="3434131906"/>
                  </a:ext>
                </a:extLst>
              </a:tr>
              <a:tr h="370840">
                <a:tc>
                  <a:txBody>
                    <a:bodyPr/>
                    <a:lstStyle/>
                    <a:p>
                      <a:r>
                        <a:rPr lang="fi-FI" dirty="0" err="1"/>
                        <a:t>Ordinal</a:t>
                      </a:r>
                      <a:endParaRPr lang="fi-FI" dirty="0"/>
                    </a:p>
                  </a:txBody>
                  <a:tcPr/>
                </a:tc>
                <a:tc>
                  <a:txBody>
                    <a:bodyPr/>
                    <a:lstStyle/>
                    <a:p>
                      <a:r>
                        <a:rPr lang="fi-FI" dirty="0" err="1"/>
                        <a:t>Adds</a:t>
                      </a:r>
                      <a:r>
                        <a:rPr lang="fi-FI" dirty="0"/>
                        <a:t> </a:t>
                      </a:r>
                      <a:r>
                        <a:rPr lang="fi-FI" dirty="0" err="1"/>
                        <a:t>order</a:t>
                      </a:r>
                      <a:r>
                        <a:rPr lang="fi-FI" dirty="0"/>
                        <a:t> to </a:t>
                      </a:r>
                      <a:r>
                        <a:rPr lang="fi-FI" dirty="0" err="1"/>
                        <a:t>categories</a:t>
                      </a:r>
                      <a:r>
                        <a:rPr lang="fi-FI" dirty="0"/>
                        <a:t>. </a:t>
                      </a:r>
                      <a:r>
                        <a:rPr lang="fi-FI" dirty="0" err="1"/>
                        <a:t>We</a:t>
                      </a:r>
                      <a:r>
                        <a:rPr lang="fi-FI" dirty="0"/>
                        <a:t> </a:t>
                      </a:r>
                      <a:r>
                        <a:rPr lang="fi-FI" dirty="0" err="1"/>
                        <a:t>can</a:t>
                      </a:r>
                      <a:r>
                        <a:rPr lang="fi-FI" dirty="0"/>
                        <a:t> </a:t>
                      </a:r>
                      <a:r>
                        <a:rPr lang="fi-FI" dirty="0" err="1"/>
                        <a:t>say</a:t>
                      </a:r>
                      <a:r>
                        <a:rPr lang="fi-FI" dirty="0"/>
                        <a:t> 1 &lt; 2, 2 &lt; 3, 1 &lt; 3.</a:t>
                      </a:r>
                    </a:p>
                    <a:p>
                      <a:endParaRPr lang="fi-FI" dirty="0"/>
                    </a:p>
                    <a:p>
                      <a:r>
                        <a:rPr lang="fi-FI" dirty="0" err="1"/>
                        <a:t>E.g</a:t>
                      </a:r>
                      <a:r>
                        <a:rPr lang="fi-FI" dirty="0"/>
                        <a:t>. 1 = ”</a:t>
                      </a:r>
                      <a:r>
                        <a:rPr lang="fi-FI" dirty="0" err="1"/>
                        <a:t>Disagree</a:t>
                      </a:r>
                      <a:r>
                        <a:rPr lang="fi-FI" dirty="0"/>
                        <a:t>”, 2= ”</a:t>
                      </a:r>
                      <a:r>
                        <a:rPr lang="fi-FI" dirty="0" err="1"/>
                        <a:t>Not</a:t>
                      </a:r>
                      <a:r>
                        <a:rPr lang="fi-FI" dirty="0"/>
                        <a:t> </a:t>
                      </a:r>
                      <a:r>
                        <a:rPr lang="fi-FI" dirty="0" err="1"/>
                        <a:t>agree</a:t>
                      </a:r>
                      <a:r>
                        <a:rPr lang="fi-FI" dirty="0"/>
                        <a:t> </a:t>
                      </a:r>
                      <a:r>
                        <a:rPr lang="fi-FI" dirty="0" err="1"/>
                        <a:t>or</a:t>
                      </a:r>
                      <a:r>
                        <a:rPr lang="fi-FI" dirty="0"/>
                        <a:t> </a:t>
                      </a:r>
                      <a:r>
                        <a:rPr lang="fi-FI" dirty="0" err="1"/>
                        <a:t>disagree</a:t>
                      </a:r>
                      <a:r>
                        <a:rPr lang="fi-FI" dirty="0"/>
                        <a:t>”, 3= ”</a:t>
                      </a:r>
                      <a:r>
                        <a:rPr lang="fi-FI" dirty="0" err="1"/>
                        <a:t>Agree</a:t>
                      </a:r>
                      <a:r>
                        <a:rPr lang="fi-FI" dirty="0"/>
                        <a:t>”,</a:t>
                      </a:r>
                    </a:p>
                    <a:p>
                      <a:r>
                        <a:rPr lang="fi-FI" dirty="0"/>
                        <a:t>        </a:t>
                      </a:r>
                      <a:r>
                        <a:rPr lang="fi-FI" dirty="0" err="1"/>
                        <a:t>Ranks</a:t>
                      </a:r>
                      <a:r>
                        <a:rPr lang="fi-FI" dirty="0"/>
                        <a:t> in </a:t>
                      </a:r>
                      <a:r>
                        <a:rPr lang="fi-FI" dirty="0" err="1"/>
                        <a:t>sports</a:t>
                      </a:r>
                      <a:r>
                        <a:rPr lang="fi-FI" dirty="0"/>
                        <a:t> </a:t>
                      </a:r>
                      <a:r>
                        <a:rPr lang="fi-FI" dirty="0" err="1"/>
                        <a:t>competitions</a:t>
                      </a:r>
                      <a:r>
                        <a:rPr lang="fi-FI" dirty="0"/>
                        <a:t> </a:t>
                      </a:r>
                    </a:p>
                  </a:txBody>
                  <a:tcPr/>
                </a:tc>
                <a:extLst>
                  <a:ext uri="{0D108BD9-81ED-4DB2-BD59-A6C34878D82A}">
                    <a16:rowId xmlns:a16="http://schemas.microsoft.com/office/drawing/2014/main" val="1980967853"/>
                  </a:ext>
                </a:extLst>
              </a:tr>
              <a:tr h="370840">
                <a:tc>
                  <a:txBody>
                    <a:bodyPr/>
                    <a:lstStyle/>
                    <a:p>
                      <a:r>
                        <a:rPr lang="fi-FI" dirty="0" err="1"/>
                        <a:t>Interval</a:t>
                      </a:r>
                      <a:endParaRPr lang="fi-FI" dirty="0"/>
                    </a:p>
                  </a:txBody>
                  <a:tcPr/>
                </a:tc>
                <a:tc>
                  <a:txBody>
                    <a:bodyPr/>
                    <a:lstStyle/>
                    <a:p>
                      <a:r>
                        <a:rPr lang="fi-FI" dirty="0" err="1"/>
                        <a:t>Adds</a:t>
                      </a:r>
                      <a:r>
                        <a:rPr lang="fi-FI" dirty="0"/>
                        <a:t>  </a:t>
                      </a:r>
                      <a:r>
                        <a:rPr lang="fi-FI" dirty="0" err="1"/>
                        <a:t>constant</a:t>
                      </a:r>
                      <a:r>
                        <a:rPr lang="fi-FI" dirty="0"/>
                        <a:t> </a:t>
                      </a:r>
                      <a:r>
                        <a:rPr lang="fi-FI" dirty="0" err="1"/>
                        <a:t>interval</a:t>
                      </a:r>
                      <a:r>
                        <a:rPr lang="fi-FI" dirty="0"/>
                        <a:t> </a:t>
                      </a:r>
                      <a:r>
                        <a:rPr lang="fi-FI" dirty="0" err="1"/>
                        <a:t>between</a:t>
                      </a:r>
                      <a:r>
                        <a:rPr lang="fi-FI" dirty="0"/>
                        <a:t> </a:t>
                      </a:r>
                      <a:r>
                        <a:rPr lang="fi-FI" dirty="0" err="1"/>
                        <a:t>categories</a:t>
                      </a:r>
                      <a:r>
                        <a:rPr lang="fi-FI" dirty="0"/>
                        <a:t>. </a:t>
                      </a:r>
                      <a:r>
                        <a:rPr lang="fi-FI" dirty="0" err="1"/>
                        <a:t>We</a:t>
                      </a:r>
                      <a:r>
                        <a:rPr lang="fi-FI" dirty="0"/>
                        <a:t> </a:t>
                      </a:r>
                      <a:r>
                        <a:rPr lang="fi-FI" dirty="0" err="1"/>
                        <a:t>can</a:t>
                      </a:r>
                      <a:r>
                        <a:rPr lang="fi-FI" dirty="0"/>
                        <a:t> </a:t>
                      </a:r>
                      <a:r>
                        <a:rPr lang="fi-FI" dirty="0" err="1"/>
                        <a:t>say</a:t>
                      </a:r>
                      <a:r>
                        <a:rPr lang="fi-FI" dirty="0"/>
                        <a:t> 2-1 = 3-2. </a:t>
                      </a:r>
                    </a:p>
                    <a:p>
                      <a:endParaRPr lang="fi-FI" dirty="0"/>
                    </a:p>
                    <a:p>
                      <a:r>
                        <a:rPr lang="fi-FI" dirty="0" err="1"/>
                        <a:t>E.g</a:t>
                      </a:r>
                      <a:r>
                        <a:rPr lang="fi-FI" dirty="0"/>
                        <a:t>. </a:t>
                      </a:r>
                      <a:r>
                        <a:rPr lang="fi-FI" dirty="0" err="1"/>
                        <a:t>Temperatures</a:t>
                      </a:r>
                      <a:r>
                        <a:rPr lang="fi-FI" dirty="0"/>
                        <a:t> in °F </a:t>
                      </a:r>
                      <a:r>
                        <a:rPr lang="fi-FI" dirty="0" err="1"/>
                        <a:t>or</a:t>
                      </a:r>
                      <a:r>
                        <a:rPr lang="fi-FI" dirty="0"/>
                        <a:t> °C</a:t>
                      </a:r>
                    </a:p>
                  </a:txBody>
                  <a:tcPr/>
                </a:tc>
                <a:extLst>
                  <a:ext uri="{0D108BD9-81ED-4DB2-BD59-A6C34878D82A}">
                    <a16:rowId xmlns:a16="http://schemas.microsoft.com/office/drawing/2014/main" val="1840321974"/>
                  </a:ext>
                </a:extLst>
              </a:tr>
              <a:tr h="370840">
                <a:tc>
                  <a:txBody>
                    <a:bodyPr/>
                    <a:lstStyle/>
                    <a:p>
                      <a:r>
                        <a:rPr lang="fi-FI" dirty="0" err="1"/>
                        <a:t>Ratio</a:t>
                      </a:r>
                      <a:endParaRPr lang="fi-FI" dirty="0"/>
                    </a:p>
                  </a:txBody>
                  <a:tcPr/>
                </a:tc>
                <a:tc>
                  <a:txBody>
                    <a:bodyPr/>
                    <a:lstStyle/>
                    <a:p>
                      <a:r>
                        <a:rPr lang="fi-FI" dirty="0" err="1"/>
                        <a:t>Adds</a:t>
                      </a:r>
                      <a:r>
                        <a:rPr lang="fi-FI" dirty="0"/>
                        <a:t> a </a:t>
                      </a:r>
                      <a:r>
                        <a:rPr lang="fi-FI" dirty="0" err="1"/>
                        <a:t>meaningful</a:t>
                      </a:r>
                      <a:r>
                        <a:rPr lang="fi-FI" dirty="0"/>
                        <a:t> </a:t>
                      </a:r>
                      <a:r>
                        <a:rPr lang="fi-FI" dirty="0" err="1"/>
                        <a:t>zero</a:t>
                      </a:r>
                      <a:r>
                        <a:rPr lang="fi-FI" dirty="0"/>
                        <a:t> </a:t>
                      </a:r>
                      <a:r>
                        <a:rPr lang="fi-FI" dirty="0" err="1"/>
                        <a:t>point</a:t>
                      </a:r>
                      <a:r>
                        <a:rPr lang="fi-FI" dirty="0"/>
                        <a:t>. </a:t>
                      </a:r>
                      <a:r>
                        <a:rPr lang="fi-FI" dirty="0" err="1"/>
                        <a:t>We</a:t>
                      </a:r>
                      <a:r>
                        <a:rPr lang="fi-FI" dirty="0"/>
                        <a:t> </a:t>
                      </a:r>
                      <a:r>
                        <a:rPr lang="fi-FI" dirty="0" err="1"/>
                        <a:t>can</a:t>
                      </a:r>
                      <a:r>
                        <a:rPr lang="fi-FI" dirty="0"/>
                        <a:t> </a:t>
                      </a:r>
                      <a:r>
                        <a:rPr lang="fi-FI" dirty="0" err="1"/>
                        <a:t>say</a:t>
                      </a:r>
                      <a:r>
                        <a:rPr lang="fi-FI" dirty="0"/>
                        <a:t> 2 is </a:t>
                      </a:r>
                      <a:r>
                        <a:rPr lang="fi-FI" dirty="0" err="1"/>
                        <a:t>twice</a:t>
                      </a:r>
                      <a:r>
                        <a:rPr lang="fi-FI" dirty="0"/>
                        <a:t> 1 and 3 is </a:t>
                      </a:r>
                      <a:r>
                        <a:rPr lang="fi-FI" dirty="0" err="1"/>
                        <a:t>three</a:t>
                      </a:r>
                      <a:r>
                        <a:rPr lang="fi-FI" dirty="0"/>
                        <a:t> </a:t>
                      </a:r>
                      <a:r>
                        <a:rPr lang="fi-FI" dirty="0" err="1"/>
                        <a:t>times</a:t>
                      </a:r>
                      <a:r>
                        <a:rPr lang="fi-FI" dirty="0"/>
                        <a:t> 1.</a:t>
                      </a:r>
                    </a:p>
                    <a:p>
                      <a:endParaRPr lang="fi-FI" dirty="0"/>
                    </a:p>
                    <a:p>
                      <a:r>
                        <a:rPr lang="fi-FI" dirty="0" err="1"/>
                        <a:t>E.g</a:t>
                      </a:r>
                      <a:r>
                        <a:rPr lang="fi-FI" dirty="0"/>
                        <a:t>. </a:t>
                      </a:r>
                      <a:r>
                        <a:rPr lang="fi-FI" dirty="0" err="1"/>
                        <a:t>Length</a:t>
                      </a:r>
                      <a:r>
                        <a:rPr lang="fi-FI" dirty="0"/>
                        <a:t> in </a:t>
                      </a:r>
                      <a:r>
                        <a:rPr lang="fi-FI" dirty="0" err="1"/>
                        <a:t>meters</a:t>
                      </a:r>
                      <a:r>
                        <a:rPr lang="fi-FI" dirty="0"/>
                        <a:t>, </a:t>
                      </a:r>
                      <a:r>
                        <a:rPr lang="fi-FI" dirty="0" err="1"/>
                        <a:t>weight</a:t>
                      </a:r>
                      <a:r>
                        <a:rPr lang="fi-FI" dirty="0"/>
                        <a:t> in </a:t>
                      </a:r>
                      <a:r>
                        <a:rPr lang="fi-FI" dirty="0" err="1"/>
                        <a:t>kilograms</a:t>
                      </a:r>
                      <a:endParaRPr lang="fi-FI" dirty="0"/>
                    </a:p>
                  </a:txBody>
                  <a:tcPr/>
                </a:tc>
                <a:extLst>
                  <a:ext uri="{0D108BD9-81ED-4DB2-BD59-A6C34878D82A}">
                    <a16:rowId xmlns:a16="http://schemas.microsoft.com/office/drawing/2014/main" val="2242952689"/>
                  </a:ext>
                </a:extLst>
              </a:tr>
            </a:tbl>
          </a:graphicData>
        </a:graphic>
      </p:graphicFrame>
      <p:sp>
        <p:nvSpPr>
          <p:cNvPr id="7" name="TextBox 6">
            <a:extLst>
              <a:ext uri="{FF2B5EF4-FFF2-40B4-BE49-F238E27FC236}">
                <a16:creationId xmlns:a16="http://schemas.microsoft.com/office/drawing/2014/main" id="{1E3557C3-9353-E64C-B262-DBBF9BECF5DE}"/>
              </a:ext>
            </a:extLst>
          </p:cNvPr>
          <p:cNvSpPr txBox="1"/>
          <p:nvPr/>
        </p:nvSpPr>
        <p:spPr>
          <a:xfrm>
            <a:off x="2914790" y="4537874"/>
            <a:ext cx="2370888" cy="246221"/>
          </a:xfrm>
          <a:prstGeom prst="rect">
            <a:avLst/>
          </a:prstGeom>
          <a:noFill/>
        </p:spPr>
        <p:txBody>
          <a:bodyPr wrap="square" lIns="0" tIns="0" rIns="0" bIns="0" rtlCol="0">
            <a:spAutoFit/>
          </a:bodyPr>
          <a:lstStyle/>
          <a:p>
            <a:r>
              <a:rPr lang="en-US" sz="1600" b="1" dirty="0">
                <a:solidFill>
                  <a:srgbClr val="EF3340"/>
                </a:solidFill>
              </a:rPr>
              <a:t>Assumed by regression</a:t>
            </a:r>
          </a:p>
        </p:txBody>
      </p:sp>
      <p:sp>
        <p:nvSpPr>
          <p:cNvPr id="8" name="TextBox 7">
            <a:extLst>
              <a:ext uri="{FF2B5EF4-FFF2-40B4-BE49-F238E27FC236}">
                <a16:creationId xmlns:a16="http://schemas.microsoft.com/office/drawing/2014/main" id="{B8C5DE90-0C6B-4842-A1B4-5FF5BF3D85B6}"/>
              </a:ext>
            </a:extLst>
          </p:cNvPr>
          <p:cNvSpPr txBox="1"/>
          <p:nvPr/>
        </p:nvSpPr>
        <p:spPr>
          <a:xfrm>
            <a:off x="817494" y="6396334"/>
            <a:ext cx="5627912" cy="307777"/>
          </a:xfrm>
          <a:prstGeom prst="rect">
            <a:avLst/>
          </a:prstGeom>
          <a:noFill/>
        </p:spPr>
        <p:txBody>
          <a:bodyPr wrap="square" lIns="0" tIns="0" rIns="0" bIns="0" rtlCol="0">
            <a:spAutoFit/>
          </a:bodyPr>
          <a:lstStyle/>
          <a:p>
            <a:r>
              <a:rPr lang="fi-FI" sz="1000" dirty="0" err="1"/>
              <a:t>Singleton</a:t>
            </a:r>
            <a:r>
              <a:rPr lang="fi-FI" sz="1000" dirty="0"/>
              <a:t>, R. A. J., &amp; </a:t>
            </a:r>
            <a:r>
              <a:rPr lang="fi-FI" sz="1000" dirty="0" err="1"/>
              <a:t>Straits</a:t>
            </a:r>
            <a:r>
              <a:rPr lang="fi-FI" sz="1000" dirty="0"/>
              <a:t>, B. C. (2009). </a:t>
            </a:r>
            <a:r>
              <a:rPr lang="fi-FI" sz="1000" i="1" dirty="0" err="1"/>
              <a:t>Approaches</a:t>
            </a:r>
            <a:r>
              <a:rPr lang="fi-FI" sz="1000" i="1" dirty="0"/>
              <a:t> to </a:t>
            </a:r>
            <a:r>
              <a:rPr lang="fi-FI" sz="1000" i="1" dirty="0" err="1"/>
              <a:t>social</a:t>
            </a:r>
            <a:r>
              <a:rPr lang="fi-FI" sz="1000" i="1" dirty="0"/>
              <a:t> </a:t>
            </a:r>
            <a:r>
              <a:rPr lang="fi-FI" sz="1000" i="1" dirty="0" err="1"/>
              <a:t>research</a:t>
            </a:r>
            <a:r>
              <a:rPr lang="fi-FI" sz="1000" dirty="0"/>
              <a:t> (5th ed.). New York, NY: Oxford </a:t>
            </a:r>
            <a:r>
              <a:rPr lang="fi-FI" sz="1000" dirty="0" err="1"/>
              <a:t>University</a:t>
            </a:r>
            <a:r>
              <a:rPr lang="fi-FI" sz="1000" dirty="0"/>
              <a:t> Press. </a:t>
            </a:r>
            <a:r>
              <a:rPr lang="fi-FI" sz="1000" dirty="0" err="1"/>
              <a:t>pp</a:t>
            </a:r>
            <a:r>
              <a:rPr lang="fi-FI" sz="1000" dirty="0"/>
              <a:t>. 126-129</a:t>
            </a:r>
            <a:endParaRPr lang="fi-FI" sz="1000" dirty="0">
              <a:effectLst/>
            </a:endParaRPr>
          </a:p>
        </p:txBody>
      </p:sp>
      <p:sp>
        <p:nvSpPr>
          <p:cNvPr id="9" name="Rectangle 8">
            <a:extLst>
              <a:ext uri="{FF2B5EF4-FFF2-40B4-BE49-F238E27FC236}">
                <a16:creationId xmlns:a16="http://schemas.microsoft.com/office/drawing/2014/main" id="{0162691A-65D1-224A-84DA-E124E5657A68}"/>
              </a:ext>
            </a:extLst>
          </p:cNvPr>
          <p:cNvSpPr/>
          <p:nvPr/>
        </p:nvSpPr>
        <p:spPr>
          <a:xfrm>
            <a:off x="524107" y="2150693"/>
            <a:ext cx="5921299" cy="1205823"/>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136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F5C87-7023-0B43-98DE-F78F4BEE33AF}"/>
              </a:ext>
            </a:extLst>
          </p:cNvPr>
          <p:cNvSpPr>
            <a:spLocks noGrp="1"/>
          </p:cNvSpPr>
          <p:nvPr>
            <p:ph type="title"/>
          </p:nvPr>
        </p:nvSpPr>
        <p:spPr/>
        <p:txBody>
          <a:bodyPr/>
          <a:lstStyle/>
          <a:p>
            <a:r>
              <a:rPr lang="fi-FI" dirty="0" err="1"/>
              <a:t>Odds</a:t>
            </a:r>
            <a:r>
              <a:rPr lang="fi-FI" dirty="0"/>
              <a:t> and </a:t>
            </a:r>
            <a:r>
              <a:rPr lang="fi-FI" dirty="0" err="1"/>
              <a:t>probabilities</a:t>
            </a:r>
            <a:r>
              <a:rPr lang="fi-FI" dirty="0"/>
              <a:t> of </a:t>
            </a:r>
            <a:r>
              <a:rPr lang="fi-FI" dirty="0" err="1"/>
              <a:t>three</a:t>
            </a:r>
            <a:r>
              <a:rPr lang="fi-FI" dirty="0"/>
              <a:t> </a:t>
            </a:r>
            <a:r>
              <a:rPr lang="fi-FI" dirty="0" err="1"/>
              <a:t>categories</a:t>
            </a:r>
            <a:endParaRPr lang="fi-FI" dirty="0"/>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040BBA84-D863-DE41-9D26-99DEEA2FDC04}"/>
                  </a:ext>
                </a:extLst>
              </p:cNvPr>
              <p:cNvSpPr>
                <a:spLocks noGrp="1"/>
              </p:cNvSpPr>
              <p:nvPr>
                <p:ph sz="half" idx="1"/>
              </p:nvPr>
            </p:nvSpPr>
            <p:spPr>
              <a:xfrm>
                <a:off x="178421" y="1825625"/>
                <a:ext cx="3735658" cy="4351338"/>
              </a:xfrm>
            </p:spPr>
            <p:txBody>
              <a:bodyPr>
                <a:normAutofit fontScale="62500" lnSpcReduction="20000"/>
              </a:bodyPr>
              <a:lstStyle/>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fi-FI" i="1" smtClean="0">
                              <a:latin typeface="Cambria Math" panose="02040503050406030204" pitchFamily="18" charset="0"/>
                            </a:rPr>
                          </m:ctrlPr>
                        </m:sSubPr>
                        <m:e>
                          <m:r>
                            <a:rPr lang="fi-FI" i="1">
                              <a:latin typeface="Cambria Math" panose="02040503050406030204" pitchFamily="18" charset="0"/>
                            </a:rPr>
                            <m:t>𝑂𝑑𝑑𝑠</m:t>
                          </m:r>
                        </m:e>
                        <m:sub>
                          <m:r>
                            <a:rPr lang="fi-FI" i="1">
                              <a:latin typeface="Cambria Math" panose="02040503050406030204" pitchFamily="18" charset="0"/>
                            </a:rPr>
                            <m:t>𝑐𝑎𝑡</m:t>
                          </m:r>
                          <m:r>
                            <a:rPr lang="fi-FI" i="1">
                              <a:latin typeface="Cambria Math" panose="02040503050406030204" pitchFamily="18" charset="0"/>
                            </a:rPr>
                            <m:t>2/</m:t>
                          </m:r>
                          <m:r>
                            <a:rPr lang="fi-FI" i="1">
                              <a:latin typeface="Cambria Math" panose="02040503050406030204" pitchFamily="18" charset="0"/>
                            </a:rPr>
                            <m:t>𝑐𝑎𝑡</m:t>
                          </m:r>
                          <m:r>
                            <a:rPr lang="fi-FI" i="1">
                              <a:latin typeface="Cambria Math" panose="02040503050406030204" pitchFamily="18" charset="0"/>
                            </a:rPr>
                            <m:t>1</m:t>
                          </m:r>
                        </m:sub>
                      </m:sSub>
                      <m:r>
                        <a:rPr lang="fi-FI" i="1">
                          <a:latin typeface="Cambria Math" panose="02040503050406030204" pitchFamily="18" charset="0"/>
                        </a:rPr>
                        <m:t>= </m:t>
                      </m:r>
                      <m:f>
                        <m:fPr>
                          <m:ctrlPr>
                            <a:rPr lang="fi-FI" i="1">
                              <a:latin typeface="Cambria Math" panose="02040503050406030204" pitchFamily="18" charset="0"/>
                            </a:rPr>
                          </m:ctrlPr>
                        </m:fPr>
                        <m:num>
                          <m:r>
                            <a:rPr lang="fi-FI" i="1">
                              <a:latin typeface="Cambria Math" panose="02040503050406030204" pitchFamily="18" charset="0"/>
                            </a:rPr>
                            <m:t>𝑝</m:t>
                          </m:r>
                          <m:r>
                            <a:rPr lang="fi-FI" i="1">
                              <a:latin typeface="Cambria Math" panose="02040503050406030204" pitchFamily="18" charset="0"/>
                            </a:rPr>
                            <m:t>(</m:t>
                          </m:r>
                          <m:r>
                            <a:rPr lang="fi-FI" i="1">
                              <a:latin typeface="Cambria Math" panose="02040503050406030204" pitchFamily="18" charset="0"/>
                            </a:rPr>
                            <m:t>𝑐𝑎𝑡</m:t>
                          </m:r>
                          <m:r>
                            <a:rPr lang="fi-FI" i="1">
                              <a:latin typeface="Cambria Math" panose="02040503050406030204" pitchFamily="18" charset="0"/>
                            </a:rPr>
                            <m:t>2)</m:t>
                          </m:r>
                        </m:num>
                        <m:den>
                          <m:r>
                            <a:rPr lang="fi-FI" i="1">
                              <a:latin typeface="Cambria Math" panose="02040503050406030204" pitchFamily="18" charset="0"/>
                            </a:rPr>
                            <m:t>𝑝</m:t>
                          </m:r>
                          <m:r>
                            <a:rPr lang="fi-FI" i="1">
                              <a:latin typeface="Cambria Math" panose="02040503050406030204" pitchFamily="18" charset="0"/>
                            </a:rPr>
                            <m:t>(</m:t>
                          </m:r>
                          <m:r>
                            <a:rPr lang="fi-FI" i="1">
                              <a:latin typeface="Cambria Math" panose="02040503050406030204" pitchFamily="18" charset="0"/>
                            </a:rPr>
                            <m:t>𝑐𝑎𝑡</m:t>
                          </m:r>
                          <m:r>
                            <a:rPr lang="fi-FI" i="1">
                              <a:latin typeface="Cambria Math" panose="02040503050406030204" pitchFamily="18" charset="0"/>
                            </a:rPr>
                            <m:t>1)</m:t>
                          </m:r>
                        </m:den>
                      </m:f>
                    </m:oMath>
                  </m:oMathPara>
                </a14:m>
                <a:endParaRPr lang="fi-FI" dirty="0"/>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fi-FI" i="1">
                              <a:latin typeface="Cambria Math" panose="02040503050406030204" pitchFamily="18" charset="0"/>
                            </a:rPr>
                          </m:ctrlPr>
                        </m:sSubPr>
                        <m:e>
                          <m:r>
                            <a:rPr lang="fi-FI" i="1">
                              <a:latin typeface="Cambria Math" panose="02040503050406030204" pitchFamily="18" charset="0"/>
                            </a:rPr>
                            <m:t>𝑂𝑑𝑑𝑠</m:t>
                          </m:r>
                        </m:e>
                        <m:sub>
                          <m:r>
                            <a:rPr lang="fi-FI" i="1">
                              <a:latin typeface="Cambria Math" panose="02040503050406030204" pitchFamily="18" charset="0"/>
                            </a:rPr>
                            <m:t>𝑐𝑎𝑡</m:t>
                          </m:r>
                          <m:r>
                            <a:rPr lang="fi-FI" i="1">
                              <a:latin typeface="Cambria Math" panose="02040503050406030204" pitchFamily="18" charset="0"/>
                            </a:rPr>
                            <m:t>3/</m:t>
                          </m:r>
                          <m:r>
                            <a:rPr lang="fi-FI" i="1">
                              <a:latin typeface="Cambria Math" panose="02040503050406030204" pitchFamily="18" charset="0"/>
                            </a:rPr>
                            <m:t>𝑐𝑎𝑡</m:t>
                          </m:r>
                          <m:r>
                            <a:rPr lang="fi-FI" i="1">
                              <a:latin typeface="Cambria Math" panose="02040503050406030204" pitchFamily="18" charset="0"/>
                            </a:rPr>
                            <m:t>1</m:t>
                          </m:r>
                        </m:sub>
                      </m:sSub>
                      <m:r>
                        <a:rPr lang="fi-FI" i="1">
                          <a:latin typeface="Cambria Math" panose="02040503050406030204" pitchFamily="18" charset="0"/>
                        </a:rPr>
                        <m:t>= </m:t>
                      </m:r>
                      <m:f>
                        <m:fPr>
                          <m:ctrlPr>
                            <a:rPr lang="fi-FI" i="1">
                              <a:latin typeface="Cambria Math" panose="02040503050406030204" pitchFamily="18" charset="0"/>
                            </a:rPr>
                          </m:ctrlPr>
                        </m:fPr>
                        <m:num>
                          <m:r>
                            <a:rPr lang="fi-FI" i="1">
                              <a:latin typeface="Cambria Math" panose="02040503050406030204" pitchFamily="18" charset="0"/>
                            </a:rPr>
                            <m:t>𝑝</m:t>
                          </m:r>
                          <m:r>
                            <a:rPr lang="fi-FI" i="1">
                              <a:latin typeface="Cambria Math" panose="02040503050406030204" pitchFamily="18" charset="0"/>
                            </a:rPr>
                            <m:t>(</m:t>
                          </m:r>
                          <m:r>
                            <a:rPr lang="fi-FI" i="1">
                              <a:latin typeface="Cambria Math" panose="02040503050406030204" pitchFamily="18" charset="0"/>
                            </a:rPr>
                            <m:t>𝑐𝑎𝑡</m:t>
                          </m:r>
                          <m:r>
                            <a:rPr lang="fi-FI" i="1">
                              <a:latin typeface="Cambria Math" panose="02040503050406030204" pitchFamily="18" charset="0"/>
                            </a:rPr>
                            <m:t>3)</m:t>
                          </m:r>
                        </m:num>
                        <m:den>
                          <m:r>
                            <a:rPr lang="fi-FI" i="1">
                              <a:latin typeface="Cambria Math" panose="02040503050406030204" pitchFamily="18" charset="0"/>
                            </a:rPr>
                            <m:t>𝑝</m:t>
                          </m:r>
                          <m:r>
                            <a:rPr lang="fi-FI" i="1">
                              <a:latin typeface="Cambria Math" panose="02040503050406030204" pitchFamily="18" charset="0"/>
                            </a:rPr>
                            <m:t>(</m:t>
                          </m:r>
                          <m:r>
                            <a:rPr lang="fi-FI" i="1">
                              <a:latin typeface="Cambria Math" panose="02040503050406030204" pitchFamily="18" charset="0"/>
                            </a:rPr>
                            <m:t>𝑐𝑎𝑡</m:t>
                          </m:r>
                          <m:r>
                            <a:rPr lang="fi-FI" i="1">
                              <a:latin typeface="Cambria Math" panose="02040503050406030204" pitchFamily="18" charset="0"/>
                            </a:rPr>
                            <m:t>1)</m:t>
                          </m:r>
                        </m:den>
                      </m:f>
                    </m:oMath>
                  </m:oMathPara>
                </a14:m>
                <a:endParaRPr lang="fi-FI" dirty="0"/>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fi-FI" i="1">
                              <a:latin typeface="Cambria Math" panose="02040503050406030204" pitchFamily="18" charset="0"/>
                            </a:rPr>
                          </m:ctrlPr>
                        </m:sSubPr>
                        <m:e>
                          <m:r>
                            <a:rPr lang="fi-FI" i="1">
                              <a:latin typeface="Cambria Math" panose="02040503050406030204" pitchFamily="18" charset="0"/>
                            </a:rPr>
                            <m:t>𝑂𝑑𝑑𝑠</m:t>
                          </m:r>
                        </m:e>
                        <m:sub>
                          <m:f>
                            <m:fPr>
                              <m:ctrlPr>
                                <a:rPr lang="fi-FI" i="1">
                                  <a:latin typeface="Cambria Math" panose="02040503050406030204" pitchFamily="18" charset="0"/>
                                </a:rPr>
                              </m:ctrlPr>
                            </m:fPr>
                            <m:num>
                              <m:r>
                                <a:rPr lang="fi-FI" i="1">
                                  <a:latin typeface="Cambria Math" panose="02040503050406030204" pitchFamily="18" charset="0"/>
                                </a:rPr>
                                <m:t>𝑐𝑎𝑡</m:t>
                              </m:r>
                              <m:r>
                                <a:rPr lang="fi-FI" i="1">
                                  <a:latin typeface="Cambria Math" panose="02040503050406030204" pitchFamily="18" charset="0"/>
                                </a:rPr>
                                <m:t>3</m:t>
                              </m:r>
                            </m:num>
                            <m:den>
                              <m:r>
                                <a:rPr lang="fi-FI" i="1">
                                  <a:latin typeface="Cambria Math" panose="02040503050406030204" pitchFamily="18" charset="0"/>
                                </a:rPr>
                                <m:t>𝑐𝑎𝑡</m:t>
                              </m:r>
                              <m:r>
                                <a:rPr lang="fi-FI" i="1">
                                  <a:latin typeface="Cambria Math" panose="02040503050406030204" pitchFamily="18" charset="0"/>
                                </a:rPr>
                                <m:t>2</m:t>
                              </m:r>
                            </m:den>
                          </m:f>
                        </m:sub>
                      </m:sSub>
                      <m:r>
                        <a:rPr lang="fi-FI" i="1">
                          <a:latin typeface="Cambria Math" panose="02040503050406030204" pitchFamily="18" charset="0"/>
                        </a:rPr>
                        <m:t>= </m:t>
                      </m:r>
                      <m:f>
                        <m:fPr>
                          <m:type m:val="skw"/>
                          <m:ctrlPr>
                            <a:rPr lang="fi-FI" i="1">
                              <a:latin typeface="Cambria Math" panose="02040503050406030204" pitchFamily="18" charset="0"/>
                            </a:rPr>
                          </m:ctrlPr>
                        </m:fPr>
                        <m:num>
                          <m:f>
                            <m:fPr>
                              <m:ctrlPr>
                                <a:rPr lang="fi-FI" i="1">
                                  <a:latin typeface="Cambria Math" panose="02040503050406030204" pitchFamily="18" charset="0"/>
                                </a:rPr>
                              </m:ctrlPr>
                            </m:fPr>
                            <m:num>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m:t>
                                  </m:r>
                                  <m:r>
                                    <a:rPr lang="fi-FI" b="0" i="1" smtClean="0">
                                      <a:latin typeface="Cambria Math" panose="02040503050406030204" pitchFamily="18" charset="0"/>
                                    </a:rPr>
                                    <m:t>𝑎𝑡</m:t>
                                  </m:r>
                                  <m:r>
                                    <a:rPr lang="fi-FI" i="1">
                                      <a:latin typeface="Cambria Math" panose="02040503050406030204" pitchFamily="18" charset="0"/>
                                    </a:rPr>
                                    <m:t>3</m:t>
                                  </m:r>
                                </m:e>
                              </m:d>
                            </m:num>
                            <m:den>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1</m:t>
                                  </m:r>
                                </m:e>
                              </m:d>
                            </m:den>
                          </m:f>
                        </m:num>
                        <m:den>
                          <m:f>
                            <m:fPr>
                              <m:ctrlPr>
                                <a:rPr lang="fi-FI" i="1">
                                  <a:latin typeface="Cambria Math" panose="02040503050406030204" pitchFamily="18" charset="0"/>
                                </a:rPr>
                              </m:ctrlPr>
                            </m:fPr>
                            <m:num>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2</m:t>
                                  </m:r>
                                </m:e>
                              </m:d>
                            </m:num>
                            <m:den>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1</m:t>
                                  </m:r>
                                </m:e>
                              </m:d>
                            </m:den>
                          </m:f>
                        </m:den>
                      </m:f>
                    </m:oMath>
                  </m:oMathPara>
                </a14:m>
                <a:endParaRPr lang="fi-FI" dirty="0"/>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fi-FI" i="1">
                              <a:latin typeface="Cambria Math" panose="02040503050406030204" pitchFamily="18" charset="0"/>
                            </a:rPr>
                          </m:ctrlPr>
                        </m:sSubPr>
                        <m:e>
                          <m:r>
                            <a:rPr lang="fi-FI" i="1">
                              <a:latin typeface="Cambria Math" panose="02040503050406030204" pitchFamily="18" charset="0"/>
                            </a:rPr>
                            <m:t>𝑂𝑑𝑑𝑠</m:t>
                          </m:r>
                        </m:e>
                        <m:sub>
                          <m:r>
                            <a:rPr lang="fi-FI" i="1">
                              <a:latin typeface="Cambria Math" panose="02040503050406030204" pitchFamily="18" charset="0"/>
                            </a:rPr>
                            <m:t>𝑐𝑎𝑡</m:t>
                          </m:r>
                          <m:r>
                            <a:rPr lang="fi-FI" i="1">
                              <a:latin typeface="Cambria Math" panose="02040503050406030204" pitchFamily="18" charset="0"/>
                            </a:rPr>
                            <m:t>3/</m:t>
                          </m:r>
                          <m:r>
                            <a:rPr lang="fi-FI" i="1">
                              <a:latin typeface="Cambria Math" panose="02040503050406030204" pitchFamily="18" charset="0"/>
                            </a:rPr>
                            <m:t>𝑐𝑎𝑡</m:t>
                          </m:r>
                          <m:r>
                            <a:rPr lang="fi-FI" i="1">
                              <a:latin typeface="Cambria Math" panose="02040503050406030204" pitchFamily="18" charset="0"/>
                            </a:rPr>
                            <m:t>2</m:t>
                          </m:r>
                        </m:sub>
                      </m:sSub>
                      <m:r>
                        <a:rPr lang="fi-FI" i="1">
                          <a:latin typeface="Cambria Math" panose="02040503050406030204" pitchFamily="18" charset="0"/>
                        </a:rPr>
                        <m:t>=</m:t>
                      </m:r>
                      <m:f>
                        <m:fPr>
                          <m:type m:val="skw"/>
                          <m:ctrlPr>
                            <a:rPr lang="fi-FI" i="1">
                              <a:latin typeface="Cambria Math" panose="02040503050406030204" pitchFamily="18" charset="0"/>
                            </a:rPr>
                          </m:ctrlPr>
                        </m:fPr>
                        <m:num>
                          <m:sSub>
                            <m:sSubPr>
                              <m:ctrlPr>
                                <a:rPr lang="fi-FI" i="1">
                                  <a:latin typeface="Cambria Math" panose="02040503050406030204" pitchFamily="18" charset="0"/>
                                </a:rPr>
                              </m:ctrlPr>
                            </m:sSubPr>
                            <m:e>
                              <m:r>
                                <a:rPr lang="fi-FI" i="1">
                                  <a:latin typeface="Cambria Math" panose="02040503050406030204" pitchFamily="18" charset="0"/>
                                </a:rPr>
                                <m:t>𝑂𝑑𝑑𝑠</m:t>
                              </m:r>
                            </m:e>
                            <m:sub>
                              <m:r>
                                <a:rPr lang="fi-FI" i="1">
                                  <a:latin typeface="Cambria Math" panose="02040503050406030204" pitchFamily="18" charset="0"/>
                                </a:rPr>
                                <m:t>𝑐𝑎𝑡</m:t>
                              </m:r>
                              <m:r>
                                <a:rPr lang="fi-FI" i="1">
                                  <a:latin typeface="Cambria Math" panose="02040503050406030204" pitchFamily="18" charset="0"/>
                                </a:rPr>
                                <m:t>3/</m:t>
                              </m:r>
                              <m:r>
                                <a:rPr lang="fi-FI" i="1">
                                  <a:latin typeface="Cambria Math" panose="02040503050406030204" pitchFamily="18" charset="0"/>
                                </a:rPr>
                                <m:t>𝑐𝑎𝑡</m:t>
                              </m:r>
                              <m:r>
                                <a:rPr lang="fi-FI" i="1">
                                  <a:latin typeface="Cambria Math" panose="02040503050406030204" pitchFamily="18" charset="0"/>
                                </a:rPr>
                                <m:t>1</m:t>
                              </m:r>
                            </m:sub>
                          </m:sSub>
                        </m:num>
                        <m:den>
                          <m:sSub>
                            <m:sSubPr>
                              <m:ctrlPr>
                                <a:rPr lang="fi-FI" i="1">
                                  <a:latin typeface="Cambria Math" panose="02040503050406030204" pitchFamily="18" charset="0"/>
                                </a:rPr>
                              </m:ctrlPr>
                            </m:sSubPr>
                            <m:e>
                              <m:r>
                                <a:rPr lang="fi-FI" i="1">
                                  <a:latin typeface="Cambria Math" panose="02040503050406030204" pitchFamily="18" charset="0"/>
                                </a:rPr>
                                <m:t>𝑂𝑑𝑑𝑠</m:t>
                              </m:r>
                            </m:e>
                            <m:sub>
                              <m:r>
                                <a:rPr lang="fi-FI" i="1">
                                  <a:latin typeface="Cambria Math" panose="02040503050406030204" pitchFamily="18" charset="0"/>
                                </a:rPr>
                                <m:t>𝑐𝑎𝑡</m:t>
                              </m:r>
                              <m:r>
                                <a:rPr lang="fi-FI" i="1">
                                  <a:latin typeface="Cambria Math" panose="02040503050406030204" pitchFamily="18" charset="0"/>
                                </a:rPr>
                                <m:t>2/</m:t>
                              </m:r>
                              <m:r>
                                <a:rPr lang="fi-FI" i="1">
                                  <a:latin typeface="Cambria Math" panose="02040503050406030204" pitchFamily="18" charset="0"/>
                                </a:rPr>
                                <m:t>𝑐𝑎𝑡</m:t>
                              </m:r>
                              <m:r>
                                <a:rPr lang="fi-FI" i="1">
                                  <a:latin typeface="Cambria Math" panose="02040503050406030204" pitchFamily="18" charset="0"/>
                                </a:rPr>
                                <m:t>1</m:t>
                              </m:r>
                            </m:sub>
                          </m:sSub>
                        </m:den>
                      </m:f>
                    </m:oMath>
                  </m:oMathPara>
                </a14:m>
                <a:endParaRPr lang="fi-FI" dirty="0"/>
              </a:p>
              <a:p>
                <a:pPr marL="0" indent="0">
                  <a:lnSpc>
                    <a:spcPct val="170000"/>
                  </a:lnSpc>
                  <a:buNone/>
                </a:pPr>
                <a:r>
                  <a:rPr lang="fi-FI" dirty="0"/>
                  <a:t> </a:t>
                </a:r>
              </a:p>
              <a:p>
                <a:pPr marL="0" indent="0">
                  <a:lnSpc>
                    <a:spcPct val="170000"/>
                  </a:lnSpc>
                  <a:buNone/>
                </a:pPr>
                <a:endParaRPr lang="fi-FI" dirty="0"/>
              </a:p>
            </p:txBody>
          </p:sp>
        </mc:Choice>
        <mc:Fallback xmlns="">
          <p:sp>
            <p:nvSpPr>
              <p:cNvPr id="8" name="Content Placeholder 7">
                <a:extLst>
                  <a:ext uri="{FF2B5EF4-FFF2-40B4-BE49-F238E27FC236}">
                    <a16:creationId xmlns:a16="http://schemas.microsoft.com/office/drawing/2014/main" id="{040BBA84-D863-DE41-9D26-99DEEA2FDC04}"/>
                  </a:ext>
                </a:extLst>
              </p:cNvPr>
              <p:cNvSpPr>
                <a:spLocks noGrp="1" noRot="1" noChangeAspect="1" noMove="1" noResize="1" noEditPoints="1" noAdjustHandles="1" noChangeArrowheads="1" noChangeShapeType="1" noTextEdit="1"/>
              </p:cNvSpPr>
              <p:nvPr>
                <p:ph sz="half" idx="1"/>
              </p:nvPr>
            </p:nvSpPr>
            <p:spPr>
              <a:xfrm>
                <a:off x="178421" y="1825625"/>
                <a:ext cx="3735658" cy="4351338"/>
              </a:xfrm>
              <a:blipFill>
                <a:blip r:embed="rId2"/>
                <a:stretch>
                  <a:fillRect b="-15205"/>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47BC017A-E76A-0842-98C1-06A512878EC2}"/>
                  </a:ext>
                </a:extLst>
              </p:cNvPr>
              <p:cNvSpPr>
                <a:spLocks noGrp="1"/>
              </p:cNvSpPr>
              <p:nvPr>
                <p:ph sz="half" idx="2"/>
              </p:nvPr>
            </p:nvSpPr>
            <p:spPr>
              <a:xfrm>
                <a:off x="3791416" y="1825625"/>
                <a:ext cx="3902925" cy="4351338"/>
              </a:xfrm>
            </p:spPr>
            <p:txBody>
              <a:bodyPr>
                <a:normAutofit fontScale="62500" lnSpcReduction="20000"/>
              </a:bodyPr>
              <a:lstStyle/>
              <a:p>
                <a:pPr marL="0" indent="0">
                  <a:lnSpc>
                    <a:spcPct val="170000"/>
                  </a:lnSpc>
                  <a:buNone/>
                </a:pPr>
                <a14:m>
                  <m:oMathPara xmlns:m="http://schemas.openxmlformats.org/officeDocument/2006/math">
                    <m:oMathParaPr>
                      <m:jc m:val="centerGroup"/>
                    </m:oMathParaPr>
                    <m:oMath xmlns:m="http://schemas.openxmlformats.org/officeDocument/2006/math">
                      <m:r>
                        <a:rPr lang="fi-FI" i="1" smtClean="0">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 1</m:t>
                          </m:r>
                        </m:e>
                      </m:d>
                      <m:r>
                        <a:rPr lang="fi-FI" i="1">
                          <a:latin typeface="Cambria Math" panose="02040503050406030204" pitchFamily="18" charset="0"/>
                        </a:rPr>
                        <m:t>= </m:t>
                      </m:r>
                      <m:f>
                        <m:fPr>
                          <m:ctrlPr>
                            <a:rPr lang="fi-FI" i="1">
                              <a:latin typeface="Cambria Math" panose="02040503050406030204" pitchFamily="18" charset="0"/>
                            </a:rPr>
                          </m:ctrlPr>
                        </m:fPr>
                        <m:num>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1</m:t>
                              </m:r>
                            </m:e>
                          </m:d>
                        </m:num>
                        <m:den>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1</m:t>
                              </m:r>
                            </m:e>
                          </m:d>
                          <m:r>
                            <a:rPr lang="fi-FI" i="1">
                              <a:latin typeface="Cambria Math" panose="02040503050406030204" pitchFamily="18" charset="0"/>
                            </a:rPr>
                            <m:t>+</m:t>
                          </m:r>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2</m:t>
                              </m:r>
                            </m:e>
                          </m:d>
                          <m:r>
                            <a:rPr lang="fi-FI" i="1">
                              <a:latin typeface="Cambria Math" panose="02040503050406030204" pitchFamily="18" charset="0"/>
                            </a:rPr>
                            <m:t>+</m:t>
                          </m:r>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3</m:t>
                              </m:r>
                            </m:e>
                          </m:d>
                        </m:den>
                      </m:f>
                    </m:oMath>
                  </m:oMathPara>
                </a14:m>
                <a:endParaRPr lang="fi-FI" dirty="0"/>
              </a:p>
              <a:p>
                <a:pPr marL="0" indent="0">
                  <a:lnSpc>
                    <a:spcPct val="170000"/>
                  </a:lnSpc>
                  <a:buNone/>
                </a:pPr>
                <a14:m>
                  <m:oMathPara xmlns:m="http://schemas.openxmlformats.org/officeDocument/2006/math">
                    <m:oMathParaPr>
                      <m:jc m:val="centerGroup"/>
                    </m:oMathParaPr>
                    <m:oMath xmlns:m="http://schemas.openxmlformats.org/officeDocument/2006/math">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1</m:t>
                          </m:r>
                        </m:e>
                      </m:d>
                      <m:r>
                        <a:rPr lang="fi-FI" i="1">
                          <a:latin typeface="Cambria Math" panose="02040503050406030204" pitchFamily="18" charset="0"/>
                        </a:rPr>
                        <m:t>= </m:t>
                      </m:r>
                      <m:f>
                        <m:fPr>
                          <m:ctrlPr>
                            <a:rPr lang="fi-FI" i="1">
                              <a:latin typeface="Cambria Math" panose="02040503050406030204" pitchFamily="18" charset="0"/>
                            </a:rPr>
                          </m:ctrlPr>
                        </m:fPr>
                        <m:num>
                          <m:r>
                            <a:rPr lang="fi-FI" i="1">
                              <a:latin typeface="Cambria Math" panose="02040503050406030204" pitchFamily="18" charset="0"/>
                            </a:rPr>
                            <m:t>1</m:t>
                          </m:r>
                        </m:num>
                        <m:den>
                          <m:f>
                            <m:fPr>
                              <m:ctrlPr>
                                <a:rPr lang="fi-FI" i="1">
                                  <a:latin typeface="Cambria Math" panose="02040503050406030204" pitchFamily="18" charset="0"/>
                                </a:rPr>
                              </m:ctrlPr>
                            </m:fPr>
                            <m:num>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1</m:t>
                                  </m:r>
                                </m:e>
                              </m:d>
                              <m:r>
                                <a:rPr lang="fi-FI" i="1">
                                  <a:latin typeface="Cambria Math" panose="02040503050406030204" pitchFamily="18" charset="0"/>
                                </a:rPr>
                                <m:t>+</m:t>
                              </m:r>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2</m:t>
                                  </m:r>
                                </m:e>
                              </m:d>
                              <m:r>
                                <a:rPr lang="fi-FI" i="1">
                                  <a:latin typeface="Cambria Math" panose="02040503050406030204" pitchFamily="18" charset="0"/>
                                </a:rPr>
                                <m:t>+</m:t>
                              </m:r>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3</m:t>
                                  </m:r>
                                </m:e>
                              </m:d>
                            </m:num>
                            <m:den>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1</m:t>
                                  </m:r>
                                </m:e>
                              </m:d>
                            </m:den>
                          </m:f>
                        </m:den>
                      </m:f>
                    </m:oMath>
                  </m:oMathPara>
                </a14:m>
                <a:endParaRPr lang="fi-FI" dirty="0"/>
              </a:p>
              <a:p>
                <a:pPr marL="0" indent="0">
                  <a:lnSpc>
                    <a:spcPct val="170000"/>
                  </a:lnSpc>
                  <a:buNone/>
                </a:pPr>
                <a14:m>
                  <m:oMathPara xmlns:m="http://schemas.openxmlformats.org/officeDocument/2006/math">
                    <m:oMathParaPr>
                      <m:jc m:val="centerGroup"/>
                    </m:oMathParaPr>
                    <m:oMath xmlns:m="http://schemas.openxmlformats.org/officeDocument/2006/math">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1</m:t>
                          </m:r>
                        </m:e>
                      </m:d>
                      <m:r>
                        <a:rPr lang="fi-FI" i="1">
                          <a:latin typeface="Cambria Math" panose="02040503050406030204" pitchFamily="18" charset="0"/>
                        </a:rPr>
                        <m:t>= </m:t>
                      </m:r>
                      <m:f>
                        <m:fPr>
                          <m:ctrlPr>
                            <a:rPr lang="fi-FI" i="1">
                              <a:latin typeface="Cambria Math" panose="02040503050406030204" pitchFamily="18" charset="0"/>
                            </a:rPr>
                          </m:ctrlPr>
                        </m:fPr>
                        <m:num>
                          <m:r>
                            <a:rPr lang="fi-FI" i="1">
                              <a:latin typeface="Cambria Math" panose="02040503050406030204" pitchFamily="18" charset="0"/>
                            </a:rPr>
                            <m:t>1</m:t>
                          </m:r>
                        </m:num>
                        <m:den>
                          <m:f>
                            <m:fPr>
                              <m:ctrlPr>
                                <a:rPr lang="fi-FI" i="1">
                                  <a:latin typeface="Cambria Math" panose="02040503050406030204" pitchFamily="18" charset="0"/>
                                </a:rPr>
                              </m:ctrlPr>
                            </m:fPr>
                            <m:num>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1</m:t>
                                  </m:r>
                                </m:e>
                              </m:d>
                            </m:num>
                            <m:den>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1</m:t>
                                  </m:r>
                                </m:e>
                              </m:d>
                            </m:den>
                          </m:f>
                          <m:r>
                            <a:rPr lang="fi-FI" i="1">
                              <a:latin typeface="Cambria Math" panose="02040503050406030204" pitchFamily="18" charset="0"/>
                            </a:rPr>
                            <m:t>+</m:t>
                          </m:r>
                          <m:f>
                            <m:fPr>
                              <m:ctrlPr>
                                <a:rPr lang="fi-FI" i="1">
                                  <a:latin typeface="Cambria Math" panose="02040503050406030204" pitchFamily="18" charset="0"/>
                                </a:rPr>
                              </m:ctrlPr>
                            </m:fPr>
                            <m:num>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2</m:t>
                                  </m:r>
                                </m:e>
                              </m:d>
                            </m:num>
                            <m:den>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1</m:t>
                                  </m:r>
                                </m:e>
                              </m:d>
                            </m:den>
                          </m:f>
                          <m:r>
                            <a:rPr lang="fi-FI" i="1">
                              <a:latin typeface="Cambria Math" panose="02040503050406030204" pitchFamily="18" charset="0"/>
                            </a:rPr>
                            <m:t>+</m:t>
                          </m:r>
                          <m:f>
                            <m:fPr>
                              <m:ctrlPr>
                                <a:rPr lang="fi-FI" i="1">
                                  <a:latin typeface="Cambria Math" panose="02040503050406030204" pitchFamily="18" charset="0"/>
                                </a:rPr>
                              </m:ctrlPr>
                            </m:fPr>
                            <m:num>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3</m:t>
                                  </m:r>
                                </m:e>
                              </m:d>
                            </m:num>
                            <m:den>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𝑐𝑎𝑡</m:t>
                                  </m:r>
                                  <m:r>
                                    <a:rPr lang="fi-FI" i="1">
                                      <a:latin typeface="Cambria Math" panose="02040503050406030204" pitchFamily="18" charset="0"/>
                                    </a:rPr>
                                    <m:t>1</m:t>
                                  </m:r>
                                </m:e>
                              </m:d>
                            </m:den>
                          </m:f>
                        </m:den>
                      </m:f>
                    </m:oMath>
                  </m:oMathPara>
                </a14:m>
                <a:endParaRPr lang="fi-FI" dirty="0"/>
              </a:p>
              <a:p>
                <a:pPr marL="0" indent="0">
                  <a:lnSpc>
                    <a:spcPct val="170000"/>
                  </a:lnSpc>
                  <a:buNone/>
                </a:pPr>
                <a14:m>
                  <m:oMathPara xmlns:m="http://schemas.openxmlformats.org/officeDocument/2006/math">
                    <m:oMathParaPr>
                      <m:jc m:val="centerGroup"/>
                    </m:oMathParaPr>
                    <m:oMath xmlns:m="http://schemas.openxmlformats.org/officeDocument/2006/math">
                      <m:r>
                        <a:rPr lang="fi-FI" i="1">
                          <a:latin typeface="Cambria Math" panose="02040503050406030204" pitchFamily="18" charset="0"/>
                        </a:rPr>
                        <m:t>𝑝</m:t>
                      </m:r>
                      <m:d>
                        <m:dPr>
                          <m:ctrlPr>
                            <a:rPr lang="fi-FI" i="1">
                              <a:latin typeface="Cambria Math" panose="02040503050406030204" pitchFamily="18" charset="0"/>
                            </a:rPr>
                          </m:ctrlPr>
                        </m:dPr>
                        <m:e>
                          <m:r>
                            <a:rPr lang="fi-FI" i="1">
                              <a:latin typeface="Cambria Math" panose="02040503050406030204" pitchFamily="18" charset="0"/>
                            </a:rPr>
                            <m:t>𝑐𝑎</m:t>
                          </m:r>
                          <m:r>
                            <a:rPr lang="fi-FI" b="0" i="1" smtClean="0">
                              <a:latin typeface="Cambria Math" panose="02040503050406030204" pitchFamily="18" charset="0"/>
                            </a:rPr>
                            <m:t>𝑡</m:t>
                          </m:r>
                          <m:r>
                            <a:rPr lang="fi-FI" i="1">
                              <a:latin typeface="Cambria Math" panose="02040503050406030204" pitchFamily="18" charset="0"/>
                            </a:rPr>
                            <m:t>1</m:t>
                          </m:r>
                        </m:e>
                      </m:d>
                      <m:r>
                        <a:rPr lang="fi-FI" i="1">
                          <a:latin typeface="Cambria Math" panose="02040503050406030204" pitchFamily="18" charset="0"/>
                        </a:rPr>
                        <m:t>= </m:t>
                      </m:r>
                      <m:f>
                        <m:fPr>
                          <m:ctrlPr>
                            <a:rPr lang="fi-FI" i="1">
                              <a:latin typeface="Cambria Math" panose="02040503050406030204" pitchFamily="18" charset="0"/>
                            </a:rPr>
                          </m:ctrlPr>
                        </m:fPr>
                        <m:num>
                          <m:r>
                            <a:rPr lang="fi-FI" i="1">
                              <a:latin typeface="Cambria Math" panose="02040503050406030204" pitchFamily="18" charset="0"/>
                            </a:rPr>
                            <m:t>1</m:t>
                          </m:r>
                        </m:num>
                        <m:den>
                          <m:r>
                            <a:rPr lang="fi-FI" i="1">
                              <a:latin typeface="Cambria Math" panose="02040503050406030204" pitchFamily="18" charset="0"/>
                            </a:rPr>
                            <m:t>1+</m:t>
                          </m:r>
                          <m:sSub>
                            <m:sSubPr>
                              <m:ctrlPr>
                                <a:rPr lang="fi-FI" i="1">
                                  <a:latin typeface="Cambria Math" panose="02040503050406030204" pitchFamily="18" charset="0"/>
                                </a:rPr>
                              </m:ctrlPr>
                            </m:sSubPr>
                            <m:e>
                              <m:r>
                                <a:rPr lang="fi-FI" i="1">
                                  <a:latin typeface="Cambria Math" panose="02040503050406030204" pitchFamily="18" charset="0"/>
                                </a:rPr>
                                <m:t>𝑂𝑑𝑑𝑠</m:t>
                              </m:r>
                            </m:e>
                            <m:sub>
                              <m:r>
                                <a:rPr lang="fi-FI" i="1">
                                  <a:latin typeface="Cambria Math" panose="02040503050406030204" pitchFamily="18" charset="0"/>
                                </a:rPr>
                                <m:t>𝑐𝑎𝑡</m:t>
                              </m:r>
                              <m:r>
                                <a:rPr lang="fi-FI" i="1">
                                  <a:latin typeface="Cambria Math" panose="02040503050406030204" pitchFamily="18" charset="0"/>
                                </a:rPr>
                                <m:t>2/</m:t>
                              </m:r>
                              <m:r>
                                <a:rPr lang="fi-FI" i="1">
                                  <a:latin typeface="Cambria Math" panose="02040503050406030204" pitchFamily="18" charset="0"/>
                                </a:rPr>
                                <m:t>𝑐𝑎𝑡</m:t>
                              </m:r>
                              <m:r>
                                <a:rPr lang="fi-FI" i="1">
                                  <a:latin typeface="Cambria Math" panose="02040503050406030204" pitchFamily="18" charset="0"/>
                                </a:rPr>
                                <m:t>1</m:t>
                              </m:r>
                            </m:sub>
                          </m:sSub>
                          <m:r>
                            <a:rPr lang="fi-FI" i="1">
                              <a:latin typeface="Cambria Math" panose="02040503050406030204" pitchFamily="18" charset="0"/>
                            </a:rPr>
                            <m:t>+</m:t>
                          </m:r>
                          <m:sSub>
                            <m:sSubPr>
                              <m:ctrlPr>
                                <a:rPr lang="fi-FI" i="1">
                                  <a:latin typeface="Cambria Math" panose="02040503050406030204" pitchFamily="18" charset="0"/>
                                </a:rPr>
                              </m:ctrlPr>
                            </m:sSubPr>
                            <m:e>
                              <m:r>
                                <a:rPr lang="fi-FI" i="1">
                                  <a:latin typeface="Cambria Math" panose="02040503050406030204" pitchFamily="18" charset="0"/>
                                </a:rPr>
                                <m:t>𝑂𝑑𝑑𝑠</m:t>
                              </m:r>
                            </m:e>
                            <m:sub>
                              <m:r>
                                <a:rPr lang="fi-FI" i="1">
                                  <a:latin typeface="Cambria Math" panose="02040503050406030204" pitchFamily="18" charset="0"/>
                                </a:rPr>
                                <m:t>𝑐𝑎𝑡</m:t>
                              </m:r>
                              <m:r>
                                <a:rPr lang="fi-FI" i="1">
                                  <a:latin typeface="Cambria Math" panose="02040503050406030204" pitchFamily="18" charset="0"/>
                                </a:rPr>
                                <m:t>3/</m:t>
                              </m:r>
                              <m:r>
                                <a:rPr lang="fi-FI" i="1">
                                  <a:latin typeface="Cambria Math" panose="02040503050406030204" pitchFamily="18" charset="0"/>
                                </a:rPr>
                                <m:t>𝑐𝑎𝑡</m:t>
                              </m:r>
                              <m:r>
                                <a:rPr lang="fi-FI" i="1">
                                  <a:latin typeface="Cambria Math" panose="02040503050406030204" pitchFamily="18" charset="0"/>
                                </a:rPr>
                                <m:t>1</m:t>
                              </m:r>
                            </m:sub>
                          </m:sSub>
                        </m:den>
                      </m:f>
                    </m:oMath>
                  </m:oMathPara>
                </a14:m>
                <a:endParaRPr lang="fi-FI" dirty="0"/>
              </a:p>
              <a:p>
                <a:pPr>
                  <a:lnSpc>
                    <a:spcPct val="170000"/>
                  </a:lnSpc>
                </a:pPr>
                <a:endParaRPr lang="fi-FI" dirty="0"/>
              </a:p>
            </p:txBody>
          </p:sp>
        </mc:Choice>
        <mc:Fallback xmlns="">
          <p:sp>
            <p:nvSpPr>
              <p:cNvPr id="9" name="Content Placeholder 8">
                <a:extLst>
                  <a:ext uri="{FF2B5EF4-FFF2-40B4-BE49-F238E27FC236}">
                    <a16:creationId xmlns:a16="http://schemas.microsoft.com/office/drawing/2014/main" id="{47BC017A-E76A-0842-98C1-06A512878EC2}"/>
                  </a:ext>
                </a:extLst>
              </p:cNvPr>
              <p:cNvSpPr>
                <a:spLocks noGrp="1" noRot="1" noChangeAspect="1" noMove="1" noResize="1" noEditPoints="1" noAdjustHandles="1" noChangeArrowheads="1" noChangeShapeType="1" noTextEdit="1"/>
              </p:cNvSpPr>
              <p:nvPr>
                <p:ph sz="half" idx="2"/>
              </p:nvPr>
            </p:nvSpPr>
            <p:spPr>
              <a:xfrm>
                <a:off x="3791416" y="1825625"/>
                <a:ext cx="3902925" cy="4351338"/>
              </a:xfrm>
              <a:blipFill>
                <a:blip r:embed="rId3"/>
                <a:stretch>
                  <a:fillRect/>
                </a:stretch>
              </a:blipFill>
            </p:spPr>
            <p:txBody>
              <a:bodyPr/>
              <a:lstStyle/>
              <a:p>
                <a:r>
                  <a:rPr lang="fi-FI">
                    <a:noFill/>
                  </a:rPr>
                  <a:t> </a:t>
                </a:r>
              </a:p>
            </p:txBody>
          </p:sp>
        </mc:Fallback>
      </mc:AlternateContent>
      <p:sp>
        <p:nvSpPr>
          <p:cNvPr id="10" name="TextBox 9">
            <a:extLst>
              <a:ext uri="{FF2B5EF4-FFF2-40B4-BE49-F238E27FC236}">
                <a16:creationId xmlns:a16="http://schemas.microsoft.com/office/drawing/2014/main" id="{874ED33F-37A3-1643-B243-A4DF97941C92}"/>
              </a:ext>
            </a:extLst>
          </p:cNvPr>
          <p:cNvSpPr txBox="1"/>
          <p:nvPr/>
        </p:nvSpPr>
        <p:spPr>
          <a:xfrm>
            <a:off x="628650" y="6127233"/>
            <a:ext cx="3566746" cy="369332"/>
          </a:xfrm>
          <a:prstGeom prst="rect">
            <a:avLst/>
          </a:prstGeom>
          <a:noFill/>
        </p:spPr>
        <p:txBody>
          <a:bodyPr wrap="none" rtlCol="0">
            <a:spAutoFit/>
          </a:bodyPr>
          <a:lstStyle/>
          <a:p>
            <a:r>
              <a:rPr lang="fi-FI" dirty="0" err="1">
                <a:solidFill>
                  <a:srgbClr val="FF0000"/>
                </a:solidFill>
              </a:rPr>
              <a:t>Category</a:t>
            </a:r>
            <a:r>
              <a:rPr lang="fi-FI" dirty="0">
                <a:solidFill>
                  <a:srgbClr val="FF0000"/>
                </a:solidFill>
              </a:rPr>
              <a:t> 1 is </a:t>
            </a:r>
            <a:r>
              <a:rPr lang="fi-FI" dirty="0" err="1">
                <a:solidFill>
                  <a:srgbClr val="FF0000"/>
                </a:solidFill>
              </a:rPr>
              <a:t>the</a:t>
            </a:r>
            <a:r>
              <a:rPr lang="fi-FI" dirty="0">
                <a:solidFill>
                  <a:srgbClr val="FF0000"/>
                </a:solidFill>
              </a:rPr>
              <a:t> </a:t>
            </a:r>
            <a:r>
              <a:rPr lang="fi-FI" dirty="0" err="1">
                <a:solidFill>
                  <a:srgbClr val="FF0000"/>
                </a:solidFill>
              </a:rPr>
              <a:t>reference</a:t>
            </a:r>
            <a:r>
              <a:rPr lang="fi-FI" dirty="0">
                <a:solidFill>
                  <a:srgbClr val="FF0000"/>
                </a:solidFill>
              </a:rPr>
              <a:t> </a:t>
            </a:r>
            <a:r>
              <a:rPr lang="fi-FI" dirty="0" err="1">
                <a:solidFill>
                  <a:srgbClr val="FF0000"/>
                </a:solidFill>
              </a:rPr>
              <a:t>category</a:t>
            </a:r>
            <a:endParaRPr lang="fi-FI" dirty="0">
              <a:solidFill>
                <a:srgbClr val="FF0000"/>
              </a:solidFill>
            </a:endParaRPr>
          </a:p>
        </p:txBody>
      </p:sp>
    </p:spTree>
    <p:extLst>
      <p:ext uri="{BB962C8B-B14F-4D97-AF65-F5344CB8AC3E}">
        <p14:creationId xmlns:p14="http://schemas.microsoft.com/office/powerpoint/2010/main" val="80265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32EA1-F057-CC4E-ADE1-628754321E25}"/>
              </a:ext>
            </a:extLst>
          </p:cNvPr>
          <p:cNvSpPr>
            <a:spLocks noGrp="1"/>
          </p:cNvSpPr>
          <p:nvPr>
            <p:ph type="title"/>
          </p:nvPr>
        </p:nvSpPr>
        <p:spPr/>
        <p:txBody>
          <a:bodyPr/>
          <a:lstStyle/>
          <a:p>
            <a:r>
              <a:rPr lang="fi-FI" dirty="0" err="1"/>
              <a:t>Multinomial</a:t>
            </a:r>
            <a:r>
              <a:rPr lang="fi-FI" dirty="0"/>
              <a:t> regression</a:t>
            </a:r>
          </a:p>
        </p:txBody>
      </p:sp>
      <p:sp>
        <p:nvSpPr>
          <p:cNvPr id="4" name="Content Placeholder 3">
            <a:extLst>
              <a:ext uri="{FF2B5EF4-FFF2-40B4-BE49-F238E27FC236}">
                <a16:creationId xmlns:a16="http://schemas.microsoft.com/office/drawing/2014/main" id="{36AD09F9-D664-E44E-90EE-2B379C3E1778}"/>
              </a:ext>
            </a:extLst>
          </p:cNvPr>
          <p:cNvSpPr>
            <a:spLocks noGrp="1"/>
          </p:cNvSpPr>
          <p:nvPr>
            <p:ph idx="1"/>
          </p:nvPr>
        </p:nvSpPr>
        <p:spPr>
          <a:xfrm>
            <a:off x="628650" y="1825625"/>
            <a:ext cx="4712784" cy="4351338"/>
          </a:xfrm>
        </p:spPr>
        <p:txBody>
          <a:bodyPr/>
          <a:lstStyle/>
          <a:p>
            <a:r>
              <a:rPr lang="en" dirty="0"/>
              <a:t>One category set as reference</a:t>
            </a:r>
          </a:p>
          <a:p>
            <a:endParaRPr lang="en" dirty="0"/>
          </a:p>
          <a:p>
            <a:r>
              <a:rPr lang="en" dirty="0"/>
              <a:t>M-1 logistic </a:t>
            </a:r>
            <a:r>
              <a:rPr lang="en" dirty="0" err="1"/>
              <a:t>regres</a:t>
            </a:r>
            <a:r>
              <a:rPr lang="fi-FI" dirty="0"/>
              <a:t>s</a:t>
            </a:r>
            <a:r>
              <a:rPr lang="en" dirty="0"/>
              <a:t>ion models of odds</a:t>
            </a:r>
          </a:p>
          <a:p>
            <a:pPr marL="342900" lvl="1" indent="0">
              <a:buNone/>
            </a:pPr>
            <a:r>
              <a:rPr lang="en" i="1" dirty="0"/>
              <a:t>log(cat2/cat1)</a:t>
            </a:r>
            <a:r>
              <a:rPr lang="en" dirty="0"/>
              <a:t> = </a:t>
            </a:r>
            <a:r>
              <a:rPr lang="en-US" i="1" dirty="0"/>
              <a:t>β</a:t>
            </a:r>
            <a:r>
              <a:rPr lang="en-US" i="1" baseline="-25000" dirty="0"/>
              <a:t>12</a:t>
            </a:r>
            <a:r>
              <a:rPr lang="en-US" i="1" dirty="0"/>
              <a:t>x</a:t>
            </a:r>
            <a:r>
              <a:rPr lang="en-US" i="1" baseline="-25000" dirty="0"/>
              <a:t>1 </a:t>
            </a:r>
            <a:r>
              <a:rPr lang="en-US" i="1" dirty="0"/>
              <a:t>+ β</a:t>
            </a:r>
            <a:r>
              <a:rPr lang="en-US" i="1" baseline="-25000" dirty="0"/>
              <a:t>22</a:t>
            </a:r>
            <a:r>
              <a:rPr lang="en-US" i="1" dirty="0"/>
              <a:t>x</a:t>
            </a:r>
            <a:r>
              <a:rPr lang="en-US" i="1" baseline="-25000" dirty="0"/>
              <a:t>2 </a:t>
            </a:r>
            <a:r>
              <a:rPr lang="en-US" i="1" dirty="0"/>
              <a:t>+ … + β</a:t>
            </a:r>
            <a:r>
              <a:rPr lang="en-US" i="1" baseline="-25000" dirty="0"/>
              <a:t>k2</a:t>
            </a:r>
            <a:r>
              <a:rPr lang="en-US" i="1" dirty="0"/>
              <a:t>x</a:t>
            </a:r>
            <a:r>
              <a:rPr lang="en-US" i="1" baseline="-25000" dirty="0"/>
              <a:t>k</a:t>
            </a:r>
          </a:p>
          <a:p>
            <a:pPr marL="342900" lvl="1" indent="0">
              <a:buNone/>
            </a:pPr>
            <a:r>
              <a:rPr lang="en" i="1" dirty="0"/>
              <a:t>log(cat3/cat1)</a:t>
            </a:r>
            <a:r>
              <a:rPr lang="en" dirty="0"/>
              <a:t>  = </a:t>
            </a:r>
            <a:r>
              <a:rPr lang="en-US" i="1" dirty="0"/>
              <a:t>β</a:t>
            </a:r>
            <a:r>
              <a:rPr lang="en-US" i="1" baseline="-25000" dirty="0"/>
              <a:t>13</a:t>
            </a:r>
            <a:r>
              <a:rPr lang="en-US" i="1" dirty="0"/>
              <a:t>x</a:t>
            </a:r>
            <a:r>
              <a:rPr lang="en-US" i="1" baseline="-25000" dirty="0"/>
              <a:t>1 </a:t>
            </a:r>
            <a:r>
              <a:rPr lang="en-US" i="1" dirty="0"/>
              <a:t>+ β</a:t>
            </a:r>
            <a:r>
              <a:rPr lang="en-US" i="1" baseline="-25000" dirty="0"/>
              <a:t>23</a:t>
            </a:r>
            <a:r>
              <a:rPr lang="en-US" i="1" dirty="0"/>
              <a:t>x</a:t>
            </a:r>
            <a:r>
              <a:rPr lang="en-US" i="1" baseline="-25000" dirty="0"/>
              <a:t>2 </a:t>
            </a:r>
            <a:r>
              <a:rPr lang="en-US" i="1" dirty="0"/>
              <a:t>+ … + β</a:t>
            </a:r>
            <a:r>
              <a:rPr lang="en-US" i="1" baseline="-25000" dirty="0"/>
              <a:t>k3</a:t>
            </a:r>
            <a:r>
              <a:rPr lang="en-US" i="1" dirty="0"/>
              <a:t>x</a:t>
            </a:r>
            <a:r>
              <a:rPr lang="en-US" i="1" baseline="-25000" dirty="0"/>
              <a:t>k</a:t>
            </a:r>
          </a:p>
          <a:p>
            <a:pPr marL="342900" lvl="1" indent="0">
              <a:buNone/>
            </a:pPr>
            <a:r>
              <a:rPr lang="en-US" i="1" baseline="-25000" dirty="0"/>
              <a:t>…</a:t>
            </a:r>
          </a:p>
          <a:p>
            <a:pPr marL="342900" lvl="1" indent="0">
              <a:buNone/>
            </a:pPr>
            <a:r>
              <a:rPr lang="en" i="1" dirty="0"/>
              <a:t>log(</a:t>
            </a:r>
            <a:r>
              <a:rPr lang="en" i="1" dirty="0" err="1"/>
              <a:t>catM</a:t>
            </a:r>
            <a:r>
              <a:rPr lang="en" i="1" dirty="0"/>
              <a:t>/cat1)</a:t>
            </a:r>
            <a:r>
              <a:rPr lang="en" dirty="0"/>
              <a:t> = </a:t>
            </a:r>
            <a:r>
              <a:rPr lang="en-US" i="1" dirty="0"/>
              <a:t>β</a:t>
            </a:r>
            <a:r>
              <a:rPr lang="en-US" i="1" baseline="-25000" dirty="0"/>
              <a:t>1M</a:t>
            </a:r>
            <a:r>
              <a:rPr lang="en-US" i="1" dirty="0"/>
              <a:t>x</a:t>
            </a:r>
            <a:r>
              <a:rPr lang="en-US" i="1" baseline="-25000" dirty="0"/>
              <a:t>1 </a:t>
            </a:r>
            <a:r>
              <a:rPr lang="en-US" i="1" dirty="0"/>
              <a:t>+ β</a:t>
            </a:r>
            <a:r>
              <a:rPr lang="en-US" i="1" baseline="-25000" dirty="0"/>
              <a:t>2M</a:t>
            </a:r>
            <a:r>
              <a:rPr lang="en-US" i="1" dirty="0"/>
              <a:t>x</a:t>
            </a:r>
            <a:r>
              <a:rPr lang="en-US" i="1" baseline="-25000" dirty="0"/>
              <a:t>2 </a:t>
            </a:r>
            <a:r>
              <a:rPr lang="en-US" i="1" dirty="0"/>
              <a:t>+ … + β</a:t>
            </a:r>
            <a:r>
              <a:rPr lang="en-US" i="1" baseline="-25000" dirty="0" err="1"/>
              <a:t>kM</a:t>
            </a:r>
            <a:r>
              <a:rPr lang="en-US" i="1" dirty="0" err="1"/>
              <a:t>x</a:t>
            </a:r>
            <a:r>
              <a:rPr lang="en-US" i="1" baseline="-25000" dirty="0" err="1"/>
              <a:t>k</a:t>
            </a:r>
            <a:endParaRPr lang="en-US" i="1" baseline="-25000" dirty="0"/>
          </a:p>
          <a:p>
            <a:pPr marL="342900" lvl="1" indent="0">
              <a:buNone/>
            </a:pPr>
            <a:endParaRPr lang="en-US" i="1" baseline="-25000" dirty="0"/>
          </a:p>
          <a:p>
            <a:endParaRPr lang="en" dirty="0"/>
          </a:p>
          <a:p>
            <a:r>
              <a:rPr lang="en" dirty="0"/>
              <a:t>Independence of irrelevant alternatives assumption</a:t>
            </a:r>
          </a:p>
          <a:p>
            <a:pPr marL="342900" lvl="1" indent="0">
              <a:buNone/>
            </a:pPr>
            <a:br>
              <a:rPr lang="en" dirty="0"/>
            </a:br>
            <a:endParaRPr lang="fi-FI" dirty="0"/>
          </a:p>
        </p:txBody>
      </p:sp>
      <p:sp>
        <p:nvSpPr>
          <p:cNvPr id="5" name="TextBox 4">
            <a:extLst>
              <a:ext uri="{FF2B5EF4-FFF2-40B4-BE49-F238E27FC236}">
                <a16:creationId xmlns:a16="http://schemas.microsoft.com/office/drawing/2014/main" id="{5422E078-5960-8D4D-84E4-12387DCCC58F}"/>
              </a:ext>
            </a:extLst>
          </p:cNvPr>
          <p:cNvSpPr txBox="1"/>
          <p:nvPr/>
        </p:nvSpPr>
        <p:spPr>
          <a:xfrm>
            <a:off x="817493" y="6396335"/>
            <a:ext cx="6385165" cy="307777"/>
          </a:xfrm>
          <a:prstGeom prst="rect">
            <a:avLst/>
          </a:prstGeom>
          <a:noFill/>
        </p:spPr>
        <p:txBody>
          <a:bodyPr wrap="square" lIns="0" tIns="0" rIns="0" bIns="0" rtlCol="0">
            <a:spAutoFit/>
          </a:bodyPr>
          <a:lstStyle/>
          <a:p>
            <a:r>
              <a:rPr lang="en" sz="1000" dirty="0"/>
              <a:t>Wulff, </a:t>
            </a:r>
            <a:r>
              <a:rPr lang="en" sz="1000" dirty="0" err="1"/>
              <a:t>Jesper</a:t>
            </a:r>
            <a:r>
              <a:rPr lang="en" sz="1000" dirty="0"/>
              <a:t> N. "Interpreting Results From the Multinomial Logit Model Demonstrated by Foreign Market Entry." Organizational Research Methods (2014): 1094428114560024.</a:t>
            </a:r>
          </a:p>
        </p:txBody>
      </p:sp>
    </p:spTree>
    <p:extLst>
      <p:ext uri="{BB962C8B-B14F-4D97-AF65-F5344CB8AC3E}">
        <p14:creationId xmlns:p14="http://schemas.microsoft.com/office/powerpoint/2010/main" val="293557723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969006-C34E-1E40-B535-6A27DD90CBB9}"/>
              </a:ext>
            </a:extLst>
          </p:cNvPr>
          <p:cNvSpPr txBox="1"/>
          <p:nvPr/>
        </p:nvSpPr>
        <p:spPr>
          <a:xfrm>
            <a:off x="862098" y="6545758"/>
            <a:ext cx="6385165" cy="307777"/>
          </a:xfrm>
          <a:prstGeom prst="rect">
            <a:avLst/>
          </a:prstGeom>
          <a:noFill/>
        </p:spPr>
        <p:txBody>
          <a:bodyPr wrap="square" lIns="0" tIns="0" rIns="0" bIns="0" rtlCol="0">
            <a:spAutoFit/>
          </a:bodyPr>
          <a:lstStyle/>
          <a:p>
            <a:r>
              <a:rPr lang="fi-FI" sz="1000" dirty="0"/>
              <a:t>Wulff, J. N. (2015). </a:t>
            </a:r>
            <a:r>
              <a:rPr lang="fi-FI" sz="1000" dirty="0" err="1"/>
              <a:t>Interpreting</a:t>
            </a:r>
            <a:r>
              <a:rPr lang="fi-FI" sz="1000" dirty="0"/>
              <a:t> </a:t>
            </a:r>
            <a:r>
              <a:rPr lang="fi-FI" sz="1000" dirty="0" err="1"/>
              <a:t>Results</a:t>
            </a:r>
            <a:r>
              <a:rPr lang="fi-FI" sz="1000" dirty="0"/>
              <a:t> </a:t>
            </a:r>
            <a:r>
              <a:rPr lang="fi-FI" sz="1000" dirty="0" err="1"/>
              <a:t>From</a:t>
            </a:r>
            <a:r>
              <a:rPr lang="fi-FI" sz="1000" dirty="0"/>
              <a:t> </a:t>
            </a:r>
            <a:r>
              <a:rPr lang="fi-FI" sz="1000" dirty="0" err="1"/>
              <a:t>the</a:t>
            </a:r>
            <a:r>
              <a:rPr lang="fi-FI" sz="1000" dirty="0"/>
              <a:t> </a:t>
            </a:r>
            <a:r>
              <a:rPr lang="fi-FI" sz="1000" dirty="0" err="1"/>
              <a:t>Multinomial</a:t>
            </a:r>
            <a:r>
              <a:rPr lang="fi-FI" sz="1000" dirty="0"/>
              <a:t> </a:t>
            </a:r>
            <a:r>
              <a:rPr lang="fi-FI" sz="1000" dirty="0" err="1"/>
              <a:t>Logit</a:t>
            </a:r>
            <a:r>
              <a:rPr lang="fi-FI" sz="1000" dirty="0"/>
              <a:t> </a:t>
            </a:r>
            <a:r>
              <a:rPr lang="fi-FI" sz="1000" dirty="0" err="1"/>
              <a:t>Model</a:t>
            </a:r>
            <a:r>
              <a:rPr lang="fi-FI" sz="1000" dirty="0"/>
              <a:t>: </a:t>
            </a:r>
            <a:r>
              <a:rPr lang="fi-FI" sz="1000" dirty="0" err="1"/>
              <a:t>Demonstrated</a:t>
            </a:r>
            <a:r>
              <a:rPr lang="fi-FI" sz="1000" dirty="0"/>
              <a:t> </a:t>
            </a:r>
            <a:r>
              <a:rPr lang="fi-FI" sz="1000" dirty="0" err="1"/>
              <a:t>by</a:t>
            </a:r>
            <a:r>
              <a:rPr lang="fi-FI" sz="1000" dirty="0"/>
              <a:t> </a:t>
            </a:r>
            <a:r>
              <a:rPr lang="fi-FI" sz="1000" dirty="0" err="1"/>
              <a:t>Foreign</a:t>
            </a:r>
            <a:r>
              <a:rPr lang="fi-FI" sz="1000" dirty="0"/>
              <a:t> Market </a:t>
            </a:r>
            <a:r>
              <a:rPr lang="fi-FI" sz="1000" dirty="0" err="1"/>
              <a:t>Entry</a:t>
            </a:r>
            <a:r>
              <a:rPr lang="fi-FI" sz="1000" dirty="0"/>
              <a:t>. </a:t>
            </a:r>
            <a:r>
              <a:rPr lang="fi-FI" sz="1000" i="1" dirty="0" err="1"/>
              <a:t>Organizational</a:t>
            </a:r>
            <a:r>
              <a:rPr lang="fi-FI" sz="1000" i="1" dirty="0"/>
              <a:t> </a:t>
            </a:r>
            <a:r>
              <a:rPr lang="fi-FI" sz="1000" i="1" dirty="0" err="1"/>
              <a:t>Research</a:t>
            </a:r>
            <a:r>
              <a:rPr lang="fi-FI" sz="1000" i="1" dirty="0"/>
              <a:t> </a:t>
            </a:r>
            <a:r>
              <a:rPr lang="fi-FI" sz="1000" i="1" dirty="0" err="1"/>
              <a:t>Methods</a:t>
            </a:r>
            <a:r>
              <a:rPr lang="fi-FI" sz="1000" dirty="0"/>
              <a:t>, </a:t>
            </a:r>
            <a:r>
              <a:rPr lang="fi-FI" sz="1000" i="1" dirty="0"/>
              <a:t>18</a:t>
            </a:r>
            <a:r>
              <a:rPr lang="fi-FI" sz="1000" dirty="0"/>
              <a:t>(2), 300–325. </a:t>
            </a:r>
            <a:r>
              <a:rPr lang="fi-FI" sz="1000" dirty="0">
                <a:hlinkClick r:id="rId2"/>
              </a:rPr>
              <a:t>https://doi.org/10.1177/1094428114560024</a:t>
            </a:r>
            <a:endParaRPr lang="fi-FI" sz="1000" dirty="0">
              <a:effectLst/>
            </a:endParaRPr>
          </a:p>
        </p:txBody>
      </p:sp>
      <p:pic>
        <p:nvPicPr>
          <p:cNvPr id="6" name="Picture 5">
            <a:extLst>
              <a:ext uri="{FF2B5EF4-FFF2-40B4-BE49-F238E27FC236}">
                <a16:creationId xmlns:a16="http://schemas.microsoft.com/office/drawing/2014/main" id="{A9D71B9E-2F25-E141-B9FF-A87477F7A787}"/>
              </a:ext>
            </a:extLst>
          </p:cNvPr>
          <p:cNvPicPr>
            <a:picLocks noChangeAspect="1"/>
          </p:cNvPicPr>
          <p:nvPr/>
        </p:nvPicPr>
        <p:blipFill rotWithShape="1">
          <a:blip r:embed="rId3"/>
          <a:srcRect t="9919" b="30569"/>
          <a:stretch/>
        </p:blipFill>
        <p:spPr>
          <a:xfrm>
            <a:off x="263099" y="350620"/>
            <a:ext cx="6984164" cy="6045716"/>
          </a:xfrm>
          <a:prstGeom prst="rect">
            <a:avLst/>
          </a:prstGeom>
        </p:spPr>
      </p:pic>
      <p:sp>
        <p:nvSpPr>
          <p:cNvPr id="9" name="Rectangle 8">
            <a:extLst>
              <a:ext uri="{FF2B5EF4-FFF2-40B4-BE49-F238E27FC236}">
                <a16:creationId xmlns:a16="http://schemas.microsoft.com/office/drawing/2014/main" id="{B007C57B-2F62-A342-A2BB-AA95121B2DDE}"/>
              </a:ext>
            </a:extLst>
          </p:cNvPr>
          <p:cNvSpPr/>
          <p:nvPr/>
        </p:nvSpPr>
        <p:spPr>
          <a:xfrm>
            <a:off x="1839489" y="869794"/>
            <a:ext cx="714139" cy="4817328"/>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072F64-0D68-DD46-BDFB-8DCD8DE03706}"/>
              </a:ext>
            </a:extLst>
          </p:cNvPr>
          <p:cNvSpPr txBox="1"/>
          <p:nvPr/>
        </p:nvSpPr>
        <p:spPr>
          <a:xfrm>
            <a:off x="1588731" y="425751"/>
            <a:ext cx="1215654" cy="369332"/>
          </a:xfrm>
          <a:prstGeom prst="rect">
            <a:avLst/>
          </a:prstGeom>
          <a:noFill/>
        </p:spPr>
        <p:txBody>
          <a:bodyPr wrap="none" rtlCol="0">
            <a:spAutoFit/>
          </a:bodyPr>
          <a:lstStyle/>
          <a:p>
            <a:r>
              <a:rPr lang="fi-FI" dirty="0" err="1">
                <a:solidFill>
                  <a:srgbClr val="FF0000"/>
                </a:solidFill>
              </a:rPr>
              <a:t>Redundant</a:t>
            </a:r>
            <a:endParaRPr lang="fi-FI" dirty="0">
              <a:solidFill>
                <a:srgbClr val="FF0000"/>
              </a:solidFill>
            </a:endParaRPr>
          </a:p>
        </p:txBody>
      </p:sp>
      <p:sp>
        <p:nvSpPr>
          <p:cNvPr id="11" name="Rectangle 10">
            <a:extLst>
              <a:ext uri="{FF2B5EF4-FFF2-40B4-BE49-F238E27FC236}">
                <a16:creationId xmlns:a16="http://schemas.microsoft.com/office/drawing/2014/main" id="{471CE872-C23B-D747-907B-A2DC7E653372}"/>
              </a:ext>
            </a:extLst>
          </p:cNvPr>
          <p:cNvSpPr/>
          <p:nvPr/>
        </p:nvSpPr>
        <p:spPr>
          <a:xfrm>
            <a:off x="2638660" y="1367882"/>
            <a:ext cx="1491358" cy="371709"/>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2F4DC55-D4A2-F341-839B-4C295D91FF28}"/>
              </a:ext>
            </a:extLst>
          </p:cNvPr>
          <p:cNvSpPr txBox="1"/>
          <p:nvPr/>
        </p:nvSpPr>
        <p:spPr>
          <a:xfrm>
            <a:off x="3491288" y="536086"/>
            <a:ext cx="1126783" cy="646331"/>
          </a:xfrm>
          <a:prstGeom prst="rect">
            <a:avLst/>
          </a:prstGeom>
          <a:noFill/>
        </p:spPr>
        <p:txBody>
          <a:bodyPr wrap="none" rtlCol="0">
            <a:spAutoFit/>
          </a:bodyPr>
          <a:lstStyle/>
          <a:p>
            <a:r>
              <a:rPr lang="fi-FI" dirty="0" err="1">
                <a:solidFill>
                  <a:srgbClr val="FF0000"/>
                </a:solidFill>
              </a:rPr>
              <a:t>Reference</a:t>
            </a:r>
            <a:br>
              <a:rPr lang="fi-FI" dirty="0">
                <a:solidFill>
                  <a:srgbClr val="FF0000"/>
                </a:solidFill>
              </a:rPr>
            </a:br>
            <a:r>
              <a:rPr lang="fi-FI" dirty="0" err="1">
                <a:solidFill>
                  <a:srgbClr val="FF0000"/>
                </a:solidFill>
              </a:rPr>
              <a:t>category</a:t>
            </a:r>
            <a:endParaRPr lang="fi-FI" dirty="0">
              <a:solidFill>
                <a:srgbClr val="FF0000"/>
              </a:solidFill>
            </a:endParaRPr>
          </a:p>
        </p:txBody>
      </p:sp>
    </p:spTree>
    <p:extLst>
      <p:ext uri="{BB962C8B-B14F-4D97-AF65-F5344CB8AC3E}">
        <p14:creationId xmlns:p14="http://schemas.microsoft.com/office/powerpoint/2010/main" val="312920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969006-C34E-1E40-B535-6A27DD90CBB9}"/>
              </a:ext>
            </a:extLst>
          </p:cNvPr>
          <p:cNvSpPr txBox="1"/>
          <p:nvPr/>
        </p:nvSpPr>
        <p:spPr>
          <a:xfrm>
            <a:off x="862098" y="6545758"/>
            <a:ext cx="6385165" cy="307777"/>
          </a:xfrm>
          <a:prstGeom prst="rect">
            <a:avLst/>
          </a:prstGeom>
          <a:noFill/>
        </p:spPr>
        <p:txBody>
          <a:bodyPr wrap="square" lIns="0" tIns="0" rIns="0" bIns="0" rtlCol="0">
            <a:spAutoFit/>
          </a:bodyPr>
          <a:lstStyle/>
          <a:p>
            <a:r>
              <a:rPr lang="fi-FI" sz="1000" dirty="0"/>
              <a:t>Wulff, J. N. (2015). </a:t>
            </a:r>
            <a:r>
              <a:rPr lang="fi-FI" sz="1000" dirty="0" err="1"/>
              <a:t>Interpreting</a:t>
            </a:r>
            <a:r>
              <a:rPr lang="fi-FI" sz="1000" dirty="0"/>
              <a:t> </a:t>
            </a:r>
            <a:r>
              <a:rPr lang="fi-FI" sz="1000" dirty="0" err="1"/>
              <a:t>Results</a:t>
            </a:r>
            <a:r>
              <a:rPr lang="fi-FI" sz="1000" dirty="0"/>
              <a:t> </a:t>
            </a:r>
            <a:r>
              <a:rPr lang="fi-FI" sz="1000" dirty="0" err="1"/>
              <a:t>From</a:t>
            </a:r>
            <a:r>
              <a:rPr lang="fi-FI" sz="1000" dirty="0"/>
              <a:t> </a:t>
            </a:r>
            <a:r>
              <a:rPr lang="fi-FI" sz="1000" dirty="0" err="1"/>
              <a:t>the</a:t>
            </a:r>
            <a:r>
              <a:rPr lang="fi-FI" sz="1000" dirty="0"/>
              <a:t> </a:t>
            </a:r>
            <a:r>
              <a:rPr lang="fi-FI" sz="1000" dirty="0" err="1"/>
              <a:t>Multinomial</a:t>
            </a:r>
            <a:r>
              <a:rPr lang="fi-FI" sz="1000" dirty="0"/>
              <a:t> </a:t>
            </a:r>
            <a:r>
              <a:rPr lang="fi-FI" sz="1000" dirty="0" err="1"/>
              <a:t>Logit</a:t>
            </a:r>
            <a:r>
              <a:rPr lang="fi-FI" sz="1000" dirty="0"/>
              <a:t> </a:t>
            </a:r>
            <a:r>
              <a:rPr lang="fi-FI" sz="1000" dirty="0" err="1"/>
              <a:t>Model</a:t>
            </a:r>
            <a:r>
              <a:rPr lang="fi-FI" sz="1000" dirty="0"/>
              <a:t>: </a:t>
            </a:r>
            <a:r>
              <a:rPr lang="fi-FI" sz="1000" dirty="0" err="1"/>
              <a:t>Demonstrated</a:t>
            </a:r>
            <a:r>
              <a:rPr lang="fi-FI" sz="1000" dirty="0"/>
              <a:t> </a:t>
            </a:r>
            <a:r>
              <a:rPr lang="fi-FI" sz="1000" dirty="0" err="1"/>
              <a:t>by</a:t>
            </a:r>
            <a:r>
              <a:rPr lang="fi-FI" sz="1000" dirty="0"/>
              <a:t> </a:t>
            </a:r>
            <a:r>
              <a:rPr lang="fi-FI" sz="1000" dirty="0" err="1"/>
              <a:t>Foreign</a:t>
            </a:r>
            <a:r>
              <a:rPr lang="fi-FI" sz="1000" dirty="0"/>
              <a:t> Market </a:t>
            </a:r>
            <a:r>
              <a:rPr lang="fi-FI" sz="1000" dirty="0" err="1"/>
              <a:t>Entry</a:t>
            </a:r>
            <a:r>
              <a:rPr lang="fi-FI" sz="1000" dirty="0"/>
              <a:t>. </a:t>
            </a:r>
            <a:r>
              <a:rPr lang="fi-FI" sz="1000" i="1" dirty="0" err="1"/>
              <a:t>Organizational</a:t>
            </a:r>
            <a:r>
              <a:rPr lang="fi-FI" sz="1000" i="1" dirty="0"/>
              <a:t> </a:t>
            </a:r>
            <a:r>
              <a:rPr lang="fi-FI" sz="1000" i="1" dirty="0" err="1"/>
              <a:t>Research</a:t>
            </a:r>
            <a:r>
              <a:rPr lang="fi-FI" sz="1000" i="1" dirty="0"/>
              <a:t> </a:t>
            </a:r>
            <a:r>
              <a:rPr lang="fi-FI" sz="1000" i="1" dirty="0" err="1"/>
              <a:t>Methods</a:t>
            </a:r>
            <a:r>
              <a:rPr lang="fi-FI" sz="1000" dirty="0"/>
              <a:t>, </a:t>
            </a:r>
            <a:r>
              <a:rPr lang="fi-FI" sz="1000" i="1" dirty="0"/>
              <a:t>18</a:t>
            </a:r>
            <a:r>
              <a:rPr lang="fi-FI" sz="1000" dirty="0"/>
              <a:t>(2), 300–325. </a:t>
            </a:r>
            <a:r>
              <a:rPr lang="fi-FI" sz="1000" dirty="0">
                <a:hlinkClick r:id="rId2"/>
              </a:rPr>
              <a:t>https://doi.org/10.1177/1094428114560024</a:t>
            </a:r>
            <a:endParaRPr lang="fi-FI" sz="1000" dirty="0">
              <a:effectLst/>
            </a:endParaRPr>
          </a:p>
        </p:txBody>
      </p:sp>
      <p:pic>
        <p:nvPicPr>
          <p:cNvPr id="6" name="Picture 5">
            <a:extLst>
              <a:ext uri="{FF2B5EF4-FFF2-40B4-BE49-F238E27FC236}">
                <a16:creationId xmlns:a16="http://schemas.microsoft.com/office/drawing/2014/main" id="{A9D71B9E-2F25-E141-B9FF-A87477F7A787}"/>
              </a:ext>
            </a:extLst>
          </p:cNvPr>
          <p:cNvPicPr>
            <a:picLocks noChangeAspect="1"/>
          </p:cNvPicPr>
          <p:nvPr/>
        </p:nvPicPr>
        <p:blipFill rotWithShape="1">
          <a:blip r:embed="rId3"/>
          <a:srcRect t="9919" b="30569"/>
          <a:stretch/>
        </p:blipFill>
        <p:spPr>
          <a:xfrm>
            <a:off x="263099" y="350620"/>
            <a:ext cx="6984164" cy="6045716"/>
          </a:xfrm>
          <a:prstGeom prst="rect">
            <a:avLst/>
          </a:prstGeom>
        </p:spPr>
      </p:pic>
      <p:sp>
        <p:nvSpPr>
          <p:cNvPr id="9" name="Rectangle 8">
            <a:extLst>
              <a:ext uri="{FF2B5EF4-FFF2-40B4-BE49-F238E27FC236}">
                <a16:creationId xmlns:a16="http://schemas.microsoft.com/office/drawing/2014/main" id="{B007C57B-2F62-A342-A2BB-AA95121B2DDE}"/>
              </a:ext>
            </a:extLst>
          </p:cNvPr>
          <p:cNvSpPr/>
          <p:nvPr/>
        </p:nvSpPr>
        <p:spPr>
          <a:xfrm>
            <a:off x="862099" y="4393580"/>
            <a:ext cx="5750574" cy="1559282"/>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5677C05-52A1-7F4F-A032-327407556345}"/>
              </a:ext>
            </a:extLst>
          </p:cNvPr>
          <p:cNvSpPr txBox="1"/>
          <p:nvPr/>
        </p:nvSpPr>
        <p:spPr>
          <a:xfrm>
            <a:off x="-89208" y="4301481"/>
            <a:ext cx="1021433" cy="338554"/>
          </a:xfrm>
          <a:prstGeom prst="rect">
            <a:avLst/>
          </a:prstGeom>
          <a:noFill/>
        </p:spPr>
        <p:txBody>
          <a:bodyPr wrap="none" rtlCol="0">
            <a:spAutoFit/>
          </a:bodyPr>
          <a:lstStyle/>
          <a:p>
            <a:r>
              <a:rPr lang="fi-FI" sz="1600" dirty="0" err="1">
                <a:solidFill>
                  <a:srgbClr val="FF0000"/>
                </a:solidFill>
              </a:rPr>
              <a:t>Pseudo</a:t>
            </a:r>
            <a:r>
              <a:rPr lang="fi-FI" sz="1600" dirty="0">
                <a:solidFill>
                  <a:srgbClr val="FF0000"/>
                </a:solidFill>
              </a:rPr>
              <a:t> R</a:t>
            </a:r>
            <a:r>
              <a:rPr lang="fi-FI" sz="1600" baseline="30000" dirty="0">
                <a:solidFill>
                  <a:srgbClr val="FF0000"/>
                </a:solidFill>
              </a:rPr>
              <a:t>2</a:t>
            </a:r>
          </a:p>
        </p:txBody>
      </p:sp>
      <p:sp>
        <p:nvSpPr>
          <p:cNvPr id="14" name="TextBox 13">
            <a:extLst>
              <a:ext uri="{FF2B5EF4-FFF2-40B4-BE49-F238E27FC236}">
                <a16:creationId xmlns:a16="http://schemas.microsoft.com/office/drawing/2014/main" id="{D75F94A2-B9A4-1B4F-888F-A9BC51DB5546}"/>
              </a:ext>
            </a:extLst>
          </p:cNvPr>
          <p:cNvSpPr txBox="1"/>
          <p:nvPr/>
        </p:nvSpPr>
        <p:spPr>
          <a:xfrm>
            <a:off x="-58854" y="4620063"/>
            <a:ext cx="463588" cy="338554"/>
          </a:xfrm>
          <a:prstGeom prst="rect">
            <a:avLst/>
          </a:prstGeom>
          <a:noFill/>
        </p:spPr>
        <p:txBody>
          <a:bodyPr wrap="none" rtlCol="0">
            <a:spAutoFit/>
          </a:bodyPr>
          <a:lstStyle/>
          <a:p>
            <a:r>
              <a:rPr lang="fi-FI" sz="1600" dirty="0">
                <a:solidFill>
                  <a:srgbClr val="FF0000"/>
                </a:solidFill>
              </a:rPr>
              <a:t>AIC</a:t>
            </a:r>
            <a:endParaRPr lang="fi-FI" sz="1600" baseline="30000" dirty="0">
              <a:solidFill>
                <a:srgbClr val="FF0000"/>
              </a:solidFill>
            </a:endParaRPr>
          </a:p>
        </p:txBody>
      </p:sp>
      <p:sp>
        <p:nvSpPr>
          <p:cNvPr id="15" name="TextBox 14">
            <a:extLst>
              <a:ext uri="{FF2B5EF4-FFF2-40B4-BE49-F238E27FC236}">
                <a16:creationId xmlns:a16="http://schemas.microsoft.com/office/drawing/2014/main" id="{9E083A82-B830-4342-BF3E-EFE10C88D592}"/>
              </a:ext>
            </a:extLst>
          </p:cNvPr>
          <p:cNvSpPr txBox="1"/>
          <p:nvPr/>
        </p:nvSpPr>
        <p:spPr>
          <a:xfrm>
            <a:off x="-69577" y="4909991"/>
            <a:ext cx="746038" cy="338554"/>
          </a:xfrm>
          <a:prstGeom prst="rect">
            <a:avLst/>
          </a:prstGeom>
          <a:noFill/>
        </p:spPr>
        <p:txBody>
          <a:bodyPr wrap="none" rtlCol="0">
            <a:spAutoFit/>
          </a:bodyPr>
          <a:lstStyle/>
          <a:p>
            <a:r>
              <a:rPr lang="fi-FI" sz="1600" dirty="0">
                <a:solidFill>
                  <a:srgbClr val="FF0000"/>
                </a:solidFill>
              </a:rPr>
              <a:t>LR </a:t>
            </a:r>
            <a:r>
              <a:rPr lang="fi-FI" sz="1600" dirty="0" err="1">
                <a:solidFill>
                  <a:srgbClr val="FF0000"/>
                </a:solidFill>
              </a:rPr>
              <a:t>test</a:t>
            </a:r>
            <a:endParaRPr lang="fi-FI" sz="1600" dirty="0">
              <a:solidFill>
                <a:srgbClr val="FF0000"/>
              </a:solidFill>
            </a:endParaRPr>
          </a:p>
        </p:txBody>
      </p:sp>
      <p:sp>
        <p:nvSpPr>
          <p:cNvPr id="16" name="TextBox 15">
            <a:extLst>
              <a:ext uri="{FF2B5EF4-FFF2-40B4-BE49-F238E27FC236}">
                <a16:creationId xmlns:a16="http://schemas.microsoft.com/office/drawing/2014/main" id="{1C2A43F1-529C-944B-90C3-7553DF9CB207}"/>
              </a:ext>
            </a:extLst>
          </p:cNvPr>
          <p:cNvSpPr txBox="1"/>
          <p:nvPr/>
        </p:nvSpPr>
        <p:spPr>
          <a:xfrm>
            <a:off x="-89209" y="5201824"/>
            <a:ext cx="1021433" cy="338554"/>
          </a:xfrm>
          <a:prstGeom prst="rect">
            <a:avLst/>
          </a:prstGeom>
          <a:noFill/>
        </p:spPr>
        <p:txBody>
          <a:bodyPr wrap="none" rtlCol="0">
            <a:spAutoFit/>
          </a:bodyPr>
          <a:lstStyle/>
          <a:p>
            <a:r>
              <a:rPr lang="fi-FI" sz="1600" dirty="0" err="1">
                <a:solidFill>
                  <a:srgbClr val="FF0000"/>
                </a:solidFill>
              </a:rPr>
              <a:t>Pseudo</a:t>
            </a:r>
            <a:r>
              <a:rPr lang="fi-FI" sz="1600" dirty="0">
                <a:solidFill>
                  <a:srgbClr val="FF0000"/>
                </a:solidFill>
              </a:rPr>
              <a:t> R</a:t>
            </a:r>
            <a:r>
              <a:rPr lang="fi-FI" sz="1600" baseline="30000" dirty="0">
                <a:solidFill>
                  <a:srgbClr val="FF0000"/>
                </a:solidFill>
              </a:rPr>
              <a:t>2</a:t>
            </a:r>
          </a:p>
        </p:txBody>
      </p:sp>
      <p:sp>
        <p:nvSpPr>
          <p:cNvPr id="17" name="TextBox 16">
            <a:extLst>
              <a:ext uri="{FF2B5EF4-FFF2-40B4-BE49-F238E27FC236}">
                <a16:creationId xmlns:a16="http://schemas.microsoft.com/office/drawing/2014/main" id="{D9027C38-4A78-9F48-A42A-F95EE5078DB4}"/>
              </a:ext>
            </a:extLst>
          </p:cNvPr>
          <p:cNvSpPr txBox="1"/>
          <p:nvPr/>
        </p:nvSpPr>
        <p:spPr>
          <a:xfrm>
            <a:off x="-58854" y="5614308"/>
            <a:ext cx="746038" cy="338554"/>
          </a:xfrm>
          <a:prstGeom prst="rect">
            <a:avLst/>
          </a:prstGeom>
          <a:noFill/>
        </p:spPr>
        <p:txBody>
          <a:bodyPr wrap="none" rtlCol="0">
            <a:spAutoFit/>
          </a:bodyPr>
          <a:lstStyle/>
          <a:p>
            <a:r>
              <a:rPr lang="fi-FI" sz="1600" dirty="0">
                <a:solidFill>
                  <a:srgbClr val="FF0000"/>
                </a:solidFill>
              </a:rPr>
              <a:t>LR </a:t>
            </a:r>
            <a:r>
              <a:rPr lang="fi-FI" sz="1600" dirty="0" err="1">
                <a:solidFill>
                  <a:srgbClr val="FF0000"/>
                </a:solidFill>
              </a:rPr>
              <a:t>test</a:t>
            </a:r>
            <a:endParaRPr lang="fi-FI" sz="1600" dirty="0">
              <a:solidFill>
                <a:srgbClr val="FF0000"/>
              </a:solidFill>
            </a:endParaRPr>
          </a:p>
        </p:txBody>
      </p:sp>
    </p:spTree>
    <p:extLst>
      <p:ext uri="{BB962C8B-B14F-4D97-AF65-F5344CB8AC3E}">
        <p14:creationId xmlns:p14="http://schemas.microsoft.com/office/powerpoint/2010/main" val="25769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969006-C34E-1E40-B535-6A27DD90CBB9}"/>
              </a:ext>
            </a:extLst>
          </p:cNvPr>
          <p:cNvSpPr txBox="1"/>
          <p:nvPr/>
        </p:nvSpPr>
        <p:spPr>
          <a:xfrm>
            <a:off x="862098" y="6545758"/>
            <a:ext cx="6385165" cy="307777"/>
          </a:xfrm>
          <a:prstGeom prst="rect">
            <a:avLst/>
          </a:prstGeom>
          <a:noFill/>
        </p:spPr>
        <p:txBody>
          <a:bodyPr wrap="square" lIns="0" tIns="0" rIns="0" bIns="0" rtlCol="0">
            <a:spAutoFit/>
          </a:bodyPr>
          <a:lstStyle/>
          <a:p>
            <a:r>
              <a:rPr lang="fi-FI" sz="1000" dirty="0"/>
              <a:t>Wulff, J. N. (2015). </a:t>
            </a:r>
            <a:r>
              <a:rPr lang="fi-FI" sz="1000" dirty="0" err="1"/>
              <a:t>Interpreting</a:t>
            </a:r>
            <a:r>
              <a:rPr lang="fi-FI" sz="1000" dirty="0"/>
              <a:t> </a:t>
            </a:r>
            <a:r>
              <a:rPr lang="fi-FI" sz="1000" dirty="0" err="1"/>
              <a:t>Results</a:t>
            </a:r>
            <a:r>
              <a:rPr lang="fi-FI" sz="1000" dirty="0"/>
              <a:t> </a:t>
            </a:r>
            <a:r>
              <a:rPr lang="fi-FI" sz="1000" dirty="0" err="1"/>
              <a:t>From</a:t>
            </a:r>
            <a:r>
              <a:rPr lang="fi-FI" sz="1000" dirty="0"/>
              <a:t> </a:t>
            </a:r>
            <a:r>
              <a:rPr lang="fi-FI" sz="1000" dirty="0" err="1"/>
              <a:t>the</a:t>
            </a:r>
            <a:r>
              <a:rPr lang="fi-FI" sz="1000" dirty="0"/>
              <a:t> </a:t>
            </a:r>
            <a:r>
              <a:rPr lang="fi-FI" sz="1000" dirty="0" err="1"/>
              <a:t>Multinomial</a:t>
            </a:r>
            <a:r>
              <a:rPr lang="fi-FI" sz="1000" dirty="0"/>
              <a:t> </a:t>
            </a:r>
            <a:r>
              <a:rPr lang="fi-FI" sz="1000" dirty="0" err="1"/>
              <a:t>Logit</a:t>
            </a:r>
            <a:r>
              <a:rPr lang="fi-FI" sz="1000" dirty="0"/>
              <a:t> </a:t>
            </a:r>
            <a:r>
              <a:rPr lang="fi-FI" sz="1000" dirty="0" err="1"/>
              <a:t>Model</a:t>
            </a:r>
            <a:r>
              <a:rPr lang="fi-FI" sz="1000" dirty="0"/>
              <a:t>: </a:t>
            </a:r>
            <a:r>
              <a:rPr lang="fi-FI" sz="1000" dirty="0" err="1"/>
              <a:t>Demonstrated</a:t>
            </a:r>
            <a:r>
              <a:rPr lang="fi-FI" sz="1000" dirty="0"/>
              <a:t> </a:t>
            </a:r>
            <a:r>
              <a:rPr lang="fi-FI" sz="1000" dirty="0" err="1"/>
              <a:t>by</a:t>
            </a:r>
            <a:r>
              <a:rPr lang="fi-FI" sz="1000" dirty="0"/>
              <a:t> </a:t>
            </a:r>
            <a:r>
              <a:rPr lang="fi-FI" sz="1000" dirty="0" err="1"/>
              <a:t>Foreign</a:t>
            </a:r>
            <a:r>
              <a:rPr lang="fi-FI" sz="1000" dirty="0"/>
              <a:t> Market </a:t>
            </a:r>
            <a:r>
              <a:rPr lang="fi-FI" sz="1000" dirty="0" err="1"/>
              <a:t>Entry</a:t>
            </a:r>
            <a:r>
              <a:rPr lang="fi-FI" sz="1000" dirty="0"/>
              <a:t>. </a:t>
            </a:r>
            <a:r>
              <a:rPr lang="fi-FI" sz="1000" i="1" dirty="0" err="1"/>
              <a:t>Organizational</a:t>
            </a:r>
            <a:r>
              <a:rPr lang="fi-FI" sz="1000" i="1" dirty="0"/>
              <a:t> </a:t>
            </a:r>
            <a:r>
              <a:rPr lang="fi-FI" sz="1000" i="1" dirty="0" err="1"/>
              <a:t>Research</a:t>
            </a:r>
            <a:r>
              <a:rPr lang="fi-FI" sz="1000" i="1" dirty="0"/>
              <a:t> </a:t>
            </a:r>
            <a:r>
              <a:rPr lang="fi-FI" sz="1000" i="1" dirty="0" err="1"/>
              <a:t>Methods</a:t>
            </a:r>
            <a:r>
              <a:rPr lang="fi-FI" sz="1000" dirty="0"/>
              <a:t>, </a:t>
            </a:r>
            <a:r>
              <a:rPr lang="fi-FI" sz="1000" i="1" dirty="0"/>
              <a:t>18</a:t>
            </a:r>
            <a:r>
              <a:rPr lang="fi-FI" sz="1000" dirty="0"/>
              <a:t>(2), 300–325. </a:t>
            </a:r>
            <a:r>
              <a:rPr lang="fi-FI" sz="1000" dirty="0">
                <a:hlinkClick r:id="rId2"/>
              </a:rPr>
              <a:t>https://doi.org/10.1177/1094428114560024</a:t>
            </a:r>
            <a:endParaRPr lang="fi-FI" sz="1000" dirty="0">
              <a:effectLst/>
            </a:endParaRPr>
          </a:p>
        </p:txBody>
      </p:sp>
      <p:pic>
        <p:nvPicPr>
          <p:cNvPr id="3" name="Picture 2">
            <a:extLst>
              <a:ext uri="{FF2B5EF4-FFF2-40B4-BE49-F238E27FC236}">
                <a16:creationId xmlns:a16="http://schemas.microsoft.com/office/drawing/2014/main" id="{9E027DF8-B58A-B843-A856-A0B6D579EFD2}"/>
              </a:ext>
            </a:extLst>
          </p:cNvPr>
          <p:cNvPicPr>
            <a:picLocks noChangeAspect="1"/>
          </p:cNvPicPr>
          <p:nvPr/>
        </p:nvPicPr>
        <p:blipFill rotWithShape="1">
          <a:blip r:embed="rId3"/>
          <a:srcRect t="10082" b="53659"/>
          <a:stretch/>
        </p:blipFill>
        <p:spPr>
          <a:xfrm>
            <a:off x="-796267" y="1781958"/>
            <a:ext cx="9324036" cy="4917688"/>
          </a:xfrm>
          <a:prstGeom prst="rect">
            <a:avLst/>
          </a:prstGeom>
        </p:spPr>
      </p:pic>
      <p:sp>
        <p:nvSpPr>
          <p:cNvPr id="5" name="Title 4">
            <a:extLst>
              <a:ext uri="{FF2B5EF4-FFF2-40B4-BE49-F238E27FC236}">
                <a16:creationId xmlns:a16="http://schemas.microsoft.com/office/drawing/2014/main" id="{440BDE18-7A5A-EE4B-AA76-2844CA513F27}"/>
              </a:ext>
            </a:extLst>
          </p:cNvPr>
          <p:cNvSpPr>
            <a:spLocks noGrp="1"/>
          </p:cNvSpPr>
          <p:nvPr>
            <p:ph type="title"/>
          </p:nvPr>
        </p:nvSpPr>
        <p:spPr/>
        <p:txBody>
          <a:bodyPr/>
          <a:lstStyle/>
          <a:p>
            <a:r>
              <a:rPr lang="fi-FI" dirty="0" err="1"/>
              <a:t>Graphical</a:t>
            </a:r>
            <a:r>
              <a:rPr lang="fi-FI" dirty="0"/>
              <a:t> </a:t>
            </a:r>
            <a:r>
              <a:rPr lang="fi-FI" dirty="0" err="1"/>
              <a:t>interpretation</a:t>
            </a:r>
            <a:endParaRPr lang="fi-FI" dirty="0"/>
          </a:p>
        </p:txBody>
      </p:sp>
    </p:spTree>
    <p:extLst>
      <p:ext uri="{BB962C8B-B14F-4D97-AF65-F5344CB8AC3E}">
        <p14:creationId xmlns:p14="http://schemas.microsoft.com/office/powerpoint/2010/main" val="42589073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969006-C34E-1E40-B535-6A27DD90CBB9}"/>
              </a:ext>
            </a:extLst>
          </p:cNvPr>
          <p:cNvSpPr txBox="1"/>
          <p:nvPr/>
        </p:nvSpPr>
        <p:spPr>
          <a:xfrm>
            <a:off x="862098" y="6545758"/>
            <a:ext cx="6385165" cy="307777"/>
          </a:xfrm>
          <a:prstGeom prst="rect">
            <a:avLst/>
          </a:prstGeom>
          <a:noFill/>
        </p:spPr>
        <p:txBody>
          <a:bodyPr wrap="square" lIns="0" tIns="0" rIns="0" bIns="0" rtlCol="0">
            <a:spAutoFit/>
          </a:bodyPr>
          <a:lstStyle/>
          <a:p>
            <a:r>
              <a:rPr lang="fi-FI" sz="1000" dirty="0"/>
              <a:t>Wulff, J. N. (2015). </a:t>
            </a:r>
            <a:r>
              <a:rPr lang="fi-FI" sz="1000" dirty="0" err="1"/>
              <a:t>Interpreting</a:t>
            </a:r>
            <a:r>
              <a:rPr lang="fi-FI" sz="1000" dirty="0"/>
              <a:t> </a:t>
            </a:r>
            <a:r>
              <a:rPr lang="fi-FI" sz="1000" dirty="0" err="1"/>
              <a:t>Results</a:t>
            </a:r>
            <a:r>
              <a:rPr lang="fi-FI" sz="1000" dirty="0"/>
              <a:t> </a:t>
            </a:r>
            <a:r>
              <a:rPr lang="fi-FI" sz="1000" dirty="0" err="1"/>
              <a:t>From</a:t>
            </a:r>
            <a:r>
              <a:rPr lang="fi-FI" sz="1000" dirty="0"/>
              <a:t> </a:t>
            </a:r>
            <a:r>
              <a:rPr lang="fi-FI" sz="1000" dirty="0" err="1"/>
              <a:t>the</a:t>
            </a:r>
            <a:r>
              <a:rPr lang="fi-FI" sz="1000" dirty="0"/>
              <a:t> </a:t>
            </a:r>
            <a:r>
              <a:rPr lang="fi-FI" sz="1000" dirty="0" err="1"/>
              <a:t>Multinomial</a:t>
            </a:r>
            <a:r>
              <a:rPr lang="fi-FI" sz="1000" dirty="0"/>
              <a:t> </a:t>
            </a:r>
            <a:r>
              <a:rPr lang="fi-FI" sz="1000" dirty="0" err="1"/>
              <a:t>Logit</a:t>
            </a:r>
            <a:r>
              <a:rPr lang="fi-FI" sz="1000" dirty="0"/>
              <a:t> </a:t>
            </a:r>
            <a:r>
              <a:rPr lang="fi-FI" sz="1000" dirty="0" err="1"/>
              <a:t>Model</a:t>
            </a:r>
            <a:r>
              <a:rPr lang="fi-FI" sz="1000" dirty="0"/>
              <a:t>: </a:t>
            </a:r>
            <a:r>
              <a:rPr lang="fi-FI" sz="1000" dirty="0" err="1"/>
              <a:t>Demonstrated</a:t>
            </a:r>
            <a:r>
              <a:rPr lang="fi-FI" sz="1000" dirty="0"/>
              <a:t> </a:t>
            </a:r>
            <a:r>
              <a:rPr lang="fi-FI" sz="1000" dirty="0" err="1"/>
              <a:t>by</a:t>
            </a:r>
            <a:r>
              <a:rPr lang="fi-FI" sz="1000" dirty="0"/>
              <a:t> </a:t>
            </a:r>
            <a:r>
              <a:rPr lang="fi-FI" sz="1000" dirty="0" err="1"/>
              <a:t>Foreign</a:t>
            </a:r>
            <a:r>
              <a:rPr lang="fi-FI" sz="1000" dirty="0"/>
              <a:t> Market </a:t>
            </a:r>
            <a:r>
              <a:rPr lang="fi-FI" sz="1000" dirty="0" err="1"/>
              <a:t>Entry</a:t>
            </a:r>
            <a:r>
              <a:rPr lang="fi-FI" sz="1000" dirty="0"/>
              <a:t>. </a:t>
            </a:r>
            <a:r>
              <a:rPr lang="fi-FI" sz="1000" i="1" dirty="0" err="1"/>
              <a:t>Organizational</a:t>
            </a:r>
            <a:r>
              <a:rPr lang="fi-FI" sz="1000" i="1" dirty="0"/>
              <a:t> </a:t>
            </a:r>
            <a:r>
              <a:rPr lang="fi-FI" sz="1000" i="1" dirty="0" err="1"/>
              <a:t>Research</a:t>
            </a:r>
            <a:r>
              <a:rPr lang="fi-FI" sz="1000" i="1" dirty="0"/>
              <a:t> </a:t>
            </a:r>
            <a:r>
              <a:rPr lang="fi-FI" sz="1000" i="1" dirty="0" err="1"/>
              <a:t>Methods</a:t>
            </a:r>
            <a:r>
              <a:rPr lang="fi-FI" sz="1000" dirty="0"/>
              <a:t>, </a:t>
            </a:r>
            <a:r>
              <a:rPr lang="fi-FI" sz="1000" i="1" dirty="0"/>
              <a:t>18</a:t>
            </a:r>
            <a:r>
              <a:rPr lang="fi-FI" sz="1000" dirty="0"/>
              <a:t>(2), 300–325. </a:t>
            </a:r>
            <a:r>
              <a:rPr lang="fi-FI" sz="1000" dirty="0">
                <a:hlinkClick r:id="rId2"/>
              </a:rPr>
              <a:t>https://doi.org/10.1177/1094428114560024</a:t>
            </a:r>
            <a:endParaRPr lang="fi-FI" sz="1000" dirty="0">
              <a:effectLst/>
            </a:endParaRPr>
          </a:p>
        </p:txBody>
      </p:sp>
      <p:sp>
        <p:nvSpPr>
          <p:cNvPr id="5" name="Title 4">
            <a:extLst>
              <a:ext uri="{FF2B5EF4-FFF2-40B4-BE49-F238E27FC236}">
                <a16:creationId xmlns:a16="http://schemas.microsoft.com/office/drawing/2014/main" id="{440BDE18-7A5A-EE4B-AA76-2844CA513F27}"/>
              </a:ext>
            </a:extLst>
          </p:cNvPr>
          <p:cNvSpPr>
            <a:spLocks noGrp="1"/>
          </p:cNvSpPr>
          <p:nvPr>
            <p:ph type="title"/>
          </p:nvPr>
        </p:nvSpPr>
        <p:spPr/>
        <p:txBody>
          <a:bodyPr/>
          <a:lstStyle/>
          <a:p>
            <a:r>
              <a:rPr lang="fi-FI" dirty="0" err="1"/>
              <a:t>Graphical</a:t>
            </a:r>
            <a:r>
              <a:rPr lang="fi-FI" dirty="0"/>
              <a:t> </a:t>
            </a:r>
            <a:r>
              <a:rPr lang="fi-FI" dirty="0" err="1"/>
              <a:t>interpretation</a:t>
            </a:r>
            <a:endParaRPr lang="fi-FI" dirty="0"/>
          </a:p>
        </p:txBody>
      </p:sp>
      <p:pic>
        <p:nvPicPr>
          <p:cNvPr id="6" name="Picture 5">
            <a:extLst>
              <a:ext uri="{FF2B5EF4-FFF2-40B4-BE49-F238E27FC236}">
                <a16:creationId xmlns:a16="http://schemas.microsoft.com/office/drawing/2014/main" id="{13A870F3-A081-6144-8FDA-AB08B646E886}"/>
              </a:ext>
            </a:extLst>
          </p:cNvPr>
          <p:cNvPicPr>
            <a:picLocks noChangeAspect="1"/>
          </p:cNvPicPr>
          <p:nvPr/>
        </p:nvPicPr>
        <p:blipFill rotWithShape="1">
          <a:blip r:embed="rId3"/>
          <a:srcRect t="9594" b="54797"/>
          <a:stretch/>
        </p:blipFill>
        <p:spPr>
          <a:xfrm>
            <a:off x="-796267" y="1717283"/>
            <a:ext cx="9322105" cy="4828478"/>
          </a:xfrm>
          <a:prstGeom prst="rect">
            <a:avLst/>
          </a:prstGeom>
        </p:spPr>
      </p:pic>
    </p:spTree>
    <p:extLst>
      <p:ext uri="{BB962C8B-B14F-4D97-AF65-F5344CB8AC3E}">
        <p14:creationId xmlns:p14="http://schemas.microsoft.com/office/powerpoint/2010/main" val="1765914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Two-stage least squares</a:t>
            </a:r>
          </a:p>
        </p:txBody>
      </p:sp>
      <p:cxnSp>
        <p:nvCxnSpPr>
          <p:cNvPr id="4" name="Straight Arrow Connector 3"/>
          <p:cNvCxnSpPr/>
          <p:nvPr/>
        </p:nvCxnSpPr>
        <p:spPr>
          <a:xfrm flipH="1">
            <a:off x="5472113" y="2424623"/>
            <a:ext cx="509596" cy="5581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5916613" y="1992723"/>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err="1"/>
              <a:t>u</a:t>
            </a:r>
            <a:r>
              <a:rPr lang="en-US" baseline="-25000" dirty="0" err="1"/>
              <a:t>y</a:t>
            </a:r>
            <a:endParaRPr lang="en-US" baseline="-25000" dirty="0"/>
          </a:p>
        </p:txBody>
      </p:sp>
      <p:sp>
        <p:nvSpPr>
          <p:cNvPr id="6" name="Rectangle 5"/>
          <p:cNvSpPr/>
          <p:nvPr/>
        </p:nvSpPr>
        <p:spPr>
          <a:xfrm>
            <a:off x="2597606" y="2982771"/>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t>X</a:t>
            </a:r>
            <a:endParaRPr lang="en-US" baseline="-25000" dirty="0"/>
          </a:p>
        </p:txBody>
      </p:sp>
      <p:sp>
        <p:nvSpPr>
          <p:cNvPr id="7" name="Rectangle 6"/>
          <p:cNvSpPr/>
          <p:nvPr/>
        </p:nvSpPr>
        <p:spPr>
          <a:xfrm>
            <a:off x="4782006" y="2982771"/>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8" name="Straight Arrow Connector 7"/>
          <p:cNvCxnSpPr/>
          <p:nvPr/>
        </p:nvCxnSpPr>
        <p:spPr>
          <a:xfrm>
            <a:off x="3730285" y="3342328"/>
            <a:ext cx="1051721"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Curved Connector 8"/>
          <p:cNvCxnSpPr>
            <a:stCxn id="27" idx="7"/>
            <a:endCxn id="5" idx="1"/>
          </p:cNvCxnSpPr>
          <p:nvPr/>
        </p:nvCxnSpPr>
        <p:spPr>
          <a:xfrm rot="16200000" flipH="1">
            <a:off x="4778702" y="863819"/>
            <a:ext cx="119912" cy="2286101"/>
          </a:xfrm>
          <a:prstGeom prst="curvedConnector3">
            <a:avLst>
              <a:gd name="adj1" fmla="val -252437"/>
            </a:avLst>
          </a:prstGeom>
          <a:ln>
            <a:solidFill>
              <a:schemeClr val="tx1"/>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0629900" y="900113"/>
            <a:ext cx="65" cy="307777"/>
          </a:xfrm>
          <a:prstGeom prst="rect">
            <a:avLst/>
          </a:prstGeom>
          <a:noFill/>
        </p:spPr>
        <p:txBody>
          <a:bodyPr wrap="none" lIns="0" tIns="0" rIns="0" bIns="0" rtlCol="0">
            <a:spAutoFit/>
          </a:bodyPr>
          <a:lstStyle/>
          <a:p>
            <a:endParaRPr lang="en-US" sz="2000" b="1" dirty="0"/>
          </a:p>
        </p:txBody>
      </p:sp>
      <p:sp>
        <p:nvSpPr>
          <p:cNvPr id="12" name="Rectangle 11"/>
          <p:cNvSpPr/>
          <p:nvPr/>
        </p:nvSpPr>
        <p:spPr>
          <a:xfrm>
            <a:off x="2597606" y="4388744"/>
            <a:ext cx="1132679" cy="719113"/>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t>Z</a:t>
            </a:r>
            <a:endParaRPr lang="en-US" baseline="-25000" dirty="0"/>
          </a:p>
        </p:txBody>
      </p:sp>
      <p:sp>
        <p:nvSpPr>
          <p:cNvPr id="19" name="TextBox 18"/>
          <p:cNvSpPr txBox="1"/>
          <p:nvPr/>
        </p:nvSpPr>
        <p:spPr>
          <a:xfrm flipH="1">
            <a:off x="4190063" y="3380756"/>
            <a:ext cx="261824" cy="307777"/>
          </a:xfrm>
          <a:prstGeom prst="rect">
            <a:avLst/>
          </a:prstGeom>
          <a:noFill/>
        </p:spPr>
        <p:txBody>
          <a:bodyPr wrap="square" lIns="0" tIns="0" rIns="0" bIns="0" rtlCol="0">
            <a:spAutoFit/>
          </a:bodyPr>
          <a:lstStyle/>
          <a:p>
            <a:r>
              <a:rPr lang="en-US" sz="2000" i="1" dirty="0"/>
              <a:t>β</a:t>
            </a:r>
            <a:r>
              <a:rPr lang="en-US" sz="2000" i="1" baseline="-25000" dirty="0"/>
              <a:t>y</a:t>
            </a:r>
            <a:endParaRPr lang="en-US" sz="2000" b="1" baseline="-25000" dirty="0"/>
          </a:p>
        </p:txBody>
      </p:sp>
      <p:sp>
        <p:nvSpPr>
          <p:cNvPr id="20" name="Rectangle 19"/>
          <p:cNvSpPr/>
          <p:nvPr/>
        </p:nvSpPr>
        <p:spPr>
          <a:xfrm>
            <a:off x="4451887" y="4185930"/>
            <a:ext cx="4572000" cy="2308324"/>
          </a:xfrm>
          <a:prstGeom prst="rect">
            <a:avLst/>
          </a:prstGeom>
        </p:spPr>
        <p:txBody>
          <a:bodyPr>
            <a:spAutoFit/>
          </a:bodyPr>
          <a:lstStyle/>
          <a:p>
            <a:pPr>
              <a:lnSpc>
                <a:spcPct val="150000"/>
              </a:lnSpc>
            </a:pPr>
            <a:r>
              <a:rPr lang="en-US" i="1" dirty="0"/>
              <a:t>Y = β</a:t>
            </a:r>
            <a:r>
              <a:rPr lang="en-US" i="1" baseline="-25000" dirty="0"/>
              <a:t>y</a:t>
            </a:r>
            <a:r>
              <a:rPr lang="en-US" b="1" baseline="-25000" dirty="0"/>
              <a:t> </a:t>
            </a:r>
            <a:r>
              <a:rPr lang="en-US" dirty="0"/>
              <a:t>X + </a:t>
            </a:r>
            <a:r>
              <a:rPr lang="en-US" dirty="0" err="1"/>
              <a:t>u</a:t>
            </a:r>
            <a:r>
              <a:rPr lang="en-US" baseline="-25000" dirty="0" err="1"/>
              <a:t>y</a:t>
            </a:r>
            <a:endParaRPr lang="en-US" baseline="-25000" dirty="0"/>
          </a:p>
          <a:p>
            <a:pPr>
              <a:lnSpc>
                <a:spcPct val="150000"/>
              </a:lnSpc>
            </a:pPr>
            <a:r>
              <a:rPr lang="en-US" i="1" dirty="0"/>
              <a:t>Y = β</a:t>
            </a:r>
            <a:r>
              <a:rPr lang="en-US" i="1" baseline="-25000" dirty="0"/>
              <a:t>y</a:t>
            </a:r>
            <a:r>
              <a:rPr lang="en-US" b="1" baseline="-25000" dirty="0"/>
              <a:t> </a:t>
            </a:r>
            <a:r>
              <a:rPr lang="en-US" dirty="0"/>
              <a:t>(</a:t>
            </a:r>
            <a:r>
              <a:rPr lang="en-US" i="1" dirty="0"/>
              <a:t>β</a:t>
            </a:r>
            <a:r>
              <a:rPr lang="en-US" i="1" baseline="-25000" dirty="0" err="1"/>
              <a:t>z</a:t>
            </a:r>
            <a:r>
              <a:rPr lang="en-US" i="1" dirty="0" err="1"/>
              <a:t>Z</a:t>
            </a:r>
            <a:r>
              <a:rPr lang="en-US" b="1" baseline="-25000" dirty="0"/>
              <a:t> </a:t>
            </a:r>
            <a:r>
              <a:rPr lang="en-US" b="1" dirty="0"/>
              <a:t> </a:t>
            </a:r>
            <a:r>
              <a:rPr lang="en-US" dirty="0"/>
              <a:t>+ </a:t>
            </a:r>
            <a:r>
              <a:rPr lang="en-US" dirty="0" err="1"/>
              <a:t>u</a:t>
            </a:r>
            <a:r>
              <a:rPr lang="en-US" baseline="-25000" dirty="0" err="1"/>
              <a:t>z</a:t>
            </a:r>
            <a:r>
              <a:rPr lang="en-US" dirty="0"/>
              <a:t>) + </a:t>
            </a:r>
            <a:r>
              <a:rPr lang="en-US" dirty="0" err="1"/>
              <a:t>u</a:t>
            </a:r>
            <a:r>
              <a:rPr lang="en-US" baseline="-25000" dirty="0" err="1"/>
              <a:t>y</a:t>
            </a:r>
            <a:endParaRPr lang="en-US" baseline="-25000" dirty="0"/>
          </a:p>
          <a:p>
            <a:pPr>
              <a:lnSpc>
                <a:spcPct val="150000"/>
              </a:lnSpc>
            </a:pPr>
            <a:r>
              <a:rPr lang="en-US" i="1" dirty="0"/>
              <a:t>Y = β</a:t>
            </a:r>
            <a:r>
              <a:rPr lang="en-US" i="1" baseline="-25000" dirty="0"/>
              <a:t>y</a:t>
            </a:r>
            <a:r>
              <a:rPr lang="en-US" b="1" baseline="-25000" dirty="0"/>
              <a:t> </a:t>
            </a:r>
            <a:r>
              <a:rPr lang="en-US" dirty="0"/>
              <a:t>(</a:t>
            </a:r>
            <a:r>
              <a:rPr lang="en-US" i="1" dirty="0"/>
              <a:t>β</a:t>
            </a:r>
            <a:r>
              <a:rPr lang="en-US" i="1" baseline="-25000" dirty="0" err="1"/>
              <a:t>z</a:t>
            </a:r>
            <a:r>
              <a:rPr lang="en-US" i="1" dirty="0" err="1"/>
              <a:t>Z</a:t>
            </a:r>
            <a:r>
              <a:rPr lang="en-US" dirty="0"/>
              <a:t>) + </a:t>
            </a:r>
            <a:r>
              <a:rPr lang="en-US" dirty="0" err="1"/>
              <a:t>u</a:t>
            </a:r>
            <a:r>
              <a:rPr lang="en-US" baseline="-25000" dirty="0" err="1"/>
              <a:t>y</a:t>
            </a:r>
            <a:r>
              <a:rPr lang="en-US" baseline="-25000" dirty="0"/>
              <a:t> </a:t>
            </a:r>
            <a:r>
              <a:rPr lang="en-US" b="1" dirty="0"/>
              <a:t> </a:t>
            </a:r>
            <a:r>
              <a:rPr lang="en-US" dirty="0"/>
              <a:t>+ </a:t>
            </a:r>
            <a:r>
              <a:rPr lang="en-US" i="1" dirty="0"/>
              <a:t>β</a:t>
            </a:r>
            <a:r>
              <a:rPr lang="en-US" i="1" baseline="-25000" dirty="0"/>
              <a:t>y</a:t>
            </a:r>
            <a:r>
              <a:rPr lang="en-US" b="1" baseline="-25000" dirty="0"/>
              <a:t> </a:t>
            </a:r>
            <a:r>
              <a:rPr lang="en-US" dirty="0" err="1"/>
              <a:t>u</a:t>
            </a:r>
            <a:r>
              <a:rPr lang="en-US" baseline="-25000" dirty="0" err="1"/>
              <a:t>z</a:t>
            </a:r>
            <a:endParaRPr lang="en-US" baseline="-25000" dirty="0"/>
          </a:p>
          <a:p>
            <a:pPr>
              <a:lnSpc>
                <a:spcPct val="150000"/>
              </a:lnSpc>
            </a:pPr>
            <a:endParaRPr lang="en-US" baseline="-25000" dirty="0"/>
          </a:p>
          <a:p>
            <a:pPr>
              <a:lnSpc>
                <a:spcPct val="150000"/>
              </a:lnSpc>
            </a:pPr>
            <a:endParaRPr lang="en-US" i="1" dirty="0"/>
          </a:p>
          <a:p>
            <a:endParaRPr lang="en-US" i="1" dirty="0"/>
          </a:p>
        </p:txBody>
      </p:sp>
      <p:cxnSp>
        <p:nvCxnSpPr>
          <p:cNvPr id="16" name="Straight Arrow Connector 15"/>
          <p:cNvCxnSpPr>
            <a:stCxn id="12" idx="0"/>
            <a:endCxn id="6" idx="2"/>
          </p:cNvCxnSpPr>
          <p:nvPr/>
        </p:nvCxnSpPr>
        <p:spPr>
          <a:xfrm flipV="1">
            <a:off x="3163946" y="3701884"/>
            <a:ext cx="0" cy="68686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flipH="1">
            <a:off x="3316204" y="3891425"/>
            <a:ext cx="261824" cy="307777"/>
          </a:xfrm>
          <a:prstGeom prst="rect">
            <a:avLst/>
          </a:prstGeom>
          <a:noFill/>
        </p:spPr>
        <p:txBody>
          <a:bodyPr wrap="square" lIns="0" tIns="0" rIns="0" bIns="0" rtlCol="0">
            <a:spAutoFit/>
          </a:bodyPr>
          <a:lstStyle/>
          <a:p>
            <a:r>
              <a:rPr lang="en-US" sz="2000" i="1" dirty="0"/>
              <a:t>β</a:t>
            </a:r>
            <a:r>
              <a:rPr lang="en-US" sz="2000" i="1" baseline="-25000" dirty="0"/>
              <a:t>z</a:t>
            </a:r>
            <a:endParaRPr lang="en-US" sz="2000" b="1" baseline="-25000" dirty="0"/>
          </a:p>
        </p:txBody>
      </p:sp>
      <p:cxnSp>
        <p:nvCxnSpPr>
          <p:cNvPr id="26" name="Straight Arrow Connector 25"/>
          <p:cNvCxnSpPr>
            <a:stCxn id="27" idx="4"/>
            <a:endCxn id="6" idx="0"/>
          </p:cNvCxnSpPr>
          <p:nvPr/>
        </p:nvCxnSpPr>
        <p:spPr>
          <a:xfrm flipH="1">
            <a:off x="3163946" y="2378813"/>
            <a:ext cx="374508" cy="60395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3316204" y="1872811"/>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err="1"/>
              <a:t>u</a:t>
            </a:r>
            <a:r>
              <a:rPr lang="en-US" baseline="-25000" dirty="0" err="1"/>
              <a:t>z</a:t>
            </a:r>
            <a:endParaRPr lang="en-US" baseline="-25000" dirty="0"/>
          </a:p>
        </p:txBody>
      </p:sp>
      <p:cxnSp>
        <p:nvCxnSpPr>
          <p:cNvPr id="35" name="Straight Connector 34"/>
          <p:cNvCxnSpPr/>
          <p:nvPr/>
        </p:nvCxnSpPr>
        <p:spPr>
          <a:xfrm flipV="1">
            <a:off x="4320975" y="5529263"/>
            <a:ext cx="1027370" cy="464310"/>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338864" y="5993572"/>
            <a:ext cx="1153779" cy="246221"/>
          </a:xfrm>
          <a:prstGeom prst="rect">
            <a:avLst/>
          </a:prstGeom>
          <a:noFill/>
        </p:spPr>
        <p:txBody>
          <a:bodyPr wrap="square" lIns="0" tIns="0" rIns="0" bIns="0" rtlCol="0">
            <a:spAutoFit/>
          </a:bodyPr>
          <a:lstStyle/>
          <a:p>
            <a:r>
              <a:rPr lang="en-US" sz="1600" b="1">
                <a:solidFill>
                  <a:srgbClr val="EF3340"/>
                </a:solidFill>
              </a:rPr>
              <a:t>Fitted value</a:t>
            </a:r>
            <a:endParaRPr lang="en-US" sz="1600" b="1" dirty="0">
              <a:solidFill>
                <a:srgbClr val="EF3340"/>
              </a:solidFill>
            </a:endParaRPr>
          </a:p>
        </p:txBody>
      </p:sp>
      <p:sp>
        <p:nvSpPr>
          <p:cNvPr id="38" name="Rectangle 37"/>
          <p:cNvSpPr/>
          <p:nvPr/>
        </p:nvSpPr>
        <p:spPr>
          <a:xfrm>
            <a:off x="4782006" y="5730099"/>
            <a:ext cx="4572000" cy="1615827"/>
          </a:xfrm>
          <a:prstGeom prst="rect">
            <a:avLst/>
          </a:prstGeom>
        </p:spPr>
        <p:txBody>
          <a:bodyPr>
            <a:spAutoFit/>
          </a:bodyPr>
          <a:lstStyle/>
          <a:p>
            <a:pPr>
              <a:lnSpc>
                <a:spcPct val="150000"/>
              </a:lnSpc>
            </a:pPr>
            <a:r>
              <a:rPr lang="en-US" dirty="0"/>
              <a:t>Stage 1: Regress X on Z</a:t>
            </a:r>
            <a:endParaRPr lang="en-US" baseline="-25000" dirty="0"/>
          </a:p>
          <a:p>
            <a:pPr>
              <a:lnSpc>
                <a:spcPct val="150000"/>
              </a:lnSpc>
            </a:pPr>
            <a:r>
              <a:rPr lang="en-US" dirty="0"/>
              <a:t>Stage 2: Regress Y on fitted X</a:t>
            </a:r>
          </a:p>
          <a:p>
            <a:pPr>
              <a:lnSpc>
                <a:spcPct val="150000"/>
              </a:lnSpc>
            </a:pPr>
            <a:endParaRPr lang="en-US" i="1" dirty="0"/>
          </a:p>
          <a:p>
            <a:endParaRPr lang="en-US" i="1" dirty="0"/>
          </a:p>
        </p:txBody>
      </p:sp>
    </p:spTree>
    <p:extLst>
      <p:ext uri="{BB962C8B-B14F-4D97-AF65-F5344CB8AC3E}">
        <p14:creationId xmlns:p14="http://schemas.microsoft.com/office/powerpoint/2010/main" val="209636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C8676-D69A-0E41-9F80-16A04FEDC495}"/>
              </a:ext>
            </a:extLst>
          </p:cNvPr>
          <p:cNvSpPr txBox="1"/>
          <p:nvPr/>
        </p:nvSpPr>
        <p:spPr>
          <a:xfrm>
            <a:off x="862098" y="6545758"/>
            <a:ext cx="6385165" cy="307777"/>
          </a:xfrm>
          <a:prstGeom prst="rect">
            <a:avLst/>
          </a:prstGeom>
          <a:noFill/>
        </p:spPr>
        <p:txBody>
          <a:bodyPr wrap="square" lIns="0" tIns="0" rIns="0" bIns="0" rtlCol="0">
            <a:spAutoFit/>
          </a:bodyPr>
          <a:lstStyle/>
          <a:p>
            <a:r>
              <a:rPr lang="fi-FI" sz="1000" dirty="0"/>
              <a:t>Wulff, J. N. (2015). </a:t>
            </a:r>
            <a:r>
              <a:rPr lang="fi-FI" sz="1000" dirty="0" err="1"/>
              <a:t>Interpreting</a:t>
            </a:r>
            <a:r>
              <a:rPr lang="fi-FI" sz="1000" dirty="0"/>
              <a:t> </a:t>
            </a:r>
            <a:r>
              <a:rPr lang="fi-FI" sz="1000" dirty="0" err="1"/>
              <a:t>Results</a:t>
            </a:r>
            <a:r>
              <a:rPr lang="fi-FI" sz="1000" dirty="0"/>
              <a:t> </a:t>
            </a:r>
            <a:r>
              <a:rPr lang="fi-FI" sz="1000" dirty="0" err="1"/>
              <a:t>From</a:t>
            </a:r>
            <a:r>
              <a:rPr lang="fi-FI" sz="1000" dirty="0"/>
              <a:t> </a:t>
            </a:r>
            <a:r>
              <a:rPr lang="fi-FI" sz="1000" dirty="0" err="1"/>
              <a:t>the</a:t>
            </a:r>
            <a:r>
              <a:rPr lang="fi-FI" sz="1000" dirty="0"/>
              <a:t> </a:t>
            </a:r>
            <a:r>
              <a:rPr lang="fi-FI" sz="1000" dirty="0" err="1"/>
              <a:t>Multinomial</a:t>
            </a:r>
            <a:r>
              <a:rPr lang="fi-FI" sz="1000" dirty="0"/>
              <a:t> </a:t>
            </a:r>
            <a:r>
              <a:rPr lang="fi-FI" sz="1000" dirty="0" err="1"/>
              <a:t>Logit</a:t>
            </a:r>
            <a:r>
              <a:rPr lang="fi-FI" sz="1000" dirty="0"/>
              <a:t> </a:t>
            </a:r>
            <a:r>
              <a:rPr lang="fi-FI" sz="1000" dirty="0" err="1"/>
              <a:t>Model</a:t>
            </a:r>
            <a:r>
              <a:rPr lang="fi-FI" sz="1000" dirty="0"/>
              <a:t>: </a:t>
            </a:r>
            <a:r>
              <a:rPr lang="fi-FI" sz="1000" dirty="0" err="1"/>
              <a:t>Demonstrated</a:t>
            </a:r>
            <a:r>
              <a:rPr lang="fi-FI" sz="1000" dirty="0"/>
              <a:t> </a:t>
            </a:r>
            <a:r>
              <a:rPr lang="fi-FI" sz="1000" dirty="0" err="1"/>
              <a:t>by</a:t>
            </a:r>
            <a:r>
              <a:rPr lang="fi-FI" sz="1000" dirty="0"/>
              <a:t> </a:t>
            </a:r>
            <a:r>
              <a:rPr lang="fi-FI" sz="1000" dirty="0" err="1"/>
              <a:t>Foreign</a:t>
            </a:r>
            <a:r>
              <a:rPr lang="fi-FI" sz="1000" dirty="0"/>
              <a:t> Market </a:t>
            </a:r>
            <a:r>
              <a:rPr lang="fi-FI" sz="1000" dirty="0" err="1"/>
              <a:t>Entry</a:t>
            </a:r>
            <a:r>
              <a:rPr lang="fi-FI" sz="1000" dirty="0"/>
              <a:t>. </a:t>
            </a:r>
            <a:r>
              <a:rPr lang="fi-FI" sz="1000" i="1" dirty="0" err="1"/>
              <a:t>Organizational</a:t>
            </a:r>
            <a:r>
              <a:rPr lang="fi-FI" sz="1000" i="1" dirty="0"/>
              <a:t> </a:t>
            </a:r>
            <a:r>
              <a:rPr lang="fi-FI" sz="1000" i="1" dirty="0" err="1"/>
              <a:t>Research</a:t>
            </a:r>
            <a:r>
              <a:rPr lang="fi-FI" sz="1000" i="1" dirty="0"/>
              <a:t> </a:t>
            </a:r>
            <a:r>
              <a:rPr lang="fi-FI" sz="1000" i="1" dirty="0" err="1"/>
              <a:t>Methods</a:t>
            </a:r>
            <a:r>
              <a:rPr lang="fi-FI" sz="1000" dirty="0"/>
              <a:t>, </a:t>
            </a:r>
            <a:r>
              <a:rPr lang="fi-FI" sz="1000" i="1" dirty="0"/>
              <a:t>18</a:t>
            </a:r>
            <a:r>
              <a:rPr lang="fi-FI" sz="1000" dirty="0"/>
              <a:t>(2), 300–325. </a:t>
            </a:r>
            <a:r>
              <a:rPr lang="fi-FI" sz="1000" dirty="0">
                <a:hlinkClick r:id="rId2"/>
              </a:rPr>
              <a:t>https://doi.org/10.1177/1094428114560024</a:t>
            </a:r>
            <a:endParaRPr lang="fi-FI" sz="1000" dirty="0">
              <a:effectLst/>
            </a:endParaRPr>
          </a:p>
        </p:txBody>
      </p:sp>
      <p:pic>
        <p:nvPicPr>
          <p:cNvPr id="6" name="Picture 5">
            <a:extLst>
              <a:ext uri="{FF2B5EF4-FFF2-40B4-BE49-F238E27FC236}">
                <a16:creationId xmlns:a16="http://schemas.microsoft.com/office/drawing/2014/main" id="{305198B3-F39C-B445-86BC-1AB2218ABD19}"/>
              </a:ext>
            </a:extLst>
          </p:cNvPr>
          <p:cNvPicPr>
            <a:picLocks noChangeAspect="1"/>
          </p:cNvPicPr>
          <p:nvPr/>
        </p:nvPicPr>
        <p:blipFill rotWithShape="1">
          <a:blip r:embed="rId3"/>
          <a:srcRect t="10081" b="41789"/>
          <a:stretch/>
        </p:blipFill>
        <p:spPr>
          <a:xfrm>
            <a:off x="-249858" y="769434"/>
            <a:ext cx="7597958" cy="5319132"/>
          </a:xfrm>
          <a:prstGeom prst="rect">
            <a:avLst/>
          </a:prstGeom>
        </p:spPr>
      </p:pic>
    </p:spTree>
    <p:extLst>
      <p:ext uri="{BB962C8B-B14F-4D97-AF65-F5344CB8AC3E}">
        <p14:creationId xmlns:p14="http://schemas.microsoft.com/office/powerpoint/2010/main" val="2424604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CA95FC-33BE-7440-BEF7-281A1ED621FF}"/>
              </a:ext>
            </a:extLst>
          </p:cNvPr>
          <p:cNvSpPr>
            <a:spLocks noGrp="1"/>
          </p:cNvSpPr>
          <p:nvPr>
            <p:ph type="title"/>
          </p:nvPr>
        </p:nvSpPr>
        <p:spPr/>
        <p:txBody>
          <a:bodyPr/>
          <a:lstStyle/>
          <a:p>
            <a:r>
              <a:rPr lang="fi-FI" dirty="0" err="1"/>
              <a:t>Relationship</a:t>
            </a:r>
            <a:r>
              <a:rPr lang="fi-FI" dirty="0"/>
              <a:t> </a:t>
            </a:r>
            <a:r>
              <a:rPr lang="fi-FI" dirty="0" err="1"/>
              <a:t>between</a:t>
            </a:r>
            <a:r>
              <a:rPr lang="fi-FI" dirty="0"/>
              <a:t> </a:t>
            </a:r>
            <a:br>
              <a:rPr lang="fi-FI" dirty="0"/>
            </a:br>
            <a:r>
              <a:rPr lang="fi-FI" dirty="0" err="1"/>
              <a:t>ordinal</a:t>
            </a:r>
            <a:r>
              <a:rPr lang="fi-FI" dirty="0"/>
              <a:t> and </a:t>
            </a:r>
            <a:r>
              <a:rPr lang="fi-FI" dirty="0" err="1"/>
              <a:t>nominal</a:t>
            </a:r>
            <a:r>
              <a:rPr lang="fi-FI" dirty="0"/>
              <a:t> </a:t>
            </a:r>
            <a:br>
              <a:rPr lang="fi-FI" dirty="0"/>
            </a:br>
            <a:r>
              <a:rPr lang="fi-FI" dirty="0" err="1"/>
              <a:t>models</a:t>
            </a:r>
            <a:endParaRPr lang="fi-FI" dirty="0"/>
          </a:p>
        </p:txBody>
      </p:sp>
      <p:sp>
        <p:nvSpPr>
          <p:cNvPr id="5" name="Text Placeholder 4">
            <a:extLst>
              <a:ext uri="{FF2B5EF4-FFF2-40B4-BE49-F238E27FC236}">
                <a16:creationId xmlns:a16="http://schemas.microsoft.com/office/drawing/2014/main" id="{9C5957E8-50E2-2F4F-8B8F-8DDC62D52B4A}"/>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8051271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7D314F-46D4-C448-B1ED-94C8FBDF734D}"/>
              </a:ext>
            </a:extLst>
          </p:cNvPr>
          <p:cNvSpPr>
            <a:spLocks noGrp="1"/>
          </p:cNvSpPr>
          <p:nvPr>
            <p:ph type="title"/>
          </p:nvPr>
        </p:nvSpPr>
        <p:spPr/>
        <p:txBody>
          <a:bodyPr/>
          <a:lstStyle/>
          <a:p>
            <a:r>
              <a:rPr lang="fi-FI" dirty="0" err="1"/>
              <a:t>Typology</a:t>
            </a:r>
            <a:r>
              <a:rPr lang="fi-FI" dirty="0"/>
              <a:t> of </a:t>
            </a:r>
            <a:r>
              <a:rPr lang="fi-FI" dirty="0" err="1"/>
              <a:t>logistic</a:t>
            </a:r>
            <a:r>
              <a:rPr lang="fi-FI" dirty="0"/>
              <a:t> regression </a:t>
            </a:r>
            <a:r>
              <a:rPr lang="fi-FI" dirty="0" err="1"/>
              <a:t>models</a:t>
            </a:r>
            <a:endParaRPr lang="fi-FI" dirty="0"/>
          </a:p>
        </p:txBody>
      </p:sp>
      <p:pic>
        <p:nvPicPr>
          <p:cNvPr id="7" name="Content Placeholder 6">
            <a:extLst>
              <a:ext uri="{FF2B5EF4-FFF2-40B4-BE49-F238E27FC236}">
                <a16:creationId xmlns:a16="http://schemas.microsoft.com/office/drawing/2014/main" id="{97D7EA07-D5B0-794B-9A9E-04C8197992A9}"/>
              </a:ext>
            </a:extLst>
          </p:cNvPr>
          <p:cNvPicPr>
            <a:picLocks noGrp="1" noChangeAspect="1"/>
          </p:cNvPicPr>
          <p:nvPr>
            <p:ph idx="1"/>
          </p:nvPr>
        </p:nvPicPr>
        <p:blipFill rotWithShape="1">
          <a:blip r:embed="rId3"/>
          <a:srcRect l="27892" t="7458" r="28938" b="8740"/>
          <a:stretch/>
        </p:blipFill>
        <p:spPr>
          <a:xfrm rot="5400000">
            <a:off x="2931156" y="-688809"/>
            <a:ext cx="2792101" cy="8376287"/>
          </a:xfrm>
        </p:spPr>
      </p:pic>
      <p:sp>
        <p:nvSpPr>
          <p:cNvPr id="9" name="TextBox 8">
            <a:extLst>
              <a:ext uri="{FF2B5EF4-FFF2-40B4-BE49-F238E27FC236}">
                <a16:creationId xmlns:a16="http://schemas.microsoft.com/office/drawing/2014/main" id="{41E69FA1-C1C4-1846-B9C3-49D97531DF80}"/>
              </a:ext>
            </a:extLst>
          </p:cNvPr>
          <p:cNvSpPr txBox="1"/>
          <p:nvPr/>
        </p:nvSpPr>
        <p:spPr>
          <a:xfrm>
            <a:off x="817493" y="6396335"/>
            <a:ext cx="6385165" cy="307777"/>
          </a:xfrm>
          <a:prstGeom prst="rect">
            <a:avLst/>
          </a:prstGeom>
          <a:noFill/>
        </p:spPr>
        <p:txBody>
          <a:bodyPr wrap="square" lIns="0" tIns="0" rIns="0" bIns="0" rtlCol="0">
            <a:spAutoFit/>
          </a:bodyPr>
          <a:lstStyle/>
          <a:p>
            <a:r>
              <a:rPr lang="fi-FI" sz="1000" dirty="0" err="1"/>
              <a:t>Fullerton</a:t>
            </a:r>
            <a:r>
              <a:rPr lang="fi-FI" sz="1000" dirty="0"/>
              <a:t>, A. S. (2009). A </a:t>
            </a:r>
            <a:r>
              <a:rPr lang="fi-FI" sz="1000" dirty="0" err="1"/>
              <a:t>Conceptual</a:t>
            </a:r>
            <a:r>
              <a:rPr lang="fi-FI" sz="1000" dirty="0"/>
              <a:t> Framework for </a:t>
            </a:r>
            <a:r>
              <a:rPr lang="fi-FI" sz="1000" dirty="0" err="1"/>
              <a:t>Ordered</a:t>
            </a:r>
            <a:r>
              <a:rPr lang="fi-FI" sz="1000" dirty="0"/>
              <a:t> </a:t>
            </a:r>
            <a:r>
              <a:rPr lang="fi-FI" sz="1000" dirty="0" err="1"/>
              <a:t>Logistic</a:t>
            </a:r>
            <a:r>
              <a:rPr lang="fi-FI" sz="1000" dirty="0"/>
              <a:t> Regression </a:t>
            </a:r>
            <a:r>
              <a:rPr lang="fi-FI" sz="1000" dirty="0" err="1"/>
              <a:t>Models</a:t>
            </a:r>
            <a:r>
              <a:rPr lang="fi-FI" sz="1000" dirty="0"/>
              <a:t>. </a:t>
            </a:r>
            <a:r>
              <a:rPr lang="fi-FI" sz="1000" i="1" dirty="0" err="1"/>
              <a:t>Sociological</a:t>
            </a:r>
            <a:r>
              <a:rPr lang="fi-FI" sz="1000" i="1" dirty="0"/>
              <a:t> </a:t>
            </a:r>
            <a:r>
              <a:rPr lang="fi-FI" sz="1000" i="1" dirty="0" err="1"/>
              <a:t>Methods</a:t>
            </a:r>
            <a:r>
              <a:rPr lang="fi-FI" sz="1000" i="1" dirty="0"/>
              <a:t> &amp; </a:t>
            </a:r>
            <a:r>
              <a:rPr lang="fi-FI" sz="1000" i="1" dirty="0" err="1"/>
              <a:t>Research</a:t>
            </a:r>
            <a:r>
              <a:rPr lang="fi-FI" sz="1000" dirty="0"/>
              <a:t>, </a:t>
            </a:r>
            <a:r>
              <a:rPr lang="fi-FI" sz="1000" i="1" dirty="0"/>
              <a:t>38</a:t>
            </a:r>
            <a:r>
              <a:rPr lang="fi-FI" sz="1000" dirty="0"/>
              <a:t>(2), 306–347. </a:t>
            </a:r>
            <a:r>
              <a:rPr lang="fi-FI" sz="1000" dirty="0">
                <a:hlinkClick r:id="rId4"/>
              </a:rPr>
              <a:t>https://doi.org/10.1177/0049124109346162</a:t>
            </a:r>
            <a:endParaRPr lang="fi-FI" sz="1000" dirty="0">
              <a:effectLst/>
            </a:endParaRPr>
          </a:p>
        </p:txBody>
      </p:sp>
      <p:sp>
        <p:nvSpPr>
          <p:cNvPr id="11" name="TextBox 10">
            <a:extLst>
              <a:ext uri="{FF2B5EF4-FFF2-40B4-BE49-F238E27FC236}">
                <a16:creationId xmlns:a16="http://schemas.microsoft.com/office/drawing/2014/main" id="{E75F9D7D-30BE-BA40-B01F-A42279D65F7F}"/>
              </a:ext>
            </a:extLst>
          </p:cNvPr>
          <p:cNvSpPr txBox="1"/>
          <p:nvPr/>
        </p:nvSpPr>
        <p:spPr>
          <a:xfrm>
            <a:off x="1091050" y="2548437"/>
            <a:ext cx="2706267" cy="246221"/>
          </a:xfrm>
          <a:prstGeom prst="rect">
            <a:avLst/>
          </a:prstGeom>
          <a:noFill/>
        </p:spPr>
        <p:txBody>
          <a:bodyPr wrap="square" lIns="0" tIns="0" rIns="0" bIns="0" rtlCol="0">
            <a:spAutoFit/>
          </a:bodyPr>
          <a:lstStyle/>
          <a:p>
            <a:r>
              <a:rPr lang="en-US" sz="1600" b="1" dirty="0">
                <a:solidFill>
                  <a:srgbClr val="EF3340"/>
                </a:solidFill>
              </a:rPr>
              <a:t>Ordered logistic regression</a:t>
            </a:r>
          </a:p>
        </p:txBody>
      </p:sp>
      <p:cxnSp>
        <p:nvCxnSpPr>
          <p:cNvPr id="12" name="Straight Connector 11">
            <a:extLst>
              <a:ext uri="{FF2B5EF4-FFF2-40B4-BE49-F238E27FC236}">
                <a16:creationId xmlns:a16="http://schemas.microsoft.com/office/drawing/2014/main" id="{3D92C6CB-D133-0D40-9DA7-5C6F136A63B6}"/>
              </a:ext>
            </a:extLst>
          </p:cNvPr>
          <p:cNvCxnSpPr>
            <a:cxnSpLocks/>
          </p:cNvCxnSpPr>
          <p:nvPr/>
        </p:nvCxnSpPr>
        <p:spPr>
          <a:xfrm>
            <a:off x="2408664" y="2888166"/>
            <a:ext cx="289931" cy="303472"/>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15B29D1-E930-DE43-B728-3A36EC9485A4}"/>
              </a:ext>
            </a:extLst>
          </p:cNvPr>
          <p:cNvSpPr txBox="1"/>
          <p:nvPr/>
        </p:nvSpPr>
        <p:spPr>
          <a:xfrm>
            <a:off x="4241064" y="4890534"/>
            <a:ext cx="2706267" cy="246221"/>
          </a:xfrm>
          <a:prstGeom prst="rect">
            <a:avLst/>
          </a:prstGeom>
          <a:noFill/>
        </p:spPr>
        <p:txBody>
          <a:bodyPr wrap="square" lIns="0" tIns="0" rIns="0" bIns="0" rtlCol="0">
            <a:spAutoFit/>
          </a:bodyPr>
          <a:lstStyle/>
          <a:p>
            <a:r>
              <a:rPr lang="en-US" sz="1600" b="1" dirty="0">
                <a:solidFill>
                  <a:srgbClr val="EF3340"/>
                </a:solidFill>
              </a:rPr>
              <a:t>Multinomial logistic regression</a:t>
            </a:r>
          </a:p>
        </p:txBody>
      </p:sp>
      <p:cxnSp>
        <p:nvCxnSpPr>
          <p:cNvPr id="17" name="Straight Connector 16">
            <a:extLst>
              <a:ext uri="{FF2B5EF4-FFF2-40B4-BE49-F238E27FC236}">
                <a16:creationId xmlns:a16="http://schemas.microsoft.com/office/drawing/2014/main" id="{40553239-86A1-404B-A7CA-194EE115A0BF}"/>
              </a:ext>
            </a:extLst>
          </p:cNvPr>
          <p:cNvCxnSpPr>
            <a:cxnSpLocks/>
          </p:cNvCxnSpPr>
          <p:nvPr/>
        </p:nvCxnSpPr>
        <p:spPr>
          <a:xfrm flipV="1">
            <a:off x="6690732" y="4616605"/>
            <a:ext cx="256599" cy="273930"/>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649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7D314F-46D4-C448-B1ED-94C8FBDF734D}"/>
              </a:ext>
            </a:extLst>
          </p:cNvPr>
          <p:cNvSpPr>
            <a:spLocks noGrp="1"/>
          </p:cNvSpPr>
          <p:nvPr>
            <p:ph type="title"/>
          </p:nvPr>
        </p:nvSpPr>
        <p:spPr/>
        <p:txBody>
          <a:bodyPr/>
          <a:lstStyle/>
          <a:p>
            <a:r>
              <a:rPr lang="fi-FI" dirty="0" err="1"/>
              <a:t>Approaches</a:t>
            </a:r>
            <a:r>
              <a:rPr lang="fi-FI" dirty="0"/>
              <a:t> to </a:t>
            </a:r>
            <a:r>
              <a:rPr lang="fi-FI" dirty="0" err="1"/>
              <a:t>comparison</a:t>
            </a:r>
            <a:endParaRPr lang="fi-FI" dirty="0"/>
          </a:p>
        </p:txBody>
      </p:sp>
      <p:pic>
        <p:nvPicPr>
          <p:cNvPr id="7" name="Content Placeholder 6">
            <a:extLst>
              <a:ext uri="{FF2B5EF4-FFF2-40B4-BE49-F238E27FC236}">
                <a16:creationId xmlns:a16="http://schemas.microsoft.com/office/drawing/2014/main" id="{97D7EA07-D5B0-794B-9A9E-04C8197992A9}"/>
              </a:ext>
            </a:extLst>
          </p:cNvPr>
          <p:cNvPicPr>
            <a:picLocks noGrp="1" noChangeAspect="1"/>
          </p:cNvPicPr>
          <p:nvPr>
            <p:ph idx="1"/>
          </p:nvPr>
        </p:nvPicPr>
        <p:blipFill rotWithShape="1">
          <a:blip r:embed="rId3"/>
          <a:srcRect l="27892" t="7458" r="55145" b="8740"/>
          <a:stretch/>
        </p:blipFill>
        <p:spPr>
          <a:xfrm rot="5400000">
            <a:off x="3778648" y="-1536301"/>
            <a:ext cx="1097116" cy="8376287"/>
          </a:xfrm>
        </p:spPr>
      </p:pic>
      <p:sp>
        <p:nvSpPr>
          <p:cNvPr id="9" name="TextBox 8">
            <a:extLst>
              <a:ext uri="{FF2B5EF4-FFF2-40B4-BE49-F238E27FC236}">
                <a16:creationId xmlns:a16="http://schemas.microsoft.com/office/drawing/2014/main" id="{41E69FA1-C1C4-1846-B9C3-49D97531DF80}"/>
              </a:ext>
            </a:extLst>
          </p:cNvPr>
          <p:cNvSpPr txBox="1"/>
          <p:nvPr/>
        </p:nvSpPr>
        <p:spPr>
          <a:xfrm>
            <a:off x="817493" y="6396335"/>
            <a:ext cx="6385165" cy="307777"/>
          </a:xfrm>
          <a:prstGeom prst="rect">
            <a:avLst/>
          </a:prstGeom>
          <a:noFill/>
        </p:spPr>
        <p:txBody>
          <a:bodyPr wrap="square" lIns="0" tIns="0" rIns="0" bIns="0" rtlCol="0">
            <a:spAutoFit/>
          </a:bodyPr>
          <a:lstStyle/>
          <a:p>
            <a:r>
              <a:rPr lang="fi-FI" sz="1000" dirty="0" err="1"/>
              <a:t>Fullerton</a:t>
            </a:r>
            <a:r>
              <a:rPr lang="fi-FI" sz="1000" dirty="0"/>
              <a:t>, A. S. (2009). A </a:t>
            </a:r>
            <a:r>
              <a:rPr lang="fi-FI" sz="1000" dirty="0" err="1"/>
              <a:t>Conceptual</a:t>
            </a:r>
            <a:r>
              <a:rPr lang="fi-FI" sz="1000" dirty="0"/>
              <a:t> Framework for </a:t>
            </a:r>
            <a:r>
              <a:rPr lang="fi-FI" sz="1000" dirty="0" err="1"/>
              <a:t>Ordered</a:t>
            </a:r>
            <a:r>
              <a:rPr lang="fi-FI" sz="1000" dirty="0"/>
              <a:t> </a:t>
            </a:r>
            <a:r>
              <a:rPr lang="fi-FI" sz="1000" dirty="0" err="1"/>
              <a:t>Logistic</a:t>
            </a:r>
            <a:r>
              <a:rPr lang="fi-FI" sz="1000" dirty="0"/>
              <a:t> Regression </a:t>
            </a:r>
            <a:r>
              <a:rPr lang="fi-FI" sz="1000" dirty="0" err="1"/>
              <a:t>Models</a:t>
            </a:r>
            <a:r>
              <a:rPr lang="fi-FI" sz="1000" dirty="0"/>
              <a:t>. </a:t>
            </a:r>
            <a:r>
              <a:rPr lang="fi-FI" sz="1000" i="1" dirty="0" err="1"/>
              <a:t>Sociological</a:t>
            </a:r>
            <a:r>
              <a:rPr lang="fi-FI" sz="1000" i="1" dirty="0"/>
              <a:t> </a:t>
            </a:r>
            <a:r>
              <a:rPr lang="fi-FI" sz="1000" i="1" dirty="0" err="1"/>
              <a:t>Methods</a:t>
            </a:r>
            <a:r>
              <a:rPr lang="fi-FI" sz="1000" i="1" dirty="0"/>
              <a:t> &amp; </a:t>
            </a:r>
            <a:r>
              <a:rPr lang="fi-FI" sz="1000" i="1" dirty="0" err="1"/>
              <a:t>Research</a:t>
            </a:r>
            <a:r>
              <a:rPr lang="fi-FI" sz="1000" dirty="0"/>
              <a:t>, </a:t>
            </a:r>
            <a:r>
              <a:rPr lang="fi-FI" sz="1000" i="1" dirty="0"/>
              <a:t>38</a:t>
            </a:r>
            <a:r>
              <a:rPr lang="fi-FI" sz="1000" dirty="0"/>
              <a:t>(2), 306–347. </a:t>
            </a:r>
            <a:r>
              <a:rPr lang="fi-FI" sz="1000" dirty="0">
                <a:hlinkClick r:id="rId4"/>
              </a:rPr>
              <a:t>https://doi.org/10.1177/0049124109346162</a:t>
            </a:r>
            <a:endParaRPr lang="fi-FI" sz="1000" dirty="0">
              <a:effectLst/>
            </a:endParaRPr>
          </a:p>
        </p:txBody>
      </p:sp>
      <p:pic>
        <p:nvPicPr>
          <p:cNvPr id="3" name="Picture 2">
            <a:extLst>
              <a:ext uri="{FF2B5EF4-FFF2-40B4-BE49-F238E27FC236}">
                <a16:creationId xmlns:a16="http://schemas.microsoft.com/office/drawing/2014/main" id="{78C0606F-F454-7248-AEB9-FD102281DB36}"/>
              </a:ext>
            </a:extLst>
          </p:cNvPr>
          <p:cNvPicPr>
            <a:picLocks noChangeAspect="1"/>
          </p:cNvPicPr>
          <p:nvPr/>
        </p:nvPicPr>
        <p:blipFill rotWithShape="1">
          <a:blip r:embed="rId5"/>
          <a:srcRect l="20850" t="15022" r="54020" b="80163"/>
          <a:stretch/>
        </p:blipFill>
        <p:spPr>
          <a:xfrm>
            <a:off x="2364062" y="3319340"/>
            <a:ext cx="1778897" cy="526816"/>
          </a:xfrm>
          <a:prstGeom prst="rect">
            <a:avLst/>
          </a:prstGeom>
        </p:spPr>
      </p:pic>
      <p:pic>
        <p:nvPicPr>
          <p:cNvPr id="6" name="Picture 5">
            <a:extLst>
              <a:ext uri="{FF2B5EF4-FFF2-40B4-BE49-F238E27FC236}">
                <a16:creationId xmlns:a16="http://schemas.microsoft.com/office/drawing/2014/main" id="{165CD081-40AB-3048-AE73-9042432666BF}"/>
              </a:ext>
            </a:extLst>
          </p:cNvPr>
          <p:cNvPicPr>
            <a:picLocks noChangeAspect="1"/>
          </p:cNvPicPr>
          <p:nvPr/>
        </p:nvPicPr>
        <p:blipFill rotWithShape="1">
          <a:blip r:embed="rId6"/>
          <a:srcRect l="23386" t="32633" r="53997" b="61676"/>
          <a:stretch/>
        </p:blipFill>
        <p:spPr>
          <a:xfrm>
            <a:off x="4374214" y="3319340"/>
            <a:ext cx="1601009" cy="622617"/>
          </a:xfrm>
          <a:prstGeom prst="rect">
            <a:avLst/>
          </a:prstGeom>
        </p:spPr>
      </p:pic>
      <p:pic>
        <p:nvPicPr>
          <p:cNvPr id="10" name="Picture 9">
            <a:extLst>
              <a:ext uri="{FF2B5EF4-FFF2-40B4-BE49-F238E27FC236}">
                <a16:creationId xmlns:a16="http://schemas.microsoft.com/office/drawing/2014/main" id="{7404871B-087B-B645-9EA5-6251F5CA8529}"/>
              </a:ext>
            </a:extLst>
          </p:cNvPr>
          <p:cNvPicPr>
            <a:picLocks noChangeAspect="1"/>
          </p:cNvPicPr>
          <p:nvPr/>
        </p:nvPicPr>
        <p:blipFill rotWithShape="1">
          <a:blip r:embed="rId7"/>
          <a:srcRect l="21353" t="8783" r="51508" b="85203"/>
          <a:stretch/>
        </p:blipFill>
        <p:spPr>
          <a:xfrm>
            <a:off x="6247620" y="3284034"/>
            <a:ext cx="1921212" cy="657923"/>
          </a:xfrm>
          <a:prstGeom prst="rect">
            <a:avLst/>
          </a:prstGeom>
        </p:spPr>
      </p:pic>
      <p:sp>
        <p:nvSpPr>
          <p:cNvPr id="15" name="TextBox 14">
            <a:extLst>
              <a:ext uri="{FF2B5EF4-FFF2-40B4-BE49-F238E27FC236}">
                <a16:creationId xmlns:a16="http://schemas.microsoft.com/office/drawing/2014/main" id="{C67C91D4-9E7F-B44E-80A4-5D02EBA3053F}"/>
              </a:ext>
            </a:extLst>
          </p:cNvPr>
          <p:cNvSpPr txBox="1"/>
          <p:nvPr/>
        </p:nvSpPr>
        <p:spPr>
          <a:xfrm>
            <a:off x="390471" y="3319340"/>
            <a:ext cx="1742336" cy="369332"/>
          </a:xfrm>
          <a:prstGeom prst="rect">
            <a:avLst/>
          </a:prstGeom>
          <a:noFill/>
        </p:spPr>
        <p:txBody>
          <a:bodyPr wrap="none" rtlCol="0">
            <a:spAutoFit/>
          </a:bodyPr>
          <a:lstStyle/>
          <a:p>
            <a:r>
              <a:rPr lang="fi-FI" dirty="0" err="1"/>
              <a:t>Linear</a:t>
            </a:r>
            <a:r>
              <a:rPr lang="fi-FI" dirty="0"/>
              <a:t> </a:t>
            </a:r>
            <a:r>
              <a:rPr lang="fi-FI" dirty="0" err="1"/>
              <a:t>predictor</a:t>
            </a:r>
            <a:r>
              <a:rPr lang="fi-FI" dirty="0"/>
              <a:t>:</a:t>
            </a:r>
          </a:p>
        </p:txBody>
      </p:sp>
    </p:spTree>
    <p:extLst>
      <p:ext uri="{BB962C8B-B14F-4D97-AF65-F5344CB8AC3E}">
        <p14:creationId xmlns:p14="http://schemas.microsoft.com/office/powerpoint/2010/main" val="207167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7D314F-46D4-C448-B1ED-94C8FBDF734D}"/>
              </a:ext>
            </a:extLst>
          </p:cNvPr>
          <p:cNvSpPr>
            <a:spLocks noGrp="1"/>
          </p:cNvSpPr>
          <p:nvPr>
            <p:ph type="title"/>
          </p:nvPr>
        </p:nvSpPr>
        <p:spPr/>
        <p:txBody>
          <a:bodyPr/>
          <a:lstStyle/>
          <a:p>
            <a:r>
              <a:rPr lang="fi-FI" dirty="0" err="1"/>
              <a:t>Proportional</a:t>
            </a:r>
            <a:r>
              <a:rPr lang="fi-FI" dirty="0"/>
              <a:t> </a:t>
            </a:r>
            <a:r>
              <a:rPr lang="fi-FI" dirty="0" err="1"/>
              <a:t>odds</a:t>
            </a:r>
            <a:r>
              <a:rPr lang="fi-FI" dirty="0"/>
              <a:t> / </a:t>
            </a:r>
            <a:r>
              <a:rPr lang="fi-FI" dirty="0" err="1"/>
              <a:t>parallel</a:t>
            </a:r>
            <a:r>
              <a:rPr lang="fi-FI" dirty="0"/>
              <a:t> </a:t>
            </a:r>
            <a:r>
              <a:rPr lang="fi-FI" dirty="0" err="1"/>
              <a:t>lines</a:t>
            </a:r>
            <a:r>
              <a:rPr lang="fi-FI" dirty="0"/>
              <a:t> </a:t>
            </a:r>
            <a:r>
              <a:rPr lang="fi-FI" dirty="0" err="1"/>
              <a:t>assumption</a:t>
            </a:r>
            <a:endParaRPr lang="fi-FI" dirty="0"/>
          </a:p>
        </p:txBody>
      </p:sp>
      <p:pic>
        <p:nvPicPr>
          <p:cNvPr id="7" name="Content Placeholder 6">
            <a:extLst>
              <a:ext uri="{FF2B5EF4-FFF2-40B4-BE49-F238E27FC236}">
                <a16:creationId xmlns:a16="http://schemas.microsoft.com/office/drawing/2014/main" id="{97D7EA07-D5B0-794B-9A9E-04C8197992A9}"/>
              </a:ext>
            </a:extLst>
          </p:cNvPr>
          <p:cNvPicPr>
            <a:picLocks noGrp="1" noChangeAspect="1"/>
          </p:cNvPicPr>
          <p:nvPr>
            <p:ph idx="1"/>
          </p:nvPr>
        </p:nvPicPr>
        <p:blipFill rotWithShape="1">
          <a:blip r:embed="rId3"/>
          <a:srcRect l="27892" t="5185" r="28938" b="8740"/>
          <a:stretch/>
        </p:blipFill>
        <p:spPr>
          <a:xfrm rot="5400000">
            <a:off x="3044758" y="-802412"/>
            <a:ext cx="2792101" cy="8603493"/>
          </a:xfrm>
        </p:spPr>
      </p:pic>
      <p:sp>
        <p:nvSpPr>
          <p:cNvPr id="9" name="TextBox 8">
            <a:extLst>
              <a:ext uri="{FF2B5EF4-FFF2-40B4-BE49-F238E27FC236}">
                <a16:creationId xmlns:a16="http://schemas.microsoft.com/office/drawing/2014/main" id="{41E69FA1-C1C4-1846-B9C3-49D97531DF80}"/>
              </a:ext>
            </a:extLst>
          </p:cNvPr>
          <p:cNvSpPr txBox="1"/>
          <p:nvPr/>
        </p:nvSpPr>
        <p:spPr>
          <a:xfrm>
            <a:off x="817493" y="6396335"/>
            <a:ext cx="6385165" cy="307777"/>
          </a:xfrm>
          <a:prstGeom prst="rect">
            <a:avLst/>
          </a:prstGeom>
          <a:noFill/>
        </p:spPr>
        <p:txBody>
          <a:bodyPr wrap="square" lIns="0" tIns="0" rIns="0" bIns="0" rtlCol="0">
            <a:spAutoFit/>
          </a:bodyPr>
          <a:lstStyle/>
          <a:p>
            <a:r>
              <a:rPr lang="fi-FI" sz="1000" dirty="0" err="1"/>
              <a:t>Fullerton</a:t>
            </a:r>
            <a:r>
              <a:rPr lang="fi-FI" sz="1000" dirty="0"/>
              <a:t>, A. S. (2009). A </a:t>
            </a:r>
            <a:r>
              <a:rPr lang="fi-FI" sz="1000" dirty="0" err="1"/>
              <a:t>Conceptual</a:t>
            </a:r>
            <a:r>
              <a:rPr lang="fi-FI" sz="1000" dirty="0"/>
              <a:t> Framework for </a:t>
            </a:r>
            <a:r>
              <a:rPr lang="fi-FI" sz="1000" dirty="0" err="1"/>
              <a:t>Ordered</a:t>
            </a:r>
            <a:r>
              <a:rPr lang="fi-FI" sz="1000" dirty="0"/>
              <a:t> </a:t>
            </a:r>
            <a:r>
              <a:rPr lang="fi-FI" sz="1000" dirty="0" err="1"/>
              <a:t>Logistic</a:t>
            </a:r>
            <a:r>
              <a:rPr lang="fi-FI" sz="1000" dirty="0"/>
              <a:t> Regression </a:t>
            </a:r>
            <a:r>
              <a:rPr lang="fi-FI" sz="1000" dirty="0" err="1"/>
              <a:t>Models</a:t>
            </a:r>
            <a:r>
              <a:rPr lang="fi-FI" sz="1000" dirty="0"/>
              <a:t>. </a:t>
            </a:r>
            <a:r>
              <a:rPr lang="fi-FI" sz="1000" i="1" dirty="0" err="1"/>
              <a:t>Sociological</a:t>
            </a:r>
            <a:r>
              <a:rPr lang="fi-FI" sz="1000" i="1" dirty="0"/>
              <a:t> </a:t>
            </a:r>
            <a:r>
              <a:rPr lang="fi-FI" sz="1000" i="1" dirty="0" err="1"/>
              <a:t>Methods</a:t>
            </a:r>
            <a:r>
              <a:rPr lang="fi-FI" sz="1000" i="1" dirty="0"/>
              <a:t> &amp; </a:t>
            </a:r>
            <a:r>
              <a:rPr lang="fi-FI" sz="1000" i="1" dirty="0" err="1"/>
              <a:t>Research</a:t>
            </a:r>
            <a:r>
              <a:rPr lang="fi-FI" sz="1000" dirty="0"/>
              <a:t>, </a:t>
            </a:r>
            <a:r>
              <a:rPr lang="fi-FI" sz="1000" i="1" dirty="0"/>
              <a:t>38</a:t>
            </a:r>
            <a:r>
              <a:rPr lang="fi-FI" sz="1000" dirty="0"/>
              <a:t>(2), 306–347. </a:t>
            </a:r>
            <a:r>
              <a:rPr lang="fi-FI" sz="1000" dirty="0">
                <a:hlinkClick r:id="rId4"/>
              </a:rPr>
              <a:t>https://doi.org/10.1177/0049124109346162</a:t>
            </a:r>
            <a:endParaRPr lang="fi-FI" sz="1000" dirty="0">
              <a:effectLst/>
            </a:endParaRPr>
          </a:p>
        </p:txBody>
      </p:sp>
      <p:sp>
        <p:nvSpPr>
          <p:cNvPr id="2" name="Rectangle 1">
            <a:extLst>
              <a:ext uri="{FF2B5EF4-FFF2-40B4-BE49-F238E27FC236}">
                <a16:creationId xmlns:a16="http://schemas.microsoft.com/office/drawing/2014/main" id="{46F5F422-E5A6-0543-845C-3483A35DAEE7}"/>
              </a:ext>
            </a:extLst>
          </p:cNvPr>
          <p:cNvSpPr/>
          <p:nvPr/>
        </p:nvSpPr>
        <p:spPr>
          <a:xfrm>
            <a:off x="2542478" y="2598235"/>
            <a:ext cx="6200077" cy="2297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xtBox 9">
            <a:extLst>
              <a:ext uri="{FF2B5EF4-FFF2-40B4-BE49-F238E27FC236}">
                <a16:creationId xmlns:a16="http://schemas.microsoft.com/office/drawing/2014/main" id="{BE775B66-CB4D-FF40-8881-CFAAF3754272}"/>
              </a:ext>
            </a:extLst>
          </p:cNvPr>
          <p:cNvSpPr txBox="1"/>
          <p:nvPr/>
        </p:nvSpPr>
        <p:spPr>
          <a:xfrm>
            <a:off x="2752582" y="3068976"/>
            <a:ext cx="3447496" cy="492443"/>
          </a:xfrm>
          <a:prstGeom prst="rect">
            <a:avLst/>
          </a:prstGeom>
          <a:noFill/>
        </p:spPr>
        <p:txBody>
          <a:bodyPr wrap="square" lIns="0" tIns="0" rIns="0" bIns="0" rtlCol="0">
            <a:spAutoFit/>
          </a:bodyPr>
          <a:lstStyle/>
          <a:p>
            <a:r>
              <a:rPr lang="en-US" sz="1600" b="1" dirty="0">
                <a:solidFill>
                  <a:srgbClr val="EF3340"/>
                </a:solidFill>
              </a:rPr>
              <a:t>The effects of the explanatory variables are the same for all values of y</a:t>
            </a:r>
          </a:p>
        </p:txBody>
      </p:sp>
      <p:sp>
        <p:nvSpPr>
          <p:cNvPr id="13" name="TextBox 12">
            <a:extLst>
              <a:ext uri="{FF2B5EF4-FFF2-40B4-BE49-F238E27FC236}">
                <a16:creationId xmlns:a16="http://schemas.microsoft.com/office/drawing/2014/main" id="{BD0AC20D-F43D-2440-9DBB-525BD8590F57}"/>
              </a:ext>
            </a:extLst>
          </p:cNvPr>
          <p:cNvSpPr txBox="1"/>
          <p:nvPr/>
        </p:nvSpPr>
        <p:spPr>
          <a:xfrm>
            <a:off x="2717060" y="4299784"/>
            <a:ext cx="3447496" cy="492443"/>
          </a:xfrm>
          <a:prstGeom prst="rect">
            <a:avLst/>
          </a:prstGeom>
          <a:noFill/>
        </p:spPr>
        <p:txBody>
          <a:bodyPr wrap="square" lIns="0" tIns="0" rIns="0" bIns="0" rtlCol="0">
            <a:spAutoFit/>
          </a:bodyPr>
          <a:lstStyle/>
          <a:p>
            <a:r>
              <a:rPr lang="en-US" sz="1600" b="1" dirty="0">
                <a:solidFill>
                  <a:srgbClr val="EF3340"/>
                </a:solidFill>
              </a:rPr>
              <a:t>The effects of the explanatory variables can vary freely between values of y</a:t>
            </a:r>
          </a:p>
        </p:txBody>
      </p:sp>
      <p:sp>
        <p:nvSpPr>
          <p:cNvPr id="14" name="TextBox 13">
            <a:extLst>
              <a:ext uri="{FF2B5EF4-FFF2-40B4-BE49-F238E27FC236}">
                <a16:creationId xmlns:a16="http://schemas.microsoft.com/office/drawing/2014/main" id="{8DBC7F41-66EE-F949-8A9B-32232DB0E5A8}"/>
              </a:ext>
            </a:extLst>
          </p:cNvPr>
          <p:cNvSpPr txBox="1"/>
          <p:nvPr/>
        </p:nvSpPr>
        <p:spPr>
          <a:xfrm>
            <a:off x="2717060" y="3678804"/>
            <a:ext cx="2089116" cy="492443"/>
          </a:xfrm>
          <a:prstGeom prst="rect">
            <a:avLst/>
          </a:prstGeom>
          <a:noFill/>
        </p:spPr>
        <p:txBody>
          <a:bodyPr wrap="square" lIns="0" tIns="0" rIns="0" bIns="0" rtlCol="0">
            <a:spAutoFit/>
          </a:bodyPr>
          <a:lstStyle/>
          <a:p>
            <a:r>
              <a:rPr lang="en-US" sz="1600" b="1" dirty="0">
                <a:solidFill>
                  <a:srgbClr val="EF3340"/>
                </a:solidFill>
              </a:rPr>
              <a:t>Some effects are the same and some can vary</a:t>
            </a:r>
          </a:p>
        </p:txBody>
      </p:sp>
      <p:sp>
        <p:nvSpPr>
          <p:cNvPr id="15" name="Left Brace 14">
            <a:extLst>
              <a:ext uri="{FF2B5EF4-FFF2-40B4-BE49-F238E27FC236}">
                <a16:creationId xmlns:a16="http://schemas.microsoft.com/office/drawing/2014/main" id="{16F2AC89-883B-1C4E-AC3B-DF2416D046BD}"/>
              </a:ext>
            </a:extLst>
          </p:cNvPr>
          <p:cNvSpPr/>
          <p:nvPr/>
        </p:nvSpPr>
        <p:spPr>
          <a:xfrm rot="10800000">
            <a:off x="2224884" y="3567293"/>
            <a:ext cx="351045" cy="620979"/>
          </a:xfrm>
          <a:prstGeom prst="leftBrac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6006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7D314F-46D4-C448-B1ED-94C8FBDF734D}"/>
              </a:ext>
            </a:extLst>
          </p:cNvPr>
          <p:cNvSpPr>
            <a:spLocks noGrp="1"/>
          </p:cNvSpPr>
          <p:nvPr>
            <p:ph type="title"/>
          </p:nvPr>
        </p:nvSpPr>
        <p:spPr/>
        <p:txBody>
          <a:bodyPr/>
          <a:lstStyle/>
          <a:p>
            <a:r>
              <a:rPr lang="fi-FI" dirty="0" err="1"/>
              <a:t>Choosing</a:t>
            </a:r>
            <a:r>
              <a:rPr lang="fi-FI" dirty="0"/>
              <a:t> a </a:t>
            </a:r>
            <a:r>
              <a:rPr lang="fi-FI" dirty="0" err="1"/>
              <a:t>modeling</a:t>
            </a:r>
            <a:r>
              <a:rPr lang="fi-FI" dirty="0"/>
              <a:t> </a:t>
            </a:r>
            <a:r>
              <a:rPr lang="fi-FI" dirty="0" err="1"/>
              <a:t>approach</a:t>
            </a:r>
            <a:endParaRPr lang="fi-FI" dirty="0"/>
          </a:p>
        </p:txBody>
      </p:sp>
      <p:pic>
        <p:nvPicPr>
          <p:cNvPr id="7" name="Content Placeholder 6">
            <a:extLst>
              <a:ext uri="{FF2B5EF4-FFF2-40B4-BE49-F238E27FC236}">
                <a16:creationId xmlns:a16="http://schemas.microsoft.com/office/drawing/2014/main" id="{97D7EA07-D5B0-794B-9A9E-04C8197992A9}"/>
              </a:ext>
            </a:extLst>
          </p:cNvPr>
          <p:cNvPicPr>
            <a:picLocks noGrp="1" noChangeAspect="1"/>
          </p:cNvPicPr>
          <p:nvPr>
            <p:ph idx="1"/>
          </p:nvPr>
        </p:nvPicPr>
        <p:blipFill rotWithShape="1">
          <a:blip r:embed="rId3"/>
          <a:srcRect l="27892" t="7458" r="28938" b="8740"/>
          <a:stretch/>
        </p:blipFill>
        <p:spPr>
          <a:xfrm rot="5400000">
            <a:off x="2931156" y="-688809"/>
            <a:ext cx="2792101" cy="8376287"/>
          </a:xfrm>
        </p:spPr>
      </p:pic>
      <p:sp>
        <p:nvSpPr>
          <p:cNvPr id="9" name="TextBox 8">
            <a:extLst>
              <a:ext uri="{FF2B5EF4-FFF2-40B4-BE49-F238E27FC236}">
                <a16:creationId xmlns:a16="http://schemas.microsoft.com/office/drawing/2014/main" id="{41E69FA1-C1C4-1846-B9C3-49D97531DF80}"/>
              </a:ext>
            </a:extLst>
          </p:cNvPr>
          <p:cNvSpPr txBox="1"/>
          <p:nvPr/>
        </p:nvSpPr>
        <p:spPr>
          <a:xfrm>
            <a:off x="817493" y="6396335"/>
            <a:ext cx="6385165" cy="307777"/>
          </a:xfrm>
          <a:prstGeom prst="rect">
            <a:avLst/>
          </a:prstGeom>
          <a:noFill/>
        </p:spPr>
        <p:txBody>
          <a:bodyPr wrap="square" lIns="0" tIns="0" rIns="0" bIns="0" rtlCol="0">
            <a:spAutoFit/>
          </a:bodyPr>
          <a:lstStyle/>
          <a:p>
            <a:r>
              <a:rPr lang="fi-FI" sz="1000" dirty="0" err="1"/>
              <a:t>Fullerton</a:t>
            </a:r>
            <a:r>
              <a:rPr lang="fi-FI" sz="1000" dirty="0"/>
              <a:t>, A. S. (2009). A </a:t>
            </a:r>
            <a:r>
              <a:rPr lang="fi-FI" sz="1000" dirty="0" err="1"/>
              <a:t>Conceptual</a:t>
            </a:r>
            <a:r>
              <a:rPr lang="fi-FI" sz="1000" dirty="0"/>
              <a:t> Framework for </a:t>
            </a:r>
            <a:r>
              <a:rPr lang="fi-FI" sz="1000" dirty="0" err="1"/>
              <a:t>Ordered</a:t>
            </a:r>
            <a:r>
              <a:rPr lang="fi-FI" sz="1000" dirty="0"/>
              <a:t> </a:t>
            </a:r>
            <a:r>
              <a:rPr lang="fi-FI" sz="1000" dirty="0" err="1"/>
              <a:t>Logistic</a:t>
            </a:r>
            <a:r>
              <a:rPr lang="fi-FI" sz="1000" dirty="0"/>
              <a:t> Regression </a:t>
            </a:r>
            <a:r>
              <a:rPr lang="fi-FI" sz="1000" dirty="0" err="1"/>
              <a:t>Models</a:t>
            </a:r>
            <a:r>
              <a:rPr lang="fi-FI" sz="1000" dirty="0"/>
              <a:t>. </a:t>
            </a:r>
            <a:r>
              <a:rPr lang="fi-FI" sz="1000" i="1" dirty="0" err="1"/>
              <a:t>Sociological</a:t>
            </a:r>
            <a:r>
              <a:rPr lang="fi-FI" sz="1000" i="1" dirty="0"/>
              <a:t> </a:t>
            </a:r>
            <a:r>
              <a:rPr lang="fi-FI" sz="1000" i="1" dirty="0" err="1"/>
              <a:t>Methods</a:t>
            </a:r>
            <a:r>
              <a:rPr lang="fi-FI" sz="1000" i="1" dirty="0"/>
              <a:t> &amp; </a:t>
            </a:r>
            <a:r>
              <a:rPr lang="fi-FI" sz="1000" i="1" dirty="0" err="1"/>
              <a:t>Research</a:t>
            </a:r>
            <a:r>
              <a:rPr lang="fi-FI" sz="1000" dirty="0"/>
              <a:t>, </a:t>
            </a:r>
            <a:r>
              <a:rPr lang="fi-FI" sz="1000" i="1" dirty="0"/>
              <a:t>38</a:t>
            </a:r>
            <a:r>
              <a:rPr lang="fi-FI" sz="1000" dirty="0"/>
              <a:t>(2), 306–347. </a:t>
            </a:r>
            <a:r>
              <a:rPr lang="fi-FI" sz="1000" dirty="0">
                <a:hlinkClick r:id="rId4"/>
              </a:rPr>
              <a:t>https://doi.org/10.1177/0049124109346162</a:t>
            </a:r>
            <a:endParaRPr lang="fi-FI" sz="1000" dirty="0">
              <a:effectLst/>
            </a:endParaRPr>
          </a:p>
        </p:txBody>
      </p:sp>
      <p:sp>
        <p:nvSpPr>
          <p:cNvPr id="10" name="Left Brace 9">
            <a:extLst>
              <a:ext uri="{FF2B5EF4-FFF2-40B4-BE49-F238E27FC236}">
                <a16:creationId xmlns:a16="http://schemas.microsoft.com/office/drawing/2014/main" id="{9C32C966-2A82-814E-91FB-43A78807AF97}"/>
              </a:ext>
            </a:extLst>
          </p:cNvPr>
          <p:cNvSpPr/>
          <p:nvPr/>
        </p:nvSpPr>
        <p:spPr>
          <a:xfrm rot="5400000">
            <a:off x="5350436" y="-548558"/>
            <a:ext cx="227321" cy="5531004"/>
          </a:xfrm>
          <a:prstGeom prst="leftBrac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815F9519-0FF9-B340-A2B1-C792218FD824}"/>
              </a:ext>
            </a:extLst>
          </p:cNvPr>
          <p:cNvSpPr txBox="1"/>
          <p:nvPr/>
        </p:nvSpPr>
        <p:spPr>
          <a:xfrm>
            <a:off x="3740348" y="1444468"/>
            <a:ext cx="3447496" cy="492443"/>
          </a:xfrm>
          <a:prstGeom prst="rect">
            <a:avLst/>
          </a:prstGeom>
          <a:noFill/>
        </p:spPr>
        <p:txBody>
          <a:bodyPr wrap="square" lIns="0" tIns="0" rIns="0" bIns="0" rtlCol="0">
            <a:spAutoFit/>
          </a:bodyPr>
          <a:lstStyle/>
          <a:p>
            <a:r>
              <a:rPr lang="en-US" sz="1600" b="1" dirty="0">
                <a:solidFill>
                  <a:srgbClr val="EF3340"/>
                </a:solidFill>
              </a:rPr>
              <a:t>What is the nature of the phenomenon that the dependent variable represents</a:t>
            </a:r>
          </a:p>
        </p:txBody>
      </p:sp>
      <p:sp>
        <p:nvSpPr>
          <p:cNvPr id="14" name="Left Brace 13">
            <a:extLst>
              <a:ext uri="{FF2B5EF4-FFF2-40B4-BE49-F238E27FC236}">
                <a16:creationId xmlns:a16="http://schemas.microsoft.com/office/drawing/2014/main" id="{71251A21-D872-F347-8C04-0B41A1122778}"/>
              </a:ext>
            </a:extLst>
          </p:cNvPr>
          <p:cNvSpPr/>
          <p:nvPr/>
        </p:nvSpPr>
        <p:spPr>
          <a:xfrm>
            <a:off x="139063" y="3189249"/>
            <a:ext cx="256478" cy="1371600"/>
          </a:xfrm>
          <a:prstGeom prst="leftBrace">
            <a:avLst>
              <a:gd name="adj1" fmla="val 8333"/>
              <a:gd name="adj2" fmla="val 50810"/>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6B5116B8-C9CD-8C43-A424-CB8E60DE0EC1}"/>
              </a:ext>
            </a:extLst>
          </p:cNvPr>
          <p:cNvSpPr txBox="1"/>
          <p:nvPr/>
        </p:nvSpPr>
        <p:spPr>
          <a:xfrm>
            <a:off x="395541" y="4884235"/>
            <a:ext cx="2271395" cy="492443"/>
          </a:xfrm>
          <a:prstGeom prst="rect">
            <a:avLst/>
          </a:prstGeom>
          <a:noFill/>
        </p:spPr>
        <p:txBody>
          <a:bodyPr wrap="square" lIns="0" tIns="0" rIns="0" bIns="0" rtlCol="0">
            <a:spAutoFit/>
          </a:bodyPr>
          <a:lstStyle/>
          <a:p>
            <a:r>
              <a:rPr lang="en-US" sz="1600" b="1" dirty="0">
                <a:solidFill>
                  <a:srgbClr val="EF3340"/>
                </a:solidFill>
              </a:rPr>
              <a:t>How does your theory explain the phenomenon </a:t>
            </a:r>
          </a:p>
        </p:txBody>
      </p:sp>
      <p:cxnSp>
        <p:nvCxnSpPr>
          <p:cNvPr id="3" name="Elbow Connector 2">
            <a:extLst>
              <a:ext uri="{FF2B5EF4-FFF2-40B4-BE49-F238E27FC236}">
                <a16:creationId xmlns:a16="http://schemas.microsoft.com/office/drawing/2014/main" id="{CD1A2304-CA5A-3F41-8881-5E21423BC9D9}"/>
              </a:ext>
            </a:extLst>
          </p:cNvPr>
          <p:cNvCxnSpPr>
            <a:cxnSpLocks/>
            <a:endCxn id="15" idx="1"/>
          </p:cNvCxnSpPr>
          <p:nvPr/>
        </p:nvCxnSpPr>
        <p:spPr>
          <a:xfrm rot="16200000" flipH="1">
            <a:off x="-360402" y="4374514"/>
            <a:ext cx="1255408" cy="256478"/>
          </a:xfrm>
          <a:prstGeom prst="bentConnector2">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18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animBg="1"/>
      <p:bldP spid="1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E0158-4B3A-604F-8C86-535EBB4B6601}"/>
              </a:ext>
            </a:extLst>
          </p:cNvPr>
          <p:cNvSpPr>
            <a:spLocks noGrp="1"/>
          </p:cNvSpPr>
          <p:nvPr>
            <p:ph type="title"/>
          </p:nvPr>
        </p:nvSpPr>
        <p:spPr/>
        <p:txBody>
          <a:bodyPr/>
          <a:lstStyle/>
          <a:p>
            <a:r>
              <a:rPr lang="fi-FI" dirty="0" err="1"/>
              <a:t>Exponential</a:t>
            </a:r>
            <a:br>
              <a:rPr lang="fi-FI" dirty="0"/>
            </a:br>
            <a:r>
              <a:rPr lang="fi-FI" dirty="0" err="1"/>
              <a:t>models</a:t>
            </a:r>
            <a:r>
              <a:rPr lang="fi-FI" dirty="0"/>
              <a:t> for </a:t>
            </a:r>
            <a:r>
              <a:rPr lang="fi-FI" dirty="0" err="1"/>
              <a:t>counts</a:t>
            </a:r>
            <a:endParaRPr lang="fi-FI" dirty="0"/>
          </a:p>
        </p:txBody>
      </p:sp>
      <p:sp>
        <p:nvSpPr>
          <p:cNvPr id="3" name="Text Placeholder 2">
            <a:extLst>
              <a:ext uri="{FF2B5EF4-FFF2-40B4-BE49-F238E27FC236}">
                <a16:creationId xmlns:a16="http://schemas.microsoft.com/office/drawing/2014/main" id="{A0BE73DE-B374-514F-83BD-861998AE0A8F}"/>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4067263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154F59-7030-1A40-9D0E-0A60223EF5FC}"/>
              </a:ext>
            </a:extLst>
          </p:cNvPr>
          <p:cNvSpPr/>
          <p:nvPr/>
        </p:nvSpPr>
        <p:spPr>
          <a:xfrm>
            <a:off x="275061" y="4343513"/>
            <a:ext cx="1063086" cy="3055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Rectangle 15">
            <a:extLst>
              <a:ext uri="{FF2B5EF4-FFF2-40B4-BE49-F238E27FC236}">
                <a16:creationId xmlns:a16="http://schemas.microsoft.com/office/drawing/2014/main" id="{1B19C333-2663-B843-B5EC-BA7D68815D21}"/>
              </a:ext>
            </a:extLst>
          </p:cNvPr>
          <p:cNvSpPr/>
          <p:nvPr/>
        </p:nvSpPr>
        <p:spPr>
          <a:xfrm>
            <a:off x="275060" y="4343513"/>
            <a:ext cx="1063088" cy="2996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CEA7C7B8-847A-F44D-817A-3B731FB14D7F}"/>
              </a:ext>
            </a:extLst>
          </p:cNvPr>
          <p:cNvSpPr/>
          <p:nvPr/>
        </p:nvSpPr>
        <p:spPr>
          <a:xfrm>
            <a:off x="5274527" y="3713357"/>
            <a:ext cx="2207940" cy="21828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ectangle 11">
            <a:extLst>
              <a:ext uri="{FF2B5EF4-FFF2-40B4-BE49-F238E27FC236}">
                <a16:creationId xmlns:a16="http://schemas.microsoft.com/office/drawing/2014/main" id="{50C372AC-54D9-E442-867E-DE7A5F466548}"/>
              </a:ext>
            </a:extLst>
          </p:cNvPr>
          <p:cNvSpPr/>
          <p:nvPr/>
        </p:nvSpPr>
        <p:spPr>
          <a:xfrm>
            <a:off x="275062" y="3894620"/>
            <a:ext cx="7207405" cy="44889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itle 8">
            <a:extLst>
              <a:ext uri="{FF2B5EF4-FFF2-40B4-BE49-F238E27FC236}">
                <a16:creationId xmlns:a16="http://schemas.microsoft.com/office/drawing/2014/main" id="{4BD825C7-ED35-CB49-9B0C-EB5A15DBB6F0}"/>
              </a:ext>
            </a:extLst>
          </p:cNvPr>
          <p:cNvSpPr>
            <a:spLocks noGrp="1"/>
          </p:cNvSpPr>
          <p:nvPr>
            <p:ph type="title"/>
          </p:nvPr>
        </p:nvSpPr>
        <p:spPr/>
        <p:txBody>
          <a:bodyPr/>
          <a:lstStyle/>
          <a:p>
            <a:r>
              <a:rPr lang="fi-FI" dirty="0" err="1"/>
              <a:t>Introduction</a:t>
            </a:r>
            <a:r>
              <a:rPr lang="fi-FI" dirty="0"/>
              <a:t> to </a:t>
            </a:r>
            <a:r>
              <a:rPr lang="fi-FI" dirty="0" err="1"/>
              <a:t>counts</a:t>
            </a:r>
            <a:endParaRPr lang="fi-FI" dirty="0"/>
          </a:p>
        </p:txBody>
      </p:sp>
      <p:sp>
        <p:nvSpPr>
          <p:cNvPr id="10" name="TextBox 9">
            <a:extLst>
              <a:ext uri="{FF2B5EF4-FFF2-40B4-BE49-F238E27FC236}">
                <a16:creationId xmlns:a16="http://schemas.microsoft.com/office/drawing/2014/main" id="{A8F8C6EE-400E-1840-B2DB-876EA311B67F}"/>
              </a:ext>
            </a:extLst>
          </p:cNvPr>
          <p:cNvSpPr txBox="1"/>
          <p:nvPr/>
        </p:nvSpPr>
        <p:spPr>
          <a:xfrm>
            <a:off x="817493" y="6396335"/>
            <a:ext cx="6385165" cy="307777"/>
          </a:xfrm>
          <a:prstGeom prst="rect">
            <a:avLst/>
          </a:prstGeom>
          <a:noFill/>
        </p:spPr>
        <p:txBody>
          <a:bodyPr wrap="square" lIns="0" tIns="0" rIns="0" bIns="0" rtlCol="0">
            <a:spAutoFit/>
          </a:bodyPr>
          <a:lstStyle/>
          <a:p>
            <a:r>
              <a:rPr lang="fi-FI" sz="1000" dirty="0" err="1"/>
              <a:t>Blevins</a:t>
            </a:r>
            <a:r>
              <a:rPr lang="fi-FI" sz="1000" dirty="0"/>
              <a:t>, D. P., </a:t>
            </a:r>
            <a:r>
              <a:rPr lang="fi-FI" sz="1000" dirty="0" err="1"/>
              <a:t>Tsang</a:t>
            </a:r>
            <a:r>
              <a:rPr lang="fi-FI" sz="1000" dirty="0"/>
              <a:t>, E. W. K., &amp; Spain, S. M. (2015). Count-</a:t>
            </a:r>
            <a:r>
              <a:rPr lang="fi-FI" sz="1000" dirty="0" err="1"/>
              <a:t>Based</a:t>
            </a:r>
            <a:r>
              <a:rPr lang="fi-FI" sz="1000" dirty="0"/>
              <a:t> </a:t>
            </a:r>
            <a:r>
              <a:rPr lang="fi-FI" sz="1000" dirty="0" err="1"/>
              <a:t>Research</a:t>
            </a:r>
            <a:r>
              <a:rPr lang="fi-FI" sz="1000" dirty="0"/>
              <a:t> in Management </a:t>
            </a:r>
            <a:r>
              <a:rPr lang="fi-FI" sz="1000" dirty="0" err="1"/>
              <a:t>Suggestions</a:t>
            </a:r>
            <a:r>
              <a:rPr lang="fi-FI" sz="1000" dirty="0"/>
              <a:t> for </a:t>
            </a:r>
            <a:r>
              <a:rPr lang="fi-FI" sz="1000" dirty="0" err="1"/>
              <a:t>Improvement</a:t>
            </a:r>
            <a:r>
              <a:rPr lang="fi-FI" sz="1000" dirty="0"/>
              <a:t>. </a:t>
            </a:r>
            <a:r>
              <a:rPr lang="fi-FI" sz="1000" i="1" dirty="0" err="1"/>
              <a:t>Organizational</a:t>
            </a:r>
            <a:r>
              <a:rPr lang="fi-FI" sz="1000" i="1" dirty="0"/>
              <a:t> </a:t>
            </a:r>
            <a:r>
              <a:rPr lang="fi-FI" sz="1000" i="1" dirty="0" err="1"/>
              <a:t>Research</a:t>
            </a:r>
            <a:r>
              <a:rPr lang="fi-FI" sz="1000" i="1" dirty="0"/>
              <a:t> </a:t>
            </a:r>
            <a:r>
              <a:rPr lang="fi-FI" sz="1000" i="1" dirty="0" err="1"/>
              <a:t>Methods</a:t>
            </a:r>
            <a:r>
              <a:rPr lang="fi-FI" sz="1000" dirty="0"/>
              <a:t>, </a:t>
            </a:r>
            <a:r>
              <a:rPr lang="fi-FI" sz="1000" i="1" dirty="0"/>
              <a:t>18</a:t>
            </a:r>
            <a:r>
              <a:rPr lang="fi-FI" sz="1000" dirty="0"/>
              <a:t>(1), 47–69. </a:t>
            </a:r>
            <a:r>
              <a:rPr lang="fi-FI" sz="1000" dirty="0">
                <a:hlinkClick r:id="rId2"/>
              </a:rPr>
              <a:t>https://doi.org/10.1177/1094428114549601</a:t>
            </a:r>
            <a:endParaRPr lang="fi-FI" sz="1000" dirty="0">
              <a:effectLst/>
            </a:endParaRPr>
          </a:p>
        </p:txBody>
      </p:sp>
      <p:sp>
        <p:nvSpPr>
          <p:cNvPr id="15" name="Rectangle 14">
            <a:extLst>
              <a:ext uri="{FF2B5EF4-FFF2-40B4-BE49-F238E27FC236}">
                <a16:creationId xmlns:a16="http://schemas.microsoft.com/office/drawing/2014/main" id="{58027E6B-8718-F94D-844C-B67F83F43CDE}"/>
              </a:ext>
            </a:extLst>
          </p:cNvPr>
          <p:cNvSpPr/>
          <p:nvPr/>
        </p:nvSpPr>
        <p:spPr>
          <a:xfrm>
            <a:off x="275061" y="4148254"/>
            <a:ext cx="2044393" cy="2413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7" name="Picture 16">
            <a:extLst>
              <a:ext uri="{FF2B5EF4-FFF2-40B4-BE49-F238E27FC236}">
                <a16:creationId xmlns:a16="http://schemas.microsoft.com/office/drawing/2014/main" id="{F738948B-946C-6843-8935-1E26657DCC1A}"/>
              </a:ext>
            </a:extLst>
          </p:cNvPr>
          <p:cNvPicPr>
            <a:picLocks noChangeAspect="1"/>
          </p:cNvPicPr>
          <p:nvPr/>
        </p:nvPicPr>
        <p:blipFill rotWithShape="1">
          <a:blip r:embed="rId3"/>
          <a:srcRect t="10569" b="77886"/>
          <a:stretch/>
        </p:blipFill>
        <p:spPr>
          <a:xfrm>
            <a:off x="-532767" y="4389567"/>
            <a:ext cx="8855981" cy="1487125"/>
          </a:xfrm>
          <a:prstGeom prst="rect">
            <a:avLst/>
          </a:prstGeom>
        </p:spPr>
      </p:pic>
      <p:pic>
        <p:nvPicPr>
          <p:cNvPr id="18" name="Picture 17">
            <a:extLst>
              <a:ext uri="{FF2B5EF4-FFF2-40B4-BE49-F238E27FC236}">
                <a16:creationId xmlns:a16="http://schemas.microsoft.com/office/drawing/2014/main" id="{23DC510D-F961-0443-BFC0-4A4362B0B398}"/>
              </a:ext>
            </a:extLst>
          </p:cNvPr>
          <p:cNvPicPr>
            <a:picLocks noChangeAspect="1"/>
          </p:cNvPicPr>
          <p:nvPr/>
        </p:nvPicPr>
        <p:blipFill rotWithShape="1">
          <a:blip r:embed="rId4"/>
          <a:srcRect t="61463" b="19350"/>
          <a:stretch/>
        </p:blipFill>
        <p:spPr>
          <a:xfrm>
            <a:off x="-532765" y="1918007"/>
            <a:ext cx="8855981" cy="2471560"/>
          </a:xfrm>
          <a:prstGeom prst="rect">
            <a:avLst/>
          </a:prstGeom>
        </p:spPr>
      </p:pic>
      <p:sp>
        <p:nvSpPr>
          <p:cNvPr id="19" name="TextBox 18">
            <a:extLst>
              <a:ext uri="{FF2B5EF4-FFF2-40B4-BE49-F238E27FC236}">
                <a16:creationId xmlns:a16="http://schemas.microsoft.com/office/drawing/2014/main" id="{CAEF6DAF-7F46-E140-A5FB-2203A89C7F59}"/>
              </a:ext>
            </a:extLst>
          </p:cNvPr>
          <p:cNvSpPr txBox="1"/>
          <p:nvPr/>
        </p:nvSpPr>
        <p:spPr>
          <a:xfrm>
            <a:off x="7482467" y="2809677"/>
            <a:ext cx="1279267" cy="646331"/>
          </a:xfrm>
          <a:prstGeom prst="rect">
            <a:avLst/>
          </a:prstGeom>
          <a:noFill/>
        </p:spPr>
        <p:txBody>
          <a:bodyPr wrap="square" rtlCol="0">
            <a:spAutoFit/>
          </a:bodyPr>
          <a:lstStyle/>
          <a:p>
            <a:r>
              <a:rPr lang="fi-FI" dirty="0" err="1">
                <a:solidFill>
                  <a:srgbClr val="FF0000"/>
                </a:solidFill>
              </a:rPr>
              <a:t>Not</a:t>
            </a:r>
            <a:r>
              <a:rPr lang="fi-FI" dirty="0">
                <a:solidFill>
                  <a:srgbClr val="FF0000"/>
                </a:solidFill>
              </a:rPr>
              <a:t> </a:t>
            </a:r>
            <a:r>
              <a:rPr lang="fi-FI" dirty="0" err="1">
                <a:solidFill>
                  <a:srgbClr val="FF0000"/>
                </a:solidFill>
              </a:rPr>
              <a:t>true</a:t>
            </a:r>
            <a:r>
              <a:rPr lang="fi-FI" dirty="0">
                <a:solidFill>
                  <a:srgbClr val="FF0000"/>
                </a:solidFill>
              </a:rPr>
              <a:t> </a:t>
            </a:r>
            <a:r>
              <a:rPr lang="fi-FI" dirty="0" err="1">
                <a:solidFill>
                  <a:srgbClr val="FF0000"/>
                </a:solidFill>
              </a:rPr>
              <a:t>generally</a:t>
            </a:r>
            <a:endParaRPr lang="fi-FI" dirty="0">
              <a:solidFill>
                <a:srgbClr val="FF0000"/>
              </a:solidFill>
            </a:endParaRPr>
          </a:p>
        </p:txBody>
      </p:sp>
      <p:sp>
        <p:nvSpPr>
          <p:cNvPr id="20" name="TextBox 19">
            <a:extLst>
              <a:ext uri="{FF2B5EF4-FFF2-40B4-BE49-F238E27FC236}">
                <a16:creationId xmlns:a16="http://schemas.microsoft.com/office/drawing/2014/main" id="{857CEBC2-1353-3B4C-A1F1-80C38FCCCC85}"/>
              </a:ext>
            </a:extLst>
          </p:cNvPr>
          <p:cNvSpPr txBox="1"/>
          <p:nvPr/>
        </p:nvSpPr>
        <p:spPr>
          <a:xfrm>
            <a:off x="275060" y="5962037"/>
            <a:ext cx="3243644" cy="369332"/>
          </a:xfrm>
          <a:prstGeom prst="rect">
            <a:avLst/>
          </a:prstGeom>
          <a:noFill/>
        </p:spPr>
        <p:txBody>
          <a:bodyPr wrap="square" rtlCol="0">
            <a:spAutoFit/>
          </a:bodyPr>
          <a:lstStyle/>
          <a:p>
            <a:r>
              <a:rPr lang="fi-FI" dirty="0">
                <a:solidFill>
                  <a:srgbClr val="FF0000"/>
                </a:solidFill>
              </a:rPr>
              <a:t>Page </a:t>
            </a:r>
            <a:r>
              <a:rPr lang="fi-FI" dirty="0" err="1">
                <a:solidFill>
                  <a:srgbClr val="FF0000"/>
                </a:solidFill>
              </a:rPr>
              <a:t>numbers</a:t>
            </a:r>
            <a:r>
              <a:rPr lang="fi-FI" dirty="0">
                <a:solidFill>
                  <a:srgbClr val="FF0000"/>
                </a:solidFill>
              </a:rPr>
              <a:t> to </a:t>
            </a:r>
            <a:r>
              <a:rPr lang="fi-FI" dirty="0" err="1">
                <a:solidFill>
                  <a:srgbClr val="FF0000"/>
                </a:solidFill>
              </a:rPr>
              <a:t>book</a:t>
            </a:r>
            <a:r>
              <a:rPr lang="fi-FI" dirty="0">
                <a:solidFill>
                  <a:srgbClr val="FF0000"/>
                </a:solidFill>
              </a:rPr>
              <a:t> </a:t>
            </a:r>
            <a:r>
              <a:rPr lang="fi-FI" dirty="0" err="1">
                <a:solidFill>
                  <a:srgbClr val="FF0000"/>
                </a:solidFill>
              </a:rPr>
              <a:t>citations</a:t>
            </a:r>
            <a:endParaRPr lang="fi-FI" dirty="0">
              <a:solidFill>
                <a:srgbClr val="FF0000"/>
              </a:solidFill>
            </a:endParaRPr>
          </a:p>
        </p:txBody>
      </p:sp>
    </p:spTree>
    <p:extLst>
      <p:ext uri="{BB962C8B-B14F-4D97-AF65-F5344CB8AC3E}">
        <p14:creationId xmlns:p14="http://schemas.microsoft.com/office/powerpoint/2010/main" val="18297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1" grpId="0" animBg="1"/>
      <p:bldP spid="12" grpId="0" animBg="1"/>
      <p:bldP spid="15" grpId="0" animBg="1"/>
      <p:bldP spid="19" grpId="0"/>
      <p:bldP spid="2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87AEDB-9C21-A544-BCC9-D01222130BA1}"/>
              </a:ext>
            </a:extLst>
          </p:cNvPr>
          <p:cNvPicPr>
            <a:picLocks noChangeAspect="1"/>
          </p:cNvPicPr>
          <p:nvPr/>
        </p:nvPicPr>
        <p:blipFill rotWithShape="1">
          <a:blip r:embed="rId2"/>
          <a:srcRect l="20743" t="7120" r="5836" b="33561"/>
          <a:stretch/>
        </p:blipFill>
        <p:spPr>
          <a:xfrm>
            <a:off x="0" y="0"/>
            <a:ext cx="6597573" cy="6597571"/>
          </a:xfrm>
          <a:prstGeom prst="rect">
            <a:avLst/>
          </a:prstGeom>
        </p:spPr>
      </p:pic>
      <p:sp>
        <p:nvSpPr>
          <p:cNvPr id="5" name="TextBox 4">
            <a:extLst>
              <a:ext uri="{FF2B5EF4-FFF2-40B4-BE49-F238E27FC236}">
                <a16:creationId xmlns:a16="http://schemas.microsoft.com/office/drawing/2014/main" id="{AAB1032E-791A-1E47-B2B3-5FCAAF01D4E3}"/>
              </a:ext>
            </a:extLst>
          </p:cNvPr>
          <p:cNvSpPr txBox="1"/>
          <p:nvPr/>
        </p:nvSpPr>
        <p:spPr>
          <a:xfrm>
            <a:off x="435529" y="6597571"/>
            <a:ext cx="7122740" cy="153888"/>
          </a:xfrm>
          <a:prstGeom prst="rect">
            <a:avLst/>
          </a:prstGeom>
          <a:noFill/>
        </p:spPr>
        <p:txBody>
          <a:bodyPr wrap="square" lIns="0" tIns="0" rIns="0" bIns="0" rtlCol="0">
            <a:spAutoFit/>
          </a:bodyPr>
          <a:lstStyle/>
          <a:p>
            <a:r>
              <a:rPr lang="fi-FI" sz="1000" dirty="0" err="1"/>
              <a:t>Wooldridge</a:t>
            </a:r>
            <a:r>
              <a:rPr lang="fi-FI" sz="1000" dirty="0"/>
              <a:t>, J. M. (2013). </a:t>
            </a:r>
            <a:r>
              <a:rPr lang="fi-FI" sz="1000" i="1" dirty="0" err="1"/>
              <a:t>Introductory</a:t>
            </a:r>
            <a:r>
              <a:rPr lang="fi-FI" sz="1000" i="1" dirty="0"/>
              <a:t> </a:t>
            </a:r>
            <a:r>
              <a:rPr lang="fi-FI" sz="1000" i="1" dirty="0" err="1"/>
              <a:t>econometrics</a:t>
            </a:r>
            <a:r>
              <a:rPr lang="fi-FI" sz="1000" i="1" dirty="0"/>
              <a:t>: a </a:t>
            </a:r>
            <a:r>
              <a:rPr lang="fi-FI" sz="1000" i="1" dirty="0" err="1"/>
              <a:t>modern</a:t>
            </a:r>
            <a:r>
              <a:rPr lang="fi-FI" sz="1000" i="1" dirty="0"/>
              <a:t> </a:t>
            </a:r>
            <a:r>
              <a:rPr lang="fi-FI" sz="1000" i="1" dirty="0" err="1"/>
              <a:t>approach</a:t>
            </a:r>
            <a:r>
              <a:rPr lang="fi-FI" sz="1000" dirty="0"/>
              <a:t> (5th </a:t>
            </a:r>
            <a:r>
              <a:rPr lang="fi-FI" sz="1000" dirty="0" err="1"/>
              <a:t>ed</a:t>
            </a:r>
            <a:r>
              <a:rPr lang="fi-FI" sz="1000" dirty="0"/>
              <a:t>). </a:t>
            </a:r>
            <a:r>
              <a:rPr lang="fi-FI" sz="1000" dirty="0" err="1"/>
              <a:t>Mason</a:t>
            </a:r>
            <a:r>
              <a:rPr lang="fi-FI" sz="1000" dirty="0"/>
              <a:t>, OH: South-Western </a:t>
            </a:r>
            <a:r>
              <a:rPr lang="fi-FI" sz="1000" dirty="0" err="1"/>
              <a:t>Cengage</a:t>
            </a:r>
            <a:r>
              <a:rPr lang="fi-FI" sz="1000" dirty="0"/>
              <a:t> Learning. p. 105</a:t>
            </a:r>
            <a:endParaRPr lang="fi-FI" sz="1000" dirty="0">
              <a:effectLst/>
            </a:endParaRPr>
          </a:p>
        </p:txBody>
      </p:sp>
      <p:sp>
        <p:nvSpPr>
          <p:cNvPr id="6" name="TextBox 5">
            <a:extLst>
              <a:ext uri="{FF2B5EF4-FFF2-40B4-BE49-F238E27FC236}">
                <a16:creationId xmlns:a16="http://schemas.microsoft.com/office/drawing/2014/main" id="{AD363009-0CFC-3041-974E-617DC71C7CF4}"/>
              </a:ext>
            </a:extLst>
          </p:cNvPr>
          <p:cNvSpPr txBox="1"/>
          <p:nvPr/>
        </p:nvSpPr>
        <p:spPr>
          <a:xfrm>
            <a:off x="6915306" y="1374417"/>
            <a:ext cx="1603661" cy="646331"/>
          </a:xfrm>
          <a:prstGeom prst="rect">
            <a:avLst/>
          </a:prstGeom>
          <a:noFill/>
        </p:spPr>
        <p:txBody>
          <a:bodyPr wrap="square" rtlCol="0">
            <a:spAutoFit/>
          </a:bodyPr>
          <a:lstStyle/>
          <a:p>
            <a:r>
              <a:rPr lang="fi-FI" dirty="0" err="1">
                <a:solidFill>
                  <a:srgbClr val="FF0000"/>
                </a:solidFill>
              </a:rPr>
              <a:t>Consistency</a:t>
            </a:r>
            <a:r>
              <a:rPr lang="fi-FI" dirty="0">
                <a:solidFill>
                  <a:srgbClr val="FF0000"/>
                </a:solidFill>
              </a:rPr>
              <a:t> </a:t>
            </a:r>
            <a:r>
              <a:rPr lang="fi-FI" dirty="0" err="1">
                <a:solidFill>
                  <a:srgbClr val="FF0000"/>
                </a:solidFill>
              </a:rPr>
              <a:t>Unbiasedness</a:t>
            </a:r>
            <a:endParaRPr lang="fi-FI" dirty="0">
              <a:solidFill>
                <a:srgbClr val="FF0000"/>
              </a:solidFill>
            </a:endParaRPr>
          </a:p>
        </p:txBody>
      </p:sp>
      <p:sp>
        <p:nvSpPr>
          <p:cNvPr id="7" name="TextBox 6">
            <a:extLst>
              <a:ext uri="{FF2B5EF4-FFF2-40B4-BE49-F238E27FC236}">
                <a16:creationId xmlns:a16="http://schemas.microsoft.com/office/drawing/2014/main" id="{483FAA7D-242A-CC4A-9CF7-EE0F5924E9BF}"/>
              </a:ext>
            </a:extLst>
          </p:cNvPr>
          <p:cNvSpPr txBox="1"/>
          <p:nvPr/>
        </p:nvSpPr>
        <p:spPr>
          <a:xfrm>
            <a:off x="366082" y="4987649"/>
            <a:ext cx="1649959" cy="369332"/>
          </a:xfrm>
          <a:prstGeom prst="rect">
            <a:avLst/>
          </a:prstGeom>
          <a:noFill/>
        </p:spPr>
        <p:txBody>
          <a:bodyPr wrap="square" rtlCol="0">
            <a:spAutoFit/>
          </a:bodyPr>
          <a:lstStyle/>
          <a:p>
            <a:r>
              <a:rPr lang="fi-FI" dirty="0" err="1">
                <a:solidFill>
                  <a:srgbClr val="FF0000"/>
                </a:solidFill>
              </a:rPr>
              <a:t>Efficiency</a:t>
            </a:r>
            <a:endParaRPr lang="fi-FI" dirty="0">
              <a:solidFill>
                <a:srgbClr val="FF0000"/>
              </a:solidFill>
            </a:endParaRPr>
          </a:p>
        </p:txBody>
      </p:sp>
      <p:sp>
        <p:nvSpPr>
          <p:cNvPr id="8" name="Left Brace 7">
            <a:extLst>
              <a:ext uri="{FF2B5EF4-FFF2-40B4-BE49-F238E27FC236}">
                <a16:creationId xmlns:a16="http://schemas.microsoft.com/office/drawing/2014/main" id="{47AF3500-FEDF-0F41-844C-70B527E006F7}"/>
              </a:ext>
            </a:extLst>
          </p:cNvPr>
          <p:cNvSpPr/>
          <p:nvPr/>
        </p:nvSpPr>
        <p:spPr>
          <a:xfrm rot="10800000">
            <a:off x="6713313" y="1220528"/>
            <a:ext cx="250341" cy="3860758"/>
          </a:xfrm>
          <a:prstGeom prst="leftBrace">
            <a:avLst>
              <a:gd name="adj1" fmla="val 8333"/>
              <a:gd name="adj2" fmla="val 88075"/>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84EBFCE7-61C2-6D43-BAF6-04281D1A364C}"/>
              </a:ext>
            </a:extLst>
          </p:cNvPr>
          <p:cNvSpPr txBox="1"/>
          <p:nvPr/>
        </p:nvSpPr>
        <p:spPr>
          <a:xfrm>
            <a:off x="366081" y="6305717"/>
            <a:ext cx="3835529" cy="369332"/>
          </a:xfrm>
          <a:prstGeom prst="rect">
            <a:avLst/>
          </a:prstGeom>
          <a:noFill/>
        </p:spPr>
        <p:txBody>
          <a:bodyPr wrap="square" rtlCol="0">
            <a:spAutoFit/>
          </a:bodyPr>
          <a:lstStyle/>
          <a:p>
            <a:r>
              <a:rPr lang="fi-FI" dirty="0">
                <a:solidFill>
                  <a:srgbClr val="FF0000"/>
                </a:solidFill>
              </a:rPr>
              <a:t>No ”</a:t>
            </a:r>
            <a:r>
              <a:rPr lang="fi-FI" dirty="0" err="1">
                <a:solidFill>
                  <a:srgbClr val="FF0000"/>
                </a:solidFill>
              </a:rPr>
              <a:t>cannot</a:t>
            </a:r>
            <a:r>
              <a:rPr lang="fi-FI" dirty="0">
                <a:solidFill>
                  <a:srgbClr val="FF0000"/>
                </a:solidFill>
              </a:rPr>
              <a:t> </a:t>
            </a:r>
            <a:r>
              <a:rPr lang="fi-FI" dirty="0" err="1">
                <a:solidFill>
                  <a:srgbClr val="FF0000"/>
                </a:solidFill>
              </a:rPr>
              <a:t>be</a:t>
            </a:r>
            <a:r>
              <a:rPr lang="fi-FI" dirty="0">
                <a:solidFill>
                  <a:srgbClr val="FF0000"/>
                </a:solidFill>
              </a:rPr>
              <a:t> </a:t>
            </a:r>
            <a:r>
              <a:rPr lang="fi-FI" dirty="0" err="1">
                <a:solidFill>
                  <a:srgbClr val="FF0000"/>
                </a:solidFill>
              </a:rPr>
              <a:t>count</a:t>
            </a:r>
            <a:r>
              <a:rPr lang="fi-FI" dirty="0">
                <a:solidFill>
                  <a:srgbClr val="FF0000"/>
                </a:solidFill>
              </a:rPr>
              <a:t>” </a:t>
            </a:r>
            <a:r>
              <a:rPr lang="fi-FI" dirty="0" err="1">
                <a:solidFill>
                  <a:srgbClr val="FF0000"/>
                </a:solidFill>
              </a:rPr>
              <a:t>assumption</a:t>
            </a:r>
            <a:endParaRPr lang="fi-FI" dirty="0">
              <a:solidFill>
                <a:srgbClr val="FF0000"/>
              </a:solidFill>
            </a:endParaRPr>
          </a:p>
        </p:txBody>
      </p:sp>
    </p:spTree>
    <p:extLst>
      <p:ext uri="{BB962C8B-B14F-4D97-AF65-F5344CB8AC3E}">
        <p14:creationId xmlns:p14="http://schemas.microsoft.com/office/powerpoint/2010/main" val="282097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81E1-A599-C345-81CD-8079F8434E33}"/>
              </a:ext>
            </a:extLst>
          </p:cNvPr>
          <p:cNvSpPr>
            <a:spLocks noGrp="1"/>
          </p:cNvSpPr>
          <p:nvPr>
            <p:ph type="title"/>
          </p:nvPr>
        </p:nvSpPr>
        <p:spPr/>
        <p:txBody>
          <a:bodyPr/>
          <a:lstStyle/>
          <a:p>
            <a:r>
              <a:rPr lang="fi-FI" dirty="0" err="1"/>
              <a:t>Empirical</a:t>
            </a:r>
            <a:r>
              <a:rPr lang="fi-FI" dirty="0"/>
              <a:t> </a:t>
            </a:r>
            <a:r>
              <a:rPr lang="fi-FI" dirty="0" err="1"/>
              <a:t>demonstration</a:t>
            </a:r>
            <a:endParaRPr lang="fi-FI" dirty="0"/>
          </a:p>
        </p:txBody>
      </p:sp>
      <p:graphicFrame>
        <p:nvGraphicFramePr>
          <p:cNvPr id="5" name="Content Placeholder 4">
            <a:extLst>
              <a:ext uri="{FF2B5EF4-FFF2-40B4-BE49-F238E27FC236}">
                <a16:creationId xmlns:a16="http://schemas.microsoft.com/office/drawing/2014/main" id="{F047E1EB-2E72-B949-B6AE-7A968BC79D74}"/>
              </a:ext>
            </a:extLst>
          </p:cNvPr>
          <p:cNvGraphicFramePr>
            <a:graphicFrameLocks noGrp="1"/>
          </p:cNvGraphicFramePr>
          <p:nvPr>
            <p:ph sz="half" idx="1"/>
            <p:extLst>
              <p:ext uri="{D42A27DB-BD31-4B8C-83A1-F6EECF244321}">
                <p14:modId xmlns:p14="http://schemas.microsoft.com/office/powerpoint/2010/main" val="726711683"/>
              </p:ext>
            </p:extLst>
          </p:nvPr>
        </p:nvGraphicFramePr>
        <p:xfrm>
          <a:off x="316133" y="1825625"/>
          <a:ext cx="3850650" cy="4655280"/>
        </p:xfrm>
        <a:graphic>
          <a:graphicData uri="http://schemas.openxmlformats.org/drawingml/2006/table">
            <a:tbl>
              <a:tblPr firstRow="1" bandRow="1">
                <a:tableStyleId>{5C22544A-7EE6-4342-B048-85BDC9FD1C3A}</a:tableStyleId>
              </a:tblPr>
              <a:tblGrid>
                <a:gridCol w="936000">
                  <a:extLst>
                    <a:ext uri="{9D8B030D-6E8A-4147-A177-3AD203B41FA5}">
                      <a16:colId xmlns:a16="http://schemas.microsoft.com/office/drawing/2014/main" val="2155118627"/>
                    </a:ext>
                  </a:extLst>
                </a:gridCol>
                <a:gridCol w="971550">
                  <a:extLst>
                    <a:ext uri="{9D8B030D-6E8A-4147-A177-3AD203B41FA5}">
                      <a16:colId xmlns:a16="http://schemas.microsoft.com/office/drawing/2014/main" val="3636794011"/>
                    </a:ext>
                  </a:extLst>
                </a:gridCol>
                <a:gridCol w="971550">
                  <a:extLst>
                    <a:ext uri="{9D8B030D-6E8A-4147-A177-3AD203B41FA5}">
                      <a16:colId xmlns:a16="http://schemas.microsoft.com/office/drawing/2014/main" val="1858374297"/>
                    </a:ext>
                  </a:extLst>
                </a:gridCol>
                <a:gridCol w="971550">
                  <a:extLst>
                    <a:ext uri="{9D8B030D-6E8A-4147-A177-3AD203B41FA5}">
                      <a16:colId xmlns:a16="http://schemas.microsoft.com/office/drawing/2014/main" val="1245899169"/>
                    </a:ext>
                  </a:extLst>
                </a:gridCol>
              </a:tblGrid>
              <a:tr h="288000">
                <a:tc>
                  <a:txBody>
                    <a:bodyPr/>
                    <a:lstStyle/>
                    <a:p>
                      <a:r>
                        <a:rPr lang="fi-FI" sz="1600" dirty="0"/>
                        <a:t># </a:t>
                      </a:r>
                      <a:r>
                        <a:rPr lang="fi-FI" sz="1600" dirty="0" err="1"/>
                        <a:t>Dice</a:t>
                      </a:r>
                      <a:endParaRPr lang="fi-FI" sz="1600" dirty="0"/>
                    </a:p>
                  </a:txBody>
                  <a:tcPr/>
                </a:tc>
                <a:tc>
                  <a:txBody>
                    <a:bodyPr/>
                    <a:lstStyle/>
                    <a:p>
                      <a:r>
                        <a:rPr lang="fi-FI" sz="1600" dirty="0"/>
                        <a:t># 6s</a:t>
                      </a:r>
                    </a:p>
                  </a:txBody>
                  <a:tcPr/>
                </a:tc>
                <a:tc>
                  <a:txBody>
                    <a:bodyPr/>
                    <a:lstStyle/>
                    <a:p>
                      <a:r>
                        <a:rPr lang="fi-FI" sz="1600" dirty="0"/>
                        <a:t># </a:t>
                      </a:r>
                      <a:r>
                        <a:rPr lang="fi-FI" sz="1600" dirty="0" err="1"/>
                        <a:t>Dice</a:t>
                      </a:r>
                      <a:endParaRPr lang="fi-FI" sz="1600" dirty="0"/>
                    </a:p>
                  </a:txBody>
                  <a:tcPr/>
                </a:tc>
                <a:tc>
                  <a:txBody>
                    <a:bodyPr/>
                    <a:lstStyle/>
                    <a:p>
                      <a:r>
                        <a:rPr lang="fi-FI" sz="1600" dirty="0"/>
                        <a:t># 6s</a:t>
                      </a:r>
                    </a:p>
                  </a:txBody>
                  <a:tcPr/>
                </a:tc>
                <a:extLst>
                  <a:ext uri="{0D108BD9-81ED-4DB2-BD59-A6C34878D82A}">
                    <a16:rowId xmlns:a16="http://schemas.microsoft.com/office/drawing/2014/main" val="2237437555"/>
                  </a:ext>
                </a:extLst>
              </a:tr>
              <a:tr h="288000">
                <a:tc>
                  <a:txBody>
                    <a:bodyPr/>
                    <a:lstStyle/>
                    <a:p>
                      <a:pPr algn="r" fontAlgn="b"/>
                      <a:r>
                        <a:rPr lang="fi-FI" sz="1600" b="0" i="0" u="none" strike="noStrike">
                          <a:solidFill>
                            <a:srgbClr val="000000"/>
                          </a:solidFill>
                          <a:effectLst/>
                          <a:latin typeface="Calibri" panose="020F0502020204030204" pitchFamily="34" charset="0"/>
                        </a:rPr>
                        <a:t>27</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1</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50</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11</a:t>
                      </a:r>
                    </a:p>
                  </a:txBody>
                  <a:tcPr marL="9525" marR="9525" marT="9525" marB="0" anchor="b"/>
                </a:tc>
                <a:extLst>
                  <a:ext uri="{0D108BD9-81ED-4DB2-BD59-A6C34878D82A}">
                    <a16:rowId xmlns:a16="http://schemas.microsoft.com/office/drawing/2014/main" val="2162869842"/>
                  </a:ext>
                </a:extLst>
              </a:tr>
              <a:tr h="288000">
                <a:tc>
                  <a:txBody>
                    <a:bodyPr/>
                    <a:lstStyle/>
                    <a:p>
                      <a:pPr algn="r" fontAlgn="b"/>
                      <a:r>
                        <a:rPr lang="fi-FI" sz="1600" b="0" i="0" u="none" strike="noStrike">
                          <a:solidFill>
                            <a:srgbClr val="000000"/>
                          </a:solidFill>
                          <a:effectLst/>
                          <a:latin typeface="Calibri" panose="020F0502020204030204" pitchFamily="34" charset="0"/>
                        </a:rPr>
                        <a:t>38</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7</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72</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10</a:t>
                      </a:r>
                    </a:p>
                  </a:txBody>
                  <a:tcPr marL="9525" marR="9525" marT="9525" marB="0" anchor="b"/>
                </a:tc>
                <a:extLst>
                  <a:ext uri="{0D108BD9-81ED-4DB2-BD59-A6C34878D82A}">
                    <a16:rowId xmlns:a16="http://schemas.microsoft.com/office/drawing/2014/main" val="2417366582"/>
                  </a:ext>
                </a:extLst>
              </a:tr>
              <a:tr h="288000">
                <a:tc>
                  <a:txBody>
                    <a:bodyPr/>
                    <a:lstStyle/>
                    <a:p>
                      <a:pPr algn="r" fontAlgn="b"/>
                      <a:r>
                        <a:rPr lang="fi-FI" sz="1600" b="0" i="0" u="none" strike="noStrike">
                          <a:solidFill>
                            <a:srgbClr val="000000"/>
                          </a:solidFill>
                          <a:effectLst/>
                          <a:latin typeface="Calibri" panose="020F0502020204030204" pitchFamily="34" charset="0"/>
                        </a:rPr>
                        <a:t>58</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7</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100</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19</a:t>
                      </a:r>
                    </a:p>
                  </a:txBody>
                  <a:tcPr marL="9525" marR="9525" marT="9525" marB="0" anchor="b"/>
                </a:tc>
                <a:extLst>
                  <a:ext uri="{0D108BD9-81ED-4DB2-BD59-A6C34878D82A}">
                    <a16:rowId xmlns:a16="http://schemas.microsoft.com/office/drawing/2014/main" val="1177368915"/>
                  </a:ext>
                </a:extLst>
              </a:tr>
              <a:tr h="288000">
                <a:tc>
                  <a:txBody>
                    <a:bodyPr/>
                    <a:lstStyle/>
                    <a:p>
                      <a:pPr algn="r" fontAlgn="b"/>
                      <a:r>
                        <a:rPr lang="fi-FI" sz="1600" b="0" i="0" u="none" strike="noStrike">
                          <a:solidFill>
                            <a:srgbClr val="000000"/>
                          </a:solidFill>
                          <a:effectLst/>
                          <a:latin typeface="Calibri" panose="020F0502020204030204" pitchFamily="34" charset="0"/>
                        </a:rPr>
                        <a:t>91</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18</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39</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9</a:t>
                      </a:r>
                    </a:p>
                  </a:txBody>
                  <a:tcPr marL="9525" marR="9525" marT="9525" marB="0" anchor="b"/>
                </a:tc>
                <a:extLst>
                  <a:ext uri="{0D108BD9-81ED-4DB2-BD59-A6C34878D82A}">
                    <a16:rowId xmlns:a16="http://schemas.microsoft.com/office/drawing/2014/main" val="1373379239"/>
                  </a:ext>
                </a:extLst>
              </a:tr>
              <a:tr h="288000">
                <a:tc>
                  <a:txBody>
                    <a:bodyPr/>
                    <a:lstStyle/>
                    <a:p>
                      <a:pPr algn="r" fontAlgn="b"/>
                      <a:r>
                        <a:rPr lang="fi-FI" sz="1600" b="0" i="0" u="none" strike="noStrike">
                          <a:solidFill>
                            <a:srgbClr val="000000"/>
                          </a:solidFill>
                          <a:effectLst/>
                          <a:latin typeface="Calibri" panose="020F0502020204030204" pitchFamily="34" charset="0"/>
                        </a:rPr>
                        <a:t>21</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3</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78</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6</a:t>
                      </a:r>
                    </a:p>
                  </a:txBody>
                  <a:tcPr marL="9525" marR="9525" marT="9525" marB="0" anchor="b"/>
                </a:tc>
                <a:extLst>
                  <a:ext uri="{0D108BD9-81ED-4DB2-BD59-A6C34878D82A}">
                    <a16:rowId xmlns:a16="http://schemas.microsoft.com/office/drawing/2014/main" val="1520858649"/>
                  </a:ext>
                </a:extLst>
              </a:tr>
              <a:tr h="288000">
                <a:tc>
                  <a:txBody>
                    <a:bodyPr/>
                    <a:lstStyle/>
                    <a:p>
                      <a:pPr algn="r" fontAlgn="b"/>
                      <a:r>
                        <a:rPr lang="fi-FI" sz="1600" b="0" i="0" u="none" strike="noStrike">
                          <a:solidFill>
                            <a:srgbClr val="000000"/>
                          </a:solidFill>
                          <a:effectLst/>
                          <a:latin typeface="Calibri" panose="020F0502020204030204" pitchFamily="34" charset="0"/>
                        </a:rPr>
                        <a:t>90</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13</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94</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15</a:t>
                      </a:r>
                    </a:p>
                  </a:txBody>
                  <a:tcPr marL="9525" marR="9525" marT="9525" marB="0" anchor="b"/>
                </a:tc>
                <a:extLst>
                  <a:ext uri="{0D108BD9-81ED-4DB2-BD59-A6C34878D82A}">
                    <a16:rowId xmlns:a16="http://schemas.microsoft.com/office/drawing/2014/main" val="3825487097"/>
                  </a:ext>
                </a:extLst>
              </a:tr>
              <a:tr h="288000">
                <a:tc>
                  <a:txBody>
                    <a:bodyPr/>
                    <a:lstStyle/>
                    <a:p>
                      <a:pPr algn="r" fontAlgn="b"/>
                      <a:r>
                        <a:rPr lang="fi-FI" sz="1600" b="0" i="0" u="none" strike="noStrike">
                          <a:solidFill>
                            <a:srgbClr val="000000"/>
                          </a:solidFill>
                          <a:effectLst/>
                          <a:latin typeface="Calibri" panose="020F0502020204030204" pitchFamily="34" charset="0"/>
                        </a:rPr>
                        <a:t>95</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20</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22</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5</a:t>
                      </a:r>
                    </a:p>
                  </a:txBody>
                  <a:tcPr marL="9525" marR="9525" marT="9525" marB="0" anchor="b"/>
                </a:tc>
                <a:extLst>
                  <a:ext uri="{0D108BD9-81ED-4DB2-BD59-A6C34878D82A}">
                    <a16:rowId xmlns:a16="http://schemas.microsoft.com/office/drawing/2014/main" val="1299078109"/>
                  </a:ext>
                </a:extLst>
              </a:tr>
              <a:tr h="288000">
                <a:tc>
                  <a:txBody>
                    <a:bodyPr/>
                    <a:lstStyle/>
                    <a:p>
                      <a:pPr algn="r" fontAlgn="b"/>
                      <a:r>
                        <a:rPr lang="fi-FI" sz="1600" b="0" i="0" u="none" strike="noStrike">
                          <a:solidFill>
                            <a:srgbClr val="000000"/>
                          </a:solidFill>
                          <a:effectLst/>
                          <a:latin typeface="Calibri" panose="020F0502020204030204" pitchFamily="34" charset="0"/>
                        </a:rPr>
                        <a:t>67</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13</a:t>
                      </a:r>
                    </a:p>
                  </a:txBody>
                  <a:tcPr marL="9525" marR="9525" marT="9525" marB="0" anchor="b"/>
                </a:tc>
                <a:tc>
                  <a:txBody>
                    <a:bodyPr/>
                    <a:lstStyle/>
                    <a:p>
                      <a:pPr algn="r" fontAlgn="b"/>
                      <a:r>
                        <a:rPr lang="fi-FI" sz="1600" b="0" i="0" u="none" strike="noStrike" dirty="0">
                          <a:solidFill>
                            <a:srgbClr val="000000"/>
                          </a:solidFill>
                          <a:effectLst/>
                          <a:latin typeface="Calibri" panose="020F0502020204030204" pitchFamily="34" charset="0"/>
                        </a:rPr>
                        <a:t>66</a:t>
                      </a:r>
                    </a:p>
                  </a:txBody>
                  <a:tcPr marL="9525" marR="9525" marT="9525" marB="0" anchor="b"/>
                </a:tc>
                <a:tc>
                  <a:txBody>
                    <a:bodyPr/>
                    <a:lstStyle/>
                    <a:p>
                      <a:pPr algn="r" fontAlgn="b"/>
                      <a:r>
                        <a:rPr lang="fi-FI" sz="1600" b="0" i="0" u="none" strike="noStrike" dirty="0">
                          <a:solidFill>
                            <a:srgbClr val="000000"/>
                          </a:solidFill>
                          <a:effectLst/>
                          <a:latin typeface="Calibri" panose="020F0502020204030204" pitchFamily="34" charset="0"/>
                        </a:rPr>
                        <a:t>9</a:t>
                      </a:r>
                    </a:p>
                  </a:txBody>
                  <a:tcPr marL="9525" marR="9525" marT="9525" marB="0" anchor="b"/>
                </a:tc>
                <a:extLst>
                  <a:ext uri="{0D108BD9-81ED-4DB2-BD59-A6C34878D82A}">
                    <a16:rowId xmlns:a16="http://schemas.microsoft.com/office/drawing/2014/main" val="1268004092"/>
                  </a:ext>
                </a:extLst>
              </a:tr>
              <a:tr h="288000">
                <a:tc>
                  <a:txBody>
                    <a:bodyPr/>
                    <a:lstStyle/>
                    <a:p>
                      <a:pPr algn="r" fontAlgn="b"/>
                      <a:r>
                        <a:rPr lang="fi-FI" sz="1600" b="0" i="0" u="none" strike="noStrike" dirty="0">
                          <a:solidFill>
                            <a:srgbClr val="000000"/>
                          </a:solidFill>
                          <a:effectLst/>
                          <a:latin typeface="Calibri" panose="020F0502020204030204" pitchFamily="34" charset="0"/>
                        </a:rPr>
                        <a:t>63</a:t>
                      </a:r>
                    </a:p>
                  </a:txBody>
                  <a:tcPr marL="9525" marR="9525" marT="9525" marB="0" anchor="b"/>
                </a:tc>
                <a:tc>
                  <a:txBody>
                    <a:bodyPr/>
                    <a:lstStyle/>
                    <a:p>
                      <a:pPr algn="r" fontAlgn="b"/>
                      <a:r>
                        <a:rPr lang="fi-FI" sz="1600" b="0" i="0" u="none" strike="noStrike" dirty="0">
                          <a:solidFill>
                            <a:srgbClr val="000000"/>
                          </a:solidFill>
                          <a:effectLst/>
                          <a:latin typeface="Calibri" panose="020F0502020204030204" pitchFamily="34" charset="0"/>
                        </a:rPr>
                        <a:t>10</a:t>
                      </a:r>
                    </a:p>
                  </a:txBody>
                  <a:tcPr marL="9525" marR="9525" marT="9525" marB="0" anchor="b"/>
                </a:tc>
                <a:tc>
                  <a:txBody>
                    <a:bodyPr/>
                    <a:lstStyle/>
                    <a:p>
                      <a:pPr algn="r" fontAlgn="b"/>
                      <a:r>
                        <a:rPr lang="fi-FI" sz="1600" b="0" i="0" u="none" strike="noStrike" dirty="0">
                          <a:solidFill>
                            <a:srgbClr val="000000"/>
                          </a:solidFill>
                          <a:effectLst/>
                          <a:latin typeface="Calibri" panose="020F0502020204030204" pitchFamily="34" charset="0"/>
                        </a:rPr>
                        <a:t>13</a:t>
                      </a:r>
                    </a:p>
                  </a:txBody>
                  <a:tcPr marL="9525" marR="9525" marT="9525" marB="0" anchor="b"/>
                </a:tc>
                <a:tc>
                  <a:txBody>
                    <a:bodyPr/>
                    <a:lstStyle/>
                    <a:p>
                      <a:pPr algn="r" fontAlgn="b"/>
                      <a:r>
                        <a:rPr lang="fi-FI" sz="1600" b="0" i="0" u="none" strike="noStrike" dirty="0">
                          <a:solidFill>
                            <a:srgbClr val="000000"/>
                          </a:solidFill>
                          <a:effectLst/>
                          <a:latin typeface="Calibri" panose="020F0502020204030204" pitchFamily="34" charset="0"/>
                        </a:rPr>
                        <a:t>3</a:t>
                      </a:r>
                    </a:p>
                  </a:txBody>
                  <a:tcPr marL="9525" marR="9525" marT="9525" marB="0" anchor="b"/>
                </a:tc>
                <a:extLst>
                  <a:ext uri="{0D108BD9-81ED-4DB2-BD59-A6C34878D82A}">
                    <a16:rowId xmlns:a16="http://schemas.microsoft.com/office/drawing/2014/main" val="3062237639"/>
                  </a:ext>
                </a:extLst>
              </a:tr>
              <a:tr h="288000">
                <a:tc>
                  <a:txBody>
                    <a:bodyPr/>
                    <a:lstStyle/>
                    <a:p>
                      <a:pPr algn="r" fontAlgn="b"/>
                      <a:r>
                        <a:rPr lang="fi-FI" sz="1600" b="0" i="0" u="none" strike="noStrike">
                          <a:solidFill>
                            <a:srgbClr val="000000"/>
                          </a:solidFill>
                          <a:effectLst/>
                          <a:latin typeface="Calibri" panose="020F0502020204030204" pitchFamily="34" charset="0"/>
                        </a:rPr>
                        <a:t>7</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1</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27</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3</a:t>
                      </a:r>
                    </a:p>
                  </a:txBody>
                  <a:tcPr marL="9525" marR="9525" marT="9525" marB="0" anchor="b"/>
                </a:tc>
                <a:extLst>
                  <a:ext uri="{0D108BD9-81ED-4DB2-BD59-A6C34878D82A}">
                    <a16:rowId xmlns:a16="http://schemas.microsoft.com/office/drawing/2014/main" val="2946272090"/>
                  </a:ext>
                </a:extLst>
              </a:tr>
              <a:tr h="288000">
                <a:tc>
                  <a:txBody>
                    <a:bodyPr/>
                    <a:lstStyle/>
                    <a:p>
                      <a:pPr algn="r" fontAlgn="b"/>
                      <a:r>
                        <a:rPr lang="fi-FI" sz="1600" b="0" i="0" u="none" strike="noStrike">
                          <a:solidFill>
                            <a:srgbClr val="000000"/>
                          </a:solidFill>
                          <a:effectLst/>
                          <a:latin typeface="Calibri" panose="020F0502020204030204" pitchFamily="34" charset="0"/>
                        </a:rPr>
                        <a:t>21</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4</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39</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6</a:t>
                      </a:r>
                    </a:p>
                  </a:txBody>
                  <a:tcPr marL="9525" marR="9525" marT="9525" marB="0" anchor="b"/>
                </a:tc>
                <a:extLst>
                  <a:ext uri="{0D108BD9-81ED-4DB2-BD59-A6C34878D82A}">
                    <a16:rowId xmlns:a16="http://schemas.microsoft.com/office/drawing/2014/main" val="1533271805"/>
                  </a:ext>
                </a:extLst>
              </a:tr>
              <a:tr h="288000">
                <a:tc>
                  <a:txBody>
                    <a:bodyPr/>
                    <a:lstStyle/>
                    <a:p>
                      <a:pPr algn="r" fontAlgn="b"/>
                      <a:r>
                        <a:rPr lang="fi-FI" sz="1600" b="0" i="0" u="none" strike="noStrike">
                          <a:solidFill>
                            <a:srgbClr val="000000"/>
                          </a:solidFill>
                          <a:effectLst/>
                          <a:latin typeface="Calibri" panose="020F0502020204030204" pitchFamily="34" charset="0"/>
                        </a:rPr>
                        <a:t>18</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3</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2</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0</a:t>
                      </a:r>
                    </a:p>
                  </a:txBody>
                  <a:tcPr marL="9525" marR="9525" marT="9525" marB="0" anchor="b"/>
                </a:tc>
                <a:extLst>
                  <a:ext uri="{0D108BD9-81ED-4DB2-BD59-A6C34878D82A}">
                    <a16:rowId xmlns:a16="http://schemas.microsoft.com/office/drawing/2014/main" val="2472161147"/>
                  </a:ext>
                </a:extLst>
              </a:tr>
              <a:tr h="288000">
                <a:tc>
                  <a:txBody>
                    <a:bodyPr/>
                    <a:lstStyle/>
                    <a:p>
                      <a:pPr algn="r" fontAlgn="b"/>
                      <a:r>
                        <a:rPr lang="fi-FI" sz="1600" b="0" i="0" u="none" strike="noStrike">
                          <a:solidFill>
                            <a:srgbClr val="000000"/>
                          </a:solidFill>
                          <a:effectLst/>
                          <a:latin typeface="Calibri" panose="020F0502020204030204" pitchFamily="34" charset="0"/>
                        </a:rPr>
                        <a:t>69</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10</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39</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9</a:t>
                      </a:r>
                    </a:p>
                  </a:txBody>
                  <a:tcPr marL="9525" marR="9525" marT="9525" marB="0" anchor="b"/>
                </a:tc>
                <a:extLst>
                  <a:ext uri="{0D108BD9-81ED-4DB2-BD59-A6C34878D82A}">
                    <a16:rowId xmlns:a16="http://schemas.microsoft.com/office/drawing/2014/main" val="500337807"/>
                  </a:ext>
                </a:extLst>
              </a:tr>
              <a:tr h="288000">
                <a:tc>
                  <a:txBody>
                    <a:bodyPr/>
                    <a:lstStyle/>
                    <a:p>
                      <a:pPr algn="r" fontAlgn="b"/>
                      <a:r>
                        <a:rPr lang="fi-FI" sz="1600" b="0" i="0" u="none" strike="noStrike">
                          <a:solidFill>
                            <a:srgbClr val="000000"/>
                          </a:solidFill>
                          <a:effectLst/>
                          <a:latin typeface="Calibri" panose="020F0502020204030204" pitchFamily="34" charset="0"/>
                        </a:rPr>
                        <a:t>39</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6</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87</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18</a:t>
                      </a:r>
                    </a:p>
                  </a:txBody>
                  <a:tcPr marL="9525" marR="9525" marT="9525" marB="0" anchor="b"/>
                </a:tc>
                <a:extLst>
                  <a:ext uri="{0D108BD9-81ED-4DB2-BD59-A6C34878D82A}">
                    <a16:rowId xmlns:a16="http://schemas.microsoft.com/office/drawing/2014/main" val="683400625"/>
                  </a:ext>
                </a:extLst>
              </a:tr>
              <a:tr h="288000">
                <a:tc>
                  <a:txBody>
                    <a:bodyPr/>
                    <a:lstStyle/>
                    <a:p>
                      <a:pPr algn="r" fontAlgn="b"/>
                      <a:r>
                        <a:rPr lang="fi-FI" sz="1600" b="0" i="0" u="none" strike="noStrike">
                          <a:solidFill>
                            <a:srgbClr val="000000"/>
                          </a:solidFill>
                          <a:effectLst/>
                          <a:latin typeface="Calibri" panose="020F0502020204030204" pitchFamily="34" charset="0"/>
                        </a:rPr>
                        <a:t>77</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13</a:t>
                      </a:r>
                    </a:p>
                  </a:txBody>
                  <a:tcPr marL="9525" marR="9525" marT="9525" marB="0" anchor="b"/>
                </a:tc>
                <a:tc>
                  <a:txBody>
                    <a:bodyPr/>
                    <a:lstStyle/>
                    <a:p>
                      <a:pPr algn="r" fontAlgn="b"/>
                      <a:r>
                        <a:rPr lang="fi-FI" sz="1600" b="0" i="0" u="none" strike="noStrike">
                          <a:solidFill>
                            <a:srgbClr val="000000"/>
                          </a:solidFill>
                          <a:effectLst/>
                          <a:latin typeface="Calibri" panose="020F0502020204030204" pitchFamily="34" charset="0"/>
                        </a:rPr>
                        <a:t>35</a:t>
                      </a:r>
                    </a:p>
                  </a:txBody>
                  <a:tcPr marL="9525" marR="9525" marT="9525" marB="0" anchor="b"/>
                </a:tc>
                <a:tc>
                  <a:txBody>
                    <a:bodyPr/>
                    <a:lstStyle/>
                    <a:p>
                      <a:pPr algn="r" fontAlgn="b"/>
                      <a:r>
                        <a:rPr lang="fi-FI" sz="1600" b="0" i="0" u="none" strike="noStrike" dirty="0">
                          <a:solidFill>
                            <a:srgbClr val="000000"/>
                          </a:solidFill>
                          <a:effectLst/>
                          <a:latin typeface="Calibri" panose="020F0502020204030204" pitchFamily="34" charset="0"/>
                        </a:rPr>
                        <a:t>9</a:t>
                      </a:r>
                    </a:p>
                  </a:txBody>
                  <a:tcPr marL="9525" marR="9525" marT="9525" marB="0" anchor="b"/>
                </a:tc>
                <a:extLst>
                  <a:ext uri="{0D108BD9-81ED-4DB2-BD59-A6C34878D82A}">
                    <a16:rowId xmlns:a16="http://schemas.microsoft.com/office/drawing/2014/main" val="1209292859"/>
                  </a:ext>
                </a:extLst>
              </a:tr>
            </a:tbl>
          </a:graphicData>
        </a:graphic>
      </p:graphicFrame>
      <p:pic>
        <p:nvPicPr>
          <p:cNvPr id="18" name="Content Placeholder 14">
            <a:extLst>
              <a:ext uri="{FF2B5EF4-FFF2-40B4-BE49-F238E27FC236}">
                <a16:creationId xmlns:a16="http://schemas.microsoft.com/office/drawing/2014/main" id="{1C421E37-E16C-1647-9182-149AEBD3EDD5}"/>
              </a:ext>
            </a:extLst>
          </p:cNvPr>
          <p:cNvPicPr>
            <a:picLocks noChangeAspect="1"/>
          </p:cNvPicPr>
          <p:nvPr/>
        </p:nvPicPr>
        <p:blipFill>
          <a:blip r:embed="rId3"/>
          <a:stretch>
            <a:fillRect/>
          </a:stretch>
        </p:blipFill>
        <p:spPr>
          <a:xfrm>
            <a:off x="4320000" y="1440000"/>
            <a:ext cx="3960000" cy="3960000"/>
          </a:xfrm>
          <a:prstGeom prst="rect">
            <a:avLst/>
          </a:prstGeom>
        </p:spPr>
      </p:pic>
    </p:spTree>
    <p:extLst>
      <p:ext uri="{BB962C8B-B14F-4D97-AF65-F5344CB8AC3E}">
        <p14:creationId xmlns:p14="http://schemas.microsoft.com/office/powerpoint/2010/main" val="312439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68BE-7EF4-274D-A89A-BDE68B2E4245}"/>
              </a:ext>
            </a:extLst>
          </p:cNvPr>
          <p:cNvSpPr>
            <a:spLocks noGrp="1"/>
          </p:cNvSpPr>
          <p:nvPr>
            <p:ph type="title"/>
          </p:nvPr>
        </p:nvSpPr>
        <p:spPr/>
        <p:txBody>
          <a:bodyPr/>
          <a:lstStyle/>
          <a:p>
            <a:r>
              <a:rPr lang="fi-FI" dirty="0" err="1"/>
              <a:t>Endogeneity</a:t>
            </a:r>
            <a:r>
              <a:rPr lang="fi-FI" dirty="0"/>
              <a:t> dilemma</a:t>
            </a:r>
          </a:p>
        </p:txBody>
      </p:sp>
      <p:graphicFrame>
        <p:nvGraphicFramePr>
          <p:cNvPr id="8" name="Content Placeholder 7">
            <a:extLst>
              <a:ext uri="{FF2B5EF4-FFF2-40B4-BE49-F238E27FC236}">
                <a16:creationId xmlns:a16="http://schemas.microsoft.com/office/drawing/2014/main" id="{D6E53F00-D283-8D4D-AC6E-B069B5D2A791}"/>
              </a:ext>
            </a:extLst>
          </p:cNvPr>
          <p:cNvGraphicFramePr>
            <a:graphicFrameLocks noGrp="1"/>
          </p:cNvGraphicFramePr>
          <p:nvPr>
            <p:ph idx="1"/>
            <p:extLst>
              <p:ext uri="{D42A27DB-BD31-4B8C-83A1-F6EECF244321}">
                <p14:modId xmlns:p14="http://schemas.microsoft.com/office/powerpoint/2010/main" val="404191345"/>
              </p:ext>
            </p:extLst>
          </p:nvPr>
        </p:nvGraphicFramePr>
        <p:xfrm>
          <a:off x="317809" y="1825625"/>
          <a:ext cx="8508382" cy="4704715"/>
        </p:xfrm>
        <a:graphic>
          <a:graphicData uri="http://schemas.openxmlformats.org/drawingml/2006/table">
            <a:tbl>
              <a:tblPr firstRow="1" bandRow="1">
                <a:tableStyleId>{5C22544A-7EE6-4342-B048-85BDC9FD1C3A}</a:tableStyleId>
              </a:tblPr>
              <a:tblGrid>
                <a:gridCol w="2408664">
                  <a:extLst>
                    <a:ext uri="{9D8B030D-6E8A-4147-A177-3AD203B41FA5}">
                      <a16:colId xmlns:a16="http://schemas.microsoft.com/office/drawing/2014/main" val="590673128"/>
                    </a:ext>
                  </a:extLst>
                </a:gridCol>
                <a:gridCol w="3049859">
                  <a:extLst>
                    <a:ext uri="{9D8B030D-6E8A-4147-A177-3AD203B41FA5}">
                      <a16:colId xmlns:a16="http://schemas.microsoft.com/office/drawing/2014/main" val="1617411626"/>
                    </a:ext>
                  </a:extLst>
                </a:gridCol>
                <a:gridCol w="3049859">
                  <a:extLst>
                    <a:ext uri="{9D8B030D-6E8A-4147-A177-3AD203B41FA5}">
                      <a16:colId xmlns:a16="http://schemas.microsoft.com/office/drawing/2014/main" val="1126307630"/>
                    </a:ext>
                  </a:extLst>
                </a:gridCol>
              </a:tblGrid>
              <a:tr h="370840">
                <a:tc>
                  <a:txBody>
                    <a:bodyPr/>
                    <a:lstStyle/>
                    <a:p>
                      <a:pPr algn="l" fontAlgn="b"/>
                      <a:r>
                        <a:rPr lang="fi-FI" sz="1400" b="1" i="0" u="none" strike="noStrike" dirty="0" err="1">
                          <a:solidFill>
                            <a:schemeClr val="bg1"/>
                          </a:solidFill>
                          <a:effectLst/>
                          <a:latin typeface="+mn-lt"/>
                        </a:rPr>
                        <a:t>Approach</a:t>
                      </a:r>
                      <a:endParaRPr lang="fi-FI" sz="1400" b="1" i="0" u="none" strike="noStrike" dirty="0">
                        <a:solidFill>
                          <a:schemeClr val="bg1"/>
                        </a:solidFill>
                        <a:effectLst/>
                        <a:latin typeface="+mn-lt"/>
                      </a:endParaRPr>
                    </a:p>
                  </a:txBody>
                  <a:tcPr marL="9525" marR="9525" marT="9525" marB="0"/>
                </a:tc>
                <a:tc>
                  <a:txBody>
                    <a:bodyPr/>
                    <a:lstStyle/>
                    <a:p>
                      <a:pPr algn="l" fontAlgn="b"/>
                      <a:r>
                        <a:rPr lang="fi-FI" sz="1400" b="1" i="0" u="none" strike="noStrike" dirty="0" err="1">
                          <a:solidFill>
                            <a:schemeClr val="bg1"/>
                          </a:solidFill>
                          <a:effectLst/>
                          <a:latin typeface="+mn-lt"/>
                        </a:rPr>
                        <a:t>Advantage</a:t>
                      </a:r>
                      <a:endParaRPr lang="fi-FI" sz="1400" b="1" i="0" u="none" strike="noStrike" dirty="0">
                        <a:solidFill>
                          <a:schemeClr val="bg1"/>
                        </a:solidFill>
                        <a:effectLst/>
                        <a:latin typeface="+mn-lt"/>
                      </a:endParaRPr>
                    </a:p>
                  </a:txBody>
                  <a:tcPr marL="9525" marR="9525" marT="9525" marB="0"/>
                </a:tc>
                <a:tc>
                  <a:txBody>
                    <a:bodyPr/>
                    <a:lstStyle/>
                    <a:p>
                      <a:pPr algn="l" fontAlgn="b"/>
                      <a:r>
                        <a:rPr lang="fi-FI" sz="1400" b="1" i="0" u="none" strike="noStrike" dirty="0" err="1">
                          <a:solidFill>
                            <a:schemeClr val="bg1"/>
                          </a:solidFill>
                          <a:effectLst/>
                          <a:latin typeface="+mn-lt"/>
                        </a:rPr>
                        <a:t>Endogeneity</a:t>
                      </a:r>
                      <a:r>
                        <a:rPr lang="fi-FI" sz="1400" b="1" i="0" u="none" strike="noStrike" dirty="0">
                          <a:solidFill>
                            <a:schemeClr val="bg1"/>
                          </a:solidFill>
                          <a:effectLst/>
                          <a:latin typeface="+mn-lt"/>
                        </a:rPr>
                        <a:t> Dilemma</a:t>
                      </a:r>
                    </a:p>
                  </a:txBody>
                  <a:tcPr marL="9525" marR="9525" marT="9525" marB="0"/>
                </a:tc>
                <a:extLst>
                  <a:ext uri="{0D108BD9-81ED-4DB2-BD59-A6C34878D82A}">
                    <a16:rowId xmlns:a16="http://schemas.microsoft.com/office/drawing/2014/main" val="650419885"/>
                  </a:ext>
                </a:extLst>
              </a:tr>
              <a:tr h="370840">
                <a:tc>
                  <a:txBody>
                    <a:bodyPr/>
                    <a:lstStyle/>
                    <a:p>
                      <a:pPr algn="l" fontAlgn="b"/>
                      <a:r>
                        <a:rPr lang="fi-FI" sz="1400" b="0" i="0" u="none" strike="noStrike" dirty="0">
                          <a:solidFill>
                            <a:srgbClr val="000000"/>
                          </a:solidFill>
                          <a:effectLst/>
                          <a:latin typeface="+mn-lt"/>
                        </a:rPr>
                        <a:t>Regression </a:t>
                      </a:r>
                      <a:r>
                        <a:rPr lang="fi-FI" sz="1400" b="0" i="0" u="none" strike="noStrike" dirty="0" err="1">
                          <a:solidFill>
                            <a:srgbClr val="000000"/>
                          </a:solidFill>
                          <a:effectLst/>
                          <a:latin typeface="+mn-lt"/>
                        </a:rPr>
                        <a:t>or</a:t>
                      </a:r>
                      <a:r>
                        <a:rPr lang="fi-FI" sz="1400" b="0" i="0" u="none" strike="noStrike" dirty="0">
                          <a:solidFill>
                            <a:srgbClr val="000000"/>
                          </a:solidFill>
                          <a:effectLst/>
                          <a:latin typeface="+mn-lt"/>
                        </a:rPr>
                        <a:t> ANOVA </a:t>
                      </a:r>
                      <a:r>
                        <a:rPr lang="fi-FI" sz="1400" b="0" i="0" u="none" strike="noStrike" dirty="0" err="1">
                          <a:solidFill>
                            <a:srgbClr val="000000"/>
                          </a:solidFill>
                          <a:effectLst/>
                          <a:latin typeface="+mn-lt"/>
                        </a:rPr>
                        <a:t>model</a:t>
                      </a:r>
                      <a:r>
                        <a:rPr lang="fi-FI" sz="1400" b="0" i="0" u="none" strike="noStrike" dirty="0">
                          <a:solidFill>
                            <a:srgbClr val="000000"/>
                          </a:solidFill>
                          <a:effectLst/>
                          <a:latin typeface="+mn-lt"/>
                        </a:rPr>
                        <a:t> (</a:t>
                      </a:r>
                      <a:r>
                        <a:rPr lang="fi-FI" sz="1400" b="0" i="0" u="none" strike="noStrike" dirty="0" err="1">
                          <a:solidFill>
                            <a:srgbClr val="000000"/>
                          </a:solidFill>
                          <a:effectLst/>
                          <a:latin typeface="+mn-lt"/>
                        </a:rPr>
                        <a:t>experimental</a:t>
                      </a:r>
                      <a:r>
                        <a:rPr lang="fi-FI" sz="1400" b="0" i="0" u="none" strike="noStrike" dirty="0">
                          <a:solidFill>
                            <a:srgbClr val="000000"/>
                          </a:solidFill>
                          <a:effectLst/>
                          <a:latin typeface="+mn-lt"/>
                        </a:rPr>
                        <a:t>)</a:t>
                      </a:r>
                    </a:p>
                  </a:txBody>
                  <a:tcPr marL="9525" marR="9525" marT="9525" marB="0"/>
                </a:tc>
                <a:tc>
                  <a:txBody>
                    <a:bodyPr/>
                    <a:lstStyle/>
                    <a:p>
                      <a:pPr algn="l" fontAlgn="b"/>
                      <a:r>
                        <a:rPr lang="fi-FI" sz="1200" b="0" i="0" u="none" strike="noStrike">
                          <a:solidFill>
                            <a:srgbClr val="000000"/>
                          </a:solidFill>
                          <a:effectLst/>
                          <a:latin typeface="+mn-lt"/>
                        </a:rPr>
                        <a:t>Experimentally manipulated regressors are plausibly exogenous</a:t>
                      </a:r>
                    </a:p>
                  </a:txBody>
                  <a:tcPr marL="9525" marR="9525" marT="9525" marB="0"/>
                </a:tc>
                <a:tc>
                  <a:txBody>
                    <a:bodyPr/>
                    <a:lstStyle/>
                    <a:p>
                      <a:pPr algn="l" fontAlgn="b"/>
                      <a:r>
                        <a:rPr lang="fi-FI" sz="1200" b="0" i="0" u="none" strike="noStrike" dirty="0" err="1">
                          <a:solidFill>
                            <a:srgbClr val="000000"/>
                          </a:solidFill>
                          <a:effectLst/>
                          <a:latin typeface="+mn-lt"/>
                        </a:rPr>
                        <a:t>Many</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variables</a:t>
                      </a:r>
                      <a:r>
                        <a:rPr lang="fi-FI" sz="1200" b="0" i="0" u="none" strike="noStrike" dirty="0">
                          <a:solidFill>
                            <a:srgbClr val="000000"/>
                          </a:solidFill>
                          <a:effectLst/>
                          <a:latin typeface="+mn-lt"/>
                        </a:rPr>
                        <a:t> of </a:t>
                      </a:r>
                      <a:r>
                        <a:rPr lang="fi-FI" sz="1200" b="0" i="0" u="none" strike="noStrike" dirty="0" err="1">
                          <a:solidFill>
                            <a:srgbClr val="000000"/>
                          </a:solidFill>
                          <a:effectLst/>
                          <a:latin typeface="+mn-lt"/>
                        </a:rPr>
                        <a:t>theoretical</a:t>
                      </a:r>
                      <a:r>
                        <a:rPr lang="fi-FI" sz="1200" b="0" i="0" u="none" strike="noStrike" dirty="0">
                          <a:solidFill>
                            <a:srgbClr val="000000"/>
                          </a:solidFill>
                          <a:effectLst/>
                          <a:latin typeface="+mn-lt"/>
                        </a:rPr>
                        <a:t> and </a:t>
                      </a:r>
                      <a:r>
                        <a:rPr lang="fi-FI" sz="1200" b="0" i="0" u="none" strike="noStrike" dirty="0" err="1">
                          <a:solidFill>
                            <a:srgbClr val="000000"/>
                          </a:solidFill>
                          <a:effectLst/>
                          <a:latin typeface="+mn-lt"/>
                        </a:rPr>
                        <a:t>practical</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interest</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may</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be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impossible</a:t>
                      </a:r>
                      <a:r>
                        <a:rPr lang="fi-FI" sz="1200" b="0" i="0" u="none" strike="noStrike" dirty="0">
                          <a:solidFill>
                            <a:srgbClr val="000000"/>
                          </a:solidFill>
                          <a:effectLst/>
                          <a:latin typeface="+mn-lt"/>
                        </a:rPr>
                        <a:t> to </a:t>
                      </a:r>
                      <a:r>
                        <a:rPr lang="fi-FI" sz="1200" b="0" i="0" u="none" strike="noStrike" dirty="0" err="1">
                          <a:solidFill>
                            <a:srgbClr val="000000"/>
                          </a:solidFill>
                          <a:effectLst/>
                          <a:latin typeface="+mn-lt"/>
                        </a:rPr>
                        <a:t>make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exogenous</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by</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experimental</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manipulation</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e.g</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experience</a:t>
                      </a:r>
                      <a:r>
                        <a:rPr lang="fi-FI" sz="1200" b="0" i="0" u="none" strike="noStrike" dirty="0">
                          <a:solidFill>
                            <a:srgbClr val="000000"/>
                          </a:solidFill>
                          <a:effectLst/>
                          <a:latin typeface="+mn-lt"/>
                        </a:rPr>
                        <a:t>)</a:t>
                      </a:r>
                    </a:p>
                  </a:txBody>
                  <a:tcPr marL="9525" marR="9525" marT="9525" marB="0"/>
                </a:tc>
                <a:extLst>
                  <a:ext uri="{0D108BD9-81ED-4DB2-BD59-A6C34878D82A}">
                    <a16:rowId xmlns:a16="http://schemas.microsoft.com/office/drawing/2014/main" val="671589460"/>
                  </a:ext>
                </a:extLst>
              </a:tr>
              <a:tr h="370840">
                <a:tc>
                  <a:txBody>
                    <a:bodyPr/>
                    <a:lstStyle/>
                    <a:p>
                      <a:pPr algn="l" fontAlgn="b"/>
                      <a:r>
                        <a:rPr lang="fi-FI" sz="1400" b="0" i="0" u="none" strike="noStrike" dirty="0">
                          <a:solidFill>
                            <a:srgbClr val="000000"/>
                          </a:solidFill>
                          <a:effectLst/>
                          <a:latin typeface="+mn-lt"/>
                        </a:rPr>
                        <a:t>Cross-</a:t>
                      </a:r>
                      <a:r>
                        <a:rPr lang="fi-FI" sz="1400" b="0" i="0" u="none" strike="noStrike" dirty="0" err="1">
                          <a:solidFill>
                            <a:srgbClr val="000000"/>
                          </a:solidFill>
                          <a:effectLst/>
                          <a:latin typeface="+mn-lt"/>
                        </a:rPr>
                        <a:t>sectional</a:t>
                      </a:r>
                      <a:r>
                        <a:rPr lang="fi-FI" sz="1400" b="0" i="0" u="none" strike="noStrike" dirty="0">
                          <a:solidFill>
                            <a:srgbClr val="000000"/>
                          </a:solidFill>
                          <a:effectLst/>
                          <a:latin typeface="+mn-lt"/>
                        </a:rPr>
                        <a:t> regression </a:t>
                      </a:r>
                      <a:r>
                        <a:rPr lang="fi-FI" sz="1400" b="0" i="0" u="none" strike="noStrike" dirty="0" err="1">
                          <a:solidFill>
                            <a:srgbClr val="000000"/>
                          </a:solidFill>
                          <a:effectLst/>
                          <a:latin typeface="+mn-lt"/>
                        </a:rPr>
                        <a:t>model</a:t>
                      </a:r>
                      <a:r>
                        <a:rPr lang="fi-FI" sz="1400" b="0" i="0" u="none" strike="noStrike" dirty="0">
                          <a:solidFill>
                            <a:srgbClr val="000000"/>
                          </a:solidFill>
                          <a:effectLst/>
                          <a:latin typeface="+mn-lt"/>
                        </a:rPr>
                        <a:t> (</a:t>
                      </a:r>
                      <a:r>
                        <a:rPr lang="fi-FI" sz="1400" b="0" i="0" u="none" strike="noStrike" dirty="0" err="1">
                          <a:solidFill>
                            <a:srgbClr val="000000"/>
                          </a:solidFill>
                          <a:effectLst/>
                          <a:latin typeface="+mn-lt"/>
                        </a:rPr>
                        <a:t>observational</a:t>
                      </a:r>
                      <a:r>
                        <a:rPr lang="fi-FI" sz="1400" b="0" i="0" u="none" strike="noStrike" dirty="0">
                          <a:solidFill>
                            <a:srgbClr val="000000"/>
                          </a:solidFill>
                          <a:effectLst/>
                          <a:latin typeface="+mn-lt"/>
                        </a:rPr>
                        <a:t>)</a:t>
                      </a:r>
                    </a:p>
                  </a:txBody>
                  <a:tcPr marL="9525" marR="9525" marT="9525" marB="0"/>
                </a:tc>
                <a:tc>
                  <a:txBody>
                    <a:bodyPr/>
                    <a:lstStyle/>
                    <a:p>
                      <a:pPr algn="l" fontAlgn="b"/>
                      <a:r>
                        <a:rPr lang="fi-FI" sz="1200" b="0" i="0" u="none" strike="noStrike">
                          <a:solidFill>
                            <a:srgbClr val="000000"/>
                          </a:solidFill>
                          <a:effectLst/>
                          <a:latin typeface="+mn-lt"/>
                        </a:rPr>
                        <a:t>Provides trustworthy inference when regressors are plausibly exogenous</a:t>
                      </a:r>
                    </a:p>
                  </a:txBody>
                  <a:tcPr marL="9525" marR="9525" marT="9525" marB="0"/>
                </a:tc>
                <a:tc>
                  <a:txBody>
                    <a:bodyPr/>
                    <a:lstStyle/>
                    <a:p>
                      <a:pPr algn="l" fontAlgn="b"/>
                      <a:r>
                        <a:rPr lang="fi-FI" sz="1200" b="0" i="0" u="none" strike="noStrike">
                          <a:solidFill>
                            <a:srgbClr val="000000"/>
                          </a:solidFill>
                          <a:effectLst/>
                          <a:latin typeface="+mn-lt"/>
                        </a:rPr>
                        <a:t>Requires the assumption that regressors do not correlate with the disturbance term</a:t>
                      </a:r>
                    </a:p>
                  </a:txBody>
                  <a:tcPr marL="9525" marR="9525" marT="9525" marB="0"/>
                </a:tc>
                <a:extLst>
                  <a:ext uri="{0D108BD9-81ED-4DB2-BD59-A6C34878D82A}">
                    <a16:rowId xmlns:a16="http://schemas.microsoft.com/office/drawing/2014/main" val="1085296237"/>
                  </a:ext>
                </a:extLst>
              </a:tr>
              <a:tr h="370840">
                <a:tc>
                  <a:txBody>
                    <a:bodyPr/>
                    <a:lstStyle/>
                    <a:p>
                      <a:pPr algn="l" fontAlgn="b"/>
                      <a:r>
                        <a:rPr lang="fi-FI" sz="1400" b="0" i="0" u="none" strike="noStrike" dirty="0">
                          <a:solidFill>
                            <a:srgbClr val="000000"/>
                          </a:solidFill>
                          <a:effectLst/>
                          <a:latin typeface="+mn-lt"/>
                        </a:rPr>
                        <a:t>Cross-</a:t>
                      </a:r>
                      <a:r>
                        <a:rPr lang="fi-FI" sz="1400" b="0" i="0" u="none" strike="noStrike" dirty="0" err="1">
                          <a:solidFill>
                            <a:srgbClr val="000000"/>
                          </a:solidFill>
                          <a:effectLst/>
                          <a:latin typeface="+mn-lt"/>
                        </a:rPr>
                        <a:t>sectional</a:t>
                      </a:r>
                      <a:r>
                        <a:rPr lang="fi-FI" sz="1400" b="0" i="0" u="none" strike="noStrike" dirty="0">
                          <a:solidFill>
                            <a:srgbClr val="000000"/>
                          </a:solidFill>
                          <a:effectLst/>
                          <a:latin typeface="+mn-lt"/>
                        </a:rPr>
                        <a:t> IV regression </a:t>
                      </a:r>
                      <a:r>
                        <a:rPr lang="fi-FI" sz="1400" b="0" i="0" u="none" strike="noStrike" dirty="0" err="1">
                          <a:solidFill>
                            <a:srgbClr val="000000"/>
                          </a:solidFill>
                          <a:effectLst/>
                          <a:latin typeface="+mn-lt"/>
                        </a:rPr>
                        <a:t>model</a:t>
                      </a:r>
                      <a:r>
                        <a:rPr lang="fi-FI" sz="1400" b="0" i="0" u="none" strike="noStrike" dirty="0">
                          <a:solidFill>
                            <a:srgbClr val="000000"/>
                          </a:solidFill>
                          <a:effectLst/>
                          <a:latin typeface="+mn-lt"/>
                        </a:rPr>
                        <a:t> (</a:t>
                      </a:r>
                      <a:r>
                        <a:rPr lang="fi-FI" sz="1400" b="0" i="0" u="none" strike="noStrike" dirty="0" err="1">
                          <a:solidFill>
                            <a:srgbClr val="000000"/>
                          </a:solidFill>
                          <a:effectLst/>
                          <a:latin typeface="+mn-lt"/>
                        </a:rPr>
                        <a:t>observational</a:t>
                      </a:r>
                      <a:r>
                        <a:rPr lang="fi-FI" sz="1400" b="0" i="0" u="none" strike="noStrike" dirty="0">
                          <a:solidFill>
                            <a:srgbClr val="000000"/>
                          </a:solidFill>
                          <a:effectLst/>
                          <a:latin typeface="+mn-lt"/>
                        </a:rPr>
                        <a:t>)</a:t>
                      </a:r>
                    </a:p>
                  </a:txBody>
                  <a:tcPr marL="9525" marR="9525" marT="9525" marB="0"/>
                </a:tc>
                <a:tc>
                  <a:txBody>
                    <a:bodyPr/>
                    <a:lstStyle/>
                    <a:p>
                      <a:pPr algn="l" fontAlgn="b"/>
                      <a:r>
                        <a:rPr lang="fi-FI" sz="1200" b="0" i="0" u="none" strike="noStrike">
                          <a:solidFill>
                            <a:srgbClr val="000000"/>
                          </a:solidFill>
                          <a:effectLst/>
                          <a:latin typeface="+mn-lt"/>
                        </a:rPr>
                        <a:t>Introduces additional variables called instruments to take into account the fact that regressors may correlate with the disturbance term</a:t>
                      </a:r>
                    </a:p>
                  </a:txBody>
                  <a:tcPr marL="9525" marR="9525" marT="9525" marB="0"/>
                </a:tc>
                <a:tc>
                  <a:txBody>
                    <a:bodyPr/>
                    <a:lstStyle/>
                    <a:p>
                      <a:pPr algn="l" fontAlgn="b"/>
                      <a:r>
                        <a:rPr lang="fi-FI" sz="1200" b="0" i="0" u="none" strike="noStrike">
                          <a:solidFill>
                            <a:srgbClr val="000000"/>
                          </a:solidFill>
                          <a:effectLst/>
                          <a:latin typeface="+mn-lt"/>
                        </a:rPr>
                        <a:t>Requires the assumption that instruments do not correlate with the disturbance term</a:t>
                      </a:r>
                    </a:p>
                  </a:txBody>
                  <a:tcPr marL="9525" marR="9525" marT="9525" marB="0"/>
                </a:tc>
                <a:extLst>
                  <a:ext uri="{0D108BD9-81ED-4DB2-BD59-A6C34878D82A}">
                    <a16:rowId xmlns:a16="http://schemas.microsoft.com/office/drawing/2014/main" val="2416154965"/>
                  </a:ext>
                </a:extLst>
              </a:tr>
              <a:tr h="370840">
                <a:tc>
                  <a:txBody>
                    <a:bodyPr/>
                    <a:lstStyle/>
                    <a:p>
                      <a:pPr algn="l" fontAlgn="b"/>
                      <a:r>
                        <a:rPr lang="fi-FI" sz="1400" b="0" i="0" u="none" strike="noStrike" dirty="0">
                          <a:solidFill>
                            <a:srgbClr val="000000"/>
                          </a:solidFill>
                          <a:effectLst/>
                          <a:latin typeface="+mn-lt"/>
                        </a:rPr>
                        <a:t>Cross-</a:t>
                      </a:r>
                      <a:r>
                        <a:rPr lang="fi-FI" sz="1400" b="0" i="0" u="none" strike="noStrike" dirty="0" err="1">
                          <a:solidFill>
                            <a:srgbClr val="000000"/>
                          </a:solidFill>
                          <a:effectLst/>
                          <a:latin typeface="+mn-lt"/>
                        </a:rPr>
                        <a:t>sectional</a:t>
                      </a:r>
                      <a:r>
                        <a:rPr lang="fi-FI" sz="1400" b="0" i="0" u="none" strike="noStrike" dirty="0">
                          <a:solidFill>
                            <a:srgbClr val="000000"/>
                          </a:solidFill>
                          <a:effectLst/>
                          <a:latin typeface="+mn-lt"/>
                        </a:rPr>
                        <a:t> </a:t>
                      </a:r>
                      <a:r>
                        <a:rPr lang="fi-FI" sz="1400" b="0" i="0" u="none" strike="noStrike" dirty="0" err="1">
                          <a:solidFill>
                            <a:srgbClr val="000000"/>
                          </a:solidFill>
                          <a:effectLst/>
                          <a:latin typeface="+mn-lt"/>
                        </a:rPr>
                        <a:t>multiple</a:t>
                      </a:r>
                      <a:r>
                        <a:rPr lang="fi-FI" sz="1400" b="0" i="0" u="none" strike="noStrike" dirty="0">
                          <a:solidFill>
                            <a:srgbClr val="000000"/>
                          </a:solidFill>
                          <a:effectLst/>
                          <a:latin typeface="+mn-lt"/>
                        </a:rPr>
                        <a:t>-IV regression </a:t>
                      </a:r>
                      <a:r>
                        <a:rPr lang="fi-FI" sz="1400" b="0" i="0" u="none" strike="noStrike" dirty="0" err="1">
                          <a:solidFill>
                            <a:srgbClr val="000000"/>
                          </a:solidFill>
                          <a:effectLst/>
                          <a:latin typeface="+mn-lt"/>
                        </a:rPr>
                        <a:t>model</a:t>
                      </a:r>
                      <a:r>
                        <a:rPr lang="fi-FI" sz="1400" b="0" i="0" u="none" strike="noStrike" dirty="0">
                          <a:solidFill>
                            <a:srgbClr val="000000"/>
                          </a:solidFill>
                          <a:effectLst/>
                          <a:latin typeface="+mn-lt"/>
                        </a:rPr>
                        <a:t> (</a:t>
                      </a:r>
                      <a:r>
                        <a:rPr lang="fi-FI" sz="1400" b="0" i="0" u="none" strike="noStrike" dirty="0" err="1">
                          <a:solidFill>
                            <a:srgbClr val="000000"/>
                          </a:solidFill>
                          <a:effectLst/>
                          <a:latin typeface="+mn-lt"/>
                        </a:rPr>
                        <a:t>observational</a:t>
                      </a:r>
                      <a:r>
                        <a:rPr lang="fi-FI" sz="1400" b="0" i="0" u="none" strike="noStrike" dirty="0">
                          <a:solidFill>
                            <a:srgbClr val="000000"/>
                          </a:solidFill>
                          <a:effectLst/>
                          <a:latin typeface="+mn-lt"/>
                        </a:rPr>
                        <a:t>)</a:t>
                      </a:r>
                    </a:p>
                  </a:txBody>
                  <a:tcPr marL="9525" marR="9525" marT="9525" marB="0"/>
                </a:tc>
                <a:tc>
                  <a:txBody>
                    <a:bodyPr/>
                    <a:lstStyle/>
                    <a:p>
                      <a:pPr algn="l" fontAlgn="b"/>
                      <a:r>
                        <a:rPr lang="fi-FI" sz="1200" b="0" i="0" u="none" strike="noStrike" dirty="0" err="1">
                          <a:solidFill>
                            <a:srgbClr val="000000"/>
                          </a:solidFill>
                          <a:effectLst/>
                          <a:latin typeface="+mn-lt"/>
                        </a:rPr>
                        <a:t>Enables</a:t>
                      </a:r>
                      <a:r>
                        <a:rPr lang="fi-FI" sz="1200" b="0" i="0" u="none" strike="noStrike" dirty="0">
                          <a:solidFill>
                            <a:srgbClr val="000000"/>
                          </a:solidFill>
                          <a:effectLst/>
                          <a:latin typeface="+mn-lt"/>
                        </a:rPr>
                        <a:t> a </a:t>
                      </a:r>
                      <a:r>
                        <a:rPr lang="fi-FI" sz="1200" b="0" i="0" u="none" strike="noStrike" dirty="0" err="1">
                          <a:solidFill>
                            <a:srgbClr val="000000"/>
                          </a:solidFill>
                          <a:effectLst/>
                          <a:latin typeface="+mn-lt"/>
                        </a:rPr>
                        <a:t>test</a:t>
                      </a:r>
                      <a:r>
                        <a:rPr lang="fi-FI" sz="1200" b="0" i="0" u="none" strike="noStrike" dirty="0">
                          <a:solidFill>
                            <a:srgbClr val="000000"/>
                          </a:solidFill>
                          <a:effectLst/>
                          <a:latin typeface="+mn-lt"/>
                        </a:rPr>
                        <a:t> of </a:t>
                      </a:r>
                      <a:r>
                        <a:rPr lang="fi-FI" sz="1200" b="0" i="0" u="none" strike="noStrike" dirty="0" err="1">
                          <a:solidFill>
                            <a:srgbClr val="000000"/>
                          </a:solidFill>
                          <a:effectLst/>
                          <a:latin typeface="+mn-lt"/>
                        </a:rPr>
                        <a:t>whether</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instruments</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correlate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with</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the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disturbance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term</a:t>
                      </a:r>
                      <a:endParaRPr lang="fi-FI" sz="1200" b="0" i="0" u="none" strike="noStrike" dirty="0">
                        <a:solidFill>
                          <a:srgbClr val="000000"/>
                        </a:solidFill>
                        <a:effectLst/>
                        <a:latin typeface="+mn-lt"/>
                      </a:endParaRPr>
                    </a:p>
                  </a:txBody>
                  <a:tcPr marL="9525" marR="9525" marT="9525" marB="0"/>
                </a:tc>
                <a:tc>
                  <a:txBody>
                    <a:bodyPr/>
                    <a:lstStyle/>
                    <a:p>
                      <a:pPr algn="l" fontAlgn="b"/>
                      <a:r>
                        <a:rPr lang="fi-FI" sz="1200" b="0" i="0" u="none" strike="noStrike">
                          <a:solidFill>
                            <a:srgbClr val="000000"/>
                          </a:solidFill>
                          <a:effectLst/>
                          <a:latin typeface="+mn-lt"/>
                        </a:rPr>
                        <a:t>Requires multiple instruments per troublesome regressor and the assumption that at least one instrument per troublesome regressor is valid</a:t>
                      </a:r>
                    </a:p>
                  </a:txBody>
                  <a:tcPr marL="9525" marR="9525" marT="9525" marB="0"/>
                </a:tc>
                <a:extLst>
                  <a:ext uri="{0D108BD9-81ED-4DB2-BD59-A6C34878D82A}">
                    <a16:rowId xmlns:a16="http://schemas.microsoft.com/office/drawing/2014/main" val="1242103671"/>
                  </a:ext>
                </a:extLst>
              </a:tr>
              <a:tr h="370840">
                <a:tc>
                  <a:txBody>
                    <a:bodyPr/>
                    <a:lstStyle/>
                    <a:p>
                      <a:pPr algn="l" fontAlgn="b"/>
                      <a:r>
                        <a:rPr lang="fi-FI" sz="1400" b="0" i="0" u="none" strike="noStrike" dirty="0" err="1">
                          <a:solidFill>
                            <a:srgbClr val="000000"/>
                          </a:solidFill>
                          <a:effectLst/>
                          <a:latin typeface="+mn-lt"/>
                        </a:rPr>
                        <a:t>Panel</a:t>
                      </a:r>
                      <a:r>
                        <a:rPr lang="fi-FI" sz="1400" b="0" i="0" u="none" strike="noStrike" dirty="0">
                          <a:solidFill>
                            <a:srgbClr val="000000"/>
                          </a:solidFill>
                          <a:effectLst/>
                          <a:latin typeface="+mn-lt"/>
                        </a:rPr>
                        <a:t> regression </a:t>
                      </a:r>
                      <a:r>
                        <a:rPr lang="fi-FI" sz="1400" b="0" i="0" u="none" strike="noStrike" dirty="0" err="1">
                          <a:solidFill>
                            <a:srgbClr val="000000"/>
                          </a:solidFill>
                          <a:effectLst/>
                          <a:latin typeface="+mn-lt"/>
                        </a:rPr>
                        <a:t>model</a:t>
                      </a:r>
                      <a:r>
                        <a:rPr lang="fi-FI" sz="1400" b="0" i="0" u="none" strike="noStrike" dirty="0">
                          <a:solidFill>
                            <a:srgbClr val="000000"/>
                          </a:solidFill>
                          <a:effectLst/>
                          <a:latin typeface="+mn-lt"/>
                        </a:rPr>
                        <a:t>, </a:t>
                      </a:r>
                      <a:r>
                        <a:rPr lang="fi-FI" sz="1400" b="0" i="0" u="none" strike="noStrike" dirty="0" err="1">
                          <a:solidFill>
                            <a:srgbClr val="000000"/>
                          </a:solidFill>
                          <a:effectLst/>
                          <a:latin typeface="+mn-lt"/>
                        </a:rPr>
                        <a:t>fixed</a:t>
                      </a:r>
                      <a:r>
                        <a:rPr lang="fi-FI" sz="1400" b="0" i="0" u="none" strike="noStrike" dirty="0">
                          <a:solidFill>
                            <a:srgbClr val="000000"/>
                          </a:solidFill>
                          <a:effectLst/>
                          <a:latin typeface="+mn-lt"/>
                        </a:rPr>
                        <a:t> </a:t>
                      </a:r>
                      <a:r>
                        <a:rPr lang="fi-FI" sz="1400" b="0" i="0" u="none" strike="noStrike" dirty="0" err="1">
                          <a:solidFill>
                            <a:srgbClr val="000000"/>
                          </a:solidFill>
                          <a:effectLst/>
                          <a:latin typeface="+mn-lt"/>
                        </a:rPr>
                        <a:t>effects</a:t>
                      </a:r>
                      <a:r>
                        <a:rPr lang="fi-FI" sz="1400" b="0" i="0" u="none" strike="noStrike" dirty="0">
                          <a:solidFill>
                            <a:srgbClr val="000000"/>
                          </a:solidFill>
                          <a:effectLst/>
                          <a:latin typeface="+mn-lt"/>
                        </a:rPr>
                        <a:t> (</a:t>
                      </a:r>
                      <a:r>
                        <a:rPr lang="fi-FI" sz="1400" b="0" i="0" u="none" strike="noStrike" dirty="0" err="1">
                          <a:solidFill>
                            <a:srgbClr val="000000"/>
                          </a:solidFill>
                          <a:effectLst/>
                          <a:latin typeface="+mn-lt"/>
                        </a:rPr>
                        <a:t>observational</a:t>
                      </a:r>
                      <a:r>
                        <a:rPr lang="fi-FI" sz="1400" b="0" i="0" u="none" strike="noStrike" dirty="0">
                          <a:solidFill>
                            <a:srgbClr val="000000"/>
                          </a:solidFill>
                          <a:effectLst/>
                          <a:latin typeface="+mn-lt"/>
                        </a:rPr>
                        <a:t>)</a:t>
                      </a:r>
                    </a:p>
                  </a:txBody>
                  <a:tcPr marL="9525" marR="9525" marT="9525" marB="0"/>
                </a:tc>
                <a:tc>
                  <a:txBody>
                    <a:bodyPr/>
                    <a:lstStyle/>
                    <a:p>
                      <a:pPr algn="l" fontAlgn="b"/>
                      <a:r>
                        <a:rPr lang="fi-FI" sz="1200" b="0" i="0" u="none" strike="noStrike" dirty="0" err="1">
                          <a:solidFill>
                            <a:srgbClr val="000000"/>
                          </a:solidFill>
                          <a:effectLst/>
                          <a:latin typeface="+mn-lt"/>
                        </a:rPr>
                        <a:t>Mitigates</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unobserved</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heterogeneity</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alleviating</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endogeneity</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arising</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from</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omitted</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variables</a:t>
                      </a:r>
                      <a:endParaRPr lang="fi-FI" sz="1200" b="0" i="0" u="none" strike="noStrike" dirty="0">
                        <a:solidFill>
                          <a:srgbClr val="000000"/>
                        </a:solidFill>
                        <a:effectLst/>
                        <a:latin typeface="+mn-lt"/>
                      </a:endParaRPr>
                    </a:p>
                  </a:txBody>
                  <a:tcPr marL="9525" marR="9525" marT="9525" marB="0"/>
                </a:tc>
                <a:tc>
                  <a:txBody>
                    <a:bodyPr/>
                    <a:lstStyle/>
                    <a:p>
                      <a:pPr algn="l" fontAlgn="b"/>
                      <a:r>
                        <a:rPr lang="fi-FI" sz="1200" b="0" i="0" u="none" strike="noStrike">
                          <a:solidFill>
                            <a:srgbClr val="000000"/>
                          </a:solidFill>
                          <a:effectLst/>
                          <a:latin typeface="+mn-lt"/>
                        </a:rPr>
                        <a:t>Requires the assumption that all regressors and fixed effects are uncorrelated with the disturbance term, and disallows the inclusion of time-invariant regressors of theoretical interest</a:t>
                      </a:r>
                    </a:p>
                  </a:txBody>
                  <a:tcPr marL="9525" marR="9525" marT="9525" marB="0"/>
                </a:tc>
                <a:extLst>
                  <a:ext uri="{0D108BD9-81ED-4DB2-BD59-A6C34878D82A}">
                    <a16:rowId xmlns:a16="http://schemas.microsoft.com/office/drawing/2014/main" val="305502274"/>
                  </a:ext>
                </a:extLst>
              </a:tr>
              <a:tr h="370840">
                <a:tc>
                  <a:txBody>
                    <a:bodyPr/>
                    <a:lstStyle/>
                    <a:p>
                      <a:pPr algn="l" fontAlgn="b"/>
                      <a:r>
                        <a:rPr lang="fi-FI" sz="1400" b="0" i="0" u="none" strike="noStrike">
                          <a:solidFill>
                            <a:srgbClr val="000000"/>
                          </a:solidFill>
                          <a:effectLst/>
                          <a:latin typeface="+mn-lt"/>
                        </a:rPr>
                        <a:t>Panel regression model, random effects (observational)</a:t>
                      </a:r>
                    </a:p>
                  </a:txBody>
                  <a:tcPr marL="9525" marR="9525" marT="9525" marB="0"/>
                </a:tc>
                <a:tc>
                  <a:txBody>
                    <a:bodyPr/>
                    <a:lstStyle/>
                    <a:p>
                      <a:pPr algn="l" fontAlgn="b"/>
                      <a:r>
                        <a:rPr lang="fi-FI" sz="1200" b="0" i="0" u="none" strike="noStrike" dirty="0" err="1">
                          <a:solidFill>
                            <a:srgbClr val="000000"/>
                          </a:solidFill>
                          <a:effectLst/>
                          <a:latin typeface="+mn-lt"/>
                        </a:rPr>
                        <a:t>Mitigates</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unobserved</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heterogeneity</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alleviating</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endogeneity</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due</a:t>
                      </a:r>
                      <a:r>
                        <a:rPr lang="fi-FI" sz="1200" b="0" i="0" u="none" strike="noStrike" dirty="0">
                          <a:solidFill>
                            <a:srgbClr val="000000"/>
                          </a:solidFill>
                          <a:effectLst/>
                          <a:latin typeface="+mn-lt"/>
                        </a:rPr>
                        <a:t> to </a:t>
                      </a:r>
                      <a:r>
                        <a:rPr lang="fi-FI" sz="1200" b="0" i="0" u="none" strike="noStrike" dirty="0" err="1">
                          <a:solidFill>
                            <a:srgbClr val="000000"/>
                          </a:solidFill>
                          <a:effectLst/>
                          <a:latin typeface="+mn-lt"/>
                        </a:rPr>
                        <a:t>omitted</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variables</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allows</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inclusion</a:t>
                      </a:r>
                      <a:r>
                        <a:rPr lang="fi-FI" sz="1200" b="0" i="0" u="none" strike="noStrike" dirty="0">
                          <a:solidFill>
                            <a:srgbClr val="000000"/>
                          </a:solidFill>
                          <a:effectLst/>
                          <a:latin typeface="+mn-lt"/>
                        </a:rPr>
                        <a:t> of </a:t>
                      </a:r>
                      <a:r>
                        <a:rPr lang="fi-FI" sz="1200" b="0" i="0" u="none" strike="noStrike" dirty="0" err="1">
                          <a:solidFill>
                            <a:srgbClr val="000000"/>
                          </a:solidFill>
                          <a:effectLst/>
                          <a:latin typeface="+mn-lt"/>
                        </a:rPr>
                        <a:t>time-invariant</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regressors</a:t>
                      </a:r>
                      <a:endParaRPr lang="fi-FI" sz="1200" b="0" i="0" u="none" strike="noStrike" dirty="0">
                        <a:solidFill>
                          <a:srgbClr val="000000"/>
                        </a:solidFill>
                        <a:effectLst/>
                        <a:latin typeface="+mn-lt"/>
                      </a:endParaRPr>
                    </a:p>
                  </a:txBody>
                  <a:tcPr marL="9525" marR="9525" marT="9525" marB="0"/>
                </a:tc>
                <a:tc>
                  <a:txBody>
                    <a:bodyPr/>
                    <a:lstStyle/>
                    <a:p>
                      <a:pPr algn="l" fontAlgn="b"/>
                      <a:r>
                        <a:rPr lang="fi-FI" sz="1200" b="0" i="0" u="none" strike="noStrike" dirty="0" err="1">
                          <a:solidFill>
                            <a:srgbClr val="000000"/>
                          </a:solidFill>
                          <a:effectLst/>
                          <a:latin typeface="+mn-lt"/>
                        </a:rPr>
                        <a:t>Requires</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the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assumption</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that</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all</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regressors</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are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uncorrelated</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with</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the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random</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effect</a:t>
                      </a:r>
                      <a:r>
                        <a:rPr lang="fi-FI" sz="1200" b="0" i="0" u="none" strike="noStrike" dirty="0">
                          <a:solidFill>
                            <a:srgbClr val="000000"/>
                          </a:solidFill>
                          <a:effectLst/>
                          <a:latin typeface="+mn-lt"/>
                        </a:rPr>
                        <a:t>, and </a:t>
                      </a:r>
                      <a:r>
                        <a:rPr lang="fi-FI" sz="1200" b="0" i="0" u="none" strike="noStrike" dirty="0" err="1">
                          <a:solidFill>
                            <a:srgbClr val="000000"/>
                          </a:solidFill>
                          <a:effectLst/>
                          <a:latin typeface="+mn-lt"/>
                        </a:rPr>
                        <a:t>that</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all</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regressors</a:t>
                      </a:r>
                      <a:r>
                        <a:rPr lang="fi-FI" sz="1200" b="0" i="0" u="none" strike="noStrike" dirty="0">
                          <a:solidFill>
                            <a:srgbClr val="000000"/>
                          </a:solidFill>
                          <a:effectLst/>
                          <a:latin typeface="+mn-lt"/>
                        </a:rPr>
                        <a:t> and </a:t>
                      </a:r>
                      <a:r>
                        <a:rPr lang="fi-FI" sz="1200" b="0" i="0" u="none" strike="noStrike" dirty="0" err="1">
                          <a:solidFill>
                            <a:srgbClr val="000000"/>
                          </a:solidFill>
                          <a:effectLst/>
                          <a:latin typeface="+mn-lt"/>
                        </a:rPr>
                        <a:t>random</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effects</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are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uncorrelated</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with</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the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disturbance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term</a:t>
                      </a:r>
                      <a:endParaRPr lang="fi-FI"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1582209526"/>
                  </a:ext>
                </a:extLst>
              </a:tr>
              <a:tr h="0">
                <a:tc>
                  <a:txBody>
                    <a:bodyPr/>
                    <a:lstStyle/>
                    <a:p>
                      <a:pPr algn="l" fontAlgn="b"/>
                      <a:r>
                        <a:rPr lang="fi-FI" sz="1400" b="0" i="0" u="none" strike="noStrike" dirty="0" err="1">
                          <a:solidFill>
                            <a:srgbClr val="000000"/>
                          </a:solidFill>
                          <a:effectLst/>
                          <a:latin typeface="+mn-lt"/>
                        </a:rPr>
                        <a:t>Latent</a:t>
                      </a:r>
                      <a:r>
                        <a:rPr lang="fi-FI" sz="1400" b="0" i="0" u="none" strike="noStrike" dirty="0">
                          <a:solidFill>
                            <a:srgbClr val="000000"/>
                          </a:solidFill>
                          <a:effectLst/>
                          <a:latin typeface="+mn-lt"/>
                        </a:rPr>
                        <a:t> </a:t>
                      </a:r>
                      <a:r>
                        <a:rPr lang="fi-FI" sz="1400" b="0" i="0" u="none" strike="noStrike" dirty="0" err="1">
                          <a:solidFill>
                            <a:srgbClr val="000000"/>
                          </a:solidFill>
                          <a:effectLst/>
                          <a:latin typeface="+mn-lt"/>
                        </a:rPr>
                        <a:t>change</a:t>
                      </a:r>
                      <a:r>
                        <a:rPr lang="fi-FI" sz="1400" b="0" i="0" u="none" strike="noStrike" dirty="0">
                          <a:solidFill>
                            <a:srgbClr val="000000"/>
                          </a:solidFill>
                          <a:effectLst/>
                          <a:latin typeface="+mn-lt"/>
                        </a:rPr>
                        <a:t> </a:t>
                      </a:r>
                      <a:r>
                        <a:rPr lang="fi-FI" sz="1400" b="0" i="0" u="none" strike="noStrike" dirty="0" err="1">
                          <a:solidFill>
                            <a:srgbClr val="000000"/>
                          </a:solidFill>
                          <a:effectLst/>
                          <a:latin typeface="+mn-lt"/>
                        </a:rPr>
                        <a:t>model</a:t>
                      </a:r>
                      <a:r>
                        <a:rPr lang="fi-FI" sz="1400" b="0" i="0" u="none" strike="noStrike" dirty="0">
                          <a:solidFill>
                            <a:srgbClr val="000000"/>
                          </a:solidFill>
                          <a:effectLst/>
                          <a:latin typeface="+mn-lt"/>
                        </a:rPr>
                        <a:t> (</a:t>
                      </a:r>
                      <a:r>
                        <a:rPr lang="fi-FI" sz="1400" b="0" i="0" u="none" strike="noStrike" dirty="0" err="1">
                          <a:solidFill>
                            <a:srgbClr val="000000"/>
                          </a:solidFill>
                          <a:effectLst/>
                          <a:latin typeface="+mn-lt"/>
                        </a:rPr>
                        <a:t>experimental</a:t>
                      </a:r>
                      <a:r>
                        <a:rPr lang="fi-FI" sz="1400" b="0" i="0" u="none" strike="noStrike" dirty="0">
                          <a:solidFill>
                            <a:srgbClr val="000000"/>
                          </a:solidFill>
                          <a:effectLst/>
                          <a:latin typeface="+mn-lt"/>
                        </a:rPr>
                        <a:t> </a:t>
                      </a:r>
                      <a:r>
                        <a:rPr lang="fi-FI" sz="1400" b="0" i="0" u="none" strike="noStrike" dirty="0" err="1">
                          <a:solidFill>
                            <a:srgbClr val="000000"/>
                          </a:solidFill>
                          <a:effectLst/>
                          <a:latin typeface="+mn-lt"/>
                        </a:rPr>
                        <a:t>or</a:t>
                      </a:r>
                      <a:r>
                        <a:rPr lang="fi-FI" sz="1400" b="0" i="0" u="none" strike="noStrike" dirty="0">
                          <a:solidFill>
                            <a:srgbClr val="000000"/>
                          </a:solidFill>
                          <a:effectLst/>
                          <a:latin typeface="+mn-lt"/>
                        </a:rPr>
                        <a:t> </a:t>
                      </a:r>
                      <a:r>
                        <a:rPr lang="fi-FI" sz="1400" b="0" i="0" u="none" strike="noStrike" dirty="0" err="1">
                          <a:solidFill>
                            <a:srgbClr val="000000"/>
                          </a:solidFill>
                          <a:effectLst/>
                          <a:latin typeface="+mn-lt"/>
                        </a:rPr>
                        <a:t>observational</a:t>
                      </a:r>
                      <a:r>
                        <a:rPr lang="fi-FI" sz="1400" b="0" i="0" u="none" strike="noStrike" dirty="0">
                          <a:solidFill>
                            <a:srgbClr val="000000"/>
                          </a:solidFill>
                          <a:effectLst/>
                          <a:latin typeface="+mn-lt"/>
                        </a:rPr>
                        <a:t>)</a:t>
                      </a:r>
                    </a:p>
                  </a:txBody>
                  <a:tcPr marL="9525" marR="9525" marT="9525" marB="0"/>
                </a:tc>
                <a:tc>
                  <a:txBody>
                    <a:bodyPr/>
                    <a:lstStyle/>
                    <a:p>
                      <a:pPr algn="l" fontAlgn="b"/>
                      <a:r>
                        <a:rPr lang="fi-FI" sz="1200" b="0" i="0" u="none" strike="noStrike" dirty="0" err="1">
                          <a:solidFill>
                            <a:srgbClr val="000000"/>
                          </a:solidFill>
                          <a:effectLst/>
                          <a:latin typeface="+mn-lt"/>
                        </a:rPr>
                        <a:t>Focuses</a:t>
                      </a:r>
                      <a:r>
                        <a:rPr lang="fi-FI" sz="1200" b="0" i="0" u="none" strike="noStrike" dirty="0">
                          <a:solidFill>
                            <a:srgbClr val="000000"/>
                          </a:solidFill>
                          <a:effectLst/>
                          <a:latin typeface="+mn-lt"/>
                        </a:rPr>
                        <a:t> on </a:t>
                      </a:r>
                      <a:r>
                        <a:rPr lang="fi-FI" sz="1200" b="0" i="0" u="none" strike="noStrike" dirty="0" err="1">
                          <a:solidFill>
                            <a:srgbClr val="000000"/>
                          </a:solidFill>
                          <a:effectLst/>
                          <a:latin typeface="+mn-lt"/>
                        </a:rPr>
                        <a:t>individual-level</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change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over</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time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which</a:t>
                      </a:r>
                      <a:r>
                        <a:rPr lang="fi-FI" sz="1200" b="0" i="0" u="none" strike="noStrike" dirty="0">
                          <a:solidFill>
                            <a:srgbClr val="000000"/>
                          </a:solidFill>
                          <a:effectLst/>
                          <a:latin typeface="+mn-lt"/>
                        </a:rPr>
                        <a:t> is </a:t>
                      </a:r>
                      <a:r>
                        <a:rPr lang="fi-FI" sz="1200" b="0" i="0" u="none" strike="noStrike" dirty="0" err="1">
                          <a:solidFill>
                            <a:srgbClr val="000000"/>
                          </a:solidFill>
                          <a:effectLst/>
                          <a:latin typeface="+mn-lt"/>
                        </a:rPr>
                        <a:t>consistent</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with</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most</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theories</a:t>
                      </a:r>
                      <a:r>
                        <a:rPr lang="fi-FI" sz="1200" b="0" i="0" u="none" strike="noStrike" dirty="0">
                          <a:solidFill>
                            <a:srgbClr val="000000"/>
                          </a:solidFill>
                          <a:effectLst/>
                          <a:latin typeface="+mn-lt"/>
                        </a:rPr>
                        <a:t> of </a:t>
                      </a:r>
                      <a:r>
                        <a:rPr lang="fi-FI" sz="1200" b="0" i="0" u="none" strike="noStrike" dirty="0" err="1">
                          <a:solidFill>
                            <a:srgbClr val="000000"/>
                          </a:solidFill>
                          <a:effectLst/>
                          <a:latin typeface="+mn-lt"/>
                        </a:rPr>
                        <a:t>development</a:t>
                      </a:r>
                      <a:r>
                        <a:rPr lang="fi-FI" sz="1200" b="0" i="0" u="none" strike="noStrike" dirty="0">
                          <a:solidFill>
                            <a:srgbClr val="000000"/>
                          </a:solidFill>
                          <a:effectLst/>
                          <a:latin typeface="+mn-lt"/>
                        </a:rPr>
                        <a:t> and </a:t>
                      </a:r>
                      <a:r>
                        <a:rPr lang="fi-FI" sz="1200" b="0" i="0" u="none" strike="noStrike" dirty="0" err="1">
                          <a:solidFill>
                            <a:srgbClr val="000000"/>
                          </a:solidFill>
                          <a:effectLst/>
                          <a:latin typeface="+mn-lt"/>
                        </a:rPr>
                        <a:t>change</a:t>
                      </a:r>
                      <a:endParaRPr lang="fi-FI" sz="1200" b="0" i="0" u="none" strike="noStrike" dirty="0">
                        <a:solidFill>
                          <a:srgbClr val="000000"/>
                        </a:solidFill>
                        <a:effectLst/>
                        <a:latin typeface="+mn-lt"/>
                      </a:endParaRPr>
                    </a:p>
                  </a:txBody>
                  <a:tcPr marL="9525" marR="9525" marT="9525" marB="0"/>
                </a:tc>
                <a:tc>
                  <a:txBody>
                    <a:bodyPr/>
                    <a:lstStyle/>
                    <a:p>
                      <a:pPr algn="l" fontAlgn="b"/>
                      <a:r>
                        <a:rPr lang="fi-FI" sz="1200" b="0" i="0" u="none" strike="noStrike" dirty="0" err="1">
                          <a:solidFill>
                            <a:srgbClr val="000000"/>
                          </a:solidFill>
                          <a:effectLst/>
                          <a:latin typeface="+mn-lt"/>
                        </a:rPr>
                        <a:t>Requires</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the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assumption</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that</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all</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regressors</a:t>
                      </a:r>
                      <a:r>
                        <a:rPr lang="fi-FI" sz="1200" b="0" i="0" u="none" strike="noStrike" dirty="0">
                          <a:solidFill>
                            <a:srgbClr val="000000"/>
                          </a:solidFill>
                          <a:effectLst/>
                          <a:latin typeface="+mn-lt"/>
                        </a:rPr>
                        <a:t> and </a:t>
                      </a:r>
                      <a:r>
                        <a:rPr lang="fi-FI" sz="1200" b="0" i="0" u="none" strike="noStrike" dirty="0" err="1">
                          <a:solidFill>
                            <a:srgbClr val="000000"/>
                          </a:solidFill>
                          <a:effectLst/>
                          <a:latin typeface="+mn-lt"/>
                        </a:rPr>
                        <a:t>the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latent</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change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components</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are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uncorrelated</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with</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the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disturbance</a:t>
                      </a:r>
                      <a:r>
                        <a:rPr lang="fi-FI" sz="1200" b="0" i="0" u="none" strike="noStrike" dirty="0">
                          <a:solidFill>
                            <a:srgbClr val="000000"/>
                          </a:solidFill>
                          <a:effectLst/>
                          <a:latin typeface="+mn-lt"/>
                        </a:rPr>
                        <a:t> </a:t>
                      </a:r>
                      <a:r>
                        <a:rPr lang="fi-FI" sz="1200" b="0" i="0" u="none" strike="noStrike" dirty="0" err="1">
                          <a:solidFill>
                            <a:srgbClr val="000000"/>
                          </a:solidFill>
                          <a:effectLst/>
                          <a:latin typeface="+mn-lt"/>
                        </a:rPr>
                        <a:t>term</a:t>
                      </a:r>
                      <a:endParaRPr lang="fi-FI"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7531597"/>
                  </a:ext>
                </a:extLst>
              </a:tr>
            </a:tbl>
          </a:graphicData>
        </a:graphic>
      </p:graphicFrame>
      <p:sp>
        <p:nvSpPr>
          <p:cNvPr id="12" name="TextBox 11">
            <a:extLst>
              <a:ext uri="{FF2B5EF4-FFF2-40B4-BE49-F238E27FC236}">
                <a16:creationId xmlns:a16="http://schemas.microsoft.com/office/drawing/2014/main" id="{A4D48AB6-F777-134C-9115-D5E59C2FC603}"/>
              </a:ext>
            </a:extLst>
          </p:cNvPr>
          <p:cNvSpPr txBox="1"/>
          <p:nvPr/>
        </p:nvSpPr>
        <p:spPr>
          <a:xfrm>
            <a:off x="289933" y="6496886"/>
            <a:ext cx="8536258" cy="553998"/>
          </a:xfrm>
          <a:prstGeom prst="rect">
            <a:avLst/>
          </a:prstGeom>
          <a:noFill/>
        </p:spPr>
        <p:txBody>
          <a:bodyPr wrap="square" rtlCol="0">
            <a:spAutoFit/>
          </a:bodyPr>
          <a:lstStyle/>
          <a:p>
            <a:r>
              <a:rPr lang="fi-FI" sz="1000" dirty="0"/>
              <a:t>Ketokivi, M., &amp; </a:t>
            </a:r>
            <a:r>
              <a:rPr lang="fi-FI" sz="1000" dirty="0" err="1"/>
              <a:t>McIntosh</a:t>
            </a:r>
            <a:r>
              <a:rPr lang="fi-FI" sz="1000" dirty="0"/>
              <a:t>, C. N. (2017). </a:t>
            </a:r>
            <a:r>
              <a:rPr lang="fi-FI" sz="1000" dirty="0" err="1"/>
              <a:t>Addressing</a:t>
            </a:r>
            <a:r>
              <a:rPr lang="fi-FI" sz="1000" dirty="0"/>
              <a:t> </a:t>
            </a:r>
            <a:r>
              <a:rPr lang="fi-FI" sz="1000" dirty="0" err="1"/>
              <a:t>the</a:t>
            </a:r>
            <a:r>
              <a:rPr lang="fi-FI" sz="1000" dirty="0"/>
              <a:t> </a:t>
            </a:r>
            <a:r>
              <a:rPr lang="fi-FI" sz="1000" dirty="0" err="1"/>
              <a:t>endogeneity</a:t>
            </a:r>
            <a:r>
              <a:rPr lang="fi-FI" sz="1000" dirty="0"/>
              <a:t> dilemma in </a:t>
            </a:r>
            <a:r>
              <a:rPr lang="fi-FI" sz="1000" dirty="0" err="1"/>
              <a:t>operations</a:t>
            </a:r>
            <a:r>
              <a:rPr lang="fi-FI" sz="1000" dirty="0"/>
              <a:t> management </a:t>
            </a:r>
            <a:r>
              <a:rPr lang="fi-FI" sz="1000" dirty="0" err="1"/>
              <a:t>research</a:t>
            </a:r>
            <a:r>
              <a:rPr lang="fi-FI" sz="1000" dirty="0"/>
              <a:t>: </a:t>
            </a:r>
            <a:r>
              <a:rPr lang="fi-FI" sz="1000" dirty="0" err="1"/>
              <a:t>Theoretical</a:t>
            </a:r>
            <a:r>
              <a:rPr lang="fi-FI" sz="1000" dirty="0"/>
              <a:t>, </a:t>
            </a:r>
            <a:r>
              <a:rPr lang="fi-FI" sz="1000" dirty="0" err="1"/>
              <a:t>empirical</a:t>
            </a:r>
            <a:r>
              <a:rPr lang="fi-FI" sz="1000" dirty="0"/>
              <a:t>, and </a:t>
            </a:r>
            <a:r>
              <a:rPr lang="fi-FI" sz="1000" dirty="0" err="1"/>
              <a:t>pragmatic</a:t>
            </a:r>
            <a:r>
              <a:rPr lang="fi-FI" sz="1000" dirty="0"/>
              <a:t> </a:t>
            </a:r>
            <a:r>
              <a:rPr lang="fi-FI" sz="1000" dirty="0" err="1"/>
              <a:t>considerations</a:t>
            </a:r>
            <a:r>
              <a:rPr lang="fi-FI" sz="1000" dirty="0"/>
              <a:t>. </a:t>
            </a:r>
            <a:r>
              <a:rPr lang="fi-FI" sz="1000" i="1" dirty="0"/>
              <a:t>Journal of </a:t>
            </a:r>
            <a:r>
              <a:rPr lang="fi-FI" sz="1000" i="1" dirty="0" err="1"/>
              <a:t>Operations</a:t>
            </a:r>
            <a:r>
              <a:rPr lang="fi-FI" sz="1000" i="1" dirty="0"/>
              <a:t> Management</a:t>
            </a:r>
            <a:r>
              <a:rPr lang="fi-FI" sz="1000" dirty="0"/>
              <a:t>, </a:t>
            </a:r>
            <a:r>
              <a:rPr lang="fi-FI" sz="1000" i="1" dirty="0"/>
              <a:t>52</a:t>
            </a:r>
            <a:r>
              <a:rPr lang="fi-FI" sz="1000" dirty="0"/>
              <a:t>, 1–14. </a:t>
            </a:r>
            <a:r>
              <a:rPr lang="fi-FI" sz="1000" dirty="0">
                <a:hlinkClick r:id="rId3"/>
              </a:rPr>
              <a:t>https://doi.org/10.1016/j.jom.2017.05.001</a:t>
            </a:r>
            <a:r>
              <a:rPr lang="fi-FI" sz="1000" dirty="0"/>
              <a:t> </a:t>
            </a:r>
            <a:r>
              <a:rPr lang="fi-FI" sz="1000" dirty="0" err="1"/>
              <a:t>Table</a:t>
            </a:r>
            <a:r>
              <a:rPr lang="fi-FI" sz="1000" dirty="0"/>
              <a:t> 1</a:t>
            </a:r>
          </a:p>
          <a:p>
            <a:endParaRPr lang="fi-FI" sz="1000" dirty="0"/>
          </a:p>
        </p:txBody>
      </p:sp>
    </p:spTree>
    <p:extLst>
      <p:ext uri="{BB962C8B-B14F-4D97-AF65-F5344CB8AC3E}">
        <p14:creationId xmlns:p14="http://schemas.microsoft.com/office/powerpoint/2010/main" val="57598978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81E1-A599-C345-81CD-8079F8434E33}"/>
              </a:ext>
            </a:extLst>
          </p:cNvPr>
          <p:cNvSpPr>
            <a:spLocks noGrp="1"/>
          </p:cNvSpPr>
          <p:nvPr>
            <p:ph type="title"/>
          </p:nvPr>
        </p:nvSpPr>
        <p:spPr/>
        <p:txBody>
          <a:bodyPr/>
          <a:lstStyle/>
          <a:p>
            <a:r>
              <a:rPr lang="fi-FI" dirty="0" err="1"/>
              <a:t>Empirical</a:t>
            </a:r>
            <a:r>
              <a:rPr lang="fi-FI" dirty="0"/>
              <a:t> </a:t>
            </a:r>
            <a:r>
              <a:rPr lang="fi-FI" dirty="0" err="1"/>
              <a:t>demonstration</a:t>
            </a:r>
            <a:endParaRPr lang="fi-FI" dirty="0"/>
          </a:p>
        </p:txBody>
      </p:sp>
      <p:pic>
        <p:nvPicPr>
          <p:cNvPr id="15" name="Content Placeholder 14">
            <a:extLst>
              <a:ext uri="{FF2B5EF4-FFF2-40B4-BE49-F238E27FC236}">
                <a16:creationId xmlns:a16="http://schemas.microsoft.com/office/drawing/2014/main" id="{C0E83389-2423-6348-9FBE-AB13123C0293}"/>
              </a:ext>
            </a:extLst>
          </p:cNvPr>
          <p:cNvPicPr>
            <a:picLocks noGrp="1" noChangeAspect="1"/>
          </p:cNvPicPr>
          <p:nvPr>
            <p:ph sz="half" idx="2"/>
          </p:nvPr>
        </p:nvPicPr>
        <p:blipFill>
          <a:blip r:embed="rId3"/>
          <a:stretch>
            <a:fillRect/>
          </a:stretch>
        </p:blipFill>
        <p:spPr>
          <a:xfrm>
            <a:off x="4320000" y="1440000"/>
            <a:ext cx="3960000" cy="3960000"/>
          </a:xfrm>
        </p:spPr>
      </p:pic>
      <p:sp>
        <p:nvSpPr>
          <p:cNvPr id="4" name="Content Placeholder 3">
            <a:extLst>
              <a:ext uri="{FF2B5EF4-FFF2-40B4-BE49-F238E27FC236}">
                <a16:creationId xmlns:a16="http://schemas.microsoft.com/office/drawing/2014/main" id="{DC866DB9-7DCE-EF41-9D04-4F8536D5BE44}"/>
              </a:ext>
            </a:extLst>
          </p:cNvPr>
          <p:cNvSpPr>
            <a:spLocks noGrp="1"/>
          </p:cNvSpPr>
          <p:nvPr>
            <p:ph sz="half" idx="1"/>
          </p:nvPr>
        </p:nvSpPr>
        <p:spPr/>
        <p:txBody>
          <a:bodyPr>
            <a:normAutofit fontScale="62500" lnSpcReduction="20000"/>
          </a:bodyPr>
          <a:lstStyle/>
          <a:p>
            <a:pPr marL="0" indent="0">
              <a:buNone/>
            </a:pPr>
            <a:r>
              <a:rPr lang="fi-FI" dirty="0">
                <a:latin typeface="Courier New" panose="02070309020205020404" pitchFamily="49" charset="0"/>
                <a:cs typeface="Courier New" panose="02070309020205020404" pitchFamily="49" charset="0"/>
              </a:rPr>
              <a:t>           Regression     </a:t>
            </a:r>
            <a:r>
              <a:rPr lang="fi-FI" dirty="0" err="1">
                <a:latin typeface="Courier New" panose="02070309020205020404" pitchFamily="49" charset="0"/>
                <a:cs typeface="Courier New" panose="02070309020205020404" pitchFamily="49" charset="0"/>
              </a:rPr>
              <a:t>Poisson</a:t>
            </a:r>
            <a:r>
              <a:rPr lang="fi-FI" dirty="0">
                <a:latin typeface="Courier New" panose="02070309020205020404" pitchFamily="49" charset="0"/>
                <a:cs typeface="Courier New" panose="02070309020205020404" pitchFamily="49" charset="0"/>
              </a:rPr>
              <a:t>   </a:t>
            </a:r>
          </a:p>
          <a:p>
            <a:pPr marL="0" indent="0">
              <a:buNone/>
            </a:pPr>
            <a:r>
              <a:rPr lang="fi-FI" dirty="0">
                <a:latin typeface="Courier New" panose="02070309020205020404" pitchFamily="49" charset="0"/>
                <a:cs typeface="Courier New" panose="02070309020205020404" pitchFamily="49" charset="0"/>
              </a:rPr>
              <a:t>-------------------------------------</a:t>
            </a:r>
          </a:p>
          <a:p>
            <a:pPr marL="0" indent="0">
              <a:buNone/>
            </a:pPr>
            <a:r>
              <a:rPr lang="fi-FI" dirty="0">
                <a:latin typeface="Courier New" panose="02070309020205020404" pitchFamily="49" charset="0"/>
                <a:cs typeface="Courier New" panose="02070309020205020404" pitchFamily="49" charset="0"/>
              </a:rPr>
              <a:t>(</a:t>
            </a:r>
            <a:r>
              <a:rPr lang="fi-FI" dirty="0" err="1">
                <a:latin typeface="Courier New" panose="02070309020205020404" pitchFamily="49" charset="0"/>
                <a:cs typeface="Courier New" panose="02070309020205020404" pitchFamily="49" charset="0"/>
              </a:rPr>
              <a:t>Intercept</a:t>
            </a:r>
            <a:r>
              <a:rPr lang="fi-FI" dirty="0">
                <a:latin typeface="Courier New" panose="02070309020205020404" pitchFamily="49" charset="0"/>
                <a:cs typeface="Courier New" panose="02070309020205020404" pitchFamily="49" charset="0"/>
              </a:rPr>
              <a:t>)     -0.11        0.93 ***</a:t>
            </a:r>
          </a:p>
          <a:p>
            <a:pPr marL="0" indent="0">
              <a:buNone/>
            </a:pPr>
            <a:r>
              <a:rPr lang="fi-FI" dirty="0">
                <a:latin typeface="Courier New" panose="02070309020205020404" pitchFamily="49" charset="0"/>
                <a:cs typeface="Courier New" panose="02070309020205020404" pitchFamily="49" charset="0"/>
              </a:rPr>
              <a:t>                (0.90)      (0.17)   </a:t>
            </a:r>
          </a:p>
          <a:p>
            <a:pPr marL="0" indent="0">
              <a:buNone/>
            </a:pPr>
            <a:r>
              <a:rPr lang="fi-FI" dirty="0">
                <a:latin typeface="Courier New" panose="02070309020205020404" pitchFamily="49" charset="0"/>
                <a:cs typeface="Courier New" panose="02070309020205020404" pitchFamily="49" charset="0"/>
              </a:rPr>
              <a:t>x                0.17 ***    0.02 ***</a:t>
            </a:r>
          </a:p>
          <a:p>
            <a:pPr marL="0" indent="0">
              <a:buNone/>
            </a:pPr>
            <a:r>
              <a:rPr lang="fi-FI" dirty="0">
                <a:latin typeface="Courier New" panose="02070309020205020404" pitchFamily="49" charset="0"/>
                <a:cs typeface="Courier New" panose="02070309020205020404" pitchFamily="49" charset="0"/>
              </a:rPr>
              <a:t>                (0.02)      (0.00)   </a:t>
            </a:r>
          </a:p>
          <a:p>
            <a:pPr marL="0" indent="0">
              <a:buNone/>
            </a:pPr>
            <a:r>
              <a:rPr lang="fi-FI" dirty="0">
                <a:latin typeface="Courier New" panose="02070309020205020404" pitchFamily="49" charset="0"/>
                <a:cs typeface="Courier New" panose="02070309020205020404" pitchFamily="49" charset="0"/>
              </a:rPr>
              <a:t>-------------------------------------</a:t>
            </a:r>
          </a:p>
          <a:p>
            <a:pPr marL="0" indent="0">
              <a:buNone/>
            </a:pPr>
            <a:r>
              <a:rPr lang="fi-FI" dirty="0">
                <a:latin typeface="Courier New" panose="02070309020205020404" pitchFamily="49" charset="0"/>
                <a:cs typeface="Courier New" panose="02070309020205020404" pitchFamily="49" charset="0"/>
              </a:rPr>
              <a:t>R^2              0.82                </a:t>
            </a:r>
          </a:p>
          <a:p>
            <a:pPr marL="0" indent="0">
              <a:buNone/>
            </a:pPr>
            <a:r>
              <a:rPr lang="fi-FI" dirty="0">
                <a:latin typeface="Courier New" panose="02070309020205020404" pitchFamily="49" charset="0"/>
                <a:cs typeface="Courier New" panose="02070309020205020404" pitchFamily="49" charset="0"/>
              </a:rPr>
              <a:t>Adj. R^2         0.81                </a:t>
            </a:r>
          </a:p>
          <a:p>
            <a:pPr marL="0" indent="0">
              <a:buNone/>
            </a:pPr>
            <a:r>
              <a:rPr lang="fi-FI" dirty="0" err="1">
                <a:latin typeface="Courier New" panose="02070309020205020404" pitchFamily="49" charset="0"/>
                <a:cs typeface="Courier New" panose="02070309020205020404" pitchFamily="49" charset="0"/>
              </a:rPr>
              <a:t>Num</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obs</a:t>
            </a:r>
            <a:r>
              <a:rPr lang="fi-FI" dirty="0">
                <a:latin typeface="Courier New" panose="02070309020205020404" pitchFamily="49" charset="0"/>
                <a:cs typeface="Courier New" panose="02070309020205020404" pitchFamily="49" charset="0"/>
              </a:rPr>
              <a:t>.       30          30       </a:t>
            </a:r>
          </a:p>
          <a:p>
            <a:pPr marL="0" indent="0">
              <a:buNone/>
            </a:pPr>
            <a:r>
              <a:rPr lang="fi-FI" dirty="0">
                <a:latin typeface="Courier New" panose="02070309020205020404" pitchFamily="49" charset="0"/>
                <a:cs typeface="Courier New" panose="02070309020205020404" pitchFamily="49" charset="0"/>
              </a:rPr>
              <a:t>RMSE             2.43                </a:t>
            </a:r>
          </a:p>
          <a:p>
            <a:pPr marL="0" indent="0">
              <a:buNone/>
            </a:pPr>
            <a:r>
              <a:rPr lang="fi-FI" dirty="0">
                <a:latin typeface="Courier New" panose="02070309020205020404" pitchFamily="49" charset="0"/>
                <a:cs typeface="Courier New" panose="02070309020205020404" pitchFamily="49" charset="0"/>
              </a:rPr>
              <a:t>AIC                        142.59    </a:t>
            </a:r>
          </a:p>
          <a:p>
            <a:pPr marL="0" indent="0">
              <a:buNone/>
            </a:pPr>
            <a:r>
              <a:rPr lang="fi-FI" dirty="0">
                <a:latin typeface="Courier New" panose="02070309020205020404" pitchFamily="49" charset="0"/>
                <a:cs typeface="Courier New" panose="02070309020205020404" pitchFamily="49" charset="0"/>
              </a:rPr>
              <a:t>BIC                        145.39    </a:t>
            </a:r>
          </a:p>
          <a:p>
            <a:pPr marL="0" indent="0">
              <a:buNone/>
            </a:pPr>
            <a:r>
              <a:rPr lang="fi-FI" dirty="0" err="1">
                <a:latin typeface="Courier New" panose="02070309020205020404" pitchFamily="49" charset="0"/>
                <a:cs typeface="Courier New" panose="02070309020205020404" pitchFamily="49" charset="0"/>
              </a:rPr>
              <a:t>Log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Likelihood</a:t>
            </a:r>
            <a:r>
              <a:rPr lang="fi-FI" dirty="0">
                <a:latin typeface="Courier New" panose="02070309020205020404" pitchFamily="49" charset="0"/>
                <a:cs typeface="Courier New" panose="02070309020205020404" pitchFamily="49" charset="0"/>
              </a:rPr>
              <a:t>             -69.29    </a:t>
            </a:r>
          </a:p>
          <a:p>
            <a:pPr marL="0" indent="0">
              <a:buNone/>
            </a:pPr>
            <a:r>
              <a:rPr lang="fi-FI" dirty="0" err="1">
                <a:latin typeface="Courier New" panose="02070309020205020404" pitchFamily="49" charset="0"/>
                <a:cs typeface="Courier New" panose="02070309020205020404" pitchFamily="49" charset="0"/>
              </a:rPr>
              <a:t>Deviance</a:t>
            </a:r>
            <a:r>
              <a:rPr lang="fi-FI" dirty="0">
                <a:latin typeface="Courier New" panose="02070309020205020404" pitchFamily="49" charset="0"/>
                <a:cs typeface="Courier New" panose="02070309020205020404" pitchFamily="49" charset="0"/>
              </a:rPr>
              <a:t>                    27.44    </a:t>
            </a:r>
          </a:p>
          <a:p>
            <a:pPr marL="0" indent="0">
              <a:buNone/>
            </a:pPr>
            <a:r>
              <a:rPr lang="fi-FI" dirty="0">
                <a:latin typeface="Courier New" panose="02070309020205020404" pitchFamily="49" charset="0"/>
                <a:cs typeface="Courier New" panose="02070309020205020404" pitchFamily="49" charset="0"/>
              </a:rPr>
              <a:t>=====================================</a:t>
            </a:r>
          </a:p>
          <a:p>
            <a:pPr marL="0" indent="0">
              <a:buNone/>
            </a:pPr>
            <a:r>
              <a:rPr lang="fi-FI" dirty="0">
                <a:latin typeface="Courier New" panose="02070309020205020404" pitchFamily="49" charset="0"/>
                <a:cs typeface="Courier New" panose="02070309020205020404" pitchFamily="49" charset="0"/>
              </a:rPr>
              <a:t>*** p &lt; 0.001, ** p &lt; 0.01, * p &lt; 0.05</a:t>
            </a:r>
          </a:p>
        </p:txBody>
      </p:sp>
      <p:pic>
        <p:nvPicPr>
          <p:cNvPr id="7" name="Picture 6">
            <a:extLst>
              <a:ext uri="{FF2B5EF4-FFF2-40B4-BE49-F238E27FC236}">
                <a16:creationId xmlns:a16="http://schemas.microsoft.com/office/drawing/2014/main" id="{6135F819-E9CD-0448-8BD3-E2031A6E1004}"/>
              </a:ext>
            </a:extLst>
          </p:cNvPr>
          <p:cNvPicPr>
            <a:picLocks noChangeAspect="1"/>
          </p:cNvPicPr>
          <p:nvPr/>
        </p:nvPicPr>
        <p:blipFill>
          <a:blip r:embed="rId4"/>
          <a:stretch>
            <a:fillRect/>
          </a:stretch>
        </p:blipFill>
        <p:spPr>
          <a:xfrm>
            <a:off x="4320000" y="1440000"/>
            <a:ext cx="3960000" cy="3960000"/>
          </a:xfrm>
          <a:prstGeom prst="rect">
            <a:avLst/>
          </a:prstGeom>
        </p:spPr>
      </p:pic>
    </p:spTree>
    <p:extLst>
      <p:ext uri="{BB962C8B-B14F-4D97-AF65-F5344CB8AC3E}">
        <p14:creationId xmlns:p14="http://schemas.microsoft.com/office/powerpoint/2010/main" val="359915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E6E31D-9163-F44F-9653-8AA00BF1502F}"/>
              </a:ext>
            </a:extLst>
          </p:cNvPr>
          <p:cNvSpPr>
            <a:spLocks noGrp="1"/>
          </p:cNvSpPr>
          <p:nvPr>
            <p:ph type="title"/>
          </p:nvPr>
        </p:nvSpPr>
        <p:spPr/>
        <p:txBody>
          <a:bodyPr/>
          <a:lstStyle/>
          <a:p>
            <a:r>
              <a:rPr lang="fi-FI" dirty="0" err="1"/>
              <a:t>Poisson</a:t>
            </a:r>
            <a:r>
              <a:rPr lang="fi-FI" dirty="0"/>
              <a:t> regression</a:t>
            </a:r>
          </a:p>
        </p:txBody>
      </p:sp>
      <p:sp>
        <p:nvSpPr>
          <p:cNvPr id="5" name="Content Placeholder 4">
            <a:extLst>
              <a:ext uri="{FF2B5EF4-FFF2-40B4-BE49-F238E27FC236}">
                <a16:creationId xmlns:a16="http://schemas.microsoft.com/office/drawing/2014/main" id="{179B26B9-789F-DF48-9E64-9BCFAD949C90}"/>
              </a:ext>
            </a:extLst>
          </p:cNvPr>
          <p:cNvSpPr>
            <a:spLocks noGrp="1"/>
          </p:cNvSpPr>
          <p:nvPr>
            <p:ph idx="1"/>
          </p:nvPr>
        </p:nvSpPr>
        <p:spPr>
          <a:xfrm>
            <a:off x="628650" y="1825625"/>
            <a:ext cx="4657028" cy="4351338"/>
          </a:xfrm>
        </p:spPr>
        <p:txBody>
          <a:bodyPr/>
          <a:lstStyle/>
          <a:p>
            <a:r>
              <a:rPr lang="fi-FI" dirty="0"/>
              <a:t>GLM </a:t>
            </a:r>
            <a:r>
              <a:rPr lang="fi-FI" dirty="0" err="1"/>
              <a:t>model</a:t>
            </a:r>
            <a:r>
              <a:rPr lang="fi-FI" dirty="0"/>
              <a:t> </a:t>
            </a:r>
            <a:r>
              <a:rPr lang="fi-FI" dirty="0" err="1"/>
              <a:t>with</a:t>
            </a:r>
            <a:endParaRPr lang="fi-FI" dirty="0"/>
          </a:p>
          <a:p>
            <a:pPr lvl="1"/>
            <a:r>
              <a:rPr lang="en-US" i="1" dirty="0"/>
              <a:t>E[y] = </a:t>
            </a:r>
            <a:r>
              <a:rPr lang="en-US" i="1" dirty="0" err="1"/>
              <a:t>exp</a:t>
            </a:r>
            <a:r>
              <a:rPr lang="en-US" i="1" dirty="0"/>
              <a:t>(β</a:t>
            </a:r>
            <a:r>
              <a:rPr lang="en-US" i="1" baseline="-25000" dirty="0"/>
              <a:t>0</a:t>
            </a:r>
            <a:r>
              <a:rPr lang="en-US" i="1" dirty="0"/>
              <a:t> + β</a:t>
            </a:r>
            <a:r>
              <a:rPr lang="en-US" i="1" baseline="-25000" dirty="0"/>
              <a:t>1</a:t>
            </a:r>
            <a:r>
              <a:rPr lang="en-US" i="1" dirty="0"/>
              <a:t>x</a:t>
            </a:r>
            <a:r>
              <a:rPr lang="en-US" i="1" baseline="-25000" dirty="0"/>
              <a:t>1 </a:t>
            </a:r>
            <a:r>
              <a:rPr lang="en-US" i="1" dirty="0"/>
              <a:t>+ β</a:t>
            </a:r>
            <a:r>
              <a:rPr lang="en-US" i="1" baseline="-25000" dirty="0"/>
              <a:t>2</a:t>
            </a:r>
            <a:r>
              <a:rPr lang="en-US" i="1" dirty="0"/>
              <a:t>x</a:t>
            </a:r>
            <a:r>
              <a:rPr lang="en-US" i="1" baseline="-25000" dirty="0"/>
              <a:t>2 </a:t>
            </a:r>
            <a:r>
              <a:rPr lang="en-US" i="1" dirty="0"/>
              <a:t>+ … + β</a:t>
            </a:r>
            <a:r>
              <a:rPr lang="en-US" i="1" baseline="-25000" dirty="0" err="1"/>
              <a:t>k</a:t>
            </a:r>
            <a:r>
              <a:rPr lang="en-US" i="1" dirty="0" err="1"/>
              <a:t>x</a:t>
            </a:r>
            <a:r>
              <a:rPr lang="en-US" i="1" baseline="-25000" dirty="0" err="1"/>
              <a:t>k</a:t>
            </a:r>
            <a:r>
              <a:rPr lang="en-US" i="1" dirty="0"/>
              <a:t>)</a:t>
            </a:r>
          </a:p>
          <a:p>
            <a:pPr lvl="1"/>
            <a:r>
              <a:rPr lang="fi-FI" dirty="0"/>
              <a:t> </a:t>
            </a:r>
            <a:r>
              <a:rPr lang="fi-FI" i="1" dirty="0"/>
              <a:t>y </a:t>
            </a:r>
            <a:r>
              <a:rPr lang="fi-FI" dirty="0" err="1"/>
              <a:t>follows</a:t>
            </a:r>
            <a:r>
              <a:rPr lang="fi-FI" dirty="0"/>
              <a:t> </a:t>
            </a:r>
            <a:r>
              <a:rPr lang="fi-FI" dirty="0" err="1"/>
              <a:t>Poisson</a:t>
            </a:r>
            <a:r>
              <a:rPr lang="fi-FI" dirty="0"/>
              <a:t> </a:t>
            </a:r>
            <a:r>
              <a:rPr lang="fi-FI" dirty="0" err="1"/>
              <a:t>distribution</a:t>
            </a:r>
            <a:endParaRPr lang="fi-FI" dirty="0"/>
          </a:p>
          <a:p>
            <a:endParaRPr lang="fi-FI" dirty="0"/>
          </a:p>
          <a:p>
            <a:r>
              <a:rPr lang="fi-FI" dirty="0" err="1"/>
              <a:t>Poisson</a:t>
            </a:r>
            <a:r>
              <a:rPr lang="fi-FI" dirty="0"/>
              <a:t> </a:t>
            </a:r>
            <a:r>
              <a:rPr lang="fi-FI" dirty="0" err="1"/>
              <a:t>distribution</a:t>
            </a:r>
            <a:endParaRPr lang="fi-FI" dirty="0"/>
          </a:p>
          <a:p>
            <a:pPr lvl="1"/>
            <a:r>
              <a:rPr lang="fi-FI" dirty="0" err="1"/>
              <a:t>Number</a:t>
            </a:r>
            <a:r>
              <a:rPr lang="fi-FI" dirty="0"/>
              <a:t> of </a:t>
            </a:r>
            <a:r>
              <a:rPr lang="fi-FI" dirty="0" err="1"/>
              <a:t>independent</a:t>
            </a:r>
            <a:r>
              <a:rPr lang="fi-FI" dirty="0"/>
              <a:t> </a:t>
            </a:r>
            <a:r>
              <a:rPr lang="fi-FI" dirty="0" err="1"/>
              <a:t>events</a:t>
            </a:r>
            <a:r>
              <a:rPr lang="fi-FI" dirty="0"/>
              <a:t> </a:t>
            </a:r>
            <a:r>
              <a:rPr lang="fi-FI" dirty="0" err="1"/>
              <a:t>that</a:t>
            </a:r>
            <a:r>
              <a:rPr lang="fi-FI" dirty="0"/>
              <a:t> </a:t>
            </a:r>
            <a:r>
              <a:rPr lang="fi-FI" dirty="0" err="1"/>
              <a:t>occur</a:t>
            </a:r>
            <a:r>
              <a:rPr lang="fi-FI" dirty="0"/>
              <a:t> at a </a:t>
            </a:r>
            <a:r>
              <a:rPr lang="fi-FI" dirty="0" err="1"/>
              <a:t>constant</a:t>
            </a:r>
            <a:r>
              <a:rPr lang="fi-FI" dirty="0"/>
              <a:t> </a:t>
            </a:r>
            <a:r>
              <a:rPr lang="fi-FI" dirty="0" err="1"/>
              <a:t>rate</a:t>
            </a:r>
            <a:endParaRPr lang="fi-FI" dirty="0"/>
          </a:p>
          <a:p>
            <a:pPr lvl="1"/>
            <a:endParaRPr lang="fi-FI" dirty="0"/>
          </a:p>
          <a:p>
            <a:r>
              <a:rPr lang="fi-FI" dirty="0" err="1"/>
              <a:t>Commonly</a:t>
            </a:r>
            <a:r>
              <a:rPr lang="fi-FI" dirty="0"/>
              <a:t> </a:t>
            </a:r>
            <a:r>
              <a:rPr lang="fi-FI" dirty="0" err="1"/>
              <a:t>used</a:t>
            </a:r>
            <a:r>
              <a:rPr lang="fi-FI" dirty="0"/>
              <a:t> for </a:t>
            </a:r>
            <a:r>
              <a:rPr lang="fi-FI" dirty="0" err="1"/>
              <a:t>counts</a:t>
            </a:r>
            <a:endParaRPr lang="fi-FI" dirty="0"/>
          </a:p>
        </p:txBody>
      </p:sp>
      <p:sp>
        <p:nvSpPr>
          <p:cNvPr id="6" name="Rectangle 5">
            <a:extLst>
              <a:ext uri="{FF2B5EF4-FFF2-40B4-BE49-F238E27FC236}">
                <a16:creationId xmlns:a16="http://schemas.microsoft.com/office/drawing/2014/main" id="{10009EEF-83A8-E84E-AA66-9552A0B3BD78}"/>
              </a:ext>
            </a:extLst>
          </p:cNvPr>
          <p:cNvSpPr/>
          <p:nvPr/>
        </p:nvSpPr>
        <p:spPr>
          <a:xfrm>
            <a:off x="1178112" y="2139563"/>
            <a:ext cx="3579083" cy="372143"/>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Tree>
    <p:extLst>
      <p:ext uri="{BB962C8B-B14F-4D97-AF65-F5344CB8AC3E}">
        <p14:creationId xmlns:p14="http://schemas.microsoft.com/office/powerpoint/2010/main" val="398157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AEB1ED-3548-E74D-84DB-E1DE117AF8DA}"/>
              </a:ext>
            </a:extLst>
          </p:cNvPr>
          <p:cNvPicPr>
            <a:picLocks noChangeAspect="1"/>
          </p:cNvPicPr>
          <p:nvPr/>
        </p:nvPicPr>
        <p:blipFill>
          <a:blip r:embed="rId3"/>
          <a:stretch>
            <a:fillRect/>
          </a:stretch>
        </p:blipFill>
        <p:spPr>
          <a:xfrm>
            <a:off x="360000" y="360000"/>
            <a:ext cx="6120000" cy="6120000"/>
          </a:xfrm>
          <a:prstGeom prst="rect">
            <a:avLst/>
          </a:prstGeom>
        </p:spPr>
      </p:pic>
      <p:sp>
        <p:nvSpPr>
          <p:cNvPr id="5" name="TextBox 4">
            <a:extLst>
              <a:ext uri="{FF2B5EF4-FFF2-40B4-BE49-F238E27FC236}">
                <a16:creationId xmlns:a16="http://schemas.microsoft.com/office/drawing/2014/main" id="{EFFDD3EF-D64F-3849-87AC-B428195600EA}"/>
              </a:ext>
            </a:extLst>
          </p:cNvPr>
          <p:cNvSpPr txBox="1"/>
          <p:nvPr/>
        </p:nvSpPr>
        <p:spPr>
          <a:xfrm>
            <a:off x="6627685" y="591821"/>
            <a:ext cx="1657826" cy="646331"/>
          </a:xfrm>
          <a:prstGeom prst="rect">
            <a:avLst/>
          </a:prstGeom>
          <a:noFill/>
        </p:spPr>
        <p:txBody>
          <a:bodyPr wrap="none" rtlCol="0">
            <a:spAutoFit/>
          </a:bodyPr>
          <a:lstStyle/>
          <a:p>
            <a:r>
              <a:rPr lang="fi-FI" dirty="0" err="1">
                <a:solidFill>
                  <a:srgbClr val="FF0000"/>
                </a:solidFill>
              </a:rPr>
              <a:t>Variance</a:t>
            </a:r>
            <a:r>
              <a:rPr lang="fi-FI" dirty="0">
                <a:solidFill>
                  <a:srgbClr val="FF0000"/>
                </a:solidFill>
              </a:rPr>
              <a:t> </a:t>
            </a:r>
            <a:r>
              <a:rPr lang="fi-FI" dirty="0" err="1">
                <a:solidFill>
                  <a:srgbClr val="FF0000"/>
                </a:solidFill>
              </a:rPr>
              <a:t>equals</a:t>
            </a:r>
            <a:br>
              <a:rPr lang="fi-FI" dirty="0">
                <a:solidFill>
                  <a:srgbClr val="FF0000"/>
                </a:solidFill>
              </a:rPr>
            </a:br>
            <a:r>
              <a:rPr lang="fi-FI" dirty="0" err="1">
                <a:solidFill>
                  <a:srgbClr val="FF0000"/>
                </a:solidFill>
              </a:rPr>
              <a:t>expected</a:t>
            </a:r>
            <a:r>
              <a:rPr lang="fi-FI" dirty="0">
                <a:solidFill>
                  <a:srgbClr val="FF0000"/>
                </a:solidFill>
              </a:rPr>
              <a:t> </a:t>
            </a:r>
            <a:r>
              <a:rPr lang="fi-FI" dirty="0" err="1">
                <a:solidFill>
                  <a:srgbClr val="FF0000"/>
                </a:solidFill>
              </a:rPr>
              <a:t>value</a:t>
            </a:r>
            <a:endParaRPr lang="fi-FI" dirty="0">
              <a:solidFill>
                <a:srgbClr val="FF0000"/>
              </a:solidFill>
            </a:endParaRPr>
          </a:p>
        </p:txBody>
      </p:sp>
      <p:cxnSp>
        <p:nvCxnSpPr>
          <p:cNvPr id="6" name="Straight Connector 5">
            <a:extLst>
              <a:ext uri="{FF2B5EF4-FFF2-40B4-BE49-F238E27FC236}">
                <a16:creationId xmlns:a16="http://schemas.microsoft.com/office/drawing/2014/main" id="{FF80E286-4A01-3F44-9E88-E78AB775AE90}"/>
              </a:ext>
            </a:extLst>
          </p:cNvPr>
          <p:cNvCxnSpPr>
            <a:cxnSpLocks/>
          </p:cNvCxnSpPr>
          <p:nvPr/>
        </p:nvCxnSpPr>
        <p:spPr>
          <a:xfrm flipH="1">
            <a:off x="529420" y="2013827"/>
            <a:ext cx="351526" cy="1"/>
          </a:xfrm>
          <a:prstGeom prst="line">
            <a:avLst/>
          </a:prstGeom>
          <a:ln w="4445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E1B3C26-756F-3A45-A5F6-F1C679E57033}"/>
              </a:ext>
            </a:extLst>
          </p:cNvPr>
          <p:cNvCxnSpPr>
            <a:cxnSpLocks/>
          </p:cNvCxnSpPr>
          <p:nvPr/>
        </p:nvCxnSpPr>
        <p:spPr>
          <a:xfrm flipH="1">
            <a:off x="4807771" y="6091458"/>
            <a:ext cx="1158131" cy="0"/>
          </a:xfrm>
          <a:prstGeom prst="line">
            <a:avLst/>
          </a:prstGeom>
          <a:ln w="4445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467F0A4-1797-B647-9A82-E9DF24BDA1FA}"/>
              </a:ext>
            </a:extLst>
          </p:cNvPr>
          <p:cNvSpPr txBox="1"/>
          <p:nvPr/>
        </p:nvSpPr>
        <p:spPr>
          <a:xfrm>
            <a:off x="362874" y="6480000"/>
            <a:ext cx="4028347" cy="369332"/>
          </a:xfrm>
          <a:prstGeom prst="rect">
            <a:avLst/>
          </a:prstGeom>
          <a:noFill/>
        </p:spPr>
        <p:txBody>
          <a:bodyPr wrap="none" rtlCol="0">
            <a:spAutoFit/>
          </a:bodyPr>
          <a:lstStyle/>
          <a:p>
            <a:r>
              <a:rPr lang="fi-FI" dirty="0">
                <a:solidFill>
                  <a:srgbClr val="FF0000"/>
                </a:solidFill>
              </a:rPr>
              <a:t>Dispersion </a:t>
            </a:r>
            <a:r>
              <a:rPr lang="fi-FI" dirty="0" err="1">
                <a:solidFill>
                  <a:srgbClr val="FF0000"/>
                </a:solidFill>
              </a:rPr>
              <a:t>increases</a:t>
            </a:r>
            <a:r>
              <a:rPr lang="fi-FI" dirty="0">
                <a:solidFill>
                  <a:srgbClr val="FF0000"/>
                </a:solidFill>
              </a:rPr>
              <a:t> </a:t>
            </a:r>
            <a:r>
              <a:rPr lang="fi-FI" dirty="0" err="1">
                <a:solidFill>
                  <a:srgbClr val="FF0000"/>
                </a:solidFill>
              </a:rPr>
              <a:t>with</a:t>
            </a:r>
            <a:r>
              <a:rPr lang="fi-FI" dirty="0">
                <a:solidFill>
                  <a:srgbClr val="FF0000"/>
                </a:solidFill>
              </a:rPr>
              <a:t> </a:t>
            </a:r>
            <a:r>
              <a:rPr lang="fi-FI" dirty="0" err="1">
                <a:solidFill>
                  <a:srgbClr val="FF0000"/>
                </a:solidFill>
              </a:rPr>
              <a:t>expected</a:t>
            </a:r>
            <a:r>
              <a:rPr lang="fi-FI" dirty="0">
                <a:solidFill>
                  <a:srgbClr val="FF0000"/>
                </a:solidFill>
              </a:rPr>
              <a:t> </a:t>
            </a:r>
            <a:r>
              <a:rPr lang="fi-FI" dirty="0" err="1">
                <a:solidFill>
                  <a:srgbClr val="FF0000"/>
                </a:solidFill>
              </a:rPr>
              <a:t>value</a:t>
            </a:r>
            <a:endParaRPr lang="fi-FI" dirty="0">
              <a:solidFill>
                <a:srgbClr val="FF0000"/>
              </a:solidFill>
            </a:endParaRPr>
          </a:p>
        </p:txBody>
      </p:sp>
    </p:spTree>
    <p:extLst>
      <p:ext uri="{BB962C8B-B14F-4D97-AF65-F5344CB8AC3E}">
        <p14:creationId xmlns:p14="http://schemas.microsoft.com/office/powerpoint/2010/main" val="207445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7B0028-3FDA-BF45-A2D8-D1A7B7C305B8}"/>
              </a:ext>
            </a:extLst>
          </p:cNvPr>
          <p:cNvPicPr>
            <a:picLocks noChangeAspect="1"/>
          </p:cNvPicPr>
          <p:nvPr/>
        </p:nvPicPr>
        <p:blipFill>
          <a:blip r:embed="rId2"/>
          <a:stretch>
            <a:fillRect/>
          </a:stretch>
        </p:blipFill>
        <p:spPr>
          <a:xfrm>
            <a:off x="360000" y="360000"/>
            <a:ext cx="6120000" cy="6120000"/>
          </a:xfrm>
          <a:prstGeom prst="rect">
            <a:avLst/>
          </a:prstGeom>
        </p:spPr>
      </p:pic>
      <p:sp>
        <p:nvSpPr>
          <p:cNvPr id="3" name="TextBox 2">
            <a:extLst>
              <a:ext uri="{FF2B5EF4-FFF2-40B4-BE49-F238E27FC236}">
                <a16:creationId xmlns:a16="http://schemas.microsoft.com/office/drawing/2014/main" id="{77AE2B48-76E0-1F41-95E2-52AAAA04BE09}"/>
              </a:ext>
            </a:extLst>
          </p:cNvPr>
          <p:cNvSpPr txBox="1"/>
          <p:nvPr/>
        </p:nvSpPr>
        <p:spPr>
          <a:xfrm>
            <a:off x="6627685" y="591821"/>
            <a:ext cx="2182008" cy="1200329"/>
          </a:xfrm>
          <a:prstGeom prst="rect">
            <a:avLst/>
          </a:prstGeom>
          <a:noFill/>
        </p:spPr>
        <p:txBody>
          <a:bodyPr wrap="none" rtlCol="0">
            <a:spAutoFit/>
          </a:bodyPr>
          <a:lstStyle/>
          <a:p>
            <a:r>
              <a:rPr lang="fi-FI" dirty="0" err="1">
                <a:solidFill>
                  <a:srgbClr val="FF0000"/>
                </a:solidFill>
              </a:rPr>
              <a:t>With</a:t>
            </a:r>
            <a:r>
              <a:rPr lang="fi-FI" dirty="0">
                <a:solidFill>
                  <a:srgbClr val="FF0000"/>
                </a:solidFill>
              </a:rPr>
              <a:t> </a:t>
            </a:r>
            <a:r>
              <a:rPr lang="fi-FI" dirty="0" err="1">
                <a:solidFill>
                  <a:srgbClr val="FF0000"/>
                </a:solidFill>
              </a:rPr>
              <a:t>large</a:t>
            </a:r>
            <a:r>
              <a:rPr lang="fi-FI" dirty="0">
                <a:solidFill>
                  <a:srgbClr val="FF0000"/>
                </a:solidFill>
              </a:rPr>
              <a:t> </a:t>
            </a:r>
            <a:r>
              <a:rPr lang="fi-FI" dirty="0" err="1">
                <a:solidFill>
                  <a:srgbClr val="FF0000"/>
                </a:solidFill>
              </a:rPr>
              <a:t>expected</a:t>
            </a:r>
            <a:br>
              <a:rPr lang="fi-FI" dirty="0">
                <a:solidFill>
                  <a:srgbClr val="FF0000"/>
                </a:solidFill>
              </a:rPr>
            </a:br>
            <a:r>
              <a:rPr lang="fi-FI" dirty="0" err="1">
                <a:solidFill>
                  <a:srgbClr val="FF0000"/>
                </a:solidFill>
              </a:rPr>
              <a:t>values</a:t>
            </a:r>
            <a:r>
              <a:rPr lang="fi-FI" dirty="0">
                <a:solidFill>
                  <a:srgbClr val="FF0000"/>
                </a:solidFill>
              </a:rPr>
              <a:t>, </a:t>
            </a:r>
            <a:r>
              <a:rPr lang="fi-FI" dirty="0" err="1">
                <a:solidFill>
                  <a:srgbClr val="FF0000"/>
                </a:solidFill>
              </a:rPr>
              <a:t>poisson</a:t>
            </a:r>
            <a:r>
              <a:rPr lang="fi-FI" dirty="0">
                <a:solidFill>
                  <a:srgbClr val="FF0000"/>
                </a:solidFill>
              </a:rPr>
              <a:t> </a:t>
            </a:r>
            <a:br>
              <a:rPr lang="fi-FI" dirty="0">
                <a:solidFill>
                  <a:srgbClr val="FF0000"/>
                </a:solidFill>
              </a:rPr>
            </a:br>
            <a:r>
              <a:rPr lang="fi-FI" dirty="0" err="1">
                <a:solidFill>
                  <a:srgbClr val="FF0000"/>
                </a:solidFill>
              </a:rPr>
              <a:t>approximates</a:t>
            </a:r>
            <a:r>
              <a:rPr lang="fi-FI" dirty="0">
                <a:solidFill>
                  <a:srgbClr val="FF0000"/>
                </a:solidFill>
              </a:rPr>
              <a:t> </a:t>
            </a:r>
            <a:r>
              <a:rPr lang="fi-FI" dirty="0" err="1">
                <a:solidFill>
                  <a:srgbClr val="FF0000"/>
                </a:solidFill>
              </a:rPr>
              <a:t>normal</a:t>
            </a:r>
            <a:endParaRPr lang="fi-FI" dirty="0">
              <a:solidFill>
                <a:srgbClr val="FF0000"/>
              </a:solidFill>
            </a:endParaRPr>
          </a:p>
          <a:p>
            <a:r>
              <a:rPr lang="fi-FI" dirty="0" err="1">
                <a:solidFill>
                  <a:srgbClr val="FF0000"/>
                </a:solidFill>
              </a:rPr>
              <a:t>distribution</a:t>
            </a:r>
            <a:endParaRPr lang="fi-FI" dirty="0">
              <a:solidFill>
                <a:srgbClr val="FF0000"/>
              </a:solidFill>
            </a:endParaRPr>
          </a:p>
        </p:txBody>
      </p:sp>
    </p:spTree>
    <p:extLst>
      <p:ext uri="{BB962C8B-B14F-4D97-AF65-F5344CB8AC3E}">
        <p14:creationId xmlns:p14="http://schemas.microsoft.com/office/powerpoint/2010/main" val="372058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0A73-0FD8-9E40-806D-B9FA181D19F8}"/>
              </a:ext>
            </a:extLst>
          </p:cNvPr>
          <p:cNvSpPr>
            <a:spLocks noGrp="1"/>
          </p:cNvSpPr>
          <p:nvPr>
            <p:ph type="title"/>
          </p:nvPr>
        </p:nvSpPr>
        <p:spPr/>
        <p:txBody>
          <a:bodyPr/>
          <a:lstStyle/>
          <a:p>
            <a:r>
              <a:rPr lang="fi-FI" dirty="0" err="1"/>
              <a:t>Interpretation</a:t>
            </a:r>
            <a:endParaRPr lang="fi-FI" dirty="0"/>
          </a:p>
        </p:txBody>
      </p:sp>
      <p:sp>
        <p:nvSpPr>
          <p:cNvPr id="3" name="Content Placeholder 2">
            <a:extLst>
              <a:ext uri="{FF2B5EF4-FFF2-40B4-BE49-F238E27FC236}">
                <a16:creationId xmlns:a16="http://schemas.microsoft.com/office/drawing/2014/main" id="{13DACA89-F72F-E349-90EC-1B6856739498}"/>
              </a:ext>
            </a:extLst>
          </p:cNvPr>
          <p:cNvSpPr>
            <a:spLocks noGrp="1"/>
          </p:cNvSpPr>
          <p:nvPr>
            <p:ph sz="half" idx="1"/>
          </p:nvPr>
        </p:nvSpPr>
        <p:spPr/>
        <p:txBody>
          <a:bodyPr/>
          <a:lstStyle/>
          <a:p>
            <a:r>
              <a:rPr lang="fi-FI" dirty="0" err="1"/>
              <a:t>Expected</a:t>
            </a:r>
            <a:r>
              <a:rPr lang="fi-FI" dirty="0"/>
              <a:t> </a:t>
            </a:r>
            <a:r>
              <a:rPr lang="fi-FI" dirty="0" err="1"/>
              <a:t>number</a:t>
            </a:r>
            <a:r>
              <a:rPr lang="fi-FI" dirty="0"/>
              <a:t> of </a:t>
            </a:r>
            <a:r>
              <a:rPr lang="fi-FI" dirty="0" err="1"/>
              <a:t>events</a:t>
            </a:r>
            <a:endParaRPr lang="fi-FI" dirty="0"/>
          </a:p>
          <a:p>
            <a:pPr lvl="1"/>
            <a:r>
              <a:rPr lang="fi-FI" dirty="0" err="1"/>
              <a:t>Effects</a:t>
            </a:r>
            <a:r>
              <a:rPr lang="fi-FI" dirty="0"/>
              <a:t> </a:t>
            </a:r>
            <a:r>
              <a:rPr lang="fi-FI" dirty="0" err="1"/>
              <a:t>relative</a:t>
            </a:r>
            <a:r>
              <a:rPr lang="fi-FI" dirty="0"/>
              <a:t> to </a:t>
            </a:r>
            <a:r>
              <a:rPr lang="fi-FI" dirty="0" err="1"/>
              <a:t>current</a:t>
            </a:r>
            <a:r>
              <a:rPr lang="fi-FI" dirty="0"/>
              <a:t> </a:t>
            </a:r>
            <a:r>
              <a:rPr lang="fi-FI" dirty="0" err="1"/>
              <a:t>level</a:t>
            </a:r>
            <a:endParaRPr lang="fi-FI" dirty="0"/>
          </a:p>
          <a:p>
            <a:pPr lvl="1"/>
            <a:r>
              <a:rPr lang="fi-FI" dirty="0" err="1"/>
              <a:t>Multiplicative</a:t>
            </a:r>
            <a:r>
              <a:rPr lang="fi-FI" dirty="0"/>
              <a:t> </a:t>
            </a:r>
            <a:r>
              <a:rPr lang="fi-FI" dirty="0" err="1"/>
              <a:t>effects</a:t>
            </a:r>
            <a:endParaRPr lang="fi-FI" dirty="0"/>
          </a:p>
        </p:txBody>
      </p:sp>
      <p:pic>
        <p:nvPicPr>
          <p:cNvPr id="4" name="Picture 3">
            <a:extLst>
              <a:ext uri="{FF2B5EF4-FFF2-40B4-BE49-F238E27FC236}">
                <a16:creationId xmlns:a16="http://schemas.microsoft.com/office/drawing/2014/main" id="{5AE2ECC1-AE24-1842-9063-69B2C561EB8A}"/>
              </a:ext>
            </a:extLst>
          </p:cNvPr>
          <p:cNvPicPr>
            <a:picLocks noChangeAspect="1"/>
          </p:cNvPicPr>
          <p:nvPr/>
        </p:nvPicPr>
        <p:blipFill>
          <a:blip r:embed="rId2"/>
          <a:stretch>
            <a:fillRect/>
          </a:stretch>
        </p:blipFill>
        <p:spPr>
          <a:xfrm>
            <a:off x="0" y="2748776"/>
            <a:ext cx="4109224" cy="4109224"/>
          </a:xfrm>
          <a:prstGeom prst="rect">
            <a:avLst/>
          </a:prstGeom>
        </p:spPr>
      </p:pic>
    </p:spTree>
    <p:extLst>
      <p:ext uri="{BB962C8B-B14F-4D97-AF65-F5344CB8AC3E}">
        <p14:creationId xmlns:p14="http://schemas.microsoft.com/office/powerpoint/2010/main" val="369535104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108C-45C1-3E45-8564-637A637A32FD}"/>
              </a:ext>
            </a:extLst>
          </p:cNvPr>
          <p:cNvSpPr>
            <a:spLocks noGrp="1"/>
          </p:cNvSpPr>
          <p:nvPr>
            <p:ph type="title"/>
          </p:nvPr>
        </p:nvSpPr>
        <p:spPr/>
        <p:txBody>
          <a:bodyPr/>
          <a:lstStyle/>
          <a:p>
            <a:r>
              <a:rPr lang="fi-FI" dirty="0" err="1"/>
              <a:t>Exposure</a:t>
            </a:r>
            <a:r>
              <a:rPr lang="fi-FI" dirty="0"/>
              <a:t> and offset</a:t>
            </a:r>
          </a:p>
        </p:txBody>
      </p:sp>
      <p:sp>
        <p:nvSpPr>
          <p:cNvPr id="5" name="Content Placeholder 4">
            <a:extLst>
              <a:ext uri="{FF2B5EF4-FFF2-40B4-BE49-F238E27FC236}">
                <a16:creationId xmlns:a16="http://schemas.microsoft.com/office/drawing/2014/main" id="{0F140258-43B5-4D40-9FF7-F69ADF6DC9A8}"/>
              </a:ext>
            </a:extLst>
          </p:cNvPr>
          <p:cNvSpPr>
            <a:spLocks noGrp="1"/>
          </p:cNvSpPr>
          <p:nvPr>
            <p:ph idx="1"/>
          </p:nvPr>
        </p:nvSpPr>
        <p:spPr>
          <a:xfrm>
            <a:off x="628650" y="1825625"/>
            <a:ext cx="6474677" cy="4351338"/>
          </a:xfrm>
        </p:spPr>
        <p:txBody>
          <a:bodyPr/>
          <a:lstStyle/>
          <a:p>
            <a:r>
              <a:rPr lang="fi-FI" dirty="0" err="1"/>
              <a:t>The</a:t>
            </a:r>
            <a:r>
              <a:rPr lang="fi-FI" dirty="0"/>
              <a:t> </a:t>
            </a:r>
            <a:r>
              <a:rPr lang="fi-FI" dirty="0" err="1"/>
              <a:t>interest</a:t>
            </a:r>
            <a:r>
              <a:rPr lang="fi-FI" dirty="0"/>
              <a:t> is in </a:t>
            </a:r>
            <a:r>
              <a:rPr lang="fi-FI" dirty="0" err="1"/>
              <a:t>rates</a:t>
            </a:r>
            <a:r>
              <a:rPr lang="fi-FI" dirty="0"/>
              <a:t> </a:t>
            </a:r>
            <a:r>
              <a:rPr lang="fi-FI" dirty="0" err="1"/>
              <a:t>instead</a:t>
            </a:r>
            <a:r>
              <a:rPr lang="fi-FI" dirty="0"/>
              <a:t> of </a:t>
            </a:r>
            <a:r>
              <a:rPr lang="fi-FI" dirty="0" err="1"/>
              <a:t>counts</a:t>
            </a:r>
            <a:endParaRPr lang="fi-FI" dirty="0"/>
          </a:p>
          <a:p>
            <a:pPr lvl="1"/>
            <a:r>
              <a:rPr lang="fi-FI" dirty="0" err="1"/>
              <a:t>number</a:t>
            </a:r>
            <a:r>
              <a:rPr lang="fi-FI" dirty="0"/>
              <a:t> of </a:t>
            </a:r>
            <a:r>
              <a:rPr lang="fi-FI" dirty="0" err="1"/>
              <a:t>deaths</a:t>
            </a:r>
            <a:r>
              <a:rPr lang="fi-FI" dirty="0"/>
              <a:t> </a:t>
            </a:r>
            <a:r>
              <a:rPr lang="fi-FI" dirty="0" err="1"/>
              <a:t>due</a:t>
            </a:r>
            <a:r>
              <a:rPr lang="fi-FI" dirty="0"/>
              <a:t> to </a:t>
            </a:r>
            <a:r>
              <a:rPr lang="fi-FI" dirty="0" err="1"/>
              <a:t>cancer</a:t>
            </a:r>
            <a:r>
              <a:rPr lang="fi-FI" dirty="0"/>
              <a:t> per </a:t>
            </a:r>
            <a:r>
              <a:rPr lang="fi-FI" dirty="0" err="1"/>
              <a:t>population</a:t>
            </a:r>
            <a:endParaRPr lang="fi-FI" dirty="0"/>
          </a:p>
          <a:p>
            <a:pPr lvl="1"/>
            <a:r>
              <a:rPr lang="fi-FI" dirty="0" err="1"/>
              <a:t>number</a:t>
            </a:r>
            <a:r>
              <a:rPr lang="fi-FI" dirty="0"/>
              <a:t> of </a:t>
            </a:r>
            <a:r>
              <a:rPr lang="fi-FI" dirty="0" err="1"/>
              <a:t>citations</a:t>
            </a:r>
            <a:r>
              <a:rPr lang="fi-FI" dirty="0"/>
              <a:t> per </a:t>
            </a:r>
            <a:r>
              <a:rPr lang="fi-FI" dirty="0" err="1"/>
              <a:t>article</a:t>
            </a:r>
            <a:r>
              <a:rPr lang="fi-FI" dirty="0"/>
              <a:t> in a </a:t>
            </a:r>
            <a:r>
              <a:rPr lang="fi-FI" dirty="0" err="1"/>
              <a:t>journal</a:t>
            </a:r>
            <a:endParaRPr lang="fi-FI" dirty="0"/>
          </a:p>
          <a:p>
            <a:endParaRPr lang="fi-FI" dirty="0"/>
          </a:p>
          <a:p>
            <a:r>
              <a:rPr lang="fi-FI" dirty="0"/>
              <a:t>Using </a:t>
            </a:r>
            <a:r>
              <a:rPr lang="fi-FI" dirty="0" err="1"/>
              <a:t>the</a:t>
            </a:r>
            <a:r>
              <a:rPr lang="fi-FI" dirty="0"/>
              <a:t> </a:t>
            </a:r>
            <a:r>
              <a:rPr lang="fi-FI" dirty="0" err="1"/>
              <a:t>rate</a:t>
            </a:r>
            <a:r>
              <a:rPr lang="fi-FI" dirty="0"/>
              <a:t> </a:t>
            </a:r>
            <a:r>
              <a:rPr lang="fi-FI" dirty="0" err="1"/>
              <a:t>itself</a:t>
            </a:r>
            <a:r>
              <a:rPr lang="fi-FI" dirty="0"/>
              <a:t> is </a:t>
            </a:r>
            <a:r>
              <a:rPr lang="fi-FI" dirty="0" err="1"/>
              <a:t>generally</a:t>
            </a:r>
            <a:r>
              <a:rPr lang="fi-FI" dirty="0"/>
              <a:t> a </a:t>
            </a:r>
            <a:r>
              <a:rPr lang="fi-FI" dirty="0" err="1"/>
              <a:t>bad</a:t>
            </a:r>
            <a:r>
              <a:rPr lang="fi-FI" dirty="0"/>
              <a:t> idea</a:t>
            </a:r>
          </a:p>
          <a:p>
            <a:endParaRPr lang="en-US" i="1" dirty="0"/>
          </a:p>
          <a:p>
            <a:pPr marL="0" indent="0">
              <a:buNone/>
            </a:pPr>
            <a:r>
              <a:rPr lang="en-US" i="1" dirty="0"/>
              <a:t>E[y] 	= </a:t>
            </a:r>
            <a:r>
              <a:rPr lang="en-US" i="1" dirty="0" err="1"/>
              <a:t>exp</a:t>
            </a:r>
            <a:r>
              <a:rPr lang="en-US" i="1" dirty="0"/>
              <a:t>(β</a:t>
            </a:r>
            <a:r>
              <a:rPr lang="en-US" i="1" baseline="-25000" dirty="0"/>
              <a:t>0</a:t>
            </a:r>
            <a:r>
              <a:rPr lang="en-US" i="1" dirty="0"/>
              <a:t> + β</a:t>
            </a:r>
            <a:r>
              <a:rPr lang="en-US" i="1" baseline="-25000" dirty="0"/>
              <a:t>1</a:t>
            </a:r>
            <a:r>
              <a:rPr lang="en-US" i="1" dirty="0"/>
              <a:t>x</a:t>
            </a:r>
            <a:r>
              <a:rPr lang="en-US" i="1" baseline="-25000" dirty="0"/>
              <a:t>1 </a:t>
            </a:r>
            <a:r>
              <a:rPr lang="en-US" i="1" dirty="0"/>
              <a:t>+ β</a:t>
            </a:r>
            <a:r>
              <a:rPr lang="en-US" i="1" baseline="-25000" dirty="0"/>
              <a:t>2</a:t>
            </a:r>
            <a:r>
              <a:rPr lang="en-US" i="1" dirty="0"/>
              <a:t>x</a:t>
            </a:r>
            <a:r>
              <a:rPr lang="en-US" i="1" baseline="-25000" dirty="0"/>
              <a:t>2 </a:t>
            </a:r>
            <a:r>
              <a:rPr lang="en-US" i="1" dirty="0"/>
              <a:t>+ … + β</a:t>
            </a:r>
            <a:r>
              <a:rPr lang="en-US" i="1" baseline="-25000" dirty="0" err="1"/>
              <a:t>k</a:t>
            </a:r>
            <a:r>
              <a:rPr lang="en-US" i="1" dirty="0" err="1"/>
              <a:t>x</a:t>
            </a:r>
            <a:r>
              <a:rPr lang="en-US" i="1" baseline="-25000" dirty="0" err="1"/>
              <a:t>k</a:t>
            </a:r>
            <a:r>
              <a:rPr lang="en-US" i="1" dirty="0"/>
              <a:t>) × exposure</a:t>
            </a:r>
          </a:p>
          <a:p>
            <a:pPr marL="0" indent="0">
              <a:buNone/>
            </a:pPr>
            <a:r>
              <a:rPr lang="en-US" i="1" dirty="0"/>
              <a:t>	= </a:t>
            </a:r>
            <a:r>
              <a:rPr lang="en-US" i="1" dirty="0" err="1"/>
              <a:t>exp</a:t>
            </a:r>
            <a:r>
              <a:rPr lang="en-US" i="1" dirty="0"/>
              <a:t>(β</a:t>
            </a:r>
            <a:r>
              <a:rPr lang="en-US" i="1" baseline="-25000" dirty="0"/>
              <a:t>0</a:t>
            </a:r>
            <a:r>
              <a:rPr lang="en-US" i="1" dirty="0"/>
              <a:t> + β</a:t>
            </a:r>
            <a:r>
              <a:rPr lang="en-US" i="1" baseline="-25000" dirty="0"/>
              <a:t>1</a:t>
            </a:r>
            <a:r>
              <a:rPr lang="en-US" i="1" dirty="0"/>
              <a:t>x</a:t>
            </a:r>
            <a:r>
              <a:rPr lang="en-US" i="1" baseline="-25000" dirty="0"/>
              <a:t>1 </a:t>
            </a:r>
            <a:r>
              <a:rPr lang="en-US" i="1" dirty="0"/>
              <a:t>+ β</a:t>
            </a:r>
            <a:r>
              <a:rPr lang="en-US" i="1" baseline="-25000" dirty="0"/>
              <a:t>2</a:t>
            </a:r>
            <a:r>
              <a:rPr lang="en-US" i="1" dirty="0"/>
              <a:t>x</a:t>
            </a:r>
            <a:r>
              <a:rPr lang="en-US" i="1" baseline="-25000" dirty="0"/>
              <a:t>2 </a:t>
            </a:r>
            <a:r>
              <a:rPr lang="en-US" i="1" dirty="0"/>
              <a:t>+ … + β</a:t>
            </a:r>
            <a:r>
              <a:rPr lang="en-US" i="1" baseline="-25000" dirty="0" err="1"/>
              <a:t>k</a:t>
            </a:r>
            <a:r>
              <a:rPr lang="en-US" i="1" dirty="0" err="1"/>
              <a:t>x</a:t>
            </a:r>
            <a:r>
              <a:rPr lang="en-US" i="1" baseline="-25000" dirty="0" err="1"/>
              <a:t>k</a:t>
            </a:r>
            <a:r>
              <a:rPr lang="en-US" i="1" baseline="-25000" dirty="0"/>
              <a:t> </a:t>
            </a:r>
            <a:r>
              <a:rPr lang="en-US" i="1" dirty="0"/>
              <a:t>+ ln(exposure))</a:t>
            </a:r>
          </a:p>
          <a:p>
            <a:endParaRPr lang="fi-FI" dirty="0"/>
          </a:p>
          <a:p>
            <a:r>
              <a:rPr lang="fi-FI" dirty="0"/>
              <a:t>Using an offset</a:t>
            </a:r>
          </a:p>
          <a:p>
            <a:pPr lvl="1"/>
            <a:r>
              <a:rPr lang="fi-FI" dirty="0" err="1"/>
              <a:t>Logarithm</a:t>
            </a:r>
            <a:r>
              <a:rPr lang="fi-FI" dirty="0"/>
              <a:t> of </a:t>
            </a:r>
            <a:r>
              <a:rPr lang="fi-FI" dirty="0" err="1"/>
              <a:t>exposure</a:t>
            </a:r>
            <a:r>
              <a:rPr lang="fi-FI" dirty="0"/>
              <a:t>, </a:t>
            </a:r>
            <a:r>
              <a:rPr lang="fi-FI" dirty="0" err="1"/>
              <a:t>effect</a:t>
            </a:r>
            <a:r>
              <a:rPr lang="fi-FI" dirty="0"/>
              <a:t> </a:t>
            </a:r>
            <a:r>
              <a:rPr lang="fi-FI" dirty="0" err="1"/>
              <a:t>constrained</a:t>
            </a:r>
            <a:r>
              <a:rPr lang="fi-FI" dirty="0"/>
              <a:t> </a:t>
            </a:r>
            <a:r>
              <a:rPr lang="en-US" i="1" dirty="0"/>
              <a:t>β=1</a:t>
            </a:r>
          </a:p>
          <a:p>
            <a:pPr lvl="1"/>
            <a:r>
              <a:rPr lang="en-US" dirty="0"/>
              <a:t>Predictions </a:t>
            </a:r>
            <a:r>
              <a:rPr lang="en-US" dirty="0" err="1"/>
              <a:t>interepreted</a:t>
            </a:r>
            <a:r>
              <a:rPr lang="en-US" dirty="0"/>
              <a:t> as rates </a:t>
            </a:r>
            <a:endParaRPr lang="fi-FI" dirty="0"/>
          </a:p>
          <a:p>
            <a:pPr marL="0" indent="0">
              <a:buNone/>
            </a:pPr>
            <a:endParaRPr lang="en-US" i="1" dirty="0"/>
          </a:p>
        </p:txBody>
      </p:sp>
      <p:sp>
        <p:nvSpPr>
          <p:cNvPr id="6" name="TextBox 5">
            <a:extLst>
              <a:ext uri="{FF2B5EF4-FFF2-40B4-BE49-F238E27FC236}">
                <a16:creationId xmlns:a16="http://schemas.microsoft.com/office/drawing/2014/main" id="{1757F69F-326C-A144-96A7-BDB1AFDC5BBA}"/>
              </a:ext>
            </a:extLst>
          </p:cNvPr>
          <p:cNvSpPr txBox="1"/>
          <p:nvPr/>
        </p:nvSpPr>
        <p:spPr>
          <a:xfrm>
            <a:off x="4467874" y="2814252"/>
            <a:ext cx="1044068" cy="369332"/>
          </a:xfrm>
          <a:prstGeom prst="rect">
            <a:avLst/>
          </a:prstGeom>
          <a:noFill/>
        </p:spPr>
        <p:txBody>
          <a:bodyPr wrap="none" rtlCol="0">
            <a:spAutoFit/>
          </a:bodyPr>
          <a:lstStyle/>
          <a:p>
            <a:r>
              <a:rPr lang="fi-FI" dirty="0" err="1">
                <a:solidFill>
                  <a:srgbClr val="FF0000"/>
                </a:solidFill>
              </a:rPr>
              <a:t>Exposure</a:t>
            </a:r>
            <a:endParaRPr lang="fi-FI" dirty="0">
              <a:solidFill>
                <a:srgbClr val="FF0000"/>
              </a:solidFill>
            </a:endParaRPr>
          </a:p>
        </p:txBody>
      </p:sp>
      <p:cxnSp>
        <p:nvCxnSpPr>
          <p:cNvPr id="7" name="Straight Connector 6">
            <a:extLst>
              <a:ext uri="{FF2B5EF4-FFF2-40B4-BE49-F238E27FC236}">
                <a16:creationId xmlns:a16="http://schemas.microsoft.com/office/drawing/2014/main" id="{337A1F57-AF89-7E43-A8F8-61DC3365A00B}"/>
              </a:ext>
            </a:extLst>
          </p:cNvPr>
          <p:cNvCxnSpPr>
            <a:cxnSpLocks/>
          </p:cNvCxnSpPr>
          <p:nvPr/>
        </p:nvCxnSpPr>
        <p:spPr>
          <a:xfrm>
            <a:off x="5241131" y="2464420"/>
            <a:ext cx="1" cy="349832"/>
          </a:xfrm>
          <a:prstGeom prst="line">
            <a:avLst/>
          </a:prstGeom>
          <a:ln w="44450">
            <a:solidFill>
              <a:srgbClr val="FF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54BA0B4-1872-C14B-B20A-FF4AA0BA7755}"/>
              </a:ext>
            </a:extLst>
          </p:cNvPr>
          <p:cNvCxnSpPr>
            <a:cxnSpLocks/>
          </p:cNvCxnSpPr>
          <p:nvPr/>
        </p:nvCxnSpPr>
        <p:spPr>
          <a:xfrm>
            <a:off x="3865814" y="2784943"/>
            <a:ext cx="602060" cy="213975"/>
          </a:xfrm>
          <a:prstGeom prst="line">
            <a:avLst/>
          </a:prstGeom>
          <a:ln w="44450">
            <a:solidFill>
              <a:srgbClr val="FF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08F1D15-B21E-C440-8BE1-2D8021C2BE2D}"/>
              </a:ext>
            </a:extLst>
          </p:cNvPr>
          <p:cNvSpPr txBox="1"/>
          <p:nvPr/>
        </p:nvSpPr>
        <p:spPr>
          <a:xfrm>
            <a:off x="817493" y="6396335"/>
            <a:ext cx="6385165" cy="307777"/>
          </a:xfrm>
          <a:prstGeom prst="rect">
            <a:avLst/>
          </a:prstGeom>
          <a:noFill/>
        </p:spPr>
        <p:txBody>
          <a:bodyPr wrap="square" lIns="0" tIns="0" rIns="0" bIns="0" rtlCol="0">
            <a:spAutoFit/>
          </a:bodyPr>
          <a:lstStyle/>
          <a:p>
            <a:r>
              <a:rPr lang="fi-FI" sz="1000" dirty="0" err="1"/>
              <a:t>Certo</a:t>
            </a:r>
            <a:r>
              <a:rPr lang="fi-FI" sz="1000" dirty="0"/>
              <a:t>, S. T., </a:t>
            </a:r>
            <a:r>
              <a:rPr lang="fi-FI" sz="1000" dirty="0" err="1"/>
              <a:t>Busenbark</a:t>
            </a:r>
            <a:r>
              <a:rPr lang="fi-FI" sz="1000" dirty="0"/>
              <a:t>, J. R., Kalm, M., &amp; </a:t>
            </a:r>
            <a:r>
              <a:rPr lang="fi-FI" sz="1000" dirty="0" err="1"/>
              <a:t>LePine</a:t>
            </a:r>
            <a:r>
              <a:rPr lang="fi-FI" sz="1000" dirty="0"/>
              <a:t>, J. A. (2018). </a:t>
            </a:r>
            <a:r>
              <a:rPr lang="fi-FI" sz="1000" dirty="0" err="1"/>
              <a:t>Divided</a:t>
            </a:r>
            <a:r>
              <a:rPr lang="fi-FI" sz="1000" dirty="0"/>
              <a:t> </a:t>
            </a:r>
            <a:r>
              <a:rPr lang="fi-FI" sz="1000" dirty="0" err="1"/>
              <a:t>we</a:t>
            </a:r>
            <a:r>
              <a:rPr lang="fi-FI" sz="1000" dirty="0"/>
              <a:t> </a:t>
            </a:r>
            <a:r>
              <a:rPr lang="fi-FI" sz="1000" dirty="0" err="1"/>
              <a:t>fall</a:t>
            </a:r>
            <a:r>
              <a:rPr lang="fi-FI" sz="1000" dirty="0"/>
              <a:t>: How </a:t>
            </a:r>
            <a:r>
              <a:rPr lang="fi-FI" sz="1000" dirty="0" err="1"/>
              <a:t>ratios</a:t>
            </a:r>
            <a:r>
              <a:rPr lang="fi-FI" sz="1000" dirty="0"/>
              <a:t> </a:t>
            </a:r>
            <a:r>
              <a:rPr lang="fi-FI" sz="1000" dirty="0" err="1"/>
              <a:t>undermine</a:t>
            </a:r>
            <a:r>
              <a:rPr lang="fi-FI" sz="1000" dirty="0"/>
              <a:t> </a:t>
            </a:r>
            <a:r>
              <a:rPr lang="fi-FI" sz="1000" dirty="0" err="1"/>
              <a:t>research</a:t>
            </a:r>
            <a:r>
              <a:rPr lang="fi-FI" sz="1000" dirty="0"/>
              <a:t> in </a:t>
            </a:r>
            <a:r>
              <a:rPr lang="fi-FI" sz="1000" dirty="0" err="1"/>
              <a:t>strategic</a:t>
            </a:r>
            <a:r>
              <a:rPr lang="fi-FI" sz="1000" dirty="0"/>
              <a:t> management. </a:t>
            </a:r>
            <a:r>
              <a:rPr lang="fi-FI" sz="1000" i="1" dirty="0" err="1"/>
              <a:t>Organizational</a:t>
            </a:r>
            <a:r>
              <a:rPr lang="fi-FI" sz="1000" i="1" dirty="0"/>
              <a:t> </a:t>
            </a:r>
            <a:r>
              <a:rPr lang="fi-FI" sz="1000" i="1" dirty="0" err="1"/>
              <a:t>Research</a:t>
            </a:r>
            <a:r>
              <a:rPr lang="fi-FI" sz="1000" i="1" dirty="0"/>
              <a:t> </a:t>
            </a:r>
            <a:r>
              <a:rPr lang="fi-FI" sz="1000" i="1" dirty="0" err="1"/>
              <a:t>Methods</a:t>
            </a:r>
            <a:r>
              <a:rPr lang="fi-FI" sz="1000" dirty="0"/>
              <a:t>, 1094428118773455. </a:t>
            </a:r>
            <a:r>
              <a:rPr lang="fi-FI" sz="1000" dirty="0">
                <a:hlinkClick r:id="rId3"/>
              </a:rPr>
              <a:t>https://doi.org/10.1177/1094428118773455</a:t>
            </a:r>
            <a:endParaRPr lang="fi-FI" sz="1000" dirty="0">
              <a:effectLst/>
            </a:endParaRPr>
          </a:p>
        </p:txBody>
      </p:sp>
      <p:sp>
        <p:nvSpPr>
          <p:cNvPr id="13" name="TextBox 12">
            <a:extLst>
              <a:ext uri="{FF2B5EF4-FFF2-40B4-BE49-F238E27FC236}">
                <a16:creationId xmlns:a16="http://schemas.microsoft.com/office/drawing/2014/main" id="{CB25997B-54FE-B546-A44E-B403A2A45395}"/>
              </a:ext>
            </a:extLst>
          </p:cNvPr>
          <p:cNvSpPr txBox="1"/>
          <p:nvPr/>
        </p:nvSpPr>
        <p:spPr>
          <a:xfrm>
            <a:off x="5135108" y="4639335"/>
            <a:ext cx="753668" cy="369332"/>
          </a:xfrm>
          <a:prstGeom prst="rect">
            <a:avLst/>
          </a:prstGeom>
          <a:noFill/>
        </p:spPr>
        <p:txBody>
          <a:bodyPr wrap="none" rtlCol="0">
            <a:spAutoFit/>
          </a:bodyPr>
          <a:lstStyle/>
          <a:p>
            <a:r>
              <a:rPr lang="fi-FI" dirty="0">
                <a:solidFill>
                  <a:srgbClr val="FF0000"/>
                </a:solidFill>
              </a:rPr>
              <a:t>Offset</a:t>
            </a:r>
          </a:p>
        </p:txBody>
      </p:sp>
    </p:spTree>
    <p:extLst>
      <p:ext uri="{BB962C8B-B14F-4D97-AF65-F5344CB8AC3E}">
        <p14:creationId xmlns:p14="http://schemas.microsoft.com/office/powerpoint/2010/main" val="281932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9694B-9C64-F34C-811C-C89F509AB376}"/>
              </a:ext>
            </a:extLst>
          </p:cNvPr>
          <p:cNvSpPr>
            <a:spLocks noGrp="1"/>
          </p:cNvSpPr>
          <p:nvPr>
            <p:ph type="title"/>
          </p:nvPr>
        </p:nvSpPr>
        <p:spPr/>
        <p:txBody>
          <a:bodyPr/>
          <a:lstStyle/>
          <a:p>
            <a:r>
              <a:rPr lang="fi-FI" dirty="0"/>
              <a:t>Negative </a:t>
            </a:r>
            <a:r>
              <a:rPr lang="fi-FI" dirty="0" err="1"/>
              <a:t>binomial</a:t>
            </a:r>
            <a:r>
              <a:rPr lang="fi-FI" dirty="0"/>
              <a:t> regression</a:t>
            </a:r>
          </a:p>
        </p:txBody>
      </p:sp>
      <p:sp>
        <p:nvSpPr>
          <p:cNvPr id="3" name="Content Placeholder 2">
            <a:extLst>
              <a:ext uri="{FF2B5EF4-FFF2-40B4-BE49-F238E27FC236}">
                <a16:creationId xmlns:a16="http://schemas.microsoft.com/office/drawing/2014/main" id="{9F3B4F21-6804-D747-BF13-916C5CE3086B}"/>
              </a:ext>
            </a:extLst>
          </p:cNvPr>
          <p:cNvSpPr>
            <a:spLocks noGrp="1"/>
          </p:cNvSpPr>
          <p:nvPr>
            <p:ph idx="1"/>
          </p:nvPr>
        </p:nvSpPr>
        <p:spPr/>
        <p:txBody>
          <a:bodyPr/>
          <a:lstStyle/>
          <a:p>
            <a:r>
              <a:rPr lang="fi-FI" dirty="0" err="1"/>
              <a:t>Poisson</a:t>
            </a:r>
            <a:r>
              <a:rPr lang="fi-FI" dirty="0"/>
              <a:t> </a:t>
            </a:r>
            <a:r>
              <a:rPr lang="fi-FI" dirty="0" err="1"/>
              <a:t>with</a:t>
            </a:r>
            <a:r>
              <a:rPr lang="fi-FI" dirty="0"/>
              <a:t> </a:t>
            </a:r>
            <a:r>
              <a:rPr lang="fi-FI" dirty="0" err="1"/>
              <a:t>overdispersion</a:t>
            </a:r>
            <a:endParaRPr lang="fi-FI" dirty="0"/>
          </a:p>
          <a:p>
            <a:pPr lvl="1"/>
            <a:r>
              <a:rPr lang="fi-FI" dirty="0" err="1"/>
              <a:t>Variance</a:t>
            </a:r>
            <a:r>
              <a:rPr lang="fi-FI" dirty="0"/>
              <a:t> =  alpha * </a:t>
            </a:r>
            <a:r>
              <a:rPr lang="fi-FI" dirty="0" err="1"/>
              <a:t>mean</a:t>
            </a:r>
            <a:endParaRPr lang="fi-FI" dirty="0"/>
          </a:p>
          <a:p>
            <a:pPr marL="342900" lvl="1" indent="0">
              <a:buNone/>
            </a:pPr>
            <a:endParaRPr lang="fi-FI" dirty="0"/>
          </a:p>
        </p:txBody>
      </p:sp>
      <p:sp>
        <p:nvSpPr>
          <p:cNvPr id="4" name="TextBox 3">
            <a:extLst>
              <a:ext uri="{FF2B5EF4-FFF2-40B4-BE49-F238E27FC236}">
                <a16:creationId xmlns:a16="http://schemas.microsoft.com/office/drawing/2014/main" id="{3C450DBC-BFE3-E642-842A-7C399CA4B29C}"/>
              </a:ext>
            </a:extLst>
          </p:cNvPr>
          <p:cNvSpPr txBox="1"/>
          <p:nvPr/>
        </p:nvSpPr>
        <p:spPr>
          <a:xfrm>
            <a:off x="4319383" y="1825625"/>
            <a:ext cx="2663743" cy="369332"/>
          </a:xfrm>
          <a:prstGeom prst="rect">
            <a:avLst/>
          </a:prstGeom>
          <a:noFill/>
        </p:spPr>
        <p:txBody>
          <a:bodyPr wrap="none" rtlCol="0">
            <a:spAutoFit/>
          </a:bodyPr>
          <a:lstStyle/>
          <a:p>
            <a:r>
              <a:rPr lang="fi-FI" dirty="0">
                <a:solidFill>
                  <a:srgbClr val="FF0000"/>
                </a:solidFill>
              </a:rPr>
              <a:t>Alpha &gt; 1 = </a:t>
            </a:r>
            <a:r>
              <a:rPr lang="fi-FI" dirty="0" err="1">
                <a:solidFill>
                  <a:srgbClr val="FF0000"/>
                </a:solidFill>
              </a:rPr>
              <a:t>overdispersion</a:t>
            </a:r>
            <a:endParaRPr lang="fi-FI" dirty="0">
              <a:solidFill>
                <a:srgbClr val="FF0000"/>
              </a:solidFill>
            </a:endParaRPr>
          </a:p>
        </p:txBody>
      </p:sp>
      <p:sp>
        <p:nvSpPr>
          <p:cNvPr id="5" name="TextBox 4">
            <a:extLst>
              <a:ext uri="{FF2B5EF4-FFF2-40B4-BE49-F238E27FC236}">
                <a16:creationId xmlns:a16="http://schemas.microsoft.com/office/drawing/2014/main" id="{363D9D34-56AB-5544-9BAA-D980B968BD2A}"/>
              </a:ext>
            </a:extLst>
          </p:cNvPr>
          <p:cNvSpPr txBox="1"/>
          <p:nvPr/>
        </p:nvSpPr>
        <p:spPr>
          <a:xfrm>
            <a:off x="4319382" y="2145227"/>
            <a:ext cx="2806474" cy="369332"/>
          </a:xfrm>
          <a:prstGeom prst="rect">
            <a:avLst/>
          </a:prstGeom>
          <a:noFill/>
        </p:spPr>
        <p:txBody>
          <a:bodyPr wrap="none" rtlCol="0">
            <a:spAutoFit/>
          </a:bodyPr>
          <a:lstStyle/>
          <a:p>
            <a:r>
              <a:rPr lang="fi-FI" dirty="0">
                <a:solidFill>
                  <a:srgbClr val="FF0000"/>
                </a:solidFill>
              </a:rPr>
              <a:t>Alpha &lt; 1 = </a:t>
            </a:r>
            <a:r>
              <a:rPr lang="fi-FI" dirty="0" err="1">
                <a:solidFill>
                  <a:srgbClr val="FF0000"/>
                </a:solidFill>
              </a:rPr>
              <a:t>underdispersion</a:t>
            </a:r>
            <a:endParaRPr lang="fi-FI" dirty="0">
              <a:solidFill>
                <a:srgbClr val="FF0000"/>
              </a:solidFill>
            </a:endParaRPr>
          </a:p>
        </p:txBody>
      </p:sp>
      <p:pic>
        <p:nvPicPr>
          <p:cNvPr id="7" name="Picture 6">
            <a:extLst>
              <a:ext uri="{FF2B5EF4-FFF2-40B4-BE49-F238E27FC236}">
                <a16:creationId xmlns:a16="http://schemas.microsoft.com/office/drawing/2014/main" id="{43352EEC-2E92-7B40-9D5D-72A50D9E5024}"/>
              </a:ext>
            </a:extLst>
          </p:cNvPr>
          <p:cNvPicPr>
            <a:picLocks noChangeAspect="1"/>
          </p:cNvPicPr>
          <p:nvPr/>
        </p:nvPicPr>
        <p:blipFill>
          <a:blip r:embed="rId3"/>
          <a:stretch>
            <a:fillRect/>
          </a:stretch>
        </p:blipFill>
        <p:spPr>
          <a:xfrm>
            <a:off x="786161" y="2670717"/>
            <a:ext cx="4187283" cy="4187283"/>
          </a:xfrm>
          <a:prstGeom prst="rect">
            <a:avLst/>
          </a:prstGeom>
        </p:spPr>
      </p:pic>
    </p:spTree>
    <p:extLst>
      <p:ext uri="{BB962C8B-B14F-4D97-AF65-F5344CB8AC3E}">
        <p14:creationId xmlns:p14="http://schemas.microsoft.com/office/powerpoint/2010/main" val="110213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BADE8-6BC5-F747-AB48-83658936A79E}"/>
              </a:ext>
            </a:extLst>
          </p:cNvPr>
          <p:cNvSpPr>
            <a:spLocks noGrp="1"/>
          </p:cNvSpPr>
          <p:nvPr>
            <p:ph type="title"/>
          </p:nvPr>
        </p:nvSpPr>
        <p:spPr/>
        <p:txBody>
          <a:bodyPr/>
          <a:lstStyle/>
          <a:p>
            <a:r>
              <a:rPr lang="fi-FI" dirty="0" err="1"/>
              <a:t>Poisson</a:t>
            </a:r>
            <a:r>
              <a:rPr lang="fi-FI" dirty="0"/>
              <a:t> </a:t>
            </a:r>
            <a:r>
              <a:rPr lang="fi-FI" dirty="0" err="1"/>
              <a:t>or</a:t>
            </a:r>
            <a:r>
              <a:rPr lang="fi-FI" dirty="0"/>
              <a:t> </a:t>
            </a:r>
            <a:r>
              <a:rPr lang="fi-FI" dirty="0" err="1"/>
              <a:t>negative</a:t>
            </a:r>
            <a:r>
              <a:rPr lang="fi-FI" dirty="0"/>
              <a:t> </a:t>
            </a:r>
            <a:r>
              <a:rPr lang="fi-FI" dirty="0" err="1"/>
              <a:t>binomial</a:t>
            </a:r>
            <a:r>
              <a:rPr lang="fi-FI" dirty="0"/>
              <a:t>?</a:t>
            </a:r>
          </a:p>
        </p:txBody>
      </p:sp>
      <p:graphicFrame>
        <p:nvGraphicFramePr>
          <p:cNvPr id="4" name="Content Placeholder 3">
            <a:extLst>
              <a:ext uri="{FF2B5EF4-FFF2-40B4-BE49-F238E27FC236}">
                <a16:creationId xmlns:a16="http://schemas.microsoft.com/office/drawing/2014/main" id="{47FD62D7-D02B-7E4A-A551-CBEEB1F5E2EA}"/>
              </a:ext>
            </a:extLst>
          </p:cNvPr>
          <p:cNvGraphicFramePr>
            <a:graphicFrameLocks noGrp="1"/>
          </p:cNvGraphicFramePr>
          <p:nvPr>
            <p:ph idx="1"/>
            <p:extLst>
              <p:ext uri="{D42A27DB-BD31-4B8C-83A1-F6EECF244321}">
                <p14:modId xmlns:p14="http://schemas.microsoft.com/office/powerpoint/2010/main" val="410091395"/>
              </p:ext>
            </p:extLst>
          </p:nvPr>
        </p:nvGraphicFramePr>
        <p:xfrm>
          <a:off x="628650" y="1825625"/>
          <a:ext cx="6775761" cy="3474720"/>
        </p:xfrm>
        <a:graphic>
          <a:graphicData uri="http://schemas.openxmlformats.org/drawingml/2006/table">
            <a:tbl>
              <a:tblPr firstRow="1" bandRow="1">
                <a:tableStyleId>{5C22544A-7EE6-4342-B048-85BDC9FD1C3A}</a:tableStyleId>
              </a:tblPr>
              <a:tblGrid>
                <a:gridCol w="1813467">
                  <a:extLst>
                    <a:ext uri="{9D8B030D-6E8A-4147-A177-3AD203B41FA5}">
                      <a16:colId xmlns:a16="http://schemas.microsoft.com/office/drawing/2014/main" val="2063145349"/>
                    </a:ext>
                  </a:extLst>
                </a:gridCol>
                <a:gridCol w="2475571">
                  <a:extLst>
                    <a:ext uri="{9D8B030D-6E8A-4147-A177-3AD203B41FA5}">
                      <a16:colId xmlns:a16="http://schemas.microsoft.com/office/drawing/2014/main" val="3323193913"/>
                    </a:ext>
                  </a:extLst>
                </a:gridCol>
                <a:gridCol w="2486723">
                  <a:extLst>
                    <a:ext uri="{9D8B030D-6E8A-4147-A177-3AD203B41FA5}">
                      <a16:colId xmlns:a16="http://schemas.microsoft.com/office/drawing/2014/main" val="1695963754"/>
                    </a:ext>
                  </a:extLst>
                </a:gridCol>
              </a:tblGrid>
              <a:tr h="371178">
                <a:tc>
                  <a:txBody>
                    <a:bodyPr/>
                    <a:lstStyle/>
                    <a:p>
                      <a:r>
                        <a:rPr lang="fi-FI" sz="1800" dirty="0" err="1"/>
                        <a:t>Scenario</a:t>
                      </a:r>
                      <a:endParaRPr lang="fi-FI" sz="1800" dirty="0"/>
                    </a:p>
                  </a:txBody>
                  <a:tcPr/>
                </a:tc>
                <a:tc>
                  <a:txBody>
                    <a:bodyPr/>
                    <a:lstStyle/>
                    <a:p>
                      <a:r>
                        <a:rPr lang="fi-FI" sz="1800" dirty="0" err="1"/>
                        <a:t>Poisson</a:t>
                      </a:r>
                      <a:r>
                        <a:rPr lang="fi-FI" sz="1800" dirty="0"/>
                        <a:t> regression</a:t>
                      </a:r>
                    </a:p>
                  </a:txBody>
                  <a:tcPr/>
                </a:tc>
                <a:tc>
                  <a:txBody>
                    <a:bodyPr/>
                    <a:lstStyle/>
                    <a:p>
                      <a:r>
                        <a:rPr lang="fi-FI" sz="1800" dirty="0"/>
                        <a:t>Negative </a:t>
                      </a:r>
                      <a:r>
                        <a:rPr lang="fi-FI" sz="1800" dirty="0" err="1"/>
                        <a:t>binomial</a:t>
                      </a:r>
                      <a:r>
                        <a:rPr lang="fi-FI" sz="1800" dirty="0"/>
                        <a:t> regression</a:t>
                      </a:r>
                    </a:p>
                  </a:txBody>
                  <a:tcPr/>
                </a:tc>
                <a:extLst>
                  <a:ext uri="{0D108BD9-81ED-4DB2-BD59-A6C34878D82A}">
                    <a16:rowId xmlns:a16="http://schemas.microsoft.com/office/drawing/2014/main" val="2141615600"/>
                  </a:ext>
                </a:extLst>
              </a:tr>
              <a:tr h="371178">
                <a:tc>
                  <a:txBody>
                    <a:bodyPr/>
                    <a:lstStyle/>
                    <a:p>
                      <a:r>
                        <a:rPr lang="fi-FI" sz="1800" dirty="0" err="1"/>
                        <a:t>Distribution</a:t>
                      </a:r>
                      <a:r>
                        <a:rPr lang="fi-FI" sz="1800" dirty="0"/>
                        <a:t> is </a:t>
                      </a:r>
                      <a:r>
                        <a:rPr lang="fi-FI" sz="1800" dirty="0" err="1"/>
                        <a:t>exactly</a:t>
                      </a:r>
                      <a:r>
                        <a:rPr lang="fi-FI" sz="1800" dirty="0"/>
                        <a:t> </a:t>
                      </a:r>
                      <a:r>
                        <a:rPr lang="fi-FI" sz="1800" dirty="0" err="1"/>
                        <a:t>poisson</a:t>
                      </a:r>
                      <a:endParaRPr lang="fi-FI" sz="1800" dirty="0"/>
                    </a:p>
                  </a:txBody>
                  <a:tcPr/>
                </a:tc>
                <a:tc>
                  <a:txBody>
                    <a:bodyPr/>
                    <a:lstStyle/>
                    <a:p>
                      <a:r>
                        <a:rPr lang="fi-FI" sz="1800" dirty="0" err="1"/>
                        <a:t>Consistent</a:t>
                      </a:r>
                      <a:r>
                        <a:rPr lang="fi-FI" sz="1800" dirty="0"/>
                        <a:t>, </a:t>
                      </a:r>
                      <a:r>
                        <a:rPr lang="fi-FI" sz="1800" dirty="0" err="1"/>
                        <a:t>efficient</a:t>
                      </a:r>
                      <a:endParaRPr lang="fi-FI" sz="1800" dirty="0"/>
                    </a:p>
                  </a:txBody>
                  <a:tcPr/>
                </a:tc>
                <a:tc>
                  <a:txBody>
                    <a:bodyPr/>
                    <a:lstStyle/>
                    <a:p>
                      <a:r>
                        <a:rPr lang="fi-FI" sz="1800" dirty="0" err="1"/>
                        <a:t>Consistent</a:t>
                      </a:r>
                      <a:r>
                        <a:rPr lang="fi-FI" sz="1800" dirty="0"/>
                        <a:t>, </a:t>
                      </a:r>
                      <a:r>
                        <a:rPr lang="fi-FI" sz="1800" dirty="0" err="1"/>
                        <a:t>inefficient</a:t>
                      </a:r>
                      <a:endParaRPr lang="fi-FI" sz="1800" dirty="0"/>
                    </a:p>
                  </a:txBody>
                  <a:tcPr/>
                </a:tc>
                <a:extLst>
                  <a:ext uri="{0D108BD9-81ED-4DB2-BD59-A6C34878D82A}">
                    <a16:rowId xmlns:a16="http://schemas.microsoft.com/office/drawing/2014/main" val="2657402536"/>
                  </a:ext>
                </a:extLst>
              </a:tr>
              <a:tr h="37117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800" dirty="0" err="1"/>
                        <a:t>Overdispersion</a:t>
                      </a:r>
                      <a:endParaRPr lang="fi-FI" sz="1800" dirty="0"/>
                    </a:p>
                  </a:txBody>
                  <a:tcPr/>
                </a:tc>
                <a:tc>
                  <a:txBody>
                    <a:bodyPr/>
                    <a:lstStyle/>
                    <a:p>
                      <a:r>
                        <a:rPr lang="fi-FI" sz="1800" dirty="0" err="1"/>
                        <a:t>Consistent</a:t>
                      </a:r>
                      <a:r>
                        <a:rPr lang="fi-FI" sz="1800" dirty="0"/>
                        <a:t>, </a:t>
                      </a:r>
                      <a:r>
                        <a:rPr lang="fi-FI" sz="1800" dirty="0" err="1"/>
                        <a:t>inefficient</a:t>
                      </a:r>
                      <a:r>
                        <a:rPr lang="fi-FI" sz="1800" dirty="0"/>
                        <a:t>, </a:t>
                      </a:r>
                      <a:r>
                        <a:rPr lang="fi-FI" sz="1800" dirty="0" err="1"/>
                        <a:t>SEs</a:t>
                      </a:r>
                      <a:r>
                        <a:rPr lang="fi-FI" sz="1800" dirty="0"/>
                        <a:t> </a:t>
                      </a:r>
                      <a:r>
                        <a:rPr lang="fi-FI" sz="1800" dirty="0" err="1"/>
                        <a:t>may</a:t>
                      </a:r>
                      <a:r>
                        <a:rPr lang="fi-FI" sz="1800" dirty="0"/>
                        <a:t> </a:t>
                      </a:r>
                      <a:r>
                        <a:rPr lang="fi-FI" sz="1800" dirty="0" err="1"/>
                        <a:t>be</a:t>
                      </a:r>
                      <a:r>
                        <a:rPr lang="fi-FI" sz="1800" dirty="0"/>
                        <a:t> </a:t>
                      </a:r>
                      <a:r>
                        <a:rPr lang="fi-FI" sz="1800" dirty="0" err="1"/>
                        <a:t>inconsistent</a:t>
                      </a:r>
                      <a:endParaRPr lang="fi-FI" sz="1800" dirty="0"/>
                    </a:p>
                  </a:txBody>
                  <a:tcPr/>
                </a:tc>
                <a:tc>
                  <a:txBody>
                    <a:bodyPr/>
                    <a:lstStyle/>
                    <a:p>
                      <a:r>
                        <a:rPr lang="fi-FI" sz="1800" dirty="0" err="1"/>
                        <a:t>Consistent</a:t>
                      </a:r>
                      <a:r>
                        <a:rPr lang="fi-FI" sz="1800" dirty="0"/>
                        <a:t>, </a:t>
                      </a:r>
                      <a:r>
                        <a:rPr lang="fi-FI" sz="1800" dirty="0" err="1"/>
                        <a:t>efficient</a:t>
                      </a:r>
                      <a:endParaRPr lang="fi-FI" sz="1800" dirty="0"/>
                    </a:p>
                  </a:txBody>
                  <a:tcPr/>
                </a:tc>
                <a:extLst>
                  <a:ext uri="{0D108BD9-81ED-4DB2-BD59-A6C34878D82A}">
                    <a16:rowId xmlns:a16="http://schemas.microsoft.com/office/drawing/2014/main" val="3608373207"/>
                  </a:ext>
                </a:extLst>
              </a:tr>
              <a:tr h="50337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800" dirty="0" err="1"/>
                        <a:t>Underdispersion</a:t>
                      </a:r>
                      <a:endParaRPr lang="fi-FI" sz="18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800" dirty="0" err="1"/>
                        <a:t>Consistent</a:t>
                      </a:r>
                      <a:r>
                        <a:rPr lang="fi-FI" sz="1800" dirty="0"/>
                        <a:t>, </a:t>
                      </a:r>
                      <a:r>
                        <a:rPr lang="fi-FI" sz="1800" dirty="0" err="1"/>
                        <a:t>inefficient</a:t>
                      </a:r>
                      <a:r>
                        <a:rPr lang="fi-FI" sz="1800" dirty="0"/>
                        <a:t>, </a:t>
                      </a:r>
                      <a:r>
                        <a:rPr lang="fi-FI" sz="1800" dirty="0" err="1"/>
                        <a:t>SEs</a:t>
                      </a:r>
                      <a:r>
                        <a:rPr lang="fi-FI" sz="1800" dirty="0"/>
                        <a:t> </a:t>
                      </a:r>
                      <a:r>
                        <a:rPr lang="fi-FI" sz="1800" dirty="0" err="1"/>
                        <a:t>may</a:t>
                      </a:r>
                      <a:r>
                        <a:rPr lang="fi-FI" sz="1800" dirty="0"/>
                        <a:t> </a:t>
                      </a:r>
                      <a:r>
                        <a:rPr lang="fi-FI" sz="1800" dirty="0" err="1"/>
                        <a:t>be</a:t>
                      </a:r>
                      <a:r>
                        <a:rPr lang="fi-FI" sz="1800" dirty="0"/>
                        <a:t> </a:t>
                      </a:r>
                      <a:r>
                        <a:rPr lang="fi-FI" sz="1800" dirty="0" err="1"/>
                        <a:t>inconsistent</a:t>
                      </a:r>
                      <a:endParaRPr lang="fi-FI" sz="1800" dirty="0"/>
                    </a:p>
                    <a:p>
                      <a:endParaRPr lang="fi-FI" sz="1800" dirty="0"/>
                    </a:p>
                  </a:txBody>
                  <a:tcPr/>
                </a:tc>
                <a:tc>
                  <a:txBody>
                    <a:bodyPr/>
                    <a:lstStyle/>
                    <a:p>
                      <a:r>
                        <a:rPr lang="fi-FI" sz="1800" dirty="0" err="1"/>
                        <a:t>Inconsistent</a:t>
                      </a:r>
                      <a:endParaRPr lang="fi-FI" sz="1800" dirty="0"/>
                    </a:p>
                  </a:txBody>
                  <a:tcPr/>
                </a:tc>
                <a:extLst>
                  <a:ext uri="{0D108BD9-81ED-4DB2-BD59-A6C34878D82A}">
                    <a16:rowId xmlns:a16="http://schemas.microsoft.com/office/drawing/2014/main" val="807930128"/>
                  </a:ext>
                </a:extLst>
              </a:tr>
              <a:tr h="37117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800" dirty="0" err="1"/>
                        <a:t>Distribution</a:t>
                      </a:r>
                      <a:r>
                        <a:rPr lang="fi-FI" sz="1800" dirty="0"/>
                        <a:t> is </a:t>
                      </a:r>
                      <a:r>
                        <a:rPr lang="fi-FI" sz="1800" dirty="0" err="1"/>
                        <a:t>not</a:t>
                      </a:r>
                      <a:r>
                        <a:rPr lang="fi-FI" sz="1800" dirty="0"/>
                        <a:t> at </a:t>
                      </a:r>
                      <a:r>
                        <a:rPr lang="fi-FI" sz="1800" dirty="0" err="1"/>
                        <a:t>all</a:t>
                      </a:r>
                      <a:r>
                        <a:rPr lang="fi-FI" sz="1800" dirty="0"/>
                        <a:t> </a:t>
                      </a:r>
                      <a:r>
                        <a:rPr lang="fi-FI" sz="1800" dirty="0" err="1"/>
                        <a:t>poisson</a:t>
                      </a:r>
                      <a:endParaRPr lang="fi-FI" sz="1800" dirty="0"/>
                    </a:p>
                  </a:txBody>
                  <a:tcPr/>
                </a:tc>
                <a:tc>
                  <a:txBody>
                    <a:bodyPr/>
                    <a:lstStyle/>
                    <a:p>
                      <a:r>
                        <a:rPr lang="fi-FI" sz="1800" dirty="0" err="1"/>
                        <a:t>Consistent</a:t>
                      </a:r>
                      <a:r>
                        <a:rPr lang="fi-FI" sz="1800" dirty="0"/>
                        <a:t>, </a:t>
                      </a:r>
                      <a:r>
                        <a:rPr lang="fi-FI" sz="1800" dirty="0" err="1"/>
                        <a:t>SEs</a:t>
                      </a:r>
                      <a:r>
                        <a:rPr lang="fi-FI" sz="1800" dirty="0"/>
                        <a:t> </a:t>
                      </a:r>
                      <a:r>
                        <a:rPr lang="fi-FI" sz="1800" dirty="0" err="1"/>
                        <a:t>inconsistent</a:t>
                      </a:r>
                      <a:endParaRPr lang="fi-FI" sz="1800" dirty="0"/>
                    </a:p>
                  </a:txBody>
                  <a:tcPr/>
                </a:tc>
                <a:tc>
                  <a:txBody>
                    <a:bodyPr/>
                    <a:lstStyle/>
                    <a:p>
                      <a:r>
                        <a:rPr lang="fi-FI" sz="1800" dirty="0" err="1"/>
                        <a:t>Inconsistent</a:t>
                      </a:r>
                      <a:endParaRPr lang="fi-FI" sz="1800" dirty="0"/>
                    </a:p>
                  </a:txBody>
                  <a:tcPr/>
                </a:tc>
                <a:extLst>
                  <a:ext uri="{0D108BD9-81ED-4DB2-BD59-A6C34878D82A}">
                    <a16:rowId xmlns:a16="http://schemas.microsoft.com/office/drawing/2014/main" val="3265908491"/>
                  </a:ext>
                </a:extLst>
              </a:tr>
            </a:tbl>
          </a:graphicData>
        </a:graphic>
      </p:graphicFrame>
      <p:sp>
        <p:nvSpPr>
          <p:cNvPr id="6" name="Rectangle 5">
            <a:extLst>
              <a:ext uri="{FF2B5EF4-FFF2-40B4-BE49-F238E27FC236}">
                <a16:creationId xmlns:a16="http://schemas.microsoft.com/office/drawing/2014/main" id="{22F55938-71CC-E74A-AE66-36874A1E55B6}"/>
              </a:ext>
            </a:extLst>
          </p:cNvPr>
          <p:cNvSpPr/>
          <p:nvPr/>
        </p:nvSpPr>
        <p:spPr>
          <a:xfrm>
            <a:off x="628650" y="4390406"/>
            <a:ext cx="7203688" cy="216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Box 7">
            <a:extLst>
              <a:ext uri="{FF2B5EF4-FFF2-40B4-BE49-F238E27FC236}">
                <a16:creationId xmlns:a16="http://schemas.microsoft.com/office/drawing/2014/main" id="{07E90A0E-14BD-1748-9950-4AB6D59B3BE1}"/>
              </a:ext>
            </a:extLst>
          </p:cNvPr>
          <p:cNvSpPr txBox="1"/>
          <p:nvPr/>
        </p:nvSpPr>
        <p:spPr>
          <a:xfrm>
            <a:off x="817493" y="6396335"/>
            <a:ext cx="6385165" cy="153888"/>
          </a:xfrm>
          <a:prstGeom prst="rect">
            <a:avLst/>
          </a:prstGeom>
          <a:noFill/>
        </p:spPr>
        <p:txBody>
          <a:bodyPr wrap="square" lIns="0" tIns="0" rIns="0" bIns="0" rtlCol="0">
            <a:spAutoFit/>
          </a:bodyPr>
          <a:lstStyle/>
          <a:p>
            <a:r>
              <a:rPr lang="fi-FI" sz="1000" dirty="0" err="1"/>
              <a:t>Wooldridge</a:t>
            </a:r>
            <a:r>
              <a:rPr lang="fi-FI" sz="1000" dirty="0"/>
              <a:t>, J. M. (2010). </a:t>
            </a:r>
            <a:r>
              <a:rPr lang="fi-FI" sz="1000" i="1" dirty="0" err="1"/>
              <a:t>Econometric</a:t>
            </a:r>
            <a:r>
              <a:rPr lang="fi-FI" sz="1000" i="1" dirty="0"/>
              <a:t> Analysis of Cross </a:t>
            </a:r>
            <a:r>
              <a:rPr lang="fi-FI" sz="1000" i="1" dirty="0" err="1"/>
              <a:t>Section</a:t>
            </a:r>
            <a:r>
              <a:rPr lang="fi-FI" sz="1000" i="1" dirty="0"/>
              <a:t> and </a:t>
            </a:r>
            <a:r>
              <a:rPr lang="fi-FI" sz="1000" i="1" dirty="0" err="1"/>
              <a:t>Panel</a:t>
            </a:r>
            <a:r>
              <a:rPr lang="fi-FI" sz="1000" i="1" dirty="0"/>
              <a:t> Data</a:t>
            </a:r>
            <a:r>
              <a:rPr lang="fi-FI" sz="1000" dirty="0"/>
              <a:t>. MIT Press. </a:t>
            </a:r>
            <a:r>
              <a:rPr lang="fi-FI" sz="1000" dirty="0" err="1"/>
              <a:t>Chapters</a:t>
            </a:r>
            <a:r>
              <a:rPr lang="fi-FI" sz="1000" dirty="0"/>
              <a:t> 18.2-18.3</a:t>
            </a:r>
            <a:endParaRPr lang="fi-FI" sz="1000" dirty="0">
              <a:effectLst/>
            </a:endParaRPr>
          </a:p>
        </p:txBody>
      </p:sp>
      <p:sp>
        <p:nvSpPr>
          <p:cNvPr id="13" name="Rectangle 12">
            <a:extLst>
              <a:ext uri="{FF2B5EF4-FFF2-40B4-BE49-F238E27FC236}">
                <a16:creationId xmlns:a16="http://schemas.microsoft.com/office/drawing/2014/main" id="{AE43F579-5F19-9940-8B3E-24D52193D284}"/>
              </a:ext>
            </a:extLst>
          </p:cNvPr>
          <p:cNvSpPr/>
          <p:nvPr/>
        </p:nvSpPr>
        <p:spPr>
          <a:xfrm>
            <a:off x="414686" y="3735659"/>
            <a:ext cx="7203688" cy="216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13">
            <a:extLst>
              <a:ext uri="{FF2B5EF4-FFF2-40B4-BE49-F238E27FC236}">
                <a16:creationId xmlns:a16="http://schemas.microsoft.com/office/drawing/2014/main" id="{C59DE51A-3E4C-CD4E-A3FC-5D58705C0055}"/>
              </a:ext>
            </a:extLst>
          </p:cNvPr>
          <p:cNvSpPr/>
          <p:nvPr/>
        </p:nvSpPr>
        <p:spPr>
          <a:xfrm>
            <a:off x="299457" y="3080912"/>
            <a:ext cx="7203688" cy="216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8755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F2F3CA-694D-1D4B-A6B1-44D9D3D0C8C4}"/>
              </a:ext>
            </a:extLst>
          </p:cNvPr>
          <p:cNvSpPr>
            <a:spLocks noGrp="1"/>
          </p:cNvSpPr>
          <p:nvPr>
            <p:ph type="title"/>
          </p:nvPr>
        </p:nvSpPr>
        <p:spPr/>
        <p:txBody>
          <a:bodyPr/>
          <a:lstStyle/>
          <a:p>
            <a:r>
              <a:rPr lang="fi-FI" dirty="0"/>
              <a:t>Zero </a:t>
            </a:r>
            <a:r>
              <a:rPr lang="fi-FI" dirty="0" err="1"/>
              <a:t>inflated</a:t>
            </a:r>
            <a:r>
              <a:rPr lang="fi-FI" dirty="0"/>
              <a:t> (ZIF) </a:t>
            </a:r>
            <a:r>
              <a:rPr lang="fi-FI" dirty="0" err="1"/>
              <a:t>models</a:t>
            </a:r>
            <a:endParaRPr lang="fi-FI" dirty="0"/>
          </a:p>
        </p:txBody>
      </p:sp>
      <p:sp>
        <p:nvSpPr>
          <p:cNvPr id="8" name="Content Placeholder 7">
            <a:extLst>
              <a:ext uri="{FF2B5EF4-FFF2-40B4-BE49-F238E27FC236}">
                <a16:creationId xmlns:a16="http://schemas.microsoft.com/office/drawing/2014/main" id="{5CE69DAA-0DE3-384F-9E8D-5E714AC6CAE3}"/>
              </a:ext>
            </a:extLst>
          </p:cNvPr>
          <p:cNvSpPr>
            <a:spLocks noGrp="1"/>
          </p:cNvSpPr>
          <p:nvPr>
            <p:ph sz="half" idx="1"/>
          </p:nvPr>
        </p:nvSpPr>
        <p:spPr/>
        <p:txBody>
          <a:bodyPr/>
          <a:lstStyle/>
          <a:p>
            <a:endParaRPr lang="fi-FI" dirty="0"/>
          </a:p>
          <a:p>
            <a:endParaRPr lang="fi-FI" dirty="0"/>
          </a:p>
          <a:p>
            <a:endParaRPr lang="fi-FI" dirty="0"/>
          </a:p>
          <a:p>
            <a:endParaRPr lang="fi-FI" dirty="0"/>
          </a:p>
          <a:p>
            <a:endParaRPr lang="fi-FI" dirty="0"/>
          </a:p>
          <a:p>
            <a:endParaRPr lang="fi-FI" dirty="0"/>
          </a:p>
          <a:p>
            <a:endParaRPr lang="fi-FI" dirty="0"/>
          </a:p>
          <a:p>
            <a:r>
              <a:rPr lang="fi-FI" dirty="0" err="1"/>
              <a:t>Two</a:t>
            </a:r>
            <a:r>
              <a:rPr lang="fi-FI" dirty="0"/>
              <a:t> </a:t>
            </a:r>
            <a:r>
              <a:rPr lang="fi-FI" dirty="0" err="1"/>
              <a:t>models</a:t>
            </a:r>
            <a:r>
              <a:rPr lang="fi-FI" dirty="0"/>
              <a:t> in ZIF</a:t>
            </a:r>
          </a:p>
          <a:p>
            <a:pPr lvl="1"/>
            <a:r>
              <a:rPr lang="fi-FI" dirty="0"/>
              <a:t>S </a:t>
            </a:r>
            <a:r>
              <a:rPr lang="fi-FI" dirty="0" err="1"/>
              <a:t>curve</a:t>
            </a:r>
            <a:r>
              <a:rPr lang="fi-FI" dirty="0"/>
              <a:t> </a:t>
            </a:r>
            <a:r>
              <a:rPr lang="fi-FI" dirty="0" err="1"/>
              <a:t>model</a:t>
            </a:r>
            <a:r>
              <a:rPr lang="fi-FI" dirty="0"/>
              <a:t> for </a:t>
            </a:r>
            <a:r>
              <a:rPr lang="fi-FI" i="1" dirty="0" err="1"/>
              <a:t>stuctural</a:t>
            </a:r>
            <a:r>
              <a:rPr lang="fi-FI" i="1" dirty="0"/>
              <a:t> </a:t>
            </a:r>
            <a:r>
              <a:rPr lang="fi-FI" i="1" dirty="0" err="1"/>
              <a:t>zeros</a:t>
            </a:r>
            <a:endParaRPr lang="fi-FI" dirty="0"/>
          </a:p>
          <a:p>
            <a:pPr lvl="1"/>
            <a:r>
              <a:rPr lang="fi-FI" dirty="0" err="1"/>
              <a:t>Exponential</a:t>
            </a:r>
            <a:r>
              <a:rPr lang="fi-FI" dirty="0"/>
              <a:t> </a:t>
            </a:r>
            <a:r>
              <a:rPr lang="fi-FI" dirty="0" err="1"/>
              <a:t>count</a:t>
            </a:r>
            <a:r>
              <a:rPr lang="fi-FI" dirty="0"/>
              <a:t> </a:t>
            </a:r>
            <a:r>
              <a:rPr lang="fi-FI" dirty="0" err="1"/>
              <a:t>model</a:t>
            </a:r>
            <a:r>
              <a:rPr lang="fi-FI" dirty="0"/>
              <a:t> for </a:t>
            </a:r>
            <a:r>
              <a:rPr lang="fi-FI" dirty="0" err="1"/>
              <a:t>the</a:t>
            </a:r>
            <a:r>
              <a:rPr lang="fi-FI" dirty="0"/>
              <a:t> </a:t>
            </a:r>
            <a:r>
              <a:rPr lang="fi-FI" dirty="0" err="1"/>
              <a:t>actual</a:t>
            </a:r>
            <a:r>
              <a:rPr lang="fi-FI" dirty="0"/>
              <a:t> </a:t>
            </a:r>
            <a:r>
              <a:rPr lang="fi-FI" dirty="0" err="1"/>
              <a:t>count</a:t>
            </a:r>
            <a:endParaRPr lang="fi-FI" dirty="0"/>
          </a:p>
        </p:txBody>
      </p:sp>
      <p:sp>
        <p:nvSpPr>
          <p:cNvPr id="6" name="TextBox 5">
            <a:extLst>
              <a:ext uri="{FF2B5EF4-FFF2-40B4-BE49-F238E27FC236}">
                <a16:creationId xmlns:a16="http://schemas.microsoft.com/office/drawing/2014/main" id="{444FC234-BE7E-7549-BA21-CC8914008DD3}"/>
              </a:ext>
            </a:extLst>
          </p:cNvPr>
          <p:cNvSpPr txBox="1"/>
          <p:nvPr/>
        </p:nvSpPr>
        <p:spPr>
          <a:xfrm>
            <a:off x="817493" y="6245861"/>
            <a:ext cx="6385165" cy="461665"/>
          </a:xfrm>
          <a:prstGeom prst="rect">
            <a:avLst/>
          </a:prstGeom>
          <a:noFill/>
        </p:spPr>
        <p:txBody>
          <a:bodyPr wrap="square" lIns="0" tIns="0" rIns="0" bIns="0" rtlCol="0">
            <a:spAutoFit/>
          </a:bodyPr>
          <a:lstStyle/>
          <a:p>
            <a:r>
              <a:rPr lang="fi-FI" sz="1000" dirty="0" err="1"/>
              <a:t>StataCorp</a:t>
            </a:r>
            <a:r>
              <a:rPr lang="fi-FI" sz="1000" dirty="0"/>
              <a:t> LP. (2017). </a:t>
            </a:r>
            <a:r>
              <a:rPr lang="fi-FI" sz="1000" i="1" dirty="0" err="1"/>
              <a:t>Stata</a:t>
            </a:r>
            <a:r>
              <a:rPr lang="fi-FI" sz="1000" i="1" dirty="0"/>
              <a:t> </a:t>
            </a:r>
            <a:r>
              <a:rPr lang="fi-FI" sz="1000" i="1" dirty="0" err="1"/>
              <a:t>Base</a:t>
            </a:r>
            <a:r>
              <a:rPr lang="fi-FI" sz="1000" i="1" dirty="0"/>
              <a:t> </a:t>
            </a:r>
            <a:r>
              <a:rPr lang="fi-FI" sz="1000" i="1" dirty="0" err="1"/>
              <a:t>Reference</a:t>
            </a:r>
            <a:r>
              <a:rPr lang="fi-FI" sz="1000" i="1" dirty="0"/>
              <a:t> </a:t>
            </a:r>
            <a:r>
              <a:rPr lang="fi-FI" sz="1000" i="1" dirty="0" err="1"/>
              <a:t>Manual</a:t>
            </a:r>
            <a:r>
              <a:rPr lang="fi-FI" sz="1000" dirty="0"/>
              <a:t> (Version 15). College </a:t>
            </a:r>
            <a:r>
              <a:rPr lang="fi-FI" sz="1000" dirty="0" err="1"/>
              <a:t>Station</a:t>
            </a:r>
            <a:r>
              <a:rPr lang="fi-FI" sz="1000" dirty="0"/>
              <a:t>, TX: </a:t>
            </a:r>
            <a:r>
              <a:rPr lang="fi-FI" sz="1000" dirty="0" err="1"/>
              <a:t>Stata</a:t>
            </a:r>
            <a:r>
              <a:rPr lang="fi-FI" sz="1000" dirty="0"/>
              <a:t> Press. </a:t>
            </a:r>
          </a:p>
          <a:p>
            <a:r>
              <a:rPr lang="en" sz="1000" dirty="0" err="1"/>
              <a:t>Coxe</a:t>
            </a:r>
            <a:r>
              <a:rPr lang="en" sz="1000" dirty="0"/>
              <a:t>, S., West, S. G., &amp; Aiken, L. S. (2013). Generalized linear models. In T. D. Little (Ed.), </a:t>
            </a:r>
            <a:r>
              <a:rPr lang="en" sz="1000" i="1" dirty="0"/>
              <a:t>The Oxford handbook of quantitative methods</a:t>
            </a:r>
            <a:r>
              <a:rPr lang="en" sz="1000" dirty="0"/>
              <a:t> (Vol. 2, pp. 26–51). New York: Oxford University Press.</a:t>
            </a:r>
            <a:endParaRPr lang="en" sz="1000" dirty="0">
              <a:effectLst/>
            </a:endParaRPr>
          </a:p>
        </p:txBody>
      </p:sp>
      <p:sp>
        <p:nvSpPr>
          <p:cNvPr id="10" name="TextBox 9">
            <a:extLst>
              <a:ext uri="{FF2B5EF4-FFF2-40B4-BE49-F238E27FC236}">
                <a16:creationId xmlns:a16="http://schemas.microsoft.com/office/drawing/2014/main" id="{6E20E9C5-E7EE-2948-BAED-09B5F10E3D21}"/>
              </a:ext>
            </a:extLst>
          </p:cNvPr>
          <p:cNvSpPr txBox="1"/>
          <p:nvPr/>
        </p:nvSpPr>
        <p:spPr>
          <a:xfrm>
            <a:off x="628650" y="5807631"/>
            <a:ext cx="4789894" cy="369332"/>
          </a:xfrm>
          <a:prstGeom prst="rect">
            <a:avLst/>
          </a:prstGeom>
          <a:noFill/>
        </p:spPr>
        <p:txBody>
          <a:bodyPr wrap="square" rtlCol="0">
            <a:spAutoFit/>
          </a:bodyPr>
          <a:lstStyle/>
          <a:p>
            <a:r>
              <a:rPr lang="fi-FI" dirty="0" err="1">
                <a:solidFill>
                  <a:srgbClr val="FF0000"/>
                </a:solidFill>
              </a:rPr>
              <a:t>Both</a:t>
            </a:r>
            <a:r>
              <a:rPr lang="fi-FI" dirty="0">
                <a:solidFill>
                  <a:srgbClr val="FF0000"/>
                </a:solidFill>
              </a:rPr>
              <a:t> </a:t>
            </a:r>
            <a:r>
              <a:rPr lang="fi-FI" dirty="0" err="1">
                <a:solidFill>
                  <a:srgbClr val="FF0000"/>
                </a:solidFill>
              </a:rPr>
              <a:t>models</a:t>
            </a:r>
            <a:r>
              <a:rPr lang="fi-FI" dirty="0">
                <a:solidFill>
                  <a:srgbClr val="FF0000"/>
                </a:solidFill>
              </a:rPr>
              <a:t> </a:t>
            </a:r>
            <a:r>
              <a:rPr lang="fi-FI" dirty="0" err="1">
                <a:solidFill>
                  <a:srgbClr val="FF0000"/>
                </a:solidFill>
              </a:rPr>
              <a:t>should</a:t>
            </a:r>
            <a:r>
              <a:rPr lang="fi-FI" dirty="0">
                <a:solidFill>
                  <a:srgbClr val="FF0000"/>
                </a:solidFill>
              </a:rPr>
              <a:t> </a:t>
            </a:r>
            <a:r>
              <a:rPr lang="fi-FI" dirty="0" err="1">
                <a:solidFill>
                  <a:srgbClr val="FF0000"/>
                </a:solidFill>
              </a:rPr>
              <a:t>be</a:t>
            </a:r>
            <a:r>
              <a:rPr lang="fi-FI" dirty="0">
                <a:solidFill>
                  <a:srgbClr val="FF0000"/>
                </a:solidFill>
              </a:rPr>
              <a:t> </a:t>
            </a:r>
            <a:r>
              <a:rPr lang="fi-FI" dirty="0" err="1">
                <a:solidFill>
                  <a:srgbClr val="FF0000"/>
                </a:solidFill>
              </a:rPr>
              <a:t>reported</a:t>
            </a:r>
            <a:r>
              <a:rPr lang="fi-FI" dirty="0">
                <a:solidFill>
                  <a:srgbClr val="FF0000"/>
                </a:solidFill>
              </a:rPr>
              <a:t> and </a:t>
            </a:r>
            <a:r>
              <a:rPr lang="fi-FI" dirty="0" err="1">
                <a:solidFill>
                  <a:srgbClr val="FF0000"/>
                </a:solidFill>
              </a:rPr>
              <a:t>interpreted</a:t>
            </a:r>
            <a:endParaRPr lang="fi-FI" dirty="0">
              <a:solidFill>
                <a:srgbClr val="FF0000"/>
              </a:solidFill>
            </a:endParaRPr>
          </a:p>
        </p:txBody>
      </p:sp>
      <p:pic>
        <p:nvPicPr>
          <p:cNvPr id="12" name="Content Placeholder 2">
            <a:extLst>
              <a:ext uri="{FF2B5EF4-FFF2-40B4-BE49-F238E27FC236}">
                <a16:creationId xmlns:a16="http://schemas.microsoft.com/office/drawing/2014/main" id="{9A7F62A3-CB8C-7D46-8FED-9E5708917AB7}"/>
              </a:ext>
            </a:extLst>
          </p:cNvPr>
          <p:cNvPicPr>
            <a:picLocks noChangeAspect="1"/>
          </p:cNvPicPr>
          <p:nvPr/>
        </p:nvPicPr>
        <p:blipFill rotWithShape="1">
          <a:blip r:embed="rId2"/>
          <a:srcRect b="74794"/>
          <a:stretch/>
        </p:blipFill>
        <p:spPr>
          <a:xfrm>
            <a:off x="0" y="1690689"/>
            <a:ext cx="7749792" cy="2848749"/>
          </a:xfrm>
          <a:prstGeom prst="rect">
            <a:avLst/>
          </a:prstGeom>
        </p:spPr>
      </p:pic>
    </p:spTree>
    <p:extLst>
      <p:ext uri="{BB962C8B-B14F-4D97-AF65-F5344CB8AC3E}">
        <p14:creationId xmlns:p14="http://schemas.microsoft.com/office/powerpoint/2010/main" val="80988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F2F3CA-694D-1D4B-A6B1-44D9D3D0C8C4}"/>
              </a:ext>
            </a:extLst>
          </p:cNvPr>
          <p:cNvSpPr>
            <a:spLocks noGrp="1"/>
          </p:cNvSpPr>
          <p:nvPr>
            <p:ph type="title"/>
          </p:nvPr>
        </p:nvSpPr>
        <p:spPr/>
        <p:txBody>
          <a:bodyPr/>
          <a:lstStyle/>
          <a:p>
            <a:r>
              <a:rPr lang="fi-FI" dirty="0" err="1"/>
              <a:t>Hurdle</a:t>
            </a:r>
            <a:r>
              <a:rPr lang="fi-FI" dirty="0"/>
              <a:t> </a:t>
            </a:r>
            <a:r>
              <a:rPr lang="fi-FI" dirty="0" err="1"/>
              <a:t>models</a:t>
            </a:r>
            <a:endParaRPr lang="fi-FI" dirty="0"/>
          </a:p>
        </p:txBody>
      </p:sp>
      <p:sp>
        <p:nvSpPr>
          <p:cNvPr id="8" name="Content Placeholder 7">
            <a:extLst>
              <a:ext uri="{FF2B5EF4-FFF2-40B4-BE49-F238E27FC236}">
                <a16:creationId xmlns:a16="http://schemas.microsoft.com/office/drawing/2014/main" id="{5CE69DAA-0DE3-384F-9E8D-5E714AC6CAE3}"/>
              </a:ext>
            </a:extLst>
          </p:cNvPr>
          <p:cNvSpPr>
            <a:spLocks noGrp="1"/>
          </p:cNvSpPr>
          <p:nvPr>
            <p:ph sz="half" idx="1"/>
          </p:nvPr>
        </p:nvSpPr>
        <p:spPr>
          <a:xfrm>
            <a:off x="4737664" y="1756175"/>
            <a:ext cx="3886200" cy="4351338"/>
          </a:xfrm>
        </p:spPr>
        <p:txBody>
          <a:bodyPr/>
          <a:lstStyle/>
          <a:p>
            <a:pPr marL="0" indent="0">
              <a:buNone/>
            </a:pPr>
            <a:r>
              <a:rPr lang="fi-FI" dirty="0" err="1"/>
              <a:t>Two</a:t>
            </a:r>
            <a:r>
              <a:rPr lang="fi-FI" dirty="0"/>
              <a:t> </a:t>
            </a:r>
            <a:r>
              <a:rPr lang="fi-FI" dirty="0" err="1"/>
              <a:t>models</a:t>
            </a:r>
            <a:r>
              <a:rPr lang="fi-FI" dirty="0"/>
              <a:t> in </a:t>
            </a:r>
            <a:r>
              <a:rPr lang="fi-FI" dirty="0" err="1"/>
              <a:t>Hurdle</a:t>
            </a:r>
            <a:endParaRPr lang="fi-FI" dirty="0"/>
          </a:p>
          <a:p>
            <a:pPr lvl="1"/>
            <a:r>
              <a:rPr lang="fi-FI" dirty="0"/>
              <a:t>S </a:t>
            </a:r>
            <a:r>
              <a:rPr lang="fi-FI" dirty="0" err="1"/>
              <a:t>curve</a:t>
            </a:r>
            <a:r>
              <a:rPr lang="fi-FI" dirty="0"/>
              <a:t> </a:t>
            </a:r>
            <a:r>
              <a:rPr lang="fi-FI" dirty="0" err="1"/>
              <a:t>model</a:t>
            </a:r>
            <a:r>
              <a:rPr lang="fi-FI" dirty="0"/>
              <a:t> for </a:t>
            </a:r>
            <a:r>
              <a:rPr lang="fi-FI" dirty="0" err="1"/>
              <a:t>zero</a:t>
            </a:r>
            <a:r>
              <a:rPr lang="fi-FI" dirty="0"/>
              <a:t>/</a:t>
            </a:r>
            <a:r>
              <a:rPr lang="fi-FI" dirty="0" err="1"/>
              <a:t>nonzero</a:t>
            </a:r>
            <a:endParaRPr lang="fi-FI" dirty="0"/>
          </a:p>
          <a:p>
            <a:pPr lvl="1"/>
            <a:r>
              <a:rPr lang="fi-FI" dirty="0" err="1"/>
              <a:t>Truncated</a:t>
            </a:r>
            <a:r>
              <a:rPr lang="fi-FI" dirty="0"/>
              <a:t> </a:t>
            </a:r>
            <a:r>
              <a:rPr lang="fi-FI" dirty="0" err="1"/>
              <a:t>exponential</a:t>
            </a:r>
            <a:r>
              <a:rPr lang="fi-FI" dirty="0"/>
              <a:t> </a:t>
            </a:r>
            <a:r>
              <a:rPr lang="fi-FI" dirty="0" err="1"/>
              <a:t>count</a:t>
            </a:r>
            <a:r>
              <a:rPr lang="fi-FI" dirty="0"/>
              <a:t> </a:t>
            </a:r>
            <a:r>
              <a:rPr lang="fi-FI" dirty="0" err="1"/>
              <a:t>model</a:t>
            </a:r>
            <a:r>
              <a:rPr lang="fi-FI" dirty="0"/>
              <a:t> for </a:t>
            </a:r>
            <a:r>
              <a:rPr lang="fi-FI" dirty="0" err="1"/>
              <a:t>the</a:t>
            </a:r>
            <a:r>
              <a:rPr lang="fi-FI" dirty="0"/>
              <a:t> </a:t>
            </a:r>
            <a:r>
              <a:rPr lang="fi-FI" dirty="0" err="1"/>
              <a:t>actual</a:t>
            </a:r>
            <a:r>
              <a:rPr lang="fi-FI" dirty="0"/>
              <a:t> </a:t>
            </a:r>
            <a:r>
              <a:rPr lang="fi-FI" dirty="0" err="1"/>
              <a:t>count</a:t>
            </a:r>
            <a:endParaRPr lang="fi-FI" dirty="0"/>
          </a:p>
          <a:p>
            <a:endParaRPr lang="fi-FI" dirty="0"/>
          </a:p>
        </p:txBody>
      </p:sp>
      <p:sp>
        <p:nvSpPr>
          <p:cNvPr id="6" name="TextBox 5">
            <a:extLst>
              <a:ext uri="{FF2B5EF4-FFF2-40B4-BE49-F238E27FC236}">
                <a16:creationId xmlns:a16="http://schemas.microsoft.com/office/drawing/2014/main" id="{444FC234-BE7E-7549-BA21-CC8914008DD3}"/>
              </a:ext>
            </a:extLst>
          </p:cNvPr>
          <p:cNvSpPr txBox="1"/>
          <p:nvPr/>
        </p:nvSpPr>
        <p:spPr>
          <a:xfrm>
            <a:off x="817493" y="6245861"/>
            <a:ext cx="6385165" cy="461665"/>
          </a:xfrm>
          <a:prstGeom prst="rect">
            <a:avLst/>
          </a:prstGeom>
          <a:noFill/>
        </p:spPr>
        <p:txBody>
          <a:bodyPr wrap="square" lIns="0" tIns="0" rIns="0" bIns="0" rtlCol="0">
            <a:spAutoFit/>
          </a:bodyPr>
          <a:lstStyle/>
          <a:p>
            <a:endParaRPr lang="fi-FI" sz="1000" dirty="0"/>
          </a:p>
          <a:p>
            <a:r>
              <a:rPr lang="en" sz="1000" dirty="0" err="1"/>
              <a:t>Coxe</a:t>
            </a:r>
            <a:r>
              <a:rPr lang="en" sz="1000" dirty="0"/>
              <a:t>, S., West, S. G., &amp; Aiken, L. S. (2013). Generalized linear models. In T. D. Little (Ed.), </a:t>
            </a:r>
            <a:r>
              <a:rPr lang="en" sz="1000" i="1" dirty="0"/>
              <a:t>The Oxford handbook of quantitative methods</a:t>
            </a:r>
            <a:r>
              <a:rPr lang="en" sz="1000" dirty="0"/>
              <a:t> (Vol. 2, pp. 26–51). New York: Oxford University Press.</a:t>
            </a:r>
            <a:endParaRPr lang="en" sz="1000" dirty="0">
              <a:effectLst/>
            </a:endParaRPr>
          </a:p>
        </p:txBody>
      </p:sp>
      <p:sp>
        <p:nvSpPr>
          <p:cNvPr id="10" name="TextBox 9">
            <a:extLst>
              <a:ext uri="{FF2B5EF4-FFF2-40B4-BE49-F238E27FC236}">
                <a16:creationId xmlns:a16="http://schemas.microsoft.com/office/drawing/2014/main" id="{6E20E9C5-E7EE-2948-BAED-09B5F10E3D21}"/>
              </a:ext>
            </a:extLst>
          </p:cNvPr>
          <p:cNvSpPr txBox="1"/>
          <p:nvPr/>
        </p:nvSpPr>
        <p:spPr>
          <a:xfrm>
            <a:off x="4982344" y="3445846"/>
            <a:ext cx="2622223" cy="646331"/>
          </a:xfrm>
          <a:prstGeom prst="rect">
            <a:avLst/>
          </a:prstGeom>
          <a:noFill/>
        </p:spPr>
        <p:txBody>
          <a:bodyPr wrap="square" rtlCol="0">
            <a:spAutoFit/>
          </a:bodyPr>
          <a:lstStyle/>
          <a:p>
            <a:r>
              <a:rPr lang="fi-FI" dirty="0" err="1">
                <a:solidFill>
                  <a:srgbClr val="FF0000"/>
                </a:solidFill>
              </a:rPr>
              <a:t>Both</a:t>
            </a:r>
            <a:r>
              <a:rPr lang="fi-FI" dirty="0">
                <a:solidFill>
                  <a:srgbClr val="FF0000"/>
                </a:solidFill>
              </a:rPr>
              <a:t> </a:t>
            </a:r>
            <a:r>
              <a:rPr lang="fi-FI" dirty="0" err="1">
                <a:solidFill>
                  <a:srgbClr val="FF0000"/>
                </a:solidFill>
              </a:rPr>
              <a:t>models</a:t>
            </a:r>
            <a:r>
              <a:rPr lang="fi-FI" dirty="0">
                <a:solidFill>
                  <a:srgbClr val="FF0000"/>
                </a:solidFill>
              </a:rPr>
              <a:t> </a:t>
            </a:r>
            <a:r>
              <a:rPr lang="fi-FI" dirty="0" err="1">
                <a:solidFill>
                  <a:srgbClr val="FF0000"/>
                </a:solidFill>
              </a:rPr>
              <a:t>should</a:t>
            </a:r>
            <a:r>
              <a:rPr lang="fi-FI" dirty="0">
                <a:solidFill>
                  <a:srgbClr val="FF0000"/>
                </a:solidFill>
              </a:rPr>
              <a:t> </a:t>
            </a:r>
            <a:r>
              <a:rPr lang="fi-FI" dirty="0" err="1">
                <a:solidFill>
                  <a:srgbClr val="FF0000"/>
                </a:solidFill>
              </a:rPr>
              <a:t>be</a:t>
            </a:r>
            <a:r>
              <a:rPr lang="fi-FI" dirty="0">
                <a:solidFill>
                  <a:srgbClr val="FF0000"/>
                </a:solidFill>
              </a:rPr>
              <a:t> </a:t>
            </a:r>
          </a:p>
          <a:p>
            <a:r>
              <a:rPr lang="fi-FI" dirty="0" err="1">
                <a:solidFill>
                  <a:srgbClr val="FF0000"/>
                </a:solidFill>
              </a:rPr>
              <a:t>reported</a:t>
            </a:r>
            <a:r>
              <a:rPr lang="fi-FI" dirty="0">
                <a:solidFill>
                  <a:srgbClr val="FF0000"/>
                </a:solidFill>
              </a:rPr>
              <a:t> and </a:t>
            </a:r>
            <a:r>
              <a:rPr lang="fi-FI" dirty="0" err="1">
                <a:solidFill>
                  <a:srgbClr val="FF0000"/>
                </a:solidFill>
              </a:rPr>
              <a:t>interpreted</a:t>
            </a:r>
            <a:endParaRPr lang="fi-FI" dirty="0">
              <a:solidFill>
                <a:srgbClr val="FF0000"/>
              </a:solidFill>
            </a:endParaRPr>
          </a:p>
        </p:txBody>
      </p:sp>
      <p:grpSp>
        <p:nvGrpSpPr>
          <p:cNvPr id="7" name="Group 6">
            <a:extLst>
              <a:ext uri="{FF2B5EF4-FFF2-40B4-BE49-F238E27FC236}">
                <a16:creationId xmlns:a16="http://schemas.microsoft.com/office/drawing/2014/main" id="{34DD0E08-2FF0-0242-BBAF-7B2DFC8925B0}"/>
              </a:ext>
            </a:extLst>
          </p:cNvPr>
          <p:cNvGrpSpPr>
            <a:grpSpLocks noChangeAspect="1"/>
          </p:cNvGrpSpPr>
          <p:nvPr/>
        </p:nvGrpSpPr>
        <p:grpSpPr>
          <a:xfrm>
            <a:off x="585994" y="1412178"/>
            <a:ext cx="4151670" cy="4759006"/>
            <a:chOff x="585994" y="1470053"/>
            <a:chExt cx="3847104" cy="4409886"/>
          </a:xfrm>
        </p:grpSpPr>
        <p:pic>
          <p:nvPicPr>
            <p:cNvPr id="3" name="Picture 2">
              <a:extLst>
                <a:ext uri="{FF2B5EF4-FFF2-40B4-BE49-F238E27FC236}">
                  <a16:creationId xmlns:a16="http://schemas.microsoft.com/office/drawing/2014/main" id="{45766B3F-2666-0F44-B106-596E0B44082A}"/>
                </a:ext>
              </a:extLst>
            </p:cNvPr>
            <p:cNvPicPr>
              <a:picLocks noChangeAspect="1"/>
            </p:cNvPicPr>
            <p:nvPr/>
          </p:nvPicPr>
          <p:blipFill rotWithShape="1">
            <a:blip r:embed="rId2"/>
            <a:srcRect l="6510" t="79402" r="50000" b="6615"/>
            <a:stretch/>
          </p:blipFill>
          <p:spPr>
            <a:xfrm>
              <a:off x="643868" y="1470053"/>
              <a:ext cx="3749299" cy="1825746"/>
            </a:xfrm>
            <a:prstGeom prst="rect">
              <a:avLst/>
            </a:prstGeom>
          </p:spPr>
        </p:pic>
        <p:pic>
          <p:nvPicPr>
            <p:cNvPr id="13" name="Picture 12">
              <a:extLst>
                <a:ext uri="{FF2B5EF4-FFF2-40B4-BE49-F238E27FC236}">
                  <a16:creationId xmlns:a16="http://schemas.microsoft.com/office/drawing/2014/main" id="{8EC9FAF5-9E3A-494E-9C9E-20F8D8FA2B3E}"/>
                </a:ext>
              </a:extLst>
            </p:cNvPr>
            <p:cNvPicPr>
              <a:picLocks noChangeAspect="1"/>
            </p:cNvPicPr>
            <p:nvPr/>
          </p:nvPicPr>
          <p:blipFill rotWithShape="1">
            <a:blip r:embed="rId2"/>
            <a:srcRect l="50190" t="1551" r="5186" b="73942"/>
            <a:stretch/>
          </p:blipFill>
          <p:spPr>
            <a:xfrm>
              <a:off x="585994" y="2680092"/>
              <a:ext cx="3847104" cy="3199847"/>
            </a:xfrm>
            <a:prstGeom prst="rect">
              <a:avLst/>
            </a:prstGeom>
          </p:spPr>
        </p:pic>
      </p:grpSp>
    </p:spTree>
    <p:extLst>
      <p:ext uri="{BB962C8B-B14F-4D97-AF65-F5344CB8AC3E}">
        <p14:creationId xmlns:p14="http://schemas.microsoft.com/office/powerpoint/2010/main" val="186751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13D2-BDC0-1D4A-87E2-C0670ECCE578}"/>
              </a:ext>
            </a:extLst>
          </p:cNvPr>
          <p:cNvSpPr>
            <a:spLocks noGrp="1"/>
          </p:cNvSpPr>
          <p:nvPr>
            <p:ph type="title"/>
          </p:nvPr>
        </p:nvSpPr>
        <p:spPr/>
        <p:txBody>
          <a:bodyPr/>
          <a:lstStyle/>
          <a:p>
            <a:r>
              <a:rPr lang="fi-FI" dirty="0"/>
              <a:t>Learning </a:t>
            </a:r>
            <a:r>
              <a:rPr lang="fi-FI" dirty="0" err="1"/>
              <a:t>diary</a:t>
            </a:r>
            <a:r>
              <a:rPr lang="fi-FI" dirty="0"/>
              <a:t> </a:t>
            </a:r>
            <a:r>
              <a:rPr lang="fi-FI" dirty="0" err="1"/>
              <a:t>questions</a:t>
            </a:r>
            <a:r>
              <a:rPr lang="fi-FI" dirty="0"/>
              <a:t> for </a:t>
            </a:r>
            <a:r>
              <a:rPr lang="fi-FI" dirty="0" err="1"/>
              <a:t>previous</a:t>
            </a:r>
            <a:r>
              <a:rPr lang="fi-FI" dirty="0"/>
              <a:t> </a:t>
            </a:r>
            <a:r>
              <a:rPr lang="fi-FI" dirty="0" err="1"/>
              <a:t>lecture</a:t>
            </a:r>
            <a:endParaRPr lang="fi-FI" dirty="0"/>
          </a:p>
        </p:txBody>
      </p:sp>
      <p:sp>
        <p:nvSpPr>
          <p:cNvPr id="3" name="Content Placeholder 2">
            <a:extLst>
              <a:ext uri="{FF2B5EF4-FFF2-40B4-BE49-F238E27FC236}">
                <a16:creationId xmlns:a16="http://schemas.microsoft.com/office/drawing/2014/main" id="{CB8EB553-73C2-F740-BF73-4BAFC8E60FE7}"/>
              </a:ext>
            </a:extLst>
          </p:cNvPr>
          <p:cNvSpPr>
            <a:spLocks noGrp="1"/>
          </p:cNvSpPr>
          <p:nvPr>
            <p:ph idx="1"/>
          </p:nvPr>
        </p:nvSpPr>
        <p:spPr>
          <a:xfrm>
            <a:off x="628650" y="1825624"/>
            <a:ext cx="7886700" cy="4879975"/>
          </a:xfrm>
        </p:spPr>
        <p:txBody>
          <a:bodyPr>
            <a:normAutofit/>
          </a:bodyPr>
          <a:lstStyle/>
          <a:p>
            <a:r>
              <a:rPr lang="en-US" dirty="0"/>
              <a:t>What is a statistical model and an estimator? What are the characteristics of good estimators? What kind of assumptions estimators can make and why it is important to test these?</a:t>
            </a:r>
            <a:endParaRPr lang="fi-FI" dirty="0"/>
          </a:p>
          <a:p>
            <a:r>
              <a:rPr lang="en-US" dirty="0"/>
              <a:t>Explain the concept of endogeneity and how it can be addressed in research.</a:t>
            </a:r>
            <a:endParaRPr lang="fi-FI" dirty="0"/>
          </a:p>
          <a:p>
            <a:r>
              <a:rPr lang="en-US" dirty="0"/>
              <a:t>Explain what "linear model implies a correlation matrix" means. Explain what this means for model estimation and give two examples of models that can be estimated from a correlation matrix.</a:t>
            </a:r>
            <a:endParaRPr lang="fi-FI" dirty="0"/>
          </a:p>
          <a:p>
            <a:r>
              <a:rPr lang="en-US" dirty="0"/>
              <a:t>Why plotting marginal effects of non-linear models is nearly always a good idea.</a:t>
            </a:r>
            <a:endParaRPr lang="fi-FI" dirty="0"/>
          </a:p>
          <a:p>
            <a:r>
              <a:rPr lang="en-US" dirty="0"/>
              <a:t>Explain to strategies for estimating a mediation model. What are the advantages and disadvantages of each?</a:t>
            </a:r>
            <a:endParaRPr lang="fi-FI" dirty="0"/>
          </a:p>
          <a:p>
            <a:pPr marL="0" indent="0">
              <a:buNone/>
            </a:pPr>
            <a:endParaRPr lang="fi-FI" dirty="0"/>
          </a:p>
        </p:txBody>
      </p:sp>
    </p:spTree>
    <p:extLst>
      <p:ext uri="{BB962C8B-B14F-4D97-AF65-F5344CB8AC3E}">
        <p14:creationId xmlns:p14="http://schemas.microsoft.com/office/powerpoint/2010/main" val="333811101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CA961A-AF22-1C49-A555-09770DAE922F}"/>
              </a:ext>
            </a:extLst>
          </p:cNvPr>
          <p:cNvSpPr>
            <a:spLocks noGrp="1"/>
          </p:cNvSpPr>
          <p:nvPr>
            <p:ph type="title"/>
          </p:nvPr>
        </p:nvSpPr>
        <p:spPr/>
        <p:txBody>
          <a:bodyPr/>
          <a:lstStyle/>
          <a:p>
            <a:r>
              <a:rPr lang="fi-FI" dirty="0" err="1"/>
              <a:t>Example</a:t>
            </a:r>
            <a:endParaRPr lang="fi-FI" dirty="0"/>
          </a:p>
        </p:txBody>
      </p:sp>
      <p:pic>
        <p:nvPicPr>
          <p:cNvPr id="7" name="Picture 6">
            <a:extLst>
              <a:ext uri="{FF2B5EF4-FFF2-40B4-BE49-F238E27FC236}">
                <a16:creationId xmlns:a16="http://schemas.microsoft.com/office/drawing/2014/main" id="{D68D418C-6590-244B-9123-C970109CE079}"/>
              </a:ext>
            </a:extLst>
          </p:cNvPr>
          <p:cNvPicPr>
            <a:picLocks noChangeAspect="1"/>
          </p:cNvPicPr>
          <p:nvPr/>
        </p:nvPicPr>
        <p:blipFill rotWithShape="1">
          <a:blip r:embed="rId3"/>
          <a:srcRect t="9937" b="54114"/>
          <a:stretch/>
        </p:blipFill>
        <p:spPr>
          <a:xfrm>
            <a:off x="0" y="1829586"/>
            <a:ext cx="7870785" cy="4123964"/>
          </a:xfrm>
          <a:prstGeom prst="rect">
            <a:avLst/>
          </a:prstGeom>
        </p:spPr>
      </p:pic>
      <p:sp>
        <p:nvSpPr>
          <p:cNvPr id="8" name="TextBox 7">
            <a:extLst>
              <a:ext uri="{FF2B5EF4-FFF2-40B4-BE49-F238E27FC236}">
                <a16:creationId xmlns:a16="http://schemas.microsoft.com/office/drawing/2014/main" id="{6EF7B9D9-407F-9C41-B002-470611A27E51}"/>
              </a:ext>
            </a:extLst>
          </p:cNvPr>
          <p:cNvSpPr txBox="1"/>
          <p:nvPr/>
        </p:nvSpPr>
        <p:spPr>
          <a:xfrm>
            <a:off x="817493" y="6396335"/>
            <a:ext cx="6385165" cy="307777"/>
          </a:xfrm>
          <a:prstGeom prst="rect">
            <a:avLst/>
          </a:prstGeom>
          <a:noFill/>
        </p:spPr>
        <p:txBody>
          <a:bodyPr wrap="square" lIns="0" tIns="0" rIns="0" bIns="0" rtlCol="0">
            <a:spAutoFit/>
          </a:bodyPr>
          <a:lstStyle/>
          <a:p>
            <a:r>
              <a:rPr lang="fi-FI" sz="1000" dirty="0" err="1"/>
              <a:t>Blevins</a:t>
            </a:r>
            <a:r>
              <a:rPr lang="fi-FI" sz="1000" dirty="0"/>
              <a:t>, D. P., </a:t>
            </a:r>
            <a:r>
              <a:rPr lang="fi-FI" sz="1000" dirty="0" err="1"/>
              <a:t>Tsang</a:t>
            </a:r>
            <a:r>
              <a:rPr lang="fi-FI" sz="1000" dirty="0"/>
              <a:t>, E. W. K., &amp; Spain, S. M. (2015). Count-</a:t>
            </a:r>
            <a:r>
              <a:rPr lang="fi-FI" sz="1000" dirty="0" err="1"/>
              <a:t>Based</a:t>
            </a:r>
            <a:r>
              <a:rPr lang="fi-FI" sz="1000" dirty="0"/>
              <a:t> </a:t>
            </a:r>
            <a:r>
              <a:rPr lang="fi-FI" sz="1000" dirty="0" err="1"/>
              <a:t>Research</a:t>
            </a:r>
            <a:r>
              <a:rPr lang="fi-FI" sz="1000" dirty="0"/>
              <a:t> in Management </a:t>
            </a:r>
            <a:r>
              <a:rPr lang="fi-FI" sz="1000" dirty="0" err="1"/>
              <a:t>Suggestions</a:t>
            </a:r>
            <a:r>
              <a:rPr lang="fi-FI" sz="1000" dirty="0"/>
              <a:t> for </a:t>
            </a:r>
            <a:r>
              <a:rPr lang="fi-FI" sz="1000" dirty="0" err="1"/>
              <a:t>Improvement</a:t>
            </a:r>
            <a:r>
              <a:rPr lang="fi-FI" sz="1000" dirty="0"/>
              <a:t>. </a:t>
            </a:r>
            <a:r>
              <a:rPr lang="fi-FI" sz="1000" i="1" dirty="0" err="1"/>
              <a:t>Organizational</a:t>
            </a:r>
            <a:r>
              <a:rPr lang="fi-FI" sz="1000" i="1" dirty="0"/>
              <a:t> </a:t>
            </a:r>
            <a:r>
              <a:rPr lang="fi-FI" sz="1000" i="1" dirty="0" err="1"/>
              <a:t>Research</a:t>
            </a:r>
            <a:r>
              <a:rPr lang="fi-FI" sz="1000" i="1" dirty="0"/>
              <a:t> </a:t>
            </a:r>
            <a:r>
              <a:rPr lang="fi-FI" sz="1000" i="1" dirty="0" err="1"/>
              <a:t>Methods</a:t>
            </a:r>
            <a:r>
              <a:rPr lang="fi-FI" sz="1000" dirty="0"/>
              <a:t>, </a:t>
            </a:r>
            <a:r>
              <a:rPr lang="fi-FI" sz="1000" i="1" dirty="0"/>
              <a:t>18</a:t>
            </a:r>
            <a:r>
              <a:rPr lang="fi-FI" sz="1000" dirty="0"/>
              <a:t>(1), 47–69. </a:t>
            </a:r>
            <a:r>
              <a:rPr lang="fi-FI" sz="1000" dirty="0">
                <a:hlinkClick r:id="rId4"/>
              </a:rPr>
              <a:t>https://doi.org/10.1177/1094428114549601</a:t>
            </a:r>
            <a:endParaRPr lang="fi-FI" sz="1000" dirty="0">
              <a:effectLst/>
            </a:endParaRPr>
          </a:p>
        </p:txBody>
      </p:sp>
      <p:sp>
        <p:nvSpPr>
          <p:cNvPr id="9" name="Rectangle 8">
            <a:extLst>
              <a:ext uri="{FF2B5EF4-FFF2-40B4-BE49-F238E27FC236}">
                <a16:creationId xmlns:a16="http://schemas.microsoft.com/office/drawing/2014/main" id="{10690E74-477E-2845-A6E8-5DADB9EA9784}"/>
              </a:ext>
            </a:extLst>
          </p:cNvPr>
          <p:cNvSpPr/>
          <p:nvPr/>
        </p:nvSpPr>
        <p:spPr>
          <a:xfrm>
            <a:off x="715124" y="5276303"/>
            <a:ext cx="6487534" cy="430016"/>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0" name="TextBox 9">
            <a:extLst>
              <a:ext uri="{FF2B5EF4-FFF2-40B4-BE49-F238E27FC236}">
                <a16:creationId xmlns:a16="http://schemas.microsoft.com/office/drawing/2014/main" id="{9ABEC7A7-1305-CC4F-8F31-FC20838E9638}"/>
              </a:ext>
            </a:extLst>
          </p:cNvPr>
          <p:cNvSpPr txBox="1"/>
          <p:nvPr/>
        </p:nvSpPr>
        <p:spPr>
          <a:xfrm>
            <a:off x="805918" y="5437520"/>
            <a:ext cx="1427995" cy="233619"/>
          </a:xfrm>
          <a:prstGeom prst="rect">
            <a:avLst/>
          </a:prstGeom>
          <a:solidFill>
            <a:schemeClr val="bg1"/>
          </a:solidFill>
        </p:spPr>
        <p:txBody>
          <a:bodyPr wrap="square" lIns="90000" tIns="18000" rIns="0" rtlCol="0">
            <a:spAutoFit/>
          </a:bodyPr>
          <a:lstStyle/>
          <a:p>
            <a:r>
              <a:rPr lang="fi-FI" sz="1100" dirty="0" err="1">
                <a:solidFill>
                  <a:srgbClr val="FF0000"/>
                </a:solidFill>
              </a:rPr>
              <a:t>Number</a:t>
            </a:r>
            <a:r>
              <a:rPr lang="fi-FI" sz="1100" dirty="0">
                <a:solidFill>
                  <a:srgbClr val="FF0000"/>
                </a:solidFill>
              </a:rPr>
              <a:t> of </a:t>
            </a:r>
            <a:r>
              <a:rPr lang="fi-FI" sz="1100" dirty="0" err="1">
                <a:solidFill>
                  <a:srgbClr val="FF0000"/>
                </a:solidFill>
              </a:rPr>
              <a:t>parameters</a:t>
            </a:r>
            <a:endParaRPr lang="fi-FI" sz="1100" dirty="0">
              <a:solidFill>
                <a:srgbClr val="FF0000"/>
              </a:solidFill>
            </a:endParaRPr>
          </a:p>
        </p:txBody>
      </p:sp>
    </p:spTree>
    <p:extLst>
      <p:ext uri="{BB962C8B-B14F-4D97-AF65-F5344CB8AC3E}">
        <p14:creationId xmlns:p14="http://schemas.microsoft.com/office/powerpoint/2010/main" val="295389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A2673B-B28E-3443-817B-F8A0233B8F9C}"/>
              </a:ext>
            </a:extLst>
          </p:cNvPr>
          <p:cNvPicPr>
            <a:picLocks noChangeAspect="1"/>
          </p:cNvPicPr>
          <p:nvPr/>
        </p:nvPicPr>
        <p:blipFill rotWithShape="1">
          <a:blip r:embed="rId3"/>
          <a:srcRect t="5886" b="49051"/>
          <a:stretch/>
        </p:blipFill>
        <p:spPr>
          <a:xfrm>
            <a:off x="-416794" y="393538"/>
            <a:ext cx="9086232" cy="5967774"/>
          </a:xfrm>
          <a:prstGeom prst="rect">
            <a:avLst/>
          </a:prstGeom>
        </p:spPr>
      </p:pic>
      <p:sp>
        <p:nvSpPr>
          <p:cNvPr id="6" name="TextBox 5">
            <a:extLst>
              <a:ext uri="{FF2B5EF4-FFF2-40B4-BE49-F238E27FC236}">
                <a16:creationId xmlns:a16="http://schemas.microsoft.com/office/drawing/2014/main" id="{9E5C331F-0ECB-0A49-A2E9-72E9CF9EEDAF}"/>
              </a:ext>
            </a:extLst>
          </p:cNvPr>
          <p:cNvSpPr txBox="1"/>
          <p:nvPr/>
        </p:nvSpPr>
        <p:spPr>
          <a:xfrm>
            <a:off x="643873" y="6250777"/>
            <a:ext cx="6385165" cy="769441"/>
          </a:xfrm>
          <a:prstGeom prst="rect">
            <a:avLst/>
          </a:prstGeom>
          <a:noFill/>
        </p:spPr>
        <p:txBody>
          <a:bodyPr wrap="square" lIns="0" tIns="0" rIns="0" bIns="0" rtlCol="0">
            <a:spAutoFit/>
          </a:bodyPr>
          <a:lstStyle/>
          <a:p>
            <a:r>
              <a:rPr lang="fi-FI" sz="1000" dirty="0" err="1"/>
              <a:t>Blevins</a:t>
            </a:r>
            <a:r>
              <a:rPr lang="fi-FI" sz="1000" dirty="0"/>
              <a:t>, D. P., </a:t>
            </a:r>
            <a:r>
              <a:rPr lang="fi-FI" sz="1000" dirty="0" err="1"/>
              <a:t>Tsang</a:t>
            </a:r>
            <a:r>
              <a:rPr lang="fi-FI" sz="1000" dirty="0"/>
              <a:t>, E. W. K., &amp; Spain, S. M. (2015). Count-</a:t>
            </a:r>
            <a:r>
              <a:rPr lang="fi-FI" sz="1000" dirty="0" err="1"/>
              <a:t>Based</a:t>
            </a:r>
            <a:r>
              <a:rPr lang="fi-FI" sz="1000" dirty="0"/>
              <a:t> </a:t>
            </a:r>
            <a:r>
              <a:rPr lang="fi-FI" sz="1000" dirty="0" err="1"/>
              <a:t>Research</a:t>
            </a:r>
            <a:r>
              <a:rPr lang="fi-FI" sz="1000" dirty="0"/>
              <a:t> in Management </a:t>
            </a:r>
            <a:r>
              <a:rPr lang="fi-FI" sz="1000" dirty="0" err="1"/>
              <a:t>Suggestions</a:t>
            </a:r>
            <a:r>
              <a:rPr lang="fi-FI" sz="1000" dirty="0"/>
              <a:t> for </a:t>
            </a:r>
            <a:r>
              <a:rPr lang="fi-FI" sz="1000" dirty="0" err="1"/>
              <a:t>Improvement</a:t>
            </a:r>
            <a:r>
              <a:rPr lang="fi-FI" sz="1000" dirty="0"/>
              <a:t>. </a:t>
            </a:r>
            <a:r>
              <a:rPr lang="fi-FI" sz="1000" i="1" dirty="0" err="1"/>
              <a:t>Organizational</a:t>
            </a:r>
            <a:r>
              <a:rPr lang="fi-FI" sz="1000" i="1" dirty="0"/>
              <a:t> </a:t>
            </a:r>
            <a:r>
              <a:rPr lang="fi-FI" sz="1000" i="1" dirty="0" err="1"/>
              <a:t>Research</a:t>
            </a:r>
            <a:r>
              <a:rPr lang="fi-FI" sz="1000" i="1" dirty="0"/>
              <a:t> </a:t>
            </a:r>
            <a:r>
              <a:rPr lang="fi-FI" sz="1000" i="1" dirty="0" err="1"/>
              <a:t>Methods</a:t>
            </a:r>
            <a:r>
              <a:rPr lang="fi-FI" sz="1000" dirty="0"/>
              <a:t>, </a:t>
            </a:r>
            <a:r>
              <a:rPr lang="fi-FI" sz="1000" i="1" dirty="0"/>
              <a:t>18</a:t>
            </a:r>
            <a:r>
              <a:rPr lang="fi-FI" sz="1000" dirty="0"/>
              <a:t>(1), 47–69. </a:t>
            </a:r>
            <a:r>
              <a:rPr lang="fi-FI" sz="1000" dirty="0">
                <a:hlinkClick r:id="rId4"/>
              </a:rPr>
              <a:t>https://doi.org/10.1177/1094428114549601</a:t>
            </a:r>
            <a:endParaRPr lang="fi-FI" sz="1000" dirty="0"/>
          </a:p>
          <a:p>
            <a:r>
              <a:rPr lang="fi-FI" sz="1000" dirty="0"/>
              <a:t>Wilson, P. (2015). </a:t>
            </a:r>
            <a:r>
              <a:rPr lang="fi-FI" sz="1000" dirty="0" err="1"/>
              <a:t>The</a:t>
            </a:r>
            <a:r>
              <a:rPr lang="fi-FI" sz="1000" dirty="0"/>
              <a:t> </a:t>
            </a:r>
            <a:r>
              <a:rPr lang="fi-FI" sz="1000" dirty="0" err="1"/>
              <a:t>misuse</a:t>
            </a:r>
            <a:r>
              <a:rPr lang="fi-FI" sz="1000" dirty="0"/>
              <a:t> of </a:t>
            </a:r>
            <a:r>
              <a:rPr lang="fi-FI" sz="1000" dirty="0" err="1"/>
              <a:t>the</a:t>
            </a:r>
            <a:r>
              <a:rPr lang="fi-FI" sz="1000" dirty="0"/>
              <a:t> </a:t>
            </a:r>
            <a:r>
              <a:rPr lang="fi-FI" sz="1000" dirty="0" err="1"/>
              <a:t>Vuong</a:t>
            </a:r>
            <a:r>
              <a:rPr lang="fi-FI" sz="1000" dirty="0"/>
              <a:t> </a:t>
            </a:r>
            <a:r>
              <a:rPr lang="fi-FI" sz="1000" dirty="0" err="1"/>
              <a:t>test</a:t>
            </a:r>
            <a:r>
              <a:rPr lang="fi-FI" sz="1000" dirty="0"/>
              <a:t> for </a:t>
            </a:r>
            <a:r>
              <a:rPr lang="fi-FI" sz="1000" dirty="0" err="1"/>
              <a:t>non-nested</a:t>
            </a:r>
            <a:r>
              <a:rPr lang="fi-FI" sz="1000" dirty="0"/>
              <a:t> </a:t>
            </a:r>
            <a:r>
              <a:rPr lang="fi-FI" sz="1000" dirty="0" err="1"/>
              <a:t>models</a:t>
            </a:r>
            <a:r>
              <a:rPr lang="fi-FI" sz="1000" dirty="0"/>
              <a:t> to </a:t>
            </a:r>
            <a:r>
              <a:rPr lang="fi-FI" sz="1000" dirty="0" err="1"/>
              <a:t>test</a:t>
            </a:r>
            <a:r>
              <a:rPr lang="fi-FI" sz="1000" dirty="0"/>
              <a:t> for </a:t>
            </a:r>
            <a:r>
              <a:rPr lang="fi-FI" sz="1000" dirty="0" err="1"/>
              <a:t>zero-inflation</a:t>
            </a:r>
            <a:r>
              <a:rPr lang="fi-FI" sz="1000" dirty="0"/>
              <a:t>. </a:t>
            </a:r>
            <a:r>
              <a:rPr lang="fi-FI" sz="1000" i="1" dirty="0" err="1"/>
              <a:t>Economics</a:t>
            </a:r>
            <a:r>
              <a:rPr lang="fi-FI" sz="1000" i="1" dirty="0"/>
              <a:t> </a:t>
            </a:r>
            <a:r>
              <a:rPr lang="fi-FI" sz="1000" i="1" dirty="0" err="1"/>
              <a:t>Letters</a:t>
            </a:r>
            <a:r>
              <a:rPr lang="fi-FI" sz="1000" dirty="0"/>
              <a:t>, </a:t>
            </a:r>
            <a:r>
              <a:rPr lang="fi-FI" sz="1000" i="1" dirty="0"/>
              <a:t>127</a:t>
            </a:r>
            <a:r>
              <a:rPr lang="fi-FI" sz="1000" dirty="0"/>
              <a:t>, 51–53. </a:t>
            </a:r>
            <a:r>
              <a:rPr lang="fi-FI" sz="1000" dirty="0">
                <a:hlinkClick r:id="rId5"/>
              </a:rPr>
              <a:t>https://doi.org/10.1016/j.econlet.2014.12.029</a:t>
            </a:r>
            <a:endParaRPr lang="fi-FI" sz="1000" dirty="0"/>
          </a:p>
          <a:p>
            <a:endParaRPr lang="fi-FI" sz="1000" dirty="0">
              <a:effectLst/>
            </a:endParaRPr>
          </a:p>
        </p:txBody>
      </p:sp>
      <p:sp>
        <p:nvSpPr>
          <p:cNvPr id="4" name="TextBox 3">
            <a:extLst>
              <a:ext uri="{FF2B5EF4-FFF2-40B4-BE49-F238E27FC236}">
                <a16:creationId xmlns:a16="http://schemas.microsoft.com/office/drawing/2014/main" id="{F7047AFF-45DE-034A-A235-C7752DB4C07B}"/>
              </a:ext>
            </a:extLst>
          </p:cNvPr>
          <p:cNvSpPr txBox="1"/>
          <p:nvPr/>
        </p:nvSpPr>
        <p:spPr>
          <a:xfrm>
            <a:off x="3497579" y="1068783"/>
            <a:ext cx="4789894" cy="646331"/>
          </a:xfrm>
          <a:prstGeom prst="rect">
            <a:avLst/>
          </a:prstGeom>
          <a:noFill/>
        </p:spPr>
        <p:txBody>
          <a:bodyPr wrap="square" rtlCol="0">
            <a:spAutoFit/>
          </a:bodyPr>
          <a:lstStyle/>
          <a:p>
            <a:r>
              <a:rPr lang="fi-FI" dirty="0">
                <a:solidFill>
                  <a:srgbClr val="FF0000"/>
                </a:solidFill>
              </a:rPr>
              <a:t>LR </a:t>
            </a:r>
            <a:r>
              <a:rPr lang="fi-FI" dirty="0" err="1">
                <a:solidFill>
                  <a:srgbClr val="FF0000"/>
                </a:solidFill>
              </a:rPr>
              <a:t>test</a:t>
            </a:r>
            <a:r>
              <a:rPr lang="fi-FI" dirty="0">
                <a:solidFill>
                  <a:srgbClr val="FF0000"/>
                </a:solidFill>
              </a:rPr>
              <a:t> </a:t>
            </a:r>
            <a:r>
              <a:rPr lang="fi-FI" dirty="0" err="1">
                <a:solidFill>
                  <a:srgbClr val="FF0000"/>
                </a:solidFill>
              </a:rPr>
              <a:t>between</a:t>
            </a:r>
            <a:r>
              <a:rPr lang="fi-FI" dirty="0">
                <a:solidFill>
                  <a:srgbClr val="FF0000"/>
                </a:solidFill>
              </a:rPr>
              <a:t> </a:t>
            </a:r>
            <a:r>
              <a:rPr lang="fi-FI" dirty="0" err="1">
                <a:solidFill>
                  <a:srgbClr val="FF0000"/>
                </a:solidFill>
              </a:rPr>
              <a:t>poisson</a:t>
            </a:r>
            <a:r>
              <a:rPr lang="fi-FI" dirty="0">
                <a:solidFill>
                  <a:srgbClr val="FF0000"/>
                </a:solidFill>
              </a:rPr>
              <a:t> and </a:t>
            </a:r>
            <a:r>
              <a:rPr lang="fi-FI" dirty="0" err="1">
                <a:solidFill>
                  <a:srgbClr val="FF0000"/>
                </a:solidFill>
              </a:rPr>
              <a:t>negative</a:t>
            </a:r>
            <a:r>
              <a:rPr lang="fi-FI" dirty="0">
                <a:solidFill>
                  <a:srgbClr val="FF0000"/>
                </a:solidFill>
              </a:rPr>
              <a:t> </a:t>
            </a:r>
            <a:r>
              <a:rPr lang="fi-FI" dirty="0" err="1">
                <a:solidFill>
                  <a:srgbClr val="FF0000"/>
                </a:solidFill>
              </a:rPr>
              <a:t>binomial</a:t>
            </a:r>
            <a:endParaRPr lang="fi-FI" dirty="0">
              <a:solidFill>
                <a:srgbClr val="FF0000"/>
              </a:solidFill>
            </a:endParaRPr>
          </a:p>
          <a:p>
            <a:r>
              <a:rPr lang="fi-FI" dirty="0" err="1">
                <a:solidFill>
                  <a:srgbClr val="FF0000"/>
                </a:solidFill>
              </a:rPr>
              <a:t>Significance</a:t>
            </a:r>
            <a:r>
              <a:rPr lang="fi-FI" dirty="0">
                <a:solidFill>
                  <a:srgbClr val="FF0000"/>
                </a:solidFill>
              </a:rPr>
              <a:t> of </a:t>
            </a:r>
            <a:r>
              <a:rPr lang="fi-FI" dirty="0" err="1">
                <a:solidFill>
                  <a:srgbClr val="FF0000"/>
                </a:solidFill>
              </a:rPr>
              <a:t>the</a:t>
            </a:r>
            <a:r>
              <a:rPr lang="fi-FI" dirty="0">
                <a:solidFill>
                  <a:srgbClr val="FF0000"/>
                </a:solidFill>
              </a:rPr>
              <a:t> </a:t>
            </a:r>
            <a:r>
              <a:rPr lang="fi-FI" dirty="0" err="1">
                <a:solidFill>
                  <a:srgbClr val="FF0000"/>
                </a:solidFill>
              </a:rPr>
              <a:t>overdispersion</a:t>
            </a:r>
            <a:r>
              <a:rPr lang="fi-FI" dirty="0">
                <a:solidFill>
                  <a:srgbClr val="FF0000"/>
                </a:solidFill>
              </a:rPr>
              <a:t> </a:t>
            </a:r>
            <a:r>
              <a:rPr lang="fi-FI" dirty="0" err="1">
                <a:solidFill>
                  <a:srgbClr val="FF0000"/>
                </a:solidFill>
              </a:rPr>
              <a:t>parameter</a:t>
            </a:r>
            <a:endParaRPr lang="fi-FI" dirty="0">
              <a:solidFill>
                <a:srgbClr val="FF0000"/>
              </a:solidFill>
            </a:endParaRPr>
          </a:p>
        </p:txBody>
      </p:sp>
      <p:sp>
        <p:nvSpPr>
          <p:cNvPr id="7" name="TextBox 6">
            <a:extLst>
              <a:ext uri="{FF2B5EF4-FFF2-40B4-BE49-F238E27FC236}">
                <a16:creationId xmlns:a16="http://schemas.microsoft.com/office/drawing/2014/main" id="{1E24DCF5-1FF5-9749-A89E-7BB95FE072B0}"/>
              </a:ext>
            </a:extLst>
          </p:cNvPr>
          <p:cNvSpPr txBox="1"/>
          <p:nvPr/>
        </p:nvSpPr>
        <p:spPr>
          <a:xfrm>
            <a:off x="5050513" y="1849467"/>
            <a:ext cx="3225383" cy="369332"/>
          </a:xfrm>
          <a:prstGeom prst="rect">
            <a:avLst/>
          </a:prstGeom>
          <a:noFill/>
        </p:spPr>
        <p:txBody>
          <a:bodyPr wrap="square" rtlCol="0">
            <a:spAutoFit/>
          </a:bodyPr>
          <a:lstStyle/>
          <a:p>
            <a:r>
              <a:rPr lang="fi-FI" dirty="0" err="1">
                <a:solidFill>
                  <a:srgbClr val="FF0000"/>
                </a:solidFill>
              </a:rPr>
              <a:t>The</a:t>
            </a:r>
            <a:r>
              <a:rPr lang="fi-FI" dirty="0">
                <a:solidFill>
                  <a:srgbClr val="FF0000"/>
                </a:solidFill>
              </a:rPr>
              <a:t> </a:t>
            </a:r>
            <a:r>
              <a:rPr lang="fi-FI" dirty="0" err="1">
                <a:solidFill>
                  <a:srgbClr val="FF0000"/>
                </a:solidFill>
              </a:rPr>
              <a:t>Vuong</a:t>
            </a:r>
            <a:r>
              <a:rPr lang="fi-FI" dirty="0">
                <a:solidFill>
                  <a:srgbClr val="FF0000"/>
                </a:solidFill>
              </a:rPr>
              <a:t> </a:t>
            </a:r>
            <a:r>
              <a:rPr lang="fi-FI" dirty="0" err="1">
                <a:solidFill>
                  <a:srgbClr val="FF0000"/>
                </a:solidFill>
              </a:rPr>
              <a:t>test</a:t>
            </a:r>
            <a:r>
              <a:rPr lang="fi-FI" dirty="0">
                <a:solidFill>
                  <a:srgbClr val="FF0000"/>
                </a:solidFill>
              </a:rPr>
              <a:t> is </a:t>
            </a:r>
            <a:r>
              <a:rPr lang="fi-FI" dirty="0" err="1">
                <a:solidFill>
                  <a:srgbClr val="FF0000"/>
                </a:solidFill>
              </a:rPr>
              <a:t>problematic</a:t>
            </a:r>
            <a:endParaRPr lang="fi-FI" dirty="0">
              <a:solidFill>
                <a:srgbClr val="FF0000"/>
              </a:solidFill>
            </a:endParaRPr>
          </a:p>
        </p:txBody>
      </p:sp>
      <p:sp>
        <p:nvSpPr>
          <p:cNvPr id="8" name="TextBox 7">
            <a:extLst>
              <a:ext uri="{FF2B5EF4-FFF2-40B4-BE49-F238E27FC236}">
                <a16:creationId xmlns:a16="http://schemas.microsoft.com/office/drawing/2014/main" id="{3997F23B-0161-3742-B87E-34AFC73DF3D6}"/>
              </a:ext>
            </a:extLst>
          </p:cNvPr>
          <p:cNvSpPr txBox="1"/>
          <p:nvPr/>
        </p:nvSpPr>
        <p:spPr>
          <a:xfrm>
            <a:off x="5052445" y="2140764"/>
            <a:ext cx="2459526" cy="369332"/>
          </a:xfrm>
          <a:prstGeom prst="rect">
            <a:avLst/>
          </a:prstGeom>
          <a:noFill/>
        </p:spPr>
        <p:txBody>
          <a:bodyPr wrap="square" rtlCol="0">
            <a:spAutoFit/>
          </a:bodyPr>
          <a:lstStyle/>
          <a:p>
            <a:r>
              <a:rPr lang="fi-FI" dirty="0" err="1">
                <a:solidFill>
                  <a:srgbClr val="FF0000"/>
                </a:solidFill>
              </a:rPr>
              <a:t>Use</a:t>
            </a:r>
            <a:r>
              <a:rPr lang="fi-FI" dirty="0">
                <a:solidFill>
                  <a:srgbClr val="FF0000"/>
                </a:solidFill>
              </a:rPr>
              <a:t> </a:t>
            </a:r>
            <a:r>
              <a:rPr lang="fi-FI" dirty="0" err="1">
                <a:solidFill>
                  <a:srgbClr val="FF0000"/>
                </a:solidFill>
              </a:rPr>
              <a:t>theory</a:t>
            </a:r>
            <a:r>
              <a:rPr lang="fi-FI" dirty="0">
                <a:solidFill>
                  <a:srgbClr val="FF0000"/>
                </a:solidFill>
              </a:rPr>
              <a:t> as </a:t>
            </a:r>
            <a:r>
              <a:rPr lang="fi-FI" dirty="0" err="1">
                <a:solidFill>
                  <a:srgbClr val="FF0000"/>
                </a:solidFill>
              </a:rPr>
              <a:t>guidance</a:t>
            </a:r>
            <a:endParaRPr lang="fi-FI" dirty="0">
              <a:solidFill>
                <a:srgbClr val="FF0000"/>
              </a:solidFill>
            </a:endParaRPr>
          </a:p>
        </p:txBody>
      </p:sp>
    </p:spTree>
    <p:extLst>
      <p:ext uri="{BB962C8B-B14F-4D97-AF65-F5344CB8AC3E}">
        <p14:creationId xmlns:p14="http://schemas.microsoft.com/office/powerpoint/2010/main" val="331441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81FBCC-B311-B94C-AB2B-5218B052828B}"/>
              </a:ext>
            </a:extLst>
          </p:cNvPr>
          <p:cNvPicPr>
            <a:picLocks noChangeAspect="1"/>
          </p:cNvPicPr>
          <p:nvPr/>
        </p:nvPicPr>
        <p:blipFill>
          <a:blip r:embed="rId2"/>
          <a:stretch>
            <a:fillRect/>
          </a:stretch>
        </p:blipFill>
        <p:spPr>
          <a:xfrm>
            <a:off x="3003550" y="1143000"/>
            <a:ext cx="3136900" cy="4572000"/>
          </a:xfrm>
          <a:prstGeom prst="rect">
            <a:avLst/>
          </a:prstGeom>
        </p:spPr>
      </p:pic>
      <p:sp>
        <p:nvSpPr>
          <p:cNvPr id="4" name="TextBox 3">
            <a:extLst>
              <a:ext uri="{FF2B5EF4-FFF2-40B4-BE49-F238E27FC236}">
                <a16:creationId xmlns:a16="http://schemas.microsoft.com/office/drawing/2014/main" id="{24E571F4-143F-EC48-BE5C-74BCC9CAA85E}"/>
              </a:ext>
            </a:extLst>
          </p:cNvPr>
          <p:cNvSpPr txBox="1"/>
          <p:nvPr/>
        </p:nvSpPr>
        <p:spPr>
          <a:xfrm>
            <a:off x="1388962" y="462987"/>
            <a:ext cx="3803734" cy="369332"/>
          </a:xfrm>
          <a:prstGeom prst="rect">
            <a:avLst/>
          </a:prstGeom>
          <a:noFill/>
        </p:spPr>
        <p:txBody>
          <a:bodyPr wrap="none" rtlCol="0">
            <a:spAutoFit/>
          </a:bodyPr>
          <a:lstStyle/>
          <a:p>
            <a:r>
              <a:rPr lang="fi-FI" dirty="0" err="1"/>
              <a:t>Discuss</a:t>
            </a:r>
            <a:r>
              <a:rPr lang="fi-FI" dirty="0"/>
              <a:t> in </a:t>
            </a:r>
            <a:r>
              <a:rPr lang="fi-FI" dirty="0" err="1"/>
              <a:t>class</a:t>
            </a:r>
            <a:r>
              <a:rPr lang="fi-FI" dirty="0"/>
              <a:t> </a:t>
            </a:r>
            <a:r>
              <a:rPr lang="fi-FI" dirty="0" err="1"/>
              <a:t>why</a:t>
            </a:r>
            <a:r>
              <a:rPr lang="fi-FI" dirty="0"/>
              <a:t> </a:t>
            </a:r>
            <a:r>
              <a:rPr lang="fi-FI" dirty="0" err="1"/>
              <a:t>this</a:t>
            </a:r>
            <a:r>
              <a:rPr lang="fi-FI" dirty="0"/>
              <a:t> is </a:t>
            </a:r>
            <a:r>
              <a:rPr lang="fi-FI" dirty="0" err="1"/>
              <a:t>problematic</a:t>
            </a:r>
            <a:endParaRPr lang="fi-FI" dirty="0"/>
          </a:p>
        </p:txBody>
      </p:sp>
    </p:spTree>
    <p:extLst>
      <p:ext uri="{BB962C8B-B14F-4D97-AF65-F5344CB8AC3E}">
        <p14:creationId xmlns:p14="http://schemas.microsoft.com/office/powerpoint/2010/main" val="63619568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32E-C82E-DA43-BE4F-2F897D172192}"/>
              </a:ext>
            </a:extLst>
          </p:cNvPr>
          <p:cNvSpPr>
            <a:spLocks noGrp="1"/>
          </p:cNvSpPr>
          <p:nvPr>
            <p:ph type="title"/>
          </p:nvPr>
        </p:nvSpPr>
        <p:spPr/>
        <p:txBody>
          <a:bodyPr/>
          <a:lstStyle/>
          <a:p>
            <a:endParaRPr lang="fi-FI"/>
          </a:p>
        </p:txBody>
      </p:sp>
      <p:sp>
        <p:nvSpPr>
          <p:cNvPr id="3" name="Content Placeholder 2">
            <a:extLst>
              <a:ext uri="{FF2B5EF4-FFF2-40B4-BE49-F238E27FC236}">
                <a16:creationId xmlns:a16="http://schemas.microsoft.com/office/drawing/2014/main" id="{7EBBBE4C-7403-4E4F-9FB3-B8293D9F0835}"/>
              </a:ext>
            </a:extLst>
          </p:cNvPr>
          <p:cNvSpPr>
            <a:spLocks noGrp="1"/>
          </p:cNvSpPr>
          <p:nvPr>
            <p:ph idx="1"/>
          </p:nvPr>
        </p:nvSpPr>
        <p:spPr/>
        <p:txBody>
          <a:bodyPr/>
          <a:lstStyle/>
          <a:p>
            <a:r>
              <a:rPr lang="fi-FI" dirty="0" err="1"/>
              <a:t>Consider</a:t>
            </a:r>
            <a:r>
              <a:rPr lang="fi-FI" dirty="0"/>
              <a:t> </a:t>
            </a:r>
            <a:r>
              <a:rPr lang="fi-FI" dirty="0" err="1"/>
              <a:t>using</a:t>
            </a:r>
            <a:r>
              <a:rPr lang="fi-FI" dirty="0"/>
              <a:t> </a:t>
            </a:r>
            <a:r>
              <a:rPr lang="fi-FI" dirty="0" err="1"/>
              <a:t>this</a:t>
            </a:r>
            <a:r>
              <a:rPr lang="fi-FI" dirty="0"/>
              <a:t> as an </a:t>
            </a:r>
            <a:r>
              <a:rPr lang="fi-FI" dirty="0" err="1"/>
              <a:t>example</a:t>
            </a:r>
            <a:r>
              <a:rPr lang="fi-FI" dirty="0"/>
              <a:t> of </a:t>
            </a:r>
            <a:r>
              <a:rPr lang="fi-FI" dirty="0" err="1"/>
              <a:t>problematic</a:t>
            </a:r>
            <a:r>
              <a:rPr lang="fi-FI" dirty="0"/>
              <a:t> </a:t>
            </a:r>
            <a:r>
              <a:rPr lang="fi-FI" dirty="0" err="1"/>
              <a:t>practices</a:t>
            </a:r>
            <a:endParaRPr lang="fi-FI" dirty="0"/>
          </a:p>
          <a:p>
            <a:endParaRPr lang="fi-FI" dirty="0"/>
          </a:p>
          <a:p>
            <a:r>
              <a:rPr lang="fi-FI" dirty="0" err="1"/>
              <a:t>Antonakis</a:t>
            </a:r>
            <a:r>
              <a:rPr lang="fi-FI" dirty="0"/>
              <a:t>, J., </a:t>
            </a:r>
            <a:r>
              <a:rPr lang="fi-FI" dirty="0" err="1"/>
              <a:t>Bastardoz</a:t>
            </a:r>
            <a:r>
              <a:rPr lang="fi-FI" dirty="0"/>
              <a:t>, N., Liu, Y., &amp; </a:t>
            </a:r>
            <a:r>
              <a:rPr lang="fi-FI" dirty="0" err="1"/>
              <a:t>Schriesheim</a:t>
            </a:r>
            <a:r>
              <a:rPr lang="fi-FI" dirty="0"/>
              <a:t>, C. A. (2014). </a:t>
            </a:r>
            <a:r>
              <a:rPr lang="fi-FI" dirty="0" err="1"/>
              <a:t>What</a:t>
            </a:r>
            <a:r>
              <a:rPr lang="fi-FI" dirty="0"/>
              <a:t> </a:t>
            </a:r>
            <a:r>
              <a:rPr lang="fi-FI" dirty="0" err="1"/>
              <a:t>makes</a:t>
            </a:r>
            <a:r>
              <a:rPr lang="fi-FI" dirty="0"/>
              <a:t> </a:t>
            </a:r>
            <a:r>
              <a:rPr lang="fi-FI" dirty="0" err="1"/>
              <a:t>articles</a:t>
            </a:r>
            <a:r>
              <a:rPr lang="fi-FI" dirty="0"/>
              <a:t> </a:t>
            </a:r>
            <a:r>
              <a:rPr lang="fi-FI" dirty="0" err="1"/>
              <a:t>highly</a:t>
            </a:r>
            <a:r>
              <a:rPr lang="fi-FI" dirty="0"/>
              <a:t> </a:t>
            </a:r>
            <a:r>
              <a:rPr lang="fi-FI" dirty="0" err="1"/>
              <a:t>cited</a:t>
            </a:r>
            <a:r>
              <a:rPr lang="fi-FI" dirty="0"/>
              <a:t>? </a:t>
            </a:r>
            <a:r>
              <a:rPr lang="fi-FI" i="1" dirty="0" err="1"/>
              <a:t>The</a:t>
            </a:r>
            <a:r>
              <a:rPr lang="fi-FI" i="1" dirty="0"/>
              <a:t> </a:t>
            </a:r>
            <a:r>
              <a:rPr lang="fi-FI" i="1" dirty="0" err="1"/>
              <a:t>Leadership</a:t>
            </a:r>
            <a:r>
              <a:rPr lang="fi-FI" i="1" dirty="0"/>
              <a:t> </a:t>
            </a:r>
            <a:r>
              <a:rPr lang="fi-FI" i="1" dirty="0" err="1"/>
              <a:t>Quarterly</a:t>
            </a:r>
            <a:r>
              <a:rPr lang="fi-FI" dirty="0"/>
              <a:t>, </a:t>
            </a:r>
            <a:r>
              <a:rPr lang="fi-FI" i="1" dirty="0"/>
              <a:t>25</a:t>
            </a:r>
            <a:r>
              <a:rPr lang="fi-FI" dirty="0"/>
              <a:t>(1), 152–179.</a:t>
            </a:r>
          </a:p>
          <a:p>
            <a:endParaRPr lang="fi-FI" dirty="0"/>
          </a:p>
        </p:txBody>
      </p:sp>
    </p:spTree>
    <p:extLst>
      <p:ext uri="{BB962C8B-B14F-4D97-AF65-F5344CB8AC3E}">
        <p14:creationId xmlns:p14="http://schemas.microsoft.com/office/powerpoint/2010/main" val="2934339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6A8403-F14D-C940-9718-38260ED8C3E7}"/>
              </a:ext>
            </a:extLst>
          </p:cNvPr>
          <p:cNvSpPr>
            <a:spLocks noGrp="1"/>
          </p:cNvSpPr>
          <p:nvPr>
            <p:ph type="title"/>
          </p:nvPr>
        </p:nvSpPr>
        <p:spPr/>
        <p:txBody>
          <a:bodyPr/>
          <a:lstStyle/>
          <a:p>
            <a:r>
              <a:rPr lang="fi-FI" dirty="0" err="1"/>
              <a:t>Quasi-maximum</a:t>
            </a:r>
            <a:r>
              <a:rPr lang="fi-FI" dirty="0"/>
              <a:t> </a:t>
            </a:r>
            <a:br>
              <a:rPr lang="fi-FI" dirty="0"/>
            </a:br>
            <a:r>
              <a:rPr lang="fi-FI" dirty="0" err="1"/>
              <a:t>likelihood</a:t>
            </a:r>
            <a:r>
              <a:rPr lang="fi-FI" dirty="0"/>
              <a:t> </a:t>
            </a:r>
            <a:r>
              <a:rPr lang="fi-FI" dirty="0" err="1"/>
              <a:t>estimation</a:t>
            </a:r>
            <a:endParaRPr lang="fi-FI" dirty="0"/>
          </a:p>
        </p:txBody>
      </p:sp>
      <p:sp>
        <p:nvSpPr>
          <p:cNvPr id="5" name="Text Placeholder 4">
            <a:extLst>
              <a:ext uri="{FF2B5EF4-FFF2-40B4-BE49-F238E27FC236}">
                <a16:creationId xmlns:a16="http://schemas.microsoft.com/office/drawing/2014/main" id="{C718E8D0-B8D2-8C4D-8569-282C80CCCC86}"/>
              </a:ext>
            </a:extLst>
          </p:cNvPr>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76976107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B5C3A9-34EC-564D-85F2-B071C6F1D282}"/>
              </a:ext>
            </a:extLst>
          </p:cNvPr>
          <p:cNvSpPr>
            <a:spLocks noGrp="1"/>
          </p:cNvSpPr>
          <p:nvPr>
            <p:ph type="title"/>
          </p:nvPr>
        </p:nvSpPr>
        <p:spPr/>
        <p:txBody>
          <a:bodyPr/>
          <a:lstStyle/>
          <a:p>
            <a:r>
              <a:rPr lang="fi-FI" dirty="0" err="1"/>
              <a:t>Bernoulli</a:t>
            </a:r>
            <a:r>
              <a:rPr lang="fi-FI" dirty="0"/>
              <a:t> </a:t>
            </a:r>
            <a:r>
              <a:rPr lang="fi-FI" dirty="0" err="1"/>
              <a:t>distribution</a:t>
            </a:r>
            <a:r>
              <a:rPr lang="fi-FI" dirty="0"/>
              <a:t> </a:t>
            </a:r>
            <a:r>
              <a:rPr lang="fi-FI" dirty="0" err="1"/>
              <a:t>example</a:t>
            </a:r>
            <a:endParaRPr lang="fi-FI" dirty="0"/>
          </a:p>
        </p:txBody>
      </p:sp>
      <p:graphicFrame>
        <p:nvGraphicFramePr>
          <p:cNvPr id="6" name="Content Placeholder 5">
            <a:extLst>
              <a:ext uri="{FF2B5EF4-FFF2-40B4-BE49-F238E27FC236}">
                <a16:creationId xmlns:a16="http://schemas.microsoft.com/office/drawing/2014/main" id="{577ADC9C-8CAF-0B41-A9A7-B9FEEDA3493C}"/>
              </a:ext>
            </a:extLst>
          </p:cNvPr>
          <p:cNvGraphicFramePr>
            <a:graphicFrameLocks noGrp="1"/>
          </p:cNvGraphicFramePr>
          <p:nvPr>
            <p:ph idx="1"/>
            <p:extLst>
              <p:ext uri="{D42A27DB-BD31-4B8C-83A1-F6EECF244321}">
                <p14:modId xmlns:p14="http://schemas.microsoft.com/office/powerpoint/2010/main" val="1106877235"/>
              </p:ext>
            </p:extLst>
          </p:nvPr>
        </p:nvGraphicFramePr>
        <p:xfrm>
          <a:off x="628650" y="2774749"/>
          <a:ext cx="5193415" cy="3302866"/>
        </p:xfrm>
        <a:graphic>
          <a:graphicData uri="http://schemas.openxmlformats.org/drawingml/2006/table">
            <a:tbl>
              <a:tblPr firstRow="1" bandRow="1">
                <a:tableStyleId>{5C22544A-7EE6-4342-B048-85BDC9FD1C3A}</a:tableStyleId>
              </a:tblPr>
              <a:tblGrid>
                <a:gridCol w="1038683">
                  <a:extLst>
                    <a:ext uri="{9D8B030D-6E8A-4147-A177-3AD203B41FA5}">
                      <a16:colId xmlns:a16="http://schemas.microsoft.com/office/drawing/2014/main" val="140308998"/>
                    </a:ext>
                  </a:extLst>
                </a:gridCol>
                <a:gridCol w="1038683">
                  <a:extLst>
                    <a:ext uri="{9D8B030D-6E8A-4147-A177-3AD203B41FA5}">
                      <a16:colId xmlns:a16="http://schemas.microsoft.com/office/drawing/2014/main" val="3440685144"/>
                    </a:ext>
                  </a:extLst>
                </a:gridCol>
                <a:gridCol w="1038683">
                  <a:extLst>
                    <a:ext uri="{9D8B030D-6E8A-4147-A177-3AD203B41FA5}">
                      <a16:colId xmlns:a16="http://schemas.microsoft.com/office/drawing/2014/main" val="2524691904"/>
                    </a:ext>
                  </a:extLst>
                </a:gridCol>
                <a:gridCol w="1038683">
                  <a:extLst>
                    <a:ext uri="{9D8B030D-6E8A-4147-A177-3AD203B41FA5}">
                      <a16:colId xmlns:a16="http://schemas.microsoft.com/office/drawing/2014/main" val="1231958615"/>
                    </a:ext>
                  </a:extLst>
                </a:gridCol>
                <a:gridCol w="1038683">
                  <a:extLst>
                    <a:ext uri="{9D8B030D-6E8A-4147-A177-3AD203B41FA5}">
                      <a16:colId xmlns:a16="http://schemas.microsoft.com/office/drawing/2014/main" val="3141982158"/>
                    </a:ext>
                  </a:extLst>
                </a:gridCol>
              </a:tblGrid>
              <a:tr h="710866">
                <a:tc>
                  <a:txBody>
                    <a:bodyPr/>
                    <a:lstStyle/>
                    <a:p>
                      <a:r>
                        <a:rPr lang="fi-FI" dirty="0"/>
                        <a:t>Case </a:t>
                      </a:r>
                      <a:r>
                        <a:rPr lang="fi-FI" dirty="0" err="1"/>
                        <a:t>number</a:t>
                      </a:r>
                      <a:endParaRPr lang="fi-FI" dirty="0"/>
                    </a:p>
                  </a:txBody>
                  <a:tcPr/>
                </a:tc>
                <a:tc>
                  <a:txBody>
                    <a:bodyPr/>
                    <a:lstStyle/>
                    <a:p>
                      <a:r>
                        <a:rPr lang="fi-FI" dirty="0" err="1"/>
                        <a:t>Predictors</a:t>
                      </a:r>
                      <a:r>
                        <a:rPr lang="fi-FI" dirty="0"/>
                        <a:t> and </a:t>
                      </a:r>
                      <a:r>
                        <a:rPr lang="fi-FI" dirty="0" err="1"/>
                        <a:t>link</a:t>
                      </a:r>
                      <a:endParaRPr lang="fi-FI" dirty="0"/>
                    </a:p>
                  </a:txBody>
                  <a:tcPr/>
                </a:tc>
                <a:tc>
                  <a:txBody>
                    <a:bodyPr/>
                    <a:lstStyle/>
                    <a:p>
                      <a:r>
                        <a:rPr lang="fi-FI" dirty="0" err="1"/>
                        <a:t>Predicted</a:t>
                      </a:r>
                      <a:r>
                        <a:rPr lang="fi-FI" dirty="0"/>
                        <a:t> </a:t>
                      </a:r>
                      <a:r>
                        <a:rPr lang="fi-FI" dirty="0" err="1"/>
                        <a:t>probability</a:t>
                      </a:r>
                      <a:endParaRPr lang="fi-FI" dirty="0"/>
                    </a:p>
                  </a:txBody>
                  <a:tcPr/>
                </a:tc>
                <a:tc>
                  <a:txBody>
                    <a:bodyPr/>
                    <a:lstStyle/>
                    <a:p>
                      <a:r>
                        <a:rPr lang="fi-FI" dirty="0" err="1"/>
                        <a:t>Observed</a:t>
                      </a:r>
                      <a:r>
                        <a:rPr lang="fi-FI" dirty="0"/>
                        <a:t> </a:t>
                      </a:r>
                      <a:r>
                        <a:rPr lang="fi-FI" dirty="0" err="1"/>
                        <a:t>value</a:t>
                      </a:r>
                      <a:endParaRPr lang="fi-FI" dirty="0"/>
                    </a:p>
                  </a:txBody>
                  <a:tcPr/>
                </a:tc>
                <a:tc>
                  <a:txBody>
                    <a:bodyPr/>
                    <a:lstStyle/>
                    <a:p>
                      <a:r>
                        <a:rPr lang="fi-FI" dirty="0" err="1"/>
                        <a:t>Likelihood</a:t>
                      </a:r>
                      <a:endParaRPr lang="fi-FI" dirty="0"/>
                    </a:p>
                  </a:txBody>
                  <a:tcPr/>
                </a:tc>
                <a:extLst>
                  <a:ext uri="{0D108BD9-81ED-4DB2-BD59-A6C34878D82A}">
                    <a16:rowId xmlns:a16="http://schemas.microsoft.com/office/drawing/2014/main" val="1475377511"/>
                  </a:ext>
                </a:extLst>
              </a:tr>
              <a:tr h="324000">
                <a:tc>
                  <a:txBody>
                    <a:bodyPr/>
                    <a:lstStyle/>
                    <a:p>
                      <a:r>
                        <a:rPr lang="fi-FI" dirty="0"/>
                        <a:t>1</a:t>
                      </a:r>
                    </a:p>
                  </a:txBody>
                  <a:tcPr/>
                </a:tc>
                <a:tc>
                  <a:txBody>
                    <a:bodyPr/>
                    <a:lstStyle/>
                    <a:p>
                      <a:r>
                        <a:rPr lang="fi-FI" dirty="0"/>
                        <a:t>….</a:t>
                      </a:r>
                    </a:p>
                  </a:txBody>
                  <a:tcPr/>
                </a:tc>
                <a:tc>
                  <a:txBody>
                    <a:bodyPr/>
                    <a:lstStyle/>
                    <a:p>
                      <a:r>
                        <a:rPr lang="fi-FI" dirty="0"/>
                        <a:t>.7</a:t>
                      </a:r>
                    </a:p>
                  </a:txBody>
                  <a:tcPr/>
                </a:tc>
                <a:tc>
                  <a:txBody>
                    <a:bodyPr/>
                    <a:lstStyle/>
                    <a:p>
                      <a:r>
                        <a:rPr lang="fi-FI" dirty="0"/>
                        <a:t>1</a:t>
                      </a:r>
                    </a:p>
                  </a:txBody>
                  <a:tcPr/>
                </a:tc>
                <a:tc>
                  <a:txBody>
                    <a:bodyPr/>
                    <a:lstStyle/>
                    <a:p>
                      <a:r>
                        <a:rPr lang="fi-FI" dirty="0"/>
                        <a:t>.7</a:t>
                      </a:r>
                    </a:p>
                  </a:txBody>
                  <a:tcPr/>
                </a:tc>
                <a:extLst>
                  <a:ext uri="{0D108BD9-81ED-4DB2-BD59-A6C34878D82A}">
                    <a16:rowId xmlns:a16="http://schemas.microsoft.com/office/drawing/2014/main" val="3265817641"/>
                  </a:ext>
                </a:extLst>
              </a:tr>
              <a:tr h="324000">
                <a:tc>
                  <a:txBody>
                    <a:bodyPr/>
                    <a:lstStyle/>
                    <a:p>
                      <a:r>
                        <a:rPr lang="fi-FI" dirty="0"/>
                        <a:t>2</a:t>
                      </a:r>
                    </a:p>
                  </a:txBody>
                  <a:tcPr/>
                </a:tc>
                <a:tc>
                  <a:txBody>
                    <a:bodyPr/>
                    <a:lstStyle/>
                    <a:p>
                      <a:r>
                        <a:rPr lang="fi-FI" dirty="0"/>
                        <a:t>….</a:t>
                      </a:r>
                    </a:p>
                  </a:txBody>
                  <a:tcPr/>
                </a:tc>
                <a:tc>
                  <a:txBody>
                    <a:bodyPr/>
                    <a:lstStyle/>
                    <a:p>
                      <a:r>
                        <a:rPr lang="fi-FI" dirty="0"/>
                        <a:t>.5</a:t>
                      </a:r>
                    </a:p>
                  </a:txBody>
                  <a:tcPr/>
                </a:tc>
                <a:tc>
                  <a:txBody>
                    <a:bodyPr/>
                    <a:lstStyle/>
                    <a:p>
                      <a:r>
                        <a:rPr lang="fi-FI" dirty="0"/>
                        <a:t>0</a:t>
                      </a:r>
                    </a:p>
                  </a:txBody>
                  <a:tcPr/>
                </a:tc>
                <a:tc>
                  <a:txBody>
                    <a:bodyPr/>
                    <a:lstStyle/>
                    <a:p>
                      <a:r>
                        <a:rPr lang="fi-FI" dirty="0"/>
                        <a:t>.5</a:t>
                      </a:r>
                    </a:p>
                  </a:txBody>
                  <a:tcPr/>
                </a:tc>
                <a:extLst>
                  <a:ext uri="{0D108BD9-81ED-4DB2-BD59-A6C34878D82A}">
                    <a16:rowId xmlns:a16="http://schemas.microsoft.com/office/drawing/2014/main" val="808095969"/>
                  </a:ext>
                </a:extLst>
              </a:tr>
              <a:tr h="324000">
                <a:tc>
                  <a:txBody>
                    <a:bodyPr/>
                    <a:lstStyle/>
                    <a:p>
                      <a:r>
                        <a:rPr lang="fi-FI" dirty="0"/>
                        <a:t>3</a:t>
                      </a:r>
                    </a:p>
                  </a:txBody>
                  <a:tcPr/>
                </a:tc>
                <a:tc>
                  <a:txBody>
                    <a:bodyPr/>
                    <a:lstStyle/>
                    <a:p>
                      <a:r>
                        <a:rPr lang="fi-FI" dirty="0"/>
                        <a:t>….</a:t>
                      </a:r>
                    </a:p>
                  </a:txBody>
                  <a:tcPr/>
                </a:tc>
                <a:tc>
                  <a:txBody>
                    <a:bodyPr/>
                    <a:lstStyle/>
                    <a:p>
                      <a:r>
                        <a:rPr lang="fi-FI" dirty="0"/>
                        <a:t>.1</a:t>
                      </a:r>
                    </a:p>
                  </a:txBody>
                  <a:tcPr/>
                </a:tc>
                <a:tc>
                  <a:txBody>
                    <a:bodyPr/>
                    <a:lstStyle/>
                    <a:p>
                      <a:r>
                        <a:rPr lang="fi-FI" dirty="0"/>
                        <a:t>0</a:t>
                      </a:r>
                    </a:p>
                  </a:txBody>
                  <a:tcPr/>
                </a:tc>
                <a:tc>
                  <a:txBody>
                    <a:bodyPr/>
                    <a:lstStyle/>
                    <a:p>
                      <a:r>
                        <a:rPr lang="fi-FI" dirty="0"/>
                        <a:t>.9</a:t>
                      </a:r>
                    </a:p>
                  </a:txBody>
                  <a:tcPr/>
                </a:tc>
                <a:extLst>
                  <a:ext uri="{0D108BD9-81ED-4DB2-BD59-A6C34878D82A}">
                    <a16:rowId xmlns:a16="http://schemas.microsoft.com/office/drawing/2014/main" val="3325817608"/>
                  </a:ext>
                </a:extLst>
              </a:tr>
              <a:tr h="324000">
                <a:tc>
                  <a:txBody>
                    <a:bodyPr/>
                    <a:lstStyle/>
                    <a:p>
                      <a:r>
                        <a:rPr lang="fi-FI" dirty="0"/>
                        <a:t>4</a:t>
                      </a:r>
                    </a:p>
                  </a:txBody>
                  <a:tcPr/>
                </a:tc>
                <a:tc>
                  <a:txBody>
                    <a:bodyPr/>
                    <a:lstStyle/>
                    <a:p>
                      <a:r>
                        <a:rPr lang="fi-FI" dirty="0"/>
                        <a:t>….</a:t>
                      </a:r>
                    </a:p>
                  </a:txBody>
                  <a:tcPr/>
                </a:tc>
                <a:tc>
                  <a:txBody>
                    <a:bodyPr/>
                    <a:lstStyle/>
                    <a:p>
                      <a:r>
                        <a:rPr lang="fi-FI" dirty="0"/>
                        <a:t>.1</a:t>
                      </a:r>
                    </a:p>
                  </a:txBody>
                  <a:tcPr/>
                </a:tc>
                <a:tc>
                  <a:txBody>
                    <a:bodyPr/>
                    <a:lstStyle/>
                    <a:p>
                      <a:r>
                        <a:rPr lang="fi-FI" dirty="0"/>
                        <a:t>0</a:t>
                      </a:r>
                    </a:p>
                  </a:txBody>
                  <a:tcPr/>
                </a:tc>
                <a:tc>
                  <a:txBody>
                    <a:bodyPr/>
                    <a:lstStyle/>
                    <a:p>
                      <a:r>
                        <a:rPr lang="fi-FI" dirty="0"/>
                        <a:t>.9</a:t>
                      </a:r>
                    </a:p>
                  </a:txBody>
                  <a:tcPr/>
                </a:tc>
                <a:extLst>
                  <a:ext uri="{0D108BD9-81ED-4DB2-BD59-A6C34878D82A}">
                    <a16:rowId xmlns:a16="http://schemas.microsoft.com/office/drawing/2014/main" val="664609745"/>
                  </a:ext>
                </a:extLst>
              </a:tr>
              <a:tr h="324000">
                <a:tc>
                  <a:txBody>
                    <a:bodyPr/>
                    <a:lstStyle/>
                    <a:p>
                      <a:r>
                        <a:rPr lang="fi-FI" dirty="0"/>
                        <a:t>5</a:t>
                      </a:r>
                    </a:p>
                  </a:txBody>
                  <a:tcPr/>
                </a:tc>
                <a:tc>
                  <a:txBody>
                    <a:bodyPr/>
                    <a:lstStyle/>
                    <a:p>
                      <a:r>
                        <a:rPr lang="fi-FI" dirty="0"/>
                        <a:t>….</a:t>
                      </a:r>
                    </a:p>
                  </a:txBody>
                  <a:tcPr/>
                </a:tc>
                <a:tc>
                  <a:txBody>
                    <a:bodyPr/>
                    <a:lstStyle/>
                    <a:p>
                      <a:r>
                        <a:rPr lang="fi-FI" dirty="0"/>
                        <a:t>.01</a:t>
                      </a:r>
                    </a:p>
                  </a:txBody>
                  <a:tcPr/>
                </a:tc>
                <a:tc>
                  <a:txBody>
                    <a:bodyPr/>
                    <a:lstStyle/>
                    <a:p>
                      <a:r>
                        <a:rPr lang="fi-FI" dirty="0"/>
                        <a:t>1</a:t>
                      </a:r>
                    </a:p>
                  </a:txBody>
                  <a:tcPr/>
                </a:tc>
                <a:tc>
                  <a:txBody>
                    <a:bodyPr/>
                    <a:lstStyle/>
                    <a:p>
                      <a:r>
                        <a:rPr lang="fi-FI" dirty="0"/>
                        <a:t>.01</a:t>
                      </a:r>
                    </a:p>
                  </a:txBody>
                  <a:tcPr/>
                </a:tc>
                <a:extLst>
                  <a:ext uri="{0D108BD9-81ED-4DB2-BD59-A6C34878D82A}">
                    <a16:rowId xmlns:a16="http://schemas.microsoft.com/office/drawing/2014/main" val="1982358495"/>
                  </a:ext>
                </a:extLst>
              </a:tr>
              <a:tr h="324000">
                <a:tc>
                  <a:txBody>
                    <a:bodyPr/>
                    <a:lstStyle/>
                    <a:p>
                      <a:r>
                        <a:rPr lang="fi-FI" dirty="0"/>
                        <a:t>6</a:t>
                      </a:r>
                    </a:p>
                  </a:txBody>
                  <a:tcPr/>
                </a:tc>
                <a:tc>
                  <a:txBody>
                    <a:bodyPr/>
                    <a:lstStyle/>
                    <a:p>
                      <a:r>
                        <a:rPr lang="fi-FI" dirty="0"/>
                        <a:t>….</a:t>
                      </a:r>
                    </a:p>
                  </a:txBody>
                  <a:tcPr/>
                </a:tc>
                <a:tc>
                  <a:txBody>
                    <a:bodyPr/>
                    <a:lstStyle/>
                    <a:p>
                      <a:r>
                        <a:rPr lang="fi-FI" dirty="0"/>
                        <a:t>.9</a:t>
                      </a:r>
                    </a:p>
                  </a:txBody>
                  <a:tcPr/>
                </a:tc>
                <a:tc>
                  <a:txBody>
                    <a:bodyPr/>
                    <a:lstStyle/>
                    <a:p>
                      <a:r>
                        <a:rPr lang="fi-FI" dirty="0"/>
                        <a:t>0</a:t>
                      </a:r>
                    </a:p>
                  </a:txBody>
                  <a:tcPr/>
                </a:tc>
                <a:tc>
                  <a:txBody>
                    <a:bodyPr/>
                    <a:lstStyle/>
                    <a:p>
                      <a:r>
                        <a:rPr lang="fi-FI" dirty="0"/>
                        <a:t>.1</a:t>
                      </a:r>
                    </a:p>
                  </a:txBody>
                  <a:tcPr/>
                </a:tc>
                <a:extLst>
                  <a:ext uri="{0D108BD9-81ED-4DB2-BD59-A6C34878D82A}">
                    <a16:rowId xmlns:a16="http://schemas.microsoft.com/office/drawing/2014/main" val="3027793601"/>
                  </a:ext>
                </a:extLst>
              </a:tr>
              <a:tr h="324000">
                <a:tc>
                  <a:txBody>
                    <a:bodyPr/>
                    <a:lstStyle/>
                    <a:p>
                      <a:r>
                        <a:rPr lang="fi-FI" dirty="0"/>
                        <a:t>7</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a:t>
                      </a:r>
                    </a:p>
                  </a:txBody>
                  <a:tcPr/>
                </a:tc>
                <a:tc>
                  <a:txBody>
                    <a:bodyPr/>
                    <a:lstStyle/>
                    <a:p>
                      <a:r>
                        <a:rPr lang="fi-FI" dirty="0"/>
                        <a:t>.5</a:t>
                      </a:r>
                    </a:p>
                  </a:txBody>
                  <a:tcPr/>
                </a:tc>
                <a:tc>
                  <a:txBody>
                    <a:bodyPr/>
                    <a:lstStyle/>
                    <a:p>
                      <a:r>
                        <a:rPr lang="fi-FI" dirty="0"/>
                        <a:t>.4</a:t>
                      </a:r>
                    </a:p>
                  </a:txBody>
                  <a:tcPr/>
                </a:tc>
                <a:tc>
                  <a:txBody>
                    <a:bodyPr/>
                    <a:lstStyle/>
                    <a:p>
                      <a:r>
                        <a:rPr lang="fi-FI" dirty="0"/>
                        <a:t>.5</a:t>
                      </a:r>
                    </a:p>
                  </a:txBody>
                  <a:tcPr/>
                </a:tc>
                <a:extLst>
                  <a:ext uri="{0D108BD9-81ED-4DB2-BD59-A6C34878D82A}">
                    <a16:rowId xmlns:a16="http://schemas.microsoft.com/office/drawing/2014/main" val="1609612866"/>
                  </a:ext>
                </a:extLst>
              </a:tr>
              <a:tr h="324000">
                <a:tc>
                  <a:txBody>
                    <a:bodyPr/>
                    <a:lstStyle/>
                    <a:p>
                      <a:r>
                        <a:rPr lang="fi-FI" dirty="0"/>
                        <a:t>8</a:t>
                      </a:r>
                    </a:p>
                  </a:txBody>
                  <a:tcPr/>
                </a:tc>
                <a:tc>
                  <a:txBody>
                    <a:bodyPr/>
                    <a:lstStyle/>
                    <a:p>
                      <a:r>
                        <a:rPr lang="fi-FI" dirty="0"/>
                        <a:t>….</a:t>
                      </a:r>
                    </a:p>
                  </a:txBody>
                  <a:tcPr/>
                </a:tc>
                <a:tc>
                  <a:txBody>
                    <a:bodyPr/>
                    <a:lstStyle/>
                    <a:p>
                      <a:r>
                        <a:rPr lang="fi-FI" dirty="0"/>
                        <a:t>.7</a:t>
                      </a:r>
                    </a:p>
                  </a:txBody>
                  <a:tcPr/>
                </a:tc>
                <a:tc>
                  <a:txBody>
                    <a:bodyPr/>
                    <a:lstStyle/>
                    <a:p>
                      <a:r>
                        <a:rPr lang="fi-FI" dirty="0"/>
                        <a:t>.1</a:t>
                      </a:r>
                    </a:p>
                  </a:txBody>
                  <a:tcPr/>
                </a:tc>
                <a:tc>
                  <a:txBody>
                    <a:bodyPr/>
                    <a:lstStyle/>
                    <a:p>
                      <a:r>
                        <a:rPr lang="fi-FI" dirty="0"/>
                        <a:t>0.34</a:t>
                      </a:r>
                    </a:p>
                  </a:txBody>
                  <a:tcPr/>
                </a:tc>
                <a:extLst>
                  <a:ext uri="{0D108BD9-81ED-4DB2-BD59-A6C34878D82A}">
                    <a16:rowId xmlns:a16="http://schemas.microsoft.com/office/drawing/2014/main" val="3327266908"/>
                  </a:ext>
                </a:extLst>
              </a:tr>
            </a:tbl>
          </a:graphicData>
        </a:graphic>
      </p:graphicFrame>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DCD232D-D8EA-9A4A-87DD-E3BB439868E8}"/>
                  </a:ext>
                </a:extLst>
              </p:cNvPr>
              <p:cNvSpPr/>
              <p:nvPr/>
            </p:nvSpPr>
            <p:spPr>
              <a:xfrm>
                <a:off x="628650" y="1501357"/>
                <a:ext cx="2369751" cy="7101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i-FI" i="1">
                          <a:latin typeface="Cambria Math" panose="02040503050406030204" pitchFamily="18" charset="0"/>
                        </a:rPr>
                        <m:t>𝐿</m:t>
                      </m:r>
                      <m:r>
                        <a:rPr lang="fi-FI" i="0">
                          <a:latin typeface="Cambria Math" panose="02040503050406030204" pitchFamily="18" charset="0"/>
                        </a:rPr>
                        <m:t>=</m:t>
                      </m:r>
                      <m:d>
                        <m:dPr>
                          <m:begChr m:val="{"/>
                          <m:endChr m:val=""/>
                          <m:ctrlPr>
                            <a:rPr lang="fi-FI" i="1">
                              <a:latin typeface="Cambria Math" panose="02040503050406030204" pitchFamily="18" charset="0"/>
                            </a:rPr>
                          </m:ctrlPr>
                        </m:dPr>
                        <m:e>
                          <m:m>
                            <m:mPr>
                              <m:plcHide m:val="on"/>
                              <m:mcs>
                                <m:mc>
                                  <m:mcPr>
                                    <m:count m:val="2"/>
                                    <m:mcJc m:val="center"/>
                                  </m:mcPr>
                                </m:mc>
                              </m:mcs>
                              <m:ctrlPr>
                                <a:rPr lang="fi-FI" i="1">
                                  <a:latin typeface="Cambria Math" panose="02040503050406030204" pitchFamily="18" charset="0"/>
                                </a:rPr>
                              </m:ctrlPr>
                            </m:mPr>
                            <m:mr>
                              <m:e>
                                <m:r>
                                  <a:rPr lang="fi-FI" i="1">
                                    <a:latin typeface="Cambria Math" panose="02040503050406030204" pitchFamily="18" charset="0"/>
                                  </a:rPr>
                                  <m:t>𝑝</m:t>
                                </m:r>
                              </m:e>
                              <m:e>
                                <m:r>
                                  <a:rPr lang="fi-FI" i="1">
                                    <a:latin typeface="Cambria Math" panose="02040503050406030204" pitchFamily="18" charset="0"/>
                                  </a:rPr>
                                  <m:t>𝑖𝑓</m:t>
                                </m:r>
                                <m:r>
                                  <a:rPr lang="fi-FI" i="0">
                                    <a:latin typeface="Cambria Math" panose="02040503050406030204" pitchFamily="18" charset="0"/>
                                  </a:rPr>
                                  <m:t> </m:t>
                                </m:r>
                                <m:r>
                                  <a:rPr lang="fi-FI" i="1">
                                    <a:latin typeface="Cambria Math" panose="02040503050406030204" pitchFamily="18" charset="0"/>
                                  </a:rPr>
                                  <m:t>𝑦</m:t>
                                </m:r>
                                <m:r>
                                  <a:rPr lang="fi-FI" i="0">
                                    <a:latin typeface="Cambria Math" panose="02040503050406030204" pitchFamily="18" charset="0"/>
                                  </a:rPr>
                                  <m:t>=1</m:t>
                                </m:r>
                              </m:e>
                            </m:mr>
                            <m:mr>
                              <m:e>
                                <m:r>
                                  <a:rPr lang="fi-FI" i="0">
                                    <a:latin typeface="Cambria Math" panose="02040503050406030204" pitchFamily="18" charset="0"/>
                                  </a:rPr>
                                  <m:t>1−</m:t>
                                </m:r>
                                <m:r>
                                  <a:rPr lang="fi-FI" i="1">
                                    <a:latin typeface="Cambria Math" panose="02040503050406030204" pitchFamily="18" charset="0"/>
                                  </a:rPr>
                                  <m:t>𝑝</m:t>
                                </m:r>
                              </m:e>
                              <m:e>
                                <m:r>
                                  <a:rPr lang="fi-FI" i="1">
                                    <a:latin typeface="Cambria Math" panose="02040503050406030204" pitchFamily="18" charset="0"/>
                                  </a:rPr>
                                  <m:t>𝑖𝑓</m:t>
                                </m:r>
                                <m:r>
                                  <a:rPr lang="fi-FI" i="0">
                                    <a:latin typeface="Cambria Math" panose="02040503050406030204" pitchFamily="18" charset="0"/>
                                  </a:rPr>
                                  <m:t> </m:t>
                                </m:r>
                                <m:r>
                                  <a:rPr lang="fi-FI" i="1">
                                    <a:latin typeface="Cambria Math" panose="02040503050406030204" pitchFamily="18" charset="0"/>
                                  </a:rPr>
                                  <m:t>𝑦</m:t>
                                </m:r>
                                <m:r>
                                  <a:rPr lang="fi-FI" i="0">
                                    <a:latin typeface="Cambria Math" panose="02040503050406030204" pitchFamily="18" charset="0"/>
                                  </a:rPr>
                                  <m:t>=0</m:t>
                                </m:r>
                              </m:e>
                            </m:mr>
                          </m:m>
                        </m:e>
                      </m:d>
                    </m:oMath>
                  </m:oMathPara>
                </a14:m>
                <a:endParaRPr lang="fi-FI" dirty="0"/>
              </a:p>
            </p:txBody>
          </p:sp>
        </mc:Choice>
        <mc:Fallback xmlns="">
          <p:sp>
            <p:nvSpPr>
              <p:cNvPr id="9" name="Rectangle 8">
                <a:extLst>
                  <a:ext uri="{FF2B5EF4-FFF2-40B4-BE49-F238E27FC236}">
                    <a16:creationId xmlns:a16="http://schemas.microsoft.com/office/drawing/2014/main" id="{1DCD232D-D8EA-9A4A-87DD-E3BB439868E8}"/>
                  </a:ext>
                </a:extLst>
              </p:cNvPr>
              <p:cNvSpPr>
                <a:spLocks noRot="1" noChangeAspect="1" noMove="1" noResize="1" noEditPoints="1" noAdjustHandles="1" noChangeArrowheads="1" noChangeShapeType="1" noTextEdit="1"/>
              </p:cNvSpPr>
              <p:nvPr/>
            </p:nvSpPr>
            <p:spPr>
              <a:xfrm>
                <a:off x="628650" y="1501357"/>
                <a:ext cx="2369751" cy="710194"/>
              </a:xfrm>
              <a:prstGeom prst="rect">
                <a:avLst/>
              </a:prstGeom>
              <a:blipFill>
                <a:blip r:embed="rId2"/>
                <a:stretch>
                  <a:fillRect l="-26203" t="-189474" b="-277193"/>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72A5DD7-B324-F749-AC61-C5896A04B51D}"/>
                  </a:ext>
                </a:extLst>
              </p:cNvPr>
              <p:cNvSpPr/>
              <p:nvPr/>
            </p:nvSpPr>
            <p:spPr>
              <a:xfrm>
                <a:off x="640225" y="2285334"/>
                <a:ext cx="29938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i-FI" i="1">
                          <a:latin typeface="Cambria Math" panose="02040503050406030204" pitchFamily="18" charset="0"/>
                        </a:rPr>
                        <m:t>𝐿</m:t>
                      </m:r>
                      <m:r>
                        <a:rPr lang="fi-FI" i="0">
                          <a:latin typeface="Cambria Math" panose="02040503050406030204" pitchFamily="18" charset="0"/>
                        </a:rPr>
                        <m:t>=</m:t>
                      </m:r>
                      <m:r>
                        <a:rPr lang="fi-FI" i="1">
                          <a:latin typeface="Cambria Math" panose="02040503050406030204" pitchFamily="18" charset="0"/>
                        </a:rPr>
                        <m:t>𝑦</m:t>
                      </m:r>
                      <m:r>
                        <a:rPr lang="fi-FI" i="0">
                          <a:latin typeface="Cambria Math" panose="02040503050406030204" pitchFamily="18" charset="0"/>
                        </a:rPr>
                        <m:t>×</m:t>
                      </m:r>
                      <m:r>
                        <a:rPr lang="fi-FI" i="1">
                          <a:latin typeface="Cambria Math" panose="02040503050406030204" pitchFamily="18" charset="0"/>
                        </a:rPr>
                        <m:t>𝑝</m:t>
                      </m:r>
                      <m:r>
                        <a:rPr lang="fi-FI" i="0">
                          <a:latin typeface="Cambria Math" panose="02040503050406030204" pitchFamily="18" charset="0"/>
                        </a:rPr>
                        <m:t>+</m:t>
                      </m:r>
                      <m:d>
                        <m:dPr>
                          <m:ctrlPr>
                            <a:rPr lang="fi-FI" i="1">
                              <a:latin typeface="Cambria Math" panose="02040503050406030204" pitchFamily="18" charset="0"/>
                            </a:rPr>
                          </m:ctrlPr>
                        </m:dPr>
                        <m:e>
                          <m:r>
                            <a:rPr lang="fi-FI" i="0">
                              <a:latin typeface="Cambria Math" panose="02040503050406030204" pitchFamily="18" charset="0"/>
                            </a:rPr>
                            <m:t>1−</m:t>
                          </m:r>
                          <m:r>
                            <a:rPr lang="fi-FI" i="1">
                              <a:latin typeface="Cambria Math" panose="02040503050406030204" pitchFamily="18" charset="0"/>
                            </a:rPr>
                            <m:t>𝑦</m:t>
                          </m:r>
                        </m:e>
                      </m:d>
                      <m:r>
                        <a:rPr lang="fi-FI">
                          <a:latin typeface="Cambria Math" panose="02040503050406030204" pitchFamily="18" charset="0"/>
                        </a:rPr>
                        <m:t>×</m:t>
                      </m:r>
                      <m:d>
                        <m:dPr>
                          <m:ctrlPr>
                            <a:rPr lang="fi-FI" i="1">
                              <a:latin typeface="Cambria Math" panose="02040503050406030204" pitchFamily="18" charset="0"/>
                            </a:rPr>
                          </m:ctrlPr>
                        </m:dPr>
                        <m:e>
                          <m:r>
                            <a:rPr lang="fi-FI" i="0">
                              <a:latin typeface="Cambria Math" panose="02040503050406030204" pitchFamily="18" charset="0"/>
                            </a:rPr>
                            <m:t>1−</m:t>
                          </m:r>
                          <m:r>
                            <a:rPr lang="fi-FI" i="1">
                              <a:latin typeface="Cambria Math" panose="02040503050406030204" pitchFamily="18" charset="0"/>
                            </a:rPr>
                            <m:t>𝑝</m:t>
                          </m:r>
                        </m:e>
                      </m:d>
                    </m:oMath>
                  </m:oMathPara>
                </a14:m>
                <a:endParaRPr lang="fi-FI" dirty="0"/>
              </a:p>
            </p:txBody>
          </p:sp>
        </mc:Choice>
        <mc:Fallback xmlns="">
          <p:sp>
            <p:nvSpPr>
              <p:cNvPr id="10" name="Rectangle 9">
                <a:extLst>
                  <a:ext uri="{FF2B5EF4-FFF2-40B4-BE49-F238E27FC236}">
                    <a16:creationId xmlns:a16="http://schemas.microsoft.com/office/drawing/2014/main" id="{D72A5DD7-B324-F749-AC61-C5896A04B51D}"/>
                  </a:ext>
                </a:extLst>
              </p:cNvPr>
              <p:cNvSpPr>
                <a:spLocks noRot="1" noChangeAspect="1" noMove="1" noResize="1" noEditPoints="1" noAdjustHandles="1" noChangeArrowheads="1" noChangeShapeType="1" noTextEdit="1"/>
              </p:cNvSpPr>
              <p:nvPr/>
            </p:nvSpPr>
            <p:spPr>
              <a:xfrm>
                <a:off x="640225" y="2285334"/>
                <a:ext cx="2993897" cy="369332"/>
              </a:xfrm>
              <a:prstGeom prst="rect">
                <a:avLst/>
              </a:prstGeom>
              <a:blipFill>
                <a:blip r:embed="rId3"/>
                <a:stretch>
                  <a:fillRect b="-6897"/>
                </a:stretch>
              </a:blipFill>
            </p:spPr>
            <p:txBody>
              <a:bodyPr/>
              <a:lstStyle/>
              <a:p>
                <a:r>
                  <a:rPr lang="fi-FI">
                    <a:noFill/>
                  </a:rPr>
                  <a:t> </a:t>
                </a:r>
              </a:p>
            </p:txBody>
          </p:sp>
        </mc:Fallback>
      </mc:AlternateContent>
      <p:sp>
        <p:nvSpPr>
          <p:cNvPr id="11" name="TextBox 10">
            <a:extLst>
              <a:ext uri="{FF2B5EF4-FFF2-40B4-BE49-F238E27FC236}">
                <a16:creationId xmlns:a16="http://schemas.microsoft.com/office/drawing/2014/main" id="{544DB061-125F-EE45-B607-B4A915CCE6BE}"/>
              </a:ext>
            </a:extLst>
          </p:cNvPr>
          <p:cNvSpPr txBox="1"/>
          <p:nvPr/>
        </p:nvSpPr>
        <p:spPr>
          <a:xfrm>
            <a:off x="3725456" y="2285334"/>
            <a:ext cx="2710068" cy="369332"/>
          </a:xfrm>
          <a:prstGeom prst="rect">
            <a:avLst/>
          </a:prstGeom>
          <a:noFill/>
        </p:spPr>
        <p:txBody>
          <a:bodyPr wrap="square" rtlCol="0">
            <a:spAutoFit/>
          </a:bodyPr>
          <a:lstStyle/>
          <a:p>
            <a:r>
              <a:rPr lang="fi-FI" dirty="0">
                <a:solidFill>
                  <a:srgbClr val="FF0000"/>
                </a:solidFill>
              </a:rPr>
              <a:t>y </a:t>
            </a:r>
            <a:r>
              <a:rPr lang="fi-FI" dirty="0" err="1">
                <a:solidFill>
                  <a:srgbClr val="FF0000"/>
                </a:solidFill>
              </a:rPr>
              <a:t>does</a:t>
            </a:r>
            <a:r>
              <a:rPr lang="fi-FI" dirty="0">
                <a:solidFill>
                  <a:srgbClr val="FF0000"/>
                </a:solidFill>
              </a:rPr>
              <a:t> </a:t>
            </a:r>
            <a:r>
              <a:rPr lang="fi-FI" dirty="0" err="1">
                <a:solidFill>
                  <a:srgbClr val="FF0000"/>
                </a:solidFill>
              </a:rPr>
              <a:t>not</a:t>
            </a:r>
            <a:r>
              <a:rPr lang="fi-FI" dirty="0">
                <a:solidFill>
                  <a:srgbClr val="FF0000"/>
                </a:solidFill>
              </a:rPr>
              <a:t> </a:t>
            </a:r>
            <a:r>
              <a:rPr lang="fi-FI" dirty="0" err="1">
                <a:solidFill>
                  <a:srgbClr val="FF0000"/>
                </a:solidFill>
              </a:rPr>
              <a:t>need</a:t>
            </a:r>
            <a:r>
              <a:rPr lang="fi-FI" dirty="0">
                <a:solidFill>
                  <a:srgbClr val="FF0000"/>
                </a:solidFill>
              </a:rPr>
              <a:t> to </a:t>
            </a:r>
            <a:r>
              <a:rPr lang="fi-FI" dirty="0" err="1">
                <a:solidFill>
                  <a:srgbClr val="FF0000"/>
                </a:solidFill>
              </a:rPr>
              <a:t>be</a:t>
            </a:r>
            <a:r>
              <a:rPr lang="fi-FI" dirty="0">
                <a:solidFill>
                  <a:srgbClr val="FF0000"/>
                </a:solidFill>
              </a:rPr>
              <a:t> 0,1! </a:t>
            </a:r>
          </a:p>
        </p:txBody>
      </p:sp>
      <p:sp>
        <p:nvSpPr>
          <p:cNvPr id="2" name="Rectangle 1">
            <a:extLst>
              <a:ext uri="{FF2B5EF4-FFF2-40B4-BE49-F238E27FC236}">
                <a16:creationId xmlns:a16="http://schemas.microsoft.com/office/drawing/2014/main" id="{73786BDB-A743-994B-BA9A-89E12C513371}"/>
              </a:ext>
            </a:extLst>
          </p:cNvPr>
          <p:cNvSpPr/>
          <p:nvPr/>
        </p:nvSpPr>
        <p:spPr>
          <a:xfrm>
            <a:off x="451413" y="5428527"/>
            <a:ext cx="5683169" cy="960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72412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0EE3-FEF6-4346-8960-698F0BADE038}"/>
              </a:ext>
            </a:extLst>
          </p:cNvPr>
          <p:cNvSpPr>
            <a:spLocks noGrp="1"/>
          </p:cNvSpPr>
          <p:nvPr>
            <p:ph type="title"/>
          </p:nvPr>
        </p:nvSpPr>
        <p:spPr/>
        <p:txBody>
          <a:bodyPr/>
          <a:lstStyle/>
          <a:p>
            <a:r>
              <a:rPr lang="fi-FI" dirty="0" err="1"/>
              <a:t>Quasi-maximum</a:t>
            </a:r>
            <a:r>
              <a:rPr lang="fi-FI" dirty="0"/>
              <a:t> </a:t>
            </a:r>
            <a:r>
              <a:rPr lang="fi-FI" dirty="0" err="1"/>
              <a:t>likelihood</a:t>
            </a:r>
            <a:r>
              <a:rPr lang="fi-FI" dirty="0"/>
              <a:t> </a:t>
            </a:r>
            <a:r>
              <a:rPr lang="fi-FI" dirty="0" err="1"/>
              <a:t>estimation</a:t>
            </a:r>
            <a:br>
              <a:rPr lang="fi-FI" dirty="0"/>
            </a:br>
            <a:r>
              <a:rPr lang="fi-FI" dirty="0"/>
              <a:t>(QML /QMLE)</a:t>
            </a:r>
          </a:p>
        </p:txBody>
      </p:sp>
      <p:sp>
        <p:nvSpPr>
          <p:cNvPr id="3" name="Content Placeholder 2">
            <a:extLst>
              <a:ext uri="{FF2B5EF4-FFF2-40B4-BE49-F238E27FC236}">
                <a16:creationId xmlns:a16="http://schemas.microsoft.com/office/drawing/2014/main" id="{1BA1A35A-F1AA-EB46-9C1B-CBBDF765C11E}"/>
              </a:ext>
            </a:extLst>
          </p:cNvPr>
          <p:cNvSpPr>
            <a:spLocks noGrp="1"/>
          </p:cNvSpPr>
          <p:nvPr>
            <p:ph idx="1"/>
          </p:nvPr>
        </p:nvSpPr>
        <p:spPr>
          <a:xfrm>
            <a:off x="628650" y="1825625"/>
            <a:ext cx="6258287" cy="4351338"/>
          </a:xfrm>
        </p:spPr>
        <p:txBody>
          <a:bodyPr/>
          <a:lstStyle/>
          <a:p>
            <a:r>
              <a:rPr lang="fi-FI" dirty="0" err="1"/>
              <a:t>Intentional</a:t>
            </a:r>
            <a:r>
              <a:rPr lang="fi-FI" dirty="0"/>
              <a:t> </a:t>
            </a:r>
            <a:r>
              <a:rPr lang="fi-FI" dirty="0" err="1"/>
              <a:t>misspecification</a:t>
            </a:r>
            <a:r>
              <a:rPr lang="fi-FI" dirty="0"/>
              <a:t> of </a:t>
            </a:r>
            <a:r>
              <a:rPr lang="fi-FI" dirty="0" err="1"/>
              <a:t>the</a:t>
            </a:r>
            <a:r>
              <a:rPr lang="fi-FI" dirty="0"/>
              <a:t> </a:t>
            </a:r>
            <a:r>
              <a:rPr lang="fi-FI" dirty="0" err="1"/>
              <a:t>likelihood</a:t>
            </a:r>
            <a:endParaRPr lang="fi-FI" dirty="0"/>
          </a:p>
          <a:p>
            <a:pPr lvl="1"/>
            <a:r>
              <a:rPr lang="fi-FI" dirty="0" err="1"/>
              <a:t>Consistent</a:t>
            </a:r>
            <a:r>
              <a:rPr lang="fi-FI" dirty="0"/>
              <a:t> regression </a:t>
            </a:r>
            <a:r>
              <a:rPr lang="fi-FI" dirty="0" err="1"/>
              <a:t>coefficients</a:t>
            </a:r>
            <a:r>
              <a:rPr lang="fi-FI" dirty="0"/>
              <a:t> </a:t>
            </a:r>
            <a:r>
              <a:rPr lang="fi-FI" dirty="0" err="1"/>
              <a:t>if</a:t>
            </a:r>
            <a:r>
              <a:rPr lang="fi-FI" dirty="0"/>
              <a:t> </a:t>
            </a:r>
            <a:r>
              <a:rPr lang="fi-FI" dirty="0" err="1"/>
              <a:t>the</a:t>
            </a:r>
            <a:r>
              <a:rPr lang="fi-FI" dirty="0"/>
              <a:t> </a:t>
            </a:r>
            <a:r>
              <a:rPr lang="fi-FI" dirty="0" err="1"/>
              <a:t>functional</a:t>
            </a:r>
            <a:r>
              <a:rPr lang="fi-FI" dirty="0"/>
              <a:t> </a:t>
            </a:r>
            <a:r>
              <a:rPr lang="fi-FI" dirty="0" err="1"/>
              <a:t>form</a:t>
            </a:r>
            <a:r>
              <a:rPr lang="fi-FI" dirty="0"/>
              <a:t> is </a:t>
            </a:r>
            <a:r>
              <a:rPr lang="fi-FI" dirty="0" err="1"/>
              <a:t>correctly</a:t>
            </a:r>
            <a:r>
              <a:rPr lang="fi-FI" dirty="0"/>
              <a:t> </a:t>
            </a:r>
            <a:r>
              <a:rPr lang="fi-FI" dirty="0" err="1"/>
              <a:t>specified</a:t>
            </a:r>
            <a:endParaRPr lang="fi-FI" dirty="0"/>
          </a:p>
          <a:p>
            <a:pPr lvl="1"/>
            <a:r>
              <a:rPr lang="fi-FI" dirty="0" err="1"/>
              <a:t>Variance</a:t>
            </a:r>
            <a:r>
              <a:rPr lang="fi-FI" dirty="0"/>
              <a:t> </a:t>
            </a:r>
            <a:r>
              <a:rPr lang="fi-FI" dirty="0" err="1"/>
              <a:t>estimates</a:t>
            </a:r>
            <a:r>
              <a:rPr lang="fi-FI" dirty="0"/>
              <a:t> </a:t>
            </a:r>
            <a:r>
              <a:rPr lang="fi-FI" dirty="0" err="1"/>
              <a:t>are</a:t>
            </a:r>
            <a:r>
              <a:rPr lang="fi-FI" dirty="0"/>
              <a:t> </a:t>
            </a:r>
            <a:r>
              <a:rPr lang="fi-FI" dirty="0" err="1"/>
              <a:t>inconsistent</a:t>
            </a:r>
            <a:r>
              <a:rPr lang="fi-FI" dirty="0"/>
              <a:t> – </a:t>
            </a:r>
            <a:r>
              <a:rPr lang="fi-FI" dirty="0" err="1"/>
              <a:t>robust</a:t>
            </a:r>
            <a:r>
              <a:rPr lang="fi-FI" dirty="0"/>
              <a:t> </a:t>
            </a:r>
            <a:r>
              <a:rPr lang="fi-FI" dirty="0" err="1"/>
              <a:t>SEs</a:t>
            </a:r>
            <a:r>
              <a:rPr lang="fi-FI" dirty="0"/>
              <a:t> </a:t>
            </a:r>
            <a:r>
              <a:rPr lang="fi-FI" dirty="0" err="1"/>
              <a:t>required</a:t>
            </a:r>
            <a:endParaRPr lang="fi-FI" dirty="0"/>
          </a:p>
          <a:p>
            <a:pPr lvl="1"/>
            <a:r>
              <a:rPr lang="fi-FI" dirty="0" err="1"/>
              <a:t>Likelihood</a:t>
            </a:r>
            <a:r>
              <a:rPr lang="fi-FI" dirty="0"/>
              <a:t> is </a:t>
            </a:r>
            <a:r>
              <a:rPr lang="fi-FI" dirty="0" err="1"/>
              <a:t>invalid</a:t>
            </a:r>
            <a:r>
              <a:rPr lang="fi-FI" dirty="0"/>
              <a:t> – no LR </a:t>
            </a:r>
            <a:r>
              <a:rPr lang="fi-FI" dirty="0" err="1"/>
              <a:t>tests</a:t>
            </a:r>
            <a:endParaRPr lang="fi-FI" dirty="0"/>
          </a:p>
          <a:p>
            <a:r>
              <a:rPr lang="fi-FI" dirty="0" err="1"/>
              <a:t>Bernoulli</a:t>
            </a:r>
            <a:r>
              <a:rPr lang="fi-FI" dirty="0"/>
              <a:t> QML</a:t>
            </a:r>
          </a:p>
          <a:p>
            <a:pPr lvl="1"/>
            <a:r>
              <a:rPr lang="fi-FI" dirty="0"/>
              <a:t>S </a:t>
            </a:r>
            <a:r>
              <a:rPr lang="fi-FI" dirty="0" err="1"/>
              <a:t>curve</a:t>
            </a:r>
            <a:r>
              <a:rPr lang="fi-FI" dirty="0"/>
              <a:t> </a:t>
            </a:r>
            <a:r>
              <a:rPr lang="fi-FI" dirty="0" err="1"/>
              <a:t>model</a:t>
            </a:r>
            <a:endParaRPr lang="fi-FI" dirty="0"/>
          </a:p>
          <a:p>
            <a:pPr lvl="1"/>
            <a:r>
              <a:rPr lang="fi-FI" dirty="0" err="1"/>
              <a:t>Dependent</a:t>
            </a:r>
            <a:r>
              <a:rPr lang="fi-FI" dirty="0"/>
              <a:t> </a:t>
            </a:r>
            <a:r>
              <a:rPr lang="fi-FI" dirty="0" err="1"/>
              <a:t>varible</a:t>
            </a:r>
            <a:r>
              <a:rPr lang="fi-FI" dirty="0"/>
              <a:t> [0 - 1]</a:t>
            </a:r>
          </a:p>
          <a:p>
            <a:r>
              <a:rPr lang="fi-FI" dirty="0" err="1"/>
              <a:t>Poisson</a:t>
            </a:r>
            <a:r>
              <a:rPr lang="fi-FI" dirty="0"/>
              <a:t> QML</a:t>
            </a:r>
          </a:p>
          <a:p>
            <a:pPr lvl="1"/>
            <a:r>
              <a:rPr lang="fi-FI" dirty="0" err="1"/>
              <a:t>Exponential</a:t>
            </a:r>
            <a:r>
              <a:rPr lang="fi-FI" dirty="0"/>
              <a:t> </a:t>
            </a:r>
            <a:r>
              <a:rPr lang="fi-FI" dirty="0" err="1"/>
              <a:t>model</a:t>
            </a:r>
            <a:endParaRPr lang="fi-FI" dirty="0"/>
          </a:p>
          <a:p>
            <a:pPr lvl="1"/>
            <a:r>
              <a:rPr lang="fi-FI" dirty="0" err="1"/>
              <a:t>Non-negative</a:t>
            </a:r>
            <a:r>
              <a:rPr lang="fi-FI" dirty="0"/>
              <a:t> </a:t>
            </a:r>
            <a:r>
              <a:rPr lang="fi-FI" dirty="0" err="1"/>
              <a:t>dependent</a:t>
            </a:r>
            <a:r>
              <a:rPr lang="fi-FI" dirty="0"/>
              <a:t> </a:t>
            </a:r>
            <a:r>
              <a:rPr lang="fi-FI" dirty="0" err="1"/>
              <a:t>variable</a:t>
            </a:r>
            <a:endParaRPr lang="fi-FI" dirty="0"/>
          </a:p>
          <a:p>
            <a:endParaRPr lang="fi-FI" dirty="0"/>
          </a:p>
        </p:txBody>
      </p:sp>
      <p:sp>
        <p:nvSpPr>
          <p:cNvPr id="4" name="Content Placeholder 2">
            <a:extLst>
              <a:ext uri="{FF2B5EF4-FFF2-40B4-BE49-F238E27FC236}">
                <a16:creationId xmlns:a16="http://schemas.microsoft.com/office/drawing/2014/main" id="{56381BBA-CCDC-7942-ACB3-9C8DA7CBF164}"/>
              </a:ext>
            </a:extLst>
          </p:cNvPr>
          <p:cNvSpPr txBox="1">
            <a:spLocks/>
          </p:cNvSpPr>
          <p:nvPr/>
        </p:nvSpPr>
        <p:spPr>
          <a:xfrm>
            <a:off x="628650" y="1825625"/>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fi-FI" dirty="0"/>
          </a:p>
        </p:txBody>
      </p:sp>
      <p:sp>
        <p:nvSpPr>
          <p:cNvPr id="5" name="TextBox 4">
            <a:extLst>
              <a:ext uri="{FF2B5EF4-FFF2-40B4-BE49-F238E27FC236}">
                <a16:creationId xmlns:a16="http://schemas.microsoft.com/office/drawing/2014/main" id="{9967D47F-7A60-3541-A9CD-B63189E6D73B}"/>
              </a:ext>
            </a:extLst>
          </p:cNvPr>
          <p:cNvSpPr txBox="1"/>
          <p:nvPr/>
        </p:nvSpPr>
        <p:spPr>
          <a:xfrm>
            <a:off x="794344" y="6523656"/>
            <a:ext cx="6385165" cy="461665"/>
          </a:xfrm>
          <a:prstGeom prst="rect">
            <a:avLst/>
          </a:prstGeom>
          <a:noFill/>
        </p:spPr>
        <p:txBody>
          <a:bodyPr wrap="square" lIns="0" tIns="0" rIns="0" bIns="0" rtlCol="0">
            <a:spAutoFit/>
          </a:bodyPr>
          <a:lstStyle/>
          <a:p>
            <a:r>
              <a:rPr lang="fi-FI" sz="1000" dirty="0" err="1"/>
              <a:t>Nichols</a:t>
            </a:r>
            <a:r>
              <a:rPr lang="fi-FI" sz="1000" dirty="0"/>
              <a:t>, A. (2010). </a:t>
            </a:r>
            <a:r>
              <a:rPr lang="fi-FI" sz="1000" i="1" dirty="0"/>
              <a:t>Regression for </a:t>
            </a:r>
            <a:r>
              <a:rPr lang="fi-FI" sz="1000" i="1" dirty="0" err="1"/>
              <a:t>nonnegative</a:t>
            </a:r>
            <a:r>
              <a:rPr lang="fi-FI" sz="1000" i="1" dirty="0"/>
              <a:t> </a:t>
            </a:r>
            <a:r>
              <a:rPr lang="fi-FI" sz="1000" i="1" dirty="0" err="1"/>
              <a:t>skewed</a:t>
            </a:r>
            <a:r>
              <a:rPr lang="fi-FI" sz="1000" i="1" dirty="0"/>
              <a:t> </a:t>
            </a:r>
            <a:r>
              <a:rPr lang="fi-FI" sz="1000" i="1" dirty="0" err="1"/>
              <a:t>dependent</a:t>
            </a:r>
            <a:r>
              <a:rPr lang="fi-FI" sz="1000" i="1" dirty="0"/>
              <a:t> </a:t>
            </a:r>
            <a:r>
              <a:rPr lang="fi-FI" sz="1000" i="1" dirty="0" err="1"/>
              <a:t>variables</a:t>
            </a:r>
            <a:r>
              <a:rPr lang="fi-FI" sz="1000" dirty="0"/>
              <a:t>. </a:t>
            </a:r>
            <a:r>
              <a:rPr lang="fi-FI" sz="1000" dirty="0" err="1"/>
              <a:t>Presented</a:t>
            </a:r>
            <a:r>
              <a:rPr lang="fi-FI" sz="1000" dirty="0"/>
              <a:t> at </a:t>
            </a:r>
            <a:r>
              <a:rPr lang="fi-FI" sz="1000" dirty="0" err="1"/>
              <a:t>the</a:t>
            </a:r>
            <a:r>
              <a:rPr lang="fi-FI" sz="1000" dirty="0"/>
              <a:t> </a:t>
            </a:r>
            <a:r>
              <a:rPr lang="fi-FI" sz="1000" dirty="0" err="1"/>
              <a:t>Stata</a:t>
            </a:r>
            <a:r>
              <a:rPr lang="fi-FI" sz="1000" dirty="0"/>
              <a:t> Conference, Boston.</a:t>
            </a:r>
          </a:p>
          <a:p>
            <a:r>
              <a:rPr lang="fi-FI" sz="1000" dirty="0" err="1"/>
              <a:t>Wooldridge</a:t>
            </a:r>
            <a:r>
              <a:rPr lang="fi-FI" sz="1000" dirty="0"/>
              <a:t>, J. M. (2010). </a:t>
            </a:r>
            <a:r>
              <a:rPr lang="fi-FI" sz="1000" i="1" dirty="0" err="1"/>
              <a:t>Econometric</a:t>
            </a:r>
            <a:r>
              <a:rPr lang="fi-FI" sz="1000" i="1" dirty="0"/>
              <a:t> Analysis of Cross </a:t>
            </a:r>
            <a:r>
              <a:rPr lang="fi-FI" sz="1000" i="1" dirty="0" err="1"/>
              <a:t>Section</a:t>
            </a:r>
            <a:r>
              <a:rPr lang="fi-FI" sz="1000" i="1" dirty="0"/>
              <a:t> and </a:t>
            </a:r>
            <a:r>
              <a:rPr lang="fi-FI" sz="1000" i="1" dirty="0" err="1"/>
              <a:t>Panel</a:t>
            </a:r>
            <a:r>
              <a:rPr lang="fi-FI" sz="1000" i="1" dirty="0"/>
              <a:t> Data</a:t>
            </a:r>
            <a:r>
              <a:rPr lang="fi-FI" sz="1000" dirty="0"/>
              <a:t>. MIT Press. </a:t>
            </a:r>
            <a:r>
              <a:rPr lang="fi-FI" sz="1000" dirty="0" err="1"/>
              <a:t>Chapters</a:t>
            </a:r>
            <a:r>
              <a:rPr lang="fi-FI" sz="1000" dirty="0"/>
              <a:t> 18.2-18.3</a:t>
            </a:r>
          </a:p>
          <a:p>
            <a:endParaRPr lang="fi-FI" sz="1000" dirty="0">
              <a:effectLst/>
            </a:endParaRPr>
          </a:p>
        </p:txBody>
      </p:sp>
      <p:sp>
        <p:nvSpPr>
          <p:cNvPr id="6" name="TextBox 5">
            <a:extLst>
              <a:ext uri="{FF2B5EF4-FFF2-40B4-BE49-F238E27FC236}">
                <a16:creationId xmlns:a16="http://schemas.microsoft.com/office/drawing/2014/main" id="{D8AFED76-70D0-8745-8B1E-99EA32166BE3}"/>
              </a:ext>
            </a:extLst>
          </p:cNvPr>
          <p:cNvSpPr txBox="1"/>
          <p:nvPr/>
        </p:nvSpPr>
        <p:spPr>
          <a:xfrm>
            <a:off x="794344" y="5516018"/>
            <a:ext cx="6312073" cy="1107996"/>
          </a:xfrm>
          <a:prstGeom prst="rect">
            <a:avLst/>
          </a:prstGeom>
          <a:noFill/>
        </p:spPr>
        <p:txBody>
          <a:bodyPr wrap="square" rtlCol="0">
            <a:spAutoFit/>
          </a:bodyPr>
          <a:lstStyle/>
          <a:p>
            <a:r>
              <a:rPr lang="fi-FI" sz="1600" dirty="0"/>
              <a:t>”</a:t>
            </a:r>
            <a:r>
              <a:rPr lang="fi-FI" sz="1600" dirty="0" err="1"/>
              <a:t>Note</a:t>
            </a:r>
            <a:r>
              <a:rPr lang="fi-FI" sz="1600" dirty="0"/>
              <a:t>: If </a:t>
            </a:r>
            <a:r>
              <a:rPr lang="fi-FI" sz="1600" dirty="0" err="1"/>
              <a:t>you</a:t>
            </a:r>
            <a:r>
              <a:rPr lang="fi-FI" sz="1600" dirty="0"/>
              <a:t> </a:t>
            </a:r>
            <a:r>
              <a:rPr lang="fi-FI" sz="1600" dirty="0" err="1"/>
              <a:t>decide</a:t>
            </a:r>
            <a:r>
              <a:rPr lang="fi-FI" sz="1600" dirty="0"/>
              <a:t> on a </a:t>
            </a:r>
            <a:r>
              <a:rPr lang="fi-FI" sz="1600" dirty="0" err="1"/>
              <a:t>log</a:t>
            </a:r>
            <a:r>
              <a:rPr lang="fi-FI" sz="1600" dirty="0"/>
              <a:t> </a:t>
            </a:r>
            <a:r>
              <a:rPr lang="fi-FI" sz="1600" dirty="0" err="1"/>
              <a:t>link</a:t>
            </a:r>
            <a:r>
              <a:rPr lang="fi-FI" sz="1600" dirty="0"/>
              <a:t>, </a:t>
            </a:r>
            <a:r>
              <a:rPr lang="fi-FI" sz="1600" dirty="0" err="1"/>
              <a:t>you</a:t>
            </a:r>
            <a:r>
              <a:rPr lang="fi-FI" sz="1600" dirty="0"/>
              <a:t> </a:t>
            </a:r>
            <a:r>
              <a:rPr lang="fi-FI" sz="1600" dirty="0" err="1"/>
              <a:t>may</a:t>
            </a:r>
            <a:r>
              <a:rPr lang="fi-FI" sz="1600" dirty="0"/>
              <a:t> </a:t>
            </a:r>
            <a:r>
              <a:rPr lang="fi-FI" sz="1600" dirty="0" err="1"/>
              <a:t>want</a:t>
            </a:r>
            <a:r>
              <a:rPr lang="fi-FI" sz="1600" dirty="0"/>
              <a:t> to </a:t>
            </a:r>
            <a:r>
              <a:rPr lang="fi-FI" sz="1600" dirty="0" err="1"/>
              <a:t>call</a:t>
            </a:r>
            <a:r>
              <a:rPr lang="fi-FI" sz="1600" dirty="0"/>
              <a:t> </a:t>
            </a:r>
            <a:r>
              <a:rPr lang="fi-FI" sz="1600" dirty="0" err="1"/>
              <a:t>your</a:t>
            </a:r>
            <a:r>
              <a:rPr lang="fi-FI" sz="1600" dirty="0"/>
              <a:t> </a:t>
            </a:r>
            <a:r>
              <a:rPr lang="fi-FI" sz="1600" dirty="0" err="1"/>
              <a:t>model</a:t>
            </a:r>
            <a:r>
              <a:rPr lang="fi-FI" sz="1600" dirty="0"/>
              <a:t> ’GLM </a:t>
            </a:r>
            <a:r>
              <a:rPr lang="fi-FI" sz="1600" dirty="0" err="1"/>
              <a:t>with</a:t>
            </a:r>
            <a:r>
              <a:rPr lang="fi-FI" sz="1600" dirty="0"/>
              <a:t> a </a:t>
            </a:r>
            <a:r>
              <a:rPr lang="fi-FI" sz="1600" dirty="0" err="1"/>
              <a:t>log</a:t>
            </a:r>
            <a:r>
              <a:rPr lang="fi-FI" sz="1600" dirty="0"/>
              <a:t> </a:t>
            </a:r>
            <a:r>
              <a:rPr lang="fi-FI" sz="1600" dirty="0" err="1"/>
              <a:t>link</a:t>
            </a:r>
            <a:r>
              <a:rPr lang="fi-FI" sz="1600" dirty="0"/>
              <a:t>,’ </a:t>
            </a:r>
            <a:r>
              <a:rPr lang="fi-FI" sz="1600" dirty="0" err="1"/>
              <a:t>rather</a:t>
            </a:r>
            <a:r>
              <a:rPr lang="fi-FI" sz="1600" dirty="0"/>
              <a:t> </a:t>
            </a:r>
            <a:r>
              <a:rPr lang="fi-FI" sz="1600" dirty="0" err="1"/>
              <a:t>than</a:t>
            </a:r>
            <a:r>
              <a:rPr lang="fi-FI" sz="1600" dirty="0"/>
              <a:t> a ’</a:t>
            </a:r>
            <a:r>
              <a:rPr lang="fi-FI" sz="1600" dirty="0" err="1"/>
              <a:t>Poisson</a:t>
            </a:r>
            <a:r>
              <a:rPr lang="fi-FI" sz="1600" dirty="0"/>
              <a:t>’ QMLE—</a:t>
            </a:r>
            <a:r>
              <a:rPr lang="fi-FI" sz="1600" dirty="0" err="1"/>
              <a:t>some</a:t>
            </a:r>
            <a:r>
              <a:rPr lang="fi-FI" sz="1600" dirty="0"/>
              <a:t> </a:t>
            </a:r>
            <a:r>
              <a:rPr lang="fi-FI" sz="1600" dirty="0" err="1"/>
              <a:t>older</a:t>
            </a:r>
            <a:r>
              <a:rPr lang="fi-FI" sz="1600" dirty="0"/>
              <a:t> </a:t>
            </a:r>
            <a:r>
              <a:rPr lang="fi-FI" sz="1600" dirty="0" err="1"/>
              <a:t>reviewers</a:t>
            </a:r>
            <a:r>
              <a:rPr lang="fi-FI" sz="1600" dirty="0"/>
              <a:t> </a:t>
            </a:r>
            <a:r>
              <a:rPr lang="fi-FI" sz="1600" dirty="0" err="1"/>
              <a:t>believe</a:t>
            </a:r>
            <a:r>
              <a:rPr lang="fi-FI" sz="1600" dirty="0"/>
              <a:t> </a:t>
            </a:r>
            <a:r>
              <a:rPr lang="fi-FI" sz="1600" dirty="0" err="1"/>
              <a:t>Poisson</a:t>
            </a:r>
            <a:r>
              <a:rPr lang="fi-FI" sz="1600" dirty="0"/>
              <a:t> regression is </a:t>
            </a:r>
            <a:r>
              <a:rPr lang="fi-FI" sz="1600" dirty="0" err="1"/>
              <a:t>only</a:t>
            </a:r>
            <a:r>
              <a:rPr lang="fi-FI" sz="1600" dirty="0"/>
              <a:t> for </a:t>
            </a:r>
            <a:r>
              <a:rPr lang="fi-FI" sz="1600" dirty="0" err="1"/>
              <a:t>counts</a:t>
            </a:r>
            <a:r>
              <a:rPr lang="fi-FI" sz="1600" dirty="0"/>
              <a:t>.” (</a:t>
            </a:r>
            <a:r>
              <a:rPr lang="fi-FI" sz="1600" dirty="0" err="1"/>
              <a:t>Nichols</a:t>
            </a:r>
            <a:r>
              <a:rPr lang="fi-FI" sz="1600" dirty="0"/>
              <a:t> 2010, </a:t>
            </a:r>
            <a:r>
              <a:rPr lang="fi-FI" sz="1600" dirty="0" err="1"/>
              <a:t>slide</a:t>
            </a:r>
            <a:r>
              <a:rPr lang="fi-FI" sz="1600" dirty="0"/>
              <a:t> 20)</a:t>
            </a:r>
          </a:p>
          <a:p>
            <a:endParaRPr lang="fi-FI" sz="1600" dirty="0"/>
          </a:p>
        </p:txBody>
      </p:sp>
    </p:spTree>
    <p:extLst>
      <p:ext uri="{BB962C8B-B14F-4D97-AF65-F5344CB8AC3E}">
        <p14:creationId xmlns:p14="http://schemas.microsoft.com/office/powerpoint/2010/main" val="1369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87ACE3-CE8B-3646-9F79-5B5B61358542}"/>
              </a:ext>
            </a:extLst>
          </p:cNvPr>
          <p:cNvSpPr>
            <a:spLocks noGrp="1"/>
          </p:cNvSpPr>
          <p:nvPr>
            <p:ph type="title"/>
          </p:nvPr>
        </p:nvSpPr>
        <p:spPr/>
        <p:txBody>
          <a:bodyPr/>
          <a:lstStyle/>
          <a:p>
            <a:r>
              <a:rPr lang="fi-FI" dirty="0" err="1"/>
              <a:t>Example</a:t>
            </a:r>
            <a:endParaRPr lang="fi-FI" dirty="0"/>
          </a:p>
        </p:txBody>
      </p:sp>
      <p:grpSp>
        <p:nvGrpSpPr>
          <p:cNvPr id="9" name="Group 8">
            <a:extLst>
              <a:ext uri="{FF2B5EF4-FFF2-40B4-BE49-F238E27FC236}">
                <a16:creationId xmlns:a16="http://schemas.microsoft.com/office/drawing/2014/main" id="{9734B515-4C87-DE42-8041-425CA1B5B0B9}"/>
              </a:ext>
            </a:extLst>
          </p:cNvPr>
          <p:cNvGrpSpPr>
            <a:grpSpLocks noChangeAspect="1"/>
          </p:cNvGrpSpPr>
          <p:nvPr/>
        </p:nvGrpSpPr>
        <p:grpSpPr>
          <a:xfrm>
            <a:off x="2393796" y="365126"/>
            <a:ext cx="4051609" cy="5466124"/>
            <a:chOff x="1657815" y="2494156"/>
            <a:chExt cx="2118732" cy="2858433"/>
          </a:xfrm>
        </p:grpSpPr>
        <p:pic>
          <p:nvPicPr>
            <p:cNvPr id="7" name="Picture 6">
              <a:extLst>
                <a:ext uri="{FF2B5EF4-FFF2-40B4-BE49-F238E27FC236}">
                  <a16:creationId xmlns:a16="http://schemas.microsoft.com/office/drawing/2014/main" id="{960145C7-9320-CF4E-AF65-E1E81896B614}"/>
                </a:ext>
              </a:extLst>
            </p:cNvPr>
            <p:cNvPicPr>
              <a:picLocks noChangeAspect="1"/>
            </p:cNvPicPr>
            <p:nvPr/>
          </p:nvPicPr>
          <p:blipFill rotWithShape="1">
            <a:blip r:embed="rId2"/>
            <a:srcRect l="50846" t="7642" r="8996" b="58211"/>
            <a:stretch/>
          </p:blipFill>
          <p:spPr>
            <a:xfrm>
              <a:off x="1657815" y="3010832"/>
              <a:ext cx="2118732" cy="2341757"/>
            </a:xfrm>
            <a:prstGeom prst="rect">
              <a:avLst/>
            </a:prstGeom>
          </p:spPr>
        </p:pic>
        <p:pic>
          <p:nvPicPr>
            <p:cNvPr id="8" name="Picture 7">
              <a:extLst>
                <a:ext uri="{FF2B5EF4-FFF2-40B4-BE49-F238E27FC236}">
                  <a16:creationId xmlns:a16="http://schemas.microsoft.com/office/drawing/2014/main" id="{CB0DB769-11DA-C447-A146-E20C91D5838F}"/>
                </a:ext>
              </a:extLst>
            </p:cNvPr>
            <p:cNvPicPr>
              <a:picLocks noChangeAspect="1"/>
            </p:cNvPicPr>
            <p:nvPr/>
          </p:nvPicPr>
          <p:blipFill rotWithShape="1">
            <a:blip r:embed="rId2"/>
            <a:srcRect l="10115" t="84297" r="49727" b="7193"/>
            <a:stretch/>
          </p:blipFill>
          <p:spPr>
            <a:xfrm>
              <a:off x="1657815" y="2494156"/>
              <a:ext cx="2118732" cy="583582"/>
            </a:xfrm>
            <a:prstGeom prst="rect">
              <a:avLst/>
            </a:prstGeom>
          </p:spPr>
        </p:pic>
      </p:grpSp>
      <p:sp>
        <p:nvSpPr>
          <p:cNvPr id="11" name="TextBox 10">
            <a:extLst>
              <a:ext uri="{FF2B5EF4-FFF2-40B4-BE49-F238E27FC236}">
                <a16:creationId xmlns:a16="http://schemas.microsoft.com/office/drawing/2014/main" id="{37B8BBE2-A746-A843-BB66-91C0A3192603}"/>
              </a:ext>
            </a:extLst>
          </p:cNvPr>
          <p:cNvSpPr txBox="1"/>
          <p:nvPr/>
        </p:nvSpPr>
        <p:spPr>
          <a:xfrm>
            <a:off x="817493" y="6396335"/>
            <a:ext cx="6385165" cy="461665"/>
          </a:xfrm>
          <a:prstGeom prst="rect">
            <a:avLst/>
          </a:prstGeom>
          <a:noFill/>
        </p:spPr>
        <p:txBody>
          <a:bodyPr wrap="square" lIns="0" tIns="0" rIns="0" bIns="0" rtlCol="0">
            <a:spAutoFit/>
          </a:bodyPr>
          <a:lstStyle/>
          <a:p>
            <a:r>
              <a:rPr lang="fi-FI" sz="1000" dirty="0" err="1"/>
              <a:t>Dahlander</a:t>
            </a:r>
            <a:r>
              <a:rPr lang="fi-FI" sz="1000" dirty="0"/>
              <a:t>, L., </a:t>
            </a:r>
            <a:r>
              <a:rPr lang="fi-FI" sz="1000" dirty="0" err="1"/>
              <a:t>O’Mahony</a:t>
            </a:r>
            <a:r>
              <a:rPr lang="fi-FI" sz="1000" dirty="0"/>
              <a:t>, S., &amp; </a:t>
            </a:r>
            <a:r>
              <a:rPr lang="fi-FI" sz="1000" dirty="0" err="1"/>
              <a:t>Gann</a:t>
            </a:r>
            <a:r>
              <a:rPr lang="fi-FI" sz="1000" dirty="0"/>
              <a:t>, D. M. (2016). One </a:t>
            </a:r>
            <a:r>
              <a:rPr lang="fi-FI" sz="1000" dirty="0" err="1"/>
              <a:t>foot</a:t>
            </a:r>
            <a:r>
              <a:rPr lang="fi-FI" sz="1000" dirty="0"/>
              <a:t> in, </a:t>
            </a:r>
            <a:r>
              <a:rPr lang="fi-FI" sz="1000" dirty="0" err="1"/>
              <a:t>one</a:t>
            </a:r>
            <a:r>
              <a:rPr lang="fi-FI" sz="1000" dirty="0"/>
              <a:t> </a:t>
            </a:r>
            <a:r>
              <a:rPr lang="fi-FI" sz="1000" dirty="0" err="1"/>
              <a:t>foot</a:t>
            </a:r>
            <a:r>
              <a:rPr lang="fi-FI" sz="1000" dirty="0"/>
              <a:t> out: </a:t>
            </a:r>
            <a:r>
              <a:rPr lang="fi-FI" sz="1000" dirty="0" err="1"/>
              <a:t>how</a:t>
            </a:r>
            <a:r>
              <a:rPr lang="fi-FI" sz="1000" dirty="0"/>
              <a:t> </a:t>
            </a:r>
            <a:r>
              <a:rPr lang="fi-FI" sz="1000" dirty="0" err="1"/>
              <a:t>does</a:t>
            </a:r>
            <a:r>
              <a:rPr lang="fi-FI" sz="1000" dirty="0"/>
              <a:t> </a:t>
            </a:r>
            <a:r>
              <a:rPr lang="fi-FI" sz="1000" dirty="0" err="1"/>
              <a:t>individuals</a:t>
            </a:r>
            <a:r>
              <a:rPr lang="fi-FI" sz="1000" dirty="0"/>
              <a:t>’ </a:t>
            </a:r>
            <a:r>
              <a:rPr lang="fi-FI" sz="1000" dirty="0" err="1"/>
              <a:t>external</a:t>
            </a:r>
            <a:r>
              <a:rPr lang="fi-FI" sz="1000" dirty="0"/>
              <a:t> </a:t>
            </a:r>
            <a:r>
              <a:rPr lang="fi-FI" sz="1000" dirty="0" err="1"/>
              <a:t>search</a:t>
            </a:r>
            <a:r>
              <a:rPr lang="fi-FI" sz="1000" dirty="0"/>
              <a:t> </a:t>
            </a:r>
            <a:r>
              <a:rPr lang="fi-FI" sz="1000" dirty="0" err="1"/>
              <a:t>breadth</a:t>
            </a:r>
            <a:r>
              <a:rPr lang="fi-FI" sz="1000" dirty="0"/>
              <a:t> </a:t>
            </a:r>
            <a:r>
              <a:rPr lang="fi-FI" sz="1000" dirty="0" err="1"/>
              <a:t>affect</a:t>
            </a:r>
            <a:r>
              <a:rPr lang="fi-FI" sz="1000" dirty="0"/>
              <a:t> </a:t>
            </a:r>
            <a:r>
              <a:rPr lang="fi-FI" sz="1000" dirty="0" err="1"/>
              <a:t>innovation</a:t>
            </a:r>
            <a:r>
              <a:rPr lang="fi-FI" sz="1000" dirty="0"/>
              <a:t> </a:t>
            </a:r>
            <a:r>
              <a:rPr lang="fi-FI" sz="1000" dirty="0" err="1"/>
              <a:t>outcomes</a:t>
            </a:r>
            <a:r>
              <a:rPr lang="fi-FI" sz="1000" dirty="0"/>
              <a:t>?: One </a:t>
            </a:r>
            <a:r>
              <a:rPr lang="fi-FI" sz="1000" dirty="0" err="1"/>
              <a:t>Foot</a:t>
            </a:r>
            <a:r>
              <a:rPr lang="fi-FI" sz="1000" dirty="0"/>
              <a:t> In, One </a:t>
            </a:r>
            <a:r>
              <a:rPr lang="fi-FI" sz="1000" dirty="0" err="1"/>
              <a:t>Foot</a:t>
            </a:r>
            <a:r>
              <a:rPr lang="fi-FI" sz="1000" dirty="0"/>
              <a:t> Out. </a:t>
            </a:r>
            <a:r>
              <a:rPr lang="fi-FI" sz="1000" i="1" dirty="0"/>
              <a:t>Strategic Management Journal</a:t>
            </a:r>
            <a:r>
              <a:rPr lang="fi-FI" sz="1000" dirty="0"/>
              <a:t>, </a:t>
            </a:r>
            <a:r>
              <a:rPr lang="fi-FI" sz="1000" i="1" dirty="0"/>
              <a:t>37</a:t>
            </a:r>
            <a:r>
              <a:rPr lang="fi-FI" sz="1000" dirty="0"/>
              <a:t>(2), 280–302. </a:t>
            </a:r>
            <a:r>
              <a:rPr lang="fi-FI" sz="1000" dirty="0">
                <a:hlinkClick r:id="rId3"/>
              </a:rPr>
              <a:t>https://doi.org/10.1002/smj.2342</a:t>
            </a:r>
            <a:endParaRPr lang="fi-FI" sz="1000" dirty="0">
              <a:effectLst/>
            </a:endParaRPr>
          </a:p>
        </p:txBody>
      </p:sp>
    </p:spTree>
    <p:extLst>
      <p:ext uri="{BB962C8B-B14F-4D97-AF65-F5344CB8AC3E}">
        <p14:creationId xmlns:p14="http://schemas.microsoft.com/office/powerpoint/2010/main" val="11569726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EBF4-0C57-E944-881C-91F11A611137}"/>
              </a:ext>
            </a:extLst>
          </p:cNvPr>
          <p:cNvSpPr>
            <a:spLocks noGrp="1"/>
          </p:cNvSpPr>
          <p:nvPr>
            <p:ph type="title"/>
          </p:nvPr>
        </p:nvSpPr>
        <p:spPr/>
        <p:txBody>
          <a:bodyPr/>
          <a:lstStyle/>
          <a:p>
            <a:r>
              <a:rPr lang="fi-FI" dirty="0" err="1"/>
              <a:t>When</a:t>
            </a:r>
            <a:r>
              <a:rPr lang="fi-FI" dirty="0"/>
              <a:t> to </a:t>
            </a:r>
            <a:r>
              <a:rPr lang="fi-FI" dirty="0" err="1"/>
              <a:t>use</a:t>
            </a:r>
            <a:r>
              <a:rPr lang="fi-FI" dirty="0"/>
              <a:t> GLM</a:t>
            </a:r>
          </a:p>
        </p:txBody>
      </p:sp>
      <p:sp>
        <p:nvSpPr>
          <p:cNvPr id="3" name="Text Placeholder 2">
            <a:extLst>
              <a:ext uri="{FF2B5EF4-FFF2-40B4-BE49-F238E27FC236}">
                <a16:creationId xmlns:a16="http://schemas.microsoft.com/office/drawing/2014/main" id="{5D3D11D1-5F2B-A741-90B9-18E870EC26AE}"/>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92764614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504926-BBE0-B047-89E6-145DF5FB472C}"/>
              </a:ext>
            </a:extLst>
          </p:cNvPr>
          <p:cNvSpPr>
            <a:spLocks noGrp="1"/>
          </p:cNvSpPr>
          <p:nvPr>
            <p:ph type="title"/>
          </p:nvPr>
        </p:nvSpPr>
        <p:spPr/>
        <p:txBody>
          <a:bodyPr/>
          <a:lstStyle/>
          <a:p>
            <a:r>
              <a:rPr lang="fi-FI" dirty="0" err="1"/>
              <a:t>Question</a:t>
            </a:r>
            <a:r>
              <a:rPr lang="fi-FI" dirty="0"/>
              <a:t> 1: Is </a:t>
            </a:r>
            <a:r>
              <a:rPr lang="fi-FI" dirty="0" err="1"/>
              <a:t>transformation</a:t>
            </a:r>
            <a:r>
              <a:rPr lang="fi-FI" dirty="0"/>
              <a:t> </a:t>
            </a:r>
            <a:r>
              <a:rPr lang="fi-FI" dirty="0" err="1"/>
              <a:t>needed</a:t>
            </a:r>
            <a:r>
              <a:rPr lang="fi-FI" dirty="0"/>
              <a:t>?</a:t>
            </a:r>
          </a:p>
        </p:txBody>
      </p:sp>
      <p:pic>
        <p:nvPicPr>
          <p:cNvPr id="6" name="Picture 5">
            <a:extLst>
              <a:ext uri="{FF2B5EF4-FFF2-40B4-BE49-F238E27FC236}">
                <a16:creationId xmlns:a16="http://schemas.microsoft.com/office/drawing/2014/main" id="{C03B4677-6534-F441-90F2-A72F36DB0F4E}"/>
              </a:ext>
            </a:extLst>
          </p:cNvPr>
          <p:cNvPicPr>
            <a:picLocks noChangeAspect="1"/>
          </p:cNvPicPr>
          <p:nvPr/>
        </p:nvPicPr>
        <p:blipFill>
          <a:blip r:embed="rId3"/>
          <a:stretch>
            <a:fillRect/>
          </a:stretch>
        </p:blipFill>
        <p:spPr>
          <a:xfrm>
            <a:off x="150542" y="2358484"/>
            <a:ext cx="2994103" cy="2994103"/>
          </a:xfrm>
          <a:prstGeom prst="rect">
            <a:avLst/>
          </a:prstGeom>
        </p:spPr>
      </p:pic>
      <p:pic>
        <p:nvPicPr>
          <p:cNvPr id="8" name="Picture 7">
            <a:extLst>
              <a:ext uri="{FF2B5EF4-FFF2-40B4-BE49-F238E27FC236}">
                <a16:creationId xmlns:a16="http://schemas.microsoft.com/office/drawing/2014/main" id="{B0B9D249-123C-AD40-B8B0-974360899DCF}"/>
              </a:ext>
            </a:extLst>
          </p:cNvPr>
          <p:cNvPicPr>
            <a:picLocks noChangeAspect="1"/>
          </p:cNvPicPr>
          <p:nvPr/>
        </p:nvPicPr>
        <p:blipFill>
          <a:blip r:embed="rId4"/>
          <a:stretch>
            <a:fillRect/>
          </a:stretch>
        </p:blipFill>
        <p:spPr>
          <a:xfrm>
            <a:off x="4788693" y="2358484"/>
            <a:ext cx="2990680" cy="2990680"/>
          </a:xfrm>
          <a:prstGeom prst="rect">
            <a:avLst/>
          </a:prstGeom>
        </p:spPr>
      </p:pic>
      <p:sp>
        <p:nvSpPr>
          <p:cNvPr id="9" name="TextBox 8">
            <a:extLst>
              <a:ext uri="{FF2B5EF4-FFF2-40B4-BE49-F238E27FC236}">
                <a16:creationId xmlns:a16="http://schemas.microsoft.com/office/drawing/2014/main" id="{024241BD-A74C-2542-836B-50163126B1FF}"/>
              </a:ext>
            </a:extLst>
          </p:cNvPr>
          <p:cNvSpPr txBox="1"/>
          <p:nvPr/>
        </p:nvSpPr>
        <p:spPr>
          <a:xfrm>
            <a:off x="804794" y="5002100"/>
            <a:ext cx="5594312" cy="492443"/>
          </a:xfrm>
          <a:prstGeom prst="rect">
            <a:avLst/>
          </a:prstGeom>
          <a:noFill/>
        </p:spPr>
        <p:txBody>
          <a:bodyPr wrap="square" lIns="0" tIns="0" rIns="0" bIns="0" rtlCol="0">
            <a:spAutoFit/>
          </a:bodyPr>
          <a:lstStyle/>
          <a:p>
            <a:r>
              <a:rPr lang="en-US" sz="1600" b="1" dirty="0">
                <a:solidFill>
                  <a:srgbClr val="EF3340"/>
                </a:solidFill>
              </a:rPr>
              <a:t>Not primarily about theory and not about the distribution of the dependent variable</a:t>
            </a:r>
          </a:p>
        </p:txBody>
      </p:sp>
      <p:pic>
        <p:nvPicPr>
          <p:cNvPr id="11" name="Picture 10">
            <a:extLst>
              <a:ext uri="{FF2B5EF4-FFF2-40B4-BE49-F238E27FC236}">
                <a16:creationId xmlns:a16="http://schemas.microsoft.com/office/drawing/2014/main" id="{2C6DA649-72A2-F241-8140-EA4A874CEBD2}"/>
              </a:ext>
            </a:extLst>
          </p:cNvPr>
          <p:cNvPicPr>
            <a:picLocks noChangeAspect="1"/>
          </p:cNvPicPr>
          <p:nvPr/>
        </p:nvPicPr>
        <p:blipFill>
          <a:blip r:embed="rId5"/>
          <a:stretch>
            <a:fillRect/>
          </a:stretch>
        </p:blipFill>
        <p:spPr>
          <a:xfrm>
            <a:off x="2469995" y="2358483"/>
            <a:ext cx="2994103" cy="2994103"/>
          </a:xfrm>
          <a:prstGeom prst="rect">
            <a:avLst/>
          </a:prstGeom>
        </p:spPr>
      </p:pic>
      <p:sp>
        <p:nvSpPr>
          <p:cNvPr id="10" name="TextBox 9">
            <a:extLst>
              <a:ext uri="{FF2B5EF4-FFF2-40B4-BE49-F238E27FC236}">
                <a16:creationId xmlns:a16="http://schemas.microsoft.com/office/drawing/2014/main" id="{A6F778E5-4312-CD44-A81F-08A5815E3F0C}"/>
              </a:ext>
            </a:extLst>
          </p:cNvPr>
          <p:cNvSpPr txBox="1"/>
          <p:nvPr/>
        </p:nvSpPr>
        <p:spPr>
          <a:xfrm>
            <a:off x="804794" y="5657803"/>
            <a:ext cx="5594312" cy="492443"/>
          </a:xfrm>
          <a:prstGeom prst="rect">
            <a:avLst/>
          </a:prstGeom>
          <a:noFill/>
        </p:spPr>
        <p:txBody>
          <a:bodyPr wrap="square" lIns="0" tIns="0" rIns="0" bIns="0" rtlCol="0">
            <a:spAutoFit/>
          </a:bodyPr>
          <a:lstStyle/>
          <a:p>
            <a:r>
              <a:rPr lang="en-US" sz="1600" b="1" dirty="0">
                <a:solidFill>
                  <a:srgbClr val="EF3340"/>
                </a:solidFill>
              </a:rPr>
              <a:t>Start with linear regression and consider alternatives after diagnostics</a:t>
            </a:r>
          </a:p>
        </p:txBody>
      </p:sp>
      <p:sp>
        <p:nvSpPr>
          <p:cNvPr id="12" name="TextBox 11">
            <a:extLst>
              <a:ext uri="{FF2B5EF4-FFF2-40B4-BE49-F238E27FC236}">
                <a16:creationId xmlns:a16="http://schemas.microsoft.com/office/drawing/2014/main" id="{E680D4F4-2252-AB45-BF6E-B94D15E87CE9}"/>
              </a:ext>
            </a:extLst>
          </p:cNvPr>
          <p:cNvSpPr txBox="1"/>
          <p:nvPr/>
        </p:nvSpPr>
        <p:spPr>
          <a:xfrm>
            <a:off x="804794" y="6313506"/>
            <a:ext cx="5594312" cy="246221"/>
          </a:xfrm>
          <a:prstGeom prst="rect">
            <a:avLst/>
          </a:prstGeom>
          <a:noFill/>
        </p:spPr>
        <p:txBody>
          <a:bodyPr wrap="square" lIns="0" tIns="0" rIns="0" bIns="0" rtlCol="0">
            <a:spAutoFit/>
          </a:bodyPr>
          <a:lstStyle/>
          <a:p>
            <a:r>
              <a:rPr lang="en-US" sz="1600" b="1" dirty="0">
                <a:solidFill>
                  <a:srgbClr val="EF3340"/>
                </a:solidFill>
              </a:rPr>
              <a:t>Has nothing to do with standard errors</a:t>
            </a:r>
          </a:p>
        </p:txBody>
      </p:sp>
    </p:spTree>
    <p:extLst>
      <p:ext uri="{BB962C8B-B14F-4D97-AF65-F5344CB8AC3E}">
        <p14:creationId xmlns:p14="http://schemas.microsoft.com/office/powerpoint/2010/main" val="230442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13D2-BDC0-1D4A-87E2-C0670ECCE578}"/>
              </a:ext>
            </a:extLst>
          </p:cNvPr>
          <p:cNvSpPr>
            <a:spLocks noGrp="1"/>
          </p:cNvSpPr>
          <p:nvPr>
            <p:ph type="title"/>
          </p:nvPr>
        </p:nvSpPr>
        <p:spPr/>
        <p:txBody>
          <a:bodyPr/>
          <a:lstStyle/>
          <a:p>
            <a:r>
              <a:rPr lang="fi-FI" dirty="0"/>
              <a:t>Learning </a:t>
            </a:r>
            <a:r>
              <a:rPr lang="fi-FI" dirty="0" err="1"/>
              <a:t>diary</a:t>
            </a:r>
            <a:r>
              <a:rPr lang="fi-FI" dirty="0"/>
              <a:t> </a:t>
            </a:r>
            <a:r>
              <a:rPr lang="fi-FI" dirty="0" err="1"/>
              <a:t>questions</a:t>
            </a:r>
            <a:endParaRPr lang="fi-FI" dirty="0"/>
          </a:p>
        </p:txBody>
      </p:sp>
      <p:sp>
        <p:nvSpPr>
          <p:cNvPr id="3" name="Content Placeholder 2">
            <a:extLst>
              <a:ext uri="{FF2B5EF4-FFF2-40B4-BE49-F238E27FC236}">
                <a16:creationId xmlns:a16="http://schemas.microsoft.com/office/drawing/2014/main" id="{CB8EB553-73C2-F740-BF73-4BAFC8E60FE7}"/>
              </a:ext>
            </a:extLst>
          </p:cNvPr>
          <p:cNvSpPr>
            <a:spLocks noGrp="1"/>
          </p:cNvSpPr>
          <p:nvPr>
            <p:ph idx="1"/>
          </p:nvPr>
        </p:nvSpPr>
        <p:spPr>
          <a:xfrm>
            <a:off x="628650" y="1825624"/>
            <a:ext cx="7886700" cy="4879975"/>
          </a:xfrm>
        </p:spPr>
        <p:txBody>
          <a:bodyPr>
            <a:normAutofit/>
          </a:bodyPr>
          <a:lstStyle/>
          <a:p>
            <a:r>
              <a:rPr lang="en-US" dirty="0"/>
              <a:t>What is a statistical model and an estimator? What are the characteristics of good estimators? What kind of assumptions estimators can make and why it is important to test these?</a:t>
            </a:r>
          </a:p>
          <a:p>
            <a:r>
              <a:rPr lang="fi-FI" dirty="0" err="1"/>
              <a:t>Explain</a:t>
            </a:r>
            <a:r>
              <a:rPr lang="fi-FI" dirty="0"/>
              <a:t> </a:t>
            </a:r>
            <a:r>
              <a:rPr lang="fi-FI" dirty="0" err="1"/>
              <a:t>the</a:t>
            </a:r>
            <a:r>
              <a:rPr lang="fi-FI" dirty="0"/>
              <a:t> </a:t>
            </a:r>
            <a:r>
              <a:rPr lang="fi-FI" dirty="0" err="1"/>
              <a:t>concept</a:t>
            </a:r>
            <a:r>
              <a:rPr lang="fi-FI" dirty="0"/>
              <a:t> of </a:t>
            </a:r>
            <a:r>
              <a:rPr lang="fi-FI" dirty="0" err="1"/>
              <a:t>nested</a:t>
            </a:r>
            <a:r>
              <a:rPr lang="fi-FI" dirty="0"/>
              <a:t> </a:t>
            </a:r>
            <a:r>
              <a:rPr lang="fi-FI" dirty="0" err="1"/>
              <a:t>model</a:t>
            </a:r>
            <a:r>
              <a:rPr lang="fi-FI" dirty="0"/>
              <a:t> </a:t>
            </a:r>
            <a:r>
              <a:rPr lang="fi-FI" dirty="0" err="1"/>
              <a:t>comparison</a:t>
            </a:r>
            <a:r>
              <a:rPr lang="fi-FI" dirty="0"/>
              <a:t> and </a:t>
            </a:r>
            <a:r>
              <a:rPr lang="fi-FI" dirty="0" err="1"/>
              <a:t>two</a:t>
            </a:r>
            <a:r>
              <a:rPr lang="fi-FI" dirty="0"/>
              <a:t> </a:t>
            </a:r>
            <a:r>
              <a:rPr lang="fi-FI" dirty="0" err="1"/>
              <a:t>commonly</a:t>
            </a:r>
            <a:r>
              <a:rPr lang="fi-FI" dirty="0"/>
              <a:t> </a:t>
            </a:r>
            <a:r>
              <a:rPr lang="fi-FI" dirty="0" err="1"/>
              <a:t>used</a:t>
            </a:r>
            <a:r>
              <a:rPr lang="fi-FI" dirty="0"/>
              <a:t> </a:t>
            </a:r>
            <a:r>
              <a:rPr lang="fi-FI" dirty="0" err="1"/>
              <a:t>nested</a:t>
            </a:r>
            <a:r>
              <a:rPr lang="fi-FI" dirty="0"/>
              <a:t> </a:t>
            </a:r>
            <a:r>
              <a:rPr lang="fi-FI" dirty="0" err="1"/>
              <a:t>model</a:t>
            </a:r>
            <a:r>
              <a:rPr lang="fi-FI" dirty="0"/>
              <a:t> </a:t>
            </a:r>
            <a:r>
              <a:rPr lang="fi-FI" dirty="0" err="1"/>
              <a:t>tests</a:t>
            </a:r>
            <a:r>
              <a:rPr lang="fi-FI" dirty="0"/>
              <a:t>.</a:t>
            </a:r>
          </a:p>
          <a:p>
            <a:r>
              <a:rPr lang="fi-FI" dirty="0" err="1"/>
              <a:t>Explain</a:t>
            </a:r>
            <a:r>
              <a:rPr lang="fi-FI" dirty="0"/>
              <a:t> </a:t>
            </a:r>
            <a:r>
              <a:rPr lang="fi-FI" dirty="0" err="1"/>
              <a:t>the</a:t>
            </a:r>
            <a:r>
              <a:rPr lang="fi-FI" dirty="0"/>
              <a:t> idea of </a:t>
            </a:r>
            <a:r>
              <a:rPr lang="fi-FI" dirty="0" err="1"/>
              <a:t>generalized</a:t>
            </a:r>
            <a:r>
              <a:rPr lang="fi-FI" dirty="0"/>
              <a:t> </a:t>
            </a:r>
            <a:r>
              <a:rPr lang="fi-FI" dirty="0" err="1"/>
              <a:t>linear</a:t>
            </a:r>
            <a:r>
              <a:rPr lang="fi-FI" dirty="0"/>
              <a:t> </a:t>
            </a:r>
            <a:r>
              <a:rPr lang="fi-FI" dirty="0" err="1"/>
              <a:t>model</a:t>
            </a:r>
            <a:r>
              <a:rPr lang="fi-FI" dirty="0"/>
              <a:t> </a:t>
            </a:r>
            <a:r>
              <a:rPr lang="fi-FI" dirty="0" err="1"/>
              <a:t>how</a:t>
            </a:r>
            <a:r>
              <a:rPr lang="fi-FI" dirty="0"/>
              <a:t> </a:t>
            </a:r>
            <a:r>
              <a:rPr lang="fi-FI" dirty="0" err="1"/>
              <a:t>the</a:t>
            </a:r>
            <a:r>
              <a:rPr lang="fi-FI" dirty="0"/>
              <a:t> </a:t>
            </a:r>
            <a:r>
              <a:rPr lang="fi-FI" dirty="0" err="1"/>
              <a:t>maximum</a:t>
            </a:r>
            <a:r>
              <a:rPr lang="fi-FI" dirty="0"/>
              <a:t> </a:t>
            </a:r>
            <a:r>
              <a:rPr lang="fi-FI" dirty="0" err="1"/>
              <a:t>likelihood</a:t>
            </a:r>
            <a:r>
              <a:rPr lang="fi-FI" dirty="0"/>
              <a:t> </a:t>
            </a:r>
            <a:r>
              <a:rPr lang="fi-FI" dirty="0" err="1"/>
              <a:t>principle</a:t>
            </a:r>
            <a:r>
              <a:rPr lang="fi-FI" dirty="0"/>
              <a:t> </a:t>
            </a:r>
            <a:r>
              <a:rPr lang="fi-FI" dirty="0" err="1"/>
              <a:t>can</a:t>
            </a:r>
            <a:r>
              <a:rPr lang="fi-FI" dirty="0"/>
              <a:t> </a:t>
            </a:r>
            <a:r>
              <a:rPr lang="fi-FI" dirty="0" err="1"/>
              <a:t>be</a:t>
            </a:r>
            <a:r>
              <a:rPr lang="fi-FI" dirty="0"/>
              <a:t> </a:t>
            </a:r>
            <a:r>
              <a:rPr lang="fi-FI" dirty="0" err="1"/>
              <a:t>used</a:t>
            </a:r>
            <a:r>
              <a:rPr lang="fi-FI" dirty="0"/>
              <a:t> to </a:t>
            </a:r>
            <a:r>
              <a:rPr lang="fi-FI" dirty="0" err="1"/>
              <a:t>estimate</a:t>
            </a:r>
            <a:r>
              <a:rPr lang="fi-FI" dirty="0"/>
              <a:t> </a:t>
            </a:r>
            <a:r>
              <a:rPr lang="fi-FI" dirty="0" err="1"/>
              <a:t>the</a:t>
            </a:r>
            <a:r>
              <a:rPr lang="fi-FI" dirty="0"/>
              <a:t> </a:t>
            </a:r>
            <a:r>
              <a:rPr lang="fi-FI" dirty="0" err="1"/>
              <a:t>model</a:t>
            </a:r>
            <a:r>
              <a:rPr lang="fi-FI" dirty="0"/>
              <a:t>.</a:t>
            </a:r>
          </a:p>
          <a:p>
            <a:r>
              <a:rPr lang="en-US" dirty="0"/>
              <a:t>Why plotting marginal effects of non-linear models is nearly always a good idea.</a:t>
            </a:r>
          </a:p>
          <a:p>
            <a:endParaRPr lang="fi-FI" dirty="0"/>
          </a:p>
          <a:p>
            <a:pPr marL="0" indent="0">
              <a:buNone/>
            </a:pPr>
            <a:endParaRPr lang="fi-FI" dirty="0"/>
          </a:p>
        </p:txBody>
      </p:sp>
    </p:spTree>
    <p:extLst>
      <p:ext uri="{BB962C8B-B14F-4D97-AF65-F5344CB8AC3E}">
        <p14:creationId xmlns:p14="http://schemas.microsoft.com/office/powerpoint/2010/main" val="142849971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504926-BBE0-B047-89E6-145DF5FB472C}"/>
              </a:ext>
            </a:extLst>
          </p:cNvPr>
          <p:cNvSpPr>
            <a:spLocks noGrp="1"/>
          </p:cNvSpPr>
          <p:nvPr>
            <p:ph type="title"/>
          </p:nvPr>
        </p:nvSpPr>
        <p:spPr/>
        <p:txBody>
          <a:bodyPr/>
          <a:lstStyle/>
          <a:p>
            <a:r>
              <a:rPr lang="fi-FI" dirty="0" err="1"/>
              <a:t>Question</a:t>
            </a:r>
            <a:r>
              <a:rPr lang="fi-FI" dirty="0"/>
              <a:t> 2: </a:t>
            </a:r>
            <a:r>
              <a:rPr lang="fi-FI" dirty="0" err="1"/>
              <a:t>Should</a:t>
            </a:r>
            <a:r>
              <a:rPr lang="fi-FI" dirty="0"/>
              <a:t> </a:t>
            </a:r>
            <a:r>
              <a:rPr lang="fi-FI" dirty="0" err="1"/>
              <a:t>the</a:t>
            </a:r>
            <a:r>
              <a:rPr lang="fi-FI" dirty="0"/>
              <a:t> </a:t>
            </a:r>
            <a:r>
              <a:rPr lang="fi-FI" dirty="0" err="1"/>
              <a:t>dependent</a:t>
            </a:r>
            <a:r>
              <a:rPr lang="fi-FI" dirty="0"/>
              <a:t> </a:t>
            </a:r>
            <a:r>
              <a:rPr lang="fi-FI" dirty="0" err="1"/>
              <a:t>variable</a:t>
            </a:r>
            <a:r>
              <a:rPr lang="fi-FI" dirty="0"/>
              <a:t> </a:t>
            </a:r>
            <a:r>
              <a:rPr lang="fi-FI" dirty="0" err="1"/>
              <a:t>or</a:t>
            </a:r>
            <a:r>
              <a:rPr lang="fi-FI" dirty="0"/>
              <a:t> </a:t>
            </a:r>
            <a:r>
              <a:rPr lang="fi-FI" dirty="0" err="1"/>
              <a:t>the</a:t>
            </a:r>
            <a:r>
              <a:rPr lang="fi-FI" dirty="0"/>
              <a:t> </a:t>
            </a:r>
            <a:r>
              <a:rPr lang="fi-FI" dirty="0" err="1"/>
              <a:t>fitted</a:t>
            </a:r>
            <a:r>
              <a:rPr lang="fi-FI" dirty="0"/>
              <a:t> </a:t>
            </a:r>
            <a:r>
              <a:rPr lang="fi-FI" dirty="0" err="1"/>
              <a:t>values</a:t>
            </a:r>
            <a:r>
              <a:rPr lang="fi-FI" dirty="0"/>
              <a:t> </a:t>
            </a:r>
            <a:r>
              <a:rPr lang="fi-FI" dirty="0" err="1"/>
              <a:t>be</a:t>
            </a:r>
            <a:r>
              <a:rPr lang="fi-FI" dirty="0"/>
              <a:t> </a:t>
            </a:r>
            <a:r>
              <a:rPr lang="fi-FI" dirty="0" err="1"/>
              <a:t>transformed</a:t>
            </a:r>
            <a:r>
              <a:rPr lang="fi-FI" dirty="0"/>
              <a:t>?</a:t>
            </a:r>
          </a:p>
        </p:txBody>
      </p:sp>
      <p:sp>
        <p:nvSpPr>
          <p:cNvPr id="2" name="Text Placeholder 1">
            <a:extLst>
              <a:ext uri="{FF2B5EF4-FFF2-40B4-BE49-F238E27FC236}">
                <a16:creationId xmlns:a16="http://schemas.microsoft.com/office/drawing/2014/main" id="{E4671C9F-3A3F-E74C-A61A-CC48A124A67C}"/>
              </a:ext>
            </a:extLst>
          </p:cNvPr>
          <p:cNvSpPr>
            <a:spLocks noGrp="1"/>
          </p:cNvSpPr>
          <p:nvPr>
            <p:ph type="body" idx="1"/>
          </p:nvPr>
        </p:nvSpPr>
        <p:spPr>
          <a:xfrm>
            <a:off x="629842" y="1681163"/>
            <a:ext cx="3600000" cy="823912"/>
          </a:xfrm>
        </p:spPr>
        <p:txBody>
          <a:bodyPr/>
          <a:lstStyle/>
          <a:p>
            <a:r>
              <a:rPr lang="fi-FI" dirty="0" err="1"/>
              <a:t>Simple</a:t>
            </a:r>
            <a:r>
              <a:rPr lang="fi-FI" dirty="0"/>
              <a:t> </a:t>
            </a:r>
            <a:r>
              <a:rPr lang="fi-FI" dirty="0" err="1"/>
              <a:t>points</a:t>
            </a:r>
            <a:r>
              <a:rPr lang="fi-FI" dirty="0"/>
              <a:t> for </a:t>
            </a:r>
            <a:r>
              <a:rPr lang="fi-FI" dirty="0" err="1"/>
              <a:t>transforming</a:t>
            </a:r>
            <a:r>
              <a:rPr lang="fi-FI" dirty="0"/>
              <a:t> </a:t>
            </a:r>
            <a:r>
              <a:rPr lang="fi-FI" dirty="0" err="1"/>
              <a:t>the</a:t>
            </a:r>
            <a:r>
              <a:rPr lang="fi-FI" dirty="0"/>
              <a:t> </a:t>
            </a:r>
            <a:r>
              <a:rPr lang="fi-FI" dirty="0" err="1"/>
              <a:t>dependent</a:t>
            </a:r>
            <a:r>
              <a:rPr lang="fi-FI" dirty="0"/>
              <a:t> </a:t>
            </a:r>
            <a:r>
              <a:rPr lang="fi-FI" dirty="0" err="1"/>
              <a:t>variable</a:t>
            </a:r>
            <a:endParaRPr lang="fi-FI" dirty="0"/>
          </a:p>
        </p:txBody>
      </p:sp>
      <p:sp>
        <p:nvSpPr>
          <p:cNvPr id="3" name="Content Placeholder 2">
            <a:extLst>
              <a:ext uri="{FF2B5EF4-FFF2-40B4-BE49-F238E27FC236}">
                <a16:creationId xmlns:a16="http://schemas.microsoft.com/office/drawing/2014/main" id="{1BF9AB51-CCE2-4042-92E6-3895CFA14835}"/>
              </a:ext>
            </a:extLst>
          </p:cNvPr>
          <p:cNvSpPr>
            <a:spLocks noGrp="1"/>
          </p:cNvSpPr>
          <p:nvPr>
            <p:ph sz="half" idx="2"/>
          </p:nvPr>
        </p:nvSpPr>
        <p:spPr>
          <a:xfrm>
            <a:off x="629842" y="2505075"/>
            <a:ext cx="3600000" cy="3684588"/>
          </a:xfrm>
        </p:spPr>
        <p:txBody>
          <a:bodyPr/>
          <a:lstStyle/>
          <a:p>
            <a:r>
              <a:rPr lang="fi-FI" dirty="0" err="1"/>
              <a:t>Simpler</a:t>
            </a:r>
            <a:r>
              <a:rPr lang="fi-FI" dirty="0"/>
              <a:t> to </a:t>
            </a:r>
            <a:r>
              <a:rPr lang="fi-FI" dirty="0" err="1"/>
              <a:t>apply</a:t>
            </a:r>
            <a:endParaRPr lang="fi-FI" dirty="0"/>
          </a:p>
          <a:p>
            <a:pPr lvl="1"/>
            <a:r>
              <a:rPr lang="fi-FI" dirty="0"/>
              <a:t>No </a:t>
            </a:r>
            <a:r>
              <a:rPr lang="fi-FI" dirty="0" err="1"/>
              <a:t>computational</a:t>
            </a:r>
            <a:r>
              <a:rPr lang="fi-FI" dirty="0"/>
              <a:t> </a:t>
            </a:r>
            <a:r>
              <a:rPr lang="fi-FI" dirty="0" err="1"/>
              <a:t>issues</a:t>
            </a:r>
            <a:endParaRPr lang="fi-FI" dirty="0"/>
          </a:p>
          <a:p>
            <a:pPr lvl="1"/>
            <a:r>
              <a:rPr lang="fi-FI" dirty="0"/>
              <a:t>OLS </a:t>
            </a:r>
            <a:r>
              <a:rPr lang="fi-FI" dirty="0" err="1"/>
              <a:t>diagnostics</a:t>
            </a:r>
            <a:r>
              <a:rPr lang="fi-FI" dirty="0"/>
              <a:t> </a:t>
            </a:r>
            <a:r>
              <a:rPr lang="fi-FI" dirty="0" err="1"/>
              <a:t>can</a:t>
            </a:r>
            <a:r>
              <a:rPr lang="fi-FI" dirty="0"/>
              <a:t> </a:t>
            </a:r>
            <a:r>
              <a:rPr lang="fi-FI" dirty="0" err="1"/>
              <a:t>be</a:t>
            </a:r>
            <a:r>
              <a:rPr lang="fi-FI" dirty="0"/>
              <a:t> </a:t>
            </a:r>
            <a:r>
              <a:rPr lang="fi-FI" dirty="0" err="1"/>
              <a:t>used</a:t>
            </a:r>
            <a:endParaRPr lang="fi-FI" dirty="0"/>
          </a:p>
          <a:p>
            <a:r>
              <a:rPr lang="fi-FI" dirty="0" err="1"/>
              <a:t>Commonly</a:t>
            </a:r>
            <a:r>
              <a:rPr lang="fi-FI" dirty="0"/>
              <a:t> </a:t>
            </a:r>
            <a:r>
              <a:rPr lang="fi-FI" dirty="0" err="1"/>
              <a:t>used</a:t>
            </a:r>
            <a:endParaRPr lang="fi-FI" dirty="0"/>
          </a:p>
          <a:p>
            <a:pPr lvl="1"/>
            <a:r>
              <a:rPr lang="fi-FI" dirty="0" err="1"/>
              <a:t>Well-understood</a:t>
            </a:r>
            <a:r>
              <a:rPr lang="fi-FI" dirty="0"/>
              <a:t> </a:t>
            </a:r>
            <a:r>
              <a:rPr lang="fi-FI" dirty="0" err="1"/>
              <a:t>by</a:t>
            </a:r>
            <a:r>
              <a:rPr lang="fi-FI" dirty="0"/>
              <a:t> </a:t>
            </a:r>
            <a:r>
              <a:rPr lang="fi-FI" dirty="0" err="1"/>
              <a:t>readers</a:t>
            </a:r>
            <a:r>
              <a:rPr lang="fi-FI" dirty="0"/>
              <a:t> and </a:t>
            </a:r>
            <a:r>
              <a:rPr lang="fi-FI" dirty="0" err="1"/>
              <a:t>reviewers</a:t>
            </a:r>
            <a:endParaRPr lang="fi-FI" dirty="0"/>
          </a:p>
        </p:txBody>
      </p:sp>
      <p:sp>
        <p:nvSpPr>
          <p:cNvPr id="5" name="Text Placeholder 4">
            <a:extLst>
              <a:ext uri="{FF2B5EF4-FFF2-40B4-BE49-F238E27FC236}">
                <a16:creationId xmlns:a16="http://schemas.microsoft.com/office/drawing/2014/main" id="{1B3055B1-E319-8E4E-A793-576A5F83C8FA}"/>
              </a:ext>
            </a:extLst>
          </p:cNvPr>
          <p:cNvSpPr>
            <a:spLocks noGrp="1"/>
          </p:cNvSpPr>
          <p:nvPr>
            <p:ph type="body" sz="quarter" idx="3"/>
          </p:nvPr>
        </p:nvSpPr>
        <p:spPr>
          <a:xfrm>
            <a:off x="4432379" y="1681163"/>
            <a:ext cx="3600000" cy="823912"/>
          </a:xfrm>
        </p:spPr>
        <p:txBody>
          <a:bodyPr/>
          <a:lstStyle/>
          <a:p>
            <a:r>
              <a:rPr lang="fi-FI" dirty="0" err="1"/>
              <a:t>Simple</a:t>
            </a:r>
            <a:r>
              <a:rPr lang="fi-FI" dirty="0"/>
              <a:t> </a:t>
            </a:r>
            <a:r>
              <a:rPr lang="fi-FI" dirty="0" err="1"/>
              <a:t>points</a:t>
            </a:r>
            <a:r>
              <a:rPr lang="fi-FI" dirty="0"/>
              <a:t> </a:t>
            </a:r>
            <a:r>
              <a:rPr lang="fi-FI" dirty="0" err="1"/>
              <a:t>against</a:t>
            </a:r>
            <a:r>
              <a:rPr lang="fi-FI" dirty="0"/>
              <a:t> </a:t>
            </a:r>
            <a:r>
              <a:rPr lang="fi-FI" dirty="0" err="1"/>
              <a:t>transforming</a:t>
            </a:r>
            <a:r>
              <a:rPr lang="fi-FI" dirty="0"/>
              <a:t> </a:t>
            </a:r>
            <a:r>
              <a:rPr lang="fi-FI" dirty="0" err="1"/>
              <a:t>the</a:t>
            </a:r>
            <a:r>
              <a:rPr lang="fi-FI" dirty="0"/>
              <a:t> </a:t>
            </a:r>
            <a:r>
              <a:rPr lang="fi-FI" dirty="0" err="1"/>
              <a:t>dependent</a:t>
            </a:r>
            <a:r>
              <a:rPr lang="fi-FI" dirty="0"/>
              <a:t> </a:t>
            </a:r>
            <a:r>
              <a:rPr lang="fi-FI" dirty="0" err="1"/>
              <a:t>variable</a:t>
            </a:r>
            <a:endParaRPr lang="fi-FI" dirty="0"/>
          </a:p>
        </p:txBody>
      </p:sp>
      <p:sp>
        <p:nvSpPr>
          <p:cNvPr id="6" name="Content Placeholder 5">
            <a:extLst>
              <a:ext uri="{FF2B5EF4-FFF2-40B4-BE49-F238E27FC236}">
                <a16:creationId xmlns:a16="http://schemas.microsoft.com/office/drawing/2014/main" id="{465C7FF6-4D24-1844-ADE9-A591074300E3}"/>
              </a:ext>
            </a:extLst>
          </p:cNvPr>
          <p:cNvSpPr>
            <a:spLocks noGrp="1"/>
          </p:cNvSpPr>
          <p:nvPr>
            <p:ph sz="quarter" idx="4"/>
          </p:nvPr>
        </p:nvSpPr>
        <p:spPr>
          <a:xfrm>
            <a:off x="4432378" y="2505075"/>
            <a:ext cx="3600000" cy="3684588"/>
          </a:xfrm>
        </p:spPr>
        <p:txBody>
          <a:bodyPr/>
          <a:lstStyle/>
          <a:p>
            <a:r>
              <a:rPr lang="fi-FI" dirty="0" err="1"/>
              <a:t>Transforming</a:t>
            </a:r>
            <a:r>
              <a:rPr lang="fi-FI" dirty="0"/>
              <a:t> a </a:t>
            </a:r>
            <a:r>
              <a:rPr lang="fi-FI" dirty="0" err="1"/>
              <a:t>variable</a:t>
            </a:r>
            <a:r>
              <a:rPr lang="fi-FI" dirty="0"/>
              <a:t> </a:t>
            </a:r>
            <a:r>
              <a:rPr lang="fi-FI" dirty="0" err="1"/>
              <a:t>with</a:t>
            </a:r>
            <a:r>
              <a:rPr lang="fi-FI" dirty="0"/>
              <a:t> </a:t>
            </a:r>
            <a:r>
              <a:rPr lang="fi-FI" dirty="0" err="1"/>
              <a:t>few</a:t>
            </a:r>
            <a:r>
              <a:rPr lang="fi-FI" dirty="0"/>
              <a:t> </a:t>
            </a:r>
            <a:r>
              <a:rPr lang="fi-FI" dirty="0" err="1"/>
              <a:t>discrete</a:t>
            </a:r>
            <a:r>
              <a:rPr lang="fi-FI" dirty="0"/>
              <a:t> </a:t>
            </a:r>
            <a:r>
              <a:rPr lang="fi-FI" dirty="0" err="1"/>
              <a:t>values</a:t>
            </a:r>
            <a:r>
              <a:rPr lang="fi-FI" dirty="0"/>
              <a:t> is </a:t>
            </a:r>
            <a:r>
              <a:rPr lang="fi-FI" dirty="0" err="1"/>
              <a:t>problematic</a:t>
            </a:r>
            <a:endParaRPr lang="fi-FI" dirty="0"/>
          </a:p>
          <a:p>
            <a:pPr lvl="1"/>
            <a:r>
              <a:rPr lang="fi-FI" dirty="0" err="1"/>
              <a:t>E.g</a:t>
            </a:r>
            <a:r>
              <a:rPr lang="fi-FI" dirty="0"/>
              <a:t>. </a:t>
            </a:r>
            <a:r>
              <a:rPr lang="fi-FI" dirty="0" err="1"/>
              <a:t>any</a:t>
            </a:r>
            <a:r>
              <a:rPr lang="fi-FI" dirty="0"/>
              <a:t> </a:t>
            </a:r>
            <a:r>
              <a:rPr lang="fi-FI" dirty="0" err="1"/>
              <a:t>transformation</a:t>
            </a:r>
            <a:r>
              <a:rPr lang="fi-FI" dirty="0"/>
              <a:t> of a </a:t>
            </a:r>
            <a:r>
              <a:rPr lang="fi-FI" dirty="0" err="1"/>
              <a:t>binary</a:t>
            </a:r>
            <a:r>
              <a:rPr lang="fi-FI" dirty="0"/>
              <a:t> </a:t>
            </a:r>
            <a:r>
              <a:rPr lang="fi-FI" dirty="0" err="1"/>
              <a:t>variable</a:t>
            </a:r>
            <a:r>
              <a:rPr lang="fi-FI" dirty="0"/>
              <a:t> is </a:t>
            </a:r>
            <a:r>
              <a:rPr lang="fi-FI" dirty="0" err="1"/>
              <a:t>binary</a:t>
            </a:r>
            <a:endParaRPr lang="fi-FI" dirty="0"/>
          </a:p>
          <a:p>
            <a:r>
              <a:rPr lang="fi-FI" dirty="0" err="1"/>
              <a:t>Ackward</a:t>
            </a:r>
            <a:r>
              <a:rPr lang="fi-FI" dirty="0"/>
              <a:t> </a:t>
            </a:r>
            <a:r>
              <a:rPr lang="fi-FI" dirty="0" err="1"/>
              <a:t>workarounds</a:t>
            </a:r>
            <a:r>
              <a:rPr lang="fi-FI" dirty="0"/>
              <a:t> </a:t>
            </a:r>
            <a:r>
              <a:rPr lang="fi-FI" dirty="0" err="1"/>
              <a:t>required</a:t>
            </a:r>
            <a:r>
              <a:rPr lang="fi-FI" dirty="0"/>
              <a:t> at </a:t>
            </a:r>
            <a:r>
              <a:rPr lang="fi-FI" dirty="0" err="1"/>
              <a:t>boundary</a:t>
            </a:r>
            <a:endParaRPr lang="fi-FI" dirty="0"/>
          </a:p>
          <a:p>
            <a:pPr lvl="1"/>
            <a:r>
              <a:rPr lang="fi-FI" dirty="0" err="1"/>
              <a:t>E.g</a:t>
            </a:r>
            <a:r>
              <a:rPr lang="fi-FI" dirty="0"/>
              <a:t>. </a:t>
            </a:r>
            <a:r>
              <a:rPr lang="fi-FI" dirty="0" err="1"/>
              <a:t>log</a:t>
            </a:r>
            <a:r>
              <a:rPr lang="fi-FI" dirty="0"/>
              <a:t>(y+1)</a:t>
            </a:r>
          </a:p>
        </p:txBody>
      </p:sp>
    </p:spTree>
    <p:extLst>
      <p:ext uri="{BB962C8B-B14F-4D97-AF65-F5344CB8AC3E}">
        <p14:creationId xmlns:p14="http://schemas.microsoft.com/office/powerpoint/2010/main" val="393931931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504926-BBE0-B047-89E6-145DF5FB472C}"/>
              </a:ext>
            </a:extLst>
          </p:cNvPr>
          <p:cNvSpPr>
            <a:spLocks noGrp="1"/>
          </p:cNvSpPr>
          <p:nvPr>
            <p:ph type="title"/>
          </p:nvPr>
        </p:nvSpPr>
        <p:spPr/>
        <p:txBody>
          <a:bodyPr/>
          <a:lstStyle/>
          <a:p>
            <a:r>
              <a:rPr lang="fi-FI" dirty="0" err="1"/>
              <a:t>Question</a:t>
            </a:r>
            <a:r>
              <a:rPr lang="fi-FI" dirty="0"/>
              <a:t> 2: </a:t>
            </a:r>
            <a:r>
              <a:rPr lang="fi-FI" dirty="0" err="1"/>
              <a:t>Should</a:t>
            </a:r>
            <a:r>
              <a:rPr lang="fi-FI" dirty="0"/>
              <a:t> </a:t>
            </a:r>
            <a:r>
              <a:rPr lang="fi-FI" dirty="0" err="1"/>
              <a:t>the</a:t>
            </a:r>
            <a:r>
              <a:rPr lang="fi-FI" dirty="0"/>
              <a:t> </a:t>
            </a:r>
            <a:r>
              <a:rPr lang="fi-FI" dirty="0" err="1"/>
              <a:t>dependent</a:t>
            </a:r>
            <a:r>
              <a:rPr lang="fi-FI" dirty="0"/>
              <a:t> </a:t>
            </a:r>
            <a:r>
              <a:rPr lang="fi-FI" dirty="0" err="1"/>
              <a:t>variable</a:t>
            </a:r>
            <a:r>
              <a:rPr lang="fi-FI" dirty="0"/>
              <a:t> </a:t>
            </a:r>
            <a:r>
              <a:rPr lang="fi-FI" dirty="0" err="1"/>
              <a:t>or</a:t>
            </a:r>
            <a:r>
              <a:rPr lang="fi-FI" dirty="0"/>
              <a:t> </a:t>
            </a:r>
            <a:r>
              <a:rPr lang="fi-FI" dirty="0" err="1"/>
              <a:t>the</a:t>
            </a:r>
            <a:r>
              <a:rPr lang="fi-FI" dirty="0"/>
              <a:t> </a:t>
            </a:r>
            <a:r>
              <a:rPr lang="fi-FI" dirty="0" err="1"/>
              <a:t>fitted</a:t>
            </a:r>
            <a:r>
              <a:rPr lang="fi-FI" dirty="0"/>
              <a:t> </a:t>
            </a:r>
            <a:r>
              <a:rPr lang="fi-FI" dirty="0" err="1"/>
              <a:t>values</a:t>
            </a:r>
            <a:r>
              <a:rPr lang="fi-FI" dirty="0"/>
              <a:t> </a:t>
            </a:r>
            <a:r>
              <a:rPr lang="fi-FI" dirty="0" err="1"/>
              <a:t>be</a:t>
            </a:r>
            <a:r>
              <a:rPr lang="fi-FI" dirty="0"/>
              <a:t> </a:t>
            </a:r>
            <a:r>
              <a:rPr lang="fi-FI" dirty="0" err="1"/>
              <a:t>transformed</a:t>
            </a:r>
            <a:r>
              <a:rPr lang="fi-FI" dirty="0"/>
              <a:t>?</a:t>
            </a:r>
          </a:p>
        </p:txBody>
      </p:sp>
      <p:sp>
        <p:nvSpPr>
          <p:cNvPr id="2" name="Text Placeholder 1">
            <a:extLst>
              <a:ext uri="{FF2B5EF4-FFF2-40B4-BE49-F238E27FC236}">
                <a16:creationId xmlns:a16="http://schemas.microsoft.com/office/drawing/2014/main" id="{E4671C9F-3A3F-E74C-A61A-CC48A124A67C}"/>
              </a:ext>
            </a:extLst>
          </p:cNvPr>
          <p:cNvSpPr>
            <a:spLocks noGrp="1"/>
          </p:cNvSpPr>
          <p:nvPr>
            <p:ph type="body" idx="1"/>
          </p:nvPr>
        </p:nvSpPr>
        <p:spPr>
          <a:xfrm>
            <a:off x="629842" y="1681163"/>
            <a:ext cx="3600000" cy="823912"/>
          </a:xfrm>
        </p:spPr>
        <p:txBody>
          <a:bodyPr/>
          <a:lstStyle/>
          <a:p>
            <a:r>
              <a:rPr lang="fi-FI" dirty="0"/>
              <a:t>More </a:t>
            </a:r>
            <a:r>
              <a:rPr lang="fi-FI" dirty="0" err="1"/>
              <a:t>rigorous</a:t>
            </a:r>
            <a:r>
              <a:rPr lang="fi-FI" dirty="0"/>
              <a:t> </a:t>
            </a:r>
            <a:r>
              <a:rPr lang="fi-FI" dirty="0" err="1"/>
              <a:t>answer</a:t>
            </a:r>
            <a:r>
              <a:rPr lang="fi-FI" dirty="0"/>
              <a:t>:</a:t>
            </a:r>
          </a:p>
        </p:txBody>
      </p:sp>
      <p:sp>
        <p:nvSpPr>
          <p:cNvPr id="3" name="Content Placeholder 2">
            <a:extLst>
              <a:ext uri="{FF2B5EF4-FFF2-40B4-BE49-F238E27FC236}">
                <a16:creationId xmlns:a16="http://schemas.microsoft.com/office/drawing/2014/main" id="{1BF9AB51-CCE2-4042-92E6-3895CFA14835}"/>
              </a:ext>
            </a:extLst>
          </p:cNvPr>
          <p:cNvSpPr>
            <a:spLocks noGrp="1"/>
          </p:cNvSpPr>
          <p:nvPr>
            <p:ph sz="half" idx="2"/>
          </p:nvPr>
        </p:nvSpPr>
        <p:spPr>
          <a:xfrm>
            <a:off x="629842" y="2505075"/>
            <a:ext cx="3875252" cy="3684588"/>
          </a:xfrm>
        </p:spPr>
        <p:txBody>
          <a:bodyPr/>
          <a:lstStyle/>
          <a:p>
            <a:pPr marL="0" indent="0">
              <a:buNone/>
            </a:pPr>
            <a:r>
              <a:rPr lang="en-US" dirty="0"/>
              <a:t>Nonlinear regression model:</a:t>
            </a:r>
          </a:p>
          <a:p>
            <a:pPr marL="0" indent="0">
              <a:buNone/>
            </a:pPr>
            <a:r>
              <a:rPr lang="en-US" i="1" dirty="0"/>
              <a:t>y = f(β</a:t>
            </a:r>
            <a:r>
              <a:rPr lang="en-US" i="1" baseline="-25000" dirty="0"/>
              <a:t>0</a:t>
            </a:r>
            <a:r>
              <a:rPr lang="en-US" i="1" dirty="0"/>
              <a:t> + β</a:t>
            </a:r>
            <a:r>
              <a:rPr lang="en-US" i="1" baseline="-25000" dirty="0"/>
              <a:t>1</a:t>
            </a:r>
            <a:r>
              <a:rPr lang="en-US" i="1" dirty="0"/>
              <a:t>x</a:t>
            </a:r>
            <a:r>
              <a:rPr lang="en-US" i="1" baseline="-25000" dirty="0"/>
              <a:t>1 </a:t>
            </a:r>
            <a:r>
              <a:rPr lang="en-US" i="1" dirty="0"/>
              <a:t>+ … + β</a:t>
            </a:r>
            <a:r>
              <a:rPr lang="en-US" i="1" baseline="-25000" dirty="0" err="1"/>
              <a:t>k</a:t>
            </a:r>
            <a:r>
              <a:rPr lang="en-US" i="1" dirty="0" err="1"/>
              <a:t>x</a:t>
            </a:r>
            <a:r>
              <a:rPr lang="en-US" i="1" baseline="-25000" dirty="0" err="1"/>
              <a:t>k</a:t>
            </a:r>
            <a:r>
              <a:rPr lang="en-US" i="1" dirty="0"/>
              <a:t>)</a:t>
            </a:r>
            <a:r>
              <a:rPr lang="en-US" i="1" baseline="-25000" dirty="0"/>
              <a:t> </a:t>
            </a:r>
            <a:r>
              <a:rPr lang="en-US" i="1" dirty="0"/>
              <a:t>+ u</a:t>
            </a:r>
          </a:p>
          <a:p>
            <a:pPr marL="0" indent="0">
              <a:buNone/>
            </a:pPr>
            <a:endParaRPr lang="en-US" i="1" dirty="0"/>
          </a:p>
          <a:p>
            <a:pPr marL="0" indent="0">
              <a:buNone/>
            </a:pPr>
            <a:r>
              <a:rPr lang="en-US" dirty="0"/>
              <a:t>Regression with transformed DV:</a:t>
            </a:r>
          </a:p>
          <a:p>
            <a:pPr marL="0" indent="0">
              <a:buNone/>
            </a:pPr>
            <a:r>
              <a:rPr lang="en-US" i="1" dirty="0"/>
              <a:t>log(y) = β</a:t>
            </a:r>
            <a:r>
              <a:rPr lang="en-US" i="1" baseline="-25000" dirty="0"/>
              <a:t>0</a:t>
            </a:r>
            <a:r>
              <a:rPr lang="en-US" i="1" dirty="0"/>
              <a:t> + β</a:t>
            </a:r>
            <a:r>
              <a:rPr lang="en-US" i="1" baseline="-25000" dirty="0"/>
              <a:t>1</a:t>
            </a:r>
            <a:r>
              <a:rPr lang="en-US" i="1" dirty="0"/>
              <a:t>x</a:t>
            </a:r>
            <a:r>
              <a:rPr lang="en-US" i="1" baseline="-25000" dirty="0"/>
              <a:t>1 </a:t>
            </a:r>
            <a:r>
              <a:rPr lang="en-US" i="1" dirty="0"/>
              <a:t>+ … + β</a:t>
            </a:r>
            <a:r>
              <a:rPr lang="en-US" i="1" baseline="-25000" dirty="0" err="1"/>
              <a:t>k</a:t>
            </a:r>
            <a:r>
              <a:rPr lang="en-US" i="1" dirty="0" err="1"/>
              <a:t>x</a:t>
            </a:r>
            <a:r>
              <a:rPr lang="en-US" i="1" baseline="-25000" dirty="0" err="1"/>
              <a:t>k</a:t>
            </a:r>
            <a:r>
              <a:rPr lang="en-US" i="1" baseline="-25000" dirty="0"/>
              <a:t> </a:t>
            </a:r>
            <a:r>
              <a:rPr lang="en-US" i="1" dirty="0"/>
              <a:t>+ u</a:t>
            </a:r>
          </a:p>
          <a:p>
            <a:pPr marL="0" indent="0">
              <a:buNone/>
            </a:pPr>
            <a:endParaRPr lang="en-US" i="1" dirty="0"/>
          </a:p>
        </p:txBody>
      </p:sp>
      <p:sp>
        <p:nvSpPr>
          <p:cNvPr id="12" name="TextBox 11">
            <a:extLst>
              <a:ext uri="{FF2B5EF4-FFF2-40B4-BE49-F238E27FC236}">
                <a16:creationId xmlns:a16="http://schemas.microsoft.com/office/drawing/2014/main" id="{8D380219-133A-FE4C-A1D4-DE91D7CBBCF6}"/>
              </a:ext>
            </a:extLst>
          </p:cNvPr>
          <p:cNvSpPr txBox="1"/>
          <p:nvPr/>
        </p:nvSpPr>
        <p:spPr>
          <a:xfrm>
            <a:off x="794344" y="6523656"/>
            <a:ext cx="6385165" cy="307777"/>
          </a:xfrm>
          <a:prstGeom prst="rect">
            <a:avLst/>
          </a:prstGeom>
          <a:noFill/>
        </p:spPr>
        <p:txBody>
          <a:bodyPr wrap="square" lIns="0" tIns="0" rIns="0" bIns="0" rtlCol="0">
            <a:spAutoFit/>
          </a:bodyPr>
          <a:lstStyle/>
          <a:p>
            <a:r>
              <a:rPr lang="fi-FI" sz="1000" dirty="0" err="1"/>
              <a:t>Wooldridge</a:t>
            </a:r>
            <a:r>
              <a:rPr lang="fi-FI" sz="1000" dirty="0"/>
              <a:t>, J. M. (2010). </a:t>
            </a:r>
            <a:r>
              <a:rPr lang="fi-FI" sz="1000" i="1" dirty="0" err="1"/>
              <a:t>Econometric</a:t>
            </a:r>
            <a:r>
              <a:rPr lang="fi-FI" sz="1000" i="1" dirty="0"/>
              <a:t> Analysis of Cross </a:t>
            </a:r>
            <a:r>
              <a:rPr lang="fi-FI" sz="1000" i="1" dirty="0" err="1"/>
              <a:t>Section</a:t>
            </a:r>
            <a:r>
              <a:rPr lang="fi-FI" sz="1000" i="1" dirty="0"/>
              <a:t> and </a:t>
            </a:r>
            <a:r>
              <a:rPr lang="fi-FI" sz="1000" i="1" dirty="0" err="1"/>
              <a:t>Panel</a:t>
            </a:r>
            <a:r>
              <a:rPr lang="fi-FI" sz="1000" i="1" dirty="0"/>
              <a:t> Data</a:t>
            </a:r>
            <a:r>
              <a:rPr lang="fi-FI" sz="1000" dirty="0"/>
              <a:t>. MIT Press. </a:t>
            </a:r>
            <a:r>
              <a:rPr lang="fi-FI" sz="1000" dirty="0" err="1"/>
              <a:t>Chapters</a:t>
            </a:r>
            <a:r>
              <a:rPr lang="fi-FI" sz="1000" dirty="0"/>
              <a:t> 18.2-18.3</a:t>
            </a:r>
          </a:p>
          <a:p>
            <a:endParaRPr lang="fi-FI" sz="1000" dirty="0">
              <a:effectLst/>
            </a:endParaRPr>
          </a:p>
        </p:txBody>
      </p:sp>
      <p:sp>
        <p:nvSpPr>
          <p:cNvPr id="13" name="TextBox 12">
            <a:extLst>
              <a:ext uri="{FF2B5EF4-FFF2-40B4-BE49-F238E27FC236}">
                <a16:creationId xmlns:a16="http://schemas.microsoft.com/office/drawing/2014/main" id="{68679801-CB06-084E-A20C-9F1F1FB3F195}"/>
              </a:ext>
            </a:extLst>
          </p:cNvPr>
          <p:cNvSpPr txBox="1"/>
          <p:nvPr/>
        </p:nvSpPr>
        <p:spPr>
          <a:xfrm>
            <a:off x="715584" y="4852696"/>
            <a:ext cx="3789509" cy="492443"/>
          </a:xfrm>
          <a:prstGeom prst="rect">
            <a:avLst/>
          </a:prstGeom>
          <a:noFill/>
        </p:spPr>
        <p:txBody>
          <a:bodyPr wrap="square" lIns="0" tIns="0" rIns="0" bIns="0" rtlCol="0">
            <a:spAutoFit/>
          </a:bodyPr>
          <a:lstStyle/>
          <a:p>
            <a:r>
              <a:rPr lang="en-US" sz="1600" b="1" dirty="0">
                <a:solidFill>
                  <a:srgbClr val="EF3340"/>
                </a:solidFill>
              </a:rPr>
              <a:t>The transformed equation is an inconsistent estimator of the original equation</a:t>
            </a:r>
          </a:p>
        </p:txBody>
      </p:sp>
      <p:pic>
        <p:nvPicPr>
          <p:cNvPr id="15" name="Picture 14">
            <a:extLst>
              <a:ext uri="{FF2B5EF4-FFF2-40B4-BE49-F238E27FC236}">
                <a16:creationId xmlns:a16="http://schemas.microsoft.com/office/drawing/2014/main" id="{62525507-1F40-2A42-BAFB-66F2C9586442}"/>
              </a:ext>
            </a:extLst>
          </p:cNvPr>
          <p:cNvPicPr>
            <a:picLocks noChangeAspect="1"/>
          </p:cNvPicPr>
          <p:nvPr/>
        </p:nvPicPr>
        <p:blipFill>
          <a:blip r:embed="rId3"/>
          <a:stretch>
            <a:fillRect/>
          </a:stretch>
        </p:blipFill>
        <p:spPr>
          <a:xfrm>
            <a:off x="4140000" y="1440000"/>
            <a:ext cx="3960000" cy="3960000"/>
          </a:xfrm>
          <a:prstGeom prst="rect">
            <a:avLst/>
          </a:prstGeom>
        </p:spPr>
      </p:pic>
    </p:spTree>
    <p:extLst>
      <p:ext uri="{BB962C8B-B14F-4D97-AF65-F5344CB8AC3E}">
        <p14:creationId xmlns:p14="http://schemas.microsoft.com/office/powerpoint/2010/main" val="112226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504926-BBE0-B047-89E6-145DF5FB472C}"/>
              </a:ext>
            </a:extLst>
          </p:cNvPr>
          <p:cNvSpPr>
            <a:spLocks noGrp="1"/>
          </p:cNvSpPr>
          <p:nvPr>
            <p:ph type="title"/>
          </p:nvPr>
        </p:nvSpPr>
        <p:spPr/>
        <p:txBody>
          <a:bodyPr/>
          <a:lstStyle/>
          <a:p>
            <a:r>
              <a:rPr lang="fi-FI" dirty="0" err="1"/>
              <a:t>Question</a:t>
            </a:r>
            <a:r>
              <a:rPr lang="fi-FI" dirty="0"/>
              <a:t> 2: </a:t>
            </a:r>
            <a:r>
              <a:rPr lang="fi-FI" dirty="0" err="1"/>
              <a:t>Should</a:t>
            </a:r>
            <a:r>
              <a:rPr lang="fi-FI" dirty="0"/>
              <a:t> </a:t>
            </a:r>
            <a:r>
              <a:rPr lang="fi-FI" dirty="0" err="1"/>
              <a:t>the</a:t>
            </a:r>
            <a:r>
              <a:rPr lang="fi-FI" dirty="0"/>
              <a:t> </a:t>
            </a:r>
            <a:r>
              <a:rPr lang="fi-FI" dirty="0" err="1"/>
              <a:t>dependent</a:t>
            </a:r>
            <a:r>
              <a:rPr lang="fi-FI" dirty="0"/>
              <a:t> </a:t>
            </a:r>
            <a:r>
              <a:rPr lang="fi-FI" dirty="0" err="1"/>
              <a:t>variable</a:t>
            </a:r>
            <a:r>
              <a:rPr lang="fi-FI" dirty="0"/>
              <a:t> </a:t>
            </a:r>
            <a:r>
              <a:rPr lang="fi-FI" dirty="0" err="1"/>
              <a:t>or</a:t>
            </a:r>
            <a:r>
              <a:rPr lang="fi-FI" dirty="0"/>
              <a:t> </a:t>
            </a:r>
            <a:r>
              <a:rPr lang="fi-FI" dirty="0" err="1"/>
              <a:t>the</a:t>
            </a:r>
            <a:r>
              <a:rPr lang="fi-FI" dirty="0"/>
              <a:t> </a:t>
            </a:r>
            <a:r>
              <a:rPr lang="fi-FI" dirty="0" err="1"/>
              <a:t>fitted</a:t>
            </a:r>
            <a:r>
              <a:rPr lang="fi-FI" dirty="0"/>
              <a:t> </a:t>
            </a:r>
            <a:r>
              <a:rPr lang="fi-FI" dirty="0" err="1"/>
              <a:t>values</a:t>
            </a:r>
            <a:r>
              <a:rPr lang="fi-FI" dirty="0"/>
              <a:t> </a:t>
            </a:r>
            <a:r>
              <a:rPr lang="fi-FI" dirty="0" err="1"/>
              <a:t>be</a:t>
            </a:r>
            <a:r>
              <a:rPr lang="fi-FI" dirty="0"/>
              <a:t> </a:t>
            </a:r>
            <a:r>
              <a:rPr lang="fi-FI" dirty="0" err="1"/>
              <a:t>transformed</a:t>
            </a:r>
            <a:r>
              <a:rPr lang="fi-FI" dirty="0"/>
              <a:t>?</a:t>
            </a:r>
          </a:p>
        </p:txBody>
      </p:sp>
      <p:sp>
        <p:nvSpPr>
          <p:cNvPr id="12" name="TextBox 11">
            <a:extLst>
              <a:ext uri="{FF2B5EF4-FFF2-40B4-BE49-F238E27FC236}">
                <a16:creationId xmlns:a16="http://schemas.microsoft.com/office/drawing/2014/main" id="{8D380219-133A-FE4C-A1D4-DE91D7CBBCF6}"/>
              </a:ext>
            </a:extLst>
          </p:cNvPr>
          <p:cNvSpPr txBox="1"/>
          <p:nvPr/>
        </p:nvSpPr>
        <p:spPr>
          <a:xfrm>
            <a:off x="794344" y="6523656"/>
            <a:ext cx="6385165" cy="307777"/>
          </a:xfrm>
          <a:prstGeom prst="rect">
            <a:avLst/>
          </a:prstGeom>
          <a:noFill/>
        </p:spPr>
        <p:txBody>
          <a:bodyPr wrap="square" lIns="0" tIns="0" rIns="0" bIns="0" rtlCol="0">
            <a:spAutoFit/>
          </a:bodyPr>
          <a:lstStyle/>
          <a:p>
            <a:r>
              <a:rPr lang="fi-FI" sz="1000" dirty="0" err="1"/>
              <a:t>Wooldridge</a:t>
            </a:r>
            <a:r>
              <a:rPr lang="fi-FI" sz="1000" dirty="0"/>
              <a:t>, J. M. (2010). </a:t>
            </a:r>
            <a:r>
              <a:rPr lang="fi-FI" sz="1000" i="1" dirty="0" err="1"/>
              <a:t>Econometric</a:t>
            </a:r>
            <a:r>
              <a:rPr lang="fi-FI" sz="1000" i="1" dirty="0"/>
              <a:t> Analysis of Cross </a:t>
            </a:r>
            <a:r>
              <a:rPr lang="fi-FI" sz="1000" i="1" dirty="0" err="1"/>
              <a:t>Section</a:t>
            </a:r>
            <a:r>
              <a:rPr lang="fi-FI" sz="1000" i="1" dirty="0"/>
              <a:t> and </a:t>
            </a:r>
            <a:r>
              <a:rPr lang="fi-FI" sz="1000" i="1" dirty="0" err="1"/>
              <a:t>Panel</a:t>
            </a:r>
            <a:r>
              <a:rPr lang="fi-FI" sz="1000" i="1" dirty="0"/>
              <a:t> Data</a:t>
            </a:r>
            <a:r>
              <a:rPr lang="fi-FI" sz="1000" dirty="0"/>
              <a:t>. MIT Press. </a:t>
            </a:r>
            <a:r>
              <a:rPr lang="fi-FI" sz="1000" dirty="0" err="1"/>
              <a:t>Chapters</a:t>
            </a:r>
            <a:r>
              <a:rPr lang="fi-FI" sz="1000" dirty="0"/>
              <a:t> 18.2-18.3</a:t>
            </a:r>
          </a:p>
          <a:p>
            <a:endParaRPr lang="fi-FI" sz="1000" dirty="0">
              <a:effectLst/>
            </a:endParaRPr>
          </a:p>
        </p:txBody>
      </p:sp>
      <p:pic>
        <p:nvPicPr>
          <p:cNvPr id="15" name="Picture 14">
            <a:extLst>
              <a:ext uri="{FF2B5EF4-FFF2-40B4-BE49-F238E27FC236}">
                <a16:creationId xmlns:a16="http://schemas.microsoft.com/office/drawing/2014/main" id="{62525507-1F40-2A42-BAFB-66F2C9586442}"/>
              </a:ext>
            </a:extLst>
          </p:cNvPr>
          <p:cNvPicPr>
            <a:picLocks noChangeAspect="1"/>
          </p:cNvPicPr>
          <p:nvPr/>
        </p:nvPicPr>
        <p:blipFill>
          <a:blip r:embed="rId3"/>
          <a:stretch>
            <a:fillRect/>
          </a:stretch>
        </p:blipFill>
        <p:spPr>
          <a:xfrm>
            <a:off x="4140000" y="1440000"/>
            <a:ext cx="3960000" cy="3960000"/>
          </a:xfrm>
          <a:prstGeom prst="rect">
            <a:avLst/>
          </a:prstGeom>
        </p:spPr>
      </p:pic>
      <p:sp>
        <p:nvSpPr>
          <p:cNvPr id="8" name="Content Placeholder 7">
            <a:extLst>
              <a:ext uri="{FF2B5EF4-FFF2-40B4-BE49-F238E27FC236}">
                <a16:creationId xmlns:a16="http://schemas.microsoft.com/office/drawing/2014/main" id="{1C4CC41A-BEF8-3945-9EC0-6A5CA0B607C3}"/>
              </a:ext>
            </a:extLst>
          </p:cNvPr>
          <p:cNvSpPr>
            <a:spLocks noGrp="1"/>
          </p:cNvSpPr>
          <p:nvPr>
            <p:ph sz="half" idx="2"/>
          </p:nvPr>
        </p:nvSpPr>
        <p:spPr>
          <a:xfrm>
            <a:off x="0" y="2203915"/>
            <a:ext cx="5425270" cy="3806515"/>
          </a:xfrm>
        </p:spPr>
        <p:txBody>
          <a:bodyPr>
            <a:normAutofit fontScale="47500" lnSpcReduction="20000"/>
          </a:bodyPr>
          <a:lstStyle/>
          <a:p>
            <a:pPr marL="0" indent="0">
              <a:buNone/>
            </a:pPr>
            <a:r>
              <a:rPr lang="fi-FI" dirty="0">
                <a:latin typeface="Courier New" panose="02070309020205020404" pitchFamily="49" charset="0"/>
                <a:cs typeface="Courier New" panose="02070309020205020404" pitchFamily="49" charset="0"/>
              </a:rPr>
              <a:t>Call:</a:t>
            </a:r>
          </a:p>
          <a:p>
            <a:pPr marL="0" indent="0">
              <a:buNone/>
            </a:pPr>
            <a:r>
              <a:rPr lang="fi-FI" dirty="0">
                <a:latin typeface="Courier New" panose="02070309020205020404" pitchFamily="49" charset="0"/>
                <a:cs typeface="Courier New" panose="02070309020205020404" pitchFamily="49" charset="0"/>
              </a:rPr>
              <a:t>lm(formula = </a:t>
            </a:r>
            <a:r>
              <a:rPr lang="fi-FI" dirty="0" err="1">
                <a:latin typeface="Courier New" panose="02070309020205020404" pitchFamily="49" charset="0"/>
                <a:cs typeface="Courier New" panose="02070309020205020404" pitchFamily="49" charset="0"/>
              </a:rPr>
              <a:t>log</a:t>
            </a:r>
            <a:r>
              <a:rPr lang="fi-FI" dirty="0">
                <a:latin typeface="Courier New" panose="02070309020205020404" pitchFamily="49" charset="0"/>
                <a:cs typeface="Courier New" panose="02070309020205020404" pitchFamily="49" charset="0"/>
              </a:rPr>
              <a:t>(</a:t>
            </a:r>
            <a:r>
              <a:rPr lang="fi-FI" dirty="0" err="1">
                <a:latin typeface="Courier New" panose="02070309020205020404" pitchFamily="49" charset="0"/>
                <a:cs typeface="Courier New" panose="02070309020205020404" pitchFamily="49" charset="0"/>
              </a:rPr>
              <a:t>income</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women</a:t>
            </a:r>
            <a:r>
              <a:rPr lang="fi-FI" dirty="0">
                <a:latin typeface="Courier New" panose="02070309020205020404" pitchFamily="49" charset="0"/>
                <a:cs typeface="Courier New" panose="02070309020205020404" pitchFamily="49" charset="0"/>
              </a:rPr>
              <a:t> &lt; 50, data = </a:t>
            </a:r>
            <a:r>
              <a:rPr lang="fi-FI" dirty="0" err="1">
                <a:latin typeface="Courier New" panose="02070309020205020404" pitchFamily="49" charset="0"/>
                <a:cs typeface="Courier New" panose="02070309020205020404" pitchFamily="49" charset="0"/>
              </a:rPr>
              <a:t>Prestige</a:t>
            </a:r>
            <a:r>
              <a:rPr lang="fi-FI" dirty="0">
                <a:latin typeface="Courier New" panose="02070309020205020404" pitchFamily="49" charset="0"/>
                <a:cs typeface="Courier New" panose="02070309020205020404" pitchFamily="49" charset="0"/>
              </a:rPr>
              <a:t>)</a:t>
            </a:r>
          </a:p>
          <a:p>
            <a:pPr marL="0" indent="0">
              <a:buNone/>
            </a:pPr>
            <a:endParaRPr lang="fi-FI" dirty="0">
              <a:latin typeface="Courier New" panose="02070309020205020404" pitchFamily="49" charset="0"/>
              <a:cs typeface="Courier New" panose="02070309020205020404" pitchFamily="49" charset="0"/>
            </a:endParaRPr>
          </a:p>
          <a:p>
            <a:pPr marL="0" indent="0">
              <a:buNone/>
            </a:pPr>
            <a:r>
              <a:rPr lang="fi-FI" dirty="0" err="1">
                <a:latin typeface="Courier New" panose="02070309020205020404" pitchFamily="49" charset="0"/>
                <a:cs typeface="Courier New" panose="02070309020205020404" pitchFamily="49" charset="0"/>
              </a:rPr>
              <a:t>Residuals</a:t>
            </a:r>
            <a:r>
              <a:rPr lang="fi-FI" dirty="0">
                <a:latin typeface="Courier New" panose="02070309020205020404" pitchFamily="49" charset="0"/>
                <a:cs typeface="Courier New" panose="02070309020205020404" pitchFamily="49" charset="0"/>
              </a:rPr>
              <a:t>:</a:t>
            </a:r>
          </a:p>
          <a:p>
            <a:pPr marL="0" indent="0">
              <a:buNone/>
            </a:pPr>
            <a:r>
              <a:rPr lang="fi-FI" dirty="0">
                <a:latin typeface="Courier New" panose="02070309020205020404" pitchFamily="49" charset="0"/>
                <a:cs typeface="Courier New" panose="02070309020205020404" pitchFamily="49" charset="0"/>
              </a:rPr>
              <a:t>     Min       1Q   Median       3Q      Max </a:t>
            </a:r>
          </a:p>
          <a:p>
            <a:pPr marL="0" indent="0">
              <a:buNone/>
            </a:pPr>
            <a:r>
              <a:rPr lang="fi-FI" dirty="0">
                <a:latin typeface="Courier New" panose="02070309020205020404" pitchFamily="49" charset="0"/>
                <a:cs typeface="Courier New" panose="02070309020205020404" pitchFamily="49" charset="0"/>
              </a:rPr>
              <a:t>-2.00803 -0.23304  0.02706  0.25907  1.33096 </a:t>
            </a:r>
          </a:p>
          <a:p>
            <a:pPr marL="0" indent="0">
              <a:buNone/>
            </a:pPr>
            <a:endParaRPr lang="fi-FI" dirty="0">
              <a:latin typeface="Courier New" panose="02070309020205020404" pitchFamily="49" charset="0"/>
              <a:cs typeface="Courier New" panose="02070309020205020404" pitchFamily="49" charset="0"/>
            </a:endParaRPr>
          </a:p>
          <a:p>
            <a:pPr marL="0" indent="0">
              <a:buNone/>
            </a:pPr>
            <a:r>
              <a:rPr lang="fi-FI" dirty="0" err="1">
                <a:latin typeface="Courier New" panose="02070309020205020404" pitchFamily="49" charset="0"/>
                <a:cs typeface="Courier New" panose="02070309020205020404" pitchFamily="49" charset="0"/>
              </a:rPr>
              <a:t>Coefficients</a:t>
            </a:r>
            <a:r>
              <a:rPr lang="fi-FI" dirty="0">
                <a:latin typeface="Courier New" panose="02070309020205020404" pitchFamily="49" charset="0"/>
                <a:cs typeface="Courier New" panose="02070309020205020404" pitchFamily="49" charset="0"/>
              </a:rPr>
              <a:t>:</a:t>
            </a:r>
          </a:p>
          <a:p>
            <a:pPr marL="0" indent="0">
              <a:buNone/>
            </a:pP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Estimate</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Std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Error</a:t>
            </a:r>
            <a:r>
              <a:rPr lang="fi-FI" dirty="0">
                <a:latin typeface="Courier New" panose="02070309020205020404" pitchFamily="49" charset="0"/>
                <a:cs typeface="Courier New" panose="02070309020205020404" pitchFamily="49" charset="0"/>
              </a:rPr>
              <a:t> t </a:t>
            </a:r>
            <a:r>
              <a:rPr lang="fi-FI" dirty="0" err="1">
                <a:latin typeface="Courier New" panose="02070309020205020404" pitchFamily="49" charset="0"/>
                <a:cs typeface="Courier New" panose="02070309020205020404" pitchFamily="49" charset="0"/>
              </a:rPr>
              <a:t>value</a:t>
            </a:r>
            <a:r>
              <a:rPr lang="fi-FI" dirty="0">
                <a:latin typeface="Courier New" panose="02070309020205020404" pitchFamily="49" charset="0"/>
                <a:cs typeface="Courier New" panose="02070309020205020404" pitchFamily="49" charset="0"/>
              </a:rPr>
              <a:t> Pr(&gt;|t|)    </a:t>
            </a:r>
          </a:p>
          <a:p>
            <a:pPr marL="0" indent="0">
              <a:buNone/>
            </a:pPr>
            <a:r>
              <a:rPr lang="fi-FI" dirty="0">
                <a:latin typeface="Courier New" panose="02070309020205020404" pitchFamily="49" charset="0"/>
                <a:cs typeface="Courier New" panose="02070309020205020404" pitchFamily="49" charset="0"/>
              </a:rPr>
              <a:t>(</a:t>
            </a:r>
            <a:r>
              <a:rPr lang="fi-FI" dirty="0" err="1">
                <a:latin typeface="Courier New" panose="02070309020205020404" pitchFamily="49" charset="0"/>
                <a:cs typeface="Courier New" panose="02070309020205020404" pitchFamily="49" charset="0"/>
              </a:rPr>
              <a:t>Intercept</a:t>
            </a:r>
            <a:r>
              <a:rPr lang="fi-FI" dirty="0">
                <a:latin typeface="Courier New" panose="02070309020205020404" pitchFamily="49" charset="0"/>
                <a:cs typeface="Courier New" panose="02070309020205020404" pitchFamily="49" charset="0"/>
              </a:rPr>
              <a:t>)      8.1891     0.1003  81.635  &lt; 2e-16 ***</a:t>
            </a:r>
          </a:p>
          <a:p>
            <a:pPr marL="0" indent="0">
              <a:buNone/>
            </a:pPr>
            <a:r>
              <a:rPr lang="fi-FI" dirty="0" err="1">
                <a:latin typeface="Courier New" panose="02070309020205020404" pitchFamily="49" charset="0"/>
                <a:cs typeface="Courier New" panose="02070309020205020404" pitchFamily="49" charset="0"/>
              </a:rPr>
              <a:t>women</a:t>
            </a:r>
            <a:r>
              <a:rPr lang="fi-FI" dirty="0">
                <a:latin typeface="Courier New" panose="02070309020205020404" pitchFamily="49" charset="0"/>
                <a:cs typeface="Courier New" panose="02070309020205020404" pitchFamily="49" charset="0"/>
              </a:rPr>
              <a:t> &lt; 50TRUE   0.6412     0.1170   5.481 3.18e-07 ***</a:t>
            </a:r>
          </a:p>
          <a:p>
            <a:pPr marL="0" indent="0">
              <a:buNone/>
            </a:pPr>
            <a:r>
              <a:rPr lang="fi-FI" dirty="0">
                <a:latin typeface="Courier New" panose="02070309020205020404" pitchFamily="49" charset="0"/>
                <a:cs typeface="Courier New" panose="02070309020205020404" pitchFamily="49" charset="0"/>
              </a:rPr>
              <a:t>---</a:t>
            </a:r>
          </a:p>
          <a:p>
            <a:pPr marL="0" indent="0">
              <a:buNone/>
            </a:pPr>
            <a:r>
              <a:rPr lang="fi-FI" dirty="0" err="1">
                <a:latin typeface="Courier New" panose="02070309020205020404" pitchFamily="49" charset="0"/>
                <a:cs typeface="Courier New" panose="02070309020205020404" pitchFamily="49" charset="0"/>
              </a:rPr>
              <a:t>Signif</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codes</a:t>
            </a:r>
            <a:r>
              <a:rPr lang="fi-FI" dirty="0">
                <a:latin typeface="Courier New" panose="02070309020205020404" pitchFamily="49" charset="0"/>
                <a:cs typeface="Courier New" panose="02070309020205020404" pitchFamily="49" charset="0"/>
              </a:rPr>
              <a:t>:  0 ‘***’ 0.001 ‘**’ 0.01 ‘*’ 0.05 ‘.’ 0.1 ‘ ’ 1</a:t>
            </a:r>
          </a:p>
          <a:p>
            <a:pPr marL="0" indent="0">
              <a:buNone/>
            </a:pPr>
            <a:endParaRPr lang="fi-FI" dirty="0">
              <a:latin typeface="Courier New" panose="02070309020205020404" pitchFamily="49" charset="0"/>
              <a:cs typeface="Courier New" panose="02070309020205020404" pitchFamily="49" charset="0"/>
            </a:endParaRPr>
          </a:p>
          <a:p>
            <a:pPr marL="0" indent="0">
              <a:buNone/>
            </a:pPr>
            <a:r>
              <a:rPr lang="fi-FI" dirty="0" err="1">
                <a:latin typeface="Courier New" panose="02070309020205020404" pitchFamily="49" charset="0"/>
                <a:cs typeface="Courier New" panose="02070309020205020404" pitchFamily="49" charset="0"/>
              </a:rPr>
              <a:t>Residual</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standard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error</a:t>
            </a:r>
            <a:r>
              <a:rPr lang="fi-FI" dirty="0">
                <a:latin typeface="Courier New" panose="02070309020205020404" pitchFamily="49" charset="0"/>
                <a:cs typeface="Courier New" panose="02070309020205020404" pitchFamily="49" charset="0"/>
              </a:rPr>
              <a:t>: 0.5212 on 100 </a:t>
            </a:r>
            <a:r>
              <a:rPr lang="fi-FI" dirty="0" err="1">
                <a:latin typeface="Courier New" panose="02070309020205020404" pitchFamily="49" charset="0"/>
                <a:cs typeface="Courier New" panose="02070309020205020404" pitchFamily="49" charset="0"/>
              </a:rPr>
              <a:t>degrees</a:t>
            </a:r>
            <a:r>
              <a:rPr lang="fi-FI" dirty="0">
                <a:latin typeface="Courier New" panose="02070309020205020404" pitchFamily="49" charset="0"/>
                <a:cs typeface="Courier New" panose="02070309020205020404" pitchFamily="49" charset="0"/>
              </a:rPr>
              <a:t> of </a:t>
            </a:r>
            <a:r>
              <a:rPr lang="fi-FI" dirty="0" err="1">
                <a:latin typeface="Courier New" panose="02070309020205020404" pitchFamily="49" charset="0"/>
                <a:cs typeface="Courier New" panose="02070309020205020404" pitchFamily="49" charset="0"/>
              </a:rPr>
              <a:t>freedom</a:t>
            </a:r>
            <a:endParaRPr lang="fi-FI" dirty="0">
              <a:latin typeface="Courier New" panose="02070309020205020404" pitchFamily="49" charset="0"/>
              <a:cs typeface="Courier New" panose="02070309020205020404" pitchFamily="49" charset="0"/>
            </a:endParaRPr>
          </a:p>
          <a:p>
            <a:pPr marL="0" indent="0">
              <a:buNone/>
            </a:pPr>
            <a:r>
              <a:rPr lang="fi-FI" dirty="0" err="1">
                <a:latin typeface="Courier New" panose="02070309020205020404" pitchFamily="49" charset="0"/>
                <a:cs typeface="Courier New" panose="02070309020205020404" pitchFamily="49" charset="0"/>
              </a:rPr>
              <a:t>Multiple</a:t>
            </a:r>
            <a:r>
              <a:rPr lang="fi-FI" dirty="0">
                <a:latin typeface="Courier New" panose="02070309020205020404" pitchFamily="49" charset="0"/>
                <a:cs typeface="Courier New" panose="02070309020205020404" pitchFamily="49" charset="0"/>
              </a:rPr>
              <a:t> R-</a:t>
            </a:r>
            <a:r>
              <a:rPr lang="fi-FI" dirty="0" err="1">
                <a:latin typeface="Courier New" panose="02070309020205020404" pitchFamily="49" charset="0"/>
                <a:cs typeface="Courier New" panose="02070309020205020404" pitchFamily="49" charset="0"/>
              </a:rPr>
              <a:t>squared</a:t>
            </a:r>
            <a:r>
              <a:rPr lang="fi-FI" dirty="0">
                <a:latin typeface="Courier New" panose="02070309020205020404" pitchFamily="49" charset="0"/>
                <a:cs typeface="Courier New" panose="02070309020205020404" pitchFamily="49" charset="0"/>
              </a:rPr>
              <a:t>:  0.231,	</a:t>
            </a:r>
            <a:r>
              <a:rPr lang="fi-FI" dirty="0" err="1">
                <a:latin typeface="Courier New" panose="02070309020205020404" pitchFamily="49" charset="0"/>
                <a:cs typeface="Courier New" panose="02070309020205020404" pitchFamily="49" charset="0"/>
              </a:rPr>
              <a:t>Adjusted</a:t>
            </a:r>
            <a:r>
              <a:rPr lang="fi-FI" dirty="0">
                <a:latin typeface="Courier New" panose="02070309020205020404" pitchFamily="49" charset="0"/>
                <a:cs typeface="Courier New" panose="02070309020205020404" pitchFamily="49" charset="0"/>
              </a:rPr>
              <a:t> R-</a:t>
            </a:r>
            <a:r>
              <a:rPr lang="fi-FI" dirty="0" err="1">
                <a:latin typeface="Courier New" panose="02070309020205020404" pitchFamily="49" charset="0"/>
                <a:cs typeface="Courier New" panose="02070309020205020404" pitchFamily="49" charset="0"/>
              </a:rPr>
              <a:t>squared</a:t>
            </a:r>
            <a:r>
              <a:rPr lang="fi-FI" dirty="0">
                <a:latin typeface="Courier New" panose="02070309020205020404" pitchFamily="49" charset="0"/>
                <a:cs typeface="Courier New" panose="02070309020205020404" pitchFamily="49" charset="0"/>
              </a:rPr>
              <a:t>:  0.2233 </a:t>
            </a:r>
          </a:p>
          <a:p>
            <a:pPr marL="0" indent="0">
              <a:buNone/>
            </a:pPr>
            <a:r>
              <a:rPr lang="fi-FI" dirty="0">
                <a:latin typeface="Courier New" panose="02070309020205020404" pitchFamily="49" charset="0"/>
                <a:cs typeface="Courier New" panose="02070309020205020404" pitchFamily="49" charset="0"/>
              </a:rPr>
              <a:t>F-</a:t>
            </a:r>
            <a:r>
              <a:rPr lang="fi-FI" dirty="0" err="1">
                <a:latin typeface="Courier New" panose="02070309020205020404" pitchFamily="49" charset="0"/>
                <a:cs typeface="Courier New" panose="02070309020205020404" pitchFamily="49" charset="0"/>
              </a:rPr>
              <a:t>statistic</a:t>
            </a:r>
            <a:r>
              <a:rPr lang="fi-FI" dirty="0">
                <a:latin typeface="Courier New" panose="02070309020205020404" pitchFamily="49" charset="0"/>
                <a:cs typeface="Courier New" panose="02070309020205020404" pitchFamily="49" charset="0"/>
              </a:rPr>
              <a:t>: 30.04 on 1 and 100 DF,  p-</a:t>
            </a:r>
            <a:r>
              <a:rPr lang="fi-FI" dirty="0" err="1">
                <a:latin typeface="Courier New" panose="02070309020205020404" pitchFamily="49" charset="0"/>
                <a:cs typeface="Courier New" panose="02070309020205020404" pitchFamily="49" charset="0"/>
              </a:rPr>
              <a:t>value</a:t>
            </a:r>
            <a:r>
              <a:rPr lang="fi-FI" dirty="0">
                <a:latin typeface="Courier New" panose="02070309020205020404" pitchFamily="49" charset="0"/>
                <a:cs typeface="Courier New" panose="02070309020205020404" pitchFamily="49" charset="0"/>
              </a:rPr>
              <a:t>: 3.178e-07</a:t>
            </a:r>
          </a:p>
        </p:txBody>
      </p:sp>
      <p:sp>
        <p:nvSpPr>
          <p:cNvPr id="14" name="Rectangle 13">
            <a:extLst>
              <a:ext uri="{FF2B5EF4-FFF2-40B4-BE49-F238E27FC236}">
                <a16:creationId xmlns:a16="http://schemas.microsoft.com/office/drawing/2014/main" id="{12BF1879-6D7E-AF4C-8E1A-317C69634B43}"/>
              </a:ext>
            </a:extLst>
          </p:cNvPr>
          <p:cNvSpPr/>
          <p:nvPr/>
        </p:nvSpPr>
        <p:spPr>
          <a:xfrm>
            <a:off x="1306321" y="4069422"/>
            <a:ext cx="667445" cy="502578"/>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F10B1E8-26FF-744A-A528-AB22F6C27038}"/>
              </a:ext>
            </a:extLst>
          </p:cNvPr>
          <p:cNvPicPr>
            <a:picLocks noChangeAspect="1"/>
          </p:cNvPicPr>
          <p:nvPr/>
        </p:nvPicPr>
        <p:blipFill>
          <a:blip r:embed="rId4"/>
          <a:stretch>
            <a:fillRect/>
          </a:stretch>
        </p:blipFill>
        <p:spPr>
          <a:xfrm>
            <a:off x="4140000" y="1440000"/>
            <a:ext cx="3960000" cy="3960000"/>
          </a:xfrm>
          <a:prstGeom prst="rect">
            <a:avLst/>
          </a:prstGeom>
        </p:spPr>
      </p:pic>
      <p:sp>
        <p:nvSpPr>
          <p:cNvPr id="16" name="TextBox 15">
            <a:extLst>
              <a:ext uri="{FF2B5EF4-FFF2-40B4-BE49-F238E27FC236}">
                <a16:creationId xmlns:a16="http://schemas.microsoft.com/office/drawing/2014/main" id="{FE875905-97FA-5A40-A2C6-8B447885BDE6}"/>
              </a:ext>
            </a:extLst>
          </p:cNvPr>
          <p:cNvSpPr txBox="1"/>
          <p:nvPr/>
        </p:nvSpPr>
        <p:spPr>
          <a:xfrm>
            <a:off x="4573191" y="1690689"/>
            <a:ext cx="3789509" cy="492443"/>
          </a:xfrm>
          <a:prstGeom prst="rect">
            <a:avLst/>
          </a:prstGeom>
          <a:noFill/>
        </p:spPr>
        <p:txBody>
          <a:bodyPr wrap="square" lIns="0" tIns="0" rIns="0" bIns="0" rtlCol="0">
            <a:spAutoFit/>
          </a:bodyPr>
          <a:lstStyle/>
          <a:p>
            <a:r>
              <a:rPr lang="en-US" sz="1600" b="1" dirty="0">
                <a:solidFill>
                  <a:srgbClr val="EF3340"/>
                </a:solidFill>
              </a:rPr>
              <a:t>Transformed equation predicts the means incorrectly and their difference incorrectly</a:t>
            </a:r>
          </a:p>
        </p:txBody>
      </p:sp>
      <p:sp>
        <p:nvSpPr>
          <p:cNvPr id="17" name="TextBox 16">
            <a:extLst>
              <a:ext uri="{FF2B5EF4-FFF2-40B4-BE49-F238E27FC236}">
                <a16:creationId xmlns:a16="http://schemas.microsoft.com/office/drawing/2014/main" id="{5EA40AD1-A57F-294B-AF6F-67BD8C534541}"/>
              </a:ext>
            </a:extLst>
          </p:cNvPr>
          <p:cNvSpPr txBox="1"/>
          <p:nvPr/>
        </p:nvSpPr>
        <p:spPr>
          <a:xfrm>
            <a:off x="817880" y="5913226"/>
            <a:ext cx="3789509" cy="492443"/>
          </a:xfrm>
          <a:prstGeom prst="rect">
            <a:avLst/>
          </a:prstGeom>
          <a:noFill/>
        </p:spPr>
        <p:txBody>
          <a:bodyPr wrap="square" lIns="0" tIns="0" rIns="0" bIns="0" rtlCol="0">
            <a:spAutoFit/>
          </a:bodyPr>
          <a:lstStyle/>
          <a:p>
            <a:r>
              <a:rPr lang="en-US" sz="1600" b="1" dirty="0">
                <a:solidFill>
                  <a:srgbClr val="EF3340"/>
                </a:solidFill>
              </a:rPr>
              <a:t>Use of GLM should be preferred over transforming the dependent variable</a:t>
            </a:r>
          </a:p>
        </p:txBody>
      </p:sp>
    </p:spTree>
    <p:extLst>
      <p:ext uri="{BB962C8B-B14F-4D97-AF65-F5344CB8AC3E}">
        <p14:creationId xmlns:p14="http://schemas.microsoft.com/office/powerpoint/2010/main" val="66555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D03FE0-0237-F64E-AC72-67CCBAB7F212}"/>
              </a:ext>
            </a:extLst>
          </p:cNvPr>
          <p:cNvPicPr>
            <a:picLocks noChangeAspect="1"/>
          </p:cNvPicPr>
          <p:nvPr/>
        </p:nvPicPr>
        <p:blipFill>
          <a:blip r:embed="rId3"/>
          <a:stretch>
            <a:fillRect/>
          </a:stretch>
        </p:blipFill>
        <p:spPr>
          <a:xfrm>
            <a:off x="639053" y="0"/>
            <a:ext cx="6699296" cy="7383744"/>
          </a:xfrm>
          <a:prstGeom prst="rect">
            <a:avLst/>
          </a:prstGeom>
        </p:spPr>
      </p:pic>
    </p:spTree>
    <p:extLst>
      <p:ext uri="{BB962C8B-B14F-4D97-AF65-F5344CB8AC3E}">
        <p14:creationId xmlns:p14="http://schemas.microsoft.com/office/powerpoint/2010/main" val="17657342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504926-BBE0-B047-89E6-145DF5FB472C}"/>
              </a:ext>
            </a:extLst>
          </p:cNvPr>
          <p:cNvSpPr>
            <a:spLocks noGrp="1"/>
          </p:cNvSpPr>
          <p:nvPr>
            <p:ph type="title"/>
          </p:nvPr>
        </p:nvSpPr>
        <p:spPr/>
        <p:txBody>
          <a:bodyPr/>
          <a:lstStyle/>
          <a:p>
            <a:r>
              <a:rPr lang="fi-FI" dirty="0" err="1"/>
              <a:t>Practical</a:t>
            </a:r>
            <a:r>
              <a:rPr lang="fi-FI" dirty="0"/>
              <a:t> </a:t>
            </a:r>
            <a:r>
              <a:rPr lang="fi-FI" dirty="0" err="1"/>
              <a:t>recommendations</a:t>
            </a:r>
            <a:endParaRPr lang="fi-FI" dirty="0"/>
          </a:p>
        </p:txBody>
      </p:sp>
      <p:pic>
        <p:nvPicPr>
          <p:cNvPr id="6" name="Picture 5">
            <a:extLst>
              <a:ext uri="{FF2B5EF4-FFF2-40B4-BE49-F238E27FC236}">
                <a16:creationId xmlns:a16="http://schemas.microsoft.com/office/drawing/2014/main" id="{C03B4677-6534-F441-90F2-A72F36DB0F4E}"/>
              </a:ext>
            </a:extLst>
          </p:cNvPr>
          <p:cNvPicPr>
            <a:picLocks noChangeAspect="1"/>
          </p:cNvPicPr>
          <p:nvPr/>
        </p:nvPicPr>
        <p:blipFill>
          <a:blip r:embed="rId3"/>
          <a:stretch>
            <a:fillRect/>
          </a:stretch>
        </p:blipFill>
        <p:spPr>
          <a:xfrm>
            <a:off x="150542" y="1778623"/>
            <a:ext cx="2994103" cy="2994103"/>
          </a:xfrm>
          <a:prstGeom prst="rect">
            <a:avLst/>
          </a:prstGeom>
        </p:spPr>
      </p:pic>
      <p:pic>
        <p:nvPicPr>
          <p:cNvPr id="8" name="Picture 7">
            <a:extLst>
              <a:ext uri="{FF2B5EF4-FFF2-40B4-BE49-F238E27FC236}">
                <a16:creationId xmlns:a16="http://schemas.microsoft.com/office/drawing/2014/main" id="{B0B9D249-123C-AD40-B8B0-974360899DCF}"/>
              </a:ext>
            </a:extLst>
          </p:cNvPr>
          <p:cNvPicPr>
            <a:picLocks noChangeAspect="1"/>
          </p:cNvPicPr>
          <p:nvPr/>
        </p:nvPicPr>
        <p:blipFill>
          <a:blip r:embed="rId4"/>
          <a:stretch>
            <a:fillRect/>
          </a:stretch>
        </p:blipFill>
        <p:spPr>
          <a:xfrm>
            <a:off x="4788693" y="1778623"/>
            <a:ext cx="2990680" cy="2990680"/>
          </a:xfrm>
          <a:prstGeom prst="rect">
            <a:avLst/>
          </a:prstGeom>
        </p:spPr>
      </p:pic>
      <p:pic>
        <p:nvPicPr>
          <p:cNvPr id="11" name="Picture 10">
            <a:extLst>
              <a:ext uri="{FF2B5EF4-FFF2-40B4-BE49-F238E27FC236}">
                <a16:creationId xmlns:a16="http://schemas.microsoft.com/office/drawing/2014/main" id="{2C6DA649-72A2-F241-8140-EA4A874CEBD2}"/>
              </a:ext>
            </a:extLst>
          </p:cNvPr>
          <p:cNvPicPr>
            <a:picLocks noChangeAspect="1"/>
          </p:cNvPicPr>
          <p:nvPr/>
        </p:nvPicPr>
        <p:blipFill>
          <a:blip r:embed="rId5"/>
          <a:stretch>
            <a:fillRect/>
          </a:stretch>
        </p:blipFill>
        <p:spPr>
          <a:xfrm>
            <a:off x="2469995" y="1778622"/>
            <a:ext cx="2994103" cy="2994103"/>
          </a:xfrm>
          <a:prstGeom prst="rect">
            <a:avLst/>
          </a:prstGeom>
        </p:spPr>
      </p:pic>
      <p:sp>
        <p:nvSpPr>
          <p:cNvPr id="2" name="TextBox 1">
            <a:extLst>
              <a:ext uri="{FF2B5EF4-FFF2-40B4-BE49-F238E27FC236}">
                <a16:creationId xmlns:a16="http://schemas.microsoft.com/office/drawing/2014/main" id="{0DA5D76A-4BFD-F34C-8E67-08992919C868}"/>
              </a:ext>
            </a:extLst>
          </p:cNvPr>
          <p:cNvSpPr txBox="1"/>
          <p:nvPr/>
        </p:nvSpPr>
        <p:spPr>
          <a:xfrm>
            <a:off x="850000" y="4218728"/>
            <a:ext cx="1619995" cy="369332"/>
          </a:xfrm>
          <a:prstGeom prst="rect">
            <a:avLst/>
          </a:prstGeom>
          <a:noFill/>
        </p:spPr>
        <p:txBody>
          <a:bodyPr wrap="none" rtlCol="0">
            <a:spAutoFit/>
          </a:bodyPr>
          <a:lstStyle/>
          <a:p>
            <a:r>
              <a:rPr lang="fi-FI" dirty="0" err="1">
                <a:solidFill>
                  <a:srgbClr val="FF0000"/>
                </a:solidFill>
              </a:rPr>
              <a:t>Always</a:t>
            </a:r>
            <a:r>
              <a:rPr lang="fi-FI" dirty="0">
                <a:solidFill>
                  <a:srgbClr val="FF0000"/>
                </a:solidFill>
              </a:rPr>
              <a:t> </a:t>
            </a:r>
            <a:r>
              <a:rPr lang="fi-FI" dirty="0" err="1">
                <a:solidFill>
                  <a:srgbClr val="FF0000"/>
                </a:solidFill>
              </a:rPr>
              <a:t>use</a:t>
            </a:r>
            <a:r>
              <a:rPr lang="fi-FI" dirty="0">
                <a:solidFill>
                  <a:srgbClr val="FF0000"/>
                </a:solidFill>
              </a:rPr>
              <a:t> OLS</a:t>
            </a:r>
          </a:p>
        </p:txBody>
      </p:sp>
      <p:sp>
        <p:nvSpPr>
          <p:cNvPr id="13" name="TextBox 12">
            <a:extLst>
              <a:ext uri="{FF2B5EF4-FFF2-40B4-BE49-F238E27FC236}">
                <a16:creationId xmlns:a16="http://schemas.microsoft.com/office/drawing/2014/main" id="{659B5D3B-1E75-7947-8526-25E925FF7347}"/>
              </a:ext>
            </a:extLst>
          </p:cNvPr>
          <p:cNvSpPr txBox="1"/>
          <p:nvPr/>
        </p:nvSpPr>
        <p:spPr>
          <a:xfrm>
            <a:off x="3034105" y="4218728"/>
            <a:ext cx="2206968" cy="923330"/>
          </a:xfrm>
          <a:prstGeom prst="rect">
            <a:avLst/>
          </a:prstGeom>
          <a:noFill/>
        </p:spPr>
        <p:txBody>
          <a:bodyPr wrap="square" rtlCol="0">
            <a:spAutoFit/>
          </a:bodyPr>
          <a:lstStyle/>
          <a:p>
            <a:r>
              <a:rPr lang="fi-FI" dirty="0">
                <a:solidFill>
                  <a:srgbClr val="FF0000"/>
                </a:solidFill>
              </a:rPr>
              <a:t>If </a:t>
            </a:r>
            <a:r>
              <a:rPr lang="fi-FI" dirty="0" err="1">
                <a:solidFill>
                  <a:srgbClr val="FF0000"/>
                </a:solidFill>
              </a:rPr>
              <a:t>distribution</a:t>
            </a:r>
            <a:r>
              <a:rPr lang="fi-FI" dirty="0">
                <a:solidFill>
                  <a:srgbClr val="FF0000"/>
                </a:solidFill>
              </a:rPr>
              <a:t> </a:t>
            </a:r>
            <a:r>
              <a:rPr lang="fi-FI" dirty="0" err="1">
                <a:solidFill>
                  <a:srgbClr val="FF0000"/>
                </a:solidFill>
              </a:rPr>
              <a:t>known</a:t>
            </a:r>
            <a:r>
              <a:rPr lang="fi-FI" dirty="0">
                <a:solidFill>
                  <a:srgbClr val="FF0000"/>
                </a:solidFill>
              </a:rPr>
              <a:t>, ML GLM </a:t>
            </a:r>
            <a:r>
              <a:rPr lang="fi-FI" dirty="0" err="1">
                <a:solidFill>
                  <a:srgbClr val="FF0000"/>
                </a:solidFill>
              </a:rPr>
              <a:t>with</a:t>
            </a:r>
            <a:r>
              <a:rPr lang="fi-FI" dirty="0">
                <a:solidFill>
                  <a:srgbClr val="FF0000"/>
                </a:solidFill>
              </a:rPr>
              <a:t> </a:t>
            </a:r>
            <a:r>
              <a:rPr lang="fi-FI" dirty="0" err="1">
                <a:solidFill>
                  <a:srgbClr val="FF0000"/>
                </a:solidFill>
              </a:rPr>
              <a:t>correct</a:t>
            </a:r>
            <a:r>
              <a:rPr lang="fi-FI" dirty="0">
                <a:solidFill>
                  <a:srgbClr val="FF0000"/>
                </a:solidFill>
              </a:rPr>
              <a:t> </a:t>
            </a:r>
            <a:r>
              <a:rPr lang="fi-FI" dirty="0" err="1">
                <a:solidFill>
                  <a:srgbClr val="FF0000"/>
                </a:solidFill>
              </a:rPr>
              <a:t>distribution</a:t>
            </a:r>
            <a:endParaRPr lang="fi-FI" dirty="0">
              <a:solidFill>
                <a:srgbClr val="FF0000"/>
              </a:solidFill>
            </a:endParaRPr>
          </a:p>
        </p:txBody>
      </p:sp>
      <p:sp>
        <p:nvSpPr>
          <p:cNvPr id="14" name="TextBox 13">
            <a:extLst>
              <a:ext uri="{FF2B5EF4-FFF2-40B4-BE49-F238E27FC236}">
                <a16:creationId xmlns:a16="http://schemas.microsoft.com/office/drawing/2014/main" id="{752C3E13-63F3-3541-AD03-A4E1A240E88C}"/>
              </a:ext>
            </a:extLst>
          </p:cNvPr>
          <p:cNvSpPr txBox="1"/>
          <p:nvPr/>
        </p:nvSpPr>
        <p:spPr>
          <a:xfrm>
            <a:off x="3034104" y="5142058"/>
            <a:ext cx="2429993" cy="923330"/>
          </a:xfrm>
          <a:prstGeom prst="rect">
            <a:avLst/>
          </a:prstGeom>
          <a:noFill/>
        </p:spPr>
        <p:txBody>
          <a:bodyPr wrap="square" rtlCol="0">
            <a:spAutoFit/>
          </a:bodyPr>
          <a:lstStyle/>
          <a:p>
            <a:r>
              <a:rPr lang="fi-FI" dirty="0">
                <a:solidFill>
                  <a:srgbClr val="FF0000"/>
                </a:solidFill>
              </a:rPr>
              <a:t>If </a:t>
            </a:r>
            <a:r>
              <a:rPr lang="fi-FI" dirty="0" err="1">
                <a:solidFill>
                  <a:srgbClr val="FF0000"/>
                </a:solidFill>
              </a:rPr>
              <a:t>distribution</a:t>
            </a:r>
            <a:r>
              <a:rPr lang="fi-FI" dirty="0">
                <a:solidFill>
                  <a:srgbClr val="FF0000"/>
                </a:solidFill>
              </a:rPr>
              <a:t> </a:t>
            </a:r>
            <a:r>
              <a:rPr lang="fi-FI" dirty="0" err="1">
                <a:solidFill>
                  <a:srgbClr val="FF0000"/>
                </a:solidFill>
              </a:rPr>
              <a:t>unknown</a:t>
            </a:r>
            <a:r>
              <a:rPr lang="fi-FI" dirty="0">
                <a:solidFill>
                  <a:srgbClr val="FF0000"/>
                </a:solidFill>
              </a:rPr>
              <a:t>, </a:t>
            </a:r>
            <a:r>
              <a:rPr lang="fi-FI" dirty="0" err="1">
                <a:solidFill>
                  <a:srgbClr val="FF0000"/>
                </a:solidFill>
              </a:rPr>
              <a:t>Poisson</a:t>
            </a:r>
            <a:r>
              <a:rPr lang="fi-FI" dirty="0">
                <a:solidFill>
                  <a:srgbClr val="FF0000"/>
                </a:solidFill>
              </a:rPr>
              <a:t> QML </a:t>
            </a:r>
            <a:r>
              <a:rPr lang="fi-FI" dirty="0" err="1">
                <a:solidFill>
                  <a:srgbClr val="FF0000"/>
                </a:solidFill>
              </a:rPr>
              <a:t>with</a:t>
            </a:r>
            <a:r>
              <a:rPr lang="fi-FI" dirty="0">
                <a:solidFill>
                  <a:srgbClr val="FF0000"/>
                </a:solidFill>
              </a:rPr>
              <a:t> </a:t>
            </a:r>
            <a:r>
              <a:rPr lang="fi-FI" dirty="0" err="1">
                <a:solidFill>
                  <a:srgbClr val="FF0000"/>
                </a:solidFill>
              </a:rPr>
              <a:t>robust</a:t>
            </a:r>
            <a:r>
              <a:rPr lang="fi-FI" dirty="0">
                <a:solidFill>
                  <a:srgbClr val="FF0000"/>
                </a:solidFill>
              </a:rPr>
              <a:t> </a:t>
            </a:r>
            <a:r>
              <a:rPr lang="fi-FI" dirty="0" err="1">
                <a:solidFill>
                  <a:srgbClr val="FF0000"/>
                </a:solidFill>
              </a:rPr>
              <a:t>standard</a:t>
            </a:r>
            <a:r>
              <a:rPr lang="fi-FI" dirty="0">
                <a:solidFill>
                  <a:srgbClr val="FF0000"/>
                </a:solidFill>
              </a:rPr>
              <a:t> </a:t>
            </a:r>
            <a:r>
              <a:rPr lang="fi-FI" dirty="0" err="1">
                <a:solidFill>
                  <a:srgbClr val="FF0000"/>
                </a:solidFill>
              </a:rPr>
              <a:t>errors</a:t>
            </a:r>
            <a:endParaRPr lang="fi-FI" dirty="0">
              <a:solidFill>
                <a:srgbClr val="FF0000"/>
              </a:solidFill>
            </a:endParaRPr>
          </a:p>
        </p:txBody>
      </p:sp>
      <p:sp>
        <p:nvSpPr>
          <p:cNvPr id="16" name="TextBox 15">
            <a:extLst>
              <a:ext uri="{FF2B5EF4-FFF2-40B4-BE49-F238E27FC236}">
                <a16:creationId xmlns:a16="http://schemas.microsoft.com/office/drawing/2014/main" id="{DC564750-486C-374F-99F9-2712C122CF99}"/>
              </a:ext>
            </a:extLst>
          </p:cNvPr>
          <p:cNvSpPr txBox="1"/>
          <p:nvPr/>
        </p:nvSpPr>
        <p:spPr>
          <a:xfrm>
            <a:off x="5406739" y="4215305"/>
            <a:ext cx="2206968" cy="923330"/>
          </a:xfrm>
          <a:prstGeom prst="rect">
            <a:avLst/>
          </a:prstGeom>
          <a:noFill/>
        </p:spPr>
        <p:txBody>
          <a:bodyPr wrap="square" rtlCol="0">
            <a:spAutoFit/>
          </a:bodyPr>
          <a:lstStyle/>
          <a:p>
            <a:r>
              <a:rPr lang="fi-FI" dirty="0">
                <a:solidFill>
                  <a:srgbClr val="FF0000"/>
                </a:solidFill>
              </a:rPr>
              <a:t>If </a:t>
            </a:r>
            <a:r>
              <a:rPr lang="fi-FI" dirty="0" err="1">
                <a:solidFill>
                  <a:srgbClr val="FF0000"/>
                </a:solidFill>
              </a:rPr>
              <a:t>distribution</a:t>
            </a:r>
            <a:r>
              <a:rPr lang="fi-FI" dirty="0">
                <a:solidFill>
                  <a:srgbClr val="FF0000"/>
                </a:solidFill>
              </a:rPr>
              <a:t> </a:t>
            </a:r>
            <a:r>
              <a:rPr lang="fi-FI" dirty="0" err="1">
                <a:solidFill>
                  <a:srgbClr val="FF0000"/>
                </a:solidFill>
              </a:rPr>
              <a:t>known</a:t>
            </a:r>
            <a:r>
              <a:rPr lang="fi-FI" dirty="0">
                <a:solidFill>
                  <a:srgbClr val="FF0000"/>
                </a:solidFill>
              </a:rPr>
              <a:t>, ML GLM </a:t>
            </a:r>
            <a:r>
              <a:rPr lang="fi-FI" dirty="0" err="1">
                <a:solidFill>
                  <a:srgbClr val="FF0000"/>
                </a:solidFill>
              </a:rPr>
              <a:t>with</a:t>
            </a:r>
            <a:r>
              <a:rPr lang="fi-FI" dirty="0">
                <a:solidFill>
                  <a:srgbClr val="FF0000"/>
                </a:solidFill>
              </a:rPr>
              <a:t> </a:t>
            </a:r>
            <a:r>
              <a:rPr lang="fi-FI" dirty="0" err="1">
                <a:solidFill>
                  <a:srgbClr val="FF0000"/>
                </a:solidFill>
              </a:rPr>
              <a:t>correct</a:t>
            </a:r>
            <a:r>
              <a:rPr lang="fi-FI" dirty="0">
                <a:solidFill>
                  <a:srgbClr val="FF0000"/>
                </a:solidFill>
              </a:rPr>
              <a:t> </a:t>
            </a:r>
            <a:r>
              <a:rPr lang="fi-FI" dirty="0" err="1">
                <a:solidFill>
                  <a:srgbClr val="FF0000"/>
                </a:solidFill>
              </a:rPr>
              <a:t>distribution</a:t>
            </a:r>
            <a:endParaRPr lang="fi-FI" dirty="0">
              <a:solidFill>
                <a:srgbClr val="FF0000"/>
              </a:solidFill>
            </a:endParaRPr>
          </a:p>
        </p:txBody>
      </p:sp>
      <p:sp>
        <p:nvSpPr>
          <p:cNvPr id="17" name="TextBox 16">
            <a:extLst>
              <a:ext uri="{FF2B5EF4-FFF2-40B4-BE49-F238E27FC236}">
                <a16:creationId xmlns:a16="http://schemas.microsoft.com/office/drawing/2014/main" id="{BF1E0E31-BFB1-7049-9E39-7F76AD88487C}"/>
              </a:ext>
            </a:extLst>
          </p:cNvPr>
          <p:cNvSpPr txBox="1"/>
          <p:nvPr/>
        </p:nvSpPr>
        <p:spPr>
          <a:xfrm>
            <a:off x="5406738" y="5138635"/>
            <a:ext cx="2429993" cy="923330"/>
          </a:xfrm>
          <a:prstGeom prst="rect">
            <a:avLst/>
          </a:prstGeom>
          <a:noFill/>
        </p:spPr>
        <p:txBody>
          <a:bodyPr wrap="square" rtlCol="0">
            <a:spAutoFit/>
          </a:bodyPr>
          <a:lstStyle/>
          <a:p>
            <a:r>
              <a:rPr lang="fi-FI" dirty="0">
                <a:solidFill>
                  <a:srgbClr val="FF0000"/>
                </a:solidFill>
              </a:rPr>
              <a:t>If </a:t>
            </a:r>
            <a:r>
              <a:rPr lang="fi-FI" dirty="0" err="1">
                <a:solidFill>
                  <a:srgbClr val="FF0000"/>
                </a:solidFill>
              </a:rPr>
              <a:t>distribution</a:t>
            </a:r>
            <a:r>
              <a:rPr lang="fi-FI" dirty="0">
                <a:solidFill>
                  <a:srgbClr val="FF0000"/>
                </a:solidFill>
              </a:rPr>
              <a:t> </a:t>
            </a:r>
            <a:r>
              <a:rPr lang="fi-FI" dirty="0" err="1">
                <a:solidFill>
                  <a:srgbClr val="FF0000"/>
                </a:solidFill>
              </a:rPr>
              <a:t>unknown</a:t>
            </a:r>
            <a:r>
              <a:rPr lang="fi-FI" dirty="0">
                <a:solidFill>
                  <a:srgbClr val="FF0000"/>
                </a:solidFill>
              </a:rPr>
              <a:t>, </a:t>
            </a:r>
            <a:r>
              <a:rPr lang="fi-FI" dirty="0" err="1">
                <a:solidFill>
                  <a:srgbClr val="FF0000"/>
                </a:solidFill>
              </a:rPr>
              <a:t>Bernoulli</a:t>
            </a:r>
            <a:r>
              <a:rPr lang="fi-FI" dirty="0">
                <a:solidFill>
                  <a:srgbClr val="FF0000"/>
                </a:solidFill>
              </a:rPr>
              <a:t> QML </a:t>
            </a:r>
            <a:r>
              <a:rPr lang="fi-FI" dirty="0" err="1">
                <a:solidFill>
                  <a:srgbClr val="FF0000"/>
                </a:solidFill>
              </a:rPr>
              <a:t>with</a:t>
            </a:r>
            <a:r>
              <a:rPr lang="fi-FI" dirty="0">
                <a:solidFill>
                  <a:srgbClr val="FF0000"/>
                </a:solidFill>
              </a:rPr>
              <a:t> </a:t>
            </a:r>
            <a:r>
              <a:rPr lang="fi-FI" dirty="0" err="1">
                <a:solidFill>
                  <a:srgbClr val="FF0000"/>
                </a:solidFill>
              </a:rPr>
              <a:t>robust</a:t>
            </a:r>
            <a:r>
              <a:rPr lang="fi-FI" dirty="0">
                <a:solidFill>
                  <a:srgbClr val="FF0000"/>
                </a:solidFill>
              </a:rPr>
              <a:t> </a:t>
            </a:r>
            <a:r>
              <a:rPr lang="fi-FI" dirty="0" err="1">
                <a:solidFill>
                  <a:srgbClr val="FF0000"/>
                </a:solidFill>
              </a:rPr>
              <a:t>standard</a:t>
            </a:r>
            <a:r>
              <a:rPr lang="fi-FI" dirty="0">
                <a:solidFill>
                  <a:srgbClr val="FF0000"/>
                </a:solidFill>
              </a:rPr>
              <a:t> </a:t>
            </a:r>
            <a:r>
              <a:rPr lang="fi-FI" dirty="0" err="1">
                <a:solidFill>
                  <a:srgbClr val="FF0000"/>
                </a:solidFill>
              </a:rPr>
              <a:t>errors</a:t>
            </a:r>
            <a:endParaRPr lang="fi-FI" dirty="0">
              <a:solidFill>
                <a:srgbClr val="FF0000"/>
              </a:solidFill>
            </a:endParaRPr>
          </a:p>
        </p:txBody>
      </p:sp>
      <p:sp>
        <p:nvSpPr>
          <p:cNvPr id="18" name="TextBox 17">
            <a:extLst>
              <a:ext uri="{FF2B5EF4-FFF2-40B4-BE49-F238E27FC236}">
                <a16:creationId xmlns:a16="http://schemas.microsoft.com/office/drawing/2014/main" id="{0590EB5E-5131-BC4C-A934-9547762B1E55}"/>
              </a:ext>
            </a:extLst>
          </p:cNvPr>
          <p:cNvSpPr txBox="1"/>
          <p:nvPr/>
        </p:nvSpPr>
        <p:spPr>
          <a:xfrm>
            <a:off x="1318104" y="6243209"/>
            <a:ext cx="5638970" cy="369332"/>
          </a:xfrm>
          <a:prstGeom prst="rect">
            <a:avLst/>
          </a:prstGeom>
          <a:noFill/>
        </p:spPr>
        <p:txBody>
          <a:bodyPr wrap="square" rtlCol="0">
            <a:spAutoFit/>
          </a:bodyPr>
          <a:lstStyle/>
          <a:p>
            <a:r>
              <a:rPr lang="fi-FI" dirty="0" err="1">
                <a:solidFill>
                  <a:srgbClr val="FF0000"/>
                </a:solidFill>
              </a:rPr>
              <a:t>Consider</a:t>
            </a:r>
            <a:r>
              <a:rPr lang="fi-FI" dirty="0">
                <a:solidFill>
                  <a:srgbClr val="FF0000"/>
                </a:solidFill>
              </a:rPr>
              <a:t> </a:t>
            </a:r>
            <a:r>
              <a:rPr lang="fi-FI" dirty="0" err="1">
                <a:solidFill>
                  <a:srgbClr val="FF0000"/>
                </a:solidFill>
              </a:rPr>
              <a:t>transformations</a:t>
            </a:r>
            <a:r>
              <a:rPr lang="fi-FI" dirty="0">
                <a:solidFill>
                  <a:srgbClr val="FF0000"/>
                </a:solidFill>
              </a:rPr>
              <a:t> of </a:t>
            </a:r>
            <a:r>
              <a:rPr lang="fi-FI" dirty="0" err="1">
                <a:solidFill>
                  <a:srgbClr val="FF0000"/>
                </a:solidFill>
              </a:rPr>
              <a:t>the</a:t>
            </a:r>
            <a:r>
              <a:rPr lang="fi-FI" dirty="0">
                <a:solidFill>
                  <a:srgbClr val="FF0000"/>
                </a:solidFill>
              </a:rPr>
              <a:t> </a:t>
            </a:r>
            <a:r>
              <a:rPr lang="fi-FI" dirty="0" err="1">
                <a:solidFill>
                  <a:srgbClr val="FF0000"/>
                </a:solidFill>
              </a:rPr>
              <a:t>independent</a:t>
            </a:r>
            <a:r>
              <a:rPr lang="fi-FI" dirty="0">
                <a:solidFill>
                  <a:srgbClr val="FF0000"/>
                </a:solidFill>
              </a:rPr>
              <a:t> </a:t>
            </a:r>
            <a:r>
              <a:rPr lang="fi-FI" dirty="0" err="1">
                <a:solidFill>
                  <a:srgbClr val="FF0000"/>
                </a:solidFill>
              </a:rPr>
              <a:t>variables</a:t>
            </a:r>
            <a:endParaRPr lang="fi-FI" dirty="0">
              <a:solidFill>
                <a:srgbClr val="FF0000"/>
              </a:solidFill>
            </a:endParaRPr>
          </a:p>
        </p:txBody>
      </p:sp>
    </p:spTree>
    <p:extLst>
      <p:ext uri="{BB962C8B-B14F-4D97-AF65-F5344CB8AC3E}">
        <p14:creationId xmlns:p14="http://schemas.microsoft.com/office/powerpoint/2010/main" val="419269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6" grpId="0"/>
      <p:bldP spid="17" grpId="0"/>
      <p:bldP spid="18"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C9BDB-C984-744D-AF8C-8AB3A8AE923B}"/>
              </a:ext>
            </a:extLst>
          </p:cNvPr>
          <p:cNvSpPr>
            <a:spLocks noGrp="1"/>
          </p:cNvSpPr>
          <p:nvPr>
            <p:ph type="title"/>
          </p:nvPr>
        </p:nvSpPr>
        <p:spPr/>
        <p:txBody>
          <a:bodyPr/>
          <a:lstStyle/>
          <a:p>
            <a:r>
              <a:rPr lang="fi-FI" dirty="0"/>
              <a:t>Is it a </a:t>
            </a:r>
            <a:r>
              <a:rPr lang="fi-FI" dirty="0" err="1"/>
              <a:t>big</a:t>
            </a:r>
            <a:r>
              <a:rPr lang="fi-FI" dirty="0"/>
              <a:t> </a:t>
            </a:r>
            <a:r>
              <a:rPr lang="fi-FI" dirty="0" err="1"/>
              <a:t>deal</a:t>
            </a:r>
            <a:r>
              <a:rPr lang="fi-FI" dirty="0"/>
              <a:t> to </a:t>
            </a:r>
            <a:r>
              <a:rPr lang="fi-FI" dirty="0" err="1"/>
              <a:t>transform</a:t>
            </a:r>
            <a:r>
              <a:rPr lang="fi-FI" dirty="0"/>
              <a:t> </a:t>
            </a:r>
            <a:r>
              <a:rPr lang="fi-FI" dirty="0" err="1"/>
              <a:t>the</a:t>
            </a:r>
            <a:r>
              <a:rPr lang="fi-FI" dirty="0"/>
              <a:t> </a:t>
            </a:r>
            <a:r>
              <a:rPr lang="fi-FI" dirty="0" err="1"/>
              <a:t>dependent</a:t>
            </a:r>
            <a:r>
              <a:rPr lang="fi-FI" dirty="0"/>
              <a:t> </a:t>
            </a:r>
            <a:r>
              <a:rPr lang="fi-FI" dirty="0" err="1"/>
              <a:t>variable</a:t>
            </a:r>
            <a:r>
              <a:rPr lang="fi-FI" dirty="0"/>
              <a:t> </a:t>
            </a:r>
            <a:r>
              <a:rPr lang="fi-FI" dirty="0" err="1"/>
              <a:t>instead</a:t>
            </a:r>
            <a:r>
              <a:rPr lang="fi-FI" dirty="0"/>
              <a:t> of </a:t>
            </a:r>
            <a:r>
              <a:rPr lang="fi-FI" dirty="0" err="1"/>
              <a:t>using</a:t>
            </a:r>
            <a:r>
              <a:rPr lang="fi-FI" dirty="0"/>
              <a:t> GLM?</a:t>
            </a:r>
          </a:p>
        </p:txBody>
      </p:sp>
      <p:sp>
        <p:nvSpPr>
          <p:cNvPr id="5" name="Content Placeholder 4">
            <a:extLst>
              <a:ext uri="{FF2B5EF4-FFF2-40B4-BE49-F238E27FC236}">
                <a16:creationId xmlns:a16="http://schemas.microsoft.com/office/drawing/2014/main" id="{93440711-A43E-404A-AC7A-FACFDBE96A02}"/>
              </a:ext>
            </a:extLst>
          </p:cNvPr>
          <p:cNvSpPr>
            <a:spLocks noGrp="1"/>
          </p:cNvSpPr>
          <p:nvPr>
            <p:ph sz="half" idx="2"/>
          </p:nvPr>
        </p:nvSpPr>
        <p:spPr/>
        <p:txBody>
          <a:bodyPr>
            <a:normAutofit fontScale="92500" lnSpcReduction="10000"/>
          </a:bodyPr>
          <a:lstStyle/>
          <a:p>
            <a:pPr marL="0" indent="0">
              <a:buNone/>
            </a:pPr>
            <a:r>
              <a:rPr lang="fi-FI" sz="1200" dirty="0">
                <a:latin typeface="Courier New" panose="02070309020205020404" pitchFamily="49" charset="0"/>
                <a:cs typeface="Courier New" panose="02070309020205020404" pitchFamily="49" charset="0"/>
              </a:rPr>
              <a:t>===========================================</a:t>
            </a:r>
          </a:p>
          <a:p>
            <a:pPr marL="0" indent="0">
              <a:buNone/>
            </a:pP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Model</a:t>
            </a:r>
            <a:r>
              <a:rPr lang="fi-FI" sz="1200" dirty="0">
                <a:latin typeface="Courier New" panose="02070309020205020404" pitchFamily="49" charset="0"/>
                <a:cs typeface="Courier New" panose="02070309020205020404" pitchFamily="49" charset="0"/>
              </a:rPr>
              <a:t> 1      </a:t>
            </a:r>
            <a:r>
              <a:rPr lang="fi-FI" sz="1200" dirty="0" err="1">
                <a:latin typeface="Courier New" panose="02070309020205020404" pitchFamily="49" charset="0"/>
                <a:cs typeface="Courier New" panose="02070309020205020404" pitchFamily="49" charset="0"/>
              </a:rPr>
              <a:t>Model</a:t>
            </a:r>
            <a:r>
              <a:rPr lang="fi-FI" sz="1200" dirty="0">
                <a:latin typeface="Courier New" panose="02070309020205020404" pitchFamily="49" charset="0"/>
                <a:cs typeface="Courier New" panose="02070309020205020404" pitchFamily="49" charset="0"/>
              </a:rPr>
              <a:t> 2       </a:t>
            </a:r>
          </a:p>
          <a:p>
            <a:pPr marL="0" indent="0">
              <a:buNone/>
            </a:pPr>
            <a:r>
              <a:rPr lang="fi-FI" sz="1200" dirty="0">
                <a:latin typeface="Courier New" panose="02070309020205020404" pitchFamily="49" charset="0"/>
                <a:cs typeface="Courier New" panose="02070309020205020404" pitchFamily="49" charset="0"/>
              </a:rPr>
              <a:t>-------------------------------------------</a:t>
            </a:r>
          </a:p>
          <a:p>
            <a:pPr marL="0" indent="0">
              <a:buNone/>
            </a:pPr>
            <a:r>
              <a:rPr lang="fi-FI" sz="1200" dirty="0">
                <a:latin typeface="Courier New" panose="02070309020205020404" pitchFamily="49" charset="0"/>
                <a:cs typeface="Courier New" panose="02070309020205020404" pitchFamily="49" charset="0"/>
              </a:rPr>
              <a:t>(</a:t>
            </a:r>
            <a:r>
              <a:rPr lang="fi-FI" sz="1200" dirty="0" err="1">
                <a:latin typeface="Courier New" panose="02070309020205020404" pitchFamily="49" charset="0"/>
                <a:cs typeface="Courier New" panose="02070309020205020404" pitchFamily="49" charset="0"/>
              </a:rPr>
              <a:t>Intercept</a:t>
            </a:r>
            <a:r>
              <a:rPr lang="fi-FI" sz="1200" dirty="0">
                <a:latin typeface="Courier New" panose="02070309020205020404" pitchFamily="49" charset="0"/>
                <a:cs typeface="Courier New" panose="02070309020205020404" pitchFamily="49" charset="0"/>
              </a:rPr>
              <a:t>)       7.385 ***       7.390 ***</a:t>
            </a:r>
          </a:p>
          <a:p>
            <a:pPr marL="0" indent="0">
              <a:buNone/>
            </a:pPr>
            <a:r>
              <a:rPr lang="fi-FI" sz="1200" dirty="0">
                <a:latin typeface="Courier New" panose="02070309020205020404" pitchFamily="49" charset="0"/>
                <a:cs typeface="Courier New" panose="02070309020205020404" pitchFamily="49" charset="0"/>
              </a:rPr>
              <a:t>                 (0.201)         (0.175)   </a:t>
            </a:r>
          </a:p>
          <a:p>
            <a:pPr marL="0" indent="0">
              <a:buNone/>
            </a:pPr>
            <a:r>
              <a:rPr lang="fi-FI" sz="1200" dirty="0" err="1">
                <a:latin typeface="Courier New" panose="02070309020205020404" pitchFamily="49" charset="0"/>
                <a:cs typeface="Courier New" panose="02070309020205020404" pitchFamily="49" charset="0"/>
              </a:rPr>
              <a:t>education</a:t>
            </a:r>
            <a:r>
              <a:rPr lang="fi-FI" sz="1200" dirty="0">
                <a:latin typeface="Courier New" panose="02070309020205020404" pitchFamily="49" charset="0"/>
                <a:cs typeface="Courier New" panose="02070309020205020404" pitchFamily="49" charset="0"/>
              </a:rPr>
              <a:t>         0.119 ***       0.128 ***</a:t>
            </a:r>
          </a:p>
          <a:p>
            <a:pPr marL="0" indent="0">
              <a:buNone/>
            </a:pPr>
            <a:r>
              <a:rPr lang="fi-FI" sz="1200" dirty="0">
                <a:latin typeface="Courier New" panose="02070309020205020404" pitchFamily="49" charset="0"/>
                <a:cs typeface="Courier New" panose="02070309020205020404" pitchFamily="49" charset="0"/>
              </a:rPr>
              <a:t>                 (0.018)         (0.016)   </a:t>
            </a:r>
          </a:p>
          <a:p>
            <a:pPr marL="0" indent="0">
              <a:buNone/>
            </a:pPr>
            <a:r>
              <a:rPr lang="fi-FI" sz="1200" dirty="0">
                <a:latin typeface="Courier New" panose="02070309020205020404" pitchFamily="49" charset="0"/>
                <a:cs typeface="Courier New" panose="02070309020205020404" pitchFamily="49" charset="0"/>
              </a:rPr>
              <a:t>-------------------------------------------</a:t>
            </a:r>
          </a:p>
          <a:p>
            <a:pPr marL="0" indent="0">
              <a:buNone/>
            </a:pPr>
            <a:r>
              <a:rPr lang="fi-FI" sz="1200" dirty="0">
                <a:latin typeface="Courier New" panose="02070309020205020404" pitchFamily="49" charset="0"/>
                <a:cs typeface="Courier New" panose="02070309020205020404" pitchFamily="49" charset="0"/>
              </a:rPr>
              <a:t>R^2               0.300                    </a:t>
            </a:r>
          </a:p>
          <a:p>
            <a:pPr marL="0" indent="0">
              <a:buNone/>
            </a:pPr>
            <a:r>
              <a:rPr lang="fi-FI" sz="1200" dirty="0">
                <a:latin typeface="Courier New" panose="02070309020205020404" pitchFamily="49" charset="0"/>
                <a:cs typeface="Courier New" panose="02070309020205020404" pitchFamily="49" charset="0"/>
              </a:rPr>
              <a:t>Adj. R^2          0.293                    </a:t>
            </a:r>
          </a:p>
          <a:p>
            <a:pPr marL="0" indent="0">
              <a:buNone/>
            </a:pPr>
            <a:r>
              <a:rPr lang="fi-FI" sz="1200" dirty="0" err="1">
                <a:latin typeface="Courier New" panose="02070309020205020404" pitchFamily="49" charset="0"/>
                <a:cs typeface="Courier New" panose="02070309020205020404" pitchFamily="49" charset="0"/>
              </a:rPr>
              <a:t>Num</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obs</a:t>
            </a:r>
            <a:r>
              <a:rPr lang="fi-FI" sz="1200" dirty="0">
                <a:latin typeface="Courier New" panose="02070309020205020404" pitchFamily="49" charset="0"/>
                <a:cs typeface="Courier New" panose="02070309020205020404" pitchFamily="49" charset="0"/>
              </a:rPr>
              <a:t>.       102             102        </a:t>
            </a:r>
          </a:p>
          <a:p>
            <a:pPr marL="0" indent="0">
              <a:buNone/>
            </a:pPr>
            <a:r>
              <a:rPr lang="fi-FI" sz="1200" dirty="0">
                <a:latin typeface="Courier New" panose="02070309020205020404" pitchFamily="49" charset="0"/>
                <a:cs typeface="Courier New" panose="02070309020205020404" pitchFamily="49" charset="0"/>
              </a:rPr>
              <a:t>RMSE              0.497                    </a:t>
            </a:r>
          </a:p>
          <a:p>
            <a:pPr marL="0" indent="0">
              <a:buNone/>
            </a:pPr>
            <a:r>
              <a:rPr lang="fi-FI" sz="1200" dirty="0">
                <a:latin typeface="Courier New" panose="02070309020205020404" pitchFamily="49" charset="0"/>
                <a:cs typeface="Courier New" panose="02070309020205020404" pitchFamily="49" charset="0"/>
              </a:rPr>
              <a:t>AIC                          136924.876    </a:t>
            </a:r>
          </a:p>
          <a:p>
            <a:pPr marL="0" indent="0">
              <a:buNone/>
            </a:pPr>
            <a:r>
              <a:rPr lang="fi-FI" sz="1200" dirty="0">
                <a:latin typeface="Courier New" panose="02070309020205020404" pitchFamily="49" charset="0"/>
                <a:cs typeface="Courier New" panose="02070309020205020404" pitchFamily="49" charset="0"/>
              </a:rPr>
              <a:t>BIC                          136930.126    </a:t>
            </a:r>
          </a:p>
          <a:p>
            <a:pPr marL="0" indent="0">
              <a:buNone/>
            </a:pPr>
            <a:r>
              <a:rPr lang="fi-FI" sz="1200" dirty="0" err="1">
                <a:latin typeface="Courier New" panose="02070309020205020404" pitchFamily="49" charset="0"/>
                <a:cs typeface="Courier New" panose="02070309020205020404" pitchFamily="49" charset="0"/>
              </a:rPr>
              <a:t>Log</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Likelihood</a:t>
            </a:r>
            <a:r>
              <a:rPr lang="fi-FI" sz="1200" dirty="0">
                <a:latin typeface="Courier New" panose="02070309020205020404" pitchFamily="49" charset="0"/>
                <a:cs typeface="Courier New" panose="02070309020205020404" pitchFamily="49" charset="0"/>
              </a:rPr>
              <a:t>               -68460.438    </a:t>
            </a:r>
          </a:p>
          <a:p>
            <a:pPr marL="0" indent="0">
              <a:buNone/>
            </a:pPr>
            <a:r>
              <a:rPr lang="fi-FI" sz="1200" dirty="0" err="1">
                <a:latin typeface="Courier New" panose="02070309020205020404" pitchFamily="49" charset="0"/>
                <a:cs typeface="Courier New" panose="02070309020205020404" pitchFamily="49" charset="0"/>
              </a:rPr>
              <a:t>Deviance</a:t>
            </a:r>
            <a:r>
              <a:rPr lang="fi-FI" sz="1200" dirty="0">
                <a:latin typeface="Courier New" panose="02070309020205020404" pitchFamily="49" charset="0"/>
                <a:cs typeface="Courier New" panose="02070309020205020404" pitchFamily="49" charset="0"/>
              </a:rPr>
              <a:t>                     135850.037    </a:t>
            </a:r>
          </a:p>
          <a:p>
            <a:pPr marL="0" indent="0">
              <a:buNone/>
            </a:pPr>
            <a:r>
              <a:rPr lang="fi-FI" sz="1200" dirty="0">
                <a:latin typeface="Courier New" panose="02070309020205020404" pitchFamily="49" charset="0"/>
                <a:cs typeface="Courier New" panose="02070309020205020404" pitchFamily="49" charset="0"/>
              </a:rPr>
              <a:t>===========================================</a:t>
            </a:r>
          </a:p>
          <a:p>
            <a:pPr marL="0" indent="0">
              <a:buNone/>
            </a:pPr>
            <a:r>
              <a:rPr lang="fi-FI" sz="1200" dirty="0">
                <a:latin typeface="Courier New" panose="02070309020205020404" pitchFamily="49" charset="0"/>
                <a:cs typeface="Courier New" panose="02070309020205020404" pitchFamily="49" charset="0"/>
              </a:rPr>
              <a:t>*** p &lt; 0.001, ** p &lt; 0.01, * p &lt; 0.05</a:t>
            </a:r>
          </a:p>
        </p:txBody>
      </p:sp>
      <p:pic>
        <p:nvPicPr>
          <p:cNvPr id="11" name="Content Placeholder 10">
            <a:extLst>
              <a:ext uri="{FF2B5EF4-FFF2-40B4-BE49-F238E27FC236}">
                <a16:creationId xmlns:a16="http://schemas.microsoft.com/office/drawing/2014/main" id="{D82342ED-7FDF-8448-B74A-CF95931F91A6}"/>
              </a:ext>
            </a:extLst>
          </p:cNvPr>
          <p:cNvPicPr>
            <a:picLocks noGrp="1" noChangeAspect="1"/>
          </p:cNvPicPr>
          <p:nvPr>
            <p:ph sz="half" idx="1"/>
          </p:nvPr>
        </p:nvPicPr>
        <p:blipFill>
          <a:blip r:embed="rId3"/>
          <a:stretch>
            <a:fillRect/>
          </a:stretch>
        </p:blipFill>
        <p:spPr>
          <a:xfrm>
            <a:off x="178420" y="1825625"/>
            <a:ext cx="4450730" cy="4450730"/>
          </a:xfrm>
        </p:spPr>
      </p:pic>
      <p:sp>
        <p:nvSpPr>
          <p:cNvPr id="12" name="TextBox 11">
            <a:extLst>
              <a:ext uri="{FF2B5EF4-FFF2-40B4-BE49-F238E27FC236}">
                <a16:creationId xmlns:a16="http://schemas.microsoft.com/office/drawing/2014/main" id="{E6AA65EC-2E02-6B4E-A29A-2AB7A775A816}"/>
              </a:ext>
            </a:extLst>
          </p:cNvPr>
          <p:cNvSpPr txBox="1"/>
          <p:nvPr/>
        </p:nvSpPr>
        <p:spPr>
          <a:xfrm>
            <a:off x="7118659" y="1388825"/>
            <a:ext cx="1757711" cy="369332"/>
          </a:xfrm>
          <a:prstGeom prst="rect">
            <a:avLst/>
          </a:prstGeom>
          <a:noFill/>
        </p:spPr>
        <p:txBody>
          <a:bodyPr wrap="square" rtlCol="0">
            <a:spAutoFit/>
          </a:bodyPr>
          <a:lstStyle/>
          <a:p>
            <a:r>
              <a:rPr lang="fi-FI" dirty="0">
                <a:solidFill>
                  <a:srgbClr val="FF0000"/>
                </a:solidFill>
              </a:rPr>
              <a:t>+7.5% </a:t>
            </a:r>
            <a:r>
              <a:rPr lang="fi-FI" dirty="0" err="1">
                <a:solidFill>
                  <a:srgbClr val="FF0000"/>
                </a:solidFill>
              </a:rPr>
              <a:t>difference</a:t>
            </a:r>
            <a:endParaRPr lang="fi-FI" dirty="0">
              <a:solidFill>
                <a:srgbClr val="FF0000"/>
              </a:solidFill>
            </a:endParaRPr>
          </a:p>
        </p:txBody>
      </p:sp>
      <p:cxnSp>
        <p:nvCxnSpPr>
          <p:cNvPr id="14" name="Straight Connector 13">
            <a:extLst>
              <a:ext uri="{FF2B5EF4-FFF2-40B4-BE49-F238E27FC236}">
                <a16:creationId xmlns:a16="http://schemas.microsoft.com/office/drawing/2014/main" id="{0EE95590-146F-3B47-BB8E-B5311CEF3A07}"/>
              </a:ext>
            </a:extLst>
          </p:cNvPr>
          <p:cNvCxnSpPr>
            <a:cxnSpLocks/>
          </p:cNvCxnSpPr>
          <p:nvPr/>
        </p:nvCxnSpPr>
        <p:spPr>
          <a:xfrm flipH="1">
            <a:off x="6906786" y="1893093"/>
            <a:ext cx="486473" cy="1091185"/>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21DF267-4E74-314B-9A6E-5A95825672DD}"/>
              </a:ext>
            </a:extLst>
          </p:cNvPr>
          <p:cNvCxnSpPr>
            <a:cxnSpLocks/>
          </p:cNvCxnSpPr>
          <p:nvPr/>
        </p:nvCxnSpPr>
        <p:spPr>
          <a:xfrm>
            <a:off x="7711069" y="1953491"/>
            <a:ext cx="150541" cy="1030787"/>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732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417656-2FE9-154F-9540-0454AF2E4056}"/>
              </a:ext>
            </a:extLst>
          </p:cNvPr>
          <p:cNvSpPr>
            <a:spLocks noGrp="1"/>
          </p:cNvSpPr>
          <p:nvPr>
            <p:ph type="title"/>
          </p:nvPr>
        </p:nvSpPr>
        <p:spPr/>
        <p:txBody>
          <a:bodyPr/>
          <a:lstStyle/>
          <a:p>
            <a:r>
              <a:rPr lang="fi-FI" dirty="0" err="1"/>
              <a:t>Overview</a:t>
            </a:r>
            <a:r>
              <a:rPr lang="fi-FI" dirty="0"/>
              <a:t> of OLS </a:t>
            </a:r>
            <a:r>
              <a:rPr lang="fi-FI" dirty="0" err="1"/>
              <a:t>assumptions</a:t>
            </a:r>
            <a:endParaRPr lang="fi-FI" dirty="0"/>
          </a:p>
        </p:txBody>
      </p:sp>
      <p:sp>
        <p:nvSpPr>
          <p:cNvPr id="5" name="Text Placeholder 4">
            <a:extLst>
              <a:ext uri="{FF2B5EF4-FFF2-40B4-BE49-F238E27FC236}">
                <a16:creationId xmlns:a16="http://schemas.microsoft.com/office/drawing/2014/main" id="{EB32B032-2F68-EF4F-9E90-B45EFD7CF50A}"/>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171858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3-24 at 8.29.10.png"/>
          <p:cNvPicPr>
            <a:picLocks noChangeAspect="1"/>
          </p:cNvPicPr>
          <p:nvPr/>
        </p:nvPicPr>
        <p:blipFill rotWithShape="1">
          <a:blip r:embed="rId3">
            <a:extLst>
              <a:ext uri="{28A0092B-C50C-407E-A947-70E740481C1C}">
                <a14:useLocalDpi xmlns:a14="http://schemas.microsoft.com/office/drawing/2010/main" val="0"/>
              </a:ext>
            </a:extLst>
          </a:blip>
          <a:srcRect b="59247"/>
          <a:stretch/>
        </p:blipFill>
        <p:spPr>
          <a:xfrm>
            <a:off x="-170972" y="-285881"/>
            <a:ext cx="9476786" cy="4058331"/>
          </a:xfrm>
          <a:prstGeom prst="rect">
            <a:avLst/>
          </a:prstGeom>
        </p:spPr>
      </p:pic>
      <p:pic>
        <p:nvPicPr>
          <p:cNvPr id="6" name="Picture 5" descr="Screen Shot 2016-03-24 at 8.29.10.png"/>
          <p:cNvPicPr>
            <a:picLocks noChangeAspect="1"/>
          </p:cNvPicPr>
          <p:nvPr/>
        </p:nvPicPr>
        <p:blipFill rotWithShape="1">
          <a:blip r:embed="rId3">
            <a:extLst>
              <a:ext uri="{28A0092B-C50C-407E-A947-70E740481C1C}">
                <a14:useLocalDpi xmlns:a14="http://schemas.microsoft.com/office/drawing/2010/main" val="0"/>
              </a:ext>
            </a:extLst>
          </a:blip>
          <a:srcRect t="69242"/>
          <a:stretch/>
        </p:blipFill>
        <p:spPr>
          <a:xfrm>
            <a:off x="-170972" y="3772450"/>
            <a:ext cx="9476786" cy="3062996"/>
          </a:xfrm>
          <a:prstGeom prst="rect">
            <a:avLst/>
          </a:prstGeom>
        </p:spPr>
      </p:pic>
      <p:sp>
        <p:nvSpPr>
          <p:cNvPr id="7" name="Rectangle 6"/>
          <p:cNvSpPr/>
          <p:nvPr/>
        </p:nvSpPr>
        <p:spPr>
          <a:xfrm>
            <a:off x="4252557" y="5707316"/>
            <a:ext cx="4278447" cy="749826"/>
          </a:xfrm>
          <a:prstGeom prst="rect">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THINK 2-5 MINUTES IN GROUPS OF 3-5 PEOPLE</a:t>
            </a:r>
            <a:endParaRPr lang="en-US" sz="1600" dirty="0"/>
          </a:p>
        </p:txBody>
      </p:sp>
      <p:sp>
        <p:nvSpPr>
          <p:cNvPr id="8" name="TextBox 7"/>
          <p:cNvSpPr txBox="1"/>
          <p:nvPr/>
        </p:nvSpPr>
        <p:spPr>
          <a:xfrm>
            <a:off x="4252556" y="4783986"/>
            <a:ext cx="4278447" cy="923330"/>
          </a:xfrm>
          <a:prstGeom prst="rect">
            <a:avLst/>
          </a:prstGeom>
          <a:noFill/>
        </p:spPr>
        <p:txBody>
          <a:bodyPr wrap="square" lIns="0" tIns="0" rIns="0" bIns="0" rtlCol="0">
            <a:spAutoFit/>
          </a:bodyPr>
          <a:lstStyle/>
          <a:p>
            <a:r>
              <a:rPr lang="en-US" sz="2000" b="1" dirty="0"/>
              <a:t>How would you study how much TEKES grants help companies grow?</a:t>
            </a:r>
          </a:p>
          <a:p>
            <a:pPr marL="457200" indent="-457200">
              <a:buFont typeface="+mj-lt"/>
              <a:buAutoNum type="arabicPeriod"/>
            </a:pPr>
            <a:endParaRPr lang="en-US" sz="2000" b="1" dirty="0"/>
          </a:p>
        </p:txBody>
      </p:sp>
      <p:sp>
        <p:nvSpPr>
          <p:cNvPr id="9" name="TextBox 8"/>
          <p:cNvSpPr txBox="1"/>
          <p:nvPr/>
        </p:nvSpPr>
        <p:spPr>
          <a:xfrm>
            <a:off x="10514837" y="3944151"/>
            <a:ext cx="0" cy="307777"/>
          </a:xfrm>
          <a:prstGeom prst="rect">
            <a:avLst/>
          </a:prstGeom>
          <a:noFill/>
        </p:spPr>
        <p:txBody>
          <a:bodyPr wrap="none" lIns="0" tIns="0" rIns="0" bIns="0" rtlCol="0">
            <a:spAutoFit/>
          </a:bodyPr>
          <a:lstStyle/>
          <a:p>
            <a:endParaRPr lang="en-US" sz="2000" b="1" dirty="0"/>
          </a:p>
        </p:txBody>
      </p:sp>
      <p:sp>
        <p:nvSpPr>
          <p:cNvPr id="10" name="TextBox 9"/>
          <p:cNvSpPr txBox="1"/>
          <p:nvPr/>
        </p:nvSpPr>
        <p:spPr>
          <a:xfrm>
            <a:off x="2565841" y="2573094"/>
            <a:ext cx="6186445" cy="984885"/>
          </a:xfrm>
          <a:prstGeom prst="rect">
            <a:avLst/>
          </a:prstGeom>
          <a:noFill/>
        </p:spPr>
        <p:txBody>
          <a:bodyPr wrap="square" lIns="0" tIns="0" rIns="0" bIns="0" rtlCol="0">
            <a:spAutoFit/>
          </a:bodyPr>
          <a:lstStyle/>
          <a:p>
            <a:r>
              <a:rPr lang="en-US" sz="1600" b="1" dirty="0">
                <a:solidFill>
                  <a:srgbClr val="EF3340"/>
                </a:solidFill>
              </a:rPr>
              <a:t>If TEKES funded companies grow more is it because</a:t>
            </a:r>
          </a:p>
          <a:p>
            <a:pPr marL="342900" indent="-342900">
              <a:buAutoNum type="arabicParenR"/>
            </a:pPr>
            <a:r>
              <a:rPr lang="en-US" sz="1600" b="1" dirty="0">
                <a:solidFill>
                  <a:srgbClr val="EF3340"/>
                </a:solidFill>
              </a:rPr>
              <a:t>TEKES selects good companies (selection effect)</a:t>
            </a:r>
          </a:p>
          <a:p>
            <a:pPr marL="342900" indent="-342900">
              <a:buAutoNum type="arabicParenR"/>
            </a:pPr>
            <a:r>
              <a:rPr lang="en-US" sz="1600" b="1" dirty="0">
                <a:solidFill>
                  <a:srgbClr val="EF3340"/>
                </a:solidFill>
              </a:rPr>
              <a:t>TEKES funding helps the selected companies (treatment effect)</a:t>
            </a:r>
          </a:p>
        </p:txBody>
      </p:sp>
      <p:sp>
        <p:nvSpPr>
          <p:cNvPr id="2" name="Slide Number Placeholder 1"/>
          <p:cNvSpPr>
            <a:spLocks noGrp="1"/>
          </p:cNvSpPr>
          <p:nvPr>
            <p:ph type="sldNum" sz="quarter" idx="12"/>
          </p:nvPr>
        </p:nvSpPr>
        <p:spPr/>
        <p:txBody>
          <a:bodyPr/>
          <a:lstStyle/>
          <a:p>
            <a:fld id="{F43C8559-B180-324C-97D2-EFA41FAA3DBE}" type="slidenum">
              <a:rPr lang="fi-FI" smtClean="0"/>
              <a:pPr/>
              <a:t>2</a:t>
            </a:fld>
            <a:endParaRPr lang="fi-FI"/>
          </a:p>
        </p:txBody>
      </p:sp>
    </p:spTree>
    <p:extLst>
      <p:ext uri="{BB962C8B-B14F-4D97-AF65-F5344CB8AC3E}">
        <p14:creationId xmlns:p14="http://schemas.microsoft.com/office/powerpoint/2010/main" val="106651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Graphical illustration of linear regression</a:t>
            </a:r>
          </a:p>
        </p:txBody>
      </p:sp>
      <p:sp>
        <p:nvSpPr>
          <p:cNvPr id="3" name="Content Placeholder 2"/>
          <p:cNvSpPr>
            <a:spLocks noGrp="1"/>
          </p:cNvSpPr>
          <p:nvPr>
            <p:ph sz="half" idx="1"/>
          </p:nvPr>
        </p:nvSpPr>
        <p:spPr/>
        <p:txBody>
          <a:bodyPr>
            <a:normAutofit/>
          </a:bodyPr>
          <a:lstStyle/>
          <a:p>
            <a:pPr marL="342900" indent="-342900">
              <a:buFont typeface="Arial"/>
              <a:buChar char="•"/>
            </a:pPr>
            <a:r>
              <a:rPr lang="en-US" dirty="0"/>
              <a:t>One dependent and one or more independent variables</a:t>
            </a:r>
          </a:p>
          <a:p>
            <a:pPr marL="342900" indent="-342900">
              <a:buFont typeface="Arial"/>
              <a:buChar char="•"/>
            </a:pPr>
            <a:r>
              <a:rPr lang="en-US" dirty="0"/>
              <a:t>Explains conditional mean of the dependent variable</a:t>
            </a:r>
          </a:p>
          <a:p>
            <a:pPr marL="342900" indent="-342900">
              <a:buFont typeface="Arial"/>
              <a:buChar char="•"/>
            </a:pPr>
            <a:r>
              <a:rPr lang="en-US" dirty="0"/>
              <a:t>The dependent variable should be normally distributed around the mean</a:t>
            </a:r>
          </a:p>
          <a:p>
            <a:pPr marL="342900" indent="-342900">
              <a:buFont typeface="Arial"/>
              <a:buChar char="•"/>
            </a:pPr>
            <a:r>
              <a:rPr lang="en-US" dirty="0"/>
              <a:t>The variance (width) of the dependent variable should not depend on the independent variables</a:t>
            </a:r>
          </a:p>
        </p:txBody>
      </p:sp>
      <p:pic>
        <p:nvPicPr>
          <p:cNvPr id="9" name="Content Placeholder 6" descr="Wooldridge - 2009 - Introductory econometrics a modern approach (dragged).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691" t="42832" r="10710" b="7215"/>
          <a:stretch/>
        </p:blipFill>
        <p:spPr>
          <a:xfrm>
            <a:off x="5006148" y="1854871"/>
            <a:ext cx="4058039" cy="3581183"/>
          </a:xfrm>
          <a:prstGeom prst="rect">
            <a:avLst/>
          </a:prstGeom>
        </p:spPr>
      </p:pic>
      <p:sp>
        <p:nvSpPr>
          <p:cNvPr id="8" name="TextBox 7"/>
          <p:cNvSpPr txBox="1"/>
          <p:nvPr/>
        </p:nvSpPr>
        <p:spPr>
          <a:xfrm>
            <a:off x="1143505" y="6597312"/>
            <a:ext cx="6764672" cy="153888"/>
          </a:xfrm>
          <a:prstGeom prst="rect">
            <a:avLst/>
          </a:prstGeom>
          <a:noFill/>
        </p:spPr>
        <p:txBody>
          <a:bodyPr wrap="none" lIns="0" tIns="0" rIns="0" bIns="0" rtlCol="0">
            <a:spAutoFit/>
          </a:bodyPr>
          <a:lstStyle/>
          <a:p>
            <a:r>
              <a:rPr lang="en-US" sz="1000" dirty="0"/>
              <a:t>Wooldridge, J. M. (2009). </a:t>
            </a:r>
            <a:r>
              <a:rPr lang="en-US" sz="1000" i="1" dirty="0"/>
              <a:t>Introductory econometrics: a modern approach</a:t>
            </a:r>
            <a:r>
              <a:rPr lang="en-US" sz="1000" dirty="0"/>
              <a:t> (4th ed.). Mason, OH: South Western, Cengage Learning.</a:t>
            </a:r>
            <a:endParaRPr lang="en-US" sz="1000" b="1" dirty="0"/>
          </a:p>
        </p:txBody>
      </p:sp>
    </p:spTree>
    <p:extLst>
      <p:ext uri="{BB962C8B-B14F-4D97-AF65-F5344CB8AC3E}">
        <p14:creationId xmlns:p14="http://schemas.microsoft.com/office/powerpoint/2010/main" val="2809808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Consistency and</a:t>
            </a:r>
            <a:br>
              <a:rPr lang="en-US" dirty="0"/>
            </a:br>
            <a:r>
              <a:rPr lang="en-US" dirty="0"/>
              <a:t>unbiasedness 1/2</a:t>
            </a:r>
          </a:p>
        </p:txBody>
      </p:sp>
      <p:pic>
        <p:nvPicPr>
          <p:cNvPr id="6" name="Picture 5" descr="Wooldridge_2009_Introductory econometrics (dragged).pdf"/>
          <p:cNvPicPr>
            <a:picLocks noChangeAspect="1"/>
          </p:cNvPicPr>
          <p:nvPr/>
        </p:nvPicPr>
        <p:blipFill rotWithShape="1">
          <a:blip r:embed="rId2">
            <a:extLst>
              <a:ext uri="{28A0092B-C50C-407E-A947-70E740481C1C}">
                <a14:useLocalDpi xmlns:a14="http://schemas.microsoft.com/office/drawing/2010/main" val="0"/>
              </a:ext>
            </a:extLst>
          </a:blip>
          <a:srcRect t="42435" b="41622"/>
          <a:stretch/>
        </p:blipFill>
        <p:spPr>
          <a:xfrm>
            <a:off x="-924056" y="3127997"/>
            <a:ext cx="10096500" cy="2092590"/>
          </a:xfrm>
          <a:prstGeom prst="rect">
            <a:avLst/>
          </a:prstGeom>
        </p:spPr>
      </p:pic>
      <p:pic>
        <p:nvPicPr>
          <p:cNvPr id="7" name="Picture 6" descr="Wooldridge_2009_Introductory econometrics (dragged).pdf"/>
          <p:cNvPicPr>
            <a:picLocks noChangeAspect="1"/>
          </p:cNvPicPr>
          <p:nvPr/>
        </p:nvPicPr>
        <p:blipFill rotWithShape="1">
          <a:blip r:embed="rId2">
            <a:extLst>
              <a:ext uri="{28A0092B-C50C-407E-A947-70E740481C1C}">
                <a14:useLocalDpi xmlns:a14="http://schemas.microsoft.com/office/drawing/2010/main" val="0"/>
              </a:ext>
            </a:extLst>
          </a:blip>
          <a:srcRect t="72834" b="16980"/>
          <a:stretch/>
        </p:blipFill>
        <p:spPr>
          <a:xfrm>
            <a:off x="-924056" y="5220587"/>
            <a:ext cx="10096500" cy="1336928"/>
          </a:xfrm>
          <a:prstGeom prst="rect">
            <a:avLst/>
          </a:prstGeom>
        </p:spPr>
      </p:pic>
      <p:pic>
        <p:nvPicPr>
          <p:cNvPr id="5" name="Content Placeholder 6" descr="Wooldridge - 2009 - Introductory econometrics a modern approach (dragged).pdf">
            <a:extLst>
              <a:ext uri="{FF2B5EF4-FFF2-40B4-BE49-F238E27FC236}">
                <a16:creationId xmlns:a16="http://schemas.microsoft.com/office/drawing/2014/main" id="{86255B71-7619-D748-BCDF-AD15DEF567D5}"/>
              </a:ext>
            </a:extLst>
          </p:cNvPr>
          <p:cNvPicPr>
            <a:picLocks noChangeAspect="1"/>
          </p:cNvPicPr>
          <p:nvPr/>
        </p:nvPicPr>
        <p:blipFill rotWithShape="1">
          <a:blip r:embed="rId3">
            <a:extLst>
              <a:ext uri="{28A0092B-C50C-407E-A947-70E740481C1C}">
                <a14:useLocalDpi xmlns:a14="http://schemas.microsoft.com/office/drawing/2010/main" val="0"/>
              </a:ext>
            </a:extLst>
          </a:blip>
          <a:srcRect l="15691" t="42832" r="10710" b="7215"/>
          <a:stretch/>
        </p:blipFill>
        <p:spPr>
          <a:xfrm>
            <a:off x="5511115" y="208420"/>
            <a:ext cx="3370596" cy="2974521"/>
          </a:xfrm>
          <a:prstGeom prst="rect">
            <a:avLst/>
          </a:prstGeom>
        </p:spPr>
      </p:pic>
    </p:spTree>
    <p:extLst>
      <p:ext uri="{BB962C8B-B14F-4D97-AF65-F5344CB8AC3E}">
        <p14:creationId xmlns:p14="http://schemas.microsoft.com/office/powerpoint/2010/main" val="2263812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Consistency and </a:t>
            </a:r>
            <a:br>
              <a:rPr lang="en-US" dirty="0"/>
            </a:br>
            <a:r>
              <a:rPr lang="en-US" dirty="0"/>
              <a:t>unbiasedness 2/2</a:t>
            </a:r>
          </a:p>
        </p:txBody>
      </p:sp>
      <p:pic>
        <p:nvPicPr>
          <p:cNvPr id="3" name="Picture 2" descr="Wooldridge_2009_Introductory econometrics (dragged).pdf"/>
          <p:cNvPicPr>
            <a:picLocks noChangeAspect="1"/>
          </p:cNvPicPr>
          <p:nvPr/>
        </p:nvPicPr>
        <p:blipFill rotWithShape="1">
          <a:blip r:embed="rId2">
            <a:extLst>
              <a:ext uri="{28A0092B-C50C-407E-A947-70E740481C1C}">
                <a14:useLocalDpi xmlns:a14="http://schemas.microsoft.com/office/drawing/2010/main" val="0"/>
              </a:ext>
            </a:extLst>
          </a:blip>
          <a:srcRect t="39368" b="51188"/>
          <a:stretch/>
        </p:blipFill>
        <p:spPr>
          <a:xfrm>
            <a:off x="-793330" y="3128650"/>
            <a:ext cx="10096500" cy="1239567"/>
          </a:xfrm>
          <a:prstGeom prst="rect">
            <a:avLst/>
          </a:prstGeom>
        </p:spPr>
      </p:pic>
      <p:pic>
        <p:nvPicPr>
          <p:cNvPr id="9" name="Picture 8" descr="Wooldridge_2009_Introductory econometrics (dragged).pdf"/>
          <p:cNvPicPr>
            <a:picLocks noChangeAspect="1"/>
          </p:cNvPicPr>
          <p:nvPr/>
        </p:nvPicPr>
        <p:blipFill rotWithShape="1">
          <a:blip r:embed="rId3">
            <a:extLst>
              <a:ext uri="{28A0092B-C50C-407E-A947-70E740481C1C}">
                <a14:useLocalDpi xmlns:a14="http://schemas.microsoft.com/office/drawing/2010/main" val="0"/>
              </a:ext>
            </a:extLst>
          </a:blip>
          <a:srcRect t="38911" b="47951"/>
          <a:stretch/>
        </p:blipFill>
        <p:spPr>
          <a:xfrm>
            <a:off x="-793330" y="4555042"/>
            <a:ext cx="10096500" cy="1724421"/>
          </a:xfrm>
          <a:prstGeom prst="rect">
            <a:avLst/>
          </a:prstGeom>
        </p:spPr>
      </p:pic>
      <p:sp>
        <p:nvSpPr>
          <p:cNvPr id="6" name="TextBox 5"/>
          <p:cNvSpPr txBox="1"/>
          <p:nvPr/>
        </p:nvSpPr>
        <p:spPr>
          <a:xfrm>
            <a:off x="1079497" y="6615600"/>
            <a:ext cx="8042942" cy="307777"/>
          </a:xfrm>
          <a:prstGeom prst="rect">
            <a:avLst/>
          </a:prstGeom>
          <a:noFill/>
        </p:spPr>
        <p:txBody>
          <a:bodyPr wrap="none" lIns="0" tIns="0" rIns="0" bIns="0" rtlCol="0">
            <a:spAutoFit/>
          </a:bodyPr>
          <a:lstStyle/>
          <a:p>
            <a:r>
              <a:rPr lang="en-US" sz="1000" dirty="0"/>
              <a:t>Wooldridge, J. M. (2009). </a:t>
            </a:r>
            <a:r>
              <a:rPr lang="en-US" sz="1000" i="1" dirty="0"/>
              <a:t>Introductory econometrics: a modern approach</a:t>
            </a:r>
            <a:r>
              <a:rPr lang="en-US" sz="1000" dirty="0"/>
              <a:t> (4th ed.). Mason, OH: South Western, </a:t>
            </a:r>
            <a:r>
              <a:rPr lang="en-US" sz="1000" dirty="0" err="1"/>
              <a:t>Cengage</a:t>
            </a:r>
            <a:r>
              <a:rPr lang="en-US" sz="1000" dirty="0"/>
              <a:t> Learning. Chapter 3</a:t>
            </a:r>
          </a:p>
          <a:p>
            <a:endParaRPr lang="en-US" sz="1000" b="1" dirty="0"/>
          </a:p>
        </p:txBody>
      </p:sp>
      <p:sp>
        <p:nvSpPr>
          <p:cNvPr id="7" name="TextBox 6"/>
          <p:cNvSpPr txBox="1"/>
          <p:nvPr/>
        </p:nvSpPr>
        <p:spPr>
          <a:xfrm>
            <a:off x="4976896" y="4247265"/>
            <a:ext cx="4145543" cy="615553"/>
          </a:xfrm>
          <a:prstGeom prst="rect">
            <a:avLst/>
          </a:prstGeom>
          <a:noFill/>
        </p:spPr>
        <p:txBody>
          <a:bodyPr wrap="square" lIns="0" tIns="0" rIns="0" bIns="0" rtlCol="0">
            <a:spAutoFit/>
          </a:bodyPr>
          <a:lstStyle/>
          <a:p>
            <a:r>
              <a:rPr lang="en-US" sz="2000" b="1" dirty="0">
                <a:solidFill>
                  <a:srgbClr val="FF0000"/>
                </a:solidFill>
              </a:rPr>
              <a:t>No </a:t>
            </a:r>
            <a:r>
              <a:rPr lang="en-US" sz="2000" b="1" dirty="0" err="1">
                <a:solidFill>
                  <a:srgbClr val="FF0000"/>
                </a:solidFill>
              </a:rPr>
              <a:t>endogeity</a:t>
            </a:r>
            <a:r>
              <a:rPr lang="en-US" sz="2000" b="1" dirty="0">
                <a:solidFill>
                  <a:srgbClr val="FF0000"/>
                </a:solidFill>
              </a:rPr>
              <a:t> assumption</a:t>
            </a:r>
          </a:p>
          <a:p>
            <a:endParaRPr lang="en-US" sz="2000" b="1" dirty="0"/>
          </a:p>
        </p:txBody>
      </p:sp>
      <p:pic>
        <p:nvPicPr>
          <p:cNvPr id="8" name="Content Placeholder 6" descr="Wooldridge - 2009 - Introductory econometrics a modern approach (dragged).pdf">
            <a:extLst>
              <a:ext uri="{FF2B5EF4-FFF2-40B4-BE49-F238E27FC236}">
                <a16:creationId xmlns:a16="http://schemas.microsoft.com/office/drawing/2014/main" id="{2134F787-9BAD-3943-8C63-6DCD8663C0C4}"/>
              </a:ext>
            </a:extLst>
          </p:cNvPr>
          <p:cNvPicPr>
            <a:picLocks noChangeAspect="1"/>
          </p:cNvPicPr>
          <p:nvPr/>
        </p:nvPicPr>
        <p:blipFill rotWithShape="1">
          <a:blip r:embed="rId4">
            <a:extLst>
              <a:ext uri="{28A0092B-C50C-407E-A947-70E740481C1C}">
                <a14:useLocalDpi xmlns:a14="http://schemas.microsoft.com/office/drawing/2010/main" val="0"/>
              </a:ext>
            </a:extLst>
          </a:blip>
          <a:srcRect l="15691" t="42832" r="10710" b="7215"/>
          <a:stretch/>
        </p:blipFill>
        <p:spPr>
          <a:xfrm>
            <a:off x="5511115" y="208420"/>
            <a:ext cx="3370596" cy="2974521"/>
          </a:xfrm>
          <a:prstGeom prst="rect">
            <a:avLst/>
          </a:prstGeom>
        </p:spPr>
      </p:pic>
    </p:spTree>
    <p:extLst>
      <p:ext uri="{BB962C8B-B14F-4D97-AF65-F5344CB8AC3E}">
        <p14:creationId xmlns:p14="http://schemas.microsoft.com/office/powerpoint/2010/main" val="975662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Consistency of</a:t>
            </a:r>
            <a:br>
              <a:rPr lang="en-US" dirty="0"/>
            </a:br>
            <a:r>
              <a:rPr lang="en-US" dirty="0"/>
              <a:t>standard errors</a:t>
            </a:r>
          </a:p>
        </p:txBody>
      </p:sp>
      <p:pic>
        <p:nvPicPr>
          <p:cNvPr id="6" name="Picture 5" descr="Wooldridge_2009_Introductory econometrics (dragged).pdf"/>
          <p:cNvPicPr>
            <a:picLocks noChangeAspect="1"/>
          </p:cNvPicPr>
          <p:nvPr/>
        </p:nvPicPr>
        <p:blipFill rotWithShape="1">
          <a:blip r:embed="rId4">
            <a:extLst>
              <a:ext uri="{28A0092B-C50C-407E-A947-70E740481C1C}">
                <a14:useLocalDpi xmlns:a14="http://schemas.microsoft.com/office/drawing/2010/main" val="0"/>
              </a:ext>
            </a:extLst>
          </a:blip>
          <a:srcRect t="49548" b="41499"/>
          <a:stretch/>
        </p:blipFill>
        <p:spPr>
          <a:xfrm>
            <a:off x="-923616" y="3118675"/>
            <a:ext cx="10096500" cy="1175121"/>
          </a:xfrm>
          <a:prstGeom prst="rect">
            <a:avLst/>
          </a:prstGeom>
        </p:spPr>
      </p:pic>
      <p:sp>
        <p:nvSpPr>
          <p:cNvPr id="7" name="TextBox 6"/>
          <p:cNvSpPr txBox="1"/>
          <p:nvPr/>
        </p:nvSpPr>
        <p:spPr>
          <a:xfrm>
            <a:off x="1079497" y="5674304"/>
            <a:ext cx="7326099" cy="923330"/>
          </a:xfrm>
          <a:prstGeom prst="rect">
            <a:avLst/>
          </a:prstGeom>
          <a:noFill/>
        </p:spPr>
        <p:txBody>
          <a:bodyPr wrap="none" lIns="0" tIns="0" rIns="0" bIns="0" rtlCol="0">
            <a:spAutoFit/>
          </a:bodyPr>
          <a:lstStyle/>
          <a:p>
            <a:r>
              <a:rPr lang="en-US" sz="2000" b="1" dirty="0"/>
              <a:t>Assumptions 1-5 are known as Gauss-Markov assumptions.</a:t>
            </a:r>
          </a:p>
          <a:p>
            <a:r>
              <a:rPr lang="en-US" sz="2000" b="1" dirty="0"/>
              <a:t>OLS is also efficient under these assumptions </a:t>
            </a:r>
            <a:endParaRPr lang="en-US" sz="2000" dirty="0"/>
          </a:p>
          <a:p>
            <a:endParaRPr lang="en-US" sz="2000" b="1" dirty="0"/>
          </a:p>
        </p:txBody>
      </p:sp>
      <p:graphicFrame>
        <p:nvGraphicFramePr>
          <p:cNvPr id="10" name="Object 9"/>
          <p:cNvGraphicFramePr>
            <a:graphicFrameLocks noChangeAspect="1"/>
          </p:cNvGraphicFramePr>
          <p:nvPr>
            <p:extLst/>
          </p:nvPr>
        </p:nvGraphicFramePr>
        <p:xfrm>
          <a:off x="700749" y="1719677"/>
          <a:ext cx="1304959" cy="673128"/>
        </p:xfrm>
        <a:graphic>
          <a:graphicData uri="http://schemas.openxmlformats.org/presentationml/2006/ole">
            <mc:AlternateContent xmlns:mc="http://schemas.openxmlformats.org/markup-compatibility/2006">
              <mc:Choice xmlns:v="urn:schemas-microsoft-com:vml" Requires="v">
                <p:oleObj spid="_x0000_s15527" name="Equation" r:id="rId5" imgW="762000" imgH="393700" progId="Equation.3">
                  <p:embed/>
                </p:oleObj>
              </mc:Choice>
              <mc:Fallback>
                <p:oleObj name="Equation" r:id="rId5" imgW="762000" imgH="393700" progId="Equation.3">
                  <p:embed/>
                  <p:pic>
                    <p:nvPicPr>
                      <p:cNvPr id="10" name="Object 9"/>
                      <p:cNvPicPr/>
                      <p:nvPr/>
                    </p:nvPicPr>
                    <p:blipFill>
                      <a:blip r:embed="rId6"/>
                      <a:stretch>
                        <a:fillRect/>
                      </a:stretch>
                    </p:blipFill>
                    <p:spPr>
                      <a:xfrm>
                        <a:off x="700749" y="1719677"/>
                        <a:ext cx="1304959" cy="673128"/>
                      </a:xfrm>
                      <a:prstGeom prst="rect">
                        <a:avLst/>
                      </a:prstGeom>
                    </p:spPr>
                  </p:pic>
                </p:oleObj>
              </mc:Fallback>
            </mc:AlternateContent>
          </a:graphicData>
        </a:graphic>
      </p:graphicFrame>
      <p:sp>
        <p:nvSpPr>
          <p:cNvPr id="11" name="TextBox 10"/>
          <p:cNvSpPr txBox="1"/>
          <p:nvPr/>
        </p:nvSpPr>
        <p:spPr>
          <a:xfrm>
            <a:off x="2825364" y="1716041"/>
            <a:ext cx="2685752" cy="1231106"/>
          </a:xfrm>
          <a:prstGeom prst="rect">
            <a:avLst/>
          </a:prstGeom>
          <a:noFill/>
        </p:spPr>
        <p:txBody>
          <a:bodyPr wrap="square" lIns="0" tIns="0" rIns="0" bIns="0" rtlCol="0">
            <a:spAutoFit/>
          </a:bodyPr>
          <a:lstStyle/>
          <a:p>
            <a:r>
              <a:rPr lang="en-US" sz="2000" b="1" dirty="0">
                <a:solidFill>
                  <a:srgbClr val="FF0000"/>
                </a:solidFill>
              </a:rPr>
              <a:t>Both estimate and SE should be</a:t>
            </a:r>
          </a:p>
          <a:p>
            <a:r>
              <a:rPr lang="en-US" sz="2000" b="1" dirty="0">
                <a:solidFill>
                  <a:srgbClr val="FF0000"/>
                </a:solidFill>
              </a:rPr>
              <a:t>consistent and unbiased</a:t>
            </a:r>
          </a:p>
          <a:p>
            <a:endParaRPr lang="en-US" sz="2000" b="1" dirty="0"/>
          </a:p>
        </p:txBody>
      </p:sp>
      <p:sp>
        <p:nvSpPr>
          <p:cNvPr id="12" name="TextBox 11"/>
          <p:cNvSpPr txBox="1"/>
          <p:nvPr/>
        </p:nvSpPr>
        <p:spPr>
          <a:xfrm>
            <a:off x="1079497" y="6615600"/>
            <a:ext cx="8042942" cy="307777"/>
          </a:xfrm>
          <a:prstGeom prst="rect">
            <a:avLst/>
          </a:prstGeom>
          <a:noFill/>
        </p:spPr>
        <p:txBody>
          <a:bodyPr wrap="none" lIns="0" tIns="0" rIns="0" bIns="0" rtlCol="0">
            <a:spAutoFit/>
          </a:bodyPr>
          <a:lstStyle/>
          <a:p>
            <a:r>
              <a:rPr lang="en-US" sz="1000" dirty="0"/>
              <a:t>Wooldridge, J. M. (2009). </a:t>
            </a:r>
            <a:r>
              <a:rPr lang="en-US" sz="1000" i="1" dirty="0"/>
              <a:t>Introductory econometrics: a modern approach</a:t>
            </a:r>
            <a:r>
              <a:rPr lang="en-US" sz="1000" dirty="0"/>
              <a:t> (4th ed.). Mason, OH: South Western, </a:t>
            </a:r>
            <a:r>
              <a:rPr lang="en-US" sz="1000" dirty="0" err="1"/>
              <a:t>Cengage</a:t>
            </a:r>
            <a:r>
              <a:rPr lang="en-US" sz="1000" dirty="0"/>
              <a:t> Learning. Chapter 3</a:t>
            </a:r>
          </a:p>
          <a:p>
            <a:endParaRPr lang="en-US" sz="1000" b="1" dirty="0"/>
          </a:p>
        </p:txBody>
      </p:sp>
      <p:pic>
        <p:nvPicPr>
          <p:cNvPr id="8" name="Content Placeholder 6" descr="Wooldridge - 2009 - Introductory econometrics a modern approach (dragged).pdf">
            <a:extLst>
              <a:ext uri="{FF2B5EF4-FFF2-40B4-BE49-F238E27FC236}">
                <a16:creationId xmlns:a16="http://schemas.microsoft.com/office/drawing/2014/main" id="{016E50D4-85B1-1F4C-A7FB-4E6ADE4C9F2E}"/>
              </a:ext>
            </a:extLst>
          </p:cNvPr>
          <p:cNvPicPr>
            <a:picLocks noChangeAspect="1"/>
          </p:cNvPicPr>
          <p:nvPr/>
        </p:nvPicPr>
        <p:blipFill rotWithShape="1">
          <a:blip r:embed="rId7">
            <a:extLst>
              <a:ext uri="{28A0092B-C50C-407E-A947-70E740481C1C}">
                <a14:useLocalDpi xmlns:a14="http://schemas.microsoft.com/office/drawing/2010/main" val="0"/>
              </a:ext>
            </a:extLst>
          </a:blip>
          <a:srcRect l="15691" t="42832" r="10710" b="7215"/>
          <a:stretch/>
        </p:blipFill>
        <p:spPr>
          <a:xfrm>
            <a:off x="5511115" y="208420"/>
            <a:ext cx="3370596" cy="2974521"/>
          </a:xfrm>
          <a:prstGeom prst="rect">
            <a:avLst/>
          </a:prstGeom>
        </p:spPr>
      </p:pic>
    </p:spTree>
    <p:extLst>
      <p:ext uri="{BB962C8B-B14F-4D97-AF65-F5344CB8AC3E}">
        <p14:creationId xmlns:p14="http://schemas.microsoft.com/office/powerpoint/2010/main" val="3117013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of estimates</a:t>
            </a:r>
          </a:p>
        </p:txBody>
      </p:sp>
      <p:pic>
        <p:nvPicPr>
          <p:cNvPr id="6" name="Content Placeholder 5" descr="Wooldridge_2009_Introductory econometrics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t="9111" b="81852"/>
          <a:stretch/>
        </p:blipFill>
        <p:spPr>
          <a:xfrm>
            <a:off x="-974061" y="2583952"/>
            <a:ext cx="10096500" cy="1185862"/>
          </a:xfrm>
        </p:spPr>
      </p:pic>
      <p:sp>
        <p:nvSpPr>
          <p:cNvPr id="8" name="TextBox 7"/>
          <p:cNvSpPr txBox="1"/>
          <p:nvPr/>
        </p:nvSpPr>
        <p:spPr>
          <a:xfrm>
            <a:off x="548510" y="4525055"/>
            <a:ext cx="7688002" cy="923330"/>
          </a:xfrm>
          <a:prstGeom prst="rect">
            <a:avLst/>
          </a:prstGeom>
          <a:noFill/>
        </p:spPr>
        <p:txBody>
          <a:bodyPr wrap="none" lIns="0" tIns="0" rIns="0" bIns="0" rtlCol="0">
            <a:spAutoFit/>
          </a:bodyPr>
          <a:lstStyle/>
          <a:p>
            <a:r>
              <a:rPr lang="en-US" sz="2000" b="1" dirty="0"/>
              <a:t>MLR.6 implies MLR.4 and MLR.5</a:t>
            </a:r>
          </a:p>
          <a:p>
            <a:endParaRPr lang="en-US" sz="2000" b="1" dirty="0"/>
          </a:p>
          <a:p>
            <a:r>
              <a:rPr lang="en-US" sz="2000" b="1" dirty="0"/>
              <a:t>Assumptions 1-6 are called classical linear model assumptions</a:t>
            </a:r>
          </a:p>
        </p:txBody>
      </p:sp>
      <p:sp>
        <p:nvSpPr>
          <p:cNvPr id="9" name="TextBox 8"/>
          <p:cNvSpPr txBox="1"/>
          <p:nvPr/>
        </p:nvSpPr>
        <p:spPr>
          <a:xfrm>
            <a:off x="1079497" y="6615600"/>
            <a:ext cx="8042942" cy="307777"/>
          </a:xfrm>
          <a:prstGeom prst="rect">
            <a:avLst/>
          </a:prstGeom>
          <a:noFill/>
        </p:spPr>
        <p:txBody>
          <a:bodyPr wrap="none" lIns="0" tIns="0" rIns="0" bIns="0" rtlCol="0">
            <a:spAutoFit/>
          </a:bodyPr>
          <a:lstStyle/>
          <a:p>
            <a:r>
              <a:rPr lang="en-US" sz="1000" dirty="0"/>
              <a:t>Wooldridge, J. M. (2009). </a:t>
            </a:r>
            <a:r>
              <a:rPr lang="en-US" sz="1000" i="1" dirty="0"/>
              <a:t>Introductory econometrics: a modern approach</a:t>
            </a:r>
            <a:r>
              <a:rPr lang="en-US" sz="1000" dirty="0"/>
              <a:t> (4th ed.). Mason, OH: South Western, </a:t>
            </a:r>
            <a:r>
              <a:rPr lang="en-US" sz="1000" dirty="0" err="1"/>
              <a:t>Cengage</a:t>
            </a:r>
            <a:r>
              <a:rPr lang="en-US" sz="1000" dirty="0"/>
              <a:t> Learning. Chapter 3</a:t>
            </a:r>
          </a:p>
          <a:p>
            <a:endParaRPr lang="en-US" sz="1000" b="1" dirty="0"/>
          </a:p>
        </p:txBody>
      </p:sp>
      <p:sp>
        <p:nvSpPr>
          <p:cNvPr id="10" name="TextBox 9"/>
          <p:cNvSpPr txBox="1"/>
          <p:nvPr/>
        </p:nvSpPr>
        <p:spPr>
          <a:xfrm>
            <a:off x="548510" y="5773006"/>
            <a:ext cx="7563505" cy="923330"/>
          </a:xfrm>
          <a:prstGeom prst="rect">
            <a:avLst/>
          </a:prstGeom>
          <a:noFill/>
        </p:spPr>
        <p:txBody>
          <a:bodyPr wrap="square" lIns="0" tIns="0" rIns="0" bIns="0" rtlCol="0">
            <a:spAutoFit/>
          </a:bodyPr>
          <a:lstStyle/>
          <a:p>
            <a:r>
              <a:rPr lang="en-US" sz="2000" b="1" dirty="0">
                <a:solidFill>
                  <a:srgbClr val="FF0000"/>
                </a:solidFill>
              </a:rPr>
              <a:t>In practice MLR.6 can be often ignored because OLS estimates are </a:t>
            </a:r>
            <a:r>
              <a:rPr lang="en-US" sz="2000" b="1" i="1" dirty="0">
                <a:solidFill>
                  <a:srgbClr val="FF0000"/>
                </a:solidFill>
              </a:rPr>
              <a:t>asymptotically normal </a:t>
            </a:r>
            <a:r>
              <a:rPr lang="en-US" sz="2000" b="1" dirty="0">
                <a:solidFill>
                  <a:srgbClr val="FF0000"/>
                </a:solidFill>
              </a:rPr>
              <a:t>under MLR.1-MLR.5</a:t>
            </a:r>
          </a:p>
          <a:p>
            <a:endParaRPr lang="en-US" sz="2000" b="1" dirty="0"/>
          </a:p>
        </p:txBody>
      </p:sp>
    </p:spTree>
    <p:extLst>
      <p:ext uri="{BB962C8B-B14F-4D97-AF65-F5344CB8AC3E}">
        <p14:creationId xmlns:p14="http://schemas.microsoft.com/office/powerpoint/2010/main" val="2289040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Summary of the assumptions</a:t>
            </a:r>
          </a:p>
        </p:txBody>
      </p:sp>
      <p:graphicFrame>
        <p:nvGraphicFramePr>
          <p:cNvPr id="2" name="Content Placeholder 1">
            <a:extLst>
              <a:ext uri="{FF2B5EF4-FFF2-40B4-BE49-F238E27FC236}">
                <a16:creationId xmlns:a16="http://schemas.microsoft.com/office/drawing/2014/main" id="{F1A25519-8627-F140-9301-09785B8D82A1}"/>
              </a:ext>
            </a:extLst>
          </p:cNvPr>
          <p:cNvGraphicFramePr>
            <a:graphicFrameLocks noGrp="1"/>
          </p:cNvGraphicFramePr>
          <p:nvPr>
            <p:ph idx="1"/>
            <p:extLst/>
          </p:nvPr>
        </p:nvGraphicFramePr>
        <p:xfrm>
          <a:off x="628650" y="1825625"/>
          <a:ext cx="7600950" cy="4490720"/>
        </p:xfrm>
        <a:graphic>
          <a:graphicData uri="http://schemas.openxmlformats.org/drawingml/2006/table">
            <a:tbl>
              <a:tblPr firstRow="1" bandRow="1">
                <a:tableStyleId>{5C22544A-7EE6-4342-B048-85BDC9FD1C3A}</a:tableStyleId>
              </a:tblPr>
              <a:tblGrid>
                <a:gridCol w="3800475">
                  <a:extLst>
                    <a:ext uri="{9D8B030D-6E8A-4147-A177-3AD203B41FA5}">
                      <a16:colId xmlns:a16="http://schemas.microsoft.com/office/drawing/2014/main" val="8957128"/>
                    </a:ext>
                  </a:extLst>
                </a:gridCol>
                <a:gridCol w="3800475">
                  <a:extLst>
                    <a:ext uri="{9D8B030D-6E8A-4147-A177-3AD203B41FA5}">
                      <a16:colId xmlns:a16="http://schemas.microsoft.com/office/drawing/2014/main" val="276014179"/>
                    </a:ext>
                  </a:extLst>
                </a:gridCol>
              </a:tblGrid>
              <a:tr h="370840">
                <a:tc>
                  <a:txBody>
                    <a:bodyPr/>
                    <a:lstStyle/>
                    <a:p>
                      <a:r>
                        <a:rPr lang="fi-FI" sz="1800" dirty="0" err="1"/>
                        <a:t>Assumption</a:t>
                      </a:r>
                      <a:endParaRPr lang="fi-FI" sz="1800" dirty="0"/>
                    </a:p>
                  </a:txBody>
                  <a:tcPr/>
                </a:tc>
                <a:tc>
                  <a:txBody>
                    <a:bodyPr/>
                    <a:lstStyle/>
                    <a:p>
                      <a:r>
                        <a:rPr lang="fi-FI" sz="1800" dirty="0"/>
                        <a:t>Notes</a:t>
                      </a:r>
                    </a:p>
                  </a:txBody>
                  <a:tcPr/>
                </a:tc>
                <a:extLst>
                  <a:ext uri="{0D108BD9-81ED-4DB2-BD59-A6C34878D82A}">
                    <a16:rowId xmlns:a16="http://schemas.microsoft.com/office/drawing/2014/main" val="3490309223"/>
                  </a:ext>
                </a:extLst>
              </a:tr>
              <a:tr h="370840">
                <a:tc>
                  <a:txBody>
                    <a:bodyPr/>
                    <a:lstStyle/>
                    <a:p>
                      <a:pPr marL="342900" indent="-342900">
                        <a:spcAft>
                          <a:spcPts val="0"/>
                        </a:spcAft>
                        <a:buFont typeface="+mj-lt"/>
                        <a:buAutoNum type="arabicPeriod"/>
                      </a:pPr>
                      <a:r>
                        <a:rPr lang="fi-FI" sz="1800" dirty="0" err="1">
                          <a:solidFill>
                            <a:srgbClr val="000000"/>
                          </a:solidFill>
                          <a:effectLst/>
                          <a:latin typeface="+mn-lt"/>
                          <a:ea typeface="Calibri" panose="020F0502020204030204" pitchFamily="34" charset="0"/>
                          <a:cs typeface="Calibri" panose="020F0502020204030204" pitchFamily="34" charset="0"/>
                        </a:rPr>
                        <a:t>All</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relationships</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are</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linear</a:t>
                      </a:r>
                      <a:endParaRPr lang="fi-FI" sz="1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fi-FI" sz="1800" dirty="0" err="1"/>
                        <a:t>Always</a:t>
                      </a:r>
                      <a:r>
                        <a:rPr lang="fi-FI" sz="1800" dirty="0"/>
                        <a:t> </a:t>
                      </a:r>
                      <a:r>
                        <a:rPr lang="fi-FI" sz="1800" dirty="0" err="1"/>
                        <a:t>check</a:t>
                      </a:r>
                      <a:r>
                        <a:rPr lang="fi-FI" sz="1800" dirty="0"/>
                        <a:t> </a:t>
                      </a:r>
                      <a:r>
                        <a:rPr lang="fi-FI" sz="1800" dirty="0" err="1"/>
                        <a:t>after</a:t>
                      </a:r>
                      <a:r>
                        <a:rPr lang="fi-FI" sz="1800" dirty="0"/>
                        <a:t> </a:t>
                      </a:r>
                      <a:r>
                        <a:rPr lang="fi-FI" sz="1800" dirty="0" err="1"/>
                        <a:t>estimation</a:t>
                      </a:r>
                      <a:endParaRPr lang="fi-FI" sz="1800" dirty="0"/>
                    </a:p>
                  </a:txBody>
                  <a:tcPr/>
                </a:tc>
                <a:extLst>
                  <a:ext uri="{0D108BD9-81ED-4DB2-BD59-A6C34878D82A}">
                    <a16:rowId xmlns:a16="http://schemas.microsoft.com/office/drawing/2014/main" val="3239825885"/>
                  </a:ext>
                </a:extLst>
              </a:tr>
              <a:tr h="370840">
                <a:tc>
                  <a:txBody>
                    <a:bodyPr/>
                    <a:lstStyle/>
                    <a:p>
                      <a:pPr marL="342900" indent="-342900">
                        <a:spcAft>
                          <a:spcPts val="0"/>
                        </a:spcAft>
                        <a:buFont typeface="+mj-lt"/>
                        <a:buAutoNum type="arabicPeriod" startAt="2"/>
                      </a:pPr>
                      <a:r>
                        <a:rPr lang="fi-FI" sz="1800" dirty="0" err="1">
                          <a:solidFill>
                            <a:srgbClr val="000000"/>
                          </a:solidFill>
                          <a:effectLst/>
                          <a:latin typeface="+mn-lt"/>
                          <a:ea typeface="Calibri" panose="020F0502020204030204" pitchFamily="34" charset="0"/>
                          <a:cs typeface="Calibri" panose="020F0502020204030204" pitchFamily="34" charset="0"/>
                        </a:rPr>
                        <a:t>Independence</a:t>
                      </a:r>
                      <a:r>
                        <a:rPr lang="fi-FI" sz="1800" dirty="0">
                          <a:solidFill>
                            <a:srgbClr val="000000"/>
                          </a:solidFill>
                          <a:effectLst/>
                          <a:latin typeface="+mn-lt"/>
                          <a:ea typeface="Calibri" panose="020F0502020204030204" pitchFamily="34" charset="0"/>
                          <a:cs typeface="Calibri" panose="020F0502020204030204" pitchFamily="34" charset="0"/>
                        </a:rPr>
                        <a:t> of </a:t>
                      </a:r>
                      <a:r>
                        <a:rPr lang="fi-FI" sz="1800" dirty="0" err="1">
                          <a:solidFill>
                            <a:srgbClr val="000000"/>
                          </a:solidFill>
                          <a:effectLst/>
                          <a:latin typeface="+mn-lt"/>
                          <a:ea typeface="Calibri" panose="020F0502020204030204" pitchFamily="34" charset="0"/>
                          <a:cs typeface="Calibri" panose="020F0502020204030204" pitchFamily="34" charset="0"/>
                        </a:rPr>
                        <a:t>observations</a:t>
                      </a:r>
                      <a:endParaRPr lang="fi-FI" sz="1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fi-FI" sz="1800" dirty="0"/>
                        <a:t>Feature of </a:t>
                      </a:r>
                      <a:r>
                        <a:rPr lang="fi-FI" sz="1800" dirty="0" err="1"/>
                        <a:t>research</a:t>
                      </a:r>
                      <a:r>
                        <a:rPr lang="fi-FI" sz="1800" dirty="0"/>
                        <a:t> design, </a:t>
                      </a:r>
                      <a:r>
                        <a:rPr lang="fi-FI" sz="1800" dirty="0" err="1"/>
                        <a:t>can</a:t>
                      </a:r>
                      <a:r>
                        <a:rPr lang="fi-FI" sz="1800" dirty="0"/>
                        <a:t> </a:t>
                      </a:r>
                      <a:r>
                        <a:rPr lang="fi-FI" sz="1800" dirty="0" err="1"/>
                        <a:t>be</a:t>
                      </a:r>
                      <a:r>
                        <a:rPr lang="fi-FI" sz="1800" dirty="0"/>
                        <a:t> </a:t>
                      </a:r>
                      <a:r>
                        <a:rPr lang="fi-FI" sz="1800" dirty="0" err="1"/>
                        <a:t>checked</a:t>
                      </a:r>
                      <a:r>
                        <a:rPr lang="fi-FI" sz="1800" dirty="0"/>
                        <a:t> </a:t>
                      </a:r>
                      <a:r>
                        <a:rPr lang="fi-FI" sz="1800" dirty="0" err="1"/>
                        <a:t>after</a:t>
                      </a:r>
                      <a:r>
                        <a:rPr lang="fi-FI" sz="1800" dirty="0"/>
                        <a:t> </a:t>
                      </a:r>
                      <a:r>
                        <a:rPr lang="fi-FI" sz="1800" dirty="0" err="1"/>
                        <a:t>estimation</a:t>
                      </a:r>
                      <a:r>
                        <a:rPr lang="fi-FI" sz="1800" dirty="0"/>
                        <a:t>.</a:t>
                      </a:r>
                    </a:p>
                  </a:txBody>
                  <a:tcPr/>
                </a:tc>
                <a:extLst>
                  <a:ext uri="{0D108BD9-81ED-4DB2-BD59-A6C34878D82A}">
                    <a16:rowId xmlns:a16="http://schemas.microsoft.com/office/drawing/2014/main" val="3443666490"/>
                  </a:ext>
                </a:extLst>
              </a:tr>
              <a:tr h="370840">
                <a:tc>
                  <a:txBody>
                    <a:bodyPr/>
                    <a:lstStyle/>
                    <a:p>
                      <a:pPr marL="342900" indent="-342900">
                        <a:spcAft>
                          <a:spcPts val="0"/>
                        </a:spcAft>
                        <a:buFont typeface="+mj-lt"/>
                        <a:buAutoNum type="arabicPeriod" startAt="3"/>
                      </a:pPr>
                      <a:r>
                        <a:rPr lang="fi-FI" sz="1800" dirty="0">
                          <a:solidFill>
                            <a:srgbClr val="000000"/>
                          </a:solidFill>
                          <a:effectLst/>
                          <a:latin typeface="+mn-lt"/>
                          <a:ea typeface="Calibri" panose="020F0502020204030204" pitchFamily="34" charset="0"/>
                          <a:cs typeface="Calibri" panose="020F0502020204030204" pitchFamily="34" charset="0"/>
                        </a:rPr>
                        <a:t>No </a:t>
                      </a:r>
                      <a:r>
                        <a:rPr lang="fi-FI" sz="1800" dirty="0" err="1">
                          <a:solidFill>
                            <a:srgbClr val="000000"/>
                          </a:solidFill>
                          <a:effectLst/>
                          <a:latin typeface="+mn-lt"/>
                          <a:ea typeface="Calibri" panose="020F0502020204030204" pitchFamily="34" charset="0"/>
                          <a:cs typeface="Calibri" panose="020F0502020204030204" pitchFamily="34" charset="0"/>
                        </a:rPr>
                        <a:t>perfect</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collinearity</a:t>
                      </a:r>
                      <a:r>
                        <a:rPr lang="fi-FI" sz="1800" dirty="0">
                          <a:solidFill>
                            <a:srgbClr val="000000"/>
                          </a:solidFill>
                          <a:effectLst/>
                          <a:latin typeface="+mn-lt"/>
                          <a:ea typeface="Calibri" panose="020F0502020204030204" pitchFamily="34" charset="0"/>
                          <a:cs typeface="Calibri" panose="020F0502020204030204" pitchFamily="34" charset="0"/>
                        </a:rPr>
                        <a:t> and </a:t>
                      </a:r>
                      <a:r>
                        <a:rPr lang="fi-FI" sz="1800" dirty="0" err="1">
                          <a:solidFill>
                            <a:srgbClr val="000000"/>
                          </a:solidFill>
                          <a:effectLst/>
                          <a:latin typeface="+mn-lt"/>
                          <a:ea typeface="Calibri" panose="020F0502020204030204" pitchFamily="34" charset="0"/>
                          <a:cs typeface="Calibri" panose="020F0502020204030204" pitchFamily="34" charset="0"/>
                        </a:rPr>
                        <a:t>non-zero</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variances</a:t>
                      </a:r>
                      <a:r>
                        <a:rPr lang="fi-FI" sz="1800" dirty="0">
                          <a:solidFill>
                            <a:srgbClr val="000000"/>
                          </a:solidFill>
                          <a:effectLst/>
                          <a:latin typeface="+mn-lt"/>
                          <a:ea typeface="Calibri" panose="020F0502020204030204" pitchFamily="34" charset="0"/>
                          <a:cs typeface="Calibri" panose="020F0502020204030204" pitchFamily="34" charset="0"/>
                        </a:rPr>
                        <a:t> of </a:t>
                      </a:r>
                      <a:r>
                        <a:rPr lang="fi-FI" sz="1800" dirty="0" err="1">
                          <a:solidFill>
                            <a:srgbClr val="000000"/>
                          </a:solidFill>
                          <a:effectLst/>
                          <a:latin typeface="+mn-lt"/>
                          <a:ea typeface="Calibri" panose="020F0502020204030204" pitchFamily="34" charset="0"/>
                          <a:cs typeface="Calibri" panose="020F0502020204030204" pitchFamily="34" charset="0"/>
                        </a:rPr>
                        <a:t>independent</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variables</a:t>
                      </a:r>
                      <a:endParaRPr lang="fi-FI" sz="1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fi-FI" sz="1800" dirty="0" err="1"/>
                        <a:t>Prevents</a:t>
                      </a:r>
                      <a:r>
                        <a:rPr lang="fi-FI" sz="1800" dirty="0"/>
                        <a:t> regression </a:t>
                      </a:r>
                      <a:r>
                        <a:rPr lang="fi-FI" sz="1800" dirty="0" err="1"/>
                        <a:t>estimation</a:t>
                      </a:r>
                      <a:endParaRPr lang="fi-FI" sz="1800" dirty="0"/>
                    </a:p>
                  </a:txBody>
                  <a:tcPr/>
                </a:tc>
                <a:extLst>
                  <a:ext uri="{0D108BD9-81ED-4DB2-BD59-A6C34878D82A}">
                    <a16:rowId xmlns:a16="http://schemas.microsoft.com/office/drawing/2014/main" val="2113694084"/>
                  </a:ext>
                </a:extLst>
              </a:tr>
              <a:tr h="370840">
                <a:tc>
                  <a:txBody>
                    <a:bodyPr/>
                    <a:lstStyle/>
                    <a:p>
                      <a:pPr marL="342900" indent="-342900">
                        <a:spcAft>
                          <a:spcPts val="0"/>
                        </a:spcAft>
                        <a:buFont typeface="+mj-lt"/>
                        <a:buAutoNum type="arabicPeriod" startAt="4"/>
                      </a:pPr>
                      <a:r>
                        <a:rPr lang="fi-FI" sz="1800" dirty="0" err="1">
                          <a:solidFill>
                            <a:srgbClr val="000000"/>
                          </a:solidFill>
                          <a:effectLst/>
                          <a:latin typeface="+mn-lt"/>
                          <a:ea typeface="Calibri" panose="020F0502020204030204" pitchFamily="34" charset="0"/>
                          <a:cs typeface="Calibri" panose="020F0502020204030204" pitchFamily="34" charset="0"/>
                        </a:rPr>
                        <a:t>Error</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term</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has</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expected</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value</a:t>
                      </a:r>
                      <a:r>
                        <a:rPr lang="fi-FI" sz="1800" dirty="0">
                          <a:solidFill>
                            <a:srgbClr val="000000"/>
                          </a:solidFill>
                          <a:effectLst/>
                          <a:latin typeface="+mn-lt"/>
                          <a:ea typeface="Calibri" panose="020F0502020204030204" pitchFamily="34" charset="0"/>
                          <a:cs typeface="Calibri" panose="020F0502020204030204" pitchFamily="34" charset="0"/>
                        </a:rPr>
                        <a:t> of </a:t>
                      </a:r>
                      <a:r>
                        <a:rPr lang="fi-FI" sz="1800" dirty="0" err="1">
                          <a:solidFill>
                            <a:srgbClr val="000000"/>
                          </a:solidFill>
                          <a:effectLst/>
                          <a:latin typeface="+mn-lt"/>
                          <a:ea typeface="Calibri" panose="020F0502020204030204" pitchFamily="34" charset="0"/>
                          <a:cs typeface="Calibri" panose="020F0502020204030204" pitchFamily="34" charset="0"/>
                        </a:rPr>
                        <a:t>zero</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given</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any</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values</a:t>
                      </a:r>
                      <a:r>
                        <a:rPr lang="fi-FI" sz="1800" dirty="0">
                          <a:solidFill>
                            <a:srgbClr val="000000"/>
                          </a:solidFill>
                          <a:effectLst/>
                          <a:latin typeface="+mn-lt"/>
                          <a:ea typeface="Calibri" panose="020F0502020204030204" pitchFamily="34" charset="0"/>
                          <a:cs typeface="Calibri" panose="020F0502020204030204" pitchFamily="34" charset="0"/>
                        </a:rPr>
                        <a:t> of </a:t>
                      </a:r>
                      <a:r>
                        <a:rPr lang="fi-FI" sz="1800" dirty="0" err="1">
                          <a:solidFill>
                            <a:srgbClr val="000000"/>
                          </a:solidFill>
                          <a:effectLst/>
                          <a:latin typeface="+mn-lt"/>
                          <a:ea typeface="Calibri" panose="020F0502020204030204" pitchFamily="34" charset="0"/>
                          <a:cs typeface="Calibri" panose="020F0502020204030204" pitchFamily="34" charset="0"/>
                        </a:rPr>
                        <a:t>independent</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variables</a:t>
                      </a:r>
                      <a:endParaRPr lang="fi-FI" sz="1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fi-FI" sz="1800" dirty="0"/>
                        <a:t>No </a:t>
                      </a:r>
                      <a:r>
                        <a:rPr lang="fi-FI" sz="1800" dirty="0" err="1"/>
                        <a:t>endogeneity</a:t>
                      </a:r>
                      <a:r>
                        <a:rPr lang="fi-FI" sz="1800" dirty="0"/>
                        <a:t> </a:t>
                      </a:r>
                      <a:r>
                        <a:rPr lang="fi-FI" sz="1800" dirty="0" err="1"/>
                        <a:t>assumption</a:t>
                      </a:r>
                      <a:r>
                        <a:rPr lang="fi-FI" sz="1800" dirty="0"/>
                        <a:t>, </a:t>
                      </a:r>
                      <a:r>
                        <a:rPr lang="fi-FI" sz="1800" dirty="0" err="1"/>
                        <a:t>can</a:t>
                      </a:r>
                      <a:r>
                        <a:rPr lang="fi-FI" sz="1800" dirty="0"/>
                        <a:t> </a:t>
                      </a:r>
                      <a:r>
                        <a:rPr lang="fi-FI" sz="1800" dirty="0" err="1"/>
                        <a:t>be</a:t>
                      </a:r>
                      <a:r>
                        <a:rPr lang="fi-FI" sz="1800" dirty="0"/>
                        <a:t> </a:t>
                      </a:r>
                      <a:r>
                        <a:rPr lang="fi-FI" sz="1800" dirty="0" err="1"/>
                        <a:t>checked</a:t>
                      </a:r>
                      <a:r>
                        <a:rPr lang="fi-FI" sz="1800" dirty="0"/>
                        <a:t> </a:t>
                      </a:r>
                      <a:r>
                        <a:rPr lang="fi-FI" sz="1800" dirty="0" err="1"/>
                        <a:t>with</a:t>
                      </a:r>
                      <a:r>
                        <a:rPr lang="fi-FI" sz="1800" dirty="0"/>
                        <a:t> </a:t>
                      </a:r>
                      <a:r>
                        <a:rPr lang="fi-FI" sz="1800" dirty="0" err="1"/>
                        <a:t>instrumental</a:t>
                      </a:r>
                      <a:r>
                        <a:rPr lang="fi-FI" sz="1800" dirty="0"/>
                        <a:t> </a:t>
                      </a:r>
                      <a:r>
                        <a:rPr lang="fi-FI" sz="1800" dirty="0" err="1"/>
                        <a:t>variables</a:t>
                      </a:r>
                      <a:endParaRPr lang="fi-FI" sz="1800" dirty="0"/>
                    </a:p>
                  </a:txBody>
                  <a:tcPr/>
                </a:tc>
                <a:extLst>
                  <a:ext uri="{0D108BD9-81ED-4DB2-BD59-A6C34878D82A}">
                    <a16:rowId xmlns:a16="http://schemas.microsoft.com/office/drawing/2014/main" val="1728153593"/>
                  </a:ext>
                </a:extLst>
              </a:tr>
              <a:tr h="370840">
                <a:tc>
                  <a:txBody>
                    <a:bodyPr/>
                    <a:lstStyle/>
                    <a:p>
                      <a:pPr marL="342900" indent="-342900">
                        <a:spcAft>
                          <a:spcPts val="0"/>
                        </a:spcAft>
                        <a:buFont typeface="+mj-lt"/>
                        <a:buAutoNum type="arabicPeriod" startAt="5"/>
                      </a:pPr>
                      <a:r>
                        <a:rPr lang="fi-FI" sz="1800" dirty="0" err="1">
                          <a:solidFill>
                            <a:srgbClr val="000000"/>
                          </a:solidFill>
                          <a:effectLst/>
                          <a:latin typeface="+mn-lt"/>
                          <a:ea typeface="Calibri" panose="020F0502020204030204" pitchFamily="34" charset="0"/>
                          <a:cs typeface="Calibri" panose="020F0502020204030204" pitchFamily="34" charset="0"/>
                        </a:rPr>
                        <a:t>Error</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term</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has</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equal</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variance</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given</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any</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values</a:t>
                      </a:r>
                      <a:r>
                        <a:rPr lang="fi-FI" sz="1800" dirty="0">
                          <a:solidFill>
                            <a:srgbClr val="000000"/>
                          </a:solidFill>
                          <a:effectLst/>
                          <a:latin typeface="+mn-lt"/>
                          <a:ea typeface="Calibri" panose="020F0502020204030204" pitchFamily="34" charset="0"/>
                          <a:cs typeface="Calibri" panose="020F0502020204030204" pitchFamily="34" charset="0"/>
                        </a:rPr>
                        <a:t> of </a:t>
                      </a:r>
                      <a:r>
                        <a:rPr lang="fi-FI" sz="1800" dirty="0" err="1">
                          <a:solidFill>
                            <a:srgbClr val="000000"/>
                          </a:solidFill>
                          <a:effectLst/>
                          <a:latin typeface="+mn-lt"/>
                          <a:ea typeface="Calibri" panose="020F0502020204030204" pitchFamily="34" charset="0"/>
                          <a:cs typeface="Calibri" panose="020F0502020204030204" pitchFamily="34" charset="0"/>
                        </a:rPr>
                        <a:t>independent</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variables</a:t>
                      </a:r>
                      <a:endParaRPr lang="fi-FI" sz="1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fi-FI" sz="1800" dirty="0" err="1"/>
                        <a:t>Always</a:t>
                      </a:r>
                      <a:r>
                        <a:rPr lang="fi-FI" sz="1800" dirty="0"/>
                        <a:t> </a:t>
                      </a:r>
                      <a:r>
                        <a:rPr lang="fi-FI" sz="1800" dirty="0" err="1"/>
                        <a:t>check</a:t>
                      </a:r>
                      <a:r>
                        <a:rPr lang="fi-FI" sz="1800" dirty="0"/>
                        <a:t> </a:t>
                      </a:r>
                      <a:r>
                        <a:rPr lang="fi-FI" sz="1800" dirty="0" err="1"/>
                        <a:t>after</a:t>
                      </a:r>
                      <a:r>
                        <a:rPr lang="fi-FI" sz="1800" dirty="0"/>
                        <a:t> </a:t>
                      </a:r>
                      <a:r>
                        <a:rPr lang="fi-FI" sz="1800" dirty="0" err="1"/>
                        <a:t>estimation</a:t>
                      </a:r>
                      <a:r>
                        <a:rPr lang="fi-FI" sz="1800" dirty="0"/>
                        <a:t>, </a:t>
                      </a:r>
                      <a:r>
                        <a:rPr lang="fi-FI" sz="1800" dirty="0" err="1"/>
                        <a:t>influences</a:t>
                      </a:r>
                      <a:r>
                        <a:rPr lang="fi-FI" sz="1800" dirty="0"/>
                        <a:t> </a:t>
                      </a:r>
                      <a:r>
                        <a:rPr lang="fi-FI" sz="1800" dirty="0" err="1"/>
                        <a:t>standard</a:t>
                      </a:r>
                      <a:r>
                        <a:rPr lang="fi-FI" sz="1800" dirty="0"/>
                        <a:t> </a:t>
                      </a:r>
                      <a:r>
                        <a:rPr lang="fi-FI" sz="1800" dirty="0" err="1"/>
                        <a:t>errors</a:t>
                      </a:r>
                      <a:endParaRPr lang="fi-FI" sz="1800" dirty="0"/>
                    </a:p>
                  </a:txBody>
                  <a:tcPr/>
                </a:tc>
                <a:extLst>
                  <a:ext uri="{0D108BD9-81ED-4DB2-BD59-A6C34878D82A}">
                    <a16:rowId xmlns:a16="http://schemas.microsoft.com/office/drawing/2014/main" val="189971982"/>
                  </a:ext>
                </a:extLst>
              </a:tr>
              <a:tr h="370840">
                <a:tc>
                  <a:txBody>
                    <a:bodyPr/>
                    <a:lstStyle/>
                    <a:p>
                      <a:pPr marL="342900" indent="-342900">
                        <a:spcAft>
                          <a:spcPts val="0"/>
                        </a:spcAft>
                        <a:buFont typeface="+mj-lt"/>
                        <a:buAutoNum type="arabicPeriod" startAt="6"/>
                      </a:pPr>
                      <a:r>
                        <a:rPr lang="fi-FI" sz="1800" dirty="0" err="1">
                          <a:solidFill>
                            <a:srgbClr val="000000"/>
                          </a:solidFill>
                          <a:effectLst/>
                          <a:latin typeface="+mn-lt"/>
                          <a:ea typeface="Calibri" panose="020F0502020204030204" pitchFamily="34" charset="0"/>
                          <a:cs typeface="Calibri" panose="020F0502020204030204" pitchFamily="34" charset="0"/>
                        </a:rPr>
                        <a:t>Error</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term</a:t>
                      </a:r>
                      <a:r>
                        <a:rPr lang="fi-FI" sz="1800" dirty="0">
                          <a:solidFill>
                            <a:srgbClr val="000000"/>
                          </a:solidFill>
                          <a:effectLst/>
                          <a:latin typeface="+mn-lt"/>
                          <a:ea typeface="Calibri" panose="020F0502020204030204" pitchFamily="34" charset="0"/>
                          <a:cs typeface="Calibri" panose="020F0502020204030204" pitchFamily="34" charset="0"/>
                        </a:rPr>
                        <a:t> is </a:t>
                      </a:r>
                      <a:r>
                        <a:rPr lang="fi-FI" sz="1800" dirty="0" err="1">
                          <a:solidFill>
                            <a:srgbClr val="000000"/>
                          </a:solidFill>
                          <a:effectLst/>
                          <a:latin typeface="+mn-lt"/>
                          <a:ea typeface="Calibri" panose="020F0502020204030204" pitchFamily="34" charset="0"/>
                          <a:cs typeface="Calibri" panose="020F0502020204030204" pitchFamily="34" charset="0"/>
                        </a:rPr>
                        <a:t>normally</a:t>
                      </a:r>
                      <a:r>
                        <a:rPr lang="fi-FI" sz="1800" dirty="0">
                          <a:solidFill>
                            <a:srgbClr val="000000"/>
                          </a:solidFill>
                          <a:effectLst/>
                          <a:latin typeface="+mn-lt"/>
                          <a:ea typeface="Calibri" panose="020F0502020204030204" pitchFamily="34" charset="0"/>
                          <a:cs typeface="Calibri" panose="020F0502020204030204" pitchFamily="34" charset="0"/>
                        </a:rPr>
                        <a:t> </a:t>
                      </a:r>
                      <a:r>
                        <a:rPr lang="fi-FI" sz="1800" dirty="0" err="1">
                          <a:solidFill>
                            <a:srgbClr val="000000"/>
                          </a:solidFill>
                          <a:effectLst/>
                          <a:latin typeface="+mn-lt"/>
                          <a:ea typeface="Calibri" panose="020F0502020204030204" pitchFamily="34" charset="0"/>
                          <a:cs typeface="Calibri" panose="020F0502020204030204" pitchFamily="34" charset="0"/>
                        </a:rPr>
                        <a:t>distributed</a:t>
                      </a:r>
                      <a:endParaRPr lang="fi-FI" sz="1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fi-FI" sz="1800" dirty="0"/>
                        <a:t>Can </a:t>
                      </a:r>
                      <a:r>
                        <a:rPr lang="fi-FI" sz="1800" dirty="0" err="1"/>
                        <a:t>be</a:t>
                      </a:r>
                      <a:r>
                        <a:rPr lang="fi-FI" sz="1800" dirty="0"/>
                        <a:t> </a:t>
                      </a:r>
                      <a:r>
                        <a:rPr lang="fi-FI" sz="1800" dirty="0" err="1"/>
                        <a:t>ingnored</a:t>
                      </a:r>
                      <a:r>
                        <a:rPr lang="fi-FI" sz="1800" dirty="0"/>
                        <a:t> </a:t>
                      </a:r>
                      <a:r>
                        <a:rPr lang="fi-FI" sz="1800" dirty="0" err="1"/>
                        <a:t>because</a:t>
                      </a:r>
                      <a:r>
                        <a:rPr lang="fi-FI" sz="1800" dirty="0"/>
                        <a:t> of </a:t>
                      </a:r>
                      <a:r>
                        <a:rPr lang="fi-FI" sz="1800" dirty="0" err="1"/>
                        <a:t>asymptotic</a:t>
                      </a:r>
                      <a:r>
                        <a:rPr lang="fi-FI" sz="1800" dirty="0"/>
                        <a:t> </a:t>
                      </a:r>
                      <a:r>
                        <a:rPr lang="fi-FI" sz="1800" dirty="0" err="1"/>
                        <a:t>normality</a:t>
                      </a:r>
                      <a:endParaRPr lang="fi-FI" sz="1800" dirty="0"/>
                    </a:p>
                  </a:txBody>
                  <a:tcPr/>
                </a:tc>
                <a:extLst>
                  <a:ext uri="{0D108BD9-81ED-4DB2-BD59-A6C34878D82A}">
                    <a16:rowId xmlns:a16="http://schemas.microsoft.com/office/drawing/2014/main" val="2102399242"/>
                  </a:ext>
                </a:extLst>
              </a:tr>
            </a:tbl>
          </a:graphicData>
        </a:graphic>
      </p:graphicFrame>
    </p:spTree>
    <p:extLst>
      <p:ext uri="{BB962C8B-B14F-4D97-AF65-F5344CB8AC3E}">
        <p14:creationId xmlns:p14="http://schemas.microsoft.com/office/powerpoint/2010/main" val="3614443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38ECEE-D84F-774F-BDCC-74D38C1DBA94}"/>
              </a:ext>
            </a:extLst>
          </p:cNvPr>
          <p:cNvSpPr>
            <a:spLocks noGrp="1"/>
          </p:cNvSpPr>
          <p:nvPr>
            <p:ph type="title"/>
          </p:nvPr>
        </p:nvSpPr>
        <p:spPr/>
        <p:txBody>
          <a:bodyPr/>
          <a:lstStyle/>
          <a:p>
            <a:r>
              <a:rPr lang="fi-FI" dirty="0" err="1"/>
              <a:t>Non-linear</a:t>
            </a:r>
            <a:r>
              <a:rPr lang="fi-FI" dirty="0"/>
              <a:t> </a:t>
            </a:r>
            <a:r>
              <a:rPr lang="fi-FI" dirty="0" err="1"/>
              <a:t>effects</a:t>
            </a:r>
            <a:r>
              <a:rPr lang="fi-FI" dirty="0"/>
              <a:t> </a:t>
            </a:r>
            <a:r>
              <a:rPr lang="fi-FI" dirty="0" err="1"/>
              <a:t>with</a:t>
            </a:r>
            <a:r>
              <a:rPr lang="fi-FI" dirty="0"/>
              <a:t> </a:t>
            </a:r>
            <a:r>
              <a:rPr lang="fi-FI" dirty="0" err="1"/>
              <a:t>log</a:t>
            </a:r>
            <a:r>
              <a:rPr lang="fi-FI" dirty="0"/>
              <a:t> </a:t>
            </a:r>
            <a:r>
              <a:rPr lang="fi-FI" dirty="0" err="1"/>
              <a:t>transformation</a:t>
            </a:r>
            <a:endParaRPr lang="fi-FI" dirty="0"/>
          </a:p>
        </p:txBody>
      </p:sp>
      <p:sp>
        <p:nvSpPr>
          <p:cNvPr id="5" name="Text Placeholder 4">
            <a:extLst>
              <a:ext uri="{FF2B5EF4-FFF2-40B4-BE49-F238E27FC236}">
                <a16:creationId xmlns:a16="http://schemas.microsoft.com/office/drawing/2014/main" id="{173AA583-87D5-EC4A-BFE4-3536AE73C6CD}"/>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908503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AC1E5E-3E47-3644-B634-7EF927D2BF6E}"/>
              </a:ext>
            </a:extLst>
          </p:cNvPr>
          <p:cNvSpPr/>
          <p:nvPr/>
        </p:nvSpPr>
        <p:spPr>
          <a:xfrm>
            <a:off x="2716645" y="1593481"/>
            <a:ext cx="2214170" cy="28161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47DC44-BA02-ED48-8E86-3D9CACC1B58F}"/>
              </a:ext>
            </a:extLst>
          </p:cNvPr>
          <p:cNvSpPr/>
          <p:nvPr/>
        </p:nvSpPr>
        <p:spPr>
          <a:xfrm>
            <a:off x="763094" y="1888776"/>
            <a:ext cx="4167721" cy="27569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8440D5F-F573-5545-973B-BAC73C259836}"/>
              </a:ext>
            </a:extLst>
          </p:cNvPr>
          <p:cNvSpPr/>
          <p:nvPr/>
        </p:nvSpPr>
        <p:spPr>
          <a:xfrm>
            <a:off x="763094" y="2103485"/>
            <a:ext cx="3349536" cy="23460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E38EAF-726E-D843-BA99-6E3653E6161E}"/>
              </a:ext>
            </a:extLst>
          </p:cNvPr>
          <p:cNvPicPr>
            <a:picLocks noChangeAspect="1"/>
          </p:cNvPicPr>
          <p:nvPr/>
        </p:nvPicPr>
        <p:blipFill rotWithShape="1">
          <a:blip r:embed="rId3"/>
          <a:srcRect l="48773" t="9435" r="7038" b="75257"/>
          <a:stretch/>
        </p:blipFill>
        <p:spPr>
          <a:xfrm>
            <a:off x="509286" y="243069"/>
            <a:ext cx="4589983" cy="2071867"/>
          </a:xfrm>
          <a:prstGeom prst="rect">
            <a:avLst/>
          </a:prstGeom>
        </p:spPr>
      </p:pic>
      <p:sp>
        <p:nvSpPr>
          <p:cNvPr id="6" name="TextBox 5">
            <a:extLst>
              <a:ext uri="{FF2B5EF4-FFF2-40B4-BE49-F238E27FC236}">
                <a16:creationId xmlns:a16="http://schemas.microsoft.com/office/drawing/2014/main" id="{27D6DABB-5E3B-8748-B7C6-24B9FBA4AB2D}"/>
              </a:ext>
            </a:extLst>
          </p:cNvPr>
          <p:cNvSpPr txBox="1"/>
          <p:nvPr/>
        </p:nvSpPr>
        <p:spPr>
          <a:xfrm>
            <a:off x="509286" y="6423949"/>
            <a:ext cx="8403220" cy="553998"/>
          </a:xfrm>
          <a:prstGeom prst="rect">
            <a:avLst/>
          </a:prstGeom>
          <a:noFill/>
        </p:spPr>
        <p:txBody>
          <a:bodyPr wrap="square" rtlCol="0">
            <a:spAutoFit/>
          </a:bodyPr>
          <a:lstStyle/>
          <a:p>
            <a:r>
              <a:rPr lang="fi-FI" sz="1000" dirty="0" err="1"/>
              <a:t>Broschak</a:t>
            </a:r>
            <a:r>
              <a:rPr lang="fi-FI" sz="1000" dirty="0"/>
              <a:t>, J. P., &amp; </a:t>
            </a:r>
            <a:r>
              <a:rPr lang="fi-FI" sz="1000" dirty="0" err="1"/>
              <a:t>Block</a:t>
            </a:r>
            <a:r>
              <a:rPr lang="fi-FI" sz="1000" dirty="0"/>
              <a:t>, E. S. (2014). </a:t>
            </a:r>
            <a:r>
              <a:rPr lang="fi-FI" sz="1000" dirty="0" err="1"/>
              <a:t>With</a:t>
            </a:r>
            <a:r>
              <a:rPr lang="fi-FI" sz="1000" dirty="0"/>
              <a:t> </a:t>
            </a:r>
            <a:r>
              <a:rPr lang="fi-FI" sz="1000" dirty="0" err="1"/>
              <a:t>or</a:t>
            </a:r>
            <a:r>
              <a:rPr lang="fi-FI" sz="1000" dirty="0"/>
              <a:t> </a:t>
            </a:r>
            <a:r>
              <a:rPr lang="fi-FI" sz="1000" dirty="0" err="1"/>
              <a:t>Without</a:t>
            </a:r>
            <a:r>
              <a:rPr lang="fi-FI" sz="1000" dirty="0"/>
              <a:t> </a:t>
            </a:r>
            <a:r>
              <a:rPr lang="fi-FI" sz="1000" dirty="0" err="1"/>
              <a:t>You</a:t>
            </a:r>
            <a:r>
              <a:rPr lang="fi-FI" sz="1000" dirty="0"/>
              <a:t>: </a:t>
            </a:r>
            <a:r>
              <a:rPr lang="fi-FI" sz="1000" dirty="0" err="1"/>
              <a:t>When</a:t>
            </a:r>
            <a:r>
              <a:rPr lang="fi-FI" sz="1000" dirty="0"/>
              <a:t> </a:t>
            </a:r>
            <a:r>
              <a:rPr lang="fi-FI" sz="1000" dirty="0" err="1"/>
              <a:t>Does</a:t>
            </a:r>
            <a:r>
              <a:rPr lang="fi-FI" sz="1000" dirty="0"/>
              <a:t> </a:t>
            </a:r>
            <a:r>
              <a:rPr lang="fi-FI" sz="1000" dirty="0" err="1"/>
              <a:t>Managerial</a:t>
            </a:r>
            <a:r>
              <a:rPr lang="fi-FI" sz="1000" dirty="0"/>
              <a:t> </a:t>
            </a:r>
            <a:r>
              <a:rPr lang="fi-FI" sz="1000" dirty="0" err="1"/>
              <a:t>Exit</a:t>
            </a:r>
            <a:r>
              <a:rPr lang="fi-FI" sz="1000" dirty="0"/>
              <a:t> </a:t>
            </a:r>
            <a:r>
              <a:rPr lang="fi-FI" sz="1000" dirty="0" err="1"/>
              <a:t>Matter</a:t>
            </a:r>
            <a:r>
              <a:rPr lang="fi-FI" sz="1000" dirty="0"/>
              <a:t> for </a:t>
            </a:r>
            <a:r>
              <a:rPr lang="fi-FI" sz="1000" dirty="0" err="1"/>
              <a:t>the</a:t>
            </a:r>
            <a:r>
              <a:rPr lang="fi-FI" sz="1000" dirty="0"/>
              <a:t> </a:t>
            </a:r>
            <a:r>
              <a:rPr lang="fi-FI" sz="1000" dirty="0" err="1"/>
              <a:t>Dissolution</a:t>
            </a:r>
            <a:r>
              <a:rPr lang="fi-FI" sz="1000" dirty="0"/>
              <a:t> of </a:t>
            </a:r>
            <a:r>
              <a:rPr lang="fi-FI" sz="1000" dirty="0" err="1"/>
              <a:t>Dyadic</a:t>
            </a:r>
            <a:r>
              <a:rPr lang="fi-FI" sz="1000" dirty="0"/>
              <a:t> Market Ties? </a:t>
            </a:r>
            <a:r>
              <a:rPr lang="fi-FI" sz="1000" i="1" dirty="0"/>
              <a:t>Academy of Management Journal</a:t>
            </a:r>
            <a:r>
              <a:rPr lang="fi-FI" sz="1000" dirty="0"/>
              <a:t>, </a:t>
            </a:r>
            <a:r>
              <a:rPr lang="fi-FI" sz="1000" i="1" dirty="0"/>
              <a:t>57</a:t>
            </a:r>
            <a:r>
              <a:rPr lang="fi-FI" sz="1000" dirty="0"/>
              <a:t>(3), 743–765. </a:t>
            </a:r>
            <a:r>
              <a:rPr lang="fi-FI" sz="1000" dirty="0">
                <a:hlinkClick r:id="rId4"/>
              </a:rPr>
              <a:t>https://doi.org/10.5465/amj.2011.0169</a:t>
            </a:r>
            <a:r>
              <a:rPr lang="fi-FI" sz="1000" dirty="0"/>
              <a:t>  p. 753</a:t>
            </a:r>
          </a:p>
          <a:p>
            <a:endParaRPr lang="fi-FI" sz="1000" dirty="0"/>
          </a:p>
        </p:txBody>
      </p:sp>
      <p:pic>
        <p:nvPicPr>
          <p:cNvPr id="13" name="Picture 12">
            <a:extLst>
              <a:ext uri="{FF2B5EF4-FFF2-40B4-BE49-F238E27FC236}">
                <a16:creationId xmlns:a16="http://schemas.microsoft.com/office/drawing/2014/main" id="{8C1DB6DE-60A2-2240-AA06-C62E3EB296ED}"/>
              </a:ext>
            </a:extLst>
          </p:cNvPr>
          <p:cNvPicPr>
            <a:picLocks noChangeAspect="1"/>
          </p:cNvPicPr>
          <p:nvPr/>
        </p:nvPicPr>
        <p:blipFill>
          <a:blip r:embed="rId5"/>
          <a:stretch>
            <a:fillRect/>
          </a:stretch>
        </p:blipFill>
        <p:spPr>
          <a:xfrm>
            <a:off x="300165" y="2830152"/>
            <a:ext cx="4229100" cy="3975100"/>
          </a:xfrm>
          <a:prstGeom prst="rect">
            <a:avLst/>
          </a:prstGeom>
        </p:spPr>
      </p:pic>
      <p:pic>
        <p:nvPicPr>
          <p:cNvPr id="15" name="Picture 14">
            <a:extLst>
              <a:ext uri="{FF2B5EF4-FFF2-40B4-BE49-F238E27FC236}">
                <a16:creationId xmlns:a16="http://schemas.microsoft.com/office/drawing/2014/main" id="{4A4B3A64-6C94-0744-AC98-D0A27A047D53}"/>
              </a:ext>
            </a:extLst>
          </p:cNvPr>
          <p:cNvPicPr>
            <a:picLocks noChangeAspect="1"/>
          </p:cNvPicPr>
          <p:nvPr/>
        </p:nvPicPr>
        <p:blipFill>
          <a:blip r:embed="rId6"/>
          <a:stretch>
            <a:fillRect/>
          </a:stretch>
        </p:blipFill>
        <p:spPr>
          <a:xfrm>
            <a:off x="4509788" y="2842396"/>
            <a:ext cx="4229100" cy="3975100"/>
          </a:xfrm>
          <a:prstGeom prst="rect">
            <a:avLst/>
          </a:prstGeom>
        </p:spPr>
      </p:pic>
      <p:cxnSp>
        <p:nvCxnSpPr>
          <p:cNvPr id="17" name="Straight Arrow Connector 16">
            <a:extLst>
              <a:ext uri="{FF2B5EF4-FFF2-40B4-BE49-F238E27FC236}">
                <a16:creationId xmlns:a16="http://schemas.microsoft.com/office/drawing/2014/main" id="{B7A4C8F0-9EC3-4B43-B1E1-BA59FBB08B33}"/>
              </a:ext>
            </a:extLst>
          </p:cNvPr>
          <p:cNvCxnSpPr/>
          <p:nvPr/>
        </p:nvCxnSpPr>
        <p:spPr>
          <a:xfrm>
            <a:off x="5208608" y="2830152"/>
            <a:ext cx="3159888"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EE72596-6241-8C44-B858-224A740E7BF4}"/>
              </a:ext>
            </a:extLst>
          </p:cNvPr>
          <p:cNvSpPr txBox="1"/>
          <p:nvPr/>
        </p:nvSpPr>
        <p:spPr>
          <a:xfrm>
            <a:off x="5959992" y="2448577"/>
            <a:ext cx="1445845" cy="369332"/>
          </a:xfrm>
          <a:prstGeom prst="rect">
            <a:avLst/>
          </a:prstGeom>
          <a:noFill/>
        </p:spPr>
        <p:txBody>
          <a:bodyPr wrap="none" rtlCol="0">
            <a:spAutoFit/>
          </a:bodyPr>
          <a:lstStyle/>
          <a:p>
            <a:r>
              <a:rPr lang="fi-FI" dirty="0" err="1">
                <a:solidFill>
                  <a:srgbClr val="FF0000"/>
                </a:solidFill>
              </a:rPr>
              <a:t>Relative</a:t>
            </a:r>
            <a:r>
              <a:rPr lang="fi-FI" dirty="0">
                <a:solidFill>
                  <a:srgbClr val="FF0000"/>
                </a:solidFill>
              </a:rPr>
              <a:t> </a:t>
            </a:r>
            <a:r>
              <a:rPr lang="fi-FI" dirty="0" err="1">
                <a:solidFill>
                  <a:srgbClr val="FF0000"/>
                </a:solidFill>
              </a:rPr>
              <a:t>units</a:t>
            </a:r>
            <a:endParaRPr lang="fi-FI" dirty="0">
              <a:solidFill>
                <a:srgbClr val="FF0000"/>
              </a:solidFill>
            </a:endParaRPr>
          </a:p>
        </p:txBody>
      </p:sp>
      <p:cxnSp>
        <p:nvCxnSpPr>
          <p:cNvPr id="19" name="Straight Arrow Connector 18">
            <a:extLst>
              <a:ext uri="{FF2B5EF4-FFF2-40B4-BE49-F238E27FC236}">
                <a16:creationId xmlns:a16="http://schemas.microsoft.com/office/drawing/2014/main" id="{078F4A9C-FB49-BB4F-B019-4043D92BB260}"/>
              </a:ext>
            </a:extLst>
          </p:cNvPr>
          <p:cNvCxnSpPr/>
          <p:nvPr/>
        </p:nvCxnSpPr>
        <p:spPr>
          <a:xfrm>
            <a:off x="997354" y="2820505"/>
            <a:ext cx="3159888"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71FB2B1-5A58-CD44-913E-88C9E64DBFA7}"/>
              </a:ext>
            </a:extLst>
          </p:cNvPr>
          <p:cNvSpPr txBox="1"/>
          <p:nvPr/>
        </p:nvSpPr>
        <p:spPr>
          <a:xfrm>
            <a:off x="1748738" y="2438930"/>
            <a:ext cx="1530740" cy="369332"/>
          </a:xfrm>
          <a:prstGeom prst="rect">
            <a:avLst/>
          </a:prstGeom>
          <a:noFill/>
        </p:spPr>
        <p:txBody>
          <a:bodyPr wrap="none" rtlCol="0">
            <a:spAutoFit/>
          </a:bodyPr>
          <a:lstStyle/>
          <a:p>
            <a:r>
              <a:rPr lang="fi-FI" dirty="0" err="1">
                <a:solidFill>
                  <a:srgbClr val="FF0000"/>
                </a:solidFill>
              </a:rPr>
              <a:t>Absolute</a:t>
            </a:r>
            <a:r>
              <a:rPr lang="fi-FI" dirty="0">
                <a:solidFill>
                  <a:srgbClr val="FF0000"/>
                </a:solidFill>
              </a:rPr>
              <a:t> </a:t>
            </a:r>
            <a:r>
              <a:rPr lang="fi-FI" dirty="0" err="1">
                <a:solidFill>
                  <a:srgbClr val="FF0000"/>
                </a:solidFill>
              </a:rPr>
              <a:t>units</a:t>
            </a:r>
            <a:endParaRPr lang="fi-FI" dirty="0">
              <a:solidFill>
                <a:srgbClr val="FF0000"/>
              </a:solidFill>
            </a:endParaRPr>
          </a:p>
        </p:txBody>
      </p:sp>
      <p:sp>
        <p:nvSpPr>
          <p:cNvPr id="21" name="TextBox 20">
            <a:extLst>
              <a:ext uri="{FF2B5EF4-FFF2-40B4-BE49-F238E27FC236}">
                <a16:creationId xmlns:a16="http://schemas.microsoft.com/office/drawing/2014/main" id="{61CC1F12-B92B-084D-87E3-7FF73AEAC6D8}"/>
              </a:ext>
            </a:extLst>
          </p:cNvPr>
          <p:cNvSpPr txBox="1"/>
          <p:nvPr/>
        </p:nvSpPr>
        <p:spPr>
          <a:xfrm>
            <a:off x="5353077" y="1411124"/>
            <a:ext cx="2734210" cy="646331"/>
          </a:xfrm>
          <a:prstGeom prst="rect">
            <a:avLst/>
          </a:prstGeom>
          <a:noFill/>
        </p:spPr>
        <p:txBody>
          <a:bodyPr wrap="none" rtlCol="0">
            <a:spAutoFit/>
          </a:bodyPr>
          <a:lstStyle/>
          <a:p>
            <a:r>
              <a:rPr lang="fi-FI" dirty="0" err="1"/>
              <a:t>The</a:t>
            </a:r>
            <a:r>
              <a:rPr lang="fi-FI" dirty="0"/>
              <a:t> </a:t>
            </a:r>
            <a:r>
              <a:rPr lang="fi-FI" dirty="0" err="1"/>
              <a:t>base</a:t>
            </a:r>
            <a:r>
              <a:rPr lang="fi-FI" dirty="0"/>
              <a:t> of </a:t>
            </a:r>
            <a:r>
              <a:rPr lang="fi-FI" dirty="0" err="1"/>
              <a:t>the</a:t>
            </a:r>
            <a:r>
              <a:rPr lang="fi-FI" dirty="0"/>
              <a:t> </a:t>
            </a:r>
            <a:r>
              <a:rPr lang="fi-FI" dirty="0" err="1"/>
              <a:t>logarithm</a:t>
            </a:r>
            <a:br>
              <a:rPr lang="fi-FI" dirty="0"/>
            </a:br>
            <a:r>
              <a:rPr lang="fi-FI" dirty="0" err="1"/>
              <a:t>does</a:t>
            </a:r>
            <a:r>
              <a:rPr lang="fi-FI" dirty="0"/>
              <a:t> </a:t>
            </a:r>
            <a:r>
              <a:rPr lang="fi-FI" dirty="0" err="1"/>
              <a:t>not</a:t>
            </a:r>
            <a:r>
              <a:rPr lang="fi-FI" dirty="0"/>
              <a:t> </a:t>
            </a:r>
            <a:r>
              <a:rPr lang="fi-FI" dirty="0" err="1"/>
              <a:t>make</a:t>
            </a:r>
            <a:r>
              <a:rPr lang="fi-FI" dirty="0"/>
              <a:t> a </a:t>
            </a:r>
            <a:r>
              <a:rPr lang="fi-FI" dirty="0" err="1"/>
              <a:t>difference</a:t>
            </a:r>
            <a:endParaRPr lang="fi-FI" dirty="0"/>
          </a:p>
        </p:txBody>
      </p:sp>
    </p:spTree>
    <p:extLst>
      <p:ext uri="{BB962C8B-B14F-4D97-AF65-F5344CB8AC3E}">
        <p14:creationId xmlns:p14="http://schemas.microsoft.com/office/powerpoint/2010/main" val="12379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B2B7B9-D979-5B49-8740-E91A937DF9BB}"/>
              </a:ext>
            </a:extLst>
          </p:cNvPr>
          <p:cNvSpPr>
            <a:spLocks noGrp="1"/>
          </p:cNvSpPr>
          <p:nvPr>
            <p:ph type="title"/>
          </p:nvPr>
        </p:nvSpPr>
        <p:spPr/>
        <p:txBody>
          <a:bodyPr/>
          <a:lstStyle/>
          <a:p>
            <a:r>
              <a:rPr lang="fi-FI" dirty="0"/>
              <a:t>Regression </a:t>
            </a:r>
            <a:r>
              <a:rPr lang="fi-FI" dirty="0" err="1"/>
              <a:t>with</a:t>
            </a:r>
            <a:r>
              <a:rPr lang="fi-FI" dirty="0"/>
              <a:t> </a:t>
            </a:r>
            <a:r>
              <a:rPr lang="fi-FI" dirty="0" err="1"/>
              <a:t>log</a:t>
            </a:r>
            <a:r>
              <a:rPr lang="fi-FI" dirty="0"/>
              <a:t> </a:t>
            </a:r>
            <a:r>
              <a:rPr lang="fi-FI" dirty="0" err="1"/>
              <a:t>transformation</a:t>
            </a:r>
            <a:endParaRPr lang="fi-FI" dirty="0"/>
          </a:p>
        </p:txBody>
      </p:sp>
      <p:pic>
        <p:nvPicPr>
          <p:cNvPr id="12" name="Content Placeholder 11">
            <a:extLst>
              <a:ext uri="{FF2B5EF4-FFF2-40B4-BE49-F238E27FC236}">
                <a16:creationId xmlns:a16="http://schemas.microsoft.com/office/drawing/2014/main" id="{99F404E7-B35B-554A-B16F-7A660A6A693D}"/>
              </a:ext>
            </a:extLst>
          </p:cNvPr>
          <p:cNvPicPr>
            <a:picLocks noGrp="1" noChangeAspect="1"/>
          </p:cNvPicPr>
          <p:nvPr>
            <p:ph idx="1"/>
          </p:nvPr>
        </p:nvPicPr>
        <p:blipFill>
          <a:blip r:embed="rId3"/>
          <a:stretch>
            <a:fillRect/>
          </a:stretch>
        </p:blipFill>
        <p:spPr>
          <a:xfrm>
            <a:off x="2069034" y="1401275"/>
            <a:ext cx="4991524" cy="5288892"/>
          </a:xfrm>
        </p:spPr>
      </p:pic>
    </p:spTree>
    <p:extLst>
      <p:ext uri="{BB962C8B-B14F-4D97-AF65-F5344CB8AC3E}">
        <p14:creationId xmlns:p14="http://schemas.microsoft.com/office/powerpoint/2010/main" val="29582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B2B7B9-D979-5B49-8740-E91A937DF9BB}"/>
              </a:ext>
            </a:extLst>
          </p:cNvPr>
          <p:cNvSpPr>
            <a:spLocks noGrp="1"/>
          </p:cNvSpPr>
          <p:nvPr>
            <p:ph type="title"/>
          </p:nvPr>
        </p:nvSpPr>
        <p:spPr/>
        <p:txBody>
          <a:bodyPr/>
          <a:lstStyle/>
          <a:p>
            <a:r>
              <a:rPr lang="fi-FI" dirty="0"/>
              <a:t>Regression </a:t>
            </a:r>
            <a:r>
              <a:rPr lang="fi-FI" dirty="0" err="1"/>
              <a:t>with</a:t>
            </a:r>
            <a:r>
              <a:rPr lang="fi-FI" dirty="0"/>
              <a:t> </a:t>
            </a:r>
            <a:r>
              <a:rPr lang="fi-FI" dirty="0" err="1"/>
              <a:t>log</a:t>
            </a:r>
            <a:r>
              <a:rPr lang="fi-FI" dirty="0"/>
              <a:t> </a:t>
            </a:r>
            <a:r>
              <a:rPr lang="fi-FI" dirty="0" err="1"/>
              <a:t>transformation</a:t>
            </a:r>
            <a:endParaRPr lang="fi-FI" dirty="0"/>
          </a:p>
        </p:txBody>
      </p:sp>
      <p:pic>
        <p:nvPicPr>
          <p:cNvPr id="12" name="Content Placeholder 11">
            <a:extLst>
              <a:ext uri="{FF2B5EF4-FFF2-40B4-BE49-F238E27FC236}">
                <a16:creationId xmlns:a16="http://schemas.microsoft.com/office/drawing/2014/main" id="{99F404E7-B35B-554A-B16F-7A660A6A693D}"/>
              </a:ext>
            </a:extLst>
          </p:cNvPr>
          <p:cNvPicPr>
            <a:picLocks noGrp="1" noChangeAspect="1"/>
          </p:cNvPicPr>
          <p:nvPr>
            <p:ph idx="1"/>
          </p:nvPr>
        </p:nvPicPr>
        <p:blipFill>
          <a:blip r:embed="rId3"/>
          <a:stretch>
            <a:fillRect/>
          </a:stretch>
        </p:blipFill>
        <p:spPr>
          <a:xfrm>
            <a:off x="2069034" y="1401275"/>
            <a:ext cx="4991524" cy="5288891"/>
          </a:xfrm>
        </p:spPr>
      </p:pic>
    </p:spTree>
    <p:extLst>
      <p:ext uri="{BB962C8B-B14F-4D97-AF65-F5344CB8AC3E}">
        <p14:creationId xmlns:p14="http://schemas.microsoft.com/office/powerpoint/2010/main" val="1340928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0AE78F-D45F-CB4F-A8B6-A6B5777B30B2}"/>
              </a:ext>
            </a:extLst>
          </p:cNvPr>
          <p:cNvPicPr>
            <a:picLocks noChangeAspect="1"/>
          </p:cNvPicPr>
          <p:nvPr/>
        </p:nvPicPr>
        <p:blipFill>
          <a:blip r:embed="rId2"/>
          <a:stretch>
            <a:fillRect/>
          </a:stretch>
        </p:blipFill>
        <p:spPr>
          <a:xfrm>
            <a:off x="1197223" y="464018"/>
            <a:ext cx="6749554" cy="9206193"/>
          </a:xfrm>
          <a:prstGeom prst="rect">
            <a:avLst/>
          </a:prstGeom>
          <a:ln>
            <a:solidFill>
              <a:schemeClr val="tx1"/>
            </a:solidFill>
          </a:ln>
        </p:spPr>
      </p:pic>
      <p:sp>
        <p:nvSpPr>
          <p:cNvPr id="4" name="Rectangle 3">
            <a:extLst>
              <a:ext uri="{FF2B5EF4-FFF2-40B4-BE49-F238E27FC236}">
                <a16:creationId xmlns:a16="http://schemas.microsoft.com/office/drawing/2014/main" id="{8271597E-06B8-C44C-8FAF-04FA879D9D26}"/>
              </a:ext>
            </a:extLst>
          </p:cNvPr>
          <p:cNvSpPr/>
          <p:nvPr/>
        </p:nvSpPr>
        <p:spPr>
          <a:xfrm>
            <a:off x="3668330" y="4879181"/>
            <a:ext cx="4278447" cy="749826"/>
          </a:xfrm>
          <a:prstGeom prst="rect">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What makes factors influence article citations?</a:t>
            </a:r>
            <a:endParaRPr lang="en-US" sz="1600" dirty="0"/>
          </a:p>
        </p:txBody>
      </p:sp>
      <p:sp>
        <p:nvSpPr>
          <p:cNvPr id="5" name="Rectangle 4">
            <a:extLst>
              <a:ext uri="{FF2B5EF4-FFF2-40B4-BE49-F238E27FC236}">
                <a16:creationId xmlns:a16="http://schemas.microsoft.com/office/drawing/2014/main" id="{7968969A-042F-554F-A105-C1A6663D1EB7}"/>
              </a:ext>
            </a:extLst>
          </p:cNvPr>
          <p:cNvSpPr/>
          <p:nvPr/>
        </p:nvSpPr>
        <p:spPr>
          <a:xfrm>
            <a:off x="3668329" y="5885596"/>
            <a:ext cx="4278447" cy="749826"/>
          </a:xfrm>
          <a:prstGeom prst="rect">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What is the model like in this paper (table 3)?</a:t>
            </a:r>
            <a:endParaRPr lang="en-US" sz="1600" dirty="0"/>
          </a:p>
        </p:txBody>
      </p:sp>
    </p:spTree>
    <p:extLst>
      <p:ext uri="{BB962C8B-B14F-4D97-AF65-F5344CB8AC3E}">
        <p14:creationId xmlns:p14="http://schemas.microsoft.com/office/powerpoint/2010/main" val="187017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B2B7B9-D979-5B49-8740-E91A937DF9BB}"/>
              </a:ext>
            </a:extLst>
          </p:cNvPr>
          <p:cNvSpPr>
            <a:spLocks noGrp="1"/>
          </p:cNvSpPr>
          <p:nvPr>
            <p:ph type="title"/>
          </p:nvPr>
        </p:nvSpPr>
        <p:spPr/>
        <p:txBody>
          <a:bodyPr/>
          <a:lstStyle/>
          <a:p>
            <a:r>
              <a:rPr lang="fi-FI" dirty="0"/>
              <a:t>Regression </a:t>
            </a:r>
            <a:r>
              <a:rPr lang="fi-FI" dirty="0" err="1"/>
              <a:t>with</a:t>
            </a:r>
            <a:r>
              <a:rPr lang="fi-FI" dirty="0"/>
              <a:t> </a:t>
            </a:r>
            <a:r>
              <a:rPr lang="fi-FI" dirty="0" err="1"/>
              <a:t>log</a:t>
            </a:r>
            <a:r>
              <a:rPr lang="fi-FI" dirty="0"/>
              <a:t> </a:t>
            </a:r>
            <a:r>
              <a:rPr lang="fi-FI" dirty="0" err="1"/>
              <a:t>transformation</a:t>
            </a:r>
            <a:endParaRPr lang="fi-FI" dirty="0"/>
          </a:p>
        </p:txBody>
      </p:sp>
      <p:pic>
        <p:nvPicPr>
          <p:cNvPr id="12" name="Content Placeholder 11">
            <a:extLst>
              <a:ext uri="{FF2B5EF4-FFF2-40B4-BE49-F238E27FC236}">
                <a16:creationId xmlns:a16="http://schemas.microsoft.com/office/drawing/2014/main" id="{99F404E7-B35B-554A-B16F-7A660A6A693D}"/>
              </a:ext>
            </a:extLst>
          </p:cNvPr>
          <p:cNvPicPr>
            <a:picLocks noGrp="1" noChangeAspect="1"/>
          </p:cNvPicPr>
          <p:nvPr>
            <p:ph idx="1"/>
          </p:nvPr>
        </p:nvPicPr>
        <p:blipFill>
          <a:blip r:embed="rId3"/>
          <a:stretch>
            <a:fillRect/>
          </a:stretch>
        </p:blipFill>
        <p:spPr>
          <a:xfrm>
            <a:off x="2069034" y="1401275"/>
            <a:ext cx="4991523" cy="5288891"/>
          </a:xfrm>
        </p:spPr>
      </p:pic>
    </p:spTree>
    <p:extLst>
      <p:ext uri="{BB962C8B-B14F-4D97-AF65-F5344CB8AC3E}">
        <p14:creationId xmlns:p14="http://schemas.microsoft.com/office/powerpoint/2010/main" val="2503471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53AA1-52ED-1742-BE90-F3F825A7E3CE}"/>
              </a:ext>
            </a:extLst>
          </p:cNvPr>
          <p:cNvSpPr>
            <a:spLocks noGrp="1"/>
          </p:cNvSpPr>
          <p:nvPr>
            <p:ph type="title"/>
          </p:nvPr>
        </p:nvSpPr>
        <p:spPr/>
        <p:txBody>
          <a:bodyPr/>
          <a:lstStyle/>
          <a:p>
            <a:r>
              <a:rPr lang="fi-FI" dirty="0"/>
              <a:t>Regression </a:t>
            </a:r>
            <a:r>
              <a:rPr lang="fi-FI" dirty="0" err="1"/>
              <a:t>with</a:t>
            </a:r>
            <a:r>
              <a:rPr lang="fi-FI" dirty="0"/>
              <a:t> </a:t>
            </a:r>
            <a:r>
              <a:rPr lang="fi-FI" dirty="0" err="1"/>
              <a:t>log</a:t>
            </a:r>
            <a:r>
              <a:rPr lang="fi-FI" dirty="0"/>
              <a:t> </a:t>
            </a:r>
            <a:r>
              <a:rPr lang="fi-FI" dirty="0" err="1"/>
              <a:t>transformation</a:t>
            </a:r>
            <a:endParaRPr lang="fi-FI" dirty="0"/>
          </a:p>
        </p:txBody>
      </p:sp>
      <p:sp>
        <p:nvSpPr>
          <p:cNvPr id="3" name="Content Placeholder 2">
            <a:extLst>
              <a:ext uri="{FF2B5EF4-FFF2-40B4-BE49-F238E27FC236}">
                <a16:creationId xmlns:a16="http://schemas.microsoft.com/office/drawing/2014/main" id="{FB75640E-331A-6D4D-ADCC-6148C5874020}"/>
              </a:ext>
            </a:extLst>
          </p:cNvPr>
          <p:cNvSpPr>
            <a:spLocks noGrp="1"/>
          </p:cNvSpPr>
          <p:nvPr>
            <p:ph idx="1"/>
          </p:nvPr>
        </p:nvSpPr>
        <p:spPr>
          <a:xfrm>
            <a:off x="1691712" y="1871923"/>
            <a:ext cx="5760575" cy="4351338"/>
          </a:xfrm>
        </p:spPr>
        <p:txBody>
          <a:bodyPr>
            <a:normAutofit fontScale="92500" lnSpcReduction="20000"/>
          </a:bodyPr>
          <a:lstStyle/>
          <a:p>
            <a:pPr marL="0" indent="0">
              <a:buNone/>
            </a:pPr>
            <a:r>
              <a:rPr lang="en-US" dirty="0">
                <a:latin typeface="Courier New" panose="02070309020205020404" pitchFamily="49" charset="0"/>
                <a:cs typeface="Courier New" panose="02070309020205020404" pitchFamily="49" charset="0"/>
              </a:rPr>
              <a:t>=====================================</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Income     log(Income)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(Intercept)  -1465.03        7.47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(860.47)      (0.12)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prestige       176.43 ***    0.03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(17.26)      (0.00)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R^2              0.51        0.55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Adj. R^2         0.51        0.54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Num. obs.      102         102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RMSE          2983.64        0.40    </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a:t>
            </a:r>
            <a:endParaRPr lang="fi-FI"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p &lt; 0.001, ** p &lt; 0.01, * p &lt; 0.05</a:t>
            </a:r>
            <a:endParaRPr lang="fi-FI" dirty="0">
              <a:latin typeface="Courier New" panose="02070309020205020404" pitchFamily="49" charset="0"/>
              <a:cs typeface="Courier New" panose="02070309020205020404" pitchFamily="49" charset="0"/>
            </a:endParaRPr>
          </a:p>
          <a:p>
            <a:pPr marL="0" indent="0">
              <a:buNone/>
            </a:pPr>
            <a:endParaRPr lang="fi-FI"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37478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72DF5-BC6B-1E49-A1A4-CDA86C1E602F}"/>
              </a:ext>
            </a:extLst>
          </p:cNvPr>
          <p:cNvSpPr>
            <a:spLocks noGrp="1"/>
          </p:cNvSpPr>
          <p:nvPr>
            <p:ph type="title"/>
          </p:nvPr>
        </p:nvSpPr>
        <p:spPr>
          <a:xfrm>
            <a:off x="628650" y="365127"/>
            <a:ext cx="7886700" cy="711320"/>
          </a:xfrm>
        </p:spPr>
        <p:txBody>
          <a:bodyPr/>
          <a:lstStyle/>
          <a:p>
            <a:r>
              <a:rPr lang="fi-FI" dirty="0" err="1"/>
              <a:t>Interpretation</a:t>
            </a:r>
            <a:r>
              <a:rPr lang="fi-FI" dirty="0"/>
              <a:t> of </a:t>
            </a:r>
            <a:r>
              <a:rPr lang="fi-FI" dirty="0" err="1"/>
              <a:t>log</a:t>
            </a:r>
            <a:r>
              <a:rPr lang="fi-FI" dirty="0"/>
              <a:t> </a:t>
            </a:r>
            <a:r>
              <a:rPr lang="fi-FI" dirty="0" err="1"/>
              <a:t>transformation</a:t>
            </a:r>
            <a:endParaRPr lang="fi-FI" dirty="0"/>
          </a:p>
        </p:txBody>
      </p:sp>
      <p:pic>
        <p:nvPicPr>
          <p:cNvPr id="6" name="Content Placeholder 11">
            <a:extLst>
              <a:ext uri="{FF2B5EF4-FFF2-40B4-BE49-F238E27FC236}">
                <a16:creationId xmlns:a16="http://schemas.microsoft.com/office/drawing/2014/main" id="{70ED014C-055D-DA44-A06F-A2878B36151D}"/>
              </a:ext>
            </a:extLst>
          </p:cNvPr>
          <p:cNvPicPr>
            <a:picLocks noGrp="1" noChangeAspect="1"/>
          </p:cNvPicPr>
          <p:nvPr>
            <p:ph sz="half" idx="1"/>
          </p:nvPr>
        </p:nvPicPr>
        <p:blipFill>
          <a:blip r:embed="rId2"/>
          <a:stretch>
            <a:fillRect/>
          </a:stretch>
        </p:blipFill>
        <p:spPr>
          <a:xfrm>
            <a:off x="5062888" y="2915539"/>
            <a:ext cx="3720797" cy="3942461"/>
          </a:xfrm>
        </p:spPr>
      </p:pic>
      <p:graphicFrame>
        <p:nvGraphicFramePr>
          <p:cNvPr id="10" name="Content Placeholder 9">
            <a:extLst>
              <a:ext uri="{FF2B5EF4-FFF2-40B4-BE49-F238E27FC236}">
                <a16:creationId xmlns:a16="http://schemas.microsoft.com/office/drawing/2014/main" id="{012D5FD6-348E-024F-9E36-48908E277581}"/>
              </a:ext>
            </a:extLst>
          </p:cNvPr>
          <p:cNvGraphicFramePr>
            <a:graphicFrameLocks noGrp="1"/>
          </p:cNvGraphicFramePr>
          <p:nvPr>
            <p:ph sz="half" idx="2"/>
            <p:extLst/>
          </p:nvPr>
        </p:nvGraphicFramePr>
        <p:xfrm>
          <a:off x="601159" y="3403743"/>
          <a:ext cx="3982416" cy="3098800"/>
        </p:xfrm>
        <a:graphic>
          <a:graphicData uri="http://schemas.openxmlformats.org/drawingml/2006/table">
            <a:tbl>
              <a:tblPr firstRow="1" bandRow="1">
                <a:tableStyleId>{5C22544A-7EE6-4342-B048-85BDC9FD1C3A}</a:tableStyleId>
              </a:tblPr>
              <a:tblGrid>
                <a:gridCol w="1327472">
                  <a:extLst>
                    <a:ext uri="{9D8B030D-6E8A-4147-A177-3AD203B41FA5}">
                      <a16:colId xmlns:a16="http://schemas.microsoft.com/office/drawing/2014/main" val="599588596"/>
                    </a:ext>
                  </a:extLst>
                </a:gridCol>
                <a:gridCol w="1327472">
                  <a:extLst>
                    <a:ext uri="{9D8B030D-6E8A-4147-A177-3AD203B41FA5}">
                      <a16:colId xmlns:a16="http://schemas.microsoft.com/office/drawing/2014/main" val="2418407298"/>
                    </a:ext>
                  </a:extLst>
                </a:gridCol>
                <a:gridCol w="1327472">
                  <a:extLst>
                    <a:ext uri="{9D8B030D-6E8A-4147-A177-3AD203B41FA5}">
                      <a16:colId xmlns:a16="http://schemas.microsoft.com/office/drawing/2014/main" val="1057838576"/>
                    </a:ext>
                  </a:extLst>
                </a:gridCol>
              </a:tblGrid>
              <a:tr h="370840">
                <a:tc>
                  <a:txBody>
                    <a:bodyPr/>
                    <a:lstStyle/>
                    <a:p>
                      <a:pPr algn="ctr"/>
                      <a:endParaRPr lang="fi-FI" dirty="0"/>
                    </a:p>
                    <a:p>
                      <a:pPr algn="ctr"/>
                      <a:r>
                        <a:rPr lang="fi-FI" dirty="0" err="1"/>
                        <a:t>Prestige</a:t>
                      </a:r>
                      <a:endParaRPr lang="fi-FI" dirty="0"/>
                    </a:p>
                  </a:txBody>
                  <a:tcPr/>
                </a:tc>
                <a:tc>
                  <a:txBody>
                    <a:bodyPr/>
                    <a:lstStyle/>
                    <a:p>
                      <a:pPr algn="ctr"/>
                      <a:endParaRPr lang="fi-FI" dirty="0"/>
                    </a:p>
                    <a:p>
                      <a:pPr algn="ctr"/>
                      <a:r>
                        <a:rPr lang="fi-FI" dirty="0" err="1"/>
                        <a:t>Income</a:t>
                      </a:r>
                      <a:endParaRPr lang="fi-FI" dirty="0"/>
                    </a:p>
                  </a:txBody>
                  <a:tcPr/>
                </a:tc>
                <a:tc>
                  <a:txBody>
                    <a:bodyPr/>
                    <a:lstStyle/>
                    <a:p>
                      <a:pPr algn="ctr"/>
                      <a:endParaRPr lang="fi-FI" dirty="0"/>
                    </a:p>
                    <a:p>
                      <a:pPr marL="0" marR="0" lvl="0" indent="0" algn="ctr" defTabSz="685800" rtl="0" eaLnBrk="1" fontAlgn="auto" latinLnBrk="0" hangingPunct="1">
                        <a:lnSpc>
                          <a:spcPct val="100000"/>
                        </a:lnSpc>
                        <a:spcBef>
                          <a:spcPts val="0"/>
                        </a:spcBef>
                        <a:spcAft>
                          <a:spcPts val="0"/>
                        </a:spcAft>
                        <a:buClrTx/>
                        <a:buSzTx/>
                        <a:buFontTx/>
                        <a:buNone/>
                        <a:tabLst/>
                        <a:defRPr/>
                      </a:pPr>
                      <a:r>
                        <a:rPr lang="fi-FI" dirty="0" err="1"/>
                        <a:t>Exp</a:t>
                      </a:r>
                      <a:r>
                        <a:rPr lang="fi-FI" dirty="0"/>
                        <a:t>(</a:t>
                      </a:r>
                      <a:r>
                        <a:rPr lang="fi-FI" dirty="0" err="1"/>
                        <a:t>Income</a:t>
                      </a:r>
                      <a:r>
                        <a:rPr lang="fi-FI" dirty="0"/>
                        <a:t>)</a:t>
                      </a:r>
                    </a:p>
                  </a:txBody>
                  <a:tcPr/>
                </a:tc>
                <a:extLst>
                  <a:ext uri="{0D108BD9-81ED-4DB2-BD59-A6C34878D82A}">
                    <a16:rowId xmlns:a16="http://schemas.microsoft.com/office/drawing/2014/main" val="642770858"/>
                  </a:ext>
                </a:extLst>
              </a:tr>
              <a:tr h="370840">
                <a:tc>
                  <a:txBody>
                    <a:bodyPr/>
                    <a:lstStyle/>
                    <a:p>
                      <a:pPr algn="r"/>
                      <a:r>
                        <a:rPr lang="fi-FI" dirty="0"/>
                        <a:t>20</a:t>
                      </a:r>
                    </a:p>
                  </a:txBody>
                  <a:tcPr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7.98</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spcAft>
                          <a:spcPts val="0"/>
                        </a:spcAft>
                      </a:pPr>
                      <a:r>
                        <a:rPr lang="fi-FI" sz="13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2913</a:t>
                      </a:r>
                      <a:endParaRPr lang="fi-FI" sz="13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70757133"/>
                  </a:ext>
                </a:extLst>
              </a:tr>
              <a:tr h="370840">
                <a:tc>
                  <a:txBody>
                    <a:bodyPr/>
                    <a:lstStyle/>
                    <a:p>
                      <a:pPr algn="r"/>
                      <a:r>
                        <a:rPr lang="fi-FI" dirty="0"/>
                        <a:t>30</a:t>
                      </a:r>
                    </a:p>
                  </a:txBody>
                  <a:tcPr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8.23</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spcAft>
                          <a:spcPts val="0"/>
                        </a:spcAft>
                      </a:pPr>
                      <a:r>
                        <a:rPr lang="fi-FI" sz="13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3758</a:t>
                      </a:r>
                      <a:endParaRPr lang="fi-FI" sz="13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00550053"/>
                  </a:ext>
                </a:extLst>
              </a:tr>
              <a:tr h="370840">
                <a:tc>
                  <a:txBody>
                    <a:bodyPr/>
                    <a:lstStyle/>
                    <a:p>
                      <a:pPr algn="r"/>
                      <a:r>
                        <a:rPr lang="fi-FI" dirty="0"/>
                        <a:t>40</a:t>
                      </a:r>
                    </a:p>
                  </a:txBody>
                  <a:tcPr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8.49</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spcAft>
                          <a:spcPts val="0"/>
                        </a:spcAft>
                      </a:pPr>
                      <a:r>
                        <a:rPr lang="fi-FI" sz="13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4848</a:t>
                      </a:r>
                      <a:endParaRPr lang="fi-FI" sz="13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63118093"/>
                  </a:ext>
                </a:extLst>
              </a:tr>
              <a:tr h="370840">
                <a:tc>
                  <a:txBody>
                    <a:bodyPr/>
                    <a:lstStyle/>
                    <a:p>
                      <a:pPr algn="r"/>
                      <a:r>
                        <a:rPr lang="fi-FI" dirty="0"/>
                        <a:t>50</a:t>
                      </a:r>
                    </a:p>
                  </a:txBody>
                  <a:tcPr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8.74</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spcAft>
                          <a:spcPts val="0"/>
                        </a:spcAft>
                      </a:pPr>
                      <a:r>
                        <a:rPr lang="fi-FI" sz="13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6255</a:t>
                      </a:r>
                      <a:endParaRPr lang="fi-FI" sz="13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65787678"/>
                  </a:ext>
                </a:extLst>
              </a:tr>
              <a:tr h="370840">
                <a:tc>
                  <a:txBody>
                    <a:bodyPr/>
                    <a:lstStyle/>
                    <a:p>
                      <a:pPr algn="r"/>
                      <a:r>
                        <a:rPr lang="fi-FI" dirty="0"/>
                        <a:t>60</a:t>
                      </a:r>
                    </a:p>
                  </a:txBody>
                  <a:tcPr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9.00</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spcAft>
                          <a:spcPts val="0"/>
                        </a:spcAft>
                      </a:pPr>
                      <a:r>
                        <a:rPr lang="fi-FI" sz="13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8070</a:t>
                      </a:r>
                      <a:endParaRPr lang="fi-FI" sz="13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29721142"/>
                  </a:ext>
                </a:extLst>
              </a:tr>
              <a:tr h="370840">
                <a:tc>
                  <a:txBody>
                    <a:bodyPr/>
                    <a:lstStyle/>
                    <a:p>
                      <a:pPr algn="r"/>
                      <a:r>
                        <a:rPr lang="fi-FI" dirty="0"/>
                        <a:t>70</a:t>
                      </a:r>
                    </a:p>
                  </a:txBody>
                  <a:tcPr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9.25</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10412</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52982509"/>
                  </a:ext>
                </a:extLst>
              </a:tr>
              <a:tr h="370840">
                <a:tc>
                  <a:txBody>
                    <a:bodyPr/>
                    <a:lstStyle/>
                    <a:p>
                      <a:pPr algn="r"/>
                      <a:r>
                        <a:rPr lang="fi-FI" dirty="0"/>
                        <a:t>80</a:t>
                      </a:r>
                    </a:p>
                  </a:txBody>
                  <a:tcPr anchor="ctr"/>
                </a:tc>
                <a:tc>
                  <a:txBody>
                    <a:bodyPr/>
                    <a:lstStyle/>
                    <a:p>
                      <a:pPr algn="r">
                        <a:spcAft>
                          <a:spcPts val="0"/>
                        </a:spcAft>
                      </a:pPr>
                      <a:r>
                        <a:rPr lang="fi-FI" sz="13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9.51</a:t>
                      </a:r>
                      <a:endParaRPr lang="fi-FI" sz="13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spcAft>
                          <a:spcPts val="0"/>
                        </a:spcAft>
                      </a:pPr>
                      <a:r>
                        <a:rPr lang="fi-FI"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13433</a:t>
                      </a:r>
                      <a:endParaRPr lang="fi-FI"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27298880"/>
                  </a:ext>
                </a:extLst>
              </a:tr>
            </a:tbl>
          </a:graphicData>
        </a:graphic>
      </p:graphicFrame>
      <p:sp>
        <p:nvSpPr>
          <p:cNvPr id="9" name="TextBox 8">
            <a:extLst>
              <a:ext uri="{FF2B5EF4-FFF2-40B4-BE49-F238E27FC236}">
                <a16:creationId xmlns:a16="http://schemas.microsoft.com/office/drawing/2014/main" id="{438EA369-AE15-7448-8620-D0101CC3B5B0}"/>
              </a:ext>
            </a:extLst>
          </p:cNvPr>
          <p:cNvSpPr txBox="1"/>
          <p:nvPr/>
        </p:nvSpPr>
        <p:spPr>
          <a:xfrm>
            <a:off x="628650" y="1271552"/>
            <a:ext cx="8335385" cy="1938992"/>
          </a:xfrm>
          <a:prstGeom prst="rect">
            <a:avLst/>
          </a:prstGeom>
          <a:noFill/>
        </p:spPr>
        <p:txBody>
          <a:bodyPr wrap="square" lIns="0" tIns="0" rIns="0" bIns="0" rtlCol="0">
            <a:spAutoFit/>
          </a:bodyPr>
          <a:lstStyle/>
          <a:p>
            <a:r>
              <a:rPr lang="en-US" dirty="0">
                <a:latin typeface="Courier New" panose="02070309020205020404" pitchFamily="49" charset="0"/>
                <a:cs typeface="Courier New" panose="02070309020205020404" pitchFamily="49" charset="0"/>
              </a:rPr>
              <a:t>Call:</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lm(formula = log(income) ~ prestige, data = Prestige)</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 </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Coefficients:</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            Estimate Std. Error t value </a:t>
            </a:r>
            <a:r>
              <a:rPr lang="en-US" dirty="0" err="1">
                <a:latin typeface="Courier New" panose="02070309020205020404" pitchFamily="49" charset="0"/>
                <a:cs typeface="Courier New" panose="02070309020205020404" pitchFamily="49" charset="0"/>
              </a:rPr>
              <a:t>Pr</a:t>
            </a:r>
            <a:r>
              <a:rPr lang="en-US" dirty="0">
                <a:latin typeface="Courier New" panose="02070309020205020404" pitchFamily="49" charset="0"/>
                <a:cs typeface="Courier New" panose="02070309020205020404" pitchFamily="49" charset="0"/>
              </a:rPr>
              <a:t>(&gt;|t|)    </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(Intercept) 7.467395   0.115100   64.88   &lt;2e-16 ***</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prestige    0.025476   0.002308   11.04   &lt;2e-16 ***</a:t>
            </a:r>
            <a:endParaRPr lang="fi-FI" dirty="0">
              <a:latin typeface="Courier New" panose="02070309020205020404" pitchFamily="49" charset="0"/>
              <a:cs typeface="Courier New" panose="02070309020205020404" pitchFamily="49" charset="0"/>
            </a:endParaRPr>
          </a:p>
        </p:txBody>
      </p:sp>
      <p:grpSp>
        <p:nvGrpSpPr>
          <p:cNvPr id="11" name="Group 10">
            <a:extLst>
              <a:ext uri="{FF2B5EF4-FFF2-40B4-BE49-F238E27FC236}">
                <a16:creationId xmlns:a16="http://schemas.microsoft.com/office/drawing/2014/main" id="{D175A44B-123B-ED41-B668-98C188402695}"/>
              </a:ext>
            </a:extLst>
          </p:cNvPr>
          <p:cNvGrpSpPr/>
          <p:nvPr/>
        </p:nvGrpSpPr>
        <p:grpSpPr>
          <a:xfrm>
            <a:off x="2302280" y="3622876"/>
            <a:ext cx="545093" cy="57873"/>
            <a:chOff x="2374900" y="3132137"/>
            <a:chExt cx="160337" cy="55563"/>
          </a:xfrm>
        </p:grpSpPr>
        <p:cxnSp>
          <p:nvCxnSpPr>
            <p:cNvPr id="12" name="Straight Connector 11">
              <a:extLst>
                <a:ext uri="{FF2B5EF4-FFF2-40B4-BE49-F238E27FC236}">
                  <a16:creationId xmlns:a16="http://schemas.microsoft.com/office/drawing/2014/main" id="{E4624238-282E-0240-B6B3-059F7080D295}"/>
                </a:ext>
              </a:extLst>
            </p:cNvPr>
            <p:cNvCxnSpPr/>
            <p:nvPr/>
          </p:nvCxnSpPr>
          <p:spPr>
            <a:xfrm flipV="1">
              <a:off x="2374900" y="3133725"/>
              <a:ext cx="85725" cy="53975"/>
            </a:xfrm>
            <a:prstGeom prst="line">
              <a:avLst/>
            </a:prstGeom>
            <a:ln>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3718D40-128B-B441-902D-D448DE82A33E}"/>
                </a:ext>
              </a:extLst>
            </p:cNvPr>
            <p:cNvCxnSpPr/>
            <p:nvPr/>
          </p:nvCxnSpPr>
          <p:spPr>
            <a:xfrm flipH="1" flipV="1">
              <a:off x="2449512" y="3132137"/>
              <a:ext cx="85725" cy="53975"/>
            </a:xfrm>
            <a:prstGeom prst="line">
              <a:avLst/>
            </a:prstGeom>
            <a:ln>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52A51E40-34B3-1E4F-A0F9-CFC19F1D724C}"/>
              </a:ext>
            </a:extLst>
          </p:cNvPr>
          <p:cNvGrpSpPr/>
          <p:nvPr/>
        </p:nvGrpSpPr>
        <p:grpSpPr>
          <a:xfrm>
            <a:off x="3774193" y="3613228"/>
            <a:ext cx="545093" cy="57873"/>
            <a:chOff x="2374900" y="3132137"/>
            <a:chExt cx="160337" cy="55563"/>
          </a:xfrm>
        </p:grpSpPr>
        <p:cxnSp>
          <p:nvCxnSpPr>
            <p:cNvPr id="15" name="Straight Connector 14">
              <a:extLst>
                <a:ext uri="{FF2B5EF4-FFF2-40B4-BE49-F238E27FC236}">
                  <a16:creationId xmlns:a16="http://schemas.microsoft.com/office/drawing/2014/main" id="{BFB13322-32A4-6641-90E9-D938BCFCA455}"/>
                </a:ext>
              </a:extLst>
            </p:cNvPr>
            <p:cNvCxnSpPr/>
            <p:nvPr/>
          </p:nvCxnSpPr>
          <p:spPr>
            <a:xfrm flipV="1">
              <a:off x="2374900" y="3133725"/>
              <a:ext cx="85725" cy="53975"/>
            </a:xfrm>
            <a:prstGeom prst="line">
              <a:avLst/>
            </a:prstGeom>
            <a:ln>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C55AA9C-7F86-9142-9FE8-0FF317D60A53}"/>
                </a:ext>
              </a:extLst>
            </p:cNvPr>
            <p:cNvCxnSpPr/>
            <p:nvPr/>
          </p:nvCxnSpPr>
          <p:spPr>
            <a:xfrm flipH="1" flipV="1">
              <a:off x="2449512" y="3132137"/>
              <a:ext cx="85725" cy="53975"/>
            </a:xfrm>
            <a:prstGeom prst="line">
              <a:avLst/>
            </a:prstGeom>
            <a:ln>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72936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31144"/>
            <a:ext cx="7886700" cy="4351338"/>
          </a:xfrm>
        </p:spPr>
        <p:txBody>
          <a:bodyPr/>
          <a:lstStyle/>
          <a:p>
            <a:endParaRPr lang="en-US" dirty="0"/>
          </a:p>
          <a:p>
            <a:endParaRPr lang="en-US" dirty="0"/>
          </a:p>
        </p:txBody>
      </p:sp>
      <p:sp>
        <p:nvSpPr>
          <p:cNvPr id="8" name="TextBox 7"/>
          <p:cNvSpPr txBox="1"/>
          <p:nvPr/>
        </p:nvSpPr>
        <p:spPr>
          <a:xfrm>
            <a:off x="1106929" y="6597312"/>
            <a:ext cx="6985887" cy="307777"/>
          </a:xfrm>
          <a:prstGeom prst="rect">
            <a:avLst/>
          </a:prstGeom>
          <a:noFill/>
        </p:spPr>
        <p:txBody>
          <a:bodyPr wrap="none" lIns="0" tIns="0" rIns="0" bIns="0" rtlCol="0">
            <a:spAutoFit/>
          </a:bodyPr>
          <a:lstStyle/>
          <a:p>
            <a:r>
              <a:rPr lang="en-US" sz="1000" dirty="0"/>
              <a:t>Wooldridge, J. M. (2009). </a:t>
            </a:r>
            <a:r>
              <a:rPr lang="en-US" sz="1000" i="1" dirty="0"/>
              <a:t>Introductory econometrics: a modern approach</a:t>
            </a:r>
            <a:r>
              <a:rPr lang="en-US" sz="1000" dirty="0"/>
              <a:t> (4th ed.). Mason, OH: South Western, Cengage Learning. p. 44</a:t>
            </a:r>
          </a:p>
          <a:p>
            <a:endParaRPr lang="en-US" sz="1000" b="1" dirty="0"/>
          </a:p>
        </p:txBody>
      </p:sp>
      <p:sp>
        <p:nvSpPr>
          <p:cNvPr id="10" name="TextBox 9"/>
          <p:cNvSpPr txBox="1"/>
          <p:nvPr/>
        </p:nvSpPr>
        <p:spPr>
          <a:xfrm>
            <a:off x="628650" y="3022363"/>
            <a:ext cx="8335385" cy="3293209"/>
          </a:xfrm>
          <a:prstGeom prst="rect">
            <a:avLst/>
          </a:prstGeom>
          <a:noFill/>
        </p:spPr>
        <p:txBody>
          <a:bodyPr wrap="square" lIns="0" tIns="0" rIns="0" bIns="0" rtlCol="0">
            <a:spAutoFit/>
          </a:bodyPr>
          <a:lstStyle/>
          <a:p>
            <a:r>
              <a:rPr lang="en-US" dirty="0">
                <a:latin typeface="Courier New" panose="02070309020205020404" pitchFamily="49" charset="0"/>
                <a:cs typeface="Courier New" panose="02070309020205020404" pitchFamily="49" charset="0"/>
              </a:rPr>
              <a:t>Call:</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lm(formula = log(income) ~ prestige, data = Prestige)</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 </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Coefficients:</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            Estimate Std. Error t value </a:t>
            </a:r>
            <a:r>
              <a:rPr lang="en-US" dirty="0" err="1">
                <a:latin typeface="Courier New" panose="02070309020205020404" pitchFamily="49" charset="0"/>
                <a:cs typeface="Courier New" panose="02070309020205020404" pitchFamily="49" charset="0"/>
              </a:rPr>
              <a:t>Pr</a:t>
            </a:r>
            <a:r>
              <a:rPr lang="en-US" dirty="0">
                <a:latin typeface="Courier New" panose="02070309020205020404" pitchFamily="49" charset="0"/>
                <a:cs typeface="Courier New" panose="02070309020205020404" pitchFamily="49" charset="0"/>
              </a:rPr>
              <a:t>(&gt;|t|)    </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(Intercept) 7.467395   0.115100   64.88   &lt;2e-16 ***</a:t>
            </a:r>
            <a:endParaRPr lang="fi-FI"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prestige    0.025476   0.002308   11.04   &lt;2e-16 ***</a:t>
            </a:r>
            <a:endParaRPr lang="fi-FI" dirty="0">
              <a:latin typeface="Courier New" panose="02070309020205020404" pitchFamily="49" charset="0"/>
              <a:cs typeface="Courier New" panose="02070309020205020404" pitchFamily="49" charset="0"/>
            </a:endParaRPr>
          </a:p>
          <a:p>
            <a:pPr marL="0" lvl="1" indent="0">
              <a:buNone/>
            </a:pPr>
            <a:endParaRPr lang="en-US" i="1" dirty="0"/>
          </a:p>
          <a:p>
            <a:pPr marL="0" lvl="1" indent="0">
              <a:buNone/>
            </a:pPr>
            <a:r>
              <a:rPr lang="en-US" i="1" dirty="0"/>
              <a:t>log(income)= β</a:t>
            </a:r>
            <a:r>
              <a:rPr lang="en-US" i="1" baseline="-25000" dirty="0"/>
              <a:t>0</a:t>
            </a:r>
            <a:r>
              <a:rPr lang="en-US" i="1" dirty="0"/>
              <a:t> +  β</a:t>
            </a:r>
            <a:r>
              <a:rPr lang="en-US" i="1" baseline="-25000" dirty="0"/>
              <a:t>1</a:t>
            </a:r>
            <a:r>
              <a:rPr lang="en-US" i="1" dirty="0"/>
              <a:t>prestige</a:t>
            </a:r>
            <a:r>
              <a:rPr lang="en-US" i="1" baseline="-25000" dirty="0"/>
              <a:t>  </a:t>
            </a:r>
            <a:r>
              <a:rPr lang="en-US" i="1" dirty="0"/>
              <a:t>+ β</a:t>
            </a:r>
            <a:r>
              <a:rPr lang="en-US" i="1" baseline="-25000" dirty="0"/>
              <a:t>3 </a:t>
            </a:r>
            <a:r>
              <a:rPr lang="en-US" i="1" dirty="0"/>
              <a:t>women</a:t>
            </a:r>
            <a:r>
              <a:rPr lang="en-US" i="1" baseline="-25000" dirty="0"/>
              <a:t> </a:t>
            </a:r>
            <a:r>
              <a:rPr lang="en-US" i="1" dirty="0"/>
              <a:t>+ u</a:t>
            </a:r>
          </a:p>
          <a:p>
            <a:pPr marL="0" lvl="1" indent="0">
              <a:buNone/>
            </a:pPr>
            <a:endParaRPr lang="en-US" i="1" dirty="0"/>
          </a:p>
          <a:p>
            <a:pPr marL="0" lvl="1" indent="0">
              <a:buNone/>
            </a:pPr>
            <a:r>
              <a:rPr lang="en-US" sz="1600" i="1" dirty="0"/>
              <a:t> β</a:t>
            </a:r>
            <a:r>
              <a:rPr lang="en-US" sz="1600" i="1" baseline="-25000" dirty="0"/>
              <a:t>1 </a:t>
            </a:r>
            <a:r>
              <a:rPr lang="en-US" sz="1600" dirty="0"/>
              <a:t>~ “how much income will increase relative to current level when prestige increases by one unit” </a:t>
            </a:r>
            <a:endParaRPr lang="en-US" i="1" dirty="0"/>
          </a:p>
          <a:p>
            <a:pPr marL="0" lvl="1" indent="0">
              <a:buNone/>
            </a:pPr>
            <a:endParaRPr lang="en-US" i="1" dirty="0"/>
          </a:p>
        </p:txBody>
      </p:sp>
      <p:pic>
        <p:nvPicPr>
          <p:cNvPr id="4" name="Picture 3">
            <a:extLst>
              <a:ext uri="{FF2B5EF4-FFF2-40B4-BE49-F238E27FC236}">
                <a16:creationId xmlns:a16="http://schemas.microsoft.com/office/drawing/2014/main" id="{48D07EFB-2B53-AF45-AA71-B009F12983C9}"/>
              </a:ext>
            </a:extLst>
          </p:cNvPr>
          <p:cNvPicPr>
            <a:picLocks noChangeAspect="1"/>
          </p:cNvPicPr>
          <p:nvPr/>
        </p:nvPicPr>
        <p:blipFill rotWithShape="1">
          <a:blip r:embed="rId2"/>
          <a:srcRect l="17973" t="8282" r="13291" b="74799"/>
          <a:stretch/>
        </p:blipFill>
        <p:spPr>
          <a:xfrm>
            <a:off x="774301" y="371810"/>
            <a:ext cx="7651142" cy="2331061"/>
          </a:xfrm>
          <a:prstGeom prst="rect">
            <a:avLst/>
          </a:prstGeom>
        </p:spPr>
      </p:pic>
    </p:spTree>
    <p:extLst>
      <p:ext uri="{BB962C8B-B14F-4D97-AF65-F5344CB8AC3E}">
        <p14:creationId xmlns:p14="http://schemas.microsoft.com/office/powerpoint/2010/main" val="3087393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regression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5483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8650" y="6069108"/>
            <a:ext cx="4165957" cy="615553"/>
          </a:xfrm>
          <a:prstGeom prst="rect">
            <a:avLst/>
          </a:prstGeom>
          <a:noFill/>
        </p:spPr>
        <p:txBody>
          <a:bodyPr wrap="square" lIns="0" tIns="0" rIns="0" bIns="0" rtlCol="0">
            <a:spAutoFit/>
          </a:bodyPr>
          <a:lstStyle/>
          <a:p>
            <a:r>
              <a:rPr lang="en-US" sz="1000" dirty="0"/>
              <a:t>Proportions of female children from Warsaw in 2965 at various ages during adolescence who have reached menarche, converted to 3918 observations</a:t>
            </a:r>
          </a:p>
          <a:p>
            <a:endParaRPr lang="en-US" sz="1000" dirty="0"/>
          </a:p>
          <a:p>
            <a:r>
              <a:rPr lang="en-US" sz="1000" dirty="0">
                <a:hlinkClick r:id="rId3"/>
              </a:rPr>
              <a:t>http://stat.ethz.ch/R-manual/R-patched/library/MASS/html/menarche.html</a:t>
            </a:r>
            <a:endParaRPr lang="en-US" sz="1000" dirty="0"/>
          </a:p>
        </p:txBody>
      </p:sp>
      <p:sp>
        <p:nvSpPr>
          <p:cNvPr id="7" name="Title 6"/>
          <p:cNvSpPr>
            <a:spLocks noGrp="1"/>
          </p:cNvSpPr>
          <p:nvPr>
            <p:ph type="title"/>
          </p:nvPr>
        </p:nvSpPr>
        <p:spPr/>
        <p:txBody>
          <a:bodyPr>
            <a:normAutofit/>
          </a:bodyPr>
          <a:lstStyle/>
          <a:p>
            <a:r>
              <a:rPr lang="en-US" dirty="0"/>
              <a:t>What if we have a binary dependent variable?</a:t>
            </a:r>
          </a:p>
        </p:txBody>
      </p:sp>
      <p:pic>
        <p:nvPicPr>
          <p:cNvPr id="15" name="Content Placeholder 8" descr="Menarche1.pdf"/>
          <p:cNvPicPr>
            <a:picLocks noGrp="1" noChangeAspect="1"/>
          </p:cNvPicPr>
          <p:nvPr>
            <p:ph sz="quarter" idx="4294967295"/>
          </p:nvPr>
        </p:nvPicPr>
        <p:blipFill>
          <a:blip r:embed="rId4">
            <a:extLst>
              <a:ext uri="{28A0092B-C50C-407E-A947-70E740481C1C}">
                <a14:useLocalDpi xmlns:a14="http://schemas.microsoft.com/office/drawing/2010/main" val="0"/>
              </a:ext>
            </a:extLst>
          </a:blip>
          <a:srcRect t="-1249" b="-1249"/>
          <a:stretch>
            <a:fillRect/>
          </a:stretch>
        </p:blipFill>
        <p:spPr>
          <a:xfrm>
            <a:off x="4161693" y="2059750"/>
            <a:ext cx="4463908" cy="3831557"/>
          </a:xfrm>
          <a:prstGeom prst="rect">
            <a:avLst/>
          </a:prstGeom>
        </p:spPr>
      </p:pic>
      <p:sp>
        <p:nvSpPr>
          <p:cNvPr id="18" name="Content Placeholder 9"/>
          <p:cNvSpPr>
            <a:spLocks noGrp="1"/>
          </p:cNvSpPr>
          <p:nvPr>
            <p:ph sz="quarter" idx="4294967295"/>
          </p:nvPr>
        </p:nvSpPr>
        <p:spPr>
          <a:xfrm>
            <a:off x="933605" y="2110591"/>
            <a:ext cx="3067992" cy="2435793"/>
          </a:xfrm>
          <a:prstGeom prst="rect">
            <a:avLst/>
          </a:prstGeom>
        </p:spPr>
        <p:txBody>
          <a:bodyPr>
            <a:normAutofit lnSpcReduction="10000"/>
          </a:bodyPr>
          <a:lstStyle/>
          <a:p>
            <a:r>
              <a:rPr lang="en-US" dirty="0"/>
              <a:t>Regression line:</a:t>
            </a:r>
          </a:p>
          <a:p>
            <a:pPr marL="342900" indent="-342900">
              <a:buFont typeface="Arial"/>
              <a:buChar char="•"/>
            </a:pPr>
            <a:r>
              <a:rPr lang="en-US" dirty="0"/>
              <a:t>Expected value of Menarche given Age</a:t>
            </a:r>
          </a:p>
          <a:p>
            <a:pPr marL="342900" indent="-342900">
              <a:buFont typeface="Arial"/>
              <a:buChar char="•"/>
            </a:pPr>
            <a:r>
              <a:rPr lang="en-US" dirty="0"/>
              <a:t>i.e. probability</a:t>
            </a:r>
          </a:p>
          <a:p>
            <a:pPr marL="342900" indent="-342900">
              <a:buFont typeface="Arial"/>
              <a:buChar char="•"/>
            </a:pPr>
            <a:endParaRPr lang="en-US" dirty="0"/>
          </a:p>
          <a:p>
            <a:r>
              <a:rPr lang="en-US" dirty="0"/>
              <a:t>What problems do we have?</a:t>
            </a:r>
          </a:p>
        </p:txBody>
      </p:sp>
      <p:sp>
        <p:nvSpPr>
          <p:cNvPr id="19" name="TextBox 18"/>
          <p:cNvSpPr txBox="1"/>
          <p:nvPr/>
        </p:nvSpPr>
        <p:spPr>
          <a:xfrm>
            <a:off x="6931405" y="1204460"/>
            <a:ext cx="2571896" cy="492443"/>
          </a:xfrm>
          <a:prstGeom prst="rect">
            <a:avLst/>
          </a:prstGeom>
          <a:noFill/>
        </p:spPr>
        <p:txBody>
          <a:bodyPr wrap="square" lIns="0" tIns="0" rIns="0" bIns="0" rtlCol="0">
            <a:spAutoFit/>
          </a:bodyPr>
          <a:lstStyle/>
          <a:p>
            <a:r>
              <a:rPr lang="en-US" sz="1600" b="1" dirty="0">
                <a:solidFill>
                  <a:srgbClr val="EF3340"/>
                </a:solidFill>
              </a:rPr>
              <a:t>Probability exceeds 1</a:t>
            </a:r>
          </a:p>
          <a:p>
            <a:endParaRPr lang="en-US" sz="1600" b="1" dirty="0">
              <a:solidFill>
                <a:srgbClr val="EF3340"/>
              </a:solidFill>
            </a:endParaRPr>
          </a:p>
        </p:txBody>
      </p:sp>
      <p:cxnSp>
        <p:nvCxnSpPr>
          <p:cNvPr id="20" name="Straight Connector 19"/>
          <p:cNvCxnSpPr/>
          <p:nvPr/>
        </p:nvCxnSpPr>
        <p:spPr>
          <a:xfrm>
            <a:off x="8217353" y="1536613"/>
            <a:ext cx="106032" cy="986693"/>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37154" y="4992930"/>
            <a:ext cx="2101606" cy="492443"/>
          </a:xfrm>
          <a:prstGeom prst="rect">
            <a:avLst/>
          </a:prstGeom>
          <a:noFill/>
        </p:spPr>
        <p:txBody>
          <a:bodyPr wrap="square" lIns="0" tIns="0" rIns="0" bIns="0" rtlCol="0">
            <a:spAutoFit/>
          </a:bodyPr>
          <a:lstStyle/>
          <a:p>
            <a:r>
              <a:rPr lang="en-US" sz="1600" b="1" dirty="0">
                <a:solidFill>
                  <a:srgbClr val="EF3340"/>
                </a:solidFill>
              </a:rPr>
              <a:t>Negative probability</a:t>
            </a:r>
          </a:p>
          <a:p>
            <a:endParaRPr lang="en-US" sz="1600" b="1" dirty="0">
              <a:solidFill>
                <a:srgbClr val="EF3340"/>
              </a:solidFill>
            </a:endParaRPr>
          </a:p>
        </p:txBody>
      </p:sp>
      <p:cxnSp>
        <p:nvCxnSpPr>
          <p:cNvPr id="22" name="Straight Connector 21"/>
          <p:cNvCxnSpPr/>
          <p:nvPr/>
        </p:nvCxnSpPr>
        <p:spPr>
          <a:xfrm>
            <a:off x="4338760" y="5170731"/>
            <a:ext cx="575163" cy="177799"/>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064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Rolling average		</a:t>
            </a:r>
          </a:p>
        </p:txBody>
      </p:sp>
      <p:pic>
        <p:nvPicPr>
          <p:cNvPr id="9" name="Content Placeholder 8" descr="Rplot04.pdf"/>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289924" y="1690689"/>
            <a:ext cx="4705816" cy="4464050"/>
          </a:xfrm>
        </p:spPr>
      </p:pic>
      <p:sp>
        <p:nvSpPr>
          <p:cNvPr id="4" name="Right Brace 3">
            <a:extLst>
              <a:ext uri="{FF2B5EF4-FFF2-40B4-BE49-F238E27FC236}">
                <a16:creationId xmlns:a16="http://schemas.microsoft.com/office/drawing/2014/main" id="{DF100774-D844-C748-B985-A56374102CA3}"/>
              </a:ext>
            </a:extLst>
          </p:cNvPr>
          <p:cNvSpPr/>
          <p:nvPr/>
        </p:nvSpPr>
        <p:spPr>
          <a:xfrm rot="5400000">
            <a:off x="3607123" y="4254198"/>
            <a:ext cx="308343" cy="410942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6" name="TextBox 5">
            <a:extLst>
              <a:ext uri="{FF2B5EF4-FFF2-40B4-BE49-F238E27FC236}">
                <a16:creationId xmlns:a16="http://schemas.microsoft.com/office/drawing/2014/main" id="{72468C38-599A-174D-8D29-E39C8896B093}"/>
              </a:ext>
            </a:extLst>
          </p:cNvPr>
          <p:cNvSpPr txBox="1"/>
          <p:nvPr/>
        </p:nvSpPr>
        <p:spPr>
          <a:xfrm>
            <a:off x="3205479" y="6456769"/>
            <a:ext cx="1090363" cy="369332"/>
          </a:xfrm>
          <a:prstGeom prst="rect">
            <a:avLst/>
          </a:prstGeom>
          <a:noFill/>
        </p:spPr>
        <p:txBody>
          <a:bodyPr wrap="none" rtlCol="0">
            <a:spAutoFit/>
          </a:bodyPr>
          <a:lstStyle/>
          <a:p>
            <a:r>
              <a:rPr lang="fi-FI" dirty="0"/>
              <a:t>3918 </a:t>
            </a:r>
            <a:r>
              <a:rPr lang="fi-FI" dirty="0" err="1"/>
              <a:t>girls</a:t>
            </a:r>
            <a:endParaRPr lang="fi-FI" dirty="0"/>
          </a:p>
        </p:txBody>
      </p:sp>
      <p:sp>
        <p:nvSpPr>
          <p:cNvPr id="7" name="Rectangle 6">
            <a:extLst>
              <a:ext uri="{FF2B5EF4-FFF2-40B4-BE49-F238E27FC236}">
                <a16:creationId xmlns:a16="http://schemas.microsoft.com/office/drawing/2014/main" id="{4C0D9209-5BC4-3A4D-8FA5-ADB7E28D180D}"/>
              </a:ext>
            </a:extLst>
          </p:cNvPr>
          <p:cNvSpPr/>
          <p:nvPr/>
        </p:nvSpPr>
        <p:spPr>
          <a:xfrm>
            <a:off x="1881962" y="1692000"/>
            <a:ext cx="595424" cy="43060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Box 7">
            <a:extLst>
              <a:ext uri="{FF2B5EF4-FFF2-40B4-BE49-F238E27FC236}">
                <a16:creationId xmlns:a16="http://schemas.microsoft.com/office/drawing/2014/main" id="{02D1918A-B070-244D-9BD7-409CFF78AAC3}"/>
              </a:ext>
            </a:extLst>
          </p:cNvPr>
          <p:cNvSpPr txBox="1"/>
          <p:nvPr/>
        </p:nvSpPr>
        <p:spPr>
          <a:xfrm>
            <a:off x="1531089" y="1368000"/>
            <a:ext cx="1197764" cy="369332"/>
          </a:xfrm>
          <a:prstGeom prst="rect">
            <a:avLst/>
          </a:prstGeom>
          <a:noFill/>
        </p:spPr>
        <p:txBody>
          <a:bodyPr wrap="none" rtlCol="0">
            <a:spAutoFit/>
          </a:bodyPr>
          <a:lstStyle/>
          <a:p>
            <a:r>
              <a:rPr lang="fi-FI" dirty="0" err="1"/>
              <a:t>Girls</a:t>
            </a:r>
            <a:r>
              <a:rPr lang="fi-FI" dirty="0"/>
              <a:t> 1-500</a:t>
            </a:r>
          </a:p>
        </p:txBody>
      </p:sp>
      <p:sp>
        <p:nvSpPr>
          <p:cNvPr id="11" name="Rectangle 10">
            <a:extLst>
              <a:ext uri="{FF2B5EF4-FFF2-40B4-BE49-F238E27FC236}">
                <a16:creationId xmlns:a16="http://schemas.microsoft.com/office/drawing/2014/main" id="{F832AAEF-8938-0044-B6E6-8CABA020EC75}"/>
              </a:ext>
            </a:extLst>
          </p:cNvPr>
          <p:cNvSpPr/>
          <p:nvPr/>
        </p:nvSpPr>
        <p:spPr>
          <a:xfrm>
            <a:off x="1896133" y="1692000"/>
            <a:ext cx="595424" cy="43060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xtBox 11">
            <a:extLst>
              <a:ext uri="{FF2B5EF4-FFF2-40B4-BE49-F238E27FC236}">
                <a16:creationId xmlns:a16="http://schemas.microsoft.com/office/drawing/2014/main" id="{FADC9273-CFAC-6348-BE6C-FA70DEF66CA2}"/>
              </a:ext>
            </a:extLst>
          </p:cNvPr>
          <p:cNvSpPr txBox="1"/>
          <p:nvPr/>
        </p:nvSpPr>
        <p:spPr>
          <a:xfrm>
            <a:off x="1544400" y="1368000"/>
            <a:ext cx="1197764" cy="369332"/>
          </a:xfrm>
          <a:prstGeom prst="rect">
            <a:avLst/>
          </a:prstGeom>
          <a:noFill/>
        </p:spPr>
        <p:txBody>
          <a:bodyPr wrap="none" rtlCol="0">
            <a:spAutoFit/>
          </a:bodyPr>
          <a:lstStyle/>
          <a:p>
            <a:r>
              <a:rPr lang="fi-FI" dirty="0" err="1"/>
              <a:t>Girls</a:t>
            </a:r>
            <a:r>
              <a:rPr lang="fi-FI" dirty="0"/>
              <a:t> 2-501</a:t>
            </a:r>
          </a:p>
        </p:txBody>
      </p:sp>
      <p:sp>
        <p:nvSpPr>
          <p:cNvPr id="13" name="Rectangle 12">
            <a:extLst>
              <a:ext uri="{FF2B5EF4-FFF2-40B4-BE49-F238E27FC236}">
                <a16:creationId xmlns:a16="http://schemas.microsoft.com/office/drawing/2014/main" id="{899CF91B-4671-EB47-8E75-94A0519EB1E6}"/>
              </a:ext>
            </a:extLst>
          </p:cNvPr>
          <p:cNvSpPr/>
          <p:nvPr/>
        </p:nvSpPr>
        <p:spPr>
          <a:xfrm>
            <a:off x="1914616" y="1692000"/>
            <a:ext cx="595424" cy="43060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Box 13">
            <a:extLst>
              <a:ext uri="{FF2B5EF4-FFF2-40B4-BE49-F238E27FC236}">
                <a16:creationId xmlns:a16="http://schemas.microsoft.com/office/drawing/2014/main" id="{824A96AA-0C54-714C-8340-D14ECA7B20A7}"/>
              </a:ext>
            </a:extLst>
          </p:cNvPr>
          <p:cNvSpPr txBox="1"/>
          <p:nvPr/>
        </p:nvSpPr>
        <p:spPr>
          <a:xfrm>
            <a:off x="1563743" y="1368000"/>
            <a:ext cx="1197764" cy="369332"/>
          </a:xfrm>
          <a:prstGeom prst="rect">
            <a:avLst/>
          </a:prstGeom>
          <a:noFill/>
        </p:spPr>
        <p:txBody>
          <a:bodyPr wrap="none" rtlCol="0">
            <a:spAutoFit/>
          </a:bodyPr>
          <a:lstStyle/>
          <a:p>
            <a:r>
              <a:rPr lang="fi-FI" dirty="0" err="1"/>
              <a:t>Girls</a:t>
            </a:r>
            <a:r>
              <a:rPr lang="fi-FI" dirty="0"/>
              <a:t> 3-502</a:t>
            </a:r>
          </a:p>
        </p:txBody>
      </p:sp>
      <p:sp>
        <p:nvSpPr>
          <p:cNvPr id="15" name="Rectangle 14">
            <a:extLst>
              <a:ext uri="{FF2B5EF4-FFF2-40B4-BE49-F238E27FC236}">
                <a16:creationId xmlns:a16="http://schemas.microsoft.com/office/drawing/2014/main" id="{66ABB750-1605-3A4B-AFEB-A427D5F9B509}"/>
              </a:ext>
            </a:extLst>
          </p:cNvPr>
          <p:cNvSpPr/>
          <p:nvPr/>
        </p:nvSpPr>
        <p:spPr>
          <a:xfrm>
            <a:off x="3362426" y="1690687"/>
            <a:ext cx="595424" cy="43060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xtBox 15">
            <a:extLst>
              <a:ext uri="{FF2B5EF4-FFF2-40B4-BE49-F238E27FC236}">
                <a16:creationId xmlns:a16="http://schemas.microsoft.com/office/drawing/2014/main" id="{6F8F82C9-25A4-FC4D-838C-563958D81D7E}"/>
              </a:ext>
            </a:extLst>
          </p:cNvPr>
          <p:cNvSpPr txBox="1"/>
          <p:nvPr/>
        </p:nvSpPr>
        <p:spPr>
          <a:xfrm>
            <a:off x="2757195" y="1368000"/>
            <a:ext cx="1665841" cy="369332"/>
          </a:xfrm>
          <a:prstGeom prst="rect">
            <a:avLst/>
          </a:prstGeom>
          <a:noFill/>
        </p:spPr>
        <p:txBody>
          <a:bodyPr wrap="none" rtlCol="0">
            <a:spAutoFit/>
          </a:bodyPr>
          <a:lstStyle/>
          <a:p>
            <a:r>
              <a:rPr lang="fi-FI" dirty="0" err="1"/>
              <a:t>Girls</a:t>
            </a:r>
            <a:r>
              <a:rPr lang="fi-FI" dirty="0"/>
              <a:t> 2001-2500</a:t>
            </a:r>
          </a:p>
        </p:txBody>
      </p:sp>
    </p:spTree>
    <p:extLst>
      <p:ext uri="{BB962C8B-B14F-4D97-AF65-F5344CB8AC3E}">
        <p14:creationId xmlns:p14="http://schemas.microsoft.com/office/powerpoint/2010/main" val="36494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7" grpId="1" animBg="1"/>
      <p:bldP spid="8" grpId="0"/>
      <p:bldP spid="8" grpId="1"/>
      <p:bldP spid="11" grpId="0" animBg="1"/>
      <p:bldP spid="11" grpId="1" animBg="1"/>
      <p:bldP spid="12" grpId="0"/>
      <p:bldP spid="12" grpId="1"/>
      <p:bldP spid="13" grpId="0" animBg="1"/>
      <p:bldP spid="13" grpId="1" animBg="1"/>
      <p:bldP spid="14" grpId="0"/>
      <p:bldP spid="14" grpId="1"/>
      <p:bldP spid="15" grpId="0" animBg="1"/>
      <p:bldP spid="15" grpId="1" animBg="1"/>
      <p:bldP spid="16" grpId="0"/>
      <p:bldP spid="1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better approach</a:t>
            </a:r>
          </a:p>
        </p:txBody>
      </p:sp>
      <p:pic>
        <p:nvPicPr>
          <p:cNvPr id="8"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374110"/>
            <a:ext cx="3886200" cy="3254367"/>
          </a:xfrm>
          <a:prstGeom prst="rect">
            <a:avLst/>
          </a:prstGeom>
        </p:spPr>
      </p:pic>
      <p:sp>
        <p:nvSpPr>
          <p:cNvPr id="11" name="Content Placeholder 9"/>
          <p:cNvSpPr>
            <a:spLocks noGrp="1"/>
          </p:cNvSpPr>
          <p:nvPr>
            <p:ph sz="half" idx="2"/>
          </p:nvPr>
        </p:nvSpPr>
        <p:spPr>
          <a:prstGeom prst="rect">
            <a:avLst/>
          </a:prstGeom>
        </p:spPr>
        <p:txBody>
          <a:bodyPr>
            <a:normAutofit/>
          </a:bodyPr>
          <a:lstStyle/>
          <a:p>
            <a:r>
              <a:rPr lang="en-US" dirty="0"/>
              <a:t>Fit a curve instead of a line</a:t>
            </a:r>
          </a:p>
          <a:p>
            <a:pPr marL="457200" indent="-457200">
              <a:buFont typeface="Arial"/>
              <a:buChar char="•"/>
            </a:pPr>
            <a:r>
              <a:rPr lang="en-US" dirty="0"/>
              <a:t>The example is the </a:t>
            </a:r>
            <a:r>
              <a:rPr lang="en-US" dirty="0" err="1"/>
              <a:t>logit</a:t>
            </a:r>
            <a:r>
              <a:rPr lang="en-US" dirty="0"/>
              <a:t> function</a:t>
            </a:r>
          </a:p>
          <a:p>
            <a:pPr marL="457200" indent="-457200">
              <a:buFont typeface="Arial"/>
              <a:buChar char="•"/>
            </a:pPr>
            <a:endParaRPr lang="en-US" dirty="0"/>
          </a:p>
          <a:p>
            <a:r>
              <a:rPr lang="en-US" dirty="0"/>
              <a:t>Interpretation stays the same:</a:t>
            </a:r>
          </a:p>
          <a:p>
            <a:pPr marL="342900" indent="-342900">
              <a:buFont typeface="Arial"/>
              <a:buChar char="•"/>
            </a:pPr>
            <a:r>
              <a:rPr lang="en-US" dirty="0"/>
              <a:t>Expected value of Menarche given Age</a:t>
            </a:r>
          </a:p>
          <a:p>
            <a:pPr marL="342900" indent="-342900">
              <a:buFont typeface="Arial"/>
              <a:buChar char="•"/>
            </a:pPr>
            <a:r>
              <a:rPr lang="en-US" dirty="0"/>
              <a:t>i.e. probability</a:t>
            </a:r>
          </a:p>
          <a:p>
            <a:pPr marL="342900" indent="-342900">
              <a:buFont typeface="Arial"/>
              <a:buChar char="•"/>
            </a:pPr>
            <a:endParaRPr lang="en-US" dirty="0"/>
          </a:p>
        </p:txBody>
      </p:sp>
    </p:spTree>
    <p:extLst>
      <p:ext uri="{BB962C8B-B14F-4D97-AF65-F5344CB8AC3E}">
        <p14:creationId xmlns:p14="http://schemas.microsoft.com/office/powerpoint/2010/main" val="395558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a:t>
            </a:r>
          </a:p>
        </p:txBody>
      </p:sp>
      <p:sp>
        <p:nvSpPr>
          <p:cNvPr id="3" name="Content Placeholder 2"/>
          <p:cNvSpPr>
            <a:spLocks noGrp="1"/>
          </p:cNvSpPr>
          <p:nvPr>
            <p:ph sz="half" idx="1"/>
          </p:nvPr>
        </p:nvSpPr>
        <p:spPr/>
        <p:txBody>
          <a:bodyPr>
            <a:normAutofit fontScale="92500" lnSpcReduction="10000"/>
          </a:bodyPr>
          <a:lstStyle/>
          <a:p>
            <a:r>
              <a:rPr lang="en-US" dirty="0"/>
              <a:t>Linear regression model</a:t>
            </a:r>
          </a:p>
          <a:p>
            <a:pPr marL="0" indent="0">
              <a:buNone/>
            </a:pPr>
            <a:r>
              <a:rPr lang="en-US" b="0" i="1" dirty="0"/>
              <a:t>y = β</a:t>
            </a:r>
            <a:r>
              <a:rPr lang="en-US" b="0" i="1" baseline="-25000" dirty="0"/>
              <a:t>0</a:t>
            </a:r>
            <a:r>
              <a:rPr lang="en-US" b="0" i="1" dirty="0"/>
              <a:t> + β</a:t>
            </a:r>
            <a:r>
              <a:rPr lang="en-US" b="0" i="1" baseline="-25000" dirty="0"/>
              <a:t>1</a:t>
            </a:r>
            <a:r>
              <a:rPr lang="en-US" b="0" i="1" dirty="0"/>
              <a:t>x</a:t>
            </a:r>
            <a:r>
              <a:rPr lang="en-US" b="0" i="1" baseline="-25000" dirty="0"/>
              <a:t>1 </a:t>
            </a:r>
            <a:r>
              <a:rPr lang="en-US" b="0" i="1" dirty="0"/>
              <a:t>+ β</a:t>
            </a:r>
            <a:r>
              <a:rPr lang="en-US" b="0" i="1" baseline="-25000" dirty="0"/>
              <a:t>2</a:t>
            </a:r>
            <a:r>
              <a:rPr lang="en-US" b="0" i="1" dirty="0"/>
              <a:t>x</a:t>
            </a:r>
            <a:r>
              <a:rPr lang="en-US" b="0" i="1" baseline="-25000" dirty="0"/>
              <a:t>2 </a:t>
            </a:r>
            <a:r>
              <a:rPr lang="en-US" b="0" i="1" dirty="0"/>
              <a:t>+ … + β</a:t>
            </a:r>
            <a:r>
              <a:rPr lang="en-US" b="0" i="1" baseline="-25000" dirty="0" err="1"/>
              <a:t>k</a:t>
            </a:r>
            <a:r>
              <a:rPr lang="en-US" b="0" i="1" dirty="0" err="1"/>
              <a:t>x</a:t>
            </a:r>
            <a:r>
              <a:rPr lang="en-US" b="0" i="1" baseline="-25000" dirty="0" err="1"/>
              <a:t>k</a:t>
            </a:r>
            <a:r>
              <a:rPr lang="en-US" b="0" i="1" baseline="-25000" dirty="0"/>
              <a:t> </a:t>
            </a:r>
            <a:r>
              <a:rPr lang="en-US" b="0" i="1" dirty="0"/>
              <a:t>+ u</a:t>
            </a:r>
          </a:p>
          <a:p>
            <a:endParaRPr lang="en-US" b="0" i="1" dirty="0"/>
          </a:p>
          <a:p>
            <a:r>
              <a:rPr lang="en-US" dirty="0"/>
              <a:t>Nonlinear regression model</a:t>
            </a:r>
          </a:p>
          <a:p>
            <a:pPr marL="0" indent="0">
              <a:buNone/>
            </a:pPr>
            <a:r>
              <a:rPr lang="en-US" b="0" i="1" dirty="0"/>
              <a:t>y = </a:t>
            </a:r>
            <a:r>
              <a:rPr lang="en-US" i="1" dirty="0">
                <a:solidFill>
                  <a:srgbClr val="FF0000"/>
                </a:solidFill>
              </a:rPr>
              <a:t>f</a:t>
            </a:r>
            <a:r>
              <a:rPr lang="en-US" b="0" i="1" dirty="0">
                <a:solidFill>
                  <a:srgbClr val="FF0000"/>
                </a:solidFill>
              </a:rPr>
              <a:t>(</a:t>
            </a:r>
            <a:r>
              <a:rPr lang="en-US" b="0" i="1" dirty="0"/>
              <a:t>β</a:t>
            </a:r>
            <a:r>
              <a:rPr lang="en-US" b="0" i="1" baseline="-25000" dirty="0"/>
              <a:t>0</a:t>
            </a:r>
            <a:r>
              <a:rPr lang="en-US" b="0" i="1" dirty="0"/>
              <a:t> + β</a:t>
            </a:r>
            <a:r>
              <a:rPr lang="en-US" b="0" i="1" baseline="-25000" dirty="0"/>
              <a:t>1</a:t>
            </a:r>
            <a:r>
              <a:rPr lang="en-US" b="0" i="1" dirty="0"/>
              <a:t>x</a:t>
            </a:r>
            <a:r>
              <a:rPr lang="en-US" b="0" i="1" baseline="-25000" dirty="0"/>
              <a:t>1 </a:t>
            </a:r>
            <a:r>
              <a:rPr lang="en-US" b="0" i="1" dirty="0"/>
              <a:t>+ β</a:t>
            </a:r>
            <a:r>
              <a:rPr lang="en-US" b="0" i="1" baseline="-25000" dirty="0"/>
              <a:t>2</a:t>
            </a:r>
            <a:r>
              <a:rPr lang="en-US" b="0" i="1" dirty="0"/>
              <a:t>x</a:t>
            </a:r>
            <a:r>
              <a:rPr lang="en-US" b="0" i="1" baseline="-25000" dirty="0"/>
              <a:t>2 </a:t>
            </a:r>
            <a:r>
              <a:rPr lang="en-US" b="0" i="1" dirty="0"/>
              <a:t>+ … + β</a:t>
            </a:r>
            <a:r>
              <a:rPr lang="en-US" b="0" i="1" baseline="-25000" dirty="0" err="1"/>
              <a:t>k</a:t>
            </a:r>
            <a:r>
              <a:rPr lang="en-US" b="0" i="1" dirty="0" err="1"/>
              <a:t>x</a:t>
            </a:r>
            <a:r>
              <a:rPr lang="en-US" b="0" i="1" baseline="-25000" dirty="0" err="1"/>
              <a:t>k</a:t>
            </a:r>
            <a:r>
              <a:rPr lang="en-US" b="0" i="1" dirty="0">
                <a:solidFill>
                  <a:srgbClr val="EF3340"/>
                </a:solidFill>
              </a:rPr>
              <a:t>) </a:t>
            </a:r>
            <a:r>
              <a:rPr lang="en-US" b="0" i="1" dirty="0"/>
              <a:t>+u</a:t>
            </a:r>
          </a:p>
          <a:p>
            <a:pPr marL="0" indent="0">
              <a:buNone/>
            </a:pPr>
            <a:r>
              <a:rPr lang="en-US" b="0" i="1" dirty="0">
                <a:solidFill>
                  <a:srgbClr val="EF3340"/>
                </a:solidFill>
              </a:rPr>
              <a:t>f(x) = 1/(1+e</a:t>
            </a:r>
            <a:r>
              <a:rPr lang="en-US" b="0" i="1" baseline="30000" dirty="0">
                <a:solidFill>
                  <a:srgbClr val="EF3340"/>
                </a:solidFill>
              </a:rPr>
              <a:t>-x</a:t>
            </a:r>
            <a:r>
              <a:rPr lang="en-US" b="0" i="1" dirty="0">
                <a:solidFill>
                  <a:srgbClr val="EF3340"/>
                </a:solidFill>
              </a:rPr>
              <a:t>)</a:t>
            </a:r>
          </a:p>
          <a:p>
            <a:endParaRPr lang="en-US" dirty="0"/>
          </a:p>
          <a:p>
            <a:r>
              <a:rPr lang="en-US" dirty="0"/>
              <a:t>Remarks</a:t>
            </a:r>
          </a:p>
          <a:p>
            <a:pPr marL="342900" indent="-342900">
              <a:buFont typeface="Arial"/>
              <a:buChar char="•"/>
            </a:pPr>
            <a:r>
              <a:rPr lang="en-US" b="0" i="1" dirty="0"/>
              <a:t>The inverse of f(x), g(x) </a:t>
            </a:r>
            <a:r>
              <a:rPr lang="en-US" b="0" dirty="0"/>
              <a:t>is called </a:t>
            </a:r>
            <a:r>
              <a:rPr lang="en-US" b="0" dirty="0">
                <a:solidFill>
                  <a:srgbClr val="EF3340"/>
                </a:solidFill>
              </a:rPr>
              <a:t>link function</a:t>
            </a:r>
          </a:p>
          <a:p>
            <a:pPr marL="342900" indent="-342900">
              <a:buFont typeface="Arial"/>
              <a:buChar char="•"/>
            </a:pPr>
            <a:r>
              <a:rPr lang="en-US" b="0" i="1" dirty="0"/>
              <a:t>g(x) = ln(g/1-x) </a:t>
            </a:r>
            <a:r>
              <a:rPr lang="en-US" b="0" dirty="0"/>
              <a:t>is the logit function</a:t>
            </a:r>
          </a:p>
          <a:p>
            <a:pPr marL="342900" indent="-342900">
              <a:buFont typeface="Arial"/>
              <a:buChar char="•"/>
            </a:pPr>
            <a:r>
              <a:rPr lang="en-US" b="0" i="1" dirty="0"/>
              <a:t>g(x) = x </a:t>
            </a:r>
            <a:r>
              <a:rPr lang="en-US" b="0" dirty="0"/>
              <a:t>reduces to linear regression model</a:t>
            </a:r>
            <a:endParaRPr lang="en-US" dirty="0"/>
          </a:p>
          <a:p>
            <a:endParaRPr lang="en-US" b="0" i="1" dirty="0"/>
          </a:p>
          <a:p>
            <a:endParaRPr lang="en-US" b="0" i="1" dirty="0"/>
          </a:p>
          <a:p>
            <a:endParaRPr lang="en-US" dirty="0"/>
          </a:p>
        </p:txBody>
      </p:sp>
      <p:pic>
        <p:nvPicPr>
          <p:cNvPr id="8" name="Content Placeholder 8">
            <a:extLst>
              <a:ext uri="{FF2B5EF4-FFF2-40B4-BE49-F238E27FC236}">
                <a16:creationId xmlns:a16="http://schemas.microsoft.com/office/drawing/2014/main" id="{DA91A991-E51A-7B45-A511-EA6B0323A49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2374110"/>
            <a:ext cx="3886200" cy="3254367"/>
          </a:xfrm>
          <a:prstGeom prst="rect">
            <a:avLst/>
          </a:prstGeom>
        </p:spPr>
      </p:pic>
    </p:spTree>
    <p:extLst>
      <p:ext uri="{BB962C8B-B14F-4D97-AF65-F5344CB8AC3E}">
        <p14:creationId xmlns:p14="http://schemas.microsoft.com/office/powerpoint/2010/main" val="991380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OLS estimation </a:t>
            </a:r>
            <a:br>
              <a:rPr lang="en-US" dirty="0"/>
            </a:br>
            <a:r>
              <a:rPr lang="en-US" dirty="0"/>
              <a:t>of non-linear model</a:t>
            </a:r>
          </a:p>
        </p:txBody>
      </p:sp>
      <p:sp>
        <p:nvSpPr>
          <p:cNvPr id="6" name="Content Placeholder 5"/>
          <p:cNvSpPr>
            <a:spLocks noGrp="1"/>
          </p:cNvSpPr>
          <p:nvPr>
            <p:ph sz="half" idx="1"/>
          </p:nvPr>
        </p:nvSpPr>
        <p:spPr/>
        <p:txBody>
          <a:bodyPr>
            <a:normAutofit lnSpcReduction="10000"/>
          </a:bodyPr>
          <a:lstStyle/>
          <a:p>
            <a:r>
              <a:rPr lang="en-US" dirty="0"/>
              <a:t>OLS estimation</a:t>
            </a:r>
          </a:p>
          <a:p>
            <a:pPr marL="342900" indent="-342900">
              <a:buFont typeface="Arial"/>
              <a:buChar char="•"/>
            </a:pPr>
            <a:r>
              <a:rPr lang="en-US" dirty="0"/>
              <a:t>Choose the parameter values to minimize the sum of squared residuals</a:t>
            </a:r>
          </a:p>
          <a:p>
            <a:pPr marL="342900" indent="-342900">
              <a:buFont typeface="Arial"/>
              <a:buChar char="•"/>
            </a:pPr>
            <a:endParaRPr lang="en-US" dirty="0"/>
          </a:p>
          <a:p>
            <a:r>
              <a:rPr lang="en-US" dirty="0"/>
              <a:t>Problems with residuals</a:t>
            </a:r>
          </a:p>
          <a:p>
            <a:pPr marL="342900" indent="-342900">
              <a:buFont typeface="Arial"/>
              <a:buChar char="•"/>
            </a:pPr>
            <a:r>
              <a:rPr lang="en-US" dirty="0"/>
              <a:t>Non-normality (MLR.6)</a:t>
            </a:r>
          </a:p>
          <a:p>
            <a:pPr marL="342900" indent="-342900">
              <a:buFont typeface="Arial"/>
              <a:buChar char="•"/>
            </a:pPr>
            <a:r>
              <a:rPr lang="en-US" dirty="0" err="1"/>
              <a:t>Heteroskedasticity</a:t>
            </a:r>
            <a:r>
              <a:rPr lang="en-US" dirty="0"/>
              <a:t> (MLR.5)</a:t>
            </a:r>
          </a:p>
          <a:p>
            <a:pPr marL="342900" indent="-342900">
              <a:buFont typeface="Arial"/>
              <a:buChar char="•"/>
            </a:pPr>
            <a:r>
              <a:rPr lang="en-US" dirty="0"/>
              <a:t>Independent mean (MLR.4)</a:t>
            </a:r>
          </a:p>
          <a:p>
            <a:pPr marL="342900" indent="-342900">
              <a:buFont typeface="Arial"/>
              <a:buChar char="•"/>
            </a:pPr>
            <a:endParaRPr lang="en-US" dirty="0"/>
          </a:p>
          <a:p>
            <a:r>
              <a:rPr lang="en-US" dirty="0"/>
              <a:t>We need a different estimation approach!</a:t>
            </a:r>
          </a:p>
          <a:p>
            <a:pPr marL="342900" indent="-342900">
              <a:buFont typeface="Arial"/>
              <a:buChar char="•"/>
            </a:pPr>
            <a:endParaRPr lang="en-US" dirty="0"/>
          </a:p>
          <a:p>
            <a:endParaRPr lang="en-US" dirty="0"/>
          </a:p>
        </p:txBody>
      </p:sp>
      <p:pic>
        <p:nvPicPr>
          <p:cNvPr id="10" name="Content Placeholder 7" descr="OLSLogit.pdf"/>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t="-7354" b="-7354"/>
          <a:stretch>
            <a:fillRect/>
          </a:stretch>
        </p:blipFill>
        <p:spPr>
          <a:xfrm>
            <a:off x="4731379" y="3166915"/>
            <a:ext cx="4078410" cy="3917677"/>
          </a:xfrm>
          <a:prstGeom prst="rect">
            <a:avLst/>
          </a:prstGeom>
        </p:spPr>
      </p:pic>
      <p:pic>
        <p:nvPicPr>
          <p:cNvPr id="11" name="Picture 10" descr="Residual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379" y="-13320"/>
            <a:ext cx="4078410" cy="3415328"/>
          </a:xfrm>
          <a:prstGeom prst="rect">
            <a:avLst/>
          </a:prstGeom>
        </p:spPr>
      </p:pic>
    </p:spTree>
    <p:extLst>
      <p:ext uri="{BB962C8B-B14F-4D97-AF65-F5344CB8AC3E}">
        <p14:creationId xmlns:p14="http://schemas.microsoft.com/office/powerpoint/2010/main" val="107499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812D0-D359-9B4F-A80A-F7B3DD780642}"/>
              </a:ext>
            </a:extLst>
          </p:cNvPr>
          <p:cNvSpPr>
            <a:spLocks noGrp="1"/>
          </p:cNvSpPr>
          <p:nvPr>
            <p:ph type="title"/>
          </p:nvPr>
        </p:nvSpPr>
        <p:spPr>
          <a:xfrm>
            <a:off x="628650" y="365126"/>
            <a:ext cx="5572125" cy="1325563"/>
          </a:xfrm>
        </p:spPr>
        <p:txBody>
          <a:bodyPr>
            <a:normAutofit fontScale="90000"/>
          </a:bodyPr>
          <a:lstStyle/>
          <a:p>
            <a:r>
              <a:rPr lang="fi-FI" dirty="0" err="1"/>
              <a:t>Define</a:t>
            </a:r>
            <a:r>
              <a:rPr lang="fi-FI" dirty="0"/>
              <a:t> a </a:t>
            </a:r>
            <a:r>
              <a:rPr lang="fi-FI" dirty="0" err="1"/>
              <a:t>model</a:t>
            </a:r>
            <a:r>
              <a:rPr lang="fi-FI" dirty="0"/>
              <a:t> </a:t>
            </a:r>
            <a:r>
              <a:rPr lang="fi-FI" dirty="0" err="1"/>
              <a:t>that</a:t>
            </a:r>
            <a:r>
              <a:rPr lang="fi-FI" dirty="0"/>
              <a:t> </a:t>
            </a:r>
            <a:r>
              <a:rPr lang="fi-FI" dirty="0" err="1"/>
              <a:t>gives</a:t>
            </a:r>
            <a:r>
              <a:rPr lang="fi-FI" dirty="0"/>
              <a:t> </a:t>
            </a:r>
            <a:r>
              <a:rPr lang="fi-FI" dirty="0" err="1"/>
              <a:t>the</a:t>
            </a:r>
            <a:r>
              <a:rPr lang="fi-FI" dirty="0"/>
              <a:t> </a:t>
            </a:r>
            <a:r>
              <a:rPr lang="fi-FI" dirty="0" err="1"/>
              <a:t>expected</a:t>
            </a:r>
            <a:r>
              <a:rPr lang="fi-FI" dirty="0"/>
              <a:t> </a:t>
            </a:r>
            <a:r>
              <a:rPr lang="fi-FI" dirty="0" err="1"/>
              <a:t>number</a:t>
            </a:r>
            <a:r>
              <a:rPr lang="fi-FI" dirty="0"/>
              <a:t> of </a:t>
            </a:r>
            <a:r>
              <a:rPr lang="fi-FI" dirty="0" err="1"/>
              <a:t>citations</a:t>
            </a:r>
            <a:r>
              <a:rPr lang="fi-FI" dirty="0"/>
              <a:t> for an </a:t>
            </a:r>
            <a:r>
              <a:rPr lang="fi-FI" dirty="0" err="1"/>
              <a:t>article</a:t>
            </a:r>
            <a:endParaRPr lang="fi-FI" dirty="0"/>
          </a:p>
        </p:txBody>
      </p:sp>
      <p:sp>
        <p:nvSpPr>
          <p:cNvPr id="3" name="Content Placeholder 2">
            <a:extLst>
              <a:ext uri="{FF2B5EF4-FFF2-40B4-BE49-F238E27FC236}">
                <a16:creationId xmlns:a16="http://schemas.microsoft.com/office/drawing/2014/main" id="{B9A817BE-3F0F-4C40-8992-6D1F58EFCA45}"/>
              </a:ext>
            </a:extLst>
          </p:cNvPr>
          <p:cNvSpPr>
            <a:spLocks noGrp="1"/>
          </p:cNvSpPr>
          <p:nvPr>
            <p:ph idx="1"/>
          </p:nvPr>
        </p:nvSpPr>
        <p:spPr>
          <a:xfrm>
            <a:off x="628650" y="1825625"/>
            <a:ext cx="5257800" cy="4351338"/>
          </a:xfrm>
        </p:spPr>
        <p:txBody>
          <a:bodyPr/>
          <a:lstStyle/>
          <a:p>
            <a:r>
              <a:rPr lang="fi-FI" dirty="0" err="1"/>
              <a:t>Each</a:t>
            </a:r>
            <a:r>
              <a:rPr lang="fi-FI" dirty="0"/>
              <a:t> </a:t>
            </a:r>
            <a:r>
              <a:rPr lang="fi-FI" dirty="0" err="1"/>
              <a:t>variable</a:t>
            </a:r>
            <a:r>
              <a:rPr lang="fi-FI" dirty="0"/>
              <a:t> </a:t>
            </a:r>
            <a:r>
              <a:rPr lang="fi-FI" dirty="0" err="1"/>
              <a:t>can</a:t>
            </a:r>
            <a:r>
              <a:rPr lang="fi-FI" dirty="0"/>
              <a:t> </a:t>
            </a:r>
            <a:r>
              <a:rPr lang="fi-FI" dirty="0" err="1"/>
              <a:t>appear</a:t>
            </a:r>
            <a:r>
              <a:rPr lang="fi-FI" dirty="0"/>
              <a:t> in </a:t>
            </a:r>
            <a:r>
              <a:rPr lang="fi-FI" dirty="0" err="1"/>
              <a:t>the</a:t>
            </a:r>
            <a:r>
              <a:rPr lang="fi-FI" dirty="0"/>
              <a:t> </a:t>
            </a:r>
            <a:r>
              <a:rPr lang="fi-FI" dirty="0" err="1"/>
              <a:t>model</a:t>
            </a:r>
            <a:r>
              <a:rPr lang="fi-FI" dirty="0"/>
              <a:t> </a:t>
            </a:r>
            <a:r>
              <a:rPr lang="fi-FI" dirty="0" err="1"/>
              <a:t>more</a:t>
            </a:r>
            <a:r>
              <a:rPr lang="fi-FI" dirty="0"/>
              <a:t> </a:t>
            </a:r>
            <a:r>
              <a:rPr lang="fi-FI" dirty="0" err="1"/>
              <a:t>than</a:t>
            </a:r>
            <a:r>
              <a:rPr lang="fi-FI" dirty="0"/>
              <a:t> </a:t>
            </a:r>
            <a:r>
              <a:rPr lang="fi-FI" dirty="0" err="1"/>
              <a:t>once</a:t>
            </a:r>
            <a:r>
              <a:rPr lang="fi-FI" dirty="0"/>
              <a:t> and </a:t>
            </a:r>
            <a:r>
              <a:rPr lang="fi-FI" dirty="0" err="1"/>
              <a:t>should</a:t>
            </a:r>
            <a:r>
              <a:rPr lang="fi-FI" dirty="0"/>
              <a:t> </a:t>
            </a:r>
            <a:r>
              <a:rPr lang="fi-FI" dirty="0" err="1"/>
              <a:t>be</a:t>
            </a:r>
            <a:r>
              <a:rPr lang="fi-FI" dirty="0"/>
              <a:t> </a:t>
            </a:r>
            <a:r>
              <a:rPr lang="fi-FI" dirty="0" err="1"/>
              <a:t>multiplied</a:t>
            </a:r>
            <a:r>
              <a:rPr lang="fi-FI" dirty="0"/>
              <a:t> </a:t>
            </a:r>
            <a:r>
              <a:rPr lang="fi-FI" dirty="0" err="1"/>
              <a:t>with</a:t>
            </a:r>
            <a:r>
              <a:rPr lang="fi-FI" dirty="0"/>
              <a:t> a regression </a:t>
            </a:r>
            <a:r>
              <a:rPr lang="fi-FI" dirty="0" err="1"/>
              <a:t>coefficient</a:t>
            </a:r>
            <a:r>
              <a:rPr lang="fi-FI" dirty="0"/>
              <a:t> </a:t>
            </a:r>
            <a:r>
              <a:rPr lang="el-GR" dirty="0"/>
              <a:t>β</a:t>
            </a:r>
            <a:r>
              <a:rPr lang="fi-FI" baseline="-25000" dirty="0"/>
              <a:t>x</a:t>
            </a:r>
          </a:p>
          <a:p>
            <a:r>
              <a:rPr lang="fi-FI" dirty="0" err="1"/>
              <a:t>You</a:t>
            </a:r>
            <a:r>
              <a:rPr lang="fi-FI" dirty="0"/>
              <a:t> </a:t>
            </a:r>
            <a:r>
              <a:rPr lang="fi-FI" dirty="0" err="1"/>
              <a:t>can</a:t>
            </a:r>
            <a:r>
              <a:rPr lang="fi-FI" dirty="0"/>
              <a:t> </a:t>
            </a:r>
            <a:r>
              <a:rPr lang="fi-FI" dirty="0" err="1"/>
              <a:t>use</a:t>
            </a:r>
            <a:r>
              <a:rPr lang="fi-FI" dirty="0"/>
              <a:t> </a:t>
            </a:r>
            <a:r>
              <a:rPr lang="fi-FI" dirty="0" err="1"/>
              <a:t>the</a:t>
            </a:r>
            <a:r>
              <a:rPr lang="fi-FI" dirty="0"/>
              <a:t> </a:t>
            </a:r>
            <a:r>
              <a:rPr lang="fi-FI" dirty="0" err="1"/>
              <a:t>following</a:t>
            </a:r>
            <a:r>
              <a:rPr lang="fi-FI" dirty="0"/>
              <a:t> </a:t>
            </a:r>
            <a:r>
              <a:rPr lang="fi-FI" dirty="0" err="1"/>
              <a:t>operators</a:t>
            </a:r>
            <a:endParaRPr lang="fi-FI" dirty="0"/>
          </a:p>
          <a:p>
            <a:pPr lvl="1"/>
            <a:r>
              <a:rPr lang="fi-FI" dirty="0" err="1"/>
              <a:t>Exp</a:t>
            </a:r>
            <a:r>
              <a:rPr lang="fi-FI" dirty="0"/>
              <a:t> - </a:t>
            </a:r>
            <a:r>
              <a:rPr lang="fi-FI" dirty="0" err="1"/>
              <a:t>exponential</a:t>
            </a:r>
            <a:endParaRPr lang="fi-FI" dirty="0"/>
          </a:p>
          <a:p>
            <a:pPr lvl="1"/>
            <a:r>
              <a:rPr lang="fi-FI" dirty="0" err="1"/>
              <a:t>Ln</a:t>
            </a:r>
            <a:r>
              <a:rPr lang="fi-FI" dirty="0"/>
              <a:t> -</a:t>
            </a:r>
            <a:r>
              <a:rPr lang="fi-FI" dirty="0" err="1"/>
              <a:t>logarithm</a:t>
            </a:r>
            <a:endParaRPr lang="fi-FI" dirty="0"/>
          </a:p>
          <a:p>
            <a:pPr lvl="1"/>
            <a:r>
              <a:rPr lang="fi-FI" dirty="0"/>
              <a:t>+ - </a:t>
            </a:r>
            <a:r>
              <a:rPr lang="fi-FI" dirty="0" err="1"/>
              <a:t>sum</a:t>
            </a:r>
            <a:endParaRPr lang="fi-FI" dirty="0"/>
          </a:p>
          <a:p>
            <a:pPr lvl="1"/>
            <a:r>
              <a:rPr lang="fi-FI" dirty="0"/>
              <a:t>* - </a:t>
            </a:r>
            <a:r>
              <a:rPr lang="fi-FI" dirty="0" err="1"/>
              <a:t>multiplication</a:t>
            </a:r>
            <a:endParaRPr lang="fi-FI" dirty="0"/>
          </a:p>
          <a:p>
            <a:pPr lvl="1"/>
            <a:r>
              <a:rPr lang="fi-FI" dirty="0"/>
              <a:t>/ - division</a:t>
            </a:r>
          </a:p>
          <a:p>
            <a:pPr lvl="1"/>
            <a:r>
              <a:rPr lang="fi-FI" dirty="0"/>
              <a:t>^ - </a:t>
            </a:r>
            <a:r>
              <a:rPr lang="fi-FI" dirty="0" err="1"/>
              <a:t>power</a:t>
            </a:r>
            <a:endParaRPr lang="fi-FI" dirty="0"/>
          </a:p>
          <a:p>
            <a:r>
              <a:rPr lang="fi-FI" dirty="0" err="1"/>
              <a:t>You</a:t>
            </a:r>
            <a:r>
              <a:rPr lang="fi-FI" dirty="0"/>
              <a:t> </a:t>
            </a:r>
            <a:r>
              <a:rPr lang="fi-FI" dirty="0" err="1"/>
              <a:t>can</a:t>
            </a:r>
            <a:r>
              <a:rPr lang="fi-FI" dirty="0"/>
              <a:t> </a:t>
            </a:r>
            <a:r>
              <a:rPr lang="fi-FI" dirty="0" err="1"/>
              <a:t>use</a:t>
            </a:r>
            <a:r>
              <a:rPr lang="fi-FI" dirty="0"/>
              <a:t> </a:t>
            </a:r>
            <a:r>
              <a:rPr lang="fi-FI" dirty="0" err="1"/>
              <a:t>more</a:t>
            </a:r>
            <a:r>
              <a:rPr lang="fi-FI" dirty="0"/>
              <a:t> </a:t>
            </a:r>
            <a:r>
              <a:rPr lang="fi-FI" dirty="0" err="1"/>
              <a:t>than</a:t>
            </a:r>
            <a:r>
              <a:rPr lang="fi-FI" dirty="0"/>
              <a:t> </a:t>
            </a:r>
            <a:r>
              <a:rPr lang="fi-FI" dirty="0" err="1"/>
              <a:t>one</a:t>
            </a:r>
            <a:r>
              <a:rPr lang="fi-FI" dirty="0"/>
              <a:t> </a:t>
            </a:r>
            <a:r>
              <a:rPr lang="fi-FI" dirty="0" err="1"/>
              <a:t>models</a:t>
            </a:r>
            <a:r>
              <a:rPr lang="fi-FI" dirty="0"/>
              <a:t> (</a:t>
            </a:r>
            <a:r>
              <a:rPr lang="fi-FI" dirty="0" err="1"/>
              <a:t>e.g</a:t>
            </a:r>
            <a:r>
              <a:rPr lang="fi-FI" dirty="0"/>
              <a:t>. </a:t>
            </a:r>
            <a:r>
              <a:rPr lang="fi-FI" dirty="0" err="1"/>
              <a:t>zero</a:t>
            </a:r>
            <a:r>
              <a:rPr lang="fi-FI" dirty="0"/>
              <a:t> </a:t>
            </a:r>
            <a:r>
              <a:rPr lang="fi-FI" dirty="0" err="1"/>
              <a:t>inflation</a:t>
            </a:r>
            <a:r>
              <a:rPr lang="fi-FI" dirty="0"/>
              <a:t>)</a:t>
            </a:r>
          </a:p>
        </p:txBody>
      </p:sp>
      <p:pic>
        <p:nvPicPr>
          <p:cNvPr id="5" name="Picture 4">
            <a:extLst>
              <a:ext uri="{FF2B5EF4-FFF2-40B4-BE49-F238E27FC236}">
                <a16:creationId xmlns:a16="http://schemas.microsoft.com/office/drawing/2014/main" id="{F04386F6-FB24-DB42-BE00-8861505E8AD5}"/>
              </a:ext>
            </a:extLst>
          </p:cNvPr>
          <p:cNvPicPr>
            <a:picLocks noChangeAspect="1"/>
          </p:cNvPicPr>
          <p:nvPr/>
        </p:nvPicPr>
        <p:blipFill>
          <a:blip r:embed="rId2"/>
          <a:stretch>
            <a:fillRect/>
          </a:stretch>
        </p:blipFill>
        <p:spPr>
          <a:xfrm>
            <a:off x="6043613" y="179388"/>
            <a:ext cx="2769338" cy="6176963"/>
          </a:xfrm>
          <a:prstGeom prst="rect">
            <a:avLst/>
          </a:prstGeom>
        </p:spPr>
      </p:pic>
    </p:spTree>
    <p:extLst>
      <p:ext uri="{BB962C8B-B14F-4D97-AF65-F5344CB8AC3E}">
        <p14:creationId xmlns:p14="http://schemas.microsoft.com/office/powerpoint/2010/main" val="2437465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DD09D5-AA5C-A741-8B4A-9DE540722BE9}"/>
              </a:ext>
            </a:extLst>
          </p:cNvPr>
          <p:cNvSpPr>
            <a:spLocks noGrp="1"/>
          </p:cNvSpPr>
          <p:nvPr>
            <p:ph type="title"/>
          </p:nvPr>
        </p:nvSpPr>
        <p:spPr/>
        <p:txBody>
          <a:bodyPr/>
          <a:lstStyle/>
          <a:p>
            <a:r>
              <a:rPr lang="fi-FI" dirty="0"/>
              <a:t>Maximum </a:t>
            </a:r>
            <a:r>
              <a:rPr lang="fi-FI" dirty="0" err="1"/>
              <a:t>likelihood</a:t>
            </a:r>
            <a:br>
              <a:rPr lang="fi-FI" dirty="0"/>
            </a:br>
            <a:r>
              <a:rPr lang="fi-FI" dirty="0" err="1"/>
              <a:t>estimation</a:t>
            </a:r>
            <a:endParaRPr lang="fi-FI" dirty="0"/>
          </a:p>
        </p:txBody>
      </p:sp>
      <p:sp>
        <p:nvSpPr>
          <p:cNvPr id="7" name="Text Placeholder 6">
            <a:extLst>
              <a:ext uri="{FF2B5EF4-FFF2-40B4-BE49-F238E27FC236}">
                <a16:creationId xmlns:a16="http://schemas.microsoft.com/office/drawing/2014/main" id="{1720C488-93C5-C441-B813-FAAB0113B9E1}"/>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4141544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Cumulative probability and probability density</a:t>
            </a:r>
          </a:p>
        </p:txBody>
      </p:sp>
      <p:sp>
        <p:nvSpPr>
          <p:cNvPr id="2" name="Text Placeholder 1">
            <a:extLst>
              <a:ext uri="{FF2B5EF4-FFF2-40B4-BE49-F238E27FC236}">
                <a16:creationId xmlns:a16="http://schemas.microsoft.com/office/drawing/2014/main" id="{740049B1-ADD8-144B-BB7E-0FB92BB2F257}"/>
              </a:ext>
            </a:extLst>
          </p:cNvPr>
          <p:cNvSpPr>
            <a:spLocks noGrp="1"/>
          </p:cNvSpPr>
          <p:nvPr>
            <p:ph type="body" idx="1"/>
          </p:nvPr>
        </p:nvSpPr>
        <p:spPr/>
        <p:txBody>
          <a:bodyPr/>
          <a:lstStyle/>
          <a:p>
            <a:r>
              <a:rPr lang="fi-FI" dirty="0" err="1"/>
              <a:t>Cumulative</a:t>
            </a:r>
            <a:r>
              <a:rPr lang="fi-FI" dirty="0"/>
              <a:t> </a:t>
            </a:r>
            <a:r>
              <a:rPr lang="fi-FI" dirty="0" err="1"/>
              <a:t>probability</a:t>
            </a:r>
            <a:endParaRPr lang="fi-FI" dirty="0"/>
          </a:p>
        </p:txBody>
      </p:sp>
      <p:pic>
        <p:nvPicPr>
          <p:cNvPr id="7" name="Content Placeholder 6"/>
          <p:cNvPicPr>
            <a:picLocks noGrp="1" noChangeAspect="1"/>
          </p:cNvPicPr>
          <p:nvPr>
            <p:ph sz="half" idx="2"/>
          </p:nvPr>
        </p:nvPicPr>
        <p:blipFill>
          <a:blip r:embed="rId3"/>
          <a:stretch>
            <a:fillRect/>
          </a:stretch>
        </p:blipFill>
        <p:spPr>
          <a:xfrm>
            <a:off x="218941" y="2607469"/>
            <a:ext cx="3606800" cy="3479800"/>
          </a:xfrm>
        </p:spPr>
      </p:pic>
      <p:sp>
        <p:nvSpPr>
          <p:cNvPr id="3" name="Text Placeholder 2">
            <a:extLst>
              <a:ext uri="{FF2B5EF4-FFF2-40B4-BE49-F238E27FC236}">
                <a16:creationId xmlns:a16="http://schemas.microsoft.com/office/drawing/2014/main" id="{A8692598-0F3F-F74E-8D1D-2D94560AA2EC}"/>
              </a:ext>
            </a:extLst>
          </p:cNvPr>
          <p:cNvSpPr>
            <a:spLocks noGrp="1"/>
          </p:cNvSpPr>
          <p:nvPr>
            <p:ph type="body" sz="quarter" idx="3"/>
          </p:nvPr>
        </p:nvSpPr>
        <p:spPr/>
        <p:txBody>
          <a:bodyPr/>
          <a:lstStyle/>
          <a:p>
            <a:r>
              <a:rPr lang="fi-FI" dirty="0" err="1"/>
              <a:t>Probability</a:t>
            </a:r>
            <a:r>
              <a:rPr lang="fi-FI" dirty="0"/>
              <a:t> </a:t>
            </a:r>
            <a:r>
              <a:rPr lang="fi-FI" dirty="0" err="1"/>
              <a:t>density</a:t>
            </a:r>
            <a:endParaRPr lang="fi-FI" dirty="0"/>
          </a:p>
        </p:txBody>
      </p:sp>
      <p:pic>
        <p:nvPicPr>
          <p:cNvPr id="8" name="Content Placeholder 7"/>
          <p:cNvPicPr>
            <a:picLocks noGrp="1" noChangeAspect="1"/>
          </p:cNvPicPr>
          <p:nvPr>
            <p:ph sz="quarter" idx="4"/>
          </p:nvPr>
        </p:nvPicPr>
        <p:blipFill>
          <a:blip r:embed="rId4"/>
          <a:stretch>
            <a:fillRect/>
          </a:stretch>
        </p:blipFill>
        <p:spPr>
          <a:xfrm>
            <a:off x="4227379" y="2607469"/>
            <a:ext cx="3606800" cy="3479800"/>
          </a:xfrm>
        </p:spPr>
      </p:pic>
    </p:spTree>
    <p:extLst>
      <p:ext uri="{BB962C8B-B14F-4D97-AF65-F5344CB8AC3E}">
        <p14:creationId xmlns:p14="http://schemas.microsoft.com/office/powerpoint/2010/main" val="4285007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4CD675-C24F-8C45-89CC-9DF4DAC06E3B}"/>
              </a:ext>
            </a:extLst>
          </p:cNvPr>
          <p:cNvSpPr>
            <a:spLocks noGrp="1"/>
          </p:cNvSpPr>
          <p:nvPr>
            <p:ph type="title"/>
          </p:nvPr>
        </p:nvSpPr>
        <p:spPr/>
        <p:txBody>
          <a:bodyPr/>
          <a:lstStyle/>
          <a:p>
            <a:r>
              <a:rPr lang="fi-FI" dirty="0" err="1"/>
              <a:t>Probability</a:t>
            </a:r>
            <a:r>
              <a:rPr lang="fi-FI" dirty="0"/>
              <a:t> of </a:t>
            </a:r>
            <a:r>
              <a:rPr lang="fi-FI" dirty="0" err="1"/>
              <a:t>independent</a:t>
            </a:r>
            <a:r>
              <a:rPr lang="fi-FI" dirty="0"/>
              <a:t> </a:t>
            </a:r>
            <a:r>
              <a:rPr lang="fi-FI" dirty="0" err="1"/>
              <a:t>events</a:t>
            </a:r>
            <a:endParaRPr lang="fi-FI" dirty="0"/>
          </a:p>
        </p:txBody>
      </p:sp>
      <p:graphicFrame>
        <p:nvGraphicFramePr>
          <p:cNvPr id="9" name="Content Placeholder 8">
            <a:extLst>
              <a:ext uri="{FF2B5EF4-FFF2-40B4-BE49-F238E27FC236}">
                <a16:creationId xmlns:a16="http://schemas.microsoft.com/office/drawing/2014/main" id="{1C110C5E-F925-9249-ADA5-2536E6D78EB5}"/>
              </a:ext>
            </a:extLst>
          </p:cNvPr>
          <p:cNvGraphicFramePr>
            <a:graphicFrameLocks noGrp="1"/>
          </p:cNvGraphicFramePr>
          <p:nvPr>
            <p:ph idx="1"/>
            <p:extLst>
              <p:ext uri="{D42A27DB-BD31-4B8C-83A1-F6EECF244321}">
                <p14:modId xmlns:p14="http://schemas.microsoft.com/office/powerpoint/2010/main" val="548085053"/>
              </p:ext>
            </p:extLst>
          </p:nvPr>
        </p:nvGraphicFramePr>
        <p:xfrm>
          <a:off x="1011424" y="1825625"/>
          <a:ext cx="6984264" cy="4206240"/>
        </p:xfrm>
        <a:graphic>
          <a:graphicData uri="http://schemas.openxmlformats.org/drawingml/2006/table">
            <a:tbl>
              <a:tblPr firstRow="1" bandRow="1">
                <a:tableStyleId>{2D5ABB26-0587-4C30-8999-92F81FD0307C}</a:tableStyleId>
              </a:tblPr>
              <a:tblGrid>
                <a:gridCol w="1164044">
                  <a:extLst>
                    <a:ext uri="{9D8B030D-6E8A-4147-A177-3AD203B41FA5}">
                      <a16:colId xmlns:a16="http://schemas.microsoft.com/office/drawing/2014/main" val="3142005463"/>
                    </a:ext>
                  </a:extLst>
                </a:gridCol>
                <a:gridCol w="1164044">
                  <a:extLst>
                    <a:ext uri="{9D8B030D-6E8A-4147-A177-3AD203B41FA5}">
                      <a16:colId xmlns:a16="http://schemas.microsoft.com/office/drawing/2014/main" val="3597022611"/>
                    </a:ext>
                  </a:extLst>
                </a:gridCol>
                <a:gridCol w="1164044">
                  <a:extLst>
                    <a:ext uri="{9D8B030D-6E8A-4147-A177-3AD203B41FA5}">
                      <a16:colId xmlns:a16="http://schemas.microsoft.com/office/drawing/2014/main" val="1436697398"/>
                    </a:ext>
                  </a:extLst>
                </a:gridCol>
                <a:gridCol w="1164044">
                  <a:extLst>
                    <a:ext uri="{9D8B030D-6E8A-4147-A177-3AD203B41FA5}">
                      <a16:colId xmlns:a16="http://schemas.microsoft.com/office/drawing/2014/main" val="1897403988"/>
                    </a:ext>
                  </a:extLst>
                </a:gridCol>
                <a:gridCol w="1164044">
                  <a:extLst>
                    <a:ext uri="{9D8B030D-6E8A-4147-A177-3AD203B41FA5}">
                      <a16:colId xmlns:a16="http://schemas.microsoft.com/office/drawing/2014/main" val="2459670982"/>
                    </a:ext>
                  </a:extLst>
                </a:gridCol>
                <a:gridCol w="1164044">
                  <a:extLst>
                    <a:ext uri="{9D8B030D-6E8A-4147-A177-3AD203B41FA5}">
                      <a16:colId xmlns:a16="http://schemas.microsoft.com/office/drawing/2014/main" val="862105737"/>
                    </a:ext>
                  </a:extLst>
                </a:gridCol>
              </a:tblGrid>
              <a:tr h="370840">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8302473"/>
                  </a:ext>
                </a:extLst>
              </a:tr>
              <a:tr h="370840">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4235473"/>
                  </a:ext>
                </a:extLst>
              </a:tr>
              <a:tr h="370840">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3866299"/>
                  </a:ext>
                </a:extLst>
              </a:tr>
              <a:tr h="370840">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847235"/>
                  </a:ext>
                </a:extLst>
              </a:tr>
              <a:tr h="370840">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9919004"/>
                  </a:ext>
                </a:extLst>
              </a:tr>
              <a:tr h="370840">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4000" b="0" i="0" kern="1200" dirty="0">
                          <a:solidFill>
                            <a:schemeClr val="tx1"/>
                          </a:solidFill>
                          <a:effectLst/>
                          <a:latin typeface="+mn-lt"/>
                          <a:ea typeface="+mn-ea"/>
                          <a:cs typeface="+mn-cs"/>
                        </a:rPr>
                        <a:t>⚅⚅</a:t>
                      </a:r>
                      <a:endParaRPr lang="fi-FI"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0513571"/>
                  </a:ext>
                </a:extLst>
              </a:tr>
            </a:tbl>
          </a:graphicData>
        </a:graphic>
      </p:graphicFrame>
      <p:sp>
        <p:nvSpPr>
          <p:cNvPr id="10" name="TextBox 9">
            <a:extLst>
              <a:ext uri="{FF2B5EF4-FFF2-40B4-BE49-F238E27FC236}">
                <a16:creationId xmlns:a16="http://schemas.microsoft.com/office/drawing/2014/main" id="{53ED065D-1454-0741-AB97-7F947AF35EF8}"/>
              </a:ext>
            </a:extLst>
          </p:cNvPr>
          <p:cNvSpPr txBox="1"/>
          <p:nvPr/>
        </p:nvSpPr>
        <p:spPr>
          <a:xfrm>
            <a:off x="3960779" y="1353127"/>
            <a:ext cx="1085554" cy="369332"/>
          </a:xfrm>
          <a:prstGeom prst="rect">
            <a:avLst/>
          </a:prstGeom>
          <a:noFill/>
        </p:spPr>
        <p:txBody>
          <a:bodyPr wrap="none" rtlCol="0">
            <a:spAutoFit/>
          </a:bodyPr>
          <a:lstStyle/>
          <a:p>
            <a:r>
              <a:rPr lang="fi-FI" dirty="0" err="1"/>
              <a:t>Die</a:t>
            </a:r>
            <a:r>
              <a:rPr lang="fi-FI" dirty="0"/>
              <a:t> 1: 1-6</a:t>
            </a:r>
          </a:p>
        </p:txBody>
      </p:sp>
      <p:sp>
        <p:nvSpPr>
          <p:cNvPr id="11" name="TextBox 10">
            <a:extLst>
              <a:ext uri="{FF2B5EF4-FFF2-40B4-BE49-F238E27FC236}">
                <a16:creationId xmlns:a16="http://schemas.microsoft.com/office/drawing/2014/main" id="{D1512DB4-F012-584B-9782-7D78ED541543}"/>
              </a:ext>
            </a:extLst>
          </p:cNvPr>
          <p:cNvSpPr txBox="1"/>
          <p:nvPr/>
        </p:nvSpPr>
        <p:spPr>
          <a:xfrm rot="16200000">
            <a:off x="80476" y="3744079"/>
            <a:ext cx="1085554" cy="369332"/>
          </a:xfrm>
          <a:prstGeom prst="rect">
            <a:avLst/>
          </a:prstGeom>
          <a:noFill/>
        </p:spPr>
        <p:txBody>
          <a:bodyPr wrap="none" rtlCol="0">
            <a:spAutoFit/>
          </a:bodyPr>
          <a:lstStyle/>
          <a:p>
            <a:r>
              <a:rPr lang="fi-FI" dirty="0" err="1"/>
              <a:t>Die</a:t>
            </a:r>
            <a:r>
              <a:rPr lang="fi-FI" dirty="0"/>
              <a:t> 2: 1-6</a:t>
            </a:r>
          </a:p>
        </p:txBody>
      </p:sp>
      <p:sp>
        <p:nvSpPr>
          <p:cNvPr id="12" name="TextBox 11">
            <a:extLst>
              <a:ext uri="{FF2B5EF4-FFF2-40B4-BE49-F238E27FC236}">
                <a16:creationId xmlns:a16="http://schemas.microsoft.com/office/drawing/2014/main" id="{0995295C-58AF-C347-B9E3-600D5E6B8A00}"/>
              </a:ext>
            </a:extLst>
          </p:cNvPr>
          <p:cNvSpPr txBox="1"/>
          <p:nvPr/>
        </p:nvSpPr>
        <p:spPr>
          <a:xfrm>
            <a:off x="1011424" y="6210192"/>
            <a:ext cx="5202065" cy="369332"/>
          </a:xfrm>
          <a:prstGeom prst="rect">
            <a:avLst/>
          </a:prstGeom>
          <a:noFill/>
        </p:spPr>
        <p:txBody>
          <a:bodyPr wrap="none" rtlCol="0">
            <a:spAutoFit/>
          </a:bodyPr>
          <a:lstStyle/>
          <a:p>
            <a:r>
              <a:rPr lang="fi-FI" dirty="0"/>
              <a:t>p(</a:t>
            </a:r>
            <a:r>
              <a:rPr lang="fi-FI" dirty="0" err="1"/>
              <a:t>Die</a:t>
            </a:r>
            <a:r>
              <a:rPr lang="fi-FI" dirty="0"/>
              <a:t> 1 = x &amp; </a:t>
            </a:r>
            <a:r>
              <a:rPr lang="fi-FI" dirty="0" err="1"/>
              <a:t>Die</a:t>
            </a:r>
            <a:r>
              <a:rPr lang="fi-FI" dirty="0"/>
              <a:t> 2 = y)     =     p(</a:t>
            </a:r>
            <a:r>
              <a:rPr lang="fi-FI" dirty="0" err="1"/>
              <a:t>Die</a:t>
            </a:r>
            <a:r>
              <a:rPr lang="fi-FI" dirty="0"/>
              <a:t> 1 = x) p(</a:t>
            </a:r>
            <a:r>
              <a:rPr lang="fi-FI" dirty="0" err="1"/>
              <a:t>Die</a:t>
            </a:r>
            <a:r>
              <a:rPr lang="fi-FI" dirty="0"/>
              <a:t> 2 = y) </a:t>
            </a:r>
          </a:p>
        </p:txBody>
      </p:sp>
    </p:spTree>
    <p:extLst>
      <p:ext uri="{BB962C8B-B14F-4D97-AF65-F5344CB8AC3E}">
        <p14:creationId xmlns:p14="http://schemas.microsoft.com/office/powerpoint/2010/main" val="1488489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A8DB-7239-0641-A216-1A1F922D8184}"/>
              </a:ext>
            </a:extLst>
          </p:cNvPr>
          <p:cNvSpPr>
            <a:spLocks noGrp="1"/>
          </p:cNvSpPr>
          <p:nvPr>
            <p:ph type="title"/>
          </p:nvPr>
        </p:nvSpPr>
        <p:spPr/>
        <p:txBody>
          <a:bodyPr/>
          <a:lstStyle/>
          <a:p>
            <a:r>
              <a:rPr lang="fi-FI" dirty="0" err="1"/>
              <a:t>Probability</a:t>
            </a:r>
            <a:r>
              <a:rPr lang="fi-FI" dirty="0"/>
              <a:t> </a:t>
            </a:r>
            <a:r>
              <a:rPr lang="fi-FI" dirty="0" err="1"/>
              <a:t>density</a:t>
            </a:r>
            <a:r>
              <a:rPr lang="fi-FI" dirty="0"/>
              <a:t> of </a:t>
            </a:r>
            <a:r>
              <a:rPr lang="fi-FI" dirty="0" err="1"/>
              <a:t>multiple</a:t>
            </a:r>
            <a:r>
              <a:rPr lang="fi-FI" dirty="0"/>
              <a:t> </a:t>
            </a:r>
            <a:r>
              <a:rPr lang="fi-FI" dirty="0" err="1"/>
              <a:t>observation</a:t>
            </a:r>
            <a:r>
              <a:rPr lang="fi-FI" dirty="0"/>
              <a:t> </a:t>
            </a:r>
            <a:r>
              <a:rPr lang="fi-FI" dirty="0" err="1"/>
              <a:t>from</a:t>
            </a:r>
            <a:r>
              <a:rPr lang="fi-FI" dirty="0"/>
              <a:t> </a:t>
            </a:r>
            <a:r>
              <a:rPr lang="fi-FI" dirty="0" err="1"/>
              <a:t>normal</a:t>
            </a:r>
            <a:r>
              <a:rPr lang="fi-FI" dirty="0"/>
              <a:t> </a:t>
            </a:r>
            <a:r>
              <a:rPr lang="fi-FI" dirty="0" err="1"/>
              <a:t>distribution</a:t>
            </a:r>
            <a:endParaRPr lang="fi-FI" dirty="0"/>
          </a:p>
        </p:txBody>
      </p:sp>
      <p:pic>
        <p:nvPicPr>
          <p:cNvPr id="8" name="Content Placeholder 7">
            <a:extLst>
              <a:ext uri="{FF2B5EF4-FFF2-40B4-BE49-F238E27FC236}">
                <a16:creationId xmlns:a16="http://schemas.microsoft.com/office/drawing/2014/main" id="{6104300C-52C2-9841-93B1-CB810498F4FE}"/>
              </a:ext>
            </a:extLst>
          </p:cNvPr>
          <p:cNvPicPr>
            <a:picLocks noGrp="1" noChangeAspect="1"/>
          </p:cNvPicPr>
          <p:nvPr>
            <p:ph sz="half" idx="1"/>
          </p:nvPr>
        </p:nvPicPr>
        <p:blipFill>
          <a:blip r:embed="rId2"/>
          <a:stretch>
            <a:fillRect/>
          </a:stretch>
        </p:blipFill>
        <p:spPr>
          <a:xfrm>
            <a:off x="628650" y="2058194"/>
            <a:ext cx="3886200" cy="3886200"/>
          </a:xfrm>
        </p:spPr>
      </p:pic>
      <p:graphicFrame>
        <p:nvGraphicFramePr>
          <p:cNvPr id="6" name="Content Placeholder 5">
            <a:extLst>
              <a:ext uri="{FF2B5EF4-FFF2-40B4-BE49-F238E27FC236}">
                <a16:creationId xmlns:a16="http://schemas.microsoft.com/office/drawing/2014/main" id="{C717A9A8-34D3-DB4E-9B12-7C2880ED75EF}"/>
              </a:ext>
            </a:extLst>
          </p:cNvPr>
          <p:cNvGraphicFramePr>
            <a:graphicFrameLocks noGrp="1"/>
          </p:cNvGraphicFramePr>
          <p:nvPr>
            <p:ph sz="half" idx="2"/>
            <p:extLst>
              <p:ext uri="{D42A27DB-BD31-4B8C-83A1-F6EECF244321}">
                <p14:modId xmlns:p14="http://schemas.microsoft.com/office/powerpoint/2010/main" val="3957876514"/>
              </p:ext>
            </p:extLst>
          </p:nvPr>
        </p:nvGraphicFramePr>
        <p:xfrm>
          <a:off x="4629150" y="1825625"/>
          <a:ext cx="3260208" cy="2026920"/>
        </p:xfrm>
        <a:graphic>
          <a:graphicData uri="http://schemas.openxmlformats.org/drawingml/2006/table">
            <a:tbl>
              <a:tblPr firstRow="1" bandRow="1">
                <a:tableStyleId>{5C22544A-7EE6-4342-B048-85BDC9FD1C3A}</a:tableStyleId>
              </a:tblPr>
              <a:tblGrid>
                <a:gridCol w="1086736">
                  <a:extLst>
                    <a:ext uri="{9D8B030D-6E8A-4147-A177-3AD203B41FA5}">
                      <a16:colId xmlns:a16="http://schemas.microsoft.com/office/drawing/2014/main" val="3529480407"/>
                    </a:ext>
                  </a:extLst>
                </a:gridCol>
                <a:gridCol w="1086736">
                  <a:extLst>
                    <a:ext uri="{9D8B030D-6E8A-4147-A177-3AD203B41FA5}">
                      <a16:colId xmlns:a16="http://schemas.microsoft.com/office/drawing/2014/main" val="3757386385"/>
                    </a:ext>
                  </a:extLst>
                </a:gridCol>
                <a:gridCol w="1086736">
                  <a:extLst>
                    <a:ext uri="{9D8B030D-6E8A-4147-A177-3AD203B41FA5}">
                      <a16:colId xmlns:a16="http://schemas.microsoft.com/office/drawing/2014/main" val="3836259206"/>
                    </a:ext>
                  </a:extLst>
                </a:gridCol>
              </a:tblGrid>
              <a:tr h="370840">
                <a:tc>
                  <a:txBody>
                    <a:bodyPr/>
                    <a:lstStyle/>
                    <a:p>
                      <a:r>
                        <a:rPr lang="fi-FI" dirty="0"/>
                        <a:t>Value</a:t>
                      </a:r>
                    </a:p>
                  </a:txBody>
                  <a:tcPr/>
                </a:tc>
                <a:tc>
                  <a:txBody>
                    <a:bodyPr/>
                    <a:lstStyle/>
                    <a:p>
                      <a:r>
                        <a:rPr lang="fi-FI" dirty="0" err="1"/>
                        <a:t>Probability</a:t>
                      </a:r>
                      <a:r>
                        <a:rPr lang="fi-FI" dirty="0"/>
                        <a:t> </a:t>
                      </a:r>
                      <a:r>
                        <a:rPr lang="fi-FI" dirty="0" err="1"/>
                        <a:t>density</a:t>
                      </a:r>
                      <a:endParaRPr lang="fi-FI"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dirty="0" err="1"/>
                        <a:t>Cumulative</a:t>
                      </a:r>
                      <a:endParaRPr lang="fi-FI"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err="1"/>
                        <a:t>probability</a:t>
                      </a:r>
                      <a:r>
                        <a:rPr lang="fi-FI" dirty="0"/>
                        <a:t> </a:t>
                      </a:r>
                      <a:r>
                        <a:rPr lang="fi-FI" dirty="0" err="1"/>
                        <a:t>density</a:t>
                      </a:r>
                      <a:endParaRPr lang="fi-FI" dirty="0"/>
                    </a:p>
                    <a:p>
                      <a:endParaRPr lang="fi-FI" dirty="0"/>
                    </a:p>
                  </a:txBody>
                  <a:tcPr/>
                </a:tc>
                <a:extLst>
                  <a:ext uri="{0D108BD9-81ED-4DB2-BD59-A6C34878D82A}">
                    <a16:rowId xmlns:a16="http://schemas.microsoft.com/office/drawing/2014/main" val="1762683453"/>
                  </a:ext>
                </a:extLst>
              </a:tr>
              <a:tr h="370840">
                <a:tc>
                  <a:txBody>
                    <a:bodyPr/>
                    <a:lstStyle/>
                    <a:p>
                      <a:pPr algn="r"/>
                      <a:r>
                        <a:rPr lang="fi-FI" sz="1400" dirty="0"/>
                        <a:t>2</a:t>
                      </a:r>
                    </a:p>
                  </a:txBody>
                  <a:tcPr/>
                </a:tc>
                <a:tc>
                  <a:txBody>
                    <a:bodyPr/>
                    <a:lstStyle/>
                    <a:p>
                      <a:pPr algn="r" fontAlgn="b"/>
                      <a:r>
                        <a:rPr lang="fi-FI" sz="1400" b="0" i="0" u="none" strike="noStrike" dirty="0">
                          <a:solidFill>
                            <a:srgbClr val="000000"/>
                          </a:solidFill>
                          <a:effectLst/>
                          <a:latin typeface="Calibri" panose="020F0502020204030204" pitchFamily="34" charset="0"/>
                        </a:rPr>
                        <a:t>0.053991</a:t>
                      </a:r>
                    </a:p>
                  </a:txBody>
                  <a:tcPr marL="9525" marR="9525" marT="9525" marB="0" anchor="ctr"/>
                </a:tc>
                <a:tc>
                  <a:txBody>
                    <a:bodyPr/>
                    <a:lstStyle/>
                    <a:p>
                      <a:pPr algn="r" fontAlgn="b"/>
                      <a:r>
                        <a:rPr lang="fi-FI" sz="1400" b="0" i="0" u="none" strike="noStrike">
                          <a:solidFill>
                            <a:srgbClr val="000000"/>
                          </a:solidFill>
                          <a:effectLst/>
                          <a:latin typeface="Calibri" panose="020F0502020204030204" pitchFamily="34" charset="0"/>
                        </a:rPr>
                        <a:t>0.053990967</a:t>
                      </a:r>
                    </a:p>
                  </a:txBody>
                  <a:tcPr marL="9525" marR="9525" marT="9525" marB="0" anchor="ctr"/>
                </a:tc>
                <a:extLst>
                  <a:ext uri="{0D108BD9-81ED-4DB2-BD59-A6C34878D82A}">
                    <a16:rowId xmlns:a16="http://schemas.microsoft.com/office/drawing/2014/main" val="1905953921"/>
                  </a:ext>
                </a:extLst>
              </a:tr>
              <a:tr h="370840">
                <a:tc>
                  <a:txBody>
                    <a:bodyPr/>
                    <a:lstStyle/>
                    <a:p>
                      <a:pPr algn="r"/>
                      <a:r>
                        <a:rPr lang="fi-FI" sz="1400" dirty="0"/>
                        <a:t>3</a:t>
                      </a:r>
                    </a:p>
                  </a:txBody>
                  <a:tcPr/>
                </a:tc>
                <a:tc>
                  <a:txBody>
                    <a:bodyPr/>
                    <a:lstStyle/>
                    <a:p>
                      <a:pPr algn="r" fontAlgn="b"/>
                      <a:r>
                        <a:rPr lang="fi-FI" sz="1400" b="0" i="0" u="none" strike="noStrike" dirty="0">
                          <a:solidFill>
                            <a:srgbClr val="000000"/>
                          </a:solidFill>
                          <a:effectLst/>
                          <a:latin typeface="Calibri" panose="020F0502020204030204" pitchFamily="34" charset="0"/>
                        </a:rPr>
                        <a:t>0.004432</a:t>
                      </a:r>
                    </a:p>
                  </a:txBody>
                  <a:tcPr marL="9525" marR="9525" marT="9525" marB="0" anchor="ctr"/>
                </a:tc>
                <a:tc>
                  <a:txBody>
                    <a:bodyPr/>
                    <a:lstStyle/>
                    <a:p>
                      <a:pPr algn="r" fontAlgn="b"/>
                      <a:r>
                        <a:rPr lang="fi-FI" sz="1400" b="0" i="0" u="none" strike="noStrike">
                          <a:solidFill>
                            <a:srgbClr val="000000"/>
                          </a:solidFill>
                          <a:effectLst/>
                          <a:latin typeface="Calibri" panose="020F0502020204030204" pitchFamily="34" charset="0"/>
                        </a:rPr>
                        <a:t>0.000239280</a:t>
                      </a:r>
                    </a:p>
                  </a:txBody>
                  <a:tcPr marL="9525" marR="9525" marT="9525" marB="0" anchor="ctr"/>
                </a:tc>
                <a:extLst>
                  <a:ext uri="{0D108BD9-81ED-4DB2-BD59-A6C34878D82A}">
                    <a16:rowId xmlns:a16="http://schemas.microsoft.com/office/drawing/2014/main" val="3801174792"/>
                  </a:ext>
                </a:extLst>
              </a:tr>
              <a:tr h="370840">
                <a:tc>
                  <a:txBody>
                    <a:bodyPr/>
                    <a:lstStyle/>
                    <a:p>
                      <a:pPr algn="r"/>
                      <a:r>
                        <a:rPr lang="fi-FI" sz="1400" dirty="0"/>
                        <a:t>4</a:t>
                      </a:r>
                    </a:p>
                  </a:txBody>
                  <a:tcPr/>
                </a:tc>
                <a:tc>
                  <a:txBody>
                    <a:bodyPr/>
                    <a:lstStyle/>
                    <a:p>
                      <a:pPr algn="r" fontAlgn="b"/>
                      <a:r>
                        <a:rPr lang="fi-FI" sz="1400" b="0" i="0" u="none" strike="noStrike" dirty="0">
                          <a:solidFill>
                            <a:srgbClr val="000000"/>
                          </a:solidFill>
                          <a:effectLst/>
                          <a:latin typeface="Calibri" panose="020F0502020204030204" pitchFamily="34" charset="0"/>
                        </a:rPr>
                        <a:t>0.000134</a:t>
                      </a:r>
                    </a:p>
                  </a:txBody>
                  <a:tcPr marL="9525" marR="9525" marT="9525" marB="0" anchor="ctr"/>
                </a:tc>
                <a:tc>
                  <a:txBody>
                    <a:bodyPr/>
                    <a:lstStyle/>
                    <a:p>
                      <a:pPr algn="r" fontAlgn="b"/>
                      <a:r>
                        <a:rPr lang="fi-FI" sz="1400" b="0" i="0" u="none" strike="noStrike" dirty="0">
                          <a:solidFill>
                            <a:srgbClr val="000000"/>
                          </a:solidFill>
                          <a:effectLst/>
                          <a:latin typeface="Calibri" panose="020F0502020204030204" pitchFamily="34" charset="0"/>
                        </a:rPr>
                        <a:t>0.000000032</a:t>
                      </a:r>
                    </a:p>
                  </a:txBody>
                  <a:tcPr marL="9525" marR="9525" marT="9525" marB="0" anchor="ctr"/>
                </a:tc>
                <a:extLst>
                  <a:ext uri="{0D108BD9-81ED-4DB2-BD59-A6C34878D82A}">
                    <a16:rowId xmlns:a16="http://schemas.microsoft.com/office/drawing/2014/main" val="2058012415"/>
                  </a:ext>
                </a:extLst>
              </a:tr>
            </a:tbl>
          </a:graphicData>
        </a:graphic>
      </p:graphicFrame>
    </p:spTree>
    <p:extLst>
      <p:ext uri="{BB962C8B-B14F-4D97-AF65-F5344CB8AC3E}">
        <p14:creationId xmlns:p14="http://schemas.microsoft.com/office/powerpoint/2010/main" val="177423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A8DB-7239-0641-A216-1A1F922D8184}"/>
              </a:ext>
            </a:extLst>
          </p:cNvPr>
          <p:cNvSpPr>
            <a:spLocks noGrp="1"/>
          </p:cNvSpPr>
          <p:nvPr>
            <p:ph type="title"/>
          </p:nvPr>
        </p:nvSpPr>
        <p:spPr/>
        <p:txBody>
          <a:bodyPr/>
          <a:lstStyle/>
          <a:p>
            <a:r>
              <a:rPr lang="fi-FI" dirty="0" err="1"/>
              <a:t>Likelihood</a:t>
            </a:r>
            <a:r>
              <a:rPr lang="fi-FI" dirty="0"/>
              <a:t> of </a:t>
            </a:r>
            <a:r>
              <a:rPr lang="fi-FI" dirty="0" err="1"/>
              <a:t>multiple</a:t>
            </a:r>
            <a:r>
              <a:rPr lang="fi-FI" dirty="0"/>
              <a:t> </a:t>
            </a:r>
            <a:r>
              <a:rPr lang="fi-FI" dirty="0" err="1"/>
              <a:t>observation</a:t>
            </a:r>
            <a:r>
              <a:rPr lang="fi-FI" dirty="0"/>
              <a:t> </a:t>
            </a:r>
            <a:r>
              <a:rPr lang="fi-FI" dirty="0" err="1"/>
              <a:t>from</a:t>
            </a:r>
            <a:r>
              <a:rPr lang="fi-FI" dirty="0"/>
              <a:t> </a:t>
            </a:r>
            <a:r>
              <a:rPr lang="fi-FI" dirty="0" err="1"/>
              <a:t>normal</a:t>
            </a:r>
            <a:r>
              <a:rPr lang="fi-FI" dirty="0"/>
              <a:t> </a:t>
            </a:r>
            <a:r>
              <a:rPr lang="fi-FI" dirty="0" err="1"/>
              <a:t>distribution</a:t>
            </a:r>
            <a:endParaRPr lang="fi-FI" dirty="0"/>
          </a:p>
        </p:txBody>
      </p:sp>
      <p:pic>
        <p:nvPicPr>
          <p:cNvPr id="8" name="Content Placeholder 7">
            <a:extLst>
              <a:ext uri="{FF2B5EF4-FFF2-40B4-BE49-F238E27FC236}">
                <a16:creationId xmlns:a16="http://schemas.microsoft.com/office/drawing/2014/main" id="{6104300C-52C2-9841-93B1-CB810498F4FE}"/>
              </a:ext>
            </a:extLst>
          </p:cNvPr>
          <p:cNvPicPr>
            <a:picLocks noGrp="1" noChangeAspect="1"/>
          </p:cNvPicPr>
          <p:nvPr>
            <p:ph sz="half" idx="1"/>
          </p:nvPr>
        </p:nvPicPr>
        <p:blipFill>
          <a:blip r:embed="rId2"/>
          <a:stretch>
            <a:fillRect/>
          </a:stretch>
        </p:blipFill>
        <p:spPr>
          <a:xfrm>
            <a:off x="628650" y="2058194"/>
            <a:ext cx="3886200" cy="3886200"/>
          </a:xfrm>
        </p:spPr>
      </p:pic>
      <p:graphicFrame>
        <p:nvGraphicFramePr>
          <p:cNvPr id="6" name="Content Placeholder 5">
            <a:extLst>
              <a:ext uri="{FF2B5EF4-FFF2-40B4-BE49-F238E27FC236}">
                <a16:creationId xmlns:a16="http://schemas.microsoft.com/office/drawing/2014/main" id="{C717A9A8-34D3-DB4E-9B12-7C2880ED75EF}"/>
              </a:ext>
            </a:extLst>
          </p:cNvPr>
          <p:cNvGraphicFramePr>
            <a:graphicFrameLocks noGrp="1"/>
          </p:cNvGraphicFramePr>
          <p:nvPr>
            <p:ph sz="half" idx="2"/>
            <p:extLst>
              <p:ext uri="{D42A27DB-BD31-4B8C-83A1-F6EECF244321}">
                <p14:modId xmlns:p14="http://schemas.microsoft.com/office/powerpoint/2010/main" val="4047974441"/>
              </p:ext>
            </p:extLst>
          </p:nvPr>
        </p:nvGraphicFramePr>
        <p:xfrm>
          <a:off x="4629149" y="1825625"/>
          <a:ext cx="4259671" cy="1752600"/>
        </p:xfrm>
        <a:graphic>
          <a:graphicData uri="http://schemas.openxmlformats.org/drawingml/2006/table">
            <a:tbl>
              <a:tblPr firstRow="1" bandRow="1">
                <a:tableStyleId>{5C22544A-7EE6-4342-B048-85BDC9FD1C3A}</a:tableStyleId>
              </a:tblPr>
              <a:tblGrid>
                <a:gridCol w="623335">
                  <a:extLst>
                    <a:ext uri="{9D8B030D-6E8A-4147-A177-3AD203B41FA5}">
                      <a16:colId xmlns:a16="http://schemas.microsoft.com/office/drawing/2014/main" val="3529480407"/>
                    </a:ext>
                  </a:extLst>
                </a:gridCol>
                <a:gridCol w="909084">
                  <a:extLst>
                    <a:ext uri="{9D8B030D-6E8A-4147-A177-3AD203B41FA5}">
                      <a16:colId xmlns:a16="http://schemas.microsoft.com/office/drawing/2014/main" val="3757386385"/>
                    </a:ext>
                  </a:extLst>
                </a:gridCol>
                <a:gridCol w="909084">
                  <a:extLst>
                    <a:ext uri="{9D8B030D-6E8A-4147-A177-3AD203B41FA5}">
                      <a16:colId xmlns:a16="http://schemas.microsoft.com/office/drawing/2014/main" val="3836259206"/>
                    </a:ext>
                  </a:extLst>
                </a:gridCol>
                <a:gridCol w="909084">
                  <a:extLst>
                    <a:ext uri="{9D8B030D-6E8A-4147-A177-3AD203B41FA5}">
                      <a16:colId xmlns:a16="http://schemas.microsoft.com/office/drawing/2014/main" val="804978451"/>
                    </a:ext>
                  </a:extLst>
                </a:gridCol>
                <a:gridCol w="909084">
                  <a:extLst>
                    <a:ext uri="{9D8B030D-6E8A-4147-A177-3AD203B41FA5}">
                      <a16:colId xmlns:a16="http://schemas.microsoft.com/office/drawing/2014/main" val="4169193261"/>
                    </a:ext>
                  </a:extLst>
                </a:gridCol>
              </a:tblGrid>
              <a:tr h="370840">
                <a:tc>
                  <a:txBody>
                    <a:bodyPr/>
                    <a:lstStyle/>
                    <a:p>
                      <a:r>
                        <a:rPr lang="fi-FI" sz="1200" dirty="0"/>
                        <a:t>Value</a:t>
                      </a:r>
                    </a:p>
                  </a:txBody>
                  <a:tcPr/>
                </a:tc>
                <a:tc>
                  <a:txBody>
                    <a:bodyPr/>
                    <a:lstStyle/>
                    <a:p>
                      <a:r>
                        <a:rPr lang="fi-FI" sz="1200" dirty="0" err="1"/>
                        <a:t>Likelihood</a:t>
                      </a:r>
                      <a:endParaRPr lang="fi-FI"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200" dirty="0" err="1"/>
                        <a:t>Cumulative</a:t>
                      </a:r>
                      <a:endParaRPr lang="fi-FI"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sz="1200" dirty="0" err="1"/>
                        <a:t>likelihood</a:t>
                      </a:r>
                      <a:endParaRPr lang="fi-FI" sz="1200" dirty="0"/>
                    </a:p>
                    <a:p>
                      <a:endParaRPr lang="fi-FI" sz="1200" dirty="0"/>
                    </a:p>
                  </a:txBody>
                  <a:tcPr/>
                </a:tc>
                <a:tc>
                  <a:txBody>
                    <a:bodyPr/>
                    <a:lstStyle/>
                    <a:p>
                      <a:r>
                        <a:rPr lang="fi-FI" sz="1200" dirty="0" err="1"/>
                        <a:t>Log</a:t>
                      </a:r>
                      <a:r>
                        <a:rPr lang="fi-FI" sz="1200" dirty="0"/>
                        <a:t> </a:t>
                      </a:r>
                      <a:r>
                        <a:rPr lang="fi-FI" sz="1200" dirty="0" err="1"/>
                        <a:t>likelihood</a:t>
                      </a:r>
                      <a:endParaRPr lang="fi-FI" sz="1200" dirty="0"/>
                    </a:p>
                  </a:txBody>
                  <a:tcPr/>
                </a:tc>
                <a:tc>
                  <a:txBody>
                    <a:bodyPr/>
                    <a:lstStyle/>
                    <a:p>
                      <a:r>
                        <a:rPr lang="fi-FI" sz="1200" dirty="0" err="1"/>
                        <a:t>Cumulative</a:t>
                      </a:r>
                      <a:r>
                        <a:rPr lang="fi-FI" sz="1200" dirty="0"/>
                        <a:t> </a:t>
                      </a:r>
                      <a:r>
                        <a:rPr lang="fi-FI" sz="1200" dirty="0" err="1"/>
                        <a:t>log</a:t>
                      </a:r>
                      <a:r>
                        <a:rPr lang="fi-FI" sz="1200" dirty="0"/>
                        <a:t> </a:t>
                      </a:r>
                      <a:r>
                        <a:rPr lang="fi-FI" sz="1200" dirty="0" err="1"/>
                        <a:t>likelihood</a:t>
                      </a:r>
                      <a:endParaRPr lang="fi-FI" sz="1200" dirty="0"/>
                    </a:p>
                  </a:txBody>
                  <a:tcPr/>
                </a:tc>
                <a:extLst>
                  <a:ext uri="{0D108BD9-81ED-4DB2-BD59-A6C34878D82A}">
                    <a16:rowId xmlns:a16="http://schemas.microsoft.com/office/drawing/2014/main" val="1762683453"/>
                  </a:ext>
                </a:extLst>
              </a:tr>
              <a:tr h="370840">
                <a:tc>
                  <a:txBody>
                    <a:bodyPr/>
                    <a:lstStyle/>
                    <a:p>
                      <a:pPr algn="r"/>
                      <a:r>
                        <a:rPr lang="fi-FI" sz="1200" dirty="0"/>
                        <a:t>2</a:t>
                      </a:r>
                    </a:p>
                  </a:txBody>
                  <a:tcPr anchor="ctr"/>
                </a:tc>
                <a:tc>
                  <a:txBody>
                    <a:bodyPr/>
                    <a:lstStyle/>
                    <a:p>
                      <a:pPr algn="r" fontAlgn="b"/>
                      <a:r>
                        <a:rPr lang="fi-FI" sz="1200" b="0" i="0" u="none" strike="noStrike" dirty="0">
                          <a:solidFill>
                            <a:srgbClr val="000000"/>
                          </a:solidFill>
                          <a:effectLst/>
                          <a:latin typeface="Calibri" panose="020F0502020204030204" pitchFamily="34" charset="0"/>
                        </a:rPr>
                        <a:t>0.053991</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0.053990967</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-2.92</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-2.92</a:t>
                      </a:r>
                    </a:p>
                  </a:txBody>
                  <a:tcPr marL="9525" marR="9525" marT="9525" marB="0" anchor="ctr"/>
                </a:tc>
                <a:extLst>
                  <a:ext uri="{0D108BD9-81ED-4DB2-BD59-A6C34878D82A}">
                    <a16:rowId xmlns:a16="http://schemas.microsoft.com/office/drawing/2014/main" val="1905953921"/>
                  </a:ext>
                </a:extLst>
              </a:tr>
              <a:tr h="370840">
                <a:tc>
                  <a:txBody>
                    <a:bodyPr/>
                    <a:lstStyle/>
                    <a:p>
                      <a:pPr algn="r"/>
                      <a:r>
                        <a:rPr lang="fi-FI" sz="1200" dirty="0"/>
                        <a:t>3</a:t>
                      </a:r>
                    </a:p>
                  </a:txBody>
                  <a:tcPr anchor="ctr"/>
                </a:tc>
                <a:tc>
                  <a:txBody>
                    <a:bodyPr/>
                    <a:lstStyle/>
                    <a:p>
                      <a:pPr algn="r" fontAlgn="b"/>
                      <a:r>
                        <a:rPr lang="fi-FI" sz="1200" b="0" i="0" u="none" strike="noStrike" dirty="0">
                          <a:solidFill>
                            <a:srgbClr val="000000"/>
                          </a:solidFill>
                          <a:effectLst/>
                          <a:latin typeface="Calibri" panose="020F0502020204030204" pitchFamily="34" charset="0"/>
                        </a:rPr>
                        <a:t>0.004432</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0.000239280</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-5.42</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-8.34</a:t>
                      </a:r>
                    </a:p>
                  </a:txBody>
                  <a:tcPr marL="9525" marR="9525" marT="9525" marB="0" anchor="ctr"/>
                </a:tc>
                <a:extLst>
                  <a:ext uri="{0D108BD9-81ED-4DB2-BD59-A6C34878D82A}">
                    <a16:rowId xmlns:a16="http://schemas.microsoft.com/office/drawing/2014/main" val="3801174792"/>
                  </a:ext>
                </a:extLst>
              </a:tr>
              <a:tr h="370840">
                <a:tc>
                  <a:txBody>
                    <a:bodyPr/>
                    <a:lstStyle/>
                    <a:p>
                      <a:pPr algn="r"/>
                      <a:r>
                        <a:rPr lang="fi-FI" sz="1200" dirty="0"/>
                        <a:t>4</a:t>
                      </a:r>
                    </a:p>
                  </a:txBody>
                  <a:tcPr anchor="ctr"/>
                </a:tc>
                <a:tc>
                  <a:txBody>
                    <a:bodyPr/>
                    <a:lstStyle/>
                    <a:p>
                      <a:pPr algn="r" fontAlgn="b"/>
                      <a:r>
                        <a:rPr lang="fi-FI" sz="1200" b="0" i="0" u="none" strike="noStrike" dirty="0">
                          <a:solidFill>
                            <a:srgbClr val="000000"/>
                          </a:solidFill>
                          <a:effectLst/>
                          <a:latin typeface="Calibri" panose="020F0502020204030204" pitchFamily="34" charset="0"/>
                        </a:rPr>
                        <a:t>0.000134</a:t>
                      </a:r>
                    </a:p>
                  </a:txBody>
                  <a:tcPr marL="9525" marR="9525" marT="9525" marB="0" anchor="ctr"/>
                </a:tc>
                <a:tc>
                  <a:txBody>
                    <a:bodyPr/>
                    <a:lstStyle/>
                    <a:p>
                      <a:pPr algn="r" fontAlgn="b"/>
                      <a:r>
                        <a:rPr lang="fi-FI" sz="1200" b="0" i="0" u="none" strike="noStrike" dirty="0">
                          <a:solidFill>
                            <a:srgbClr val="000000"/>
                          </a:solidFill>
                          <a:effectLst/>
                          <a:latin typeface="Calibri" panose="020F0502020204030204" pitchFamily="34" charset="0"/>
                        </a:rPr>
                        <a:t>0.000000032</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-8.92</a:t>
                      </a:r>
                    </a:p>
                  </a:txBody>
                  <a:tcPr marL="9525" marR="9525" marT="9525" marB="0" anchor="ctr"/>
                </a:tc>
                <a:tc>
                  <a:txBody>
                    <a:bodyPr/>
                    <a:lstStyle/>
                    <a:p>
                      <a:pPr algn="r" fontAlgn="b"/>
                      <a:r>
                        <a:rPr lang="fi-FI" sz="1200" b="0" i="0" u="none" strike="noStrike" dirty="0">
                          <a:solidFill>
                            <a:srgbClr val="000000"/>
                          </a:solidFill>
                          <a:effectLst/>
                          <a:latin typeface="Calibri" panose="020F0502020204030204" pitchFamily="34" charset="0"/>
                        </a:rPr>
                        <a:t>-17.26</a:t>
                      </a:r>
                    </a:p>
                  </a:txBody>
                  <a:tcPr marL="9525" marR="9525" marT="9525" marB="0" anchor="ctr"/>
                </a:tc>
                <a:extLst>
                  <a:ext uri="{0D108BD9-81ED-4DB2-BD59-A6C34878D82A}">
                    <a16:rowId xmlns:a16="http://schemas.microsoft.com/office/drawing/2014/main" val="2058012415"/>
                  </a:ext>
                </a:extLst>
              </a:tr>
            </a:tbl>
          </a:graphicData>
        </a:graphic>
      </p:graphicFrame>
    </p:spTree>
    <p:extLst>
      <p:ext uri="{BB962C8B-B14F-4D97-AF65-F5344CB8AC3E}">
        <p14:creationId xmlns:p14="http://schemas.microsoft.com/office/powerpoint/2010/main" val="1546916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A8DB-7239-0641-A216-1A1F922D8184}"/>
              </a:ext>
            </a:extLst>
          </p:cNvPr>
          <p:cNvSpPr>
            <a:spLocks noGrp="1"/>
          </p:cNvSpPr>
          <p:nvPr>
            <p:ph type="title"/>
          </p:nvPr>
        </p:nvSpPr>
        <p:spPr/>
        <p:txBody>
          <a:bodyPr/>
          <a:lstStyle/>
          <a:p>
            <a:r>
              <a:rPr lang="fi-FI" dirty="0" err="1"/>
              <a:t>Likelihood</a:t>
            </a:r>
            <a:r>
              <a:rPr lang="fi-FI" dirty="0"/>
              <a:t> of </a:t>
            </a:r>
            <a:r>
              <a:rPr lang="fi-FI" dirty="0" err="1"/>
              <a:t>multiple</a:t>
            </a:r>
            <a:r>
              <a:rPr lang="fi-FI" dirty="0"/>
              <a:t> </a:t>
            </a:r>
            <a:r>
              <a:rPr lang="fi-FI" dirty="0" err="1"/>
              <a:t>observation</a:t>
            </a:r>
            <a:r>
              <a:rPr lang="fi-FI" dirty="0"/>
              <a:t> </a:t>
            </a:r>
            <a:r>
              <a:rPr lang="fi-FI" dirty="0" err="1"/>
              <a:t>from</a:t>
            </a:r>
            <a:r>
              <a:rPr lang="fi-FI" dirty="0"/>
              <a:t> </a:t>
            </a:r>
            <a:r>
              <a:rPr lang="fi-FI" dirty="0" err="1"/>
              <a:t>normal</a:t>
            </a:r>
            <a:r>
              <a:rPr lang="fi-FI" dirty="0"/>
              <a:t> </a:t>
            </a:r>
            <a:r>
              <a:rPr lang="fi-FI" dirty="0" err="1"/>
              <a:t>distribution</a:t>
            </a:r>
            <a:endParaRPr lang="fi-FI" dirty="0"/>
          </a:p>
        </p:txBody>
      </p:sp>
      <p:pic>
        <p:nvPicPr>
          <p:cNvPr id="8" name="Content Placeholder 7">
            <a:extLst>
              <a:ext uri="{FF2B5EF4-FFF2-40B4-BE49-F238E27FC236}">
                <a16:creationId xmlns:a16="http://schemas.microsoft.com/office/drawing/2014/main" id="{6104300C-52C2-9841-93B1-CB810498F4FE}"/>
              </a:ext>
            </a:extLst>
          </p:cNvPr>
          <p:cNvPicPr>
            <a:picLocks noGrp="1" noChangeAspect="1"/>
          </p:cNvPicPr>
          <p:nvPr>
            <p:ph sz="half" idx="1"/>
          </p:nvPr>
        </p:nvPicPr>
        <p:blipFill>
          <a:blip r:embed="rId2"/>
          <a:stretch>
            <a:fillRect/>
          </a:stretch>
        </p:blipFill>
        <p:spPr>
          <a:xfrm>
            <a:off x="628650" y="2058194"/>
            <a:ext cx="3886200" cy="3886200"/>
          </a:xfrm>
        </p:spPr>
      </p:pic>
      <p:graphicFrame>
        <p:nvGraphicFramePr>
          <p:cNvPr id="6" name="Content Placeholder 5">
            <a:extLst>
              <a:ext uri="{FF2B5EF4-FFF2-40B4-BE49-F238E27FC236}">
                <a16:creationId xmlns:a16="http://schemas.microsoft.com/office/drawing/2014/main" id="{C717A9A8-34D3-DB4E-9B12-7C2880ED75EF}"/>
              </a:ext>
            </a:extLst>
          </p:cNvPr>
          <p:cNvGraphicFramePr>
            <a:graphicFrameLocks noGrp="1"/>
          </p:cNvGraphicFramePr>
          <p:nvPr>
            <p:ph sz="half" idx="2"/>
            <p:extLst>
              <p:ext uri="{D42A27DB-BD31-4B8C-83A1-F6EECF244321}">
                <p14:modId xmlns:p14="http://schemas.microsoft.com/office/powerpoint/2010/main" val="3484894203"/>
              </p:ext>
            </p:extLst>
          </p:nvPr>
        </p:nvGraphicFramePr>
        <p:xfrm>
          <a:off x="4629149" y="1825625"/>
          <a:ext cx="4259671" cy="1752600"/>
        </p:xfrm>
        <a:graphic>
          <a:graphicData uri="http://schemas.openxmlformats.org/drawingml/2006/table">
            <a:tbl>
              <a:tblPr firstRow="1" bandRow="1">
                <a:tableStyleId>{5C22544A-7EE6-4342-B048-85BDC9FD1C3A}</a:tableStyleId>
              </a:tblPr>
              <a:tblGrid>
                <a:gridCol w="623335">
                  <a:extLst>
                    <a:ext uri="{9D8B030D-6E8A-4147-A177-3AD203B41FA5}">
                      <a16:colId xmlns:a16="http://schemas.microsoft.com/office/drawing/2014/main" val="3529480407"/>
                    </a:ext>
                  </a:extLst>
                </a:gridCol>
                <a:gridCol w="909084">
                  <a:extLst>
                    <a:ext uri="{9D8B030D-6E8A-4147-A177-3AD203B41FA5}">
                      <a16:colId xmlns:a16="http://schemas.microsoft.com/office/drawing/2014/main" val="3757386385"/>
                    </a:ext>
                  </a:extLst>
                </a:gridCol>
                <a:gridCol w="909084">
                  <a:extLst>
                    <a:ext uri="{9D8B030D-6E8A-4147-A177-3AD203B41FA5}">
                      <a16:colId xmlns:a16="http://schemas.microsoft.com/office/drawing/2014/main" val="3836259206"/>
                    </a:ext>
                  </a:extLst>
                </a:gridCol>
                <a:gridCol w="909084">
                  <a:extLst>
                    <a:ext uri="{9D8B030D-6E8A-4147-A177-3AD203B41FA5}">
                      <a16:colId xmlns:a16="http://schemas.microsoft.com/office/drawing/2014/main" val="804978451"/>
                    </a:ext>
                  </a:extLst>
                </a:gridCol>
                <a:gridCol w="909084">
                  <a:extLst>
                    <a:ext uri="{9D8B030D-6E8A-4147-A177-3AD203B41FA5}">
                      <a16:colId xmlns:a16="http://schemas.microsoft.com/office/drawing/2014/main" val="4169193261"/>
                    </a:ext>
                  </a:extLst>
                </a:gridCol>
              </a:tblGrid>
              <a:tr h="370840">
                <a:tc>
                  <a:txBody>
                    <a:bodyPr/>
                    <a:lstStyle/>
                    <a:p>
                      <a:r>
                        <a:rPr lang="fi-FI" sz="1200" dirty="0"/>
                        <a:t>Value</a:t>
                      </a:r>
                    </a:p>
                  </a:txBody>
                  <a:tcPr/>
                </a:tc>
                <a:tc>
                  <a:txBody>
                    <a:bodyPr/>
                    <a:lstStyle/>
                    <a:p>
                      <a:r>
                        <a:rPr lang="fi-FI" sz="1200" dirty="0" err="1"/>
                        <a:t>Likelihood</a:t>
                      </a:r>
                      <a:endParaRPr lang="fi-FI"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200" dirty="0" err="1"/>
                        <a:t>Cumulative</a:t>
                      </a:r>
                      <a:endParaRPr lang="fi-FI"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sz="1200" dirty="0" err="1"/>
                        <a:t>likelihood</a:t>
                      </a:r>
                      <a:endParaRPr lang="fi-FI" sz="1200" dirty="0"/>
                    </a:p>
                    <a:p>
                      <a:endParaRPr lang="fi-FI" sz="1200" dirty="0"/>
                    </a:p>
                  </a:txBody>
                  <a:tcPr/>
                </a:tc>
                <a:tc>
                  <a:txBody>
                    <a:bodyPr/>
                    <a:lstStyle/>
                    <a:p>
                      <a:r>
                        <a:rPr lang="fi-FI" sz="1200" dirty="0" err="1"/>
                        <a:t>Log</a:t>
                      </a:r>
                      <a:r>
                        <a:rPr lang="fi-FI" sz="1200" dirty="0"/>
                        <a:t> </a:t>
                      </a:r>
                      <a:r>
                        <a:rPr lang="fi-FI" sz="1200" dirty="0" err="1"/>
                        <a:t>likelihood</a:t>
                      </a:r>
                      <a:endParaRPr lang="fi-FI" sz="1200" dirty="0"/>
                    </a:p>
                  </a:txBody>
                  <a:tcPr/>
                </a:tc>
                <a:tc>
                  <a:txBody>
                    <a:bodyPr/>
                    <a:lstStyle/>
                    <a:p>
                      <a:r>
                        <a:rPr lang="fi-FI" sz="1200" dirty="0" err="1"/>
                        <a:t>Cumulative</a:t>
                      </a:r>
                      <a:r>
                        <a:rPr lang="fi-FI" sz="1200" dirty="0"/>
                        <a:t> </a:t>
                      </a:r>
                      <a:r>
                        <a:rPr lang="fi-FI" sz="1200" dirty="0" err="1"/>
                        <a:t>log</a:t>
                      </a:r>
                      <a:r>
                        <a:rPr lang="fi-FI" sz="1200" dirty="0"/>
                        <a:t> </a:t>
                      </a:r>
                      <a:r>
                        <a:rPr lang="fi-FI" sz="1200" dirty="0" err="1"/>
                        <a:t>likelihood</a:t>
                      </a:r>
                      <a:endParaRPr lang="fi-FI" sz="1200" dirty="0"/>
                    </a:p>
                  </a:txBody>
                  <a:tcPr/>
                </a:tc>
                <a:extLst>
                  <a:ext uri="{0D108BD9-81ED-4DB2-BD59-A6C34878D82A}">
                    <a16:rowId xmlns:a16="http://schemas.microsoft.com/office/drawing/2014/main" val="1762683453"/>
                  </a:ext>
                </a:extLst>
              </a:tr>
              <a:tr h="370840">
                <a:tc>
                  <a:txBody>
                    <a:bodyPr/>
                    <a:lstStyle/>
                    <a:p>
                      <a:pPr algn="r"/>
                      <a:r>
                        <a:rPr lang="fi-FI" sz="1200" dirty="0"/>
                        <a:t>2</a:t>
                      </a:r>
                    </a:p>
                  </a:txBody>
                  <a:tcPr anchor="ctr"/>
                </a:tc>
                <a:tc>
                  <a:txBody>
                    <a:bodyPr/>
                    <a:lstStyle/>
                    <a:p>
                      <a:pPr algn="r" fontAlgn="b"/>
                      <a:r>
                        <a:rPr lang="fi-FI" sz="1200" b="0" i="0" u="none" strike="noStrike">
                          <a:solidFill>
                            <a:srgbClr val="000000"/>
                          </a:solidFill>
                          <a:effectLst/>
                          <a:latin typeface="Calibri" panose="020F0502020204030204" pitchFamily="34" charset="0"/>
                        </a:rPr>
                        <a:t>0.24197</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0.2419707</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-1.42</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-1.42</a:t>
                      </a:r>
                    </a:p>
                  </a:txBody>
                  <a:tcPr marL="9525" marR="9525" marT="9525" marB="0" anchor="ctr"/>
                </a:tc>
                <a:extLst>
                  <a:ext uri="{0D108BD9-81ED-4DB2-BD59-A6C34878D82A}">
                    <a16:rowId xmlns:a16="http://schemas.microsoft.com/office/drawing/2014/main" val="1905953921"/>
                  </a:ext>
                </a:extLst>
              </a:tr>
              <a:tr h="370840">
                <a:tc>
                  <a:txBody>
                    <a:bodyPr/>
                    <a:lstStyle/>
                    <a:p>
                      <a:pPr algn="r"/>
                      <a:r>
                        <a:rPr lang="fi-FI" sz="1200" dirty="0"/>
                        <a:t>3</a:t>
                      </a:r>
                    </a:p>
                  </a:txBody>
                  <a:tcPr anchor="ctr"/>
                </a:tc>
                <a:tc>
                  <a:txBody>
                    <a:bodyPr/>
                    <a:lstStyle/>
                    <a:p>
                      <a:pPr algn="r" fontAlgn="b"/>
                      <a:r>
                        <a:rPr lang="fi-FI" sz="1200" b="0" i="0" u="none" strike="noStrike" dirty="0">
                          <a:solidFill>
                            <a:srgbClr val="000000"/>
                          </a:solidFill>
                          <a:effectLst/>
                          <a:latin typeface="Calibri" panose="020F0502020204030204" pitchFamily="34" charset="0"/>
                        </a:rPr>
                        <a:t>0.05399</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0.0130642</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-2.92</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-4.34</a:t>
                      </a:r>
                    </a:p>
                  </a:txBody>
                  <a:tcPr marL="9525" marR="9525" marT="9525" marB="0" anchor="ctr"/>
                </a:tc>
                <a:extLst>
                  <a:ext uri="{0D108BD9-81ED-4DB2-BD59-A6C34878D82A}">
                    <a16:rowId xmlns:a16="http://schemas.microsoft.com/office/drawing/2014/main" val="3801174792"/>
                  </a:ext>
                </a:extLst>
              </a:tr>
              <a:tr h="370840">
                <a:tc>
                  <a:txBody>
                    <a:bodyPr/>
                    <a:lstStyle/>
                    <a:p>
                      <a:pPr algn="r"/>
                      <a:r>
                        <a:rPr lang="fi-FI" sz="1200" dirty="0"/>
                        <a:t>4</a:t>
                      </a:r>
                    </a:p>
                  </a:txBody>
                  <a:tcPr anchor="ctr"/>
                </a:tc>
                <a:tc>
                  <a:txBody>
                    <a:bodyPr/>
                    <a:lstStyle/>
                    <a:p>
                      <a:pPr algn="r" fontAlgn="b"/>
                      <a:r>
                        <a:rPr lang="fi-FI" sz="1200" b="0" i="0" u="none" strike="noStrike" dirty="0">
                          <a:solidFill>
                            <a:srgbClr val="000000"/>
                          </a:solidFill>
                          <a:effectLst/>
                          <a:latin typeface="Calibri" panose="020F0502020204030204" pitchFamily="34" charset="0"/>
                        </a:rPr>
                        <a:t>0.00443</a:t>
                      </a:r>
                    </a:p>
                  </a:txBody>
                  <a:tcPr marL="9525" marR="9525" marT="9525" marB="0" anchor="ctr"/>
                </a:tc>
                <a:tc>
                  <a:txBody>
                    <a:bodyPr/>
                    <a:lstStyle/>
                    <a:p>
                      <a:pPr algn="r" fontAlgn="b"/>
                      <a:r>
                        <a:rPr lang="fi-FI" sz="1200" b="0" i="0" u="none" strike="noStrike" dirty="0">
                          <a:solidFill>
                            <a:srgbClr val="000000"/>
                          </a:solidFill>
                          <a:effectLst/>
                          <a:latin typeface="Calibri" panose="020F0502020204030204" pitchFamily="34" charset="0"/>
                        </a:rPr>
                        <a:t>0.0000579</a:t>
                      </a:r>
                    </a:p>
                  </a:txBody>
                  <a:tcPr marL="9525" marR="9525" marT="9525" marB="0" anchor="ctr"/>
                </a:tc>
                <a:tc>
                  <a:txBody>
                    <a:bodyPr/>
                    <a:lstStyle/>
                    <a:p>
                      <a:pPr algn="r" fontAlgn="b"/>
                      <a:r>
                        <a:rPr lang="fi-FI" sz="1200" b="0" i="0" u="none" strike="noStrike" dirty="0">
                          <a:solidFill>
                            <a:srgbClr val="000000"/>
                          </a:solidFill>
                          <a:effectLst/>
                          <a:latin typeface="Calibri" panose="020F0502020204030204" pitchFamily="34" charset="0"/>
                        </a:rPr>
                        <a:t>-5.42</a:t>
                      </a:r>
                    </a:p>
                  </a:txBody>
                  <a:tcPr marL="9525" marR="9525" marT="9525" marB="0" anchor="ctr"/>
                </a:tc>
                <a:tc>
                  <a:txBody>
                    <a:bodyPr/>
                    <a:lstStyle/>
                    <a:p>
                      <a:pPr algn="r" fontAlgn="b"/>
                      <a:r>
                        <a:rPr lang="fi-FI" sz="1200" b="0" i="0" u="none" strike="noStrike" dirty="0">
                          <a:solidFill>
                            <a:srgbClr val="000000"/>
                          </a:solidFill>
                          <a:effectLst/>
                          <a:latin typeface="Calibri" panose="020F0502020204030204" pitchFamily="34" charset="0"/>
                        </a:rPr>
                        <a:t>-9.76</a:t>
                      </a:r>
                    </a:p>
                  </a:txBody>
                  <a:tcPr marL="9525" marR="9525" marT="9525" marB="0" anchor="ctr"/>
                </a:tc>
                <a:extLst>
                  <a:ext uri="{0D108BD9-81ED-4DB2-BD59-A6C34878D82A}">
                    <a16:rowId xmlns:a16="http://schemas.microsoft.com/office/drawing/2014/main" val="2058012415"/>
                  </a:ext>
                </a:extLst>
              </a:tr>
            </a:tbl>
          </a:graphicData>
        </a:graphic>
      </p:graphicFrame>
    </p:spTree>
    <p:extLst>
      <p:ext uri="{BB962C8B-B14F-4D97-AF65-F5344CB8AC3E}">
        <p14:creationId xmlns:p14="http://schemas.microsoft.com/office/powerpoint/2010/main" val="2603379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A8DB-7239-0641-A216-1A1F922D8184}"/>
              </a:ext>
            </a:extLst>
          </p:cNvPr>
          <p:cNvSpPr>
            <a:spLocks noGrp="1"/>
          </p:cNvSpPr>
          <p:nvPr>
            <p:ph type="title"/>
          </p:nvPr>
        </p:nvSpPr>
        <p:spPr/>
        <p:txBody>
          <a:bodyPr/>
          <a:lstStyle/>
          <a:p>
            <a:r>
              <a:rPr lang="fi-FI" dirty="0" err="1"/>
              <a:t>Likelihood</a:t>
            </a:r>
            <a:r>
              <a:rPr lang="fi-FI" dirty="0"/>
              <a:t> of </a:t>
            </a:r>
            <a:r>
              <a:rPr lang="fi-FI" dirty="0" err="1"/>
              <a:t>multiple</a:t>
            </a:r>
            <a:r>
              <a:rPr lang="fi-FI" dirty="0"/>
              <a:t> </a:t>
            </a:r>
            <a:r>
              <a:rPr lang="fi-FI" dirty="0" err="1"/>
              <a:t>observation</a:t>
            </a:r>
            <a:r>
              <a:rPr lang="fi-FI" dirty="0"/>
              <a:t> </a:t>
            </a:r>
            <a:r>
              <a:rPr lang="fi-FI" dirty="0" err="1"/>
              <a:t>from</a:t>
            </a:r>
            <a:r>
              <a:rPr lang="fi-FI" dirty="0"/>
              <a:t> </a:t>
            </a:r>
            <a:r>
              <a:rPr lang="fi-FI" dirty="0" err="1"/>
              <a:t>normal</a:t>
            </a:r>
            <a:r>
              <a:rPr lang="fi-FI" dirty="0"/>
              <a:t> </a:t>
            </a:r>
            <a:r>
              <a:rPr lang="fi-FI" dirty="0" err="1"/>
              <a:t>distribution</a:t>
            </a:r>
            <a:endParaRPr lang="fi-FI" dirty="0"/>
          </a:p>
        </p:txBody>
      </p:sp>
      <p:pic>
        <p:nvPicPr>
          <p:cNvPr id="8" name="Content Placeholder 7">
            <a:extLst>
              <a:ext uri="{FF2B5EF4-FFF2-40B4-BE49-F238E27FC236}">
                <a16:creationId xmlns:a16="http://schemas.microsoft.com/office/drawing/2014/main" id="{6104300C-52C2-9841-93B1-CB810498F4FE}"/>
              </a:ext>
            </a:extLst>
          </p:cNvPr>
          <p:cNvPicPr>
            <a:picLocks noGrp="1" noChangeAspect="1"/>
          </p:cNvPicPr>
          <p:nvPr>
            <p:ph sz="half" idx="1"/>
          </p:nvPr>
        </p:nvPicPr>
        <p:blipFill>
          <a:blip r:embed="rId2"/>
          <a:stretch>
            <a:fillRect/>
          </a:stretch>
        </p:blipFill>
        <p:spPr>
          <a:xfrm>
            <a:off x="628650" y="2058194"/>
            <a:ext cx="3886200" cy="3886200"/>
          </a:xfrm>
        </p:spPr>
      </p:pic>
      <p:graphicFrame>
        <p:nvGraphicFramePr>
          <p:cNvPr id="6" name="Content Placeholder 5">
            <a:extLst>
              <a:ext uri="{FF2B5EF4-FFF2-40B4-BE49-F238E27FC236}">
                <a16:creationId xmlns:a16="http://schemas.microsoft.com/office/drawing/2014/main" id="{C717A9A8-34D3-DB4E-9B12-7C2880ED75EF}"/>
              </a:ext>
            </a:extLst>
          </p:cNvPr>
          <p:cNvGraphicFramePr>
            <a:graphicFrameLocks noGrp="1"/>
          </p:cNvGraphicFramePr>
          <p:nvPr>
            <p:ph sz="half" idx="2"/>
            <p:extLst>
              <p:ext uri="{D42A27DB-BD31-4B8C-83A1-F6EECF244321}">
                <p14:modId xmlns:p14="http://schemas.microsoft.com/office/powerpoint/2010/main" val="1826391498"/>
              </p:ext>
            </p:extLst>
          </p:nvPr>
        </p:nvGraphicFramePr>
        <p:xfrm>
          <a:off x="4629149" y="1825625"/>
          <a:ext cx="4259671" cy="1752600"/>
        </p:xfrm>
        <a:graphic>
          <a:graphicData uri="http://schemas.openxmlformats.org/drawingml/2006/table">
            <a:tbl>
              <a:tblPr firstRow="1" bandRow="1">
                <a:tableStyleId>{5C22544A-7EE6-4342-B048-85BDC9FD1C3A}</a:tableStyleId>
              </a:tblPr>
              <a:tblGrid>
                <a:gridCol w="623335">
                  <a:extLst>
                    <a:ext uri="{9D8B030D-6E8A-4147-A177-3AD203B41FA5}">
                      <a16:colId xmlns:a16="http://schemas.microsoft.com/office/drawing/2014/main" val="3529480407"/>
                    </a:ext>
                  </a:extLst>
                </a:gridCol>
                <a:gridCol w="909084">
                  <a:extLst>
                    <a:ext uri="{9D8B030D-6E8A-4147-A177-3AD203B41FA5}">
                      <a16:colId xmlns:a16="http://schemas.microsoft.com/office/drawing/2014/main" val="3757386385"/>
                    </a:ext>
                  </a:extLst>
                </a:gridCol>
                <a:gridCol w="909084">
                  <a:extLst>
                    <a:ext uri="{9D8B030D-6E8A-4147-A177-3AD203B41FA5}">
                      <a16:colId xmlns:a16="http://schemas.microsoft.com/office/drawing/2014/main" val="3836259206"/>
                    </a:ext>
                  </a:extLst>
                </a:gridCol>
                <a:gridCol w="909084">
                  <a:extLst>
                    <a:ext uri="{9D8B030D-6E8A-4147-A177-3AD203B41FA5}">
                      <a16:colId xmlns:a16="http://schemas.microsoft.com/office/drawing/2014/main" val="804978451"/>
                    </a:ext>
                  </a:extLst>
                </a:gridCol>
                <a:gridCol w="909084">
                  <a:extLst>
                    <a:ext uri="{9D8B030D-6E8A-4147-A177-3AD203B41FA5}">
                      <a16:colId xmlns:a16="http://schemas.microsoft.com/office/drawing/2014/main" val="4169193261"/>
                    </a:ext>
                  </a:extLst>
                </a:gridCol>
              </a:tblGrid>
              <a:tr h="370840">
                <a:tc>
                  <a:txBody>
                    <a:bodyPr/>
                    <a:lstStyle/>
                    <a:p>
                      <a:r>
                        <a:rPr lang="fi-FI" sz="1200" dirty="0"/>
                        <a:t>Value</a:t>
                      </a:r>
                    </a:p>
                  </a:txBody>
                  <a:tcPr/>
                </a:tc>
                <a:tc>
                  <a:txBody>
                    <a:bodyPr/>
                    <a:lstStyle/>
                    <a:p>
                      <a:r>
                        <a:rPr lang="fi-FI" sz="1200" dirty="0" err="1"/>
                        <a:t>Likelihood</a:t>
                      </a:r>
                      <a:endParaRPr lang="fi-FI"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200" dirty="0" err="1"/>
                        <a:t>Cumulative</a:t>
                      </a:r>
                      <a:endParaRPr lang="fi-FI"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sz="1200" dirty="0" err="1"/>
                        <a:t>likelihood</a:t>
                      </a:r>
                      <a:endParaRPr lang="fi-FI" sz="1200" dirty="0"/>
                    </a:p>
                    <a:p>
                      <a:endParaRPr lang="fi-FI" sz="1200" dirty="0"/>
                    </a:p>
                  </a:txBody>
                  <a:tcPr/>
                </a:tc>
                <a:tc>
                  <a:txBody>
                    <a:bodyPr/>
                    <a:lstStyle/>
                    <a:p>
                      <a:r>
                        <a:rPr lang="fi-FI" sz="1200" dirty="0" err="1"/>
                        <a:t>Log</a:t>
                      </a:r>
                      <a:r>
                        <a:rPr lang="fi-FI" sz="1200" dirty="0"/>
                        <a:t> </a:t>
                      </a:r>
                      <a:r>
                        <a:rPr lang="fi-FI" sz="1200" dirty="0" err="1"/>
                        <a:t>likelihood</a:t>
                      </a:r>
                      <a:endParaRPr lang="fi-FI" sz="1200" dirty="0"/>
                    </a:p>
                  </a:txBody>
                  <a:tcPr/>
                </a:tc>
                <a:tc>
                  <a:txBody>
                    <a:bodyPr/>
                    <a:lstStyle/>
                    <a:p>
                      <a:r>
                        <a:rPr lang="fi-FI" sz="1200" dirty="0" err="1"/>
                        <a:t>Cumulative</a:t>
                      </a:r>
                      <a:r>
                        <a:rPr lang="fi-FI" sz="1200" dirty="0"/>
                        <a:t> </a:t>
                      </a:r>
                      <a:r>
                        <a:rPr lang="fi-FI" sz="1200" dirty="0" err="1"/>
                        <a:t>log</a:t>
                      </a:r>
                      <a:r>
                        <a:rPr lang="fi-FI" sz="1200" dirty="0"/>
                        <a:t> </a:t>
                      </a:r>
                      <a:r>
                        <a:rPr lang="fi-FI" sz="1200" dirty="0" err="1"/>
                        <a:t>likelihood</a:t>
                      </a:r>
                      <a:endParaRPr lang="fi-FI" sz="1200" dirty="0"/>
                    </a:p>
                  </a:txBody>
                  <a:tcPr/>
                </a:tc>
                <a:extLst>
                  <a:ext uri="{0D108BD9-81ED-4DB2-BD59-A6C34878D82A}">
                    <a16:rowId xmlns:a16="http://schemas.microsoft.com/office/drawing/2014/main" val="1762683453"/>
                  </a:ext>
                </a:extLst>
              </a:tr>
              <a:tr h="370840">
                <a:tc>
                  <a:txBody>
                    <a:bodyPr/>
                    <a:lstStyle/>
                    <a:p>
                      <a:pPr algn="r"/>
                      <a:r>
                        <a:rPr lang="fi-FI" sz="1200" dirty="0"/>
                        <a:t>2</a:t>
                      </a:r>
                    </a:p>
                  </a:txBody>
                  <a:tcPr anchor="ctr"/>
                </a:tc>
                <a:tc>
                  <a:txBody>
                    <a:bodyPr/>
                    <a:lstStyle/>
                    <a:p>
                      <a:pPr algn="r" fontAlgn="b"/>
                      <a:r>
                        <a:rPr lang="fi-FI" sz="1200" b="0" i="0" u="none" strike="noStrike" dirty="0">
                          <a:solidFill>
                            <a:srgbClr val="000000"/>
                          </a:solidFill>
                          <a:effectLst/>
                          <a:latin typeface="Calibri" panose="020F0502020204030204" pitchFamily="34" charset="0"/>
                        </a:rPr>
                        <a:t>0.399</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0.3989400</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-0.919</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-0.919</a:t>
                      </a:r>
                    </a:p>
                  </a:txBody>
                  <a:tcPr marL="9525" marR="9525" marT="9525" marB="0" anchor="ctr"/>
                </a:tc>
                <a:extLst>
                  <a:ext uri="{0D108BD9-81ED-4DB2-BD59-A6C34878D82A}">
                    <a16:rowId xmlns:a16="http://schemas.microsoft.com/office/drawing/2014/main" val="1905953921"/>
                  </a:ext>
                </a:extLst>
              </a:tr>
              <a:tr h="370840">
                <a:tc>
                  <a:txBody>
                    <a:bodyPr/>
                    <a:lstStyle/>
                    <a:p>
                      <a:pPr algn="r"/>
                      <a:r>
                        <a:rPr lang="fi-FI" sz="1200" dirty="0"/>
                        <a:t>3</a:t>
                      </a:r>
                    </a:p>
                  </a:txBody>
                  <a:tcPr anchor="ctr"/>
                </a:tc>
                <a:tc>
                  <a:txBody>
                    <a:bodyPr/>
                    <a:lstStyle/>
                    <a:p>
                      <a:pPr algn="r" fontAlgn="b"/>
                      <a:r>
                        <a:rPr lang="fi-FI" sz="1200" b="0" i="0" u="none" strike="noStrike" dirty="0">
                          <a:solidFill>
                            <a:srgbClr val="000000"/>
                          </a:solidFill>
                          <a:effectLst/>
                          <a:latin typeface="Calibri" panose="020F0502020204030204" pitchFamily="34" charset="0"/>
                        </a:rPr>
                        <a:t>0.242</a:t>
                      </a:r>
                    </a:p>
                  </a:txBody>
                  <a:tcPr marL="9525" marR="9525" marT="9525" marB="0" anchor="ctr"/>
                </a:tc>
                <a:tc>
                  <a:txBody>
                    <a:bodyPr/>
                    <a:lstStyle/>
                    <a:p>
                      <a:pPr algn="r" fontAlgn="b"/>
                      <a:r>
                        <a:rPr lang="fi-FI" sz="1200" b="0" i="0" u="none" strike="noStrike" dirty="0">
                          <a:solidFill>
                            <a:srgbClr val="000000"/>
                          </a:solidFill>
                          <a:effectLst/>
                          <a:latin typeface="Calibri" panose="020F0502020204030204" pitchFamily="34" charset="0"/>
                        </a:rPr>
                        <a:t>0.0965300</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-1.419</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-2.338</a:t>
                      </a:r>
                    </a:p>
                  </a:txBody>
                  <a:tcPr marL="9525" marR="9525" marT="9525" marB="0" anchor="ctr"/>
                </a:tc>
                <a:extLst>
                  <a:ext uri="{0D108BD9-81ED-4DB2-BD59-A6C34878D82A}">
                    <a16:rowId xmlns:a16="http://schemas.microsoft.com/office/drawing/2014/main" val="3801174792"/>
                  </a:ext>
                </a:extLst>
              </a:tr>
              <a:tr h="370840">
                <a:tc>
                  <a:txBody>
                    <a:bodyPr/>
                    <a:lstStyle/>
                    <a:p>
                      <a:pPr algn="r"/>
                      <a:r>
                        <a:rPr lang="fi-FI" sz="1200" dirty="0"/>
                        <a:t>4</a:t>
                      </a:r>
                    </a:p>
                  </a:txBody>
                  <a:tcPr anchor="ctr"/>
                </a:tc>
                <a:tc>
                  <a:txBody>
                    <a:bodyPr/>
                    <a:lstStyle/>
                    <a:p>
                      <a:pPr algn="r" fontAlgn="b"/>
                      <a:r>
                        <a:rPr lang="fi-FI" sz="1200" b="0" i="0" u="none" strike="noStrike">
                          <a:solidFill>
                            <a:srgbClr val="000000"/>
                          </a:solidFill>
                          <a:effectLst/>
                          <a:latin typeface="Calibri" panose="020F0502020204030204" pitchFamily="34" charset="0"/>
                        </a:rPr>
                        <a:t>0.054</a:t>
                      </a:r>
                    </a:p>
                  </a:txBody>
                  <a:tcPr marL="9525" marR="9525" marT="9525" marB="0" anchor="ctr"/>
                </a:tc>
                <a:tc>
                  <a:txBody>
                    <a:bodyPr/>
                    <a:lstStyle/>
                    <a:p>
                      <a:pPr algn="r" fontAlgn="b"/>
                      <a:r>
                        <a:rPr lang="fi-FI" sz="1200" b="0" i="0" u="none" strike="noStrike" dirty="0">
                          <a:solidFill>
                            <a:srgbClr val="000000"/>
                          </a:solidFill>
                          <a:effectLst/>
                          <a:latin typeface="Calibri" panose="020F0502020204030204" pitchFamily="34" charset="0"/>
                        </a:rPr>
                        <a:t>0.0052100</a:t>
                      </a:r>
                    </a:p>
                  </a:txBody>
                  <a:tcPr marL="9525" marR="9525" marT="9525" marB="0" anchor="ctr"/>
                </a:tc>
                <a:tc>
                  <a:txBody>
                    <a:bodyPr/>
                    <a:lstStyle/>
                    <a:p>
                      <a:pPr algn="r" fontAlgn="b"/>
                      <a:r>
                        <a:rPr lang="fi-FI" sz="1200" b="0" i="0" u="none" strike="noStrike" dirty="0">
                          <a:solidFill>
                            <a:srgbClr val="000000"/>
                          </a:solidFill>
                          <a:effectLst/>
                          <a:latin typeface="Calibri" panose="020F0502020204030204" pitchFamily="34" charset="0"/>
                        </a:rPr>
                        <a:t>-2.919</a:t>
                      </a:r>
                    </a:p>
                  </a:txBody>
                  <a:tcPr marL="9525" marR="9525" marT="9525" marB="0" anchor="ctr"/>
                </a:tc>
                <a:tc>
                  <a:txBody>
                    <a:bodyPr/>
                    <a:lstStyle/>
                    <a:p>
                      <a:pPr algn="r" fontAlgn="b"/>
                      <a:r>
                        <a:rPr lang="fi-FI" sz="1200" b="0" i="0" u="none" strike="noStrike" dirty="0">
                          <a:solidFill>
                            <a:srgbClr val="000000"/>
                          </a:solidFill>
                          <a:effectLst/>
                          <a:latin typeface="Calibri" panose="020F0502020204030204" pitchFamily="34" charset="0"/>
                        </a:rPr>
                        <a:t>-5.257</a:t>
                      </a:r>
                    </a:p>
                  </a:txBody>
                  <a:tcPr marL="9525" marR="9525" marT="9525" marB="0" anchor="ctr"/>
                </a:tc>
                <a:extLst>
                  <a:ext uri="{0D108BD9-81ED-4DB2-BD59-A6C34878D82A}">
                    <a16:rowId xmlns:a16="http://schemas.microsoft.com/office/drawing/2014/main" val="2058012415"/>
                  </a:ext>
                </a:extLst>
              </a:tr>
            </a:tbl>
          </a:graphicData>
        </a:graphic>
      </p:graphicFrame>
    </p:spTree>
    <p:extLst>
      <p:ext uri="{BB962C8B-B14F-4D97-AF65-F5344CB8AC3E}">
        <p14:creationId xmlns:p14="http://schemas.microsoft.com/office/powerpoint/2010/main" val="1334017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A8DB-7239-0641-A216-1A1F922D8184}"/>
              </a:ext>
            </a:extLst>
          </p:cNvPr>
          <p:cNvSpPr>
            <a:spLocks noGrp="1"/>
          </p:cNvSpPr>
          <p:nvPr>
            <p:ph type="title"/>
          </p:nvPr>
        </p:nvSpPr>
        <p:spPr/>
        <p:txBody>
          <a:bodyPr/>
          <a:lstStyle/>
          <a:p>
            <a:r>
              <a:rPr lang="fi-FI" dirty="0" err="1"/>
              <a:t>Likelihood</a:t>
            </a:r>
            <a:r>
              <a:rPr lang="fi-FI" dirty="0"/>
              <a:t> of </a:t>
            </a:r>
            <a:r>
              <a:rPr lang="fi-FI" dirty="0" err="1"/>
              <a:t>multiple</a:t>
            </a:r>
            <a:r>
              <a:rPr lang="fi-FI" dirty="0"/>
              <a:t> </a:t>
            </a:r>
            <a:r>
              <a:rPr lang="fi-FI" dirty="0" err="1"/>
              <a:t>observation</a:t>
            </a:r>
            <a:r>
              <a:rPr lang="fi-FI" dirty="0"/>
              <a:t> </a:t>
            </a:r>
            <a:r>
              <a:rPr lang="fi-FI" dirty="0" err="1"/>
              <a:t>from</a:t>
            </a:r>
            <a:r>
              <a:rPr lang="fi-FI" dirty="0"/>
              <a:t> </a:t>
            </a:r>
            <a:r>
              <a:rPr lang="fi-FI" dirty="0" err="1"/>
              <a:t>normal</a:t>
            </a:r>
            <a:r>
              <a:rPr lang="fi-FI" dirty="0"/>
              <a:t> </a:t>
            </a:r>
            <a:r>
              <a:rPr lang="fi-FI" dirty="0" err="1"/>
              <a:t>distribution</a:t>
            </a:r>
            <a:endParaRPr lang="fi-FI" dirty="0"/>
          </a:p>
        </p:txBody>
      </p:sp>
      <p:pic>
        <p:nvPicPr>
          <p:cNvPr id="8" name="Content Placeholder 7">
            <a:extLst>
              <a:ext uri="{FF2B5EF4-FFF2-40B4-BE49-F238E27FC236}">
                <a16:creationId xmlns:a16="http://schemas.microsoft.com/office/drawing/2014/main" id="{6104300C-52C2-9841-93B1-CB810498F4FE}"/>
              </a:ext>
            </a:extLst>
          </p:cNvPr>
          <p:cNvPicPr>
            <a:picLocks noGrp="1" noChangeAspect="1"/>
          </p:cNvPicPr>
          <p:nvPr>
            <p:ph sz="half" idx="1"/>
          </p:nvPr>
        </p:nvPicPr>
        <p:blipFill>
          <a:blip r:embed="rId2"/>
          <a:stretch>
            <a:fillRect/>
          </a:stretch>
        </p:blipFill>
        <p:spPr>
          <a:xfrm>
            <a:off x="628650" y="2058194"/>
            <a:ext cx="3886200" cy="3886200"/>
          </a:xfrm>
        </p:spPr>
      </p:pic>
      <p:graphicFrame>
        <p:nvGraphicFramePr>
          <p:cNvPr id="6" name="Content Placeholder 5">
            <a:extLst>
              <a:ext uri="{FF2B5EF4-FFF2-40B4-BE49-F238E27FC236}">
                <a16:creationId xmlns:a16="http://schemas.microsoft.com/office/drawing/2014/main" id="{C717A9A8-34D3-DB4E-9B12-7C2880ED75EF}"/>
              </a:ext>
            </a:extLst>
          </p:cNvPr>
          <p:cNvGraphicFramePr>
            <a:graphicFrameLocks noGrp="1"/>
          </p:cNvGraphicFramePr>
          <p:nvPr>
            <p:ph sz="half" idx="2"/>
            <p:extLst>
              <p:ext uri="{D42A27DB-BD31-4B8C-83A1-F6EECF244321}">
                <p14:modId xmlns:p14="http://schemas.microsoft.com/office/powerpoint/2010/main" val="4191357920"/>
              </p:ext>
            </p:extLst>
          </p:nvPr>
        </p:nvGraphicFramePr>
        <p:xfrm>
          <a:off x="4629149" y="1825625"/>
          <a:ext cx="4259671" cy="1752600"/>
        </p:xfrm>
        <a:graphic>
          <a:graphicData uri="http://schemas.openxmlformats.org/drawingml/2006/table">
            <a:tbl>
              <a:tblPr firstRow="1" bandRow="1">
                <a:tableStyleId>{5C22544A-7EE6-4342-B048-85BDC9FD1C3A}</a:tableStyleId>
              </a:tblPr>
              <a:tblGrid>
                <a:gridCol w="623335">
                  <a:extLst>
                    <a:ext uri="{9D8B030D-6E8A-4147-A177-3AD203B41FA5}">
                      <a16:colId xmlns:a16="http://schemas.microsoft.com/office/drawing/2014/main" val="3529480407"/>
                    </a:ext>
                  </a:extLst>
                </a:gridCol>
                <a:gridCol w="909084">
                  <a:extLst>
                    <a:ext uri="{9D8B030D-6E8A-4147-A177-3AD203B41FA5}">
                      <a16:colId xmlns:a16="http://schemas.microsoft.com/office/drawing/2014/main" val="3757386385"/>
                    </a:ext>
                  </a:extLst>
                </a:gridCol>
                <a:gridCol w="909084">
                  <a:extLst>
                    <a:ext uri="{9D8B030D-6E8A-4147-A177-3AD203B41FA5}">
                      <a16:colId xmlns:a16="http://schemas.microsoft.com/office/drawing/2014/main" val="3836259206"/>
                    </a:ext>
                  </a:extLst>
                </a:gridCol>
                <a:gridCol w="909084">
                  <a:extLst>
                    <a:ext uri="{9D8B030D-6E8A-4147-A177-3AD203B41FA5}">
                      <a16:colId xmlns:a16="http://schemas.microsoft.com/office/drawing/2014/main" val="804978451"/>
                    </a:ext>
                  </a:extLst>
                </a:gridCol>
                <a:gridCol w="909084">
                  <a:extLst>
                    <a:ext uri="{9D8B030D-6E8A-4147-A177-3AD203B41FA5}">
                      <a16:colId xmlns:a16="http://schemas.microsoft.com/office/drawing/2014/main" val="4169193261"/>
                    </a:ext>
                  </a:extLst>
                </a:gridCol>
              </a:tblGrid>
              <a:tr h="370840">
                <a:tc>
                  <a:txBody>
                    <a:bodyPr/>
                    <a:lstStyle/>
                    <a:p>
                      <a:r>
                        <a:rPr lang="fi-FI" sz="1200" dirty="0"/>
                        <a:t>Value</a:t>
                      </a:r>
                    </a:p>
                  </a:txBody>
                  <a:tcPr/>
                </a:tc>
                <a:tc>
                  <a:txBody>
                    <a:bodyPr/>
                    <a:lstStyle/>
                    <a:p>
                      <a:r>
                        <a:rPr lang="fi-FI" sz="1200" dirty="0" err="1"/>
                        <a:t>Likelihood</a:t>
                      </a:r>
                      <a:endParaRPr lang="fi-FI"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200" dirty="0" err="1"/>
                        <a:t>Cumulative</a:t>
                      </a:r>
                      <a:endParaRPr lang="fi-FI"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sz="1200" dirty="0" err="1"/>
                        <a:t>likelihood</a:t>
                      </a:r>
                      <a:endParaRPr lang="fi-FI" sz="1200" dirty="0"/>
                    </a:p>
                    <a:p>
                      <a:endParaRPr lang="fi-FI" sz="1200" dirty="0"/>
                    </a:p>
                  </a:txBody>
                  <a:tcPr/>
                </a:tc>
                <a:tc>
                  <a:txBody>
                    <a:bodyPr/>
                    <a:lstStyle/>
                    <a:p>
                      <a:r>
                        <a:rPr lang="fi-FI" sz="1200" dirty="0" err="1"/>
                        <a:t>Log</a:t>
                      </a:r>
                      <a:r>
                        <a:rPr lang="fi-FI" sz="1200" dirty="0"/>
                        <a:t> </a:t>
                      </a:r>
                      <a:r>
                        <a:rPr lang="fi-FI" sz="1200" dirty="0" err="1"/>
                        <a:t>likelihood</a:t>
                      </a:r>
                      <a:endParaRPr lang="fi-FI" sz="1200" dirty="0"/>
                    </a:p>
                  </a:txBody>
                  <a:tcPr/>
                </a:tc>
                <a:tc>
                  <a:txBody>
                    <a:bodyPr/>
                    <a:lstStyle/>
                    <a:p>
                      <a:r>
                        <a:rPr lang="fi-FI" sz="1200" dirty="0" err="1"/>
                        <a:t>Cumulative</a:t>
                      </a:r>
                      <a:r>
                        <a:rPr lang="fi-FI" sz="1200" dirty="0"/>
                        <a:t> </a:t>
                      </a:r>
                      <a:r>
                        <a:rPr lang="fi-FI" sz="1200" dirty="0" err="1"/>
                        <a:t>log</a:t>
                      </a:r>
                      <a:r>
                        <a:rPr lang="fi-FI" sz="1200" dirty="0"/>
                        <a:t> </a:t>
                      </a:r>
                      <a:r>
                        <a:rPr lang="fi-FI" sz="1200" dirty="0" err="1"/>
                        <a:t>likelihood</a:t>
                      </a:r>
                      <a:endParaRPr lang="fi-FI" sz="1200" dirty="0"/>
                    </a:p>
                  </a:txBody>
                  <a:tcPr/>
                </a:tc>
                <a:extLst>
                  <a:ext uri="{0D108BD9-81ED-4DB2-BD59-A6C34878D82A}">
                    <a16:rowId xmlns:a16="http://schemas.microsoft.com/office/drawing/2014/main" val="1762683453"/>
                  </a:ext>
                </a:extLst>
              </a:tr>
              <a:tr h="370840">
                <a:tc>
                  <a:txBody>
                    <a:bodyPr/>
                    <a:lstStyle/>
                    <a:p>
                      <a:pPr algn="r"/>
                      <a:r>
                        <a:rPr lang="fi-FI" sz="1200" dirty="0"/>
                        <a:t>2</a:t>
                      </a:r>
                    </a:p>
                  </a:txBody>
                  <a:tcPr anchor="ctr"/>
                </a:tc>
                <a:tc>
                  <a:txBody>
                    <a:bodyPr/>
                    <a:lstStyle/>
                    <a:p>
                      <a:pPr algn="r" fontAlgn="b"/>
                      <a:r>
                        <a:rPr lang="fi-FI" sz="1200" b="0" i="0" u="none" strike="noStrike">
                          <a:solidFill>
                            <a:srgbClr val="000000"/>
                          </a:solidFill>
                          <a:effectLst/>
                          <a:latin typeface="Calibri" panose="020F0502020204030204" pitchFamily="34" charset="0"/>
                        </a:rPr>
                        <a:t>0.242</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0.2420000</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-1.419</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-1.42</a:t>
                      </a:r>
                    </a:p>
                  </a:txBody>
                  <a:tcPr marL="9525" marR="9525" marT="9525" marB="0" anchor="ctr"/>
                </a:tc>
                <a:extLst>
                  <a:ext uri="{0D108BD9-81ED-4DB2-BD59-A6C34878D82A}">
                    <a16:rowId xmlns:a16="http://schemas.microsoft.com/office/drawing/2014/main" val="1905953921"/>
                  </a:ext>
                </a:extLst>
              </a:tr>
              <a:tr h="370840">
                <a:tc>
                  <a:txBody>
                    <a:bodyPr/>
                    <a:lstStyle/>
                    <a:p>
                      <a:pPr algn="r"/>
                      <a:r>
                        <a:rPr lang="fi-FI" sz="1200" dirty="0"/>
                        <a:t>3</a:t>
                      </a:r>
                    </a:p>
                  </a:txBody>
                  <a:tcPr anchor="ctr"/>
                </a:tc>
                <a:tc>
                  <a:txBody>
                    <a:bodyPr/>
                    <a:lstStyle/>
                    <a:p>
                      <a:pPr algn="r" fontAlgn="b"/>
                      <a:r>
                        <a:rPr lang="fi-FI" sz="1200" b="0" i="0" u="none" strike="noStrike" dirty="0">
                          <a:solidFill>
                            <a:srgbClr val="000000"/>
                          </a:solidFill>
                          <a:effectLst/>
                          <a:latin typeface="Calibri" panose="020F0502020204030204" pitchFamily="34" charset="0"/>
                        </a:rPr>
                        <a:t>0.399</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0.0965000</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-0.919</a:t>
                      </a:r>
                    </a:p>
                  </a:txBody>
                  <a:tcPr marL="9525" marR="9525" marT="9525" marB="0" anchor="ctr"/>
                </a:tc>
                <a:tc>
                  <a:txBody>
                    <a:bodyPr/>
                    <a:lstStyle/>
                    <a:p>
                      <a:pPr algn="r" fontAlgn="b"/>
                      <a:r>
                        <a:rPr lang="fi-FI" sz="1200" b="0" i="0" u="none" strike="noStrike">
                          <a:solidFill>
                            <a:srgbClr val="000000"/>
                          </a:solidFill>
                          <a:effectLst/>
                          <a:latin typeface="Calibri" panose="020F0502020204030204" pitchFamily="34" charset="0"/>
                        </a:rPr>
                        <a:t>-2.34</a:t>
                      </a:r>
                    </a:p>
                  </a:txBody>
                  <a:tcPr marL="9525" marR="9525" marT="9525" marB="0" anchor="ctr"/>
                </a:tc>
                <a:extLst>
                  <a:ext uri="{0D108BD9-81ED-4DB2-BD59-A6C34878D82A}">
                    <a16:rowId xmlns:a16="http://schemas.microsoft.com/office/drawing/2014/main" val="3801174792"/>
                  </a:ext>
                </a:extLst>
              </a:tr>
              <a:tr h="370840">
                <a:tc>
                  <a:txBody>
                    <a:bodyPr/>
                    <a:lstStyle/>
                    <a:p>
                      <a:pPr algn="r"/>
                      <a:r>
                        <a:rPr lang="fi-FI" sz="1200" dirty="0"/>
                        <a:t>4</a:t>
                      </a:r>
                    </a:p>
                  </a:txBody>
                  <a:tcPr anchor="ctr"/>
                </a:tc>
                <a:tc>
                  <a:txBody>
                    <a:bodyPr/>
                    <a:lstStyle/>
                    <a:p>
                      <a:pPr algn="r" fontAlgn="b"/>
                      <a:r>
                        <a:rPr lang="fi-FI" sz="1200" b="0" i="0" u="none" strike="noStrike">
                          <a:solidFill>
                            <a:srgbClr val="000000"/>
                          </a:solidFill>
                          <a:effectLst/>
                          <a:latin typeface="Calibri" panose="020F0502020204030204" pitchFamily="34" charset="0"/>
                        </a:rPr>
                        <a:t>0.242</a:t>
                      </a:r>
                    </a:p>
                  </a:txBody>
                  <a:tcPr marL="9525" marR="9525" marT="9525" marB="0" anchor="ctr"/>
                </a:tc>
                <a:tc>
                  <a:txBody>
                    <a:bodyPr/>
                    <a:lstStyle/>
                    <a:p>
                      <a:pPr algn="r" fontAlgn="b"/>
                      <a:r>
                        <a:rPr lang="fi-FI" sz="1200" b="0" i="0" u="none" strike="noStrike" dirty="0">
                          <a:solidFill>
                            <a:srgbClr val="000000"/>
                          </a:solidFill>
                          <a:effectLst/>
                          <a:latin typeface="Calibri" panose="020F0502020204030204" pitchFamily="34" charset="0"/>
                        </a:rPr>
                        <a:t>0.0234000</a:t>
                      </a:r>
                    </a:p>
                  </a:txBody>
                  <a:tcPr marL="9525" marR="9525" marT="9525" marB="0" anchor="ctr"/>
                </a:tc>
                <a:tc>
                  <a:txBody>
                    <a:bodyPr/>
                    <a:lstStyle/>
                    <a:p>
                      <a:pPr algn="r" fontAlgn="b"/>
                      <a:r>
                        <a:rPr lang="fi-FI" sz="1200" b="0" i="0" u="none" strike="noStrike" dirty="0">
                          <a:solidFill>
                            <a:srgbClr val="000000"/>
                          </a:solidFill>
                          <a:effectLst/>
                          <a:latin typeface="Calibri" panose="020F0502020204030204" pitchFamily="34" charset="0"/>
                        </a:rPr>
                        <a:t>-1.419</a:t>
                      </a:r>
                    </a:p>
                  </a:txBody>
                  <a:tcPr marL="9525" marR="9525" marT="9525" marB="0" anchor="ctr"/>
                </a:tc>
                <a:tc>
                  <a:txBody>
                    <a:bodyPr/>
                    <a:lstStyle/>
                    <a:p>
                      <a:pPr algn="r" fontAlgn="b"/>
                      <a:r>
                        <a:rPr lang="fi-FI" sz="1200" b="0" i="0" u="none" strike="noStrike" dirty="0">
                          <a:solidFill>
                            <a:srgbClr val="000000"/>
                          </a:solidFill>
                          <a:effectLst/>
                          <a:latin typeface="Calibri" panose="020F0502020204030204" pitchFamily="34" charset="0"/>
                        </a:rPr>
                        <a:t>-3.76</a:t>
                      </a:r>
                    </a:p>
                  </a:txBody>
                  <a:tcPr marL="9525" marR="9525" marT="9525" marB="0" anchor="ctr"/>
                </a:tc>
                <a:extLst>
                  <a:ext uri="{0D108BD9-81ED-4DB2-BD59-A6C34878D82A}">
                    <a16:rowId xmlns:a16="http://schemas.microsoft.com/office/drawing/2014/main" val="2058012415"/>
                  </a:ext>
                </a:extLst>
              </a:tr>
            </a:tbl>
          </a:graphicData>
        </a:graphic>
      </p:graphicFrame>
    </p:spTree>
    <p:extLst>
      <p:ext uri="{BB962C8B-B14F-4D97-AF65-F5344CB8AC3E}">
        <p14:creationId xmlns:p14="http://schemas.microsoft.com/office/powerpoint/2010/main" val="2446514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A8DB-7239-0641-A216-1A1F922D8184}"/>
              </a:ext>
            </a:extLst>
          </p:cNvPr>
          <p:cNvSpPr>
            <a:spLocks noGrp="1"/>
          </p:cNvSpPr>
          <p:nvPr>
            <p:ph type="title"/>
          </p:nvPr>
        </p:nvSpPr>
        <p:spPr/>
        <p:txBody>
          <a:bodyPr/>
          <a:lstStyle/>
          <a:p>
            <a:r>
              <a:rPr lang="fi-FI" dirty="0" err="1"/>
              <a:t>Likelihood</a:t>
            </a:r>
            <a:r>
              <a:rPr lang="fi-FI" dirty="0"/>
              <a:t> </a:t>
            </a:r>
            <a:r>
              <a:rPr lang="fi-FI" dirty="0" err="1"/>
              <a:t>function</a:t>
            </a:r>
            <a:endParaRPr lang="fi-FI" dirty="0"/>
          </a:p>
        </p:txBody>
      </p:sp>
      <p:pic>
        <p:nvPicPr>
          <p:cNvPr id="8" name="Content Placeholder 7">
            <a:extLst>
              <a:ext uri="{FF2B5EF4-FFF2-40B4-BE49-F238E27FC236}">
                <a16:creationId xmlns:a16="http://schemas.microsoft.com/office/drawing/2014/main" id="{6104300C-52C2-9841-93B1-CB810498F4FE}"/>
              </a:ext>
            </a:extLst>
          </p:cNvPr>
          <p:cNvPicPr>
            <a:picLocks noGrp="1" noChangeAspect="1"/>
          </p:cNvPicPr>
          <p:nvPr>
            <p:ph sz="half" idx="1"/>
          </p:nvPr>
        </p:nvPicPr>
        <p:blipFill>
          <a:blip r:embed="rId2"/>
          <a:stretch>
            <a:fillRect/>
          </a:stretch>
        </p:blipFill>
        <p:spPr>
          <a:xfrm>
            <a:off x="628650" y="2058194"/>
            <a:ext cx="3886200" cy="3886200"/>
          </a:xfrm>
        </p:spPr>
      </p:pic>
      <p:pic>
        <p:nvPicPr>
          <p:cNvPr id="7" name="Content Placeholder 6">
            <a:extLst>
              <a:ext uri="{FF2B5EF4-FFF2-40B4-BE49-F238E27FC236}">
                <a16:creationId xmlns:a16="http://schemas.microsoft.com/office/drawing/2014/main" id="{80CCE410-82B0-644B-BD69-94C9F28F8C9D}"/>
              </a:ext>
            </a:extLst>
          </p:cNvPr>
          <p:cNvPicPr>
            <a:picLocks noGrp="1" noChangeAspect="1"/>
          </p:cNvPicPr>
          <p:nvPr>
            <p:ph sz="half" idx="2"/>
          </p:nvPr>
        </p:nvPicPr>
        <p:blipFill>
          <a:blip r:embed="rId3"/>
          <a:stretch>
            <a:fillRect/>
          </a:stretch>
        </p:blipFill>
        <p:spPr>
          <a:xfrm>
            <a:off x="4629150" y="2058194"/>
            <a:ext cx="3886200" cy="3886200"/>
          </a:xfrm>
        </p:spPr>
      </p:pic>
      <p:graphicFrame>
        <p:nvGraphicFramePr>
          <p:cNvPr id="9" name="Content Placeholder 5">
            <a:extLst>
              <a:ext uri="{FF2B5EF4-FFF2-40B4-BE49-F238E27FC236}">
                <a16:creationId xmlns:a16="http://schemas.microsoft.com/office/drawing/2014/main" id="{6427E786-FB03-D742-9305-199C243D9015}"/>
              </a:ext>
            </a:extLst>
          </p:cNvPr>
          <p:cNvGraphicFramePr>
            <a:graphicFrameLocks/>
          </p:cNvGraphicFramePr>
          <p:nvPr>
            <p:extLst>
              <p:ext uri="{D42A27DB-BD31-4B8C-83A1-F6EECF244321}">
                <p14:modId xmlns:p14="http://schemas.microsoft.com/office/powerpoint/2010/main" val="836522865"/>
              </p:ext>
            </p:extLst>
          </p:nvPr>
        </p:nvGraphicFramePr>
        <p:xfrm>
          <a:off x="5146157" y="786169"/>
          <a:ext cx="3147245" cy="1272025"/>
        </p:xfrm>
        <a:graphic>
          <a:graphicData uri="http://schemas.openxmlformats.org/drawingml/2006/table">
            <a:tbl>
              <a:tblPr firstRow="1" bandRow="1">
                <a:tableStyleId>{5C22544A-7EE6-4342-B048-85BDC9FD1C3A}</a:tableStyleId>
              </a:tblPr>
              <a:tblGrid>
                <a:gridCol w="460549">
                  <a:extLst>
                    <a:ext uri="{9D8B030D-6E8A-4147-A177-3AD203B41FA5}">
                      <a16:colId xmlns:a16="http://schemas.microsoft.com/office/drawing/2014/main" val="3529480407"/>
                    </a:ext>
                  </a:extLst>
                </a:gridCol>
                <a:gridCol w="671674">
                  <a:extLst>
                    <a:ext uri="{9D8B030D-6E8A-4147-A177-3AD203B41FA5}">
                      <a16:colId xmlns:a16="http://schemas.microsoft.com/office/drawing/2014/main" val="3757386385"/>
                    </a:ext>
                  </a:extLst>
                </a:gridCol>
                <a:gridCol w="671674">
                  <a:extLst>
                    <a:ext uri="{9D8B030D-6E8A-4147-A177-3AD203B41FA5}">
                      <a16:colId xmlns:a16="http://schemas.microsoft.com/office/drawing/2014/main" val="3836259206"/>
                    </a:ext>
                  </a:extLst>
                </a:gridCol>
                <a:gridCol w="671674">
                  <a:extLst>
                    <a:ext uri="{9D8B030D-6E8A-4147-A177-3AD203B41FA5}">
                      <a16:colId xmlns:a16="http://schemas.microsoft.com/office/drawing/2014/main" val="804978451"/>
                    </a:ext>
                  </a:extLst>
                </a:gridCol>
                <a:gridCol w="671674">
                  <a:extLst>
                    <a:ext uri="{9D8B030D-6E8A-4147-A177-3AD203B41FA5}">
                      <a16:colId xmlns:a16="http://schemas.microsoft.com/office/drawing/2014/main" val="4169193261"/>
                    </a:ext>
                  </a:extLst>
                </a:gridCol>
              </a:tblGrid>
              <a:tr h="494785">
                <a:tc>
                  <a:txBody>
                    <a:bodyPr/>
                    <a:lstStyle/>
                    <a:p>
                      <a:r>
                        <a:rPr lang="fi-FI" sz="800" dirty="0"/>
                        <a:t>Value</a:t>
                      </a:r>
                    </a:p>
                  </a:txBody>
                  <a:tcPr/>
                </a:tc>
                <a:tc>
                  <a:txBody>
                    <a:bodyPr/>
                    <a:lstStyle/>
                    <a:p>
                      <a:r>
                        <a:rPr lang="fi-FI" sz="800" dirty="0" err="1"/>
                        <a:t>Likelihood</a:t>
                      </a:r>
                      <a:endParaRPr lang="fi-FI" sz="8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800" dirty="0" err="1"/>
                        <a:t>Cumulative</a:t>
                      </a:r>
                      <a:endParaRPr lang="fi-FI" sz="800"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sz="800" dirty="0" err="1"/>
                        <a:t>likelihood</a:t>
                      </a:r>
                      <a:endParaRPr lang="fi-FI" sz="800" dirty="0"/>
                    </a:p>
                    <a:p>
                      <a:endParaRPr lang="fi-FI" sz="800" dirty="0"/>
                    </a:p>
                  </a:txBody>
                  <a:tcPr/>
                </a:tc>
                <a:tc>
                  <a:txBody>
                    <a:bodyPr/>
                    <a:lstStyle/>
                    <a:p>
                      <a:r>
                        <a:rPr lang="fi-FI" sz="800" dirty="0" err="1"/>
                        <a:t>Log</a:t>
                      </a:r>
                      <a:r>
                        <a:rPr lang="fi-FI" sz="800" dirty="0"/>
                        <a:t> </a:t>
                      </a:r>
                      <a:r>
                        <a:rPr lang="fi-FI" sz="800" dirty="0" err="1"/>
                        <a:t>likelihood</a:t>
                      </a:r>
                      <a:endParaRPr lang="fi-FI" sz="800" dirty="0"/>
                    </a:p>
                  </a:txBody>
                  <a:tcPr/>
                </a:tc>
                <a:tc>
                  <a:txBody>
                    <a:bodyPr/>
                    <a:lstStyle/>
                    <a:p>
                      <a:r>
                        <a:rPr lang="fi-FI" sz="800" dirty="0" err="1"/>
                        <a:t>Cumulative</a:t>
                      </a:r>
                      <a:r>
                        <a:rPr lang="fi-FI" sz="800" dirty="0"/>
                        <a:t> </a:t>
                      </a:r>
                      <a:r>
                        <a:rPr lang="fi-FI" sz="800" dirty="0" err="1"/>
                        <a:t>log</a:t>
                      </a:r>
                      <a:r>
                        <a:rPr lang="fi-FI" sz="800" dirty="0"/>
                        <a:t> </a:t>
                      </a:r>
                      <a:r>
                        <a:rPr lang="fi-FI" sz="800" dirty="0" err="1"/>
                        <a:t>likelihood</a:t>
                      </a:r>
                      <a:endParaRPr lang="fi-FI" sz="800" dirty="0"/>
                    </a:p>
                  </a:txBody>
                  <a:tcPr/>
                </a:tc>
                <a:extLst>
                  <a:ext uri="{0D108BD9-81ED-4DB2-BD59-A6C34878D82A}">
                    <a16:rowId xmlns:a16="http://schemas.microsoft.com/office/drawing/2014/main" val="1762683453"/>
                  </a:ext>
                </a:extLst>
              </a:tr>
              <a:tr h="221351">
                <a:tc>
                  <a:txBody>
                    <a:bodyPr/>
                    <a:lstStyle/>
                    <a:p>
                      <a:pPr algn="r"/>
                      <a:r>
                        <a:rPr lang="fi-FI" sz="1100" dirty="0"/>
                        <a:t>2</a:t>
                      </a:r>
                    </a:p>
                  </a:txBody>
                  <a:tcPr anchor="ctr"/>
                </a:tc>
                <a:tc>
                  <a:txBody>
                    <a:bodyPr/>
                    <a:lstStyle/>
                    <a:p>
                      <a:pPr algn="r" fontAlgn="b"/>
                      <a:r>
                        <a:rPr lang="fi-FI" sz="1100" b="0" i="0" u="none" strike="noStrike">
                          <a:solidFill>
                            <a:srgbClr val="000000"/>
                          </a:solidFill>
                          <a:effectLst/>
                          <a:latin typeface="Calibri" panose="020F0502020204030204" pitchFamily="34" charset="0"/>
                        </a:rPr>
                        <a:t>0.242</a:t>
                      </a:r>
                    </a:p>
                  </a:txBody>
                  <a:tcPr marL="9525" marR="9525" marT="9525" marB="0" anchor="ctr"/>
                </a:tc>
                <a:tc>
                  <a:txBody>
                    <a:bodyPr/>
                    <a:lstStyle/>
                    <a:p>
                      <a:pPr algn="r" fontAlgn="b"/>
                      <a:r>
                        <a:rPr lang="fi-FI" sz="1100" b="0" i="0" u="none" strike="noStrike">
                          <a:solidFill>
                            <a:srgbClr val="000000"/>
                          </a:solidFill>
                          <a:effectLst/>
                          <a:latin typeface="Calibri" panose="020F0502020204030204" pitchFamily="34" charset="0"/>
                        </a:rPr>
                        <a:t>0.2420000</a:t>
                      </a:r>
                    </a:p>
                  </a:txBody>
                  <a:tcPr marL="9525" marR="9525" marT="9525" marB="0" anchor="ctr"/>
                </a:tc>
                <a:tc>
                  <a:txBody>
                    <a:bodyPr/>
                    <a:lstStyle/>
                    <a:p>
                      <a:pPr algn="r" fontAlgn="b"/>
                      <a:r>
                        <a:rPr lang="fi-FI" sz="1100" b="0" i="0" u="none" strike="noStrike">
                          <a:solidFill>
                            <a:srgbClr val="000000"/>
                          </a:solidFill>
                          <a:effectLst/>
                          <a:latin typeface="Calibri" panose="020F0502020204030204" pitchFamily="34" charset="0"/>
                        </a:rPr>
                        <a:t>-1.419</a:t>
                      </a:r>
                    </a:p>
                  </a:txBody>
                  <a:tcPr marL="9525" marR="9525" marT="9525" marB="0" anchor="ctr"/>
                </a:tc>
                <a:tc>
                  <a:txBody>
                    <a:bodyPr/>
                    <a:lstStyle/>
                    <a:p>
                      <a:pPr algn="r" fontAlgn="b"/>
                      <a:r>
                        <a:rPr lang="fi-FI" sz="1100" b="0" i="0" u="none" strike="noStrike">
                          <a:solidFill>
                            <a:srgbClr val="000000"/>
                          </a:solidFill>
                          <a:effectLst/>
                          <a:latin typeface="Calibri" panose="020F0502020204030204" pitchFamily="34" charset="0"/>
                        </a:rPr>
                        <a:t>-1.42</a:t>
                      </a:r>
                    </a:p>
                  </a:txBody>
                  <a:tcPr marL="9525" marR="9525" marT="9525" marB="0" anchor="ctr"/>
                </a:tc>
                <a:extLst>
                  <a:ext uri="{0D108BD9-81ED-4DB2-BD59-A6C34878D82A}">
                    <a16:rowId xmlns:a16="http://schemas.microsoft.com/office/drawing/2014/main" val="1905953921"/>
                  </a:ext>
                </a:extLst>
              </a:tr>
              <a:tr h="221351">
                <a:tc>
                  <a:txBody>
                    <a:bodyPr/>
                    <a:lstStyle/>
                    <a:p>
                      <a:pPr algn="r"/>
                      <a:r>
                        <a:rPr lang="fi-FI" sz="1100" dirty="0"/>
                        <a:t>3</a:t>
                      </a:r>
                    </a:p>
                  </a:txBody>
                  <a:tcPr anchor="ctr"/>
                </a:tc>
                <a:tc>
                  <a:txBody>
                    <a:bodyPr/>
                    <a:lstStyle/>
                    <a:p>
                      <a:pPr algn="r" fontAlgn="b"/>
                      <a:r>
                        <a:rPr lang="fi-FI" sz="1100" b="0" i="0" u="none" strike="noStrike" dirty="0">
                          <a:solidFill>
                            <a:srgbClr val="000000"/>
                          </a:solidFill>
                          <a:effectLst/>
                          <a:latin typeface="Calibri" panose="020F0502020204030204" pitchFamily="34" charset="0"/>
                        </a:rPr>
                        <a:t>0.399</a:t>
                      </a:r>
                    </a:p>
                  </a:txBody>
                  <a:tcPr marL="9525" marR="9525" marT="9525" marB="0" anchor="ctr"/>
                </a:tc>
                <a:tc>
                  <a:txBody>
                    <a:bodyPr/>
                    <a:lstStyle/>
                    <a:p>
                      <a:pPr algn="r" fontAlgn="b"/>
                      <a:r>
                        <a:rPr lang="fi-FI" sz="1100" b="0" i="0" u="none" strike="noStrike">
                          <a:solidFill>
                            <a:srgbClr val="000000"/>
                          </a:solidFill>
                          <a:effectLst/>
                          <a:latin typeface="Calibri" panose="020F0502020204030204" pitchFamily="34" charset="0"/>
                        </a:rPr>
                        <a:t>0.0965000</a:t>
                      </a:r>
                    </a:p>
                  </a:txBody>
                  <a:tcPr marL="9525" marR="9525" marT="9525" marB="0" anchor="ctr"/>
                </a:tc>
                <a:tc>
                  <a:txBody>
                    <a:bodyPr/>
                    <a:lstStyle/>
                    <a:p>
                      <a:pPr algn="r" fontAlgn="b"/>
                      <a:r>
                        <a:rPr lang="fi-FI" sz="1100" b="0" i="0" u="none" strike="noStrike">
                          <a:solidFill>
                            <a:srgbClr val="000000"/>
                          </a:solidFill>
                          <a:effectLst/>
                          <a:latin typeface="Calibri" panose="020F0502020204030204" pitchFamily="34" charset="0"/>
                        </a:rPr>
                        <a:t>-0.919</a:t>
                      </a:r>
                    </a:p>
                  </a:txBody>
                  <a:tcPr marL="9525" marR="9525" marT="9525" marB="0" anchor="ctr"/>
                </a:tc>
                <a:tc>
                  <a:txBody>
                    <a:bodyPr/>
                    <a:lstStyle/>
                    <a:p>
                      <a:pPr algn="r" fontAlgn="b"/>
                      <a:r>
                        <a:rPr lang="fi-FI" sz="1100" b="0" i="0" u="none" strike="noStrike">
                          <a:solidFill>
                            <a:srgbClr val="000000"/>
                          </a:solidFill>
                          <a:effectLst/>
                          <a:latin typeface="Calibri" panose="020F0502020204030204" pitchFamily="34" charset="0"/>
                        </a:rPr>
                        <a:t>-2.34</a:t>
                      </a:r>
                    </a:p>
                  </a:txBody>
                  <a:tcPr marL="9525" marR="9525" marT="9525" marB="0" anchor="ctr"/>
                </a:tc>
                <a:extLst>
                  <a:ext uri="{0D108BD9-81ED-4DB2-BD59-A6C34878D82A}">
                    <a16:rowId xmlns:a16="http://schemas.microsoft.com/office/drawing/2014/main" val="3801174792"/>
                  </a:ext>
                </a:extLst>
              </a:tr>
              <a:tr h="221351">
                <a:tc>
                  <a:txBody>
                    <a:bodyPr/>
                    <a:lstStyle/>
                    <a:p>
                      <a:pPr algn="r"/>
                      <a:r>
                        <a:rPr lang="fi-FI" sz="1100" dirty="0"/>
                        <a:t>4</a:t>
                      </a:r>
                    </a:p>
                  </a:txBody>
                  <a:tcPr anchor="ctr"/>
                </a:tc>
                <a:tc>
                  <a:txBody>
                    <a:bodyPr/>
                    <a:lstStyle/>
                    <a:p>
                      <a:pPr algn="r" fontAlgn="b"/>
                      <a:r>
                        <a:rPr lang="fi-FI" sz="1100" b="0" i="0" u="none" strike="noStrike">
                          <a:solidFill>
                            <a:srgbClr val="000000"/>
                          </a:solidFill>
                          <a:effectLst/>
                          <a:latin typeface="Calibri" panose="020F0502020204030204" pitchFamily="34" charset="0"/>
                        </a:rPr>
                        <a:t>0.242</a:t>
                      </a:r>
                    </a:p>
                  </a:txBody>
                  <a:tcPr marL="9525" marR="9525" marT="9525" marB="0" anchor="ctr"/>
                </a:tc>
                <a:tc>
                  <a:txBody>
                    <a:bodyPr/>
                    <a:lstStyle/>
                    <a:p>
                      <a:pPr algn="r" fontAlgn="b"/>
                      <a:r>
                        <a:rPr lang="fi-FI" sz="1100" b="0" i="0" u="none" strike="noStrike" dirty="0">
                          <a:solidFill>
                            <a:srgbClr val="000000"/>
                          </a:solidFill>
                          <a:effectLst/>
                          <a:latin typeface="Calibri" panose="020F0502020204030204" pitchFamily="34" charset="0"/>
                        </a:rPr>
                        <a:t>0.0234000</a:t>
                      </a:r>
                    </a:p>
                  </a:txBody>
                  <a:tcPr marL="9525" marR="9525" marT="9525" marB="0" anchor="ctr"/>
                </a:tc>
                <a:tc>
                  <a:txBody>
                    <a:bodyPr/>
                    <a:lstStyle/>
                    <a:p>
                      <a:pPr algn="r" fontAlgn="b"/>
                      <a:r>
                        <a:rPr lang="fi-FI" sz="1100" b="0" i="0" u="none" strike="noStrike" dirty="0">
                          <a:solidFill>
                            <a:srgbClr val="000000"/>
                          </a:solidFill>
                          <a:effectLst/>
                          <a:latin typeface="Calibri" panose="020F0502020204030204" pitchFamily="34" charset="0"/>
                        </a:rPr>
                        <a:t>-1.419</a:t>
                      </a:r>
                    </a:p>
                  </a:txBody>
                  <a:tcPr marL="9525" marR="9525" marT="9525" marB="0" anchor="ctr"/>
                </a:tc>
                <a:tc>
                  <a:txBody>
                    <a:bodyPr/>
                    <a:lstStyle/>
                    <a:p>
                      <a:pPr algn="r" fontAlgn="b"/>
                      <a:r>
                        <a:rPr lang="fi-FI" sz="1100" b="0" i="0" u="none" strike="noStrike" dirty="0">
                          <a:solidFill>
                            <a:srgbClr val="000000"/>
                          </a:solidFill>
                          <a:effectLst/>
                          <a:latin typeface="Calibri" panose="020F0502020204030204" pitchFamily="34" charset="0"/>
                        </a:rPr>
                        <a:t>-3.76</a:t>
                      </a:r>
                    </a:p>
                  </a:txBody>
                  <a:tcPr marL="9525" marR="9525" marT="9525" marB="0" anchor="ctr"/>
                </a:tc>
                <a:extLst>
                  <a:ext uri="{0D108BD9-81ED-4DB2-BD59-A6C34878D82A}">
                    <a16:rowId xmlns:a16="http://schemas.microsoft.com/office/drawing/2014/main" val="2058012415"/>
                  </a:ext>
                </a:extLst>
              </a:tr>
            </a:tbl>
          </a:graphicData>
        </a:graphic>
      </p:graphicFrame>
    </p:spTree>
    <p:extLst>
      <p:ext uri="{BB962C8B-B14F-4D97-AF65-F5344CB8AC3E}">
        <p14:creationId xmlns:p14="http://schemas.microsoft.com/office/powerpoint/2010/main" val="3786782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Maximum likelihood </a:t>
            </a:r>
            <a:br>
              <a:rPr lang="en-US" dirty="0"/>
            </a:br>
            <a:r>
              <a:rPr lang="en-US" dirty="0"/>
              <a:t>estimation of logistic</a:t>
            </a:r>
            <a:br>
              <a:rPr lang="en-US" dirty="0"/>
            </a:br>
            <a:r>
              <a:rPr lang="en-US" dirty="0"/>
              <a:t>regression model</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2032358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4F4BA5-C94F-0F48-87D3-F160A9408D81}"/>
              </a:ext>
            </a:extLst>
          </p:cNvPr>
          <p:cNvSpPr/>
          <p:nvPr/>
        </p:nvSpPr>
        <p:spPr>
          <a:xfrm>
            <a:off x="0" y="0"/>
            <a:ext cx="9074989" cy="6463308"/>
          </a:xfrm>
          <a:prstGeom prst="rect">
            <a:avLst/>
          </a:prstGeom>
        </p:spPr>
        <p:txBody>
          <a:bodyPr wrap="square">
            <a:spAutoFit/>
          </a:bodyPr>
          <a:lstStyle/>
          <a:p>
            <a:pPr marL="342900" indent="-342900">
              <a:buFont typeface="+mj-lt"/>
              <a:buAutoNum type="arabicPeriod"/>
            </a:pPr>
            <a:r>
              <a:rPr lang="fi-FI" dirty="0" err="1"/>
              <a:t>What</a:t>
            </a:r>
            <a:r>
              <a:rPr lang="fi-FI" dirty="0"/>
              <a:t> is a </a:t>
            </a:r>
            <a:r>
              <a:rPr lang="fi-FI" dirty="0" err="1"/>
              <a:t>statistical</a:t>
            </a:r>
            <a:r>
              <a:rPr lang="fi-FI" dirty="0"/>
              <a:t> </a:t>
            </a:r>
            <a:r>
              <a:rPr lang="fi-FI" dirty="0" err="1"/>
              <a:t>model</a:t>
            </a:r>
            <a:r>
              <a:rPr lang="fi-FI" dirty="0"/>
              <a:t> and an </a:t>
            </a:r>
            <a:r>
              <a:rPr lang="fi-FI" dirty="0" err="1"/>
              <a:t>estimator</a:t>
            </a:r>
            <a:r>
              <a:rPr lang="fi-FI" dirty="0"/>
              <a:t>? </a:t>
            </a:r>
            <a:r>
              <a:rPr lang="fi-FI" dirty="0" err="1"/>
              <a:t>What</a:t>
            </a:r>
            <a:r>
              <a:rPr lang="fi-FI" dirty="0"/>
              <a:t> </a:t>
            </a:r>
            <a:r>
              <a:rPr lang="fi-FI" dirty="0" err="1"/>
              <a:t>are</a:t>
            </a:r>
            <a:r>
              <a:rPr lang="fi-FI" dirty="0"/>
              <a:t> </a:t>
            </a:r>
            <a:r>
              <a:rPr lang="fi-FI" dirty="0" err="1"/>
              <a:t>the</a:t>
            </a:r>
            <a:r>
              <a:rPr lang="fi-FI" dirty="0"/>
              <a:t> </a:t>
            </a:r>
            <a:r>
              <a:rPr lang="fi-FI" dirty="0" err="1"/>
              <a:t>characteristics</a:t>
            </a:r>
            <a:r>
              <a:rPr lang="fi-FI" dirty="0"/>
              <a:t> of </a:t>
            </a:r>
            <a:r>
              <a:rPr lang="fi-FI" dirty="0" err="1"/>
              <a:t>good</a:t>
            </a:r>
            <a:r>
              <a:rPr lang="fi-FI" dirty="0"/>
              <a:t> </a:t>
            </a:r>
            <a:r>
              <a:rPr lang="fi-FI" dirty="0" err="1"/>
              <a:t>estimators</a:t>
            </a:r>
            <a:r>
              <a:rPr lang="fi-FI" dirty="0"/>
              <a:t>? </a:t>
            </a:r>
            <a:r>
              <a:rPr lang="fi-FI" dirty="0" err="1"/>
              <a:t>What</a:t>
            </a:r>
            <a:r>
              <a:rPr lang="fi-FI" dirty="0"/>
              <a:t> </a:t>
            </a:r>
            <a:r>
              <a:rPr lang="fi-FI" dirty="0" err="1"/>
              <a:t>kind</a:t>
            </a:r>
            <a:r>
              <a:rPr lang="fi-FI" dirty="0"/>
              <a:t> of </a:t>
            </a:r>
            <a:r>
              <a:rPr lang="fi-FI" dirty="0" err="1"/>
              <a:t>assumptions</a:t>
            </a:r>
            <a:r>
              <a:rPr lang="fi-FI" dirty="0"/>
              <a:t> </a:t>
            </a:r>
            <a:r>
              <a:rPr lang="fi-FI" dirty="0" err="1"/>
              <a:t>estimators</a:t>
            </a:r>
            <a:r>
              <a:rPr lang="fi-FI" dirty="0"/>
              <a:t> </a:t>
            </a:r>
            <a:r>
              <a:rPr lang="fi-FI" dirty="0" err="1"/>
              <a:t>can</a:t>
            </a:r>
            <a:r>
              <a:rPr lang="fi-FI" dirty="0"/>
              <a:t> </a:t>
            </a:r>
            <a:r>
              <a:rPr lang="fi-FI" dirty="0" err="1"/>
              <a:t>make</a:t>
            </a:r>
            <a:r>
              <a:rPr lang="fi-FI" dirty="0"/>
              <a:t> and </a:t>
            </a:r>
            <a:r>
              <a:rPr lang="fi-FI" dirty="0" err="1"/>
              <a:t>why</a:t>
            </a:r>
            <a:r>
              <a:rPr lang="fi-FI" dirty="0"/>
              <a:t> it is </a:t>
            </a:r>
            <a:r>
              <a:rPr lang="fi-FI" dirty="0" err="1"/>
              <a:t>important</a:t>
            </a:r>
            <a:r>
              <a:rPr lang="fi-FI" dirty="0"/>
              <a:t> to </a:t>
            </a:r>
            <a:r>
              <a:rPr lang="fi-FI" dirty="0" err="1"/>
              <a:t>test</a:t>
            </a:r>
            <a:r>
              <a:rPr lang="fi-FI" dirty="0"/>
              <a:t> </a:t>
            </a:r>
            <a:r>
              <a:rPr lang="fi-FI" dirty="0" err="1"/>
              <a:t>these</a:t>
            </a:r>
            <a:r>
              <a:rPr lang="fi-FI" dirty="0"/>
              <a:t>?</a:t>
            </a:r>
          </a:p>
          <a:p>
            <a:pPr marL="342900" indent="-342900">
              <a:buFont typeface="+mj-lt"/>
              <a:buAutoNum type="arabicPeriod"/>
            </a:pPr>
            <a:r>
              <a:rPr lang="fi-FI" dirty="0" err="1"/>
              <a:t>Explain</a:t>
            </a:r>
            <a:r>
              <a:rPr lang="fi-FI" dirty="0"/>
              <a:t> </a:t>
            </a:r>
            <a:r>
              <a:rPr lang="fi-FI" dirty="0" err="1"/>
              <a:t>the</a:t>
            </a:r>
            <a:r>
              <a:rPr lang="fi-FI" dirty="0"/>
              <a:t> </a:t>
            </a:r>
            <a:r>
              <a:rPr lang="fi-FI" dirty="0" err="1"/>
              <a:t>concepts</a:t>
            </a:r>
            <a:r>
              <a:rPr lang="fi-FI" dirty="0"/>
              <a:t> of </a:t>
            </a:r>
            <a:r>
              <a:rPr lang="fi-FI" dirty="0" err="1"/>
              <a:t>estimate</a:t>
            </a:r>
            <a:r>
              <a:rPr lang="fi-FI" dirty="0"/>
              <a:t>, </a:t>
            </a:r>
            <a:r>
              <a:rPr lang="fi-FI" dirty="0" err="1"/>
              <a:t>standard</a:t>
            </a:r>
            <a:r>
              <a:rPr lang="fi-FI" dirty="0"/>
              <a:t> </a:t>
            </a:r>
            <a:r>
              <a:rPr lang="fi-FI" dirty="0" err="1"/>
              <a:t>error</a:t>
            </a:r>
            <a:r>
              <a:rPr lang="fi-FI" dirty="0"/>
              <a:t>, </a:t>
            </a:r>
            <a:r>
              <a:rPr lang="fi-FI" dirty="0" err="1"/>
              <a:t>test</a:t>
            </a:r>
            <a:r>
              <a:rPr lang="fi-FI" dirty="0"/>
              <a:t> </a:t>
            </a:r>
            <a:r>
              <a:rPr lang="fi-FI" dirty="0" err="1"/>
              <a:t>statistic</a:t>
            </a:r>
            <a:r>
              <a:rPr lang="fi-FI" dirty="0"/>
              <a:t>, </a:t>
            </a:r>
            <a:r>
              <a:rPr lang="fi-FI" dirty="0" err="1"/>
              <a:t>null-hypothesis</a:t>
            </a:r>
            <a:r>
              <a:rPr lang="fi-FI" dirty="0"/>
              <a:t> </a:t>
            </a:r>
            <a:r>
              <a:rPr lang="fi-FI" dirty="0" err="1"/>
              <a:t>significance</a:t>
            </a:r>
            <a:r>
              <a:rPr lang="fi-FI" dirty="0"/>
              <a:t> </a:t>
            </a:r>
            <a:r>
              <a:rPr lang="fi-FI" dirty="0" err="1"/>
              <a:t>testing</a:t>
            </a:r>
            <a:r>
              <a:rPr lang="fi-FI" dirty="0"/>
              <a:t>, and p-</a:t>
            </a:r>
            <a:r>
              <a:rPr lang="fi-FI" dirty="0" err="1"/>
              <a:t>value</a:t>
            </a:r>
            <a:r>
              <a:rPr lang="fi-FI" dirty="0"/>
              <a:t>.</a:t>
            </a:r>
          </a:p>
          <a:p>
            <a:pPr marL="342900" indent="-342900">
              <a:buFont typeface="+mj-lt"/>
              <a:buAutoNum type="arabicPeriod"/>
            </a:pPr>
            <a:r>
              <a:rPr lang="fi-FI" dirty="0" err="1"/>
              <a:t>Explain</a:t>
            </a:r>
            <a:r>
              <a:rPr lang="fi-FI" dirty="0"/>
              <a:t> </a:t>
            </a:r>
            <a:r>
              <a:rPr lang="fi-FI" dirty="0" err="1"/>
              <a:t>statistical</a:t>
            </a:r>
            <a:r>
              <a:rPr lang="fi-FI" dirty="0"/>
              <a:t> </a:t>
            </a:r>
            <a:r>
              <a:rPr lang="fi-FI" dirty="0" err="1"/>
              <a:t>inference</a:t>
            </a:r>
            <a:r>
              <a:rPr lang="fi-FI" dirty="0"/>
              <a:t> and </a:t>
            </a:r>
            <a:r>
              <a:rPr lang="fi-FI" dirty="0" err="1"/>
              <a:t>causal</a:t>
            </a:r>
            <a:r>
              <a:rPr lang="fi-FI" dirty="0"/>
              <a:t> </a:t>
            </a:r>
            <a:r>
              <a:rPr lang="fi-FI" dirty="0" err="1"/>
              <a:t>inference</a:t>
            </a:r>
            <a:r>
              <a:rPr lang="fi-FI" dirty="0"/>
              <a:t>.</a:t>
            </a:r>
          </a:p>
          <a:p>
            <a:pPr marL="342900" indent="-342900">
              <a:buFont typeface="+mj-lt"/>
              <a:buAutoNum type="arabicPeriod"/>
            </a:pPr>
            <a:r>
              <a:rPr lang="fi-FI" dirty="0" err="1"/>
              <a:t>Why</a:t>
            </a:r>
            <a:r>
              <a:rPr lang="fi-FI" dirty="0"/>
              <a:t> </a:t>
            </a:r>
            <a:r>
              <a:rPr lang="fi-FI" dirty="0" err="1"/>
              <a:t>are</a:t>
            </a:r>
            <a:r>
              <a:rPr lang="fi-FI" dirty="0"/>
              <a:t> </a:t>
            </a:r>
            <a:r>
              <a:rPr lang="fi-FI" dirty="0" err="1"/>
              <a:t>control</a:t>
            </a:r>
            <a:r>
              <a:rPr lang="fi-FI" dirty="0"/>
              <a:t> </a:t>
            </a:r>
            <a:r>
              <a:rPr lang="fi-FI" dirty="0" err="1"/>
              <a:t>variables</a:t>
            </a:r>
            <a:r>
              <a:rPr lang="fi-FI" dirty="0"/>
              <a:t> </a:t>
            </a:r>
            <a:r>
              <a:rPr lang="fi-FI" dirty="0" err="1"/>
              <a:t>used</a:t>
            </a:r>
            <a:r>
              <a:rPr lang="fi-FI" dirty="0"/>
              <a:t> in management </a:t>
            </a:r>
            <a:r>
              <a:rPr lang="fi-FI" dirty="0" err="1"/>
              <a:t>research</a:t>
            </a:r>
            <a:r>
              <a:rPr lang="fi-FI" dirty="0"/>
              <a:t> and </a:t>
            </a:r>
            <a:r>
              <a:rPr lang="fi-FI" dirty="0" err="1"/>
              <a:t>what</a:t>
            </a:r>
            <a:r>
              <a:rPr lang="fi-FI" dirty="0"/>
              <a:t> </a:t>
            </a:r>
            <a:r>
              <a:rPr lang="fi-FI" dirty="0" err="1"/>
              <a:t>are</a:t>
            </a:r>
            <a:r>
              <a:rPr lang="fi-FI" dirty="0"/>
              <a:t> </a:t>
            </a:r>
            <a:r>
              <a:rPr lang="fi-FI" dirty="0" err="1"/>
              <a:t>the</a:t>
            </a:r>
            <a:r>
              <a:rPr lang="fi-FI" dirty="0"/>
              <a:t> </a:t>
            </a:r>
            <a:r>
              <a:rPr lang="fi-FI" dirty="0" err="1"/>
              <a:t>characteristics</a:t>
            </a:r>
            <a:r>
              <a:rPr lang="fi-FI" dirty="0"/>
              <a:t> of </a:t>
            </a:r>
            <a:r>
              <a:rPr lang="fi-FI" dirty="0" err="1"/>
              <a:t>good</a:t>
            </a:r>
            <a:r>
              <a:rPr lang="fi-FI" dirty="0"/>
              <a:t> </a:t>
            </a:r>
            <a:r>
              <a:rPr lang="fi-FI" dirty="0" err="1"/>
              <a:t>control</a:t>
            </a:r>
            <a:r>
              <a:rPr lang="fi-FI" dirty="0"/>
              <a:t> </a:t>
            </a:r>
            <a:r>
              <a:rPr lang="fi-FI" dirty="0" err="1"/>
              <a:t>variables</a:t>
            </a:r>
            <a:r>
              <a:rPr lang="fi-FI" dirty="0"/>
              <a:t> and </a:t>
            </a:r>
            <a:r>
              <a:rPr lang="fi-FI" dirty="0" err="1"/>
              <a:t>good</a:t>
            </a:r>
            <a:r>
              <a:rPr lang="fi-FI" dirty="0"/>
              <a:t> </a:t>
            </a:r>
            <a:r>
              <a:rPr lang="fi-FI" dirty="0" err="1"/>
              <a:t>reporting</a:t>
            </a:r>
            <a:r>
              <a:rPr lang="fi-FI" dirty="0"/>
              <a:t> of </a:t>
            </a:r>
            <a:r>
              <a:rPr lang="fi-FI" dirty="0" err="1"/>
              <a:t>control</a:t>
            </a:r>
            <a:r>
              <a:rPr lang="fi-FI" dirty="0"/>
              <a:t> </a:t>
            </a:r>
            <a:r>
              <a:rPr lang="fi-FI" dirty="0" err="1"/>
              <a:t>variables</a:t>
            </a:r>
            <a:r>
              <a:rPr lang="fi-FI" dirty="0"/>
              <a:t>?</a:t>
            </a:r>
          </a:p>
          <a:p>
            <a:pPr marL="342900" indent="-342900">
              <a:buFont typeface="+mj-lt"/>
              <a:buAutoNum type="arabicPeriod"/>
            </a:pPr>
            <a:r>
              <a:rPr lang="fi-FI" dirty="0" err="1"/>
              <a:t>Explain</a:t>
            </a:r>
            <a:r>
              <a:rPr lang="fi-FI" dirty="0"/>
              <a:t> </a:t>
            </a:r>
            <a:r>
              <a:rPr lang="fi-FI" dirty="0" err="1"/>
              <a:t>the</a:t>
            </a:r>
            <a:r>
              <a:rPr lang="fi-FI" dirty="0"/>
              <a:t> </a:t>
            </a:r>
            <a:r>
              <a:rPr lang="fi-FI" dirty="0" err="1"/>
              <a:t>concept</a:t>
            </a:r>
            <a:r>
              <a:rPr lang="fi-FI" dirty="0"/>
              <a:t> of </a:t>
            </a:r>
            <a:r>
              <a:rPr lang="fi-FI" dirty="0" err="1"/>
              <a:t>endogeneity</a:t>
            </a:r>
            <a:r>
              <a:rPr lang="fi-FI" dirty="0"/>
              <a:t> and </a:t>
            </a:r>
            <a:r>
              <a:rPr lang="fi-FI" dirty="0" err="1"/>
              <a:t>how</a:t>
            </a:r>
            <a:r>
              <a:rPr lang="fi-FI" dirty="0"/>
              <a:t> it </a:t>
            </a:r>
            <a:r>
              <a:rPr lang="fi-FI" dirty="0" err="1"/>
              <a:t>can</a:t>
            </a:r>
            <a:r>
              <a:rPr lang="fi-FI" dirty="0"/>
              <a:t> </a:t>
            </a:r>
            <a:r>
              <a:rPr lang="fi-FI" dirty="0" err="1"/>
              <a:t>be</a:t>
            </a:r>
            <a:r>
              <a:rPr lang="fi-FI" dirty="0"/>
              <a:t> </a:t>
            </a:r>
            <a:r>
              <a:rPr lang="fi-FI" dirty="0" err="1"/>
              <a:t>addressed</a:t>
            </a:r>
            <a:r>
              <a:rPr lang="fi-FI" dirty="0"/>
              <a:t> in </a:t>
            </a:r>
            <a:r>
              <a:rPr lang="fi-FI" dirty="0" err="1"/>
              <a:t>research</a:t>
            </a:r>
            <a:r>
              <a:rPr lang="fi-FI" dirty="0"/>
              <a:t>.</a:t>
            </a:r>
          </a:p>
          <a:p>
            <a:pPr marL="342900" indent="-342900">
              <a:buFont typeface="+mj-lt"/>
              <a:buAutoNum type="arabicPeriod"/>
            </a:pPr>
            <a:r>
              <a:rPr lang="fi-FI" dirty="0" err="1"/>
              <a:t>Explain</a:t>
            </a:r>
            <a:r>
              <a:rPr lang="fi-FI" dirty="0"/>
              <a:t> </a:t>
            </a:r>
            <a:r>
              <a:rPr lang="fi-FI" dirty="0" err="1"/>
              <a:t>the</a:t>
            </a:r>
            <a:r>
              <a:rPr lang="fi-FI" dirty="0"/>
              <a:t> </a:t>
            </a:r>
            <a:r>
              <a:rPr lang="fi-FI" dirty="0" err="1"/>
              <a:t>workflow</a:t>
            </a:r>
            <a:r>
              <a:rPr lang="fi-FI" dirty="0"/>
              <a:t> of regression </a:t>
            </a:r>
            <a:r>
              <a:rPr lang="fi-FI" dirty="0" err="1"/>
              <a:t>analysis</a:t>
            </a:r>
            <a:r>
              <a:rPr lang="fi-FI" dirty="0"/>
              <a:t>.</a:t>
            </a:r>
          </a:p>
          <a:p>
            <a:pPr marL="342900" indent="-342900">
              <a:buFont typeface="+mj-lt"/>
              <a:buAutoNum type="arabicPeriod"/>
            </a:pPr>
            <a:r>
              <a:rPr lang="fi-FI" dirty="0" err="1"/>
              <a:t>Explain</a:t>
            </a:r>
            <a:r>
              <a:rPr lang="fi-FI" dirty="0"/>
              <a:t> </a:t>
            </a:r>
            <a:r>
              <a:rPr lang="fi-FI" dirty="0" err="1"/>
              <a:t>the</a:t>
            </a:r>
            <a:r>
              <a:rPr lang="fi-FI" dirty="0"/>
              <a:t> </a:t>
            </a:r>
            <a:r>
              <a:rPr lang="fi-FI" dirty="0" err="1"/>
              <a:t>concept</a:t>
            </a:r>
            <a:r>
              <a:rPr lang="fi-FI" dirty="0"/>
              <a:t> of </a:t>
            </a:r>
            <a:r>
              <a:rPr lang="fi-FI" dirty="0" err="1"/>
              <a:t>nested</a:t>
            </a:r>
            <a:r>
              <a:rPr lang="fi-FI" dirty="0"/>
              <a:t> </a:t>
            </a:r>
            <a:r>
              <a:rPr lang="fi-FI" dirty="0" err="1"/>
              <a:t>model</a:t>
            </a:r>
            <a:r>
              <a:rPr lang="fi-FI" dirty="0"/>
              <a:t> </a:t>
            </a:r>
            <a:r>
              <a:rPr lang="fi-FI" dirty="0" err="1"/>
              <a:t>comparison</a:t>
            </a:r>
            <a:r>
              <a:rPr lang="fi-FI" dirty="0"/>
              <a:t> and </a:t>
            </a:r>
            <a:r>
              <a:rPr lang="fi-FI" dirty="0" err="1"/>
              <a:t>two</a:t>
            </a:r>
            <a:r>
              <a:rPr lang="fi-FI" dirty="0"/>
              <a:t> </a:t>
            </a:r>
            <a:r>
              <a:rPr lang="fi-FI" dirty="0" err="1"/>
              <a:t>commonly</a:t>
            </a:r>
            <a:r>
              <a:rPr lang="fi-FI" dirty="0"/>
              <a:t> </a:t>
            </a:r>
            <a:r>
              <a:rPr lang="fi-FI" dirty="0" err="1"/>
              <a:t>used</a:t>
            </a:r>
            <a:r>
              <a:rPr lang="fi-FI" dirty="0"/>
              <a:t> </a:t>
            </a:r>
            <a:r>
              <a:rPr lang="fi-FI" dirty="0" err="1"/>
              <a:t>nested</a:t>
            </a:r>
            <a:r>
              <a:rPr lang="fi-FI" dirty="0"/>
              <a:t> </a:t>
            </a:r>
            <a:r>
              <a:rPr lang="fi-FI" dirty="0" err="1"/>
              <a:t>model</a:t>
            </a:r>
            <a:r>
              <a:rPr lang="fi-FI" dirty="0"/>
              <a:t> </a:t>
            </a:r>
            <a:r>
              <a:rPr lang="fi-FI" dirty="0" err="1"/>
              <a:t>tests</a:t>
            </a:r>
            <a:r>
              <a:rPr lang="fi-FI" dirty="0"/>
              <a:t>.</a:t>
            </a:r>
          </a:p>
          <a:p>
            <a:pPr marL="342900" indent="-342900">
              <a:buFont typeface="+mj-lt"/>
              <a:buAutoNum type="arabicPeriod"/>
            </a:pPr>
            <a:r>
              <a:rPr lang="fi-FI" dirty="0" err="1"/>
              <a:t>Explain</a:t>
            </a:r>
            <a:r>
              <a:rPr lang="fi-FI" dirty="0"/>
              <a:t> </a:t>
            </a:r>
            <a:r>
              <a:rPr lang="fi-FI" dirty="0" err="1"/>
              <a:t>what</a:t>
            </a:r>
            <a:r>
              <a:rPr lang="fi-FI" dirty="0"/>
              <a:t> "</a:t>
            </a:r>
            <a:r>
              <a:rPr lang="fi-FI" dirty="0" err="1"/>
              <a:t>linear</a:t>
            </a:r>
            <a:r>
              <a:rPr lang="fi-FI" dirty="0"/>
              <a:t> </a:t>
            </a:r>
            <a:r>
              <a:rPr lang="fi-FI" dirty="0" err="1"/>
              <a:t>model</a:t>
            </a:r>
            <a:r>
              <a:rPr lang="fi-FI" dirty="0"/>
              <a:t> </a:t>
            </a:r>
            <a:r>
              <a:rPr lang="fi-FI" dirty="0" err="1"/>
              <a:t>implies</a:t>
            </a:r>
            <a:r>
              <a:rPr lang="fi-FI" dirty="0"/>
              <a:t> a </a:t>
            </a:r>
            <a:r>
              <a:rPr lang="fi-FI" dirty="0" err="1"/>
              <a:t>correlation</a:t>
            </a:r>
            <a:r>
              <a:rPr lang="fi-FI" dirty="0"/>
              <a:t> </a:t>
            </a:r>
            <a:r>
              <a:rPr lang="fi-FI" dirty="0" err="1"/>
              <a:t>matrix</a:t>
            </a:r>
            <a:r>
              <a:rPr lang="fi-FI" dirty="0"/>
              <a:t>" </a:t>
            </a:r>
            <a:r>
              <a:rPr lang="fi-FI" dirty="0" err="1"/>
              <a:t>means</a:t>
            </a:r>
            <a:r>
              <a:rPr lang="fi-FI" dirty="0"/>
              <a:t>. </a:t>
            </a:r>
            <a:r>
              <a:rPr lang="fi-FI" dirty="0" err="1"/>
              <a:t>Explain</a:t>
            </a:r>
            <a:r>
              <a:rPr lang="fi-FI" dirty="0"/>
              <a:t> </a:t>
            </a:r>
            <a:r>
              <a:rPr lang="fi-FI" dirty="0" err="1"/>
              <a:t>what</a:t>
            </a:r>
            <a:r>
              <a:rPr lang="fi-FI" dirty="0"/>
              <a:t> </a:t>
            </a:r>
            <a:r>
              <a:rPr lang="fi-FI" dirty="0" err="1"/>
              <a:t>this</a:t>
            </a:r>
            <a:r>
              <a:rPr lang="fi-FI" dirty="0"/>
              <a:t> </a:t>
            </a:r>
            <a:r>
              <a:rPr lang="fi-FI" dirty="0" err="1"/>
              <a:t>means</a:t>
            </a:r>
            <a:r>
              <a:rPr lang="fi-FI" dirty="0"/>
              <a:t> for </a:t>
            </a:r>
            <a:r>
              <a:rPr lang="fi-FI" dirty="0" err="1"/>
              <a:t>model</a:t>
            </a:r>
            <a:r>
              <a:rPr lang="fi-FI" dirty="0"/>
              <a:t> </a:t>
            </a:r>
            <a:r>
              <a:rPr lang="fi-FI" dirty="0" err="1"/>
              <a:t>estimation</a:t>
            </a:r>
            <a:r>
              <a:rPr lang="fi-FI" dirty="0"/>
              <a:t> and </a:t>
            </a:r>
            <a:r>
              <a:rPr lang="fi-FI" dirty="0" err="1"/>
              <a:t>give</a:t>
            </a:r>
            <a:r>
              <a:rPr lang="fi-FI" dirty="0"/>
              <a:t> </a:t>
            </a:r>
            <a:r>
              <a:rPr lang="fi-FI" dirty="0" err="1"/>
              <a:t>two</a:t>
            </a:r>
            <a:r>
              <a:rPr lang="fi-FI" dirty="0"/>
              <a:t> </a:t>
            </a:r>
            <a:r>
              <a:rPr lang="fi-FI" dirty="0" err="1"/>
              <a:t>examples</a:t>
            </a:r>
            <a:r>
              <a:rPr lang="fi-FI" dirty="0"/>
              <a:t> of </a:t>
            </a:r>
            <a:r>
              <a:rPr lang="fi-FI" dirty="0" err="1"/>
              <a:t>models</a:t>
            </a:r>
            <a:r>
              <a:rPr lang="fi-FI" dirty="0"/>
              <a:t> </a:t>
            </a:r>
            <a:r>
              <a:rPr lang="fi-FI" dirty="0" err="1"/>
              <a:t>that</a:t>
            </a:r>
            <a:r>
              <a:rPr lang="fi-FI" dirty="0"/>
              <a:t> </a:t>
            </a:r>
            <a:r>
              <a:rPr lang="fi-FI" dirty="0" err="1"/>
              <a:t>can</a:t>
            </a:r>
            <a:r>
              <a:rPr lang="fi-FI" dirty="0"/>
              <a:t> </a:t>
            </a:r>
            <a:r>
              <a:rPr lang="fi-FI" dirty="0" err="1"/>
              <a:t>be</a:t>
            </a:r>
            <a:r>
              <a:rPr lang="fi-FI" dirty="0"/>
              <a:t> </a:t>
            </a:r>
            <a:r>
              <a:rPr lang="fi-FI" dirty="0" err="1"/>
              <a:t>estimated</a:t>
            </a:r>
            <a:r>
              <a:rPr lang="fi-FI" dirty="0"/>
              <a:t> </a:t>
            </a:r>
            <a:r>
              <a:rPr lang="fi-FI" dirty="0" err="1"/>
              <a:t>from</a:t>
            </a:r>
            <a:r>
              <a:rPr lang="fi-FI" dirty="0"/>
              <a:t> a </a:t>
            </a:r>
            <a:r>
              <a:rPr lang="fi-FI" dirty="0" err="1"/>
              <a:t>correlation</a:t>
            </a:r>
            <a:r>
              <a:rPr lang="fi-FI" dirty="0"/>
              <a:t> </a:t>
            </a:r>
            <a:r>
              <a:rPr lang="fi-FI" dirty="0" err="1"/>
              <a:t>matrix</a:t>
            </a:r>
            <a:r>
              <a:rPr lang="fi-FI" dirty="0"/>
              <a:t>.</a:t>
            </a:r>
          </a:p>
          <a:p>
            <a:pPr marL="342900" indent="-342900">
              <a:buFont typeface="+mj-lt"/>
              <a:buAutoNum type="arabicPeriod"/>
            </a:pPr>
            <a:r>
              <a:rPr lang="fi-FI" dirty="0" err="1"/>
              <a:t>Explain</a:t>
            </a:r>
            <a:r>
              <a:rPr lang="fi-FI" dirty="0"/>
              <a:t> </a:t>
            </a:r>
            <a:r>
              <a:rPr lang="fi-FI" dirty="0" err="1"/>
              <a:t>the</a:t>
            </a:r>
            <a:r>
              <a:rPr lang="fi-FI" dirty="0"/>
              <a:t> idea of </a:t>
            </a:r>
            <a:r>
              <a:rPr lang="fi-FI" dirty="0" err="1"/>
              <a:t>generalized</a:t>
            </a:r>
            <a:r>
              <a:rPr lang="fi-FI" dirty="0"/>
              <a:t> </a:t>
            </a:r>
            <a:r>
              <a:rPr lang="fi-FI" dirty="0" err="1"/>
              <a:t>linear</a:t>
            </a:r>
            <a:r>
              <a:rPr lang="fi-FI" dirty="0"/>
              <a:t> </a:t>
            </a:r>
            <a:r>
              <a:rPr lang="fi-FI" dirty="0" err="1"/>
              <a:t>model</a:t>
            </a:r>
            <a:r>
              <a:rPr lang="fi-FI" dirty="0"/>
              <a:t> and </a:t>
            </a:r>
            <a:r>
              <a:rPr lang="fi-FI" dirty="0" err="1"/>
              <a:t>when</a:t>
            </a:r>
            <a:r>
              <a:rPr lang="fi-FI" dirty="0"/>
              <a:t> and </a:t>
            </a:r>
            <a:r>
              <a:rPr lang="fi-FI" dirty="0" err="1"/>
              <a:t>why</a:t>
            </a:r>
            <a:r>
              <a:rPr lang="fi-FI" dirty="0"/>
              <a:t> </a:t>
            </a:r>
            <a:r>
              <a:rPr lang="fi-FI" dirty="0" err="1"/>
              <a:t>the</a:t>
            </a:r>
            <a:r>
              <a:rPr lang="fi-FI" dirty="0"/>
              <a:t> </a:t>
            </a:r>
            <a:r>
              <a:rPr lang="fi-FI" dirty="0" err="1"/>
              <a:t>technique</a:t>
            </a:r>
            <a:r>
              <a:rPr lang="fi-FI" dirty="0"/>
              <a:t> </a:t>
            </a:r>
            <a:r>
              <a:rPr lang="fi-FI" dirty="0" err="1"/>
              <a:t>should</a:t>
            </a:r>
            <a:r>
              <a:rPr lang="fi-FI" dirty="0"/>
              <a:t> </a:t>
            </a:r>
            <a:r>
              <a:rPr lang="fi-FI" dirty="0" err="1"/>
              <a:t>be</a:t>
            </a:r>
            <a:r>
              <a:rPr lang="fi-FI" dirty="0"/>
              <a:t> </a:t>
            </a:r>
            <a:r>
              <a:rPr lang="fi-FI" dirty="0" err="1"/>
              <a:t>used</a:t>
            </a:r>
            <a:r>
              <a:rPr lang="fi-FI" dirty="0"/>
              <a:t>.</a:t>
            </a:r>
          </a:p>
          <a:p>
            <a:pPr marL="342900" indent="-342900">
              <a:buFont typeface="+mj-lt"/>
              <a:buAutoNum type="arabicPeriod"/>
            </a:pPr>
            <a:r>
              <a:rPr lang="fi-FI" dirty="0" err="1"/>
              <a:t>Why</a:t>
            </a:r>
            <a:r>
              <a:rPr lang="fi-FI" dirty="0"/>
              <a:t> </a:t>
            </a:r>
            <a:r>
              <a:rPr lang="fi-FI" dirty="0" err="1"/>
              <a:t>plotting</a:t>
            </a:r>
            <a:r>
              <a:rPr lang="fi-FI" dirty="0"/>
              <a:t> </a:t>
            </a:r>
            <a:r>
              <a:rPr lang="fi-FI" dirty="0" err="1"/>
              <a:t>marginal</a:t>
            </a:r>
            <a:r>
              <a:rPr lang="fi-FI" dirty="0"/>
              <a:t> </a:t>
            </a:r>
            <a:r>
              <a:rPr lang="fi-FI" dirty="0" err="1"/>
              <a:t>effects</a:t>
            </a:r>
            <a:r>
              <a:rPr lang="fi-FI" dirty="0"/>
              <a:t> of </a:t>
            </a:r>
            <a:r>
              <a:rPr lang="fi-FI" dirty="0" err="1"/>
              <a:t>non-linear</a:t>
            </a:r>
            <a:r>
              <a:rPr lang="fi-FI" dirty="0"/>
              <a:t> </a:t>
            </a:r>
            <a:r>
              <a:rPr lang="fi-FI" dirty="0" err="1"/>
              <a:t>models</a:t>
            </a:r>
            <a:r>
              <a:rPr lang="fi-FI" dirty="0"/>
              <a:t> is </a:t>
            </a:r>
            <a:r>
              <a:rPr lang="fi-FI" dirty="0" err="1"/>
              <a:t>nearly</a:t>
            </a:r>
            <a:r>
              <a:rPr lang="fi-FI" dirty="0"/>
              <a:t> </a:t>
            </a:r>
            <a:r>
              <a:rPr lang="fi-FI" dirty="0" err="1"/>
              <a:t>always</a:t>
            </a:r>
            <a:r>
              <a:rPr lang="fi-FI" dirty="0"/>
              <a:t> a </a:t>
            </a:r>
            <a:r>
              <a:rPr lang="fi-FI" dirty="0" err="1"/>
              <a:t>good</a:t>
            </a:r>
            <a:r>
              <a:rPr lang="fi-FI" dirty="0"/>
              <a:t> idea.</a:t>
            </a:r>
          </a:p>
          <a:p>
            <a:pPr marL="342900" indent="-342900">
              <a:buFont typeface="+mj-lt"/>
              <a:buAutoNum type="arabicPeriod"/>
            </a:pPr>
            <a:r>
              <a:rPr lang="fi-FI" dirty="0" err="1"/>
              <a:t>Explain</a:t>
            </a:r>
            <a:r>
              <a:rPr lang="fi-FI" dirty="0"/>
              <a:t> </a:t>
            </a:r>
            <a:r>
              <a:rPr lang="fi-FI" dirty="0" err="1"/>
              <a:t>two</a:t>
            </a:r>
            <a:r>
              <a:rPr lang="fi-FI" dirty="0"/>
              <a:t> </a:t>
            </a:r>
            <a:r>
              <a:rPr lang="fi-FI" dirty="0" err="1"/>
              <a:t>strategies</a:t>
            </a:r>
            <a:r>
              <a:rPr lang="fi-FI" dirty="0"/>
              <a:t> for </a:t>
            </a:r>
            <a:r>
              <a:rPr lang="fi-FI" dirty="0" err="1"/>
              <a:t>estimating</a:t>
            </a:r>
            <a:r>
              <a:rPr lang="fi-FI" dirty="0"/>
              <a:t> a </a:t>
            </a:r>
            <a:r>
              <a:rPr lang="fi-FI" dirty="0" err="1"/>
              <a:t>mediation</a:t>
            </a:r>
            <a:r>
              <a:rPr lang="fi-FI" dirty="0"/>
              <a:t> </a:t>
            </a:r>
            <a:r>
              <a:rPr lang="fi-FI" dirty="0" err="1"/>
              <a:t>model</a:t>
            </a:r>
            <a:r>
              <a:rPr lang="fi-FI" dirty="0"/>
              <a:t>. </a:t>
            </a:r>
            <a:r>
              <a:rPr lang="fi-FI" dirty="0" err="1"/>
              <a:t>What</a:t>
            </a:r>
            <a:r>
              <a:rPr lang="fi-FI" dirty="0"/>
              <a:t> </a:t>
            </a:r>
            <a:r>
              <a:rPr lang="fi-FI" dirty="0" err="1"/>
              <a:t>are</a:t>
            </a:r>
            <a:r>
              <a:rPr lang="fi-FI" dirty="0"/>
              <a:t> </a:t>
            </a:r>
            <a:r>
              <a:rPr lang="fi-FI" dirty="0" err="1"/>
              <a:t>the</a:t>
            </a:r>
            <a:r>
              <a:rPr lang="fi-FI" dirty="0"/>
              <a:t> </a:t>
            </a:r>
            <a:r>
              <a:rPr lang="fi-FI" dirty="0" err="1"/>
              <a:t>advantages</a:t>
            </a:r>
            <a:r>
              <a:rPr lang="fi-FI" dirty="0"/>
              <a:t> and </a:t>
            </a:r>
            <a:r>
              <a:rPr lang="fi-FI" dirty="0" err="1"/>
              <a:t>disadvantages</a:t>
            </a:r>
            <a:r>
              <a:rPr lang="fi-FI" dirty="0"/>
              <a:t> of </a:t>
            </a:r>
            <a:r>
              <a:rPr lang="fi-FI" dirty="0" err="1"/>
              <a:t>each</a:t>
            </a:r>
            <a:r>
              <a:rPr lang="fi-FI" dirty="0"/>
              <a:t>?</a:t>
            </a:r>
          </a:p>
          <a:p>
            <a:pPr marL="342900" indent="-342900">
              <a:buFont typeface="+mj-lt"/>
              <a:buAutoNum type="arabicPeriod"/>
            </a:pPr>
            <a:r>
              <a:rPr lang="fi-FI" dirty="0" err="1"/>
              <a:t>Define</a:t>
            </a:r>
            <a:r>
              <a:rPr lang="fi-FI" dirty="0"/>
              <a:t> </a:t>
            </a:r>
            <a:r>
              <a:rPr lang="fi-FI" dirty="0" err="1"/>
              <a:t>experiment</a:t>
            </a:r>
            <a:r>
              <a:rPr lang="fi-FI" dirty="0"/>
              <a:t>, </a:t>
            </a:r>
            <a:r>
              <a:rPr lang="fi-FI" dirty="0" err="1"/>
              <a:t>survey</a:t>
            </a:r>
            <a:r>
              <a:rPr lang="fi-FI" dirty="0"/>
              <a:t> </a:t>
            </a:r>
            <a:r>
              <a:rPr lang="fi-FI" dirty="0" err="1"/>
              <a:t>research</a:t>
            </a:r>
            <a:r>
              <a:rPr lang="fi-FI" dirty="0"/>
              <a:t>, </a:t>
            </a:r>
            <a:r>
              <a:rPr lang="fi-FI" dirty="0" err="1"/>
              <a:t>field</a:t>
            </a:r>
            <a:r>
              <a:rPr lang="fi-FI" dirty="0"/>
              <a:t> </a:t>
            </a:r>
            <a:r>
              <a:rPr lang="fi-FI" dirty="0" err="1"/>
              <a:t>research</a:t>
            </a:r>
            <a:r>
              <a:rPr lang="fi-FI" dirty="0"/>
              <a:t>, and </a:t>
            </a:r>
            <a:r>
              <a:rPr lang="fi-FI" dirty="0" err="1"/>
              <a:t>archival</a:t>
            </a:r>
            <a:r>
              <a:rPr lang="fi-FI" dirty="0"/>
              <a:t>/ </a:t>
            </a:r>
            <a:r>
              <a:rPr lang="fi-FI" dirty="0" err="1"/>
              <a:t>secondary</a:t>
            </a:r>
            <a:r>
              <a:rPr lang="fi-FI" dirty="0"/>
              <a:t> data </a:t>
            </a:r>
            <a:r>
              <a:rPr lang="fi-FI" dirty="0" err="1"/>
              <a:t>research</a:t>
            </a:r>
            <a:r>
              <a:rPr lang="fi-FI" dirty="0"/>
              <a:t>. </a:t>
            </a:r>
            <a:r>
              <a:rPr lang="fi-FI" dirty="0" err="1"/>
              <a:t>Explain</a:t>
            </a:r>
            <a:r>
              <a:rPr lang="fi-FI" dirty="0"/>
              <a:t> </a:t>
            </a:r>
            <a:r>
              <a:rPr lang="fi-FI" dirty="0" err="1"/>
              <a:t>briefly</a:t>
            </a:r>
            <a:r>
              <a:rPr lang="fi-FI" dirty="0"/>
              <a:t> </a:t>
            </a:r>
            <a:r>
              <a:rPr lang="fi-FI" dirty="0" err="1"/>
              <a:t>the</a:t>
            </a:r>
            <a:r>
              <a:rPr lang="fi-FI" dirty="0"/>
              <a:t> </a:t>
            </a:r>
            <a:r>
              <a:rPr lang="fi-FI" dirty="0" err="1"/>
              <a:t>advantage</a:t>
            </a:r>
            <a:r>
              <a:rPr lang="fi-FI" dirty="0"/>
              <a:t> of </a:t>
            </a:r>
            <a:r>
              <a:rPr lang="fi-FI" dirty="0" err="1"/>
              <a:t>each</a:t>
            </a:r>
            <a:r>
              <a:rPr lang="fi-FI" dirty="0"/>
              <a:t> design.</a:t>
            </a:r>
          </a:p>
          <a:p>
            <a:pPr marL="342900" indent="-342900">
              <a:buFont typeface="+mj-lt"/>
              <a:buAutoNum type="arabicPeriod"/>
            </a:pPr>
            <a:r>
              <a:rPr lang="fi-FI" dirty="0" err="1"/>
              <a:t>What</a:t>
            </a:r>
            <a:r>
              <a:rPr lang="fi-FI" dirty="0"/>
              <a:t> is a </a:t>
            </a:r>
            <a:r>
              <a:rPr lang="fi-FI" dirty="0" err="1"/>
              <a:t>quasi-experiment</a:t>
            </a:r>
            <a:r>
              <a:rPr lang="fi-FI" dirty="0"/>
              <a:t> and </a:t>
            </a:r>
            <a:r>
              <a:rPr lang="fi-FI" dirty="0" err="1"/>
              <a:t>why</a:t>
            </a:r>
            <a:r>
              <a:rPr lang="fi-FI" dirty="0"/>
              <a:t> </a:t>
            </a:r>
            <a:r>
              <a:rPr lang="fi-FI" dirty="0" err="1"/>
              <a:t>would</a:t>
            </a:r>
            <a:r>
              <a:rPr lang="fi-FI" dirty="0"/>
              <a:t> </a:t>
            </a:r>
            <a:r>
              <a:rPr lang="fi-FI" dirty="0" err="1"/>
              <a:t>you</a:t>
            </a:r>
            <a:r>
              <a:rPr lang="fi-FI" dirty="0"/>
              <a:t> </a:t>
            </a:r>
            <a:r>
              <a:rPr lang="fi-FI" dirty="0" err="1"/>
              <a:t>want</a:t>
            </a:r>
            <a:r>
              <a:rPr lang="fi-FI" dirty="0"/>
              <a:t> to </a:t>
            </a:r>
            <a:r>
              <a:rPr lang="fi-FI" dirty="0" err="1"/>
              <a:t>do</a:t>
            </a:r>
            <a:r>
              <a:rPr lang="fi-FI" dirty="0"/>
              <a:t> </a:t>
            </a:r>
            <a:r>
              <a:rPr lang="fi-FI" dirty="0" err="1"/>
              <a:t>one</a:t>
            </a:r>
            <a:r>
              <a:rPr lang="fi-FI" dirty="0"/>
              <a:t>?</a:t>
            </a:r>
          </a:p>
        </p:txBody>
      </p:sp>
    </p:spTree>
    <p:extLst>
      <p:ext uri="{BB962C8B-B14F-4D97-AF65-F5344CB8AC3E}">
        <p14:creationId xmlns:p14="http://schemas.microsoft.com/office/powerpoint/2010/main" val="2759410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Logistic regression model</a:t>
            </a:r>
          </a:p>
        </p:txBody>
      </p:sp>
      <p:pic>
        <p:nvPicPr>
          <p:cNvPr id="8"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374110"/>
            <a:ext cx="3886200" cy="3254367"/>
          </a:xfrm>
          <a:prstGeom prst="rect">
            <a:avLst/>
          </a:prstGeom>
        </p:spPr>
      </p:pic>
      <p:sp>
        <p:nvSpPr>
          <p:cNvPr id="11" name="Content Placeholder 9"/>
          <p:cNvSpPr>
            <a:spLocks noGrp="1"/>
          </p:cNvSpPr>
          <p:nvPr>
            <p:ph sz="half" idx="2"/>
          </p:nvPr>
        </p:nvSpPr>
        <p:spPr>
          <a:prstGeom prst="rect">
            <a:avLst/>
          </a:prstGeom>
        </p:spPr>
        <p:txBody>
          <a:bodyPr>
            <a:normAutofit/>
          </a:bodyPr>
          <a:lstStyle/>
          <a:p>
            <a:r>
              <a:rPr lang="en-US" dirty="0"/>
              <a:t>Fit a curve instead of a line</a:t>
            </a:r>
          </a:p>
          <a:p>
            <a:pPr marL="457200" indent="-457200">
              <a:buFont typeface="Arial"/>
              <a:buChar char="•"/>
            </a:pPr>
            <a:r>
              <a:rPr lang="en-US" dirty="0"/>
              <a:t>The example is the </a:t>
            </a:r>
            <a:r>
              <a:rPr lang="en-US" dirty="0" err="1"/>
              <a:t>logit</a:t>
            </a:r>
            <a:r>
              <a:rPr lang="en-US" dirty="0"/>
              <a:t> function</a:t>
            </a:r>
          </a:p>
          <a:p>
            <a:pPr marL="457200" indent="-457200">
              <a:buFont typeface="Arial"/>
              <a:buChar char="•"/>
            </a:pPr>
            <a:endParaRPr lang="en-US" dirty="0"/>
          </a:p>
          <a:p>
            <a:r>
              <a:rPr lang="en-US" dirty="0"/>
              <a:t>Interpretation stays the same:</a:t>
            </a:r>
          </a:p>
          <a:p>
            <a:pPr marL="342900" indent="-342900">
              <a:buFont typeface="Arial"/>
              <a:buChar char="•"/>
            </a:pPr>
            <a:r>
              <a:rPr lang="en-US" dirty="0"/>
              <a:t>Expected value of Menarche given Age</a:t>
            </a:r>
          </a:p>
          <a:p>
            <a:pPr marL="342900" indent="-342900">
              <a:buFont typeface="Arial"/>
              <a:buChar char="•"/>
            </a:pPr>
            <a:r>
              <a:rPr lang="en-US" dirty="0"/>
              <a:t>i.e. probability</a:t>
            </a:r>
          </a:p>
          <a:p>
            <a:pPr marL="342900" indent="-342900">
              <a:buFont typeface="Arial"/>
              <a:buChar char="•"/>
            </a:pPr>
            <a:endParaRPr lang="en-US" dirty="0"/>
          </a:p>
        </p:txBody>
      </p:sp>
      <p:sp>
        <p:nvSpPr>
          <p:cNvPr id="5" name="TextBox 4">
            <a:extLst>
              <a:ext uri="{FF2B5EF4-FFF2-40B4-BE49-F238E27FC236}">
                <a16:creationId xmlns:a16="http://schemas.microsoft.com/office/drawing/2014/main" id="{E96AD70E-9595-6740-B5A8-0555B3726FC7}"/>
              </a:ext>
            </a:extLst>
          </p:cNvPr>
          <p:cNvSpPr txBox="1"/>
          <p:nvPr/>
        </p:nvSpPr>
        <p:spPr>
          <a:xfrm>
            <a:off x="628650" y="6069108"/>
            <a:ext cx="4165957" cy="615553"/>
          </a:xfrm>
          <a:prstGeom prst="rect">
            <a:avLst/>
          </a:prstGeom>
          <a:noFill/>
        </p:spPr>
        <p:txBody>
          <a:bodyPr wrap="square" lIns="0" tIns="0" rIns="0" bIns="0" rtlCol="0">
            <a:spAutoFit/>
          </a:bodyPr>
          <a:lstStyle/>
          <a:p>
            <a:r>
              <a:rPr lang="en-US" sz="1000" dirty="0"/>
              <a:t>Proportions of female children from Warsaw in 2965 at various ages during adolescence who have reached menarche, converted to 3918 observations</a:t>
            </a:r>
          </a:p>
          <a:p>
            <a:endParaRPr lang="en-US" sz="1000" dirty="0"/>
          </a:p>
          <a:p>
            <a:r>
              <a:rPr lang="en-US" sz="1000" dirty="0">
                <a:hlinkClick r:id="rId4"/>
              </a:rPr>
              <a:t>http://stat.ethz.ch/R-manual/R-patched/library/MASS/html/menarche.html</a:t>
            </a:r>
            <a:endParaRPr lang="en-US" sz="1000" dirty="0"/>
          </a:p>
        </p:txBody>
      </p:sp>
    </p:spTree>
    <p:extLst>
      <p:ext uri="{BB962C8B-B14F-4D97-AF65-F5344CB8AC3E}">
        <p14:creationId xmlns:p14="http://schemas.microsoft.com/office/powerpoint/2010/main" val="208679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a:t>
            </a:r>
          </a:p>
        </p:txBody>
      </p:sp>
      <p:sp>
        <p:nvSpPr>
          <p:cNvPr id="3" name="Content Placeholder 2"/>
          <p:cNvSpPr>
            <a:spLocks noGrp="1"/>
          </p:cNvSpPr>
          <p:nvPr>
            <p:ph sz="half" idx="1"/>
          </p:nvPr>
        </p:nvSpPr>
        <p:spPr/>
        <p:txBody>
          <a:bodyPr>
            <a:normAutofit/>
          </a:bodyPr>
          <a:lstStyle/>
          <a:p>
            <a:r>
              <a:rPr lang="en-US" dirty="0"/>
              <a:t>Population has Bernoulli distribution</a:t>
            </a:r>
          </a:p>
          <a:p>
            <a:pPr marL="342900" indent="-342900">
              <a:buFont typeface="Arial"/>
              <a:buChar char="•"/>
            </a:pPr>
            <a:r>
              <a:rPr lang="en-US" dirty="0"/>
              <a:t>Only 0 and 1</a:t>
            </a:r>
          </a:p>
          <a:p>
            <a:pPr marL="342900" indent="-342900">
              <a:buFont typeface="Arial"/>
              <a:buChar char="•"/>
            </a:pPr>
            <a:r>
              <a:rPr lang="en-US" dirty="0"/>
              <a:t>0’s are twice as prevalent as 1’s</a:t>
            </a:r>
          </a:p>
          <a:p>
            <a:pPr marL="342900" indent="-342900">
              <a:buFont typeface="Arial"/>
              <a:buChar char="•"/>
            </a:pPr>
            <a:r>
              <a:rPr lang="en-US" dirty="0"/>
              <a:t>The population is very large</a:t>
            </a:r>
          </a:p>
          <a:p>
            <a:pPr marL="342900" indent="-342900">
              <a:buFont typeface="Arial"/>
              <a:buChar char="•"/>
            </a:pPr>
            <a:endParaRPr lang="en-US" dirty="0"/>
          </a:p>
          <a:p>
            <a:r>
              <a:rPr lang="en-US" dirty="0"/>
              <a:t>Probabilities of getting:</a:t>
            </a:r>
          </a:p>
          <a:p>
            <a:pPr marL="342900" indent="-342900">
              <a:buFont typeface="Arial"/>
              <a:buChar char="•"/>
            </a:pPr>
            <a:r>
              <a:rPr lang="en-US" dirty="0"/>
              <a:t>0: 66.7%</a:t>
            </a:r>
          </a:p>
          <a:p>
            <a:pPr marL="342900" indent="-342900">
              <a:buFont typeface="Arial"/>
              <a:buChar char="•"/>
            </a:pPr>
            <a:r>
              <a:rPr lang="en-US" dirty="0"/>
              <a:t>1: 33.3%</a:t>
            </a:r>
          </a:p>
        </p:txBody>
      </p:sp>
      <p:graphicFrame>
        <p:nvGraphicFramePr>
          <p:cNvPr id="8" name="Content Placeholder 7"/>
          <p:cNvGraphicFramePr>
            <a:graphicFrameLocks noGrp="1"/>
          </p:cNvGraphicFramePr>
          <p:nvPr>
            <p:ph sz="half" idx="2"/>
            <p:extLst/>
          </p:nvPr>
        </p:nvGraphicFramePr>
        <p:xfrm>
          <a:off x="4629150" y="1825625"/>
          <a:ext cx="3886200" cy="391668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370840">
                <a:tc>
                  <a:txBody>
                    <a:bodyPr/>
                    <a:lstStyle/>
                    <a:p>
                      <a:r>
                        <a:rPr lang="en-US" sz="1600" dirty="0"/>
                        <a:t>Observed value</a:t>
                      </a:r>
                    </a:p>
                  </a:txBody>
                  <a:tcPr marL="89110" marR="89110"/>
                </a:tc>
                <a:tc>
                  <a:txBody>
                    <a:bodyPr/>
                    <a:lstStyle/>
                    <a:p>
                      <a:r>
                        <a:rPr lang="en-US" sz="1600" dirty="0"/>
                        <a:t>Probability</a:t>
                      </a:r>
                    </a:p>
                  </a:txBody>
                  <a:tcPr marL="89110" marR="89110"/>
                </a:tc>
                <a:tc>
                  <a:txBody>
                    <a:bodyPr/>
                    <a:lstStyle/>
                    <a:p>
                      <a:r>
                        <a:rPr lang="en-US" sz="1600" dirty="0"/>
                        <a:t>Cumulative</a:t>
                      </a:r>
                      <a:r>
                        <a:rPr lang="en-US" sz="1600" baseline="0" dirty="0"/>
                        <a:t> Probability</a:t>
                      </a:r>
                      <a:endParaRPr lang="en-US" sz="1600" dirty="0"/>
                    </a:p>
                  </a:txBody>
                  <a:tcPr marL="89110" marR="89110"/>
                </a:tc>
                <a:extLst>
                  <a:ext uri="{0D108BD9-81ED-4DB2-BD59-A6C34878D82A}">
                    <a16:rowId xmlns:a16="http://schemas.microsoft.com/office/drawing/2014/main" val="10000"/>
                  </a:ext>
                </a:extLst>
              </a:tr>
              <a:tr h="370840">
                <a:tc>
                  <a:txBody>
                    <a:bodyPr/>
                    <a:lstStyle/>
                    <a:p>
                      <a:pPr algn="r" fontAlgn="b"/>
                      <a:r>
                        <a:rPr lang="en-US" sz="1600" b="0" i="0" u="none" strike="noStrike" dirty="0">
                          <a:solidFill>
                            <a:srgbClr val="000000"/>
                          </a:solidFill>
                          <a:effectLst/>
                          <a:latin typeface="Calibri"/>
                        </a:rPr>
                        <a:t>0</a:t>
                      </a:r>
                    </a:p>
                  </a:txBody>
                  <a:tcPr marL="12376" marR="12376" marT="12700" marB="0" anchor="b"/>
                </a:tc>
                <a:tc>
                  <a:txBody>
                    <a:bodyPr/>
                    <a:lstStyle/>
                    <a:p>
                      <a:pPr algn="r" fontAlgn="b"/>
                      <a:r>
                        <a:rPr lang="en-US" sz="1600" b="0" i="0" u="none" strike="noStrike">
                          <a:solidFill>
                            <a:srgbClr val="000000"/>
                          </a:solidFill>
                          <a:effectLst/>
                          <a:latin typeface="Calibri"/>
                        </a:rPr>
                        <a:t>0.667</a:t>
                      </a:r>
                    </a:p>
                  </a:txBody>
                  <a:tcPr marL="12376" marR="12376" marT="12700" marB="0" anchor="b"/>
                </a:tc>
                <a:tc>
                  <a:txBody>
                    <a:bodyPr/>
                    <a:lstStyle/>
                    <a:p>
                      <a:pPr algn="r" fontAlgn="b"/>
                      <a:r>
                        <a:rPr lang="en-US" sz="1600" b="0" i="0" u="none" strike="noStrike">
                          <a:solidFill>
                            <a:srgbClr val="000000"/>
                          </a:solidFill>
                          <a:effectLst/>
                          <a:latin typeface="Calibri"/>
                        </a:rPr>
                        <a:t>0.667</a:t>
                      </a:r>
                    </a:p>
                  </a:txBody>
                  <a:tcPr marL="12376" marR="12376" marT="12700" marB="0" anchor="b"/>
                </a:tc>
                <a:extLst>
                  <a:ext uri="{0D108BD9-81ED-4DB2-BD59-A6C34878D82A}">
                    <a16:rowId xmlns:a16="http://schemas.microsoft.com/office/drawing/2014/main" val="10001"/>
                  </a:ext>
                </a:extLst>
              </a:tr>
              <a:tr h="370840">
                <a:tc>
                  <a:txBody>
                    <a:bodyPr/>
                    <a:lstStyle/>
                    <a:p>
                      <a:pPr algn="r" fontAlgn="b"/>
                      <a:r>
                        <a:rPr lang="en-US" sz="1600" b="0" i="0" u="none" strike="noStrike" dirty="0">
                          <a:solidFill>
                            <a:srgbClr val="000000"/>
                          </a:solidFill>
                          <a:effectLst/>
                          <a:latin typeface="Calibri"/>
                        </a:rPr>
                        <a:t>0</a:t>
                      </a:r>
                    </a:p>
                  </a:txBody>
                  <a:tcPr marL="12376" marR="12376" marT="12700" marB="0" anchor="b"/>
                </a:tc>
                <a:tc>
                  <a:txBody>
                    <a:bodyPr/>
                    <a:lstStyle/>
                    <a:p>
                      <a:pPr algn="r" fontAlgn="b"/>
                      <a:r>
                        <a:rPr lang="en-US" sz="1600" b="0" i="0" u="none" strike="noStrike" dirty="0">
                          <a:solidFill>
                            <a:srgbClr val="000000"/>
                          </a:solidFill>
                          <a:effectLst/>
                          <a:latin typeface="Calibri"/>
                        </a:rPr>
                        <a:t>0.667</a:t>
                      </a:r>
                    </a:p>
                  </a:txBody>
                  <a:tcPr marL="12376" marR="12376" marT="12700" marB="0" anchor="b"/>
                </a:tc>
                <a:tc>
                  <a:txBody>
                    <a:bodyPr/>
                    <a:lstStyle/>
                    <a:p>
                      <a:pPr algn="r" fontAlgn="b"/>
                      <a:r>
                        <a:rPr lang="en-US" sz="1600" b="0" i="0" u="none" strike="noStrike">
                          <a:solidFill>
                            <a:srgbClr val="000000"/>
                          </a:solidFill>
                          <a:effectLst/>
                          <a:latin typeface="Calibri"/>
                        </a:rPr>
                        <a:t>0.444</a:t>
                      </a:r>
                    </a:p>
                  </a:txBody>
                  <a:tcPr marL="12376" marR="12376" marT="12700" marB="0" anchor="b"/>
                </a:tc>
                <a:extLst>
                  <a:ext uri="{0D108BD9-81ED-4DB2-BD59-A6C34878D82A}">
                    <a16:rowId xmlns:a16="http://schemas.microsoft.com/office/drawing/2014/main" val="10002"/>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dirty="0">
                          <a:solidFill>
                            <a:srgbClr val="000000"/>
                          </a:solidFill>
                          <a:effectLst/>
                          <a:latin typeface="Calibri"/>
                        </a:rPr>
                        <a:t>0.667</a:t>
                      </a:r>
                    </a:p>
                  </a:txBody>
                  <a:tcPr marL="12376" marR="12376" marT="12700" marB="0" anchor="b"/>
                </a:tc>
                <a:tc>
                  <a:txBody>
                    <a:bodyPr/>
                    <a:lstStyle/>
                    <a:p>
                      <a:pPr algn="r" fontAlgn="b"/>
                      <a:r>
                        <a:rPr lang="en-US" sz="1600" b="0" i="0" u="none" strike="noStrike">
                          <a:solidFill>
                            <a:srgbClr val="000000"/>
                          </a:solidFill>
                          <a:effectLst/>
                          <a:latin typeface="Calibri"/>
                        </a:rPr>
                        <a:t>0.296</a:t>
                      </a:r>
                    </a:p>
                  </a:txBody>
                  <a:tcPr marL="12376" marR="12376" marT="12700" marB="0" anchor="b"/>
                </a:tc>
                <a:extLst>
                  <a:ext uri="{0D108BD9-81ED-4DB2-BD59-A6C34878D82A}">
                    <a16:rowId xmlns:a16="http://schemas.microsoft.com/office/drawing/2014/main" val="10003"/>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dirty="0">
                          <a:solidFill>
                            <a:srgbClr val="000000"/>
                          </a:solidFill>
                          <a:effectLst/>
                          <a:latin typeface="Calibri"/>
                        </a:rPr>
                        <a:t>0.667</a:t>
                      </a:r>
                    </a:p>
                  </a:txBody>
                  <a:tcPr marL="12376" marR="12376" marT="12700" marB="0" anchor="b"/>
                </a:tc>
                <a:tc>
                  <a:txBody>
                    <a:bodyPr/>
                    <a:lstStyle/>
                    <a:p>
                      <a:pPr algn="r" fontAlgn="b"/>
                      <a:r>
                        <a:rPr lang="en-US" sz="1600" b="0" i="0" u="none" strike="noStrike">
                          <a:solidFill>
                            <a:srgbClr val="000000"/>
                          </a:solidFill>
                          <a:effectLst/>
                          <a:latin typeface="Calibri"/>
                        </a:rPr>
                        <a:t>0.198</a:t>
                      </a:r>
                    </a:p>
                  </a:txBody>
                  <a:tcPr marL="12376" marR="12376" marT="12700" marB="0" anchor="b"/>
                </a:tc>
                <a:extLst>
                  <a:ext uri="{0D108BD9-81ED-4DB2-BD59-A6C34878D82A}">
                    <a16:rowId xmlns:a16="http://schemas.microsoft.com/office/drawing/2014/main" val="10004"/>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dirty="0">
                          <a:solidFill>
                            <a:srgbClr val="000000"/>
                          </a:solidFill>
                          <a:effectLst/>
                          <a:latin typeface="Calibri"/>
                        </a:rPr>
                        <a:t>0.667</a:t>
                      </a:r>
                    </a:p>
                  </a:txBody>
                  <a:tcPr marL="12376" marR="12376" marT="12700" marB="0" anchor="b"/>
                </a:tc>
                <a:tc>
                  <a:txBody>
                    <a:bodyPr/>
                    <a:lstStyle/>
                    <a:p>
                      <a:pPr algn="r" fontAlgn="b"/>
                      <a:r>
                        <a:rPr lang="en-US" sz="1600" b="0" i="0" u="none" strike="noStrike">
                          <a:solidFill>
                            <a:srgbClr val="000000"/>
                          </a:solidFill>
                          <a:effectLst/>
                          <a:latin typeface="Calibri"/>
                        </a:rPr>
                        <a:t>0.132</a:t>
                      </a:r>
                    </a:p>
                  </a:txBody>
                  <a:tcPr marL="12376" marR="12376" marT="12700" marB="0" anchor="b"/>
                </a:tc>
                <a:extLst>
                  <a:ext uri="{0D108BD9-81ED-4DB2-BD59-A6C34878D82A}">
                    <a16:rowId xmlns:a16="http://schemas.microsoft.com/office/drawing/2014/main" val="10005"/>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dirty="0">
                          <a:solidFill>
                            <a:srgbClr val="000000"/>
                          </a:solidFill>
                          <a:effectLst/>
                          <a:latin typeface="Calibri"/>
                        </a:rPr>
                        <a:t>0.667</a:t>
                      </a:r>
                    </a:p>
                  </a:txBody>
                  <a:tcPr marL="12376" marR="12376" marT="12700" marB="0" anchor="b"/>
                </a:tc>
                <a:tc>
                  <a:txBody>
                    <a:bodyPr/>
                    <a:lstStyle/>
                    <a:p>
                      <a:pPr algn="r" fontAlgn="b"/>
                      <a:r>
                        <a:rPr lang="en-US" sz="1600" b="0" i="0" u="none" strike="noStrike">
                          <a:solidFill>
                            <a:srgbClr val="000000"/>
                          </a:solidFill>
                          <a:effectLst/>
                          <a:latin typeface="Calibri"/>
                        </a:rPr>
                        <a:t>0.088</a:t>
                      </a:r>
                    </a:p>
                  </a:txBody>
                  <a:tcPr marL="12376" marR="12376" marT="12700" marB="0" anchor="b"/>
                </a:tc>
                <a:extLst>
                  <a:ext uri="{0D108BD9-81ED-4DB2-BD59-A6C34878D82A}">
                    <a16:rowId xmlns:a16="http://schemas.microsoft.com/office/drawing/2014/main" val="10006"/>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dirty="0">
                          <a:solidFill>
                            <a:srgbClr val="000000"/>
                          </a:solidFill>
                          <a:effectLst/>
                          <a:latin typeface="Calibri"/>
                        </a:rPr>
                        <a:t>0.667</a:t>
                      </a:r>
                    </a:p>
                  </a:txBody>
                  <a:tcPr marL="12376" marR="12376" marT="12700" marB="0" anchor="b"/>
                </a:tc>
                <a:tc>
                  <a:txBody>
                    <a:bodyPr/>
                    <a:lstStyle/>
                    <a:p>
                      <a:pPr algn="r" fontAlgn="b"/>
                      <a:r>
                        <a:rPr lang="en-US" sz="1600" b="0" i="0" u="none" strike="noStrike">
                          <a:solidFill>
                            <a:srgbClr val="000000"/>
                          </a:solidFill>
                          <a:effectLst/>
                          <a:latin typeface="Calibri"/>
                        </a:rPr>
                        <a:t>0.059</a:t>
                      </a:r>
                    </a:p>
                  </a:txBody>
                  <a:tcPr marL="12376" marR="12376" marT="12700" marB="0" anchor="b"/>
                </a:tc>
                <a:extLst>
                  <a:ext uri="{0D108BD9-81ED-4DB2-BD59-A6C34878D82A}">
                    <a16:rowId xmlns:a16="http://schemas.microsoft.com/office/drawing/2014/main" val="10007"/>
                  </a:ext>
                </a:extLst>
              </a:tr>
              <a:tr h="370840">
                <a:tc>
                  <a:txBody>
                    <a:bodyPr/>
                    <a:lstStyle/>
                    <a:p>
                      <a:pPr algn="r" fontAlgn="b"/>
                      <a:r>
                        <a:rPr lang="en-US" sz="1600" b="0" i="0" u="none" strike="noStrike">
                          <a:solidFill>
                            <a:srgbClr val="000000"/>
                          </a:solidFill>
                          <a:effectLst/>
                          <a:latin typeface="Calibri"/>
                        </a:rPr>
                        <a:t>1</a:t>
                      </a:r>
                    </a:p>
                  </a:txBody>
                  <a:tcPr marL="12376" marR="12376" marT="12700" marB="0" anchor="b"/>
                </a:tc>
                <a:tc>
                  <a:txBody>
                    <a:bodyPr/>
                    <a:lstStyle/>
                    <a:p>
                      <a:pPr algn="r" fontAlgn="b"/>
                      <a:r>
                        <a:rPr lang="en-US" sz="1600" b="0" i="0" u="none" strike="noStrike">
                          <a:solidFill>
                            <a:srgbClr val="000000"/>
                          </a:solidFill>
                          <a:effectLst/>
                          <a:latin typeface="Calibri"/>
                        </a:rPr>
                        <a:t>0.333</a:t>
                      </a:r>
                    </a:p>
                  </a:txBody>
                  <a:tcPr marL="12376" marR="12376" marT="12700" marB="0" anchor="b"/>
                </a:tc>
                <a:tc>
                  <a:txBody>
                    <a:bodyPr/>
                    <a:lstStyle/>
                    <a:p>
                      <a:pPr algn="r" fontAlgn="b"/>
                      <a:r>
                        <a:rPr lang="en-US" sz="1600" b="0" i="0" u="none" strike="noStrike" dirty="0">
                          <a:solidFill>
                            <a:srgbClr val="000000"/>
                          </a:solidFill>
                          <a:effectLst/>
                          <a:latin typeface="Calibri"/>
                        </a:rPr>
                        <a:t>0.02</a:t>
                      </a:r>
                    </a:p>
                  </a:txBody>
                  <a:tcPr marL="12376" marR="12376" marT="12700" marB="0" anchor="b"/>
                </a:tc>
                <a:extLst>
                  <a:ext uri="{0D108BD9-81ED-4DB2-BD59-A6C34878D82A}">
                    <a16:rowId xmlns:a16="http://schemas.microsoft.com/office/drawing/2014/main" val="10008"/>
                  </a:ext>
                </a:extLst>
              </a:tr>
              <a:tr h="370840">
                <a:tc>
                  <a:txBody>
                    <a:bodyPr/>
                    <a:lstStyle/>
                    <a:p>
                      <a:pPr algn="r" fontAlgn="b"/>
                      <a:r>
                        <a:rPr lang="en-US" sz="1600" b="0" i="0" u="none" strike="noStrike">
                          <a:solidFill>
                            <a:srgbClr val="000000"/>
                          </a:solidFill>
                          <a:effectLst/>
                          <a:latin typeface="Calibri"/>
                        </a:rPr>
                        <a:t>1</a:t>
                      </a:r>
                    </a:p>
                  </a:txBody>
                  <a:tcPr marL="12376" marR="12376" marT="12700" marB="0" anchor="b"/>
                </a:tc>
                <a:tc>
                  <a:txBody>
                    <a:bodyPr/>
                    <a:lstStyle/>
                    <a:p>
                      <a:pPr algn="r" fontAlgn="b"/>
                      <a:r>
                        <a:rPr lang="en-US" sz="1600" b="0" i="0" u="none" strike="noStrike">
                          <a:solidFill>
                            <a:srgbClr val="000000"/>
                          </a:solidFill>
                          <a:effectLst/>
                          <a:latin typeface="Calibri"/>
                        </a:rPr>
                        <a:t>0.333</a:t>
                      </a:r>
                    </a:p>
                  </a:txBody>
                  <a:tcPr marL="12376" marR="12376" marT="12700" marB="0" anchor="b"/>
                </a:tc>
                <a:tc>
                  <a:txBody>
                    <a:bodyPr/>
                    <a:lstStyle/>
                    <a:p>
                      <a:pPr algn="r" fontAlgn="b"/>
                      <a:r>
                        <a:rPr lang="en-US" sz="1600" b="0" i="0" u="none" strike="noStrike" dirty="0">
                          <a:solidFill>
                            <a:srgbClr val="000000"/>
                          </a:solidFill>
                          <a:effectLst/>
                          <a:latin typeface="Calibri"/>
                        </a:rPr>
                        <a:t>0.007</a:t>
                      </a:r>
                    </a:p>
                  </a:txBody>
                  <a:tcPr marL="12376" marR="12376" marT="12700" marB="0" anchor="b"/>
                </a:tc>
                <a:extLst>
                  <a:ext uri="{0D108BD9-81ED-4DB2-BD59-A6C34878D82A}">
                    <a16:rowId xmlns:a16="http://schemas.microsoft.com/office/drawing/2014/main" val="10009"/>
                  </a:ext>
                </a:extLst>
              </a:tr>
            </a:tbl>
          </a:graphicData>
        </a:graphic>
      </p:graphicFrame>
      <p:sp>
        <p:nvSpPr>
          <p:cNvPr id="9" name="TextBox 8"/>
          <p:cNvSpPr txBox="1"/>
          <p:nvPr/>
        </p:nvSpPr>
        <p:spPr>
          <a:xfrm>
            <a:off x="5080124" y="1292323"/>
            <a:ext cx="3423265" cy="307777"/>
          </a:xfrm>
          <a:prstGeom prst="rect">
            <a:avLst/>
          </a:prstGeom>
          <a:noFill/>
        </p:spPr>
        <p:txBody>
          <a:bodyPr wrap="square" lIns="0" tIns="0" rIns="0" bIns="0" rtlCol="0">
            <a:spAutoFit/>
          </a:bodyPr>
          <a:lstStyle/>
          <a:p>
            <a:r>
              <a:rPr lang="en-US" sz="2000" b="1" dirty="0"/>
              <a:t>Sample of 9 observations</a:t>
            </a:r>
          </a:p>
        </p:txBody>
      </p:sp>
      <p:sp>
        <p:nvSpPr>
          <p:cNvPr id="10" name="Rectangle 9"/>
          <p:cNvSpPr/>
          <p:nvPr/>
        </p:nvSpPr>
        <p:spPr>
          <a:xfrm>
            <a:off x="7648136" y="5354146"/>
            <a:ext cx="936360" cy="450824"/>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467383" y="5877241"/>
            <a:ext cx="1449126" cy="738664"/>
          </a:xfrm>
          <a:prstGeom prst="rect">
            <a:avLst/>
          </a:prstGeom>
          <a:noFill/>
        </p:spPr>
        <p:txBody>
          <a:bodyPr wrap="square" lIns="0" tIns="0" rIns="0" bIns="0" rtlCol="0">
            <a:spAutoFit/>
          </a:bodyPr>
          <a:lstStyle/>
          <a:p>
            <a:r>
              <a:rPr lang="en-US" sz="1600" b="1" dirty="0">
                <a:solidFill>
                  <a:srgbClr val="EF3340"/>
                </a:solidFill>
              </a:rPr>
              <a:t>Probability</a:t>
            </a:r>
            <a:br>
              <a:rPr lang="en-US" sz="1600" b="1" dirty="0">
                <a:solidFill>
                  <a:srgbClr val="EF3340"/>
                </a:solidFill>
              </a:rPr>
            </a:br>
            <a:r>
              <a:rPr lang="en-US" sz="1600" b="1" dirty="0">
                <a:solidFill>
                  <a:srgbClr val="EF3340"/>
                </a:solidFill>
              </a:rPr>
              <a:t>of the sample</a:t>
            </a:r>
          </a:p>
          <a:p>
            <a:endParaRPr lang="en-US" sz="1600" b="1" dirty="0">
              <a:solidFill>
                <a:srgbClr val="EF3340"/>
              </a:solidFill>
            </a:endParaRPr>
          </a:p>
        </p:txBody>
      </p:sp>
    </p:spTree>
    <p:extLst>
      <p:ext uri="{BB962C8B-B14F-4D97-AF65-F5344CB8AC3E}">
        <p14:creationId xmlns:p14="http://schemas.microsoft.com/office/powerpoint/2010/main" val="3926449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a:t>
            </a:r>
          </a:p>
        </p:txBody>
      </p:sp>
      <p:sp>
        <p:nvSpPr>
          <p:cNvPr id="3" name="Content Placeholder 2"/>
          <p:cNvSpPr>
            <a:spLocks noGrp="1"/>
          </p:cNvSpPr>
          <p:nvPr>
            <p:ph sz="half" idx="1"/>
          </p:nvPr>
        </p:nvSpPr>
        <p:spPr/>
        <p:txBody>
          <a:bodyPr>
            <a:normAutofit/>
          </a:bodyPr>
          <a:lstStyle/>
          <a:p>
            <a:r>
              <a:rPr lang="en-US" dirty="0"/>
              <a:t>Population has </a:t>
            </a:r>
            <a:r>
              <a:rPr lang="en-US" dirty="0" err="1"/>
              <a:t>bernoulli</a:t>
            </a:r>
            <a:r>
              <a:rPr lang="en-US" dirty="0"/>
              <a:t> distribution</a:t>
            </a:r>
          </a:p>
          <a:p>
            <a:pPr marL="342900" indent="-342900">
              <a:buFont typeface="Arial"/>
              <a:buChar char="•"/>
            </a:pPr>
            <a:r>
              <a:rPr lang="en-US" dirty="0"/>
              <a:t>Only 0 and 1</a:t>
            </a:r>
          </a:p>
          <a:p>
            <a:pPr marL="342900" indent="-342900">
              <a:buFont typeface="Arial"/>
              <a:buChar char="•"/>
            </a:pPr>
            <a:r>
              <a:rPr lang="en-US" dirty="0"/>
              <a:t>Relative frequencies of 0 and 1 </a:t>
            </a:r>
            <a:r>
              <a:rPr lang="en-US" dirty="0">
                <a:solidFill>
                  <a:srgbClr val="FF0000"/>
                </a:solidFill>
              </a:rPr>
              <a:t>unknown</a:t>
            </a:r>
          </a:p>
          <a:p>
            <a:pPr marL="342900" indent="-342900">
              <a:buFont typeface="Arial"/>
              <a:buChar char="•"/>
            </a:pPr>
            <a:r>
              <a:rPr lang="en-US" dirty="0"/>
              <a:t>The population is very large</a:t>
            </a:r>
          </a:p>
          <a:p>
            <a:pPr marL="342900" indent="-342900">
              <a:buFont typeface="Arial"/>
              <a:buChar char="•"/>
            </a:pPr>
            <a:endParaRPr lang="en-US" dirty="0"/>
          </a:p>
          <a:p>
            <a:r>
              <a:rPr lang="en-US" dirty="0"/>
              <a:t>The estimation principle:</a:t>
            </a:r>
          </a:p>
          <a:p>
            <a:pPr marL="342900" indent="-342900">
              <a:buFont typeface="Arial"/>
              <a:buChar char="•"/>
            </a:pPr>
            <a:r>
              <a:rPr lang="en-US" dirty="0"/>
              <a:t>Find the relative frequency that will maximize the likelihood of the sample</a:t>
            </a: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2166803954"/>
              </p:ext>
            </p:extLst>
          </p:nvPr>
        </p:nvGraphicFramePr>
        <p:xfrm>
          <a:off x="4629150" y="1825625"/>
          <a:ext cx="3886200" cy="391668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370840">
                <a:tc>
                  <a:txBody>
                    <a:bodyPr/>
                    <a:lstStyle/>
                    <a:p>
                      <a:r>
                        <a:rPr lang="en-US" sz="1600" dirty="0"/>
                        <a:t>Observed value</a:t>
                      </a:r>
                    </a:p>
                  </a:txBody>
                  <a:tcPr marL="89110" marR="89110"/>
                </a:tc>
                <a:tc>
                  <a:txBody>
                    <a:bodyPr/>
                    <a:lstStyle/>
                    <a:p>
                      <a:r>
                        <a:rPr lang="en-US" sz="1600" dirty="0"/>
                        <a:t>Likelihood</a:t>
                      </a:r>
                    </a:p>
                  </a:txBody>
                  <a:tcPr marL="89110" marR="89110"/>
                </a:tc>
                <a:tc>
                  <a:txBody>
                    <a:bodyPr/>
                    <a:lstStyle/>
                    <a:p>
                      <a:r>
                        <a:rPr lang="en-US" sz="1600" dirty="0"/>
                        <a:t>Cumulative</a:t>
                      </a:r>
                      <a:r>
                        <a:rPr lang="en-US" sz="1600" baseline="0" dirty="0"/>
                        <a:t> Likelihood</a:t>
                      </a:r>
                      <a:endParaRPr lang="en-US" sz="1600" dirty="0"/>
                    </a:p>
                  </a:txBody>
                  <a:tcPr marL="89110" marR="89110"/>
                </a:tc>
                <a:extLst>
                  <a:ext uri="{0D108BD9-81ED-4DB2-BD59-A6C34878D82A}">
                    <a16:rowId xmlns:a16="http://schemas.microsoft.com/office/drawing/2014/main" val="10000"/>
                  </a:ext>
                </a:extLst>
              </a:tr>
              <a:tr h="370840">
                <a:tc>
                  <a:txBody>
                    <a:bodyPr/>
                    <a:lstStyle/>
                    <a:p>
                      <a:pPr algn="r" fontAlgn="b"/>
                      <a:r>
                        <a:rPr lang="en-US" sz="1600" b="0" i="0" u="none" strike="noStrike" dirty="0">
                          <a:solidFill>
                            <a:srgbClr val="000000"/>
                          </a:solidFill>
                          <a:effectLst/>
                          <a:latin typeface="Calibri"/>
                        </a:rPr>
                        <a:t>0</a:t>
                      </a:r>
                    </a:p>
                  </a:txBody>
                  <a:tcPr marL="12376" marR="12376" marT="12700" marB="0" anchor="b"/>
                </a:tc>
                <a:tc>
                  <a:txBody>
                    <a:bodyPr/>
                    <a:lstStyle/>
                    <a:p>
                      <a:pPr algn="r" fontAlgn="b"/>
                      <a:r>
                        <a:rPr lang="en-US" sz="1600" b="0" i="0" u="none" strike="noStrike" dirty="0">
                          <a:solidFill>
                            <a:srgbClr val="000000"/>
                          </a:solidFill>
                          <a:effectLst/>
                          <a:latin typeface="Calibri"/>
                        </a:rPr>
                        <a:t>?</a:t>
                      </a:r>
                    </a:p>
                  </a:txBody>
                  <a:tcPr marL="12376" marR="12376" marT="12700" marB="0" anchor="b"/>
                </a:tc>
                <a:tc>
                  <a:txBody>
                    <a:bodyPr/>
                    <a:lstStyle/>
                    <a:p>
                      <a:pPr algn="r" fontAlgn="b"/>
                      <a:r>
                        <a:rPr lang="en-US" sz="1600" b="0" i="0" u="none" strike="noStrike">
                          <a:solidFill>
                            <a:srgbClr val="000000"/>
                          </a:solidFill>
                          <a:effectLst/>
                          <a:latin typeface="Calibri"/>
                        </a:rPr>
                        <a:t>?</a:t>
                      </a:r>
                      <a:endParaRPr lang="en-US" sz="1600" b="0" i="0" u="none" strike="noStrike" dirty="0">
                        <a:solidFill>
                          <a:srgbClr val="000000"/>
                        </a:solidFill>
                        <a:effectLst/>
                        <a:latin typeface="Calibri"/>
                      </a:endParaRPr>
                    </a:p>
                  </a:txBody>
                  <a:tcPr marL="12376" marR="12376" marT="12700" marB="0" anchor="b"/>
                </a:tc>
                <a:extLst>
                  <a:ext uri="{0D108BD9-81ED-4DB2-BD59-A6C34878D82A}">
                    <a16:rowId xmlns:a16="http://schemas.microsoft.com/office/drawing/2014/main" val="10001"/>
                  </a:ext>
                </a:extLst>
              </a:tr>
              <a:tr h="370840">
                <a:tc>
                  <a:txBody>
                    <a:bodyPr/>
                    <a:lstStyle/>
                    <a:p>
                      <a:pPr algn="r" fontAlgn="b"/>
                      <a:r>
                        <a:rPr lang="en-US" sz="1600" b="0" i="0" u="none" strike="noStrike" dirty="0">
                          <a:solidFill>
                            <a:srgbClr val="000000"/>
                          </a:solidFill>
                          <a:effectLst/>
                          <a:latin typeface="Calibri"/>
                        </a:rPr>
                        <a:t>0</a:t>
                      </a:r>
                    </a:p>
                  </a:txBody>
                  <a:tcPr marL="12376" marR="12376" marT="12700" marB="0" anchor="b"/>
                </a:tc>
                <a:tc>
                  <a:txBody>
                    <a:bodyPr/>
                    <a:lstStyle/>
                    <a:p>
                      <a:pPr algn="r" fontAlgn="b"/>
                      <a:r>
                        <a:rPr lang="en-US" sz="1600" b="0" i="0" u="none" strike="noStrike" dirty="0">
                          <a:solidFill>
                            <a:srgbClr val="000000"/>
                          </a:solidFill>
                          <a:effectLst/>
                          <a:latin typeface="Calibri"/>
                        </a:rPr>
                        <a:t>?</a:t>
                      </a:r>
                    </a:p>
                  </a:txBody>
                  <a:tcPr marL="12376" marR="12376" marT="12700" marB="0" anchor="b"/>
                </a:tc>
                <a:tc>
                  <a:txBody>
                    <a:bodyPr/>
                    <a:lstStyle/>
                    <a:p>
                      <a:pPr algn="r" fontAlgn="b"/>
                      <a:r>
                        <a:rPr lang="en-US" sz="1600" b="0" i="0" u="none" strike="noStrike">
                          <a:solidFill>
                            <a:srgbClr val="000000"/>
                          </a:solidFill>
                          <a:effectLst/>
                          <a:latin typeface="Calibri"/>
                        </a:rPr>
                        <a:t>?</a:t>
                      </a:r>
                      <a:endParaRPr lang="en-US" sz="1600" b="0" i="0" u="none" strike="noStrike" dirty="0">
                        <a:solidFill>
                          <a:srgbClr val="000000"/>
                        </a:solidFill>
                        <a:effectLst/>
                        <a:latin typeface="Calibri"/>
                      </a:endParaRPr>
                    </a:p>
                  </a:txBody>
                  <a:tcPr marL="12376" marR="12376" marT="12700" marB="0" anchor="b"/>
                </a:tc>
                <a:extLst>
                  <a:ext uri="{0D108BD9-81ED-4DB2-BD59-A6C34878D82A}">
                    <a16:rowId xmlns:a16="http://schemas.microsoft.com/office/drawing/2014/main" val="10002"/>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dirty="0">
                          <a:solidFill>
                            <a:srgbClr val="000000"/>
                          </a:solidFill>
                          <a:effectLst/>
                          <a:latin typeface="Calibri"/>
                        </a:rPr>
                        <a:t>?</a:t>
                      </a:r>
                    </a:p>
                  </a:txBody>
                  <a:tcPr marL="12376" marR="12376" marT="12700" marB="0" anchor="b"/>
                </a:tc>
                <a:tc>
                  <a:txBody>
                    <a:bodyPr/>
                    <a:lstStyle/>
                    <a:p>
                      <a:pPr algn="r" fontAlgn="b"/>
                      <a:r>
                        <a:rPr lang="en-US" sz="1600" b="0" i="0" u="none" strike="noStrike">
                          <a:solidFill>
                            <a:srgbClr val="000000"/>
                          </a:solidFill>
                          <a:effectLst/>
                          <a:latin typeface="Calibri"/>
                        </a:rPr>
                        <a:t>?</a:t>
                      </a:r>
                      <a:endParaRPr lang="en-US" sz="1600" b="0" i="0" u="none" strike="noStrike" dirty="0">
                        <a:solidFill>
                          <a:srgbClr val="000000"/>
                        </a:solidFill>
                        <a:effectLst/>
                        <a:latin typeface="Calibri"/>
                      </a:endParaRPr>
                    </a:p>
                  </a:txBody>
                  <a:tcPr marL="12376" marR="12376" marT="12700" marB="0" anchor="b"/>
                </a:tc>
                <a:extLst>
                  <a:ext uri="{0D108BD9-81ED-4DB2-BD59-A6C34878D82A}">
                    <a16:rowId xmlns:a16="http://schemas.microsoft.com/office/drawing/2014/main" val="10003"/>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dirty="0">
                          <a:solidFill>
                            <a:srgbClr val="000000"/>
                          </a:solidFill>
                          <a:effectLst/>
                          <a:latin typeface="Calibri"/>
                        </a:rPr>
                        <a:t>?</a:t>
                      </a:r>
                    </a:p>
                  </a:txBody>
                  <a:tcPr marL="12376" marR="12376" marT="12700" marB="0" anchor="b"/>
                </a:tc>
                <a:tc>
                  <a:txBody>
                    <a:bodyPr/>
                    <a:lstStyle/>
                    <a:p>
                      <a:pPr algn="r" fontAlgn="b"/>
                      <a:r>
                        <a:rPr lang="en-US" sz="1600" b="0" i="0" u="none" strike="noStrike">
                          <a:solidFill>
                            <a:srgbClr val="000000"/>
                          </a:solidFill>
                          <a:effectLst/>
                          <a:latin typeface="Calibri"/>
                        </a:rPr>
                        <a:t>?</a:t>
                      </a:r>
                      <a:endParaRPr lang="en-US" sz="1600" b="0" i="0" u="none" strike="noStrike" dirty="0">
                        <a:solidFill>
                          <a:srgbClr val="000000"/>
                        </a:solidFill>
                        <a:effectLst/>
                        <a:latin typeface="Calibri"/>
                      </a:endParaRPr>
                    </a:p>
                  </a:txBody>
                  <a:tcPr marL="12376" marR="12376" marT="12700" marB="0" anchor="b"/>
                </a:tc>
                <a:extLst>
                  <a:ext uri="{0D108BD9-81ED-4DB2-BD59-A6C34878D82A}">
                    <a16:rowId xmlns:a16="http://schemas.microsoft.com/office/drawing/2014/main" val="10004"/>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dirty="0">
                          <a:solidFill>
                            <a:srgbClr val="000000"/>
                          </a:solidFill>
                          <a:effectLst/>
                          <a:latin typeface="Calibri"/>
                        </a:rPr>
                        <a:t>?</a:t>
                      </a:r>
                    </a:p>
                  </a:txBody>
                  <a:tcPr marL="12376" marR="12376" marT="12700" marB="0" anchor="b"/>
                </a:tc>
                <a:tc>
                  <a:txBody>
                    <a:bodyPr/>
                    <a:lstStyle/>
                    <a:p>
                      <a:pPr algn="r" fontAlgn="b"/>
                      <a:r>
                        <a:rPr lang="en-US" sz="1600" b="0" i="0" u="none" strike="noStrike">
                          <a:solidFill>
                            <a:srgbClr val="000000"/>
                          </a:solidFill>
                          <a:effectLst/>
                          <a:latin typeface="Calibri"/>
                        </a:rPr>
                        <a:t>?</a:t>
                      </a:r>
                      <a:endParaRPr lang="en-US" sz="1600" b="0" i="0" u="none" strike="noStrike" dirty="0">
                        <a:solidFill>
                          <a:srgbClr val="000000"/>
                        </a:solidFill>
                        <a:effectLst/>
                        <a:latin typeface="Calibri"/>
                      </a:endParaRPr>
                    </a:p>
                  </a:txBody>
                  <a:tcPr marL="12376" marR="12376" marT="12700" marB="0" anchor="b"/>
                </a:tc>
                <a:extLst>
                  <a:ext uri="{0D108BD9-81ED-4DB2-BD59-A6C34878D82A}">
                    <a16:rowId xmlns:a16="http://schemas.microsoft.com/office/drawing/2014/main" val="10005"/>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dirty="0">
                          <a:solidFill>
                            <a:srgbClr val="000000"/>
                          </a:solidFill>
                          <a:effectLst/>
                          <a:latin typeface="Calibri"/>
                        </a:rPr>
                        <a:t>?</a:t>
                      </a:r>
                    </a:p>
                  </a:txBody>
                  <a:tcPr marL="12376" marR="12376" marT="12700" marB="0" anchor="b"/>
                </a:tc>
                <a:tc>
                  <a:txBody>
                    <a:bodyPr/>
                    <a:lstStyle/>
                    <a:p>
                      <a:pPr algn="r" fontAlgn="b"/>
                      <a:r>
                        <a:rPr lang="en-US" sz="1600" b="0" i="0" u="none" strike="noStrike">
                          <a:solidFill>
                            <a:srgbClr val="000000"/>
                          </a:solidFill>
                          <a:effectLst/>
                          <a:latin typeface="Calibri"/>
                        </a:rPr>
                        <a:t>?</a:t>
                      </a:r>
                      <a:endParaRPr lang="en-US" sz="1600" b="0" i="0" u="none" strike="noStrike" dirty="0">
                        <a:solidFill>
                          <a:srgbClr val="000000"/>
                        </a:solidFill>
                        <a:effectLst/>
                        <a:latin typeface="Calibri"/>
                      </a:endParaRPr>
                    </a:p>
                  </a:txBody>
                  <a:tcPr marL="12376" marR="12376" marT="12700" marB="0" anchor="b"/>
                </a:tc>
                <a:extLst>
                  <a:ext uri="{0D108BD9-81ED-4DB2-BD59-A6C34878D82A}">
                    <a16:rowId xmlns:a16="http://schemas.microsoft.com/office/drawing/2014/main" val="10006"/>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dirty="0">
                          <a:solidFill>
                            <a:srgbClr val="000000"/>
                          </a:solidFill>
                          <a:effectLst/>
                          <a:latin typeface="Calibri"/>
                        </a:rPr>
                        <a:t>?</a:t>
                      </a:r>
                    </a:p>
                  </a:txBody>
                  <a:tcPr marL="12376" marR="12376" marT="12700" marB="0" anchor="b"/>
                </a:tc>
                <a:tc>
                  <a:txBody>
                    <a:bodyPr/>
                    <a:lstStyle/>
                    <a:p>
                      <a:pPr algn="r" fontAlgn="b"/>
                      <a:r>
                        <a:rPr lang="en-US" sz="1600" b="0" i="0" u="none" strike="noStrike">
                          <a:solidFill>
                            <a:srgbClr val="000000"/>
                          </a:solidFill>
                          <a:effectLst/>
                          <a:latin typeface="Calibri"/>
                        </a:rPr>
                        <a:t>?</a:t>
                      </a:r>
                      <a:endParaRPr lang="en-US" sz="1600" b="0" i="0" u="none" strike="noStrike" dirty="0">
                        <a:solidFill>
                          <a:srgbClr val="000000"/>
                        </a:solidFill>
                        <a:effectLst/>
                        <a:latin typeface="Calibri"/>
                      </a:endParaRPr>
                    </a:p>
                  </a:txBody>
                  <a:tcPr marL="12376" marR="12376" marT="12700" marB="0" anchor="b"/>
                </a:tc>
                <a:extLst>
                  <a:ext uri="{0D108BD9-81ED-4DB2-BD59-A6C34878D82A}">
                    <a16:rowId xmlns:a16="http://schemas.microsoft.com/office/drawing/2014/main" val="10007"/>
                  </a:ext>
                </a:extLst>
              </a:tr>
              <a:tr h="370840">
                <a:tc>
                  <a:txBody>
                    <a:bodyPr/>
                    <a:lstStyle/>
                    <a:p>
                      <a:pPr algn="r" fontAlgn="b"/>
                      <a:r>
                        <a:rPr lang="en-US" sz="1600" b="0" i="0" u="none" strike="noStrike">
                          <a:solidFill>
                            <a:srgbClr val="000000"/>
                          </a:solidFill>
                          <a:effectLst/>
                          <a:latin typeface="Calibri"/>
                        </a:rPr>
                        <a:t>1</a:t>
                      </a:r>
                    </a:p>
                  </a:txBody>
                  <a:tcPr marL="12376" marR="12376" marT="12700" marB="0" anchor="b"/>
                </a:tc>
                <a:tc>
                  <a:txBody>
                    <a:bodyPr/>
                    <a:lstStyle/>
                    <a:p>
                      <a:pPr algn="r" fontAlgn="b"/>
                      <a:r>
                        <a:rPr lang="en-US" sz="1600" b="0" i="0" u="none" strike="noStrike" dirty="0">
                          <a:solidFill>
                            <a:srgbClr val="000000"/>
                          </a:solidFill>
                          <a:effectLst/>
                          <a:latin typeface="Calibri"/>
                        </a:rPr>
                        <a:t>?</a:t>
                      </a:r>
                    </a:p>
                  </a:txBody>
                  <a:tcPr marL="12376" marR="12376" marT="12700" marB="0" anchor="b"/>
                </a:tc>
                <a:tc>
                  <a:txBody>
                    <a:bodyPr/>
                    <a:lstStyle/>
                    <a:p>
                      <a:pPr algn="r" fontAlgn="b"/>
                      <a:r>
                        <a:rPr lang="en-US" sz="1600" b="0" i="0" u="none" strike="noStrike">
                          <a:solidFill>
                            <a:srgbClr val="000000"/>
                          </a:solidFill>
                          <a:effectLst/>
                          <a:latin typeface="Calibri"/>
                        </a:rPr>
                        <a:t>?</a:t>
                      </a:r>
                      <a:endParaRPr lang="en-US" sz="1600" b="0" i="0" u="none" strike="noStrike" dirty="0">
                        <a:solidFill>
                          <a:srgbClr val="000000"/>
                        </a:solidFill>
                        <a:effectLst/>
                        <a:latin typeface="Calibri"/>
                      </a:endParaRPr>
                    </a:p>
                  </a:txBody>
                  <a:tcPr marL="12376" marR="12376" marT="12700" marB="0" anchor="b"/>
                </a:tc>
                <a:extLst>
                  <a:ext uri="{0D108BD9-81ED-4DB2-BD59-A6C34878D82A}">
                    <a16:rowId xmlns:a16="http://schemas.microsoft.com/office/drawing/2014/main" val="10008"/>
                  </a:ext>
                </a:extLst>
              </a:tr>
              <a:tr h="370840">
                <a:tc>
                  <a:txBody>
                    <a:bodyPr/>
                    <a:lstStyle/>
                    <a:p>
                      <a:pPr algn="r" fontAlgn="b"/>
                      <a:r>
                        <a:rPr lang="en-US" sz="1600" b="0" i="0" u="none" strike="noStrike">
                          <a:solidFill>
                            <a:srgbClr val="000000"/>
                          </a:solidFill>
                          <a:effectLst/>
                          <a:latin typeface="Calibri"/>
                        </a:rPr>
                        <a:t>1</a:t>
                      </a:r>
                    </a:p>
                  </a:txBody>
                  <a:tcPr marL="12376" marR="12376" marT="12700" marB="0" anchor="b"/>
                </a:tc>
                <a:tc>
                  <a:txBody>
                    <a:bodyPr/>
                    <a:lstStyle/>
                    <a:p>
                      <a:pPr algn="r" fontAlgn="b"/>
                      <a:r>
                        <a:rPr lang="en-US" sz="1600" b="0" i="0" u="none" strike="noStrike" dirty="0">
                          <a:solidFill>
                            <a:srgbClr val="000000"/>
                          </a:solidFill>
                          <a:effectLst/>
                          <a:latin typeface="Calibri"/>
                        </a:rPr>
                        <a:t>?</a:t>
                      </a:r>
                    </a:p>
                  </a:txBody>
                  <a:tcPr marL="12376" marR="12376" marT="12700" marB="0" anchor="b"/>
                </a:tc>
                <a:tc>
                  <a:txBody>
                    <a:bodyPr/>
                    <a:lstStyle/>
                    <a:p>
                      <a:pPr algn="r" fontAlgn="b"/>
                      <a:r>
                        <a:rPr lang="en-US" sz="1600" b="0" i="0" u="none" strike="noStrike" dirty="0">
                          <a:solidFill>
                            <a:srgbClr val="000000"/>
                          </a:solidFill>
                          <a:effectLst/>
                          <a:latin typeface="Calibri"/>
                        </a:rPr>
                        <a:t>?</a:t>
                      </a:r>
                    </a:p>
                  </a:txBody>
                  <a:tcPr marL="12376" marR="12376" marT="12700" marB="0" anchor="b"/>
                </a:tc>
                <a:extLst>
                  <a:ext uri="{0D108BD9-81ED-4DB2-BD59-A6C34878D82A}">
                    <a16:rowId xmlns:a16="http://schemas.microsoft.com/office/drawing/2014/main" val="10009"/>
                  </a:ext>
                </a:extLst>
              </a:tr>
            </a:tbl>
          </a:graphicData>
        </a:graphic>
      </p:graphicFrame>
      <p:sp>
        <p:nvSpPr>
          <p:cNvPr id="9" name="TextBox 8"/>
          <p:cNvSpPr txBox="1"/>
          <p:nvPr/>
        </p:nvSpPr>
        <p:spPr>
          <a:xfrm>
            <a:off x="5080124" y="1292323"/>
            <a:ext cx="3423265" cy="307777"/>
          </a:xfrm>
          <a:prstGeom prst="rect">
            <a:avLst/>
          </a:prstGeom>
          <a:noFill/>
        </p:spPr>
        <p:txBody>
          <a:bodyPr wrap="square" lIns="0" tIns="0" rIns="0" bIns="0" rtlCol="0">
            <a:spAutoFit/>
          </a:bodyPr>
          <a:lstStyle/>
          <a:p>
            <a:r>
              <a:rPr lang="en-US" sz="2000" b="1" dirty="0"/>
              <a:t>Sample of 9 observations</a:t>
            </a:r>
          </a:p>
        </p:txBody>
      </p:sp>
      <p:sp>
        <p:nvSpPr>
          <p:cNvPr id="10" name="TextBox 9"/>
          <p:cNvSpPr txBox="1"/>
          <p:nvPr/>
        </p:nvSpPr>
        <p:spPr>
          <a:xfrm>
            <a:off x="3419261" y="6028446"/>
            <a:ext cx="2055187" cy="492443"/>
          </a:xfrm>
          <a:prstGeom prst="rect">
            <a:avLst/>
          </a:prstGeom>
          <a:noFill/>
        </p:spPr>
        <p:txBody>
          <a:bodyPr wrap="square" lIns="0" tIns="0" rIns="0" bIns="0" rtlCol="0">
            <a:spAutoFit/>
          </a:bodyPr>
          <a:lstStyle/>
          <a:p>
            <a:r>
              <a:rPr lang="en-US" sz="1600" b="1" dirty="0">
                <a:solidFill>
                  <a:srgbClr val="EF3340"/>
                </a:solidFill>
              </a:rPr>
              <a:t>Maximum likelihood</a:t>
            </a:r>
            <a:br>
              <a:rPr lang="en-US" sz="1600" b="1" dirty="0">
                <a:solidFill>
                  <a:srgbClr val="EF3340"/>
                </a:solidFill>
              </a:rPr>
            </a:br>
            <a:r>
              <a:rPr lang="en-US" sz="1600" b="1" dirty="0">
                <a:solidFill>
                  <a:srgbClr val="EF3340"/>
                </a:solidFill>
              </a:rPr>
              <a:t>estimate</a:t>
            </a:r>
          </a:p>
        </p:txBody>
      </p:sp>
      <p:cxnSp>
        <p:nvCxnSpPr>
          <p:cNvPr id="13" name="Straight Connector 12"/>
          <p:cNvCxnSpPr/>
          <p:nvPr/>
        </p:nvCxnSpPr>
        <p:spPr>
          <a:xfrm flipH="1" flipV="1">
            <a:off x="3794212" y="5421891"/>
            <a:ext cx="191607" cy="473812"/>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63646502-3089-BD49-8067-09AC71168DA9}"/>
              </a:ext>
            </a:extLst>
          </p:cNvPr>
          <p:cNvSpPr/>
          <p:nvPr/>
        </p:nvSpPr>
        <p:spPr>
          <a:xfrm>
            <a:off x="7648136" y="5354146"/>
            <a:ext cx="936360" cy="450824"/>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A73D04B-AC66-3640-8F13-1B3A79E133EC}"/>
              </a:ext>
            </a:extLst>
          </p:cNvPr>
          <p:cNvSpPr txBox="1"/>
          <p:nvPr/>
        </p:nvSpPr>
        <p:spPr>
          <a:xfrm>
            <a:off x="7512911" y="5877241"/>
            <a:ext cx="1206809" cy="738664"/>
          </a:xfrm>
          <a:prstGeom prst="rect">
            <a:avLst/>
          </a:prstGeom>
          <a:noFill/>
        </p:spPr>
        <p:txBody>
          <a:bodyPr wrap="square" lIns="0" tIns="0" rIns="0" bIns="0" rtlCol="0">
            <a:spAutoFit/>
          </a:bodyPr>
          <a:lstStyle/>
          <a:p>
            <a:r>
              <a:rPr lang="en-US" sz="1600" b="1" dirty="0">
                <a:solidFill>
                  <a:srgbClr val="EF3340"/>
                </a:solidFill>
              </a:rPr>
              <a:t>Likelihood of the sample</a:t>
            </a:r>
          </a:p>
          <a:p>
            <a:endParaRPr lang="en-US" sz="1600" b="1" dirty="0">
              <a:solidFill>
                <a:srgbClr val="EF3340"/>
              </a:solidFill>
            </a:endParaRPr>
          </a:p>
        </p:txBody>
      </p:sp>
    </p:spTree>
    <p:extLst>
      <p:ext uri="{BB962C8B-B14F-4D97-AF65-F5344CB8AC3E}">
        <p14:creationId xmlns:p14="http://schemas.microsoft.com/office/powerpoint/2010/main" val="9984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a:t>
            </a:r>
          </a:p>
        </p:txBody>
      </p:sp>
      <p:sp>
        <p:nvSpPr>
          <p:cNvPr id="3" name="Content Placeholder 2"/>
          <p:cNvSpPr>
            <a:spLocks noGrp="1"/>
          </p:cNvSpPr>
          <p:nvPr>
            <p:ph sz="half" idx="1"/>
          </p:nvPr>
        </p:nvSpPr>
        <p:spPr/>
        <p:txBody>
          <a:bodyPr>
            <a:normAutofit/>
          </a:bodyPr>
          <a:lstStyle/>
          <a:p>
            <a:r>
              <a:rPr lang="en-US" dirty="0"/>
              <a:t>Population has </a:t>
            </a:r>
            <a:r>
              <a:rPr lang="en-US" dirty="0" err="1"/>
              <a:t>bernoulli</a:t>
            </a:r>
            <a:r>
              <a:rPr lang="en-US" dirty="0"/>
              <a:t> distribution</a:t>
            </a:r>
          </a:p>
          <a:p>
            <a:pPr marL="342900" indent="-342900">
              <a:buFont typeface="Arial"/>
              <a:buChar char="•"/>
            </a:pPr>
            <a:r>
              <a:rPr lang="en-US" dirty="0"/>
              <a:t>Only 0 and 1</a:t>
            </a:r>
          </a:p>
          <a:p>
            <a:pPr marL="342900" indent="-342900">
              <a:buFont typeface="Arial"/>
              <a:buChar char="•"/>
            </a:pPr>
            <a:r>
              <a:rPr lang="en-US" dirty="0"/>
              <a:t>Relative frequencies of 0 and 1 estimated to be </a:t>
            </a:r>
            <a:r>
              <a:rPr lang="en-US" dirty="0">
                <a:solidFill>
                  <a:srgbClr val="FF0000"/>
                </a:solidFill>
              </a:rPr>
              <a:t>7 to 2</a:t>
            </a:r>
          </a:p>
          <a:p>
            <a:pPr marL="342900" indent="-342900">
              <a:buFont typeface="Arial"/>
              <a:buChar char="•"/>
            </a:pPr>
            <a:r>
              <a:rPr lang="en-US" dirty="0"/>
              <a:t>The population is very large</a:t>
            </a:r>
          </a:p>
          <a:p>
            <a:pPr marL="342900" indent="-342900">
              <a:buFont typeface="Arial"/>
              <a:buChar char="•"/>
            </a:pPr>
            <a:endParaRPr lang="en-US" dirty="0"/>
          </a:p>
          <a:p>
            <a:r>
              <a:rPr lang="en-US" dirty="0"/>
              <a:t>The estimation principle:</a:t>
            </a:r>
          </a:p>
          <a:p>
            <a:pPr marL="342900" indent="-342900">
              <a:buFont typeface="Arial"/>
              <a:buChar char="•"/>
            </a:pPr>
            <a:r>
              <a:rPr lang="en-US" dirty="0"/>
              <a:t>Find the relative frequency that will maximize the likelihood of the sample</a:t>
            </a:r>
          </a:p>
        </p:txBody>
      </p:sp>
      <p:graphicFrame>
        <p:nvGraphicFramePr>
          <p:cNvPr id="8" name="Content Placeholder 7"/>
          <p:cNvGraphicFramePr>
            <a:graphicFrameLocks noGrp="1"/>
          </p:cNvGraphicFramePr>
          <p:nvPr>
            <p:ph sz="half" idx="2"/>
            <p:extLst/>
          </p:nvPr>
        </p:nvGraphicFramePr>
        <p:xfrm>
          <a:off x="4629150" y="1825625"/>
          <a:ext cx="3886200" cy="391668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370840">
                <a:tc>
                  <a:txBody>
                    <a:bodyPr/>
                    <a:lstStyle/>
                    <a:p>
                      <a:r>
                        <a:rPr lang="en-US" sz="1600" dirty="0"/>
                        <a:t>Observed value</a:t>
                      </a:r>
                    </a:p>
                  </a:txBody>
                  <a:tcPr marL="89110" marR="89110"/>
                </a:tc>
                <a:tc>
                  <a:txBody>
                    <a:bodyPr/>
                    <a:lstStyle/>
                    <a:p>
                      <a:r>
                        <a:rPr lang="en-US" sz="1600" dirty="0"/>
                        <a:t>Probability</a:t>
                      </a:r>
                    </a:p>
                  </a:txBody>
                  <a:tcPr marL="89110" marR="89110"/>
                </a:tc>
                <a:tc>
                  <a:txBody>
                    <a:bodyPr/>
                    <a:lstStyle/>
                    <a:p>
                      <a:r>
                        <a:rPr lang="en-US" sz="1600" dirty="0"/>
                        <a:t>Cumulative</a:t>
                      </a:r>
                      <a:r>
                        <a:rPr lang="en-US" sz="1600" baseline="0" dirty="0"/>
                        <a:t> probability</a:t>
                      </a:r>
                      <a:endParaRPr lang="en-US" sz="1600" dirty="0"/>
                    </a:p>
                  </a:txBody>
                  <a:tcPr marL="89110" marR="89110"/>
                </a:tc>
                <a:extLst>
                  <a:ext uri="{0D108BD9-81ED-4DB2-BD59-A6C34878D82A}">
                    <a16:rowId xmlns:a16="http://schemas.microsoft.com/office/drawing/2014/main" val="10000"/>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a:solidFill>
                            <a:srgbClr val="000000"/>
                          </a:solidFill>
                          <a:effectLst/>
                          <a:latin typeface="Calibri"/>
                        </a:rPr>
                        <a:t>0.778</a:t>
                      </a:r>
                    </a:p>
                  </a:txBody>
                  <a:tcPr marL="12376" marR="12376" marT="12700" marB="0" anchor="b"/>
                </a:tc>
                <a:tc>
                  <a:txBody>
                    <a:bodyPr/>
                    <a:lstStyle/>
                    <a:p>
                      <a:pPr algn="r" fontAlgn="b"/>
                      <a:r>
                        <a:rPr lang="en-US" sz="1600" b="0" i="0" u="none" strike="noStrike">
                          <a:solidFill>
                            <a:srgbClr val="000000"/>
                          </a:solidFill>
                          <a:effectLst/>
                          <a:latin typeface="Calibri"/>
                        </a:rPr>
                        <a:t>0.778</a:t>
                      </a:r>
                    </a:p>
                  </a:txBody>
                  <a:tcPr marL="12376" marR="12376" marT="12700" marB="0" anchor="b"/>
                </a:tc>
                <a:extLst>
                  <a:ext uri="{0D108BD9-81ED-4DB2-BD59-A6C34878D82A}">
                    <a16:rowId xmlns:a16="http://schemas.microsoft.com/office/drawing/2014/main" val="10001"/>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a:solidFill>
                            <a:srgbClr val="000000"/>
                          </a:solidFill>
                          <a:effectLst/>
                          <a:latin typeface="Calibri"/>
                        </a:rPr>
                        <a:t>0.778</a:t>
                      </a:r>
                    </a:p>
                  </a:txBody>
                  <a:tcPr marL="12376" marR="12376" marT="12700" marB="0" anchor="b"/>
                </a:tc>
                <a:tc>
                  <a:txBody>
                    <a:bodyPr/>
                    <a:lstStyle/>
                    <a:p>
                      <a:pPr algn="r" fontAlgn="b"/>
                      <a:r>
                        <a:rPr lang="en-US" sz="1600" b="0" i="0" u="none" strike="noStrike">
                          <a:solidFill>
                            <a:srgbClr val="000000"/>
                          </a:solidFill>
                          <a:effectLst/>
                          <a:latin typeface="Calibri"/>
                        </a:rPr>
                        <a:t>0.605</a:t>
                      </a:r>
                    </a:p>
                  </a:txBody>
                  <a:tcPr marL="12376" marR="12376" marT="12700" marB="0" anchor="b"/>
                </a:tc>
                <a:extLst>
                  <a:ext uri="{0D108BD9-81ED-4DB2-BD59-A6C34878D82A}">
                    <a16:rowId xmlns:a16="http://schemas.microsoft.com/office/drawing/2014/main" val="10002"/>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a:solidFill>
                            <a:srgbClr val="000000"/>
                          </a:solidFill>
                          <a:effectLst/>
                          <a:latin typeface="Calibri"/>
                        </a:rPr>
                        <a:t>0.778</a:t>
                      </a:r>
                    </a:p>
                  </a:txBody>
                  <a:tcPr marL="12376" marR="12376" marT="12700" marB="0" anchor="b"/>
                </a:tc>
                <a:tc>
                  <a:txBody>
                    <a:bodyPr/>
                    <a:lstStyle/>
                    <a:p>
                      <a:pPr algn="r" fontAlgn="b"/>
                      <a:r>
                        <a:rPr lang="en-US" sz="1600" b="0" i="0" u="none" strike="noStrike">
                          <a:solidFill>
                            <a:srgbClr val="000000"/>
                          </a:solidFill>
                          <a:effectLst/>
                          <a:latin typeface="Calibri"/>
                        </a:rPr>
                        <a:t>0.471</a:t>
                      </a:r>
                    </a:p>
                  </a:txBody>
                  <a:tcPr marL="12376" marR="12376" marT="12700" marB="0" anchor="b"/>
                </a:tc>
                <a:extLst>
                  <a:ext uri="{0D108BD9-81ED-4DB2-BD59-A6C34878D82A}">
                    <a16:rowId xmlns:a16="http://schemas.microsoft.com/office/drawing/2014/main" val="10003"/>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a:solidFill>
                            <a:srgbClr val="000000"/>
                          </a:solidFill>
                          <a:effectLst/>
                          <a:latin typeface="Calibri"/>
                        </a:rPr>
                        <a:t>0.778</a:t>
                      </a:r>
                    </a:p>
                  </a:txBody>
                  <a:tcPr marL="12376" marR="12376" marT="12700" marB="0" anchor="b"/>
                </a:tc>
                <a:tc>
                  <a:txBody>
                    <a:bodyPr/>
                    <a:lstStyle/>
                    <a:p>
                      <a:pPr algn="r" fontAlgn="b"/>
                      <a:r>
                        <a:rPr lang="en-US" sz="1600" b="0" i="0" u="none" strike="noStrike">
                          <a:solidFill>
                            <a:srgbClr val="000000"/>
                          </a:solidFill>
                          <a:effectLst/>
                          <a:latin typeface="Calibri"/>
                        </a:rPr>
                        <a:t>0.366</a:t>
                      </a:r>
                    </a:p>
                  </a:txBody>
                  <a:tcPr marL="12376" marR="12376" marT="12700" marB="0" anchor="b"/>
                </a:tc>
                <a:extLst>
                  <a:ext uri="{0D108BD9-81ED-4DB2-BD59-A6C34878D82A}">
                    <a16:rowId xmlns:a16="http://schemas.microsoft.com/office/drawing/2014/main" val="10004"/>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a:solidFill>
                            <a:srgbClr val="000000"/>
                          </a:solidFill>
                          <a:effectLst/>
                          <a:latin typeface="Calibri"/>
                        </a:rPr>
                        <a:t>0.778</a:t>
                      </a:r>
                    </a:p>
                  </a:txBody>
                  <a:tcPr marL="12376" marR="12376" marT="12700" marB="0" anchor="b"/>
                </a:tc>
                <a:tc>
                  <a:txBody>
                    <a:bodyPr/>
                    <a:lstStyle/>
                    <a:p>
                      <a:pPr algn="r" fontAlgn="b"/>
                      <a:r>
                        <a:rPr lang="en-US" sz="1600" b="0" i="0" u="none" strike="noStrike">
                          <a:solidFill>
                            <a:srgbClr val="000000"/>
                          </a:solidFill>
                          <a:effectLst/>
                          <a:latin typeface="Calibri"/>
                        </a:rPr>
                        <a:t>0.285</a:t>
                      </a:r>
                    </a:p>
                  </a:txBody>
                  <a:tcPr marL="12376" marR="12376" marT="12700" marB="0" anchor="b"/>
                </a:tc>
                <a:extLst>
                  <a:ext uri="{0D108BD9-81ED-4DB2-BD59-A6C34878D82A}">
                    <a16:rowId xmlns:a16="http://schemas.microsoft.com/office/drawing/2014/main" val="10005"/>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a:solidFill>
                            <a:srgbClr val="000000"/>
                          </a:solidFill>
                          <a:effectLst/>
                          <a:latin typeface="Calibri"/>
                        </a:rPr>
                        <a:t>0.778</a:t>
                      </a:r>
                    </a:p>
                  </a:txBody>
                  <a:tcPr marL="12376" marR="12376" marT="12700" marB="0" anchor="b"/>
                </a:tc>
                <a:tc>
                  <a:txBody>
                    <a:bodyPr/>
                    <a:lstStyle/>
                    <a:p>
                      <a:pPr algn="r" fontAlgn="b"/>
                      <a:r>
                        <a:rPr lang="en-US" sz="1600" b="0" i="0" u="none" strike="noStrike">
                          <a:solidFill>
                            <a:srgbClr val="000000"/>
                          </a:solidFill>
                          <a:effectLst/>
                          <a:latin typeface="Calibri"/>
                        </a:rPr>
                        <a:t>0.221</a:t>
                      </a:r>
                    </a:p>
                  </a:txBody>
                  <a:tcPr marL="12376" marR="12376" marT="12700" marB="0" anchor="b"/>
                </a:tc>
                <a:extLst>
                  <a:ext uri="{0D108BD9-81ED-4DB2-BD59-A6C34878D82A}">
                    <a16:rowId xmlns:a16="http://schemas.microsoft.com/office/drawing/2014/main" val="10006"/>
                  </a:ext>
                </a:extLst>
              </a:tr>
              <a:tr h="370840">
                <a:tc>
                  <a:txBody>
                    <a:bodyPr/>
                    <a:lstStyle/>
                    <a:p>
                      <a:pPr algn="r" fontAlgn="b"/>
                      <a:r>
                        <a:rPr lang="en-US" sz="1600" b="0" i="0" u="none" strike="noStrike">
                          <a:solidFill>
                            <a:srgbClr val="000000"/>
                          </a:solidFill>
                          <a:effectLst/>
                          <a:latin typeface="Calibri"/>
                        </a:rPr>
                        <a:t>0</a:t>
                      </a:r>
                    </a:p>
                  </a:txBody>
                  <a:tcPr marL="12376" marR="12376" marT="12700" marB="0" anchor="b"/>
                </a:tc>
                <a:tc>
                  <a:txBody>
                    <a:bodyPr/>
                    <a:lstStyle/>
                    <a:p>
                      <a:pPr algn="r" fontAlgn="b"/>
                      <a:r>
                        <a:rPr lang="en-US" sz="1600" b="0" i="0" u="none" strike="noStrike">
                          <a:solidFill>
                            <a:srgbClr val="000000"/>
                          </a:solidFill>
                          <a:effectLst/>
                          <a:latin typeface="Calibri"/>
                        </a:rPr>
                        <a:t>0.778</a:t>
                      </a:r>
                    </a:p>
                  </a:txBody>
                  <a:tcPr marL="12376" marR="12376" marT="12700" marB="0" anchor="b"/>
                </a:tc>
                <a:tc>
                  <a:txBody>
                    <a:bodyPr/>
                    <a:lstStyle/>
                    <a:p>
                      <a:pPr algn="r" fontAlgn="b"/>
                      <a:r>
                        <a:rPr lang="en-US" sz="1600" b="0" i="0" u="none" strike="noStrike">
                          <a:solidFill>
                            <a:srgbClr val="000000"/>
                          </a:solidFill>
                          <a:effectLst/>
                          <a:latin typeface="Calibri"/>
                        </a:rPr>
                        <a:t>0.172</a:t>
                      </a:r>
                    </a:p>
                  </a:txBody>
                  <a:tcPr marL="12376" marR="12376" marT="12700" marB="0" anchor="b"/>
                </a:tc>
                <a:extLst>
                  <a:ext uri="{0D108BD9-81ED-4DB2-BD59-A6C34878D82A}">
                    <a16:rowId xmlns:a16="http://schemas.microsoft.com/office/drawing/2014/main" val="10007"/>
                  </a:ext>
                </a:extLst>
              </a:tr>
              <a:tr h="370840">
                <a:tc>
                  <a:txBody>
                    <a:bodyPr/>
                    <a:lstStyle/>
                    <a:p>
                      <a:pPr algn="r" fontAlgn="b"/>
                      <a:r>
                        <a:rPr lang="en-US" sz="1600" b="0" i="0" u="none" strike="noStrike">
                          <a:solidFill>
                            <a:srgbClr val="000000"/>
                          </a:solidFill>
                          <a:effectLst/>
                          <a:latin typeface="Calibri"/>
                        </a:rPr>
                        <a:t>1</a:t>
                      </a:r>
                    </a:p>
                  </a:txBody>
                  <a:tcPr marL="12376" marR="12376" marT="12700" marB="0" anchor="b"/>
                </a:tc>
                <a:tc>
                  <a:txBody>
                    <a:bodyPr/>
                    <a:lstStyle/>
                    <a:p>
                      <a:pPr algn="r" fontAlgn="b"/>
                      <a:r>
                        <a:rPr lang="en-US" sz="1600" b="0" i="0" u="none" strike="noStrike">
                          <a:solidFill>
                            <a:srgbClr val="000000"/>
                          </a:solidFill>
                          <a:effectLst/>
                          <a:latin typeface="Calibri"/>
                        </a:rPr>
                        <a:t>0.222</a:t>
                      </a:r>
                    </a:p>
                  </a:txBody>
                  <a:tcPr marL="12376" marR="12376" marT="12700" marB="0" anchor="b"/>
                </a:tc>
                <a:tc>
                  <a:txBody>
                    <a:bodyPr/>
                    <a:lstStyle/>
                    <a:p>
                      <a:pPr algn="r" fontAlgn="b"/>
                      <a:r>
                        <a:rPr lang="en-US" sz="1600" b="0" i="0" u="none" strike="noStrike">
                          <a:solidFill>
                            <a:srgbClr val="000000"/>
                          </a:solidFill>
                          <a:effectLst/>
                          <a:latin typeface="Calibri"/>
                        </a:rPr>
                        <a:t>0.038</a:t>
                      </a:r>
                    </a:p>
                  </a:txBody>
                  <a:tcPr marL="12376" marR="12376" marT="12700" marB="0" anchor="b"/>
                </a:tc>
                <a:extLst>
                  <a:ext uri="{0D108BD9-81ED-4DB2-BD59-A6C34878D82A}">
                    <a16:rowId xmlns:a16="http://schemas.microsoft.com/office/drawing/2014/main" val="10008"/>
                  </a:ext>
                </a:extLst>
              </a:tr>
              <a:tr h="370840">
                <a:tc>
                  <a:txBody>
                    <a:bodyPr/>
                    <a:lstStyle/>
                    <a:p>
                      <a:pPr algn="r" fontAlgn="b"/>
                      <a:r>
                        <a:rPr lang="en-US" sz="1600" b="0" i="0" u="none" strike="noStrike">
                          <a:solidFill>
                            <a:srgbClr val="000000"/>
                          </a:solidFill>
                          <a:effectLst/>
                          <a:latin typeface="Calibri"/>
                        </a:rPr>
                        <a:t>1</a:t>
                      </a:r>
                    </a:p>
                  </a:txBody>
                  <a:tcPr marL="12376" marR="12376" marT="12700" marB="0" anchor="b"/>
                </a:tc>
                <a:tc>
                  <a:txBody>
                    <a:bodyPr/>
                    <a:lstStyle/>
                    <a:p>
                      <a:pPr algn="r" fontAlgn="b"/>
                      <a:r>
                        <a:rPr lang="en-US" sz="1600" b="0" i="0" u="none" strike="noStrike">
                          <a:solidFill>
                            <a:srgbClr val="000000"/>
                          </a:solidFill>
                          <a:effectLst/>
                          <a:latin typeface="Calibri"/>
                        </a:rPr>
                        <a:t>0.222</a:t>
                      </a:r>
                    </a:p>
                  </a:txBody>
                  <a:tcPr marL="12376" marR="12376" marT="12700" marB="0" anchor="b"/>
                </a:tc>
                <a:tc>
                  <a:txBody>
                    <a:bodyPr/>
                    <a:lstStyle/>
                    <a:p>
                      <a:pPr algn="r" fontAlgn="b"/>
                      <a:r>
                        <a:rPr lang="en-US" sz="1600" b="0" i="0" u="none" strike="noStrike" dirty="0">
                          <a:solidFill>
                            <a:srgbClr val="000000"/>
                          </a:solidFill>
                          <a:effectLst/>
                          <a:latin typeface="Calibri"/>
                        </a:rPr>
                        <a:t>0.009</a:t>
                      </a:r>
                    </a:p>
                  </a:txBody>
                  <a:tcPr marL="12376" marR="12376" marT="12700" marB="0" anchor="b"/>
                </a:tc>
                <a:extLst>
                  <a:ext uri="{0D108BD9-81ED-4DB2-BD59-A6C34878D82A}">
                    <a16:rowId xmlns:a16="http://schemas.microsoft.com/office/drawing/2014/main" val="10009"/>
                  </a:ext>
                </a:extLst>
              </a:tr>
            </a:tbl>
          </a:graphicData>
        </a:graphic>
      </p:graphicFrame>
      <p:sp>
        <p:nvSpPr>
          <p:cNvPr id="9" name="TextBox 8"/>
          <p:cNvSpPr txBox="1"/>
          <p:nvPr/>
        </p:nvSpPr>
        <p:spPr>
          <a:xfrm>
            <a:off x="5080124" y="1292323"/>
            <a:ext cx="3423265" cy="307777"/>
          </a:xfrm>
          <a:prstGeom prst="rect">
            <a:avLst/>
          </a:prstGeom>
          <a:noFill/>
        </p:spPr>
        <p:txBody>
          <a:bodyPr wrap="square" lIns="0" tIns="0" rIns="0" bIns="0" rtlCol="0">
            <a:spAutoFit/>
          </a:bodyPr>
          <a:lstStyle/>
          <a:p>
            <a:r>
              <a:rPr lang="en-US" sz="2000" b="1" dirty="0"/>
              <a:t>Sample of 9 observations</a:t>
            </a:r>
          </a:p>
        </p:txBody>
      </p:sp>
      <p:sp>
        <p:nvSpPr>
          <p:cNvPr id="11" name="Rectangle 10">
            <a:extLst>
              <a:ext uri="{FF2B5EF4-FFF2-40B4-BE49-F238E27FC236}">
                <a16:creationId xmlns:a16="http://schemas.microsoft.com/office/drawing/2014/main" id="{62EC9285-2A28-6C41-811B-5E8B948D3F36}"/>
              </a:ext>
            </a:extLst>
          </p:cNvPr>
          <p:cNvSpPr/>
          <p:nvPr/>
        </p:nvSpPr>
        <p:spPr>
          <a:xfrm>
            <a:off x="7648136" y="5354146"/>
            <a:ext cx="936360" cy="450824"/>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1D7EFA-19F0-1A4E-B060-4FCCD74CD03D}"/>
              </a:ext>
            </a:extLst>
          </p:cNvPr>
          <p:cNvSpPr txBox="1"/>
          <p:nvPr/>
        </p:nvSpPr>
        <p:spPr>
          <a:xfrm>
            <a:off x="7512911" y="5877241"/>
            <a:ext cx="1206809" cy="738664"/>
          </a:xfrm>
          <a:prstGeom prst="rect">
            <a:avLst/>
          </a:prstGeom>
          <a:noFill/>
        </p:spPr>
        <p:txBody>
          <a:bodyPr wrap="square" lIns="0" tIns="0" rIns="0" bIns="0" rtlCol="0">
            <a:spAutoFit/>
          </a:bodyPr>
          <a:lstStyle/>
          <a:p>
            <a:r>
              <a:rPr lang="en-US" sz="1600" b="1" dirty="0">
                <a:solidFill>
                  <a:srgbClr val="EF3340"/>
                </a:solidFill>
              </a:rPr>
              <a:t>Likelihood of the sample</a:t>
            </a:r>
          </a:p>
          <a:p>
            <a:endParaRPr lang="en-US" sz="1600" b="1" dirty="0">
              <a:solidFill>
                <a:srgbClr val="EF3340"/>
              </a:solidFill>
            </a:endParaRPr>
          </a:p>
        </p:txBody>
      </p:sp>
    </p:spTree>
    <p:extLst>
      <p:ext uri="{BB962C8B-B14F-4D97-AF65-F5344CB8AC3E}">
        <p14:creationId xmlns:p14="http://schemas.microsoft.com/office/powerpoint/2010/main" val="369221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Maximum likelihood (ML) estimation of nonlinear regression model</a:t>
            </a:r>
          </a:p>
        </p:txBody>
      </p:sp>
      <p:sp>
        <p:nvSpPr>
          <p:cNvPr id="3" name="Content Placeholder 2"/>
          <p:cNvSpPr>
            <a:spLocks noGrp="1"/>
          </p:cNvSpPr>
          <p:nvPr>
            <p:ph sz="half" idx="1"/>
          </p:nvPr>
        </p:nvSpPr>
        <p:spPr/>
        <p:txBody>
          <a:bodyPr>
            <a:normAutofit/>
          </a:bodyPr>
          <a:lstStyle/>
          <a:p>
            <a:r>
              <a:rPr lang="en-US" dirty="0"/>
              <a:t>ML estimation</a:t>
            </a:r>
          </a:p>
          <a:p>
            <a:pPr marL="342900" indent="-342900">
              <a:buFont typeface="Arial"/>
              <a:buChar char="•"/>
            </a:pPr>
            <a:r>
              <a:rPr lang="en-US" dirty="0"/>
              <a:t>Choose the parameter values to maximize the likelihood of the sample given the model</a:t>
            </a:r>
          </a:p>
          <a:p>
            <a:endParaRPr lang="en-US" dirty="0"/>
          </a:p>
          <a:p>
            <a:r>
              <a:rPr lang="en-US" dirty="0"/>
              <a:t>Regression line:</a:t>
            </a:r>
          </a:p>
          <a:p>
            <a:pPr marL="342900" indent="-342900">
              <a:buFont typeface="Arial"/>
              <a:buChar char="•"/>
            </a:pPr>
            <a:r>
              <a:rPr lang="en-US" dirty="0"/>
              <a:t>Expected value of Menarche given Age</a:t>
            </a:r>
          </a:p>
          <a:p>
            <a:pPr marL="342900" indent="-342900">
              <a:buFont typeface="Arial"/>
              <a:buChar char="•"/>
            </a:pPr>
            <a:r>
              <a:rPr lang="en-US" dirty="0"/>
              <a:t>i.e. probability</a:t>
            </a:r>
          </a:p>
          <a:p>
            <a:endParaRPr lang="en-US" dirty="0"/>
          </a:p>
          <a:p>
            <a:endParaRPr lang="en-US" dirty="0"/>
          </a:p>
        </p:txBody>
      </p:sp>
      <p:pic>
        <p:nvPicPr>
          <p:cNvPr id="6" name="Content Placeholder 8">
            <a:extLst>
              <a:ext uri="{FF2B5EF4-FFF2-40B4-BE49-F238E27FC236}">
                <a16:creationId xmlns:a16="http://schemas.microsoft.com/office/drawing/2014/main" id="{CCE83F0A-06AD-2245-8EA9-077A8C54F0C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2374110"/>
            <a:ext cx="3886200" cy="3254367"/>
          </a:xfrm>
          <a:prstGeom prst="rect">
            <a:avLst/>
          </a:prstGeom>
        </p:spPr>
      </p:pic>
    </p:spTree>
    <p:extLst>
      <p:ext uri="{BB962C8B-B14F-4D97-AF65-F5344CB8AC3E}">
        <p14:creationId xmlns:p14="http://schemas.microsoft.com/office/powerpoint/2010/main" val="2550307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Example</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835831547"/>
              </p:ext>
            </p:extLst>
          </p:nvPr>
        </p:nvGraphicFramePr>
        <p:xfrm>
          <a:off x="628650" y="1719295"/>
          <a:ext cx="7887492" cy="4579620"/>
        </p:xfrm>
        <a:graphic>
          <a:graphicData uri="http://schemas.openxmlformats.org/drawingml/2006/table">
            <a:tbl>
              <a:tblPr firstRow="1" bandRow="1">
                <a:tableStyleId>{5C22544A-7EE6-4342-B048-85BDC9FD1C3A}</a:tableStyleId>
              </a:tblPr>
              <a:tblGrid>
                <a:gridCol w="1176737">
                  <a:extLst>
                    <a:ext uri="{9D8B030D-6E8A-4147-A177-3AD203B41FA5}">
                      <a16:colId xmlns:a16="http://schemas.microsoft.com/office/drawing/2014/main" val="20000"/>
                    </a:ext>
                  </a:extLst>
                </a:gridCol>
                <a:gridCol w="1342151">
                  <a:extLst>
                    <a:ext uri="{9D8B030D-6E8A-4147-A177-3AD203B41FA5}">
                      <a16:colId xmlns:a16="http://schemas.microsoft.com/office/drawing/2014/main" val="20001"/>
                    </a:ext>
                  </a:extLst>
                </a:gridCol>
                <a:gridCol w="1342151">
                  <a:extLst>
                    <a:ext uri="{9D8B030D-6E8A-4147-A177-3AD203B41FA5}">
                      <a16:colId xmlns:a16="http://schemas.microsoft.com/office/drawing/2014/main" val="20002"/>
                    </a:ext>
                  </a:extLst>
                </a:gridCol>
                <a:gridCol w="1342151">
                  <a:extLst>
                    <a:ext uri="{9D8B030D-6E8A-4147-A177-3AD203B41FA5}">
                      <a16:colId xmlns:a16="http://schemas.microsoft.com/office/drawing/2014/main" val="20003"/>
                    </a:ext>
                  </a:extLst>
                </a:gridCol>
                <a:gridCol w="1342151">
                  <a:extLst>
                    <a:ext uri="{9D8B030D-6E8A-4147-A177-3AD203B41FA5}">
                      <a16:colId xmlns:a16="http://schemas.microsoft.com/office/drawing/2014/main" val="20004"/>
                    </a:ext>
                  </a:extLst>
                </a:gridCol>
                <a:gridCol w="1342151">
                  <a:extLst>
                    <a:ext uri="{9D8B030D-6E8A-4147-A177-3AD203B41FA5}">
                      <a16:colId xmlns:a16="http://schemas.microsoft.com/office/drawing/2014/main" val="20005"/>
                    </a:ext>
                  </a:extLst>
                </a:gridCol>
              </a:tblGrid>
              <a:tr h="370840">
                <a:tc>
                  <a:txBody>
                    <a:bodyPr/>
                    <a:lstStyle/>
                    <a:p>
                      <a:pPr algn="l" fontAlgn="b"/>
                      <a:endParaRPr lang="en-US" sz="1600" b="0" i="0" u="none" strike="noStrike" dirty="0">
                        <a:solidFill>
                          <a:srgbClr val="000000"/>
                        </a:solidFill>
                        <a:effectLst/>
                        <a:latin typeface="Calibri"/>
                      </a:endParaRPr>
                    </a:p>
                  </a:txBody>
                  <a:tcPr marL="12703" marR="12703" marT="12700" marB="0" anchor="b"/>
                </a:tc>
                <a:tc>
                  <a:txBody>
                    <a:bodyPr/>
                    <a:lstStyle/>
                    <a:p>
                      <a:pPr algn="ctr" fontAlgn="b"/>
                      <a:r>
                        <a:rPr lang="en-US" sz="1600" b="0" i="0" u="none" strike="noStrike" dirty="0">
                          <a:solidFill>
                            <a:schemeClr val="bg1"/>
                          </a:solidFill>
                          <a:effectLst/>
                          <a:latin typeface="Calibri"/>
                        </a:rPr>
                        <a:t>Age</a:t>
                      </a:r>
                    </a:p>
                  </a:txBody>
                  <a:tcPr marL="12703" marR="12703" marT="12700" marB="0" anchor="b"/>
                </a:tc>
                <a:tc>
                  <a:txBody>
                    <a:bodyPr/>
                    <a:lstStyle/>
                    <a:p>
                      <a:pPr algn="ctr" fontAlgn="b"/>
                      <a:r>
                        <a:rPr lang="en-US" sz="1600" b="0" i="0" u="none" strike="noStrike" dirty="0">
                          <a:solidFill>
                            <a:schemeClr val="bg1"/>
                          </a:solidFill>
                          <a:effectLst/>
                          <a:latin typeface="Calibri"/>
                        </a:rPr>
                        <a:t>Menarche</a:t>
                      </a:r>
                    </a:p>
                  </a:txBody>
                  <a:tcPr marL="12703" marR="12703" marT="12700" marB="0" anchor="b"/>
                </a:tc>
                <a:tc>
                  <a:txBody>
                    <a:bodyPr/>
                    <a:lstStyle/>
                    <a:p>
                      <a:pPr algn="ctr" fontAlgn="b"/>
                      <a:r>
                        <a:rPr lang="en-US" sz="1600" b="0" i="0" u="none" strike="noStrike" dirty="0">
                          <a:solidFill>
                            <a:schemeClr val="bg1"/>
                          </a:solidFill>
                          <a:effectLst/>
                          <a:latin typeface="Calibri"/>
                        </a:rPr>
                        <a:t>Linear prediction</a:t>
                      </a:r>
                    </a:p>
                  </a:txBody>
                  <a:tcPr marL="12703" marR="12703" marT="12700" marB="0" anchor="b"/>
                </a:tc>
                <a:tc>
                  <a:txBody>
                    <a:bodyPr/>
                    <a:lstStyle/>
                    <a:p>
                      <a:pPr algn="ctr" fontAlgn="b"/>
                      <a:r>
                        <a:rPr lang="en-US" sz="1600" b="0" i="0" u="none" strike="noStrike" dirty="0">
                          <a:solidFill>
                            <a:schemeClr val="bg1"/>
                          </a:solidFill>
                          <a:effectLst/>
                          <a:latin typeface="Calibri"/>
                        </a:rPr>
                        <a:t>Fitted</a:t>
                      </a:r>
                    </a:p>
                  </a:txBody>
                  <a:tcPr marL="12703" marR="12703" marT="12700" marB="0" anchor="b"/>
                </a:tc>
                <a:tc>
                  <a:txBody>
                    <a:bodyPr/>
                    <a:lstStyle/>
                    <a:p>
                      <a:pPr algn="ctr" fontAlgn="b"/>
                      <a:r>
                        <a:rPr lang="en-US" sz="1600" b="0" i="0" u="none" strike="noStrike" dirty="0">
                          <a:solidFill>
                            <a:schemeClr val="bg1"/>
                          </a:solidFill>
                          <a:effectLst/>
                          <a:latin typeface="Calibri"/>
                        </a:rPr>
                        <a:t>l</a:t>
                      </a:r>
                    </a:p>
                  </a:txBody>
                  <a:tcPr marL="12703" marR="12703" marT="12700" marB="0" anchor="b"/>
                </a:tc>
                <a:extLst>
                  <a:ext uri="{0D108BD9-81ED-4DB2-BD59-A6C34878D82A}">
                    <a16:rowId xmlns:a16="http://schemas.microsoft.com/office/drawing/2014/main" val="10000"/>
                  </a:ext>
                </a:extLst>
              </a:tr>
              <a:tr h="370840">
                <a:tc>
                  <a:txBody>
                    <a:bodyPr/>
                    <a:lstStyle/>
                    <a:p>
                      <a:pPr algn="l" fontAlgn="b"/>
                      <a:r>
                        <a:rPr lang="en-US" sz="1600" b="0" i="0" u="none" strike="noStrike" dirty="0">
                          <a:solidFill>
                            <a:srgbClr val="000000"/>
                          </a:solidFill>
                          <a:effectLst/>
                          <a:latin typeface="Calibri"/>
                        </a:rPr>
                        <a:t>Girl 1</a:t>
                      </a:r>
                    </a:p>
                  </a:txBody>
                  <a:tcPr marL="12703" marR="12703" marT="12700" marB="0" anchor="b"/>
                </a:tc>
                <a:tc>
                  <a:txBody>
                    <a:bodyPr/>
                    <a:lstStyle/>
                    <a:p>
                      <a:pPr algn="r" fontAlgn="b"/>
                      <a:r>
                        <a:rPr lang="en-US" sz="1600" b="0" i="0" u="none" strike="noStrike" dirty="0">
                          <a:solidFill>
                            <a:srgbClr val="000000"/>
                          </a:solidFill>
                          <a:effectLst/>
                          <a:latin typeface="Calibri"/>
                        </a:rPr>
                        <a:t>13.6</a:t>
                      </a:r>
                    </a:p>
                  </a:txBody>
                  <a:tcPr marL="12703" marR="12703" marT="12700" marB="0" anchor="b"/>
                </a:tc>
                <a:tc>
                  <a:txBody>
                    <a:bodyPr/>
                    <a:lstStyle/>
                    <a:p>
                      <a:pPr algn="r" fontAlgn="b"/>
                      <a:r>
                        <a:rPr lang="en-US" sz="1600" b="0" i="0" u="none" strike="noStrike" dirty="0">
                          <a:solidFill>
                            <a:srgbClr val="000000"/>
                          </a:solidFill>
                          <a:effectLst/>
                          <a:latin typeface="Calibri"/>
                        </a:rPr>
                        <a:t>1</a:t>
                      </a:r>
                    </a:p>
                  </a:txBody>
                  <a:tcPr marL="12703" marR="12703" marT="12700" marB="0" anchor="b"/>
                </a:tc>
                <a:tc>
                  <a:txBody>
                    <a:bodyPr/>
                    <a:lstStyle/>
                    <a:p>
                      <a:pPr algn="r" fontAlgn="b"/>
                      <a:r>
                        <a:rPr lang="en-US" sz="1600" b="0" i="0" u="none" strike="noStrike" dirty="0">
                          <a:solidFill>
                            <a:srgbClr val="000000"/>
                          </a:solidFill>
                          <a:effectLst/>
                          <a:latin typeface="Calibri"/>
                        </a:rPr>
                        <a:t>0.94</a:t>
                      </a:r>
                    </a:p>
                  </a:txBody>
                  <a:tcPr marL="12703" marR="12703" marT="12700" marB="0" anchor="b"/>
                </a:tc>
                <a:tc>
                  <a:txBody>
                    <a:bodyPr/>
                    <a:lstStyle/>
                    <a:p>
                      <a:pPr algn="r" fontAlgn="b"/>
                      <a:r>
                        <a:rPr lang="en-US" sz="1600" b="0" i="0" u="none" strike="noStrike" dirty="0">
                          <a:solidFill>
                            <a:srgbClr val="000000"/>
                          </a:solidFill>
                          <a:effectLst/>
                          <a:latin typeface="Calibri"/>
                        </a:rPr>
                        <a:t>73.6%</a:t>
                      </a:r>
                    </a:p>
                  </a:txBody>
                  <a:tcPr marL="12703" marR="12703" marT="12700" marB="0" anchor="b"/>
                </a:tc>
                <a:tc>
                  <a:txBody>
                    <a:bodyPr/>
                    <a:lstStyle/>
                    <a:p>
                      <a:pPr algn="r" fontAlgn="b"/>
                      <a:r>
                        <a:rPr lang="en-US" sz="1600" b="0" i="0" u="none" strike="noStrike" dirty="0">
                          <a:solidFill>
                            <a:srgbClr val="000000"/>
                          </a:solidFill>
                          <a:effectLst/>
                          <a:latin typeface="Calibri"/>
                        </a:rPr>
                        <a:t>73.6%</a:t>
                      </a:r>
                    </a:p>
                  </a:txBody>
                  <a:tcPr marL="12703" marR="12703" marT="12700" marB="0" anchor="b"/>
                </a:tc>
                <a:extLst>
                  <a:ext uri="{0D108BD9-81ED-4DB2-BD59-A6C34878D82A}">
                    <a16:rowId xmlns:a16="http://schemas.microsoft.com/office/drawing/2014/main" val="10001"/>
                  </a:ext>
                </a:extLst>
              </a:tr>
              <a:tr h="370840">
                <a:tc>
                  <a:txBody>
                    <a:bodyPr/>
                    <a:lstStyle/>
                    <a:p>
                      <a:pPr algn="l" fontAlgn="b"/>
                      <a:r>
                        <a:rPr lang="en-US" sz="1600" b="0" i="0" u="none" strike="noStrike" dirty="0">
                          <a:solidFill>
                            <a:srgbClr val="000000"/>
                          </a:solidFill>
                          <a:effectLst/>
                          <a:latin typeface="Calibri"/>
                        </a:rPr>
                        <a:t>Girl 2</a:t>
                      </a:r>
                    </a:p>
                  </a:txBody>
                  <a:tcPr marL="12703" marR="12703" marT="12700" marB="0" anchor="b"/>
                </a:tc>
                <a:tc>
                  <a:txBody>
                    <a:bodyPr/>
                    <a:lstStyle/>
                    <a:p>
                      <a:pPr algn="r" fontAlgn="b"/>
                      <a:r>
                        <a:rPr lang="en-US" sz="1600" b="0" i="0" u="none" strike="noStrike" dirty="0">
                          <a:solidFill>
                            <a:srgbClr val="000000"/>
                          </a:solidFill>
                          <a:effectLst/>
                          <a:latin typeface="Calibri"/>
                        </a:rPr>
                        <a:t>11.4</a:t>
                      </a:r>
                    </a:p>
                  </a:txBody>
                  <a:tcPr marL="12703" marR="12703" marT="12700" marB="0" anchor="b"/>
                </a:tc>
                <a:tc>
                  <a:txBody>
                    <a:bodyPr/>
                    <a:lstStyle/>
                    <a:p>
                      <a:pPr algn="r" fontAlgn="b"/>
                      <a:r>
                        <a:rPr lang="en-US" sz="1600" b="0" i="0" u="none" strike="noStrike">
                          <a:solidFill>
                            <a:srgbClr val="000000"/>
                          </a:solidFill>
                          <a:effectLst/>
                          <a:latin typeface="Calibri"/>
                        </a:rPr>
                        <a:t>0</a:t>
                      </a:r>
                    </a:p>
                  </a:txBody>
                  <a:tcPr marL="12703" marR="12703" marT="12700" marB="0" anchor="b"/>
                </a:tc>
                <a:tc>
                  <a:txBody>
                    <a:bodyPr/>
                    <a:lstStyle/>
                    <a:p>
                      <a:pPr algn="r" fontAlgn="b"/>
                      <a:r>
                        <a:rPr lang="en-US" sz="1600" b="0" i="0" u="none" strike="noStrike" dirty="0">
                          <a:solidFill>
                            <a:srgbClr val="000000"/>
                          </a:solidFill>
                          <a:effectLst/>
                          <a:latin typeface="Calibri"/>
                        </a:rPr>
                        <a:t>-2.44</a:t>
                      </a:r>
                    </a:p>
                  </a:txBody>
                  <a:tcPr marL="12703" marR="12703" marT="12700" marB="0" anchor="b"/>
                </a:tc>
                <a:tc>
                  <a:txBody>
                    <a:bodyPr/>
                    <a:lstStyle/>
                    <a:p>
                      <a:pPr algn="r" fontAlgn="b"/>
                      <a:r>
                        <a:rPr lang="en-US" sz="1600" b="0" i="0" u="none" strike="noStrike" dirty="0">
                          <a:solidFill>
                            <a:srgbClr val="000000"/>
                          </a:solidFill>
                          <a:effectLst/>
                          <a:latin typeface="Calibri"/>
                        </a:rPr>
                        <a:t>8.0%</a:t>
                      </a:r>
                    </a:p>
                  </a:txBody>
                  <a:tcPr marL="12703" marR="12703" marT="12700" marB="0" anchor="b"/>
                </a:tc>
                <a:tc>
                  <a:txBody>
                    <a:bodyPr/>
                    <a:lstStyle/>
                    <a:p>
                      <a:pPr algn="r" fontAlgn="b"/>
                      <a:r>
                        <a:rPr lang="en-US" sz="1600" b="0" i="0" u="none" strike="noStrike" dirty="0">
                          <a:solidFill>
                            <a:srgbClr val="000000"/>
                          </a:solidFill>
                          <a:effectLst/>
                          <a:latin typeface="Calibri"/>
                        </a:rPr>
                        <a:t>92.0%</a:t>
                      </a:r>
                    </a:p>
                  </a:txBody>
                  <a:tcPr marL="12703" marR="12703" marT="12700" marB="0" anchor="b"/>
                </a:tc>
                <a:extLst>
                  <a:ext uri="{0D108BD9-81ED-4DB2-BD59-A6C34878D82A}">
                    <a16:rowId xmlns:a16="http://schemas.microsoft.com/office/drawing/2014/main" val="10002"/>
                  </a:ext>
                </a:extLst>
              </a:tr>
              <a:tr h="370840">
                <a:tc>
                  <a:txBody>
                    <a:bodyPr/>
                    <a:lstStyle/>
                    <a:p>
                      <a:pPr algn="l" fontAlgn="b"/>
                      <a:r>
                        <a:rPr lang="en-US" sz="1600" b="0" i="0" u="none" strike="noStrike">
                          <a:solidFill>
                            <a:srgbClr val="000000"/>
                          </a:solidFill>
                          <a:effectLst/>
                          <a:latin typeface="Calibri"/>
                        </a:rPr>
                        <a:t>Girl 3</a:t>
                      </a:r>
                    </a:p>
                  </a:txBody>
                  <a:tcPr marL="12703" marR="12703" marT="12700" marB="0" anchor="b"/>
                </a:tc>
                <a:tc>
                  <a:txBody>
                    <a:bodyPr/>
                    <a:lstStyle/>
                    <a:p>
                      <a:pPr algn="r" fontAlgn="b"/>
                      <a:r>
                        <a:rPr lang="en-US" sz="1600" b="0" i="0" u="none" strike="noStrike" dirty="0">
                          <a:solidFill>
                            <a:srgbClr val="000000"/>
                          </a:solidFill>
                          <a:effectLst/>
                          <a:latin typeface="Calibri"/>
                        </a:rPr>
                        <a:t>12.6</a:t>
                      </a:r>
                    </a:p>
                  </a:txBody>
                  <a:tcPr marL="12703" marR="12703" marT="12700" marB="0" anchor="b"/>
                </a:tc>
                <a:tc>
                  <a:txBody>
                    <a:bodyPr/>
                    <a:lstStyle/>
                    <a:p>
                      <a:pPr algn="r" fontAlgn="b"/>
                      <a:r>
                        <a:rPr lang="en-US" sz="1600" b="0" i="0" u="none" strike="noStrike">
                          <a:solidFill>
                            <a:srgbClr val="000000"/>
                          </a:solidFill>
                          <a:effectLst/>
                          <a:latin typeface="Calibri"/>
                        </a:rPr>
                        <a:t>1</a:t>
                      </a:r>
                    </a:p>
                  </a:txBody>
                  <a:tcPr marL="12703" marR="12703" marT="12700" marB="0" anchor="b"/>
                </a:tc>
                <a:tc>
                  <a:txBody>
                    <a:bodyPr/>
                    <a:lstStyle/>
                    <a:p>
                      <a:pPr algn="r" fontAlgn="b"/>
                      <a:r>
                        <a:rPr lang="en-US" sz="1600" b="0" i="0" u="none" strike="noStrike" dirty="0">
                          <a:solidFill>
                            <a:srgbClr val="000000"/>
                          </a:solidFill>
                          <a:effectLst/>
                          <a:latin typeface="Calibri"/>
                        </a:rPr>
                        <a:t>-0.60</a:t>
                      </a:r>
                    </a:p>
                  </a:txBody>
                  <a:tcPr marL="12703" marR="12703" marT="12700" marB="0" anchor="b"/>
                </a:tc>
                <a:tc>
                  <a:txBody>
                    <a:bodyPr/>
                    <a:lstStyle/>
                    <a:p>
                      <a:pPr algn="r" fontAlgn="b"/>
                      <a:r>
                        <a:rPr lang="en-US" sz="1600" b="0" i="0" u="none" strike="noStrike" dirty="0">
                          <a:solidFill>
                            <a:srgbClr val="000000"/>
                          </a:solidFill>
                          <a:effectLst/>
                          <a:latin typeface="Calibri"/>
                        </a:rPr>
                        <a:t>35.2%</a:t>
                      </a:r>
                    </a:p>
                  </a:txBody>
                  <a:tcPr marL="12703" marR="12703" marT="12700" marB="0" anchor="b"/>
                </a:tc>
                <a:tc>
                  <a:txBody>
                    <a:bodyPr/>
                    <a:lstStyle/>
                    <a:p>
                      <a:pPr algn="r" fontAlgn="b"/>
                      <a:r>
                        <a:rPr lang="en-US" sz="1600" b="0" i="0" u="none" strike="noStrike" dirty="0">
                          <a:solidFill>
                            <a:srgbClr val="000000"/>
                          </a:solidFill>
                          <a:effectLst/>
                          <a:latin typeface="Calibri"/>
                        </a:rPr>
                        <a:t>35.2%</a:t>
                      </a:r>
                    </a:p>
                  </a:txBody>
                  <a:tcPr marL="12703" marR="12703" marT="12700" marB="0" anchor="b"/>
                </a:tc>
                <a:extLst>
                  <a:ext uri="{0D108BD9-81ED-4DB2-BD59-A6C34878D82A}">
                    <a16:rowId xmlns:a16="http://schemas.microsoft.com/office/drawing/2014/main" val="10003"/>
                  </a:ext>
                </a:extLst>
              </a:tr>
              <a:tr h="370840">
                <a:tc>
                  <a:txBody>
                    <a:bodyPr/>
                    <a:lstStyle/>
                    <a:p>
                      <a:pPr algn="l" fontAlgn="b"/>
                      <a:r>
                        <a:rPr lang="en-US" sz="1600" b="0" i="0" u="none" strike="noStrike">
                          <a:solidFill>
                            <a:srgbClr val="000000"/>
                          </a:solidFill>
                          <a:effectLst/>
                          <a:latin typeface="Calibri"/>
                        </a:rPr>
                        <a:t>Girl 4</a:t>
                      </a:r>
                    </a:p>
                  </a:txBody>
                  <a:tcPr marL="12703" marR="12703" marT="12700" marB="0" anchor="b"/>
                </a:tc>
                <a:tc>
                  <a:txBody>
                    <a:bodyPr/>
                    <a:lstStyle/>
                    <a:p>
                      <a:pPr algn="r" fontAlgn="b"/>
                      <a:r>
                        <a:rPr lang="en-US" sz="1600" b="0" i="0" u="none" strike="noStrike" dirty="0">
                          <a:solidFill>
                            <a:srgbClr val="000000"/>
                          </a:solidFill>
                          <a:effectLst/>
                          <a:latin typeface="Calibri"/>
                        </a:rPr>
                        <a:t>13.1</a:t>
                      </a:r>
                    </a:p>
                  </a:txBody>
                  <a:tcPr marL="12703" marR="12703" marT="12700" marB="0" anchor="b"/>
                </a:tc>
                <a:tc>
                  <a:txBody>
                    <a:bodyPr/>
                    <a:lstStyle/>
                    <a:p>
                      <a:pPr algn="r" fontAlgn="b"/>
                      <a:r>
                        <a:rPr lang="en-US" sz="1600" b="0" i="0" u="none" strike="noStrike">
                          <a:solidFill>
                            <a:srgbClr val="000000"/>
                          </a:solidFill>
                          <a:effectLst/>
                          <a:latin typeface="Calibri"/>
                        </a:rPr>
                        <a:t>1</a:t>
                      </a:r>
                    </a:p>
                  </a:txBody>
                  <a:tcPr marL="12703" marR="12703" marT="12700" marB="0" anchor="b"/>
                </a:tc>
                <a:tc>
                  <a:txBody>
                    <a:bodyPr/>
                    <a:lstStyle/>
                    <a:p>
                      <a:pPr algn="r" fontAlgn="b"/>
                      <a:r>
                        <a:rPr lang="en-US" sz="1600" b="0" i="0" u="none" strike="noStrike" dirty="0">
                          <a:solidFill>
                            <a:srgbClr val="000000"/>
                          </a:solidFill>
                          <a:effectLst/>
                          <a:latin typeface="Calibri"/>
                        </a:rPr>
                        <a:t>0.17</a:t>
                      </a:r>
                    </a:p>
                  </a:txBody>
                  <a:tcPr marL="12703" marR="12703" marT="12700" marB="0" anchor="b"/>
                </a:tc>
                <a:tc>
                  <a:txBody>
                    <a:bodyPr/>
                    <a:lstStyle/>
                    <a:p>
                      <a:pPr algn="r" fontAlgn="b"/>
                      <a:r>
                        <a:rPr lang="en-US" sz="1600" b="0" i="0" u="none" strike="noStrike" dirty="0">
                          <a:solidFill>
                            <a:srgbClr val="000000"/>
                          </a:solidFill>
                          <a:effectLst/>
                          <a:latin typeface="Calibri"/>
                        </a:rPr>
                        <a:t>56.2%</a:t>
                      </a:r>
                    </a:p>
                  </a:txBody>
                  <a:tcPr marL="12703" marR="12703" marT="12700" marB="0" anchor="b"/>
                </a:tc>
                <a:tc>
                  <a:txBody>
                    <a:bodyPr/>
                    <a:lstStyle/>
                    <a:p>
                      <a:pPr algn="r" fontAlgn="b"/>
                      <a:r>
                        <a:rPr lang="en-US" sz="1600" b="0" i="0" u="none" strike="noStrike" dirty="0">
                          <a:solidFill>
                            <a:srgbClr val="000000"/>
                          </a:solidFill>
                          <a:effectLst/>
                          <a:latin typeface="Calibri"/>
                        </a:rPr>
                        <a:t>56.2%</a:t>
                      </a:r>
                    </a:p>
                  </a:txBody>
                  <a:tcPr marL="12703" marR="12703" marT="12700" marB="0" anchor="b"/>
                </a:tc>
                <a:extLst>
                  <a:ext uri="{0D108BD9-81ED-4DB2-BD59-A6C34878D82A}">
                    <a16:rowId xmlns:a16="http://schemas.microsoft.com/office/drawing/2014/main" val="10004"/>
                  </a:ext>
                </a:extLst>
              </a:tr>
              <a:tr h="370840">
                <a:tc>
                  <a:txBody>
                    <a:bodyPr/>
                    <a:lstStyle/>
                    <a:p>
                      <a:pPr algn="l" fontAlgn="b"/>
                      <a:r>
                        <a:rPr lang="en-US" sz="1600" b="0" i="0" u="none" strike="noStrike">
                          <a:solidFill>
                            <a:srgbClr val="000000"/>
                          </a:solidFill>
                          <a:effectLst/>
                          <a:latin typeface="Calibri"/>
                        </a:rPr>
                        <a:t>Girl 5</a:t>
                      </a:r>
                    </a:p>
                  </a:txBody>
                  <a:tcPr marL="12703" marR="12703" marT="12700" marB="0" anchor="b"/>
                </a:tc>
                <a:tc>
                  <a:txBody>
                    <a:bodyPr/>
                    <a:lstStyle/>
                    <a:p>
                      <a:pPr algn="r" fontAlgn="b"/>
                      <a:r>
                        <a:rPr lang="en-US" sz="1600" b="0" i="0" u="none" strike="noStrike" dirty="0">
                          <a:solidFill>
                            <a:srgbClr val="000000"/>
                          </a:solidFill>
                          <a:effectLst/>
                          <a:latin typeface="Calibri"/>
                        </a:rPr>
                        <a:t>12.6</a:t>
                      </a:r>
                    </a:p>
                  </a:txBody>
                  <a:tcPr marL="12703" marR="12703" marT="12700" marB="0" anchor="b"/>
                </a:tc>
                <a:tc>
                  <a:txBody>
                    <a:bodyPr/>
                    <a:lstStyle/>
                    <a:p>
                      <a:pPr algn="r" fontAlgn="b"/>
                      <a:r>
                        <a:rPr lang="en-US" sz="1600" b="0" i="0" u="none" strike="noStrike">
                          <a:solidFill>
                            <a:srgbClr val="000000"/>
                          </a:solidFill>
                          <a:effectLst/>
                          <a:latin typeface="Calibri"/>
                        </a:rPr>
                        <a:t>0</a:t>
                      </a:r>
                    </a:p>
                  </a:txBody>
                  <a:tcPr marL="12703" marR="12703" marT="12700" marB="0" anchor="b"/>
                </a:tc>
                <a:tc>
                  <a:txBody>
                    <a:bodyPr/>
                    <a:lstStyle/>
                    <a:p>
                      <a:pPr algn="r" fontAlgn="b"/>
                      <a:r>
                        <a:rPr lang="en-US" sz="1600" b="0" i="0" u="none" strike="noStrike" dirty="0">
                          <a:solidFill>
                            <a:srgbClr val="000000"/>
                          </a:solidFill>
                          <a:effectLst/>
                          <a:latin typeface="Calibri"/>
                        </a:rPr>
                        <a:t>-0.60</a:t>
                      </a:r>
                    </a:p>
                  </a:txBody>
                  <a:tcPr marL="12703" marR="12703" marT="12700" marB="0" anchor="b"/>
                </a:tc>
                <a:tc>
                  <a:txBody>
                    <a:bodyPr/>
                    <a:lstStyle/>
                    <a:p>
                      <a:pPr algn="r" fontAlgn="b"/>
                      <a:r>
                        <a:rPr lang="en-US" sz="1600" b="0" i="0" u="none" strike="noStrike" dirty="0">
                          <a:solidFill>
                            <a:srgbClr val="000000"/>
                          </a:solidFill>
                          <a:effectLst/>
                          <a:latin typeface="Calibri"/>
                        </a:rPr>
                        <a:t>34.6%</a:t>
                      </a:r>
                    </a:p>
                  </a:txBody>
                  <a:tcPr marL="12703" marR="12703" marT="12700" marB="0" anchor="b"/>
                </a:tc>
                <a:tc>
                  <a:txBody>
                    <a:bodyPr/>
                    <a:lstStyle/>
                    <a:p>
                      <a:pPr algn="r" fontAlgn="b"/>
                      <a:r>
                        <a:rPr lang="en-US" sz="1600" b="0" i="0" u="none" strike="noStrike" dirty="0">
                          <a:solidFill>
                            <a:srgbClr val="000000"/>
                          </a:solidFill>
                          <a:effectLst/>
                          <a:latin typeface="Calibri"/>
                        </a:rPr>
                        <a:t>65.4%</a:t>
                      </a:r>
                    </a:p>
                  </a:txBody>
                  <a:tcPr marL="12703" marR="12703" marT="12700" marB="0" anchor="b"/>
                </a:tc>
                <a:extLst>
                  <a:ext uri="{0D108BD9-81ED-4DB2-BD59-A6C34878D82A}">
                    <a16:rowId xmlns:a16="http://schemas.microsoft.com/office/drawing/2014/main" val="10005"/>
                  </a:ext>
                </a:extLst>
              </a:tr>
              <a:tr h="370840">
                <a:tc>
                  <a:txBody>
                    <a:bodyPr/>
                    <a:lstStyle/>
                    <a:p>
                      <a:pPr algn="l" fontAlgn="b"/>
                      <a:r>
                        <a:rPr lang="en-US" sz="1600" b="0" i="0" u="none" strike="noStrike">
                          <a:solidFill>
                            <a:srgbClr val="000000"/>
                          </a:solidFill>
                          <a:effectLst/>
                          <a:latin typeface="Calibri"/>
                        </a:rPr>
                        <a:t>Girl 6</a:t>
                      </a:r>
                    </a:p>
                  </a:txBody>
                  <a:tcPr marL="12703" marR="12703" marT="12700" marB="0" anchor="b"/>
                </a:tc>
                <a:tc>
                  <a:txBody>
                    <a:bodyPr/>
                    <a:lstStyle/>
                    <a:p>
                      <a:pPr algn="r" fontAlgn="b"/>
                      <a:r>
                        <a:rPr lang="en-US" sz="1600" b="0" i="0" u="none" strike="noStrike" dirty="0">
                          <a:solidFill>
                            <a:srgbClr val="000000"/>
                          </a:solidFill>
                          <a:effectLst/>
                          <a:latin typeface="Calibri"/>
                        </a:rPr>
                        <a:t>10.3</a:t>
                      </a:r>
                    </a:p>
                  </a:txBody>
                  <a:tcPr marL="12703" marR="12703" marT="12700" marB="0" anchor="b"/>
                </a:tc>
                <a:tc>
                  <a:txBody>
                    <a:bodyPr/>
                    <a:lstStyle/>
                    <a:p>
                      <a:pPr algn="r" fontAlgn="b"/>
                      <a:r>
                        <a:rPr lang="en-US" sz="1600" b="0" i="0" u="none" strike="noStrike" dirty="0">
                          <a:solidFill>
                            <a:srgbClr val="000000"/>
                          </a:solidFill>
                          <a:effectLst/>
                          <a:latin typeface="Calibri"/>
                        </a:rPr>
                        <a:t>0</a:t>
                      </a:r>
                    </a:p>
                  </a:txBody>
                  <a:tcPr marL="12703" marR="12703" marT="12700" marB="0" anchor="b"/>
                </a:tc>
                <a:tc>
                  <a:txBody>
                    <a:bodyPr/>
                    <a:lstStyle/>
                    <a:p>
                      <a:pPr algn="r" fontAlgn="b"/>
                      <a:r>
                        <a:rPr lang="en-US" sz="1600" b="0" i="0" u="none" strike="noStrike" dirty="0">
                          <a:solidFill>
                            <a:srgbClr val="000000"/>
                          </a:solidFill>
                          <a:effectLst/>
                          <a:latin typeface="Calibri"/>
                        </a:rPr>
                        <a:t>-4.14</a:t>
                      </a:r>
                    </a:p>
                  </a:txBody>
                  <a:tcPr marL="12703" marR="12703" marT="12700" marB="0" anchor="b"/>
                </a:tc>
                <a:tc>
                  <a:txBody>
                    <a:bodyPr/>
                    <a:lstStyle/>
                    <a:p>
                      <a:pPr algn="r" fontAlgn="b"/>
                      <a:r>
                        <a:rPr lang="en-US" sz="1600" b="0" i="0" u="none" strike="noStrike" dirty="0">
                          <a:solidFill>
                            <a:srgbClr val="000000"/>
                          </a:solidFill>
                          <a:effectLst/>
                          <a:latin typeface="Calibri"/>
                        </a:rPr>
                        <a:t>1.5%</a:t>
                      </a:r>
                    </a:p>
                  </a:txBody>
                  <a:tcPr marL="12703" marR="12703" marT="12700" marB="0" anchor="b"/>
                </a:tc>
                <a:tc>
                  <a:txBody>
                    <a:bodyPr/>
                    <a:lstStyle/>
                    <a:p>
                      <a:pPr algn="r" fontAlgn="b"/>
                      <a:r>
                        <a:rPr lang="en-US" sz="1600" b="0" i="0" u="none" strike="noStrike" dirty="0">
                          <a:solidFill>
                            <a:srgbClr val="000000"/>
                          </a:solidFill>
                          <a:effectLst/>
                          <a:latin typeface="Calibri"/>
                        </a:rPr>
                        <a:t>98.5%</a:t>
                      </a:r>
                    </a:p>
                  </a:txBody>
                  <a:tcPr marL="12703" marR="12703" marT="12700" marB="0" anchor="b"/>
                </a:tc>
                <a:extLst>
                  <a:ext uri="{0D108BD9-81ED-4DB2-BD59-A6C34878D82A}">
                    <a16:rowId xmlns:a16="http://schemas.microsoft.com/office/drawing/2014/main" val="10006"/>
                  </a:ext>
                </a:extLst>
              </a:tr>
              <a:tr h="370840">
                <a:tc>
                  <a:txBody>
                    <a:bodyPr/>
                    <a:lstStyle/>
                    <a:p>
                      <a:pPr algn="l" fontAlgn="b"/>
                      <a:r>
                        <a:rPr lang="en-US" sz="1600" b="0" i="0" u="none" strike="noStrike">
                          <a:solidFill>
                            <a:srgbClr val="000000"/>
                          </a:solidFill>
                          <a:effectLst/>
                          <a:latin typeface="Calibri"/>
                        </a:rPr>
                        <a:t>Girl 7</a:t>
                      </a:r>
                    </a:p>
                  </a:txBody>
                  <a:tcPr marL="12703" marR="12703" marT="12700" marB="0" anchor="b"/>
                </a:tc>
                <a:tc>
                  <a:txBody>
                    <a:bodyPr/>
                    <a:lstStyle/>
                    <a:p>
                      <a:pPr algn="r" fontAlgn="b"/>
                      <a:r>
                        <a:rPr lang="en-US" sz="1600" b="0" i="0" u="none" strike="noStrike" dirty="0">
                          <a:solidFill>
                            <a:srgbClr val="000000"/>
                          </a:solidFill>
                          <a:effectLst/>
                          <a:latin typeface="Calibri"/>
                        </a:rPr>
                        <a:t>10.2</a:t>
                      </a:r>
                    </a:p>
                  </a:txBody>
                  <a:tcPr marL="12703" marR="12703" marT="12700" marB="0" anchor="b"/>
                </a:tc>
                <a:tc>
                  <a:txBody>
                    <a:bodyPr/>
                    <a:lstStyle/>
                    <a:p>
                      <a:pPr algn="r" fontAlgn="b"/>
                      <a:r>
                        <a:rPr lang="en-US" sz="1600" b="0" i="0" u="none" strike="noStrike" dirty="0">
                          <a:solidFill>
                            <a:srgbClr val="000000"/>
                          </a:solidFill>
                          <a:effectLst/>
                          <a:latin typeface="Calibri"/>
                        </a:rPr>
                        <a:t>0</a:t>
                      </a:r>
                    </a:p>
                  </a:txBody>
                  <a:tcPr marL="12703" marR="12703" marT="12700" marB="0" anchor="b"/>
                </a:tc>
                <a:tc>
                  <a:txBody>
                    <a:bodyPr/>
                    <a:lstStyle/>
                    <a:p>
                      <a:pPr algn="r" fontAlgn="b"/>
                      <a:r>
                        <a:rPr lang="en-US" sz="1600" b="0" i="0" u="none" strike="noStrike" dirty="0">
                          <a:solidFill>
                            <a:srgbClr val="000000"/>
                          </a:solidFill>
                          <a:effectLst/>
                          <a:latin typeface="Calibri"/>
                        </a:rPr>
                        <a:t>-4.29</a:t>
                      </a:r>
                    </a:p>
                  </a:txBody>
                  <a:tcPr marL="12703" marR="12703" marT="12700" marB="0" anchor="b"/>
                </a:tc>
                <a:tc>
                  <a:txBody>
                    <a:bodyPr/>
                    <a:lstStyle/>
                    <a:p>
                      <a:pPr algn="r" fontAlgn="b"/>
                      <a:r>
                        <a:rPr lang="en-US" sz="1600" b="0" i="0" u="none" strike="noStrike" dirty="0">
                          <a:solidFill>
                            <a:srgbClr val="000000"/>
                          </a:solidFill>
                          <a:effectLst/>
                          <a:latin typeface="Calibri"/>
                        </a:rPr>
                        <a:t>1.3%</a:t>
                      </a:r>
                    </a:p>
                  </a:txBody>
                  <a:tcPr marL="12703" marR="12703" marT="12700" marB="0" anchor="b"/>
                </a:tc>
                <a:tc>
                  <a:txBody>
                    <a:bodyPr/>
                    <a:lstStyle/>
                    <a:p>
                      <a:pPr algn="r" fontAlgn="b"/>
                      <a:r>
                        <a:rPr lang="en-US" sz="1600" b="0" i="0" u="none" strike="noStrike" dirty="0">
                          <a:solidFill>
                            <a:srgbClr val="000000"/>
                          </a:solidFill>
                          <a:effectLst/>
                          <a:latin typeface="Calibri"/>
                        </a:rPr>
                        <a:t>98.7%</a:t>
                      </a:r>
                    </a:p>
                  </a:txBody>
                  <a:tcPr marL="12703" marR="12703" marT="12700" marB="0" anchor="b"/>
                </a:tc>
                <a:extLst>
                  <a:ext uri="{0D108BD9-81ED-4DB2-BD59-A6C34878D82A}">
                    <a16:rowId xmlns:a16="http://schemas.microsoft.com/office/drawing/2014/main" val="10007"/>
                  </a:ext>
                </a:extLst>
              </a:tr>
              <a:tr h="370840">
                <a:tc>
                  <a:txBody>
                    <a:bodyPr/>
                    <a:lstStyle/>
                    <a:p>
                      <a:pPr algn="l" fontAlgn="b"/>
                      <a:r>
                        <a:rPr lang="en-US" sz="1600" b="0" i="0" u="none" strike="noStrike">
                          <a:solidFill>
                            <a:srgbClr val="000000"/>
                          </a:solidFill>
                          <a:effectLst/>
                          <a:latin typeface="Calibri"/>
                        </a:rPr>
                        <a:t>Girl 8</a:t>
                      </a:r>
                    </a:p>
                  </a:txBody>
                  <a:tcPr marL="12703" marR="12703" marT="12700" marB="0" anchor="b"/>
                </a:tc>
                <a:tc>
                  <a:txBody>
                    <a:bodyPr/>
                    <a:lstStyle/>
                    <a:p>
                      <a:pPr algn="r" fontAlgn="b"/>
                      <a:r>
                        <a:rPr lang="en-US" sz="1600" b="0" i="0" u="none" strike="noStrike" dirty="0">
                          <a:solidFill>
                            <a:srgbClr val="000000"/>
                          </a:solidFill>
                          <a:effectLst/>
                          <a:latin typeface="Calibri"/>
                        </a:rPr>
                        <a:t>15.4</a:t>
                      </a:r>
                    </a:p>
                  </a:txBody>
                  <a:tcPr marL="12703" marR="12703" marT="12700" marB="0" anchor="b"/>
                </a:tc>
                <a:tc>
                  <a:txBody>
                    <a:bodyPr/>
                    <a:lstStyle/>
                    <a:p>
                      <a:pPr algn="r" fontAlgn="b"/>
                      <a:r>
                        <a:rPr lang="en-US" sz="1600" b="0" i="0" u="none" strike="noStrike" dirty="0">
                          <a:solidFill>
                            <a:srgbClr val="000000"/>
                          </a:solidFill>
                          <a:effectLst/>
                          <a:latin typeface="Calibri"/>
                        </a:rPr>
                        <a:t>1</a:t>
                      </a:r>
                    </a:p>
                  </a:txBody>
                  <a:tcPr marL="12703" marR="12703" marT="12700" marB="0" anchor="b"/>
                </a:tc>
                <a:tc>
                  <a:txBody>
                    <a:bodyPr/>
                    <a:lstStyle/>
                    <a:p>
                      <a:pPr algn="r" fontAlgn="b"/>
                      <a:r>
                        <a:rPr lang="en-US" sz="1600" b="0" i="0" u="none" strike="noStrike" dirty="0">
                          <a:solidFill>
                            <a:srgbClr val="000000"/>
                          </a:solidFill>
                          <a:effectLst/>
                          <a:latin typeface="Calibri"/>
                        </a:rPr>
                        <a:t>3.72</a:t>
                      </a:r>
                    </a:p>
                  </a:txBody>
                  <a:tcPr marL="12703" marR="12703" marT="12700" marB="0" anchor="b"/>
                </a:tc>
                <a:tc>
                  <a:txBody>
                    <a:bodyPr/>
                    <a:lstStyle/>
                    <a:p>
                      <a:pPr algn="r" fontAlgn="b"/>
                      <a:r>
                        <a:rPr lang="en-US" sz="1600" b="0" i="0" u="none" strike="noStrike" dirty="0">
                          <a:solidFill>
                            <a:srgbClr val="000000"/>
                          </a:solidFill>
                          <a:effectLst/>
                          <a:latin typeface="Calibri"/>
                        </a:rPr>
                        <a:t>97.8%</a:t>
                      </a:r>
                    </a:p>
                  </a:txBody>
                  <a:tcPr marL="12703" marR="12703" marT="12700" marB="0" anchor="b"/>
                </a:tc>
                <a:tc>
                  <a:txBody>
                    <a:bodyPr/>
                    <a:lstStyle/>
                    <a:p>
                      <a:pPr algn="r" fontAlgn="b"/>
                      <a:r>
                        <a:rPr lang="en-US" sz="1600" b="0" i="0" u="none" strike="noStrike" dirty="0">
                          <a:solidFill>
                            <a:srgbClr val="000000"/>
                          </a:solidFill>
                          <a:effectLst/>
                          <a:latin typeface="Calibri"/>
                        </a:rPr>
                        <a:t>97.8%</a:t>
                      </a:r>
                    </a:p>
                  </a:txBody>
                  <a:tcPr marL="12703" marR="12703" marT="12700" marB="0" anchor="b"/>
                </a:tc>
                <a:extLst>
                  <a:ext uri="{0D108BD9-81ED-4DB2-BD59-A6C34878D82A}">
                    <a16:rowId xmlns:a16="http://schemas.microsoft.com/office/drawing/2014/main" val="10008"/>
                  </a:ext>
                </a:extLst>
              </a:tr>
              <a:tr h="370840">
                <a:tc>
                  <a:txBody>
                    <a:bodyPr/>
                    <a:lstStyle/>
                    <a:p>
                      <a:pPr algn="l" fontAlgn="b"/>
                      <a:r>
                        <a:rPr lang="en-US" sz="1600" b="0" i="0" u="none" strike="noStrike">
                          <a:solidFill>
                            <a:srgbClr val="000000"/>
                          </a:solidFill>
                          <a:effectLst/>
                          <a:latin typeface="Calibri"/>
                        </a:rPr>
                        <a:t>Girl 9</a:t>
                      </a:r>
                    </a:p>
                  </a:txBody>
                  <a:tcPr marL="12703" marR="12703" marT="12700" marB="0" anchor="b"/>
                </a:tc>
                <a:tc>
                  <a:txBody>
                    <a:bodyPr/>
                    <a:lstStyle/>
                    <a:p>
                      <a:pPr algn="r" fontAlgn="b"/>
                      <a:r>
                        <a:rPr lang="en-US" sz="1600" b="0" i="0" u="none" strike="noStrike" dirty="0">
                          <a:solidFill>
                            <a:srgbClr val="000000"/>
                          </a:solidFill>
                          <a:effectLst/>
                          <a:latin typeface="Calibri"/>
                        </a:rPr>
                        <a:t>15.2</a:t>
                      </a:r>
                    </a:p>
                  </a:txBody>
                  <a:tcPr marL="12703" marR="12703" marT="12700" marB="0" anchor="b"/>
                </a:tc>
                <a:tc>
                  <a:txBody>
                    <a:bodyPr/>
                    <a:lstStyle/>
                    <a:p>
                      <a:pPr algn="r" fontAlgn="b"/>
                      <a:r>
                        <a:rPr lang="en-US" sz="1600" b="0" i="0" u="none" strike="noStrike">
                          <a:solidFill>
                            <a:srgbClr val="000000"/>
                          </a:solidFill>
                          <a:effectLst/>
                          <a:latin typeface="Calibri"/>
                        </a:rPr>
                        <a:t>1</a:t>
                      </a:r>
                    </a:p>
                  </a:txBody>
                  <a:tcPr marL="12703" marR="12703" marT="12700" marB="0" anchor="b"/>
                </a:tc>
                <a:tc>
                  <a:txBody>
                    <a:bodyPr/>
                    <a:lstStyle/>
                    <a:p>
                      <a:pPr algn="r" fontAlgn="b"/>
                      <a:r>
                        <a:rPr lang="en-US" sz="1600" b="0" i="0" u="none" strike="noStrike" dirty="0">
                          <a:solidFill>
                            <a:srgbClr val="000000"/>
                          </a:solidFill>
                          <a:effectLst/>
                          <a:latin typeface="Calibri"/>
                        </a:rPr>
                        <a:t>3.41</a:t>
                      </a:r>
                    </a:p>
                  </a:txBody>
                  <a:tcPr marL="12703" marR="12703" marT="12700" marB="0" anchor="b"/>
                </a:tc>
                <a:tc>
                  <a:txBody>
                    <a:bodyPr/>
                    <a:lstStyle/>
                    <a:p>
                      <a:pPr algn="r" fontAlgn="b"/>
                      <a:r>
                        <a:rPr lang="en-US" sz="1600" b="0" i="0" u="none" strike="noStrike" dirty="0">
                          <a:solidFill>
                            <a:srgbClr val="000000"/>
                          </a:solidFill>
                          <a:effectLst/>
                          <a:latin typeface="Calibri"/>
                        </a:rPr>
                        <a:t>96.9%</a:t>
                      </a:r>
                    </a:p>
                  </a:txBody>
                  <a:tcPr marL="12703" marR="12703" marT="12700" marB="0" anchor="b"/>
                </a:tc>
                <a:tc>
                  <a:txBody>
                    <a:bodyPr/>
                    <a:lstStyle/>
                    <a:p>
                      <a:pPr algn="r" fontAlgn="b"/>
                      <a:r>
                        <a:rPr lang="en-US" sz="1600" b="0" i="0" u="none" strike="noStrike" dirty="0">
                          <a:solidFill>
                            <a:srgbClr val="000000"/>
                          </a:solidFill>
                          <a:effectLst/>
                          <a:latin typeface="Calibri"/>
                        </a:rPr>
                        <a:t>96.9%</a:t>
                      </a:r>
                    </a:p>
                  </a:txBody>
                  <a:tcPr marL="12703" marR="12703" marT="12700" marB="0" anchor="b"/>
                </a:tc>
                <a:extLst>
                  <a:ext uri="{0D108BD9-81ED-4DB2-BD59-A6C34878D82A}">
                    <a16:rowId xmlns:a16="http://schemas.microsoft.com/office/drawing/2014/main" val="10009"/>
                  </a:ext>
                </a:extLst>
              </a:tr>
              <a:tr h="370840">
                <a:tc>
                  <a:txBody>
                    <a:bodyPr/>
                    <a:lstStyle/>
                    <a:p>
                      <a:pPr algn="l" fontAlgn="b"/>
                      <a:r>
                        <a:rPr lang="tr-TR" sz="1600" b="0" i="0" u="none" strike="noStrike" dirty="0">
                          <a:solidFill>
                            <a:srgbClr val="000000"/>
                          </a:solidFill>
                          <a:effectLst/>
                          <a:latin typeface="Calibri"/>
                        </a:rPr>
                        <a:t>Girl 10</a:t>
                      </a:r>
                    </a:p>
                  </a:txBody>
                  <a:tcPr marL="12703" marR="12703"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13.8</a:t>
                      </a:r>
                    </a:p>
                  </a:txBody>
                  <a:tcPr marL="12703" marR="12703"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a:rPr>
                        <a:t>1</a:t>
                      </a:r>
                    </a:p>
                  </a:txBody>
                  <a:tcPr marL="12703" marR="12703"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1.25</a:t>
                      </a:r>
                    </a:p>
                  </a:txBody>
                  <a:tcPr marL="12703" marR="12703"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79.2%</a:t>
                      </a:r>
                    </a:p>
                  </a:txBody>
                  <a:tcPr marL="12703" marR="12703"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79.2%</a:t>
                      </a:r>
                    </a:p>
                  </a:txBody>
                  <a:tcPr marL="12703" marR="12703" marT="12700" marB="0" anchor="b">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r h="370840">
                <a:tc>
                  <a:txBody>
                    <a:bodyPr/>
                    <a:lstStyle/>
                    <a:p>
                      <a:pPr algn="l" fontAlgn="b"/>
                      <a:r>
                        <a:rPr lang="en-US" sz="1600" b="0" i="0" u="none" strike="noStrike" dirty="0">
                          <a:solidFill>
                            <a:srgbClr val="000000"/>
                          </a:solidFill>
                          <a:effectLst/>
                          <a:latin typeface="Calibri"/>
                        </a:rPr>
                        <a:t>Likelihood</a:t>
                      </a:r>
                    </a:p>
                  </a:txBody>
                  <a:tcPr marL="12703" marR="12703" marT="12700" marB="0" anchor="b">
                    <a:lnT w="12700" cap="flat" cmpd="sng" algn="ctr">
                      <a:solidFill>
                        <a:scrgbClr r="0" g="0" b="0"/>
                      </a:solidFill>
                      <a:prstDash val="solid"/>
                      <a:round/>
                      <a:headEnd type="none" w="med" len="med"/>
                      <a:tailEnd type="none" w="med" len="med"/>
                    </a:lnT>
                  </a:tcPr>
                </a:tc>
                <a:tc>
                  <a:txBody>
                    <a:bodyPr/>
                    <a:lstStyle/>
                    <a:p>
                      <a:pPr algn="l" fontAlgn="b"/>
                      <a:r>
                        <a:rPr lang="en-US" sz="1600" b="0" i="0" u="none" strike="noStrike" dirty="0">
                          <a:solidFill>
                            <a:srgbClr val="000000"/>
                          </a:solidFill>
                          <a:effectLst/>
                          <a:latin typeface="Calibri"/>
                        </a:rPr>
                        <a:t>(product)</a:t>
                      </a:r>
                    </a:p>
                  </a:txBody>
                  <a:tcPr marL="12703" marR="12703" marT="12700" marB="0" anchor="b">
                    <a:lnT w="12700" cap="flat" cmpd="sng" algn="ctr">
                      <a:solidFill>
                        <a:scrgbClr r="0" g="0" b="0"/>
                      </a:solidFill>
                      <a:prstDash val="solid"/>
                      <a:round/>
                      <a:headEnd type="none" w="med" len="med"/>
                      <a:tailEnd type="none" w="med" len="med"/>
                    </a:lnT>
                  </a:tcPr>
                </a:tc>
                <a:tc>
                  <a:txBody>
                    <a:bodyPr/>
                    <a:lstStyle/>
                    <a:p>
                      <a:pPr algn="l" fontAlgn="b"/>
                      <a:endParaRPr lang="en-US" sz="1600" b="0" i="0" u="none" strike="noStrike">
                        <a:solidFill>
                          <a:srgbClr val="000000"/>
                        </a:solidFill>
                        <a:effectLst/>
                        <a:latin typeface="Calibri"/>
                      </a:endParaRPr>
                    </a:p>
                  </a:txBody>
                  <a:tcPr marL="12703" marR="12703" marT="12700" marB="0" anchor="b">
                    <a:lnT w="12700" cap="flat" cmpd="sng" algn="ctr">
                      <a:solidFill>
                        <a:scrgbClr r="0" g="0" b="0"/>
                      </a:solidFill>
                      <a:prstDash val="solid"/>
                      <a:round/>
                      <a:headEnd type="none" w="med" len="med"/>
                      <a:tailEnd type="none" w="med" len="med"/>
                    </a:lnT>
                  </a:tcPr>
                </a:tc>
                <a:tc>
                  <a:txBody>
                    <a:bodyPr/>
                    <a:lstStyle/>
                    <a:p>
                      <a:pPr algn="l" fontAlgn="b"/>
                      <a:endParaRPr lang="en-US" sz="1600" b="0" i="0" u="none" strike="noStrike" dirty="0">
                        <a:solidFill>
                          <a:srgbClr val="000000"/>
                        </a:solidFill>
                        <a:effectLst/>
                        <a:latin typeface="Calibri"/>
                      </a:endParaRPr>
                    </a:p>
                  </a:txBody>
                  <a:tcPr marL="12703" marR="12703" marT="12700" marB="0" anchor="b">
                    <a:lnT w="12700" cap="flat" cmpd="sng" algn="ctr">
                      <a:solidFill>
                        <a:scrgbClr r="0" g="0" b="0"/>
                      </a:solidFill>
                      <a:prstDash val="solid"/>
                      <a:round/>
                      <a:headEnd type="none" w="med" len="med"/>
                      <a:tailEnd type="none" w="med" len="med"/>
                    </a:lnT>
                  </a:tcPr>
                </a:tc>
                <a:tc>
                  <a:txBody>
                    <a:bodyPr/>
                    <a:lstStyle/>
                    <a:p>
                      <a:pPr algn="l" fontAlgn="b"/>
                      <a:endParaRPr lang="en-US" sz="1600" b="0" i="0" u="none" strike="noStrike">
                        <a:solidFill>
                          <a:srgbClr val="000000"/>
                        </a:solidFill>
                        <a:effectLst/>
                        <a:latin typeface="Calibri"/>
                      </a:endParaRPr>
                    </a:p>
                  </a:txBody>
                  <a:tcPr marL="12703" marR="12703" marT="12700" marB="0" anchor="b">
                    <a:lnT w="12700" cap="flat" cmpd="sng" algn="ctr">
                      <a:solidFill>
                        <a:scrgbClr r="0" g="0" b="0"/>
                      </a:solidFill>
                      <a:prstDash val="solid"/>
                      <a:round/>
                      <a:headEnd type="none" w="med" len="med"/>
                      <a:tailEnd type="none" w="med" len="med"/>
                    </a:lnT>
                  </a:tcPr>
                </a:tc>
                <a:tc>
                  <a:txBody>
                    <a:bodyPr/>
                    <a:lstStyle/>
                    <a:p>
                      <a:pPr algn="r" fontAlgn="b"/>
                      <a:r>
                        <a:rPr lang="en-US" sz="1600" b="0" i="0" u="none" strike="noStrike" dirty="0">
                          <a:solidFill>
                            <a:srgbClr val="000000"/>
                          </a:solidFill>
                          <a:effectLst/>
                          <a:latin typeface="Calibri"/>
                        </a:rPr>
                        <a:t>6.4%</a:t>
                      </a:r>
                    </a:p>
                  </a:txBody>
                  <a:tcPr marL="12703" marR="12703" marT="12700" marB="0" anchor="b">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11"/>
                  </a:ext>
                </a:extLst>
              </a:tr>
            </a:tbl>
          </a:graphicData>
        </a:graphic>
      </p:graphicFrame>
      <p:sp>
        <p:nvSpPr>
          <p:cNvPr id="11" name="TextBox 10"/>
          <p:cNvSpPr txBox="1"/>
          <p:nvPr/>
        </p:nvSpPr>
        <p:spPr>
          <a:xfrm>
            <a:off x="4815619" y="1027907"/>
            <a:ext cx="3699731" cy="615553"/>
          </a:xfrm>
          <a:prstGeom prst="rect">
            <a:avLst/>
          </a:prstGeom>
          <a:noFill/>
        </p:spPr>
        <p:txBody>
          <a:bodyPr wrap="none" lIns="0" tIns="0" rIns="0" bIns="0" rtlCol="0">
            <a:spAutoFit/>
          </a:bodyPr>
          <a:lstStyle/>
          <a:p>
            <a:r>
              <a:rPr lang="en-US" sz="2000" i="1" dirty="0"/>
              <a:t>Estimated function:</a:t>
            </a:r>
          </a:p>
          <a:p>
            <a:r>
              <a:rPr lang="en-US" sz="2000" i="1" dirty="0"/>
              <a:t>Menarche = f(-20.0 + 1.54 Age)</a:t>
            </a:r>
            <a:r>
              <a:rPr lang="en-US" sz="2000" i="1" baseline="-25000" dirty="0"/>
              <a:t> </a:t>
            </a:r>
            <a:r>
              <a:rPr lang="en-US" sz="2000" i="1" dirty="0"/>
              <a:t>+ u</a:t>
            </a:r>
          </a:p>
        </p:txBody>
      </p:sp>
    </p:spTree>
    <p:extLst>
      <p:ext uri="{BB962C8B-B14F-4D97-AF65-F5344CB8AC3E}">
        <p14:creationId xmlns:p14="http://schemas.microsoft.com/office/powerpoint/2010/main" val="1176506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Example</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98715005"/>
              </p:ext>
            </p:extLst>
          </p:nvPr>
        </p:nvGraphicFramePr>
        <p:xfrm>
          <a:off x="628650" y="1719295"/>
          <a:ext cx="7887491" cy="5080000"/>
        </p:xfrm>
        <a:graphic>
          <a:graphicData uri="http://schemas.openxmlformats.org/drawingml/2006/table">
            <a:tbl>
              <a:tblPr firstRow="1" bandRow="1">
                <a:tableStyleId>{5C22544A-7EE6-4342-B048-85BDC9FD1C3A}</a:tableStyleId>
              </a:tblPr>
              <a:tblGrid>
                <a:gridCol w="1126969">
                  <a:extLst>
                    <a:ext uri="{9D8B030D-6E8A-4147-A177-3AD203B41FA5}">
                      <a16:colId xmlns:a16="http://schemas.microsoft.com/office/drawing/2014/main" val="20000"/>
                    </a:ext>
                  </a:extLst>
                </a:gridCol>
                <a:gridCol w="1025627">
                  <a:extLst>
                    <a:ext uri="{9D8B030D-6E8A-4147-A177-3AD203B41FA5}">
                      <a16:colId xmlns:a16="http://schemas.microsoft.com/office/drawing/2014/main" val="20001"/>
                    </a:ext>
                  </a:extLst>
                </a:gridCol>
                <a:gridCol w="1146979">
                  <a:extLst>
                    <a:ext uri="{9D8B030D-6E8A-4147-A177-3AD203B41FA5}">
                      <a16:colId xmlns:a16="http://schemas.microsoft.com/office/drawing/2014/main" val="20002"/>
                    </a:ext>
                  </a:extLst>
                </a:gridCol>
                <a:gridCol w="1146979">
                  <a:extLst>
                    <a:ext uri="{9D8B030D-6E8A-4147-A177-3AD203B41FA5}">
                      <a16:colId xmlns:a16="http://schemas.microsoft.com/office/drawing/2014/main" val="20003"/>
                    </a:ext>
                  </a:extLst>
                </a:gridCol>
                <a:gridCol w="1146979">
                  <a:extLst>
                    <a:ext uri="{9D8B030D-6E8A-4147-A177-3AD203B41FA5}">
                      <a16:colId xmlns:a16="http://schemas.microsoft.com/office/drawing/2014/main" val="20004"/>
                    </a:ext>
                  </a:extLst>
                </a:gridCol>
                <a:gridCol w="1146979">
                  <a:extLst>
                    <a:ext uri="{9D8B030D-6E8A-4147-A177-3AD203B41FA5}">
                      <a16:colId xmlns:a16="http://schemas.microsoft.com/office/drawing/2014/main" val="20005"/>
                    </a:ext>
                  </a:extLst>
                </a:gridCol>
                <a:gridCol w="1146979">
                  <a:extLst>
                    <a:ext uri="{9D8B030D-6E8A-4147-A177-3AD203B41FA5}">
                      <a16:colId xmlns:a16="http://schemas.microsoft.com/office/drawing/2014/main" val="20006"/>
                    </a:ext>
                  </a:extLst>
                </a:gridCol>
              </a:tblGrid>
              <a:tr h="370840">
                <a:tc>
                  <a:txBody>
                    <a:bodyPr/>
                    <a:lstStyle/>
                    <a:p>
                      <a:pPr algn="l" fontAlgn="b"/>
                      <a:endParaRPr lang="en-US" sz="1600" b="0" i="0" u="none" strike="noStrike" dirty="0">
                        <a:solidFill>
                          <a:srgbClr val="000000"/>
                        </a:solidFill>
                        <a:effectLst/>
                        <a:latin typeface="Calibri"/>
                      </a:endParaRPr>
                    </a:p>
                  </a:txBody>
                  <a:tcPr marL="12703" marR="12703" marT="12700" marB="0" anchor="b"/>
                </a:tc>
                <a:tc>
                  <a:txBody>
                    <a:bodyPr/>
                    <a:lstStyle/>
                    <a:p>
                      <a:pPr algn="ctr" fontAlgn="b"/>
                      <a:r>
                        <a:rPr lang="en-US" sz="1600" b="0" i="0" u="none" strike="noStrike" dirty="0">
                          <a:solidFill>
                            <a:schemeClr val="bg1"/>
                          </a:solidFill>
                          <a:effectLst/>
                          <a:latin typeface="Calibri"/>
                        </a:rPr>
                        <a:t>Age</a:t>
                      </a:r>
                    </a:p>
                  </a:txBody>
                  <a:tcPr marL="12703" marR="12703" marT="12700" marB="0" anchor="b"/>
                </a:tc>
                <a:tc>
                  <a:txBody>
                    <a:bodyPr/>
                    <a:lstStyle/>
                    <a:p>
                      <a:pPr algn="ctr" fontAlgn="b"/>
                      <a:r>
                        <a:rPr lang="en-US" sz="1600" b="0" i="0" u="none" strike="noStrike" dirty="0">
                          <a:solidFill>
                            <a:schemeClr val="bg1"/>
                          </a:solidFill>
                          <a:effectLst/>
                          <a:latin typeface="Calibri"/>
                        </a:rPr>
                        <a:t>Menarche</a:t>
                      </a:r>
                    </a:p>
                  </a:txBody>
                  <a:tcPr marL="12703" marR="12703" marT="12700" marB="0" anchor="b"/>
                </a:tc>
                <a:tc>
                  <a:txBody>
                    <a:bodyPr/>
                    <a:lstStyle/>
                    <a:p>
                      <a:pPr algn="ctr" fontAlgn="b"/>
                      <a:r>
                        <a:rPr lang="en-US" sz="1600" b="0" i="0" u="none" strike="noStrike" dirty="0">
                          <a:solidFill>
                            <a:schemeClr val="bg1"/>
                          </a:solidFill>
                          <a:effectLst/>
                          <a:latin typeface="Calibri"/>
                        </a:rPr>
                        <a:t>Linear prediction</a:t>
                      </a:r>
                    </a:p>
                  </a:txBody>
                  <a:tcPr marL="12703" marR="12703" marT="12700" marB="0" anchor="b"/>
                </a:tc>
                <a:tc>
                  <a:txBody>
                    <a:bodyPr/>
                    <a:lstStyle/>
                    <a:p>
                      <a:pPr algn="ctr" fontAlgn="b"/>
                      <a:r>
                        <a:rPr lang="en-US" sz="1600" b="0" i="0" u="none" strike="noStrike" dirty="0">
                          <a:solidFill>
                            <a:schemeClr val="bg1"/>
                          </a:solidFill>
                          <a:effectLst/>
                          <a:latin typeface="Calibri"/>
                        </a:rPr>
                        <a:t>Fitted</a:t>
                      </a:r>
                    </a:p>
                  </a:txBody>
                  <a:tcPr marL="12703" marR="12703" marT="12700" marB="0" anchor="b"/>
                </a:tc>
                <a:tc>
                  <a:txBody>
                    <a:bodyPr/>
                    <a:lstStyle/>
                    <a:p>
                      <a:pPr algn="ctr" fontAlgn="b"/>
                      <a:r>
                        <a:rPr lang="en-US" sz="1600" b="0" i="0" u="none" strike="noStrike" dirty="0">
                          <a:solidFill>
                            <a:schemeClr val="bg1"/>
                          </a:solidFill>
                          <a:effectLst/>
                          <a:latin typeface="Calibri"/>
                        </a:rPr>
                        <a:t>l</a:t>
                      </a:r>
                    </a:p>
                  </a:txBody>
                  <a:tcPr marL="12703" marR="12703" marT="12700" marB="0" anchor="b"/>
                </a:tc>
                <a:tc>
                  <a:txBody>
                    <a:bodyPr/>
                    <a:lstStyle/>
                    <a:p>
                      <a:pPr algn="ctr" fontAlgn="b"/>
                      <a:r>
                        <a:rPr lang="en-US" sz="1600" b="0" i="0" u="none" strike="noStrike" dirty="0">
                          <a:solidFill>
                            <a:schemeClr val="bg1"/>
                          </a:solidFill>
                          <a:effectLst/>
                          <a:latin typeface="Calibri"/>
                        </a:rPr>
                        <a:t>ln(l)</a:t>
                      </a:r>
                    </a:p>
                  </a:txBody>
                  <a:tcPr marL="12703" marR="12703" marT="12700" marB="0" anchor="b"/>
                </a:tc>
                <a:extLst>
                  <a:ext uri="{0D108BD9-81ED-4DB2-BD59-A6C34878D82A}">
                    <a16:rowId xmlns:a16="http://schemas.microsoft.com/office/drawing/2014/main" val="10000"/>
                  </a:ext>
                </a:extLst>
              </a:tr>
              <a:tr h="370840">
                <a:tc>
                  <a:txBody>
                    <a:bodyPr/>
                    <a:lstStyle/>
                    <a:p>
                      <a:pPr algn="l" fontAlgn="b"/>
                      <a:r>
                        <a:rPr lang="en-US" sz="1600" b="0" i="0" u="none" strike="noStrike" dirty="0">
                          <a:solidFill>
                            <a:srgbClr val="000000"/>
                          </a:solidFill>
                          <a:effectLst/>
                          <a:latin typeface="Calibri"/>
                        </a:rPr>
                        <a:t>Girl 1</a:t>
                      </a:r>
                    </a:p>
                  </a:txBody>
                  <a:tcPr marL="12703" marR="12703" marT="12700" marB="0" anchor="b"/>
                </a:tc>
                <a:tc>
                  <a:txBody>
                    <a:bodyPr/>
                    <a:lstStyle/>
                    <a:p>
                      <a:pPr algn="r" fontAlgn="b"/>
                      <a:r>
                        <a:rPr lang="en-US" sz="1600" b="0" i="0" u="none" strike="noStrike" dirty="0">
                          <a:solidFill>
                            <a:srgbClr val="000000"/>
                          </a:solidFill>
                          <a:effectLst/>
                          <a:latin typeface="Calibri"/>
                        </a:rPr>
                        <a:t>13.6</a:t>
                      </a:r>
                    </a:p>
                  </a:txBody>
                  <a:tcPr marL="12703" marR="12703" marT="12700" marB="0" anchor="b"/>
                </a:tc>
                <a:tc>
                  <a:txBody>
                    <a:bodyPr/>
                    <a:lstStyle/>
                    <a:p>
                      <a:pPr algn="r" fontAlgn="b"/>
                      <a:r>
                        <a:rPr lang="en-US" sz="1600" b="0" i="0" u="none" strike="noStrike">
                          <a:solidFill>
                            <a:srgbClr val="000000"/>
                          </a:solidFill>
                          <a:effectLst/>
                          <a:latin typeface="Calibri"/>
                        </a:rPr>
                        <a:t>1</a:t>
                      </a:r>
                    </a:p>
                  </a:txBody>
                  <a:tcPr marL="12703" marR="12703" marT="12700" marB="0" anchor="b"/>
                </a:tc>
                <a:tc>
                  <a:txBody>
                    <a:bodyPr/>
                    <a:lstStyle/>
                    <a:p>
                      <a:pPr algn="r" fontAlgn="b"/>
                      <a:r>
                        <a:rPr lang="en-US" sz="1600" b="0" i="0" u="none" strike="noStrike" dirty="0">
                          <a:solidFill>
                            <a:srgbClr val="000000"/>
                          </a:solidFill>
                          <a:effectLst/>
                          <a:latin typeface="Calibri"/>
                        </a:rPr>
                        <a:t>0.94</a:t>
                      </a:r>
                    </a:p>
                  </a:txBody>
                  <a:tcPr marL="12703" marR="12703" marT="12700" marB="0" anchor="b"/>
                </a:tc>
                <a:tc>
                  <a:txBody>
                    <a:bodyPr/>
                    <a:lstStyle/>
                    <a:p>
                      <a:pPr algn="r" fontAlgn="b"/>
                      <a:r>
                        <a:rPr lang="en-US" sz="1600" b="0" i="0" u="none" strike="noStrike" dirty="0">
                          <a:solidFill>
                            <a:srgbClr val="000000"/>
                          </a:solidFill>
                          <a:effectLst/>
                          <a:latin typeface="Calibri"/>
                        </a:rPr>
                        <a:t>73.6%</a:t>
                      </a:r>
                    </a:p>
                  </a:txBody>
                  <a:tcPr marL="12703" marR="12703" marT="12700" marB="0" anchor="b"/>
                </a:tc>
                <a:tc>
                  <a:txBody>
                    <a:bodyPr/>
                    <a:lstStyle/>
                    <a:p>
                      <a:pPr algn="r" fontAlgn="b"/>
                      <a:r>
                        <a:rPr lang="en-US" sz="1600" b="0" i="0" u="none" strike="noStrike" dirty="0">
                          <a:solidFill>
                            <a:srgbClr val="000000"/>
                          </a:solidFill>
                          <a:effectLst/>
                          <a:latin typeface="Calibri"/>
                        </a:rPr>
                        <a:t>73.6%</a:t>
                      </a:r>
                    </a:p>
                  </a:txBody>
                  <a:tcPr marL="12703" marR="12703" marT="12700" marB="0" anchor="b"/>
                </a:tc>
                <a:tc>
                  <a:txBody>
                    <a:bodyPr/>
                    <a:lstStyle/>
                    <a:p>
                      <a:pPr algn="r" fontAlgn="b"/>
                      <a:r>
                        <a:rPr lang="en-US" sz="1600" b="0" i="0" u="none" strike="noStrike" dirty="0">
                          <a:solidFill>
                            <a:srgbClr val="000000"/>
                          </a:solidFill>
                          <a:effectLst/>
                          <a:latin typeface="Calibri"/>
                        </a:rPr>
                        <a:t>-0.306</a:t>
                      </a:r>
                    </a:p>
                  </a:txBody>
                  <a:tcPr marL="12703" marR="12703" marT="12700" marB="0" anchor="b"/>
                </a:tc>
                <a:extLst>
                  <a:ext uri="{0D108BD9-81ED-4DB2-BD59-A6C34878D82A}">
                    <a16:rowId xmlns:a16="http://schemas.microsoft.com/office/drawing/2014/main" val="10001"/>
                  </a:ext>
                </a:extLst>
              </a:tr>
              <a:tr h="370840">
                <a:tc>
                  <a:txBody>
                    <a:bodyPr/>
                    <a:lstStyle/>
                    <a:p>
                      <a:pPr algn="l" fontAlgn="b"/>
                      <a:r>
                        <a:rPr lang="en-US" sz="1600" b="0" i="0" u="none" strike="noStrike">
                          <a:solidFill>
                            <a:srgbClr val="000000"/>
                          </a:solidFill>
                          <a:effectLst/>
                          <a:latin typeface="Calibri"/>
                        </a:rPr>
                        <a:t>Girl 2</a:t>
                      </a:r>
                    </a:p>
                  </a:txBody>
                  <a:tcPr marL="12703" marR="12703" marT="12700" marB="0" anchor="b"/>
                </a:tc>
                <a:tc>
                  <a:txBody>
                    <a:bodyPr/>
                    <a:lstStyle/>
                    <a:p>
                      <a:pPr algn="r" fontAlgn="b"/>
                      <a:r>
                        <a:rPr lang="en-US" sz="1600" b="0" i="0" u="none" strike="noStrike" dirty="0">
                          <a:solidFill>
                            <a:srgbClr val="000000"/>
                          </a:solidFill>
                          <a:effectLst/>
                          <a:latin typeface="Calibri"/>
                        </a:rPr>
                        <a:t>11.4</a:t>
                      </a:r>
                    </a:p>
                  </a:txBody>
                  <a:tcPr marL="12703" marR="12703" marT="12700" marB="0" anchor="b"/>
                </a:tc>
                <a:tc>
                  <a:txBody>
                    <a:bodyPr/>
                    <a:lstStyle/>
                    <a:p>
                      <a:pPr algn="r" fontAlgn="b"/>
                      <a:r>
                        <a:rPr lang="en-US" sz="1600" b="0" i="0" u="none" strike="noStrike">
                          <a:solidFill>
                            <a:srgbClr val="000000"/>
                          </a:solidFill>
                          <a:effectLst/>
                          <a:latin typeface="Calibri"/>
                        </a:rPr>
                        <a:t>0</a:t>
                      </a:r>
                    </a:p>
                  </a:txBody>
                  <a:tcPr marL="12703" marR="12703" marT="12700" marB="0" anchor="b"/>
                </a:tc>
                <a:tc>
                  <a:txBody>
                    <a:bodyPr/>
                    <a:lstStyle/>
                    <a:p>
                      <a:pPr algn="r" fontAlgn="b"/>
                      <a:r>
                        <a:rPr lang="en-US" sz="1600" b="0" i="0" u="none" strike="noStrike" dirty="0">
                          <a:solidFill>
                            <a:srgbClr val="000000"/>
                          </a:solidFill>
                          <a:effectLst/>
                          <a:latin typeface="Calibri"/>
                        </a:rPr>
                        <a:t>-2.44</a:t>
                      </a:r>
                    </a:p>
                  </a:txBody>
                  <a:tcPr marL="12703" marR="12703" marT="12700" marB="0" anchor="b"/>
                </a:tc>
                <a:tc>
                  <a:txBody>
                    <a:bodyPr/>
                    <a:lstStyle/>
                    <a:p>
                      <a:pPr algn="r" fontAlgn="b"/>
                      <a:r>
                        <a:rPr lang="en-US" sz="1600" b="0" i="0" u="none" strike="noStrike" dirty="0">
                          <a:solidFill>
                            <a:srgbClr val="000000"/>
                          </a:solidFill>
                          <a:effectLst/>
                          <a:latin typeface="Calibri"/>
                        </a:rPr>
                        <a:t>8.0%</a:t>
                      </a:r>
                    </a:p>
                  </a:txBody>
                  <a:tcPr marL="12703" marR="12703" marT="12700" marB="0" anchor="b"/>
                </a:tc>
                <a:tc>
                  <a:txBody>
                    <a:bodyPr/>
                    <a:lstStyle/>
                    <a:p>
                      <a:pPr algn="r" fontAlgn="b"/>
                      <a:r>
                        <a:rPr lang="en-US" sz="1600" b="0" i="0" u="none" strike="noStrike" dirty="0">
                          <a:solidFill>
                            <a:srgbClr val="000000"/>
                          </a:solidFill>
                          <a:effectLst/>
                          <a:latin typeface="Calibri"/>
                        </a:rPr>
                        <a:t>92.0%</a:t>
                      </a:r>
                    </a:p>
                  </a:txBody>
                  <a:tcPr marL="12703" marR="12703" marT="12700" marB="0" anchor="b"/>
                </a:tc>
                <a:tc>
                  <a:txBody>
                    <a:bodyPr/>
                    <a:lstStyle/>
                    <a:p>
                      <a:pPr algn="r" fontAlgn="b"/>
                      <a:r>
                        <a:rPr lang="en-US" sz="1600" b="0" i="0" u="none" strike="noStrike" dirty="0">
                          <a:solidFill>
                            <a:srgbClr val="000000"/>
                          </a:solidFill>
                          <a:effectLst/>
                          <a:latin typeface="Calibri"/>
                        </a:rPr>
                        <a:t>-0.083</a:t>
                      </a:r>
                    </a:p>
                  </a:txBody>
                  <a:tcPr marL="12703" marR="12703" marT="12700" marB="0" anchor="b"/>
                </a:tc>
                <a:extLst>
                  <a:ext uri="{0D108BD9-81ED-4DB2-BD59-A6C34878D82A}">
                    <a16:rowId xmlns:a16="http://schemas.microsoft.com/office/drawing/2014/main" val="10002"/>
                  </a:ext>
                </a:extLst>
              </a:tr>
              <a:tr h="370840">
                <a:tc>
                  <a:txBody>
                    <a:bodyPr/>
                    <a:lstStyle/>
                    <a:p>
                      <a:pPr algn="l" fontAlgn="b"/>
                      <a:r>
                        <a:rPr lang="en-US" sz="1600" b="0" i="0" u="none" strike="noStrike">
                          <a:solidFill>
                            <a:srgbClr val="000000"/>
                          </a:solidFill>
                          <a:effectLst/>
                          <a:latin typeface="Calibri"/>
                        </a:rPr>
                        <a:t>Girl 3</a:t>
                      </a:r>
                    </a:p>
                  </a:txBody>
                  <a:tcPr marL="12703" marR="12703" marT="12700" marB="0" anchor="b"/>
                </a:tc>
                <a:tc>
                  <a:txBody>
                    <a:bodyPr/>
                    <a:lstStyle/>
                    <a:p>
                      <a:pPr algn="r" fontAlgn="b"/>
                      <a:r>
                        <a:rPr lang="en-US" sz="1600" b="0" i="0" u="none" strike="noStrike" dirty="0">
                          <a:solidFill>
                            <a:srgbClr val="000000"/>
                          </a:solidFill>
                          <a:effectLst/>
                          <a:latin typeface="Calibri"/>
                        </a:rPr>
                        <a:t>12.6</a:t>
                      </a:r>
                    </a:p>
                  </a:txBody>
                  <a:tcPr marL="12703" marR="12703" marT="12700" marB="0" anchor="b"/>
                </a:tc>
                <a:tc>
                  <a:txBody>
                    <a:bodyPr/>
                    <a:lstStyle/>
                    <a:p>
                      <a:pPr algn="r" fontAlgn="b"/>
                      <a:r>
                        <a:rPr lang="en-US" sz="1600" b="0" i="0" u="none" strike="noStrike" dirty="0">
                          <a:solidFill>
                            <a:srgbClr val="000000"/>
                          </a:solidFill>
                          <a:effectLst/>
                          <a:latin typeface="Calibri"/>
                        </a:rPr>
                        <a:t>1</a:t>
                      </a:r>
                    </a:p>
                  </a:txBody>
                  <a:tcPr marL="12703" marR="12703" marT="12700" marB="0" anchor="b"/>
                </a:tc>
                <a:tc>
                  <a:txBody>
                    <a:bodyPr/>
                    <a:lstStyle/>
                    <a:p>
                      <a:pPr algn="r" fontAlgn="b"/>
                      <a:r>
                        <a:rPr lang="en-US" sz="1600" b="0" i="0" u="none" strike="noStrike" dirty="0">
                          <a:solidFill>
                            <a:srgbClr val="000000"/>
                          </a:solidFill>
                          <a:effectLst/>
                          <a:latin typeface="Calibri"/>
                        </a:rPr>
                        <a:t>-0.60</a:t>
                      </a:r>
                    </a:p>
                  </a:txBody>
                  <a:tcPr marL="12703" marR="12703" marT="12700" marB="0" anchor="b"/>
                </a:tc>
                <a:tc>
                  <a:txBody>
                    <a:bodyPr/>
                    <a:lstStyle/>
                    <a:p>
                      <a:pPr algn="r" fontAlgn="b"/>
                      <a:r>
                        <a:rPr lang="en-US" sz="1600" b="0" i="0" u="none" strike="noStrike" dirty="0">
                          <a:solidFill>
                            <a:srgbClr val="000000"/>
                          </a:solidFill>
                          <a:effectLst/>
                          <a:latin typeface="Calibri"/>
                        </a:rPr>
                        <a:t>35.2%</a:t>
                      </a:r>
                    </a:p>
                  </a:txBody>
                  <a:tcPr marL="12703" marR="12703" marT="12700" marB="0" anchor="b"/>
                </a:tc>
                <a:tc>
                  <a:txBody>
                    <a:bodyPr/>
                    <a:lstStyle/>
                    <a:p>
                      <a:pPr algn="r" fontAlgn="b"/>
                      <a:r>
                        <a:rPr lang="en-US" sz="1600" b="0" i="0" u="none" strike="noStrike" dirty="0">
                          <a:solidFill>
                            <a:srgbClr val="000000"/>
                          </a:solidFill>
                          <a:effectLst/>
                          <a:latin typeface="Calibri"/>
                        </a:rPr>
                        <a:t>35.2%</a:t>
                      </a:r>
                    </a:p>
                  </a:txBody>
                  <a:tcPr marL="12703" marR="12703" marT="12700" marB="0" anchor="b"/>
                </a:tc>
                <a:tc>
                  <a:txBody>
                    <a:bodyPr/>
                    <a:lstStyle/>
                    <a:p>
                      <a:pPr algn="r" fontAlgn="b"/>
                      <a:r>
                        <a:rPr lang="en-US" sz="1600" b="0" i="0" u="none" strike="noStrike" dirty="0">
                          <a:solidFill>
                            <a:srgbClr val="000000"/>
                          </a:solidFill>
                          <a:effectLst/>
                          <a:latin typeface="Calibri"/>
                        </a:rPr>
                        <a:t>-1.045</a:t>
                      </a:r>
                    </a:p>
                  </a:txBody>
                  <a:tcPr marL="12703" marR="12703" marT="12700" marB="0" anchor="b"/>
                </a:tc>
                <a:extLst>
                  <a:ext uri="{0D108BD9-81ED-4DB2-BD59-A6C34878D82A}">
                    <a16:rowId xmlns:a16="http://schemas.microsoft.com/office/drawing/2014/main" val="10003"/>
                  </a:ext>
                </a:extLst>
              </a:tr>
              <a:tr h="370840">
                <a:tc>
                  <a:txBody>
                    <a:bodyPr/>
                    <a:lstStyle/>
                    <a:p>
                      <a:pPr algn="l" fontAlgn="b"/>
                      <a:r>
                        <a:rPr lang="en-US" sz="1600" b="0" i="0" u="none" strike="noStrike">
                          <a:solidFill>
                            <a:srgbClr val="000000"/>
                          </a:solidFill>
                          <a:effectLst/>
                          <a:latin typeface="Calibri"/>
                        </a:rPr>
                        <a:t>Girl 4</a:t>
                      </a:r>
                    </a:p>
                  </a:txBody>
                  <a:tcPr marL="12703" marR="12703" marT="12700" marB="0" anchor="b"/>
                </a:tc>
                <a:tc>
                  <a:txBody>
                    <a:bodyPr/>
                    <a:lstStyle/>
                    <a:p>
                      <a:pPr algn="r" fontAlgn="b"/>
                      <a:r>
                        <a:rPr lang="en-US" sz="1600" b="0" i="0" u="none" strike="noStrike" dirty="0">
                          <a:solidFill>
                            <a:srgbClr val="000000"/>
                          </a:solidFill>
                          <a:effectLst/>
                          <a:latin typeface="Calibri"/>
                        </a:rPr>
                        <a:t>13.1</a:t>
                      </a:r>
                    </a:p>
                  </a:txBody>
                  <a:tcPr marL="12703" marR="12703" marT="12700" marB="0" anchor="b"/>
                </a:tc>
                <a:tc>
                  <a:txBody>
                    <a:bodyPr/>
                    <a:lstStyle/>
                    <a:p>
                      <a:pPr algn="r" fontAlgn="b"/>
                      <a:r>
                        <a:rPr lang="en-US" sz="1600" b="0" i="0" u="none" strike="noStrike">
                          <a:solidFill>
                            <a:srgbClr val="000000"/>
                          </a:solidFill>
                          <a:effectLst/>
                          <a:latin typeface="Calibri"/>
                        </a:rPr>
                        <a:t>1</a:t>
                      </a:r>
                    </a:p>
                  </a:txBody>
                  <a:tcPr marL="12703" marR="12703" marT="12700" marB="0" anchor="b"/>
                </a:tc>
                <a:tc>
                  <a:txBody>
                    <a:bodyPr/>
                    <a:lstStyle/>
                    <a:p>
                      <a:pPr algn="r" fontAlgn="b"/>
                      <a:r>
                        <a:rPr lang="en-US" sz="1600" b="0" i="0" u="none" strike="noStrike" dirty="0">
                          <a:solidFill>
                            <a:srgbClr val="000000"/>
                          </a:solidFill>
                          <a:effectLst/>
                          <a:latin typeface="Calibri"/>
                        </a:rPr>
                        <a:t>0.17</a:t>
                      </a:r>
                    </a:p>
                  </a:txBody>
                  <a:tcPr marL="12703" marR="12703" marT="12700" marB="0" anchor="b"/>
                </a:tc>
                <a:tc>
                  <a:txBody>
                    <a:bodyPr/>
                    <a:lstStyle/>
                    <a:p>
                      <a:pPr algn="r" fontAlgn="b"/>
                      <a:r>
                        <a:rPr lang="en-US" sz="1600" b="0" i="0" u="none" strike="noStrike" dirty="0">
                          <a:solidFill>
                            <a:srgbClr val="000000"/>
                          </a:solidFill>
                          <a:effectLst/>
                          <a:latin typeface="Calibri"/>
                        </a:rPr>
                        <a:t>56.2%</a:t>
                      </a:r>
                    </a:p>
                  </a:txBody>
                  <a:tcPr marL="12703" marR="12703" marT="12700" marB="0" anchor="b"/>
                </a:tc>
                <a:tc>
                  <a:txBody>
                    <a:bodyPr/>
                    <a:lstStyle/>
                    <a:p>
                      <a:pPr algn="r" fontAlgn="b"/>
                      <a:r>
                        <a:rPr lang="en-US" sz="1600" b="0" i="0" u="none" strike="noStrike" dirty="0">
                          <a:solidFill>
                            <a:srgbClr val="000000"/>
                          </a:solidFill>
                          <a:effectLst/>
                          <a:latin typeface="Calibri"/>
                        </a:rPr>
                        <a:t>56.2%</a:t>
                      </a:r>
                    </a:p>
                  </a:txBody>
                  <a:tcPr marL="12703" marR="12703" marT="12700" marB="0" anchor="b"/>
                </a:tc>
                <a:tc>
                  <a:txBody>
                    <a:bodyPr/>
                    <a:lstStyle/>
                    <a:p>
                      <a:pPr algn="r" fontAlgn="b"/>
                      <a:r>
                        <a:rPr lang="en-US" sz="1600" b="0" i="0" u="none" strike="noStrike" dirty="0">
                          <a:solidFill>
                            <a:srgbClr val="000000"/>
                          </a:solidFill>
                          <a:effectLst/>
                          <a:latin typeface="Calibri"/>
                        </a:rPr>
                        <a:t>-0.576</a:t>
                      </a:r>
                    </a:p>
                  </a:txBody>
                  <a:tcPr marL="12703" marR="12703" marT="12700" marB="0" anchor="b"/>
                </a:tc>
                <a:extLst>
                  <a:ext uri="{0D108BD9-81ED-4DB2-BD59-A6C34878D82A}">
                    <a16:rowId xmlns:a16="http://schemas.microsoft.com/office/drawing/2014/main" val="10004"/>
                  </a:ext>
                </a:extLst>
              </a:tr>
              <a:tr h="370840">
                <a:tc>
                  <a:txBody>
                    <a:bodyPr/>
                    <a:lstStyle/>
                    <a:p>
                      <a:pPr algn="l" fontAlgn="b"/>
                      <a:r>
                        <a:rPr lang="en-US" sz="1600" b="0" i="0" u="none" strike="noStrike">
                          <a:solidFill>
                            <a:srgbClr val="000000"/>
                          </a:solidFill>
                          <a:effectLst/>
                          <a:latin typeface="Calibri"/>
                        </a:rPr>
                        <a:t>Girl 5</a:t>
                      </a:r>
                    </a:p>
                  </a:txBody>
                  <a:tcPr marL="12703" marR="12703" marT="12700" marB="0" anchor="b"/>
                </a:tc>
                <a:tc>
                  <a:txBody>
                    <a:bodyPr/>
                    <a:lstStyle/>
                    <a:p>
                      <a:pPr algn="r" fontAlgn="b"/>
                      <a:r>
                        <a:rPr lang="en-US" sz="1600" b="0" i="0" u="none" strike="noStrike" dirty="0">
                          <a:solidFill>
                            <a:srgbClr val="000000"/>
                          </a:solidFill>
                          <a:effectLst/>
                          <a:latin typeface="Calibri"/>
                        </a:rPr>
                        <a:t>12.6</a:t>
                      </a:r>
                    </a:p>
                  </a:txBody>
                  <a:tcPr marL="12703" marR="12703" marT="12700" marB="0" anchor="b"/>
                </a:tc>
                <a:tc>
                  <a:txBody>
                    <a:bodyPr/>
                    <a:lstStyle/>
                    <a:p>
                      <a:pPr algn="r" fontAlgn="b"/>
                      <a:r>
                        <a:rPr lang="en-US" sz="1600" b="0" i="0" u="none" strike="noStrike" dirty="0">
                          <a:solidFill>
                            <a:srgbClr val="000000"/>
                          </a:solidFill>
                          <a:effectLst/>
                          <a:latin typeface="Calibri"/>
                        </a:rPr>
                        <a:t>0</a:t>
                      </a:r>
                    </a:p>
                  </a:txBody>
                  <a:tcPr marL="12703" marR="12703" marT="12700" marB="0" anchor="b"/>
                </a:tc>
                <a:tc>
                  <a:txBody>
                    <a:bodyPr/>
                    <a:lstStyle/>
                    <a:p>
                      <a:pPr algn="r" fontAlgn="b"/>
                      <a:r>
                        <a:rPr lang="en-US" sz="1600" b="0" i="0" u="none" strike="noStrike" dirty="0">
                          <a:solidFill>
                            <a:srgbClr val="000000"/>
                          </a:solidFill>
                          <a:effectLst/>
                          <a:latin typeface="Calibri"/>
                        </a:rPr>
                        <a:t>-0.60</a:t>
                      </a:r>
                    </a:p>
                  </a:txBody>
                  <a:tcPr marL="12703" marR="12703" marT="12700" marB="0" anchor="b"/>
                </a:tc>
                <a:tc>
                  <a:txBody>
                    <a:bodyPr/>
                    <a:lstStyle/>
                    <a:p>
                      <a:pPr algn="r" fontAlgn="b"/>
                      <a:r>
                        <a:rPr lang="en-US" sz="1600" b="0" i="0" u="none" strike="noStrike" dirty="0">
                          <a:solidFill>
                            <a:srgbClr val="000000"/>
                          </a:solidFill>
                          <a:effectLst/>
                          <a:latin typeface="Calibri"/>
                        </a:rPr>
                        <a:t>34.6%</a:t>
                      </a:r>
                    </a:p>
                  </a:txBody>
                  <a:tcPr marL="12703" marR="12703" marT="12700" marB="0" anchor="b"/>
                </a:tc>
                <a:tc>
                  <a:txBody>
                    <a:bodyPr/>
                    <a:lstStyle/>
                    <a:p>
                      <a:pPr algn="r" fontAlgn="b"/>
                      <a:r>
                        <a:rPr lang="en-US" sz="1600" b="0" i="0" u="none" strike="noStrike" dirty="0">
                          <a:solidFill>
                            <a:srgbClr val="000000"/>
                          </a:solidFill>
                          <a:effectLst/>
                          <a:latin typeface="Calibri"/>
                        </a:rPr>
                        <a:t>65.4%</a:t>
                      </a:r>
                    </a:p>
                  </a:txBody>
                  <a:tcPr marL="12703" marR="12703" marT="12700" marB="0" anchor="b"/>
                </a:tc>
                <a:tc>
                  <a:txBody>
                    <a:bodyPr/>
                    <a:lstStyle/>
                    <a:p>
                      <a:pPr algn="r" fontAlgn="b"/>
                      <a:r>
                        <a:rPr lang="en-US" sz="1600" b="0" i="0" u="none" strike="noStrike" dirty="0">
                          <a:solidFill>
                            <a:srgbClr val="000000"/>
                          </a:solidFill>
                          <a:effectLst/>
                          <a:latin typeface="Calibri"/>
                        </a:rPr>
                        <a:t>-0.425</a:t>
                      </a:r>
                    </a:p>
                  </a:txBody>
                  <a:tcPr marL="12703" marR="12703" marT="12700" marB="0" anchor="b"/>
                </a:tc>
                <a:extLst>
                  <a:ext uri="{0D108BD9-81ED-4DB2-BD59-A6C34878D82A}">
                    <a16:rowId xmlns:a16="http://schemas.microsoft.com/office/drawing/2014/main" val="10005"/>
                  </a:ext>
                </a:extLst>
              </a:tr>
              <a:tr h="370840">
                <a:tc>
                  <a:txBody>
                    <a:bodyPr/>
                    <a:lstStyle/>
                    <a:p>
                      <a:pPr algn="l" fontAlgn="b"/>
                      <a:r>
                        <a:rPr lang="en-US" sz="1600" b="0" i="0" u="none" strike="noStrike">
                          <a:solidFill>
                            <a:srgbClr val="000000"/>
                          </a:solidFill>
                          <a:effectLst/>
                          <a:latin typeface="Calibri"/>
                        </a:rPr>
                        <a:t>Girl 6</a:t>
                      </a:r>
                    </a:p>
                  </a:txBody>
                  <a:tcPr marL="12703" marR="12703" marT="12700" marB="0" anchor="b"/>
                </a:tc>
                <a:tc>
                  <a:txBody>
                    <a:bodyPr/>
                    <a:lstStyle/>
                    <a:p>
                      <a:pPr algn="r" fontAlgn="b"/>
                      <a:r>
                        <a:rPr lang="en-US" sz="1600" b="0" i="0" u="none" strike="noStrike" dirty="0">
                          <a:solidFill>
                            <a:srgbClr val="000000"/>
                          </a:solidFill>
                          <a:effectLst/>
                          <a:latin typeface="Calibri"/>
                        </a:rPr>
                        <a:t>10.3</a:t>
                      </a:r>
                    </a:p>
                  </a:txBody>
                  <a:tcPr marL="12703" marR="12703" marT="12700" marB="0" anchor="b"/>
                </a:tc>
                <a:tc>
                  <a:txBody>
                    <a:bodyPr/>
                    <a:lstStyle/>
                    <a:p>
                      <a:pPr algn="r" fontAlgn="b"/>
                      <a:r>
                        <a:rPr lang="en-US" sz="1600" b="0" i="0" u="none" strike="noStrike" dirty="0">
                          <a:solidFill>
                            <a:srgbClr val="000000"/>
                          </a:solidFill>
                          <a:effectLst/>
                          <a:latin typeface="Calibri"/>
                        </a:rPr>
                        <a:t>0</a:t>
                      </a:r>
                    </a:p>
                  </a:txBody>
                  <a:tcPr marL="12703" marR="12703" marT="12700" marB="0" anchor="b"/>
                </a:tc>
                <a:tc>
                  <a:txBody>
                    <a:bodyPr/>
                    <a:lstStyle/>
                    <a:p>
                      <a:pPr algn="r" fontAlgn="b"/>
                      <a:r>
                        <a:rPr lang="en-US" sz="1600" b="0" i="0" u="none" strike="noStrike" dirty="0">
                          <a:solidFill>
                            <a:srgbClr val="000000"/>
                          </a:solidFill>
                          <a:effectLst/>
                          <a:latin typeface="Calibri"/>
                        </a:rPr>
                        <a:t>-4.14</a:t>
                      </a:r>
                    </a:p>
                  </a:txBody>
                  <a:tcPr marL="12703" marR="12703" marT="12700" marB="0" anchor="b"/>
                </a:tc>
                <a:tc>
                  <a:txBody>
                    <a:bodyPr/>
                    <a:lstStyle/>
                    <a:p>
                      <a:pPr algn="r" fontAlgn="b"/>
                      <a:r>
                        <a:rPr lang="en-US" sz="1600" b="0" i="0" u="none" strike="noStrike" dirty="0">
                          <a:solidFill>
                            <a:srgbClr val="000000"/>
                          </a:solidFill>
                          <a:effectLst/>
                          <a:latin typeface="Calibri"/>
                        </a:rPr>
                        <a:t>1.5%</a:t>
                      </a:r>
                    </a:p>
                  </a:txBody>
                  <a:tcPr marL="12703" marR="12703" marT="12700" marB="0" anchor="b"/>
                </a:tc>
                <a:tc>
                  <a:txBody>
                    <a:bodyPr/>
                    <a:lstStyle/>
                    <a:p>
                      <a:pPr algn="r" fontAlgn="b"/>
                      <a:r>
                        <a:rPr lang="en-US" sz="1600" b="0" i="0" u="none" strike="noStrike" dirty="0">
                          <a:solidFill>
                            <a:srgbClr val="000000"/>
                          </a:solidFill>
                          <a:effectLst/>
                          <a:latin typeface="Calibri"/>
                        </a:rPr>
                        <a:t>98.5%</a:t>
                      </a:r>
                    </a:p>
                  </a:txBody>
                  <a:tcPr marL="12703" marR="12703" marT="12700" marB="0" anchor="b"/>
                </a:tc>
                <a:tc>
                  <a:txBody>
                    <a:bodyPr/>
                    <a:lstStyle/>
                    <a:p>
                      <a:pPr algn="r" fontAlgn="b"/>
                      <a:r>
                        <a:rPr lang="en-US" sz="1600" b="0" i="0" u="none" strike="noStrike" dirty="0">
                          <a:solidFill>
                            <a:srgbClr val="000000"/>
                          </a:solidFill>
                          <a:effectLst/>
                          <a:latin typeface="Calibri"/>
                        </a:rPr>
                        <a:t>-0.015</a:t>
                      </a:r>
                    </a:p>
                  </a:txBody>
                  <a:tcPr marL="12703" marR="12703" marT="12700" marB="0" anchor="b"/>
                </a:tc>
                <a:extLst>
                  <a:ext uri="{0D108BD9-81ED-4DB2-BD59-A6C34878D82A}">
                    <a16:rowId xmlns:a16="http://schemas.microsoft.com/office/drawing/2014/main" val="10006"/>
                  </a:ext>
                </a:extLst>
              </a:tr>
              <a:tr h="370840">
                <a:tc>
                  <a:txBody>
                    <a:bodyPr/>
                    <a:lstStyle/>
                    <a:p>
                      <a:pPr algn="l" fontAlgn="b"/>
                      <a:r>
                        <a:rPr lang="en-US" sz="1600" b="0" i="0" u="none" strike="noStrike">
                          <a:solidFill>
                            <a:srgbClr val="000000"/>
                          </a:solidFill>
                          <a:effectLst/>
                          <a:latin typeface="Calibri"/>
                        </a:rPr>
                        <a:t>Girl 7</a:t>
                      </a:r>
                    </a:p>
                  </a:txBody>
                  <a:tcPr marL="12703" marR="12703" marT="12700" marB="0" anchor="b"/>
                </a:tc>
                <a:tc>
                  <a:txBody>
                    <a:bodyPr/>
                    <a:lstStyle/>
                    <a:p>
                      <a:pPr algn="r" fontAlgn="b"/>
                      <a:r>
                        <a:rPr lang="en-US" sz="1600" b="0" i="0" u="none" strike="noStrike" dirty="0">
                          <a:solidFill>
                            <a:srgbClr val="000000"/>
                          </a:solidFill>
                          <a:effectLst/>
                          <a:latin typeface="Calibri"/>
                        </a:rPr>
                        <a:t>10.2</a:t>
                      </a:r>
                    </a:p>
                  </a:txBody>
                  <a:tcPr marL="12703" marR="12703" marT="12700" marB="0" anchor="b"/>
                </a:tc>
                <a:tc>
                  <a:txBody>
                    <a:bodyPr/>
                    <a:lstStyle/>
                    <a:p>
                      <a:pPr algn="r" fontAlgn="b"/>
                      <a:r>
                        <a:rPr lang="en-US" sz="1600" b="0" i="0" u="none" strike="noStrike" dirty="0">
                          <a:solidFill>
                            <a:srgbClr val="000000"/>
                          </a:solidFill>
                          <a:effectLst/>
                          <a:latin typeface="Calibri"/>
                        </a:rPr>
                        <a:t>0</a:t>
                      </a:r>
                    </a:p>
                  </a:txBody>
                  <a:tcPr marL="12703" marR="12703" marT="12700" marB="0" anchor="b"/>
                </a:tc>
                <a:tc>
                  <a:txBody>
                    <a:bodyPr/>
                    <a:lstStyle/>
                    <a:p>
                      <a:pPr algn="r" fontAlgn="b"/>
                      <a:r>
                        <a:rPr lang="en-US" sz="1600" b="0" i="0" u="none" strike="noStrike" dirty="0">
                          <a:solidFill>
                            <a:srgbClr val="000000"/>
                          </a:solidFill>
                          <a:effectLst/>
                          <a:latin typeface="Calibri"/>
                        </a:rPr>
                        <a:t>-4.29</a:t>
                      </a:r>
                    </a:p>
                  </a:txBody>
                  <a:tcPr marL="12703" marR="12703" marT="12700" marB="0" anchor="b"/>
                </a:tc>
                <a:tc>
                  <a:txBody>
                    <a:bodyPr/>
                    <a:lstStyle/>
                    <a:p>
                      <a:pPr algn="r" fontAlgn="b"/>
                      <a:r>
                        <a:rPr lang="en-US" sz="1600" b="0" i="0" u="none" strike="noStrike" dirty="0">
                          <a:solidFill>
                            <a:srgbClr val="000000"/>
                          </a:solidFill>
                          <a:effectLst/>
                          <a:latin typeface="Calibri"/>
                        </a:rPr>
                        <a:t>1.3%</a:t>
                      </a:r>
                    </a:p>
                  </a:txBody>
                  <a:tcPr marL="12703" marR="12703" marT="12700" marB="0" anchor="b"/>
                </a:tc>
                <a:tc>
                  <a:txBody>
                    <a:bodyPr/>
                    <a:lstStyle/>
                    <a:p>
                      <a:pPr algn="r" fontAlgn="b"/>
                      <a:r>
                        <a:rPr lang="en-US" sz="1600" b="0" i="0" u="none" strike="noStrike" dirty="0">
                          <a:solidFill>
                            <a:srgbClr val="000000"/>
                          </a:solidFill>
                          <a:effectLst/>
                          <a:latin typeface="Calibri"/>
                        </a:rPr>
                        <a:t>98.7%</a:t>
                      </a:r>
                    </a:p>
                  </a:txBody>
                  <a:tcPr marL="12703" marR="12703" marT="12700" marB="0" anchor="b"/>
                </a:tc>
                <a:tc>
                  <a:txBody>
                    <a:bodyPr/>
                    <a:lstStyle/>
                    <a:p>
                      <a:pPr algn="r" fontAlgn="b"/>
                      <a:r>
                        <a:rPr lang="en-US" sz="1600" b="0" i="0" u="none" strike="noStrike" dirty="0">
                          <a:solidFill>
                            <a:srgbClr val="000000"/>
                          </a:solidFill>
                          <a:effectLst/>
                          <a:latin typeface="Calibri"/>
                        </a:rPr>
                        <a:t>-0.013</a:t>
                      </a:r>
                    </a:p>
                  </a:txBody>
                  <a:tcPr marL="12703" marR="12703" marT="12700" marB="0" anchor="b"/>
                </a:tc>
                <a:extLst>
                  <a:ext uri="{0D108BD9-81ED-4DB2-BD59-A6C34878D82A}">
                    <a16:rowId xmlns:a16="http://schemas.microsoft.com/office/drawing/2014/main" val="10007"/>
                  </a:ext>
                </a:extLst>
              </a:tr>
              <a:tr h="370840">
                <a:tc>
                  <a:txBody>
                    <a:bodyPr/>
                    <a:lstStyle/>
                    <a:p>
                      <a:pPr algn="l" fontAlgn="b"/>
                      <a:r>
                        <a:rPr lang="en-US" sz="1600" b="0" i="0" u="none" strike="noStrike">
                          <a:solidFill>
                            <a:srgbClr val="000000"/>
                          </a:solidFill>
                          <a:effectLst/>
                          <a:latin typeface="Calibri"/>
                        </a:rPr>
                        <a:t>Girl 8</a:t>
                      </a:r>
                    </a:p>
                  </a:txBody>
                  <a:tcPr marL="12703" marR="12703" marT="12700" marB="0" anchor="b"/>
                </a:tc>
                <a:tc>
                  <a:txBody>
                    <a:bodyPr/>
                    <a:lstStyle/>
                    <a:p>
                      <a:pPr algn="r" fontAlgn="b"/>
                      <a:r>
                        <a:rPr lang="en-US" sz="1600" b="0" i="0" u="none" strike="noStrike" dirty="0">
                          <a:solidFill>
                            <a:srgbClr val="000000"/>
                          </a:solidFill>
                          <a:effectLst/>
                          <a:latin typeface="Calibri"/>
                        </a:rPr>
                        <a:t>15.4</a:t>
                      </a:r>
                    </a:p>
                  </a:txBody>
                  <a:tcPr marL="12703" marR="12703" marT="12700" marB="0" anchor="b"/>
                </a:tc>
                <a:tc>
                  <a:txBody>
                    <a:bodyPr/>
                    <a:lstStyle/>
                    <a:p>
                      <a:pPr algn="r" fontAlgn="b"/>
                      <a:r>
                        <a:rPr lang="en-US" sz="1600" b="0" i="0" u="none" strike="noStrike" dirty="0">
                          <a:solidFill>
                            <a:srgbClr val="000000"/>
                          </a:solidFill>
                          <a:effectLst/>
                          <a:latin typeface="Calibri"/>
                        </a:rPr>
                        <a:t>1</a:t>
                      </a:r>
                    </a:p>
                  </a:txBody>
                  <a:tcPr marL="12703" marR="12703" marT="12700" marB="0" anchor="b"/>
                </a:tc>
                <a:tc>
                  <a:txBody>
                    <a:bodyPr/>
                    <a:lstStyle/>
                    <a:p>
                      <a:pPr algn="r" fontAlgn="b"/>
                      <a:r>
                        <a:rPr lang="en-US" sz="1600" b="0" i="0" u="none" strike="noStrike" dirty="0">
                          <a:solidFill>
                            <a:srgbClr val="000000"/>
                          </a:solidFill>
                          <a:effectLst/>
                          <a:latin typeface="Calibri"/>
                        </a:rPr>
                        <a:t>3.72</a:t>
                      </a:r>
                    </a:p>
                  </a:txBody>
                  <a:tcPr marL="12703" marR="12703" marT="12700" marB="0" anchor="b"/>
                </a:tc>
                <a:tc>
                  <a:txBody>
                    <a:bodyPr/>
                    <a:lstStyle/>
                    <a:p>
                      <a:pPr algn="r" fontAlgn="b"/>
                      <a:r>
                        <a:rPr lang="en-US" sz="1600" b="0" i="0" u="none" strike="noStrike" dirty="0">
                          <a:solidFill>
                            <a:srgbClr val="000000"/>
                          </a:solidFill>
                          <a:effectLst/>
                          <a:latin typeface="Calibri"/>
                        </a:rPr>
                        <a:t>97.8%</a:t>
                      </a:r>
                    </a:p>
                  </a:txBody>
                  <a:tcPr marL="12703" marR="12703" marT="12700" marB="0" anchor="b"/>
                </a:tc>
                <a:tc>
                  <a:txBody>
                    <a:bodyPr/>
                    <a:lstStyle/>
                    <a:p>
                      <a:pPr algn="r" fontAlgn="b"/>
                      <a:r>
                        <a:rPr lang="en-US" sz="1600" b="0" i="0" u="none" strike="noStrike" dirty="0">
                          <a:solidFill>
                            <a:srgbClr val="000000"/>
                          </a:solidFill>
                          <a:effectLst/>
                          <a:latin typeface="Calibri"/>
                        </a:rPr>
                        <a:t>97.8%</a:t>
                      </a:r>
                    </a:p>
                  </a:txBody>
                  <a:tcPr marL="12703" marR="12703" marT="12700" marB="0" anchor="b"/>
                </a:tc>
                <a:tc>
                  <a:txBody>
                    <a:bodyPr/>
                    <a:lstStyle/>
                    <a:p>
                      <a:pPr algn="r" fontAlgn="b"/>
                      <a:r>
                        <a:rPr lang="en-US" sz="1600" b="0" i="0" u="none" strike="noStrike" dirty="0">
                          <a:solidFill>
                            <a:srgbClr val="000000"/>
                          </a:solidFill>
                          <a:effectLst/>
                          <a:latin typeface="Calibri"/>
                        </a:rPr>
                        <a:t>-0.022</a:t>
                      </a:r>
                    </a:p>
                  </a:txBody>
                  <a:tcPr marL="12703" marR="12703" marT="12700" marB="0" anchor="b"/>
                </a:tc>
                <a:extLst>
                  <a:ext uri="{0D108BD9-81ED-4DB2-BD59-A6C34878D82A}">
                    <a16:rowId xmlns:a16="http://schemas.microsoft.com/office/drawing/2014/main" val="10008"/>
                  </a:ext>
                </a:extLst>
              </a:tr>
              <a:tr h="370840">
                <a:tc>
                  <a:txBody>
                    <a:bodyPr/>
                    <a:lstStyle/>
                    <a:p>
                      <a:pPr algn="l" fontAlgn="b"/>
                      <a:r>
                        <a:rPr lang="en-US" sz="1600" b="0" i="0" u="none" strike="noStrike">
                          <a:solidFill>
                            <a:srgbClr val="000000"/>
                          </a:solidFill>
                          <a:effectLst/>
                          <a:latin typeface="Calibri"/>
                        </a:rPr>
                        <a:t>Girl 9</a:t>
                      </a:r>
                    </a:p>
                  </a:txBody>
                  <a:tcPr marL="12703" marR="12703" marT="12700" marB="0" anchor="b"/>
                </a:tc>
                <a:tc>
                  <a:txBody>
                    <a:bodyPr/>
                    <a:lstStyle/>
                    <a:p>
                      <a:pPr algn="r" fontAlgn="b"/>
                      <a:r>
                        <a:rPr lang="en-US" sz="1600" b="0" i="0" u="none" strike="noStrike" dirty="0">
                          <a:solidFill>
                            <a:srgbClr val="000000"/>
                          </a:solidFill>
                          <a:effectLst/>
                          <a:latin typeface="Calibri"/>
                        </a:rPr>
                        <a:t>15.2</a:t>
                      </a:r>
                    </a:p>
                  </a:txBody>
                  <a:tcPr marL="12703" marR="12703" marT="12700" marB="0" anchor="b"/>
                </a:tc>
                <a:tc>
                  <a:txBody>
                    <a:bodyPr/>
                    <a:lstStyle/>
                    <a:p>
                      <a:pPr algn="r" fontAlgn="b"/>
                      <a:r>
                        <a:rPr lang="en-US" sz="1600" b="0" i="0" u="none" strike="noStrike" dirty="0">
                          <a:solidFill>
                            <a:srgbClr val="000000"/>
                          </a:solidFill>
                          <a:effectLst/>
                          <a:latin typeface="Calibri"/>
                        </a:rPr>
                        <a:t>1</a:t>
                      </a:r>
                    </a:p>
                  </a:txBody>
                  <a:tcPr marL="12703" marR="12703" marT="12700" marB="0" anchor="b"/>
                </a:tc>
                <a:tc>
                  <a:txBody>
                    <a:bodyPr/>
                    <a:lstStyle/>
                    <a:p>
                      <a:pPr algn="r" fontAlgn="b"/>
                      <a:r>
                        <a:rPr lang="en-US" sz="1600" b="0" i="0" u="none" strike="noStrike" dirty="0">
                          <a:solidFill>
                            <a:srgbClr val="000000"/>
                          </a:solidFill>
                          <a:effectLst/>
                          <a:latin typeface="Calibri"/>
                        </a:rPr>
                        <a:t>3.41</a:t>
                      </a:r>
                    </a:p>
                  </a:txBody>
                  <a:tcPr marL="12703" marR="12703" marT="12700" marB="0" anchor="b"/>
                </a:tc>
                <a:tc>
                  <a:txBody>
                    <a:bodyPr/>
                    <a:lstStyle/>
                    <a:p>
                      <a:pPr algn="r" fontAlgn="b"/>
                      <a:r>
                        <a:rPr lang="en-US" sz="1600" b="0" i="0" u="none" strike="noStrike" dirty="0">
                          <a:solidFill>
                            <a:srgbClr val="000000"/>
                          </a:solidFill>
                          <a:effectLst/>
                          <a:latin typeface="Calibri"/>
                        </a:rPr>
                        <a:t>96.9%</a:t>
                      </a:r>
                    </a:p>
                  </a:txBody>
                  <a:tcPr marL="12703" marR="12703" marT="12700" marB="0" anchor="b"/>
                </a:tc>
                <a:tc>
                  <a:txBody>
                    <a:bodyPr/>
                    <a:lstStyle/>
                    <a:p>
                      <a:pPr algn="r" fontAlgn="b"/>
                      <a:r>
                        <a:rPr lang="en-US" sz="1600" b="0" i="0" u="none" strike="noStrike" dirty="0">
                          <a:solidFill>
                            <a:srgbClr val="000000"/>
                          </a:solidFill>
                          <a:effectLst/>
                          <a:latin typeface="Calibri"/>
                        </a:rPr>
                        <a:t>96.9%</a:t>
                      </a:r>
                    </a:p>
                  </a:txBody>
                  <a:tcPr marL="12703" marR="12703" marT="12700" marB="0" anchor="b"/>
                </a:tc>
                <a:tc>
                  <a:txBody>
                    <a:bodyPr/>
                    <a:lstStyle/>
                    <a:p>
                      <a:pPr algn="r" fontAlgn="b"/>
                      <a:r>
                        <a:rPr lang="en-US" sz="1600" b="0" i="0" u="none" strike="noStrike" dirty="0">
                          <a:solidFill>
                            <a:srgbClr val="000000"/>
                          </a:solidFill>
                          <a:effectLst/>
                          <a:latin typeface="Calibri"/>
                        </a:rPr>
                        <a:t>-0.031</a:t>
                      </a:r>
                    </a:p>
                  </a:txBody>
                  <a:tcPr marL="12703" marR="12703" marT="12700" marB="0" anchor="b"/>
                </a:tc>
                <a:extLst>
                  <a:ext uri="{0D108BD9-81ED-4DB2-BD59-A6C34878D82A}">
                    <a16:rowId xmlns:a16="http://schemas.microsoft.com/office/drawing/2014/main" val="10009"/>
                  </a:ext>
                </a:extLst>
              </a:tr>
              <a:tr h="370840">
                <a:tc>
                  <a:txBody>
                    <a:bodyPr/>
                    <a:lstStyle/>
                    <a:p>
                      <a:pPr algn="l" fontAlgn="b"/>
                      <a:r>
                        <a:rPr lang="tr-TR" sz="1600" b="0" i="0" u="none" strike="noStrike">
                          <a:solidFill>
                            <a:srgbClr val="000000"/>
                          </a:solidFill>
                          <a:effectLst/>
                          <a:latin typeface="Calibri"/>
                        </a:rPr>
                        <a:t>Girl 10</a:t>
                      </a:r>
                    </a:p>
                  </a:txBody>
                  <a:tcPr marL="12703" marR="12703"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13.8</a:t>
                      </a:r>
                    </a:p>
                  </a:txBody>
                  <a:tcPr marL="12703" marR="12703"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a:t>
                      </a:r>
                    </a:p>
                  </a:txBody>
                  <a:tcPr marL="12703" marR="12703"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1.25</a:t>
                      </a:r>
                    </a:p>
                  </a:txBody>
                  <a:tcPr marL="12703" marR="12703"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79.2%</a:t>
                      </a:r>
                    </a:p>
                  </a:txBody>
                  <a:tcPr marL="12703" marR="12703"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79.2%</a:t>
                      </a:r>
                    </a:p>
                  </a:txBody>
                  <a:tcPr marL="12703" marR="12703"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-0.233</a:t>
                      </a:r>
                    </a:p>
                  </a:txBody>
                  <a:tcPr marL="12703" marR="12703" marT="12700" marB="0" anchor="b">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r h="370840">
                <a:tc>
                  <a:txBody>
                    <a:bodyPr/>
                    <a:lstStyle/>
                    <a:p>
                      <a:pPr algn="l" fontAlgn="b"/>
                      <a:r>
                        <a:rPr lang="en-US" sz="1600" b="0" i="0" u="none" strike="noStrike" dirty="0">
                          <a:solidFill>
                            <a:srgbClr val="000000"/>
                          </a:solidFill>
                          <a:effectLst/>
                          <a:latin typeface="Calibri"/>
                        </a:rPr>
                        <a:t>Likelihood</a:t>
                      </a:r>
                    </a:p>
                  </a:txBody>
                  <a:tcPr marL="12703" marR="12703"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a:rPr>
                        <a:t>(product)</a:t>
                      </a:r>
                    </a:p>
                  </a:txBody>
                  <a:tcPr marL="12703" marR="12703"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a:endParaRPr>
                    </a:p>
                  </a:txBody>
                  <a:tcPr marL="12703" marR="12703"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12703" marR="12703"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12703" marR="12703"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6.4%</a:t>
                      </a:r>
                    </a:p>
                  </a:txBody>
                  <a:tcPr marL="12703" marR="12703"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703" marR="12703"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1"/>
                  </a:ext>
                </a:extLst>
              </a:tr>
              <a:tr h="370840">
                <a:tc>
                  <a:txBody>
                    <a:bodyPr/>
                    <a:lstStyle/>
                    <a:p>
                      <a:pPr algn="l" fontAlgn="b"/>
                      <a:r>
                        <a:rPr lang="en-US" sz="1600" b="0" i="0" u="none" strike="noStrike" dirty="0">
                          <a:solidFill>
                            <a:srgbClr val="000000"/>
                          </a:solidFill>
                          <a:effectLst/>
                          <a:latin typeface="Calibri"/>
                        </a:rPr>
                        <a:t>Log-likelihood</a:t>
                      </a:r>
                    </a:p>
                  </a:txBody>
                  <a:tcPr marL="12703" marR="12703"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a:rPr>
                        <a:t>(sum)</a:t>
                      </a:r>
                    </a:p>
                  </a:txBody>
                  <a:tcPr marL="12703" marR="12703"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a:endParaRPr>
                    </a:p>
                  </a:txBody>
                  <a:tcPr marL="12703" marR="12703"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endParaRPr>
                    </a:p>
                  </a:txBody>
                  <a:tcPr marL="12703" marR="12703"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a:endParaRPr>
                    </a:p>
                  </a:txBody>
                  <a:tcPr marL="12703" marR="12703"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703" marR="12703"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-2.749</a:t>
                      </a:r>
                    </a:p>
                  </a:txBody>
                  <a:tcPr marL="12703" marR="12703"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6" name="TextBox 5">
            <a:extLst>
              <a:ext uri="{FF2B5EF4-FFF2-40B4-BE49-F238E27FC236}">
                <a16:creationId xmlns:a16="http://schemas.microsoft.com/office/drawing/2014/main" id="{6AE26358-AF94-A847-844A-263401666ECF}"/>
              </a:ext>
            </a:extLst>
          </p:cNvPr>
          <p:cNvSpPr txBox="1"/>
          <p:nvPr/>
        </p:nvSpPr>
        <p:spPr>
          <a:xfrm>
            <a:off x="4815619" y="1027907"/>
            <a:ext cx="3699731" cy="615553"/>
          </a:xfrm>
          <a:prstGeom prst="rect">
            <a:avLst/>
          </a:prstGeom>
          <a:noFill/>
        </p:spPr>
        <p:txBody>
          <a:bodyPr wrap="none" lIns="0" tIns="0" rIns="0" bIns="0" rtlCol="0">
            <a:spAutoFit/>
          </a:bodyPr>
          <a:lstStyle/>
          <a:p>
            <a:r>
              <a:rPr lang="en-US" sz="2000" i="1" dirty="0"/>
              <a:t>Estimated function:</a:t>
            </a:r>
          </a:p>
          <a:p>
            <a:r>
              <a:rPr lang="en-US" sz="2000" i="1" dirty="0"/>
              <a:t>Menarche = f(-20.0 + 1.54 Age)</a:t>
            </a:r>
            <a:r>
              <a:rPr lang="en-US" sz="2000" i="1" baseline="-25000" dirty="0"/>
              <a:t> </a:t>
            </a:r>
            <a:r>
              <a:rPr lang="en-US" sz="2000" i="1" dirty="0"/>
              <a:t>+ u</a:t>
            </a:r>
          </a:p>
        </p:txBody>
      </p:sp>
    </p:spTree>
    <p:extLst>
      <p:ext uri="{BB962C8B-B14F-4D97-AF65-F5344CB8AC3E}">
        <p14:creationId xmlns:p14="http://schemas.microsoft.com/office/powerpoint/2010/main" val="123343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7B4A3A-6D9E-6949-8760-C9C2E65E7140}"/>
              </a:ext>
            </a:extLst>
          </p:cNvPr>
          <p:cNvSpPr>
            <a:spLocks noGrp="1"/>
          </p:cNvSpPr>
          <p:nvPr>
            <p:ph type="title"/>
          </p:nvPr>
        </p:nvSpPr>
        <p:spPr/>
        <p:txBody>
          <a:bodyPr/>
          <a:lstStyle/>
          <a:p>
            <a:r>
              <a:rPr lang="fi-FI" dirty="0" err="1"/>
              <a:t>Interpretation</a:t>
            </a:r>
            <a:r>
              <a:rPr lang="fi-FI" dirty="0"/>
              <a:t> of </a:t>
            </a:r>
            <a:r>
              <a:rPr lang="fi-FI" dirty="0" err="1"/>
              <a:t>logistic</a:t>
            </a:r>
            <a:r>
              <a:rPr lang="fi-FI" dirty="0"/>
              <a:t> regression </a:t>
            </a:r>
            <a:r>
              <a:rPr lang="fi-FI" dirty="0" err="1"/>
              <a:t>results</a:t>
            </a:r>
            <a:endParaRPr lang="fi-FI" dirty="0"/>
          </a:p>
        </p:txBody>
      </p:sp>
      <p:sp>
        <p:nvSpPr>
          <p:cNvPr id="6" name="Text Placeholder 5">
            <a:extLst>
              <a:ext uri="{FF2B5EF4-FFF2-40B4-BE49-F238E27FC236}">
                <a16:creationId xmlns:a16="http://schemas.microsoft.com/office/drawing/2014/main" id="{4503FDDC-7546-904C-ABF0-B901D0007F6D}"/>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297203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07841" y="38150"/>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E9E8E6"/>
                </a:solidFill>
                <a:latin typeface="Courier"/>
                <a:cs typeface="Courier"/>
              </a:rPr>
              <a:t>lreg1 &lt;- </a:t>
            </a:r>
            <a:r>
              <a:rPr lang="en-US" sz="1600" dirty="0" err="1">
                <a:solidFill>
                  <a:srgbClr val="E9E8E6"/>
                </a:solidFill>
                <a:latin typeface="Courier"/>
                <a:cs typeface="Courier"/>
              </a:rPr>
              <a:t>glm</a:t>
            </a:r>
            <a:r>
              <a:rPr lang="en-US" sz="1600" dirty="0">
                <a:solidFill>
                  <a:srgbClr val="E9E8E6"/>
                </a:solidFill>
                <a:latin typeface="Courier"/>
                <a:cs typeface="Courier"/>
              </a:rPr>
              <a:t>(Menarche ~ Age, data = data, family = "binomial")</a:t>
            </a:r>
          </a:p>
          <a:p>
            <a:r>
              <a:rPr lang="en-US" sz="1600" dirty="0">
                <a:solidFill>
                  <a:srgbClr val="E9E8E6"/>
                </a:solidFill>
                <a:latin typeface="Courier"/>
                <a:cs typeface="Courier"/>
              </a:rPr>
              <a:t>summary(lreg1)</a:t>
            </a:r>
          </a:p>
          <a:p>
            <a:endParaRPr lang="en-US" sz="800" b="0" dirty="0">
              <a:solidFill>
                <a:srgbClr val="E9E8E6"/>
              </a:solidFill>
              <a:latin typeface="Courier"/>
              <a:cs typeface="Courier"/>
            </a:endParaRPr>
          </a:p>
          <a:p>
            <a:r>
              <a:rPr lang="en-US" sz="1600" b="0" dirty="0">
                <a:solidFill>
                  <a:srgbClr val="E9E8E6"/>
                </a:solidFill>
                <a:latin typeface="Courier"/>
                <a:cs typeface="Courier"/>
              </a:rPr>
              <a:t>Call:</a:t>
            </a:r>
          </a:p>
          <a:p>
            <a:r>
              <a:rPr lang="en-US" sz="1600" b="0" dirty="0" err="1">
                <a:solidFill>
                  <a:srgbClr val="E9E8E6"/>
                </a:solidFill>
                <a:latin typeface="Courier"/>
                <a:cs typeface="Courier"/>
              </a:rPr>
              <a:t>glm</a:t>
            </a:r>
            <a:r>
              <a:rPr lang="en-US" sz="1600" b="0" dirty="0">
                <a:solidFill>
                  <a:srgbClr val="E9E8E6"/>
                </a:solidFill>
                <a:latin typeface="Courier"/>
                <a:cs typeface="Courier"/>
              </a:rPr>
              <a:t>(formula = Menarche ~ Age, family = "binomial", data = data)</a:t>
            </a:r>
          </a:p>
          <a:p>
            <a:endParaRPr lang="en-US" sz="800" b="0" dirty="0">
              <a:solidFill>
                <a:srgbClr val="E9E8E6"/>
              </a:solidFill>
              <a:latin typeface="Courier"/>
              <a:cs typeface="Courier"/>
            </a:endParaRPr>
          </a:p>
          <a:p>
            <a:r>
              <a:rPr lang="en-US" sz="1600" b="0" dirty="0">
                <a:solidFill>
                  <a:srgbClr val="E9E8E6"/>
                </a:solidFill>
                <a:latin typeface="Courier"/>
                <a:cs typeface="Courier"/>
              </a:rPr>
              <a:t>Deviance Residuals: </a:t>
            </a:r>
          </a:p>
          <a:p>
            <a:r>
              <a:rPr lang="en-US" sz="1600" b="0" dirty="0">
                <a:solidFill>
                  <a:srgbClr val="E9E8E6"/>
                </a:solidFill>
                <a:latin typeface="Courier"/>
                <a:cs typeface="Courier"/>
              </a:rPr>
              <a:t>    Min       1Q   Median       3Q      Max  </a:t>
            </a:r>
          </a:p>
          <a:p>
            <a:r>
              <a:rPr lang="en-US" sz="1600" b="0" dirty="0">
                <a:solidFill>
                  <a:srgbClr val="E9E8E6"/>
                </a:solidFill>
                <a:latin typeface="Courier"/>
                <a:cs typeface="Courier"/>
              </a:rPr>
              <a:t>-3.0863  -0.1988   0.0324   0.2216   2.8285  </a:t>
            </a:r>
          </a:p>
          <a:p>
            <a:endParaRPr lang="en-US" sz="800" b="0" dirty="0">
              <a:latin typeface="Courier"/>
              <a:cs typeface="Courier"/>
            </a:endParaRPr>
          </a:p>
          <a:p>
            <a:r>
              <a:rPr lang="en-US" sz="1600" b="0" dirty="0">
                <a:latin typeface="Courier"/>
                <a:cs typeface="Courier"/>
              </a:rPr>
              <a:t>Coefficients:</a:t>
            </a:r>
          </a:p>
          <a:p>
            <a:r>
              <a:rPr lang="en-US" sz="1600" b="0" dirty="0">
                <a:latin typeface="Courier"/>
                <a:cs typeface="Courier"/>
              </a:rPr>
              <a:t>             Estimate Std. Error z value </a:t>
            </a:r>
            <a:r>
              <a:rPr lang="en-US" sz="1600" b="0" dirty="0" err="1">
                <a:latin typeface="Courier"/>
                <a:cs typeface="Courier"/>
              </a:rPr>
              <a:t>Pr</a:t>
            </a:r>
            <a:r>
              <a:rPr lang="en-US" sz="1600" b="0" dirty="0">
                <a:latin typeface="Courier"/>
                <a:cs typeface="Courier"/>
              </a:rPr>
              <a:t>(&gt;|z|)    </a:t>
            </a:r>
          </a:p>
          <a:p>
            <a:r>
              <a:rPr lang="en-US" sz="1600" b="0" dirty="0">
                <a:latin typeface="Courier"/>
                <a:cs typeface="Courier"/>
              </a:rPr>
              <a:t>(Intercept) -21.07621    0.76637  -27.50   &lt;2e-16 ***</a:t>
            </a:r>
          </a:p>
          <a:p>
            <a:r>
              <a:rPr lang="en-US" sz="1600" b="0" dirty="0">
                <a:latin typeface="Courier"/>
                <a:cs typeface="Courier"/>
              </a:rPr>
              <a:t>Age           1.62044    0.05863   27.64   &lt;2e-16 ***</a:t>
            </a:r>
          </a:p>
          <a:p>
            <a:r>
              <a:rPr lang="en-US" sz="1600" b="0" dirty="0">
                <a:latin typeface="Courier"/>
                <a:cs typeface="Courier"/>
              </a:rPr>
              <a:t>---</a:t>
            </a:r>
          </a:p>
          <a:p>
            <a:r>
              <a:rPr lang="en-US" sz="1600" b="0" dirty="0" err="1">
                <a:latin typeface="Courier"/>
                <a:cs typeface="Courier"/>
              </a:rPr>
              <a:t>Signif</a:t>
            </a:r>
            <a:r>
              <a:rPr lang="en-US" sz="1600" b="0" dirty="0">
                <a:latin typeface="Courier"/>
                <a:cs typeface="Courier"/>
              </a:rPr>
              <a:t>. codes:  0 ‘***’ 0.001 ‘**’ 0.01 ‘*’ 0.05 ‘.’ 0.1 ‘ ’ 1</a:t>
            </a:r>
          </a:p>
          <a:p>
            <a:endParaRPr lang="en-US" sz="800" b="0" dirty="0">
              <a:latin typeface="Courier"/>
              <a:cs typeface="Courier"/>
            </a:endParaRPr>
          </a:p>
          <a:p>
            <a:r>
              <a:rPr lang="en-US" sz="1600" b="0" dirty="0">
                <a:solidFill>
                  <a:srgbClr val="E9E8E6"/>
                </a:solidFill>
                <a:latin typeface="Courier"/>
                <a:cs typeface="Courier"/>
              </a:rPr>
              <a:t>(Dispersion parameter for binomial family taken to be 1)</a:t>
            </a:r>
          </a:p>
          <a:p>
            <a:endParaRPr lang="en-US" sz="800" b="0" dirty="0">
              <a:solidFill>
                <a:srgbClr val="E9E8E6"/>
              </a:solidFill>
              <a:latin typeface="Courier"/>
              <a:cs typeface="Courier"/>
            </a:endParaRPr>
          </a:p>
          <a:p>
            <a:r>
              <a:rPr lang="en-US" sz="1600" b="0" dirty="0">
                <a:solidFill>
                  <a:srgbClr val="E9E8E6"/>
                </a:solidFill>
                <a:latin typeface="Courier"/>
                <a:cs typeface="Courier"/>
              </a:rPr>
              <a:t>    Null deviance: 5306.5  on 3917  degrees of freedom</a:t>
            </a:r>
          </a:p>
          <a:p>
            <a:r>
              <a:rPr lang="en-US" sz="1600" b="0" dirty="0">
                <a:solidFill>
                  <a:srgbClr val="E9E8E6"/>
                </a:solidFill>
                <a:latin typeface="Courier"/>
                <a:cs typeface="Courier"/>
              </a:rPr>
              <a:t>Residual deviance: 1664.2  on 3916  degrees of freedom</a:t>
            </a:r>
          </a:p>
          <a:p>
            <a:r>
              <a:rPr lang="en-US" sz="1600" b="0" dirty="0">
                <a:solidFill>
                  <a:srgbClr val="E9E8E6"/>
                </a:solidFill>
                <a:latin typeface="Courier"/>
                <a:cs typeface="Courier"/>
              </a:rPr>
              <a:t>AIC: 1668.2</a:t>
            </a:r>
          </a:p>
          <a:p>
            <a:endParaRPr lang="en-US" sz="1600" b="0" dirty="0">
              <a:solidFill>
                <a:srgbClr val="E9E8E6"/>
              </a:solidFill>
              <a:latin typeface="Courier"/>
              <a:cs typeface="Courier"/>
            </a:endParaRPr>
          </a:p>
          <a:p>
            <a:r>
              <a:rPr lang="en-US" sz="1600" b="0" dirty="0">
                <a:solidFill>
                  <a:srgbClr val="E9E8E6"/>
                </a:solidFill>
                <a:latin typeface="Courier"/>
                <a:cs typeface="Courier"/>
              </a:rPr>
              <a:t>Number of Fisher Scoring iterations: 7</a:t>
            </a:r>
          </a:p>
        </p:txBody>
      </p:sp>
      <p:sp>
        <p:nvSpPr>
          <p:cNvPr id="23" name="TextBox 22"/>
          <p:cNvSpPr txBox="1"/>
          <p:nvPr/>
        </p:nvSpPr>
        <p:spPr>
          <a:xfrm>
            <a:off x="4538333" y="1871948"/>
            <a:ext cx="1453974" cy="923330"/>
          </a:xfrm>
          <a:prstGeom prst="rect">
            <a:avLst/>
          </a:prstGeom>
          <a:noFill/>
        </p:spPr>
        <p:txBody>
          <a:bodyPr wrap="none" lIns="0" tIns="0" rIns="0" bIns="0" rtlCol="0">
            <a:spAutoFit/>
          </a:bodyPr>
          <a:lstStyle/>
          <a:p>
            <a:r>
              <a:rPr lang="en-US" sz="2000" b="1" dirty="0">
                <a:solidFill>
                  <a:srgbClr val="EF3340"/>
                </a:solidFill>
              </a:rPr>
              <a:t>z statistic is</a:t>
            </a:r>
            <a:br>
              <a:rPr lang="en-US" sz="2000" b="1" dirty="0">
                <a:solidFill>
                  <a:srgbClr val="EF3340"/>
                </a:solidFill>
              </a:rPr>
            </a:br>
            <a:r>
              <a:rPr lang="en-US" sz="2000" b="1" dirty="0">
                <a:solidFill>
                  <a:srgbClr val="EF3340"/>
                </a:solidFill>
              </a:rPr>
              <a:t> </a:t>
            </a:r>
            <a:r>
              <a:rPr lang="en-US" sz="2000" b="1" dirty="0" err="1">
                <a:solidFill>
                  <a:srgbClr val="EF3340"/>
                </a:solidFill>
              </a:rPr>
              <a:t>Est</a:t>
            </a:r>
            <a:r>
              <a:rPr lang="en-US" sz="2000" b="1" dirty="0">
                <a:solidFill>
                  <a:srgbClr val="EF3340"/>
                </a:solidFill>
              </a:rPr>
              <a:t> / S.E</a:t>
            </a:r>
          </a:p>
          <a:p>
            <a:endParaRPr lang="en-US" sz="2000" b="1" dirty="0"/>
          </a:p>
        </p:txBody>
      </p:sp>
      <p:sp>
        <p:nvSpPr>
          <p:cNvPr id="24" name="TextBox 23"/>
          <p:cNvSpPr txBox="1"/>
          <p:nvPr/>
        </p:nvSpPr>
        <p:spPr>
          <a:xfrm>
            <a:off x="6106800" y="87569"/>
            <a:ext cx="2571896" cy="2708433"/>
          </a:xfrm>
          <a:prstGeom prst="rect">
            <a:avLst/>
          </a:prstGeom>
          <a:noFill/>
        </p:spPr>
        <p:txBody>
          <a:bodyPr wrap="square" lIns="0" tIns="0" rIns="0" bIns="0" rtlCol="0">
            <a:spAutoFit/>
          </a:bodyPr>
          <a:lstStyle/>
          <a:p>
            <a:r>
              <a:rPr lang="en-US" sz="1600" b="1" dirty="0">
                <a:solidFill>
                  <a:srgbClr val="EF3340"/>
                </a:solidFill>
              </a:rPr>
              <a:t>The ML estimates are normally distributed in large samples. If this is the case, the z statistic follows the z distribution (</a:t>
            </a:r>
            <a:r>
              <a:rPr lang="en-US" sz="1600" b="1" dirty="0" err="1">
                <a:solidFill>
                  <a:srgbClr val="EF3340"/>
                </a:solidFill>
              </a:rPr>
              <a:t>i.e</a:t>
            </a:r>
            <a:r>
              <a:rPr lang="en-US" sz="1600" b="1" dirty="0">
                <a:solidFill>
                  <a:srgbClr val="EF3340"/>
                </a:solidFill>
              </a:rPr>
              <a:t> normal </a:t>
            </a:r>
            <a:r>
              <a:rPr lang="en-US" sz="1600" b="1" dirty="0" err="1">
                <a:solidFill>
                  <a:srgbClr val="EF3340"/>
                </a:solidFill>
              </a:rPr>
              <a:t>distrribution</a:t>
            </a:r>
            <a:r>
              <a:rPr lang="en-US" sz="1600" b="1" dirty="0">
                <a:solidFill>
                  <a:srgbClr val="EF3340"/>
                </a:solidFill>
              </a:rPr>
              <a:t>) under H</a:t>
            </a:r>
            <a:r>
              <a:rPr lang="en-US" sz="1600" b="1" baseline="-25000" dirty="0">
                <a:solidFill>
                  <a:srgbClr val="EF3340"/>
                </a:solidFill>
              </a:rPr>
              <a:t>0</a:t>
            </a:r>
          </a:p>
          <a:p>
            <a:endParaRPr lang="en-US" sz="1600" b="1" dirty="0">
              <a:solidFill>
                <a:srgbClr val="EF3340"/>
              </a:solidFill>
            </a:endParaRPr>
          </a:p>
          <a:p>
            <a:r>
              <a:rPr lang="en-US" sz="1600" b="1" dirty="0">
                <a:solidFill>
                  <a:srgbClr val="EF3340"/>
                </a:solidFill>
              </a:rPr>
              <a:t>H</a:t>
            </a:r>
            <a:r>
              <a:rPr lang="en-US" sz="1600" b="1" baseline="-25000" dirty="0">
                <a:solidFill>
                  <a:srgbClr val="EF3340"/>
                </a:solidFill>
              </a:rPr>
              <a:t>0</a:t>
            </a:r>
            <a:r>
              <a:rPr lang="en-US" sz="1600" b="1" dirty="0">
                <a:solidFill>
                  <a:srgbClr val="EF3340"/>
                </a:solidFill>
              </a:rPr>
              <a:t>: parameter is 0 in population</a:t>
            </a:r>
            <a:endParaRPr lang="en-US" sz="1600" b="1" baseline="-25000" dirty="0">
              <a:solidFill>
                <a:srgbClr val="EF3340"/>
              </a:solidFill>
            </a:endParaRPr>
          </a:p>
          <a:p>
            <a:endParaRPr lang="en-US" sz="1600" b="1" dirty="0"/>
          </a:p>
        </p:txBody>
      </p:sp>
      <p:sp>
        <p:nvSpPr>
          <p:cNvPr id="9" name="Rectangle 8"/>
          <p:cNvSpPr/>
          <p:nvPr/>
        </p:nvSpPr>
        <p:spPr>
          <a:xfrm>
            <a:off x="1747667" y="1594949"/>
            <a:ext cx="1741491" cy="1200329"/>
          </a:xfrm>
          <a:prstGeom prst="rect">
            <a:avLst/>
          </a:prstGeom>
        </p:spPr>
        <p:txBody>
          <a:bodyPr wrap="square">
            <a:spAutoFit/>
          </a:bodyPr>
          <a:lstStyle/>
          <a:p>
            <a:r>
              <a:rPr lang="en-US" b="1" dirty="0">
                <a:solidFill>
                  <a:srgbClr val="EF3340"/>
                </a:solidFill>
              </a:rPr>
              <a:t>Instead of raw estimates, we interpret odds ratios</a:t>
            </a:r>
          </a:p>
        </p:txBody>
      </p:sp>
      <p:cxnSp>
        <p:nvCxnSpPr>
          <p:cNvPr id="27" name="Straight Connector 26"/>
          <p:cNvCxnSpPr/>
          <p:nvPr/>
        </p:nvCxnSpPr>
        <p:spPr>
          <a:xfrm flipH="1" flipV="1">
            <a:off x="1980951" y="2965034"/>
            <a:ext cx="1227470" cy="727406"/>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980951" y="2965034"/>
            <a:ext cx="1227470" cy="727406"/>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98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716" y="1732378"/>
            <a:ext cx="3518642" cy="2946569"/>
          </a:xfrm>
          <a:prstGeom prst="rect">
            <a:avLst/>
          </a:prstGeom>
        </p:spPr>
      </p:pic>
      <p:sp>
        <p:nvSpPr>
          <p:cNvPr id="2" name="Title 1"/>
          <p:cNvSpPr>
            <a:spLocks noGrp="1"/>
          </p:cNvSpPr>
          <p:nvPr>
            <p:ph type="title"/>
          </p:nvPr>
        </p:nvSpPr>
        <p:spPr/>
        <p:txBody>
          <a:bodyPr/>
          <a:lstStyle/>
          <a:p>
            <a:r>
              <a:rPr lang="en-US" dirty="0"/>
              <a:t>Interpretation of logistic model</a:t>
            </a:r>
          </a:p>
        </p:txBody>
      </p:sp>
      <p:sp>
        <p:nvSpPr>
          <p:cNvPr id="3" name="Content Placeholder 2"/>
          <p:cNvSpPr>
            <a:spLocks noGrp="1"/>
          </p:cNvSpPr>
          <p:nvPr>
            <p:ph sz="half" idx="1"/>
          </p:nvPr>
        </p:nvSpPr>
        <p:spPr/>
        <p:txBody>
          <a:bodyPr>
            <a:normAutofit/>
          </a:bodyPr>
          <a:lstStyle/>
          <a:p>
            <a:r>
              <a:rPr lang="en-US" sz="1800" dirty="0"/>
              <a:t>Odds are the ratio of the outcomes</a:t>
            </a:r>
          </a:p>
          <a:p>
            <a:pPr marL="342900" indent="-342900">
              <a:buFont typeface="Arial"/>
              <a:buChar char="•"/>
            </a:pPr>
            <a:r>
              <a:rPr lang="en-US" sz="1800" dirty="0"/>
              <a:t>If 1 in 100 girls have had menarche, the odds for having had a menarche are 1:99 </a:t>
            </a:r>
          </a:p>
          <a:p>
            <a:pPr marL="342900" indent="-342900">
              <a:buFont typeface="Arial"/>
              <a:buChar char="•"/>
            </a:pPr>
            <a:r>
              <a:rPr lang="en-US" sz="1800" dirty="0"/>
              <a:t>If the probability of an outcome is p, the odds for that versus alternative outcome is p:(1-p)</a:t>
            </a:r>
          </a:p>
          <a:p>
            <a:pPr marL="342900" indent="-342900">
              <a:buFont typeface="Arial"/>
              <a:buChar char="•"/>
            </a:pPr>
            <a:endParaRPr lang="en-US" sz="1800" dirty="0"/>
          </a:p>
          <a:p>
            <a:r>
              <a:rPr lang="en-US" sz="1800" dirty="0"/>
              <a:t>The exponential of logistic regression coefficients are odds ratios</a:t>
            </a:r>
          </a:p>
          <a:p>
            <a:pPr marL="342900" indent="-342900">
              <a:buFont typeface="Arial"/>
              <a:buChar char="•"/>
            </a:pPr>
            <a:r>
              <a:rPr lang="en-US" sz="1800" dirty="0"/>
              <a:t>One unit increase in x causes the odds to change proportionally to b.</a:t>
            </a:r>
          </a:p>
          <a:p>
            <a:pPr marL="342900" indent="-342900">
              <a:buFont typeface="Arial"/>
              <a:buChar char="•"/>
            </a:pPr>
            <a:endParaRPr lang="en-US" sz="1800" dirty="0"/>
          </a:p>
          <a:p>
            <a:endParaRPr lang="en-US" sz="1800" dirty="0"/>
          </a:p>
          <a:p>
            <a:endParaRPr lang="en-US" sz="1800" b="0" i="1" dirty="0"/>
          </a:p>
          <a:p>
            <a:endParaRPr lang="en-US" sz="1800" dirty="0"/>
          </a:p>
        </p:txBody>
      </p:sp>
      <p:sp>
        <p:nvSpPr>
          <p:cNvPr id="14" name="TextBox 13"/>
          <p:cNvSpPr txBox="1"/>
          <p:nvPr/>
        </p:nvSpPr>
        <p:spPr>
          <a:xfrm>
            <a:off x="628650" y="6311899"/>
            <a:ext cx="8247721" cy="461665"/>
          </a:xfrm>
          <a:prstGeom prst="rect">
            <a:avLst/>
          </a:prstGeom>
          <a:noFill/>
        </p:spPr>
        <p:txBody>
          <a:bodyPr wrap="square" lIns="0" tIns="0" rIns="0" bIns="0" rtlCol="0">
            <a:spAutoFit/>
          </a:bodyPr>
          <a:lstStyle/>
          <a:p>
            <a:r>
              <a:rPr lang="en-US" sz="1000" dirty="0"/>
              <a:t>Cohen, J., Cohen, P., West, S. G., &amp; Aiken, L. S. (2003). </a:t>
            </a:r>
            <a:r>
              <a:rPr lang="en-US" sz="1000" i="1" dirty="0"/>
              <a:t>Applied Multiple Regression/Correlation Analysis for the Behavioral Sciences</a:t>
            </a:r>
            <a:r>
              <a:rPr lang="en-US" sz="1000" dirty="0"/>
              <a:t> (3rd edition). London: Lawrence Erlbaum Associates., Chapter 13</a:t>
            </a:r>
          </a:p>
          <a:p>
            <a:r>
              <a:rPr lang="en-US" sz="1000" dirty="0"/>
              <a:t>Hosmer, D. W., </a:t>
            </a:r>
            <a:r>
              <a:rPr lang="en-US" sz="1000" dirty="0" err="1"/>
              <a:t>Lemeshow</a:t>
            </a:r>
            <a:r>
              <a:rPr lang="en-US" sz="1000" dirty="0"/>
              <a:t>, S., &amp; </a:t>
            </a:r>
            <a:r>
              <a:rPr lang="en-US" sz="1000" dirty="0" err="1"/>
              <a:t>Sturdivant</a:t>
            </a:r>
            <a:r>
              <a:rPr lang="en-US" sz="1000" dirty="0"/>
              <a:t>, R. X. (2013). </a:t>
            </a:r>
            <a:r>
              <a:rPr lang="en-US" sz="1000" i="1" dirty="0"/>
              <a:t>Applied logistic regression</a:t>
            </a:r>
            <a:r>
              <a:rPr lang="en-US" sz="1000" dirty="0"/>
              <a:t> (3rd ed.). Hoboken, N.J: Wiley., p  51</a:t>
            </a:r>
            <a:r>
              <a:rPr lang="en-US" sz="1000" b="1" dirty="0"/>
              <a:t>  </a:t>
            </a:r>
          </a:p>
        </p:txBody>
      </p:sp>
    </p:spTree>
    <p:extLst>
      <p:ext uri="{BB962C8B-B14F-4D97-AF65-F5344CB8AC3E}">
        <p14:creationId xmlns:p14="http://schemas.microsoft.com/office/powerpoint/2010/main" val="159093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effectLst/>
        </p:spPr>
        <p:txBody>
          <a:bodyPr/>
          <a:lstStyle/>
          <a:p>
            <a:r>
              <a:rPr lang="en-US" dirty="0"/>
              <a:t>What is endogeneity?</a:t>
            </a:r>
          </a:p>
        </p:txBody>
      </p:sp>
      <p:sp>
        <p:nvSpPr>
          <p:cNvPr id="5" name="Oval 4"/>
          <p:cNvSpPr/>
          <p:nvPr/>
        </p:nvSpPr>
        <p:spPr>
          <a:xfrm>
            <a:off x="937010" y="3116975"/>
            <a:ext cx="1119067" cy="1036698"/>
          </a:xfrm>
          <a:prstGeom prst="ellipse">
            <a:avLst/>
          </a:prstGeom>
          <a:no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POPU LATION OF INTEREST</a:t>
            </a:r>
          </a:p>
        </p:txBody>
      </p:sp>
      <p:sp>
        <p:nvSpPr>
          <p:cNvPr id="2" name="Rectangle 1"/>
          <p:cNvSpPr/>
          <p:nvPr/>
        </p:nvSpPr>
        <p:spPr>
          <a:xfrm>
            <a:off x="3235295" y="2930494"/>
            <a:ext cx="1199378" cy="554386"/>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TREATMENT GROUP</a:t>
            </a:r>
          </a:p>
        </p:txBody>
      </p:sp>
      <p:sp>
        <p:nvSpPr>
          <p:cNvPr id="7" name="Rectangle 6"/>
          <p:cNvSpPr/>
          <p:nvPr/>
        </p:nvSpPr>
        <p:spPr>
          <a:xfrm>
            <a:off x="3235295" y="3648182"/>
            <a:ext cx="1199378" cy="554386"/>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CONTROL GROUP</a:t>
            </a:r>
          </a:p>
        </p:txBody>
      </p:sp>
      <p:sp>
        <p:nvSpPr>
          <p:cNvPr id="3" name="TextBox 2"/>
          <p:cNvSpPr txBox="1"/>
          <p:nvPr/>
        </p:nvSpPr>
        <p:spPr>
          <a:xfrm>
            <a:off x="2056077" y="3322689"/>
            <a:ext cx="787354" cy="553998"/>
          </a:xfrm>
          <a:prstGeom prst="rect">
            <a:avLst/>
          </a:prstGeom>
          <a:noFill/>
          <a:effectLst/>
        </p:spPr>
        <p:txBody>
          <a:bodyPr wrap="square" rtlCol="0">
            <a:spAutoFit/>
          </a:bodyPr>
          <a:lstStyle/>
          <a:p>
            <a:r>
              <a:rPr lang="en-US" sz="1000" dirty="0"/>
              <a:t>assigned randomly to</a:t>
            </a:r>
          </a:p>
        </p:txBody>
      </p:sp>
      <p:cxnSp>
        <p:nvCxnSpPr>
          <p:cNvPr id="9" name="Straight Arrow Connector 8"/>
          <p:cNvCxnSpPr>
            <a:stCxn id="3" idx="3"/>
          </p:cNvCxnSpPr>
          <p:nvPr/>
        </p:nvCxnSpPr>
        <p:spPr>
          <a:xfrm flipV="1">
            <a:off x="2843431" y="3322690"/>
            <a:ext cx="270919" cy="2769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3" idx="3"/>
          </p:cNvCxnSpPr>
          <p:nvPr/>
        </p:nvCxnSpPr>
        <p:spPr>
          <a:xfrm>
            <a:off x="2843431" y="3599688"/>
            <a:ext cx="270919" cy="2769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114504" y="2962862"/>
            <a:ext cx="2136125" cy="1077218"/>
          </a:xfrm>
          <a:prstGeom prst="rect">
            <a:avLst/>
          </a:prstGeom>
          <a:noFill/>
          <a:effectLst/>
        </p:spPr>
        <p:txBody>
          <a:bodyPr wrap="square" rtlCol="0">
            <a:spAutoFit/>
          </a:bodyPr>
          <a:lstStyle/>
          <a:p>
            <a:pPr algn="ctr"/>
            <a:r>
              <a:rPr lang="en-US" sz="1200" dirty="0"/>
              <a:t>is there difference?</a:t>
            </a:r>
          </a:p>
          <a:p>
            <a:pPr algn="ctr"/>
            <a:r>
              <a:rPr lang="en-US" sz="2800" dirty="0"/>
              <a:t>Y</a:t>
            </a:r>
            <a:r>
              <a:rPr lang="en-US" sz="2800" baseline="-25000" dirty="0"/>
              <a:t>T </a:t>
            </a:r>
            <a:r>
              <a:rPr lang="en-US" sz="2800" dirty="0"/>
              <a:t>- Y</a:t>
            </a:r>
            <a:r>
              <a:rPr lang="en-US" sz="2800" baseline="-25000" dirty="0"/>
              <a:t>C</a:t>
            </a:r>
            <a:r>
              <a:rPr lang="en-US" sz="2800" dirty="0"/>
              <a:t> = ?</a:t>
            </a:r>
          </a:p>
          <a:p>
            <a:pPr algn="ctr"/>
            <a:r>
              <a:rPr lang="en-US" sz="1200" dirty="0"/>
              <a:t>if yes, that must be caused by treatment</a:t>
            </a:r>
          </a:p>
        </p:txBody>
      </p:sp>
      <p:grpSp>
        <p:nvGrpSpPr>
          <p:cNvPr id="23" name="Group 22"/>
          <p:cNvGrpSpPr/>
          <p:nvPr/>
        </p:nvGrpSpPr>
        <p:grpSpPr>
          <a:xfrm>
            <a:off x="5403471" y="2372037"/>
            <a:ext cx="774852" cy="1177662"/>
            <a:chOff x="5171654" y="1481190"/>
            <a:chExt cx="774852" cy="1177662"/>
          </a:xfrm>
          <a:effectLst/>
        </p:grpSpPr>
        <p:sp>
          <p:nvSpPr>
            <p:cNvPr id="16" name="TextBox 15"/>
            <p:cNvSpPr txBox="1"/>
            <p:nvPr/>
          </p:nvSpPr>
          <p:spPr>
            <a:xfrm>
              <a:off x="5171654" y="2104854"/>
              <a:ext cx="774852" cy="553998"/>
            </a:xfrm>
            <a:prstGeom prst="rect">
              <a:avLst/>
            </a:prstGeom>
            <a:noFill/>
          </p:spPr>
          <p:txBody>
            <a:bodyPr wrap="square" rtlCol="0">
              <a:spAutoFit/>
            </a:bodyPr>
            <a:lstStyle/>
            <a:p>
              <a:r>
                <a:rPr lang="en-US" sz="1000" dirty="0"/>
                <a:t>this group receives treatment</a:t>
              </a:r>
            </a:p>
          </p:txBody>
        </p:sp>
        <p:sp>
          <p:nvSpPr>
            <p:cNvPr id="20" name="TextBox 19"/>
            <p:cNvSpPr txBox="1"/>
            <p:nvPr/>
          </p:nvSpPr>
          <p:spPr>
            <a:xfrm>
              <a:off x="5292600" y="1481190"/>
              <a:ext cx="472487" cy="523220"/>
            </a:xfrm>
            <a:prstGeom prst="rect">
              <a:avLst/>
            </a:prstGeom>
            <a:noFill/>
          </p:spPr>
          <p:txBody>
            <a:bodyPr wrap="square" rtlCol="0">
              <a:spAutoFit/>
            </a:bodyPr>
            <a:lstStyle/>
            <a:p>
              <a:r>
                <a:rPr lang="en-US" sz="2800" dirty="0"/>
                <a:t>X</a:t>
              </a:r>
            </a:p>
          </p:txBody>
        </p:sp>
      </p:grpSp>
      <p:grpSp>
        <p:nvGrpSpPr>
          <p:cNvPr id="15" name="Group 14"/>
          <p:cNvGrpSpPr/>
          <p:nvPr/>
        </p:nvGrpSpPr>
        <p:grpSpPr>
          <a:xfrm>
            <a:off x="6067526" y="2372108"/>
            <a:ext cx="1057057" cy="1839210"/>
            <a:chOff x="5926343" y="1481190"/>
            <a:chExt cx="1057057" cy="1839210"/>
          </a:xfrm>
          <a:effectLst/>
        </p:grpSpPr>
        <p:sp>
          <p:nvSpPr>
            <p:cNvPr id="17" name="TextBox 16"/>
            <p:cNvSpPr txBox="1"/>
            <p:nvPr/>
          </p:nvSpPr>
          <p:spPr>
            <a:xfrm>
              <a:off x="5926343" y="2104854"/>
              <a:ext cx="1046978" cy="553998"/>
            </a:xfrm>
            <a:prstGeom prst="rect">
              <a:avLst/>
            </a:prstGeom>
            <a:noFill/>
          </p:spPr>
          <p:txBody>
            <a:bodyPr wrap="square" rtlCol="0">
              <a:spAutoFit/>
            </a:bodyPr>
            <a:lstStyle/>
            <a:p>
              <a:r>
                <a:rPr lang="en-US" sz="1000" dirty="0"/>
                <a:t>Characteristic Y of this group measured</a:t>
              </a:r>
            </a:p>
          </p:txBody>
        </p:sp>
        <p:sp>
          <p:nvSpPr>
            <p:cNvPr id="18" name="TextBox 17"/>
            <p:cNvSpPr txBox="1"/>
            <p:nvPr/>
          </p:nvSpPr>
          <p:spPr>
            <a:xfrm>
              <a:off x="5936422" y="2766402"/>
              <a:ext cx="1046978" cy="553998"/>
            </a:xfrm>
            <a:prstGeom prst="rect">
              <a:avLst/>
            </a:prstGeom>
            <a:noFill/>
          </p:spPr>
          <p:txBody>
            <a:bodyPr wrap="square" rtlCol="0">
              <a:spAutoFit/>
            </a:bodyPr>
            <a:lstStyle/>
            <a:p>
              <a:r>
                <a:rPr lang="en-US" sz="1000" dirty="0"/>
                <a:t>Characteristic Y of this group measured</a:t>
              </a:r>
            </a:p>
          </p:txBody>
        </p:sp>
        <p:sp>
          <p:nvSpPr>
            <p:cNvPr id="21" name="TextBox 20"/>
            <p:cNvSpPr txBox="1"/>
            <p:nvPr/>
          </p:nvSpPr>
          <p:spPr>
            <a:xfrm>
              <a:off x="6079962" y="1481190"/>
              <a:ext cx="472487" cy="523220"/>
            </a:xfrm>
            <a:prstGeom prst="rect">
              <a:avLst/>
            </a:prstGeom>
            <a:noFill/>
          </p:spPr>
          <p:txBody>
            <a:bodyPr wrap="square" rtlCol="0">
              <a:spAutoFit/>
            </a:bodyPr>
            <a:lstStyle/>
            <a:p>
              <a:r>
                <a:rPr lang="en-US" sz="2800" dirty="0"/>
                <a:t>O</a:t>
              </a:r>
            </a:p>
          </p:txBody>
        </p:sp>
      </p:grpSp>
      <p:sp>
        <p:nvSpPr>
          <p:cNvPr id="22" name="TextBox 21"/>
          <p:cNvSpPr txBox="1"/>
          <p:nvPr/>
        </p:nvSpPr>
        <p:spPr>
          <a:xfrm>
            <a:off x="2047380" y="2310759"/>
            <a:ext cx="472487" cy="523220"/>
          </a:xfrm>
          <a:prstGeom prst="rect">
            <a:avLst/>
          </a:prstGeom>
          <a:noFill/>
          <a:effectLst/>
        </p:spPr>
        <p:txBody>
          <a:bodyPr wrap="square" rtlCol="0">
            <a:spAutoFit/>
          </a:bodyPr>
          <a:lstStyle/>
          <a:p>
            <a:r>
              <a:rPr lang="en-US" sz="2800" dirty="0"/>
              <a:t>R</a:t>
            </a:r>
          </a:p>
        </p:txBody>
      </p:sp>
      <p:sp>
        <p:nvSpPr>
          <p:cNvPr id="31" name="TextBox 30"/>
          <p:cNvSpPr txBox="1"/>
          <p:nvPr/>
        </p:nvSpPr>
        <p:spPr>
          <a:xfrm>
            <a:off x="5560534" y="1679009"/>
            <a:ext cx="2589025" cy="707886"/>
          </a:xfrm>
          <a:prstGeom prst="rect">
            <a:avLst/>
          </a:prstGeom>
          <a:noFill/>
          <a:effectLst/>
        </p:spPr>
        <p:txBody>
          <a:bodyPr wrap="square" rtlCol="0">
            <a:spAutoFit/>
          </a:bodyPr>
          <a:lstStyle/>
          <a:p>
            <a:r>
              <a:rPr lang="en-US" sz="1000" dirty="0"/>
              <a:t>treatment: e.g. patients receive medicine, new incentive packed given to employees,  new teaching methods applied, are forced to use a new information system etc.</a:t>
            </a:r>
          </a:p>
        </p:txBody>
      </p:sp>
      <p:sp>
        <p:nvSpPr>
          <p:cNvPr id="14" name="Left Brace 13"/>
          <p:cNvSpPr/>
          <p:nvPr/>
        </p:nvSpPr>
        <p:spPr>
          <a:xfrm rot="16200000">
            <a:off x="3673724" y="3753564"/>
            <a:ext cx="302367" cy="1421111"/>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3023643" y="4615303"/>
            <a:ext cx="2035919" cy="1169551"/>
          </a:xfrm>
          <a:prstGeom prst="rect">
            <a:avLst/>
          </a:prstGeom>
          <a:noFill/>
        </p:spPr>
        <p:txBody>
          <a:bodyPr wrap="square" rtlCol="0">
            <a:spAutoFit/>
          </a:bodyPr>
          <a:lstStyle/>
          <a:p>
            <a:r>
              <a:rPr lang="en-US" sz="1000" dirty="0"/>
              <a:t>on average, these groups are approximately similar as long as</a:t>
            </a:r>
          </a:p>
          <a:p>
            <a:pPr marL="228600" indent="-228600">
              <a:buAutoNum type="arabicParenR"/>
            </a:pPr>
            <a:r>
              <a:rPr lang="en-US" sz="1000" dirty="0"/>
              <a:t>The assignment is random</a:t>
            </a:r>
          </a:p>
          <a:p>
            <a:pPr marL="228600" indent="-228600">
              <a:buAutoNum type="arabicParenR"/>
            </a:pPr>
            <a:r>
              <a:rPr lang="en-US" sz="1000" dirty="0"/>
              <a:t>We have large enough n</a:t>
            </a:r>
          </a:p>
          <a:p>
            <a:pPr marL="228600" indent="-228600">
              <a:buAutoNum type="arabicParenR"/>
            </a:pPr>
            <a:r>
              <a:rPr lang="en-US" sz="1000" dirty="0"/>
              <a:t>Distribution of the underlying characteristic in the population is ”well behaving” </a:t>
            </a:r>
          </a:p>
        </p:txBody>
      </p:sp>
      <p:sp>
        <p:nvSpPr>
          <p:cNvPr id="25" name="TextBox 24"/>
          <p:cNvSpPr txBox="1"/>
          <p:nvPr/>
        </p:nvSpPr>
        <p:spPr>
          <a:xfrm>
            <a:off x="5192831" y="4969905"/>
            <a:ext cx="2802044" cy="369332"/>
          </a:xfrm>
          <a:prstGeom prst="rect">
            <a:avLst/>
          </a:prstGeom>
          <a:noFill/>
          <a:effectLst/>
        </p:spPr>
        <p:txBody>
          <a:bodyPr wrap="none" rtlCol="0">
            <a:spAutoFit/>
          </a:bodyPr>
          <a:lstStyle/>
          <a:p>
            <a:r>
              <a:rPr lang="en-US" dirty="0"/>
              <a:t> &amp; repeated several times</a:t>
            </a:r>
          </a:p>
        </p:txBody>
      </p:sp>
      <p:sp>
        <p:nvSpPr>
          <p:cNvPr id="10" name="Rectangle 9"/>
          <p:cNvSpPr/>
          <p:nvPr/>
        </p:nvSpPr>
        <p:spPr>
          <a:xfrm>
            <a:off x="1610996" y="5897615"/>
            <a:ext cx="7163669" cy="646331"/>
          </a:xfrm>
          <a:prstGeom prst="rect">
            <a:avLst/>
          </a:prstGeom>
          <a:effectLst/>
        </p:spPr>
        <p:txBody>
          <a:bodyPr wrap="square">
            <a:spAutoFit/>
          </a:bodyPr>
          <a:lstStyle/>
          <a:p>
            <a:r>
              <a:rPr lang="en-US" dirty="0"/>
              <a:t>(usually) we want to show that the effect is not caused by SELECTION EFFECTS but is caused by TREATMENT EFFECT</a:t>
            </a:r>
          </a:p>
        </p:txBody>
      </p:sp>
      <p:cxnSp>
        <p:nvCxnSpPr>
          <p:cNvPr id="32" name="Straight Arrow Connector 31"/>
          <p:cNvCxnSpPr/>
          <p:nvPr/>
        </p:nvCxnSpPr>
        <p:spPr>
          <a:xfrm flipV="1">
            <a:off x="8060154" y="3756071"/>
            <a:ext cx="89405" cy="75858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170225" y="1428537"/>
            <a:ext cx="2226796" cy="923330"/>
          </a:xfrm>
          <a:prstGeom prst="rect">
            <a:avLst/>
          </a:prstGeom>
          <a:noFill/>
        </p:spPr>
        <p:txBody>
          <a:bodyPr wrap="square" lIns="0" tIns="0" rIns="0" bIns="0" rtlCol="0">
            <a:spAutoFit/>
          </a:bodyPr>
          <a:lstStyle/>
          <a:p>
            <a:r>
              <a:rPr lang="en-US" sz="2000" b="1" dirty="0">
                <a:solidFill>
                  <a:srgbClr val="FF0000"/>
                </a:solidFill>
              </a:rPr>
              <a:t>What does it mean that R is exogenous?</a:t>
            </a:r>
          </a:p>
        </p:txBody>
      </p:sp>
      <p:sp>
        <p:nvSpPr>
          <p:cNvPr id="34" name="TextBox 33"/>
          <p:cNvSpPr txBox="1"/>
          <p:nvPr/>
        </p:nvSpPr>
        <p:spPr>
          <a:xfrm>
            <a:off x="195507" y="5533301"/>
            <a:ext cx="8847631" cy="1538883"/>
          </a:xfrm>
          <a:prstGeom prst="rect">
            <a:avLst/>
          </a:prstGeom>
          <a:solidFill>
            <a:schemeClr val="bg1"/>
          </a:solidFill>
        </p:spPr>
        <p:txBody>
          <a:bodyPr wrap="square" lIns="0" tIns="0" rIns="0" bIns="0" rtlCol="0">
            <a:spAutoFit/>
          </a:bodyPr>
          <a:lstStyle/>
          <a:p>
            <a:r>
              <a:rPr lang="en-US" sz="2000" b="1" dirty="0">
                <a:solidFill>
                  <a:srgbClr val="FF0000"/>
                </a:solidFill>
              </a:rPr>
              <a:t>What if:</a:t>
            </a:r>
          </a:p>
          <a:p>
            <a:pPr marL="457200" indent="-457200">
              <a:buFont typeface="+mj-lt"/>
              <a:buAutoNum type="arabicPeriod"/>
            </a:pPr>
            <a:r>
              <a:rPr lang="en-US" sz="2000" b="1" dirty="0">
                <a:solidFill>
                  <a:srgbClr val="FF0000"/>
                </a:solidFill>
              </a:rPr>
              <a:t>People vary in how sick they are</a:t>
            </a:r>
          </a:p>
          <a:p>
            <a:pPr marL="457200" indent="-457200">
              <a:buFont typeface="+mj-lt"/>
              <a:buAutoNum type="arabicPeriod"/>
            </a:pPr>
            <a:r>
              <a:rPr lang="en-US" sz="2000" b="1" dirty="0">
                <a:solidFill>
                  <a:srgbClr val="FF0000"/>
                </a:solidFill>
              </a:rPr>
              <a:t>The treatment is an experimental medicine with potential side effects</a:t>
            </a:r>
          </a:p>
          <a:p>
            <a:pPr marL="457200" indent="-457200">
              <a:buFont typeface="+mj-lt"/>
              <a:buAutoNum type="arabicPeriod"/>
            </a:pPr>
            <a:r>
              <a:rPr lang="en-US" sz="2000" b="1" dirty="0">
                <a:solidFill>
                  <a:srgbClr val="FF0000"/>
                </a:solidFill>
              </a:rPr>
              <a:t>People get to choose between treatment and control</a:t>
            </a:r>
          </a:p>
          <a:p>
            <a:pPr marL="342900" indent="-342900">
              <a:buFont typeface="Arial"/>
              <a:buChar char="•"/>
            </a:pPr>
            <a:endParaRPr lang="en-US" sz="2000" b="1" dirty="0">
              <a:solidFill>
                <a:srgbClr val="FF0000"/>
              </a:solidFill>
            </a:endParaRPr>
          </a:p>
        </p:txBody>
      </p:sp>
      <p:sp>
        <p:nvSpPr>
          <p:cNvPr id="35" name="TextBox 34"/>
          <p:cNvSpPr txBox="1"/>
          <p:nvPr/>
        </p:nvSpPr>
        <p:spPr>
          <a:xfrm>
            <a:off x="991875" y="4334606"/>
            <a:ext cx="2226796" cy="615553"/>
          </a:xfrm>
          <a:prstGeom prst="rect">
            <a:avLst/>
          </a:prstGeom>
          <a:noFill/>
        </p:spPr>
        <p:txBody>
          <a:bodyPr wrap="square" lIns="0" tIns="0" rIns="0" bIns="0" rtlCol="0">
            <a:spAutoFit/>
          </a:bodyPr>
          <a:lstStyle/>
          <a:p>
            <a:r>
              <a:rPr lang="en-US" sz="2000" b="1" dirty="0">
                <a:solidFill>
                  <a:srgbClr val="FF0000"/>
                </a:solidFill>
              </a:rPr>
              <a:t>When would R be endogenous?</a:t>
            </a:r>
          </a:p>
        </p:txBody>
      </p:sp>
      <p:sp>
        <p:nvSpPr>
          <p:cNvPr id="36" name="TextBox 35"/>
          <p:cNvSpPr txBox="1"/>
          <p:nvPr/>
        </p:nvSpPr>
        <p:spPr>
          <a:xfrm>
            <a:off x="6917204" y="4545436"/>
            <a:ext cx="2226796" cy="1231106"/>
          </a:xfrm>
          <a:prstGeom prst="rect">
            <a:avLst/>
          </a:prstGeom>
          <a:noFill/>
        </p:spPr>
        <p:txBody>
          <a:bodyPr wrap="square" lIns="0" tIns="0" rIns="0" bIns="0" rtlCol="0">
            <a:spAutoFit/>
          </a:bodyPr>
          <a:lstStyle/>
          <a:p>
            <a:r>
              <a:rPr lang="en-US" sz="2000" b="1" dirty="0">
                <a:solidFill>
                  <a:srgbClr val="FF0000"/>
                </a:solidFill>
              </a:rPr>
              <a:t>What justifies interpreting this difference as causal effect?</a:t>
            </a:r>
          </a:p>
        </p:txBody>
      </p:sp>
    </p:spTree>
    <p:extLst>
      <p:ext uri="{BB962C8B-B14F-4D97-AF65-F5344CB8AC3E}">
        <p14:creationId xmlns:p14="http://schemas.microsoft.com/office/powerpoint/2010/main" val="25192751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Example odds for the data</a:t>
            </a:r>
          </a:p>
        </p:txBody>
      </p:sp>
      <p:graphicFrame>
        <p:nvGraphicFramePr>
          <p:cNvPr id="10" name="Content Placeholder 9"/>
          <p:cNvGraphicFramePr>
            <a:graphicFrameLocks noGrp="1"/>
          </p:cNvGraphicFramePr>
          <p:nvPr>
            <p:ph idx="1"/>
            <p:extLst/>
          </p:nvPr>
        </p:nvGraphicFramePr>
        <p:xfrm>
          <a:off x="1187450" y="1757363"/>
          <a:ext cx="7631877" cy="4208780"/>
        </p:xfrm>
        <a:graphic>
          <a:graphicData uri="http://schemas.openxmlformats.org/drawingml/2006/table">
            <a:tbl>
              <a:tblPr firstRow="1" bandRow="1">
                <a:tableStyleId>{5C22544A-7EE6-4342-B048-85BDC9FD1C3A}</a:tableStyleId>
              </a:tblPr>
              <a:tblGrid>
                <a:gridCol w="973029">
                  <a:extLst>
                    <a:ext uri="{9D8B030D-6E8A-4147-A177-3AD203B41FA5}">
                      <a16:colId xmlns:a16="http://schemas.microsoft.com/office/drawing/2014/main" val="20000"/>
                    </a:ext>
                  </a:extLst>
                </a:gridCol>
                <a:gridCol w="1109808">
                  <a:extLst>
                    <a:ext uri="{9D8B030D-6E8A-4147-A177-3AD203B41FA5}">
                      <a16:colId xmlns:a16="http://schemas.microsoft.com/office/drawing/2014/main" val="20001"/>
                    </a:ext>
                  </a:extLst>
                </a:gridCol>
                <a:gridCol w="1109808">
                  <a:extLst>
                    <a:ext uri="{9D8B030D-6E8A-4147-A177-3AD203B41FA5}">
                      <a16:colId xmlns:a16="http://schemas.microsoft.com/office/drawing/2014/main" val="20002"/>
                    </a:ext>
                  </a:extLst>
                </a:gridCol>
                <a:gridCol w="1109808">
                  <a:extLst>
                    <a:ext uri="{9D8B030D-6E8A-4147-A177-3AD203B41FA5}">
                      <a16:colId xmlns:a16="http://schemas.microsoft.com/office/drawing/2014/main" val="20003"/>
                    </a:ext>
                  </a:extLst>
                </a:gridCol>
                <a:gridCol w="1109808">
                  <a:extLst>
                    <a:ext uri="{9D8B030D-6E8A-4147-A177-3AD203B41FA5}">
                      <a16:colId xmlns:a16="http://schemas.microsoft.com/office/drawing/2014/main" val="20004"/>
                    </a:ext>
                  </a:extLst>
                </a:gridCol>
                <a:gridCol w="1109808">
                  <a:extLst>
                    <a:ext uri="{9D8B030D-6E8A-4147-A177-3AD203B41FA5}">
                      <a16:colId xmlns:a16="http://schemas.microsoft.com/office/drawing/2014/main" val="20005"/>
                    </a:ext>
                  </a:extLst>
                </a:gridCol>
                <a:gridCol w="1109808">
                  <a:extLst>
                    <a:ext uri="{9D8B030D-6E8A-4147-A177-3AD203B41FA5}">
                      <a16:colId xmlns:a16="http://schemas.microsoft.com/office/drawing/2014/main" val="20006"/>
                    </a:ext>
                  </a:extLst>
                </a:gridCol>
              </a:tblGrid>
              <a:tr h="370840">
                <a:tc>
                  <a:txBody>
                    <a:bodyPr/>
                    <a:lstStyle/>
                    <a:p>
                      <a:pPr algn="l" fontAlgn="b"/>
                      <a:endParaRPr lang="en-US" sz="1600" b="0" i="0" u="none" strike="noStrike" dirty="0">
                        <a:solidFill>
                          <a:srgbClr val="000000"/>
                        </a:solidFill>
                        <a:effectLst/>
                        <a:latin typeface="Calibri"/>
                      </a:endParaRPr>
                    </a:p>
                  </a:txBody>
                  <a:tcPr marL="12291" marR="12291" marT="12700" marB="0" anchor="b"/>
                </a:tc>
                <a:tc>
                  <a:txBody>
                    <a:bodyPr/>
                    <a:lstStyle/>
                    <a:p>
                      <a:pPr algn="l" fontAlgn="b"/>
                      <a:r>
                        <a:rPr lang="en-US" sz="1600" b="0" i="0" u="none" strike="noStrike" dirty="0">
                          <a:solidFill>
                            <a:srgbClr val="000000"/>
                          </a:solidFill>
                          <a:effectLst/>
                          <a:latin typeface="Calibri"/>
                        </a:rPr>
                        <a:t>Age</a:t>
                      </a:r>
                    </a:p>
                  </a:txBody>
                  <a:tcPr marL="12291" marR="12291" marT="12700" marB="0" anchor="b"/>
                </a:tc>
                <a:tc>
                  <a:txBody>
                    <a:bodyPr/>
                    <a:lstStyle/>
                    <a:p>
                      <a:pPr algn="l" fontAlgn="b"/>
                      <a:r>
                        <a:rPr lang="en-US" sz="1600" b="0" i="0" u="none" strike="noStrike" dirty="0">
                          <a:solidFill>
                            <a:srgbClr val="000000"/>
                          </a:solidFill>
                          <a:effectLst/>
                          <a:latin typeface="Calibri"/>
                        </a:rPr>
                        <a:t>Menarche</a:t>
                      </a:r>
                    </a:p>
                  </a:txBody>
                  <a:tcPr marL="12291" marR="12291" marT="12700" marB="0" anchor="b"/>
                </a:tc>
                <a:tc>
                  <a:txBody>
                    <a:bodyPr/>
                    <a:lstStyle/>
                    <a:p>
                      <a:pPr algn="ctr" fontAlgn="b"/>
                      <a:r>
                        <a:rPr lang="en-US" sz="1600" b="0" i="0" u="none" strike="noStrike" dirty="0">
                          <a:solidFill>
                            <a:srgbClr val="000000"/>
                          </a:solidFill>
                          <a:effectLst/>
                          <a:latin typeface="Calibri"/>
                        </a:rPr>
                        <a:t>Linear prediction</a:t>
                      </a:r>
                    </a:p>
                  </a:txBody>
                  <a:tcPr marL="12291" marR="12291" marT="12700" marB="0" anchor="b"/>
                </a:tc>
                <a:tc>
                  <a:txBody>
                    <a:bodyPr/>
                    <a:lstStyle/>
                    <a:p>
                      <a:pPr algn="l" fontAlgn="b"/>
                      <a:r>
                        <a:rPr lang="en-US" sz="1600" b="0" i="0" u="none" strike="noStrike">
                          <a:solidFill>
                            <a:srgbClr val="000000"/>
                          </a:solidFill>
                          <a:effectLst/>
                          <a:latin typeface="Calibri"/>
                        </a:rPr>
                        <a:t>Fitted p</a:t>
                      </a:r>
                    </a:p>
                  </a:txBody>
                  <a:tcPr marL="12291" marR="12291" marT="12700" marB="0" anchor="b"/>
                </a:tc>
                <a:tc>
                  <a:txBody>
                    <a:bodyPr/>
                    <a:lstStyle/>
                    <a:p>
                      <a:pPr algn="l" fontAlgn="b"/>
                      <a:r>
                        <a:rPr lang="en-US" sz="1600" b="0" i="0" u="none" strike="noStrike" dirty="0">
                          <a:solidFill>
                            <a:srgbClr val="000000"/>
                          </a:solidFill>
                          <a:effectLst/>
                          <a:latin typeface="Calibri"/>
                        </a:rPr>
                        <a:t>Fitted odds</a:t>
                      </a:r>
                    </a:p>
                  </a:txBody>
                  <a:tcPr marL="12291" marR="12291" marT="12700" marB="0" anchor="b"/>
                </a:tc>
                <a:tc>
                  <a:txBody>
                    <a:bodyPr/>
                    <a:lstStyle/>
                    <a:p>
                      <a:pPr algn="l" fontAlgn="b"/>
                      <a:r>
                        <a:rPr lang="en-US" sz="1600" b="0" i="0" u="none" strike="noStrike" dirty="0">
                          <a:solidFill>
                            <a:srgbClr val="000000"/>
                          </a:solidFill>
                          <a:effectLst/>
                          <a:latin typeface="Calibri"/>
                        </a:rPr>
                        <a:t>Value of odds</a:t>
                      </a:r>
                    </a:p>
                  </a:txBody>
                  <a:tcPr marL="12291" marR="12291" marT="12700" marB="0" anchor="b"/>
                </a:tc>
                <a:extLst>
                  <a:ext uri="{0D108BD9-81ED-4DB2-BD59-A6C34878D82A}">
                    <a16:rowId xmlns:a16="http://schemas.microsoft.com/office/drawing/2014/main" val="10000"/>
                  </a:ext>
                </a:extLst>
              </a:tr>
              <a:tr h="370840">
                <a:tc>
                  <a:txBody>
                    <a:bodyPr/>
                    <a:lstStyle/>
                    <a:p>
                      <a:pPr algn="l" fontAlgn="b"/>
                      <a:r>
                        <a:rPr lang="en-US" sz="1600" b="0" i="0" u="none" strike="noStrike">
                          <a:solidFill>
                            <a:srgbClr val="000000"/>
                          </a:solidFill>
                          <a:effectLst/>
                          <a:latin typeface="Calibri"/>
                        </a:rPr>
                        <a:t>Girl 1</a:t>
                      </a:r>
                    </a:p>
                  </a:txBody>
                  <a:tcPr marL="12291" marR="12291" marT="12700" marB="0" anchor="b"/>
                </a:tc>
                <a:tc>
                  <a:txBody>
                    <a:bodyPr/>
                    <a:lstStyle/>
                    <a:p>
                      <a:pPr algn="r" fontAlgn="b"/>
                      <a:r>
                        <a:rPr lang="en-US" sz="1600" b="0" i="0" u="none" strike="noStrike" dirty="0">
                          <a:solidFill>
                            <a:srgbClr val="000000"/>
                          </a:solidFill>
                          <a:effectLst/>
                          <a:latin typeface="Calibri"/>
                        </a:rPr>
                        <a:t>13.6</a:t>
                      </a:r>
                    </a:p>
                  </a:txBody>
                  <a:tcPr marL="12291" marR="12291" marT="12700" marB="0" anchor="b"/>
                </a:tc>
                <a:tc>
                  <a:txBody>
                    <a:bodyPr/>
                    <a:lstStyle/>
                    <a:p>
                      <a:pPr algn="r" fontAlgn="b"/>
                      <a:r>
                        <a:rPr lang="en-US" sz="1600" b="0" i="0" u="none" strike="noStrike">
                          <a:solidFill>
                            <a:srgbClr val="000000"/>
                          </a:solidFill>
                          <a:effectLst/>
                          <a:latin typeface="Calibri"/>
                        </a:rPr>
                        <a:t>1</a:t>
                      </a:r>
                    </a:p>
                  </a:txBody>
                  <a:tcPr marL="12291" marR="12291" marT="12700" marB="0" anchor="b"/>
                </a:tc>
                <a:tc>
                  <a:txBody>
                    <a:bodyPr/>
                    <a:lstStyle/>
                    <a:p>
                      <a:pPr algn="r" fontAlgn="b"/>
                      <a:r>
                        <a:rPr lang="en-US" sz="1600" b="0" i="0" u="none" strike="noStrike" dirty="0">
                          <a:solidFill>
                            <a:srgbClr val="000000"/>
                          </a:solidFill>
                          <a:effectLst/>
                          <a:latin typeface="Calibri"/>
                        </a:rPr>
                        <a:t>0.94</a:t>
                      </a:r>
                    </a:p>
                  </a:txBody>
                  <a:tcPr marL="12291" marR="12291" marT="12700" marB="0" anchor="b"/>
                </a:tc>
                <a:tc>
                  <a:txBody>
                    <a:bodyPr/>
                    <a:lstStyle/>
                    <a:p>
                      <a:pPr algn="r" fontAlgn="b"/>
                      <a:r>
                        <a:rPr lang="en-US" sz="1600" b="0" i="0" u="none" strike="noStrike" dirty="0">
                          <a:solidFill>
                            <a:srgbClr val="000000"/>
                          </a:solidFill>
                          <a:effectLst/>
                          <a:latin typeface="Calibri"/>
                        </a:rPr>
                        <a:t>73.60 %</a:t>
                      </a:r>
                    </a:p>
                  </a:txBody>
                  <a:tcPr marL="12291" marR="12291" marT="12700" marB="0" anchor="b"/>
                </a:tc>
                <a:tc>
                  <a:txBody>
                    <a:bodyPr/>
                    <a:lstStyle/>
                    <a:p>
                      <a:pPr algn="r" fontAlgn="b"/>
                      <a:r>
                        <a:rPr lang="en-US" sz="1600" b="0" i="0" u="none" strike="noStrike" dirty="0">
                          <a:solidFill>
                            <a:srgbClr val="000000"/>
                          </a:solidFill>
                          <a:effectLst/>
                          <a:latin typeface="Calibri"/>
                        </a:rPr>
                        <a:t>74% : 26%</a:t>
                      </a:r>
                    </a:p>
                  </a:txBody>
                  <a:tcPr marL="12291" marR="12291" marT="12700" marB="0" anchor="b"/>
                </a:tc>
                <a:tc>
                  <a:txBody>
                    <a:bodyPr/>
                    <a:lstStyle/>
                    <a:p>
                      <a:pPr algn="r" fontAlgn="b"/>
                      <a:r>
                        <a:rPr lang="en-US" sz="1600" b="0" i="0" u="none" strike="noStrike" dirty="0">
                          <a:solidFill>
                            <a:srgbClr val="000000"/>
                          </a:solidFill>
                          <a:effectLst/>
                          <a:latin typeface="Calibri"/>
                        </a:rPr>
                        <a:t>2.79</a:t>
                      </a:r>
                    </a:p>
                  </a:txBody>
                  <a:tcPr marL="12291" marR="12291" marT="12700" marB="0" anchor="b"/>
                </a:tc>
                <a:extLst>
                  <a:ext uri="{0D108BD9-81ED-4DB2-BD59-A6C34878D82A}">
                    <a16:rowId xmlns:a16="http://schemas.microsoft.com/office/drawing/2014/main" val="10001"/>
                  </a:ext>
                </a:extLst>
              </a:tr>
              <a:tr h="370840">
                <a:tc>
                  <a:txBody>
                    <a:bodyPr/>
                    <a:lstStyle/>
                    <a:p>
                      <a:pPr algn="l" fontAlgn="b"/>
                      <a:r>
                        <a:rPr lang="en-US" sz="1600" b="0" i="0" u="none" strike="noStrike">
                          <a:solidFill>
                            <a:srgbClr val="000000"/>
                          </a:solidFill>
                          <a:effectLst/>
                          <a:latin typeface="Calibri"/>
                        </a:rPr>
                        <a:t>Girl 2</a:t>
                      </a:r>
                    </a:p>
                  </a:txBody>
                  <a:tcPr marL="12291" marR="12291" marT="12700" marB="0" anchor="b"/>
                </a:tc>
                <a:tc>
                  <a:txBody>
                    <a:bodyPr/>
                    <a:lstStyle/>
                    <a:p>
                      <a:pPr algn="r" fontAlgn="b"/>
                      <a:r>
                        <a:rPr lang="en-US" sz="1600" b="0" i="0" u="none" strike="noStrike" dirty="0">
                          <a:solidFill>
                            <a:srgbClr val="000000"/>
                          </a:solidFill>
                          <a:effectLst/>
                          <a:latin typeface="Calibri"/>
                        </a:rPr>
                        <a:t>11.4</a:t>
                      </a:r>
                    </a:p>
                  </a:txBody>
                  <a:tcPr marL="12291" marR="12291" marT="12700" marB="0" anchor="b"/>
                </a:tc>
                <a:tc>
                  <a:txBody>
                    <a:bodyPr/>
                    <a:lstStyle/>
                    <a:p>
                      <a:pPr algn="r" fontAlgn="b"/>
                      <a:r>
                        <a:rPr lang="en-US" sz="1600" b="0" i="0" u="none" strike="noStrike">
                          <a:solidFill>
                            <a:srgbClr val="000000"/>
                          </a:solidFill>
                          <a:effectLst/>
                          <a:latin typeface="Calibri"/>
                        </a:rPr>
                        <a:t>0</a:t>
                      </a:r>
                    </a:p>
                  </a:txBody>
                  <a:tcPr marL="12291" marR="12291" marT="12700" marB="0" anchor="b"/>
                </a:tc>
                <a:tc>
                  <a:txBody>
                    <a:bodyPr/>
                    <a:lstStyle/>
                    <a:p>
                      <a:pPr algn="r" fontAlgn="b"/>
                      <a:r>
                        <a:rPr lang="en-US" sz="1600" b="0" i="0" u="none" strike="noStrike" dirty="0">
                          <a:solidFill>
                            <a:srgbClr val="000000"/>
                          </a:solidFill>
                          <a:effectLst/>
                          <a:latin typeface="Calibri"/>
                        </a:rPr>
                        <a:t>-2.44</a:t>
                      </a:r>
                    </a:p>
                  </a:txBody>
                  <a:tcPr marL="12291" marR="12291" marT="12700" marB="0" anchor="b"/>
                </a:tc>
                <a:tc>
                  <a:txBody>
                    <a:bodyPr/>
                    <a:lstStyle/>
                    <a:p>
                      <a:pPr algn="r" fontAlgn="b"/>
                      <a:r>
                        <a:rPr lang="en-US" sz="1600" b="0" i="0" u="none" strike="noStrike" dirty="0">
                          <a:solidFill>
                            <a:srgbClr val="000000"/>
                          </a:solidFill>
                          <a:effectLst/>
                          <a:latin typeface="Calibri"/>
                        </a:rPr>
                        <a:t>8.00 %</a:t>
                      </a:r>
                    </a:p>
                  </a:txBody>
                  <a:tcPr marL="12291" marR="12291" marT="12700" marB="0" anchor="b"/>
                </a:tc>
                <a:tc>
                  <a:txBody>
                    <a:bodyPr/>
                    <a:lstStyle/>
                    <a:p>
                      <a:pPr algn="r" fontAlgn="b"/>
                      <a:r>
                        <a:rPr lang="en-US" sz="1600" b="0" i="0" u="none" strike="noStrike" dirty="0">
                          <a:solidFill>
                            <a:srgbClr val="000000"/>
                          </a:solidFill>
                          <a:effectLst/>
                          <a:latin typeface="Calibri"/>
                        </a:rPr>
                        <a:t>8% : 92%</a:t>
                      </a:r>
                    </a:p>
                  </a:txBody>
                  <a:tcPr marL="12291" marR="12291" marT="12700" marB="0" anchor="b"/>
                </a:tc>
                <a:tc>
                  <a:txBody>
                    <a:bodyPr/>
                    <a:lstStyle/>
                    <a:p>
                      <a:pPr algn="r" fontAlgn="b"/>
                      <a:r>
                        <a:rPr lang="en-US" sz="1600" b="0" i="0" u="none" strike="noStrike" dirty="0">
                          <a:solidFill>
                            <a:srgbClr val="000000"/>
                          </a:solidFill>
                          <a:effectLst/>
                          <a:latin typeface="Calibri"/>
                        </a:rPr>
                        <a:t>0.09</a:t>
                      </a:r>
                    </a:p>
                  </a:txBody>
                  <a:tcPr marL="12291" marR="12291" marT="12700" marB="0" anchor="b"/>
                </a:tc>
                <a:extLst>
                  <a:ext uri="{0D108BD9-81ED-4DB2-BD59-A6C34878D82A}">
                    <a16:rowId xmlns:a16="http://schemas.microsoft.com/office/drawing/2014/main" val="10002"/>
                  </a:ext>
                </a:extLst>
              </a:tr>
              <a:tr h="370840">
                <a:tc>
                  <a:txBody>
                    <a:bodyPr/>
                    <a:lstStyle/>
                    <a:p>
                      <a:pPr algn="l" fontAlgn="b"/>
                      <a:r>
                        <a:rPr lang="en-US" sz="1600" b="0" i="0" u="none" strike="noStrike">
                          <a:solidFill>
                            <a:srgbClr val="000000"/>
                          </a:solidFill>
                          <a:effectLst/>
                          <a:latin typeface="Calibri"/>
                        </a:rPr>
                        <a:t>Girl 3</a:t>
                      </a:r>
                    </a:p>
                  </a:txBody>
                  <a:tcPr marL="12291" marR="12291" marT="12700" marB="0" anchor="b"/>
                </a:tc>
                <a:tc>
                  <a:txBody>
                    <a:bodyPr/>
                    <a:lstStyle/>
                    <a:p>
                      <a:pPr algn="r" fontAlgn="b"/>
                      <a:r>
                        <a:rPr lang="en-US" sz="1600" b="0" i="0" u="none" strike="noStrike" dirty="0">
                          <a:solidFill>
                            <a:srgbClr val="000000"/>
                          </a:solidFill>
                          <a:effectLst/>
                          <a:latin typeface="Calibri"/>
                        </a:rPr>
                        <a:t>12.6</a:t>
                      </a:r>
                    </a:p>
                  </a:txBody>
                  <a:tcPr marL="12291" marR="12291" marT="12700" marB="0" anchor="b"/>
                </a:tc>
                <a:tc>
                  <a:txBody>
                    <a:bodyPr/>
                    <a:lstStyle/>
                    <a:p>
                      <a:pPr algn="r" fontAlgn="b"/>
                      <a:r>
                        <a:rPr lang="en-US" sz="1600" b="0" i="0" u="none" strike="noStrike" dirty="0">
                          <a:solidFill>
                            <a:srgbClr val="000000"/>
                          </a:solidFill>
                          <a:effectLst/>
                          <a:latin typeface="Calibri"/>
                        </a:rPr>
                        <a:t>1</a:t>
                      </a:r>
                    </a:p>
                  </a:txBody>
                  <a:tcPr marL="12291" marR="12291" marT="12700" marB="0" anchor="b"/>
                </a:tc>
                <a:tc>
                  <a:txBody>
                    <a:bodyPr/>
                    <a:lstStyle/>
                    <a:p>
                      <a:pPr algn="r" fontAlgn="b"/>
                      <a:r>
                        <a:rPr lang="en-US" sz="1600" b="0" i="0" u="none" strike="noStrike" dirty="0">
                          <a:solidFill>
                            <a:srgbClr val="000000"/>
                          </a:solidFill>
                          <a:effectLst/>
                          <a:latin typeface="Calibri"/>
                        </a:rPr>
                        <a:t>-0.60</a:t>
                      </a:r>
                    </a:p>
                  </a:txBody>
                  <a:tcPr marL="12291" marR="12291" marT="12700" marB="0" anchor="b"/>
                </a:tc>
                <a:tc>
                  <a:txBody>
                    <a:bodyPr/>
                    <a:lstStyle/>
                    <a:p>
                      <a:pPr algn="r" fontAlgn="b"/>
                      <a:r>
                        <a:rPr lang="en-US" sz="1600" b="0" i="0" u="none" strike="noStrike" dirty="0">
                          <a:solidFill>
                            <a:srgbClr val="000000"/>
                          </a:solidFill>
                          <a:effectLst/>
                          <a:latin typeface="Calibri"/>
                        </a:rPr>
                        <a:t>35.20 %</a:t>
                      </a:r>
                    </a:p>
                  </a:txBody>
                  <a:tcPr marL="12291" marR="12291" marT="12700" marB="0" anchor="b"/>
                </a:tc>
                <a:tc>
                  <a:txBody>
                    <a:bodyPr/>
                    <a:lstStyle/>
                    <a:p>
                      <a:pPr algn="r" fontAlgn="b"/>
                      <a:r>
                        <a:rPr lang="en-US" sz="1600" b="0" i="0" u="none" strike="noStrike" dirty="0">
                          <a:solidFill>
                            <a:srgbClr val="000000"/>
                          </a:solidFill>
                          <a:effectLst/>
                          <a:latin typeface="Calibri"/>
                        </a:rPr>
                        <a:t>35% : 65%</a:t>
                      </a:r>
                    </a:p>
                  </a:txBody>
                  <a:tcPr marL="12291" marR="12291" marT="12700" marB="0" anchor="b"/>
                </a:tc>
                <a:tc>
                  <a:txBody>
                    <a:bodyPr/>
                    <a:lstStyle/>
                    <a:p>
                      <a:pPr algn="r" fontAlgn="b"/>
                      <a:r>
                        <a:rPr lang="en-US" sz="1600" b="0" i="0" u="none" strike="noStrike" dirty="0">
                          <a:solidFill>
                            <a:srgbClr val="000000"/>
                          </a:solidFill>
                          <a:effectLst/>
                          <a:latin typeface="Calibri"/>
                        </a:rPr>
                        <a:t>0.54</a:t>
                      </a:r>
                    </a:p>
                  </a:txBody>
                  <a:tcPr marL="12291" marR="12291" marT="12700" marB="0" anchor="b"/>
                </a:tc>
                <a:extLst>
                  <a:ext uri="{0D108BD9-81ED-4DB2-BD59-A6C34878D82A}">
                    <a16:rowId xmlns:a16="http://schemas.microsoft.com/office/drawing/2014/main" val="10003"/>
                  </a:ext>
                </a:extLst>
              </a:tr>
              <a:tr h="370840">
                <a:tc>
                  <a:txBody>
                    <a:bodyPr/>
                    <a:lstStyle/>
                    <a:p>
                      <a:pPr algn="l" fontAlgn="b"/>
                      <a:r>
                        <a:rPr lang="en-US" sz="1600" b="0" i="0" u="none" strike="noStrike">
                          <a:solidFill>
                            <a:srgbClr val="000000"/>
                          </a:solidFill>
                          <a:effectLst/>
                          <a:latin typeface="Calibri"/>
                        </a:rPr>
                        <a:t>Girl 4</a:t>
                      </a:r>
                    </a:p>
                  </a:txBody>
                  <a:tcPr marL="12291" marR="12291" marT="12700" marB="0" anchor="b"/>
                </a:tc>
                <a:tc>
                  <a:txBody>
                    <a:bodyPr/>
                    <a:lstStyle/>
                    <a:p>
                      <a:pPr algn="r" fontAlgn="b"/>
                      <a:r>
                        <a:rPr lang="en-US" sz="1600" b="0" i="0" u="none" strike="noStrike" dirty="0">
                          <a:solidFill>
                            <a:srgbClr val="000000"/>
                          </a:solidFill>
                          <a:effectLst/>
                          <a:latin typeface="Calibri"/>
                        </a:rPr>
                        <a:t>13.1</a:t>
                      </a:r>
                    </a:p>
                  </a:txBody>
                  <a:tcPr marL="12291" marR="12291" marT="12700" marB="0" anchor="b"/>
                </a:tc>
                <a:tc>
                  <a:txBody>
                    <a:bodyPr/>
                    <a:lstStyle/>
                    <a:p>
                      <a:pPr algn="r" fontAlgn="b"/>
                      <a:r>
                        <a:rPr lang="en-US" sz="1600" b="0" i="0" u="none" strike="noStrike">
                          <a:solidFill>
                            <a:srgbClr val="000000"/>
                          </a:solidFill>
                          <a:effectLst/>
                          <a:latin typeface="Calibri"/>
                        </a:rPr>
                        <a:t>1</a:t>
                      </a:r>
                    </a:p>
                  </a:txBody>
                  <a:tcPr marL="12291" marR="12291" marT="12700" marB="0" anchor="b"/>
                </a:tc>
                <a:tc>
                  <a:txBody>
                    <a:bodyPr/>
                    <a:lstStyle/>
                    <a:p>
                      <a:pPr algn="r" fontAlgn="b"/>
                      <a:r>
                        <a:rPr lang="en-US" sz="1600" b="0" i="0" u="none" strike="noStrike" dirty="0">
                          <a:solidFill>
                            <a:srgbClr val="000000"/>
                          </a:solidFill>
                          <a:effectLst/>
                          <a:latin typeface="Calibri"/>
                        </a:rPr>
                        <a:t>0.17</a:t>
                      </a:r>
                    </a:p>
                  </a:txBody>
                  <a:tcPr marL="12291" marR="12291" marT="12700" marB="0" anchor="b"/>
                </a:tc>
                <a:tc>
                  <a:txBody>
                    <a:bodyPr/>
                    <a:lstStyle/>
                    <a:p>
                      <a:pPr algn="r" fontAlgn="b"/>
                      <a:r>
                        <a:rPr lang="en-US" sz="1600" b="0" i="0" u="none" strike="noStrike" dirty="0">
                          <a:solidFill>
                            <a:srgbClr val="000000"/>
                          </a:solidFill>
                          <a:effectLst/>
                          <a:latin typeface="Calibri"/>
                        </a:rPr>
                        <a:t>56.20 %</a:t>
                      </a:r>
                    </a:p>
                  </a:txBody>
                  <a:tcPr marL="12291" marR="12291" marT="12700" marB="0" anchor="b"/>
                </a:tc>
                <a:tc>
                  <a:txBody>
                    <a:bodyPr/>
                    <a:lstStyle/>
                    <a:p>
                      <a:pPr algn="r" fontAlgn="b"/>
                      <a:r>
                        <a:rPr lang="en-US" sz="1600" b="0" i="0" u="none" strike="noStrike" dirty="0">
                          <a:solidFill>
                            <a:srgbClr val="000000"/>
                          </a:solidFill>
                          <a:effectLst/>
                          <a:latin typeface="Calibri"/>
                        </a:rPr>
                        <a:t>56% : 44%</a:t>
                      </a:r>
                    </a:p>
                  </a:txBody>
                  <a:tcPr marL="12291" marR="12291" marT="12700" marB="0" anchor="b"/>
                </a:tc>
                <a:tc>
                  <a:txBody>
                    <a:bodyPr/>
                    <a:lstStyle/>
                    <a:p>
                      <a:pPr algn="r" fontAlgn="b"/>
                      <a:r>
                        <a:rPr lang="en-US" sz="1600" b="0" i="0" u="none" strike="noStrike" dirty="0">
                          <a:solidFill>
                            <a:srgbClr val="000000"/>
                          </a:solidFill>
                          <a:effectLst/>
                          <a:latin typeface="Calibri"/>
                        </a:rPr>
                        <a:t>1.28</a:t>
                      </a:r>
                    </a:p>
                  </a:txBody>
                  <a:tcPr marL="12291" marR="12291" marT="12700" marB="0" anchor="b"/>
                </a:tc>
                <a:extLst>
                  <a:ext uri="{0D108BD9-81ED-4DB2-BD59-A6C34878D82A}">
                    <a16:rowId xmlns:a16="http://schemas.microsoft.com/office/drawing/2014/main" val="10004"/>
                  </a:ext>
                </a:extLst>
              </a:tr>
              <a:tr h="370840">
                <a:tc>
                  <a:txBody>
                    <a:bodyPr/>
                    <a:lstStyle/>
                    <a:p>
                      <a:pPr algn="l" fontAlgn="b"/>
                      <a:r>
                        <a:rPr lang="en-US" sz="1600" b="0" i="0" u="none" strike="noStrike">
                          <a:solidFill>
                            <a:srgbClr val="000000"/>
                          </a:solidFill>
                          <a:effectLst/>
                          <a:latin typeface="Calibri"/>
                        </a:rPr>
                        <a:t>Girl 5</a:t>
                      </a:r>
                    </a:p>
                  </a:txBody>
                  <a:tcPr marL="12291" marR="12291" marT="12700" marB="0" anchor="b"/>
                </a:tc>
                <a:tc>
                  <a:txBody>
                    <a:bodyPr/>
                    <a:lstStyle/>
                    <a:p>
                      <a:pPr algn="r" fontAlgn="b"/>
                      <a:r>
                        <a:rPr lang="en-US" sz="1600" b="0" i="0" u="none" strike="noStrike" dirty="0">
                          <a:solidFill>
                            <a:srgbClr val="000000"/>
                          </a:solidFill>
                          <a:effectLst/>
                          <a:latin typeface="Calibri"/>
                        </a:rPr>
                        <a:t>12.6</a:t>
                      </a:r>
                    </a:p>
                  </a:txBody>
                  <a:tcPr marL="12291" marR="12291" marT="12700" marB="0" anchor="b"/>
                </a:tc>
                <a:tc>
                  <a:txBody>
                    <a:bodyPr/>
                    <a:lstStyle/>
                    <a:p>
                      <a:pPr algn="r" fontAlgn="b"/>
                      <a:r>
                        <a:rPr lang="en-US" sz="1600" b="0" i="0" u="none" strike="noStrike" dirty="0">
                          <a:solidFill>
                            <a:srgbClr val="000000"/>
                          </a:solidFill>
                          <a:effectLst/>
                          <a:latin typeface="Calibri"/>
                        </a:rPr>
                        <a:t>0</a:t>
                      </a:r>
                    </a:p>
                  </a:txBody>
                  <a:tcPr marL="12291" marR="12291" marT="12700" marB="0" anchor="b"/>
                </a:tc>
                <a:tc>
                  <a:txBody>
                    <a:bodyPr/>
                    <a:lstStyle/>
                    <a:p>
                      <a:pPr algn="r" fontAlgn="b"/>
                      <a:r>
                        <a:rPr lang="en-US" sz="1600" b="0" i="0" u="none" strike="noStrike" dirty="0">
                          <a:solidFill>
                            <a:srgbClr val="000000"/>
                          </a:solidFill>
                          <a:effectLst/>
                          <a:latin typeface="Calibri"/>
                        </a:rPr>
                        <a:t>-0.60</a:t>
                      </a:r>
                    </a:p>
                  </a:txBody>
                  <a:tcPr marL="12291" marR="12291" marT="12700" marB="0" anchor="b"/>
                </a:tc>
                <a:tc>
                  <a:txBody>
                    <a:bodyPr/>
                    <a:lstStyle/>
                    <a:p>
                      <a:pPr algn="r" fontAlgn="b"/>
                      <a:r>
                        <a:rPr lang="en-US" sz="1600" b="0" i="0" u="none" strike="noStrike" dirty="0">
                          <a:solidFill>
                            <a:srgbClr val="000000"/>
                          </a:solidFill>
                          <a:effectLst/>
                          <a:latin typeface="Calibri"/>
                        </a:rPr>
                        <a:t>34.60 %</a:t>
                      </a:r>
                    </a:p>
                  </a:txBody>
                  <a:tcPr marL="12291" marR="12291" marT="12700" marB="0" anchor="b"/>
                </a:tc>
                <a:tc>
                  <a:txBody>
                    <a:bodyPr/>
                    <a:lstStyle/>
                    <a:p>
                      <a:pPr algn="r" fontAlgn="b"/>
                      <a:r>
                        <a:rPr lang="en-US" sz="1600" b="0" i="0" u="none" strike="noStrike" dirty="0">
                          <a:solidFill>
                            <a:srgbClr val="000000"/>
                          </a:solidFill>
                          <a:effectLst/>
                          <a:latin typeface="Calibri"/>
                        </a:rPr>
                        <a:t>35% : 65%</a:t>
                      </a:r>
                    </a:p>
                  </a:txBody>
                  <a:tcPr marL="12291" marR="12291" marT="12700" marB="0" anchor="b"/>
                </a:tc>
                <a:tc>
                  <a:txBody>
                    <a:bodyPr/>
                    <a:lstStyle/>
                    <a:p>
                      <a:pPr algn="r" fontAlgn="b"/>
                      <a:r>
                        <a:rPr lang="en-US" sz="1600" b="0" i="0" u="none" strike="noStrike" dirty="0">
                          <a:solidFill>
                            <a:srgbClr val="000000"/>
                          </a:solidFill>
                          <a:effectLst/>
                          <a:latin typeface="Calibri"/>
                        </a:rPr>
                        <a:t>0.53</a:t>
                      </a:r>
                    </a:p>
                  </a:txBody>
                  <a:tcPr marL="12291" marR="12291" marT="12700" marB="0" anchor="b"/>
                </a:tc>
                <a:extLst>
                  <a:ext uri="{0D108BD9-81ED-4DB2-BD59-A6C34878D82A}">
                    <a16:rowId xmlns:a16="http://schemas.microsoft.com/office/drawing/2014/main" val="10005"/>
                  </a:ext>
                </a:extLst>
              </a:tr>
              <a:tr h="370840">
                <a:tc>
                  <a:txBody>
                    <a:bodyPr/>
                    <a:lstStyle/>
                    <a:p>
                      <a:pPr algn="l" fontAlgn="b"/>
                      <a:r>
                        <a:rPr lang="en-US" sz="1600" b="0" i="0" u="none" strike="noStrike">
                          <a:solidFill>
                            <a:srgbClr val="000000"/>
                          </a:solidFill>
                          <a:effectLst/>
                          <a:latin typeface="Calibri"/>
                        </a:rPr>
                        <a:t>Girl 6</a:t>
                      </a:r>
                    </a:p>
                  </a:txBody>
                  <a:tcPr marL="12291" marR="12291" marT="12700" marB="0" anchor="b"/>
                </a:tc>
                <a:tc>
                  <a:txBody>
                    <a:bodyPr/>
                    <a:lstStyle/>
                    <a:p>
                      <a:pPr algn="r" fontAlgn="b"/>
                      <a:r>
                        <a:rPr lang="en-US" sz="1600" b="0" i="0" u="none" strike="noStrike" dirty="0">
                          <a:solidFill>
                            <a:srgbClr val="000000"/>
                          </a:solidFill>
                          <a:effectLst/>
                          <a:latin typeface="Calibri"/>
                        </a:rPr>
                        <a:t>10.3</a:t>
                      </a:r>
                    </a:p>
                  </a:txBody>
                  <a:tcPr marL="12291" marR="12291" marT="12700" marB="0" anchor="b"/>
                </a:tc>
                <a:tc>
                  <a:txBody>
                    <a:bodyPr/>
                    <a:lstStyle/>
                    <a:p>
                      <a:pPr algn="r" fontAlgn="b"/>
                      <a:r>
                        <a:rPr lang="en-US" sz="1600" b="0" i="0" u="none" strike="noStrike" dirty="0">
                          <a:solidFill>
                            <a:srgbClr val="000000"/>
                          </a:solidFill>
                          <a:effectLst/>
                          <a:latin typeface="Calibri"/>
                        </a:rPr>
                        <a:t>0</a:t>
                      </a:r>
                    </a:p>
                  </a:txBody>
                  <a:tcPr marL="12291" marR="12291" marT="12700" marB="0" anchor="b"/>
                </a:tc>
                <a:tc>
                  <a:txBody>
                    <a:bodyPr/>
                    <a:lstStyle/>
                    <a:p>
                      <a:pPr algn="r" fontAlgn="b"/>
                      <a:r>
                        <a:rPr lang="en-US" sz="1600" b="0" i="0" u="none" strike="noStrike" dirty="0">
                          <a:solidFill>
                            <a:srgbClr val="000000"/>
                          </a:solidFill>
                          <a:effectLst/>
                          <a:latin typeface="Calibri"/>
                        </a:rPr>
                        <a:t>-4.14</a:t>
                      </a:r>
                    </a:p>
                  </a:txBody>
                  <a:tcPr marL="12291" marR="12291" marT="12700" marB="0" anchor="b"/>
                </a:tc>
                <a:tc>
                  <a:txBody>
                    <a:bodyPr/>
                    <a:lstStyle/>
                    <a:p>
                      <a:pPr algn="r" fontAlgn="b"/>
                      <a:r>
                        <a:rPr lang="en-US" sz="1600" b="0" i="0" u="none" strike="noStrike" dirty="0">
                          <a:solidFill>
                            <a:srgbClr val="000000"/>
                          </a:solidFill>
                          <a:effectLst/>
                          <a:latin typeface="Calibri"/>
                        </a:rPr>
                        <a:t>1.50 %</a:t>
                      </a:r>
                    </a:p>
                  </a:txBody>
                  <a:tcPr marL="12291" marR="12291" marT="12700" marB="0" anchor="b"/>
                </a:tc>
                <a:tc>
                  <a:txBody>
                    <a:bodyPr/>
                    <a:lstStyle/>
                    <a:p>
                      <a:pPr algn="r" fontAlgn="b"/>
                      <a:r>
                        <a:rPr lang="en-US" sz="1600" b="0" i="0" u="none" strike="noStrike" dirty="0">
                          <a:solidFill>
                            <a:srgbClr val="000000"/>
                          </a:solidFill>
                          <a:effectLst/>
                          <a:latin typeface="Calibri"/>
                        </a:rPr>
                        <a:t>2% : 98%</a:t>
                      </a:r>
                    </a:p>
                  </a:txBody>
                  <a:tcPr marL="12291" marR="12291" marT="12700" marB="0" anchor="b"/>
                </a:tc>
                <a:tc>
                  <a:txBody>
                    <a:bodyPr/>
                    <a:lstStyle/>
                    <a:p>
                      <a:pPr algn="r" fontAlgn="b"/>
                      <a:r>
                        <a:rPr lang="en-US" sz="1600" b="0" i="0" u="none" strike="noStrike" dirty="0">
                          <a:solidFill>
                            <a:srgbClr val="000000"/>
                          </a:solidFill>
                          <a:effectLst/>
                          <a:latin typeface="Calibri"/>
                        </a:rPr>
                        <a:t>0.02</a:t>
                      </a:r>
                    </a:p>
                  </a:txBody>
                  <a:tcPr marL="12291" marR="12291" marT="12700" marB="0" anchor="b"/>
                </a:tc>
                <a:extLst>
                  <a:ext uri="{0D108BD9-81ED-4DB2-BD59-A6C34878D82A}">
                    <a16:rowId xmlns:a16="http://schemas.microsoft.com/office/drawing/2014/main" val="10006"/>
                  </a:ext>
                </a:extLst>
              </a:tr>
              <a:tr h="370840">
                <a:tc>
                  <a:txBody>
                    <a:bodyPr/>
                    <a:lstStyle/>
                    <a:p>
                      <a:pPr algn="l" fontAlgn="b"/>
                      <a:r>
                        <a:rPr lang="en-US" sz="1600" b="0" i="0" u="none" strike="noStrike">
                          <a:solidFill>
                            <a:srgbClr val="000000"/>
                          </a:solidFill>
                          <a:effectLst/>
                          <a:latin typeface="Calibri"/>
                        </a:rPr>
                        <a:t>Girl 7</a:t>
                      </a:r>
                    </a:p>
                  </a:txBody>
                  <a:tcPr marL="12291" marR="12291" marT="12700" marB="0" anchor="b"/>
                </a:tc>
                <a:tc>
                  <a:txBody>
                    <a:bodyPr/>
                    <a:lstStyle/>
                    <a:p>
                      <a:pPr algn="r" fontAlgn="b"/>
                      <a:r>
                        <a:rPr lang="en-US" sz="1600" b="0" i="0" u="none" strike="noStrike" dirty="0">
                          <a:solidFill>
                            <a:srgbClr val="000000"/>
                          </a:solidFill>
                          <a:effectLst/>
                          <a:latin typeface="Calibri"/>
                        </a:rPr>
                        <a:t>10.2</a:t>
                      </a:r>
                    </a:p>
                  </a:txBody>
                  <a:tcPr marL="12291" marR="12291" marT="12700" marB="0" anchor="b"/>
                </a:tc>
                <a:tc>
                  <a:txBody>
                    <a:bodyPr/>
                    <a:lstStyle/>
                    <a:p>
                      <a:pPr algn="r" fontAlgn="b"/>
                      <a:r>
                        <a:rPr lang="en-US" sz="1600" b="0" i="0" u="none" strike="noStrike">
                          <a:solidFill>
                            <a:srgbClr val="000000"/>
                          </a:solidFill>
                          <a:effectLst/>
                          <a:latin typeface="Calibri"/>
                        </a:rPr>
                        <a:t>0</a:t>
                      </a:r>
                    </a:p>
                  </a:txBody>
                  <a:tcPr marL="12291" marR="12291" marT="12700" marB="0" anchor="b"/>
                </a:tc>
                <a:tc>
                  <a:txBody>
                    <a:bodyPr/>
                    <a:lstStyle/>
                    <a:p>
                      <a:pPr algn="r" fontAlgn="b"/>
                      <a:r>
                        <a:rPr lang="en-US" sz="1600" b="0" i="0" u="none" strike="noStrike" dirty="0">
                          <a:solidFill>
                            <a:srgbClr val="000000"/>
                          </a:solidFill>
                          <a:effectLst/>
                          <a:latin typeface="Calibri"/>
                        </a:rPr>
                        <a:t>-4.29</a:t>
                      </a:r>
                    </a:p>
                  </a:txBody>
                  <a:tcPr marL="12291" marR="12291" marT="12700" marB="0" anchor="b"/>
                </a:tc>
                <a:tc>
                  <a:txBody>
                    <a:bodyPr/>
                    <a:lstStyle/>
                    <a:p>
                      <a:pPr algn="r" fontAlgn="b"/>
                      <a:r>
                        <a:rPr lang="en-US" sz="1600" b="0" i="0" u="none" strike="noStrike" dirty="0">
                          <a:solidFill>
                            <a:srgbClr val="000000"/>
                          </a:solidFill>
                          <a:effectLst/>
                          <a:latin typeface="Calibri"/>
                        </a:rPr>
                        <a:t>1.30 %</a:t>
                      </a:r>
                    </a:p>
                  </a:txBody>
                  <a:tcPr marL="12291" marR="12291" marT="12700" marB="0" anchor="b"/>
                </a:tc>
                <a:tc>
                  <a:txBody>
                    <a:bodyPr/>
                    <a:lstStyle/>
                    <a:p>
                      <a:pPr algn="r" fontAlgn="b"/>
                      <a:r>
                        <a:rPr lang="en-US" sz="1600" b="0" i="0" u="none" strike="noStrike">
                          <a:solidFill>
                            <a:srgbClr val="000000"/>
                          </a:solidFill>
                          <a:effectLst/>
                          <a:latin typeface="Calibri"/>
                        </a:rPr>
                        <a:t>1% : 99%</a:t>
                      </a:r>
                    </a:p>
                  </a:txBody>
                  <a:tcPr marL="12291" marR="12291" marT="12700" marB="0" anchor="b"/>
                </a:tc>
                <a:tc>
                  <a:txBody>
                    <a:bodyPr/>
                    <a:lstStyle/>
                    <a:p>
                      <a:pPr algn="r" fontAlgn="b"/>
                      <a:r>
                        <a:rPr lang="en-US" sz="1600" b="0" i="0" u="none" strike="noStrike" dirty="0">
                          <a:solidFill>
                            <a:srgbClr val="000000"/>
                          </a:solidFill>
                          <a:effectLst/>
                          <a:latin typeface="Calibri"/>
                        </a:rPr>
                        <a:t>0.01</a:t>
                      </a:r>
                    </a:p>
                  </a:txBody>
                  <a:tcPr marL="12291" marR="12291" marT="12700" marB="0" anchor="b"/>
                </a:tc>
                <a:extLst>
                  <a:ext uri="{0D108BD9-81ED-4DB2-BD59-A6C34878D82A}">
                    <a16:rowId xmlns:a16="http://schemas.microsoft.com/office/drawing/2014/main" val="10007"/>
                  </a:ext>
                </a:extLst>
              </a:tr>
              <a:tr h="370840">
                <a:tc>
                  <a:txBody>
                    <a:bodyPr/>
                    <a:lstStyle/>
                    <a:p>
                      <a:pPr algn="l" fontAlgn="b"/>
                      <a:r>
                        <a:rPr lang="en-US" sz="1600" b="0" i="0" u="none" strike="noStrike">
                          <a:solidFill>
                            <a:srgbClr val="000000"/>
                          </a:solidFill>
                          <a:effectLst/>
                          <a:latin typeface="Calibri"/>
                        </a:rPr>
                        <a:t>Girl 8</a:t>
                      </a:r>
                    </a:p>
                  </a:txBody>
                  <a:tcPr marL="12291" marR="12291" marT="12700" marB="0" anchor="b"/>
                </a:tc>
                <a:tc>
                  <a:txBody>
                    <a:bodyPr/>
                    <a:lstStyle/>
                    <a:p>
                      <a:pPr algn="r" fontAlgn="b"/>
                      <a:r>
                        <a:rPr lang="en-US" sz="1600" b="0" i="0" u="none" strike="noStrike" dirty="0">
                          <a:solidFill>
                            <a:srgbClr val="000000"/>
                          </a:solidFill>
                          <a:effectLst/>
                          <a:latin typeface="Calibri"/>
                        </a:rPr>
                        <a:t>15.4</a:t>
                      </a:r>
                    </a:p>
                  </a:txBody>
                  <a:tcPr marL="12291" marR="12291" marT="12700" marB="0" anchor="b"/>
                </a:tc>
                <a:tc>
                  <a:txBody>
                    <a:bodyPr/>
                    <a:lstStyle/>
                    <a:p>
                      <a:pPr algn="r" fontAlgn="b"/>
                      <a:r>
                        <a:rPr lang="en-US" sz="1600" b="0" i="0" u="none" strike="noStrike">
                          <a:solidFill>
                            <a:srgbClr val="000000"/>
                          </a:solidFill>
                          <a:effectLst/>
                          <a:latin typeface="Calibri"/>
                        </a:rPr>
                        <a:t>1</a:t>
                      </a:r>
                    </a:p>
                  </a:txBody>
                  <a:tcPr marL="12291" marR="12291" marT="12700" marB="0" anchor="b"/>
                </a:tc>
                <a:tc>
                  <a:txBody>
                    <a:bodyPr/>
                    <a:lstStyle/>
                    <a:p>
                      <a:pPr algn="r" fontAlgn="b"/>
                      <a:r>
                        <a:rPr lang="en-US" sz="1600" b="0" i="0" u="none" strike="noStrike" dirty="0">
                          <a:solidFill>
                            <a:srgbClr val="000000"/>
                          </a:solidFill>
                          <a:effectLst/>
                          <a:latin typeface="Calibri"/>
                        </a:rPr>
                        <a:t>3.72</a:t>
                      </a:r>
                    </a:p>
                  </a:txBody>
                  <a:tcPr marL="12291" marR="12291" marT="12700" marB="0" anchor="b"/>
                </a:tc>
                <a:tc>
                  <a:txBody>
                    <a:bodyPr/>
                    <a:lstStyle/>
                    <a:p>
                      <a:pPr algn="r" fontAlgn="b"/>
                      <a:r>
                        <a:rPr lang="en-US" sz="1600" b="0" i="0" u="none" strike="noStrike" dirty="0">
                          <a:solidFill>
                            <a:srgbClr val="000000"/>
                          </a:solidFill>
                          <a:effectLst/>
                          <a:latin typeface="Calibri"/>
                        </a:rPr>
                        <a:t>97.80 %</a:t>
                      </a:r>
                    </a:p>
                  </a:txBody>
                  <a:tcPr marL="12291" marR="12291" marT="12700" marB="0" anchor="b"/>
                </a:tc>
                <a:tc>
                  <a:txBody>
                    <a:bodyPr/>
                    <a:lstStyle/>
                    <a:p>
                      <a:pPr algn="r" fontAlgn="b"/>
                      <a:r>
                        <a:rPr lang="en-US" sz="1600" b="0" i="0" u="none" strike="noStrike">
                          <a:solidFill>
                            <a:srgbClr val="000000"/>
                          </a:solidFill>
                          <a:effectLst/>
                          <a:latin typeface="Calibri"/>
                        </a:rPr>
                        <a:t>98% : 2%</a:t>
                      </a:r>
                    </a:p>
                  </a:txBody>
                  <a:tcPr marL="12291" marR="12291" marT="12700" marB="0" anchor="b"/>
                </a:tc>
                <a:tc>
                  <a:txBody>
                    <a:bodyPr/>
                    <a:lstStyle/>
                    <a:p>
                      <a:pPr algn="r" fontAlgn="b"/>
                      <a:r>
                        <a:rPr lang="en-US" sz="1600" b="0" i="0" u="none" strike="noStrike" dirty="0">
                          <a:solidFill>
                            <a:srgbClr val="000000"/>
                          </a:solidFill>
                          <a:effectLst/>
                          <a:latin typeface="Calibri"/>
                        </a:rPr>
                        <a:t>44.45</a:t>
                      </a:r>
                    </a:p>
                  </a:txBody>
                  <a:tcPr marL="12291" marR="12291" marT="12700" marB="0" anchor="b"/>
                </a:tc>
                <a:extLst>
                  <a:ext uri="{0D108BD9-81ED-4DB2-BD59-A6C34878D82A}">
                    <a16:rowId xmlns:a16="http://schemas.microsoft.com/office/drawing/2014/main" val="10008"/>
                  </a:ext>
                </a:extLst>
              </a:tr>
              <a:tr h="370840">
                <a:tc>
                  <a:txBody>
                    <a:bodyPr/>
                    <a:lstStyle/>
                    <a:p>
                      <a:pPr algn="l" fontAlgn="b"/>
                      <a:r>
                        <a:rPr lang="en-US" sz="1600" b="0" i="0" u="none" strike="noStrike">
                          <a:solidFill>
                            <a:srgbClr val="000000"/>
                          </a:solidFill>
                          <a:effectLst/>
                          <a:latin typeface="Calibri"/>
                        </a:rPr>
                        <a:t>Girl 9</a:t>
                      </a:r>
                    </a:p>
                  </a:txBody>
                  <a:tcPr marL="12291" marR="12291" marT="12700" marB="0" anchor="b">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15.2</a:t>
                      </a:r>
                    </a:p>
                  </a:txBody>
                  <a:tcPr marL="12291" marR="12291" marT="12700" marB="0" anchor="b">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a:t>
                      </a:r>
                    </a:p>
                  </a:txBody>
                  <a:tcPr marL="12291" marR="12291" marT="12700" marB="0" anchor="b">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3.41</a:t>
                      </a:r>
                    </a:p>
                  </a:txBody>
                  <a:tcPr marL="12291" marR="12291" marT="12700" marB="0" anchor="b">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96.90 %</a:t>
                      </a:r>
                    </a:p>
                  </a:txBody>
                  <a:tcPr marL="12291" marR="12291" marT="12700" marB="0" anchor="b">
                    <a:lnB w="12700" cap="flat" cmpd="sng" algn="ctr">
                      <a:no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a:rPr>
                        <a:t>97% : 3%</a:t>
                      </a:r>
                    </a:p>
                  </a:txBody>
                  <a:tcPr marL="12291" marR="12291" marT="12700" marB="0" anchor="b">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31.26</a:t>
                      </a:r>
                    </a:p>
                  </a:txBody>
                  <a:tcPr marL="12291" marR="12291" marT="12700" marB="0" anchor="b">
                    <a:lnB w="12700" cap="flat" cmpd="sng" algn="ctr">
                      <a:no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pPr algn="l" fontAlgn="b"/>
                      <a:r>
                        <a:rPr lang="tr-TR" sz="1600" b="0" i="0" u="none" strike="noStrike" dirty="0">
                          <a:solidFill>
                            <a:srgbClr val="000000"/>
                          </a:solidFill>
                          <a:effectLst/>
                          <a:latin typeface="Calibri"/>
                        </a:rPr>
                        <a:t>Girl 10</a:t>
                      </a:r>
                    </a:p>
                  </a:txBody>
                  <a:tcPr marL="12291" marR="12291" marT="127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13.8</a:t>
                      </a:r>
                    </a:p>
                  </a:txBody>
                  <a:tcPr marL="12291" marR="12291"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a:t>
                      </a:r>
                    </a:p>
                  </a:txBody>
                  <a:tcPr marL="12291" marR="12291"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1.25</a:t>
                      </a:r>
                    </a:p>
                  </a:txBody>
                  <a:tcPr marL="12291" marR="12291"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79.20 %</a:t>
                      </a:r>
                    </a:p>
                  </a:txBody>
                  <a:tcPr marL="12291" marR="12291"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79% : 21%</a:t>
                      </a:r>
                    </a:p>
                  </a:txBody>
                  <a:tcPr marL="12291" marR="12291"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3.81</a:t>
                      </a:r>
                    </a:p>
                  </a:txBody>
                  <a:tcPr marL="12291" marR="12291" marT="127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1" name="TextBox 10"/>
          <p:cNvSpPr txBox="1"/>
          <p:nvPr/>
        </p:nvSpPr>
        <p:spPr>
          <a:xfrm>
            <a:off x="4455073" y="1305427"/>
            <a:ext cx="4122357" cy="307777"/>
          </a:xfrm>
          <a:prstGeom prst="rect">
            <a:avLst/>
          </a:prstGeom>
          <a:noFill/>
        </p:spPr>
        <p:txBody>
          <a:bodyPr wrap="none" lIns="0" tIns="0" rIns="0" bIns="0" rtlCol="0">
            <a:spAutoFit/>
          </a:bodyPr>
          <a:lstStyle/>
          <a:p>
            <a:r>
              <a:rPr lang="en-US" sz="2000" i="1" dirty="0"/>
              <a:t>Menarche = g(-20.0 + 1.54 Age)</a:t>
            </a:r>
            <a:r>
              <a:rPr lang="en-US" sz="2000" i="1" baseline="-25000" dirty="0"/>
              <a:t> </a:t>
            </a:r>
            <a:r>
              <a:rPr lang="en-US" sz="2000" i="1" dirty="0"/>
              <a:t>+ u</a:t>
            </a:r>
          </a:p>
        </p:txBody>
      </p:sp>
    </p:spTree>
    <p:extLst>
      <p:ext uri="{BB962C8B-B14F-4D97-AF65-F5344CB8AC3E}">
        <p14:creationId xmlns:p14="http://schemas.microsoft.com/office/powerpoint/2010/main" val="38186909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Marginal predictions</a:t>
            </a:r>
          </a:p>
        </p:txBody>
      </p:sp>
      <p:graphicFrame>
        <p:nvGraphicFramePr>
          <p:cNvPr id="10" name="Content Placeholder 9"/>
          <p:cNvGraphicFramePr>
            <a:graphicFrameLocks noGrp="1"/>
          </p:cNvGraphicFramePr>
          <p:nvPr>
            <p:ph idx="1"/>
            <p:extLst/>
          </p:nvPr>
        </p:nvGraphicFramePr>
        <p:xfrm>
          <a:off x="1187450" y="1757363"/>
          <a:ext cx="7632540" cy="4208780"/>
        </p:xfrm>
        <a:graphic>
          <a:graphicData uri="http://schemas.openxmlformats.org/drawingml/2006/table">
            <a:tbl>
              <a:tblPr firstRow="1" bandRow="1">
                <a:tableStyleId>{5C22544A-7EE6-4342-B048-85BDC9FD1C3A}</a:tableStyleId>
              </a:tblPr>
              <a:tblGrid>
                <a:gridCol w="1272090">
                  <a:extLst>
                    <a:ext uri="{9D8B030D-6E8A-4147-A177-3AD203B41FA5}">
                      <a16:colId xmlns:a16="http://schemas.microsoft.com/office/drawing/2014/main" val="20000"/>
                    </a:ext>
                  </a:extLst>
                </a:gridCol>
                <a:gridCol w="1272090">
                  <a:extLst>
                    <a:ext uri="{9D8B030D-6E8A-4147-A177-3AD203B41FA5}">
                      <a16:colId xmlns:a16="http://schemas.microsoft.com/office/drawing/2014/main" val="20001"/>
                    </a:ext>
                  </a:extLst>
                </a:gridCol>
                <a:gridCol w="1272090">
                  <a:extLst>
                    <a:ext uri="{9D8B030D-6E8A-4147-A177-3AD203B41FA5}">
                      <a16:colId xmlns:a16="http://schemas.microsoft.com/office/drawing/2014/main" val="20002"/>
                    </a:ext>
                  </a:extLst>
                </a:gridCol>
                <a:gridCol w="1272090">
                  <a:extLst>
                    <a:ext uri="{9D8B030D-6E8A-4147-A177-3AD203B41FA5}">
                      <a16:colId xmlns:a16="http://schemas.microsoft.com/office/drawing/2014/main" val="20003"/>
                    </a:ext>
                  </a:extLst>
                </a:gridCol>
                <a:gridCol w="1272090">
                  <a:extLst>
                    <a:ext uri="{9D8B030D-6E8A-4147-A177-3AD203B41FA5}">
                      <a16:colId xmlns:a16="http://schemas.microsoft.com/office/drawing/2014/main" val="20004"/>
                    </a:ext>
                  </a:extLst>
                </a:gridCol>
                <a:gridCol w="1272090">
                  <a:extLst>
                    <a:ext uri="{9D8B030D-6E8A-4147-A177-3AD203B41FA5}">
                      <a16:colId xmlns:a16="http://schemas.microsoft.com/office/drawing/2014/main" val="20005"/>
                    </a:ext>
                  </a:extLst>
                </a:gridCol>
              </a:tblGrid>
              <a:tr h="370840">
                <a:tc>
                  <a:txBody>
                    <a:bodyPr/>
                    <a:lstStyle/>
                    <a:p>
                      <a:pPr algn="l" fontAlgn="b"/>
                      <a:r>
                        <a:rPr lang="en-US" sz="1600" b="0" i="0" u="none" strike="noStrike" dirty="0">
                          <a:solidFill>
                            <a:srgbClr val="000000"/>
                          </a:solidFill>
                          <a:effectLst/>
                          <a:latin typeface="Calibri"/>
                        </a:rPr>
                        <a:t>Age</a:t>
                      </a:r>
                    </a:p>
                  </a:txBody>
                  <a:tcPr marL="12188" marR="12188" marT="12700" marB="0" anchor="b"/>
                </a:tc>
                <a:tc>
                  <a:txBody>
                    <a:bodyPr/>
                    <a:lstStyle/>
                    <a:p>
                      <a:pPr algn="l" fontAlgn="b"/>
                      <a:r>
                        <a:rPr lang="en-US" sz="1600" b="0" i="0" u="none" strike="noStrike">
                          <a:solidFill>
                            <a:srgbClr val="000000"/>
                          </a:solidFill>
                          <a:effectLst/>
                          <a:latin typeface="Calibri"/>
                        </a:rPr>
                        <a:t>Linear</a:t>
                      </a:r>
                      <a:r>
                        <a:rPr lang="en-US" sz="1600" b="0" i="0" u="none" strike="noStrike" baseline="0">
                          <a:solidFill>
                            <a:srgbClr val="000000"/>
                          </a:solidFill>
                          <a:effectLst/>
                          <a:latin typeface="Calibri"/>
                        </a:rPr>
                        <a:t> prediction</a:t>
                      </a:r>
                      <a:endParaRPr lang="en-US" sz="1600" b="0" i="0" u="none" strike="noStrike" dirty="0">
                        <a:solidFill>
                          <a:srgbClr val="000000"/>
                        </a:solidFill>
                        <a:effectLst/>
                        <a:latin typeface="Calibri"/>
                      </a:endParaRPr>
                    </a:p>
                  </a:txBody>
                  <a:tcPr marL="12188" marR="12188" marT="12700" marB="0" anchor="b"/>
                </a:tc>
                <a:tc>
                  <a:txBody>
                    <a:bodyPr/>
                    <a:lstStyle/>
                    <a:p>
                      <a:pPr algn="l" fontAlgn="b"/>
                      <a:r>
                        <a:rPr lang="en-US" sz="1600" b="0" i="0" u="none" strike="noStrike" dirty="0">
                          <a:solidFill>
                            <a:srgbClr val="000000"/>
                          </a:solidFill>
                          <a:effectLst/>
                          <a:latin typeface="Calibri"/>
                        </a:rPr>
                        <a:t>Fitted p</a:t>
                      </a:r>
                    </a:p>
                  </a:txBody>
                  <a:tcPr marL="12188" marR="12188" marT="12700" marB="0" anchor="b"/>
                </a:tc>
                <a:tc>
                  <a:txBody>
                    <a:bodyPr/>
                    <a:lstStyle/>
                    <a:p>
                      <a:pPr algn="l" fontAlgn="b"/>
                      <a:r>
                        <a:rPr lang="en-US" sz="1600" b="0" i="0" u="none" strike="noStrike" dirty="0">
                          <a:solidFill>
                            <a:srgbClr val="000000"/>
                          </a:solidFill>
                          <a:effectLst/>
                          <a:latin typeface="Calibri"/>
                        </a:rPr>
                        <a:t>Fitted odds</a:t>
                      </a:r>
                    </a:p>
                  </a:txBody>
                  <a:tcPr marL="12188" marR="12188" marT="12700" marB="0" anchor="b"/>
                </a:tc>
                <a:tc>
                  <a:txBody>
                    <a:bodyPr/>
                    <a:lstStyle/>
                    <a:p>
                      <a:pPr algn="l" fontAlgn="b"/>
                      <a:r>
                        <a:rPr lang="en-US" sz="1600" b="0" i="0" u="none" strike="noStrike" dirty="0">
                          <a:solidFill>
                            <a:srgbClr val="000000"/>
                          </a:solidFill>
                          <a:effectLst/>
                          <a:latin typeface="Calibri"/>
                        </a:rPr>
                        <a:t>Value of odds</a:t>
                      </a:r>
                    </a:p>
                  </a:txBody>
                  <a:tcPr marL="12188" marR="12188" marT="12700" marB="0" anchor="b"/>
                </a:tc>
                <a:tc>
                  <a:txBody>
                    <a:bodyPr/>
                    <a:lstStyle/>
                    <a:p>
                      <a:pPr algn="l" fontAlgn="b"/>
                      <a:r>
                        <a:rPr lang="en-US" sz="1600" b="0" i="0" u="none" strike="noStrike" dirty="0" err="1">
                          <a:solidFill>
                            <a:srgbClr val="000000"/>
                          </a:solidFill>
                          <a:effectLst/>
                          <a:latin typeface="Calibri"/>
                        </a:rPr>
                        <a:t>Odds</a:t>
                      </a:r>
                      <a:r>
                        <a:rPr lang="en-US" sz="1600" b="0" i="0" u="none" strike="noStrike" baseline="-25000" dirty="0" err="1">
                          <a:solidFill>
                            <a:srgbClr val="000000"/>
                          </a:solidFill>
                          <a:effectLst/>
                          <a:latin typeface="Calibri"/>
                        </a:rPr>
                        <a:t>age</a:t>
                      </a:r>
                      <a:r>
                        <a:rPr lang="en-US" sz="1600" b="0" i="0" u="none" strike="noStrike" dirty="0">
                          <a:solidFill>
                            <a:srgbClr val="000000"/>
                          </a:solidFill>
                          <a:effectLst/>
                          <a:latin typeface="Calibri"/>
                        </a:rPr>
                        <a:t>/Odds</a:t>
                      </a:r>
                      <a:r>
                        <a:rPr lang="en-US" sz="1600" b="0" i="0" u="none" strike="noStrike" baseline="-25000" dirty="0">
                          <a:solidFill>
                            <a:srgbClr val="000000"/>
                          </a:solidFill>
                          <a:effectLst/>
                          <a:latin typeface="Calibri"/>
                        </a:rPr>
                        <a:t>age-1</a:t>
                      </a:r>
                      <a:endParaRPr lang="en-US" sz="1600" b="0" i="0" u="none" strike="noStrike" dirty="0">
                        <a:solidFill>
                          <a:srgbClr val="000000"/>
                        </a:solidFill>
                        <a:effectLst/>
                        <a:latin typeface="Calibri"/>
                      </a:endParaRPr>
                    </a:p>
                  </a:txBody>
                  <a:tcPr marL="12188" marR="12188" marT="12700" marB="0" anchor="b"/>
                </a:tc>
                <a:extLst>
                  <a:ext uri="{0D108BD9-81ED-4DB2-BD59-A6C34878D82A}">
                    <a16:rowId xmlns:a16="http://schemas.microsoft.com/office/drawing/2014/main" val="10000"/>
                  </a:ext>
                </a:extLst>
              </a:tr>
              <a:tr h="370840">
                <a:tc>
                  <a:txBody>
                    <a:bodyPr/>
                    <a:lstStyle/>
                    <a:p>
                      <a:pPr algn="r" fontAlgn="b"/>
                      <a:r>
                        <a:rPr lang="en-US" sz="1600" b="0" i="0" u="none" strike="noStrike">
                          <a:solidFill>
                            <a:srgbClr val="000000"/>
                          </a:solidFill>
                          <a:effectLst/>
                          <a:latin typeface="Calibri"/>
                        </a:rPr>
                        <a:t>9</a:t>
                      </a:r>
                    </a:p>
                  </a:txBody>
                  <a:tcPr marL="12188" marR="12188" marT="12700" marB="0" anchor="b"/>
                </a:tc>
                <a:tc>
                  <a:txBody>
                    <a:bodyPr/>
                    <a:lstStyle/>
                    <a:p>
                      <a:pPr algn="r" fontAlgn="b"/>
                      <a:endParaRPr lang="en-US" sz="1600" b="0" i="0" u="none" strike="noStrike" dirty="0">
                        <a:solidFill>
                          <a:srgbClr val="000000"/>
                        </a:solidFill>
                        <a:effectLst/>
                        <a:latin typeface="Calibri"/>
                      </a:endParaRPr>
                    </a:p>
                  </a:txBody>
                  <a:tcPr marL="12188" marR="12188" marT="12700" marB="0" anchor="b"/>
                </a:tc>
                <a:tc>
                  <a:txBody>
                    <a:bodyPr/>
                    <a:lstStyle/>
                    <a:p>
                      <a:pPr algn="r" fontAlgn="b"/>
                      <a:r>
                        <a:rPr lang="en-US" sz="1600" b="0" i="0" u="none" strike="noStrike" dirty="0">
                          <a:solidFill>
                            <a:srgbClr val="000000"/>
                          </a:solidFill>
                          <a:effectLst/>
                          <a:latin typeface="Calibri"/>
                        </a:rPr>
                        <a:t>0.22 %</a:t>
                      </a:r>
                    </a:p>
                  </a:txBody>
                  <a:tcPr marL="12188" marR="12188" marT="12700" marB="0" anchor="b"/>
                </a:tc>
                <a:tc>
                  <a:txBody>
                    <a:bodyPr/>
                    <a:lstStyle/>
                    <a:p>
                      <a:pPr algn="r" fontAlgn="b"/>
                      <a:r>
                        <a:rPr lang="en-US" sz="1600" b="0" i="0" u="none" strike="noStrike" dirty="0">
                          <a:solidFill>
                            <a:srgbClr val="000000"/>
                          </a:solidFill>
                          <a:effectLst/>
                          <a:latin typeface="Calibri"/>
                        </a:rPr>
                        <a:t>0% : 100%</a:t>
                      </a:r>
                    </a:p>
                  </a:txBody>
                  <a:tcPr marL="12188" marR="12188" marT="12700" marB="0" anchor="b"/>
                </a:tc>
                <a:tc>
                  <a:txBody>
                    <a:bodyPr/>
                    <a:lstStyle/>
                    <a:p>
                      <a:pPr algn="r" fontAlgn="b"/>
                      <a:r>
                        <a:rPr lang="en-US" sz="1600" b="0" i="0" u="none" strike="noStrike" dirty="0">
                          <a:solidFill>
                            <a:srgbClr val="000000"/>
                          </a:solidFill>
                          <a:effectLst/>
                          <a:latin typeface="Calibri"/>
                        </a:rPr>
                        <a:t>0.0</a:t>
                      </a:r>
                    </a:p>
                  </a:txBody>
                  <a:tcPr marL="12188" marR="12188" marT="12700" marB="0" anchor="b"/>
                </a:tc>
                <a:tc>
                  <a:txBody>
                    <a:bodyPr/>
                    <a:lstStyle/>
                    <a:p>
                      <a:pPr algn="l" fontAlgn="b"/>
                      <a:endParaRPr lang="en-US" sz="1600" b="0" i="0" u="none" strike="noStrike">
                        <a:solidFill>
                          <a:srgbClr val="000000"/>
                        </a:solidFill>
                        <a:effectLst/>
                        <a:latin typeface="Calibri"/>
                      </a:endParaRPr>
                    </a:p>
                  </a:txBody>
                  <a:tcPr marL="12188" marR="12188" marT="12700" marB="0" anchor="b"/>
                </a:tc>
                <a:extLst>
                  <a:ext uri="{0D108BD9-81ED-4DB2-BD59-A6C34878D82A}">
                    <a16:rowId xmlns:a16="http://schemas.microsoft.com/office/drawing/2014/main" val="10001"/>
                  </a:ext>
                </a:extLst>
              </a:tr>
              <a:tr h="370840">
                <a:tc>
                  <a:txBody>
                    <a:bodyPr/>
                    <a:lstStyle/>
                    <a:p>
                      <a:pPr algn="r" fontAlgn="b"/>
                      <a:r>
                        <a:rPr lang="en-US" sz="1600" b="0" i="0" u="none" strike="noStrike">
                          <a:solidFill>
                            <a:srgbClr val="000000"/>
                          </a:solidFill>
                          <a:effectLst/>
                          <a:latin typeface="Calibri"/>
                        </a:rPr>
                        <a:t>10</a:t>
                      </a:r>
                    </a:p>
                  </a:txBody>
                  <a:tcPr marL="12188" marR="12188" marT="12700" marB="0" anchor="b"/>
                </a:tc>
                <a:tc>
                  <a:txBody>
                    <a:bodyPr/>
                    <a:lstStyle/>
                    <a:p>
                      <a:pPr algn="r" fontAlgn="b"/>
                      <a:endParaRPr lang="en-US" sz="1600" b="0" i="0" u="none" strike="noStrike" dirty="0">
                        <a:solidFill>
                          <a:srgbClr val="000000"/>
                        </a:solidFill>
                        <a:effectLst/>
                        <a:latin typeface="Calibri"/>
                      </a:endParaRPr>
                    </a:p>
                  </a:txBody>
                  <a:tcPr marL="12188" marR="12188" marT="12700" marB="0" anchor="b"/>
                </a:tc>
                <a:tc>
                  <a:txBody>
                    <a:bodyPr/>
                    <a:lstStyle/>
                    <a:p>
                      <a:pPr algn="r" fontAlgn="b"/>
                      <a:r>
                        <a:rPr lang="en-US" sz="1600" b="0" i="0" u="none" strike="noStrike" dirty="0">
                          <a:solidFill>
                            <a:srgbClr val="000000"/>
                          </a:solidFill>
                          <a:effectLst/>
                          <a:latin typeface="Calibri"/>
                        </a:rPr>
                        <a:t>1.00 %</a:t>
                      </a:r>
                    </a:p>
                  </a:txBody>
                  <a:tcPr marL="12188" marR="12188" marT="12700" marB="0" anchor="b"/>
                </a:tc>
                <a:tc>
                  <a:txBody>
                    <a:bodyPr/>
                    <a:lstStyle/>
                    <a:p>
                      <a:pPr algn="r" fontAlgn="b"/>
                      <a:r>
                        <a:rPr lang="en-US" sz="1600" b="0" i="0" u="none" strike="noStrike" dirty="0">
                          <a:solidFill>
                            <a:srgbClr val="000000"/>
                          </a:solidFill>
                          <a:effectLst/>
                          <a:latin typeface="Calibri"/>
                        </a:rPr>
                        <a:t>1% : 99%</a:t>
                      </a:r>
                    </a:p>
                  </a:txBody>
                  <a:tcPr marL="12188" marR="12188" marT="12700" marB="0" anchor="b"/>
                </a:tc>
                <a:tc>
                  <a:txBody>
                    <a:bodyPr/>
                    <a:lstStyle/>
                    <a:p>
                      <a:pPr algn="r" fontAlgn="b"/>
                      <a:r>
                        <a:rPr lang="en-US" sz="1600" b="0" i="0" u="none" strike="noStrike" dirty="0">
                          <a:solidFill>
                            <a:srgbClr val="000000"/>
                          </a:solidFill>
                          <a:effectLst/>
                          <a:latin typeface="Calibri"/>
                        </a:rPr>
                        <a:t>0.0</a:t>
                      </a:r>
                    </a:p>
                  </a:txBody>
                  <a:tcPr marL="12188" marR="12188" marT="12700" marB="0" anchor="b"/>
                </a:tc>
                <a:tc>
                  <a:txBody>
                    <a:bodyPr/>
                    <a:lstStyle/>
                    <a:p>
                      <a:pPr algn="r" fontAlgn="b"/>
                      <a:r>
                        <a:rPr lang="en-US" sz="1600" b="0" i="0" u="none" strike="noStrike" dirty="0">
                          <a:solidFill>
                            <a:srgbClr val="000000"/>
                          </a:solidFill>
                          <a:effectLst/>
                          <a:latin typeface="Calibri"/>
                        </a:rPr>
                        <a:t>4.66</a:t>
                      </a:r>
                    </a:p>
                  </a:txBody>
                  <a:tcPr marL="12188" marR="12188" marT="12700" marB="0" anchor="b"/>
                </a:tc>
                <a:extLst>
                  <a:ext uri="{0D108BD9-81ED-4DB2-BD59-A6C34878D82A}">
                    <a16:rowId xmlns:a16="http://schemas.microsoft.com/office/drawing/2014/main" val="10002"/>
                  </a:ext>
                </a:extLst>
              </a:tr>
              <a:tr h="370840">
                <a:tc>
                  <a:txBody>
                    <a:bodyPr/>
                    <a:lstStyle/>
                    <a:p>
                      <a:pPr algn="r" fontAlgn="b"/>
                      <a:r>
                        <a:rPr lang="en-US" sz="1600" b="0" i="0" u="none" strike="noStrike">
                          <a:solidFill>
                            <a:srgbClr val="000000"/>
                          </a:solidFill>
                          <a:effectLst/>
                          <a:latin typeface="Calibri"/>
                        </a:rPr>
                        <a:t>11</a:t>
                      </a:r>
                    </a:p>
                  </a:txBody>
                  <a:tcPr marL="12188" marR="12188" marT="12700" marB="0" anchor="b"/>
                </a:tc>
                <a:tc>
                  <a:txBody>
                    <a:bodyPr/>
                    <a:lstStyle/>
                    <a:p>
                      <a:pPr algn="r" fontAlgn="b"/>
                      <a:endParaRPr lang="en-US" sz="1600" b="0" i="0" u="none" strike="noStrike" dirty="0">
                        <a:solidFill>
                          <a:srgbClr val="000000"/>
                        </a:solidFill>
                        <a:effectLst/>
                        <a:latin typeface="Calibri"/>
                      </a:endParaRPr>
                    </a:p>
                  </a:txBody>
                  <a:tcPr marL="12188" marR="12188" marT="12700" marB="0" anchor="b"/>
                </a:tc>
                <a:tc>
                  <a:txBody>
                    <a:bodyPr/>
                    <a:lstStyle/>
                    <a:p>
                      <a:pPr algn="r" fontAlgn="b"/>
                      <a:r>
                        <a:rPr lang="en-US" sz="1600" b="0" i="0" u="none" strike="noStrike" dirty="0">
                          <a:solidFill>
                            <a:srgbClr val="000000"/>
                          </a:solidFill>
                          <a:effectLst/>
                          <a:latin typeface="Calibri"/>
                        </a:rPr>
                        <a:t>4.48 %</a:t>
                      </a:r>
                    </a:p>
                  </a:txBody>
                  <a:tcPr marL="12188" marR="12188" marT="12700" marB="0" anchor="b"/>
                </a:tc>
                <a:tc>
                  <a:txBody>
                    <a:bodyPr/>
                    <a:lstStyle/>
                    <a:p>
                      <a:pPr algn="r" fontAlgn="b"/>
                      <a:r>
                        <a:rPr lang="en-US" sz="1600" b="0" i="0" u="none" strike="noStrike">
                          <a:solidFill>
                            <a:srgbClr val="000000"/>
                          </a:solidFill>
                          <a:effectLst/>
                          <a:latin typeface="Calibri"/>
                        </a:rPr>
                        <a:t>4% : 96%</a:t>
                      </a:r>
                    </a:p>
                  </a:txBody>
                  <a:tcPr marL="12188" marR="12188" marT="12700" marB="0" anchor="b"/>
                </a:tc>
                <a:tc>
                  <a:txBody>
                    <a:bodyPr/>
                    <a:lstStyle/>
                    <a:p>
                      <a:pPr algn="r" fontAlgn="b"/>
                      <a:r>
                        <a:rPr lang="en-US" sz="1600" b="0" i="0" u="none" strike="noStrike" dirty="0">
                          <a:solidFill>
                            <a:srgbClr val="000000"/>
                          </a:solidFill>
                          <a:effectLst/>
                          <a:latin typeface="Calibri"/>
                        </a:rPr>
                        <a:t>0.0</a:t>
                      </a:r>
                    </a:p>
                  </a:txBody>
                  <a:tcPr marL="12188" marR="12188" marT="12700" marB="0" anchor="b"/>
                </a:tc>
                <a:tc>
                  <a:txBody>
                    <a:bodyPr/>
                    <a:lstStyle/>
                    <a:p>
                      <a:pPr algn="r" fontAlgn="b"/>
                      <a:r>
                        <a:rPr lang="en-US" sz="1600" b="0" i="0" u="none" strike="noStrike" dirty="0">
                          <a:solidFill>
                            <a:srgbClr val="000000"/>
                          </a:solidFill>
                          <a:effectLst/>
                          <a:latin typeface="Calibri"/>
                        </a:rPr>
                        <a:t>4.66</a:t>
                      </a:r>
                    </a:p>
                  </a:txBody>
                  <a:tcPr marL="12188" marR="12188" marT="12700" marB="0" anchor="b"/>
                </a:tc>
                <a:extLst>
                  <a:ext uri="{0D108BD9-81ED-4DB2-BD59-A6C34878D82A}">
                    <a16:rowId xmlns:a16="http://schemas.microsoft.com/office/drawing/2014/main" val="10003"/>
                  </a:ext>
                </a:extLst>
              </a:tr>
              <a:tr h="370840">
                <a:tc>
                  <a:txBody>
                    <a:bodyPr/>
                    <a:lstStyle/>
                    <a:p>
                      <a:pPr algn="r" fontAlgn="b"/>
                      <a:r>
                        <a:rPr lang="en-US" sz="1600" b="0" i="0" u="none" strike="noStrike">
                          <a:solidFill>
                            <a:srgbClr val="000000"/>
                          </a:solidFill>
                          <a:effectLst/>
                          <a:latin typeface="Calibri"/>
                        </a:rPr>
                        <a:t>12</a:t>
                      </a:r>
                    </a:p>
                  </a:txBody>
                  <a:tcPr marL="12188" marR="12188" marT="12700" marB="0" anchor="b"/>
                </a:tc>
                <a:tc>
                  <a:txBody>
                    <a:bodyPr/>
                    <a:lstStyle/>
                    <a:p>
                      <a:pPr algn="r" fontAlgn="b"/>
                      <a:endParaRPr lang="en-US" sz="1600" b="0" i="0" u="none" strike="noStrike" dirty="0">
                        <a:solidFill>
                          <a:srgbClr val="000000"/>
                        </a:solidFill>
                        <a:effectLst/>
                        <a:latin typeface="Calibri"/>
                      </a:endParaRPr>
                    </a:p>
                  </a:txBody>
                  <a:tcPr marL="12188" marR="12188" marT="12700" marB="0" anchor="b"/>
                </a:tc>
                <a:tc>
                  <a:txBody>
                    <a:bodyPr/>
                    <a:lstStyle/>
                    <a:p>
                      <a:pPr algn="r" fontAlgn="b"/>
                      <a:r>
                        <a:rPr lang="en-US" sz="1600" b="0" i="0" u="none" strike="noStrike" dirty="0">
                          <a:solidFill>
                            <a:srgbClr val="000000"/>
                          </a:solidFill>
                          <a:effectLst/>
                          <a:latin typeface="Calibri"/>
                        </a:rPr>
                        <a:t>17.95 %</a:t>
                      </a:r>
                    </a:p>
                  </a:txBody>
                  <a:tcPr marL="12188" marR="12188" marT="12700" marB="0" anchor="b"/>
                </a:tc>
                <a:tc>
                  <a:txBody>
                    <a:bodyPr/>
                    <a:lstStyle/>
                    <a:p>
                      <a:pPr algn="r" fontAlgn="b"/>
                      <a:r>
                        <a:rPr lang="en-US" sz="1600" b="0" i="0" u="none" strike="noStrike" dirty="0">
                          <a:solidFill>
                            <a:srgbClr val="000000"/>
                          </a:solidFill>
                          <a:effectLst/>
                          <a:latin typeface="Calibri"/>
                        </a:rPr>
                        <a:t>18% : 82%</a:t>
                      </a:r>
                    </a:p>
                  </a:txBody>
                  <a:tcPr marL="12188" marR="12188" marT="12700" marB="0" anchor="b"/>
                </a:tc>
                <a:tc>
                  <a:txBody>
                    <a:bodyPr/>
                    <a:lstStyle/>
                    <a:p>
                      <a:pPr algn="r" fontAlgn="b"/>
                      <a:r>
                        <a:rPr lang="en-US" sz="1600" b="0" i="0" u="none" strike="noStrike" dirty="0">
                          <a:solidFill>
                            <a:srgbClr val="000000"/>
                          </a:solidFill>
                          <a:effectLst/>
                          <a:latin typeface="Calibri"/>
                        </a:rPr>
                        <a:t>0.2</a:t>
                      </a:r>
                    </a:p>
                  </a:txBody>
                  <a:tcPr marL="12188" marR="12188" marT="12700" marB="0" anchor="b"/>
                </a:tc>
                <a:tc>
                  <a:txBody>
                    <a:bodyPr/>
                    <a:lstStyle/>
                    <a:p>
                      <a:pPr algn="r" fontAlgn="b"/>
                      <a:r>
                        <a:rPr lang="en-US" sz="1600" b="0" i="0" u="none" strike="noStrike" dirty="0">
                          <a:solidFill>
                            <a:srgbClr val="000000"/>
                          </a:solidFill>
                          <a:effectLst/>
                          <a:latin typeface="Calibri"/>
                        </a:rPr>
                        <a:t>4.66</a:t>
                      </a:r>
                    </a:p>
                  </a:txBody>
                  <a:tcPr marL="12188" marR="12188" marT="12700" marB="0" anchor="b"/>
                </a:tc>
                <a:extLst>
                  <a:ext uri="{0D108BD9-81ED-4DB2-BD59-A6C34878D82A}">
                    <a16:rowId xmlns:a16="http://schemas.microsoft.com/office/drawing/2014/main" val="10004"/>
                  </a:ext>
                </a:extLst>
              </a:tr>
              <a:tr h="370840">
                <a:tc>
                  <a:txBody>
                    <a:bodyPr/>
                    <a:lstStyle/>
                    <a:p>
                      <a:pPr algn="r" fontAlgn="b"/>
                      <a:r>
                        <a:rPr lang="en-US" sz="1600" b="0" i="0" u="none" strike="noStrike">
                          <a:solidFill>
                            <a:srgbClr val="000000"/>
                          </a:solidFill>
                          <a:effectLst/>
                          <a:latin typeface="Calibri"/>
                        </a:rPr>
                        <a:t>13</a:t>
                      </a:r>
                    </a:p>
                  </a:txBody>
                  <a:tcPr marL="12188" marR="12188" marT="12700" marB="0" anchor="b"/>
                </a:tc>
                <a:tc>
                  <a:txBody>
                    <a:bodyPr/>
                    <a:lstStyle/>
                    <a:p>
                      <a:pPr algn="r" fontAlgn="b"/>
                      <a:endParaRPr lang="en-US" sz="1600" b="0" i="0" u="none" strike="noStrike" dirty="0">
                        <a:solidFill>
                          <a:srgbClr val="000000"/>
                        </a:solidFill>
                        <a:effectLst/>
                        <a:latin typeface="Calibri"/>
                      </a:endParaRPr>
                    </a:p>
                  </a:txBody>
                  <a:tcPr marL="12188" marR="12188" marT="12700" marB="0" anchor="b"/>
                </a:tc>
                <a:tc>
                  <a:txBody>
                    <a:bodyPr/>
                    <a:lstStyle/>
                    <a:p>
                      <a:pPr algn="r" fontAlgn="b"/>
                      <a:r>
                        <a:rPr lang="en-US" sz="1600" b="0" i="0" u="none" strike="noStrike" dirty="0">
                          <a:solidFill>
                            <a:srgbClr val="000000"/>
                          </a:solidFill>
                          <a:effectLst/>
                          <a:latin typeface="Calibri"/>
                        </a:rPr>
                        <a:t>50.50 %</a:t>
                      </a:r>
                    </a:p>
                  </a:txBody>
                  <a:tcPr marL="12188" marR="12188" marT="12700" marB="0" anchor="b"/>
                </a:tc>
                <a:tc>
                  <a:txBody>
                    <a:bodyPr/>
                    <a:lstStyle/>
                    <a:p>
                      <a:pPr algn="r" fontAlgn="b"/>
                      <a:r>
                        <a:rPr lang="en-US" sz="1600" b="0" i="0" u="none" strike="noStrike" dirty="0">
                          <a:solidFill>
                            <a:srgbClr val="000000"/>
                          </a:solidFill>
                          <a:effectLst/>
                          <a:latin typeface="Calibri"/>
                        </a:rPr>
                        <a:t>51% : 50%</a:t>
                      </a:r>
                    </a:p>
                  </a:txBody>
                  <a:tcPr marL="12188" marR="12188" marT="12700" marB="0" anchor="b"/>
                </a:tc>
                <a:tc>
                  <a:txBody>
                    <a:bodyPr/>
                    <a:lstStyle/>
                    <a:p>
                      <a:pPr algn="r" fontAlgn="b"/>
                      <a:r>
                        <a:rPr lang="en-US" sz="1600" b="0" i="0" u="none" strike="noStrike" dirty="0">
                          <a:solidFill>
                            <a:srgbClr val="000000"/>
                          </a:solidFill>
                          <a:effectLst/>
                          <a:latin typeface="Calibri"/>
                        </a:rPr>
                        <a:t>1.0</a:t>
                      </a:r>
                    </a:p>
                  </a:txBody>
                  <a:tcPr marL="12188" marR="12188" marT="12700" marB="0" anchor="b"/>
                </a:tc>
                <a:tc>
                  <a:txBody>
                    <a:bodyPr/>
                    <a:lstStyle/>
                    <a:p>
                      <a:pPr algn="r" fontAlgn="b"/>
                      <a:r>
                        <a:rPr lang="en-US" sz="1600" b="0" i="0" u="none" strike="noStrike" dirty="0">
                          <a:solidFill>
                            <a:srgbClr val="000000"/>
                          </a:solidFill>
                          <a:effectLst/>
                          <a:latin typeface="Calibri"/>
                        </a:rPr>
                        <a:t>4.66</a:t>
                      </a:r>
                    </a:p>
                  </a:txBody>
                  <a:tcPr marL="12188" marR="12188" marT="12700" marB="0" anchor="b"/>
                </a:tc>
                <a:extLst>
                  <a:ext uri="{0D108BD9-81ED-4DB2-BD59-A6C34878D82A}">
                    <a16:rowId xmlns:a16="http://schemas.microsoft.com/office/drawing/2014/main" val="10005"/>
                  </a:ext>
                </a:extLst>
              </a:tr>
              <a:tr h="370840">
                <a:tc>
                  <a:txBody>
                    <a:bodyPr/>
                    <a:lstStyle/>
                    <a:p>
                      <a:pPr algn="r" fontAlgn="b"/>
                      <a:r>
                        <a:rPr lang="en-US" sz="1600" b="0" i="0" u="none" strike="noStrike">
                          <a:solidFill>
                            <a:srgbClr val="000000"/>
                          </a:solidFill>
                          <a:effectLst/>
                          <a:latin typeface="Calibri"/>
                        </a:rPr>
                        <a:t>14</a:t>
                      </a:r>
                    </a:p>
                  </a:txBody>
                  <a:tcPr marL="12188" marR="12188" marT="12700" marB="0" anchor="b"/>
                </a:tc>
                <a:tc>
                  <a:txBody>
                    <a:bodyPr/>
                    <a:lstStyle/>
                    <a:p>
                      <a:pPr algn="r" fontAlgn="b"/>
                      <a:endParaRPr lang="en-US" sz="1600" b="0" i="0" u="none" strike="noStrike" dirty="0">
                        <a:solidFill>
                          <a:srgbClr val="000000"/>
                        </a:solidFill>
                        <a:effectLst/>
                        <a:latin typeface="Calibri"/>
                      </a:endParaRPr>
                    </a:p>
                  </a:txBody>
                  <a:tcPr marL="12188" marR="12188" marT="12700" marB="0" anchor="b"/>
                </a:tc>
                <a:tc>
                  <a:txBody>
                    <a:bodyPr/>
                    <a:lstStyle/>
                    <a:p>
                      <a:pPr algn="r" fontAlgn="b"/>
                      <a:r>
                        <a:rPr lang="en-US" sz="1600" b="0" i="0" u="none" strike="noStrike" dirty="0">
                          <a:solidFill>
                            <a:srgbClr val="000000"/>
                          </a:solidFill>
                          <a:effectLst/>
                          <a:latin typeface="Calibri"/>
                        </a:rPr>
                        <a:t>82.64 %</a:t>
                      </a:r>
                    </a:p>
                  </a:txBody>
                  <a:tcPr marL="12188" marR="12188" marT="12700" marB="0" anchor="b"/>
                </a:tc>
                <a:tc>
                  <a:txBody>
                    <a:bodyPr/>
                    <a:lstStyle/>
                    <a:p>
                      <a:pPr algn="r" fontAlgn="b"/>
                      <a:r>
                        <a:rPr lang="en-US" sz="1600" b="0" i="0" u="none" strike="noStrike">
                          <a:solidFill>
                            <a:srgbClr val="000000"/>
                          </a:solidFill>
                          <a:effectLst/>
                          <a:latin typeface="Calibri"/>
                        </a:rPr>
                        <a:t>83% : 17%</a:t>
                      </a:r>
                    </a:p>
                  </a:txBody>
                  <a:tcPr marL="12188" marR="12188" marT="12700" marB="0" anchor="b"/>
                </a:tc>
                <a:tc>
                  <a:txBody>
                    <a:bodyPr/>
                    <a:lstStyle/>
                    <a:p>
                      <a:pPr algn="r" fontAlgn="b"/>
                      <a:r>
                        <a:rPr lang="en-US" sz="1600" b="0" i="0" u="none" strike="noStrike" dirty="0">
                          <a:solidFill>
                            <a:srgbClr val="000000"/>
                          </a:solidFill>
                          <a:effectLst/>
                          <a:latin typeface="Calibri"/>
                        </a:rPr>
                        <a:t>4.8</a:t>
                      </a:r>
                    </a:p>
                  </a:txBody>
                  <a:tcPr marL="12188" marR="12188" marT="12700" marB="0" anchor="b"/>
                </a:tc>
                <a:tc>
                  <a:txBody>
                    <a:bodyPr/>
                    <a:lstStyle/>
                    <a:p>
                      <a:pPr algn="r" fontAlgn="b"/>
                      <a:r>
                        <a:rPr lang="en-US" sz="1600" b="0" i="0" u="none" strike="noStrike" dirty="0">
                          <a:solidFill>
                            <a:srgbClr val="000000"/>
                          </a:solidFill>
                          <a:effectLst/>
                          <a:latin typeface="Calibri"/>
                        </a:rPr>
                        <a:t>4.66</a:t>
                      </a:r>
                    </a:p>
                  </a:txBody>
                  <a:tcPr marL="12188" marR="12188" marT="12700" marB="0" anchor="b"/>
                </a:tc>
                <a:extLst>
                  <a:ext uri="{0D108BD9-81ED-4DB2-BD59-A6C34878D82A}">
                    <a16:rowId xmlns:a16="http://schemas.microsoft.com/office/drawing/2014/main" val="10006"/>
                  </a:ext>
                </a:extLst>
              </a:tr>
              <a:tr h="370840">
                <a:tc>
                  <a:txBody>
                    <a:bodyPr/>
                    <a:lstStyle/>
                    <a:p>
                      <a:pPr algn="r" fontAlgn="b"/>
                      <a:r>
                        <a:rPr lang="en-US" sz="1600" b="0" i="0" u="none" strike="noStrike">
                          <a:solidFill>
                            <a:srgbClr val="000000"/>
                          </a:solidFill>
                          <a:effectLst/>
                          <a:latin typeface="Calibri"/>
                        </a:rPr>
                        <a:t>15</a:t>
                      </a:r>
                    </a:p>
                  </a:txBody>
                  <a:tcPr marL="12188" marR="12188" marT="12700" marB="0" anchor="b"/>
                </a:tc>
                <a:tc>
                  <a:txBody>
                    <a:bodyPr/>
                    <a:lstStyle/>
                    <a:p>
                      <a:pPr algn="r" fontAlgn="b"/>
                      <a:endParaRPr lang="en-US" sz="1600" b="0" i="0" u="none" strike="noStrike" dirty="0">
                        <a:solidFill>
                          <a:srgbClr val="000000"/>
                        </a:solidFill>
                        <a:effectLst/>
                        <a:latin typeface="Calibri"/>
                      </a:endParaRPr>
                    </a:p>
                  </a:txBody>
                  <a:tcPr marL="12188" marR="12188" marT="12700" marB="0" anchor="b"/>
                </a:tc>
                <a:tc>
                  <a:txBody>
                    <a:bodyPr/>
                    <a:lstStyle/>
                    <a:p>
                      <a:pPr algn="r" fontAlgn="b"/>
                      <a:r>
                        <a:rPr lang="en-US" sz="1600" b="0" i="0" u="none" strike="noStrike" dirty="0">
                          <a:solidFill>
                            <a:srgbClr val="000000"/>
                          </a:solidFill>
                          <a:effectLst/>
                          <a:latin typeface="Calibri"/>
                        </a:rPr>
                        <a:t>95.69 %</a:t>
                      </a:r>
                    </a:p>
                  </a:txBody>
                  <a:tcPr marL="12188" marR="12188" marT="12700" marB="0" anchor="b"/>
                </a:tc>
                <a:tc>
                  <a:txBody>
                    <a:bodyPr/>
                    <a:lstStyle/>
                    <a:p>
                      <a:pPr algn="r" fontAlgn="b"/>
                      <a:r>
                        <a:rPr lang="en-US" sz="1600" b="0" i="0" u="none" strike="noStrike" dirty="0">
                          <a:solidFill>
                            <a:srgbClr val="000000"/>
                          </a:solidFill>
                          <a:effectLst/>
                          <a:latin typeface="Calibri"/>
                        </a:rPr>
                        <a:t>96% : 4%</a:t>
                      </a:r>
                    </a:p>
                  </a:txBody>
                  <a:tcPr marL="12188" marR="12188" marT="12700" marB="0" anchor="b"/>
                </a:tc>
                <a:tc>
                  <a:txBody>
                    <a:bodyPr/>
                    <a:lstStyle/>
                    <a:p>
                      <a:pPr algn="r" fontAlgn="b"/>
                      <a:r>
                        <a:rPr lang="en-US" sz="1600" b="0" i="0" u="none" strike="noStrike" dirty="0">
                          <a:solidFill>
                            <a:srgbClr val="000000"/>
                          </a:solidFill>
                          <a:effectLst/>
                          <a:latin typeface="Calibri"/>
                        </a:rPr>
                        <a:t>22.2</a:t>
                      </a:r>
                    </a:p>
                  </a:txBody>
                  <a:tcPr marL="12188" marR="12188" marT="12700" marB="0" anchor="b"/>
                </a:tc>
                <a:tc>
                  <a:txBody>
                    <a:bodyPr/>
                    <a:lstStyle/>
                    <a:p>
                      <a:pPr algn="r" fontAlgn="b"/>
                      <a:r>
                        <a:rPr lang="en-US" sz="1600" b="0" i="0" u="none" strike="noStrike" dirty="0">
                          <a:solidFill>
                            <a:srgbClr val="000000"/>
                          </a:solidFill>
                          <a:effectLst/>
                          <a:latin typeface="Calibri"/>
                        </a:rPr>
                        <a:t>4.66</a:t>
                      </a:r>
                    </a:p>
                  </a:txBody>
                  <a:tcPr marL="12188" marR="12188" marT="12700" marB="0" anchor="b"/>
                </a:tc>
                <a:extLst>
                  <a:ext uri="{0D108BD9-81ED-4DB2-BD59-A6C34878D82A}">
                    <a16:rowId xmlns:a16="http://schemas.microsoft.com/office/drawing/2014/main" val="10007"/>
                  </a:ext>
                </a:extLst>
              </a:tr>
              <a:tr h="370840">
                <a:tc>
                  <a:txBody>
                    <a:bodyPr/>
                    <a:lstStyle/>
                    <a:p>
                      <a:pPr algn="r" fontAlgn="b"/>
                      <a:r>
                        <a:rPr lang="en-US" sz="1600" b="0" i="0" u="none" strike="noStrike">
                          <a:solidFill>
                            <a:srgbClr val="000000"/>
                          </a:solidFill>
                          <a:effectLst/>
                          <a:latin typeface="Calibri"/>
                        </a:rPr>
                        <a:t>16</a:t>
                      </a:r>
                    </a:p>
                  </a:txBody>
                  <a:tcPr marL="12188" marR="12188" marT="12700" marB="0" anchor="b"/>
                </a:tc>
                <a:tc>
                  <a:txBody>
                    <a:bodyPr/>
                    <a:lstStyle/>
                    <a:p>
                      <a:pPr algn="r" fontAlgn="b"/>
                      <a:endParaRPr lang="en-US" sz="1600" b="0" i="0" u="none" strike="noStrike" dirty="0">
                        <a:solidFill>
                          <a:srgbClr val="000000"/>
                        </a:solidFill>
                        <a:effectLst/>
                        <a:latin typeface="Calibri"/>
                      </a:endParaRPr>
                    </a:p>
                  </a:txBody>
                  <a:tcPr marL="12188" marR="12188" marT="12700" marB="0" anchor="b"/>
                </a:tc>
                <a:tc>
                  <a:txBody>
                    <a:bodyPr/>
                    <a:lstStyle/>
                    <a:p>
                      <a:pPr algn="r" fontAlgn="b"/>
                      <a:r>
                        <a:rPr lang="en-US" sz="1600" b="0" i="0" u="none" strike="noStrike" dirty="0">
                          <a:solidFill>
                            <a:srgbClr val="000000"/>
                          </a:solidFill>
                          <a:effectLst/>
                          <a:latin typeface="Calibri"/>
                        </a:rPr>
                        <a:t>99.04 %</a:t>
                      </a:r>
                    </a:p>
                  </a:txBody>
                  <a:tcPr marL="12188" marR="12188" marT="12700" marB="0" anchor="b"/>
                </a:tc>
                <a:tc>
                  <a:txBody>
                    <a:bodyPr/>
                    <a:lstStyle/>
                    <a:p>
                      <a:pPr algn="r" fontAlgn="b"/>
                      <a:r>
                        <a:rPr lang="en-US" sz="1600" b="0" i="0" u="none" strike="noStrike">
                          <a:solidFill>
                            <a:srgbClr val="000000"/>
                          </a:solidFill>
                          <a:effectLst/>
                          <a:latin typeface="Calibri"/>
                        </a:rPr>
                        <a:t>99% : 1%</a:t>
                      </a:r>
                    </a:p>
                  </a:txBody>
                  <a:tcPr marL="12188" marR="12188" marT="12700" marB="0" anchor="b"/>
                </a:tc>
                <a:tc>
                  <a:txBody>
                    <a:bodyPr/>
                    <a:lstStyle/>
                    <a:p>
                      <a:pPr algn="r" fontAlgn="b"/>
                      <a:r>
                        <a:rPr lang="en-US" sz="1600" b="0" i="0" u="none" strike="noStrike" dirty="0">
                          <a:solidFill>
                            <a:srgbClr val="000000"/>
                          </a:solidFill>
                          <a:effectLst/>
                          <a:latin typeface="Calibri"/>
                        </a:rPr>
                        <a:t>103.5</a:t>
                      </a:r>
                    </a:p>
                  </a:txBody>
                  <a:tcPr marL="12188" marR="12188" marT="12700" marB="0" anchor="b"/>
                </a:tc>
                <a:tc>
                  <a:txBody>
                    <a:bodyPr/>
                    <a:lstStyle/>
                    <a:p>
                      <a:pPr algn="r" fontAlgn="b"/>
                      <a:r>
                        <a:rPr lang="en-US" sz="1600" b="0" i="0" u="none" strike="noStrike" dirty="0">
                          <a:solidFill>
                            <a:srgbClr val="000000"/>
                          </a:solidFill>
                          <a:effectLst/>
                          <a:latin typeface="Calibri"/>
                        </a:rPr>
                        <a:t>4.66</a:t>
                      </a:r>
                    </a:p>
                  </a:txBody>
                  <a:tcPr marL="12188" marR="12188" marT="12700" marB="0" anchor="b"/>
                </a:tc>
                <a:extLst>
                  <a:ext uri="{0D108BD9-81ED-4DB2-BD59-A6C34878D82A}">
                    <a16:rowId xmlns:a16="http://schemas.microsoft.com/office/drawing/2014/main" val="10008"/>
                  </a:ext>
                </a:extLst>
              </a:tr>
              <a:tr h="370840">
                <a:tc>
                  <a:txBody>
                    <a:bodyPr/>
                    <a:lstStyle/>
                    <a:p>
                      <a:pPr algn="r" fontAlgn="b"/>
                      <a:r>
                        <a:rPr lang="en-US" sz="1600" b="0" i="0" u="none" strike="noStrike">
                          <a:solidFill>
                            <a:srgbClr val="000000"/>
                          </a:solidFill>
                          <a:effectLst/>
                          <a:latin typeface="Calibri"/>
                        </a:rPr>
                        <a:t>17</a:t>
                      </a:r>
                    </a:p>
                  </a:txBody>
                  <a:tcPr marL="12188" marR="12188" marT="12700" marB="0" anchor="b">
                    <a:lnB w="12700" cap="flat" cmpd="sng" algn="ctr">
                      <a:no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188" marR="12188" marT="12700" marB="0" anchor="b">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99.79 %</a:t>
                      </a:r>
                    </a:p>
                  </a:txBody>
                  <a:tcPr marL="12188" marR="12188" marT="12700" marB="0" anchor="b">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100% : 0%</a:t>
                      </a:r>
                    </a:p>
                  </a:txBody>
                  <a:tcPr marL="12188" marR="12188" marT="12700" marB="0" anchor="b">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483.0</a:t>
                      </a:r>
                    </a:p>
                  </a:txBody>
                  <a:tcPr marL="12188" marR="12188" marT="12700" marB="0" anchor="b">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4.66</a:t>
                      </a:r>
                    </a:p>
                  </a:txBody>
                  <a:tcPr marL="12188" marR="12188" marT="12700" marB="0" anchor="b">
                    <a:lnB w="12700" cap="flat" cmpd="sng" algn="ctr">
                      <a:no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pPr algn="r" fontAlgn="b"/>
                      <a:r>
                        <a:rPr lang="en-US" sz="1600" b="0" i="0" u="none" strike="noStrike">
                          <a:solidFill>
                            <a:srgbClr val="000000"/>
                          </a:solidFill>
                          <a:effectLst/>
                          <a:latin typeface="Calibri"/>
                        </a:rPr>
                        <a:t>18</a:t>
                      </a:r>
                    </a:p>
                  </a:txBody>
                  <a:tcPr marL="12188" marR="12188"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188" marR="12188"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99.96 %</a:t>
                      </a:r>
                    </a:p>
                  </a:txBody>
                  <a:tcPr marL="12188" marR="12188"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100% : 0%</a:t>
                      </a:r>
                    </a:p>
                  </a:txBody>
                  <a:tcPr marL="12188" marR="12188"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2253.0</a:t>
                      </a:r>
                    </a:p>
                  </a:txBody>
                  <a:tcPr marL="12188" marR="12188"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4.66</a:t>
                      </a:r>
                    </a:p>
                  </a:txBody>
                  <a:tcPr marL="12188" marR="12188" marT="127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1" name="TextBox 10"/>
          <p:cNvSpPr txBox="1"/>
          <p:nvPr/>
        </p:nvSpPr>
        <p:spPr>
          <a:xfrm>
            <a:off x="4912273" y="1337819"/>
            <a:ext cx="4122357" cy="307777"/>
          </a:xfrm>
          <a:prstGeom prst="rect">
            <a:avLst/>
          </a:prstGeom>
          <a:noFill/>
        </p:spPr>
        <p:txBody>
          <a:bodyPr wrap="none" lIns="0" tIns="0" rIns="0" bIns="0" rtlCol="0">
            <a:spAutoFit/>
          </a:bodyPr>
          <a:lstStyle/>
          <a:p>
            <a:r>
              <a:rPr lang="en-US" sz="2000" i="1" dirty="0"/>
              <a:t>Menarche = g(-20.0 + 1.54 Age)</a:t>
            </a:r>
            <a:r>
              <a:rPr lang="en-US" sz="2000" i="1" baseline="-25000" dirty="0"/>
              <a:t> </a:t>
            </a:r>
            <a:r>
              <a:rPr lang="en-US" sz="2000" i="1" dirty="0"/>
              <a:t>+ u</a:t>
            </a:r>
          </a:p>
        </p:txBody>
      </p:sp>
      <p:sp>
        <p:nvSpPr>
          <p:cNvPr id="8" name="Rectangle 7"/>
          <p:cNvSpPr/>
          <p:nvPr/>
        </p:nvSpPr>
        <p:spPr>
          <a:xfrm>
            <a:off x="8053474" y="2521527"/>
            <a:ext cx="826371" cy="3437962"/>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9" name="Rectangle 8"/>
          <p:cNvSpPr/>
          <p:nvPr/>
        </p:nvSpPr>
        <p:spPr>
          <a:xfrm>
            <a:off x="5685965" y="5855894"/>
            <a:ext cx="3193881" cy="1200329"/>
          </a:xfrm>
          <a:prstGeom prst="rect">
            <a:avLst/>
          </a:prstGeom>
        </p:spPr>
        <p:txBody>
          <a:bodyPr wrap="square">
            <a:spAutoFit/>
          </a:bodyPr>
          <a:lstStyle/>
          <a:p>
            <a:r>
              <a:rPr lang="en-US" b="1" dirty="0">
                <a:solidFill>
                  <a:srgbClr val="EF3340"/>
                </a:solidFill>
              </a:rPr>
              <a:t>This constant rate of change is called odds ratio and it is given by e</a:t>
            </a:r>
          </a:p>
          <a:p>
            <a:endParaRPr lang="en-US" b="1" dirty="0">
              <a:solidFill>
                <a:srgbClr val="EF3340"/>
              </a:solidFill>
            </a:endParaRPr>
          </a:p>
        </p:txBody>
      </p:sp>
      <p:sp>
        <p:nvSpPr>
          <p:cNvPr id="12" name="TextBox 11"/>
          <p:cNvSpPr txBox="1"/>
          <p:nvPr/>
        </p:nvSpPr>
        <p:spPr>
          <a:xfrm>
            <a:off x="7579660" y="1005394"/>
            <a:ext cx="286262" cy="738664"/>
          </a:xfrm>
          <a:prstGeom prst="rect">
            <a:avLst/>
          </a:prstGeom>
          <a:noFill/>
        </p:spPr>
        <p:txBody>
          <a:bodyPr wrap="square" lIns="0" tIns="0" rIns="0" bIns="0" rtlCol="0">
            <a:spAutoFit/>
          </a:bodyPr>
          <a:lstStyle/>
          <a:p>
            <a:r>
              <a:rPr lang="en-US" sz="1600" b="1" dirty="0">
                <a:solidFill>
                  <a:srgbClr val="EF3340"/>
                </a:solidFill>
              </a:rPr>
              <a:t>b</a:t>
            </a:r>
            <a:r>
              <a:rPr lang="en-US" sz="1600" b="1" baseline="-25000" dirty="0">
                <a:solidFill>
                  <a:srgbClr val="EF3340"/>
                </a:solidFill>
              </a:rPr>
              <a:t>1</a:t>
            </a:r>
          </a:p>
          <a:p>
            <a:endParaRPr lang="en-US" sz="1600" b="1" dirty="0">
              <a:solidFill>
                <a:srgbClr val="EF3340"/>
              </a:solidFill>
            </a:endParaRPr>
          </a:p>
          <a:p>
            <a:endParaRPr lang="en-US" sz="1600" b="1" dirty="0"/>
          </a:p>
        </p:txBody>
      </p:sp>
      <p:sp>
        <p:nvSpPr>
          <p:cNvPr id="3" name="Rectangle 2"/>
          <p:cNvSpPr/>
          <p:nvPr/>
        </p:nvSpPr>
        <p:spPr>
          <a:xfrm>
            <a:off x="7717750" y="6369357"/>
            <a:ext cx="335724" cy="276999"/>
          </a:xfrm>
          <a:prstGeom prst="rect">
            <a:avLst/>
          </a:prstGeom>
        </p:spPr>
        <p:txBody>
          <a:bodyPr wrap="none">
            <a:spAutoFit/>
          </a:bodyPr>
          <a:lstStyle/>
          <a:p>
            <a:pPr lvl="0"/>
            <a:r>
              <a:rPr lang="en-US" sz="1200" b="1" dirty="0">
                <a:solidFill>
                  <a:srgbClr val="EF3340"/>
                </a:solidFill>
              </a:rPr>
              <a:t>b</a:t>
            </a:r>
            <a:r>
              <a:rPr lang="en-US" sz="1200" b="1" baseline="-25000" dirty="0">
                <a:solidFill>
                  <a:srgbClr val="EF3340"/>
                </a:solidFill>
              </a:rPr>
              <a:t>1</a:t>
            </a:r>
            <a:endParaRPr lang="en-US" sz="1200" b="1" dirty="0">
              <a:solidFill>
                <a:prstClr val="black"/>
              </a:solidFill>
            </a:endParaRPr>
          </a:p>
        </p:txBody>
      </p:sp>
    </p:spTree>
    <p:extLst>
      <p:ext uri="{BB962C8B-B14F-4D97-AF65-F5344CB8AC3E}">
        <p14:creationId xmlns:p14="http://schemas.microsoft.com/office/powerpoint/2010/main" val="248202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07841" y="38150"/>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E9E8E6"/>
                </a:solidFill>
                <a:latin typeface="Courier"/>
                <a:cs typeface="Courier"/>
              </a:rPr>
              <a:t>lreg1 &lt;- </a:t>
            </a:r>
            <a:r>
              <a:rPr lang="en-US" sz="1600" dirty="0" err="1">
                <a:solidFill>
                  <a:srgbClr val="E9E8E6"/>
                </a:solidFill>
                <a:latin typeface="Courier"/>
                <a:cs typeface="Courier"/>
              </a:rPr>
              <a:t>glm</a:t>
            </a:r>
            <a:r>
              <a:rPr lang="en-US" sz="1600" dirty="0">
                <a:solidFill>
                  <a:srgbClr val="E9E8E6"/>
                </a:solidFill>
                <a:latin typeface="Courier"/>
                <a:cs typeface="Courier"/>
              </a:rPr>
              <a:t>(Menarche ~ Age, data = data, family = "binomial")</a:t>
            </a:r>
          </a:p>
          <a:p>
            <a:r>
              <a:rPr lang="en-US" sz="1600" dirty="0">
                <a:solidFill>
                  <a:srgbClr val="E9E8E6"/>
                </a:solidFill>
                <a:latin typeface="Courier"/>
                <a:cs typeface="Courier"/>
              </a:rPr>
              <a:t>summary(lreg1)</a:t>
            </a:r>
          </a:p>
          <a:p>
            <a:endParaRPr lang="en-US" sz="800" b="0" dirty="0">
              <a:solidFill>
                <a:srgbClr val="E9E8E6"/>
              </a:solidFill>
              <a:latin typeface="Courier"/>
              <a:cs typeface="Courier"/>
            </a:endParaRPr>
          </a:p>
          <a:p>
            <a:r>
              <a:rPr lang="en-US" sz="1600" b="0" dirty="0">
                <a:solidFill>
                  <a:srgbClr val="E9E8E6"/>
                </a:solidFill>
                <a:latin typeface="Courier"/>
                <a:cs typeface="Courier"/>
              </a:rPr>
              <a:t>Call:</a:t>
            </a:r>
          </a:p>
          <a:p>
            <a:r>
              <a:rPr lang="en-US" sz="1600" b="0" dirty="0" err="1">
                <a:solidFill>
                  <a:srgbClr val="E9E8E6"/>
                </a:solidFill>
                <a:latin typeface="Courier"/>
                <a:cs typeface="Courier"/>
              </a:rPr>
              <a:t>glm</a:t>
            </a:r>
            <a:r>
              <a:rPr lang="en-US" sz="1600" b="0" dirty="0">
                <a:solidFill>
                  <a:srgbClr val="E9E8E6"/>
                </a:solidFill>
                <a:latin typeface="Courier"/>
                <a:cs typeface="Courier"/>
              </a:rPr>
              <a:t>(formula = Menarche ~ Age, family = "binomial", data = data)</a:t>
            </a:r>
          </a:p>
          <a:p>
            <a:endParaRPr lang="en-US" sz="800" b="0" dirty="0">
              <a:solidFill>
                <a:srgbClr val="E9E8E6"/>
              </a:solidFill>
              <a:latin typeface="Courier"/>
              <a:cs typeface="Courier"/>
            </a:endParaRPr>
          </a:p>
          <a:p>
            <a:r>
              <a:rPr lang="en-US" sz="1600" b="0" dirty="0">
                <a:solidFill>
                  <a:srgbClr val="E9E8E6"/>
                </a:solidFill>
                <a:latin typeface="Courier"/>
                <a:cs typeface="Courier"/>
              </a:rPr>
              <a:t>Deviance Residuals: </a:t>
            </a:r>
          </a:p>
          <a:p>
            <a:r>
              <a:rPr lang="en-US" sz="1600" b="0" dirty="0">
                <a:solidFill>
                  <a:srgbClr val="E9E8E6"/>
                </a:solidFill>
                <a:latin typeface="Courier"/>
                <a:cs typeface="Courier"/>
              </a:rPr>
              <a:t>    Min       1Q   Median       3Q      Max  </a:t>
            </a:r>
          </a:p>
          <a:p>
            <a:r>
              <a:rPr lang="en-US" sz="1600" b="0" dirty="0">
                <a:solidFill>
                  <a:srgbClr val="E9E8E6"/>
                </a:solidFill>
                <a:latin typeface="Courier"/>
                <a:cs typeface="Courier"/>
              </a:rPr>
              <a:t>-3.0863  -0.1988   0.0324   0.2216   2.8285  </a:t>
            </a:r>
          </a:p>
          <a:p>
            <a:endParaRPr lang="en-US" sz="800" b="0" dirty="0">
              <a:latin typeface="Courier"/>
              <a:cs typeface="Courier"/>
            </a:endParaRPr>
          </a:p>
          <a:p>
            <a:r>
              <a:rPr lang="en-US" sz="1600" b="0" dirty="0">
                <a:latin typeface="Courier"/>
                <a:cs typeface="Courier"/>
              </a:rPr>
              <a:t>Coefficients:</a:t>
            </a:r>
          </a:p>
          <a:p>
            <a:r>
              <a:rPr lang="en-US" sz="1600" b="0" dirty="0">
                <a:latin typeface="Courier"/>
                <a:cs typeface="Courier"/>
              </a:rPr>
              <a:t>             Estimate Std. Error z value </a:t>
            </a:r>
            <a:r>
              <a:rPr lang="en-US" sz="1600" b="0" dirty="0" err="1">
                <a:latin typeface="Courier"/>
                <a:cs typeface="Courier"/>
              </a:rPr>
              <a:t>Pr</a:t>
            </a:r>
            <a:r>
              <a:rPr lang="en-US" sz="1600" b="0" dirty="0">
                <a:latin typeface="Courier"/>
                <a:cs typeface="Courier"/>
              </a:rPr>
              <a:t>(&gt;|z|)    </a:t>
            </a:r>
          </a:p>
          <a:p>
            <a:r>
              <a:rPr lang="en-US" sz="1600" b="0" dirty="0">
                <a:latin typeface="Courier"/>
                <a:cs typeface="Courier"/>
              </a:rPr>
              <a:t>(Intercept) -21.07621    0.76637  -27.50   &lt;2e-16 ***</a:t>
            </a:r>
          </a:p>
          <a:p>
            <a:r>
              <a:rPr lang="en-US" sz="1600" b="0" dirty="0">
                <a:latin typeface="Courier"/>
                <a:cs typeface="Courier"/>
              </a:rPr>
              <a:t>Age           1.62044    0.05863   27.64   &lt;2e-16 ***</a:t>
            </a:r>
          </a:p>
          <a:p>
            <a:r>
              <a:rPr lang="en-US" sz="1600" b="0" dirty="0">
                <a:latin typeface="Courier"/>
                <a:cs typeface="Courier"/>
              </a:rPr>
              <a:t>---</a:t>
            </a:r>
          </a:p>
          <a:p>
            <a:r>
              <a:rPr lang="en-US" sz="1600" b="0" dirty="0" err="1">
                <a:latin typeface="Courier"/>
                <a:cs typeface="Courier"/>
              </a:rPr>
              <a:t>Signif</a:t>
            </a:r>
            <a:r>
              <a:rPr lang="en-US" sz="1600" b="0" dirty="0">
                <a:latin typeface="Courier"/>
                <a:cs typeface="Courier"/>
              </a:rPr>
              <a:t>. codes:  0 ‘***’ 0.001 ‘**’ 0.01 ‘*’ 0.05 ‘.’ 0.1 ‘ ’ 1</a:t>
            </a:r>
          </a:p>
          <a:p>
            <a:endParaRPr lang="en-US" sz="800" b="0" dirty="0">
              <a:latin typeface="Courier"/>
              <a:cs typeface="Courier"/>
            </a:endParaRPr>
          </a:p>
          <a:p>
            <a:r>
              <a:rPr lang="en-US" sz="1600" b="0" dirty="0">
                <a:solidFill>
                  <a:srgbClr val="E9E8E6"/>
                </a:solidFill>
                <a:latin typeface="Courier"/>
                <a:cs typeface="Courier"/>
              </a:rPr>
              <a:t>(Dispersion parameter for binomial family taken to be 1)</a:t>
            </a:r>
          </a:p>
          <a:p>
            <a:endParaRPr lang="en-US" sz="800" b="0" dirty="0">
              <a:solidFill>
                <a:srgbClr val="E9E8E6"/>
              </a:solidFill>
              <a:latin typeface="Courier"/>
              <a:cs typeface="Courier"/>
            </a:endParaRPr>
          </a:p>
          <a:p>
            <a:r>
              <a:rPr lang="en-US" sz="1600" b="0" dirty="0">
                <a:solidFill>
                  <a:srgbClr val="E9E8E6"/>
                </a:solidFill>
                <a:latin typeface="Courier"/>
                <a:cs typeface="Courier"/>
              </a:rPr>
              <a:t>    Null deviance: 5306.5  on 3917  degrees of freedom</a:t>
            </a:r>
          </a:p>
          <a:p>
            <a:r>
              <a:rPr lang="en-US" sz="1600" b="0" dirty="0">
                <a:solidFill>
                  <a:srgbClr val="E9E8E6"/>
                </a:solidFill>
                <a:latin typeface="Courier"/>
                <a:cs typeface="Courier"/>
              </a:rPr>
              <a:t>Residual deviance: 1664.2  on 3916  degrees of freedom</a:t>
            </a:r>
          </a:p>
          <a:p>
            <a:r>
              <a:rPr lang="en-US" sz="1600" b="0" dirty="0">
                <a:solidFill>
                  <a:srgbClr val="E9E8E6"/>
                </a:solidFill>
                <a:latin typeface="Courier"/>
                <a:cs typeface="Courier"/>
              </a:rPr>
              <a:t>AIC: 1668.2</a:t>
            </a:r>
          </a:p>
          <a:p>
            <a:endParaRPr lang="en-US" sz="1600" b="0" dirty="0">
              <a:solidFill>
                <a:srgbClr val="E9E8E6"/>
              </a:solidFill>
              <a:latin typeface="Courier"/>
              <a:cs typeface="Courier"/>
            </a:endParaRPr>
          </a:p>
          <a:p>
            <a:r>
              <a:rPr lang="en-US" sz="1600" b="0" dirty="0">
                <a:solidFill>
                  <a:srgbClr val="E9E8E6"/>
                </a:solidFill>
                <a:latin typeface="Courier"/>
                <a:cs typeface="Courier"/>
              </a:rPr>
              <a:t>Number of Fisher Scoring iterations: 7</a:t>
            </a:r>
          </a:p>
        </p:txBody>
      </p:sp>
      <p:sp>
        <p:nvSpPr>
          <p:cNvPr id="20" name="Content Placeholder 2"/>
          <p:cNvSpPr txBox="1">
            <a:spLocks/>
          </p:cNvSpPr>
          <p:nvPr/>
        </p:nvSpPr>
        <p:spPr>
          <a:xfrm>
            <a:off x="628316" y="4572403"/>
            <a:ext cx="7931484" cy="1667661"/>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bg2">
                    <a:lumMod val="20000"/>
                    <a:lumOff val="80000"/>
                  </a:schemeClr>
                </a:solidFill>
                <a:latin typeface="Courier"/>
                <a:cs typeface="Courier"/>
              </a:rPr>
              <a:t>round(</a:t>
            </a:r>
            <a:r>
              <a:rPr lang="en-US" sz="1600" dirty="0" err="1">
                <a:solidFill>
                  <a:schemeClr val="bg2">
                    <a:lumMod val="20000"/>
                    <a:lumOff val="80000"/>
                  </a:schemeClr>
                </a:solidFill>
                <a:latin typeface="Courier"/>
                <a:cs typeface="Courier"/>
              </a:rPr>
              <a:t>exp</a:t>
            </a:r>
            <a:r>
              <a:rPr lang="en-US" sz="1600" dirty="0">
                <a:solidFill>
                  <a:schemeClr val="bg2">
                    <a:lumMod val="20000"/>
                    <a:lumOff val="80000"/>
                  </a:schemeClr>
                </a:solidFill>
                <a:latin typeface="Courier"/>
                <a:cs typeface="Courier"/>
              </a:rPr>
              <a:t>(</a:t>
            </a:r>
            <a:r>
              <a:rPr lang="en-US" sz="1600" dirty="0" err="1">
                <a:solidFill>
                  <a:schemeClr val="bg2">
                    <a:lumMod val="20000"/>
                    <a:lumOff val="80000"/>
                  </a:schemeClr>
                </a:solidFill>
                <a:latin typeface="Courier"/>
                <a:cs typeface="Courier"/>
              </a:rPr>
              <a:t>cbind</a:t>
            </a:r>
            <a:r>
              <a:rPr lang="en-US" sz="1600" dirty="0">
                <a:solidFill>
                  <a:schemeClr val="bg2">
                    <a:lumMod val="20000"/>
                    <a:lumOff val="80000"/>
                  </a:schemeClr>
                </a:solidFill>
                <a:latin typeface="Courier"/>
                <a:cs typeface="Courier"/>
              </a:rPr>
              <a:t>(OR = </a:t>
            </a:r>
            <a:r>
              <a:rPr lang="en-US" sz="1600" dirty="0" err="1">
                <a:solidFill>
                  <a:schemeClr val="bg2">
                    <a:lumMod val="20000"/>
                    <a:lumOff val="80000"/>
                  </a:schemeClr>
                </a:solidFill>
                <a:latin typeface="Courier"/>
                <a:cs typeface="Courier"/>
              </a:rPr>
              <a:t>coef</a:t>
            </a:r>
            <a:r>
              <a:rPr lang="en-US" sz="1600" dirty="0">
                <a:solidFill>
                  <a:schemeClr val="bg2">
                    <a:lumMod val="20000"/>
                    <a:lumOff val="80000"/>
                  </a:schemeClr>
                </a:solidFill>
                <a:latin typeface="Courier"/>
                <a:cs typeface="Courier"/>
              </a:rPr>
              <a:t>(lreg1), </a:t>
            </a:r>
            <a:r>
              <a:rPr lang="en-US" sz="1600" dirty="0" err="1">
                <a:solidFill>
                  <a:schemeClr val="bg2">
                    <a:lumMod val="20000"/>
                    <a:lumOff val="80000"/>
                  </a:schemeClr>
                </a:solidFill>
                <a:latin typeface="Courier"/>
                <a:cs typeface="Courier"/>
              </a:rPr>
              <a:t>confint</a:t>
            </a:r>
            <a:r>
              <a:rPr lang="en-US" sz="1600" dirty="0">
                <a:solidFill>
                  <a:schemeClr val="bg2">
                    <a:lumMod val="20000"/>
                    <a:lumOff val="80000"/>
                  </a:schemeClr>
                </a:solidFill>
                <a:latin typeface="Courier"/>
                <a:cs typeface="Courier"/>
              </a:rPr>
              <a:t>(lreg1))), digits = 5)</a:t>
            </a:r>
          </a:p>
          <a:p>
            <a:r>
              <a:rPr lang="en-US" sz="1600" b="0" dirty="0">
                <a:latin typeface="Courier"/>
                <a:cs typeface="Courier"/>
              </a:rPr>
              <a:t>                 OR   2.5 %  97.5 %</a:t>
            </a:r>
          </a:p>
          <a:p>
            <a:r>
              <a:rPr lang="en-US" sz="1600" b="0" dirty="0">
                <a:latin typeface="Courier"/>
                <a:cs typeface="Courier"/>
              </a:rPr>
              <a:t>(Intercept) 0.00000 0.00000 0.00000</a:t>
            </a:r>
          </a:p>
          <a:p>
            <a:r>
              <a:rPr lang="en-US" sz="1600" b="0" dirty="0">
                <a:latin typeface="Courier"/>
                <a:cs typeface="Courier"/>
              </a:rPr>
              <a:t>Age         5.05532 4.52306 5.69238</a:t>
            </a:r>
          </a:p>
        </p:txBody>
      </p:sp>
      <p:sp>
        <p:nvSpPr>
          <p:cNvPr id="23" name="TextBox 22"/>
          <p:cNvSpPr txBox="1"/>
          <p:nvPr/>
        </p:nvSpPr>
        <p:spPr>
          <a:xfrm>
            <a:off x="4538333" y="1871948"/>
            <a:ext cx="1453974" cy="923330"/>
          </a:xfrm>
          <a:prstGeom prst="rect">
            <a:avLst/>
          </a:prstGeom>
          <a:noFill/>
        </p:spPr>
        <p:txBody>
          <a:bodyPr wrap="none" lIns="0" tIns="0" rIns="0" bIns="0" rtlCol="0">
            <a:spAutoFit/>
          </a:bodyPr>
          <a:lstStyle/>
          <a:p>
            <a:r>
              <a:rPr lang="en-US" sz="2000" b="1" dirty="0">
                <a:solidFill>
                  <a:srgbClr val="EF3340"/>
                </a:solidFill>
              </a:rPr>
              <a:t>z statistic is</a:t>
            </a:r>
            <a:br>
              <a:rPr lang="en-US" sz="2000" b="1" dirty="0">
                <a:solidFill>
                  <a:srgbClr val="EF3340"/>
                </a:solidFill>
              </a:rPr>
            </a:br>
            <a:r>
              <a:rPr lang="en-US" sz="2000" b="1" dirty="0">
                <a:solidFill>
                  <a:srgbClr val="EF3340"/>
                </a:solidFill>
              </a:rPr>
              <a:t> </a:t>
            </a:r>
            <a:r>
              <a:rPr lang="en-US" sz="2000" b="1" dirty="0" err="1">
                <a:solidFill>
                  <a:srgbClr val="EF3340"/>
                </a:solidFill>
              </a:rPr>
              <a:t>Est</a:t>
            </a:r>
            <a:r>
              <a:rPr lang="en-US" sz="2000" b="1" dirty="0">
                <a:solidFill>
                  <a:srgbClr val="EF3340"/>
                </a:solidFill>
              </a:rPr>
              <a:t> / S.E</a:t>
            </a:r>
          </a:p>
          <a:p>
            <a:endParaRPr lang="en-US" sz="2000" b="1" dirty="0"/>
          </a:p>
        </p:txBody>
      </p:sp>
      <p:sp>
        <p:nvSpPr>
          <p:cNvPr id="24" name="TextBox 23"/>
          <p:cNvSpPr txBox="1"/>
          <p:nvPr/>
        </p:nvSpPr>
        <p:spPr>
          <a:xfrm>
            <a:off x="6106800" y="87569"/>
            <a:ext cx="2571896" cy="2708433"/>
          </a:xfrm>
          <a:prstGeom prst="rect">
            <a:avLst/>
          </a:prstGeom>
          <a:noFill/>
        </p:spPr>
        <p:txBody>
          <a:bodyPr wrap="square" lIns="0" tIns="0" rIns="0" bIns="0" rtlCol="0">
            <a:spAutoFit/>
          </a:bodyPr>
          <a:lstStyle/>
          <a:p>
            <a:r>
              <a:rPr lang="en-US" sz="1600" b="1" dirty="0">
                <a:solidFill>
                  <a:srgbClr val="EF3340"/>
                </a:solidFill>
              </a:rPr>
              <a:t>The ML estimates are normally distributed in large samples. If this is the case, the z statistic follows the z distribution (</a:t>
            </a:r>
            <a:r>
              <a:rPr lang="en-US" sz="1600" b="1" dirty="0" err="1">
                <a:solidFill>
                  <a:srgbClr val="EF3340"/>
                </a:solidFill>
              </a:rPr>
              <a:t>i.e</a:t>
            </a:r>
            <a:r>
              <a:rPr lang="en-US" sz="1600" b="1" dirty="0">
                <a:solidFill>
                  <a:srgbClr val="EF3340"/>
                </a:solidFill>
              </a:rPr>
              <a:t> normal distribution) under H</a:t>
            </a:r>
            <a:r>
              <a:rPr lang="en-US" sz="1600" b="1" baseline="-25000" dirty="0">
                <a:solidFill>
                  <a:srgbClr val="EF3340"/>
                </a:solidFill>
              </a:rPr>
              <a:t>0</a:t>
            </a:r>
          </a:p>
          <a:p>
            <a:endParaRPr lang="en-US" sz="1600" b="1" dirty="0">
              <a:solidFill>
                <a:srgbClr val="EF3340"/>
              </a:solidFill>
            </a:endParaRPr>
          </a:p>
          <a:p>
            <a:r>
              <a:rPr lang="en-US" sz="1600" b="1" dirty="0">
                <a:solidFill>
                  <a:srgbClr val="EF3340"/>
                </a:solidFill>
              </a:rPr>
              <a:t>H</a:t>
            </a:r>
            <a:r>
              <a:rPr lang="en-US" sz="1600" b="1" baseline="-25000" dirty="0">
                <a:solidFill>
                  <a:srgbClr val="EF3340"/>
                </a:solidFill>
              </a:rPr>
              <a:t>0</a:t>
            </a:r>
            <a:r>
              <a:rPr lang="en-US" sz="1600" b="1" dirty="0">
                <a:solidFill>
                  <a:srgbClr val="EF3340"/>
                </a:solidFill>
              </a:rPr>
              <a:t>: parameter is 0 in population</a:t>
            </a:r>
            <a:endParaRPr lang="en-US" sz="1600" b="1" baseline="-25000" dirty="0">
              <a:solidFill>
                <a:srgbClr val="EF3340"/>
              </a:solidFill>
            </a:endParaRPr>
          </a:p>
          <a:p>
            <a:endParaRPr lang="en-US" sz="1600" b="1" dirty="0"/>
          </a:p>
        </p:txBody>
      </p:sp>
      <p:sp>
        <p:nvSpPr>
          <p:cNvPr id="25" name="TextBox 24"/>
          <p:cNvSpPr txBox="1"/>
          <p:nvPr/>
        </p:nvSpPr>
        <p:spPr>
          <a:xfrm>
            <a:off x="747045" y="5516530"/>
            <a:ext cx="8260876" cy="1477328"/>
          </a:xfrm>
          <a:prstGeom prst="rect">
            <a:avLst/>
          </a:prstGeom>
          <a:noFill/>
        </p:spPr>
        <p:txBody>
          <a:bodyPr wrap="square" lIns="0" tIns="0" rIns="0" bIns="0" rtlCol="0">
            <a:spAutoFit/>
          </a:bodyPr>
          <a:lstStyle/>
          <a:p>
            <a:endParaRPr lang="en-US" sz="2000" b="1" dirty="0">
              <a:solidFill>
                <a:srgbClr val="EF3340"/>
              </a:solidFill>
            </a:endParaRPr>
          </a:p>
          <a:p>
            <a:r>
              <a:rPr lang="en-US" sz="2000" b="1" dirty="0">
                <a:solidFill>
                  <a:srgbClr val="EF3340"/>
                </a:solidFill>
              </a:rPr>
              <a:t>Odds =</a:t>
            </a:r>
          </a:p>
          <a:p>
            <a:endParaRPr lang="en-US" sz="2000" b="1" dirty="0">
              <a:solidFill>
                <a:srgbClr val="EF3340"/>
              </a:solidFill>
            </a:endParaRPr>
          </a:p>
          <a:p>
            <a:r>
              <a:rPr lang="en-US" sz="1600" b="1" dirty="0">
                <a:solidFill>
                  <a:srgbClr val="EF3340"/>
                </a:solidFill>
              </a:rPr>
              <a:t>“Each year of age increases the odds of having had the first period about five-fold”</a:t>
            </a:r>
          </a:p>
          <a:p>
            <a:endParaRPr lang="en-US" sz="2000" b="1" dirty="0"/>
          </a:p>
        </p:txBody>
      </p:sp>
      <p:sp>
        <p:nvSpPr>
          <p:cNvPr id="26" name="TextBox 25"/>
          <p:cNvSpPr txBox="1"/>
          <p:nvPr/>
        </p:nvSpPr>
        <p:spPr>
          <a:xfrm>
            <a:off x="1714886" y="5648786"/>
            <a:ext cx="4836944" cy="923330"/>
          </a:xfrm>
          <a:prstGeom prst="rect">
            <a:avLst/>
          </a:prstGeom>
          <a:noFill/>
        </p:spPr>
        <p:txBody>
          <a:bodyPr wrap="square" lIns="0" tIns="0" rIns="0" bIns="0" rtlCol="0">
            <a:spAutoFit/>
          </a:bodyPr>
          <a:lstStyle/>
          <a:p>
            <a:pPr algn="ctr"/>
            <a:r>
              <a:rPr lang="en-US" sz="2000" b="1" dirty="0">
                <a:solidFill>
                  <a:srgbClr val="EF3340"/>
                </a:solidFill>
              </a:rPr>
              <a:t>Probability of having had menarche</a:t>
            </a:r>
          </a:p>
          <a:p>
            <a:pPr algn="ctr"/>
            <a:r>
              <a:rPr lang="en-US" sz="2000" b="1" dirty="0">
                <a:solidFill>
                  <a:srgbClr val="EF3340"/>
                </a:solidFill>
              </a:rPr>
              <a:t>Probability of not having had menarche</a:t>
            </a:r>
          </a:p>
          <a:p>
            <a:pPr algn="ctr"/>
            <a:endParaRPr lang="en-US" sz="2000" b="1" dirty="0"/>
          </a:p>
        </p:txBody>
      </p:sp>
      <p:cxnSp>
        <p:nvCxnSpPr>
          <p:cNvPr id="7" name="Straight Connector 6"/>
          <p:cNvCxnSpPr/>
          <p:nvPr/>
        </p:nvCxnSpPr>
        <p:spPr>
          <a:xfrm flipH="1">
            <a:off x="1714886" y="5994259"/>
            <a:ext cx="4836944" cy="0"/>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747667" y="1594949"/>
            <a:ext cx="1741491" cy="1200329"/>
          </a:xfrm>
          <a:prstGeom prst="rect">
            <a:avLst/>
          </a:prstGeom>
        </p:spPr>
        <p:txBody>
          <a:bodyPr wrap="square">
            <a:spAutoFit/>
          </a:bodyPr>
          <a:lstStyle/>
          <a:p>
            <a:r>
              <a:rPr lang="en-US" b="1" dirty="0">
                <a:solidFill>
                  <a:srgbClr val="EF3340"/>
                </a:solidFill>
              </a:rPr>
              <a:t>Instead of raw estimates, we interpret odds ratios</a:t>
            </a:r>
          </a:p>
        </p:txBody>
      </p:sp>
      <p:cxnSp>
        <p:nvCxnSpPr>
          <p:cNvPr id="27" name="Straight Connector 26"/>
          <p:cNvCxnSpPr/>
          <p:nvPr/>
        </p:nvCxnSpPr>
        <p:spPr>
          <a:xfrm flipH="1" flipV="1">
            <a:off x="1980951" y="2965034"/>
            <a:ext cx="1227470" cy="727406"/>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980951" y="2965034"/>
            <a:ext cx="1227470" cy="727406"/>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33552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9CFC08-C8FC-3345-831A-88BED25C188B}"/>
              </a:ext>
            </a:extLst>
          </p:cNvPr>
          <p:cNvSpPr>
            <a:spLocks noGrp="1"/>
          </p:cNvSpPr>
          <p:nvPr>
            <p:ph type="title"/>
          </p:nvPr>
        </p:nvSpPr>
        <p:spPr/>
        <p:txBody>
          <a:bodyPr/>
          <a:lstStyle/>
          <a:p>
            <a:r>
              <a:rPr lang="fi-FI" dirty="0"/>
              <a:t>More on </a:t>
            </a:r>
            <a:r>
              <a:rPr lang="fi-FI" dirty="0" err="1"/>
              <a:t>interpretation</a:t>
            </a:r>
            <a:r>
              <a:rPr lang="fi-FI" dirty="0"/>
              <a:t>: </a:t>
            </a:r>
            <a:r>
              <a:rPr lang="fi-FI" dirty="0" err="1"/>
              <a:t>Example</a:t>
            </a:r>
            <a:r>
              <a:rPr lang="fi-FI" dirty="0"/>
              <a:t> data</a:t>
            </a:r>
          </a:p>
        </p:txBody>
      </p:sp>
      <p:sp>
        <p:nvSpPr>
          <p:cNvPr id="5" name="Content Placeholder 4">
            <a:extLst>
              <a:ext uri="{FF2B5EF4-FFF2-40B4-BE49-F238E27FC236}">
                <a16:creationId xmlns:a16="http://schemas.microsoft.com/office/drawing/2014/main" id="{E080476C-3D12-8142-B826-5DF51F085CF6}"/>
              </a:ext>
            </a:extLst>
          </p:cNvPr>
          <p:cNvSpPr>
            <a:spLocks noGrp="1"/>
          </p:cNvSpPr>
          <p:nvPr>
            <p:ph idx="1"/>
          </p:nvPr>
        </p:nvSpPr>
        <p:spPr>
          <a:xfrm>
            <a:off x="111512" y="1690689"/>
            <a:ext cx="8920976" cy="4351338"/>
          </a:xfrm>
        </p:spPr>
        <p:txBody>
          <a:bodyPr>
            <a:noAutofit/>
          </a:bodyPr>
          <a:lstStyle/>
          <a:p>
            <a:pPr marL="0" indent="0">
              <a:buNone/>
            </a:pPr>
            <a:r>
              <a:rPr lang="fi-FI" sz="1100" b="1" dirty="0" err="1">
                <a:latin typeface="Courier New" panose="02070309020205020404" pitchFamily="49" charset="0"/>
                <a:cs typeface="Courier New" panose="02070309020205020404" pitchFamily="49" charset="0"/>
              </a:rPr>
              <a:t>Contains</a:t>
            </a:r>
            <a:r>
              <a:rPr lang="fi-FI" sz="1100" b="1" dirty="0">
                <a:latin typeface="Courier New" panose="02070309020205020404" pitchFamily="49" charset="0"/>
                <a:cs typeface="Courier New" panose="02070309020205020404" pitchFamily="49" charset="0"/>
              </a:rPr>
              <a:t> data </a:t>
            </a:r>
            <a:r>
              <a:rPr lang="fi-FI" sz="1100" b="1" dirty="0" err="1">
                <a:latin typeface="Courier New" panose="02070309020205020404" pitchFamily="49" charset="0"/>
                <a:cs typeface="Courier New" panose="02070309020205020404" pitchFamily="49" charset="0"/>
              </a:rPr>
              <a:t>from</a:t>
            </a:r>
            <a:r>
              <a:rPr lang="fi-FI" sz="1100" b="1" dirty="0">
                <a:latin typeface="Courier New" panose="02070309020205020404" pitchFamily="49" charset="0"/>
                <a:cs typeface="Courier New" panose="02070309020205020404" pitchFamily="49" charset="0"/>
              </a:rPr>
              <a:t> http://</a:t>
            </a:r>
            <a:r>
              <a:rPr lang="fi-FI" sz="1100" b="1" dirty="0" err="1">
                <a:latin typeface="Courier New" panose="02070309020205020404" pitchFamily="49" charset="0"/>
                <a:cs typeface="Courier New" panose="02070309020205020404" pitchFamily="49" charset="0"/>
              </a:rPr>
              <a:t>www.stata-press.com</a:t>
            </a:r>
            <a:r>
              <a:rPr lang="fi-FI" sz="1100" b="1" dirty="0">
                <a:latin typeface="Courier New" panose="02070309020205020404" pitchFamily="49" charset="0"/>
                <a:cs typeface="Courier New" panose="02070309020205020404" pitchFamily="49" charset="0"/>
              </a:rPr>
              <a:t>/data/r14/</a:t>
            </a:r>
            <a:r>
              <a:rPr lang="fi-FI" sz="1100" b="1" dirty="0" err="1">
                <a:latin typeface="Courier New" panose="02070309020205020404" pitchFamily="49" charset="0"/>
                <a:cs typeface="Courier New" panose="02070309020205020404" pitchFamily="49" charset="0"/>
              </a:rPr>
              <a:t>lbw.dta</a:t>
            </a:r>
            <a:endParaRPr lang="fi-FI" sz="1100" b="1" dirty="0">
              <a:latin typeface="Courier New" panose="02070309020205020404" pitchFamily="49" charset="0"/>
              <a:cs typeface="Courier New" panose="02070309020205020404" pitchFamily="49" charset="0"/>
            </a:endParaRPr>
          </a:p>
          <a:p>
            <a:pPr marL="0" indent="0">
              <a:buNone/>
            </a:pP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obs</a:t>
            </a:r>
            <a:r>
              <a:rPr lang="fi-FI" sz="1100" b="1" dirty="0">
                <a:latin typeface="Courier New" panose="02070309020205020404" pitchFamily="49" charset="0"/>
                <a:cs typeface="Courier New" panose="02070309020205020404" pitchFamily="49" charset="0"/>
              </a:rPr>
              <a:t>:           189                          </a:t>
            </a:r>
            <a:r>
              <a:rPr lang="fi-FI" sz="1100" b="1" dirty="0" err="1">
                <a:latin typeface="Courier New" panose="02070309020205020404" pitchFamily="49" charset="0"/>
                <a:cs typeface="Courier New" panose="02070309020205020404" pitchFamily="49" charset="0"/>
              </a:rPr>
              <a:t>Hosmer</a:t>
            </a:r>
            <a:r>
              <a:rPr lang="fi-FI" sz="1100" b="1" dirty="0">
                <a:latin typeface="Courier New" panose="02070309020205020404" pitchFamily="49" charset="0"/>
                <a:cs typeface="Courier New" panose="02070309020205020404" pitchFamily="49" charset="0"/>
              </a:rPr>
              <a:t> &amp; </a:t>
            </a:r>
            <a:r>
              <a:rPr lang="fi-FI" sz="1100" b="1" dirty="0" err="1">
                <a:latin typeface="Courier New" panose="02070309020205020404" pitchFamily="49" charset="0"/>
                <a:cs typeface="Courier New" panose="02070309020205020404" pitchFamily="49" charset="0"/>
              </a:rPr>
              <a:t>Lemeshow</a:t>
            </a:r>
            <a:r>
              <a:rPr lang="fi-FI" sz="1100" b="1" dirty="0">
                <a:latin typeface="Courier New" panose="02070309020205020404" pitchFamily="49" charset="0"/>
                <a:cs typeface="Courier New" panose="02070309020205020404" pitchFamily="49" charset="0"/>
              </a:rPr>
              <a:t> data</a:t>
            </a:r>
          </a:p>
          <a:p>
            <a:pPr marL="0" indent="0">
              <a:buNone/>
            </a:pP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vars</a:t>
            </a:r>
            <a:r>
              <a:rPr lang="fi-FI" sz="1100" b="1" dirty="0">
                <a:latin typeface="Courier New" panose="02070309020205020404" pitchFamily="49" charset="0"/>
                <a:cs typeface="Courier New" panose="02070309020205020404" pitchFamily="49" charset="0"/>
              </a:rPr>
              <a:t>:            11                          15 Jan 2014 05:01</a:t>
            </a:r>
          </a:p>
          <a:p>
            <a:pPr marL="0" indent="0">
              <a:buNone/>
            </a:pP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size</a:t>
            </a:r>
            <a:r>
              <a:rPr lang="fi-FI" sz="1100" b="1" dirty="0">
                <a:latin typeface="Courier New" panose="02070309020205020404" pitchFamily="49" charset="0"/>
                <a:cs typeface="Courier New" panose="02070309020205020404" pitchFamily="49" charset="0"/>
              </a:rPr>
              <a:t>:         2,646                          </a:t>
            </a:r>
          </a:p>
          <a:p>
            <a:pPr marL="0" indent="0">
              <a:buNone/>
            </a:pPr>
            <a:r>
              <a:rPr lang="fi-FI" sz="1100" b="1" dirty="0">
                <a:latin typeface="Courier New" panose="02070309020205020404" pitchFamily="49" charset="0"/>
                <a:cs typeface="Courier New" panose="02070309020205020404" pitchFamily="49" charset="0"/>
              </a:rPr>
              <a:t>-------------------------------------------------------------------------------------------------------</a:t>
            </a:r>
          </a:p>
          <a:p>
            <a:pPr marL="0" indent="0">
              <a:buNone/>
            </a:pP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storage</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display</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value</a:t>
            </a:r>
            <a:endParaRPr lang="fi-FI" sz="1100" b="1" dirty="0">
              <a:latin typeface="Courier New" panose="02070309020205020404" pitchFamily="49" charset="0"/>
              <a:cs typeface="Courier New" panose="02070309020205020404" pitchFamily="49" charset="0"/>
            </a:endParaRPr>
          </a:p>
          <a:p>
            <a:pPr marL="0" indent="0">
              <a:buNone/>
            </a:pPr>
            <a:r>
              <a:rPr lang="fi-FI" sz="1100" b="1" dirty="0" err="1">
                <a:latin typeface="Courier New" panose="02070309020205020404" pitchFamily="49" charset="0"/>
                <a:cs typeface="Courier New" panose="02070309020205020404" pitchFamily="49" charset="0"/>
              </a:rPr>
              <a:t>variable</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name</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type</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format</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label</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variable</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label</a:t>
            </a:r>
            <a:endParaRPr lang="fi-FI" sz="1100" b="1" dirty="0">
              <a:latin typeface="Courier New" panose="02070309020205020404" pitchFamily="49" charset="0"/>
              <a:cs typeface="Courier New" panose="02070309020205020404" pitchFamily="49" charset="0"/>
            </a:endParaRPr>
          </a:p>
          <a:p>
            <a:pPr marL="0" indent="0">
              <a:buNone/>
            </a:pPr>
            <a:r>
              <a:rPr lang="fi-FI" sz="1100" b="1" dirty="0">
                <a:latin typeface="Courier New" panose="02070309020205020404" pitchFamily="49" charset="0"/>
                <a:cs typeface="Courier New" panose="02070309020205020404" pitchFamily="49" charset="0"/>
              </a:rPr>
              <a:t>-------------------------------------------------------------------------------------------------------</a:t>
            </a:r>
          </a:p>
          <a:p>
            <a:pPr marL="0" indent="0">
              <a:buNone/>
            </a:pPr>
            <a:r>
              <a:rPr lang="fi-FI" sz="1100" b="1" dirty="0">
                <a:latin typeface="Courier New" panose="02070309020205020404" pitchFamily="49" charset="0"/>
                <a:cs typeface="Courier New" panose="02070309020205020404" pitchFamily="49" charset="0"/>
              </a:rPr>
              <a:t>id              </a:t>
            </a:r>
            <a:r>
              <a:rPr lang="fi-FI" sz="1100" b="1" dirty="0" err="1">
                <a:latin typeface="Courier New" panose="02070309020205020404" pitchFamily="49" charset="0"/>
                <a:cs typeface="Courier New" panose="02070309020205020404" pitchFamily="49" charset="0"/>
              </a:rPr>
              <a:t>int</a:t>
            </a:r>
            <a:r>
              <a:rPr lang="fi-FI" sz="1100" b="1" dirty="0">
                <a:latin typeface="Courier New" panose="02070309020205020404" pitchFamily="49" charset="0"/>
                <a:cs typeface="Courier New" panose="02070309020205020404" pitchFamily="49" charset="0"/>
              </a:rPr>
              <a:t>     %8.0g                 </a:t>
            </a:r>
            <a:r>
              <a:rPr lang="fi-FI" sz="1100" b="1" dirty="0" err="1">
                <a:latin typeface="Courier New" panose="02070309020205020404" pitchFamily="49" charset="0"/>
                <a:cs typeface="Courier New" panose="02070309020205020404" pitchFamily="49" charset="0"/>
              </a:rPr>
              <a:t>identification</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code</a:t>
            </a:r>
            <a:endParaRPr lang="fi-FI" sz="1100" b="1" dirty="0">
              <a:latin typeface="Courier New" panose="02070309020205020404" pitchFamily="49" charset="0"/>
              <a:cs typeface="Courier New" panose="02070309020205020404" pitchFamily="49" charset="0"/>
            </a:endParaRPr>
          </a:p>
          <a:p>
            <a:pPr marL="0" indent="0">
              <a:buNone/>
            </a:pPr>
            <a:r>
              <a:rPr lang="fi-FI" sz="1100" b="1" dirty="0" err="1">
                <a:latin typeface="Courier New" panose="02070309020205020404" pitchFamily="49" charset="0"/>
                <a:cs typeface="Courier New" panose="02070309020205020404" pitchFamily="49" charset="0"/>
              </a:rPr>
              <a:t>low</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byte</a:t>
            </a:r>
            <a:r>
              <a:rPr lang="fi-FI" sz="1100" b="1" dirty="0">
                <a:latin typeface="Courier New" panose="02070309020205020404" pitchFamily="49" charset="0"/>
                <a:cs typeface="Courier New" panose="02070309020205020404" pitchFamily="49" charset="0"/>
              </a:rPr>
              <a:t>    %8.0g                 </a:t>
            </a:r>
            <a:r>
              <a:rPr lang="fi-FI" sz="1100" b="1" dirty="0" err="1">
                <a:latin typeface="Courier New" panose="02070309020205020404" pitchFamily="49" charset="0"/>
                <a:cs typeface="Courier New" panose="02070309020205020404" pitchFamily="49" charset="0"/>
              </a:rPr>
              <a:t>birthweight</a:t>
            </a:r>
            <a:r>
              <a:rPr lang="fi-FI" sz="1100" b="1" dirty="0">
                <a:latin typeface="Courier New" panose="02070309020205020404" pitchFamily="49" charset="0"/>
                <a:cs typeface="Courier New" panose="02070309020205020404" pitchFamily="49" charset="0"/>
              </a:rPr>
              <a:t>&lt;2500g</a:t>
            </a:r>
          </a:p>
          <a:p>
            <a:pPr marL="0" indent="0">
              <a:buNone/>
            </a:pPr>
            <a:r>
              <a:rPr lang="fi-FI" sz="1100" b="1" dirty="0" err="1">
                <a:latin typeface="Courier New" panose="02070309020205020404" pitchFamily="49" charset="0"/>
                <a:cs typeface="Courier New" panose="02070309020205020404" pitchFamily="49" charset="0"/>
              </a:rPr>
              <a:t>age</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byte</a:t>
            </a:r>
            <a:r>
              <a:rPr lang="fi-FI" sz="1100" b="1" dirty="0">
                <a:latin typeface="Courier New" panose="02070309020205020404" pitchFamily="49" charset="0"/>
                <a:cs typeface="Courier New" panose="02070309020205020404" pitchFamily="49" charset="0"/>
              </a:rPr>
              <a:t>    %8.0g                 </a:t>
            </a:r>
            <a:r>
              <a:rPr lang="fi-FI" sz="1100" b="1" dirty="0" err="1">
                <a:latin typeface="Courier New" panose="02070309020205020404" pitchFamily="49" charset="0"/>
                <a:cs typeface="Courier New" panose="02070309020205020404" pitchFamily="49" charset="0"/>
              </a:rPr>
              <a:t>age</a:t>
            </a:r>
            <a:r>
              <a:rPr lang="fi-FI" sz="1100" b="1" dirty="0">
                <a:latin typeface="Courier New" panose="02070309020205020404" pitchFamily="49" charset="0"/>
                <a:cs typeface="Courier New" panose="02070309020205020404" pitchFamily="49" charset="0"/>
              </a:rPr>
              <a:t> of </a:t>
            </a:r>
            <a:r>
              <a:rPr lang="fi-FI" sz="1100" b="1" dirty="0" err="1">
                <a:latin typeface="Courier New" panose="02070309020205020404" pitchFamily="49" charset="0"/>
                <a:cs typeface="Courier New" panose="02070309020205020404" pitchFamily="49" charset="0"/>
              </a:rPr>
              <a:t>mother</a:t>
            </a:r>
            <a:endParaRPr lang="fi-FI" sz="1100" b="1" dirty="0">
              <a:latin typeface="Courier New" panose="02070309020205020404" pitchFamily="49" charset="0"/>
              <a:cs typeface="Courier New" panose="02070309020205020404" pitchFamily="49" charset="0"/>
            </a:endParaRPr>
          </a:p>
          <a:p>
            <a:pPr marL="0" indent="0">
              <a:buNone/>
            </a:pPr>
            <a:r>
              <a:rPr lang="fi-FI" sz="1100" b="1" dirty="0" err="1">
                <a:latin typeface="Courier New" panose="02070309020205020404" pitchFamily="49" charset="0"/>
                <a:cs typeface="Courier New" panose="02070309020205020404" pitchFamily="49" charset="0"/>
              </a:rPr>
              <a:t>lwt</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int</a:t>
            </a:r>
            <a:r>
              <a:rPr lang="fi-FI" sz="1100" b="1" dirty="0">
                <a:latin typeface="Courier New" panose="02070309020205020404" pitchFamily="49" charset="0"/>
                <a:cs typeface="Courier New" panose="02070309020205020404" pitchFamily="49" charset="0"/>
              </a:rPr>
              <a:t>     %8.0g                 </a:t>
            </a:r>
            <a:r>
              <a:rPr lang="fi-FI" sz="1100" b="1" dirty="0" err="1">
                <a:latin typeface="Courier New" panose="02070309020205020404" pitchFamily="49" charset="0"/>
                <a:cs typeface="Courier New" panose="02070309020205020404" pitchFamily="49" charset="0"/>
              </a:rPr>
              <a:t>weight</a:t>
            </a:r>
            <a:r>
              <a:rPr lang="fi-FI" sz="1100" b="1" dirty="0">
                <a:latin typeface="Courier New" panose="02070309020205020404" pitchFamily="49" charset="0"/>
                <a:cs typeface="Courier New" panose="02070309020205020404" pitchFamily="49" charset="0"/>
              </a:rPr>
              <a:t> at </a:t>
            </a:r>
            <a:r>
              <a:rPr lang="fi-FI" sz="1100" b="1" dirty="0" err="1">
                <a:latin typeface="Courier New" panose="02070309020205020404" pitchFamily="49" charset="0"/>
                <a:cs typeface="Courier New" panose="02070309020205020404" pitchFamily="49" charset="0"/>
              </a:rPr>
              <a:t>last</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menstrual</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period</a:t>
            </a:r>
            <a:endParaRPr lang="fi-FI" sz="1100" b="1" dirty="0">
              <a:latin typeface="Courier New" panose="02070309020205020404" pitchFamily="49" charset="0"/>
              <a:cs typeface="Courier New" panose="02070309020205020404" pitchFamily="49" charset="0"/>
            </a:endParaRPr>
          </a:p>
          <a:p>
            <a:pPr marL="0" indent="0">
              <a:buNone/>
            </a:pPr>
            <a:r>
              <a:rPr lang="fi-FI" sz="1100" b="1" dirty="0" err="1">
                <a:latin typeface="Courier New" panose="02070309020205020404" pitchFamily="49" charset="0"/>
                <a:cs typeface="Courier New" panose="02070309020205020404" pitchFamily="49" charset="0"/>
              </a:rPr>
              <a:t>race</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byte</a:t>
            </a:r>
            <a:r>
              <a:rPr lang="fi-FI" sz="1100" b="1" dirty="0">
                <a:latin typeface="Courier New" panose="02070309020205020404" pitchFamily="49" charset="0"/>
                <a:cs typeface="Courier New" panose="02070309020205020404" pitchFamily="49" charset="0"/>
              </a:rPr>
              <a:t>    %8.0g      </a:t>
            </a:r>
            <a:r>
              <a:rPr lang="fi-FI" sz="1100" b="1" dirty="0" err="1">
                <a:latin typeface="Courier New" panose="02070309020205020404" pitchFamily="49" charset="0"/>
                <a:cs typeface="Courier New" panose="02070309020205020404" pitchFamily="49" charset="0"/>
              </a:rPr>
              <a:t>race</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race</a:t>
            </a:r>
            <a:endParaRPr lang="fi-FI" sz="1100" b="1" dirty="0">
              <a:latin typeface="Courier New" panose="02070309020205020404" pitchFamily="49" charset="0"/>
              <a:cs typeface="Courier New" panose="02070309020205020404" pitchFamily="49" charset="0"/>
            </a:endParaRPr>
          </a:p>
          <a:p>
            <a:pPr marL="0" indent="0">
              <a:buNone/>
            </a:pPr>
            <a:r>
              <a:rPr lang="fi-FI" sz="1100" b="1" dirty="0" err="1">
                <a:latin typeface="Courier New" panose="02070309020205020404" pitchFamily="49" charset="0"/>
                <a:cs typeface="Courier New" panose="02070309020205020404" pitchFamily="49" charset="0"/>
              </a:rPr>
              <a:t>smoke</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byte</a:t>
            </a:r>
            <a:r>
              <a:rPr lang="fi-FI" sz="1100" b="1" dirty="0">
                <a:latin typeface="Courier New" panose="02070309020205020404" pitchFamily="49" charset="0"/>
                <a:cs typeface="Courier New" panose="02070309020205020404" pitchFamily="49" charset="0"/>
              </a:rPr>
              <a:t>    %9.0g      </a:t>
            </a:r>
            <a:r>
              <a:rPr lang="fi-FI" sz="1100" b="1" dirty="0" err="1">
                <a:latin typeface="Courier New" panose="02070309020205020404" pitchFamily="49" charset="0"/>
                <a:cs typeface="Courier New" panose="02070309020205020404" pitchFamily="49" charset="0"/>
              </a:rPr>
              <a:t>smoke</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smoked</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during</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pregnancy</a:t>
            </a:r>
            <a:endParaRPr lang="fi-FI" sz="1100" b="1" dirty="0">
              <a:latin typeface="Courier New" panose="02070309020205020404" pitchFamily="49" charset="0"/>
              <a:cs typeface="Courier New" panose="02070309020205020404" pitchFamily="49" charset="0"/>
            </a:endParaRPr>
          </a:p>
          <a:p>
            <a:pPr marL="0" indent="0">
              <a:buNone/>
            </a:pPr>
            <a:r>
              <a:rPr lang="fi-FI" sz="1100" b="1" dirty="0" err="1">
                <a:latin typeface="Courier New" panose="02070309020205020404" pitchFamily="49" charset="0"/>
                <a:cs typeface="Courier New" panose="02070309020205020404" pitchFamily="49" charset="0"/>
              </a:rPr>
              <a:t>ptl</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byte</a:t>
            </a:r>
            <a:r>
              <a:rPr lang="fi-FI" sz="1100" b="1" dirty="0">
                <a:latin typeface="Courier New" panose="02070309020205020404" pitchFamily="49" charset="0"/>
                <a:cs typeface="Courier New" panose="02070309020205020404" pitchFamily="49" charset="0"/>
              </a:rPr>
              <a:t>    %8.0g                 </a:t>
            </a:r>
            <a:r>
              <a:rPr lang="fi-FI" sz="1100" b="1" dirty="0" err="1">
                <a:latin typeface="Courier New" panose="02070309020205020404" pitchFamily="49" charset="0"/>
                <a:cs typeface="Courier New" panose="02070309020205020404" pitchFamily="49" charset="0"/>
              </a:rPr>
              <a:t>premature</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labor</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history</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count</a:t>
            </a:r>
            <a:r>
              <a:rPr lang="fi-FI" sz="1100" b="1" dirty="0">
                <a:latin typeface="Courier New" panose="02070309020205020404" pitchFamily="49" charset="0"/>
                <a:cs typeface="Courier New" panose="02070309020205020404" pitchFamily="49" charset="0"/>
              </a:rPr>
              <a:t>)</a:t>
            </a:r>
          </a:p>
          <a:p>
            <a:pPr marL="0" indent="0">
              <a:buNone/>
            </a:pPr>
            <a:r>
              <a:rPr lang="fi-FI" sz="1100" b="1" dirty="0" err="1">
                <a:latin typeface="Courier New" panose="02070309020205020404" pitchFamily="49" charset="0"/>
                <a:cs typeface="Courier New" panose="02070309020205020404" pitchFamily="49" charset="0"/>
              </a:rPr>
              <a:t>ht</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byte</a:t>
            </a:r>
            <a:r>
              <a:rPr lang="fi-FI" sz="1100" b="1" dirty="0">
                <a:latin typeface="Courier New" panose="02070309020205020404" pitchFamily="49" charset="0"/>
                <a:cs typeface="Courier New" panose="02070309020205020404" pitchFamily="49" charset="0"/>
              </a:rPr>
              <a:t>    %8.0g                 </a:t>
            </a:r>
            <a:r>
              <a:rPr lang="fi-FI" sz="1100" b="1" dirty="0" err="1">
                <a:latin typeface="Courier New" panose="02070309020205020404" pitchFamily="49" charset="0"/>
                <a:cs typeface="Courier New" panose="02070309020205020404" pitchFamily="49" charset="0"/>
              </a:rPr>
              <a:t>has</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history</a:t>
            </a:r>
            <a:r>
              <a:rPr lang="fi-FI" sz="1100" b="1" dirty="0">
                <a:latin typeface="Courier New" panose="02070309020205020404" pitchFamily="49" charset="0"/>
                <a:cs typeface="Courier New" panose="02070309020205020404" pitchFamily="49" charset="0"/>
              </a:rPr>
              <a:t> of hypertension</a:t>
            </a:r>
          </a:p>
          <a:p>
            <a:pPr marL="0" indent="0">
              <a:buNone/>
            </a:pPr>
            <a:r>
              <a:rPr lang="fi-FI" sz="1100" b="1" dirty="0">
                <a:latin typeface="Courier New" panose="02070309020205020404" pitchFamily="49" charset="0"/>
                <a:cs typeface="Courier New" panose="02070309020205020404" pitchFamily="49" charset="0"/>
              </a:rPr>
              <a:t>ui              </a:t>
            </a:r>
            <a:r>
              <a:rPr lang="fi-FI" sz="1100" b="1" dirty="0" err="1">
                <a:latin typeface="Courier New" panose="02070309020205020404" pitchFamily="49" charset="0"/>
                <a:cs typeface="Courier New" panose="02070309020205020404" pitchFamily="49" charset="0"/>
              </a:rPr>
              <a:t>byte</a:t>
            </a:r>
            <a:r>
              <a:rPr lang="fi-FI" sz="1100" b="1" dirty="0">
                <a:latin typeface="Courier New" panose="02070309020205020404" pitchFamily="49" charset="0"/>
                <a:cs typeface="Courier New" panose="02070309020205020404" pitchFamily="49" charset="0"/>
              </a:rPr>
              <a:t>    %8.0g                 </a:t>
            </a:r>
            <a:r>
              <a:rPr lang="fi-FI" sz="1100" b="1" dirty="0" err="1">
                <a:latin typeface="Courier New" panose="02070309020205020404" pitchFamily="49" charset="0"/>
                <a:cs typeface="Courier New" panose="02070309020205020404" pitchFamily="49" charset="0"/>
              </a:rPr>
              <a:t>presence</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uterine</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irritability</a:t>
            </a:r>
            <a:endParaRPr lang="fi-FI" sz="1100" b="1" dirty="0">
              <a:latin typeface="Courier New" panose="02070309020205020404" pitchFamily="49" charset="0"/>
              <a:cs typeface="Courier New" panose="02070309020205020404" pitchFamily="49" charset="0"/>
            </a:endParaRPr>
          </a:p>
          <a:p>
            <a:pPr marL="0" indent="0">
              <a:buNone/>
            </a:pPr>
            <a:r>
              <a:rPr lang="fi-FI" sz="1100" b="1" dirty="0" err="1">
                <a:latin typeface="Courier New" panose="02070309020205020404" pitchFamily="49" charset="0"/>
                <a:cs typeface="Courier New" panose="02070309020205020404" pitchFamily="49" charset="0"/>
              </a:rPr>
              <a:t>ftv</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byte</a:t>
            </a:r>
            <a:r>
              <a:rPr lang="fi-FI" sz="1100" b="1" dirty="0">
                <a:latin typeface="Courier New" panose="02070309020205020404" pitchFamily="49" charset="0"/>
                <a:cs typeface="Courier New" panose="02070309020205020404" pitchFamily="49" charset="0"/>
              </a:rPr>
              <a:t>    %8.0g                 </a:t>
            </a:r>
            <a:r>
              <a:rPr lang="fi-FI" sz="1100" b="1" dirty="0" err="1">
                <a:latin typeface="Courier New" panose="02070309020205020404" pitchFamily="49" charset="0"/>
                <a:cs typeface="Courier New" panose="02070309020205020404" pitchFamily="49" charset="0"/>
              </a:rPr>
              <a:t>number</a:t>
            </a:r>
            <a:r>
              <a:rPr lang="fi-FI" sz="1100" b="1" dirty="0">
                <a:latin typeface="Courier New" panose="02070309020205020404" pitchFamily="49" charset="0"/>
                <a:cs typeface="Courier New" panose="02070309020205020404" pitchFamily="49" charset="0"/>
              </a:rPr>
              <a:t> of </a:t>
            </a:r>
            <a:r>
              <a:rPr lang="fi-FI" sz="1100" b="1" dirty="0" err="1">
                <a:latin typeface="Courier New" panose="02070309020205020404" pitchFamily="49" charset="0"/>
                <a:cs typeface="Courier New" panose="02070309020205020404" pitchFamily="49" charset="0"/>
              </a:rPr>
              <a:t>visits</a:t>
            </a:r>
            <a:r>
              <a:rPr lang="fi-FI" sz="1100" b="1" dirty="0">
                <a:latin typeface="Courier New" panose="02070309020205020404" pitchFamily="49" charset="0"/>
                <a:cs typeface="Courier New" panose="02070309020205020404" pitchFamily="49" charset="0"/>
              </a:rPr>
              <a:t> to </a:t>
            </a:r>
            <a:r>
              <a:rPr lang="fi-FI" sz="1100" b="1" dirty="0" err="1">
                <a:latin typeface="Courier New" panose="02070309020205020404" pitchFamily="49" charset="0"/>
                <a:cs typeface="Courier New" panose="02070309020205020404" pitchFamily="49" charset="0"/>
              </a:rPr>
              <a:t>physician</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during</a:t>
            </a:r>
            <a:r>
              <a:rPr lang="fi-FI" sz="1100" b="1" dirty="0">
                <a:latin typeface="Courier New" panose="02070309020205020404" pitchFamily="49" charset="0"/>
                <a:cs typeface="Courier New" panose="02070309020205020404" pitchFamily="49" charset="0"/>
              </a:rPr>
              <a:t> 1st </a:t>
            </a:r>
            <a:r>
              <a:rPr lang="fi-FI" sz="1100" b="1" dirty="0" err="1">
                <a:latin typeface="Courier New" panose="02070309020205020404" pitchFamily="49" charset="0"/>
                <a:cs typeface="Courier New" panose="02070309020205020404" pitchFamily="49" charset="0"/>
              </a:rPr>
              <a:t>trimester</a:t>
            </a:r>
            <a:endParaRPr lang="fi-FI" sz="1100" b="1" dirty="0">
              <a:latin typeface="Courier New" panose="02070309020205020404" pitchFamily="49" charset="0"/>
              <a:cs typeface="Courier New" panose="02070309020205020404" pitchFamily="49" charset="0"/>
            </a:endParaRPr>
          </a:p>
          <a:p>
            <a:pPr marL="0" indent="0">
              <a:buNone/>
            </a:pPr>
            <a:r>
              <a:rPr lang="fi-FI" sz="1100" b="1" dirty="0" err="1">
                <a:latin typeface="Courier New" panose="02070309020205020404" pitchFamily="49" charset="0"/>
                <a:cs typeface="Courier New" panose="02070309020205020404" pitchFamily="49" charset="0"/>
              </a:rPr>
              <a:t>bwt</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int</a:t>
            </a:r>
            <a:r>
              <a:rPr lang="fi-FI" sz="1100" b="1" dirty="0">
                <a:latin typeface="Courier New" panose="02070309020205020404" pitchFamily="49" charset="0"/>
                <a:cs typeface="Courier New" panose="02070309020205020404" pitchFamily="49" charset="0"/>
              </a:rPr>
              <a:t>     %8.0g                 </a:t>
            </a:r>
            <a:r>
              <a:rPr lang="fi-FI" sz="1100" b="1" dirty="0" err="1">
                <a:latin typeface="Courier New" panose="02070309020205020404" pitchFamily="49" charset="0"/>
                <a:cs typeface="Courier New" panose="02070309020205020404" pitchFamily="49" charset="0"/>
              </a:rPr>
              <a:t>birthweight</a:t>
            </a:r>
            <a:r>
              <a:rPr lang="fi-FI" sz="1100" b="1" dirty="0">
                <a:latin typeface="Courier New" panose="02070309020205020404" pitchFamily="49" charset="0"/>
                <a:cs typeface="Courier New" panose="02070309020205020404" pitchFamily="49" charset="0"/>
              </a:rPr>
              <a:t> (</a:t>
            </a:r>
            <a:r>
              <a:rPr lang="fi-FI" sz="1100" b="1" dirty="0" err="1">
                <a:latin typeface="Courier New" panose="02070309020205020404" pitchFamily="49" charset="0"/>
                <a:cs typeface="Courier New" panose="02070309020205020404" pitchFamily="49" charset="0"/>
              </a:rPr>
              <a:t>grams</a:t>
            </a:r>
            <a:r>
              <a:rPr lang="fi-FI" sz="1100" b="1" dirty="0">
                <a:latin typeface="Courier New" panose="02070309020205020404" pitchFamily="49" charset="0"/>
                <a:cs typeface="Courier New" panose="02070309020205020404" pitchFamily="49" charset="0"/>
              </a:rPr>
              <a:t>)</a:t>
            </a:r>
          </a:p>
          <a:p>
            <a:pPr marL="0" indent="0">
              <a:buNone/>
            </a:pPr>
            <a:r>
              <a:rPr lang="fi-FI" sz="1100" b="1" dirty="0">
                <a:latin typeface="Courier New" panose="02070309020205020404" pitchFamily="49" charset="0"/>
                <a:cs typeface="Courier New" panose="02070309020205020404" pitchFamily="49" charset="0"/>
              </a:rPr>
              <a:t>-------------------------------------------------------------------------------------------------------</a:t>
            </a:r>
          </a:p>
          <a:p>
            <a:pPr marL="0" indent="0">
              <a:buNone/>
            </a:pPr>
            <a:endParaRPr lang="fi-FI" sz="11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1467546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F41D4D-2981-DF44-BABD-D73AA76B14A0}"/>
              </a:ext>
            </a:extLst>
          </p:cNvPr>
          <p:cNvSpPr>
            <a:spLocks noGrp="1"/>
          </p:cNvSpPr>
          <p:nvPr>
            <p:ph type="title"/>
          </p:nvPr>
        </p:nvSpPr>
        <p:spPr/>
        <p:txBody>
          <a:bodyPr/>
          <a:lstStyle/>
          <a:p>
            <a:r>
              <a:rPr lang="fi-FI" dirty="0"/>
              <a:t>More on </a:t>
            </a:r>
            <a:r>
              <a:rPr lang="fi-FI" dirty="0" err="1"/>
              <a:t>interpretation</a:t>
            </a:r>
            <a:endParaRPr lang="fi-FI" dirty="0"/>
          </a:p>
        </p:txBody>
      </p:sp>
      <p:sp>
        <p:nvSpPr>
          <p:cNvPr id="6" name="Text Placeholder 5">
            <a:extLst>
              <a:ext uri="{FF2B5EF4-FFF2-40B4-BE49-F238E27FC236}">
                <a16:creationId xmlns:a16="http://schemas.microsoft.com/office/drawing/2014/main" id="{79C867D1-2911-654D-B5DE-409A6C3F9227}"/>
              </a:ext>
            </a:extLst>
          </p:cNvPr>
          <p:cNvSpPr>
            <a:spLocks noGrp="1"/>
          </p:cNvSpPr>
          <p:nvPr>
            <p:ph type="body" idx="1"/>
          </p:nvPr>
        </p:nvSpPr>
        <p:spPr>
          <a:xfrm>
            <a:off x="629842" y="1246274"/>
            <a:ext cx="3868340" cy="823912"/>
          </a:xfrm>
        </p:spPr>
        <p:txBody>
          <a:bodyPr/>
          <a:lstStyle/>
          <a:p>
            <a:r>
              <a:rPr lang="fi-FI" dirty="0" err="1"/>
              <a:t>Logistic</a:t>
            </a:r>
            <a:r>
              <a:rPr lang="fi-FI" dirty="0"/>
              <a:t> regression</a:t>
            </a:r>
          </a:p>
        </p:txBody>
      </p:sp>
      <p:sp>
        <p:nvSpPr>
          <p:cNvPr id="7" name="Content Placeholder 6">
            <a:extLst>
              <a:ext uri="{FF2B5EF4-FFF2-40B4-BE49-F238E27FC236}">
                <a16:creationId xmlns:a16="http://schemas.microsoft.com/office/drawing/2014/main" id="{11C5491E-E6FA-C742-ABA7-CE297C03B953}"/>
              </a:ext>
            </a:extLst>
          </p:cNvPr>
          <p:cNvSpPr>
            <a:spLocks noGrp="1"/>
          </p:cNvSpPr>
          <p:nvPr>
            <p:ph sz="half" idx="2"/>
          </p:nvPr>
        </p:nvSpPr>
        <p:spPr>
          <a:xfrm>
            <a:off x="629842" y="2070186"/>
            <a:ext cx="3868340" cy="3684588"/>
          </a:xfrm>
        </p:spPr>
        <p:txBody>
          <a:bodyPr>
            <a:normAutofit fontScale="55000" lnSpcReduction="20000"/>
          </a:bodyPr>
          <a:lstStyle/>
          <a:p>
            <a:pPr marL="0" indent="0">
              <a:buNone/>
            </a:pPr>
            <a:r>
              <a:rPr lang="fi-FI" b="1" dirty="0">
                <a:latin typeface="Courier New" panose="02070309020205020404" pitchFamily="49" charset="0"/>
                <a:cs typeface="Courier New" panose="02070309020205020404" pitchFamily="49" charset="0"/>
              </a:rPr>
              <a:t>-------------------------------------</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low</a:t>
            </a:r>
            <a:r>
              <a:rPr lang="fi-FI" b="1" dirty="0">
                <a:latin typeface="Courier New" panose="02070309020205020404" pitchFamily="49" charset="0"/>
                <a:cs typeface="Courier New" panose="02070309020205020404" pitchFamily="49" charset="0"/>
              </a:rPr>
              <a:t> | </a:t>
            </a:r>
            <a:r>
              <a:rPr lang="fi-FI" b="1" dirty="0" err="1">
                <a:latin typeface="Courier New" panose="02070309020205020404" pitchFamily="49" charset="0"/>
                <a:cs typeface="Courier New" panose="02070309020205020404" pitchFamily="49" charset="0"/>
              </a:rPr>
              <a:t>Odds</a:t>
            </a: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Ratio</a:t>
            </a: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Std</a:t>
            </a: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Err</a:t>
            </a:r>
            <a:r>
              <a:rPr lang="fi-FI" b="1" dirty="0">
                <a:latin typeface="Courier New" panose="02070309020205020404" pitchFamily="49" charset="0"/>
                <a:cs typeface="Courier New" panose="02070309020205020404" pitchFamily="49" charset="0"/>
              </a:rPr>
              <a:t>.</a:t>
            </a:r>
          </a:p>
          <a:p>
            <a:pPr marL="0" indent="0">
              <a:buNone/>
            </a:pPr>
            <a:r>
              <a:rPr lang="fi-FI" b="1" dirty="0">
                <a:latin typeface="Courier New" panose="02070309020205020404" pitchFamily="49" charset="0"/>
                <a:cs typeface="Courier New" panose="02070309020205020404" pitchFamily="49" charset="0"/>
              </a:rPr>
              <a:t>-------------+-----------------------</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age</a:t>
            </a:r>
            <a:r>
              <a:rPr lang="fi-FI" b="1" dirty="0">
                <a:latin typeface="Courier New" panose="02070309020205020404" pitchFamily="49" charset="0"/>
                <a:cs typeface="Courier New" panose="02070309020205020404" pitchFamily="49" charset="0"/>
              </a:rPr>
              <a:t> |   .9732636   .0354759 </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lwt</a:t>
            </a:r>
            <a:r>
              <a:rPr lang="fi-FI" b="1" dirty="0">
                <a:latin typeface="Courier New" panose="02070309020205020404" pitchFamily="49" charset="0"/>
                <a:cs typeface="Courier New" panose="02070309020205020404" pitchFamily="49" charset="0"/>
              </a:rPr>
              <a:t> |   .9849634   .0068217 </a:t>
            </a:r>
          </a:p>
          <a:p>
            <a:pPr marL="0" indent="0">
              <a:buNone/>
            </a:pPr>
            <a:r>
              <a:rPr lang="fi-FI" b="1" dirty="0">
                <a:latin typeface="Courier New" panose="02070309020205020404" pitchFamily="49" charset="0"/>
                <a:cs typeface="Courier New" panose="02070309020205020404" pitchFamily="49" charset="0"/>
              </a:rPr>
              <a:t>             |</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race</a:t>
            </a:r>
            <a:r>
              <a:rPr lang="fi-FI" b="1" dirty="0">
                <a:latin typeface="Courier New" panose="02070309020205020404" pitchFamily="49" charset="0"/>
                <a:cs typeface="Courier New" panose="02070309020205020404" pitchFamily="49" charset="0"/>
              </a:rPr>
              <a:t> |</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black</a:t>
            </a:r>
            <a:r>
              <a:rPr lang="fi-FI" b="1" dirty="0">
                <a:latin typeface="Courier New" panose="02070309020205020404" pitchFamily="49" charset="0"/>
                <a:cs typeface="Courier New" panose="02070309020205020404" pitchFamily="49" charset="0"/>
              </a:rPr>
              <a:t>  |   3.534767   1.860737 </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other</a:t>
            </a:r>
            <a:r>
              <a:rPr lang="fi-FI" b="1" dirty="0">
                <a:latin typeface="Courier New" panose="02070309020205020404" pitchFamily="49" charset="0"/>
                <a:cs typeface="Courier New" panose="02070309020205020404" pitchFamily="49" charset="0"/>
              </a:rPr>
              <a:t>  |   2.368079   1.039949 </a:t>
            </a:r>
          </a:p>
          <a:p>
            <a:pPr marL="0" indent="0">
              <a:buNone/>
            </a:pPr>
            <a:r>
              <a:rPr lang="fi-FI" b="1" dirty="0">
                <a:latin typeface="Courier New" panose="02070309020205020404" pitchFamily="49" charset="0"/>
                <a:cs typeface="Courier New" panose="02070309020205020404" pitchFamily="49" charset="0"/>
              </a:rPr>
              <a:t>             |</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smoke</a:t>
            </a:r>
            <a:r>
              <a:rPr lang="fi-FI" b="1" dirty="0">
                <a:latin typeface="Courier New" panose="02070309020205020404" pitchFamily="49" charset="0"/>
                <a:cs typeface="Courier New" panose="02070309020205020404" pitchFamily="49" charset="0"/>
              </a:rPr>
              <a:t> |   2.517698    1.00916 </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ptl</a:t>
            </a:r>
            <a:r>
              <a:rPr lang="fi-FI" b="1" dirty="0">
                <a:latin typeface="Courier New" panose="02070309020205020404" pitchFamily="49" charset="0"/>
                <a:cs typeface="Courier New" panose="02070309020205020404" pitchFamily="49" charset="0"/>
              </a:rPr>
              <a:t> |   1.719161   .5952579 </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ht</a:t>
            </a:r>
            <a:r>
              <a:rPr lang="fi-FI" b="1" dirty="0">
                <a:latin typeface="Courier New" panose="02070309020205020404" pitchFamily="49" charset="0"/>
                <a:cs typeface="Courier New" panose="02070309020205020404" pitchFamily="49" charset="0"/>
              </a:rPr>
              <a:t> |   6.249602   4.322408 </a:t>
            </a:r>
          </a:p>
          <a:p>
            <a:pPr marL="0" indent="0">
              <a:buNone/>
            </a:pPr>
            <a:r>
              <a:rPr lang="fi-FI" b="1" dirty="0">
                <a:latin typeface="Courier New" panose="02070309020205020404" pitchFamily="49" charset="0"/>
                <a:cs typeface="Courier New" panose="02070309020205020404" pitchFamily="49" charset="0"/>
              </a:rPr>
              <a:t>          ui |     2.1351   .9808153 </a:t>
            </a:r>
          </a:p>
          <a:p>
            <a:pPr marL="0" indent="0">
              <a:buNone/>
            </a:pPr>
            <a:r>
              <a:rPr lang="fi-FI" b="1" dirty="0">
                <a:latin typeface="Courier New" panose="02070309020205020404" pitchFamily="49" charset="0"/>
                <a:cs typeface="Courier New" panose="02070309020205020404" pitchFamily="49" charset="0"/>
              </a:rPr>
              <a:t>       _</a:t>
            </a:r>
            <a:r>
              <a:rPr lang="fi-FI" b="1" dirty="0" err="1">
                <a:latin typeface="Courier New" panose="02070309020205020404" pitchFamily="49" charset="0"/>
                <a:cs typeface="Courier New" panose="02070309020205020404" pitchFamily="49" charset="0"/>
              </a:rPr>
              <a:t>cons</a:t>
            </a:r>
            <a:r>
              <a:rPr lang="fi-FI" b="1" dirty="0">
                <a:latin typeface="Courier New" panose="02070309020205020404" pitchFamily="49" charset="0"/>
                <a:cs typeface="Courier New" panose="02070309020205020404" pitchFamily="49" charset="0"/>
              </a:rPr>
              <a:t> |   1.586014   1.910496 </a:t>
            </a:r>
          </a:p>
          <a:p>
            <a:pPr marL="0" indent="0">
              <a:buNone/>
            </a:pPr>
            <a:r>
              <a:rPr lang="fi-FI" b="1" dirty="0">
                <a:latin typeface="Courier New" panose="02070309020205020404" pitchFamily="49" charset="0"/>
                <a:cs typeface="Courier New" panose="02070309020205020404" pitchFamily="49" charset="0"/>
              </a:rPr>
              <a:t>-------------------------------------</a:t>
            </a:r>
          </a:p>
        </p:txBody>
      </p:sp>
      <p:sp>
        <p:nvSpPr>
          <p:cNvPr id="8" name="Text Placeholder 7">
            <a:extLst>
              <a:ext uri="{FF2B5EF4-FFF2-40B4-BE49-F238E27FC236}">
                <a16:creationId xmlns:a16="http://schemas.microsoft.com/office/drawing/2014/main" id="{8A0200B5-35B8-C645-BC96-32CCBC4DDDF2}"/>
              </a:ext>
            </a:extLst>
          </p:cNvPr>
          <p:cNvSpPr>
            <a:spLocks noGrp="1"/>
          </p:cNvSpPr>
          <p:nvPr>
            <p:ph type="body" sz="quarter" idx="3"/>
          </p:nvPr>
        </p:nvSpPr>
        <p:spPr>
          <a:xfrm>
            <a:off x="4629150" y="1246274"/>
            <a:ext cx="3887391" cy="823912"/>
          </a:xfrm>
        </p:spPr>
        <p:txBody>
          <a:bodyPr/>
          <a:lstStyle/>
          <a:p>
            <a:r>
              <a:rPr lang="fi-FI" dirty="0" err="1"/>
              <a:t>Linear</a:t>
            </a:r>
            <a:r>
              <a:rPr lang="fi-FI" dirty="0"/>
              <a:t> </a:t>
            </a:r>
            <a:r>
              <a:rPr lang="fi-FI" dirty="0" err="1"/>
              <a:t>probability</a:t>
            </a:r>
            <a:r>
              <a:rPr lang="fi-FI" dirty="0"/>
              <a:t> </a:t>
            </a:r>
            <a:r>
              <a:rPr lang="fi-FI" dirty="0" err="1"/>
              <a:t>model</a:t>
            </a:r>
            <a:endParaRPr lang="fi-FI" dirty="0"/>
          </a:p>
        </p:txBody>
      </p:sp>
      <p:sp>
        <p:nvSpPr>
          <p:cNvPr id="9" name="Content Placeholder 8">
            <a:extLst>
              <a:ext uri="{FF2B5EF4-FFF2-40B4-BE49-F238E27FC236}">
                <a16:creationId xmlns:a16="http://schemas.microsoft.com/office/drawing/2014/main" id="{6820CA8D-1A9D-DA4B-9078-052A42DB5EF5}"/>
              </a:ext>
            </a:extLst>
          </p:cNvPr>
          <p:cNvSpPr>
            <a:spLocks noGrp="1"/>
          </p:cNvSpPr>
          <p:nvPr>
            <p:ph sz="quarter" idx="4"/>
          </p:nvPr>
        </p:nvSpPr>
        <p:spPr>
          <a:xfrm>
            <a:off x="4629150" y="2070186"/>
            <a:ext cx="3887391" cy="3684588"/>
          </a:xfrm>
        </p:spPr>
        <p:txBody>
          <a:bodyPr>
            <a:normAutofit fontScale="55000" lnSpcReduction="20000"/>
          </a:bodyPr>
          <a:lstStyle/>
          <a:p>
            <a:pPr marL="0" indent="0">
              <a:buNone/>
            </a:pPr>
            <a:r>
              <a:rPr lang="fi-FI" b="1" dirty="0">
                <a:latin typeface="Courier New" panose="02070309020205020404" pitchFamily="49" charset="0"/>
                <a:cs typeface="Courier New" panose="02070309020205020404" pitchFamily="49" charset="0"/>
              </a:rPr>
              <a:t>-------------------------------------</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low</a:t>
            </a:r>
            <a:r>
              <a:rPr lang="fi-FI" b="1" dirty="0">
                <a:latin typeface="Courier New" panose="02070309020205020404" pitchFamily="49" charset="0"/>
                <a:cs typeface="Courier New" panose="02070309020205020404" pitchFamily="49" charset="0"/>
              </a:rPr>
              <a:t> |      </a:t>
            </a:r>
            <a:r>
              <a:rPr lang="fi-FI" b="1" dirty="0" err="1">
                <a:latin typeface="Courier New" panose="02070309020205020404" pitchFamily="49" charset="0"/>
                <a:cs typeface="Courier New" panose="02070309020205020404" pitchFamily="49" charset="0"/>
              </a:rPr>
              <a:t>Coef</a:t>
            </a: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Std</a:t>
            </a: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Err</a:t>
            </a:r>
            <a:r>
              <a:rPr lang="fi-FI" b="1" dirty="0">
                <a:latin typeface="Courier New" panose="02070309020205020404" pitchFamily="49" charset="0"/>
                <a:cs typeface="Courier New" panose="02070309020205020404" pitchFamily="49" charset="0"/>
              </a:rPr>
              <a:t>.</a:t>
            </a:r>
          </a:p>
          <a:p>
            <a:pPr marL="0" indent="0">
              <a:buNone/>
            </a:pPr>
            <a:r>
              <a:rPr lang="fi-FI" b="1" dirty="0">
                <a:latin typeface="Courier New" panose="02070309020205020404" pitchFamily="49" charset="0"/>
                <a:cs typeface="Courier New" panose="02070309020205020404" pitchFamily="49" charset="0"/>
              </a:rPr>
              <a:t>-------------+-----------------------</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age</a:t>
            </a:r>
            <a:r>
              <a:rPr lang="fi-FI" b="1" dirty="0">
                <a:latin typeface="Courier New" panose="02070309020205020404" pitchFamily="49" charset="0"/>
                <a:cs typeface="Courier New" panose="02070309020205020404" pitchFamily="49" charset="0"/>
              </a:rPr>
              <a:t> |  -.0034688   .0063194 </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lwt</a:t>
            </a:r>
            <a:r>
              <a:rPr lang="fi-FI" b="1" dirty="0">
                <a:latin typeface="Courier New" panose="02070309020205020404" pitchFamily="49" charset="0"/>
                <a:cs typeface="Courier New" panose="02070309020205020404" pitchFamily="49" charset="0"/>
              </a:rPr>
              <a:t> |  -.0025213   .0011532 </a:t>
            </a:r>
          </a:p>
          <a:p>
            <a:pPr marL="0" indent="0">
              <a:buNone/>
            </a:pPr>
            <a:r>
              <a:rPr lang="fi-FI" b="1" dirty="0">
                <a:latin typeface="Courier New" panose="02070309020205020404" pitchFamily="49" charset="0"/>
                <a:cs typeface="Courier New" panose="02070309020205020404" pitchFamily="49" charset="0"/>
              </a:rPr>
              <a:t>             |</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race</a:t>
            </a:r>
            <a:r>
              <a:rPr lang="fi-FI" b="1" dirty="0">
                <a:latin typeface="Courier New" panose="02070309020205020404" pitchFamily="49" charset="0"/>
                <a:cs typeface="Courier New" panose="02070309020205020404" pitchFamily="49" charset="0"/>
              </a:rPr>
              <a:t> |</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black</a:t>
            </a:r>
            <a:r>
              <a:rPr lang="fi-FI" b="1" dirty="0">
                <a:latin typeface="Courier New" panose="02070309020205020404" pitchFamily="49" charset="0"/>
                <a:cs typeface="Courier New" panose="02070309020205020404" pitchFamily="49" charset="0"/>
              </a:rPr>
              <a:t>  |   .2214043   .1001543 </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other</a:t>
            </a:r>
            <a:r>
              <a:rPr lang="fi-FI" b="1" dirty="0">
                <a:latin typeface="Courier New" panose="02070309020205020404" pitchFamily="49" charset="0"/>
                <a:cs typeface="Courier New" panose="02070309020205020404" pitchFamily="49" charset="0"/>
              </a:rPr>
              <a:t>  |   .1436247   .0765303 </a:t>
            </a:r>
          </a:p>
          <a:p>
            <a:pPr marL="0" indent="0">
              <a:buNone/>
            </a:pPr>
            <a:r>
              <a:rPr lang="fi-FI" b="1" dirty="0">
                <a:latin typeface="Courier New" panose="02070309020205020404" pitchFamily="49" charset="0"/>
                <a:cs typeface="Courier New" panose="02070309020205020404" pitchFamily="49" charset="0"/>
              </a:rPr>
              <a:t>             |</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smoke</a:t>
            </a:r>
            <a:r>
              <a:rPr lang="fi-FI" b="1" dirty="0">
                <a:latin typeface="Courier New" panose="02070309020205020404" pitchFamily="49" charset="0"/>
                <a:cs typeface="Courier New" panose="02070309020205020404" pitchFamily="49" charset="0"/>
              </a:rPr>
              <a:t> |   .1595568   .0710842 </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ptl</a:t>
            </a:r>
            <a:r>
              <a:rPr lang="fi-FI" b="1" dirty="0">
                <a:latin typeface="Courier New" panose="02070309020205020404" pitchFamily="49" charset="0"/>
                <a:cs typeface="Courier New" panose="02070309020205020404" pitchFamily="49" charset="0"/>
              </a:rPr>
              <a:t> |   .1153871     .06806 </a:t>
            </a:r>
          </a:p>
          <a:p>
            <a:pPr marL="0" indent="0">
              <a:buNone/>
            </a:pPr>
            <a:r>
              <a:rPr lang="fi-FI" b="1" dirty="0">
                <a:latin typeface="Courier New" panose="02070309020205020404" pitchFamily="49" charset="0"/>
                <a:cs typeface="Courier New" panose="02070309020205020404" pitchFamily="49" charset="0"/>
              </a:rPr>
              <a:t>          </a:t>
            </a:r>
            <a:r>
              <a:rPr lang="fi-FI" b="1" dirty="0" err="1">
                <a:latin typeface="Courier New" panose="02070309020205020404" pitchFamily="49" charset="0"/>
                <a:cs typeface="Courier New" panose="02070309020205020404" pitchFamily="49" charset="0"/>
              </a:rPr>
              <a:t>ht</a:t>
            </a:r>
            <a:r>
              <a:rPr lang="fi-FI" b="1" dirty="0">
                <a:latin typeface="Courier New" panose="02070309020205020404" pitchFamily="49" charset="0"/>
                <a:cs typeface="Courier New" panose="02070309020205020404" pitchFamily="49" charset="0"/>
              </a:rPr>
              <a:t> |   .3635326    .134455 </a:t>
            </a:r>
          </a:p>
          <a:p>
            <a:pPr marL="0" indent="0">
              <a:buNone/>
            </a:pPr>
            <a:r>
              <a:rPr lang="fi-FI" b="1" dirty="0">
                <a:latin typeface="Courier New" panose="02070309020205020404" pitchFamily="49" charset="0"/>
                <a:cs typeface="Courier New" panose="02070309020205020404" pitchFamily="49" charset="0"/>
              </a:rPr>
              <a:t>          ui |   .1560515   .0927102 </a:t>
            </a:r>
          </a:p>
          <a:p>
            <a:pPr marL="0" indent="0">
              <a:buNone/>
            </a:pPr>
            <a:r>
              <a:rPr lang="fi-FI" b="1" dirty="0">
                <a:latin typeface="Courier New" panose="02070309020205020404" pitchFamily="49" charset="0"/>
                <a:cs typeface="Courier New" panose="02070309020205020404" pitchFamily="49" charset="0"/>
              </a:rPr>
              <a:t>       _</a:t>
            </a:r>
            <a:r>
              <a:rPr lang="fi-FI" b="1" dirty="0" err="1">
                <a:latin typeface="Courier New" panose="02070309020205020404" pitchFamily="49" charset="0"/>
                <a:cs typeface="Courier New" panose="02070309020205020404" pitchFamily="49" charset="0"/>
              </a:rPr>
              <a:t>cons</a:t>
            </a:r>
            <a:r>
              <a:rPr lang="fi-FI" b="1" dirty="0">
                <a:latin typeface="Courier New" panose="02070309020205020404" pitchFamily="49" charset="0"/>
                <a:cs typeface="Courier New" panose="02070309020205020404" pitchFamily="49" charset="0"/>
              </a:rPr>
              <a:t> |   .5074597   .2085242 </a:t>
            </a:r>
          </a:p>
          <a:p>
            <a:pPr marL="0" indent="0">
              <a:buNone/>
            </a:pPr>
            <a:r>
              <a:rPr lang="fi-FI" b="1" dirty="0">
                <a:latin typeface="Courier New" panose="02070309020205020404" pitchFamily="49" charset="0"/>
                <a:cs typeface="Courier New" panose="02070309020205020404" pitchFamily="49" charset="0"/>
              </a:rPr>
              <a:t>-------------------------------------</a:t>
            </a:r>
          </a:p>
        </p:txBody>
      </p:sp>
      <p:sp>
        <p:nvSpPr>
          <p:cNvPr id="11" name="Rectangle 10">
            <a:extLst>
              <a:ext uri="{FF2B5EF4-FFF2-40B4-BE49-F238E27FC236}">
                <a16:creationId xmlns:a16="http://schemas.microsoft.com/office/drawing/2014/main" id="{9C8A9AC9-449A-C749-8854-043691D0FF0E}"/>
              </a:ext>
            </a:extLst>
          </p:cNvPr>
          <p:cNvSpPr/>
          <p:nvPr/>
        </p:nvSpPr>
        <p:spPr>
          <a:xfrm>
            <a:off x="379142" y="5843982"/>
            <a:ext cx="8137400" cy="923330"/>
          </a:xfrm>
          <a:prstGeom prst="rect">
            <a:avLst/>
          </a:prstGeom>
        </p:spPr>
        <p:txBody>
          <a:bodyPr wrap="square">
            <a:spAutoFit/>
          </a:bodyPr>
          <a:lstStyle/>
          <a:p>
            <a:r>
              <a:rPr lang="en-US" b="1" dirty="0">
                <a:solidFill>
                  <a:srgbClr val="EF3340"/>
                </a:solidFill>
              </a:rPr>
              <a:t>How would you interpret the effects of race and smoke?</a:t>
            </a:r>
          </a:p>
          <a:p>
            <a:endParaRPr lang="en-US" b="1" dirty="0">
              <a:solidFill>
                <a:srgbClr val="EF3340"/>
              </a:solidFill>
            </a:endParaRPr>
          </a:p>
          <a:p>
            <a:r>
              <a:rPr lang="en-US" b="1" dirty="0">
                <a:solidFill>
                  <a:srgbClr val="EF3340"/>
                </a:solidFill>
              </a:rPr>
              <a:t>What is the expected difference between black smokers and white non-smokers?</a:t>
            </a:r>
          </a:p>
        </p:txBody>
      </p:sp>
    </p:spTree>
    <p:extLst>
      <p:ext uri="{BB962C8B-B14F-4D97-AF65-F5344CB8AC3E}">
        <p14:creationId xmlns:p14="http://schemas.microsoft.com/office/powerpoint/2010/main" val="405034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163A-424C-9E42-8D12-5CB6930DD321}"/>
              </a:ext>
            </a:extLst>
          </p:cNvPr>
          <p:cNvSpPr>
            <a:spLocks noGrp="1"/>
          </p:cNvSpPr>
          <p:nvPr>
            <p:ph type="title"/>
          </p:nvPr>
        </p:nvSpPr>
        <p:spPr/>
        <p:txBody>
          <a:bodyPr/>
          <a:lstStyle/>
          <a:p>
            <a:r>
              <a:rPr lang="fi-FI" dirty="0" err="1"/>
              <a:t>Marginal</a:t>
            </a:r>
            <a:r>
              <a:rPr lang="fi-FI" dirty="0"/>
              <a:t> </a:t>
            </a:r>
            <a:r>
              <a:rPr lang="fi-FI" dirty="0" err="1"/>
              <a:t>prediction</a:t>
            </a:r>
            <a:r>
              <a:rPr lang="fi-FI" dirty="0"/>
              <a:t> </a:t>
            </a:r>
            <a:r>
              <a:rPr lang="fi-FI" dirty="0" err="1"/>
              <a:t>plots</a:t>
            </a:r>
            <a:endParaRPr lang="fi-FI" dirty="0"/>
          </a:p>
        </p:txBody>
      </p:sp>
      <p:pic>
        <p:nvPicPr>
          <p:cNvPr id="8" name="Content Placeholder 7">
            <a:extLst>
              <a:ext uri="{FF2B5EF4-FFF2-40B4-BE49-F238E27FC236}">
                <a16:creationId xmlns:a16="http://schemas.microsoft.com/office/drawing/2014/main" id="{E00613D6-F5DD-BF44-8905-A7EE0716785B}"/>
              </a:ext>
            </a:extLst>
          </p:cNvPr>
          <p:cNvPicPr>
            <a:picLocks noGrp="1" noChangeAspect="1"/>
          </p:cNvPicPr>
          <p:nvPr>
            <p:ph idx="1"/>
          </p:nvPr>
        </p:nvPicPr>
        <p:blipFill>
          <a:blip r:embed="rId3"/>
          <a:stretch>
            <a:fillRect/>
          </a:stretch>
        </p:blipFill>
        <p:spPr>
          <a:xfrm>
            <a:off x="723434" y="1690689"/>
            <a:ext cx="6725580" cy="4891331"/>
          </a:xfrm>
          <a:prstGeom prst="rect">
            <a:avLst/>
          </a:prstGeom>
        </p:spPr>
      </p:pic>
    </p:spTree>
    <p:extLst>
      <p:ext uri="{BB962C8B-B14F-4D97-AF65-F5344CB8AC3E}">
        <p14:creationId xmlns:p14="http://schemas.microsoft.com/office/powerpoint/2010/main" val="35634454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F29BF8-2BBB-EA49-8003-63F1A81682C3}"/>
              </a:ext>
            </a:extLst>
          </p:cNvPr>
          <p:cNvSpPr>
            <a:spLocks noGrp="1"/>
          </p:cNvSpPr>
          <p:nvPr>
            <p:ph type="title"/>
          </p:nvPr>
        </p:nvSpPr>
        <p:spPr/>
        <p:txBody>
          <a:bodyPr/>
          <a:lstStyle/>
          <a:p>
            <a:r>
              <a:rPr lang="fi-FI" dirty="0" err="1"/>
              <a:t>Generalized</a:t>
            </a:r>
            <a:r>
              <a:rPr lang="fi-FI" dirty="0"/>
              <a:t> </a:t>
            </a:r>
            <a:r>
              <a:rPr lang="fi-FI" dirty="0" err="1"/>
              <a:t>linear</a:t>
            </a:r>
            <a:r>
              <a:rPr lang="fi-FI" dirty="0"/>
              <a:t> </a:t>
            </a:r>
            <a:r>
              <a:rPr lang="fi-FI" dirty="0" err="1"/>
              <a:t>model</a:t>
            </a:r>
            <a:endParaRPr lang="fi-FI" dirty="0"/>
          </a:p>
        </p:txBody>
      </p:sp>
      <p:sp>
        <p:nvSpPr>
          <p:cNvPr id="8" name="Text Placeholder 7">
            <a:extLst>
              <a:ext uri="{FF2B5EF4-FFF2-40B4-BE49-F238E27FC236}">
                <a16:creationId xmlns:a16="http://schemas.microsoft.com/office/drawing/2014/main" id="{63AA3A84-8CCA-B549-BEB2-69C9EC3B5CFD}"/>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7052520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Genaralized</a:t>
            </a:r>
            <a:r>
              <a:rPr lang="en-US" dirty="0"/>
              <a:t> Linear Model (GLM)</a:t>
            </a:r>
          </a:p>
        </p:txBody>
      </p:sp>
      <p:sp>
        <p:nvSpPr>
          <p:cNvPr id="3" name="Content Placeholder 2"/>
          <p:cNvSpPr>
            <a:spLocks noGrp="1"/>
          </p:cNvSpPr>
          <p:nvPr>
            <p:ph idx="1"/>
          </p:nvPr>
        </p:nvSpPr>
        <p:spPr/>
        <p:txBody>
          <a:bodyPr/>
          <a:lstStyle/>
          <a:p>
            <a:r>
              <a:rPr lang="en-US" dirty="0"/>
              <a:t>Nonlinear regression model</a:t>
            </a:r>
          </a:p>
          <a:p>
            <a:pPr marL="0" indent="0">
              <a:buNone/>
            </a:pPr>
            <a:r>
              <a:rPr lang="en-US" b="0" i="1" dirty="0"/>
              <a:t>y = f(β</a:t>
            </a:r>
            <a:r>
              <a:rPr lang="en-US" b="0" i="1" baseline="-25000" dirty="0"/>
              <a:t>0</a:t>
            </a:r>
            <a:r>
              <a:rPr lang="en-US" b="0" i="1" dirty="0"/>
              <a:t> + β</a:t>
            </a:r>
            <a:r>
              <a:rPr lang="en-US" b="0" i="1" baseline="-25000" dirty="0"/>
              <a:t>1</a:t>
            </a:r>
            <a:r>
              <a:rPr lang="en-US" b="0" i="1" dirty="0"/>
              <a:t>x</a:t>
            </a:r>
            <a:r>
              <a:rPr lang="en-US" b="0" i="1" baseline="-25000" dirty="0"/>
              <a:t>1 </a:t>
            </a:r>
            <a:r>
              <a:rPr lang="en-US" b="0" i="1" dirty="0"/>
              <a:t>+ β</a:t>
            </a:r>
            <a:r>
              <a:rPr lang="en-US" b="0" i="1" baseline="-25000" dirty="0"/>
              <a:t>2</a:t>
            </a:r>
            <a:r>
              <a:rPr lang="en-US" b="0" i="1" dirty="0"/>
              <a:t>x</a:t>
            </a:r>
            <a:r>
              <a:rPr lang="en-US" b="0" i="1" baseline="-25000" dirty="0"/>
              <a:t>2 </a:t>
            </a:r>
            <a:r>
              <a:rPr lang="en-US" b="0" i="1" dirty="0"/>
              <a:t>+ … + β</a:t>
            </a:r>
            <a:r>
              <a:rPr lang="en-US" b="0" i="1" baseline="-25000" dirty="0" err="1"/>
              <a:t>k</a:t>
            </a:r>
            <a:r>
              <a:rPr lang="en-US" b="0" i="1" dirty="0" err="1"/>
              <a:t>x</a:t>
            </a:r>
            <a:r>
              <a:rPr lang="en-US" b="0" i="1" baseline="-25000" dirty="0" err="1"/>
              <a:t>k</a:t>
            </a:r>
            <a:r>
              <a:rPr lang="en-US" b="0" i="1" dirty="0"/>
              <a:t>)</a:t>
            </a:r>
            <a:r>
              <a:rPr lang="en-US" b="0" i="1" baseline="-25000" dirty="0"/>
              <a:t> </a:t>
            </a:r>
            <a:r>
              <a:rPr lang="en-US" b="0" i="1" dirty="0"/>
              <a:t>+ u</a:t>
            </a:r>
          </a:p>
          <a:p>
            <a:r>
              <a:rPr lang="en-US" dirty="0"/>
              <a:t>Alternatively</a:t>
            </a:r>
          </a:p>
          <a:p>
            <a:pPr marL="0" indent="0">
              <a:buNone/>
            </a:pPr>
            <a:r>
              <a:rPr lang="en-US" b="0" i="1" dirty="0"/>
              <a:t>E[y] = f(β</a:t>
            </a:r>
            <a:r>
              <a:rPr lang="en-US" b="0" i="1" baseline="-25000" dirty="0"/>
              <a:t>0</a:t>
            </a:r>
            <a:r>
              <a:rPr lang="en-US" b="0" i="1" dirty="0"/>
              <a:t> + β</a:t>
            </a:r>
            <a:r>
              <a:rPr lang="en-US" b="0" i="1" baseline="-25000" dirty="0"/>
              <a:t>1</a:t>
            </a:r>
            <a:r>
              <a:rPr lang="en-US" b="0" i="1" dirty="0"/>
              <a:t>x</a:t>
            </a:r>
            <a:r>
              <a:rPr lang="en-US" b="0" i="1" baseline="-25000" dirty="0"/>
              <a:t>1 </a:t>
            </a:r>
            <a:r>
              <a:rPr lang="en-US" b="0" i="1" dirty="0"/>
              <a:t>+ β</a:t>
            </a:r>
            <a:r>
              <a:rPr lang="en-US" b="0" i="1" baseline="-25000" dirty="0"/>
              <a:t>2</a:t>
            </a:r>
            <a:r>
              <a:rPr lang="en-US" b="0" i="1" dirty="0"/>
              <a:t>x</a:t>
            </a:r>
            <a:r>
              <a:rPr lang="en-US" b="0" i="1" baseline="-25000" dirty="0"/>
              <a:t>2 </a:t>
            </a:r>
            <a:r>
              <a:rPr lang="en-US" b="0" i="1" dirty="0"/>
              <a:t>+ … + β</a:t>
            </a:r>
            <a:r>
              <a:rPr lang="en-US" b="0" i="1" baseline="-25000" dirty="0" err="1"/>
              <a:t>k</a:t>
            </a:r>
            <a:r>
              <a:rPr lang="en-US" b="0" i="1" dirty="0" err="1"/>
              <a:t>x</a:t>
            </a:r>
            <a:r>
              <a:rPr lang="en-US" b="0" i="1" baseline="-25000" dirty="0" err="1"/>
              <a:t>k</a:t>
            </a:r>
            <a:r>
              <a:rPr lang="en-US" b="0" i="1" dirty="0"/>
              <a:t>)</a:t>
            </a:r>
          </a:p>
          <a:p>
            <a:endParaRPr lang="en-US" dirty="0"/>
          </a:p>
          <a:p>
            <a:pPr marL="0" indent="0">
              <a:buNone/>
            </a:pPr>
            <a:r>
              <a:rPr lang="en-US" dirty="0"/>
              <a:t>AND</a:t>
            </a:r>
          </a:p>
          <a:p>
            <a:endParaRPr lang="en-US" dirty="0"/>
          </a:p>
          <a:p>
            <a:r>
              <a:rPr lang="en-US" dirty="0"/>
              <a:t>Probability distribution for </a:t>
            </a:r>
            <a:r>
              <a:rPr lang="en-US" b="0" i="1" dirty="0"/>
              <a:t>y | E[y]</a:t>
            </a:r>
            <a:endParaRPr lang="en-US" dirty="0"/>
          </a:p>
          <a:p>
            <a:endParaRPr lang="en-US" b="0" i="1" dirty="0"/>
          </a:p>
          <a:p>
            <a:endParaRPr lang="en-US" dirty="0"/>
          </a:p>
          <a:p>
            <a:endParaRPr lang="en-US" dirty="0"/>
          </a:p>
        </p:txBody>
      </p:sp>
    </p:spTree>
    <p:extLst>
      <p:ext uri="{BB962C8B-B14F-4D97-AF65-F5344CB8AC3E}">
        <p14:creationId xmlns:p14="http://schemas.microsoft.com/office/powerpoint/2010/main" val="39338053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GLM variants</a:t>
            </a:r>
          </a:p>
        </p:txBody>
      </p:sp>
      <p:sp>
        <p:nvSpPr>
          <p:cNvPr id="14" name="TextBox 13"/>
          <p:cNvSpPr txBox="1"/>
          <p:nvPr/>
        </p:nvSpPr>
        <p:spPr>
          <a:xfrm>
            <a:off x="5029200" y="6389835"/>
            <a:ext cx="3596399" cy="461665"/>
          </a:xfrm>
          <a:prstGeom prst="rect">
            <a:avLst/>
          </a:prstGeom>
          <a:noFill/>
        </p:spPr>
        <p:txBody>
          <a:bodyPr wrap="square" lIns="0" tIns="0" rIns="0" bIns="0" rtlCol="0">
            <a:spAutoFit/>
          </a:bodyPr>
          <a:lstStyle/>
          <a:p>
            <a:endParaRPr lang="en-US" sz="2000" b="1" dirty="0"/>
          </a:p>
          <a:p>
            <a:r>
              <a:rPr lang="en-US" sz="1000" dirty="0"/>
              <a:t>http://</a:t>
            </a:r>
            <a:r>
              <a:rPr lang="en-US" sz="1000" dirty="0" err="1"/>
              <a:t>en.wikipedia.org</a:t>
            </a:r>
            <a:r>
              <a:rPr lang="en-US" sz="1000" dirty="0"/>
              <a:t>/wiki/</a:t>
            </a:r>
            <a:r>
              <a:rPr lang="en-US" sz="1000" dirty="0" err="1"/>
              <a:t>Generalized_linear_model</a:t>
            </a:r>
            <a:endParaRPr lang="en-US" sz="1000" dirty="0"/>
          </a:p>
        </p:txBody>
      </p:sp>
      <p:pic>
        <p:nvPicPr>
          <p:cNvPr id="15" name="Content Placeholder 9" descr="Screen Shot 2014-03-01 at 12.37.25 .png"/>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l="-986" r="-986"/>
          <a:stretch>
            <a:fillRect/>
          </a:stretch>
        </p:blipFill>
        <p:spPr>
          <a:xfrm>
            <a:off x="933450" y="1613204"/>
            <a:ext cx="8210550" cy="5017784"/>
          </a:xfrm>
          <a:prstGeom prst="rect">
            <a:avLst/>
          </a:prstGeom>
        </p:spPr>
      </p:pic>
      <p:sp>
        <p:nvSpPr>
          <p:cNvPr id="16" name="TextBox 15"/>
          <p:cNvSpPr txBox="1"/>
          <p:nvPr/>
        </p:nvSpPr>
        <p:spPr>
          <a:xfrm>
            <a:off x="4911089" y="3963651"/>
            <a:ext cx="1968025" cy="615553"/>
          </a:xfrm>
          <a:prstGeom prst="rect">
            <a:avLst/>
          </a:prstGeom>
          <a:noFill/>
        </p:spPr>
        <p:txBody>
          <a:bodyPr wrap="square" lIns="0" tIns="0" rIns="0" bIns="0" rtlCol="0">
            <a:spAutoFit/>
          </a:bodyPr>
          <a:lstStyle/>
          <a:p>
            <a:r>
              <a:rPr lang="en-US" sz="2000" b="1" dirty="0">
                <a:solidFill>
                  <a:srgbClr val="FF0000"/>
                </a:solidFill>
              </a:rPr>
              <a:t>Logistic regression</a:t>
            </a:r>
          </a:p>
        </p:txBody>
      </p:sp>
      <p:sp>
        <p:nvSpPr>
          <p:cNvPr id="17" name="TextBox 16"/>
          <p:cNvSpPr txBox="1"/>
          <p:nvPr/>
        </p:nvSpPr>
        <p:spPr>
          <a:xfrm>
            <a:off x="4913511" y="3380787"/>
            <a:ext cx="1980005" cy="615553"/>
          </a:xfrm>
          <a:prstGeom prst="rect">
            <a:avLst/>
          </a:prstGeom>
          <a:noFill/>
        </p:spPr>
        <p:txBody>
          <a:bodyPr wrap="square" lIns="0" tIns="0" rIns="0" bIns="0" rtlCol="0">
            <a:spAutoFit/>
          </a:bodyPr>
          <a:lstStyle/>
          <a:p>
            <a:r>
              <a:rPr lang="en-US" sz="2000" b="1" dirty="0">
                <a:solidFill>
                  <a:srgbClr val="FF0000"/>
                </a:solidFill>
              </a:rPr>
              <a:t>Poisson regression</a:t>
            </a:r>
          </a:p>
        </p:txBody>
      </p:sp>
      <p:sp>
        <p:nvSpPr>
          <p:cNvPr id="18" name="TextBox 17"/>
          <p:cNvSpPr txBox="1"/>
          <p:nvPr/>
        </p:nvSpPr>
        <p:spPr>
          <a:xfrm>
            <a:off x="4911089" y="5161394"/>
            <a:ext cx="3141424" cy="615553"/>
          </a:xfrm>
          <a:prstGeom prst="rect">
            <a:avLst/>
          </a:prstGeom>
          <a:noFill/>
        </p:spPr>
        <p:txBody>
          <a:bodyPr wrap="square" lIns="0" tIns="0" rIns="0" bIns="0" rtlCol="0">
            <a:spAutoFit/>
          </a:bodyPr>
          <a:lstStyle/>
          <a:p>
            <a:r>
              <a:rPr lang="en-US" sz="2000" b="1" dirty="0">
                <a:solidFill>
                  <a:srgbClr val="FF0000"/>
                </a:solidFill>
              </a:rPr>
              <a:t>Multinomial logistic regression</a:t>
            </a:r>
          </a:p>
        </p:txBody>
      </p:sp>
    </p:spTree>
    <p:extLst>
      <p:ext uri="{BB962C8B-B14F-4D97-AF65-F5344CB8AC3E}">
        <p14:creationId xmlns:p14="http://schemas.microsoft.com/office/powerpoint/2010/main" val="150004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 and link in Stata</a:t>
            </a:r>
          </a:p>
        </p:txBody>
      </p:sp>
      <p:sp>
        <p:nvSpPr>
          <p:cNvPr id="15" name="TextBox 14"/>
          <p:cNvSpPr txBox="1"/>
          <p:nvPr/>
        </p:nvSpPr>
        <p:spPr>
          <a:xfrm>
            <a:off x="314960" y="6111875"/>
            <a:ext cx="7254240" cy="615553"/>
          </a:xfrm>
          <a:prstGeom prst="rect">
            <a:avLst/>
          </a:prstGeom>
          <a:noFill/>
        </p:spPr>
        <p:txBody>
          <a:bodyPr wrap="square" lIns="0" tIns="0" rIns="0" bIns="0" rtlCol="0">
            <a:spAutoFit/>
          </a:bodyPr>
          <a:lstStyle/>
          <a:p>
            <a:r>
              <a:rPr lang="en-US" sz="1000" dirty="0" err="1"/>
              <a:t>Rhemtulla</a:t>
            </a:r>
            <a:r>
              <a:rPr lang="en-US" sz="1000" dirty="0"/>
              <a:t>, M., </a:t>
            </a:r>
            <a:r>
              <a:rPr lang="en-US" sz="1000" dirty="0" err="1"/>
              <a:t>Brosseau</a:t>
            </a:r>
            <a:r>
              <a:rPr lang="en-US" sz="1000" dirty="0"/>
              <a:t>-Liard, P. </a:t>
            </a:r>
            <a:r>
              <a:rPr lang="en-US" sz="1000" dirty="0" err="1"/>
              <a:t>É</a:t>
            </a:r>
            <a:r>
              <a:rPr lang="en-US" sz="1000" dirty="0"/>
              <a:t>., &amp; </a:t>
            </a:r>
            <a:r>
              <a:rPr lang="en-US" sz="1000" dirty="0" err="1"/>
              <a:t>Savalei</a:t>
            </a:r>
            <a:r>
              <a:rPr lang="en-US" sz="1000" dirty="0"/>
              <a:t>, V. (2012). When can categorical variables be treated as continuous? A comparison of robust continuous and categorical SEM estimation methods under suboptimal conditions. </a:t>
            </a:r>
            <a:r>
              <a:rPr lang="en-US" sz="1000" i="1" dirty="0"/>
              <a:t>Psychological Methods</a:t>
            </a:r>
            <a:r>
              <a:rPr lang="en-US" sz="1000" dirty="0"/>
              <a:t>, </a:t>
            </a:r>
            <a:r>
              <a:rPr lang="en-US" sz="1000" i="1" dirty="0"/>
              <a:t>17</a:t>
            </a:r>
            <a:r>
              <a:rPr lang="en-US" sz="1000" dirty="0"/>
              <a:t>(3), 354–373. http://</a:t>
            </a:r>
            <a:r>
              <a:rPr lang="en-US" sz="1000" dirty="0" err="1"/>
              <a:t>doi.org</a:t>
            </a:r>
            <a:r>
              <a:rPr lang="en-US" sz="1000" dirty="0"/>
              <a:t>/http://</a:t>
            </a:r>
            <a:r>
              <a:rPr lang="en-US" sz="1000" dirty="0" err="1"/>
              <a:t>dx.doi.org</a:t>
            </a:r>
            <a:r>
              <a:rPr lang="en-US" sz="1000" dirty="0"/>
              <a:t>/10.1037/a0029315</a:t>
            </a:r>
          </a:p>
          <a:p>
            <a:endParaRPr lang="en-US" sz="1000" b="1" dirty="0"/>
          </a:p>
        </p:txBody>
      </p:sp>
      <p:pic>
        <p:nvPicPr>
          <p:cNvPr id="16" name="Content Placeholder 3"/>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25292" t="9400" r="21539" b="61299"/>
          <a:stretch/>
        </p:blipFill>
        <p:spPr>
          <a:xfrm>
            <a:off x="1885879" y="1531752"/>
            <a:ext cx="5641382" cy="4541004"/>
          </a:xfrm>
          <a:prstGeom prst="rect">
            <a:avLst/>
          </a:prstGeom>
        </p:spPr>
      </p:pic>
      <p:sp>
        <p:nvSpPr>
          <p:cNvPr id="17" name="TextBox 16"/>
          <p:cNvSpPr txBox="1"/>
          <p:nvPr/>
        </p:nvSpPr>
        <p:spPr>
          <a:xfrm>
            <a:off x="333017" y="4684136"/>
            <a:ext cx="1366610" cy="492443"/>
          </a:xfrm>
          <a:prstGeom prst="rect">
            <a:avLst/>
          </a:prstGeom>
          <a:noFill/>
        </p:spPr>
        <p:txBody>
          <a:bodyPr wrap="square" lIns="0" tIns="0" rIns="0" bIns="0" rtlCol="0">
            <a:spAutoFit/>
          </a:bodyPr>
          <a:lstStyle/>
          <a:p>
            <a:r>
              <a:rPr lang="en-US" sz="1600" b="1">
                <a:solidFill>
                  <a:srgbClr val="EF3340"/>
                </a:solidFill>
              </a:rPr>
              <a:t>Survival</a:t>
            </a:r>
            <a:br>
              <a:rPr lang="en-US" sz="1600" b="1">
                <a:solidFill>
                  <a:srgbClr val="EF3340"/>
                </a:solidFill>
              </a:rPr>
            </a:br>
            <a:r>
              <a:rPr lang="en-US" sz="1600" b="1">
                <a:solidFill>
                  <a:srgbClr val="EF3340"/>
                </a:solidFill>
              </a:rPr>
              <a:t>models</a:t>
            </a:r>
            <a:endParaRPr lang="en-US" sz="1600" b="1" dirty="0">
              <a:solidFill>
                <a:srgbClr val="EF3340"/>
              </a:solidFill>
            </a:endParaRPr>
          </a:p>
        </p:txBody>
      </p:sp>
      <p:sp>
        <p:nvSpPr>
          <p:cNvPr id="18" name="TextBox 17"/>
          <p:cNvSpPr txBox="1"/>
          <p:nvPr/>
        </p:nvSpPr>
        <p:spPr>
          <a:xfrm>
            <a:off x="333017" y="3607999"/>
            <a:ext cx="1366610" cy="492443"/>
          </a:xfrm>
          <a:prstGeom prst="rect">
            <a:avLst/>
          </a:prstGeom>
          <a:noFill/>
        </p:spPr>
        <p:txBody>
          <a:bodyPr wrap="square" lIns="0" tIns="0" rIns="0" bIns="0" rtlCol="0">
            <a:spAutoFit/>
          </a:bodyPr>
          <a:lstStyle/>
          <a:p>
            <a:r>
              <a:rPr lang="en-US" sz="1600" b="1" dirty="0">
                <a:solidFill>
                  <a:srgbClr val="EF3340"/>
                </a:solidFill>
              </a:rPr>
              <a:t>Count</a:t>
            </a:r>
            <a:br>
              <a:rPr lang="en-US" sz="1600" b="1" dirty="0">
                <a:solidFill>
                  <a:srgbClr val="EF3340"/>
                </a:solidFill>
              </a:rPr>
            </a:br>
            <a:r>
              <a:rPr lang="en-US" sz="1600" b="1" dirty="0">
                <a:solidFill>
                  <a:srgbClr val="EF3340"/>
                </a:solidFill>
              </a:rPr>
              <a:t>models</a:t>
            </a:r>
          </a:p>
        </p:txBody>
      </p:sp>
      <p:sp>
        <p:nvSpPr>
          <p:cNvPr id="19" name="Left Brace 18"/>
          <p:cNvSpPr/>
          <p:nvPr/>
        </p:nvSpPr>
        <p:spPr>
          <a:xfrm>
            <a:off x="1526895" y="3654756"/>
            <a:ext cx="456097" cy="511707"/>
          </a:xfrm>
          <a:prstGeom prst="leftBrac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Left Brace 19"/>
          <p:cNvSpPr/>
          <p:nvPr/>
        </p:nvSpPr>
        <p:spPr>
          <a:xfrm>
            <a:off x="1564103" y="4260840"/>
            <a:ext cx="456097" cy="1328705"/>
          </a:xfrm>
          <a:prstGeom prst="leftBrac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333017" y="2455005"/>
            <a:ext cx="520183" cy="246221"/>
          </a:xfrm>
          <a:prstGeom prst="rect">
            <a:avLst/>
          </a:prstGeom>
          <a:noFill/>
        </p:spPr>
        <p:txBody>
          <a:bodyPr wrap="square" lIns="0" tIns="0" rIns="0" bIns="0" rtlCol="0">
            <a:spAutoFit/>
          </a:bodyPr>
          <a:lstStyle/>
          <a:p>
            <a:r>
              <a:rPr lang="en-US" sz="1600" b="1" dirty="0">
                <a:solidFill>
                  <a:srgbClr val="EF3340"/>
                </a:solidFill>
              </a:rPr>
              <a:t>[0,1]</a:t>
            </a:r>
          </a:p>
        </p:txBody>
      </p:sp>
      <p:sp>
        <p:nvSpPr>
          <p:cNvPr id="22" name="Left Brace 21"/>
          <p:cNvSpPr/>
          <p:nvPr/>
        </p:nvSpPr>
        <p:spPr>
          <a:xfrm>
            <a:off x="1511396" y="2192732"/>
            <a:ext cx="456097" cy="770094"/>
          </a:xfrm>
          <a:prstGeom prst="leftBrac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Left Brace 22"/>
          <p:cNvSpPr/>
          <p:nvPr/>
        </p:nvSpPr>
        <p:spPr>
          <a:xfrm>
            <a:off x="1517608" y="3086586"/>
            <a:ext cx="456097" cy="382418"/>
          </a:xfrm>
          <a:prstGeom prst="leftBrac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304821" y="3009667"/>
            <a:ext cx="1366610" cy="492443"/>
          </a:xfrm>
          <a:prstGeom prst="rect">
            <a:avLst/>
          </a:prstGeom>
          <a:noFill/>
        </p:spPr>
        <p:txBody>
          <a:bodyPr wrap="square" lIns="0" tIns="0" rIns="0" bIns="0" rtlCol="0">
            <a:spAutoFit/>
          </a:bodyPr>
          <a:lstStyle/>
          <a:p>
            <a:r>
              <a:rPr lang="en-US" sz="1600" b="1" dirty="0">
                <a:solidFill>
                  <a:srgbClr val="EF3340"/>
                </a:solidFill>
              </a:rPr>
              <a:t>Categorical</a:t>
            </a:r>
          </a:p>
          <a:p>
            <a:r>
              <a:rPr lang="en-US" sz="1600" b="1" dirty="0">
                <a:solidFill>
                  <a:srgbClr val="EF3340"/>
                </a:solidFill>
              </a:rPr>
              <a:t>models</a:t>
            </a:r>
          </a:p>
        </p:txBody>
      </p:sp>
      <p:sp>
        <p:nvSpPr>
          <p:cNvPr id="3" name="TextBox 2">
            <a:extLst>
              <a:ext uri="{FF2B5EF4-FFF2-40B4-BE49-F238E27FC236}">
                <a16:creationId xmlns:a16="http://schemas.microsoft.com/office/drawing/2014/main" id="{D5112AD3-801F-7B41-8164-46E54CAB788F}"/>
              </a:ext>
            </a:extLst>
          </p:cNvPr>
          <p:cNvSpPr txBox="1"/>
          <p:nvPr/>
        </p:nvSpPr>
        <p:spPr>
          <a:xfrm>
            <a:off x="-156117" y="4226312"/>
            <a:ext cx="184731" cy="369332"/>
          </a:xfrm>
          <a:prstGeom prst="rect">
            <a:avLst/>
          </a:prstGeom>
          <a:noFill/>
        </p:spPr>
        <p:txBody>
          <a:bodyPr wrap="none" rtlCol="0">
            <a:spAutoFit/>
          </a:bodyPr>
          <a:lstStyle/>
          <a:p>
            <a:endParaRPr lang="fi-FI"/>
          </a:p>
        </p:txBody>
      </p:sp>
    </p:spTree>
    <p:extLst>
      <p:ext uri="{BB962C8B-B14F-4D97-AF65-F5344CB8AC3E}">
        <p14:creationId xmlns:p14="http://schemas.microsoft.com/office/powerpoint/2010/main" val="18647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animBg="1"/>
      <p:bldP spid="21" grpId="0"/>
      <p:bldP spid="22" grpId="0" animBg="1"/>
      <p:bldP spid="23" grpId="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Endogeneity</a:t>
            </a:r>
          </a:p>
        </p:txBody>
      </p:sp>
      <p:sp>
        <p:nvSpPr>
          <p:cNvPr id="3" name="Content Placeholder 2"/>
          <p:cNvSpPr>
            <a:spLocks noGrp="1"/>
          </p:cNvSpPr>
          <p:nvPr>
            <p:ph idx="1"/>
          </p:nvPr>
        </p:nvSpPr>
        <p:spPr/>
        <p:txBody>
          <a:bodyPr>
            <a:normAutofit/>
          </a:bodyPr>
          <a:lstStyle/>
          <a:p>
            <a:pPr marL="0" indent="0">
              <a:buNone/>
            </a:pPr>
            <a:r>
              <a:rPr lang="en-US" sz="2000" b="0" i="1" dirty="0"/>
              <a:t>y = β</a:t>
            </a:r>
            <a:r>
              <a:rPr lang="en-US" sz="2000" b="0" i="1" baseline="-25000" dirty="0"/>
              <a:t>0</a:t>
            </a:r>
            <a:r>
              <a:rPr lang="en-US" sz="2000" b="0" i="1" dirty="0"/>
              <a:t> + β</a:t>
            </a:r>
            <a:r>
              <a:rPr lang="en-US" sz="2000" b="0" i="1" baseline="-25000" dirty="0"/>
              <a:t>1</a:t>
            </a:r>
            <a:r>
              <a:rPr lang="en-US" sz="2000" b="0" i="1" dirty="0"/>
              <a:t>x</a:t>
            </a:r>
            <a:r>
              <a:rPr lang="en-US" sz="2000" b="0" i="1" baseline="-25000" dirty="0"/>
              <a:t>1 </a:t>
            </a:r>
            <a:r>
              <a:rPr lang="en-US" sz="2000" b="0" i="1" dirty="0"/>
              <a:t>+ β</a:t>
            </a:r>
            <a:r>
              <a:rPr lang="en-US" sz="2000" b="0" i="1" baseline="-25000" dirty="0"/>
              <a:t>2</a:t>
            </a:r>
            <a:r>
              <a:rPr lang="en-US" sz="2000" b="0" i="1" dirty="0"/>
              <a:t>x</a:t>
            </a:r>
            <a:r>
              <a:rPr lang="en-US" sz="2000" b="0" i="1" baseline="-25000" dirty="0"/>
              <a:t>2 </a:t>
            </a:r>
            <a:r>
              <a:rPr lang="en-US" sz="2000" b="0" i="1" dirty="0"/>
              <a:t>+ … + β</a:t>
            </a:r>
            <a:r>
              <a:rPr lang="en-US" sz="2000" b="0" i="1" baseline="-25000" dirty="0" err="1"/>
              <a:t>k</a:t>
            </a:r>
            <a:r>
              <a:rPr lang="en-US" sz="2000" b="0" i="1" dirty="0" err="1"/>
              <a:t>x</a:t>
            </a:r>
            <a:r>
              <a:rPr lang="en-US" sz="2000" b="0" i="1" baseline="-25000" dirty="0" err="1"/>
              <a:t>k</a:t>
            </a:r>
            <a:r>
              <a:rPr lang="en-US" sz="2000" b="0" i="1" baseline="-25000" dirty="0"/>
              <a:t> </a:t>
            </a:r>
            <a:r>
              <a:rPr lang="en-US" sz="2000" b="0" i="1" dirty="0"/>
              <a:t>+ u</a:t>
            </a:r>
          </a:p>
          <a:p>
            <a:pPr marL="0" indent="0">
              <a:buNone/>
            </a:pPr>
            <a:endParaRPr lang="en-US" sz="2000" b="0" i="1" dirty="0"/>
          </a:p>
          <a:p>
            <a:pPr marL="0" indent="0">
              <a:buNone/>
            </a:pPr>
            <a:r>
              <a:rPr lang="en-US" sz="2000" dirty="0"/>
              <a:t>Example</a:t>
            </a:r>
          </a:p>
          <a:p>
            <a:pPr marL="0" indent="0">
              <a:buNone/>
            </a:pPr>
            <a:endParaRPr lang="en-US" sz="2000" dirty="0"/>
          </a:p>
          <a:p>
            <a:pPr marL="0" lvl="1" indent="0">
              <a:buNone/>
            </a:pPr>
            <a:r>
              <a:rPr lang="en-US" sz="1800" b="0" i="1" dirty="0">
                <a:latin typeface="+mj-lt"/>
              </a:rPr>
              <a:t>Patient satisfaction  = β</a:t>
            </a:r>
            <a:r>
              <a:rPr lang="en-US" sz="1800" b="0" i="1" baseline="-25000" dirty="0">
                <a:latin typeface="+mj-lt"/>
              </a:rPr>
              <a:t>0</a:t>
            </a:r>
            <a:r>
              <a:rPr lang="en-US" sz="1800" b="0" i="1" dirty="0">
                <a:latin typeface="+mj-lt"/>
              </a:rPr>
              <a:t> + </a:t>
            </a:r>
            <a:br>
              <a:rPr lang="en-US" sz="1800" b="0" i="1" dirty="0">
                <a:latin typeface="+mj-lt"/>
              </a:rPr>
            </a:br>
            <a:r>
              <a:rPr lang="en-US" sz="1800" b="0" i="1" dirty="0">
                <a:latin typeface="+mj-lt"/>
              </a:rPr>
              <a:t>	β</a:t>
            </a:r>
            <a:r>
              <a:rPr lang="en-US" sz="1800" b="0" i="1" baseline="-25000" dirty="0">
                <a:latin typeface="+mj-lt"/>
              </a:rPr>
              <a:t>1 </a:t>
            </a:r>
            <a:r>
              <a:rPr lang="en-US" sz="1800" i="1" dirty="0">
                <a:latin typeface="+mj-lt"/>
              </a:rPr>
              <a:t>physician productivity</a:t>
            </a:r>
            <a:r>
              <a:rPr lang="en-US" sz="1800" b="0" i="1" baseline="-25000" dirty="0">
                <a:latin typeface="+mj-lt"/>
              </a:rPr>
              <a:t> </a:t>
            </a:r>
            <a:r>
              <a:rPr lang="en-US" sz="1800" b="0" i="1" dirty="0">
                <a:latin typeface="+mj-lt"/>
              </a:rPr>
              <a:t>+ </a:t>
            </a:r>
          </a:p>
          <a:p>
            <a:pPr marL="0" lvl="1" indent="0">
              <a:buNone/>
            </a:pPr>
            <a:r>
              <a:rPr lang="en-US" sz="1800" i="1" dirty="0">
                <a:latin typeface="+mj-lt"/>
              </a:rPr>
              <a:t>	</a:t>
            </a:r>
            <a:r>
              <a:rPr lang="en-US" sz="1800" b="0" i="1" dirty="0">
                <a:latin typeface="+mj-lt"/>
              </a:rPr>
              <a:t>β</a:t>
            </a:r>
            <a:r>
              <a:rPr lang="en-US" sz="1800" b="0" i="1" baseline="-25000" dirty="0">
                <a:latin typeface="+mj-lt"/>
              </a:rPr>
              <a:t>2 </a:t>
            </a:r>
            <a:r>
              <a:rPr lang="en-US" sz="1800" i="1" dirty="0">
                <a:latin typeface="+mj-lt"/>
              </a:rPr>
              <a:t>physician quality</a:t>
            </a:r>
            <a:r>
              <a:rPr lang="en-US" sz="1800" b="0" i="1" baseline="-25000" dirty="0">
                <a:latin typeface="+mj-lt"/>
              </a:rPr>
              <a:t> </a:t>
            </a:r>
            <a:r>
              <a:rPr lang="en-US" sz="1800" b="0" i="1" dirty="0">
                <a:latin typeface="+mj-lt"/>
              </a:rPr>
              <a:t>+ </a:t>
            </a:r>
          </a:p>
          <a:p>
            <a:pPr marL="0" lvl="1" indent="0">
              <a:buNone/>
            </a:pPr>
            <a:r>
              <a:rPr lang="en-US" sz="1800" i="1" dirty="0">
                <a:latin typeface="+mj-lt"/>
              </a:rPr>
              <a:t>	</a:t>
            </a:r>
            <a:r>
              <a:rPr lang="en-US" sz="1800" b="0" i="1" dirty="0">
                <a:latin typeface="+mj-lt"/>
              </a:rPr>
              <a:t>β</a:t>
            </a:r>
            <a:r>
              <a:rPr lang="en-US" sz="1800" b="0" i="1" baseline="-25000" dirty="0">
                <a:latin typeface="+mj-lt"/>
              </a:rPr>
              <a:t>3 </a:t>
            </a:r>
            <a:r>
              <a:rPr lang="en-US" sz="1800" i="1" dirty="0">
                <a:latin typeface="+mj-lt"/>
              </a:rPr>
              <a:t>physician </a:t>
            </a:r>
            <a:r>
              <a:rPr lang="en-US" sz="1800" i="1" dirty="0" err="1">
                <a:latin typeface="+mj-lt"/>
              </a:rPr>
              <a:t>accesibility</a:t>
            </a:r>
            <a:r>
              <a:rPr lang="en-US" sz="1800" b="0" i="1" baseline="-25000" dirty="0">
                <a:latin typeface="+mj-lt"/>
              </a:rPr>
              <a:t> </a:t>
            </a:r>
            <a:r>
              <a:rPr lang="en-US" sz="1800" b="0" i="1" dirty="0">
                <a:latin typeface="+mj-lt"/>
              </a:rPr>
              <a:t>+ u</a:t>
            </a:r>
          </a:p>
          <a:p>
            <a:pPr marL="0" indent="0">
              <a:buNone/>
            </a:pPr>
            <a:endParaRPr lang="en-US" b="0" i="1" dirty="0"/>
          </a:p>
          <a:p>
            <a:pPr marL="0" indent="0">
              <a:buNone/>
            </a:pPr>
            <a:endParaRPr lang="en-US" b="0" i="1" dirty="0"/>
          </a:p>
          <a:p>
            <a:pPr marL="0" indent="0">
              <a:buNone/>
            </a:pPr>
            <a:endParaRPr lang="en-US" dirty="0"/>
          </a:p>
        </p:txBody>
      </p:sp>
      <p:sp>
        <p:nvSpPr>
          <p:cNvPr id="6" name="Rectangle 5"/>
          <p:cNvSpPr/>
          <p:nvPr/>
        </p:nvSpPr>
        <p:spPr>
          <a:xfrm>
            <a:off x="5397500" y="22352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1</a:t>
            </a:r>
          </a:p>
        </p:txBody>
      </p:sp>
      <p:sp>
        <p:nvSpPr>
          <p:cNvPr id="7" name="Rectangle 6"/>
          <p:cNvSpPr/>
          <p:nvPr/>
        </p:nvSpPr>
        <p:spPr>
          <a:xfrm>
            <a:off x="5397500" y="29083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2</a:t>
            </a:r>
          </a:p>
        </p:txBody>
      </p:sp>
      <p:sp>
        <p:nvSpPr>
          <p:cNvPr id="8" name="Rectangle 7"/>
          <p:cNvSpPr/>
          <p:nvPr/>
        </p:nvSpPr>
        <p:spPr>
          <a:xfrm>
            <a:off x="5397500" y="39751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x</a:t>
            </a:r>
            <a:r>
              <a:rPr lang="en-US" baseline="-25000" dirty="0" err="1"/>
              <a:t>k</a:t>
            </a:r>
            <a:endParaRPr lang="en-US" baseline="-25000" dirty="0"/>
          </a:p>
        </p:txBody>
      </p:sp>
      <p:sp>
        <p:nvSpPr>
          <p:cNvPr id="9" name="TextBox 8"/>
          <p:cNvSpPr txBox="1"/>
          <p:nvPr/>
        </p:nvSpPr>
        <p:spPr>
          <a:xfrm>
            <a:off x="5422900" y="3568700"/>
            <a:ext cx="256480" cy="307777"/>
          </a:xfrm>
          <a:prstGeom prst="rect">
            <a:avLst/>
          </a:prstGeom>
          <a:noFill/>
        </p:spPr>
        <p:txBody>
          <a:bodyPr vert="vert270" wrap="none" lIns="0" tIns="0" rIns="0" bIns="0" rtlCol="0">
            <a:spAutoFit/>
          </a:bodyPr>
          <a:lstStyle/>
          <a:p>
            <a:r>
              <a:rPr lang="en-US" sz="2000" b="1" dirty="0"/>
              <a:t>…</a:t>
            </a:r>
          </a:p>
        </p:txBody>
      </p:sp>
      <p:sp>
        <p:nvSpPr>
          <p:cNvPr id="10" name="Rectangle 9"/>
          <p:cNvSpPr/>
          <p:nvPr/>
        </p:nvSpPr>
        <p:spPr>
          <a:xfrm>
            <a:off x="7581900" y="3048000"/>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12" name="Straight Arrow Connector 11"/>
          <p:cNvCxnSpPr>
            <a:stCxn id="6" idx="3"/>
            <a:endCxn id="10" idx="1"/>
          </p:cNvCxnSpPr>
          <p:nvPr/>
        </p:nvCxnSpPr>
        <p:spPr>
          <a:xfrm>
            <a:off x="5930900" y="2495550"/>
            <a:ext cx="1651000" cy="812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3"/>
            <a:endCxn id="10" idx="1"/>
          </p:cNvCxnSpPr>
          <p:nvPr/>
        </p:nvCxnSpPr>
        <p:spPr>
          <a:xfrm>
            <a:off x="5930900" y="3168650"/>
            <a:ext cx="1651000" cy="139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3"/>
            <a:endCxn id="10" idx="1"/>
          </p:cNvCxnSpPr>
          <p:nvPr/>
        </p:nvCxnSpPr>
        <p:spPr>
          <a:xfrm flipV="1">
            <a:off x="5930900" y="3308350"/>
            <a:ext cx="1651000" cy="9271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38" idx="1"/>
            <a:endCxn id="10" idx="3"/>
          </p:cNvCxnSpPr>
          <p:nvPr/>
        </p:nvCxnSpPr>
        <p:spPr>
          <a:xfrm flipH="1" flipV="1">
            <a:off x="8115300" y="3308350"/>
            <a:ext cx="523875" cy="46890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36" idx="3"/>
            <a:endCxn id="10" idx="3"/>
          </p:cNvCxnSpPr>
          <p:nvPr/>
        </p:nvCxnSpPr>
        <p:spPr>
          <a:xfrm flipH="1">
            <a:off x="8115300" y="2681798"/>
            <a:ext cx="509596" cy="6265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Curved Connector 26"/>
          <p:cNvCxnSpPr>
            <a:stCxn id="6" idx="1"/>
            <a:endCxn id="7" idx="1"/>
          </p:cNvCxnSpPr>
          <p:nvPr/>
        </p:nvCxnSpPr>
        <p:spPr>
          <a:xfrm rot="10800000" flipV="1">
            <a:off x="5397500" y="2495550"/>
            <a:ext cx="12700" cy="673100"/>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9" name="Curved Connector 28"/>
          <p:cNvCxnSpPr>
            <a:stCxn id="6" idx="1"/>
            <a:endCxn id="8" idx="1"/>
          </p:cNvCxnSpPr>
          <p:nvPr/>
        </p:nvCxnSpPr>
        <p:spPr>
          <a:xfrm rot="10800000" flipV="1">
            <a:off x="5397500" y="2495550"/>
            <a:ext cx="12700" cy="1739900"/>
          </a:xfrm>
          <a:prstGeom prst="curvedConnector3">
            <a:avLst>
              <a:gd name="adj1" fmla="val 39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2" name="Curved Connector 31"/>
          <p:cNvCxnSpPr>
            <a:stCxn id="7" idx="1"/>
            <a:endCxn id="8" idx="1"/>
          </p:cNvCxnSpPr>
          <p:nvPr/>
        </p:nvCxnSpPr>
        <p:spPr>
          <a:xfrm rot="10800000" flipV="1">
            <a:off x="5397500" y="3168650"/>
            <a:ext cx="12700" cy="1066800"/>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8559800" y="2249898"/>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38" name="Isosceles Triangle 37"/>
          <p:cNvSpPr/>
          <p:nvPr/>
        </p:nvSpPr>
        <p:spPr>
          <a:xfrm>
            <a:off x="8521700" y="3568700"/>
            <a:ext cx="469900" cy="417102"/>
          </a:xfrm>
          <a:prstGeom prst="triangl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6438900" y="2368550"/>
            <a:ext cx="263381" cy="307777"/>
          </a:xfrm>
          <a:prstGeom prst="rect">
            <a:avLst/>
          </a:prstGeom>
          <a:noFill/>
        </p:spPr>
        <p:txBody>
          <a:bodyPr wrap="none" lIns="0" tIns="0" rIns="0" bIns="0" rtlCol="0">
            <a:spAutoFit/>
          </a:bodyPr>
          <a:lstStyle/>
          <a:p>
            <a:r>
              <a:rPr lang="en-US" sz="2000" i="1" dirty="0"/>
              <a:t>β</a:t>
            </a:r>
            <a:r>
              <a:rPr lang="en-US" sz="2000" i="1" baseline="-25000" dirty="0"/>
              <a:t>1</a:t>
            </a:r>
            <a:endParaRPr lang="en-US" sz="2000" b="1" dirty="0"/>
          </a:p>
        </p:txBody>
      </p:sp>
      <p:sp>
        <p:nvSpPr>
          <p:cNvPr id="42" name="TextBox 41"/>
          <p:cNvSpPr txBox="1"/>
          <p:nvPr/>
        </p:nvSpPr>
        <p:spPr>
          <a:xfrm>
            <a:off x="6451600" y="2851150"/>
            <a:ext cx="263381" cy="307777"/>
          </a:xfrm>
          <a:prstGeom prst="rect">
            <a:avLst/>
          </a:prstGeom>
          <a:noFill/>
        </p:spPr>
        <p:txBody>
          <a:bodyPr wrap="none" lIns="0" tIns="0" rIns="0" bIns="0" rtlCol="0">
            <a:spAutoFit/>
          </a:bodyPr>
          <a:lstStyle/>
          <a:p>
            <a:r>
              <a:rPr lang="en-US" sz="2000" i="1" dirty="0"/>
              <a:t>β</a:t>
            </a:r>
            <a:r>
              <a:rPr lang="en-US" sz="2000" i="1" baseline="-25000" dirty="0"/>
              <a:t>2</a:t>
            </a:r>
            <a:endParaRPr lang="en-US" sz="2000" b="1" dirty="0"/>
          </a:p>
        </p:txBody>
      </p:sp>
      <p:sp>
        <p:nvSpPr>
          <p:cNvPr id="43" name="TextBox 42"/>
          <p:cNvSpPr txBox="1"/>
          <p:nvPr/>
        </p:nvSpPr>
        <p:spPr>
          <a:xfrm>
            <a:off x="6435581" y="3475824"/>
            <a:ext cx="263381" cy="307777"/>
          </a:xfrm>
          <a:prstGeom prst="rect">
            <a:avLst/>
          </a:prstGeom>
          <a:noFill/>
        </p:spPr>
        <p:txBody>
          <a:bodyPr wrap="none" lIns="0" tIns="0" rIns="0" bIns="0" rtlCol="0">
            <a:spAutoFit/>
          </a:bodyPr>
          <a:lstStyle/>
          <a:p>
            <a:r>
              <a:rPr lang="en-US" sz="2000" i="1" dirty="0"/>
              <a:t>β</a:t>
            </a:r>
            <a:r>
              <a:rPr lang="en-US" sz="2000" i="1" baseline="-25000" dirty="0"/>
              <a:t>k</a:t>
            </a:r>
            <a:endParaRPr lang="en-US" sz="2000" b="1" dirty="0"/>
          </a:p>
        </p:txBody>
      </p:sp>
      <p:sp>
        <p:nvSpPr>
          <p:cNvPr id="44" name="TextBox 43"/>
          <p:cNvSpPr txBox="1"/>
          <p:nvPr/>
        </p:nvSpPr>
        <p:spPr>
          <a:xfrm>
            <a:off x="8390009" y="3260923"/>
            <a:ext cx="263381" cy="307777"/>
          </a:xfrm>
          <a:prstGeom prst="rect">
            <a:avLst/>
          </a:prstGeom>
          <a:noFill/>
        </p:spPr>
        <p:txBody>
          <a:bodyPr wrap="none" lIns="0" tIns="0" rIns="0" bIns="0" rtlCol="0">
            <a:spAutoFit/>
          </a:bodyPr>
          <a:lstStyle/>
          <a:p>
            <a:r>
              <a:rPr lang="en-US" sz="2000" i="1" dirty="0"/>
              <a:t>β</a:t>
            </a:r>
            <a:r>
              <a:rPr lang="en-US" sz="2000" i="1" baseline="-25000" dirty="0"/>
              <a:t>0</a:t>
            </a:r>
            <a:endParaRPr lang="en-US" sz="2000" b="1" dirty="0"/>
          </a:p>
        </p:txBody>
      </p:sp>
      <p:sp>
        <p:nvSpPr>
          <p:cNvPr id="23" name="TextBox 22"/>
          <p:cNvSpPr txBox="1"/>
          <p:nvPr/>
        </p:nvSpPr>
        <p:spPr>
          <a:xfrm>
            <a:off x="6629273" y="391120"/>
            <a:ext cx="2226796" cy="923330"/>
          </a:xfrm>
          <a:prstGeom prst="rect">
            <a:avLst/>
          </a:prstGeom>
          <a:noFill/>
        </p:spPr>
        <p:txBody>
          <a:bodyPr wrap="square" lIns="0" tIns="0" rIns="0" bIns="0" rtlCol="0">
            <a:spAutoFit/>
          </a:bodyPr>
          <a:lstStyle/>
          <a:p>
            <a:r>
              <a:rPr lang="en-US" sz="2000" b="1" dirty="0">
                <a:solidFill>
                  <a:srgbClr val="FF0000"/>
                </a:solidFill>
              </a:rPr>
              <a:t>What the error term u represents?</a:t>
            </a:r>
          </a:p>
        </p:txBody>
      </p:sp>
      <p:cxnSp>
        <p:nvCxnSpPr>
          <p:cNvPr id="24" name="Curved Connector 23"/>
          <p:cNvCxnSpPr>
            <a:stCxn id="6" idx="0"/>
            <a:endCxn id="36" idx="1"/>
          </p:cNvCxnSpPr>
          <p:nvPr/>
        </p:nvCxnSpPr>
        <p:spPr>
          <a:xfrm rot="16200000" flipH="1">
            <a:off x="7100148" y="799252"/>
            <a:ext cx="88800" cy="2960696"/>
          </a:xfrm>
          <a:prstGeom prst="curvedConnector3">
            <a:avLst>
              <a:gd name="adj1" fmla="val -257432"/>
            </a:avLst>
          </a:prstGeom>
          <a:ln w="25400">
            <a:solidFill>
              <a:srgbClr val="FF0000"/>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294903" y="1579965"/>
            <a:ext cx="2226796" cy="307777"/>
          </a:xfrm>
          <a:prstGeom prst="rect">
            <a:avLst/>
          </a:prstGeom>
          <a:noFill/>
        </p:spPr>
        <p:txBody>
          <a:bodyPr wrap="square" lIns="0" tIns="0" rIns="0" bIns="0" rtlCol="0">
            <a:spAutoFit/>
          </a:bodyPr>
          <a:lstStyle/>
          <a:p>
            <a:r>
              <a:rPr lang="en-US" sz="2000" b="1" dirty="0">
                <a:solidFill>
                  <a:srgbClr val="FF0000"/>
                </a:solidFill>
              </a:rPr>
              <a:t>Endogeneity</a:t>
            </a:r>
          </a:p>
        </p:txBody>
      </p:sp>
      <p:sp>
        <p:nvSpPr>
          <p:cNvPr id="26" name="TextBox 25">
            <a:extLst>
              <a:ext uri="{FF2B5EF4-FFF2-40B4-BE49-F238E27FC236}">
                <a16:creationId xmlns:a16="http://schemas.microsoft.com/office/drawing/2014/main" id="{77550BA7-BA94-554C-882B-5C2E3B16436F}"/>
              </a:ext>
            </a:extLst>
          </p:cNvPr>
          <p:cNvSpPr txBox="1"/>
          <p:nvPr/>
        </p:nvSpPr>
        <p:spPr>
          <a:xfrm>
            <a:off x="3704104" y="660498"/>
            <a:ext cx="2226796" cy="615553"/>
          </a:xfrm>
          <a:prstGeom prst="rect">
            <a:avLst/>
          </a:prstGeom>
          <a:noFill/>
        </p:spPr>
        <p:txBody>
          <a:bodyPr wrap="square" lIns="0" tIns="0" rIns="0" bIns="0" rtlCol="0">
            <a:spAutoFit/>
          </a:bodyPr>
          <a:lstStyle/>
          <a:p>
            <a:r>
              <a:rPr lang="en-US" sz="2000" b="1" dirty="0">
                <a:solidFill>
                  <a:srgbClr val="FF0000"/>
                </a:solidFill>
              </a:rPr>
              <a:t>Endogenous</a:t>
            </a:r>
            <a:br>
              <a:rPr lang="en-US" sz="2000" b="1" dirty="0">
                <a:solidFill>
                  <a:srgbClr val="FF0000"/>
                </a:solidFill>
              </a:rPr>
            </a:br>
            <a:r>
              <a:rPr lang="en-US" sz="2000" b="1" dirty="0">
                <a:solidFill>
                  <a:srgbClr val="FF0000"/>
                </a:solidFill>
              </a:rPr>
              <a:t>explanatory variable</a:t>
            </a:r>
          </a:p>
        </p:txBody>
      </p:sp>
      <p:cxnSp>
        <p:nvCxnSpPr>
          <p:cNvPr id="28" name="Straight Arrow Connector 27">
            <a:extLst>
              <a:ext uri="{FF2B5EF4-FFF2-40B4-BE49-F238E27FC236}">
                <a16:creationId xmlns:a16="http://schemas.microsoft.com/office/drawing/2014/main" id="{B731B769-3DA3-8043-826F-6AD382A4B6A8}"/>
              </a:ext>
            </a:extLst>
          </p:cNvPr>
          <p:cNvCxnSpPr>
            <a:cxnSpLocks/>
          </p:cNvCxnSpPr>
          <p:nvPr/>
        </p:nvCxnSpPr>
        <p:spPr>
          <a:xfrm>
            <a:off x="4715435" y="1690689"/>
            <a:ext cx="537883" cy="371193"/>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21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07841" y="38150"/>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Courier"/>
                <a:cs typeface="Courier"/>
              </a:rPr>
              <a:t>lreg1 &lt;- </a:t>
            </a:r>
            <a:r>
              <a:rPr lang="en-US" sz="1600" dirty="0" err="1">
                <a:latin typeface="Courier"/>
                <a:cs typeface="Courier"/>
              </a:rPr>
              <a:t>glm</a:t>
            </a:r>
            <a:r>
              <a:rPr lang="en-US" sz="1600" dirty="0">
                <a:latin typeface="Courier"/>
                <a:cs typeface="Courier"/>
              </a:rPr>
              <a:t>(Menarche ~ Age, data = data, family = "binomial")</a:t>
            </a:r>
          </a:p>
          <a:p>
            <a:r>
              <a:rPr lang="en-US" sz="1600" dirty="0">
                <a:latin typeface="Courier"/>
                <a:cs typeface="Courier"/>
              </a:rPr>
              <a:t>summary(lreg1)</a:t>
            </a:r>
          </a:p>
          <a:p>
            <a:endParaRPr lang="en-US" sz="800" b="0" dirty="0">
              <a:latin typeface="Courier"/>
              <a:cs typeface="Courier"/>
            </a:endParaRPr>
          </a:p>
          <a:p>
            <a:r>
              <a:rPr lang="en-US" sz="1600" b="0" dirty="0">
                <a:latin typeface="Courier"/>
                <a:cs typeface="Courier"/>
              </a:rPr>
              <a:t>Call:</a:t>
            </a:r>
          </a:p>
          <a:p>
            <a:r>
              <a:rPr lang="en-US" sz="1600" b="0" dirty="0" err="1">
                <a:latin typeface="Courier"/>
                <a:cs typeface="Courier"/>
              </a:rPr>
              <a:t>glm</a:t>
            </a:r>
            <a:r>
              <a:rPr lang="en-US" sz="1600" b="0" dirty="0">
                <a:latin typeface="Courier"/>
                <a:cs typeface="Courier"/>
              </a:rPr>
              <a:t>(formula = Menarche ~ Age, family = "binomial", data = data)</a:t>
            </a:r>
          </a:p>
          <a:p>
            <a:endParaRPr lang="en-US" sz="800" b="0" dirty="0">
              <a:latin typeface="Courier"/>
              <a:cs typeface="Courier"/>
            </a:endParaRPr>
          </a:p>
          <a:p>
            <a:r>
              <a:rPr lang="en-US" sz="1600" b="0" dirty="0">
                <a:latin typeface="Courier"/>
                <a:cs typeface="Courier"/>
              </a:rPr>
              <a:t>Deviance Residuals: </a:t>
            </a:r>
          </a:p>
          <a:p>
            <a:r>
              <a:rPr lang="en-US" sz="1600" b="0" dirty="0">
                <a:latin typeface="Courier"/>
                <a:cs typeface="Courier"/>
              </a:rPr>
              <a:t>    Min       1Q   Median       3Q      Max  </a:t>
            </a:r>
          </a:p>
          <a:p>
            <a:r>
              <a:rPr lang="en-US" sz="1600" b="0" dirty="0">
                <a:latin typeface="Courier"/>
                <a:cs typeface="Courier"/>
              </a:rPr>
              <a:t>-3.0863  -0.1988   0.0324   0.2216   2.8285  </a:t>
            </a:r>
          </a:p>
          <a:p>
            <a:endParaRPr lang="en-US" sz="800" b="0" dirty="0">
              <a:latin typeface="Courier"/>
              <a:cs typeface="Courier"/>
            </a:endParaRPr>
          </a:p>
          <a:p>
            <a:r>
              <a:rPr lang="en-US" sz="1600" b="0" dirty="0">
                <a:latin typeface="Courier"/>
                <a:cs typeface="Courier"/>
              </a:rPr>
              <a:t>Coefficients:</a:t>
            </a:r>
          </a:p>
          <a:p>
            <a:r>
              <a:rPr lang="en-US" sz="1600" b="0" dirty="0">
                <a:latin typeface="Courier"/>
                <a:cs typeface="Courier"/>
              </a:rPr>
              <a:t>             Estimate Std. Error z value </a:t>
            </a:r>
            <a:r>
              <a:rPr lang="en-US" sz="1600" b="0" dirty="0" err="1">
                <a:latin typeface="Courier"/>
                <a:cs typeface="Courier"/>
              </a:rPr>
              <a:t>Pr</a:t>
            </a:r>
            <a:r>
              <a:rPr lang="en-US" sz="1600" b="0" dirty="0">
                <a:latin typeface="Courier"/>
                <a:cs typeface="Courier"/>
              </a:rPr>
              <a:t>(&gt;|z|)    </a:t>
            </a:r>
          </a:p>
          <a:p>
            <a:r>
              <a:rPr lang="en-US" sz="1600" b="0" dirty="0">
                <a:latin typeface="Courier"/>
                <a:cs typeface="Courier"/>
              </a:rPr>
              <a:t>(Intercept) -21.07621    0.76637  -27.50   &lt;2e-16 ***</a:t>
            </a:r>
          </a:p>
          <a:p>
            <a:r>
              <a:rPr lang="en-US" sz="1600" b="0" dirty="0">
                <a:latin typeface="Courier"/>
                <a:cs typeface="Courier"/>
              </a:rPr>
              <a:t>Age           1.62044    0.05863   27.64   &lt;2e-16 ***</a:t>
            </a:r>
          </a:p>
          <a:p>
            <a:r>
              <a:rPr lang="en-US" sz="1600" b="0" dirty="0">
                <a:latin typeface="Courier"/>
                <a:cs typeface="Courier"/>
              </a:rPr>
              <a:t>---</a:t>
            </a:r>
          </a:p>
          <a:p>
            <a:r>
              <a:rPr lang="en-US" sz="1600" b="0" dirty="0" err="1">
                <a:latin typeface="Courier"/>
                <a:cs typeface="Courier"/>
              </a:rPr>
              <a:t>Signif</a:t>
            </a:r>
            <a:r>
              <a:rPr lang="en-US" sz="1600" b="0" dirty="0">
                <a:latin typeface="Courier"/>
                <a:cs typeface="Courier"/>
              </a:rPr>
              <a:t>. codes:  0 ‘***’ 0.001 ‘**’ 0.01 ‘*’ 0.05 ‘.’ 0.1 ‘ ’ 1</a:t>
            </a:r>
          </a:p>
          <a:p>
            <a:endParaRPr lang="en-US" sz="800" b="0" dirty="0">
              <a:latin typeface="Courier"/>
              <a:cs typeface="Courier"/>
            </a:endParaRPr>
          </a:p>
          <a:p>
            <a:r>
              <a:rPr lang="en-US" sz="1600" b="0" dirty="0">
                <a:latin typeface="Courier"/>
                <a:cs typeface="Courier"/>
              </a:rPr>
              <a:t>(Dispersion parameter for binomial family taken to be 1)</a:t>
            </a:r>
          </a:p>
          <a:p>
            <a:endParaRPr lang="en-US" sz="800" b="0" dirty="0">
              <a:latin typeface="Courier"/>
              <a:cs typeface="Courier"/>
            </a:endParaRPr>
          </a:p>
          <a:p>
            <a:r>
              <a:rPr lang="en-US" sz="1600" b="0" dirty="0">
                <a:latin typeface="Courier"/>
                <a:cs typeface="Courier"/>
              </a:rPr>
              <a:t>    Null deviance: 5306.5  on 3917  degrees of freedom</a:t>
            </a:r>
          </a:p>
          <a:p>
            <a:r>
              <a:rPr lang="en-US" sz="1600" b="0" dirty="0">
                <a:latin typeface="Courier"/>
                <a:cs typeface="Courier"/>
              </a:rPr>
              <a:t>Residual deviance: 1664.2  on 3916  degrees of freedom</a:t>
            </a:r>
          </a:p>
          <a:p>
            <a:r>
              <a:rPr lang="en-US" sz="1600" b="0" dirty="0">
                <a:latin typeface="Courier"/>
                <a:cs typeface="Courier"/>
              </a:rPr>
              <a:t>AIC: 1668.2</a:t>
            </a:r>
          </a:p>
          <a:p>
            <a:endParaRPr lang="en-US" sz="1600" b="0" dirty="0">
              <a:latin typeface="Courier"/>
              <a:cs typeface="Courier"/>
            </a:endParaRPr>
          </a:p>
          <a:p>
            <a:r>
              <a:rPr lang="en-US" sz="1600" b="0" dirty="0">
                <a:latin typeface="Courier"/>
                <a:cs typeface="Courier"/>
              </a:rPr>
              <a:t>Number of Fisher Scoring iterations: 7</a:t>
            </a:r>
          </a:p>
        </p:txBody>
      </p:sp>
      <p:sp>
        <p:nvSpPr>
          <p:cNvPr id="13" name="Rectangle 12"/>
          <p:cNvSpPr/>
          <p:nvPr/>
        </p:nvSpPr>
        <p:spPr>
          <a:xfrm>
            <a:off x="420510" y="561475"/>
            <a:ext cx="8384979" cy="785154"/>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Model summary</a:t>
            </a:r>
          </a:p>
        </p:txBody>
      </p:sp>
      <p:sp>
        <p:nvSpPr>
          <p:cNvPr id="14" name="Rectangle 13"/>
          <p:cNvSpPr/>
          <p:nvPr/>
        </p:nvSpPr>
        <p:spPr>
          <a:xfrm>
            <a:off x="420510" y="1399101"/>
            <a:ext cx="8384979" cy="1125049"/>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Residual statistics</a:t>
            </a:r>
          </a:p>
        </p:txBody>
      </p:sp>
      <p:sp>
        <p:nvSpPr>
          <p:cNvPr id="15" name="Rectangle 14"/>
          <p:cNvSpPr/>
          <p:nvPr/>
        </p:nvSpPr>
        <p:spPr>
          <a:xfrm>
            <a:off x="420510" y="2569654"/>
            <a:ext cx="8384979" cy="1775082"/>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Estimates</a:t>
            </a:r>
          </a:p>
        </p:txBody>
      </p:sp>
      <p:sp>
        <p:nvSpPr>
          <p:cNvPr id="16" name="Rectangle 15"/>
          <p:cNvSpPr/>
          <p:nvPr/>
        </p:nvSpPr>
        <p:spPr>
          <a:xfrm>
            <a:off x="420510" y="4384840"/>
            <a:ext cx="8384979" cy="1554237"/>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a:p>
            <a:pPr algn="r"/>
            <a:r>
              <a:rPr lang="en-US" dirty="0">
                <a:solidFill>
                  <a:srgbClr val="FF0000"/>
                </a:solidFill>
              </a:rPr>
              <a:t>Model quality indices</a:t>
            </a:r>
          </a:p>
        </p:txBody>
      </p:sp>
    </p:spTree>
    <p:extLst>
      <p:ext uri="{BB962C8B-B14F-4D97-AF65-F5344CB8AC3E}">
        <p14:creationId xmlns:p14="http://schemas.microsoft.com/office/powerpoint/2010/main" val="240809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9A542D7-8BFD-9E43-85A7-A3CB47EAE94C}"/>
              </a:ext>
            </a:extLst>
          </p:cNvPr>
          <p:cNvSpPr>
            <a:spLocks noGrp="1"/>
          </p:cNvSpPr>
          <p:nvPr>
            <p:ph type="title"/>
          </p:nvPr>
        </p:nvSpPr>
        <p:spPr/>
        <p:txBody>
          <a:bodyPr/>
          <a:lstStyle/>
          <a:p>
            <a:r>
              <a:rPr lang="fi-FI" dirty="0" err="1"/>
              <a:t>Practical</a:t>
            </a:r>
            <a:r>
              <a:rPr lang="fi-FI" dirty="0"/>
              <a:t> </a:t>
            </a:r>
            <a:r>
              <a:rPr lang="fi-FI" dirty="0" err="1"/>
              <a:t>considerations</a:t>
            </a:r>
            <a:r>
              <a:rPr lang="fi-FI" dirty="0"/>
              <a:t> </a:t>
            </a:r>
            <a:r>
              <a:rPr lang="fi-FI" dirty="0" err="1"/>
              <a:t>when</a:t>
            </a:r>
            <a:r>
              <a:rPr lang="fi-FI" dirty="0"/>
              <a:t> </a:t>
            </a:r>
            <a:r>
              <a:rPr lang="fi-FI" dirty="0" err="1"/>
              <a:t>using</a:t>
            </a:r>
            <a:r>
              <a:rPr lang="fi-FI" dirty="0"/>
              <a:t> </a:t>
            </a:r>
            <a:r>
              <a:rPr lang="fi-FI" dirty="0" err="1"/>
              <a:t>GLMs</a:t>
            </a:r>
            <a:endParaRPr lang="fi-FI" dirty="0"/>
          </a:p>
        </p:txBody>
      </p:sp>
      <p:sp>
        <p:nvSpPr>
          <p:cNvPr id="10" name="Content Placeholder 9">
            <a:extLst>
              <a:ext uri="{FF2B5EF4-FFF2-40B4-BE49-F238E27FC236}">
                <a16:creationId xmlns:a16="http://schemas.microsoft.com/office/drawing/2014/main" id="{B363F433-8C07-814F-AF7A-1939F1FCB119}"/>
              </a:ext>
            </a:extLst>
          </p:cNvPr>
          <p:cNvSpPr>
            <a:spLocks noGrp="1"/>
          </p:cNvSpPr>
          <p:nvPr>
            <p:ph sz="half" idx="1"/>
          </p:nvPr>
        </p:nvSpPr>
        <p:spPr/>
        <p:txBody>
          <a:bodyPr>
            <a:normAutofit/>
          </a:bodyPr>
          <a:lstStyle/>
          <a:p>
            <a:r>
              <a:rPr lang="fi-FI" dirty="0" err="1"/>
              <a:t>Decisions</a:t>
            </a:r>
            <a:r>
              <a:rPr lang="fi-FI" dirty="0"/>
              <a:t> in </a:t>
            </a:r>
            <a:r>
              <a:rPr lang="fi-FI" dirty="0" err="1"/>
              <a:t>model</a:t>
            </a:r>
            <a:r>
              <a:rPr lang="fi-FI" dirty="0"/>
              <a:t> </a:t>
            </a:r>
            <a:r>
              <a:rPr lang="fi-FI" dirty="0" err="1"/>
              <a:t>building</a:t>
            </a:r>
            <a:endParaRPr lang="fi-FI" dirty="0"/>
          </a:p>
          <a:p>
            <a:pPr lvl="1"/>
            <a:r>
              <a:rPr lang="fi-FI" dirty="0" err="1"/>
              <a:t>Linear</a:t>
            </a:r>
            <a:r>
              <a:rPr lang="fi-FI" dirty="0"/>
              <a:t> </a:t>
            </a:r>
            <a:r>
              <a:rPr lang="fi-FI" dirty="0" err="1"/>
              <a:t>predictor</a:t>
            </a:r>
            <a:endParaRPr lang="fi-FI" dirty="0"/>
          </a:p>
          <a:p>
            <a:pPr lvl="1"/>
            <a:r>
              <a:rPr lang="fi-FI" dirty="0" err="1"/>
              <a:t>Response</a:t>
            </a:r>
            <a:r>
              <a:rPr lang="fi-FI" dirty="0"/>
              <a:t> </a:t>
            </a:r>
            <a:r>
              <a:rPr lang="fi-FI" dirty="0" err="1"/>
              <a:t>distribution</a:t>
            </a:r>
            <a:endParaRPr lang="fi-FI" dirty="0"/>
          </a:p>
          <a:p>
            <a:pPr lvl="1"/>
            <a:r>
              <a:rPr lang="fi-FI" dirty="0" err="1"/>
              <a:t>Link</a:t>
            </a:r>
            <a:r>
              <a:rPr lang="fi-FI" dirty="0"/>
              <a:t> </a:t>
            </a:r>
            <a:r>
              <a:rPr lang="fi-FI" dirty="0" err="1"/>
              <a:t>function</a:t>
            </a:r>
            <a:endParaRPr lang="fi-FI" dirty="0"/>
          </a:p>
          <a:p>
            <a:r>
              <a:rPr lang="fi-FI" dirty="0" err="1"/>
              <a:t>Assumptions</a:t>
            </a:r>
            <a:r>
              <a:rPr lang="fi-FI" dirty="0"/>
              <a:t> and </a:t>
            </a:r>
            <a:r>
              <a:rPr lang="fi-FI" dirty="0" err="1"/>
              <a:t>diagnostics</a:t>
            </a:r>
            <a:endParaRPr lang="fi-FI" dirty="0"/>
          </a:p>
          <a:p>
            <a:pPr lvl="1"/>
            <a:r>
              <a:rPr lang="fi-FI" dirty="0"/>
              <a:t>ML </a:t>
            </a:r>
            <a:r>
              <a:rPr lang="fi-FI" dirty="0" err="1"/>
              <a:t>assumptions</a:t>
            </a:r>
            <a:r>
              <a:rPr lang="fi-FI" dirty="0"/>
              <a:t>: </a:t>
            </a:r>
            <a:r>
              <a:rPr lang="fi-FI" dirty="0" err="1"/>
              <a:t>large</a:t>
            </a:r>
            <a:r>
              <a:rPr lang="fi-FI" dirty="0"/>
              <a:t> </a:t>
            </a:r>
            <a:r>
              <a:rPr lang="fi-FI" dirty="0" err="1"/>
              <a:t>random</a:t>
            </a:r>
            <a:r>
              <a:rPr lang="fi-FI" dirty="0"/>
              <a:t> </a:t>
            </a:r>
            <a:r>
              <a:rPr lang="fi-FI" dirty="0" err="1"/>
              <a:t>sample</a:t>
            </a:r>
            <a:r>
              <a:rPr lang="fi-FI" dirty="0"/>
              <a:t> and </a:t>
            </a:r>
            <a:r>
              <a:rPr lang="fi-FI" dirty="0" err="1"/>
              <a:t>model</a:t>
            </a:r>
            <a:r>
              <a:rPr lang="fi-FI" dirty="0"/>
              <a:t> is </a:t>
            </a:r>
            <a:r>
              <a:rPr lang="fi-FI" dirty="0" err="1"/>
              <a:t>correct</a:t>
            </a:r>
            <a:endParaRPr lang="fi-FI" dirty="0"/>
          </a:p>
          <a:p>
            <a:pPr lvl="1"/>
            <a:r>
              <a:rPr lang="fi-FI" dirty="0" err="1"/>
              <a:t>Plots</a:t>
            </a:r>
            <a:r>
              <a:rPr lang="fi-FI" dirty="0"/>
              <a:t> of </a:t>
            </a:r>
            <a:r>
              <a:rPr lang="fi-FI" dirty="0" err="1"/>
              <a:t>linear</a:t>
            </a:r>
            <a:r>
              <a:rPr lang="fi-FI" dirty="0"/>
              <a:t> </a:t>
            </a:r>
            <a:r>
              <a:rPr lang="fi-FI" dirty="0" err="1"/>
              <a:t>predictions</a:t>
            </a:r>
            <a:r>
              <a:rPr lang="fi-FI" dirty="0"/>
              <a:t>, </a:t>
            </a:r>
            <a:r>
              <a:rPr lang="fi-FI" dirty="0" err="1"/>
              <a:t>fitted</a:t>
            </a:r>
            <a:r>
              <a:rPr lang="fi-FI" dirty="0"/>
              <a:t> </a:t>
            </a:r>
            <a:r>
              <a:rPr lang="fi-FI" dirty="0" err="1"/>
              <a:t>values</a:t>
            </a:r>
            <a:r>
              <a:rPr lang="fi-FI" dirty="0"/>
              <a:t>, </a:t>
            </a:r>
            <a:r>
              <a:rPr lang="fi-FI" dirty="0" err="1"/>
              <a:t>various</a:t>
            </a:r>
            <a:r>
              <a:rPr lang="fi-FI" dirty="0"/>
              <a:t> </a:t>
            </a:r>
            <a:r>
              <a:rPr lang="fi-FI" dirty="0" err="1"/>
              <a:t>residuals</a:t>
            </a:r>
            <a:r>
              <a:rPr lang="fi-FI" dirty="0"/>
              <a:t>, and </a:t>
            </a:r>
            <a:r>
              <a:rPr lang="fi-FI" dirty="0" err="1"/>
              <a:t>observed</a:t>
            </a:r>
            <a:r>
              <a:rPr lang="fi-FI" dirty="0"/>
              <a:t> </a:t>
            </a:r>
            <a:r>
              <a:rPr lang="fi-FI" dirty="0" err="1"/>
              <a:t>values</a:t>
            </a:r>
            <a:endParaRPr lang="fi-FI" dirty="0"/>
          </a:p>
          <a:p>
            <a:pPr lvl="1"/>
            <a:r>
              <a:rPr lang="fi-FI" dirty="0" err="1"/>
              <a:t>Model</a:t>
            </a:r>
            <a:r>
              <a:rPr lang="fi-FI" dirty="0"/>
              <a:t> </a:t>
            </a:r>
            <a:r>
              <a:rPr lang="fi-FI" dirty="0" err="1"/>
              <a:t>comparisons</a:t>
            </a:r>
            <a:r>
              <a:rPr lang="fi-FI" dirty="0"/>
              <a:t> </a:t>
            </a:r>
            <a:r>
              <a:rPr lang="fi-FI" dirty="0" err="1"/>
              <a:t>using</a:t>
            </a:r>
            <a:r>
              <a:rPr lang="fi-FI" dirty="0"/>
              <a:t> </a:t>
            </a:r>
            <a:r>
              <a:rPr lang="fi-FI" dirty="0" err="1"/>
              <a:t>likelihood</a:t>
            </a:r>
            <a:r>
              <a:rPr lang="fi-FI" dirty="0"/>
              <a:t> </a:t>
            </a:r>
            <a:r>
              <a:rPr lang="fi-FI" dirty="0" err="1"/>
              <a:t>ratio</a:t>
            </a:r>
            <a:r>
              <a:rPr lang="fi-FI" dirty="0"/>
              <a:t> </a:t>
            </a:r>
            <a:r>
              <a:rPr lang="fi-FI" dirty="0" err="1"/>
              <a:t>tests</a:t>
            </a:r>
            <a:endParaRPr lang="fi-FI" dirty="0"/>
          </a:p>
        </p:txBody>
      </p:sp>
      <p:sp>
        <p:nvSpPr>
          <p:cNvPr id="5" name="Content Placeholder 4">
            <a:extLst>
              <a:ext uri="{FF2B5EF4-FFF2-40B4-BE49-F238E27FC236}">
                <a16:creationId xmlns:a16="http://schemas.microsoft.com/office/drawing/2014/main" id="{3CA94BEA-7940-F24A-99A9-AD3B6A19C18E}"/>
              </a:ext>
            </a:extLst>
          </p:cNvPr>
          <p:cNvSpPr>
            <a:spLocks noGrp="1"/>
          </p:cNvSpPr>
          <p:nvPr>
            <p:ph sz="half" idx="2"/>
          </p:nvPr>
        </p:nvSpPr>
        <p:spPr/>
        <p:txBody>
          <a:bodyPr/>
          <a:lstStyle/>
          <a:p>
            <a:r>
              <a:rPr lang="fi-FI" dirty="0" err="1"/>
              <a:t>Interpretation</a:t>
            </a:r>
            <a:endParaRPr lang="fi-FI" dirty="0"/>
          </a:p>
          <a:p>
            <a:pPr lvl="1"/>
            <a:r>
              <a:rPr lang="fi-FI" dirty="0"/>
              <a:t>Pseudo-R</a:t>
            </a:r>
            <a:r>
              <a:rPr lang="fi-FI" baseline="30000" dirty="0"/>
              <a:t>2</a:t>
            </a:r>
            <a:r>
              <a:rPr lang="fi-FI" dirty="0"/>
              <a:t> </a:t>
            </a:r>
            <a:r>
              <a:rPr lang="fi-FI" dirty="0" err="1"/>
              <a:t>statistics</a:t>
            </a:r>
            <a:endParaRPr lang="fi-FI" dirty="0"/>
          </a:p>
          <a:p>
            <a:pPr lvl="1"/>
            <a:r>
              <a:rPr lang="fi-FI" dirty="0" err="1"/>
              <a:t>Plot</a:t>
            </a:r>
            <a:r>
              <a:rPr lang="fi-FI" dirty="0"/>
              <a:t> </a:t>
            </a:r>
            <a:r>
              <a:rPr lang="fi-FI" dirty="0" err="1"/>
              <a:t>marginal</a:t>
            </a:r>
            <a:r>
              <a:rPr lang="fi-FI" dirty="0"/>
              <a:t> </a:t>
            </a:r>
            <a:r>
              <a:rPr lang="fi-FI" dirty="0" err="1"/>
              <a:t>predictions</a:t>
            </a:r>
            <a:r>
              <a:rPr lang="fi-FI" dirty="0"/>
              <a:t> on </a:t>
            </a:r>
            <a:r>
              <a:rPr lang="fi-FI" dirty="0" err="1"/>
              <a:t>response</a:t>
            </a:r>
            <a:r>
              <a:rPr lang="fi-FI" dirty="0"/>
              <a:t> </a:t>
            </a:r>
            <a:r>
              <a:rPr lang="fi-FI" dirty="0" err="1"/>
              <a:t>metric</a:t>
            </a:r>
            <a:endParaRPr lang="fi-FI" dirty="0"/>
          </a:p>
          <a:p>
            <a:pPr lvl="1"/>
            <a:r>
              <a:rPr lang="fi-FI" dirty="0" err="1"/>
              <a:t>Some</a:t>
            </a:r>
            <a:r>
              <a:rPr lang="fi-FI" dirty="0"/>
              <a:t> </a:t>
            </a:r>
            <a:r>
              <a:rPr lang="fi-FI" dirty="0" err="1"/>
              <a:t>link</a:t>
            </a:r>
            <a:r>
              <a:rPr lang="fi-FI" dirty="0"/>
              <a:t>/</a:t>
            </a:r>
            <a:r>
              <a:rPr lang="fi-FI" dirty="0" err="1"/>
              <a:t>distribution</a:t>
            </a:r>
            <a:r>
              <a:rPr lang="fi-FI" dirty="0"/>
              <a:t> </a:t>
            </a:r>
            <a:r>
              <a:rPr lang="fi-FI" dirty="0" err="1"/>
              <a:t>combinations</a:t>
            </a:r>
            <a:r>
              <a:rPr lang="fi-FI" dirty="0"/>
              <a:t> </a:t>
            </a:r>
            <a:r>
              <a:rPr lang="fi-FI" dirty="0" err="1"/>
              <a:t>have</a:t>
            </a:r>
            <a:r>
              <a:rPr lang="fi-FI" dirty="0"/>
              <a:t> </a:t>
            </a:r>
            <a:r>
              <a:rPr lang="fi-FI" dirty="0" err="1"/>
              <a:t>special</a:t>
            </a:r>
            <a:r>
              <a:rPr lang="fi-FI" dirty="0"/>
              <a:t> </a:t>
            </a:r>
            <a:r>
              <a:rPr lang="fi-FI" dirty="0" err="1"/>
              <a:t>interpretations</a:t>
            </a:r>
            <a:endParaRPr lang="fi-FI" dirty="0"/>
          </a:p>
          <a:p>
            <a:pPr marL="0" indent="0">
              <a:buNone/>
            </a:pPr>
            <a:endParaRPr lang="fi-FI" dirty="0"/>
          </a:p>
        </p:txBody>
      </p:sp>
    </p:spTree>
    <p:extLst>
      <p:ext uri="{BB962C8B-B14F-4D97-AF65-F5344CB8AC3E}">
        <p14:creationId xmlns:p14="http://schemas.microsoft.com/office/powerpoint/2010/main" val="37258256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2D4DA4-9D9E-DA4D-83CB-001AD05266AA}"/>
              </a:ext>
            </a:extLst>
          </p:cNvPr>
          <p:cNvSpPr>
            <a:spLocks noGrp="1"/>
          </p:cNvSpPr>
          <p:nvPr>
            <p:ph type="title"/>
          </p:nvPr>
        </p:nvSpPr>
        <p:spPr/>
        <p:txBody>
          <a:bodyPr/>
          <a:lstStyle/>
          <a:p>
            <a:r>
              <a:rPr lang="fi-FI" dirty="0" err="1"/>
              <a:t>Deviance</a:t>
            </a:r>
            <a:r>
              <a:rPr lang="fi-FI" dirty="0"/>
              <a:t> and </a:t>
            </a:r>
            <a:r>
              <a:rPr lang="fi-FI" dirty="0" err="1"/>
              <a:t>deviance</a:t>
            </a:r>
            <a:br>
              <a:rPr lang="fi-FI" dirty="0"/>
            </a:br>
            <a:r>
              <a:rPr lang="fi-FI" dirty="0" err="1"/>
              <a:t>residuals</a:t>
            </a:r>
            <a:endParaRPr lang="fi-FI" dirty="0"/>
          </a:p>
        </p:txBody>
      </p:sp>
      <p:sp>
        <p:nvSpPr>
          <p:cNvPr id="6" name="Text Placeholder 5">
            <a:extLst>
              <a:ext uri="{FF2B5EF4-FFF2-40B4-BE49-F238E27FC236}">
                <a16:creationId xmlns:a16="http://schemas.microsoft.com/office/drawing/2014/main" id="{B2039323-8EEF-C842-B031-AE0356B32DD2}"/>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8739680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87623" y="-848"/>
            <a:ext cx="7632849" cy="1143000"/>
          </a:xfrm>
        </p:spPr>
        <p:txBody>
          <a:bodyPr/>
          <a:lstStyle/>
          <a:p>
            <a:r>
              <a:rPr lang="en-US" dirty="0"/>
              <a:t>Deviance residuals and deviance</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748902429"/>
              </p:ext>
            </p:extLst>
          </p:nvPr>
        </p:nvGraphicFramePr>
        <p:xfrm>
          <a:off x="342321" y="1286311"/>
          <a:ext cx="7631879" cy="5499073"/>
        </p:xfrm>
        <a:graphic>
          <a:graphicData uri="http://schemas.openxmlformats.org/drawingml/2006/table">
            <a:tbl>
              <a:tblPr firstRow="1" bandRow="1">
                <a:tableStyleId>{5C22544A-7EE6-4342-B048-85BDC9FD1C3A}</a:tableStyleId>
              </a:tblPr>
              <a:tblGrid>
                <a:gridCol w="844762">
                  <a:extLst>
                    <a:ext uri="{9D8B030D-6E8A-4147-A177-3AD203B41FA5}">
                      <a16:colId xmlns:a16="http://schemas.microsoft.com/office/drawing/2014/main" val="20000"/>
                    </a:ext>
                  </a:extLst>
                </a:gridCol>
                <a:gridCol w="768797">
                  <a:extLst>
                    <a:ext uri="{9D8B030D-6E8A-4147-A177-3AD203B41FA5}">
                      <a16:colId xmlns:a16="http://schemas.microsoft.com/office/drawing/2014/main" val="20001"/>
                    </a:ext>
                  </a:extLst>
                </a:gridCol>
                <a:gridCol w="1097891">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622300">
                  <a:extLst>
                    <a:ext uri="{9D8B030D-6E8A-4147-A177-3AD203B41FA5}">
                      <a16:colId xmlns:a16="http://schemas.microsoft.com/office/drawing/2014/main" val="20004"/>
                    </a:ext>
                  </a:extLst>
                </a:gridCol>
                <a:gridCol w="702849">
                  <a:extLst>
                    <a:ext uri="{9D8B030D-6E8A-4147-A177-3AD203B41FA5}">
                      <a16:colId xmlns:a16="http://schemas.microsoft.com/office/drawing/2014/main" val="20005"/>
                    </a:ext>
                  </a:extLst>
                </a:gridCol>
                <a:gridCol w="859760">
                  <a:extLst>
                    <a:ext uri="{9D8B030D-6E8A-4147-A177-3AD203B41FA5}">
                      <a16:colId xmlns:a16="http://schemas.microsoft.com/office/drawing/2014/main" val="20006"/>
                    </a:ext>
                  </a:extLst>
                </a:gridCol>
                <a:gridCol w="859760">
                  <a:extLst>
                    <a:ext uri="{9D8B030D-6E8A-4147-A177-3AD203B41FA5}">
                      <a16:colId xmlns:a16="http://schemas.microsoft.com/office/drawing/2014/main" val="20007"/>
                    </a:ext>
                  </a:extLst>
                </a:gridCol>
                <a:gridCol w="859760">
                  <a:extLst>
                    <a:ext uri="{9D8B030D-6E8A-4147-A177-3AD203B41FA5}">
                      <a16:colId xmlns:a16="http://schemas.microsoft.com/office/drawing/2014/main" val="20008"/>
                    </a:ext>
                  </a:extLst>
                </a:gridCol>
              </a:tblGrid>
              <a:tr h="370840">
                <a:tc>
                  <a:txBody>
                    <a:bodyPr/>
                    <a:lstStyle/>
                    <a:p>
                      <a:pPr algn="l" fontAlgn="b"/>
                      <a:endParaRPr lang="en-US" sz="1600" b="0" i="0" u="none" strike="noStrike" dirty="0">
                        <a:solidFill>
                          <a:srgbClr val="000000"/>
                        </a:solidFill>
                        <a:effectLst/>
                        <a:latin typeface="Calibri"/>
                      </a:endParaRPr>
                    </a:p>
                  </a:txBody>
                  <a:tcPr marL="12291" marR="12291" marT="12700" marB="0" anchor="b"/>
                </a:tc>
                <a:tc>
                  <a:txBody>
                    <a:bodyPr/>
                    <a:lstStyle/>
                    <a:p>
                      <a:pPr algn="ctr" fontAlgn="b"/>
                      <a:r>
                        <a:rPr lang="en-US" sz="1600" b="0" i="0" u="none" strike="noStrike" dirty="0">
                          <a:solidFill>
                            <a:srgbClr val="000000"/>
                          </a:solidFill>
                          <a:effectLst/>
                          <a:latin typeface="Calibri"/>
                        </a:rPr>
                        <a:t>Age</a:t>
                      </a:r>
                    </a:p>
                  </a:txBody>
                  <a:tcPr marL="12291" marR="12291" marT="12700" marB="0" anchor="b"/>
                </a:tc>
                <a:tc>
                  <a:txBody>
                    <a:bodyPr/>
                    <a:lstStyle/>
                    <a:p>
                      <a:pPr algn="ctr" fontAlgn="b"/>
                      <a:r>
                        <a:rPr lang="en-US" sz="1600" b="0" i="0" u="none" strike="noStrike" dirty="0">
                          <a:solidFill>
                            <a:srgbClr val="000000"/>
                          </a:solidFill>
                          <a:effectLst/>
                          <a:latin typeface="Calibri"/>
                        </a:rPr>
                        <a:t>Menarche</a:t>
                      </a:r>
                    </a:p>
                  </a:txBody>
                  <a:tcPr marL="12291" marR="12291" marT="12700" marB="0" anchor="b"/>
                </a:tc>
                <a:tc>
                  <a:txBody>
                    <a:bodyPr/>
                    <a:lstStyle/>
                    <a:p>
                      <a:pPr algn="ctr" fontAlgn="b"/>
                      <a:r>
                        <a:rPr lang="en-US" sz="1600" b="0" i="0" u="none" strike="noStrike" dirty="0">
                          <a:solidFill>
                            <a:srgbClr val="000000"/>
                          </a:solidFill>
                          <a:effectLst/>
                          <a:latin typeface="Calibri"/>
                        </a:rPr>
                        <a:t>Linear prediction</a:t>
                      </a:r>
                    </a:p>
                  </a:txBody>
                  <a:tcPr marL="12291" marR="12291" marT="12700" marB="0" anchor="b"/>
                </a:tc>
                <a:tc>
                  <a:txBody>
                    <a:bodyPr/>
                    <a:lstStyle/>
                    <a:p>
                      <a:pPr algn="ctr" fontAlgn="b"/>
                      <a:r>
                        <a:rPr lang="en-US" sz="1600" b="0" i="0" u="none" strike="noStrike" dirty="0">
                          <a:solidFill>
                            <a:srgbClr val="000000"/>
                          </a:solidFill>
                          <a:effectLst/>
                          <a:latin typeface="Calibri"/>
                        </a:rPr>
                        <a:t>Fitted</a:t>
                      </a:r>
                    </a:p>
                  </a:txBody>
                  <a:tcPr marL="12291" marR="12291" marT="12700" marB="0" anchor="b"/>
                </a:tc>
                <a:tc>
                  <a:txBody>
                    <a:bodyPr/>
                    <a:lstStyle/>
                    <a:p>
                      <a:pPr algn="ctr" fontAlgn="b"/>
                      <a:r>
                        <a:rPr lang="en-US" sz="1600" b="0" i="0" u="none" strike="noStrike" dirty="0">
                          <a:solidFill>
                            <a:srgbClr val="000000"/>
                          </a:solidFill>
                          <a:effectLst/>
                          <a:latin typeface="Calibri"/>
                        </a:rPr>
                        <a:t>p</a:t>
                      </a:r>
                    </a:p>
                  </a:txBody>
                  <a:tcPr marL="12291" marR="12291" marT="12700" marB="0" anchor="b"/>
                </a:tc>
                <a:tc>
                  <a:txBody>
                    <a:bodyPr/>
                    <a:lstStyle/>
                    <a:p>
                      <a:pPr algn="ctr" fontAlgn="b"/>
                      <a:r>
                        <a:rPr lang="en-US" sz="1600" b="0" i="0" u="none" strike="noStrike" dirty="0" err="1">
                          <a:solidFill>
                            <a:srgbClr val="000000"/>
                          </a:solidFill>
                          <a:effectLst/>
                          <a:latin typeface="Calibri"/>
                        </a:rPr>
                        <a:t>ln</a:t>
                      </a:r>
                      <a:r>
                        <a:rPr lang="en-US" sz="1600" b="0" i="0" u="none" strike="noStrike" dirty="0">
                          <a:solidFill>
                            <a:srgbClr val="000000"/>
                          </a:solidFill>
                          <a:effectLst/>
                          <a:latin typeface="Calibri"/>
                        </a:rPr>
                        <a:t>(p)</a:t>
                      </a:r>
                    </a:p>
                  </a:txBody>
                  <a:tcPr marL="12291" marR="12291" marT="12700" marB="0" anchor="b"/>
                </a:tc>
                <a:tc>
                  <a:txBody>
                    <a:bodyPr/>
                    <a:lstStyle/>
                    <a:p>
                      <a:pPr algn="ctr" fontAlgn="b"/>
                      <a:r>
                        <a:rPr lang="en-US" sz="1600" b="0" i="0" u="none" strike="noStrike" dirty="0">
                          <a:solidFill>
                            <a:srgbClr val="000000"/>
                          </a:solidFill>
                          <a:effectLst/>
                          <a:latin typeface="Calibri"/>
                        </a:rPr>
                        <a:t>Deviance residual</a:t>
                      </a:r>
                    </a:p>
                    <a:p>
                      <a:pPr algn="ctr" fontAlgn="b"/>
                      <a:endParaRPr lang="en-US" sz="1600" b="0" i="0" u="none" strike="noStrike" dirty="0">
                        <a:solidFill>
                          <a:srgbClr val="000000"/>
                        </a:solidFill>
                        <a:effectLst/>
                        <a:latin typeface="Calibri"/>
                      </a:endParaRPr>
                    </a:p>
                  </a:txBody>
                  <a:tcPr marL="12291" marR="12291" marT="12700"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a:rPr>
                        <a:t>Deviance residual</a:t>
                      </a:r>
                      <a:r>
                        <a:rPr lang="en-US" sz="1600" b="0" i="0" u="none" strike="noStrike" baseline="30000" dirty="0">
                          <a:solidFill>
                            <a:srgbClr val="000000"/>
                          </a:solidFill>
                          <a:effectLst/>
                          <a:latin typeface="Calibri"/>
                        </a:rPr>
                        <a:t>2</a:t>
                      </a:r>
                    </a:p>
                  </a:txBody>
                  <a:tcPr marL="12291" marR="12291" marT="12700" marB="0" anchor="b"/>
                </a:tc>
                <a:extLst>
                  <a:ext uri="{0D108BD9-81ED-4DB2-BD59-A6C34878D82A}">
                    <a16:rowId xmlns:a16="http://schemas.microsoft.com/office/drawing/2014/main" val="10000"/>
                  </a:ext>
                </a:extLst>
              </a:tr>
              <a:tr h="370840">
                <a:tc>
                  <a:txBody>
                    <a:bodyPr/>
                    <a:lstStyle/>
                    <a:p>
                      <a:pPr algn="l" fontAlgn="b"/>
                      <a:r>
                        <a:rPr lang="en-US" sz="1600" b="0" i="0" u="none" strike="noStrike" dirty="0">
                          <a:solidFill>
                            <a:srgbClr val="000000"/>
                          </a:solidFill>
                          <a:effectLst/>
                          <a:latin typeface="Calibri"/>
                        </a:rPr>
                        <a:t>Girl 1</a:t>
                      </a:r>
                    </a:p>
                  </a:txBody>
                  <a:tcPr marL="12291" marR="12291" marT="12700" marB="0" anchor="b"/>
                </a:tc>
                <a:tc>
                  <a:txBody>
                    <a:bodyPr/>
                    <a:lstStyle/>
                    <a:p>
                      <a:pPr algn="r" fontAlgn="b"/>
                      <a:r>
                        <a:rPr lang="en-US" sz="1600" b="0" i="0" u="none" strike="noStrike" dirty="0">
                          <a:solidFill>
                            <a:srgbClr val="000000"/>
                          </a:solidFill>
                          <a:effectLst/>
                          <a:latin typeface="Calibri"/>
                        </a:rPr>
                        <a:t>136</a:t>
                      </a:r>
                    </a:p>
                  </a:txBody>
                  <a:tcPr marL="12291" marR="12291" marT="12700" marB="0" anchor="b"/>
                </a:tc>
                <a:tc>
                  <a:txBody>
                    <a:bodyPr/>
                    <a:lstStyle/>
                    <a:p>
                      <a:pPr algn="r" fontAlgn="b"/>
                      <a:r>
                        <a:rPr lang="en-US" sz="1600" b="0" i="0" u="none" strike="noStrike">
                          <a:solidFill>
                            <a:srgbClr val="000000"/>
                          </a:solidFill>
                          <a:effectLst/>
                          <a:latin typeface="Calibri"/>
                        </a:rPr>
                        <a:t>1</a:t>
                      </a:r>
                    </a:p>
                  </a:txBody>
                  <a:tcPr marL="12291" marR="12291" marT="12700" marB="0" anchor="b"/>
                </a:tc>
                <a:tc>
                  <a:txBody>
                    <a:bodyPr/>
                    <a:lstStyle/>
                    <a:p>
                      <a:pPr algn="r" fontAlgn="b"/>
                      <a:r>
                        <a:rPr lang="en-US" sz="1600" b="0" i="0" u="none" strike="noStrike" dirty="0">
                          <a:solidFill>
                            <a:srgbClr val="000000"/>
                          </a:solidFill>
                          <a:effectLst/>
                          <a:latin typeface="Calibri"/>
                        </a:rPr>
                        <a:t>0.94</a:t>
                      </a:r>
                    </a:p>
                  </a:txBody>
                  <a:tcPr marL="12291" marR="12291" marT="12700" marB="0" anchor="b"/>
                </a:tc>
                <a:tc>
                  <a:txBody>
                    <a:bodyPr/>
                    <a:lstStyle/>
                    <a:p>
                      <a:pPr algn="r" fontAlgn="b"/>
                      <a:r>
                        <a:rPr lang="en-US" sz="1600" b="0" i="0" u="none" strike="noStrike" dirty="0">
                          <a:solidFill>
                            <a:srgbClr val="000000"/>
                          </a:solidFill>
                          <a:effectLst/>
                          <a:latin typeface="Calibri"/>
                        </a:rPr>
                        <a:t>73.6%</a:t>
                      </a:r>
                    </a:p>
                  </a:txBody>
                  <a:tcPr marL="12291" marR="12291" marT="12700" marB="0" anchor="b"/>
                </a:tc>
                <a:tc>
                  <a:txBody>
                    <a:bodyPr/>
                    <a:lstStyle/>
                    <a:p>
                      <a:pPr algn="r" fontAlgn="b"/>
                      <a:r>
                        <a:rPr lang="en-US" sz="1600" b="0" i="0" u="none" strike="noStrike" dirty="0">
                          <a:solidFill>
                            <a:srgbClr val="000000"/>
                          </a:solidFill>
                          <a:effectLst/>
                          <a:latin typeface="Calibri"/>
                        </a:rPr>
                        <a:t>73.6%</a:t>
                      </a:r>
                    </a:p>
                  </a:txBody>
                  <a:tcPr marL="12291" marR="12291" marT="12700" marB="0" anchor="b"/>
                </a:tc>
                <a:tc>
                  <a:txBody>
                    <a:bodyPr/>
                    <a:lstStyle/>
                    <a:p>
                      <a:pPr algn="r" fontAlgn="b"/>
                      <a:r>
                        <a:rPr lang="en-US" sz="1600" b="0" i="0" u="none" strike="noStrike" dirty="0">
                          <a:solidFill>
                            <a:srgbClr val="000000"/>
                          </a:solidFill>
                          <a:effectLst/>
                          <a:latin typeface="Calibri"/>
                        </a:rPr>
                        <a:t>-0.306</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0.782</a:t>
                      </a:r>
                    </a:p>
                  </a:txBody>
                  <a:tcPr marL="12291" marR="12291" marT="12700" marB="0" anchor="b"/>
                </a:tc>
                <a:tc>
                  <a:txBody>
                    <a:bodyPr/>
                    <a:lstStyle/>
                    <a:p>
                      <a:pPr algn="r" fontAlgn="b"/>
                      <a:r>
                        <a:rPr lang="en-US" sz="1600" b="0" i="0" u="none" strike="noStrike" dirty="0">
                          <a:solidFill>
                            <a:srgbClr val="000000"/>
                          </a:solidFill>
                          <a:effectLst/>
                          <a:latin typeface="Calibri"/>
                        </a:rPr>
                        <a:t>0.612</a:t>
                      </a:r>
                    </a:p>
                  </a:txBody>
                  <a:tcPr marL="12291" marR="12291" marT="12700" marB="0" anchor="b"/>
                </a:tc>
                <a:extLst>
                  <a:ext uri="{0D108BD9-81ED-4DB2-BD59-A6C34878D82A}">
                    <a16:rowId xmlns:a16="http://schemas.microsoft.com/office/drawing/2014/main" val="10001"/>
                  </a:ext>
                </a:extLst>
              </a:tr>
              <a:tr h="370840">
                <a:tc>
                  <a:txBody>
                    <a:bodyPr/>
                    <a:lstStyle/>
                    <a:p>
                      <a:pPr algn="l" fontAlgn="b"/>
                      <a:r>
                        <a:rPr lang="en-US" sz="1600" b="0" i="0" u="none" strike="noStrike">
                          <a:solidFill>
                            <a:srgbClr val="000000"/>
                          </a:solidFill>
                          <a:effectLst/>
                          <a:latin typeface="Calibri"/>
                        </a:rPr>
                        <a:t>Girl 2</a:t>
                      </a:r>
                    </a:p>
                  </a:txBody>
                  <a:tcPr marL="12291" marR="12291" marT="12700" marB="0" anchor="b"/>
                </a:tc>
                <a:tc>
                  <a:txBody>
                    <a:bodyPr/>
                    <a:lstStyle/>
                    <a:p>
                      <a:pPr algn="r" fontAlgn="b"/>
                      <a:r>
                        <a:rPr lang="en-US" sz="1600" b="0" i="0" u="none" strike="noStrike" dirty="0">
                          <a:solidFill>
                            <a:srgbClr val="000000"/>
                          </a:solidFill>
                          <a:effectLst/>
                          <a:latin typeface="Calibri"/>
                        </a:rPr>
                        <a:t>11.4</a:t>
                      </a:r>
                    </a:p>
                  </a:txBody>
                  <a:tcPr marL="12291" marR="12291" marT="12700" marB="0" anchor="b"/>
                </a:tc>
                <a:tc>
                  <a:txBody>
                    <a:bodyPr/>
                    <a:lstStyle/>
                    <a:p>
                      <a:pPr algn="r" fontAlgn="b"/>
                      <a:r>
                        <a:rPr lang="en-US" sz="1600" b="0" i="0" u="none" strike="noStrike">
                          <a:solidFill>
                            <a:srgbClr val="000000"/>
                          </a:solidFill>
                          <a:effectLst/>
                          <a:latin typeface="Calibri"/>
                        </a:rPr>
                        <a:t>0</a:t>
                      </a:r>
                    </a:p>
                  </a:txBody>
                  <a:tcPr marL="12291" marR="12291" marT="12700" marB="0" anchor="b"/>
                </a:tc>
                <a:tc>
                  <a:txBody>
                    <a:bodyPr/>
                    <a:lstStyle/>
                    <a:p>
                      <a:pPr algn="r" fontAlgn="b"/>
                      <a:r>
                        <a:rPr lang="en-US" sz="1600" b="0" i="0" u="none" strike="noStrike" dirty="0">
                          <a:solidFill>
                            <a:srgbClr val="000000"/>
                          </a:solidFill>
                          <a:effectLst/>
                          <a:latin typeface="Calibri"/>
                        </a:rPr>
                        <a:t>-2.44</a:t>
                      </a:r>
                    </a:p>
                  </a:txBody>
                  <a:tcPr marL="12291" marR="12291" marT="12700" marB="0" anchor="b"/>
                </a:tc>
                <a:tc>
                  <a:txBody>
                    <a:bodyPr/>
                    <a:lstStyle/>
                    <a:p>
                      <a:pPr algn="r" fontAlgn="b"/>
                      <a:r>
                        <a:rPr lang="en-US" sz="1600" b="0" i="0" u="none" strike="noStrike" dirty="0">
                          <a:solidFill>
                            <a:srgbClr val="000000"/>
                          </a:solidFill>
                          <a:effectLst/>
                          <a:latin typeface="Calibri"/>
                        </a:rPr>
                        <a:t>8.0%</a:t>
                      </a:r>
                    </a:p>
                  </a:txBody>
                  <a:tcPr marL="12291" marR="12291" marT="12700" marB="0" anchor="b"/>
                </a:tc>
                <a:tc>
                  <a:txBody>
                    <a:bodyPr/>
                    <a:lstStyle/>
                    <a:p>
                      <a:pPr algn="r" fontAlgn="b"/>
                      <a:r>
                        <a:rPr lang="en-US" sz="1600" b="0" i="0" u="none" strike="noStrike" dirty="0">
                          <a:solidFill>
                            <a:srgbClr val="000000"/>
                          </a:solidFill>
                          <a:effectLst/>
                          <a:latin typeface="Calibri"/>
                        </a:rPr>
                        <a:t>92.0%</a:t>
                      </a:r>
                    </a:p>
                  </a:txBody>
                  <a:tcPr marL="12291" marR="12291" marT="12700" marB="0" anchor="b"/>
                </a:tc>
                <a:tc>
                  <a:txBody>
                    <a:bodyPr/>
                    <a:lstStyle/>
                    <a:p>
                      <a:pPr algn="r" fontAlgn="b"/>
                      <a:r>
                        <a:rPr lang="en-US" sz="1600" b="0" i="0" u="none" strike="noStrike" dirty="0">
                          <a:solidFill>
                            <a:srgbClr val="000000"/>
                          </a:solidFill>
                          <a:effectLst/>
                          <a:latin typeface="Calibri"/>
                        </a:rPr>
                        <a:t>-0.083</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-0.407</a:t>
                      </a:r>
                    </a:p>
                  </a:txBody>
                  <a:tcPr marL="12291" marR="12291" marT="12700" marB="0" anchor="b"/>
                </a:tc>
                <a:tc>
                  <a:txBody>
                    <a:bodyPr/>
                    <a:lstStyle/>
                    <a:p>
                      <a:pPr algn="r" fontAlgn="b"/>
                      <a:r>
                        <a:rPr lang="en-US" sz="1600" b="0" i="0" u="none" strike="noStrike" dirty="0">
                          <a:solidFill>
                            <a:srgbClr val="000000"/>
                          </a:solidFill>
                          <a:effectLst/>
                          <a:latin typeface="Calibri"/>
                        </a:rPr>
                        <a:t>0.166</a:t>
                      </a:r>
                    </a:p>
                  </a:txBody>
                  <a:tcPr marL="12291" marR="12291" marT="12700" marB="0" anchor="b"/>
                </a:tc>
                <a:extLst>
                  <a:ext uri="{0D108BD9-81ED-4DB2-BD59-A6C34878D82A}">
                    <a16:rowId xmlns:a16="http://schemas.microsoft.com/office/drawing/2014/main" val="10002"/>
                  </a:ext>
                </a:extLst>
              </a:tr>
              <a:tr h="370840">
                <a:tc>
                  <a:txBody>
                    <a:bodyPr/>
                    <a:lstStyle/>
                    <a:p>
                      <a:pPr algn="l" fontAlgn="b"/>
                      <a:r>
                        <a:rPr lang="en-US" sz="1600" b="0" i="0" u="none" strike="noStrike">
                          <a:solidFill>
                            <a:srgbClr val="000000"/>
                          </a:solidFill>
                          <a:effectLst/>
                          <a:latin typeface="Calibri"/>
                        </a:rPr>
                        <a:t>Girl 3</a:t>
                      </a:r>
                    </a:p>
                  </a:txBody>
                  <a:tcPr marL="12291" marR="12291" marT="12700" marB="0" anchor="b"/>
                </a:tc>
                <a:tc>
                  <a:txBody>
                    <a:bodyPr/>
                    <a:lstStyle/>
                    <a:p>
                      <a:pPr algn="r" fontAlgn="b"/>
                      <a:r>
                        <a:rPr lang="en-US" sz="1600" b="0" i="0" u="none" strike="noStrike" dirty="0">
                          <a:solidFill>
                            <a:srgbClr val="000000"/>
                          </a:solidFill>
                          <a:effectLst/>
                          <a:latin typeface="Calibri"/>
                        </a:rPr>
                        <a:t>12.6</a:t>
                      </a:r>
                    </a:p>
                  </a:txBody>
                  <a:tcPr marL="12291" marR="12291" marT="12700" marB="0" anchor="b"/>
                </a:tc>
                <a:tc>
                  <a:txBody>
                    <a:bodyPr/>
                    <a:lstStyle/>
                    <a:p>
                      <a:pPr algn="r" fontAlgn="b"/>
                      <a:r>
                        <a:rPr lang="en-US" sz="1600" b="0" i="0" u="none" strike="noStrike" dirty="0">
                          <a:solidFill>
                            <a:srgbClr val="000000"/>
                          </a:solidFill>
                          <a:effectLst/>
                          <a:latin typeface="Calibri"/>
                        </a:rPr>
                        <a:t>1</a:t>
                      </a:r>
                    </a:p>
                  </a:txBody>
                  <a:tcPr marL="12291" marR="12291" marT="12700" marB="0" anchor="b"/>
                </a:tc>
                <a:tc>
                  <a:txBody>
                    <a:bodyPr/>
                    <a:lstStyle/>
                    <a:p>
                      <a:pPr algn="r" fontAlgn="b"/>
                      <a:r>
                        <a:rPr lang="en-US" sz="1600" b="0" i="0" u="none" strike="noStrike" dirty="0">
                          <a:solidFill>
                            <a:srgbClr val="000000"/>
                          </a:solidFill>
                          <a:effectLst/>
                          <a:latin typeface="Calibri"/>
                        </a:rPr>
                        <a:t>-0.60</a:t>
                      </a:r>
                    </a:p>
                  </a:txBody>
                  <a:tcPr marL="12291" marR="12291" marT="12700" marB="0" anchor="b"/>
                </a:tc>
                <a:tc>
                  <a:txBody>
                    <a:bodyPr/>
                    <a:lstStyle/>
                    <a:p>
                      <a:pPr algn="r" fontAlgn="b"/>
                      <a:r>
                        <a:rPr lang="en-US" sz="1600" b="0" i="0" u="none" strike="noStrike" dirty="0">
                          <a:solidFill>
                            <a:srgbClr val="000000"/>
                          </a:solidFill>
                          <a:effectLst/>
                          <a:latin typeface="Calibri"/>
                        </a:rPr>
                        <a:t>35.2%</a:t>
                      </a:r>
                    </a:p>
                  </a:txBody>
                  <a:tcPr marL="12291" marR="12291" marT="12700" marB="0" anchor="b"/>
                </a:tc>
                <a:tc>
                  <a:txBody>
                    <a:bodyPr/>
                    <a:lstStyle/>
                    <a:p>
                      <a:pPr algn="r" fontAlgn="b"/>
                      <a:r>
                        <a:rPr lang="en-US" sz="1600" b="0" i="0" u="none" strike="noStrike" dirty="0">
                          <a:solidFill>
                            <a:srgbClr val="000000"/>
                          </a:solidFill>
                          <a:effectLst/>
                          <a:latin typeface="Calibri"/>
                        </a:rPr>
                        <a:t>35.2%</a:t>
                      </a:r>
                    </a:p>
                  </a:txBody>
                  <a:tcPr marL="12291" marR="12291" marT="12700" marB="0" anchor="b"/>
                </a:tc>
                <a:tc>
                  <a:txBody>
                    <a:bodyPr/>
                    <a:lstStyle/>
                    <a:p>
                      <a:pPr algn="r" fontAlgn="b"/>
                      <a:r>
                        <a:rPr lang="en-US" sz="1600" b="0" i="0" u="none" strike="noStrike" dirty="0">
                          <a:solidFill>
                            <a:srgbClr val="000000"/>
                          </a:solidFill>
                          <a:effectLst/>
                          <a:latin typeface="Calibri"/>
                        </a:rPr>
                        <a:t>-1.045</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-1.446</a:t>
                      </a:r>
                    </a:p>
                  </a:txBody>
                  <a:tcPr marL="12291" marR="12291" marT="12700" marB="0" anchor="b"/>
                </a:tc>
                <a:tc>
                  <a:txBody>
                    <a:bodyPr/>
                    <a:lstStyle/>
                    <a:p>
                      <a:pPr algn="r" fontAlgn="b"/>
                      <a:r>
                        <a:rPr lang="en-US" sz="1600" b="0" i="0" u="none" strike="noStrike" dirty="0">
                          <a:solidFill>
                            <a:srgbClr val="000000"/>
                          </a:solidFill>
                          <a:effectLst/>
                          <a:latin typeface="Calibri"/>
                        </a:rPr>
                        <a:t>2.09</a:t>
                      </a:r>
                    </a:p>
                  </a:txBody>
                  <a:tcPr marL="12291" marR="12291" marT="12700" marB="0" anchor="b"/>
                </a:tc>
                <a:extLst>
                  <a:ext uri="{0D108BD9-81ED-4DB2-BD59-A6C34878D82A}">
                    <a16:rowId xmlns:a16="http://schemas.microsoft.com/office/drawing/2014/main" val="10003"/>
                  </a:ext>
                </a:extLst>
              </a:tr>
              <a:tr h="370840">
                <a:tc>
                  <a:txBody>
                    <a:bodyPr/>
                    <a:lstStyle/>
                    <a:p>
                      <a:pPr algn="l" fontAlgn="b"/>
                      <a:r>
                        <a:rPr lang="en-US" sz="1600" b="0" i="0" u="none" strike="noStrike">
                          <a:solidFill>
                            <a:srgbClr val="000000"/>
                          </a:solidFill>
                          <a:effectLst/>
                          <a:latin typeface="Calibri"/>
                        </a:rPr>
                        <a:t>Girl 4</a:t>
                      </a:r>
                    </a:p>
                  </a:txBody>
                  <a:tcPr marL="12291" marR="12291" marT="12700" marB="0" anchor="b"/>
                </a:tc>
                <a:tc>
                  <a:txBody>
                    <a:bodyPr/>
                    <a:lstStyle/>
                    <a:p>
                      <a:pPr algn="r" fontAlgn="b"/>
                      <a:r>
                        <a:rPr lang="en-US" sz="1600" b="0" i="0" u="none" strike="noStrike" dirty="0">
                          <a:solidFill>
                            <a:srgbClr val="000000"/>
                          </a:solidFill>
                          <a:effectLst/>
                          <a:latin typeface="Calibri"/>
                        </a:rPr>
                        <a:t>13.1</a:t>
                      </a:r>
                    </a:p>
                  </a:txBody>
                  <a:tcPr marL="12291" marR="12291" marT="12700" marB="0" anchor="b"/>
                </a:tc>
                <a:tc>
                  <a:txBody>
                    <a:bodyPr/>
                    <a:lstStyle/>
                    <a:p>
                      <a:pPr algn="r" fontAlgn="b"/>
                      <a:r>
                        <a:rPr lang="en-US" sz="1600" b="0" i="0" u="none" strike="noStrike" dirty="0">
                          <a:solidFill>
                            <a:srgbClr val="000000"/>
                          </a:solidFill>
                          <a:effectLst/>
                          <a:latin typeface="Calibri"/>
                        </a:rPr>
                        <a:t>1</a:t>
                      </a:r>
                    </a:p>
                  </a:txBody>
                  <a:tcPr marL="12291" marR="12291" marT="12700" marB="0" anchor="b"/>
                </a:tc>
                <a:tc>
                  <a:txBody>
                    <a:bodyPr/>
                    <a:lstStyle/>
                    <a:p>
                      <a:pPr algn="r" fontAlgn="b"/>
                      <a:r>
                        <a:rPr lang="en-US" sz="1600" b="0" i="0" u="none" strike="noStrike" dirty="0">
                          <a:solidFill>
                            <a:srgbClr val="000000"/>
                          </a:solidFill>
                          <a:effectLst/>
                          <a:latin typeface="Calibri"/>
                        </a:rPr>
                        <a:t>0.17</a:t>
                      </a:r>
                    </a:p>
                  </a:txBody>
                  <a:tcPr marL="12291" marR="12291" marT="12700" marB="0" anchor="b"/>
                </a:tc>
                <a:tc>
                  <a:txBody>
                    <a:bodyPr/>
                    <a:lstStyle/>
                    <a:p>
                      <a:pPr algn="r" fontAlgn="b"/>
                      <a:r>
                        <a:rPr lang="en-US" sz="1600" b="0" i="0" u="none" strike="noStrike" dirty="0">
                          <a:solidFill>
                            <a:srgbClr val="000000"/>
                          </a:solidFill>
                          <a:effectLst/>
                          <a:latin typeface="Calibri"/>
                        </a:rPr>
                        <a:t>56.2%</a:t>
                      </a:r>
                    </a:p>
                  </a:txBody>
                  <a:tcPr marL="12291" marR="12291" marT="12700" marB="0" anchor="b"/>
                </a:tc>
                <a:tc>
                  <a:txBody>
                    <a:bodyPr/>
                    <a:lstStyle/>
                    <a:p>
                      <a:pPr algn="r" fontAlgn="b"/>
                      <a:r>
                        <a:rPr lang="en-US" sz="1600" b="0" i="0" u="none" strike="noStrike" dirty="0">
                          <a:solidFill>
                            <a:srgbClr val="000000"/>
                          </a:solidFill>
                          <a:effectLst/>
                          <a:latin typeface="Calibri"/>
                        </a:rPr>
                        <a:t>56.2%</a:t>
                      </a:r>
                    </a:p>
                  </a:txBody>
                  <a:tcPr marL="12291" marR="12291" marT="12700" marB="0" anchor="b"/>
                </a:tc>
                <a:tc>
                  <a:txBody>
                    <a:bodyPr/>
                    <a:lstStyle/>
                    <a:p>
                      <a:pPr algn="r" fontAlgn="b"/>
                      <a:r>
                        <a:rPr lang="en-US" sz="1600" b="0" i="0" u="none" strike="noStrike" dirty="0">
                          <a:solidFill>
                            <a:srgbClr val="000000"/>
                          </a:solidFill>
                          <a:effectLst/>
                          <a:latin typeface="Calibri"/>
                        </a:rPr>
                        <a:t>-0.576</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1.073</a:t>
                      </a:r>
                    </a:p>
                  </a:txBody>
                  <a:tcPr marL="12291" marR="12291" marT="12700" marB="0" anchor="b"/>
                </a:tc>
                <a:tc>
                  <a:txBody>
                    <a:bodyPr/>
                    <a:lstStyle/>
                    <a:p>
                      <a:pPr algn="r" fontAlgn="b"/>
                      <a:r>
                        <a:rPr lang="en-US" sz="1600" b="0" i="0" u="none" strike="noStrike">
                          <a:solidFill>
                            <a:srgbClr val="000000"/>
                          </a:solidFill>
                          <a:effectLst/>
                          <a:latin typeface="Calibri"/>
                        </a:rPr>
                        <a:t>1.152</a:t>
                      </a:r>
                    </a:p>
                  </a:txBody>
                  <a:tcPr marL="12291" marR="12291" marT="12700" marB="0" anchor="b"/>
                </a:tc>
                <a:extLst>
                  <a:ext uri="{0D108BD9-81ED-4DB2-BD59-A6C34878D82A}">
                    <a16:rowId xmlns:a16="http://schemas.microsoft.com/office/drawing/2014/main" val="10004"/>
                  </a:ext>
                </a:extLst>
              </a:tr>
              <a:tr h="370840">
                <a:tc>
                  <a:txBody>
                    <a:bodyPr/>
                    <a:lstStyle/>
                    <a:p>
                      <a:pPr algn="l" fontAlgn="b"/>
                      <a:r>
                        <a:rPr lang="en-US" sz="1600" b="0" i="0" u="none" strike="noStrike">
                          <a:solidFill>
                            <a:srgbClr val="000000"/>
                          </a:solidFill>
                          <a:effectLst/>
                          <a:latin typeface="Calibri"/>
                        </a:rPr>
                        <a:t>Girl 5</a:t>
                      </a:r>
                    </a:p>
                  </a:txBody>
                  <a:tcPr marL="12291" marR="12291" marT="12700" marB="0" anchor="b"/>
                </a:tc>
                <a:tc>
                  <a:txBody>
                    <a:bodyPr/>
                    <a:lstStyle/>
                    <a:p>
                      <a:pPr algn="r" fontAlgn="b"/>
                      <a:r>
                        <a:rPr lang="en-US" sz="1600" b="0" i="0" u="none" strike="noStrike" dirty="0">
                          <a:solidFill>
                            <a:srgbClr val="000000"/>
                          </a:solidFill>
                          <a:effectLst/>
                          <a:latin typeface="Calibri"/>
                        </a:rPr>
                        <a:t>12.6</a:t>
                      </a:r>
                    </a:p>
                  </a:txBody>
                  <a:tcPr marL="12291" marR="12291" marT="12700" marB="0" anchor="b"/>
                </a:tc>
                <a:tc>
                  <a:txBody>
                    <a:bodyPr/>
                    <a:lstStyle/>
                    <a:p>
                      <a:pPr algn="r" fontAlgn="b"/>
                      <a:r>
                        <a:rPr lang="en-US" sz="1600" b="0" i="0" u="none" strike="noStrike" dirty="0">
                          <a:solidFill>
                            <a:srgbClr val="000000"/>
                          </a:solidFill>
                          <a:effectLst/>
                          <a:latin typeface="Calibri"/>
                        </a:rPr>
                        <a:t>0</a:t>
                      </a:r>
                    </a:p>
                  </a:txBody>
                  <a:tcPr marL="12291" marR="12291" marT="12700" marB="0" anchor="b"/>
                </a:tc>
                <a:tc>
                  <a:txBody>
                    <a:bodyPr/>
                    <a:lstStyle/>
                    <a:p>
                      <a:pPr algn="r" fontAlgn="b"/>
                      <a:r>
                        <a:rPr lang="en-US" sz="1600" b="0" i="0" u="none" strike="noStrike" dirty="0">
                          <a:solidFill>
                            <a:srgbClr val="000000"/>
                          </a:solidFill>
                          <a:effectLst/>
                          <a:latin typeface="Calibri"/>
                        </a:rPr>
                        <a:t>-0.60</a:t>
                      </a:r>
                    </a:p>
                  </a:txBody>
                  <a:tcPr marL="12291" marR="12291" marT="12700" marB="0" anchor="b"/>
                </a:tc>
                <a:tc>
                  <a:txBody>
                    <a:bodyPr/>
                    <a:lstStyle/>
                    <a:p>
                      <a:pPr algn="r" fontAlgn="b"/>
                      <a:r>
                        <a:rPr lang="en-US" sz="1600" b="0" i="0" u="none" strike="noStrike" dirty="0">
                          <a:solidFill>
                            <a:srgbClr val="000000"/>
                          </a:solidFill>
                          <a:effectLst/>
                          <a:latin typeface="Calibri"/>
                        </a:rPr>
                        <a:t>34.6%</a:t>
                      </a:r>
                    </a:p>
                  </a:txBody>
                  <a:tcPr marL="12291" marR="12291" marT="12700" marB="0" anchor="b"/>
                </a:tc>
                <a:tc>
                  <a:txBody>
                    <a:bodyPr/>
                    <a:lstStyle/>
                    <a:p>
                      <a:pPr algn="r" fontAlgn="b"/>
                      <a:r>
                        <a:rPr lang="en-US" sz="1600" b="0" i="0" u="none" strike="noStrike" dirty="0">
                          <a:solidFill>
                            <a:srgbClr val="000000"/>
                          </a:solidFill>
                          <a:effectLst/>
                          <a:latin typeface="Calibri"/>
                        </a:rPr>
                        <a:t>65.4%</a:t>
                      </a:r>
                    </a:p>
                  </a:txBody>
                  <a:tcPr marL="12291" marR="12291" marT="12700" marB="0" anchor="b"/>
                </a:tc>
                <a:tc>
                  <a:txBody>
                    <a:bodyPr/>
                    <a:lstStyle/>
                    <a:p>
                      <a:pPr algn="r" fontAlgn="b"/>
                      <a:r>
                        <a:rPr lang="en-US" sz="1600" b="0" i="0" u="none" strike="noStrike" dirty="0">
                          <a:solidFill>
                            <a:srgbClr val="000000"/>
                          </a:solidFill>
                          <a:effectLst/>
                          <a:latin typeface="Calibri"/>
                        </a:rPr>
                        <a:t>-0.425</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0.922</a:t>
                      </a:r>
                    </a:p>
                  </a:txBody>
                  <a:tcPr marL="12291" marR="12291" marT="12700" marB="0" anchor="b"/>
                </a:tc>
                <a:tc>
                  <a:txBody>
                    <a:bodyPr/>
                    <a:lstStyle/>
                    <a:p>
                      <a:pPr algn="r" fontAlgn="b"/>
                      <a:r>
                        <a:rPr lang="en-US" sz="1600" b="0" i="0" u="none" strike="noStrike">
                          <a:solidFill>
                            <a:srgbClr val="000000"/>
                          </a:solidFill>
                          <a:effectLst/>
                          <a:latin typeface="Calibri"/>
                        </a:rPr>
                        <a:t>0.85</a:t>
                      </a:r>
                    </a:p>
                  </a:txBody>
                  <a:tcPr marL="12291" marR="12291" marT="12700" marB="0" anchor="b"/>
                </a:tc>
                <a:extLst>
                  <a:ext uri="{0D108BD9-81ED-4DB2-BD59-A6C34878D82A}">
                    <a16:rowId xmlns:a16="http://schemas.microsoft.com/office/drawing/2014/main" val="10005"/>
                  </a:ext>
                </a:extLst>
              </a:tr>
              <a:tr h="370840">
                <a:tc>
                  <a:txBody>
                    <a:bodyPr/>
                    <a:lstStyle/>
                    <a:p>
                      <a:pPr algn="l" fontAlgn="b"/>
                      <a:r>
                        <a:rPr lang="en-US" sz="1600" b="0" i="0" u="none" strike="noStrike">
                          <a:solidFill>
                            <a:srgbClr val="000000"/>
                          </a:solidFill>
                          <a:effectLst/>
                          <a:latin typeface="Calibri"/>
                        </a:rPr>
                        <a:t>Girl 6</a:t>
                      </a:r>
                    </a:p>
                  </a:txBody>
                  <a:tcPr marL="12291" marR="12291" marT="12700" marB="0" anchor="b"/>
                </a:tc>
                <a:tc>
                  <a:txBody>
                    <a:bodyPr/>
                    <a:lstStyle/>
                    <a:p>
                      <a:pPr algn="r" fontAlgn="b"/>
                      <a:r>
                        <a:rPr lang="en-US" sz="1600" b="0" i="0" u="none" strike="noStrike" dirty="0">
                          <a:solidFill>
                            <a:srgbClr val="000000"/>
                          </a:solidFill>
                          <a:effectLst/>
                          <a:latin typeface="Calibri"/>
                        </a:rPr>
                        <a:t>10.3</a:t>
                      </a:r>
                    </a:p>
                  </a:txBody>
                  <a:tcPr marL="12291" marR="12291" marT="12700" marB="0" anchor="b"/>
                </a:tc>
                <a:tc>
                  <a:txBody>
                    <a:bodyPr/>
                    <a:lstStyle/>
                    <a:p>
                      <a:pPr algn="r" fontAlgn="b"/>
                      <a:r>
                        <a:rPr lang="en-US" sz="1600" b="0" i="0" u="none" strike="noStrike" dirty="0">
                          <a:solidFill>
                            <a:srgbClr val="000000"/>
                          </a:solidFill>
                          <a:effectLst/>
                          <a:latin typeface="Calibri"/>
                        </a:rPr>
                        <a:t>0</a:t>
                      </a:r>
                    </a:p>
                  </a:txBody>
                  <a:tcPr marL="12291" marR="12291" marT="12700" marB="0" anchor="b"/>
                </a:tc>
                <a:tc>
                  <a:txBody>
                    <a:bodyPr/>
                    <a:lstStyle/>
                    <a:p>
                      <a:pPr algn="r" fontAlgn="b"/>
                      <a:r>
                        <a:rPr lang="en-US" sz="1600" b="0" i="0" u="none" strike="noStrike" dirty="0">
                          <a:solidFill>
                            <a:srgbClr val="000000"/>
                          </a:solidFill>
                          <a:effectLst/>
                          <a:latin typeface="Calibri"/>
                        </a:rPr>
                        <a:t>-4.14</a:t>
                      </a:r>
                    </a:p>
                  </a:txBody>
                  <a:tcPr marL="12291" marR="12291" marT="12700" marB="0" anchor="b"/>
                </a:tc>
                <a:tc>
                  <a:txBody>
                    <a:bodyPr/>
                    <a:lstStyle/>
                    <a:p>
                      <a:pPr algn="r" fontAlgn="b"/>
                      <a:r>
                        <a:rPr lang="en-US" sz="1600" b="0" i="0" u="none" strike="noStrike" dirty="0">
                          <a:solidFill>
                            <a:srgbClr val="000000"/>
                          </a:solidFill>
                          <a:effectLst/>
                          <a:latin typeface="Calibri"/>
                        </a:rPr>
                        <a:t>1.5%</a:t>
                      </a:r>
                    </a:p>
                  </a:txBody>
                  <a:tcPr marL="12291" marR="12291" marT="12700" marB="0" anchor="b"/>
                </a:tc>
                <a:tc>
                  <a:txBody>
                    <a:bodyPr/>
                    <a:lstStyle/>
                    <a:p>
                      <a:pPr algn="r" fontAlgn="b"/>
                      <a:r>
                        <a:rPr lang="en-US" sz="1600" b="0" i="0" u="none" strike="noStrike" dirty="0">
                          <a:solidFill>
                            <a:srgbClr val="000000"/>
                          </a:solidFill>
                          <a:effectLst/>
                          <a:latin typeface="Calibri"/>
                        </a:rPr>
                        <a:t>98.5%</a:t>
                      </a:r>
                    </a:p>
                  </a:txBody>
                  <a:tcPr marL="12291" marR="12291" marT="12700" marB="0" anchor="b"/>
                </a:tc>
                <a:tc>
                  <a:txBody>
                    <a:bodyPr/>
                    <a:lstStyle/>
                    <a:p>
                      <a:pPr algn="r" fontAlgn="b"/>
                      <a:r>
                        <a:rPr lang="en-US" sz="1600" b="0" i="0" u="none" strike="noStrike" dirty="0">
                          <a:solidFill>
                            <a:srgbClr val="000000"/>
                          </a:solidFill>
                          <a:effectLst/>
                          <a:latin typeface="Calibri"/>
                        </a:rPr>
                        <a:t>-0.015</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0.173</a:t>
                      </a:r>
                    </a:p>
                  </a:txBody>
                  <a:tcPr marL="12291" marR="12291" marT="12700" marB="0" anchor="b"/>
                </a:tc>
                <a:tc>
                  <a:txBody>
                    <a:bodyPr/>
                    <a:lstStyle/>
                    <a:p>
                      <a:pPr algn="r" fontAlgn="b"/>
                      <a:r>
                        <a:rPr lang="en-US" sz="1600" b="0" i="0" u="none" strike="noStrike">
                          <a:solidFill>
                            <a:srgbClr val="000000"/>
                          </a:solidFill>
                          <a:effectLst/>
                          <a:latin typeface="Calibri"/>
                        </a:rPr>
                        <a:t>0.03</a:t>
                      </a:r>
                    </a:p>
                  </a:txBody>
                  <a:tcPr marL="12291" marR="12291" marT="12700" marB="0" anchor="b"/>
                </a:tc>
                <a:extLst>
                  <a:ext uri="{0D108BD9-81ED-4DB2-BD59-A6C34878D82A}">
                    <a16:rowId xmlns:a16="http://schemas.microsoft.com/office/drawing/2014/main" val="10006"/>
                  </a:ext>
                </a:extLst>
              </a:tr>
              <a:tr h="370840">
                <a:tc>
                  <a:txBody>
                    <a:bodyPr/>
                    <a:lstStyle/>
                    <a:p>
                      <a:pPr algn="l" fontAlgn="b"/>
                      <a:r>
                        <a:rPr lang="en-US" sz="1600" b="0" i="0" u="none" strike="noStrike">
                          <a:solidFill>
                            <a:srgbClr val="000000"/>
                          </a:solidFill>
                          <a:effectLst/>
                          <a:latin typeface="Calibri"/>
                        </a:rPr>
                        <a:t>Girl 7</a:t>
                      </a:r>
                    </a:p>
                  </a:txBody>
                  <a:tcPr marL="12291" marR="12291" marT="12700" marB="0" anchor="b"/>
                </a:tc>
                <a:tc>
                  <a:txBody>
                    <a:bodyPr/>
                    <a:lstStyle/>
                    <a:p>
                      <a:pPr algn="r" fontAlgn="b"/>
                      <a:r>
                        <a:rPr lang="en-US" sz="1600" b="0" i="0" u="none" strike="noStrike" dirty="0">
                          <a:solidFill>
                            <a:srgbClr val="000000"/>
                          </a:solidFill>
                          <a:effectLst/>
                          <a:latin typeface="Calibri"/>
                        </a:rPr>
                        <a:t>10.2</a:t>
                      </a:r>
                    </a:p>
                  </a:txBody>
                  <a:tcPr marL="12291" marR="12291" marT="12700" marB="0" anchor="b"/>
                </a:tc>
                <a:tc>
                  <a:txBody>
                    <a:bodyPr/>
                    <a:lstStyle/>
                    <a:p>
                      <a:pPr algn="r" fontAlgn="b"/>
                      <a:r>
                        <a:rPr lang="en-US" sz="1600" b="0" i="0" u="none" strike="noStrike" dirty="0">
                          <a:solidFill>
                            <a:srgbClr val="000000"/>
                          </a:solidFill>
                          <a:effectLst/>
                          <a:latin typeface="Calibri"/>
                        </a:rPr>
                        <a:t>0</a:t>
                      </a:r>
                    </a:p>
                  </a:txBody>
                  <a:tcPr marL="12291" marR="12291" marT="12700" marB="0" anchor="b"/>
                </a:tc>
                <a:tc>
                  <a:txBody>
                    <a:bodyPr/>
                    <a:lstStyle/>
                    <a:p>
                      <a:pPr algn="r" fontAlgn="b"/>
                      <a:r>
                        <a:rPr lang="en-US" sz="1600" b="0" i="0" u="none" strike="noStrike" dirty="0">
                          <a:solidFill>
                            <a:srgbClr val="000000"/>
                          </a:solidFill>
                          <a:effectLst/>
                          <a:latin typeface="Calibri"/>
                        </a:rPr>
                        <a:t>-4.29</a:t>
                      </a:r>
                    </a:p>
                  </a:txBody>
                  <a:tcPr marL="12291" marR="12291" marT="12700" marB="0" anchor="b"/>
                </a:tc>
                <a:tc>
                  <a:txBody>
                    <a:bodyPr/>
                    <a:lstStyle/>
                    <a:p>
                      <a:pPr algn="r" fontAlgn="b"/>
                      <a:r>
                        <a:rPr lang="en-US" sz="1600" b="0" i="0" u="none" strike="noStrike" dirty="0">
                          <a:solidFill>
                            <a:srgbClr val="000000"/>
                          </a:solidFill>
                          <a:effectLst/>
                          <a:latin typeface="Calibri"/>
                        </a:rPr>
                        <a:t>1.3%</a:t>
                      </a:r>
                    </a:p>
                  </a:txBody>
                  <a:tcPr marL="12291" marR="12291" marT="12700" marB="0" anchor="b"/>
                </a:tc>
                <a:tc>
                  <a:txBody>
                    <a:bodyPr/>
                    <a:lstStyle/>
                    <a:p>
                      <a:pPr algn="r" fontAlgn="b"/>
                      <a:r>
                        <a:rPr lang="en-US" sz="1600" b="0" i="0" u="none" strike="noStrike" dirty="0">
                          <a:solidFill>
                            <a:srgbClr val="000000"/>
                          </a:solidFill>
                          <a:effectLst/>
                          <a:latin typeface="Calibri"/>
                        </a:rPr>
                        <a:t>98.7%</a:t>
                      </a:r>
                    </a:p>
                  </a:txBody>
                  <a:tcPr marL="12291" marR="12291" marT="12700" marB="0" anchor="b"/>
                </a:tc>
                <a:tc>
                  <a:txBody>
                    <a:bodyPr/>
                    <a:lstStyle/>
                    <a:p>
                      <a:pPr algn="r" fontAlgn="b"/>
                      <a:r>
                        <a:rPr lang="en-US" sz="1600" b="0" i="0" u="none" strike="noStrike" dirty="0">
                          <a:solidFill>
                            <a:srgbClr val="000000"/>
                          </a:solidFill>
                          <a:effectLst/>
                          <a:latin typeface="Calibri"/>
                        </a:rPr>
                        <a:t>-0.013</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-0.161</a:t>
                      </a:r>
                    </a:p>
                  </a:txBody>
                  <a:tcPr marL="12291" marR="12291" marT="12700" marB="0" anchor="b"/>
                </a:tc>
                <a:tc>
                  <a:txBody>
                    <a:bodyPr/>
                    <a:lstStyle/>
                    <a:p>
                      <a:pPr algn="r" fontAlgn="b"/>
                      <a:r>
                        <a:rPr lang="en-US" sz="1600" b="0" i="0" u="none" strike="noStrike">
                          <a:solidFill>
                            <a:srgbClr val="000000"/>
                          </a:solidFill>
                          <a:effectLst/>
                          <a:latin typeface="Calibri"/>
                        </a:rPr>
                        <a:t>0.026</a:t>
                      </a:r>
                    </a:p>
                  </a:txBody>
                  <a:tcPr marL="12291" marR="12291" marT="12700" marB="0" anchor="b"/>
                </a:tc>
                <a:extLst>
                  <a:ext uri="{0D108BD9-81ED-4DB2-BD59-A6C34878D82A}">
                    <a16:rowId xmlns:a16="http://schemas.microsoft.com/office/drawing/2014/main" val="10007"/>
                  </a:ext>
                </a:extLst>
              </a:tr>
              <a:tr h="370840">
                <a:tc>
                  <a:txBody>
                    <a:bodyPr/>
                    <a:lstStyle/>
                    <a:p>
                      <a:pPr algn="l" fontAlgn="b"/>
                      <a:r>
                        <a:rPr lang="en-US" sz="1600" b="0" i="0" u="none" strike="noStrike">
                          <a:solidFill>
                            <a:srgbClr val="000000"/>
                          </a:solidFill>
                          <a:effectLst/>
                          <a:latin typeface="Calibri"/>
                        </a:rPr>
                        <a:t>Girl 8</a:t>
                      </a:r>
                    </a:p>
                  </a:txBody>
                  <a:tcPr marL="12291" marR="12291" marT="12700" marB="0" anchor="b"/>
                </a:tc>
                <a:tc>
                  <a:txBody>
                    <a:bodyPr/>
                    <a:lstStyle/>
                    <a:p>
                      <a:pPr algn="r" fontAlgn="b"/>
                      <a:r>
                        <a:rPr lang="en-US" sz="1600" b="0" i="0" u="none" strike="noStrike" dirty="0">
                          <a:solidFill>
                            <a:srgbClr val="000000"/>
                          </a:solidFill>
                          <a:effectLst/>
                          <a:latin typeface="Calibri"/>
                        </a:rPr>
                        <a:t>15.4</a:t>
                      </a:r>
                    </a:p>
                  </a:txBody>
                  <a:tcPr marL="12291" marR="12291" marT="12700" marB="0" anchor="b"/>
                </a:tc>
                <a:tc>
                  <a:txBody>
                    <a:bodyPr/>
                    <a:lstStyle/>
                    <a:p>
                      <a:pPr algn="r" fontAlgn="b"/>
                      <a:r>
                        <a:rPr lang="en-US" sz="1600" b="0" i="0" u="none" strike="noStrike" dirty="0">
                          <a:solidFill>
                            <a:srgbClr val="000000"/>
                          </a:solidFill>
                          <a:effectLst/>
                          <a:latin typeface="Calibri"/>
                        </a:rPr>
                        <a:t>1</a:t>
                      </a:r>
                    </a:p>
                  </a:txBody>
                  <a:tcPr marL="12291" marR="12291" marT="12700" marB="0" anchor="b"/>
                </a:tc>
                <a:tc>
                  <a:txBody>
                    <a:bodyPr/>
                    <a:lstStyle/>
                    <a:p>
                      <a:pPr algn="r" fontAlgn="b"/>
                      <a:r>
                        <a:rPr lang="en-US" sz="1600" b="0" i="0" u="none" strike="noStrike" dirty="0">
                          <a:solidFill>
                            <a:srgbClr val="000000"/>
                          </a:solidFill>
                          <a:effectLst/>
                          <a:latin typeface="Calibri"/>
                        </a:rPr>
                        <a:t>3.72</a:t>
                      </a:r>
                    </a:p>
                  </a:txBody>
                  <a:tcPr marL="12291" marR="12291" marT="12700" marB="0" anchor="b"/>
                </a:tc>
                <a:tc>
                  <a:txBody>
                    <a:bodyPr/>
                    <a:lstStyle/>
                    <a:p>
                      <a:pPr algn="r" fontAlgn="b"/>
                      <a:r>
                        <a:rPr lang="en-US" sz="1600" b="0" i="0" u="none" strike="noStrike" dirty="0">
                          <a:solidFill>
                            <a:srgbClr val="000000"/>
                          </a:solidFill>
                          <a:effectLst/>
                          <a:latin typeface="Calibri"/>
                        </a:rPr>
                        <a:t>97.8%</a:t>
                      </a:r>
                    </a:p>
                  </a:txBody>
                  <a:tcPr marL="12291" marR="12291" marT="12700" marB="0" anchor="b"/>
                </a:tc>
                <a:tc>
                  <a:txBody>
                    <a:bodyPr/>
                    <a:lstStyle/>
                    <a:p>
                      <a:pPr algn="r" fontAlgn="b"/>
                      <a:r>
                        <a:rPr lang="en-US" sz="1600" b="0" i="0" u="none" strike="noStrike" dirty="0">
                          <a:solidFill>
                            <a:srgbClr val="000000"/>
                          </a:solidFill>
                          <a:effectLst/>
                          <a:latin typeface="Calibri"/>
                        </a:rPr>
                        <a:t>97.8%</a:t>
                      </a:r>
                    </a:p>
                  </a:txBody>
                  <a:tcPr marL="12291" marR="12291" marT="12700" marB="0" anchor="b"/>
                </a:tc>
                <a:tc>
                  <a:txBody>
                    <a:bodyPr/>
                    <a:lstStyle/>
                    <a:p>
                      <a:pPr algn="r" fontAlgn="b"/>
                      <a:r>
                        <a:rPr lang="en-US" sz="1600" b="0" i="0" u="none" strike="noStrike" dirty="0">
                          <a:solidFill>
                            <a:srgbClr val="000000"/>
                          </a:solidFill>
                          <a:effectLst/>
                          <a:latin typeface="Calibri"/>
                        </a:rPr>
                        <a:t>-0.022</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-0.210</a:t>
                      </a:r>
                    </a:p>
                  </a:txBody>
                  <a:tcPr marL="12291" marR="12291" marT="12700" marB="0" anchor="b"/>
                </a:tc>
                <a:tc>
                  <a:txBody>
                    <a:bodyPr/>
                    <a:lstStyle/>
                    <a:p>
                      <a:pPr algn="r" fontAlgn="b"/>
                      <a:r>
                        <a:rPr lang="en-US" sz="1600" b="0" i="0" u="none" strike="noStrike">
                          <a:solidFill>
                            <a:srgbClr val="000000"/>
                          </a:solidFill>
                          <a:effectLst/>
                          <a:latin typeface="Calibri"/>
                        </a:rPr>
                        <a:t>0.044</a:t>
                      </a:r>
                    </a:p>
                  </a:txBody>
                  <a:tcPr marL="12291" marR="12291" marT="12700" marB="0" anchor="b"/>
                </a:tc>
                <a:extLst>
                  <a:ext uri="{0D108BD9-81ED-4DB2-BD59-A6C34878D82A}">
                    <a16:rowId xmlns:a16="http://schemas.microsoft.com/office/drawing/2014/main" val="10008"/>
                  </a:ext>
                </a:extLst>
              </a:tr>
              <a:tr h="370840">
                <a:tc>
                  <a:txBody>
                    <a:bodyPr/>
                    <a:lstStyle/>
                    <a:p>
                      <a:pPr algn="l" fontAlgn="b"/>
                      <a:r>
                        <a:rPr lang="en-US" sz="1600" b="0" i="0" u="none" strike="noStrike" dirty="0">
                          <a:solidFill>
                            <a:srgbClr val="000000"/>
                          </a:solidFill>
                          <a:effectLst/>
                          <a:latin typeface="Calibri"/>
                        </a:rPr>
                        <a:t>Girl 9</a:t>
                      </a:r>
                    </a:p>
                  </a:txBody>
                  <a:tcPr marL="12291" marR="12291" marT="12700" marB="0" anchor="b"/>
                </a:tc>
                <a:tc>
                  <a:txBody>
                    <a:bodyPr/>
                    <a:lstStyle/>
                    <a:p>
                      <a:pPr algn="r" fontAlgn="b"/>
                      <a:r>
                        <a:rPr lang="en-US" sz="1600" b="0" i="0" u="none" strike="noStrike" dirty="0">
                          <a:solidFill>
                            <a:srgbClr val="000000"/>
                          </a:solidFill>
                          <a:effectLst/>
                          <a:latin typeface="Calibri"/>
                        </a:rPr>
                        <a:t>15.2</a:t>
                      </a:r>
                    </a:p>
                  </a:txBody>
                  <a:tcPr marL="12291" marR="12291" marT="12700" marB="0" anchor="b"/>
                </a:tc>
                <a:tc>
                  <a:txBody>
                    <a:bodyPr/>
                    <a:lstStyle/>
                    <a:p>
                      <a:pPr algn="r" fontAlgn="b"/>
                      <a:r>
                        <a:rPr lang="en-US" sz="1600" b="0" i="0" u="none" strike="noStrike" dirty="0">
                          <a:solidFill>
                            <a:srgbClr val="000000"/>
                          </a:solidFill>
                          <a:effectLst/>
                          <a:latin typeface="Calibri"/>
                        </a:rPr>
                        <a:t>1</a:t>
                      </a:r>
                    </a:p>
                  </a:txBody>
                  <a:tcPr marL="12291" marR="12291" marT="12700" marB="0" anchor="b"/>
                </a:tc>
                <a:tc>
                  <a:txBody>
                    <a:bodyPr/>
                    <a:lstStyle/>
                    <a:p>
                      <a:pPr algn="r" fontAlgn="b"/>
                      <a:r>
                        <a:rPr lang="en-US" sz="1600" b="0" i="0" u="none" strike="noStrike" dirty="0">
                          <a:solidFill>
                            <a:srgbClr val="000000"/>
                          </a:solidFill>
                          <a:effectLst/>
                          <a:latin typeface="Calibri"/>
                        </a:rPr>
                        <a:t>3.41</a:t>
                      </a:r>
                    </a:p>
                  </a:txBody>
                  <a:tcPr marL="12291" marR="12291" marT="12700" marB="0" anchor="b"/>
                </a:tc>
                <a:tc>
                  <a:txBody>
                    <a:bodyPr/>
                    <a:lstStyle/>
                    <a:p>
                      <a:pPr algn="r" fontAlgn="b"/>
                      <a:r>
                        <a:rPr lang="en-US" sz="1600" b="0" i="0" u="none" strike="noStrike" dirty="0">
                          <a:solidFill>
                            <a:srgbClr val="000000"/>
                          </a:solidFill>
                          <a:effectLst/>
                          <a:latin typeface="Calibri"/>
                        </a:rPr>
                        <a:t>96.9%</a:t>
                      </a:r>
                    </a:p>
                  </a:txBody>
                  <a:tcPr marL="12291" marR="12291" marT="12700" marB="0" anchor="b"/>
                </a:tc>
                <a:tc>
                  <a:txBody>
                    <a:bodyPr/>
                    <a:lstStyle/>
                    <a:p>
                      <a:pPr algn="r" fontAlgn="b"/>
                      <a:r>
                        <a:rPr lang="en-US" sz="1600" b="0" i="0" u="none" strike="noStrike" dirty="0">
                          <a:solidFill>
                            <a:srgbClr val="000000"/>
                          </a:solidFill>
                          <a:effectLst/>
                          <a:latin typeface="Calibri"/>
                        </a:rPr>
                        <a:t>96.9%</a:t>
                      </a:r>
                    </a:p>
                  </a:txBody>
                  <a:tcPr marL="12291" marR="12291" marT="12700" marB="0" anchor="b"/>
                </a:tc>
                <a:tc>
                  <a:txBody>
                    <a:bodyPr/>
                    <a:lstStyle/>
                    <a:p>
                      <a:pPr algn="r" fontAlgn="b"/>
                      <a:r>
                        <a:rPr lang="en-US" sz="1600" b="0" i="0" u="none" strike="noStrike" dirty="0">
                          <a:solidFill>
                            <a:srgbClr val="000000"/>
                          </a:solidFill>
                          <a:effectLst/>
                          <a:latin typeface="Calibri"/>
                        </a:rPr>
                        <a:t>-0.031</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-0.249</a:t>
                      </a:r>
                    </a:p>
                  </a:txBody>
                  <a:tcPr marL="12291" marR="12291" marT="12700" marB="0" anchor="b"/>
                </a:tc>
                <a:tc>
                  <a:txBody>
                    <a:bodyPr/>
                    <a:lstStyle/>
                    <a:p>
                      <a:pPr algn="r" fontAlgn="b"/>
                      <a:r>
                        <a:rPr lang="en-US" sz="1600" b="0" i="0" u="none" strike="noStrike">
                          <a:solidFill>
                            <a:srgbClr val="000000"/>
                          </a:solidFill>
                          <a:effectLst/>
                          <a:latin typeface="Calibri"/>
                        </a:rPr>
                        <a:t>0.062</a:t>
                      </a:r>
                    </a:p>
                  </a:txBody>
                  <a:tcPr marL="12291" marR="12291" marT="12700" marB="0" anchor="b"/>
                </a:tc>
                <a:extLst>
                  <a:ext uri="{0D108BD9-81ED-4DB2-BD59-A6C34878D82A}">
                    <a16:rowId xmlns:a16="http://schemas.microsoft.com/office/drawing/2014/main" val="10009"/>
                  </a:ext>
                </a:extLst>
              </a:tr>
              <a:tr h="370840">
                <a:tc>
                  <a:txBody>
                    <a:bodyPr/>
                    <a:lstStyle/>
                    <a:p>
                      <a:pPr algn="l" fontAlgn="b"/>
                      <a:r>
                        <a:rPr lang="tr-TR" sz="1600" b="0" i="0" u="none" strike="noStrike">
                          <a:solidFill>
                            <a:srgbClr val="000000"/>
                          </a:solidFill>
                          <a:effectLst/>
                          <a:latin typeface="Calibri"/>
                        </a:rPr>
                        <a:t>Girl 10</a:t>
                      </a:r>
                    </a:p>
                  </a:txBody>
                  <a:tcPr marL="12291" marR="12291" marT="12700" marB="0" anchor="b">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13.8</a:t>
                      </a:r>
                    </a:p>
                  </a:txBody>
                  <a:tcPr marL="12291" marR="12291" marT="12700" marB="0" anchor="b">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a:t>
                      </a:r>
                    </a:p>
                  </a:txBody>
                  <a:tcPr marL="12291" marR="12291" marT="12700" marB="0" anchor="b">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1.25</a:t>
                      </a:r>
                    </a:p>
                  </a:txBody>
                  <a:tcPr marL="12291" marR="12291" marT="12700" marB="0" anchor="b">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79.2%</a:t>
                      </a:r>
                    </a:p>
                  </a:txBody>
                  <a:tcPr marL="12291" marR="12291" marT="12700" marB="0" anchor="b">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79.2%</a:t>
                      </a:r>
                    </a:p>
                  </a:txBody>
                  <a:tcPr marL="12291" marR="12291"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-0.233</a:t>
                      </a:r>
                    </a:p>
                  </a:txBody>
                  <a:tcPr marL="12291" marR="12291"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cs typeface="Calibri"/>
                        </a:rPr>
                        <a:t>0.683</a:t>
                      </a:r>
                    </a:p>
                  </a:txBody>
                  <a:tcPr marL="12291" marR="12291"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0.466</a:t>
                      </a:r>
                    </a:p>
                  </a:txBody>
                  <a:tcPr marL="12291" marR="12291" marT="12700" marB="0" anchor="b">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r h="291673">
                <a:tc gridSpan="3">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a:rPr>
                        <a:t>Likelihood (product)</a:t>
                      </a:r>
                    </a:p>
                  </a:txBody>
                  <a:tcPr marL="12291" marR="12291" marT="1270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fontAlgn="b"/>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l" fontAlgn="b"/>
                      <a:endParaRPr lang="en-US" sz="1600" b="0" i="0" u="none" strike="noStrike">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12291" marR="12291" marT="1270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Calibri"/>
                      </a:endParaRP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000000"/>
                          </a:solidFill>
                          <a:effectLst/>
                          <a:latin typeface="Calibri"/>
                        </a:rPr>
                        <a:t>6.4%</a:t>
                      </a:r>
                    </a:p>
                  </a:txBody>
                  <a:tcPr marL="12291" marR="12291" marT="12700" marB="0" anchor="b">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1"/>
                  </a:ext>
                </a:extLst>
              </a:tr>
              <a:tr h="383940">
                <a:tc gridSpan="5">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a:rPr>
                        <a:t>Log-likelihood (sum)</a:t>
                      </a:r>
                    </a:p>
                  </a:txBody>
                  <a:tcPr marL="12291" marR="12291" marT="12700" marB="0" anchor="b">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l" fontAlgn="b"/>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l" fontAlgn="b"/>
                      <a:endParaRPr lang="en-US" sz="1600" b="0" i="0" u="none" strike="noStrike">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pPr algn="l" fontAlgn="b"/>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-2.749</a:t>
                      </a: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2"/>
                  </a:ext>
                </a:extLst>
              </a:tr>
              <a:tr h="370840">
                <a:tc gridSpan="5">
                  <a:txBody>
                    <a:bodyPr/>
                    <a:lstStyle/>
                    <a:p>
                      <a:pPr algn="l" fontAlgn="b"/>
                      <a:r>
                        <a:rPr lang="en-US" sz="1600" b="0" i="0" u="none" strike="noStrike" dirty="0">
                          <a:solidFill>
                            <a:srgbClr val="000000"/>
                          </a:solidFill>
                          <a:effectLst/>
                          <a:latin typeface="Calibri"/>
                        </a:rPr>
                        <a:t>Deviance (sum of squares)</a:t>
                      </a: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l" fontAlgn="b"/>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l" fontAlgn="b"/>
                      <a:endParaRPr lang="en-US" sz="1600" b="0" i="0" u="none" strike="noStrike">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pPr algn="l" fontAlgn="b"/>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r" defTabSz="4572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a:rPr>
                        <a:t>5.498</a:t>
                      </a: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8" name="TextBox 7"/>
          <p:cNvSpPr txBox="1"/>
          <p:nvPr/>
        </p:nvSpPr>
        <p:spPr>
          <a:xfrm>
            <a:off x="3797093" y="944865"/>
            <a:ext cx="4122357" cy="307777"/>
          </a:xfrm>
          <a:prstGeom prst="rect">
            <a:avLst/>
          </a:prstGeom>
          <a:noFill/>
        </p:spPr>
        <p:txBody>
          <a:bodyPr wrap="none" lIns="0" tIns="0" rIns="0" bIns="0" rtlCol="0">
            <a:spAutoFit/>
          </a:bodyPr>
          <a:lstStyle/>
          <a:p>
            <a:r>
              <a:rPr lang="en-US" sz="2000" i="1" dirty="0"/>
              <a:t>Menarche = g(-20.0 + 1.54 Age)</a:t>
            </a:r>
            <a:r>
              <a:rPr lang="en-US" sz="2000" i="1" baseline="-25000" dirty="0"/>
              <a:t> </a:t>
            </a:r>
            <a:r>
              <a:rPr lang="en-US" sz="2000" i="1" dirty="0"/>
              <a:t>+ u</a:t>
            </a:r>
          </a:p>
        </p:txBody>
      </p:sp>
      <p:graphicFrame>
        <p:nvGraphicFramePr>
          <p:cNvPr id="2" name="Object 1"/>
          <p:cNvGraphicFramePr>
            <a:graphicFrameLocks noChangeAspect="1"/>
          </p:cNvGraphicFramePr>
          <p:nvPr>
            <p:extLst>
              <p:ext uri="{D42A27DB-BD31-4B8C-83A1-F6EECF244321}">
                <p14:modId xmlns:p14="http://schemas.microsoft.com/office/powerpoint/2010/main" val="2950407435"/>
              </p:ext>
            </p:extLst>
          </p:nvPr>
        </p:nvGraphicFramePr>
        <p:xfrm>
          <a:off x="6176928" y="1741579"/>
          <a:ext cx="762019" cy="299795"/>
        </p:xfrm>
        <a:graphic>
          <a:graphicData uri="http://schemas.openxmlformats.org/presentationml/2006/ole">
            <mc:AlternateContent xmlns:mc="http://schemas.openxmlformats.org/markup-compatibility/2006">
              <mc:Choice xmlns:v="urn:schemas-microsoft-com:vml" Requires="v">
                <p:oleObj spid="_x0000_s16547" name="Equation" r:id="rId4" imgW="647700" imgH="254000" progId="Equation.3">
                  <p:embed/>
                </p:oleObj>
              </mc:Choice>
              <mc:Fallback>
                <p:oleObj name="Equation" r:id="rId4" imgW="647700" imgH="254000" progId="Equation.3">
                  <p:embed/>
                  <p:pic>
                    <p:nvPicPr>
                      <p:cNvPr id="2" name="Object 1"/>
                      <p:cNvPicPr/>
                      <p:nvPr/>
                    </p:nvPicPr>
                    <p:blipFill>
                      <a:blip r:embed="rId5"/>
                      <a:stretch>
                        <a:fillRect/>
                      </a:stretch>
                    </p:blipFill>
                    <p:spPr>
                      <a:xfrm>
                        <a:off x="6176928" y="1741579"/>
                        <a:ext cx="762019" cy="299795"/>
                      </a:xfrm>
                      <a:prstGeom prst="rect">
                        <a:avLst/>
                      </a:prstGeom>
                    </p:spPr>
                  </p:pic>
                </p:oleObj>
              </mc:Fallback>
            </mc:AlternateContent>
          </a:graphicData>
        </a:graphic>
      </p:graphicFrame>
    </p:spTree>
    <p:extLst>
      <p:ext uri="{BB962C8B-B14F-4D97-AF65-F5344CB8AC3E}">
        <p14:creationId xmlns:p14="http://schemas.microsoft.com/office/powerpoint/2010/main" val="4242086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07841" y="38150"/>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Courier"/>
                <a:cs typeface="Courier"/>
              </a:rPr>
              <a:t>lreg1 &lt;- </a:t>
            </a:r>
            <a:r>
              <a:rPr lang="en-US" sz="1600" dirty="0" err="1">
                <a:latin typeface="Courier"/>
                <a:cs typeface="Courier"/>
              </a:rPr>
              <a:t>glm</a:t>
            </a:r>
            <a:r>
              <a:rPr lang="en-US" sz="1600" dirty="0">
                <a:latin typeface="Courier"/>
                <a:cs typeface="Courier"/>
              </a:rPr>
              <a:t>(Menarche ~ Age, data = data, family = "binomial")</a:t>
            </a:r>
          </a:p>
          <a:p>
            <a:r>
              <a:rPr lang="en-US" sz="1600" dirty="0">
                <a:latin typeface="Courier"/>
                <a:cs typeface="Courier"/>
              </a:rPr>
              <a:t>summary(lreg1)</a:t>
            </a:r>
          </a:p>
          <a:p>
            <a:endParaRPr lang="en-US" sz="800" b="0" dirty="0">
              <a:latin typeface="Courier"/>
              <a:cs typeface="Courier"/>
            </a:endParaRPr>
          </a:p>
          <a:p>
            <a:r>
              <a:rPr lang="en-US" sz="1600" b="0" dirty="0">
                <a:latin typeface="Courier"/>
                <a:cs typeface="Courier"/>
              </a:rPr>
              <a:t>Call:</a:t>
            </a:r>
          </a:p>
          <a:p>
            <a:r>
              <a:rPr lang="en-US" sz="1600" b="0" dirty="0" err="1">
                <a:latin typeface="Courier"/>
                <a:cs typeface="Courier"/>
              </a:rPr>
              <a:t>glm</a:t>
            </a:r>
            <a:r>
              <a:rPr lang="en-US" sz="1600" b="0" dirty="0">
                <a:latin typeface="Courier"/>
                <a:cs typeface="Courier"/>
              </a:rPr>
              <a:t>(formula = Menarche ~ Age, family = "binomial", data = data)</a:t>
            </a:r>
          </a:p>
          <a:p>
            <a:endParaRPr lang="en-US" sz="800" b="0" dirty="0">
              <a:latin typeface="Courier"/>
              <a:cs typeface="Courier"/>
            </a:endParaRPr>
          </a:p>
          <a:p>
            <a:r>
              <a:rPr lang="en-US" sz="1600" b="0" dirty="0">
                <a:latin typeface="Courier"/>
                <a:cs typeface="Courier"/>
              </a:rPr>
              <a:t>Deviance Residuals: </a:t>
            </a:r>
          </a:p>
          <a:p>
            <a:r>
              <a:rPr lang="en-US" sz="1600" b="0" dirty="0">
                <a:latin typeface="Courier"/>
                <a:cs typeface="Courier"/>
              </a:rPr>
              <a:t>    Min       1Q   Median       3Q      Max  </a:t>
            </a:r>
          </a:p>
          <a:p>
            <a:r>
              <a:rPr lang="en-US" sz="1600" b="0" dirty="0">
                <a:latin typeface="Courier"/>
                <a:cs typeface="Courier"/>
              </a:rPr>
              <a:t>-3.0863  -0.1988   0.0324   0.2216   2.8285  </a:t>
            </a:r>
          </a:p>
          <a:p>
            <a:endParaRPr lang="en-US" sz="800" b="0" dirty="0">
              <a:latin typeface="Courier"/>
              <a:cs typeface="Courier"/>
            </a:endParaRPr>
          </a:p>
          <a:p>
            <a:r>
              <a:rPr lang="en-US" sz="1600" b="0" dirty="0">
                <a:latin typeface="Courier"/>
                <a:cs typeface="Courier"/>
              </a:rPr>
              <a:t>Coefficients:</a:t>
            </a:r>
          </a:p>
          <a:p>
            <a:r>
              <a:rPr lang="en-US" sz="1600" b="0" dirty="0">
                <a:latin typeface="Courier"/>
                <a:cs typeface="Courier"/>
              </a:rPr>
              <a:t>             Estimate Std. Error z value </a:t>
            </a:r>
            <a:r>
              <a:rPr lang="en-US" sz="1600" b="0" dirty="0" err="1">
                <a:latin typeface="Courier"/>
                <a:cs typeface="Courier"/>
              </a:rPr>
              <a:t>Pr</a:t>
            </a:r>
            <a:r>
              <a:rPr lang="en-US" sz="1600" b="0" dirty="0">
                <a:latin typeface="Courier"/>
                <a:cs typeface="Courier"/>
              </a:rPr>
              <a:t>(&gt;|z|)    </a:t>
            </a:r>
          </a:p>
          <a:p>
            <a:r>
              <a:rPr lang="en-US" sz="1600" b="0" dirty="0">
                <a:latin typeface="Courier"/>
                <a:cs typeface="Courier"/>
              </a:rPr>
              <a:t>(Intercept) -21.07621    0.76637  -27.50   &lt;2e-16 ***</a:t>
            </a:r>
          </a:p>
          <a:p>
            <a:r>
              <a:rPr lang="en-US" sz="1600" b="0" dirty="0">
                <a:latin typeface="Courier"/>
                <a:cs typeface="Courier"/>
              </a:rPr>
              <a:t>Age           1.62044    0.05863   27.64   &lt;2e-16 ***</a:t>
            </a:r>
          </a:p>
          <a:p>
            <a:r>
              <a:rPr lang="en-US" sz="1600" b="0" dirty="0">
                <a:latin typeface="Courier"/>
                <a:cs typeface="Courier"/>
              </a:rPr>
              <a:t>---</a:t>
            </a:r>
          </a:p>
          <a:p>
            <a:r>
              <a:rPr lang="en-US" sz="1600" b="0" dirty="0" err="1">
                <a:latin typeface="Courier"/>
                <a:cs typeface="Courier"/>
              </a:rPr>
              <a:t>Signif</a:t>
            </a:r>
            <a:r>
              <a:rPr lang="en-US" sz="1600" b="0" dirty="0">
                <a:latin typeface="Courier"/>
                <a:cs typeface="Courier"/>
              </a:rPr>
              <a:t>. codes:  0 ‘***’ 0.001 ‘**’ 0.01 ‘*’ 0.05 ‘.’ 0.1 ‘ ’ 1</a:t>
            </a:r>
          </a:p>
          <a:p>
            <a:endParaRPr lang="en-US" sz="800" b="0" dirty="0">
              <a:latin typeface="Courier"/>
              <a:cs typeface="Courier"/>
            </a:endParaRPr>
          </a:p>
          <a:p>
            <a:r>
              <a:rPr lang="en-US" sz="1600" b="0" dirty="0">
                <a:latin typeface="Courier"/>
                <a:cs typeface="Courier"/>
              </a:rPr>
              <a:t>(Dispersion parameter for binomial family taken to be 1)</a:t>
            </a:r>
          </a:p>
          <a:p>
            <a:endParaRPr lang="en-US" sz="800" b="0" dirty="0">
              <a:latin typeface="Courier"/>
              <a:cs typeface="Courier"/>
            </a:endParaRPr>
          </a:p>
          <a:p>
            <a:r>
              <a:rPr lang="en-US" sz="1600" b="0" dirty="0">
                <a:latin typeface="Courier"/>
                <a:cs typeface="Courier"/>
              </a:rPr>
              <a:t>    Null deviance: 5306.5  on 3917  degrees of freedom</a:t>
            </a:r>
          </a:p>
          <a:p>
            <a:r>
              <a:rPr lang="en-US" sz="1600" b="0" dirty="0">
                <a:latin typeface="Courier"/>
                <a:cs typeface="Courier"/>
              </a:rPr>
              <a:t>Residual deviance: 1664.2  on 3916  degrees of freedom</a:t>
            </a:r>
          </a:p>
          <a:p>
            <a:r>
              <a:rPr lang="en-US" sz="1600" b="0" dirty="0">
                <a:latin typeface="Courier"/>
                <a:cs typeface="Courier"/>
              </a:rPr>
              <a:t>AIC: 1668.2</a:t>
            </a:r>
          </a:p>
          <a:p>
            <a:endParaRPr lang="en-US" sz="1600" b="0" dirty="0">
              <a:latin typeface="Courier"/>
              <a:cs typeface="Courier"/>
            </a:endParaRPr>
          </a:p>
          <a:p>
            <a:r>
              <a:rPr lang="en-US" sz="1600" b="0" dirty="0">
                <a:latin typeface="Courier"/>
                <a:cs typeface="Courier"/>
              </a:rPr>
              <a:t>Number of Fisher Scoring iterations: 7</a:t>
            </a:r>
          </a:p>
        </p:txBody>
      </p:sp>
      <p:sp>
        <p:nvSpPr>
          <p:cNvPr id="14" name="Rectangle 13"/>
          <p:cNvSpPr/>
          <p:nvPr/>
        </p:nvSpPr>
        <p:spPr>
          <a:xfrm>
            <a:off x="420510" y="1399101"/>
            <a:ext cx="8384979" cy="1125049"/>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Residual statistics</a:t>
            </a:r>
          </a:p>
        </p:txBody>
      </p:sp>
      <p:sp>
        <p:nvSpPr>
          <p:cNvPr id="16" name="Rectangle 15"/>
          <p:cNvSpPr/>
          <p:nvPr/>
        </p:nvSpPr>
        <p:spPr>
          <a:xfrm>
            <a:off x="420510" y="4384840"/>
            <a:ext cx="8384979" cy="1554237"/>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a:p>
            <a:pPr algn="r"/>
            <a:r>
              <a:rPr lang="en-US" dirty="0">
                <a:solidFill>
                  <a:srgbClr val="FF0000"/>
                </a:solidFill>
              </a:rPr>
              <a:t>Model quality indices</a:t>
            </a:r>
          </a:p>
        </p:txBody>
      </p:sp>
    </p:spTree>
    <p:extLst>
      <p:ext uri="{BB962C8B-B14F-4D97-AF65-F5344CB8AC3E}">
        <p14:creationId xmlns:p14="http://schemas.microsoft.com/office/powerpoint/2010/main" val="2813475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07841" y="38150"/>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bg2">
                    <a:lumMod val="20000"/>
                    <a:lumOff val="80000"/>
                  </a:schemeClr>
                </a:solidFill>
                <a:latin typeface="Courier"/>
                <a:cs typeface="Courier"/>
              </a:rPr>
              <a:t>lreg1 &lt;- </a:t>
            </a:r>
            <a:r>
              <a:rPr lang="en-US" sz="1600" dirty="0" err="1">
                <a:solidFill>
                  <a:schemeClr val="bg2">
                    <a:lumMod val="20000"/>
                    <a:lumOff val="80000"/>
                  </a:schemeClr>
                </a:solidFill>
                <a:latin typeface="Courier"/>
                <a:cs typeface="Courier"/>
              </a:rPr>
              <a:t>glm</a:t>
            </a:r>
            <a:r>
              <a:rPr lang="en-US" sz="1600" dirty="0">
                <a:solidFill>
                  <a:schemeClr val="bg2">
                    <a:lumMod val="20000"/>
                    <a:lumOff val="80000"/>
                  </a:schemeClr>
                </a:solidFill>
                <a:latin typeface="Courier"/>
                <a:cs typeface="Courier"/>
              </a:rPr>
              <a:t>(Menarche ~ Age, data = data, family = "binomial")</a:t>
            </a:r>
          </a:p>
          <a:p>
            <a:r>
              <a:rPr lang="en-US" sz="1600" dirty="0">
                <a:solidFill>
                  <a:schemeClr val="bg2">
                    <a:lumMod val="20000"/>
                    <a:lumOff val="80000"/>
                  </a:schemeClr>
                </a:solidFill>
                <a:latin typeface="Courier"/>
                <a:cs typeface="Courier"/>
              </a:rPr>
              <a:t>summary(lreg1)</a:t>
            </a:r>
          </a:p>
          <a:p>
            <a:endParaRPr lang="en-US" sz="800" b="0" dirty="0">
              <a:solidFill>
                <a:schemeClr val="bg2">
                  <a:lumMod val="20000"/>
                  <a:lumOff val="80000"/>
                </a:schemeClr>
              </a:solidFill>
              <a:latin typeface="Courier"/>
              <a:cs typeface="Courier"/>
            </a:endParaRPr>
          </a:p>
          <a:p>
            <a:r>
              <a:rPr lang="en-US" sz="1600" b="0" dirty="0">
                <a:solidFill>
                  <a:schemeClr val="bg2">
                    <a:lumMod val="20000"/>
                    <a:lumOff val="80000"/>
                  </a:schemeClr>
                </a:solidFill>
                <a:latin typeface="Courier"/>
                <a:cs typeface="Courier"/>
              </a:rPr>
              <a:t>Call:</a:t>
            </a:r>
          </a:p>
          <a:p>
            <a:r>
              <a:rPr lang="en-US" sz="1600" b="0" dirty="0" err="1">
                <a:solidFill>
                  <a:schemeClr val="bg2">
                    <a:lumMod val="20000"/>
                    <a:lumOff val="80000"/>
                  </a:schemeClr>
                </a:solidFill>
                <a:latin typeface="Courier"/>
                <a:cs typeface="Courier"/>
              </a:rPr>
              <a:t>glm</a:t>
            </a:r>
            <a:r>
              <a:rPr lang="en-US" sz="1600" b="0" dirty="0">
                <a:solidFill>
                  <a:schemeClr val="bg2">
                    <a:lumMod val="20000"/>
                    <a:lumOff val="80000"/>
                  </a:schemeClr>
                </a:solidFill>
                <a:latin typeface="Courier"/>
                <a:cs typeface="Courier"/>
              </a:rPr>
              <a:t>(formula = Menarche ~ Age, family = "binomial", data = data)</a:t>
            </a:r>
          </a:p>
          <a:p>
            <a:endParaRPr lang="en-US" sz="800" b="0" dirty="0">
              <a:latin typeface="Courier"/>
              <a:cs typeface="Courier"/>
            </a:endParaRPr>
          </a:p>
          <a:p>
            <a:r>
              <a:rPr lang="en-US" sz="1600" b="0" dirty="0">
                <a:latin typeface="Courier"/>
                <a:cs typeface="Courier"/>
              </a:rPr>
              <a:t>Deviance Residuals: </a:t>
            </a:r>
          </a:p>
          <a:p>
            <a:r>
              <a:rPr lang="en-US" sz="1600" b="0" dirty="0">
                <a:latin typeface="Courier"/>
                <a:cs typeface="Courier"/>
              </a:rPr>
              <a:t>    Min       1Q   Median       3Q      Max  </a:t>
            </a:r>
          </a:p>
          <a:p>
            <a:r>
              <a:rPr lang="en-US" sz="1600" b="0" dirty="0">
                <a:latin typeface="Courier"/>
                <a:cs typeface="Courier"/>
              </a:rPr>
              <a:t>-3.0863  -0.1988   0.0324   0.2216   2.8285  </a:t>
            </a:r>
          </a:p>
          <a:p>
            <a:endParaRPr lang="en-US" sz="800" b="0" dirty="0">
              <a:latin typeface="Courier"/>
              <a:cs typeface="Courier"/>
            </a:endParaRPr>
          </a:p>
          <a:p>
            <a:r>
              <a:rPr lang="en-US" sz="1600" b="0" dirty="0">
                <a:solidFill>
                  <a:srgbClr val="E9E8E6"/>
                </a:solidFill>
                <a:latin typeface="Courier"/>
                <a:cs typeface="Courier"/>
              </a:rPr>
              <a:t>Coefficients:</a:t>
            </a:r>
          </a:p>
          <a:p>
            <a:r>
              <a:rPr lang="en-US" sz="1600" b="0" dirty="0">
                <a:solidFill>
                  <a:srgbClr val="E9E8E6"/>
                </a:solidFill>
                <a:latin typeface="Courier"/>
                <a:cs typeface="Courier"/>
              </a:rPr>
              <a:t>             Estimate Std. Error z value </a:t>
            </a:r>
            <a:r>
              <a:rPr lang="en-US" sz="1600" b="0" dirty="0" err="1">
                <a:solidFill>
                  <a:srgbClr val="E9E8E6"/>
                </a:solidFill>
                <a:latin typeface="Courier"/>
                <a:cs typeface="Courier"/>
              </a:rPr>
              <a:t>Pr</a:t>
            </a:r>
            <a:r>
              <a:rPr lang="en-US" sz="1600" b="0" dirty="0">
                <a:solidFill>
                  <a:srgbClr val="E9E8E6"/>
                </a:solidFill>
                <a:latin typeface="Courier"/>
                <a:cs typeface="Courier"/>
              </a:rPr>
              <a:t>(&gt;|z|)    </a:t>
            </a:r>
          </a:p>
          <a:p>
            <a:r>
              <a:rPr lang="en-US" sz="1600" b="0" dirty="0">
                <a:solidFill>
                  <a:srgbClr val="E9E8E6"/>
                </a:solidFill>
                <a:latin typeface="Courier"/>
                <a:cs typeface="Courier"/>
              </a:rPr>
              <a:t>(Intercept) -21.07621    0.76637  -27.50   &lt;2e-16 ***</a:t>
            </a:r>
          </a:p>
          <a:p>
            <a:r>
              <a:rPr lang="en-US" sz="1600" b="0" dirty="0">
                <a:solidFill>
                  <a:srgbClr val="E9E8E6"/>
                </a:solidFill>
                <a:latin typeface="Courier"/>
                <a:cs typeface="Courier"/>
              </a:rPr>
              <a:t>Age           1.62044    0.05863   27.64   &lt;2e-16 ***</a:t>
            </a:r>
          </a:p>
          <a:p>
            <a:r>
              <a:rPr lang="en-US" sz="1600" b="0" dirty="0">
                <a:solidFill>
                  <a:srgbClr val="E9E8E6"/>
                </a:solidFill>
                <a:latin typeface="Courier"/>
                <a:cs typeface="Courier"/>
              </a:rPr>
              <a:t>---</a:t>
            </a:r>
          </a:p>
          <a:p>
            <a:r>
              <a:rPr lang="en-US" sz="1600" b="0" dirty="0" err="1">
                <a:solidFill>
                  <a:srgbClr val="E9E8E6"/>
                </a:solidFill>
                <a:latin typeface="Courier"/>
                <a:cs typeface="Courier"/>
              </a:rPr>
              <a:t>Signif</a:t>
            </a:r>
            <a:r>
              <a:rPr lang="en-US" sz="1600" b="0" dirty="0">
                <a:solidFill>
                  <a:srgbClr val="E9E8E6"/>
                </a:solidFill>
                <a:latin typeface="Courier"/>
                <a:cs typeface="Courier"/>
              </a:rPr>
              <a:t>. codes:  0 ‘***’ 0.001 ‘**’ 0.01 ‘*’ 0.05 ‘.’ 0.1 ‘ ’ 1</a:t>
            </a:r>
          </a:p>
          <a:p>
            <a:endParaRPr lang="en-US" sz="800" b="0" dirty="0">
              <a:solidFill>
                <a:srgbClr val="E9E8E6"/>
              </a:solidFill>
              <a:latin typeface="Courier"/>
              <a:cs typeface="Courier"/>
            </a:endParaRPr>
          </a:p>
          <a:p>
            <a:r>
              <a:rPr lang="en-US" sz="1600" b="0" dirty="0">
                <a:solidFill>
                  <a:srgbClr val="E9E8E6"/>
                </a:solidFill>
                <a:latin typeface="Courier"/>
                <a:cs typeface="Courier"/>
              </a:rPr>
              <a:t>(Dispersion parameter for binomial family taken to be 1)</a:t>
            </a:r>
          </a:p>
          <a:p>
            <a:endParaRPr lang="en-US" sz="800" b="0" dirty="0">
              <a:solidFill>
                <a:srgbClr val="E9E8E6"/>
              </a:solidFill>
              <a:latin typeface="Courier"/>
              <a:cs typeface="Courier"/>
            </a:endParaRPr>
          </a:p>
          <a:p>
            <a:r>
              <a:rPr lang="en-US" sz="1600" b="0" dirty="0">
                <a:solidFill>
                  <a:schemeClr val="bg2">
                    <a:lumMod val="20000"/>
                    <a:lumOff val="80000"/>
                  </a:schemeClr>
                </a:solidFill>
                <a:latin typeface="Courier"/>
                <a:cs typeface="Courier"/>
              </a:rPr>
              <a:t>    Null deviance: 5306.5  on 3917  degrees of freedom</a:t>
            </a:r>
          </a:p>
          <a:p>
            <a:r>
              <a:rPr lang="en-US" sz="1600" b="0" dirty="0">
                <a:solidFill>
                  <a:schemeClr val="bg2">
                    <a:lumMod val="20000"/>
                    <a:lumOff val="80000"/>
                  </a:schemeClr>
                </a:solidFill>
                <a:latin typeface="Courier"/>
                <a:cs typeface="Courier"/>
              </a:rPr>
              <a:t>Residual deviance: 1664.2  on 3916  degrees of freedom</a:t>
            </a:r>
          </a:p>
          <a:p>
            <a:r>
              <a:rPr lang="en-US" sz="1600" b="0" dirty="0">
                <a:solidFill>
                  <a:schemeClr val="bg2">
                    <a:lumMod val="20000"/>
                    <a:lumOff val="80000"/>
                  </a:schemeClr>
                </a:solidFill>
                <a:latin typeface="Courier"/>
                <a:cs typeface="Courier"/>
              </a:rPr>
              <a:t>AIC: 1668.2</a:t>
            </a:r>
          </a:p>
          <a:p>
            <a:endParaRPr lang="en-US" sz="1600" b="0" dirty="0">
              <a:solidFill>
                <a:srgbClr val="E9E8E6"/>
              </a:solidFill>
              <a:latin typeface="Courier"/>
              <a:cs typeface="Courier"/>
            </a:endParaRPr>
          </a:p>
          <a:p>
            <a:r>
              <a:rPr lang="en-US" sz="1600" b="0" dirty="0">
                <a:solidFill>
                  <a:srgbClr val="E9E8E6"/>
                </a:solidFill>
                <a:latin typeface="Courier"/>
                <a:cs typeface="Courier"/>
              </a:rPr>
              <a:t>Number of Fisher Scoring iterations: 7</a:t>
            </a:r>
          </a:p>
        </p:txBody>
      </p:sp>
      <p:sp>
        <p:nvSpPr>
          <p:cNvPr id="2" name="TextBox 1"/>
          <p:cNvSpPr txBox="1"/>
          <p:nvPr/>
        </p:nvSpPr>
        <p:spPr>
          <a:xfrm>
            <a:off x="3174440" y="6557059"/>
            <a:ext cx="5631049" cy="153888"/>
          </a:xfrm>
          <a:prstGeom prst="rect">
            <a:avLst/>
          </a:prstGeom>
          <a:noFill/>
        </p:spPr>
        <p:txBody>
          <a:bodyPr wrap="none" lIns="0" tIns="0" rIns="0" bIns="0" rtlCol="0">
            <a:spAutoFit/>
          </a:bodyPr>
          <a:lstStyle/>
          <a:p>
            <a:r>
              <a:rPr lang="en-US" sz="1000" dirty="0"/>
              <a:t>http://</a:t>
            </a:r>
            <a:r>
              <a:rPr lang="en-US" sz="1000" dirty="0" err="1"/>
              <a:t>stats.stackexchange.com</a:t>
            </a:r>
            <a:r>
              <a:rPr lang="en-US" sz="1000" dirty="0"/>
              <a:t>/questions/1432/what-do-the-residuals-in-a-logistic-regression-mean</a:t>
            </a:r>
          </a:p>
        </p:txBody>
      </p:sp>
      <p:sp>
        <p:nvSpPr>
          <p:cNvPr id="8" name="TextBox 7"/>
          <p:cNvSpPr txBox="1"/>
          <p:nvPr/>
        </p:nvSpPr>
        <p:spPr>
          <a:xfrm>
            <a:off x="6793289" y="702765"/>
            <a:ext cx="2233385" cy="2708433"/>
          </a:xfrm>
          <a:prstGeom prst="rect">
            <a:avLst/>
          </a:prstGeom>
          <a:noFill/>
        </p:spPr>
        <p:txBody>
          <a:bodyPr wrap="square" lIns="0" tIns="0" rIns="0" bIns="0" rtlCol="0">
            <a:spAutoFit/>
          </a:bodyPr>
          <a:lstStyle/>
          <a:p>
            <a:r>
              <a:rPr lang="en-US" sz="1600" b="1" dirty="0">
                <a:solidFill>
                  <a:srgbClr val="EF3340"/>
                </a:solidFill>
              </a:rPr>
              <a:t>Deviance residual is the contribution of  individual observations to the likelihood function</a:t>
            </a:r>
          </a:p>
          <a:p>
            <a:endParaRPr lang="en-US" sz="1600" b="1" dirty="0">
              <a:solidFill>
                <a:srgbClr val="EF3340"/>
              </a:solidFill>
            </a:endParaRPr>
          </a:p>
          <a:p>
            <a:r>
              <a:rPr lang="en-US" sz="1600" b="1" dirty="0">
                <a:solidFill>
                  <a:srgbClr val="EF3340"/>
                </a:solidFill>
              </a:rPr>
              <a:t>(or more accurately, it’s square root)</a:t>
            </a:r>
          </a:p>
          <a:p>
            <a:endParaRPr lang="en-US" sz="1600" b="1" dirty="0">
              <a:solidFill>
                <a:srgbClr val="EF3340"/>
              </a:solidFill>
            </a:endParaRPr>
          </a:p>
          <a:p>
            <a:r>
              <a:rPr lang="en-US" sz="1600" b="1" dirty="0">
                <a:solidFill>
                  <a:srgbClr val="EF3340"/>
                </a:solidFill>
              </a:rPr>
              <a:t>Interpreted similarly to OLS residuals.</a:t>
            </a:r>
          </a:p>
        </p:txBody>
      </p:sp>
      <p:cxnSp>
        <p:nvCxnSpPr>
          <p:cNvPr id="9" name="Straight Connector 8"/>
          <p:cNvCxnSpPr>
            <a:stCxn id="8" idx="1"/>
          </p:cNvCxnSpPr>
          <p:nvPr/>
        </p:nvCxnSpPr>
        <p:spPr>
          <a:xfrm flipH="1">
            <a:off x="5975684" y="2056982"/>
            <a:ext cx="817605" cy="0"/>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182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07841" y="38150"/>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bg2">
                    <a:lumMod val="20000"/>
                    <a:lumOff val="80000"/>
                  </a:schemeClr>
                </a:solidFill>
                <a:latin typeface="Courier"/>
                <a:cs typeface="Courier"/>
              </a:rPr>
              <a:t>lreg1 &lt;- </a:t>
            </a:r>
            <a:r>
              <a:rPr lang="en-US" sz="1600" dirty="0" err="1">
                <a:solidFill>
                  <a:schemeClr val="bg2">
                    <a:lumMod val="20000"/>
                    <a:lumOff val="80000"/>
                  </a:schemeClr>
                </a:solidFill>
                <a:latin typeface="Courier"/>
                <a:cs typeface="Courier"/>
              </a:rPr>
              <a:t>glm</a:t>
            </a:r>
            <a:r>
              <a:rPr lang="en-US" sz="1600" dirty="0">
                <a:solidFill>
                  <a:schemeClr val="bg2">
                    <a:lumMod val="20000"/>
                    <a:lumOff val="80000"/>
                  </a:schemeClr>
                </a:solidFill>
                <a:latin typeface="Courier"/>
                <a:cs typeface="Courier"/>
              </a:rPr>
              <a:t>(Menarche ~ Age, data = data, family = "binomial")</a:t>
            </a:r>
          </a:p>
          <a:p>
            <a:r>
              <a:rPr lang="en-US" sz="1600" dirty="0">
                <a:solidFill>
                  <a:schemeClr val="bg2">
                    <a:lumMod val="20000"/>
                    <a:lumOff val="80000"/>
                  </a:schemeClr>
                </a:solidFill>
                <a:latin typeface="Courier"/>
                <a:cs typeface="Courier"/>
              </a:rPr>
              <a:t>summary(lreg1)</a:t>
            </a:r>
          </a:p>
          <a:p>
            <a:endParaRPr lang="en-US" sz="800" b="0" dirty="0">
              <a:solidFill>
                <a:schemeClr val="bg2">
                  <a:lumMod val="20000"/>
                  <a:lumOff val="80000"/>
                </a:schemeClr>
              </a:solidFill>
              <a:latin typeface="Courier"/>
              <a:cs typeface="Courier"/>
            </a:endParaRPr>
          </a:p>
          <a:p>
            <a:r>
              <a:rPr lang="en-US" sz="1600" b="0" dirty="0">
                <a:solidFill>
                  <a:schemeClr val="bg2">
                    <a:lumMod val="20000"/>
                    <a:lumOff val="80000"/>
                  </a:schemeClr>
                </a:solidFill>
                <a:latin typeface="Courier"/>
                <a:cs typeface="Courier"/>
              </a:rPr>
              <a:t>Call:</a:t>
            </a:r>
          </a:p>
          <a:p>
            <a:r>
              <a:rPr lang="en-US" sz="1600" b="0" dirty="0" err="1">
                <a:solidFill>
                  <a:schemeClr val="bg2">
                    <a:lumMod val="20000"/>
                    <a:lumOff val="80000"/>
                  </a:schemeClr>
                </a:solidFill>
                <a:latin typeface="Courier"/>
                <a:cs typeface="Courier"/>
              </a:rPr>
              <a:t>glm</a:t>
            </a:r>
            <a:r>
              <a:rPr lang="en-US" sz="1600" b="0" dirty="0">
                <a:solidFill>
                  <a:schemeClr val="bg2">
                    <a:lumMod val="20000"/>
                    <a:lumOff val="80000"/>
                  </a:schemeClr>
                </a:solidFill>
                <a:latin typeface="Courier"/>
                <a:cs typeface="Courier"/>
              </a:rPr>
              <a:t>(formula = Menarche ~ Age, family = "binomial", data = data)</a:t>
            </a:r>
          </a:p>
          <a:p>
            <a:endParaRPr lang="en-US" sz="800" b="0" dirty="0">
              <a:latin typeface="Courier"/>
              <a:cs typeface="Courier"/>
            </a:endParaRPr>
          </a:p>
          <a:p>
            <a:r>
              <a:rPr lang="en-US" sz="1600" b="0" dirty="0">
                <a:solidFill>
                  <a:srgbClr val="E9E8E6"/>
                </a:solidFill>
                <a:latin typeface="Courier"/>
                <a:cs typeface="Courier"/>
              </a:rPr>
              <a:t>Deviance Residuals: </a:t>
            </a:r>
          </a:p>
          <a:p>
            <a:r>
              <a:rPr lang="en-US" sz="1600" b="0" dirty="0">
                <a:solidFill>
                  <a:srgbClr val="E9E8E6"/>
                </a:solidFill>
                <a:latin typeface="Courier"/>
                <a:cs typeface="Courier"/>
              </a:rPr>
              <a:t>    Min       1Q   Median       3Q      Max  </a:t>
            </a:r>
          </a:p>
          <a:p>
            <a:r>
              <a:rPr lang="en-US" sz="1600" b="0" dirty="0">
                <a:solidFill>
                  <a:srgbClr val="E9E8E6"/>
                </a:solidFill>
                <a:latin typeface="Courier"/>
                <a:cs typeface="Courier"/>
              </a:rPr>
              <a:t>-3.0863  -0.1988   0.0324   0.2216   2.8285  </a:t>
            </a:r>
          </a:p>
          <a:p>
            <a:endParaRPr lang="en-US" sz="800" b="0" dirty="0">
              <a:latin typeface="Courier"/>
              <a:cs typeface="Courier"/>
            </a:endParaRPr>
          </a:p>
          <a:p>
            <a:r>
              <a:rPr lang="en-US" sz="1600" b="0" dirty="0">
                <a:solidFill>
                  <a:srgbClr val="E9E8E6"/>
                </a:solidFill>
                <a:latin typeface="Courier"/>
                <a:cs typeface="Courier"/>
              </a:rPr>
              <a:t>Coefficients:</a:t>
            </a:r>
          </a:p>
          <a:p>
            <a:r>
              <a:rPr lang="en-US" sz="1600" b="0" dirty="0">
                <a:solidFill>
                  <a:srgbClr val="E9E8E6"/>
                </a:solidFill>
                <a:latin typeface="Courier"/>
                <a:cs typeface="Courier"/>
              </a:rPr>
              <a:t>             Estimate Std. Error z value </a:t>
            </a:r>
            <a:r>
              <a:rPr lang="en-US" sz="1600" b="0" dirty="0" err="1">
                <a:solidFill>
                  <a:srgbClr val="E9E8E6"/>
                </a:solidFill>
                <a:latin typeface="Courier"/>
                <a:cs typeface="Courier"/>
              </a:rPr>
              <a:t>Pr</a:t>
            </a:r>
            <a:r>
              <a:rPr lang="en-US" sz="1600" b="0" dirty="0">
                <a:solidFill>
                  <a:srgbClr val="E9E8E6"/>
                </a:solidFill>
                <a:latin typeface="Courier"/>
                <a:cs typeface="Courier"/>
              </a:rPr>
              <a:t>(&gt;|z|)    </a:t>
            </a:r>
          </a:p>
          <a:p>
            <a:r>
              <a:rPr lang="en-US" sz="1600" b="0" dirty="0">
                <a:solidFill>
                  <a:srgbClr val="E9E8E6"/>
                </a:solidFill>
                <a:latin typeface="Courier"/>
                <a:cs typeface="Courier"/>
              </a:rPr>
              <a:t>(Intercept) -21.07621    0.76637  -27.50   &lt;2e-16 ***</a:t>
            </a:r>
          </a:p>
          <a:p>
            <a:r>
              <a:rPr lang="en-US" sz="1600" b="0" dirty="0">
                <a:solidFill>
                  <a:srgbClr val="E9E8E6"/>
                </a:solidFill>
                <a:latin typeface="Courier"/>
                <a:cs typeface="Courier"/>
              </a:rPr>
              <a:t>Age           1.62044    0.05863   27.64   &lt;2e-16 ***</a:t>
            </a:r>
          </a:p>
          <a:p>
            <a:r>
              <a:rPr lang="en-US" sz="1600" b="0" dirty="0">
                <a:solidFill>
                  <a:srgbClr val="E9E8E6"/>
                </a:solidFill>
                <a:latin typeface="Courier"/>
                <a:cs typeface="Courier"/>
              </a:rPr>
              <a:t>---</a:t>
            </a:r>
          </a:p>
          <a:p>
            <a:r>
              <a:rPr lang="en-US" sz="1600" b="0" dirty="0" err="1">
                <a:solidFill>
                  <a:srgbClr val="E9E8E6"/>
                </a:solidFill>
                <a:latin typeface="Courier"/>
                <a:cs typeface="Courier"/>
              </a:rPr>
              <a:t>Signif</a:t>
            </a:r>
            <a:r>
              <a:rPr lang="en-US" sz="1600" b="0" dirty="0">
                <a:solidFill>
                  <a:srgbClr val="E9E8E6"/>
                </a:solidFill>
                <a:latin typeface="Courier"/>
                <a:cs typeface="Courier"/>
              </a:rPr>
              <a:t>. codes:  0 ‘***’ 0.001 ‘**’ 0.01 ‘*’ 0.05 ‘.’ 0.1 ‘ ’ 1</a:t>
            </a:r>
          </a:p>
          <a:p>
            <a:endParaRPr lang="en-US" sz="800" b="0" dirty="0">
              <a:solidFill>
                <a:srgbClr val="E9E8E6"/>
              </a:solidFill>
              <a:latin typeface="Courier"/>
              <a:cs typeface="Courier"/>
            </a:endParaRPr>
          </a:p>
          <a:p>
            <a:r>
              <a:rPr lang="en-US" sz="1600" b="0" dirty="0">
                <a:solidFill>
                  <a:srgbClr val="E9E8E6"/>
                </a:solidFill>
                <a:latin typeface="Courier"/>
                <a:cs typeface="Courier"/>
              </a:rPr>
              <a:t>(Dispersion parameter for binomial family taken to be 1)</a:t>
            </a:r>
          </a:p>
          <a:p>
            <a:endParaRPr lang="en-US" sz="800" b="0" dirty="0">
              <a:solidFill>
                <a:srgbClr val="E9E8E6"/>
              </a:solidFill>
              <a:latin typeface="Courier"/>
              <a:cs typeface="Courier"/>
            </a:endParaRPr>
          </a:p>
          <a:p>
            <a:r>
              <a:rPr lang="en-US" sz="1600" b="0" dirty="0">
                <a:latin typeface="Courier"/>
                <a:cs typeface="Courier"/>
              </a:rPr>
              <a:t>    Null deviance: 5306.5  on 3917  degrees of freedom</a:t>
            </a:r>
          </a:p>
          <a:p>
            <a:r>
              <a:rPr lang="en-US" sz="1600" b="0" dirty="0">
                <a:latin typeface="Courier"/>
                <a:cs typeface="Courier"/>
              </a:rPr>
              <a:t>Residual deviance: 1664.2  on 3916  degrees of freedom</a:t>
            </a:r>
          </a:p>
          <a:p>
            <a:r>
              <a:rPr lang="en-US" sz="1600" b="0" dirty="0">
                <a:latin typeface="Courier"/>
                <a:cs typeface="Courier"/>
              </a:rPr>
              <a:t>AIC: 1668.2</a:t>
            </a:r>
          </a:p>
          <a:p>
            <a:endParaRPr lang="en-US" sz="1600" b="0" dirty="0">
              <a:solidFill>
                <a:srgbClr val="E9E8E6"/>
              </a:solidFill>
              <a:latin typeface="Courier"/>
              <a:cs typeface="Courier"/>
            </a:endParaRPr>
          </a:p>
          <a:p>
            <a:r>
              <a:rPr lang="en-US" sz="1600" b="0" dirty="0">
                <a:solidFill>
                  <a:srgbClr val="E9E8E6"/>
                </a:solidFill>
                <a:latin typeface="Courier"/>
                <a:cs typeface="Courier"/>
              </a:rPr>
              <a:t>Number of Fisher Scoring iterations: 7</a:t>
            </a:r>
          </a:p>
        </p:txBody>
      </p:sp>
      <p:sp>
        <p:nvSpPr>
          <p:cNvPr id="8" name="TextBox 7"/>
          <p:cNvSpPr txBox="1"/>
          <p:nvPr/>
        </p:nvSpPr>
        <p:spPr>
          <a:xfrm>
            <a:off x="6572104" y="1949366"/>
            <a:ext cx="2233385" cy="2462212"/>
          </a:xfrm>
          <a:prstGeom prst="rect">
            <a:avLst/>
          </a:prstGeom>
          <a:noFill/>
        </p:spPr>
        <p:txBody>
          <a:bodyPr wrap="square" lIns="0" tIns="0" rIns="0" bIns="0" rtlCol="0">
            <a:spAutoFit/>
          </a:bodyPr>
          <a:lstStyle/>
          <a:p>
            <a:r>
              <a:rPr lang="en-US" sz="1600" b="1" dirty="0">
                <a:solidFill>
                  <a:srgbClr val="EF3340"/>
                </a:solidFill>
              </a:rPr>
              <a:t>Model fit information. Deviance can be used for model comparison and testing.</a:t>
            </a:r>
          </a:p>
          <a:p>
            <a:endParaRPr lang="en-US" sz="1600" b="1" dirty="0">
              <a:solidFill>
                <a:srgbClr val="EF3340"/>
              </a:solidFill>
            </a:endParaRPr>
          </a:p>
          <a:p>
            <a:r>
              <a:rPr lang="en-US" sz="1600" b="1" dirty="0">
                <a:solidFill>
                  <a:srgbClr val="EF3340"/>
                </a:solidFill>
              </a:rPr>
              <a:t>AIC only for model comparison</a:t>
            </a:r>
          </a:p>
          <a:p>
            <a:endParaRPr lang="en-US" sz="1600" b="1" dirty="0">
              <a:solidFill>
                <a:srgbClr val="EF3340"/>
              </a:solidFill>
            </a:endParaRPr>
          </a:p>
          <a:p>
            <a:r>
              <a:rPr lang="en-US" sz="1600" b="1" dirty="0">
                <a:solidFill>
                  <a:srgbClr val="EF3340"/>
                </a:solidFill>
              </a:rPr>
              <a:t>Deviance = – 2 </a:t>
            </a:r>
            <a:r>
              <a:rPr lang="en-US" sz="1600" b="1" dirty="0" err="1">
                <a:solidFill>
                  <a:srgbClr val="EF3340"/>
                </a:solidFill>
              </a:rPr>
              <a:t>ln</a:t>
            </a:r>
            <a:r>
              <a:rPr lang="en-US" sz="1600" b="1" dirty="0">
                <a:solidFill>
                  <a:srgbClr val="EF3340"/>
                </a:solidFill>
              </a:rPr>
              <a:t>(L)</a:t>
            </a:r>
          </a:p>
          <a:p>
            <a:r>
              <a:rPr lang="en-US" sz="1600" b="1" dirty="0">
                <a:solidFill>
                  <a:srgbClr val="EF3340"/>
                </a:solidFill>
              </a:rPr>
              <a:t>AIC = 2k – 2 </a:t>
            </a:r>
            <a:r>
              <a:rPr lang="en-US" sz="1600" b="1" dirty="0" err="1">
                <a:solidFill>
                  <a:srgbClr val="EF3340"/>
                </a:solidFill>
              </a:rPr>
              <a:t>ln</a:t>
            </a:r>
            <a:r>
              <a:rPr lang="en-US" sz="1600" b="1" dirty="0">
                <a:solidFill>
                  <a:srgbClr val="EF3340"/>
                </a:solidFill>
              </a:rPr>
              <a:t>(L)</a:t>
            </a:r>
          </a:p>
        </p:txBody>
      </p:sp>
      <p:cxnSp>
        <p:nvCxnSpPr>
          <p:cNvPr id="9" name="Straight Connector 8"/>
          <p:cNvCxnSpPr>
            <a:stCxn id="8" idx="1"/>
          </p:cNvCxnSpPr>
          <p:nvPr/>
        </p:nvCxnSpPr>
        <p:spPr>
          <a:xfrm flipH="1">
            <a:off x="5481053" y="3180472"/>
            <a:ext cx="1091051" cy="1471739"/>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44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2FD6-FCD0-6B4E-8BB1-73E7197C394E}"/>
              </a:ext>
            </a:extLst>
          </p:cNvPr>
          <p:cNvSpPr>
            <a:spLocks noGrp="1"/>
          </p:cNvSpPr>
          <p:nvPr>
            <p:ph type="title"/>
          </p:nvPr>
        </p:nvSpPr>
        <p:spPr/>
        <p:txBody>
          <a:bodyPr/>
          <a:lstStyle/>
          <a:p>
            <a:r>
              <a:rPr lang="fi-FI" dirty="0" err="1"/>
              <a:t>Published</a:t>
            </a:r>
            <a:r>
              <a:rPr lang="fi-FI" dirty="0"/>
              <a:t> </a:t>
            </a:r>
            <a:r>
              <a:rPr lang="fi-FI" dirty="0" err="1"/>
              <a:t>example</a:t>
            </a:r>
            <a:endParaRPr lang="fi-FI" dirty="0"/>
          </a:p>
        </p:txBody>
      </p:sp>
      <p:sp>
        <p:nvSpPr>
          <p:cNvPr id="3" name="Text Placeholder 2">
            <a:extLst>
              <a:ext uri="{FF2B5EF4-FFF2-40B4-BE49-F238E27FC236}">
                <a16:creationId xmlns:a16="http://schemas.microsoft.com/office/drawing/2014/main" id="{C7154432-F0F1-7F46-810E-6BD038E1AF3B}"/>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2948145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4673" y="355369"/>
            <a:ext cx="8085599" cy="1195798"/>
          </a:xfrm>
        </p:spPr>
        <p:txBody>
          <a:bodyPr/>
          <a:lstStyle/>
          <a:p>
            <a:pPr algn="r"/>
            <a:r>
              <a:rPr lang="en-US" b="0" dirty="0">
                <a:solidFill>
                  <a:schemeClr val="tx1"/>
                </a:solidFill>
              </a:rPr>
              <a:t>Published example</a:t>
            </a:r>
          </a:p>
        </p:txBody>
      </p:sp>
      <p:pic>
        <p:nvPicPr>
          <p:cNvPr id="6" name="Content Placeholder 5" descr="399.full (dragged).pdf"/>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l="50693" t="53512" r="5989" b="5397"/>
          <a:stretch/>
        </p:blipFill>
        <p:spPr>
          <a:xfrm>
            <a:off x="292167" y="276978"/>
            <a:ext cx="4424947" cy="5470488"/>
          </a:xfrm>
          <a:noFill/>
        </p:spPr>
      </p:pic>
      <p:sp>
        <p:nvSpPr>
          <p:cNvPr id="7" name="TextBox 6"/>
          <p:cNvSpPr txBox="1"/>
          <p:nvPr/>
        </p:nvSpPr>
        <p:spPr>
          <a:xfrm>
            <a:off x="673599" y="5945444"/>
            <a:ext cx="6539649" cy="1154162"/>
          </a:xfrm>
          <a:prstGeom prst="rect">
            <a:avLst/>
          </a:prstGeom>
          <a:noFill/>
        </p:spPr>
        <p:txBody>
          <a:bodyPr wrap="square" lIns="0" tIns="0" rIns="0" bIns="0" rtlCol="0">
            <a:spAutoFit/>
          </a:bodyPr>
          <a:lstStyle/>
          <a:p>
            <a:pPr>
              <a:spcAft>
                <a:spcPts val="600"/>
              </a:spcAft>
            </a:pPr>
            <a:r>
              <a:rPr lang="en-US" sz="1000" dirty="0" err="1"/>
              <a:t>Kraimer</a:t>
            </a:r>
            <a:r>
              <a:rPr lang="en-US" sz="1000" dirty="0"/>
              <a:t>, M. L., Shaffer, M. A., Harrison, D. A., &amp; </a:t>
            </a:r>
            <a:r>
              <a:rPr lang="en-US" sz="1000" dirty="0" err="1"/>
              <a:t>Ren</a:t>
            </a:r>
            <a:r>
              <a:rPr lang="en-US" sz="1000" dirty="0"/>
              <a:t>, H. (2012). No Place Like Home? An Identity Strain Perspective on Repatriate Turnover. </a:t>
            </a:r>
            <a:r>
              <a:rPr lang="en-US" sz="1000" i="1" dirty="0"/>
              <a:t>Academy of Management Journal</a:t>
            </a:r>
            <a:r>
              <a:rPr lang="en-US" sz="1000" dirty="0"/>
              <a:t>, </a:t>
            </a:r>
            <a:r>
              <a:rPr lang="en-US" sz="1000" i="1" dirty="0"/>
              <a:t>55</a:t>
            </a:r>
            <a:r>
              <a:rPr lang="en-US" sz="1000" dirty="0"/>
              <a:t>(2), 399–420. doi:10.5465/amj.2009.0644</a:t>
            </a:r>
          </a:p>
          <a:p>
            <a:pPr>
              <a:spcAft>
                <a:spcPts val="600"/>
              </a:spcAft>
            </a:pPr>
            <a:r>
              <a:rPr lang="en-US" sz="1000" dirty="0"/>
              <a:t>Cohen, J., Cohen, P., West, S. G., &amp; Aiken, L. S. (2003). </a:t>
            </a:r>
            <a:r>
              <a:rPr lang="en-US" sz="1000" i="1" dirty="0"/>
              <a:t>Applied Multiple Regression/Correlation Analysis for the Behavioral Sciences</a:t>
            </a:r>
            <a:r>
              <a:rPr lang="en-US" sz="1000" dirty="0"/>
              <a:t> (3rd edition). London: Lawrence Erlbaum Associates., Chapter 13</a:t>
            </a:r>
          </a:p>
          <a:p>
            <a:pPr>
              <a:spcAft>
                <a:spcPts val="600"/>
              </a:spcAft>
            </a:pPr>
            <a:r>
              <a:rPr lang="en-US" sz="1000" dirty="0"/>
              <a:t>http://</a:t>
            </a:r>
            <a:r>
              <a:rPr lang="en-US" sz="1000" dirty="0" err="1"/>
              <a:t>www.ats.ucla.edu</a:t>
            </a:r>
            <a:r>
              <a:rPr lang="en-US" sz="1000" dirty="0"/>
              <a:t>/stat/</a:t>
            </a:r>
            <a:r>
              <a:rPr lang="en-US" sz="1000" dirty="0" err="1"/>
              <a:t>mult_pkg</a:t>
            </a:r>
            <a:r>
              <a:rPr lang="en-US" sz="1000" dirty="0"/>
              <a:t>/</a:t>
            </a:r>
            <a:r>
              <a:rPr lang="en-US" sz="1000" dirty="0" err="1"/>
              <a:t>faq</a:t>
            </a:r>
            <a:r>
              <a:rPr lang="en-US" sz="1000" dirty="0"/>
              <a:t>/general/</a:t>
            </a:r>
            <a:r>
              <a:rPr lang="en-US" sz="1000" dirty="0" err="1"/>
              <a:t>Psuedo_RSquareds.htm</a:t>
            </a:r>
            <a:endParaRPr lang="en-US" sz="1000" dirty="0"/>
          </a:p>
          <a:p>
            <a:endParaRPr lang="en-US" sz="1000" b="1" dirty="0"/>
          </a:p>
        </p:txBody>
      </p:sp>
      <p:sp>
        <p:nvSpPr>
          <p:cNvPr id="8" name="TextBox 7"/>
          <p:cNvSpPr txBox="1"/>
          <p:nvPr/>
        </p:nvSpPr>
        <p:spPr>
          <a:xfrm>
            <a:off x="5679637" y="3872224"/>
            <a:ext cx="1256717" cy="246221"/>
          </a:xfrm>
          <a:prstGeom prst="rect">
            <a:avLst/>
          </a:prstGeom>
          <a:noFill/>
        </p:spPr>
        <p:txBody>
          <a:bodyPr wrap="square" lIns="0" tIns="0" rIns="0" bIns="0" rtlCol="0">
            <a:spAutoFit/>
          </a:bodyPr>
          <a:lstStyle/>
          <a:p>
            <a:r>
              <a:rPr lang="en-US" sz="1600" b="1" dirty="0">
                <a:solidFill>
                  <a:srgbClr val="EF3340"/>
                </a:solidFill>
              </a:rPr>
              <a:t>   Deviance</a:t>
            </a:r>
          </a:p>
        </p:txBody>
      </p:sp>
      <p:cxnSp>
        <p:nvCxnSpPr>
          <p:cNvPr id="9" name="Straight Connector 8"/>
          <p:cNvCxnSpPr/>
          <p:nvPr/>
        </p:nvCxnSpPr>
        <p:spPr>
          <a:xfrm flipH="1">
            <a:off x="4596799" y="4118445"/>
            <a:ext cx="909047" cy="452101"/>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3160573" y="5379168"/>
            <a:ext cx="349563" cy="112804"/>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510136" y="5379168"/>
            <a:ext cx="1562943" cy="246221"/>
          </a:xfrm>
          <a:prstGeom prst="rect">
            <a:avLst/>
          </a:prstGeom>
          <a:noFill/>
        </p:spPr>
        <p:txBody>
          <a:bodyPr wrap="square" lIns="0" tIns="0" rIns="0" bIns="0" rtlCol="0">
            <a:spAutoFit/>
          </a:bodyPr>
          <a:lstStyle/>
          <a:p>
            <a:r>
              <a:rPr lang="en-US" sz="1600" b="1" dirty="0">
                <a:solidFill>
                  <a:srgbClr val="EF3340"/>
                </a:solidFill>
              </a:rPr>
              <a:t>Odds ratios </a:t>
            </a:r>
            <a:r>
              <a:rPr lang="en-US" sz="1600" b="1" dirty="0" err="1">
                <a:solidFill>
                  <a:srgbClr val="EF3340"/>
                </a:solidFill>
              </a:rPr>
              <a:t>e^b</a:t>
            </a:r>
            <a:endParaRPr lang="en-US" sz="1600" b="1" dirty="0">
              <a:solidFill>
                <a:srgbClr val="EF3340"/>
              </a:solidFill>
            </a:endParaRPr>
          </a:p>
        </p:txBody>
      </p:sp>
      <p:sp>
        <p:nvSpPr>
          <p:cNvPr id="23" name="TextBox 22"/>
          <p:cNvSpPr txBox="1"/>
          <p:nvPr/>
        </p:nvSpPr>
        <p:spPr>
          <a:xfrm>
            <a:off x="5505846" y="938598"/>
            <a:ext cx="2954426" cy="3447097"/>
          </a:xfrm>
          <a:prstGeom prst="rect">
            <a:avLst/>
          </a:prstGeom>
          <a:noFill/>
        </p:spPr>
        <p:txBody>
          <a:bodyPr wrap="square" lIns="0" tIns="0" rIns="0" bIns="0" rtlCol="0">
            <a:spAutoFit/>
          </a:bodyPr>
          <a:lstStyle/>
          <a:p>
            <a:r>
              <a:rPr lang="en-US" sz="1600" b="1" dirty="0">
                <a:solidFill>
                  <a:srgbClr val="EF3340"/>
                </a:solidFill>
              </a:rPr>
              <a:t>Likelihood ratio test. Difference between deviances of null model and alternative model. </a:t>
            </a:r>
          </a:p>
          <a:p>
            <a:endParaRPr lang="en-US" sz="1600" b="1" dirty="0">
              <a:solidFill>
                <a:srgbClr val="EF3340"/>
              </a:solidFill>
            </a:endParaRPr>
          </a:p>
          <a:p>
            <a:r>
              <a:rPr lang="en-US" sz="1600" b="1" dirty="0">
                <a:solidFill>
                  <a:srgbClr val="EF3340"/>
                </a:solidFill>
              </a:rPr>
              <a:t>Follows the χ</a:t>
            </a:r>
            <a:r>
              <a:rPr lang="en-US" sz="1600" b="1" baseline="30000" dirty="0">
                <a:solidFill>
                  <a:srgbClr val="EF3340"/>
                </a:solidFill>
              </a:rPr>
              <a:t>2 </a:t>
            </a:r>
            <a:r>
              <a:rPr lang="en-US" sz="1600" b="1" dirty="0">
                <a:solidFill>
                  <a:srgbClr val="EF3340"/>
                </a:solidFill>
              </a:rPr>
              <a:t>distribution under </a:t>
            </a:r>
            <a:br>
              <a:rPr lang="en-US" sz="1600" b="1" dirty="0">
                <a:solidFill>
                  <a:srgbClr val="EF3340"/>
                </a:solidFill>
              </a:rPr>
            </a:br>
            <a:endParaRPr lang="en-US" sz="1600" b="1" dirty="0">
              <a:solidFill>
                <a:srgbClr val="EF3340"/>
              </a:solidFill>
            </a:endParaRPr>
          </a:p>
          <a:p>
            <a:r>
              <a:rPr lang="en-US" sz="1600" b="1" dirty="0">
                <a:solidFill>
                  <a:srgbClr val="EF3340"/>
                </a:solidFill>
              </a:rPr>
              <a:t>H</a:t>
            </a:r>
            <a:r>
              <a:rPr lang="en-US" sz="1600" b="1" baseline="-25000" dirty="0">
                <a:solidFill>
                  <a:srgbClr val="EF3340"/>
                </a:solidFill>
              </a:rPr>
              <a:t>0</a:t>
            </a:r>
            <a:r>
              <a:rPr lang="en-US" sz="1600" b="1" dirty="0">
                <a:solidFill>
                  <a:srgbClr val="EF3340"/>
                </a:solidFill>
              </a:rPr>
              <a:t>= “There is no difference between model fits”</a:t>
            </a:r>
          </a:p>
          <a:p>
            <a:endParaRPr lang="en-US" sz="1600" b="1" dirty="0">
              <a:solidFill>
                <a:srgbClr val="EF3340"/>
              </a:solidFill>
            </a:endParaRPr>
          </a:p>
          <a:p>
            <a:endParaRPr lang="en-US" sz="1600" b="1" dirty="0">
              <a:solidFill>
                <a:srgbClr val="EF3340"/>
              </a:solidFill>
            </a:endParaRPr>
          </a:p>
          <a:p>
            <a:endParaRPr lang="en-US" sz="1600" b="1" dirty="0">
              <a:solidFill>
                <a:srgbClr val="EF3340"/>
              </a:solidFill>
            </a:endParaRPr>
          </a:p>
          <a:p>
            <a:endParaRPr lang="en-US" sz="1600" b="1" dirty="0">
              <a:solidFill>
                <a:srgbClr val="EF3340"/>
              </a:solidFill>
            </a:endParaRPr>
          </a:p>
        </p:txBody>
      </p:sp>
      <p:cxnSp>
        <p:nvCxnSpPr>
          <p:cNvPr id="24" name="Straight Connector 23"/>
          <p:cNvCxnSpPr/>
          <p:nvPr/>
        </p:nvCxnSpPr>
        <p:spPr>
          <a:xfrm flipH="1">
            <a:off x="4583301" y="2420655"/>
            <a:ext cx="748761" cy="1874687"/>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flipV="1">
            <a:off x="4596800" y="4790284"/>
            <a:ext cx="735262" cy="212186"/>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679637" y="4583673"/>
            <a:ext cx="2780635" cy="1231106"/>
          </a:xfrm>
          <a:prstGeom prst="rect">
            <a:avLst/>
          </a:prstGeom>
          <a:noFill/>
        </p:spPr>
        <p:txBody>
          <a:bodyPr wrap="square" lIns="0" tIns="0" rIns="0" bIns="0" rtlCol="0">
            <a:spAutoFit/>
          </a:bodyPr>
          <a:lstStyle/>
          <a:p>
            <a:r>
              <a:rPr lang="en-US" sz="1600" b="1" dirty="0">
                <a:solidFill>
                  <a:srgbClr val="EF3340"/>
                </a:solidFill>
              </a:rPr>
              <a:t>The model does not have R</a:t>
            </a:r>
            <a:r>
              <a:rPr lang="en-US" sz="1600" b="1" baseline="30000" dirty="0">
                <a:solidFill>
                  <a:srgbClr val="EF3340"/>
                </a:solidFill>
              </a:rPr>
              <a:t>2</a:t>
            </a:r>
            <a:br>
              <a:rPr lang="en-US" sz="1600" b="1" baseline="30000" dirty="0">
                <a:solidFill>
                  <a:srgbClr val="EF3340"/>
                </a:solidFill>
              </a:rPr>
            </a:br>
            <a:r>
              <a:rPr lang="en-US" sz="1600" b="1" dirty="0">
                <a:solidFill>
                  <a:srgbClr val="EF3340"/>
                </a:solidFill>
              </a:rPr>
              <a:t>various pseudo R</a:t>
            </a:r>
            <a:r>
              <a:rPr lang="en-US" sz="1600" b="1" baseline="30000" dirty="0">
                <a:solidFill>
                  <a:srgbClr val="EF3340"/>
                </a:solidFill>
              </a:rPr>
              <a:t>2</a:t>
            </a:r>
            <a:r>
              <a:rPr lang="en-US" sz="1600" b="1" dirty="0">
                <a:solidFill>
                  <a:srgbClr val="EF3340"/>
                </a:solidFill>
              </a:rPr>
              <a:t> that each have some characteristics of R</a:t>
            </a:r>
            <a:r>
              <a:rPr lang="en-US" sz="1600" b="1" baseline="30000" dirty="0">
                <a:solidFill>
                  <a:srgbClr val="EF3340"/>
                </a:solidFill>
              </a:rPr>
              <a:t>2 </a:t>
            </a:r>
            <a:r>
              <a:rPr lang="en-US" sz="1600" b="1" dirty="0">
                <a:solidFill>
                  <a:srgbClr val="EF3340"/>
                </a:solidFill>
              </a:rPr>
              <a:t>of OLS regression are</a:t>
            </a:r>
          </a:p>
          <a:p>
            <a:r>
              <a:rPr lang="en-US" sz="1600" b="1" dirty="0">
                <a:solidFill>
                  <a:srgbClr val="EF3340"/>
                </a:solidFill>
              </a:rPr>
              <a:t>commonly reported</a:t>
            </a:r>
          </a:p>
        </p:txBody>
      </p:sp>
    </p:spTree>
    <p:extLst>
      <p:ext uri="{BB962C8B-B14F-4D97-AF65-F5344CB8AC3E}">
        <p14:creationId xmlns:p14="http://schemas.microsoft.com/office/powerpoint/2010/main" val="10502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23" grpId="0"/>
      <p:bldP spid="2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02BA00-15FE-3846-A903-163486A9D79D}"/>
              </a:ext>
            </a:extLst>
          </p:cNvPr>
          <p:cNvSpPr>
            <a:spLocks noGrp="1"/>
          </p:cNvSpPr>
          <p:nvPr>
            <p:ph type="title"/>
          </p:nvPr>
        </p:nvSpPr>
        <p:spPr/>
        <p:txBody>
          <a:bodyPr/>
          <a:lstStyle/>
          <a:p>
            <a:r>
              <a:rPr lang="fi-FI" dirty="0" err="1"/>
              <a:t>Nested</a:t>
            </a:r>
            <a:r>
              <a:rPr lang="fi-FI" dirty="0"/>
              <a:t> </a:t>
            </a:r>
            <a:r>
              <a:rPr lang="fi-FI" dirty="0" err="1"/>
              <a:t>model</a:t>
            </a:r>
            <a:r>
              <a:rPr lang="fi-FI" dirty="0"/>
              <a:t> </a:t>
            </a:r>
            <a:r>
              <a:rPr lang="fi-FI" dirty="0" err="1"/>
              <a:t>comparison</a:t>
            </a:r>
            <a:br>
              <a:rPr lang="fi-FI" dirty="0"/>
            </a:br>
            <a:r>
              <a:rPr lang="fi-FI" dirty="0" err="1"/>
              <a:t>with</a:t>
            </a:r>
            <a:r>
              <a:rPr lang="fi-FI" dirty="0"/>
              <a:t> </a:t>
            </a:r>
            <a:r>
              <a:rPr lang="fi-FI" dirty="0" err="1"/>
              <a:t>likelihood</a:t>
            </a:r>
            <a:r>
              <a:rPr lang="fi-FI" dirty="0"/>
              <a:t> </a:t>
            </a:r>
            <a:r>
              <a:rPr lang="fi-FI" dirty="0" err="1"/>
              <a:t>ratio</a:t>
            </a:r>
            <a:r>
              <a:rPr lang="fi-FI" dirty="0"/>
              <a:t> </a:t>
            </a:r>
            <a:r>
              <a:rPr lang="fi-FI" dirty="0" err="1"/>
              <a:t>test</a:t>
            </a:r>
            <a:endParaRPr lang="fi-FI" dirty="0"/>
          </a:p>
        </p:txBody>
      </p:sp>
      <p:sp>
        <p:nvSpPr>
          <p:cNvPr id="6" name="Text Placeholder 5">
            <a:extLst>
              <a:ext uri="{FF2B5EF4-FFF2-40B4-BE49-F238E27FC236}">
                <a16:creationId xmlns:a16="http://schemas.microsoft.com/office/drawing/2014/main" id="{1DE1D2CF-2171-3B4E-A170-F22D9B5A62A5}"/>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795909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Endogeneity: Three simple cases</a:t>
            </a:r>
          </a:p>
        </p:txBody>
      </p:sp>
      <p:sp>
        <p:nvSpPr>
          <p:cNvPr id="6" name="Rectangle 5"/>
          <p:cNvSpPr/>
          <p:nvPr/>
        </p:nvSpPr>
        <p:spPr>
          <a:xfrm>
            <a:off x="286872" y="5809175"/>
            <a:ext cx="7620000" cy="1169551"/>
          </a:xfrm>
          <a:prstGeom prst="rect">
            <a:avLst/>
          </a:prstGeom>
        </p:spPr>
        <p:txBody>
          <a:bodyPr wrap="square">
            <a:spAutoFit/>
          </a:bodyPr>
          <a:lstStyle/>
          <a:p>
            <a:r>
              <a:rPr lang="en-US" sz="1000" dirty="0"/>
              <a:t>Hamilton, B. H., &amp; Nickerson, J. A. (2003). Correcting for </a:t>
            </a:r>
            <a:r>
              <a:rPr lang="en-US" sz="1000" dirty="0" err="1"/>
              <a:t>endogeneity</a:t>
            </a:r>
            <a:r>
              <a:rPr lang="en-US" sz="1000" dirty="0"/>
              <a:t> in strategic management research. </a:t>
            </a:r>
            <a:r>
              <a:rPr lang="en-US" sz="1000" i="1" dirty="0"/>
              <a:t>Strategic Organization</a:t>
            </a:r>
            <a:r>
              <a:rPr lang="en-US" sz="1000" dirty="0"/>
              <a:t>, </a:t>
            </a:r>
            <a:r>
              <a:rPr lang="en-US" sz="1000" i="1" dirty="0"/>
              <a:t>1</a:t>
            </a:r>
            <a:r>
              <a:rPr lang="en-US" sz="1000" dirty="0"/>
              <a:t>, 51–78.</a:t>
            </a:r>
          </a:p>
          <a:p>
            <a:r>
              <a:rPr lang="en-US" sz="1000" dirty="0">
                <a:hlinkClick r:id="rId2"/>
              </a:rPr>
              <a:t>http://strategicmanagement.net/pdfs/SMJ_Guidelines_Regarding_Endogeneity.pdf</a:t>
            </a:r>
            <a:endParaRPr lang="en-US" sz="1000" dirty="0"/>
          </a:p>
          <a:p>
            <a:r>
              <a:rPr lang="en-US" sz="1000" dirty="0" err="1"/>
              <a:t>Ketokivi</a:t>
            </a:r>
            <a:r>
              <a:rPr lang="en-US" sz="1000" dirty="0"/>
              <a:t>, M., &amp; Guide, D. (2015). Notes from the editors: Redefining some methodological criteria for the journal. </a:t>
            </a:r>
            <a:r>
              <a:rPr lang="en-US" sz="1000" i="1" dirty="0"/>
              <a:t>Journal of Operations Management</a:t>
            </a:r>
            <a:r>
              <a:rPr lang="en-US" sz="1000" dirty="0"/>
              <a:t>, </a:t>
            </a:r>
            <a:r>
              <a:rPr lang="en-US" sz="1000" i="1" dirty="0"/>
              <a:t>37</a:t>
            </a:r>
            <a:r>
              <a:rPr lang="en-US" sz="1000" dirty="0"/>
              <a:t>, v–viii. </a:t>
            </a:r>
            <a:r>
              <a:rPr lang="en-US" sz="1000" dirty="0">
                <a:hlinkClick r:id="rId3"/>
              </a:rPr>
              <a:t>http://doi.org/10.1016/S0272-6963(15)00056-X</a:t>
            </a:r>
            <a:r>
              <a:rPr lang="en-US" sz="1000" dirty="0"/>
              <a:t> (p. v)</a:t>
            </a:r>
          </a:p>
          <a:p>
            <a:r>
              <a:rPr lang="fi-FI" sz="1000" dirty="0" err="1"/>
              <a:t>Antonakis</a:t>
            </a:r>
            <a:r>
              <a:rPr lang="fi-FI" sz="1000" dirty="0"/>
              <a:t>, J. (2017). On </a:t>
            </a:r>
            <a:r>
              <a:rPr lang="fi-FI" sz="1000" dirty="0" err="1"/>
              <a:t>doing</a:t>
            </a:r>
            <a:r>
              <a:rPr lang="fi-FI" sz="1000" dirty="0"/>
              <a:t> </a:t>
            </a:r>
            <a:r>
              <a:rPr lang="fi-FI" sz="1000" dirty="0" err="1"/>
              <a:t>better</a:t>
            </a:r>
            <a:r>
              <a:rPr lang="fi-FI" sz="1000" dirty="0"/>
              <a:t> science: </a:t>
            </a:r>
            <a:r>
              <a:rPr lang="fi-FI" sz="1000" dirty="0" err="1"/>
              <a:t>From</a:t>
            </a:r>
            <a:r>
              <a:rPr lang="fi-FI" sz="1000" dirty="0"/>
              <a:t> </a:t>
            </a:r>
            <a:r>
              <a:rPr lang="fi-FI" sz="1000" dirty="0" err="1"/>
              <a:t>thrill</a:t>
            </a:r>
            <a:r>
              <a:rPr lang="fi-FI" sz="1000" dirty="0"/>
              <a:t> of </a:t>
            </a:r>
            <a:r>
              <a:rPr lang="fi-FI" sz="1000" dirty="0" err="1"/>
              <a:t>discovery</a:t>
            </a:r>
            <a:r>
              <a:rPr lang="fi-FI" sz="1000" dirty="0"/>
              <a:t> to </a:t>
            </a:r>
            <a:r>
              <a:rPr lang="fi-FI" sz="1000" dirty="0" err="1"/>
              <a:t>policy</a:t>
            </a:r>
            <a:r>
              <a:rPr lang="fi-FI" sz="1000" dirty="0"/>
              <a:t> </a:t>
            </a:r>
            <a:r>
              <a:rPr lang="fi-FI" sz="1000" dirty="0" err="1"/>
              <a:t>implications</a:t>
            </a:r>
            <a:r>
              <a:rPr lang="fi-FI" sz="1000" dirty="0"/>
              <a:t>. </a:t>
            </a:r>
            <a:r>
              <a:rPr lang="fi-FI" sz="1000" i="1" dirty="0" err="1"/>
              <a:t>The</a:t>
            </a:r>
            <a:r>
              <a:rPr lang="fi-FI" sz="1000" i="1" dirty="0"/>
              <a:t> </a:t>
            </a:r>
            <a:r>
              <a:rPr lang="fi-FI" sz="1000" i="1" dirty="0" err="1"/>
              <a:t>Leadership</a:t>
            </a:r>
            <a:r>
              <a:rPr lang="fi-FI" sz="1000" i="1" dirty="0"/>
              <a:t> </a:t>
            </a:r>
            <a:r>
              <a:rPr lang="fi-FI" sz="1000" i="1" dirty="0" err="1"/>
              <a:t>Quarterly</a:t>
            </a:r>
            <a:r>
              <a:rPr lang="fi-FI" sz="1000" dirty="0"/>
              <a:t>, </a:t>
            </a:r>
            <a:r>
              <a:rPr lang="fi-FI" sz="1000" i="1" dirty="0"/>
              <a:t>28</a:t>
            </a:r>
            <a:r>
              <a:rPr lang="fi-FI" sz="1000" dirty="0"/>
              <a:t>(1), 5–21. </a:t>
            </a:r>
            <a:r>
              <a:rPr lang="fi-FI" sz="1000" dirty="0">
                <a:hlinkClick r:id="rId4"/>
              </a:rPr>
              <a:t>https://doi.org/10.1016/j.leaqua.2017.01.006</a:t>
            </a:r>
            <a:endParaRPr lang="fi-FI" sz="1000" dirty="0"/>
          </a:p>
          <a:p>
            <a:endParaRPr lang="en-US" sz="1000" dirty="0"/>
          </a:p>
        </p:txBody>
      </p:sp>
      <p:grpSp>
        <p:nvGrpSpPr>
          <p:cNvPr id="12" name="Group 11">
            <a:extLst>
              <a:ext uri="{FF2B5EF4-FFF2-40B4-BE49-F238E27FC236}">
                <a16:creationId xmlns:a16="http://schemas.microsoft.com/office/drawing/2014/main" id="{0BC2DE20-BEDA-4748-B801-B812EDAC9B32}"/>
              </a:ext>
            </a:extLst>
          </p:cNvPr>
          <p:cNvGrpSpPr/>
          <p:nvPr/>
        </p:nvGrpSpPr>
        <p:grpSpPr>
          <a:xfrm>
            <a:off x="503363" y="2223247"/>
            <a:ext cx="2471325" cy="2892189"/>
            <a:chOff x="288208" y="2063174"/>
            <a:chExt cx="3317079" cy="3608074"/>
          </a:xfrm>
        </p:grpSpPr>
        <p:sp>
          <p:nvSpPr>
            <p:cNvPr id="7" name="Rectangle 6"/>
            <p:cNvSpPr/>
            <p:nvPr/>
          </p:nvSpPr>
          <p:spPr>
            <a:xfrm>
              <a:off x="288208" y="3573707"/>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t>X</a:t>
              </a:r>
              <a:endParaRPr lang="en-US" sz="1400" baseline="-25000" dirty="0"/>
            </a:p>
          </p:txBody>
        </p:sp>
        <p:sp>
          <p:nvSpPr>
            <p:cNvPr id="8" name="Rectangle 7"/>
            <p:cNvSpPr/>
            <p:nvPr/>
          </p:nvSpPr>
          <p:spPr>
            <a:xfrm>
              <a:off x="2472608" y="3573707"/>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9" name="Straight Arrow Connector 8"/>
            <p:cNvCxnSpPr>
              <a:stCxn id="7" idx="3"/>
              <a:endCxn id="8" idx="1"/>
            </p:cNvCxnSpPr>
            <p:nvPr/>
          </p:nvCxnSpPr>
          <p:spPr>
            <a:xfrm>
              <a:off x="1420887" y="3933264"/>
              <a:ext cx="1051721"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347307" y="2063174"/>
              <a:ext cx="1132679" cy="719113"/>
            </a:xfrm>
            <a:prstGeom prst="rect">
              <a:avLst/>
            </a:prstGeom>
            <a:solidFill>
              <a:srgbClr val="00B050"/>
            </a:solidFill>
            <a:ln w="254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t>E</a:t>
              </a:r>
              <a:endParaRPr lang="en-US" sz="1400" baseline="-25000" dirty="0"/>
            </a:p>
          </p:txBody>
        </p:sp>
        <p:cxnSp>
          <p:nvCxnSpPr>
            <p:cNvPr id="11" name="Straight Arrow Connector 10"/>
            <p:cNvCxnSpPr>
              <a:stCxn id="10" idx="2"/>
              <a:endCxn id="7" idx="0"/>
            </p:cNvCxnSpPr>
            <p:nvPr/>
          </p:nvCxnSpPr>
          <p:spPr>
            <a:xfrm flipH="1">
              <a:off x="854548" y="2782287"/>
              <a:ext cx="1059099" cy="791420"/>
            </a:xfrm>
            <a:prstGeom prst="straightConnector1">
              <a:avLst/>
            </a:prstGeom>
            <a:ln w="25400">
              <a:solidFill>
                <a:schemeClr val="tx1"/>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0" idx="2"/>
              <a:endCxn id="8" idx="0"/>
            </p:cNvCxnSpPr>
            <p:nvPr/>
          </p:nvCxnSpPr>
          <p:spPr>
            <a:xfrm>
              <a:off x="1913647" y="2782287"/>
              <a:ext cx="1125301" cy="791420"/>
            </a:xfrm>
            <a:prstGeom prst="straightConnector1">
              <a:avLst/>
            </a:prstGeom>
            <a:ln w="25400">
              <a:solidFill>
                <a:schemeClr val="tx1"/>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88209" y="4747918"/>
              <a:ext cx="3088942" cy="923330"/>
            </a:xfrm>
            <a:prstGeom prst="rect">
              <a:avLst/>
            </a:prstGeom>
            <a:noFill/>
          </p:spPr>
          <p:txBody>
            <a:bodyPr wrap="square" lIns="0" tIns="0" rIns="0" bIns="0" rtlCol="0">
              <a:spAutoFit/>
            </a:bodyPr>
            <a:lstStyle/>
            <a:p>
              <a:r>
                <a:rPr lang="en-US" sz="2000" b="1" dirty="0"/>
                <a:t>X and Y are correlated because they have a common cause</a:t>
              </a:r>
            </a:p>
          </p:txBody>
        </p:sp>
      </p:grpSp>
      <p:grpSp>
        <p:nvGrpSpPr>
          <p:cNvPr id="4" name="Group 3">
            <a:extLst>
              <a:ext uri="{FF2B5EF4-FFF2-40B4-BE49-F238E27FC236}">
                <a16:creationId xmlns:a16="http://schemas.microsoft.com/office/drawing/2014/main" id="{ED675ECE-02DF-4C4D-9192-D298D34DD131}"/>
              </a:ext>
            </a:extLst>
          </p:cNvPr>
          <p:cNvGrpSpPr/>
          <p:nvPr/>
        </p:nvGrpSpPr>
        <p:grpSpPr>
          <a:xfrm>
            <a:off x="3220927" y="2650304"/>
            <a:ext cx="2516488" cy="2229072"/>
            <a:chOff x="4038836" y="2601588"/>
            <a:chExt cx="3763507" cy="2779812"/>
          </a:xfrm>
        </p:grpSpPr>
        <p:cxnSp>
          <p:nvCxnSpPr>
            <p:cNvPr id="17" name="Straight Arrow Connector 16"/>
            <p:cNvCxnSpPr>
              <a:stCxn id="18" idx="3"/>
            </p:cNvCxnSpPr>
            <p:nvPr/>
          </p:nvCxnSpPr>
          <p:spPr>
            <a:xfrm flipH="1">
              <a:off x="6913343" y="3033488"/>
              <a:ext cx="509596" cy="5581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7357843" y="2601588"/>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19" name="Rectangle 18"/>
            <p:cNvSpPr/>
            <p:nvPr/>
          </p:nvSpPr>
          <p:spPr>
            <a:xfrm>
              <a:off x="4038836" y="3591636"/>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t>X</a:t>
              </a:r>
              <a:endParaRPr lang="en-US" sz="1400" baseline="-25000" dirty="0"/>
            </a:p>
          </p:txBody>
        </p:sp>
        <p:sp>
          <p:nvSpPr>
            <p:cNvPr id="20" name="Rectangle 19"/>
            <p:cNvSpPr/>
            <p:nvPr/>
          </p:nvSpPr>
          <p:spPr>
            <a:xfrm>
              <a:off x="6223236" y="3591636"/>
              <a:ext cx="1132679" cy="71911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21" name="Straight Arrow Connector 20"/>
            <p:cNvCxnSpPr/>
            <p:nvPr/>
          </p:nvCxnSpPr>
          <p:spPr>
            <a:xfrm>
              <a:off x="5171515" y="3951193"/>
              <a:ext cx="1051721"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19" idx="0"/>
              <a:endCxn id="18" idx="1"/>
            </p:cNvCxnSpPr>
            <p:nvPr/>
          </p:nvCxnSpPr>
          <p:spPr>
            <a:xfrm rot="5400000" flipH="1" flipV="1">
              <a:off x="5556084" y="1724782"/>
              <a:ext cx="915946" cy="2817763"/>
            </a:xfrm>
            <a:prstGeom prst="curvedConnector3">
              <a:avLst>
                <a:gd name="adj1" fmla="val 133048"/>
              </a:avLst>
            </a:prstGeom>
            <a:ln>
              <a:solidFill>
                <a:schemeClr val="tx1"/>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266973" y="4765847"/>
              <a:ext cx="3088942" cy="615553"/>
            </a:xfrm>
            <a:prstGeom prst="rect">
              <a:avLst/>
            </a:prstGeom>
            <a:noFill/>
          </p:spPr>
          <p:txBody>
            <a:bodyPr wrap="square" lIns="0" tIns="0" rIns="0" bIns="0" rtlCol="0">
              <a:spAutoFit/>
            </a:bodyPr>
            <a:lstStyle/>
            <a:p>
              <a:r>
                <a:rPr lang="en-US" sz="2000" b="1" dirty="0"/>
                <a:t>X is correlated with </a:t>
              </a:r>
              <a:r>
                <a:rPr lang="en-US" sz="2000" b="1" dirty="0" err="1"/>
                <a:t>unmodeled</a:t>
              </a:r>
              <a:r>
                <a:rPr lang="en-US" sz="2000" b="1" dirty="0"/>
                <a:t> causes of Y</a:t>
              </a:r>
            </a:p>
          </p:txBody>
        </p:sp>
      </p:grpSp>
      <p:sp>
        <p:nvSpPr>
          <p:cNvPr id="25" name="Rectangle 24">
            <a:extLst>
              <a:ext uri="{FF2B5EF4-FFF2-40B4-BE49-F238E27FC236}">
                <a16:creationId xmlns:a16="http://schemas.microsoft.com/office/drawing/2014/main" id="{9C69EB26-9F27-CE47-B605-6D95BA3DF821}"/>
              </a:ext>
            </a:extLst>
          </p:cNvPr>
          <p:cNvSpPr/>
          <p:nvPr/>
        </p:nvSpPr>
        <p:spPr>
          <a:xfrm>
            <a:off x="5937232" y="3417311"/>
            <a:ext cx="757372" cy="57664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t>X</a:t>
            </a:r>
            <a:endParaRPr lang="en-US" sz="1400" baseline="-25000" dirty="0"/>
          </a:p>
        </p:txBody>
      </p:sp>
      <p:sp>
        <p:nvSpPr>
          <p:cNvPr id="28" name="Rectangle 27">
            <a:extLst>
              <a:ext uri="{FF2B5EF4-FFF2-40B4-BE49-F238E27FC236}">
                <a16:creationId xmlns:a16="http://schemas.microsoft.com/office/drawing/2014/main" id="{10AD8AE8-E9E6-9F45-B001-167A4C4E122D}"/>
              </a:ext>
            </a:extLst>
          </p:cNvPr>
          <p:cNvSpPr/>
          <p:nvPr/>
        </p:nvSpPr>
        <p:spPr>
          <a:xfrm>
            <a:off x="7397842" y="3417311"/>
            <a:ext cx="757372" cy="57664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29" name="Straight Arrow Connector 28">
            <a:extLst>
              <a:ext uri="{FF2B5EF4-FFF2-40B4-BE49-F238E27FC236}">
                <a16:creationId xmlns:a16="http://schemas.microsoft.com/office/drawing/2014/main" id="{D6D6476A-BA91-4843-B114-FED3D2D7CC4E}"/>
              </a:ext>
            </a:extLst>
          </p:cNvPr>
          <p:cNvCxnSpPr/>
          <p:nvPr/>
        </p:nvCxnSpPr>
        <p:spPr>
          <a:xfrm>
            <a:off x="6694604" y="3705632"/>
            <a:ext cx="703239"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1008AA4B-1A49-C04D-8E9C-FB8154634285}"/>
              </a:ext>
            </a:extLst>
          </p:cNvPr>
          <p:cNvSpPr txBox="1"/>
          <p:nvPr/>
        </p:nvSpPr>
        <p:spPr>
          <a:xfrm>
            <a:off x="6089777" y="4358886"/>
            <a:ext cx="2065437" cy="1231106"/>
          </a:xfrm>
          <a:prstGeom prst="rect">
            <a:avLst/>
          </a:prstGeom>
          <a:noFill/>
        </p:spPr>
        <p:txBody>
          <a:bodyPr wrap="square" lIns="0" tIns="0" rIns="0" bIns="0" rtlCol="0">
            <a:spAutoFit/>
          </a:bodyPr>
          <a:lstStyle/>
          <a:p>
            <a:r>
              <a:rPr lang="en-US" sz="2000" b="1" dirty="0"/>
              <a:t>X and Y has a reciprocal causal relationship (simultaneity)</a:t>
            </a:r>
          </a:p>
        </p:txBody>
      </p:sp>
      <p:cxnSp>
        <p:nvCxnSpPr>
          <p:cNvPr id="32" name="Straight Arrow Connector 31">
            <a:extLst>
              <a:ext uri="{FF2B5EF4-FFF2-40B4-BE49-F238E27FC236}">
                <a16:creationId xmlns:a16="http://schemas.microsoft.com/office/drawing/2014/main" id="{27841447-19A2-FE44-AFFF-E6CCC5718104}"/>
              </a:ext>
            </a:extLst>
          </p:cNvPr>
          <p:cNvCxnSpPr>
            <a:cxnSpLocks/>
          </p:cNvCxnSpPr>
          <p:nvPr/>
        </p:nvCxnSpPr>
        <p:spPr>
          <a:xfrm flipH="1">
            <a:off x="6694605" y="3789519"/>
            <a:ext cx="703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05907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test</a:t>
            </a:r>
          </a:p>
        </p:txBody>
      </p:sp>
      <p:sp>
        <p:nvSpPr>
          <p:cNvPr id="24" name="Content Placeholder 19"/>
          <p:cNvSpPr>
            <a:spLocks noGrp="1"/>
          </p:cNvSpPr>
          <p:nvPr>
            <p:ph idx="4294967295"/>
          </p:nvPr>
        </p:nvSpPr>
        <p:spPr>
          <a:xfrm>
            <a:off x="346367" y="1439863"/>
            <a:ext cx="4525963" cy="4798871"/>
          </a:xfrm>
          <a:prstGeom prst="rect">
            <a:avLst/>
          </a:prstGeom>
        </p:spPr>
        <p:txBody>
          <a:bodyPr>
            <a:normAutofit fontScale="92500" lnSpcReduction="10000"/>
          </a:bodyPr>
          <a:lstStyle/>
          <a:p>
            <a:pPr marL="0" indent="0">
              <a:buNone/>
            </a:pPr>
            <a:r>
              <a:rPr lang="en-US" sz="1600" dirty="0"/>
              <a:t>Model 1 is nested in (is a special case of) Model 2</a:t>
            </a:r>
          </a:p>
          <a:p>
            <a:pPr marL="0" indent="0">
              <a:buNone/>
            </a:pPr>
            <a:r>
              <a:rPr lang="en-US" sz="1600" dirty="0"/>
              <a:t>Model 2: unrestricted model (</a:t>
            </a:r>
            <a:r>
              <a:rPr lang="en-US" sz="1600" dirty="0" err="1"/>
              <a:t>ur</a:t>
            </a:r>
            <a:r>
              <a:rPr lang="en-US" sz="1600" dirty="0"/>
              <a:t>)</a:t>
            </a:r>
          </a:p>
          <a:p>
            <a:pPr marL="0" indent="0">
              <a:buNone/>
            </a:pPr>
            <a:r>
              <a:rPr lang="en-US" sz="1600" dirty="0"/>
              <a:t>Model 1: restricted model (r)</a:t>
            </a:r>
          </a:p>
          <a:p>
            <a:pPr marL="0" indent="0">
              <a:buNone/>
            </a:pPr>
            <a:endParaRPr lang="en-US" sz="1600" dirty="0"/>
          </a:p>
          <a:p>
            <a:pPr marL="0" indent="0">
              <a:buNone/>
            </a:pPr>
            <a:r>
              <a:rPr lang="en-US" sz="1600" dirty="0"/>
              <a:t>Some math:</a:t>
            </a:r>
          </a:p>
          <a:p>
            <a:pPr marL="0" indent="0">
              <a:buNone/>
            </a:pPr>
            <a:r>
              <a:rPr lang="en-US" sz="1600" dirty="0"/>
              <a:t>	</a:t>
            </a:r>
            <a:r>
              <a:rPr lang="en-US" sz="1600" dirty="0" err="1"/>
              <a:t>df</a:t>
            </a:r>
            <a:r>
              <a:rPr lang="en-US" sz="1600" dirty="0"/>
              <a:t> = n – k – 1 </a:t>
            </a:r>
          </a:p>
          <a:p>
            <a:pPr marL="0" indent="0">
              <a:buNone/>
            </a:pPr>
            <a:r>
              <a:rPr lang="en-US" sz="1600" dirty="0"/>
              <a:t>	</a:t>
            </a:r>
            <a:r>
              <a:rPr lang="en-US" sz="1600" dirty="0" err="1"/>
              <a:t>df</a:t>
            </a:r>
            <a:r>
              <a:rPr lang="en-US" sz="1600" baseline="-25000" dirty="0" err="1"/>
              <a:t>r</a:t>
            </a:r>
            <a:r>
              <a:rPr lang="en-US" sz="1600" dirty="0"/>
              <a:t>=113 – 15 – 1 = 97</a:t>
            </a:r>
          </a:p>
          <a:p>
            <a:pPr marL="0" indent="0">
              <a:buNone/>
            </a:pPr>
            <a:r>
              <a:rPr lang="en-US" sz="1600" dirty="0"/>
              <a:t>	</a:t>
            </a:r>
            <a:r>
              <a:rPr lang="en-US" sz="1600" dirty="0" err="1"/>
              <a:t>df</a:t>
            </a:r>
            <a:r>
              <a:rPr lang="en-US" sz="1600" baseline="-25000" dirty="0" err="1"/>
              <a:t>ur</a:t>
            </a:r>
            <a:r>
              <a:rPr lang="en-US" sz="1600" dirty="0"/>
              <a:t>=113 – 18 – 1 = 94</a:t>
            </a:r>
          </a:p>
          <a:p>
            <a:pPr marL="0" indent="0">
              <a:buNone/>
            </a:pPr>
            <a:endParaRPr lang="en-US" sz="1600" dirty="0"/>
          </a:p>
          <a:p>
            <a:pPr marL="0" indent="0">
              <a:buNone/>
            </a:pPr>
            <a:r>
              <a:rPr lang="en-US" sz="1600" dirty="0"/>
              <a:t>	F = (R</a:t>
            </a:r>
            <a:r>
              <a:rPr lang="en-US" sz="1600" baseline="30000" dirty="0"/>
              <a:t>2</a:t>
            </a:r>
            <a:r>
              <a:rPr lang="en-US" sz="1600" baseline="-25000" dirty="0"/>
              <a:t>ur </a:t>
            </a:r>
            <a:r>
              <a:rPr lang="en-US" sz="1600" dirty="0"/>
              <a:t>– R</a:t>
            </a:r>
            <a:r>
              <a:rPr lang="en-US" sz="1600" baseline="30000" dirty="0"/>
              <a:t>2</a:t>
            </a:r>
            <a:r>
              <a:rPr lang="en-US" sz="1600" baseline="-25000" dirty="0"/>
              <a:t>r</a:t>
            </a:r>
            <a:r>
              <a:rPr lang="en-US" sz="1600" dirty="0"/>
              <a:t>) / (</a:t>
            </a:r>
            <a:r>
              <a:rPr lang="en-US" sz="1600" dirty="0" err="1"/>
              <a:t>df</a:t>
            </a:r>
            <a:r>
              <a:rPr lang="en-US" sz="1600" baseline="-25000" dirty="0" err="1"/>
              <a:t>r</a:t>
            </a:r>
            <a:r>
              <a:rPr lang="en-US" sz="1600" baseline="-25000" dirty="0"/>
              <a:t> </a:t>
            </a:r>
            <a:r>
              <a:rPr lang="en-US" sz="1600" dirty="0"/>
              <a:t>– </a:t>
            </a:r>
            <a:r>
              <a:rPr lang="en-US" sz="1600" dirty="0" err="1"/>
              <a:t>df</a:t>
            </a:r>
            <a:r>
              <a:rPr lang="en-US" sz="1600" baseline="-25000" dirty="0" err="1"/>
              <a:t>ur</a:t>
            </a:r>
            <a:r>
              <a:rPr lang="en-US" sz="1600" dirty="0"/>
              <a:t>)</a:t>
            </a:r>
          </a:p>
          <a:p>
            <a:pPr marL="0" indent="0">
              <a:buNone/>
            </a:pPr>
            <a:r>
              <a:rPr lang="en-US" sz="1600" baseline="-25000" dirty="0"/>
              <a:t>	        </a:t>
            </a:r>
            <a:r>
              <a:rPr lang="en-US" sz="1600" dirty="0"/>
              <a:t>        </a:t>
            </a:r>
            <a:r>
              <a:rPr lang="en-US" sz="1600" baseline="-25000" dirty="0"/>
              <a:t> </a:t>
            </a:r>
            <a:r>
              <a:rPr lang="en-US" sz="1600" dirty="0"/>
              <a:t>(1 – R</a:t>
            </a:r>
            <a:r>
              <a:rPr lang="en-US" sz="1600" baseline="30000" dirty="0"/>
              <a:t>2</a:t>
            </a:r>
            <a:r>
              <a:rPr lang="en-US" sz="1600" baseline="-25000" dirty="0"/>
              <a:t>ur</a:t>
            </a:r>
            <a:r>
              <a:rPr lang="en-US" sz="1600" dirty="0"/>
              <a:t>) / </a:t>
            </a:r>
            <a:r>
              <a:rPr lang="en-US" sz="1600" dirty="0" err="1"/>
              <a:t>df</a:t>
            </a:r>
            <a:r>
              <a:rPr lang="en-US" sz="1600" baseline="-25000" dirty="0" err="1"/>
              <a:t>ur</a:t>
            </a:r>
            <a:endParaRPr lang="en-US" sz="1600" dirty="0"/>
          </a:p>
          <a:p>
            <a:pPr marL="0" indent="0">
              <a:buNone/>
            </a:pPr>
            <a:endParaRPr lang="en-US" sz="1600" baseline="-25000" dirty="0"/>
          </a:p>
          <a:p>
            <a:pPr marL="0" indent="0">
              <a:buNone/>
            </a:pPr>
            <a:r>
              <a:rPr lang="en-US" sz="1600" dirty="0"/>
              <a:t>	F =                .07 / 3                  = 3.22</a:t>
            </a:r>
          </a:p>
          <a:p>
            <a:pPr marL="0" indent="0">
              <a:buNone/>
            </a:pPr>
            <a:r>
              <a:rPr lang="en-US" sz="1600" baseline="-25000" dirty="0"/>
              <a:t>	        </a:t>
            </a:r>
            <a:r>
              <a:rPr lang="en-US" sz="1600" dirty="0"/>
              <a:t> 	(1 – .32) / 94        (p = 0.026)</a:t>
            </a:r>
          </a:p>
          <a:p>
            <a:pPr marL="0" indent="0">
              <a:buNone/>
            </a:pPr>
            <a:endParaRPr lang="en-US" sz="1600" dirty="0"/>
          </a:p>
          <a:p>
            <a:pPr marL="0" indent="0">
              <a:buNone/>
            </a:pPr>
            <a:r>
              <a:rPr lang="en-US" sz="1600" dirty="0"/>
              <a:t>Your software will do this calculation for you </a:t>
            </a:r>
          </a:p>
          <a:p>
            <a:pPr marL="0" indent="0">
              <a:buNone/>
            </a:pPr>
            <a:endParaRPr lang="en-US" sz="1600" dirty="0"/>
          </a:p>
          <a:p>
            <a:pPr marL="0" indent="0">
              <a:buNone/>
            </a:pPr>
            <a:endParaRPr lang="en-US" sz="1600" baseline="-25000" dirty="0"/>
          </a:p>
        </p:txBody>
      </p:sp>
      <p:sp>
        <p:nvSpPr>
          <p:cNvPr id="17" name="Rectangle 16"/>
          <p:cNvSpPr/>
          <p:nvPr/>
        </p:nvSpPr>
        <p:spPr>
          <a:xfrm>
            <a:off x="4248607" y="5451623"/>
            <a:ext cx="4127620" cy="13205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Content Placeholder 6" descr="Hekman et al. - 2010 - An Examination of Whether and How Racial and Gende (dragged).pdf"/>
          <p:cNvPicPr>
            <a:picLocks noChangeAspect="1"/>
          </p:cNvPicPr>
          <p:nvPr/>
        </p:nvPicPr>
        <p:blipFill rotWithShape="1">
          <a:blip r:embed="rId3">
            <a:extLst>
              <a:ext uri="{28A0092B-C50C-407E-A947-70E740481C1C}">
                <a14:useLocalDpi xmlns:a14="http://schemas.microsoft.com/office/drawing/2010/main" val="0"/>
              </a:ext>
            </a:extLst>
          </a:blip>
          <a:srcRect l="813" t="30349" r="48033" b="4920"/>
          <a:stretch/>
        </p:blipFill>
        <p:spPr>
          <a:xfrm>
            <a:off x="4004707" y="50464"/>
            <a:ext cx="4136075" cy="6821203"/>
          </a:xfrm>
          <a:prstGeom prst="rect">
            <a:avLst/>
          </a:prstGeom>
          <a:noFill/>
        </p:spPr>
      </p:pic>
      <p:sp>
        <p:nvSpPr>
          <p:cNvPr id="25" name="TextBox 24"/>
          <p:cNvSpPr txBox="1"/>
          <p:nvPr/>
        </p:nvSpPr>
        <p:spPr>
          <a:xfrm>
            <a:off x="339628" y="6238734"/>
            <a:ext cx="4445778" cy="615553"/>
          </a:xfrm>
          <a:prstGeom prst="rect">
            <a:avLst/>
          </a:prstGeom>
          <a:solidFill>
            <a:schemeClr val="bg1"/>
          </a:solidFill>
        </p:spPr>
        <p:txBody>
          <a:bodyPr wrap="square" lIns="0" tIns="0" rIns="0" bIns="0" rtlCol="0">
            <a:spAutoFit/>
          </a:bodyPr>
          <a:lstStyle/>
          <a:p>
            <a:r>
              <a:rPr lang="en-US" sz="1000" dirty="0"/>
              <a:t>Wooldridge, J. M. (2013). </a:t>
            </a:r>
            <a:r>
              <a:rPr lang="en-US" sz="1000" i="1" dirty="0"/>
              <a:t>Introductory econometrics: a modern approach</a:t>
            </a:r>
            <a:r>
              <a:rPr lang="en-US" sz="1000" dirty="0"/>
              <a:t> (5th ed.). Mason, OH: South  </a:t>
            </a:r>
            <a:r>
              <a:rPr lang="en-US" sz="1000" dirty="0" err="1"/>
              <a:t>Wenterstern</a:t>
            </a:r>
            <a:r>
              <a:rPr lang="en-US" sz="1000" dirty="0"/>
              <a:t>, Cengage Learning. Section 4.5</a:t>
            </a:r>
          </a:p>
          <a:p>
            <a:endParaRPr lang="en-US" sz="1000" dirty="0"/>
          </a:p>
          <a:p>
            <a:r>
              <a:rPr lang="en-US" sz="1000" dirty="0"/>
              <a:t>Stata: test, R: </a:t>
            </a:r>
            <a:r>
              <a:rPr lang="en-US" sz="1000" dirty="0" err="1"/>
              <a:t>anova</a:t>
            </a:r>
            <a:r>
              <a:rPr lang="en-US" sz="1000" dirty="0"/>
              <a:t>, </a:t>
            </a:r>
            <a:r>
              <a:rPr lang="en-US" sz="1000" dirty="0" err="1"/>
              <a:t>linearHypothesis</a:t>
            </a:r>
            <a:endParaRPr lang="en-US" sz="1000" dirty="0"/>
          </a:p>
        </p:txBody>
      </p:sp>
      <p:sp>
        <p:nvSpPr>
          <p:cNvPr id="26" name="Rectangle 25"/>
          <p:cNvSpPr/>
          <p:nvPr/>
        </p:nvSpPr>
        <p:spPr>
          <a:xfrm>
            <a:off x="5729479" y="700051"/>
            <a:ext cx="990027" cy="4260311"/>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993934" y="4165379"/>
            <a:ext cx="71321" cy="153888"/>
          </a:xfrm>
          <a:prstGeom prst="rect">
            <a:avLst/>
          </a:prstGeom>
          <a:noFill/>
        </p:spPr>
        <p:txBody>
          <a:bodyPr wrap="none" lIns="0" tIns="0" rIns="0" bIns="0" rtlCol="0">
            <a:spAutoFit/>
          </a:bodyPr>
          <a:lstStyle/>
          <a:p>
            <a:r>
              <a:rPr lang="en-US" sz="1000" b="1" dirty="0">
                <a:solidFill>
                  <a:srgbClr val="FF0000"/>
                </a:solidFill>
              </a:rPr>
              <a:t>0</a:t>
            </a:r>
          </a:p>
        </p:txBody>
      </p:sp>
      <p:sp>
        <p:nvSpPr>
          <p:cNvPr id="28" name="TextBox 27"/>
          <p:cNvSpPr txBox="1"/>
          <p:nvPr/>
        </p:nvSpPr>
        <p:spPr>
          <a:xfrm>
            <a:off x="5993934" y="4435254"/>
            <a:ext cx="71321" cy="153888"/>
          </a:xfrm>
          <a:prstGeom prst="rect">
            <a:avLst/>
          </a:prstGeom>
          <a:noFill/>
        </p:spPr>
        <p:txBody>
          <a:bodyPr wrap="none" lIns="0" tIns="0" rIns="0" bIns="0" rtlCol="0">
            <a:spAutoFit/>
          </a:bodyPr>
          <a:lstStyle/>
          <a:p>
            <a:r>
              <a:rPr lang="en-US" sz="1000" b="1" dirty="0">
                <a:solidFill>
                  <a:srgbClr val="FF0000"/>
                </a:solidFill>
              </a:rPr>
              <a:t>0</a:t>
            </a:r>
          </a:p>
        </p:txBody>
      </p:sp>
      <p:sp>
        <p:nvSpPr>
          <p:cNvPr id="29" name="TextBox 28"/>
          <p:cNvSpPr txBox="1"/>
          <p:nvPr/>
        </p:nvSpPr>
        <p:spPr>
          <a:xfrm>
            <a:off x="5993934" y="4577709"/>
            <a:ext cx="71321" cy="153888"/>
          </a:xfrm>
          <a:prstGeom prst="rect">
            <a:avLst/>
          </a:prstGeom>
          <a:noFill/>
        </p:spPr>
        <p:txBody>
          <a:bodyPr wrap="none" lIns="0" tIns="0" rIns="0" bIns="0" rtlCol="0">
            <a:spAutoFit/>
          </a:bodyPr>
          <a:lstStyle/>
          <a:p>
            <a:r>
              <a:rPr lang="en-US" sz="1000" b="1" dirty="0">
                <a:solidFill>
                  <a:srgbClr val="FF0000"/>
                </a:solidFill>
              </a:rPr>
              <a:t>0</a:t>
            </a:r>
          </a:p>
        </p:txBody>
      </p:sp>
      <p:cxnSp>
        <p:nvCxnSpPr>
          <p:cNvPr id="30" name="Straight Connector 29"/>
          <p:cNvCxnSpPr/>
          <p:nvPr/>
        </p:nvCxnSpPr>
        <p:spPr>
          <a:xfrm>
            <a:off x="1649489" y="5010530"/>
            <a:ext cx="1205654" cy="0"/>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366141" y="4300884"/>
            <a:ext cx="2099734" cy="0"/>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05970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t>LR test</a:t>
            </a:r>
          </a:p>
        </p:txBody>
      </p:sp>
      <p:sp>
        <p:nvSpPr>
          <p:cNvPr id="14" name="TextBox 13"/>
          <p:cNvSpPr txBox="1"/>
          <p:nvPr/>
        </p:nvSpPr>
        <p:spPr>
          <a:xfrm>
            <a:off x="652346" y="6137054"/>
            <a:ext cx="8133413" cy="615553"/>
          </a:xfrm>
          <a:prstGeom prst="rect">
            <a:avLst/>
          </a:prstGeom>
          <a:noFill/>
        </p:spPr>
        <p:txBody>
          <a:bodyPr wrap="square" lIns="0" tIns="0" rIns="0" bIns="0" rtlCol="0">
            <a:spAutoFit/>
          </a:bodyPr>
          <a:lstStyle/>
          <a:p>
            <a:r>
              <a:rPr lang="en-US" sz="1000" dirty="0" err="1"/>
              <a:t>Kraimer</a:t>
            </a:r>
            <a:r>
              <a:rPr lang="en-US" sz="1000" dirty="0"/>
              <a:t>, M. L., Shaffer, M. A., Harrison, D. A., &amp; </a:t>
            </a:r>
            <a:r>
              <a:rPr lang="en-US" sz="1000" dirty="0" err="1"/>
              <a:t>Ren</a:t>
            </a:r>
            <a:r>
              <a:rPr lang="en-US" sz="1000" dirty="0"/>
              <a:t>, H. (2012). No Place Like Home? An Identity Strain Perspective</a:t>
            </a:r>
            <a:br>
              <a:rPr lang="en-US" sz="1000" dirty="0"/>
            </a:br>
            <a:r>
              <a:rPr lang="en-US" sz="1000" dirty="0"/>
              <a:t>on Repatriate Turnover. </a:t>
            </a:r>
            <a:r>
              <a:rPr lang="en-US" sz="1000" i="1" dirty="0"/>
              <a:t>Academy of Management Journal</a:t>
            </a:r>
            <a:r>
              <a:rPr lang="en-US" sz="1000" dirty="0"/>
              <a:t>, </a:t>
            </a:r>
            <a:r>
              <a:rPr lang="en-US" sz="1000" i="1" dirty="0"/>
              <a:t>55</a:t>
            </a:r>
            <a:r>
              <a:rPr lang="en-US" sz="1000" dirty="0"/>
              <a:t>(2), 399–420. doi:10.5465/amj.2009.0644</a:t>
            </a:r>
          </a:p>
          <a:p>
            <a:endParaRPr lang="en-US" sz="1000" dirty="0"/>
          </a:p>
          <a:p>
            <a:r>
              <a:rPr lang="en-US" sz="1000" dirty="0"/>
              <a:t>Stata: </a:t>
            </a:r>
            <a:r>
              <a:rPr lang="en-US" sz="1000" dirty="0" err="1"/>
              <a:t>lrtest</a:t>
            </a:r>
            <a:r>
              <a:rPr lang="en-US" sz="1000" dirty="0"/>
              <a:t> R: </a:t>
            </a:r>
            <a:r>
              <a:rPr lang="en-US" sz="1000" dirty="0" err="1"/>
              <a:t>lrtest</a:t>
            </a:r>
            <a:endParaRPr lang="en-US" sz="1000" dirty="0"/>
          </a:p>
        </p:txBody>
      </p:sp>
      <p:sp>
        <p:nvSpPr>
          <p:cNvPr id="15" name="Content Placeholder 19"/>
          <p:cNvSpPr txBox="1">
            <a:spLocks/>
          </p:cNvSpPr>
          <p:nvPr/>
        </p:nvSpPr>
        <p:spPr>
          <a:xfrm>
            <a:off x="470731" y="1453987"/>
            <a:ext cx="3349963" cy="3831557"/>
          </a:xfrm>
          <a:prstGeom prst="rect">
            <a:avLst/>
          </a:prstGeom>
        </p:spPr>
        <p:txBody>
          <a:bodyPr vert="horz" lIns="0" tIns="0" rIns="0" bIns="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0" dirty="0">
                <a:latin typeface="+mn-lt"/>
              </a:rPr>
              <a:t>Model 1 is nested in (is a special case of) Model 2</a:t>
            </a:r>
          </a:p>
          <a:p>
            <a:pPr marL="342900" indent="-342900">
              <a:buFont typeface="Arial"/>
              <a:buChar char="•"/>
            </a:pPr>
            <a:r>
              <a:rPr lang="en-US" sz="1600" b="0" dirty="0">
                <a:latin typeface="+mn-lt"/>
              </a:rPr>
              <a:t>Model 2: unrestricted model (r)</a:t>
            </a:r>
          </a:p>
          <a:p>
            <a:pPr marL="342900" indent="-342900">
              <a:buFont typeface="Arial"/>
              <a:buChar char="•"/>
            </a:pPr>
            <a:r>
              <a:rPr lang="en-US" sz="1600" b="0" dirty="0">
                <a:latin typeface="+mn-lt"/>
              </a:rPr>
              <a:t>Model 1: restricted model (</a:t>
            </a:r>
            <a:r>
              <a:rPr lang="en-US" sz="1600" b="0" dirty="0" err="1">
                <a:latin typeface="+mn-lt"/>
              </a:rPr>
              <a:t>ur</a:t>
            </a:r>
            <a:r>
              <a:rPr lang="en-US" sz="1600" b="0" dirty="0">
                <a:latin typeface="+mn-lt"/>
              </a:rPr>
              <a:t>)</a:t>
            </a:r>
          </a:p>
          <a:p>
            <a:pPr marL="342900" indent="-342900">
              <a:buFont typeface="Arial"/>
              <a:buChar char="•"/>
            </a:pPr>
            <a:endParaRPr lang="en-US" sz="1600" b="0" dirty="0">
              <a:latin typeface="+mn-lt"/>
            </a:endParaRPr>
          </a:p>
          <a:p>
            <a:r>
              <a:rPr lang="en-US" sz="1600" b="0" dirty="0">
                <a:latin typeface="+mn-lt"/>
              </a:rPr>
              <a:t>Some math:</a:t>
            </a:r>
          </a:p>
          <a:p>
            <a:r>
              <a:rPr lang="en-US" sz="1600" b="0" dirty="0">
                <a:latin typeface="+mn-lt"/>
              </a:rPr>
              <a:t>	D = -2 </a:t>
            </a:r>
            <a:r>
              <a:rPr lang="en-US" sz="1600" b="0" dirty="0" err="1">
                <a:latin typeface="+mn-lt"/>
              </a:rPr>
              <a:t>ln</a:t>
            </a:r>
            <a:r>
              <a:rPr lang="en-US" sz="3600" b="0" dirty="0">
                <a:latin typeface="+mn-lt"/>
              </a:rPr>
              <a:t>( </a:t>
            </a:r>
            <a:r>
              <a:rPr lang="en-US" sz="1000" b="0" dirty="0">
                <a:latin typeface="+mn-lt"/>
              </a:rPr>
              <a:t>Likelihood  of model 2</a:t>
            </a:r>
            <a:r>
              <a:rPr lang="en-US" sz="3600" b="0" dirty="0">
                <a:latin typeface="+mn-lt"/>
              </a:rPr>
              <a:t> )</a:t>
            </a:r>
          </a:p>
          <a:p>
            <a:r>
              <a:rPr lang="en-US" sz="1600" b="0" dirty="0">
                <a:latin typeface="+mn-lt"/>
              </a:rPr>
              <a:t>	D = -2 </a:t>
            </a:r>
            <a:r>
              <a:rPr lang="en-US" sz="1600" b="0" dirty="0" err="1">
                <a:latin typeface="+mn-lt"/>
              </a:rPr>
              <a:t>ln</a:t>
            </a:r>
            <a:r>
              <a:rPr lang="en-US" sz="1600" b="0" dirty="0">
                <a:latin typeface="+mn-lt"/>
              </a:rPr>
              <a:t>(Likelihood of model 1) +</a:t>
            </a:r>
          </a:p>
          <a:p>
            <a:r>
              <a:rPr lang="en-US" sz="1600" b="0" dirty="0">
                <a:latin typeface="+mn-lt"/>
              </a:rPr>
              <a:t>		2 </a:t>
            </a:r>
            <a:r>
              <a:rPr lang="en-US" sz="1600" b="0" dirty="0" err="1">
                <a:latin typeface="+mn-lt"/>
              </a:rPr>
              <a:t>ln</a:t>
            </a:r>
            <a:r>
              <a:rPr lang="en-US" sz="1600" b="0" dirty="0">
                <a:latin typeface="+mn-lt"/>
              </a:rPr>
              <a:t>(Likelihood of model 2)</a:t>
            </a:r>
          </a:p>
          <a:p>
            <a:r>
              <a:rPr lang="en-US" sz="1600" b="0" dirty="0">
                <a:latin typeface="+mn-lt"/>
              </a:rPr>
              <a:t>	D =  model 1 deviance – </a:t>
            </a:r>
          </a:p>
          <a:p>
            <a:r>
              <a:rPr lang="en-US" sz="1600" b="0" dirty="0">
                <a:latin typeface="+mn-lt"/>
              </a:rPr>
              <a:t>		model 2 deviance</a:t>
            </a:r>
          </a:p>
          <a:p>
            <a:r>
              <a:rPr lang="en-US" sz="1600" b="0" dirty="0">
                <a:latin typeface="+mn-lt"/>
              </a:rPr>
              <a:t>	D = 73.40 – 69.61 = 3.79</a:t>
            </a:r>
          </a:p>
          <a:p>
            <a:endParaRPr lang="en-US" sz="1600" b="0" dirty="0">
              <a:latin typeface="+mn-lt"/>
            </a:endParaRPr>
          </a:p>
          <a:p>
            <a:r>
              <a:rPr lang="en-US" sz="1600" b="0" dirty="0">
                <a:latin typeface="+mn-lt"/>
              </a:rPr>
              <a:t>D follows the χ</a:t>
            </a:r>
            <a:r>
              <a:rPr lang="en-US" sz="1600" b="0" baseline="30000" dirty="0">
                <a:latin typeface="+mn-lt"/>
              </a:rPr>
              <a:t>2 </a:t>
            </a:r>
            <a:r>
              <a:rPr lang="en-US" sz="1600" b="0" dirty="0">
                <a:latin typeface="+mn-lt"/>
              </a:rPr>
              <a:t>distribution (p = 0.052)</a:t>
            </a:r>
          </a:p>
          <a:p>
            <a:endParaRPr lang="en-US" sz="1600" b="0" dirty="0">
              <a:latin typeface="+mn-lt"/>
            </a:endParaRPr>
          </a:p>
          <a:p>
            <a:endParaRPr lang="en-US" sz="1600" b="0" dirty="0">
              <a:latin typeface="+mn-lt"/>
            </a:endParaRPr>
          </a:p>
          <a:p>
            <a:endParaRPr lang="en-US" sz="1600" b="0" baseline="-25000" dirty="0">
              <a:latin typeface="+mn-lt"/>
            </a:endParaRPr>
          </a:p>
        </p:txBody>
      </p:sp>
      <p:sp>
        <p:nvSpPr>
          <p:cNvPr id="16" name="Rectangle 15"/>
          <p:cNvSpPr/>
          <p:nvPr/>
        </p:nvSpPr>
        <p:spPr>
          <a:xfrm>
            <a:off x="6715899" y="935812"/>
            <a:ext cx="990027" cy="2869014"/>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994684" y="3579424"/>
            <a:ext cx="71321" cy="153888"/>
          </a:xfrm>
          <a:prstGeom prst="rect">
            <a:avLst/>
          </a:prstGeom>
          <a:noFill/>
        </p:spPr>
        <p:txBody>
          <a:bodyPr wrap="none" lIns="0" tIns="0" rIns="0" bIns="0" rtlCol="0">
            <a:spAutoFit/>
          </a:bodyPr>
          <a:lstStyle/>
          <a:p>
            <a:r>
              <a:rPr lang="en-US" sz="1000" b="1" dirty="0">
                <a:solidFill>
                  <a:srgbClr val="FF0000"/>
                </a:solidFill>
              </a:rPr>
              <a:t>0</a:t>
            </a:r>
          </a:p>
        </p:txBody>
      </p:sp>
      <p:cxnSp>
        <p:nvCxnSpPr>
          <p:cNvPr id="18" name="Straight Connector 17"/>
          <p:cNvCxnSpPr/>
          <p:nvPr/>
        </p:nvCxnSpPr>
        <p:spPr>
          <a:xfrm>
            <a:off x="1675452" y="3527907"/>
            <a:ext cx="1510126" cy="0"/>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772995" y="3303988"/>
            <a:ext cx="1432253" cy="246221"/>
          </a:xfrm>
          <a:prstGeom prst="rect">
            <a:avLst/>
          </a:prstGeom>
        </p:spPr>
        <p:txBody>
          <a:bodyPr wrap="none">
            <a:spAutoFit/>
          </a:bodyPr>
          <a:lstStyle/>
          <a:p>
            <a:r>
              <a:rPr lang="en-US" sz="1000" dirty="0"/>
              <a:t>Likelihood  of model 1</a:t>
            </a:r>
          </a:p>
        </p:txBody>
      </p:sp>
      <p:pic>
        <p:nvPicPr>
          <p:cNvPr id="10" name="Content Placeholder 5" descr="399.full (dragged).pdf">
            <a:extLst>
              <a:ext uri="{FF2B5EF4-FFF2-40B4-BE49-F238E27FC236}">
                <a16:creationId xmlns:a16="http://schemas.microsoft.com/office/drawing/2014/main" id="{C392209C-5FD8-5C43-9E80-A8A200F7BF1E}"/>
              </a:ext>
            </a:extLst>
          </p:cNvPr>
          <p:cNvPicPr>
            <a:picLocks noChangeAspect="1"/>
          </p:cNvPicPr>
          <p:nvPr/>
        </p:nvPicPr>
        <p:blipFill rotWithShape="1">
          <a:blip r:embed="rId3">
            <a:extLst>
              <a:ext uri="{28A0092B-C50C-407E-A947-70E740481C1C}">
                <a14:useLocalDpi xmlns:a14="http://schemas.microsoft.com/office/drawing/2010/main" val="0"/>
              </a:ext>
            </a:extLst>
          </a:blip>
          <a:srcRect l="50693" t="53512" r="5989" b="5397"/>
          <a:stretch/>
        </p:blipFill>
        <p:spPr>
          <a:xfrm>
            <a:off x="3957049" y="265827"/>
            <a:ext cx="4424947" cy="5470488"/>
          </a:xfrm>
          <a:prstGeom prst="rect">
            <a:avLst/>
          </a:prstGeom>
          <a:noFill/>
        </p:spPr>
      </p:pic>
    </p:spTree>
    <p:extLst>
      <p:ext uri="{BB962C8B-B14F-4D97-AF65-F5344CB8AC3E}">
        <p14:creationId xmlns:p14="http://schemas.microsoft.com/office/powerpoint/2010/main" val="22513307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770D05-6278-2443-9418-64BB5A9A9668}"/>
              </a:ext>
            </a:extLst>
          </p:cNvPr>
          <p:cNvSpPr>
            <a:spLocks noGrp="1"/>
          </p:cNvSpPr>
          <p:nvPr>
            <p:ph type="title"/>
          </p:nvPr>
        </p:nvSpPr>
        <p:spPr/>
        <p:txBody>
          <a:bodyPr/>
          <a:lstStyle/>
          <a:p>
            <a:r>
              <a:rPr lang="fi-FI" dirty="0"/>
              <a:t>Perfect </a:t>
            </a:r>
            <a:r>
              <a:rPr lang="fi-FI" dirty="0" err="1"/>
              <a:t>prediction</a:t>
            </a:r>
            <a:r>
              <a:rPr lang="fi-FI" dirty="0"/>
              <a:t>: </a:t>
            </a:r>
            <a:br>
              <a:rPr lang="fi-FI" dirty="0"/>
            </a:br>
            <a:r>
              <a:rPr lang="fi-FI" dirty="0" err="1"/>
              <a:t>Introduction</a:t>
            </a:r>
            <a:r>
              <a:rPr lang="fi-FI" dirty="0"/>
              <a:t> to </a:t>
            </a:r>
            <a:br>
              <a:rPr lang="fi-FI" dirty="0"/>
            </a:br>
            <a:r>
              <a:rPr lang="fi-FI" dirty="0" err="1"/>
              <a:t>computational</a:t>
            </a:r>
            <a:r>
              <a:rPr lang="fi-FI" dirty="0"/>
              <a:t> </a:t>
            </a:r>
            <a:r>
              <a:rPr lang="fi-FI" dirty="0" err="1"/>
              <a:t>issues</a:t>
            </a:r>
            <a:endParaRPr lang="fi-FI" dirty="0"/>
          </a:p>
        </p:txBody>
      </p:sp>
      <p:sp>
        <p:nvSpPr>
          <p:cNvPr id="6" name="Text Placeholder 5">
            <a:extLst>
              <a:ext uri="{FF2B5EF4-FFF2-40B4-BE49-F238E27FC236}">
                <a16:creationId xmlns:a16="http://schemas.microsoft.com/office/drawing/2014/main" id="{D2958253-56BB-9349-9B75-CFFAB98AAB7B}"/>
              </a:ext>
            </a:extLst>
          </p:cNvPr>
          <p:cNvSpPr>
            <a:spLocks noGrp="1"/>
          </p:cNvSpPr>
          <p:nvPr>
            <p:ph type="body" idx="1"/>
          </p:nvPr>
        </p:nvSpPr>
        <p:spPr>
          <a:xfrm>
            <a:off x="623888" y="4589464"/>
            <a:ext cx="7886700" cy="1500187"/>
          </a:xfrm>
        </p:spPr>
        <p:txBody>
          <a:bodyPr/>
          <a:lstStyle/>
          <a:p>
            <a:endParaRPr lang="fi-FI" dirty="0"/>
          </a:p>
        </p:txBody>
      </p:sp>
    </p:spTree>
    <p:extLst>
      <p:ext uri="{BB962C8B-B14F-4D97-AF65-F5344CB8AC3E}">
        <p14:creationId xmlns:p14="http://schemas.microsoft.com/office/powerpoint/2010/main" val="34998070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0AA2F-C11E-2149-B003-862AB4852C3A}"/>
              </a:ext>
            </a:extLst>
          </p:cNvPr>
          <p:cNvSpPr>
            <a:spLocks noGrp="1"/>
          </p:cNvSpPr>
          <p:nvPr>
            <p:ph type="title"/>
          </p:nvPr>
        </p:nvSpPr>
        <p:spPr/>
        <p:txBody>
          <a:bodyPr/>
          <a:lstStyle/>
          <a:p>
            <a:r>
              <a:rPr lang="fi-FI" dirty="0" err="1"/>
              <a:t>Example</a:t>
            </a:r>
            <a:r>
              <a:rPr lang="fi-FI" dirty="0"/>
              <a:t> dataset for </a:t>
            </a:r>
            <a:r>
              <a:rPr lang="fi-FI" dirty="0" err="1"/>
              <a:t>logistic</a:t>
            </a:r>
            <a:r>
              <a:rPr lang="fi-FI" dirty="0"/>
              <a:t> regression</a:t>
            </a:r>
          </a:p>
        </p:txBody>
      </p:sp>
      <p:sp>
        <p:nvSpPr>
          <p:cNvPr id="6" name="TextBox 5">
            <a:extLst>
              <a:ext uri="{FF2B5EF4-FFF2-40B4-BE49-F238E27FC236}">
                <a16:creationId xmlns:a16="http://schemas.microsoft.com/office/drawing/2014/main" id="{1FB88F1F-3876-3A41-A88A-5DA8013DE925}"/>
              </a:ext>
            </a:extLst>
          </p:cNvPr>
          <p:cNvSpPr txBox="1"/>
          <p:nvPr/>
        </p:nvSpPr>
        <p:spPr>
          <a:xfrm>
            <a:off x="628650" y="6311899"/>
            <a:ext cx="6539649" cy="307777"/>
          </a:xfrm>
          <a:prstGeom prst="rect">
            <a:avLst/>
          </a:prstGeom>
          <a:noFill/>
        </p:spPr>
        <p:txBody>
          <a:bodyPr wrap="square" lIns="0" tIns="0" rIns="0" bIns="0" rtlCol="0">
            <a:spAutoFit/>
          </a:bodyPr>
          <a:lstStyle/>
          <a:p>
            <a:r>
              <a:rPr lang="fi-FI" sz="1000" dirty="0" err="1"/>
              <a:t>https</a:t>
            </a:r>
            <a:r>
              <a:rPr lang="fi-FI" sz="1000" dirty="0"/>
              <a:t>://</a:t>
            </a:r>
            <a:r>
              <a:rPr lang="fi-FI" sz="1000" dirty="0" err="1"/>
              <a:t>stats.idre.ucla.edu</a:t>
            </a:r>
            <a:r>
              <a:rPr lang="fi-FI" sz="1000" dirty="0"/>
              <a:t>/</a:t>
            </a:r>
            <a:r>
              <a:rPr lang="fi-FI" sz="1000" dirty="0" err="1"/>
              <a:t>other</a:t>
            </a:r>
            <a:r>
              <a:rPr lang="fi-FI" sz="1000" dirty="0"/>
              <a:t>/</a:t>
            </a:r>
            <a:r>
              <a:rPr lang="fi-FI" sz="1000" dirty="0" err="1"/>
              <a:t>mult-pkg</a:t>
            </a:r>
            <a:r>
              <a:rPr lang="fi-FI" sz="1000" dirty="0"/>
              <a:t>/</a:t>
            </a:r>
            <a:r>
              <a:rPr lang="fi-FI" sz="1000" dirty="0" err="1"/>
              <a:t>faq</a:t>
            </a:r>
            <a:r>
              <a:rPr lang="fi-FI" sz="1000" dirty="0"/>
              <a:t>/general/faqwhat-is-complete-or-quasi-complete-separation-in-logisticprobit-regression-and-how-do-we-deal-with-them/</a:t>
            </a:r>
          </a:p>
        </p:txBody>
      </p:sp>
      <p:graphicFrame>
        <p:nvGraphicFramePr>
          <p:cNvPr id="9" name="Content Placeholder 8">
            <a:extLst>
              <a:ext uri="{FF2B5EF4-FFF2-40B4-BE49-F238E27FC236}">
                <a16:creationId xmlns:a16="http://schemas.microsoft.com/office/drawing/2014/main" id="{7C93B953-41E3-9F4A-BB72-23C189E284B9}"/>
              </a:ext>
            </a:extLst>
          </p:cNvPr>
          <p:cNvGraphicFramePr>
            <a:graphicFrameLocks noGrp="1"/>
          </p:cNvGraphicFramePr>
          <p:nvPr>
            <p:ph idx="1"/>
            <p:extLst>
              <p:ext uri="{D42A27DB-BD31-4B8C-83A1-F6EECF244321}">
                <p14:modId xmlns:p14="http://schemas.microsoft.com/office/powerpoint/2010/main" val="1351592251"/>
              </p:ext>
            </p:extLst>
          </p:nvPr>
        </p:nvGraphicFramePr>
        <p:xfrm>
          <a:off x="628650" y="1825625"/>
          <a:ext cx="5382186" cy="3337560"/>
        </p:xfrm>
        <a:graphic>
          <a:graphicData uri="http://schemas.openxmlformats.org/drawingml/2006/table">
            <a:tbl>
              <a:tblPr firstRow="1" bandRow="1">
                <a:tableStyleId>{5C22544A-7EE6-4342-B048-85BDC9FD1C3A}</a:tableStyleId>
              </a:tblPr>
              <a:tblGrid>
                <a:gridCol w="1794062">
                  <a:extLst>
                    <a:ext uri="{9D8B030D-6E8A-4147-A177-3AD203B41FA5}">
                      <a16:colId xmlns:a16="http://schemas.microsoft.com/office/drawing/2014/main" val="1923441351"/>
                    </a:ext>
                  </a:extLst>
                </a:gridCol>
                <a:gridCol w="1794062">
                  <a:extLst>
                    <a:ext uri="{9D8B030D-6E8A-4147-A177-3AD203B41FA5}">
                      <a16:colId xmlns:a16="http://schemas.microsoft.com/office/drawing/2014/main" val="592121262"/>
                    </a:ext>
                  </a:extLst>
                </a:gridCol>
                <a:gridCol w="1794062">
                  <a:extLst>
                    <a:ext uri="{9D8B030D-6E8A-4147-A177-3AD203B41FA5}">
                      <a16:colId xmlns:a16="http://schemas.microsoft.com/office/drawing/2014/main" val="294661961"/>
                    </a:ext>
                  </a:extLst>
                </a:gridCol>
              </a:tblGrid>
              <a:tr h="370840">
                <a:tc>
                  <a:txBody>
                    <a:bodyPr/>
                    <a:lstStyle/>
                    <a:p>
                      <a:r>
                        <a:rPr lang="fi-FI" sz="1800" dirty="0"/>
                        <a:t>Y</a:t>
                      </a:r>
                    </a:p>
                  </a:txBody>
                  <a:tcPr/>
                </a:tc>
                <a:tc>
                  <a:txBody>
                    <a:bodyPr/>
                    <a:lstStyle/>
                    <a:p>
                      <a:r>
                        <a:rPr lang="fi-FI" sz="1800" dirty="0"/>
                        <a:t>X1</a:t>
                      </a:r>
                    </a:p>
                  </a:txBody>
                  <a:tcPr/>
                </a:tc>
                <a:tc>
                  <a:txBody>
                    <a:bodyPr/>
                    <a:lstStyle/>
                    <a:p>
                      <a:r>
                        <a:rPr lang="fi-FI" sz="1800" dirty="0"/>
                        <a:t>X2</a:t>
                      </a:r>
                    </a:p>
                  </a:txBody>
                  <a:tcPr/>
                </a:tc>
                <a:extLst>
                  <a:ext uri="{0D108BD9-81ED-4DB2-BD59-A6C34878D82A}">
                    <a16:rowId xmlns:a16="http://schemas.microsoft.com/office/drawing/2014/main" val="1766715308"/>
                  </a:ext>
                </a:extLst>
              </a:tr>
              <a:tr h="370840">
                <a:tc>
                  <a:txBody>
                    <a:bodyPr/>
                    <a:lstStyle/>
                    <a:p>
                      <a:r>
                        <a:rPr lang="fi-FI" sz="1800" dirty="0"/>
                        <a:t>0</a:t>
                      </a:r>
                    </a:p>
                  </a:txBody>
                  <a:tcPr/>
                </a:tc>
                <a:tc>
                  <a:txBody>
                    <a:bodyPr/>
                    <a:lstStyle/>
                    <a:p>
                      <a:r>
                        <a:rPr lang="fi-FI" sz="1800" dirty="0"/>
                        <a:t>1</a:t>
                      </a:r>
                    </a:p>
                  </a:txBody>
                  <a:tcPr/>
                </a:tc>
                <a:tc>
                  <a:txBody>
                    <a:bodyPr/>
                    <a:lstStyle/>
                    <a:p>
                      <a:r>
                        <a:rPr lang="fi-FI" sz="1800" dirty="0"/>
                        <a:t>3</a:t>
                      </a:r>
                    </a:p>
                  </a:txBody>
                  <a:tcPr/>
                </a:tc>
                <a:extLst>
                  <a:ext uri="{0D108BD9-81ED-4DB2-BD59-A6C34878D82A}">
                    <a16:rowId xmlns:a16="http://schemas.microsoft.com/office/drawing/2014/main" val="3346735162"/>
                  </a:ext>
                </a:extLst>
              </a:tr>
              <a:tr h="370840">
                <a:tc>
                  <a:txBody>
                    <a:bodyPr/>
                    <a:lstStyle/>
                    <a:p>
                      <a:r>
                        <a:rPr lang="fi-FI" sz="1800" dirty="0"/>
                        <a:t>0</a:t>
                      </a:r>
                    </a:p>
                  </a:txBody>
                  <a:tcPr/>
                </a:tc>
                <a:tc>
                  <a:txBody>
                    <a:bodyPr/>
                    <a:lstStyle/>
                    <a:p>
                      <a:r>
                        <a:rPr lang="fi-FI" sz="1800" dirty="0"/>
                        <a:t>2</a:t>
                      </a:r>
                    </a:p>
                  </a:txBody>
                  <a:tcPr/>
                </a:tc>
                <a:tc>
                  <a:txBody>
                    <a:bodyPr/>
                    <a:lstStyle/>
                    <a:p>
                      <a:r>
                        <a:rPr lang="fi-FI" sz="1800" dirty="0"/>
                        <a:t>2</a:t>
                      </a:r>
                    </a:p>
                  </a:txBody>
                  <a:tcPr/>
                </a:tc>
                <a:extLst>
                  <a:ext uri="{0D108BD9-81ED-4DB2-BD59-A6C34878D82A}">
                    <a16:rowId xmlns:a16="http://schemas.microsoft.com/office/drawing/2014/main" val="3377189366"/>
                  </a:ext>
                </a:extLst>
              </a:tr>
              <a:tr h="370840">
                <a:tc>
                  <a:txBody>
                    <a:bodyPr/>
                    <a:lstStyle/>
                    <a:p>
                      <a:r>
                        <a:rPr lang="fi-FI" sz="1800" dirty="0"/>
                        <a:t>0</a:t>
                      </a:r>
                    </a:p>
                  </a:txBody>
                  <a:tcPr/>
                </a:tc>
                <a:tc>
                  <a:txBody>
                    <a:bodyPr/>
                    <a:lstStyle/>
                    <a:p>
                      <a:r>
                        <a:rPr lang="fi-FI" sz="1800" dirty="0"/>
                        <a:t>3</a:t>
                      </a:r>
                    </a:p>
                  </a:txBody>
                  <a:tcPr/>
                </a:tc>
                <a:tc>
                  <a:txBody>
                    <a:bodyPr/>
                    <a:lstStyle/>
                    <a:p>
                      <a:r>
                        <a:rPr lang="fi-FI" sz="1800" dirty="0"/>
                        <a:t>-1</a:t>
                      </a:r>
                    </a:p>
                  </a:txBody>
                  <a:tcPr/>
                </a:tc>
                <a:extLst>
                  <a:ext uri="{0D108BD9-81ED-4DB2-BD59-A6C34878D82A}">
                    <a16:rowId xmlns:a16="http://schemas.microsoft.com/office/drawing/2014/main" val="4288196211"/>
                  </a:ext>
                </a:extLst>
              </a:tr>
              <a:tr h="370840">
                <a:tc>
                  <a:txBody>
                    <a:bodyPr/>
                    <a:lstStyle/>
                    <a:p>
                      <a:r>
                        <a:rPr lang="fi-FI" sz="1800" dirty="0"/>
                        <a:t>0</a:t>
                      </a:r>
                    </a:p>
                  </a:txBody>
                  <a:tcPr/>
                </a:tc>
                <a:tc>
                  <a:txBody>
                    <a:bodyPr/>
                    <a:lstStyle/>
                    <a:p>
                      <a:r>
                        <a:rPr lang="fi-FI" sz="1800" dirty="0"/>
                        <a:t>3</a:t>
                      </a:r>
                    </a:p>
                  </a:txBody>
                  <a:tcPr/>
                </a:tc>
                <a:tc>
                  <a:txBody>
                    <a:bodyPr/>
                    <a:lstStyle/>
                    <a:p>
                      <a:r>
                        <a:rPr lang="fi-FI" sz="1800" dirty="0"/>
                        <a:t>-1</a:t>
                      </a:r>
                    </a:p>
                  </a:txBody>
                  <a:tcPr/>
                </a:tc>
                <a:extLst>
                  <a:ext uri="{0D108BD9-81ED-4DB2-BD59-A6C34878D82A}">
                    <a16:rowId xmlns:a16="http://schemas.microsoft.com/office/drawing/2014/main" val="1448830158"/>
                  </a:ext>
                </a:extLst>
              </a:tr>
              <a:tr h="370840">
                <a:tc>
                  <a:txBody>
                    <a:bodyPr/>
                    <a:lstStyle/>
                    <a:p>
                      <a:r>
                        <a:rPr lang="fi-FI" sz="1800" dirty="0"/>
                        <a:t>1</a:t>
                      </a:r>
                    </a:p>
                  </a:txBody>
                  <a:tcPr/>
                </a:tc>
                <a:tc>
                  <a:txBody>
                    <a:bodyPr/>
                    <a:lstStyle/>
                    <a:p>
                      <a:r>
                        <a:rPr lang="fi-FI" sz="1800" dirty="0"/>
                        <a:t>5</a:t>
                      </a:r>
                    </a:p>
                  </a:txBody>
                  <a:tcPr/>
                </a:tc>
                <a:tc>
                  <a:txBody>
                    <a:bodyPr/>
                    <a:lstStyle/>
                    <a:p>
                      <a:r>
                        <a:rPr lang="fi-FI" sz="1800" dirty="0"/>
                        <a:t>2</a:t>
                      </a:r>
                    </a:p>
                  </a:txBody>
                  <a:tcPr/>
                </a:tc>
                <a:extLst>
                  <a:ext uri="{0D108BD9-81ED-4DB2-BD59-A6C34878D82A}">
                    <a16:rowId xmlns:a16="http://schemas.microsoft.com/office/drawing/2014/main" val="2237803616"/>
                  </a:ext>
                </a:extLst>
              </a:tr>
              <a:tr h="370840">
                <a:tc>
                  <a:txBody>
                    <a:bodyPr/>
                    <a:lstStyle/>
                    <a:p>
                      <a:r>
                        <a:rPr lang="fi-FI" sz="1800" dirty="0"/>
                        <a:t>1</a:t>
                      </a:r>
                    </a:p>
                  </a:txBody>
                  <a:tcPr/>
                </a:tc>
                <a:tc>
                  <a:txBody>
                    <a:bodyPr/>
                    <a:lstStyle/>
                    <a:p>
                      <a:r>
                        <a:rPr lang="fi-FI" sz="1800" dirty="0"/>
                        <a:t>6</a:t>
                      </a:r>
                    </a:p>
                  </a:txBody>
                  <a:tcPr/>
                </a:tc>
                <a:tc>
                  <a:txBody>
                    <a:bodyPr/>
                    <a:lstStyle/>
                    <a:p>
                      <a:r>
                        <a:rPr lang="fi-FI" sz="1800" dirty="0"/>
                        <a:t>4</a:t>
                      </a:r>
                    </a:p>
                  </a:txBody>
                  <a:tcPr/>
                </a:tc>
                <a:extLst>
                  <a:ext uri="{0D108BD9-81ED-4DB2-BD59-A6C34878D82A}">
                    <a16:rowId xmlns:a16="http://schemas.microsoft.com/office/drawing/2014/main" val="1413331414"/>
                  </a:ext>
                </a:extLst>
              </a:tr>
              <a:tr h="370840">
                <a:tc>
                  <a:txBody>
                    <a:bodyPr/>
                    <a:lstStyle/>
                    <a:p>
                      <a:r>
                        <a:rPr lang="fi-FI" sz="1800" dirty="0"/>
                        <a:t>1</a:t>
                      </a:r>
                    </a:p>
                  </a:txBody>
                  <a:tcPr/>
                </a:tc>
                <a:tc>
                  <a:txBody>
                    <a:bodyPr/>
                    <a:lstStyle/>
                    <a:p>
                      <a:r>
                        <a:rPr lang="fi-FI" sz="1800" dirty="0"/>
                        <a:t>10</a:t>
                      </a:r>
                    </a:p>
                  </a:txBody>
                  <a:tcPr/>
                </a:tc>
                <a:tc>
                  <a:txBody>
                    <a:bodyPr/>
                    <a:lstStyle/>
                    <a:p>
                      <a:r>
                        <a:rPr lang="fi-FI" sz="1800" dirty="0"/>
                        <a:t>1</a:t>
                      </a:r>
                    </a:p>
                  </a:txBody>
                  <a:tcPr/>
                </a:tc>
                <a:extLst>
                  <a:ext uri="{0D108BD9-81ED-4DB2-BD59-A6C34878D82A}">
                    <a16:rowId xmlns:a16="http://schemas.microsoft.com/office/drawing/2014/main" val="3403533456"/>
                  </a:ext>
                </a:extLst>
              </a:tr>
              <a:tr h="370840">
                <a:tc>
                  <a:txBody>
                    <a:bodyPr/>
                    <a:lstStyle/>
                    <a:p>
                      <a:r>
                        <a:rPr lang="fi-FI" sz="1800" dirty="0"/>
                        <a:t>1</a:t>
                      </a:r>
                    </a:p>
                  </a:txBody>
                  <a:tcPr/>
                </a:tc>
                <a:tc>
                  <a:txBody>
                    <a:bodyPr/>
                    <a:lstStyle/>
                    <a:p>
                      <a:r>
                        <a:rPr lang="fi-FI" sz="1800" dirty="0"/>
                        <a:t>11</a:t>
                      </a:r>
                    </a:p>
                  </a:txBody>
                  <a:tcPr/>
                </a:tc>
                <a:tc>
                  <a:txBody>
                    <a:bodyPr/>
                    <a:lstStyle/>
                    <a:p>
                      <a:r>
                        <a:rPr lang="fi-FI" sz="1800" dirty="0"/>
                        <a:t>0</a:t>
                      </a:r>
                    </a:p>
                  </a:txBody>
                  <a:tcPr/>
                </a:tc>
                <a:extLst>
                  <a:ext uri="{0D108BD9-81ED-4DB2-BD59-A6C34878D82A}">
                    <a16:rowId xmlns:a16="http://schemas.microsoft.com/office/drawing/2014/main" val="2451628628"/>
                  </a:ext>
                </a:extLst>
              </a:tr>
            </a:tbl>
          </a:graphicData>
        </a:graphic>
      </p:graphicFrame>
    </p:spTree>
    <p:extLst>
      <p:ext uri="{BB962C8B-B14F-4D97-AF65-F5344CB8AC3E}">
        <p14:creationId xmlns:p14="http://schemas.microsoft.com/office/powerpoint/2010/main" val="19225796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054F1-7588-9C42-9757-70E3A7329EBC}"/>
              </a:ext>
            </a:extLst>
          </p:cNvPr>
          <p:cNvSpPr>
            <a:spLocks noGrp="1"/>
          </p:cNvSpPr>
          <p:nvPr>
            <p:ph type="title"/>
          </p:nvPr>
        </p:nvSpPr>
        <p:spPr/>
        <p:txBody>
          <a:bodyPr/>
          <a:lstStyle/>
          <a:p>
            <a:r>
              <a:rPr lang="fi-FI" dirty="0"/>
              <a:t>Analysis </a:t>
            </a:r>
            <a:r>
              <a:rPr lang="fi-FI" dirty="0" err="1"/>
              <a:t>setup</a:t>
            </a:r>
            <a:endParaRPr lang="fi-FI" dirty="0"/>
          </a:p>
        </p:txBody>
      </p:sp>
      <p:sp>
        <p:nvSpPr>
          <p:cNvPr id="6" name="Text Placeholder 5">
            <a:extLst>
              <a:ext uri="{FF2B5EF4-FFF2-40B4-BE49-F238E27FC236}">
                <a16:creationId xmlns:a16="http://schemas.microsoft.com/office/drawing/2014/main" id="{195D1278-D260-E444-B2F9-D3C7AA88663B}"/>
              </a:ext>
            </a:extLst>
          </p:cNvPr>
          <p:cNvSpPr>
            <a:spLocks noGrp="1"/>
          </p:cNvSpPr>
          <p:nvPr>
            <p:ph type="body" idx="1"/>
          </p:nvPr>
        </p:nvSpPr>
        <p:spPr>
          <a:xfrm>
            <a:off x="629842" y="1492905"/>
            <a:ext cx="3868340" cy="823912"/>
          </a:xfrm>
        </p:spPr>
        <p:txBody>
          <a:bodyPr/>
          <a:lstStyle/>
          <a:p>
            <a:r>
              <a:rPr lang="fi-FI" dirty="0" err="1"/>
              <a:t>Stata</a:t>
            </a:r>
            <a:endParaRPr lang="fi-FI" dirty="0"/>
          </a:p>
        </p:txBody>
      </p:sp>
      <p:sp>
        <p:nvSpPr>
          <p:cNvPr id="7" name="Content Placeholder 6">
            <a:extLst>
              <a:ext uri="{FF2B5EF4-FFF2-40B4-BE49-F238E27FC236}">
                <a16:creationId xmlns:a16="http://schemas.microsoft.com/office/drawing/2014/main" id="{9B2F240C-7D6D-A347-8128-BAA3470B3A50}"/>
              </a:ext>
            </a:extLst>
          </p:cNvPr>
          <p:cNvSpPr>
            <a:spLocks noGrp="1"/>
          </p:cNvSpPr>
          <p:nvPr>
            <p:ph sz="half" idx="2"/>
          </p:nvPr>
        </p:nvSpPr>
        <p:spPr>
          <a:xfrm>
            <a:off x="629842" y="2316817"/>
            <a:ext cx="3868340" cy="3684588"/>
          </a:xfrm>
        </p:spPr>
        <p:txBody>
          <a:bodyPr>
            <a:normAutofit fontScale="92500" lnSpcReduction="20000"/>
          </a:bodyPr>
          <a:lstStyle/>
          <a:p>
            <a:pPr marL="0" indent="0">
              <a:buNone/>
            </a:pPr>
            <a:r>
              <a:rPr lang="fi-FI" dirty="0" err="1">
                <a:latin typeface="Courier New" panose="02070309020205020404" pitchFamily="49" charset="0"/>
                <a:cs typeface="Courier New" panose="02070309020205020404" pitchFamily="49" charset="0"/>
              </a:rPr>
              <a:t>clear</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input y x1 x2</a:t>
            </a:r>
          </a:p>
          <a:p>
            <a:pPr marL="0" indent="0">
              <a:buNone/>
            </a:pPr>
            <a:r>
              <a:rPr lang="fi-FI" dirty="0">
                <a:latin typeface="Courier New" panose="02070309020205020404" pitchFamily="49" charset="0"/>
                <a:cs typeface="Courier New" panose="02070309020205020404" pitchFamily="49" charset="0"/>
              </a:rPr>
              <a:t>0 1  3</a:t>
            </a:r>
          </a:p>
          <a:p>
            <a:pPr marL="0" indent="0">
              <a:buNone/>
            </a:pPr>
            <a:r>
              <a:rPr lang="fi-FI" dirty="0">
                <a:latin typeface="Courier New" panose="02070309020205020404" pitchFamily="49" charset="0"/>
                <a:cs typeface="Courier New" panose="02070309020205020404" pitchFamily="49" charset="0"/>
              </a:rPr>
              <a:t>0 2  2</a:t>
            </a:r>
          </a:p>
          <a:p>
            <a:pPr marL="0" indent="0">
              <a:buNone/>
            </a:pPr>
            <a:r>
              <a:rPr lang="fi-FI" dirty="0">
                <a:latin typeface="Courier New" panose="02070309020205020404" pitchFamily="49" charset="0"/>
                <a:cs typeface="Courier New" panose="02070309020205020404" pitchFamily="49" charset="0"/>
              </a:rPr>
              <a:t>0 3 -1</a:t>
            </a:r>
          </a:p>
          <a:p>
            <a:pPr marL="0" indent="0">
              <a:buNone/>
            </a:pPr>
            <a:r>
              <a:rPr lang="fi-FI" dirty="0">
                <a:latin typeface="Courier New" panose="02070309020205020404" pitchFamily="49" charset="0"/>
                <a:cs typeface="Courier New" panose="02070309020205020404" pitchFamily="49" charset="0"/>
              </a:rPr>
              <a:t>0 3 -1</a:t>
            </a:r>
          </a:p>
          <a:p>
            <a:pPr marL="0" indent="0">
              <a:buNone/>
            </a:pPr>
            <a:r>
              <a:rPr lang="fi-FI" dirty="0">
                <a:latin typeface="Courier New" panose="02070309020205020404" pitchFamily="49" charset="0"/>
                <a:cs typeface="Courier New" panose="02070309020205020404" pitchFamily="49" charset="0"/>
              </a:rPr>
              <a:t>1 5  2</a:t>
            </a:r>
          </a:p>
          <a:p>
            <a:pPr marL="0" indent="0">
              <a:buNone/>
            </a:pPr>
            <a:r>
              <a:rPr lang="fi-FI" dirty="0">
                <a:latin typeface="Courier New" panose="02070309020205020404" pitchFamily="49" charset="0"/>
                <a:cs typeface="Courier New" panose="02070309020205020404" pitchFamily="49" charset="0"/>
              </a:rPr>
              <a:t>1 6  4</a:t>
            </a:r>
          </a:p>
          <a:p>
            <a:pPr marL="0" indent="0">
              <a:buNone/>
            </a:pPr>
            <a:r>
              <a:rPr lang="fi-FI" dirty="0">
                <a:latin typeface="Courier New" panose="02070309020205020404" pitchFamily="49" charset="0"/>
                <a:cs typeface="Courier New" panose="02070309020205020404" pitchFamily="49" charset="0"/>
              </a:rPr>
              <a:t>1 10 1</a:t>
            </a:r>
          </a:p>
          <a:p>
            <a:pPr marL="0" indent="0">
              <a:buNone/>
            </a:pPr>
            <a:r>
              <a:rPr lang="fi-FI" dirty="0">
                <a:latin typeface="Courier New" panose="02070309020205020404" pitchFamily="49" charset="0"/>
                <a:cs typeface="Courier New" panose="02070309020205020404" pitchFamily="49" charset="0"/>
              </a:rPr>
              <a:t>1 11 0</a:t>
            </a:r>
          </a:p>
          <a:p>
            <a:pPr marL="0" indent="0">
              <a:buNone/>
            </a:pPr>
            <a:r>
              <a:rPr lang="fi-FI" dirty="0" err="1">
                <a:latin typeface="Courier New" panose="02070309020205020404" pitchFamily="49" charset="0"/>
                <a:cs typeface="Courier New" panose="02070309020205020404" pitchFamily="49" charset="0"/>
              </a:rPr>
              <a:t>end</a:t>
            </a:r>
            <a:endParaRPr lang="fi-FI" dirty="0">
              <a:latin typeface="Courier New" panose="02070309020205020404" pitchFamily="49" charset="0"/>
              <a:cs typeface="Courier New" panose="02070309020205020404" pitchFamily="49" charset="0"/>
            </a:endParaRPr>
          </a:p>
          <a:p>
            <a:pPr marL="0" indent="0">
              <a:buNone/>
            </a:pPr>
            <a:r>
              <a:rPr lang="fi-FI" dirty="0" err="1">
                <a:latin typeface="Courier New" panose="02070309020205020404" pitchFamily="49" charset="0"/>
                <a:cs typeface="Courier New" panose="02070309020205020404" pitchFamily="49" charset="0"/>
              </a:rPr>
              <a:t>logit</a:t>
            </a:r>
            <a:r>
              <a:rPr lang="fi-FI" dirty="0">
                <a:latin typeface="Courier New" panose="02070309020205020404" pitchFamily="49" charset="0"/>
                <a:cs typeface="Courier New" panose="02070309020205020404" pitchFamily="49" charset="0"/>
              </a:rPr>
              <a:t> y x1 x2, </a:t>
            </a:r>
            <a:r>
              <a:rPr lang="fi-FI" dirty="0" err="1">
                <a:latin typeface="Courier New" panose="02070309020205020404" pitchFamily="49" charset="0"/>
                <a:cs typeface="Courier New" panose="02070309020205020404" pitchFamily="49" charset="0"/>
              </a:rPr>
              <a:t>asis</a:t>
            </a:r>
            <a:endParaRPr lang="fi-FI" dirty="0">
              <a:latin typeface="Courier New" panose="02070309020205020404" pitchFamily="49" charset="0"/>
              <a:cs typeface="Courier New" panose="02070309020205020404" pitchFamily="49" charset="0"/>
            </a:endParaRPr>
          </a:p>
        </p:txBody>
      </p:sp>
      <p:sp>
        <p:nvSpPr>
          <p:cNvPr id="8" name="Text Placeholder 7">
            <a:extLst>
              <a:ext uri="{FF2B5EF4-FFF2-40B4-BE49-F238E27FC236}">
                <a16:creationId xmlns:a16="http://schemas.microsoft.com/office/drawing/2014/main" id="{3FBE4C80-27EC-E945-B246-05152D5C5D30}"/>
              </a:ext>
            </a:extLst>
          </p:cNvPr>
          <p:cNvSpPr>
            <a:spLocks noGrp="1"/>
          </p:cNvSpPr>
          <p:nvPr>
            <p:ph type="body" sz="quarter" idx="3"/>
          </p:nvPr>
        </p:nvSpPr>
        <p:spPr>
          <a:xfrm>
            <a:off x="4629150" y="1492905"/>
            <a:ext cx="3887391" cy="823912"/>
          </a:xfrm>
        </p:spPr>
        <p:txBody>
          <a:bodyPr/>
          <a:lstStyle/>
          <a:p>
            <a:r>
              <a:rPr lang="fi-FI" dirty="0"/>
              <a:t>R</a:t>
            </a:r>
          </a:p>
        </p:txBody>
      </p:sp>
      <p:sp>
        <p:nvSpPr>
          <p:cNvPr id="9" name="Content Placeholder 8">
            <a:extLst>
              <a:ext uri="{FF2B5EF4-FFF2-40B4-BE49-F238E27FC236}">
                <a16:creationId xmlns:a16="http://schemas.microsoft.com/office/drawing/2014/main" id="{88A27A85-1377-E542-9C8E-6F37E199AD54}"/>
              </a:ext>
            </a:extLst>
          </p:cNvPr>
          <p:cNvSpPr>
            <a:spLocks noGrp="1"/>
          </p:cNvSpPr>
          <p:nvPr>
            <p:ph sz="quarter" idx="4"/>
          </p:nvPr>
        </p:nvSpPr>
        <p:spPr>
          <a:xfrm>
            <a:off x="4629150" y="2316817"/>
            <a:ext cx="4192121" cy="3684588"/>
          </a:xfrm>
        </p:spPr>
        <p:txBody>
          <a:bodyPr>
            <a:normAutofit fontScale="92500" lnSpcReduction="20000"/>
          </a:bodyPr>
          <a:lstStyle/>
          <a:p>
            <a:pPr marL="0" indent="0">
              <a:buNone/>
            </a:pPr>
            <a:r>
              <a:rPr lang="fi-FI" dirty="0">
                <a:latin typeface="Courier New" panose="02070309020205020404" pitchFamily="49" charset="0"/>
                <a:cs typeface="Courier New" panose="02070309020205020404" pitchFamily="49" charset="0"/>
              </a:rPr>
              <a:t>y</a:t>
            </a:r>
            <a:r>
              <a:rPr lang="en" dirty="0">
                <a:latin typeface="Courier New" panose="02070309020205020404" pitchFamily="49" charset="0"/>
                <a:cs typeface="Courier New" panose="02070309020205020404" pitchFamily="49" charset="0"/>
              </a:rPr>
              <a:t>  &lt;- c(0,0,0,0,1,1,1,1) </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x1 &lt;- c(1,2,3,3,5,6,10,11) </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x2 &lt;- c(3,2,-1,-1,2,4,1,0) </a:t>
            </a:r>
          </a:p>
          <a:p>
            <a:pPr marL="0" indent="0">
              <a:buNone/>
            </a:pPr>
            <a:r>
              <a:rPr lang="en" dirty="0" err="1">
                <a:latin typeface="Courier New" panose="02070309020205020404" pitchFamily="49" charset="0"/>
                <a:cs typeface="Courier New" panose="02070309020205020404" pitchFamily="49" charset="0"/>
              </a:rPr>
              <a:t>glm</a:t>
            </a:r>
            <a:r>
              <a:rPr lang="en" dirty="0">
                <a:latin typeface="Courier New" panose="02070309020205020404" pitchFamily="49" charset="0"/>
                <a:cs typeface="Courier New" panose="02070309020205020404" pitchFamily="49" charset="0"/>
              </a:rPr>
              <a:t>(y ~ x1 + x2, </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family=binomial)</a:t>
            </a:r>
            <a:endParaRPr lang="fi-FI"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6239101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5D1278-D260-E444-B2F9-D3C7AA88663B}"/>
              </a:ext>
            </a:extLst>
          </p:cNvPr>
          <p:cNvSpPr>
            <a:spLocks noGrp="1"/>
          </p:cNvSpPr>
          <p:nvPr>
            <p:ph type="body" idx="1"/>
          </p:nvPr>
        </p:nvSpPr>
        <p:spPr>
          <a:xfrm>
            <a:off x="629842" y="-376236"/>
            <a:ext cx="3868340" cy="823912"/>
          </a:xfrm>
        </p:spPr>
        <p:txBody>
          <a:bodyPr/>
          <a:lstStyle/>
          <a:p>
            <a:r>
              <a:rPr lang="fi-FI" dirty="0" err="1"/>
              <a:t>Stata</a:t>
            </a:r>
            <a:endParaRPr lang="fi-FI" dirty="0"/>
          </a:p>
        </p:txBody>
      </p:sp>
      <p:sp>
        <p:nvSpPr>
          <p:cNvPr id="7" name="Content Placeholder 6">
            <a:extLst>
              <a:ext uri="{FF2B5EF4-FFF2-40B4-BE49-F238E27FC236}">
                <a16:creationId xmlns:a16="http://schemas.microsoft.com/office/drawing/2014/main" id="{9B2F240C-7D6D-A347-8128-BAA3470B3A50}"/>
              </a:ext>
            </a:extLst>
          </p:cNvPr>
          <p:cNvSpPr>
            <a:spLocks noGrp="1"/>
          </p:cNvSpPr>
          <p:nvPr>
            <p:ph sz="half" idx="2"/>
          </p:nvPr>
        </p:nvSpPr>
        <p:spPr>
          <a:xfrm>
            <a:off x="629842" y="447675"/>
            <a:ext cx="7884316" cy="6275853"/>
          </a:xfrm>
        </p:spPr>
        <p:txBody>
          <a:bodyPr>
            <a:normAutofit fontScale="62500" lnSpcReduction="20000"/>
          </a:bodyPr>
          <a:lstStyle/>
          <a:p>
            <a:pPr marL="0" indent="0">
              <a:buNone/>
            </a:pPr>
            <a:r>
              <a:rPr lang="fi-FI" dirty="0" err="1">
                <a:latin typeface="Courier New" panose="02070309020205020404" pitchFamily="49" charset="0"/>
                <a:cs typeface="Courier New" panose="02070309020205020404" pitchFamily="49" charset="0"/>
              </a:rPr>
              <a:t>Logistic</a:t>
            </a:r>
            <a:r>
              <a:rPr lang="fi-FI" dirty="0">
                <a:latin typeface="Courier New" panose="02070309020205020404" pitchFamily="49" charset="0"/>
                <a:cs typeface="Courier New" panose="02070309020205020404" pitchFamily="49" charset="0"/>
              </a:rPr>
              <a:t> regression                             </a:t>
            </a:r>
            <a:r>
              <a:rPr lang="fi-FI" dirty="0" err="1">
                <a:latin typeface="Courier New" panose="02070309020205020404" pitchFamily="49" charset="0"/>
                <a:cs typeface="Courier New" panose="02070309020205020404" pitchFamily="49" charset="0"/>
              </a:rPr>
              <a:t>Number</a:t>
            </a:r>
            <a:r>
              <a:rPr lang="fi-FI" dirty="0">
                <a:latin typeface="Courier New" panose="02070309020205020404" pitchFamily="49" charset="0"/>
                <a:cs typeface="Courier New" panose="02070309020205020404" pitchFamily="49" charset="0"/>
              </a:rPr>
              <a:t> of </a:t>
            </a:r>
            <a:r>
              <a:rPr lang="fi-FI" dirty="0" err="1">
                <a:latin typeface="Courier New" panose="02070309020205020404" pitchFamily="49" charset="0"/>
                <a:cs typeface="Courier New" panose="02070309020205020404" pitchFamily="49" charset="0"/>
              </a:rPr>
              <a:t>obs</a:t>
            </a:r>
            <a:r>
              <a:rPr lang="fi-FI" dirty="0">
                <a:latin typeface="Courier New" panose="02070309020205020404" pitchFamily="49" charset="0"/>
                <a:cs typeface="Courier New" panose="02070309020205020404" pitchFamily="49" charset="0"/>
              </a:rPr>
              <a:t>     =          8</a:t>
            </a:r>
          </a:p>
          <a:p>
            <a:pPr marL="0" indent="0">
              <a:buNone/>
            </a:pPr>
            <a:r>
              <a:rPr lang="fi-FI" dirty="0">
                <a:latin typeface="Courier New" panose="02070309020205020404" pitchFamily="49" charset="0"/>
                <a:cs typeface="Courier New" panose="02070309020205020404" pitchFamily="49" charset="0"/>
              </a:rPr>
              <a:t>                                                LR chi2(-1)       =      11.09</a:t>
            </a:r>
          </a:p>
          <a:p>
            <a:pPr marL="0" indent="0">
              <a:buNone/>
            </a:pP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Prob</a:t>
            </a:r>
            <a:r>
              <a:rPr lang="fi-FI" dirty="0">
                <a:latin typeface="Courier New" panose="02070309020205020404" pitchFamily="49" charset="0"/>
                <a:cs typeface="Courier New" panose="02070309020205020404" pitchFamily="49" charset="0"/>
              </a:rPr>
              <a:t> &gt; chi2       =          .</a:t>
            </a:r>
          </a:p>
          <a:p>
            <a:pPr marL="0" indent="0">
              <a:buNone/>
            </a:pPr>
            <a:r>
              <a:rPr lang="fi-FI" dirty="0" err="1">
                <a:latin typeface="Courier New" panose="02070309020205020404" pitchFamily="49" charset="0"/>
                <a:cs typeface="Courier New" panose="02070309020205020404" pitchFamily="49" charset="0"/>
              </a:rPr>
              <a:t>Log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likelihood</a:t>
            </a:r>
            <a:r>
              <a:rPr lang="fi-FI" dirty="0">
                <a:latin typeface="Courier New" panose="02070309020205020404" pitchFamily="49" charset="0"/>
                <a:cs typeface="Courier New" panose="02070309020205020404" pitchFamily="49" charset="0"/>
              </a:rPr>
              <a:t> =          0                     </a:t>
            </a:r>
            <a:r>
              <a:rPr lang="fi-FI" dirty="0" err="1">
                <a:latin typeface="Courier New" panose="02070309020205020404" pitchFamily="49" charset="0"/>
                <a:cs typeface="Courier New" panose="02070309020205020404" pitchFamily="49" charset="0"/>
              </a:rPr>
              <a:t>Pseudo</a:t>
            </a:r>
            <a:r>
              <a:rPr lang="fi-FI" dirty="0">
                <a:latin typeface="Courier New" panose="02070309020205020404" pitchFamily="49" charset="0"/>
                <a:cs typeface="Courier New" panose="02070309020205020404" pitchFamily="49" charset="0"/>
              </a:rPr>
              <a:t> R2         =     1.0000</a:t>
            </a:r>
          </a:p>
          <a:p>
            <a:pPr marL="0" indent="0">
              <a:buNone/>
            </a:pP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a:t>
            </a:r>
          </a:p>
          <a:p>
            <a:pPr marL="0" indent="0">
              <a:buNone/>
            </a:pPr>
            <a:r>
              <a:rPr lang="fi-FI" dirty="0">
                <a:latin typeface="Courier New" panose="02070309020205020404" pitchFamily="49" charset="0"/>
                <a:cs typeface="Courier New" panose="02070309020205020404" pitchFamily="49" charset="0"/>
              </a:rPr>
              <a:t>           y |      </a:t>
            </a:r>
            <a:r>
              <a:rPr lang="fi-FI" dirty="0" err="1">
                <a:latin typeface="Courier New" panose="02070309020205020404" pitchFamily="49" charset="0"/>
                <a:cs typeface="Courier New" panose="02070309020205020404" pitchFamily="49" charset="0"/>
              </a:rPr>
              <a:t>Coef</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Std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Err</a:t>
            </a:r>
            <a:r>
              <a:rPr lang="fi-FI" dirty="0">
                <a:latin typeface="Courier New" panose="02070309020205020404" pitchFamily="49" charset="0"/>
                <a:cs typeface="Courier New" panose="02070309020205020404" pitchFamily="49" charset="0"/>
              </a:rPr>
              <a:t>.      z    P&gt;|z|     [95% </a:t>
            </a:r>
            <a:r>
              <a:rPr lang="fi-FI" dirty="0" err="1">
                <a:latin typeface="Courier New" panose="02070309020205020404" pitchFamily="49" charset="0"/>
                <a:cs typeface="Courier New" panose="02070309020205020404" pitchFamily="49" charset="0"/>
              </a:rPr>
              <a:t>Conf</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Interval</a:t>
            </a:r>
            <a:r>
              <a:rPr lang="fi-FI" dirty="0">
                <a:latin typeface="Courier New" panose="02070309020205020404" pitchFamily="49" charset="0"/>
                <a:cs typeface="Courier New" panose="02070309020205020404" pitchFamily="49" charset="0"/>
              </a:rPr>
              <a:t>]</a:t>
            </a:r>
          </a:p>
          <a:p>
            <a:pPr marL="0" indent="0">
              <a:buNone/>
            </a:pPr>
            <a:r>
              <a:rPr lang="fi-FI" dirty="0">
                <a:latin typeface="Courier New" panose="02070309020205020404" pitchFamily="49" charset="0"/>
                <a:cs typeface="Courier New" panose="02070309020205020404" pitchFamily="49" charset="0"/>
              </a:rPr>
              <a:t>-------------+----------------------------------------------------------------</a:t>
            </a:r>
          </a:p>
          <a:p>
            <a:pPr marL="0" indent="0">
              <a:buNone/>
            </a:pPr>
            <a:r>
              <a:rPr lang="fi-FI" dirty="0">
                <a:latin typeface="Courier New" panose="02070309020205020404" pitchFamily="49" charset="0"/>
                <a:cs typeface="Courier New" panose="02070309020205020404" pitchFamily="49" charset="0"/>
              </a:rPr>
              <a:t>          x1 |   33.49629          .        .       .            .           .</a:t>
            </a:r>
          </a:p>
          <a:p>
            <a:pPr marL="0" indent="0">
              <a:buNone/>
            </a:pPr>
            <a:r>
              <a:rPr lang="fi-FI" dirty="0">
                <a:latin typeface="Courier New" panose="02070309020205020404" pitchFamily="49" charset="0"/>
                <a:cs typeface="Courier New" panose="02070309020205020404" pitchFamily="49" charset="0"/>
              </a:rPr>
              <a:t>          x2 |   30.99369          .        .       .            .           .</a:t>
            </a:r>
          </a:p>
          <a:p>
            <a:pPr marL="0" indent="0">
              <a:buNone/>
            </a:pPr>
            <a:r>
              <a:rPr lang="fi-FI" dirty="0">
                <a:latin typeface="Courier New" panose="02070309020205020404" pitchFamily="49" charset="0"/>
                <a:cs typeface="Courier New" panose="02070309020205020404" pitchFamily="49" charset="0"/>
              </a:rPr>
              <a:t>       _</a:t>
            </a:r>
            <a:r>
              <a:rPr lang="fi-FI" dirty="0" err="1">
                <a:latin typeface="Courier New" panose="02070309020205020404" pitchFamily="49" charset="0"/>
                <a:cs typeface="Courier New" panose="02070309020205020404" pitchFamily="49" charset="0"/>
              </a:rPr>
              <a:t>cons</a:t>
            </a:r>
            <a:r>
              <a:rPr lang="fi-FI" dirty="0">
                <a:latin typeface="Courier New" panose="02070309020205020404" pitchFamily="49" charset="0"/>
                <a:cs typeface="Courier New" panose="02070309020205020404" pitchFamily="49" charset="0"/>
              </a:rPr>
              <a:t> |  -210.4106          .        .       .            .           .</a:t>
            </a:r>
          </a:p>
          <a:p>
            <a:pPr marL="0" indent="0">
              <a:buNone/>
            </a:pPr>
            <a:r>
              <a:rPr lang="fi-FI" dirty="0">
                <a:latin typeface="Courier New" panose="02070309020205020404" pitchFamily="49" charset="0"/>
                <a:cs typeface="Courier New" panose="02070309020205020404" pitchFamily="49" charset="0"/>
              </a:rPr>
              <a:t>------------------------------------------------------------------------------</a:t>
            </a:r>
          </a:p>
          <a:p>
            <a:pPr marL="0" indent="0">
              <a:buNone/>
            </a:pPr>
            <a:r>
              <a:rPr lang="fi-FI" dirty="0" err="1">
                <a:latin typeface="Courier New" panose="02070309020205020404" pitchFamily="49" charset="0"/>
                <a:cs typeface="Courier New" panose="02070309020205020404" pitchFamily="49" charset="0"/>
              </a:rPr>
              <a:t>Note</a:t>
            </a:r>
            <a:r>
              <a:rPr lang="fi-FI" dirty="0">
                <a:latin typeface="Courier New" panose="02070309020205020404" pitchFamily="49" charset="0"/>
                <a:cs typeface="Courier New" panose="02070309020205020404" pitchFamily="49" charset="0"/>
              </a:rPr>
              <a:t>: 4 </a:t>
            </a:r>
            <a:r>
              <a:rPr lang="fi-FI" dirty="0" err="1">
                <a:latin typeface="Courier New" panose="02070309020205020404" pitchFamily="49" charset="0"/>
                <a:cs typeface="Courier New" panose="02070309020205020404" pitchFamily="49" charset="0"/>
              </a:rPr>
              <a:t>failures</a:t>
            </a:r>
            <a:r>
              <a:rPr lang="fi-FI" dirty="0">
                <a:latin typeface="Courier New" panose="02070309020205020404" pitchFamily="49" charset="0"/>
                <a:cs typeface="Courier New" panose="02070309020205020404" pitchFamily="49" charset="0"/>
              </a:rPr>
              <a:t> and 4 </a:t>
            </a:r>
            <a:r>
              <a:rPr lang="fi-FI" dirty="0" err="1">
                <a:latin typeface="Courier New" panose="02070309020205020404" pitchFamily="49" charset="0"/>
                <a:cs typeface="Courier New" panose="02070309020205020404" pitchFamily="49" charset="0"/>
              </a:rPr>
              <a:t>successes</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completely</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determined</a:t>
            </a:r>
            <a:r>
              <a:rPr lang="fi-FI" dirty="0">
                <a:latin typeface="Courier New" panose="02070309020205020404" pitchFamily="49" charset="0"/>
                <a:cs typeface="Courier New" panose="02070309020205020404" pitchFamily="49" charset="0"/>
              </a:rPr>
              <a:t>.</a:t>
            </a:r>
          </a:p>
          <a:p>
            <a:pPr marL="0" indent="0">
              <a:buNone/>
            </a:pPr>
            <a:endParaRPr lang="fi-FI" dirty="0">
              <a:latin typeface="Courier New" panose="02070309020205020404" pitchFamily="49" charset="0"/>
              <a:cs typeface="Courier New" panose="02070309020205020404" pitchFamily="49" charset="0"/>
            </a:endParaRPr>
          </a:p>
          <a:p>
            <a:pPr marL="0" indent="0">
              <a:buNone/>
            </a:pPr>
            <a:endParaRPr lang="fi-FI" dirty="0">
              <a:latin typeface="Courier New" panose="02070309020205020404" pitchFamily="49" charset="0"/>
              <a:cs typeface="Courier New" panose="02070309020205020404" pitchFamily="49" charset="0"/>
            </a:endParaRPr>
          </a:p>
          <a:p>
            <a:pPr marL="0" indent="0">
              <a:buNone/>
            </a:pPr>
            <a:r>
              <a:rPr lang="fi-FI" dirty="0" err="1">
                <a:latin typeface="Courier New" panose="02070309020205020404" pitchFamily="49" charset="0"/>
                <a:cs typeface="Courier New" panose="02070309020205020404" pitchFamily="49" charset="0"/>
              </a:rPr>
              <a:t>Coefficients</a:t>
            </a:r>
            <a:r>
              <a:rPr lang="fi-FI" dirty="0">
                <a:latin typeface="Courier New" panose="02070309020205020404" pitchFamily="49" charset="0"/>
                <a:cs typeface="Courier New" panose="02070309020205020404" pitchFamily="49" charset="0"/>
              </a:rPr>
              <a:t>:</a:t>
            </a:r>
          </a:p>
          <a:p>
            <a:pPr marL="0" indent="0">
              <a:buNone/>
            </a:pPr>
            <a:r>
              <a:rPr lang="fi-FI" dirty="0">
                <a:latin typeface="Courier New" panose="02070309020205020404" pitchFamily="49" charset="0"/>
                <a:cs typeface="Courier New" panose="02070309020205020404" pitchFamily="49" charset="0"/>
              </a:rPr>
              <a:t>(</a:t>
            </a:r>
            <a:r>
              <a:rPr lang="fi-FI" dirty="0" err="1">
                <a:latin typeface="Courier New" panose="02070309020205020404" pitchFamily="49" charset="0"/>
                <a:cs typeface="Courier New" panose="02070309020205020404" pitchFamily="49" charset="0"/>
              </a:rPr>
              <a:t>Intercept</a:t>
            </a:r>
            <a:r>
              <a:rPr lang="fi-FI" dirty="0">
                <a:latin typeface="Courier New" panose="02070309020205020404" pitchFamily="49" charset="0"/>
                <a:cs typeface="Courier New" panose="02070309020205020404" pitchFamily="49" charset="0"/>
              </a:rPr>
              <a:t>)           x1           x2  </a:t>
            </a:r>
          </a:p>
          <a:p>
            <a:pPr marL="0" indent="0">
              <a:buNone/>
            </a:pPr>
            <a:r>
              <a:rPr lang="fi-FI" dirty="0">
                <a:latin typeface="Courier New" panose="02070309020205020404" pitchFamily="49" charset="0"/>
                <a:cs typeface="Courier New" panose="02070309020205020404" pitchFamily="49" charset="0"/>
              </a:rPr>
              <a:t>    -66.098       15.288        6.241  </a:t>
            </a:r>
          </a:p>
          <a:p>
            <a:pPr marL="0" indent="0">
              <a:buNone/>
            </a:pPr>
            <a:endParaRPr lang="fi-FI" dirty="0">
              <a:latin typeface="Courier New" panose="02070309020205020404" pitchFamily="49" charset="0"/>
              <a:cs typeface="Courier New" panose="02070309020205020404" pitchFamily="49" charset="0"/>
            </a:endParaRPr>
          </a:p>
          <a:p>
            <a:pPr marL="0" indent="0">
              <a:buNone/>
            </a:pPr>
            <a:r>
              <a:rPr lang="fi-FI" dirty="0" err="1">
                <a:latin typeface="Courier New" panose="02070309020205020404" pitchFamily="49" charset="0"/>
                <a:cs typeface="Courier New" panose="02070309020205020404" pitchFamily="49" charset="0"/>
              </a:rPr>
              <a:t>Degrees</a:t>
            </a:r>
            <a:r>
              <a:rPr lang="fi-FI" dirty="0">
                <a:latin typeface="Courier New" panose="02070309020205020404" pitchFamily="49" charset="0"/>
                <a:cs typeface="Courier New" panose="02070309020205020404" pitchFamily="49" charset="0"/>
              </a:rPr>
              <a:t> of </a:t>
            </a:r>
            <a:r>
              <a:rPr lang="fi-FI" dirty="0" err="1">
                <a:latin typeface="Courier New" panose="02070309020205020404" pitchFamily="49" charset="0"/>
                <a:cs typeface="Courier New" panose="02070309020205020404" pitchFamily="49" charset="0"/>
              </a:rPr>
              <a:t>Freedom</a:t>
            </a:r>
            <a:r>
              <a:rPr lang="fi-FI" dirty="0">
                <a:latin typeface="Courier New" panose="02070309020205020404" pitchFamily="49" charset="0"/>
                <a:cs typeface="Courier New" panose="02070309020205020404" pitchFamily="49" charset="0"/>
              </a:rPr>
              <a:t>: 7 Total (i.e. </a:t>
            </a:r>
            <a:r>
              <a:rPr lang="fi-FI" dirty="0" err="1">
                <a:latin typeface="Courier New" panose="02070309020205020404" pitchFamily="49" charset="0"/>
                <a:cs typeface="Courier New" panose="02070309020205020404" pitchFamily="49" charset="0"/>
              </a:rPr>
              <a:t>Null</a:t>
            </a:r>
            <a:r>
              <a:rPr lang="fi-FI" dirty="0">
                <a:latin typeface="Courier New" panose="02070309020205020404" pitchFamily="49" charset="0"/>
                <a:cs typeface="Courier New" panose="02070309020205020404" pitchFamily="49" charset="0"/>
              </a:rPr>
              <a:t>);  5 </a:t>
            </a:r>
            <a:r>
              <a:rPr lang="fi-FI" dirty="0" err="1">
                <a:latin typeface="Courier New" panose="02070309020205020404" pitchFamily="49" charset="0"/>
                <a:cs typeface="Courier New" panose="02070309020205020404" pitchFamily="49" charset="0"/>
              </a:rPr>
              <a:t>Residual</a:t>
            </a:r>
            <a:endParaRPr lang="fi-FI" dirty="0">
              <a:latin typeface="Courier New" panose="02070309020205020404" pitchFamily="49" charset="0"/>
              <a:cs typeface="Courier New" panose="02070309020205020404" pitchFamily="49" charset="0"/>
            </a:endParaRPr>
          </a:p>
          <a:p>
            <a:pPr marL="0" indent="0">
              <a:buNone/>
            </a:pPr>
            <a:r>
              <a:rPr lang="fi-FI" dirty="0" err="1">
                <a:latin typeface="Courier New" panose="02070309020205020404" pitchFamily="49" charset="0"/>
                <a:cs typeface="Courier New" panose="02070309020205020404" pitchFamily="49" charset="0"/>
              </a:rPr>
              <a:t>Null</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Deviance</a:t>
            </a:r>
            <a:r>
              <a:rPr lang="fi-FI" dirty="0">
                <a:latin typeface="Courier New" panose="02070309020205020404" pitchFamily="49" charset="0"/>
                <a:cs typeface="Courier New" panose="02070309020205020404" pitchFamily="49" charset="0"/>
              </a:rPr>
              <a:t>:	    11.09 </a:t>
            </a:r>
          </a:p>
          <a:p>
            <a:pPr marL="0" indent="0">
              <a:buNone/>
            </a:pPr>
            <a:r>
              <a:rPr lang="fi-FI" dirty="0" err="1">
                <a:latin typeface="Courier New" panose="02070309020205020404" pitchFamily="49" charset="0"/>
                <a:cs typeface="Courier New" panose="02070309020205020404" pitchFamily="49" charset="0"/>
              </a:rPr>
              <a:t>Residual</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Deviance</a:t>
            </a:r>
            <a:r>
              <a:rPr lang="fi-FI" dirty="0">
                <a:latin typeface="Courier New" panose="02070309020205020404" pitchFamily="49" charset="0"/>
                <a:cs typeface="Courier New" panose="02070309020205020404" pitchFamily="49" charset="0"/>
              </a:rPr>
              <a:t>: 4.545e-10 	AIC: 6</a:t>
            </a:r>
          </a:p>
          <a:p>
            <a:pPr marL="0" indent="0">
              <a:buNone/>
            </a:pPr>
            <a:r>
              <a:rPr lang="fi-FI" dirty="0" err="1">
                <a:latin typeface="Courier New" panose="02070309020205020404" pitchFamily="49" charset="0"/>
                <a:cs typeface="Courier New" panose="02070309020205020404" pitchFamily="49" charset="0"/>
              </a:rPr>
              <a:t>Warning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message</a:t>
            </a:r>
            <a:r>
              <a:rPr lang="fi-FI" dirty="0">
                <a:latin typeface="Courier New" panose="02070309020205020404" pitchFamily="49" charset="0"/>
                <a:cs typeface="Courier New" panose="02070309020205020404" pitchFamily="49" charset="0"/>
              </a:rPr>
              <a:t>:</a:t>
            </a:r>
          </a:p>
          <a:p>
            <a:pPr marL="0" indent="0">
              <a:buNone/>
            </a:pPr>
            <a:r>
              <a:rPr lang="fi-FI" dirty="0" err="1">
                <a:latin typeface="Courier New" panose="02070309020205020404" pitchFamily="49" charset="0"/>
                <a:cs typeface="Courier New" panose="02070309020205020404" pitchFamily="49" charset="0"/>
              </a:rPr>
              <a:t>glm.fit</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fitted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probabilities</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numerically</a:t>
            </a:r>
            <a:r>
              <a:rPr lang="fi-FI" dirty="0">
                <a:latin typeface="Courier New" panose="02070309020205020404" pitchFamily="49" charset="0"/>
                <a:cs typeface="Courier New" panose="02070309020205020404" pitchFamily="49" charset="0"/>
              </a:rPr>
              <a:t> 0 </a:t>
            </a:r>
            <a:r>
              <a:rPr lang="fi-FI" dirty="0" err="1">
                <a:latin typeface="Courier New" panose="02070309020205020404" pitchFamily="49" charset="0"/>
                <a:cs typeface="Courier New" panose="02070309020205020404" pitchFamily="49" charset="0"/>
              </a:rPr>
              <a:t>or</a:t>
            </a:r>
            <a:r>
              <a:rPr lang="fi-FI" dirty="0">
                <a:latin typeface="Courier New" panose="02070309020205020404" pitchFamily="49" charset="0"/>
                <a:cs typeface="Courier New" panose="02070309020205020404" pitchFamily="49" charset="0"/>
              </a:rPr>
              <a:t> 1 </a:t>
            </a:r>
            <a:r>
              <a:rPr lang="fi-FI" dirty="0" err="1">
                <a:latin typeface="Courier New" panose="02070309020205020404" pitchFamily="49" charset="0"/>
                <a:cs typeface="Courier New" panose="02070309020205020404" pitchFamily="49" charset="0"/>
              </a:rPr>
              <a:t>occurred</a:t>
            </a:r>
            <a:endParaRPr lang="fi-FI" dirty="0">
              <a:latin typeface="Courier New" panose="02070309020205020404" pitchFamily="49" charset="0"/>
              <a:cs typeface="Courier New" panose="02070309020205020404" pitchFamily="49" charset="0"/>
            </a:endParaRPr>
          </a:p>
        </p:txBody>
      </p:sp>
      <p:sp>
        <p:nvSpPr>
          <p:cNvPr id="16" name="Text Placeholder 5">
            <a:extLst>
              <a:ext uri="{FF2B5EF4-FFF2-40B4-BE49-F238E27FC236}">
                <a16:creationId xmlns:a16="http://schemas.microsoft.com/office/drawing/2014/main" id="{82589C31-FC52-0D45-ABA3-00E25E5626E6}"/>
              </a:ext>
            </a:extLst>
          </p:cNvPr>
          <p:cNvSpPr txBox="1">
            <a:spLocks/>
          </p:cNvSpPr>
          <p:nvPr/>
        </p:nvSpPr>
        <p:spPr>
          <a:xfrm>
            <a:off x="629842" y="3141572"/>
            <a:ext cx="3868340" cy="823912"/>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fi-FI" dirty="0"/>
              <a:t>R</a:t>
            </a:r>
          </a:p>
        </p:txBody>
      </p:sp>
      <p:sp>
        <p:nvSpPr>
          <p:cNvPr id="17" name="Rectangle 16">
            <a:extLst>
              <a:ext uri="{FF2B5EF4-FFF2-40B4-BE49-F238E27FC236}">
                <a16:creationId xmlns:a16="http://schemas.microsoft.com/office/drawing/2014/main" id="{814EE346-F133-7941-B043-CB078A588223}"/>
              </a:ext>
            </a:extLst>
          </p:cNvPr>
          <p:cNvSpPr/>
          <p:nvPr/>
        </p:nvSpPr>
        <p:spPr>
          <a:xfrm>
            <a:off x="1593249" y="2245658"/>
            <a:ext cx="1647492" cy="623355"/>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C0A409-09E3-1243-9032-6FA68A7F5207}"/>
              </a:ext>
            </a:extLst>
          </p:cNvPr>
          <p:cNvSpPr/>
          <p:nvPr/>
        </p:nvSpPr>
        <p:spPr>
          <a:xfrm>
            <a:off x="2416994" y="4061569"/>
            <a:ext cx="2081187" cy="725584"/>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E3045C6-9AE4-7E43-93A4-0EC099C81072}"/>
              </a:ext>
            </a:extLst>
          </p:cNvPr>
          <p:cNvSpPr/>
          <p:nvPr/>
        </p:nvSpPr>
        <p:spPr>
          <a:xfrm>
            <a:off x="629842" y="1111459"/>
            <a:ext cx="2866393" cy="340823"/>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11152B3-CD1E-D845-AC54-2B79F508AC94}"/>
              </a:ext>
            </a:extLst>
          </p:cNvPr>
          <p:cNvSpPr/>
          <p:nvPr/>
        </p:nvSpPr>
        <p:spPr>
          <a:xfrm>
            <a:off x="629842" y="5423647"/>
            <a:ext cx="2866393" cy="340823"/>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1F1169-1583-5442-A37E-FF6D4918E13C}"/>
              </a:ext>
            </a:extLst>
          </p:cNvPr>
          <p:cNvSpPr/>
          <p:nvPr/>
        </p:nvSpPr>
        <p:spPr>
          <a:xfrm>
            <a:off x="591194" y="5764471"/>
            <a:ext cx="5823053" cy="479528"/>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F3342EE-524E-0647-BD3D-C066395BEB20}"/>
              </a:ext>
            </a:extLst>
          </p:cNvPr>
          <p:cNvSpPr/>
          <p:nvPr/>
        </p:nvSpPr>
        <p:spPr>
          <a:xfrm>
            <a:off x="629843" y="3251269"/>
            <a:ext cx="5569252" cy="330771"/>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85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P spid="20" grpId="0" animBg="1"/>
      <p:bldP spid="20" grpId="1" animBg="1"/>
      <p:bldP spid="21" grpId="0" animBg="1"/>
      <p:bldP spid="21" grpId="1" animBg="1"/>
      <p:bldP spid="22" grpId="0" animBg="1"/>
      <p:bldP spid="2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0AA2F-C11E-2149-B003-862AB4852C3A}"/>
              </a:ext>
            </a:extLst>
          </p:cNvPr>
          <p:cNvSpPr>
            <a:spLocks noGrp="1"/>
          </p:cNvSpPr>
          <p:nvPr>
            <p:ph type="title"/>
          </p:nvPr>
        </p:nvSpPr>
        <p:spPr/>
        <p:txBody>
          <a:bodyPr/>
          <a:lstStyle/>
          <a:p>
            <a:r>
              <a:rPr lang="fi-FI" dirty="0" err="1"/>
              <a:t>Example</a:t>
            </a:r>
            <a:r>
              <a:rPr lang="fi-FI" dirty="0"/>
              <a:t> dataset for </a:t>
            </a:r>
            <a:r>
              <a:rPr lang="fi-FI" dirty="0" err="1"/>
              <a:t>logistic</a:t>
            </a:r>
            <a:r>
              <a:rPr lang="fi-FI" dirty="0"/>
              <a:t> regression</a:t>
            </a:r>
          </a:p>
        </p:txBody>
      </p:sp>
      <p:sp>
        <p:nvSpPr>
          <p:cNvPr id="6" name="TextBox 5">
            <a:extLst>
              <a:ext uri="{FF2B5EF4-FFF2-40B4-BE49-F238E27FC236}">
                <a16:creationId xmlns:a16="http://schemas.microsoft.com/office/drawing/2014/main" id="{1FB88F1F-3876-3A41-A88A-5DA8013DE925}"/>
              </a:ext>
            </a:extLst>
          </p:cNvPr>
          <p:cNvSpPr txBox="1"/>
          <p:nvPr/>
        </p:nvSpPr>
        <p:spPr>
          <a:xfrm>
            <a:off x="628650" y="6311899"/>
            <a:ext cx="6539649" cy="307777"/>
          </a:xfrm>
          <a:prstGeom prst="rect">
            <a:avLst/>
          </a:prstGeom>
          <a:noFill/>
        </p:spPr>
        <p:txBody>
          <a:bodyPr wrap="square" lIns="0" tIns="0" rIns="0" bIns="0" rtlCol="0">
            <a:spAutoFit/>
          </a:bodyPr>
          <a:lstStyle/>
          <a:p>
            <a:r>
              <a:rPr lang="fi-FI" sz="1000" dirty="0" err="1"/>
              <a:t>https</a:t>
            </a:r>
            <a:r>
              <a:rPr lang="fi-FI" sz="1000" dirty="0"/>
              <a:t>://</a:t>
            </a:r>
            <a:r>
              <a:rPr lang="fi-FI" sz="1000" dirty="0" err="1"/>
              <a:t>stats.idre.ucla.edu</a:t>
            </a:r>
            <a:r>
              <a:rPr lang="fi-FI" sz="1000" dirty="0"/>
              <a:t>/</a:t>
            </a:r>
            <a:r>
              <a:rPr lang="fi-FI" sz="1000" dirty="0" err="1"/>
              <a:t>other</a:t>
            </a:r>
            <a:r>
              <a:rPr lang="fi-FI" sz="1000" dirty="0"/>
              <a:t>/</a:t>
            </a:r>
            <a:r>
              <a:rPr lang="fi-FI" sz="1000" dirty="0" err="1"/>
              <a:t>mult-pkg</a:t>
            </a:r>
            <a:r>
              <a:rPr lang="fi-FI" sz="1000" dirty="0"/>
              <a:t>/</a:t>
            </a:r>
            <a:r>
              <a:rPr lang="fi-FI" sz="1000" dirty="0" err="1"/>
              <a:t>faq</a:t>
            </a:r>
            <a:r>
              <a:rPr lang="fi-FI" sz="1000" dirty="0"/>
              <a:t>/general/faqwhat-is-complete-or-quasi-complete-separation-in-logisticprobit-regression-and-how-do-we-deal-with-them/</a:t>
            </a:r>
          </a:p>
        </p:txBody>
      </p:sp>
      <p:graphicFrame>
        <p:nvGraphicFramePr>
          <p:cNvPr id="9" name="Content Placeholder 8">
            <a:extLst>
              <a:ext uri="{FF2B5EF4-FFF2-40B4-BE49-F238E27FC236}">
                <a16:creationId xmlns:a16="http://schemas.microsoft.com/office/drawing/2014/main" id="{7C93B953-41E3-9F4A-BB72-23C189E284B9}"/>
              </a:ext>
            </a:extLst>
          </p:cNvPr>
          <p:cNvGraphicFramePr>
            <a:graphicFrameLocks noGrp="1"/>
          </p:cNvGraphicFramePr>
          <p:nvPr>
            <p:ph idx="1"/>
            <p:extLst>
              <p:ext uri="{D42A27DB-BD31-4B8C-83A1-F6EECF244321}">
                <p14:modId xmlns:p14="http://schemas.microsoft.com/office/powerpoint/2010/main" val="2134940893"/>
              </p:ext>
            </p:extLst>
          </p:nvPr>
        </p:nvGraphicFramePr>
        <p:xfrm>
          <a:off x="628650" y="1825625"/>
          <a:ext cx="5382186" cy="3337560"/>
        </p:xfrm>
        <a:graphic>
          <a:graphicData uri="http://schemas.openxmlformats.org/drawingml/2006/table">
            <a:tbl>
              <a:tblPr firstRow="1" bandRow="1">
                <a:tableStyleId>{5C22544A-7EE6-4342-B048-85BDC9FD1C3A}</a:tableStyleId>
              </a:tblPr>
              <a:tblGrid>
                <a:gridCol w="1794062">
                  <a:extLst>
                    <a:ext uri="{9D8B030D-6E8A-4147-A177-3AD203B41FA5}">
                      <a16:colId xmlns:a16="http://schemas.microsoft.com/office/drawing/2014/main" val="1923441351"/>
                    </a:ext>
                  </a:extLst>
                </a:gridCol>
                <a:gridCol w="1794062">
                  <a:extLst>
                    <a:ext uri="{9D8B030D-6E8A-4147-A177-3AD203B41FA5}">
                      <a16:colId xmlns:a16="http://schemas.microsoft.com/office/drawing/2014/main" val="592121262"/>
                    </a:ext>
                  </a:extLst>
                </a:gridCol>
                <a:gridCol w="1794062">
                  <a:extLst>
                    <a:ext uri="{9D8B030D-6E8A-4147-A177-3AD203B41FA5}">
                      <a16:colId xmlns:a16="http://schemas.microsoft.com/office/drawing/2014/main" val="294661961"/>
                    </a:ext>
                  </a:extLst>
                </a:gridCol>
              </a:tblGrid>
              <a:tr h="370840">
                <a:tc>
                  <a:txBody>
                    <a:bodyPr/>
                    <a:lstStyle/>
                    <a:p>
                      <a:r>
                        <a:rPr lang="fi-FI" sz="1800" dirty="0"/>
                        <a:t>y</a:t>
                      </a:r>
                    </a:p>
                  </a:txBody>
                  <a:tcPr/>
                </a:tc>
                <a:tc>
                  <a:txBody>
                    <a:bodyPr/>
                    <a:lstStyle/>
                    <a:p>
                      <a:r>
                        <a:rPr lang="fi-FI" sz="1800" dirty="0"/>
                        <a:t>x1</a:t>
                      </a:r>
                    </a:p>
                  </a:txBody>
                  <a:tcPr/>
                </a:tc>
                <a:tc>
                  <a:txBody>
                    <a:bodyPr/>
                    <a:lstStyle/>
                    <a:p>
                      <a:r>
                        <a:rPr lang="fi-FI" sz="1800" dirty="0"/>
                        <a:t>x2</a:t>
                      </a:r>
                    </a:p>
                  </a:txBody>
                  <a:tcPr/>
                </a:tc>
                <a:extLst>
                  <a:ext uri="{0D108BD9-81ED-4DB2-BD59-A6C34878D82A}">
                    <a16:rowId xmlns:a16="http://schemas.microsoft.com/office/drawing/2014/main" val="1766715308"/>
                  </a:ext>
                </a:extLst>
              </a:tr>
              <a:tr h="370840">
                <a:tc>
                  <a:txBody>
                    <a:bodyPr/>
                    <a:lstStyle/>
                    <a:p>
                      <a:r>
                        <a:rPr lang="fi-FI" sz="1800" dirty="0"/>
                        <a:t>0</a:t>
                      </a:r>
                    </a:p>
                  </a:txBody>
                  <a:tcPr/>
                </a:tc>
                <a:tc>
                  <a:txBody>
                    <a:bodyPr/>
                    <a:lstStyle/>
                    <a:p>
                      <a:r>
                        <a:rPr lang="fi-FI" sz="1800" dirty="0"/>
                        <a:t>1</a:t>
                      </a:r>
                    </a:p>
                  </a:txBody>
                  <a:tcPr/>
                </a:tc>
                <a:tc>
                  <a:txBody>
                    <a:bodyPr/>
                    <a:lstStyle/>
                    <a:p>
                      <a:r>
                        <a:rPr lang="fi-FI" sz="1800" dirty="0"/>
                        <a:t>3</a:t>
                      </a:r>
                    </a:p>
                  </a:txBody>
                  <a:tcPr/>
                </a:tc>
                <a:extLst>
                  <a:ext uri="{0D108BD9-81ED-4DB2-BD59-A6C34878D82A}">
                    <a16:rowId xmlns:a16="http://schemas.microsoft.com/office/drawing/2014/main" val="3346735162"/>
                  </a:ext>
                </a:extLst>
              </a:tr>
              <a:tr h="370840">
                <a:tc>
                  <a:txBody>
                    <a:bodyPr/>
                    <a:lstStyle/>
                    <a:p>
                      <a:r>
                        <a:rPr lang="fi-FI" sz="1800" dirty="0"/>
                        <a:t>0</a:t>
                      </a:r>
                    </a:p>
                  </a:txBody>
                  <a:tcPr/>
                </a:tc>
                <a:tc>
                  <a:txBody>
                    <a:bodyPr/>
                    <a:lstStyle/>
                    <a:p>
                      <a:r>
                        <a:rPr lang="fi-FI" sz="1800" dirty="0"/>
                        <a:t>2</a:t>
                      </a:r>
                    </a:p>
                  </a:txBody>
                  <a:tcPr/>
                </a:tc>
                <a:tc>
                  <a:txBody>
                    <a:bodyPr/>
                    <a:lstStyle/>
                    <a:p>
                      <a:r>
                        <a:rPr lang="fi-FI" sz="1800" dirty="0"/>
                        <a:t>2</a:t>
                      </a:r>
                    </a:p>
                  </a:txBody>
                  <a:tcPr/>
                </a:tc>
                <a:extLst>
                  <a:ext uri="{0D108BD9-81ED-4DB2-BD59-A6C34878D82A}">
                    <a16:rowId xmlns:a16="http://schemas.microsoft.com/office/drawing/2014/main" val="3377189366"/>
                  </a:ext>
                </a:extLst>
              </a:tr>
              <a:tr h="370840">
                <a:tc>
                  <a:txBody>
                    <a:bodyPr/>
                    <a:lstStyle/>
                    <a:p>
                      <a:r>
                        <a:rPr lang="fi-FI" sz="1800" dirty="0"/>
                        <a:t>0</a:t>
                      </a:r>
                    </a:p>
                  </a:txBody>
                  <a:tcPr/>
                </a:tc>
                <a:tc>
                  <a:txBody>
                    <a:bodyPr/>
                    <a:lstStyle/>
                    <a:p>
                      <a:r>
                        <a:rPr lang="fi-FI" sz="1800" dirty="0"/>
                        <a:t>3</a:t>
                      </a:r>
                    </a:p>
                  </a:txBody>
                  <a:tcPr/>
                </a:tc>
                <a:tc>
                  <a:txBody>
                    <a:bodyPr/>
                    <a:lstStyle/>
                    <a:p>
                      <a:r>
                        <a:rPr lang="fi-FI" sz="1800" dirty="0"/>
                        <a:t>-1</a:t>
                      </a:r>
                    </a:p>
                  </a:txBody>
                  <a:tcPr/>
                </a:tc>
                <a:extLst>
                  <a:ext uri="{0D108BD9-81ED-4DB2-BD59-A6C34878D82A}">
                    <a16:rowId xmlns:a16="http://schemas.microsoft.com/office/drawing/2014/main" val="4288196211"/>
                  </a:ext>
                </a:extLst>
              </a:tr>
              <a:tr h="370840">
                <a:tc>
                  <a:txBody>
                    <a:bodyPr/>
                    <a:lstStyle/>
                    <a:p>
                      <a:r>
                        <a:rPr lang="fi-FI" sz="1800" dirty="0"/>
                        <a:t>0</a:t>
                      </a:r>
                    </a:p>
                  </a:txBody>
                  <a:tcPr/>
                </a:tc>
                <a:tc>
                  <a:txBody>
                    <a:bodyPr/>
                    <a:lstStyle/>
                    <a:p>
                      <a:r>
                        <a:rPr lang="fi-FI" sz="1800" dirty="0"/>
                        <a:t>3</a:t>
                      </a:r>
                    </a:p>
                  </a:txBody>
                  <a:tcPr/>
                </a:tc>
                <a:tc>
                  <a:txBody>
                    <a:bodyPr/>
                    <a:lstStyle/>
                    <a:p>
                      <a:r>
                        <a:rPr lang="fi-FI" sz="1800" dirty="0"/>
                        <a:t>-1</a:t>
                      </a:r>
                    </a:p>
                  </a:txBody>
                  <a:tcPr/>
                </a:tc>
                <a:extLst>
                  <a:ext uri="{0D108BD9-81ED-4DB2-BD59-A6C34878D82A}">
                    <a16:rowId xmlns:a16="http://schemas.microsoft.com/office/drawing/2014/main" val="1448830158"/>
                  </a:ext>
                </a:extLst>
              </a:tr>
              <a:tr h="370840">
                <a:tc>
                  <a:txBody>
                    <a:bodyPr/>
                    <a:lstStyle/>
                    <a:p>
                      <a:r>
                        <a:rPr lang="fi-FI" sz="1800" dirty="0"/>
                        <a:t>1</a:t>
                      </a:r>
                    </a:p>
                  </a:txBody>
                  <a:tcPr/>
                </a:tc>
                <a:tc>
                  <a:txBody>
                    <a:bodyPr/>
                    <a:lstStyle/>
                    <a:p>
                      <a:r>
                        <a:rPr lang="fi-FI" sz="1800" dirty="0"/>
                        <a:t>5</a:t>
                      </a:r>
                    </a:p>
                  </a:txBody>
                  <a:tcPr/>
                </a:tc>
                <a:tc>
                  <a:txBody>
                    <a:bodyPr/>
                    <a:lstStyle/>
                    <a:p>
                      <a:r>
                        <a:rPr lang="fi-FI" sz="1800" dirty="0"/>
                        <a:t>2</a:t>
                      </a:r>
                    </a:p>
                  </a:txBody>
                  <a:tcPr/>
                </a:tc>
                <a:extLst>
                  <a:ext uri="{0D108BD9-81ED-4DB2-BD59-A6C34878D82A}">
                    <a16:rowId xmlns:a16="http://schemas.microsoft.com/office/drawing/2014/main" val="2237803616"/>
                  </a:ext>
                </a:extLst>
              </a:tr>
              <a:tr h="370840">
                <a:tc>
                  <a:txBody>
                    <a:bodyPr/>
                    <a:lstStyle/>
                    <a:p>
                      <a:r>
                        <a:rPr lang="fi-FI" sz="1800" dirty="0"/>
                        <a:t>1</a:t>
                      </a:r>
                    </a:p>
                  </a:txBody>
                  <a:tcPr/>
                </a:tc>
                <a:tc>
                  <a:txBody>
                    <a:bodyPr/>
                    <a:lstStyle/>
                    <a:p>
                      <a:r>
                        <a:rPr lang="fi-FI" sz="1800" dirty="0"/>
                        <a:t>6</a:t>
                      </a:r>
                    </a:p>
                  </a:txBody>
                  <a:tcPr/>
                </a:tc>
                <a:tc>
                  <a:txBody>
                    <a:bodyPr/>
                    <a:lstStyle/>
                    <a:p>
                      <a:r>
                        <a:rPr lang="fi-FI" sz="1800" dirty="0"/>
                        <a:t>4</a:t>
                      </a:r>
                    </a:p>
                  </a:txBody>
                  <a:tcPr/>
                </a:tc>
                <a:extLst>
                  <a:ext uri="{0D108BD9-81ED-4DB2-BD59-A6C34878D82A}">
                    <a16:rowId xmlns:a16="http://schemas.microsoft.com/office/drawing/2014/main" val="1413331414"/>
                  </a:ext>
                </a:extLst>
              </a:tr>
              <a:tr h="370840">
                <a:tc>
                  <a:txBody>
                    <a:bodyPr/>
                    <a:lstStyle/>
                    <a:p>
                      <a:r>
                        <a:rPr lang="fi-FI" sz="1800" dirty="0"/>
                        <a:t>1</a:t>
                      </a:r>
                    </a:p>
                  </a:txBody>
                  <a:tcPr/>
                </a:tc>
                <a:tc>
                  <a:txBody>
                    <a:bodyPr/>
                    <a:lstStyle/>
                    <a:p>
                      <a:r>
                        <a:rPr lang="fi-FI" sz="1800" dirty="0"/>
                        <a:t>10</a:t>
                      </a:r>
                    </a:p>
                  </a:txBody>
                  <a:tcPr/>
                </a:tc>
                <a:tc>
                  <a:txBody>
                    <a:bodyPr/>
                    <a:lstStyle/>
                    <a:p>
                      <a:r>
                        <a:rPr lang="fi-FI" sz="1800" dirty="0"/>
                        <a:t>1</a:t>
                      </a:r>
                    </a:p>
                  </a:txBody>
                  <a:tcPr/>
                </a:tc>
                <a:extLst>
                  <a:ext uri="{0D108BD9-81ED-4DB2-BD59-A6C34878D82A}">
                    <a16:rowId xmlns:a16="http://schemas.microsoft.com/office/drawing/2014/main" val="3403533456"/>
                  </a:ext>
                </a:extLst>
              </a:tr>
              <a:tr h="370840">
                <a:tc>
                  <a:txBody>
                    <a:bodyPr/>
                    <a:lstStyle/>
                    <a:p>
                      <a:r>
                        <a:rPr lang="fi-FI" sz="1800" dirty="0"/>
                        <a:t>1</a:t>
                      </a:r>
                    </a:p>
                  </a:txBody>
                  <a:tcPr/>
                </a:tc>
                <a:tc>
                  <a:txBody>
                    <a:bodyPr/>
                    <a:lstStyle/>
                    <a:p>
                      <a:r>
                        <a:rPr lang="fi-FI" sz="1800" dirty="0"/>
                        <a:t>11</a:t>
                      </a:r>
                    </a:p>
                  </a:txBody>
                  <a:tcPr/>
                </a:tc>
                <a:tc>
                  <a:txBody>
                    <a:bodyPr/>
                    <a:lstStyle/>
                    <a:p>
                      <a:r>
                        <a:rPr lang="fi-FI" sz="1800" dirty="0"/>
                        <a:t>0</a:t>
                      </a:r>
                    </a:p>
                  </a:txBody>
                  <a:tcPr/>
                </a:tc>
                <a:extLst>
                  <a:ext uri="{0D108BD9-81ED-4DB2-BD59-A6C34878D82A}">
                    <a16:rowId xmlns:a16="http://schemas.microsoft.com/office/drawing/2014/main" val="2451628628"/>
                  </a:ext>
                </a:extLst>
              </a:tr>
            </a:tbl>
          </a:graphicData>
        </a:graphic>
      </p:graphicFrame>
    </p:spTree>
    <p:extLst>
      <p:ext uri="{BB962C8B-B14F-4D97-AF65-F5344CB8AC3E}">
        <p14:creationId xmlns:p14="http://schemas.microsoft.com/office/powerpoint/2010/main" val="30863869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0AA2F-C11E-2149-B003-862AB4852C3A}"/>
              </a:ext>
            </a:extLst>
          </p:cNvPr>
          <p:cNvSpPr>
            <a:spLocks noGrp="1"/>
          </p:cNvSpPr>
          <p:nvPr>
            <p:ph type="title"/>
          </p:nvPr>
        </p:nvSpPr>
        <p:spPr/>
        <p:txBody>
          <a:bodyPr/>
          <a:lstStyle/>
          <a:p>
            <a:r>
              <a:rPr lang="fi-FI" dirty="0" err="1"/>
              <a:t>Example</a:t>
            </a:r>
            <a:r>
              <a:rPr lang="fi-FI" dirty="0"/>
              <a:t> dataset for </a:t>
            </a:r>
            <a:r>
              <a:rPr lang="fi-FI" dirty="0" err="1"/>
              <a:t>logistic</a:t>
            </a:r>
            <a:r>
              <a:rPr lang="fi-FI" dirty="0"/>
              <a:t> regression</a:t>
            </a:r>
          </a:p>
        </p:txBody>
      </p:sp>
      <p:sp>
        <p:nvSpPr>
          <p:cNvPr id="6" name="TextBox 5">
            <a:extLst>
              <a:ext uri="{FF2B5EF4-FFF2-40B4-BE49-F238E27FC236}">
                <a16:creationId xmlns:a16="http://schemas.microsoft.com/office/drawing/2014/main" id="{1FB88F1F-3876-3A41-A88A-5DA8013DE925}"/>
              </a:ext>
            </a:extLst>
          </p:cNvPr>
          <p:cNvSpPr txBox="1"/>
          <p:nvPr/>
        </p:nvSpPr>
        <p:spPr>
          <a:xfrm>
            <a:off x="628650" y="6311899"/>
            <a:ext cx="6539649" cy="307777"/>
          </a:xfrm>
          <a:prstGeom prst="rect">
            <a:avLst/>
          </a:prstGeom>
          <a:noFill/>
        </p:spPr>
        <p:txBody>
          <a:bodyPr wrap="square" lIns="0" tIns="0" rIns="0" bIns="0" rtlCol="0">
            <a:spAutoFit/>
          </a:bodyPr>
          <a:lstStyle/>
          <a:p>
            <a:r>
              <a:rPr lang="fi-FI" sz="1000" dirty="0" err="1"/>
              <a:t>https</a:t>
            </a:r>
            <a:r>
              <a:rPr lang="fi-FI" sz="1000" dirty="0"/>
              <a:t>://</a:t>
            </a:r>
            <a:r>
              <a:rPr lang="fi-FI" sz="1000" dirty="0" err="1"/>
              <a:t>stats.idre.ucla.edu</a:t>
            </a:r>
            <a:r>
              <a:rPr lang="fi-FI" sz="1000" dirty="0"/>
              <a:t>/</a:t>
            </a:r>
            <a:r>
              <a:rPr lang="fi-FI" sz="1000" dirty="0" err="1"/>
              <a:t>other</a:t>
            </a:r>
            <a:r>
              <a:rPr lang="fi-FI" sz="1000" dirty="0"/>
              <a:t>/</a:t>
            </a:r>
            <a:r>
              <a:rPr lang="fi-FI" sz="1000" dirty="0" err="1"/>
              <a:t>mult-pkg</a:t>
            </a:r>
            <a:r>
              <a:rPr lang="fi-FI" sz="1000" dirty="0"/>
              <a:t>/</a:t>
            </a:r>
            <a:r>
              <a:rPr lang="fi-FI" sz="1000" dirty="0" err="1"/>
              <a:t>faq</a:t>
            </a:r>
            <a:r>
              <a:rPr lang="fi-FI" sz="1000" dirty="0"/>
              <a:t>/general/faqwhat-is-complete-or-quasi-complete-separation-in-logisticprobit-regression-and-how-do-we-deal-with-them/</a:t>
            </a:r>
          </a:p>
        </p:txBody>
      </p:sp>
      <p:graphicFrame>
        <p:nvGraphicFramePr>
          <p:cNvPr id="9" name="Content Placeholder 8">
            <a:extLst>
              <a:ext uri="{FF2B5EF4-FFF2-40B4-BE49-F238E27FC236}">
                <a16:creationId xmlns:a16="http://schemas.microsoft.com/office/drawing/2014/main" id="{7C93B953-41E3-9F4A-BB72-23C189E284B9}"/>
              </a:ext>
            </a:extLst>
          </p:cNvPr>
          <p:cNvGraphicFramePr>
            <a:graphicFrameLocks noGrp="1"/>
          </p:cNvGraphicFramePr>
          <p:nvPr>
            <p:ph idx="1"/>
            <p:extLst>
              <p:ext uri="{D42A27DB-BD31-4B8C-83A1-F6EECF244321}">
                <p14:modId xmlns:p14="http://schemas.microsoft.com/office/powerpoint/2010/main" val="1537404215"/>
              </p:ext>
            </p:extLst>
          </p:nvPr>
        </p:nvGraphicFramePr>
        <p:xfrm>
          <a:off x="628650" y="1825625"/>
          <a:ext cx="3588124" cy="3337560"/>
        </p:xfrm>
        <a:graphic>
          <a:graphicData uri="http://schemas.openxmlformats.org/drawingml/2006/table">
            <a:tbl>
              <a:tblPr firstRow="1" bandRow="1">
                <a:tableStyleId>{5C22544A-7EE6-4342-B048-85BDC9FD1C3A}</a:tableStyleId>
              </a:tblPr>
              <a:tblGrid>
                <a:gridCol w="1794062">
                  <a:extLst>
                    <a:ext uri="{9D8B030D-6E8A-4147-A177-3AD203B41FA5}">
                      <a16:colId xmlns:a16="http://schemas.microsoft.com/office/drawing/2014/main" val="1923441351"/>
                    </a:ext>
                  </a:extLst>
                </a:gridCol>
                <a:gridCol w="1794062">
                  <a:extLst>
                    <a:ext uri="{9D8B030D-6E8A-4147-A177-3AD203B41FA5}">
                      <a16:colId xmlns:a16="http://schemas.microsoft.com/office/drawing/2014/main" val="592121262"/>
                    </a:ext>
                  </a:extLst>
                </a:gridCol>
              </a:tblGrid>
              <a:tr h="370840">
                <a:tc>
                  <a:txBody>
                    <a:bodyPr/>
                    <a:lstStyle/>
                    <a:p>
                      <a:r>
                        <a:rPr lang="fi-FI" sz="1800" dirty="0"/>
                        <a:t>y</a:t>
                      </a:r>
                    </a:p>
                  </a:txBody>
                  <a:tcPr/>
                </a:tc>
                <a:tc>
                  <a:txBody>
                    <a:bodyPr/>
                    <a:lstStyle/>
                    <a:p>
                      <a:r>
                        <a:rPr lang="fi-FI" sz="1800" dirty="0"/>
                        <a:t>x1</a:t>
                      </a:r>
                    </a:p>
                  </a:txBody>
                  <a:tcPr/>
                </a:tc>
                <a:extLst>
                  <a:ext uri="{0D108BD9-81ED-4DB2-BD59-A6C34878D82A}">
                    <a16:rowId xmlns:a16="http://schemas.microsoft.com/office/drawing/2014/main" val="1766715308"/>
                  </a:ext>
                </a:extLst>
              </a:tr>
              <a:tr h="370840">
                <a:tc>
                  <a:txBody>
                    <a:bodyPr/>
                    <a:lstStyle/>
                    <a:p>
                      <a:r>
                        <a:rPr lang="fi-FI" sz="1800" dirty="0"/>
                        <a:t>0</a:t>
                      </a:r>
                    </a:p>
                  </a:txBody>
                  <a:tcPr/>
                </a:tc>
                <a:tc>
                  <a:txBody>
                    <a:bodyPr/>
                    <a:lstStyle/>
                    <a:p>
                      <a:r>
                        <a:rPr lang="fi-FI" sz="1800" dirty="0"/>
                        <a:t>1</a:t>
                      </a:r>
                    </a:p>
                  </a:txBody>
                  <a:tcPr/>
                </a:tc>
                <a:extLst>
                  <a:ext uri="{0D108BD9-81ED-4DB2-BD59-A6C34878D82A}">
                    <a16:rowId xmlns:a16="http://schemas.microsoft.com/office/drawing/2014/main" val="3346735162"/>
                  </a:ext>
                </a:extLst>
              </a:tr>
              <a:tr h="370840">
                <a:tc>
                  <a:txBody>
                    <a:bodyPr/>
                    <a:lstStyle/>
                    <a:p>
                      <a:r>
                        <a:rPr lang="fi-FI" sz="1800" dirty="0"/>
                        <a:t>0</a:t>
                      </a:r>
                    </a:p>
                  </a:txBody>
                  <a:tcPr/>
                </a:tc>
                <a:tc>
                  <a:txBody>
                    <a:bodyPr/>
                    <a:lstStyle/>
                    <a:p>
                      <a:r>
                        <a:rPr lang="fi-FI" sz="1800" dirty="0"/>
                        <a:t>2</a:t>
                      </a:r>
                    </a:p>
                  </a:txBody>
                  <a:tcPr/>
                </a:tc>
                <a:extLst>
                  <a:ext uri="{0D108BD9-81ED-4DB2-BD59-A6C34878D82A}">
                    <a16:rowId xmlns:a16="http://schemas.microsoft.com/office/drawing/2014/main" val="3377189366"/>
                  </a:ext>
                </a:extLst>
              </a:tr>
              <a:tr h="370840">
                <a:tc>
                  <a:txBody>
                    <a:bodyPr/>
                    <a:lstStyle/>
                    <a:p>
                      <a:r>
                        <a:rPr lang="fi-FI" sz="1800" dirty="0"/>
                        <a:t>0</a:t>
                      </a:r>
                    </a:p>
                  </a:txBody>
                  <a:tcPr/>
                </a:tc>
                <a:tc>
                  <a:txBody>
                    <a:bodyPr/>
                    <a:lstStyle/>
                    <a:p>
                      <a:r>
                        <a:rPr lang="fi-FI" sz="1800" dirty="0"/>
                        <a:t>3</a:t>
                      </a:r>
                    </a:p>
                  </a:txBody>
                  <a:tcPr/>
                </a:tc>
                <a:extLst>
                  <a:ext uri="{0D108BD9-81ED-4DB2-BD59-A6C34878D82A}">
                    <a16:rowId xmlns:a16="http://schemas.microsoft.com/office/drawing/2014/main" val="4288196211"/>
                  </a:ext>
                </a:extLst>
              </a:tr>
              <a:tr h="370840">
                <a:tc>
                  <a:txBody>
                    <a:bodyPr/>
                    <a:lstStyle/>
                    <a:p>
                      <a:r>
                        <a:rPr lang="fi-FI" sz="1800" dirty="0"/>
                        <a:t>0</a:t>
                      </a:r>
                    </a:p>
                  </a:txBody>
                  <a:tcPr/>
                </a:tc>
                <a:tc>
                  <a:txBody>
                    <a:bodyPr/>
                    <a:lstStyle/>
                    <a:p>
                      <a:r>
                        <a:rPr lang="fi-FI" sz="1800" dirty="0"/>
                        <a:t>3</a:t>
                      </a:r>
                    </a:p>
                  </a:txBody>
                  <a:tcPr/>
                </a:tc>
                <a:extLst>
                  <a:ext uri="{0D108BD9-81ED-4DB2-BD59-A6C34878D82A}">
                    <a16:rowId xmlns:a16="http://schemas.microsoft.com/office/drawing/2014/main" val="1448830158"/>
                  </a:ext>
                </a:extLst>
              </a:tr>
              <a:tr h="370840">
                <a:tc>
                  <a:txBody>
                    <a:bodyPr/>
                    <a:lstStyle/>
                    <a:p>
                      <a:r>
                        <a:rPr lang="fi-FI" sz="1800" dirty="0"/>
                        <a:t>1</a:t>
                      </a:r>
                    </a:p>
                  </a:txBody>
                  <a:tcPr/>
                </a:tc>
                <a:tc>
                  <a:txBody>
                    <a:bodyPr/>
                    <a:lstStyle/>
                    <a:p>
                      <a:r>
                        <a:rPr lang="fi-FI" sz="1800" dirty="0"/>
                        <a:t>5</a:t>
                      </a:r>
                    </a:p>
                  </a:txBody>
                  <a:tcPr/>
                </a:tc>
                <a:extLst>
                  <a:ext uri="{0D108BD9-81ED-4DB2-BD59-A6C34878D82A}">
                    <a16:rowId xmlns:a16="http://schemas.microsoft.com/office/drawing/2014/main" val="2237803616"/>
                  </a:ext>
                </a:extLst>
              </a:tr>
              <a:tr h="370840">
                <a:tc>
                  <a:txBody>
                    <a:bodyPr/>
                    <a:lstStyle/>
                    <a:p>
                      <a:r>
                        <a:rPr lang="fi-FI" sz="1800" dirty="0"/>
                        <a:t>1</a:t>
                      </a:r>
                    </a:p>
                  </a:txBody>
                  <a:tcPr/>
                </a:tc>
                <a:tc>
                  <a:txBody>
                    <a:bodyPr/>
                    <a:lstStyle/>
                    <a:p>
                      <a:r>
                        <a:rPr lang="fi-FI" sz="1800" dirty="0"/>
                        <a:t>6</a:t>
                      </a:r>
                    </a:p>
                  </a:txBody>
                  <a:tcPr/>
                </a:tc>
                <a:extLst>
                  <a:ext uri="{0D108BD9-81ED-4DB2-BD59-A6C34878D82A}">
                    <a16:rowId xmlns:a16="http://schemas.microsoft.com/office/drawing/2014/main" val="1413331414"/>
                  </a:ext>
                </a:extLst>
              </a:tr>
              <a:tr h="370840">
                <a:tc>
                  <a:txBody>
                    <a:bodyPr/>
                    <a:lstStyle/>
                    <a:p>
                      <a:r>
                        <a:rPr lang="fi-FI" sz="1800" dirty="0"/>
                        <a:t>1</a:t>
                      </a:r>
                    </a:p>
                  </a:txBody>
                  <a:tcPr/>
                </a:tc>
                <a:tc>
                  <a:txBody>
                    <a:bodyPr/>
                    <a:lstStyle/>
                    <a:p>
                      <a:r>
                        <a:rPr lang="fi-FI" sz="1800" dirty="0"/>
                        <a:t>10</a:t>
                      </a:r>
                    </a:p>
                  </a:txBody>
                  <a:tcPr/>
                </a:tc>
                <a:extLst>
                  <a:ext uri="{0D108BD9-81ED-4DB2-BD59-A6C34878D82A}">
                    <a16:rowId xmlns:a16="http://schemas.microsoft.com/office/drawing/2014/main" val="3403533456"/>
                  </a:ext>
                </a:extLst>
              </a:tr>
              <a:tr h="370840">
                <a:tc>
                  <a:txBody>
                    <a:bodyPr/>
                    <a:lstStyle/>
                    <a:p>
                      <a:r>
                        <a:rPr lang="fi-FI" sz="1800" dirty="0"/>
                        <a:t>1</a:t>
                      </a:r>
                    </a:p>
                  </a:txBody>
                  <a:tcPr/>
                </a:tc>
                <a:tc>
                  <a:txBody>
                    <a:bodyPr/>
                    <a:lstStyle/>
                    <a:p>
                      <a:r>
                        <a:rPr lang="fi-FI" sz="1800" dirty="0"/>
                        <a:t>11</a:t>
                      </a:r>
                    </a:p>
                  </a:txBody>
                  <a:tcPr/>
                </a:tc>
                <a:extLst>
                  <a:ext uri="{0D108BD9-81ED-4DB2-BD59-A6C34878D82A}">
                    <a16:rowId xmlns:a16="http://schemas.microsoft.com/office/drawing/2014/main" val="2451628628"/>
                  </a:ext>
                </a:extLst>
              </a:tr>
            </a:tbl>
          </a:graphicData>
        </a:graphic>
      </p:graphicFrame>
      <p:pic>
        <p:nvPicPr>
          <p:cNvPr id="7" name="Picture 6">
            <a:extLst>
              <a:ext uri="{FF2B5EF4-FFF2-40B4-BE49-F238E27FC236}">
                <a16:creationId xmlns:a16="http://schemas.microsoft.com/office/drawing/2014/main" id="{FDCCE29D-EC87-2D4D-933F-BB03133C502C}"/>
              </a:ext>
            </a:extLst>
          </p:cNvPr>
          <p:cNvPicPr>
            <a:picLocks noChangeAspect="1"/>
          </p:cNvPicPr>
          <p:nvPr/>
        </p:nvPicPr>
        <p:blipFill>
          <a:blip r:embed="rId3"/>
          <a:stretch>
            <a:fillRect/>
          </a:stretch>
        </p:blipFill>
        <p:spPr>
          <a:xfrm>
            <a:off x="4216774" y="1586294"/>
            <a:ext cx="4076621" cy="4076621"/>
          </a:xfrm>
          <a:prstGeom prst="rect">
            <a:avLst/>
          </a:prstGeom>
        </p:spPr>
      </p:pic>
    </p:spTree>
    <p:extLst>
      <p:ext uri="{BB962C8B-B14F-4D97-AF65-F5344CB8AC3E}">
        <p14:creationId xmlns:p14="http://schemas.microsoft.com/office/powerpoint/2010/main" val="285824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utput.mp4">
            <a:hlinkClick r:id="" action="ppaction://media"/>
            <a:extLst>
              <a:ext uri="{FF2B5EF4-FFF2-40B4-BE49-F238E27FC236}">
                <a16:creationId xmlns:a16="http://schemas.microsoft.com/office/drawing/2014/main" id="{08954B2E-3928-DA4C-9ED5-E1CFCF1FB43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5604" y="644595"/>
            <a:ext cx="6176962" cy="6176963"/>
          </a:xfrm>
        </p:spPr>
      </p:pic>
      <p:sp>
        <p:nvSpPr>
          <p:cNvPr id="2" name="Title 1">
            <a:extLst>
              <a:ext uri="{FF2B5EF4-FFF2-40B4-BE49-F238E27FC236}">
                <a16:creationId xmlns:a16="http://schemas.microsoft.com/office/drawing/2014/main" id="{075E21BE-8B53-544B-B3E0-328988E8A4C4}"/>
              </a:ext>
            </a:extLst>
          </p:cNvPr>
          <p:cNvSpPr>
            <a:spLocks noGrp="1"/>
          </p:cNvSpPr>
          <p:nvPr>
            <p:ph type="title"/>
          </p:nvPr>
        </p:nvSpPr>
        <p:spPr/>
        <p:txBody>
          <a:bodyPr/>
          <a:lstStyle/>
          <a:p>
            <a:r>
              <a:rPr lang="fi-FI" dirty="0"/>
              <a:t>Maximum </a:t>
            </a:r>
            <a:r>
              <a:rPr lang="fi-FI" dirty="0" err="1"/>
              <a:t>likelihood</a:t>
            </a:r>
            <a:r>
              <a:rPr lang="fi-FI" dirty="0"/>
              <a:t> </a:t>
            </a:r>
            <a:r>
              <a:rPr lang="fi-FI" dirty="0" err="1"/>
              <a:t>estimation</a:t>
            </a:r>
            <a:endParaRPr lang="fi-FI" dirty="0"/>
          </a:p>
        </p:txBody>
      </p:sp>
      <p:sp>
        <p:nvSpPr>
          <p:cNvPr id="7" name="TextBox 6">
            <a:extLst>
              <a:ext uri="{FF2B5EF4-FFF2-40B4-BE49-F238E27FC236}">
                <a16:creationId xmlns:a16="http://schemas.microsoft.com/office/drawing/2014/main" id="{0E160A52-BEEF-BC48-BECB-94605C6EB445}"/>
              </a:ext>
            </a:extLst>
          </p:cNvPr>
          <p:cNvSpPr txBox="1"/>
          <p:nvPr/>
        </p:nvSpPr>
        <p:spPr>
          <a:xfrm>
            <a:off x="3789693" y="4360389"/>
            <a:ext cx="2401107" cy="492443"/>
          </a:xfrm>
          <a:prstGeom prst="rect">
            <a:avLst/>
          </a:prstGeom>
          <a:noFill/>
        </p:spPr>
        <p:txBody>
          <a:bodyPr wrap="square" lIns="0" tIns="0" rIns="0" bIns="0" rtlCol="0">
            <a:spAutoFit/>
          </a:bodyPr>
          <a:lstStyle/>
          <a:p>
            <a:r>
              <a:rPr lang="en-US" sz="1600" b="1" dirty="0">
                <a:solidFill>
                  <a:srgbClr val="EF3340"/>
                </a:solidFill>
              </a:rPr>
              <a:t>Estimation continues indefinitely</a:t>
            </a:r>
          </a:p>
        </p:txBody>
      </p:sp>
      <p:sp>
        <p:nvSpPr>
          <p:cNvPr id="8" name="TextBox 7">
            <a:extLst>
              <a:ext uri="{FF2B5EF4-FFF2-40B4-BE49-F238E27FC236}">
                <a16:creationId xmlns:a16="http://schemas.microsoft.com/office/drawing/2014/main" id="{B79EE6C7-9C58-A147-AE62-35D0EC17D6A1}"/>
              </a:ext>
            </a:extLst>
          </p:cNvPr>
          <p:cNvSpPr txBox="1"/>
          <p:nvPr/>
        </p:nvSpPr>
        <p:spPr>
          <a:xfrm>
            <a:off x="1393331" y="6076591"/>
            <a:ext cx="1820754" cy="492443"/>
          </a:xfrm>
          <a:prstGeom prst="rect">
            <a:avLst/>
          </a:prstGeom>
          <a:noFill/>
        </p:spPr>
        <p:txBody>
          <a:bodyPr wrap="square" lIns="0" tIns="0" rIns="0" bIns="0" rtlCol="0">
            <a:spAutoFit/>
          </a:bodyPr>
          <a:lstStyle/>
          <a:p>
            <a:r>
              <a:rPr lang="en-US" sz="1600" b="1" dirty="0">
                <a:solidFill>
                  <a:srgbClr val="EF3340"/>
                </a:solidFill>
              </a:rPr>
              <a:t>Coefficient of x1 approaches infinity</a:t>
            </a:r>
          </a:p>
        </p:txBody>
      </p:sp>
      <p:sp>
        <p:nvSpPr>
          <p:cNvPr id="9" name="TextBox 8">
            <a:extLst>
              <a:ext uri="{FF2B5EF4-FFF2-40B4-BE49-F238E27FC236}">
                <a16:creationId xmlns:a16="http://schemas.microsoft.com/office/drawing/2014/main" id="{75A1B6EE-DC90-784E-9AC6-EF200BF50DE3}"/>
              </a:ext>
            </a:extLst>
          </p:cNvPr>
          <p:cNvSpPr txBox="1"/>
          <p:nvPr/>
        </p:nvSpPr>
        <p:spPr>
          <a:xfrm>
            <a:off x="3845951" y="6076590"/>
            <a:ext cx="1820754" cy="492443"/>
          </a:xfrm>
          <a:prstGeom prst="rect">
            <a:avLst/>
          </a:prstGeom>
          <a:noFill/>
        </p:spPr>
        <p:txBody>
          <a:bodyPr wrap="square" lIns="0" tIns="0" rIns="0" bIns="0" rtlCol="0">
            <a:spAutoFit/>
          </a:bodyPr>
          <a:lstStyle/>
          <a:p>
            <a:r>
              <a:rPr lang="en-US" sz="1600" b="1" dirty="0">
                <a:solidFill>
                  <a:srgbClr val="EF3340"/>
                </a:solidFill>
              </a:rPr>
              <a:t>Log likelihood approaches zero</a:t>
            </a:r>
          </a:p>
        </p:txBody>
      </p:sp>
      <p:sp>
        <p:nvSpPr>
          <p:cNvPr id="10" name="TextBox 9">
            <a:extLst>
              <a:ext uri="{FF2B5EF4-FFF2-40B4-BE49-F238E27FC236}">
                <a16:creationId xmlns:a16="http://schemas.microsoft.com/office/drawing/2014/main" id="{15DFAEBA-32C6-494A-A43E-46C0E3AA08EE}"/>
              </a:ext>
            </a:extLst>
          </p:cNvPr>
          <p:cNvSpPr txBox="1"/>
          <p:nvPr/>
        </p:nvSpPr>
        <p:spPr>
          <a:xfrm>
            <a:off x="6196560" y="1896856"/>
            <a:ext cx="1841654" cy="738664"/>
          </a:xfrm>
          <a:prstGeom prst="rect">
            <a:avLst/>
          </a:prstGeom>
          <a:noFill/>
        </p:spPr>
        <p:txBody>
          <a:bodyPr wrap="square" lIns="0" tIns="0" rIns="0" bIns="0" rtlCol="0">
            <a:spAutoFit/>
          </a:bodyPr>
          <a:lstStyle/>
          <a:p>
            <a:r>
              <a:rPr lang="en-US" sz="1600" b="1" dirty="0">
                <a:solidFill>
                  <a:srgbClr val="EF3340"/>
                </a:solidFill>
              </a:rPr>
              <a:t>Maximum of likelihood does not exist</a:t>
            </a:r>
          </a:p>
        </p:txBody>
      </p:sp>
      <p:sp>
        <p:nvSpPr>
          <p:cNvPr id="11" name="TextBox 10">
            <a:extLst>
              <a:ext uri="{FF2B5EF4-FFF2-40B4-BE49-F238E27FC236}">
                <a16:creationId xmlns:a16="http://schemas.microsoft.com/office/drawing/2014/main" id="{0206A1AE-EA99-954A-9ABD-37662973E4D6}"/>
              </a:ext>
            </a:extLst>
          </p:cNvPr>
          <p:cNvSpPr txBox="1"/>
          <p:nvPr/>
        </p:nvSpPr>
        <p:spPr>
          <a:xfrm>
            <a:off x="6190800" y="2994413"/>
            <a:ext cx="1841654" cy="738664"/>
          </a:xfrm>
          <a:prstGeom prst="rect">
            <a:avLst/>
          </a:prstGeom>
          <a:noFill/>
        </p:spPr>
        <p:txBody>
          <a:bodyPr wrap="square" lIns="0" tIns="0" rIns="0" bIns="0" rtlCol="0">
            <a:spAutoFit/>
          </a:bodyPr>
          <a:lstStyle/>
          <a:p>
            <a:r>
              <a:rPr lang="en-US" sz="1600" b="1" dirty="0">
                <a:solidFill>
                  <a:srgbClr val="EF3340"/>
                </a:solidFill>
              </a:rPr>
              <a:t>Maximum likelihood estimates do not exist</a:t>
            </a:r>
          </a:p>
        </p:txBody>
      </p:sp>
    </p:spTree>
    <p:extLst>
      <p:ext uri="{BB962C8B-B14F-4D97-AF65-F5344CB8AC3E}">
        <p14:creationId xmlns:p14="http://schemas.microsoft.com/office/powerpoint/2010/main" val="198254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14"/>
                                        </p:tgtEl>
                                      </p:cBhvr>
                                    </p:cmd>
                                  </p:childTnLst>
                                </p:cTn>
                              </p:par>
                            </p:childTnLst>
                          </p:cTn>
                        </p:par>
                        <p:par>
                          <p:cTn id="7" fill="hold">
                            <p:stCondLst>
                              <p:cond delay="250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14"/>
                </p:tgtEl>
              </p:cMediaNode>
            </p:video>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4"/>
                                        </p:tgtEl>
                                      </p:cBhvr>
                                    </p:cmd>
                                  </p:childTnLst>
                                </p:cTn>
                              </p:par>
                            </p:childTnLst>
                          </p:cTn>
                        </p:par>
                      </p:childTnLst>
                    </p:cTn>
                  </p:par>
                </p:childTnLst>
              </p:cTn>
              <p:nextCondLst>
                <p:cond evt="onClick" delay="0">
                  <p:tgtEl>
                    <p:spTgt spid="14"/>
                  </p:tgtEl>
                </p:cond>
              </p:nextCondLst>
            </p:seq>
          </p:childTnLst>
        </p:cTn>
      </p:par>
    </p:tnLst>
    <p:bldLst>
      <p:bldP spid="7" grpId="0"/>
      <p:bldP spid="8" grpId="0"/>
      <p:bldP spid="9" grpId="0"/>
      <p:bldP spid="10" grpId="0"/>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E3614-0874-0448-B0F1-CC8C8EC24F9D}"/>
              </a:ext>
            </a:extLst>
          </p:cNvPr>
          <p:cNvSpPr>
            <a:spLocks noGrp="1"/>
          </p:cNvSpPr>
          <p:nvPr>
            <p:ph type="title"/>
          </p:nvPr>
        </p:nvSpPr>
        <p:spPr/>
        <p:txBody>
          <a:bodyPr/>
          <a:lstStyle/>
          <a:p>
            <a:r>
              <a:rPr lang="fi-FI" dirty="0"/>
              <a:t>How </a:t>
            </a:r>
            <a:r>
              <a:rPr lang="fi-FI" dirty="0" err="1"/>
              <a:t>statistical</a:t>
            </a:r>
            <a:r>
              <a:rPr lang="fi-FI" dirty="0"/>
              <a:t> </a:t>
            </a:r>
            <a:r>
              <a:rPr lang="fi-FI" dirty="0" err="1"/>
              <a:t>programs</a:t>
            </a:r>
            <a:r>
              <a:rPr lang="fi-FI" dirty="0"/>
              <a:t> </a:t>
            </a:r>
            <a:r>
              <a:rPr lang="fi-FI" dirty="0" err="1"/>
              <a:t>handle</a:t>
            </a:r>
            <a:r>
              <a:rPr lang="fi-FI" dirty="0"/>
              <a:t> </a:t>
            </a:r>
            <a:r>
              <a:rPr lang="fi-FI" dirty="0" err="1"/>
              <a:t>this</a:t>
            </a:r>
            <a:r>
              <a:rPr lang="fi-FI" dirty="0"/>
              <a:t>?</a:t>
            </a:r>
          </a:p>
        </p:txBody>
      </p:sp>
      <p:pic>
        <p:nvPicPr>
          <p:cNvPr id="5" name="Content Placeholder 4">
            <a:extLst>
              <a:ext uri="{FF2B5EF4-FFF2-40B4-BE49-F238E27FC236}">
                <a16:creationId xmlns:a16="http://schemas.microsoft.com/office/drawing/2014/main" id="{F1DF39C0-A2DE-F846-BDF6-E9BF3AA24137}"/>
              </a:ext>
            </a:extLst>
          </p:cNvPr>
          <p:cNvPicPr>
            <a:picLocks noGrp="1" noChangeAspect="1"/>
          </p:cNvPicPr>
          <p:nvPr>
            <p:ph idx="1"/>
          </p:nvPr>
        </p:nvPicPr>
        <p:blipFill rotWithShape="1">
          <a:blip r:embed="rId3"/>
          <a:srcRect t="12514" b="68340"/>
          <a:stretch/>
        </p:blipFill>
        <p:spPr>
          <a:xfrm>
            <a:off x="472275" y="1690689"/>
            <a:ext cx="7084309" cy="1981201"/>
          </a:xfrm>
        </p:spPr>
      </p:pic>
      <p:sp>
        <p:nvSpPr>
          <p:cNvPr id="6" name="TextBox 5">
            <a:extLst>
              <a:ext uri="{FF2B5EF4-FFF2-40B4-BE49-F238E27FC236}">
                <a16:creationId xmlns:a16="http://schemas.microsoft.com/office/drawing/2014/main" id="{65894C9F-2757-C54A-BE13-1F65FAB2A553}"/>
              </a:ext>
            </a:extLst>
          </p:cNvPr>
          <p:cNvSpPr txBox="1"/>
          <p:nvPr/>
        </p:nvSpPr>
        <p:spPr>
          <a:xfrm>
            <a:off x="628650" y="6311899"/>
            <a:ext cx="6539649" cy="153888"/>
          </a:xfrm>
          <a:prstGeom prst="rect">
            <a:avLst/>
          </a:prstGeom>
          <a:noFill/>
        </p:spPr>
        <p:txBody>
          <a:bodyPr wrap="square" lIns="0" tIns="0" rIns="0" bIns="0" rtlCol="0">
            <a:spAutoFit/>
          </a:bodyPr>
          <a:lstStyle/>
          <a:p>
            <a:r>
              <a:rPr lang="fi-FI" sz="1000" dirty="0" err="1"/>
              <a:t>StataCorp</a:t>
            </a:r>
            <a:r>
              <a:rPr lang="fi-FI" sz="1000" dirty="0"/>
              <a:t> LP. (2017). </a:t>
            </a:r>
            <a:r>
              <a:rPr lang="fi-FI" sz="1000" i="1" dirty="0" err="1"/>
              <a:t>Stata</a:t>
            </a:r>
            <a:r>
              <a:rPr lang="fi-FI" sz="1000" i="1" dirty="0"/>
              <a:t> </a:t>
            </a:r>
            <a:r>
              <a:rPr lang="fi-FI" sz="1000" i="1" dirty="0" err="1"/>
              <a:t>Base</a:t>
            </a:r>
            <a:r>
              <a:rPr lang="fi-FI" sz="1000" i="1" dirty="0"/>
              <a:t> </a:t>
            </a:r>
            <a:r>
              <a:rPr lang="fi-FI" sz="1000" i="1" dirty="0" err="1"/>
              <a:t>Reference</a:t>
            </a:r>
            <a:r>
              <a:rPr lang="fi-FI" sz="1000" i="1" dirty="0"/>
              <a:t> </a:t>
            </a:r>
            <a:r>
              <a:rPr lang="fi-FI" sz="1000" i="1" dirty="0" err="1"/>
              <a:t>Manual</a:t>
            </a:r>
            <a:r>
              <a:rPr lang="fi-FI" sz="1000" dirty="0"/>
              <a:t> (Version 15). College </a:t>
            </a:r>
            <a:r>
              <a:rPr lang="fi-FI" sz="1000" dirty="0" err="1"/>
              <a:t>Station</a:t>
            </a:r>
            <a:r>
              <a:rPr lang="fi-FI" sz="1000" dirty="0"/>
              <a:t>, TX: </a:t>
            </a:r>
            <a:r>
              <a:rPr lang="fi-FI" sz="1000" dirty="0" err="1"/>
              <a:t>Stata</a:t>
            </a:r>
            <a:r>
              <a:rPr lang="fi-FI" sz="1000" dirty="0"/>
              <a:t> Press. p. 1360</a:t>
            </a:r>
          </a:p>
        </p:txBody>
      </p:sp>
      <p:sp>
        <p:nvSpPr>
          <p:cNvPr id="7" name="Content Placeholder 6">
            <a:extLst>
              <a:ext uri="{FF2B5EF4-FFF2-40B4-BE49-F238E27FC236}">
                <a16:creationId xmlns:a16="http://schemas.microsoft.com/office/drawing/2014/main" id="{D031B19E-438E-E243-B31F-120E50DECEC0}"/>
              </a:ext>
            </a:extLst>
          </p:cNvPr>
          <p:cNvSpPr txBox="1">
            <a:spLocks/>
          </p:cNvSpPr>
          <p:nvPr/>
        </p:nvSpPr>
        <p:spPr>
          <a:xfrm>
            <a:off x="629842" y="3799840"/>
            <a:ext cx="6926742" cy="156464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logit</a:t>
            </a:r>
            <a:r>
              <a:rPr lang="fi-FI" dirty="0">
                <a:latin typeface="Courier New" panose="02070309020205020404" pitchFamily="49" charset="0"/>
                <a:cs typeface="Courier New" panose="02070309020205020404" pitchFamily="49" charset="0"/>
              </a:rPr>
              <a:t> y x1 x2</a:t>
            </a:r>
          </a:p>
          <a:p>
            <a:pPr marL="0" indent="0">
              <a:buNone/>
            </a:pPr>
            <a:endParaRPr lang="fi-FI" dirty="0">
              <a:latin typeface="Courier New" panose="02070309020205020404" pitchFamily="49" charset="0"/>
              <a:cs typeface="Courier New" panose="02070309020205020404" pitchFamily="49" charset="0"/>
            </a:endParaRPr>
          </a:p>
          <a:p>
            <a:pPr marL="0" indent="0">
              <a:buNone/>
            </a:pPr>
            <a:r>
              <a:rPr lang="fi-FI" dirty="0" err="1">
                <a:latin typeface="Courier New" panose="02070309020205020404" pitchFamily="49" charset="0"/>
                <a:cs typeface="Courier New" panose="02070309020205020404" pitchFamily="49" charset="0"/>
              </a:rPr>
              <a:t>outcome</a:t>
            </a:r>
            <a:r>
              <a:rPr lang="fi-FI" dirty="0">
                <a:latin typeface="Courier New" panose="02070309020205020404" pitchFamily="49" charset="0"/>
                <a:cs typeface="Courier New" panose="02070309020205020404" pitchFamily="49" charset="0"/>
              </a:rPr>
              <a:t> = x1 &gt; 3 </a:t>
            </a:r>
            <a:r>
              <a:rPr lang="fi-FI" dirty="0" err="1">
                <a:latin typeface="Courier New" panose="02070309020205020404" pitchFamily="49" charset="0"/>
                <a:cs typeface="Courier New" panose="02070309020205020404" pitchFamily="49" charset="0"/>
              </a:rPr>
              <a:t>predicts</a:t>
            </a:r>
            <a:r>
              <a:rPr lang="fi-FI" dirty="0">
                <a:latin typeface="Courier New" panose="02070309020205020404" pitchFamily="49" charset="0"/>
                <a:cs typeface="Courier New" panose="02070309020205020404" pitchFamily="49" charset="0"/>
              </a:rPr>
              <a:t> data </a:t>
            </a:r>
            <a:r>
              <a:rPr lang="fi-FI" dirty="0" err="1">
                <a:latin typeface="Courier New" panose="02070309020205020404" pitchFamily="49" charset="0"/>
                <a:cs typeface="Courier New" panose="02070309020205020404" pitchFamily="49" charset="0"/>
              </a:rPr>
              <a:t>perfectly</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r(2000);</a:t>
            </a:r>
          </a:p>
        </p:txBody>
      </p:sp>
    </p:spTree>
    <p:extLst>
      <p:ext uri="{BB962C8B-B14F-4D97-AF65-F5344CB8AC3E}">
        <p14:creationId xmlns:p14="http://schemas.microsoft.com/office/powerpoint/2010/main" val="2780244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etokivi_Guide_2015_Notes from the editors (dragged).pdf"/>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l="50512" t="41692" r="4768" b="27495"/>
          <a:stretch/>
        </p:blipFill>
        <p:spPr>
          <a:xfrm>
            <a:off x="1551064" y="378104"/>
            <a:ext cx="5835872" cy="5366973"/>
          </a:xfrm>
          <a:noFill/>
        </p:spPr>
      </p:pic>
      <p:sp>
        <p:nvSpPr>
          <p:cNvPr id="7" name="Suorakulmio 14"/>
          <p:cNvSpPr/>
          <p:nvPr/>
        </p:nvSpPr>
        <p:spPr>
          <a:xfrm>
            <a:off x="145775" y="6169794"/>
            <a:ext cx="8998225" cy="861774"/>
          </a:xfrm>
          <a:prstGeom prst="rect">
            <a:avLst/>
          </a:prstGeom>
        </p:spPr>
        <p:txBody>
          <a:bodyPr wrap="square">
            <a:spAutoFit/>
          </a:bodyPr>
          <a:lstStyle/>
          <a:p>
            <a:r>
              <a:rPr lang="en-US" sz="1000" dirty="0"/>
              <a:t>Guide, D.,  &amp; </a:t>
            </a:r>
            <a:r>
              <a:rPr lang="en-US" sz="1000" dirty="0" err="1"/>
              <a:t>Ketokivi</a:t>
            </a:r>
            <a:r>
              <a:rPr lang="en-US" sz="1000" dirty="0"/>
              <a:t>, M. (2015). Notes from the editors: Redefining some methodological criteria for the journal. </a:t>
            </a:r>
            <a:r>
              <a:rPr lang="en-US" sz="1000" i="1" dirty="0"/>
              <a:t>Journal of Operations Management</a:t>
            </a:r>
            <a:r>
              <a:rPr lang="en-US" sz="1000" dirty="0"/>
              <a:t>, </a:t>
            </a:r>
            <a:r>
              <a:rPr lang="en-US" sz="1000" i="1" dirty="0"/>
              <a:t>37</a:t>
            </a:r>
            <a:r>
              <a:rPr lang="en-US" sz="1000" dirty="0"/>
              <a:t>, v–viii. </a:t>
            </a:r>
            <a:r>
              <a:rPr lang="en-US" sz="1000" dirty="0">
                <a:hlinkClick r:id="rId4"/>
              </a:rPr>
              <a:t>http://doi.org/10.1016/S0272-6963(15)00056-X</a:t>
            </a:r>
            <a:r>
              <a:rPr lang="en-US" sz="1000" dirty="0"/>
              <a:t> (p. v)</a:t>
            </a:r>
          </a:p>
          <a:p>
            <a:r>
              <a:rPr lang="fi-FI" sz="1000" dirty="0"/>
              <a:t>Ketokivi, M., &amp; </a:t>
            </a:r>
            <a:r>
              <a:rPr lang="fi-FI" sz="1000" dirty="0" err="1"/>
              <a:t>McIntosh</a:t>
            </a:r>
            <a:r>
              <a:rPr lang="fi-FI" sz="1000" dirty="0"/>
              <a:t>, C. N. (2017). </a:t>
            </a:r>
            <a:r>
              <a:rPr lang="fi-FI" sz="1000" dirty="0" err="1"/>
              <a:t>Addressing</a:t>
            </a:r>
            <a:r>
              <a:rPr lang="fi-FI" sz="1000" dirty="0"/>
              <a:t> </a:t>
            </a:r>
            <a:r>
              <a:rPr lang="fi-FI" sz="1000" dirty="0" err="1"/>
              <a:t>the</a:t>
            </a:r>
            <a:r>
              <a:rPr lang="fi-FI" sz="1000" dirty="0"/>
              <a:t> </a:t>
            </a:r>
            <a:r>
              <a:rPr lang="fi-FI" sz="1000" dirty="0" err="1"/>
              <a:t>endogeneity</a:t>
            </a:r>
            <a:r>
              <a:rPr lang="fi-FI" sz="1000" dirty="0"/>
              <a:t> dilemma in </a:t>
            </a:r>
            <a:r>
              <a:rPr lang="fi-FI" sz="1000" dirty="0" err="1"/>
              <a:t>operations</a:t>
            </a:r>
            <a:r>
              <a:rPr lang="fi-FI" sz="1000" dirty="0"/>
              <a:t> management </a:t>
            </a:r>
            <a:r>
              <a:rPr lang="fi-FI" sz="1000" dirty="0" err="1"/>
              <a:t>research</a:t>
            </a:r>
            <a:r>
              <a:rPr lang="fi-FI" sz="1000" dirty="0"/>
              <a:t>: </a:t>
            </a:r>
            <a:r>
              <a:rPr lang="fi-FI" sz="1000" dirty="0" err="1"/>
              <a:t>Theoretical</a:t>
            </a:r>
            <a:r>
              <a:rPr lang="fi-FI" sz="1000" dirty="0"/>
              <a:t>, </a:t>
            </a:r>
            <a:r>
              <a:rPr lang="fi-FI" sz="1000" dirty="0" err="1"/>
              <a:t>empirical</a:t>
            </a:r>
            <a:r>
              <a:rPr lang="fi-FI" sz="1000" dirty="0"/>
              <a:t>, and </a:t>
            </a:r>
            <a:r>
              <a:rPr lang="fi-FI" sz="1000" dirty="0" err="1"/>
              <a:t>pragmatic</a:t>
            </a:r>
            <a:r>
              <a:rPr lang="fi-FI" sz="1000" dirty="0"/>
              <a:t> </a:t>
            </a:r>
            <a:r>
              <a:rPr lang="fi-FI" sz="1000" dirty="0" err="1"/>
              <a:t>considerations</a:t>
            </a:r>
            <a:r>
              <a:rPr lang="fi-FI" sz="1000" dirty="0"/>
              <a:t>. </a:t>
            </a:r>
            <a:r>
              <a:rPr lang="fi-FI" sz="1000" i="1" dirty="0"/>
              <a:t>Journal of </a:t>
            </a:r>
            <a:r>
              <a:rPr lang="fi-FI" sz="1000" i="1" dirty="0" err="1"/>
              <a:t>Operations</a:t>
            </a:r>
            <a:r>
              <a:rPr lang="fi-FI" sz="1000" i="1" dirty="0"/>
              <a:t> Management</a:t>
            </a:r>
            <a:r>
              <a:rPr lang="fi-FI" sz="1000" dirty="0"/>
              <a:t>, </a:t>
            </a:r>
            <a:r>
              <a:rPr lang="fi-FI" sz="1000" i="1" dirty="0"/>
              <a:t>52</a:t>
            </a:r>
            <a:r>
              <a:rPr lang="fi-FI" sz="1000" dirty="0"/>
              <a:t>, 1–14. </a:t>
            </a:r>
            <a:r>
              <a:rPr lang="fi-FI" sz="1000" dirty="0">
                <a:hlinkClick r:id="rId5"/>
              </a:rPr>
              <a:t>https://doi.org/10.1016/j.jom.2017.05.001</a:t>
            </a:r>
            <a:endParaRPr lang="fi-FI" sz="1000" dirty="0"/>
          </a:p>
          <a:p>
            <a:endParaRPr lang="en-US" sz="1000" dirty="0">
              <a:effectLst/>
            </a:endParaRPr>
          </a:p>
        </p:txBody>
      </p:sp>
      <p:pic>
        <p:nvPicPr>
          <p:cNvPr id="12" name="Content Placeholder 4" descr="Ketokivi_Guide_2015_Notes from the editors (dragged).pdf"/>
          <p:cNvPicPr>
            <a:picLocks noChangeAspect="1"/>
          </p:cNvPicPr>
          <p:nvPr/>
        </p:nvPicPr>
        <p:blipFill rotWithShape="1">
          <a:blip r:embed="rId3">
            <a:extLst>
              <a:ext uri="{28A0092B-C50C-407E-A947-70E740481C1C}">
                <a14:useLocalDpi xmlns:a14="http://schemas.microsoft.com/office/drawing/2010/main" val="0"/>
              </a:ext>
            </a:extLst>
          </a:blip>
          <a:srcRect l="51194" t="73464" r="4086" b="14524"/>
          <a:stretch/>
        </p:blipFill>
        <p:spPr>
          <a:xfrm>
            <a:off x="1754641" y="1909915"/>
            <a:ext cx="5835872" cy="2092264"/>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6938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054F1-7588-9C42-9757-70E3A7329EBC}"/>
              </a:ext>
            </a:extLst>
          </p:cNvPr>
          <p:cNvSpPr>
            <a:spLocks noGrp="1"/>
          </p:cNvSpPr>
          <p:nvPr>
            <p:ph type="title"/>
          </p:nvPr>
        </p:nvSpPr>
        <p:spPr/>
        <p:txBody>
          <a:bodyPr/>
          <a:lstStyle/>
          <a:p>
            <a:r>
              <a:rPr lang="fi-FI" dirty="0" err="1"/>
              <a:t>Another</a:t>
            </a:r>
            <a:r>
              <a:rPr lang="fi-FI" dirty="0"/>
              <a:t> </a:t>
            </a:r>
            <a:r>
              <a:rPr lang="fi-FI" dirty="0" err="1"/>
              <a:t>example</a:t>
            </a:r>
            <a:endParaRPr lang="fi-FI" dirty="0"/>
          </a:p>
        </p:txBody>
      </p:sp>
      <p:sp>
        <p:nvSpPr>
          <p:cNvPr id="6" name="Text Placeholder 5">
            <a:extLst>
              <a:ext uri="{FF2B5EF4-FFF2-40B4-BE49-F238E27FC236}">
                <a16:creationId xmlns:a16="http://schemas.microsoft.com/office/drawing/2014/main" id="{195D1278-D260-E444-B2F9-D3C7AA88663B}"/>
              </a:ext>
            </a:extLst>
          </p:cNvPr>
          <p:cNvSpPr>
            <a:spLocks noGrp="1"/>
          </p:cNvSpPr>
          <p:nvPr>
            <p:ph type="body" idx="1"/>
          </p:nvPr>
        </p:nvSpPr>
        <p:spPr>
          <a:xfrm>
            <a:off x="629842" y="1492905"/>
            <a:ext cx="3868340" cy="823912"/>
          </a:xfrm>
        </p:spPr>
        <p:txBody>
          <a:bodyPr/>
          <a:lstStyle/>
          <a:p>
            <a:r>
              <a:rPr lang="fi-FI" dirty="0" err="1"/>
              <a:t>Stata</a:t>
            </a:r>
            <a:endParaRPr lang="fi-FI" dirty="0"/>
          </a:p>
        </p:txBody>
      </p:sp>
      <p:sp>
        <p:nvSpPr>
          <p:cNvPr id="7" name="Content Placeholder 6">
            <a:extLst>
              <a:ext uri="{FF2B5EF4-FFF2-40B4-BE49-F238E27FC236}">
                <a16:creationId xmlns:a16="http://schemas.microsoft.com/office/drawing/2014/main" id="{9B2F240C-7D6D-A347-8128-BAA3470B3A50}"/>
              </a:ext>
            </a:extLst>
          </p:cNvPr>
          <p:cNvSpPr>
            <a:spLocks noGrp="1"/>
          </p:cNvSpPr>
          <p:nvPr>
            <p:ph sz="half" idx="2"/>
          </p:nvPr>
        </p:nvSpPr>
        <p:spPr>
          <a:xfrm>
            <a:off x="629842" y="2316816"/>
            <a:ext cx="3868340" cy="4205903"/>
          </a:xfrm>
        </p:spPr>
        <p:txBody>
          <a:bodyPr>
            <a:normAutofit fontScale="92500" lnSpcReduction="20000"/>
          </a:bodyPr>
          <a:lstStyle/>
          <a:p>
            <a:pPr marL="0" indent="0">
              <a:buNone/>
            </a:pPr>
            <a:r>
              <a:rPr lang="fi-FI" dirty="0" err="1">
                <a:latin typeface="Courier New" panose="02070309020205020404" pitchFamily="49" charset="0"/>
                <a:cs typeface="Courier New" panose="02070309020205020404" pitchFamily="49" charset="0"/>
              </a:rPr>
              <a:t>clear</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input y x1 x2</a:t>
            </a:r>
          </a:p>
          <a:p>
            <a:pPr marL="0" indent="0">
              <a:buNone/>
            </a:pPr>
            <a:r>
              <a:rPr lang="fi-FI" dirty="0">
                <a:latin typeface="Courier New" panose="02070309020205020404" pitchFamily="49" charset="0"/>
                <a:cs typeface="Courier New" panose="02070309020205020404" pitchFamily="49" charset="0"/>
              </a:rPr>
              <a:t>0 1  3</a:t>
            </a:r>
          </a:p>
          <a:p>
            <a:pPr marL="0" indent="0">
              <a:buNone/>
            </a:pPr>
            <a:r>
              <a:rPr lang="fi-FI" dirty="0">
                <a:latin typeface="Courier New" panose="02070309020205020404" pitchFamily="49" charset="0"/>
                <a:cs typeface="Courier New" panose="02070309020205020404" pitchFamily="49" charset="0"/>
              </a:rPr>
              <a:t>0 2  2</a:t>
            </a:r>
          </a:p>
          <a:p>
            <a:pPr marL="0" indent="0">
              <a:buNone/>
            </a:pPr>
            <a:r>
              <a:rPr lang="fi-FI" dirty="0">
                <a:latin typeface="Courier New" panose="02070309020205020404" pitchFamily="49" charset="0"/>
                <a:cs typeface="Courier New" panose="02070309020205020404" pitchFamily="49" charset="0"/>
              </a:rPr>
              <a:t>0 3 -1</a:t>
            </a:r>
          </a:p>
          <a:p>
            <a:pPr marL="0" indent="0">
              <a:buNone/>
            </a:pPr>
            <a:r>
              <a:rPr lang="fi-FI" dirty="0">
                <a:latin typeface="Courier New" panose="02070309020205020404" pitchFamily="49" charset="0"/>
                <a:cs typeface="Courier New" panose="02070309020205020404" pitchFamily="49" charset="0"/>
              </a:rPr>
              <a:t>0 3 -1</a:t>
            </a:r>
          </a:p>
          <a:p>
            <a:pPr marL="0" indent="0">
              <a:buNone/>
            </a:pPr>
            <a:r>
              <a:rPr lang="fi-FI" dirty="0">
                <a:latin typeface="Courier New" panose="02070309020205020404" pitchFamily="49" charset="0"/>
                <a:cs typeface="Courier New" panose="02070309020205020404" pitchFamily="49" charset="0"/>
              </a:rPr>
              <a:t>1 5  2</a:t>
            </a:r>
          </a:p>
          <a:p>
            <a:pPr marL="0" indent="0">
              <a:buNone/>
            </a:pPr>
            <a:r>
              <a:rPr lang="fi-FI" dirty="0">
                <a:latin typeface="Courier New" panose="02070309020205020404" pitchFamily="49" charset="0"/>
                <a:cs typeface="Courier New" panose="02070309020205020404" pitchFamily="49" charset="0"/>
              </a:rPr>
              <a:t>1 6  4</a:t>
            </a:r>
          </a:p>
          <a:p>
            <a:pPr marL="0" indent="0">
              <a:buNone/>
            </a:pPr>
            <a:r>
              <a:rPr lang="fi-FI" dirty="0">
                <a:latin typeface="Courier New" panose="02070309020205020404" pitchFamily="49" charset="0"/>
                <a:cs typeface="Courier New" panose="02070309020205020404" pitchFamily="49" charset="0"/>
              </a:rPr>
              <a:t>1 10 1</a:t>
            </a:r>
          </a:p>
          <a:p>
            <a:pPr marL="0" indent="0">
              <a:buNone/>
            </a:pPr>
            <a:r>
              <a:rPr lang="fi-FI" dirty="0">
                <a:latin typeface="Courier New" panose="02070309020205020404" pitchFamily="49" charset="0"/>
                <a:cs typeface="Courier New" panose="02070309020205020404" pitchFamily="49" charset="0"/>
              </a:rPr>
              <a:t>1 11 0</a:t>
            </a:r>
          </a:p>
          <a:p>
            <a:pPr marL="0" indent="0">
              <a:buNone/>
            </a:pPr>
            <a:r>
              <a:rPr lang="fi-FI" dirty="0">
                <a:latin typeface="Courier New" panose="02070309020205020404" pitchFamily="49" charset="0"/>
                <a:cs typeface="Courier New" panose="02070309020205020404" pitchFamily="49" charset="0"/>
              </a:rPr>
              <a:t>0 11 0</a:t>
            </a:r>
          </a:p>
          <a:p>
            <a:pPr marL="0" indent="0">
              <a:buNone/>
            </a:pPr>
            <a:r>
              <a:rPr lang="fi-FI" dirty="0" err="1">
                <a:latin typeface="Courier New" panose="02070309020205020404" pitchFamily="49" charset="0"/>
                <a:cs typeface="Courier New" panose="02070309020205020404" pitchFamily="49" charset="0"/>
              </a:rPr>
              <a:t>end</a:t>
            </a:r>
            <a:endParaRPr lang="fi-FI" dirty="0">
              <a:latin typeface="Courier New" panose="02070309020205020404" pitchFamily="49" charset="0"/>
              <a:cs typeface="Courier New" panose="02070309020205020404" pitchFamily="49" charset="0"/>
            </a:endParaRPr>
          </a:p>
          <a:p>
            <a:pPr marL="0" indent="0">
              <a:buNone/>
            </a:pPr>
            <a:r>
              <a:rPr lang="fi-FI" dirty="0" err="1">
                <a:latin typeface="Courier New" panose="02070309020205020404" pitchFamily="49" charset="0"/>
                <a:cs typeface="Courier New" panose="02070309020205020404" pitchFamily="49" charset="0"/>
              </a:rPr>
              <a:t>logit</a:t>
            </a:r>
            <a:r>
              <a:rPr lang="fi-FI" dirty="0">
                <a:latin typeface="Courier New" panose="02070309020205020404" pitchFamily="49" charset="0"/>
                <a:cs typeface="Courier New" panose="02070309020205020404" pitchFamily="49" charset="0"/>
              </a:rPr>
              <a:t> y x1 x2</a:t>
            </a:r>
          </a:p>
        </p:txBody>
      </p:sp>
      <p:sp>
        <p:nvSpPr>
          <p:cNvPr id="8" name="Text Placeholder 7">
            <a:extLst>
              <a:ext uri="{FF2B5EF4-FFF2-40B4-BE49-F238E27FC236}">
                <a16:creationId xmlns:a16="http://schemas.microsoft.com/office/drawing/2014/main" id="{3FBE4C80-27EC-E945-B246-05152D5C5D30}"/>
              </a:ext>
            </a:extLst>
          </p:cNvPr>
          <p:cNvSpPr>
            <a:spLocks noGrp="1"/>
          </p:cNvSpPr>
          <p:nvPr>
            <p:ph type="body" sz="quarter" idx="3"/>
          </p:nvPr>
        </p:nvSpPr>
        <p:spPr>
          <a:xfrm>
            <a:off x="4629150" y="1492905"/>
            <a:ext cx="3887391" cy="823912"/>
          </a:xfrm>
        </p:spPr>
        <p:txBody>
          <a:bodyPr/>
          <a:lstStyle/>
          <a:p>
            <a:r>
              <a:rPr lang="fi-FI" dirty="0"/>
              <a:t>R</a:t>
            </a:r>
          </a:p>
        </p:txBody>
      </p:sp>
      <p:sp>
        <p:nvSpPr>
          <p:cNvPr id="9" name="Content Placeholder 8">
            <a:extLst>
              <a:ext uri="{FF2B5EF4-FFF2-40B4-BE49-F238E27FC236}">
                <a16:creationId xmlns:a16="http://schemas.microsoft.com/office/drawing/2014/main" id="{88A27A85-1377-E542-9C8E-6F37E199AD54}"/>
              </a:ext>
            </a:extLst>
          </p:cNvPr>
          <p:cNvSpPr>
            <a:spLocks noGrp="1"/>
          </p:cNvSpPr>
          <p:nvPr>
            <p:ph sz="quarter" idx="4"/>
          </p:nvPr>
        </p:nvSpPr>
        <p:spPr>
          <a:xfrm>
            <a:off x="4629150" y="2316817"/>
            <a:ext cx="4192121" cy="3684588"/>
          </a:xfrm>
        </p:spPr>
        <p:txBody>
          <a:bodyPr>
            <a:normAutofit fontScale="92500" lnSpcReduction="20000"/>
          </a:bodyPr>
          <a:lstStyle/>
          <a:p>
            <a:pPr marL="0" indent="0">
              <a:buNone/>
            </a:pPr>
            <a:r>
              <a:rPr lang="fi-FI" dirty="0">
                <a:latin typeface="Courier New" panose="02070309020205020404" pitchFamily="49" charset="0"/>
                <a:cs typeface="Courier New" panose="02070309020205020404" pitchFamily="49" charset="0"/>
              </a:rPr>
              <a:t>y</a:t>
            </a:r>
            <a:r>
              <a:rPr lang="en" dirty="0">
                <a:latin typeface="Courier New" panose="02070309020205020404" pitchFamily="49" charset="0"/>
                <a:cs typeface="Courier New" panose="02070309020205020404" pitchFamily="49" charset="0"/>
              </a:rPr>
              <a:t>  &lt;- c(0,0,0,0,1,1,1,1,0) </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x1 &lt;- c(1,2,3,3,5,6,10,11,</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11) </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x2 &lt;- c(3,2,-1,-1,2,4,1,0,</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0) </a:t>
            </a:r>
          </a:p>
          <a:p>
            <a:pPr marL="0" indent="0">
              <a:buNone/>
            </a:pPr>
            <a:r>
              <a:rPr lang="en" dirty="0" err="1">
                <a:latin typeface="Courier New" panose="02070309020205020404" pitchFamily="49" charset="0"/>
                <a:cs typeface="Courier New" panose="02070309020205020404" pitchFamily="49" charset="0"/>
              </a:rPr>
              <a:t>glm</a:t>
            </a:r>
            <a:r>
              <a:rPr lang="en" dirty="0">
                <a:latin typeface="Courier New" panose="02070309020205020404" pitchFamily="49" charset="0"/>
                <a:cs typeface="Courier New" panose="02070309020205020404" pitchFamily="49" charset="0"/>
              </a:rPr>
              <a:t>(y ~ x1 + x2, </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family=binomial)</a:t>
            </a:r>
            <a:endParaRPr lang="fi-FI" dirty="0">
              <a:latin typeface="Courier New" panose="02070309020205020404" pitchFamily="49" charset="0"/>
              <a:cs typeface="Courier New" panose="02070309020205020404" pitchFamily="49" charset="0"/>
            </a:endParaRPr>
          </a:p>
        </p:txBody>
      </p:sp>
      <p:sp>
        <p:nvSpPr>
          <p:cNvPr id="10" name="Rectangle 9">
            <a:extLst>
              <a:ext uri="{FF2B5EF4-FFF2-40B4-BE49-F238E27FC236}">
                <a16:creationId xmlns:a16="http://schemas.microsoft.com/office/drawing/2014/main" id="{930C7E1A-2195-D740-890B-3F5B4D95FAE0}"/>
              </a:ext>
            </a:extLst>
          </p:cNvPr>
          <p:cNvSpPr/>
          <p:nvPr/>
        </p:nvSpPr>
        <p:spPr>
          <a:xfrm>
            <a:off x="629841" y="5329087"/>
            <a:ext cx="1046559" cy="330033"/>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0960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5D1278-D260-E444-B2F9-D3C7AA88663B}"/>
              </a:ext>
            </a:extLst>
          </p:cNvPr>
          <p:cNvSpPr>
            <a:spLocks noGrp="1"/>
          </p:cNvSpPr>
          <p:nvPr>
            <p:ph type="body" idx="1"/>
          </p:nvPr>
        </p:nvSpPr>
        <p:spPr>
          <a:xfrm>
            <a:off x="629842" y="-376236"/>
            <a:ext cx="3868340" cy="823912"/>
          </a:xfrm>
        </p:spPr>
        <p:txBody>
          <a:bodyPr/>
          <a:lstStyle/>
          <a:p>
            <a:r>
              <a:rPr lang="fi-FI" dirty="0" err="1"/>
              <a:t>Stata</a:t>
            </a:r>
            <a:endParaRPr lang="fi-FI" dirty="0"/>
          </a:p>
        </p:txBody>
      </p:sp>
      <p:sp>
        <p:nvSpPr>
          <p:cNvPr id="7" name="Content Placeholder 6">
            <a:extLst>
              <a:ext uri="{FF2B5EF4-FFF2-40B4-BE49-F238E27FC236}">
                <a16:creationId xmlns:a16="http://schemas.microsoft.com/office/drawing/2014/main" id="{9B2F240C-7D6D-A347-8128-BAA3470B3A50}"/>
              </a:ext>
            </a:extLst>
          </p:cNvPr>
          <p:cNvSpPr>
            <a:spLocks noGrp="1"/>
          </p:cNvSpPr>
          <p:nvPr>
            <p:ph sz="half" idx="2"/>
          </p:nvPr>
        </p:nvSpPr>
        <p:spPr>
          <a:xfrm>
            <a:off x="629842" y="447675"/>
            <a:ext cx="7884316" cy="6572885"/>
          </a:xfrm>
        </p:spPr>
        <p:txBody>
          <a:bodyPr>
            <a:normAutofit/>
          </a:bodyPr>
          <a:lstStyle/>
          <a:p>
            <a:pPr marL="0" indent="0">
              <a:buNone/>
            </a:pPr>
            <a:r>
              <a:rPr lang="fi-FI" sz="1200" dirty="0" err="1">
                <a:latin typeface="Courier New" panose="02070309020205020404" pitchFamily="49" charset="0"/>
                <a:cs typeface="Courier New" panose="02070309020205020404" pitchFamily="49" charset="0"/>
              </a:rPr>
              <a:t>Iteration</a:t>
            </a:r>
            <a:r>
              <a:rPr lang="fi-FI" sz="1200" dirty="0">
                <a:latin typeface="Courier New" panose="02070309020205020404" pitchFamily="49" charset="0"/>
                <a:cs typeface="Courier New" panose="02070309020205020404" pitchFamily="49" charset="0"/>
              </a:rPr>
              <a:t> 15999: </a:t>
            </a:r>
            <a:r>
              <a:rPr lang="fi-FI" sz="1200" dirty="0" err="1">
                <a:latin typeface="Courier New" panose="02070309020205020404" pitchFamily="49" charset="0"/>
                <a:cs typeface="Courier New" panose="02070309020205020404" pitchFamily="49" charset="0"/>
              </a:rPr>
              <a:t>log</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likelihood</a:t>
            </a:r>
            <a:r>
              <a:rPr lang="fi-FI" sz="1200" dirty="0">
                <a:latin typeface="Courier New" panose="02070309020205020404" pitchFamily="49" charset="0"/>
                <a:cs typeface="Courier New" panose="02070309020205020404" pitchFamily="49" charset="0"/>
              </a:rPr>
              <a:t> = -1.3862945  (</a:t>
            </a:r>
            <a:r>
              <a:rPr lang="fi-FI" sz="1200" dirty="0" err="1">
                <a:latin typeface="Courier New" panose="02070309020205020404" pitchFamily="49" charset="0"/>
                <a:cs typeface="Courier New" panose="02070309020205020404" pitchFamily="49" charset="0"/>
              </a:rPr>
              <a:t>not</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concave</a:t>
            </a:r>
            <a:r>
              <a:rPr lang="fi-FI" sz="1200" dirty="0">
                <a:latin typeface="Courier New" panose="02070309020205020404" pitchFamily="49" charset="0"/>
                <a:cs typeface="Courier New" panose="02070309020205020404" pitchFamily="49" charset="0"/>
              </a:rPr>
              <a:t>)</a:t>
            </a:r>
          </a:p>
          <a:p>
            <a:pPr marL="0" indent="0">
              <a:buNone/>
            </a:pPr>
            <a:r>
              <a:rPr lang="fi-FI" sz="1200" dirty="0" err="1">
                <a:latin typeface="Courier New" panose="02070309020205020404" pitchFamily="49" charset="0"/>
                <a:cs typeface="Courier New" panose="02070309020205020404" pitchFamily="49" charset="0"/>
              </a:rPr>
              <a:t>Iteration</a:t>
            </a:r>
            <a:r>
              <a:rPr lang="fi-FI" sz="1200" dirty="0">
                <a:latin typeface="Courier New" panose="02070309020205020404" pitchFamily="49" charset="0"/>
                <a:cs typeface="Courier New" panose="02070309020205020404" pitchFamily="49" charset="0"/>
              </a:rPr>
              <a:t> 16000: </a:t>
            </a:r>
            <a:r>
              <a:rPr lang="fi-FI" sz="1200" dirty="0" err="1">
                <a:latin typeface="Courier New" panose="02070309020205020404" pitchFamily="49" charset="0"/>
                <a:cs typeface="Courier New" panose="02070309020205020404" pitchFamily="49" charset="0"/>
              </a:rPr>
              <a:t>log</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likelihood</a:t>
            </a:r>
            <a:r>
              <a:rPr lang="fi-FI" sz="1200" dirty="0">
                <a:latin typeface="Courier New" panose="02070309020205020404" pitchFamily="49" charset="0"/>
                <a:cs typeface="Courier New" panose="02070309020205020404" pitchFamily="49" charset="0"/>
              </a:rPr>
              <a:t> = -1.3862945  (</a:t>
            </a:r>
            <a:r>
              <a:rPr lang="fi-FI" sz="1200" dirty="0" err="1">
                <a:latin typeface="Courier New" panose="02070309020205020404" pitchFamily="49" charset="0"/>
                <a:cs typeface="Courier New" panose="02070309020205020404" pitchFamily="49" charset="0"/>
              </a:rPr>
              <a:t>not</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concave</a:t>
            </a:r>
            <a:r>
              <a:rPr lang="fi-FI" sz="1200" dirty="0">
                <a:latin typeface="Courier New" panose="02070309020205020404" pitchFamily="49" charset="0"/>
                <a:cs typeface="Courier New" panose="02070309020205020404" pitchFamily="49" charset="0"/>
              </a:rPr>
              <a:t>)</a:t>
            </a:r>
          </a:p>
          <a:p>
            <a:pPr marL="0" indent="0">
              <a:buNone/>
            </a:pPr>
            <a:r>
              <a:rPr lang="fi-FI" sz="1200" dirty="0" err="1">
                <a:latin typeface="Courier New" panose="02070309020205020404" pitchFamily="49" charset="0"/>
                <a:cs typeface="Courier New" panose="02070309020205020404" pitchFamily="49" charset="0"/>
              </a:rPr>
              <a:t>convergence</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not</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achieved</a:t>
            </a: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r>
              <a:rPr lang="fi-FI" sz="1200" dirty="0" err="1">
                <a:latin typeface="Courier New" panose="02070309020205020404" pitchFamily="49" charset="0"/>
                <a:cs typeface="Courier New" panose="02070309020205020404" pitchFamily="49" charset="0"/>
              </a:rPr>
              <a:t>Logistic</a:t>
            </a:r>
            <a:r>
              <a:rPr lang="fi-FI" sz="1200" dirty="0">
                <a:latin typeface="Courier New" panose="02070309020205020404" pitchFamily="49" charset="0"/>
                <a:cs typeface="Courier New" panose="02070309020205020404" pitchFamily="49" charset="0"/>
              </a:rPr>
              <a:t> regression                             </a:t>
            </a:r>
            <a:r>
              <a:rPr lang="fi-FI" sz="1200" dirty="0" err="1">
                <a:latin typeface="Courier New" panose="02070309020205020404" pitchFamily="49" charset="0"/>
                <a:cs typeface="Courier New" panose="02070309020205020404" pitchFamily="49" charset="0"/>
              </a:rPr>
              <a:t>Number</a:t>
            </a:r>
            <a:r>
              <a:rPr lang="fi-FI" sz="1200" dirty="0">
                <a:latin typeface="Courier New" panose="02070309020205020404" pitchFamily="49" charset="0"/>
                <a:cs typeface="Courier New" panose="02070309020205020404" pitchFamily="49" charset="0"/>
              </a:rPr>
              <a:t> of </a:t>
            </a:r>
            <a:r>
              <a:rPr lang="fi-FI" sz="1200" dirty="0" err="1">
                <a:latin typeface="Courier New" panose="02070309020205020404" pitchFamily="49" charset="0"/>
                <a:cs typeface="Courier New" panose="02070309020205020404" pitchFamily="49" charset="0"/>
              </a:rPr>
              <a:t>obs</a:t>
            </a:r>
            <a:r>
              <a:rPr lang="fi-FI" sz="1200" dirty="0">
                <a:latin typeface="Courier New" panose="02070309020205020404" pitchFamily="49" charset="0"/>
                <a:cs typeface="Courier New" panose="02070309020205020404" pitchFamily="49" charset="0"/>
              </a:rPr>
              <a:t>     =          9</a:t>
            </a:r>
          </a:p>
          <a:p>
            <a:pPr marL="0" indent="0">
              <a:buNone/>
            </a:pPr>
            <a:r>
              <a:rPr lang="fi-FI" sz="1200" dirty="0">
                <a:latin typeface="Courier New" panose="02070309020205020404" pitchFamily="49" charset="0"/>
                <a:cs typeface="Courier New" panose="02070309020205020404" pitchFamily="49" charset="0"/>
              </a:rPr>
              <a:t>                                                LR chi2(1)        =       9.59</a:t>
            </a:r>
          </a:p>
          <a:p>
            <a:pPr marL="0" indent="0">
              <a:buNone/>
            </a:pP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Prob</a:t>
            </a:r>
            <a:r>
              <a:rPr lang="fi-FI" sz="1200" dirty="0">
                <a:latin typeface="Courier New" panose="02070309020205020404" pitchFamily="49" charset="0"/>
                <a:cs typeface="Courier New" panose="02070309020205020404" pitchFamily="49" charset="0"/>
              </a:rPr>
              <a:t> &gt; chi2       =     0.0020</a:t>
            </a:r>
          </a:p>
          <a:p>
            <a:pPr marL="0" indent="0">
              <a:buNone/>
            </a:pPr>
            <a:r>
              <a:rPr lang="fi-FI" sz="1200" dirty="0" err="1">
                <a:latin typeface="Courier New" panose="02070309020205020404" pitchFamily="49" charset="0"/>
                <a:cs typeface="Courier New" panose="02070309020205020404" pitchFamily="49" charset="0"/>
              </a:rPr>
              <a:t>Log</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likelihood</a:t>
            </a:r>
            <a:r>
              <a:rPr lang="fi-FI" sz="1200" dirty="0">
                <a:latin typeface="Courier New" panose="02070309020205020404" pitchFamily="49" charset="0"/>
                <a:cs typeface="Courier New" panose="02070309020205020404" pitchFamily="49" charset="0"/>
              </a:rPr>
              <a:t> = -1.3862945                     </a:t>
            </a:r>
            <a:r>
              <a:rPr lang="fi-FI" sz="1200" dirty="0" err="1">
                <a:latin typeface="Courier New" panose="02070309020205020404" pitchFamily="49" charset="0"/>
                <a:cs typeface="Courier New" panose="02070309020205020404" pitchFamily="49" charset="0"/>
              </a:rPr>
              <a:t>Pseudo</a:t>
            </a:r>
            <a:r>
              <a:rPr lang="fi-FI" sz="1200" dirty="0">
                <a:latin typeface="Courier New" panose="02070309020205020404" pitchFamily="49" charset="0"/>
                <a:cs typeface="Courier New" panose="02070309020205020404" pitchFamily="49" charset="0"/>
              </a:rPr>
              <a:t> R2         =     0.7758</a:t>
            </a:r>
          </a:p>
          <a:p>
            <a:pPr marL="0" indent="0">
              <a:buNone/>
            </a:pPr>
            <a:endParaRPr lang="fi-FI" sz="1200" dirty="0">
              <a:latin typeface="Courier New" panose="02070309020205020404" pitchFamily="49" charset="0"/>
              <a:cs typeface="Courier New" panose="02070309020205020404" pitchFamily="49" charset="0"/>
            </a:endParaRPr>
          </a:p>
          <a:p>
            <a:pPr marL="0" indent="0">
              <a:buNone/>
            </a:pPr>
            <a:r>
              <a:rPr lang="fi-FI" sz="1200" dirty="0">
                <a:latin typeface="Courier New" panose="02070309020205020404" pitchFamily="49" charset="0"/>
                <a:cs typeface="Courier New" panose="02070309020205020404" pitchFamily="49" charset="0"/>
              </a:rPr>
              <a:t>------------------------------------------------------------------------------</a:t>
            </a:r>
          </a:p>
          <a:p>
            <a:pPr marL="0" indent="0">
              <a:buNone/>
            </a:pPr>
            <a:r>
              <a:rPr lang="fi-FI" sz="1200" dirty="0">
                <a:latin typeface="Courier New" panose="02070309020205020404" pitchFamily="49" charset="0"/>
                <a:cs typeface="Courier New" panose="02070309020205020404" pitchFamily="49" charset="0"/>
              </a:rPr>
              <a:t>           Y |      </a:t>
            </a:r>
            <a:r>
              <a:rPr lang="fi-FI" sz="1200" dirty="0" err="1">
                <a:latin typeface="Courier New" panose="02070309020205020404" pitchFamily="49" charset="0"/>
                <a:cs typeface="Courier New" panose="02070309020205020404" pitchFamily="49" charset="0"/>
              </a:rPr>
              <a:t>Coef</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Std</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Err</a:t>
            </a:r>
            <a:r>
              <a:rPr lang="fi-FI" sz="1200" dirty="0">
                <a:latin typeface="Courier New" panose="02070309020205020404" pitchFamily="49" charset="0"/>
                <a:cs typeface="Courier New" panose="02070309020205020404" pitchFamily="49" charset="0"/>
              </a:rPr>
              <a:t>.      z    P&gt;|z|     [95% </a:t>
            </a:r>
            <a:r>
              <a:rPr lang="fi-FI" sz="1200" dirty="0" err="1">
                <a:latin typeface="Courier New" panose="02070309020205020404" pitchFamily="49" charset="0"/>
                <a:cs typeface="Courier New" panose="02070309020205020404" pitchFamily="49" charset="0"/>
              </a:rPr>
              <a:t>Conf</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Interval</a:t>
            </a:r>
            <a:r>
              <a:rPr lang="fi-FI" sz="1200" dirty="0">
                <a:latin typeface="Courier New" panose="02070309020205020404" pitchFamily="49" charset="0"/>
                <a:cs typeface="Courier New" panose="02070309020205020404" pitchFamily="49" charset="0"/>
              </a:rPr>
              <a:t>]</a:t>
            </a:r>
          </a:p>
          <a:p>
            <a:pPr marL="0" indent="0">
              <a:buNone/>
            </a:pPr>
            <a:r>
              <a:rPr lang="fi-FI" sz="1200" dirty="0">
                <a:latin typeface="Courier New" panose="02070309020205020404" pitchFamily="49" charset="0"/>
                <a:cs typeface="Courier New" panose="02070309020205020404" pitchFamily="49" charset="0"/>
              </a:rPr>
              <a:t>-------------+----------------------------------------------------------------</a:t>
            </a:r>
          </a:p>
          <a:p>
            <a:pPr marL="0" indent="0">
              <a:buNone/>
            </a:pPr>
            <a:r>
              <a:rPr lang="fi-FI" sz="1200" dirty="0">
                <a:latin typeface="Courier New" panose="02070309020205020404" pitchFamily="49" charset="0"/>
                <a:cs typeface="Courier New" panose="02070309020205020404" pitchFamily="49" charset="0"/>
              </a:rPr>
              <a:t>          X1 |   40.92326   .1285649   318.31   0.000     40.67128    41.17524</a:t>
            </a:r>
          </a:p>
          <a:p>
            <a:pPr marL="0" indent="0">
              <a:buNone/>
            </a:pPr>
            <a:r>
              <a:rPr lang="fi-FI" sz="1200" dirty="0">
                <a:latin typeface="Courier New" panose="02070309020205020404" pitchFamily="49" charset="0"/>
                <a:cs typeface="Courier New" panose="02070309020205020404" pitchFamily="49" charset="0"/>
              </a:rPr>
              <a:t>          X2 |   130.8733   1045.517     0.13   0.900    -1918.303    2180.049</a:t>
            </a:r>
          </a:p>
          <a:p>
            <a:pPr marL="0" indent="0">
              <a:buNone/>
            </a:pPr>
            <a:r>
              <a:rPr lang="fi-FI" sz="1200" dirty="0">
                <a:latin typeface="Courier New" panose="02070309020205020404" pitchFamily="49" charset="0"/>
                <a:cs typeface="Courier New" panose="02070309020205020404" pitchFamily="49" charset="0"/>
              </a:rPr>
              <a:t>       _</a:t>
            </a:r>
            <a:r>
              <a:rPr lang="fi-FI" sz="1200" dirty="0" err="1">
                <a:latin typeface="Courier New" panose="02070309020205020404" pitchFamily="49" charset="0"/>
                <a:cs typeface="Courier New" panose="02070309020205020404" pitchFamily="49" charset="0"/>
              </a:rPr>
              <a:t>cons</a:t>
            </a:r>
            <a:r>
              <a:rPr lang="fi-FI" sz="1200" dirty="0">
                <a:latin typeface="Courier New" panose="02070309020205020404" pitchFamily="49" charset="0"/>
                <a:cs typeface="Courier New" panose="02070309020205020404" pitchFamily="49" charset="0"/>
              </a:rPr>
              <a:t> |  -450.1559          .        .       .            .           .</a:t>
            </a:r>
          </a:p>
          <a:p>
            <a:pPr marL="0" indent="0">
              <a:buNone/>
            </a:pPr>
            <a:r>
              <a:rPr lang="fi-FI" sz="1200" dirty="0">
                <a:latin typeface="Courier New" panose="02070309020205020404" pitchFamily="49" charset="0"/>
                <a:cs typeface="Courier New" panose="02070309020205020404" pitchFamily="49" charset="0"/>
              </a:rPr>
              <a:t>------------------------------------------------------------------------------</a:t>
            </a:r>
          </a:p>
          <a:p>
            <a:pPr marL="0" indent="0">
              <a:buNone/>
            </a:pPr>
            <a:r>
              <a:rPr lang="fi-FI" sz="1200" dirty="0" err="1">
                <a:latin typeface="Courier New" panose="02070309020205020404" pitchFamily="49" charset="0"/>
                <a:cs typeface="Courier New" panose="02070309020205020404" pitchFamily="49" charset="0"/>
              </a:rPr>
              <a:t>Note</a:t>
            </a:r>
            <a:r>
              <a:rPr lang="fi-FI" sz="1200" dirty="0">
                <a:latin typeface="Courier New" panose="02070309020205020404" pitchFamily="49" charset="0"/>
                <a:cs typeface="Courier New" panose="02070309020205020404" pitchFamily="49" charset="0"/>
              </a:rPr>
              <a:t>: 3 </a:t>
            </a:r>
            <a:r>
              <a:rPr lang="fi-FI" sz="1200" dirty="0" err="1">
                <a:latin typeface="Courier New" panose="02070309020205020404" pitchFamily="49" charset="0"/>
                <a:cs typeface="Courier New" panose="02070309020205020404" pitchFamily="49" charset="0"/>
              </a:rPr>
              <a:t>failures</a:t>
            </a:r>
            <a:r>
              <a:rPr lang="fi-FI" sz="1200" dirty="0">
                <a:latin typeface="Courier New" panose="02070309020205020404" pitchFamily="49" charset="0"/>
                <a:cs typeface="Courier New" panose="02070309020205020404" pitchFamily="49" charset="0"/>
              </a:rPr>
              <a:t> and 2 </a:t>
            </a:r>
            <a:r>
              <a:rPr lang="fi-FI" sz="1200" dirty="0" err="1">
                <a:latin typeface="Courier New" panose="02070309020205020404" pitchFamily="49" charset="0"/>
                <a:cs typeface="Courier New" panose="02070309020205020404" pitchFamily="49" charset="0"/>
              </a:rPr>
              <a:t>successes</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completely</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determined</a:t>
            </a:r>
            <a:r>
              <a:rPr lang="fi-FI" sz="1200" dirty="0">
                <a:latin typeface="Courier New" panose="02070309020205020404" pitchFamily="49" charset="0"/>
                <a:cs typeface="Courier New" panose="02070309020205020404" pitchFamily="49" charset="0"/>
              </a:rPr>
              <a:t>.</a:t>
            </a:r>
          </a:p>
          <a:p>
            <a:pPr marL="0" indent="0">
              <a:buNone/>
            </a:pPr>
            <a:r>
              <a:rPr lang="fi-FI" sz="1200" dirty="0" err="1">
                <a:latin typeface="Courier New" panose="02070309020205020404" pitchFamily="49" charset="0"/>
                <a:cs typeface="Courier New" panose="02070309020205020404" pitchFamily="49" charset="0"/>
              </a:rPr>
              <a:t>convergence</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not</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achieved</a:t>
            </a:r>
            <a:endParaRPr lang="fi-FI" sz="1200" dirty="0">
              <a:latin typeface="Courier New" panose="02070309020205020404" pitchFamily="49" charset="0"/>
              <a:cs typeface="Courier New" panose="02070309020205020404" pitchFamily="49" charset="0"/>
            </a:endParaRPr>
          </a:p>
          <a:p>
            <a:pPr marL="0" indent="0">
              <a:buNone/>
            </a:pPr>
            <a:r>
              <a:rPr lang="fi-FI" sz="1200" dirty="0">
                <a:latin typeface="Courier New" panose="02070309020205020404" pitchFamily="49" charset="0"/>
                <a:cs typeface="Courier New" panose="02070309020205020404" pitchFamily="49" charset="0"/>
              </a:rPr>
              <a:t>r(430);</a:t>
            </a: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r>
              <a:rPr lang="fi-FI" sz="1200" dirty="0">
                <a:latin typeface="Courier New" panose="02070309020205020404" pitchFamily="49" charset="0"/>
                <a:cs typeface="Courier New" panose="02070309020205020404" pitchFamily="49" charset="0"/>
              </a:rPr>
              <a:t>...</a:t>
            </a:r>
          </a:p>
          <a:p>
            <a:pPr marL="0" indent="0">
              <a:buNone/>
            </a:pPr>
            <a:r>
              <a:rPr lang="fi-FI" sz="1200" dirty="0" err="1">
                <a:latin typeface="Courier New" panose="02070309020205020404" pitchFamily="49" charset="0"/>
                <a:cs typeface="Courier New" panose="02070309020205020404" pitchFamily="49" charset="0"/>
              </a:rPr>
              <a:t>Warning</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message</a:t>
            </a:r>
            <a:r>
              <a:rPr lang="fi-FI" sz="1200" dirty="0">
                <a:latin typeface="Courier New" panose="02070309020205020404" pitchFamily="49" charset="0"/>
                <a:cs typeface="Courier New" panose="02070309020205020404" pitchFamily="49" charset="0"/>
              </a:rPr>
              <a:t>:</a:t>
            </a:r>
          </a:p>
          <a:p>
            <a:pPr marL="0" indent="0">
              <a:buNone/>
            </a:pPr>
            <a:r>
              <a:rPr lang="fi-FI" sz="1200" dirty="0" err="1">
                <a:latin typeface="Courier New" panose="02070309020205020404" pitchFamily="49" charset="0"/>
                <a:cs typeface="Courier New" panose="02070309020205020404" pitchFamily="49" charset="0"/>
              </a:rPr>
              <a:t>glm.fit</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fitted</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probabilities</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numerically</a:t>
            </a:r>
            <a:r>
              <a:rPr lang="fi-FI" sz="1200" dirty="0">
                <a:latin typeface="Courier New" panose="02070309020205020404" pitchFamily="49" charset="0"/>
                <a:cs typeface="Courier New" panose="02070309020205020404" pitchFamily="49" charset="0"/>
              </a:rPr>
              <a:t> 0 </a:t>
            </a:r>
            <a:r>
              <a:rPr lang="fi-FI" sz="1200" dirty="0" err="1">
                <a:latin typeface="Courier New" panose="02070309020205020404" pitchFamily="49" charset="0"/>
                <a:cs typeface="Courier New" panose="02070309020205020404" pitchFamily="49" charset="0"/>
              </a:rPr>
              <a:t>or</a:t>
            </a:r>
            <a:r>
              <a:rPr lang="fi-FI" sz="1200" dirty="0">
                <a:latin typeface="Courier New" panose="02070309020205020404" pitchFamily="49" charset="0"/>
                <a:cs typeface="Courier New" panose="02070309020205020404" pitchFamily="49" charset="0"/>
              </a:rPr>
              <a:t> 1 </a:t>
            </a:r>
            <a:r>
              <a:rPr lang="fi-FI" sz="1200" dirty="0" err="1">
                <a:latin typeface="Courier New" panose="02070309020205020404" pitchFamily="49" charset="0"/>
                <a:cs typeface="Courier New" panose="02070309020205020404" pitchFamily="49" charset="0"/>
              </a:rPr>
              <a:t>occurred</a:t>
            </a: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p:txBody>
      </p:sp>
      <p:sp>
        <p:nvSpPr>
          <p:cNvPr id="16" name="Text Placeholder 5">
            <a:extLst>
              <a:ext uri="{FF2B5EF4-FFF2-40B4-BE49-F238E27FC236}">
                <a16:creationId xmlns:a16="http://schemas.microsoft.com/office/drawing/2014/main" id="{82589C31-FC52-0D45-ABA3-00E25E5626E6}"/>
              </a:ext>
            </a:extLst>
          </p:cNvPr>
          <p:cNvSpPr txBox="1">
            <a:spLocks/>
          </p:cNvSpPr>
          <p:nvPr/>
        </p:nvSpPr>
        <p:spPr>
          <a:xfrm>
            <a:off x="629841" y="5225109"/>
            <a:ext cx="3868340" cy="823912"/>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fi-FI" dirty="0"/>
              <a:t>R</a:t>
            </a:r>
          </a:p>
        </p:txBody>
      </p:sp>
      <p:sp>
        <p:nvSpPr>
          <p:cNvPr id="19" name="Rectangle 18">
            <a:extLst>
              <a:ext uri="{FF2B5EF4-FFF2-40B4-BE49-F238E27FC236}">
                <a16:creationId xmlns:a16="http://schemas.microsoft.com/office/drawing/2014/main" id="{64C0A409-09E3-1243-9032-6FA68A7F5207}"/>
              </a:ext>
            </a:extLst>
          </p:cNvPr>
          <p:cNvSpPr/>
          <p:nvPr/>
        </p:nvSpPr>
        <p:spPr>
          <a:xfrm>
            <a:off x="629841" y="4982787"/>
            <a:ext cx="2367359" cy="503613"/>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E3045C6-9AE4-7E43-93A4-0EC099C81072}"/>
              </a:ext>
            </a:extLst>
          </p:cNvPr>
          <p:cNvSpPr/>
          <p:nvPr/>
        </p:nvSpPr>
        <p:spPr>
          <a:xfrm>
            <a:off x="629841" y="762517"/>
            <a:ext cx="5569254" cy="487163"/>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71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A8DB-7239-0641-A216-1A1F922D8184}"/>
              </a:ext>
            </a:extLst>
          </p:cNvPr>
          <p:cNvSpPr>
            <a:spLocks noGrp="1"/>
          </p:cNvSpPr>
          <p:nvPr>
            <p:ph type="title"/>
          </p:nvPr>
        </p:nvSpPr>
        <p:spPr/>
        <p:txBody>
          <a:bodyPr/>
          <a:lstStyle/>
          <a:p>
            <a:r>
              <a:rPr lang="fi-FI" dirty="0" err="1"/>
              <a:t>Meaning</a:t>
            </a:r>
            <a:r>
              <a:rPr lang="fi-FI" dirty="0"/>
              <a:t> of </a:t>
            </a:r>
            <a:r>
              <a:rPr lang="fi-FI" dirty="0" err="1"/>
              <a:t>likelihood</a:t>
            </a:r>
            <a:br>
              <a:rPr lang="fi-FI" dirty="0"/>
            </a:br>
            <a:r>
              <a:rPr lang="fi-FI" dirty="0"/>
              <a:t>”</a:t>
            </a:r>
            <a:r>
              <a:rPr lang="fi-FI" dirty="0" err="1"/>
              <a:t>not</a:t>
            </a:r>
            <a:r>
              <a:rPr lang="fi-FI" dirty="0"/>
              <a:t> </a:t>
            </a:r>
            <a:r>
              <a:rPr lang="fi-FI" dirty="0" err="1"/>
              <a:t>concave</a:t>
            </a:r>
            <a:r>
              <a:rPr lang="fi-FI" dirty="0"/>
              <a:t>”</a:t>
            </a:r>
          </a:p>
        </p:txBody>
      </p:sp>
      <p:pic>
        <p:nvPicPr>
          <p:cNvPr id="8" name="Content Placeholder 7">
            <a:extLst>
              <a:ext uri="{FF2B5EF4-FFF2-40B4-BE49-F238E27FC236}">
                <a16:creationId xmlns:a16="http://schemas.microsoft.com/office/drawing/2014/main" id="{6104300C-52C2-9841-93B1-CB810498F4FE}"/>
              </a:ext>
            </a:extLst>
          </p:cNvPr>
          <p:cNvPicPr>
            <a:picLocks noGrp="1" noChangeAspect="1"/>
          </p:cNvPicPr>
          <p:nvPr>
            <p:ph sz="half" idx="1"/>
          </p:nvPr>
        </p:nvPicPr>
        <p:blipFill>
          <a:blip r:embed="rId2"/>
          <a:stretch>
            <a:fillRect/>
          </a:stretch>
        </p:blipFill>
        <p:spPr>
          <a:xfrm>
            <a:off x="628650" y="2058194"/>
            <a:ext cx="3886200" cy="3886200"/>
          </a:xfrm>
        </p:spPr>
      </p:pic>
      <p:pic>
        <p:nvPicPr>
          <p:cNvPr id="7" name="Content Placeholder 6">
            <a:extLst>
              <a:ext uri="{FF2B5EF4-FFF2-40B4-BE49-F238E27FC236}">
                <a16:creationId xmlns:a16="http://schemas.microsoft.com/office/drawing/2014/main" id="{80CCE410-82B0-644B-BD69-94C9F28F8C9D}"/>
              </a:ext>
            </a:extLst>
          </p:cNvPr>
          <p:cNvPicPr>
            <a:picLocks noGrp="1" noChangeAspect="1"/>
          </p:cNvPicPr>
          <p:nvPr>
            <p:ph sz="half" idx="2"/>
          </p:nvPr>
        </p:nvPicPr>
        <p:blipFill>
          <a:blip r:embed="rId3"/>
          <a:stretch>
            <a:fillRect/>
          </a:stretch>
        </p:blipFill>
        <p:spPr>
          <a:xfrm>
            <a:off x="4629150" y="2058194"/>
            <a:ext cx="3886200" cy="3886200"/>
          </a:xfrm>
        </p:spPr>
      </p:pic>
      <p:graphicFrame>
        <p:nvGraphicFramePr>
          <p:cNvPr id="9" name="Content Placeholder 5">
            <a:extLst>
              <a:ext uri="{FF2B5EF4-FFF2-40B4-BE49-F238E27FC236}">
                <a16:creationId xmlns:a16="http://schemas.microsoft.com/office/drawing/2014/main" id="{6427E786-FB03-D742-9305-199C243D9015}"/>
              </a:ext>
            </a:extLst>
          </p:cNvPr>
          <p:cNvGraphicFramePr>
            <a:graphicFrameLocks/>
          </p:cNvGraphicFramePr>
          <p:nvPr>
            <p:extLst/>
          </p:nvPr>
        </p:nvGraphicFramePr>
        <p:xfrm>
          <a:off x="5146157" y="786169"/>
          <a:ext cx="3147245" cy="1272025"/>
        </p:xfrm>
        <a:graphic>
          <a:graphicData uri="http://schemas.openxmlformats.org/drawingml/2006/table">
            <a:tbl>
              <a:tblPr firstRow="1" bandRow="1">
                <a:tableStyleId>{5C22544A-7EE6-4342-B048-85BDC9FD1C3A}</a:tableStyleId>
              </a:tblPr>
              <a:tblGrid>
                <a:gridCol w="460549">
                  <a:extLst>
                    <a:ext uri="{9D8B030D-6E8A-4147-A177-3AD203B41FA5}">
                      <a16:colId xmlns:a16="http://schemas.microsoft.com/office/drawing/2014/main" val="3529480407"/>
                    </a:ext>
                  </a:extLst>
                </a:gridCol>
                <a:gridCol w="671674">
                  <a:extLst>
                    <a:ext uri="{9D8B030D-6E8A-4147-A177-3AD203B41FA5}">
                      <a16:colId xmlns:a16="http://schemas.microsoft.com/office/drawing/2014/main" val="3757386385"/>
                    </a:ext>
                  </a:extLst>
                </a:gridCol>
                <a:gridCol w="671674">
                  <a:extLst>
                    <a:ext uri="{9D8B030D-6E8A-4147-A177-3AD203B41FA5}">
                      <a16:colId xmlns:a16="http://schemas.microsoft.com/office/drawing/2014/main" val="3836259206"/>
                    </a:ext>
                  </a:extLst>
                </a:gridCol>
                <a:gridCol w="671674">
                  <a:extLst>
                    <a:ext uri="{9D8B030D-6E8A-4147-A177-3AD203B41FA5}">
                      <a16:colId xmlns:a16="http://schemas.microsoft.com/office/drawing/2014/main" val="804978451"/>
                    </a:ext>
                  </a:extLst>
                </a:gridCol>
                <a:gridCol w="671674">
                  <a:extLst>
                    <a:ext uri="{9D8B030D-6E8A-4147-A177-3AD203B41FA5}">
                      <a16:colId xmlns:a16="http://schemas.microsoft.com/office/drawing/2014/main" val="4169193261"/>
                    </a:ext>
                  </a:extLst>
                </a:gridCol>
              </a:tblGrid>
              <a:tr h="494785">
                <a:tc>
                  <a:txBody>
                    <a:bodyPr/>
                    <a:lstStyle/>
                    <a:p>
                      <a:r>
                        <a:rPr lang="fi-FI" sz="800" dirty="0"/>
                        <a:t>Value</a:t>
                      </a:r>
                    </a:p>
                  </a:txBody>
                  <a:tcPr/>
                </a:tc>
                <a:tc>
                  <a:txBody>
                    <a:bodyPr/>
                    <a:lstStyle/>
                    <a:p>
                      <a:r>
                        <a:rPr lang="fi-FI" sz="800" dirty="0" err="1"/>
                        <a:t>Likelihood</a:t>
                      </a:r>
                      <a:endParaRPr lang="fi-FI" sz="8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800" dirty="0" err="1"/>
                        <a:t>Cumulative</a:t>
                      </a:r>
                      <a:endParaRPr lang="fi-FI" sz="800"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sz="800" dirty="0" err="1"/>
                        <a:t>likelihood</a:t>
                      </a:r>
                      <a:endParaRPr lang="fi-FI" sz="800" dirty="0"/>
                    </a:p>
                    <a:p>
                      <a:endParaRPr lang="fi-FI" sz="800" dirty="0"/>
                    </a:p>
                  </a:txBody>
                  <a:tcPr/>
                </a:tc>
                <a:tc>
                  <a:txBody>
                    <a:bodyPr/>
                    <a:lstStyle/>
                    <a:p>
                      <a:r>
                        <a:rPr lang="fi-FI" sz="800" dirty="0" err="1"/>
                        <a:t>Log</a:t>
                      </a:r>
                      <a:r>
                        <a:rPr lang="fi-FI" sz="800" dirty="0"/>
                        <a:t> </a:t>
                      </a:r>
                      <a:r>
                        <a:rPr lang="fi-FI" sz="800" dirty="0" err="1"/>
                        <a:t>likelihood</a:t>
                      </a:r>
                      <a:endParaRPr lang="fi-FI" sz="800" dirty="0"/>
                    </a:p>
                  </a:txBody>
                  <a:tcPr/>
                </a:tc>
                <a:tc>
                  <a:txBody>
                    <a:bodyPr/>
                    <a:lstStyle/>
                    <a:p>
                      <a:r>
                        <a:rPr lang="fi-FI" sz="800" dirty="0" err="1"/>
                        <a:t>Cumulative</a:t>
                      </a:r>
                      <a:r>
                        <a:rPr lang="fi-FI" sz="800" dirty="0"/>
                        <a:t> </a:t>
                      </a:r>
                      <a:r>
                        <a:rPr lang="fi-FI" sz="800" dirty="0" err="1"/>
                        <a:t>log</a:t>
                      </a:r>
                      <a:r>
                        <a:rPr lang="fi-FI" sz="800" dirty="0"/>
                        <a:t> </a:t>
                      </a:r>
                      <a:r>
                        <a:rPr lang="fi-FI" sz="800" dirty="0" err="1"/>
                        <a:t>likelihood</a:t>
                      </a:r>
                      <a:endParaRPr lang="fi-FI" sz="800" dirty="0"/>
                    </a:p>
                  </a:txBody>
                  <a:tcPr/>
                </a:tc>
                <a:extLst>
                  <a:ext uri="{0D108BD9-81ED-4DB2-BD59-A6C34878D82A}">
                    <a16:rowId xmlns:a16="http://schemas.microsoft.com/office/drawing/2014/main" val="1762683453"/>
                  </a:ext>
                </a:extLst>
              </a:tr>
              <a:tr h="221351">
                <a:tc>
                  <a:txBody>
                    <a:bodyPr/>
                    <a:lstStyle/>
                    <a:p>
                      <a:pPr algn="r"/>
                      <a:r>
                        <a:rPr lang="fi-FI" sz="1100" dirty="0"/>
                        <a:t>2</a:t>
                      </a:r>
                    </a:p>
                  </a:txBody>
                  <a:tcPr anchor="ctr"/>
                </a:tc>
                <a:tc>
                  <a:txBody>
                    <a:bodyPr/>
                    <a:lstStyle/>
                    <a:p>
                      <a:pPr algn="r" fontAlgn="b"/>
                      <a:r>
                        <a:rPr lang="fi-FI" sz="1100" b="0" i="0" u="none" strike="noStrike">
                          <a:solidFill>
                            <a:srgbClr val="000000"/>
                          </a:solidFill>
                          <a:effectLst/>
                          <a:latin typeface="Calibri" panose="020F0502020204030204" pitchFamily="34" charset="0"/>
                        </a:rPr>
                        <a:t>0.242</a:t>
                      </a:r>
                    </a:p>
                  </a:txBody>
                  <a:tcPr marL="9525" marR="9525" marT="9525" marB="0" anchor="ctr"/>
                </a:tc>
                <a:tc>
                  <a:txBody>
                    <a:bodyPr/>
                    <a:lstStyle/>
                    <a:p>
                      <a:pPr algn="r" fontAlgn="b"/>
                      <a:r>
                        <a:rPr lang="fi-FI" sz="1100" b="0" i="0" u="none" strike="noStrike">
                          <a:solidFill>
                            <a:srgbClr val="000000"/>
                          </a:solidFill>
                          <a:effectLst/>
                          <a:latin typeface="Calibri" panose="020F0502020204030204" pitchFamily="34" charset="0"/>
                        </a:rPr>
                        <a:t>0.2420000</a:t>
                      </a:r>
                    </a:p>
                  </a:txBody>
                  <a:tcPr marL="9525" marR="9525" marT="9525" marB="0" anchor="ctr"/>
                </a:tc>
                <a:tc>
                  <a:txBody>
                    <a:bodyPr/>
                    <a:lstStyle/>
                    <a:p>
                      <a:pPr algn="r" fontAlgn="b"/>
                      <a:r>
                        <a:rPr lang="fi-FI" sz="1100" b="0" i="0" u="none" strike="noStrike">
                          <a:solidFill>
                            <a:srgbClr val="000000"/>
                          </a:solidFill>
                          <a:effectLst/>
                          <a:latin typeface="Calibri" panose="020F0502020204030204" pitchFamily="34" charset="0"/>
                        </a:rPr>
                        <a:t>-1.419</a:t>
                      </a:r>
                    </a:p>
                  </a:txBody>
                  <a:tcPr marL="9525" marR="9525" marT="9525" marB="0" anchor="ctr"/>
                </a:tc>
                <a:tc>
                  <a:txBody>
                    <a:bodyPr/>
                    <a:lstStyle/>
                    <a:p>
                      <a:pPr algn="r" fontAlgn="b"/>
                      <a:r>
                        <a:rPr lang="fi-FI" sz="1100" b="0" i="0" u="none" strike="noStrike">
                          <a:solidFill>
                            <a:srgbClr val="000000"/>
                          </a:solidFill>
                          <a:effectLst/>
                          <a:latin typeface="Calibri" panose="020F0502020204030204" pitchFamily="34" charset="0"/>
                        </a:rPr>
                        <a:t>-1.42</a:t>
                      </a:r>
                    </a:p>
                  </a:txBody>
                  <a:tcPr marL="9525" marR="9525" marT="9525" marB="0" anchor="ctr"/>
                </a:tc>
                <a:extLst>
                  <a:ext uri="{0D108BD9-81ED-4DB2-BD59-A6C34878D82A}">
                    <a16:rowId xmlns:a16="http://schemas.microsoft.com/office/drawing/2014/main" val="1905953921"/>
                  </a:ext>
                </a:extLst>
              </a:tr>
              <a:tr h="221351">
                <a:tc>
                  <a:txBody>
                    <a:bodyPr/>
                    <a:lstStyle/>
                    <a:p>
                      <a:pPr algn="r"/>
                      <a:r>
                        <a:rPr lang="fi-FI" sz="1100" dirty="0"/>
                        <a:t>3</a:t>
                      </a:r>
                    </a:p>
                  </a:txBody>
                  <a:tcPr anchor="ctr"/>
                </a:tc>
                <a:tc>
                  <a:txBody>
                    <a:bodyPr/>
                    <a:lstStyle/>
                    <a:p>
                      <a:pPr algn="r" fontAlgn="b"/>
                      <a:r>
                        <a:rPr lang="fi-FI" sz="1100" b="0" i="0" u="none" strike="noStrike" dirty="0">
                          <a:solidFill>
                            <a:srgbClr val="000000"/>
                          </a:solidFill>
                          <a:effectLst/>
                          <a:latin typeface="Calibri" panose="020F0502020204030204" pitchFamily="34" charset="0"/>
                        </a:rPr>
                        <a:t>0.399</a:t>
                      </a:r>
                    </a:p>
                  </a:txBody>
                  <a:tcPr marL="9525" marR="9525" marT="9525" marB="0" anchor="ctr"/>
                </a:tc>
                <a:tc>
                  <a:txBody>
                    <a:bodyPr/>
                    <a:lstStyle/>
                    <a:p>
                      <a:pPr algn="r" fontAlgn="b"/>
                      <a:r>
                        <a:rPr lang="fi-FI" sz="1100" b="0" i="0" u="none" strike="noStrike">
                          <a:solidFill>
                            <a:srgbClr val="000000"/>
                          </a:solidFill>
                          <a:effectLst/>
                          <a:latin typeface="Calibri" panose="020F0502020204030204" pitchFamily="34" charset="0"/>
                        </a:rPr>
                        <a:t>0.0965000</a:t>
                      </a:r>
                    </a:p>
                  </a:txBody>
                  <a:tcPr marL="9525" marR="9525" marT="9525" marB="0" anchor="ctr"/>
                </a:tc>
                <a:tc>
                  <a:txBody>
                    <a:bodyPr/>
                    <a:lstStyle/>
                    <a:p>
                      <a:pPr algn="r" fontAlgn="b"/>
                      <a:r>
                        <a:rPr lang="fi-FI" sz="1100" b="0" i="0" u="none" strike="noStrike">
                          <a:solidFill>
                            <a:srgbClr val="000000"/>
                          </a:solidFill>
                          <a:effectLst/>
                          <a:latin typeface="Calibri" panose="020F0502020204030204" pitchFamily="34" charset="0"/>
                        </a:rPr>
                        <a:t>-0.919</a:t>
                      </a:r>
                    </a:p>
                  </a:txBody>
                  <a:tcPr marL="9525" marR="9525" marT="9525" marB="0" anchor="ctr"/>
                </a:tc>
                <a:tc>
                  <a:txBody>
                    <a:bodyPr/>
                    <a:lstStyle/>
                    <a:p>
                      <a:pPr algn="r" fontAlgn="b"/>
                      <a:r>
                        <a:rPr lang="fi-FI" sz="1100" b="0" i="0" u="none" strike="noStrike">
                          <a:solidFill>
                            <a:srgbClr val="000000"/>
                          </a:solidFill>
                          <a:effectLst/>
                          <a:latin typeface="Calibri" panose="020F0502020204030204" pitchFamily="34" charset="0"/>
                        </a:rPr>
                        <a:t>-2.34</a:t>
                      </a:r>
                    </a:p>
                  </a:txBody>
                  <a:tcPr marL="9525" marR="9525" marT="9525" marB="0" anchor="ctr"/>
                </a:tc>
                <a:extLst>
                  <a:ext uri="{0D108BD9-81ED-4DB2-BD59-A6C34878D82A}">
                    <a16:rowId xmlns:a16="http://schemas.microsoft.com/office/drawing/2014/main" val="3801174792"/>
                  </a:ext>
                </a:extLst>
              </a:tr>
              <a:tr h="221351">
                <a:tc>
                  <a:txBody>
                    <a:bodyPr/>
                    <a:lstStyle/>
                    <a:p>
                      <a:pPr algn="r"/>
                      <a:r>
                        <a:rPr lang="fi-FI" sz="1100" dirty="0"/>
                        <a:t>4</a:t>
                      </a:r>
                    </a:p>
                  </a:txBody>
                  <a:tcPr anchor="ctr"/>
                </a:tc>
                <a:tc>
                  <a:txBody>
                    <a:bodyPr/>
                    <a:lstStyle/>
                    <a:p>
                      <a:pPr algn="r" fontAlgn="b"/>
                      <a:r>
                        <a:rPr lang="fi-FI" sz="1100" b="0" i="0" u="none" strike="noStrike">
                          <a:solidFill>
                            <a:srgbClr val="000000"/>
                          </a:solidFill>
                          <a:effectLst/>
                          <a:latin typeface="Calibri" panose="020F0502020204030204" pitchFamily="34" charset="0"/>
                        </a:rPr>
                        <a:t>0.242</a:t>
                      </a:r>
                    </a:p>
                  </a:txBody>
                  <a:tcPr marL="9525" marR="9525" marT="9525" marB="0" anchor="ctr"/>
                </a:tc>
                <a:tc>
                  <a:txBody>
                    <a:bodyPr/>
                    <a:lstStyle/>
                    <a:p>
                      <a:pPr algn="r" fontAlgn="b"/>
                      <a:r>
                        <a:rPr lang="fi-FI" sz="1100" b="0" i="0" u="none" strike="noStrike" dirty="0">
                          <a:solidFill>
                            <a:srgbClr val="000000"/>
                          </a:solidFill>
                          <a:effectLst/>
                          <a:latin typeface="Calibri" panose="020F0502020204030204" pitchFamily="34" charset="0"/>
                        </a:rPr>
                        <a:t>0.0234000</a:t>
                      </a:r>
                    </a:p>
                  </a:txBody>
                  <a:tcPr marL="9525" marR="9525" marT="9525" marB="0" anchor="ctr"/>
                </a:tc>
                <a:tc>
                  <a:txBody>
                    <a:bodyPr/>
                    <a:lstStyle/>
                    <a:p>
                      <a:pPr algn="r" fontAlgn="b"/>
                      <a:r>
                        <a:rPr lang="fi-FI" sz="1100" b="0" i="0" u="none" strike="noStrike" dirty="0">
                          <a:solidFill>
                            <a:srgbClr val="000000"/>
                          </a:solidFill>
                          <a:effectLst/>
                          <a:latin typeface="Calibri" panose="020F0502020204030204" pitchFamily="34" charset="0"/>
                        </a:rPr>
                        <a:t>-1.419</a:t>
                      </a:r>
                    </a:p>
                  </a:txBody>
                  <a:tcPr marL="9525" marR="9525" marT="9525" marB="0" anchor="ctr"/>
                </a:tc>
                <a:tc>
                  <a:txBody>
                    <a:bodyPr/>
                    <a:lstStyle/>
                    <a:p>
                      <a:pPr algn="r" fontAlgn="b"/>
                      <a:r>
                        <a:rPr lang="fi-FI" sz="1100" b="0" i="0" u="none" strike="noStrike" dirty="0">
                          <a:solidFill>
                            <a:srgbClr val="000000"/>
                          </a:solidFill>
                          <a:effectLst/>
                          <a:latin typeface="Calibri" panose="020F0502020204030204" pitchFamily="34" charset="0"/>
                        </a:rPr>
                        <a:t>-3.76</a:t>
                      </a:r>
                    </a:p>
                  </a:txBody>
                  <a:tcPr marL="9525" marR="9525" marT="9525" marB="0" anchor="ctr"/>
                </a:tc>
                <a:extLst>
                  <a:ext uri="{0D108BD9-81ED-4DB2-BD59-A6C34878D82A}">
                    <a16:rowId xmlns:a16="http://schemas.microsoft.com/office/drawing/2014/main" val="2058012415"/>
                  </a:ext>
                </a:extLst>
              </a:tr>
            </a:tbl>
          </a:graphicData>
        </a:graphic>
      </p:graphicFrame>
    </p:spTree>
    <p:extLst>
      <p:ext uri="{BB962C8B-B14F-4D97-AF65-F5344CB8AC3E}">
        <p14:creationId xmlns:p14="http://schemas.microsoft.com/office/powerpoint/2010/main" val="34841483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A8DB-7239-0641-A216-1A1F922D8184}"/>
              </a:ext>
            </a:extLst>
          </p:cNvPr>
          <p:cNvSpPr>
            <a:spLocks noGrp="1"/>
          </p:cNvSpPr>
          <p:nvPr>
            <p:ph type="title"/>
          </p:nvPr>
        </p:nvSpPr>
        <p:spPr/>
        <p:txBody>
          <a:bodyPr/>
          <a:lstStyle/>
          <a:p>
            <a:r>
              <a:rPr lang="fi-FI" dirty="0" err="1"/>
              <a:t>Meaning</a:t>
            </a:r>
            <a:r>
              <a:rPr lang="fi-FI" dirty="0"/>
              <a:t> of </a:t>
            </a:r>
            <a:r>
              <a:rPr lang="fi-FI" dirty="0" err="1"/>
              <a:t>likelihood</a:t>
            </a:r>
            <a:br>
              <a:rPr lang="fi-FI" dirty="0"/>
            </a:br>
            <a:r>
              <a:rPr lang="fi-FI" dirty="0"/>
              <a:t>”</a:t>
            </a:r>
            <a:r>
              <a:rPr lang="fi-FI" dirty="0" err="1"/>
              <a:t>not</a:t>
            </a:r>
            <a:r>
              <a:rPr lang="fi-FI" dirty="0"/>
              <a:t> </a:t>
            </a:r>
            <a:r>
              <a:rPr lang="fi-FI" dirty="0" err="1"/>
              <a:t>concave</a:t>
            </a:r>
            <a:r>
              <a:rPr lang="fi-FI" dirty="0"/>
              <a:t>”</a:t>
            </a:r>
          </a:p>
        </p:txBody>
      </p:sp>
      <p:pic>
        <p:nvPicPr>
          <p:cNvPr id="7" name="Content Placeholder 6">
            <a:extLst>
              <a:ext uri="{FF2B5EF4-FFF2-40B4-BE49-F238E27FC236}">
                <a16:creationId xmlns:a16="http://schemas.microsoft.com/office/drawing/2014/main" id="{80CCE410-82B0-644B-BD69-94C9F28F8C9D}"/>
              </a:ext>
            </a:extLst>
          </p:cNvPr>
          <p:cNvPicPr>
            <a:picLocks noGrp="1" noChangeAspect="1"/>
          </p:cNvPicPr>
          <p:nvPr>
            <p:ph sz="half" idx="2"/>
          </p:nvPr>
        </p:nvPicPr>
        <p:blipFill>
          <a:blip r:embed="rId3"/>
          <a:stretch>
            <a:fillRect/>
          </a:stretch>
        </p:blipFill>
        <p:spPr>
          <a:xfrm>
            <a:off x="5845782" y="712381"/>
            <a:ext cx="2797157" cy="2797157"/>
          </a:xfrm>
        </p:spPr>
      </p:pic>
      <p:sp>
        <p:nvSpPr>
          <p:cNvPr id="3" name="TextBox 2">
            <a:extLst>
              <a:ext uri="{FF2B5EF4-FFF2-40B4-BE49-F238E27FC236}">
                <a16:creationId xmlns:a16="http://schemas.microsoft.com/office/drawing/2014/main" id="{0E9320F1-5FD2-D643-96E9-F5EB4291EC00}"/>
              </a:ext>
            </a:extLst>
          </p:cNvPr>
          <p:cNvSpPr txBox="1"/>
          <p:nvPr/>
        </p:nvSpPr>
        <p:spPr>
          <a:xfrm>
            <a:off x="255182" y="1961861"/>
            <a:ext cx="14469026" cy="5047536"/>
          </a:xfrm>
          <a:prstGeom prst="rect">
            <a:avLst/>
          </a:prstGeom>
          <a:noFill/>
        </p:spPr>
        <p:txBody>
          <a:bodyPr wrap="none" rtlCol="0">
            <a:spAutoFit/>
          </a:bodyPr>
          <a:lstStyle/>
          <a:p>
            <a:r>
              <a:rPr lang="fi-FI" sz="1400" dirty="0">
                <a:latin typeface="Courier New" panose="02070309020205020404" pitchFamily="49" charset="0"/>
                <a:cs typeface="Courier New" panose="02070309020205020404" pitchFamily="49" charset="0"/>
              </a:rPr>
              <a:t>--------------------------------------------------</a:t>
            </a:r>
          </a:p>
          <a:p>
            <a:r>
              <a:rPr lang="fi-FI" sz="1400" dirty="0" err="1">
                <a:latin typeface="Courier New" panose="02070309020205020404" pitchFamily="49" charset="0"/>
                <a:cs typeface="Courier New" panose="02070309020205020404" pitchFamily="49" charset="0"/>
              </a:rPr>
              <a:t>Iteration</a:t>
            </a:r>
            <a:r>
              <a:rPr lang="fi-FI" sz="1400" dirty="0">
                <a:latin typeface="Courier New" panose="02070309020205020404" pitchFamily="49" charset="0"/>
                <a:cs typeface="Courier New" panose="02070309020205020404" pitchFamily="49" charset="0"/>
              </a:rPr>
              <a:t> 16000:</a:t>
            </a:r>
          </a:p>
          <a:p>
            <a:r>
              <a:rPr lang="fi-FI" sz="1400" dirty="0" err="1">
                <a:latin typeface="Courier New" panose="02070309020205020404" pitchFamily="49" charset="0"/>
                <a:cs typeface="Courier New" panose="02070309020205020404" pitchFamily="49" charset="0"/>
              </a:rPr>
              <a:t>Parameter</a:t>
            </a:r>
            <a:r>
              <a:rPr lang="fi-FI" sz="1400" dirty="0">
                <a:latin typeface="Courier New" panose="02070309020205020404" pitchFamily="49" charset="0"/>
                <a:cs typeface="Courier New" panose="02070309020205020404" pitchFamily="49" charset="0"/>
              </a:rPr>
              <a:t> </a:t>
            </a:r>
            <a:r>
              <a:rPr lang="fi-FI" sz="1400" dirty="0" err="1">
                <a:latin typeface="Courier New" panose="02070309020205020404" pitchFamily="49" charset="0"/>
                <a:cs typeface="Courier New" panose="02070309020205020404" pitchFamily="49" charset="0"/>
              </a:rPr>
              <a:t>vector</a:t>
            </a:r>
            <a:r>
              <a:rPr lang="fi-FI" sz="1400" dirty="0">
                <a:latin typeface="Courier New" panose="02070309020205020404" pitchFamily="49" charset="0"/>
                <a:cs typeface="Courier New" panose="02070309020205020404" pitchFamily="49" charset="0"/>
              </a:rPr>
              <a:t>:</a:t>
            </a:r>
          </a:p>
          <a:p>
            <a:r>
              <a:rPr lang="fi-FI" sz="1400" dirty="0">
                <a:latin typeface="Courier New" panose="02070309020205020404" pitchFamily="49" charset="0"/>
                <a:cs typeface="Courier New" panose="02070309020205020404" pitchFamily="49" charset="0"/>
              </a:rPr>
              <a:t>            Y:         Y:         Y:</a:t>
            </a:r>
          </a:p>
          <a:p>
            <a:r>
              <a:rPr lang="fi-FI" sz="1400" dirty="0">
                <a:latin typeface="Courier New" panose="02070309020205020404" pitchFamily="49" charset="0"/>
                <a:cs typeface="Courier New" panose="02070309020205020404" pitchFamily="49" charset="0"/>
              </a:rPr>
              <a:t>           X1         X2      _</a:t>
            </a:r>
            <a:r>
              <a:rPr lang="fi-FI" sz="1400" dirty="0" err="1">
                <a:latin typeface="Courier New" panose="02070309020205020404" pitchFamily="49" charset="0"/>
                <a:cs typeface="Courier New" panose="02070309020205020404" pitchFamily="49" charset="0"/>
              </a:rPr>
              <a:t>cons</a:t>
            </a:r>
            <a:endParaRPr lang="fi-FI" sz="1400" dirty="0">
              <a:latin typeface="Courier New" panose="02070309020205020404" pitchFamily="49" charset="0"/>
              <a:cs typeface="Courier New" panose="02070309020205020404" pitchFamily="49" charset="0"/>
            </a:endParaRPr>
          </a:p>
          <a:p>
            <a:r>
              <a:rPr lang="fi-FI" sz="1400" dirty="0">
                <a:latin typeface="Courier New" panose="02070309020205020404" pitchFamily="49" charset="0"/>
                <a:cs typeface="Courier New" panose="02070309020205020404" pitchFamily="49" charset="0"/>
              </a:rPr>
              <a:t>r1   40.92326   130.8733  -450.1559</a:t>
            </a:r>
          </a:p>
          <a:p>
            <a:endParaRPr lang="fi-FI" sz="1400" dirty="0">
              <a:latin typeface="Courier New" panose="02070309020205020404" pitchFamily="49" charset="0"/>
              <a:cs typeface="Courier New" panose="02070309020205020404" pitchFamily="49" charset="0"/>
            </a:endParaRPr>
          </a:p>
          <a:p>
            <a:r>
              <a:rPr lang="fi-FI" sz="1400" dirty="0">
                <a:latin typeface="Courier New" panose="02070309020205020404" pitchFamily="49" charset="0"/>
                <a:cs typeface="Courier New" panose="02070309020205020404" pitchFamily="49" charset="0"/>
              </a:rPr>
              <a:t>                                                   </a:t>
            </a:r>
            <a:r>
              <a:rPr lang="fi-FI" sz="1400" dirty="0" err="1">
                <a:latin typeface="Courier New" panose="02070309020205020404" pitchFamily="49" charset="0"/>
                <a:cs typeface="Courier New" panose="02070309020205020404" pitchFamily="49" charset="0"/>
              </a:rPr>
              <a:t>log</a:t>
            </a:r>
            <a:r>
              <a:rPr lang="fi-FI" sz="1400" dirty="0">
                <a:latin typeface="Courier New" panose="02070309020205020404" pitchFamily="49" charset="0"/>
                <a:cs typeface="Courier New" panose="02070309020205020404" pitchFamily="49" charset="0"/>
              </a:rPr>
              <a:t> </a:t>
            </a:r>
            <a:r>
              <a:rPr lang="fi-FI" sz="1400" dirty="0" err="1">
                <a:latin typeface="Courier New" panose="02070309020205020404" pitchFamily="49" charset="0"/>
                <a:cs typeface="Courier New" panose="02070309020205020404" pitchFamily="49" charset="0"/>
              </a:rPr>
              <a:t>likelihood</a:t>
            </a:r>
            <a:r>
              <a:rPr lang="fi-FI" sz="1400" dirty="0">
                <a:latin typeface="Courier New" panose="02070309020205020404" pitchFamily="49" charset="0"/>
                <a:cs typeface="Courier New" panose="02070309020205020404" pitchFamily="49" charset="0"/>
              </a:rPr>
              <a:t> = -1.3862945</a:t>
            </a:r>
          </a:p>
          <a:p>
            <a:r>
              <a:rPr lang="fi-FI" sz="1400" dirty="0">
                <a:latin typeface="Courier New" panose="02070309020205020404" pitchFamily="49" charset="0"/>
                <a:cs typeface="Courier New" panose="02070309020205020404" pitchFamily="49" charset="0"/>
              </a:rPr>
              <a:t>                                                                 (</a:t>
            </a:r>
            <a:r>
              <a:rPr lang="fi-FI" sz="1400" dirty="0" err="1">
                <a:latin typeface="Courier New" panose="02070309020205020404" pitchFamily="49" charset="0"/>
                <a:cs typeface="Courier New" panose="02070309020205020404" pitchFamily="49" charset="0"/>
              </a:rPr>
              <a:t>not</a:t>
            </a:r>
            <a:r>
              <a:rPr lang="fi-FI" sz="1400" dirty="0">
                <a:latin typeface="Courier New" panose="02070309020205020404" pitchFamily="49" charset="0"/>
                <a:cs typeface="Courier New" panose="02070309020205020404" pitchFamily="49" charset="0"/>
              </a:rPr>
              <a:t> </a:t>
            </a:r>
            <a:r>
              <a:rPr lang="fi-FI" sz="1400" dirty="0" err="1">
                <a:latin typeface="Courier New" panose="02070309020205020404" pitchFamily="49" charset="0"/>
                <a:cs typeface="Courier New" panose="02070309020205020404" pitchFamily="49" charset="0"/>
              </a:rPr>
              <a:t>concave</a:t>
            </a:r>
            <a:r>
              <a:rPr lang="fi-FI" sz="1400" dirty="0">
                <a:latin typeface="Courier New" panose="02070309020205020404" pitchFamily="49" charset="0"/>
                <a:cs typeface="Courier New" panose="02070309020205020404" pitchFamily="49" charset="0"/>
              </a:rPr>
              <a:t>)</a:t>
            </a:r>
          </a:p>
          <a:p>
            <a:r>
              <a:rPr lang="fi-FI" sz="1400" dirty="0" err="1">
                <a:latin typeface="Courier New" panose="02070309020205020404" pitchFamily="49" charset="0"/>
                <a:cs typeface="Courier New" panose="02070309020205020404" pitchFamily="49" charset="0"/>
              </a:rPr>
              <a:t>Gradient</a:t>
            </a:r>
            <a:r>
              <a:rPr lang="fi-FI" sz="1400" dirty="0">
                <a:latin typeface="Courier New" panose="02070309020205020404" pitchFamily="49" charset="0"/>
                <a:cs typeface="Courier New" panose="02070309020205020404" pitchFamily="49" charset="0"/>
              </a:rPr>
              <a:t> </a:t>
            </a:r>
            <a:r>
              <a:rPr lang="fi-FI" sz="1400" dirty="0" err="1">
                <a:latin typeface="Courier New" panose="02070309020205020404" pitchFamily="49" charset="0"/>
                <a:cs typeface="Courier New" panose="02070309020205020404" pitchFamily="49" charset="0"/>
              </a:rPr>
              <a:t>vector</a:t>
            </a:r>
            <a:r>
              <a:rPr lang="fi-FI" sz="1400" dirty="0">
                <a:latin typeface="Courier New" panose="02070309020205020404" pitchFamily="49" charset="0"/>
                <a:cs typeface="Courier New" panose="02070309020205020404" pitchFamily="49" charset="0"/>
              </a:rPr>
              <a:t> (</a:t>
            </a:r>
            <a:r>
              <a:rPr lang="fi-FI" sz="1400" dirty="0" err="1">
                <a:latin typeface="Courier New" panose="02070309020205020404" pitchFamily="49" charset="0"/>
                <a:cs typeface="Courier New" panose="02070309020205020404" pitchFamily="49" charset="0"/>
              </a:rPr>
              <a:t>length</a:t>
            </a:r>
            <a:r>
              <a:rPr lang="fi-FI" sz="1400" dirty="0">
                <a:latin typeface="Courier New" panose="02070309020205020404" pitchFamily="49" charset="0"/>
                <a:cs typeface="Courier New" panose="02070309020205020404" pitchFamily="49" charset="0"/>
              </a:rPr>
              <a:t> = 4.14e-08):</a:t>
            </a:r>
          </a:p>
          <a:p>
            <a:r>
              <a:rPr lang="fi-FI" sz="1400" dirty="0">
                <a:latin typeface="Courier New" panose="02070309020205020404" pitchFamily="49" charset="0"/>
                <a:cs typeface="Courier New" panose="02070309020205020404" pitchFamily="49" charset="0"/>
              </a:rPr>
              <a:t>            Y:         Y:         Y:</a:t>
            </a:r>
          </a:p>
          <a:p>
            <a:r>
              <a:rPr lang="fi-FI" sz="1400" dirty="0">
                <a:latin typeface="Courier New" panose="02070309020205020404" pitchFamily="49" charset="0"/>
                <a:cs typeface="Courier New" panose="02070309020205020404" pitchFamily="49" charset="0"/>
              </a:rPr>
              <a:t>           X1         X2      _</a:t>
            </a:r>
            <a:r>
              <a:rPr lang="fi-FI" sz="1400" dirty="0" err="1">
                <a:latin typeface="Courier New" panose="02070309020205020404" pitchFamily="49" charset="0"/>
                <a:cs typeface="Courier New" panose="02070309020205020404" pitchFamily="49" charset="0"/>
              </a:rPr>
              <a:t>cons</a:t>
            </a:r>
            <a:endParaRPr lang="fi-FI" sz="1400" dirty="0">
              <a:latin typeface="Courier New" panose="02070309020205020404" pitchFamily="49" charset="0"/>
              <a:cs typeface="Courier New" panose="02070309020205020404" pitchFamily="49" charset="0"/>
            </a:endParaRPr>
          </a:p>
          <a:p>
            <a:r>
              <a:rPr lang="fi-FI" sz="1400" dirty="0">
                <a:latin typeface="Courier New" panose="02070309020205020404" pitchFamily="49" charset="0"/>
                <a:cs typeface="Courier New" panose="02070309020205020404" pitchFamily="49" charset="0"/>
              </a:rPr>
              <a:t>r1  -4.03e-08  -4.60e-15  -9.21e-09</a:t>
            </a:r>
          </a:p>
          <a:p>
            <a:endParaRPr lang="fi-FI" sz="1400" dirty="0">
              <a:latin typeface="Courier New" panose="02070309020205020404" pitchFamily="49" charset="0"/>
              <a:cs typeface="Courier New" panose="02070309020205020404" pitchFamily="49" charset="0"/>
            </a:endParaRPr>
          </a:p>
          <a:p>
            <a:r>
              <a:rPr lang="fi-FI" sz="1400" dirty="0" err="1">
                <a:latin typeface="Courier New" panose="02070309020205020404" pitchFamily="49" charset="0"/>
                <a:cs typeface="Courier New" panose="02070309020205020404" pitchFamily="49" charset="0"/>
              </a:rPr>
              <a:t>Hessian</a:t>
            </a:r>
            <a:r>
              <a:rPr lang="fi-FI" sz="1400" dirty="0">
                <a:latin typeface="Courier New" panose="02070309020205020404" pitchFamily="49" charset="0"/>
                <a:cs typeface="Courier New" panose="02070309020205020404" pitchFamily="49" charset="0"/>
              </a:rPr>
              <a:t> </a:t>
            </a:r>
            <a:r>
              <a:rPr lang="fi-FI" sz="1400" dirty="0" err="1">
                <a:latin typeface="Courier New" panose="02070309020205020404" pitchFamily="49" charset="0"/>
                <a:cs typeface="Courier New" panose="02070309020205020404" pitchFamily="49" charset="0"/>
              </a:rPr>
              <a:t>matrix</a:t>
            </a:r>
            <a:r>
              <a:rPr lang="fi-FI" sz="1400" dirty="0">
                <a:latin typeface="Courier New" panose="02070309020205020404" pitchFamily="49" charset="0"/>
                <a:cs typeface="Courier New" panose="02070309020205020404" pitchFamily="49" charset="0"/>
              </a:rPr>
              <a:t>:</a:t>
            </a:r>
          </a:p>
          <a:p>
            <a:r>
              <a:rPr lang="fi-FI" sz="1400" dirty="0">
                <a:latin typeface="Courier New" panose="02070309020205020404" pitchFamily="49" charset="0"/>
                <a:cs typeface="Courier New" panose="02070309020205020404" pitchFamily="49" charset="0"/>
              </a:rPr>
              <a:t>                 Y:         Y:         Y:</a:t>
            </a:r>
          </a:p>
          <a:p>
            <a:r>
              <a:rPr lang="fi-FI" sz="1400" dirty="0">
                <a:latin typeface="Courier New" panose="02070309020205020404" pitchFamily="49" charset="0"/>
                <a:cs typeface="Courier New" panose="02070309020205020404" pitchFamily="49" charset="0"/>
              </a:rPr>
              <a:t>                X1         X2      _</a:t>
            </a:r>
            <a:r>
              <a:rPr lang="fi-FI" sz="1400" dirty="0" err="1">
                <a:latin typeface="Courier New" panose="02070309020205020404" pitchFamily="49" charset="0"/>
                <a:cs typeface="Courier New" panose="02070309020205020404" pitchFamily="49" charset="0"/>
              </a:rPr>
              <a:t>cons</a:t>
            </a:r>
            <a:endParaRPr lang="fi-FI" sz="1400" dirty="0">
              <a:latin typeface="Courier New" panose="02070309020205020404" pitchFamily="49" charset="0"/>
              <a:cs typeface="Courier New" panose="02070309020205020404" pitchFamily="49" charset="0"/>
            </a:endParaRPr>
          </a:p>
          <a:p>
            <a:r>
              <a:rPr lang="fi-FI" sz="1400" dirty="0">
                <a:latin typeface="Courier New" panose="02070309020205020404" pitchFamily="49" charset="0"/>
                <a:cs typeface="Courier New" panose="02070309020205020404" pitchFamily="49" charset="0"/>
              </a:rPr>
              <a:t>   Y:X1      -60.5</a:t>
            </a:r>
          </a:p>
          <a:p>
            <a:r>
              <a:rPr lang="fi-FI" sz="1400" dirty="0">
                <a:latin typeface="Courier New" panose="02070309020205020404" pitchFamily="49" charset="0"/>
                <a:cs typeface="Courier New" panose="02070309020205020404" pitchFamily="49" charset="0"/>
              </a:rPr>
              <a:t>   Y:X2  -1.10e-06  -9.15e-07</a:t>
            </a:r>
          </a:p>
          <a:p>
            <a:r>
              <a:rPr lang="fi-FI" sz="1400" dirty="0">
                <a:latin typeface="Courier New" panose="02070309020205020404" pitchFamily="49" charset="0"/>
                <a:cs typeface="Courier New" panose="02070309020205020404" pitchFamily="49" charset="0"/>
              </a:rPr>
              <a:t>Y:_</a:t>
            </a:r>
            <a:r>
              <a:rPr lang="fi-FI" sz="1400" dirty="0" err="1">
                <a:latin typeface="Courier New" panose="02070309020205020404" pitchFamily="49" charset="0"/>
                <a:cs typeface="Courier New" panose="02070309020205020404" pitchFamily="49" charset="0"/>
              </a:rPr>
              <a:t>cons</a:t>
            </a:r>
            <a:r>
              <a:rPr lang="fi-FI" sz="1400" dirty="0">
                <a:latin typeface="Courier New" panose="02070309020205020404" pitchFamily="49" charset="0"/>
                <a:cs typeface="Courier New" panose="02070309020205020404" pitchFamily="49" charset="0"/>
              </a:rPr>
              <a:t>  -5.500001  -3.66e-07  -.5000002</a:t>
            </a:r>
          </a:p>
          <a:p>
            <a:r>
              <a:rPr lang="fi-FI" sz="1400" dirty="0">
                <a:latin typeface="Courier New" panose="02070309020205020404" pitchFamily="49" charset="0"/>
                <a:cs typeface="Courier New" panose="02070309020205020404" pitchFamily="49" charset="0"/>
              </a:rPr>
              <a:t>-------------------------------------------------------------------------------------------------------------------------------------</a:t>
            </a:r>
          </a:p>
          <a:p>
            <a:r>
              <a:rPr lang="fi-FI" sz="1400" dirty="0" err="1">
                <a:latin typeface="Courier New" panose="02070309020205020404" pitchFamily="49" charset="0"/>
                <a:cs typeface="Courier New" panose="02070309020205020404" pitchFamily="49" charset="0"/>
              </a:rPr>
              <a:t>convergence</a:t>
            </a:r>
            <a:r>
              <a:rPr lang="fi-FI" sz="1400" dirty="0">
                <a:latin typeface="Courier New" panose="02070309020205020404" pitchFamily="49" charset="0"/>
                <a:cs typeface="Courier New" panose="02070309020205020404" pitchFamily="49" charset="0"/>
              </a:rPr>
              <a:t> </a:t>
            </a:r>
            <a:r>
              <a:rPr lang="fi-FI" sz="1400" dirty="0" err="1">
                <a:latin typeface="Courier New" panose="02070309020205020404" pitchFamily="49" charset="0"/>
                <a:cs typeface="Courier New" panose="02070309020205020404" pitchFamily="49" charset="0"/>
              </a:rPr>
              <a:t>not</a:t>
            </a:r>
            <a:r>
              <a:rPr lang="fi-FI" sz="1400" dirty="0">
                <a:latin typeface="Courier New" panose="02070309020205020404" pitchFamily="49" charset="0"/>
                <a:cs typeface="Courier New" panose="02070309020205020404" pitchFamily="49" charset="0"/>
              </a:rPr>
              <a:t> </a:t>
            </a:r>
            <a:r>
              <a:rPr lang="fi-FI" sz="1400" dirty="0" err="1">
                <a:latin typeface="Courier New" panose="02070309020205020404" pitchFamily="49" charset="0"/>
                <a:cs typeface="Courier New" panose="02070309020205020404" pitchFamily="49" charset="0"/>
              </a:rPr>
              <a:t>achieved</a:t>
            </a:r>
            <a:endParaRPr lang="fi-FI" sz="1400" dirty="0">
              <a:latin typeface="Courier New" panose="02070309020205020404" pitchFamily="49" charset="0"/>
              <a:cs typeface="Courier New" panose="02070309020205020404" pitchFamily="49" charset="0"/>
            </a:endParaRPr>
          </a:p>
          <a:p>
            <a:endParaRPr lang="fi-FI" sz="1400" dirty="0">
              <a:latin typeface="Courier New" panose="02070309020205020404" pitchFamily="49" charset="0"/>
              <a:cs typeface="Courier New" panose="02070309020205020404" pitchFamily="49" charset="0"/>
            </a:endParaRPr>
          </a:p>
        </p:txBody>
      </p:sp>
      <p:sp>
        <p:nvSpPr>
          <p:cNvPr id="10" name="Rectangle 9">
            <a:extLst>
              <a:ext uri="{FF2B5EF4-FFF2-40B4-BE49-F238E27FC236}">
                <a16:creationId xmlns:a16="http://schemas.microsoft.com/office/drawing/2014/main" id="{F97EE34C-8222-F34B-A8BB-4EA572D0D399}"/>
              </a:ext>
            </a:extLst>
          </p:cNvPr>
          <p:cNvSpPr/>
          <p:nvPr/>
        </p:nvSpPr>
        <p:spPr>
          <a:xfrm>
            <a:off x="2434853" y="5812126"/>
            <a:ext cx="1105787" cy="237800"/>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F1C104-E28E-1E43-86D3-46D0A8146E20}"/>
              </a:ext>
            </a:extLst>
          </p:cNvPr>
          <p:cNvSpPr/>
          <p:nvPr/>
        </p:nvSpPr>
        <p:spPr>
          <a:xfrm>
            <a:off x="2434853" y="6083298"/>
            <a:ext cx="1105788" cy="237800"/>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B4E13D-2785-0F44-861C-2A06B9A224BB}"/>
              </a:ext>
            </a:extLst>
          </p:cNvPr>
          <p:cNvSpPr/>
          <p:nvPr/>
        </p:nvSpPr>
        <p:spPr>
          <a:xfrm>
            <a:off x="1206521" y="5828812"/>
            <a:ext cx="1079479" cy="221114"/>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48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B2F240C-7D6D-A347-8128-BAA3470B3A50}"/>
              </a:ext>
            </a:extLst>
          </p:cNvPr>
          <p:cNvSpPr>
            <a:spLocks noGrp="1"/>
          </p:cNvSpPr>
          <p:nvPr>
            <p:ph sz="half" idx="2"/>
          </p:nvPr>
        </p:nvSpPr>
        <p:spPr>
          <a:xfrm>
            <a:off x="629842" y="447675"/>
            <a:ext cx="7884316" cy="6572885"/>
          </a:xfrm>
        </p:spPr>
        <p:txBody>
          <a:bodyPr>
            <a:normAutofit/>
          </a:bodyPr>
          <a:lstStyle/>
          <a:p>
            <a:pPr marL="0" indent="0">
              <a:buNone/>
            </a:pPr>
            <a:r>
              <a:rPr lang="fi-FI" sz="1200" dirty="0">
                <a:latin typeface="Courier New" panose="02070309020205020404" pitchFamily="49" charset="0"/>
                <a:cs typeface="Courier New" panose="02070309020205020404" pitchFamily="49" charset="0"/>
              </a:rPr>
              <a:t>------------------------------------------------------------------------------</a:t>
            </a:r>
          </a:p>
          <a:p>
            <a:pPr marL="0" indent="0">
              <a:buNone/>
            </a:pPr>
            <a:r>
              <a:rPr lang="fi-FI" sz="1200" dirty="0">
                <a:latin typeface="Courier New" panose="02070309020205020404" pitchFamily="49" charset="0"/>
                <a:cs typeface="Courier New" panose="02070309020205020404" pitchFamily="49" charset="0"/>
              </a:rPr>
              <a:t>           Y |      </a:t>
            </a:r>
            <a:r>
              <a:rPr lang="fi-FI" sz="1200" dirty="0" err="1">
                <a:latin typeface="Courier New" panose="02070309020205020404" pitchFamily="49" charset="0"/>
                <a:cs typeface="Courier New" panose="02070309020205020404" pitchFamily="49" charset="0"/>
              </a:rPr>
              <a:t>Coef</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Std</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Err</a:t>
            </a:r>
            <a:r>
              <a:rPr lang="fi-FI" sz="1200" dirty="0">
                <a:latin typeface="Courier New" panose="02070309020205020404" pitchFamily="49" charset="0"/>
                <a:cs typeface="Courier New" panose="02070309020205020404" pitchFamily="49" charset="0"/>
              </a:rPr>
              <a:t>.      z    P&gt;|z|     [95% </a:t>
            </a:r>
            <a:r>
              <a:rPr lang="fi-FI" sz="1200" dirty="0" err="1">
                <a:latin typeface="Courier New" panose="02070309020205020404" pitchFamily="49" charset="0"/>
                <a:cs typeface="Courier New" panose="02070309020205020404" pitchFamily="49" charset="0"/>
              </a:rPr>
              <a:t>Conf</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Interval</a:t>
            </a:r>
            <a:r>
              <a:rPr lang="fi-FI" sz="1200" dirty="0">
                <a:latin typeface="Courier New" panose="02070309020205020404" pitchFamily="49" charset="0"/>
                <a:cs typeface="Courier New" panose="02070309020205020404" pitchFamily="49" charset="0"/>
              </a:rPr>
              <a:t>]</a:t>
            </a:r>
          </a:p>
          <a:p>
            <a:pPr marL="0" indent="0">
              <a:buNone/>
            </a:pPr>
            <a:r>
              <a:rPr lang="fi-FI" sz="1200" dirty="0">
                <a:latin typeface="Courier New" panose="02070309020205020404" pitchFamily="49" charset="0"/>
                <a:cs typeface="Courier New" panose="02070309020205020404" pitchFamily="49" charset="0"/>
              </a:rPr>
              <a:t>-------------+----------------------------------------------------------------</a:t>
            </a:r>
          </a:p>
          <a:p>
            <a:pPr marL="0" indent="0">
              <a:buNone/>
            </a:pPr>
            <a:r>
              <a:rPr lang="fi-FI" sz="1200" dirty="0">
                <a:latin typeface="Courier New" panose="02070309020205020404" pitchFamily="49" charset="0"/>
                <a:cs typeface="Courier New" panose="02070309020205020404" pitchFamily="49" charset="0"/>
              </a:rPr>
              <a:t>          X1 |   40.92326   .1285649   318.31   0.000     40.67128    41.17524</a:t>
            </a:r>
          </a:p>
          <a:p>
            <a:pPr marL="0" indent="0">
              <a:buNone/>
            </a:pPr>
            <a:r>
              <a:rPr lang="fi-FI" sz="1200" dirty="0">
                <a:latin typeface="Courier New" panose="02070309020205020404" pitchFamily="49" charset="0"/>
                <a:cs typeface="Courier New" panose="02070309020205020404" pitchFamily="49" charset="0"/>
              </a:rPr>
              <a:t>          X2 |   130.8733   1045.517     0.13   0.900    -1918.303    2180.049</a:t>
            </a:r>
          </a:p>
          <a:p>
            <a:pPr marL="0" indent="0">
              <a:buNone/>
            </a:pPr>
            <a:r>
              <a:rPr lang="fi-FI" sz="1200" dirty="0">
                <a:latin typeface="Courier New" panose="02070309020205020404" pitchFamily="49" charset="0"/>
                <a:cs typeface="Courier New" panose="02070309020205020404" pitchFamily="49" charset="0"/>
              </a:rPr>
              <a:t>       _</a:t>
            </a:r>
            <a:r>
              <a:rPr lang="fi-FI" sz="1200" dirty="0" err="1">
                <a:latin typeface="Courier New" panose="02070309020205020404" pitchFamily="49" charset="0"/>
                <a:cs typeface="Courier New" panose="02070309020205020404" pitchFamily="49" charset="0"/>
              </a:rPr>
              <a:t>cons</a:t>
            </a:r>
            <a:r>
              <a:rPr lang="fi-FI" sz="1200" dirty="0">
                <a:latin typeface="Courier New" panose="02070309020205020404" pitchFamily="49" charset="0"/>
                <a:cs typeface="Courier New" panose="02070309020205020404" pitchFamily="49" charset="0"/>
              </a:rPr>
              <a:t> |  -450.1559          .        .       .            .           .</a:t>
            </a:r>
          </a:p>
          <a:p>
            <a:pPr marL="0" indent="0">
              <a:buNone/>
            </a:pPr>
            <a:r>
              <a:rPr lang="fi-FI" sz="1200" dirty="0">
                <a:latin typeface="Courier New" panose="02070309020205020404" pitchFamily="49" charset="0"/>
                <a:cs typeface="Courier New" panose="02070309020205020404" pitchFamily="49" charset="0"/>
              </a:rPr>
              <a:t>------------------------------------------------------------------------------</a:t>
            </a:r>
          </a:p>
          <a:p>
            <a:pPr marL="0" indent="0">
              <a:buNone/>
            </a:pPr>
            <a:r>
              <a:rPr lang="fi-FI" sz="1200" dirty="0" err="1">
                <a:latin typeface="Courier New" panose="02070309020205020404" pitchFamily="49" charset="0"/>
                <a:cs typeface="Courier New" panose="02070309020205020404" pitchFamily="49" charset="0"/>
              </a:rPr>
              <a:t>Note</a:t>
            </a:r>
            <a:r>
              <a:rPr lang="fi-FI" sz="1200" dirty="0">
                <a:latin typeface="Courier New" panose="02070309020205020404" pitchFamily="49" charset="0"/>
                <a:cs typeface="Courier New" panose="02070309020205020404" pitchFamily="49" charset="0"/>
              </a:rPr>
              <a:t>: 3 </a:t>
            </a:r>
            <a:r>
              <a:rPr lang="fi-FI" sz="1200" dirty="0" err="1">
                <a:latin typeface="Courier New" panose="02070309020205020404" pitchFamily="49" charset="0"/>
                <a:cs typeface="Courier New" panose="02070309020205020404" pitchFamily="49" charset="0"/>
              </a:rPr>
              <a:t>failures</a:t>
            </a:r>
            <a:r>
              <a:rPr lang="fi-FI" sz="1200" dirty="0">
                <a:latin typeface="Courier New" panose="02070309020205020404" pitchFamily="49" charset="0"/>
                <a:cs typeface="Courier New" panose="02070309020205020404" pitchFamily="49" charset="0"/>
              </a:rPr>
              <a:t> and 2 </a:t>
            </a:r>
            <a:r>
              <a:rPr lang="fi-FI" sz="1200" dirty="0" err="1">
                <a:latin typeface="Courier New" panose="02070309020205020404" pitchFamily="49" charset="0"/>
                <a:cs typeface="Courier New" panose="02070309020205020404" pitchFamily="49" charset="0"/>
              </a:rPr>
              <a:t>successes</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completely</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determined</a:t>
            </a:r>
            <a:r>
              <a:rPr lang="fi-FI" sz="1200" dirty="0">
                <a:latin typeface="Courier New" panose="02070309020205020404" pitchFamily="49" charset="0"/>
                <a:cs typeface="Courier New" panose="02070309020205020404" pitchFamily="49" charset="0"/>
              </a:rPr>
              <a:t>.</a:t>
            </a: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p:txBody>
      </p:sp>
      <p:graphicFrame>
        <p:nvGraphicFramePr>
          <p:cNvPr id="10" name="Content Placeholder 8">
            <a:extLst>
              <a:ext uri="{FF2B5EF4-FFF2-40B4-BE49-F238E27FC236}">
                <a16:creationId xmlns:a16="http://schemas.microsoft.com/office/drawing/2014/main" id="{6E0FC2F0-F86E-0545-A82D-E1588DC29936}"/>
              </a:ext>
            </a:extLst>
          </p:cNvPr>
          <p:cNvGraphicFramePr>
            <a:graphicFrameLocks/>
          </p:cNvGraphicFramePr>
          <p:nvPr>
            <p:extLst>
              <p:ext uri="{D42A27DB-BD31-4B8C-83A1-F6EECF244321}">
                <p14:modId xmlns:p14="http://schemas.microsoft.com/office/powerpoint/2010/main" val="3880921790"/>
              </p:ext>
            </p:extLst>
          </p:nvPr>
        </p:nvGraphicFramePr>
        <p:xfrm>
          <a:off x="629842" y="2792238"/>
          <a:ext cx="5382186" cy="3708400"/>
        </p:xfrm>
        <a:graphic>
          <a:graphicData uri="http://schemas.openxmlformats.org/drawingml/2006/table">
            <a:tbl>
              <a:tblPr firstRow="1" bandRow="1">
                <a:tableStyleId>{5C22544A-7EE6-4342-B048-85BDC9FD1C3A}</a:tableStyleId>
              </a:tblPr>
              <a:tblGrid>
                <a:gridCol w="1794062">
                  <a:extLst>
                    <a:ext uri="{9D8B030D-6E8A-4147-A177-3AD203B41FA5}">
                      <a16:colId xmlns:a16="http://schemas.microsoft.com/office/drawing/2014/main" val="1923441351"/>
                    </a:ext>
                  </a:extLst>
                </a:gridCol>
                <a:gridCol w="1794062">
                  <a:extLst>
                    <a:ext uri="{9D8B030D-6E8A-4147-A177-3AD203B41FA5}">
                      <a16:colId xmlns:a16="http://schemas.microsoft.com/office/drawing/2014/main" val="592121262"/>
                    </a:ext>
                  </a:extLst>
                </a:gridCol>
                <a:gridCol w="1794062">
                  <a:extLst>
                    <a:ext uri="{9D8B030D-6E8A-4147-A177-3AD203B41FA5}">
                      <a16:colId xmlns:a16="http://schemas.microsoft.com/office/drawing/2014/main" val="294661961"/>
                    </a:ext>
                  </a:extLst>
                </a:gridCol>
              </a:tblGrid>
              <a:tr h="370840">
                <a:tc>
                  <a:txBody>
                    <a:bodyPr/>
                    <a:lstStyle/>
                    <a:p>
                      <a:r>
                        <a:rPr lang="fi-FI" sz="1800" dirty="0"/>
                        <a:t>y</a:t>
                      </a:r>
                    </a:p>
                  </a:txBody>
                  <a:tcPr/>
                </a:tc>
                <a:tc>
                  <a:txBody>
                    <a:bodyPr/>
                    <a:lstStyle/>
                    <a:p>
                      <a:r>
                        <a:rPr lang="fi-FI" sz="1800" dirty="0"/>
                        <a:t>x1</a:t>
                      </a:r>
                    </a:p>
                  </a:txBody>
                  <a:tcPr/>
                </a:tc>
                <a:tc>
                  <a:txBody>
                    <a:bodyPr/>
                    <a:lstStyle/>
                    <a:p>
                      <a:r>
                        <a:rPr lang="fi-FI" sz="1800" dirty="0"/>
                        <a:t>x2</a:t>
                      </a:r>
                    </a:p>
                  </a:txBody>
                  <a:tcPr/>
                </a:tc>
                <a:extLst>
                  <a:ext uri="{0D108BD9-81ED-4DB2-BD59-A6C34878D82A}">
                    <a16:rowId xmlns:a16="http://schemas.microsoft.com/office/drawing/2014/main" val="1766715308"/>
                  </a:ext>
                </a:extLst>
              </a:tr>
              <a:tr h="370840">
                <a:tc>
                  <a:txBody>
                    <a:bodyPr/>
                    <a:lstStyle/>
                    <a:p>
                      <a:r>
                        <a:rPr lang="fi-FI" sz="1800" dirty="0"/>
                        <a:t>0</a:t>
                      </a:r>
                    </a:p>
                  </a:txBody>
                  <a:tcPr/>
                </a:tc>
                <a:tc>
                  <a:txBody>
                    <a:bodyPr/>
                    <a:lstStyle/>
                    <a:p>
                      <a:r>
                        <a:rPr lang="fi-FI" sz="1800" dirty="0"/>
                        <a:t>1</a:t>
                      </a:r>
                    </a:p>
                  </a:txBody>
                  <a:tcPr/>
                </a:tc>
                <a:tc>
                  <a:txBody>
                    <a:bodyPr/>
                    <a:lstStyle/>
                    <a:p>
                      <a:r>
                        <a:rPr lang="fi-FI" sz="1800" dirty="0"/>
                        <a:t>3</a:t>
                      </a:r>
                    </a:p>
                  </a:txBody>
                  <a:tcPr/>
                </a:tc>
                <a:extLst>
                  <a:ext uri="{0D108BD9-81ED-4DB2-BD59-A6C34878D82A}">
                    <a16:rowId xmlns:a16="http://schemas.microsoft.com/office/drawing/2014/main" val="3346735162"/>
                  </a:ext>
                </a:extLst>
              </a:tr>
              <a:tr h="370840">
                <a:tc>
                  <a:txBody>
                    <a:bodyPr/>
                    <a:lstStyle/>
                    <a:p>
                      <a:r>
                        <a:rPr lang="fi-FI" sz="1800" dirty="0"/>
                        <a:t>0</a:t>
                      </a:r>
                    </a:p>
                  </a:txBody>
                  <a:tcPr/>
                </a:tc>
                <a:tc>
                  <a:txBody>
                    <a:bodyPr/>
                    <a:lstStyle/>
                    <a:p>
                      <a:r>
                        <a:rPr lang="fi-FI" sz="1800" dirty="0"/>
                        <a:t>2</a:t>
                      </a:r>
                    </a:p>
                  </a:txBody>
                  <a:tcPr/>
                </a:tc>
                <a:tc>
                  <a:txBody>
                    <a:bodyPr/>
                    <a:lstStyle/>
                    <a:p>
                      <a:r>
                        <a:rPr lang="fi-FI" sz="1800" dirty="0"/>
                        <a:t>2</a:t>
                      </a:r>
                    </a:p>
                  </a:txBody>
                  <a:tcPr/>
                </a:tc>
                <a:extLst>
                  <a:ext uri="{0D108BD9-81ED-4DB2-BD59-A6C34878D82A}">
                    <a16:rowId xmlns:a16="http://schemas.microsoft.com/office/drawing/2014/main" val="3377189366"/>
                  </a:ext>
                </a:extLst>
              </a:tr>
              <a:tr h="370840">
                <a:tc>
                  <a:txBody>
                    <a:bodyPr/>
                    <a:lstStyle/>
                    <a:p>
                      <a:r>
                        <a:rPr lang="fi-FI" sz="1800" dirty="0"/>
                        <a:t>0</a:t>
                      </a:r>
                    </a:p>
                  </a:txBody>
                  <a:tcPr/>
                </a:tc>
                <a:tc>
                  <a:txBody>
                    <a:bodyPr/>
                    <a:lstStyle/>
                    <a:p>
                      <a:r>
                        <a:rPr lang="fi-FI" sz="1800" dirty="0"/>
                        <a:t>3</a:t>
                      </a:r>
                    </a:p>
                  </a:txBody>
                  <a:tcPr/>
                </a:tc>
                <a:tc>
                  <a:txBody>
                    <a:bodyPr/>
                    <a:lstStyle/>
                    <a:p>
                      <a:r>
                        <a:rPr lang="fi-FI" sz="1800" dirty="0"/>
                        <a:t>-1</a:t>
                      </a:r>
                    </a:p>
                  </a:txBody>
                  <a:tcPr/>
                </a:tc>
                <a:extLst>
                  <a:ext uri="{0D108BD9-81ED-4DB2-BD59-A6C34878D82A}">
                    <a16:rowId xmlns:a16="http://schemas.microsoft.com/office/drawing/2014/main" val="4288196211"/>
                  </a:ext>
                </a:extLst>
              </a:tr>
              <a:tr h="370840">
                <a:tc>
                  <a:txBody>
                    <a:bodyPr/>
                    <a:lstStyle/>
                    <a:p>
                      <a:r>
                        <a:rPr lang="fi-FI" sz="1800" dirty="0"/>
                        <a:t>0</a:t>
                      </a:r>
                    </a:p>
                  </a:txBody>
                  <a:tcPr/>
                </a:tc>
                <a:tc>
                  <a:txBody>
                    <a:bodyPr/>
                    <a:lstStyle/>
                    <a:p>
                      <a:r>
                        <a:rPr lang="fi-FI" sz="1800" dirty="0"/>
                        <a:t>3</a:t>
                      </a:r>
                    </a:p>
                  </a:txBody>
                  <a:tcPr/>
                </a:tc>
                <a:tc>
                  <a:txBody>
                    <a:bodyPr/>
                    <a:lstStyle/>
                    <a:p>
                      <a:r>
                        <a:rPr lang="fi-FI" sz="1800" dirty="0"/>
                        <a:t>-1</a:t>
                      </a:r>
                    </a:p>
                  </a:txBody>
                  <a:tcPr/>
                </a:tc>
                <a:extLst>
                  <a:ext uri="{0D108BD9-81ED-4DB2-BD59-A6C34878D82A}">
                    <a16:rowId xmlns:a16="http://schemas.microsoft.com/office/drawing/2014/main" val="1448830158"/>
                  </a:ext>
                </a:extLst>
              </a:tr>
              <a:tr h="370840">
                <a:tc>
                  <a:txBody>
                    <a:bodyPr/>
                    <a:lstStyle/>
                    <a:p>
                      <a:r>
                        <a:rPr lang="fi-FI" sz="1800" dirty="0"/>
                        <a:t>1</a:t>
                      </a:r>
                    </a:p>
                  </a:txBody>
                  <a:tcPr/>
                </a:tc>
                <a:tc>
                  <a:txBody>
                    <a:bodyPr/>
                    <a:lstStyle/>
                    <a:p>
                      <a:r>
                        <a:rPr lang="fi-FI" sz="1800" dirty="0"/>
                        <a:t>5</a:t>
                      </a:r>
                    </a:p>
                  </a:txBody>
                  <a:tcPr/>
                </a:tc>
                <a:tc>
                  <a:txBody>
                    <a:bodyPr/>
                    <a:lstStyle/>
                    <a:p>
                      <a:r>
                        <a:rPr lang="fi-FI" sz="1800" dirty="0"/>
                        <a:t>2</a:t>
                      </a:r>
                    </a:p>
                  </a:txBody>
                  <a:tcPr/>
                </a:tc>
                <a:extLst>
                  <a:ext uri="{0D108BD9-81ED-4DB2-BD59-A6C34878D82A}">
                    <a16:rowId xmlns:a16="http://schemas.microsoft.com/office/drawing/2014/main" val="2237803616"/>
                  </a:ext>
                </a:extLst>
              </a:tr>
              <a:tr h="370840">
                <a:tc>
                  <a:txBody>
                    <a:bodyPr/>
                    <a:lstStyle/>
                    <a:p>
                      <a:r>
                        <a:rPr lang="fi-FI" sz="1800" dirty="0"/>
                        <a:t>1</a:t>
                      </a:r>
                    </a:p>
                  </a:txBody>
                  <a:tcPr/>
                </a:tc>
                <a:tc>
                  <a:txBody>
                    <a:bodyPr/>
                    <a:lstStyle/>
                    <a:p>
                      <a:r>
                        <a:rPr lang="fi-FI" sz="1800" dirty="0"/>
                        <a:t>6</a:t>
                      </a:r>
                    </a:p>
                  </a:txBody>
                  <a:tcPr/>
                </a:tc>
                <a:tc>
                  <a:txBody>
                    <a:bodyPr/>
                    <a:lstStyle/>
                    <a:p>
                      <a:r>
                        <a:rPr lang="fi-FI" sz="1800" dirty="0"/>
                        <a:t>4</a:t>
                      </a:r>
                    </a:p>
                  </a:txBody>
                  <a:tcPr/>
                </a:tc>
                <a:extLst>
                  <a:ext uri="{0D108BD9-81ED-4DB2-BD59-A6C34878D82A}">
                    <a16:rowId xmlns:a16="http://schemas.microsoft.com/office/drawing/2014/main" val="1413331414"/>
                  </a:ext>
                </a:extLst>
              </a:tr>
              <a:tr h="370840">
                <a:tc>
                  <a:txBody>
                    <a:bodyPr/>
                    <a:lstStyle/>
                    <a:p>
                      <a:r>
                        <a:rPr lang="fi-FI" sz="1800" dirty="0"/>
                        <a:t>1</a:t>
                      </a:r>
                    </a:p>
                  </a:txBody>
                  <a:tcPr/>
                </a:tc>
                <a:tc>
                  <a:txBody>
                    <a:bodyPr/>
                    <a:lstStyle/>
                    <a:p>
                      <a:r>
                        <a:rPr lang="fi-FI" sz="1800" dirty="0"/>
                        <a:t>10</a:t>
                      </a:r>
                    </a:p>
                  </a:txBody>
                  <a:tcPr/>
                </a:tc>
                <a:tc>
                  <a:txBody>
                    <a:bodyPr/>
                    <a:lstStyle/>
                    <a:p>
                      <a:r>
                        <a:rPr lang="fi-FI" sz="1800" dirty="0"/>
                        <a:t>1</a:t>
                      </a:r>
                    </a:p>
                  </a:txBody>
                  <a:tcPr/>
                </a:tc>
                <a:extLst>
                  <a:ext uri="{0D108BD9-81ED-4DB2-BD59-A6C34878D82A}">
                    <a16:rowId xmlns:a16="http://schemas.microsoft.com/office/drawing/2014/main" val="3403533456"/>
                  </a:ext>
                </a:extLst>
              </a:tr>
              <a:tr h="370840">
                <a:tc>
                  <a:txBody>
                    <a:bodyPr/>
                    <a:lstStyle/>
                    <a:p>
                      <a:r>
                        <a:rPr lang="fi-FI" sz="1800" dirty="0"/>
                        <a:t>1</a:t>
                      </a:r>
                    </a:p>
                  </a:txBody>
                  <a:tcPr/>
                </a:tc>
                <a:tc>
                  <a:txBody>
                    <a:bodyPr/>
                    <a:lstStyle/>
                    <a:p>
                      <a:r>
                        <a:rPr lang="fi-FI" sz="1800" dirty="0"/>
                        <a:t>11</a:t>
                      </a:r>
                    </a:p>
                  </a:txBody>
                  <a:tcPr/>
                </a:tc>
                <a:tc>
                  <a:txBody>
                    <a:bodyPr/>
                    <a:lstStyle/>
                    <a:p>
                      <a:r>
                        <a:rPr lang="fi-FI" sz="1800" dirty="0"/>
                        <a:t>0</a:t>
                      </a:r>
                    </a:p>
                  </a:txBody>
                  <a:tcPr/>
                </a:tc>
                <a:extLst>
                  <a:ext uri="{0D108BD9-81ED-4DB2-BD59-A6C34878D82A}">
                    <a16:rowId xmlns:a16="http://schemas.microsoft.com/office/drawing/2014/main" val="2451628628"/>
                  </a:ext>
                </a:extLst>
              </a:tr>
              <a:tr h="370840">
                <a:tc>
                  <a:txBody>
                    <a:bodyPr/>
                    <a:lstStyle/>
                    <a:p>
                      <a:r>
                        <a:rPr lang="fi-FI" sz="1800" dirty="0"/>
                        <a:t>0</a:t>
                      </a:r>
                    </a:p>
                  </a:txBody>
                  <a:tcPr/>
                </a:tc>
                <a:tc>
                  <a:txBody>
                    <a:bodyPr/>
                    <a:lstStyle/>
                    <a:p>
                      <a:r>
                        <a:rPr lang="fi-FI" sz="1800" dirty="0"/>
                        <a:t>11</a:t>
                      </a:r>
                    </a:p>
                  </a:txBody>
                  <a:tcPr/>
                </a:tc>
                <a:tc>
                  <a:txBody>
                    <a:bodyPr/>
                    <a:lstStyle/>
                    <a:p>
                      <a:r>
                        <a:rPr lang="fi-FI" sz="1800" dirty="0"/>
                        <a:t>0</a:t>
                      </a:r>
                    </a:p>
                  </a:txBody>
                  <a:tcPr/>
                </a:tc>
                <a:extLst>
                  <a:ext uri="{0D108BD9-81ED-4DB2-BD59-A6C34878D82A}">
                    <a16:rowId xmlns:a16="http://schemas.microsoft.com/office/drawing/2014/main" val="406461559"/>
                  </a:ext>
                </a:extLst>
              </a:tr>
            </a:tbl>
          </a:graphicData>
        </a:graphic>
      </p:graphicFrame>
      <p:sp>
        <p:nvSpPr>
          <p:cNvPr id="13" name="Rectangle 12">
            <a:extLst>
              <a:ext uri="{FF2B5EF4-FFF2-40B4-BE49-F238E27FC236}">
                <a16:creationId xmlns:a16="http://schemas.microsoft.com/office/drawing/2014/main" id="{478CDD3A-3E1D-8248-8366-8C7D142673B5}"/>
              </a:ext>
            </a:extLst>
          </p:cNvPr>
          <p:cNvSpPr/>
          <p:nvPr/>
        </p:nvSpPr>
        <p:spPr>
          <a:xfrm>
            <a:off x="629842" y="2272316"/>
            <a:ext cx="5558307" cy="343293"/>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17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B2F240C-7D6D-A347-8128-BAA3470B3A50}"/>
              </a:ext>
            </a:extLst>
          </p:cNvPr>
          <p:cNvSpPr>
            <a:spLocks noGrp="1"/>
          </p:cNvSpPr>
          <p:nvPr>
            <p:ph sz="half" idx="2"/>
          </p:nvPr>
        </p:nvSpPr>
        <p:spPr>
          <a:xfrm>
            <a:off x="629842" y="447675"/>
            <a:ext cx="7884316" cy="6572885"/>
          </a:xfrm>
        </p:spPr>
        <p:txBody>
          <a:bodyPr>
            <a:normAutofit/>
          </a:bodyPr>
          <a:lstStyle/>
          <a:p>
            <a:pPr marL="0" indent="0">
              <a:buNone/>
            </a:pPr>
            <a:r>
              <a:rPr lang="fi-FI" sz="1200" dirty="0">
                <a:latin typeface="Courier New" panose="02070309020205020404" pitchFamily="49" charset="0"/>
                <a:cs typeface="Courier New" panose="02070309020205020404" pitchFamily="49" charset="0"/>
              </a:rPr>
              <a:t>------------------------------------------------------------------------------</a:t>
            </a:r>
          </a:p>
          <a:p>
            <a:pPr marL="0" indent="0">
              <a:buNone/>
            </a:pPr>
            <a:r>
              <a:rPr lang="fi-FI" sz="1200" dirty="0">
                <a:latin typeface="Courier New" panose="02070309020205020404" pitchFamily="49" charset="0"/>
                <a:cs typeface="Courier New" panose="02070309020205020404" pitchFamily="49" charset="0"/>
              </a:rPr>
              <a:t>           Y |      </a:t>
            </a:r>
            <a:r>
              <a:rPr lang="fi-FI" sz="1200" dirty="0" err="1">
                <a:latin typeface="Courier New" panose="02070309020205020404" pitchFamily="49" charset="0"/>
                <a:cs typeface="Courier New" panose="02070309020205020404" pitchFamily="49" charset="0"/>
              </a:rPr>
              <a:t>Coef</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Std</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Err</a:t>
            </a:r>
            <a:r>
              <a:rPr lang="fi-FI" sz="1200" dirty="0">
                <a:latin typeface="Courier New" panose="02070309020205020404" pitchFamily="49" charset="0"/>
                <a:cs typeface="Courier New" panose="02070309020205020404" pitchFamily="49" charset="0"/>
              </a:rPr>
              <a:t>.      z    P&gt;|z|     [95% </a:t>
            </a:r>
            <a:r>
              <a:rPr lang="fi-FI" sz="1200" dirty="0" err="1">
                <a:latin typeface="Courier New" panose="02070309020205020404" pitchFamily="49" charset="0"/>
                <a:cs typeface="Courier New" panose="02070309020205020404" pitchFamily="49" charset="0"/>
              </a:rPr>
              <a:t>Conf</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Interval</a:t>
            </a:r>
            <a:r>
              <a:rPr lang="fi-FI" sz="1200" dirty="0">
                <a:latin typeface="Courier New" panose="02070309020205020404" pitchFamily="49" charset="0"/>
                <a:cs typeface="Courier New" panose="02070309020205020404" pitchFamily="49" charset="0"/>
              </a:rPr>
              <a:t>]</a:t>
            </a:r>
          </a:p>
          <a:p>
            <a:pPr marL="0" indent="0">
              <a:buNone/>
            </a:pPr>
            <a:r>
              <a:rPr lang="fi-FI" sz="1200" dirty="0">
                <a:latin typeface="Courier New" panose="02070309020205020404" pitchFamily="49" charset="0"/>
                <a:cs typeface="Courier New" panose="02070309020205020404" pitchFamily="49" charset="0"/>
              </a:rPr>
              <a:t>-------------+----------------------------------------------------------------</a:t>
            </a:r>
          </a:p>
          <a:p>
            <a:pPr marL="0" indent="0">
              <a:buNone/>
            </a:pPr>
            <a:r>
              <a:rPr lang="fi-FI" sz="1200" dirty="0">
                <a:latin typeface="Courier New" panose="02070309020205020404" pitchFamily="49" charset="0"/>
                <a:cs typeface="Courier New" panose="02070309020205020404" pitchFamily="49" charset="0"/>
              </a:rPr>
              <a:t>          X1 |   40.92326   .1285649   318.31   0.000     40.67128    41.17524</a:t>
            </a:r>
          </a:p>
          <a:p>
            <a:pPr marL="0" indent="0">
              <a:buNone/>
            </a:pPr>
            <a:r>
              <a:rPr lang="fi-FI" sz="1200" dirty="0">
                <a:latin typeface="Courier New" panose="02070309020205020404" pitchFamily="49" charset="0"/>
                <a:cs typeface="Courier New" panose="02070309020205020404" pitchFamily="49" charset="0"/>
              </a:rPr>
              <a:t>          X2 |   130.8733   1045.517     0.13   0.900    -1918.303    2180.049</a:t>
            </a:r>
          </a:p>
          <a:p>
            <a:pPr marL="0" indent="0">
              <a:buNone/>
            </a:pPr>
            <a:r>
              <a:rPr lang="fi-FI" sz="1200" dirty="0">
                <a:latin typeface="Courier New" panose="02070309020205020404" pitchFamily="49" charset="0"/>
                <a:cs typeface="Courier New" panose="02070309020205020404" pitchFamily="49" charset="0"/>
              </a:rPr>
              <a:t>       _</a:t>
            </a:r>
            <a:r>
              <a:rPr lang="fi-FI" sz="1200" dirty="0" err="1">
                <a:latin typeface="Courier New" panose="02070309020205020404" pitchFamily="49" charset="0"/>
                <a:cs typeface="Courier New" panose="02070309020205020404" pitchFamily="49" charset="0"/>
              </a:rPr>
              <a:t>cons</a:t>
            </a:r>
            <a:r>
              <a:rPr lang="fi-FI" sz="1200" dirty="0">
                <a:latin typeface="Courier New" panose="02070309020205020404" pitchFamily="49" charset="0"/>
                <a:cs typeface="Courier New" panose="02070309020205020404" pitchFamily="49" charset="0"/>
              </a:rPr>
              <a:t> |  -450.1559          .        .       .            .           .</a:t>
            </a:r>
          </a:p>
          <a:p>
            <a:pPr marL="0" indent="0">
              <a:buNone/>
            </a:pPr>
            <a:r>
              <a:rPr lang="fi-FI" sz="1200" dirty="0">
                <a:latin typeface="Courier New" panose="02070309020205020404" pitchFamily="49" charset="0"/>
                <a:cs typeface="Courier New" panose="02070309020205020404" pitchFamily="49" charset="0"/>
              </a:rPr>
              <a:t>------------------------------------------------------------------------------</a:t>
            </a:r>
          </a:p>
          <a:p>
            <a:pPr marL="0" indent="0">
              <a:buNone/>
            </a:pPr>
            <a:r>
              <a:rPr lang="fi-FI" sz="1200" dirty="0" err="1">
                <a:latin typeface="Courier New" panose="02070309020205020404" pitchFamily="49" charset="0"/>
                <a:cs typeface="Courier New" panose="02070309020205020404" pitchFamily="49" charset="0"/>
              </a:rPr>
              <a:t>Note</a:t>
            </a:r>
            <a:r>
              <a:rPr lang="fi-FI" sz="1200" dirty="0">
                <a:latin typeface="Courier New" panose="02070309020205020404" pitchFamily="49" charset="0"/>
                <a:cs typeface="Courier New" panose="02070309020205020404" pitchFamily="49" charset="0"/>
              </a:rPr>
              <a:t>: 3 </a:t>
            </a:r>
            <a:r>
              <a:rPr lang="fi-FI" sz="1200" dirty="0" err="1">
                <a:latin typeface="Courier New" panose="02070309020205020404" pitchFamily="49" charset="0"/>
                <a:cs typeface="Courier New" panose="02070309020205020404" pitchFamily="49" charset="0"/>
              </a:rPr>
              <a:t>failures</a:t>
            </a:r>
            <a:r>
              <a:rPr lang="fi-FI" sz="1200" dirty="0">
                <a:latin typeface="Courier New" panose="02070309020205020404" pitchFamily="49" charset="0"/>
                <a:cs typeface="Courier New" panose="02070309020205020404" pitchFamily="49" charset="0"/>
              </a:rPr>
              <a:t> and 2 </a:t>
            </a:r>
            <a:r>
              <a:rPr lang="fi-FI" sz="1200" dirty="0" err="1">
                <a:latin typeface="Courier New" panose="02070309020205020404" pitchFamily="49" charset="0"/>
                <a:cs typeface="Courier New" panose="02070309020205020404" pitchFamily="49" charset="0"/>
              </a:rPr>
              <a:t>successes</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completely</a:t>
            </a:r>
            <a:r>
              <a:rPr lang="fi-FI" sz="1200" dirty="0">
                <a:latin typeface="Courier New" panose="02070309020205020404" pitchFamily="49" charset="0"/>
                <a:cs typeface="Courier New" panose="02070309020205020404" pitchFamily="49" charset="0"/>
              </a:rPr>
              <a:t> </a:t>
            </a:r>
            <a:r>
              <a:rPr lang="fi-FI" sz="1200" dirty="0" err="1">
                <a:latin typeface="Courier New" panose="02070309020205020404" pitchFamily="49" charset="0"/>
                <a:cs typeface="Courier New" panose="02070309020205020404" pitchFamily="49" charset="0"/>
              </a:rPr>
              <a:t>determined</a:t>
            </a:r>
            <a:r>
              <a:rPr lang="fi-FI" sz="1200" dirty="0">
                <a:latin typeface="Courier New" panose="02070309020205020404" pitchFamily="49" charset="0"/>
                <a:cs typeface="Courier New" panose="02070309020205020404" pitchFamily="49" charset="0"/>
              </a:rPr>
              <a:t>.</a:t>
            </a: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a:p>
            <a:pPr marL="0" indent="0">
              <a:buNone/>
            </a:pPr>
            <a:endParaRPr lang="fi-FI" sz="1200" dirty="0">
              <a:latin typeface="Courier New" panose="02070309020205020404" pitchFamily="49" charset="0"/>
              <a:cs typeface="Courier New" panose="02070309020205020404" pitchFamily="49" charset="0"/>
            </a:endParaRPr>
          </a:p>
        </p:txBody>
      </p:sp>
      <p:graphicFrame>
        <p:nvGraphicFramePr>
          <p:cNvPr id="10" name="Content Placeholder 8">
            <a:extLst>
              <a:ext uri="{FF2B5EF4-FFF2-40B4-BE49-F238E27FC236}">
                <a16:creationId xmlns:a16="http://schemas.microsoft.com/office/drawing/2014/main" id="{6E0FC2F0-F86E-0545-A82D-E1588DC29936}"/>
              </a:ext>
            </a:extLst>
          </p:cNvPr>
          <p:cNvGraphicFramePr>
            <a:graphicFrameLocks/>
          </p:cNvGraphicFramePr>
          <p:nvPr>
            <p:extLst>
              <p:ext uri="{D42A27DB-BD31-4B8C-83A1-F6EECF244321}">
                <p14:modId xmlns:p14="http://schemas.microsoft.com/office/powerpoint/2010/main" val="3279176454"/>
              </p:ext>
            </p:extLst>
          </p:nvPr>
        </p:nvGraphicFramePr>
        <p:xfrm>
          <a:off x="629842" y="2792238"/>
          <a:ext cx="5889292" cy="3708400"/>
        </p:xfrm>
        <a:graphic>
          <a:graphicData uri="http://schemas.openxmlformats.org/drawingml/2006/table">
            <a:tbl>
              <a:tblPr firstRow="1" bandRow="1">
                <a:tableStyleId>{5C22544A-7EE6-4342-B048-85BDC9FD1C3A}</a:tableStyleId>
              </a:tblPr>
              <a:tblGrid>
                <a:gridCol w="1472323">
                  <a:extLst>
                    <a:ext uri="{9D8B030D-6E8A-4147-A177-3AD203B41FA5}">
                      <a16:colId xmlns:a16="http://schemas.microsoft.com/office/drawing/2014/main" val="1923441351"/>
                    </a:ext>
                  </a:extLst>
                </a:gridCol>
                <a:gridCol w="1472323">
                  <a:extLst>
                    <a:ext uri="{9D8B030D-6E8A-4147-A177-3AD203B41FA5}">
                      <a16:colId xmlns:a16="http://schemas.microsoft.com/office/drawing/2014/main" val="592121262"/>
                    </a:ext>
                  </a:extLst>
                </a:gridCol>
                <a:gridCol w="1472323">
                  <a:extLst>
                    <a:ext uri="{9D8B030D-6E8A-4147-A177-3AD203B41FA5}">
                      <a16:colId xmlns:a16="http://schemas.microsoft.com/office/drawing/2014/main" val="294661961"/>
                    </a:ext>
                  </a:extLst>
                </a:gridCol>
                <a:gridCol w="1472323">
                  <a:extLst>
                    <a:ext uri="{9D8B030D-6E8A-4147-A177-3AD203B41FA5}">
                      <a16:colId xmlns:a16="http://schemas.microsoft.com/office/drawing/2014/main" val="3027024424"/>
                    </a:ext>
                  </a:extLst>
                </a:gridCol>
              </a:tblGrid>
              <a:tr h="370840">
                <a:tc>
                  <a:txBody>
                    <a:bodyPr/>
                    <a:lstStyle/>
                    <a:p>
                      <a:r>
                        <a:rPr lang="fi-FI" sz="1800" dirty="0"/>
                        <a:t>y</a:t>
                      </a:r>
                    </a:p>
                  </a:txBody>
                  <a:tcPr/>
                </a:tc>
                <a:tc>
                  <a:txBody>
                    <a:bodyPr/>
                    <a:lstStyle/>
                    <a:p>
                      <a:r>
                        <a:rPr lang="fi-FI" sz="1800" dirty="0"/>
                        <a:t>x1</a:t>
                      </a:r>
                    </a:p>
                  </a:txBody>
                  <a:tcPr/>
                </a:tc>
                <a:tc>
                  <a:txBody>
                    <a:bodyPr/>
                    <a:lstStyle/>
                    <a:p>
                      <a:r>
                        <a:rPr lang="fi-FI" sz="1800" dirty="0"/>
                        <a:t>x2</a:t>
                      </a:r>
                    </a:p>
                  </a:txBody>
                  <a:tcPr/>
                </a:tc>
                <a:tc>
                  <a:txBody>
                    <a:bodyPr/>
                    <a:lstStyle/>
                    <a:p>
                      <a:r>
                        <a:rPr lang="fi-FI" sz="1800" dirty="0" err="1"/>
                        <a:t>predicted</a:t>
                      </a:r>
                      <a:endParaRPr lang="fi-FI" sz="1800" dirty="0"/>
                    </a:p>
                  </a:txBody>
                  <a:tcPr/>
                </a:tc>
                <a:extLst>
                  <a:ext uri="{0D108BD9-81ED-4DB2-BD59-A6C34878D82A}">
                    <a16:rowId xmlns:a16="http://schemas.microsoft.com/office/drawing/2014/main" val="1766715308"/>
                  </a:ext>
                </a:extLst>
              </a:tr>
              <a:tr h="370840">
                <a:tc>
                  <a:txBody>
                    <a:bodyPr/>
                    <a:lstStyle/>
                    <a:p>
                      <a:r>
                        <a:rPr lang="fi-FI" sz="1800" dirty="0"/>
                        <a:t>0</a:t>
                      </a:r>
                    </a:p>
                  </a:txBody>
                  <a:tcPr/>
                </a:tc>
                <a:tc>
                  <a:txBody>
                    <a:bodyPr/>
                    <a:lstStyle/>
                    <a:p>
                      <a:r>
                        <a:rPr lang="fi-FI" sz="1800" dirty="0"/>
                        <a:t>1</a:t>
                      </a:r>
                    </a:p>
                  </a:txBody>
                  <a:tcPr/>
                </a:tc>
                <a:tc>
                  <a:txBody>
                    <a:bodyPr/>
                    <a:lstStyle/>
                    <a:p>
                      <a:r>
                        <a:rPr lang="fi-FI" sz="1800" dirty="0"/>
                        <a:t>3</a:t>
                      </a:r>
                    </a:p>
                  </a:txBody>
                  <a:tcPr/>
                </a:tc>
                <a:tc>
                  <a:txBody>
                    <a:bodyPr/>
                    <a:lstStyle/>
                    <a:p>
                      <a:r>
                        <a:rPr lang="fi-FI" sz="1800" dirty="0"/>
                        <a:t>0.000000061</a:t>
                      </a:r>
                    </a:p>
                  </a:txBody>
                  <a:tcPr/>
                </a:tc>
                <a:extLst>
                  <a:ext uri="{0D108BD9-81ED-4DB2-BD59-A6C34878D82A}">
                    <a16:rowId xmlns:a16="http://schemas.microsoft.com/office/drawing/2014/main" val="3346735162"/>
                  </a:ext>
                </a:extLst>
              </a:tr>
              <a:tr h="370840">
                <a:tc>
                  <a:txBody>
                    <a:bodyPr/>
                    <a:lstStyle/>
                    <a:p>
                      <a:r>
                        <a:rPr lang="fi-FI" sz="1800" dirty="0"/>
                        <a:t>0</a:t>
                      </a:r>
                    </a:p>
                  </a:txBody>
                  <a:tcPr/>
                </a:tc>
                <a:tc>
                  <a:txBody>
                    <a:bodyPr/>
                    <a:lstStyle/>
                    <a:p>
                      <a:r>
                        <a:rPr lang="fi-FI" sz="1800" dirty="0"/>
                        <a:t>2</a:t>
                      </a:r>
                    </a:p>
                  </a:txBody>
                  <a:tcPr/>
                </a:tc>
                <a:tc>
                  <a:txBody>
                    <a:bodyPr/>
                    <a:lstStyle/>
                    <a:p>
                      <a:r>
                        <a:rPr lang="fi-FI" sz="1800" dirty="0"/>
                        <a:t>2</a:t>
                      </a:r>
                    </a:p>
                  </a:txBody>
                  <a:tcPr/>
                </a:tc>
                <a:tc>
                  <a:txBody>
                    <a:bodyPr/>
                    <a:lstStyle/>
                    <a:p>
                      <a:r>
                        <a:rPr lang="fi-FI" sz="1800" dirty="0"/>
                        <a:t>0</a:t>
                      </a:r>
                    </a:p>
                  </a:txBody>
                  <a:tcPr/>
                </a:tc>
                <a:extLst>
                  <a:ext uri="{0D108BD9-81ED-4DB2-BD59-A6C34878D82A}">
                    <a16:rowId xmlns:a16="http://schemas.microsoft.com/office/drawing/2014/main" val="3377189366"/>
                  </a:ext>
                </a:extLst>
              </a:tr>
              <a:tr h="370840">
                <a:tc>
                  <a:txBody>
                    <a:bodyPr/>
                    <a:lstStyle/>
                    <a:p>
                      <a:r>
                        <a:rPr lang="fi-FI" sz="1800" dirty="0"/>
                        <a:t>0</a:t>
                      </a:r>
                    </a:p>
                  </a:txBody>
                  <a:tcPr/>
                </a:tc>
                <a:tc>
                  <a:txBody>
                    <a:bodyPr/>
                    <a:lstStyle/>
                    <a:p>
                      <a:r>
                        <a:rPr lang="fi-FI" sz="1800" dirty="0"/>
                        <a:t>3</a:t>
                      </a:r>
                    </a:p>
                  </a:txBody>
                  <a:tcPr/>
                </a:tc>
                <a:tc>
                  <a:txBody>
                    <a:bodyPr/>
                    <a:lstStyle/>
                    <a:p>
                      <a:r>
                        <a:rPr lang="fi-FI" sz="1800" dirty="0"/>
                        <a:t>-1</a:t>
                      </a:r>
                    </a:p>
                  </a:txBody>
                  <a:tcPr/>
                </a:tc>
                <a:tc>
                  <a:txBody>
                    <a:bodyPr/>
                    <a:lstStyle/>
                    <a:p>
                      <a:r>
                        <a:rPr lang="fi-FI" sz="1800" dirty="0"/>
                        <a:t>0</a:t>
                      </a:r>
                    </a:p>
                  </a:txBody>
                  <a:tcPr/>
                </a:tc>
                <a:extLst>
                  <a:ext uri="{0D108BD9-81ED-4DB2-BD59-A6C34878D82A}">
                    <a16:rowId xmlns:a16="http://schemas.microsoft.com/office/drawing/2014/main" val="4288196211"/>
                  </a:ext>
                </a:extLst>
              </a:tr>
              <a:tr h="370840">
                <a:tc>
                  <a:txBody>
                    <a:bodyPr/>
                    <a:lstStyle/>
                    <a:p>
                      <a:r>
                        <a:rPr lang="fi-FI" sz="1800" dirty="0"/>
                        <a:t>0</a:t>
                      </a:r>
                    </a:p>
                  </a:txBody>
                  <a:tcPr/>
                </a:tc>
                <a:tc>
                  <a:txBody>
                    <a:bodyPr/>
                    <a:lstStyle/>
                    <a:p>
                      <a:r>
                        <a:rPr lang="fi-FI" sz="1800" dirty="0"/>
                        <a:t>3</a:t>
                      </a:r>
                    </a:p>
                  </a:txBody>
                  <a:tcPr/>
                </a:tc>
                <a:tc>
                  <a:txBody>
                    <a:bodyPr/>
                    <a:lstStyle/>
                    <a:p>
                      <a:r>
                        <a:rPr lang="fi-FI" sz="1800" dirty="0"/>
                        <a:t>-1</a:t>
                      </a:r>
                    </a:p>
                  </a:txBody>
                  <a:tcPr/>
                </a:tc>
                <a:tc>
                  <a:txBody>
                    <a:bodyPr/>
                    <a:lstStyle/>
                    <a:p>
                      <a:r>
                        <a:rPr lang="fi-FI" sz="1800" dirty="0"/>
                        <a:t>0</a:t>
                      </a:r>
                    </a:p>
                  </a:txBody>
                  <a:tcPr/>
                </a:tc>
                <a:extLst>
                  <a:ext uri="{0D108BD9-81ED-4DB2-BD59-A6C34878D82A}">
                    <a16:rowId xmlns:a16="http://schemas.microsoft.com/office/drawing/2014/main" val="1448830158"/>
                  </a:ext>
                </a:extLst>
              </a:tr>
              <a:tr h="370840">
                <a:tc>
                  <a:txBody>
                    <a:bodyPr/>
                    <a:lstStyle/>
                    <a:p>
                      <a:r>
                        <a:rPr lang="fi-FI" sz="1800" dirty="0"/>
                        <a:t>1</a:t>
                      </a:r>
                    </a:p>
                  </a:txBody>
                  <a:tcPr/>
                </a:tc>
                <a:tc>
                  <a:txBody>
                    <a:bodyPr/>
                    <a:lstStyle/>
                    <a:p>
                      <a:r>
                        <a:rPr lang="fi-FI" sz="1800" dirty="0"/>
                        <a:t>5</a:t>
                      </a:r>
                    </a:p>
                  </a:txBody>
                  <a:tcPr/>
                </a:tc>
                <a:tc>
                  <a:txBody>
                    <a:bodyPr/>
                    <a:lstStyle/>
                    <a:p>
                      <a:r>
                        <a:rPr lang="fi-FI" sz="1800" dirty="0"/>
                        <a:t>2</a:t>
                      </a:r>
                    </a:p>
                  </a:txBody>
                  <a:tcPr/>
                </a:tc>
                <a:tc>
                  <a:txBody>
                    <a:bodyPr/>
                    <a:lstStyle/>
                    <a:p>
                      <a:r>
                        <a:rPr lang="fi-FI" sz="1800" dirty="0"/>
                        <a:t>.9999999</a:t>
                      </a:r>
                    </a:p>
                  </a:txBody>
                  <a:tcPr/>
                </a:tc>
                <a:extLst>
                  <a:ext uri="{0D108BD9-81ED-4DB2-BD59-A6C34878D82A}">
                    <a16:rowId xmlns:a16="http://schemas.microsoft.com/office/drawing/2014/main" val="2237803616"/>
                  </a:ext>
                </a:extLst>
              </a:tr>
              <a:tr h="370840">
                <a:tc>
                  <a:txBody>
                    <a:bodyPr/>
                    <a:lstStyle/>
                    <a:p>
                      <a:r>
                        <a:rPr lang="fi-FI" sz="1800" dirty="0"/>
                        <a:t>1</a:t>
                      </a:r>
                    </a:p>
                  </a:txBody>
                  <a:tcPr/>
                </a:tc>
                <a:tc>
                  <a:txBody>
                    <a:bodyPr/>
                    <a:lstStyle/>
                    <a:p>
                      <a:r>
                        <a:rPr lang="fi-FI" sz="1800" dirty="0"/>
                        <a:t>6</a:t>
                      </a:r>
                    </a:p>
                  </a:txBody>
                  <a:tcPr/>
                </a:tc>
                <a:tc>
                  <a:txBody>
                    <a:bodyPr/>
                    <a:lstStyle/>
                    <a:p>
                      <a:r>
                        <a:rPr lang="fi-FI" sz="1800" dirty="0"/>
                        <a:t>4</a:t>
                      </a:r>
                    </a:p>
                  </a:txBody>
                  <a:tcPr/>
                </a:tc>
                <a:tc>
                  <a:txBody>
                    <a:bodyPr/>
                    <a:lstStyle/>
                    <a:p>
                      <a:r>
                        <a:rPr lang="fi-FI" sz="1800" dirty="0"/>
                        <a:t>1</a:t>
                      </a:r>
                    </a:p>
                  </a:txBody>
                  <a:tcPr/>
                </a:tc>
                <a:extLst>
                  <a:ext uri="{0D108BD9-81ED-4DB2-BD59-A6C34878D82A}">
                    <a16:rowId xmlns:a16="http://schemas.microsoft.com/office/drawing/2014/main" val="1413331414"/>
                  </a:ext>
                </a:extLst>
              </a:tr>
              <a:tr h="370840">
                <a:tc>
                  <a:txBody>
                    <a:bodyPr/>
                    <a:lstStyle/>
                    <a:p>
                      <a:r>
                        <a:rPr lang="fi-FI" sz="1800" dirty="0"/>
                        <a:t>1</a:t>
                      </a:r>
                    </a:p>
                  </a:txBody>
                  <a:tcPr/>
                </a:tc>
                <a:tc>
                  <a:txBody>
                    <a:bodyPr/>
                    <a:lstStyle/>
                    <a:p>
                      <a:r>
                        <a:rPr lang="fi-FI" sz="1800" dirty="0"/>
                        <a:t>10</a:t>
                      </a:r>
                    </a:p>
                  </a:txBody>
                  <a:tcPr/>
                </a:tc>
                <a:tc>
                  <a:txBody>
                    <a:bodyPr/>
                    <a:lstStyle/>
                    <a:p>
                      <a:r>
                        <a:rPr lang="fi-FI" sz="1800" dirty="0"/>
                        <a:t>1</a:t>
                      </a:r>
                    </a:p>
                  </a:txBody>
                  <a:tcPr/>
                </a:tc>
                <a:tc>
                  <a:txBody>
                    <a:bodyPr/>
                    <a:lstStyle/>
                    <a:p>
                      <a:r>
                        <a:rPr lang="fi-FI" sz="1800" dirty="0"/>
                        <a:t>1</a:t>
                      </a:r>
                    </a:p>
                  </a:txBody>
                  <a:tcPr/>
                </a:tc>
                <a:extLst>
                  <a:ext uri="{0D108BD9-81ED-4DB2-BD59-A6C34878D82A}">
                    <a16:rowId xmlns:a16="http://schemas.microsoft.com/office/drawing/2014/main" val="3403533456"/>
                  </a:ext>
                </a:extLst>
              </a:tr>
              <a:tr h="370840">
                <a:tc>
                  <a:txBody>
                    <a:bodyPr/>
                    <a:lstStyle/>
                    <a:p>
                      <a:r>
                        <a:rPr lang="fi-FI" sz="1800" dirty="0"/>
                        <a:t>1</a:t>
                      </a:r>
                    </a:p>
                  </a:txBody>
                  <a:tcPr/>
                </a:tc>
                <a:tc>
                  <a:txBody>
                    <a:bodyPr/>
                    <a:lstStyle/>
                    <a:p>
                      <a:r>
                        <a:rPr lang="fi-FI" sz="1800" dirty="0"/>
                        <a:t>11</a:t>
                      </a:r>
                    </a:p>
                  </a:txBody>
                  <a:tcPr/>
                </a:tc>
                <a:tc>
                  <a:txBody>
                    <a:bodyPr/>
                    <a:lstStyle/>
                    <a:p>
                      <a:r>
                        <a:rPr lang="fi-FI" sz="1800" dirty="0"/>
                        <a:t>0</a:t>
                      </a:r>
                    </a:p>
                  </a:txBody>
                  <a:tcPr/>
                </a:tc>
                <a:tc>
                  <a:txBody>
                    <a:bodyPr/>
                    <a:lstStyle/>
                    <a:p>
                      <a:r>
                        <a:rPr lang="fi-FI" sz="1800" dirty="0"/>
                        <a:t>.5</a:t>
                      </a:r>
                    </a:p>
                  </a:txBody>
                  <a:tcPr/>
                </a:tc>
                <a:extLst>
                  <a:ext uri="{0D108BD9-81ED-4DB2-BD59-A6C34878D82A}">
                    <a16:rowId xmlns:a16="http://schemas.microsoft.com/office/drawing/2014/main" val="2451628628"/>
                  </a:ext>
                </a:extLst>
              </a:tr>
              <a:tr h="370840">
                <a:tc>
                  <a:txBody>
                    <a:bodyPr/>
                    <a:lstStyle/>
                    <a:p>
                      <a:r>
                        <a:rPr lang="fi-FI" sz="1800" dirty="0"/>
                        <a:t>0</a:t>
                      </a:r>
                    </a:p>
                  </a:txBody>
                  <a:tcPr/>
                </a:tc>
                <a:tc>
                  <a:txBody>
                    <a:bodyPr/>
                    <a:lstStyle/>
                    <a:p>
                      <a:r>
                        <a:rPr lang="fi-FI" sz="1800" dirty="0"/>
                        <a:t>11</a:t>
                      </a:r>
                    </a:p>
                  </a:txBody>
                  <a:tcPr/>
                </a:tc>
                <a:tc>
                  <a:txBody>
                    <a:bodyPr/>
                    <a:lstStyle/>
                    <a:p>
                      <a:r>
                        <a:rPr lang="fi-FI" sz="1800" dirty="0"/>
                        <a:t>0</a:t>
                      </a:r>
                    </a:p>
                  </a:txBody>
                  <a:tcPr/>
                </a:tc>
                <a:tc>
                  <a:txBody>
                    <a:bodyPr/>
                    <a:lstStyle/>
                    <a:p>
                      <a:r>
                        <a:rPr lang="fi-FI" sz="1800" dirty="0"/>
                        <a:t>.5</a:t>
                      </a:r>
                    </a:p>
                  </a:txBody>
                  <a:tcPr/>
                </a:tc>
                <a:extLst>
                  <a:ext uri="{0D108BD9-81ED-4DB2-BD59-A6C34878D82A}">
                    <a16:rowId xmlns:a16="http://schemas.microsoft.com/office/drawing/2014/main" val="406461559"/>
                  </a:ext>
                </a:extLst>
              </a:tr>
            </a:tbl>
          </a:graphicData>
        </a:graphic>
      </p:graphicFrame>
    </p:spTree>
    <p:extLst>
      <p:ext uri="{BB962C8B-B14F-4D97-AF65-F5344CB8AC3E}">
        <p14:creationId xmlns:p14="http://schemas.microsoft.com/office/powerpoint/2010/main" val="15075167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8707-465F-E84E-B171-426E97107B93}"/>
              </a:ext>
            </a:extLst>
          </p:cNvPr>
          <p:cNvSpPr>
            <a:spLocks noGrp="1"/>
          </p:cNvSpPr>
          <p:nvPr>
            <p:ph type="title"/>
          </p:nvPr>
        </p:nvSpPr>
        <p:spPr/>
        <p:txBody>
          <a:bodyPr/>
          <a:lstStyle/>
          <a:p>
            <a:endParaRPr lang="fi-FI"/>
          </a:p>
        </p:txBody>
      </p:sp>
      <p:pic>
        <p:nvPicPr>
          <p:cNvPr id="8" name="output.mp4">
            <a:hlinkClick r:id="" action="ppaction://media"/>
            <a:extLst>
              <a:ext uri="{FF2B5EF4-FFF2-40B4-BE49-F238E27FC236}">
                <a16:creationId xmlns:a16="http://schemas.microsoft.com/office/drawing/2014/main" id="{55276FEA-BE32-A646-A995-56B2730CF4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6786230" cy="6786231"/>
          </a:xfrm>
        </p:spPr>
      </p:pic>
      <p:graphicFrame>
        <p:nvGraphicFramePr>
          <p:cNvPr id="10" name="Content Placeholder 8">
            <a:extLst>
              <a:ext uri="{FF2B5EF4-FFF2-40B4-BE49-F238E27FC236}">
                <a16:creationId xmlns:a16="http://schemas.microsoft.com/office/drawing/2014/main" id="{1722CFB0-9A42-424A-BD22-BA26A1C62446}"/>
              </a:ext>
            </a:extLst>
          </p:cNvPr>
          <p:cNvGraphicFramePr>
            <a:graphicFrameLocks/>
          </p:cNvGraphicFramePr>
          <p:nvPr>
            <p:extLst>
              <p:ext uri="{D42A27DB-BD31-4B8C-83A1-F6EECF244321}">
                <p14:modId xmlns:p14="http://schemas.microsoft.com/office/powerpoint/2010/main" val="1828713870"/>
              </p:ext>
            </p:extLst>
          </p:nvPr>
        </p:nvGraphicFramePr>
        <p:xfrm>
          <a:off x="6532030" y="179665"/>
          <a:ext cx="2446548" cy="3048000"/>
        </p:xfrm>
        <a:graphic>
          <a:graphicData uri="http://schemas.openxmlformats.org/drawingml/2006/table">
            <a:tbl>
              <a:tblPr firstRow="1" bandRow="1">
                <a:tableStyleId>{5C22544A-7EE6-4342-B048-85BDC9FD1C3A}</a:tableStyleId>
              </a:tblPr>
              <a:tblGrid>
                <a:gridCol w="815516">
                  <a:extLst>
                    <a:ext uri="{9D8B030D-6E8A-4147-A177-3AD203B41FA5}">
                      <a16:colId xmlns:a16="http://schemas.microsoft.com/office/drawing/2014/main" val="1923441351"/>
                    </a:ext>
                  </a:extLst>
                </a:gridCol>
                <a:gridCol w="815516">
                  <a:extLst>
                    <a:ext uri="{9D8B030D-6E8A-4147-A177-3AD203B41FA5}">
                      <a16:colId xmlns:a16="http://schemas.microsoft.com/office/drawing/2014/main" val="592121262"/>
                    </a:ext>
                  </a:extLst>
                </a:gridCol>
                <a:gridCol w="815516">
                  <a:extLst>
                    <a:ext uri="{9D8B030D-6E8A-4147-A177-3AD203B41FA5}">
                      <a16:colId xmlns:a16="http://schemas.microsoft.com/office/drawing/2014/main" val="294661961"/>
                    </a:ext>
                  </a:extLst>
                </a:gridCol>
              </a:tblGrid>
              <a:tr h="271593">
                <a:tc>
                  <a:txBody>
                    <a:bodyPr/>
                    <a:lstStyle/>
                    <a:p>
                      <a:r>
                        <a:rPr lang="fi-FI" sz="1400" dirty="0"/>
                        <a:t>y</a:t>
                      </a:r>
                    </a:p>
                  </a:txBody>
                  <a:tcPr marL="68700" marR="68700"/>
                </a:tc>
                <a:tc>
                  <a:txBody>
                    <a:bodyPr/>
                    <a:lstStyle/>
                    <a:p>
                      <a:r>
                        <a:rPr lang="fi-FI" sz="1400" dirty="0"/>
                        <a:t>x1</a:t>
                      </a:r>
                    </a:p>
                  </a:txBody>
                  <a:tcPr marL="68700" marR="68700"/>
                </a:tc>
                <a:tc>
                  <a:txBody>
                    <a:bodyPr/>
                    <a:lstStyle/>
                    <a:p>
                      <a:r>
                        <a:rPr lang="fi-FI" sz="1400" dirty="0"/>
                        <a:t>x2</a:t>
                      </a:r>
                    </a:p>
                  </a:txBody>
                  <a:tcPr marL="68700" marR="68700"/>
                </a:tc>
                <a:extLst>
                  <a:ext uri="{0D108BD9-81ED-4DB2-BD59-A6C34878D82A}">
                    <a16:rowId xmlns:a16="http://schemas.microsoft.com/office/drawing/2014/main" val="1766715308"/>
                  </a:ext>
                </a:extLst>
              </a:tr>
              <a:tr h="271593">
                <a:tc>
                  <a:txBody>
                    <a:bodyPr/>
                    <a:lstStyle/>
                    <a:p>
                      <a:r>
                        <a:rPr lang="fi-FI" sz="1400" dirty="0"/>
                        <a:t>0</a:t>
                      </a:r>
                    </a:p>
                  </a:txBody>
                  <a:tcPr marL="68700" marR="68700"/>
                </a:tc>
                <a:tc>
                  <a:txBody>
                    <a:bodyPr/>
                    <a:lstStyle/>
                    <a:p>
                      <a:r>
                        <a:rPr lang="fi-FI" sz="1400" dirty="0"/>
                        <a:t>1</a:t>
                      </a:r>
                    </a:p>
                  </a:txBody>
                  <a:tcPr marL="68700" marR="68700"/>
                </a:tc>
                <a:tc>
                  <a:txBody>
                    <a:bodyPr/>
                    <a:lstStyle/>
                    <a:p>
                      <a:r>
                        <a:rPr lang="fi-FI" sz="1400" dirty="0"/>
                        <a:t>3</a:t>
                      </a:r>
                    </a:p>
                  </a:txBody>
                  <a:tcPr marL="68700" marR="68700"/>
                </a:tc>
                <a:extLst>
                  <a:ext uri="{0D108BD9-81ED-4DB2-BD59-A6C34878D82A}">
                    <a16:rowId xmlns:a16="http://schemas.microsoft.com/office/drawing/2014/main" val="3346735162"/>
                  </a:ext>
                </a:extLst>
              </a:tr>
              <a:tr h="271593">
                <a:tc>
                  <a:txBody>
                    <a:bodyPr/>
                    <a:lstStyle/>
                    <a:p>
                      <a:r>
                        <a:rPr lang="fi-FI" sz="1400" dirty="0"/>
                        <a:t>0</a:t>
                      </a:r>
                    </a:p>
                  </a:txBody>
                  <a:tcPr marL="68700" marR="68700"/>
                </a:tc>
                <a:tc>
                  <a:txBody>
                    <a:bodyPr/>
                    <a:lstStyle/>
                    <a:p>
                      <a:r>
                        <a:rPr lang="fi-FI" sz="1400" dirty="0"/>
                        <a:t>2</a:t>
                      </a:r>
                    </a:p>
                  </a:txBody>
                  <a:tcPr marL="68700" marR="68700"/>
                </a:tc>
                <a:tc>
                  <a:txBody>
                    <a:bodyPr/>
                    <a:lstStyle/>
                    <a:p>
                      <a:r>
                        <a:rPr lang="fi-FI" sz="1400" dirty="0"/>
                        <a:t>2</a:t>
                      </a:r>
                    </a:p>
                  </a:txBody>
                  <a:tcPr marL="68700" marR="68700"/>
                </a:tc>
                <a:extLst>
                  <a:ext uri="{0D108BD9-81ED-4DB2-BD59-A6C34878D82A}">
                    <a16:rowId xmlns:a16="http://schemas.microsoft.com/office/drawing/2014/main" val="3377189366"/>
                  </a:ext>
                </a:extLst>
              </a:tr>
              <a:tr h="271593">
                <a:tc>
                  <a:txBody>
                    <a:bodyPr/>
                    <a:lstStyle/>
                    <a:p>
                      <a:r>
                        <a:rPr lang="fi-FI" sz="1400" dirty="0"/>
                        <a:t>0</a:t>
                      </a:r>
                    </a:p>
                  </a:txBody>
                  <a:tcPr marL="68700" marR="68700"/>
                </a:tc>
                <a:tc>
                  <a:txBody>
                    <a:bodyPr/>
                    <a:lstStyle/>
                    <a:p>
                      <a:r>
                        <a:rPr lang="fi-FI" sz="1400" dirty="0"/>
                        <a:t>3</a:t>
                      </a:r>
                    </a:p>
                  </a:txBody>
                  <a:tcPr marL="68700" marR="68700"/>
                </a:tc>
                <a:tc>
                  <a:txBody>
                    <a:bodyPr/>
                    <a:lstStyle/>
                    <a:p>
                      <a:r>
                        <a:rPr lang="fi-FI" sz="1400" dirty="0"/>
                        <a:t>-1</a:t>
                      </a:r>
                    </a:p>
                  </a:txBody>
                  <a:tcPr marL="68700" marR="68700"/>
                </a:tc>
                <a:extLst>
                  <a:ext uri="{0D108BD9-81ED-4DB2-BD59-A6C34878D82A}">
                    <a16:rowId xmlns:a16="http://schemas.microsoft.com/office/drawing/2014/main" val="4288196211"/>
                  </a:ext>
                </a:extLst>
              </a:tr>
              <a:tr h="271593">
                <a:tc>
                  <a:txBody>
                    <a:bodyPr/>
                    <a:lstStyle/>
                    <a:p>
                      <a:r>
                        <a:rPr lang="fi-FI" sz="1400" dirty="0"/>
                        <a:t>0</a:t>
                      </a:r>
                    </a:p>
                  </a:txBody>
                  <a:tcPr marL="68700" marR="68700"/>
                </a:tc>
                <a:tc>
                  <a:txBody>
                    <a:bodyPr/>
                    <a:lstStyle/>
                    <a:p>
                      <a:r>
                        <a:rPr lang="fi-FI" sz="1400" dirty="0"/>
                        <a:t>3</a:t>
                      </a:r>
                    </a:p>
                  </a:txBody>
                  <a:tcPr marL="68700" marR="68700"/>
                </a:tc>
                <a:tc>
                  <a:txBody>
                    <a:bodyPr/>
                    <a:lstStyle/>
                    <a:p>
                      <a:r>
                        <a:rPr lang="fi-FI" sz="1400" dirty="0"/>
                        <a:t>-1</a:t>
                      </a:r>
                    </a:p>
                  </a:txBody>
                  <a:tcPr marL="68700" marR="68700"/>
                </a:tc>
                <a:extLst>
                  <a:ext uri="{0D108BD9-81ED-4DB2-BD59-A6C34878D82A}">
                    <a16:rowId xmlns:a16="http://schemas.microsoft.com/office/drawing/2014/main" val="1448830158"/>
                  </a:ext>
                </a:extLst>
              </a:tr>
              <a:tr h="271593">
                <a:tc>
                  <a:txBody>
                    <a:bodyPr/>
                    <a:lstStyle/>
                    <a:p>
                      <a:r>
                        <a:rPr lang="fi-FI" sz="1400" dirty="0"/>
                        <a:t>1</a:t>
                      </a:r>
                    </a:p>
                  </a:txBody>
                  <a:tcPr marL="68700" marR="68700"/>
                </a:tc>
                <a:tc>
                  <a:txBody>
                    <a:bodyPr/>
                    <a:lstStyle/>
                    <a:p>
                      <a:r>
                        <a:rPr lang="fi-FI" sz="1400" dirty="0"/>
                        <a:t>5</a:t>
                      </a:r>
                    </a:p>
                  </a:txBody>
                  <a:tcPr marL="68700" marR="68700"/>
                </a:tc>
                <a:tc>
                  <a:txBody>
                    <a:bodyPr/>
                    <a:lstStyle/>
                    <a:p>
                      <a:r>
                        <a:rPr lang="fi-FI" sz="1400" dirty="0"/>
                        <a:t>2</a:t>
                      </a:r>
                    </a:p>
                  </a:txBody>
                  <a:tcPr marL="68700" marR="68700"/>
                </a:tc>
                <a:extLst>
                  <a:ext uri="{0D108BD9-81ED-4DB2-BD59-A6C34878D82A}">
                    <a16:rowId xmlns:a16="http://schemas.microsoft.com/office/drawing/2014/main" val="2237803616"/>
                  </a:ext>
                </a:extLst>
              </a:tr>
              <a:tr h="271593">
                <a:tc>
                  <a:txBody>
                    <a:bodyPr/>
                    <a:lstStyle/>
                    <a:p>
                      <a:r>
                        <a:rPr lang="fi-FI" sz="1400" dirty="0"/>
                        <a:t>1</a:t>
                      </a:r>
                    </a:p>
                  </a:txBody>
                  <a:tcPr marL="68700" marR="68700"/>
                </a:tc>
                <a:tc>
                  <a:txBody>
                    <a:bodyPr/>
                    <a:lstStyle/>
                    <a:p>
                      <a:r>
                        <a:rPr lang="fi-FI" sz="1400" dirty="0"/>
                        <a:t>6</a:t>
                      </a:r>
                    </a:p>
                  </a:txBody>
                  <a:tcPr marL="68700" marR="68700"/>
                </a:tc>
                <a:tc>
                  <a:txBody>
                    <a:bodyPr/>
                    <a:lstStyle/>
                    <a:p>
                      <a:r>
                        <a:rPr lang="fi-FI" sz="1400" dirty="0"/>
                        <a:t>4</a:t>
                      </a:r>
                    </a:p>
                  </a:txBody>
                  <a:tcPr marL="68700" marR="68700"/>
                </a:tc>
                <a:extLst>
                  <a:ext uri="{0D108BD9-81ED-4DB2-BD59-A6C34878D82A}">
                    <a16:rowId xmlns:a16="http://schemas.microsoft.com/office/drawing/2014/main" val="1413331414"/>
                  </a:ext>
                </a:extLst>
              </a:tr>
              <a:tr h="271593">
                <a:tc>
                  <a:txBody>
                    <a:bodyPr/>
                    <a:lstStyle/>
                    <a:p>
                      <a:r>
                        <a:rPr lang="fi-FI" sz="1400" dirty="0"/>
                        <a:t>1</a:t>
                      </a:r>
                    </a:p>
                  </a:txBody>
                  <a:tcPr marL="68700" marR="68700"/>
                </a:tc>
                <a:tc>
                  <a:txBody>
                    <a:bodyPr/>
                    <a:lstStyle/>
                    <a:p>
                      <a:r>
                        <a:rPr lang="fi-FI" sz="1400" dirty="0"/>
                        <a:t>10</a:t>
                      </a:r>
                    </a:p>
                  </a:txBody>
                  <a:tcPr marL="68700" marR="68700"/>
                </a:tc>
                <a:tc>
                  <a:txBody>
                    <a:bodyPr/>
                    <a:lstStyle/>
                    <a:p>
                      <a:r>
                        <a:rPr lang="fi-FI" sz="1400" dirty="0"/>
                        <a:t>1</a:t>
                      </a:r>
                    </a:p>
                  </a:txBody>
                  <a:tcPr marL="68700" marR="68700"/>
                </a:tc>
                <a:extLst>
                  <a:ext uri="{0D108BD9-81ED-4DB2-BD59-A6C34878D82A}">
                    <a16:rowId xmlns:a16="http://schemas.microsoft.com/office/drawing/2014/main" val="3403533456"/>
                  </a:ext>
                </a:extLst>
              </a:tr>
              <a:tr h="271593">
                <a:tc>
                  <a:txBody>
                    <a:bodyPr/>
                    <a:lstStyle/>
                    <a:p>
                      <a:r>
                        <a:rPr lang="fi-FI" sz="1400" dirty="0"/>
                        <a:t>1</a:t>
                      </a:r>
                    </a:p>
                  </a:txBody>
                  <a:tcPr marL="68700" marR="68700"/>
                </a:tc>
                <a:tc>
                  <a:txBody>
                    <a:bodyPr/>
                    <a:lstStyle/>
                    <a:p>
                      <a:r>
                        <a:rPr lang="fi-FI" sz="1400" dirty="0"/>
                        <a:t>11</a:t>
                      </a:r>
                    </a:p>
                  </a:txBody>
                  <a:tcPr marL="68700" marR="68700"/>
                </a:tc>
                <a:tc>
                  <a:txBody>
                    <a:bodyPr/>
                    <a:lstStyle/>
                    <a:p>
                      <a:r>
                        <a:rPr lang="fi-FI" sz="1400" dirty="0"/>
                        <a:t>0</a:t>
                      </a:r>
                    </a:p>
                  </a:txBody>
                  <a:tcPr marL="68700" marR="68700"/>
                </a:tc>
                <a:extLst>
                  <a:ext uri="{0D108BD9-81ED-4DB2-BD59-A6C34878D82A}">
                    <a16:rowId xmlns:a16="http://schemas.microsoft.com/office/drawing/2014/main" val="2451628628"/>
                  </a:ext>
                </a:extLst>
              </a:tr>
              <a:tr h="271593">
                <a:tc>
                  <a:txBody>
                    <a:bodyPr/>
                    <a:lstStyle/>
                    <a:p>
                      <a:r>
                        <a:rPr lang="fi-FI" sz="1400" dirty="0"/>
                        <a:t>0</a:t>
                      </a:r>
                    </a:p>
                  </a:txBody>
                  <a:tcPr marL="68700" marR="68700"/>
                </a:tc>
                <a:tc>
                  <a:txBody>
                    <a:bodyPr/>
                    <a:lstStyle/>
                    <a:p>
                      <a:r>
                        <a:rPr lang="fi-FI" sz="1400" dirty="0"/>
                        <a:t>11</a:t>
                      </a:r>
                    </a:p>
                  </a:txBody>
                  <a:tcPr marL="68700" marR="68700"/>
                </a:tc>
                <a:tc>
                  <a:txBody>
                    <a:bodyPr/>
                    <a:lstStyle/>
                    <a:p>
                      <a:r>
                        <a:rPr lang="fi-FI" sz="1400" dirty="0"/>
                        <a:t>0</a:t>
                      </a:r>
                    </a:p>
                  </a:txBody>
                  <a:tcPr marL="68700" marR="68700"/>
                </a:tc>
                <a:extLst>
                  <a:ext uri="{0D108BD9-81ED-4DB2-BD59-A6C34878D82A}">
                    <a16:rowId xmlns:a16="http://schemas.microsoft.com/office/drawing/2014/main" val="406461559"/>
                  </a:ext>
                </a:extLst>
              </a:tr>
            </a:tbl>
          </a:graphicData>
        </a:graphic>
      </p:graphicFrame>
    </p:spTree>
    <p:extLst>
      <p:ext uri="{BB962C8B-B14F-4D97-AF65-F5344CB8AC3E}">
        <p14:creationId xmlns:p14="http://schemas.microsoft.com/office/powerpoint/2010/main" val="33813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0B960-3753-4D4E-8ABC-C710A145789C}"/>
              </a:ext>
            </a:extLst>
          </p:cNvPr>
          <p:cNvSpPr>
            <a:spLocks noGrp="1"/>
          </p:cNvSpPr>
          <p:nvPr>
            <p:ph type="title"/>
          </p:nvPr>
        </p:nvSpPr>
        <p:spPr/>
        <p:txBody>
          <a:bodyPr/>
          <a:lstStyle/>
          <a:p>
            <a:r>
              <a:rPr lang="fi-FI" dirty="0" err="1"/>
              <a:t>Four</a:t>
            </a:r>
            <a:r>
              <a:rPr lang="fi-FI" dirty="0"/>
              <a:t> </a:t>
            </a:r>
            <a:r>
              <a:rPr lang="fi-FI" dirty="0" err="1"/>
              <a:t>options</a:t>
            </a:r>
            <a:r>
              <a:rPr lang="fi-FI" dirty="0"/>
              <a:t> for </a:t>
            </a:r>
            <a:r>
              <a:rPr lang="fi-FI" dirty="0" err="1"/>
              <a:t>dealing</a:t>
            </a:r>
            <a:r>
              <a:rPr lang="fi-FI" dirty="0"/>
              <a:t> </a:t>
            </a:r>
            <a:r>
              <a:rPr lang="fi-FI" dirty="0" err="1"/>
              <a:t>with</a:t>
            </a:r>
            <a:r>
              <a:rPr lang="fi-FI" dirty="0"/>
              <a:t> </a:t>
            </a:r>
            <a:r>
              <a:rPr lang="fi-FI" dirty="0" err="1"/>
              <a:t>estimation</a:t>
            </a:r>
            <a:r>
              <a:rPr lang="fi-FI" dirty="0"/>
              <a:t> </a:t>
            </a:r>
            <a:r>
              <a:rPr lang="fi-FI" dirty="0" err="1"/>
              <a:t>problems</a:t>
            </a:r>
            <a:endParaRPr lang="fi-FI" dirty="0"/>
          </a:p>
        </p:txBody>
      </p:sp>
      <p:sp>
        <p:nvSpPr>
          <p:cNvPr id="3" name="Content Placeholder 2">
            <a:extLst>
              <a:ext uri="{FF2B5EF4-FFF2-40B4-BE49-F238E27FC236}">
                <a16:creationId xmlns:a16="http://schemas.microsoft.com/office/drawing/2014/main" id="{59177749-7BE5-DF4B-BC75-4BAFBA09EDB3}"/>
              </a:ext>
            </a:extLst>
          </p:cNvPr>
          <p:cNvSpPr>
            <a:spLocks noGrp="1"/>
          </p:cNvSpPr>
          <p:nvPr>
            <p:ph idx="1"/>
          </p:nvPr>
        </p:nvSpPr>
        <p:spPr>
          <a:xfrm>
            <a:off x="628650" y="2371059"/>
            <a:ext cx="5612662" cy="3805903"/>
          </a:xfrm>
        </p:spPr>
        <p:txBody>
          <a:bodyPr/>
          <a:lstStyle/>
          <a:p>
            <a:pPr marL="457200" indent="-457200">
              <a:buFont typeface="+mj-lt"/>
              <a:buAutoNum type="arabicPeriod"/>
            </a:pPr>
            <a:r>
              <a:rPr lang="fi-FI" dirty="0" err="1"/>
              <a:t>Ignore</a:t>
            </a:r>
            <a:r>
              <a:rPr lang="fi-FI" dirty="0"/>
              <a:t> </a:t>
            </a:r>
            <a:r>
              <a:rPr lang="fi-FI" dirty="0" err="1"/>
              <a:t>the</a:t>
            </a:r>
            <a:r>
              <a:rPr lang="fi-FI" dirty="0"/>
              <a:t> </a:t>
            </a:r>
            <a:r>
              <a:rPr lang="fi-FI" dirty="0" err="1"/>
              <a:t>warnings</a:t>
            </a:r>
            <a:r>
              <a:rPr lang="fi-FI" dirty="0"/>
              <a:t> </a:t>
            </a:r>
            <a:r>
              <a:rPr lang="fi-FI" dirty="0" err="1"/>
              <a:t>report</a:t>
            </a:r>
            <a:r>
              <a:rPr lang="fi-FI" dirty="0"/>
              <a:t> </a:t>
            </a:r>
            <a:r>
              <a:rPr lang="fi-FI" dirty="0" err="1"/>
              <a:t>the</a:t>
            </a:r>
            <a:r>
              <a:rPr lang="fi-FI" dirty="0"/>
              <a:t> </a:t>
            </a:r>
            <a:r>
              <a:rPr lang="fi-FI" dirty="0" err="1"/>
              <a:t>estimates</a:t>
            </a:r>
            <a:r>
              <a:rPr lang="fi-FI" dirty="0"/>
              <a:t> </a:t>
            </a:r>
            <a:r>
              <a:rPr lang="fi-FI" dirty="0" err="1"/>
              <a:t>anyway</a:t>
            </a:r>
            <a:endParaRPr lang="fi-FI" dirty="0"/>
          </a:p>
          <a:p>
            <a:pPr marL="457200" indent="-457200">
              <a:buFont typeface="+mj-lt"/>
              <a:buAutoNum type="arabicPeriod"/>
            </a:pPr>
            <a:r>
              <a:rPr lang="fi-FI" dirty="0" err="1"/>
              <a:t>Modify</a:t>
            </a:r>
            <a:r>
              <a:rPr lang="fi-FI" dirty="0"/>
              <a:t> </a:t>
            </a:r>
            <a:r>
              <a:rPr lang="fi-FI" dirty="0" err="1"/>
              <a:t>the</a:t>
            </a:r>
            <a:r>
              <a:rPr lang="fi-FI" dirty="0"/>
              <a:t> </a:t>
            </a:r>
            <a:r>
              <a:rPr lang="fi-FI" dirty="0" err="1"/>
              <a:t>model</a:t>
            </a:r>
            <a:r>
              <a:rPr lang="fi-FI" dirty="0"/>
              <a:t> </a:t>
            </a:r>
            <a:r>
              <a:rPr lang="fi-FI" dirty="0" err="1"/>
              <a:t>or</a:t>
            </a:r>
            <a:r>
              <a:rPr lang="fi-FI" dirty="0"/>
              <a:t> data </a:t>
            </a:r>
            <a:r>
              <a:rPr lang="fi-FI" dirty="0" err="1"/>
              <a:t>by</a:t>
            </a:r>
            <a:r>
              <a:rPr lang="fi-FI" dirty="0"/>
              <a:t> trial and </a:t>
            </a:r>
            <a:r>
              <a:rPr lang="fi-FI" dirty="0" err="1"/>
              <a:t>error</a:t>
            </a:r>
            <a:r>
              <a:rPr lang="fi-FI" dirty="0"/>
              <a:t> </a:t>
            </a:r>
            <a:r>
              <a:rPr lang="fi-FI" dirty="0" err="1"/>
              <a:t>until</a:t>
            </a:r>
            <a:r>
              <a:rPr lang="fi-FI" dirty="0"/>
              <a:t> </a:t>
            </a:r>
            <a:r>
              <a:rPr lang="fi-FI" dirty="0" err="1"/>
              <a:t>the</a:t>
            </a:r>
            <a:r>
              <a:rPr lang="fi-FI" dirty="0"/>
              <a:t> </a:t>
            </a:r>
            <a:r>
              <a:rPr lang="fi-FI" dirty="0" err="1"/>
              <a:t>warning</a:t>
            </a:r>
            <a:r>
              <a:rPr lang="fi-FI" dirty="0"/>
              <a:t> no </a:t>
            </a:r>
            <a:r>
              <a:rPr lang="fi-FI" dirty="0" err="1"/>
              <a:t>longer</a:t>
            </a:r>
            <a:r>
              <a:rPr lang="fi-FI" dirty="0"/>
              <a:t> </a:t>
            </a:r>
            <a:r>
              <a:rPr lang="fi-FI" dirty="0" err="1"/>
              <a:t>occurs</a:t>
            </a:r>
            <a:endParaRPr lang="fi-FI" dirty="0"/>
          </a:p>
          <a:p>
            <a:pPr marL="457200" indent="-457200">
              <a:buFont typeface="+mj-lt"/>
              <a:buAutoNum type="arabicPeriod"/>
            </a:pPr>
            <a:r>
              <a:rPr lang="fi-FI" dirty="0" err="1"/>
              <a:t>Learn</a:t>
            </a:r>
            <a:r>
              <a:rPr lang="fi-FI" dirty="0"/>
              <a:t> </a:t>
            </a:r>
            <a:r>
              <a:rPr lang="fi-FI" dirty="0" err="1"/>
              <a:t>each</a:t>
            </a:r>
            <a:r>
              <a:rPr lang="fi-FI" dirty="0"/>
              <a:t> </a:t>
            </a:r>
            <a:r>
              <a:rPr lang="fi-FI" dirty="0" err="1"/>
              <a:t>special</a:t>
            </a:r>
            <a:r>
              <a:rPr lang="fi-FI" dirty="0"/>
              <a:t> case and </a:t>
            </a:r>
            <a:r>
              <a:rPr lang="fi-FI" dirty="0" err="1"/>
              <a:t>how</a:t>
            </a:r>
            <a:r>
              <a:rPr lang="fi-FI" dirty="0"/>
              <a:t> to </a:t>
            </a:r>
            <a:r>
              <a:rPr lang="fi-FI" dirty="0" err="1"/>
              <a:t>deal</a:t>
            </a:r>
            <a:r>
              <a:rPr lang="fi-FI" dirty="0"/>
              <a:t> </a:t>
            </a:r>
            <a:r>
              <a:rPr lang="fi-FI" dirty="0" err="1"/>
              <a:t>with</a:t>
            </a:r>
            <a:r>
              <a:rPr lang="fi-FI" dirty="0"/>
              <a:t> </a:t>
            </a:r>
            <a:r>
              <a:rPr lang="fi-FI" dirty="0" err="1"/>
              <a:t>them</a:t>
            </a:r>
            <a:endParaRPr lang="fi-FI" dirty="0"/>
          </a:p>
          <a:p>
            <a:pPr marL="457200" indent="-457200">
              <a:buFont typeface="+mj-lt"/>
              <a:buAutoNum type="arabicPeriod"/>
            </a:pPr>
            <a:r>
              <a:rPr lang="fi-FI" dirty="0" err="1"/>
              <a:t>Understand</a:t>
            </a:r>
            <a:r>
              <a:rPr lang="fi-FI" dirty="0"/>
              <a:t> </a:t>
            </a:r>
            <a:r>
              <a:rPr lang="fi-FI" dirty="0" err="1"/>
              <a:t>the</a:t>
            </a:r>
            <a:r>
              <a:rPr lang="fi-FI" dirty="0"/>
              <a:t> general </a:t>
            </a:r>
            <a:r>
              <a:rPr lang="fi-FI" dirty="0" err="1"/>
              <a:t>estimation</a:t>
            </a:r>
            <a:r>
              <a:rPr lang="fi-FI" dirty="0"/>
              <a:t> </a:t>
            </a:r>
            <a:r>
              <a:rPr lang="fi-FI" dirty="0" err="1"/>
              <a:t>principle</a:t>
            </a:r>
            <a:r>
              <a:rPr lang="fi-FI" dirty="0"/>
              <a:t> </a:t>
            </a:r>
            <a:r>
              <a:rPr lang="fi-FI" dirty="0" err="1"/>
              <a:t>so</a:t>
            </a:r>
            <a:r>
              <a:rPr lang="fi-FI" dirty="0"/>
              <a:t> </a:t>
            </a:r>
            <a:r>
              <a:rPr lang="fi-FI" dirty="0" err="1"/>
              <a:t>that</a:t>
            </a:r>
            <a:r>
              <a:rPr lang="fi-FI" dirty="0"/>
              <a:t> </a:t>
            </a:r>
            <a:r>
              <a:rPr lang="fi-FI" dirty="0" err="1"/>
              <a:t>you</a:t>
            </a:r>
            <a:r>
              <a:rPr lang="fi-FI" dirty="0"/>
              <a:t> </a:t>
            </a:r>
            <a:r>
              <a:rPr lang="fi-FI" dirty="0" err="1"/>
              <a:t>understand</a:t>
            </a:r>
            <a:r>
              <a:rPr lang="fi-FI" dirty="0"/>
              <a:t> </a:t>
            </a:r>
            <a:r>
              <a:rPr lang="fi-FI" dirty="0" err="1"/>
              <a:t>why</a:t>
            </a:r>
            <a:r>
              <a:rPr lang="fi-FI" dirty="0"/>
              <a:t> </a:t>
            </a:r>
            <a:r>
              <a:rPr lang="fi-FI" dirty="0" err="1"/>
              <a:t>estimation</a:t>
            </a:r>
            <a:r>
              <a:rPr lang="fi-FI" dirty="0"/>
              <a:t> </a:t>
            </a:r>
            <a:r>
              <a:rPr lang="fi-FI" dirty="0" err="1"/>
              <a:t>fails</a:t>
            </a:r>
            <a:r>
              <a:rPr lang="fi-FI" dirty="0"/>
              <a:t> and </a:t>
            </a:r>
            <a:r>
              <a:rPr lang="fi-FI" dirty="0" err="1"/>
              <a:t>can</a:t>
            </a:r>
            <a:r>
              <a:rPr lang="fi-FI" dirty="0"/>
              <a:t> </a:t>
            </a:r>
            <a:r>
              <a:rPr lang="fi-FI" dirty="0" err="1"/>
              <a:t>make</a:t>
            </a:r>
            <a:r>
              <a:rPr lang="fi-FI" dirty="0"/>
              <a:t> an </a:t>
            </a:r>
            <a:r>
              <a:rPr lang="fi-FI" dirty="0" err="1"/>
              <a:t>informed</a:t>
            </a:r>
            <a:r>
              <a:rPr lang="fi-FI" dirty="0"/>
              <a:t> </a:t>
            </a:r>
            <a:r>
              <a:rPr lang="fi-FI" dirty="0" err="1"/>
              <a:t>decision</a:t>
            </a:r>
            <a:endParaRPr lang="fi-FI" dirty="0"/>
          </a:p>
          <a:p>
            <a:pPr marL="457200" indent="-457200">
              <a:buFont typeface="+mj-lt"/>
              <a:buAutoNum type="arabicPeriod"/>
            </a:pPr>
            <a:r>
              <a:rPr lang="fi-FI" dirty="0" err="1"/>
              <a:t>Give</a:t>
            </a:r>
            <a:r>
              <a:rPr lang="fi-FI" dirty="0"/>
              <a:t> </a:t>
            </a:r>
            <a:r>
              <a:rPr lang="fi-FI" dirty="0" err="1"/>
              <a:t>up</a:t>
            </a:r>
            <a:endParaRPr lang="fi-FI" dirty="0"/>
          </a:p>
          <a:p>
            <a:pPr marL="457200" indent="-457200">
              <a:buFont typeface="+mj-lt"/>
              <a:buAutoNum type="arabicPeriod"/>
            </a:pPr>
            <a:endParaRPr lang="fi-FI" dirty="0"/>
          </a:p>
        </p:txBody>
      </p:sp>
    </p:spTree>
    <p:extLst>
      <p:ext uri="{BB962C8B-B14F-4D97-AF65-F5344CB8AC3E}">
        <p14:creationId xmlns:p14="http://schemas.microsoft.com/office/powerpoint/2010/main" val="388179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612F3E-E56A-3049-82DC-2F09D9ADAE0C}"/>
              </a:ext>
            </a:extLst>
          </p:cNvPr>
          <p:cNvSpPr>
            <a:spLocks noGrp="1"/>
          </p:cNvSpPr>
          <p:nvPr>
            <p:ph type="title"/>
          </p:nvPr>
        </p:nvSpPr>
        <p:spPr/>
        <p:txBody>
          <a:bodyPr/>
          <a:lstStyle/>
          <a:p>
            <a:r>
              <a:rPr lang="fi-FI" dirty="0"/>
              <a:t>Pseudo-R</a:t>
            </a:r>
            <a:r>
              <a:rPr lang="fi-FI" baseline="30000" dirty="0"/>
              <a:t>2</a:t>
            </a:r>
          </a:p>
        </p:txBody>
      </p:sp>
      <p:sp>
        <p:nvSpPr>
          <p:cNvPr id="2" name="Text Placeholder 1">
            <a:extLst>
              <a:ext uri="{FF2B5EF4-FFF2-40B4-BE49-F238E27FC236}">
                <a16:creationId xmlns:a16="http://schemas.microsoft.com/office/drawing/2014/main" id="{01E03001-AE28-F742-A9EA-DC993187FA19}"/>
              </a:ext>
            </a:extLst>
          </p:cNvPr>
          <p:cNvSpPr>
            <a:spLocks noGrp="1"/>
          </p:cNvSpPr>
          <p:nvPr>
            <p:ph type="body" idx="1"/>
          </p:nvPr>
        </p:nvSpPr>
        <p:spPr/>
        <p:txBody>
          <a:bodyPr/>
          <a:lstStyle/>
          <a:p>
            <a:r>
              <a:rPr lang="fi-FI" dirty="0"/>
              <a:t>in </a:t>
            </a:r>
            <a:r>
              <a:rPr lang="fi-FI" dirty="0" err="1"/>
              <a:t>logistic</a:t>
            </a:r>
            <a:r>
              <a:rPr lang="fi-FI" dirty="0"/>
              <a:t> </a:t>
            </a:r>
            <a:r>
              <a:rPr lang="fi-FI" dirty="0" err="1"/>
              <a:t>regresssion</a:t>
            </a:r>
            <a:endParaRPr lang="fi-FI" dirty="0"/>
          </a:p>
        </p:txBody>
      </p:sp>
    </p:spTree>
    <p:extLst>
      <p:ext uri="{BB962C8B-B14F-4D97-AF65-F5344CB8AC3E}">
        <p14:creationId xmlns:p14="http://schemas.microsoft.com/office/powerpoint/2010/main" val="30433795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C3A5E-8BFB-B84E-9B59-87EBA3102598}"/>
              </a:ext>
            </a:extLst>
          </p:cNvPr>
          <p:cNvSpPr>
            <a:spLocks noGrp="1"/>
          </p:cNvSpPr>
          <p:nvPr>
            <p:ph type="title"/>
          </p:nvPr>
        </p:nvSpPr>
        <p:spPr/>
        <p:txBody>
          <a:bodyPr/>
          <a:lstStyle/>
          <a:p>
            <a:r>
              <a:rPr lang="fi-FI" dirty="0" err="1"/>
              <a:t>What</a:t>
            </a:r>
            <a:r>
              <a:rPr lang="fi-FI" dirty="0"/>
              <a:t> R</a:t>
            </a:r>
            <a:r>
              <a:rPr lang="fi-FI" baseline="30000" dirty="0"/>
              <a:t>2</a:t>
            </a:r>
            <a:r>
              <a:rPr lang="fi-FI" dirty="0"/>
              <a:t> </a:t>
            </a:r>
            <a:r>
              <a:rPr lang="fi-FI" dirty="0" err="1"/>
              <a:t>quantifies</a:t>
            </a:r>
            <a:r>
              <a:rPr lang="fi-FI" dirty="0"/>
              <a:t> and</a:t>
            </a:r>
            <a:br>
              <a:rPr lang="fi-FI" dirty="0"/>
            </a:br>
            <a:r>
              <a:rPr lang="fi-FI" dirty="0"/>
              <a:t>is </a:t>
            </a:r>
            <a:r>
              <a:rPr lang="fi-FI" dirty="0" err="1"/>
              <a:t>used</a:t>
            </a:r>
            <a:r>
              <a:rPr lang="fi-FI" dirty="0"/>
              <a:t> for</a:t>
            </a:r>
          </a:p>
        </p:txBody>
      </p:sp>
      <p:graphicFrame>
        <p:nvGraphicFramePr>
          <p:cNvPr id="6" name="Content Placeholder 5">
            <a:extLst>
              <a:ext uri="{FF2B5EF4-FFF2-40B4-BE49-F238E27FC236}">
                <a16:creationId xmlns:a16="http://schemas.microsoft.com/office/drawing/2014/main" id="{7B8738CD-198B-8448-90F6-7E1675F3EDEF}"/>
              </a:ext>
            </a:extLst>
          </p:cNvPr>
          <p:cNvGraphicFramePr>
            <a:graphicFrameLocks noGrp="1"/>
          </p:cNvGraphicFramePr>
          <p:nvPr>
            <p:ph idx="1"/>
            <p:extLst>
              <p:ext uri="{D42A27DB-BD31-4B8C-83A1-F6EECF244321}">
                <p14:modId xmlns:p14="http://schemas.microsoft.com/office/powerpoint/2010/main" val="2094038684"/>
              </p:ext>
            </p:extLst>
          </p:nvPr>
        </p:nvGraphicFramePr>
        <p:xfrm>
          <a:off x="628650" y="1825625"/>
          <a:ext cx="6356941" cy="3655148"/>
        </p:xfrm>
        <a:graphic>
          <a:graphicData uri="http://schemas.openxmlformats.org/drawingml/2006/table">
            <a:tbl>
              <a:tblPr firstRow="1" bandRow="1">
                <a:tableStyleId>{5C22544A-7EE6-4342-B048-85BDC9FD1C3A}</a:tableStyleId>
              </a:tblPr>
              <a:tblGrid>
                <a:gridCol w="2072916">
                  <a:extLst>
                    <a:ext uri="{9D8B030D-6E8A-4147-A177-3AD203B41FA5}">
                      <a16:colId xmlns:a16="http://schemas.microsoft.com/office/drawing/2014/main" val="58006612"/>
                    </a:ext>
                  </a:extLst>
                </a:gridCol>
                <a:gridCol w="4284025">
                  <a:extLst>
                    <a:ext uri="{9D8B030D-6E8A-4147-A177-3AD203B41FA5}">
                      <a16:colId xmlns:a16="http://schemas.microsoft.com/office/drawing/2014/main" val="723485340"/>
                    </a:ext>
                  </a:extLst>
                </a:gridCol>
              </a:tblGrid>
              <a:tr h="370840">
                <a:tc>
                  <a:txBody>
                    <a:bodyPr/>
                    <a:lstStyle/>
                    <a:p>
                      <a:r>
                        <a:rPr lang="fi-FI" dirty="0" err="1"/>
                        <a:t>Interpretation</a:t>
                      </a:r>
                      <a:r>
                        <a:rPr lang="fi-FI" dirty="0"/>
                        <a:t> of R</a:t>
                      </a:r>
                      <a:r>
                        <a:rPr lang="fi-FI" baseline="30000" dirty="0"/>
                        <a:t>2</a:t>
                      </a:r>
                    </a:p>
                  </a:txBody>
                  <a:tcPr/>
                </a:tc>
                <a:tc>
                  <a:txBody>
                    <a:bodyPr/>
                    <a:lstStyle/>
                    <a:p>
                      <a:r>
                        <a:rPr lang="fi-FI" dirty="0" err="1"/>
                        <a:t>Explanation</a:t>
                      </a:r>
                      <a:endParaRPr lang="fi-FI" dirty="0"/>
                    </a:p>
                  </a:txBody>
                  <a:tcPr/>
                </a:tc>
                <a:extLst>
                  <a:ext uri="{0D108BD9-81ED-4DB2-BD59-A6C34878D82A}">
                    <a16:rowId xmlns:a16="http://schemas.microsoft.com/office/drawing/2014/main" val="2486292216"/>
                  </a:ext>
                </a:extLst>
              </a:tr>
              <a:tr h="370840">
                <a:tc>
                  <a:txBody>
                    <a:bodyPr/>
                    <a:lstStyle/>
                    <a:p>
                      <a:r>
                        <a:rPr lang="fi-FI" dirty="0" err="1"/>
                        <a:t>Degree</a:t>
                      </a:r>
                      <a:r>
                        <a:rPr lang="fi-FI" dirty="0"/>
                        <a:t> of </a:t>
                      </a:r>
                      <a:r>
                        <a:rPr lang="fi-FI" dirty="0" err="1"/>
                        <a:t>explained</a:t>
                      </a:r>
                      <a:r>
                        <a:rPr lang="fi-FI" dirty="0"/>
                        <a:t> </a:t>
                      </a:r>
                      <a:r>
                        <a:rPr lang="fi-FI" dirty="0" err="1"/>
                        <a:t>variance</a:t>
                      </a:r>
                      <a:endParaRPr lang="fi-FI" dirty="0"/>
                    </a:p>
                  </a:txBody>
                  <a:tcPr/>
                </a:tc>
                <a:tc>
                  <a:txBody>
                    <a:bodyPr/>
                    <a:lstStyle/>
                    <a:p>
                      <a:r>
                        <a:rPr lang="fi-FI" dirty="0"/>
                        <a:t>R</a:t>
                      </a:r>
                      <a:r>
                        <a:rPr lang="fi-FI" baseline="30000" dirty="0"/>
                        <a:t>2</a:t>
                      </a:r>
                      <a:r>
                        <a:rPr lang="fi-FI" dirty="0"/>
                        <a:t>=0: </a:t>
                      </a:r>
                      <a:r>
                        <a:rPr lang="fi-FI" dirty="0" err="1"/>
                        <a:t>the</a:t>
                      </a:r>
                      <a:r>
                        <a:rPr lang="fi-FI" dirty="0"/>
                        <a:t> </a:t>
                      </a:r>
                      <a:r>
                        <a:rPr lang="fi-FI" dirty="0" err="1"/>
                        <a:t>model</a:t>
                      </a:r>
                      <a:r>
                        <a:rPr lang="fi-FI" dirty="0"/>
                        <a:t> </a:t>
                      </a:r>
                      <a:r>
                        <a:rPr lang="fi-FI" dirty="0" err="1"/>
                        <a:t>does</a:t>
                      </a:r>
                      <a:r>
                        <a:rPr lang="fi-FI" dirty="0"/>
                        <a:t> </a:t>
                      </a:r>
                      <a:r>
                        <a:rPr lang="fi-FI" dirty="0" err="1"/>
                        <a:t>not</a:t>
                      </a:r>
                      <a:r>
                        <a:rPr lang="fi-FI" dirty="0"/>
                        <a:t> </a:t>
                      </a:r>
                      <a:r>
                        <a:rPr lang="fi-FI" dirty="0" err="1"/>
                        <a:t>explain</a:t>
                      </a:r>
                      <a:r>
                        <a:rPr lang="fi-FI" dirty="0"/>
                        <a:t> </a:t>
                      </a:r>
                      <a:r>
                        <a:rPr lang="fi-FI" dirty="0" err="1"/>
                        <a:t>the</a:t>
                      </a:r>
                      <a:r>
                        <a:rPr lang="fi-FI" dirty="0"/>
                        <a:t> data at </a:t>
                      </a:r>
                      <a:r>
                        <a:rPr lang="fi-FI" dirty="0" err="1"/>
                        <a:t>all</a:t>
                      </a:r>
                      <a:endParaRPr lang="fi-FI" dirty="0"/>
                    </a:p>
                    <a:p>
                      <a:endParaRPr lang="fi-FI"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R</a:t>
                      </a:r>
                      <a:r>
                        <a:rPr lang="fi-FI" baseline="30000" dirty="0"/>
                        <a:t>2</a:t>
                      </a:r>
                      <a:r>
                        <a:rPr lang="fi-FI" dirty="0"/>
                        <a:t>=1: </a:t>
                      </a:r>
                      <a:r>
                        <a:rPr lang="fi-FI" dirty="0" err="1"/>
                        <a:t>the</a:t>
                      </a:r>
                      <a:r>
                        <a:rPr lang="fi-FI" dirty="0"/>
                        <a:t> </a:t>
                      </a:r>
                      <a:r>
                        <a:rPr lang="fi-FI" dirty="0" err="1"/>
                        <a:t>model</a:t>
                      </a:r>
                      <a:r>
                        <a:rPr lang="fi-FI" dirty="0"/>
                        <a:t> </a:t>
                      </a:r>
                      <a:r>
                        <a:rPr lang="fi-FI" dirty="0" err="1"/>
                        <a:t>does</a:t>
                      </a:r>
                      <a:r>
                        <a:rPr lang="fi-FI" dirty="0"/>
                        <a:t> </a:t>
                      </a:r>
                      <a:r>
                        <a:rPr lang="fi-FI" dirty="0" err="1"/>
                        <a:t>not</a:t>
                      </a:r>
                      <a:r>
                        <a:rPr lang="fi-FI" dirty="0"/>
                        <a:t> </a:t>
                      </a:r>
                      <a:r>
                        <a:rPr lang="fi-FI" dirty="0" err="1"/>
                        <a:t>explain</a:t>
                      </a:r>
                      <a:r>
                        <a:rPr lang="fi-FI" dirty="0"/>
                        <a:t> </a:t>
                      </a:r>
                      <a:r>
                        <a:rPr lang="fi-FI" dirty="0" err="1"/>
                        <a:t>the</a:t>
                      </a:r>
                      <a:r>
                        <a:rPr lang="fi-FI" dirty="0"/>
                        <a:t> data </a:t>
                      </a:r>
                      <a:r>
                        <a:rPr lang="fi-FI" dirty="0" err="1"/>
                        <a:t>perfectly</a:t>
                      </a:r>
                      <a:endParaRPr lang="fi-FI" dirty="0"/>
                    </a:p>
                  </a:txBody>
                  <a:tcPr/>
                </a:tc>
                <a:extLst>
                  <a:ext uri="{0D108BD9-81ED-4DB2-BD59-A6C34878D82A}">
                    <a16:rowId xmlns:a16="http://schemas.microsoft.com/office/drawing/2014/main" val="1329600310"/>
                  </a:ext>
                </a:extLst>
              </a:tr>
              <a:tr h="370840">
                <a:tc>
                  <a:txBody>
                    <a:bodyPr/>
                    <a:lstStyle/>
                    <a:p>
                      <a:r>
                        <a:rPr lang="fi-FI" dirty="0" err="1"/>
                        <a:t>Improvement</a:t>
                      </a:r>
                      <a:r>
                        <a:rPr lang="fi-FI" dirty="0"/>
                        <a:t> </a:t>
                      </a:r>
                      <a:r>
                        <a:rPr lang="fi-FI" dirty="0" err="1"/>
                        <a:t>over</a:t>
                      </a:r>
                      <a:r>
                        <a:rPr lang="fi-FI" dirty="0"/>
                        <a:t> </a:t>
                      </a:r>
                      <a:r>
                        <a:rPr lang="fi-FI" dirty="0" err="1"/>
                        <a:t>the</a:t>
                      </a:r>
                      <a:r>
                        <a:rPr lang="fi-FI" dirty="0"/>
                        <a:t> </a:t>
                      </a:r>
                      <a:r>
                        <a:rPr lang="fi-FI" dirty="0" err="1"/>
                        <a:t>null</a:t>
                      </a:r>
                      <a:r>
                        <a:rPr lang="fi-FI" dirty="0"/>
                        <a:t> </a:t>
                      </a:r>
                      <a:r>
                        <a:rPr lang="fi-FI" dirty="0" err="1"/>
                        <a:t>model</a:t>
                      </a:r>
                      <a:r>
                        <a:rPr lang="fi-FI" dirty="0"/>
                        <a:t> </a:t>
                      </a:r>
                      <a:r>
                        <a:rPr lang="fi-FI" dirty="0" err="1"/>
                        <a:t>toward</a:t>
                      </a:r>
                      <a:r>
                        <a:rPr lang="fi-FI" dirty="0"/>
                        <a:t> </a:t>
                      </a:r>
                      <a:r>
                        <a:rPr lang="fi-FI" dirty="0" err="1"/>
                        <a:t>the</a:t>
                      </a:r>
                      <a:r>
                        <a:rPr lang="fi-FI" dirty="0"/>
                        <a:t> </a:t>
                      </a:r>
                      <a:r>
                        <a:rPr lang="fi-FI" dirty="0" err="1"/>
                        <a:t>saturated</a:t>
                      </a:r>
                      <a:r>
                        <a:rPr lang="fi-FI" dirty="0"/>
                        <a:t> </a:t>
                      </a:r>
                      <a:r>
                        <a:rPr lang="fi-FI" dirty="0" err="1"/>
                        <a:t>model</a:t>
                      </a:r>
                      <a:endParaRPr lang="fi-FI" dirty="0"/>
                    </a:p>
                  </a:txBody>
                  <a:tcPr/>
                </a:tc>
                <a:tc>
                  <a:txBody>
                    <a:bodyPr/>
                    <a:lstStyle/>
                    <a:p>
                      <a:r>
                        <a:rPr lang="fi-FI" dirty="0"/>
                        <a:t>R</a:t>
                      </a:r>
                      <a:r>
                        <a:rPr lang="fi-FI" baseline="30000" dirty="0"/>
                        <a:t>2</a:t>
                      </a:r>
                      <a:r>
                        <a:rPr lang="fi-FI" dirty="0"/>
                        <a:t>=0: </a:t>
                      </a:r>
                      <a:r>
                        <a:rPr lang="fi-FI" dirty="0" err="1"/>
                        <a:t>the</a:t>
                      </a:r>
                      <a:r>
                        <a:rPr lang="fi-FI" dirty="0"/>
                        <a:t> </a:t>
                      </a:r>
                      <a:r>
                        <a:rPr lang="fi-FI" dirty="0" err="1"/>
                        <a:t>model</a:t>
                      </a:r>
                      <a:r>
                        <a:rPr lang="fi-FI" dirty="0"/>
                        <a:t> </a:t>
                      </a:r>
                      <a:r>
                        <a:rPr lang="fi-FI" dirty="0" err="1"/>
                        <a:t>fits</a:t>
                      </a:r>
                      <a:r>
                        <a:rPr lang="fi-FI" dirty="0"/>
                        <a:t> </a:t>
                      </a:r>
                      <a:r>
                        <a:rPr lang="fi-FI" dirty="0" err="1"/>
                        <a:t>equally</a:t>
                      </a:r>
                      <a:r>
                        <a:rPr lang="fi-FI" dirty="0"/>
                        <a:t> </a:t>
                      </a:r>
                      <a:r>
                        <a:rPr lang="fi-FI" dirty="0" err="1"/>
                        <a:t>well</a:t>
                      </a:r>
                      <a:r>
                        <a:rPr lang="fi-FI" dirty="0"/>
                        <a:t> as  </a:t>
                      </a:r>
                      <a:r>
                        <a:rPr lang="fi-FI" dirty="0" err="1"/>
                        <a:t>the</a:t>
                      </a:r>
                      <a:r>
                        <a:rPr lang="fi-FI" dirty="0"/>
                        <a:t> </a:t>
                      </a:r>
                      <a:r>
                        <a:rPr lang="fi-FI" dirty="0" err="1"/>
                        <a:t>null</a:t>
                      </a:r>
                      <a:r>
                        <a:rPr lang="fi-FI" dirty="0"/>
                        <a:t> </a:t>
                      </a:r>
                      <a:r>
                        <a:rPr lang="fi-FI" dirty="0" err="1"/>
                        <a:t>model</a:t>
                      </a:r>
                      <a:endParaRPr lang="fi-FI" dirty="0"/>
                    </a:p>
                    <a:p>
                      <a:endParaRPr lang="fi-FI" dirty="0"/>
                    </a:p>
                    <a:p>
                      <a:r>
                        <a:rPr lang="fi-FI" dirty="0"/>
                        <a:t>R</a:t>
                      </a:r>
                      <a:r>
                        <a:rPr lang="fi-FI" baseline="30000" dirty="0"/>
                        <a:t>2</a:t>
                      </a:r>
                      <a:r>
                        <a:rPr lang="fi-FI" dirty="0"/>
                        <a:t>=1: </a:t>
                      </a:r>
                      <a:r>
                        <a:rPr lang="fi-FI" dirty="0" err="1"/>
                        <a:t>the</a:t>
                      </a:r>
                      <a:r>
                        <a:rPr lang="fi-FI" dirty="0"/>
                        <a:t> </a:t>
                      </a:r>
                      <a:r>
                        <a:rPr lang="fi-FI" dirty="0" err="1"/>
                        <a:t>model</a:t>
                      </a:r>
                      <a:r>
                        <a:rPr lang="fi-FI" dirty="0"/>
                        <a:t> </a:t>
                      </a:r>
                      <a:r>
                        <a:rPr lang="fi-FI" dirty="0" err="1"/>
                        <a:t>fits</a:t>
                      </a:r>
                      <a:r>
                        <a:rPr lang="fi-FI" dirty="0"/>
                        <a:t> </a:t>
                      </a:r>
                      <a:r>
                        <a:rPr lang="fi-FI" dirty="0" err="1"/>
                        <a:t>equally</a:t>
                      </a:r>
                      <a:r>
                        <a:rPr lang="fi-FI" dirty="0"/>
                        <a:t> </a:t>
                      </a:r>
                      <a:r>
                        <a:rPr lang="fi-FI" dirty="0" err="1"/>
                        <a:t>well</a:t>
                      </a:r>
                      <a:r>
                        <a:rPr lang="fi-FI" dirty="0"/>
                        <a:t> as  </a:t>
                      </a:r>
                      <a:r>
                        <a:rPr lang="fi-FI" dirty="0" err="1"/>
                        <a:t>the</a:t>
                      </a:r>
                      <a:r>
                        <a:rPr lang="fi-FI" dirty="0"/>
                        <a:t> </a:t>
                      </a:r>
                      <a:r>
                        <a:rPr lang="fi-FI" dirty="0" err="1"/>
                        <a:t>saturated</a:t>
                      </a:r>
                      <a:r>
                        <a:rPr lang="fi-FI" dirty="0"/>
                        <a:t> </a:t>
                      </a:r>
                      <a:r>
                        <a:rPr lang="fi-FI" dirty="0" err="1"/>
                        <a:t>model</a:t>
                      </a:r>
                      <a:endParaRPr lang="fi-FI" dirty="0"/>
                    </a:p>
                  </a:txBody>
                  <a:tcPr/>
                </a:tc>
                <a:extLst>
                  <a:ext uri="{0D108BD9-81ED-4DB2-BD59-A6C34878D82A}">
                    <a16:rowId xmlns:a16="http://schemas.microsoft.com/office/drawing/2014/main" val="1811391304"/>
                  </a:ext>
                </a:extLst>
              </a:tr>
              <a:tr h="370840">
                <a:tc>
                  <a:txBody>
                    <a:bodyPr/>
                    <a:lstStyle/>
                    <a:p>
                      <a:r>
                        <a:rPr lang="fi-FI" dirty="0" err="1"/>
                        <a:t>Squared</a:t>
                      </a:r>
                      <a:r>
                        <a:rPr lang="fi-FI" dirty="0"/>
                        <a:t> </a:t>
                      </a:r>
                      <a:r>
                        <a:rPr lang="fi-FI" dirty="0" err="1"/>
                        <a:t>correlation</a:t>
                      </a:r>
                      <a:r>
                        <a:rPr lang="fi-FI" dirty="0"/>
                        <a:t> </a:t>
                      </a:r>
                      <a:r>
                        <a:rPr lang="fi-FI" dirty="0" err="1"/>
                        <a:t>between</a:t>
                      </a:r>
                      <a:r>
                        <a:rPr lang="fi-FI" dirty="0"/>
                        <a:t> </a:t>
                      </a:r>
                      <a:r>
                        <a:rPr lang="fi-FI" dirty="0" err="1"/>
                        <a:t>the</a:t>
                      </a:r>
                      <a:r>
                        <a:rPr lang="fi-FI" dirty="0"/>
                        <a:t> </a:t>
                      </a:r>
                      <a:r>
                        <a:rPr lang="fi-FI" dirty="0" err="1"/>
                        <a:t>observed</a:t>
                      </a:r>
                      <a:r>
                        <a:rPr lang="fi-FI" dirty="0"/>
                        <a:t> and </a:t>
                      </a:r>
                      <a:r>
                        <a:rPr lang="fi-FI" dirty="0" err="1"/>
                        <a:t>predicted</a:t>
                      </a:r>
                      <a:r>
                        <a:rPr lang="fi-FI" dirty="0"/>
                        <a:t> </a:t>
                      </a:r>
                      <a:r>
                        <a:rPr lang="fi-FI" dirty="0" err="1"/>
                        <a:t>values</a:t>
                      </a:r>
                      <a:endParaRPr lang="fi-FI"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R</a:t>
                      </a:r>
                      <a:r>
                        <a:rPr lang="fi-FI" baseline="30000" dirty="0"/>
                        <a:t>2</a:t>
                      </a:r>
                      <a:r>
                        <a:rPr lang="fi-FI" dirty="0"/>
                        <a:t>=0: </a:t>
                      </a:r>
                      <a:r>
                        <a:rPr lang="fi-FI" dirty="0" err="1"/>
                        <a:t>the</a:t>
                      </a:r>
                      <a:r>
                        <a:rPr lang="fi-FI" dirty="0"/>
                        <a:t> </a:t>
                      </a:r>
                      <a:r>
                        <a:rPr lang="fi-FI" dirty="0" err="1"/>
                        <a:t>model</a:t>
                      </a:r>
                      <a:r>
                        <a:rPr lang="fi-FI" dirty="0"/>
                        <a:t> </a:t>
                      </a:r>
                      <a:r>
                        <a:rPr lang="fi-FI" dirty="0" err="1"/>
                        <a:t>does</a:t>
                      </a:r>
                      <a:r>
                        <a:rPr lang="fi-FI" dirty="0"/>
                        <a:t> </a:t>
                      </a:r>
                      <a:r>
                        <a:rPr lang="fi-FI" dirty="0" err="1"/>
                        <a:t>not</a:t>
                      </a:r>
                      <a:r>
                        <a:rPr lang="fi-FI" dirty="0"/>
                        <a:t> </a:t>
                      </a:r>
                      <a:r>
                        <a:rPr lang="fi-FI" dirty="0" err="1"/>
                        <a:t>predit</a:t>
                      </a:r>
                      <a:r>
                        <a:rPr lang="fi-FI" dirty="0"/>
                        <a:t> </a:t>
                      </a:r>
                      <a:r>
                        <a:rPr lang="fi-FI" dirty="0" err="1"/>
                        <a:t>the</a:t>
                      </a:r>
                      <a:r>
                        <a:rPr lang="fi-FI" dirty="0"/>
                        <a:t> </a:t>
                      </a:r>
                      <a:r>
                        <a:rPr lang="fi-FI" dirty="0" err="1"/>
                        <a:t>dependent</a:t>
                      </a:r>
                      <a:r>
                        <a:rPr lang="fi-FI" dirty="0"/>
                        <a:t> </a:t>
                      </a:r>
                      <a:r>
                        <a:rPr lang="fi-FI" dirty="0" err="1"/>
                        <a:t>variable</a:t>
                      </a:r>
                      <a:r>
                        <a:rPr lang="fi-FI" dirty="0"/>
                        <a:t> at </a:t>
                      </a:r>
                      <a:r>
                        <a:rPr lang="fi-FI" dirty="0" err="1"/>
                        <a:t>all</a:t>
                      </a:r>
                      <a:endParaRPr lang="fi-FI" dirty="0"/>
                    </a:p>
                    <a:p>
                      <a:endParaRPr lang="fi-FI"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R</a:t>
                      </a:r>
                      <a:r>
                        <a:rPr lang="fi-FI" baseline="30000" dirty="0"/>
                        <a:t>2</a:t>
                      </a:r>
                      <a:r>
                        <a:rPr lang="fi-FI" dirty="0"/>
                        <a:t>=1: </a:t>
                      </a:r>
                      <a:r>
                        <a:rPr lang="fi-FI" dirty="0" err="1"/>
                        <a:t>the</a:t>
                      </a:r>
                      <a:r>
                        <a:rPr lang="fi-FI" dirty="0"/>
                        <a:t> </a:t>
                      </a:r>
                      <a:r>
                        <a:rPr lang="fi-FI" dirty="0" err="1"/>
                        <a:t>model</a:t>
                      </a:r>
                      <a:r>
                        <a:rPr lang="fi-FI" dirty="0"/>
                        <a:t> </a:t>
                      </a:r>
                      <a:r>
                        <a:rPr lang="fi-FI" dirty="0" err="1"/>
                        <a:t>predicts</a:t>
                      </a:r>
                      <a:r>
                        <a:rPr lang="fi-FI" dirty="0"/>
                        <a:t> </a:t>
                      </a:r>
                      <a:r>
                        <a:rPr lang="fi-FI" dirty="0" err="1"/>
                        <a:t>the</a:t>
                      </a:r>
                      <a:r>
                        <a:rPr lang="fi-FI" dirty="0"/>
                        <a:t> </a:t>
                      </a:r>
                      <a:r>
                        <a:rPr lang="fi-FI" dirty="0" err="1"/>
                        <a:t>dependent</a:t>
                      </a:r>
                      <a:r>
                        <a:rPr lang="fi-FI" dirty="0"/>
                        <a:t> </a:t>
                      </a:r>
                      <a:r>
                        <a:rPr lang="fi-FI" dirty="0" err="1"/>
                        <a:t>variable</a:t>
                      </a:r>
                      <a:r>
                        <a:rPr lang="fi-FI" dirty="0"/>
                        <a:t> </a:t>
                      </a:r>
                      <a:r>
                        <a:rPr lang="fi-FI" dirty="0" err="1"/>
                        <a:t>perfectly</a:t>
                      </a:r>
                      <a:endParaRPr lang="fi-FI" dirty="0"/>
                    </a:p>
                    <a:p>
                      <a:endParaRPr lang="fi-FI" dirty="0"/>
                    </a:p>
                  </a:txBody>
                  <a:tcPr/>
                </a:tc>
                <a:extLst>
                  <a:ext uri="{0D108BD9-81ED-4DB2-BD59-A6C34878D82A}">
                    <a16:rowId xmlns:a16="http://schemas.microsoft.com/office/drawing/2014/main" val="2511450026"/>
                  </a:ext>
                </a:extLst>
              </a:tr>
              <a:tr h="373424">
                <a:tc>
                  <a:txBody>
                    <a:bodyPr/>
                    <a:lstStyle/>
                    <a:p>
                      <a:r>
                        <a:rPr lang="fi-FI" dirty="0"/>
                        <a:t>OLS </a:t>
                      </a:r>
                      <a:r>
                        <a:rPr lang="fi-FI" dirty="0" err="1"/>
                        <a:t>estimation</a:t>
                      </a:r>
                      <a:r>
                        <a:rPr lang="fi-FI" dirty="0"/>
                        <a:t> </a:t>
                      </a:r>
                      <a:r>
                        <a:rPr lang="fi-FI" dirty="0" err="1"/>
                        <a:t>criterion</a:t>
                      </a:r>
                      <a:endParaRPr lang="fi-FI" dirty="0"/>
                    </a:p>
                  </a:txBody>
                  <a:tcPr/>
                </a:tc>
                <a:tc>
                  <a:txBody>
                    <a:bodyPr/>
                    <a:lstStyle/>
                    <a:p>
                      <a:r>
                        <a:rPr lang="fi-FI" dirty="0" err="1"/>
                        <a:t>Maximizing</a:t>
                      </a:r>
                      <a:r>
                        <a:rPr lang="fi-FI" dirty="0"/>
                        <a:t> </a:t>
                      </a:r>
                      <a:r>
                        <a:rPr lang="fi-FI" dirty="0" err="1"/>
                        <a:t>the</a:t>
                      </a:r>
                      <a:r>
                        <a:rPr lang="fi-FI" dirty="0"/>
                        <a:t> R</a:t>
                      </a:r>
                      <a:r>
                        <a:rPr lang="fi-FI" baseline="30000" dirty="0"/>
                        <a:t>2</a:t>
                      </a:r>
                      <a:endParaRPr lang="fi-FI" dirty="0"/>
                    </a:p>
                  </a:txBody>
                  <a:tcPr/>
                </a:tc>
                <a:extLst>
                  <a:ext uri="{0D108BD9-81ED-4DB2-BD59-A6C34878D82A}">
                    <a16:rowId xmlns:a16="http://schemas.microsoft.com/office/drawing/2014/main" val="1019967735"/>
                  </a:ext>
                </a:extLst>
              </a:tr>
              <a:tr h="373424">
                <a:tc>
                  <a:txBody>
                    <a:bodyPr/>
                    <a:lstStyle/>
                    <a:p>
                      <a:r>
                        <a:rPr lang="fi-FI" dirty="0" err="1"/>
                        <a:t>Nested</a:t>
                      </a:r>
                      <a:r>
                        <a:rPr lang="fi-FI" dirty="0"/>
                        <a:t> </a:t>
                      </a:r>
                      <a:r>
                        <a:rPr lang="fi-FI" dirty="0" err="1"/>
                        <a:t>model</a:t>
                      </a:r>
                      <a:r>
                        <a:rPr lang="fi-FI" dirty="0"/>
                        <a:t> </a:t>
                      </a:r>
                      <a:r>
                        <a:rPr lang="fi-FI" dirty="0" err="1"/>
                        <a:t>test</a:t>
                      </a:r>
                      <a:endParaRPr lang="fi-FI" dirty="0"/>
                    </a:p>
                  </a:txBody>
                  <a:tcPr/>
                </a:tc>
                <a:tc>
                  <a:txBody>
                    <a:bodyPr/>
                    <a:lstStyle/>
                    <a:p>
                      <a:r>
                        <a:rPr lang="fi-FI" dirty="0" err="1"/>
                        <a:t>Difference</a:t>
                      </a:r>
                      <a:r>
                        <a:rPr lang="fi-FI" dirty="0"/>
                        <a:t> in R</a:t>
                      </a:r>
                      <a:r>
                        <a:rPr lang="fi-FI" baseline="30000" dirty="0"/>
                        <a:t>2 </a:t>
                      </a:r>
                      <a:r>
                        <a:rPr lang="fi-FI" baseline="0" dirty="0"/>
                        <a:t> is </a:t>
                      </a:r>
                      <a:r>
                        <a:rPr lang="fi-FI" baseline="0" dirty="0" err="1"/>
                        <a:t>used</a:t>
                      </a:r>
                      <a:r>
                        <a:rPr lang="fi-FI" baseline="0" dirty="0"/>
                        <a:t> in F </a:t>
                      </a:r>
                      <a:r>
                        <a:rPr lang="fi-FI" baseline="0" dirty="0" err="1"/>
                        <a:t>test</a:t>
                      </a:r>
                      <a:endParaRPr lang="fi-FI" dirty="0"/>
                    </a:p>
                  </a:txBody>
                  <a:tcPr/>
                </a:tc>
                <a:extLst>
                  <a:ext uri="{0D108BD9-81ED-4DB2-BD59-A6C34878D82A}">
                    <a16:rowId xmlns:a16="http://schemas.microsoft.com/office/drawing/2014/main" val="3923361378"/>
                  </a:ext>
                </a:extLst>
              </a:tr>
            </a:tbl>
          </a:graphicData>
        </a:graphic>
      </p:graphicFrame>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D5C89215-220B-BF4D-967B-B572F3DA7609}"/>
                  </a:ext>
                </a:extLst>
              </p:cNvPr>
              <p:cNvSpPr/>
              <p:nvPr/>
            </p:nvSpPr>
            <p:spPr>
              <a:xfrm>
                <a:off x="4951416" y="534592"/>
                <a:ext cx="3659627" cy="94340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sz="2400" i="1">
                              <a:latin typeface="Cambria Math" panose="02040503050406030204" pitchFamily="18" charset="0"/>
                            </a:rPr>
                          </m:ctrlPr>
                        </m:sSupPr>
                        <m:e>
                          <m:r>
                            <a:rPr lang="fi-FI" sz="2400" i="1">
                              <a:latin typeface="Cambria Math" panose="02040503050406030204" pitchFamily="18" charset="0"/>
                            </a:rPr>
                            <m:t>𝑅</m:t>
                          </m:r>
                        </m:e>
                        <m:sup>
                          <m:r>
                            <a:rPr lang="fi-FI" sz="2400" i="0">
                              <a:latin typeface="Cambria Math" panose="02040503050406030204" pitchFamily="18" charset="0"/>
                            </a:rPr>
                            <m:t>2</m:t>
                          </m:r>
                        </m:sup>
                      </m:sSup>
                      <m:r>
                        <a:rPr lang="fi-FI" sz="2400" i="0">
                          <a:latin typeface="Cambria Math" panose="02040503050406030204" pitchFamily="18" charset="0"/>
                        </a:rPr>
                        <m:t>=1−</m:t>
                      </m:r>
                      <m:f>
                        <m:fPr>
                          <m:ctrlPr>
                            <a:rPr lang="fi-FI" sz="2400" i="1">
                              <a:latin typeface="Cambria Math" panose="02040503050406030204" pitchFamily="18" charset="0"/>
                            </a:rPr>
                          </m:ctrlPr>
                        </m:fPr>
                        <m:num>
                          <m:nary>
                            <m:naryPr>
                              <m:chr m:val="∑"/>
                              <m:limLoc m:val="subSup"/>
                              <m:ctrlPr>
                                <a:rPr lang="fi-FI" sz="2400" i="1">
                                  <a:latin typeface="Cambria Math" panose="02040503050406030204" pitchFamily="18" charset="0"/>
                                </a:rPr>
                              </m:ctrlPr>
                            </m:naryPr>
                            <m:sub>
                              <m:r>
                                <a:rPr lang="fi-FI" sz="2400" i="1">
                                  <a:latin typeface="Cambria Math" panose="02040503050406030204" pitchFamily="18" charset="0"/>
                                </a:rPr>
                                <m:t>𝑖</m:t>
                              </m:r>
                              <m:r>
                                <a:rPr lang="fi-FI" sz="2400" i="0">
                                  <a:latin typeface="Cambria Math" panose="02040503050406030204" pitchFamily="18" charset="0"/>
                                </a:rPr>
                                <m:t>=1</m:t>
                              </m:r>
                            </m:sub>
                            <m:sup>
                              <m:r>
                                <a:rPr lang="fi-FI" sz="2400" i="1">
                                  <a:latin typeface="Cambria Math" panose="02040503050406030204" pitchFamily="18" charset="0"/>
                                </a:rPr>
                                <m:t>𝑁</m:t>
                              </m:r>
                            </m:sup>
                            <m:e>
                              <m:sSup>
                                <m:sSupPr>
                                  <m:ctrlPr>
                                    <a:rPr lang="fi-FI" sz="2400" i="1">
                                      <a:latin typeface="Cambria Math" panose="02040503050406030204" pitchFamily="18" charset="0"/>
                                    </a:rPr>
                                  </m:ctrlPr>
                                </m:sSupPr>
                                <m:e>
                                  <m:d>
                                    <m:dPr>
                                      <m:ctrlPr>
                                        <a:rPr lang="fi-FI" sz="2400" i="1">
                                          <a:latin typeface="Cambria Math" panose="02040503050406030204" pitchFamily="18" charset="0"/>
                                        </a:rPr>
                                      </m:ctrlPr>
                                    </m:dPr>
                                    <m:e>
                                      <m:sSub>
                                        <m:sSubPr>
                                          <m:ctrlPr>
                                            <a:rPr lang="fi-FI" sz="2400" i="1">
                                              <a:latin typeface="Cambria Math" panose="02040503050406030204" pitchFamily="18" charset="0"/>
                                            </a:rPr>
                                          </m:ctrlPr>
                                        </m:sSubPr>
                                        <m:e>
                                          <m:r>
                                            <a:rPr lang="fi-FI" sz="2400" i="1">
                                              <a:latin typeface="Cambria Math" panose="02040503050406030204" pitchFamily="18" charset="0"/>
                                            </a:rPr>
                                            <m:t>𝑦</m:t>
                                          </m:r>
                                        </m:e>
                                        <m:sub>
                                          <m:r>
                                            <a:rPr lang="fi-FI" sz="2400" i="1">
                                              <a:latin typeface="Cambria Math" panose="02040503050406030204" pitchFamily="18" charset="0"/>
                                            </a:rPr>
                                            <m:t>𝑖</m:t>
                                          </m:r>
                                        </m:sub>
                                      </m:sSub>
                                      <m:r>
                                        <a:rPr lang="fi-FI" sz="2400" i="0">
                                          <a:latin typeface="Cambria Math" panose="02040503050406030204" pitchFamily="18" charset="0"/>
                                        </a:rPr>
                                        <m:t>−</m:t>
                                      </m:r>
                                      <m:sSub>
                                        <m:sSubPr>
                                          <m:ctrlPr>
                                            <a:rPr lang="fi-FI" sz="2400" i="1">
                                              <a:latin typeface="Cambria Math" panose="02040503050406030204" pitchFamily="18" charset="0"/>
                                            </a:rPr>
                                          </m:ctrlPr>
                                        </m:sSubPr>
                                        <m:e>
                                          <m:acc>
                                            <m:accPr>
                                              <m:chr m:val="̂"/>
                                              <m:ctrlPr>
                                                <a:rPr lang="fi-FI" sz="2400" i="1">
                                                  <a:latin typeface="Cambria Math" panose="02040503050406030204" pitchFamily="18" charset="0"/>
                                                </a:rPr>
                                              </m:ctrlPr>
                                            </m:accPr>
                                            <m:e>
                                              <m:r>
                                                <a:rPr lang="fi-FI" sz="2400" i="1">
                                                  <a:latin typeface="Cambria Math" panose="02040503050406030204" pitchFamily="18" charset="0"/>
                                                </a:rPr>
                                                <m:t>𝑦</m:t>
                                              </m:r>
                                            </m:e>
                                          </m:acc>
                                        </m:e>
                                        <m:sub>
                                          <m:r>
                                            <a:rPr lang="fi-FI" sz="2400" i="1">
                                              <a:latin typeface="Cambria Math" panose="02040503050406030204" pitchFamily="18" charset="0"/>
                                            </a:rPr>
                                            <m:t>𝑖</m:t>
                                          </m:r>
                                        </m:sub>
                                      </m:sSub>
                                    </m:e>
                                  </m:d>
                                </m:e>
                                <m:sup>
                                  <m:r>
                                    <a:rPr lang="fi-FI" sz="2400" i="0">
                                      <a:latin typeface="Cambria Math" panose="02040503050406030204" pitchFamily="18" charset="0"/>
                                    </a:rPr>
                                    <m:t>2</m:t>
                                  </m:r>
                                </m:sup>
                              </m:sSup>
                            </m:e>
                          </m:nary>
                        </m:num>
                        <m:den>
                          <m:nary>
                            <m:naryPr>
                              <m:chr m:val="∑"/>
                              <m:limLoc m:val="subSup"/>
                              <m:ctrlPr>
                                <a:rPr lang="fi-FI" sz="2400" i="1">
                                  <a:latin typeface="Cambria Math" panose="02040503050406030204" pitchFamily="18" charset="0"/>
                                </a:rPr>
                              </m:ctrlPr>
                            </m:naryPr>
                            <m:sub>
                              <m:r>
                                <a:rPr lang="fi-FI" sz="2400" i="1">
                                  <a:latin typeface="Cambria Math" panose="02040503050406030204" pitchFamily="18" charset="0"/>
                                </a:rPr>
                                <m:t>𝑖</m:t>
                              </m:r>
                              <m:r>
                                <a:rPr lang="fi-FI" sz="2400" i="0">
                                  <a:latin typeface="Cambria Math" panose="02040503050406030204" pitchFamily="18" charset="0"/>
                                </a:rPr>
                                <m:t>=1</m:t>
                              </m:r>
                            </m:sub>
                            <m:sup>
                              <m:r>
                                <a:rPr lang="fi-FI" sz="2400" i="1">
                                  <a:latin typeface="Cambria Math" panose="02040503050406030204" pitchFamily="18" charset="0"/>
                                </a:rPr>
                                <m:t>𝑁</m:t>
                              </m:r>
                            </m:sup>
                            <m:e>
                              <m:sSup>
                                <m:sSupPr>
                                  <m:ctrlPr>
                                    <a:rPr lang="fi-FI" sz="2400" i="1">
                                      <a:latin typeface="Cambria Math" panose="02040503050406030204" pitchFamily="18" charset="0"/>
                                    </a:rPr>
                                  </m:ctrlPr>
                                </m:sSupPr>
                                <m:e>
                                  <m:d>
                                    <m:dPr>
                                      <m:ctrlPr>
                                        <a:rPr lang="fi-FI" sz="2400" i="1">
                                          <a:latin typeface="Cambria Math" panose="02040503050406030204" pitchFamily="18" charset="0"/>
                                        </a:rPr>
                                      </m:ctrlPr>
                                    </m:dPr>
                                    <m:e>
                                      <m:sSub>
                                        <m:sSubPr>
                                          <m:ctrlPr>
                                            <a:rPr lang="fi-FI" sz="2400" i="1">
                                              <a:latin typeface="Cambria Math" panose="02040503050406030204" pitchFamily="18" charset="0"/>
                                            </a:rPr>
                                          </m:ctrlPr>
                                        </m:sSubPr>
                                        <m:e>
                                          <m:r>
                                            <a:rPr lang="fi-FI" sz="2400" i="1">
                                              <a:latin typeface="Cambria Math" panose="02040503050406030204" pitchFamily="18" charset="0"/>
                                            </a:rPr>
                                            <m:t>𝑦</m:t>
                                          </m:r>
                                        </m:e>
                                        <m:sub>
                                          <m:r>
                                            <a:rPr lang="fi-FI" sz="2400" i="1">
                                              <a:latin typeface="Cambria Math" panose="02040503050406030204" pitchFamily="18" charset="0"/>
                                            </a:rPr>
                                            <m:t>𝑖</m:t>
                                          </m:r>
                                        </m:sub>
                                      </m:sSub>
                                      <m:r>
                                        <a:rPr lang="fi-FI" sz="2400" i="0">
                                          <a:latin typeface="Cambria Math" panose="02040503050406030204" pitchFamily="18" charset="0"/>
                                        </a:rPr>
                                        <m:t>−</m:t>
                                      </m:r>
                                      <m:acc>
                                        <m:accPr>
                                          <m:chr m:val="̅"/>
                                          <m:ctrlPr>
                                            <a:rPr lang="fi-FI" sz="2400" i="1">
                                              <a:latin typeface="Cambria Math" panose="02040503050406030204" pitchFamily="18" charset="0"/>
                                            </a:rPr>
                                          </m:ctrlPr>
                                        </m:accPr>
                                        <m:e>
                                          <m:r>
                                            <a:rPr lang="fi-FI" sz="2400" i="1">
                                              <a:latin typeface="Cambria Math" panose="02040503050406030204" pitchFamily="18" charset="0"/>
                                            </a:rPr>
                                            <m:t>𝑦</m:t>
                                          </m:r>
                                        </m:e>
                                      </m:acc>
                                    </m:e>
                                  </m:d>
                                </m:e>
                                <m:sup>
                                  <m:r>
                                    <a:rPr lang="fi-FI" sz="2400" i="0">
                                      <a:latin typeface="Cambria Math" panose="02040503050406030204" pitchFamily="18" charset="0"/>
                                    </a:rPr>
                                    <m:t>2</m:t>
                                  </m:r>
                                </m:sup>
                              </m:sSup>
                            </m:e>
                          </m:nary>
                        </m:den>
                      </m:f>
                    </m:oMath>
                  </m:oMathPara>
                </a14:m>
                <a:endParaRPr lang="fi-FI" sz="2400" dirty="0"/>
              </a:p>
            </p:txBody>
          </p:sp>
        </mc:Choice>
        <mc:Fallback xmlns="">
          <p:sp>
            <p:nvSpPr>
              <p:cNvPr id="9" name="Rectangle 8">
                <a:extLst>
                  <a:ext uri="{FF2B5EF4-FFF2-40B4-BE49-F238E27FC236}">
                    <a16:creationId xmlns:a16="http://schemas.microsoft.com/office/drawing/2014/main" id="{D5C89215-220B-BF4D-967B-B572F3DA7609}"/>
                  </a:ext>
                </a:extLst>
              </p:cNvPr>
              <p:cNvSpPr>
                <a:spLocks noRot="1" noChangeAspect="1" noMove="1" noResize="1" noEditPoints="1" noAdjustHandles="1" noChangeArrowheads="1" noChangeShapeType="1" noTextEdit="1"/>
              </p:cNvSpPr>
              <p:nvPr/>
            </p:nvSpPr>
            <p:spPr>
              <a:xfrm>
                <a:off x="4951416" y="534592"/>
                <a:ext cx="3659627" cy="943400"/>
              </a:xfrm>
              <a:prstGeom prst="rect">
                <a:avLst/>
              </a:prstGeom>
              <a:blipFill>
                <a:blip r:embed="rId3"/>
                <a:stretch>
                  <a:fillRect t="-57333" b="-94667"/>
                </a:stretch>
              </a:blipFill>
            </p:spPr>
            <p:txBody>
              <a:bodyPr/>
              <a:lstStyle/>
              <a:p>
                <a:r>
                  <a:rPr lang="fi-FI">
                    <a:noFill/>
                  </a:rPr>
                  <a:t> </a:t>
                </a:r>
              </a:p>
            </p:txBody>
          </p:sp>
        </mc:Fallback>
      </mc:AlternateContent>
    </p:spTree>
    <p:extLst>
      <p:ext uri="{BB962C8B-B14F-4D97-AF65-F5344CB8AC3E}">
        <p14:creationId xmlns:p14="http://schemas.microsoft.com/office/powerpoint/2010/main" val="26146623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37131</TotalTime>
  <Words>20681</Words>
  <Application>Microsoft Macintosh PowerPoint</Application>
  <PresentationFormat>On-screen Show (4:3)</PresentationFormat>
  <Paragraphs>3651</Paragraphs>
  <Slides>185</Slides>
  <Notes>97</Notes>
  <HiddenSlides>2</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185</vt:i4>
      </vt:variant>
    </vt:vector>
  </HeadingPairs>
  <TitlesOfParts>
    <vt:vector size="196" baseType="lpstr">
      <vt:lpstr>Arial</vt:lpstr>
      <vt:lpstr>Calibri</vt:lpstr>
      <vt:lpstr>Calibri Light</vt:lpstr>
      <vt:lpstr>Cambria Math</vt:lpstr>
      <vt:lpstr>Courier</vt:lpstr>
      <vt:lpstr>Courier New</vt:lpstr>
      <vt:lpstr>Georgia</vt:lpstr>
      <vt:lpstr>Lucida Grande</vt:lpstr>
      <vt:lpstr>Verdana</vt:lpstr>
      <vt:lpstr>Office Theme</vt:lpstr>
      <vt:lpstr>Equation</vt:lpstr>
      <vt:lpstr>TU-L0021 - Statistical Research Methods</vt:lpstr>
      <vt:lpstr>PowerPoint Presentation</vt:lpstr>
      <vt:lpstr>PowerPoint Presentation</vt:lpstr>
      <vt:lpstr>Define a model that gives the expected number of citations for an article</vt:lpstr>
      <vt:lpstr>PowerPoint Presentation</vt:lpstr>
      <vt:lpstr>What is endogeneity?</vt:lpstr>
      <vt:lpstr>Endogeneity</vt:lpstr>
      <vt:lpstr>Endogeneity: Three simple cases</vt:lpstr>
      <vt:lpstr>PowerPoint Presentation</vt:lpstr>
      <vt:lpstr>Do we have an endogeneity problem?</vt:lpstr>
      <vt:lpstr>Instrumental variable solution to endogeneity</vt:lpstr>
      <vt:lpstr>Instrumental variable model</vt:lpstr>
      <vt:lpstr>PowerPoint Presentation</vt:lpstr>
      <vt:lpstr>PowerPoint Presentation</vt:lpstr>
      <vt:lpstr>Two-stage least squares</vt:lpstr>
      <vt:lpstr>Endogeneity dilemma</vt:lpstr>
      <vt:lpstr>Learning diary questions for previous lecture</vt:lpstr>
      <vt:lpstr>Learning diary questions</vt:lpstr>
      <vt:lpstr>Overview of OLS assumptions</vt:lpstr>
      <vt:lpstr>Graphical illustration of linear regression</vt:lpstr>
      <vt:lpstr>Consistency and unbiasedness 1/2</vt:lpstr>
      <vt:lpstr>Consistency and  unbiasedness 2/2</vt:lpstr>
      <vt:lpstr>Consistency of standard errors</vt:lpstr>
      <vt:lpstr>Normality of estimates</vt:lpstr>
      <vt:lpstr>Summary of the assumptions</vt:lpstr>
      <vt:lpstr>Non-linear effects with log transformation</vt:lpstr>
      <vt:lpstr>PowerPoint Presentation</vt:lpstr>
      <vt:lpstr>Regression with log transformation</vt:lpstr>
      <vt:lpstr>Regression with log transformation</vt:lpstr>
      <vt:lpstr>Regression with log transformation</vt:lpstr>
      <vt:lpstr>Regression with log transformation</vt:lpstr>
      <vt:lpstr>Interpretation of log transformation</vt:lpstr>
      <vt:lpstr>PowerPoint Presentation</vt:lpstr>
      <vt:lpstr>Logistic regression</vt:lpstr>
      <vt:lpstr>What if we have a binary dependent variable?</vt:lpstr>
      <vt:lpstr>Rolling average  </vt:lpstr>
      <vt:lpstr>A better approach</vt:lpstr>
      <vt:lpstr>Model</vt:lpstr>
      <vt:lpstr>OLS estimation  of non-linear model</vt:lpstr>
      <vt:lpstr>Maximum likelihood estimation</vt:lpstr>
      <vt:lpstr>Cumulative probability and probability density</vt:lpstr>
      <vt:lpstr>Probability of independent events</vt:lpstr>
      <vt:lpstr>Probability density of multiple observation from normal distribution</vt:lpstr>
      <vt:lpstr>Likelihood of multiple observation from normal distribution</vt:lpstr>
      <vt:lpstr>Likelihood of multiple observation from normal distribution</vt:lpstr>
      <vt:lpstr>Likelihood of multiple observation from normal distribution</vt:lpstr>
      <vt:lpstr>Likelihood of multiple observation from normal distribution</vt:lpstr>
      <vt:lpstr>Likelihood function</vt:lpstr>
      <vt:lpstr>Maximum likelihood  estimation of logistic regression model</vt:lpstr>
      <vt:lpstr>Logistic regression model</vt:lpstr>
      <vt:lpstr>Basic principle</vt:lpstr>
      <vt:lpstr>Basic principle</vt:lpstr>
      <vt:lpstr>Basic principle</vt:lpstr>
      <vt:lpstr>Maximum likelihood (ML) estimation of nonlinear regression model</vt:lpstr>
      <vt:lpstr>Example</vt:lpstr>
      <vt:lpstr>Example</vt:lpstr>
      <vt:lpstr>Interpretation of logistic regression results</vt:lpstr>
      <vt:lpstr>PowerPoint Presentation</vt:lpstr>
      <vt:lpstr>Interpretation of logistic model</vt:lpstr>
      <vt:lpstr>Example odds for the data</vt:lpstr>
      <vt:lpstr>Marginal predictions</vt:lpstr>
      <vt:lpstr>PowerPoint Presentation</vt:lpstr>
      <vt:lpstr>More on interpretation: Example data</vt:lpstr>
      <vt:lpstr>More on interpretation</vt:lpstr>
      <vt:lpstr>Marginal prediction plots</vt:lpstr>
      <vt:lpstr>Generalized linear model</vt:lpstr>
      <vt:lpstr>Genaralized Linear Model (GLM)</vt:lpstr>
      <vt:lpstr>Common GLM variants</vt:lpstr>
      <vt:lpstr>Family and link in Stata</vt:lpstr>
      <vt:lpstr>PowerPoint Presentation</vt:lpstr>
      <vt:lpstr>Practical considerations when using GLMs</vt:lpstr>
      <vt:lpstr>Deviance and deviance residuals</vt:lpstr>
      <vt:lpstr>Deviance residuals and deviance</vt:lpstr>
      <vt:lpstr>PowerPoint Presentation</vt:lpstr>
      <vt:lpstr>PowerPoint Presentation</vt:lpstr>
      <vt:lpstr>PowerPoint Presentation</vt:lpstr>
      <vt:lpstr>Published example</vt:lpstr>
      <vt:lpstr>Published example</vt:lpstr>
      <vt:lpstr>Nested model comparison with likelihood ratio test</vt:lpstr>
      <vt:lpstr>F test</vt:lpstr>
      <vt:lpstr>LR test</vt:lpstr>
      <vt:lpstr>Perfect prediction:  Introduction to  computational issues</vt:lpstr>
      <vt:lpstr>Example dataset for logistic regression</vt:lpstr>
      <vt:lpstr>Analysis setup</vt:lpstr>
      <vt:lpstr>PowerPoint Presentation</vt:lpstr>
      <vt:lpstr>Example dataset for logistic regression</vt:lpstr>
      <vt:lpstr>Example dataset for logistic regression</vt:lpstr>
      <vt:lpstr>Maximum likelihood estimation</vt:lpstr>
      <vt:lpstr>How statistical programs handle this?</vt:lpstr>
      <vt:lpstr>Another example</vt:lpstr>
      <vt:lpstr>PowerPoint Presentation</vt:lpstr>
      <vt:lpstr>Meaning of likelihood ”not concave”</vt:lpstr>
      <vt:lpstr>Meaning of likelihood ”not concave”</vt:lpstr>
      <vt:lpstr>PowerPoint Presentation</vt:lpstr>
      <vt:lpstr>PowerPoint Presentation</vt:lpstr>
      <vt:lpstr>PowerPoint Presentation</vt:lpstr>
      <vt:lpstr>Four options for dealing with estimation problems</vt:lpstr>
      <vt:lpstr>Pseudo-R2</vt:lpstr>
      <vt:lpstr>What R2 quantifies and is used for</vt:lpstr>
      <vt:lpstr>What pseudo-R2 quantifies and is used for</vt:lpstr>
      <vt:lpstr>Some pseudo-R2s</vt:lpstr>
      <vt:lpstr>Examples</vt:lpstr>
      <vt:lpstr>Examples</vt:lpstr>
      <vt:lpstr>Published example</vt:lpstr>
      <vt:lpstr>PowerPoint Presentation</vt:lpstr>
      <vt:lpstr>PowerPoint Presentation</vt:lpstr>
      <vt:lpstr>PowerPoint Presentation</vt:lpstr>
      <vt:lpstr>Interpretation of non-linear, non-additive effects</vt:lpstr>
      <vt:lpstr>Moderation in non-linear models</vt:lpstr>
      <vt:lpstr>Confusion on moderation and non-linear models</vt:lpstr>
      <vt:lpstr>Confusion on moderation and non-linear models</vt:lpstr>
      <vt:lpstr>Confusion on moderation and non-linear models</vt:lpstr>
      <vt:lpstr>S-curve models</vt:lpstr>
      <vt:lpstr>S-curve models</vt:lpstr>
      <vt:lpstr>Partial additivity of S-curve </vt:lpstr>
      <vt:lpstr>Published example</vt:lpstr>
      <vt:lpstr>Another published example</vt:lpstr>
      <vt:lpstr>Yet another published example</vt:lpstr>
      <vt:lpstr>PowerPoint Presentation</vt:lpstr>
      <vt:lpstr>Current practice</vt:lpstr>
      <vt:lpstr>Guidelines for interpretation</vt:lpstr>
      <vt:lpstr>Fractional response models</vt:lpstr>
      <vt:lpstr>Fractional data</vt:lpstr>
      <vt:lpstr>General modeling approaches</vt:lpstr>
      <vt:lpstr>PowerPoint Presentation</vt:lpstr>
      <vt:lpstr>Probit regression</vt:lpstr>
      <vt:lpstr>Model</vt:lpstr>
      <vt:lpstr>Probit model</vt:lpstr>
      <vt:lpstr>Probit vs logit</vt:lpstr>
      <vt:lpstr>Ordinal data models</vt:lpstr>
      <vt:lpstr>Levels of measurement</vt:lpstr>
      <vt:lpstr>Ordered probit and ordered logit regression</vt:lpstr>
      <vt:lpstr>Ordered probit and ordered logit regression</vt:lpstr>
      <vt:lpstr>Ordered probit and ordered logit regression</vt:lpstr>
      <vt:lpstr>Ordered probit and ordered logit regression</vt:lpstr>
      <vt:lpstr>Ordered probit and ordered logit regression</vt:lpstr>
      <vt:lpstr>Ordered probit and ordered logit regression</vt:lpstr>
      <vt:lpstr>Ordered probit and ordered logit regression</vt:lpstr>
      <vt:lpstr>Empirical example</vt:lpstr>
      <vt:lpstr>Empirical example - interpretation</vt:lpstr>
      <vt:lpstr>When should ordinal models be applied?</vt:lpstr>
      <vt:lpstr>Nominal data models</vt:lpstr>
      <vt:lpstr>Levels of measurement</vt:lpstr>
      <vt:lpstr>Odds and probabilities of three categories</vt:lpstr>
      <vt:lpstr>Multinomial regression</vt:lpstr>
      <vt:lpstr>PowerPoint Presentation</vt:lpstr>
      <vt:lpstr>PowerPoint Presentation</vt:lpstr>
      <vt:lpstr>Graphical interpretation</vt:lpstr>
      <vt:lpstr>Graphical interpretation</vt:lpstr>
      <vt:lpstr>PowerPoint Presentation</vt:lpstr>
      <vt:lpstr>Relationship between  ordinal and nominal  models</vt:lpstr>
      <vt:lpstr>Typology of logistic regression models</vt:lpstr>
      <vt:lpstr>Approaches to comparison</vt:lpstr>
      <vt:lpstr>Proportional odds / parallel lines assumption</vt:lpstr>
      <vt:lpstr>Choosing a modeling approach</vt:lpstr>
      <vt:lpstr>Exponential models for counts</vt:lpstr>
      <vt:lpstr>Introduction to counts</vt:lpstr>
      <vt:lpstr>PowerPoint Presentation</vt:lpstr>
      <vt:lpstr>Empirical demonstration</vt:lpstr>
      <vt:lpstr>Empirical demonstration</vt:lpstr>
      <vt:lpstr>Poisson regression</vt:lpstr>
      <vt:lpstr>PowerPoint Presentation</vt:lpstr>
      <vt:lpstr>PowerPoint Presentation</vt:lpstr>
      <vt:lpstr>Interpretation</vt:lpstr>
      <vt:lpstr>Exposure and offset</vt:lpstr>
      <vt:lpstr>Negative binomial regression</vt:lpstr>
      <vt:lpstr>Poisson or negative binomial?</vt:lpstr>
      <vt:lpstr>Zero inflated (ZIF) models</vt:lpstr>
      <vt:lpstr>Hurdle models</vt:lpstr>
      <vt:lpstr>Example</vt:lpstr>
      <vt:lpstr>PowerPoint Presentation</vt:lpstr>
      <vt:lpstr>PowerPoint Presentation</vt:lpstr>
      <vt:lpstr>PowerPoint Presentation</vt:lpstr>
      <vt:lpstr>Quasi-maximum  likelihood estimation</vt:lpstr>
      <vt:lpstr>Bernoulli distribution example</vt:lpstr>
      <vt:lpstr>Quasi-maximum likelihood estimation (QML /QMLE)</vt:lpstr>
      <vt:lpstr>Example</vt:lpstr>
      <vt:lpstr>When to use GLM</vt:lpstr>
      <vt:lpstr>Question 1: Is transformation needed?</vt:lpstr>
      <vt:lpstr>Question 2: Should the dependent variable or the fitted values be transformed?</vt:lpstr>
      <vt:lpstr>Question 2: Should the dependent variable or the fitted values be transformed?</vt:lpstr>
      <vt:lpstr>Question 2: Should the dependent variable or the fitted values be transformed?</vt:lpstr>
      <vt:lpstr>PowerPoint Presentation</vt:lpstr>
      <vt:lpstr>Practical recommendations</vt:lpstr>
      <vt:lpstr>Is it a big deal to transform the dependent variable instead of using GLM?</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Pasi Kuusela</dc:creator>
  <cp:lastModifiedBy>Rönkkö, Mikko</cp:lastModifiedBy>
  <cp:revision>789</cp:revision>
  <cp:lastPrinted>2015-09-30T10:10:02Z</cp:lastPrinted>
  <dcterms:created xsi:type="dcterms:W3CDTF">2011-03-20T22:40:58Z</dcterms:created>
  <dcterms:modified xsi:type="dcterms:W3CDTF">2019-02-22T15:47:46Z</dcterms:modified>
</cp:coreProperties>
</file>