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CE1A6B-3004-45A2-9763-15641FB0EB3D}" type="datetimeFigureOut">
              <a:rPr lang="fi-FI" smtClean="0"/>
              <a:t>20.3.2016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320971A-5822-4170-87DE-F496C32CFED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S-PASSIIVI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725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Passiivin käyttö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Verbistä käytetään passiivimuotoa, kun</a:t>
            </a:r>
          </a:p>
          <a:p>
            <a:pPr lvl="1"/>
            <a:r>
              <a:rPr lang="fi-FI" dirty="0" smtClean="0"/>
              <a:t>Tekijää ei tunneta</a:t>
            </a:r>
          </a:p>
          <a:p>
            <a:pPr lvl="1"/>
            <a:r>
              <a:rPr lang="fi-FI" dirty="0" smtClean="0"/>
              <a:t>Tekijää ei haluta ilmaista</a:t>
            </a:r>
          </a:p>
          <a:p>
            <a:pPr lvl="1"/>
            <a:endParaRPr lang="fi-FI" dirty="0"/>
          </a:p>
          <a:p>
            <a:pPr lvl="0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Ruotsin kielessä on 4 eri tapaa ilmaista passiivi</a:t>
            </a:r>
          </a:p>
          <a:p>
            <a:pPr lvl="1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S-passiivi</a:t>
            </a:r>
          </a:p>
          <a:p>
            <a:pPr lvl="2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Kirjakielessä, puhutaan tavoista, säännöistä, ohjeista, liikekielessä</a:t>
            </a:r>
          </a:p>
          <a:p>
            <a:pPr lvl="1"/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Bli-passiivi</a:t>
            </a:r>
            <a:endParaRPr lang="fi-FI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2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Puhe- ja kirjakielessä, ilmaisee toiminnan tulosta ja olotilan muutosta</a:t>
            </a:r>
          </a:p>
          <a:p>
            <a:pPr marL="914400" lvl="2" indent="0">
              <a:buNone/>
            </a:pPr>
            <a:r>
              <a:rPr lang="fi-FI" dirty="0">
                <a:solidFill>
                  <a:prstClr val="black">
                    <a:lumMod val="50000"/>
                    <a:lumOff val="50000"/>
                  </a:prstClr>
                </a:solidFill>
              </a:rPr>
              <a:t> 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   käytetään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bli-verbiä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ja </a:t>
            </a:r>
            <a:r>
              <a:rPr lang="fi-FI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partisiipin perfektiä</a:t>
            </a:r>
            <a:endParaRPr lang="fi-FI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Vara-passiivi</a:t>
            </a:r>
          </a:p>
          <a:p>
            <a:pPr lvl="2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Korostaa olotilaa, lopputulosta, käytetään vara-verbiä ja partisiipin perfektiä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Man-passiivi</a:t>
            </a:r>
          </a:p>
          <a:p>
            <a:pPr lvl="2"/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Puhekielessä, kun voidaan  ajatella, että voi olla ihminen tekemässä, mutta ei haluta ilmaista tekijää, käytetään </a:t>
            </a:r>
            <a:r>
              <a:rPr lang="fi-FI" dirty="0" err="1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man-pronominia</a:t>
            </a:r>
            <a:r>
              <a:rPr lang="fi-FI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 ja normaalia verbitaivutusta</a:t>
            </a:r>
            <a:endParaRPr lang="fi-FI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954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S-passiivin muodostus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9145016" cy="4997152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Voidaan muodostaa jokaisessa aikamuodossa ja </a:t>
            </a:r>
            <a:r>
              <a:rPr lang="fi-FI" dirty="0" err="1" smtClean="0"/>
              <a:t>apuverbi+pääverbi</a:t>
            </a:r>
            <a:r>
              <a:rPr lang="fi-FI" dirty="0" smtClean="0"/>
              <a:t> –yhdistelmissä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Lisätään s-kirjain verbin liitteeksi, preesensissä poistetaan –r tai –</a:t>
            </a:r>
            <a:r>
              <a:rPr lang="fi-FI" dirty="0" err="1" smtClean="0"/>
              <a:t>er</a:t>
            </a:r>
            <a:r>
              <a:rPr lang="fi-FI" dirty="0" smtClean="0"/>
              <a:t> ja lisätään –s</a:t>
            </a:r>
          </a:p>
          <a:p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tillverka</a:t>
            </a:r>
            <a:r>
              <a:rPr lang="fi-FI" dirty="0" smtClean="0"/>
              <a:t> 		&gt; 	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tillverka</a:t>
            </a:r>
            <a:r>
              <a:rPr lang="fi-FI" dirty="0" err="1" smtClean="0">
                <a:solidFill>
                  <a:srgbClr val="FF0000"/>
                </a:solidFill>
              </a:rPr>
              <a:t>s</a:t>
            </a:r>
            <a:r>
              <a:rPr lang="fi-FI" dirty="0" smtClean="0"/>
              <a:t> (</a:t>
            </a:r>
            <a:r>
              <a:rPr lang="fi-FI" sz="1800" dirty="0" smtClean="0"/>
              <a:t>voidaan valmistaa)</a:t>
            </a:r>
          </a:p>
          <a:p>
            <a:r>
              <a:rPr lang="fi-FI" dirty="0" err="1" smtClean="0"/>
              <a:t>Tillverkar/köper</a:t>
            </a:r>
            <a:r>
              <a:rPr lang="fi-FI" dirty="0" smtClean="0"/>
              <a:t> 		&gt; 	</a:t>
            </a:r>
            <a:r>
              <a:rPr lang="fi-FI" dirty="0" err="1" smtClean="0"/>
              <a:t>tillverka</a:t>
            </a:r>
            <a:r>
              <a:rPr lang="fi-FI" dirty="0" err="1" smtClean="0">
                <a:solidFill>
                  <a:srgbClr val="FF0000"/>
                </a:solidFill>
              </a:rPr>
              <a:t>s</a:t>
            </a:r>
            <a:r>
              <a:rPr lang="fi-FI" dirty="0" smtClean="0"/>
              <a:t>, </a:t>
            </a:r>
            <a:r>
              <a:rPr lang="fi-FI" dirty="0" err="1" smtClean="0"/>
              <a:t>köp</a:t>
            </a:r>
            <a:r>
              <a:rPr lang="fi-FI" dirty="0" err="1" smtClean="0">
                <a:solidFill>
                  <a:srgbClr val="FF0000"/>
                </a:solidFill>
              </a:rPr>
              <a:t>s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(</a:t>
            </a:r>
            <a:r>
              <a:rPr lang="fi-FI" sz="1800" dirty="0" smtClean="0">
                <a:solidFill>
                  <a:schemeClr val="tx1"/>
                </a:solidFill>
              </a:rPr>
              <a:t>valmistetaan)</a:t>
            </a:r>
            <a:endParaRPr lang="fi-FI" dirty="0" smtClean="0">
              <a:solidFill>
                <a:srgbClr val="FF0000"/>
              </a:solidFill>
            </a:endParaRPr>
          </a:p>
          <a:p>
            <a:r>
              <a:rPr lang="fi-FI" dirty="0" err="1" smtClean="0"/>
              <a:t>Tillverkade</a:t>
            </a:r>
            <a:r>
              <a:rPr lang="fi-FI" dirty="0" smtClean="0"/>
              <a:t>		&gt; 	</a:t>
            </a:r>
            <a:r>
              <a:rPr lang="fi-FI" dirty="0" err="1" smtClean="0"/>
              <a:t>tillverkade</a:t>
            </a:r>
            <a:r>
              <a:rPr lang="fi-FI" dirty="0" err="1" smtClean="0">
                <a:solidFill>
                  <a:srgbClr val="FF0000"/>
                </a:solidFill>
              </a:rPr>
              <a:t>s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sz="1800" dirty="0" smtClean="0">
                <a:solidFill>
                  <a:schemeClr val="tx1"/>
                </a:solidFill>
              </a:rPr>
              <a:t>(valmistettiin)</a:t>
            </a:r>
            <a:endParaRPr lang="fi-FI" dirty="0" smtClean="0">
              <a:solidFill>
                <a:srgbClr val="FF0000"/>
              </a:solidFill>
            </a:endParaRPr>
          </a:p>
          <a:p>
            <a:r>
              <a:rPr lang="fi-FI" dirty="0" err="1" smtClean="0"/>
              <a:t>Har/hade</a:t>
            </a:r>
            <a:r>
              <a:rPr lang="fi-FI" dirty="0" smtClean="0"/>
              <a:t> </a:t>
            </a:r>
            <a:r>
              <a:rPr lang="fi-FI" dirty="0" err="1" smtClean="0"/>
              <a:t>tillverkat</a:t>
            </a:r>
            <a:r>
              <a:rPr lang="fi-FI" dirty="0" smtClean="0"/>
              <a:t>	&gt; 	</a:t>
            </a:r>
            <a:r>
              <a:rPr lang="fi-FI" dirty="0" err="1" smtClean="0"/>
              <a:t>har/hade</a:t>
            </a:r>
            <a:r>
              <a:rPr lang="fi-FI" dirty="0" smtClean="0"/>
              <a:t> </a:t>
            </a:r>
            <a:r>
              <a:rPr lang="fi-FI" dirty="0" err="1" smtClean="0"/>
              <a:t>tillverkat</a:t>
            </a:r>
            <a:r>
              <a:rPr lang="fi-FI" dirty="0" err="1" smtClean="0">
                <a:solidFill>
                  <a:srgbClr val="FF0000"/>
                </a:solidFill>
              </a:rPr>
              <a:t>s</a:t>
            </a:r>
            <a:r>
              <a:rPr lang="fi-FI" dirty="0" smtClean="0">
                <a:solidFill>
                  <a:srgbClr val="FF0000"/>
                </a:solidFill>
              </a:rPr>
              <a:t> </a:t>
            </a:r>
            <a:r>
              <a:rPr lang="fi-FI" sz="1800" dirty="0" smtClean="0">
                <a:solidFill>
                  <a:schemeClr val="tx1"/>
                </a:solidFill>
              </a:rPr>
              <a:t>(on/oli 								   valmistettu)</a:t>
            </a:r>
            <a:endParaRPr lang="fi-FI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OBS! Jos 2-osainen verbi &gt; lisätään jälkimmäiseen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	    eli pääverbiin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287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Aktiivimuodosta (=”normaali”) passiiviin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smtClean="0"/>
              <a:t>AKTIIVI</a:t>
            </a:r>
          </a:p>
          <a:p>
            <a:r>
              <a:rPr lang="fi-FI" dirty="0" err="1" smtClean="0"/>
              <a:t>Företaget</a:t>
            </a:r>
            <a:r>
              <a:rPr lang="fi-FI" dirty="0" smtClean="0"/>
              <a:t>	 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tillverka</a:t>
            </a:r>
            <a:r>
              <a:rPr lang="fi-FI" dirty="0" smtClean="0"/>
              <a:t> 	</a:t>
            </a:r>
            <a:r>
              <a:rPr lang="fi-FI" dirty="0" err="1" smtClean="0"/>
              <a:t>produkter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  </a:t>
            </a:r>
            <a:r>
              <a:rPr lang="fi-FI" dirty="0" smtClean="0">
                <a:solidFill>
                  <a:srgbClr val="FF0000"/>
                </a:solidFill>
              </a:rPr>
              <a:t>subjekti</a:t>
            </a:r>
            <a:r>
              <a:rPr lang="fi-FI" dirty="0" smtClean="0"/>
              <a:t>	   </a:t>
            </a:r>
            <a:r>
              <a:rPr lang="fi-FI" dirty="0" smtClean="0">
                <a:solidFill>
                  <a:srgbClr val="FF0000"/>
                </a:solidFill>
              </a:rPr>
              <a:t>predikaatti</a:t>
            </a:r>
            <a:r>
              <a:rPr lang="fi-FI" dirty="0" smtClean="0"/>
              <a:t>	</a:t>
            </a:r>
            <a:r>
              <a:rPr lang="fi-FI" dirty="0" smtClean="0">
                <a:solidFill>
                  <a:srgbClr val="FF0000"/>
                </a:solidFill>
              </a:rPr>
              <a:t>objekti</a:t>
            </a: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 smtClean="0">
                <a:solidFill>
                  <a:schemeClr val="tx1"/>
                </a:solidFill>
              </a:rPr>
              <a:t>PASSIIVI</a:t>
            </a:r>
          </a:p>
          <a:p>
            <a:r>
              <a:rPr lang="fi-FI" dirty="0" err="1" smtClean="0">
                <a:solidFill>
                  <a:schemeClr val="tx1"/>
                </a:solidFill>
              </a:rPr>
              <a:t>Produkter</a:t>
            </a:r>
            <a:r>
              <a:rPr lang="fi-FI" dirty="0" smtClean="0">
                <a:solidFill>
                  <a:schemeClr val="tx1"/>
                </a:solidFill>
              </a:rPr>
              <a:t>	   </a:t>
            </a:r>
            <a:r>
              <a:rPr lang="fi-FI" dirty="0" err="1" smtClean="0">
                <a:solidFill>
                  <a:schemeClr val="tx1"/>
                </a:solidFill>
              </a:rPr>
              <a:t>ska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tillverka</a:t>
            </a:r>
            <a:r>
              <a:rPr lang="fi-FI" dirty="0" err="1" smtClean="0">
                <a:solidFill>
                  <a:srgbClr val="0070C0"/>
                </a:solidFill>
              </a:rPr>
              <a:t>s</a:t>
            </a:r>
            <a:r>
              <a:rPr lang="fi-FI" dirty="0" smtClean="0">
                <a:solidFill>
                  <a:srgbClr val="0070C0"/>
                </a:solidFill>
              </a:rPr>
              <a:t>	</a:t>
            </a:r>
            <a:r>
              <a:rPr lang="fi-FI" dirty="0" smtClean="0">
                <a:solidFill>
                  <a:schemeClr val="tx1"/>
                </a:solidFill>
              </a:rPr>
              <a:t>av </a:t>
            </a:r>
            <a:r>
              <a:rPr lang="fi-FI" dirty="0" err="1" smtClean="0">
                <a:solidFill>
                  <a:schemeClr val="tx1"/>
                </a:solidFill>
              </a:rPr>
              <a:t>företaget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    </a:t>
            </a:r>
            <a:r>
              <a:rPr lang="fi-FI" dirty="0" smtClean="0">
                <a:solidFill>
                  <a:srgbClr val="FF0000"/>
                </a:solidFill>
              </a:rPr>
              <a:t>subjekti	    predikaatti	agentti</a:t>
            </a:r>
          </a:p>
          <a:p>
            <a:pPr>
              <a:buFont typeface="Wingdings"/>
              <a:buChar char="Ø"/>
            </a:pP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Objektista tulee subjekti</a:t>
            </a:r>
          </a:p>
          <a:p>
            <a:pPr>
              <a:buFont typeface="Wingdings"/>
              <a:buChar char="Ø"/>
            </a:pP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Subjektista agentti</a:t>
            </a:r>
          </a:p>
          <a:p>
            <a:pPr>
              <a:buFont typeface="Wingdings"/>
              <a:buChar char="Ø"/>
            </a:pPr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Predikaattiin lisätään -s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43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403</TotalTime>
  <Words>121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Century Gothic</vt:lpstr>
      <vt:lpstr>Courier New</vt:lpstr>
      <vt:lpstr>Palatino Linotype</vt:lpstr>
      <vt:lpstr>Wingdings</vt:lpstr>
      <vt:lpstr>Executive</vt:lpstr>
      <vt:lpstr>S-PASSIIVI</vt:lpstr>
      <vt:lpstr>Passiivin käyttö</vt:lpstr>
      <vt:lpstr>S-passiivin muodostus</vt:lpstr>
      <vt:lpstr>Aktiivimuodosta (=”normaali”) passiiviin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S-PASSIIVI</dc:title>
  <dc:creator>Camilla Kåla</dc:creator>
  <cp:lastModifiedBy>Isabella</cp:lastModifiedBy>
  <cp:revision>8</cp:revision>
  <dcterms:created xsi:type="dcterms:W3CDTF">2014-11-24T18:35:15Z</dcterms:created>
  <dcterms:modified xsi:type="dcterms:W3CDTF">2016-03-20T11:12:39Z</dcterms:modified>
</cp:coreProperties>
</file>