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4810" r:id="rId2"/>
    <p:sldMasterId id="2147484819" r:id="rId3"/>
  </p:sldMasterIdLst>
  <p:notesMasterIdLst>
    <p:notesMasterId r:id="rId69"/>
  </p:notesMasterIdLst>
  <p:handoutMasterIdLst>
    <p:handoutMasterId r:id="rId70"/>
  </p:handoutMasterIdLst>
  <p:sldIdLst>
    <p:sldId id="256" r:id="rId4"/>
    <p:sldId id="336" r:id="rId5"/>
    <p:sldId id="371" r:id="rId6"/>
    <p:sldId id="372" r:id="rId7"/>
    <p:sldId id="286" r:id="rId8"/>
    <p:sldId id="287" r:id="rId9"/>
    <p:sldId id="337" r:id="rId10"/>
    <p:sldId id="288" r:id="rId11"/>
    <p:sldId id="338" r:id="rId12"/>
    <p:sldId id="289" r:id="rId13"/>
    <p:sldId id="290" r:id="rId14"/>
    <p:sldId id="293" r:id="rId15"/>
    <p:sldId id="294" r:id="rId16"/>
    <p:sldId id="296" r:id="rId17"/>
    <p:sldId id="297" r:id="rId18"/>
    <p:sldId id="298" r:id="rId19"/>
    <p:sldId id="345" r:id="rId20"/>
    <p:sldId id="346" r:id="rId21"/>
    <p:sldId id="347" r:id="rId22"/>
    <p:sldId id="301" r:id="rId23"/>
    <p:sldId id="373" r:id="rId24"/>
    <p:sldId id="374" r:id="rId25"/>
    <p:sldId id="378" r:id="rId26"/>
    <p:sldId id="386" r:id="rId27"/>
    <p:sldId id="398" r:id="rId28"/>
    <p:sldId id="369" r:id="rId29"/>
    <p:sldId id="384" r:id="rId30"/>
    <p:sldId id="393" r:id="rId31"/>
    <p:sldId id="390" r:id="rId32"/>
    <p:sldId id="391" r:id="rId33"/>
    <p:sldId id="396" r:id="rId34"/>
    <p:sldId id="305" r:id="rId35"/>
    <p:sldId id="424" r:id="rId36"/>
    <p:sldId id="423" r:id="rId37"/>
    <p:sldId id="312" r:id="rId38"/>
    <p:sldId id="414" r:id="rId39"/>
    <p:sldId id="412" r:id="rId40"/>
    <p:sldId id="413" r:id="rId41"/>
    <p:sldId id="315" r:id="rId42"/>
    <p:sldId id="353" r:id="rId43"/>
    <p:sldId id="354" r:id="rId44"/>
    <p:sldId id="331" r:id="rId45"/>
    <p:sldId id="422" r:id="rId46"/>
    <p:sldId id="381" r:id="rId47"/>
    <p:sldId id="425" r:id="rId48"/>
    <p:sldId id="426" r:id="rId49"/>
    <p:sldId id="427" r:id="rId50"/>
    <p:sldId id="382" r:id="rId51"/>
    <p:sldId id="316" r:id="rId52"/>
    <p:sldId id="417" r:id="rId53"/>
    <p:sldId id="317" r:id="rId54"/>
    <p:sldId id="416" r:id="rId55"/>
    <p:sldId id="418" r:id="rId56"/>
    <p:sldId id="419" r:id="rId57"/>
    <p:sldId id="420" r:id="rId58"/>
    <p:sldId id="421" r:id="rId59"/>
    <p:sldId id="404" r:id="rId60"/>
    <p:sldId id="407" r:id="rId61"/>
    <p:sldId id="399" r:id="rId62"/>
    <p:sldId id="408" r:id="rId63"/>
    <p:sldId id="409" r:id="rId64"/>
    <p:sldId id="410" r:id="rId65"/>
    <p:sldId id="411" r:id="rId66"/>
    <p:sldId id="356" r:id="rId67"/>
    <p:sldId id="357" r:id="rId68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A300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Normaali tyyli 1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Normaali tyyli 4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9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8" y="40"/>
      </p:cViewPr>
      <p:guideLst>
        <p:guide orient="horz"/>
        <p:guide pos="4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7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12A261-141B-4A52-9273-BC4670EBC1A8}" type="doc">
      <dgm:prSet loTypeId="urn:microsoft.com/office/officeart/2011/layout/Circle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fi-FI"/>
        </a:p>
      </dgm:t>
    </dgm:pt>
    <dgm:pt modelId="{7BFE17BF-E302-4A31-8727-04FFFD118958}">
      <dgm:prSet phldrT="[Text]"/>
      <dgm:spPr/>
      <dgm:t>
        <a:bodyPr/>
        <a:lstStyle/>
        <a:p>
          <a:r>
            <a:rPr lang="fi-FI" b="1" smtClean="0"/>
            <a:t>Ongelman tunnistaminen</a:t>
          </a:r>
          <a:endParaRPr lang="fi-FI" b="1" dirty="0"/>
        </a:p>
      </dgm:t>
    </dgm:pt>
    <dgm:pt modelId="{179D3DF0-20B6-4D56-8CF4-7154A8831780}" type="parTrans" cxnId="{E5AB6F52-1145-4DF1-869B-2A9D3C58E99D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D06ACB8A-1BFC-4300-83F2-7967E2197501}" type="sibTrans" cxnId="{E5AB6F52-1145-4DF1-869B-2A9D3C58E99D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4B5D688C-8A36-42CB-9F22-8E980F87956B}">
      <dgm:prSet phldrT="[Text]"/>
      <dgm:spPr/>
      <dgm:t>
        <a:bodyPr/>
        <a:lstStyle/>
        <a:p>
          <a:r>
            <a:rPr lang="fi-FI" b="1" smtClean="0"/>
            <a:t>Tiedon etsiminen</a:t>
          </a:r>
          <a:endParaRPr lang="fi-FI" b="1" dirty="0"/>
        </a:p>
      </dgm:t>
    </dgm:pt>
    <dgm:pt modelId="{C1AE7656-D48C-4349-A7F2-C165DFA46083}" type="parTrans" cxnId="{87D067E6-735E-4377-BCD2-9F188CBCCCEB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88757071-89F7-411F-84A9-A276A4E80E2B}" type="sibTrans" cxnId="{87D067E6-735E-4377-BCD2-9F188CBCCCEB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8D534C36-1435-4C13-A0F9-7A5513E53307}">
      <dgm:prSet phldrT="[Text]"/>
      <dgm:spPr/>
      <dgm:t>
        <a:bodyPr/>
        <a:lstStyle/>
        <a:p>
          <a:r>
            <a:rPr lang="fi-FI" b="1" smtClean="0"/>
            <a:t>Vaihtoehtojen arviointi</a:t>
          </a:r>
          <a:endParaRPr lang="fi-FI" b="1" dirty="0"/>
        </a:p>
      </dgm:t>
    </dgm:pt>
    <dgm:pt modelId="{53A73E39-70B0-4352-829B-9721E01A853A}" type="parTrans" cxnId="{40EE2C0B-0FBD-473A-A199-1376129DB800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FF79369D-32FD-4D9E-9155-FB6A5B83C66D}" type="sibTrans" cxnId="{40EE2C0B-0FBD-473A-A199-1376129DB800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B49B7A8A-0F1A-4CBC-BC5F-571ED0A0A529}">
      <dgm:prSet/>
      <dgm:spPr/>
      <dgm:t>
        <a:bodyPr/>
        <a:lstStyle/>
        <a:p>
          <a:r>
            <a:rPr lang="fi-FI" b="1" smtClean="0"/>
            <a:t>Valinta</a:t>
          </a:r>
          <a:endParaRPr lang="fi-FI" b="1" dirty="0"/>
        </a:p>
      </dgm:t>
    </dgm:pt>
    <dgm:pt modelId="{90A8C328-1BC2-418A-83F7-F985096384B2}" type="parTrans" cxnId="{A2B1D75F-D842-4F56-B520-C37E85C66C76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BD1EC07C-536F-4ED5-A30C-16FD4BC9F8C8}" type="sibTrans" cxnId="{A2B1D75F-D842-4F56-B520-C37E85C66C76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A8E071A1-2145-4D6D-B61E-B9745DF62784}">
      <dgm:prSet/>
      <dgm:spPr/>
      <dgm:t>
        <a:bodyPr/>
        <a:lstStyle/>
        <a:p>
          <a:r>
            <a:rPr lang="fi-FI" b="1" smtClean="0"/>
            <a:t>Arviointi</a:t>
          </a:r>
          <a:endParaRPr lang="fi-FI" b="1" dirty="0"/>
        </a:p>
      </dgm:t>
    </dgm:pt>
    <dgm:pt modelId="{2FDA05ED-7090-43D8-BD64-9D4E677A8AE7}" type="parTrans" cxnId="{0028DC78-D13E-49B9-B998-3B44810220AD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BFC1C5C0-98B7-4E16-B049-F6DEBE7D93A0}" type="sibTrans" cxnId="{0028DC78-D13E-49B9-B998-3B44810220AD}">
      <dgm:prSet/>
      <dgm:spPr/>
      <dgm:t>
        <a:bodyPr/>
        <a:lstStyle/>
        <a:p>
          <a:endParaRPr lang="fi-FI">
            <a:solidFill>
              <a:schemeClr val="tx1"/>
            </a:solidFill>
          </a:endParaRPr>
        </a:p>
      </dgm:t>
    </dgm:pt>
    <dgm:pt modelId="{A9CF036C-75E7-4E20-BF73-61E73151B632}" type="pres">
      <dgm:prSet presAssocID="{4212A261-141B-4A52-9273-BC4670EBC1A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fi-FI"/>
        </a:p>
      </dgm:t>
    </dgm:pt>
    <dgm:pt modelId="{E43DC780-DB5C-49FF-B69B-CCBB182B8B56}" type="pres">
      <dgm:prSet presAssocID="{A8E071A1-2145-4D6D-B61E-B9745DF62784}" presName="Accent5" presStyleCnt="0"/>
      <dgm:spPr/>
    </dgm:pt>
    <dgm:pt modelId="{1F8A2578-72E1-4065-82BB-ABD33D73ED7C}" type="pres">
      <dgm:prSet presAssocID="{A8E071A1-2145-4D6D-B61E-B9745DF62784}" presName="Accent" presStyleLbl="node1" presStyleIdx="0" presStyleCnt="5"/>
      <dgm:spPr/>
    </dgm:pt>
    <dgm:pt modelId="{29AE7BFC-7C77-4F66-A9F3-A83D9AA42633}" type="pres">
      <dgm:prSet presAssocID="{A8E071A1-2145-4D6D-B61E-B9745DF62784}" presName="ParentBackground5" presStyleCnt="0"/>
      <dgm:spPr/>
    </dgm:pt>
    <dgm:pt modelId="{560ABF28-7C97-4A8C-9B16-3E259FC79B95}" type="pres">
      <dgm:prSet presAssocID="{A8E071A1-2145-4D6D-B61E-B9745DF62784}" presName="ParentBackground" presStyleLbl="fgAcc1" presStyleIdx="0" presStyleCnt="5"/>
      <dgm:spPr/>
      <dgm:t>
        <a:bodyPr/>
        <a:lstStyle/>
        <a:p>
          <a:endParaRPr lang="fi-FI"/>
        </a:p>
      </dgm:t>
    </dgm:pt>
    <dgm:pt modelId="{8FC19E82-3AD0-463F-93AE-C313979D9CA6}" type="pres">
      <dgm:prSet presAssocID="{A8E071A1-2145-4D6D-B61E-B9745DF62784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BCC9C44-8391-4152-BA6B-0A1B0E22ACFD}" type="pres">
      <dgm:prSet presAssocID="{B49B7A8A-0F1A-4CBC-BC5F-571ED0A0A529}" presName="Accent4" presStyleCnt="0"/>
      <dgm:spPr/>
    </dgm:pt>
    <dgm:pt modelId="{77A181D9-33DA-421E-B623-532CAA9FCEF4}" type="pres">
      <dgm:prSet presAssocID="{B49B7A8A-0F1A-4CBC-BC5F-571ED0A0A529}" presName="Accent" presStyleLbl="node1" presStyleIdx="1" presStyleCnt="5"/>
      <dgm:spPr/>
    </dgm:pt>
    <dgm:pt modelId="{070C2520-4C5F-4E75-85A2-D57AEA57A538}" type="pres">
      <dgm:prSet presAssocID="{B49B7A8A-0F1A-4CBC-BC5F-571ED0A0A529}" presName="ParentBackground4" presStyleCnt="0"/>
      <dgm:spPr/>
    </dgm:pt>
    <dgm:pt modelId="{535DBEED-8270-4317-A083-9E901BF41529}" type="pres">
      <dgm:prSet presAssocID="{B49B7A8A-0F1A-4CBC-BC5F-571ED0A0A529}" presName="ParentBackground" presStyleLbl="fgAcc1" presStyleIdx="1" presStyleCnt="5"/>
      <dgm:spPr/>
      <dgm:t>
        <a:bodyPr/>
        <a:lstStyle/>
        <a:p>
          <a:endParaRPr lang="fi-FI"/>
        </a:p>
      </dgm:t>
    </dgm:pt>
    <dgm:pt modelId="{11C776EC-E2DF-4E8C-8D93-998038425DDB}" type="pres">
      <dgm:prSet presAssocID="{B49B7A8A-0F1A-4CBC-BC5F-571ED0A0A52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150017F-5058-4A49-9A49-F2406A3CB3D6}" type="pres">
      <dgm:prSet presAssocID="{8D534C36-1435-4C13-A0F9-7A5513E53307}" presName="Accent3" presStyleCnt="0"/>
      <dgm:spPr/>
    </dgm:pt>
    <dgm:pt modelId="{88F642D5-1EEA-4288-ABCE-8621C7E39CBC}" type="pres">
      <dgm:prSet presAssocID="{8D534C36-1435-4C13-A0F9-7A5513E53307}" presName="Accent" presStyleLbl="node1" presStyleIdx="2" presStyleCnt="5"/>
      <dgm:spPr/>
    </dgm:pt>
    <dgm:pt modelId="{48E32F63-1054-4DFA-B3DD-284DAA4A49F2}" type="pres">
      <dgm:prSet presAssocID="{8D534C36-1435-4C13-A0F9-7A5513E53307}" presName="ParentBackground3" presStyleCnt="0"/>
      <dgm:spPr/>
    </dgm:pt>
    <dgm:pt modelId="{C9B3A4B4-B345-4229-B8FA-27DD174713A6}" type="pres">
      <dgm:prSet presAssocID="{8D534C36-1435-4C13-A0F9-7A5513E53307}" presName="ParentBackground" presStyleLbl="fgAcc1" presStyleIdx="2" presStyleCnt="5"/>
      <dgm:spPr/>
      <dgm:t>
        <a:bodyPr/>
        <a:lstStyle/>
        <a:p>
          <a:endParaRPr lang="fi-FI"/>
        </a:p>
      </dgm:t>
    </dgm:pt>
    <dgm:pt modelId="{5C3582FC-6743-4C66-A97B-B3B9C5F70D2F}" type="pres">
      <dgm:prSet presAssocID="{8D534C36-1435-4C13-A0F9-7A5513E5330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C88B3F8-054C-4167-8AAD-1151F1CC9670}" type="pres">
      <dgm:prSet presAssocID="{4B5D688C-8A36-42CB-9F22-8E980F87956B}" presName="Accent2" presStyleCnt="0"/>
      <dgm:spPr/>
    </dgm:pt>
    <dgm:pt modelId="{C6B63900-3E3B-4D1B-A6FD-898E754907AD}" type="pres">
      <dgm:prSet presAssocID="{4B5D688C-8A36-42CB-9F22-8E980F87956B}" presName="Accent" presStyleLbl="node1" presStyleIdx="3" presStyleCnt="5"/>
      <dgm:spPr/>
    </dgm:pt>
    <dgm:pt modelId="{14307364-3D06-434B-A068-94B1A50C5496}" type="pres">
      <dgm:prSet presAssocID="{4B5D688C-8A36-42CB-9F22-8E980F87956B}" presName="ParentBackground2" presStyleCnt="0"/>
      <dgm:spPr/>
    </dgm:pt>
    <dgm:pt modelId="{92266966-100B-41A3-9AF2-41067F61A0D4}" type="pres">
      <dgm:prSet presAssocID="{4B5D688C-8A36-42CB-9F22-8E980F87956B}" presName="ParentBackground" presStyleLbl="fgAcc1" presStyleIdx="3" presStyleCnt="5"/>
      <dgm:spPr/>
      <dgm:t>
        <a:bodyPr/>
        <a:lstStyle/>
        <a:p>
          <a:endParaRPr lang="fi-FI"/>
        </a:p>
      </dgm:t>
    </dgm:pt>
    <dgm:pt modelId="{27D2EA8D-C4E4-4E5B-844E-96A087D03514}" type="pres">
      <dgm:prSet presAssocID="{4B5D688C-8A36-42CB-9F22-8E980F87956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8DCCB9A-33AB-4784-86E9-B8DB838041FF}" type="pres">
      <dgm:prSet presAssocID="{7BFE17BF-E302-4A31-8727-04FFFD118958}" presName="Accent1" presStyleCnt="0"/>
      <dgm:spPr/>
    </dgm:pt>
    <dgm:pt modelId="{5E91B041-9062-418B-95EB-303BDF816AF6}" type="pres">
      <dgm:prSet presAssocID="{7BFE17BF-E302-4A31-8727-04FFFD118958}" presName="Accent" presStyleLbl="node1" presStyleIdx="4" presStyleCnt="5"/>
      <dgm:spPr/>
    </dgm:pt>
    <dgm:pt modelId="{49273E3E-7B58-43C6-8CD2-53505591B282}" type="pres">
      <dgm:prSet presAssocID="{7BFE17BF-E302-4A31-8727-04FFFD118958}" presName="ParentBackground1" presStyleCnt="0"/>
      <dgm:spPr/>
    </dgm:pt>
    <dgm:pt modelId="{31705E3F-CBBF-4423-927F-E228F7554031}" type="pres">
      <dgm:prSet presAssocID="{7BFE17BF-E302-4A31-8727-04FFFD118958}" presName="ParentBackground" presStyleLbl="fgAcc1" presStyleIdx="4" presStyleCnt="5"/>
      <dgm:spPr/>
      <dgm:t>
        <a:bodyPr/>
        <a:lstStyle/>
        <a:p>
          <a:endParaRPr lang="fi-FI"/>
        </a:p>
      </dgm:t>
    </dgm:pt>
    <dgm:pt modelId="{9897FD14-7B6E-42A2-949B-E8F8EB77894C}" type="pres">
      <dgm:prSet presAssocID="{7BFE17BF-E302-4A31-8727-04FFFD11895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E5AB6F52-1145-4DF1-869B-2A9D3C58E99D}" srcId="{4212A261-141B-4A52-9273-BC4670EBC1A8}" destId="{7BFE17BF-E302-4A31-8727-04FFFD118958}" srcOrd="0" destOrd="0" parTransId="{179D3DF0-20B6-4D56-8CF4-7154A8831780}" sibTransId="{D06ACB8A-1BFC-4300-83F2-7967E2197501}"/>
    <dgm:cxn modelId="{4883DEC5-58C5-466A-9B36-A9C99AA82773}" type="presOf" srcId="{8D534C36-1435-4C13-A0F9-7A5513E53307}" destId="{5C3582FC-6743-4C66-A97B-B3B9C5F70D2F}" srcOrd="1" destOrd="0" presId="urn:microsoft.com/office/officeart/2011/layout/CircleProcess"/>
    <dgm:cxn modelId="{16A0CE7D-8901-4560-A853-4CC3577839EE}" type="presOf" srcId="{8D534C36-1435-4C13-A0F9-7A5513E53307}" destId="{C9B3A4B4-B345-4229-B8FA-27DD174713A6}" srcOrd="0" destOrd="0" presId="urn:microsoft.com/office/officeart/2011/layout/CircleProcess"/>
    <dgm:cxn modelId="{4D516F32-3066-4963-939A-D35D4CB7F30C}" type="presOf" srcId="{B49B7A8A-0F1A-4CBC-BC5F-571ED0A0A529}" destId="{11C776EC-E2DF-4E8C-8D93-998038425DDB}" srcOrd="1" destOrd="0" presId="urn:microsoft.com/office/officeart/2011/layout/CircleProcess"/>
    <dgm:cxn modelId="{0028DC78-D13E-49B9-B998-3B44810220AD}" srcId="{4212A261-141B-4A52-9273-BC4670EBC1A8}" destId="{A8E071A1-2145-4D6D-B61E-B9745DF62784}" srcOrd="4" destOrd="0" parTransId="{2FDA05ED-7090-43D8-BD64-9D4E677A8AE7}" sibTransId="{BFC1C5C0-98B7-4E16-B049-F6DEBE7D93A0}"/>
    <dgm:cxn modelId="{024E6AC1-52A1-4446-A017-26EBC202A25E}" type="presOf" srcId="{A8E071A1-2145-4D6D-B61E-B9745DF62784}" destId="{560ABF28-7C97-4A8C-9B16-3E259FC79B95}" srcOrd="0" destOrd="0" presId="urn:microsoft.com/office/officeart/2011/layout/CircleProcess"/>
    <dgm:cxn modelId="{40EE2C0B-0FBD-473A-A199-1376129DB800}" srcId="{4212A261-141B-4A52-9273-BC4670EBC1A8}" destId="{8D534C36-1435-4C13-A0F9-7A5513E53307}" srcOrd="2" destOrd="0" parTransId="{53A73E39-70B0-4352-829B-9721E01A853A}" sibTransId="{FF79369D-32FD-4D9E-9155-FB6A5B83C66D}"/>
    <dgm:cxn modelId="{615AA4F9-F9C0-4724-953E-B8CBC7132EF2}" type="presOf" srcId="{7BFE17BF-E302-4A31-8727-04FFFD118958}" destId="{9897FD14-7B6E-42A2-949B-E8F8EB77894C}" srcOrd="1" destOrd="0" presId="urn:microsoft.com/office/officeart/2011/layout/CircleProcess"/>
    <dgm:cxn modelId="{529EC6E3-1DC0-4116-BCF9-06F3CB637A6F}" type="presOf" srcId="{4B5D688C-8A36-42CB-9F22-8E980F87956B}" destId="{92266966-100B-41A3-9AF2-41067F61A0D4}" srcOrd="0" destOrd="0" presId="urn:microsoft.com/office/officeart/2011/layout/CircleProcess"/>
    <dgm:cxn modelId="{A2B1D75F-D842-4F56-B520-C37E85C66C76}" srcId="{4212A261-141B-4A52-9273-BC4670EBC1A8}" destId="{B49B7A8A-0F1A-4CBC-BC5F-571ED0A0A529}" srcOrd="3" destOrd="0" parTransId="{90A8C328-1BC2-418A-83F7-F985096384B2}" sibTransId="{BD1EC07C-536F-4ED5-A30C-16FD4BC9F8C8}"/>
    <dgm:cxn modelId="{857713DF-5495-4338-900B-9D27248D58CF}" type="presOf" srcId="{4B5D688C-8A36-42CB-9F22-8E980F87956B}" destId="{27D2EA8D-C4E4-4E5B-844E-96A087D03514}" srcOrd="1" destOrd="0" presId="urn:microsoft.com/office/officeart/2011/layout/CircleProcess"/>
    <dgm:cxn modelId="{45801CD5-B065-492C-9556-93521250798E}" type="presOf" srcId="{A8E071A1-2145-4D6D-B61E-B9745DF62784}" destId="{8FC19E82-3AD0-463F-93AE-C313979D9CA6}" srcOrd="1" destOrd="0" presId="urn:microsoft.com/office/officeart/2011/layout/CircleProcess"/>
    <dgm:cxn modelId="{1270BCEA-00DF-4FED-9E80-8923202B7786}" type="presOf" srcId="{B49B7A8A-0F1A-4CBC-BC5F-571ED0A0A529}" destId="{535DBEED-8270-4317-A083-9E901BF41529}" srcOrd="0" destOrd="0" presId="urn:microsoft.com/office/officeart/2011/layout/CircleProcess"/>
    <dgm:cxn modelId="{87D067E6-735E-4377-BCD2-9F188CBCCCEB}" srcId="{4212A261-141B-4A52-9273-BC4670EBC1A8}" destId="{4B5D688C-8A36-42CB-9F22-8E980F87956B}" srcOrd="1" destOrd="0" parTransId="{C1AE7656-D48C-4349-A7F2-C165DFA46083}" sibTransId="{88757071-89F7-411F-84A9-A276A4E80E2B}"/>
    <dgm:cxn modelId="{9CE1F361-2A17-425D-99BB-F7800B69D4E1}" type="presOf" srcId="{4212A261-141B-4A52-9273-BC4670EBC1A8}" destId="{A9CF036C-75E7-4E20-BF73-61E73151B632}" srcOrd="0" destOrd="0" presId="urn:microsoft.com/office/officeart/2011/layout/CircleProcess"/>
    <dgm:cxn modelId="{E9F35314-F799-427F-8DCC-86C36F38F63E}" type="presOf" srcId="{7BFE17BF-E302-4A31-8727-04FFFD118958}" destId="{31705E3F-CBBF-4423-927F-E228F7554031}" srcOrd="0" destOrd="0" presId="urn:microsoft.com/office/officeart/2011/layout/CircleProcess"/>
    <dgm:cxn modelId="{D651AAAC-1EF7-4C80-A7A6-9FF957819563}" type="presParOf" srcId="{A9CF036C-75E7-4E20-BF73-61E73151B632}" destId="{E43DC780-DB5C-49FF-B69B-CCBB182B8B56}" srcOrd="0" destOrd="0" presId="urn:microsoft.com/office/officeart/2011/layout/CircleProcess"/>
    <dgm:cxn modelId="{9AEC00F1-1960-4C9F-B3A1-FA4D08C77A25}" type="presParOf" srcId="{E43DC780-DB5C-49FF-B69B-CCBB182B8B56}" destId="{1F8A2578-72E1-4065-82BB-ABD33D73ED7C}" srcOrd="0" destOrd="0" presId="urn:microsoft.com/office/officeart/2011/layout/CircleProcess"/>
    <dgm:cxn modelId="{9528A958-92FB-4374-9C1E-95B128DEA943}" type="presParOf" srcId="{A9CF036C-75E7-4E20-BF73-61E73151B632}" destId="{29AE7BFC-7C77-4F66-A9F3-A83D9AA42633}" srcOrd="1" destOrd="0" presId="urn:microsoft.com/office/officeart/2011/layout/CircleProcess"/>
    <dgm:cxn modelId="{4AC7BE54-9B7A-4EF5-A2CC-DE2B8445A36C}" type="presParOf" srcId="{29AE7BFC-7C77-4F66-A9F3-A83D9AA42633}" destId="{560ABF28-7C97-4A8C-9B16-3E259FC79B95}" srcOrd="0" destOrd="0" presId="urn:microsoft.com/office/officeart/2011/layout/CircleProcess"/>
    <dgm:cxn modelId="{F2D3C629-795C-475B-AFCD-2AE449AA9FAD}" type="presParOf" srcId="{A9CF036C-75E7-4E20-BF73-61E73151B632}" destId="{8FC19E82-3AD0-463F-93AE-C313979D9CA6}" srcOrd="2" destOrd="0" presId="urn:microsoft.com/office/officeart/2011/layout/CircleProcess"/>
    <dgm:cxn modelId="{8D30F3DE-27A8-472A-AD33-D4F980E95124}" type="presParOf" srcId="{A9CF036C-75E7-4E20-BF73-61E73151B632}" destId="{8BCC9C44-8391-4152-BA6B-0A1B0E22ACFD}" srcOrd="3" destOrd="0" presId="urn:microsoft.com/office/officeart/2011/layout/CircleProcess"/>
    <dgm:cxn modelId="{ED480455-4A42-473F-B0EE-EFC02988BEFC}" type="presParOf" srcId="{8BCC9C44-8391-4152-BA6B-0A1B0E22ACFD}" destId="{77A181D9-33DA-421E-B623-532CAA9FCEF4}" srcOrd="0" destOrd="0" presId="urn:microsoft.com/office/officeart/2011/layout/CircleProcess"/>
    <dgm:cxn modelId="{D8371EAE-22B5-4B0C-8D7E-F6A524806890}" type="presParOf" srcId="{A9CF036C-75E7-4E20-BF73-61E73151B632}" destId="{070C2520-4C5F-4E75-85A2-D57AEA57A538}" srcOrd="4" destOrd="0" presId="urn:microsoft.com/office/officeart/2011/layout/CircleProcess"/>
    <dgm:cxn modelId="{755C72A4-992E-4313-B51F-EE6A83EB19D6}" type="presParOf" srcId="{070C2520-4C5F-4E75-85A2-D57AEA57A538}" destId="{535DBEED-8270-4317-A083-9E901BF41529}" srcOrd="0" destOrd="0" presId="urn:microsoft.com/office/officeart/2011/layout/CircleProcess"/>
    <dgm:cxn modelId="{DB7794AA-EE81-454C-A4F0-38653A7C9457}" type="presParOf" srcId="{A9CF036C-75E7-4E20-BF73-61E73151B632}" destId="{11C776EC-E2DF-4E8C-8D93-998038425DDB}" srcOrd="5" destOrd="0" presId="urn:microsoft.com/office/officeart/2011/layout/CircleProcess"/>
    <dgm:cxn modelId="{3EC8DC56-DBFC-40D5-B4FE-B1345AE8B3C5}" type="presParOf" srcId="{A9CF036C-75E7-4E20-BF73-61E73151B632}" destId="{A150017F-5058-4A49-9A49-F2406A3CB3D6}" srcOrd="6" destOrd="0" presId="urn:microsoft.com/office/officeart/2011/layout/CircleProcess"/>
    <dgm:cxn modelId="{90308E16-0BBF-4ACA-A624-38143420BA49}" type="presParOf" srcId="{A150017F-5058-4A49-9A49-F2406A3CB3D6}" destId="{88F642D5-1EEA-4288-ABCE-8621C7E39CBC}" srcOrd="0" destOrd="0" presId="urn:microsoft.com/office/officeart/2011/layout/CircleProcess"/>
    <dgm:cxn modelId="{5E828C42-C185-4434-A82A-2B0713754769}" type="presParOf" srcId="{A9CF036C-75E7-4E20-BF73-61E73151B632}" destId="{48E32F63-1054-4DFA-B3DD-284DAA4A49F2}" srcOrd="7" destOrd="0" presId="urn:microsoft.com/office/officeart/2011/layout/CircleProcess"/>
    <dgm:cxn modelId="{EC40E0BB-C600-4997-ACE5-2C70E19DE749}" type="presParOf" srcId="{48E32F63-1054-4DFA-B3DD-284DAA4A49F2}" destId="{C9B3A4B4-B345-4229-B8FA-27DD174713A6}" srcOrd="0" destOrd="0" presId="urn:microsoft.com/office/officeart/2011/layout/CircleProcess"/>
    <dgm:cxn modelId="{A2186CD7-B837-4601-A0F0-A8B575C92970}" type="presParOf" srcId="{A9CF036C-75E7-4E20-BF73-61E73151B632}" destId="{5C3582FC-6743-4C66-A97B-B3B9C5F70D2F}" srcOrd="8" destOrd="0" presId="urn:microsoft.com/office/officeart/2011/layout/CircleProcess"/>
    <dgm:cxn modelId="{41315829-446D-4911-96CB-6805F4697C5B}" type="presParOf" srcId="{A9CF036C-75E7-4E20-BF73-61E73151B632}" destId="{BC88B3F8-054C-4167-8AAD-1151F1CC9670}" srcOrd="9" destOrd="0" presId="urn:microsoft.com/office/officeart/2011/layout/CircleProcess"/>
    <dgm:cxn modelId="{A6C18170-7153-4BFF-873C-CC965B4E7BA1}" type="presParOf" srcId="{BC88B3F8-054C-4167-8AAD-1151F1CC9670}" destId="{C6B63900-3E3B-4D1B-A6FD-898E754907AD}" srcOrd="0" destOrd="0" presId="urn:microsoft.com/office/officeart/2011/layout/CircleProcess"/>
    <dgm:cxn modelId="{5C68CF10-AFC1-490D-B052-1DC2E88F6487}" type="presParOf" srcId="{A9CF036C-75E7-4E20-BF73-61E73151B632}" destId="{14307364-3D06-434B-A068-94B1A50C5496}" srcOrd="10" destOrd="0" presId="urn:microsoft.com/office/officeart/2011/layout/CircleProcess"/>
    <dgm:cxn modelId="{7A0181EF-6BE7-4695-AAEC-510F71E7968C}" type="presParOf" srcId="{14307364-3D06-434B-A068-94B1A50C5496}" destId="{92266966-100B-41A3-9AF2-41067F61A0D4}" srcOrd="0" destOrd="0" presId="urn:microsoft.com/office/officeart/2011/layout/CircleProcess"/>
    <dgm:cxn modelId="{180FB3A3-0170-4217-9436-A39BD135E7AA}" type="presParOf" srcId="{A9CF036C-75E7-4E20-BF73-61E73151B632}" destId="{27D2EA8D-C4E4-4E5B-844E-96A087D03514}" srcOrd="11" destOrd="0" presId="urn:microsoft.com/office/officeart/2011/layout/CircleProcess"/>
    <dgm:cxn modelId="{4549C5FD-7D46-4089-AF26-8FC74A04606A}" type="presParOf" srcId="{A9CF036C-75E7-4E20-BF73-61E73151B632}" destId="{18DCCB9A-33AB-4784-86E9-B8DB838041FF}" srcOrd="12" destOrd="0" presId="urn:microsoft.com/office/officeart/2011/layout/CircleProcess"/>
    <dgm:cxn modelId="{E8648F74-3ABC-49CF-A55C-8FEA45896141}" type="presParOf" srcId="{18DCCB9A-33AB-4784-86E9-B8DB838041FF}" destId="{5E91B041-9062-418B-95EB-303BDF816AF6}" srcOrd="0" destOrd="0" presId="urn:microsoft.com/office/officeart/2011/layout/CircleProcess"/>
    <dgm:cxn modelId="{6182E039-96D1-4F2B-8776-6F93EF803378}" type="presParOf" srcId="{A9CF036C-75E7-4E20-BF73-61E73151B632}" destId="{49273E3E-7B58-43C6-8CD2-53505591B282}" srcOrd="13" destOrd="0" presId="urn:microsoft.com/office/officeart/2011/layout/CircleProcess"/>
    <dgm:cxn modelId="{94F12C1D-2B0E-41EF-9E63-F7A92667FBD8}" type="presParOf" srcId="{49273E3E-7B58-43C6-8CD2-53505591B282}" destId="{31705E3F-CBBF-4423-927F-E228F7554031}" srcOrd="0" destOrd="0" presId="urn:microsoft.com/office/officeart/2011/layout/CircleProcess"/>
    <dgm:cxn modelId="{2B4D21E7-507B-4F66-9209-A0CD9F50FE6A}" type="presParOf" srcId="{A9CF036C-75E7-4E20-BF73-61E73151B632}" destId="{9897FD14-7B6E-42A2-949B-E8F8EB77894C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6F671C-FD69-474F-B545-9745E370E82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6E8226-6032-4233-B21E-27E2E9DC2ADE}">
      <dgm:prSet phldrT="[Text]" custT="1"/>
      <dgm:spPr/>
      <dgm:t>
        <a:bodyPr/>
        <a:lstStyle/>
        <a:p>
          <a:r>
            <a:rPr lang="en-US" sz="3600" dirty="0" err="1" smtClean="0"/>
            <a:t>Tiedon</a:t>
          </a:r>
          <a:r>
            <a:rPr lang="en-US" sz="3600" dirty="0" smtClean="0"/>
            <a:t> </a:t>
          </a:r>
          <a:r>
            <a:rPr lang="en-US" sz="3600" dirty="0" err="1" smtClean="0"/>
            <a:t>lähteet</a:t>
          </a:r>
          <a:endParaRPr lang="en-US" sz="3600" dirty="0"/>
        </a:p>
      </dgm:t>
    </dgm:pt>
    <dgm:pt modelId="{37C79F06-31FF-4994-848E-846EE5215CA2}" type="parTrans" cxnId="{8BC59A45-88E1-48A1-B60D-3FC6E5CAFBDD}">
      <dgm:prSet/>
      <dgm:spPr/>
      <dgm:t>
        <a:bodyPr/>
        <a:lstStyle/>
        <a:p>
          <a:endParaRPr lang="en-US"/>
        </a:p>
      </dgm:t>
    </dgm:pt>
    <dgm:pt modelId="{F1B134E4-3AED-4C0D-A913-B3A5468B132F}" type="sibTrans" cxnId="{8BC59A45-88E1-48A1-B60D-3FC6E5CAFBDD}">
      <dgm:prSet/>
      <dgm:spPr/>
      <dgm:t>
        <a:bodyPr/>
        <a:lstStyle/>
        <a:p>
          <a:endParaRPr lang="en-US"/>
        </a:p>
      </dgm:t>
    </dgm:pt>
    <dgm:pt modelId="{F86D2774-2669-4736-9E17-0593A1758926}">
      <dgm:prSet phldrT="[Text]"/>
      <dgm:spPr/>
      <dgm:t>
        <a:bodyPr/>
        <a:lstStyle/>
        <a:p>
          <a:r>
            <a:rPr lang="en-US" dirty="0" err="1" smtClean="0"/>
            <a:t>Sisäinen</a:t>
          </a:r>
          <a:endParaRPr lang="en-US" dirty="0" smtClean="0"/>
        </a:p>
        <a:p>
          <a:r>
            <a:rPr lang="en-US" dirty="0" smtClean="0">
              <a:sym typeface="Wingdings" panose="05000000000000000000" pitchFamily="2" charset="2"/>
            </a:rPr>
            <a:t> “</a:t>
          </a:r>
          <a:r>
            <a:rPr lang="en-US" dirty="0" err="1" smtClean="0">
              <a:sym typeface="Wingdings" panose="05000000000000000000" pitchFamily="2" charset="2"/>
            </a:rPr>
            <a:t>Haetaan</a:t>
          </a:r>
          <a:r>
            <a:rPr lang="en-US" dirty="0" smtClean="0">
              <a:sym typeface="Wingdings" panose="05000000000000000000" pitchFamily="2" charset="2"/>
            </a:rPr>
            <a:t>” </a:t>
          </a:r>
          <a:r>
            <a:rPr lang="en-US" dirty="0" err="1" smtClean="0">
              <a:sym typeface="Wingdings" panose="05000000000000000000" pitchFamily="2" charset="2"/>
            </a:rPr>
            <a:t>muistista</a:t>
          </a:r>
          <a:endParaRPr lang="en-US" dirty="0"/>
        </a:p>
      </dgm:t>
    </dgm:pt>
    <dgm:pt modelId="{03628F9F-5F57-4B3D-B86A-733B2386FA4F}" type="parTrans" cxnId="{29374579-6FF0-43F3-8C27-BA973C4764AA}">
      <dgm:prSet/>
      <dgm:spPr/>
      <dgm:t>
        <a:bodyPr/>
        <a:lstStyle/>
        <a:p>
          <a:endParaRPr lang="en-US"/>
        </a:p>
      </dgm:t>
    </dgm:pt>
    <dgm:pt modelId="{6CACBC8C-1CED-4ECF-AD97-D6561444EAA9}" type="sibTrans" cxnId="{29374579-6FF0-43F3-8C27-BA973C4764AA}">
      <dgm:prSet/>
      <dgm:spPr/>
      <dgm:t>
        <a:bodyPr/>
        <a:lstStyle/>
        <a:p>
          <a:endParaRPr lang="en-US"/>
        </a:p>
      </dgm:t>
    </dgm:pt>
    <dgm:pt modelId="{1039BE70-D41C-4B64-B836-9FDBAEA540EC}">
      <dgm:prSet phldrT="[Text]"/>
      <dgm:spPr/>
      <dgm:t>
        <a:bodyPr/>
        <a:lstStyle/>
        <a:p>
          <a:r>
            <a:rPr lang="en-US" dirty="0" err="1" smtClean="0"/>
            <a:t>Ulkoinen</a:t>
          </a:r>
          <a:endParaRPr lang="en-US" dirty="0" smtClean="0"/>
        </a:p>
        <a:p>
          <a:r>
            <a:rPr lang="en-US" dirty="0" smtClean="0">
              <a:sym typeface="Wingdings" panose="05000000000000000000" pitchFamily="2" charset="2"/>
            </a:rPr>
            <a:t> </a:t>
          </a:r>
          <a:r>
            <a:rPr lang="en-US" dirty="0" err="1" smtClean="0">
              <a:sym typeface="Wingdings" panose="05000000000000000000" pitchFamily="2" charset="2"/>
            </a:rPr>
            <a:t>Otetaan</a:t>
          </a:r>
          <a:r>
            <a:rPr lang="en-US" dirty="0" smtClean="0">
              <a:sym typeface="Wingdings" panose="05000000000000000000" pitchFamily="2" charset="2"/>
            </a:rPr>
            <a:t> </a:t>
          </a:r>
          <a:r>
            <a:rPr lang="en-US" dirty="0" err="1" smtClean="0">
              <a:sym typeface="Wingdings" panose="05000000000000000000" pitchFamily="2" charset="2"/>
            </a:rPr>
            <a:t>käyttöön</a:t>
          </a:r>
          <a:r>
            <a:rPr lang="en-US" dirty="0" smtClean="0">
              <a:sym typeface="Wingdings" panose="05000000000000000000" pitchFamily="2" charset="2"/>
            </a:rPr>
            <a:t> </a:t>
          </a:r>
          <a:r>
            <a:rPr lang="en-US" dirty="0" err="1" smtClean="0">
              <a:sym typeface="Wingdings" panose="05000000000000000000" pitchFamily="2" charset="2"/>
            </a:rPr>
            <a:t>ulkoiset</a:t>
          </a:r>
          <a:r>
            <a:rPr lang="en-US" dirty="0" smtClean="0">
              <a:sym typeface="Wingdings" panose="05000000000000000000" pitchFamily="2" charset="2"/>
            </a:rPr>
            <a:t> </a:t>
          </a:r>
          <a:r>
            <a:rPr lang="en-US" dirty="0" err="1" smtClean="0">
              <a:sym typeface="Wingdings" panose="05000000000000000000" pitchFamily="2" charset="2"/>
            </a:rPr>
            <a:t>lähteet</a:t>
          </a:r>
          <a:endParaRPr lang="en-US" dirty="0"/>
        </a:p>
      </dgm:t>
    </dgm:pt>
    <dgm:pt modelId="{870BFDAE-21C4-4507-8DA7-5A906B899D7F}" type="parTrans" cxnId="{BB35B903-10F3-457B-9F66-70F5AFB08C6A}">
      <dgm:prSet/>
      <dgm:spPr/>
      <dgm:t>
        <a:bodyPr/>
        <a:lstStyle/>
        <a:p>
          <a:endParaRPr lang="en-US"/>
        </a:p>
      </dgm:t>
    </dgm:pt>
    <dgm:pt modelId="{BF7E10EE-41D6-4D05-80D4-4DFD11B8E5E4}" type="sibTrans" cxnId="{BB35B903-10F3-457B-9F66-70F5AFB08C6A}">
      <dgm:prSet/>
      <dgm:spPr/>
      <dgm:t>
        <a:bodyPr/>
        <a:lstStyle/>
        <a:p>
          <a:endParaRPr lang="en-US"/>
        </a:p>
      </dgm:t>
    </dgm:pt>
    <dgm:pt modelId="{C3FCDAF3-B09B-4946-8E39-488FC0AAC91B}" type="pres">
      <dgm:prSet presAssocID="{796F671C-FD69-474F-B545-9745E370E82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6D8C5F-901F-460A-AC6E-058E4ACDA459}" type="pres">
      <dgm:prSet presAssocID="{7D6E8226-6032-4233-B21E-27E2E9DC2ADE}" presName="root1" presStyleCnt="0"/>
      <dgm:spPr/>
    </dgm:pt>
    <dgm:pt modelId="{71B9AD1E-328D-4D91-937D-25C405FD69D1}" type="pres">
      <dgm:prSet presAssocID="{7D6E8226-6032-4233-B21E-27E2E9DC2AD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2DA9D8-C781-424D-A457-78E2E3761E19}" type="pres">
      <dgm:prSet presAssocID="{7D6E8226-6032-4233-B21E-27E2E9DC2ADE}" presName="level2hierChild" presStyleCnt="0"/>
      <dgm:spPr/>
    </dgm:pt>
    <dgm:pt modelId="{BAA3A6C5-B480-4C65-B2F2-01DE8BDA270E}" type="pres">
      <dgm:prSet presAssocID="{03628F9F-5F57-4B3D-B86A-733B2386FA4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27C79D9-1107-416E-BE90-E6144EA92447}" type="pres">
      <dgm:prSet presAssocID="{03628F9F-5F57-4B3D-B86A-733B2386FA4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4C4F44A-CF09-437F-807D-3EFA3FDE2B1A}" type="pres">
      <dgm:prSet presAssocID="{F86D2774-2669-4736-9E17-0593A1758926}" presName="root2" presStyleCnt="0"/>
      <dgm:spPr/>
    </dgm:pt>
    <dgm:pt modelId="{5BE34C71-DB30-4DFE-AA18-14FF34CBFA26}" type="pres">
      <dgm:prSet presAssocID="{F86D2774-2669-4736-9E17-0593A1758926}" presName="LevelTwoTextNode" presStyleLbl="node2" presStyleIdx="0" presStyleCnt="2" custLinFactNeighborX="0" custLinFactNeighborY="-228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710E0-22A5-4BC3-8201-4FF6E31373CF}" type="pres">
      <dgm:prSet presAssocID="{F86D2774-2669-4736-9E17-0593A1758926}" presName="level3hierChild" presStyleCnt="0"/>
      <dgm:spPr/>
    </dgm:pt>
    <dgm:pt modelId="{63E918DD-D250-4C08-B53F-0879BD7997C8}" type="pres">
      <dgm:prSet presAssocID="{870BFDAE-21C4-4507-8DA7-5A906B899D7F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F6A59FBD-90BB-4CCB-BCFC-485F3447393C}" type="pres">
      <dgm:prSet presAssocID="{870BFDAE-21C4-4507-8DA7-5A906B899D7F}" presName="connTx" presStyleLbl="parChTrans1D2" presStyleIdx="1" presStyleCnt="2"/>
      <dgm:spPr/>
      <dgm:t>
        <a:bodyPr/>
        <a:lstStyle/>
        <a:p>
          <a:endParaRPr lang="en-US"/>
        </a:p>
      </dgm:t>
    </dgm:pt>
    <dgm:pt modelId="{7BF5BC70-2522-4C64-80C7-87AEA10DB816}" type="pres">
      <dgm:prSet presAssocID="{1039BE70-D41C-4B64-B836-9FDBAEA540EC}" presName="root2" presStyleCnt="0"/>
      <dgm:spPr/>
    </dgm:pt>
    <dgm:pt modelId="{D6E7CB9B-9648-4E29-93EF-505AFC9C614A}" type="pres">
      <dgm:prSet presAssocID="{1039BE70-D41C-4B64-B836-9FDBAEA540EC}" presName="LevelTwoTextNode" presStyleLbl="node2" presStyleIdx="1" presStyleCnt="2" custLinFactNeighborX="0" custLinFactNeighborY="223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C35FAF-ABE8-4783-B35D-9079387112BB}" type="pres">
      <dgm:prSet presAssocID="{1039BE70-D41C-4B64-B836-9FDBAEA540EC}" presName="level3hierChild" presStyleCnt="0"/>
      <dgm:spPr/>
    </dgm:pt>
  </dgm:ptLst>
  <dgm:cxnLst>
    <dgm:cxn modelId="{168FEBF6-11C9-4CE2-83D4-36E9D772C604}" type="presOf" srcId="{1039BE70-D41C-4B64-B836-9FDBAEA540EC}" destId="{D6E7CB9B-9648-4E29-93EF-505AFC9C614A}" srcOrd="0" destOrd="0" presId="urn:microsoft.com/office/officeart/2005/8/layout/hierarchy2"/>
    <dgm:cxn modelId="{6611016B-2CA9-4296-B387-D16D8B5BC725}" type="presOf" srcId="{F86D2774-2669-4736-9E17-0593A1758926}" destId="{5BE34C71-DB30-4DFE-AA18-14FF34CBFA26}" srcOrd="0" destOrd="0" presId="urn:microsoft.com/office/officeart/2005/8/layout/hierarchy2"/>
    <dgm:cxn modelId="{29374579-6FF0-43F3-8C27-BA973C4764AA}" srcId="{7D6E8226-6032-4233-B21E-27E2E9DC2ADE}" destId="{F86D2774-2669-4736-9E17-0593A1758926}" srcOrd="0" destOrd="0" parTransId="{03628F9F-5F57-4B3D-B86A-733B2386FA4F}" sibTransId="{6CACBC8C-1CED-4ECF-AD97-D6561444EAA9}"/>
    <dgm:cxn modelId="{95E14C6F-9FBE-43DB-A49F-0F64F322BBD7}" type="presOf" srcId="{7D6E8226-6032-4233-B21E-27E2E9DC2ADE}" destId="{71B9AD1E-328D-4D91-937D-25C405FD69D1}" srcOrd="0" destOrd="0" presId="urn:microsoft.com/office/officeart/2005/8/layout/hierarchy2"/>
    <dgm:cxn modelId="{F97FFFF6-43AE-48C8-B6D2-8E59C195F836}" type="presOf" srcId="{03628F9F-5F57-4B3D-B86A-733B2386FA4F}" destId="{BAA3A6C5-B480-4C65-B2F2-01DE8BDA270E}" srcOrd="0" destOrd="0" presId="urn:microsoft.com/office/officeart/2005/8/layout/hierarchy2"/>
    <dgm:cxn modelId="{D7F9B2CB-8743-4DF8-8927-8EBFB6019204}" type="presOf" srcId="{03628F9F-5F57-4B3D-B86A-733B2386FA4F}" destId="{B27C79D9-1107-416E-BE90-E6144EA92447}" srcOrd="1" destOrd="0" presId="urn:microsoft.com/office/officeart/2005/8/layout/hierarchy2"/>
    <dgm:cxn modelId="{BB35B903-10F3-457B-9F66-70F5AFB08C6A}" srcId="{7D6E8226-6032-4233-B21E-27E2E9DC2ADE}" destId="{1039BE70-D41C-4B64-B836-9FDBAEA540EC}" srcOrd="1" destOrd="0" parTransId="{870BFDAE-21C4-4507-8DA7-5A906B899D7F}" sibTransId="{BF7E10EE-41D6-4D05-80D4-4DFD11B8E5E4}"/>
    <dgm:cxn modelId="{59D55338-940A-4B88-83D3-2A1970C92B97}" type="presOf" srcId="{796F671C-FD69-474F-B545-9745E370E829}" destId="{C3FCDAF3-B09B-4946-8E39-488FC0AAC91B}" srcOrd="0" destOrd="0" presId="urn:microsoft.com/office/officeart/2005/8/layout/hierarchy2"/>
    <dgm:cxn modelId="{A3E21682-3268-4E98-8D7D-CF7BC15CA1DA}" type="presOf" srcId="{870BFDAE-21C4-4507-8DA7-5A906B899D7F}" destId="{63E918DD-D250-4C08-B53F-0879BD7997C8}" srcOrd="0" destOrd="0" presId="urn:microsoft.com/office/officeart/2005/8/layout/hierarchy2"/>
    <dgm:cxn modelId="{8BC59A45-88E1-48A1-B60D-3FC6E5CAFBDD}" srcId="{796F671C-FD69-474F-B545-9745E370E829}" destId="{7D6E8226-6032-4233-B21E-27E2E9DC2ADE}" srcOrd="0" destOrd="0" parTransId="{37C79F06-31FF-4994-848E-846EE5215CA2}" sibTransId="{F1B134E4-3AED-4C0D-A913-B3A5468B132F}"/>
    <dgm:cxn modelId="{2DD8DFC4-C887-4CF1-AF0D-01796549CD9A}" type="presOf" srcId="{870BFDAE-21C4-4507-8DA7-5A906B899D7F}" destId="{F6A59FBD-90BB-4CCB-BCFC-485F3447393C}" srcOrd="1" destOrd="0" presId="urn:microsoft.com/office/officeart/2005/8/layout/hierarchy2"/>
    <dgm:cxn modelId="{E5F1D414-B931-4E64-B802-8D5D21D47BBA}" type="presParOf" srcId="{C3FCDAF3-B09B-4946-8E39-488FC0AAC91B}" destId="{696D8C5F-901F-460A-AC6E-058E4ACDA459}" srcOrd="0" destOrd="0" presId="urn:microsoft.com/office/officeart/2005/8/layout/hierarchy2"/>
    <dgm:cxn modelId="{FF2439B8-4DD2-4AD4-9C66-1CE0E8982736}" type="presParOf" srcId="{696D8C5F-901F-460A-AC6E-058E4ACDA459}" destId="{71B9AD1E-328D-4D91-937D-25C405FD69D1}" srcOrd="0" destOrd="0" presId="urn:microsoft.com/office/officeart/2005/8/layout/hierarchy2"/>
    <dgm:cxn modelId="{0FDA00B2-F99B-4C3A-ADCB-9996EE5DAC02}" type="presParOf" srcId="{696D8C5F-901F-460A-AC6E-058E4ACDA459}" destId="{5A2DA9D8-C781-424D-A457-78E2E3761E19}" srcOrd="1" destOrd="0" presId="urn:microsoft.com/office/officeart/2005/8/layout/hierarchy2"/>
    <dgm:cxn modelId="{01847003-CE71-4A30-91FD-8A616A7389EC}" type="presParOf" srcId="{5A2DA9D8-C781-424D-A457-78E2E3761E19}" destId="{BAA3A6C5-B480-4C65-B2F2-01DE8BDA270E}" srcOrd="0" destOrd="0" presId="urn:microsoft.com/office/officeart/2005/8/layout/hierarchy2"/>
    <dgm:cxn modelId="{3B29AD10-613B-40FE-9E64-ED32A510E47F}" type="presParOf" srcId="{BAA3A6C5-B480-4C65-B2F2-01DE8BDA270E}" destId="{B27C79D9-1107-416E-BE90-E6144EA92447}" srcOrd="0" destOrd="0" presId="urn:microsoft.com/office/officeart/2005/8/layout/hierarchy2"/>
    <dgm:cxn modelId="{CE793F5F-7EDD-4436-8AA2-75307279FCA0}" type="presParOf" srcId="{5A2DA9D8-C781-424D-A457-78E2E3761E19}" destId="{B4C4F44A-CF09-437F-807D-3EFA3FDE2B1A}" srcOrd="1" destOrd="0" presId="urn:microsoft.com/office/officeart/2005/8/layout/hierarchy2"/>
    <dgm:cxn modelId="{E07E161E-1AA3-4609-BEAF-3FD13A2C12CC}" type="presParOf" srcId="{B4C4F44A-CF09-437F-807D-3EFA3FDE2B1A}" destId="{5BE34C71-DB30-4DFE-AA18-14FF34CBFA26}" srcOrd="0" destOrd="0" presId="urn:microsoft.com/office/officeart/2005/8/layout/hierarchy2"/>
    <dgm:cxn modelId="{9D29C867-B316-4E20-8DDD-0F39AEDEAF26}" type="presParOf" srcId="{B4C4F44A-CF09-437F-807D-3EFA3FDE2B1A}" destId="{EE8710E0-22A5-4BC3-8201-4FF6E31373CF}" srcOrd="1" destOrd="0" presId="urn:microsoft.com/office/officeart/2005/8/layout/hierarchy2"/>
    <dgm:cxn modelId="{7DD2C3C6-CB19-48D4-9719-8BB612C234D8}" type="presParOf" srcId="{5A2DA9D8-C781-424D-A457-78E2E3761E19}" destId="{63E918DD-D250-4C08-B53F-0879BD7997C8}" srcOrd="2" destOrd="0" presId="urn:microsoft.com/office/officeart/2005/8/layout/hierarchy2"/>
    <dgm:cxn modelId="{FDC8983F-87F2-4715-BAA8-8D16784CB88E}" type="presParOf" srcId="{63E918DD-D250-4C08-B53F-0879BD7997C8}" destId="{F6A59FBD-90BB-4CCB-BCFC-485F3447393C}" srcOrd="0" destOrd="0" presId="urn:microsoft.com/office/officeart/2005/8/layout/hierarchy2"/>
    <dgm:cxn modelId="{CE813D8C-007D-401C-9C87-9067553A83D8}" type="presParOf" srcId="{5A2DA9D8-C781-424D-A457-78E2E3761E19}" destId="{7BF5BC70-2522-4C64-80C7-87AEA10DB816}" srcOrd="3" destOrd="0" presId="urn:microsoft.com/office/officeart/2005/8/layout/hierarchy2"/>
    <dgm:cxn modelId="{17783DDB-795D-4268-B84D-68D5A8B86088}" type="presParOf" srcId="{7BF5BC70-2522-4C64-80C7-87AEA10DB816}" destId="{D6E7CB9B-9648-4E29-93EF-505AFC9C614A}" srcOrd="0" destOrd="0" presId="urn:microsoft.com/office/officeart/2005/8/layout/hierarchy2"/>
    <dgm:cxn modelId="{DDCBEE3D-B7B1-4943-AEBC-6543B580EC8E}" type="presParOf" srcId="{7BF5BC70-2522-4C64-80C7-87AEA10DB816}" destId="{52C35FAF-ABE8-4783-B35D-9079387112B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F30D9A-D4E5-49FE-BDE8-C55F45D4EE8B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5068FE8-671C-4A1F-A675-B2067219B480}">
      <dgm:prSet phldrT="[Text]"/>
      <dgm:spPr/>
      <dgm:t>
        <a:bodyPr/>
        <a:lstStyle/>
        <a:p>
          <a:r>
            <a:rPr lang="fi-FI" noProof="0" dirty="0" smtClean="0"/>
            <a:t>Kaikki mahdolliset </a:t>
          </a:r>
          <a:r>
            <a:rPr lang="fi-FI" noProof="0" dirty="0" err="1" smtClean="0"/>
            <a:t>brändit</a:t>
          </a:r>
          <a:endParaRPr lang="fi-FI" noProof="0" dirty="0"/>
        </a:p>
      </dgm:t>
    </dgm:pt>
    <dgm:pt modelId="{D437504E-1424-4E58-9CDD-3DA1D7F7DB0A}" type="parTrans" cxnId="{02097261-AAAE-41DE-A340-2AA329F59A85}">
      <dgm:prSet/>
      <dgm:spPr/>
      <dgm:t>
        <a:bodyPr/>
        <a:lstStyle/>
        <a:p>
          <a:endParaRPr lang="fi-FI" noProof="0" dirty="0"/>
        </a:p>
      </dgm:t>
    </dgm:pt>
    <dgm:pt modelId="{6A11DBD5-8EEA-4497-BE4F-62265CCDC9E9}" type="sibTrans" cxnId="{02097261-AAAE-41DE-A340-2AA329F59A85}">
      <dgm:prSet/>
      <dgm:spPr/>
      <dgm:t>
        <a:bodyPr/>
        <a:lstStyle/>
        <a:p>
          <a:endParaRPr lang="fi-FI" noProof="0" dirty="0"/>
        </a:p>
      </dgm:t>
    </dgm:pt>
    <dgm:pt modelId="{A9CB012A-9593-4D23-93A2-08836A4DE308}">
      <dgm:prSet phldrT="[Text]"/>
      <dgm:spPr/>
      <dgm:t>
        <a:bodyPr/>
        <a:lstStyle/>
        <a:p>
          <a:r>
            <a:rPr lang="fi-FI" noProof="0" dirty="0" smtClean="0"/>
            <a:t>Tuntemattomat </a:t>
          </a:r>
          <a:r>
            <a:rPr lang="fi-FI" noProof="0" dirty="0" err="1" smtClean="0"/>
            <a:t>brändit</a:t>
          </a:r>
          <a:endParaRPr lang="fi-FI" noProof="0" dirty="0"/>
        </a:p>
      </dgm:t>
    </dgm:pt>
    <dgm:pt modelId="{7BA02BA4-390C-4D92-BF9D-710229524B00}" type="parTrans" cxnId="{F58136AB-CE34-453E-8EBF-A76450FF6330}">
      <dgm:prSet/>
      <dgm:spPr/>
      <dgm:t>
        <a:bodyPr/>
        <a:lstStyle/>
        <a:p>
          <a:endParaRPr lang="fi-FI" noProof="0" dirty="0"/>
        </a:p>
      </dgm:t>
    </dgm:pt>
    <dgm:pt modelId="{443CA9C9-42B8-4664-887F-5EA2063D5F56}" type="sibTrans" cxnId="{F58136AB-CE34-453E-8EBF-A76450FF6330}">
      <dgm:prSet/>
      <dgm:spPr/>
      <dgm:t>
        <a:bodyPr/>
        <a:lstStyle/>
        <a:p>
          <a:endParaRPr lang="fi-FI" noProof="0" dirty="0"/>
        </a:p>
      </dgm:t>
    </dgm:pt>
    <dgm:pt modelId="{8405AA7C-66F2-491D-B7CC-EF403C3EACC6}">
      <dgm:prSet phldrT="[Text]"/>
      <dgm:spPr/>
      <dgm:t>
        <a:bodyPr/>
        <a:lstStyle/>
        <a:p>
          <a:r>
            <a:rPr lang="fi-FI" noProof="0" dirty="0" smtClean="0"/>
            <a:t>Brändit joita kuluttaja ei koskaan kohtaa</a:t>
          </a:r>
          <a:endParaRPr lang="fi-FI" noProof="0" dirty="0"/>
        </a:p>
      </dgm:t>
    </dgm:pt>
    <dgm:pt modelId="{AD2AE6D9-FC0D-4431-AD32-6C6DDA130C46}" type="parTrans" cxnId="{D65D81E1-FC36-4FF7-840B-ED9DE2BCE55D}">
      <dgm:prSet/>
      <dgm:spPr/>
      <dgm:t>
        <a:bodyPr/>
        <a:lstStyle/>
        <a:p>
          <a:endParaRPr lang="fi-FI" noProof="0" dirty="0"/>
        </a:p>
      </dgm:t>
    </dgm:pt>
    <dgm:pt modelId="{CE3EC477-E24E-486A-971D-0CCBD0485A2D}" type="sibTrans" cxnId="{D65D81E1-FC36-4FF7-840B-ED9DE2BCE55D}">
      <dgm:prSet/>
      <dgm:spPr/>
      <dgm:t>
        <a:bodyPr/>
        <a:lstStyle/>
        <a:p>
          <a:endParaRPr lang="fi-FI" noProof="0" dirty="0"/>
        </a:p>
      </dgm:t>
    </dgm:pt>
    <dgm:pt modelId="{702A8E33-0597-408C-8DAF-231A6D35B187}">
      <dgm:prSet phldrT="[Text]"/>
      <dgm:spPr/>
      <dgm:t>
        <a:bodyPr/>
        <a:lstStyle/>
        <a:p>
          <a:r>
            <a:rPr lang="fi-FI" noProof="0" dirty="0" err="1" smtClean="0"/>
            <a:t>Brändit</a:t>
          </a:r>
          <a:r>
            <a:rPr lang="fi-FI" noProof="0" dirty="0" smtClean="0"/>
            <a:t> jotka “löytyvät”” sattumalta</a:t>
          </a:r>
          <a:endParaRPr lang="fi-FI" noProof="0" dirty="0"/>
        </a:p>
      </dgm:t>
    </dgm:pt>
    <dgm:pt modelId="{28873341-B96E-4C92-80E2-FD1A22975B59}" type="parTrans" cxnId="{20294619-2F8F-4937-AF06-FD6E94CE49E3}">
      <dgm:prSet/>
      <dgm:spPr/>
      <dgm:t>
        <a:bodyPr/>
        <a:lstStyle/>
        <a:p>
          <a:endParaRPr lang="fi-FI" noProof="0" dirty="0"/>
        </a:p>
      </dgm:t>
    </dgm:pt>
    <dgm:pt modelId="{BCD3E401-02B2-4F58-A3E9-7CEEE85FB992}" type="sibTrans" cxnId="{20294619-2F8F-4937-AF06-FD6E94CE49E3}">
      <dgm:prSet/>
      <dgm:spPr/>
      <dgm:t>
        <a:bodyPr/>
        <a:lstStyle/>
        <a:p>
          <a:endParaRPr lang="fi-FI" noProof="0" dirty="0"/>
        </a:p>
      </dgm:t>
    </dgm:pt>
    <dgm:pt modelId="{9BEA59B0-C8AC-422B-B395-7EC1D2D680E8}">
      <dgm:prSet phldrT="[Text]"/>
      <dgm:spPr/>
      <dgm:t>
        <a:bodyPr/>
        <a:lstStyle/>
        <a:p>
          <a:r>
            <a:rPr lang="fi-FI" noProof="0" dirty="0" smtClean="0"/>
            <a:t>Tunnetut </a:t>
          </a:r>
          <a:r>
            <a:rPr lang="fi-FI" noProof="0" dirty="0" err="1" smtClean="0"/>
            <a:t>brändit</a:t>
          </a:r>
          <a:endParaRPr lang="fi-FI" noProof="0" dirty="0"/>
        </a:p>
      </dgm:t>
    </dgm:pt>
    <dgm:pt modelId="{29FD3D6D-EC4C-4A32-A562-C8D258DF4FB5}" type="parTrans" cxnId="{27A03C44-A024-4BE1-822C-04A094DB73F5}">
      <dgm:prSet/>
      <dgm:spPr/>
      <dgm:t>
        <a:bodyPr/>
        <a:lstStyle/>
        <a:p>
          <a:endParaRPr lang="fi-FI" noProof="0" dirty="0"/>
        </a:p>
      </dgm:t>
    </dgm:pt>
    <dgm:pt modelId="{F108CB80-62FA-4B17-9A00-4B630D4527E9}" type="sibTrans" cxnId="{27A03C44-A024-4BE1-822C-04A094DB73F5}">
      <dgm:prSet/>
      <dgm:spPr/>
      <dgm:t>
        <a:bodyPr/>
        <a:lstStyle/>
        <a:p>
          <a:endParaRPr lang="fi-FI" noProof="0" dirty="0"/>
        </a:p>
      </dgm:t>
    </dgm:pt>
    <dgm:pt modelId="{BDF93C41-E23B-47A0-A7F6-3786B33DCD7A}">
      <dgm:prSet phldrT="[Text]"/>
      <dgm:spPr/>
      <dgm:t>
        <a:bodyPr/>
        <a:lstStyle/>
        <a:p>
          <a:r>
            <a:rPr lang="fi-FI" noProof="0" dirty="0" smtClean="0"/>
            <a:t>Brändit jotka kuluttaja muistaa aina</a:t>
          </a:r>
          <a:endParaRPr lang="fi-FI" noProof="0" dirty="0"/>
        </a:p>
      </dgm:t>
    </dgm:pt>
    <dgm:pt modelId="{AB131059-5853-487A-997E-C51C7B62940C}" type="parTrans" cxnId="{63A7011B-D947-4488-A877-B981CA3BCA5F}">
      <dgm:prSet/>
      <dgm:spPr/>
      <dgm:t>
        <a:bodyPr/>
        <a:lstStyle/>
        <a:p>
          <a:endParaRPr lang="fi-FI" noProof="0" dirty="0"/>
        </a:p>
      </dgm:t>
    </dgm:pt>
    <dgm:pt modelId="{2699EEFE-B2DE-455C-979B-6A265E16BE7D}" type="sibTrans" cxnId="{63A7011B-D947-4488-A877-B981CA3BCA5F}">
      <dgm:prSet/>
      <dgm:spPr/>
      <dgm:t>
        <a:bodyPr/>
        <a:lstStyle/>
        <a:p>
          <a:endParaRPr lang="fi-FI" noProof="0" dirty="0"/>
        </a:p>
      </dgm:t>
    </dgm:pt>
    <dgm:pt modelId="{86AAC65E-84A2-4199-B697-35C52BC9C785}">
      <dgm:prSet/>
      <dgm:spPr/>
      <dgm:t>
        <a:bodyPr/>
        <a:lstStyle/>
        <a:p>
          <a:r>
            <a:rPr lang="fi-FI" noProof="0" dirty="0" err="1" smtClean="0"/>
            <a:t>Brändit</a:t>
          </a:r>
          <a:r>
            <a:rPr lang="fi-FI" noProof="0" dirty="0" smtClean="0"/>
            <a:t> jotka löytyvät tietoisen tiedonhaun kautta</a:t>
          </a:r>
          <a:endParaRPr lang="fi-FI" noProof="0" dirty="0"/>
        </a:p>
      </dgm:t>
    </dgm:pt>
    <dgm:pt modelId="{C3677A1A-D553-49A0-AB3B-5CF960E24AB1}" type="parTrans" cxnId="{881C8B73-4C13-4F8D-94AB-B392237F4473}">
      <dgm:prSet/>
      <dgm:spPr/>
      <dgm:t>
        <a:bodyPr/>
        <a:lstStyle/>
        <a:p>
          <a:endParaRPr lang="fi-FI" noProof="0" dirty="0"/>
        </a:p>
      </dgm:t>
    </dgm:pt>
    <dgm:pt modelId="{3EF2CD0D-9312-42E7-9629-21ACB7B44989}" type="sibTrans" cxnId="{881C8B73-4C13-4F8D-94AB-B392237F4473}">
      <dgm:prSet/>
      <dgm:spPr/>
      <dgm:t>
        <a:bodyPr/>
        <a:lstStyle/>
        <a:p>
          <a:endParaRPr lang="fi-FI" noProof="0" dirty="0"/>
        </a:p>
      </dgm:t>
    </dgm:pt>
    <dgm:pt modelId="{723CA943-DE8E-4E3C-AC64-7F7B5F39E425}">
      <dgm:prSet/>
      <dgm:spPr/>
      <dgm:t>
        <a:bodyPr/>
        <a:lstStyle/>
        <a:p>
          <a:r>
            <a:rPr lang="fi-FI" noProof="0" dirty="0" err="1" smtClean="0"/>
            <a:t>Brändit</a:t>
          </a:r>
          <a:r>
            <a:rPr lang="fi-FI" noProof="0" dirty="0" smtClean="0"/>
            <a:t> jotka kuluttaja tietää, mutta joita hän ei muista</a:t>
          </a:r>
          <a:endParaRPr lang="fi-FI" noProof="0" dirty="0"/>
        </a:p>
      </dgm:t>
    </dgm:pt>
    <dgm:pt modelId="{D6B7E5EF-B5B4-49E9-BD1F-CB6EBD31F7CE}" type="parTrans" cxnId="{8B633A4A-ADA6-42FE-8C95-FEBAD3899A38}">
      <dgm:prSet/>
      <dgm:spPr/>
      <dgm:t>
        <a:bodyPr/>
        <a:lstStyle/>
        <a:p>
          <a:endParaRPr lang="fi-FI" noProof="0" dirty="0"/>
        </a:p>
      </dgm:t>
    </dgm:pt>
    <dgm:pt modelId="{64E75D9F-C828-42E3-B93D-6BC879A36F86}" type="sibTrans" cxnId="{8B633A4A-ADA6-42FE-8C95-FEBAD3899A38}">
      <dgm:prSet/>
      <dgm:spPr/>
      <dgm:t>
        <a:bodyPr/>
        <a:lstStyle/>
        <a:p>
          <a:endParaRPr lang="fi-FI" noProof="0" dirty="0"/>
        </a:p>
      </dgm:t>
    </dgm:pt>
    <dgm:pt modelId="{A4C9C8CF-9F29-4FF7-A70F-79D7B8785902}">
      <dgm:prSet/>
      <dgm:spPr/>
      <dgm:t>
        <a:bodyPr/>
        <a:lstStyle/>
        <a:p>
          <a:r>
            <a:rPr lang="fi-FI" dirty="0" smtClean="0"/>
            <a:t>Brändit jotka kuluttaja tietää, mutta joita hän ei edes harkitse</a:t>
          </a:r>
          <a:endParaRPr lang="fi-FI" dirty="0"/>
        </a:p>
      </dgm:t>
    </dgm:pt>
    <dgm:pt modelId="{025ECE14-48CE-4F41-8511-668D8E26311D}" type="parTrans" cxnId="{71DA7A16-49BF-41D3-942C-712A00B66F37}">
      <dgm:prSet/>
      <dgm:spPr/>
      <dgm:t>
        <a:bodyPr/>
        <a:lstStyle/>
        <a:p>
          <a:endParaRPr lang="fi-FI"/>
        </a:p>
      </dgm:t>
    </dgm:pt>
    <dgm:pt modelId="{E8625942-D216-4123-8E1F-D9C42621C377}" type="sibTrans" cxnId="{71DA7A16-49BF-41D3-942C-712A00B66F37}">
      <dgm:prSet/>
      <dgm:spPr/>
      <dgm:t>
        <a:bodyPr/>
        <a:lstStyle/>
        <a:p>
          <a:endParaRPr lang="fi-FI"/>
        </a:p>
      </dgm:t>
    </dgm:pt>
    <dgm:pt modelId="{6A191B7A-E6CA-4A5E-8A40-03E47DEE6677}" type="pres">
      <dgm:prSet presAssocID="{57F30D9A-D4E5-49FE-BDE8-C55F45D4E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4F4641-7C78-4623-8644-64C8D61E8CFB}" type="pres">
      <dgm:prSet presAssocID="{55068FE8-671C-4A1F-A675-B2067219B480}" presName="hierRoot1" presStyleCnt="0"/>
      <dgm:spPr/>
      <dgm:t>
        <a:bodyPr/>
        <a:lstStyle/>
        <a:p>
          <a:endParaRPr lang="en-US"/>
        </a:p>
      </dgm:t>
    </dgm:pt>
    <dgm:pt modelId="{D1A5A105-C461-4EC3-BEDC-58083F389E41}" type="pres">
      <dgm:prSet presAssocID="{55068FE8-671C-4A1F-A675-B2067219B480}" presName="composite" presStyleCnt="0"/>
      <dgm:spPr/>
      <dgm:t>
        <a:bodyPr/>
        <a:lstStyle/>
        <a:p>
          <a:endParaRPr lang="en-US"/>
        </a:p>
      </dgm:t>
    </dgm:pt>
    <dgm:pt modelId="{21D27575-E873-4EEE-B6E6-2E68BC2B0E30}" type="pres">
      <dgm:prSet presAssocID="{55068FE8-671C-4A1F-A675-B2067219B480}" presName="background" presStyleLbl="node0" presStyleIdx="0" presStyleCnt="1"/>
      <dgm:spPr/>
      <dgm:t>
        <a:bodyPr/>
        <a:lstStyle/>
        <a:p>
          <a:endParaRPr lang="en-US"/>
        </a:p>
      </dgm:t>
    </dgm:pt>
    <dgm:pt modelId="{49F11EB5-3E96-46FD-A72E-349CC3A7EC93}" type="pres">
      <dgm:prSet presAssocID="{55068FE8-671C-4A1F-A675-B2067219B48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BAB9E9-D1C1-4446-9ABD-3A9173E227C9}" type="pres">
      <dgm:prSet presAssocID="{55068FE8-671C-4A1F-A675-B2067219B480}" presName="hierChild2" presStyleCnt="0"/>
      <dgm:spPr/>
      <dgm:t>
        <a:bodyPr/>
        <a:lstStyle/>
        <a:p>
          <a:endParaRPr lang="en-US"/>
        </a:p>
      </dgm:t>
    </dgm:pt>
    <dgm:pt modelId="{DAB6F44C-6C94-4DCF-A529-2A770E7AB688}" type="pres">
      <dgm:prSet presAssocID="{7BA02BA4-390C-4D92-BF9D-710229524B0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EC06A3B7-F328-455C-B693-07137288D625}" type="pres">
      <dgm:prSet presAssocID="{A9CB012A-9593-4D23-93A2-08836A4DE308}" presName="hierRoot2" presStyleCnt="0"/>
      <dgm:spPr/>
      <dgm:t>
        <a:bodyPr/>
        <a:lstStyle/>
        <a:p>
          <a:endParaRPr lang="en-US"/>
        </a:p>
      </dgm:t>
    </dgm:pt>
    <dgm:pt modelId="{94CCCD2E-BC13-4A82-A0A6-D57088AA65D6}" type="pres">
      <dgm:prSet presAssocID="{A9CB012A-9593-4D23-93A2-08836A4DE308}" presName="composite2" presStyleCnt="0"/>
      <dgm:spPr/>
      <dgm:t>
        <a:bodyPr/>
        <a:lstStyle/>
        <a:p>
          <a:endParaRPr lang="en-US"/>
        </a:p>
      </dgm:t>
    </dgm:pt>
    <dgm:pt modelId="{3157B970-18DE-4818-9FFA-AABB1EA8A2AE}" type="pres">
      <dgm:prSet presAssocID="{A9CB012A-9593-4D23-93A2-08836A4DE308}" presName="background2" presStyleLbl="node2" presStyleIdx="0" presStyleCnt="2"/>
      <dgm:spPr/>
      <dgm:t>
        <a:bodyPr/>
        <a:lstStyle/>
        <a:p>
          <a:endParaRPr lang="en-US"/>
        </a:p>
      </dgm:t>
    </dgm:pt>
    <dgm:pt modelId="{83B8FB1C-00E4-4445-8354-178C9824B1DA}" type="pres">
      <dgm:prSet presAssocID="{A9CB012A-9593-4D23-93A2-08836A4DE30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4982FA-8403-46DE-A2F4-5A7A18AB90A0}" type="pres">
      <dgm:prSet presAssocID="{A9CB012A-9593-4D23-93A2-08836A4DE308}" presName="hierChild3" presStyleCnt="0"/>
      <dgm:spPr/>
      <dgm:t>
        <a:bodyPr/>
        <a:lstStyle/>
        <a:p>
          <a:endParaRPr lang="en-US"/>
        </a:p>
      </dgm:t>
    </dgm:pt>
    <dgm:pt modelId="{27A032DC-AC92-497C-BFEA-46F1A949ACBD}" type="pres">
      <dgm:prSet presAssocID="{AD2AE6D9-FC0D-4431-AD32-6C6DDA130C46}" presName="Name17" presStyleLbl="parChTrans1D3" presStyleIdx="0" presStyleCnt="6"/>
      <dgm:spPr/>
      <dgm:t>
        <a:bodyPr/>
        <a:lstStyle/>
        <a:p>
          <a:endParaRPr lang="en-US"/>
        </a:p>
      </dgm:t>
    </dgm:pt>
    <dgm:pt modelId="{DE457553-B055-4941-BD49-5E9A8A4D9932}" type="pres">
      <dgm:prSet presAssocID="{8405AA7C-66F2-491D-B7CC-EF403C3EACC6}" presName="hierRoot3" presStyleCnt="0"/>
      <dgm:spPr/>
      <dgm:t>
        <a:bodyPr/>
        <a:lstStyle/>
        <a:p>
          <a:endParaRPr lang="en-US"/>
        </a:p>
      </dgm:t>
    </dgm:pt>
    <dgm:pt modelId="{44CC8FD5-87A4-4C18-A76B-ABA2461FFBFF}" type="pres">
      <dgm:prSet presAssocID="{8405AA7C-66F2-491D-B7CC-EF403C3EACC6}" presName="composite3" presStyleCnt="0"/>
      <dgm:spPr/>
      <dgm:t>
        <a:bodyPr/>
        <a:lstStyle/>
        <a:p>
          <a:endParaRPr lang="en-US"/>
        </a:p>
      </dgm:t>
    </dgm:pt>
    <dgm:pt modelId="{7EFFF456-35D2-4BD0-A507-CA34645A3E22}" type="pres">
      <dgm:prSet presAssocID="{8405AA7C-66F2-491D-B7CC-EF403C3EACC6}" presName="background3" presStyleLbl="node3" presStyleIdx="0" presStyleCnt="6"/>
      <dgm:spPr/>
      <dgm:t>
        <a:bodyPr/>
        <a:lstStyle/>
        <a:p>
          <a:endParaRPr lang="en-US"/>
        </a:p>
      </dgm:t>
    </dgm:pt>
    <dgm:pt modelId="{613C557F-52E3-4DBA-90DF-7EDDE95B07A1}" type="pres">
      <dgm:prSet presAssocID="{8405AA7C-66F2-491D-B7CC-EF403C3EACC6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F458F4-393B-442A-9B7F-76AC73D72FBD}" type="pres">
      <dgm:prSet presAssocID="{8405AA7C-66F2-491D-B7CC-EF403C3EACC6}" presName="hierChild4" presStyleCnt="0"/>
      <dgm:spPr/>
      <dgm:t>
        <a:bodyPr/>
        <a:lstStyle/>
        <a:p>
          <a:endParaRPr lang="en-US"/>
        </a:p>
      </dgm:t>
    </dgm:pt>
    <dgm:pt modelId="{573DAB7E-2FEB-4E79-8AC5-29E9A0755DC8}" type="pres">
      <dgm:prSet presAssocID="{28873341-B96E-4C92-80E2-FD1A22975B59}" presName="Name17" presStyleLbl="parChTrans1D3" presStyleIdx="1" presStyleCnt="6"/>
      <dgm:spPr/>
      <dgm:t>
        <a:bodyPr/>
        <a:lstStyle/>
        <a:p>
          <a:endParaRPr lang="en-US"/>
        </a:p>
      </dgm:t>
    </dgm:pt>
    <dgm:pt modelId="{0691E3BA-1CAA-4604-A707-C5C42B6CE055}" type="pres">
      <dgm:prSet presAssocID="{702A8E33-0597-408C-8DAF-231A6D35B187}" presName="hierRoot3" presStyleCnt="0"/>
      <dgm:spPr/>
      <dgm:t>
        <a:bodyPr/>
        <a:lstStyle/>
        <a:p>
          <a:endParaRPr lang="en-US"/>
        </a:p>
      </dgm:t>
    </dgm:pt>
    <dgm:pt modelId="{154F1FAB-AA72-450B-93D7-7C187BF532DE}" type="pres">
      <dgm:prSet presAssocID="{702A8E33-0597-408C-8DAF-231A6D35B187}" presName="composite3" presStyleCnt="0"/>
      <dgm:spPr/>
      <dgm:t>
        <a:bodyPr/>
        <a:lstStyle/>
        <a:p>
          <a:endParaRPr lang="en-US"/>
        </a:p>
      </dgm:t>
    </dgm:pt>
    <dgm:pt modelId="{6215932F-FC8E-4824-919F-50EBF7A9BAE9}" type="pres">
      <dgm:prSet presAssocID="{702A8E33-0597-408C-8DAF-231A6D35B187}" presName="background3" presStyleLbl="node3" presStyleIdx="1" presStyleCnt="6"/>
      <dgm:spPr/>
      <dgm:t>
        <a:bodyPr/>
        <a:lstStyle/>
        <a:p>
          <a:endParaRPr lang="en-US"/>
        </a:p>
      </dgm:t>
    </dgm:pt>
    <dgm:pt modelId="{FCFAEA20-D293-40B4-A2CC-4FB69C7F665E}" type="pres">
      <dgm:prSet presAssocID="{702A8E33-0597-408C-8DAF-231A6D35B187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2B8A22-B8C5-4400-9622-997F82EDD8C8}" type="pres">
      <dgm:prSet presAssocID="{702A8E33-0597-408C-8DAF-231A6D35B187}" presName="hierChild4" presStyleCnt="0"/>
      <dgm:spPr/>
      <dgm:t>
        <a:bodyPr/>
        <a:lstStyle/>
        <a:p>
          <a:endParaRPr lang="en-US"/>
        </a:p>
      </dgm:t>
    </dgm:pt>
    <dgm:pt modelId="{9DFF79BA-C760-4DE0-AE2D-8DBCAD38F152}" type="pres">
      <dgm:prSet presAssocID="{C3677A1A-D553-49A0-AB3B-5CF960E24AB1}" presName="Name17" presStyleLbl="parChTrans1D3" presStyleIdx="2" presStyleCnt="6"/>
      <dgm:spPr/>
      <dgm:t>
        <a:bodyPr/>
        <a:lstStyle/>
        <a:p>
          <a:endParaRPr lang="en-US"/>
        </a:p>
      </dgm:t>
    </dgm:pt>
    <dgm:pt modelId="{80F1BCC5-842A-4663-B3E2-EA2A638E9018}" type="pres">
      <dgm:prSet presAssocID="{86AAC65E-84A2-4199-B697-35C52BC9C785}" presName="hierRoot3" presStyleCnt="0"/>
      <dgm:spPr/>
      <dgm:t>
        <a:bodyPr/>
        <a:lstStyle/>
        <a:p>
          <a:endParaRPr lang="en-US"/>
        </a:p>
      </dgm:t>
    </dgm:pt>
    <dgm:pt modelId="{872BF914-46E8-42A1-AD62-575DE0CF27C3}" type="pres">
      <dgm:prSet presAssocID="{86AAC65E-84A2-4199-B697-35C52BC9C785}" presName="composite3" presStyleCnt="0"/>
      <dgm:spPr/>
      <dgm:t>
        <a:bodyPr/>
        <a:lstStyle/>
        <a:p>
          <a:endParaRPr lang="en-US"/>
        </a:p>
      </dgm:t>
    </dgm:pt>
    <dgm:pt modelId="{75C7B659-8BE4-4A96-A498-C546FDE0991A}" type="pres">
      <dgm:prSet presAssocID="{86AAC65E-84A2-4199-B697-35C52BC9C785}" presName="background3" presStyleLbl="node3" presStyleIdx="2" presStyleCnt="6"/>
      <dgm:spPr/>
      <dgm:t>
        <a:bodyPr/>
        <a:lstStyle/>
        <a:p>
          <a:endParaRPr lang="en-US"/>
        </a:p>
      </dgm:t>
    </dgm:pt>
    <dgm:pt modelId="{42950D08-AB54-4199-ACE0-420AC22BB86B}" type="pres">
      <dgm:prSet presAssocID="{86AAC65E-84A2-4199-B697-35C52BC9C785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68B0E4-B60A-42B1-AA15-F8D8C0CADAA7}" type="pres">
      <dgm:prSet presAssocID="{86AAC65E-84A2-4199-B697-35C52BC9C785}" presName="hierChild4" presStyleCnt="0"/>
      <dgm:spPr/>
      <dgm:t>
        <a:bodyPr/>
        <a:lstStyle/>
        <a:p>
          <a:endParaRPr lang="en-US"/>
        </a:p>
      </dgm:t>
    </dgm:pt>
    <dgm:pt modelId="{15856024-0863-4BF0-863B-503FB84A341F}" type="pres">
      <dgm:prSet presAssocID="{29FD3D6D-EC4C-4A32-A562-C8D258DF4FB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6590FF16-6317-4E8F-8AB4-7BB98BB0F607}" type="pres">
      <dgm:prSet presAssocID="{9BEA59B0-C8AC-422B-B395-7EC1D2D680E8}" presName="hierRoot2" presStyleCnt="0"/>
      <dgm:spPr/>
      <dgm:t>
        <a:bodyPr/>
        <a:lstStyle/>
        <a:p>
          <a:endParaRPr lang="en-US"/>
        </a:p>
      </dgm:t>
    </dgm:pt>
    <dgm:pt modelId="{CD7DC29C-570D-4516-9AB9-42E8EF78E1BC}" type="pres">
      <dgm:prSet presAssocID="{9BEA59B0-C8AC-422B-B395-7EC1D2D680E8}" presName="composite2" presStyleCnt="0"/>
      <dgm:spPr/>
      <dgm:t>
        <a:bodyPr/>
        <a:lstStyle/>
        <a:p>
          <a:endParaRPr lang="en-US"/>
        </a:p>
      </dgm:t>
    </dgm:pt>
    <dgm:pt modelId="{C0B632D2-AD59-4587-922D-EC2B589727E2}" type="pres">
      <dgm:prSet presAssocID="{9BEA59B0-C8AC-422B-B395-7EC1D2D680E8}" presName="background2" presStyleLbl="node2" presStyleIdx="1" presStyleCnt="2"/>
      <dgm:spPr/>
      <dgm:t>
        <a:bodyPr/>
        <a:lstStyle/>
        <a:p>
          <a:endParaRPr lang="en-US"/>
        </a:p>
      </dgm:t>
    </dgm:pt>
    <dgm:pt modelId="{5806A45D-A072-4468-8DC2-C57CDC34F8F3}" type="pres">
      <dgm:prSet presAssocID="{9BEA59B0-C8AC-422B-B395-7EC1D2D680E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2BF55B-E7A2-41B2-8A04-26BAC1B4E79C}" type="pres">
      <dgm:prSet presAssocID="{9BEA59B0-C8AC-422B-B395-7EC1D2D680E8}" presName="hierChild3" presStyleCnt="0"/>
      <dgm:spPr/>
      <dgm:t>
        <a:bodyPr/>
        <a:lstStyle/>
        <a:p>
          <a:endParaRPr lang="en-US"/>
        </a:p>
      </dgm:t>
    </dgm:pt>
    <dgm:pt modelId="{C4A07480-4813-4690-A3C4-31EFA6BC38F8}" type="pres">
      <dgm:prSet presAssocID="{AB131059-5853-487A-997E-C51C7B62940C}" presName="Name17" presStyleLbl="parChTrans1D3" presStyleIdx="3" presStyleCnt="6"/>
      <dgm:spPr/>
      <dgm:t>
        <a:bodyPr/>
        <a:lstStyle/>
        <a:p>
          <a:endParaRPr lang="en-US"/>
        </a:p>
      </dgm:t>
    </dgm:pt>
    <dgm:pt modelId="{4B370708-C899-470E-907E-17CB5D3F9A27}" type="pres">
      <dgm:prSet presAssocID="{BDF93C41-E23B-47A0-A7F6-3786B33DCD7A}" presName="hierRoot3" presStyleCnt="0"/>
      <dgm:spPr/>
      <dgm:t>
        <a:bodyPr/>
        <a:lstStyle/>
        <a:p>
          <a:endParaRPr lang="en-US"/>
        </a:p>
      </dgm:t>
    </dgm:pt>
    <dgm:pt modelId="{3D0D91E6-56A5-4118-8667-AF4717B359B6}" type="pres">
      <dgm:prSet presAssocID="{BDF93C41-E23B-47A0-A7F6-3786B33DCD7A}" presName="composite3" presStyleCnt="0"/>
      <dgm:spPr/>
      <dgm:t>
        <a:bodyPr/>
        <a:lstStyle/>
        <a:p>
          <a:endParaRPr lang="en-US"/>
        </a:p>
      </dgm:t>
    </dgm:pt>
    <dgm:pt modelId="{2895DE7D-054C-41E6-8DA8-E8B05BEBE0F6}" type="pres">
      <dgm:prSet presAssocID="{BDF93C41-E23B-47A0-A7F6-3786B33DCD7A}" presName="background3" presStyleLbl="node3" presStyleIdx="3" presStyleCnt="6"/>
      <dgm:spPr/>
      <dgm:t>
        <a:bodyPr/>
        <a:lstStyle/>
        <a:p>
          <a:endParaRPr lang="en-US"/>
        </a:p>
      </dgm:t>
    </dgm:pt>
    <dgm:pt modelId="{FD36B8A6-5D79-443A-BF17-86A31DA642E4}" type="pres">
      <dgm:prSet presAssocID="{BDF93C41-E23B-47A0-A7F6-3786B33DCD7A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0C625D-85D7-4C5F-B75E-6B611BF93D54}" type="pres">
      <dgm:prSet presAssocID="{BDF93C41-E23B-47A0-A7F6-3786B33DCD7A}" presName="hierChild4" presStyleCnt="0"/>
      <dgm:spPr/>
      <dgm:t>
        <a:bodyPr/>
        <a:lstStyle/>
        <a:p>
          <a:endParaRPr lang="en-US"/>
        </a:p>
      </dgm:t>
    </dgm:pt>
    <dgm:pt modelId="{861144CA-C7BD-4268-9C70-54EB63B151E8}" type="pres">
      <dgm:prSet presAssocID="{D6B7E5EF-B5B4-49E9-BD1F-CB6EBD31F7CE}" presName="Name17" presStyleLbl="parChTrans1D3" presStyleIdx="4" presStyleCnt="6"/>
      <dgm:spPr/>
      <dgm:t>
        <a:bodyPr/>
        <a:lstStyle/>
        <a:p>
          <a:endParaRPr lang="en-US"/>
        </a:p>
      </dgm:t>
    </dgm:pt>
    <dgm:pt modelId="{9B130D2E-F085-49C7-8CF4-D3816A761819}" type="pres">
      <dgm:prSet presAssocID="{723CA943-DE8E-4E3C-AC64-7F7B5F39E425}" presName="hierRoot3" presStyleCnt="0"/>
      <dgm:spPr/>
      <dgm:t>
        <a:bodyPr/>
        <a:lstStyle/>
        <a:p>
          <a:endParaRPr lang="en-US"/>
        </a:p>
      </dgm:t>
    </dgm:pt>
    <dgm:pt modelId="{F20EC169-07E4-4959-952F-D34205BF4D04}" type="pres">
      <dgm:prSet presAssocID="{723CA943-DE8E-4E3C-AC64-7F7B5F39E425}" presName="composite3" presStyleCnt="0"/>
      <dgm:spPr/>
      <dgm:t>
        <a:bodyPr/>
        <a:lstStyle/>
        <a:p>
          <a:endParaRPr lang="en-US"/>
        </a:p>
      </dgm:t>
    </dgm:pt>
    <dgm:pt modelId="{CD8001B6-8088-4AE9-9AC4-1BB236A90AE6}" type="pres">
      <dgm:prSet presAssocID="{723CA943-DE8E-4E3C-AC64-7F7B5F39E425}" presName="background3" presStyleLbl="node3" presStyleIdx="4" presStyleCnt="6"/>
      <dgm:spPr/>
      <dgm:t>
        <a:bodyPr/>
        <a:lstStyle/>
        <a:p>
          <a:endParaRPr lang="en-US"/>
        </a:p>
      </dgm:t>
    </dgm:pt>
    <dgm:pt modelId="{6B45A763-DC95-49DB-A75A-7BD9718ED232}" type="pres">
      <dgm:prSet presAssocID="{723CA943-DE8E-4E3C-AC64-7F7B5F39E425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590323-7E5D-4D53-A991-024FAB14F71D}" type="pres">
      <dgm:prSet presAssocID="{723CA943-DE8E-4E3C-AC64-7F7B5F39E425}" presName="hierChild4" presStyleCnt="0"/>
      <dgm:spPr/>
      <dgm:t>
        <a:bodyPr/>
        <a:lstStyle/>
        <a:p>
          <a:endParaRPr lang="en-US"/>
        </a:p>
      </dgm:t>
    </dgm:pt>
    <dgm:pt modelId="{210EB347-7759-4385-88AC-DB2C832FA48A}" type="pres">
      <dgm:prSet presAssocID="{025ECE14-48CE-4F41-8511-668D8E26311D}" presName="Name17" presStyleLbl="parChTrans1D3" presStyleIdx="5" presStyleCnt="6"/>
      <dgm:spPr/>
      <dgm:t>
        <a:bodyPr/>
        <a:lstStyle/>
        <a:p>
          <a:endParaRPr lang="fi-FI"/>
        </a:p>
      </dgm:t>
    </dgm:pt>
    <dgm:pt modelId="{6ECB9B50-DAD0-48CF-B686-37C18F01C879}" type="pres">
      <dgm:prSet presAssocID="{A4C9C8CF-9F29-4FF7-A70F-79D7B8785902}" presName="hierRoot3" presStyleCnt="0"/>
      <dgm:spPr/>
    </dgm:pt>
    <dgm:pt modelId="{B2C61420-C3A0-4D3A-A8E0-AD0163FE1CE8}" type="pres">
      <dgm:prSet presAssocID="{A4C9C8CF-9F29-4FF7-A70F-79D7B8785902}" presName="composite3" presStyleCnt="0"/>
      <dgm:spPr/>
    </dgm:pt>
    <dgm:pt modelId="{557584F9-648E-495D-B237-94ED422467E1}" type="pres">
      <dgm:prSet presAssocID="{A4C9C8CF-9F29-4FF7-A70F-79D7B8785902}" presName="background3" presStyleLbl="node3" presStyleIdx="5" presStyleCnt="6"/>
      <dgm:spPr/>
    </dgm:pt>
    <dgm:pt modelId="{CB8A3BD5-3361-4F02-BE27-E6EA88648B9A}" type="pres">
      <dgm:prSet presAssocID="{A4C9C8CF-9F29-4FF7-A70F-79D7B8785902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2E05405C-5724-4A2F-AD75-89EEB09D32B8}" type="pres">
      <dgm:prSet presAssocID="{A4C9C8CF-9F29-4FF7-A70F-79D7B8785902}" presName="hierChild4" presStyleCnt="0"/>
      <dgm:spPr/>
    </dgm:pt>
  </dgm:ptLst>
  <dgm:cxnLst>
    <dgm:cxn modelId="{713E970E-625E-4AAC-95C8-D73D8C4ED350}" type="presOf" srcId="{8405AA7C-66F2-491D-B7CC-EF403C3EACC6}" destId="{613C557F-52E3-4DBA-90DF-7EDDE95B07A1}" srcOrd="0" destOrd="0" presId="urn:microsoft.com/office/officeart/2005/8/layout/hierarchy1"/>
    <dgm:cxn modelId="{F734FF7E-D441-4C90-8793-F1BFFE1C763A}" type="presOf" srcId="{702A8E33-0597-408C-8DAF-231A6D35B187}" destId="{FCFAEA20-D293-40B4-A2CC-4FB69C7F665E}" srcOrd="0" destOrd="0" presId="urn:microsoft.com/office/officeart/2005/8/layout/hierarchy1"/>
    <dgm:cxn modelId="{92FA8F32-1E8A-42FB-A976-06D920F9EFED}" type="presOf" srcId="{7BA02BA4-390C-4D92-BF9D-710229524B00}" destId="{DAB6F44C-6C94-4DCF-A529-2A770E7AB688}" srcOrd="0" destOrd="0" presId="urn:microsoft.com/office/officeart/2005/8/layout/hierarchy1"/>
    <dgm:cxn modelId="{CCB156A0-89D9-43A2-BEBE-5DC0C6DFF55D}" type="presOf" srcId="{55068FE8-671C-4A1F-A675-B2067219B480}" destId="{49F11EB5-3E96-46FD-A72E-349CC3A7EC93}" srcOrd="0" destOrd="0" presId="urn:microsoft.com/office/officeart/2005/8/layout/hierarchy1"/>
    <dgm:cxn modelId="{881C8B73-4C13-4F8D-94AB-B392237F4473}" srcId="{A9CB012A-9593-4D23-93A2-08836A4DE308}" destId="{86AAC65E-84A2-4199-B697-35C52BC9C785}" srcOrd="2" destOrd="0" parTransId="{C3677A1A-D553-49A0-AB3B-5CF960E24AB1}" sibTransId="{3EF2CD0D-9312-42E7-9629-21ACB7B44989}"/>
    <dgm:cxn modelId="{57F72A5D-5602-49F4-9BF3-21A6753E378D}" type="presOf" srcId="{D6B7E5EF-B5B4-49E9-BD1F-CB6EBD31F7CE}" destId="{861144CA-C7BD-4268-9C70-54EB63B151E8}" srcOrd="0" destOrd="0" presId="urn:microsoft.com/office/officeart/2005/8/layout/hierarchy1"/>
    <dgm:cxn modelId="{EDDFFFF1-1DB8-462D-AED2-2464821CD449}" type="presOf" srcId="{025ECE14-48CE-4F41-8511-668D8E26311D}" destId="{210EB347-7759-4385-88AC-DB2C832FA48A}" srcOrd="0" destOrd="0" presId="urn:microsoft.com/office/officeart/2005/8/layout/hierarchy1"/>
    <dgm:cxn modelId="{F58136AB-CE34-453E-8EBF-A76450FF6330}" srcId="{55068FE8-671C-4A1F-A675-B2067219B480}" destId="{A9CB012A-9593-4D23-93A2-08836A4DE308}" srcOrd="0" destOrd="0" parTransId="{7BA02BA4-390C-4D92-BF9D-710229524B00}" sibTransId="{443CA9C9-42B8-4664-887F-5EA2063D5F56}"/>
    <dgm:cxn modelId="{B3BC5A67-2BA7-410F-8BFC-CB934FD9C60E}" type="presOf" srcId="{BDF93C41-E23B-47A0-A7F6-3786B33DCD7A}" destId="{FD36B8A6-5D79-443A-BF17-86A31DA642E4}" srcOrd="0" destOrd="0" presId="urn:microsoft.com/office/officeart/2005/8/layout/hierarchy1"/>
    <dgm:cxn modelId="{BCE054E6-F2E8-46C0-8501-5D1F1AC09404}" type="presOf" srcId="{AD2AE6D9-FC0D-4431-AD32-6C6DDA130C46}" destId="{27A032DC-AC92-497C-BFEA-46F1A949ACBD}" srcOrd="0" destOrd="0" presId="urn:microsoft.com/office/officeart/2005/8/layout/hierarchy1"/>
    <dgm:cxn modelId="{11180EE5-698A-44D2-865D-C672ABA325BC}" type="presOf" srcId="{57F30D9A-D4E5-49FE-BDE8-C55F45D4EE8B}" destId="{6A191B7A-E6CA-4A5E-8A40-03E47DEE6677}" srcOrd="0" destOrd="0" presId="urn:microsoft.com/office/officeart/2005/8/layout/hierarchy1"/>
    <dgm:cxn modelId="{3F43F119-4C22-45C7-8AC5-E71BD2FC290B}" type="presOf" srcId="{AB131059-5853-487A-997E-C51C7B62940C}" destId="{C4A07480-4813-4690-A3C4-31EFA6BC38F8}" srcOrd="0" destOrd="0" presId="urn:microsoft.com/office/officeart/2005/8/layout/hierarchy1"/>
    <dgm:cxn modelId="{F7603160-9452-47B0-916F-9AD525231700}" type="presOf" srcId="{29FD3D6D-EC4C-4A32-A562-C8D258DF4FB5}" destId="{15856024-0863-4BF0-863B-503FB84A341F}" srcOrd="0" destOrd="0" presId="urn:microsoft.com/office/officeart/2005/8/layout/hierarchy1"/>
    <dgm:cxn modelId="{5A44EAA1-CC06-4AA2-B431-A3063732E52E}" type="presOf" srcId="{9BEA59B0-C8AC-422B-B395-7EC1D2D680E8}" destId="{5806A45D-A072-4468-8DC2-C57CDC34F8F3}" srcOrd="0" destOrd="0" presId="urn:microsoft.com/office/officeart/2005/8/layout/hierarchy1"/>
    <dgm:cxn modelId="{C2D062E5-09FA-4010-B334-97D63FF06453}" type="presOf" srcId="{28873341-B96E-4C92-80E2-FD1A22975B59}" destId="{573DAB7E-2FEB-4E79-8AC5-29E9A0755DC8}" srcOrd="0" destOrd="0" presId="urn:microsoft.com/office/officeart/2005/8/layout/hierarchy1"/>
    <dgm:cxn modelId="{71DA7A16-49BF-41D3-942C-712A00B66F37}" srcId="{9BEA59B0-C8AC-422B-B395-7EC1D2D680E8}" destId="{A4C9C8CF-9F29-4FF7-A70F-79D7B8785902}" srcOrd="2" destOrd="0" parTransId="{025ECE14-48CE-4F41-8511-668D8E26311D}" sibTransId="{E8625942-D216-4123-8E1F-D9C42621C377}"/>
    <dgm:cxn modelId="{AE2EFBDF-9358-45BA-B5C7-F66AB4B3B95C}" type="presOf" srcId="{A9CB012A-9593-4D23-93A2-08836A4DE308}" destId="{83B8FB1C-00E4-4445-8354-178C9824B1DA}" srcOrd="0" destOrd="0" presId="urn:microsoft.com/office/officeart/2005/8/layout/hierarchy1"/>
    <dgm:cxn modelId="{63A7011B-D947-4488-A877-B981CA3BCA5F}" srcId="{9BEA59B0-C8AC-422B-B395-7EC1D2D680E8}" destId="{BDF93C41-E23B-47A0-A7F6-3786B33DCD7A}" srcOrd="0" destOrd="0" parTransId="{AB131059-5853-487A-997E-C51C7B62940C}" sibTransId="{2699EEFE-B2DE-455C-979B-6A265E16BE7D}"/>
    <dgm:cxn modelId="{6A97BE6C-5304-47E7-9024-EB49681F5A7C}" type="presOf" srcId="{A4C9C8CF-9F29-4FF7-A70F-79D7B8785902}" destId="{CB8A3BD5-3361-4F02-BE27-E6EA88648B9A}" srcOrd="0" destOrd="0" presId="urn:microsoft.com/office/officeart/2005/8/layout/hierarchy1"/>
    <dgm:cxn modelId="{8B633A4A-ADA6-42FE-8C95-FEBAD3899A38}" srcId="{9BEA59B0-C8AC-422B-B395-7EC1D2D680E8}" destId="{723CA943-DE8E-4E3C-AC64-7F7B5F39E425}" srcOrd="1" destOrd="0" parTransId="{D6B7E5EF-B5B4-49E9-BD1F-CB6EBD31F7CE}" sibTransId="{64E75D9F-C828-42E3-B93D-6BC879A36F86}"/>
    <dgm:cxn modelId="{84805FD6-C4CC-420D-BD77-7F9F29F35D10}" type="presOf" srcId="{86AAC65E-84A2-4199-B697-35C52BC9C785}" destId="{42950D08-AB54-4199-ACE0-420AC22BB86B}" srcOrd="0" destOrd="0" presId="urn:microsoft.com/office/officeart/2005/8/layout/hierarchy1"/>
    <dgm:cxn modelId="{20294619-2F8F-4937-AF06-FD6E94CE49E3}" srcId="{A9CB012A-9593-4D23-93A2-08836A4DE308}" destId="{702A8E33-0597-408C-8DAF-231A6D35B187}" srcOrd="1" destOrd="0" parTransId="{28873341-B96E-4C92-80E2-FD1A22975B59}" sibTransId="{BCD3E401-02B2-4F58-A3E9-7CEEE85FB992}"/>
    <dgm:cxn modelId="{02097261-AAAE-41DE-A340-2AA329F59A85}" srcId="{57F30D9A-D4E5-49FE-BDE8-C55F45D4EE8B}" destId="{55068FE8-671C-4A1F-A675-B2067219B480}" srcOrd="0" destOrd="0" parTransId="{D437504E-1424-4E58-9CDD-3DA1D7F7DB0A}" sibTransId="{6A11DBD5-8EEA-4497-BE4F-62265CCDC9E9}"/>
    <dgm:cxn modelId="{BD74490D-018B-49DE-BB4F-9620184D36C9}" type="presOf" srcId="{723CA943-DE8E-4E3C-AC64-7F7B5F39E425}" destId="{6B45A763-DC95-49DB-A75A-7BD9718ED232}" srcOrd="0" destOrd="0" presId="urn:microsoft.com/office/officeart/2005/8/layout/hierarchy1"/>
    <dgm:cxn modelId="{0357E74C-BBA3-41CA-87CE-63E42C7E6D29}" type="presOf" srcId="{C3677A1A-D553-49A0-AB3B-5CF960E24AB1}" destId="{9DFF79BA-C760-4DE0-AE2D-8DBCAD38F152}" srcOrd="0" destOrd="0" presId="urn:microsoft.com/office/officeart/2005/8/layout/hierarchy1"/>
    <dgm:cxn modelId="{D65D81E1-FC36-4FF7-840B-ED9DE2BCE55D}" srcId="{A9CB012A-9593-4D23-93A2-08836A4DE308}" destId="{8405AA7C-66F2-491D-B7CC-EF403C3EACC6}" srcOrd="0" destOrd="0" parTransId="{AD2AE6D9-FC0D-4431-AD32-6C6DDA130C46}" sibTransId="{CE3EC477-E24E-486A-971D-0CCBD0485A2D}"/>
    <dgm:cxn modelId="{27A03C44-A024-4BE1-822C-04A094DB73F5}" srcId="{55068FE8-671C-4A1F-A675-B2067219B480}" destId="{9BEA59B0-C8AC-422B-B395-7EC1D2D680E8}" srcOrd="1" destOrd="0" parTransId="{29FD3D6D-EC4C-4A32-A562-C8D258DF4FB5}" sibTransId="{F108CB80-62FA-4B17-9A00-4B630D4527E9}"/>
    <dgm:cxn modelId="{2B90C452-8376-41F5-9DC0-2504EA608177}" type="presParOf" srcId="{6A191B7A-E6CA-4A5E-8A40-03E47DEE6677}" destId="{EF4F4641-7C78-4623-8644-64C8D61E8CFB}" srcOrd="0" destOrd="0" presId="urn:microsoft.com/office/officeart/2005/8/layout/hierarchy1"/>
    <dgm:cxn modelId="{0CE14000-107E-4F80-8119-C688F1D30BFC}" type="presParOf" srcId="{EF4F4641-7C78-4623-8644-64C8D61E8CFB}" destId="{D1A5A105-C461-4EC3-BEDC-58083F389E41}" srcOrd="0" destOrd="0" presId="urn:microsoft.com/office/officeart/2005/8/layout/hierarchy1"/>
    <dgm:cxn modelId="{DE1D2333-F7F6-4CC7-A93D-659CDB24FBE1}" type="presParOf" srcId="{D1A5A105-C461-4EC3-BEDC-58083F389E41}" destId="{21D27575-E873-4EEE-B6E6-2E68BC2B0E30}" srcOrd="0" destOrd="0" presId="urn:microsoft.com/office/officeart/2005/8/layout/hierarchy1"/>
    <dgm:cxn modelId="{40CD5674-2F5D-4E3E-8872-7DE66CF126D1}" type="presParOf" srcId="{D1A5A105-C461-4EC3-BEDC-58083F389E41}" destId="{49F11EB5-3E96-46FD-A72E-349CC3A7EC93}" srcOrd="1" destOrd="0" presId="urn:microsoft.com/office/officeart/2005/8/layout/hierarchy1"/>
    <dgm:cxn modelId="{314C2747-E643-40F1-A7F1-25832635F6DD}" type="presParOf" srcId="{EF4F4641-7C78-4623-8644-64C8D61E8CFB}" destId="{9DBAB9E9-D1C1-4446-9ABD-3A9173E227C9}" srcOrd="1" destOrd="0" presId="urn:microsoft.com/office/officeart/2005/8/layout/hierarchy1"/>
    <dgm:cxn modelId="{2D00295C-3CED-4B84-95EA-063E42803C61}" type="presParOf" srcId="{9DBAB9E9-D1C1-4446-9ABD-3A9173E227C9}" destId="{DAB6F44C-6C94-4DCF-A529-2A770E7AB688}" srcOrd="0" destOrd="0" presId="urn:microsoft.com/office/officeart/2005/8/layout/hierarchy1"/>
    <dgm:cxn modelId="{993730BA-21BC-487A-A1D5-2DB59370EC5F}" type="presParOf" srcId="{9DBAB9E9-D1C1-4446-9ABD-3A9173E227C9}" destId="{EC06A3B7-F328-455C-B693-07137288D625}" srcOrd="1" destOrd="0" presId="urn:microsoft.com/office/officeart/2005/8/layout/hierarchy1"/>
    <dgm:cxn modelId="{D64FE768-3CD9-4871-B76E-11B9B50161C5}" type="presParOf" srcId="{EC06A3B7-F328-455C-B693-07137288D625}" destId="{94CCCD2E-BC13-4A82-A0A6-D57088AA65D6}" srcOrd="0" destOrd="0" presId="urn:microsoft.com/office/officeart/2005/8/layout/hierarchy1"/>
    <dgm:cxn modelId="{6F76A33B-60EB-4B3C-B715-0A83F0ADC1E9}" type="presParOf" srcId="{94CCCD2E-BC13-4A82-A0A6-D57088AA65D6}" destId="{3157B970-18DE-4818-9FFA-AABB1EA8A2AE}" srcOrd="0" destOrd="0" presId="urn:microsoft.com/office/officeart/2005/8/layout/hierarchy1"/>
    <dgm:cxn modelId="{3C9EAC0C-F323-4502-8631-5BE024F78D9B}" type="presParOf" srcId="{94CCCD2E-BC13-4A82-A0A6-D57088AA65D6}" destId="{83B8FB1C-00E4-4445-8354-178C9824B1DA}" srcOrd="1" destOrd="0" presId="urn:microsoft.com/office/officeart/2005/8/layout/hierarchy1"/>
    <dgm:cxn modelId="{177CFE2D-0EA0-47A8-93B5-0BFB01C66CD1}" type="presParOf" srcId="{EC06A3B7-F328-455C-B693-07137288D625}" destId="{AA4982FA-8403-46DE-A2F4-5A7A18AB90A0}" srcOrd="1" destOrd="0" presId="urn:microsoft.com/office/officeart/2005/8/layout/hierarchy1"/>
    <dgm:cxn modelId="{A091B693-AA67-45E4-A2A7-E5D7472B775D}" type="presParOf" srcId="{AA4982FA-8403-46DE-A2F4-5A7A18AB90A0}" destId="{27A032DC-AC92-497C-BFEA-46F1A949ACBD}" srcOrd="0" destOrd="0" presId="urn:microsoft.com/office/officeart/2005/8/layout/hierarchy1"/>
    <dgm:cxn modelId="{9B33C150-E484-4CFD-B9FC-A5369062B377}" type="presParOf" srcId="{AA4982FA-8403-46DE-A2F4-5A7A18AB90A0}" destId="{DE457553-B055-4941-BD49-5E9A8A4D9932}" srcOrd="1" destOrd="0" presId="urn:microsoft.com/office/officeart/2005/8/layout/hierarchy1"/>
    <dgm:cxn modelId="{DC5C73FA-BFFC-4B7E-AAFD-D1CA81BC9DFE}" type="presParOf" srcId="{DE457553-B055-4941-BD49-5E9A8A4D9932}" destId="{44CC8FD5-87A4-4C18-A76B-ABA2461FFBFF}" srcOrd="0" destOrd="0" presId="urn:microsoft.com/office/officeart/2005/8/layout/hierarchy1"/>
    <dgm:cxn modelId="{3A8C5B00-DFBE-4785-9D13-E4FF722AA782}" type="presParOf" srcId="{44CC8FD5-87A4-4C18-A76B-ABA2461FFBFF}" destId="{7EFFF456-35D2-4BD0-A507-CA34645A3E22}" srcOrd="0" destOrd="0" presId="urn:microsoft.com/office/officeart/2005/8/layout/hierarchy1"/>
    <dgm:cxn modelId="{8631DDE8-3B29-4B62-8A09-523F5D638644}" type="presParOf" srcId="{44CC8FD5-87A4-4C18-A76B-ABA2461FFBFF}" destId="{613C557F-52E3-4DBA-90DF-7EDDE95B07A1}" srcOrd="1" destOrd="0" presId="urn:microsoft.com/office/officeart/2005/8/layout/hierarchy1"/>
    <dgm:cxn modelId="{578B3725-B995-44C3-B0ED-2EEB205360E2}" type="presParOf" srcId="{DE457553-B055-4941-BD49-5E9A8A4D9932}" destId="{45F458F4-393B-442A-9B7F-76AC73D72FBD}" srcOrd="1" destOrd="0" presId="urn:microsoft.com/office/officeart/2005/8/layout/hierarchy1"/>
    <dgm:cxn modelId="{E5D7048E-F02C-4F87-8276-4B978FEA0E8B}" type="presParOf" srcId="{AA4982FA-8403-46DE-A2F4-5A7A18AB90A0}" destId="{573DAB7E-2FEB-4E79-8AC5-29E9A0755DC8}" srcOrd="2" destOrd="0" presId="urn:microsoft.com/office/officeart/2005/8/layout/hierarchy1"/>
    <dgm:cxn modelId="{422B1B5E-20EF-43FB-9766-1A072DA08FD0}" type="presParOf" srcId="{AA4982FA-8403-46DE-A2F4-5A7A18AB90A0}" destId="{0691E3BA-1CAA-4604-A707-C5C42B6CE055}" srcOrd="3" destOrd="0" presId="urn:microsoft.com/office/officeart/2005/8/layout/hierarchy1"/>
    <dgm:cxn modelId="{C6DBA5AC-76BB-4EF7-8F07-D33DDFD66059}" type="presParOf" srcId="{0691E3BA-1CAA-4604-A707-C5C42B6CE055}" destId="{154F1FAB-AA72-450B-93D7-7C187BF532DE}" srcOrd="0" destOrd="0" presId="urn:microsoft.com/office/officeart/2005/8/layout/hierarchy1"/>
    <dgm:cxn modelId="{BABF5A3D-612E-4A00-A14B-7F7EF8781569}" type="presParOf" srcId="{154F1FAB-AA72-450B-93D7-7C187BF532DE}" destId="{6215932F-FC8E-4824-919F-50EBF7A9BAE9}" srcOrd="0" destOrd="0" presId="urn:microsoft.com/office/officeart/2005/8/layout/hierarchy1"/>
    <dgm:cxn modelId="{39E72811-89CF-4387-BF83-01CAEDE5A6E9}" type="presParOf" srcId="{154F1FAB-AA72-450B-93D7-7C187BF532DE}" destId="{FCFAEA20-D293-40B4-A2CC-4FB69C7F665E}" srcOrd="1" destOrd="0" presId="urn:microsoft.com/office/officeart/2005/8/layout/hierarchy1"/>
    <dgm:cxn modelId="{18F6B939-AC4A-421E-A43E-4D4EF1F065B7}" type="presParOf" srcId="{0691E3BA-1CAA-4604-A707-C5C42B6CE055}" destId="{9B2B8A22-B8C5-4400-9622-997F82EDD8C8}" srcOrd="1" destOrd="0" presId="urn:microsoft.com/office/officeart/2005/8/layout/hierarchy1"/>
    <dgm:cxn modelId="{9084740C-AC89-4873-865D-CFC02417448A}" type="presParOf" srcId="{AA4982FA-8403-46DE-A2F4-5A7A18AB90A0}" destId="{9DFF79BA-C760-4DE0-AE2D-8DBCAD38F152}" srcOrd="4" destOrd="0" presId="urn:microsoft.com/office/officeart/2005/8/layout/hierarchy1"/>
    <dgm:cxn modelId="{1CDFAE59-30C6-48CD-AE67-1A3CB36C5B45}" type="presParOf" srcId="{AA4982FA-8403-46DE-A2F4-5A7A18AB90A0}" destId="{80F1BCC5-842A-4663-B3E2-EA2A638E9018}" srcOrd="5" destOrd="0" presId="urn:microsoft.com/office/officeart/2005/8/layout/hierarchy1"/>
    <dgm:cxn modelId="{5BC4440C-BE0B-4639-B2A4-76C227AEF235}" type="presParOf" srcId="{80F1BCC5-842A-4663-B3E2-EA2A638E9018}" destId="{872BF914-46E8-42A1-AD62-575DE0CF27C3}" srcOrd="0" destOrd="0" presId="urn:microsoft.com/office/officeart/2005/8/layout/hierarchy1"/>
    <dgm:cxn modelId="{81DCE65B-9C8E-499E-95FE-063D23ACA049}" type="presParOf" srcId="{872BF914-46E8-42A1-AD62-575DE0CF27C3}" destId="{75C7B659-8BE4-4A96-A498-C546FDE0991A}" srcOrd="0" destOrd="0" presId="urn:microsoft.com/office/officeart/2005/8/layout/hierarchy1"/>
    <dgm:cxn modelId="{FB84EC29-8EA4-4562-9DEA-8285D368C21B}" type="presParOf" srcId="{872BF914-46E8-42A1-AD62-575DE0CF27C3}" destId="{42950D08-AB54-4199-ACE0-420AC22BB86B}" srcOrd="1" destOrd="0" presId="urn:microsoft.com/office/officeart/2005/8/layout/hierarchy1"/>
    <dgm:cxn modelId="{93E7510C-025A-46CB-9A05-1CFEB2BBBF7C}" type="presParOf" srcId="{80F1BCC5-842A-4663-B3E2-EA2A638E9018}" destId="{0268B0E4-B60A-42B1-AA15-F8D8C0CADAA7}" srcOrd="1" destOrd="0" presId="urn:microsoft.com/office/officeart/2005/8/layout/hierarchy1"/>
    <dgm:cxn modelId="{23B9576E-AF96-4382-99D7-816D5DAFE8C9}" type="presParOf" srcId="{9DBAB9E9-D1C1-4446-9ABD-3A9173E227C9}" destId="{15856024-0863-4BF0-863B-503FB84A341F}" srcOrd="2" destOrd="0" presId="urn:microsoft.com/office/officeart/2005/8/layout/hierarchy1"/>
    <dgm:cxn modelId="{FAB78A07-2877-4B48-AD7D-31F14830CCA1}" type="presParOf" srcId="{9DBAB9E9-D1C1-4446-9ABD-3A9173E227C9}" destId="{6590FF16-6317-4E8F-8AB4-7BB98BB0F607}" srcOrd="3" destOrd="0" presId="urn:microsoft.com/office/officeart/2005/8/layout/hierarchy1"/>
    <dgm:cxn modelId="{7BC0A7E7-F52D-47C7-854C-E7E79CDEFD75}" type="presParOf" srcId="{6590FF16-6317-4E8F-8AB4-7BB98BB0F607}" destId="{CD7DC29C-570D-4516-9AB9-42E8EF78E1BC}" srcOrd="0" destOrd="0" presId="urn:microsoft.com/office/officeart/2005/8/layout/hierarchy1"/>
    <dgm:cxn modelId="{7D043320-37B1-420E-A891-0C829730E4A2}" type="presParOf" srcId="{CD7DC29C-570D-4516-9AB9-42E8EF78E1BC}" destId="{C0B632D2-AD59-4587-922D-EC2B589727E2}" srcOrd="0" destOrd="0" presId="urn:microsoft.com/office/officeart/2005/8/layout/hierarchy1"/>
    <dgm:cxn modelId="{652F0503-D825-477D-AE0E-86B88C3CB1AA}" type="presParOf" srcId="{CD7DC29C-570D-4516-9AB9-42E8EF78E1BC}" destId="{5806A45D-A072-4468-8DC2-C57CDC34F8F3}" srcOrd="1" destOrd="0" presId="urn:microsoft.com/office/officeart/2005/8/layout/hierarchy1"/>
    <dgm:cxn modelId="{D1C7339F-D277-43E9-877B-1353903C1878}" type="presParOf" srcId="{6590FF16-6317-4E8F-8AB4-7BB98BB0F607}" destId="{592BF55B-E7A2-41B2-8A04-26BAC1B4E79C}" srcOrd="1" destOrd="0" presId="urn:microsoft.com/office/officeart/2005/8/layout/hierarchy1"/>
    <dgm:cxn modelId="{BD5CDD8B-15B0-4457-9712-207E9E3FF46A}" type="presParOf" srcId="{592BF55B-E7A2-41B2-8A04-26BAC1B4E79C}" destId="{C4A07480-4813-4690-A3C4-31EFA6BC38F8}" srcOrd="0" destOrd="0" presId="urn:microsoft.com/office/officeart/2005/8/layout/hierarchy1"/>
    <dgm:cxn modelId="{DBAA6E7E-DEAE-4AA8-BFB0-636362D9C1EA}" type="presParOf" srcId="{592BF55B-E7A2-41B2-8A04-26BAC1B4E79C}" destId="{4B370708-C899-470E-907E-17CB5D3F9A27}" srcOrd="1" destOrd="0" presId="urn:microsoft.com/office/officeart/2005/8/layout/hierarchy1"/>
    <dgm:cxn modelId="{9686C410-1409-49BF-A279-8DEAFCBB4CD0}" type="presParOf" srcId="{4B370708-C899-470E-907E-17CB5D3F9A27}" destId="{3D0D91E6-56A5-4118-8667-AF4717B359B6}" srcOrd="0" destOrd="0" presId="urn:microsoft.com/office/officeart/2005/8/layout/hierarchy1"/>
    <dgm:cxn modelId="{621CADE5-C933-41DC-B1E3-8CD698AB6993}" type="presParOf" srcId="{3D0D91E6-56A5-4118-8667-AF4717B359B6}" destId="{2895DE7D-054C-41E6-8DA8-E8B05BEBE0F6}" srcOrd="0" destOrd="0" presId="urn:microsoft.com/office/officeart/2005/8/layout/hierarchy1"/>
    <dgm:cxn modelId="{B5F55A2B-1A67-4B6E-BC0E-C5FC00C96190}" type="presParOf" srcId="{3D0D91E6-56A5-4118-8667-AF4717B359B6}" destId="{FD36B8A6-5D79-443A-BF17-86A31DA642E4}" srcOrd="1" destOrd="0" presId="urn:microsoft.com/office/officeart/2005/8/layout/hierarchy1"/>
    <dgm:cxn modelId="{4E7564D0-5380-47EC-8B47-70A2676D96AB}" type="presParOf" srcId="{4B370708-C899-470E-907E-17CB5D3F9A27}" destId="{880C625D-85D7-4C5F-B75E-6B611BF93D54}" srcOrd="1" destOrd="0" presId="urn:microsoft.com/office/officeart/2005/8/layout/hierarchy1"/>
    <dgm:cxn modelId="{DE27B2AD-8F5B-413F-8CA3-B6C78C715040}" type="presParOf" srcId="{592BF55B-E7A2-41B2-8A04-26BAC1B4E79C}" destId="{861144CA-C7BD-4268-9C70-54EB63B151E8}" srcOrd="2" destOrd="0" presId="urn:microsoft.com/office/officeart/2005/8/layout/hierarchy1"/>
    <dgm:cxn modelId="{BE74AB21-B058-4041-A8DF-BEF7D914B3C2}" type="presParOf" srcId="{592BF55B-E7A2-41B2-8A04-26BAC1B4E79C}" destId="{9B130D2E-F085-49C7-8CF4-D3816A761819}" srcOrd="3" destOrd="0" presId="urn:microsoft.com/office/officeart/2005/8/layout/hierarchy1"/>
    <dgm:cxn modelId="{89D7900D-B630-4074-88A4-7C189910589A}" type="presParOf" srcId="{9B130D2E-F085-49C7-8CF4-D3816A761819}" destId="{F20EC169-07E4-4959-952F-D34205BF4D04}" srcOrd="0" destOrd="0" presId="urn:microsoft.com/office/officeart/2005/8/layout/hierarchy1"/>
    <dgm:cxn modelId="{8C177149-AD23-4F2D-A3DD-B984F9AEB43B}" type="presParOf" srcId="{F20EC169-07E4-4959-952F-D34205BF4D04}" destId="{CD8001B6-8088-4AE9-9AC4-1BB236A90AE6}" srcOrd="0" destOrd="0" presId="urn:microsoft.com/office/officeart/2005/8/layout/hierarchy1"/>
    <dgm:cxn modelId="{499B237D-7375-45B4-8B55-91D222A0DE31}" type="presParOf" srcId="{F20EC169-07E4-4959-952F-D34205BF4D04}" destId="{6B45A763-DC95-49DB-A75A-7BD9718ED232}" srcOrd="1" destOrd="0" presId="urn:microsoft.com/office/officeart/2005/8/layout/hierarchy1"/>
    <dgm:cxn modelId="{6F1C545F-5B0C-44DB-AE71-E7BEABEC1548}" type="presParOf" srcId="{9B130D2E-F085-49C7-8CF4-D3816A761819}" destId="{97590323-7E5D-4D53-A991-024FAB14F71D}" srcOrd="1" destOrd="0" presId="urn:microsoft.com/office/officeart/2005/8/layout/hierarchy1"/>
    <dgm:cxn modelId="{0A4187DF-8F1E-440D-A0A2-E5C2041716CA}" type="presParOf" srcId="{592BF55B-E7A2-41B2-8A04-26BAC1B4E79C}" destId="{210EB347-7759-4385-88AC-DB2C832FA48A}" srcOrd="4" destOrd="0" presId="urn:microsoft.com/office/officeart/2005/8/layout/hierarchy1"/>
    <dgm:cxn modelId="{C1D08ED5-E405-4F39-ADBC-3302256153DD}" type="presParOf" srcId="{592BF55B-E7A2-41B2-8A04-26BAC1B4E79C}" destId="{6ECB9B50-DAD0-48CF-B686-37C18F01C879}" srcOrd="5" destOrd="0" presId="urn:microsoft.com/office/officeart/2005/8/layout/hierarchy1"/>
    <dgm:cxn modelId="{F48B2856-BBC6-461F-9199-52B4D309B1EB}" type="presParOf" srcId="{6ECB9B50-DAD0-48CF-B686-37C18F01C879}" destId="{B2C61420-C3A0-4D3A-A8E0-AD0163FE1CE8}" srcOrd="0" destOrd="0" presId="urn:microsoft.com/office/officeart/2005/8/layout/hierarchy1"/>
    <dgm:cxn modelId="{15BDB8CB-B7BB-4800-BB97-267F003AE366}" type="presParOf" srcId="{B2C61420-C3A0-4D3A-A8E0-AD0163FE1CE8}" destId="{557584F9-648E-495D-B237-94ED422467E1}" srcOrd="0" destOrd="0" presId="urn:microsoft.com/office/officeart/2005/8/layout/hierarchy1"/>
    <dgm:cxn modelId="{CA4BE3CA-75FA-4CC3-A513-BA00725AC1A9}" type="presParOf" srcId="{B2C61420-C3A0-4D3A-A8E0-AD0163FE1CE8}" destId="{CB8A3BD5-3361-4F02-BE27-E6EA88648B9A}" srcOrd="1" destOrd="0" presId="urn:microsoft.com/office/officeart/2005/8/layout/hierarchy1"/>
    <dgm:cxn modelId="{BCD4AF5A-DE6F-4C04-B7E6-B01F8DAF0227}" type="presParOf" srcId="{6ECB9B50-DAD0-48CF-B686-37C18F01C879}" destId="{2E05405C-5724-4A2F-AD75-89EEB09D32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A5903A-C903-4F62-8C76-144DEB660AE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</dgm:pt>
    <dgm:pt modelId="{1BDFCF71-A804-4209-95D1-6B1A090880B8}">
      <dgm:prSet phldrT="[Text]"/>
      <dgm:spPr/>
      <dgm:t>
        <a:bodyPr/>
        <a:lstStyle/>
        <a:p>
          <a:r>
            <a:rPr lang="en-US" dirty="0" err="1" smtClean="0"/>
            <a:t>Affektiivinen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FEEL</a:t>
          </a:r>
          <a:endParaRPr lang="en-US" dirty="0"/>
        </a:p>
      </dgm:t>
    </dgm:pt>
    <dgm:pt modelId="{635C8133-DFA4-4EB2-B057-A0A2A44518DA}" type="parTrans" cxnId="{51191C68-04E6-48D2-A1BD-535D229A04D4}">
      <dgm:prSet/>
      <dgm:spPr/>
      <dgm:t>
        <a:bodyPr/>
        <a:lstStyle/>
        <a:p>
          <a:endParaRPr lang="en-US"/>
        </a:p>
      </dgm:t>
    </dgm:pt>
    <dgm:pt modelId="{7CEC37FE-C43D-4800-82CC-21980300002F}" type="sibTrans" cxnId="{51191C68-04E6-48D2-A1BD-535D229A04D4}">
      <dgm:prSet/>
      <dgm:spPr/>
      <dgm:t>
        <a:bodyPr/>
        <a:lstStyle/>
        <a:p>
          <a:endParaRPr lang="en-US"/>
        </a:p>
      </dgm:t>
    </dgm:pt>
    <dgm:pt modelId="{34FFA9BA-97D3-4BA6-8FAB-10D8D868E9A2}">
      <dgm:prSet phldrT="[Text]"/>
      <dgm:spPr/>
      <dgm:t>
        <a:bodyPr/>
        <a:lstStyle/>
        <a:p>
          <a:r>
            <a:rPr lang="en-US" dirty="0" err="1" smtClean="0"/>
            <a:t>Coginitive</a:t>
          </a:r>
          <a:r>
            <a:rPr lang="en-US" dirty="0" smtClean="0"/>
            <a:t> component</a:t>
          </a:r>
        </a:p>
        <a:p>
          <a:r>
            <a:rPr lang="en-US" dirty="0" smtClean="0"/>
            <a:t>THINK</a:t>
          </a:r>
          <a:endParaRPr lang="en-US" dirty="0"/>
        </a:p>
      </dgm:t>
    </dgm:pt>
    <dgm:pt modelId="{D0E627BB-F68C-4CE7-8D7A-76C607DBB773}" type="parTrans" cxnId="{DD88F785-529D-4964-9A14-D30449D8A787}">
      <dgm:prSet/>
      <dgm:spPr/>
      <dgm:t>
        <a:bodyPr/>
        <a:lstStyle/>
        <a:p>
          <a:endParaRPr lang="en-US"/>
        </a:p>
      </dgm:t>
    </dgm:pt>
    <dgm:pt modelId="{9B5017AB-2374-48E3-ACA8-C277BC38DD28}" type="sibTrans" cxnId="{DD88F785-529D-4964-9A14-D30449D8A787}">
      <dgm:prSet/>
      <dgm:spPr/>
      <dgm:t>
        <a:bodyPr/>
        <a:lstStyle/>
        <a:p>
          <a:endParaRPr lang="en-US"/>
        </a:p>
      </dgm:t>
    </dgm:pt>
    <dgm:pt modelId="{E1A95C5B-BE3B-4925-B2AD-5EFBD9611C70}">
      <dgm:prSet phldrT="[Text]"/>
      <dgm:spPr/>
      <dgm:t>
        <a:bodyPr/>
        <a:lstStyle/>
        <a:p>
          <a:r>
            <a:rPr lang="en-US" dirty="0" smtClean="0"/>
            <a:t>Behavioral component</a:t>
          </a:r>
        </a:p>
        <a:p>
          <a:r>
            <a:rPr lang="en-US" dirty="0" smtClean="0"/>
            <a:t>DO</a:t>
          </a:r>
          <a:endParaRPr lang="en-US" dirty="0"/>
        </a:p>
      </dgm:t>
    </dgm:pt>
    <dgm:pt modelId="{2F0C70E5-2F0C-4BEC-973A-332ED3C1ABE0}" type="parTrans" cxnId="{8A95540F-2294-4238-9B87-31F6B27097FF}">
      <dgm:prSet/>
      <dgm:spPr/>
      <dgm:t>
        <a:bodyPr/>
        <a:lstStyle/>
        <a:p>
          <a:endParaRPr lang="en-US"/>
        </a:p>
      </dgm:t>
    </dgm:pt>
    <dgm:pt modelId="{42C5E9B2-4E27-4671-BCAA-2BE98B92467E}" type="sibTrans" cxnId="{8A95540F-2294-4238-9B87-31F6B27097FF}">
      <dgm:prSet/>
      <dgm:spPr/>
      <dgm:t>
        <a:bodyPr/>
        <a:lstStyle/>
        <a:p>
          <a:endParaRPr lang="en-US"/>
        </a:p>
      </dgm:t>
    </dgm:pt>
    <dgm:pt modelId="{DB54DE0E-6013-4F7E-8556-751402F25CE4}">
      <dgm:prSet phldrT="[Text]" custT="1"/>
      <dgm:spPr/>
      <dgm:t>
        <a:bodyPr/>
        <a:lstStyle/>
        <a:p>
          <a:r>
            <a:rPr lang="en-US" sz="1200" dirty="0" err="1" smtClean="0"/>
            <a:t>Emootiot</a:t>
          </a:r>
          <a:endParaRPr lang="en-US" sz="1200" dirty="0"/>
        </a:p>
      </dgm:t>
    </dgm:pt>
    <dgm:pt modelId="{E37ABD61-317D-4B9E-850E-541FC29585BB}" type="parTrans" cxnId="{80172612-F871-4108-B930-1B1E8F63EE88}">
      <dgm:prSet/>
      <dgm:spPr/>
      <dgm:t>
        <a:bodyPr/>
        <a:lstStyle/>
        <a:p>
          <a:endParaRPr lang="en-US"/>
        </a:p>
      </dgm:t>
    </dgm:pt>
    <dgm:pt modelId="{05A2EA9C-266D-46C0-9C3B-0D63FBAD282A}" type="sibTrans" cxnId="{80172612-F871-4108-B930-1B1E8F63EE88}">
      <dgm:prSet/>
      <dgm:spPr/>
      <dgm:t>
        <a:bodyPr/>
        <a:lstStyle/>
        <a:p>
          <a:endParaRPr lang="en-US"/>
        </a:p>
      </dgm:t>
    </dgm:pt>
    <dgm:pt modelId="{CB846B7C-8840-4825-AB28-C1B5D82B51FC}">
      <dgm:prSet phldrT="[Text]" custT="1"/>
      <dgm:spPr/>
      <dgm:t>
        <a:bodyPr/>
        <a:lstStyle/>
        <a:p>
          <a:r>
            <a:rPr lang="en-US" sz="1200" dirty="0" err="1" smtClean="0"/>
            <a:t>Perus”fiilis</a:t>
          </a:r>
          <a:r>
            <a:rPr lang="en-US" sz="1200" dirty="0" smtClean="0"/>
            <a:t>” – </a:t>
          </a:r>
          <a:r>
            <a:rPr lang="en-US" sz="1200" dirty="0" err="1" smtClean="0"/>
            <a:t>tykkään</a:t>
          </a:r>
          <a:r>
            <a:rPr lang="en-US" sz="1200" dirty="0" smtClean="0"/>
            <a:t>/</a:t>
          </a:r>
          <a:r>
            <a:rPr lang="en-US" sz="1200" dirty="0" err="1" smtClean="0"/>
            <a:t>en</a:t>
          </a:r>
          <a:r>
            <a:rPr lang="en-US" sz="1200" dirty="0" smtClean="0"/>
            <a:t> </a:t>
          </a:r>
          <a:r>
            <a:rPr lang="en-US" sz="1200" dirty="0" err="1" smtClean="0"/>
            <a:t>tykkää</a:t>
          </a:r>
          <a:endParaRPr lang="en-US" sz="1200" dirty="0"/>
        </a:p>
      </dgm:t>
    </dgm:pt>
    <dgm:pt modelId="{FB9AE032-557B-4A2E-A10B-2651520ED305}" type="parTrans" cxnId="{91CA2C12-ACC3-4F65-88EB-DE5D2202F253}">
      <dgm:prSet/>
      <dgm:spPr/>
      <dgm:t>
        <a:bodyPr/>
        <a:lstStyle/>
        <a:p>
          <a:endParaRPr lang="en-US"/>
        </a:p>
      </dgm:t>
    </dgm:pt>
    <dgm:pt modelId="{6FD1BF50-3597-4F16-96C2-36194ED8FD9D}" type="sibTrans" cxnId="{91CA2C12-ACC3-4F65-88EB-DE5D2202F253}">
      <dgm:prSet/>
      <dgm:spPr/>
      <dgm:t>
        <a:bodyPr/>
        <a:lstStyle/>
        <a:p>
          <a:endParaRPr lang="en-US"/>
        </a:p>
      </dgm:t>
    </dgm:pt>
    <dgm:pt modelId="{371D9D1F-831E-4588-9B2E-05C2A2385151}">
      <dgm:prSet phldrT="[Text]" custT="1"/>
      <dgm:spPr/>
      <dgm:t>
        <a:bodyPr/>
        <a:lstStyle/>
        <a:p>
          <a:r>
            <a:rPr lang="en-US" sz="1200" dirty="0" err="1" smtClean="0"/>
            <a:t>Uskomukset</a:t>
          </a:r>
          <a:endParaRPr lang="en-US" sz="1200" dirty="0"/>
        </a:p>
      </dgm:t>
    </dgm:pt>
    <dgm:pt modelId="{58A7FBDC-3BBE-4E3C-9E14-385471E2A47F}" type="parTrans" cxnId="{D83F0AB3-5ABE-4D54-8C93-6CC57BD5BC35}">
      <dgm:prSet/>
      <dgm:spPr/>
      <dgm:t>
        <a:bodyPr/>
        <a:lstStyle/>
        <a:p>
          <a:endParaRPr lang="en-US"/>
        </a:p>
      </dgm:t>
    </dgm:pt>
    <dgm:pt modelId="{5120C933-144A-4958-A89E-980C25557473}" type="sibTrans" cxnId="{D83F0AB3-5ABE-4D54-8C93-6CC57BD5BC35}">
      <dgm:prSet/>
      <dgm:spPr/>
      <dgm:t>
        <a:bodyPr/>
        <a:lstStyle/>
        <a:p>
          <a:endParaRPr lang="en-US"/>
        </a:p>
      </dgm:t>
    </dgm:pt>
    <dgm:pt modelId="{27ECF249-99CC-4C55-BE34-64D8F8ABE6FF}">
      <dgm:prSet phldrT="[Text]" custT="1"/>
      <dgm:spPr/>
      <dgm:t>
        <a:bodyPr/>
        <a:lstStyle/>
        <a:p>
          <a:r>
            <a:rPr lang="en-US" sz="1200" dirty="0" err="1" smtClean="0"/>
            <a:t>Mihin</a:t>
          </a:r>
          <a:r>
            <a:rPr lang="en-US" sz="1200" dirty="0" smtClean="0"/>
            <a:t> </a:t>
          </a:r>
          <a:r>
            <a:rPr lang="en-US" sz="1200" dirty="0" err="1" smtClean="0"/>
            <a:t>toimiin</a:t>
          </a:r>
          <a:r>
            <a:rPr lang="en-US" sz="1200" dirty="0" smtClean="0"/>
            <a:t> </a:t>
          </a:r>
          <a:r>
            <a:rPr lang="en-US" sz="1200" dirty="0" err="1" smtClean="0"/>
            <a:t>ryhdytään</a:t>
          </a:r>
          <a:endParaRPr lang="en-US" sz="1200" dirty="0"/>
        </a:p>
      </dgm:t>
    </dgm:pt>
    <dgm:pt modelId="{017301AA-ABFB-4E29-B5C4-C08A3FAA23CB}" type="parTrans" cxnId="{38823B36-EAAA-4BF7-A662-2D53B21FAB91}">
      <dgm:prSet/>
      <dgm:spPr/>
      <dgm:t>
        <a:bodyPr/>
        <a:lstStyle/>
        <a:p>
          <a:endParaRPr lang="en-US"/>
        </a:p>
      </dgm:t>
    </dgm:pt>
    <dgm:pt modelId="{EF82EFDD-5E71-4CD6-A811-456F588D10F5}" type="sibTrans" cxnId="{38823B36-EAAA-4BF7-A662-2D53B21FAB91}">
      <dgm:prSet/>
      <dgm:spPr/>
      <dgm:t>
        <a:bodyPr/>
        <a:lstStyle/>
        <a:p>
          <a:endParaRPr lang="en-US"/>
        </a:p>
      </dgm:t>
    </dgm:pt>
    <dgm:pt modelId="{ED5C3EB4-45B9-4280-9ED1-61F0DD966161}">
      <dgm:prSet phldrT="[Text]" custT="1"/>
      <dgm:spPr/>
      <dgm:t>
        <a:bodyPr/>
        <a:lstStyle/>
        <a:p>
          <a:r>
            <a:rPr lang="en-US" sz="1200" dirty="0" err="1" smtClean="0"/>
            <a:t>Intentiot</a:t>
          </a:r>
          <a:endParaRPr lang="en-US" sz="1200" dirty="0"/>
        </a:p>
      </dgm:t>
    </dgm:pt>
    <dgm:pt modelId="{A71DF2E0-1001-4177-8F33-6E3D64F339B6}" type="parTrans" cxnId="{89ED5325-3997-48C4-AFE5-854001252F7A}">
      <dgm:prSet/>
      <dgm:spPr/>
      <dgm:t>
        <a:bodyPr/>
        <a:lstStyle/>
        <a:p>
          <a:endParaRPr lang="en-US"/>
        </a:p>
      </dgm:t>
    </dgm:pt>
    <dgm:pt modelId="{82C60848-A43F-4346-A519-6A1738FBEBC3}" type="sibTrans" cxnId="{89ED5325-3997-48C4-AFE5-854001252F7A}">
      <dgm:prSet/>
      <dgm:spPr/>
      <dgm:t>
        <a:bodyPr/>
        <a:lstStyle/>
        <a:p>
          <a:endParaRPr lang="en-US"/>
        </a:p>
      </dgm:t>
    </dgm:pt>
    <dgm:pt modelId="{C8D1443E-515A-424F-B356-0AFA6CF3EDCA}" type="pres">
      <dgm:prSet presAssocID="{46A5903A-C903-4F62-8C76-144DEB660AE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F64A77EA-E2A5-46FE-A868-B74722C47D5B}" type="pres">
      <dgm:prSet presAssocID="{46A5903A-C903-4F62-8C76-144DEB660AEF}" presName="cycle" presStyleCnt="0"/>
      <dgm:spPr/>
    </dgm:pt>
    <dgm:pt modelId="{7B2A64A3-CEFB-45A6-AAAA-478D1238CB98}" type="pres">
      <dgm:prSet presAssocID="{46A5903A-C903-4F62-8C76-144DEB660AEF}" presName="centerShape" presStyleCnt="0"/>
      <dgm:spPr/>
    </dgm:pt>
    <dgm:pt modelId="{BC68B754-7832-480F-91DA-E99132CAFB5F}" type="pres">
      <dgm:prSet presAssocID="{46A5903A-C903-4F62-8C76-144DEB660AEF}" presName="connSite" presStyleLbl="node1" presStyleIdx="0" presStyleCnt="4"/>
      <dgm:spPr/>
    </dgm:pt>
    <dgm:pt modelId="{F88F5A27-C340-4C1D-94D2-30CE7D522CB7}" type="pres">
      <dgm:prSet presAssocID="{46A5903A-C903-4F62-8C76-144DEB660AEF}" presName="visible" presStyleLbl="node1" presStyleIdx="0" presStyleCnt="4" custScaleX="77818" custScaleY="733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1DD4DDA-56C9-4C8A-9B0E-C979E7BF7A62}" type="pres">
      <dgm:prSet presAssocID="{635C8133-DFA4-4EB2-B057-A0A2A44518DA}" presName="Name25" presStyleLbl="parChTrans1D1" presStyleIdx="0" presStyleCnt="3"/>
      <dgm:spPr/>
      <dgm:t>
        <a:bodyPr/>
        <a:lstStyle/>
        <a:p>
          <a:endParaRPr lang="en-US"/>
        </a:p>
      </dgm:t>
    </dgm:pt>
    <dgm:pt modelId="{5E4A5EC4-A687-4F72-9539-45A9C3F8234B}" type="pres">
      <dgm:prSet presAssocID="{1BDFCF71-A804-4209-95D1-6B1A090880B8}" presName="node" presStyleCnt="0"/>
      <dgm:spPr/>
    </dgm:pt>
    <dgm:pt modelId="{B8A2EE5E-5918-44C8-8EBD-724CD81BADBB}" type="pres">
      <dgm:prSet presAssocID="{1BDFCF71-A804-4209-95D1-6B1A090880B8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99CA51-B8E1-4D28-8E25-7C19145A1423}" type="pres">
      <dgm:prSet presAssocID="{1BDFCF71-A804-4209-95D1-6B1A090880B8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28245-32FC-460B-80CA-4A4BBF644072}" type="pres">
      <dgm:prSet presAssocID="{D0E627BB-F68C-4CE7-8D7A-76C607DBB773}" presName="Name25" presStyleLbl="parChTrans1D1" presStyleIdx="1" presStyleCnt="3"/>
      <dgm:spPr/>
      <dgm:t>
        <a:bodyPr/>
        <a:lstStyle/>
        <a:p>
          <a:endParaRPr lang="en-US"/>
        </a:p>
      </dgm:t>
    </dgm:pt>
    <dgm:pt modelId="{26BBD7C2-40AA-4C0F-8979-30878B893252}" type="pres">
      <dgm:prSet presAssocID="{34FFA9BA-97D3-4BA6-8FAB-10D8D868E9A2}" presName="node" presStyleCnt="0"/>
      <dgm:spPr/>
    </dgm:pt>
    <dgm:pt modelId="{83639701-7BC9-464D-BD7B-6634615634F8}" type="pres">
      <dgm:prSet presAssocID="{34FFA9BA-97D3-4BA6-8FAB-10D8D868E9A2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779C9A-8FE6-4525-925F-153CE730F83C}" type="pres">
      <dgm:prSet presAssocID="{34FFA9BA-97D3-4BA6-8FAB-10D8D868E9A2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82352A-CAEE-47DD-BC28-3331DE331532}" type="pres">
      <dgm:prSet presAssocID="{2F0C70E5-2F0C-4BEC-973A-332ED3C1ABE0}" presName="Name25" presStyleLbl="parChTrans1D1" presStyleIdx="2" presStyleCnt="3"/>
      <dgm:spPr/>
      <dgm:t>
        <a:bodyPr/>
        <a:lstStyle/>
        <a:p>
          <a:endParaRPr lang="en-US"/>
        </a:p>
      </dgm:t>
    </dgm:pt>
    <dgm:pt modelId="{1525C2B2-AAE8-4F46-B1EE-72F9514C511A}" type="pres">
      <dgm:prSet presAssocID="{E1A95C5B-BE3B-4925-B2AD-5EFBD9611C70}" presName="node" presStyleCnt="0"/>
      <dgm:spPr/>
    </dgm:pt>
    <dgm:pt modelId="{31EF7782-9627-4422-AA0A-552CD02A5B7C}" type="pres">
      <dgm:prSet presAssocID="{E1A95C5B-BE3B-4925-B2AD-5EFBD9611C70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68363-C023-44DF-8527-8751CC04C881}" type="pres">
      <dgm:prSet presAssocID="{E1A95C5B-BE3B-4925-B2AD-5EFBD9611C70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BACA61-83FA-42FE-A5F2-DE1CD30E4000}" type="presOf" srcId="{DB54DE0E-6013-4F7E-8556-751402F25CE4}" destId="{D499CA51-B8E1-4D28-8E25-7C19145A1423}" srcOrd="0" destOrd="0" presId="urn:microsoft.com/office/officeart/2005/8/layout/radial2"/>
    <dgm:cxn modelId="{1AC3E798-6449-4177-BD37-D3873F023B46}" type="presOf" srcId="{1BDFCF71-A804-4209-95D1-6B1A090880B8}" destId="{B8A2EE5E-5918-44C8-8EBD-724CD81BADBB}" srcOrd="0" destOrd="0" presId="urn:microsoft.com/office/officeart/2005/8/layout/radial2"/>
    <dgm:cxn modelId="{DD88F785-529D-4964-9A14-D30449D8A787}" srcId="{46A5903A-C903-4F62-8C76-144DEB660AEF}" destId="{34FFA9BA-97D3-4BA6-8FAB-10D8D868E9A2}" srcOrd="1" destOrd="0" parTransId="{D0E627BB-F68C-4CE7-8D7A-76C607DBB773}" sibTransId="{9B5017AB-2374-48E3-ACA8-C277BC38DD28}"/>
    <dgm:cxn modelId="{0D163BB9-86F4-45D1-9EBB-FE0C345DFBF7}" type="presOf" srcId="{CB846B7C-8840-4825-AB28-C1B5D82B51FC}" destId="{D499CA51-B8E1-4D28-8E25-7C19145A1423}" srcOrd="0" destOrd="1" presId="urn:microsoft.com/office/officeart/2005/8/layout/radial2"/>
    <dgm:cxn modelId="{14C81E49-B06F-4C87-A4B1-5E5E17487267}" type="presOf" srcId="{27ECF249-99CC-4C55-BE34-64D8F8ABE6FF}" destId="{AF068363-C023-44DF-8527-8751CC04C881}" srcOrd="0" destOrd="0" presId="urn:microsoft.com/office/officeart/2005/8/layout/radial2"/>
    <dgm:cxn modelId="{38823B36-EAAA-4BF7-A662-2D53B21FAB91}" srcId="{E1A95C5B-BE3B-4925-B2AD-5EFBD9611C70}" destId="{27ECF249-99CC-4C55-BE34-64D8F8ABE6FF}" srcOrd="0" destOrd="0" parTransId="{017301AA-ABFB-4E29-B5C4-C08A3FAA23CB}" sibTransId="{EF82EFDD-5E71-4CD6-A811-456F588D10F5}"/>
    <dgm:cxn modelId="{91CA2C12-ACC3-4F65-88EB-DE5D2202F253}" srcId="{1BDFCF71-A804-4209-95D1-6B1A090880B8}" destId="{CB846B7C-8840-4825-AB28-C1B5D82B51FC}" srcOrd="1" destOrd="0" parTransId="{FB9AE032-557B-4A2E-A10B-2651520ED305}" sibTransId="{6FD1BF50-3597-4F16-96C2-36194ED8FD9D}"/>
    <dgm:cxn modelId="{002F80A4-A071-423D-816D-D9A3AFCDD69B}" type="presOf" srcId="{371D9D1F-831E-4588-9B2E-05C2A2385151}" destId="{BB779C9A-8FE6-4525-925F-153CE730F83C}" srcOrd="0" destOrd="0" presId="urn:microsoft.com/office/officeart/2005/8/layout/radial2"/>
    <dgm:cxn modelId="{9DFB0816-6DBC-4C10-BBB6-275537F6CC63}" type="presOf" srcId="{635C8133-DFA4-4EB2-B057-A0A2A44518DA}" destId="{C1DD4DDA-56C9-4C8A-9B0E-C979E7BF7A62}" srcOrd="0" destOrd="0" presId="urn:microsoft.com/office/officeart/2005/8/layout/radial2"/>
    <dgm:cxn modelId="{51191C68-04E6-48D2-A1BD-535D229A04D4}" srcId="{46A5903A-C903-4F62-8C76-144DEB660AEF}" destId="{1BDFCF71-A804-4209-95D1-6B1A090880B8}" srcOrd="0" destOrd="0" parTransId="{635C8133-DFA4-4EB2-B057-A0A2A44518DA}" sibTransId="{7CEC37FE-C43D-4800-82CC-21980300002F}"/>
    <dgm:cxn modelId="{D83F0AB3-5ABE-4D54-8C93-6CC57BD5BC35}" srcId="{34FFA9BA-97D3-4BA6-8FAB-10D8D868E9A2}" destId="{371D9D1F-831E-4588-9B2E-05C2A2385151}" srcOrd="0" destOrd="0" parTransId="{58A7FBDC-3BBE-4E3C-9E14-385471E2A47F}" sibTransId="{5120C933-144A-4958-A89E-980C25557473}"/>
    <dgm:cxn modelId="{22EAA5CC-62ED-436A-A3BD-99431D2DF6CF}" type="presOf" srcId="{ED5C3EB4-45B9-4280-9ED1-61F0DD966161}" destId="{AF068363-C023-44DF-8527-8751CC04C881}" srcOrd="0" destOrd="1" presId="urn:microsoft.com/office/officeart/2005/8/layout/radial2"/>
    <dgm:cxn modelId="{89ED5325-3997-48C4-AFE5-854001252F7A}" srcId="{E1A95C5B-BE3B-4925-B2AD-5EFBD9611C70}" destId="{ED5C3EB4-45B9-4280-9ED1-61F0DD966161}" srcOrd="1" destOrd="0" parTransId="{A71DF2E0-1001-4177-8F33-6E3D64F339B6}" sibTransId="{82C60848-A43F-4346-A519-6A1738FBEBC3}"/>
    <dgm:cxn modelId="{C66C6C93-95D6-46CB-AFE9-EF2F72FBD1BB}" type="presOf" srcId="{2F0C70E5-2F0C-4BEC-973A-332ED3C1ABE0}" destId="{CB82352A-CAEE-47DD-BC28-3331DE331532}" srcOrd="0" destOrd="0" presId="urn:microsoft.com/office/officeart/2005/8/layout/radial2"/>
    <dgm:cxn modelId="{8A95540F-2294-4238-9B87-31F6B27097FF}" srcId="{46A5903A-C903-4F62-8C76-144DEB660AEF}" destId="{E1A95C5B-BE3B-4925-B2AD-5EFBD9611C70}" srcOrd="2" destOrd="0" parTransId="{2F0C70E5-2F0C-4BEC-973A-332ED3C1ABE0}" sibTransId="{42C5E9B2-4E27-4671-BCAA-2BE98B92467E}"/>
    <dgm:cxn modelId="{6BF268A9-9715-49F7-A07D-5814A47121F5}" type="presOf" srcId="{46A5903A-C903-4F62-8C76-144DEB660AEF}" destId="{C8D1443E-515A-424F-B356-0AFA6CF3EDCA}" srcOrd="0" destOrd="0" presId="urn:microsoft.com/office/officeart/2005/8/layout/radial2"/>
    <dgm:cxn modelId="{38A9D18A-194F-4B51-A06B-50E40C3F2024}" type="presOf" srcId="{D0E627BB-F68C-4CE7-8D7A-76C607DBB773}" destId="{12028245-32FC-460B-80CA-4A4BBF644072}" srcOrd="0" destOrd="0" presId="urn:microsoft.com/office/officeart/2005/8/layout/radial2"/>
    <dgm:cxn modelId="{1F418C85-DE55-4782-814C-0F6DD7C62B06}" type="presOf" srcId="{E1A95C5B-BE3B-4925-B2AD-5EFBD9611C70}" destId="{31EF7782-9627-4422-AA0A-552CD02A5B7C}" srcOrd="0" destOrd="0" presId="urn:microsoft.com/office/officeart/2005/8/layout/radial2"/>
    <dgm:cxn modelId="{624B04BB-5F8F-4E18-9F52-3A3CBB22F596}" type="presOf" srcId="{34FFA9BA-97D3-4BA6-8FAB-10D8D868E9A2}" destId="{83639701-7BC9-464D-BD7B-6634615634F8}" srcOrd="0" destOrd="0" presId="urn:microsoft.com/office/officeart/2005/8/layout/radial2"/>
    <dgm:cxn modelId="{80172612-F871-4108-B930-1B1E8F63EE88}" srcId="{1BDFCF71-A804-4209-95D1-6B1A090880B8}" destId="{DB54DE0E-6013-4F7E-8556-751402F25CE4}" srcOrd="0" destOrd="0" parTransId="{E37ABD61-317D-4B9E-850E-541FC29585BB}" sibTransId="{05A2EA9C-266D-46C0-9C3B-0D63FBAD282A}"/>
    <dgm:cxn modelId="{95985C32-B8F9-4709-8A73-23A1899C6E2B}" type="presParOf" srcId="{C8D1443E-515A-424F-B356-0AFA6CF3EDCA}" destId="{F64A77EA-E2A5-46FE-A868-B74722C47D5B}" srcOrd="0" destOrd="0" presId="urn:microsoft.com/office/officeart/2005/8/layout/radial2"/>
    <dgm:cxn modelId="{FA2A5C08-E8B7-4892-B353-0C2813BECF56}" type="presParOf" srcId="{F64A77EA-E2A5-46FE-A868-B74722C47D5B}" destId="{7B2A64A3-CEFB-45A6-AAAA-478D1238CB98}" srcOrd="0" destOrd="0" presId="urn:microsoft.com/office/officeart/2005/8/layout/radial2"/>
    <dgm:cxn modelId="{014AB0DC-A998-40B5-B9F2-2687EF751D89}" type="presParOf" srcId="{7B2A64A3-CEFB-45A6-AAAA-478D1238CB98}" destId="{BC68B754-7832-480F-91DA-E99132CAFB5F}" srcOrd="0" destOrd="0" presId="urn:microsoft.com/office/officeart/2005/8/layout/radial2"/>
    <dgm:cxn modelId="{D74A88A1-CAEE-4917-88B6-C43FA91C526B}" type="presParOf" srcId="{7B2A64A3-CEFB-45A6-AAAA-478D1238CB98}" destId="{F88F5A27-C340-4C1D-94D2-30CE7D522CB7}" srcOrd="1" destOrd="0" presId="urn:microsoft.com/office/officeart/2005/8/layout/radial2"/>
    <dgm:cxn modelId="{064E2D9B-5DD2-4B4F-8CC5-3565BBD3CD96}" type="presParOf" srcId="{F64A77EA-E2A5-46FE-A868-B74722C47D5B}" destId="{C1DD4DDA-56C9-4C8A-9B0E-C979E7BF7A62}" srcOrd="1" destOrd="0" presId="urn:microsoft.com/office/officeart/2005/8/layout/radial2"/>
    <dgm:cxn modelId="{0C0F6B22-4B74-43C7-AAAC-E34D86FCA0D4}" type="presParOf" srcId="{F64A77EA-E2A5-46FE-A868-B74722C47D5B}" destId="{5E4A5EC4-A687-4F72-9539-45A9C3F8234B}" srcOrd="2" destOrd="0" presId="urn:microsoft.com/office/officeart/2005/8/layout/radial2"/>
    <dgm:cxn modelId="{8E8B1484-1DCC-4383-91C2-2C66E2248D18}" type="presParOf" srcId="{5E4A5EC4-A687-4F72-9539-45A9C3F8234B}" destId="{B8A2EE5E-5918-44C8-8EBD-724CD81BADBB}" srcOrd="0" destOrd="0" presId="urn:microsoft.com/office/officeart/2005/8/layout/radial2"/>
    <dgm:cxn modelId="{95162FFB-338C-4EF5-8C6C-32BB2EA5B5D8}" type="presParOf" srcId="{5E4A5EC4-A687-4F72-9539-45A9C3F8234B}" destId="{D499CA51-B8E1-4D28-8E25-7C19145A1423}" srcOrd="1" destOrd="0" presId="urn:microsoft.com/office/officeart/2005/8/layout/radial2"/>
    <dgm:cxn modelId="{25D09D54-8CBB-4301-AB78-C112F4342C94}" type="presParOf" srcId="{F64A77EA-E2A5-46FE-A868-B74722C47D5B}" destId="{12028245-32FC-460B-80CA-4A4BBF644072}" srcOrd="3" destOrd="0" presId="urn:microsoft.com/office/officeart/2005/8/layout/radial2"/>
    <dgm:cxn modelId="{AE2F73CA-3C71-4678-BAF2-ACD1AC26EECA}" type="presParOf" srcId="{F64A77EA-E2A5-46FE-A868-B74722C47D5B}" destId="{26BBD7C2-40AA-4C0F-8979-30878B893252}" srcOrd="4" destOrd="0" presId="urn:microsoft.com/office/officeart/2005/8/layout/radial2"/>
    <dgm:cxn modelId="{2CAE5B76-31BD-47CE-A7F6-E3B433D0CDB5}" type="presParOf" srcId="{26BBD7C2-40AA-4C0F-8979-30878B893252}" destId="{83639701-7BC9-464D-BD7B-6634615634F8}" srcOrd="0" destOrd="0" presId="urn:microsoft.com/office/officeart/2005/8/layout/radial2"/>
    <dgm:cxn modelId="{664840A5-2BFD-4374-A6AF-2B51C19E3C12}" type="presParOf" srcId="{26BBD7C2-40AA-4C0F-8979-30878B893252}" destId="{BB779C9A-8FE6-4525-925F-153CE730F83C}" srcOrd="1" destOrd="0" presId="urn:microsoft.com/office/officeart/2005/8/layout/radial2"/>
    <dgm:cxn modelId="{C0A874A1-38AD-4609-AE44-8974B9AAB802}" type="presParOf" srcId="{F64A77EA-E2A5-46FE-A868-B74722C47D5B}" destId="{CB82352A-CAEE-47DD-BC28-3331DE331532}" srcOrd="5" destOrd="0" presId="urn:microsoft.com/office/officeart/2005/8/layout/radial2"/>
    <dgm:cxn modelId="{B3E66D92-8813-45AF-B230-1A62A452D243}" type="presParOf" srcId="{F64A77EA-E2A5-46FE-A868-B74722C47D5B}" destId="{1525C2B2-AAE8-4F46-B1EE-72F9514C511A}" srcOrd="6" destOrd="0" presId="urn:microsoft.com/office/officeart/2005/8/layout/radial2"/>
    <dgm:cxn modelId="{51913E76-FE4C-4CC1-BA87-EA6048F24856}" type="presParOf" srcId="{1525C2B2-AAE8-4F46-B1EE-72F9514C511A}" destId="{31EF7782-9627-4422-AA0A-552CD02A5B7C}" srcOrd="0" destOrd="0" presId="urn:microsoft.com/office/officeart/2005/8/layout/radial2"/>
    <dgm:cxn modelId="{2F834EE4-33D8-4F10-9250-9D4CADDEB39A}" type="presParOf" srcId="{1525C2B2-AAE8-4F46-B1EE-72F9514C511A}" destId="{AF068363-C023-44DF-8527-8751CC04C88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A2578-72E1-4065-82BB-ABD33D73ED7C}">
      <dsp:nvSpPr>
        <dsp:cNvPr id="0" name=""/>
        <dsp:cNvSpPr/>
      </dsp:nvSpPr>
      <dsp:spPr>
        <a:xfrm>
          <a:off x="6831232" y="678291"/>
          <a:ext cx="1557631" cy="15578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0ABF28-7C97-4A8C-9B16-3E259FC79B95}">
      <dsp:nvSpPr>
        <dsp:cNvPr id="0" name=""/>
        <dsp:cNvSpPr/>
      </dsp:nvSpPr>
      <dsp:spPr>
        <a:xfrm>
          <a:off x="6882628" y="730229"/>
          <a:ext cx="1454010" cy="145400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b="1" kern="1200" smtClean="0"/>
            <a:t>Arviointi</a:t>
          </a:r>
          <a:endParaRPr lang="fi-FI" sz="1100" b="1" kern="1200" dirty="0"/>
        </a:p>
      </dsp:txBody>
      <dsp:txXfrm>
        <a:off x="7090699" y="937984"/>
        <a:ext cx="1038697" cy="1038500"/>
      </dsp:txXfrm>
    </dsp:sp>
    <dsp:sp modelId="{77A181D9-33DA-421E-B623-532CAA9FCEF4}">
      <dsp:nvSpPr>
        <dsp:cNvPr id="0" name=""/>
        <dsp:cNvSpPr/>
      </dsp:nvSpPr>
      <dsp:spPr>
        <a:xfrm rot="2700000">
          <a:off x="5220636" y="678372"/>
          <a:ext cx="1557451" cy="155745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3340507"/>
                <a:satOff val="12390"/>
                <a:lumOff val="-142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40507"/>
                <a:satOff val="12390"/>
                <a:lumOff val="-142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5DBEED-8270-4317-A083-9E901BF41529}">
      <dsp:nvSpPr>
        <dsp:cNvPr id="0" name=""/>
        <dsp:cNvSpPr/>
      </dsp:nvSpPr>
      <dsp:spPr>
        <a:xfrm>
          <a:off x="5273600" y="730229"/>
          <a:ext cx="1454010" cy="145400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40507"/>
              <a:satOff val="12390"/>
              <a:lumOff val="-142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b="1" kern="1200" smtClean="0"/>
            <a:t>Valinta</a:t>
          </a:r>
          <a:endParaRPr lang="fi-FI" sz="1100" b="1" kern="1200" dirty="0"/>
        </a:p>
      </dsp:txBody>
      <dsp:txXfrm>
        <a:off x="5480842" y="937984"/>
        <a:ext cx="1038697" cy="1038500"/>
      </dsp:txXfrm>
    </dsp:sp>
    <dsp:sp modelId="{88F642D5-1EEA-4288-ABCE-8621C7E39CBC}">
      <dsp:nvSpPr>
        <dsp:cNvPr id="0" name=""/>
        <dsp:cNvSpPr/>
      </dsp:nvSpPr>
      <dsp:spPr>
        <a:xfrm rot="2700000">
          <a:off x="3611608" y="678372"/>
          <a:ext cx="1557451" cy="155745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6681013"/>
                <a:satOff val="24779"/>
                <a:lumOff val="-28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81013"/>
                <a:satOff val="24779"/>
                <a:lumOff val="-28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B3A4B4-B345-4229-B8FA-27DD174713A6}">
      <dsp:nvSpPr>
        <dsp:cNvPr id="0" name=""/>
        <dsp:cNvSpPr/>
      </dsp:nvSpPr>
      <dsp:spPr>
        <a:xfrm>
          <a:off x="3663743" y="730229"/>
          <a:ext cx="1454010" cy="145400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81013"/>
              <a:satOff val="24779"/>
              <a:lumOff val="-28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b="1" kern="1200" smtClean="0"/>
            <a:t>Vaihtoehtojen arviointi</a:t>
          </a:r>
          <a:endParaRPr lang="fi-FI" sz="1100" b="1" kern="1200" dirty="0"/>
        </a:p>
      </dsp:txBody>
      <dsp:txXfrm>
        <a:off x="3870985" y="937984"/>
        <a:ext cx="1038697" cy="1038500"/>
      </dsp:txXfrm>
    </dsp:sp>
    <dsp:sp modelId="{C6B63900-3E3B-4D1B-A6FD-898E754907AD}">
      <dsp:nvSpPr>
        <dsp:cNvPr id="0" name=""/>
        <dsp:cNvSpPr/>
      </dsp:nvSpPr>
      <dsp:spPr>
        <a:xfrm rot="2700000">
          <a:off x="2001751" y="678372"/>
          <a:ext cx="1557451" cy="155745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10021520"/>
                <a:satOff val="37169"/>
                <a:lumOff val="-426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10021520"/>
                <a:satOff val="37169"/>
                <a:lumOff val="-426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266966-100B-41A3-9AF2-41067F61A0D4}">
      <dsp:nvSpPr>
        <dsp:cNvPr id="0" name=""/>
        <dsp:cNvSpPr/>
      </dsp:nvSpPr>
      <dsp:spPr>
        <a:xfrm>
          <a:off x="2053886" y="730229"/>
          <a:ext cx="1454010" cy="145400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0021520"/>
              <a:satOff val="37169"/>
              <a:lumOff val="-426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b="1" kern="1200" smtClean="0"/>
            <a:t>Tiedon etsiminen</a:t>
          </a:r>
          <a:endParaRPr lang="fi-FI" sz="1100" b="1" kern="1200" dirty="0"/>
        </a:p>
      </dsp:txBody>
      <dsp:txXfrm>
        <a:off x="2261957" y="937984"/>
        <a:ext cx="1038697" cy="1038500"/>
      </dsp:txXfrm>
    </dsp:sp>
    <dsp:sp modelId="{5E91B041-9062-418B-95EB-303BDF816AF6}">
      <dsp:nvSpPr>
        <dsp:cNvPr id="0" name=""/>
        <dsp:cNvSpPr/>
      </dsp:nvSpPr>
      <dsp:spPr>
        <a:xfrm rot="2700000">
          <a:off x="391894" y="678372"/>
          <a:ext cx="1557451" cy="155745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13362026"/>
                <a:satOff val="49558"/>
                <a:lumOff val="-5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13362026"/>
                <a:satOff val="49558"/>
                <a:lumOff val="-5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705E3F-CBBF-4423-927F-E228F7554031}">
      <dsp:nvSpPr>
        <dsp:cNvPr id="0" name=""/>
        <dsp:cNvSpPr/>
      </dsp:nvSpPr>
      <dsp:spPr>
        <a:xfrm>
          <a:off x="444029" y="730229"/>
          <a:ext cx="1454010" cy="145400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3362026"/>
              <a:satOff val="49558"/>
              <a:lumOff val="-5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b="1" kern="1200" smtClean="0"/>
            <a:t>Ongelman tunnistaminen</a:t>
          </a:r>
          <a:endParaRPr lang="fi-FI" sz="1100" b="1" kern="1200" dirty="0"/>
        </a:p>
      </dsp:txBody>
      <dsp:txXfrm>
        <a:off x="652100" y="937984"/>
        <a:ext cx="1038697" cy="1038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9AD1E-328D-4D91-937D-25C405FD69D1}">
      <dsp:nvSpPr>
        <dsp:cNvPr id="0" name=""/>
        <dsp:cNvSpPr/>
      </dsp:nvSpPr>
      <dsp:spPr>
        <a:xfrm>
          <a:off x="0" y="1397000"/>
          <a:ext cx="2539999" cy="1269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Tiedon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lähteet</a:t>
          </a:r>
          <a:endParaRPr lang="en-US" sz="3600" kern="1200" dirty="0"/>
        </a:p>
      </dsp:txBody>
      <dsp:txXfrm>
        <a:off x="37197" y="1434197"/>
        <a:ext cx="2465605" cy="1195605"/>
      </dsp:txXfrm>
    </dsp:sp>
    <dsp:sp modelId="{BAA3A6C5-B480-4C65-B2F2-01DE8BDA270E}">
      <dsp:nvSpPr>
        <dsp:cNvPr id="0" name=""/>
        <dsp:cNvSpPr/>
      </dsp:nvSpPr>
      <dsp:spPr>
        <a:xfrm rot="18892582">
          <a:off x="2328024" y="1493677"/>
          <a:ext cx="1439951" cy="56250"/>
        </a:xfrm>
        <a:custGeom>
          <a:avLst/>
          <a:gdLst/>
          <a:ahLst/>
          <a:cxnLst/>
          <a:rect l="0" t="0" r="0" b="0"/>
          <a:pathLst>
            <a:path>
              <a:moveTo>
                <a:pt x="0" y="28125"/>
              </a:moveTo>
              <a:lnTo>
                <a:pt x="1439951" y="281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2001" y="1485804"/>
        <a:ext cx="71997" cy="71997"/>
      </dsp:txXfrm>
    </dsp:sp>
    <dsp:sp modelId="{5BE34C71-DB30-4DFE-AA18-14FF34CBFA26}">
      <dsp:nvSpPr>
        <dsp:cNvPr id="0" name=""/>
        <dsp:cNvSpPr/>
      </dsp:nvSpPr>
      <dsp:spPr>
        <a:xfrm>
          <a:off x="3556000" y="376605"/>
          <a:ext cx="2539999" cy="1269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Sisäinen</a:t>
          </a:r>
          <a:endParaRPr lang="en-US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ym typeface="Wingdings" panose="05000000000000000000" pitchFamily="2" charset="2"/>
            </a:rPr>
            <a:t> “</a:t>
          </a:r>
          <a:r>
            <a:rPr lang="en-US" sz="2100" kern="1200" dirty="0" err="1" smtClean="0">
              <a:sym typeface="Wingdings" panose="05000000000000000000" pitchFamily="2" charset="2"/>
            </a:rPr>
            <a:t>Haetaan</a:t>
          </a:r>
          <a:r>
            <a:rPr lang="en-US" sz="2100" kern="1200" dirty="0" smtClean="0">
              <a:sym typeface="Wingdings" panose="05000000000000000000" pitchFamily="2" charset="2"/>
            </a:rPr>
            <a:t>” </a:t>
          </a:r>
          <a:r>
            <a:rPr lang="en-US" sz="2100" kern="1200" dirty="0" err="1" smtClean="0">
              <a:sym typeface="Wingdings" panose="05000000000000000000" pitchFamily="2" charset="2"/>
            </a:rPr>
            <a:t>muistista</a:t>
          </a:r>
          <a:endParaRPr lang="en-US" sz="2100" kern="1200" dirty="0"/>
        </a:p>
      </dsp:txBody>
      <dsp:txXfrm>
        <a:off x="3593197" y="413802"/>
        <a:ext cx="2465605" cy="1195605"/>
      </dsp:txXfrm>
    </dsp:sp>
    <dsp:sp modelId="{63E918DD-D250-4C08-B53F-0879BD7997C8}">
      <dsp:nvSpPr>
        <dsp:cNvPr id="0" name=""/>
        <dsp:cNvSpPr/>
      </dsp:nvSpPr>
      <dsp:spPr>
        <a:xfrm rot="2695977">
          <a:off x="2330418" y="2510687"/>
          <a:ext cx="1435162" cy="56250"/>
        </a:xfrm>
        <a:custGeom>
          <a:avLst/>
          <a:gdLst/>
          <a:ahLst/>
          <a:cxnLst/>
          <a:rect l="0" t="0" r="0" b="0"/>
          <a:pathLst>
            <a:path>
              <a:moveTo>
                <a:pt x="0" y="28125"/>
              </a:moveTo>
              <a:lnTo>
                <a:pt x="1435162" y="281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2120" y="2502933"/>
        <a:ext cx="71758" cy="71758"/>
      </dsp:txXfrm>
    </dsp:sp>
    <dsp:sp modelId="{D6E7CB9B-9648-4E29-93EF-505AFC9C614A}">
      <dsp:nvSpPr>
        <dsp:cNvPr id="0" name=""/>
        <dsp:cNvSpPr/>
      </dsp:nvSpPr>
      <dsp:spPr>
        <a:xfrm>
          <a:off x="3556000" y="2410625"/>
          <a:ext cx="2539999" cy="1269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Ulkoinen</a:t>
          </a:r>
          <a:endParaRPr lang="en-US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ym typeface="Wingdings" panose="05000000000000000000" pitchFamily="2" charset="2"/>
            </a:rPr>
            <a:t> </a:t>
          </a:r>
          <a:r>
            <a:rPr lang="en-US" sz="2100" kern="1200" dirty="0" err="1" smtClean="0">
              <a:sym typeface="Wingdings" panose="05000000000000000000" pitchFamily="2" charset="2"/>
            </a:rPr>
            <a:t>Otetaan</a:t>
          </a:r>
          <a:r>
            <a:rPr lang="en-US" sz="2100" kern="1200" dirty="0" smtClean="0">
              <a:sym typeface="Wingdings" panose="05000000000000000000" pitchFamily="2" charset="2"/>
            </a:rPr>
            <a:t> </a:t>
          </a:r>
          <a:r>
            <a:rPr lang="en-US" sz="2100" kern="1200" dirty="0" err="1" smtClean="0">
              <a:sym typeface="Wingdings" panose="05000000000000000000" pitchFamily="2" charset="2"/>
            </a:rPr>
            <a:t>käyttöön</a:t>
          </a:r>
          <a:r>
            <a:rPr lang="en-US" sz="2100" kern="1200" dirty="0" smtClean="0">
              <a:sym typeface="Wingdings" panose="05000000000000000000" pitchFamily="2" charset="2"/>
            </a:rPr>
            <a:t> </a:t>
          </a:r>
          <a:r>
            <a:rPr lang="en-US" sz="2100" kern="1200" dirty="0" err="1" smtClean="0">
              <a:sym typeface="Wingdings" panose="05000000000000000000" pitchFamily="2" charset="2"/>
            </a:rPr>
            <a:t>ulkoiset</a:t>
          </a:r>
          <a:r>
            <a:rPr lang="en-US" sz="2100" kern="1200" dirty="0" smtClean="0">
              <a:sym typeface="Wingdings" panose="05000000000000000000" pitchFamily="2" charset="2"/>
            </a:rPr>
            <a:t> </a:t>
          </a:r>
          <a:r>
            <a:rPr lang="en-US" sz="2100" kern="1200" dirty="0" err="1" smtClean="0">
              <a:sym typeface="Wingdings" panose="05000000000000000000" pitchFamily="2" charset="2"/>
            </a:rPr>
            <a:t>lähteet</a:t>
          </a:r>
          <a:endParaRPr lang="en-US" sz="2100" kern="1200" dirty="0"/>
        </a:p>
      </dsp:txBody>
      <dsp:txXfrm>
        <a:off x="3593197" y="2447822"/>
        <a:ext cx="2465605" cy="1195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B347-7759-4385-88AC-DB2C832FA48A}">
      <dsp:nvSpPr>
        <dsp:cNvPr id="0" name=""/>
        <dsp:cNvSpPr/>
      </dsp:nvSpPr>
      <dsp:spPr>
        <a:xfrm>
          <a:off x="6448172" y="3078871"/>
          <a:ext cx="1462232" cy="347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114"/>
              </a:lnTo>
              <a:lnTo>
                <a:pt x="1462232" y="237114"/>
              </a:lnTo>
              <a:lnTo>
                <a:pt x="1462232" y="3479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144CA-C7BD-4268-9C70-54EB63B151E8}">
      <dsp:nvSpPr>
        <dsp:cNvPr id="0" name=""/>
        <dsp:cNvSpPr/>
      </dsp:nvSpPr>
      <dsp:spPr>
        <a:xfrm>
          <a:off x="6402452" y="3078871"/>
          <a:ext cx="91440" cy="3479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9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07480-4813-4690-A3C4-31EFA6BC38F8}">
      <dsp:nvSpPr>
        <dsp:cNvPr id="0" name=""/>
        <dsp:cNvSpPr/>
      </dsp:nvSpPr>
      <dsp:spPr>
        <a:xfrm>
          <a:off x="4985939" y="3078871"/>
          <a:ext cx="1462232" cy="347944"/>
        </a:xfrm>
        <a:custGeom>
          <a:avLst/>
          <a:gdLst/>
          <a:ahLst/>
          <a:cxnLst/>
          <a:rect l="0" t="0" r="0" b="0"/>
          <a:pathLst>
            <a:path>
              <a:moveTo>
                <a:pt x="1462232" y="0"/>
              </a:moveTo>
              <a:lnTo>
                <a:pt x="1462232" y="237114"/>
              </a:lnTo>
              <a:lnTo>
                <a:pt x="0" y="237114"/>
              </a:lnTo>
              <a:lnTo>
                <a:pt x="0" y="3479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56024-0863-4BF0-863B-503FB84A341F}">
      <dsp:nvSpPr>
        <dsp:cNvPr id="0" name=""/>
        <dsp:cNvSpPr/>
      </dsp:nvSpPr>
      <dsp:spPr>
        <a:xfrm>
          <a:off x="4254823" y="1971229"/>
          <a:ext cx="2193349" cy="347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114"/>
              </a:lnTo>
              <a:lnTo>
                <a:pt x="2193349" y="237114"/>
              </a:lnTo>
              <a:lnTo>
                <a:pt x="2193349" y="3479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F79BA-C760-4DE0-AE2D-8DBCAD38F152}">
      <dsp:nvSpPr>
        <dsp:cNvPr id="0" name=""/>
        <dsp:cNvSpPr/>
      </dsp:nvSpPr>
      <dsp:spPr>
        <a:xfrm>
          <a:off x="2061474" y="3078871"/>
          <a:ext cx="1462232" cy="347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114"/>
              </a:lnTo>
              <a:lnTo>
                <a:pt x="1462232" y="237114"/>
              </a:lnTo>
              <a:lnTo>
                <a:pt x="1462232" y="3479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DAB7E-2FEB-4E79-8AC5-29E9A0755DC8}">
      <dsp:nvSpPr>
        <dsp:cNvPr id="0" name=""/>
        <dsp:cNvSpPr/>
      </dsp:nvSpPr>
      <dsp:spPr>
        <a:xfrm>
          <a:off x="2015754" y="3078871"/>
          <a:ext cx="91440" cy="3479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9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032DC-AC92-497C-BFEA-46F1A949ACBD}">
      <dsp:nvSpPr>
        <dsp:cNvPr id="0" name=""/>
        <dsp:cNvSpPr/>
      </dsp:nvSpPr>
      <dsp:spPr>
        <a:xfrm>
          <a:off x="599241" y="3078871"/>
          <a:ext cx="1462232" cy="347944"/>
        </a:xfrm>
        <a:custGeom>
          <a:avLst/>
          <a:gdLst/>
          <a:ahLst/>
          <a:cxnLst/>
          <a:rect l="0" t="0" r="0" b="0"/>
          <a:pathLst>
            <a:path>
              <a:moveTo>
                <a:pt x="1462232" y="0"/>
              </a:moveTo>
              <a:lnTo>
                <a:pt x="1462232" y="237114"/>
              </a:lnTo>
              <a:lnTo>
                <a:pt x="0" y="237114"/>
              </a:lnTo>
              <a:lnTo>
                <a:pt x="0" y="34794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6F44C-6C94-4DCF-A529-2A770E7AB688}">
      <dsp:nvSpPr>
        <dsp:cNvPr id="0" name=""/>
        <dsp:cNvSpPr/>
      </dsp:nvSpPr>
      <dsp:spPr>
        <a:xfrm>
          <a:off x="2061474" y="1971229"/>
          <a:ext cx="2193349" cy="347944"/>
        </a:xfrm>
        <a:custGeom>
          <a:avLst/>
          <a:gdLst/>
          <a:ahLst/>
          <a:cxnLst/>
          <a:rect l="0" t="0" r="0" b="0"/>
          <a:pathLst>
            <a:path>
              <a:moveTo>
                <a:pt x="2193349" y="0"/>
              </a:moveTo>
              <a:lnTo>
                <a:pt x="2193349" y="237114"/>
              </a:lnTo>
              <a:lnTo>
                <a:pt x="0" y="237114"/>
              </a:lnTo>
              <a:lnTo>
                <a:pt x="0" y="3479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27575-E873-4EEE-B6E6-2E68BC2B0E30}">
      <dsp:nvSpPr>
        <dsp:cNvPr id="0" name=""/>
        <dsp:cNvSpPr/>
      </dsp:nvSpPr>
      <dsp:spPr>
        <a:xfrm>
          <a:off x="3656637" y="1211533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F11EB5-3E96-46FD-A72E-349CC3A7EC93}">
      <dsp:nvSpPr>
        <dsp:cNvPr id="0" name=""/>
        <dsp:cNvSpPr/>
      </dsp:nvSpPr>
      <dsp:spPr>
        <a:xfrm>
          <a:off x="3789567" y="1337817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smtClean="0"/>
            <a:t>Kaikki mahdolliset </a:t>
          </a:r>
          <a:r>
            <a:rPr lang="fi-FI" sz="1100" kern="1200" noProof="0" dirty="0" err="1" smtClean="0"/>
            <a:t>brändit</a:t>
          </a:r>
          <a:endParaRPr lang="fi-FI" sz="1100" kern="1200" noProof="0" dirty="0"/>
        </a:p>
      </dsp:txBody>
      <dsp:txXfrm>
        <a:off x="3811818" y="1360068"/>
        <a:ext cx="1151870" cy="715194"/>
      </dsp:txXfrm>
    </dsp:sp>
    <dsp:sp modelId="{3157B970-18DE-4818-9FFA-AABB1EA8A2AE}">
      <dsp:nvSpPr>
        <dsp:cNvPr id="0" name=""/>
        <dsp:cNvSpPr/>
      </dsp:nvSpPr>
      <dsp:spPr>
        <a:xfrm>
          <a:off x="1463287" y="2319174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B8FB1C-00E4-4445-8354-178C9824B1DA}">
      <dsp:nvSpPr>
        <dsp:cNvPr id="0" name=""/>
        <dsp:cNvSpPr/>
      </dsp:nvSpPr>
      <dsp:spPr>
        <a:xfrm>
          <a:off x="1596218" y="2445458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smtClean="0"/>
            <a:t>Tuntemattomat </a:t>
          </a:r>
          <a:r>
            <a:rPr lang="fi-FI" sz="1100" kern="1200" noProof="0" dirty="0" err="1" smtClean="0"/>
            <a:t>brändit</a:t>
          </a:r>
          <a:endParaRPr lang="fi-FI" sz="1100" kern="1200" noProof="0" dirty="0"/>
        </a:p>
      </dsp:txBody>
      <dsp:txXfrm>
        <a:off x="1618469" y="2467709"/>
        <a:ext cx="1151870" cy="715194"/>
      </dsp:txXfrm>
    </dsp:sp>
    <dsp:sp modelId="{7EFFF456-35D2-4BD0-A507-CA34645A3E22}">
      <dsp:nvSpPr>
        <dsp:cNvPr id="0" name=""/>
        <dsp:cNvSpPr/>
      </dsp:nvSpPr>
      <dsp:spPr>
        <a:xfrm>
          <a:off x="1055" y="3426816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3C557F-52E3-4DBA-90DF-7EDDE95B07A1}">
      <dsp:nvSpPr>
        <dsp:cNvPr id="0" name=""/>
        <dsp:cNvSpPr/>
      </dsp:nvSpPr>
      <dsp:spPr>
        <a:xfrm>
          <a:off x="133985" y="3553100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smtClean="0"/>
            <a:t>Brändit joita kuluttaja ei koskaan kohtaa</a:t>
          </a:r>
          <a:endParaRPr lang="fi-FI" sz="1100" kern="1200" noProof="0" dirty="0"/>
        </a:p>
      </dsp:txBody>
      <dsp:txXfrm>
        <a:off x="156236" y="3575351"/>
        <a:ext cx="1151870" cy="715194"/>
      </dsp:txXfrm>
    </dsp:sp>
    <dsp:sp modelId="{6215932F-FC8E-4824-919F-50EBF7A9BAE9}">
      <dsp:nvSpPr>
        <dsp:cNvPr id="0" name=""/>
        <dsp:cNvSpPr/>
      </dsp:nvSpPr>
      <dsp:spPr>
        <a:xfrm>
          <a:off x="1463287" y="3426816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FAEA20-D293-40B4-A2CC-4FB69C7F665E}">
      <dsp:nvSpPr>
        <dsp:cNvPr id="0" name=""/>
        <dsp:cNvSpPr/>
      </dsp:nvSpPr>
      <dsp:spPr>
        <a:xfrm>
          <a:off x="1596218" y="3553100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err="1" smtClean="0"/>
            <a:t>Brändit</a:t>
          </a:r>
          <a:r>
            <a:rPr lang="fi-FI" sz="1100" kern="1200" noProof="0" dirty="0" smtClean="0"/>
            <a:t> jotka “löytyvät”” sattumalta</a:t>
          </a:r>
          <a:endParaRPr lang="fi-FI" sz="1100" kern="1200" noProof="0" dirty="0"/>
        </a:p>
      </dsp:txBody>
      <dsp:txXfrm>
        <a:off x="1618469" y="3575351"/>
        <a:ext cx="1151870" cy="715194"/>
      </dsp:txXfrm>
    </dsp:sp>
    <dsp:sp modelId="{75C7B659-8BE4-4A96-A498-C546FDE0991A}">
      <dsp:nvSpPr>
        <dsp:cNvPr id="0" name=""/>
        <dsp:cNvSpPr/>
      </dsp:nvSpPr>
      <dsp:spPr>
        <a:xfrm>
          <a:off x="2925520" y="3426816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950D08-AB54-4199-ACE0-420AC22BB86B}">
      <dsp:nvSpPr>
        <dsp:cNvPr id="0" name=""/>
        <dsp:cNvSpPr/>
      </dsp:nvSpPr>
      <dsp:spPr>
        <a:xfrm>
          <a:off x="3058451" y="3553100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err="1" smtClean="0"/>
            <a:t>Brändit</a:t>
          </a:r>
          <a:r>
            <a:rPr lang="fi-FI" sz="1100" kern="1200" noProof="0" dirty="0" smtClean="0"/>
            <a:t> jotka löytyvät tietoisen tiedonhaun kautta</a:t>
          </a:r>
          <a:endParaRPr lang="fi-FI" sz="1100" kern="1200" noProof="0" dirty="0"/>
        </a:p>
      </dsp:txBody>
      <dsp:txXfrm>
        <a:off x="3080702" y="3575351"/>
        <a:ext cx="1151870" cy="715194"/>
      </dsp:txXfrm>
    </dsp:sp>
    <dsp:sp modelId="{C0B632D2-AD59-4587-922D-EC2B589727E2}">
      <dsp:nvSpPr>
        <dsp:cNvPr id="0" name=""/>
        <dsp:cNvSpPr/>
      </dsp:nvSpPr>
      <dsp:spPr>
        <a:xfrm>
          <a:off x="5849986" y="2319174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06A45D-A072-4468-8DC2-C57CDC34F8F3}">
      <dsp:nvSpPr>
        <dsp:cNvPr id="0" name=""/>
        <dsp:cNvSpPr/>
      </dsp:nvSpPr>
      <dsp:spPr>
        <a:xfrm>
          <a:off x="5982916" y="2445458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smtClean="0"/>
            <a:t>Tunnetut </a:t>
          </a:r>
          <a:r>
            <a:rPr lang="fi-FI" sz="1100" kern="1200" noProof="0" dirty="0" err="1" smtClean="0"/>
            <a:t>brändit</a:t>
          </a:r>
          <a:endParaRPr lang="fi-FI" sz="1100" kern="1200" noProof="0" dirty="0"/>
        </a:p>
      </dsp:txBody>
      <dsp:txXfrm>
        <a:off x="6005167" y="2467709"/>
        <a:ext cx="1151870" cy="715194"/>
      </dsp:txXfrm>
    </dsp:sp>
    <dsp:sp modelId="{2895DE7D-054C-41E6-8DA8-E8B05BEBE0F6}">
      <dsp:nvSpPr>
        <dsp:cNvPr id="0" name=""/>
        <dsp:cNvSpPr/>
      </dsp:nvSpPr>
      <dsp:spPr>
        <a:xfrm>
          <a:off x="4387753" y="3426816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36B8A6-5D79-443A-BF17-86A31DA642E4}">
      <dsp:nvSpPr>
        <dsp:cNvPr id="0" name=""/>
        <dsp:cNvSpPr/>
      </dsp:nvSpPr>
      <dsp:spPr>
        <a:xfrm>
          <a:off x="4520683" y="3553100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smtClean="0"/>
            <a:t>Brändit jotka kuluttaja muistaa aina</a:t>
          </a:r>
          <a:endParaRPr lang="fi-FI" sz="1100" kern="1200" noProof="0" dirty="0"/>
        </a:p>
      </dsp:txBody>
      <dsp:txXfrm>
        <a:off x="4542934" y="3575351"/>
        <a:ext cx="1151870" cy="715194"/>
      </dsp:txXfrm>
    </dsp:sp>
    <dsp:sp modelId="{CD8001B6-8088-4AE9-9AC4-1BB236A90AE6}">
      <dsp:nvSpPr>
        <dsp:cNvPr id="0" name=""/>
        <dsp:cNvSpPr/>
      </dsp:nvSpPr>
      <dsp:spPr>
        <a:xfrm>
          <a:off x="5849986" y="3426816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45A763-DC95-49DB-A75A-7BD9718ED232}">
      <dsp:nvSpPr>
        <dsp:cNvPr id="0" name=""/>
        <dsp:cNvSpPr/>
      </dsp:nvSpPr>
      <dsp:spPr>
        <a:xfrm>
          <a:off x="5982916" y="3553100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noProof="0" dirty="0" err="1" smtClean="0"/>
            <a:t>Brändit</a:t>
          </a:r>
          <a:r>
            <a:rPr lang="fi-FI" sz="1100" kern="1200" noProof="0" dirty="0" smtClean="0"/>
            <a:t> jotka kuluttaja tietää, mutta joita hän ei muista</a:t>
          </a:r>
          <a:endParaRPr lang="fi-FI" sz="1100" kern="1200" noProof="0" dirty="0"/>
        </a:p>
      </dsp:txBody>
      <dsp:txXfrm>
        <a:off x="6005167" y="3575351"/>
        <a:ext cx="1151870" cy="715194"/>
      </dsp:txXfrm>
    </dsp:sp>
    <dsp:sp modelId="{557584F9-648E-495D-B237-94ED422467E1}">
      <dsp:nvSpPr>
        <dsp:cNvPr id="0" name=""/>
        <dsp:cNvSpPr/>
      </dsp:nvSpPr>
      <dsp:spPr>
        <a:xfrm>
          <a:off x="7312219" y="3426816"/>
          <a:ext cx="1196372" cy="759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8A3BD5-3361-4F02-BE27-E6EA88648B9A}">
      <dsp:nvSpPr>
        <dsp:cNvPr id="0" name=""/>
        <dsp:cNvSpPr/>
      </dsp:nvSpPr>
      <dsp:spPr>
        <a:xfrm>
          <a:off x="7445149" y="3553100"/>
          <a:ext cx="1196372" cy="7596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100" kern="1200" dirty="0" smtClean="0"/>
            <a:t>Brändit jotka kuluttaja tietää, mutta joita hän ei edes harkitse</a:t>
          </a:r>
          <a:endParaRPr lang="fi-FI" sz="1100" kern="1200" dirty="0"/>
        </a:p>
      </dsp:txBody>
      <dsp:txXfrm>
        <a:off x="7467400" y="3575351"/>
        <a:ext cx="1151870" cy="7151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2352A-CAEE-47DD-BC28-3331DE331532}">
      <dsp:nvSpPr>
        <dsp:cNvPr id="0" name=""/>
        <dsp:cNvSpPr/>
      </dsp:nvSpPr>
      <dsp:spPr>
        <a:xfrm rot="2561600">
          <a:off x="1821851" y="2842888"/>
          <a:ext cx="617111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617111" y="28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28245-32FC-460B-80CA-4A4BBF644072}">
      <dsp:nvSpPr>
        <dsp:cNvPr id="0" name=""/>
        <dsp:cNvSpPr/>
      </dsp:nvSpPr>
      <dsp:spPr>
        <a:xfrm>
          <a:off x="1903620" y="2003171"/>
          <a:ext cx="685829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685829" y="28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DD4DDA-56C9-4C8A-9B0E-C979E7BF7A62}">
      <dsp:nvSpPr>
        <dsp:cNvPr id="0" name=""/>
        <dsp:cNvSpPr/>
      </dsp:nvSpPr>
      <dsp:spPr>
        <a:xfrm rot="19038400">
          <a:off x="1821851" y="1163454"/>
          <a:ext cx="617111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617111" y="28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F5A27-C340-4C1D-94D2-30CE7D522CB7}">
      <dsp:nvSpPr>
        <dsp:cNvPr id="0" name=""/>
        <dsp:cNvSpPr/>
      </dsp:nvSpPr>
      <dsp:spPr>
        <a:xfrm>
          <a:off x="460454" y="1315474"/>
          <a:ext cx="1519493" cy="143305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2EE5E-5918-44C8-8EBD-724CD81BADBB}">
      <dsp:nvSpPr>
        <dsp:cNvPr id="0" name=""/>
        <dsp:cNvSpPr/>
      </dsp:nvSpPr>
      <dsp:spPr>
        <a:xfrm>
          <a:off x="2201956" y="64"/>
          <a:ext cx="1171575" cy="1171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Affektiivinen</a:t>
          </a:r>
          <a:r>
            <a:rPr lang="en-US" sz="1100" kern="1200" dirty="0" smtClean="0"/>
            <a:t/>
          </a:r>
          <a:br>
            <a:rPr lang="en-US" sz="1100" kern="1200" dirty="0" smtClean="0"/>
          </a:br>
          <a:r>
            <a:rPr lang="en-US" sz="1100" kern="1200" dirty="0" smtClean="0"/>
            <a:t>FEEL</a:t>
          </a:r>
          <a:endParaRPr lang="en-US" sz="1100" kern="1200" dirty="0"/>
        </a:p>
      </dsp:txBody>
      <dsp:txXfrm>
        <a:off x="2373529" y="171637"/>
        <a:ext cx="828429" cy="828429"/>
      </dsp:txXfrm>
    </dsp:sp>
    <dsp:sp modelId="{D499CA51-B8E1-4D28-8E25-7C19145A1423}">
      <dsp:nvSpPr>
        <dsp:cNvPr id="0" name=""/>
        <dsp:cNvSpPr/>
      </dsp:nvSpPr>
      <dsp:spPr>
        <a:xfrm>
          <a:off x="3490688" y="64"/>
          <a:ext cx="1757362" cy="117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Emootiot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Perus”fiilis</a:t>
          </a:r>
          <a:r>
            <a:rPr lang="en-US" sz="1200" kern="1200" dirty="0" smtClean="0"/>
            <a:t>” – </a:t>
          </a:r>
          <a:r>
            <a:rPr lang="en-US" sz="1200" kern="1200" dirty="0" err="1" smtClean="0"/>
            <a:t>tykkään</a:t>
          </a:r>
          <a:r>
            <a:rPr lang="en-US" sz="1200" kern="1200" dirty="0" smtClean="0"/>
            <a:t>/</a:t>
          </a:r>
          <a:r>
            <a:rPr lang="en-US" sz="1200" kern="1200" dirty="0" err="1" smtClean="0"/>
            <a:t>en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tykkää</a:t>
          </a:r>
          <a:endParaRPr lang="en-US" sz="1200" kern="1200" dirty="0"/>
        </a:p>
      </dsp:txBody>
      <dsp:txXfrm>
        <a:off x="3490688" y="64"/>
        <a:ext cx="1757362" cy="1171575"/>
      </dsp:txXfrm>
    </dsp:sp>
    <dsp:sp modelId="{83639701-7BC9-464D-BD7B-6634615634F8}">
      <dsp:nvSpPr>
        <dsp:cNvPr id="0" name=""/>
        <dsp:cNvSpPr/>
      </dsp:nvSpPr>
      <dsp:spPr>
        <a:xfrm>
          <a:off x="2589450" y="1446212"/>
          <a:ext cx="1171575" cy="1171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Coginitive</a:t>
          </a:r>
          <a:r>
            <a:rPr lang="en-US" sz="1100" kern="1200" dirty="0" smtClean="0"/>
            <a:t> component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THINK</a:t>
          </a:r>
          <a:endParaRPr lang="en-US" sz="1100" kern="1200" dirty="0"/>
        </a:p>
      </dsp:txBody>
      <dsp:txXfrm>
        <a:off x="2761023" y="1617785"/>
        <a:ext cx="828429" cy="828429"/>
      </dsp:txXfrm>
    </dsp:sp>
    <dsp:sp modelId="{BB779C9A-8FE6-4525-925F-153CE730F83C}">
      <dsp:nvSpPr>
        <dsp:cNvPr id="0" name=""/>
        <dsp:cNvSpPr/>
      </dsp:nvSpPr>
      <dsp:spPr>
        <a:xfrm>
          <a:off x="3878182" y="1446212"/>
          <a:ext cx="1757362" cy="117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Uskomukset</a:t>
          </a:r>
          <a:endParaRPr lang="en-US" sz="1200" kern="1200" dirty="0"/>
        </a:p>
      </dsp:txBody>
      <dsp:txXfrm>
        <a:off x="3878182" y="1446212"/>
        <a:ext cx="1757362" cy="1171575"/>
      </dsp:txXfrm>
    </dsp:sp>
    <dsp:sp modelId="{31EF7782-9627-4422-AA0A-552CD02A5B7C}">
      <dsp:nvSpPr>
        <dsp:cNvPr id="0" name=""/>
        <dsp:cNvSpPr/>
      </dsp:nvSpPr>
      <dsp:spPr>
        <a:xfrm>
          <a:off x="2201956" y="2892360"/>
          <a:ext cx="1171575" cy="1171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Behavioral component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DO</a:t>
          </a:r>
          <a:endParaRPr lang="en-US" sz="1100" kern="1200" dirty="0"/>
        </a:p>
      </dsp:txBody>
      <dsp:txXfrm>
        <a:off x="2373529" y="3063933"/>
        <a:ext cx="828429" cy="828429"/>
      </dsp:txXfrm>
    </dsp:sp>
    <dsp:sp modelId="{AF068363-C023-44DF-8527-8751CC04C881}">
      <dsp:nvSpPr>
        <dsp:cNvPr id="0" name=""/>
        <dsp:cNvSpPr/>
      </dsp:nvSpPr>
      <dsp:spPr>
        <a:xfrm>
          <a:off x="3490688" y="2892360"/>
          <a:ext cx="1757362" cy="117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Mihin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toimiin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ryhdytään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Intentiot</a:t>
          </a:r>
          <a:endParaRPr lang="en-US" sz="1200" kern="1200" dirty="0"/>
        </a:p>
      </dsp:txBody>
      <dsp:txXfrm>
        <a:off x="3490688" y="2892360"/>
        <a:ext cx="1757362" cy="1171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5/8/2019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pPr>
              <a:defRPr/>
            </a:pPr>
            <a:fld id="{2666334D-7A27-9F43-9EC7-CCD7CF254AD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7805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CBA4E3A-D2E6-4947-B46E-18DB598EA3A1}" type="datetime1">
              <a:rPr lang="fi-FI"/>
              <a:pPr>
                <a:defRPr/>
              </a:pPr>
              <a:t>8.5.2019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pPr lvl="0"/>
            <a:endParaRPr lang="fi-FI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9F0889F7-7C3B-BA40-BE46-7E19F6C0587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4837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dirty="0" smtClean="0"/>
              <a:t>Click icon to add picture</a:t>
            </a:r>
            <a:endParaRPr lang="fi-FI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7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" y="5599324"/>
            <a:ext cx="2828527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4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72FF-DC7D-B64A-BEB0-188ECB96F75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9750" y="1562100"/>
            <a:ext cx="8085138" cy="39433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2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02776" y="390525"/>
            <a:ext cx="8085599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72FF-DC7D-B64A-BEB0-188ECB96F75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2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6F99-8DEE-744D-B2F1-7399A94D590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58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27147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58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27147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5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348"/>
            <a:ext cx="1809750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07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348"/>
            <a:ext cx="1809750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809750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8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809750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30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27145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20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27147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27147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5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8.5.2019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27147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0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 dirty="0" smtClean="0"/>
              <a:t>Lisää kuva napsauttamalla kuvaketta</a:t>
            </a:r>
            <a:endParaRPr lang="fi-FI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" y="5599324"/>
            <a:ext cx="2828527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9750" y="1562100"/>
            <a:ext cx="8085138" cy="39433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6F99-8DEE-744D-B2F1-7399A94D5902}" type="datetime1">
              <a:t>5/8/2019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7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Laitoksen nimi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9F559C-7B64-2840-8233-A1A13F4C1973}" type="datetime1">
              <a:t>5/8/2019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4" r:id="rId2"/>
    <p:sldLayoutId id="2147484797" r:id="rId3"/>
    <p:sldLayoutId id="2147484800" r:id="rId4"/>
    <p:sldLayoutId id="2147484803" r:id="rId5"/>
    <p:sldLayoutId id="2147484806" r:id="rId6"/>
    <p:sldLayoutId id="2147484809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9F559C-7B64-2840-8233-A1A13F4C19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3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28" r:id="rId9"/>
    <p:sldLayoutId id="2147484829" r:id="rId10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8.5.2019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92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ted.com/talks/dan_ariely_asks_are_we_in_control_of_our_own_decisions?language=fi#t-53395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4nSk0Iy2z9o&amp;t=5s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PpqJqfjBks" TargetMode="External"/><Relationship Id="rId2" Type="http://schemas.openxmlformats.org/officeDocument/2006/relationships/hyperlink" Target="https://www.youtube.com/watch?v=L6NHrFjakB4" TargetMode="Externa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openxmlformats.org/officeDocument/2006/relationships/image" Target="../media/image13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Ilona Mikkonen, KTT</a:t>
            </a:r>
            <a:br>
              <a:rPr lang="fi-FI" dirty="0"/>
            </a:br>
            <a:r>
              <a:rPr lang="fi-FI" dirty="0"/>
              <a:t>Aalto yliopiston kauppakorkeakoulu</a:t>
            </a:r>
          </a:p>
          <a:p>
            <a:r>
              <a:rPr lang="fi-FI" dirty="0"/>
              <a:t>Markkinoinnin laitos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4308" y="2122731"/>
            <a:ext cx="7975385" cy="2688771"/>
          </a:xfrm>
        </p:spPr>
        <p:txBody>
          <a:bodyPr/>
          <a:lstStyle/>
          <a:p>
            <a:r>
              <a:rPr lang="fi-FI" sz="2400" dirty="0"/>
              <a:t>23C580 Kuluttajan </a:t>
            </a:r>
            <a:r>
              <a:rPr lang="fi-FI" sz="2400" dirty="0" smtClean="0"/>
              <a:t>käyttäytyminen</a:t>
            </a:r>
            <a:r>
              <a:rPr lang="fi-FI" sz="2400" dirty="0"/>
              <a:t/>
            </a:r>
            <a:br>
              <a:rPr lang="fi-FI" sz="2400" dirty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/>
              <a:t/>
            </a:r>
            <a:br>
              <a:rPr lang="fi-FI" sz="2400" dirty="0"/>
            </a:br>
            <a:r>
              <a:rPr lang="fi-FI" sz="6600" dirty="0" smtClean="0"/>
              <a:t>Kuluttajat päätöksentekijöinä</a:t>
            </a:r>
            <a:endParaRPr lang="fi-FI" sz="6600" dirty="0"/>
          </a:p>
        </p:txBody>
      </p:sp>
    </p:spTree>
    <p:extLst>
      <p:ext uri="{BB962C8B-B14F-4D97-AF65-F5344CB8AC3E}">
        <p14:creationId xmlns:p14="http://schemas.microsoft.com/office/powerpoint/2010/main" val="36882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Vaihe 2: tiedon etsiminen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238250"/>
            <a:ext cx="8085138" cy="4563836"/>
          </a:xfrm>
        </p:spPr>
        <p:txBody>
          <a:bodyPr/>
          <a:lstStyle/>
          <a:p>
            <a:r>
              <a:rPr lang="fi-FI" altLang="fi-FI" dirty="0" smtClean="0">
                <a:ea typeface="ＭＳ Ｐゴシック" pitchFamily="34" charset="-128"/>
                <a:cs typeface="Arial" charset="0"/>
              </a:rPr>
              <a:t>Haetun informaation määrään vaikuttavat ainakin </a:t>
            </a:r>
            <a:endParaRPr lang="fi-FI" altLang="fi-FI" dirty="0">
              <a:ea typeface="ＭＳ Ｐゴシック" pitchFamily="34" charset="-128"/>
              <a:cs typeface="Arial" charset="0"/>
            </a:endParaRPr>
          </a:p>
          <a:p>
            <a:pPr marL="914400" lvl="1" indent="-457200">
              <a:buAutoNum type="arabicPeriod"/>
            </a:pPr>
            <a:r>
              <a:rPr lang="fi-FI" altLang="fi-FI" dirty="0" smtClean="0">
                <a:ea typeface="ＭＳ Ｐゴシック" pitchFamily="34" charset="-128"/>
              </a:rPr>
              <a:t>Kuluttajan </a:t>
            </a:r>
            <a:r>
              <a:rPr lang="fi-FI" altLang="fi-FI" dirty="0">
                <a:ea typeface="ＭＳ Ｐゴシック" pitchFamily="34" charset="-128"/>
              </a:rPr>
              <a:t>aikaisempi </a:t>
            </a:r>
            <a:r>
              <a:rPr lang="fi-FI" altLang="fi-FI" dirty="0" smtClean="0">
                <a:ea typeface="ＭＳ Ｐゴシック" pitchFamily="34" charset="-128"/>
              </a:rPr>
              <a:t>kokemus</a:t>
            </a:r>
          </a:p>
          <a:p>
            <a:pPr marL="1200150" lvl="2" indent="-342900">
              <a:buFontTx/>
              <a:buChar char="-"/>
            </a:pPr>
            <a:r>
              <a:rPr lang="fi-FI" altLang="fi-FI" dirty="0" smtClean="0">
                <a:ea typeface="ＭＳ Ｐゴシック" pitchFamily="34" charset="-128"/>
              </a:rPr>
              <a:t>Kumpi etsii enemmän tietoa, noviisi vai ekspertti?</a:t>
            </a:r>
          </a:p>
          <a:p>
            <a:pPr marL="857250" lvl="2" indent="0">
              <a:buNone/>
            </a:pPr>
            <a:endParaRPr lang="fi-FI" altLang="fi-FI" dirty="0" smtClean="0">
              <a:ea typeface="ＭＳ Ｐゴシック" pitchFamily="34" charset="-128"/>
            </a:endParaRPr>
          </a:p>
          <a:p>
            <a:pPr marL="857250" lvl="2" indent="0">
              <a:buNone/>
            </a:pPr>
            <a:endParaRPr lang="fi-FI" altLang="fi-FI" dirty="0" smtClean="0">
              <a:ea typeface="ＭＳ Ｐゴシック" pitchFamily="34" charset="-128"/>
            </a:endParaRPr>
          </a:p>
          <a:p>
            <a:pPr marL="1200150" lvl="2" indent="-342900">
              <a:buFontTx/>
              <a:buChar char="-"/>
            </a:pPr>
            <a:endParaRPr lang="fi-FI" altLang="fi-FI" dirty="0">
              <a:ea typeface="ＭＳ Ｐゴシック" pitchFamily="34" charset="-128"/>
            </a:endParaRPr>
          </a:p>
          <a:p>
            <a:pPr marL="857250" lvl="2" indent="0">
              <a:buNone/>
            </a:pPr>
            <a:endParaRPr lang="fi-FI" altLang="fi-FI" dirty="0" smtClean="0">
              <a:ea typeface="ＭＳ Ｐゴシック" pitchFamily="34" charset="-128"/>
            </a:endParaRPr>
          </a:p>
          <a:p>
            <a:pPr marL="857250" lvl="2" indent="0">
              <a:buNone/>
            </a:pPr>
            <a:endParaRPr lang="fi-FI" altLang="fi-FI" dirty="0">
              <a:ea typeface="ＭＳ Ｐゴシック" pitchFamily="34" charset="-128"/>
            </a:endParaRPr>
          </a:p>
          <a:p>
            <a:pPr marL="857250" lvl="2" indent="0">
              <a:buNone/>
            </a:pPr>
            <a:endParaRPr lang="fi-FI" altLang="fi-FI" dirty="0" smtClean="0">
              <a:ea typeface="ＭＳ Ｐゴシック" pitchFamily="34" charset="-128"/>
            </a:endParaRPr>
          </a:p>
          <a:p>
            <a:pPr marL="857250" lvl="2" indent="0">
              <a:buNone/>
            </a:pPr>
            <a:endParaRPr lang="fi-FI" altLang="fi-FI" dirty="0">
              <a:ea typeface="ＭＳ Ｐゴシック" pitchFamily="34" charset="-128"/>
            </a:endParaRPr>
          </a:p>
          <a:p>
            <a:pPr marL="457200" lvl="1" indent="0">
              <a:buNone/>
            </a:pPr>
            <a:r>
              <a:rPr lang="fi-FI" altLang="fi-FI" dirty="0" smtClean="0">
                <a:ea typeface="ＭＳ Ｐゴシック" pitchFamily="34" charset="-128"/>
              </a:rPr>
              <a:t>2. Oletetut </a:t>
            </a:r>
            <a:r>
              <a:rPr lang="fi-FI" altLang="fi-FI" dirty="0">
                <a:ea typeface="ＭＳ Ｐゴシック" pitchFamily="34" charset="-128"/>
              </a:rPr>
              <a:t>riskit</a:t>
            </a:r>
          </a:p>
          <a:p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83" y="2623660"/>
            <a:ext cx="3358594" cy="2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Vaihe 3: vaihtoehtojen arviointi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328057"/>
            <a:ext cx="8085138" cy="4177393"/>
          </a:xfrm>
        </p:spPr>
        <p:txBody>
          <a:bodyPr/>
          <a:lstStyle/>
          <a:p>
            <a:pPr>
              <a:defRPr/>
            </a:pPr>
            <a:r>
              <a:rPr lang="fi-FI" sz="2200" dirty="0">
                <a:ea typeface="ＭＳ Ｐゴシック" pitchFamily="34" charset="-128"/>
              </a:rPr>
              <a:t>Ennen arviointia, vaihtoehdot on tiedettävä</a:t>
            </a:r>
          </a:p>
          <a:p>
            <a:pPr lvl="1">
              <a:defRPr/>
            </a:pPr>
            <a:r>
              <a:rPr lang="fi-FI" sz="2000" dirty="0">
                <a:ea typeface="ＭＳ Ｐゴシック" pitchFamily="34" charset="-128"/>
                <a:cs typeface="Arial" charset="0"/>
              </a:rPr>
              <a:t>Kaikkia mahdollisia vaihtoehtoja harvoin edes harkitaan</a:t>
            </a:r>
          </a:p>
          <a:p>
            <a:pPr>
              <a:defRPr/>
            </a:pPr>
            <a:r>
              <a:rPr lang="fi-FI" sz="2200" dirty="0">
                <a:ea typeface="ＭＳ Ｐゴシック" pitchFamily="34" charset="-128"/>
              </a:rPr>
              <a:t>Todellinen </a:t>
            </a:r>
            <a:r>
              <a:rPr lang="fi-FI" sz="2200" b="1" dirty="0">
                <a:ea typeface="ＭＳ Ｐゴシック" pitchFamily="34" charset="-128"/>
              </a:rPr>
              <a:t>harkintajoukko</a:t>
            </a:r>
            <a:r>
              <a:rPr lang="fi-FI" sz="2200" dirty="0">
                <a:ea typeface="ＭＳ Ｐゴシック" pitchFamily="34" charset="-128"/>
              </a:rPr>
              <a:t> koostuu</a:t>
            </a:r>
          </a:p>
          <a:p>
            <a:pPr lvl="1">
              <a:defRPr/>
            </a:pPr>
            <a:r>
              <a:rPr lang="fi-FI" sz="2000" dirty="0" err="1">
                <a:ea typeface="ＭＳ Ｐゴシック" pitchFamily="34" charset="-128"/>
                <a:cs typeface="Arial" charset="0"/>
              </a:rPr>
              <a:t>Evoked</a:t>
            </a:r>
            <a:r>
              <a:rPr lang="fi-FI" sz="2000" dirty="0">
                <a:ea typeface="ＭＳ Ｐゴシック" pitchFamily="34" charset="-128"/>
                <a:cs typeface="Arial" charset="0"/>
              </a:rPr>
              <a:t> set </a:t>
            </a:r>
            <a:r>
              <a:rPr lang="fi-FI" sz="2000" dirty="0">
                <a:ea typeface="ＭＳ Ｐゴシック" pitchFamily="34" charset="-128"/>
                <a:cs typeface="Arial" charset="0"/>
                <a:sym typeface="Wingdings" pitchFamily="2" charset="2"/>
              </a:rPr>
              <a:t> top of </a:t>
            </a:r>
            <a:r>
              <a:rPr lang="fi-FI" sz="2000" dirty="0" err="1">
                <a:ea typeface="ＭＳ Ｐゴシック" pitchFamily="34" charset="-128"/>
                <a:cs typeface="Arial" charset="0"/>
                <a:sym typeface="Wingdings" pitchFamily="2" charset="2"/>
              </a:rPr>
              <a:t>mind</a:t>
            </a:r>
            <a:r>
              <a:rPr lang="fi-FI" sz="2000" dirty="0">
                <a:ea typeface="ＭＳ Ｐゴシック" pitchFamily="34" charset="-128"/>
                <a:cs typeface="Arial" charset="0"/>
                <a:sym typeface="Wingdings" pitchFamily="2" charset="2"/>
              </a:rPr>
              <a:t> –</a:t>
            </a:r>
            <a:r>
              <a:rPr lang="fi-FI" sz="2000" dirty="0" err="1">
                <a:ea typeface="ＭＳ Ｐゴシック" pitchFamily="34" charset="-128"/>
                <a:cs typeface="Arial" charset="0"/>
                <a:sym typeface="Wingdings" pitchFamily="2" charset="2"/>
              </a:rPr>
              <a:t>brändeistä</a:t>
            </a:r>
            <a:endParaRPr lang="fi-FI" sz="2000" dirty="0">
              <a:ea typeface="ＭＳ Ｐゴシック" pitchFamily="34" charset="-128"/>
              <a:cs typeface="Arial" charset="0"/>
              <a:sym typeface="Wingdings" pitchFamily="2" charset="2"/>
            </a:endParaRPr>
          </a:p>
          <a:p>
            <a:pPr lvl="1">
              <a:defRPr/>
            </a:pPr>
            <a:r>
              <a:rPr lang="fi-FI" sz="2000" dirty="0" err="1">
                <a:ea typeface="ＭＳ Ｐゴシック" pitchFamily="34" charset="-128"/>
                <a:cs typeface="Arial" charset="0"/>
              </a:rPr>
              <a:t>Brändeistä</a:t>
            </a:r>
            <a:r>
              <a:rPr lang="fi-FI" sz="2000" dirty="0">
                <a:ea typeface="ＭＳ Ｐゴシック" pitchFamily="34" charset="-128"/>
                <a:cs typeface="Arial" charset="0"/>
              </a:rPr>
              <a:t> jotka ovat löytyneet tarkoituksenmukaisen etsinnän tuloksena</a:t>
            </a:r>
          </a:p>
          <a:p>
            <a:pPr lvl="1">
              <a:defRPr/>
            </a:pPr>
            <a:r>
              <a:rPr lang="fi-FI" sz="2000" dirty="0">
                <a:ea typeface="ＭＳ Ｐゴシック" pitchFamily="34" charset="-128"/>
                <a:cs typeface="Arial" charset="0"/>
              </a:rPr>
              <a:t>Vahingossa löytyneet </a:t>
            </a:r>
            <a:r>
              <a:rPr lang="fi-FI" sz="2000" dirty="0" err="1" smtClean="0">
                <a:ea typeface="ＭＳ Ｐゴシック" pitchFamily="34" charset="-128"/>
                <a:cs typeface="Arial" charset="0"/>
              </a:rPr>
              <a:t>brändeistä</a:t>
            </a:r>
            <a:r>
              <a:rPr lang="fi-FI" sz="2400" dirty="0" smtClean="0">
                <a:ea typeface="ＭＳ Ｐゴシック" pitchFamily="34" charset="-128"/>
                <a:cs typeface="Arial" charset="0"/>
              </a:rPr>
              <a:t/>
            </a:r>
            <a:br>
              <a:rPr lang="fi-FI" sz="2400" dirty="0" smtClean="0">
                <a:ea typeface="ＭＳ Ｐゴシック" pitchFamily="34" charset="-128"/>
                <a:cs typeface="Arial" charset="0"/>
              </a:rPr>
            </a:br>
            <a:endParaRPr lang="fi-FI" sz="2400" dirty="0">
              <a:ea typeface="ＭＳ Ｐゴシック" pitchFamily="34" charset="-128"/>
              <a:cs typeface="Arial" charset="0"/>
            </a:endParaRPr>
          </a:p>
          <a:p>
            <a:pPr marL="319088" lvl="1" indent="0" algn="ctr">
              <a:buNone/>
              <a:defRPr/>
            </a:pPr>
            <a:r>
              <a:rPr lang="fi-FI" sz="2400" b="1" dirty="0">
                <a:ea typeface="ＭＳ Ｐゴシック" pitchFamily="34" charset="-128"/>
                <a:cs typeface="Arial" charset="0"/>
              </a:rPr>
              <a:t>JOITA </a:t>
            </a:r>
            <a:r>
              <a:rPr lang="fi-FI" sz="2400" b="1" dirty="0" smtClean="0">
                <a:ea typeface="ＭＳ Ｐゴシック" pitchFamily="34" charset="-128"/>
                <a:cs typeface="Arial" charset="0"/>
              </a:rPr>
              <a:t>KULUTTAJA ON VALMIS </a:t>
            </a:r>
            <a:r>
              <a:rPr lang="fi-FI" sz="2400" b="1" dirty="0">
                <a:ea typeface="ＭＳ Ｐゴシック" pitchFamily="34" charset="-128"/>
                <a:cs typeface="Arial" charset="0"/>
              </a:rPr>
              <a:t>HARKITSEMAAN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02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568393"/>
              </p:ext>
            </p:extLst>
          </p:nvPr>
        </p:nvGraphicFramePr>
        <p:xfrm>
          <a:off x="207506" y="97971"/>
          <a:ext cx="8642577" cy="552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62036" y="4462447"/>
            <a:ext cx="156453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i-FI" sz="2000" b="1" dirty="0" err="1" smtClean="0"/>
              <a:t>Evoked</a:t>
            </a:r>
            <a:r>
              <a:rPr lang="fi-FI" sz="2000" b="1" dirty="0" smtClean="0"/>
              <a:t> set</a:t>
            </a:r>
            <a:br>
              <a:rPr lang="fi-FI" sz="2000" b="1" dirty="0" smtClean="0"/>
            </a:br>
            <a:r>
              <a:rPr lang="fi-FI" sz="2000" b="1" dirty="0" smtClean="0"/>
              <a:t>(top of </a:t>
            </a:r>
            <a:r>
              <a:rPr lang="fi-FI" sz="2000" b="1" dirty="0" err="1" smtClean="0"/>
              <a:t>mind</a:t>
            </a:r>
            <a:r>
              <a:rPr lang="fi-FI" sz="2000" b="1" dirty="0" smtClean="0"/>
              <a:t>)</a:t>
            </a:r>
            <a:endParaRPr lang="fi-FI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4469" y="4505196"/>
            <a:ext cx="9954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 smtClean="0"/>
              <a:t>Inert</a:t>
            </a:r>
            <a:r>
              <a:rPr lang="fi-FI" sz="2000" b="1" dirty="0" smtClean="0"/>
              <a:t> set</a:t>
            </a:r>
            <a:endParaRPr lang="fi-FI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98377" y="4508172"/>
            <a:ext cx="105317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 smtClean="0"/>
              <a:t>Inept</a:t>
            </a:r>
            <a:r>
              <a:rPr lang="fi-FI" sz="2000" b="1" dirty="0" smtClean="0"/>
              <a:t> set</a:t>
            </a:r>
            <a:endParaRPr lang="fi-FI" sz="2000" b="1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4546876" y="2446775"/>
            <a:ext cx="292094" cy="538389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2553912" y="5398591"/>
            <a:ext cx="428001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 smtClean="0"/>
              <a:t>Consideration</a:t>
            </a:r>
            <a:r>
              <a:rPr lang="fi-FI" sz="2000" b="1" dirty="0" smtClean="0"/>
              <a:t> set = harkintajoukko</a:t>
            </a:r>
            <a:endParaRPr lang="fi-FI" sz="2000" b="1" dirty="0"/>
          </a:p>
        </p:txBody>
      </p:sp>
      <p:sp>
        <p:nvSpPr>
          <p:cNvPr id="11" name="Rectangular Callout 10"/>
          <p:cNvSpPr/>
          <p:nvPr/>
        </p:nvSpPr>
        <p:spPr>
          <a:xfrm>
            <a:off x="6976589" y="1368526"/>
            <a:ext cx="1200728" cy="934545"/>
          </a:xfrm>
          <a:prstGeom prst="wedgeRectCallou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Sisäinen</a:t>
            </a:r>
            <a:r>
              <a:rPr lang="en-US" sz="1400" dirty="0" smtClean="0"/>
              <a:t> </a:t>
            </a:r>
            <a:r>
              <a:rPr lang="en-US" sz="1400" dirty="0" err="1" smtClean="0"/>
              <a:t>tiedonhaku</a:t>
            </a:r>
            <a:endParaRPr lang="en-US" sz="1400" dirty="0"/>
          </a:p>
        </p:txBody>
      </p:sp>
      <p:sp>
        <p:nvSpPr>
          <p:cNvPr id="13" name="Rectangular Callout 12"/>
          <p:cNvSpPr/>
          <p:nvPr/>
        </p:nvSpPr>
        <p:spPr>
          <a:xfrm>
            <a:off x="3722246" y="2455471"/>
            <a:ext cx="1200728" cy="934545"/>
          </a:xfrm>
          <a:prstGeom prst="wedgeRectCallou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Ulkoinen</a:t>
            </a:r>
            <a:r>
              <a:rPr lang="en-US" sz="1400" dirty="0" smtClean="0"/>
              <a:t> </a:t>
            </a:r>
            <a:r>
              <a:rPr lang="en-US" sz="1400" dirty="0" err="1" smtClean="0"/>
              <a:t>tiedonhaku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  <p:bldP spid="10" grpId="0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Vaihe 3: vaihtoehtojen arviointi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328057"/>
            <a:ext cx="8085138" cy="4177393"/>
          </a:xfrm>
        </p:spPr>
        <p:txBody>
          <a:bodyPr/>
          <a:lstStyle/>
          <a:p>
            <a:r>
              <a:rPr lang="fi-FI" altLang="fi-FI" dirty="0" smtClean="0">
                <a:ea typeface="ＭＳ Ｐゴシック" pitchFamily="34" charset="-128"/>
                <a:cs typeface="Arial" charset="0"/>
              </a:rPr>
              <a:t>Päätös/arviointikriteerit: dimensiot</a:t>
            </a:r>
            <a:r>
              <a:rPr lang="fi-FI" altLang="fi-FI" dirty="0">
                <a:ea typeface="ＭＳ Ｐゴシック" pitchFamily="34" charset="-128"/>
                <a:cs typeface="Arial" charset="0"/>
              </a:rPr>
              <a:t>, joilla </a:t>
            </a: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kuluttajat arvioivat </a:t>
            </a:r>
            <a:r>
              <a:rPr lang="fi-FI" altLang="fi-FI" dirty="0">
                <a:ea typeface="ＭＳ Ｐゴシック" pitchFamily="34" charset="-128"/>
                <a:cs typeface="Arial" charset="0"/>
              </a:rPr>
              <a:t>kilpailevien vaihtoehtojen  </a:t>
            </a: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ominaisuuksia</a:t>
            </a:r>
          </a:p>
          <a:p>
            <a:r>
              <a:rPr lang="fi-FI" altLang="fi-FI" dirty="0" err="1">
                <a:ea typeface="ＭＳ Ｐゴシック" pitchFamily="34" charset="-128"/>
                <a:cs typeface="Arial" charset="0"/>
              </a:rPr>
              <a:t>Kriteeristöt</a:t>
            </a:r>
            <a:r>
              <a:rPr lang="fi-FI" altLang="fi-FI" dirty="0">
                <a:ea typeface="ＭＳ Ｐゴシック" pitchFamily="34" charset="-128"/>
                <a:cs typeface="Arial" charset="0"/>
              </a:rPr>
              <a:t> voidaan jakaa kahdentyyppisiin malleihin</a:t>
            </a:r>
          </a:p>
          <a:p>
            <a:pPr marL="457200" lvl="1" indent="0">
              <a:buNone/>
            </a:pPr>
            <a:r>
              <a:rPr lang="fi-FI" altLang="fi-FI" dirty="0">
                <a:ea typeface="ＭＳ Ｐゴシック" pitchFamily="34" charset="-128"/>
              </a:rPr>
              <a:t>1. Mallit joissa </a:t>
            </a:r>
            <a:r>
              <a:rPr lang="fi-FI" altLang="fi-FI" b="1" dirty="0">
                <a:ea typeface="ＭＳ Ｐゴシック" pitchFamily="34" charset="-128"/>
              </a:rPr>
              <a:t>eri kriteerit voivat kompensoida toisiaan </a:t>
            </a:r>
            <a:r>
              <a:rPr lang="fi-FI" altLang="fi-FI" dirty="0">
                <a:ea typeface="ＭＳ Ｐゴシック" pitchFamily="34" charset="-128"/>
              </a:rPr>
              <a:t>(</a:t>
            </a:r>
            <a:r>
              <a:rPr lang="fi-FI" altLang="fi-FI" dirty="0" err="1">
                <a:ea typeface="ＭＳ Ｐゴシック" pitchFamily="34" charset="-128"/>
              </a:rPr>
              <a:t>compensatory</a:t>
            </a:r>
            <a:r>
              <a:rPr lang="fi-FI" altLang="fi-FI" dirty="0">
                <a:ea typeface="ＭＳ Ｐゴシック" pitchFamily="34" charset="-128"/>
              </a:rPr>
              <a:t> </a:t>
            </a:r>
            <a:r>
              <a:rPr lang="fi-FI" altLang="fi-FI" dirty="0" err="1">
                <a:ea typeface="ＭＳ Ｐゴシック" pitchFamily="34" charset="-128"/>
              </a:rPr>
              <a:t>models</a:t>
            </a:r>
            <a:r>
              <a:rPr lang="fi-FI" altLang="fi-FI" dirty="0">
                <a:ea typeface="ＭＳ Ｐゴシック" pitchFamily="34" charset="-128"/>
              </a:rPr>
              <a:t>) </a:t>
            </a:r>
          </a:p>
          <a:p>
            <a:pPr marL="457200" lvl="1" indent="0">
              <a:buNone/>
            </a:pPr>
            <a:r>
              <a:rPr lang="fi-FI" altLang="fi-FI" dirty="0">
                <a:ea typeface="ＭＳ Ｐゴシック" pitchFamily="34" charset="-128"/>
              </a:rPr>
              <a:t>2. Mallit joissa </a:t>
            </a:r>
            <a:r>
              <a:rPr lang="fi-FI" altLang="fi-FI" b="1" dirty="0">
                <a:ea typeface="ＭＳ Ｐゴシック" pitchFamily="34" charset="-128"/>
              </a:rPr>
              <a:t>eri kriteerit eivät voi kompensoida toisiaan </a:t>
            </a:r>
            <a:r>
              <a:rPr lang="fi-FI" altLang="fi-FI" dirty="0">
                <a:ea typeface="ＭＳ Ｐゴシック" pitchFamily="34" charset="-128"/>
              </a:rPr>
              <a:t>(</a:t>
            </a:r>
            <a:r>
              <a:rPr lang="fi-FI" altLang="fi-FI" dirty="0" err="1">
                <a:ea typeface="ＭＳ Ｐゴシック" pitchFamily="34" charset="-128"/>
              </a:rPr>
              <a:t>Non-compensatory</a:t>
            </a:r>
            <a:r>
              <a:rPr lang="fi-FI" altLang="fi-FI" dirty="0">
                <a:ea typeface="ＭＳ Ｐゴシック" pitchFamily="34" charset="-128"/>
              </a:rPr>
              <a:t> </a:t>
            </a:r>
            <a:r>
              <a:rPr lang="fi-FI" altLang="fi-FI" dirty="0" err="1">
                <a:ea typeface="ＭＳ Ｐゴシック" pitchFamily="34" charset="-128"/>
              </a:rPr>
              <a:t>models</a:t>
            </a:r>
            <a:r>
              <a:rPr lang="fi-FI" altLang="fi-FI" dirty="0">
                <a:ea typeface="ＭＳ Ｐゴシック" pitchFamily="34" charset="-128"/>
              </a:rPr>
              <a:t>)</a:t>
            </a:r>
          </a:p>
          <a:p>
            <a:pPr marL="0" indent="0">
              <a:buNone/>
            </a:pPr>
            <a:endParaRPr lang="fi-FI" altLang="fi-FI" dirty="0">
              <a:ea typeface="ＭＳ Ｐゴシック" pitchFamily="34" charset="-128"/>
              <a:cs typeface="Arial" charset="0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6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Compensatory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562100"/>
            <a:ext cx="7918450" cy="3943350"/>
          </a:xfrm>
        </p:spPr>
        <p:txBody>
          <a:bodyPr/>
          <a:lstStyle/>
          <a:p>
            <a:r>
              <a:rPr lang="fi-FI" altLang="fi-FI" dirty="0" smtClean="0">
                <a:ea typeface="ＭＳ Ｐゴシック" pitchFamily="34" charset="-128"/>
                <a:cs typeface="Arial" charset="0"/>
              </a:rPr>
              <a:t>Ajatus että </a:t>
            </a:r>
            <a:r>
              <a:rPr lang="fi-FI" altLang="fi-FI" dirty="0" smtClean="0">
                <a:ea typeface="ＭＳ Ｐゴシック" pitchFamily="34" charset="-128"/>
                <a:cs typeface="Arial" charset="0"/>
                <a:sym typeface="Wingdings" pitchFamily="2" charset="2"/>
              </a:rPr>
              <a:t>positiiviset </a:t>
            </a:r>
            <a:r>
              <a:rPr lang="fi-FI" altLang="fi-FI" dirty="0">
                <a:ea typeface="ＭＳ Ｐゴシック" pitchFamily="34" charset="-128"/>
                <a:cs typeface="Arial" charset="0"/>
                <a:sym typeface="Wingdings" pitchFamily="2" charset="2"/>
              </a:rPr>
              <a:t>ominaisuudet kompensoivat negatiivisia ominaisuuksia</a:t>
            </a:r>
          </a:p>
          <a:p>
            <a:pPr lvl="1"/>
            <a:r>
              <a:rPr lang="fi-FI" altLang="fi-FI" dirty="0">
                <a:ea typeface="ＭＳ Ｐゴシック" pitchFamily="34" charset="-128"/>
                <a:sym typeface="Wingdings" pitchFamily="2" charset="2"/>
              </a:rPr>
              <a:t>Kuluttajat muodostavat eri </a:t>
            </a:r>
            <a:r>
              <a:rPr lang="fi-FI" altLang="fi-FI" dirty="0" err="1">
                <a:ea typeface="ＭＳ Ｐゴシック" pitchFamily="34" charset="-128"/>
                <a:sym typeface="Wingdings" pitchFamily="2" charset="2"/>
              </a:rPr>
              <a:t>kriteeristöjä</a:t>
            </a:r>
            <a:r>
              <a:rPr lang="fi-FI" altLang="fi-FI" dirty="0">
                <a:ea typeface="ＭＳ Ｐゴシック" pitchFamily="34" charset="-128"/>
                <a:sym typeface="Wingdings" pitchFamily="2" charset="2"/>
              </a:rPr>
              <a:t> arvioimalla ja painottamalla kokonaisarvion jokaiselle vaihtoehdolle, ja parhaat ”pisteet” saanut vaihtoehto valitaan </a:t>
            </a:r>
            <a:endParaRPr lang="fi-FI" altLang="fi-FI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05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Compensatory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562100"/>
            <a:ext cx="4587421" cy="3943350"/>
          </a:xfrm>
        </p:spPr>
        <p:txBody>
          <a:bodyPr/>
          <a:lstStyle/>
          <a:p>
            <a:pPr marL="0" indent="0">
              <a:buNone/>
            </a:pPr>
            <a:r>
              <a:rPr lang="fi-FI" altLang="fi-FI" dirty="0" smtClean="0">
                <a:latin typeface="Calibri" pitchFamily="34" charset="0"/>
                <a:ea typeface="ＭＳ Ｐゴシック" pitchFamily="34" charset="-128"/>
                <a:cs typeface="Arial" charset="0"/>
              </a:rPr>
              <a:t>Yksinkertainen multiattribuuttimalli on painotettu keskiarvo, missä</a:t>
            </a:r>
          </a:p>
          <a:p>
            <a:pPr marL="0" indent="0">
              <a:buNone/>
            </a:pPr>
            <a:r>
              <a:rPr lang="fi-FI" altLang="fi-FI" dirty="0" err="1" smtClean="0">
                <a:latin typeface="Calibri" pitchFamily="34" charset="0"/>
                <a:ea typeface="ＭＳ Ｐゴシック" pitchFamily="34" charset="-128"/>
                <a:cs typeface="Arial" charset="0"/>
              </a:rPr>
              <a:t>Ao</a:t>
            </a:r>
            <a:r>
              <a:rPr lang="fi-FI" altLang="fi-FI" dirty="0" smtClean="0">
                <a:latin typeface="Calibri" pitchFamily="34" charset="0"/>
                <a:ea typeface="ＭＳ Ｐゴシック" pitchFamily="34" charset="-128"/>
                <a:cs typeface="Arial" charset="0"/>
              </a:rPr>
              <a:t> = tuotteen asennepisteet </a:t>
            </a:r>
          </a:p>
          <a:p>
            <a:pPr marL="0" indent="0">
              <a:buNone/>
            </a:pPr>
            <a:r>
              <a:rPr lang="fi-FI" altLang="fi-FI" dirty="0" smtClean="0">
                <a:latin typeface="Calibri" pitchFamily="34" charset="0"/>
                <a:ea typeface="ＭＳ Ｐゴシック" pitchFamily="34" charset="-128"/>
                <a:cs typeface="Arial" charset="0"/>
              </a:rPr>
              <a:t>n = attribuuttien määrä</a:t>
            </a:r>
          </a:p>
          <a:p>
            <a:pPr marL="0" indent="0">
              <a:buNone/>
            </a:pPr>
            <a:r>
              <a:rPr lang="fi-FI" altLang="fi-FI" dirty="0" smtClean="0">
                <a:latin typeface="Calibri" pitchFamily="34" charset="0"/>
                <a:ea typeface="ＭＳ Ｐゴシック" pitchFamily="34" charset="-128"/>
                <a:cs typeface="Arial" charset="0"/>
              </a:rPr>
              <a:t>i = attribuutti</a:t>
            </a:r>
          </a:p>
          <a:p>
            <a:pPr marL="0" indent="0">
              <a:buNone/>
            </a:pPr>
            <a:r>
              <a:rPr lang="fi-FI" altLang="fi-FI" dirty="0" smtClean="0">
                <a:latin typeface="Calibri" pitchFamily="34" charset="0"/>
                <a:ea typeface="ＭＳ Ｐゴシック" pitchFamily="34" charset="-128"/>
                <a:cs typeface="Arial" charset="0"/>
              </a:rPr>
              <a:t>b = kuluttajan uskomus, että tuotteella on attribuutti i</a:t>
            </a:r>
          </a:p>
          <a:p>
            <a:pPr marL="0" indent="0">
              <a:buNone/>
            </a:pPr>
            <a:r>
              <a:rPr lang="fi-FI" altLang="fi-FI" dirty="0" smtClean="0">
                <a:latin typeface="Calibri" pitchFamily="34" charset="0"/>
                <a:ea typeface="ＭＳ Ｐゴシック" pitchFamily="34" charset="-128"/>
                <a:cs typeface="Arial" charset="0"/>
              </a:rPr>
              <a:t>I = kuluttajan attribuutille antama tärkeys</a:t>
            </a:r>
          </a:p>
          <a:p>
            <a:pPr marL="0" indent="0">
              <a:buNone/>
            </a:pPr>
            <a:endParaRPr lang="fi-FI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4975225" y="2188726"/>
            <a:ext cx="3717925" cy="2298700"/>
            <a:chOff x="1704" y="2480"/>
            <a:chExt cx="2342" cy="1448"/>
          </a:xfrm>
        </p:grpSpPr>
        <p:sp>
          <p:nvSpPr>
            <p:cNvPr id="8" name="AutoShape 5"/>
            <p:cNvSpPr>
              <a:spLocks noChangeAspect="1" noChangeArrowheads="1" noTextEdit="1"/>
            </p:cNvSpPr>
            <p:nvPr/>
          </p:nvSpPr>
          <p:spPr bwMode="auto">
            <a:xfrm>
              <a:off x="1704" y="2480"/>
              <a:ext cx="2342" cy="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763" y="2679"/>
              <a:ext cx="548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9600">
                  <a:solidFill>
                    <a:srgbClr val="A71E2B"/>
                  </a:solidFill>
                  <a:latin typeface="Symbol" pitchFamily="18" charset="2"/>
                </a:rPr>
                <a:t>å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950" y="3521"/>
              <a:ext cx="162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3700">
                  <a:solidFill>
                    <a:srgbClr val="A71E2B"/>
                  </a:solidFill>
                  <a:latin typeface="Symbol" pitchFamily="18" charset="2"/>
                </a:rPr>
                <a:t>=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368" y="2818"/>
              <a:ext cx="28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6400">
                  <a:solidFill>
                    <a:srgbClr val="A71E2B"/>
                  </a:solidFill>
                  <a:latin typeface="Symbol" pitchFamily="18" charset="2"/>
                </a:rPr>
                <a:t>=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960" y="2547"/>
              <a:ext cx="148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3700" i="1">
                  <a:solidFill>
                    <a:srgbClr val="A71E2B"/>
                  </a:solidFill>
                  <a:latin typeface="Times New Roman" pitchFamily="18" charset="0"/>
                </a:rPr>
                <a:t>n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843" y="3554"/>
              <a:ext cx="82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3700" i="1">
                  <a:solidFill>
                    <a:srgbClr val="A71E2B"/>
                  </a:solidFill>
                  <a:latin typeface="Times New Roman" pitchFamily="18" charset="0"/>
                </a:rPr>
                <a:t>i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901" y="3143"/>
              <a:ext cx="6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2700" i="1">
                  <a:solidFill>
                    <a:srgbClr val="A71E2B"/>
                  </a:solidFill>
                  <a:latin typeface="Times New Roman" pitchFamily="18" charset="0"/>
                </a:rPr>
                <a:t>i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3618" y="3143"/>
              <a:ext cx="6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2700" i="1">
                  <a:solidFill>
                    <a:srgbClr val="A71E2B"/>
                  </a:solidFill>
                  <a:latin typeface="Times New Roman" pitchFamily="18" charset="0"/>
                </a:rPr>
                <a:t>i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2132" y="3143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2700" i="1">
                  <a:solidFill>
                    <a:srgbClr val="A71E2B"/>
                  </a:solidFill>
                  <a:latin typeface="Times New Roman" pitchFamily="18" charset="0"/>
                </a:rPr>
                <a:t>o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677" y="2877"/>
              <a:ext cx="173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6400" i="1">
                  <a:solidFill>
                    <a:srgbClr val="A71E2B"/>
                  </a:solidFill>
                  <a:latin typeface="Times New Roman" pitchFamily="18" charset="0"/>
                </a:rPr>
                <a:t>I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3362" y="2877"/>
              <a:ext cx="259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6400" i="1" dirty="0">
                  <a:solidFill>
                    <a:srgbClr val="A71E2B"/>
                  </a:solidFill>
                  <a:latin typeface="Times New Roman" pitchFamily="18" charset="0"/>
                </a:rPr>
                <a:t>b</a:t>
              </a:r>
              <a:endParaRPr lang="en-US" altLang="fi-FI" dirty="0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1821" y="2877"/>
              <a:ext cx="316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6400" i="1">
                  <a:solidFill>
                    <a:srgbClr val="A71E2B"/>
                  </a:solidFill>
                  <a:latin typeface="Times New Roman" pitchFamily="18" charset="0"/>
                </a:rPr>
                <a:t>A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3097" y="3552"/>
              <a:ext cx="148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fi-FI" sz="3700">
                  <a:solidFill>
                    <a:srgbClr val="A71E2B"/>
                  </a:solidFill>
                  <a:latin typeface="Times New Roman" pitchFamily="18" charset="0"/>
                </a:rPr>
                <a:t>1</a:t>
              </a:r>
              <a:endParaRPr lang="en-US" altLang="fi-FI">
                <a:solidFill>
                  <a:srgbClr val="A71E2B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7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Non-compensatory</a:t>
            </a:r>
            <a:r>
              <a:rPr lang="fi-FI" dirty="0" smtClean="0"/>
              <a:t> </a:t>
            </a:r>
            <a:r>
              <a:rPr lang="fi-FI" dirty="0" err="1" smtClean="0"/>
              <a:t>models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59742"/>
              </p:ext>
            </p:extLst>
          </p:nvPr>
        </p:nvGraphicFramePr>
        <p:xfrm>
          <a:off x="387597" y="998765"/>
          <a:ext cx="8238002" cy="5625300"/>
        </p:xfrm>
        <a:graphic>
          <a:graphicData uri="http://schemas.openxmlformats.org/drawingml/2006/table">
            <a:tbl>
              <a:tblPr firstCol="1">
                <a:tableStyleId>{6E25E649-3F16-4E02-A733-19D2CDBF48F0}</a:tableStyleId>
              </a:tblPr>
              <a:tblGrid>
                <a:gridCol w="4119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9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0432">
                <a:tc>
                  <a:txBody>
                    <a:bodyPr/>
                    <a:lstStyle/>
                    <a:p>
                      <a:r>
                        <a:rPr lang="fi-FI" sz="1800" b="0" dirty="0" smtClean="0"/>
                        <a:t>Konjunktiivinen päätössääntö</a:t>
                      </a:r>
                    </a:p>
                    <a:p>
                      <a:endParaRPr lang="fi-FI" sz="1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Ominaisuuksille määritellään tavoitetasot (vaihtoehto hylätään välittömästi jos jokin ominaisuus tason alapuolella)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Jos enemmän kuin yksi vaihtoehto säilyy hylkäysten jälkeen, tarvitaan uusia sääntöjä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sz="1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432">
                <a:tc>
                  <a:txBody>
                    <a:bodyPr/>
                    <a:lstStyle/>
                    <a:p>
                      <a:r>
                        <a:rPr lang="fi-FI" sz="1800" b="0" dirty="0" smtClean="0"/>
                        <a:t>Disjunktiivinen</a:t>
                      </a:r>
                      <a:r>
                        <a:rPr lang="fi-FI" sz="1800" b="0" baseline="0" dirty="0" smtClean="0"/>
                        <a:t> päätössääntö</a:t>
                      </a:r>
                      <a:endParaRPr lang="fi-FI" sz="1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Ominaisuuksille määritellään hyväksytyt  vähimmäistasot (vaihtoehto hylätään välittömästi jos jokin ominaisuus tason alapuolella)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Jos enemmän kuin yksi vaihtoehto säilyy hylkäysten jälkeen, tarvitaan uusia sääntöjä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sz="1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0432">
                <a:tc>
                  <a:txBody>
                    <a:bodyPr/>
                    <a:lstStyle/>
                    <a:p>
                      <a:r>
                        <a:rPr lang="fi-FI" sz="1800" b="0" dirty="0" smtClean="0"/>
                        <a:t>Leksikografinen</a:t>
                      </a:r>
                      <a:r>
                        <a:rPr lang="fi-FI" sz="1800" b="0" baseline="0" dirty="0" smtClean="0"/>
                        <a:t> päätössääntö</a:t>
                      </a:r>
                      <a:endParaRPr lang="fi-FI" sz="1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Ominaisuudet asetetaan tärkeysjärjestykseen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Jos yksi vaihtoehto on paras tärkeimmällä ominaisuudella mitattuna, se valitaan, muuten siirrytään seuraavaksi tärkeimpään ominaisuuteen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sz="1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476">
                <a:tc>
                  <a:txBody>
                    <a:bodyPr/>
                    <a:lstStyle/>
                    <a:p>
                      <a:r>
                        <a:rPr lang="fi-FI" sz="1800" b="0" dirty="0" smtClean="0"/>
                        <a:t>Eliminointi</a:t>
                      </a:r>
                      <a:r>
                        <a:rPr lang="fi-FI" sz="1800" b="0" baseline="0" dirty="0" smtClean="0"/>
                        <a:t> ominaisuuden mukaan</a:t>
                      </a:r>
                      <a:endParaRPr lang="fi-FI" sz="1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Ominaisuudet asetetaan tärkeysjärjestykseen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 smtClean="0"/>
                        <a:t>Vaihtoehdot jotka hyväksytään ensimmäisen ominaisuuden arvioinnin jälkeen siirtyvät muiden ominaisuuksien arviointiin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sz="1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5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Päätössääntöharjoitus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40001" y="1345223"/>
            <a:ext cx="3988079" cy="4172009"/>
          </a:xfrm>
        </p:spPr>
        <p:txBody>
          <a:bodyPr/>
          <a:lstStyle/>
          <a:p>
            <a:r>
              <a:rPr lang="en-US" dirty="0" err="1"/>
              <a:t>Harkitset</a:t>
            </a:r>
            <a:r>
              <a:rPr lang="en-US" dirty="0"/>
              <a:t> </a:t>
            </a:r>
            <a:r>
              <a:rPr lang="en-US" dirty="0" err="1"/>
              <a:t>uuden</a:t>
            </a:r>
            <a:r>
              <a:rPr lang="en-US" dirty="0"/>
              <a:t> </a:t>
            </a:r>
            <a:r>
              <a:rPr lang="en-US" dirty="0" err="1"/>
              <a:t>kannettavan</a:t>
            </a:r>
            <a:endParaRPr lang="en-US" dirty="0"/>
          </a:p>
          <a:p>
            <a:r>
              <a:rPr lang="en-US" dirty="0" err="1"/>
              <a:t>tietokoneen</a:t>
            </a:r>
            <a:r>
              <a:rPr lang="en-US" dirty="0"/>
              <a:t> </a:t>
            </a:r>
            <a:r>
              <a:rPr lang="en-US" dirty="0" err="1"/>
              <a:t>hankkimista</a:t>
            </a:r>
            <a:r>
              <a:rPr lang="en-US" dirty="0"/>
              <a:t> ja </a:t>
            </a:r>
            <a:r>
              <a:rPr lang="en-US" dirty="0" err="1"/>
              <a:t>teet</a:t>
            </a:r>
            <a:endParaRPr lang="en-US" dirty="0"/>
          </a:p>
          <a:p>
            <a:r>
              <a:rPr lang="fi-FI" dirty="0"/>
              <a:t>valintaa kuuden eri brändin välillä</a:t>
            </a:r>
            <a:r>
              <a:rPr lang="fi-FI" dirty="0" smtClean="0"/>
              <a:t>:</a:t>
            </a:r>
          </a:p>
          <a:p>
            <a:endParaRPr lang="fi-FI" dirty="0" smtClean="0"/>
          </a:p>
          <a:p>
            <a:r>
              <a:rPr lang="en-US" b="0" dirty="0"/>
              <a:t>1. Epson</a:t>
            </a:r>
          </a:p>
          <a:p>
            <a:r>
              <a:rPr lang="en-US" b="0" dirty="0"/>
              <a:t>2. Canon</a:t>
            </a:r>
          </a:p>
          <a:p>
            <a:r>
              <a:rPr lang="en-US" b="0" dirty="0"/>
              <a:t>3. Compaq</a:t>
            </a:r>
          </a:p>
          <a:p>
            <a:r>
              <a:rPr lang="en-US" b="0" dirty="0"/>
              <a:t>4. Samsung</a:t>
            </a:r>
          </a:p>
          <a:p>
            <a:r>
              <a:rPr lang="en-US" b="0" dirty="0"/>
              <a:t>5. IBM</a:t>
            </a:r>
          </a:p>
          <a:p>
            <a:r>
              <a:rPr lang="en-US" b="0" dirty="0"/>
              <a:t>6. Toshiba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4637521" y="1345223"/>
            <a:ext cx="3988079" cy="4172009"/>
          </a:xfrm>
        </p:spPr>
        <p:txBody>
          <a:bodyPr/>
          <a:lstStyle/>
          <a:p>
            <a:r>
              <a:rPr lang="en-US" dirty="0" err="1"/>
              <a:t>Olet</a:t>
            </a:r>
            <a:r>
              <a:rPr lang="en-US" dirty="0"/>
              <a:t> </a:t>
            </a:r>
            <a:r>
              <a:rPr lang="en-US" dirty="0" err="1"/>
              <a:t>asettanut</a:t>
            </a:r>
            <a:r>
              <a:rPr lang="en-US" dirty="0"/>
              <a:t> </a:t>
            </a:r>
            <a:r>
              <a:rPr lang="en-US" dirty="0" err="1"/>
              <a:t>koneille</a:t>
            </a:r>
            <a:r>
              <a:rPr lang="en-US" dirty="0"/>
              <a:t> </a:t>
            </a:r>
            <a:r>
              <a:rPr lang="en-US" dirty="0" err="1"/>
              <a:t>kuusi</a:t>
            </a:r>
            <a:endParaRPr lang="en-US" dirty="0"/>
          </a:p>
          <a:p>
            <a:r>
              <a:rPr lang="en-US" dirty="0" err="1"/>
              <a:t>arviointikriteeriä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0" dirty="0"/>
              <a:t>1. </a:t>
            </a:r>
            <a:r>
              <a:rPr lang="en-US" b="0" dirty="0" err="1"/>
              <a:t>Hinta</a:t>
            </a:r>
            <a:r>
              <a:rPr lang="en-US" b="0" dirty="0"/>
              <a:t>/</a:t>
            </a:r>
            <a:r>
              <a:rPr lang="en-US" b="0" dirty="0" err="1"/>
              <a:t>laatu-suhde</a:t>
            </a:r>
            <a:endParaRPr lang="en-US" b="0" dirty="0"/>
          </a:p>
          <a:p>
            <a:r>
              <a:rPr lang="en-US" b="0" dirty="0"/>
              <a:t>2. </a:t>
            </a:r>
            <a:r>
              <a:rPr lang="en-US" b="0" dirty="0" err="1"/>
              <a:t>Paino</a:t>
            </a:r>
            <a:endParaRPr lang="en-US" b="0" dirty="0"/>
          </a:p>
          <a:p>
            <a:r>
              <a:rPr lang="en-US" b="0" dirty="0"/>
              <a:t>3. </a:t>
            </a:r>
            <a:r>
              <a:rPr lang="en-US" b="0" dirty="0" err="1"/>
              <a:t>Näytön</a:t>
            </a:r>
            <a:r>
              <a:rPr lang="en-US" b="0" dirty="0"/>
              <a:t> </a:t>
            </a:r>
            <a:r>
              <a:rPr lang="en-US" b="0" dirty="0" err="1"/>
              <a:t>laatu</a:t>
            </a:r>
            <a:endParaRPr lang="en-US" b="0" dirty="0"/>
          </a:p>
          <a:p>
            <a:r>
              <a:rPr lang="en-US" b="0" dirty="0"/>
              <a:t>4. </a:t>
            </a:r>
            <a:r>
              <a:rPr lang="en-US" b="0" dirty="0" err="1"/>
              <a:t>Prosessori</a:t>
            </a:r>
            <a:endParaRPr lang="en-US" b="0" dirty="0"/>
          </a:p>
          <a:p>
            <a:r>
              <a:rPr lang="en-US" b="0" dirty="0"/>
              <a:t>5. </a:t>
            </a:r>
            <a:r>
              <a:rPr lang="en-US" b="0" dirty="0" err="1"/>
              <a:t>Akun</a:t>
            </a:r>
            <a:r>
              <a:rPr lang="en-US" b="0" dirty="0"/>
              <a:t> </a:t>
            </a:r>
            <a:r>
              <a:rPr lang="en-US" b="0" dirty="0" err="1"/>
              <a:t>kesto</a:t>
            </a:r>
            <a:endParaRPr lang="en-US" b="0" dirty="0"/>
          </a:p>
          <a:p>
            <a:r>
              <a:rPr lang="en-US" b="0" dirty="0"/>
              <a:t>6. </a:t>
            </a:r>
            <a:r>
              <a:rPr lang="en-US" b="0" dirty="0" err="1"/>
              <a:t>Jälkihuolto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524500" y="6111875"/>
            <a:ext cx="3619500" cy="185738"/>
          </a:xfrm>
        </p:spPr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524500" y="5953125"/>
            <a:ext cx="3619500" cy="158750"/>
          </a:xfrm>
        </p:spPr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524500" y="6297613"/>
            <a:ext cx="3619500" cy="161925"/>
          </a:xfrm>
        </p:spPr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Päätössääntöharjoitus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40001" y="1345223"/>
            <a:ext cx="3988079" cy="4172009"/>
          </a:xfrm>
        </p:spPr>
        <p:txBody>
          <a:bodyPr/>
          <a:lstStyle/>
          <a:p>
            <a:r>
              <a:rPr lang="en-US" dirty="0" err="1" smtClean="0"/>
              <a:t>Sitten</a:t>
            </a:r>
            <a:r>
              <a:rPr lang="en-US" dirty="0" smtClean="0"/>
              <a:t> </a:t>
            </a:r>
            <a:r>
              <a:rPr lang="en-US" dirty="0" err="1" smtClean="0"/>
              <a:t>olet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fi-FI" b="0" dirty="0" smtClean="0"/>
              <a:t>painottanut </a:t>
            </a:r>
            <a:r>
              <a:rPr lang="fi-FI" b="0" dirty="0"/>
              <a:t>ominaisuuksia niiden koetun </a:t>
            </a:r>
            <a:r>
              <a:rPr lang="fi-FI" b="0" dirty="0" smtClean="0"/>
              <a:t>tärkeyden mukaan </a:t>
            </a:r>
            <a:r>
              <a:rPr lang="fi-FI" b="0" dirty="0"/>
              <a:t>asteikolla 1-5 (5=erinomainen, </a:t>
            </a:r>
            <a:r>
              <a:rPr lang="fi-FI" b="0" dirty="0" smtClean="0"/>
              <a:t>1=huono)</a:t>
            </a:r>
          </a:p>
          <a:p>
            <a:pPr marL="342900" indent="-342900">
              <a:buFontTx/>
              <a:buChar char="-"/>
            </a:pPr>
            <a:r>
              <a:rPr lang="fi-FI" b="0" dirty="0" smtClean="0"/>
              <a:t>määrittänyt </a:t>
            </a:r>
            <a:r>
              <a:rPr lang="fi-FI" b="0" dirty="0"/>
              <a:t>valitset minimi- ja hyväksyttävät ”</a:t>
            </a:r>
            <a:r>
              <a:rPr lang="fi-FI" b="0" dirty="0" smtClean="0"/>
              <a:t>pisteet” </a:t>
            </a:r>
            <a:r>
              <a:rPr lang="en-US" b="0" dirty="0" err="1" smtClean="0"/>
              <a:t>kullekin</a:t>
            </a:r>
            <a:endParaRPr lang="en-US" b="0" dirty="0" smtClean="0"/>
          </a:p>
          <a:p>
            <a:pPr marL="342900" indent="-342900">
              <a:buFontTx/>
              <a:buChar char="-"/>
            </a:pPr>
            <a:r>
              <a:rPr lang="en-US" b="0" dirty="0" err="1" smtClean="0"/>
              <a:t>pisteyttänyt</a:t>
            </a:r>
            <a:r>
              <a:rPr lang="en-US" b="0" dirty="0" smtClean="0"/>
              <a:t> </a:t>
            </a:r>
            <a:r>
              <a:rPr lang="en-US" b="0" dirty="0" err="1"/>
              <a:t>eri</a:t>
            </a:r>
            <a:r>
              <a:rPr lang="en-US" b="0" dirty="0"/>
              <a:t> </a:t>
            </a:r>
            <a:r>
              <a:rPr lang="en-US" b="0" dirty="0" err="1"/>
              <a:t>vaihtoehdot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4637521" y="1345223"/>
            <a:ext cx="3988079" cy="4172009"/>
          </a:xfrm>
        </p:spPr>
        <p:txBody>
          <a:bodyPr/>
          <a:lstStyle/>
          <a:p>
            <a:r>
              <a:rPr lang="en-US" dirty="0" err="1"/>
              <a:t>Minkä</a:t>
            </a:r>
            <a:r>
              <a:rPr lang="en-US" dirty="0"/>
              <a:t> </a:t>
            </a:r>
            <a:r>
              <a:rPr lang="en-US" dirty="0" err="1"/>
              <a:t>vaihtoehdon</a:t>
            </a:r>
            <a:r>
              <a:rPr lang="en-US" dirty="0"/>
              <a:t> </a:t>
            </a:r>
            <a:r>
              <a:rPr lang="en-US" dirty="0" err="1"/>
              <a:t>valitsisit</a:t>
            </a:r>
            <a:r>
              <a:rPr lang="en-US" dirty="0"/>
              <a:t> </a:t>
            </a:r>
            <a:r>
              <a:rPr lang="en-US" dirty="0" err="1" smtClean="0"/>
              <a:t>käyttämällä</a:t>
            </a:r>
            <a:endParaRPr lang="en-US" dirty="0" smtClean="0"/>
          </a:p>
          <a:p>
            <a:endParaRPr lang="en-US" dirty="0"/>
          </a:p>
          <a:p>
            <a:r>
              <a:rPr lang="en-US" b="0" dirty="0"/>
              <a:t>1. A compensatory model?</a:t>
            </a:r>
          </a:p>
          <a:p>
            <a:r>
              <a:rPr lang="en-US" b="0" dirty="0"/>
              <a:t>2. Conjunctive rule?</a:t>
            </a:r>
          </a:p>
          <a:p>
            <a:r>
              <a:rPr lang="en-US" b="0" dirty="0"/>
              <a:t>3. Disjunctive rule?</a:t>
            </a:r>
          </a:p>
          <a:p>
            <a:r>
              <a:rPr lang="en-US" b="0" dirty="0"/>
              <a:t>4. Lexicographic rule?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524500" y="6111875"/>
            <a:ext cx="3619500" cy="185738"/>
          </a:xfrm>
        </p:spPr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524500" y="5953125"/>
            <a:ext cx="3619500" cy="158750"/>
          </a:xfrm>
        </p:spPr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524500" y="6297613"/>
            <a:ext cx="3619500" cy="161925"/>
          </a:xfrm>
        </p:spPr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5524500" y="6111875"/>
            <a:ext cx="3619500" cy="185738"/>
          </a:xfrm>
        </p:spPr>
        <p:txBody>
          <a:bodyPr/>
          <a:lstStyle/>
          <a:p>
            <a:pPr>
              <a:defRPr/>
            </a:pPr>
            <a:fld id="{283B6F99-8DEE-744D-B2F1-7399A94D59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524500" y="5953125"/>
            <a:ext cx="3619500" cy="158750"/>
          </a:xfrm>
        </p:spPr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524500" y="6297613"/>
            <a:ext cx="3619500" cy="161925"/>
          </a:xfrm>
        </p:spPr>
        <p:txBody>
          <a:bodyPr/>
          <a:lstStyle/>
          <a:p>
            <a:pPr>
              <a:defRPr/>
            </a:pPr>
            <a:fld id="{BFB6B250-F217-B84A-8E10-659CA258BA5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" y="485043"/>
            <a:ext cx="8794936" cy="431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Luennon</a:t>
            </a:r>
            <a:r>
              <a:rPr lang="en-US" dirty="0" smtClean="0"/>
              <a:t> </a:t>
            </a:r>
            <a:r>
              <a:rPr lang="en-US" dirty="0" err="1" smtClean="0"/>
              <a:t>aiheet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991828"/>
            <a:ext cx="8085138" cy="4563397"/>
          </a:xfrm>
        </p:spPr>
        <p:txBody>
          <a:bodyPr/>
          <a:lstStyle/>
          <a:p>
            <a:r>
              <a:rPr lang="en-US" dirty="0" err="1" smtClean="0"/>
              <a:t>Luentotentti</a:t>
            </a:r>
            <a:endParaRPr lang="en-US" dirty="0" smtClean="0"/>
          </a:p>
          <a:p>
            <a:r>
              <a:rPr lang="en-US" dirty="0" err="1" smtClean="0"/>
              <a:t>Perspektiivejä</a:t>
            </a:r>
            <a:r>
              <a:rPr lang="en-US" dirty="0" smtClean="0"/>
              <a:t> </a:t>
            </a:r>
            <a:r>
              <a:rPr lang="en-US" dirty="0" err="1" smtClean="0"/>
              <a:t>kuluttamiseen</a:t>
            </a:r>
            <a:r>
              <a:rPr lang="en-US" dirty="0" smtClean="0"/>
              <a:t> </a:t>
            </a:r>
            <a:r>
              <a:rPr lang="en-US" b="1" dirty="0" err="1" smtClean="0"/>
              <a:t>valintoina</a:t>
            </a:r>
            <a:r>
              <a:rPr lang="en-US" b="1" dirty="0" smtClean="0"/>
              <a:t> ja </a:t>
            </a:r>
            <a:r>
              <a:rPr lang="en-US" b="1" dirty="0" err="1" smtClean="0"/>
              <a:t>päätöksentekona</a:t>
            </a:r>
            <a:endParaRPr lang="en-US" b="1" dirty="0" smtClean="0"/>
          </a:p>
          <a:p>
            <a:pPr lvl="1"/>
            <a:r>
              <a:rPr lang="en-US" b="1" dirty="0" err="1" smtClean="0"/>
              <a:t>Perinteinen</a:t>
            </a:r>
            <a:r>
              <a:rPr lang="en-US" b="1" dirty="0" smtClean="0"/>
              <a:t> </a:t>
            </a:r>
            <a:r>
              <a:rPr lang="en-US" b="1" dirty="0" err="1" smtClean="0"/>
              <a:t>taloustiede</a:t>
            </a:r>
            <a:r>
              <a:rPr lang="en-US" b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kuluttaja</a:t>
            </a:r>
            <a:r>
              <a:rPr lang="en-US" dirty="0" smtClean="0"/>
              <a:t> on </a:t>
            </a:r>
            <a:r>
              <a:rPr lang="en-US" dirty="0" err="1" smtClean="0"/>
              <a:t>rationaalisen</a:t>
            </a:r>
            <a:r>
              <a:rPr lang="en-US" dirty="0" smtClean="0"/>
              <a:t> </a:t>
            </a:r>
            <a:r>
              <a:rPr lang="en-US" dirty="0" err="1" smtClean="0"/>
              <a:t>ongelmanratkaiijana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kuluttajan</a:t>
            </a:r>
            <a:r>
              <a:rPr lang="en-US" dirty="0" smtClean="0"/>
              <a:t> </a:t>
            </a:r>
            <a:r>
              <a:rPr lang="en-US" dirty="0" err="1" smtClean="0"/>
              <a:t>ostopäätösprosessi</a:t>
            </a:r>
            <a:endParaRPr lang="en-US" dirty="0" smtClean="0"/>
          </a:p>
          <a:p>
            <a:pPr lvl="1"/>
            <a:r>
              <a:rPr lang="en-US" b="1" dirty="0" err="1" smtClean="0"/>
              <a:t>Käyttäytymistaloustiede</a:t>
            </a:r>
            <a:r>
              <a:rPr lang="en-US" dirty="0" smtClean="0"/>
              <a:t> tai </a:t>
            </a:r>
            <a:r>
              <a:rPr lang="en-US" dirty="0" err="1" smtClean="0"/>
              <a:t>behavioralistinen</a:t>
            </a:r>
            <a:r>
              <a:rPr lang="en-US" dirty="0" smtClean="0"/>
              <a:t> </a:t>
            </a:r>
            <a:r>
              <a:rPr lang="en-US" dirty="0" err="1" smtClean="0"/>
              <a:t>taloustiede</a:t>
            </a:r>
            <a:r>
              <a:rPr lang="en-US" dirty="0" smtClean="0"/>
              <a:t> – </a:t>
            </a:r>
            <a:r>
              <a:rPr lang="en-US" dirty="0" err="1" smtClean="0"/>
              <a:t>onko</a:t>
            </a:r>
            <a:r>
              <a:rPr lang="en-US" dirty="0" smtClean="0"/>
              <a:t> </a:t>
            </a:r>
            <a:r>
              <a:rPr lang="en-US" dirty="0" err="1" smtClean="0"/>
              <a:t>kuluttaja</a:t>
            </a:r>
            <a:r>
              <a:rPr lang="en-US" dirty="0" smtClean="0"/>
              <a:t> </a:t>
            </a:r>
            <a:r>
              <a:rPr lang="en-US" dirty="0" err="1" smtClean="0"/>
              <a:t>todellakin</a:t>
            </a:r>
            <a:r>
              <a:rPr lang="en-US" dirty="0" smtClean="0"/>
              <a:t> </a:t>
            </a:r>
            <a:r>
              <a:rPr lang="en-US" dirty="0" err="1" smtClean="0"/>
              <a:t>rationaalinen</a:t>
            </a:r>
            <a:r>
              <a:rPr lang="en-US" dirty="0" smtClean="0"/>
              <a:t>?</a:t>
            </a:r>
          </a:p>
          <a:p>
            <a:pPr lvl="2"/>
            <a:r>
              <a:rPr lang="en-US" dirty="0" err="1" smtClean="0"/>
              <a:t>Heuristiikat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Kognitiiviset</a:t>
            </a:r>
            <a:r>
              <a:rPr lang="en-US" dirty="0" smtClean="0"/>
              <a:t> </a:t>
            </a:r>
            <a:r>
              <a:rPr lang="en-US" dirty="0" err="1" smtClean="0"/>
              <a:t>vinoumat</a:t>
            </a:r>
            <a:endParaRPr lang="en-US" dirty="0" smtClean="0"/>
          </a:p>
          <a:p>
            <a:pPr lvl="2"/>
            <a:r>
              <a:rPr lang="en-US" dirty="0" err="1" smtClean="0"/>
              <a:t>Kehystäminen</a:t>
            </a:r>
            <a:r>
              <a:rPr lang="en-US" dirty="0" smtClean="0"/>
              <a:t> (framing)</a:t>
            </a:r>
          </a:p>
          <a:p>
            <a:pPr lvl="1"/>
            <a:r>
              <a:rPr lang="en-US" dirty="0" err="1" smtClean="0"/>
              <a:t>Ei-rationaalinen</a:t>
            </a:r>
            <a:r>
              <a:rPr lang="en-US" dirty="0" smtClean="0"/>
              <a:t> </a:t>
            </a:r>
            <a:r>
              <a:rPr lang="en-US" dirty="0" err="1" smtClean="0"/>
              <a:t>kuluttaminen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Todellisuus…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55575" y="1562100"/>
            <a:ext cx="5341712" cy="3943350"/>
          </a:xfrm>
        </p:spPr>
        <p:txBody>
          <a:bodyPr/>
          <a:lstStyle/>
          <a:p>
            <a:r>
              <a:rPr lang="fi-FI" dirty="0" smtClean="0"/>
              <a:t>Kuluttajat </a:t>
            </a:r>
            <a:r>
              <a:rPr lang="fi-FI" dirty="0"/>
              <a:t>harvoin harkitsevat näillä </a:t>
            </a:r>
            <a:r>
              <a:rPr lang="fi-FI" dirty="0" smtClean="0"/>
              <a:t>tavoin!</a:t>
            </a:r>
          </a:p>
          <a:p>
            <a:pPr lvl="1"/>
            <a:r>
              <a:rPr lang="fi-FI" dirty="0" smtClean="0"/>
              <a:t>Harvoin resursseja käydä kaikkia vaihtoehtoja läpi</a:t>
            </a:r>
            <a:endParaRPr lang="fi-FI" dirty="0"/>
          </a:p>
          <a:p>
            <a:pPr lvl="1"/>
            <a:r>
              <a:rPr lang="fi-FI" dirty="0" smtClean="0"/>
              <a:t>Suuri osa ostamisesta myös rutiininomaista</a:t>
            </a:r>
          </a:p>
          <a:p>
            <a:pPr marL="457200" lvl="1" indent="0">
              <a:buNone/>
            </a:pPr>
            <a:r>
              <a:rPr lang="fi-FI" dirty="0" smtClean="0"/>
              <a:t>+ kulttuuriset puitteet jotka vaikuttavat</a:t>
            </a:r>
          </a:p>
          <a:p>
            <a:pPr marL="457200" lvl="1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7" name="AutoShape 2" descr="data:image/jpeg;base64,/9j/4AAQSkZJRgABAQAAAQABAAD/2wCEAAkGBxAPDw8NDxQUDg0PDA0PDw4PDxAPDw8NFREWFhQUFBQYHCggGBolHRQVITEhJSkrLy4uFyAzODMsQykvLisBCgoKDg0NGhAQFywcHSQtLCwsLS0sLjcvLDQsLTcrNys1LTctLC0sNy0sLCssNywsNyw2LDcwKy0sNzQtLDcsLP/AABEIAQAAqgMBIgACEQEDEQH/xAAcAAABBQEBAQAAAAAAAAAAAAADAAECBAYFBwj/xABWEAABAwICBAYJDA8GBwAAAAABAAIDBBEFEgYTITEUQVFhcZEHIiMzU5KywtMyUlRzdYGCk5Wh0dQVFiQ0QkNilKOzwcPS4fAlRHKFoqQ1VWR0sbTx/8QAGwEBAAIDAQEAAAAAAAAAAAAAAAECAwQFBgf/xAAwEQEAAgEDAQQIBgMAAAAAAAAAARECAwQSUQUVIUETFDFTYZGx0QYWInGh8SNDgf/aAAwDAQACEQMRAD8AGnSClZeiefNZPZSAT2QRsnspAJ7II2Ssp5U9kELJWU7J7IB2TWRMqVkA7JrItk1kA7JrIhCayAdk1kSyayAZCjZFsokIB2SspkJrIJhSAUWogQIBSASAUwEEQE9lMBSDUAwFKymGp7IB2SyouVPlQCypsqNlSyoA5U2VGypi1AHKmsi5UxagCQmIRS1RIQCITEIpCjZAMhNZTITIBtKK0psikGKLE2ojQoAIjQliQCkAnAUw1LDBqcNRA1SDUsCyp8qLkT5UsBypZUfKlkSxXypsqPkTFiWK5aolqsFqiWpYrlqiQrBaoFqWAEKBCOWqBalgRCayIQo2SxMNUgxSaERrVW1qQDFMMRAxEDEsoNrFMNRAxEEaWUg1qmGKbY0QMSyggxOGI4YnDEsoDIlkVjIlq0spWyKJYrRjUSxLKVSxQLFaLFAsSylUtUC1WSxQcxLKVi1DLVYc1Qc1LKVyFGyM5qjlS00k0IrQpNYiNYqWtRmtRmtTtYisYllGaxEaxTYxFaxLKDDEQMRWxogjSygRGnDFZEalq1HJPFVyJGNW9WmMajmnipmNRLFcLFExqeSOKk5iG5iuuYhuYptFKTmIbmq45iE5iWUpuahuarbmITmpZSo5qhZWHNUMqWUM1qM1qZiOxqpa9E1iK1v9cykxq4+mL3NphlJaXSNaSLbAXNF9v+IrHq6nDCcl9PDllGLtttyjrCM23KOsLNu0ZjBIEtRsJA7rHff/AIEjowwb5agHivIz0a85P4o2/SXT7pz6tS23KOsIrQOUdYWV+18D8dUi+7t2C/6NEGAu8NVeOz0aifxPt+k/JbuvOPNqgByjrCll6OtZIYQfZFTf2yP0am7CHjfUVQ6ZIx+7VfzNtvj8k915dWqDOhPq1l2YbLvFRVdIfHb9WpmjmG+pqh0yRj92n5m2/wAfkd2Z9Wj1aiYjyLPsopxuqavx49v6JTdDUjfVVY6ZIh+6U/mbb9J+R3ZlPm7ToTyHqQnQu5D1Lk5Kj2XVfGRejT2qfZdX8ZD6NTH4o23SfkrPZWfV0HQO5D1FAkiI3gjpBCrWqfZlV8ZF6NTw6snMlVTSyvqI2U9JOwzZHSNe+WVjgHNaNlo27Lcq29n2/o7rV9HhE2xa3Z2WnhymSe1Be1W3NQXtXdtzaVHNUMqsPah5Usoo1ajVKJ6uROVLXpbjC4umzfuZvNNH1axi7Ua5emQ+5DzSR/rGLX3U/wCHJn28f5IHxfvNTxdwqt2/vb15t2NdK6WmppWVk5bI6rztz6yQ6vIwb7HjBXpeJsLoqhrRdzoalrQN5cWOAHWVkuxdg81LSSx1UWqe6szhsjWklmrYL8ezYV872eeljtdWNTx/VHhfi9FqRlOeNdJZzsc1D30GMlz3OLaZ2Uue4kdwm3E7lzdD5MPkgd9kKmdlSahzWNbPMAYsrMp2Aj1RctBoLgNXT0WKxTQvjknp3Nha615HamUWG3lcOtR0J4dh1M+nfh0s7nVD5Q8SQssCxjcti0+sPWuznq4XrcJi7xqsojyjza8Yz+m/i0unmI8Cw6UNJEj2Cmi29vmcMtweUAE3Cymgc09DiUmG1Ty8zwMcwueXDWZc7QL8ZBI6Qutpbg9ViNbRQ5ZIKKKPWyzi3azEZrNvvIs1oNt5K5mlWiFZHPS11NJUYhURyNLtaWmRgY7O2xuNl82znWntY0I2/oNTKOWcTM/v5ePs8mTPnOfKI8IQ03ex2OUsM0roaV8FOJS2V0QDbvubjdxbUtHHuZjQhoJpamgDQagueZY2jIb9sdmw2sd66GO4HNVY1RVLqdz6PUUzZ8zRkbsfna4X4syDgGD1uFYhJHDE+owydzcz22JYD6k2J2ubuPKFn9JpxtvRxlE5cPZcV/alTzuvC1XsnYOykhbVwyTNlmqyH3neWWc1ziGt4tq2ejGAxUrBLG6V7poIs+tmdINwd2oO7aVyuyhhU9XSRRU0bppG1QcWttcN1bhfb0haqhYWxRNOwiGMEHeCGgELl7jdZ5dn4ROXjMzE/sz4YRGtPg5uKaU0VLIYKiYRyhrXFpa87DtG4LLaW6SUVTCTS1zqepY0lmTXNZKPWOAG/kK1OKaK0VVKZ54hJKWtbmLnDtQLDcVlNL8BoKOG1PROqKl4IjawTPaz8t5HJycay9mxs/SYceXP/lf0jW9JU3VAdj7TwvLaKudd5Noal59UeJkh5eR3vFeiYb9+VQ/6Gg/9ioXm/Y90EPa1ta0ixzQ0zxY3vsfID8zV6Phg+7an/sqD3+71C6m39XjtWPQ+2pvpbW1ec7aeToPagParz2qvI1eztwKUnhDsrD2oeVLKZyCreN4K6dPWjjVsUQPEpjDxyLHbJQ8E4KFj9KZ6Z8bCA45S0uvlzBwIzEbhstdTjoLbtitwwubzqueMZ4zjK2E8crhxTV1hP3vT3JJt9kj9WRGvrT+Ip/lM/VlpYHOC6EMvKuLl2Fs/bw+v3b8b/UnwY0is8DTfKR+rIjIK4/iaYf5mfqy3sRBVgBYZ7H2cf64/n7s0brUnzeeilrfBUvymfqycUlb4Kl+Uz9WXoadR3Ts/d/X7p9Z1Orzs0tYL3jpBYXscUO7l+91IUNd4Kl5f+Jn6srulI+6K33D8+RavDu8Q+0x+SE7p2fu/r9z1nU6sM6jrRt1VL8pn6smFJXeCpR/mZ+rL0OyindGz93H8/c9Z1Orz001b4Kl+Uz9WQy2tBsIqa/HbE3AD/bL0NwQntVo7H2fu/r91Z3Wp1eeyurG/iaYnkGJEk/7ZFwall4Q+omEbHPjp4mxQzmoDRG+Vxe5+Ru/WWtbiW0kaq0oW3tuzNto589PGpYNXdZ5Y8ZUHtVaRquyNVaQLrW0KU5Ag2VmQIFkspOMq3GhsYFYjjCx2vQ0YCVdUx08Uk8mxkTC9xAJIA5AN5RI4lz9MY/7OrDyU5t47VXPKsV8MbyFbiMt9tLUD4MN/1iO3FXD+61Hiw+kRsdxWGjilqql4ihjJLnHeTfY1o43HcAsDobp1iWL1T201NFFQxv7pUSCWR0cfE3Y4B0hHEP8A7q8p6tnjHRvW408f3Wo8WH0iI3Hn+xajxIfSK1q3ch6ioqLWoH7YH+xajxIfSJ/tgd7GqPEh9IsvJpplxpuB6gHNGX8J124agy21eX8m3qk2NabGmxejwcQCThYpzwjXFur1j3NPc8hvbLfeLqB1a+YTvle+lqry03B32EI7ncnZ3TYe2O1XoscexrWNpqizWhou2G9gLeEWNxbT+ojxOXCaahFZNG0Oa4VYhL26sPJs5lha/KtRo7iFVURvfV0vAJGyZWRa9lRnZlBz5mgAbbi3Mgtu0hm4qWoJ5MsPpEMaQ1FttLOTzMhAH6RYXEeyxFDiZw7UZoW1bKd1ZwgixJAe7V5PwSTsvxLVacaR/YujfW6vhGSWKPV6zVXzki+bKf8Awgt/bBVexJrcQyw9d9Yhvx6r4qSbxYfSLHv7JVVFDDW1WGSRYfMGOFTFVtmyseO1cW5Ba/5RG9bzC8QiqoI6mBwfDKwOY4cYvYgjiIIII5lI5cmN1p3UcvVD6RDoseldUNpp4jDI9ocGvDQchJAcC1xBF2kLR2WSxd9sZohy0jfmnlVscptTLGKaKUKrIFZkcFVkeFt21KV5Ag2RpHBCuFNlJsurEbkNgVhg5ljtkoWORUtLnXw2t5qfz2roMYFz9Lm2wyuPEKa/vZxdVzn9K2EeLK9mjRGpr421NM90nBhIXUW9rxfbJHbe+2yxvcbrcfl/Y/wioxBz6SnrzRSAl7KcvqGiUW7Zzcmy+zdvX0i+thuSJIvVEg66Pl2ca4kmj+FOlNQ6Gk4RrBJrc0QfrQb5rh2+/GtZsMAexbi3/ND8bWL1qkjLIo43HM5kUbHO29s5rQCdu3bZNwyLwkXx0X0pcMi8JF8dH9KDx/SOjln0ubFDM6kldTty1EbGyPZakcTZpIG0Aj30DFMOmptKcJjqKl9fITRPE0sbY3BhlfZlmkiwsT769Rdg+HmtGJHVcNa2wm4SNg1ZZ6nNb1JI3Jq3BsPmq4sQk1TqyDVCKXhAGTVuLmWaHW3uPEg80xGjkn0snjiqHUMhguKhjWPcAKdtxZxA2r0KtrH4VhdTPPUGvmgZM9k8jWNL5XbIYyGkjYSOPaL7EPFtEMIq5n1NQyKWaS2Z5qrXsABsD7DYAnj0QwltM+iDYxSyTtnfEKs5XStblBPb8g3br7UHjM1FIcEOairDUGsdXurzEOD6sjKe2tfLl235dq2GlWOcP0TjqCe6NnpoJgLbJo3EHouMp6CF6jIymdC6mLojA6EwGPXR2MJZkLd+7KSFxYtEcJbTSUTWRilllZM+LhRyulYO1d6vZ+2w5EHCrsUp4NFYxM5l5cFjhjjzNL3zPhDW2bv2Eg81lc7DFHJFg8OtGXWzzzRg79S7KGnmuWuPQQeNWqXQTBIniRsMBc0gjPOJG3H5Ln2K1LaiIbBJGAOISxgAdaAyxePuAxvDxxml2fHSrX8Jj8JH8bH9KxOkEofj2GNY4O+5iHZHNdl7pKRe25Wj2on2NFO+y509UAunPC4Ll1UZ42rZtq0rOr28qjw9vL86o1dK08RCo8DHKUtNNtFfm61ZjJVVjVZjHOqWvS5GVZa24I5QQQQCCDvBB3jmVOO6sxuKgV26O0vgKf8ANIfoUm6MUfgIPzSH6FfjeVYZIeRUmF4lyftYo/AQfmkP0KL9EqJ2zUwW5qWEX+ZdsPKkDzKlL24LtDqMi2qhHRTQ/QhjQiitbVRfm8P0LR5ksyUl53jeA00MtQxsMBEOHcJaTTRXMmZwsebtQutTaC0L42PMbLujY42ghAuQDyKGlHf633E8+RarDj3CH2mPyQoGZd2OqA/gN+Kh/hQ3djXDz+CPejh/hWyUSVNItiHdizDjxHxIf4UOXsUYaeIgcgZEPNW6KG4qYhEy8+l7EmGnid4sP8K6WA6F0mHuD4GnMLkE5R21rX2DabLUvVeQLJEQpMyBIqcrAVakCrSK1q0ozUrSqnAWLoSICWUTHOViOQqDB0o7B0qi1CMmVlk6CwDn6lZY0ImhWSo7JOdBYxHYwf0EKGY48oRmkoLWjm6kVo6FWUwJdOEwThUXYvSnv9b7iefItXh3eYfaYvJCymlPf633E8+RavDe8Q+0x+SEFlNZOok++gRCBI4BO+YDeD1KtJWsG+/ilWhWTPmbyqtJUM5QmlrITvPW0hVZY4X/AMiQr2qeWccRHWFzqudw3Ee+E8+FRO3OI+EuZU4Df1MhHTtRFK9Xibm73BUDj49ePGCjVaOz8UrPfuqX2uVHhI+r+aJpsmxTfgyxn4ARmQ1XE6I/AP8AEukaZvGy/vJcFZ6z/SFRZWjZUjeWHoaR5ysxvmG9oPQURlM0bm2+CAjNjtxH50DRyv422+CSrLJT/TXKLb8nzojSUE2yn+sw/YpiR3EAfhEfsUA4p855/eCCetf60H4f8ktc/wBZ/qBURNzHqKfX8x6igyWkjyZ664Lf7EOw/wCORaXD6oiGLtHd5j3AetHOs1pG+89cd39iee9aXD6gamHf3mLyQoTIprrb2P8AFUTiA9a/xUXXjnTa4cqlALsQZx5h0tchPxOHjeB03Ct3HL8yg4X4x1IKZrYTuew/CCG6WM/hN8YK1JTMO9rT0sBQH4dEd8bPFAQV3tB3G/vhV5WuG656lZdhEHrAOi/0oL8Hh9aR0FyChKXcbL9OVV835A6mroOwiLiLx0Och/Ylvrn+M76EGl1CWoV2yVlVZS1CcQq5ZKyCqI0+RWcqWVBXyJZUeyWVAHKlZHypZUGK0l7/AFvuJ58i0+H31MPtMXkhZrSgd3rfcTz5FqsOHcIfaY/JCCVimyo+VPlQVsiWrVnKllQVdVzJtVzK3lSsgqanmUdQruVKyCkYE3B1eslZA6SSSBJJJIEkkkgSSSSBJ0ySDF6U/fFb7iefItXhveYfaY/JCymlP3xW+4nnyLV4b3mH2mLyQgspJJIEkkkgSdMkgSSSSBJJJIEkkkgSSSSBJJJIEkkkgSSSSDF6U/fFb7iHy5FrMN7zD7TF5IWT0p7/AFvuJ58i1eHd5h9pj8kILKSSSBJJJIEkkkgSSSSBJJJ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17" y="1338943"/>
            <a:ext cx="2496911" cy="376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0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Käyttäytymistaloustiede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39" y="1397000"/>
            <a:ext cx="7295121" cy="40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Käyttäytymistaloustiede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326126"/>
            <a:ext cx="8085138" cy="3943350"/>
          </a:xfrm>
        </p:spPr>
        <p:txBody>
          <a:bodyPr/>
          <a:lstStyle/>
          <a:p>
            <a:r>
              <a:rPr lang="en-US" dirty="0" err="1" smtClean="0"/>
              <a:t>Kiinnostunut</a:t>
            </a:r>
            <a:r>
              <a:rPr lang="en-US" dirty="0" smtClean="0"/>
              <a:t> </a:t>
            </a:r>
            <a:r>
              <a:rPr lang="en-US" b="1" dirty="0" err="1" smtClean="0"/>
              <a:t>rationaalisuuden</a:t>
            </a:r>
            <a:r>
              <a:rPr lang="en-US" b="1" dirty="0" smtClean="0"/>
              <a:t> </a:t>
            </a:r>
            <a:r>
              <a:rPr lang="en-US" b="1" dirty="0" err="1" smtClean="0"/>
              <a:t>rajoista</a:t>
            </a:r>
            <a:r>
              <a:rPr lang="en-US" b="1" dirty="0" smtClean="0"/>
              <a:t> </a:t>
            </a:r>
            <a:r>
              <a:rPr lang="en-US" dirty="0" err="1" smtClean="0"/>
              <a:t>päätöksenteosta</a:t>
            </a:r>
            <a:endParaRPr lang="en-US" dirty="0" smtClean="0"/>
          </a:p>
          <a:p>
            <a:r>
              <a:rPr lang="en-US" dirty="0" err="1" smtClean="0"/>
              <a:t>Lainaa</a:t>
            </a:r>
            <a:r>
              <a:rPr lang="en-US" dirty="0" smtClean="0"/>
              <a:t> </a:t>
            </a:r>
            <a:r>
              <a:rPr lang="en-US" b="1" dirty="0" err="1" smtClean="0"/>
              <a:t>psykologiasta</a:t>
            </a:r>
            <a:r>
              <a:rPr lang="en-US" b="1" dirty="0" smtClean="0"/>
              <a:t> ja </a:t>
            </a:r>
            <a:r>
              <a:rPr lang="en-US" b="1" dirty="0" err="1" smtClean="0"/>
              <a:t>neurotieteistä</a:t>
            </a:r>
            <a:r>
              <a:rPr lang="en-US" b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käyttää</a:t>
            </a:r>
            <a:r>
              <a:rPr lang="en-US" dirty="0" smtClean="0"/>
              <a:t> </a:t>
            </a:r>
            <a:r>
              <a:rPr lang="en-US" dirty="0" err="1" smtClean="0"/>
              <a:t>paljon</a:t>
            </a:r>
            <a:r>
              <a:rPr lang="en-US" dirty="0" smtClean="0"/>
              <a:t> </a:t>
            </a:r>
            <a:r>
              <a:rPr lang="en-US" b="1" dirty="0" err="1" smtClean="0"/>
              <a:t>koeasetelmia</a:t>
            </a:r>
            <a:r>
              <a:rPr lang="en-US" b="1" dirty="0" smtClean="0"/>
              <a:t> ja </a:t>
            </a:r>
            <a:r>
              <a:rPr lang="en-US" b="1" dirty="0" err="1" smtClean="0"/>
              <a:t>mittauksia</a:t>
            </a:r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Tutkimusteemoja</a:t>
            </a:r>
            <a:r>
              <a:rPr lang="en-US" dirty="0" smtClean="0"/>
              <a:t> </a:t>
            </a:r>
            <a:r>
              <a:rPr lang="en-US" dirty="0" err="1" smtClean="0"/>
              <a:t>erityisesti</a:t>
            </a:r>
            <a:endParaRPr lang="en-US" dirty="0" smtClean="0"/>
          </a:p>
          <a:p>
            <a:pPr lvl="1"/>
            <a:r>
              <a:rPr lang="en-US" b="1" dirty="0" err="1" smtClean="0"/>
              <a:t>Heuristiikat</a:t>
            </a:r>
            <a:r>
              <a:rPr lang="en-US" b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yksinkertaisen</a:t>
            </a:r>
            <a:r>
              <a:rPr lang="en-US" dirty="0" smtClean="0"/>
              <a:t> “</a:t>
            </a:r>
            <a:r>
              <a:rPr lang="en-US" dirty="0" err="1" smtClean="0"/>
              <a:t>peukalosäännöt</a:t>
            </a:r>
            <a:r>
              <a:rPr lang="en-US" dirty="0" smtClean="0"/>
              <a:t>” </a:t>
            </a:r>
            <a:r>
              <a:rPr lang="en-US" dirty="0" err="1" smtClean="0"/>
              <a:t>joita</a:t>
            </a:r>
            <a:r>
              <a:rPr lang="en-US" dirty="0" smtClean="0"/>
              <a:t> </a:t>
            </a:r>
            <a:r>
              <a:rPr lang="en-US" dirty="0" err="1" smtClean="0"/>
              <a:t>käytetään</a:t>
            </a:r>
            <a:r>
              <a:rPr lang="en-US" dirty="0" smtClean="0"/>
              <a:t> </a:t>
            </a:r>
            <a:r>
              <a:rPr lang="en-US" dirty="0" err="1" smtClean="0"/>
              <a:t>päätökseteossa</a:t>
            </a:r>
            <a:endParaRPr lang="en-US" dirty="0" smtClean="0"/>
          </a:p>
          <a:p>
            <a:pPr lvl="1"/>
            <a:r>
              <a:rPr lang="en-US" b="1" dirty="0" smtClean="0"/>
              <a:t>Framing</a:t>
            </a:r>
            <a:r>
              <a:rPr lang="en-US" dirty="0" smtClean="0"/>
              <a:t> – </a:t>
            </a:r>
            <a:r>
              <a:rPr lang="en-US" dirty="0" err="1" smtClean="0"/>
              <a:t>käytetään</a:t>
            </a:r>
            <a:r>
              <a:rPr lang="en-US" dirty="0" smtClean="0"/>
              <a:t> </a:t>
            </a:r>
            <a:r>
              <a:rPr lang="en-US" dirty="0" err="1" smtClean="0"/>
              <a:t>skeemoja</a:t>
            </a:r>
            <a:r>
              <a:rPr lang="en-US" dirty="0" smtClean="0"/>
              <a:t> ja </a:t>
            </a:r>
            <a:r>
              <a:rPr lang="en-US" dirty="0" err="1" smtClean="0"/>
              <a:t>stereotyyppejä</a:t>
            </a:r>
            <a:r>
              <a:rPr lang="en-US" dirty="0" smtClean="0"/>
              <a:t> </a:t>
            </a:r>
            <a:r>
              <a:rPr lang="en-US" dirty="0" err="1" smtClean="0"/>
              <a:t>päätöksenteon</a:t>
            </a:r>
            <a:r>
              <a:rPr lang="en-US" dirty="0" smtClean="0"/>
              <a:t> </a:t>
            </a:r>
            <a:r>
              <a:rPr lang="en-US" dirty="0" err="1" smtClean="0"/>
              <a:t>tukena</a:t>
            </a:r>
            <a:r>
              <a:rPr lang="en-US" dirty="0" smtClean="0"/>
              <a:t> </a:t>
            </a:r>
          </a:p>
          <a:p>
            <a:pPr lvl="1"/>
            <a:r>
              <a:rPr lang="en-US" b="1" dirty="0" err="1" smtClean="0"/>
              <a:t>Kognitiiviset</a:t>
            </a:r>
            <a:r>
              <a:rPr lang="en-US" b="1" dirty="0" smtClean="0"/>
              <a:t> </a:t>
            </a:r>
            <a:r>
              <a:rPr lang="en-US" b="1" dirty="0" err="1" smtClean="0"/>
              <a:t>vinoumat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6393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Heuristiikat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2" y="1238249"/>
            <a:ext cx="7594954" cy="322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0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95537" y="749972"/>
            <a:ext cx="8207375" cy="996498"/>
          </a:xfrm>
        </p:spPr>
        <p:txBody>
          <a:bodyPr/>
          <a:lstStyle/>
          <a:p>
            <a:r>
              <a:rPr lang="fi-FI" dirty="0" err="1" smtClean="0"/>
              <a:t>Instead</a:t>
            </a:r>
            <a:r>
              <a:rPr lang="fi-FI" dirty="0" smtClean="0"/>
              <a:t> of </a:t>
            </a:r>
            <a:r>
              <a:rPr lang="fi-FI" dirty="0" err="1" smtClean="0"/>
              <a:t>logical</a:t>
            </a:r>
            <a:r>
              <a:rPr lang="fi-FI" dirty="0" smtClean="0"/>
              <a:t> and </a:t>
            </a:r>
            <a:r>
              <a:rPr lang="fi-FI" dirty="0" err="1" smtClean="0"/>
              <a:t>rational</a:t>
            </a:r>
            <a:r>
              <a:rPr lang="fi-FI" dirty="0" smtClean="0"/>
              <a:t>,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endParaRPr lang="fi-FI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395536" y="1325613"/>
            <a:ext cx="6552728" cy="415738"/>
          </a:xfrm>
        </p:spPr>
        <p:txBody>
          <a:bodyPr/>
          <a:lstStyle/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use</a:t>
            </a:r>
            <a:r>
              <a:rPr lang="fi-FI" dirty="0" smtClean="0"/>
              <a:t> </a:t>
            </a:r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rules</a:t>
            </a:r>
            <a:r>
              <a:rPr lang="fi-FI" dirty="0" smtClean="0"/>
              <a:t> of </a:t>
            </a:r>
            <a:r>
              <a:rPr lang="fi-FI" dirty="0" err="1" smtClean="0"/>
              <a:t>thumbs</a:t>
            </a:r>
            <a:r>
              <a:rPr lang="fi-FI" dirty="0" smtClean="0"/>
              <a:t>,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heuristics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62" y="1967937"/>
            <a:ext cx="1671462" cy="16714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0419" y="3861049"/>
            <a:ext cx="26398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Anchoring</a:t>
            </a:r>
            <a:r>
              <a:rPr lang="en-US" sz="1400" dirty="0">
                <a:solidFill>
                  <a:prstClr val="black"/>
                </a:solidFill>
              </a:rPr>
              <a:t> or </a:t>
            </a:r>
            <a:r>
              <a:rPr lang="en-US" sz="1400" dirty="0" err="1">
                <a:solidFill>
                  <a:prstClr val="black"/>
                </a:solidFill>
              </a:rPr>
              <a:t>focalism</a:t>
            </a:r>
            <a:r>
              <a:rPr lang="en-US" sz="1400" dirty="0">
                <a:solidFill>
                  <a:prstClr val="black"/>
                </a:solidFill>
              </a:rPr>
              <a:t> is a </a:t>
            </a:r>
            <a:r>
              <a:rPr lang="en-US" sz="1400" dirty="0">
                <a:solidFill>
                  <a:srgbClr val="FF0000"/>
                </a:solidFill>
              </a:rPr>
              <a:t>cognitive bias </a:t>
            </a:r>
            <a:r>
              <a:rPr lang="en-US" sz="1400" dirty="0">
                <a:solidFill>
                  <a:prstClr val="black"/>
                </a:solidFill>
              </a:rPr>
              <a:t>for an individual to </a:t>
            </a:r>
            <a:r>
              <a:rPr lang="en-US" sz="1400" dirty="0">
                <a:solidFill>
                  <a:srgbClr val="FF0000"/>
                </a:solidFill>
              </a:rPr>
              <a:t>rely too heavily on an initial piece of information offered </a:t>
            </a:r>
            <a:r>
              <a:rPr lang="en-US" sz="1400" dirty="0">
                <a:solidFill>
                  <a:prstClr val="black"/>
                </a:solidFill>
              </a:rPr>
              <a:t>(known as the "anchor") when making decisions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001" y="2116417"/>
            <a:ext cx="2092500" cy="15229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03848" y="3861048"/>
            <a:ext cx="29125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Availability </a:t>
            </a:r>
            <a:r>
              <a:rPr lang="en-US" sz="1400" dirty="0">
                <a:solidFill>
                  <a:prstClr val="black"/>
                </a:solidFill>
              </a:rPr>
              <a:t>heuristic is the </a:t>
            </a:r>
            <a:r>
              <a:rPr lang="en-US" sz="1400" dirty="0">
                <a:solidFill>
                  <a:srgbClr val="FF0000"/>
                </a:solidFill>
              </a:rPr>
              <a:t>tendency to overestimate the likelihood of events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with greater "availability" in memory</a:t>
            </a:r>
            <a:r>
              <a:rPr lang="en-US" sz="1400" dirty="0">
                <a:solidFill>
                  <a:prstClr val="black"/>
                </a:solidFill>
              </a:rPr>
              <a:t>, which can be influenced by how recent the memories are or how unusual or emotionally charged they may be.</a:t>
            </a:r>
            <a:endParaRPr lang="fi-FI" sz="14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572" y="2040632"/>
            <a:ext cx="2219325" cy="1676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16416" y="3861049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Representativeness</a:t>
            </a:r>
            <a:r>
              <a:rPr lang="en-US" sz="1400" dirty="0">
                <a:solidFill>
                  <a:prstClr val="black"/>
                </a:solidFill>
              </a:rPr>
              <a:t> is the </a:t>
            </a:r>
            <a:r>
              <a:rPr lang="en-US" sz="1400" dirty="0">
                <a:solidFill>
                  <a:srgbClr val="FF0000"/>
                </a:solidFill>
              </a:rPr>
              <a:t>tendency to estimate the likelihood of an event by comparing it to an existing schema </a:t>
            </a:r>
            <a:r>
              <a:rPr lang="en-US" sz="1400" dirty="0">
                <a:solidFill>
                  <a:prstClr val="black"/>
                </a:solidFill>
              </a:rPr>
              <a:t>that already exists in our minds. </a:t>
            </a:r>
            <a:endParaRPr lang="fi-FI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2776"/>
            <a:ext cx="2619747" cy="3492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603" y="1376164"/>
            <a:ext cx="2813456" cy="35296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826840"/>
            <a:ext cx="361637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smtClean="0"/>
              <a:t>Kumpi valmistui Harvardista?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1408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178" y="241403"/>
            <a:ext cx="4029382" cy="60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6" y="216310"/>
            <a:ext cx="8410898" cy="52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5" y="208574"/>
            <a:ext cx="8983329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39552" y="1124745"/>
            <a:ext cx="8207374" cy="3336083"/>
          </a:xfrm>
        </p:spPr>
        <p:txBody>
          <a:bodyPr/>
          <a:lstStyle/>
          <a:p>
            <a:r>
              <a:rPr lang="en-US" dirty="0" smtClean="0"/>
              <a:t>#1 set of questions about sexual preferences</a:t>
            </a:r>
            <a:r>
              <a:rPr lang="en-US" b="0" dirty="0"/>
              <a:t>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[e.g. having sex with older people, fat people, multiple people at the same time, people they hated]</a:t>
            </a:r>
          </a:p>
          <a:p>
            <a:endParaRPr lang="en-US" b="0" dirty="0" smtClean="0"/>
          </a:p>
          <a:p>
            <a:r>
              <a:rPr lang="en-US" dirty="0" smtClean="0"/>
              <a:t>#2 set </a:t>
            </a:r>
            <a:r>
              <a:rPr lang="en-US" dirty="0"/>
              <a:t>of questions </a:t>
            </a:r>
            <a:r>
              <a:rPr lang="en-US" dirty="0" smtClean="0"/>
              <a:t>about </a:t>
            </a:r>
            <a:r>
              <a:rPr lang="en-US" dirty="0"/>
              <a:t>the likelihood </a:t>
            </a:r>
            <a:r>
              <a:rPr lang="en-US" dirty="0" smtClean="0"/>
              <a:t>of engaging in immoral sexual conduct or committing sexual abuse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[e.g. ever committing a date rape; getting someone drunk to get sex; lying to get sex]</a:t>
            </a:r>
          </a:p>
          <a:p>
            <a:endParaRPr lang="en-US" b="0" dirty="0" smtClean="0"/>
          </a:p>
          <a:p>
            <a:r>
              <a:rPr lang="en-US" dirty="0" smtClean="0"/>
              <a:t>#3 set </a:t>
            </a:r>
            <a:r>
              <a:rPr lang="en-US" dirty="0"/>
              <a:t>of questions </a:t>
            </a:r>
            <a:r>
              <a:rPr lang="en-US" dirty="0" smtClean="0"/>
              <a:t>about likelihood of engaging in unsafe sex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[e.g. willingness to use condoms with a new sexual partner]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209800"/>
            <a:ext cx="8085599" cy="1359310"/>
          </a:xfrm>
        </p:spPr>
        <p:txBody>
          <a:bodyPr/>
          <a:lstStyle/>
          <a:p>
            <a:pPr algn="ctr"/>
            <a:r>
              <a:rPr lang="en-US" sz="4400" dirty="0" err="1" smtClean="0"/>
              <a:t>Perinteinen</a:t>
            </a:r>
            <a:r>
              <a:rPr lang="en-US" sz="4400" dirty="0" smtClean="0"/>
              <a:t> </a:t>
            </a:r>
            <a:r>
              <a:rPr lang="en-US" sz="4400" dirty="0" err="1" smtClean="0"/>
              <a:t>kansantaloustiede</a:t>
            </a:r>
            <a:r>
              <a:rPr lang="en-US" sz="4400" dirty="0" smtClean="0"/>
              <a:t> – </a:t>
            </a:r>
            <a:r>
              <a:rPr lang="en-US" sz="4400" dirty="0" err="1" smtClean="0">
                <a:solidFill>
                  <a:srgbClr val="FF0000"/>
                </a:solidFill>
              </a:rPr>
              <a:t>mitä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oletuksia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8.5.2019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 </a:t>
            </a:r>
            <a:fld id="{49EFD4B7-1CC6-864B-A72A-C978B70BBA9B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1559" y="836613"/>
            <a:ext cx="5818737" cy="43926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900" dirty="0"/>
              <a:t>Across the 19 questions about sexual preferences, when Roy and all the other participants were aroused they predicted that their desire to engage in a variety </a:t>
            </a:r>
            <a:r>
              <a:rPr lang="en-US" sz="1900" dirty="0">
                <a:solidFill>
                  <a:srgbClr val="FF0000"/>
                </a:solidFill>
              </a:rPr>
              <a:t>of somewhat odd sexual activities</a:t>
            </a:r>
            <a:r>
              <a:rPr lang="en-US" sz="1900" dirty="0"/>
              <a:t> would be nearly twice as high as (72 percent higher than) they had predicted when they were cold. For example, the idea of enjoying contact with animals was </a:t>
            </a:r>
            <a:r>
              <a:rPr lang="en-US" sz="1900" b="1" dirty="0"/>
              <a:t>more than twice as appealing </a:t>
            </a:r>
            <a:r>
              <a:rPr lang="en-US" sz="1900" dirty="0"/>
              <a:t>when they were in a state of arousal as when they were in a cold state. </a:t>
            </a:r>
            <a:endParaRPr lang="fi-FI" sz="1900" dirty="0">
              <a:solidFill>
                <a:srgbClr val="FF0000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6630450" y="934936"/>
            <a:ext cx="1471331" cy="1002019"/>
          </a:xfrm>
          <a:prstGeom prst="wedgeRectCallout">
            <a:avLst>
              <a:gd name="adj1" fmla="val -123713"/>
              <a:gd name="adj2" fmla="val 3290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 err="1">
                <a:solidFill>
                  <a:prstClr val="white"/>
                </a:solidFill>
                <a:latin typeface="Arial"/>
              </a:rPr>
              <a:t>Kinda</a:t>
            </a:r>
            <a:r>
              <a:rPr lang="fi-FI" sz="1600" dirty="0">
                <a:solidFill>
                  <a:prstClr val="white"/>
                </a:solidFill>
                <a:latin typeface="Arial"/>
              </a:rPr>
              <a:t> </a:t>
            </a:r>
            <a:r>
              <a:rPr lang="fi-FI" sz="1600" dirty="0" err="1">
                <a:solidFill>
                  <a:prstClr val="white"/>
                </a:solidFill>
                <a:latin typeface="Arial"/>
              </a:rPr>
              <a:t>normativa</a:t>
            </a:r>
            <a:r>
              <a:rPr lang="fi-FI" sz="1600" dirty="0">
                <a:solidFill>
                  <a:prstClr val="white"/>
                </a:solidFill>
                <a:latin typeface="Arial"/>
              </a:rPr>
              <a:t> </a:t>
            </a:r>
            <a:r>
              <a:rPr lang="fi-FI" sz="1600" dirty="0" err="1">
                <a:solidFill>
                  <a:prstClr val="white"/>
                </a:solidFill>
                <a:latin typeface="Arial"/>
              </a:rPr>
              <a:t>language</a:t>
            </a:r>
            <a:r>
              <a:rPr lang="fi-FI" sz="1600" dirty="0">
                <a:solidFill>
                  <a:prstClr val="white"/>
                </a:solidFill>
                <a:latin typeface="Arial"/>
              </a:rPr>
              <a:t> </a:t>
            </a:r>
            <a:r>
              <a:rPr lang="fi-FI" sz="1600" dirty="0" err="1">
                <a:solidFill>
                  <a:prstClr val="white"/>
                </a:solidFill>
                <a:latin typeface="Arial"/>
              </a:rPr>
              <a:t>here</a:t>
            </a:r>
            <a:r>
              <a:rPr lang="fi-FI" sz="1600" dirty="0">
                <a:solidFill>
                  <a:prstClr val="white"/>
                </a:solidFill>
                <a:latin typeface="Arial"/>
              </a:rPr>
              <a:t>, no?</a:t>
            </a:r>
          </a:p>
        </p:txBody>
      </p:sp>
    </p:spTree>
    <p:extLst>
      <p:ext uri="{BB962C8B-B14F-4D97-AF65-F5344CB8AC3E}">
        <p14:creationId xmlns:p14="http://schemas.microsoft.com/office/powerpoint/2010/main" val="25376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  <p:sp>
        <p:nvSpPr>
          <p:cNvPr id="4" name="Rectangle 3"/>
          <p:cNvSpPr/>
          <p:nvPr/>
        </p:nvSpPr>
        <p:spPr>
          <a:xfrm>
            <a:off x="484956" y="382012"/>
            <a:ext cx="7990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 the five questions </a:t>
            </a:r>
            <a:r>
              <a:rPr lang="en-US" sz="2000" b="1" dirty="0"/>
              <a:t>about their propensity to engage in </a:t>
            </a:r>
            <a:r>
              <a:rPr lang="en-US" sz="2000" b="1" dirty="0">
                <a:solidFill>
                  <a:srgbClr val="FF0000"/>
                </a:solidFill>
              </a:rPr>
              <a:t>immoral activities</a:t>
            </a:r>
            <a:r>
              <a:rPr lang="en-US" sz="2000" dirty="0"/>
              <a:t>, </a:t>
            </a:r>
            <a:r>
              <a:rPr lang="en-US" sz="2000" b="1" dirty="0"/>
              <a:t>when they were aroused they predicted their propensity to be </a:t>
            </a:r>
            <a:r>
              <a:rPr lang="en-US" sz="2000" b="1" dirty="0">
                <a:solidFill>
                  <a:srgbClr val="FF0000"/>
                </a:solidFill>
              </a:rPr>
              <a:t>more than twice as high </a:t>
            </a:r>
            <a:r>
              <a:rPr lang="en-US" sz="2000" dirty="0"/>
              <a:t>as (</a:t>
            </a:r>
            <a:r>
              <a:rPr lang="en-US" sz="2000" b="1" dirty="0">
                <a:solidFill>
                  <a:srgbClr val="FF0000"/>
                </a:solidFill>
              </a:rPr>
              <a:t>136</a:t>
            </a:r>
            <a:r>
              <a:rPr lang="en-US" sz="2000" b="1" dirty="0"/>
              <a:t> percent higher </a:t>
            </a:r>
            <a:r>
              <a:rPr lang="en-US" sz="2000" dirty="0"/>
              <a:t>than) they had predicted in the cold state.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4955" y="1819559"/>
            <a:ext cx="79904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 err="1"/>
              <a:t>Similarly</a:t>
            </a:r>
            <a:r>
              <a:rPr lang="fi-FI" sz="2000" dirty="0"/>
              <a:t>, </a:t>
            </a:r>
            <a:r>
              <a:rPr lang="en-US" sz="2000" b="1" dirty="0"/>
              <a:t>in the set of questions about </a:t>
            </a:r>
            <a:r>
              <a:rPr lang="en-US" sz="2000" b="1" dirty="0">
                <a:solidFill>
                  <a:srgbClr val="FF0000"/>
                </a:solidFill>
              </a:rPr>
              <a:t>using condoms</a:t>
            </a:r>
            <a:r>
              <a:rPr lang="en-US" sz="2000" dirty="0"/>
              <a:t>, and despite the warnings that had been hammered into them over the years about the importance of condoms, </a:t>
            </a:r>
            <a:r>
              <a:rPr lang="en-US" sz="2000" b="1" dirty="0"/>
              <a:t>they were </a:t>
            </a:r>
            <a:r>
              <a:rPr lang="en-US" sz="2000" b="1" dirty="0">
                <a:solidFill>
                  <a:srgbClr val="FF0000"/>
                </a:solidFill>
              </a:rPr>
              <a:t>25</a:t>
            </a:r>
            <a:r>
              <a:rPr lang="en-US" sz="2000" b="1" dirty="0"/>
              <a:t> percent more likely in the aroused state </a:t>
            </a:r>
            <a:r>
              <a:rPr lang="en-US" sz="2000" dirty="0"/>
              <a:t>than in the cold state </a:t>
            </a:r>
            <a:r>
              <a:rPr lang="en-US" sz="2000" b="1" dirty="0"/>
              <a:t>to predict that they would forego condoms.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84956" y="3829723"/>
            <a:ext cx="7990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 all these cases they failed to predict the influence of arousal on their sexual preferences, morality, and approach to safe sex.”</a:t>
            </a:r>
            <a:endParaRPr lang="fi-FI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3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Ei-rationaalinen perspektiivi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397000"/>
            <a:ext cx="8085138" cy="4108450"/>
          </a:xfrm>
        </p:spPr>
        <p:txBody>
          <a:bodyPr/>
          <a:lstStyle/>
          <a:p>
            <a:r>
              <a:rPr lang="fi-FI" altLang="fi-FI" dirty="0">
                <a:ea typeface="ＭＳ Ｐゴシック" pitchFamily="34" charset="-128"/>
                <a:cs typeface="Arial" charset="0"/>
              </a:rPr>
              <a:t>Luultavasti suurin osa tekemistämme ostopäätöksistä </a:t>
            </a:r>
            <a:r>
              <a:rPr lang="fi-FI" altLang="fi-FI" b="1" dirty="0">
                <a:ea typeface="ＭＳ Ｐゴシック" pitchFamily="34" charset="-128"/>
                <a:cs typeface="Arial" charset="0"/>
              </a:rPr>
              <a:t>eivät ole rationaalisia</a:t>
            </a:r>
          </a:p>
          <a:p>
            <a:pPr lvl="1"/>
            <a:r>
              <a:rPr lang="fi-FI" altLang="fi-FI" dirty="0">
                <a:ea typeface="ＭＳ Ｐゴシック" pitchFamily="34" charset="-128"/>
              </a:rPr>
              <a:t>Emme tee monimutkaisia päätösprosesseja</a:t>
            </a:r>
          </a:p>
          <a:p>
            <a:pPr lvl="1"/>
            <a:r>
              <a:rPr lang="fi-FI" altLang="fi-FI" dirty="0" smtClean="0">
                <a:ea typeface="ＭＳ Ｐゴシック" pitchFamily="34" charset="-128"/>
              </a:rPr>
              <a:t>Käytämme </a:t>
            </a:r>
            <a:r>
              <a:rPr lang="fi-FI" altLang="fi-FI" b="1" dirty="0">
                <a:ea typeface="ＭＳ Ｐゴシック" pitchFamily="34" charset="-128"/>
              </a:rPr>
              <a:t>heuristiikoita</a:t>
            </a:r>
            <a:r>
              <a:rPr lang="fi-FI" altLang="fi-FI" dirty="0">
                <a:ea typeface="ＭＳ Ｐゴシック" pitchFamily="34" charset="-128"/>
              </a:rPr>
              <a:t> (joskus myös isoissa ostoksissa</a:t>
            </a:r>
            <a:r>
              <a:rPr lang="fi-FI" altLang="fi-FI" dirty="0" smtClean="0">
                <a:ea typeface="ＭＳ Ｐゴシック" pitchFamily="34" charset="-128"/>
              </a:rPr>
              <a:t>)</a:t>
            </a:r>
          </a:p>
          <a:p>
            <a:pPr lvl="1"/>
            <a:r>
              <a:rPr lang="fi-FI" altLang="fi-FI" dirty="0">
                <a:ea typeface="ＭＳ Ｐゴシック" pitchFamily="34" charset="-128"/>
              </a:rPr>
              <a:t>Ostamme </a:t>
            </a:r>
            <a:r>
              <a:rPr lang="fi-FI" altLang="fi-FI" b="1" dirty="0">
                <a:ea typeface="ＭＳ Ｐゴシック" pitchFamily="34" charset="-128"/>
              </a:rPr>
              <a:t>impulsiivisesti</a:t>
            </a:r>
          </a:p>
          <a:p>
            <a:pPr lvl="1"/>
            <a:r>
              <a:rPr lang="fi-FI" altLang="fi-FI" dirty="0" smtClean="0">
                <a:ea typeface="ＭＳ Ｐゴシック" pitchFamily="34" charset="-128"/>
              </a:rPr>
              <a:t>Kulutamme </a:t>
            </a:r>
            <a:r>
              <a:rPr lang="fi-FI" altLang="fi-FI" b="1" dirty="0">
                <a:ea typeface="ＭＳ Ｐゴシック" pitchFamily="34" charset="-128"/>
              </a:rPr>
              <a:t>hedonistisesti</a:t>
            </a:r>
            <a:r>
              <a:rPr lang="fi-FI" altLang="fi-FI" dirty="0">
                <a:ea typeface="ＭＳ Ｐゴシック" pitchFamily="34" charset="-128"/>
              </a:rPr>
              <a:t>, jopa </a:t>
            </a:r>
            <a:r>
              <a:rPr lang="fi-FI" altLang="fi-FI" dirty="0" smtClean="0">
                <a:ea typeface="ＭＳ Ｐゴシック" pitchFamily="34" charset="-128"/>
              </a:rPr>
              <a:t>vaarallisesti</a:t>
            </a:r>
          </a:p>
          <a:p>
            <a:pPr lvl="1"/>
            <a:r>
              <a:rPr lang="fi-FI" altLang="fi-FI" dirty="0" smtClean="0">
                <a:ea typeface="ＭＳ Ｐゴシック" pitchFamily="34" charset="-128"/>
              </a:rPr>
              <a:t>Ostamme </a:t>
            </a:r>
            <a:r>
              <a:rPr lang="fi-FI" altLang="fi-FI" b="1" dirty="0" smtClean="0">
                <a:ea typeface="ＭＳ Ｐゴシック" pitchFamily="34" charset="-128"/>
              </a:rPr>
              <a:t>lahjoja</a:t>
            </a:r>
            <a:endParaRPr lang="fi-FI" altLang="fi-FI" b="1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Right Brace 6"/>
          <p:cNvSpPr/>
          <p:nvPr/>
        </p:nvSpPr>
        <p:spPr>
          <a:xfrm>
            <a:off x="7039896" y="3192566"/>
            <a:ext cx="363794" cy="16911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6537190" y="3977879"/>
            <a:ext cx="231634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/>
              <a:t>Compensatory </a:t>
            </a:r>
            <a:r>
              <a:rPr lang="en-US" sz="1400" b="1" dirty="0" err="1" smtClean="0"/>
              <a:t>consumtion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072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201" y="567505"/>
            <a:ext cx="8085599" cy="857250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Compensatory consumption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1695450"/>
            <a:ext cx="2638425" cy="173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918" y="1581150"/>
            <a:ext cx="2466975" cy="184785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539613" y="2562225"/>
            <a:ext cx="19074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7" y="3977763"/>
            <a:ext cx="2657475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422" y="3730778"/>
            <a:ext cx="2713629" cy="203660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539613" y="4976044"/>
            <a:ext cx="19074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3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Kompensoiva</a:t>
            </a:r>
            <a:r>
              <a:rPr lang="en-US" dirty="0" smtClean="0"/>
              <a:t> </a:t>
            </a:r>
            <a:r>
              <a:rPr lang="en-US" dirty="0" err="1" smtClean="0"/>
              <a:t>ostaminen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41" y="1118414"/>
            <a:ext cx="8180159" cy="46489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382297" y="2713704"/>
            <a:ext cx="5004619" cy="196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1304" y="3008313"/>
            <a:ext cx="78656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1304" y="3288533"/>
            <a:ext cx="58008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16877" y="3549089"/>
            <a:ext cx="120425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83393" y="3829308"/>
            <a:ext cx="188287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30709" y="4099696"/>
            <a:ext cx="16321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84439" y="4384832"/>
            <a:ext cx="238528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4439" y="4930522"/>
            <a:ext cx="63024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0001" y="4645387"/>
            <a:ext cx="222492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0001" y="5225489"/>
            <a:ext cx="59070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686371" y="5225489"/>
            <a:ext cx="263288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79908" y="5486044"/>
            <a:ext cx="278636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066152" y="569591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Koles</a:t>
            </a:r>
            <a:r>
              <a:rPr lang="en-US" sz="1400" dirty="0"/>
              <a:t>, B., Wells, V., &amp; Tadajewski, M. (2018). Compensatory consumption and consumer compromises: a state-of-the-art review. </a:t>
            </a:r>
            <a:r>
              <a:rPr lang="en-US" sz="1400" i="1" dirty="0"/>
              <a:t>Journal of Marketing Management</a:t>
            </a:r>
            <a:r>
              <a:rPr lang="en-US" sz="1400" dirty="0"/>
              <a:t>, </a:t>
            </a:r>
            <a:r>
              <a:rPr lang="en-US" sz="1400" i="1" dirty="0"/>
              <a:t>34</a:t>
            </a:r>
            <a:r>
              <a:rPr lang="en-US" sz="1400" dirty="0"/>
              <a:t>(1-2), 96-133.</a:t>
            </a:r>
          </a:p>
        </p:txBody>
      </p:sp>
    </p:spTree>
    <p:extLst>
      <p:ext uri="{BB962C8B-B14F-4D97-AF65-F5344CB8AC3E}">
        <p14:creationId xmlns:p14="http://schemas.microsoft.com/office/powerpoint/2010/main" val="28093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Impulssi- eli heräteostaminen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1" y="1562100"/>
            <a:ext cx="4478564" cy="3943350"/>
          </a:xfrm>
        </p:spPr>
        <p:txBody>
          <a:bodyPr/>
          <a:lstStyle/>
          <a:p>
            <a:pPr marL="273050" lvl="1" indent="-273050">
              <a:spcBef>
                <a:spcPts val="575"/>
              </a:spcBef>
              <a:buSzPct val="100000"/>
              <a:buFont typeface="Arial" charset="0"/>
              <a:buChar char="•"/>
              <a:defRPr/>
            </a:pPr>
            <a:r>
              <a:rPr lang="fi-FI" altLang="ja-JP" dirty="0"/>
              <a:t>Heräteostaminen on yksi </a:t>
            </a:r>
            <a:r>
              <a:rPr lang="fi-FI" altLang="ja-JP" b="1" dirty="0"/>
              <a:t>suunnittelemattoman ostamisen tyyppi </a:t>
            </a:r>
            <a:r>
              <a:rPr lang="fi-FI" altLang="ja-JP" dirty="0"/>
              <a:t>(Koski </a:t>
            </a:r>
            <a:r>
              <a:rPr lang="fi-FI" altLang="ja-JP" dirty="0" smtClean="0"/>
              <a:t>2004)</a:t>
            </a:r>
          </a:p>
          <a:p>
            <a:pPr marL="273050" lvl="1" indent="-273050">
              <a:spcBef>
                <a:spcPts val="575"/>
              </a:spcBef>
              <a:buSzPct val="100000"/>
              <a:buFont typeface="Arial" charset="0"/>
              <a:buChar char="•"/>
              <a:defRPr/>
            </a:pPr>
            <a:r>
              <a:rPr lang="fi-FI" sz="2200" dirty="0" smtClean="0">
                <a:ea typeface="ＭＳ Ｐゴシック" pitchFamily="34" charset="-128"/>
              </a:rPr>
              <a:t>Heräteostoksia </a:t>
            </a:r>
            <a:r>
              <a:rPr lang="fi-FI" sz="2200" dirty="0">
                <a:ea typeface="ＭＳ Ｐゴシック" pitchFamily="34" charset="-128"/>
              </a:rPr>
              <a:t>tapahtuu kun kuluttajat kokevat yhtäkkisiä voimakkaita ja pysyviä emotionaalisia tarpeita ostaa heti </a:t>
            </a:r>
            <a:r>
              <a:rPr lang="fi-FI" sz="2200" dirty="0">
                <a:ea typeface="ＭＳ Ｐゴシック" pitchFamily="34" charset="-128"/>
                <a:sym typeface="Wingdings" pitchFamily="2" charset="2"/>
              </a:rPr>
              <a:t> ts. ostaminen on voimakkaan impulsiivista</a:t>
            </a:r>
          </a:p>
          <a:p>
            <a:endParaRPr lang="fi-FI" dirty="0"/>
          </a:p>
        </p:txBody>
      </p:sp>
      <p:pic>
        <p:nvPicPr>
          <p:cNvPr id="2050" name="Picture 2" descr="http://criticalfinancial.com/wp-content/uploads/Impulse-buy-carto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25" y="1349828"/>
            <a:ext cx="3572175" cy="40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58" y="191132"/>
            <a:ext cx="7102804" cy="1406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67" y="2061227"/>
            <a:ext cx="6543839" cy="3140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84" y="2420386"/>
            <a:ext cx="7640116" cy="263879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27587" y="3460956"/>
            <a:ext cx="7590503" cy="1957382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691149" y="3982065"/>
            <a:ext cx="11602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40013" y="4763730"/>
            <a:ext cx="12339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39845" y="5059179"/>
            <a:ext cx="184355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1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42" y="1704405"/>
            <a:ext cx="6325483" cy="408679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578942" y="4513006"/>
            <a:ext cx="3254477" cy="983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21858" y="4768644"/>
            <a:ext cx="112087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868994" y="5265173"/>
            <a:ext cx="3613354" cy="983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87677" y="5501148"/>
            <a:ext cx="19487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8090" y="3913239"/>
            <a:ext cx="2123768" cy="766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67484" y="3732683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err="1" smtClean="0"/>
              <a:t>Ei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mietitä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err="1" smtClean="0"/>
              <a:t>seurauksia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19548" y="3433836"/>
            <a:ext cx="10547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err="1" smtClean="0"/>
              <a:t>Päätös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b="1" dirty="0" err="1" smtClean="0"/>
              <a:t>nopeasti</a:t>
            </a:r>
            <a:endParaRPr lang="en-US" sz="2000" b="1" dirty="0"/>
          </a:p>
        </p:txBody>
      </p:sp>
      <p:cxnSp>
        <p:nvCxnSpPr>
          <p:cNvPr id="22" name="Straight Arrow Connector 21"/>
          <p:cNvCxnSpPr>
            <a:stCxn id="19" idx="2"/>
          </p:cNvCxnSpPr>
          <p:nvPr/>
        </p:nvCxnSpPr>
        <p:spPr>
          <a:xfrm flipH="1">
            <a:off x="7570839" y="4348236"/>
            <a:ext cx="866700" cy="8235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36" y="161882"/>
            <a:ext cx="7896728" cy="15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8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30" y="838707"/>
            <a:ext cx="7645509" cy="42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5465044" y="6216650"/>
            <a:ext cx="3619500" cy="161925"/>
          </a:xfrm>
        </p:spPr>
        <p:txBody>
          <a:bodyPr/>
          <a:lstStyle/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https://www.invespcro.com/blog/impulse-buying/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0" y="361867"/>
            <a:ext cx="6975870" cy="454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67" y="592822"/>
            <a:ext cx="4792572" cy="4443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485" y="914789"/>
            <a:ext cx="5018689" cy="43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Perinteisen</a:t>
            </a:r>
            <a:r>
              <a:rPr lang="en-US" dirty="0" smtClean="0"/>
              <a:t> </a:t>
            </a:r>
            <a:r>
              <a:rPr lang="en-US" dirty="0" err="1" smtClean="0"/>
              <a:t>taloustieteen</a:t>
            </a:r>
            <a:r>
              <a:rPr lang="en-US" dirty="0" smtClean="0"/>
              <a:t> </a:t>
            </a:r>
            <a:r>
              <a:rPr lang="en-US" dirty="0" err="1" smtClean="0"/>
              <a:t>oletukset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 err="1" smtClean="0"/>
              <a:t>Kuluttajalla</a:t>
            </a:r>
            <a:r>
              <a:rPr lang="en-US" sz="2000" dirty="0" smtClean="0"/>
              <a:t> </a:t>
            </a:r>
            <a:r>
              <a:rPr lang="en-US" sz="2000" b="1" dirty="0" smtClean="0"/>
              <a:t>on </a:t>
            </a:r>
            <a:r>
              <a:rPr lang="en-US" sz="2000" b="1" dirty="0" err="1" smtClean="0"/>
              <a:t>tarjolla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kaikki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mahdollinen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tieto</a:t>
            </a:r>
            <a:r>
              <a:rPr lang="en-US" sz="2000" b="1" dirty="0" smtClean="0"/>
              <a:t> </a:t>
            </a:r>
          </a:p>
          <a:p>
            <a:r>
              <a:rPr lang="en-US" sz="2000" dirty="0" err="1" smtClean="0"/>
              <a:t>Kuluttaja</a:t>
            </a:r>
            <a:r>
              <a:rPr lang="en-US" sz="2000" dirty="0" smtClean="0"/>
              <a:t> </a:t>
            </a:r>
            <a:r>
              <a:rPr lang="en-US" sz="2000" dirty="0" err="1" smtClean="0"/>
              <a:t>pystyy</a:t>
            </a:r>
            <a:r>
              <a:rPr lang="en-US" sz="2000" dirty="0" smtClean="0"/>
              <a:t> </a:t>
            </a:r>
            <a:r>
              <a:rPr lang="en-US" sz="2000" dirty="0" err="1" smtClean="0"/>
              <a:t>tämän</a:t>
            </a:r>
            <a:r>
              <a:rPr lang="en-US" sz="2000" dirty="0" smtClean="0"/>
              <a:t> </a:t>
            </a:r>
            <a:r>
              <a:rPr lang="en-US" sz="2000" dirty="0" err="1" smtClean="0"/>
              <a:t>tiedon</a:t>
            </a:r>
            <a:r>
              <a:rPr lang="en-US" sz="2000" dirty="0" smtClean="0"/>
              <a:t> </a:t>
            </a:r>
            <a:r>
              <a:rPr lang="en-US" sz="2000" dirty="0" err="1" smtClean="0"/>
              <a:t>nojalla</a:t>
            </a:r>
            <a:r>
              <a:rPr lang="en-US" sz="2000" dirty="0" smtClean="0"/>
              <a:t> </a:t>
            </a:r>
            <a:r>
              <a:rPr lang="en-US" sz="2000" dirty="0" err="1" smtClean="0"/>
              <a:t>tekemään</a:t>
            </a:r>
            <a:r>
              <a:rPr lang="en-US" sz="2000" dirty="0"/>
              <a:t> </a:t>
            </a:r>
            <a:r>
              <a:rPr lang="en-US" sz="2000" b="1" dirty="0" err="1" smtClean="0"/>
              <a:t>rationaalisia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päätöksiä</a:t>
            </a:r>
            <a:r>
              <a:rPr lang="en-US" sz="2000" b="1" dirty="0"/>
              <a:t> </a:t>
            </a:r>
            <a:r>
              <a:rPr lang="en-US" sz="2000" dirty="0" err="1" smtClean="0"/>
              <a:t>eli</a:t>
            </a:r>
            <a:r>
              <a:rPr lang="en-US" sz="2000" dirty="0" smtClean="0"/>
              <a:t> </a:t>
            </a:r>
            <a:r>
              <a:rPr lang="en-US" sz="2000" dirty="0" err="1" smtClean="0"/>
              <a:t>valitsemaan</a:t>
            </a:r>
            <a:r>
              <a:rPr lang="en-US" sz="2000" dirty="0" smtClean="0"/>
              <a:t> </a:t>
            </a:r>
            <a:r>
              <a:rPr lang="en-US" sz="2000" b="1" dirty="0" err="1" smtClean="0"/>
              <a:t>optimaalisen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vaihtoehdon</a:t>
            </a:r>
            <a:r>
              <a:rPr lang="en-US" sz="2000" b="1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>
                <a:sym typeface="Wingdings" panose="05000000000000000000" pitchFamily="2" charset="2"/>
              </a:rPr>
              <a:t>maksimaalinen</a:t>
            </a:r>
            <a:r>
              <a:rPr lang="en-US" sz="2000" dirty="0" smtClean="0">
                <a:sym typeface="Wingdings" panose="05000000000000000000" pitchFamily="2" charset="2"/>
              </a:rPr>
              <a:t> (</a:t>
            </a:r>
            <a:r>
              <a:rPr lang="en-US" sz="2000" dirty="0" err="1" smtClean="0">
                <a:sym typeface="Wingdings" panose="05000000000000000000" pitchFamily="2" charset="2"/>
              </a:rPr>
              <a:t>taloudellinen</a:t>
            </a:r>
            <a:r>
              <a:rPr lang="en-US" sz="2000" dirty="0" smtClean="0">
                <a:sym typeface="Wingdings" panose="05000000000000000000" pitchFamily="2" charset="2"/>
              </a:rPr>
              <a:t>) </a:t>
            </a:r>
            <a:r>
              <a:rPr lang="en-US" sz="2000" dirty="0" err="1" smtClean="0">
                <a:sym typeface="Wingdings" panose="05000000000000000000" pitchFamily="2" charset="2"/>
              </a:rPr>
              <a:t>hyöty</a:t>
            </a:r>
            <a:r>
              <a:rPr lang="en-US" sz="2000" dirty="0" smtClean="0">
                <a:sym typeface="Wingdings" panose="05000000000000000000" pitchFamily="2" charset="2"/>
              </a:rPr>
              <a:t>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 err="1" smtClean="0">
                <a:sym typeface="Wingdings" panose="05000000000000000000" pitchFamily="2" charset="2"/>
              </a:rPr>
              <a:t>Kuluttajalla</a:t>
            </a:r>
            <a:r>
              <a:rPr lang="en-US" sz="2000" dirty="0" smtClean="0">
                <a:sym typeface="Wingdings" panose="05000000000000000000" pitchFamily="2" charset="2"/>
              </a:rPr>
              <a:t> on </a:t>
            </a:r>
            <a:r>
              <a:rPr lang="en-US" sz="2000" dirty="0" err="1" smtClean="0">
                <a:sym typeface="Wingdings" panose="05000000000000000000" pitchFamily="2" charset="2"/>
              </a:rPr>
              <a:t>selvät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kriteerit</a:t>
            </a:r>
            <a:r>
              <a:rPr lang="en-US" sz="2000" dirty="0" smtClean="0">
                <a:sym typeface="Wingdings" panose="05000000000000000000" pitchFamily="2" charset="2"/>
              </a:rPr>
              <a:t> ja </a:t>
            </a:r>
            <a:r>
              <a:rPr lang="en-US" sz="2000" dirty="0" err="1" smtClean="0">
                <a:sym typeface="Wingdings" panose="05000000000000000000" pitchFamily="2" charset="2"/>
              </a:rPr>
              <a:t>tuotteita</a:t>
            </a:r>
            <a:r>
              <a:rPr lang="en-US" sz="2000" dirty="0" smtClean="0">
                <a:sym typeface="Wingdings" panose="05000000000000000000" pitchFamily="2" charset="2"/>
              </a:rPr>
              <a:t> on </a:t>
            </a:r>
            <a:r>
              <a:rPr lang="en-US" sz="2000" dirty="0" err="1" smtClean="0">
                <a:sym typeface="Wingdings" panose="05000000000000000000" pitchFamily="2" charset="2"/>
              </a:rPr>
              <a:t>helppo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vertailla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 err="1">
                <a:sym typeface="Wingdings" panose="05000000000000000000" pitchFamily="2" charset="2"/>
              </a:rPr>
              <a:t>Kuluttamiseen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ei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vaikuta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mikään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muu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tekijä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kuin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oman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hyödyn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maksimointi</a:t>
            </a: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 err="1" smtClean="0">
                <a:sym typeface="Wingdings" panose="05000000000000000000" pitchFamily="2" charset="2"/>
              </a:rPr>
              <a:t>Kuluttaja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ei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koskaan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kuluta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liikaa</a:t>
            </a:r>
            <a:r>
              <a:rPr lang="en-US" sz="2000" dirty="0" smtClean="0">
                <a:sym typeface="Wingdings" panose="05000000000000000000" pitchFamily="2" charset="2"/>
              </a:rPr>
              <a:t> tai </a:t>
            </a:r>
            <a:r>
              <a:rPr lang="en-US" sz="2000" dirty="0" err="1" smtClean="0">
                <a:sym typeface="Wingdings" panose="05000000000000000000" pitchFamily="2" charset="2"/>
              </a:rPr>
              <a:t>liian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vähän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omaksi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parhaakseen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823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01381" y="315451"/>
            <a:ext cx="4638919" cy="3623408"/>
          </a:xfrm>
        </p:spPr>
        <p:txBody>
          <a:bodyPr/>
          <a:lstStyle/>
          <a:p>
            <a:pPr marL="0" indent="0">
              <a:buNone/>
            </a:pP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Markkinoijat usein </a:t>
            </a:r>
            <a:r>
              <a:rPr lang="fi-FI" altLang="fi-FI" b="1" dirty="0" smtClean="0">
                <a:ea typeface="ＭＳ Ｐゴシック" pitchFamily="34" charset="-128"/>
                <a:cs typeface="Arial" charset="0"/>
              </a:rPr>
              <a:t>kannustavat </a:t>
            </a:r>
            <a:r>
              <a:rPr lang="fi-FI" altLang="fi-FI" dirty="0">
                <a:ea typeface="ＭＳ Ｐゴシック" pitchFamily="34" charset="-128"/>
                <a:cs typeface="Arial" charset="0"/>
              </a:rPr>
              <a:t>kuluttajia </a:t>
            </a: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heräteostoksiin </a:t>
            </a:r>
            <a:r>
              <a:rPr lang="fi-FI" altLang="fi-FI" dirty="0">
                <a:ea typeface="ＭＳ Ｐゴシック" pitchFamily="34" charset="-128"/>
                <a:cs typeface="Arial" charset="0"/>
              </a:rPr>
              <a:t>mm. </a:t>
            </a:r>
            <a:r>
              <a:rPr lang="fi-FI" altLang="fi-FI" b="1" dirty="0">
                <a:ea typeface="ＭＳ Ｐゴシック" pitchFamily="34" charset="-128"/>
                <a:cs typeface="Arial" charset="0"/>
              </a:rPr>
              <a:t>myymäläsuunnittelulla</a:t>
            </a:r>
            <a:r>
              <a:rPr lang="fi-FI" altLang="fi-FI" dirty="0">
                <a:ea typeface="ＭＳ Ｐゴシック" pitchFamily="34" charset="-128"/>
                <a:cs typeface="Arial" charset="0"/>
              </a:rPr>
              <a:t> (esillepano, pohjapiirros, hinnoittelu, sijoittelu, </a:t>
            </a: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POP, </a:t>
            </a:r>
            <a:r>
              <a:rPr lang="fi-FI" altLang="fi-FI" dirty="0" err="1" smtClean="0">
                <a:ea typeface="ＭＳ Ｐゴシック" pitchFamily="34" charset="-128"/>
                <a:cs typeface="Arial" charset="0"/>
              </a:rPr>
              <a:t>visual</a:t>
            </a: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 </a:t>
            </a:r>
            <a:r>
              <a:rPr lang="fi-FI" altLang="fi-FI" dirty="0" err="1" smtClean="0">
                <a:ea typeface="ＭＳ Ｐゴシック" pitchFamily="34" charset="-128"/>
                <a:cs typeface="Arial" charset="0"/>
              </a:rPr>
              <a:t>merchandizing</a:t>
            </a: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)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788" y="250979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39" y="2370650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139" y="4452144"/>
            <a:ext cx="2609850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225" y="2876550"/>
            <a:ext cx="2809875" cy="1628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225" y="4584700"/>
            <a:ext cx="31527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42" y="246185"/>
            <a:ext cx="3790364" cy="3347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566" y="527538"/>
            <a:ext cx="5835572" cy="57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2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Mielihyväostaminen – ”</a:t>
            </a:r>
            <a:r>
              <a:rPr lang="fi-FI" dirty="0" err="1" smtClean="0"/>
              <a:t>retail</a:t>
            </a:r>
            <a:r>
              <a:rPr lang="fi-FI" dirty="0" smtClean="0"/>
              <a:t> </a:t>
            </a:r>
            <a:r>
              <a:rPr lang="fi-FI" dirty="0" err="1" smtClean="0"/>
              <a:t>therapy</a:t>
            </a:r>
            <a:r>
              <a:rPr lang="fi-FI" dirty="0" smtClean="0"/>
              <a:t>”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altLang="fi-FI" dirty="0">
                <a:ea typeface="ＭＳ Ｐゴシック" pitchFamily="34" charset="-128"/>
                <a:cs typeface="Arial" charset="0"/>
                <a:hlinkClick r:id="rId2"/>
              </a:rPr>
              <a:t>”Retail </a:t>
            </a:r>
            <a:r>
              <a:rPr lang="fi-FI" altLang="fi-FI" dirty="0" err="1">
                <a:ea typeface="ＭＳ Ｐゴシック" pitchFamily="34" charset="-128"/>
                <a:cs typeface="Arial" charset="0"/>
                <a:hlinkClick r:id="rId2"/>
              </a:rPr>
              <a:t>therapy</a:t>
            </a:r>
            <a:r>
              <a:rPr lang="fi-FI" altLang="fi-FI" dirty="0">
                <a:ea typeface="ＭＳ Ｐゴシック" pitchFamily="34" charset="-128"/>
                <a:cs typeface="Arial" charset="0"/>
                <a:hlinkClick r:id="rId2"/>
              </a:rPr>
              <a:t>” </a:t>
            </a:r>
            <a:r>
              <a:rPr lang="fi-FI" altLang="fi-FI" dirty="0">
                <a:ea typeface="ＭＳ Ｐゴシック" pitchFamily="34" charset="-128"/>
                <a:cs typeface="Arial" charset="0"/>
                <a:sym typeface="Wingdings" panose="05000000000000000000" pitchFamily="2" charset="2"/>
              </a:rPr>
              <a:t> ihmiset hemmottelevat itseään ostamalla </a:t>
            </a:r>
            <a:endParaRPr lang="fi-FI" altLang="fi-FI" dirty="0" smtClean="0">
              <a:ea typeface="ＭＳ Ｐゴシック" pitchFamily="34" charset="-128"/>
              <a:cs typeface="Arial" charset="0"/>
              <a:sym typeface="Wingdings" panose="05000000000000000000" pitchFamily="2" charset="2"/>
            </a:endParaRPr>
          </a:p>
          <a:p>
            <a:endParaRPr lang="fi-FI" altLang="fi-FI" dirty="0">
              <a:ea typeface="ＭＳ Ｐゴシック" pitchFamily="34" charset="-128"/>
              <a:cs typeface="Arial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altLang="fi-FI" dirty="0">
              <a:ea typeface="ＭＳ Ｐゴシック" pitchFamily="34" charset="-128"/>
              <a:cs typeface="Arial" charset="0"/>
            </a:endParaRPr>
          </a:p>
          <a:p>
            <a:r>
              <a:rPr lang="fi-FI" dirty="0" smtClean="0"/>
              <a:t>Ikean </a:t>
            </a:r>
            <a:r>
              <a:rPr lang="fi-FI" dirty="0" smtClean="0">
                <a:hlinkClick r:id="rId3"/>
              </a:rPr>
              <a:t>Retail </a:t>
            </a:r>
            <a:r>
              <a:rPr lang="fi-FI" dirty="0" err="1" smtClean="0">
                <a:hlinkClick r:id="rId3"/>
              </a:rPr>
              <a:t>Therapy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76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0" y="422212"/>
            <a:ext cx="7862030" cy="1332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41" y="2187998"/>
            <a:ext cx="8907118" cy="201005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90684" y="2743200"/>
            <a:ext cx="597801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0219" y="3072580"/>
            <a:ext cx="30922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0219" y="3333135"/>
            <a:ext cx="39771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81368" y="3333135"/>
            <a:ext cx="313608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0219" y="3633020"/>
            <a:ext cx="198857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14168" y="3923071"/>
            <a:ext cx="41787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4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032819"/>
            <a:ext cx="8085599" cy="857250"/>
          </a:xfrm>
        </p:spPr>
        <p:txBody>
          <a:bodyPr/>
          <a:lstStyle/>
          <a:p>
            <a:pPr algn="ctr"/>
            <a:r>
              <a:rPr lang="en-US" sz="4000" dirty="0" err="1" smtClean="0"/>
              <a:t>Mielihyvää</a:t>
            </a:r>
            <a:r>
              <a:rPr lang="en-US" sz="4000" dirty="0" smtClean="0"/>
              <a:t> </a:t>
            </a:r>
            <a:r>
              <a:rPr lang="en-US" sz="4000" dirty="0" err="1" smtClean="0"/>
              <a:t>vai</a:t>
            </a: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addiktiota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96" y="177570"/>
            <a:ext cx="6693865" cy="60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61" y="445627"/>
            <a:ext cx="7449164" cy="55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42" y="170527"/>
            <a:ext cx="7814920" cy="62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293" y="922685"/>
            <a:ext cx="11003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Lahjan antaminen 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altLang="fi-FI" dirty="0" smtClean="0">
                <a:ea typeface="ＭＳ Ｐゴシック" pitchFamily="34" charset="-128"/>
                <a:cs typeface="Arial" charset="0"/>
              </a:rPr>
              <a:t>Perinteisen talousteorian valossa </a:t>
            </a:r>
            <a:r>
              <a:rPr lang="fi-FI" altLang="fi-FI" b="1" dirty="0" smtClean="0">
                <a:ea typeface="ＭＳ Ｐゴシック" pitchFamily="34" charset="-128"/>
                <a:cs typeface="Arial" charset="0"/>
              </a:rPr>
              <a:t>epärationaalista käytöstä</a:t>
            </a:r>
            <a:r>
              <a:rPr lang="fi-FI" altLang="fi-FI" dirty="0" smtClean="0">
                <a:ea typeface="ＭＳ Ｐゴシック" pitchFamily="34" charset="-128"/>
                <a:cs typeface="Arial" charset="0"/>
              </a:rPr>
              <a:t>!</a:t>
            </a:r>
            <a:endParaRPr lang="fi-FI" altLang="fi-FI" dirty="0">
              <a:ea typeface="ＭＳ Ｐゴシック" pitchFamily="34" charset="-128"/>
              <a:cs typeface="Arial" charset="0"/>
            </a:endParaRPr>
          </a:p>
          <a:p>
            <a:pPr lvl="1"/>
            <a:r>
              <a:rPr lang="fi-FI" altLang="fi-FI" dirty="0" err="1">
                <a:ea typeface="ＭＳ Ｐゴシック" pitchFamily="34" charset="-128"/>
              </a:rPr>
              <a:t>Homans</a:t>
            </a:r>
            <a:r>
              <a:rPr lang="fi-FI" altLang="fi-FI" dirty="0">
                <a:ea typeface="ＭＳ Ｐゴシック" pitchFamily="34" charset="-128"/>
              </a:rPr>
              <a:t> (1958): </a:t>
            </a:r>
            <a:r>
              <a:rPr lang="fi-FI" altLang="en-US" dirty="0">
                <a:ea typeface="ＭＳ Ｐゴシック" pitchFamily="34" charset="-128"/>
              </a:rPr>
              <a:t>“</a:t>
            </a:r>
            <a:r>
              <a:rPr lang="fi-FI" altLang="ja-JP" dirty="0">
                <a:cs typeface="Arial" charset="0"/>
              </a:rPr>
              <a:t>puhdas lahja</a:t>
            </a:r>
            <a:r>
              <a:rPr lang="fi-FI" altLang="en-US" dirty="0">
                <a:cs typeface="Arial" charset="0"/>
              </a:rPr>
              <a:t>”</a:t>
            </a:r>
            <a:r>
              <a:rPr lang="fi-FI" altLang="ja-JP" dirty="0">
                <a:cs typeface="Arial" charset="0"/>
              </a:rPr>
              <a:t> </a:t>
            </a:r>
          </a:p>
          <a:p>
            <a:pPr lvl="2"/>
            <a:r>
              <a:rPr lang="fi-FI" altLang="fi-FI" dirty="0">
                <a:cs typeface="Arial" charset="0"/>
              </a:rPr>
              <a:t>Laskelmoimaton</a:t>
            </a:r>
          </a:p>
          <a:p>
            <a:pPr lvl="2"/>
            <a:r>
              <a:rPr lang="fi-FI" altLang="fi-FI" dirty="0">
                <a:cs typeface="Arial" charset="0"/>
              </a:rPr>
              <a:t>Ei-rationaalinen</a:t>
            </a:r>
          </a:p>
          <a:p>
            <a:pPr lvl="2"/>
            <a:r>
              <a:rPr lang="fi-FI" altLang="fi-FI" dirty="0">
                <a:cs typeface="Arial" charset="0"/>
              </a:rPr>
              <a:t>Altruistinen ja vapaaehtoinen</a:t>
            </a:r>
          </a:p>
          <a:p>
            <a:pPr lvl="2"/>
            <a:r>
              <a:rPr lang="fi-FI" altLang="fi-FI" dirty="0">
                <a:cs typeface="Arial" charset="0"/>
              </a:rPr>
              <a:t>Osoitus epäitsekkäästä rakkaudesta</a:t>
            </a:r>
          </a:p>
          <a:p>
            <a:pPr lvl="2"/>
            <a:r>
              <a:rPr lang="fi-FI" altLang="fi-FI" dirty="0">
                <a:cs typeface="Arial" charset="0"/>
              </a:rPr>
              <a:t>Annetaan ilman vastaodotuksia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940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898117" y="6111875"/>
            <a:ext cx="3619500" cy="185738"/>
          </a:xfrm>
        </p:spPr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8346551"/>
              </p:ext>
            </p:extLst>
          </p:nvPr>
        </p:nvGraphicFramePr>
        <p:xfrm>
          <a:off x="348343" y="1647712"/>
          <a:ext cx="8458200" cy="291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8" y="456407"/>
            <a:ext cx="1191305" cy="119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5" y="559237"/>
            <a:ext cx="118593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87" y="678883"/>
            <a:ext cx="1131853" cy="96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10" y="738947"/>
            <a:ext cx="1260021" cy="8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encrypted-tbn1.gstatic.com/images?q=tbn:ANd9GcQ6bey3aXtSFOL04d0AHYT3nL-Fuaxzf9ToRp9kxDDoNKTaf4UP9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04" y="578191"/>
            <a:ext cx="1204913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0526" y="4339611"/>
            <a:ext cx="136724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200" dirty="0" smtClean="0"/>
              <a:t>Jussi </a:t>
            </a:r>
            <a:r>
              <a:rPr lang="fi-FI" sz="1200" dirty="0"/>
              <a:t>kyllästyy vanhaan televisioonsa jossa </a:t>
            </a:r>
            <a:r>
              <a:rPr lang="fi-FI" sz="1200" dirty="0" smtClean="0"/>
              <a:t/>
            </a:r>
            <a:br>
              <a:rPr lang="fi-FI" sz="1200" dirty="0" smtClean="0"/>
            </a:br>
            <a:r>
              <a:rPr lang="fi-FI" sz="1200" dirty="0" smtClean="0"/>
              <a:t>ei </a:t>
            </a:r>
            <a:r>
              <a:rPr lang="fi-FI" sz="1200" dirty="0"/>
              <a:t>ole </a:t>
            </a:r>
            <a:r>
              <a:rPr lang="fi-FI" sz="1200" dirty="0" smtClean="0"/>
              <a:t>3D-kuvaa</a:t>
            </a:r>
            <a:endParaRPr lang="fi-FI" sz="1200" dirty="0"/>
          </a:p>
          <a:p>
            <a:endParaRPr lang="fi-FI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69628" y="4339611"/>
            <a:ext cx="136724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200" dirty="0" smtClean="0"/>
              <a:t>Jussi vierailee</a:t>
            </a:r>
            <a:br>
              <a:rPr lang="fi-FI" sz="1200" dirty="0" smtClean="0"/>
            </a:br>
            <a:r>
              <a:rPr lang="fi-FI" sz="1200" dirty="0" smtClean="0"/>
              <a:t>verkkokaupoissa ja keskustelupalstoilla</a:t>
            </a:r>
            <a:br>
              <a:rPr lang="fi-FI" sz="1200" dirty="0" smtClean="0"/>
            </a:br>
            <a:r>
              <a:rPr lang="fi-FI" sz="1200" dirty="0" smtClean="0"/>
              <a:t>etsimässä tietoa</a:t>
            </a:r>
            <a:endParaRPr lang="fi-FI" sz="1200" dirty="0"/>
          </a:p>
          <a:p>
            <a:endParaRPr lang="fi-FI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08986" y="4339611"/>
            <a:ext cx="1271452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200" dirty="0"/>
              <a:t>Jussilla on mielessä </a:t>
            </a:r>
            <a:r>
              <a:rPr lang="fi-FI" sz="1200" dirty="0" err="1"/>
              <a:t>tietyt</a:t>
            </a:r>
            <a:r>
              <a:rPr lang="fi-FI" sz="1200" dirty="0"/>
              <a:t> ominaisuudet jotka uudella televisiolla täytyy </a:t>
            </a:r>
            <a:r>
              <a:rPr lang="fi-FI" sz="1200" dirty="0" smtClean="0"/>
              <a:t>olla. Hän </a:t>
            </a:r>
            <a:r>
              <a:rPr lang="fi-FI" sz="1200" dirty="0"/>
              <a:t>vertailee eri vaihtoehtoja kaupassa</a:t>
            </a:r>
          </a:p>
          <a:p>
            <a:endParaRPr lang="fi-FI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13120" y="4339611"/>
            <a:ext cx="113332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200" dirty="0" smtClean="0"/>
              <a:t>Jussi päätyy</a:t>
            </a:r>
            <a:br>
              <a:rPr lang="fi-FI" sz="1200" dirty="0" smtClean="0"/>
            </a:br>
            <a:r>
              <a:rPr lang="fi-FI" sz="1200" dirty="0" smtClean="0"/>
              <a:t>ostamaan yhden</a:t>
            </a:r>
            <a:br>
              <a:rPr lang="fi-FI" sz="1200" dirty="0" smtClean="0"/>
            </a:br>
            <a:r>
              <a:rPr lang="fi-FI" sz="1200" dirty="0" smtClean="0"/>
              <a:t>vaihtoehdoista</a:t>
            </a:r>
            <a:endParaRPr lang="fi-FI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426476" y="4339611"/>
            <a:ext cx="137377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200" dirty="0" smtClean="0"/>
              <a:t>Jussi on tyytyväinen</a:t>
            </a:r>
            <a:br>
              <a:rPr lang="fi-FI" sz="1200" dirty="0" smtClean="0"/>
            </a:br>
            <a:r>
              <a:rPr lang="fi-FI" sz="1200" dirty="0" smtClean="0"/>
              <a:t>valintaansa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418387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6" grpId="0"/>
      <p:bldP spid="7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50" y="325724"/>
            <a:ext cx="7705500" cy="1360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50" y="1840956"/>
            <a:ext cx="6852243" cy="427091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891140" y="2281083"/>
            <a:ext cx="2001274" cy="98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4686" y="2871020"/>
            <a:ext cx="15043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25089" y="3170902"/>
            <a:ext cx="16030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67953" y="3475702"/>
            <a:ext cx="22519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47189" y="3475702"/>
            <a:ext cx="26497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67953" y="3765754"/>
            <a:ext cx="22519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93950" y="4070553"/>
            <a:ext cx="48229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23993" y="4380270"/>
            <a:ext cx="24928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87495" y="4670322"/>
            <a:ext cx="26948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376566" y="4960374"/>
            <a:ext cx="26948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1542" y="5840360"/>
            <a:ext cx="472992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6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Lahjan antaminen 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115774"/>
            <a:ext cx="8085138" cy="1279071"/>
          </a:xfrm>
        </p:spPr>
        <p:txBody>
          <a:bodyPr/>
          <a:lstStyle/>
          <a:p>
            <a:r>
              <a:rPr lang="fi-FI" altLang="fi-FI" sz="2000" dirty="0" err="1">
                <a:cs typeface="Arial" charset="0"/>
              </a:rPr>
              <a:t>Arnould</a:t>
            </a:r>
            <a:r>
              <a:rPr lang="fi-FI" altLang="fi-FI" sz="2000" dirty="0">
                <a:cs typeface="Arial" charset="0"/>
              </a:rPr>
              <a:t> ym.: lahja = </a:t>
            </a:r>
            <a:r>
              <a:rPr lang="fi-FI" altLang="fi-FI" sz="2000" dirty="0" err="1">
                <a:cs typeface="Arial" charset="0"/>
              </a:rPr>
              <a:t>ritualisoitu</a:t>
            </a:r>
            <a:r>
              <a:rPr lang="fi-FI" altLang="fi-FI" sz="2000" dirty="0">
                <a:cs typeface="Arial" charset="0"/>
              </a:rPr>
              <a:t> antaminen, joka osoittaa suhteita muihin ihmisiin</a:t>
            </a:r>
          </a:p>
          <a:p>
            <a:pPr lvl="1"/>
            <a:r>
              <a:rPr lang="fi-FI" altLang="fi-FI" sz="1800" dirty="0">
                <a:cs typeface="Arial" charset="0"/>
              </a:rPr>
              <a:t>Vahvasti linkittynyt kulttuurisiin normeihin ja tapoihin</a:t>
            </a:r>
          </a:p>
          <a:p>
            <a:endParaRPr lang="fi-FI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022744"/>
              </p:ext>
            </p:extLst>
          </p:nvPr>
        </p:nvGraphicFramePr>
        <p:xfrm>
          <a:off x="1238866" y="2596626"/>
          <a:ext cx="6617108" cy="311265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18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379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Altruistinen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Itsekäs</a:t>
                      </a:r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2866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Vapaaehtoinen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Ystävän yllättäminen suklaarasialla</a:t>
                      </a:r>
                    </a:p>
                    <a:p>
                      <a:r>
                        <a:rPr lang="fi-FI" sz="1600" dirty="0" smtClean="0"/>
                        <a:t>Lahjoitus</a:t>
                      </a:r>
                      <a:r>
                        <a:rPr lang="fi-FI" sz="1600" baseline="0" dirty="0" smtClean="0"/>
                        <a:t> hyväntekeväisyyteen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Joululahja</a:t>
                      </a:r>
                      <a:r>
                        <a:rPr lang="fi-FI" sz="1600" baseline="0" dirty="0" smtClean="0"/>
                        <a:t> sihteerille</a:t>
                      </a:r>
                    </a:p>
                    <a:p>
                      <a:r>
                        <a:rPr lang="fi-FI" sz="1600" baseline="0" dirty="0" smtClean="0"/>
                        <a:t>Pomon kutsuminen syömään</a:t>
                      </a:r>
                    </a:p>
                    <a:p>
                      <a:endParaRPr lang="fi-FI" sz="1600" baseline="0" smtClean="0"/>
                    </a:p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2866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Pakollinen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Joululahjat</a:t>
                      </a:r>
                      <a:r>
                        <a:rPr lang="fi-FI" sz="1600" baseline="0" dirty="0" smtClean="0"/>
                        <a:t> perheenjäsenille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Häälahjat</a:t>
                      </a:r>
                    </a:p>
                    <a:p>
                      <a:r>
                        <a:rPr lang="fi-FI" sz="1600" dirty="0" smtClean="0"/>
                        <a:t>Syntymäpäivälahjat</a:t>
                      </a:r>
                    </a:p>
                    <a:p>
                      <a:endParaRPr lang="fi-FI" sz="1600" dirty="0" smtClean="0"/>
                    </a:p>
                    <a:p>
                      <a:endParaRPr lang="fi-FI" sz="1600" dirty="0" smtClean="0"/>
                    </a:p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7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Belk 1979 "Gift-Giving Behavior,"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mark important life events. (holidays, birthdays, weddings etc.)</a:t>
            </a:r>
          </a:p>
          <a:p>
            <a:r>
              <a:rPr lang="en-US" dirty="0"/>
              <a:t>establish and maintain interpersonal relationships. (buy a gift for your customer)</a:t>
            </a:r>
          </a:p>
          <a:p>
            <a:r>
              <a:rPr lang="en-US" dirty="0"/>
              <a:t>create a medium of economic exchange.</a:t>
            </a:r>
          </a:p>
          <a:p>
            <a:r>
              <a:rPr lang="en-US" dirty="0"/>
              <a:t>socialize children into the customs of society.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Gift economy - </a:t>
            </a:r>
            <a:r>
              <a:rPr lang="en-US" dirty="0" err="1" smtClean="0"/>
              <a:t>lahjatalous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238250"/>
            <a:ext cx="8085138" cy="4267200"/>
          </a:xfrm>
        </p:spPr>
        <p:txBody>
          <a:bodyPr/>
          <a:lstStyle/>
          <a:p>
            <a:r>
              <a:rPr lang="fi-FI" dirty="0" smtClean="0"/>
              <a:t>Tavaroiden ja palveluja vaihdetaan lahjan tapaan ilman selkeästi määriteltyä vastasuoritusta </a:t>
            </a:r>
          </a:p>
          <a:p>
            <a:pPr lvl="1"/>
            <a:r>
              <a:rPr lang="fi-FI" sz="2400" dirty="0"/>
              <a:t>S</a:t>
            </a:r>
            <a:r>
              <a:rPr lang="fi-FI" sz="2400" dirty="0" smtClean="0"/>
              <a:t>isältää usein oletuksen vastavuoroisuudesta</a:t>
            </a:r>
          </a:p>
          <a:p>
            <a:pPr lvl="1"/>
            <a:r>
              <a:rPr lang="fi-FI" sz="2400" dirty="0" smtClean="0"/>
              <a:t>Saatu arvostus voi olla ”vastalahja”</a:t>
            </a:r>
          </a:p>
          <a:p>
            <a:r>
              <a:rPr lang="fi-FI" dirty="0" smtClean="0"/>
              <a:t>Termi tulee </a:t>
            </a:r>
            <a:r>
              <a:rPr lang="fi-FI" dirty="0" err="1" smtClean="0"/>
              <a:t>anthropologiasta</a:t>
            </a:r>
            <a:r>
              <a:rPr lang="fi-FI" dirty="0" smtClean="0"/>
              <a:t>, jossa </a:t>
            </a:r>
            <a:r>
              <a:rPr lang="fi-FI" dirty="0" err="1" smtClean="0"/>
              <a:t>tutkitiin</a:t>
            </a:r>
            <a:r>
              <a:rPr lang="fi-FI" dirty="0" smtClean="0"/>
              <a:t> yhteisöjä joilla ei ollut markkinataloutta tai rahataloutta</a:t>
            </a:r>
          </a:p>
          <a:p>
            <a:pPr lvl="1"/>
            <a:r>
              <a:rPr lang="fi-FI" dirty="0" smtClean="0"/>
              <a:t>Lahja keskeinen osa taloudellista, sosiaalista, uskonnollista ja politiikkaa</a:t>
            </a:r>
          </a:p>
          <a:p>
            <a:pPr lvl="1"/>
            <a:r>
              <a:rPr lang="fi-FI" dirty="0" smtClean="0"/>
              <a:t>Lahjoja annetaan sekä ystäville että vihamiehille, jotta ylläpidettäisiin (velka)suhdetta	</a:t>
            </a:r>
          </a:p>
        </p:txBody>
      </p:sp>
    </p:spTree>
    <p:extLst>
      <p:ext uri="{BB962C8B-B14F-4D97-AF65-F5344CB8AC3E}">
        <p14:creationId xmlns:p14="http://schemas.microsoft.com/office/powerpoint/2010/main" val="414509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Gift economy - </a:t>
            </a:r>
            <a:r>
              <a:rPr lang="en-US" dirty="0" err="1" smtClean="0"/>
              <a:t>lahjatalous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238250"/>
            <a:ext cx="8085138" cy="4267200"/>
          </a:xfrm>
        </p:spPr>
        <p:txBody>
          <a:bodyPr/>
          <a:lstStyle/>
          <a:p>
            <a:r>
              <a:rPr lang="fi-FI" dirty="0" err="1" smtClean="0"/>
              <a:t>Sahlins</a:t>
            </a:r>
            <a:r>
              <a:rPr lang="fi-FI" dirty="0"/>
              <a:t> </a:t>
            </a:r>
            <a:r>
              <a:rPr lang="fi-FI" dirty="0" smtClean="0"/>
              <a:t>(1972) </a:t>
            </a:r>
            <a:r>
              <a:rPr lang="en-US" i="1" dirty="0"/>
              <a:t>Stone Age Economics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General reciprocity – </a:t>
            </a:r>
            <a:r>
              <a:rPr lang="en-US" dirty="0" err="1" smtClean="0"/>
              <a:t>yleinen</a:t>
            </a:r>
            <a:r>
              <a:rPr lang="en-US" dirty="0" smtClean="0"/>
              <a:t> </a:t>
            </a:r>
            <a:r>
              <a:rPr lang="en-US" dirty="0" err="1" smtClean="0"/>
              <a:t>vastavuoroisuus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lahjan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markkina-arvoa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ei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seurata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mutta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oletetaan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että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saadaan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ajan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kuluessa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saman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verran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takaisin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Symmetrical reciprocity – </a:t>
            </a:r>
            <a:r>
              <a:rPr lang="en-US" dirty="0" err="1" smtClean="0">
                <a:sym typeface="Wingdings" panose="05000000000000000000" pitchFamily="2" charset="2"/>
              </a:rPr>
              <a:t>symmetrinen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vastavuoroisuus</a:t>
            </a:r>
            <a:r>
              <a:rPr lang="en-US" dirty="0" smtClean="0">
                <a:sym typeface="Wingdings" panose="05000000000000000000" pitchFamily="2" charset="2"/>
              </a:rPr>
              <a:t>  </a:t>
            </a:r>
            <a:r>
              <a:rPr lang="en-US" dirty="0" err="1" smtClean="0">
                <a:sym typeface="Wingdings" panose="05000000000000000000" pitchFamily="2" charset="2"/>
              </a:rPr>
              <a:t>oletetaan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samanarvoista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lahjaa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tiettynä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aikana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tietyssä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paikassa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Negative reciprocity – </a:t>
            </a:r>
            <a:r>
              <a:rPr lang="en-US" dirty="0" err="1" smtClean="0">
                <a:sym typeface="Wingdings" panose="05000000000000000000" pitchFamily="2" charset="2"/>
              </a:rPr>
              <a:t>molemmat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osapuolet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aikovat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oikeasti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hyötyä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vaihdannasta</a:t>
            </a:r>
            <a:endParaRPr lang="en-US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29424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326768"/>
            <a:ext cx="8070906" cy="1541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66" y="2272744"/>
            <a:ext cx="1949860" cy="1091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623" y="1996864"/>
            <a:ext cx="2397074" cy="1329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66" y="3621958"/>
            <a:ext cx="2088587" cy="11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0" y="206068"/>
            <a:ext cx="8269702" cy="857250"/>
          </a:xfrm>
        </p:spPr>
        <p:txBody>
          <a:bodyPr/>
          <a:lstStyle/>
          <a:p>
            <a:r>
              <a:rPr lang="en-US" dirty="0" err="1" smtClean="0"/>
              <a:t>Lisää</a:t>
            </a:r>
            <a:r>
              <a:rPr lang="en-US" dirty="0" smtClean="0"/>
              <a:t> </a:t>
            </a:r>
            <a:r>
              <a:rPr lang="en-US" dirty="0" err="1" smtClean="0"/>
              <a:t>luettavaa</a:t>
            </a:r>
            <a:r>
              <a:rPr lang="en-US" dirty="0" smtClean="0"/>
              <a:t> </a:t>
            </a:r>
            <a:r>
              <a:rPr lang="en-US" dirty="0" err="1" smtClean="0"/>
              <a:t>lahjoista</a:t>
            </a:r>
            <a:r>
              <a:rPr lang="en-US" dirty="0" smtClean="0"/>
              <a:t>/</a:t>
            </a:r>
            <a:r>
              <a:rPr lang="en-US" dirty="0" err="1" smtClean="0"/>
              <a:t>lahjataloudesta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785352"/>
            <a:ext cx="8085138" cy="500584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Giesler</a:t>
            </a:r>
            <a:r>
              <a:rPr lang="en-US" sz="1800" dirty="0"/>
              <a:t>, M. (2006). Consumer gift systems. </a:t>
            </a:r>
            <a:r>
              <a:rPr lang="en-US" sz="1800" i="1" dirty="0"/>
              <a:t>Journal of consumer research</a:t>
            </a:r>
            <a:r>
              <a:rPr lang="en-US" sz="1800" dirty="0"/>
              <a:t>, </a:t>
            </a:r>
            <a:r>
              <a:rPr lang="en-US" sz="1800" i="1" dirty="0"/>
              <a:t>33</a:t>
            </a:r>
            <a:r>
              <a:rPr lang="en-US" sz="1800" dirty="0"/>
              <a:t>(2), 283-290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/>
              <a:t>Belk, R. W., &amp; Coon, G. S. (1993). Gift giving as </a:t>
            </a:r>
            <a:r>
              <a:rPr lang="en-US" sz="1800" dirty="0" err="1"/>
              <a:t>agapic</a:t>
            </a:r>
            <a:r>
              <a:rPr lang="en-US" sz="1800" dirty="0"/>
              <a:t> love: An alternative to the exchange paradigm based on dating experiences. </a:t>
            </a:r>
            <a:r>
              <a:rPr lang="en-US" sz="1800" i="1" dirty="0"/>
              <a:t>Journal of consumer research</a:t>
            </a:r>
            <a:r>
              <a:rPr lang="en-US" sz="1800" dirty="0"/>
              <a:t>, </a:t>
            </a:r>
            <a:r>
              <a:rPr lang="en-US" sz="1800" i="1" dirty="0"/>
              <a:t>20</a:t>
            </a:r>
            <a:r>
              <a:rPr lang="en-US" sz="1800" dirty="0"/>
              <a:t>(3), 393-417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/>
              <a:t>Mick, D. G., &amp; </a:t>
            </a:r>
            <a:r>
              <a:rPr lang="en-US" sz="1800" dirty="0" err="1"/>
              <a:t>DeMoss</a:t>
            </a:r>
            <a:r>
              <a:rPr lang="en-US" sz="1800" dirty="0"/>
              <a:t>, M. (1990). Self-gifts: Phenomenological insights from four contexts. </a:t>
            </a:r>
            <a:r>
              <a:rPr lang="en-US" sz="1800" i="1" dirty="0"/>
              <a:t>Journal of Consumer Research</a:t>
            </a:r>
            <a:r>
              <a:rPr lang="en-US" sz="1800" dirty="0"/>
              <a:t>, </a:t>
            </a:r>
            <a:r>
              <a:rPr lang="en-US" sz="1800" i="1" dirty="0"/>
              <a:t>17</a:t>
            </a:r>
            <a:r>
              <a:rPr lang="en-US" sz="1800" dirty="0"/>
              <a:t>(3), 322-332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 err="1"/>
              <a:t>Corciolani</a:t>
            </a:r>
            <a:r>
              <a:rPr lang="en-US" sz="1800" dirty="0"/>
              <a:t>, M., &amp; </a:t>
            </a:r>
            <a:r>
              <a:rPr lang="en-US" sz="1800" dirty="0" err="1"/>
              <a:t>Dalli</a:t>
            </a:r>
            <a:r>
              <a:rPr lang="en-US" sz="1800" dirty="0"/>
              <a:t>, D. (2014). Gift-giving, sharing and commodity exchange at </a:t>
            </a:r>
            <a:r>
              <a:rPr lang="en-US" sz="1800" dirty="0" err="1"/>
              <a:t>Bookcrossing</a:t>
            </a:r>
            <a:r>
              <a:rPr lang="en-US" sz="1800" dirty="0"/>
              <a:t>. com: new insights from a qualitative analysis. </a:t>
            </a:r>
            <a:r>
              <a:rPr lang="en-US" sz="1800" i="1" dirty="0"/>
              <a:t>Management Decision</a:t>
            </a:r>
            <a:r>
              <a:rPr lang="en-US" sz="1800" dirty="0"/>
              <a:t>, </a:t>
            </a:r>
            <a:r>
              <a:rPr lang="en-US" sz="1800" i="1" dirty="0"/>
              <a:t>52</a:t>
            </a:r>
            <a:r>
              <a:rPr lang="en-US" sz="1800" dirty="0"/>
              <a:t>(4), 755-776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 err="1"/>
              <a:t>Wolfinbarger</a:t>
            </a:r>
            <a:r>
              <a:rPr lang="en-US" sz="1800" dirty="0"/>
              <a:t>, M. F. (1990). Motivations and symbolism in gift-giving behavior. </a:t>
            </a:r>
            <a:r>
              <a:rPr lang="en-US" sz="1800" i="1" dirty="0"/>
              <a:t>ACR North American Advances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67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57</a:t>
            </a:fld>
            <a:endParaRPr lang="fi-FI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286" cy="68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1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14407"/>
            <a:ext cx="8207375" cy="585242"/>
          </a:xfrm>
        </p:spPr>
        <p:txBody>
          <a:bodyPr/>
          <a:lstStyle/>
          <a:p>
            <a:r>
              <a:rPr lang="fi-FI" sz="2800" dirty="0">
                <a:solidFill>
                  <a:schemeClr val="accent1"/>
                </a:solidFill>
              </a:rPr>
              <a:t>Asenteen komponentit –  ABC-</a:t>
            </a:r>
            <a:r>
              <a:rPr lang="fi-FI" sz="2800" dirty="0" err="1">
                <a:solidFill>
                  <a:schemeClr val="accent1"/>
                </a:solidFill>
              </a:rPr>
              <a:t>model</a:t>
            </a:r>
            <a:r>
              <a:rPr lang="fi-FI" sz="2800" dirty="0">
                <a:solidFill>
                  <a:schemeClr val="accent1"/>
                </a:solidFill>
              </a:rPr>
              <a:t> of </a:t>
            </a:r>
            <a:r>
              <a:rPr lang="fi-FI" sz="2800" dirty="0" err="1">
                <a:solidFill>
                  <a:schemeClr val="accent1"/>
                </a:solidFill>
              </a:rPr>
              <a:t>attititudes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08836" y="1271317"/>
            <a:ext cx="3168352" cy="3910905"/>
          </a:xfrm>
        </p:spPr>
        <p:txBody>
          <a:bodyPr/>
          <a:lstStyle/>
          <a:p>
            <a:r>
              <a:rPr lang="fi-FI" sz="2000" dirty="0"/>
              <a:t>Perustuu Rosenbergin ja </a:t>
            </a:r>
            <a:r>
              <a:rPr lang="fi-FI" sz="2000" dirty="0" err="1"/>
              <a:t>Hovlanding</a:t>
            </a:r>
            <a:r>
              <a:rPr lang="fi-FI" sz="2000" dirty="0"/>
              <a:t> (1960) teoriaan (</a:t>
            </a:r>
            <a:r>
              <a:rPr lang="fi-FI" sz="2000" dirty="0" err="1">
                <a:solidFill>
                  <a:srgbClr val="FF0000"/>
                </a:solidFill>
              </a:rPr>
              <a:t>tripartite</a:t>
            </a:r>
            <a:r>
              <a:rPr lang="fi-FI" sz="2000" dirty="0">
                <a:solidFill>
                  <a:srgbClr val="FF0000"/>
                </a:solidFill>
              </a:rPr>
              <a:t> </a:t>
            </a:r>
            <a:r>
              <a:rPr lang="fi-FI" sz="2000" dirty="0" err="1">
                <a:solidFill>
                  <a:srgbClr val="FF0000"/>
                </a:solidFill>
              </a:rPr>
              <a:t>model</a:t>
            </a:r>
            <a:r>
              <a:rPr lang="fi-FI" sz="2000" dirty="0"/>
              <a:t>)</a:t>
            </a:r>
          </a:p>
          <a:p>
            <a:r>
              <a:rPr lang="fi-FI" sz="2000" dirty="0">
                <a:sym typeface="Wingdings" panose="05000000000000000000" pitchFamily="2" charset="2"/>
              </a:rPr>
              <a:t/>
            </a:r>
            <a:br>
              <a:rPr lang="fi-FI" sz="2000" dirty="0">
                <a:sym typeface="Wingdings" panose="05000000000000000000" pitchFamily="2" charset="2"/>
              </a:rPr>
            </a:br>
            <a:r>
              <a:rPr lang="fi-FI" sz="2000" dirty="0">
                <a:sym typeface="Wingdings" panose="05000000000000000000" pitchFamily="2" charset="2"/>
              </a:rPr>
              <a:t>Asenteessa on kolme komponenttia</a:t>
            </a:r>
            <a:br>
              <a:rPr lang="fi-FI" sz="2000" dirty="0">
                <a:sym typeface="Wingdings" panose="05000000000000000000" pitchFamily="2" charset="2"/>
              </a:rPr>
            </a:br>
            <a:endParaRPr lang="fi-FI" sz="2000" dirty="0">
              <a:sym typeface="Wingdings" panose="05000000000000000000" pitchFamily="2" charset="2"/>
            </a:endParaRPr>
          </a:p>
          <a:p>
            <a:r>
              <a:rPr lang="fi-FI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r>
              <a:rPr lang="fi-FI" sz="2000" dirty="0" err="1">
                <a:sym typeface="Wingdings" panose="05000000000000000000" pitchFamily="2" charset="2"/>
              </a:rPr>
              <a:t>ffective</a:t>
            </a:r>
            <a:r>
              <a:rPr lang="fi-FI" sz="2000" dirty="0">
                <a:sym typeface="Wingdings" panose="05000000000000000000" pitchFamily="2" charset="2"/>
              </a:rPr>
              <a:t> - tunne</a:t>
            </a:r>
            <a:br>
              <a:rPr lang="fi-FI" sz="2000" dirty="0">
                <a:sym typeface="Wingdings" panose="05000000000000000000" pitchFamily="2" charset="2"/>
              </a:rPr>
            </a:br>
            <a:r>
              <a:rPr lang="fi-FI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r>
              <a:rPr lang="fi-FI" sz="2000" dirty="0" err="1">
                <a:sym typeface="Wingdings" panose="05000000000000000000" pitchFamily="2" charset="2"/>
              </a:rPr>
              <a:t>ehavioral</a:t>
            </a:r>
            <a:r>
              <a:rPr lang="fi-FI" sz="2000" dirty="0">
                <a:sym typeface="Wingdings" panose="05000000000000000000" pitchFamily="2" charset="2"/>
              </a:rPr>
              <a:t> - toiminta</a:t>
            </a:r>
            <a:br>
              <a:rPr lang="fi-FI" sz="2000" dirty="0">
                <a:sym typeface="Wingdings" panose="05000000000000000000" pitchFamily="2" charset="2"/>
              </a:rPr>
            </a:br>
            <a:r>
              <a:rPr lang="fi-FI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r>
              <a:rPr lang="fi-FI" sz="2000" dirty="0" err="1">
                <a:sym typeface="Wingdings" panose="05000000000000000000" pitchFamily="2" charset="2"/>
              </a:rPr>
              <a:t>ognitive</a:t>
            </a:r>
            <a:r>
              <a:rPr lang="fi-FI" sz="2000" dirty="0">
                <a:sym typeface="Wingdings" panose="05000000000000000000" pitchFamily="2" charset="2"/>
              </a:rPr>
              <a:t> - tieto</a:t>
            </a:r>
            <a:endParaRPr lang="fi-FI" sz="2000" dirty="0"/>
          </a:p>
          <a:p>
            <a:endParaRPr lang="fi-FI" sz="2000" dirty="0"/>
          </a:p>
          <a:p>
            <a:endParaRPr lang="fi-FI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8.5.2019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58</a:t>
            </a:fld>
            <a:endParaRPr lang="fi-FI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95442212"/>
              </p:ext>
            </p:extLst>
          </p:nvPr>
        </p:nvGraphicFramePr>
        <p:xfrm>
          <a:off x="3275856" y="125654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888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/>
          <p:nvPr/>
        </p:nvCxnSpPr>
        <p:spPr>
          <a:xfrm>
            <a:off x="1870438" y="2969413"/>
            <a:ext cx="2596875" cy="16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999912" y="1625055"/>
            <a:ext cx="2596875" cy="16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6630065" cy="721903"/>
          </a:xfrm>
        </p:spPr>
        <p:txBody>
          <a:bodyPr/>
          <a:lstStyle/>
          <a:p>
            <a:r>
              <a:rPr lang="en-US" dirty="0" smtClean="0"/>
              <a:t>Hierarchies of effect 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40002" y="1351935"/>
            <a:ext cx="1459910" cy="579592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Think</a:t>
            </a:r>
            <a:endParaRPr lang="en-US" dirty="0"/>
          </a:p>
        </p:txBody>
      </p:sp>
      <p:sp>
        <p:nvSpPr>
          <p:cNvPr id="9" name="Flowchart: Decision 8"/>
          <p:cNvSpPr/>
          <p:nvPr/>
        </p:nvSpPr>
        <p:spPr>
          <a:xfrm>
            <a:off x="2354826" y="1351935"/>
            <a:ext cx="1644709" cy="579592"/>
          </a:xfrm>
          <a:prstGeom prst="flowChartDecisi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96787" y="1397590"/>
            <a:ext cx="1169033" cy="52163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7369" y="2745914"/>
            <a:ext cx="1169033" cy="52163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12" name="Flowchart: Decision 11"/>
          <p:cNvSpPr/>
          <p:nvPr/>
        </p:nvSpPr>
        <p:spPr>
          <a:xfrm>
            <a:off x="2297193" y="2687955"/>
            <a:ext cx="1644709" cy="579592"/>
          </a:xfrm>
          <a:prstGeom prst="flowChartDecisi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Feel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451348" y="2712506"/>
            <a:ext cx="1459910" cy="579592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Think</a:t>
            </a:r>
            <a:endParaRPr lang="en-US" dirty="0"/>
          </a:p>
        </p:txBody>
      </p:sp>
      <p:sp>
        <p:nvSpPr>
          <p:cNvPr id="14" name="Flowchart: Decision 13"/>
          <p:cNvSpPr/>
          <p:nvPr/>
        </p:nvSpPr>
        <p:spPr>
          <a:xfrm>
            <a:off x="540001" y="4215836"/>
            <a:ext cx="1644709" cy="579592"/>
          </a:xfrm>
          <a:prstGeom prst="flowChartDecisi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Feel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54321" y="4215836"/>
            <a:ext cx="1169033" cy="52163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480844" y="4187373"/>
            <a:ext cx="1459910" cy="579592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Think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95768" y="1350629"/>
            <a:ext cx="209672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err="1" smtClean="0"/>
              <a:t>Asenne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perustuu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err="1" smtClean="0"/>
              <a:t>tiedonkäsittelyyn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95768" y="2756482"/>
            <a:ext cx="209672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err="1" smtClean="0"/>
              <a:t>Asenne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perustuu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err="1" smtClean="0"/>
              <a:t>behavioraaliseen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err="1" smtClean="0"/>
              <a:t>oppimiseen</a:t>
            </a:r>
            <a:endParaRPr lang="en-US" sz="2000" b="1" dirty="0"/>
          </a:p>
        </p:txBody>
      </p:sp>
      <p:cxnSp>
        <p:nvCxnSpPr>
          <p:cNvPr id="21" name="Straight Arrow Connector 20"/>
          <p:cNvCxnSpPr>
            <a:endCxn id="16" idx="2"/>
          </p:cNvCxnSpPr>
          <p:nvPr/>
        </p:nvCxnSpPr>
        <p:spPr>
          <a:xfrm flipV="1">
            <a:off x="2184710" y="4477169"/>
            <a:ext cx="2296134" cy="20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95768" y="4008447"/>
            <a:ext cx="219451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 err="1" smtClean="0"/>
              <a:t>Asenne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perustuu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err="1" smtClean="0"/>
              <a:t>kokemukselliseen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err="1" smtClean="0"/>
              <a:t>kuluttamiseen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251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Vaihe 1: ongelman havaitseminen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39750" y="1562100"/>
            <a:ext cx="8085138" cy="3943350"/>
          </a:xfrm>
        </p:spPr>
        <p:txBody>
          <a:bodyPr/>
          <a:lstStyle/>
          <a:p>
            <a:r>
              <a:rPr lang="fi-FI" altLang="fi-FI" dirty="0" smtClean="0">
                <a:ea typeface="ＭＳ Ｐゴシック" pitchFamily="34" charset="-128"/>
                <a:cs typeface="Arial" charset="0"/>
              </a:rPr>
              <a:t>Tarpeen/ongelman tunnistaminen </a:t>
            </a:r>
            <a:r>
              <a:rPr lang="fi-FI" altLang="fi-FI" dirty="0">
                <a:ea typeface="ＭＳ Ｐゴシック" pitchFamily="34" charset="-128"/>
                <a:cs typeface="Arial" charset="0"/>
              </a:rPr>
              <a:t>tapahtuu, kun huomataan merkitsevä ero nykyisen tilan ja ideaalin tilan välillä</a:t>
            </a:r>
          </a:p>
          <a:p>
            <a:pPr lvl="1"/>
            <a:r>
              <a:rPr lang="fi-FI" altLang="fi-FI" dirty="0">
                <a:ea typeface="ＭＳ Ｐゴシック" pitchFamily="34" charset="-128"/>
              </a:rPr>
              <a:t>Olen nälkäinen </a:t>
            </a:r>
            <a:r>
              <a:rPr lang="fi-FI" altLang="fi-FI" dirty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fi-FI" altLang="fi-FI" dirty="0">
                <a:ea typeface="ＭＳ Ｐゴシック" pitchFamily="34" charset="-128"/>
              </a:rPr>
              <a:t> tarvitsen ruokaa!</a:t>
            </a:r>
            <a:endParaRPr lang="fi-FI" altLang="fi-FI" dirty="0">
              <a:ea typeface="ＭＳ Ｐゴシック" pitchFamily="34" charset="-128"/>
              <a:sym typeface="Wingdings" pitchFamily="2" charset="2"/>
            </a:endParaRPr>
          </a:p>
          <a:p>
            <a:pPr lvl="1"/>
            <a:r>
              <a:rPr lang="fi-FI" altLang="fi-FI" dirty="0">
                <a:ea typeface="ＭＳ Ｐゴシック" pitchFamily="34" charset="-128"/>
                <a:sym typeface="Wingdings" pitchFamily="2" charset="2"/>
              </a:rPr>
              <a:t>Olen kyllästynyt  tarvitsen viihdettä!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00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Yleiset</a:t>
            </a:r>
            <a:r>
              <a:rPr lang="en-US" dirty="0" smtClean="0"/>
              <a:t> ja </a:t>
            </a:r>
            <a:r>
              <a:rPr lang="en-US" dirty="0" err="1" smtClean="0"/>
              <a:t>spesifiset</a:t>
            </a:r>
            <a:r>
              <a:rPr lang="en-US" dirty="0"/>
              <a:t> </a:t>
            </a:r>
            <a:r>
              <a:rPr lang="en-US" dirty="0" err="1" smtClean="0"/>
              <a:t>asenteet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 smtClean="0"/>
              <a:t>Psykologiassa</a:t>
            </a:r>
            <a:r>
              <a:rPr lang="en-US" dirty="0" smtClean="0"/>
              <a:t> </a:t>
            </a:r>
            <a:r>
              <a:rPr lang="en-US" dirty="0" err="1" smtClean="0"/>
              <a:t>erotetaan</a:t>
            </a:r>
            <a:r>
              <a:rPr lang="en-US" dirty="0" smtClean="0"/>
              <a:t> </a:t>
            </a:r>
            <a:r>
              <a:rPr lang="en-US" dirty="0" err="1" smtClean="0"/>
              <a:t>yleiset</a:t>
            </a:r>
            <a:r>
              <a:rPr lang="en-US" dirty="0" smtClean="0"/>
              <a:t> ja </a:t>
            </a:r>
            <a:r>
              <a:rPr lang="en-US" dirty="0" err="1" smtClean="0"/>
              <a:t>spesifiset</a:t>
            </a:r>
            <a:r>
              <a:rPr lang="en-US" dirty="0" smtClean="0"/>
              <a:t> </a:t>
            </a:r>
            <a:r>
              <a:rPr lang="en-US" dirty="0" err="1" smtClean="0"/>
              <a:t>asenteet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dirty="0" err="1" smtClean="0"/>
              <a:t>Yleinen</a:t>
            </a:r>
            <a:r>
              <a:rPr lang="en-US" dirty="0" smtClean="0"/>
              <a:t> </a:t>
            </a:r>
            <a:r>
              <a:rPr lang="en-US" dirty="0" err="1" smtClean="0"/>
              <a:t>asenne</a:t>
            </a:r>
            <a:r>
              <a:rPr lang="en-US" dirty="0" smtClean="0"/>
              <a:t>: </a:t>
            </a:r>
            <a:r>
              <a:rPr lang="en-US" dirty="0" err="1" smtClean="0"/>
              <a:t>suhtautuminen</a:t>
            </a:r>
            <a:r>
              <a:rPr lang="en-US" dirty="0" smtClean="0"/>
              <a:t> </a:t>
            </a:r>
            <a:r>
              <a:rPr lang="en-US" dirty="0" err="1" smtClean="0"/>
              <a:t>johonkin</a:t>
            </a:r>
            <a:r>
              <a:rPr lang="en-US" dirty="0" smtClean="0"/>
              <a:t> </a:t>
            </a:r>
            <a:r>
              <a:rPr lang="en-US" dirty="0" err="1" smtClean="0"/>
              <a:t>laajaan</a:t>
            </a:r>
            <a:r>
              <a:rPr lang="en-US" dirty="0" smtClean="0"/>
              <a:t> </a:t>
            </a:r>
            <a:r>
              <a:rPr lang="en-US" dirty="0" err="1" smtClean="0"/>
              <a:t>kokonaisuuteen</a:t>
            </a:r>
            <a:r>
              <a:rPr lang="en-US" dirty="0" smtClean="0"/>
              <a:t> tai </a:t>
            </a:r>
            <a:r>
              <a:rPr lang="en-US" dirty="0" err="1" smtClean="0"/>
              <a:t>asiaan</a:t>
            </a:r>
            <a:r>
              <a:rPr lang="en-US" dirty="0" smtClean="0"/>
              <a:t> </a:t>
            </a:r>
            <a:r>
              <a:rPr lang="en-US" dirty="0" err="1" smtClean="0"/>
              <a:t>yleisellä</a:t>
            </a:r>
            <a:r>
              <a:rPr lang="en-US" dirty="0" smtClean="0"/>
              <a:t> </a:t>
            </a:r>
            <a:r>
              <a:rPr lang="en-US" dirty="0" err="1" smtClean="0"/>
              <a:t>tasolla</a:t>
            </a:r>
            <a:r>
              <a:rPr lang="en-US" dirty="0" smtClean="0"/>
              <a:t> (</a:t>
            </a:r>
            <a:r>
              <a:rPr lang="en-US" dirty="0" err="1" smtClean="0"/>
              <a:t>esim</a:t>
            </a:r>
            <a:r>
              <a:rPr lang="en-US" dirty="0" smtClean="0"/>
              <a:t>. </a:t>
            </a:r>
            <a:r>
              <a:rPr lang="en-US" dirty="0" err="1"/>
              <a:t>k</a:t>
            </a:r>
            <a:r>
              <a:rPr lang="en-US" dirty="0" err="1" smtClean="0"/>
              <a:t>estävä</a:t>
            </a:r>
            <a:r>
              <a:rPr lang="en-US" dirty="0" smtClean="0"/>
              <a:t> </a:t>
            </a:r>
            <a:r>
              <a:rPr lang="en-US" dirty="0" err="1" smtClean="0"/>
              <a:t>kuluttaminen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Spesifinen</a:t>
            </a:r>
            <a:r>
              <a:rPr lang="en-US" dirty="0" smtClean="0"/>
              <a:t> </a:t>
            </a:r>
            <a:r>
              <a:rPr lang="en-US" dirty="0" err="1" smtClean="0"/>
              <a:t>asenne</a:t>
            </a:r>
            <a:r>
              <a:rPr lang="en-US" dirty="0" smtClean="0"/>
              <a:t>: </a:t>
            </a:r>
            <a:r>
              <a:rPr lang="en-US" dirty="0" err="1" smtClean="0"/>
              <a:t>asenne</a:t>
            </a:r>
            <a:r>
              <a:rPr lang="en-US" dirty="0" smtClean="0"/>
              <a:t> </a:t>
            </a:r>
            <a:r>
              <a:rPr lang="en-US" dirty="0" err="1" smtClean="0"/>
              <a:t>jotain</a:t>
            </a:r>
            <a:r>
              <a:rPr lang="en-US" dirty="0" smtClean="0"/>
              <a:t> </a:t>
            </a:r>
            <a:r>
              <a:rPr lang="en-US" dirty="0" err="1" smtClean="0"/>
              <a:t>tiettyä</a:t>
            </a:r>
            <a:r>
              <a:rPr lang="en-US" dirty="0" smtClean="0"/>
              <a:t> </a:t>
            </a:r>
            <a:r>
              <a:rPr lang="en-US" dirty="0" err="1" smtClean="0"/>
              <a:t>toimintaa</a:t>
            </a:r>
            <a:r>
              <a:rPr lang="en-US" dirty="0" smtClean="0"/>
              <a:t> </a:t>
            </a:r>
            <a:r>
              <a:rPr lang="en-US" dirty="0" err="1" smtClean="0"/>
              <a:t>kohtaan</a:t>
            </a:r>
            <a:r>
              <a:rPr lang="en-US" dirty="0" smtClean="0"/>
              <a:t> (</a:t>
            </a:r>
            <a:r>
              <a:rPr lang="en-US" dirty="0" err="1" smtClean="0"/>
              <a:t>esim</a:t>
            </a:r>
            <a:r>
              <a:rPr lang="en-US" dirty="0" smtClean="0"/>
              <a:t>. </a:t>
            </a:r>
            <a:r>
              <a:rPr lang="en-US" dirty="0" err="1"/>
              <a:t>v</a:t>
            </a:r>
            <a:r>
              <a:rPr lang="en-US" dirty="0" err="1" smtClean="0"/>
              <a:t>egaaniksi</a:t>
            </a:r>
            <a:r>
              <a:rPr lang="en-US" dirty="0" smtClean="0"/>
              <a:t> </a:t>
            </a:r>
            <a:r>
              <a:rPr lang="en-US" dirty="0" err="1" smtClean="0"/>
              <a:t>ryhtyminen</a:t>
            </a:r>
            <a:r>
              <a:rPr lang="en-US" dirty="0" smtClean="0"/>
              <a:t>)</a:t>
            </a:r>
          </a:p>
          <a:p>
            <a:pPr marL="457200" lvl="1" indent="0" algn="ctr">
              <a:buNone/>
            </a:pP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Kummat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ovat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pysyvämpiä</a:t>
            </a:r>
            <a:r>
              <a:rPr lang="en-US" dirty="0" smtClean="0">
                <a:sym typeface="Wingdings" panose="05000000000000000000" pitchFamily="2" charset="2"/>
              </a:rPr>
              <a:t>?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Kummat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todennäköisemmin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ennustavat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käyttäytymistä</a:t>
            </a:r>
            <a:r>
              <a:rPr lang="en-US" dirty="0" smtClean="0">
                <a:sym typeface="Wingdings" panose="05000000000000000000" pitchFamily="2" charset="2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Yleiset</a:t>
            </a:r>
            <a:r>
              <a:rPr lang="en-US" dirty="0"/>
              <a:t> ja </a:t>
            </a:r>
            <a:r>
              <a:rPr lang="en-US" dirty="0" err="1"/>
              <a:t>spesifiset</a:t>
            </a:r>
            <a:r>
              <a:rPr lang="en-US" dirty="0"/>
              <a:t> </a:t>
            </a:r>
            <a:r>
              <a:rPr lang="en-US" dirty="0" err="1"/>
              <a:t>asenteet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003709"/>
            <a:ext cx="8085138" cy="43942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Kirjallisuudessa</a:t>
            </a:r>
            <a:r>
              <a:rPr lang="en-US" dirty="0" smtClean="0"/>
              <a:t> </a:t>
            </a:r>
            <a:r>
              <a:rPr lang="en-US" dirty="0" err="1" smtClean="0"/>
              <a:t>konsensus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b="1" dirty="0" err="1" smtClean="0"/>
              <a:t>Yleiset</a:t>
            </a:r>
            <a:r>
              <a:rPr lang="en-US" b="1" dirty="0" smtClean="0"/>
              <a:t> </a:t>
            </a:r>
            <a:r>
              <a:rPr lang="en-US" b="1" dirty="0" err="1" smtClean="0"/>
              <a:t>asenteet</a:t>
            </a:r>
            <a:r>
              <a:rPr lang="en-US" b="1" dirty="0" smtClean="0"/>
              <a:t> </a:t>
            </a:r>
            <a:r>
              <a:rPr lang="en-US" b="1" dirty="0" err="1" smtClean="0"/>
              <a:t>vakaampia</a:t>
            </a:r>
            <a:r>
              <a:rPr lang="en-US" b="1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teoriassa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pitäisi</a:t>
            </a:r>
            <a:r>
              <a:rPr lang="en-US" dirty="0" smtClean="0">
                <a:sym typeface="Wingdings" panose="05000000000000000000" pitchFamily="2" charset="2"/>
              </a:rPr>
              <a:t> olla </a:t>
            </a:r>
            <a:r>
              <a:rPr lang="en-US" dirty="0" err="1" smtClean="0">
                <a:sym typeface="Wingdings" panose="05000000000000000000" pitchFamily="2" charset="2"/>
              </a:rPr>
              <a:t>vaikeampi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muuttaa</a:t>
            </a: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err="1">
                <a:sym typeface="Wingdings" panose="05000000000000000000" pitchFamily="2" charset="2"/>
              </a:rPr>
              <a:t>m</a:t>
            </a:r>
            <a:r>
              <a:rPr lang="en-US" dirty="0" err="1" smtClean="0">
                <a:sym typeface="Wingdings" panose="05000000000000000000" pitchFamily="2" charset="2"/>
              </a:rPr>
              <a:t>utta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b="1" dirty="0" err="1" smtClean="0"/>
              <a:t>Yleiset</a:t>
            </a:r>
            <a:r>
              <a:rPr lang="en-US" b="1" dirty="0" smtClean="0"/>
              <a:t> </a:t>
            </a:r>
            <a:r>
              <a:rPr lang="en-US" b="1" dirty="0" err="1" smtClean="0"/>
              <a:t>asenteet</a:t>
            </a:r>
            <a:r>
              <a:rPr lang="en-US" b="1" dirty="0" smtClean="0"/>
              <a:t> </a:t>
            </a:r>
            <a:r>
              <a:rPr lang="en-US" b="1" dirty="0" err="1" smtClean="0"/>
              <a:t>ennustavat</a:t>
            </a:r>
            <a:r>
              <a:rPr lang="en-US" b="1" dirty="0" smtClean="0"/>
              <a:t> </a:t>
            </a:r>
            <a:r>
              <a:rPr lang="en-US" b="1" dirty="0" err="1" smtClean="0"/>
              <a:t>huonosti</a:t>
            </a:r>
            <a:r>
              <a:rPr lang="en-US" b="1" dirty="0" smtClean="0"/>
              <a:t> </a:t>
            </a:r>
            <a:r>
              <a:rPr lang="en-US" b="1" dirty="0" err="1" smtClean="0"/>
              <a:t>käyttäytymistä</a:t>
            </a:r>
            <a:r>
              <a:rPr lang="en-US" b="1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vaikka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kuluttajat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sanovat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että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asenne</a:t>
            </a:r>
            <a:r>
              <a:rPr lang="en-US" dirty="0" smtClean="0">
                <a:sym typeface="Wingdings" panose="05000000000000000000" pitchFamily="2" charset="2"/>
              </a:rPr>
              <a:t> on </a:t>
            </a:r>
            <a:r>
              <a:rPr lang="en-US" dirty="0" err="1" smtClean="0">
                <a:sym typeface="Wingdings" panose="05000000000000000000" pitchFamily="2" charset="2"/>
              </a:rPr>
              <a:t>positiivinen</a:t>
            </a:r>
            <a:r>
              <a:rPr lang="en-US" dirty="0" smtClean="0">
                <a:sym typeface="Wingdings" panose="05000000000000000000" pitchFamily="2" charset="2"/>
              </a:rPr>
              <a:t>, se </a:t>
            </a:r>
            <a:r>
              <a:rPr lang="en-US" dirty="0" err="1" smtClean="0">
                <a:sym typeface="Wingdings" panose="05000000000000000000" pitchFamily="2" charset="2"/>
              </a:rPr>
              <a:t>ei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koskaan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välttämättä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johda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mihinkään</a:t>
            </a: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ym typeface="Wingdings" panose="05000000000000000000" pitchFamily="2" charset="2"/>
              </a:rPr>
              <a:t>Mitä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johtopäätöksiä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tästä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voi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tehdä</a:t>
            </a:r>
            <a:r>
              <a:rPr lang="en-US" b="1" dirty="0" smtClean="0">
                <a:sym typeface="Wingdings" panose="05000000000000000000" pitchFamily="2" charset="2"/>
              </a:rPr>
              <a:t>?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943" y="1347020"/>
            <a:ext cx="3274142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 smtClean="0"/>
              <a:t>Markkinoijan</a:t>
            </a:r>
            <a:r>
              <a:rPr lang="en-US" b="1" dirty="0" smtClean="0"/>
              <a:t> </a:t>
            </a:r>
            <a:r>
              <a:rPr lang="en-US" b="1" dirty="0" err="1" smtClean="0"/>
              <a:t>voi</a:t>
            </a:r>
            <a:r>
              <a:rPr lang="en-US" b="1" dirty="0" smtClean="0"/>
              <a:t> olla</a:t>
            </a:r>
            <a:br>
              <a:rPr lang="en-US" b="1" dirty="0" smtClean="0"/>
            </a:br>
            <a:r>
              <a:rPr lang="en-US" b="1" dirty="0" err="1" smtClean="0"/>
              <a:t>hyvin</a:t>
            </a:r>
            <a:r>
              <a:rPr lang="en-US" b="1" dirty="0" smtClean="0"/>
              <a:t> </a:t>
            </a:r>
            <a:r>
              <a:rPr lang="en-US" b="1" dirty="0" err="1" smtClean="0"/>
              <a:t>vaikeaa</a:t>
            </a:r>
            <a:r>
              <a:rPr lang="en-US" b="1" dirty="0" smtClean="0"/>
              <a:t> </a:t>
            </a:r>
            <a:r>
              <a:rPr lang="en-US" b="1" dirty="0" err="1" smtClean="0"/>
              <a:t>muuttaa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yleisiä</a:t>
            </a:r>
            <a:r>
              <a:rPr lang="en-US" b="1" dirty="0" smtClean="0"/>
              <a:t> </a:t>
            </a:r>
            <a:r>
              <a:rPr lang="en-US" b="1" dirty="0" err="1" smtClean="0"/>
              <a:t>asenteita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ym typeface="Wingdings" panose="05000000000000000000" pitchFamily="2" charset="2"/>
              </a:rPr>
              <a:t>helpompaa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muuttaa</a:t>
            </a:r>
            <a:r>
              <a:rPr lang="en-US" b="1" dirty="0" smtClean="0">
                <a:sym typeface="Wingdings" panose="05000000000000000000" pitchFamily="2" charset="2"/>
              </a:rPr>
              <a:t/>
            </a:r>
            <a:br>
              <a:rPr lang="en-US" b="1" dirty="0" smtClean="0">
                <a:sym typeface="Wingdings" panose="05000000000000000000" pitchFamily="2" charset="2"/>
              </a:rPr>
            </a:br>
            <a:r>
              <a:rPr lang="en-US" b="1" dirty="0" err="1" smtClean="0">
                <a:sym typeface="Wingdings" panose="05000000000000000000" pitchFamily="2" charset="2"/>
              </a:rPr>
              <a:t>asenteita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jotka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koskevat</a:t>
            </a:r>
            <a:r>
              <a:rPr lang="en-US" b="1" dirty="0" smtClean="0">
                <a:sym typeface="Wingdings" panose="05000000000000000000" pitchFamily="2" charset="2"/>
              </a:rPr>
              <a:t/>
            </a:r>
            <a:br>
              <a:rPr lang="en-US" b="1" dirty="0" smtClean="0">
                <a:sym typeface="Wingdings" panose="05000000000000000000" pitchFamily="2" charset="2"/>
              </a:rPr>
            </a:br>
            <a:r>
              <a:rPr lang="en-US" b="1" dirty="0" err="1" smtClean="0">
                <a:sym typeface="Wingdings" panose="05000000000000000000" pitchFamily="2" charset="2"/>
              </a:rPr>
              <a:t>tiettyä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spesifistä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ym typeface="Wingdings" panose="05000000000000000000" pitchFamily="2" charset="2"/>
              </a:rPr>
              <a:t>käyttäytymistä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316" y="630093"/>
            <a:ext cx="3211546" cy="2137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295" y="3502774"/>
            <a:ext cx="4215505" cy="18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287850" y="588243"/>
            <a:ext cx="3399248" cy="258711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Jos </a:t>
            </a:r>
            <a:r>
              <a:rPr lang="en-US" b="1" dirty="0" err="1" smtClean="0"/>
              <a:t>haluaa</a:t>
            </a:r>
            <a:r>
              <a:rPr lang="en-US" b="1" dirty="0" smtClean="0"/>
              <a:t> </a:t>
            </a:r>
            <a:r>
              <a:rPr lang="en-US" b="1" dirty="0" err="1" smtClean="0"/>
              <a:t>ennustaa</a:t>
            </a:r>
            <a:r>
              <a:rPr lang="en-US" b="1" dirty="0" smtClean="0"/>
              <a:t> </a:t>
            </a:r>
            <a:r>
              <a:rPr lang="en-US" b="1" dirty="0" err="1" smtClean="0"/>
              <a:t>tiettyä</a:t>
            </a:r>
            <a:r>
              <a:rPr lang="en-US" b="1" dirty="0" smtClean="0"/>
              <a:t> </a:t>
            </a:r>
            <a:r>
              <a:rPr lang="en-US" b="1" dirty="0" err="1" smtClean="0"/>
              <a:t>käyttäymistä</a:t>
            </a:r>
            <a:r>
              <a:rPr lang="en-US" b="1" dirty="0" smtClean="0"/>
              <a:t> </a:t>
            </a:r>
            <a:r>
              <a:rPr lang="en-US" b="1" dirty="0" err="1" smtClean="0"/>
              <a:t>asenteiden</a:t>
            </a:r>
            <a:r>
              <a:rPr lang="en-US" b="1" dirty="0" smtClean="0"/>
              <a:t> </a:t>
            </a:r>
            <a:r>
              <a:rPr lang="en-US" b="1" dirty="0" err="1" smtClean="0"/>
              <a:t>perusteella</a:t>
            </a:r>
            <a:r>
              <a:rPr lang="en-US" b="1" dirty="0" smtClean="0"/>
              <a:t>, </a:t>
            </a:r>
            <a:r>
              <a:rPr lang="en-US" b="1" dirty="0" err="1" smtClean="0"/>
              <a:t>kannattaa</a:t>
            </a:r>
            <a:r>
              <a:rPr lang="en-US" b="1" dirty="0" smtClean="0"/>
              <a:t> </a:t>
            </a:r>
            <a:r>
              <a:rPr lang="en-US" b="1" dirty="0" err="1" smtClean="0"/>
              <a:t>kysyä</a:t>
            </a:r>
            <a:r>
              <a:rPr lang="en-US" b="1" dirty="0" smtClean="0"/>
              <a:t> </a:t>
            </a:r>
            <a:r>
              <a:rPr lang="en-US" b="1" dirty="0" err="1" smtClean="0"/>
              <a:t>spesifisistä</a:t>
            </a:r>
            <a:r>
              <a:rPr lang="en-US" b="1" dirty="0" smtClean="0"/>
              <a:t> </a:t>
            </a:r>
            <a:r>
              <a:rPr lang="en-US" b="1" dirty="0" err="1" smtClean="0"/>
              <a:t>asenteista</a:t>
            </a:r>
            <a:r>
              <a:rPr lang="en-US" b="1" dirty="0" smtClean="0"/>
              <a:t>, </a:t>
            </a:r>
            <a:r>
              <a:rPr lang="en-US" b="1" dirty="0" err="1" smtClean="0"/>
              <a:t>ei</a:t>
            </a:r>
            <a:r>
              <a:rPr lang="en-US" b="1" dirty="0" smtClean="0"/>
              <a:t> </a:t>
            </a:r>
            <a:r>
              <a:rPr lang="en-US" b="1" dirty="0" err="1" smtClean="0"/>
              <a:t>yleisistä</a:t>
            </a:r>
            <a:r>
              <a:rPr lang="en-US" b="1" dirty="0" smtClean="0"/>
              <a:t> </a:t>
            </a:r>
            <a:r>
              <a:rPr lang="en-US" b="1" dirty="0" err="1" smtClean="0"/>
              <a:t>asenteista</a:t>
            </a:r>
            <a:endParaRPr lang="en-US" b="1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363144" y="1090452"/>
            <a:ext cx="3988079" cy="41698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E.g. Which attitude would be the most likely to predict what consumers do with their old keyboard, when they buy a new computer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+mj-lt"/>
              <a:buAutoNum type="alphaLcPeriod"/>
            </a:pPr>
            <a:r>
              <a:rPr lang="en-US" sz="2000" dirty="0" smtClean="0"/>
              <a:t>What is your attitude towards the environment?</a:t>
            </a:r>
          </a:p>
          <a:p>
            <a:pPr>
              <a:buFont typeface="+mj-lt"/>
              <a:buAutoNum type="alphaLcPeriod"/>
            </a:pPr>
            <a:r>
              <a:rPr lang="en-US" sz="2000" dirty="0" smtClean="0"/>
              <a:t>What is your attitude towards recycling?</a:t>
            </a:r>
          </a:p>
          <a:p>
            <a:pPr>
              <a:buFont typeface="+mj-lt"/>
              <a:buAutoNum type="alphaLcPeriod"/>
            </a:pPr>
            <a:r>
              <a:rPr lang="en-US" sz="2000" dirty="0" smtClean="0"/>
              <a:t>What is your attitude towards recycling old electronics?</a:t>
            </a:r>
          </a:p>
          <a:p>
            <a:endParaRPr lang="fi-FI" dirty="0"/>
          </a:p>
        </p:txBody>
      </p:sp>
      <p:sp>
        <p:nvSpPr>
          <p:cNvPr id="8" name="Oval 7"/>
          <p:cNvSpPr/>
          <p:nvPr/>
        </p:nvSpPr>
        <p:spPr>
          <a:xfrm>
            <a:off x="4232947" y="4369113"/>
            <a:ext cx="4248472" cy="648072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292767" y="3445388"/>
            <a:ext cx="3399248" cy="25871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Ihmiset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eivät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välttämättä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kysyttäessä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totta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Palautettava</a:t>
            </a:r>
            <a:r>
              <a:rPr lang="en-US" dirty="0" smtClean="0"/>
              <a:t> </a:t>
            </a:r>
            <a:r>
              <a:rPr lang="en-US" dirty="0" err="1" smtClean="0"/>
              <a:t>harjoitus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39750" y="1009654"/>
            <a:ext cx="8085138" cy="4711700"/>
          </a:xfrm>
        </p:spPr>
        <p:txBody>
          <a:bodyPr/>
          <a:lstStyle/>
          <a:p>
            <a:r>
              <a:rPr lang="fi-FI" sz="2000" dirty="0"/>
              <a:t>Valitkaa jokin markkinointikampanja ja analysoikaa sitä eri oppimisteorioiden </a:t>
            </a:r>
            <a:r>
              <a:rPr lang="fi-FI" sz="2000" dirty="0" smtClean="0"/>
              <a:t>kautta: </a:t>
            </a:r>
          </a:p>
          <a:p>
            <a:pPr lvl="1"/>
            <a:r>
              <a:rPr lang="fi-FI" sz="2000" dirty="0" smtClean="0"/>
              <a:t>Klassinen ehdollistuminen</a:t>
            </a:r>
          </a:p>
          <a:p>
            <a:pPr lvl="1"/>
            <a:r>
              <a:rPr lang="fi-FI" sz="2000" dirty="0"/>
              <a:t>V</a:t>
            </a:r>
            <a:r>
              <a:rPr lang="fi-FI" sz="2000" dirty="0" smtClean="0"/>
              <a:t>älineellinen ehdollistuminen</a:t>
            </a:r>
          </a:p>
          <a:p>
            <a:pPr lvl="1"/>
            <a:r>
              <a:rPr lang="fi-FI" sz="2000" dirty="0" smtClean="0"/>
              <a:t>Mallioppiminen</a:t>
            </a:r>
          </a:p>
          <a:p>
            <a:r>
              <a:rPr lang="fi-FI" sz="2000" dirty="0" smtClean="0"/>
              <a:t>Lisäksi pohtikaa (soveltaen teoriaa!):</a:t>
            </a:r>
          </a:p>
          <a:p>
            <a:pPr lvl="1"/>
            <a:r>
              <a:rPr lang="fi-FI" sz="2000" dirty="0" smtClean="0"/>
              <a:t>Millaiset </a:t>
            </a:r>
            <a:r>
              <a:rPr lang="fi-FI" sz="2000" dirty="0"/>
              <a:t>asiat kampanjassa edesauttavat tai vähentävät sen muistamista? </a:t>
            </a:r>
            <a:endParaRPr lang="fi-FI" sz="2000" dirty="0" smtClean="0"/>
          </a:p>
          <a:p>
            <a:pPr lvl="1"/>
            <a:r>
              <a:rPr lang="fi-FI" sz="2000" dirty="0" smtClean="0"/>
              <a:t>Millaisia </a:t>
            </a:r>
            <a:r>
              <a:rPr lang="fi-FI" sz="2000" dirty="0"/>
              <a:t>asenteita kampanja ilmentää tai pyrkii synnyttämään? </a:t>
            </a:r>
            <a:endParaRPr lang="fi-FI" sz="2000" dirty="0" smtClean="0"/>
          </a:p>
          <a:p>
            <a:pPr lvl="1"/>
            <a:r>
              <a:rPr lang="fi-FI" sz="2000" dirty="0" smtClean="0"/>
              <a:t>Mikä </a:t>
            </a:r>
            <a:r>
              <a:rPr lang="fi-FI" sz="2000" dirty="0"/>
              <a:t>kampanjassa on onnistunutta? Miten sitä voisi parantaa? </a:t>
            </a:r>
            <a:r>
              <a:rPr lang="fi-FI" sz="2000" dirty="0" smtClean="0"/>
              <a:t>(Havaitsemisen, muistamisen, asennemuokkauksen tms. kannalta)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55657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Palautettava</a:t>
            </a:r>
            <a:r>
              <a:rPr lang="en-US" dirty="0" smtClean="0"/>
              <a:t> </a:t>
            </a:r>
            <a:r>
              <a:rPr lang="en-US" dirty="0" err="1" smtClean="0"/>
              <a:t>harjoitus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087314"/>
            <a:ext cx="8085138" cy="4574931"/>
          </a:xfrm>
        </p:spPr>
        <p:txBody>
          <a:bodyPr/>
          <a:lstStyle/>
          <a:p>
            <a:r>
              <a:rPr lang="fi-FI" sz="2000" dirty="0" smtClean="0"/>
              <a:t>Pituus 6-10 </a:t>
            </a:r>
            <a:r>
              <a:rPr lang="fi-FI" sz="2000" dirty="0"/>
              <a:t>sivun mittainen raportti (Times New Roman, 12pt, riviväli 1,5, marginaalit 2,5). </a:t>
            </a:r>
            <a:endParaRPr lang="fi-FI" sz="2000" dirty="0" smtClean="0"/>
          </a:p>
          <a:p>
            <a:pPr lvl="1"/>
            <a:r>
              <a:rPr lang="fi-FI" sz="1800" dirty="0"/>
              <a:t>Varsinaisen raportin jälkeen raportissa tulee olla myös </a:t>
            </a:r>
            <a:r>
              <a:rPr lang="fi-FI" sz="1800" b="1" dirty="0"/>
              <a:t>vapaamuotoinen arvio ryhmän toiminnasta </a:t>
            </a:r>
            <a:r>
              <a:rPr lang="fi-FI" sz="1800" dirty="0"/>
              <a:t>(6-10 sivun lisäksi).</a:t>
            </a:r>
          </a:p>
          <a:p>
            <a:pPr lvl="1"/>
            <a:r>
              <a:rPr lang="fi-FI" sz="1800" dirty="0" smtClean="0"/>
              <a:t>Ensimmäisellä </a:t>
            </a:r>
            <a:r>
              <a:rPr lang="fi-FI" sz="1800" dirty="0"/>
              <a:t>sivulla tai mahdollisella kansilehdellä tulee olla kaikkien ryhmä jäsenten </a:t>
            </a:r>
            <a:r>
              <a:rPr lang="fi-FI" sz="1800" b="1" dirty="0"/>
              <a:t>nimet ja opiskelijanumerot</a:t>
            </a:r>
            <a:r>
              <a:rPr lang="fi-FI" sz="1800" dirty="0"/>
              <a:t>.</a:t>
            </a:r>
          </a:p>
          <a:p>
            <a:pPr lvl="1"/>
            <a:r>
              <a:rPr lang="fi-FI" sz="1800" dirty="0"/>
              <a:t>Mikäli käytetään muita lähteitä kuin kurssikirjaa, tulee lähteet merkitä tekstiin ja työn sisältää lähdeluettelo.</a:t>
            </a:r>
          </a:p>
          <a:p>
            <a:r>
              <a:rPr lang="fi-FI" sz="2000" dirty="0"/>
              <a:t>Rapotin tulee perustua kurssikirjassa sekä luennoilla </a:t>
            </a:r>
            <a:r>
              <a:rPr lang="fi-FI" sz="2000" b="1" dirty="0"/>
              <a:t>käsiteltyyn teoriaan,</a:t>
            </a:r>
            <a:r>
              <a:rPr lang="fi-FI" sz="2000" dirty="0"/>
              <a:t> eli pelkkään </a:t>
            </a:r>
            <a:r>
              <a:rPr lang="fi-FI" sz="2000" dirty="0" smtClean="0"/>
              <a:t>yleistietoon </a:t>
            </a:r>
            <a:r>
              <a:rPr lang="fi-FI" sz="2000" dirty="0"/>
              <a:t>ja omaan pohdintaan perustuva raportti ei ole riittävä.</a:t>
            </a:r>
          </a:p>
          <a:p>
            <a:pPr lvl="1"/>
            <a:r>
              <a:rPr lang="fi-FI" sz="1800" dirty="0"/>
              <a:t>Raportissa tulee kuitenkin myös olla omaa pohdintaa ja analyysia, eli teorioita ja malleja sovelletaan.</a:t>
            </a:r>
          </a:p>
          <a:p>
            <a:pPr marL="457200" lvl="1" indent="0">
              <a:buNone/>
            </a:pPr>
            <a:endParaRPr lang="fi-FI" sz="1600" dirty="0"/>
          </a:p>
          <a:p>
            <a:endParaRPr lang="fi-FI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Vaihe 1: ongelman havaitseminen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18" y="1583531"/>
            <a:ext cx="6991350" cy="427672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614984" y="849067"/>
            <a:ext cx="1970454" cy="1310178"/>
          </a:xfrm>
          <a:prstGeom prst="wedgeRectCallou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Ideaalitila</a:t>
            </a:r>
            <a:r>
              <a:rPr lang="en-US" sz="1400" dirty="0" smtClean="0"/>
              <a:t> </a:t>
            </a:r>
            <a:r>
              <a:rPr lang="en-US" sz="1400" dirty="0" err="1" smtClean="0"/>
              <a:t>muuttuu</a:t>
            </a:r>
            <a:r>
              <a:rPr lang="en-US" sz="1400" dirty="0" smtClean="0"/>
              <a:t> “</a:t>
            </a:r>
            <a:r>
              <a:rPr lang="en-US" sz="1400" dirty="0" err="1" smtClean="0"/>
              <a:t>vaativammaksi</a:t>
            </a:r>
            <a:r>
              <a:rPr lang="en-US" sz="1400" dirty="0" smtClean="0"/>
              <a:t>”</a:t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fi-FI" sz="1400" dirty="0" smtClean="0">
                <a:ea typeface="ＭＳ Ｐゴシック" pitchFamily="34" charset="-128"/>
                <a:sym typeface="Wingdings" pitchFamily="2" charset="2"/>
              </a:rPr>
              <a:t>”</a:t>
            </a:r>
            <a:r>
              <a:rPr lang="fi-FI" altLang="fi-FI" sz="1400" dirty="0" smtClean="0">
                <a:ea typeface="ＭＳ Ｐゴシック" pitchFamily="34" charset="-128"/>
                <a:sym typeface="Wingdings" pitchFamily="2" charset="2"/>
              </a:rPr>
              <a:t>en </a:t>
            </a:r>
            <a:r>
              <a:rPr lang="fi-FI" altLang="fi-FI" sz="1400" dirty="0">
                <a:ea typeface="ＭＳ Ｐゴシック" pitchFamily="34" charset="-128"/>
                <a:sym typeface="Wingdings" pitchFamily="2" charset="2"/>
              </a:rPr>
              <a:t>ole </a:t>
            </a:r>
            <a:r>
              <a:rPr lang="fi-FI" altLang="fi-FI" sz="1400" dirty="0" smtClean="0">
                <a:ea typeface="ＭＳ Ｐゴシック" pitchFamily="34" charset="-128"/>
                <a:sym typeface="Wingdings" pitchFamily="2" charset="2"/>
              </a:rPr>
              <a:t>enää tyytyväinen </a:t>
            </a:r>
            <a:r>
              <a:rPr lang="fi-FI" altLang="fi-FI" sz="1400" dirty="0">
                <a:ea typeface="ＭＳ Ｐゴシック" pitchFamily="34" charset="-128"/>
                <a:sym typeface="Wingdings" pitchFamily="2" charset="2"/>
              </a:rPr>
              <a:t>Fordiini, haluan Porschen</a:t>
            </a:r>
            <a:r>
              <a:rPr lang="fi-FI" altLang="fi-FI" sz="1400" dirty="0" smtClean="0">
                <a:ea typeface="ＭＳ Ｐゴシック" pitchFamily="34" charset="-128"/>
                <a:sym typeface="Wingdings" pitchFamily="2" charset="2"/>
              </a:rPr>
              <a:t>!”)</a:t>
            </a:r>
            <a:endParaRPr lang="fi-FI" altLang="fi-FI" sz="1400" dirty="0">
              <a:ea typeface="ＭＳ Ｐゴシック" pitchFamily="34" charset="-128"/>
              <a:sym typeface="Wingdings" pitchFamily="2" charset="2"/>
            </a:endParaRPr>
          </a:p>
          <a:p>
            <a:pPr algn="ctr"/>
            <a:endParaRPr lang="en-US" sz="1400" dirty="0"/>
          </a:p>
        </p:txBody>
      </p:sp>
      <p:sp>
        <p:nvSpPr>
          <p:cNvPr id="11" name="Rectangular Callout 10"/>
          <p:cNvSpPr/>
          <p:nvPr/>
        </p:nvSpPr>
        <p:spPr>
          <a:xfrm>
            <a:off x="6930291" y="2444262"/>
            <a:ext cx="1891324" cy="1323669"/>
          </a:xfrm>
          <a:prstGeom prst="wedgeRectCallou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smtClean="0"/>
              <a:t>Todellinen tilanne muuttuu huonommaksi</a:t>
            </a:r>
          </a:p>
          <a:p>
            <a:pPr algn="ctr"/>
            <a:r>
              <a:rPr lang="fi-FI" sz="1400" dirty="0" smtClean="0"/>
              <a:t>(</a:t>
            </a:r>
            <a:r>
              <a:rPr lang="fi-FI" altLang="fi-FI" sz="1400" dirty="0">
                <a:ea typeface="ＭＳ Ｐゴシック" pitchFamily="34" charset="-128"/>
                <a:sym typeface="Wingdings" pitchFamily="2" charset="2"/>
              </a:rPr>
              <a:t>bensa loppuu ja pitää täyttää </a:t>
            </a:r>
            <a:r>
              <a:rPr lang="fi-FI" altLang="fi-FI" sz="1400" dirty="0" smtClean="0">
                <a:ea typeface="ＭＳ Ｐゴシック" pitchFamily="34" charset="-128"/>
                <a:sym typeface="Wingdings" pitchFamily="2" charset="2"/>
              </a:rPr>
              <a:t>tankki)</a:t>
            </a:r>
            <a:r>
              <a:rPr lang="fi-FI" sz="1400" dirty="0" smtClean="0"/>
              <a:t> </a:t>
            </a:r>
            <a:endParaRPr lang="fi-FI" altLang="fi-FI" sz="1400" dirty="0">
              <a:ea typeface="ＭＳ Ｐゴシック" pitchFamily="34" charset="-128"/>
              <a:sym typeface="Wingdings" pitchFamily="2" charset="2"/>
            </a:endParaRPr>
          </a:p>
          <a:p>
            <a:pPr algn="ctr"/>
            <a:endParaRPr lang="en-US" sz="1400" dirty="0"/>
          </a:p>
        </p:txBody>
      </p:sp>
      <p:sp>
        <p:nvSpPr>
          <p:cNvPr id="13" name="Rounded Rectangle 12"/>
          <p:cNvSpPr/>
          <p:nvPr/>
        </p:nvSpPr>
        <p:spPr>
          <a:xfrm>
            <a:off x="7282615" y="938397"/>
            <a:ext cx="1539000" cy="11342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Problem creation by marketers</a:t>
            </a:r>
            <a:endParaRPr lang="en-US" sz="1600" dirty="0"/>
          </a:p>
        </p:txBody>
      </p:sp>
      <p:cxnSp>
        <p:nvCxnSpPr>
          <p:cNvPr id="17" name="Straight Arrow Connector 16"/>
          <p:cNvCxnSpPr>
            <a:stCxn id="13" idx="1"/>
            <a:endCxn id="10" idx="3"/>
          </p:cNvCxnSpPr>
          <p:nvPr/>
        </p:nvCxnSpPr>
        <p:spPr>
          <a:xfrm flipH="1" flipV="1">
            <a:off x="6585438" y="1504156"/>
            <a:ext cx="697177" cy="1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7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Vaihe 2: tiedon etsiminen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238250"/>
            <a:ext cx="8085138" cy="4267200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200" dirty="0">
                <a:ea typeface="ＭＳ Ｐゴシック" pitchFamily="34" charset="-128"/>
                <a:cs typeface="Arial" charset="0"/>
              </a:rPr>
              <a:t>Prosessi jossa kuluttaja etsii ympäristöstään sopivaa dataa järkevän päätöksen </a:t>
            </a:r>
            <a:r>
              <a:rPr lang="fi-FI" altLang="fi-FI" sz="2200" dirty="0" smtClean="0">
                <a:ea typeface="ＭＳ Ｐゴシック" pitchFamily="34" charset="-128"/>
                <a:cs typeface="Arial" charset="0"/>
              </a:rPr>
              <a:t>tueksi</a:t>
            </a:r>
          </a:p>
          <a:p>
            <a:pPr marL="0" indent="0">
              <a:buNone/>
            </a:pPr>
            <a:endParaRPr lang="fi-FI" altLang="fi-FI" sz="2200" dirty="0">
              <a:ea typeface="ＭＳ Ｐゴシック" pitchFamily="34" charset="-128"/>
              <a:cs typeface="Arial" charset="0"/>
            </a:endParaRPr>
          </a:p>
          <a:p>
            <a:r>
              <a:rPr lang="fi-FI" altLang="fi-FI" sz="2200" dirty="0" smtClean="0">
                <a:ea typeface="ＭＳ Ｐゴシック" pitchFamily="34" charset="-128"/>
                <a:cs typeface="Arial" charset="0"/>
              </a:rPr>
              <a:t>Tiedon hakemisessa kaksi tyyppiä </a:t>
            </a:r>
            <a:r>
              <a:rPr lang="fi-FI" altLang="fi-FI" sz="2200" dirty="0">
                <a:ea typeface="ＭＳ Ｐゴシック" pitchFamily="34" charset="-128"/>
                <a:cs typeface="Arial" charset="0"/>
              </a:rPr>
              <a:t>(</a:t>
            </a:r>
            <a:r>
              <a:rPr lang="fi-FI" altLang="fi-FI" sz="2200" dirty="0" err="1">
                <a:ea typeface="ＭＳ Ｐゴシック" pitchFamily="34" charset="-128"/>
                <a:cs typeface="Arial" charset="0"/>
              </a:rPr>
              <a:t>Bloch</a:t>
            </a:r>
            <a:r>
              <a:rPr lang="fi-FI" altLang="fi-FI" sz="2200" dirty="0">
                <a:ea typeface="ＭＳ Ｐゴシック" pitchFamily="34" charset="-128"/>
                <a:cs typeface="Arial" charset="0"/>
              </a:rPr>
              <a:t> et al. 1986)</a:t>
            </a:r>
          </a:p>
          <a:p>
            <a:pPr lvl="1"/>
            <a:r>
              <a:rPr lang="fi-FI" altLang="fi-FI" sz="2000" dirty="0" smtClean="0">
                <a:ea typeface="ＭＳ Ｐゴシック" pitchFamily="34" charset="-128"/>
              </a:rPr>
              <a:t>Spesifinen </a:t>
            </a:r>
            <a:r>
              <a:rPr lang="fi-FI" altLang="fi-FI" sz="2000" dirty="0">
                <a:ea typeface="ＭＳ Ｐゴシック" pitchFamily="34" charset="-128"/>
              </a:rPr>
              <a:t>haku </a:t>
            </a:r>
            <a:r>
              <a:rPr lang="fi-FI" altLang="fi-FI" sz="2000" dirty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fi-FI" altLang="fi-FI" sz="2000" dirty="0">
                <a:ea typeface="ＭＳ Ｐゴシック" pitchFamily="34" charset="-128"/>
              </a:rPr>
              <a:t> haetaan tarkkaa informaatiota tiettyä ostosta varten</a:t>
            </a:r>
          </a:p>
          <a:p>
            <a:pPr lvl="1"/>
            <a:r>
              <a:rPr lang="fi-FI" altLang="fi-FI" sz="2000" dirty="0">
                <a:ea typeface="ＭＳ Ｐゴシック" pitchFamily="34" charset="-128"/>
              </a:rPr>
              <a:t>Jatkuva haku </a:t>
            </a:r>
            <a:r>
              <a:rPr lang="fi-FI" altLang="fi-FI" sz="2000" dirty="0"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fi-FI" altLang="fi-FI" sz="2000" dirty="0">
                <a:ea typeface="ＭＳ Ｐゴシック" pitchFamily="34" charset="-128"/>
              </a:rPr>
              <a:t> etsitään markkinatietoa jatkuvasti, yleensä korkean sitoutumisen </a:t>
            </a:r>
            <a:r>
              <a:rPr lang="fi-FI" altLang="fi-FI" sz="2000" dirty="0" smtClean="0">
                <a:ea typeface="ＭＳ Ｐゴシック" pitchFamily="34" charset="-128"/>
              </a:rPr>
              <a:t>konteksteissa</a:t>
            </a:r>
          </a:p>
          <a:p>
            <a:endParaRPr lang="fi-FI" altLang="fi-FI" dirty="0">
              <a:ea typeface="ＭＳ Ｐゴシック" pitchFamily="34" charset="-128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4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Vaihe 2: tiedon etsiminen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29431" y="904875"/>
            <a:ext cx="8085138" cy="333375"/>
          </a:xfrm>
        </p:spPr>
        <p:txBody>
          <a:bodyPr/>
          <a:lstStyle/>
          <a:p>
            <a:r>
              <a:rPr lang="fi-FI" altLang="fi-FI" sz="2200" dirty="0" smtClean="0">
                <a:ea typeface="ＭＳ Ｐゴシック" pitchFamily="34" charset="-128"/>
              </a:rPr>
              <a:t>Myös tiedon lähteitä kaksi:</a:t>
            </a:r>
          </a:p>
          <a:p>
            <a:endParaRPr lang="fi-FI" altLang="fi-FI" sz="2200" dirty="0">
              <a:ea typeface="ＭＳ Ｐゴシック" pitchFamily="34" charset="-128"/>
            </a:endParaRPr>
          </a:p>
          <a:p>
            <a:endParaRPr lang="fi-FI" altLang="fi-FI" sz="2200" dirty="0" smtClean="0">
              <a:ea typeface="ＭＳ Ｐゴシック" pitchFamily="34" charset="-128"/>
            </a:endParaRPr>
          </a:p>
          <a:p>
            <a:endParaRPr lang="fi-FI" altLang="fi-FI" sz="2200" dirty="0">
              <a:ea typeface="ＭＳ Ｐゴシック" pitchFamily="34" charset="-128"/>
            </a:endParaRPr>
          </a:p>
          <a:p>
            <a:endParaRPr lang="fi-FI" altLang="fi-FI" sz="2200" dirty="0" smtClean="0">
              <a:ea typeface="ＭＳ Ｐゴシック" pitchFamily="34" charset="-128"/>
            </a:endParaRPr>
          </a:p>
          <a:p>
            <a:endParaRPr lang="fi-FI" altLang="fi-FI" sz="2200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fi-FI" altLang="fi-FI" sz="2200" dirty="0" smtClean="0">
              <a:ea typeface="ＭＳ Ｐゴシック" pitchFamily="34" charset="-128"/>
            </a:endParaRPr>
          </a:p>
          <a:p>
            <a:endParaRPr lang="fi-FI" altLang="fi-FI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fi-FI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2105464"/>
              </p:ext>
            </p:extLst>
          </p:nvPr>
        </p:nvGraphicFramePr>
        <p:xfrm>
          <a:off x="266700" y="17033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645" y="503436"/>
            <a:ext cx="2143125" cy="2143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4630" y="2431117"/>
            <a:ext cx="20694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err="1" smtClean="0"/>
              <a:t>Yleensä</a:t>
            </a:r>
            <a:r>
              <a:rPr lang="en-US" sz="1400" dirty="0" smtClean="0"/>
              <a:t> </a:t>
            </a:r>
            <a:r>
              <a:rPr lang="en-US" sz="1400" dirty="0" err="1" smtClean="0"/>
              <a:t>matalan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sidonnaisuuden</a:t>
            </a:r>
            <a:r>
              <a:rPr lang="en-US" sz="1400" dirty="0" smtClean="0"/>
              <a:t> </a:t>
            </a:r>
            <a:r>
              <a:rPr lang="en-US" sz="1400" dirty="0" err="1" smtClean="0"/>
              <a:t>tuotteissa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1364" y="3614628"/>
            <a:ext cx="1908436" cy="14294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7030" y="5213926"/>
            <a:ext cx="20694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err="1" smtClean="0"/>
              <a:t>Yleensä</a:t>
            </a:r>
            <a:r>
              <a:rPr lang="en-US" sz="1400" dirty="0" smtClean="0"/>
              <a:t> </a:t>
            </a:r>
            <a:r>
              <a:rPr lang="en-US" sz="1400" dirty="0" err="1" smtClean="0"/>
              <a:t>korkean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sidonnaisuuden</a:t>
            </a:r>
            <a:r>
              <a:rPr lang="en-US" sz="1400" dirty="0" smtClean="0"/>
              <a:t> </a:t>
            </a:r>
            <a:r>
              <a:rPr lang="en-US" sz="1400" dirty="0" err="1" smtClean="0"/>
              <a:t>tuotteissa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14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lto_BIZ_FI_2013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K01 Intro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3.xml><?xml version="1.0" encoding="utf-8"?>
<a:theme xmlns:a="http://schemas.openxmlformats.org/drawingml/2006/main" name="Aalto University">
  <a:themeElements>
    <a:clrScheme name="Aalto-kauppa">
      <a:dk1>
        <a:sysClr val="windowText" lastClr="000000"/>
      </a:dk1>
      <a:lt1>
        <a:sysClr val="window" lastClr="FFFFFF"/>
      </a:lt1>
      <a:dk2>
        <a:srgbClr val="78BE20"/>
      </a:dk2>
      <a:lt2>
        <a:srgbClr val="8C857B"/>
      </a:lt2>
      <a:accent1>
        <a:srgbClr val="78BE20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ECD78E7F-3D48-4012-844A-6582CCB7ACC9}" vid="{1E3A92F0-686A-4013-A75C-489663080FE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Aalto_BIZ_FI_2013</Template>
  <TotalTime>27233</TotalTime>
  <Words>2262</Words>
  <Application>Microsoft Office PowerPoint</Application>
  <PresentationFormat>On-screen Show (4:3)</PresentationFormat>
  <Paragraphs>512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9" baseType="lpstr">
      <vt:lpstr>MS PGothic</vt:lpstr>
      <vt:lpstr>MS PGothic</vt:lpstr>
      <vt:lpstr>Arial</vt:lpstr>
      <vt:lpstr>Calibri</vt:lpstr>
      <vt:lpstr>Courier New</vt:lpstr>
      <vt:lpstr>Georgia</vt:lpstr>
      <vt:lpstr>Lucida Grande</vt:lpstr>
      <vt:lpstr>Symbol</vt:lpstr>
      <vt:lpstr>Times New Roman</vt:lpstr>
      <vt:lpstr>Wingdings</vt:lpstr>
      <vt:lpstr>ヒラギノ角ゴ Pro W3</vt:lpstr>
      <vt:lpstr>Aalto_BIZ_FI_2013</vt:lpstr>
      <vt:lpstr>K01 Intro</vt:lpstr>
      <vt:lpstr>Aalto University</vt:lpstr>
      <vt:lpstr>23C580 Kuluttajan käyttäytyminen   Kuluttajat päätöksentekijöinä</vt:lpstr>
      <vt:lpstr>Luennon aiheet</vt:lpstr>
      <vt:lpstr>Perinteinen kansantaloustiede – mitä oletuksia?</vt:lpstr>
      <vt:lpstr>Perinteisen taloustieteen oletukset</vt:lpstr>
      <vt:lpstr>PowerPoint Presentation</vt:lpstr>
      <vt:lpstr>Vaihe 1: ongelman havaitseminen</vt:lpstr>
      <vt:lpstr>Vaihe 1: ongelman havaitseminen</vt:lpstr>
      <vt:lpstr>Vaihe 2: tiedon etsiminen</vt:lpstr>
      <vt:lpstr>Vaihe 2: tiedon etsiminen</vt:lpstr>
      <vt:lpstr>Vaihe 2: tiedon etsiminen</vt:lpstr>
      <vt:lpstr>Vaihe 3: vaihtoehtojen arviointi</vt:lpstr>
      <vt:lpstr>PowerPoint Presentation</vt:lpstr>
      <vt:lpstr>Vaihe 3: vaihtoehtojen arviointi</vt:lpstr>
      <vt:lpstr>Compensatory model</vt:lpstr>
      <vt:lpstr>Compensatory model</vt:lpstr>
      <vt:lpstr>Non-compensatory models</vt:lpstr>
      <vt:lpstr>Päätössääntöharjoitus</vt:lpstr>
      <vt:lpstr>Päätössääntöharjoitus</vt:lpstr>
      <vt:lpstr>PowerPoint Presentation</vt:lpstr>
      <vt:lpstr>Todellisuus…</vt:lpstr>
      <vt:lpstr>Käyttäytymistaloustiede</vt:lpstr>
      <vt:lpstr>Käyttäytymistaloustiede</vt:lpstr>
      <vt:lpstr>Heuristiikat</vt:lpstr>
      <vt:lpstr>Instead of logical and rational, we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Ei-rationaalinen perspektiivi</vt:lpstr>
      <vt:lpstr>Compensatory consumption</vt:lpstr>
      <vt:lpstr>Kompensoiva ostaminen</vt:lpstr>
      <vt:lpstr>Impulssi- eli heräteostaminen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Mielihyväostaminen – ”retail therapy”</vt:lpstr>
      <vt:lpstr>PowerPoint Presentation</vt:lpstr>
      <vt:lpstr>Mielihyvää vai addiktiota?</vt:lpstr>
      <vt:lpstr>PowerPoint Presentation</vt:lpstr>
      <vt:lpstr>PowerPoint Presentation</vt:lpstr>
      <vt:lpstr>PowerPoint Presentation</vt:lpstr>
      <vt:lpstr>PowerPoint Presentation</vt:lpstr>
      <vt:lpstr>Lahjan antaminen </vt:lpstr>
      <vt:lpstr>PowerPoint Presentation</vt:lpstr>
      <vt:lpstr>Lahjan antaminen </vt:lpstr>
      <vt:lpstr>Belk 1979 "Gift-Giving Behavior,"</vt:lpstr>
      <vt:lpstr>Gift economy - lahjatalous</vt:lpstr>
      <vt:lpstr>Gift economy - lahjatalous</vt:lpstr>
      <vt:lpstr>PowerPoint Presentation</vt:lpstr>
      <vt:lpstr>Lisää luettavaa lahjoista/lahjataloudesta</vt:lpstr>
      <vt:lpstr>PowerPoint Presentation</vt:lpstr>
      <vt:lpstr>Asenteen komponentit –  ABC-model of attititudes</vt:lpstr>
      <vt:lpstr>Hierarchies of effect </vt:lpstr>
      <vt:lpstr>Yleiset ja spesifiset asenteet</vt:lpstr>
      <vt:lpstr>Yleiset ja spesifiset asenteet</vt:lpstr>
      <vt:lpstr>PowerPoint Presentation</vt:lpstr>
      <vt:lpstr>PowerPoint Presentation</vt:lpstr>
      <vt:lpstr>Palautettava harjoitus 3</vt:lpstr>
      <vt:lpstr>Palautettava harjoitus 3</vt:lpstr>
    </vt:vector>
  </TitlesOfParts>
  <Company>Aalto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Markkinoinnin perusteet 23A00110   Johdanto kurssille</dc:title>
  <dc:creator>Ilona Mikkonen</dc:creator>
  <cp:lastModifiedBy>Mikkonen Ilona</cp:lastModifiedBy>
  <cp:revision>289</cp:revision>
  <cp:lastPrinted>2015-11-11T09:57:58Z</cp:lastPrinted>
  <dcterms:created xsi:type="dcterms:W3CDTF">2013-08-21T11:36:00Z</dcterms:created>
  <dcterms:modified xsi:type="dcterms:W3CDTF">2019-05-08T10:26:49Z</dcterms:modified>
</cp:coreProperties>
</file>