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1" d="100"/>
          <a:sy n="81" d="100"/>
        </p:scale>
        <p:origin x="46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D5055-FD50-4347-B3F5-EB2270884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BB9125-0712-4E85-BE63-547B3CDE4E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13803-A8B4-40A0-93F7-C3C6C917B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7536-848D-4549-A206-0F507D13EC01}" type="datetimeFigureOut">
              <a:rPr lang="LID4096" smtClean="0"/>
              <a:t>09/04/2020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6DDAE-EDF4-446C-B575-D0A58989B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A1392-42DD-4711-8B67-157E11BB3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E82E-438E-4A2D-90FC-A5F4B0CE93C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34296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E6823-290A-4866-9DC9-004E47D4C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49BE4D-8279-4D75-AF5A-188E1A6FFC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460FB-7FC6-4E28-9445-E39BDB8FE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7536-848D-4549-A206-0F507D13EC01}" type="datetimeFigureOut">
              <a:rPr lang="LID4096" smtClean="0"/>
              <a:t>09/04/2020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C93ED-2A49-43AB-949E-22B434350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CA83F-FBA2-4455-8C1F-EFB81838D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E82E-438E-4A2D-90FC-A5F4B0CE93C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7910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9B763B-3473-4EBD-B7AE-A861EA4B47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BC5B11-74DA-4028-8496-C39D29081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91C51-6018-4E3E-8536-3103CF486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7536-848D-4549-A206-0F507D13EC01}" type="datetimeFigureOut">
              <a:rPr lang="LID4096" smtClean="0"/>
              <a:t>09/04/2020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38512-600C-4DDB-A529-7C8593BC0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646E2-FF85-45DC-9ABF-F42D270A8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E82E-438E-4A2D-90FC-A5F4B0CE93C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7847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2F2E9-8B6C-4DD5-BC75-6E74ACB6E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1DF7A-0A11-4491-8062-EE5C6B64C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3FD6C-5B30-4CCC-A50F-81AA1736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7536-848D-4549-A206-0F507D13EC01}" type="datetimeFigureOut">
              <a:rPr lang="LID4096" smtClean="0"/>
              <a:t>09/04/2020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FF81D-E538-4B00-AFB1-49668940A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11B29-6030-4C54-8987-535D24744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E82E-438E-4A2D-90FC-A5F4B0CE93C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082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86F40-EEA3-4085-94B2-D09A8A96F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14F77-6919-4723-8979-13AEE4DDD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E08AA-1FD1-4BF6-AF84-C1A461154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7536-848D-4549-A206-0F507D13EC01}" type="datetimeFigureOut">
              <a:rPr lang="LID4096" smtClean="0"/>
              <a:t>09/04/2020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8A512-3707-4EDC-AB6B-319243953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3E174-FDEC-4138-B803-BD1FEBB9C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E82E-438E-4A2D-90FC-A5F4B0CE93C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729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BE7CA-F7FE-4D12-B4C1-8A6AC739C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AF206-9345-4952-A5B3-2B1EB9690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B626E-148E-40C0-999F-D18D711FF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0AF83-264B-4E47-8520-4689010C5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7536-848D-4549-A206-0F507D13EC01}" type="datetimeFigureOut">
              <a:rPr lang="LID4096" smtClean="0"/>
              <a:t>09/04/2020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C150B-3612-41E7-AF69-CD93B60FC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5FCDF6-0EF3-4E35-A3D5-752D17340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E82E-438E-4A2D-90FC-A5F4B0CE93C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70060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781F5-0669-4796-BDBF-6633EC6CB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F9275-B0DD-4F4F-9FC8-4B60B0261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B8B0C-E4D1-4F04-86DC-D54BF9292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57FA11-2C50-47E1-823A-76E9B928A5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6ED3D2-F5A8-45D2-858F-131A3C86C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01255F-7F2D-48D9-A507-2F4D87CF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7536-848D-4549-A206-0F507D13EC01}" type="datetimeFigureOut">
              <a:rPr lang="LID4096" smtClean="0"/>
              <a:t>09/04/2020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3918B-75F1-4B7A-98A8-44185D673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76ECCC-85CC-4D6D-99F0-D9A47ABD0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E82E-438E-4A2D-90FC-A5F4B0CE93C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8831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EFB27-B71C-4317-9BC4-E1837E500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49CAE4-A750-4A69-B733-0177B912E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7536-848D-4549-A206-0F507D13EC01}" type="datetimeFigureOut">
              <a:rPr lang="LID4096" smtClean="0"/>
              <a:t>09/04/2020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C9CC0C-E92A-484E-8776-EFBEB0B6E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13A3C-55F5-4ADC-B607-FBD315E56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E82E-438E-4A2D-90FC-A5F4B0CE93C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2995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2F281C-6A4E-412C-9122-1AF9554FC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7536-848D-4549-A206-0F507D13EC01}" type="datetimeFigureOut">
              <a:rPr lang="LID4096" smtClean="0"/>
              <a:t>09/04/2020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D66888-A661-47EE-B147-7D6FBAC4E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6EDB1-E884-4CAD-89D3-E822595DE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E82E-438E-4A2D-90FC-A5F4B0CE93C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708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C4C23-4EB9-449D-AE8C-D3F28D646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1D1A9-E061-4D3D-9C2B-58E1EB00E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6E1EF-9815-4C4D-A100-839252C01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B0755-CA58-4C39-9500-9C6C89176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7536-848D-4549-A206-0F507D13EC01}" type="datetimeFigureOut">
              <a:rPr lang="LID4096" smtClean="0"/>
              <a:t>09/04/2020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0354A3-E96B-4B98-A2DB-52EEFF938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E06E67-5BE0-4A63-85F5-6873423D4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E82E-438E-4A2D-90FC-A5F4B0CE93C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6550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C669B-FDAB-4496-A567-731FB033E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6E9A31-BE20-47A3-A2EB-EBF06B0B07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38932-D9DC-419E-B60F-770B29705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AD9A3-E4A3-471B-842C-63389AB79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7536-848D-4549-A206-0F507D13EC01}" type="datetimeFigureOut">
              <a:rPr lang="LID4096" smtClean="0"/>
              <a:t>09/04/2020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CE7120-BD08-4E92-8ADA-CF7A7B376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B754A-C782-4F5A-BAF5-45A491B0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E82E-438E-4A2D-90FC-A5F4B0CE93C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80525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7EE10E-A296-44B2-A0C7-9F55E7029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3CF48-5781-4850-826C-171538DA0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3309C-930F-401E-96CE-A10668E80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7536-848D-4549-A206-0F507D13EC01}" type="datetimeFigureOut">
              <a:rPr lang="LID4096" smtClean="0"/>
              <a:t>09/04/2020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1E108-E6F0-4281-B07C-C2BDDEE97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67756-FF0F-4B7E-BC4F-B8F163D80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CE82E-438E-4A2D-90FC-A5F4B0CE93C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1743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room, table&#10;&#10;Description automatically generated">
            <a:extLst>
              <a:ext uri="{FF2B5EF4-FFF2-40B4-BE49-F238E27FC236}">
                <a16:creationId xmlns:a16="http://schemas.microsoft.com/office/drawing/2014/main" id="{66CEA034-7D3A-4057-B04F-5A12A53B41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" b="2303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69A216-27D1-44C6-9A08-CE4CDA3852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  <a:latin typeface="Garamond" panose="02020404030301010803" pitchFamily="18" charset="0"/>
              </a:rPr>
              <a:t>Vaatetus</a:t>
            </a:r>
            <a:r>
              <a:rPr lang="en-US" dirty="0">
                <a:solidFill>
                  <a:srgbClr val="FFFFFF"/>
                </a:solidFill>
                <a:latin typeface="Garamond" panose="02020404030301010803" pitchFamily="18" charset="0"/>
              </a:rPr>
              <a:t>- ja </a:t>
            </a:r>
            <a:r>
              <a:rPr lang="en-US" dirty="0" err="1">
                <a:solidFill>
                  <a:srgbClr val="FFFFFF"/>
                </a:solidFill>
                <a:latin typeface="Garamond" panose="02020404030301010803" pitchFamily="18" charset="0"/>
              </a:rPr>
              <a:t>tekstiilisuunnittelun</a:t>
            </a:r>
            <a:r>
              <a:rPr lang="en-US" dirty="0">
                <a:solidFill>
                  <a:srgbClr val="FFFFFF"/>
                </a:solidFill>
                <a:latin typeface="Garamond" panose="02020404030301010803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aramond" panose="02020404030301010803" pitchFamily="18" charset="0"/>
              </a:rPr>
              <a:t>perusteet</a:t>
            </a:r>
            <a:endParaRPr lang="LID4096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22884-B884-4F88-AE4C-C46E6A7DC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FFFF"/>
                </a:solidFill>
                <a:latin typeface="Garamond" panose="02020404030301010803" pitchFamily="18" charset="0"/>
              </a:rPr>
              <a:t>aikataulu</a:t>
            </a:r>
            <a:endParaRPr lang="LID4096" b="1" dirty="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829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53B2D-1E05-409D-B6F2-A1FEC31B4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938" y="471610"/>
            <a:ext cx="10515600" cy="604324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i-FI" sz="6200" b="1" dirty="0">
                <a:latin typeface="Garamond" panose="02020404030301010803" pitchFamily="18" charset="0"/>
              </a:rPr>
              <a:t>Ma 07.09.20 klo 13.15-16</a:t>
            </a:r>
          </a:p>
          <a:p>
            <a:pPr marL="0" indent="0">
              <a:buNone/>
            </a:pPr>
            <a:r>
              <a:rPr lang="fi-FI" sz="6200" dirty="0">
                <a:latin typeface="Garamond" panose="02020404030301010803" pitchFamily="18" charset="0"/>
              </a:rPr>
              <a:t>Aloitus,  Tehtävän anto, aiempien vuosikurssien esimerkit, </a:t>
            </a:r>
            <a:r>
              <a:rPr lang="fi-FI" sz="6200" dirty="0" err="1">
                <a:latin typeface="Garamond" panose="02020404030301010803" pitchFamily="18" charset="0"/>
              </a:rPr>
              <a:t>research</a:t>
            </a:r>
            <a:r>
              <a:rPr lang="fi-FI" sz="6200" dirty="0">
                <a:latin typeface="Garamond" panose="02020404030301010803" pitchFamily="18" charset="0"/>
              </a:rPr>
              <a:t> tekeminen</a:t>
            </a:r>
          </a:p>
          <a:p>
            <a:pPr marL="0" indent="0">
              <a:buNone/>
            </a:pPr>
            <a:r>
              <a:rPr lang="fi-FI" sz="6200" dirty="0">
                <a:latin typeface="Garamond" panose="02020404030301010803" pitchFamily="18" charset="0"/>
              </a:rPr>
              <a:t>Q202 Väre</a:t>
            </a:r>
          </a:p>
          <a:p>
            <a:pPr marL="0" indent="0">
              <a:buNone/>
            </a:pPr>
            <a:endParaRPr lang="fi-FI" sz="62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fi-FI" sz="6200" b="1" dirty="0">
                <a:latin typeface="Garamond" panose="02020404030301010803" pitchFamily="18" charset="0"/>
              </a:rPr>
              <a:t>Ti 15.09.20 09:15-17:00 </a:t>
            </a:r>
            <a:r>
              <a:rPr lang="fi-FI" sz="6200" dirty="0">
                <a:latin typeface="Garamond" panose="02020404030301010803" pitchFamily="18" charset="0"/>
              </a:rPr>
              <a:t>Luonnostelu, mukaan </a:t>
            </a:r>
            <a:r>
              <a:rPr lang="fi-FI" sz="6200" dirty="0" err="1">
                <a:latin typeface="Garamond" panose="02020404030301010803" pitchFamily="18" charset="0"/>
              </a:rPr>
              <a:t>piirrustusvälineet</a:t>
            </a:r>
            <a:endParaRPr lang="fi-FI" sz="62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fi-FI" sz="6200" dirty="0">
                <a:latin typeface="Garamond" panose="02020404030301010803" pitchFamily="18" charset="0"/>
              </a:rPr>
              <a:t> </a:t>
            </a:r>
          </a:p>
          <a:p>
            <a:pPr marL="0" indent="0">
              <a:buNone/>
            </a:pPr>
            <a:r>
              <a:rPr lang="fi-FI" sz="6200" b="1" dirty="0">
                <a:latin typeface="Garamond" panose="02020404030301010803" pitchFamily="18" charset="0"/>
              </a:rPr>
              <a:t>To 17.09.20 09:15-12:00 </a:t>
            </a:r>
            <a:r>
              <a:rPr lang="fi-FI" sz="6200" dirty="0">
                <a:latin typeface="Garamond" panose="02020404030301010803" pitchFamily="18" charset="0"/>
              </a:rPr>
              <a:t>Suunnitteluprosessi </a:t>
            </a:r>
          </a:p>
          <a:p>
            <a:pPr marL="0" indent="0">
              <a:buNone/>
            </a:pPr>
            <a:r>
              <a:rPr lang="fi-FI" sz="6200" dirty="0">
                <a:latin typeface="Garamond" panose="02020404030301010803" pitchFamily="18" charset="0"/>
              </a:rPr>
              <a:t>Veronika Ab</a:t>
            </a:r>
          </a:p>
          <a:p>
            <a:pPr marL="0" indent="0">
              <a:buNone/>
            </a:pPr>
            <a:r>
              <a:rPr lang="fi-FI" sz="6200" dirty="0">
                <a:latin typeface="Garamond" panose="02020404030301010803" pitchFamily="18" charset="0"/>
              </a:rPr>
              <a:t> </a:t>
            </a:r>
          </a:p>
          <a:p>
            <a:pPr marL="0" indent="0">
              <a:buNone/>
            </a:pPr>
            <a:r>
              <a:rPr lang="fi-FI" sz="6200" b="1" dirty="0">
                <a:latin typeface="Garamond" panose="02020404030301010803" pitchFamily="18" charset="0"/>
              </a:rPr>
              <a:t>Pe 18.09.20 09:15-17:00 </a:t>
            </a:r>
            <a:r>
              <a:rPr lang="fi-FI" sz="6200" dirty="0">
                <a:latin typeface="Garamond" panose="02020404030301010803" pitchFamily="18" charset="0"/>
              </a:rPr>
              <a:t>Muotoiluworkshop, mukaan ompeluvälineet </a:t>
            </a:r>
          </a:p>
          <a:p>
            <a:pPr marL="0" indent="0">
              <a:buNone/>
            </a:pPr>
            <a:r>
              <a:rPr lang="fi-FI" sz="6200" dirty="0">
                <a:latin typeface="Garamond" panose="02020404030301010803" pitchFamily="18" charset="0"/>
              </a:rPr>
              <a:t>R028O008 kaavaluokka, </a:t>
            </a:r>
          </a:p>
          <a:p>
            <a:pPr marL="0" indent="0">
              <a:buNone/>
            </a:pPr>
            <a:r>
              <a:rPr lang="fi-FI" sz="6200" dirty="0">
                <a:latin typeface="Garamond" panose="02020404030301010803" pitchFamily="18" charset="0"/>
              </a:rPr>
              <a:t> </a:t>
            </a:r>
          </a:p>
          <a:p>
            <a:pPr marL="0" indent="0">
              <a:buNone/>
            </a:pPr>
            <a:r>
              <a:rPr lang="fi-FI" sz="6200" b="1" dirty="0">
                <a:latin typeface="Garamond" panose="02020404030301010803" pitchFamily="18" charset="0"/>
              </a:rPr>
              <a:t>To 24.09.20 09:15-17:00 </a:t>
            </a:r>
            <a:r>
              <a:rPr lang="fi-FI" sz="6200" dirty="0">
                <a:latin typeface="Garamond" panose="02020404030301010803" pitchFamily="18" charset="0"/>
              </a:rPr>
              <a:t>Materiaali workshop, mukaan ompelu- &amp; askarteluvälineet </a:t>
            </a:r>
          </a:p>
          <a:p>
            <a:pPr marL="0" indent="0">
              <a:buNone/>
            </a:pPr>
            <a:r>
              <a:rPr lang="fi-FI" sz="6200" dirty="0">
                <a:latin typeface="Garamond" panose="02020404030301010803" pitchFamily="18" charset="0"/>
              </a:rPr>
              <a:t>R028O001 ompelustudio, Maija Fagerlund</a:t>
            </a:r>
          </a:p>
          <a:p>
            <a:pPr marL="0" indent="0">
              <a:buNone/>
            </a:pPr>
            <a:r>
              <a:rPr lang="fi-FI" sz="6200" dirty="0">
                <a:latin typeface="Garamond" panose="02020404030301010803" pitchFamily="18" charset="0"/>
              </a:rPr>
              <a:t> </a:t>
            </a:r>
          </a:p>
          <a:p>
            <a:pPr marL="0" indent="0">
              <a:buNone/>
            </a:pPr>
            <a:r>
              <a:rPr lang="fi-FI" sz="6200" b="1" dirty="0">
                <a:latin typeface="Garamond" panose="02020404030301010803" pitchFamily="18" charset="0"/>
              </a:rPr>
              <a:t>Pe 25.09.20 09:15-17:00 </a:t>
            </a:r>
            <a:r>
              <a:rPr lang="fi-FI" sz="6200" dirty="0">
                <a:latin typeface="Garamond" panose="02020404030301010803" pitchFamily="18" charset="0"/>
              </a:rPr>
              <a:t>Muotoiluworkshop + </a:t>
            </a:r>
            <a:r>
              <a:rPr lang="fi-FI" sz="6200" dirty="0" err="1">
                <a:latin typeface="Garamond" panose="02020404030301010803" pitchFamily="18" charset="0"/>
              </a:rPr>
              <a:t>Research</a:t>
            </a:r>
            <a:r>
              <a:rPr lang="fi-FI" sz="6200" dirty="0">
                <a:latin typeface="Garamond" panose="02020404030301010803" pitchFamily="18" charset="0"/>
              </a:rPr>
              <a:t> aineistojen esittely ryhmälle, </a:t>
            </a:r>
          </a:p>
          <a:p>
            <a:pPr marL="0" indent="0">
              <a:buNone/>
            </a:pPr>
            <a:r>
              <a:rPr lang="fi-FI" sz="6200" dirty="0">
                <a:latin typeface="Garamond" panose="02020404030301010803" pitchFamily="18" charset="0"/>
              </a:rPr>
              <a:t>mukaan ompeluvälineet </a:t>
            </a:r>
          </a:p>
          <a:p>
            <a:pPr marL="0" indent="0">
              <a:buNone/>
            </a:pPr>
            <a:r>
              <a:rPr lang="fi-FI" sz="6200" dirty="0">
                <a:latin typeface="Garamond" panose="02020404030301010803" pitchFamily="18" charset="0"/>
              </a:rPr>
              <a:t>R028O008 kaavaluokka,</a:t>
            </a:r>
          </a:p>
          <a:p>
            <a:pPr marL="0" indent="0">
              <a:buNone/>
            </a:pPr>
            <a:r>
              <a:rPr lang="fi-FI" sz="6200" dirty="0">
                <a:latin typeface="Garamond" panose="02020404030301010803" pitchFamily="18" charset="0"/>
              </a:rPr>
              <a:t> </a:t>
            </a:r>
          </a:p>
          <a:p>
            <a:pPr marL="0" indent="0">
              <a:buNone/>
            </a:pPr>
            <a:r>
              <a:rPr lang="fi-FI" sz="6200" dirty="0">
                <a:latin typeface="Garamond" panose="02020404030301010803" pitchFamily="18" charset="0"/>
              </a:rPr>
              <a:t> </a:t>
            </a:r>
          </a:p>
          <a:p>
            <a:endParaRPr lang="LID4096" dirty="0"/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A7A9173F-5709-4305-84D0-7A5543D96D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8" r="11976"/>
          <a:stretch/>
        </p:blipFill>
        <p:spPr>
          <a:xfrm>
            <a:off x="8425991" y="0"/>
            <a:ext cx="37660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97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678D2-3232-4860-A5AF-063A5C795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0484"/>
            <a:ext cx="10515600" cy="600551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i-FI" b="1" dirty="0">
                <a:latin typeface="Garamond" panose="02020404030301010803" pitchFamily="18" charset="0"/>
              </a:rPr>
              <a:t>Ti 29.09.20 09:15-17:00 </a:t>
            </a:r>
            <a:r>
              <a:rPr lang="fi-FI" dirty="0">
                <a:latin typeface="Garamond" panose="02020404030301010803" pitchFamily="18" charset="0"/>
              </a:rPr>
              <a:t>ompelutekniikka, </a:t>
            </a:r>
          </a:p>
          <a:p>
            <a:pPr marL="0" indent="0">
              <a:buNone/>
            </a:pPr>
            <a:r>
              <a:rPr lang="fi-FI" b="1" dirty="0">
                <a:latin typeface="Garamond" panose="02020404030301010803" pitchFamily="18" charset="0"/>
              </a:rPr>
              <a:t>To 01.10.20 09:15-17:00 </a:t>
            </a:r>
            <a:r>
              <a:rPr lang="fi-FI" dirty="0">
                <a:latin typeface="Garamond" panose="02020404030301010803" pitchFamily="18" charset="0"/>
              </a:rPr>
              <a:t>ompelutekniikka, </a:t>
            </a:r>
            <a:endParaRPr lang="fi-FI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fi-FI" b="1" dirty="0">
                <a:latin typeface="Garamond" panose="02020404030301010803" pitchFamily="18" charset="0"/>
              </a:rPr>
              <a:t>Pe 02.10.20 09:15-17:00 </a:t>
            </a:r>
            <a:r>
              <a:rPr lang="fi-FI" dirty="0">
                <a:latin typeface="Garamond" panose="02020404030301010803" pitchFamily="18" charset="0"/>
              </a:rPr>
              <a:t>ompelutekniikka, </a:t>
            </a:r>
          </a:p>
          <a:p>
            <a:pPr marL="0" indent="0">
              <a:buNone/>
            </a:pPr>
            <a:r>
              <a:rPr lang="fi-FI" dirty="0">
                <a:latin typeface="Garamond" panose="02020404030301010803" pitchFamily="18" charset="0"/>
              </a:rPr>
              <a:t>ompelustudio, Reetta Myllymäki &amp; Sari Kivioja</a:t>
            </a:r>
          </a:p>
          <a:p>
            <a:pPr marL="0" indent="0">
              <a:buNone/>
            </a:pPr>
            <a:r>
              <a:rPr lang="fi-FI" dirty="0">
                <a:latin typeface="Garamond" panose="02020404030301010803" pitchFamily="18" charset="0"/>
              </a:rPr>
              <a:t> </a:t>
            </a:r>
          </a:p>
          <a:p>
            <a:pPr marL="0" indent="0">
              <a:buNone/>
            </a:pPr>
            <a:r>
              <a:rPr lang="fi-FI" b="1" dirty="0">
                <a:latin typeface="Garamond" panose="02020404030301010803" pitchFamily="18" charset="0"/>
              </a:rPr>
              <a:t>Ma 05.10.20 09:15-12:00 </a:t>
            </a:r>
            <a:r>
              <a:rPr lang="fi-FI" dirty="0">
                <a:latin typeface="Garamond" panose="02020404030301010803" pitchFamily="18" charset="0"/>
              </a:rPr>
              <a:t>Tutorointi</a:t>
            </a:r>
          </a:p>
          <a:p>
            <a:pPr marL="0" indent="0">
              <a:buNone/>
            </a:pPr>
            <a:endParaRPr lang="fi-FI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fi-FI" b="1" dirty="0">
                <a:latin typeface="Garamond" panose="02020404030301010803" pitchFamily="18" charset="0"/>
              </a:rPr>
              <a:t>Ma 05.10.20 13:15-17:00 </a:t>
            </a:r>
            <a:r>
              <a:rPr lang="fi-FI" dirty="0">
                <a:latin typeface="Garamond" panose="02020404030301010803" pitchFamily="18" charset="0"/>
              </a:rPr>
              <a:t>Illustrator opetus, Iina-Alisa Lakea</a:t>
            </a:r>
          </a:p>
          <a:p>
            <a:pPr marL="0" indent="0">
              <a:buNone/>
            </a:pPr>
            <a:r>
              <a:rPr lang="fi-FI" dirty="0">
                <a:latin typeface="Garamond" panose="02020404030301010803" pitchFamily="18" charset="0"/>
              </a:rPr>
              <a:t>R028R102 tietokoneluokka,</a:t>
            </a:r>
          </a:p>
          <a:p>
            <a:pPr marL="0" indent="0">
              <a:buNone/>
            </a:pPr>
            <a:r>
              <a:rPr lang="fi-FI" dirty="0">
                <a:latin typeface="Garamond" panose="02020404030301010803" pitchFamily="18" charset="0"/>
              </a:rPr>
              <a:t> </a:t>
            </a:r>
          </a:p>
          <a:p>
            <a:pPr marL="0" indent="0">
              <a:buNone/>
            </a:pPr>
            <a:r>
              <a:rPr lang="fi-FI" b="1" dirty="0">
                <a:latin typeface="Garamond" panose="02020404030301010803" pitchFamily="18" charset="0"/>
              </a:rPr>
              <a:t>Ti 06.10.20 09:15-12:00 </a:t>
            </a:r>
            <a:r>
              <a:rPr lang="fi-FI" dirty="0">
                <a:latin typeface="Garamond" panose="02020404030301010803" pitchFamily="18" charset="0"/>
              </a:rPr>
              <a:t>Tutorointi</a:t>
            </a:r>
          </a:p>
          <a:p>
            <a:pPr marL="0" indent="0">
              <a:buNone/>
            </a:pPr>
            <a:endParaRPr lang="fi-FI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fi-FI" b="1" dirty="0">
                <a:latin typeface="Garamond" panose="02020404030301010803" pitchFamily="18" charset="0"/>
              </a:rPr>
              <a:t>Ti 06.10.20 13:15-17:00</a:t>
            </a:r>
            <a:r>
              <a:rPr lang="fi-FI" dirty="0">
                <a:latin typeface="Garamond" panose="02020404030301010803" pitchFamily="18" charset="0"/>
              </a:rPr>
              <a:t>, Illustrator opetus, Iina-Alisa Lakea</a:t>
            </a:r>
          </a:p>
          <a:p>
            <a:pPr marL="0" indent="0">
              <a:buNone/>
            </a:pPr>
            <a:r>
              <a:rPr lang="fi-FI" dirty="0">
                <a:latin typeface="Garamond" panose="02020404030301010803" pitchFamily="18" charset="0"/>
              </a:rPr>
              <a:t>R028R102 tietokoneluokka</a:t>
            </a:r>
          </a:p>
          <a:p>
            <a:pPr marL="0" indent="0">
              <a:buNone/>
            </a:pPr>
            <a:r>
              <a:rPr lang="fi-FI" dirty="0">
                <a:latin typeface="Garamond" panose="02020404030301010803" pitchFamily="18" charset="0"/>
              </a:rPr>
              <a:t> </a:t>
            </a:r>
          </a:p>
          <a:p>
            <a:pPr marL="0" indent="0">
              <a:buNone/>
            </a:pPr>
            <a:r>
              <a:rPr lang="fi-FI" b="1" dirty="0">
                <a:latin typeface="Garamond" panose="02020404030301010803" pitchFamily="18" charset="0"/>
              </a:rPr>
              <a:t>To 08.10.20 09:15-12:00 </a:t>
            </a:r>
            <a:r>
              <a:rPr lang="fi-FI" dirty="0" err="1">
                <a:latin typeface="Garamond" panose="02020404030301010803" pitchFamily="18" charset="0"/>
              </a:rPr>
              <a:t>Välipresentaatio</a:t>
            </a:r>
            <a:r>
              <a:rPr lang="fi-FI" dirty="0">
                <a:latin typeface="Garamond" panose="02020404030301010803" pitchFamily="18" charset="0"/>
              </a:rPr>
              <a:t>, päätetään toteutettava asu</a:t>
            </a:r>
          </a:p>
          <a:p>
            <a:pPr marL="0" indent="0">
              <a:buNone/>
            </a:pPr>
            <a:r>
              <a:rPr lang="fi-FI" dirty="0">
                <a:latin typeface="Garamond" panose="02020404030301010803" pitchFamily="18" charset="0"/>
              </a:rPr>
              <a:t> </a:t>
            </a:r>
          </a:p>
          <a:p>
            <a:pPr marL="0" indent="0">
              <a:buNone/>
            </a:pPr>
            <a:r>
              <a:rPr lang="fi-FI" b="1" dirty="0">
                <a:latin typeface="Garamond" panose="02020404030301010803" pitchFamily="18" charset="0"/>
              </a:rPr>
              <a:t>Pe 09.10.20 09:15-17:00 </a:t>
            </a:r>
            <a:r>
              <a:rPr lang="fi-FI" dirty="0">
                <a:latin typeface="Garamond" panose="02020404030301010803" pitchFamily="18" charset="0"/>
              </a:rPr>
              <a:t>Kaava-ohjaus, Jane Palmu &amp; Ilona</a:t>
            </a:r>
          </a:p>
          <a:p>
            <a:pPr marL="0" indent="0">
              <a:buNone/>
            </a:pPr>
            <a:r>
              <a:rPr lang="fi-FI" dirty="0">
                <a:latin typeface="Garamond" panose="02020404030301010803" pitchFamily="18" charset="0"/>
              </a:rPr>
              <a:t>R028O008 kaavaluokka</a:t>
            </a:r>
          </a:p>
          <a:p>
            <a:endParaRPr lang="LID4096" dirty="0"/>
          </a:p>
        </p:txBody>
      </p:sp>
      <p:pic>
        <p:nvPicPr>
          <p:cNvPr id="5" name="Picture 4" descr="A picture containing indoor, bed, covered, laying&#10;&#10;Description automatically generated">
            <a:extLst>
              <a:ext uri="{FF2B5EF4-FFF2-40B4-BE49-F238E27FC236}">
                <a16:creationId xmlns:a16="http://schemas.microsoft.com/office/drawing/2014/main" id="{7E5D66FC-7AB4-407E-81A8-D2E9097D98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2" b="16979"/>
          <a:stretch/>
        </p:blipFill>
        <p:spPr>
          <a:xfrm rot="5400000">
            <a:off x="7158086" y="1875934"/>
            <a:ext cx="6858000" cy="310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98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4B918-BF48-47A6-B760-48B57B244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238" y="229821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i-FI" sz="6400" b="1" dirty="0">
                <a:latin typeface="Garamond" panose="02020404030301010803" pitchFamily="18" charset="0"/>
              </a:rPr>
              <a:t>To 15.10.20 09:15-12:00 </a:t>
            </a:r>
            <a:r>
              <a:rPr lang="fi-FI" sz="6400" dirty="0">
                <a:latin typeface="Garamond" panose="02020404030301010803" pitchFamily="18" charset="0"/>
              </a:rPr>
              <a:t>Illustrator opetus, </a:t>
            </a:r>
            <a:r>
              <a:rPr lang="fi-FI" sz="6600" dirty="0">
                <a:latin typeface="Garamond" panose="02020404030301010803" pitchFamily="18" charset="0"/>
              </a:rPr>
              <a:t>Iina-Alisa Lakea</a:t>
            </a:r>
            <a:endParaRPr lang="fi-FI" sz="6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fi-FI" sz="6400" dirty="0">
                <a:latin typeface="Garamond" panose="02020404030301010803" pitchFamily="18" charset="0"/>
              </a:rPr>
              <a:t>R028R102 tietokoneluokka,</a:t>
            </a:r>
          </a:p>
          <a:p>
            <a:pPr marL="0" indent="0">
              <a:buNone/>
            </a:pPr>
            <a:r>
              <a:rPr lang="fi-FI" sz="6400" dirty="0">
                <a:latin typeface="Garamond" panose="02020404030301010803" pitchFamily="18" charset="0"/>
              </a:rPr>
              <a:t> </a:t>
            </a:r>
          </a:p>
          <a:p>
            <a:pPr marL="0" indent="0">
              <a:buNone/>
            </a:pPr>
            <a:r>
              <a:rPr lang="fi-FI" sz="6400" b="1" dirty="0">
                <a:latin typeface="Garamond" panose="02020404030301010803" pitchFamily="18" charset="0"/>
              </a:rPr>
              <a:t>Ma 19.10.20 13:15-17:00, </a:t>
            </a:r>
            <a:r>
              <a:rPr lang="fi-FI" sz="6400" dirty="0">
                <a:latin typeface="Garamond" panose="02020404030301010803" pitchFamily="18" charset="0"/>
              </a:rPr>
              <a:t>Illustrator opetus, </a:t>
            </a:r>
            <a:r>
              <a:rPr lang="fi-FI" sz="6600" dirty="0">
                <a:latin typeface="Garamond" panose="02020404030301010803" pitchFamily="18" charset="0"/>
              </a:rPr>
              <a:t>Iina-Alisa Lakea</a:t>
            </a:r>
          </a:p>
          <a:p>
            <a:pPr marL="0" indent="0">
              <a:buNone/>
            </a:pPr>
            <a:r>
              <a:rPr lang="fi-FI" sz="6400" dirty="0">
                <a:latin typeface="Garamond" panose="02020404030301010803" pitchFamily="18" charset="0"/>
              </a:rPr>
              <a:t>R028M101 </a:t>
            </a:r>
            <a:r>
              <a:rPr lang="fi-FI" sz="6400" dirty="0" err="1">
                <a:latin typeface="Garamond" panose="02020404030301010803" pitchFamily="18" charset="0"/>
              </a:rPr>
              <a:t>tietokonluokka</a:t>
            </a:r>
            <a:endParaRPr lang="fi-FI" sz="6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fi-FI" sz="6400" dirty="0">
                <a:latin typeface="Garamond" panose="02020404030301010803" pitchFamily="18" charset="0"/>
              </a:rPr>
              <a:t> </a:t>
            </a:r>
          </a:p>
          <a:p>
            <a:pPr marL="0" indent="0">
              <a:buNone/>
            </a:pPr>
            <a:r>
              <a:rPr lang="fi-FI" sz="6400" b="1" dirty="0">
                <a:latin typeface="Garamond" panose="02020404030301010803" pitchFamily="18" charset="0"/>
              </a:rPr>
              <a:t>Ti 20.10.20 09:15-12:00 </a:t>
            </a:r>
            <a:r>
              <a:rPr lang="fi-FI" sz="6400" dirty="0">
                <a:latin typeface="Garamond" panose="02020404030301010803" pitchFamily="18" charset="0"/>
              </a:rPr>
              <a:t>Tutorointi</a:t>
            </a:r>
          </a:p>
          <a:p>
            <a:pPr marL="0" indent="0">
              <a:buNone/>
            </a:pPr>
            <a:r>
              <a:rPr lang="fi-FI" sz="6400" dirty="0">
                <a:latin typeface="Garamond" panose="02020404030301010803" pitchFamily="18" charset="0"/>
              </a:rPr>
              <a:t> </a:t>
            </a:r>
          </a:p>
          <a:p>
            <a:pPr marL="0" indent="0">
              <a:buNone/>
            </a:pPr>
            <a:r>
              <a:rPr lang="fi-FI" sz="6400" b="1" dirty="0">
                <a:latin typeface="Garamond" panose="02020404030301010803" pitchFamily="18" charset="0"/>
              </a:rPr>
              <a:t>Ke 21.10.20 13:15-17:00 </a:t>
            </a:r>
            <a:r>
              <a:rPr lang="fi-FI" sz="6400" dirty="0">
                <a:latin typeface="Garamond" panose="02020404030301010803" pitchFamily="18" charset="0"/>
              </a:rPr>
              <a:t>Illustrator opetus, </a:t>
            </a:r>
            <a:r>
              <a:rPr lang="fi-FI" sz="6600" dirty="0">
                <a:latin typeface="Garamond" panose="02020404030301010803" pitchFamily="18" charset="0"/>
              </a:rPr>
              <a:t>Iina-Alisa Lakea</a:t>
            </a:r>
          </a:p>
          <a:p>
            <a:pPr marL="0" indent="0">
              <a:buNone/>
            </a:pPr>
            <a:r>
              <a:rPr lang="fi-FI" sz="6400" dirty="0">
                <a:latin typeface="Garamond" panose="02020404030301010803" pitchFamily="18" charset="0"/>
              </a:rPr>
              <a:t>R001A046a tietokoneluokka</a:t>
            </a:r>
          </a:p>
          <a:p>
            <a:pPr marL="0" indent="0">
              <a:buNone/>
            </a:pPr>
            <a:r>
              <a:rPr lang="fi-FI" sz="6400" dirty="0">
                <a:latin typeface="Garamond" panose="02020404030301010803" pitchFamily="18" charset="0"/>
              </a:rPr>
              <a:t> </a:t>
            </a:r>
          </a:p>
          <a:p>
            <a:pPr marL="0" indent="0">
              <a:buNone/>
            </a:pPr>
            <a:r>
              <a:rPr lang="fi-FI" sz="6400" b="1" dirty="0">
                <a:latin typeface="Garamond" panose="02020404030301010803" pitchFamily="18" charset="0"/>
              </a:rPr>
              <a:t>To 22.10.20 09:15-12:00 </a:t>
            </a:r>
            <a:r>
              <a:rPr lang="fi-FI" sz="6400" dirty="0">
                <a:latin typeface="Garamond" panose="02020404030301010803" pitchFamily="18" charset="0"/>
              </a:rPr>
              <a:t>Tutorointi</a:t>
            </a:r>
          </a:p>
          <a:p>
            <a:pPr marL="0" indent="0">
              <a:buNone/>
            </a:pPr>
            <a:r>
              <a:rPr lang="fi-FI" sz="6400" dirty="0">
                <a:latin typeface="Garamond" panose="02020404030301010803" pitchFamily="18" charset="0"/>
              </a:rPr>
              <a:t> </a:t>
            </a:r>
          </a:p>
          <a:p>
            <a:pPr marL="0" indent="0">
              <a:buNone/>
            </a:pPr>
            <a:r>
              <a:rPr lang="fi-FI" sz="6400" b="1" dirty="0">
                <a:latin typeface="Garamond" panose="02020404030301010803" pitchFamily="18" charset="0"/>
              </a:rPr>
              <a:t>Ke 28.10.20 09:15-17:00 </a:t>
            </a:r>
            <a:r>
              <a:rPr lang="fi-FI" sz="6400" dirty="0">
                <a:latin typeface="Garamond" panose="02020404030301010803" pitchFamily="18" charset="0"/>
              </a:rPr>
              <a:t>Protojen valmistus</a:t>
            </a:r>
          </a:p>
          <a:p>
            <a:pPr marL="0" indent="0">
              <a:buNone/>
            </a:pPr>
            <a:r>
              <a:rPr lang="fi-FI" sz="6400" dirty="0">
                <a:latin typeface="Garamond" panose="02020404030301010803" pitchFamily="18" charset="0"/>
              </a:rPr>
              <a:t>R028O001 ompelustudio</a:t>
            </a:r>
          </a:p>
          <a:p>
            <a:pPr marL="0" indent="0">
              <a:buNone/>
            </a:pPr>
            <a:r>
              <a:rPr lang="fi-FI" sz="6400" dirty="0">
                <a:latin typeface="Garamond" panose="02020404030301010803" pitchFamily="18" charset="0"/>
              </a:rPr>
              <a:t> </a:t>
            </a:r>
          </a:p>
          <a:p>
            <a:pPr marL="0" indent="0">
              <a:buNone/>
            </a:pPr>
            <a:r>
              <a:rPr lang="fi-FI" sz="6400" b="1" dirty="0">
                <a:latin typeface="Garamond" panose="02020404030301010803" pitchFamily="18" charset="0"/>
              </a:rPr>
              <a:t>Ma 02.11.20 09:15-17:00 </a:t>
            </a:r>
            <a:r>
              <a:rPr lang="fi-FI" sz="6400" dirty="0">
                <a:latin typeface="Garamond" panose="02020404030301010803" pitchFamily="18" charset="0"/>
              </a:rPr>
              <a:t>Protojen valmistus</a:t>
            </a:r>
          </a:p>
          <a:p>
            <a:pPr marL="0" indent="0">
              <a:buNone/>
            </a:pPr>
            <a:r>
              <a:rPr lang="fi-FI" sz="6400" dirty="0">
                <a:latin typeface="Garamond" panose="02020404030301010803" pitchFamily="18" charset="0"/>
              </a:rPr>
              <a:t>R028O001 ompelustudio</a:t>
            </a:r>
          </a:p>
          <a:p>
            <a:pPr marL="0" indent="0">
              <a:buNone/>
            </a:pPr>
            <a:r>
              <a:rPr lang="fi-FI" sz="6400" dirty="0">
                <a:latin typeface="Garamond" panose="02020404030301010803" pitchFamily="18" charset="0"/>
              </a:rPr>
              <a:t> </a:t>
            </a:r>
          </a:p>
          <a:p>
            <a:pPr marL="0" indent="0">
              <a:buNone/>
            </a:pPr>
            <a:r>
              <a:rPr lang="fi-FI" sz="6400" b="1" dirty="0">
                <a:latin typeface="Garamond" panose="02020404030301010803" pitchFamily="18" charset="0"/>
              </a:rPr>
              <a:t>Ke 04.11.20 09:15-17:00 </a:t>
            </a:r>
            <a:r>
              <a:rPr lang="fi-FI" sz="6400" dirty="0">
                <a:latin typeface="Garamond" panose="02020404030301010803" pitchFamily="18" charset="0"/>
              </a:rPr>
              <a:t>Sovitukset</a:t>
            </a:r>
          </a:p>
          <a:p>
            <a:pPr marL="0" indent="0">
              <a:buNone/>
            </a:pPr>
            <a:r>
              <a:rPr lang="fi-FI" sz="6400" dirty="0">
                <a:latin typeface="Garamond" panose="02020404030301010803" pitchFamily="18" charset="0"/>
              </a:rPr>
              <a:t> </a:t>
            </a:r>
          </a:p>
          <a:p>
            <a:endParaRPr lang="LID4096" dirty="0"/>
          </a:p>
        </p:txBody>
      </p:sp>
      <p:pic>
        <p:nvPicPr>
          <p:cNvPr id="5" name="Picture 4" descr="A picture containing room&#10;&#10;Description automatically generated">
            <a:extLst>
              <a:ext uri="{FF2B5EF4-FFF2-40B4-BE49-F238E27FC236}">
                <a16:creationId xmlns:a16="http://schemas.microsoft.com/office/drawing/2014/main" id="{A8005F8D-CB9A-4794-B41A-D7562879EA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6" r="8470"/>
          <a:stretch/>
        </p:blipFill>
        <p:spPr>
          <a:xfrm>
            <a:off x="6890994" y="-56560"/>
            <a:ext cx="58021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95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C3F3A-F435-43B0-AADD-D9E75021E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5253"/>
            <a:ext cx="10515600" cy="602749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b="1" dirty="0">
                <a:latin typeface="Garamond" panose="02020404030301010803" pitchFamily="18" charset="0"/>
              </a:rPr>
              <a:t>To 05.11.20 09:15-12:00 </a:t>
            </a:r>
            <a:r>
              <a:rPr lang="fi-FI" dirty="0">
                <a:latin typeface="Garamond" panose="02020404030301010803" pitchFamily="18" charset="0"/>
              </a:rPr>
              <a:t>Illustrator opetus, Iina-Alisa Lakea</a:t>
            </a:r>
          </a:p>
          <a:p>
            <a:pPr marL="0" indent="0">
              <a:buNone/>
            </a:pPr>
            <a:r>
              <a:rPr lang="fi-FI" dirty="0">
                <a:latin typeface="Garamond" panose="02020404030301010803" pitchFamily="18" charset="0"/>
              </a:rPr>
              <a:t>R028R102 tietokoneluokka</a:t>
            </a:r>
          </a:p>
          <a:p>
            <a:pPr marL="0" indent="0">
              <a:buNone/>
            </a:pPr>
            <a:r>
              <a:rPr lang="fi-FI" dirty="0">
                <a:latin typeface="Garamond" panose="02020404030301010803" pitchFamily="18" charset="0"/>
              </a:rPr>
              <a:t> </a:t>
            </a:r>
          </a:p>
          <a:p>
            <a:pPr marL="0" indent="0">
              <a:buNone/>
            </a:pPr>
            <a:r>
              <a:rPr lang="fi-FI" b="1" dirty="0">
                <a:latin typeface="Garamond" panose="02020404030301010803" pitchFamily="18" charset="0"/>
              </a:rPr>
              <a:t>Ke 11.11.20 13:15-17:00 </a:t>
            </a:r>
            <a:r>
              <a:rPr lang="fi-FI" dirty="0">
                <a:latin typeface="Garamond" panose="02020404030301010803" pitchFamily="18" charset="0"/>
              </a:rPr>
              <a:t>Illustrator opetus, Iina-Alisa Lakea</a:t>
            </a:r>
          </a:p>
          <a:p>
            <a:pPr marL="0" indent="0">
              <a:buNone/>
            </a:pPr>
            <a:r>
              <a:rPr lang="fi-FI" dirty="0">
                <a:latin typeface="Garamond" panose="02020404030301010803" pitchFamily="18" charset="0"/>
              </a:rPr>
              <a:t>R028R102 tietokoneluokka</a:t>
            </a:r>
          </a:p>
          <a:p>
            <a:pPr marL="0" indent="0">
              <a:buNone/>
            </a:pPr>
            <a:r>
              <a:rPr lang="fi-FI" dirty="0">
                <a:latin typeface="Garamond" panose="02020404030301010803" pitchFamily="18" charset="0"/>
              </a:rPr>
              <a:t> </a:t>
            </a:r>
          </a:p>
          <a:p>
            <a:pPr marL="0" indent="0">
              <a:buNone/>
            </a:pPr>
            <a:r>
              <a:rPr lang="fi-FI" b="1" dirty="0">
                <a:latin typeface="Garamond" panose="02020404030301010803" pitchFamily="18" charset="0"/>
              </a:rPr>
              <a:t>To 12.11.20 09:15-17:00 </a:t>
            </a:r>
            <a:r>
              <a:rPr lang="fi-FI" dirty="0">
                <a:latin typeface="Garamond" panose="02020404030301010803" pitchFamily="18" charset="0"/>
              </a:rPr>
              <a:t>Portfolio ja </a:t>
            </a:r>
            <a:r>
              <a:rPr lang="fi-FI" dirty="0" err="1">
                <a:latin typeface="Garamond" panose="02020404030301010803" pitchFamily="18" charset="0"/>
              </a:rPr>
              <a:t>presentaatio</a:t>
            </a:r>
            <a:endParaRPr lang="fi-FI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fi-FI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fi-FI" b="1" dirty="0">
                <a:latin typeface="Garamond" panose="02020404030301010803" pitchFamily="18" charset="0"/>
              </a:rPr>
              <a:t>Ma 16.11.20 09:15-17:00 </a:t>
            </a:r>
            <a:r>
              <a:rPr lang="fi-FI" dirty="0">
                <a:latin typeface="Garamond" panose="02020404030301010803" pitchFamily="18" charset="0"/>
              </a:rPr>
              <a:t>tutorointi</a:t>
            </a:r>
          </a:p>
          <a:p>
            <a:pPr marL="0" indent="0">
              <a:buNone/>
            </a:pPr>
            <a:r>
              <a:rPr lang="fi-FI" dirty="0">
                <a:latin typeface="Garamond" panose="02020404030301010803" pitchFamily="18" charset="0"/>
              </a:rPr>
              <a:t> </a:t>
            </a:r>
          </a:p>
          <a:p>
            <a:pPr marL="0" indent="0">
              <a:buNone/>
            </a:pPr>
            <a:r>
              <a:rPr lang="fi-FI" b="1" dirty="0">
                <a:latin typeface="Garamond" panose="02020404030301010803" pitchFamily="18" charset="0"/>
              </a:rPr>
              <a:t>Ke 18.11.20 09:15-17:00 </a:t>
            </a:r>
            <a:r>
              <a:rPr lang="fi-FI" dirty="0">
                <a:latin typeface="Garamond" panose="02020404030301010803" pitchFamily="18" charset="0"/>
              </a:rPr>
              <a:t>tutorointi</a:t>
            </a:r>
          </a:p>
          <a:p>
            <a:pPr marL="0" indent="0">
              <a:buNone/>
            </a:pPr>
            <a:r>
              <a:rPr lang="fi-FI" dirty="0">
                <a:latin typeface="Garamond" panose="02020404030301010803" pitchFamily="18" charset="0"/>
              </a:rPr>
              <a:t> </a:t>
            </a:r>
          </a:p>
          <a:p>
            <a:pPr marL="0" indent="0">
              <a:buNone/>
            </a:pPr>
            <a:r>
              <a:rPr lang="fi-FI" b="1" dirty="0">
                <a:latin typeface="Garamond" panose="02020404030301010803" pitchFamily="18" charset="0"/>
              </a:rPr>
              <a:t>To 26.11.20 09:15-17:00 </a:t>
            </a:r>
            <a:r>
              <a:rPr lang="fi-FI" dirty="0">
                <a:latin typeface="Garamond" panose="02020404030301010803" pitchFamily="18" charset="0"/>
              </a:rPr>
              <a:t>toteutus</a:t>
            </a:r>
          </a:p>
          <a:p>
            <a:pPr marL="0" indent="0">
              <a:buNone/>
            </a:pPr>
            <a:r>
              <a:rPr lang="fi-FI" dirty="0">
                <a:latin typeface="Garamond" panose="02020404030301010803" pitchFamily="18" charset="0"/>
              </a:rPr>
              <a:t>R028O001 ompelustudio </a:t>
            </a:r>
          </a:p>
          <a:p>
            <a:pPr marL="0" indent="0">
              <a:buNone/>
            </a:pPr>
            <a:r>
              <a:rPr lang="fi-FI" dirty="0">
                <a:latin typeface="Garamond" panose="02020404030301010803" pitchFamily="18" charset="0"/>
              </a:rPr>
              <a:t> </a:t>
            </a:r>
          </a:p>
          <a:p>
            <a:pPr marL="0" indent="0">
              <a:buNone/>
            </a:pPr>
            <a:r>
              <a:rPr lang="fi-FI" b="1" u="sng" dirty="0">
                <a:latin typeface="Garamond" panose="02020404030301010803" pitchFamily="18" charset="0"/>
              </a:rPr>
              <a:t>Ma 30.11.20 09:15-17:00 </a:t>
            </a:r>
            <a:r>
              <a:rPr lang="fi-FI" dirty="0">
                <a:latin typeface="Garamond" panose="02020404030301010803" pitchFamily="18" charset="0"/>
              </a:rPr>
              <a:t>toteutus</a:t>
            </a:r>
          </a:p>
          <a:p>
            <a:pPr marL="0" indent="0">
              <a:buNone/>
            </a:pPr>
            <a:r>
              <a:rPr lang="fi-FI" dirty="0">
                <a:latin typeface="Garamond" panose="02020404030301010803" pitchFamily="18" charset="0"/>
              </a:rPr>
              <a:t>R028O001 ompelustudio </a:t>
            </a:r>
          </a:p>
          <a:p>
            <a:pPr marL="0" indent="0">
              <a:buNone/>
            </a:pPr>
            <a:r>
              <a:rPr lang="fi-FI" dirty="0">
                <a:latin typeface="Garamond" panose="02020404030301010803" pitchFamily="18" charset="0"/>
              </a:rPr>
              <a:t> </a:t>
            </a:r>
          </a:p>
          <a:p>
            <a:pPr marL="0" indent="0">
              <a:buNone/>
            </a:pPr>
            <a:r>
              <a:rPr lang="fi-FI" b="1" dirty="0">
                <a:latin typeface="Garamond" panose="02020404030301010803" pitchFamily="18" charset="0"/>
              </a:rPr>
              <a:t>To 03.12.20 09:15-12:00 </a:t>
            </a:r>
            <a:r>
              <a:rPr lang="fi-FI" dirty="0" err="1">
                <a:latin typeface="Garamond" panose="02020404030301010803" pitchFamily="18" charset="0"/>
              </a:rPr>
              <a:t>loppupresentaatio</a:t>
            </a:r>
            <a:r>
              <a:rPr lang="fi-FI" dirty="0">
                <a:latin typeface="Garamond" panose="02020404030301010803" pitchFamily="18" charset="0"/>
              </a:rPr>
              <a:t> </a:t>
            </a:r>
          </a:p>
          <a:p>
            <a:endParaRPr lang="LID4096" dirty="0"/>
          </a:p>
        </p:txBody>
      </p:sp>
      <p:pic>
        <p:nvPicPr>
          <p:cNvPr id="5" name="Picture 4" descr="A person wearing a dress&#10;&#10;Description automatically generated">
            <a:extLst>
              <a:ext uri="{FF2B5EF4-FFF2-40B4-BE49-F238E27FC236}">
                <a16:creationId xmlns:a16="http://schemas.microsoft.com/office/drawing/2014/main" id="{44EDF24C-0751-4E23-8B3C-93DB7C2B2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2"/>
          <a:stretch/>
        </p:blipFill>
        <p:spPr>
          <a:xfrm>
            <a:off x="7602718" y="0"/>
            <a:ext cx="4589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81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A10FA-015A-4AAE-BE3F-FD0720B4A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>
                <a:latin typeface="Garamond" panose="02020404030301010803" pitchFamily="18" charset="0"/>
              </a:rPr>
              <a:t>Ti 08.12.20 09:15-12:00 Denim osuus</a:t>
            </a:r>
          </a:p>
          <a:p>
            <a:pPr marL="0" indent="0">
              <a:buNone/>
            </a:pPr>
            <a:r>
              <a:rPr lang="fi-FI" sz="2000">
                <a:latin typeface="Garamond" panose="02020404030301010803" pitchFamily="18" charset="0"/>
              </a:rPr>
              <a:t> </a:t>
            </a:r>
          </a:p>
          <a:p>
            <a:pPr marL="0" indent="0">
              <a:buNone/>
            </a:pPr>
            <a:r>
              <a:rPr lang="fi-FI" sz="2000">
                <a:latin typeface="Garamond" panose="02020404030301010803" pitchFamily="18" charset="0"/>
              </a:rPr>
              <a:t>Ke 09.12.20 09:15-12:00 Denim osuus </a:t>
            </a:r>
          </a:p>
          <a:p>
            <a:pPr marL="0" indent="0">
              <a:buNone/>
            </a:pPr>
            <a:r>
              <a:rPr lang="fi-FI" sz="2000">
                <a:latin typeface="Garamond" panose="02020404030301010803" pitchFamily="18" charset="0"/>
              </a:rPr>
              <a:t> </a:t>
            </a:r>
          </a:p>
          <a:p>
            <a:pPr marL="0" indent="0">
              <a:buNone/>
            </a:pPr>
            <a:r>
              <a:rPr lang="fi-FI" sz="2000">
                <a:latin typeface="Garamond" panose="02020404030301010803" pitchFamily="18" charset="0"/>
              </a:rPr>
              <a:t>To 10.12.20 09:15-12:00 Denim osuus </a:t>
            </a:r>
          </a:p>
        </p:txBody>
      </p:sp>
      <p:pic>
        <p:nvPicPr>
          <p:cNvPr id="5" name="Picture 4" descr="A picture containing photo, striped, wearing, standing&#10;&#10;Description automatically generated">
            <a:extLst>
              <a:ext uri="{FF2B5EF4-FFF2-40B4-BE49-F238E27FC236}">
                <a16:creationId xmlns:a16="http://schemas.microsoft.com/office/drawing/2014/main" id="{834BDC4E-A3CF-4FD1-A733-BDA04A3258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" r="751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548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</Words>
  <Application>Microsoft Office PowerPoint</Application>
  <PresentationFormat>Widescreen</PresentationFormat>
  <Paragraphs>86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Garamond</vt:lpstr>
      <vt:lpstr>Office Theme</vt:lpstr>
      <vt:lpstr>Vaatetus- ja tekstiilisuunnittelun perusteet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Vaatetus- ja tekstiilisuunnittelun perusteet</dc:title>
  <dc:creator>Hyötyläinen Ilona</dc:creator>
  <cp:lastModifiedBy>Hyötyläinen Ilona</cp:lastModifiedBy>
  <cp:revision>1</cp:revision>
  <dcterms:created xsi:type="dcterms:W3CDTF">2020-09-04T13:27:29Z</dcterms:created>
  <dcterms:modified xsi:type="dcterms:W3CDTF">2020-09-04T13:27:54Z</dcterms:modified>
</cp:coreProperties>
</file>